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3" r:id="rId2"/>
    <p:sldId id="256" r:id="rId3"/>
    <p:sldId id="286" r:id="rId4"/>
    <p:sldId id="294" r:id="rId5"/>
    <p:sldId id="287" r:id="rId6"/>
    <p:sldId id="290" r:id="rId7"/>
    <p:sldId id="291" r:id="rId8"/>
    <p:sldId id="259" r:id="rId9"/>
    <p:sldId id="260" r:id="rId10"/>
    <p:sldId id="261" r:id="rId11"/>
    <p:sldId id="264" r:id="rId12"/>
    <p:sldId id="292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8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57" r:id="rId34"/>
    <p:sldId id="284" r:id="rId35"/>
    <p:sldId id="285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8525" autoAdjust="0"/>
  </p:normalViewPr>
  <p:slideViewPr>
    <p:cSldViewPr snapToGrid="0">
      <p:cViewPr varScale="1">
        <p:scale>
          <a:sx n="58" d="100"/>
          <a:sy n="5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C6D6-84F7-4C1C-B212-0D6DDB3FA5A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71C55-2308-4F6A-988F-7AE8F192E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71C55-2308-4F6A-988F-7AE8F192E8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2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Emily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71C55-2308-4F6A-988F-7AE8F192E8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2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21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7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0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7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6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2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A99F-061B-4FA5-B36B-C51E997FC142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4097-E13B-4F80-844C-18BEE94E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2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87900"/>
            <a:ext cx="8229600" cy="1143000"/>
          </a:xfrm>
        </p:spPr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0946"/>
            <a:ext cx="8229600" cy="49574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respect to the following presentation, there has been no relevant (direct or indirect) financial relationship between the faculty listed above or other activity planners (or spouse/partner) and any for-profit company in the past 12 months which would be considered a conflict of interest.</a:t>
            </a:r>
          </a:p>
          <a:p>
            <a:r>
              <a:rPr lang="en-US" dirty="0" smtClean="0"/>
              <a:t>The views expressed in this presentation are those of the faculty and may not reflect official policy of Community Health Center, Inc. and its Weitzman Institute.</a:t>
            </a:r>
          </a:p>
          <a:p>
            <a:r>
              <a:rPr lang="en-US" dirty="0" smtClean="0"/>
              <a:t>We are obligated to disclose any products which are off-label, unlabeled, experimental, and/or under investigation (not FDA approved) and any limitations on the information that are presented, such as data that are preliminary or that represent ongoing research, interim analyses, and/or unsupported opinion.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6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Psych </a:t>
            </a:r>
            <a:r>
              <a:rPr lang="en-US" b="1" dirty="0" err="1" smtClean="0"/>
              <a:t>hx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treatment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 length</a:t>
            </a:r>
          </a:p>
          <a:p>
            <a:r>
              <a:rPr lang="en-US" dirty="0" smtClean="0"/>
              <a:t> response</a:t>
            </a:r>
          </a:p>
          <a:p>
            <a:r>
              <a:rPr lang="en-US" dirty="0" smtClean="0"/>
              <a:t> </a:t>
            </a:r>
            <a:r>
              <a:rPr lang="en-US" dirty="0"/>
              <a:t>ED </a:t>
            </a:r>
            <a:r>
              <a:rPr lang="en-US" dirty="0" smtClean="0"/>
              <a:t>visits</a:t>
            </a:r>
          </a:p>
          <a:p>
            <a:r>
              <a:rPr lang="en-US" dirty="0" smtClean="0"/>
              <a:t> 211/911</a:t>
            </a:r>
          </a:p>
          <a:p>
            <a:r>
              <a:rPr lang="en-US" dirty="0" smtClean="0"/>
              <a:t>PHP/IOP</a:t>
            </a:r>
          </a:p>
          <a:p>
            <a:r>
              <a:rPr lang="en-US" dirty="0" smtClean="0"/>
              <a:t>Inpatient</a:t>
            </a:r>
            <a:endParaRPr lang="en-US" dirty="0"/>
          </a:p>
          <a:p>
            <a:r>
              <a:rPr lang="en-US" dirty="0" smtClean="0"/>
              <a:t> diagnoses</a:t>
            </a:r>
          </a:p>
          <a:p>
            <a:r>
              <a:rPr lang="en-US" dirty="0" smtClean="0"/>
              <a:t> medications: </a:t>
            </a:r>
            <a:r>
              <a:rPr lang="en-US" dirty="0"/>
              <a:t>what tried, if used as RX, responses good and bad, </a:t>
            </a:r>
            <a:r>
              <a:rPr lang="en-US" dirty="0" err="1" smtClean="0"/>
              <a:t>idionsyncratic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Getting med rec: Must use TE DROP-DOWN “Pharmacy Assistance”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48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55" y="0"/>
            <a:ext cx="10515600" cy="1325563"/>
          </a:xfrm>
        </p:spPr>
        <p:txBody>
          <a:bodyPr/>
          <a:lstStyle/>
          <a:p>
            <a:r>
              <a:rPr lang="en-US" dirty="0" smtClean="0"/>
              <a:t>Developmental </a:t>
            </a:r>
            <a:r>
              <a:rPr lang="en-US" dirty="0" err="1" smtClean="0"/>
              <a:t>Hx</a:t>
            </a:r>
            <a:r>
              <a:rPr lang="en-US" dirty="0" smtClean="0"/>
              <a:t> Specifics: for </a:t>
            </a:r>
            <a:r>
              <a:rPr lang="en-US" dirty="0" err="1" smtClean="0"/>
              <a:t>Eval</a:t>
            </a:r>
            <a:r>
              <a:rPr lang="en-US" dirty="0" smtClean="0"/>
              <a:t> in our setting, the ‘must haves’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1325563"/>
            <a:ext cx="11570166" cy="5351007"/>
          </a:xfrm>
        </p:spPr>
        <p:txBody>
          <a:bodyPr>
            <a:noAutofit/>
          </a:bodyPr>
          <a:lstStyle/>
          <a:p>
            <a:r>
              <a:rPr lang="en-US" sz="1200" dirty="0"/>
              <a:t>prenatal </a:t>
            </a:r>
          </a:p>
          <a:p>
            <a:r>
              <a:rPr lang="en-US" sz="1200" dirty="0" smtClean="0"/>
              <a:t>Perinatal</a:t>
            </a:r>
          </a:p>
          <a:p>
            <a:r>
              <a:rPr lang="en-US" sz="1200" dirty="0" smtClean="0"/>
              <a:t>Labor, delivery, complications and status at birth</a:t>
            </a:r>
            <a:endParaRPr lang="en-US" sz="1200" dirty="0"/>
          </a:p>
          <a:p>
            <a:r>
              <a:rPr lang="en-US" sz="1200" dirty="0" smtClean="0"/>
              <a:t>Attachment/temperament</a:t>
            </a:r>
          </a:p>
          <a:p>
            <a:r>
              <a:rPr lang="en-US" sz="1200" dirty="0" smtClean="0"/>
              <a:t>Sensory</a:t>
            </a:r>
          </a:p>
          <a:p>
            <a:r>
              <a:rPr lang="en-US" sz="1200" dirty="0" smtClean="0"/>
              <a:t>Play </a:t>
            </a:r>
            <a:endParaRPr lang="en-US" sz="1200" dirty="0"/>
          </a:p>
          <a:p>
            <a:r>
              <a:rPr lang="en-US" sz="1200" dirty="0" smtClean="0"/>
              <a:t>Milestones- AT LEAST WALKING, TALKING, TOILETING</a:t>
            </a:r>
            <a:endParaRPr lang="en-US" sz="1200" dirty="0"/>
          </a:p>
          <a:p>
            <a:r>
              <a:rPr lang="en-US" sz="1200" dirty="0" smtClean="0"/>
              <a:t>Separation</a:t>
            </a:r>
            <a:endParaRPr lang="en-US" sz="1200" dirty="0"/>
          </a:p>
          <a:p>
            <a:r>
              <a:rPr lang="en-US" sz="1200" dirty="0"/>
              <a:t>School – preschool, peer and teacher interaction, learning, </a:t>
            </a:r>
            <a:r>
              <a:rPr lang="en-US" sz="1200" dirty="0" smtClean="0"/>
              <a:t>attention/concentration/hyperactivity/impulsivity, held back, accommodations</a:t>
            </a:r>
            <a:endParaRPr lang="en-US" sz="1200" dirty="0"/>
          </a:p>
          <a:p>
            <a:r>
              <a:rPr lang="en-US" sz="1200" dirty="0"/>
              <a:t>DCF/systems </a:t>
            </a:r>
            <a:r>
              <a:rPr lang="en-US" sz="1200" dirty="0" smtClean="0"/>
              <a:t>involvement/TRAUMA- PHYSICAL AND SEXUAL ABUSE/NEGLECT</a:t>
            </a:r>
            <a:endParaRPr lang="en-US" sz="1200" dirty="0"/>
          </a:p>
          <a:p>
            <a:r>
              <a:rPr lang="en-US" sz="1200" dirty="0" smtClean="0"/>
              <a:t>Social </a:t>
            </a:r>
            <a:r>
              <a:rPr lang="en-US" sz="1200" dirty="0"/>
              <a:t>– friends, gender, comfort, </a:t>
            </a:r>
            <a:r>
              <a:rPr lang="en-US" sz="1200" dirty="0" smtClean="0"/>
              <a:t>romantic</a:t>
            </a:r>
          </a:p>
          <a:p>
            <a:r>
              <a:rPr lang="en-US" sz="1200" dirty="0"/>
              <a:t>sexuality preference, gender identification</a:t>
            </a:r>
          </a:p>
          <a:p>
            <a:r>
              <a:rPr lang="en-US" sz="1200" dirty="0"/>
              <a:t>Sexual abuse, physical abuse, neglect, trauma exposure</a:t>
            </a:r>
          </a:p>
          <a:p>
            <a:r>
              <a:rPr lang="en-US" sz="1200" dirty="0"/>
              <a:t>Caregiver disruptions, losses, moves</a:t>
            </a:r>
          </a:p>
          <a:p>
            <a:r>
              <a:rPr lang="en-US" sz="1200" dirty="0"/>
              <a:t>Enjoyed activities</a:t>
            </a:r>
          </a:p>
          <a:p>
            <a:r>
              <a:rPr lang="en-US" sz="1200" dirty="0"/>
              <a:t>Hated activities</a:t>
            </a:r>
          </a:p>
          <a:p>
            <a:r>
              <a:rPr lang="en-US" sz="1200" dirty="0"/>
              <a:t>what they think about after HS</a:t>
            </a:r>
          </a:p>
          <a:p>
            <a:r>
              <a:rPr lang="en-US" sz="1200" dirty="0" err="1"/>
              <a:t>Extracirricular</a:t>
            </a:r>
            <a:r>
              <a:rPr lang="en-US" sz="1200" dirty="0"/>
              <a:t> activities</a:t>
            </a:r>
          </a:p>
          <a:p>
            <a:r>
              <a:rPr lang="en-US" sz="1200" dirty="0" smtClean="0"/>
              <a:t>3 </a:t>
            </a:r>
            <a:r>
              <a:rPr lang="en-US" sz="1200" dirty="0"/>
              <a:t>wishes</a:t>
            </a:r>
          </a:p>
        </p:txBody>
      </p:sp>
    </p:spTree>
    <p:extLst>
      <p:ext uri="{BB962C8B-B14F-4D97-AF65-F5344CB8AC3E}">
        <p14:creationId xmlns:p14="http://schemas.microsoft.com/office/powerpoint/2010/main" val="3938040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10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419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Structure/Function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98" y="1400783"/>
            <a:ext cx="11178702" cy="526127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Structure: 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is </a:t>
            </a:r>
            <a:r>
              <a:rPr lang="en-US" dirty="0" smtClean="0"/>
              <a:t>present</a:t>
            </a:r>
            <a:r>
              <a:rPr lang="en-US" dirty="0"/>
              <a:t> </a:t>
            </a:r>
            <a:r>
              <a:rPr lang="en-US" dirty="0" smtClean="0"/>
              <a:t>in home</a:t>
            </a:r>
          </a:p>
          <a:p>
            <a:pPr lvl="1"/>
            <a:r>
              <a:rPr lang="en-US" dirty="0" smtClean="0"/>
              <a:t>where other </a:t>
            </a:r>
            <a:r>
              <a:rPr lang="en-US" dirty="0"/>
              <a:t>significant </a:t>
            </a:r>
            <a:r>
              <a:rPr lang="en-US" dirty="0" smtClean="0"/>
              <a:t>members </a:t>
            </a:r>
            <a:r>
              <a:rPr lang="en-US" dirty="0"/>
              <a:t>are </a:t>
            </a:r>
            <a:r>
              <a:rPr lang="en-US" dirty="0" smtClean="0"/>
              <a:t>located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ypes </a:t>
            </a:r>
            <a:r>
              <a:rPr lang="en-US" dirty="0"/>
              <a:t>of </a:t>
            </a:r>
            <a:r>
              <a:rPr lang="en-US" dirty="0" smtClean="0"/>
              <a:t>connections/relationships</a:t>
            </a:r>
          </a:p>
          <a:p>
            <a:pPr lvl="1"/>
            <a:r>
              <a:rPr lang="en-US" dirty="0" smtClean="0"/>
              <a:t>Deaths, incarcerations, </a:t>
            </a:r>
            <a:r>
              <a:rPr lang="en-US" dirty="0"/>
              <a:t>presence, work, discipline, organization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Structure of the physical home – shared rooms, privacy,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Function: </a:t>
            </a:r>
          </a:p>
          <a:p>
            <a:pPr lvl="1"/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who has psych </a:t>
            </a:r>
            <a:r>
              <a:rPr lang="en-US" dirty="0" err="1" smtClean="0"/>
              <a:t>hx</a:t>
            </a:r>
            <a:r>
              <a:rPr lang="en-US" dirty="0" smtClean="0"/>
              <a:t> and what dx, what meds and responses, substance, legal, medical illnesses, medications, diagnoses</a:t>
            </a:r>
          </a:p>
          <a:p>
            <a:pPr lvl="1"/>
            <a:r>
              <a:rPr lang="en-US" dirty="0" smtClean="0"/>
              <a:t>Custody and parental rights</a:t>
            </a:r>
          </a:p>
          <a:p>
            <a:pPr lvl="1"/>
            <a:r>
              <a:rPr lang="en-US" dirty="0" smtClean="0"/>
              <a:t>Culture/ethnic identification</a:t>
            </a:r>
          </a:p>
          <a:p>
            <a:pPr lvl="1"/>
            <a:r>
              <a:rPr lang="en-US" dirty="0" smtClean="0"/>
              <a:t>Beliefs/preferences</a:t>
            </a:r>
          </a:p>
          <a:p>
            <a:pPr lvl="1"/>
            <a:r>
              <a:rPr lang="en-US" dirty="0" smtClean="0"/>
              <a:t>immigration status</a:t>
            </a:r>
          </a:p>
          <a:p>
            <a:r>
              <a:rPr lang="en-US" dirty="0" smtClean="0"/>
              <a:t>Exploring family psych history *in detail* – confirm genetic loading, consider intergenerational trauma (may confound reported psych DX)</a:t>
            </a:r>
          </a:p>
          <a:p>
            <a:r>
              <a:rPr lang="en-US" dirty="0" smtClean="0"/>
              <a:t>FAMILY </a:t>
            </a:r>
            <a:r>
              <a:rPr lang="en-US" dirty="0"/>
              <a:t>HISTORY OF SUDDEN CARDIAC DEATH</a:t>
            </a:r>
          </a:p>
          <a:p>
            <a:r>
              <a:rPr lang="en-US" dirty="0"/>
              <a:t>FAMILY HISTORY OF GENETIC PROBLEMS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50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830" y="-276900"/>
            <a:ext cx="10515600" cy="1325563"/>
          </a:xfrm>
        </p:spPr>
        <p:txBody>
          <a:bodyPr/>
          <a:lstStyle/>
          <a:p>
            <a:r>
              <a:rPr lang="en-US" dirty="0" smtClean="0"/>
              <a:t>Medical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829" y="719848"/>
            <a:ext cx="11688677" cy="6138152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developmental delays</a:t>
            </a:r>
          </a:p>
          <a:p>
            <a:r>
              <a:rPr lang="en-US" dirty="0" smtClean="0"/>
              <a:t>chronic </a:t>
            </a:r>
            <a:r>
              <a:rPr lang="en-US" dirty="0"/>
              <a:t>or acute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TBIs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Anemia</a:t>
            </a:r>
          </a:p>
          <a:p>
            <a:r>
              <a:rPr lang="en-US" dirty="0" smtClean="0"/>
              <a:t>abnormal bleeding</a:t>
            </a:r>
          </a:p>
          <a:p>
            <a:r>
              <a:rPr lang="en-US" dirty="0" smtClean="0"/>
              <a:t>lead exposure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recurrent </a:t>
            </a:r>
            <a:r>
              <a:rPr lang="en-US" dirty="0"/>
              <a:t>ear </a:t>
            </a:r>
            <a:r>
              <a:rPr lang="en-US" dirty="0" smtClean="0"/>
              <a:t>infections</a:t>
            </a:r>
          </a:p>
          <a:p>
            <a:r>
              <a:rPr lang="en-US" dirty="0" smtClean="0"/>
              <a:t>recurrent strep</a:t>
            </a:r>
          </a:p>
          <a:p>
            <a:r>
              <a:rPr lang="en-US" dirty="0" smtClean="0"/>
              <a:t>high fevers </a:t>
            </a:r>
          </a:p>
          <a:p>
            <a:r>
              <a:rPr lang="en-US" dirty="0" smtClean="0"/>
              <a:t>exposure </a:t>
            </a:r>
            <a:r>
              <a:rPr lang="en-US" dirty="0"/>
              <a:t>to bacterial/viral </a:t>
            </a:r>
            <a:r>
              <a:rPr lang="en-US" dirty="0" smtClean="0"/>
              <a:t>infections</a:t>
            </a:r>
          </a:p>
          <a:p>
            <a:r>
              <a:rPr lang="en-US" dirty="0" err="1" smtClean="0"/>
              <a:t>lyme</a:t>
            </a:r>
            <a:r>
              <a:rPr lang="en-US" dirty="0" smtClean="0"/>
              <a:t>/tic borne</a:t>
            </a:r>
          </a:p>
          <a:p>
            <a:r>
              <a:rPr lang="en-US" dirty="0" smtClean="0"/>
              <a:t>Rashes</a:t>
            </a:r>
          </a:p>
          <a:p>
            <a:r>
              <a:rPr lang="en-US" dirty="0" smtClean="0"/>
              <a:t>cardiac </a:t>
            </a:r>
            <a:r>
              <a:rPr lang="en-US" dirty="0" err="1" smtClean="0"/>
              <a:t>hx</a:t>
            </a:r>
            <a:r>
              <a:rPr lang="en-US" dirty="0" smtClean="0"/>
              <a:t>-murmurs, chest pain with activity</a:t>
            </a:r>
            <a:endParaRPr lang="en-US" dirty="0"/>
          </a:p>
          <a:p>
            <a:r>
              <a:rPr lang="en-US" dirty="0" smtClean="0"/>
              <a:t>fainting/dizziness/near syncope</a:t>
            </a:r>
          </a:p>
          <a:p>
            <a:r>
              <a:rPr lang="en-US" dirty="0" smtClean="0"/>
              <a:t>Autoimmune</a:t>
            </a:r>
            <a:endParaRPr lang="en-US" dirty="0"/>
          </a:p>
          <a:p>
            <a:r>
              <a:rPr lang="en-US" dirty="0" smtClean="0"/>
              <a:t> eating/elimination issues</a:t>
            </a:r>
          </a:p>
          <a:p>
            <a:r>
              <a:rPr lang="en-US" dirty="0" smtClean="0"/>
              <a:t>enuresis/encopresis</a:t>
            </a:r>
          </a:p>
          <a:p>
            <a:r>
              <a:rPr lang="en-US" dirty="0" smtClean="0"/>
              <a:t>Puberty/menses</a:t>
            </a:r>
          </a:p>
          <a:p>
            <a:r>
              <a:rPr lang="en-US" dirty="0" smtClean="0"/>
              <a:t>Pain- somatic or otherwise</a:t>
            </a:r>
          </a:p>
          <a:p>
            <a:r>
              <a:rPr lang="en-US" dirty="0" smtClean="0"/>
              <a:t>Hearing/vision. </a:t>
            </a:r>
          </a:p>
          <a:p>
            <a:r>
              <a:rPr lang="en-US" dirty="0" smtClean="0"/>
              <a:t>allergies/</a:t>
            </a:r>
            <a:r>
              <a:rPr lang="en-US" dirty="0" err="1" smtClean="0"/>
              <a:t>rxn</a:t>
            </a:r>
            <a:endParaRPr lang="en-US" dirty="0"/>
          </a:p>
          <a:p>
            <a:r>
              <a:rPr lang="en-US" dirty="0" smtClean="0"/>
              <a:t>Surgeries/hospitalizations, include age</a:t>
            </a:r>
          </a:p>
          <a:p>
            <a:r>
              <a:rPr lang="en-US" dirty="0" smtClean="0"/>
              <a:t>See ROS Handout for more details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5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Status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241" y="1825624"/>
            <a:ext cx="11036559" cy="4724465"/>
          </a:xfrm>
        </p:spPr>
        <p:txBody>
          <a:bodyPr/>
          <a:lstStyle/>
          <a:p>
            <a:r>
              <a:rPr lang="en-US" dirty="0" smtClean="0"/>
              <a:t>Purpose- diagnosis, baseline for changes in functioning, and evaluation of treatment</a:t>
            </a:r>
          </a:p>
          <a:p>
            <a:r>
              <a:rPr lang="en-US" dirty="0" smtClean="0"/>
              <a:t>Interpreting from the non-verbal</a:t>
            </a:r>
          </a:p>
          <a:p>
            <a:r>
              <a:rPr lang="en-US" dirty="0" smtClean="0"/>
              <a:t>Use narrative form</a:t>
            </a:r>
          </a:p>
          <a:p>
            <a:r>
              <a:rPr lang="en-US" dirty="0"/>
              <a:t>D</a:t>
            </a:r>
            <a:r>
              <a:rPr lang="en-US" dirty="0" smtClean="0"/>
              <a:t>rawing (self portrait, family, favorite activity)</a:t>
            </a:r>
          </a:p>
          <a:p>
            <a:r>
              <a:rPr lang="en-US" dirty="0" smtClean="0"/>
              <a:t>Usually involves comment(s) on changes observed across interview </a:t>
            </a:r>
          </a:p>
          <a:p>
            <a:r>
              <a:rPr lang="en-US" dirty="0" smtClean="0"/>
              <a:t>Someone reading the write up should be able identify child in waiting room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1078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A.	Face: Symmetry, </a:t>
            </a:r>
            <a:r>
              <a:rPr lang="en-US" dirty="0" err="1"/>
              <a:t>dysmorphism</a:t>
            </a:r>
            <a:r>
              <a:rPr lang="en-US" dirty="0"/>
              <a:t>, scars, lines, expressiveness/expression</a:t>
            </a:r>
          </a:p>
          <a:p>
            <a:r>
              <a:rPr lang="en-US" dirty="0"/>
              <a:t>B.	Eyes: clarity, strabismus, gaze, glasses, eye contact</a:t>
            </a:r>
          </a:p>
          <a:p>
            <a:r>
              <a:rPr lang="en-US" dirty="0"/>
              <a:t>C.	Head: size relative to body, hair coverage, shape</a:t>
            </a:r>
          </a:p>
          <a:p>
            <a:r>
              <a:rPr lang="en-US" dirty="0"/>
              <a:t>D.	Body: dress, nutritional status, hydration, skin, grooming, marks: </a:t>
            </a:r>
            <a:r>
              <a:rPr lang="en-US" dirty="0" smtClean="0"/>
              <a:t>abuse, self-mutilation</a:t>
            </a:r>
            <a:r>
              <a:rPr lang="en-US" dirty="0"/>
              <a:t>, evidence of injury, musculature</a:t>
            </a:r>
          </a:p>
          <a:p>
            <a:r>
              <a:rPr lang="en-US" dirty="0"/>
              <a:t>E.	Dress: message of style, appropriateness for site and weather conditions,</a:t>
            </a:r>
          </a:p>
          <a:p>
            <a:r>
              <a:rPr lang="en-US" dirty="0"/>
              <a:t>gender orientation, flamboyance, neatness/grooming, age-indicated, tattoos, piercings</a:t>
            </a:r>
          </a:p>
          <a:p>
            <a:r>
              <a:rPr lang="en-US" dirty="0"/>
              <a:t>F.	Gait and posture: smooth, clumsy, sitting, walking, posture</a:t>
            </a:r>
          </a:p>
          <a:p>
            <a:r>
              <a:rPr lang="en-US" dirty="0"/>
              <a:t>G.	 Gestures: intensity, expressiveness, nervous behaviors</a:t>
            </a:r>
          </a:p>
        </p:txBody>
      </p:sp>
    </p:spTree>
    <p:extLst>
      <p:ext uri="{BB962C8B-B14F-4D97-AF65-F5344CB8AC3E}">
        <p14:creationId xmlns:p14="http://schemas.microsoft.com/office/powerpoint/2010/main" val="3790703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Motor/Motility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 Quality: smooth, jerky, random, purposive, agitated</a:t>
            </a:r>
          </a:p>
          <a:p>
            <a:r>
              <a:rPr lang="en-US" dirty="0" smtClean="0"/>
              <a:t>B. Quantity</a:t>
            </a:r>
            <a:r>
              <a:rPr lang="en-US" dirty="0"/>
              <a:t>: </a:t>
            </a:r>
            <a:r>
              <a:rPr lang="en-US" dirty="0" err="1"/>
              <a:t>hyperkinesis</a:t>
            </a:r>
            <a:r>
              <a:rPr lang="en-US" dirty="0"/>
              <a:t>, persistent vs. intermittent, when, how long,</a:t>
            </a:r>
          </a:p>
          <a:p>
            <a:r>
              <a:rPr lang="en-US" dirty="0"/>
              <a:t>changes in, control of</a:t>
            </a:r>
          </a:p>
          <a:p>
            <a:r>
              <a:rPr lang="en-US" dirty="0"/>
              <a:t>C:  Type: Motor or Vocal tics, fidgeting, overflow motor, </a:t>
            </a:r>
            <a:r>
              <a:rPr lang="en-US" dirty="0" smtClean="0"/>
              <a:t>Stimming</a:t>
            </a:r>
            <a:endParaRPr lang="en-US" dirty="0"/>
          </a:p>
          <a:p>
            <a:r>
              <a:rPr lang="en-US" dirty="0"/>
              <a:t>D:   Balance</a:t>
            </a:r>
            <a:r>
              <a:rPr lang="en-US" dirty="0" smtClean="0"/>
              <a:t>: Hop </a:t>
            </a:r>
            <a:r>
              <a:rPr lang="en-US" dirty="0"/>
              <a:t>on each foot, walk on line, stairs, eyes closed</a:t>
            </a:r>
          </a:p>
          <a:p>
            <a:r>
              <a:rPr lang="en-US" dirty="0" smtClean="0"/>
              <a:t>E:</a:t>
            </a:r>
            <a:r>
              <a:rPr lang="en-US" dirty="0"/>
              <a:t> </a:t>
            </a:r>
            <a:r>
              <a:rPr lang="en-US" dirty="0" smtClean="0"/>
              <a:t>Coordination</a:t>
            </a:r>
            <a:r>
              <a:rPr lang="en-US" dirty="0"/>
              <a:t>: laterality, overflow, ball catch and throw, use of supports</a:t>
            </a:r>
          </a:p>
          <a:p>
            <a:pPr lvl="1"/>
            <a:r>
              <a:rPr lang="en-US" dirty="0"/>
              <a:t>	Gross vs. Fine Motor: pick up sticks, choice of drawing material:</a:t>
            </a:r>
            <a:br>
              <a:rPr lang="en-US" dirty="0"/>
            </a:br>
            <a:r>
              <a:rPr lang="en-US" dirty="0"/>
              <a:t> 	3-4 years can draw a O</a:t>
            </a:r>
          </a:p>
          <a:p>
            <a:pPr lvl="1"/>
            <a:r>
              <a:rPr lang="en-US" dirty="0"/>
              <a:t>	2-5 years can draw +</a:t>
            </a:r>
          </a:p>
          <a:p>
            <a:pPr lvl="1"/>
            <a:r>
              <a:rPr lang="en-US" dirty="0"/>
              <a:t>	6-7 years can draw: SELF, FAMILY, PREFERRED ACTIVITY</a:t>
            </a:r>
          </a:p>
        </p:txBody>
      </p:sp>
    </p:spTree>
    <p:extLst>
      <p:ext uri="{BB962C8B-B14F-4D97-AF65-F5344CB8AC3E}">
        <p14:creationId xmlns:p14="http://schemas.microsoft.com/office/powerpoint/2010/main" val="3557930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Speech/Language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SPONTANEOUS? BILINGUAL?</a:t>
            </a:r>
          </a:p>
          <a:p>
            <a:r>
              <a:rPr lang="en-US" dirty="0" smtClean="0"/>
              <a:t>Quality</a:t>
            </a:r>
            <a:r>
              <a:rPr lang="en-US" dirty="0"/>
              <a:t>: smooth, clear, expressiveness, tone, volume, modulation,</a:t>
            </a:r>
          </a:p>
          <a:p>
            <a:r>
              <a:rPr lang="en-US" dirty="0"/>
              <a:t>articulation, coherence</a:t>
            </a:r>
          </a:p>
          <a:p>
            <a:r>
              <a:rPr lang="en-US" dirty="0" smtClean="0"/>
              <a:t>Quantity</a:t>
            </a:r>
            <a:r>
              <a:rPr lang="en-US" dirty="0"/>
              <a:t>: pressured, speed, poverty of speech, pauses: stuttering</a:t>
            </a:r>
            <a:br>
              <a:rPr lang="en-US" dirty="0"/>
            </a:br>
            <a:r>
              <a:rPr lang="en-US" dirty="0"/>
              <a:t>(normal up to 3-4 years), cluttering, monosyllabic</a:t>
            </a:r>
          </a:p>
          <a:p>
            <a:r>
              <a:rPr lang="en-US" dirty="0" smtClean="0"/>
              <a:t>Receptive </a:t>
            </a:r>
            <a:r>
              <a:rPr lang="en-US" dirty="0"/>
              <a:t>capacity: follows commands, directions</a:t>
            </a:r>
          </a:p>
          <a:p>
            <a:r>
              <a:rPr lang="en-US" dirty="0" smtClean="0"/>
              <a:t>Expressive </a:t>
            </a:r>
            <a:r>
              <a:rPr lang="en-US" dirty="0"/>
              <a:t>capacity: spontaneity, vocabulary</a:t>
            </a:r>
          </a:p>
          <a:p>
            <a:r>
              <a:rPr lang="en-US" dirty="0" smtClean="0"/>
              <a:t>Comprehension</a:t>
            </a:r>
            <a:endParaRPr lang="en-US" dirty="0"/>
          </a:p>
          <a:p>
            <a:r>
              <a:rPr lang="en-US" dirty="0" smtClean="0"/>
              <a:t>Content</a:t>
            </a:r>
            <a:r>
              <a:rPr lang="en-US" dirty="0"/>
              <a:t>: echolalia, word salad, changing neologisms, idiosyncratic nonsense</a:t>
            </a:r>
          </a:p>
          <a:p>
            <a:r>
              <a:rPr lang="en-US" dirty="0" smtClean="0"/>
              <a:t>Writing</a:t>
            </a:r>
            <a:r>
              <a:rPr lang="en-US" dirty="0"/>
              <a:t>/ Reading: reversals (normal till age 7), quality, fluency</a:t>
            </a:r>
          </a:p>
          <a:p>
            <a:r>
              <a:rPr lang="en-US" dirty="0" err="1" smtClean="0"/>
              <a:t>Nonverbals</a:t>
            </a:r>
            <a:r>
              <a:rPr lang="en-US" dirty="0"/>
              <a:t>: congruent</a:t>
            </a:r>
          </a:p>
        </p:txBody>
      </p:sp>
    </p:spTree>
    <p:extLst>
      <p:ext uri="{BB962C8B-B14F-4D97-AF65-F5344CB8AC3E}">
        <p14:creationId xmlns:p14="http://schemas.microsoft.com/office/powerpoint/2010/main" val="2827140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601"/>
            <a:ext cx="10515600" cy="1325563"/>
          </a:xfrm>
        </p:spPr>
        <p:txBody>
          <a:bodyPr/>
          <a:lstStyle/>
          <a:p>
            <a:r>
              <a:rPr lang="en-US" dirty="0" smtClean="0"/>
              <a:t>Intellectual Functioning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1205346"/>
            <a:ext cx="10792691" cy="54448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Estimate </a:t>
            </a:r>
            <a:r>
              <a:rPr lang="en-US" dirty="0"/>
              <a:t>to norms: borderline, low, average, high, superior</a:t>
            </a:r>
          </a:p>
          <a:p>
            <a:r>
              <a:rPr lang="en-US" dirty="0" smtClean="0"/>
              <a:t>Creativity</a:t>
            </a:r>
            <a:endParaRPr lang="en-US" dirty="0"/>
          </a:p>
          <a:p>
            <a:r>
              <a:rPr lang="en-US" dirty="0" smtClean="0"/>
              <a:t>Spontaneity</a:t>
            </a:r>
            <a:endParaRPr lang="en-US" dirty="0"/>
          </a:p>
          <a:p>
            <a:r>
              <a:rPr lang="en-US" dirty="0" smtClean="0"/>
              <a:t>General </a:t>
            </a:r>
            <a:r>
              <a:rPr lang="en-US" dirty="0"/>
              <a:t>Knowledge: ask time, money, new information</a:t>
            </a:r>
          </a:p>
          <a:p>
            <a:r>
              <a:rPr lang="en-US" dirty="0" smtClean="0"/>
              <a:t>Academic</a:t>
            </a:r>
            <a:r>
              <a:rPr lang="en-US" dirty="0"/>
              <a:t>: grade, like school, grades, least/ most favorite </a:t>
            </a:r>
            <a:r>
              <a:rPr lang="en-US" dirty="0" smtClean="0"/>
              <a:t>book/story- </a:t>
            </a:r>
            <a:r>
              <a:rPr lang="en-US" dirty="0"/>
              <a:t>what it is about</a:t>
            </a:r>
          </a:p>
          <a:p>
            <a:r>
              <a:rPr lang="en-US" dirty="0" smtClean="0"/>
              <a:t>Comprehension</a:t>
            </a:r>
            <a:r>
              <a:rPr lang="en-US" dirty="0"/>
              <a:t>: ask for a joke, tell a joke</a:t>
            </a:r>
          </a:p>
          <a:p>
            <a:r>
              <a:rPr lang="en-US" dirty="0" smtClean="0"/>
              <a:t>Social </a:t>
            </a:r>
            <a:r>
              <a:rPr lang="en-US" dirty="0"/>
              <a:t>Intelligence: travel, what to do in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Attention</a:t>
            </a:r>
            <a:r>
              <a:rPr lang="en-US" dirty="0"/>
              <a:t>: distractibility (to what)</a:t>
            </a:r>
          </a:p>
          <a:p>
            <a:r>
              <a:rPr lang="en-US" dirty="0" smtClean="0"/>
              <a:t>Concentration</a:t>
            </a:r>
            <a:r>
              <a:rPr lang="en-US" dirty="0"/>
              <a:t>: count back by 3's </a:t>
            </a:r>
          </a:p>
          <a:p>
            <a:r>
              <a:rPr lang="en-US" dirty="0" smtClean="0"/>
              <a:t>Frustration </a:t>
            </a:r>
            <a:r>
              <a:rPr lang="en-US" dirty="0"/>
              <a:t>Tolerance/ Persistence </a:t>
            </a:r>
            <a:endParaRPr lang="en-US" dirty="0" smtClean="0"/>
          </a:p>
          <a:p>
            <a:r>
              <a:rPr lang="en-US" dirty="0" smtClean="0"/>
              <a:t>Organization </a:t>
            </a:r>
            <a:endParaRPr lang="en-US" dirty="0"/>
          </a:p>
          <a:p>
            <a:r>
              <a:rPr lang="en-US" dirty="0" smtClean="0"/>
              <a:t>Body </a:t>
            </a:r>
            <a:r>
              <a:rPr lang="en-US" dirty="0"/>
              <a:t>Parts:</a:t>
            </a:r>
          </a:p>
          <a:p>
            <a:pPr lvl="1"/>
            <a:r>
              <a:rPr lang="en-US" dirty="0" smtClean="0"/>
              <a:t>3 </a:t>
            </a:r>
            <a:r>
              <a:rPr lang="en-US" dirty="0"/>
              <a:t>years- face and limbs</a:t>
            </a:r>
          </a:p>
          <a:p>
            <a:pPr lvl="1"/>
            <a:r>
              <a:rPr lang="en-US" dirty="0"/>
              <a:t>5 years- wrist, ankles, elbows and knees</a:t>
            </a:r>
          </a:p>
          <a:p>
            <a:pPr lvl="1"/>
            <a:r>
              <a:rPr lang="en-US" dirty="0"/>
              <a:t>7 years-jaw, temple, forearm, skin </a:t>
            </a:r>
            <a:endParaRPr lang="en-US" dirty="0" smtClean="0"/>
          </a:p>
          <a:p>
            <a:r>
              <a:rPr lang="en-US" dirty="0" smtClean="0"/>
              <a:t>Memory</a:t>
            </a:r>
            <a:r>
              <a:rPr lang="en-US" dirty="0"/>
              <a:t>/ Time- a </a:t>
            </a:r>
            <a:r>
              <a:rPr lang="en-US" dirty="0" smtClean="0"/>
              <a:t>poor measure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3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Conducting the Psychiatric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Emily Farb</a:t>
            </a:r>
          </a:p>
          <a:p>
            <a:r>
              <a:rPr lang="en-US" dirty="0" smtClean="0"/>
              <a:t>Marnie Flynn</a:t>
            </a:r>
          </a:p>
        </p:txBody>
      </p:sp>
    </p:spTree>
    <p:extLst>
      <p:ext uri="{BB962C8B-B14F-4D97-AF65-F5344CB8AC3E}">
        <p14:creationId xmlns:p14="http://schemas.microsoft.com/office/powerpoint/2010/main" val="2393686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</a:t>
            </a:r>
          </a:p>
          <a:p>
            <a:r>
              <a:rPr lang="en-US" dirty="0" smtClean="0"/>
              <a:t>Body- boundaries, depersonalization, </a:t>
            </a:r>
            <a:r>
              <a:rPr lang="en-US" dirty="0" err="1" smtClean="0"/>
              <a:t>derealization</a:t>
            </a:r>
            <a:r>
              <a:rPr lang="en-US" dirty="0" smtClean="0"/>
              <a:t>, self concept</a:t>
            </a:r>
            <a:endParaRPr lang="en-US" dirty="0"/>
          </a:p>
          <a:p>
            <a:r>
              <a:rPr lang="en-US" dirty="0" smtClean="0"/>
              <a:t>Thought content- themes, delusions, grandiose</a:t>
            </a:r>
          </a:p>
          <a:p>
            <a:r>
              <a:rPr lang="en-US" dirty="0" smtClean="0"/>
              <a:t>Hallucinations- can only distinguish after age 3-4</a:t>
            </a:r>
          </a:p>
          <a:p>
            <a:r>
              <a:rPr lang="en-US" dirty="0" smtClean="0"/>
              <a:t>Obsessions</a:t>
            </a:r>
          </a:p>
          <a:p>
            <a:r>
              <a:rPr lang="en-US" dirty="0" smtClean="0"/>
              <a:t>Compulsions </a:t>
            </a:r>
          </a:p>
          <a:p>
            <a:r>
              <a:rPr lang="en-US" dirty="0" smtClean="0"/>
              <a:t>Phobias </a:t>
            </a:r>
          </a:p>
          <a:p>
            <a:r>
              <a:rPr lang="en-US" dirty="0" smtClean="0"/>
              <a:t>SI/HI</a:t>
            </a:r>
          </a:p>
          <a:p>
            <a:r>
              <a:rPr lang="en-US" dirty="0" smtClean="0"/>
              <a:t>Poverty of content</a:t>
            </a:r>
          </a:p>
          <a:p>
            <a:r>
              <a:rPr lang="en-US" dirty="0" smtClean="0"/>
              <a:t>Magical thinking – persisting after age 8 or 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690688"/>
            <a:ext cx="10938164" cy="5021839"/>
          </a:xfrm>
        </p:spPr>
        <p:txBody>
          <a:bodyPr>
            <a:noAutofit/>
          </a:bodyPr>
          <a:lstStyle/>
          <a:p>
            <a:pPr lvl="0"/>
            <a:r>
              <a:rPr lang="en-US" sz="2600" dirty="0"/>
              <a:t>Loosening of association- rapid shifts without logic</a:t>
            </a:r>
          </a:p>
          <a:p>
            <a:pPr lvl="0"/>
            <a:r>
              <a:rPr lang="en-US" sz="2600" dirty="0"/>
              <a:t>Flight of ideas- some connection but rapid/ racing</a:t>
            </a:r>
          </a:p>
          <a:p>
            <a:pPr lvl="0"/>
            <a:r>
              <a:rPr lang="en-US" sz="2600" dirty="0" smtClean="0"/>
              <a:t>Tangential: </a:t>
            </a:r>
            <a:r>
              <a:rPr lang="en-US" sz="2600" dirty="0"/>
              <a:t>never gets to the point</a:t>
            </a:r>
          </a:p>
          <a:p>
            <a:pPr lvl="0"/>
            <a:r>
              <a:rPr lang="en-US" sz="2600" dirty="0"/>
              <a:t>Circumstantiality: gets to the point but digresses</a:t>
            </a:r>
          </a:p>
          <a:p>
            <a:pPr lvl="0"/>
            <a:r>
              <a:rPr lang="en-US" sz="2600" dirty="0"/>
              <a:t>Incoherence: word salad, vagueness, punning, </a:t>
            </a:r>
            <a:r>
              <a:rPr lang="en-US" sz="2600" dirty="0" smtClean="0"/>
              <a:t>clang associations</a:t>
            </a:r>
            <a:r>
              <a:rPr lang="en-US" sz="2600" dirty="0"/>
              <a:t>, neologisms, echolalia</a:t>
            </a:r>
          </a:p>
          <a:p>
            <a:pPr lvl="0"/>
            <a:r>
              <a:rPr lang="en-US" sz="2600" dirty="0" smtClean="0"/>
              <a:t>Perseveration</a:t>
            </a:r>
          </a:p>
          <a:p>
            <a:pPr lvl="0"/>
            <a:r>
              <a:rPr lang="en-US" sz="2600" dirty="0" smtClean="0"/>
              <a:t>Thought </a:t>
            </a:r>
            <a:r>
              <a:rPr lang="en-US" sz="2600" dirty="0"/>
              <a:t>Blocking- interruptions</a:t>
            </a:r>
          </a:p>
          <a:p>
            <a:r>
              <a:rPr lang="en-US" sz="2600" dirty="0" smtClean="0"/>
              <a:t>Judgment</a:t>
            </a:r>
            <a:r>
              <a:rPr lang="en-US" sz="2600" dirty="0"/>
              <a:t>: what would you do if...</a:t>
            </a:r>
          </a:p>
          <a:p>
            <a:r>
              <a:rPr lang="en-US" sz="2600" dirty="0" smtClean="0"/>
              <a:t>Insight</a:t>
            </a:r>
            <a:r>
              <a:rPr lang="en-US" sz="2600" dirty="0"/>
              <a:t>: level of understanding in situations</a:t>
            </a:r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33345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and Affect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Mood</a:t>
            </a:r>
            <a:r>
              <a:rPr lang="en-US" sz="2000" dirty="0"/>
              <a:t>: internal/ subjective</a:t>
            </a:r>
          </a:p>
          <a:p>
            <a:pPr lvl="0"/>
            <a:r>
              <a:rPr lang="en-US" sz="2000" dirty="0"/>
              <a:t>Quality: client's terms, describe, intensity</a:t>
            </a:r>
          </a:p>
          <a:p>
            <a:pPr lvl="0"/>
            <a:r>
              <a:rPr lang="en-US" sz="2000" dirty="0"/>
              <a:t>Duration: how long, patterns/ cycles</a:t>
            </a:r>
          </a:p>
          <a:p>
            <a:pPr lvl="0"/>
            <a:r>
              <a:rPr lang="en-US" sz="2000" dirty="0"/>
              <a:t>Pervasiveness: in what situations, </a:t>
            </a:r>
            <a:r>
              <a:rPr lang="en-US" sz="2000" dirty="0" smtClean="0"/>
              <a:t>triggers</a:t>
            </a:r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Affect</a:t>
            </a:r>
            <a:r>
              <a:rPr lang="en-US" sz="2000" dirty="0"/>
              <a:t>: objective by observer</a:t>
            </a:r>
          </a:p>
          <a:p>
            <a:pPr lvl="0"/>
            <a:r>
              <a:rPr lang="en-US" sz="2000" dirty="0"/>
              <a:t>Predominant affect: anxiety, happiness, sadness etc.</a:t>
            </a:r>
          </a:p>
          <a:p>
            <a:pPr lvl="0"/>
            <a:r>
              <a:rPr lang="en-US" sz="2000" dirty="0"/>
              <a:t>Range: constricted/ full</a:t>
            </a:r>
          </a:p>
          <a:p>
            <a:pPr lvl="0"/>
            <a:r>
              <a:rPr lang="en-US" sz="2000" dirty="0"/>
              <a:t>Appropriateness: relative to discussion</a:t>
            </a:r>
          </a:p>
          <a:p>
            <a:pPr lvl="0"/>
            <a:r>
              <a:rPr lang="en-US" sz="2000" dirty="0"/>
              <a:t>Quality: blunt, flat, constricted, expressive</a:t>
            </a:r>
          </a:p>
          <a:p>
            <a:pPr lvl="0"/>
            <a:r>
              <a:rPr lang="en-US" sz="2000" dirty="0"/>
              <a:t>Intensity: match ? content</a:t>
            </a:r>
          </a:p>
          <a:p>
            <a:pPr lvl="0"/>
            <a:r>
              <a:rPr lang="en-US" sz="2000" dirty="0"/>
              <a:t>Progression: note changes in affect lability</a:t>
            </a:r>
          </a:p>
        </p:txBody>
      </p:sp>
    </p:spTree>
    <p:extLst>
      <p:ext uri="{BB962C8B-B14F-4D97-AF65-F5344CB8AC3E}">
        <p14:creationId xmlns:p14="http://schemas.microsoft.com/office/powerpoint/2010/main" val="3460017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872" y="0"/>
            <a:ext cx="10515600" cy="1325563"/>
          </a:xfrm>
        </p:spPr>
        <p:txBody>
          <a:bodyPr/>
          <a:lstStyle/>
          <a:p>
            <a:r>
              <a:rPr lang="en-US" dirty="0" smtClean="0"/>
              <a:t>Manner of Relating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4" y="1217181"/>
            <a:ext cx="10834255" cy="5174672"/>
          </a:xfrm>
        </p:spPr>
        <p:txBody>
          <a:bodyPr>
            <a:noAutofit/>
          </a:bodyPr>
          <a:lstStyle/>
          <a:p>
            <a:r>
              <a:rPr lang="en-US" sz="1600" dirty="0" smtClean="0"/>
              <a:t>A. Separation </a:t>
            </a:r>
            <a:r>
              <a:rPr lang="en-US" sz="1600" dirty="0"/>
              <a:t>from caretaker</a:t>
            </a:r>
          </a:p>
          <a:p>
            <a:r>
              <a:rPr lang="en-US" sz="1600" dirty="0" smtClean="0"/>
              <a:t>B. Degree </a:t>
            </a:r>
            <a:r>
              <a:rPr lang="en-US" sz="1600" dirty="0"/>
              <a:t>of Independence</a:t>
            </a:r>
          </a:p>
          <a:p>
            <a:r>
              <a:rPr lang="en-US" sz="1600" dirty="0" smtClean="0"/>
              <a:t>C. Style</a:t>
            </a:r>
            <a:r>
              <a:rPr lang="en-US" sz="1600" dirty="0"/>
              <a:t>: flamboyant, stoic etc.</a:t>
            </a:r>
          </a:p>
          <a:p>
            <a:r>
              <a:rPr lang="en-US" sz="1600" dirty="0" smtClean="0"/>
              <a:t>D. Passive</a:t>
            </a:r>
            <a:r>
              <a:rPr lang="en-US" sz="1600" dirty="0"/>
              <a:t>/ active: introvert/ extrovert</a:t>
            </a:r>
          </a:p>
          <a:p>
            <a:r>
              <a:rPr lang="en-US" sz="1600" dirty="0" smtClean="0"/>
              <a:t>E. Eye </a:t>
            </a:r>
            <a:r>
              <a:rPr lang="en-US" sz="1600" dirty="0"/>
              <a:t>contact- beware culture</a:t>
            </a:r>
          </a:p>
          <a:p>
            <a:r>
              <a:rPr lang="en-US" sz="1600" dirty="0" smtClean="0"/>
              <a:t>F. Personal </a:t>
            </a:r>
            <a:r>
              <a:rPr lang="en-US" sz="1600" dirty="0"/>
              <a:t>space</a:t>
            </a:r>
          </a:p>
          <a:p>
            <a:r>
              <a:rPr lang="en-US" sz="1600" dirty="0" smtClean="0"/>
              <a:t>G. Manner </a:t>
            </a:r>
            <a:r>
              <a:rPr lang="en-US" sz="1600" dirty="0"/>
              <a:t>of approach</a:t>
            </a:r>
          </a:p>
          <a:p>
            <a:r>
              <a:rPr lang="en-US" sz="1600" dirty="0"/>
              <a:t>H. Approval/ attention-seeking</a:t>
            </a:r>
          </a:p>
          <a:p>
            <a:r>
              <a:rPr lang="en-US" sz="1600" dirty="0"/>
              <a:t>I. Age level: regressed, precocious</a:t>
            </a:r>
          </a:p>
          <a:p>
            <a:r>
              <a:rPr lang="en-US" sz="1600" dirty="0"/>
              <a:t>J. Aggression</a:t>
            </a:r>
          </a:p>
          <a:p>
            <a:r>
              <a:rPr lang="en-US" sz="1600" dirty="0"/>
              <a:t>K. Sexualized behavior</a:t>
            </a:r>
          </a:p>
          <a:p>
            <a:r>
              <a:rPr lang="en-US" sz="1600" dirty="0"/>
              <a:t>L. Limit testing</a:t>
            </a:r>
          </a:p>
          <a:p>
            <a:r>
              <a:rPr lang="en-US" sz="1600" dirty="0"/>
              <a:t>M. Curious vs. aloof/disinterested</a:t>
            </a:r>
          </a:p>
          <a:p>
            <a:r>
              <a:rPr lang="en-US" sz="1600" dirty="0"/>
              <a:t>N. Coping behaviors</a:t>
            </a:r>
          </a:p>
          <a:p>
            <a:r>
              <a:rPr lang="en-US" sz="1600" dirty="0"/>
              <a:t>O. Objects: peers, pets, transitional objects</a:t>
            </a:r>
          </a:p>
        </p:txBody>
      </p:sp>
    </p:spTree>
    <p:extLst>
      <p:ext uri="{BB962C8B-B14F-4D97-AF65-F5344CB8AC3E}">
        <p14:creationId xmlns:p14="http://schemas.microsoft.com/office/powerpoint/2010/main" val="945922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of Play, Fantasies and Dreams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371600"/>
            <a:ext cx="10979727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A. Themes</a:t>
            </a:r>
            <a:endParaRPr lang="en-US" dirty="0"/>
          </a:p>
          <a:p>
            <a:r>
              <a:rPr lang="en-US" dirty="0" smtClean="0"/>
              <a:t>B. Persistence </a:t>
            </a:r>
            <a:r>
              <a:rPr lang="en-US" dirty="0"/>
              <a:t>/ repetition</a:t>
            </a:r>
          </a:p>
          <a:p>
            <a:r>
              <a:rPr lang="en-US" dirty="0" smtClean="0"/>
              <a:t>C. Level </a:t>
            </a:r>
            <a:r>
              <a:rPr lang="en-US" dirty="0"/>
              <a:t>of development</a:t>
            </a:r>
          </a:p>
          <a:p>
            <a:r>
              <a:rPr lang="en-US" dirty="0" smtClean="0"/>
              <a:t>D. Age </a:t>
            </a:r>
            <a:r>
              <a:rPr lang="en-US" dirty="0"/>
              <a:t>of appropriate</a:t>
            </a:r>
          </a:p>
          <a:p>
            <a:r>
              <a:rPr lang="en-US" dirty="0" smtClean="0"/>
              <a:t>E. Rules</a:t>
            </a:r>
            <a:r>
              <a:rPr lang="en-US" dirty="0"/>
              <a:t>: ability to follow, understand, cheating (abnormal &gt; 8 yrs. old)</a:t>
            </a:r>
          </a:p>
          <a:p>
            <a:r>
              <a:rPr lang="en-US" dirty="0" smtClean="0"/>
              <a:t>F. Organization</a:t>
            </a:r>
            <a:endParaRPr lang="en-US" dirty="0"/>
          </a:p>
          <a:p>
            <a:r>
              <a:rPr lang="en-US" dirty="0" smtClean="0"/>
              <a:t>G. Creative </a:t>
            </a:r>
            <a:r>
              <a:rPr lang="en-US" dirty="0"/>
              <a:t>vs. stereotyped</a:t>
            </a:r>
          </a:p>
          <a:p>
            <a:r>
              <a:rPr lang="en-US" dirty="0"/>
              <a:t>H. Open/close: how they start/finish</a:t>
            </a:r>
          </a:p>
          <a:p>
            <a:r>
              <a:rPr lang="en-US" dirty="0"/>
              <a:t>I. Gender "appropriate"</a:t>
            </a:r>
          </a:p>
          <a:p>
            <a:r>
              <a:rPr lang="en-US" dirty="0"/>
              <a:t>J. Affect: especially aggression - random, goal-directed, contained</a:t>
            </a:r>
          </a:p>
          <a:p>
            <a:r>
              <a:rPr lang="en-US" dirty="0"/>
              <a:t>K. Tools to use:</a:t>
            </a:r>
          </a:p>
          <a:p>
            <a:pPr lvl="1"/>
            <a:r>
              <a:rPr lang="en-US" dirty="0" smtClean="0"/>
              <a:t>1. Ages </a:t>
            </a:r>
            <a:r>
              <a:rPr lang="en-US" dirty="0"/>
              <a:t>2-5: blocks, animals, sorting, house</a:t>
            </a:r>
          </a:p>
          <a:p>
            <a:pPr lvl="1"/>
            <a:r>
              <a:rPr lang="en-US" dirty="0"/>
              <a:t>Ages 5-7: animals, house, playdoh, checkers, drawing, puppets</a:t>
            </a:r>
          </a:p>
          <a:p>
            <a:pPr lvl="1"/>
            <a:r>
              <a:rPr lang="en-US" dirty="0"/>
              <a:t>Ages &gt; 8: games, balls, drawing</a:t>
            </a:r>
          </a:p>
          <a:p>
            <a:r>
              <a:rPr lang="en-US" dirty="0"/>
              <a:t>L. Flow: changes in themes, play disruptions, requests to leave</a:t>
            </a:r>
          </a:p>
        </p:txBody>
      </p:sp>
    </p:spTree>
    <p:extLst>
      <p:ext uri="{BB962C8B-B14F-4D97-AF65-F5344CB8AC3E}">
        <p14:creationId xmlns:p14="http://schemas.microsoft.com/office/powerpoint/2010/main" val="2654627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*How </a:t>
            </a:r>
            <a:r>
              <a:rPr lang="en-US" dirty="0"/>
              <a:t>to ask across ages </a:t>
            </a:r>
            <a:endParaRPr lang="en-US" dirty="0" smtClean="0"/>
          </a:p>
          <a:p>
            <a:r>
              <a:rPr lang="en-US" dirty="0" smtClean="0"/>
              <a:t>SI  </a:t>
            </a:r>
          </a:p>
          <a:p>
            <a:r>
              <a:rPr lang="en-US" dirty="0" smtClean="0"/>
              <a:t>HI</a:t>
            </a:r>
          </a:p>
          <a:p>
            <a:r>
              <a:rPr lang="en-US" dirty="0" smtClean="0"/>
              <a:t>Psychosis</a:t>
            </a:r>
          </a:p>
          <a:p>
            <a:r>
              <a:rPr lang="en-US" dirty="0" smtClean="0"/>
              <a:t>Substance abuse – remind them of confidentiality and importance relative to medication interactions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34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CONCISE summary of case in light of information available</a:t>
            </a:r>
          </a:p>
          <a:p>
            <a:pPr lvl="0"/>
            <a:r>
              <a:rPr lang="en-US" dirty="0"/>
              <a:t>Captures the ESSENCE and PORTRAIT of the patient</a:t>
            </a:r>
          </a:p>
          <a:p>
            <a:pPr lvl="0"/>
            <a:r>
              <a:rPr lang="en-US" dirty="0"/>
              <a:t>Distinguishes Primary versus Secondary Issues</a:t>
            </a:r>
          </a:p>
          <a:p>
            <a:pPr lvl="0"/>
            <a:r>
              <a:rPr lang="en-US" dirty="0" smtClean="0"/>
              <a:t>Weighs </a:t>
            </a:r>
            <a:r>
              <a:rPr lang="en-US" dirty="0"/>
              <a:t>the variables and correlations</a:t>
            </a:r>
          </a:p>
          <a:p>
            <a:pPr lvl="0"/>
            <a:r>
              <a:rPr lang="en-US" dirty="0"/>
              <a:t>Clarifies central issues and conflicts with an eye to SOURCE</a:t>
            </a:r>
          </a:p>
          <a:p>
            <a:pPr lvl="0"/>
            <a:r>
              <a:rPr lang="en-US" dirty="0"/>
              <a:t>Guides treatment</a:t>
            </a:r>
          </a:p>
          <a:p>
            <a:pPr lvl="0"/>
            <a:r>
              <a:rPr lang="en-US" dirty="0"/>
              <a:t>Predicts outcome  and possible trajectories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9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Contents</a:t>
            </a:r>
          </a:p>
          <a:p>
            <a:pPr lvl="0"/>
            <a:r>
              <a:rPr lang="en-US" dirty="0"/>
              <a:t>Predisposing factors: genetics, constitutional/temperament, environmental exposure</a:t>
            </a:r>
          </a:p>
          <a:p>
            <a:pPr lvl="0"/>
            <a:r>
              <a:rPr lang="en-US" dirty="0"/>
              <a:t> Precipitating factors: stressors, developmental, changes, physical conditions, losses</a:t>
            </a:r>
          </a:p>
          <a:p>
            <a:pPr lvl="0"/>
            <a:r>
              <a:rPr lang="en-US" dirty="0"/>
              <a:t>Perpetuating factors: what maintains</a:t>
            </a:r>
          </a:p>
          <a:p>
            <a:pPr lvl="0"/>
            <a:r>
              <a:rPr lang="en-US" dirty="0"/>
              <a:t>Protective factors: individual strengths, family, support systems, intelligence, </a:t>
            </a:r>
            <a:r>
              <a:rPr lang="en-US" dirty="0" smtClean="0"/>
              <a:t>interests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69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How impaired in functioning in different domains</a:t>
            </a:r>
          </a:p>
          <a:p>
            <a:pPr lvl="0"/>
            <a:r>
              <a:rPr lang="en-US" dirty="0"/>
              <a:t>Is disturbance intrinsic or reactive</a:t>
            </a:r>
          </a:p>
          <a:p>
            <a:pPr lvl="0"/>
            <a:r>
              <a:rPr lang="en-US" dirty="0"/>
              <a:t>What is the organic component</a:t>
            </a:r>
          </a:p>
          <a:p>
            <a:pPr lvl="0"/>
            <a:r>
              <a:rPr lang="en-US" dirty="0"/>
              <a:t>What is the range of symptoms: encapsulated or pervasive</a:t>
            </a:r>
          </a:p>
          <a:p>
            <a:pPr lvl="0"/>
            <a:r>
              <a:rPr lang="en-US" dirty="0"/>
              <a:t>Are symptoms transient, cyclical, chronic, consistent or changeable</a:t>
            </a:r>
          </a:p>
          <a:p>
            <a:pPr lvl="0"/>
            <a:r>
              <a:rPr lang="en-US" dirty="0"/>
              <a:t>What psychosocial factors have impacted the picture and WHEN</a:t>
            </a:r>
          </a:p>
          <a:p>
            <a:pPr lvl="0"/>
            <a:r>
              <a:rPr lang="en-US" dirty="0"/>
              <a:t>What psychosocial factors are continuing to impact</a:t>
            </a:r>
          </a:p>
          <a:p>
            <a:pPr lvl="0"/>
            <a:r>
              <a:rPr lang="en-US" dirty="0"/>
              <a:t>What developmental tasks are they working on</a:t>
            </a:r>
          </a:p>
          <a:p>
            <a:pPr lvl="0"/>
            <a:r>
              <a:rPr lang="en-US" dirty="0"/>
              <a:t>What is their range of coping strategies and defense structures</a:t>
            </a:r>
          </a:p>
        </p:txBody>
      </p:sp>
    </p:spTree>
    <p:extLst>
      <p:ext uri="{BB962C8B-B14F-4D97-AF65-F5344CB8AC3E}">
        <p14:creationId xmlns:p14="http://schemas.microsoft.com/office/powerpoint/2010/main" val="185526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496291"/>
            <a:ext cx="10834255" cy="468067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/>
              <a:t>Structure</a:t>
            </a:r>
          </a:p>
          <a:p>
            <a:pPr lvl="0"/>
            <a:r>
              <a:rPr lang="en-US" dirty="0"/>
              <a:t>Summarizing statements: include demographics (race, ethnicity, age and gender) why this patient, why now and most salient features </a:t>
            </a:r>
          </a:p>
          <a:p>
            <a:pPr lvl="0"/>
            <a:r>
              <a:rPr lang="en-US" dirty="0"/>
              <a:t>Description of Non-Dynamic Factors: genetics, environment, pre and </a:t>
            </a:r>
            <a:r>
              <a:rPr lang="en-US" dirty="0" err="1"/>
              <a:t>peri</a:t>
            </a:r>
            <a:r>
              <a:rPr lang="en-US" dirty="0"/>
              <a:t>-natal, medical issues, LDs, IQ</a:t>
            </a:r>
          </a:p>
          <a:p>
            <a:pPr lvl="0"/>
            <a:r>
              <a:rPr lang="en-US" dirty="0"/>
              <a:t>Psychodynamic Explanation of central conflicts and modifying variables: loss, abandonment, TRAUMA, Caregiver status, incarcerations, identity themes, changes in family, migration/cultural or language issues, stage of development</a:t>
            </a:r>
          </a:p>
          <a:p>
            <a:pPr lvl="0"/>
            <a:r>
              <a:rPr lang="en-US" dirty="0"/>
              <a:t>ACCOUNTING FOR THE DIFFERENTIAL: WHY THIS AND WHY NOT THIS</a:t>
            </a:r>
          </a:p>
          <a:p>
            <a:pPr lvl="0"/>
            <a:r>
              <a:rPr lang="en-US" dirty="0"/>
              <a:t>Strengths/weaknesses</a:t>
            </a:r>
          </a:p>
          <a:p>
            <a:pPr lvl="0"/>
            <a:r>
              <a:rPr lang="en-US" dirty="0"/>
              <a:t>Predicting responses to therapeutics, /PROGNOSIS WITH AND WITHOUT INTERVENTION</a:t>
            </a:r>
          </a:p>
        </p:txBody>
      </p:sp>
    </p:spTree>
    <p:extLst>
      <p:ext uri="{BB962C8B-B14F-4D97-AF65-F5344CB8AC3E}">
        <p14:creationId xmlns:p14="http://schemas.microsoft.com/office/powerpoint/2010/main" val="379407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1582"/>
            <a:ext cx="10515600" cy="1325563"/>
          </a:xfrm>
        </p:spPr>
        <p:txBody>
          <a:bodyPr/>
          <a:lstStyle/>
          <a:p>
            <a:r>
              <a:rPr lang="en-US" dirty="0" smtClean="0"/>
              <a:t>Referrals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Team referral process</a:t>
            </a:r>
          </a:p>
          <a:p>
            <a:r>
              <a:rPr lang="en-US" dirty="0" smtClean="0"/>
              <a:t>Preparing for an </a:t>
            </a:r>
            <a:r>
              <a:rPr lang="en-US" dirty="0" err="1" smtClean="0"/>
              <a:t>eval</a:t>
            </a:r>
            <a:endParaRPr lang="en-US" dirty="0" smtClean="0"/>
          </a:p>
          <a:p>
            <a:pPr lvl="1"/>
            <a:r>
              <a:rPr lang="en-US" dirty="0" smtClean="0"/>
              <a:t>Chart review</a:t>
            </a:r>
          </a:p>
          <a:p>
            <a:pPr lvl="1"/>
            <a:r>
              <a:rPr lang="en-US" dirty="0" smtClean="0"/>
              <a:t>School records</a:t>
            </a:r>
          </a:p>
          <a:p>
            <a:pPr lvl="1"/>
            <a:r>
              <a:rPr lang="en-US" dirty="0" smtClean="0"/>
              <a:t>Collateral</a:t>
            </a:r>
          </a:p>
          <a:p>
            <a:pPr lvl="1"/>
            <a:r>
              <a:rPr lang="en-US" dirty="0" smtClean="0"/>
              <a:t>Have a plan, set agenda-  be ready to test drive your hypotheses, but also be flexible </a:t>
            </a:r>
          </a:p>
          <a:p>
            <a:pPr lvl="2"/>
            <a:r>
              <a:rPr lang="en-US" dirty="0" smtClean="0"/>
              <a:t>Strategy- </a:t>
            </a:r>
            <a:r>
              <a:rPr lang="en-US" dirty="0"/>
              <a:t>s</a:t>
            </a:r>
            <a:r>
              <a:rPr lang="en-US" dirty="0" smtClean="0"/>
              <a:t>ymptom clusters/fly over </a:t>
            </a:r>
            <a:r>
              <a:rPr lang="en-US" dirty="0" smtClean="0"/>
              <a:t>method</a:t>
            </a:r>
            <a:endParaRPr lang="en-US" dirty="0" smtClean="0"/>
          </a:p>
          <a:p>
            <a:pPr lvl="2"/>
            <a:r>
              <a:rPr lang="en-US" dirty="0" smtClean="0"/>
              <a:t>Know inherent temperament/disposition trends and trajectories  </a:t>
            </a:r>
          </a:p>
          <a:p>
            <a:pPr lvl="2"/>
            <a:r>
              <a:rPr lang="en-US" dirty="0" smtClean="0"/>
              <a:t>Arrested developments, trauma </a:t>
            </a:r>
          </a:p>
          <a:p>
            <a:r>
              <a:rPr lang="en-US" dirty="0" smtClean="0"/>
              <a:t>Remote vs in-person</a:t>
            </a:r>
          </a:p>
          <a:p>
            <a:pPr lvl="1"/>
            <a:r>
              <a:rPr lang="en-US" dirty="0" smtClean="0"/>
              <a:t>Consider developmental 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43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NOT INTRODUCE NEW MATERIAL IN THE FORMULATION</a:t>
            </a:r>
          </a:p>
          <a:p>
            <a:r>
              <a:rPr lang="en-US" dirty="0" smtClean="0"/>
              <a:t>DO </a:t>
            </a:r>
            <a:r>
              <a:rPr lang="en-US" dirty="0"/>
              <a:t>NOT JUST REPEAT OR RESTATE DATA. </a:t>
            </a:r>
          </a:p>
          <a:p>
            <a:r>
              <a:rPr lang="en-US" dirty="0" smtClean="0"/>
              <a:t>YOU HAVE TO SYNTHESIZE THE DATA!! </a:t>
            </a:r>
          </a:p>
          <a:p>
            <a:pPr lvl="1"/>
            <a:r>
              <a:rPr lang="en-US" dirty="0" smtClean="0"/>
              <a:t> CREATES A </a:t>
            </a:r>
            <a:r>
              <a:rPr lang="en-US" dirty="0"/>
              <a:t>MAP/RUBRIC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SHOULD READ LIKE A STORY AND IS NOT LINEAR</a:t>
            </a:r>
          </a:p>
        </p:txBody>
      </p:sp>
    </p:spTree>
    <p:extLst>
      <p:ext uri="{BB962C8B-B14F-4D97-AF65-F5344CB8AC3E}">
        <p14:creationId xmlns:p14="http://schemas.microsoft.com/office/powerpoint/2010/main" val="3327152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KIND OF TREATMENT</a:t>
            </a:r>
          </a:p>
          <a:p>
            <a:pPr lvl="0"/>
            <a:r>
              <a:rPr lang="en-US" dirty="0"/>
              <a:t>LEVEL OF CARE AND WHY</a:t>
            </a:r>
          </a:p>
          <a:p>
            <a:pPr lvl="0"/>
            <a:r>
              <a:rPr lang="en-US" dirty="0"/>
              <a:t>IN WHAT ORDER*****</a:t>
            </a:r>
          </a:p>
          <a:p>
            <a:pPr lvl="0"/>
            <a:r>
              <a:rPr lang="en-US" dirty="0"/>
              <a:t>FOR SHORT GOALS-STABILIZATION/RESPITE, ETC.</a:t>
            </a:r>
          </a:p>
          <a:p>
            <a:pPr lvl="0"/>
            <a:r>
              <a:rPr lang="en-US" dirty="0"/>
              <a:t>FOR THE LONG-TERM GOALS</a:t>
            </a:r>
          </a:p>
          <a:p>
            <a:pPr lvl="0"/>
            <a:r>
              <a:rPr lang="en-US" dirty="0"/>
              <a:t>NONPHARMACOLOGICAL THERAPY</a:t>
            </a:r>
          </a:p>
          <a:p>
            <a:pPr lvl="0"/>
            <a:r>
              <a:rPr lang="en-US" dirty="0"/>
              <a:t>COLLATERAL TREATMENT: OT, PT, PSYCH OR NEUROPSYCH TESTING-for what purpose</a:t>
            </a:r>
          </a:p>
          <a:p>
            <a:pPr lvl="0"/>
            <a:r>
              <a:rPr lang="en-US" dirty="0"/>
              <a:t>MEDICAL NEEDS: MRIS, NEUROLOGICAL, ENDOCRINE, RHEUMATOLOGY, </a:t>
            </a:r>
            <a:r>
              <a:rPr lang="en-US" dirty="0" err="1"/>
              <a:t>ETC.for</a:t>
            </a:r>
            <a:r>
              <a:rPr lang="en-US" dirty="0"/>
              <a:t> what purpose</a:t>
            </a:r>
          </a:p>
          <a:p>
            <a:pPr lvl="0"/>
            <a:r>
              <a:rPr lang="en-US" dirty="0"/>
              <a:t>SYSTEMS/RESOURCES</a:t>
            </a:r>
          </a:p>
          <a:p>
            <a:pPr lvl="0"/>
            <a:r>
              <a:rPr lang="en-US" dirty="0"/>
              <a:t>PHARMACOLOGICAL: sequence, purpose-disorder or symptom relief</a:t>
            </a:r>
          </a:p>
          <a:p>
            <a:pPr lvl="0"/>
            <a:r>
              <a:rPr lang="en-US" dirty="0"/>
              <a:t>PLAN FOR RETURN</a:t>
            </a:r>
          </a:p>
        </p:txBody>
      </p:sp>
    </p:spTree>
    <p:extLst>
      <p:ext uri="{BB962C8B-B14F-4D97-AF65-F5344CB8AC3E}">
        <p14:creationId xmlns:p14="http://schemas.microsoft.com/office/powerpoint/2010/main" val="2970162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the plan makes sense</a:t>
            </a:r>
          </a:p>
          <a:p>
            <a:r>
              <a:rPr lang="en-US" dirty="0"/>
              <a:t>Make sure the plan is DO-ABLE!!!!</a:t>
            </a:r>
          </a:p>
          <a:p>
            <a:r>
              <a:rPr lang="en-US" dirty="0"/>
              <a:t>Make sure there are no barriers </a:t>
            </a:r>
          </a:p>
          <a:p>
            <a:r>
              <a:rPr lang="en-US" dirty="0"/>
              <a:t>Make sure the family is in agreement</a:t>
            </a:r>
          </a:p>
          <a:p>
            <a:r>
              <a:rPr lang="en-US" dirty="0"/>
              <a:t>Make sure you are not overloading the system and compromising the viability and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5711212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Pearls, Dos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122219"/>
            <a:ext cx="11353800" cy="546146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 not use medical/mental health vernacular</a:t>
            </a:r>
          </a:p>
          <a:p>
            <a:r>
              <a:rPr lang="en-US" dirty="0" smtClean="0"/>
              <a:t>Do not start with “how have you been feeling?”</a:t>
            </a:r>
          </a:p>
          <a:p>
            <a:r>
              <a:rPr lang="en-US" dirty="0" smtClean="0"/>
              <a:t>Use stories and metaphors, related to their interests</a:t>
            </a:r>
          </a:p>
          <a:p>
            <a:r>
              <a:rPr lang="en-US" dirty="0" smtClean="0"/>
              <a:t>Use holidays and seasons for timelines</a:t>
            </a:r>
          </a:p>
          <a:p>
            <a:r>
              <a:rPr lang="en-US" dirty="0" smtClean="0"/>
              <a:t>One question at a time</a:t>
            </a:r>
          </a:p>
          <a:p>
            <a:r>
              <a:rPr lang="en-US" dirty="0" smtClean="0"/>
              <a:t>Be direct with risk assessment</a:t>
            </a:r>
          </a:p>
          <a:p>
            <a:r>
              <a:rPr lang="en-US" dirty="0" smtClean="0"/>
              <a:t>Consider developmental stage and cognitive functioning</a:t>
            </a:r>
          </a:p>
          <a:p>
            <a:r>
              <a:rPr lang="en-US" dirty="0" smtClean="0"/>
              <a:t>Engage playfully in any way you can</a:t>
            </a:r>
          </a:p>
          <a:p>
            <a:r>
              <a:rPr lang="en-US" dirty="0"/>
              <a:t>Check for understanding-ask for a bit of </a:t>
            </a:r>
            <a:r>
              <a:rPr lang="en-US" dirty="0" smtClean="0"/>
              <a:t>feedback</a:t>
            </a:r>
          </a:p>
          <a:p>
            <a:r>
              <a:rPr lang="en-US" dirty="0"/>
              <a:t>LOOK/LISTEN and even use you olfactory sense</a:t>
            </a:r>
          </a:p>
          <a:p>
            <a:r>
              <a:rPr lang="en-US" dirty="0"/>
              <a:t>Explore the whole picture</a:t>
            </a:r>
          </a:p>
          <a:p>
            <a:r>
              <a:rPr lang="en-US" dirty="0"/>
              <a:t>Balance story of parents, kids, schools and other collateral informants-include contexts</a:t>
            </a:r>
          </a:p>
          <a:p>
            <a:r>
              <a:rPr lang="en-US" dirty="0"/>
              <a:t>Know yourself-we are likely to have countertransference/judgment laden responses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13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Pearls, Dos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959802"/>
            <a:ext cx="10961914" cy="5590627"/>
          </a:xfrm>
        </p:spPr>
        <p:txBody>
          <a:bodyPr>
            <a:noAutofit/>
          </a:bodyPr>
          <a:lstStyle/>
          <a:p>
            <a:r>
              <a:rPr lang="en-US" dirty="0" smtClean="0"/>
              <a:t>Check for understanding-ask for a bit of feedback</a:t>
            </a:r>
          </a:p>
          <a:p>
            <a:r>
              <a:rPr lang="en-US" dirty="0" smtClean="0"/>
              <a:t>Screen for reactions-including you peripheral vision</a:t>
            </a:r>
          </a:p>
          <a:p>
            <a:r>
              <a:rPr lang="en-US" dirty="0" smtClean="0"/>
              <a:t>STAY OUT OF YOUR HEAD</a:t>
            </a:r>
          </a:p>
          <a:p>
            <a:r>
              <a:rPr lang="en-US" dirty="0" smtClean="0"/>
              <a:t>KNOW NORMS for age and cultural framework to understand where and how they are off the track</a:t>
            </a:r>
          </a:p>
          <a:p>
            <a:r>
              <a:rPr lang="en-US" dirty="0" smtClean="0"/>
              <a:t>MIRROR</a:t>
            </a:r>
          </a:p>
          <a:p>
            <a:r>
              <a:rPr lang="en-US" dirty="0" smtClean="0"/>
              <a:t>Be present and open. </a:t>
            </a:r>
          </a:p>
          <a:p>
            <a:r>
              <a:rPr lang="en-US" dirty="0" smtClean="0"/>
              <a:t>Be expert, but first be humble. You are not an expert around their experiences</a:t>
            </a:r>
          </a:p>
          <a:p>
            <a:r>
              <a:rPr lang="en-US" dirty="0" smtClean="0"/>
              <a:t>FOLLOW THEIR LEAD-KIDS AND PARENTS</a:t>
            </a:r>
          </a:p>
          <a:p>
            <a:r>
              <a:rPr lang="en-US" dirty="0" smtClean="0"/>
              <a:t>Compete with parents-our job is to help them to help their kids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972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Pearls, Dos and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Don’t Judge</a:t>
            </a:r>
          </a:p>
          <a:p>
            <a:r>
              <a:rPr lang="en-US" dirty="0"/>
              <a:t>Don’t </a:t>
            </a:r>
            <a:r>
              <a:rPr lang="en-US" dirty="0" err="1"/>
              <a:t>overfunction</a:t>
            </a:r>
            <a:r>
              <a:rPr lang="en-US" dirty="0"/>
              <a:t> (do not do more that they are willing)</a:t>
            </a:r>
          </a:p>
          <a:p>
            <a:r>
              <a:rPr lang="en-US" dirty="0"/>
              <a:t>Don’t be a bleeding heart</a:t>
            </a:r>
          </a:p>
          <a:p>
            <a:r>
              <a:rPr lang="en-US" dirty="0"/>
              <a:t>DON’T TALK TOO MUCH/DON’T TALK TOO SOON-GET THE PICTURE</a:t>
            </a:r>
          </a:p>
          <a:p>
            <a:r>
              <a:rPr lang="en-US" dirty="0"/>
              <a:t>DON’T GET OVERFOCUSED OR DISTRACTED BY CONTENT RATHER THAN PROCESS</a:t>
            </a:r>
          </a:p>
          <a:p>
            <a:r>
              <a:rPr lang="en-US" dirty="0"/>
              <a:t>People unfold when they feel safe and may DOORKNOB important information. There are always hidden agendas-mostly unconscious, but not always.</a:t>
            </a:r>
          </a:p>
          <a:p>
            <a:r>
              <a:rPr lang="en-US" dirty="0"/>
              <a:t>Don’t assume that the story once told will stay consistent.</a:t>
            </a:r>
          </a:p>
          <a:p>
            <a:r>
              <a:rPr lang="en-US" dirty="0"/>
              <a:t>Don’t keep going if you are digging a hole</a:t>
            </a:r>
          </a:p>
          <a:p>
            <a:r>
              <a:rPr lang="en-US" dirty="0"/>
              <a:t>Don’t be afraid to be wrong and if you are-TELL THEM</a:t>
            </a:r>
          </a:p>
        </p:txBody>
      </p:sp>
    </p:spTree>
    <p:extLst>
      <p:ext uri="{BB962C8B-B14F-4D97-AF65-F5344CB8AC3E}">
        <p14:creationId xmlns:p14="http://schemas.microsoft.com/office/powerpoint/2010/main" val="209628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214" y="615141"/>
            <a:ext cx="9612066" cy="5293663"/>
          </a:xfrm>
        </p:spPr>
      </p:pic>
    </p:spTree>
    <p:extLst>
      <p:ext uri="{BB962C8B-B14F-4D97-AF65-F5344CB8AC3E}">
        <p14:creationId xmlns:p14="http://schemas.microsoft.com/office/powerpoint/2010/main" val="178400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Interviewing- NOT a checklist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57" y="1156995"/>
            <a:ext cx="10990943" cy="546773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Explain the process</a:t>
            </a:r>
          </a:p>
          <a:p>
            <a:r>
              <a:rPr lang="en-US" dirty="0"/>
              <a:t>How do we enter </a:t>
            </a:r>
          </a:p>
          <a:p>
            <a:r>
              <a:rPr lang="en-US" dirty="0" smtClean="0"/>
              <a:t>Materials </a:t>
            </a:r>
          </a:p>
          <a:p>
            <a:r>
              <a:rPr lang="en-US" dirty="0" smtClean="0"/>
              <a:t>Who to address first</a:t>
            </a:r>
          </a:p>
          <a:p>
            <a:r>
              <a:rPr lang="en-US" dirty="0" smtClean="0"/>
              <a:t>Never launch into behavioral issues/presenting problems</a:t>
            </a:r>
          </a:p>
          <a:p>
            <a:r>
              <a:rPr lang="en-US" dirty="0" smtClean="0"/>
              <a:t>No jargon</a:t>
            </a:r>
          </a:p>
          <a:p>
            <a:r>
              <a:rPr lang="en-US" dirty="0" smtClean="0"/>
              <a:t>What to watch for (beyond MSE checklist!)</a:t>
            </a:r>
          </a:p>
          <a:p>
            <a:pPr lvl="1"/>
            <a:r>
              <a:rPr lang="en-US" dirty="0" smtClean="0"/>
              <a:t>How do they come in, who sits where, interactions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Lets do some examples:</a:t>
            </a:r>
          </a:p>
          <a:p>
            <a:pPr lvl="1"/>
            <a:r>
              <a:rPr lang="en-US" dirty="0" smtClean="0"/>
              <a:t>14yo moody/angry/shut down teen</a:t>
            </a:r>
          </a:p>
          <a:p>
            <a:pPr lvl="1"/>
            <a:r>
              <a:rPr lang="en-US" dirty="0" smtClean="0"/>
              <a:t>6yo anxious </a:t>
            </a:r>
          </a:p>
        </p:txBody>
      </p:sp>
    </p:spTree>
    <p:extLst>
      <p:ext uri="{BB962C8B-B14F-4D97-AF65-F5344CB8AC3E}">
        <p14:creationId xmlns:p14="http://schemas.microsoft.com/office/powerpoint/2010/main" val="96079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Getting Usable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123406"/>
            <a:ext cx="11897031" cy="5882078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REMINDER: NOT VOLUNTARY</a:t>
            </a:r>
          </a:p>
          <a:p>
            <a:r>
              <a:rPr lang="en-US" sz="1600" b="1" dirty="0" smtClean="0"/>
              <a:t>USING </a:t>
            </a:r>
            <a:r>
              <a:rPr lang="en-US" sz="1600" b="1" dirty="0"/>
              <a:t>THE 3</a:t>
            </a:r>
            <a:r>
              <a:rPr lang="en-US" sz="1600" b="1" baseline="30000" dirty="0"/>
              <a:t>RD</a:t>
            </a:r>
            <a:r>
              <a:rPr lang="en-US" sz="1600" b="1" dirty="0"/>
              <a:t> </a:t>
            </a:r>
            <a:r>
              <a:rPr lang="en-US" sz="1600" b="1" dirty="0" smtClean="0"/>
              <a:t>PERSON AND METAPHORS </a:t>
            </a:r>
            <a:endParaRPr lang="en-US" sz="1600" dirty="0"/>
          </a:p>
          <a:p>
            <a:r>
              <a:rPr lang="en-US" sz="1600" b="1" dirty="0"/>
              <a:t>ASK FOR </a:t>
            </a:r>
            <a:r>
              <a:rPr lang="en-US" sz="1600" b="1" dirty="0" smtClean="0"/>
              <a:t>OPERATIONAL/OBECTIVE </a:t>
            </a:r>
            <a:r>
              <a:rPr lang="en-US" sz="1600" b="1" dirty="0"/>
              <a:t>DETAILS </a:t>
            </a:r>
            <a:r>
              <a:rPr lang="en-US" sz="1600" b="1" dirty="0" smtClean="0"/>
              <a:t>IN ADDITION TO SUBJECTIVE DETAILS</a:t>
            </a:r>
            <a:endParaRPr lang="en-US" sz="1200" dirty="0"/>
          </a:p>
          <a:p>
            <a:r>
              <a:rPr lang="en-US" sz="1600" b="1" dirty="0">
                <a:solidFill>
                  <a:srgbClr val="FF0000"/>
                </a:solidFill>
              </a:rPr>
              <a:t>UNLESS OFFERED, STAY AWAY </a:t>
            </a:r>
            <a:r>
              <a:rPr lang="en-US" sz="1600" b="1" dirty="0" smtClean="0">
                <a:solidFill>
                  <a:srgbClr val="FF0000"/>
                </a:solidFill>
              </a:rPr>
              <a:t>FROM DIRECTLY </a:t>
            </a:r>
            <a:r>
              <a:rPr lang="en-US" sz="1600" b="1" dirty="0">
                <a:solidFill>
                  <a:srgbClr val="FF0000"/>
                </a:solidFill>
              </a:rPr>
              <a:t>ASKING ABOUT EMOTIONS AND CHECK FOR SHARED </a:t>
            </a:r>
            <a:r>
              <a:rPr lang="en-US" sz="1600" b="1" dirty="0" smtClean="0">
                <a:solidFill>
                  <a:srgbClr val="FF0000"/>
                </a:solidFill>
              </a:rPr>
              <a:t>DEFINITIONS</a:t>
            </a:r>
          </a:p>
          <a:p>
            <a:pPr lvl="1"/>
            <a:r>
              <a:rPr lang="en-US" sz="1200" b="1" dirty="0" smtClean="0">
                <a:solidFill>
                  <a:srgbClr val="FF0000"/>
                </a:solidFill>
              </a:rPr>
              <a:t>Must use “back door” – or else they will shut down</a:t>
            </a:r>
          </a:p>
          <a:p>
            <a:pPr lvl="1"/>
            <a:r>
              <a:rPr lang="en-US" sz="1200" b="1" dirty="0" smtClean="0">
                <a:solidFill>
                  <a:srgbClr val="FF0000"/>
                </a:solidFill>
              </a:rPr>
              <a:t>“takes me forever to fall asleep”/ “</a:t>
            </a:r>
            <a:r>
              <a:rPr lang="en-US" sz="1200" b="1" dirty="0" err="1" smtClean="0">
                <a:solidFill>
                  <a:srgbClr val="FF0000"/>
                </a:solidFill>
              </a:rPr>
              <a:t>ive</a:t>
            </a:r>
            <a:r>
              <a:rPr lang="en-US" sz="1200" b="1" dirty="0" smtClean="0">
                <a:solidFill>
                  <a:srgbClr val="FF0000"/>
                </a:solidFill>
              </a:rPr>
              <a:t> had SI, but they go away fast”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600" b="1" dirty="0"/>
              <a:t>THEY WILL ENDORSE WHAT THEY HAVE HEARD PARENTS SAY AND INTEGRATE IT INTO THEIR REPORT</a:t>
            </a:r>
            <a:endParaRPr lang="en-US" sz="1600" dirty="0"/>
          </a:p>
          <a:p>
            <a:r>
              <a:rPr lang="en-US" sz="1600" b="1" dirty="0"/>
              <a:t>***WATCHING CHANGES IN ACTIVITY LEVEL AND TYPE, LEAVING THE ROOM, ATTENTION, AMOUNT OF VERBAL CHANGES (TONE, MATURITY, AMOUNT, ETC WHILE PARENT IS TALKING)</a:t>
            </a:r>
            <a:endParaRPr lang="en-US" sz="1600" dirty="0"/>
          </a:p>
          <a:p>
            <a:r>
              <a:rPr lang="en-US" sz="1600" b="1" dirty="0"/>
              <a:t>***PLAY IS DOMINANT LANGUAGE</a:t>
            </a:r>
            <a:endParaRPr lang="en-US" sz="1600" dirty="0"/>
          </a:p>
          <a:p>
            <a:pPr lvl="0"/>
            <a:r>
              <a:rPr lang="en-US" sz="1600" b="1" dirty="0"/>
              <a:t>KNOW IF CHILD IS HUNGRY, TIRED AND DID/DID NOT TAKE THEIR MEDS AND WHAT TIME!!!</a:t>
            </a:r>
            <a:endParaRPr lang="en-US" sz="1600" dirty="0"/>
          </a:p>
          <a:p>
            <a:pPr lvl="0"/>
            <a:r>
              <a:rPr lang="en-US" sz="1600" b="1" dirty="0"/>
              <a:t>THEY ARE FEARFUL (EXPRESSED IN DIFFERENT WAYS) </a:t>
            </a:r>
            <a:r>
              <a:rPr lang="en-US" sz="1600" b="1" dirty="0" smtClean="0"/>
              <a:t>SO</a:t>
            </a:r>
            <a:r>
              <a:rPr lang="en-US" sz="1600" dirty="0"/>
              <a:t> </a:t>
            </a:r>
            <a:r>
              <a:rPr lang="en-US" sz="1600" b="1" dirty="0" smtClean="0"/>
              <a:t>MAKE </a:t>
            </a:r>
            <a:r>
              <a:rPr lang="en-US" sz="1600" b="1" dirty="0"/>
              <a:t>SURE YOU REVIEW WHAT THE PURPOSE IS (NO SHOTS</a:t>
            </a:r>
            <a:r>
              <a:rPr lang="en-US" sz="1600" b="1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b="1" dirty="0" smtClean="0"/>
              <a:t> </a:t>
            </a:r>
            <a:r>
              <a:rPr lang="en-US" sz="1600" b="1" dirty="0"/>
              <a:t>WHAT THE </a:t>
            </a:r>
            <a:r>
              <a:rPr lang="en-US" sz="1600" b="1" dirty="0" smtClean="0"/>
              <a:t>PLAN </a:t>
            </a:r>
            <a:r>
              <a:rPr lang="en-US" sz="1600" b="1" dirty="0"/>
              <a:t>FOR THE EVALUATION IS SEQUENTIALLY</a:t>
            </a:r>
            <a:endParaRPr lang="en-US" sz="1600" dirty="0"/>
          </a:p>
          <a:p>
            <a:r>
              <a:rPr lang="en-US" sz="1600" b="1" dirty="0" smtClean="0"/>
              <a:t>***</a:t>
            </a:r>
            <a:r>
              <a:rPr lang="en-US" sz="1600" b="1" dirty="0"/>
              <a:t>START WITH EASY, PLEASANT STUFF:</a:t>
            </a:r>
            <a:endParaRPr lang="en-US" sz="1600" dirty="0"/>
          </a:p>
          <a:p>
            <a:pPr lvl="1"/>
            <a:r>
              <a:rPr lang="en-US" sz="1600" b="1" dirty="0" smtClean="0"/>
              <a:t>FAVORITE </a:t>
            </a:r>
            <a:r>
              <a:rPr lang="en-US" sz="1600" b="1" dirty="0"/>
              <a:t>ACTIVITY-‘THINGS YOU LIKE TO DO’</a:t>
            </a:r>
            <a:endParaRPr lang="en-US" sz="1600" dirty="0"/>
          </a:p>
          <a:p>
            <a:pPr lvl="1"/>
            <a:r>
              <a:rPr lang="en-US" sz="1600" b="1" dirty="0" smtClean="0"/>
              <a:t>BEST </a:t>
            </a:r>
            <a:r>
              <a:rPr lang="en-US" sz="1600" b="1" dirty="0"/>
              <a:t>SUBJECTS-RECESS IS VALID! MENTION ART, MUSIC, SPORTS</a:t>
            </a:r>
            <a:endParaRPr lang="en-US" sz="1600" dirty="0"/>
          </a:p>
          <a:p>
            <a:pPr lvl="1"/>
            <a:r>
              <a:rPr lang="en-US" sz="1600" b="1" dirty="0" smtClean="0"/>
              <a:t>PETS</a:t>
            </a:r>
            <a:r>
              <a:rPr lang="en-US" sz="1600" b="1" dirty="0"/>
              <a:t>? LET THEM ASK ABOUT YOURS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46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n-US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1147156"/>
            <a:ext cx="11941277" cy="5710844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600"/>
              </a:spcAft>
            </a:pPr>
            <a:r>
              <a:rPr lang="en-US" b="1" dirty="0"/>
              <a:t>DO NOT ASSUME THEY SAY THINGS IN THE SAME SPIRIT AS ADULTS: 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b="1" dirty="0" smtClean="0"/>
              <a:t>Instead of facts being verbalized and handed to you, you have to observe, investigate and synthesize </a:t>
            </a:r>
          </a:p>
          <a:p>
            <a:pPr lvl="1">
              <a:spcAft>
                <a:spcPts val="600"/>
              </a:spcAft>
            </a:pPr>
            <a:r>
              <a:rPr lang="en-US" b="1" dirty="0" smtClean="0"/>
              <a:t>SUICIDAL </a:t>
            </a:r>
            <a:r>
              <a:rPr lang="en-US" b="1" dirty="0"/>
              <a:t>OR HOMICIDAL STATEMENTS MAY JUST BE </a:t>
            </a:r>
            <a:r>
              <a:rPr lang="en-US" b="1" dirty="0" smtClean="0"/>
              <a:t>EXPRESSIONS OF ANGER/MAD </a:t>
            </a:r>
          </a:p>
          <a:p>
            <a:pPr lvl="2">
              <a:spcAft>
                <a:spcPts val="600"/>
              </a:spcAft>
            </a:pPr>
            <a:r>
              <a:rPr lang="en-US" b="1" dirty="0" smtClean="0"/>
              <a:t>BUT </a:t>
            </a:r>
            <a:r>
              <a:rPr lang="en-US" b="1" i="1" dirty="0"/>
              <a:t>IF THEY DO GO TO ED AND SAY THEY ARE </a:t>
            </a:r>
            <a:r>
              <a:rPr lang="en-US" b="1" i="1" dirty="0" smtClean="0"/>
              <a:t>NOT SUICIDAL, </a:t>
            </a:r>
            <a:r>
              <a:rPr lang="en-US" b="1" i="1" dirty="0"/>
              <a:t>THIS MAY CHANGE ONCE THEY </a:t>
            </a:r>
            <a:r>
              <a:rPr lang="en-US" b="1" i="1" dirty="0" smtClean="0"/>
              <a:t>LEAVE THE </a:t>
            </a:r>
            <a:r>
              <a:rPr lang="en-US" b="1" i="1" dirty="0"/>
              <a:t>ED</a:t>
            </a:r>
            <a:r>
              <a:rPr lang="en-US" b="1" i="1" dirty="0" smtClean="0"/>
              <a:t>!</a:t>
            </a:r>
          </a:p>
          <a:p>
            <a:pPr lvl="2">
              <a:spcAft>
                <a:spcPts val="600"/>
              </a:spcAft>
            </a:pPr>
            <a:r>
              <a:rPr lang="en-US" b="1" i="1" dirty="0" smtClean="0"/>
              <a:t>Pay attention to context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b="1" dirty="0"/>
              <a:t>TIME IS PERCEIVED DIFFERENTLY, SO TIE TO DAY/NIGHT, SEASONS, HOLIDAYS, SCHOOL PATTERN OR KNOWN </a:t>
            </a:r>
            <a:r>
              <a:rPr lang="en-US" b="1" dirty="0" smtClean="0"/>
              <a:t>EVENTS</a:t>
            </a:r>
          </a:p>
          <a:p>
            <a:pPr lvl="2">
              <a:spcAft>
                <a:spcPts val="600"/>
              </a:spcAft>
            </a:pPr>
            <a:r>
              <a:rPr lang="en-US" b="1" dirty="0" smtClean="0"/>
              <a:t>When inquiring about timelines/duration-anchor it to something</a:t>
            </a:r>
          </a:p>
          <a:p>
            <a:pPr lvl="2">
              <a:spcAft>
                <a:spcPts val="600"/>
              </a:spcAft>
            </a:pPr>
            <a:r>
              <a:rPr lang="en-US" b="1" dirty="0" smtClean="0"/>
              <a:t>if a time segment is offered spontaneously- do take it seriously</a:t>
            </a:r>
            <a:endParaRPr lang="en-US" dirty="0"/>
          </a:p>
          <a:p>
            <a:pPr lvl="0"/>
            <a:r>
              <a:rPr lang="en-US" b="1" dirty="0"/>
              <a:t>TEENS:</a:t>
            </a:r>
            <a:endParaRPr lang="en-US" dirty="0"/>
          </a:p>
          <a:p>
            <a:pPr lvl="1"/>
            <a:r>
              <a:rPr lang="en-US" b="1" dirty="0"/>
              <a:t>GENERALLY ASK THEM NOT TO TRUST ME</a:t>
            </a:r>
            <a:endParaRPr lang="en-US" dirty="0"/>
          </a:p>
          <a:p>
            <a:pPr lvl="1"/>
            <a:r>
              <a:rPr lang="en-US" b="1" dirty="0"/>
              <a:t>TELL THEM IT IS THEIR CHOICE TO SHARE OR </a:t>
            </a:r>
            <a:r>
              <a:rPr lang="en-US" b="1" dirty="0" smtClean="0"/>
              <a:t>NOT- can say none of your business!</a:t>
            </a:r>
            <a:endParaRPr lang="en-US" dirty="0"/>
          </a:p>
          <a:p>
            <a:pPr lvl="1"/>
            <a:r>
              <a:rPr lang="en-US" b="1" dirty="0" smtClean="0"/>
              <a:t>ALWAYS </a:t>
            </a:r>
            <a:r>
              <a:rPr lang="en-US" b="1" dirty="0"/>
              <a:t>TRY TO OFFER TIME ALONE IN CASE THEY ARE NOT COMFORTABLE WITH PARENTS IN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80" y="-324550"/>
            <a:ext cx="10515600" cy="1325563"/>
          </a:xfrm>
        </p:spPr>
        <p:txBody>
          <a:bodyPr/>
          <a:lstStyle/>
          <a:p>
            <a:r>
              <a:rPr lang="en-US" dirty="0" smtClean="0"/>
              <a:t>Presenting problem/HPI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80" y="720654"/>
            <a:ext cx="10771909" cy="5779900"/>
          </a:xfrm>
        </p:spPr>
        <p:txBody>
          <a:bodyPr>
            <a:noAutofit/>
          </a:bodyPr>
          <a:lstStyle/>
          <a:p>
            <a:r>
              <a:rPr lang="en-US" sz="2000" b="1" dirty="0" err="1"/>
              <a:t>S</a:t>
            </a:r>
            <a:r>
              <a:rPr lang="en-US" sz="2000" b="1" dirty="0" err="1" smtClean="0"/>
              <a:t>x</a:t>
            </a:r>
            <a:r>
              <a:rPr lang="en-US" sz="2000" b="1" dirty="0" smtClean="0"/>
              <a:t> </a:t>
            </a:r>
            <a:r>
              <a:rPr lang="en-US" sz="2000" b="1" dirty="0"/>
              <a:t>at </a:t>
            </a:r>
            <a:r>
              <a:rPr lang="en-US" sz="2000" b="1" dirty="0" smtClean="0"/>
              <a:t>home/school/community</a:t>
            </a:r>
          </a:p>
          <a:p>
            <a:r>
              <a:rPr lang="en-US" sz="2000" b="1" dirty="0" smtClean="0"/>
              <a:t>NOTE Changes from baseline</a:t>
            </a:r>
          </a:p>
          <a:p>
            <a:r>
              <a:rPr lang="en-US" sz="2000" b="1" dirty="0" smtClean="0"/>
              <a:t>NOTE relevant change in life/events</a:t>
            </a:r>
          </a:p>
          <a:p>
            <a:r>
              <a:rPr lang="en-US" sz="2000" b="1" dirty="0" smtClean="0"/>
              <a:t>Frequency, duration, intensity </a:t>
            </a:r>
          </a:p>
          <a:p>
            <a:r>
              <a:rPr lang="en-US" sz="2000" b="1" dirty="0" smtClean="0"/>
              <a:t>In their </a:t>
            </a:r>
            <a:r>
              <a:rPr lang="en-US" sz="2000" b="1" dirty="0"/>
              <a:t>o</a:t>
            </a:r>
            <a:r>
              <a:rPr lang="en-US" sz="2000" b="1" dirty="0" smtClean="0"/>
              <a:t>wn words and in parents words. Then details, across each domain, separately</a:t>
            </a:r>
            <a:endParaRPr lang="en-US" sz="2000" b="1" dirty="0"/>
          </a:p>
          <a:p>
            <a:pPr lvl="1"/>
            <a:r>
              <a:rPr lang="en-US" sz="1400" dirty="0" smtClean="0"/>
              <a:t>eating</a:t>
            </a:r>
            <a:endParaRPr lang="en-US" sz="1400" dirty="0"/>
          </a:p>
          <a:p>
            <a:pPr lvl="1"/>
            <a:r>
              <a:rPr lang="en-US" sz="1400" dirty="0"/>
              <a:t>s</a:t>
            </a:r>
            <a:r>
              <a:rPr lang="en-US" sz="1400" dirty="0" smtClean="0"/>
              <a:t>leep</a:t>
            </a:r>
            <a:endParaRPr lang="en-US" sz="1400" dirty="0"/>
          </a:p>
          <a:p>
            <a:pPr lvl="1"/>
            <a:r>
              <a:rPr lang="en-US" sz="1400" dirty="0" smtClean="0"/>
              <a:t>attention/concentration</a:t>
            </a:r>
            <a:endParaRPr lang="en-US" sz="1400" dirty="0"/>
          </a:p>
          <a:p>
            <a:pPr lvl="1"/>
            <a:r>
              <a:rPr lang="en-US" sz="1400" dirty="0" smtClean="0"/>
              <a:t>hyperactivity</a:t>
            </a:r>
            <a:endParaRPr lang="en-US" sz="1400" dirty="0"/>
          </a:p>
          <a:p>
            <a:pPr lvl="1"/>
            <a:r>
              <a:rPr lang="en-US" sz="1400" dirty="0"/>
              <a:t>worries, panic, sensory, compulsions/obsessions/rituals, </a:t>
            </a:r>
            <a:r>
              <a:rPr lang="en-US" sz="1400" dirty="0" smtClean="0"/>
              <a:t>phobias</a:t>
            </a:r>
            <a:endParaRPr lang="en-US" sz="1400" dirty="0"/>
          </a:p>
          <a:p>
            <a:pPr lvl="1"/>
            <a:r>
              <a:rPr lang="en-US" sz="1400" dirty="0" smtClean="0"/>
              <a:t>mood</a:t>
            </a:r>
            <a:endParaRPr lang="en-US" sz="1400" dirty="0"/>
          </a:p>
          <a:p>
            <a:pPr lvl="1"/>
            <a:r>
              <a:rPr lang="en-US" sz="1400" dirty="0" smtClean="0"/>
              <a:t>mania</a:t>
            </a:r>
            <a:endParaRPr lang="en-US" sz="1400" dirty="0"/>
          </a:p>
          <a:p>
            <a:pPr lvl="1"/>
            <a:r>
              <a:rPr lang="en-US" sz="1400" dirty="0" smtClean="0"/>
              <a:t>aggression</a:t>
            </a:r>
            <a:endParaRPr lang="en-US" sz="1400" dirty="0"/>
          </a:p>
          <a:p>
            <a:pPr lvl="1"/>
            <a:r>
              <a:rPr lang="en-US" sz="1400" dirty="0" smtClean="0"/>
              <a:t>abuse</a:t>
            </a:r>
            <a:endParaRPr lang="en-US" sz="1400" dirty="0"/>
          </a:p>
          <a:p>
            <a:pPr lvl="1"/>
            <a:r>
              <a:rPr lang="en-US" sz="1400" dirty="0" smtClean="0"/>
              <a:t>Trauma </a:t>
            </a:r>
            <a:r>
              <a:rPr lang="en-US" sz="1400" dirty="0" err="1" smtClean="0"/>
              <a:t>sx</a:t>
            </a:r>
            <a:r>
              <a:rPr lang="en-US" sz="1400" dirty="0" smtClean="0"/>
              <a:t> </a:t>
            </a:r>
            <a:r>
              <a:rPr lang="en-US" sz="1400" dirty="0"/>
              <a:t>– flashbacks, memory lapses, dissociative </a:t>
            </a:r>
            <a:r>
              <a:rPr lang="en-US" sz="1400" dirty="0" err="1"/>
              <a:t>sx</a:t>
            </a:r>
            <a:r>
              <a:rPr lang="en-US" sz="1400" dirty="0"/>
              <a:t>, </a:t>
            </a:r>
            <a:r>
              <a:rPr lang="en-US" sz="1400" dirty="0" smtClean="0"/>
              <a:t>arousal</a:t>
            </a:r>
            <a:endParaRPr lang="en-US" sz="1400" dirty="0"/>
          </a:p>
          <a:p>
            <a:pPr lvl="1"/>
            <a:r>
              <a:rPr lang="en-US" sz="1400" dirty="0" smtClean="0"/>
              <a:t>ah/</a:t>
            </a:r>
            <a:r>
              <a:rPr lang="en-US" sz="1400" dirty="0" err="1" smtClean="0"/>
              <a:t>vh</a:t>
            </a:r>
            <a:endParaRPr lang="en-US" sz="1400" dirty="0"/>
          </a:p>
          <a:p>
            <a:pPr lvl="1"/>
            <a:r>
              <a:rPr lang="en-US" sz="1400" dirty="0" smtClean="0"/>
              <a:t>SI, SIB</a:t>
            </a:r>
          </a:p>
          <a:p>
            <a:pPr lvl="1"/>
            <a:r>
              <a:rPr lang="en-US" sz="1400" dirty="0" smtClean="0"/>
              <a:t>HI</a:t>
            </a:r>
          </a:p>
          <a:p>
            <a:pPr lvl="1"/>
            <a:r>
              <a:rPr lang="en-US" sz="1400" dirty="0" smtClean="0"/>
              <a:t>With peers</a:t>
            </a:r>
            <a:endParaRPr lang="en-US" sz="1400" dirty="0"/>
          </a:p>
          <a:p>
            <a:pPr lvl="1"/>
            <a:r>
              <a:rPr lang="en-US" sz="1400" dirty="0" smtClean="0"/>
              <a:t>substance abuse, risk </a:t>
            </a:r>
            <a:r>
              <a:rPr lang="en-US" sz="1400" dirty="0"/>
              <a:t>behaviors, promiscuity, </a:t>
            </a:r>
            <a:r>
              <a:rPr lang="en-US" sz="1400" dirty="0" smtClean="0"/>
              <a:t>legal</a:t>
            </a:r>
          </a:p>
          <a:p>
            <a:pPr lvl="1"/>
            <a:r>
              <a:rPr lang="en-US" sz="1400" dirty="0" smtClean="0"/>
              <a:t>DCF involvement- if relevant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000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is the difference between HPI and PP?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You do </a:t>
            </a:r>
            <a:r>
              <a:rPr lang="en-US" b="1" dirty="0"/>
              <a:t>not </a:t>
            </a:r>
            <a:r>
              <a:rPr lang="en-US" b="1" dirty="0" smtClean="0"/>
              <a:t>necessarily need to create </a:t>
            </a:r>
            <a:r>
              <a:rPr lang="en-US" b="1" dirty="0"/>
              <a:t>a separate section but make sure you comment on </a:t>
            </a:r>
            <a:r>
              <a:rPr lang="en-US" b="1" dirty="0" smtClean="0"/>
              <a:t>the following- </a:t>
            </a:r>
            <a:r>
              <a:rPr lang="en-US" dirty="0" smtClean="0"/>
              <a:t>when </a:t>
            </a:r>
            <a:r>
              <a:rPr lang="en-US" dirty="0"/>
              <a:t>it started, patterns, how long, how intense, triggers, what improves it, where it happens, other things that accompany </a:t>
            </a:r>
            <a:r>
              <a:rPr lang="en-US" dirty="0" smtClean="0"/>
              <a:t>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96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2706</Words>
  <Application>Microsoft Office PowerPoint</Application>
  <PresentationFormat>Widescreen</PresentationFormat>
  <Paragraphs>382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Disclosures</vt:lpstr>
      <vt:lpstr>Conducting the Psychiatric Evaluation</vt:lpstr>
      <vt:lpstr>Referrals </vt:lpstr>
      <vt:lpstr>PowerPoint Presentation</vt:lpstr>
      <vt:lpstr>Interviewing- NOT a checklist  </vt:lpstr>
      <vt:lpstr>Getting Usable Data</vt:lpstr>
      <vt:lpstr>Continued </vt:lpstr>
      <vt:lpstr>Presenting problem/HPI</vt:lpstr>
      <vt:lpstr>PowerPoint Presentation</vt:lpstr>
      <vt:lpstr>Psych hx</vt:lpstr>
      <vt:lpstr>Developmental Hx Specifics: for Eval in our setting, the ‘must haves’</vt:lpstr>
      <vt:lpstr>PowerPoint Presentation</vt:lpstr>
      <vt:lpstr>Family Structure/Function</vt:lpstr>
      <vt:lpstr>Medical</vt:lpstr>
      <vt:lpstr>Mental Status Exam</vt:lpstr>
      <vt:lpstr>Appearance </vt:lpstr>
      <vt:lpstr>Motor/Motility </vt:lpstr>
      <vt:lpstr>Speech/Language</vt:lpstr>
      <vt:lpstr>Intellectual Functioning</vt:lpstr>
      <vt:lpstr>Thinking and Perception</vt:lpstr>
      <vt:lpstr>Thought Process</vt:lpstr>
      <vt:lpstr>Mood and Affect</vt:lpstr>
      <vt:lpstr>Manner of Relating</vt:lpstr>
      <vt:lpstr>Character of Play, Fantasies and Dreams</vt:lpstr>
      <vt:lpstr>Assessment of Risk</vt:lpstr>
      <vt:lpstr>Formulation </vt:lpstr>
      <vt:lpstr>Formulation Continued</vt:lpstr>
      <vt:lpstr>Formulation Continued</vt:lpstr>
      <vt:lpstr>Formulation Continued</vt:lpstr>
      <vt:lpstr>Formulation Continued</vt:lpstr>
      <vt:lpstr>Plan</vt:lpstr>
      <vt:lpstr>Plan Continued</vt:lpstr>
      <vt:lpstr>Pearls, Dos and Don’ts</vt:lpstr>
      <vt:lpstr>Pearls, Dos and Don’ts</vt:lpstr>
      <vt:lpstr>Pearls, Dos and Don’ts</vt:lpstr>
    </vt:vector>
  </TitlesOfParts>
  <Company>CHC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Conducting the Psychiatric Evaluation</dc:title>
  <dc:creator>Farb, Emily</dc:creator>
  <cp:lastModifiedBy>Farb, Emily</cp:lastModifiedBy>
  <cp:revision>41</cp:revision>
  <dcterms:created xsi:type="dcterms:W3CDTF">2021-01-25T16:12:36Z</dcterms:created>
  <dcterms:modified xsi:type="dcterms:W3CDTF">2022-10-13T17:34:03Z</dcterms:modified>
</cp:coreProperties>
</file>