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72" r:id="rId2"/>
    <p:sldId id="266" r:id="rId3"/>
    <p:sldId id="273" r:id="rId4"/>
    <p:sldId id="256" r:id="rId5"/>
    <p:sldId id="274" r:id="rId6"/>
    <p:sldId id="257" r:id="rId7"/>
    <p:sldId id="258" r:id="rId8"/>
    <p:sldId id="259" r:id="rId9"/>
    <p:sldId id="260" r:id="rId10"/>
    <p:sldId id="271" r:id="rId11"/>
    <p:sldId id="268" r:id="rId12"/>
    <p:sldId id="267" r:id="rId13"/>
    <p:sldId id="269" r:id="rId14"/>
    <p:sldId id="263" r:id="rId15"/>
    <p:sldId id="264" r:id="rId16"/>
    <p:sldId id="270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44" autoAdjust="0"/>
    <p:restoredTop sz="79508" autoAdjust="0"/>
  </p:normalViewPr>
  <p:slideViewPr>
    <p:cSldViewPr snapToGrid="0">
      <p:cViewPr varScale="1">
        <p:scale>
          <a:sx n="52" d="100"/>
          <a:sy n="52" d="100"/>
        </p:scale>
        <p:origin x="97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2527AA-2153-4A88-A901-FB59AF2FF656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8F42B7-2B49-4232-9590-6AF9EDEAB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958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Goal-</a:t>
            </a:r>
            <a:r>
              <a:rPr lang="en-US" baseline="0" dirty="0" smtClean="0"/>
              <a:t> return child to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8F42B7-2B49-4232-9590-6AF9EDEAB7B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590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spcAft>
                <a:spcPts val="1200"/>
              </a:spcAft>
            </a:pPr>
            <a:r>
              <a:rPr lang="en-US" b="1" dirty="0" smtClean="0">
                <a:solidFill>
                  <a:srgbClr val="00B050"/>
                </a:solidFill>
              </a:rPr>
              <a:t>THIS PROCESS IS EITHER:</a:t>
            </a:r>
            <a:endParaRPr lang="en-US" dirty="0" smtClean="0">
              <a:solidFill>
                <a:srgbClr val="00B050"/>
              </a:solidFill>
            </a:endParaRPr>
          </a:p>
          <a:p>
            <a:pPr lvl="1">
              <a:spcAft>
                <a:spcPts val="1200"/>
              </a:spcAft>
            </a:pPr>
            <a:r>
              <a:rPr lang="en-US" b="1" dirty="0" smtClean="0">
                <a:solidFill>
                  <a:srgbClr val="00B050"/>
                </a:solidFill>
              </a:rPr>
              <a:t>CONSTRUCTIVE- usually neurobiological, needs a new map</a:t>
            </a:r>
            <a:endParaRPr lang="en-US" dirty="0" smtClean="0">
              <a:solidFill>
                <a:srgbClr val="00B050"/>
              </a:solidFill>
            </a:endParaRPr>
          </a:p>
          <a:p>
            <a:pPr lvl="1">
              <a:spcAft>
                <a:spcPts val="1200"/>
              </a:spcAft>
            </a:pPr>
            <a:r>
              <a:rPr lang="en-US" b="1" dirty="0" smtClean="0">
                <a:solidFill>
                  <a:srgbClr val="00B050"/>
                </a:solidFill>
              </a:rPr>
              <a:t>RECONSTRUCTIVE- had a strong foundation, needs to get redirected back on track, has structures to build upon</a:t>
            </a:r>
          </a:p>
          <a:p>
            <a:pPr lvl="1">
              <a:spcAft>
                <a:spcPts val="1200"/>
              </a:spcAft>
            </a:pPr>
            <a:r>
              <a:rPr lang="en-US" b="1" dirty="0" smtClean="0">
                <a:solidFill>
                  <a:srgbClr val="00B050"/>
                </a:solidFill>
              </a:rPr>
              <a:t>DECONSTRUCTIVE AND RECONSTRUCTIVE/CONSTRUCTIVE- development aborted/no foundation, need for establishment of a new baseline</a:t>
            </a:r>
            <a:endParaRPr lang="en-US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8F42B7-2B49-4232-9590-6AF9EDEAB7B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6889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340A3-6AE2-456B-8BD1-2CC3A845AD23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A06B7-CACB-4EF7-909C-41C27D4D47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352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340A3-6AE2-456B-8BD1-2CC3A845AD23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A06B7-CACB-4EF7-909C-41C27D4D47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728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340A3-6AE2-456B-8BD1-2CC3A845AD23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A06B7-CACB-4EF7-909C-41C27D4D47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126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340A3-6AE2-456B-8BD1-2CC3A845AD23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A06B7-CACB-4EF7-909C-41C27D4D47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642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340A3-6AE2-456B-8BD1-2CC3A845AD23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A06B7-CACB-4EF7-909C-41C27D4D47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688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340A3-6AE2-456B-8BD1-2CC3A845AD23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A06B7-CACB-4EF7-909C-41C27D4D47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574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340A3-6AE2-456B-8BD1-2CC3A845AD23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A06B7-CACB-4EF7-909C-41C27D4D47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228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340A3-6AE2-456B-8BD1-2CC3A845AD23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A06B7-CACB-4EF7-909C-41C27D4D47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964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340A3-6AE2-456B-8BD1-2CC3A845AD23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A06B7-CACB-4EF7-909C-41C27D4D47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375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340A3-6AE2-456B-8BD1-2CC3A845AD23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A06B7-CACB-4EF7-909C-41C27D4D47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064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340A3-6AE2-456B-8BD1-2CC3A845AD23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A06B7-CACB-4EF7-909C-41C27D4D47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395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0340A3-6AE2-456B-8BD1-2CC3A845AD23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EA06B7-CACB-4EF7-909C-41C27D4D47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081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487900"/>
            <a:ext cx="8229600" cy="1143000"/>
          </a:xfrm>
        </p:spPr>
        <p:txBody>
          <a:bodyPr/>
          <a:lstStyle/>
          <a:p>
            <a:r>
              <a:rPr lang="en-US" dirty="0" smtClean="0"/>
              <a:t>Disclosures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520946"/>
            <a:ext cx="8229600" cy="495749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With respect to the following presentation, there has been no relevant (direct or indirect) financial relationship between the faculty listed above or other activity planners (or spouse/partner) and any for-profit company in the past 12 months which would be considered a conflict of interest.</a:t>
            </a:r>
          </a:p>
          <a:p>
            <a:r>
              <a:rPr lang="en-US" dirty="0" smtClean="0"/>
              <a:t>The views expressed in this presentation are those of the faculty and may not reflect official policy of Community Health Center, Inc. and its Weitzman Institute.</a:t>
            </a:r>
          </a:p>
          <a:p>
            <a:r>
              <a:rPr lang="en-US" dirty="0" smtClean="0"/>
              <a:t>We are obligated to disclose any products which are off-label, unlabeled, experimental, and/or under investigation (not FDA approved) and any limitations on the information that are presented, such as data that are preliminary or that represent ongoing research, interim analyses, and/or unsupported opinion.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53131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7543" y="979852"/>
            <a:ext cx="9623808" cy="5405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16540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KIDS VS ADULTS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Developmental perspective- return to developmental trajectory</a:t>
            </a:r>
          </a:p>
          <a:p>
            <a:r>
              <a:rPr lang="en-US" dirty="0" smtClean="0"/>
              <a:t>Different task of engagement due to non-voluntary status</a:t>
            </a:r>
          </a:p>
          <a:p>
            <a:r>
              <a:rPr lang="en-US" dirty="0" smtClean="0"/>
              <a:t>Systems perspective- parent, child, school, community, PCP etc.</a:t>
            </a:r>
          </a:p>
          <a:p>
            <a:r>
              <a:rPr lang="en-US" dirty="0" smtClean="0"/>
              <a:t>DSM 5- poor fit, less central role</a:t>
            </a:r>
          </a:p>
          <a:p>
            <a:r>
              <a:rPr lang="en-US" dirty="0" smtClean="0"/>
              <a:t>Reliability / validity of reports; information variance </a:t>
            </a:r>
          </a:p>
          <a:p>
            <a:r>
              <a:rPr lang="en-US" dirty="0" smtClean="0"/>
              <a:t>Non-verbal – primary up until adolescence </a:t>
            </a:r>
          </a:p>
          <a:p>
            <a:r>
              <a:rPr lang="en-US" dirty="0" smtClean="0"/>
              <a:t>Presenting problems- for whom?</a:t>
            </a:r>
          </a:p>
          <a:p>
            <a:pPr lvl="1"/>
            <a:r>
              <a:rPr lang="en-US" dirty="0" smtClean="0"/>
              <a:t>Hidden agendas, cultural factors, misconceptions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2370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REMOTE VS IN PERSON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47549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Some considerations for remote: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Privacy, mostly lack thereof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Distractions/noise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Meeting times challenges with caregivers on different schedules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Sibling involvement 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Motor movements/activity level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MSE assessment limitations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Missing school/apt availability, resistance to do so w/video apt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Vital signs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Access to care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Seeing home environment (goes both ways)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In person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Mask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Safety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Family comfort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Childcare and space</a:t>
            </a:r>
          </a:p>
          <a:p>
            <a:pPr lvl="1"/>
            <a:endParaRPr lang="en-US" dirty="0" smtClean="0">
              <a:sym typeface="Wingdings" panose="05000000000000000000" pitchFamily="2" charset="2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1109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Cultural Factors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Goodness of fit</a:t>
            </a:r>
          </a:p>
          <a:p>
            <a:r>
              <a:rPr lang="en-US" dirty="0" smtClean="0"/>
              <a:t>Values lead to practices</a:t>
            </a:r>
          </a:p>
          <a:p>
            <a:r>
              <a:rPr lang="en-US" dirty="0" smtClean="0"/>
              <a:t>How divergent is the presentation from the family’s identified culture</a:t>
            </a:r>
          </a:p>
          <a:p>
            <a:r>
              <a:rPr lang="en-US" dirty="0" smtClean="0"/>
              <a:t>Assessment tools are biased</a:t>
            </a:r>
          </a:p>
          <a:p>
            <a:r>
              <a:rPr lang="en-US" dirty="0" smtClean="0"/>
              <a:t>Religion</a:t>
            </a:r>
          </a:p>
          <a:p>
            <a:r>
              <a:rPr lang="en-US" dirty="0" smtClean="0"/>
              <a:t>Immigration status</a:t>
            </a:r>
          </a:p>
          <a:p>
            <a:r>
              <a:rPr lang="en-US" dirty="0" smtClean="0"/>
              <a:t>Interpretation of scales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8928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 about our Population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9777" y="1502229"/>
            <a:ext cx="11072446" cy="5355771"/>
          </a:xfrm>
        </p:spPr>
        <p:txBody>
          <a:bodyPr>
            <a:normAutofit lnSpcReduction="10000"/>
          </a:bodyPr>
          <a:lstStyle/>
          <a:p>
            <a:pPr lvl="0">
              <a:spcAft>
                <a:spcPts val="1200"/>
              </a:spcAft>
            </a:pPr>
            <a:r>
              <a:rPr lang="en-US" b="1" dirty="0"/>
              <a:t>THE NORMS ARE DIFFERENT AND DIVERGE FROM MAINSTREAM</a:t>
            </a:r>
            <a:endParaRPr lang="en-US" dirty="0"/>
          </a:p>
          <a:p>
            <a:pPr lvl="0">
              <a:spcAft>
                <a:spcPts val="1200"/>
              </a:spcAft>
            </a:pPr>
            <a:r>
              <a:rPr lang="en-US" b="1" dirty="0"/>
              <a:t>THESE KIDS CANNOT BE OUTSIDE IN THE SAME WAY-TOO HIGH RISK: MORE TV, INSIDE ACTIVITIES LIKE PHONE USE AND VIDEO </a:t>
            </a:r>
            <a:r>
              <a:rPr lang="en-US" b="1" dirty="0" smtClean="0"/>
              <a:t>GAMES</a:t>
            </a:r>
            <a:endParaRPr lang="en-US" dirty="0"/>
          </a:p>
          <a:p>
            <a:pPr lvl="0">
              <a:spcAft>
                <a:spcPts val="1200"/>
              </a:spcAft>
            </a:pPr>
            <a:r>
              <a:rPr lang="en-US" b="1" dirty="0"/>
              <a:t>MUCH LESS EXPOSURE TO EXPERIENCES IN THE BROADER </a:t>
            </a:r>
            <a:r>
              <a:rPr lang="en-US" b="1" dirty="0" smtClean="0"/>
              <a:t>WORLD</a:t>
            </a:r>
          </a:p>
          <a:p>
            <a:pPr lvl="0">
              <a:spcAft>
                <a:spcPts val="1200"/>
              </a:spcAft>
            </a:pPr>
            <a:r>
              <a:rPr lang="en-US" b="1" dirty="0" smtClean="0"/>
              <a:t>GENERALLY</a:t>
            </a:r>
            <a:r>
              <a:rPr lang="en-US" b="1" dirty="0"/>
              <a:t>, RESPECT IS TOTALLY MORE IMPORTANT TO ALL-THEY LAUGH AT MAINSTREAM PARENTS LETTING KIDS DICTATE TO THE PARENTS, SHOW DISRESPECT TO ELDERS AND OFFER OPINIONS AS EQUALS!</a:t>
            </a:r>
            <a:endParaRPr lang="en-US" dirty="0"/>
          </a:p>
          <a:p>
            <a:pPr lvl="0">
              <a:spcAft>
                <a:spcPts val="1200"/>
              </a:spcAft>
            </a:pPr>
            <a:r>
              <a:rPr lang="en-US" b="1" dirty="0"/>
              <a:t>EATING AND SLEEPING GOALS MAY ALSO BE DIFFERENT-AS IS WEIGHT MANAGEMENT!</a:t>
            </a:r>
            <a:endParaRPr lang="en-US" dirty="0"/>
          </a:p>
          <a:p>
            <a:pPr lvl="0">
              <a:spcAft>
                <a:spcPts val="1200"/>
              </a:spcAft>
            </a:pPr>
            <a:r>
              <a:rPr lang="en-US" b="1" dirty="0"/>
              <a:t>NEVER DICTATE FROM OUR EDUCATED/CULTURAL </a:t>
            </a:r>
            <a:r>
              <a:rPr lang="en-US" b="1" dirty="0" smtClean="0"/>
              <a:t>PERSPECTIVE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908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 about our Population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2596" y="1399592"/>
            <a:ext cx="11111204" cy="5079585"/>
          </a:xfrm>
        </p:spPr>
        <p:txBody>
          <a:bodyPr>
            <a:normAutofit fontScale="70000" lnSpcReduction="20000"/>
          </a:bodyPr>
          <a:lstStyle/>
          <a:p>
            <a:pPr lvl="0">
              <a:spcAft>
                <a:spcPts val="1200"/>
              </a:spcAft>
            </a:pPr>
            <a:r>
              <a:rPr lang="en-US" b="1" dirty="0"/>
              <a:t>PARENTS NEED TO FEEL SEEN, HEARD AND INCLUDED IN THE PROCESS</a:t>
            </a:r>
            <a:endParaRPr lang="en-US" dirty="0"/>
          </a:p>
          <a:p>
            <a:pPr lvl="0">
              <a:spcAft>
                <a:spcPts val="1200"/>
              </a:spcAft>
            </a:pPr>
            <a:r>
              <a:rPr lang="en-US" b="1" dirty="0"/>
              <a:t>DISCIPLINE SHOULD FOCUS ON STRATEGIES FOR REPARATION AND NOT JUST CONSEQUENCES</a:t>
            </a:r>
            <a:endParaRPr lang="en-US" dirty="0"/>
          </a:p>
          <a:p>
            <a:pPr lvl="0">
              <a:spcAft>
                <a:spcPts val="1200"/>
              </a:spcAft>
            </a:pPr>
            <a:r>
              <a:rPr lang="en-US" b="1" dirty="0"/>
              <a:t>BE ALERT TO RACISM, MARGINALIZATION, CONCERNS, PARENTAL </a:t>
            </a:r>
            <a:r>
              <a:rPr lang="en-US" b="1" dirty="0" smtClean="0"/>
              <a:t>EXPERIENCE</a:t>
            </a:r>
            <a:endParaRPr lang="en-US" dirty="0"/>
          </a:p>
          <a:p>
            <a:pPr lvl="0">
              <a:spcAft>
                <a:spcPts val="1200"/>
              </a:spcAft>
            </a:pPr>
            <a:r>
              <a:rPr lang="en-US" b="1" dirty="0"/>
              <a:t>REMAIN NON-JUDGMENTAL AT ALL COSTS-SEEK UNDERSTANDING</a:t>
            </a:r>
            <a:endParaRPr lang="en-US" dirty="0"/>
          </a:p>
          <a:p>
            <a:pPr lvl="0">
              <a:spcAft>
                <a:spcPts val="1200"/>
              </a:spcAft>
            </a:pPr>
            <a:r>
              <a:rPr lang="en-US" b="1" dirty="0"/>
              <a:t>REMEMBER TO GET THE PARENTS ‘FROM THE OUTSIDE’INFO AND ‘FROM THE INSIDE’ INFO FROM THE KIDS</a:t>
            </a:r>
            <a:endParaRPr lang="en-US" dirty="0"/>
          </a:p>
          <a:p>
            <a:pPr lvl="0">
              <a:spcAft>
                <a:spcPts val="1200"/>
              </a:spcAft>
            </a:pPr>
            <a:r>
              <a:rPr lang="en-US" b="1" dirty="0"/>
              <a:t>CAREFUL WHO YOU ADDRESS FIRST, ASK PARENT WHO THEY WANT THE CHILD TO ADDRESS YOU</a:t>
            </a:r>
            <a:endParaRPr lang="en-US" dirty="0"/>
          </a:p>
          <a:p>
            <a:pPr lvl="0">
              <a:spcAft>
                <a:spcPts val="1200"/>
              </a:spcAft>
            </a:pPr>
            <a:r>
              <a:rPr lang="en-US" b="1" dirty="0"/>
              <a:t>EVEN DATA LIKE EYE CONTACT CAN VARY DUE TO CULTURAL NORMS FOR THEM</a:t>
            </a:r>
            <a:endParaRPr lang="en-US" dirty="0"/>
          </a:p>
          <a:p>
            <a:pPr>
              <a:spcAft>
                <a:spcPts val="1200"/>
              </a:spcAft>
            </a:pPr>
            <a:r>
              <a:rPr lang="en-US" b="1" dirty="0"/>
              <a:t>****REMEMBER TO CHECK ON THE CONGRUENCE AND DO-ABILITY OF ANY PLAN FOR THE CHILD’S CARE</a:t>
            </a:r>
            <a:r>
              <a:rPr lang="en-US" b="1" dirty="0" smtClean="0"/>
              <a:t>!!!!!</a:t>
            </a:r>
          </a:p>
          <a:p>
            <a:pPr>
              <a:spcAft>
                <a:spcPts val="1200"/>
              </a:spcAft>
            </a:pPr>
            <a:r>
              <a:rPr lang="en-US" sz="5800" b="1" u="sng" dirty="0"/>
              <a:t>WE MEDICATE THE FAMILY, NOT JUST THE CHILD</a:t>
            </a:r>
            <a:endParaRPr lang="en-US" sz="5800" u="sng" dirty="0"/>
          </a:p>
          <a:p>
            <a:pPr>
              <a:spcAft>
                <a:spcPts val="120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965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Break 5 min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3090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1" y="0"/>
            <a:ext cx="10515600" cy="1325563"/>
          </a:xfrm>
        </p:spPr>
        <p:txBody>
          <a:bodyPr/>
          <a:lstStyle/>
          <a:p>
            <a:r>
              <a:rPr lang="en-US" dirty="0" smtClean="0"/>
              <a:t>Introduction to Child/Adolescent Rotation</a:t>
            </a:r>
            <a:r>
              <a:rPr lang="en-US" dirty="0" smtClean="0">
                <a:sym typeface="Wingdings" panose="05000000000000000000" pitchFamily="2" charset="2"/>
              </a:rPr>
              <a:t>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1887" y="1245140"/>
            <a:ext cx="10961914" cy="493182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Name/location/“child</a:t>
            </a:r>
            <a:r>
              <a:rPr lang="en-US" dirty="0" smtClean="0"/>
              <a:t>”</a:t>
            </a:r>
            <a:r>
              <a:rPr lang="en-US" dirty="0" smtClean="0"/>
              <a:t> experience</a:t>
            </a:r>
            <a:endParaRPr lang="en-US" dirty="0" smtClean="0"/>
          </a:p>
          <a:p>
            <a:r>
              <a:rPr lang="en-US" dirty="0" smtClean="0"/>
              <a:t>Purpose/info about child rotation </a:t>
            </a:r>
          </a:p>
          <a:p>
            <a:r>
              <a:rPr lang="en-US" dirty="0"/>
              <a:t>Structure of workshops</a:t>
            </a:r>
          </a:p>
          <a:p>
            <a:pPr lvl="1"/>
            <a:r>
              <a:rPr lang="en-US" b="1" dirty="0">
                <a:solidFill>
                  <a:srgbClr val="7030A0"/>
                </a:solidFill>
              </a:rPr>
              <a:t>Part 1</a:t>
            </a:r>
          </a:p>
          <a:p>
            <a:pPr lvl="2"/>
            <a:r>
              <a:rPr lang="en-US" b="1" dirty="0">
                <a:solidFill>
                  <a:srgbClr val="7030A0"/>
                </a:solidFill>
              </a:rPr>
              <a:t>CHILD 101</a:t>
            </a:r>
          </a:p>
          <a:p>
            <a:pPr lvl="2"/>
            <a:r>
              <a:rPr lang="en-US" b="1" dirty="0">
                <a:solidFill>
                  <a:srgbClr val="7030A0"/>
                </a:solidFill>
              </a:rPr>
              <a:t>How to conduct a child psychiatric evaluation</a:t>
            </a:r>
          </a:p>
          <a:p>
            <a:pPr lvl="1"/>
            <a:r>
              <a:rPr lang="en-US" dirty="0"/>
              <a:t>Part 2</a:t>
            </a:r>
          </a:p>
          <a:p>
            <a:pPr lvl="2"/>
            <a:r>
              <a:rPr lang="en-US" dirty="0"/>
              <a:t>Diagnostics</a:t>
            </a:r>
          </a:p>
          <a:p>
            <a:pPr lvl="2"/>
            <a:r>
              <a:rPr lang="en-US" dirty="0"/>
              <a:t>Intro to treatment</a:t>
            </a:r>
          </a:p>
          <a:p>
            <a:pPr lvl="1"/>
            <a:r>
              <a:rPr lang="en-US" dirty="0"/>
              <a:t>Part 3</a:t>
            </a:r>
          </a:p>
          <a:p>
            <a:pPr lvl="2"/>
            <a:r>
              <a:rPr lang="en-US" dirty="0" err="1"/>
              <a:t>Psychopharm</a:t>
            </a:r>
            <a:r>
              <a:rPr lang="en-US" dirty="0"/>
              <a:t> (deep dive) and review of other interventions</a:t>
            </a:r>
          </a:p>
          <a:p>
            <a:pPr lvl="2"/>
            <a:r>
              <a:rPr lang="en-US" dirty="0"/>
              <a:t>Levels of care</a:t>
            </a:r>
          </a:p>
          <a:p>
            <a:pPr lvl="2"/>
            <a:r>
              <a:rPr lang="en-US" dirty="0" smtClean="0"/>
              <a:t>Roles/Consultations</a:t>
            </a:r>
            <a:endParaRPr lang="en-US" dirty="0" smtClean="0"/>
          </a:p>
          <a:p>
            <a:pPr lvl="2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98885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Ice Breaker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*</a:t>
            </a:r>
            <a:r>
              <a:rPr lang="en-US" b="1" i="1" dirty="0"/>
              <a:t>What do you think is the best thing/decision you’ve done/made in your </a:t>
            </a:r>
            <a:r>
              <a:rPr lang="en-US" b="1" i="1" dirty="0" smtClean="0"/>
              <a:t>life?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and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b="1" i="1" dirty="0" smtClean="0"/>
              <a:t>*What </a:t>
            </a:r>
            <a:r>
              <a:rPr lang="en-US" b="1" i="1" dirty="0"/>
              <a:t>do you think is the biggest mistake you’ve made in your </a:t>
            </a:r>
            <a:r>
              <a:rPr lang="en-US" b="1" i="1" dirty="0" smtClean="0"/>
              <a:t>life?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37851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Phenomenology for Childhood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Marnie Flynn</a:t>
            </a:r>
          </a:p>
          <a:p>
            <a:r>
              <a:rPr lang="en-US" dirty="0" smtClean="0"/>
              <a:t>Emily Farb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3651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16787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 smtClean="0"/>
              <a:t>What do we know about kids?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9601456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WHAT DO WE KNOW ABOUT KIDS/QUALITIES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3455" y="1517073"/>
            <a:ext cx="10730345" cy="4659890"/>
          </a:xfrm>
        </p:spPr>
        <p:txBody>
          <a:bodyPr>
            <a:noAutofit/>
          </a:bodyPr>
          <a:lstStyle/>
          <a:p>
            <a:r>
              <a:rPr lang="en-US" sz="1600" b="1" dirty="0"/>
              <a:t>SMALLER</a:t>
            </a:r>
            <a:endParaRPr lang="en-US" sz="1600" dirty="0"/>
          </a:p>
          <a:p>
            <a:r>
              <a:rPr lang="en-US" sz="1600" b="1" dirty="0"/>
              <a:t>NONVERBAL DOMINATES-RIGHT BRAIN!</a:t>
            </a:r>
            <a:endParaRPr lang="en-US" sz="1600" dirty="0"/>
          </a:p>
          <a:p>
            <a:r>
              <a:rPr lang="en-US" sz="1600" b="1" dirty="0"/>
              <a:t>EVEN ADOLESCENTS ARE NOT LIVING IN THE VERBAL WORLD FULLY</a:t>
            </a:r>
            <a:endParaRPr lang="en-US" sz="1600" dirty="0"/>
          </a:p>
          <a:p>
            <a:r>
              <a:rPr lang="en-US" sz="1600" b="1" dirty="0"/>
              <a:t>LESS EXPERIENCED/FEWER TEMPLATES</a:t>
            </a:r>
            <a:endParaRPr lang="en-US" sz="1600" dirty="0"/>
          </a:p>
          <a:p>
            <a:r>
              <a:rPr lang="en-US" sz="1600" b="1" dirty="0"/>
              <a:t>RAPID AND UNEVEN DEVELOPMENT-INDIVIDUAL VARIATION</a:t>
            </a:r>
            <a:endParaRPr lang="en-US" sz="1600" dirty="0"/>
          </a:p>
          <a:p>
            <a:r>
              <a:rPr lang="en-US" sz="1600" b="1" dirty="0"/>
              <a:t>WHAT IS REAL-MIXED TILL AGE 4</a:t>
            </a:r>
            <a:endParaRPr lang="en-US" sz="1600" dirty="0"/>
          </a:p>
          <a:p>
            <a:r>
              <a:rPr lang="en-US" sz="1600" b="1" dirty="0"/>
              <a:t>LESS TIME ON EARTH</a:t>
            </a:r>
            <a:endParaRPr lang="en-US" sz="1600" dirty="0"/>
          </a:p>
          <a:p>
            <a:r>
              <a:rPr lang="en-US" sz="1600" b="1" dirty="0"/>
              <a:t>SAFETY AND SECURITY PRIMARY</a:t>
            </a:r>
            <a:endParaRPr lang="en-US" sz="1600" dirty="0"/>
          </a:p>
          <a:p>
            <a:r>
              <a:rPr lang="en-US" sz="1600" b="1" dirty="0"/>
              <a:t>ATTACHMENT</a:t>
            </a:r>
            <a:endParaRPr lang="en-US" sz="1600" dirty="0"/>
          </a:p>
          <a:p>
            <a:r>
              <a:rPr lang="en-US" sz="1600" b="1" dirty="0"/>
              <a:t>WIRED OR CONNECTION/RELATIONSHIPS</a:t>
            </a:r>
            <a:endParaRPr lang="en-US" sz="1600" dirty="0"/>
          </a:p>
          <a:p>
            <a:r>
              <a:rPr lang="en-US" sz="1600" b="1" dirty="0"/>
              <a:t>TEMPERAMENT/GOODNESS OF FIT (WITH CAREGIVER AND/OR CULTURE; FAMILY AND SCHOOL)</a:t>
            </a:r>
            <a:endParaRPr lang="en-US" sz="1600" dirty="0"/>
          </a:p>
          <a:p>
            <a:r>
              <a:rPr lang="en-US" sz="1600" b="1" dirty="0"/>
              <a:t>CONTINUUM FROM UNINTERESTED TO SLOW TO WARM TO BALANCED TO EXTROVERTED TO INTRUSIVE</a:t>
            </a:r>
            <a:endParaRPr lang="en-US" sz="1600" dirty="0"/>
          </a:p>
          <a:p>
            <a:r>
              <a:rPr lang="en-US" sz="1600" b="1" dirty="0"/>
              <a:t>POOR REGULATION OF COGNITION, EMOTIONS AND BEHAVIOR</a:t>
            </a:r>
            <a:endParaRPr lang="en-US" sz="1600" dirty="0"/>
          </a:p>
          <a:p>
            <a:r>
              <a:rPr lang="en-US" sz="1600" b="1" dirty="0"/>
              <a:t>VISCERAL RESPONDERS-CODE INTO BODY THRU SENSES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188675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WHAT DO WE KNOW ABOUT KIDS/QUALITIES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1305"/>
            <a:ext cx="10515600" cy="4351338"/>
          </a:xfrm>
        </p:spPr>
        <p:txBody>
          <a:bodyPr>
            <a:noAutofit/>
          </a:bodyPr>
          <a:lstStyle/>
          <a:p>
            <a:r>
              <a:rPr lang="en-US" sz="1400" b="1" dirty="0"/>
              <a:t>ATTEND TO DIFFERENT THINGS-MORE SENSORY BASED</a:t>
            </a:r>
            <a:endParaRPr lang="en-US" sz="1400" dirty="0"/>
          </a:p>
          <a:p>
            <a:r>
              <a:rPr lang="en-US" sz="1400" b="1" dirty="0"/>
              <a:t>MORE IMPULSIVE</a:t>
            </a:r>
            <a:endParaRPr lang="en-US" sz="1400" dirty="0"/>
          </a:p>
          <a:p>
            <a:r>
              <a:rPr lang="en-US" sz="1400" b="1" dirty="0"/>
              <a:t>MORE REACTIVE</a:t>
            </a:r>
            <a:endParaRPr lang="en-US" sz="1400" dirty="0"/>
          </a:p>
          <a:p>
            <a:r>
              <a:rPr lang="en-US" sz="1400" b="1" dirty="0"/>
              <a:t>GENERALLY MORE ACTIVE (VARIES)</a:t>
            </a:r>
            <a:endParaRPr lang="en-US" sz="1400" dirty="0"/>
          </a:p>
          <a:p>
            <a:r>
              <a:rPr lang="en-US" sz="1400" b="1" dirty="0"/>
              <a:t>CONCRETE TILL 14YO-ISH</a:t>
            </a:r>
            <a:endParaRPr lang="en-US" sz="1400" dirty="0"/>
          </a:p>
          <a:p>
            <a:r>
              <a:rPr lang="en-US" sz="1400" b="1" dirty="0"/>
              <a:t>TIME IS ORGANIZED AND PERCEIVED/REMEMBERED DIFFERENTLY</a:t>
            </a:r>
            <a:endParaRPr lang="en-US" sz="1400" dirty="0"/>
          </a:p>
          <a:p>
            <a:r>
              <a:rPr lang="en-US" sz="1400" b="1" dirty="0"/>
              <a:t>*DEPENDENT (NON-VOLUNTARY)</a:t>
            </a:r>
            <a:endParaRPr lang="en-US" sz="1400" dirty="0"/>
          </a:p>
          <a:p>
            <a:r>
              <a:rPr lang="en-US" sz="1400" b="1" dirty="0"/>
              <a:t>LARGER RESPONSES</a:t>
            </a:r>
            <a:endParaRPr lang="en-US" sz="1400" dirty="0"/>
          </a:p>
          <a:p>
            <a:r>
              <a:rPr lang="en-US" sz="1400" b="1" dirty="0"/>
              <a:t>CAUSATION IS NOT ESTABLISHED-GENERALLY THRU TIME AND NOT WITH INTENT</a:t>
            </a:r>
            <a:endParaRPr lang="en-US" sz="1400" dirty="0"/>
          </a:p>
          <a:p>
            <a:r>
              <a:rPr lang="en-US" sz="1400" b="1" dirty="0"/>
              <a:t>OVERGENERALIZE</a:t>
            </a:r>
            <a:endParaRPr lang="en-US" sz="1400" dirty="0"/>
          </a:p>
          <a:p>
            <a:r>
              <a:rPr lang="en-US" sz="1400" b="1" dirty="0"/>
              <a:t>EASILY THREATENED</a:t>
            </a:r>
            <a:endParaRPr lang="en-US" sz="1400" dirty="0"/>
          </a:p>
          <a:p>
            <a:r>
              <a:rPr lang="en-US" sz="1400" b="1" dirty="0"/>
              <a:t>INFLUENCED BY IMMEDIATE </a:t>
            </a:r>
            <a:r>
              <a:rPr lang="en-US" sz="1400" b="1" dirty="0" smtClean="0"/>
              <a:t>FAMILY</a:t>
            </a:r>
            <a:r>
              <a:rPr lang="en-US" sz="1400" b="1" dirty="0"/>
              <a:t>, THEN EXTENDED FAMILY, SCHOOL AND COMMUNITY</a:t>
            </a:r>
            <a:endParaRPr lang="en-US" sz="1400" dirty="0"/>
          </a:p>
          <a:p>
            <a:r>
              <a:rPr lang="en-US" sz="1400" b="1" dirty="0"/>
              <a:t>NEED SIMPLE SEQUENCES AND MORE CUEING</a:t>
            </a:r>
            <a:endParaRPr lang="en-US" sz="1400" dirty="0"/>
          </a:p>
          <a:p>
            <a:r>
              <a:rPr lang="en-US" sz="1400" b="1" dirty="0"/>
              <a:t>EAGER TO PLEASE AND IDEALIZE PARENTS</a:t>
            </a:r>
            <a:endParaRPr lang="en-US" sz="1400" dirty="0"/>
          </a:p>
          <a:p>
            <a:r>
              <a:rPr lang="en-US" sz="1400" b="1" dirty="0"/>
              <a:t>CURIOUS</a:t>
            </a:r>
            <a:endParaRPr lang="en-US" sz="1400" dirty="0"/>
          </a:p>
          <a:p>
            <a:r>
              <a:rPr lang="en-US" sz="1400" b="1" dirty="0"/>
              <a:t>PLAYFUL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66410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WHAT DO WE KNOW ABOUT KIDS/QUALITIES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FASTER INFULENCE OF PHYSIOLOGICAL CUES (HANGRY)</a:t>
            </a:r>
            <a:endParaRPr lang="en-US" dirty="0"/>
          </a:p>
          <a:p>
            <a:r>
              <a:rPr lang="en-US" b="1" dirty="0"/>
              <a:t>SHORTER ATTENTION</a:t>
            </a:r>
            <a:endParaRPr lang="en-US" dirty="0"/>
          </a:p>
          <a:p>
            <a:r>
              <a:rPr lang="en-US" b="1" dirty="0"/>
              <a:t>DELAY OF GRATIFICATION-MIXED</a:t>
            </a:r>
            <a:endParaRPr lang="en-US" dirty="0"/>
          </a:p>
          <a:p>
            <a:r>
              <a:rPr lang="en-US" b="1" dirty="0"/>
              <a:t>LIVE IN PHYSICAL BODY MORE</a:t>
            </a:r>
            <a:endParaRPr lang="en-US" dirty="0"/>
          </a:p>
          <a:p>
            <a:r>
              <a:rPr lang="en-US" b="1" dirty="0"/>
              <a:t>GULLIBLE/SUSCEPTIBLE TO ADULT INTERPRETATIONS</a:t>
            </a:r>
            <a:endParaRPr lang="en-US" dirty="0"/>
          </a:p>
          <a:p>
            <a:r>
              <a:rPr lang="en-US" b="1" dirty="0"/>
              <a:t>LACK OF KNOWLEDGE</a:t>
            </a:r>
            <a:endParaRPr lang="en-US" dirty="0"/>
          </a:p>
          <a:p>
            <a:r>
              <a:rPr lang="en-US" b="1" dirty="0"/>
              <a:t>INSIGHT LIMITED</a:t>
            </a:r>
            <a:endParaRPr lang="en-US" dirty="0"/>
          </a:p>
          <a:p>
            <a:r>
              <a:rPr lang="en-US" b="1" dirty="0"/>
              <a:t>JUDGMENT MIXED BUT EVOLVES WITH MORAL DEVELOPMENT</a:t>
            </a:r>
            <a:endParaRPr lang="en-US" dirty="0"/>
          </a:p>
          <a:p>
            <a:r>
              <a:rPr lang="en-US" b="1" i="1" dirty="0"/>
              <a:t>ALL ADULTS WERE KIDS ONCE!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3905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USING PHENOMENOLOGICAL DATA TO PRODUCE SOUND EVALUATIONS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4137" y="1825624"/>
            <a:ext cx="10909663" cy="5032376"/>
          </a:xfrm>
        </p:spPr>
        <p:txBody>
          <a:bodyPr>
            <a:normAutofit/>
          </a:bodyPr>
          <a:lstStyle/>
          <a:p>
            <a:pPr lvl="0">
              <a:spcAft>
                <a:spcPts val="1200"/>
              </a:spcAft>
            </a:pPr>
            <a:r>
              <a:rPr lang="en-US" b="1" dirty="0"/>
              <a:t>GOAL OF TREATMENT FOR MH ISSUES IN CHILDREN IS TO REMOVE BARRIERS TO THE NORMAL FLOW OF DEVELOPMENT AND RETURN THEM TO </a:t>
            </a:r>
            <a:r>
              <a:rPr lang="en-US" b="1" u="sng" dirty="0"/>
              <a:t>THEIR</a:t>
            </a:r>
            <a:r>
              <a:rPr lang="en-US" b="1" dirty="0"/>
              <a:t> NORMATIVE TRENDLINE</a:t>
            </a:r>
            <a:endParaRPr lang="en-US" dirty="0"/>
          </a:p>
          <a:p>
            <a:pPr lvl="0">
              <a:spcAft>
                <a:spcPts val="1200"/>
              </a:spcAft>
            </a:pPr>
            <a:r>
              <a:rPr lang="en-US" b="1" dirty="0" smtClean="0"/>
              <a:t>WINDOWS </a:t>
            </a:r>
            <a:r>
              <a:rPr lang="en-US" b="1" dirty="0"/>
              <a:t>OF VULNERABILITY WILL SHAPE PATTERNS OF BEHAVIOR AND SYMPTOMS AND GIVE CLUES TO EVENTS, TIME AND PORTRAIT</a:t>
            </a:r>
            <a:endParaRPr lang="en-US" dirty="0"/>
          </a:p>
          <a:p>
            <a:pPr lvl="0">
              <a:spcAft>
                <a:spcPts val="1200"/>
              </a:spcAft>
            </a:pPr>
            <a:r>
              <a:rPr lang="en-US" b="1" dirty="0"/>
              <a:t>UNDERSTANDING THAT WHAT IS ‘NORMAL’ </a:t>
            </a:r>
            <a:r>
              <a:rPr lang="en-US" b="1" dirty="0" smtClean="0"/>
              <a:t>BY </a:t>
            </a:r>
            <a:r>
              <a:rPr lang="en-US" b="1" dirty="0"/>
              <a:t>WESTERN, WHITE STANDARDS IS NOT A UNIVERSAL NORM, MAY BE IN CONFLICT WITH THE VALUES AND CULTURE OF THE FAMILY</a:t>
            </a:r>
            <a:endParaRPr lang="en-US" dirty="0"/>
          </a:p>
          <a:p>
            <a:pPr>
              <a:spcAft>
                <a:spcPts val="1200"/>
              </a:spcAft>
            </a:pPr>
            <a:r>
              <a:rPr lang="en-US" b="1" dirty="0"/>
              <a:t>THIS AFFECTS WHAT WE CONSIDER OBJECTIVE DATA LIKE SCALES AND INSTRUMENTS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2403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2025</TotalTime>
  <Words>953</Words>
  <Application>Microsoft Office PowerPoint</Application>
  <PresentationFormat>Widescreen</PresentationFormat>
  <Paragraphs>134</Paragraphs>
  <Slides>16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Wingdings</vt:lpstr>
      <vt:lpstr>Office Theme</vt:lpstr>
      <vt:lpstr>Disclosures</vt:lpstr>
      <vt:lpstr>Introduction to Child/Adolescent Rotation </vt:lpstr>
      <vt:lpstr>Ice Breaker </vt:lpstr>
      <vt:lpstr>Phenomenology for Childhood</vt:lpstr>
      <vt:lpstr>PowerPoint Presentation</vt:lpstr>
      <vt:lpstr>WHAT DO WE KNOW ABOUT KIDS/QUALITIES</vt:lpstr>
      <vt:lpstr>WHAT DO WE KNOW ABOUT KIDS/QUALITIES</vt:lpstr>
      <vt:lpstr>WHAT DO WE KNOW ABOUT KIDS/QUALITIES</vt:lpstr>
      <vt:lpstr>USING PHENOMENOLOGICAL DATA TO PRODUCE SOUND EVALUATIONS</vt:lpstr>
      <vt:lpstr>PowerPoint Presentation</vt:lpstr>
      <vt:lpstr>KIDS VS ADULTS</vt:lpstr>
      <vt:lpstr>REMOTE VS IN PERSON</vt:lpstr>
      <vt:lpstr>Cultural Factors </vt:lpstr>
      <vt:lpstr>Notes about our Population</vt:lpstr>
      <vt:lpstr>Notes about our Population</vt:lpstr>
      <vt:lpstr>PowerPoint Presentation</vt:lpstr>
    </vt:vector>
  </TitlesOfParts>
  <Company>CHC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Phenomenology for Childhood</dc:title>
  <dc:creator>Farb, Emily</dc:creator>
  <cp:lastModifiedBy>Farb, Emily</cp:lastModifiedBy>
  <cp:revision>33</cp:revision>
  <dcterms:created xsi:type="dcterms:W3CDTF">2021-01-25T16:00:35Z</dcterms:created>
  <dcterms:modified xsi:type="dcterms:W3CDTF">2022-10-13T17:33:38Z</dcterms:modified>
</cp:coreProperties>
</file>