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45" r:id="rId3"/>
    <p:sldMasterId id="2147483779" r:id="rId4"/>
    <p:sldMasterId id="2147483791" r:id="rId5"/>
    <p:sldMasterId id="2147483808" r:id="rId6"/>
    <p:sldMasterId id="2147483820" r:id="rId7"/>
    <p:sldMasterId id="2147483838" r:id="rId8"/>
  </p:sldMasterIdLst>
  <p:notesMasterIdLst>
    <p:notesMasterId r:id="rId43"/>
  </p:notesMasterIdLst>
  <p:sldIdLst>
    <p:sldId id="257" r:id="rId9"/>
    <p:sldId id="325" r:id="rId10"/>
    <p:sldId id="326" r:id="rId11"/>
    <p:sldId id="271" r:id="rId12"/>
    <p:sldId id="294" r:id="rId13"/>
    <p:sldId id="264" r:id="rId14"/>
    <p:sldId id="268" r:id="rId15"/>
    <p:sldId id="327" r:id="rId16"/>
    <p:sldId id="269" r:id="rId17"/>
    <p:sldId id="286" r:id="rId18"/>
    <p:sldId id="321" r:id="rId19"/>
    <p:sldId id="324" r:id="rId20"/>
    <p:sldId id="335" r:id="rId21"/>
    <p:sldId id="266" r:id="rId22"/>
    <p:sldId id="314" r:id="rId23"/>
    <p:sldId id="328" r:id="rId24"/>
    <p:sldId id="329" r:id="rId25"/>
    <p:sldId id="331" r:id="rId26"/>
    <p:sldId id="332" r:id="rId27"/>
    <p:sldId id="330" r:id="rId28"/>
    <p:sldId id="287" r:id="rId29"/>
    <p:sldId id="289" r:id="rId30"/>
    <p:sldId id="290" r:id="rId31"/>
    <p:sldId id="291" r:id="rId32"/>
    <p:sldId id="292" r:id="rId33"/>
    <p:sldId id="313" r:id="rId34"/>
    <p:sldId id="311" r:id="rId35"/>
    <p:sldId id="312" r:id="rId36"/>
    <p:sldId id="320" r:id="rId37"/>
    <p:sldId id="281" r:id="rId38"/>
    <p:sldId id="282" r:id="rId39"/>
    <p:sldId id="283" r:id="rId40"/>
    <p:sldId id="322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1" autoAdjust="0"/>
    <p:restoredTop sz="86656" autoAdjust="0"/>
  </p:normalViewPr>
  <p:slideViewPr>
    <p:cSldViewPr>
      <p:cViewPr>
        <p:scale>
          <a:sx n="60" d="100"/>
          <a:sy n="60" d="100"/>
        </p:scale>
        <p:origin x="1336" y="-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5515848980416E-4"/>
          <c:y val="0.64116994156659979"/>
          <c:w val="0.99964341371391074"/>
          <c:h val="0.34844246561650621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Stages of Improvement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20512820512821E-3"/>
                  <c:y val="1.7060091717976359E-3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>
                        <a:solidFill>
                          <a:schemeClr val="tx1"/>
                        </a:solidFill>
                      </a:rPr>
                      <a:t>Team &amp; </a:t>
                    </a:r>
                  </a:p>
                  <a:p>
                    <a:r>
                      <a:rPr lang="en-US" sz="1000" baseline="0" dirty="0" smtClean="0">
                        <a:solidFill>
                          <a:schemeClr val="tx1"/>
                        </a:solidFill>
                      </a:rPr>
                      <a:t>Roles</a:t>
                    </a:r>
                    <a:endParaRPr lang="en-US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C7-48E0-8C4B-38DBD68F4269}"/>
                </c:ext>
              </c:extLst>
            </c:dLbl>
            <c:dLbl>
              <c:idx val="1"/>
              <c:layout>
                <c:manualLayout>
                  <c:x val="3.8461538461538698E-3"/>
                  <c:y val="-1.7061435138066038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tx1"/>
                        </a:solidFill>
                      </a:rPr>
                      <a:t>Assessment</a:t>
                    </a:r>
                  </a:p>
                  <a:p>
                    <a:r>
                      <a:rPr lang="en-US" sz="1050" dirty="0" smtClean="0">
                        <a:solidFill>
                          <a:schemeClr val="tx1"/>
                        </a:solidFill>
                      </a:rPr>
                      <a:t>&amp; Data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07692307692304E-2"/>
                      <c:h val="6.5151933647227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C7-48E0-8C4B-38DBD68F4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Global</a:t>
                    </a:r>
                  </a:p>
                  <a:p>
                    <a:r>
                      <a:rPr lang="en-US" dirty="0" smtClean="0"/>
                      <a:t>Aim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C7-48E0-8C4B-38DBD68F42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Problem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Statement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C7-48E0-8C4B-38DBD68F42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Specific 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Aims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&amp;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Measures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C7-48E0-8C4B-38DBD68F42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Change Idea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Solution-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Storming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C7-48E0-8C4B-38DBD68F426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Spread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Measure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&amp;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Monitor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C7-48E0-8C4B-38DBD68F4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FOUR QUESTIONS</c:v>
                </c:pt>
                <c:pt idx="1">
                  <c:v>TEAM ASSEMBLY</c:v>
                </c:pt>
                <c:pt idx="2">
                  <c:v>CHARTER</c:v>
                </c:pt>
                <c:pt idx="3">
                  <c:v>BASELINE DATA</c:v>
                </c:pt>
                <c:pt idx="4">
                  <c:v>GLOBAL / SPECIFIC AIM</c:v>
                </c:pt>
                <c:pt idx="5">
                  <c:v>SOLUTION STORMING</c:v>
                </c:pt>
                <c:pt idx="6">
                  <c:v>PDSA</c:v>
                </c:pt>
                <c:pt idx="7">
                  <c:v>SDSA</c:v>
                </c:pt>
                <c:pt idx="8">
                  <c:v>SPREAD, MEASURE &amp; MONITOR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1.5</c:v>
                </c:pt>
                <c:pt idx="4">
                  <c:v>1.75</c:v>
                </c:pt>
                <c:pt idx="5">
                  <c:v>2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C7-48E0-8C4B-38DBD68F4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gapDepth val="143"/>
        <c:shape val="box"/>
        <c:axId val="36794368"/>
        <c:axId val="34038336"/>
        <c:axId val="0"/>
      </c:bar3DChart>
      <c:catAx>
        <c:axId val="36794368"/>
        <c:scaling>
          <c:orientation val="minMax"/>
        </c:scaling>
        <c:delete val="1"/>
        <c:axPos val="b"/>
        <c:numFmt formatCode="@" sourceLinked="0"/>
        <c:majorTickMark val="out"/>
        <c:minorTickMark val="none"/>
        <c:tickLblPos val="nextTo"/>
        <c:crossAx val="34038336"/>
        <c:crosses val="autoZero"/>
        <c:auto val="0"/>
        <c:lblAlgn val="ctr"/>
        <c:lblOffset val="100"/>
        <c:noMultiLvlLbl val="0"/>
      </c:catAx>
      <c:valAx>
        <c:axId val="3403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9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5515848980416E-4"/>
          <c:y val="0.64116994156659979"/>
          <c:w val="0.99964341371391074"/>
          <c:h val="0.34844246561650621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Stages of Improvement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FOUR QUESTIONS</c:v>
                </c:pt>
                <c:pt idx="1">
                  <c:v>TEAM ASSEMBLY</c:v>
                </c:pt>
                <c:pt idx="2">
                  <c:v>CHARTER</c:v>
                </c:pt>
                <c:pt idx="3">
                  <c:v>BASELINE DATA</c:v>
                </c:pt>
                <c:pt idx="4">
                  <c:v>GLOBAL / SPECIFIC AIM</c:v>
                </c:pt>
                <c:pt idx="5">
                  <c:v>SOLUTION STORMING</c:v>
                </c:pt>
                <c:pt idx="6">
                  <c:v>PDSA</c:v>
                </c:pt>
                <c:pt idx="7">
                  <c:v>SDSA</c:v>
                </c:pt>
                <c:pt idx="8">
                  <c:v>SPREAD, MEASURE &amp; MONITOR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1.5</c:v>
                </c:pt>
                <c:pt idx="4">
                  <c:v>1.75</c:v>
                </c:pt>
                <c:pt idx="5">
                  <c:v>2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12-45D7-A738-5D618DC2EC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gapDepth val="143"/>
        <c:shape val="box"/>
        <c:axId val="134187008"/>
        <c:axId val="126039680"/>
        <c:axId val="0"/>
      </c:bar3DChart>
      <c:catAx>
        <c:axId val="134187008"/>
        <c:scaling>
          <c:orientation val="minMax"/>
        </c:scaling>
        <c:delete val="1"/>
        <c:axPos val="b"/>
        <c:numFmt formatCode="@" sourceLinked="0"/>
        <c:majorTickMark val="out"/>
        <c:minorTickMark val="none"/>
        <c:tickLblPos val="nextTo"/>
        <c:crossAx val="126039680"/>
        <c:crosses val="autoZero"/>
        <c:auto val="0"/>
        <c:lblAlgn val="ctr"/>
        <c:lblOffset val="100"/>
        <c:noMultiLvlLbl val="0"/>
      </c:catAx>
      <c:valAx>
        <c:axId val="126039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18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0.11765</cdr:x>
      <cdr:y>0.63333</cdr:y>
    </cdr:from>
    <cdr:to>
      <cdr:x>0.20168</cdr:x>
      <cdr:y>0.7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4343400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0.11765</cdr:x>
      <cdr:y>0.63333</cdr:y>
    </cdr:from>
    <cdr:to>
      <cdr:x>0.20168</cdr:x>
      <cdr:y>0.71111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43434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</cdr:x>
      <cdr:y>0.08346</cdr:y>
    </cdr:from>
    <cdr:to>
      <cdr:x>1</cdr:x>
      <cdr:y>0.15649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34200" y="609600"/>
          <a:ext cx="2971800" cy="533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0.11765</cdr:x>
      <cdr:y>0.63333</cdr:y>
    </cdr:from>
    <cdr:to>
      <cdr:x>0.20168</cdr:x>
      <cdr:y>0.7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4343400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0.11765</cdr:x>
      <cdr:y>0.63333</cdr:y>
    </cdr:from>
    <cdr:to>
      <cdr:x>0.20168</cdr:x>
      <cdr:y>0.71111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43434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</cdr:x>
      <cdr:y>0.08346</cdr:y>
    </cdr:from>
    <cdr:to>
      <cdr:x>1</cdr:x>
      <cdr:y>0.15649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34200" y="609600"/>
          <a:ext cx="2971800" cy="533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1FE2-E792-4DF8-8099-7A6AF6BD10C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BD2D-0805-48FF-AB52-683E231F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186640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378177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 / 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2727084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1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C7D1B-6069-47AA-A5EF-A3A9C19C73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36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40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636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1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ECS 124  Session 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3297" y="1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362286-5C9B-4812-BBAB-2B30BEE1BBD9}" type="datetime1">
              <a:rPr lang="en-US" altLang="en-US" sz="2400"/>
              <a:pPr eaLnBrk="1" hangingPunct="1">
                <a:spcBef>
                  <a:spcPct val="0"/>
                </a:spcBef>
              </a:pPr>
              <a:t>10/13/2022</a:t>
            </a:fld>
            <a:endParaRPr lang="en-US" altLang="en-US" sz="2400"/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297" y="8684299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F6B4F-DBA3-4FDF-A553-5A42F0B0A96B}" type="slidenum">
              <a:rPr lang="en-US" altLang="en-US" sz="24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24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0563"/>
            <a:ext cx="4614862" cy="3462337"/>
          </a:xfrm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1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ECS 124  Session 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3297" y="1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27B15-7607-4B43-94D8-D16ADDB34CA1}" type="datetime1">
              <a:rPr lang="en-US" altLang="en-US" sz="2400"/>
              <a:pPr eaLnBrk="1" hangingPunct="1">
                <a:spcBef>
                  <a:spcPct val="0"/>
                </a:spcBef>
              </a:pPr>
              <a:t>10/13/2022</a:t>
            </a:fld>
            <a:endParaRPr lang="en-US" altLang="en-US" sz="2400"/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297" y="8684299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5F736-E946-4B38-AA3C-0DD7BADC0C63}" type="slidenum">
              <a:rPr lang="en-US" altLang="en-US" sz="24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240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0563"/>
            <a:ext cx="4614862" cy="3462337"/>
          </a:xfrm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1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ECS 124  Session 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3297" y="1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27B15-7607-4B43-94D8-D16ADDB34CA1}" type="datetime1">
              <a:rPr lang="en-US" altLang="en-US" sz="2400"/>
              <a:pPr eaLnBrk="1" hangingPunct="1">
                <a:spcBef>
                  <a:spcPct val="0"/>
                </a:spcBef>
              </a:pPr>
              <a:t>10/13/2022</a:t>
            </a:fld>
            <a:endParaRPr lang="en-US" altLang="en-US" sz="2400"/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297" y="8684299"/>
            <a:ext cx="2973149" cy="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30" indent="-280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277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590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1901" indent="-2246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21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523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9834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146" indent="-224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5F736-E946-4B38-AA3C-0DD7BADC0C63}" type="slidenum">
              <a:rPr lang="en-US" altLang="en-US" sz="24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240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0563"/>
            <a:ext cx="4614862" cy="3462337"/>
          </a:xfrm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5C65F-CB16-4240-9150-62A3C19FF9A4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81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5C65F-CB16-4240-9150-62A3C19FF9A4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599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10EA7-BF04-4D3A-A749-C3E3C505A4F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20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 / 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3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2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altLang="en-US" dirty="0" smtClean="0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728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 / Chelsea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6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5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6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578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345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2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7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3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3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4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4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3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35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1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0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81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84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9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57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33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62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55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4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5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3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6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9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2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7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4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7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33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3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4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9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1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2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98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07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9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45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23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98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3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3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3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42358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4211003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362700"/>
            <a:ext cx="7136668" cy="2032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5292133"/>
            <a:ext cx="7136668" cy="2032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7390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3429200"/>
            <a:ext cx="9144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0192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6445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0386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9770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36646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7531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3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8854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739800"/>
            <a:ext cx="85206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0243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5863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2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12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55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10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70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5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37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956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6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049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4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42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04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34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7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0365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072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1501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4959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5455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8864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3927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208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1970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485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B149-E0F2-46F0-AC55-6D3947D2FD4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8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3AA6-7B06-49E0-AF90-FC083B34082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1A0F930-72E1-4EB3-A7E6-26D8FCA0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20638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B0A0F8-9D41-C34C-9D36-F22A7697DB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2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9972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91682" y="1029808"/>
            <a:ext cx="8623718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endParaRPr lang="en-US" altLang="en-US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 smtClean="0">
                <a:solidFill>
                  <a:schemeClr val="bg1"/>
                </a:solidFill>
              </a:rPr>
              <a:t>Quality Improvement Seminar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Alyson Faires, Natalie Ewashkow, Mark Splaine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October 13, 2022</a:t>
            </a:r>
            <a:endParaRPr lang="en-US" altLang="en-US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056967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5047792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&amp; Post Doctoral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432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21353334">
            <a:off x="80962" y="238100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730540">
            <a:off x="5992201" y="31484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BUILDING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WORK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1287501">
            <a:off x="701247" y="9598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330888">
            <a:off x="5735387" y="100262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FOCUSED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19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06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RELEVANT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372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80918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Education Credits &amp; Attendance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64151"/>
            <a:ext cx="8763000" cy="478304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dirty="0" smtClean="0">
                <a:solidFill>
                  <a:schemeClr val="tx2"/>
                </a:solidFill>
              </a:rPr>
              <a:t>Each seminar has continuing education credits associated with it</a:t>
            </a:r>
          </a:p>
          <a:p>
            <a:r>
              <a:rPr lang="en-US" altLang="en-US" sz="3600" dirty="0" smtClean="0">
                <a:solidFill>
                  <a:schemeClr val="tx2"/>
                </a:solidFill>
              </a:rPr>
              <a:t>You can earn these credits by: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Attending the seminar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Completing the evaluation after the seminar</a:t>
            </a:r>
          </a:p>
          <a:p>
            <a:r>
              <a:rPr lang="en-US" altLang="en-US" sz="3600" dirty="0" smtClean="0">
                <a:solidFill>
                  <a:schemeClr val="tx2"/>
                </a:solidFill>
              </a:rPr>
              <a:t>The seminar team takes attendance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Make sure your name is visible on Zoom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If you are attending as a group, use the Zoom chat function to list your group members and site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930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80918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Introductions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64151"/>
            <a:ext cx="8839200" cy="4783048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chemeClr val="tx2"/>
                </a:solidFill>
              </a:rPr>
              <a:t>Summary of responses from Survey Monkey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Where are you </a:t>
            </a:r>
            <a:r>
              <a:rPr lang="en-US" altLang="en-US" sz="3200" dirty="0" smtClean="0">
                <a:solidFill>
                  <a:schemeClr val="tx2"/>
                </a:solidFill>
              </a:rPr>
              <a:t>located?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What did you do before starting the residency?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What is one strength or characteristic that you are bringing to the program/seminars?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What has been your exposure to quality improvement?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386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0918"/>
            <a:ext cx="7946720" cy="112837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Info from </a:t>
            </a:r>
            <a:r>
              <a:rPr lang="en-US" altLang="en-US" b="1" dirty="0" smtClean="0"/>
              <a:t>Surveys (n=16)</a:t>
            </a:r>
            <a:endParaRPr lang="en-US" altLang="en-US" sz="32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04144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People from </a:t>
            </a:r>
            <a:r>
              <a:rPr lang="en-US" altLang="en-US" dirty="0" smtClean="0">
                <a:solidFill>
                  <a:schemeClr val="tx2"/>
                </a:solidFill>
              </a:rPr>
              <a:t>several states (CA, CT, IN, MA)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Previous </a:t>
            </a:r>
            <a:r>
              <a:rPr lang="en-US" altLang="en-US" dirty="0" smtClean="0">
                <a:solidFill>
                  <a:schemeClr val="tx2"/>
                </a:solidFill>
              </a:rPr>
              <a:t>work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Nursing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Graduate programs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Community health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Clinical research</a:t>
            </a:r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More strengths than we can list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QI </a:t>
            </a:r>
            <a:r>
              <a:rPr lang="en-US" altLang="en-US" dirty="0" smtClean="0">
                <a:solidFill>
                  <a:schemeClr val="tx2"/>
                </a:solidFill>
              </a:rPr>
              <a:t>experience (25% said ‘yes’)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altLang="en-US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en-US" b="1" i="1" dirty="0" smtClean="0">
                <a:solidFill>
                  <a:schemeClr val="tx2"/>
                </a:solidFill>
              </a:rPr>
              <a:t>Thanks for sharing!</a:t>
            </a:r>
            <a:endParaRPr lang="en-US" altLang="en-US" b="1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211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46720" cy="112837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Poll</a:t>
            </a:r>
            <a:endParaRPr lang="en-US" altLang="en-US" sz="32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1702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Check any of the following that you have done in the past.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Changed something you do in your clinical work.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Worked with others or a team to change something in the clinical environment.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Reviewed data about a group of clients/patients.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Participated on a committee that discussed operations, safety, quality, client/patient experience.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Searched for/read about how others (people or organizations) are able to achieve better results in the care they provide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Discussed the results of the care you provide with a colleague.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Provided feedback to a colleague regarding something you noticed in the clinical environment.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Helped a learner understand how care works and described why things are done the way they are done.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Reviewed and/or implemented an evidence-based practice in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your work.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054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600200"/>
            <a:ext cx="89916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Learning is meant to be active and experiential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Seminars include assignment discussions, theory bursts, and interactive exercises</a:t>
            </a:r>
          </a:p>
          <a:p>
            <a:pPr lvl="1"/>
            <a:endParaRPr lang="en-US" sz="105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Projects are team-based and the topic is chosen by your team of residents (more next slide)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Resources are available to provide ideas for your project work and to enhance your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knowledge/skills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2"/>
            <a:endParaRPr lang="en-US" sz="105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448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Reminders About the Series</a:t>
            </a:r>
            <a:endParaRPr lang="en-US" sz="4000" b="1" dirty="0"/>
          </a:p>
        </p:txBody>
      </p:sp>
      <p:pic>
        <p:nvPicPr>
          <p:cNvPr id="5" name="Picture 4" descr="Image result for participate in class stick figure 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533899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00200"/>
            <a:ext cx="8534400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Project teams are selected by you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Can be site-based (everyone from one site works on the same topic)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Can be topic-based (residents from different sites work on a common topic of interest together)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Team size ideally should be 2-6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Timeline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Teams should be created by 11/1/22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Topics should be finalized by 11/10/22</a:t>
            </a:r>
          </a:p>
          <a:p>
            <a:pPr lvl="2"/>
            <a:endParaRPr lang="en-US" sz="105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448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Project Teams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231769"/>
            <a:ext cx="2109842" cy="21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F8F5F5C-766F-9552-15AD-2A1A66BEA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6445" b="1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1"/>
            <a:ext cx="6858000" cy="217538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Holyoke Health Center: Intimate Partner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6804"/>
            <a:ext cx="6858000" cy="823796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Nicole Phalen, Elna Rose Preston, &amp; Faith Woodside</a:t>
            </a:r>
          </a:p>
          <a:p>
            <a:r>
              <a:rPr lang="en-US">
                <a:solidFill>
                  <a:srgbClr val="FFFFFF"/>
                </a:solidFill>
                <a:cs typeface="Calibri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6162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3B1C-5591-46DD-8F17-C61E8326F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91C35-AA0F-458C-ACFA-A0298FAF8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3895375"/>
            <a:ext cx="5825202" cy="1042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Monica Gomez and Jeremy Michaelis</a:t>
            </a:r>
          </a:p>
          <a:p>
            <a:r>
              <a:rPr lang="en-US" dirty="0" err="1"/>
              <a:t>HealthLinc</a:t>
            </a:r>
            <a:r>
              <a:rPr lang="en-US" dirty="0"/>
              <a:t> </a:t>
            </a:r>
          </a:p>
          <a:p>
            <a:r>
              <a:rPr lang="en-US" dirty="0"/>
              <a:t>Valparaiso, IN</a:t>
            </a:r>
          </a:p>
          <a:p>
            <a:r>
              <a:rPr lang="en-US" dirty="0"/>
              <a:t>June 23, 2022</a:t>
            </a:r>
          </a:p>
        </p:txBody>
      </p:sp>
    </p:spTree>
    <p:extLst>
      <p:ext uri="{BB962C8B-B14F-4D97-AF65-F5344CB8AC3E}">
        <p14:creationId xmlns:p14="http://schemas.microsoft.com/office/powerpoint/2010/main" val="346797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09527" y="1029808"/>
            <a:ext cx="8920173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marR="0" lvl="0" indent="-336427" algn="ctr" defTabSz="454662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987"/>
              </a:spcAft>
              <a:buClr>
                <a:srgbClr val="0563C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Experiences 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 a Quality Improvement Effort</a:t>
            </a:r>
          </a:p>
          <a:p>
            <a:pPr marL="336427" marR="0" lvl="0" indent="-336427" algn="ctr" defTabSz="45466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75000"/>
              <a:buFontTx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6427" marR="0" lvl="0" indent="-336427" algn="ctr" defTabSz="45466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By: Alanna Sade- Milberg, Courtney Clark, Philip Imholte, Elizabeth Williams and Alyson Faires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6427" marR="0" lvl="0" indent="-336427" algn="ctr" defTabSz="454662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563C1"/>
              </a:buClr>
              <a:buSzPct val="75000"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257021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837" y="5382467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4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Nurse Practitioner &amp; Post-Doctoral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717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40000"/>
                    <a:lumOff val="6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Training Programs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40000"/>
                  <a:lumOff val="6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98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2097352"/>
            <a:ext cx="8222100" cy="13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/>
              <a:t>Identifying Provider Burnout: </a:t>
            </a:r>
            <a:endParaRPr/>
          </a:p>
          <a:p>
            <a:r>
              <a:rPr lang="en"/>
              <a:t>A Quality Improvement Project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100" y="3573197"/>
            <a:ext cx="8222100" cy="2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Adam Rosen, PsyD, Anna-Lee Stafford, PhD, Mary Elizabeth Pioli, PhD, Kerri Merritt, APRN</a:t>
            </a:r>
            <a:endParaRPr/>
          </a:p>
          <a:p>
            <a:pPr marL="0" indent="0"/>
            <a:endParaRPr/>
          </a:p>
          <a:p>
            <a:pPr marL="0" indent="0"/>
            <a:r>
              <a:rPr lang="en"/>
              <a:t>Community Health Center, Inc. Quality Improvement Seminar</a:t>
            </a:r>
            <a:endParaRPr/>
          </a:p>
          <a:p>
            <a:pPr marL="0" indent="0"/>
            <a:endParaRPr/>
          </a:p>
          <a:p>
            <a:pPr marL="0" indent="0"/>
            <a:r>
              <a:rPr lang="en"/>
              <a:t>May 26, 2022</a:t>
            </a:r>
            <a:endParaRPr/>
          </a:p>
          <a:p>
            <a:pPr marL="0" indent="0"/>
            <a:endParaRPr/>
          </a:p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99195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847951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b="1" dirty="0" smtClean="0"/>
              <a:t>Welcome!</a:t>
            </a:r>
            <a:endParaRPr lang="en-US" alt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2286000"/>
            <a:ext cx="14478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80" y="2488875"/>
            <a:ext cx="2624487" cy="9598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20" y="4419600"/>
            <a:ext cx="3635159" cy="8633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507297"/>
            <a:ext cx="2607644" cy="10604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67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260901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"/>
              <a:t>AVS Quality Improvement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719900" y="3837100"/>
            <a:ext cx="600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80000"/>
              </a:lnSpc>
              <a:buSzPts val="523"/>
            </a:pPr>
            <a:r>
              <a:rPr lang="en" sz="1897" b="1">
                <a:solidFill>
                  <a:srgbClr val="0000FF"/>
                </a:solidFill>
              </a:rPr>
              <a:t>Open</a:t>
            </a:r>
            <a:r>
              <a:rPr lang="en" sz="1897" b="1">
                <a:solidFill>
                  <a:schemeClr val="accent3"/>
                </a:solidFill>
              </a:rPr>
              <a:t>Door</a:t>
            </a:r>
            <a:r>
              <a:rPr lang="en" sz="1897"/>
              <a:t> Community Health Center</a:t>
            </a:r>
            <a:endParaRPr sz="1897"/>
          </a:p>
          <a:p>
            <a:pPr marL="0" indent="0">
              <a:lnSpc>
                <a:spcPct val="80000"/>
              </a:lnSpc>
              <a:buSzPts val="523"/>
            </a:pPr>
            <a:r>
              <a:rPr lang="en" sz="1897"/>
              <a:t>NP Residents: Stephanie Randall and Han Ding </a:t>
            </a:r>
            <a:endParaRPr sz="1897"/>
          </a:p>
        </p:txBody>
      </p:sp>
    </p:spTree>
    <p:extLst>
      <p:ext uri="{BB962C8B-B14F-4D97-AF65-F5344CB8AC3E}">
        <p14:creationId xmlns:p14="http://schemas.microsoft.com/office/powerpoint/2010/main" val="229939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730175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Models for Improving Care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i="1" dirty="0" smtClean="0">
                <a:solidFill>
                  <a:schemeClr val="tx2"/>
                </a:solidFill>
              </a:rPr>
              <a:t>“All models are wrong, some are useful.”</a:t>
            </a:r>
          </a:p>
          <a:p>
            <a:r>
              <a:rPr lang="en-US" altLang="en-US" i="1" dirty="0" smtClean="0">
                <a:solidFill>
                  <a:schemeClr val="tx2"/>
                </a:solidFill>
              </a:rPr>
              <a:t>                                               - George Box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8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1"/>
          <p:cNvGrpSpPr>
            <a:grpSpLocks/>
          </p:cNvGrpSpPr>
          <p:nvPr/>
        </p:nvGrpSpPr>
        <p:grpSpPr bwMode="auto">
          <a:xfrm>
            <a:off x="62633" y="4361033"/>
            <a:ext cx="8987425" cy="1201567"/>
            <a:chOff x="63500" y="2874072"/>
            <a:chExt cx="9112250" cy="1217142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63500" y="3105847"/>
              <a:ext cx="3322638" cy="8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Evidence Based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Practice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3438525" y="3167759"/>
              <a:ext cx="4841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665" tIns="46333" rIns="92665" bIns="46333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u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ü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;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4000" b="0" dirty="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187002" y="3105847"/>
              <a:ext cx="1438334" cy="8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Particular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Patient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5999163" y="3521772"/>
              <a:ext cx="541337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665" tIns="46333" rIns="92665" bIns="46333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6626225" y="2874072"/>
              <a:ext cx="2549525" cy="121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Measured Improvement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In Health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548"/>
            <a:ext cx="9144000" cy="761652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A way to think about the care we provide…</a:t>
            </a:r>
            <a:endParaRPr lang="en-US" altLang="en-US" sz="4000" b="1" dirty="0"/>
          </a:p>
        </p:txBody>
      </p:sp>
      <p:sp>
        <p:nvSpPr>
          <p:cNvPr id="11" name="Slide Number Placeholder 5"/>
          <p:cNvSpPr txBox="1">
            <a:spLocks noGrp="1"/>
          </p:cNvSpPr>
          <p:nvPr/>
        </p:nvSpPr>
        <p:spPr bwMode="auto">
          <a:xfrm>
            <a:off x="6552682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6" rIns="91375" bIns="45686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400" b="0" dirty="0">
              <a:solidFill>
                <a:schemeClr val="tx2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2" name="Picture 2" descr="Image result for stick figures working on improvement teams 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894" y="2398208"/>
            <a:ext cx="1458386" cy="1638417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3733800" y="4112825"/>
            <a:ext cx="220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Person w/ Diabetes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61" y="2286209"/>
            <a:ext cx="2300465" cy="2133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362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4019"/>
            <a:ext cx="9144000" cy="761652"/>
          </a:xfrm>
        </p:spPr>
        <p:txBody>
          <a:bodyPr>
            <a:noAutofit/>
          </a:bodyPr>
          <a:lstStyle/>
          <a:p>
            <a:r>
              <a:rPr lang="en-US" altLang="en-US" sz="4000" b="1" dirty="0"/>
              <a:t>Linking Evidence to Improvement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2633" y="4056234"/>
            <a:ext cx="8987425" cy="1201566"/>
            <a:chOff x="63500" y="3138710"/>
            <a:chExt cx="9112250" cy="1217142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63500" y="3370485"/>
              <a:ext cx="3322638" cy="8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Generalizable Scientific Evidence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127" name="Text Box 4"/>
            <p:cNvSpPr txBox="1">
              <a:spLocks noChangeArrowheads="1"/>
            </p:cNvSpPr>
            <p:nvPr/>
          </p:nvSpPr>
          <p:spPr bwMode="auto">
            <a:xfrm>
              <a:off x="3438525" y="3417695"/>
              <a:ext cx="4841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665" tIns="46333" rIns="92665" bIns="46333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u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ü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;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4000" b="0" dirty="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187002" y="3370485"/>
              <a:ext cx="1438334" cy="8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Particular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Context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129" name="Line 6"/>
            <p:cNvSpPr>
              <a:spLocks noChangeShapeType="1"/>
            </p:cNvSpPr>
            <p:nvPr/>
          </p:nvSpPr>
          <p:spPr bwMode="auto">
            <a:xfrm>
              <a:off x="5999163" y="3771710"/>
              <a:ext cx="541337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665" tIns="46333" rIns="92665" bIns="46333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6626225" y="3138710"/>
              <a:ext cx="2549525" cy="121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Measured Performance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Improvement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49058" y="5757076"/>
            <a:ext cx="5765708" cy="368094"/>
          </a:xfrm>
          <a:prstGeom prst="rect">
            <a:avLst/>
          </a:prstGeom>
          <a:noFill/>
        </p:spPr>
        <p:txBody>
          <a:bodyPr wrap="none" lIns="90166" tIns="45082" rIns="90166" bIns="45082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Batalden PB, Davidoff F. </a:t>
            </a:r>
            <a:r>
              <a:rPr lang="en-US" i="1" dirty="0" err="1">
                <a:solidFill>
                  <a:schemeClr val="tx2"/>
                </a:solidFill>
              </a:rPr>
              <a:t>Qual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Saf</a:t>
            </a:r>
            <a:r>
              <a:rPr lang="en-US" i="1" dirty="0">
                <a:solidFill>
                  <a:schemeClr val="tx2"/>
                </a:solidFill>
              </a:rPr>
              <a:t> Health Care. 2007; 16:2-3.</a:t>
            </a:r>
          </a:p>
        </p:txBody>
      </p:sp>
      <p:pic>
        <p:nvPicPr>
          <p:cNvPr id="11" name="Picture 2" descr="Image result for stick figures working on improvement teams 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894" y="2093199"/>
            <a:ext cx="1458386" cy="1638417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3733800" y="3807816"/>
            <a:ext cx="209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Clinic w/ Diabetics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61" y="1981200"/>
            <a:ext cx="2300465" cy="2133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05719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761652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Connecting Curriculum to Framework</a:t>
            </a:r>
            <a:endParaRPr lang="en-US" altLang="en-US" sz="4000" b="1" dirty="0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2633" y="3098545"/>
            <a:ext cx="8987425" cy="1201566"/>
            <a:chOff x="63500" y="3138710"/>
            <a:chExt cx="9112250" cy="1217142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63500" y="3370485"/>
              <a:ext cx="3322638" cy="8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Generalizable Scientific Evidence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127" name="Text Box 4"/>
            <p:cNvSpPr txBox="1">
              <a:spLocks noChangeArrowheads="1"/>
            </p:cNvSpPr>
            <p:nvPr/>
          </p:nvSpPr>
          <p:spPr bwMode="auto">
            <a:xfrm>
              <a:off x="3438525" y="3417695"/>
              <a:ext cx="4841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665" tIns="46333" rIns="92665" bIns="46333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u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ü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;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1000"/>
                </a:spcAft>
                <a:buClr>
                  <a:schemeClr val="hlink"/>
                </a:buClr>
                <a:buSzPct val="75000"/>
                <a:buFont typeface="Monotype Sorts"/>
                <a:buChar char="W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4000" b="0" dirty="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187002" y="3370485"/>
              <a:ext cx="1438334" cy="8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Particular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Context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129" name="Line 6"/>
            <p:cNvSpPr>
              <a:spLocks noChangeShapeType="1"/>
            </p:cNvSpPr>
            <p:nvPr/>
          </p:nvSpPr>
          <p:spPr bwMode="auto">
            <a:xfrm>
              <a:off x="5999163" y="3771710"/>
              <a:ext cx="541337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665" tIns="46333" rIns="92665" bIns="46333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6626225" y="3138710"/>
              <a:ext cx="2549525" cy="121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665" tIns="46333" rIns="92665" bIns="46333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Measured Performance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Improvement</a:t>
              </a:r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5916986" y="1904999"/>
            <a:ext cx="1297406" cy="808122"/>
          </a:xfrm>
          <a:prstGeom prst="wedgeRoundRectCallout">
            <a:avLst>
              <a:gd name="adj1" fmla="val -22581"/>
              <a:gd name="adj2" fmla="val 1623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Testing 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84211" y="5410200"/>
            <a:ext cx="1702493" cy="837370"/>
          </a:xfrm>
          <a:prstGeom prst="wedgeRoundRectCallout">
            <a:avLst>
              <a:gd name="adj1" fmla="val 41174"/>
              <a:gd name="adj2" fmla="val -1944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418955" y="4724400"/>
            <a:ext cx="1702493" cy="837370"/>
          </a:xfrm>
          <a:prstGeom prst="wedgeRoundRectCallout">
            <a:avLst>
              <a:gd name="adj1" fmla="val 6310"/>
              <a:gd name="adj2" fmla="val -1159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Quality of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Care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55854" y="1904999"/>
            <a:ext cx="1594204" cy="856247"/>
          </a:xfrm>
          <a:prstGeom prst="wedgeRoundRectCallout">
            <a:avLst>
              <a:gd name="adj1" fmla="val -14754"/>
              <a:gd name="adj2" fmla="val 955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283629" y="1981200"/>
            <a:ext cx="1585351" cy="856247"/>
          </a:xfrm>
          <a:prstGeom prst="wedgeRoundRectCallout">
            <a:avLst>
              <a:gd name="adj1" fmla="val 32132"/>
              <a:gd name="adj2" fmla="val 1212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Organizing 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04800" y="1702468"/>
            <a:ext cx="1740854" cy="990600"/>
          </a:xfrm>
          <a:prstGeom prst="wedgeRoundRectCallout">
            <a:avLst>
              <a:gd name="adj1" fmla="val -9225"/>
              <a:gd name="adj2" fmla="val 1198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Clinical Didactic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Seminars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092221" y="1981200"/>
            <a:ext cx="1740854" cy="697831"/>
          </a:xfrm>
          <a:prstGeom prst="wedgeRoundRectCallout">
            <a:avLst>
              <a:gd name="adj1" fmla="val -9225"/>
              <a:gd name="adj2" fmla="val 145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Understanding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Care 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045654" y="5533696"/>
            <a:ext cx="1702493" cy="685800"/>
          </a:xfrm>
          <a:prstGeom prst="wedgeRoundRectCallout">
            <a:avLst>
              <a:gd name="adj1" fmla="val 87346"/>
              <a:gd name="adj2" fmla="val -2637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Stakeholder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04800" y="4724400"/>
            <a:ext cx="1702493" cy="685800"/>
          </a:xfrm>
          <a:prstGeom prst="wedgeRoundRectCallout">
            <a:avLst>
              <a:gd name="adj1" fmla="val 182515"/>
              <a:gd name="adj2" fmla="val -1865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Care Team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Dynamics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518565" y="4487779"/>
            <a:ext cx="1932342" cy="685800"/>
          </a:xfrm>
          <a:prstGeom prst="wedgeRoundRectCallout">
            <a:avLst>
              <a:gd name="adj1" fmla="val 42117"/>
              <a:gd name="adj2" fmla="val -1444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903956" y="3851474"/>
            <a:ext cx="1878904" cy="187905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4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38955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Model for Improvement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9342" y="2345409"/>
            <a:ext cx="1830720" cy="368094"/>
          </a:xfrm>
          <a:prstGeom prst="rect">
            <a:avLst/>
          </a:prstGeom>
          <a:noFill/>
        </p:spPr>
        <p:txBody>
          <a:bodyPr wrap="none" lIns="90215" tIns="45107" rIns="90215" bIns="45107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Three questions...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9655" y="3925131"/>
            <a:ext cx="1676575" cy="922092"/>
          </a:xfrm>
          <a:prstGeom prst="rect">
            <a:avLst/>
          </a:prstGeom>
          <a:noFill/>
        </p:spPr>
        <p:txBody>
          <a:bodyPr wrap="none" lIns="90215" tIns="45107" rIns="90215" bIns="45107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…coupled with</a:t>
            </a:r>
          </a:p>
          <a:p>
            <a:pPr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an approach for</a:t>
            </a:r>
          </a:p>
          <a:p>
            <a:pPr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testing change.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8071" y="5903644"/>
            <a:ext cx="5274483" cy="337316"/>
          </a:xfrm>
          <a:prstGeom prst="rect">
            <a:avLst/>
          </a:prstGeom>
          <a:noFill/>
        </p:spPr>
        <p:txBody>
          <a:bodyPr wrap="none" lIns="90215" tIns="45107" rIns="90215" bIns="45107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tx2"/>
                </a:solidFill>
              </a:rPr>
              <a:t>Langley GJ, et. al. </a:t>
            </a:r>
            <a:r>
              <a:rPr lang="en-US" sz="1600" i="1" u="sng" dirty="0">
                <a:solidFill>
                  <a:schemeClr val="tx2"/>
                </a:solidFill>
              </a:rPr>
              <a:t>The Improvement Guide (2</a:t>
            </a:r>
            <a:r>
              <a:rPr lang="en-US" sz="1600" i="1" u="sng" baseline="30000" dirty="0">
                <a:solidFill>
                  <a:schemeClr val="tx2"/>
                </a:solidFill>
              </a:rPr>
              <a:t>nd</a:t>
            </a:r>
            <a:r>
              <a:rPr lang="en-US" sz="1600" i="1" u="sng" dirty="0">
                <a:solidFill>
                  <a:schemeClr val="tx2"/>
                </a:solidFill>
              </a:rPr>
              <a:t> Edition)</a:t>
            </a:r>
            <a:r>
              <a:rPr lang="en-US" sz="1600" i="1" dirty="0">
                <a:solidFill>
                  <a:schemeClr val="tx2"/>
                </a:solidFill>
              </a:rPr>
              <a:t>, 2009.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8099" y="1843910"/>
            <a:ext cx="5110619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338305" indent="-33830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What are we trying to accomplish? (Aim)</a:t>
            </a:r>
          </a:p>
          <a:p>
            <a:pPr marL="338305" indent="-33830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How will we know that a change is an improvement?  (Measures)</a:t>
            </a:r>
          </a:p>
          <a:p>
            <a:pPr marL="338305" indent="-33830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What change can we make that will result in improvement? (Change)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903956" y="4791785"/>
            <a:ext cx="187890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843408" y="3851474"/>
            <a:ext cx="0" cy="1879054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880986" y="4226031"/>
            <a:ext cx="6351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Plan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973366" y="4903054"/>
            <a:ext cx="4764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Do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52703" y="4903054"/>
            <a:ext cx="7745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Study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93621" y="4226031"/>
            <a:ext cx="5293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Act</a:t>
            </a:r>
          </a:p>
        </p:txBody>
      </p:sp>
      <p:sp>
        <p:nvSpPr>
          <p:cNvPr id="6" name="Bent Arrow 5"/>
          <p:cNvSpPr/>
          <p:nvPr/>
        </p:nvSpPr>
        <p:spPr bwMode="auto">
          <a:xfrm rot="10800000">
            <a:off x="4045907" y="3655575"/>
            <a:ext cx="601249" cy="946580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Bent Arrow 17"/>
          <p:cNvSpPr/>
          <p:nvPr/>
        </p:nvSpPr>
        <p:spPr bwMode="auto">
          <a:xfrm rot="16200000">
            <a:off x="866995" y="3828241"/>
            <a:ext cx="946580" cy="601249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>
            <a:stCxn id="12" idx="0"/>
            <a:endCxn id="10" idx="4"/>
          </p:cNvCxnSpPr>
          <p:nvPr/>
        </p:nvCxnSpPr>
        <p:spPr>
          <a:xfrm>
            <a:off x="2843408" y="3851474"/>
            <a:ext cx="0" cy="187905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2"/>
            <a:endCxn id="10" idx="6"/>
          </p:cNvCxnSpPr>
          <p:nvPr/>
        </p:nvCxnSpPr>
        <p:spPr>
          <a:xfrm>
            <a:off x="1903956" y="4791001"/>
            <a:ext cx="18789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5" t="62530" r="6913" b="-1"/>
          <a:stretch/>
        </p:blipFill>
        <p:spPr>
          <a:xfrm>
            <a:off x="335702" y="2590800"/>
            <a:ext cx="8579698" cy="27249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3880" y="867555"/>
            <a:ext cx="7816241" cy="88504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Stages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13607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98076214"/>
              </p:ext>
            </p:extLst>
          </p:nvPr>
        </p:nvGraphicFramePr>
        <p:xfrm>
          <a:off x="971550" y="189384"/>
          <a:ext cx="7429500" cy="558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0367" y="1205665"/>
            <a:ext cx="2087894" cy="405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7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4F81BD">
                  <a:lumMod val="75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1. TEAM AND ROLES DEFINED 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Coach Assigned, Identify  Core and Extended Team Members, Define Roles, Schedule  Team Meetings, Communication Plan</a:t>
            </a:r>
          </a:p>
          <a:p>
            <a:pPr>
              <a:defRPr/>
            </a:pPr>
            <a:r>
              <a:rPr lang="en-US" sz="788" b="1" dirty="0">
                <a:solidFill>
                  <a:srgbClr val="FEB80A">
                    <a:lumMod val="50000"/>
                  </a:srgbClr>
                </a:solidFill>
                <a:latin typeface="Calibri"/>
              </a:rPr>
              <a:t>TOOLS/SKILLS/PROCESS: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Effective Meeting Tools 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Forming/Storming/Norming/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Performing</a:t>
            </a:r>
            <a:endParaRPr lang="en-US" sz="7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7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C0504D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2. ASSESSMENT AND                     BASELINE DATA</a:t>
            </a:r>
          </a:p>
          <a:p>
            <a:pPr>
              <a:defRPr/>
            </a:pPr>
            <a:r>
              <a:rPr lang="en-US" sz="788" i="1" dirty="0">
                <a:solidFill>
                  <a:prstClr val="black"/>
                </a:solidFill>
                <a:latin typeface="Calibri"/>
              </a:rPr>
              <a:t>What is our current state? 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Describe population of interest, Identify data sources, Drill down to specific areas of focus. Related to other projects?</a:t>
            </a:r>
          </a:p>
          <a:p>
            <a:pPr>
              <a:defRPr/>
            </a:pPr>
            <a:r>
              <a:rPr lang="en-US" sz="788" b="1" dirty="0">
                <a:solidFill>
                  <a:srgbClr val="84AA33">
                    <a:lumMod val="50000"/>
                  </a:srgbClr>
                </a:solidFill>
                <a:latin typeface="Calibri"/>
              </a:rPr>
              <a:t>TOOLS/SKILLS/PROCESS: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Tick &amp; Tally &amp; other data collection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Process Mapping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Role Assessment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Team Practice Assessment</a:t>
            </a:r>
          </a:p>
          <a:p>
            <a:pPr>
              <a:defRPr/>
            </a:pPr>
            <a:endParaRPr lang="en-US" sz="75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C00000"/>
              </a:buCl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C00000"/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3. GLOBAL AIM</a:t>
            </a:r>
          </a:p>
          <a:p>
            <a:pPr>
              <a:buClr>
                <a:srgbClr val="C00000"/>
              </a:buClr>
              <a:defRPr/>
            </a:pPr>
            <a:r>
              <a:rPr lang="en-US" sz="825" i="1" dirty="0">
                <a:solidFill>
                  <a:prstClr val="black"/>
                </a:solidFill>
                <a:latin typeface="Calibri"/>
              </a:rPr>
              <a:t>What is our overall goal for advancing TBC Model? </a:t>
            </a:r>
            <a:r>
              <a:rPr lang="en-US" sz="825" dirty="0">
                <a:solidFill>
                  <a:prstClr val="black"/>
                </a:solidFill>
                <a:latin typeface="Calibri"/>
              </a:rPr>
              <a:t>Theme, Name  process, location, Start/End of Process, Benefits/Imperatives</a:t>
            </a:r>
          </a:p>
          <a:p>
            <a:pPr>
              <a:buClr>
                <a:srgbClr val="C00000"/>
              </a:buClr>
              <a:defRPr/>
            </a:pPr>
            <a:r>
              <a:rPr lang="en-US" sz="900" b="1" dirty="0">
                <a:solidFill>
                  <a:srgbClr val="964305">
                    <a:lumMod val="75000"/>
                  </a:srgbClr>
                </a:solidFill>
                <a:latin typeface="Calibri"/>
              </a:rPr>
              <a:t>TOOLS/SKILLS/PROCESS:</a:t>
            </a:r>
          </a:p>
          <a:p>
            <a:pPr>
              <a:buClr>
                <a:srgbClr val="C00000"/>
              </a:buCl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Build Consensus</a:t>
            </a:r>
          </a:p>
          <a:p>
            <a:pPr>
              <a:buClr>
                <a:srgbClr val="C00000"/>
              </a:buCl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Fishbone Diagram (cause &amp; effect diagram)</a:t>
            </a:r>
          </a:p>
          <a:p>
            <a:pP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4218" y="1299625"/>
            <a:ext cx="2123132" cy="38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8064A2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4. PROBLEM STATEMENT/THEME</a:t>
            </a:r>
          </a:p>
          <a:p>
            <a:pPr>
              <a:buClr>
                <a:srgbClr val="97C139"/>
              </a:buCl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Problem Statement, Importance, Goals/ Objectives, Deliverables, KPIs</a:t>
            </a:r>
          </a:p>
          <a:p>
            <a:pPr>
              <a:defRPr/>
            </a:pPr>
            <a:r>
              <a:rPr lang="en-US" sz="900" b="1" dirty="0">
                <a:solidFill>
                  <a:srgbClr val="C32D2E">
                    <a:lumMod val="75000"/>
                  </a:srgbClr>
                </a:solidFill>
                <a:latin typeface="Calibri"/>
              </a:rPr>
              <a:t>TOOLS/SKILLS/PROCESS: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QI Charters as agenda items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Brainstorming/ Brain writing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Multi-Voting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Impact/ Effort Grid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Fishbone Diagram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Five Whys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Process Map</a:t>
            </a: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Build consensus </a:t>
            </a:r>
          </a:p>
          <a:p>
            <a:pPr>
              <a:defRPr/>
            </a:pPr>
            <a:endParaRPr lang="en-US" sz="788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C0504D">
                  <a:lumMod val="50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5. SPECIFIC AIMs and MEASURES</a:t>
            </a:r>
          </a:p>
          <a:p>
            <a:pPr>
              <a:buClr>
                <a:srgbClr val="C00000"/>
              </a:buClr>
              <a:defRPr/>
            </a:pPr>
            <a:r>
              <a:rPr lang="en-US" sz="750" i="1" dirty="0">
                <a:solidFill>
                  <a:prstClr val="black"/>
                </a:solidFill>
                <a:latin typeface="Calibri"/>
              </a:rPr>
              <a:t>What do we want to accomplish in days and weeks ? What will change, by how much &amp; when , How will we know that we accomplished it?</a:t>
            </a:r>
          </a:p>
          <a:p>
            <a:pPr>
              <a:buClr>
                <a:srgbClr val="C00000"/>
              </a:buClr>
              <a:defRPr/>
            </a:pPr>
            <a:r>
              <a:rPr lang="en-US" sz="788" b="1" dirty="0">
                <a:solidFill>
                  <a:srgbClr val="964305">
                    <a:lumMod val="75000"/>
                  </a:srgbClr>
                </a:solidFill>
                <a:latin typeface="Calibri"/>
              </a:rPr>
              <a:t>TOOLS/SKILLS/PROCESS:</a:t>
            </a:r>
          </a:p>
          <a:p>
            <a:pPr>
              <a:buClr>
                <a:srgbClr val="C00000"/>
              </a:buCl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Specific Aim Tool</a:t>
            </a:r>
          </a:p>
          <a:p>
            <a:pPr>
              <a:buClr>
                <a:srgbClr val="C00000"/>
              </a:buCl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Build Consensus</a:t>
            </a:r>
          </a:p>
          <a:p>
            <a:pPr>
              <a:buClr>
                <a:srgbClr val="C00000"/>
              </a:buCl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Fishbone Diagram (cause &amp; effect)</a:t>
            </a:r>
          </a:p>
          <a:p>
            <a:pPr>
              <a:buClr>
                <a:srgbClr val="C00000"/>
              </a:buCl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Tick &amp; Tally &amp; other data collection</a:t>
            </a:r>
          </a:p>
          <a:p>
            <a:pPr>
              <a:defRPr/>
            </a:pPr>
            <a:endParaRPr lang="en-US" sz="788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C00000"/>
              </a:buCl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137160" lvl="1">
              <a:buFont typeface="Wingdings" panose="05000000000000000000" pitchFamily="2" charset="2"/>
              <a:buChar char="§"/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137160" lvl="1"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137160" lvl="1"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8240" y="1290116"/>
            <a:ext cx="2033795" cy="3556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475A8D">
                  <a:lumMod val="50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6. SOLUTION STORMING for CHANGE IDEA</a:t>
            </a:r>
          </a:p>
          <a:p>
            <a:pPr>
              <a:defRPr/>
            </a:pPr>
            <a:r>
              <a:rPr lang="en-US" sz="788" i="1" dirty="0">
                <a:solidFill>
                  <a:prstClr val="black"/>
                </a:solidFill>
                <a:latin typeface="Calibri"/>
              </a:rPr>
              <a:t>What could we try?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Realistic ideas, </a:t>
            </a:r>
            <a:r>
              <a:rPr lang="en-US" sz="788" dirty="0" err="1">
                <a:solidFill>
                  <a:prstClr val="black"/>
                </a:solidFill>
                <a:latin typeface="Calibri"/>
              </a:rPr>
              <a:t>Manager|Leader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 involvement. </a:t>
            </a:r>
          </a:p>
          <a:p>
            <a:pPr>
              <a:defRPr/>
            </a:pPr>
            <a:r>
              <a:rPr lang="en-US" sz="788" b="1" dirty="0">
                <a:solidFill>
                  <a:srgbClr val="475A8D">
                    <a:lumMod val="75000"/>
                  </a:srgbClr>
                </a:solidFill>
                <a:latin typeface="Calibri"/>
              </a:rPr>
              <a:t>TOOLS/SKILLS/PROCESS: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Idea Tree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Parking Lot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Force Field Analysis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Impact Effort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Multi-Voting</a:t>
            </a:r>
          </a:p>
          <a:p>
            <a:pPr>
              <a:defRPr/>
            </a:pPr>
            <a:endParaRPr lang="en-US" sz="788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8DABCD"/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7. PDSA</a:t>
            </a:r>
          </a:p>
          <a:p>
            <a:pPr>
              <a:defRPr/>
            </a:pPr>
            <a:r>
              <a:rPr lang="en-US" sz="788" i="1" dirty="0">
                <a:solidFill>
                  <a:prstClr val="black"/>
                </a:solidFill>
                <a:latin typeface="Calibri"/>
              </a:rPr>
              <a:t>Aim, test, who, when, where.</a:t>
            </a:r>
          </a:p>
          <a:p>
            <a:pPr>
              <a:defRPr/>
            </a:pPr>
            <a:r>
              <a:rPr lang="en-US" sz="788" b="1" dirty="0">
                <a:solidFill>
                  <a:prstClr val="black"/>
                </a:solidFill>
                <a:latin typeface="Calibri"/>
              </a:rPr>
              <a:t>PLAN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 Tasks: How will we do it? What, Who, When, Where. Predictions, Measures </a:t>
            </a:r>
          </a:p>
          <a:p>
            <a:pPr>
              <a:defRPr/>
            </a:pPr>
            <a:r>
              <a:rPr lang="en-US" sz="788" b="1" dirty="0">
                <a:solidFill>
                  <a:prstClr val="black"/>
                </a:solidFill>
                <a:latin typeface="Calibri"/>
              </a:rPr>
              <a:t>DO: 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Lets try it out. Results  </a:t>
            </a:r>
          </a:p>
          <a:p>
            <a:pPr>
              <a:defRPr/>
            </a:pPr>
            <a:r>
              <a:rPr lang="en-US" sz="788" b="1" dirty="0">
                <a:solidFill>
                  <a:prstClr val="black"/>
                </a:solidFill>
                <a:latin typeface="Calibri"/>
              </a:rPr>
              <a:t>STUDY: 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How is it working out? </a:t>
            </a:r>
            <a:r>
              <a:rPr lang="en-US" sz="788" b="1" dirty="0">
                <a:solidFill>
                  <a:prstClr val="black"/>
                </a:solidFill>
                <a:latin typeface="Calibri"/>
              </a:rPr>
              <a:t>ACT: 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Lets try it again with modifications?</a:t>
            </a:r>
            <a:endParaRPr lang="en-US" sz="788" b="1" dirty="0">
              <a:solidFill>
                <a:srgbClr val="5986B7"/>
              </a:solidFill>
              <a:latin typeface="Calibri"/>
            </a:endParaRPr>
          </a:p>
          <a:p>
            <a:pPr>
              <a:defRPr/>
            </a:pPr>
            <a:r>
              <a:rPr lang="en-US" sz="788" b="1" dirty="0">
                <a:solidFill>
                  <a:srgbClr val="5986B7"/>
                </a:solidFill>
                <a:latin typeface="Calibri"/>
              </a:rPr>
              <a:t>TOOLS/SKILLS/PROCESS: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PDSA Template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Keep test SMALL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Only one PDSA at a time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Measures</a:t>
            </a:r>
          </a:p>
          <a:p>
            <a:pPr>
              <a:defRPr/>
            </a:pPr>
            <a:endParaRPr lang="en-US" sz="788" dirty="0">
              <a:solidFill>
                <a:prstClr val="black"/>
              </a:solidFill>
              <a:latin typeface="Calibri"/>
            </a:endParaRPr>
          </a:p>
          <a:p>
            <a:pPr marL="137160" lvl="1"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8DABCD"/>
              </a:buClr>
              <a:buSzPct val="300000"/>
              <a:buFont typeface="Wingdings" panose="05000000000000000000" pitchFamily="2" charset="2"/>
              <a:buChar char="§"/>
              <a:defRPr/>
            </a:pP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143000" y="5772150"/>
            <a:ext cx="6858000" cy="228600"/>
          </a:xfrm>
          <a:prstGeom prst="left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 b="1" dirty="0">
                <a:solidFill>
                  <a:srgbClr val="3891A7">
                    <a:lumMod val="75000"/>
                  </a:srgbClr>
                </a:solidFill>
                <a:latin typeface="Calibri"/>
              </a:rPr>
              <a:t>On-Going Data Collection &amp; Review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1271061"/>
            <a:ext cx="2068590" cy="261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FEB80A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endParaRPr lang="en-US" sz="1050" b="1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FEB80A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8. SDSA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Standardize the test that was successful. </a:t>
            </a:r>
            <a:r>
              <a:rPr lang="en-US" sz="788" i="1" dirty="0">
                <a:solidFill>
                  <a:prstClr val="black"/>
                </a:solidFill>
                <a:latin typeface="Calibri"/>
              </a:rPr>
              <a:t>Will it work the same in every day routine? </a:t>
            </a:r>
            <a:r>
              <a:rPr lang="en-US" sz="788" dirty="0">
                <a:solidFill>
                  <a:prstClr val="black"/>
                </a:solidFill>
                <a:latin typeface="Calibri"/>
              </a:rPr>
              <a:t>Document.</a:t>
            </a:r>
          </a:p>
          <a:p>
            <a:pPr>
              <a:defRPr/>
            </a:pPr>
            <a:r>
              <a:rPr lang="en-US" sz="788" b="1" dirty="0">
                <a:solidFill>
                  <a:srgbClr val="D2A000"/>
                </a:solidFill>
                <a:latin typeface="Calibri"/>
              </a:rPr>
              <a:t>TOOLS/SKILLS/PROCESS: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Involve all team members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Communication Plan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Playbook – Influence Spread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DA9090"/>
              </a:buClr>
              <a:buSzPct val="300000"/>
              <a:buFont typeface="Wingdings" panose="05000000000000000000" pitchFamily="2" charset="2"/>
              <a:buChar char="§"/>
              <a:defRPr/>
            </a:pPr>
            <a:endParaRPr lang="en-US" sz="1050" b="1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Clr>
                <a:srgbClr val="DA9090"/>
              </a:buClr>
              <a:buSzPct val="300000"/>
              <a:buFont typeface="Wingdings" panose="05000000000000000000" pitchFamily="2" charset="2"/>
              <a:buChar char="§"/>
              <a:defRPr/>
            </a:pPr>
            <a:r>
              <a:rPr lang="en-US" sz="825" b="1" dirty="0">
                <a:solidFill>
                  <a:prstClr val="black"/>
                </a:solidFill>
                <a:latin typeface="Calibri"/>
              </a:rPr>
              <a:t>9. SPREAD, MEASURE &amp; MONITOR</a:t>
            </a:r>
          </a:p>
          <a:p>
            <a:pPr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Implement spread strategy and track how it is working.</a:t>
            </a:r>
          </a:p>
          <a:p>
            <a:pPr>
              <a:defRPr/>
            </a:pPr>
            <a:r>
              <a:rPr lang="en-US" sz="788" b="1" dirty="0">
                <a:solidFill>
                  <a:srgbClr val="D87A8A"/>
                </a:solidFill>
                <a:latin typeface="Calibri"/>
              </a:rPr>
              <a:t>TOOLS/SKILLS/PROCESS:</a:t>
            </a:r>
          </a:p>
          <a:p>
            <a:pPr marL="137160" lvl="1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Communication Skills</a:t>
            </a:r>
          </a:p>
          <a:p>
            <a:pPr marL="137160" lvl="1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Spread Strategy</a:t>
            </a:r>
          </a:p>
          <a:p>
            <a:pPr marL="137160" lvl="1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Big Picture View</a:t>
            </a:r>
          </a:p>
          <a:p>
            <a:pPr marL="137160" lvl="1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Connecting the dots</a:t>
            </a:r>
          </a:p>
          <a:p>
            <a:pPr marL="137160" lvl="1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black"/>
                </a:solidFill>
                <a:latin typeface="Calibri"/>
              </a:rPr>
              <a:t>QI Process</a:t>
            </a:r>
          </a:p>
          <a:p>
            <a:pPr marL="137160" lvl="1">
              <a:defRPr/>
            </a:pPr>
            <a:endParaRPr lang="en-US" sz="8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8515" y="5079958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6062" y="4953000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0887" y="4849058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1462" y="4563403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0575" y="4436445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8749" y="4317746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7686" y="4063831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5749" y="3936873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8472" y="3810000"/>
            <a:ext cx="10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63879" y="665028"/>
            <a:ext cx="7816241" cy="88504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More about Each Ramp Step</a:t>
            </a:r>
          </a:p>
        </p:txBody>
      </p:sp>
    </p:spTree>
    <p:extLst>
      <p:ext uri="{BB962C8B-B14F-4D97-AF65-F5344CB8AC3E}">
        <p14:creationId xmlns:p14="http://schemas.microsoft.com/office/powerpoint/2010/main" val="19351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Adapted from Clinical Microsystems and IHI</a:t>
            </a:r>
          </a:p>
          <a:p>
            <a:r>
              <a:rPr lang="en-US" dirty="0">
                <a:solidFill>
                  <a:schemeClr val="tx2"/>
                </a:solidFill>
              </a:rPr>
              <a:t>A systematic organized approach to improvement that relies on data</a:t>
            </a:r>
          </a:p>
          <a:p>
            <a:r>
              <a:rPr lang="en-US" dirty="0">
                <a:solidFill>
                  <a:schemeClr val="tx2"/>
                </a:solidFill>
              </a:rPr>
              <a:t>Not truly a linear process: often need to step back to get more data or clarify aims before moving forward again</a:t>
            </a:r>
          </a:p>
          <a:p>
            <a:r>
              <a:rPr lang="en-US" dirty="0">
                <a:solidFill>
                  <a:schemeClr val="tx2"/>
                </a:solidFill>
              </a:rPr>
              <a:t>Number 1 mistake: Skipping steps 1-5!!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Everybody has a good idea for how to fix something before understanding why it is happening in the first place.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77361388"/>
              </p:ext>
            </p:extLst>
          </p:nvPr>
        </p:nvGraphicFramePr>
        <p:xfrm>
          <a:off x="3329528" y="4038600"/>
          <a:ext cx="2484944" cy="181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3880" y="638955"/>
            <a:ext cx="7816241" cy="1128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About the Ramp</a:t>
            </a:r>
          </a:p>
        </p:txBody>
      </p:sp>
    </p:spTree>
    <p:extLst>
      <p:ext uri="{BB962C8B-B14F-4D97-AF65-F5344CB8AC3E}">
        <p14:creationId xmlns:p14="http://schemas.microsoft.com/office/powerpoint/2010/main" val="24549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730175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What haven’t we figured out yet?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Questions or issues that remain unclear?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0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10285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b="1" dirty="0" smtClean="0"/>
              <a:t>Your Support Team</a:t>
            </a:r>
            <a:endParaRPr lang="en-US" alt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833799"/>
            <a:ext cx="2166954" cy="2754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8515" y="4851736"/>
            <a:ext cx="2504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Natalie Ewashkow, MS</a:t>
            </a:r>
          </a:p>
          <a:p>
            <a:r>
              <a:rPr lang="en-US" sz="2000" dirty="0" smtClean="0"/>
              <a:t>Education Specialist,</a:t>
            </a:r>
          </a:p>
          <a:p>
            <a:r>
              <a:rPr lang="en-US" sz="2000" dirty="0" smtClean="0"/>
              <a:t>Weitzman Institute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851737"/>
            <a:ext cx="2163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Alyson Faires, </a:t>
            </a:r>
            <a:r>
              <a:rPr lang="en-US" sz="2000" dirty="0" err="1" smtClean="0"/>
              <a:t>PsyD</a:t>
            </a:r>
            <a:endParaRPr lang="en-US" sz="2000" dirty="0" smtClean="0"/>
          </a:p>
          <a:p>
            <a:r>
              <a:rPr lang="en-US" sz="2000" dirty="0" smtClean="0"/>
              <a:t>Behavioral Health</a:t>
            </a:r>
          </a:p>
          <a:p>
            <a:r>
              <a:rPr lang="en-US" sz="2000" dirty="0" smtClean="0"/>
              <a:t>Clinician, CHC, Inc.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3197" y="4851735"/>
            <a:ext cx="2502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Mark Splaine, MD, MS</a:t>
            </a:r>
          </a:p>
          <a:p>
            <a:r>
              <a:rPr lang="en-US" sz="2000" dirty="0" smtClean="0"/>
              <a:t>Quality Improvement</a:t>
            </a:r>
          </a:p>
          <a:p>
            <a:r>
              <a:rPr lang="en-US" sz="2000" dirty="0" smtClean="0"/>
              <a:t>Education Consultant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" b="-1"/>
          <a:stretch/>
        </p:blipFill>
        <p:spPr>
          <a:xfrm>
            <a:off x="571076" y="1828800"/>
            <a:ext cx="2248324" cy="281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9535"/>
          <a:stretch/>
        </p:blipFill>
        <p:spPr>
          <a:xfrm>
            <a:off x="3657600" y="1828799"/>
            <a:ext cx="1946557" cy="28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Take-home Thoughts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Chelsea – share 1 or 2 ideas you will take away from our discussion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1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95432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025446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chemeClr val="tx2"/>
                </a:solidFill>
              </a:rPr>
              <a:t>We are using frameworks to guide our thinking about how to organize improvement work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There are many frameworks/approaches available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Each framework can be applied to patient care, improvement efforts, and even education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Our seminars together are designed to be interactive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Your preparation and participation is essential for promoting our shared learning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Getting to know a bit more about each other as well as our sites will help us in our learning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826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59575" y="1447799"/>
            <a:ext cx="7951025" cy="4343401"/>
          </a:xfrm>
        </p:spPr>
        <p:txBody>
          <a:bodyPr lIns="90918" tIns="45457" rIns="90918" bIns="45457"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Complete the feedback survey for Session 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Review list of project topic ideas (see separate document) </a:t>
            </a:r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Begin talking with colleagues about who you may wish to work with on your project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75" y="685800"/>
            <a:ext cx="7816241" cy="771588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Remember to…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25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6963" y="1447799"/>
            <a:ext cx="8991600" cy="4840693"/>
          </a:xfrm>
        </p:spPr>
        <p:txBody>
          <a:bodyPr lIns="90918" tIns="45457" rIns="90918" bIns="45457"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Please do two things: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 smtClean="0">
                <a:solidFill>
                  <a:schemeClr val="tx2"/>
                </a:solidFill>
              </a:rPr>
              <a:t>Find at least one improvement priority for your organization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 smtClean="0">
                <a:solidFill>
                  <a:schemeClr val="tx2"/>
                </a:solidFill>
              </a:rPr>
              <a:t>Notice at least one thing at your site that interests you about the way care is provided; is there anything you wonder about in terms of improving care related to what you noticed?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You may work with resident colleagues to generate a composite Notice/Wonder list, or do this individually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Check with leaders/providers/team members at your site to find out about an organization improvement priority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Contact </a:t>
            </a:r>
            <a:r>
              <a:rPr lang="en-US" altLang="en-US" sz="2400" dirty="0">
                <a:solidFill>
                  <a:schemeClr val="tx2"/>
                </a:solidFill>
              </a:rPr>
              <a:t>Mark, </a:t>
            </a:r>
            <a:r>
              <a:rPr lang="en-US" altLang="en-US" sz="2400" dirty="0" smtClean="0">
                <a:solidFill>
                  <a:schemeClr val="tx2"/>
                </a:solidFill>
              </a:rPr>
              <a:t>Alyson, and Natalie if you have questions or need assistance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Send your </a:t>
            </a:r>
            <a:r>
              <a:rPr lang="en-US" altLang="en-US" sz="2400" dirty="0">
                <a:solidFill>
                  <a:schemeClr val="tx2"/>
                </a:solidFill>
              </a:rPr>
              <a:t>Notice/Wonder list </a:t>
            </a:r>
            <a:r>
              <a:rPr lang="en-US" altLang="en-US" sz="2400" dirty="0" smtClean="0">
                <a:solidFill>
                  <a:schemeClr val="tx2"/>
                </a:solidFill>
              </a:rPr>
              <a:t>to Mark, Alyson, and Natalie by Tuesday (10/25/22) at 6pm EDT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Our next session will be on Thursday, 10/27/22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75" y="685800"/>
            <a:ext cx="7816241" cy="771588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Assignment for Session II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54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52600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Batalden PB, Davidoff F. </a:t>
            </a:r>
            <a:r>
              <a:rPr lang="en-US" i="1" dirty="0" smtClean="0">
                <a:solidFill>
                  <a:schemeClr val="tx2"/>
                </a:solidFill>
              </a:rPr>
              <a:t>Quality Safety in </a:t>
            </a:r>
            <a:r>
              <a:rPr lang="en-US" i="1" dirty="0">
                <a:solidFill>
                  <a:schemeClr val="tx2"/>
                </a:solidFill>
              </a:rPr>
              <a:t>Health Care</a:t>
            </a:r>
            <a:r>
              <a:rPr lang="en-US" dirty="0">
                <a:solidFill>
                  <a:schemeClr val="tx2"/>
                </a:solidFill>
              </a:rPr>
              <a:t>. 2007; 16:2-3.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Langley </a:t>
            </a:r>
            <a:r>
              <a:rPr lang="en-US" dirty="0">
                <a:solidFill>
                  <a:schemeClr val="tx2"/>
                </a:solidFill>
              </a:rPr>
              <a:t>GJ, Moen R, Nolan KM, Nolan, TW, Norman CL, and Provost LP.  </a:t>
            </a:r>
            <a:r>
              <a:rPr lang="en-US" u="sng" dirty="0">
                <a:solidFill>
                  <a:schemeClr val="tx2"/>
                </a:solidFill>
              </a:rPr>
              <a:t>The Improvement Guide: A Practical Approach to Enhancing Organizational Performance (2</a:t>
            </a:r>
            <a:r>
              <a:rPr lang="en-US" u="sng" baseline="30000" dirty="0">
                <a:solidFill>
                  <a:schemeClr val="tx2"/>
                </a:solidFill>
              </a:rPr>
              <a:t>nd</a:t>
            </a:r>
            <a:r>
              <a:rPr lang="en-US" u="sng" dirty="0">
                <a:solidFill>
                  <a:schemeClr val="tx2"/>
                </a:solidFill>
              </a:rPr>
              <a:t> Edition)</a:t>
            </a:r>
            <a:r>
              <a:rPr lang="en-US" dirty="0">
                <a:solidFill>
                  <a:schemeClr val="tx2"/>
                </a:solidFill>
              </a:rPr>
              <a:t>.  San Francisco, CA: </a:t>
            </a:r>
            <a:r>
              <a:rPr lang="en-US" dirty="0" err="1">
                <a:solidFill>
                  <a:schemeClr val="tx2"/>
                </a:solidFill>
              </a:rPr>
              <a:t>Jossey</a:t>
            </a:r>
            <a:r>
              <a:rPr lang="en-US" dirty="0">
                <a:solidFill>
                  <a:schemeClr val="tx2"/>
                </a:solidFill>
              </a:rPr>
              <a:t>-Bass, 2009.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References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15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6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Additional Faculty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Chelsea McIntosh, </a:t>
            </a:r>
            <a:r>
              <a:rPr lang="en-US" dirty="0" err="1" smtClean="0">
                <a:solidFill>
                  <a:schemeClr val="tx2"/>
                </a:solidFill>
              </a:rPr>
              <a:t>PsyD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Postdoctoral </a:t>
            </a:r>
            <a:r>
              <a:rPr lang="en-US" dirty="0">
                <a:solidFill>
                  <a:schemeClr val="tx2"/>
                </a:solidFill>
              </a:rPr>
              <a:t>Training </a:t>
            </a:r>
            <a:r>
              <a:rPr lang="en-US" dirty="0" smtClean="0">
                <a:solidFill>
                  <a:schemeClr val="tx2"/>
                </a:solidFill>
              </a:rPr>
              <a:t>Director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Nicole Seagriff, DNP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Clinical Program Director, Primary Care NP Residency </a:t>
            </a:r>
            <a:r>
              <a:rPr lang="en-US" dirty="0" smtClean="0">
                <a:solidFill>
                  <a:schemeClr val="tx2"/>
                </a:solidFill>
              </a:rPr>
              <a:t>Program</a:t>
            </a: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168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6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Session Goals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Learn a bit more about each other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Develop a shared understanding of the seminar series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Discuss a framework for improving care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079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" y="1447800"/>
            <a:ext cx="90998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Provide </a:t>
            </a:r>
            <a:r>
              <a:rPr lang="en-US" sz="2800" dirty="0">
                <a:solidFill>
                  <a:schemeClr val="tx2"/>
                </a:solidFill>
              </a:rPr>
              <a:t>you with an opportunity to develop the knowledge and skills to improve </a:t>
            </a:r>
            <a:r>
              <a:rPr lang="en-US" sz="2800" dirty="0" smtClean="0">
                <a:solidFill>
                  <a:schemeClr val="tx2"/>
                </a:solidFill>
              </a:rPr>
              <a:t>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Learn about multiple tools/methods and </a:t>
            </a:r>
            <a:r>
              <a:rPr lang="en-US" sz="2800" dirty="0">
                <a:solidFill>
                  <a:schemeClr val="tx2"/>
                </a:solidFill>
              </a:rPr>
              <a:t>ways to use them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Create opportunities for you to </a:t>
            </a:r>
            <a:r>
              <a:rPr lang="en-US" sz="2800" dirty="0">
                <a:solidFill>
                  <a:schemeClr val="tx2"/>
                </a:solidFill>
              </a:rPr>
              <a:t>try </a:t>
            </a:r>
            <a:r>
              <a:rPr lang="en-US" sz="2800" dirty="0" smtClean="0">
                <a:solidFill>
                  <a:schemeClr val="tx2"/>
                </a:solidFill>
              </a:rPr>
              <a:t>these out as </a:t>
            </a:r>
            <a:r>
              <a:rPr lang="en-US" sz="2800" dirty="0">
                <a:solidFill>
                  <a:schemeClr val="tx2"/>
                </a:solidFill>
              </a:rPr>
              <a:t>a resident </a:t>
            </a:r>
            <a:r>
              <a:rPr lang="en-US" sz="2800" dirty="0" smtClean="0">
                <a:solidFill>
                  <a:schemeClr val="tx2"/>
                </a:solidFill>
              </a:rPr>
              <a:t>(and consider how you might use them in </a:t>
            </a:r>
            <a:r>
              <a:rPr lang="en-US" sz="2800" dirty="0">
                <a:solidFill>
                  <a:schemeClr val="tx2"/>
                </a:solidFill>
              </a:rPr>
              <a:t>your work after </a:t>
            </a:r>
            <a:r>
              <a:rPr lang="en-US" sz="2800" dirty="0" smtClean="0">
                <a:solidFill>
                  <a:schemeClr val="tx2"/>
                </a:solidFill>
              </a:rPr>
              <a:t>residency)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Understand the concept and importance of high performing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Enhance our experience working in an </a:t>
            </a:r>
            <a:r>
              <a:rPr lang="en-US" sz="2800" dirty="0" err="1" smtClean="0">
                <a:solidFill>
                  <a:schemeClr val="tx2"/>
                </a:solidFill>
              </a:rPr>
              <a:t>interprofessional</a:t>
            </a:r>
            <a:r>
              <a:rPr lang="en-US" sz="2800" dirty="0" smtClean="0">
                <a:solidFill>
                  <a:schemeClr val="tx2"/>
                </a:solidFill>
              </a:rPr>
              <a:t> environment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4722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Goals for the Seminars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414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/>
              <a:t>Agenda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05038"/>
            <a:ext cx="8267178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Welcome and Introductions (</a:t>
            </a:r>
            <a:r>
              <a:rPr lang="en-US" altLang="en-US" dirty="0" smtClean="0">
                <a:solidFill>
                  <a:schemeClr val="tx2"/>
                </a:solidFill>
              </a:rPr>
              <a:t>15 </a:t>
            </a:r>
            <a:r>
              <a:rPr lang="en-US" altLang="en-US" dirty="0">
                <a:solidFill>
                  <a:schemeClr val="tx2"/>
                </a:solidFill>
              </a:rPr>
              <a:t>minutes)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Accessing seminar information (5 minutes)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What is QI? (10 minutes)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Overview </a:t>
            </a:r>
            <a:r>
              <a:rPr lang="en-US" altLang="en-US" dirty="0" smtClean="0">
                <a:solidFill>
                  <a:schemeClr val="tx2"/>
                </a:solidFill>
              </a:rPr>
              <a:t>of </a:t>
            </a:r>
            <a:r>
              <a:rPr lang="en-US" altLang="en-US" dirty="0" smtClean="0">
                <a:solidFill>
                  <a:schemeClr val="tx2"/>
                </a:solidFill>
              </a:rPr>
              <a:t>projects (10 </a:t>
            </a:r>
            <a:r>
              <a:rPr lang="en-US" altLang="en-US" dirty="0" smtClean="0">
                <a:solidFill>
                  <a:schemeClr val="tx2"/>
                </a:solidFill>
              </a:rPr>
              <a:t>minutes)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Theory burst on QI framework </a:t>
            </a:r>
            <a:r>
              <a:rPr lang="en-US" altLang="en-US" dirty="0" smtClean="0">
                <a:solidFill>
                  <a:schemeClr val="tx2"/>
                </a:solidFill>
              </a:rPr>
              <a:t>(20 </a:t>
            </a:r>
            <a:r>
              <a:rPr lang="en-US" altLang="en-US" dirty="0" smtClean="0">
                <a:solidFill>
                  <a:schemeClr val="tx2"/>
                </a:solidFill>
              </a:rPr>
              <a:t>minutes)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Summary </a:t>
            </a:r>
            <a:r>
              <a:rPr lang="en-US" altLang="en-US" dirty="0" smtClean="0">
                <a:solidFill>
                  <a:schemeClr val="tx2"/>
                </a:solidFill>
              </a:rPr>
              <a:t>and take-home points </a:t>
            </a:r>
            <a:r>
              <a:rPr lang="en-US" altLang="en-US" dirty="0" smtClean="0">
                <a:solidFill>
                  <a:schemeClr val="tx2"/>
                </a:solidFill>
              </a:rPr>
              <a:t>(10 minutes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Preview of next session (5 minutes)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526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An overview of Quality Improvement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10/13/22)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Care Observations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&amp; Stakeholder Considerations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10/27/22)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Organizing your Improvement Project (11/10/22)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Global Aim and Fishbone Diagram (12/8/22)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Process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Mapping (Flowcharts)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12/22/22)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Measurement to Inform Change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(1/12/23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&amp;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1/26/23)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An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Approach to Testing a Change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/9/23)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Communication about your Improvement Effort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2/23/23)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Stakeholder Analysis &amp; Conflict Management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noProof="0" dirty="0" smtClean="0">
                <a:solidFill>
                  <a:schemeClr val="tx2"/>
                </a:solidFill>
                <a:latin typeface="Calibri"/>
              </a:rPr>
              <a:t>3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/9/23)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Managing Up and Gaining Leadership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Buy-In (3/23/23)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Negotiation (4/13/23)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Negotiation and More About Cycles of Change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4/27/23)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Sustaining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your Improvement Effort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(5/11/23)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Resident Presentations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5/25/23, 6/8/23, 6/22/23)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66" y="60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Curriculum Plan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10285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altLang="en-US" b="1" dirty="0" smtClean="0"/>
              <a:t>Roles</a:t>
            </a:r>
            <a:endParaRPr lang="en-US" alt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548380"/>
            <a:ext cx="7816241" cy="4740113"/>
          </a:xfrm>
        </p:spPr>
        <p:txBody>
          <a:bodyPr lIns="90918" tIns="45457" rIns="90918" bIns="45457">
            <a:normAutofit lnSpcReduction="10000"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Moderator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Mark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Facilitator &amp; Timekeeper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Natalie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Technical genius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Meaghan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Take-home </a:t>
            </a:r>
            <a:r>
              <a:rPr lang="en-US" altLang="en-US" dirty="0">
                <a:solidFill>
                  <a:schemeClr val="tx2"/>
                </a:solidFill>
              </a:rPr>
              <a:t>thoughts </a:t>
            </a:r>
            <a:r>
              <a:rPr lang="en-US" altLang="en-US" dirty="0" smtClean="0">
                <a:solidFill>
                  <a:schemeClr val="tx2"/>
                </a:solidFill>
              </a:rPr>
              <a:t>report-out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Chelsea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C_WI_PPTtemp_Option2_R0524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C_WI_PPTtemp_Light_R1027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HC_WI_PPTtemp_Light_R1027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CHC_WI_PPTtemp_Option2_R052416</Template>
  <TotalTime>10773</TotalTime>
  <Words>1979</Words>
  <Application>Microsoft Office PowerPoint</Application>
  <PresentationFormat>On-screen Show (4:3)</PresentationFormat>
  <Paragraphs>444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55" baseType="lpstr">
      <vt:lpstr>MS PGothic</vt:lpstr>
      <vt:lpstr>Aharoni</vt:lpstr>
      <vt:lpstr>Arial</vt:lpstr>
      <vt:lpstr>Calibri</vt:lpstr>
      <vt:lpstr>Calibri Light</vt:lpstr>
      <vt:lpstr>Century Gothic</vt:lpstr>
      <vt:lpstr>Open Sans</vt:lpstr>
      <vt:lpstr>PT Sans Narrow</vt:lpstr>
      <vt:lpstr>Roboto</vt:lpstr>
      <vt:lpstr>Times New Roman</vt:lpstr>
      <vt:lpstr>Trebuchet MS</vt:lpstr>
      <vt:lpstr>Wingdings</vt:lpstr>
      <vt:lpstr>Wingdings 3</vt:lpstr>
      <vt:lpstr>CHC_WI_PPTtemp_Option2_R052416</vt:lpstr>
      <vt:lpstr>CHC_WI_PPTtemp_Light_R102716</vt:lpstr>
      <vt:lpstr>2_CHC_WI_PPTtemp_Light_R102716</vt:lpstr>
      <vt:lpstr>office theme</vt:lpstr>
      <vt:lpstr>Facet</vt:lpstr>
      <vt:lpstr>Tropic</vt:lpstr>
      <vt:lpstr>Slice</vt:lpstr>
      <vt:lpstr>Geometric</vt:lpstr>
      <vt:lpstr>PowerPoint Presentation</vt:lpstr>
      <vt:lpstr>Welcome!</vt:lpstr>
      <vt:lpstr>Your Support Team</vt:lpstr>
      <vt:lpstr>Additional Faculty</vt:lpstr>
      <vt:lpstr>Session Goals</vt:lpstr>
      <vt:lpstr>PowerPoint Presentation</vt:lpstr>
      <vt:lpstr>Agenda</vt:lpstr>
      <vt:lpstr>PowerPoint Presentation</vt:lpstr>
      <vt:lpstr>Roles</vt:lpstr>
      <vt:lpstr>Education Credits &amp; Attendance</vt:lpstr>
      <vt:lpstr>Introductions</vt:lpstr>
      <vt:lpstr>Info from Surveys (n=16)</vt:lpstr>
      <vt:lpstr>Poll</vt:lpstr>
      <vt:lpstr>PowerPoint Presentation</vt:lpstr>
      <vt:lpstr>PowerPoint Presentation</vt:lpstr>
      <vt:lpstr>Holyoke Health Center: Intimate Partner Violence</vt:lpstr>
      <vt:lpstr>Diabetes Education</vt:lpstr>
      <vt:lpstr>PowerPoint Presentation</vt:lpstr>
      <vt:lpstr>Identifying Provider Burnout:  A Quality Improvement Project</vt:lpstr>
      <vt:lpstr>AVS Quality Improvement</vt:lpstr>
      <vt:lpstr>Models for Improving Care</vt:lpstr>
      <vt:lpstr>A way to think about the care we provide…</vt:lpstr>
      <vt:lpstr>Linking Evidence to Improvement</vt:lpstr>
      <vt:lpstr>Connecting Curriculum to Framework</vt:lpstr>
      <vt:lpstr>Model for Improvement</vt:lpstr>
      <vt:lpstr>PowerPoint Presentation</vt:lpstr>
      <vt:lpstr>PowerPoint Presentation</vt:lpstr>
      <vt:lpstr>PowerPoint Presentation</vt:lpstr>
      <vt:lpstr>What haven’t we figured out yet?</vt:lpstr>
      <vt:lpstr>Take-home Thoughts</vt:lpstr>
      <vt:lpstr>Summary</vt:lpstr>
      <vt:lpstr>Remember to…</vt:lpstr>
      <vt:lpstr>Assignment for Session II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Feeney, Patti</dc:creator>
  <cp:lastModifiedBy>Splaine, Mark</cp:lastModifiedBy>
  <cp:revision>116</cp:revision>
  <dcterms:created xsi:type="dcterms:W3CDTF">2016-09-01T16:53:39Z</dcterms:created>
  <dcterms:modified xsi:type="dcterms:W3CDTF">2022-10-13T14:10:49Z</dcterms:modified>
</cp:coreProperties>
</file>