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71" r:id="rId3"/>
    <p:sldId id="308" r:id="rId4"/>
    <p:sldId id="268" r:id="rId5"/>
    <p:sldId id="322" r:id="rId6"/>
    <p:sldId id="319" r:id="rId7"/>
    <p:sldId id="320" r:id="rId8"/>
    <p:sldId id="280" r:id="rId9"/>
    <p:sldId id="328" r:id="rId10"/>
    <p:sldId id="303" r:id="rId11"/>
    <p:sldId id="298" r:id="rId12"/>
    <p:sldId id="289" r:id="rId13"/>
    <p:sldId id="290" r:id="rId14"/>
    <p:sldId id="291" r:id="rId15"/>
    <p:sldId id="292" r:id="rId16"/>
    <p:sldId id="294" r:id="rId17"/>
    <p:sldId id="295" r:id="rId18"/>
    <p:sldId id="311" r:id="rId19"/>
    <p:sldId id="302" r:id="rId20"/>
    <p:sldId id="279" r:id="rId21"/>
    <p:sldId id="281" r:id="rId22"/>
    <p:sldId id="314" r:id="rId23"/>
    <p:sldId id="315" r:id="rId24"/>
    <p:sldId id="316" r:id="rId25"/>
    <p:sldId id="306" r:id="rId26"/>
    <p:sldId id="323" r:id="rId27"/>
    <p:sldId id="282" r:id="rId28"/>
    <p:sldId id="317" r:id="rId29"/>
    <p:sldId id="325" r:id="rId30"/>
    <p:sldId id="326" r:id="rId31"/>
    <p:sldId id="327" r:id="rId32"/>
    <p:sldId id="324" r:id="rId33"/>
    <p:sldId id="30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71" autoAdjust="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05FC9-D276-4A07-82CB-AC391D08B6F5}" type="doc">
      <dgm:prSet loTypeId="urn:diagrams.loki3.com/BracketList" loCatId="officeonlin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A3AFA6-B13B-489B-A46B-6687FDE40E13}">
      <dgm:prSet phldrT="[Text]" custT="1"/>
      <dgm:spPr>
        <a:xfrm>
          <a:off x="0" y="25192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Problem Statement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36E1FB7-41B8-4E8F-B457-AF5703EF04D9}" type="parTrans" cxnId="{7882C875-A119-4191-852D-1A7B2676EF1B}">
      <dgm:prSet/>
      <dgm:spPr/>
      <dgm:t>
        <a:bodyPr/>
        <a:lstStyle/>
        <a:p>
          <a:endParaRPr lang="en-US"/>
        </a:p>
      </dgm:t>
    </dgm:pt>
    <dgm:pt modelId="{7A61AFC7-0B09-48C9-A0A7-9346A3046FAB}" type="sibTrans" cxnId="{7882C875-A119-4191-852D-1A7B2676EF1B}">
      <dgm:prSet/>
      <dgm:spPr/>
      <dgm:t>
        <a:bodyPr/>
        <a:lstStyle/>
        <a:p>
          <a:endParaRPr lang="en-US"/>
        </a:p>
      </dgm:t>
    </dgm:pt>
    <dgm:pt modelId="{3813E08C-A6B4-4575-8607-27256BFF40E7}">
      <dgm:prSet phldrT="[Text]" custT="1"/>
      <dgm:spPr>
        <a:xfrm>
          <a:off x="2731008" y="25192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483DFA1-6A3E-467C-B337-E3E6EFC9D0DB}" type="parTrans" cxnId="{73F6FCDE-F35A-47E3-8120-33A6184801CD}">
      <dgm:prSet/>
      <dgm:spPr/>
      <dgm:t>
        <a:bodyPr/>
        <a:lstStyle/>
        <a:p>
          <a:endParaRPr lang="en-US"/>
        </a:p>
      </dgm:t>
    </dgm:pt>
    <dgm:pt modelId="{C6772784-C542-4609-A52B-276462F04E2D}" type="sibTrans" cxnId="{73F6FCDE-F35A-47E3-8120-33A6184801CD}">
      <dgm:prSet/>
      <dgm:spPr/>
      <dgm:t>
        <a:bodyPr/>
        <a:lstStyle/>
        <a:p>
          <a:endParaRPr lang="en-US"/>
        </a:p>
      </dgm:t>
    </dgm:pt>
    <dgm:pt modelId="{5FBC0F64-3125-49BF-840F-2F443A68BDC2}">
      <dgm:prSet phldrT="[Text]" custT="1"/>
      <dgm:spPr>
        <a:xfrm>
          <a:off x="0" y="890992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Team Members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593E55-7BBA-49F8-9CA4-5AA4C9F21BE0}" type="parTrans" cxnId="{369361BD-FCE8-4E52-ADF3-EB28628409AF}">
      <dgm:prSet/>
      <dgm:spPr/>
      <dgm:t>
        <a:bodyPr/>
        <a:lstStyle/>
        <a:p>
          <a:endParaRPr lang="en-US"/>
        </a:p>
      </dgm:t>
    </dgm:pt>
    <dgm:pt modelId="{3E595E6E-B955-47FE-886F-AD5365D36725}" type="sibTrans" cxnId="{369361BD-FCE8-4E52-ADF3-EB28628409AF}">
      <dgm:prSet/>
      <dgm:spPr/>
      <dgm:t>
        <a:bodyPr/>
        <a:lstStyle/>
        <a:p>
          <a:endParaRPr lang="en-US"/>
        </a:p>
      </dgm:t>
    </dgm:pt>
    <dgm:pt modelId="{0C39AF44-80A8-4909-9017-EC682FC16446}">
      <dgm:prSet phldrT="[Text]" custT="1"/>
      <dgm:spPr>
        <a:xfrm>
          <a:off x="0" y="1756792"/>
          <a:ext cx="2133600" cy="10531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Central Question/ Why</a:t>
          </a:r>
          <a:r>
            <a:rPr lang="en-US" sz="1400" b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work on this now?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B5F584F-A29E-404D-80AD-88ECD20B955A}" type="parTrans" cxnId="{7181E062-C273-400C-83DB-0120FBD04AB1}">
      <dgm:prSet/>
      <dgm:spPr/>
      <dgm:t>
        <a:bodyPr/>
        <a:lstStyle/>
        <a:p>
          <a:endParaRPr lang="en-US"/>
        </a:p>
      </dgm:t>
    </dgm:pt>
    <dgm:pt modelId="{156988DD-B059-4030-810C-ACE544FC0D2B}" type="sibTrans" cxnId="{7181E062-C273-400C-83DB-0120FBD04AB1}">
      <dgm:prSet/>
      <dgm:spPr/>
      <dgm:t>
        <a:bodyPr/>
        <a:lstStyle/>
        <a:p>
          <a:endParaRPr lang="en-US"/>
        </a:p>
      </dgm:t>
    </dgm:pt>
    <dgm:pt modelId="{A25D86C3-EADB-4275-95F0-CD9034AE095F}">
      <dgm:prSet phldrT="[Text]" custT="1"/>
      <dgm:spPr>
        <a:xfrm>
          <a:off x="2731008" y="890992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1225557"/>
                <a:satOff val="-1705"/>
                <a:lumOff val="-654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Include coach, sponsor and each member (core and extended)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17B3235-A1B1-4E35-A7B0-6096F37B2902}" type="parTrans" cxnId="{3474F3FE-9BDD-4A1B-BDF6-D1FE15CAB424}">
      <dgm:prSet/>
      <dgm:spPr/>
      <dgm:t>
        <a:bodyPr/>
        <a:lstStyle/>
        <a:p>
          <a:endParaRPr lang="en-US"/>
        </a:p>
      </dgm:t>
    </dgm:pt>
    <dgm:pt modelId="{535956B3-8C12-4973-AD83-B9DE006810F8}" type="sibTrans" cxnId="{3474F3FE-9BDD-4A1B-BDF6-D1FE15CAB424}">
      <dgm:prSet/>
      <dgm:spPr/>
      <dgm:t>
        <a:bodyPr/>
        <a:lstStyle/>
        <a:p>
          <a:endParaRPr lang="en-US"/>
        </a:p>
      </dgm:t>
    </dgm:pt>
    <dgm:pt modelId="{4579C739-9B1A-4433-84B2-C9284774BA7B}">
      <dgm:prSet phldrT="[Text]" custT="1"/>
      <dgm:spPr>
        <a:xfrm>
          <a:off x="0" y="2943105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Measures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47CD5C7-AB18-4BB9-B5F2-81622E221E95}" type="parTrans" cxnId="{876D57BB-7599-4ADD-81D1-37A9A01588BD}">
      <dgm:prSet/>
      <dgm:spPr/>
      <dgm:t>
        <a:bodyPr/>
        <a:lstStyle/>
        <a:p>
          <a:endParaRPr lang="en-US"/>
        </a:p>
      </dgm:t>
    </dgm:pt>
    <dgm:pt modelId="{8E0D6C29-B589-4E34-B403-17513CF6DEDA}" type="sibTrans" cxnId="{876D57BB-7599-4ADD-81D1-37A9A01588BD}">
      <dgm:prSet/>
      <dgm:spPr/>
      <dgm:t>
        <a:bodyPr/>
        <a:lstStyle/>
        <a:p>
          <a:endParaRPr lang="en-US"/>
        </a:p>
      </dgm:t>
    </dgm:pt>
    <dgm:pt modelId="{B0A966FA-6428-4D34-9A3E-37A364C55447}">
      <dgm:prSet phldrT="[Text]" custT="1"/>
      <dgm:spPr>
        <a:xfrm>
          <a:off x="2731008" y="1756792"/>
          <a:ext cx="5803393" cy="1053112"/>
        </a:xfrm>
        <a:prstGeom prst="rect">
          <a:avLst/>
        </a:prstGeom>
        <a:gradFill rotWithShape="0">
          <a:gsLst>
            <a:gs pos="0">
              <a:srgbClr val="4472C4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What is the impact anticipated OR what are the current losses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DAC0042-7ECE-4C22-9D11-63ACDBEBA70C}" type="parTrans" cxnId="{1B6DFF90-F503-4C0F-8043-BC44F6EDCE01}">
      <dgm:prSet/>
      <dgm:spPr/>
      <dgm:t>
        <a:bodyPr/>
        <a:lstStyle/>
        <a:p>
          <a:endParaRPr lang="en-US"/>
        </a:p>
      </dgm:t>
    </dgm:pt>
    <dgm:pt modelId="{601BAAAD-70A9-416A-A707-D0099D7C5C81}" type="sibTrans" cxnId="{1B6DFF90-F503-4C0F-8043-BC44F6EDCE01}">
      <dgm:prSet/>
      <dgm:spPr/>
      <dgm:t>
        <a:bodyPr/>
        <a:lstStyle/>
        <a:p>
          <a:endParaRPr lang="en-US"/>
        </a:p>
      </dgm:t>
    </dgm:pt>
    <dgm:pt modelId="{3A08CB7D-CF45-452D-9A18-25D9A783F106}">
      <dgm:prSet phldrT="[Text]" custT="1"/>
      <dgm:spPr>
        <a:xfrm>
          <a:off x="0" y="5540505"/>
          <a:ext cx="2133600" cy="7783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Scope</a:t>
          </a:r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1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A6A79BE-34FA-44CC-B83A-8F4B4CF983CB}" type="parTrans" cxnId="{54725FA8-5613-4976-AD64-921163BAA73B}">
      <dgm:prSet/>
      <dgm:spPr/>
      <dgm:t>
        <a:bodyPr/>
        <a:lstStyle/>
        <a:p>
          <a:endParaRPr lang="en-US"/>
        </a:p>
      </dgm:t>
    </dgm:pt>
    <dgm:pt modelId="{CAD487F5-A709-437E-ABFE-06F6E019932C}" type="sibTrans" cxnId="{54725FA8-5613-4976-AD64-921163BAA73B}">
      <dgm:prSet/>
      <dgm:spPr/>
      <dgm:t>
        <a:bodyPr/>
        <a:lstStyle/>
        <a:p>
          <a:endParaRPr lang="en-US"/>
        </a:p>
      </dgm:t>
    </dgm:pt>
    <dgm:pt modelId="{4116D923-3DE5-4EC5-BFDB-86285A8C3598}">
      <dgm:prSet phldrT="[Text]" custT="1"/>
      <dgm:spPr>
        <a:xfrm>
          <a:off x="0" y="3808905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Goal Statement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A854F54-B4EC-4130-9E51-B3E5DA9923DF}" type="parTrans" cxnId="{312D7F26-6BC7-4814-B1BE-2BBFD19598E6}">
      <dgm:prSet/>
      <dgm:spPr/>
      <dgm:t>
        <a:bodyPr/>
        <a:lstStyle/>
        <a:p>
          <a:endParaRPr lang="en-US"/>
        </a:p>
      </dgm:t>
    </dgm:pt>
    <dgm:pt modelId="{2B5C527C-2A5F-4F71-9138-CA7B8E4F7548}" type="sibTrans" cxnId="{312D7F26-6BC7-4814-B1BE-2BBFD19598E6}">
      <dgm:prSet/>
      <dgm:spPr/>
      <dgm:t>
        <a:bodyPr/>
        <a:lstStyle/>
        <a:p>
          <a:endParaRPr lang="en-US"/>
        </a:p>
      </dgm:t>
    </dgm:pt>
    <dgm:pt modelId="{BDA20F66-4E23-47B5-AAB7-687B7DCDED00}">
      <dgm:prSet phldrT="[Text]" custT="1"/>
      <dgm:spPr>
        <a:xfrm>
          <a:off x="2731008" y="2943105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Measurement from PI Goals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06BE115-C2F1-4F53-B5B3-01C28047908F}" type="parTrans" cxnId="{C36E4F41-5493-437F-BC53-BF5BB0B2D5B1}">
      <dgm:prSet/>
      <dgm:spPr/>
      <dgm:t>
        <a:bodyPr/>
        <a:lstStyle/>
        <a:p>
          <a:endParaRPr lang="en-US"/>
        </a:p>
      </dgm:t>
    </dgm:pt>
    <dgm:pt modelId="{3CF7C7F8-401D-4A06-B410-0ADED022F434}" type="sibTrans" cxnId="{C36E4F41-5493-437F-BC53-BF5BB0B2D5B1}">
      <dgm:prSet/>
      <dgm:spPr/>
      <dgm:t>
        <a:bodyPr/>
        <a:lstStyle/>
        <a:p>
          <a:endParaRPr lang="en-US"/>
        </a:p>
      </dgm:t>
    </dgm:pt>
    <dgm:pt modelId="{92574F46-373C-491B-B78A-0DB237A8F20D}">
      <dgm:prSet phldrT="[Text]" custT="1"/>
      <dgm:spPr>
        <a:xfrm>
          <a:off x="0" y="4674705"/>
          <a:ext cx="2133600" cy="7326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Milestones/ Dates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4214B7D-93D4-4423-BA77-60C104AF58B9}" type="parTrans" cxnId="{41792CFF-8ADA-4B31-9079-347A8AF001BA}">
      <dgm:prSet/>
      <dgm:spPr/>
      <dgm:t>
        <a:bodyPr/>
        <a:lstStyle/>
        <a:p>
          <a:endParaRPr lang="en-US"/>
        </a:p>
      </dgm:t>
    </dgm:pt>
    <dgm:pt modelId="{8786E44A-3A10-4E65-BB66-8F7FCC063FBE}" type="sibTrans" cxnId="{41792CFF-8ADA-4B31-9079-347A8AF001BA}">
      <dgm:prSet/>
      <dgm:spPr/>
      <dgm:t>
        <a:bodyPr/>
        <a:lstStyle/>
        <a:p>
          <a:endParaRPr lang="en-US"/>
        </a:p>
      </dgm:t>
    </dgm:pt>
    <dgm:pt modelId="{64E7A648-6028-43E8-9DC0-8C6598AEFD20}">
      <dgm:prSet phldrT="[Text]" custT="1"/>
      <dgm:spPr>
        <a:xfrm>
          <a:off x="2731008" y="3808905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Goals from PI Goals spreadsheet – baseline and follow up. 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E2BA33E-1491-466E-8A19-EEF93FAFE440}" type="parTrans" cxnId="{7E66283D-97AE-47D7-B763-285373F879C8}">
      <dgm:prSet/>
      <dgm:spPr/>
      <dgm:t>
        <a:bodyPr/>
        <a:lstStyle/>
        <a:p>
          <a:endParaRPr lang="en-US"/>
        </a:p>
      </dgm:t>
    </dgm:pt>
    <dgm:pt modelId="{7B5DD2BD-721A-4E33-83DC-8B7E4D1E6FBF}" type="sibTrans" cxnId="{7E66283D-97AE-47D7-B763-285373F879C8}">
      <dgm:prSet/>
      <dgm:spPr/>
      <dgm:t>
        <a:bodyPr/>
        <a:lstStyle/>
        <a:p>
          <a:endParaRPr lang="en-US"/>
        </a:p>
      </dgm:t>
    </dgm:pt>
    <dgm:pt modelId="{C574DDDE-1C8E-44C0-88BA-DA7F9F2F5D62}">
      <dgm:prSet phldrT="[Text]" custT="1"/>
      <dgm:spPr>
        <a:xfrm>
          <a:off x="2731008" y="4674705"/>
          <a:ext cx="5803393" cy="732600"/>
        </a:xfrm>
        <a:prstGeom prst="rect">
          <a:avLst/>
        </a:prstGeo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team first meeting and date project charter created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F1FC445-FE69-4207-91C3-E343E67DEE6F}" type="parTrans" cxnId="{D3705155-5226-4F07-B5F5-CE65EC2D21AF}">
      <dgm:prSet/>
      <dgm:spPr/>
      <dgm:t>
        <a:bodyPr/>
        <a:lstStyle/>
        <a:p>
          <a:endParaRPr lang="en-US"/>
        </a:p>
      </dgm:t>
    </dgm:pt>
    <dgm:pt modelId="{80766AF2-9C43-43B6-A2E8-D5D5EBAC48FF}" type="sibTrans" cxnId="{D3705155-5226-4F07-B5F5-CE65EC2D21AF}">
      <dgm:prSet/>
      <dgm:spPr/>
      <dgm:t>
        <a:bodyPr/>
        <a:lstStyle/>
        <a:p>
          <a:endParaRPr lang="en-US"/>
        </a:p>
      </dgm:t>
    </dgm:pt>
    <dgm:pt modelId="{77D1A00C-0B5A-49EB-823C-92741D5D63F3}">
      <dgm:prSet phldrT="[Text]" custT="1"/>
      <dgm:spPr>
        <a:xfrm>
          <a:off x="2731008" y="5540505"/>
          <a:ext cx="5803393" cy="778387"/>
        </a:xfrm>
        <a:prstGeom prst="rect">
          <a:avLst/>
        </a:prstGeom>
        <a:gradFill rotWithShape="0">
          <a:gsLst>
            <a:gs pos="0">
              <a:srgbClr val="4472C4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Document first &amp; last process steps.</a:t>
          </a:r>
          <a:r>
            <a:rPr lang="en-US" sz="1400" b="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endParaRPr lang="en-US" sz="11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1B83B93-60BE-4F36-AB43-108AF1693B07}" type="parTrans" cxnId="{384A93AA-7CD9-458F-84B3-3C00AAE8ABAA}">
      <dgm:prSet/>
      <dgm:spPr/>
      <dgm:t>
        <a:bodyPr/>
        <a:lstStyle/>
        <a:p>
          <a:endParaRPr lang="en-US"/>
        </a:p>
      </dgm:t>
    </dgm:pt>
    <dgm:pt modelId="{9137D04F-9163-43E0-AD78-F71976DEDD91}" type="sibTrans" cxnId="{384A93AA-7CD9-458F-84B3-3C00AAE8ABAA}">
      <dgm:prSet/>
      <dgm:spPr/>
      <dgm:t>
        <a:bodyPr/>
        <a:lstStyle/>
        <a:p>
          <a:endParaRPr lang="en-US"/>
        </a:p>
      </dgm:t>
    </dgm:pt>
    <dgm:pt modelId="{FE7E4222-A842-4F8C-9EE0-1A5A64A0F78B}">
      <dgm:prSet phldrT="[Text]" custT="1"/>
      <dgm:spPr>
        <a:xfrm>
          <a:off x="2731008" y="4674705"/>
          <a:ext cx="5803393" cy="732600"/>
        </a:xfr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Deliverables and when they are due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DFA94B34-BC70-4652-84D4-5CCF9FC87A31}" type="parTrans" cxnId="{3D258F68-FB42-4257-A4EE-BCEA781960CC}">
      <dgm:prSet/>
      <dgm:spPr/>
      <dgm:t>
        <a:bodyPr/>
        <a:lstStyle/>
        <a:p>
          <a:endParaRPr lang="en-US"/>
        </a:p>
      </dgm:t>
    </dgm:pt>
    <dgm:pt modelId="{07999A3B-C1FC-40E6-B8E2-94883A2EEA09}" type="sibTrans" cxnId="{3D258F68-FB42-4257-A4EE-BCEA781960CC}">
      <dgm:prSet/>
      <dgm:spPr/>
      <dgm:t>
        <a:bodyPr/>
        <a:lstStyle/>
        <a:p>
          <a:endParaRPr lang="en-US"/>
        </a:p>
      </dgm:t>
    </dgm:pt>
    <dgm:pt modelId="{6773ABD8-EA2F-4981-AD7D-A33765B8EACC}">
      <dgm:prSet phldrT="[Text]" custT="1"/>
      <dgm:spPr>
        <a:xfrm>
          <a:off x="2731008" y="2943105"/>
          <a:ext cx="5803393" cy="732600"/>
        </a:xfr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If implementation goal –evidence that it is implemented?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EE3BE24-5AF8-410F-8A8A-81303EFF89D9}" type="parTrans" cxnId="{F199CA6B-7FE0-4063-9850-2C59C6B71DCC}">
      <dgm:prSet/>
      <dgm:spPr/>
      <dgm:t>
        <a:bodyPr/>
        <a:lstStyle/>
        <a:p>
          <a:endParaRPr lang="en-US"/>
        </a:p>
      </dgm:t>
    </dgm:pt>
    <dgm:pt modelId="{094C1CE9-4361-4680-A84A-81706F485810}" type="sibTrans" cxnId="{F199CA6B-7FE0-4063-9850-2C59C6B71DCC}">
      <dgm:prSet/>
      <dgm:spPr/>
      <dgm:t>
        <a:bodyPr/>
        <a:lstStyle/>
        <a:p>
          <a:endParaRPr lang="en-US"/>
        </a:p>
      </dgm:t>
    </dgm:pt>
    <dgm:pt modelId="{63AB0D71-9067-4C93-B6E2-891F3E87FAE9}">
      <dgm:prSet custT="1"/>
      <dgm:spPr/>
      <dgm:t>
        <a:bodyPr/>
        <a:lstStyle/>
        <a:p>
          <a:r>
            <a:rPr lang="en-US" sz="1400" b="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List areas of exclusion for this project</a:t>
          </a:r>
          <a:endParaRPr lang="en-US" sz="1400" dirty="0"/>
        </a:p>
      </dgm:t>
    </dgm:pt>
    <dgm:pt modelId="{ABFE15F6-0CC6-4B3C-B7F8-41C591EBE78B}" type="parTrans" cxnId="{A3984E4E-D183-45FE-946E-E92A291A7A94}">
      <dgm:prSet/>
      <dgm:spPr/>
      <dgm:t>
        <a:bodyPr/>
        <a:lstStyle/>
        <a:p>
          <a:endParaRPr lang="en-US"/>
        </a:p>
      </dgm:t>
    </dgm:pt>
    <dgm:pt modelId="{15673AEB-3F43-4087-A382-22843CC8DB60}" type="sibTrans" cxnId="{A3984E4E-D183-45FE-946E-E92A291A7A94}">
      <dgm:prSet/>
      <dgm:spPr/>
      <dgm:t>
        <a:bodyPr/>
        <a:lstStyle/>
        <a:p>
          <a:endParaRPr lang="en-US"/>
        </a:p>
      </dgm:t>
    </dgm:pt>
    <dgm:pt modelId="{75D35A07-64D8-4EC8-864C-92A053CE7D68}">
      <dgm:prSet phldrT="[Text]" custT="1"/>
      <dgm:spPr>
        <a:xfrm>
          <a:off x="2731008" y="1756792"/>
          <a:ext cx="5803393" cy="1053112"/>
        </a:xfrm>
        <a:gradFill rotWithShape="0">
          <a:gsLst>
            <a:gs pos="0">
              <a:srgbClr val="4472C4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27372AF-DD89-4413-99CD-904E209E551D}" type="parTrans" cxnId="{4EA3CFE7-2A19-495A-A711-BB4BE5CBD2EB}">
      <dgm:prSet/>
      <dgm:spPr/>
      <dgm:t>
        <a:bodyPr/>
        <a:lstStyle/>
        <a:p>
          <a:endParaRPr lang="en-US"/>
        </a:p>
      </dgm:t>
    </dgm:pt>
    <dgm:pt modelId="{0D910E83-7181-4BBF-A8A0-638C8A59827C}" type="sibTrans" cxnId="{4EA3CFE7-2A19-495A-A711-BB4BE5CBD2EB}">
      <dgm:prSet/>
      <dgm:spPr/>
      <dgm:t>
        <a:bodyPr/>
        <a:lstStyle/>
        <a:p>
          <a:endParaRPr lang="en-US"/>
        </a:p>
      </dgm:t>
    </dgm:pt>
    <dgm:pt modelId="{F7DDD677-0F79-4B03-8982-340409B7879A}">
      <dgm:prSet phldrT="[Text]" custT="1"/>
      <dgm:spPr>
        <a:xfrm>
          <a:off x="2731008" y="4674705"/>
          <a:ext cx="5803393" cy="732600"/>
        </a:xfr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en-US" sz="14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each PDSA launched, completed.</a:t>
          </a:r>
          <a:endParaRPr lang="en-US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D8B1E61D-CD95-4630-8244-927C790B00ED}" type="parTrans" cxnId="{258E1A51-CC87-430D-ABF9-8D8A2CEE912F}">
      <dgm:prSet/>
      <dgm:spPr/>
      <dgm:t>
        <a:bodyPr/>
        <a:lstStyle/>
        <a:p>
          <a:endParaRPr lang="en-US"/>
        </a:p>
      </dgm:t>
    </dgm:pt>
    <dgm:pt modelId="{9856C320-1E85-4BC9-87A7-CE8466E73A2D}" type="sibTrans" cxnId="{258E1A51-CC87-430D-ABF9-8D8A2CEE912F}">
      <dgm:prSet/>
      <dgm:spPr/>
      <dgm:t>
        <a:bodyPr/>
        <a:lstStyle/>
        <a:p>
          <a:endParaRPr lang="en-US"/>
        </a:p>
      </dgm:t>
    </dgm:pt>
    <dgm:pt modelId="{8F1142C3-B784-4016-BFCC-B7CADB5F8409}" type="pres">
      <dgm:prSet presAssocID="{78B05FC9-D276-4A07-82CB-AC391D08B6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50067-E7E4-4107-A51D-B8C33106E781}" type="pres">
      <dgm:prSet presAssocID="{23A3AFA6-B13B-489B-A46B-6687FDE40E13}" presName="linNode" presStyleCnt="0"/>
      <dgm:spPr/>
    </dgm:pt>
    <dgm:pt modelId="{E680A0CF-98D3-4A0C-9072-749E075594E9}" type="pres">
      <dgm:prSet presAssocID="{23A3AFA6-B13B-489B-A46B-6687FDE40E13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70D22-2400-4AA0-ABD0-D7025A0FB700}" type="pres">
      <dgm:prSet presAssocID="{23A3AFA6-B13B-489B-A46B-6687FDE40E13}" presName="bracket" presStyleLbl="parChTrans1D1" presStyleIdx="0" presStyleCnt="7" custScaleY="58418"/>
      <dgm:spPr>
        <a:xfrm>
          <a:off x="2133600" y="177507"/>
          <a:ext cx="426720" cy="427970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BF52DD-451C-4315-865D-CBFD2907717D}" type="pres">
      <dgm:prSet presAssocID="{23A3AFA6-B13B-489B-A46B-6687FDE40E13}" presName="spH" presStyleCnt="0"/>
      <dgm:spPr/>
    </dgm:pt>
    <dgm:pt modelId="{D17170AC-1F0C-4EB3-A65A-0D85CEB86422}" type="pres">
      <dgm:prSet presAssocID="{23A3AFA6-B13B-489B-A46B-6687FDE40E13}" presName="des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AF31C-82C2-4100-9261-4433C3F7C549}" type="pres">
      <dgm:prSet presAssocID="{7A61AFC7-0B09-48C9-A0A7-9346A3046FAB}" presName="spV" presStyleCnt="0"/>
      <dgm:spPr/>
    </dgm:pt>
    <dgm:pt modelId="{F642FB94-BB8C-4948-8B0D-BC941AB1862E}" type="pres">
      <dgm:prSet presAssocID="{5FBC0F64-3125-49BF-840F-2F443A68BDC2}" presName="linNode" presStyleCnt="0"/>
      <dgm:spPr/>
    </dgm:pt>
    <dgm:pt modelId="{115C7564-30C5-4A8F-8876-466BC249709D}" type="pres">
      <dgm:prSet presAssocID="{5FBC0F64-3125-49BF-840F-2F443A68BDC2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D5F9A-76DC-4C6E-B6B4-7840225F3BD9}" type="pres">
      <dgm:prSet presAssocID="{5FBC0F64-3125-49BF-840F-2F443A68BDC2}" presName="bracket" presStyleLbl="parChTrans1D1" presStyleIdx="1" presStyleCnt="7" custScaleY="64817"/>
      <dgm:spPr>
        <a:xfrm>
          <a:off x="2133600" y="1019867"/>
          <a:ext cx="426720" cy="474849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A4A3162C-D362-4108-AF4B-D5659287C7F5}" type="pres">
      <dgm:prSet presAssocID="{5FBC0F64-3125-49BF-840F-2F443A68BDC2}" presName="spH" presStyleCnt="0"/>
      <dgm:spPr/>
    </dgm:pt>
    <dgm:pt modelId="{751F17BF-FDD8-4613-B5BB-B9FBDFA0334C}" type="pres">
      <dgm:prSet presAssocID="{5FBC0F64-3125-49BF-840F-2F443A68BDC2}" presName="des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D74FF-7702-42B6-B3DD-A74DDED9B434}" type="pres">
      <dgm:prSet presAssocID="{3E595E6E-B955-47FE-886F-AD5365D36725}" presName="spV" presStyleCnt="0"/>
      <dgm:spPr/>
    </dgm:pt>
    <dgm:pt modelId="{50E53184-DE8A-4C80-BEEE-606AD4561D23}" type="pres">
      <dgm:prSet presAssocID="{0C39AF44-80A8-4909-9017-EC682FC16446}" presName="linNode" presStyleCnt="0"/>
      <dgm:spPr/>
    </dgm:pt>
    <dgm:pt modelId="{9D077E78-0E9C-46AD-8A74-7B3899C15CD8}" type="pres">
      <dgm:prSet presAssocID="{0C39AF44-80A8-4909-9017-EC682FC16446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E1D1-AB1D-4C0D-9B27-E12DB15ADE55}" type="pres">
      <dgm:prSet presAssocID="{0C39AF44-80A8-4909-9017-EC682FC16446}" presName="bracket" presStyleLbl="parChTrans1D1" presStyleIdx="2" presStyleCnt="7" custScaleY="61337"/>
      <dgm:spPr>
        <a:xfrm>
          <a:off x="2133600" y="1960374"/>
          <a:ext cx="426720" cy="645947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F653467-87A7-41D5-A1CA-44172674291A}" type="pres">
      <dgm:prSet presAssocID="{0C39AF44-80A8-4909-9017-EC682FC16446}" presName="spH" presStyleCnt="0"/>
      <dgm:spPr/>
    </dgm:pt>
    <dgm:pt modelId="{27414293-2DD2-476B-96CA-CF84F88EA85C}" type="pres">
      <dgm:prSet presAssocID="{0C39AF44-80A8-4909-9017-EC682FC16446}" presName="desTx" presStyleLbl="node1" presStyleIdx="2" presStyleCnt="7" custLinFactNeighborX="608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6688D9-7D39-40B1-B6AE-0648126063F7}" type="pres">
      <dgm:prSet presAssocID="{156988DD-B059-4030-810C-ACE544FC0D2B}" presName="spV" presStyleCnt="0"/>
      <dgm:spPr/>
    </dgm:pt>
    <dgm:pt modelId="{AACE447C-F5A8-4782-A028-24C49C473647}" type="pres">
      <dgm:prSet presAssocID="{4579C739-9B1A-4433-84B2-C9284774BA7B}" presName="linNode" presStyleCnt="0"/>
      <dgm:spPr/>
    </dgm:pt>
    <dgm:pt modelId="{21E230A2-64D0-4C8B-854F-5F59CC7EA649}" type="pres">
      <dgm:prSet presAssocID="{4579C739-9B1A-4433-84B2-C9284774BA7B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EAB6E-FEEE-4F83-B0ED-A139C5EAF7B5}" type="pres">
      <dgm:prSet presAssocID="{4579C739-9B1A-4433-84B2-C9284774BA7B}" presName="bracket" presStyleLbl="parChTrans1D1" presStyleIdx="3" presStyleCnt="7" custScaleY="66652"/>
      <dgm:spPr>
        <a:xfrm>
          <a:off x="2133600" y="3065258"/>
          <a:ext cx="426720" cy="488292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153FEFB-B68A-4A98-B610-E6F90F05FAEC}" type="pres">
      <dgm:prSet presAssocID="{4579C739-9B1A-4433-84B2-C9284774BA7B}" presName="spH" presStyleCnt="0"/>
      <dgm:spPr/>
    </dgm:pt>
    <dgm:pt modelId="{ACBBEEB6-2E01-4AE7-A6CA-C6E79DDB90FB}" type="pres">
      <dgm:prSet presAssocID="{4579C739-9B1A-4433-84B2-C9284774BA7B}" presName="desTx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D63994A-DED2-4CE2-92EA-9DFB02B0E65B}" type="pres">
      <dgm:prSet presAssocID="{8E0D6C29-B589-4E34-B403-17513CF6DEDA}" presName="spV" presStyleCnt="0"/>
      <dgm:spPr/>
    </dgm:pt>
    <dgm:pt modelId="{E3A77278-5CE5-4FE7-AE08-3D6A94BDA486}" type="pres">
      <dgm:prSet presAssocID="{4116D923-3DE5-4EC5-BFDB-86285A8C3598}" presName="linNode" presStyleCnt="0"/>
      <dgm:spPr/>
    </dgm:pt>
    <dgm:pt modelId="{7322587A-D17B-491D-A5C5-528BA13D75A5}" type="pres">
      <dgm:prSet presAssocID="{4116D923-3DE5-4EC5-BFDB-86285A8C3598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3C570-93D4-4BB4-A97B-49E93FBB10AF}" type="pres">
      <dgm:prSet presAssocID="{4116D923-3DE5-4EC5-BFDB-86285A8C3598}" presName="bracket" presStyleLbl="parChTrans1D1" presStyleIdx="4" presStyleCnt="7" custScaleY="69943"/>
      <dgm:spPr>
        <a:xfrm>
          <a:off x="2133600" y="3919003"/>
          <a:ext cx="426720" cy="512402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8AAC000-7280-4CD8-AE6A-A316A0E39DB1}" type="pres">
      <dgm:prSet presAssocID="{4116D923-3DE5-4EC5-BFDB-86285A8C3598}" presName="spH" presStyleCnt="0"/>
      <dgm:spPr/>
    </dgm:pt>
    <dgm:pt modelId="{75C79C7C-3729-4806-AAEE-46D8F6DADC47}" type="pres">
      <dgm:prSet presAssocID="{4116D923-3DE5-4EC5-BFDB-86285A8C3598}" presName="des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0BA17-AFBB-4F49-A492-1D67F6EF476E}" type="pres">
      <dgm:prSet presAssocID="{2B5C527C-2A5F-4F71-9138-CA7B8E4F7548}" presName="spV" presStyleCnt="0"/>
      <dgm:spPr/>
    </dgm:pt>
    <dgm:pt modelId="{7314BAF3-18FB-4FBD-893A-5910253B3749}" type="pres">
      <dgm:prSet presAssocID="{92574F46-373C-491B-B78A-0DB237A8F20D}" presName="linNode" presStyleCnt="0"/>
      <dgm:spPr/>
    </dgm:pt>
    <dgm:pt modelId="{12A0EA5F-1926-48BF-83F6-B4F870D4B0A4}" type="pres">
      <dgm:prSet presAssocID="{92574F46-373C-491B-B78A-0DB237A8F20D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5A123-C233-4E3C-932E-9E4C8554CA5E}" type="pres">
      <dgm:prSet presAssocID="{92574F46-373C-491B-B78A-0DB237A8F20D}" presName="bracket" presStyleLbl="parChTrans1D1" presStyleIdx="5" presStyleCnt="7" custScaleY="73233"/>
      <dgm:spPr>
        <a:xfrm>
          <a:off x="2133600" y="4772752"/>
          <a:ext cx="426720" cy="536504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A30ABBE-2F36-4DD2-9F8D-72916AFA1899}" type="pres">
      <dgm:prSet presAssocID="{92574F46-373C-491B-B78A-0DB237A8F20D}" presName="spH" presStyleCnt="0"/>
      <dgm:spPr/>
    </dgm:pt>
    <dgm:pt modelId="{73D0CDEF-A320-49DE-BBCD-C1B64239A42A}" type="pres">
      <dgm:prSet presAssocID="{92574F46-373C-491B-B78A-0DB237A8F20D}" presName="desTx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361E9D-58A8-48D0-8591-33CFE3361D9D}" type="pres">
      <dgm:prSet presAssocID="{8786E44A-3A10-4E65-BB66-8F7FCC063FBE}" presName="spV" presStyleCnt="0"/>
      <dgm:spPr/>
    </dgm:pt>
    <dgm:pt modelId="{7F521090-8B6F-479E-99C2-4578B9EFFDB7}" type="pres">
      <dgm:prSet presAssocID="{3A08CB7D-CF45-452D-9A18-25D9A783F106}" presName="linNode" presStyleCnt="0"/>
      <dgm:spPr/>
    </dgm:pt>
    <dgm:pt modelId="{7240E5F8-C9A4-4722-8F67-A02EC9104147}" type="pres">
      <dgm:prSet presAssocID="{3A08CB7D-CF45-452D-9A18-25D9A783F106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3D6AF-CB77-4456-B3AF-AA29308BA3EF}" type="pres">
      <dgm:prSet presAssocID="{3A08CB7D-CF45-452D-9A18-25D9A783F106}" presName="bracket" presStyleLbl="parChTrans1D1" presStyleIdx="6" presStyleCnt="7" custScaleY="69864"/>
      <dgm:spPr>
        <a:xfrm>
          <a:off x="2133600" y="5657792"/>
          <a:ext cx="426720" cy="543812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E8C6D19-5F05-4000-A7C6-F7C86DC5533B}" type="pres">
      <dgm:prSet presAssocID="{3A08CB7D-CF45-452D-9A18-25D9A783F106}" presName="spH" presStyleCnt="0"/>
      <dgm:spPr/>
    </dgm:pt>
    <dgm:pt modelId="{4DB6B1F6-7160-4409-B1BE-7A15B209AB12}" type="pres">
      <dgm:prSet presAssocID="{3A08CB7D-CF45-452D-9A18-25D9A783F106}" presName="des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1E062-C273-400C-83DB-0120FBD04AB1}" srcId="{78B05FC9-D276-4A07-82CB-AC391D08B6F5}" destId="{0C39AF44-80A8-4909-9017-EC682FC16446}" srcOrd="2" destOrd="0" parTransId="{BB5F584F-A29E-404D-80AD-88ECD20B955A}" sibTransId="{156988DD-B059-4030-810C-ACE544FC0D2B}"/>
    <dgm:cxn modelId="{814148EA-9BCB-4C87-91BC-7079BD9C4434}" type="presOf" srcId="{4579C739-9B1A-4433-84B2-C9284774BA7B}" destId="{21E230A2-64D0-4C8B-854F-5F59CC7EA649}" srcOrd="0" destOrd="0" presId="urn:diagrams.loki3.com/BracketList"/>
    <dgm:cxn modelId="{45F19CFD-B1D7-42DF-8C08-649E0400263D}" type="presOf" srcId="{92574F46-373C-491B-B78A-0DB237A8F20D}" destId="{12A0EA5F-1926-48BF-83F6-B4F870D4B0A4}" srcOrd="0" destOrd="0" presId="urn:diagrams.loki3.com/BracketList"/>
    <dgm:cxn modelId="{41A19FB9-1912-4A19-8DF3-BA505562A5A0}" type="presOf" srcId="{75D35A07-64D8-4EC8-864C-92A053CE7D68}" destId="{27414293-2DD2-476B-96CA-CF84F88EA85C}" srcOrd="0" destOrd="0" presId="urn:diagrams.loki3.com/BracketList"/>
    <dgm:cxn modelId="{C935C025-B350-49D2-8CCA-2285546782FB}" type="presOf" srcId="{23A3AFA6-B13B-489B-A46B-6687FDE40E13}" destId="{E680A0CF-98D3-4A0C-9072-749E075594E9}" srcOrd="0" destOrd="0" presId="urn:diagrams.loki3.com/BracketList"/>
    <dgm:cxn modelId="{7882C875-A119-4191-852D-1A7B2676EF1B}" srcId="{78B05FC9-D276-4A07-82CB-AC391D08B6F5}" destId="{23A3AFA6-B13B-489B-A46B-6687FDE40E13}" srcOrd="0" destOrd="0" parTransId="{836E1FB7-41B8-4E8F-B457-AF5703EF04D9}" sibTransId="{7A61AFC7-0B09-48C9-A0A7-9346A3046FAB}"/>
    <dgm:cxn modelId="{2CCD0DFA-72EF-4ED8-8B56-7744313C4149}" type="presOf" srcId="{3A08CB7D-CF45-452D-9A18-25D9A783F106}" destId="{7240E5F8-C9A4-4722-8F67-A02EC9104147}" srcOrd="0" destOrd="0" presId="urn:diagrams.loki3.com/BracketList"/>
    <dgm:cxn modelId="{3D258F68-FB42-4257-A4EE-BCEA781960CC}" srcId="{92574F46-373C-491B-B78A-0DB237A8F20D}" destId="{FE7E4222-A842-4F8C-9EE0-1A5A64A0F78B}" srcOrd="1" destOrd="0" parTransId="{DFA94B34-BC70-4652-84D4-5CCF9FC87A31}" sibTransId="{07999A3B-C1FC-40E6-B8E2-94883A2EEA09}"/>
    <dgm:cxn modelId="{258E1A51-CC87-430D-ABF9-8D8A2CEE912F}" srcId="{92574F46-373C-491B-B78A-0DB237A8F20D}" destId="{F7DDD677-0F79-4B03-8982-340409B7879A}" srcOrd="2" destOrd="0" parTransId="{D8B1E61D-CD95-4630-8244-927C790B00ED}" sibTransId="{9856C320-1E85-4BC9-87A7-CE8466E73A2D}"/>
    <dgm:cxn modelId="{41792CFF-8ADA-4B31-9079-347A8AF001BA}" srcId="{78B05FC9-D276-4A07-82CB-AC391D08B6F5}" destId="{92574F46-373C-491B-B78A-0DB237A8F20D}" srcOrd="5" destOrd="0" parTransId="{44214B7D-93D4-4423-BA77-60C104AF58B9}" sibTransId="{8786E44A-3A10-4E65-BB66-8F7FCC063FBE}"/>
    <dgm:cxn modelId="{312D7F26-6BC7-4814-B1BE-2BBFD19598E6}" srcId="{78B05FC9-D276-4A07-82CB-AC391D08B6F5}" destId="{4116D923-3DE5-4EC5-BFDB-86285A8C3598}" srcOrd="4" destOrd="0" parTransId="{DA854F54-B4EC-4130-9E51-B3E5DA9923DF}" sibTransId="{2B5C527C-2A5F-4F71-9138-CA7B8E4F7548}"/>
    <dgm:cxn modelId="{7C55FC01-1114-40B7-A72C-5C1A2CC8BCAA}" type="presOf" srcId="{6773ABD8-EA2F-4981-AD7D-A33765B8EACC}" destId="{ACBBEEB6-2E01-4AE7-A6CA-C6E79DDB90FB}" srcOrd="0" destOrd="1" presId="urn:diagrams.loki3.com/BracketList"/>
    <dgm:cxn modelId="{A3984E4E-D183-45FE-946E-E92A291A7A94}" srcId="{3A08CB7D-CF45-452D-9A18-25D9A783F106}" destId="{63AB0D71-9067-4C93-B6E2-891F3E87FAE9}" srcOrd="1" destOrd="0" parTransId="{ABFE15F6-0CC6-4B3C-B7F8-41C591EBE78B}" sibTransId="{15673AEB-3F43-4087-A382-22843CC8DB60}"/>
    <dgm:cxn modelId="{4CC1254A-733D-4FE5-8AA3-23E01E7D9AD6}" type="presOf" srcId="{5FBC0F64-3125-49BF-840F-2F443A68BDC2}" destId="{115C7564-30C5-4A8F-8876-466BC249709D}" srcOrd="0" destOrd="0" presId="urn:diagrams.loki3.com/BracketList"/>
    <dgm:cxn modelId="{C36E4F41-5493-437F-BC53-BF5BB0B2D5B1}" srcId="{4579C739-9B1A-4433-84B2-C9284774BA7B}" destId="{BDA20F66-4E23-47B5-AAB7-687B7DCDED00}" srcOrd="0" destOrd="0" parTransId="{406BE115-C2F1-4F53-B5B3-01C28047908F}" sibTransId="{3CF7C7F8-401D-4A06-B410-0ADED022F434}"/>
    <dgm:cxn modelId="{90DB13E8-ED30-419C-ADDB-6DF68D550EDA}" type="presOf" srcId="{78B05FC9-D276-4A07-82CB-AC391D08B6F5}" destId="{8F1142C3-B784-4016-BFCC-B7CADB5F8409}" srcOrd="0" destOrd="0" presId="urn:diagrams.loki3.com/BracketList"/>
    <dgm:cxn modelId="{384A93AA-7CD9-458F-84B3-3C00AAE8ABAA}" srcId="{3A08CB7D-CF45-452D-9A18-25D9A783F106}" destId="{77D1A00C-0B5A-49EB-823C-92741D5D63F3}" srcOrd="0" destOrd="0" parTransId="{51B83B93-60BE-4F36-AB43-108AF1693B07}" sibTransId="{9137D04F-9163-43E0-AD78-F71976DEDD91}"/>
    <dgm:cxn modelId="{876D57BB-7599-4ADD-81D1-37A9A01588BD}" srcId="{78B05FC9-D276-4A07-82CB-AC391D08B6F5}" destId="{4579C739-9B1A-4433-84B2-C9284774BA7B}" srcOrd="3" destOrd="0" parTransId="{B47CD5C7-AB18-4BB9-B5F2-81622E221E95}" sibTransId="{8E0D6C29-B589-4E34-B403-17513CF6DEDA}"/>
    <dgm:cxn modelId="{E9C0B154-3E97-4B01-A45C-72CAC922521C}" type="presOf" srcId="{64E7A648-6028-43E8-9DC0-8C6598AEFD20}" destId="{75C79C7C-3729-4806-AAEE-46D8F6DADC47}" srcOrd="0" destOrd="0" presId="urn:diagrams.loki3.com/BracketList"/>
    <dgm:cxn modelId="{231A58C5-5540-40F4-BF97-59839A76F7DF}" type="presOf" srcId="{C574DDDE-1C8E-44C0-88BA-DA7F9F2F5D62}" destId="{73D0CDEF-A320-49DE-BBCD-C1B64239A42A}" srcOrd="0" destOrd="0" presId="urn:diagrams.loki3.com/BracketList"/>
    <dgm:cxn modelId="{644BDA21-EB70-47C0-B2A4-AC7753E8B130}" type="presOf" srcId="{B0A966FA-6428-4D34-9A3E-37A364C55447}" destId="{27414293-2DD2-476B-96CA-CF84F88EA85C}" srcOrd="0" destOrd="1" presId="urn:diagrams.loki3.com/BracketList"/>
    <dgm:cxn modelId="{369361BD-FCE8-4E52-ADF3-EB28628409AF}" srcId="{78B05FC9-D276-4A07-82CB-AC391D08B6F5}" destId="{5FBC0F64-3125-49BF-840F-2F443A68BDC2}" srcOrd="1" destOrd="0" parTransId="{B0593E55-7BBA-49F8-9CA4-5AA4C9F21BE0}" sibTransId="{3E595E6E-B955-47FE-886F-AD5365D36725}"/>
    <dgm:cxn modelId="{1B6DFF90-F503-4C0F-8043-BC44F6EDCE01}" srcId="{0C39AF44-80A8-4909-9017-EC682FC16446}" destId="{B0A966FA-6428-4D34-9A3E-37A364C55447}" srcOrd="1" destOrd="0" parTransId="{CDAC0042-7ECE-4C22-9D11-63ACDBEBA70C}" sibTransId="{601BAAAD-70A9-416A-A707-D0099D7C5C81}"/>
    <dgm:cxn modelId="{3474F3FE-9BDD-4A1B-BDF6-D1FE15CAB424}" srcId="{5FBC0F64-3125-49BF-840F-2F443A68BDC2}" destId="{A25D86C3-EADB-4275-95F0-CD9034AE095F}" srcOrd="0" destOrd="0" parTransId="{C17B3235-A1B1-4E35-A7B0-6096F37B2902}" sibTransId="{535956B3-8C12-4973-AD83-B9DE006810F8}"/>
    <dgm:cxn modelId="{A50A5E69-EA8E-4A85-B15E-94E12F047BC8}" type="presOf" srcId="{F7DDD677-0F79-4B03-8982-340409B7879A}" destId="{73D0CDEF-A320-49DE-BBCD-C1B64239A42A}" srcOrd="0" destOrd="2" presId="urn:diagrams.loki3.com/BracketList"/>
    <dgm:cxn modelId="{410D285F-6800-4E2F-9408-70DE0811CD9A}" type="presOf" srcId="{A25D86C3-EADB-4275-95F0-CD9034AE095F}" destId="{751F17BF-FDD8-4613-B5BB-B9FBDFA0334C}" srcOrd="0" destOrd="0" presId="urn:diagrams.loki3.com/BracketList"/>
    <dgm:cxn modelId="{7E66283D-97AE-47D7-B763-285373F879C8}" srcId="{4116D923-3DE5-4EC5-BFDB-86285A8C3598}" destId="{64E7A648-6028-43E8-9DC0-8C6598AEFD20}" srcOrd="0" destOrd="0" parTransId="{5E2BA33E-1491-466E-8A19-EEF93FAFE440}" sibTransId="{7B5DD2BD-721A-4E33-83DC-8B7E4D1E6FBF}"/>
    <dgm:cxn modelId="{4EA3CFE7-2A19-495A-A711-BB4BE5CBD2EB}" srcId="{0C39AF44-80A8-4909-9017-EC682FC16446}" destId="{75D35A07-64D8-4EC8-864C-92A053CE7D68}" srcOrd="0" destOrd="0" parTransId="{F27372AF-DD89-4413-99CD-904E209E551D}" sibTransId="{0D910E83-7181-4BBF-A8A0-638C8A59827C}"/>
    <dgm:cxn modelId="{8CA5E71D-B33B-4F4E-9800-6C73F59CF629}" type="presOf" srcId="{0C39AF44-80A8-4909-9017-EC682FC16446}" destId="{9D077E78-0E9C-46AD-8A74-7B3899C15CD8}" srcOrd="0" destOrd="0" presId="urn:diagrams.loki3.com/BracketList"/>
    <dgm:cxn modelId="{F199CA6B-7FE0-4063-9850-2C59C6B71DCC}" srcId="{4579C739-9B1A-4433-84B2-C9284774BA7B}" destId="{6773ABD8-EA2F-4981-AD7D-A33765B8EACC}" srcOrd="1" destOrd="0" parTransId="{FEE3BE24-5AF8-410F-8A8A-81303EFF89D9}" sibTransId="{094C1CE9-4361-4680-A84A-81706F485810}"/>
    <dgm:cxn modelId="{5CF8CAE2-F253-4CDD-A51D-7CDB72451BAB}" type="presOf" srcId="{77D1A00C-0B5A-49EB-823C-92741D5D63F3}" destId="{4DB6B1F6-7160-4409-B1BE-7A15B209AB12}" srcOrd="0" destOrd="0" presId="urn:diagrams.loki3.com/BracketList"/>
    <dgm:cxn modelId="{D3705155-5226-4F07-B5F5-CE65EC2D21AF}" srcId="{92574F46-373C-491B-B78A-0DB237A8F20D}" destId="{C574DDDE-1C8E-44C0-88BA-DA7F9F2F5D62}" srcOrd="0" destOrd="0" parTransId="{5F1FC445-FE69-4207-91C3-E343E67DEE6F}" sibTransId="{80766AF2-9C43-43B6-A2E8-D5D5EBAC48FF}"/>
    <dgm:cxn modelId="{5B8F41FE-CEF1-41A8-91C3-E58CD895CE4F}" type="presOf" srcId="{3813E08C-A6B4-4575-8607-27256BFF40E7}" destId="{D17170AC-1F0C-4EB3-A65A-0D85CEB86422}" srcOrd="0" destOrd="0" presId="urn:diagrams.loki3.com/BracketList"/>
    <dgm:cxn modelId="{54725FA8-5613-4976-AD64-921163BAA73B}" srcId="{78B05FC9-D276-4A07-82CB-AC391D08B6F5}" destId="{3A08CB7D-CF45-452D-9A18-25D9A783F106}" srcOrd="6" destOrd="0" parTransId="{5A6A79BE-34FA-44CC-B83A-8F4B4CF983CB}" sibTransId="{CAD487F5-A709-437E-ABFE-06F6E019932C}"/>
    <dgm:cxn modelId="{92BA6121-2F40-4600-ADDB-8F5E61F36BFF}" type="presOf" srcId="{4116D923-3DE5-4EC5-BFDB-86285A8C3598}" destId="{7322587A-D17B-491D-A5C5-528BA13D75A5}" srcOrd="0" destOrd="0" presId="urn:diagrams.loki3.com/BracketList"/>
    <dgm:cxn modelId="{73F6FCDE-F35A-47E3-8120-33A6184801CD}" srcId="{23A3AFA6-B13B-489B-A46B-6687FDE40E13}" destId="{3813E08C-A6B4-4575-8607-27256BFF40E7}" srcOrd="0" destOrd="0" parTransId="{E483DFA1-6A3E-467C-B337-E3E6EFC9D0DB}" sibTransId="{C6772784-C542-4609-A52B-276462F04E2D}"/>
    <dgm:cxn modelId="{2C19ECD2-FB2F-42DF-92B1-D5612FACEE12}" type="presOf" srcId="{FE7E4222-A842-4F8C-9EE0-1A5A64A0F78B}" destId="{73D0CDEF-A320-49DE-BBCD-C1B64239A42A}" srcOrd="0" destOrd="1" presId="urn:diagrams.loki3.com/BracketList"/>
    <dgm:cxn modelId="{82DA8810-0BE4-436F-88D0-F07F62D06BDF}" type="presOf" srcId="{63AB0D71-9067-4C93-B6E2-891F3E87FAE9}" destId="{4DB6B1F6-7160-4409-B1BE-7A15B209AB12}" srcOrd="0" destOrd="1" presId="urn:diagrams.loki3.com/BracketList"/>
    <dgm:cxn modelId="{A5C845C4-7CAB-43B3-AC0B-DA9B10EDB85D}" type="presOf" srcId="{BDA20F66-4E23-47B5-AAB7-687B7DCDED00}" destId="{ACBBEEB6-2E01-4AE7-A6CA-C6E79DDB90FB}" srcOrd="0" destOrd="0" presId="urn:diagrams.loki3.com/BracketList"/>
    <dgm:cxn modelId="{0077B798-3CA8-4945-8833-3A893744F24E}" type="presParOf" srcId="{8F1142C3-B784-4016-BFCC-B7CADB5F8409}" destId="{F1E50067-E7E4-4107-A51D-B8C33106E781}" srcOrd="0" destOrd="0" presId="urn:diagrams.loki3.com/BracketList"/>
    <dgm:cxn modelId="{163228DD-23C0-4F97-BE4F-780915B36850}" type="presParOf" srcId="{F1E50067-E7E4-4107-A51D-B8C33106E781}" destId="{E680A0CF-98D3-4A0C-9072-749E075594E9}" srcOrd="0" destOrd="0" presId="urn:diagrams.loki3.com/BracketList"/>
    <dgm:cxn modelId="{24A77986-1595-4B76-82F8-5A6B9D954799}" type="presParOf" srcId="{F1E50067-E7E4-4107-A51D-B8C33106E781}" destId="{6D570D22-2400-4AA0-ABD0-D7025A0FB700}" srcOrd="1" destOrd="0" presId="urn:diagrams.loki3.com/BracketList"/>
    <dgm:cxn modelId="{6E614F4C-2FBF-49C7-8825-855A6E98360B}" type="presParOf" srcId="{F1E50067-E7E4-4107-A51D-B8C33106E781}" destId="{80BF52DD-451C-4315-865D-CBFD2907717D}" srcOrd="2" destOrd="0" presId="urn:diagrams.loki3.com/BracketList"/>
    <dgm:cxn modelId="{32E8B352-299B-4029-BEDA-D79992E77986}" type="presParOf" srcId="{F1E50067-E7E4-4107-A51D-B8C33106E781}" destId="{D17170AC-1F0C-4EB3-A65A-0D85CEB86422}" srcOrd="3" destOrd="0" presId="urn:diagrams.loki3.com/BracketList"/>
    <dgm:cxn modelId="{0416D76A-30A5-495C-B3BA-9C488C9F0C48}" type="presParOf" srcId="{8F1142C3-B784-4016-BFCC-B7CADB5F8409}" destId="{01DAF31C-82C2-4100-9261-4433C3F7C549}" srcOrd="1" destOrd="0" presId="urn:diagrams.loki3.com/BracketList"/>
    <dgm:cxn modelId="{6D45503C-C081-4CF3-9E09-A1D47B3213A6}" type="presParOf" srcId="{8F1142C3-B784-4016-BFCC-B7CADB5F8409}" destId="{F642FB94-BB8C-4948-8B0D-BC941AB1862E}" srcOrd="2" destOrd="0" presId="urn:diagrams.loki3.com/BracketList"/>
    <dgm:cxn modelId="{B7F8752D-8194-4A31-B78A-D10E3FF1C4DD}" type="presParOf" srcId="{F642FB94-BB8C-4948-8B0D-BC941AB1862E}" destId="{115C7564-30C5-4A8F-8876-466BC249709D}" srcOrd="0" destOrd="0" presId="urn:diagrams.loki3.com/BracketList"/>
    <dgm:cxn modelId="{69F392BA-75CE-47C9-91C0-88ED53506DDF}" type="presParOf" srcId="{F642FB94-BB8C-4948-8B0D-BC941AB1862E}" destId="{D50D5F9A-76DC-4C6E-B6B4-7840225F3BD9}" srcOrd="1" destOrd="0" presId="urn:diagrams.loki3.com/BracketList"/>
    <dgm:cxn modelId="{EE568D74-394F-408E-93FA-5CF1D359A31B}" type="presParOf" srcId="{F642FB94-BB8C-4948-8B0D-BC941AB1862E}" destId="{A4A3162C-D362-4108-AF4B-D5659287C7F5}" srcOrd="2" destOrd="0" presId="urn:diagrams.loki3.com/BracketList"/>
    <dgm:cxn modelId="{51CE7340-037E-4BD8-B237-71566BB78AF1}" type="presParOf" srcId="{F642FB94-BB8C-4948-8B0D-BC941AB1862E}" destId="{751F17BF-FDD8-4613-B5BB-B9FBDFA0334C}" srcOrd="3" destOrd="0" presId="urn:diagrams.loki3.com/BracketList"/>
    <dgm:cxn modelId="{891A258D-3D0C-489C-A914-5972F376CE4A}" type="presParOf" srcId="{8F1142C3-B784-4016-BFCC-B7CADB5F8409}" destId="{17FD74FF-7702-42B6-B3DD-A74DDED9B434}" srcOrd="3" destOrd="0" presId="urn:diagrams.loki3.com/BracketList"/>
    <dgm:cxn modelId="{EDD670E7-AC52-4F0C-A42B-DA4CC9FCA2EA}" type="presParOf" srcId="{8F1142C3-B784-4016-BFCC-B7CADB5F8409}" destId="{50E53184-DE8A-4C80-BEEE-606AD4561D23}" srcOrd="4" destOrd="0" presId="urn:diagrams.loki3.com/BracketList"/>
    <dgm:cxn modelId="{7833B2C7-5A15-4C04-9C99-43E245F6BD9D}" type="presParOf" srcId="{50E53184-DE8A-4C80-BEEE-606AD4561D23}" destId="{9D077E78-0E9C-46AD-8A74-7B3899C15CD8}" srcOrd="0" destOrd="0" presId="urn:diagrams.loki3.com/BracketList"/>
    <dgm:cxn modelId="{AC04FC3D-78EF-44EF-AEF1-422E5C9C5BA5}" type="presParOf" srcId="{50E53184-DE8A-4C80-BEEE-606AD4561D23}" destId="{3F17E1D1-AB1D-4C0D-9B27-E12DB15ADE55}" srcOrd="1" destOrd="0" presId="urn:diagrams.loki3.com/BracketList"/>
    <dgm:cxn modelId="{88668B54-4322-4DF4-AC74-955C927EE81A}" type="presParOf" srcId="{50E53184-DE8A-4C80-BEEE-606AD4561D23}" destId="{DF653467-87A7-41D5-A1CA-44172674291A}" srcOrd="2" destOrd="0" presId="urn:diagrams.loki3.com/BracketList"/>
    <dgm:cxn modelId="{694862DA-9FC1-40D5-B212-52ABB74234B4}" type="presParOf" srcId="{50E53184-DE8A-4C80-BEEE-606AD4561D23}" destId="{27414293-2DD2-476B-96CA-CF84F88EA85C}" srcOrd="3" destOrd="0" presId="urn:diagrams.loki3.com/BracketList"/>
    <dgm:cxn modelId="{082A07C8-01FC-4CBB-A73C-3812C24DEDC0}" type="presParOf" srcId="{8F1142C3-B784-4016-BFCC-B7CADB5F8409}" destId="{5F6688D9-7D39-40B1-B6AE-0648126063F7}" srcOrd="5" destOrd="0" presId="urn:diagrams.loki3.com/BracketList"/>
    <dgm:cxn modelId="{AFD17F05-5C53-4357-905D-1349002FAE06}" type="presParOf" srcId="{8F1142C3-B784-4016-BFCC-B7CADB5F8409}" destId="{AACE447C-F5A8-4782-A028-24C49C473647}" srcOrd="6" destOrd="0" presId="urn:diagrams.loki3.com/BracketList"/>
    <dgm:cxn modelId="{3B54E6B0-5B90-48AC-9564-CAFB9F9E0BEB}" type="presParOf" srcId="{AACE447C-F5A8-4782-A028-24C49C473647}" destId="{21E230A2-64D0-4C8B-854F-5F59CC7EA649}" srcOrd="0" destOrd="0" presId="urn:diagrams.loki3.com/BracketList"/>
    <dgm:cxn modelId="{C0CE168B-9047-4E7E-8F8D-32A9D8221EDB}" type="presParOf" srcId="{AACE447C-F5A8-4782-A028-24C49C473647}" destId="{BEEEAB6E-FEEE-4F83-B0ED-A139C5EAF7B5}" srcOrd="1" destOrd="0" presId="urn:diagrams.loki3.com/BracketList"/>
    <dgm:cxn modelId="{7FC49954-9CFD-4C74-8B8E-5448D2328DA8}" type="presParOf" srcId="{AACE447C-F5A8-4782-A028-24C49C473647}" destId="{5153FEFB-B68A-4A98-B610-E6F90F05FAEC}" srcOrd="2" destOrd="0" presId="urn:diagrams.loki3.com/BracketList"/>
    <dgm:cxn modelId="{0695F01D-6A81-4AC7-8C97-B736D1AA3078}" type="presParOf" srcId="{AACE447C-F5A8-4782-A028-24C49C473647}" destId="{ACBBEEB6-2E01-4AE7-A6CA-C6E79DDB90FB}" srcOrd="3" destOrd="0" presId="urn:diagrams.loki3.com/BracketList"/>
    <dgm:cxn modelId="{4014D864-3504-4A0F-8962-83FDF228B01F}" type="presParOf" srcId="{8F1142C3-B784-4016-BFCC-B7CADB5F8409}" destId="{3D63994A-DED2-4CE2-92EA-9DFB02B0E65B}" srcOrd="7" destOrd="0" presId="urn:diagrams.loki3.com/BracketList"/>
    <dgm:cxn modelId="{D2123CD8-5A41-44E6-BE9A-3F23216BFA38}" type="presParOf" srcId="{8F1142C3-B784-4016-BFCC-B7CADB5F8409}" destId="{E3A77278-5CE5-4FE7-AE08-3D6A94BDA486}" srcOrd="8" destOrd="0" presId="urn:diagrams.loki3.com/BracketList"/>
    <dgm:cxn modelId="{FD80515C-513B-4A5E-8418-A1E1D9B829F7}" type="presParOf" srcId="{E3A77278-5CE5-4FE7-AE08-3D6A94BDA486}" destId="{7322587A-D17B-491D-A5C5-528BA13D75A5}" srcOrd="0" destOrd="0" presId="urn:diagrams.loki3.com/BracketList"/>
    <dgm:cxn modelId="{ABFDFF2A-4ECE-49EE-90DF-0F4E205B8E6A}" type="presParOf" srcId="{E3A77278-5CE5-4FE7-AE08-3D6A94BDA486}" destId="{5A73C570-93D4-4BB4-A97B-49E93FBB10AF}" srcOrd="1" destOrd="0" presId="urn:diagrams.loki3.com/BracketList"/>
    <dgm:cxn modelId="{701C3234-A3D2-4815-BAB2-51940DE0999C}" type="presParOf" srcId="{E3A77278-5CE5-4FE7-AE08-3D6A94BDA486}" destId="{E8AAC000-7280-4CD8-AE6A-A316A0E39DB1}" srcOrd="2" destOrd="0" presId="urn:diagrams.loki3.com/BracketList"/>
    <dgm:cxn modelId="{D83566BF-6A4E-4D33-8AA2-BB02FF16C433}" type="presParOf" srcId="{E3A77278-5CE5-4FE7-AE08-3D6A94BDA486}" destId="{75C79C7C-3729-4806-AAEE-46D8F6DADC47}" srcOrd="3" destOrd="0" presId="urn:diagrams.loki3.com/BracketList"/>
    <dgm:cxn modelId="{21BAE17A-82E5-4283-95CE-0201A7602AA5}" type="presParOf" srcId="{8F1142C3-B784-4016-BFCC-B7CADB5F8409}" destId="{FBA0BA17-AFBB-4F49-A492-1D67F6EF476E}" srcOrd="9" destOrd="0" presId="urn:diagrams.loki3.com/BracketList"/>
    <dgm:cxn modelId="{4BCC0A42-2FE9-4FC1-8DF2-D3EFBAD42BE9}" type="presParOf" srcId="{8F1142C3-B784-4016-BFCC-B7CADB5F8409}" destId="{7314BAF3-18FB-4FBD-893A-5910253B3749}" srcOrd="10" destOrd="0" presId="urn:diagrams.loki3.com/BracketList"/>
    <dgm:cxn modelId="{E0D6A4BC-B8D1-4433-AC77-B38B2773F2C4}" type="presParOf" srcId="{7314BAF3-18FB-4FBD-893A-5910253B3749}" destId="{12A0EA5F-1926-48BF-83F6-B4F870D4B0A4}" srcOrd="0" destOrd="0" presId="urn:diagrams.loki3.com/BracketList"/>
    <dgm:cxn modelId="{1BBE3E1A-BAF4-4EBB-856D-AEA63F1D678C}" type="presParOf" srcId="{7314BAF3-18FB-4FBD-893A-5910253B3749}" destId="{3A65A123-C233-4E3C-932E-9E4C8554CA5E}" srcOrd="1" destOrd="0" presId="urn:diagrams.loki3.com/BracketList"/>
    <dgm:cxn modelId="{5E54255B-1B32-48D2-9F30-15B7BEC2670B}" type="presParOf" srcId="{7314BAF3-18FB-4FBD-893A-5910253B3749}" destId="{4A30ABBE-2F36-4DD2-9F8D-72916AFA1899}" srcOrd="2" destOrd="0" presId="urn:diagrams.loki3.com/BracketList"/>
    <dgm:cxn modelId="{69DDDEEA-BD28-42F3-B089-E75F9BD9C67A}" type="presParOf" srcId="{7314BAF3-18FB-4FBD-893A-5910253B3749}" destId="{73D0CDEF-A320-49DE-BBCD-C1B64239A42A}" srcOrd="3" destOrd="0" presId="urn:diagrams.loki3.com/BracketList"/>
    <dgm:cxn modelId="{33CB7BBB-D628-4DDC-9919-7E52FC630785}" type="presParOf" srcId="{8F1142C3-B784-4016-BFCC-B7CADB5F8409}" destId="{BF361E9D-58A8-48D0-8591-33CFE3361D9D}" srcOrd="11" destOrd="0" presId="urn:diagrams.loki3.com/BracketList"/>
    <dgm:cxn modelId="{33F3CDF1-DA34-4759-A152-374725522290}" type="presParOf" srcId="{8F1142C3-B784-4016-BFCC-B7CADB5F8409}" destId="{7F521090-8B6F-479E-99C2-4578B9EFFDB7}" srcOrd="12" destOrd="0" presId="urn:diagrams.loki3.com/BracketList"/>
    <dgm:cxn modelId="{DAA37F45-7FE4-4FD2-8942-186DC0D49613}" type="presParOf" srcId="{7F521090-8B6F-479E-99C2-4578B9EFFDB7}" destId="{7240E5F8-C9A4-4722-8F67-A02EC9104147}" srcOrd="0" destOrd="0" presId="urn:diagrams.loki3.com/BracketList"/>
    <dgm:cxn modelId="{2403595D-0C21-49F1-84AC-39BC60FDBED6}" type="presParOf" srcId="{7F521090-8B6F-479E-99C2-4578B9EFFDB7}" destId="{F153D6AF-CB77-4456-B3AF-AA29308BA3EF}" srcOrd="1" destOrd="0" presId="urn:diagrams.loki3.com/BracketList"/>
    <dgm:cxn modelId="{44386308-3FB7-4976-98C9-3F353C70F3DA}" type="presParOf" srcId="{7F521090-8B6F-479E-99C2-4578B9EFFDB7}" destId="{8E8C6D19-5F05-4000-A7C6-F7C86DC5533B}" srcOrd="2" destOrd="0" presId="urn:diagrams.loki3.com/BracketList"/>
    <dgm:cxn modelId="{A94E79D2-F545-45C8-98C6-0E113FABDB53}" type="presParOf" srcId="{7F521090-8B6F-479E-99C2-4578B9EFFDB7}" destId="{4DB6B1F6-7160-4409-B1BE-7A15B209AB1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0A0CF-98D3-4A0C-9072-749E075594E9}">
      <dsp:nvSpPr>
        <dsp:cNvPr id="0" name=""/>
        <dsp:cNvSpPr/>
      </dsp:nvSpPr>
      <dsp:spPr>
        <a:xfrm>
          <a:off x="0" y="8833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Problem Statement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8833"/>
        <a:ext cx="1714500" cy="613800"/>
      </dsp:txXfrm>
    </dsp:sp>
    <dsp:sp modelId="{6D570D22-2400-4AA0-ABD0-D7025A0FB700}">
      <dsp:nvSpPr>
        <dsp:cNvPr id="0" name=""/>
        <dsp:cNvSpPr/>
      </dsp:nvSpPr>
      <dsp:spPr>
        <a:xfrm>
          <a:off x="1714500" y="136449"/>
          <a:ext cx="342900" cy="358569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170AC-1F0C-4EB3-A65A-0D85CEB86422}">
      <dsp:nvSpPr>
        <dsp:cNvPr id="0" name=""/>
        <dsp:cNvSpPr/>
      </dsp:nvSpPr>
      <dsp:spPr>
        <a:xfrm>
          <a:off x="2194560" y="8833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8833"/>
        <a:ext cx="4663441" cy="613800"/>
      </dsp:txXfrm>
    </dsp:sp>
    <dsp:sp modelId="{115C7564-30C5-4A8F-8876-466BC249709D}">
      <dsp:nvSpPr>
        <dsp:cNvPr id="0" name=""/>
        <dsp:cNvSpPr/>
      </dsp:nvSpPr>
      <dsp:spPr>
        <a:xfrm>
          <a:off x="0" y="734233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Team Members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734233"/>
        <a:ext cx="1714500" cy="613800"/>
      </dsp:txXfrm>
    </dsp:sp>
    <dsp:sp modelId="{D50D5F9A-76DC-4C6E-B6B4-7840225F3BD9}">
      <dsp:nvSpPr>
        <dsp:cNvPr id="0" name=""/>
        <dsp:cNvSpPr/>
      </dsp:nvSpPr>
      <dsp:spPr>
        <a:xfrm>
          <a:off x="1714500" y="842210"/>
          <a:ext cx="342900" cy="397846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F17BF-FDD8-4613-B5BB-B9FBDFA0334C}">
      <dsp:nvSpPr>
        <dsp:cNvPr id="0" name=""/>
        <dsp:cNvSpPr/>
      </dsp:nvSpPr>
      <dsp:spPr>
        <a:xfrm>
          <a:off x="2194560" y="734233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1225557"/>
                <a:satOff val="-1705"/>
                <a:lumOff val="-654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1225557"/>
                <a:satOff val="-1705"/>
                <a:lumOff val="-654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Include coach, sponsor and each member (core and extended)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734233"/>
        <a:ext cx="4663441" cy="613800"/>
      </dsp:txXfrm>
    </dsp:sp>
    <dsp:sp modelId="{9D077E78-0E9C-46AD-8A74-7B3899C15CD8}">
      <dsp:nvSpPr>
        <dsp:cNvPr id="0" name=""/>
        <dsp:cNvSpPr/>
      </dsp:nvSpPr>
      <dsp:spPr>
        <a:xfrm>
          <a:off x="0" y="1491103"/>
          <a:ext cx="1714500" cy="67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Central Question/ Why</a:t>
          </a:r>
          <a:r>
            <a:rPr lang="en-US" sz="1400" b="1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work on this now?</a:t>
          </a:r>
          <a:endParaRPr lang="en-U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491103"/>
        <a:ext cx="1714500" cy="671343"/>
      </dsp:txXfrm>
    </dsp:sp>
    <dsp:sp modelId="{3F17E1D1-AB1D-4C0D-9B27-E12DB15ADE55}">
      <dsp:nvSpPr>
        <dsp:cNvPr id="0" name=""/>
        <dsp:cNvSpPr/>
      </dsp:nvSpPr>
      <dsp:spPr>
        <a:xfrm>
          <a:off x="1714500" y="1601581"/>
          <a:ext cx="342900" cy="450386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14293-2DD2-476B-96CA-CF84F88EA85C}">
      <dsp:nvSpPr>
        <dsp:cNvPr id="0" name=""/>
        <dsp:cNvSpPr/>
      </dsp:nvSpPr>
      <dsp:spPr>
        <a:xfrm>
          <a:off x="2194560" y="1459633"/>
          <a:ext cx="4663441" cy="734282"/>
        </a:xfrm>
        <a:prstGeom prst="rect">
          <a:avLst/>
        </a:prstGeom>
        <a:gradFill rotWithShape="0">
          <a:gsLst>
            <a:gs pos="0">
              <a:srgbClr val="4472C4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Create this statement with team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What is the impact anticipated OR what are the current losses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1459633"/>
        <a:ext cx="4663441" cy="734282"/>
      </dsp:txXfrm>
    </dsp:sp>
    <dsp:sp modelId="{21E230A2-64D0-4C8B-854F-5F59CC7EA649}">
      <dsp:nvSpPr>
        <dsp:cNvPr id="0" name=""/>
        <dsp:cNvSpPr/>
      </dsp:nvSpPr>
      <dsp:spPr>
        <a:xfrm>
          <a:off x="0" y="2305516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Measures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305516"/>
        <a:ext cx="1714500" cy="613800"/>
      </dsp:txXfrm>
    </dsp:sp>
    <dsp:sp modelId="{BEEEAB6E-FEEE-4F83-B0ED-A139C5EAF7B5}">
      <dsp:nvSpPr>
        <dsp:cNvPr id="0" name=""/>
        <dsp:cNvSpPr/>
      </dsp:nvSpPr>
      <dsp:spPr>
        <a:xfrm>
          <a:off x="1714500" y="2407861"/>
          <a:ext cx="342900" cy="409109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BEEB6-2E01-4AE7-A6CA-C6E79DDB90FB}">
      <dsp:nvSpPr>
        <dsp:cNvPr id="0" name=""/>
        <dsp:cNvSpPr/>
      </dsp:nvSpPr>
      <dsp:spPr>
        <a:xfrm>
          <a:off x="2194560" y="2305516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Measurement from PI Goals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If implementation goal –evidence that it is implemented?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2305516"/>
        <a:ext cx="4663441" cy="613800"/>
      </dsp:txXfrm>
    </dsp:sp>
    <dsp:sp modelId="{7322587A-D17B-491D-A5C5-528BA13D75A5}">
      <dsp:nvSpPr>
        <dsp:cNvPr id="0" name=""/>
        <dsp:cNvSpPr/>
      </dsp:nvSpPr>
      <dsp:spPr>
        <a:xfrm>
          <a:off x="0" y="3030916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Goal Statement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030916"/>
        <a:ext cx="1714500" cy="613800"/>
      </dsp:txXfrm>
    </dsp:sp>
    <dsp:sp modelId="{5A73C570-93D4-4BB4-A97B-49E93FBB10AF}">
      <dsp:nvSpPr>
        <dsp:cNvPr id="0" name=""/>
        <dsp:cNvSpPr/>
      </dsp:nvSpPr>
      <dsp:spPr>
        <a:xfrm>
          <a:off x="1714500" y="3123161"/>
          <a:ext cx="342900" cy="429310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79C7C-3729-4806-AAEE-46D8F6DADC47}">
      <dsp:nvSpPr>
        <dsp:cNvPr id="0" name=""/>
        <dsp:cNvSpPr/>
      </dsp:nvSpPr>
      <dsp:spPr>
        <a:xfrm>
          <a:off x="2194560" y="3030916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Goals from PI Goals spreadsheet – baseline and follow up. 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3030916"/>
        <a:ext cx="4663441" cy="613800"/>
      </dsp:txXfrm>
    </dsp:sp>
    <dsp:sp modelId="{12A0EA5F-1926-48BF-83F6-B4F870D4B0A4}">
      <dsp:nvSpPr>
        <dsp:cNvPr id="0" name=""/>
        <dsp:cNvSpPr/>
      </dsp:nvSpPr>
      <dsp:spPr>
        <a:xfrm>
          <a:off x="0" y="3833041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Milestones/ Dates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833041"/>
        <a:ext cx="1714500" cy="613800"/>
      </dsp:txXfrm>
    </dsp:sp>
    <dsp:sp modelId="{3A65A123-C233-4E3C-932E-9E4C8554CA5E}">
      <dsp:nvSpPr>
        <dsp:cNvPr id="0" name=""/>
        <dsp:cNvSpPr/>
      </dsp:nvSpPr>
      <dsp:spPr>
        <a:xfrm>
          <a:off x="1714500" y="3859001"/>
          <a:ext cx="342900" cy="561880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0CDEF-A320-49DE-BBCD-C1B64239A42A}">
      <dsp:nvSpPr>
        <dsp:cNvPr id="0" name=""/>
        <dsp:cNvSpPr/>
      </dsp:nvSpPr>
      <dsp:spPr>
        <a:xfrm>
          <a:off x="2194560" y="3756316"/>
          <a:ext cx="4663441" cy="767250"/>
        </a:xfrm>
        <a:prstGeom prst="rect">
          <a:avLst/>
        </a:prstGeom>
        <a:gradFill rotWithShape="0">
          <a:gsLst>
            <a:gs pos="0">
              <a:srgbClr val="4472C4"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team first meeting and date project charter created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Deliverables and when they are due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Date each PDSA launched, completed.</a:t>
          </a:r>
          <a:endParaRPr lang="en-US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194560" y="3756316"/>
        <a:ext cx="4663441" cy="767250"/>
      </dsp:txXfrm>
    </dsp:sp>
    <dsp:sp modelId="{7240E5F8-C9A4-4722-8F67-A02EC9104147}">
      <dsp:nvSpPr>
        <dsp:cNvPr id="0" name=""/>
        <dsp:cNvSpPr/>
      </dsp:nvSpPr>
      <dsp:spPr>
        <a:xfrm>
          <a:off x="0" y="4635166"/>
          <a:ext cx="1714500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Scope</a:t>
          </a: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1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4635166"/>
        <a:ext cx="1714500" cy="613800"/>
      </dsp:txXfrm>
    </dsp:sp>
    <dsp:sp modelId="{F153D6AF-CB77-4456-B3AF-AA29308BA3EF}">
      <dsp:nvSpPr>
        <dsp:cNvPr id="0" name=""/>
        <dsp:cNvSpPr/>
      </dsp:nvSpPr>
      <dsp:spPr>
        <a:xfrm>
          <a:off x="1714500" y="4727653"/>
          <a:ext cx="342900" cy="428825"/>
        </a:xfrm>
        <a:prstGeom prst="rightArrow">
          <a:avLst/>
        </a:prstGeom>
        <a:solidFill>
          <a:srgbClr val="5B9BD5"/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6B1F6-7160-4409-B1BE-7A15B209AB12}">
      <dsp:nvSpPr>
        <dsp:cNvPr id="0" name=""/>
        <dsp:cNvSpPr/>
      </dsp:nvSpPr>
      <dsp:spPr>
        <a:xfrm>
          <a:off x="2194560" y="4635166"/>
          <a:ext cx="4663441" cy="613800"/>
        </a:xfrm>
        <a:prstGeom prst="rect">
          <a:avLst/>
        </a:prstGeom>
        <a:gradFill rotWithShape="0">
          <a:gsLst>
            <a:gs pos="0">
              <a:srgbClr val="4472C4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Document first &amp; last process steps.</a:t>
          </a:r>
          <a:r>
            <a:rPr lang="en-US" sz="1400" b="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endParaRPr lang="en-US" sz="11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 panose="020F0502020204030204"/>
              <a:ea typeface="+mn-ea"/>
              <a:cs typeface="+mn-cs"/>
            </a:rPr>
            <a:t>List areas of exclusion for this project</a:t>
          </a:r>
          <a:endParaRPr lang="en-US" sz="1400" kern="1200" dirty="0"/>
        </a:p>
      </dsp:txBody>
      <dsp:txXfrm>
        <a:off x="2194560" y="4635166"/>
        <a:ext cx="4663441" cy="613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21FE2-E792-4DF8-8099-7A6AF6BD10CD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FBD2D-0805-48FF-AB52-683E231FD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1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ALYSON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09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28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02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52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5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2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0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52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35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E64E-159B-417F-AC73-EC5D393CD6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6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ALYSON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7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1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6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ALYSON</a:t>
            </a:r>
          </a:p>
        </p:txBody>
      </p:sp>
    </p:spTree>
    <p:extLst>
      <p:ext uri="{BB962C8B-B14F-4D97-AF65-F5344CB8AC3E}">
        <p14:creationId xmlns:p14="http://schemas.microsoft.com/office/powerpoint/2010/main" val="3531006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ALYSON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6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ALYSON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59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ALYSON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43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4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r>
              <a:rPr lang="en-US" dirty="0" smtClean="0"/>
              <a:t>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74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FBD2D-0805-48FF-AB52-683E231FD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28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ALYSON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73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lnSpc>
                <a:spcPct val="110000"/>
              </a:lnSpc>
              <a:buNone/>
              <a:defRPr/>
            </a:pPr>
            <a:r>
              <a:rPr lang="en-US" altLang="en-US" b="0" dirty="0" smtClean="0">
                <a:solidFill>
                  <a:schemeClr val="tx2"/>
                </a:solidFill>
              </a:rPr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9C65A-1558-4DE8-9D98-77B967BA53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648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</p:spTree>
    <p:extLst>
      <p:ext uri="{BB962C8B-B14F-4D97-AF65-F5344CB8AC3E}">
        <p14:creationId xmlns:p14="http://schemas.microsoft.com/office/powerpoint/2010/main" val="1198729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>
                <a:latin typeface="Arial" pitchFamily="34" charset="0"/>
                <a:ea typeface="MS PGothic" pitchFamily="34" charset="-128"/>
              </a:rPr>
              <a:t>www.clinicalmicrosystem.org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852" y="8687426"/>
            <a:ext cx="2971593" cy="4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 anchor="b"/>
          <a:lstStyle>
            <a:lvl1pPr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79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81EA2-7E66-4711-952B-774383B5C38F}" type="slidenum">
              <a:rPr lang="en-US" altLang="en-US" sz="1300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 sz="13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5175" cy="34305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48" y="4343713"/>
            <a:ext cx="5037705" cy="411229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699" rIns="91400" bIns="4569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ALYSON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ALYSON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C7D1B-6069-47AA-A5EF-A3A9C19C73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50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4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2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98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BD2D-0805-48FF-AB52-683E231FD2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345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B149-E0F2-46F0-AC55-6D3947D2FD4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8B149-E0F2-46F0-AC55-6D3947D2FD4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E99B-16B3-480A-8AA9-2062A2451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rldefense.com/v3/__https:/vimeo.com/635689772/3b16008074__;!!CfiprD0C6IEL0SLVhA0!6zNy-9_vzo2yPAcuJs_dSdsILwBfsDhdHEwvWjCrpAxQvuj6Opr5aCgZ1kHF8A$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ovingprimarycare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ovingprimarycare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ldefense.com/v3/__https:/vimeo.com/635689772/3b16008074__;!!CfiprD0C6IEL0SLVhA0!6zNy-9_vzo2yPAcuJs_dSdsILwBfsDhdHEwvWjCrpAxQvuj6Opr5aCgZ1kHF8A$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291682" y="1029808"/>
            <a:ext cx="8623718" cy="4168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779" tIns="43611" rIns="88779" bIns="43611"/>
          <a:lstStyle/>
          <a:p>
            <a:pPr marL="336427" indent="-336427" algn="ctr" eaLnBrk="0" hangingPunct="0">
              <a:spcBef>
                <a:spcPct val="20000"/>
              </a:spcBef>
              <a:spcAft>
                <a:spcPts val="987"/>
              </a:spcAft>
              <a:buClr>
                <a:schemeClr val="hlink"/>
              </a:buClr>
              <a:buSzPct val="75000"/>
              <a:defRPr/>
            </a:pPr>
            <a:endParaRPr lang="en-US" altLang="en-US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4800" b="1" kern="0" dirty="0" smtClean="0">
                <a:solidFill>
                  <a:schemeClr val="bg1"/>
                </a:solidFill>
              </a:rPr>
              <a:t>Quality Improvement Seminar</a:t>
            </a: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3200" b="1" kern="0" dirty="0" smtClean="0">
                <a:solidFill>
                  <a:schemeClr val="accent1"/>
                </a:solidFill>
              </a:rPr>
              <a:t>Alyson Faires, Natalie Ewashkow, Mark Splaine</a:t>
            </a: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r>
              <a:rPr lang="en-US" altLang="en-US" sz="3200" b="1" kern="0" dirty="0" smtClean="0">
                <a:solidFill>
                  <a:schemeClr val="accent1"/>
                </a:solidFill>
              </a:rPr>
              <a:t>October 27, 2022</a:t>
            </a:r>
            <a:endParaRPr lang="en-US" altLang="en-US" sz="3200" b="1" kern="0" dirty="0">
              <a:solidFill>
                <a:schemeClr val="accent1"/>
              </a:solidFill>
            </a:endParaRPr>
          </a:p>
          <a:p>
            <a:pPr marL="336427" indent="-336427" algn="ctr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defRPr/>
            </a:pPr>
            <a:endParaRPr lang="en-US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056967"/>
            <a:ext cx="1000125" cy="10001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4525" y="5047792"/>
            <a:ext cx="745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93BC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Nurse Practitioner &amp; Post Doctoral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4525" y="5432513"/>
            <a:ext cx="5668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Training Programs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 rot="21353334">
            <a:off x="80962" y="238100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INTERACTIVE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667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INFORMATIVE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 rot="730540">
            <a:off x="5992201" y="314847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SKILL BUILDING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362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 WORK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1287501">
            <a:off x="701247" y="95984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STRATEGIC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330888">
            <a:off x="5735387" y="100262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FOCUSED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119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106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RELEVANT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3728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819" y="1211542"/>
            <a:ext cx="4726781" cy="503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High Performing Primary Care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435025"/>
            <a:ext cx="3936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Bodenheimer</a:t>
            </a:r>
            <a:r>
              <a:rPr lang="en-US" sz="1600" i="1" dirty="0" smtClean="0"/>
              <a:t> T, et. al.  Ann Fam Med 2014;166-171. doi:10.1370/afm.1616</a:t>
            </a:r>
            <a:endParaRPr lang="en-US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2057400"/>
            <a:ext cx="37083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Foundational or first-tier blocks (1-4)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First-tier blocks support achievement of upper blocks (5-10)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772400" y="5029200"/>
            <a:ext cx="1219200" cy="1219200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558" y="1375329"/>
            <a:ext cx="8005042" cy="456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867400"/>
            <a:ext cx="845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https://vimeo.com/635689772/3b16008074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62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National Cooperative Agreement (NCA) Webinars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26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25199"/>
            <a:ext cx="8839200" cy="55994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66800" y="2286000"/>
            <a:ext cx="548591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8763000" cy="55421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48200" y="3533095"/>
            <a:ext cx="3961910" cy="8865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62000"/>
            <a:ext cx="8763000" cy="5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8839200" cy="55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771525"/>
            <a:ext cx="8763000" cy="5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8915400" cy="5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7886" y="820607"/>
            <a:ext cx="3744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://improvingprimarycare.org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01" y="1251862"/>
            <a:ext cx="9170005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73585"/>
            <a:ext cx="8229600" cy="1307615"/>
          </a:xfrm>
        </p:spPr>
        <p:txBody>
          <a:bodyPr>
            <a:normAutofit/>
          </a:bodyPr>
          <a:lstStyle/>
          <a:p>
            <a:r>
              <a:rPr lang="en-US" b="1" dirty="0" smtClean="0"/>
              <a:t>Poll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87" y="1828800"/>
            <a:ext cx="8486503" cy="3962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At which organization are you located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dirty="0">
                <a:solidFill>
                  <a:schemeClr val="tx2"/>
                </a:solidFill>
              </a:rPr>
              <a:t>Who do you work with directly when you provide care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dirty="0">
                <a:solidFill>
                  <a:schemeClr val="tx2"/>
                </a:solidFill>
              </a:rPr>
              <a:t>Which health professional disciplines are available at your site?</a:t>
            </a:r>
            <a:endParaRPr lang="en-US" sz="36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marL="0" indent="0" algn="ctr">
              <a:buNone/>
              <a:defRPr/>
            </a:pPr>
            <a:r>
              <a:rPr lang="en-US" b="1" i="1" dirty="0" smtClean="0">
                <a:solidFill>
                  <a:schemeClr val="tx2"/>
                </a:solidFill>
              </a:rPr>
              <a:t>Thanks for sharing your information!</a:t>
            </a:r>
            <a:endParaRPr lang="en-US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6" y="701982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Session Goals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752650"/>
            <a:ext cx="8267178" cy="46325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Hear about and discuss many of the things you are noticing and wondering about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Review the evidence for the team-based care approach in primary care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Share some examples of team-based care in your setting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77" name="Slide Number Placeholder 5"/>
          <p:cNvSpPr txBox="1">
            <a:spLocks noGrp="1"/>
          </p:cNvSpPr>
          <p:nvPr/>
        </p:nvSpPr>
        <p:spPr bwMode="auto">
          <a:xfrm>
            <a:off x="6552679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168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5844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Examples from Sites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1" y="1676400"/>
            <a:ext cx="8267178" cy="46325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ask for volunteers to share an example of team-based care you have seen at your site 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Holyoke HC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CHC Danbury/Waterbury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Open Door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err="1" smtClean="0">
                <a:solidFill>
                  <a:schemeClr val="tx2"/>
                </a:solidFill>
              </a:rPr>
              <a:t>HealthLinc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CHC New Britain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hear from as many sites as time</a:t>
            </a:r>
            <a:br>
              <a:rPr lang="en-US" altLang="en-US" dirty="0" smtClean="0">
                <a:solidFill>
                  <a:schemeClr val="tx2"/>
                </a:solidFill>
              </a:rPr>
            </a:br>
            <a:r>
              <a:rPr lang="en-US" altLang="en-US" dirty="0" smtClean="0">
                <a:solidFill>
                  <a:schemeClr val="tx2"/>
                </a:solidFill>
              </a:rPr>
              <a:t>allows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772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408" y="1730175"/>
            <a:ext cx="7816241" cy="2181521"/>
          </a:xfrm>
        </p:spPr>
        <p:txBody>
          <a:bodyPr/>
          <a:lstStyle/>
          <a:p>
            <a:r>
              <a:rPr lang="en-US" altLang="en-US" b="1" dirty="0" smtClean="0"/>
              <a:t>Break!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218928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Take five minutes to recharge and refresh.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71016"/>
            <a:ext cx="2438400" cy="1624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710" y="1201667"/>
            <a:ext cx="1812676" cy="1972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833" y="4419600"/>
            <a:ext cx="2657385" cy="187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93703"/>
            <a:ext cx="7816241" cy="4265981"/>
          </a:xfrm>
        </p:spPr>
        <p:txBody>
          <a:bodyPr lIns="90918" tIns="45457" rIns="90918" bIns="45457">
            <a:normAutofit fontScale="700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Now we will focus on your assignment for today’s session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divide into three breakout rooms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Alyson, Natalie, and Mark will facilitate the discussion in each room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do two rounds of sharing in each group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Round 1: a quality improvement priority for your organization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Round 2: an example of something you noticed and are wondering about in their clinic setting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Each group will ask for a volunteer to report on highlights of the discussion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After the small group discussion, we will return to the large group to hear each reporter’s summary ideas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Session II Assignment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337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Small Group Discussion</a:t>
            </a:r>
            <a:endParaRPr lang="en-US" sz="4400" b="1" dirty="0"/>
          </a:p>
        </p:txBody>
      </p:sp>
      <p:pic>
        <p:nvPicPr>
          <p:cNvPr id="3078" name="Picture 6" descr="Image result for participate in class stick figure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619250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20" y="1470818"/>
            <a:ext cx="8229600" cy="477758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We will break into </a:t>
            </a:r>
            <a:r>
              <a:rPr lang="en-US" dirty="0" smtClean="0">
                <a:solidFill>
                  <a:schemeClr val="tx2"/>
                </a:solidFill>
              </a:rPr>
              <a:t>three </a:t>
            </a:r>
            <a:r>
              <a:rPr lang="en-US" dirty="0">
                <a:solidFill>
                  <a:schemeClr val="tx2"/>
                </a:solidFill>
              </a:rPr>
              <a:t>groups (</a:t>
            </a:r>
            <a:r>
              <a:rPr lang="en-US" dirty="0" smtClean="0">
                <a:solidFill>
                  <a:schemeClr val="tx2"/>
                </a:solidFill>
              </a:rPr>
              <a:t>A, B </a:t>
            </a:r>
            <a:r>
              <a:rPr lang="en-US" dirty="0">
                <a:solidFill>
                  <a:schemeClr val="tx2"/>
                </a:solidFill>
              </a:rPr>
              <a:t>&amp; </a:t>
            </a:r>
            <a:r>
              <a:rPr lang="en-US" dirty="0" smtClean="0">
                <a:solidFill>
                  <a:schemeClr val="tx2"/>
                </a:solidFill>
              </a:rPr>
              <a:t>C):</a:t>
            </a:r>
            <a:endParaRPr lang="en-US" dirty="0">
              <a:solidFill>
                <a:schemeClr val="tx2"/>
              </a:solidFill>
            </a:endParaRPr>
          </a:p>
          <a:p>
            <a:pPr marL="85725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Group A </a:t>
            </a:r>
            <a:r>
              <a:rPr lang="en-US" dirty="0" smtClean="0">
                <a:solidFill>
                  <a:schemeClr val="tx2"/>
                </a:solidFill>
              </a:rPr>
              <a:t>(Alyson </a:t>
            </a:r>
            <a:r>
              <a:rPr lang="en-US" dirty="0">
                <a:solidFill>
                  <a:schemeClr val="tx2"/>
                </a:solidFill>
              </a:rPr>
              <a:t>facilitate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CHC Danbury, New London, Waterbury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2"/>
                </a:solidFill>
              </a:rPr>
              <a:t>HealthLinc</a:t>
            </a:r>
            <a:endParaRPr lang="en-US" dirty="0" smtClean="0">
              <a:solidFill>
                <a:schemeClr val="tx2"/>
              </a:solidFill>
            </a:endParaRPr>
          </a:p>
          <a:p>
            <a:pPr marL="85725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Group </a:t>
            </a:r>
            <a:r>
              <a:rPr lang="en-US" dirty="0">
                <a:solidFill>
                  <a:schemeClr val="tx2"/>
                </a:solidFill>
              </a:rPr>
              <a:t>B (Natalie facilitate)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CHC Hartford, Meriden, New Britain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Open Door</a:t>
            </a:r>
          </a:p>
          <a:p>
            <a:pPr marL="85725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Group C (Mark facilitate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CHC Hartford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Middletown, Stamford/Norwalk</a:t>
            </a:r>
          </a:p>
          <a:p>
            <a:pPr lvl="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Holyoke HC</a:t>
            </a:r>
          </a:p>
        </p:txBody>
      </p:sp>
    </p:spTree>
    <p:extLst>
      <p:ext uri="{BB962C8B-B14F-4D97-AF65-F5344CB8AC3E}">
        <p14:creationId xmlns:p14="http://schemas.microsoft.com/office/powerpoint/2010/main" val="37194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16" y="1764030"/>
            <a:ext cx="887128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Reporter’s summary from each group -- share 1 or 2 highlights from the discussion (2-3 </a:t>
            </a:r>
            <a:r>
              <a:rPr lang="en-US" sz="3200" dirty="0" err="1" smtClean="0">
                <a:solidFill>
                  <a:schemeClr val="tx2"/>
                </a:solidFill>
              </a:rPr>
              <a:t>mins</a:t>
            </a:r>
            <a:r>
              <a:rPr lang="en-US" sz="3200" dirty="0" smtClean="0">
                <a:solidFill>
                  <a:schemeClr val="tx2"/>
                </a:solidFill>
              </a:rPr>
              <a:t>)</a:t>
            </a:r>
            <a:endParaRPr lang="en-US" sz="2800" dirty="0">
              <a:solidFill>
                <a:schemeClr val="tx2"/>
              </a:solidFill>
            </a:endParaRP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Group A (Alyson’s group)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2"/>
                </a:solidFill>
              </a:rPr>
              <a:t>Group B </a:t>
            </a:r>
            <a:r>
              <a:rPr lang="en-US" sz="2800" dirty="0" smtClean="0">
                <a:solidFill>
                  <a:schemeClr val="tx2"/>
                </a:solidFill>
              </a:rPr>
              <a:t>(Natalie’s </a:t>
            </a:r>
            <a:r>
              <a:rPr lang="en-US" sz="2800" dirty="0">
                <a:solidFill>
                  <a:schemeClr val="tx2"/>
                </a:solidFill>
              </a:rPr>
              <a:t>group)</a:t>
            </a:r>
          </a:p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</a:rPr>
              <a:t>Group C (Mark’s group)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81611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Highlights from Small Groups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196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515" y="1730175"/>
            <a:ext cx="8071733" cy="2181521"/>
          </a:xfrm>
        </p:spPr>
        <p:txBody>
          <a:bodyPr/>
          <a:lstStyle/>
          <a:p>
            <a:r>
              <a:rPr lang="en-US" altLang="en-US" b="1" dirty="0" smtClean="0"/>
              <a:t>What haven’t we figured out yet?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805125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Questions or issues that remain unclear?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1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408" y="1730175"/>
            <a:ext cx="7816241" cy="2181521"/>
          </a:xfrm>
        </p:spPr>
        <p:txBody>
          <a:bodyPr/>
          <a:lstStyle/>
          <a:p>
            <a:r>
              <a:rPr lang="en-US" altLang="en-US" b="1" dirty="0" smtClean="0"/>
              <a:t>Take-home Thoughts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805125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Chelsea – share 1 or 2 ideas you will take away from our discussion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0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695432"/>
            <a:ext cx="7816241" cy="1128373"/>
          </a:xfrm>
        </p:spPr>
        <p:txBody>
          <a:bodyPr/>
          <a:lstStyle/>
          <a:p>
            <a:r>
              <a:rPr lang="en-US" altLang="en-US" b="1" dirty="0" smtClean="0"/>
              <a:t>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880" y="1676400"/>
            <a:ext cx="7816241" cy="446468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 smtClean="0">
                <a:solidFill>
                  <a:schemeClr val="tx2"/>
                </a:solidFill>
              </a:rPr>
              <a:t>You have learned about frameworks to guide your thinking about how to organize improvement work</a:t>
            </a: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You have identified some of your organization’s priorities for improvement</a:t>
            </a: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You have begun to investigate processes in the clinical environment that you think can be improved with quality improvement interventions</a:t>
            </a:r>
          </a:p>
          <a:p>
            <a:pPr lvl="1"/>
            <a:r>
              <a:rPr lang="en-US" altLang="en-US" sz="2400" dirty="0" smtClean="0">
                <a:solidFill>
                  <a:schemeClr val="tx2"/>
                </a:solidFill>
              </a:rPr>
              <a:t>Consider using one of these processes for your team’s QI project </a:t>
            </a:r>
            <a:endParaRPr lang="en-US" altLang="en-US" sz="2400" dirty="0">
              <a:solidFill>
                <a:schemeClr val="tx2"/>
              </a:solidFill>
            </a:endParaRPr>
          </a:p>
          <a:p>
            <a:r>
              <a:rPr lang="en-US" altLang="en-US" sz="2800" dirty="0" smtClean="0">
                <a:solidFill>
                  <a:schemeClr val="tx2"/>
                </a:solidFill>
              </a:rPr>
              <a:t>We have discussed the person-centered, team-based approach to primary care and emphasized the great opportunity at health centers to provide integrated care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8265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93703"/>
            <a:ext cx="7816241" cy="4494790"/>
          </a:xfrm>
        </p:spPr>
        <p:txBody>
          <a:bodyPr lIns="90918" tIns="45457" rIns="90918" bIns="45457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2"/>
                </a:solidFill>
              </a:rPr>
              <a:t>Send a list of who you will be working with </a:t>
            </a:r>
            <a:r>
              <a:rPr lang="en-US" dirty="0" smtClean="0">
                <a:solidFill>
                  <a:schemeClr val="tx2"/>
                </a:solidFill>
              </a:rPr>
              <a:t>and what you will focus on for </a:t>
            </a:r>
            <a:r>
              <a:rPr lang="en-US" dirty="0">
                <a:solidFill>
                  <a:schemeClr val="tx2"/>
                </a:solidFill>
              </a:rPr>
              <a:t>your QI project to Mark, Alyson and Natalie by </a:t>
            </a:r>
            <a:r>
              <a:rPr lang="en-US" dirty="0" smtClean="0">
                <a:solidFill>
                  <a:schemeClr val="tx2"/>
                </a:solidFill>
              </a:rPr>
              <a:t>11/9/22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Work </a:t>
            </a:r>
            <a:r>
              <a:rPr lang="en-US" dirty="0">
                <a:solidFill>
                  <a:schemeClr val="tx2"/>
                </a:solidFill>
              </a:rPr>
              <a:t>with your </a:t>
            </a:r>
            <a:r>
              <a:rPr lang="en-US" dirty="0" smtClean="0">
                <a:solidFill>
                  <a:schemeClr val="tx2"/>
                </a:solidFill>
              </a:rPr>
              <a:t>project team to make a draft of the project charter 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Send your draft project charter </a:t>
            </a:r>
            <a:r>
              <a:rPr lang="en-US" altLang="en-US" dirty="0">
                <a:solidFill>
                  <a:schemeClr val="tx2"/>
                </a:solidFill>
              </a:rPr>
              <a:t>to </a:t>
            </a:r>
            <a:r>
              <a:rPr lang="en-US" altLang="en-US" dirty="0" smtClean="0">
                <a:solidFill>
                  <a:schemeClr val="tx2"/>
                </a:solidFill>
              </a:rPr>
              <a:t>us by Wednesday, 11/9/22 at 6pm EST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Assignment for Session III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920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10285"/>
            <a:ext cx="7816241" cy="752249"/>
          </a:xfrm>
        </p:spPr>
        <p:txBody>
          <a:bodyPr lIns="90918" tIns="45457" rIns="90918" bIns="45457" anchor="t">
            <a:noAutofit/>
          </a:bodyPr>
          <a:lstStyle/>
          <a:p>
            <a:r>
              <a:rPr lang="en-US" altLang="en-US" b="1" dirty="0" smtClean="0"/>
              <a:t>Roles</a:t>
            </a:r>
            <a:endParaRPr lang="en-US" altLang="en-US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880" y="1548380"/>
            <a:ext cx="7816241" cy="4740113"/>
          </a:xfrm>
        </p:spPr>
        <p:txBody>
          <a:bodyPr lIns="90918" tIns="45457" rIns="90918" bIns="45457">
            <a:normAutofit fontScale="92500" lnSpcReduction="20000"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Theory burst presenter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Mark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Facilitator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Alyson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Timekeeper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Natalie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Technical genius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Monique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Take-home </a:t>
            </a:r>
            <a:r>
              <a:rPr lang="en-US" altLang="en-US" dirty="0">
                <a:solidFill>
                  <a:schemeClr val="tx2"/>
                </a:solidFill>
              </a:rPr>
              <a:t>thoughts </a:t>
            </a:r>
            <a:r>
              <a:rPr lang="en-US" altLang="en-US" dirty="0" smtClean="0">
                <a:solidFill>
                  <a:schemeClr val="tx2"/>
                </a:solidFill>
              </a:rPr>
              <a:t>report-out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Chelsea</a:t>
            </a:r>
          </a:p>
          <a:p>
            <a:pPr lvl="1">
              <a:spcBef>
                <a:spcPct val="15000"/>
              </a:spcBef>
              <a:spcAft>
                <a:spcPct val="15000"/>
              </a:spcAft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32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334000"/>
          </a:xfrm>
        </p:spPr>
        <p:txBody>
          <a:bodyPr anchor="ctr" anchorCtr="0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en-US" b="1" i="1" dirty="0" smtClean="0">
                <a:solidFill>
                  <a:schemeClr val="tx2"/>
                </a:solidFill>
              </a:rPr>
              <a:t>A </a:t>
            </a:r>
            <a:r>
              <a:rPr lang="en-US" altLang="en-US" sz="4200" b="1" dirty="0" smtClean="0">
                <a:solidFill>
                  <a:schemeClr val="accent6">
                    <a:lumMod val="75000"/>
                  </a:schemeClr>
                </a:solidFill>
              </a:rPr>
              <a:t>PROJECT CHARTER </a:t>
            </a:r>
            <a:r>
              <a:rPr lang="en-US" altLang="en-US" b="1" i="1" dirty="0" smtClean="0">
                <a:solidFill>
                  <a:schemeClr val="tx2"/>
                </a:solidFill>
              </a:rPr>
              <a:t>adds structure as you plan</a:t>
            </a:r>
            <a:endParaRPr lang="en-US" altLang="en-US" b="1" i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What</a:t>
            </a:r>
            <a:r>
              <a:rPr lang="en-US" altLang="en-US" dirty="0" smtClean="0">
                <a:solidFill>
                  <a:schemeClr val="tx2"/>
                </a:solidFill>
              </a:rPr>
              <a:t> are we trying to accomplish? &amp; </a:t>
            </a:r>
            <a:r>
              <a:rPr lang="en-US" altLang="en-US" b="1" dirty="0" smtClean="0">
                <a:solidFill>
                  <a:schemeClr val="tx2"/>
                </a:solidFill>
              </a:rPr>
              <a:t>Why</a:t>
            </a:r>
            <a:r>
              <a:rPr lang="en-US" altLang="en-US" dirty="0" smtClean="0">
                <a:solidFill>
                  <a:schemeClr val="tx2"/>
                </a:solidFill>
              </a:rPr>
              <a:t>?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Will we know if the change made an impact?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tool for training and/or communication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Baseline data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Goals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Measures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Stakeholders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Barriers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Expectations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Ideas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" name="Picture 2" descr="How Many Calories in a Banana - Howmanypedi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145">
            <a:off x="4709422" y="3435193"/>
            <a:ext cx="1827170" cy="23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8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hlinkClick r:id="" action="ppaction://hlinkshowjump?jump=nextslide" highlightClick="1"/>
          </p:cNvPr>
          <p:cNvGraphicFramePr/>
          <p:nvPr>
            <p:extLst/>
          </p:nvPr>
        </p:nvGraphicFramePr>
        <p:xfrm>
          <a:off x="1905000" y="914400"/>
          <a:ext cx="685800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590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Charter Template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4495" y="123767"/>
            <a:ext cx="1863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charter revised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7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93703"/>
            <a:ext cx="7816241" cy="4494790"/>
          </a:xfrm>
        </p:spPr>
        <p:txBody>
          <a:bodyPr lIns="90918" tIns="45457" rIns="90918" bIns="45457"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hear reports from several groups about their draft project charter for their project idea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 will introduce and briefly discuss the templates for creating: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global aim statement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 fishbone diagram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Session III Highlights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00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663880" y="1752600"/>
            <a:ext cx="7816241" cy="4494790"/>
          </a:xfrm>
        </p:spPr>
        <p:txBody>
          <a:bodyPr lIns="90918" tIns="45457" rIns="90918" bIns="45457"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The Primary Care Team Guide (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improvingprimarycare.org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 err="1" smtClean="0">
                <a:solidFill>
                  <a:schemeClr val="tx2"/>
                </a:solidFill>
              </a:rPr>
              <a:t>Bodenheimer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T, </a:t>
            </a:r>
            <a:r>
              <a:rPr lang="en-US" sz="2800" dirty="0" err="1" smtClean="0">
                <a:solidFill>
                  <a:schemeClr val="tx2"/>
                </a:solidFill>
              </a:rPr>
              <a:t>Ghorob</a:t>
            </a:r>
            <a:r>
              <a:rPr lang="en-US" sz="2800" dirty="0" smtClean="0">
                <a:solidFill>
                  <a:schemeClr val="tx2"/>
                </a:solidFill>
              </a:rPr>
              <a:t> A, Willard-Grace R, </a:t>
            </a:r>
            <a:r>
              <a:rPr lang="en-US" sz="2800" dirty="0" err="1" smtClean="0">
                <a:solidFill>
                  <a:schemeClr val="tx2"/>
                </a:solidFill>
              </a:rPr>
              <a:t>Grumbach</a:t>
            </a:r>
            <a:r>
              <a:rPr lang="en-US" sz="2800" dirty="0" smtClean="0">
                <a:solidFill>
                  <a:schemeClr val="tx2"/>
                </a:solidFill>
              </a:rPr>
              <a:t> K.  </a:t>
            </a:r>
            <a:r>
              <a:rPr lang="en-US" sz="2800" dirty="0">
                <a:solidFill>
                  <a:schemeClr val="tx2"/>
                </a:solidFill>
              </a:rPr>
              <a:t>Ann Fam Med 2014;166-171. doi:10.1370/afm.1616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NCA </a:t>
            </a:r>
            <a:r>
              <a:rPr lang="en-US" sz="2800" dirty="0">
                <a:solidFill>
                  <a:schemeClr val="tx2"/>
                </a:solidFill>
              </a:rPr>
              <a:t>Implementing Team-Based Care Webinar </a:t>
            </a: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800" u="sng" dirty="0">
                <a:hlinkClick r:id="rId4"/>
              </a:rPr>
              <a:t>https://</a:t>
            </a:r>
            <a:r>
              <a:rPr lang="en-US" sz="2800" u="sng" dirty="0" smtClean="0">
                <a:hlinkClick r:id="rId4"/>
              </a:rPr>
              <a:t>vimeo.com/635689772/3b16008074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2800" dirty="0" err="1">
                <a:solidFill>
                  <a:schemeClr val="tx2"/>
                </a:solidFill>
              </a:rPr>
              <a:t>Batalden</a:t>
            </a:r>
            <a:r>
              <a:rPr lang="en-US" sz="2800" dirty="0">
                <a:solidFill>
                  <a:schemeClr val="tx2"/>
                </a:solidFill>
              </a:rPr>
              <a:t> PB, Davidoff F. </a:t>
            </a:r>
            <a:r>
              <a:rPr lang="en-US" sz="2800" dirty="0" err="1">
                <a:solidFill>
                  <a:schemeClr val="tx2"/>
                </a:solidFill>
              </a:rPr>
              <a:t>Qual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Saf</a:t>
            </a:r>
            <a:r>
              <a:rPr lang="en-US" sz="2800" dirty="0">
                <a:solidFill>
                  <a:schemeClr val="tx2"/>
                </a:solidFill>
              </a:rPr>
              <a:t> Health Care. 2007; 16:2-3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880" y="752412"/>
            <a:ext cx="7816241" cy="1128373"/>
          </a:xfrm>
        </p:spPr>
        <p:txBody>
          <a:bodyPr lIns="90918" tIns="45457" rIns="90918" bIns="45457"/>
          <a:lstStyle/>
          <a:p>
            <a:pPr eaLnBrk="1" hangingPunct="1"/>
            <a:r>
              <a:rPr lang="en-US" altLang="en-US" b="1" dirty="0" smtClean="0"/>
              <a:t>References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961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/>
              <a:t>Agenda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0" y="1705038"/>
            <a:ext cx="8387219" cy="4632598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Welcome and announcements (10 mins</a:t>
            </a:r>
            <a:r>
              <a:rPr lang="en-US" altLang="en-US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Theory burst on team-based care (10 mins)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Examples of team-based care (15 mins)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Brief break (5 </a:t>
            </a:r>
            <a:r>
              <a:rPr lang="en-US" altLang="en-US" dirty="0" err="1" smtClean="0">
                <a:solidFill>
                  <a:schemeClr val="tx2"/>
                </a:solidFill>
              </a:rPr>
              <a:t>mins</a:t>
            </a:r>
            <a:r>
              <a:rPr lang="en-US" alt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Assignment small group discussion (30 </a:t>
            </a:r>
            <a:r>
              <a:rPr lang="en-US" altLang="en-US" dirty="0" err="1" smtClean="0">
                <a:solidFill>
                  <a:schemeClr val="tx2"/>
                </a:solidFill>
              </a:rPr>
              <a:t>mins</a:t>
            </a:r>
            <a:r>
              <a:rPr lang="en-US" alt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Summary and take-home points (5 mins)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Preview of next </a:t>
            </a:r>
            <a:r>
              <a:rPr lang="en-US" altLang="en-US" dirty="0">
                <a:solidFill>
                  <a:schemeClr val="tx2"/>
                </a:solidFill>
              </a:rPr>
              <a:t>s</a:t>
            </a:r>
            <a:r>
              <a:rPr lang="en-US" altLang="en-US" dirty="0" smtClean="0">
                <a:solidFill>
                  <a:schemeClr val="tx2"/>
                </a:solidFill>
              </a:rPr>
              <a:t>ession (10 mins)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526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92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An overview of Quality Improvement (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10/13/22)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Care Observations</a:t>
            </a:r>
            <a:r>
              <a:rPr kumimoji="0" lang="en-US" sz="2400" b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&amp; Stakeholder Considerations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10/27/22)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Organizing your Improvement Project (11/10/22)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Global Aim and Fishbone Diagram (12/8/22)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Process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Mapping (Flowcharts) 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12/22/22)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Measurement to Inform Change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(1/12/23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&amp;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1/26/23)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An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Approach to Testing a Change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</a:t>
            </a:r>
            <a:r>
              <a:rPr lang="en-US" sz="2400" dirty="0" smtClean="0">
                <a:solidFill>
                  <a:schemeClr val="tx2"/>
                </a:solidFill>
                <a:latin typeface="Calibri"/>
              </a:rPr>
              <a:t>2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/9/23)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Communication about your Improvement Effort 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2/23/23)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Stakeholder Analysis &amp; Conflict Management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</a:t>
            </a:r>
            <a:r>
              <a:rPr lang="en-US" sz="2400" noProof="0" dirty="0" smtClean="0">
                <a:solidFill>
                  <a:schemeClr val="tx2"/>
                </a:solidFill>
                <a:latin typeface="Calibri"/>
              </a:rPr>
              <a:t>3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/9/23)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Managing Up and Gaining Leadership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 Buy-In (3/23/23)</a:t>
            </a:r>
            <a:endParaRPr kumimoji="0" lang="en-US" sz="240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Negotiation (4/13/23)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Negotiation and More About Cycles of Change 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4/27/23)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Sustaining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your Improvement Effort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(5/11/23)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Resident Presentations (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5/25/23, 6/8/23, 6/22/23)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966" y="609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Curriculum Plan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3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Office Hours</a:t>
            </a:r>
            <a:endParaRPr lang="en-US" altLang="en-US" b="1" dirty="0"/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5780" y="1705038"/>
            <a:ext cx="8387219" cy="4632598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Alyson and Natalie hold office hours for all residents on the 1</a:t>
            </a:r>
            <a:r>
              <a:rPr lang="en-US" alt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altLang="en-US" dirty="0" smtClean="0">
                <a:solidFill>
                  <a:schemeClr val="tx2"/>
                </a:solidFill>
              </a:rPr>
              <a:t> and 3</a:t>
            </a:r>
            <a:r>
              <a:rPr lang="en-US" altLang="en-US" baseline="30000" dirty="0" smtClean="0">
                <a:solidFill>
                  <a:schemeClr val="tx2"/>
                </a:solidFill>
              </a:rPr>
              <a:t>rd</a:t>
            </a:r>
            <a:r>
              <a:rPr lang="en-US" altLang="en-US" dirty="0" smtClean="0">
                <a:solidFill>
                  <a:schemeClr val="tx2"/>
                </a:solidFill>
              </a:rPr>
              <a:t> Thursday of each month from 1-1:30pm ET</a:t>
            </a: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altLang="en-US" dirty="0" smtClean="0">
                <a:solidFill>
                  <a:schemeClr val="tx2"/>
                </a:solidFill>
              </a:rPr>
              <a:t>Mark is available to meet with any resident or team </a:t>
            </a:r>
            <a:r>
              <a:rPr lang="en-US" altLang="en-US" dirty="0">
                <a:solidFill>
                  <a:schemeClr val="tx2"/>
                </a:solidFill>
              </a:rPr>
              <a:t>from </a:t>
            </a:r>
            <a:r>
              <a:rPr lang="en-US" altLang="en-US" dirty="0" err="1" smtClean="0">
                <a:solidFill>
                  <a:schemeClr val="tx2"/>
                </a:solidFill>
              </a:rPr>
              <a:t>HealthLinc</a:t>
            </a:r>
            <a:r>
              <a:rPr lang="en-US" altLang="en-US" dirty="0" smtClean="0">
                <a:solidFill>
                  <a:schemeClr val="tx2"/>
                </a:solidFill>
              </a:rPr>
              <a:t>, Holyoke, Open </a:t>
            </a:r>
            <a:r>
              <a:rPr lang="en-US" altLang="en-US" dirty="0">
                <a:solidFill>
                  <a:schemeClr val="tx2"/>
                </a:solidFill>
              </a:rPr>
              <a:t>Door, </a:t>
            </a:r>
            <a:r>
              <a:rPr lang="en-US" altLang="en-US" dirty="0" smtClean="0">
                <a:solidFill>
                  <a:schemeClr val="tx2"/>
                </a:solidFill>
              </a:rPr>
              <a:t>or CHC, Inc. if they need an alternative time – just email to set up a time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211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672954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Weitzman Education Platform</a:t>
            </a:r>
            <a:endParaRPr lang="en-US" altLang="en-US" b="1" dirty="0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7544"/>
            <a:ext cx="8763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78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515" y="1600200"/>
            <a:ext cx="8071733" cy="2181521"/>
          </a:xfrm>
        </p:spPr>
        <p:txBody>
          <a:bodyPr/>
          <a:lstStyle/>
          <a:p>
            <a:r>
              <a:rPr lang="en-US" altLang="en-US" b="1" dirty="0" smtClean="0"/>
              <a:t>High Performing, </a:t>
            </a:r>
            <a:r>
              <a:rPr lang="en-US" altLang="en-US" b="1" dirty="0" smtClean="0"/>
              <a:t>Patient-Centered, Team-Based</a:t>
            </a:r>
            <a:br>
              <a:rPr lang="en-US" altLang="en-US" b="1" dirty="0" smtClean="0"/>
            </a:br>
            <a:r>
              <a:rPr lang="en-US" altLang="en-US" b="1" dirty="0" smtClean="0"/>
              <a:t>Primary </a:t>
            </a:r>
            <a:r>
              <a:rPr lang="en-US" altLang="en-US" b="1" dirty="0" smtClean="0"/>
              <a:t>Care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6093" y="3980928"/>
            <a:ext cx="8116866" cy="142927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What does the evidence tell us?</a:t>
            </a:r>
          </a:p>
        </p:txBody>
      </p:sp>
    </p:spTree>
    <p:extLst>
      <p:ext uri="{BB962C8B-B14F-4D97-AF65-F5344CB8AC3E}">
        <p14:creationId xmlns:p14="http://schemas.microsoft.com/office/powerpoint/2010/main" val="39055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76408" y="533400"/>
            <a:ext cx="7816241" cy="1203598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Patient-Centered Medical Home</a:t>
            </a:r>
            <a:endParaRPr lang="en-US" altLang="en-US" b="1" dirty="0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2710" y="6059684"/>
            <a:ext cx="1905521" cy="45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8" tIns="45457" rIns="90918" bIns="45457"/>
          <a:lstStyle>
            <a:lvl1pPr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u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;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75000"/>
              <a:buFont typeface="Monotype Sorts"/>
              <a:buChar char="W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1FEEBB-83AA-4BAB-8697-27EFFEA8DC70}" type="slidenum">
              <a:rPr lang="en-US" altLang="en-US" sz="1400" b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algn="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400" b="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447800"/>
            <a:ext cx="5105400" cy="2237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00" y="3886200"/>
            <a:ext cx="4572000" cy="3018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4389" y="1447800"/>
            <a:ext cx="2971800" cy="2688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29" y="3684011"/>
            <a:ext cx="3030771" cy="30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63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C_WI_PPTtemp_Option2_R0524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CHC_WI_PPTtemp_Option2_R052416</Template>
  <TotalTime>4829</TotalTime>
  <Words>1181</Words>
  <Application>Microsoft Office PowerPoint</Application>
  <PresentationFormat>On-screen Show (4:3)</PresentationFormat>
  <Paragraphs>259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MS PGothic</vt:lpstr>
      <vt:lpstr>Aharoni</vt:lpstr>
      <vt:lpstr>Arial</vt:lpstr>
      <vt:lpstr>Calibri</vt:lpstr>
      <vt:lpstr>Times New Roman</vt:lpstr>
      <vt:lpstr>Wingdings</vt:lpstr>
      <vt:lpstr>CHC_WI_PPTtemp_Option2_R052416</vt:lpstr>
      <vt:lpstr>PowerPoint Presentation</vt:lpstr>
      <vt:lpstr>Session Goals</vt:lpstr>
      <vt:lpstr>Roles</vt:lpstr>
      <vt:lpstr>Agenda</vt:lpstr>
      <vt:lpstr>PowerPoint Presentation</vt:lpstr>
      <vt:lpstr>Office Hours</vt:lpstr>
      <vt:lpstr>Weitzman Education Platform</vt:lpstr>
      <vt:lpstr>High Performing, Patient-Centered, Team-Based Primary Care</vt:lpstr>
      <vt:lpstr>Patient-Centered Medical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 Questions</vt:lpstr>
      <vt:lpstr>Examples from Sites</vt:lpstr>
      <vt:lpstr>Break!</vt:lpstr>
      <vt:lpstr>Session II Assignment</vt:lpstr>
      <vt:lpstr>PowerPoint Presentation</vt:lpstr>
      <vt:lpstr>PowerPoint Presentation</vt:lpstr>
      <vt:lpstr>What haven’t we figured out yet?</vt:lpstr>
      <vt:lpstr>Take-home Thoughts</vt:lpstr>
      <vt:lpstr>Summary</vt:lpstr>
      <vt:lpstr>Assignment for Session III</vt:lpstr>
      <vt:lpstr>PowerPoint Presentation</vt:lpstr>
      <vt:lpstr>PowerPoint Presentation</vt:lpstr>
      <vt:lpstr>PowerPoint Presentation</vt:lpstr>
      <vt:lpstr>Session III Highlights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Feeney, Patti</dc:creator>
  <cp:lastModifiedBy>Splaine, Mark</cp:lastModifiedBy>
  <cp:revision>124</cp:revision>
  <dcterms:created xsi:type="dcterms:W3CDTF">2016-09-01T16:53:39Z</dcterms:created>
  <dcterms:modified xsi:type="dcterms:W3CDTF">2022-10-27T15:24:31Z</dcterms:modified>
</cp:coreProperties>
</file>