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26"/>
  </p:notesMasterIdLst>
  <p:sldIdLst>
    <p:sldId id="256" r:id="rId2"/>
    <p:sldId id="267" r:id="rId3"/>
    <p:sldId id="278" r:id="rId4"/>
    <p:sldId id="279" r:id="rId5"/>
    <p:sldId id="280" r:id="rId6"/>
    <p:sldId id="281" r:id="rId7"/>
    <p:sldId id="276" r:id="rId8"/>
    <p:sldId id="257" r:id="rId9"/>
    <p:sldId id="275" r:id="rId10"/>
    <p:sldId id="258" r:id="rId11"/>
    <p:sldId id="274" r:id="rId12"/>
    <p:sldId id="272" r:id="rId13"/>
    <p:sldId id="271" r:id="rId14"/>
    <p:sldId id="259" r:id="rId15"/>
    <p:sldId id="270" r:id="rId16"/>
    <p:sldId id="260" r:id="rId17"/>
    <p:sldId id="282" r:id="rId18"/>
    <p:sldId id="273" r:id="rId19"/>
    <p:sldId id="261" r:id="rId20"/>
    <p:sldId id="269" r:id="rId21"/>
    <p:sldId id="283" r:id="rId22"/>
    <p:sldId id="263" r:id="rId23"/>
    <p:sldId id="264" r:id="rId24"/>
    <p:sldId id="26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EBE10-AF0D-4390-8F82-E42BFE707B9C}"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2DF7F-4F93-4965-BD4E-24006441570A}" type="slidenum">
              <a:rPr lang="en-US" smtClean="0"/>
              <a:t>‹#›</a:t>
            </a:fld>
            <a:endParaRPr lang="en-US"/>
          </a:p>
        </p:txBody>
      </p:sp>
    </p:spTree>
    <p:extLst>
      <p:ext uri="{BB962C8B-B14F-4D97-AF65-F5344CB8AC3E}">
        <p14:creationId xmlns:p14="http://schemas.microsoft.com/office/powerpoint/2010/main" val="321739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Bion</a:t>
            </a:r>
            <a:r>
              <a:rPr lang="en-US" sz="1200" b="0" i="0" u="none" strike="noStrike" kern="1200" baseline="0" dirty="0" smtClean="0">
                <a:solidFill>
                  <a:schemeClr val="tx1"/>
                </a:solidFill>
                <a:latin typeface="+mn-lt"/>
                <a:ea typeface="+mn-ea"/>
                <a:cs typeface="+mn-cs"/>
              </a:rPr>
              <a:t> (1962) suggested that the provision of ‘containment’ allows the client to</a:t>
            </a:r>
          </a:p>
          <a:p>
            <a:r>
              <a:rPr lang="en-US" sz="1200" b="0" i="0" u="none" strike="noStrike" kern="1200" baseline="0" dirty="0" err="1" smtClean="0">
                <a:solidFill>
                  <a:schemeClr val="tx1"/>
                </a:solidFill>
                <a:latin typeface="+mn-lt"/>
                <a:ea typeface="+mn-ea"/>
                <a:cs typeface="+mn-cs"/>
              </a:rPr>
              <a:t>reintroject</a:t>
            </a:r>
            <a:r>
              <a:rPr lang="en-US" sz="1200" b="0" i="0" u="none" strike="noStrike" kern="1200" baseline="0" dirty="0" smtClean="0">
                <a:solidFill>
                  <a:schemeClr val="tx1"/>
                </a:solidFill>
                <a:latin typeface="+mn-lt"/>
                <a:ea typeface="+mn-ea"/>
                <a:cs typeface="+mn-cs"/>
              </a:rPr>
              <a:t> the experience which facilitates growth and development. In contrast, if</a:t>
            </a:r>
          </a:p>
          <a:p>
            <a:r>
              <a:rPr lang="en-US" sz="1200" b="0" i="0" u="none" strike="noStrike" kern="1200" baseline="0" dirty="0" smtClean="0">
                <a:solidFill>
                  <a:schemeClr val="tx1"/>
                </a:solidFill>
                <a:latin typeface="+mn-lt"/>
                <a:ea typeface="+mn-ea"/>
                <a:cs typeface="+mn-cs"/>
              </a:rPr>
              <a:t>the therapist becomes influenced by the projected feelings and lacks the capacity</a:t>
            </a:r>
          </a:p>
          <a:p>
            <a:r>
              <a:rPr lang="en-US" sz="1200" b="0" i="0" u="none" strike="noStrike" kern="1200" baseline="0" dirty="0" smtClean="0">
                <a:solidFill>
                  <a:schemeClr val="tx1"/>
                </a:solidFill>
                <a:latin typeface="+mn-lt"/>
                <a:ea typeface="+mn-ea"/>
                <a:cs typeface="+mn-cs"/>
              </a:rPr>
              <a:t>to tolerate them long enough to modify and detoxify them, they may then reject</a:t>
            </a:r>
          </a:p>
          <a:p>
            <a:r>
              <a:rPr lang="en-US" sz="1200" b="0" i="0" u="none" strike="noStrike" kern="1200" baseline="0" dirty="0" smtClean="0">
                <a:solidFill>
                  <a:schemeClr val="tx1"/>
                </a:solidFill>
                <a:latin typeface="+mn-lt"/>
                <a:ea typeface="+mn-ea"/>
                <a:cs typeface="+mn-cs"/>
              </a:rPr>
              <a:t>them (</a:t>
            </a:r>
            <a:r>
              <a:rPr lang="en-US" sz="1200" b="0" i="0" u="none" strike="noStrike" kern="1200" baseline="0" dirty="0" err="1" smtClean="0">
                <a:solidFill>
                  <a:schemeClr val="tx1"/>
                </a:solidFill>
                <a:latin typeface="+mn-lt"/>
                <a:ea typeface="+mn-ea"/>
                <a:cs typeface="+mn-cs"/>
              </a:rPr>
              <a:t>Bion</a:t>
            </a:r>
            <a:r>
              <a:rPr lang="en-US" sz="1200" b="0" i="0" u="none" strike="noStrike" kern="1200" baseline="0" dirty="0" smtClean="0">
                <a:solidFill>
                  <a:schemeClr val="tx1"/>
                </a:solidFill>
                <a:latin typeface="+mn-lt"/>
                <a:ea typeface="+mn-ea"/>
                <a:cs typeface="+mn-cs"/>
              </a:rPr>
              <a:t>, 1962).</a:t>
            </a:r>
            <a:endParaRPr lang="en-US" dirty="0"/>
          </a:p>
        </p:txBody>
      </p:sp>
      <p:sp>
        <p:nvSpPr>
          <p:cNvPr id="4" name="Slide Number Placeholder 3"/>
          <p:cNvSpPr>
            <a:spLocks noGrp="1"/>
          </p:cNvSpPr>
          <p:nvPr>
            <p:ph type="sldNum" sz="quarter" idx="10"/>
          </p:nvPr>
        </p:nvSpPr>
        <p:spPr/>
        <p:txBody>
          <a:bodyPr/>
          <a:lstStyle/>
          <a:p>
            <a:fld id="{E0A2DF7F-4F93-4965-BD4E-24006441570A}" type="slidenum">
              <a:rPr lang="en-US" smtClean="0"/>
              <a:t>12</a:t>
            </a:fld>
            <a:endParaRPr lang="en-US"/>
          </a:p>
        </p:txBody>
      </p:sp>
    </p:spTree>
    <p:extLst>
      <p:ext uri="{BB962C8B-B14F-4D97-AF65-F5344CB8AC3E}">
        <p14:creationId xmlns:p14="http://schemas.microsoft.com/office/powerpoint/2010/main" val="1025446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9992584-9A0F-4E78-AD9F-1134C0519AD0}" type="datetimeFigureOut">
              <a:rPr lang="en-US" smtClean="0"/>
              <a:t>10/27/2021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B034CD1D-2E4F-45AA-9FB1-9C4C31D93CD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6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4CD1D-2E4F-45AA-9FB1-9C4C31D93CD8}" type="slidenum">
              <a:rPr lang="en-US" smtClean="0"/>
              <a:t>‹#›</a:t>
            </a:fld>
            <a:endParaRPr lang="en-US" dirty="0"/>
          </a:p>
        </p:txBody>
      </p:sp>
    </p:spTree>
    <p:extLst>
      <p:ext uri="{BB962C8B-B14F-4D97-AF65-F5344CB8AC3E}">
        <p14:creationId xmlns:p14="http://schemas.microsoft.com/office/powerpoint/2010/main" val="403756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4CD1D-2E4F-45AA-9FB1-9C4C31D93CD8}"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6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4CD1D-2E4F-45AA-9FB1-9C4C31D93CD8}"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2191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4CD1D-2E4F-45AA-9FB1-9C4C31D93CD8}" type="slidenum">
              <a:rPr lang="en-US" smtClean="0"/>
              <a:t>‹#›</a:t>
            </a:fld>
            <a:endParaRPr lang="en-US" dirty="0"/>
          </a:p>
        </p:txBody>
      </p:sp>
    </p:spTree>
    <p:extLst>
      <p:ext uri="{BB962C8B-B14F-4D97-AF65-F5344CB8AC3E}">
        <p14:creationId xmlns:p14="http://schemas.microsoft.com/office/powerpoint/2010/main" val="3303738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4CD1D-2E4F-45AA-9FB1-9C4C31D93CD8}"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3264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4CD1D-2E4F-45AA-9FB1-9C4C31D93CD8}"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5599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4CD1D-2E4F-45AA-9FB1-9C4C31D93CD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8534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4CD1D-2E4F-45AA-9FB1-9C4C31D93CD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8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4CD1D-2E4F-45AA-9FB1-9C4C31D93CD8}" type="slidenum">
              <a:rPr lang="en-US" smtClean="0"/>
              <a:t>‹#›</a:t>
            </a:fld>
            <a:endParaRPr lang="en-US" dirty="0"/>
          </a:p>
        </p:txBody>
      </p:sp>
    </p:spTree>
    <p:extLst>
      <p:ext uri="{BB962C8B-B14F-4D97-AF65-F5344CB8AC3E}">
        <p14:creationId xmlns:p14="http://schemas.microsoft.com/office/powerpoint/2010/main" val="191229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4CD1D-2E4F-45AA-9FB1-9C4C31D93CD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5998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4CD1D-2E4F-45AA-9FB1-9C4C31D93CD8}" type="slidenum">
              <a:rPr lang="en-US" smtClean="0"/>
              <a:t>‹#›</a:t>
            </a:fld>
            <a:endParaRPr lang="en-US" dirty="0"/>
          </a:p>
        </p:txBody>
      </p:sp>
    </p:spTree>
    <p:extLst>
      <p:ext uri="{BB962C8B-B14F-4D97-AF65-F5344CB8AC3E}">
        <p14:creationId xmlns:p14="http://schemas.microsoft.com/office/powerpoint/2010/main" val="247397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34CD1D-2E4F-45AA-9FB1-9C4C31D93CD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72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34CD1D-2E4F-45AA-9FB1-9C4C31D93CD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54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34CD1D-2E4F-45AA-9FB1-9C4C31D93CD8}" type="slidenum">
              <a:rPr lang="en-US" smtClean="0"/>
              <a:t>‹#›</a:t>
            </a:fld>
            <a:endParaRPr lang="en-US" dirty="0"/>
          </a:p>
        </p:txBody>
      </p:sp>
    </p:spTree>
    <p:extLst>
      <p:ext uri="{BB962C8B-B14F-4D97-AF65-F5344CB8AC3E}">
        <p14:creationId xmlns:p14="http://schemas.microsoft.com/office/powerpoint/2010/main" val="206348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4CD1D-2E4F-45AA-9FB1-9C4C31D93CD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88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992584-9A0F-4E78-AD9F-1134C0519AD0}"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4CD1D-2E4F-45AA-9FB1-9C4C31D93CD8}" type="slidenum">
              <a:rPr lang="en-US" smtClean="0"/>
              <a:t>‹#›</a:t>
            </a:fld>
            <a:endParaRPr lang="en-US" dirty="0"/>
          </a:p>
        </p:txBody>
      </p:sp>
    </p:spTree>
    <p:extLst>
      <p:ext uri="{BB962C8B-B14F-4D97-AF65-F5344CB8AC3E}">
        <p14:creationId xmlns:p14="http://schemas.microsoft.com/office/powerpoint/2010/main" val="386087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992584-9A0F-4E78-AD9F-1134C0519AD0}" type="datetimeFigureOut">
              <a:rPr lang="en-US" smtClean="0"/>
              <a:t>10/27/2021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34CD1D-2E4F-45AA-9FB1-9C4C31D93CD8}" type="slidenum">
              <a:rPr lang="en-US" smtClean="0"/>
              <a:t>‹#›</a:t>
            </a:fld>
            <a:endParaRPr lang="en-US" dirty="0"/>
          </a:p>
        </p:txBody>
      </p:sp>
    </p:spTree>
    <p:extLst>
      <p:ext uri="{BB962C8B-B14F-4D97-AF65-F5344CB8AC3E}">
        <p14:creationId xmlns:p14="http://schemas.microsoft.com/office/powerpoint/2010/main" val="152375377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doi.org/10.1521/psyc.2014.77.1.1" TargetMode="External"/><Relationship Id="rId3" Type="http://schemas.openxmlformats.org/officeDocument/2006/relationships/hyperlink" Target="https://doi.org/10.1176/appi.ap.11060109" TargetMode="External"/><Relationship Id="rId7" Type="http://schemas.openxmlformats.org/officeDocument/2006/relationships/hyperlink" Target="https://doi.org/10.1080/10481885.2017.1285167" TargetMode="External"/><Relationship Id="rId2" Type="http://schemas.openxmlformats.org/officeDocument/2006/relationships/hyperlink" Target="https://search.ebscohost.com/login.aspx?direct=true&amp;db=psyh&amp;AN=2004-14258-004&amp;site=ehost-live&amp;scope=site" TargetMode="External"/><Relationship Id="rId1" Type="http://schemas.openxmlformats.org/officeDocument/2006/relationships/slideLayout" Target="../slideLayouts/slideLayout2.xml"/><Relationship Id="rId6" Type="http://schemas.openxmlformats.org/officeDocument/2006/relationships/hyperlink" Target="https://doi.org/10.1002/1097-4679(200009)56:9%3c1221::AID-JCLP8%3e3.0.CO;2-W" TargetMode="External"/><Relationship Id="rId5" Type="http://schemas.openxmlformats.org/officeDocument/2006/relationships/hyperlink" Target="https://doi.org/10.1080/00332747.2015.1069641" TargetMode="External"/><Relationship Id="rId4" Type="http://schemas.openxmlformats.org/officeDocument/2006/relationships/hyperlink" Target="https://doi.org/10.1080/00107530.1999.10747036" TargetMode="External"/><Relationship Id="rId9" Type="http://schemas.openxmlformats.org/officeDocument/2006/relationships/hyperlink" Target="https://doi.org/10.1037/pap000012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4" name="Content Placeholder 3"/>
          <p:cNvSpPr>
            <a:spLocks noGrp="1"/>
          </p:cNvSpPr>
          <p:nvPr>
            <p:ph type="subTitle" idx="1"/>
          </p:nvPr>
        </p:nvSpPr>
        <p:spPr>
          <a:xfrm>
            <a:off x="2692398" y="2473234"/>
            <a:ext cx="6815669" cy="2505165"/>
          </a:xfrm>
        </p:spPr>
        <p:txBody>
          <a:bodyPr>
            <a:normAutofit fontScale="62500" lnSpcReduction="20000"/>
          </a:bodyPr>
          <a:lstStyle/>
          <a:p>
            <a:pPr algn="ctr"/>
            <a:r>
              <a:rPr lang="en-US" sz="3100" dirty="0" smtClean="0"/>
              <a:t>Transference and Countertransference: Understanding the Concepts and Implementing Them Effectively</a:t>
            </a:r>
          </a:p>
          <a:p>
            <a:pPr algn="ctr"/>
            <a:endParaRPr lang="en-US" dirty="0"/>
          </a:p>
          <a:p>
            <a:pPr algn="ctr"/>
            <a:endParaRPr lang="en-US" dirty="0" smtClean="0"/>
          </a:p>
          <a:p>
            <a:pPr algn="ctr"/>
            <a:r>
              <a:rPr lang="en-US" dirty="0" smtClean="0"/>
              <a:t>Kate Patterson, PsyD</a:t>
            </a:r>
          </a:p>
          <a:p>
            <a:pPr algn="ctr"/>
            <a:r>
              <a:rPr lang="en-US" dirty="0" smtClean="0"/>
              <a:t>Clinical Director, Child Guidance Clinic</a:t>
            </a:r>
          </a:p>
          <a:p>
            <a:pPr algn="ctr"/>
            <a:r>
              <a:rPr lang="en-US" dirty="0" smtClean="0"/>
              <a:t>On Site Behavioral Health Director</a:t>
            </a:r>
          </a:p>
          <a:p>
            <a:pPr algn="ctr"/>
            <a:r>
              <a:rPr lang="en-US" dirty="0" smtClean="0"/>
              <a:t>Middletown</a:t>
            </a:r>
          </a:p>
          <a:p>
            <a:pPr algn="ctr"/>
            <a:endParaRPr lang="en-US" dirty="0"/>
          </a:p>
          <a:p>
            <a:pPr algn="ctr"/>
            <a:endParaRPr lang="en-US" dirty="0" smtClean="0"/>
          </a:p>
          <a:p>
            <a:pPr algn="ctr"/>
            <a:endParaRPr lang="en-US" dirty="0"/>
          </a:p>
          <a:p>
            <a:pPr algn="ctr"/>
            <a:endParaRPr lang="en-US" dirty="0" smtClean="0"/>
          </a:p>
          <a:p>
            <a:pPr marL="0" indent="0" algn="ctr">
              <a:buNone/>
            </a:pPr>
            <a:endParaRPr lang="en-US" dirty="0"/>
          </a:p>
        </p:txBody>
      </p:sp>
    </p:spTree>
    <p:extLst>
      <p:ext uri="{BB962C8B-B14F-4D97-AF65-F5344CB8AC3E}">
        <p14:creationId xmlns:p14="http://schemas.microsoft.com/office/powerpoint/2010/main" val="3494633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Thoughts on Countertransference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How the therapist feels about the client (Summers &amp; Barber, 2010). </a:t>
            </a:r>
          </a:p>
          <a:p>
            <a:r>
              <a:rPr lang="en-US" dirty="0" smtClean="0"/>
              <a:t>“Countertransference is any and all of the feelings that the therapist has put towards his patient. This might include his own analyzed transference to the patient of a displacement on to the patient from the outside, but it would also include feelings put into him by the patient” (Alvarez, 1983, p.11).</a:t>
            </a:r>
          </a:p>
          <a:p>
            <a:r>
              <a:rPr lang="en-US" dirty="0" smtClean="0"/>
              <a:t>“</a:t>
            </a:r>
            <a:r>
              <a:rPr lang="en-US" dirty="0"/>
              <a:t>The analytic situation induces the development of derivatives of the repressed, and at the same time a resistance is operative against it. The derivatives may make their appearance as highly concrete emotional needs directed toward the person who happens to be present. Resistance distorts the true connections. The patient misunderstands the present in terms of the past; and then instead of remembering the past, he strives, without recognizing the nature of his action, to relive the past and to live it more satisfactorily than he did in childhood. He ‘transfers’ past attitudes to the present” (Fenichel, 1945, p.29 as cited in Searles, 1978-1979, p. 193).</a:t>
            </a:r>
          </a:p>
          <a:p>
            <a:pPr marL="0" indent="0">
              <a:buNone/>
            </a:pPr>
            <a:endParaRPr lang="en-US" dirty="0"/>
          </a:p>
        </p:txBody>
      </p:sp>
    </p:spTree>
    <p:extLst>
      <p:ext uri="{BB962C8B-B14F-4D97-AF65-F5344CB8AC3E}">
        <p14:creationId xmlns:p14="http://schemas.microsoft.com/office/powerpoint/2010/main" val="4104528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our countertransference</a:t>
            </a:r>
            <a:endParaRPr lang="en-US" dirty="0"/>
          </a:p>
        </p:txBody>
      </p:sp>
      <p:sp>
        <p:nvSpPr>
          <p:cNvPr id="3" name="Content Placeholder 2"/>
          <p:cNvSpPr>
            <a:spLocks noGrp="1"/>
          </p:cNvSpPr>
          <p:nvPr>
            <p:ph idx="1"/>
          </p:nvPr>
        </p:nvSpPr>
        <p:spPr/>
        <p:txBody>
          <a:bodyPr>
            <a:normAutofit/>
          </a:bodyPr>
          <a:lstStyle/>
          <a:p>
            <a:r>
              <a:rPr lang="en-US" dirty="0"/>
              <a:t>All of the internal work that the analyst does with his </a:t>
            </a:r>
            <a:r>
              <a:rPr lang="en-US" dirty="0" smtClean="0"/>
              <a:t>countertransference—inhibiting </a:t>
            </a:r>
            <a:r>
              <a:rPr lang="en-US" dirty="0"/>
              <a:t>retaliatory impulses, holding the </a:t>
            </a:r>
            <a:r>
              <a:rPr lang="en-US" dirty="0" smtClean="0"/>
              <a:t>patient’s evacuated </a:t>
            </a:r>
            <a:r>
              <a:rPr lang="en-US" dirty="0"/>
              <a:t>mental contents in consciousness long </a:t>
            </a:r>
            <a:r>
              <a:rPr lang="en-US" dirty="0" smtClean="0"/>
              <a:t>enough to </a:t>
            </a:r>
            <a:r>
              <a:rPr lang="en-US" dirty="0"/>
              <a:t>submit them to processes of reverie which cleanse them </a:t>
            </a:r>
            <a:r>
              <a:rPr lang="en-US" dirty="0" smtClean="0"/>
              <a:t>of their </a:t>
            </a:r>
            <a:r>
              <a:rPr lang="en-US" dirty="0"/>
              <a:t>toxicity—is akin to the internal work that the </a:t>
            </a:r>
            <a:r>
              <a:rPr lang="en-US" dirty="0" smtClean="0"/>
              <a:t>good-enough mother </a:t>
            </a:r>
            <a:r>
              <a:rPr lang="en-US" dirty="0"/>
              <a:t>does in both surviving and maintaining her </a:t>
            </a:r>
            <a:r>
              <a:rPr lang="en-US" dirty="0" smtClean="0"/>
              <a:t>connection to </a:t>
            </a:r>
            <a:r>
              <a:rPr lang="en-US" dirty="0"/>
              <a:t>her baby during those episodes in which she “becomes </a:t>
            </a:r>
            <a:r>
              <a:rPr lang="en-US" dirty="0" smtClean="0"/>
              <a:t>the target </a:t>
            </a:r>
            <a:r>
              <a:rPr lang="en-US" dirty="0"/>
              <a:t>for excited experience backed by crude instinct tension</a:t>
            </a:r>
            <a:r>
              <a:rPr lang="en-US" dirty="0" smtClean="0"/>
              <a:t>.” (Epstein, 1999). </a:t>
            </a:r>
            <a:endParaRPr lang="en-US" dirty="0"/>
          </a:p>
        </p:txBody>
      </p:sp>
    </p:spTree>
    <p:extLst>
      <p:ext uri="{BB962C8B-B14F-4D97-AF65-F5344CB8AC3E}">
        <p14:creationId xmlns:p14="http://schemas.microsoft.com/office/powerpoint/2010/main" val="417792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Contributing Ideas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Projective identification (Klein): Client splits </a:t>
            </a:r>
            <a:r>
              <a:rPr lang="en-US" dirty="0"/>
              <a:t>off and </a:t>
            </a:r>
            <a:r>
              <a:rPr lang="en-US" dirty="0" smtClean="0"/>
              <a:t>“projects </a:t>
            </a:r>
            <a:r>
              <a:rPr lang="en-US" dirty="0"/>
              <a:t>disavowed affect into the </a:t>
            </a:r>
            <a:r>
              <a:rPr lang="en-US" dirty="0" smtClean="0"/>
              <a:t>therapist” (p. 257, Gait &amp; </a:t>
            </a:r>
            <a:r>
              <a:rPr lang="en-US" dirty="0" err="1" smtClean="0"/>
              <a:t>Halewood</a:t>
            </a:r>
            <a:r>
              <a:rPr lang="en-US" dirty="0" smtClean="0"/>
              <a:t>, 2019). </a:t>
            </a:r>
          </a:p>
          <a:p>
            <a:pPr lvl="1"/>
            <a:r>
              <a:rPr lang="en-US" dirty="0" smtClean="0"/>
              <a:t>“A group of fantasies and accompanying object relations having to do with the ridding of the self of unwanted aspects of the self, the </a:t>
            </a:r>
            <a:r>
              <a:rPr lang="en-US" dirty="0" err="1" smtClean="0"/>
              <a:t>epositing</a:t>
            </a:r>
            <a:r>
              <a:rPr lang="en-US" dirty="0" smtClean="0"/>
              <a:t> of those unwanted ‘parts’ into another person, and, finally, with the ‘recovery’ of a modified version of what was extruded.” (p. 208, James, 1984). </a:t>
            </a:r>
            <a:endParaRPr lang="en-US" dirty="0"/>
          </a:p>
          <a:p>
            <a:r>
              <a:rPr lang="en-US" dirty="0" smtClean="0"/>
              <a:t>Containment, or holding the projective identification</a:t>
            </a:r>
          </a:p>
          <a:p>
            <a:pPr lvl="1"/>
            <a:r>
              <a:rPr lang="en-US" dirty="0"/>
              <a:t>Therefore, </a:t>
            </a:r>
            <a:r>
              <a:rPr lang="en-US" dirty="0" smtClean="0"/>
              <a:t>for containment </a:t>
            </a:r>
            <a:r>
              <a:rPr lang="en-US" dirty="0"/>
              <a:t>to occur the therapist needed to be able to tolerate the ‘</a:t>
            </a:r>
            <a:r>
              <a:rPr lang="en-US" dirty="0" smtClean="0"/>
              <a:t>emotional storm</a:t>
            </a:r>
            <a:r>
              <a:rPr lang="en-US" dirty="0"/>
              <a:t>’ long enough for it to be thought about and given meaning (</a:t>
            </a:r>
            <a:r>
              <a:rPr lang="en-US" dirty="0" err="1"/>
              <a:t>Bion</a:t>
            </a:r>
            <a:r>
              <a:rPr lang="en-US" dirty="0"/>
              <a:t>, </a:t>
            </a:r>
            <a:r>
              <a:rPr lang="en-US" dirty="0" smtClean="0"/>
              <a:t>1962, as cited in Gait &amp; </a:t>
            </a:r>
            <a:r>
              <a:rPr lang="en-US" dirty="0" err="1" smtClean="0"/>
              <a:t>Halewood</a:t>
            </a:r>
            <a:r>
              <a:rPr lang="en-US" dirty="0" smtClean="0"/>
              <a:t>, 2019)</a:t>
            </a:r>
          </a:p>
          <a:p>
            <a:r>
              <a:rPr lang="en-US" dirty="0" smtClean="0"/>
              <a:t>Reverie (</a:t>
            </a:r>
            <a:r>
              <a:rPr lang="en-US" dirty="0" err="1" smtClean="0"/>
              <a:t>Bion</a:t>
            </a:r>
            <a:r>
              <a:rPr lang="en-US" dirty="0" smtClean="0"/>
              <a:t>/Ogden)</a:t>
            </a:r>
            <a:endParaRPr lang="en-US" dirty="0"/>
          </a:p>
          <a:p>
            <a:pPr lvl="1"/>
            <a:r>
              <a:rPr lang="en-US" dirty="0" smtClean="0"/>
              <a:t>Client projects part of their mind into the therapist, who then ‘metabolizes’ it before it is put back to the client in a way that can be managed</a:t>
            </a:r>
          </a:p>
          <a:p>
            <a:pPr lvl="1"/>
            <a:r>
              <a:rPr lang="en-US" dirty="0" smtClean="0"/>
              <a:t>An unconscious simpatico between patient and therapist</a:t>
            </a:r>
            <a:endParaRPr lang="en-US" dirty="0"/>
          </a:p>
        </p:txBody>
      </p:sp>
    </p:spTree>
    <p:extLst>
      <p:ext uri="{BB962C8B-B14F-4D97-AF65-F5344CB8AC3E}">
        <p14:creationId xmlns:p14="http://schemas.microsoft.com/office/powerpoint/2010/main" val="1419135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03422"/>
          </a:xfrm>
        </p:spPr>
        <p:txBody>
          <a:bodyPr/>
          <a:lstStyle/>
          <a:p>
            <a:r>
              <a:rPr lang="en-US" dirty="0" smtClean="0"/>
              <a:t>Positive and Negative Countertransference</a:t>
            </a:r>
            <a:endParaRPr lang="en-US" dirty="0"/>
          </a:p>
        </p:txBody>
      </p:sp>
      <p:sp>
        <p:nvSpPr>
          <p:cNvPr id="3" name="Content Placeholder 2"/>
          <p:cNvSpPr>
            <a:spLocks noGrp="1"/>
          </p:cNvSpPr>
          <p:nvPr>
            <p:ph idx="1"/>
          </p:nvPr>
        </p:nvSpPr>
        <p:spPr>
          <a:xfrm>
            <a:off x="1295401" y="2351314"/>
            <a:ext cx="9601196" cy="4066903"/>
          </a:xfrm>
        </p:spPr>
        <p:txBody>
          <a:bodyPr>
            <a:noAutofit/>
          </a:bodyPr>
          <a:lstStyle/>
          <a:p>
            <a:r>
              <a:rPr lang="en-US" sz="1600" dirty="0" smtClean="0"/>
              <a:t>Originally, positive countertransference was seen as facilitative, or fostering growth. However, positive countertransference can be viewed as the therapist hindering the relationship under a positive valence; for example, seeming supportive but perhaps becoming overly involved, or dependent. </a:t>
            </a:r>
          </a:p>
          <a:p>
            <a:r>
              <a:rPr lang="en-US" sz="1600" dirty="0" smtClean="0"/>
              <a:t>Negative countertransference can be viewed as “punitive, avoidant, or aggressive” (p. 1230, Miller Friedman &amp; Gelso, 2000). </a:t>
            </a:r>
          </a:p>
          <a:p>
            <a:r>
              <a:rPr lang="en-US" sz="1600" dirty="0" smtClean="0"/>
              <a:t>Common examples of negative countertransference include:</a:t>
            </a:r>
          </a:p>
          <a:p>
            <a:pPr lvl="2"/>
            <a:r>
              <a:rPr lang="en-US" sz="1600" dirty="0" smtClean="0"/>
              <a:t>Rejecting the client in session</a:t>
            </a:r>
          </a:p>
          <a:p>
            <a:pPr lvl="2"/>
            <a:r>
              <a:rPr lang="en-US" sz="1600" dirty="0" smtClean="0"/>
              <a:t>Distancing</a:t>
            </a:r>
          </a:p>
          <a:p>
            <a:pPr lvl="2"/>
            <a:r>
              <a:rPr lang="en-US" sz="1600" dirty="0" smtClean="0"/>
              <a:t>Apathy</a:t>
            </a:r>
          </a:p>
          <a:p>
            <a:pPr lvl="2"/>
            <a:r>
              <a:rPr lang="en-US" sz="1600" dirty="0" smtClean="0"/>
              <a:t>Being critical</a:t>
            </a:r>
          </a:p>
          <a:p>
            <a:pPr lvl="2"/>
            <a:r>
              <a:rPr lang="en-US" sz="1600" dirty="0" smtClean="0"/>
              <a:t>Providing too much structure</a:t>
            </a:r>
          </a:p>
          <a:p>
            <a:pPr lvl="2"/>
            <a:r>
              <a:rPr lang="en-US" sz="1600" dirty="0" smtClean="0"/>
              <a:t>Time spent complaining during session</a:t>
            </a:r>
            <a:endParaRPr lang="en-US" sz="1600" dirty="0"/>
          </a:p>
        </p:txBody>
      </p:sp>
    </p:spTree>
    <p:extLst>
      <p:ext uri="{BB962C8B-B14F-4D97-AF65-F5344CB8AC3E}">
        <p14:creationId xmlns:p14="http://schemas.microsoft.com/office/powerpoint/2010/main" val="3608018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Utilizing Transference in Treatment</a:t>
            </a:r>
            <a:endParaRPr lang="en-US" dirty="0"/>
          </a:p>
        </p:txBody>
      </p:sp>
      <p:sp>
        <p:nvSpPr>
          <p:cNvPr id="3" name="Content Placeholder 2"/>
          <p:cNvSpPr>
            <a:spLocks noGrp="1"/>
          </p:cNvSpPr>
          <p:nvPr>
            <p:ph idx="1"/>
          </p:nvPr>
        </p:nvSpPr>
        <p:spPr/>
        <p:txBody>
          <a:bodyPr>
            <a:normAutofit fontScale="70000" lnSpcReduction="20000"/>
          </a:bodyPr>
          <a:lstStyle/>
          <a:p>
            <a:r>
              <a:rPr lang="en-US" sz="2600" dirty="0" smtClean="0"/>
              <a:t>How do we take irrational, “untrue,” and unconscious thoughts towards us, and use it?</a:t>
            </a:r>
          </a:p>
          <a:p>
            <a:r>
              <a:rPr lang="en-US" sz="2600" dirty="0" smtClean="0"/>
              <a:t>Beliefs about who we are as people—what assumptions do our patients (and supervisors) make about us? (Clinical example: TW)</a:t>
            </a:r>
          </a:p>
          <a:p>
            <a:r>
              <a:rPr lang="en-US" sz="2600" dirty="0" smtClean="0"/>
              <a:t>Transference from paranoid and psychotic patients—how can we challenge irrational thoughts while keeping our clients safe.</a:t>
            </a:r>
          </a:p>
          <a:p>
            <a:r>
              <a:rPr lang="en-US" sz="2600" dirty="0" err="1" smtClean="0"/>
              <a:t>Kumin</a:t>
            </a:r>
            <a:r>
              <a:rPr lang="en-US" sz="2600" dirty="0" smtClean="0"/>
              <a:t> (1985, as cited in </a:t>
            </a:r>
            <a:r>
              <a:rPr lang="en-US" sz="2600" dirty="0" err="1" smtClean="0"/>
              <a:t>Messler</a:t>
            </a:r>
            <a:r>
              <a:rPr lang="en-US" sz="2600" dirty="0" smtClean="0"/>
              <a:t>-Davies, 1994) notes that “a growing awareness of erotic transference or countertransference can include feelings of such intense dysphoria, frustration, shame, humiliation, and disgust that it might best be termed ‘erotic horror.’ Moreover, the author notes that it is the desire of the analyst to suppress the development and elaboration of the transference.</a:t>
            </a:r>
          </a:p>
          <a:p>
            <a:pPr lvl="1"/>
            <a:r>
              <a:rPr lang="en-US" sz="2600" dirty="0" smtClean="0"/>
              <a:t>Clinical example: PK</a:t>
            </a:r>
          </a:p>
          <a:p>
            <a:pPr lvl="1"/>
            <a:endParaRPr lang="en-US" dirty="0"/>
          </a:p>
          <a:p>
            <a:pPr lvl="1"/>
            <a:endParaRPr lang="en-US" dirty="0" smtClean="0"/>
          </a:p>
          <a:p>
            <a:pPr lvl="1"/>
            <a:endParaRPr lang="en-US" dirty="0"/>
          </a:p>
          <a:p>
            <a:pPr marL="457200" lvl="1" indent="0">
              <a:buNone/>
            </a:pPr>
            <a:endParaRPr lang="en-US" dirty="0"/>
          </a:p>
        </p:txBody>
      </p:sp>
    </p:spTree>
    <p:extLst>
      <p:ext uri="{BB962C8B-B14F-4D97-AF65-F5344CB8AC3E}">
        <p14:creationId xmlns:p14="http://schemas.microsoft.com/office/powerpoint/2010/main" val="1458147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Transference Based Interventions</a:t>
            </a:r>
            <a:endParaRPr lang="en-US" dirty="0"/>
          </a:p>
        </p:txBody>
      </p:sp>
      <p:sp>
        <p:nvSpPr>
          <p:cNvPr id="3" name="Content Placeholder 2"/>
          <p:cNvSpPr>
            <a:spLocks noGrp="1"/>
          </p:cNvSpPr>
          <p:nvPr>
            <p:ph idx="1"/>
          </p:nvPr>
        </p:nvSpPr>
        <p:spPr/>
        <p:txBody>
          <a:bodyPr>
            <a:normAutofit fontScale="85000" lnSpcReduction="20000"/>
          </a:bodyPr>
          <a:lstStyle/>
          <a:p>
            <a:r>
              <a:rPr lang="en-US" sz="3200" dirty="0" smtClean="0"/>
              <a:t>Process comments and the </a:t>
            </a:r>
            <a:r>
              <a:rPr lang="en-US" sz="3200" dirty="0"/>
              <a:t>u</a:t>
            </a:r>
            <a:r>
              <a:rPr lang="en-US" sz="3200" dirty="0" smtClean="0"/>
              <a:t>tilization of the “here and now”</a:t>
            </a:r>
          </a:p>
          <a:p>
            <a:r>
              <a:rPr lang="en-US" sz="3200" dirty="0" smtClean="0"/>
              <a:t>(Re)Enactments</a:t>
            </a:r>
          </a:p>
          <a:p>
            <a:pPr lvl="1"/>
            <a:r>
              <a:rPr lang="en-US" sz="2800" dirty="0" smtClean="0"/>
              <a:t>The goal reenactments is to recreate a space within the countertransference where the patient’s previous experiences of “anxiety, sadness, envy, rage and erotic </a:t>
            </a:r>
            <a:r>
              <a:rPr lang="en-US" sz="2800" dirty="0" err="1" smtClean="0"/>
              <a:t>hyperarousal</a:t>
            </a:r>
            <a:r>
              <a:rPr lang="en-US" sz="2800" dirty="0" smtClean="0"/>
              <a:t>” can be held (p. 157, </a:t>
            </a:r>
            <a:r>
              <a:rPr lang="en-US" sz="2800" dirty="0" err="1" smtClean="0"/>
              <a:t>Messler</a:t>
            </a:r>
            <a:r>
              <a:rPr lang="en-US" sz="2800" dirty="0" smtClean="0"/>
              <a:t> Davies, 1994)</a:t>
            </a:r>
          </a:p>
          <a:p>
            <a:r>
              <a:rPr lang="en-US" sz="3200" dirty="0" smtClean="0"/>
              <a:t>Guided reflections</a:t>
            </a:r>
          </a:p>
          <a:p>
            <a:r>
              <a:rPr lang="en-US" sz="3200" dirty="0" smtClean="0"/>
              <a:t>Rupture and repair</a:t>
            </a:r>
            <a:endParaRPr lang="en-US" sz="3200" dirty="0"/>
          </a:p>
        </p:txBody>
      </p:sp>
    </p:spTree>
    <p:extLst>
      <p:ext uri="{BB962C8B-B14F-4D97-AF65-F5344CB8AC3E}">
        <p14:creationId xmlns:p14="http://schemas.microsoft.com/office/powerpoint/2010/main" val="1645668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Utilizing Countertransference as Intervention</a:t>
            </a:r>
            <a:endParaRPr lang="en-US" dirty="0"/>
          </a:p>
        </p:txBody>
      </p:sp>
      <p:sp>
        <p:nvSpPr>
          <p:cNvPr id="3" name="Content Placeholder 2"/>
          <p:cNvSpPr>
            <a:spLocks noGrp="1"/>
          </p:cNvSpPr>
          <p:nvPr>
            <p:ph idx="1"/>
          </p:nvPr>
        </p:nvSpPr>
        <p:spPr/>
        <p:txBody>
          <a:bodyPr>
            <a:noAutofit/>
          </a:bodyPr>
          <a:lstStyle/>
          <a:p>
            <a:r>
              <a:rPr lang="en-US" sz="1800" dirty="0" smtClean="0"/>
              <a:t>Commons feelings to have towards patients?</a:t>
            </a:r>
          </a:p>
          <a:p>
            <a:r>
              <a:rPr lang="en-US" sz="1800" dirty="0" smtClean="0"/>
              <a:t>How do we deal with the “difficult” patient and how do we use that countertransference to create insight and influence change?</a:t>
            </a:r>
          </a:p>
          <a:p>
            <a:r>
              <a:rPr lang="en-US" sz="1800" dirty="0" smtClean="0"/>
              <a:t>“To </a:t>
            </a:r>
            <a:r>
              <a:rPr lang="en-US" sz="1800" dirty="0"/>
              <a:t>help the general psychiatrist the psycho-analyst must not only study for him the primitive stages of the emotional development of the ill individual, but also must study the nature of the emotional burden which the psychiatrist bears in doing his work. What we as analysts call the counter-transference needs to be understood by the psychiatrist too. However much he </a:t>
            </a:r>
            <a:r>
              <a:rPr lang="en-US" sz="1800" b="1" dirty="0"/>
              <a:t>loves </a:t>
            </a:r>
            <a:r>
              <a:rPr lang="en-US" sz="1800" dirty="0"/>
              <a:t>his patients he </a:t>
            </a:r>
            <a:r>
              <a:rPr lang="en-US" sz="1800" b="1" dirty="0"/>
              <a:t>cannot avoid hating them</a:t>
            </a:r>
            <a:r>
              <a:rPr lang="en-US" sz="1800" dirty="0"/>
              <a:t>, and fearing them, and the better he knows this the less will hate and fear be the motive determining what he does to his patients</a:t>
            </a:r>
            <a:r>
              <a:rPr lang="en-US" sz="1800" dirty="0" smtClean="0"/>
              <a:t>.” (</a:t>
            </a:r>
            <a:r>
              <a:rPr lang="en-US" sz="1800" dirty="0" err="1" smtClean="0"/>
              <a:t>Winnicott</a:t>
            </a:r>
            <a:r>
              <a:rPr lang="en-US" sz="1800" dirty="0" smtClean="0"/>
              <a:t>, 1949).  </a:t>
            </a:r>
            <a:endParaRPr lang="en-US" sz="1800" dirty="0"/>
          </a:p>
        </p:txBody>
      </p:sp>
    </p:spTree>
    <p:extLst>
      <p:ext uri="{BB962C8B-B14F-4D97-AF65-F5344CB8AC3E}">
        <p14:creationId xmlns:p14="http://schemas.microsoft.com/office/powerpoint/2010/main" val="2897869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0899309"/>
              </p:ext>
            </p:extLst>
          </p:nvPr>
        </p:nvGraphicFramePr>
        <p:xfrm>
          <a:off x="888274" y="679265"/>
          <a:ext cx="10328366" cy="5425444"/>
        </p:xfrm>
        <a:graphic>
          <a:graphicData uri="http://schemas.openxmlformats.org/drawingml/2006/table">
            <a:tbl>
              <a:tblPr firstRow="1" bandRow="1">
                <a:tableStyleId>{5C22544A-7EE6-4342-B048-85BDC9FD1C3A}</a:tableStyleId>
              </a:tblPr>
              <a:tblGrid>
                <a:gridCol w="10328366">
                  <a:extLst>
                    <a:ext uri="{9D8B030D-6E8A-4147-A177-3AD203B41FA5}">
                      <a16:colId xmlns:a16="http://schemas.microsoft.com/office/drawing/2014/main" val="1629904665"/>
                    </a:ext>
                  </a:extLst>
                </a:gridCol>
              </a:tblGrid>
              <a:tr h="995446">
                <a:tc>
                  <a:txBody>
                    <a:bodyPr/>
                    <a:lstStyle/>
                    <a:p>
                      <a:r>
                        <a:rPr lang="en-US" dirty="0" smtClean="0"/>
                        <a:t>Common Examples for</a:t>
                      </a:r>
                      <a:r>
                        <a:rPr lang="en-US" baseline="0" dirty="0" smtClean="0"/>
                        <a:t> </a:t>
                      </a:r>
                      <a:r>
                        <a:rPr lang="en-US" dirty="0" smtClean="0"/>
                        <a:t>Eliciting</a:t>
                      </a:r>
                      <a:r>
                        <a:rPr lang="en-US" baseline="0" dirty="0" smtClean="0"/>
                        <a:t> Countertransference</a:t>
                      </a:r>
                      <a:endParaRPr lang="en-US" dirty="0"/>
                    </a:p>
                  </a:txBody>
                  <a:tcPr/>
                </a:tc>
                <a:extLst>
                  <a:ext uri="{0D108BD9-81ED-4DB2-BD59-A6C34878D82A}">
                    <a16:rowId xmlns:a16="http://schemas.microsoft.com/office/drawing/2014/main" val="350527625"/>
                  </a:ext>
                </a:extLst>
              </a:tr>
              <a:tr h="492222">
                <a:tc>
                  <a:txBody>
                    <a:bodyPr/>
                    <a:lstStyle/>
                    <a:p>
                      <a:r>
                        <a:rPr lang="en-US" dirty="0" smtClean="0"/>
                        <a:t>Medication seeking</a:t>
                      </a:r>
                      <a:endParaRPr lang="en-US" dirty="0"/>
                    </a:p>
                  </a:txBody>
                  <a:tcPr/>
                </a:tc>
                <a:extLst>
                  <a:ext uri="{0D108BD9-81ED-4DB2-BD59-A6C34878D82A}">
                    <a16:rowId xmlns:a16="http://schemas.microsoft.com/office/drawing/2014/main" val="2040656898"/>
                  </a:ext>
                </a:extLst>
              </a:tr>
              <a:tr h="492222">
                <a:tc>
                  <a:txBody>
                    <a:bodyPr/>
                    <a:lstStyle/>
                    <a:p>
                      <a:r>
                        <a:rPr lang="en-US" dirty="0" smtClean="0"/>
                        <a:t>Ambivalent suicidality</a:t>
                      </a:r>
                      <a:endParaRPr lang="en-US" dirty="0"/>
                    </a:p>
                  </a:txBody>
                  <a:tcPr/>
                </a:tc>
                <a:extLst>
                  <a:ext uri="{0D108BD9-81ED-4DB2-BD59-A6C34878D82A}">
                    <a16:rowId xmlns:a16="http://schemas.microsoft.com/office/drawing/2014/main" val="3280254350"/>
                  </a:ext>
                </a:extLst>
              </a:tr>
              <a:tr h="492222">
                <a:tc>
                  <a:txBody>
                    <a:bodyPr/>
                    <a:lstStyle/>
                    <a:p>
                      <a:r>
                        <a:rPr lang="en-US" dirty="0" smtClean="0"/>
                        <a:t>Highly anxious</a:t>
                      </a:r>
                      <a:endParaRPr lang="en-US" dirty="0"/>
                    </a:p>
                  </a:txBody>
                  <a:tcPr/>
                </a:tc>
                <a:extLst>
                  <a:ext uri="{0D108BD9-81ED-4DB2-BD59-A6C34878D82A}">
                    <a16:rowId xmlns:a16="http://schemas.microsoft.com/office/drawing/2014/main" val="1496178249"/>
                  </a:ext>
                </a:extLst>
              </a:tr>
              <a:tr h="492222">
                <a:tc>
                  <a:txBody>
                    <a:bodyPr/>
                    <a:lstStyle/>
                    <a:p>
                      <a:r>
                        <a:rPr lang="en-US" dirty="0" smtClean="0"/>
                        <a:t>Antisocial </a:t>
                      </a:r>
                      <a:endParaRPr lang="en-US" dirty="0"/>
                    </a:p>
                  </a:txBody>
                  <a:tcPr/>
                </a:tc>
                <a:extLst>
                  <a:ext uri="{0D108BD9-81ED-4DB2-BD59-A6C34878D82A}">
                    <a16:rowId xmlns:a16="http://schemas.microsoft.com/office/drawing/2014/main" val="796185399"/>
                  </a:ext>
                </a:extLst>
              </a:tr>
              <a:tr h="492222">
                <a:tc>
                  <a:txBody>
                    <a:bodyPr/>
                    <a:lstStyle/>
                    <a:p>
                      <a:r>
                        <a:rPr lang="en-US" dirty="0" smtClean="0"/>
                        <a:t>Inept parenting</a:t>
                      </a:r>
                      <a:endParaRPr lang="en-US" dirty="0"/>
                    </a:p>
                  </a:txBody>
                  <a:tcPr/>
                </a:tc>
                <a:extLst>
                  <a:ext uri="{0D108BD9-81ED-4DB2-BD59-A6C34878D82A}">
                    <a16:rowId xmlns:a16="http://schemas.microsoft.com/office/drawing/2014/main" val="290181901"/>
                  </a:ext>
                </a:extLst>
              </a:tr>
              <a:tr h="492222">
                <a:tc>
                  <a:txBody>
                    <a:bodyPr/>
                    <a:lstStyle/>
                    <a:p>
                      <a:r>
                        <a:rPr lang="en-US" dirty="0" smtClean="0"/>
                        <a:t>Cluster</a:t>
                      </a:r>
                      <a:r>
                        <a:rPr lang="en-US" baseline="0" dirty="0" smtClean="0"/>
                        <a:t> B personality disorders</a:t>
                      </a:r>
                      <a:endParaRPr lang="en-US" dirty="0"/>
                    </a:p>
                  </a:txBody>
                  <a:tcPr/>
                </a:tc>
                <a:extLst>
                  <a:ext uri="{0D108BD9-81ED-4DB2-BD59-A6C34878D82A}">
                    <a16:rowId xmlns:a16="http://schemas.microsoft.com/office/drawing/2014/main" val="754604768"/>
                  </a:ext>
                </a:extLst>
              </a:tr>
              <a:tr h="492222">
                <a:tc>
                  <a:txBody>
                    <a:bodyPr/>
                    <a:lstStyle/>
                    <a:p>
                      <a:r>
                        <a:rPr lang="en-US" dirty="0" smtClean="0"/>
                        <a:t>Hostile</a:t>
                      </a:r>
                      <a:endParaRPr lang="en-US" dirty="0"/>
                    </a:p>
                  </a:txBody>
                  <a:tcPr/>
                </a:tc>
                <a:extLst>
                  <a:ext uri="{0D108BD9-81ED-4DB2-BD59-A6C34878D82A}">
                    <a16:rowId xmlns:a16="http://schemas.microsoft.com/office/drawing/2014/main" val="3437280328"/>
                  </a:ext>
                </a:extLst>
              </a:tr>
              <a:tr h="492222">
                <a:tc>
                  <a:txBody>
                    <a:bodyPr/>
                    <a:lstStyle/>
                    <a:p>
                      <a:r>
                        <a:rPr lang="en-US" dirty="0" smtClean="0"/>
                        <a:t>Flooding</a:t>
                      </a:r>
                      <a:endParaRPr lang="en-US" dirty="0"/>
                    </a:p>
                  </a:txBody>
                  <a:tcPr/>
                </a:tc>
                <a:extLst>
                  <a:ext uri="{0D108BD9-81ED-4DB2-BD59-A6C34878D82A}">
                    <a16:rowId xmlns:a16="http://schemas.microsoft.com/office/drawing/2014/main" val="1836165602"/>
                  </a:ext>
                </a:extLst>
              </a:tr>
              <a:tr h="492222">
                <a:tc>
                  <a:txBody>
                    <a:bodyPr/>
                    <a:lstStyle/>
                    <a:p>
                      <a:r>
                        <a:rPr lang="en-US" dirty="0" smtClean="0"/>
                        <a:t>Racism/systemic injustice</a:t>
                      </a:r>
                      <a:endParaRPr lang="en-US" dirty="0"/>
                    </a:p>
                  </a:txBody>
                  <a:tcPr/>
                </a:tc>
                <a:extLst>
                  <a:ext uri="{0D108BD9-81ED-4DB2-BD59-A6C34878D82A}">
                    <a16:rowId xmlns:a16="http://schemas.microsoft.com/office/drawing/2014/main" val="2466862597"/>
                  </a:ext>
                </a:extLst>
              </a:tr>
            </a:tbl>
          </a:graphicData>
        </a:graphic>
      </p:graphicFrame>
    </p:spTree>
    <p:extLst>
      <p:ext uri="{BB962C8B-B14F-4D97-AF65-F5344CB8AC3E}">
        <p14:creationId xmlns:p14="http://schemas.microsoft.com/office/powerpoint/2010/main" val="3421052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Impacts of Countertransference in Supervision</a:t>
            </a:r>
            <a:endParaRPr lang="en-US" dirty="0"/>
          </a:p>
        </p:txBody>
      </p:sp>
      <p:sp>
        <p:nvSpPr>
          <p:cNvPr id="3" name="Content Placeholder 2"/>
          <p:cNvSpPr>
            <a:spLocks noGrp="1"/>
          </p:cNvSpPr>
          <p:nvPr>
            <p:ph idx="1"/>
          </p:nvPr>
        </p:nvSpPr>
        <p:spPr/>
        <p:txBody>
          <a:bodyPr/>
          <a:lstStyle/>
          <a:p>
            <a:r>
              <a:rPr lang="en-US" dirty="0" smtClean="0"/>
              <a:t>Not all training programs integrate ideas of transference and countertransference. In Gait &amp; </a:t>
            </a:r>
            <a:r>
              <a:rPr lang="en-US" dirty="0" err="1" smtClean="0"/>
              <a:t>Halewood’s</a:t>
            </a:r>
            <a:r>
              <a:rPr lang="en-US" dirty="0" smtClean="0"/>
              <a:t> (2019) study examining countertransference and supervision, they identified numerous themes of being unprepared, overwhelmed, and at times, ashamed about their countertransference. </a:t>
            </a:r>
          </a:p>
          <a:p>
            <a:r>
              <a:rPr lang="en-US" dirty="0" smtClean="0"/>
              <a:t>Supervisees may be hesitant to engage in sharing, and moreover, some supervisors may not have experience with supervisees sharing </a:t>
            </a:r>
            <a:r>
              <a:rPr lang="en-US" dirty="0" err="1" smtClean="0"/>
              <a:t>countertransferential</a:t>
            </a:r>
            <a:r>
              <a:rPr lang="en-US" dirty="0" smtClean="0"/>
              <a:t> responses. </a:t>
            </a:r>
            <a:endParaRPr lang="en-US" dirty="0"/>
          </a:p>
        </p:txBody>
      </p:sp>
    </p:spTree>
    <p:extLst>
      <p:ext uri="{BB962C8B-B14F-4D97-AF65-F5344CB8AC3E}">
        <p14:creationId xmlns:p14="http://schemas.microsoft.com/office/powerpoint/2010/main" val="593996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Utilizing Transference and Countertransference in Supervision</a:t>
            </a:r>
            <a:endParaRPr lang="en-US" dirty="0"/>
          </a:p>
        </p:txBody>
      </p:sp>
      <p:sp>
        <p:nvSpPr>
          <p:cNvPr id="3" name="Content Placeholder 2"/>
          <p:cNvSpPr>
            <a:spLocks noGrp="1"/>
          </p:cNvSpPr>
          <p:nvPr>
            <p:ph idx="1"/>
          </p:nvPr>
        </p:nvSpPr>
        <p:spPr/>
        <p:txBody>
          <a:bodyPr/>
          <a:lstStyle/>
          <a:p>
            <a:r>
              <a:rPr lang="en-US" dirty="0" smtClean="0"/>
              <a:t>Understanding parallel process in supervision</a:t>
            </a:r>
          </a:p>
          <a:p>
            <a:r>
              <a:rPr lang="en-US" dirty="0" smtClean="0"/>
              <a:t>Questions to ask supervisees or what to bring up in supervision:</a:t>
            </a:r>
          </a:p>
          <a:p>
            <a:pPr lvl="1"/>
            <a:r>
              <a:rPr lang="en-US" dirty="0" smtClean="0"/>
              <a:t>How are you feeling about this patient?</a:t>
            </a:r>
          </a:p>
          <a:p>
            <a:pPr lvl="1"/>
            <a:r>
              <a:rPr lang="en-US" dirty="0" smtClean="0"/>
              <a:t>What makes you feel more empathetic towards them?</a:t>
            </a:r>
          </a:p>
          <a:p>
            <a:pPr lvl="1"/>
            <a:r>
              <a:rPr lang="en-US" dirty="0" smtClean="0"/>
              <a:t>What makes you more frustrated about certain patients?</a:t>
            </a:r>
            <a:endParaRPr lang="en-US" dirty="0"/>
          </a:p>
          <a:p>
            <a:pPr lvl="1"/>
            <a:r>
              <a:rPr lang="en-US" dirty="0" smtClean="0"/>
              <a:t>Differences between countertransference, burnout, and vicarious trauma?</a:t>
            </a:r>
            <a:endParaRPr lang="en-US" dirty="0"/>
          </a:p>
        </p:txBody>
      </p:sp>
      <p:pic>
        <p:nvPicPr>
          <p:cNvPr id="4" name="Picture 3"/>
          <p:cNvPicPr>
            <a:picLocks noChangeAspect="1"/>
          </p:cNvPicPr>
          <p:nvPr/>
        </p:nvPicPr>
        <p:blipFill>
          <a:blip r:embed="rId2"/>
          <a:stretch>
            <a:fillRect/>
          </a:stretch>
        </p:blipFill>
        <p:spPr>
          <a:xfrm>
            <a:off x="8248922" y="3402012"/>
            <a:ext cx="2800350" cy="1628775"/>
          </a:xfrm>
          <a:prstGeom prst="rect">
            <a:avLst/>
          </a:prstGeom>
        </p:spPr>
      </p:pic>
    </p:spTree>
    <p:extLst>
      <p:ext uri="{BB962C8B-B14F-4D97-AF65-F5344CB8AC3E}">
        <p14:creationId xmlns:p14="http://schemas.microsoft.com/office/powerpoint/2010/main" val="3664961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7900"/>
            <a:ext cx="8229600" cy="1143000"/>
          </a:xfrm>
        </p:spPr>
        <p:txBody>
          <a:bodyPr/>
          <a:lstStyle/>
          <a:p>
            <a:r>
              <a:rPr lang="en-US" b="1" dirty="0" smtClean="0"/>
              <a:t>Disclosure</a:t>
            </a:r>
            <a:endParaRPr lang="en-US" b="1" dirty="0"/>
          </a:p>
        </p:txBody>
      </p:sp>
      <p:sp>
        <p:nvSpPr>
          <p:cNvPr id="3" name="Content Placeholder 2"/>
          <p:cNvSpPr>
            <a:spLocks noGrp="1"/>
          </p:cNvSpPr>
          <p:nvPr>
            <p:ph idx="1"/>
          </p:nvPr>
        </p:nvSpPr>
        <p:spPr>
          <a:xfrm>
            <a:off x="1981200" y="1520946"/>
            <a:ext cx="8229600" cy="4957493"/>
          </a:xfrm>
        </p:spPr>
        <p:txBody>
          <a:bodyPr>
            <a:normAutofit lnSpcReduction="10000"/>
          </a:bodyPr>
          <a:lstStyle/>
          <a:p>
            <a:r>
              <a:rPr lang="en-US" dirty="0" smtClean="0"/>
              <a:t>With respect to the following presentation, there has been no relevant (direct or indirect) financial relationship between the party listed above (or spouse/partner) and any for-profit company in the past 12 months which would be considered a conflict of interest.</a:t>
            </a:r>
          </a:p>
          <a:p>
            <a:r>
              <a:rPr lang="en-US" dirty="0" smtClean="0"/>
              <a:t>The views expressed in this presentation are those of the presenter and may not reflect official policy of Community Health Center, Inc. and its Weitzman Institute.</a:t>
            </a:r>
          </a:p>
          <a:p>
            <a:r>
              <a:rPr lang="en-US" dirty="0" smtClean="0"/>
              <a:t>I am obligated to disclose any products which are off-label, unlabeled, experimental, and/or under investigation (not FDA approved) and any limitations on the information hat I present, such as data that are preliminary or that represent ongoing research, interim analyses, and/or unsupported opinion. </a:t>
            </a:r>
            <a:endParaRPr lang="en-US" dirty="0"/>
          </a:p>
        </p:txBody>
      </p:sp>
    </p:spTree>
    <p:extLst>
      <p:ext uri="{BB962C8B-B14F-4D97-AF65-F5344CB8AC3E}">
        <p14:creationId xmlns:p14="http://schemas.microsoft.com/office/powerpoint/2010/main" val="3534406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Process</a:t>
            </a:r>
            <a:endParaRPr lang="en-US" dirty="0"/>
          </a:p>
        </p:txBody>
      </p:sp>
      <p:sp>
        <p:nvSpPr>
          <p:cNvPr id="3" name="Content Placeholder 2"/>
          <p:cNvSpPr>
            <a:spLocks noGrp="1"/>
          </p:cNvSpPr>
          <p:nvPr>
            <p:ph idx="1"/>
          </p:nvPr>
        </p:nvSpPr>
        <p:spPr/>
        <p:txBody>
          <a:bodyPr/>
          <a:lstStyle/>
          <a:p>
            <a:r>
              <a:rPr lang="en-US" dirty="0" smtClean="0"/>
              <a:t>Parallel process can be defined as “The therapists unconscious transfer of some unresolved patient conflict (e.g. issues with authority, interpersonal distrust) from the treatment experience into supervision” (Ekstein &amp; Wallerstein, 1958; Searles, 1955 as cited in Watkins, 2017, p.506).”</a:t>
            </a:r>
          </a:p>
          <a:p>
            <a:endParaRPr lang="en-US" dirty="0"/>
          </a:p>
          <a:p>
            <a:r>
              <a:rPr lang="en-US" dirty="0" smtClean="0"/>
              <a:t>How can supervision sessions mimic what’s happening in therapy sessions?</a:t>
            </a:r>
          </a:p>
        </p:txBody>
      </p:sp>
    </p:spTree>
    <p:extLst>
      <p:ext uri="{BB962C8B-B14F-4D97-AF65-F5344CB8AC3E}">
        <p14:creationId xmlns:p14="http://schemas.microsoft.com/office/powerpoint/2010/main" val="1691805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923" y="714103"/>
            <a:ext cx="9602988" cy="5512526"/>
          </a:xfrm>
          <a:prstGeom prst="rect">
            <a:avLst/>
          </a:prstGeom>
        </p:spPr>
      </p:pic>
    </p:spTree>
    <p:extLst>
      <p:ext uri="{BB962C8B-B14F-4D97-AF65-F5344CB8AC3E}">
        <p14:creationId xmlns:p14="http://schemas.microsoft.com/office/powerpoint/2010/main" val="1647383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Cases</a:t>
            </a:r>
            <a:endParaRPr lang="en-US" dirty="0"/>
          </a:p>
        </p:txBody>
      </p:sp>
      <p:sp>
        <p:nvSpPr>
          <p:cNvPr id="3" name="Content Placeholder 2"/>
          <p:cNvSpPr>
            <a:spLocks noGrp="1"/>
          </p:cNvSpPr>
          <p:nvPr>
            <p:ph idx="1"/>
          </p:nvPr>
        </p:nvSpPr>
        <p:spPr/>
        <p:txBody>
          <a:bodyPr>
            <a:normAutofit/>
          </a:bodyPr>
          <a:lstStyle/>
          <a:p>
            <a:pPr algn="ctr"/>
            <a:r>
              <a:rPr lang="en-US" sz="3200" dirty="0" smtClean="0"/>
              <a:t>Child Case (AY</a:t>
            </a:r>
            <a:r>
              <a:rPr lang="en-US" sz="3200" dirty="0"/>
              <a:t>)</a:t>
            </a:r>
            <a:endParaRPr lang="en-US" sz="3200" dirty="0" smtClean="0"/>
          </a:p>
          <a:p>
            <a:pPr algn="ctr"/>
            <a:r>
              <a:rPr lang="en-US" sz="3200" dirty="0" smtClean="0"/>
              <a:t>Adult Cases (CT, MJ)</a:t>
            </a:r>
            <a:endParaRPr lang="en-US" sz="3200" dirty="0"/>
          </a:p>
        </p:txBody>
      </p:sp>
      <p:pic>
        <p:nvPicPr>
          <p:cNvPr id="4" name="Picture 3"/>
          <p:cNvPicPr>
            <a:picLocks noChangeAspect="1"/>
          </p:cNvPicPr>
          <p:nvPr/>
        </p:nvPicPr>
        <p:blipFill>
          <a:blip r:embed="rId2"/>
          <a:stretch>
            <a:fillRect/>
          </a:stretch>
        </p:blipFill>
        <p:spPr>
          <a:xfrm>
            <a:off x="1410379" y="3855311"/>
            <a:ext cx="2143125" cy="2143125"/>
          </a:xfrm>
          <a:prstGeom prst="rect">
            <a:avLst/>
          </a:prstGeom>
        </p:spPr>
      </p:pic>
    </p:spTree>
    <p:extLst>
      <p:ext uri="{BB962C8B-B14F-4D97-AF65-F5344CB8AC3E}">
        <p14:creationId xmlns:p14="http://schemas.microsoft.com/office/powerpoint/2010/main" val="370291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7943"/>
            <a:ext cx="10515600" cy="1306286"/>
          </a:xfrm>
        </p:spPr>
        <p:txBody>
          <a:bodyPr/>
          <a:lstStyle/>
          <a:p>
            <a:r>
              <a:rPr lang="en-US" dirty="0" smtClean="0"/>
              <a:t>Group Discussion</a:t>
            </a:r>
            <a:endParaRPr lang="en-US" dirty="0"/>
          </a:p>
        </p:txBody>
      </p:sp>
      <p:sp>
        <p:nvSpPr>
          <p:cNvPr id="3" name="Content Placeholder 2"/>
          <p:cNvSpPr>
            <a:spLocks noGrp="1"/>
          </p:cNvSpPr>
          <p:nvPr>
            <p:ph idx="1"/>
          </p:nvPr>
        </p:nvSpPr>
        <p:spPr/>
        <p:txBody>
          <a:bodyPr/>
          <a:lstStyle/>
          <a:p>
            <a:r>
              <a:rPr lang="en-US" dirty="0" smtClean="0"/>
              <a:t>Cases to share?</a:t>
            </a:r>
          </a:p>
          <a:p>
            <a:r>
              <a:rPr lang="en-US" dirty="0" smtClean="0"/>
              <a:t>Thoughts on how to utilize these concepts?</a:t>
            </a:r>
          </a:p>
          <a:p>
            <a:r>
              <a:rPr lang="en-US" dirty="0" smtClean="0"/>
              <a:t>Is this really necessary? </a:t>
            </a:r>
            <a:endParaRPr lang="en-US" dirty="0"/>
          </a:p>
        </p:txBody>
      </p:sp>
    </p:spTree>
    <p:extLst>
      <p:ext uri="{BB962C8B-B14F-4D97-AF65-F5344CB8AC3E}">
        <p14:creationId xmlns:p14="http://schemas.microsoft.com/office/powerpoint/2010/main" val="1704811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116634"/>
          </a:xfrm>
        </p:spPr>
        <p:txBody>
          <a:bodyPr/>
          <a:lstStyle/>
          <a:p>
            <a:r>
              <a:rPr lang="en-US" dirty="0" smtClean="0"/>
              <a:t>References</a:t>
            </a:r>
            <a:endParaRPr lang="en-US" dirty="0"/>
          </a:p>
        </p:txBody>
      </p:sp>
      <p:sp>
        <p:nvSpPr>
          <p:cNvPr id="3" name="Content Placeholder 2"/>
          <p:cNvSpPr>
            <a:spLocks noGrp="1"/>
          </p:cNvSpPr>
          <p:nvPr>
            <p:ph idx="1"/>
          </p:nvPr>
        </p:nvSpPr>
        <p:spPr>
          <a:xfrm>
            <a:off x="1295401" y="1854927"/>
            <a:ext cx="9601196" cy="4476204"/>
          </a:xfrm>
        </p:spPr>
        <p:txBody>
          <a:bodyPr>
            <a:normAutofit fontScale="40000" lnSpcReduction="20000"/>
          </a:bodyPr>
          <a:lstStyle/>
          <a:p>
            <a:r>
              <a:rPr lang="en-US" dirty="0"/>
              <a:t>Alvarez, A. (2004). Problems in the use of the countertransference: Getting it across (1983). In P. S. Barrows (Ed.), </a:t>
            </a:r>
            <a:r>
              <a:rPr lang="en-US" i="1" dirty="0"/>
              <a:t>Key papers from the Journal of Child Psychotherapy.</a:t>
            </a:r>
            <a:r>
              <a:rPr lang="en-US" dirty="0"/>
              <a:t> (pp. 63–81). New York, NY: Brunner-Routledge. Retrieved from </a:t>
            </a:r>
            <a:r>
              <a:rPr lang="en-US" dirty="0">
                <a:hlinkClick r:id="rId2"/>
              </a:rPr>
              <a:t>https://</a:t>
            </a:r>
            <a:r>
              <a:rPr lang="en-US" dirty="0" smtClean="0">
                <a:hlinkClick r:id="rId2"/>
              </a:rPr>
              <a:t>search.ebscohost.com/login.aspx?direct=true&amp;db=psyh&amp;AN=2004-14258-004&amp;site=ehost-live&amp;scope=site</a:t>
            </a:r>
            <a:endParaRPr lang="en-US" dirty="0" smtClean="0"/>
          </a:p>
          <a:p>
            <a:r>
              <a:rPr lang="en-US" dirty="0"/>
              <a:t>Devlin, M. J., Cutler, J. L., &amp; Harper, O. L. (2012). Taking it personally: Exploring medical students’ emotional responses and professional roles during the psychiatry clerkship. </a:t>
            </a:r>
            <a:r>
              <a:rPr lang="en-US" i="1" dirty="0"/>
              <a:t>Academic Psychiatry</a:t>
            </a:r>
            <a:r>
              <a:rPr lang="en-US" dirty="0"/>
              <a:t>, </a:t>
            </a:r>
            <a:r>
              <a:rPr lang="en-US" i="1" dirty="0"/>
              <a:t>36</a:t>
            </a:r>
            <a:r>
              <a:rPr lang="en-US" dirty="0"/>
              <a:t>(3), 243–245. </a:t>
            </a:r>
            <a:r>
              <a:rPr lang="en-US" dirty="0">
                <a:hlinkClick r:id="rId3"/>
              </a:rPr>
              <a:t>https://</a:t>
            </a:r>
            <a:r>
              <a:rPr lang="en-US" dirty="0" smtClean="0">
                <a:hlinkClick r:id="rId3"/>
              </a:rPr>
              <a:t>doi.org/10.1176/appi.ap.11060109</a:t>
            </a:r>
            <a:endParaRPr lang="en-US" dirty="0" smtClean="0"/>
          </a:p>
          <a:p>
            <a:r>
              <a:rPr lang="en-US" dirty="0"/>
              <a:t>Epstein, L. (1999) The Analyst's “Bad-Analyst Feelings.” </a:t>
            </a:r>
            <a:r>
              <a:rPr lang="en-US" i="1" dirty="0"/>
              <a:t>Contemporary Psychoanalysis, (35)2</a:t>
            </a:r>
            <a:r>
              <a:rPr lang="en-US" dirty="0"/>
              <a:t>, 311-325, DOI: </a:t>
            </a:r>
            <a:r>
              <a:rPr lang="en-US" u="sng" dirty="0">
                <a:hlinkClick r:id="rId4"/>
              </a:rPr>
              <a:t>10.1080/00107530.1999.10747036</a:t>
            </a:r>
            <a:endParaRPr lang="en-US" dirty="0"/>
          </a:p>
          <a:p>
            <a:r>
              <a:rPr lang="en-US" dirty="0" smtClean="0"/>
              <a:t>Frederickson</a:t>
            </a:r>
            <a:r>
              <a:rPr lang="en-US" dirty="0"/>
              <a:t>, J. (2015). Countertransference in supervision. </a:t>
            </a:r>
            <a:r>
              <a:rPr lang="en-US" i="1" dirty="0"/>
              <a:t>Psychiatry: Interpersonal and Biological Processes</a:t>
            </a:r>
            <a:r>
              <a:rPr lang="en-US" dirty="0"/>
              <a:t>, </a:t>
            </a:r>
            <a:r>
              <a:rPr lang="en-US" i="1" dirty="0"/>
              <a:t>78</a:t>
            </a:r>
            <a:r>
              <a:rPr lang="en-US" dirty="0"/>
              <a:t>(3), 217–224. </a:t>
            </a:r>
            <a:r>
              <a:rPr lang="en-US" dirty="0">
                <a:hlinkClick r:id="rId5"/>
              </a:rPr>
              <a:t>https://</a:t>
            </a:r>
            <a:r>
              <a:rPr lang="en-US" dirty="0" smtClean="0">
                <a:hlinkClick r:id="rId5"/>
              </a:rPr>
              <a:t>doi.org/10.1080/00332747.2015.1069641</a:t>
            </a:r>
            <a:endParaRPr lang="en-US" dirty="0" smtClean="0"/>
          </a:p>
          <a:p>
            <a:r>
              <a:rPr lang="en-US" dirty="0"/>
              <a:t>Friedman, S. M., &amp; Gelso, C. J. (2000). The development of the Inventory of Countertransference Behavior. </a:t>
            </a:r>
            <a:r>
              <a:rPr lang="en-US" i="1" dirty="0"/>
              <a:t>Journal of Clinical Psychology</a:t>
            </a:r>
            <a:r>
              <a:rPr lang="en-US" dirty="0"/>
              <a:t>, </a:t>
            </a:r>
            <a:r>
              <a:rPr lang="en-US" i="1" dirty="0"/>
              <a:t>56</a:t>
            </a:r>
            <a:r>
              <a:rPr lang="en-US" dirty="0"/>
              <a:t>(9), </a:t>
            </a:r>
            <a:r>
              <a:rPr lang="en-US" dirty="0" smtClean="0"/>
              <a:t>1221–1235. </a:t>
            </a:r>
            <a:r>
              <a:rPr lang="en-US" dirty="0" smtClean="0">
                <a:hlinkClick r:id="rId6"/>
              </a:rPr>
              <a:t>https</a:t>
            </a:r>
            <a:r>
              <a:rPr lang="en-US" dirty="0">
                <a:hlinkClick r:id="rId6"/>
              </a:rPr>
              <a:t>://doi.org/10.1002/1097-4679(200009)56:9&lt;1221::</a:t>
            </a:r>
            <a:r>
              <a:rPr lang="en-US" dirty="0" smtClean="0">
                <a:hlinkClick r:id="rId6"/>
              </a:rPr>
              <a:t>AID-JCLP8&gt;3.0.CO;2-W</a:t>
            </a:r>
            <a:endParaRPr lang="en-US" dirty="0" smtClean="0"/>
          </a:p>
          <a:p>
            <a:r>
              <a:rPr lang="en-US" dirty="0" err="1" smtClean="0"/>
              <a:t>Guntrip</a:t>
            </a:r>
            <a:r>
              <a:rPr lang="en-US" dirty="0" smtClean="0"/>
              <a:t>, H. (1971). Psychoanalytic theory, therapy, and the self: A basic guide to the human personality in Freud, Erikson, Klein, Sullivan, Fairbairn, Hartmann, Jacobson, &amp; </a:t>
            </a:r>
            <a:r>
              <a:rPr lang="en-US" dirty="0" err="1" smtClean="0"/>
              <a:t>Winnicott</a:t>
            </a:r>
            <a:r>
              <a:rPr lang="en-US" dirty="0" smtClean="0"/>
              <a:t>. Basic Books. </a:t>
            </a:r>
          </a:p>
          <a:p>
            <a:r>
              <a:rPr lang="en-US" dirty="0" smtClean="0"/>
              <a:t>James, D. C. (1984). </a:t>
            </a:r>
            <a:r>
              <a:rPr lang="en-US" dirty="0" err="1" smtClean="0"/>
              <a:t>Bion’s</a:t>
            </a:r>
            <a:r>
              <a:rPr lang="en-US" dirty="0" smtClean="0"/>
              <a:t> “Containing” and </a:t>
            </a:r>
            <a:r>
              <a:rPr lang="en-US" dirty="0" err="1" smtClean="0"/>
              <a:t>Winnicott’s</a:t>
            </a:r>
            <a:r>
              <a:rPr lang="en-US" dirty="0" smtClean="0"/>
              <a:t> “Holding” in the context of the group matrix. </a:t>
            </a:r>
            <a:r>
              <a:rPr lang="en-US" i="1" dirty="0" smtClean="0"/>
              <a:t>International Journal of Group Psychotherapy 34(2), </a:t>
            </a:r>
            <a:r>
              <a:rPr lang="en-US" dirty="0"/>
              <a:t>201-213. </a:t>
            </a:r>
          </a:p>
          <a:p>
            <a:r>
              <a:rPr lang="en-US" dirty="0" err="1" smtClean="0"/>
              <a:t>Messler</a:t>
            </a:r>
            <a:r>
              <a:rPr lang="en-US" dirty="0" smtClean="0"/>
              <a:t> Davies, J. (1994). Love in the afternoon. A relational reconsideration of desire and dread in the countertransference. </a:t>
            </a:r>
            <a:r>
              <a:rPr lang="en-US" i="1" dirty="0" smtClean="0"/>
              <a:t>Psychoanalytic Dialogues, 4(2), </a:t>
            </a:r>
            <a:r>
              <a:rPr lang="en-US" dirty="0" smtClean="0"/>
              <a:t>153-170. </a:t>
            </a:r>
          </a:p>
          <a:p>
            <a:r>
              <a:rPr lang="en-US" dirty="0" smtClean="0"/>
              <a:t>Ogden, T. H. (1997). Reverie and interpretation. Northvale, NJ.  Jason Aronson, Inc. </a:t>
            </a:r>
          </a:p>
          <a:p>
            <a:r>
              <a:rPr lang="en-US" dirty="0" smtClean="0"/>
              <a:t>Sandler, J. (1976). Countertransference and role-responsiveness. </a:t>
            </a:r>
            <a:r>
              <a:rPr lang="en-US" i="1" dirty="0" smtClean="0"/>
              <a:t>Int. Rev. Psycho-Anal, (3)43, </a:t>
            </a:r>
            <a:r>
              <a:rPr lang="en-US" dirty="0" smtClean="0"/>
              <a:t>43-47. </a:t>
            </a:r>
            <a:endParaRPr lang="en-US" dirty="0"/>
          </a:p>
          <a:p>
            <a:r>
              <a:rPr lang="en-US" dirty="0"/>
              <a:t>Searles, H. F. (2017). Concerning transference and countertransference. </a:t>
            </a:r>
            <a:r>
              <a:rPr lang="en-US" i="1" dirty="0"/>
              <a:t>Psychoanalytic Dialogues</a:t>
            </a:r>
            <a:r>
              <a:rPr lang="en-US" dirty="0"/>
              <a:t>, </a:t>
            </a:r>
            <a:r>
              <a:rPr lang="en-US" i="1" dirty="0"/>
              <a:t>27</a:t>
            </a:r>
            <a:r>
              <a:rPr lang="en-US" dirty="0"/>
              <a:t>(2), 192–210. </a:t>
            </a:r>
            <a:r>
              <a:rPr lang="en-US" dirty="0">
                <a:hlinkClick r:id="rId7"/>
              </a:rPr>
              <a:t>https://</a:t>
            </a:r>
            <a:r>
              <a:rPr lang="en-US" dirty="0" smtClean="0">
                <a:hlinkClick r:id="rId7"/>
              </a:rPr>
              <a:t>doi.org/10.1080/10481885.2017.1285167</a:t>
            </a:r>
            <a:endParaRPr lang="en-US" dirty="0" smtClean="0"/>
          </a:p>
          <a:p>
            <a:r>
              <a:rPr lang="en-US" dirty="0" smtClean="0"/>
              <a:t>Summers, R. F. &amp; Barber, J. P. (2010). Psychodynamic therapy: A Guide to Evidence-Based Practice. New York, NY. The Guilford Press. </a:t>
            </a:r>
          </a:p>
          <a:p>
            <a:r>
              <a:rPr lang="en-US" dirty="0" smtClean="0"/>
              <a:t>Thompson</a:t>
            </a:r>
            <a:r>
              <a:rPr lang="en-US" dirty="0"/>
              <a:t>, C. (2014). Transference as a therapeutic instrument. </a:t>
            </a:r>
            <a:r>
              <a:rPr lang="en-US" i="1" dirty="0"/>
              <a:t>Psychiatry: Interpersonal and Biological Processes</a:t>
            </a:r>
            <a:r>
              <a:rPr lang="en-US" dirty="0"/>
              <a:t>, </a:t>
            </a:r>
            <a:r>
              <a:rPr lang="en-US" i="1" dirty="0"/>
              <a:t>77</a:t>
            </a:r>
            <a:r>
              <a:rPr lang="en-US" dirty="0"/>
              <a:t>(1), 1–7. </a:t>
            </a:r>
            <a:r>
              <a:rPr lang="en-US" dirty="0">
                <a:hlinkClick r:id="rId8"/>
              </a:rPr>
              <a:t>https://</a:t>
            </a:r>
            <a:r>
              <a:rPr lang="en-US" dirty="0" smtClean="0">
                <a:hlinkClick r:id="rId8"/>
              </a:rPr>
              <a:t>doi.org/10.1521/psyc.2014.77.1.1</a:t>
            </a:r>
            <a:endParaRPr lang="en-US" dirty="0" smtClean="0"/>
          </a:p>
          <a:p>
            <a:r>
              <a:rPr lang="en-US" dirty="0" smtClean="0">
                <a:effectLst/>
              </a:rPr>
              <a:t>Watkins, C. E., Jr. (2017). Reconsidering parallel process in psychotherapy supervision: On parsimony, rival hypotheses, and alternate explanations. </a:t>
            </a:r>
            <a:r>
              <a:rPr lang="en-US" i="1" dirty="0" smtClean="0">
                <a:effectLst/>
              </a:rPr>
              <a:t>Psychoanalytic Psychology</a:t>
            </a:r>
            <a:r>
              <a:rPr lang="en-US" dirty="0" smtClean="0">
                <a:effectLst/>
              </a:rPr>
              <a:t>, </a:t>
            </a:r>
            <a:r>
              <a:rPr lang="en-US" i="1" dirty="0" smtClean="0">
                <a:effectLst/>
              </a:rPr>
              <a:t>34</a:t>
            </a:r>
            <a:r>
              <a:rPr lang="en-US" dirty="0" smtClean="0">
                <a:effectLst/>
              </a:rPr>
              <a:t>(4), 506–515. </a:t>
            </a:r>
            <a:r>
              <a:rPr lang="en-US" dirty="0" smtClean="0">
                <a:effectLst/>
                <a:hlinkClick r:id="rId9"/>
              </a:rPr>
              <a:t>https://doi.org/10.1037/pap0000127</a:t>
            </a:r>
            <a:endParaRPr lang="en-US" dirty="0" smtClean="0">
              <a:effectLst/>
            </a:endParaRPr>
          </a:p>
          <a:p>
            <a:r>
              <a:rPr lang="en-US" dirty="0" err="1" smtClean="0"/>
              <a:t>Winnicott</a:t>
            </a:r>
            <a:r>
              <a:rPr lang="en-US" dirty="0" smtClean="0"/>
              <a:t>, D. W. (1949). Hate in the countertransference. </a:t>
            </a:r>
            <a:r>
              <a:rPr lang="en-US" i="1" dirty="0" smtClean="0"/>
              <a:t>International Journal of Psychoanalysis (30), </a:t>
            </a:r>
            <a:r>
              <a:rPr lang="en-US" dirty="0" smtClean="0"/>
              <a:t>69-74. </a:t>
            </a:r>
            <a:endParaRPr lang="en-US" dirty="0" smtClean="0">
              <a:effectLst/>
            </a:endParaRPr>
          </a:p>
          <a:p>
            <a:endParaRPr lang="en-US" dirty="0"/>
          </a:p>
          <a:p>
            <a:endParaRPr lang="en-US" dirty="0"/>
          </a:p>
        </p:txBody>
      </p:sp>
    </p:spTree>
    <p:extLst>
      <p:ext uri="{BB962C8B-B14F-4D97-AF65-F5344CB8AC3E}">
        <p14:creationId xmlns:p14="http://schemas.microsoft.com/office/powerpoint/2010/main" val="2296759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Understand and define transference and countertransference from a psychoanalytic perspective.</a:t>
            </a:r>
          </a:p>
          <a:p>
            <a:r>
              <a:rPr lang="en-US" dirty="0" smtClean="0"/>
              <a:t>Learn how to identify transference and countertransference in session and effectively use the transference with patients as a place of intervention and case formulation.</a:t>
            </a:r>
          </a:p>
          <a:p>
            <a:r>
              <a:rPr lang="en-US" dirty="0" smtClean="0"/>
              <a:t>Learn how to discuss transference and countertransference in supervision while understanding the parallel process of interactions as they unfold in both supervision and session.</a:t>
            </a:r>
          </a:p>
          <a:p>
            <a:endParaRPr lang="en-US" dirty="0"/>
          </a:p>
        </p:txBody>
      </p:sp>
    </p:spTree>
    <p:extLst>
      <p:ext uri="{BB962C8B-B14F-4D97-AF65-F5344CB8AC3E}">
        <p14:creationId xmlns:p14="http://schemas.microsoft.com/office/powerpoint/2010/main" val="838832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Openings </a:t>
            </a:r>
            <a:endParaRPr lang="en-US" dirty="0"/>
          </a:p>
        </p:txBody>
      </p:sp>
      <p:sp>
        <p:nvSpPr>
          <p:cNvPr id="3" name="Content Placeholder 2"/>
          <p:cNvSpPr>
            <a:spLocks noGrp="1"/>
          </p:cNvSpPr>
          <p:nvPr>
            <p:ph idx="1"/>
          </p:nvPr>
        </p:nvSpPr>
        <p:spPr/>
        <p:txBody>
          <a:bodyPr/>
          <a:lstStyle/>
          <a:p>
            <a:r>
              <a:rPr lang="en-US" dirty="0" smtClean="0"/>
              <a:t>“Psychiatrist: We are here to understand your unconscious.</a:t>
            </a:r>
          </a:p>
          <a:p>
            <a:pPr marL="0" indent="0">
              <a:buNone/>
            </a:pPr>
            <a:r>
              <a:rPr lang="en-US" dirty="0" smtClean="0"/>
              <a:t>     Patient: My unconscious is none of my business.”—Jackie Mason</a:t>
            </a:r>
          </a:p>
          <a:p>
            <a:r>
              <a:rPr lang="en-US" dirty="0" smtClean="0"/>
              <a:t>“I have seen no better defense than that that of being a therapist.” –Anna Freud</a:t>
            </a:r>
            <a:endParaRPr lang="en-US" dirty="0"/>
          </a:p>
        </p:txBody>
      </p:sp>
      <p:pic>
        <p:nvPicPr>
          <p:cNvPr id="4" name="Picture 3"/>
          <p:cNvPicPr>
            <a:picLocks noChangeAspect="1"/>
          </p:cNvPicPr>
          <p:nvPr/>
        </p:nvPicPr>
        <p:blipFill>
          <a:blip r:embed="rId2"/>
          <a:stretch>
            <a:fillRect/>
          </a:stretch>
        </p:blipFill>
        <p:spPr>
          <a:xfrm>
            <a:off x="8374787" y="4180114"/>
            <a:ext cx="2809875" cy="1883365"/>
          </a:xfrm>
          <a:prstGeom prst="rect">
            <a:avLst/>
          </a:prstGeom>
        </p:spPr>
      </p:pic>
    </p:spTree>
    <p:extLst>
      <p:ext uri="{BB962C8B-B14F-4D97-AF65-F5344CB8AC3E}">
        <p14:creationId xmlns:p14="http://schemas.microsoft.com/office/powerpoint/2010/main" val="2761508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Inquiries</a:t>
            </a:r>
            <a:endParaRPr lang="en-US" dirty="0"/>
          </a:p>
        </p:txBody>
      </p:sp>
      <p:sp>
        <p:nvSpPr>
          <p:cNvPr id="3" name="Content Placeholder 2"/>
          <p:cNvSpPr>
            <a:spLocks noGrp="1"/>
          </p:cNvSpPr>
          <p:nvPr>
            <p:ph idx="1"/>
          </p:nvPr>
        </p:nvSpPr>
        <p:spPr/>
        <p:txBody>
          <a:bodyPr/>
          <a:lstStyle/>
          <a:p>
            <a:r>
              <a:rPr lang="en-US" dirty="0" smtClean="0"/>
              <a:t>What is it to </a:t>
            </a:r>
            <a:r>
              <a:rPr lang="en-US" b="1" dirty="0" smtClean="0"/>
              <a:t>learn? </a:t>
            </a:r>
          </a:p>
          <a:p>
            <a:r>
              <a:rPr lang="en-US" dirty="0" smtClean="0"/>
              <a:t>What is it to </a:t>
            </a:r>
            <a:r>
              <a:rPr lang="en-US" b="1" dirty="0" smtClean="0"/>
              <a:t>know? </a:t>
            </a:r>
          </a:p>
          <a:p>
            <a:r>
              <a:rPr lang="en-US" dirty="0" smtClean="0"/>
              <a:t>What is it to be </a:t>
            </a:r>
            <a:r>
              <a:rPr lang="en-US" b="1" dirty="0" smtClean="0"/>
              <a:t>seen? </a:t>
            </a:r>
          </a:p>
          <a:p>
            <a:r>
              <a:rPr lang="en-US" dirty="0" smtClean="0"/>
              <a:t>How do you integrate these questions and answers into your therapeutic work? </a:t>
            </a:r>
            <a:endParaRPr lang="en-US" dirty="0"/>
          </a:p>
        </p:txBody>
      </p:sp>
      <p:pic>
        <p:nvPicPr>
          <p:cNvPr id="4" name="Picture 3"/>
          <p:cNvPicPr>
            <a:picLocks noChangeAspect="1"/>
          </p:cNvPicPr>
          <p:nvPr/>
        </p:nvPicPr>
        <p:blipFill>
          <a:blip r:embed="rId2"/>
          <a:stretch>
            <a:fillRect/>
          </a:stretch>
        </p:blipFill>
        <p:spPr>
          <a:xfrm>
            <a:off x="4532675" y="4546601"/>
            <a:ext cx="2847975" cy="1600200"/>
          </a:xfrm>
          <a:prstGeom prst="rect">
            <a:avLst/>
          </a:prstGeom>
        </p:spPr>
      </p:pic>
    </p:spTree>
    <p:extLst>
      <p:ext uri="{BB962C8B-B14F-4D97-AF65-F5344CB8AC3E}">
        <p14:creationId xmlns:p14="http://schemas.microsoft.com/office/powerpoint/2010/main" val="1785585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History of Transference and 		Countertransference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Transference and countertransference originate from psychoanalysis. Freud originally saw these concepts as deterrents, however, went on to see them as considerable tools within the therapeutic relationship. </a:t>
            </a:r>
          </a:p>
          <a:p>
            <a:r>
              <a:rPr lang="en-US" dirty="0"/>
              <a:t>“Analyst’s blind spots which presented an obstacle to the analysis” –Freud</a:t>
            </a:r>
          </a:p>
          <a:p>
            <a:r>
              <a:rPr lang="en-US" dirty="0"/>
              <a:t>Freud went on to note that the mind was an “instrument” that was being impeding the analysis by countertransference. Moreover, the countertransference was seen as the equivalent of resistance in the patient (Sandler, 1976). </a:t>
            </a:r>
            <a:endParaRPr lang="en-US" dirty="0" smtClean="0"/>
          </a:p>
          <a:p>
            <a:r>
              <a:rPr lang="en-US" dirty="0" smtClean="0"/>
              <a:t>Summers and Barber (2010) describe transference and countertransference as an “essential feature” of therapy.</a:t>
            </a:r>
            <a:endParaRPr lang="en-US" dirty="0"/>
          </a:p>
        </p:txBody>
      </p:sp>
      <p:pic>
        <p:nvPicPr>
          <p:cNvPr id="4" name="Picture 3"/>
          <p:cNvPicPr>
            <a:picLocks noChangeAspect="1"/>
          </p:cNvPicPr>
          <p:nvPr/>
        </p:nvPicPr>
        <p:blipFill>
          <a:blip r:embed="rId2"/>
          <a:stretch>
            <a:fillRect/>
          </a:stretch>
        </p:blipFill>
        <p:spPr>
          <a:xfrm>
            <a:off x="717776" y="697440"/>
            <a:ext cx="2657475" cy="1724025"/>
          </a:xfrm>
          <a:prstGeom prst="rect">
            <a:avLst/>
          </a:prstGeom>
        </p:spPr>
      </p:pic>
    </p:spTree>
    <p:extLst>
      <p:ext uri="{BB962C8B-B14F-4D97-AF65-F5344CB8AC3E}">
        <p14:creationId xmlns:p14="http://schemas.microsoft.com/office/powerpoint/2010/main" val="108810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Transference</a:t>
            </a:r>
            <a:endParaRPr lang="en-US" dirty="0"/>
          </a:p>
        </p:txBody>
      </p:sp>
      <p:sp>
        <p:nvSpPr>
          <p:cNvPr id="3" name="Content Placeholder 2"/>
          <p:cNvSpPr>
            <a:spLocks noGrp="1"/>
          </p:cNvSpPr>
          <p:nvPr>
            <p:ph idx="1"/>
          </p:nvPr>
        </p:nvSpPr>
        <p:spPr/>
        <p:txBody>
          <a:bodyPr/>
          <a:lstStyle/>
          <a:p>
            <a:r>
              <a:rPr lang="en-US" dirty="0" smtClean="0"/>
              <a:t>The patient’s feeling towards the therapist (Summers &amp; Barber, 2010).</a:t>
            </a:r>
          </a:p>
          <a:p>
            <a:r>
              <a:rPr lang="en-US" dirty="0" smtClean="0"/>
              <a:t>Repressed experiences in childhood that emerge later in life into various relationships. </a:t>
            </a:r>
            <a:r>
              <a:rPr lang="en-US" dirty="0" err="1" smtClean="0"/>
              <a:t>Guntrip</a:t>
            </a:r>
            <a:r>
              <a:rPr lang="en-US" dirty="0" smtClean="0"/>
              <a:t> (1971) writes, “This phenomenon of ‘transference’—so prolific a cause of disruption in friendships, marriages, and adult partnerships of all kinds—inevitably erupts, unrecognized by the person in the treatment situation” (p. 9). </a:t>
            </a:r>
            <a:endParaRPr lang="en-US" dirty="0"/>
          </a:p>
        </p:txBody>
      </p:sp>
    </p:spTree>
    <p:extLst>
      <p:ext uri="{BB962C8B-B14F-4D97-AF65-F5344CB8AC3E}">
        <p14:creationId xmlns:p14="http://schemas.microsoft.com/office/powerpoint/2010/main" val="4067360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Thoughts on Transference</a:t>
            </a:r>
            <a:endParaRPr lang="en-US" dirty="0"/>
          </a:p>
        </p:txBody>
      </p:sp>
      <p:sp>
        <p:nvSpPr>
          <p:cNvPr id="3" name="Content Placeholder 2"/>
          <p:cNvSpPr>
            <a:spLocks noGrp="1"/>
          </p:cNvSpPr>
          <p:nvPr>
            <p:ph idx="1"/>
          </p:nvPr>
        </p:nvSpPr>
        <p:spPr>
          <a:xfrm>
            <a:off x="1095746" y="2673532"/>
            <a:ext cx="8946541" cy="3370218"/>
          </a:xfrm>
        </p:spPr>
        <p:txBody>
          <a:bodyPr>
            <a:normAutofit/>
          </a:bodyPr>
          <a:lstStyle/>
          <a:p>
            <a:r>
              <a:rPr lang="en-US" sz="2800" dirty="0" smtClean="0"/>
              <a:t>“Furthermore</a:t>
            </a:r>
            <a:r>
              <a:rPr lang="en-US" sz="2800" dirty="0"/>
              <a:t>, the patient </a:t>
            </a:r>
            <a:r>
              <a:rPr lang="en-US" sz="2800" dirty="0" smtClean="0"/>
              <a:t>proceeds to </a:t>
            </a:r>
            <a:r>
              <a:rPr lang="en-US" sz="2800" dirty="0"/>
              <a:t>react to these non-existent </a:t>
            </a:r>
            <a:r>
              <a:rPr lang="en-US" sz="2800" dirty="0" smtClean="0"/>
              <a:t>characteristics in </a:t>
            </a:r>
            <a:r>
              <a:rPr lang="en-US" sz="2800" dirty="0"/>
              <a:t>the analyst with appropriate </a:t>
            </a:r>
            <a:r>
              <a:rPr lang="en-US" sz="2800" dirty="0" smtClean="0"/>
              <a:t>counter attitudes of </a:t>
            </a:r>
            <a:r>
              <a:rPr lang="en-US" sz="2800" dirty="0"/>
              <a:t>love, adoration, </a:t>
            </a:r>
            <a:r>
              <a:rPr lang="en-US" sz="2800" dirty="0" smtClean="0"/>
              <a:t>competitiveness and </a:t>
            </a:r>
            <a:r>
              <a:rPr lang="en-US" sz="2800" dirty="0"/>
              <a:t>hostility. It is as if a drama were </a:t>
            </a:r>
            <a:r>
              <a:rPr lang="en-US" sz="2800" dirty="0" smtClean="0"/>
              <a:t>being enacted </a:t>
            </a:r>
            <a:r>
              <a:rPr lang="en-US" sz="2800" dirty="0"/>
              <a:t>with the analyst, and presently </a:t>
            </a:r>
            <a:r>
              <a:rPr lang="en-US" sz="2800" dirty="0" smtClean="0"/>
              <a:t>this drama </a:t>
            </a:r>
            <a:r>
              <a:rPr lang="en-US" sz="2800" dirty="0"/>
              <a:t>seems to become more important </a:t>
            </a:r>
            <a:r>
              <a:rPr lang="en-US" sz="2800" dirty="0" smtClean="0"/>
              <a:t>to the </a:t>
            </a:r>
            <a:r>
              <a:rPr lang="en-US" sz="2800" dirty="0"/>
              <a:t>patient than talking about his </a:t>
            </a:r>
            <a:r>
              <a:rPr lang="en-US" sz="2800" dirty="0" smtClean="0"/>
              <a:t>troubles.” (Thompson, 2014, p. 1). </a:t>
            </a:r>
            <a:endParaRPr lang="en-US" sz="2800" dirty="0"/>
          </a:p>
        </p:txBody>
      </p:sp>
    </p:spTree>
    <p:extLst>
      <p:ext uri="{BB962C8B-B14F-4D97-AF65-F5344CB8AC3E}">
        <p14:creationId xmlns:p14="http://schemas.microsoft.com/office/powerpoint/2010/main" val="1200951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Countertransference</a:t>
            </a:r>
            <a:endParaRPr lang="en-US" dirty="0"/>
          </a:p>
        </p:txBody>
      </p:sp>
      <p:sp>
        <p:nvSpPr>
          <p:cNvPr id="3" name="Content Placeholder 2"/>
          <p:cNvSpPr>
            <a:spLocks noGrp="1"/>
          </p:cNvSpPr>
          <p:nvPr>
            <p:ph idx="1"/>
          </p:nvPr>
        </p:nvSpPr>
        <p:spPr/>
        <p:txBody>
          <a:bodyPr/>
          <a:lstStyle/>
          <a:p>
            <a:r>
              <a:rPr lang="en-US" dirty="0"/>
              <a:t>How the therapist feels about the client (Summers &amp; Barber, 2010). </a:t>
            </a:r>
            <a:endParaRPr lang="en-US" dirty="0" smtClean="0"/>
          </a:p>
          <a:p>
            <a:r>
              <a:rPr lang="en-US" dirty="0" smtClean="0"/>
              <a:t>“Analyst’s blind spots which presented an obstacle to the analysis” (Freud, 1910, as cited in Gait &amp; </a:t>
            </a:r>
            <a:r>
              <a:rPr lang="en-US" dirty="0" err="1" smtClean="0"/>
              <a:t>Halewood</a:t>
            </a:r>
            <a:r>
              <a:rPr lang="en-US" dirty="0" smtClean="0"/>
              <a:t>, 2019). </a:t>
            </a:r>
          </a:p>
          <a:p>
            <a:r>
              <a:rPr lang="en-US" dirty="0" smtClean="0"/>
              <a:t>The therapists response to the client in a both an unconscious and conscious form (Gait &amp; </a:t>
            </a:r>
            <a:r>
              <a:rPr lang="en-US" dirty="0" err="1" smtClean="0"/>
              <a:t>Halewood</a:t>
            </a:r>
            <a:r>
              <a:rPr lang="en-US" dirty="0" smtClean="0"/>
              <a:t>, 2019). </a:t>
            </a:r>
          </a:p>
        </p:txBody>
      </p:sp>
    </p:spTree>
    <p:extLst>
      <p:ext uri="{BB962C8B-B14F-4D97-AF65-F5344CB8AC3E}">
        <p14:creationId xmlns:p14="http://schemas.microsoft.com/office/powerpoint/2010/main" val="24664023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7565</TotalTime>
  <Words>2355</Words>
  <Application>Microsoft Office PowerPoint</Application>
  <PresentationFormat>Widescreen</PresentationFormat>
  <Paragraphs>137</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Garamond</vt:lpstr>
      <vt:lpstr>Organic</vt:lpstr>
      <vt:lpstr>   </vt:lpstr>
      <vt:lpstr>Disclosure</vt:lpstr>
      <vt:lpstr>Objectives</vt:lpstr>
      <vt:lpstr>Openings </vt:lpstr>
      <vt:lpstr>Inquiries</vt:lpstr>
      <vt:lpstr>  History of Transference and   Countertransference</vt:lpstr>
      <vt:lpstr>Definitions of Transference</vt:lpstr>
      <vt:lpstr>Analytic Thoughts on Transference</vt:lpstr>
      <vt:lpstr>Definitions of Countertransference</vt:lpstr>
      <vt:lpstr>Analytic Thoughts on Countertransference</vt:lpstr>
      <vt:lpstr>Holding our countertransference</vt:lpstr>
      <vt:lpstr>Contributing Ideas</vt:lpstr>
      <vt:lpstr>Positive and Negative Countertransference</vt:lpstr>
      <vt:lpstr>Utilizing Transference in Treatment</vt:lpstr>
      <vt:lpstr>Transference Based Interventions</vt:lpstr>
      <vt:lpstr>Utilizing Countertransference as Intervention</vt:lpstr>
      <vt:lpstr>PowerPoint Presentation</vt:lpstr>
      <vt:lpstr> Impacts of Countertransference in Supervision</vt:lpstr>
      <vt:lpstr>Utilizing Transference and Countertransference in Supervision</vt:lpstr>
      <vt:lpstr>Parallel Process</vt:lpstr>
      <vt:lpstr>PowerPoint Presentation</vt:lpstr>
      <vt:lpstr>Clinical Cases</vt:lpstr>
      <vt:lpstr>Group Discussion</vt:lpstr>
      <vt:lpstr>References</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Transference and Countertransference</dc:title>
  <dc:creator>Patterson, Kate</dc:creator>
  <cp:lastModifiedBy>Patterson, Kate</cp:lastModifiedBy>
  <cp:revision>52</cp:revision>
  <dcterms:created xsi:type="dcterms:W3CDTF">2019-06-03T15:09:16Z</dcterms:created>
  <dcterms:modified xsi:type="dcterms:W3CDTF">2021-10-27T14:08:16Z</dcterms:modified>
</cp:coreProperties>
</file>