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60" r:id="rId4"/>
    <p:sldId id="261" r:id="rId5"/>
    <p:sldId id="262" r:id="rId6"/>
    <p:sldId id="263" r:id="rId7"/>
    <p:sldId id="265" r:id="rId8"/>
    <p:sldId id="266" r:id="rId9"/>
    <p:sldId id="267" r:id="rId10"/>
    <p:sldId id="268" r:id="rId11"/>
    <p:sldId id="269" r:id="rId12"/>
    <p:sldId id="271" r:id="rId13"/>
    <p:sldId id="275" r:id="rId14"/>
    <p:sldId id="276" r:id="rId15"/>
    <p:sldId id="277" r:id="rId16"/>
    <p:sldId id="281" r:id="rId17"/>
    <p:sldId id="284" r:id="rId18"/>
    <p:sldId id="285" r:id="rId19"/>
    <p:sldId id="288" r:id="rId20"/>
    <p:sldId id="28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7856" autoAdjust="0"/>
    <p:restoredTop sz="90962" autoAdjust="0"/>
  </p:normalViewPr>
  <p:slideViewPr>
    <p:cSldViewPr snapToGrid="0">
      <p:cViewPr varScale="1">
        <p:scale>
          <a:sx n="46" d="100"/>
          <a:sy n="46" d="100"/>
        </p:scale>
        <p:origin x="84"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E4DA4B-2737-47F6-BE6B-54E6A32A0A42}" type="datetimeFigureOut">
              <a:rPr lang="en-US" smtClean="0"/>
              <a:t>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557478-2DA8-4A86-8533-394EAAA687A7}" type="slidenum">
              <a:rPr lang="en-US" smtClean="0"/>
              <a:t>‹#›</a:t>
            </a:fld>
            <a:endParaRPr lang="en-US"/>
          </a:p>
        </p:txBody>
      </p:sp>
    </p:spTree>
    <p:extLst>
      <p:ext uri="{BB962C8B-B14F-4D97-AF65-F5344CB8AC3E}">
        <p14:creationId xmlns:p14="http://schemas.microsoft.com/office/powerpoint/2010/main" val="894571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ncbi.nlm.nih.gov/pmc/articles/PMC5463983/#R12"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ncbi.nlm.nih.gov/pubmed/?term=Fulmer%20T%5BAuthor%5D&amp;cauthor=true&amp;cauthor_uid=24910894"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ncbi.nlm.nih.gov/pubmed/?term=Pelger%20A%5BAuthor%5D&amp;cauthor=true&amp;cauthor_uid=24910894" TargetMode="External"/><Relationship Id="rId4" Type="http://schemas.openxmlformats.org/officeDocument/2006/relationships/hyperlink" Target="https://www.ncbi.nlm.nih.gov/pubmed/?term=Rodgers%20RF%5BAuthor%5D&amp;cauthor=true&amp;cauthor_uid=24910894"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tandfonline.com/author/Friedman%2C+Lee+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Interesting….not part of AWV…USPSTF have inconclusive</a:t>
            </a:r>
            <a:r>
              <a:rPr lang="en-US" baseline="0" dirty="0" smtClean="0"/>
              <a:t> evidence to support screening</a:t>
            </a:r>
          </a:p>
          <a:p>
            <a:endParaRPr lang="en-US" dirty="0"/>
          </a:p>
        </p:txBody>
      </p:sp>
      <p:sp>
        <p:nvSpPr>
          <p:cNvPr id="4" name="Slide Number Placeholder 3"/>
          <p:cNvSpPr>
            <a:spLocks noGrp="1"/>
          </p:cNvSpPr>
          <p:nvPr>
            <p:ph type="sldNum" sz="quarter" idx="10"/>
          </p:nvPr>
        </p:nvSpPr>
        <p:spPr/>
        <p:txBody>
          <a:bodyPr/>
          <a:lstStyle/>
          <a:p>
            <a:fld id="{84557478-2DA8-4A86-8533-394EAAA687A7}" type="slidenum">
              <a:rPr lang="en-US" smtClean="0"/>
              <a:t>1</a:t>
            </a:fld>
            <a:endParaRPr lang="en-US"/>
          </a:p>
        </p:txBody>
      </p:sp>
    </p:spTree>
    <p:extLst>
      <p:ext uri="{BB962C8B-B14F-4D97-AF65-F5344CB8AC3E}">
        <p14:creationId xmlns:p14="http://schemas.microsoft.com/office/powerpoint/2010/main" val="4258524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Diogenes</a:t>
            </a:r>
            <a:r>
              <a:rPr lang="en-US" baseline="0" dirty="0" smtClean="0"/>
              <a:t> syndrome: </a:t>
            </a:r>
            <a:r>
              <a:rPr lang="en-US" sz="1200" b="0" u="none" strike="noStrike" kern="1200" dirty="0" smtClean="0">
                <a:solidFill>
                  <a:schemeClr val="tx1"/>
                </a:solidFill>
                <a:effectLst/>
                <a:latin typeface="+mn-lt"/>
                <a:ea typeface="+mn-ea"/>
                <a:cs typeface="+mn-cs"/>
              </a:rPr>
              <a:t>senile squalor </a:t>
            </a:r>
            <a:r>
              <a:rPr lang="en-US" sz="1200" b="1" u="none" strike="noStrike" kern="1200" dirty="0" smtClean="0">
                <a:solidFill>
                  <a:schemeClr val="tx1"/>
                </a:solidFill>
                <a:effectLst/>
                <a:latin typeface="+mn-lt"/>
                <a:ea typeface="+mn-ea"/>
                <a:cs typeface="+mn-cs"/>
              </a:rPr>
              <a:t>syndrome</a:t>
            </a:r>
            <a:r>
              <a:rPr lang="en-US" sz="1200" b="0" u="none" strike="noStrike" kern="1200" dirty="0" smtClean="0">
                <a:solidFill>
                  <a:schemeClr val="tx1"/>
                </a:solidFill>
                <a:effectLst/>
                <a:latin typeface="+mn-lt"/>
                <a:ea typeface="+mn-ea"/>
                <a:cs typeface="+mn-cs"/>
              </a:rPr>
              <a:t>, is a </a:t>
            </a:r>
            <a:r>
              <a:rPr lang="en-US" sz="1200" b="1" u="none" strike="noStrike" kern="1200" dirty="0" smtClean="0">
                <a:solidFill>
                  <a:schemeClr val="tx1"/>
                </a:solidFill>
                <a:effectLst/>
                <a:latin typeface="+mn-lt"/>
                <a:ea typeface="+mn-ea"/>
                <a:cs typeface="+mn-cs"/>
              </a:rPr>
              <a:t>disorder</a:t>
            </a:r>
            <a:r>
              <a:rPr lang="en-US" sz="1200" b="0" u="none" strike="noStrike" kern="1200" dirty="0" smtClean="0">
                <a:solidFill>
                  <a:schemeClr val="tx1"/>
                </a:solidFill>
                <a:effectLst/>
                <a:latin typeface="+mn-lt"/>
                <a:ea typeface="+mn-ea"/>
                <a:cs typeface="+mn-cs"/>
              </a:rPr>
              <a:t> characterized by extreme self-neglect, domestic squalor, social withdrawal, apathy, compulsive hoarding of garbage or animals, plus lack of shame. Sufferers may also display symptoms of catatonia. </a:t>
            </a:r>
            <a:r>
              <a:rPr lang="en-US" dirty="0" smtClean="0"/>
              <a:t>This is accompanied by a self-imposed isolation, the refusal of external help, and a tendency to accumulate unusual objects (unlike traditional</a:t>
            </a:r>
            <a:r>
              <a:rPr lang="en-US" baseline="0" dirty="0" smtClean="0"/>
              <a:t> hoarders, hoarding everyday objects, newspapers, </a:t>
            </a:r>
            <a:r>
              <a:rPr lang="en-US" baseline="0" dirty="0" err="1" smtClean="0"/>
              <a:t>etc</a:t>
            </a:r>
            <a:r>
              <a:rPr lang="en-US" baseline="0" dirty="0" smtClean="0"/>
              <a:t>)</a:t>
            </a:r>
            <a:endParaRPr lang="en-US" dirty="0" smtClean="0"/>
          </a:p>
        </p:txBody>
      </p:sp>
      <p:sp>
        <p:nvSpPr>
          <p:cNvPr id="4" name="Slide Number Placeholder 3"/>
          <p:cNvSpPr>
            <a:spLocks noGrp="1"/>
          </p:cNvSpPr>
          <p:nvPr>
            <p:ph type="sldNum" sz="quarter" idx="10"/>
          </p:nvPr>
        </p:nvSpPr>
        <p:spPr/>
        <p:txBody>
          <a:bodyPr/>
          <a:lstStyle/>
          <a:p>
            <a:fld id="{55519E24-AD28-4F98-881B-B6CDFE78E654}" type="slidenum">
              <a:rPr lang="en-US" smtClean="0"/>
              <a:t>10</a:t>
            </a:fld>
            <a:endParaRPr lang="en-US"/>
          </a:p>
        </p:txBody>
      </p:sp>
    </p:spTree>
    <p:extLst>
      <p:ext uri="{BB962C8B-B14F-4D97-AF65-F5344CB8AC3E}">
        <p14:creationId xmlns:p14="http://schemas.microsoft.com/office/powerpoint/2010/main" val="2651430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they are now</a:t>
            </a:r>
            <a:r>
              <a:rPr lang="en-US" baseline="0" dirty="0" smtClean="0"/>
              <a:t> being abused, can’t assume they have always been the innocent party, they may have been perpetrator of abuse in past</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11</a:t>
            </a:fld>
            <a:endParaRPr lang="en-US"/>
          </a:p>
        </p:txBody>
      </p:sp>
    </p:spTree>
    <p:extLst>
      <p:ext uri="{BB962C8B-B14F-4D97-AF65-F5344CB8AC3E}">
        <p14:creationId xmlns:p14="http://schemas.microsoft.com/office/powerpoint/2010/main" val="30679901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Positive</a:t>
            </a:r>
            <a:r>
              <a:rPr lang="en-US" baseline="0" dirty="0" smtClean="0"/>
              <a:t> caregiver (DD, daughter involved, assertive caretaker, educated health care consumer, mature beyond her years, financially independent, college educated)</a:t>
            </a:r>
          </a:p>
          <a:p>
            <a:r>
              <a:rPr lang="en-US" baseline="0" dirty="0" smtClean="0"/>
              <a:t>Also, relationship of caregiver to elder (abuse in childhood, resentment of their role)</a:t>
            </a:r>
          </a:p>
          <a:p>
            <a:r>
              <a:rPr lang="en-US" baseline="0" dirty="0" smtClean="0"/>
              <a:t>Risk for abuse increases if patient has dementia</a:t>
            </a:r>
          </a:p>
          <a:p>
            <a:r>
              <a:rPr lang="en-US" baseline="0" dirty="0" smtClean="0"/>
              <a:t>Constantly living with elder increases risk</a:t>
            </a:r>
          </a:p>
          <a:p>
            <a:r>
              <a:rPr lang="en-US" baseline="0" dirty="0" smtClean="0"/>
              <a:t>Other demands from spouse/children</a:t>
            </a:r>
          </a:p>
          <a:p>
            <a:r>
              <a:rPr lang="en-US" baseline="0" dirty="0" smtClean="0"/>
              <a:t>High expectations of the elderly </a:t>
            </a:r>
            <a:r>
              <a:rPr lang="en-US" baseline="0" dirty="0" err="1" smtClean="0"/>
              <a:t>dependant</a:t>
            </a:r>
            <a:endParaRPr lang="en-US" baseline="0" dirty="0" smtClean="0"/>
          </a:p>
          <a:p>
            <a:r>
              <a:rPr lang="en-US" baseline="0" dirty="0" smtClean="0"/>
              <a:t>“</a:t>
            </a:r>
            <a:r>
              <a:rPr lang="en-US" dirty="0" smtClean="0"/>
              <a:t>, those who neglect elders are more likely to have anxiety disorders while those who abuse elders are more likely to have fathers who mistreated them, a history of alcohol abuse, depression, and a conflicted relationship with the abused elder”</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12</a:t>
            </a:fld>
            <a:endParaRPr lang="en-US"/>
          </a:p>
        </p:txBody>
      </p:sp>
    </p:spTree>
    <p:extLst>
      <p:ext uri="{BB962C8B-B14F-4D97-AF65-F5344CB8AC3E}">
        <p14:creationId xmlns:p14="http://schemas.microsoft.com/office/powerpoint/2010/main" val="3454169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Differnce</a:t>
            </a:r>
            <a:r>
              <a:rPr lang="en-US" baseline="0" dirty="0" smtClean="0"/>
              <a:t> between what you can report (will trigger and investigation) and what you are mandated to report</a:t>
            </a:r>
            <a:endParaRPr lang="en-US" dirty="0"/>
          </a:p>
        </p:txBody>
      </p:sp>
      <p:sp>
        <p:nvSpPr>
          <p:cNvPr id="4" name="Slide Number Placeholder 3"/>
          <p:cNvSpPr>
            <a:spLocks noGrp="1"/>
          </p:cNvSpPr>
          <p:nvPr>
            <p:ph type="sldNum" sz="quarter" idx="10"/>
          </p:nvPr>
        </p:nvSpPr>
        <p:spPr/>
        <p:txBody>
          <a:bodyPr/>
          <a:lstStyle/>
          <a:p>
            <a:fld id="{84557478-2DA8-4A86-8533-394EAAA687A7}" type="slidenum">
              <a:rPr lang="en-US" smtClean="0"/>
              <a:t>13</a:t>
            </a:fld>
            <a:endParaRPr lang="en-US"/>
          </a:p>
        </p:txBody>
      </p:sp>
    </p:spTree>
    <p:extLst>
      <p:ext uri="{BB962C8B-B14F-4D97-AF65-F5344CB8AC3E}">
        <p14:creationId xmlns:p14="http://schemas.microsoft.com/office/powerpoint/2010/main" val="4002078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Variety is in the definition/criteria/standards</a:t>
            </a:r>
            <a:r>
              <a:rPr lang="en-US" baseline="0" dirty="0" smtClean="0"/>
              <a:t> for reporting different types of abuse”</a:t>
            </a:r>
          </a:p>
          <a:p>
            <a:r>
              <a:rPr lang="en-US" baseline="0" dirty="0" smtClean="0"/>
              <a:t>HIPPA allows for reporting without </a:t>
            </a:r>
            <a:r>
              <a:rPr lang="en-US" baseline="0" dirty="0" err="1" smtClean="0"/>
              <a:t>pt</a:t>
            </a:r>
            <a:r>
              <a:rPr lang="en-US" baseline="0" dirty="0" smtClean="0"/>
              <a:t> consent</a:t>
            </a:r>
          </a:p>
          <a:p>
            <a:r>
              <a:rPr lang="en-US" baseline="0" dirty="0" smtClean="0"/>
              <a:t>Why people (nurses) don’t report “more immediate and overriding priorities, alternative explanations for patient’s conditions, lack of time, lack of knowledge or misperceptions about reporting responsibilities, difficulty obtaining privacy for talking alone with the older adult, inability to assess on an ongoing basis, negative experiences with adult protective services, and a tendency to report suspicions only to other professionals within their institutional settings “</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14</a:t>
            </a:fld>
            <a:endParaRPr lang="en-US"/>
          </a:p>
        </p:txBody>
      </p:sp>
    </p:spTree>
    <p:extLst>
      <p:ext uri="{BB962C8B-B14F-4D97-AF65-F5344CB8AC3E}">
        <p14:creationId xmlns:p14="http://schemas.microsoft.com/office/powerpoint/2010/main" val="29916940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HIPPA doesn’t apply in reporting, don’t need permission to share health information</a:t>
            </a:r>
          </a:p>
          <a:p>
            <a:r>
              <a:rPr lang="en-US" dirty="0" smtClean="0"/>
              <a:t>Per federal</a:t>
            </a:r>
            <a:r>
              <a:rPr lang="en-US" baseline="0" dirty="0" smtClean="0"/>
              <a:t> regulations, not obligated to inform patient</a:t>
            </a:r>
          </a:p>
          <a:p>
            <a:r>
              <a:rPr lang="en-US" baseline="0" dirty="0" smtClean="0"/>
              <a:t>Once adult protective services are alerted, they will assign a case manager.  A case manager will visit to make an assessment, they will contact appropriate judicial/legal institutions if appropriate</a:t>
            </a:r>
          </a:p>
          <a:p>
            <a:r>
              <a:rPr lang="en-US" baseline="0" dirty="0" smtClean="0"/>
              <a:t>BIG QUESTION:  WHAT IS REASONABLE CAUSE?   Benzo/opioid not in urine and patient can’t explain, poor control of diabetes, bed ulcer?</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15</a:t>
            </a:fld>
            <a:endParaRPr lang="en-US"/>
          </a:p>
        </p:txBody>
      </p:sp>
    </p:spTree>
    <p:extLst>
      <p:ext uri="{BB962C8B-B14F-4D97-AF65-F5344CB8AC3E}">
        <p14:creationId xmlns:p14="http://schemas.microsoft.com/office/powerpoint/2010/main" val="1587859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suggest that the </a:t>
            </a:r>
            <a:r>
              <a:rPr lang="en-US" b="1" dirty="0" smtClean="0"/>
              <a:t>physician present his or her concerns about abuse to the patient</a:t>
            </a:r>
            <a:r>
              <a:rPr lang="en-US" dirty="0" smtClean="0"/>
              <a:t>, and severity, and </a:t>
            </a:r>
            <a:r>
              <a:rPr lang="en-US" b="1" dirty="0" smtClean="0"/>
              <a:t>direct the patient to local resources</a:t>
            </a:r>
            <a:r>
              <a:rPr lang="en-US" dirty="0" smtClean="0"/>
              <a:t>, including day programs, home care, respite care, legal services, shelters and government-supported elder abuse consultants”       </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17</a:t>
            </a:fld>
            <a:endParaRPr lang="en-US"/>
          </a:p>
        </p:txBody>
      </p:sp>
    </p:spTree>
    <p:extLst>
      <p:ext uri="{BB962C8B-B14F-4D97-AF65-F5344CB8AC3E}">
        <p14:creationId xmlns:p14="http://schemas.microsoft.com/office/powerpoint/2010/main" val="37062199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Addressing the factors</a:t>
            </a:r>
            <a:r>
              <a:rPr lang="en-US" baseline="0" dirty="0" smtClean="0"/>
              <a:t> that may be moving patient towards abusive situation.</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18</a:t>
            </a:fld>
            <a:endParaRPr lang="en-US"/>
          </a:p>
        </p:txBody>
      </p:sp>
    </p:spTree>
    <p:extLst>
      <p:ext uri="{BB962C8B-B14F-4D97-AF65-F5344CB8AC3E}">
        <p14:creationId xmlns:p14="http://schemas.microsoft.com/office/powerpoint/2010/main" val="4961648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20</a:t>
            </a:fld>
            <a:endParaRPr lang="en-US"/>
          </a:p>
        </p:txBody>
      </p:sp>
    </p:spTree>
    <p:extLst>
      <p:ext uri="{BB962C8B-B14F-4D97-AF65-F5344CB8AC3E}">
        <p14:creationId xmlns:p14="http://schemas.microsoft.com/office/powerpoint/2010/main" val="3884667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also note that elder abuse is not a binary event (abused/not abused) but occurs along</a:t>
            </a:r>
            <a:r>
              <a:rPr lang="en-US" baseline="0" dirty="0" smtClean="0"/>
              <a:t> a spectrum, with health outcomes corresponding to some extent.   Interesting. Studies have shown it is more severe in younger senior citizens</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2</a:t>
            </a:fld>
            <a:endParaRPr lang="en-US"/>
          </a:p>
        </p:txBody>
      </p:sp>
    </p:spTree>
    <p:extLst>
      <p:ext uri="{BB962C8B-B14F-4D97-AF65-F5344CB8AC3E}">
        <p14:creationId xmlns:p14="http://schemas.microsoft.com/office/powerpoint/2010/main" val="4028137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Usually</a:t>
            </a:r>
            <a:r>
              <a:rPr lang="en-US" baseline="0" dirty="0" smtClean="0"/>
              <a:t> its five but some mention the last, which I think is legitimate.   We are often one of their only connections to society, and we are in a unique position to both help/support/care and </a:t>
            </a:r>
            <a:r>
              <a:rPr lang="en-US" baseline="0" smtClean="0"/>
              <a:t>also exploit/abuse.</a:t>
            </a:r>
            <a:endParaRPr lang="en-US"/>
          </a:p>
        </p:txBody>
      </p:sp>
      <p:sp>
        <p:nvSpPr>
          <p:cNvPr id="4" name="Slide Number Placeholder 3"/>
          <p:cNvSpPr>
            <a:spLocks noGrp="1"/>
          </p:cNvSpPr>
          <p:nvPr>
            <p:ph type="sldNum" sz="quarter" idx="10"/>
          </p:nvPr>
        </p:nvSpPr>
        <p:spPr/>
        <p:txBody>
          <a:bodyPr/>
          <a:lstStyle/>
          <a:p>
            <a:fld id="{55519E24-AD28-4F98-881B-B6CDFE78E654}" type="slidenum">
              <a:rPr lang="en-US" smtClean="0"/>
              <a:t>3</a:t>
            </a:fld>
            <a:endParaRPr lang="en-US"/>
          </a:p>
        </p:txBody>
      </p:sp>
    </p:spTree>
    <p:extLst>
      <p:ext uri="{BB962C8B-B14F-4D97-AF65-F5344CB8AC3E}">
        <p14:creationId xmlns:p14="http://schemas.microsoft.com/office/powerpoint/2010/main" val="3175364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Studies show Two-thirds of injuries that occur in elder abuse are to the upper extremity and maxillofacial region</a:t>
            </a:r>
          </a:p>
          <a:p>
            <a:r>
              <a:rPr lang="en-US" dirty="0" smtClean="0"/>
              <a:t>Their study noted that 72% of identified physically abused elders had bruises, and these were larger and more often located on the face, posterior torso, and lateral right arm compared </a:t>
            </a:r>
          </a:p>
          <a:p>
            <a:r>
              <a:rPr lang="en-US" sz="1200" b="0" kern="1200" dirty="0" smtClean="0">
                <a:solidFill>
                  <a:schemeClr val="tx1"/>
                </a:solidFill>
                <a:effectLst/>
                <a:latin typeface="+mn-lt"/>
                <a:ea typeface="+mn-ea"/>
                <a:cs typeface="+mn-cs"/>
              </a:rPr>
              <a:t>An older patient's neurologic, cognitive, or psychiatric conditions and family dynamics may create barriers to obtaining a reliable history</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4</a:t>
            </a:fld>
            <a:endParaRPr lang="en-US"/>
          </a:p>
        </p:txBody>
      </p:sp>
    </p:spTree>
    <p:extLst>
      <p:ext uri="{BB962C8B-B14F-4D97-AF65-F5344CB8AC3E}">
        <p14:creationId xmlns:p14="http://schemas.microsoft.com/office/powerpoint/2010/main" val="230279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Decubitus – bed sore</a:t>
            </a:r>
          </a:p>
          <a:p>
            <a:r>
              <a:rPr lang="en-US" dirty="0" smtClean="0"/>
              <a:t>Vitreous</a:t>
            </a:r>
            <a:r>
              <a:rPr lang="en-US" baseline="0" dirty="0" smtClean="0"/>
              <a:t> – gel like fluid that fills the eye</a:t>
            </a:r>
          </a:p>
          <a:p>
            <a:r>
              <a:rPr lang="en-US" baseline="0" dirty="0" smtClean="0"/>
              <a:t>Meds – urine drug screen, missing medication (benzos, opioids)</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5</a:t>
            </a:fld>
            <a:endParaRPr lang="en-US"/>
          </a:p>
        </p:txBody>
      </p:sp>
    </p:spTree>
    <p:extLst>
      <p:ext uri="{BB962C8B-B14F-4D97-AF65-F5344CB8AC3E}">
        <p14:creationId xmlns:p14="http://schemas.microsoft.com/office/powerpoint/2010/main" val="4241575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Studies estimate</a:t>
            </a:r>
            <a:r>
              <a:rPr lang="en-US" baseline="0" dirty="0" smtClean="0"/>
              <a:t> 2.9 billion dollars a year from elder abuse</a:t>
            </a:r>
          </a:p>
          <a:p>
            <a:r>
              <a:rPr lang="en-US" baseline="0" dirty="0" smtClean="0"/>
              <a:t>Cognitive changes increase vulnerability to abuse   (ELDERLY DEPEND ON CAREGIVERS FOR FINANCIAL TRANSACTIONS:  TETYA VERA – THEY TOOK OUT HER MONEY FROM BANK, USED HER GREY CARD AT THE STORE, KNEW WHERE SHE KEPT HER STASH)  (EXAMPLES OF FINANCIAL ABUSE IN NEXT SLIDE</a:t>
            </a:r>
          </a:p>
          <a:p>
            <a:r>
              <a:rPr lang="en-US" strike="sngStrike" dirty="0" smtClean="0"/>
              <a:t>unauthorized access to accounts (cashing an elderly person’s checks without authorization or use of ATM card without permission); forging an older person’s signature; misusing or stealing an older person’s money or possessions; coercing or deceiving an older person into signing any document (e.g., contracts or will); and the improper use of conservatorship, guardianship, or power of attorney</a:t>
            </a:r>
            <a:r>
              <a:rPr lang="en-US" dirty="0" smtClean="0"/>
              <a:t>.  It can be difficult</a:t>
            </a:r>
            <a:r>
              <a:rPr lang="en-US" baseline="0" dirty="0" smtClean="0"/>
              <a:t> to define and prove financial abuse, often there is a degree of consent involved, under duress/pressure/manipulation;    </a:t>
            </a:r>
            <a:r>
              <a:rPr lang="en-US" b="1" baseline="0" dirty="0" smtClean="0"/>
              <a:t>State, not federal law, define the parameters/criteria of financial abuse;  legal definitions can be tricky (does it involve only disadvantage to victim or both disadvantage to victim and benefit/advantage to the perpetrator </a:t>
            </a:r>
            <a:r>
              <a:rPr lang="en-US" b="1" baseline="0" dirty="0" err="1" smtClean="0"/>
              <a:t>etc</a:t>
            </a:r>
            <a:r>
              <a:rPr lang="en-US" b="1" baseline="0" dirty="0" smtClean="0"/>
              <a:t> </a:t>
            </a:r>
            <a:r>
              <a:rPr lang="en-US" b="1" baseline="0" dirty="0" err="1" smtClean="0"/>
              <a:t>etc</a:t>
            </a:r>
            <a:r>
              <a:rPr lang="en-US" b="1" baseline="0" dirty="0" smtClean="0"/>
              <a:t>)  both perpetrator and elder may feel perpetrator has some “right” to the material/capitol.  May start as a benign favor/arrangement, and then evolve into financial abuse</a:t>
            </a:r>
            <a:endParaRPr lang="en-US" b="1" dirty="0" smtClean="0"/>
          </a:p>
          <a:p>
            <a:r>
              <a:rPr lang="en-US" dirty="0" smtClean="0"/>
              <a:t>51 % of fraud was perpetrated by strangers, 34 % was perpetrated by family, friends, and neighbors, 12 % was perpetrated within the business sector, and Medicare and Medicaid Fraud comprised the last 4%.</a:t>
            </a:r>
          </a:p>
          <a:p>
            <a:r>
              <a:rPr lang="en-US" strike="sngStrike" dirty="0" smtClean="0"/>
              <a:t>Financial exploitation may be even higher in minority communities (</a:t>
            </a:r>
            <a:r>
              <a:rPr lang="en-US" strike="sngStrike" dirty="0" smtClean="0">
                <a:hlinkClick r:id="rId3"/>
              </a:rPr>
              <a:t>Dong, 2015</a:t>
            </a:r>
            <a:r>
              <a:rPr lang="en-US" strike="sngStrike" dirty="0" smtClean="0"/>
              <a:t>). A recent study of Latino Americans in Los Angeles indicated that 40 % acknowledged experiencing all types of elder mistreatment but only 2 % reported it </a:t>
            </a:r>
          </a:p>
          <a:p>
            <a:r>
              <a:rPr lang="en-US" dirty="0" smtClean="0"/>
              <a:t>In other cases, the victim is deceived and believes that they are engaged in a legitimate transaction when they are not. The victims are aware of the transaction, and have consented, but were deceived regarding its true nature. These cases include mass marketing fraud such as sweepstakes scams, false investment scams, and others designed to deceive the victim</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6</a:t>
            </a:fld>
            <a:endParaRPr lang="en-US"/>
          </a:p>
        </p:txBody>
      </p:sp>
    </p:spTree>
    <p:extLst>
      <p:ext uri="{BB962C8B-B14F-4D97-AF65-F5344CB8AC3E}">
        <p14:creationId xmlns:p14="http://schemas.microsoft.com/office/powerpoint/2010/main" val="2364722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studies show that caregivers with HIGHER levels of education</a:t>
            </a:r>
            <a:r>
              <a:rPr lang="en-US" baseline="0" dirty="0" smtClean="0"/>
              <a:t> are more likely to be psychologically abusive</a:t>
            </a:r>
          </a:p>
          <a:p>
            <a:r>
              <a:rPr lang="en-US" baseline="0" dirty="0" smtClean="0"/>
              <a:t>Caregivers with higher burdens (other obligations) are more likely to be psychologically abusive</a:t>
            </a:r>
          </a:p>
          <a:p>
            <a:r>
              <a:rPr lang="en-US" baseline="0" dirty="0" smtClean="0"/>
              <a:t>Different studies show vast range of possible prevalence of psychological abuse (30 – 80 % of abuse is psychological, in whole or parts),   difficult to quantify/collect data</a:t>
            </a:r>
          </a:p>
          <a:p>
            <a:r>
              <a:rPr lang="en-US" baseline="0" dirty="0" smtClean="0"/>
              <a:t>Studies show considerable physical consequences of sustained psychological/verbal abuse (depression/anxiety -&gt; pain, cardiac health) </a:t>
            </a:r>
          </a:p>
          <a:p>
            <a:r>
              <a:rPr lang="en-US" b="1" dirty="0" smtClean="0"/>
              <a:t>Verbal Mistreatment in the Elderly   </a:t>
            </a:r>
          </a:p>
          <a:p>
            <a:r>
              <a:rPr lang="en-US" dirty="0" smtClean="0">
                <a:hlinkClick r:id="rId3"/>
              </a:rPr>
              <a:t>Terry Fulmer</a:t>
            </a:r>
            <a:r>
              <a:rPr lang="en-US" dirty="0" smtClean="0"/>
              <a:t>,</a:t>
            </a:r>
            <a:r>
              <a:rPr lang="en-US" baseline="30000" dirty="0" smtClean="0"/>
              <a:t>1</a:t>
            </a:r>
            <a:r>
              <a:rPr lang="en-US" dirty="0" smtClean="0"/>
              <a:t> </a:t>
            </a:r>
            <a:r>
              <a:rPr lang="en-US" dirty="0" smtClean="0">
                <a:hlinkClick r:id="rId4"/>
              </a:rPr>
              <a:t>Rachel F. Rodgers</a:t>
            </a:r>
            <a:r>
              <a:rPr lang="en-US" dirty="0" smtClean="0"/>
              <a:t>,</a:t>
            </a:r>
            <a:r>
              <a:rPr lang="en-US" baseline="30000" dirty="0" smtClean="0"/>
              <a:t>2,3</a:t>
            </a:r>
            <a:r>
              <a:rPr lang="en-US" dirty="0" smtClean="0"/>
              <a:t> and </a:t>
            </a:r>
            <a:r>
              <a:rPr lang="en-US" dirty="0" smtClean="0">
                <a:hlinkClick r:id="rId5"/>
              </a:rPr>
              <a:t>Allison Pelger</a:t>
            </a:r>
            <a:r>
              <a:rPr lang="en-US" baseline="30000" dirty="0" smtClean="0"/>
              <a:t>4  </a:t>
            </a:r>
            <a:endParaRPr lang="en-US" sz="1600" dirty="0" smtClean="0"/>
          </a:p>
          <a:p>
            <a:r>
              <a:rPr lang="en-US" sz="1800" dirty="0" smtClean="0"/>
              <a:t>Verbal abuse correlates</a:t>
            </a:r>
            <a:r>
              <a:rPr lang="en-US" sz="1800" baseline="0" dirty="0" smtClean="0"/>
              <a:t> with decrease quality of life and depression</a:t>
            </a:r>
            <a:endParaRPr lang="en-US" sz="1800" dirty="0"/>
          </a:p>
        </p:txBody>
      </p:sp>
      <p:sp>
        <p:nvSpPr>
          <p:cNvPr id="4" name="Slide Number Placeholder 3"/>
          <p:cNvSpPr>
            <a:spLocks noGrp="1"/>
          </p:cNvSpPr>
          <p:nvPr>
            <p:ph type="sldNum" sz="quarter" idx="10"/>
          </p:nvPr>
        </p:nvSpPr>
        <p:spPr/>
        <p:txBody>
          <a:bodyPr/>
          <a:lstStyle/>
          <a:p>
            <a:fld id="{55519E24-AD28-4F98-881B-B6CDFE78E654}" type="slidenum">
              <a:rPr lang="en-US" smtClean="0"/>
              <a:t>7</a:t>
            </a:fld>
            <a:endParaRPr lang="en-US"/>
          </a:p>
        </p:txBody>
      </p:sp>
    </p:spTree>
    <p:extLst>
      <p:ext uri="{BB962C8B-B14F-4D97-AF65-F5344CB8AC3E}">
        <p14:creationId xmlns:p14="http://schemas.microsoft.com/office/powerpoint/2010/main" val="1992647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failure of a caregiver to meet the needs of a dependent older person, including withholding of medications, nutrition or adequate shelter</a:t>
            </a:r>
          </a:p>
          <a:p>
            <a:r>
              <a:rPr lang="en-US" dirty="0" smtClean="0"/>
              <a:t>Neglect also is not simple to detect/diagnose,</a:t>
            </a:r>
            <a:r>
              <a:rPr lang="en-US" baseline="0" dirty="0" smtClean="0"/>
              <a:t> often presents as a constellation of signs</a:t>
            </a:r>
          </a:p>
          <a:p>
            <a:r>
              <a:rPr lang="en-US" baseline="0" dirty="0" smtClean="0"/>
              <a:t>Study tried to develop a screening tool, regression analysis that tried to build a weighted model to predict risk of neglect….highest weighted factor for elders in the community and institutions….stage 4 – 5 decubitus ulcers  (problems with g tubes, </a:t>
            </a:r>
            <a:r>
              <a:rPr lang="en-US" baseline="0" dirty="0" err="1" smtClean="0"/>
              <a:t>picc</a:t>
            </a:r>
            <a:r>
              <a:rPr lang="en-US" baseline="0" dirty="0" smtClean="0"/>
              <a:t> lines, tracheotomy, colostomy were rated at 2) problems with g tubes, </a:t>
            </a:r>
            <a:r>
              <a:rPr lang="en-US" baseline="0" dirty="0" err="1" smtClean="0"/>
              <a:t>picc</a:t>
            </a:r>
            <a:r>
              <a:rPr lang="en-US" baseline="0" dirty="0" smtClean="0"/>
              <a:t> lines, tracheotomy, colostomy were rated at 2  Journal of elder abuse and neglect </a:t>
            </a:r>
            <a:r>
              <a:rPr lang="en-US" b="1" dirty="0" smtClean="0"/>
              <a:t>Using clinical signs of neglect to identify elder neglect cases</a:t>
            </a:r>
          </a:p>
          <a:p>
            <a:r>
              <a:rPr lang="en-US" dirty="0" smtClean="0">
                <a:hlinkClick r:id="rId3"/>
              </a:rPr>
              <a:t>Lee S Friedman University of Illinois, School of Public Health, Division of Environmental and Occupational Health Sciences, Chicago, Illinois, USACorrespondencelfried1@uic.edu lfriedman@tspri.org</a:t>
            </a:r>
            <a:br>
              <a:rPr lang="en-US" dirty="0" smtClean="0">
                <a:hlinkClick r:id="rId3"/>
              </a:rPr>
            </a:br>
            <a:r>
              <a:rPr lang="en-US" dirty="0" smtClean="0">
                <a:hlinkClick r:id="rId3"/>
              </a:rPr>
              <a:t>View further author information</a:t>
            </a:r>
          </a:p>
          <a:p>
            <a:r>
              <a:rPr lang="en-US" dirty="0" smtClean="0"/>
              <a:t>, </a:t>
            </a:r>
            <a:endParaRPr lang="en-US" baseline="0" dirty="0" smtClean="0"/>
          </a:p>
        </p:txBody>
      </p:sp>
      <p:sp>
        <p:nvSpPr>
          <p:cNvPr id="4" name="Slide Number Placeholder 3"/>
          <p:cNvSpPr>
            <a:spLocks noGrp="1"/>
          </p:cNvSpPr>
          <p:nvPr>
            <p:ph type="sldNum" sz="quarter" idx="10"/>
          </p:nvPr>
        </p:nvSpPr>
        <p:spPr/>
        <p:txBody>
          <a:bodyPr/>
          <a:lstStyle/>
          <a:p>
            <a:fld id="{55519E24-AD28-4F98-881B-B6CDFE78E654}" type="slidenum">
              <a:rPr lang="en-US" smtClean="0"/>
              <a:t>8</a:t>
            </a:fld>
            <a:endParaRPr lang="en-US"/>
          </a:p>
        </p:txBody>
      </p:sp>
    </p:spTree>
    <p:extLst>
      <p:ext uri="{BB962C8B-B14F-4D97-AF65-F5344CB8AC3E}">
        <p14:creationId xmlns:p14="http://schemas.microsoft.com/office/powerpoint/2010/main" val="26641150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usually listed</a:t>
            </a:r>
            <a:r>
              <a:rPr lang="en-US" baseline="0" dirty="0" smtClean="0"/>
              <a:t> in the literature as elder abuse, but mentioned by some.   </a:t>
            </a:r>
            <a:endParaRPr lang="en-US" dirty="0"/>
          </a:p>
        </p:txBody>
      </p:sp>
      <p:sp>
        <p:nvSpPr>
          <p:cNvPr id="4" name="Slide Number Placeholder 3"/>
          <p:cNvSpPr>
            <a:spLocks noGrp="1"/>
          </p:cNvSpPr>
          <p:nvPr>
            <p:ph type="sldNum" sz="quarter" idx="10"/>
          </p:nvPr>
        </p:nvSpPr>
        <p:spPr/>
        <p:txBody>
          <a:bodyPr/>
          <a:lstStyle/>
          <a:p>
            <a:fld id="{55519E24-AD28-4F98-881B-B6CDFE78E654}" type="slidenum">
              <a:rPr lang="en-US" smtClean="0"/>
              <a:t>9</a:t>
            </a:fld>
            <a:endParaRPr lang="en-US"/>
          </a:p>
        </p:txBody>
      </p:sp>
    </p:spTree>
    <p:extLst>
      <p:ext uri="{BB962C8B-B14F-4D97-AF65-F5344CB8AC3E}">
        <p14:creationId xmlns:p14="http://schemas.microsoft.com/office/powerpoint/2010/main" val="125371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9697EB-0909-4E92-B219-D9F6852D391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3615451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697EB-0909-4E92-B219-D9F6852D391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39476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697EB-0909-4E92-B219-D9F6852D391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126102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9697EB-0909-4E92-B219-D9F6852D391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1221322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59697EB-0909-4E92-B219-D9F6852D3917}" type="datetimeFigureOut">
              <a:rPr lang="en-US" smtClean="0"/>
              <a:t>11/4/2022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307826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9697EB-0909-4E92-B219-D9F6852D391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271907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9697EB-0909-4E92-B219-D9F6852D3917}" type="datetimeFigureOut">
              <a:rPr lang="en-US" smtClean="0"/>
              <a:t>11/4/2022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100956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9697EB-0909-4E92-B219-D9F6852D3917}" type="datetimeFigureOut">
              <a:rPr lang="en-US" smtClean="0"/>
              <a:t>11/4/2022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1232622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697EB-0909-4E92-B219-D9F6852D3917}" type="datetimeFigureOut">
              <a:rPr lang="en-US" smtClean="0"/>
              <a:t>11/4/2022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256409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9697EB-0909-4E92-B219-D9F6852D391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1896495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59697EB-0909-4E92-B219-D9F6852D3917}" type="datetimeFigureOut">
              <a:rPr lang="en-US" smtClean="0"/>
              <a:t>11/4/2022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54CF60-A7A3-44E5-A1A7-B1C304C6281E}" type="slidenum">
              <a:rPr lang="en-US" smtClean="0"/>
              <a:t>‹#›</a:t>
            </a:fld>
            <a:endParaRPr lang="en-US"/>
          </a:p>
        </p:txBody>
      </p:sp>
    </p:spTree>
    <p:extLst>
      <p:ext uri="{BB962C8B-B14F-4D97-AF65-F5344CB8AC3E}">
        <p14:creationId xmlns:p14="http://schemas.microsoft.com/office/powerpoint/2010/main" val="2655918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697EB-0909-4E92-B219-D9F6852D3917}" type="datetimeFigureOut">
              <a:rPr lang="en-US" smtClean="0"/>
              <a:t>11/4/2022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54CF60-A7A3-44E5-A1A7-B1C304C6281E}" type="slidenum">
              <a:rPr lang="en-US" smtClean="0"/>
              <a:t>‹#›</a:t>
            </a:fld>
            <a:endParaRPr lang="en-US"/>
          </a:p>
        </p:txBody>
      </p:sp>
    </p:spTree>
    <p:extLst>
      <p:ext uri="{BB962C8B-B14F-4D97-AF65-F5344CB8AC3E}">
        <p14:creationId xmlns:p14="http://schemas.microsoft.com/office/powerpoint/2010/main" val="782698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ortal.ct.gov/dss/social-work-services/social-work-services/related-resources"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https://www.ncbi.nlm.nih.gov/pubmed/?term=Mendes%20de%20Leon%20C%5BAuthor%5D&amp;cauthor=true&amp;cauthor_uid=21124009" TargetMode="External"/><Relationship Id="rId3" Type="http://schemas.openxmlformats.org/officeDocument/2006/relationships/hyperlink" Target="https://www.ncbi.nlm.nih.gov/pubmed/?term=Dong%20X%5BAuthor%5D&amp;cauthor=true&amp;cauthor_uid=21124009" TargetMode="External"/><Relationship Id="rId7" Type="http://schemas.openxmlformats.org/officeDocument/2006/relationships/hyperlink" Target="https://www.ncbi.nlm.nih.gov/pubmed/?term=McCann%20J%5BAuthor%5D&amp;cauthor=true&amp;cauthor_uid=21124009"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ncbi.nlm.nih.gov/pubmed/?term=Farran%20C%5BAuthor%5D&amp;cauthor=true&amp;cauthor_uid=21124009" TargetMode="External"/><Relationship Id="rId11" Type="http://schemas.openxmlformats.org/officeDocument/2006/relationships/hyperlink" Target="https://www.ncbi.nlm.nih.gov/entrez/eutils/elink.fcgi?dbfrom=pubmed&amp;retmode=ref&amp;cmd=prlinks&amp;id=21124009" TargetMode="External"/><Relationship Id="rId5" Type="http://schemas.openxmlformats.org/officeDocument/2006/relationships/hyperlink" Target="https://www.ncbi.nlm.nih.gov/pubmed/?term=Beck%20T%5BAuthor%5D&amp;cauthor=true&amp;cauthor_uid=21124009" TargetMode="External"/><Relationship Id="rId10" Type="http://schemas.openxmlformats.org/officeDocument/2006/relationships/hyperlink" Target="https://www.ncbi.nlm.nih.gov/pubmed/?term=Evans%20D%5BAuthor%5D&amp;cauthor=true&amp;cauthor_uid=21124009" TargetMode="External"/><Relationship Id="rId4" Type="http://schemas.openxmlformats.org/officeDocument/2006/relationships/hyperlink" Target="https://www.ncbi.nlm.nih.gov/pubmed/?term=Simon%20M%5BAuthor%5D&amp;cauthor=true&amp;cauthor_uid=21124009" TargetMode="External"/><Relationship Id="rId9" Type="http://schemas.openxmlformats.org/officeDocument/2006/relationships/hyperlink" Target="https://www.ncbi.nlm.nih.gov/pubmed/?term=Laumann%20E%5BAuthor%5D&amp;cauthor=true&amp;cauthor_uid=21124009"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pennmedicine.org/updates/blogs/neuroscience-blog/2019/november/stages-of-alzheimers"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8188" y="2137655"/>
            <a:ext cx="6730218" cy="1325563"/>
          </a:xfrm>
          <a:ln w="38100">
            <a:solidFill>
              <a:schemeClr val="tx1"/>
            </a:solidFill>
          </a:ln>
        </p:spPr>
        <p:txBody>
          <a:bodyPr/>
          <a:lstStyle/>
          <a:p>
            <a:pPr algn="ctr"/>
            <a:r>
              <a:rPr lang="en-US" dirty="0" smtClean="0"/>
              <a:t>Elder Abuse and Neglect</a:t>
            </a:r>
            <a:endParaRPr lang="en-US" dirty="0"/>
          </a:p>
        </p:txBody>
      </p:sp>
    </p:spTree>
    <p:extLst>
      <p:ext uri="{BB962C8B-B14F-4D97-AF65-F5344CB8AC3E}">
        <p14:creationId xmlns:p14="http://schemas.microsoft.com/office/powerpoint/2010/main" val="2057490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54767"/>
            <a:ext cx="3040118" cy="691164"/>
          </a:xfrm>
          <a:ln w="38100">
            <a:solidFill>
              <a:schemeClr val="tx1"/>
            </a:solidFill>
          </a:ln>
        </p:spPr>
        <p:txBody>
          <a:bodyPr>
            <a:normAutofit fontScale="90000"/>
          </a:bodyPr>
          <a:lstStyle/>
          <a:p>
            <a:r>
              <a:rPr lang="en-US" dirty="0"/>
              <a:t>Self-Neglect</a:t>
            </a:r>
          </a:p>
        </p:txBody>
      </p:sp>
      <p:sp>
        <p:nvSpPr>
          <p:cNvPr id="3" name="Content Placeholder 2"/>
          <p:cNvSpPr>
            <a:spLocks noGrp="1"/>
          </p:cNvSpPr>
          <p:nvPr>
            <p:ph idx="1"/>
          </p:nvPr>
        </p:nvSpPr>
        <p:spPr>
          <a:xfrm>
            <a:off x="649014" y="1072056"/>
            <a:ext cx="10733690" cy="5108027"/>
          </a:xfrm>
        </p:spPr>
        <p:txBody>
          <a:bodyPr>
            <a:normAutofit/>
          </a:bodyPr>
          <a:lstStyle/>
          <a:p>
            <a:r>
              <a:rPr lang="en-US" sz="2400" dirty="0" smtClean="0"/>
              <a:t>Diogenes syndrome (Senile Squalor Syndrome)</a:t>
            </a:r>
          </a:p>
          <a:p>
            <a:r>
              <a:rPr lang="en-US" sz="2400" dirty="0" smtClean="0"/>
              <a:t>Significant </a:t>
            </a:r>
            <a:r>
              <a:rPr lang="en-US" sz="2400" dirty="0"/>
              <a:t>danger to an elder’s physical or mental health because the elder is responsible for his or her own care, but is unable to provide adequate food, shelter, clothing or medical/dental care</a:t>
            </a:r>
          </a:p>
          <a:p>
            <a:r>
              <a:rPr lang="en-US" sz="2400" dirty="0" smtClean="0"/>
              <a:t>Up </a:t>
            </a:r>
            <a:r>
              <a:rPr lang="en-US" sz="2400" dirty="0"/>
              <a:t>to 50% of </a:t>
            </a:r>
            <a:r>
              <a:rPr lang="en-US" sz="2400" dirty="0" smtClean="0"/>
              <a:t>reports to elder services are self neglect</a:t>
            </a:r>
          </a:p>
          <a:p>
            <a:r>
              <a:rPr lang="en-US" sz="2400" dirty="0"/>
              <a:t>Persistent lack of essential </a:t>
            </a:r>
            <a:r>
              <a:rPr lang="en-US" sz="2400" dirty="0" smtClean="0"/>
              <a:t>self-care </a:t>
            </a:r>
            <a:r>
              <a:rPr lang="en-US" sz="2400" dirty="0"/>
              <a:t>(e.g., inattention to personal hygiene, seriously unkempt </a:t>
            </a:r>
            <a:r>
              <a:rPr lang="en-US" sz="2400" dirty="0" smtClean="0"/>
              <a:t>appearance, hoarding) </a:t>
            </a:r>
          </a:p>
          <a:p>
            <a:r>
              <a:rPr lang="en-US" sz="2400" dirty="0" smtClean="0"/>
              <a:t> </a:t>
            </a:r>
            <a:r>
              <a:rPr lang="en-US" sz="2400" dirty="0"/>
              <a:t>Persistent lack of cleanliness in the personal environment </a:t>
            </a:r>
            <a:endParaRPr lang="en-US" sz="2400" dirty="0" smtClean="0"/>
          </a:p>
          <a:p>
            <a:r>
              <a:rPr lang="en-US" sz="2400" dirty="0" smtClean="0"/>
              <a:t> </a:t>
            </a:r>
            <a:r>
              <a:rPr lang="en-US" sz="2400" dirty="0"/>
              <a:t>Lack of essential services and social support </a:t>
            </a:r>
            <a:endParaRPr lang="en-US" sz="2400" dirty="0" smtClean="0"/>
          </a:p>
          <a:p>
            <a:r>
              <a:rPr lang="en-US" sz="2400" dirty="0" smtClean="0"/>
              <a:t>Personal </a:t>
            </a:r>
            <a:r>
              <a:rPr lang="en-US" sz="2400" dirty="0"/>
              <a:t>behaviors that can lead to </a:t>
            </a:r>
            <a:r>
              <a:rPr lang="en-US" sz="2400" dirty="0" smtClean="0"/>
              <a:t>endangerment</a:t>
            </a:r>
          </a:p>
          <a:p>
            <a:r>
              <a:rPr lang="en-US" sz="2400" dirty="0"/>
              <a:t> adult protective service agencies in all states accept referrals and investigate self-neglect </a:t>
            </a:r>
          </a:p>
        </p:txBody>
      </p:sp>
    </p:spTree>
    <p:extLst>
      <p:ext uri="{BB962C8B-B14F-4D97-AF65-F5344CB8AC3E}">
        <p14:creationId xmlns:p14="http://schemas.microsoft.com/office/powerpoint/2010/main" val="36721196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4663966" cy="501978"/>
          </a:xfrm>
          <a:ln w="38100">
            <a:solidFill>
              <a:schemeClr val="tx1"/>
            </a:solidFill>
          </a:ln>
        </p:spPr>
        <p:txBody>
          <a:bodyPr>
            <a:normAutofit fontScale="90000"/>
          </a:bodyPr>
          <a:lstStyle/>
          <a:p>
            <a:r>
              <a:rPr lang="en-US" dirty="0" smtClean="0"/>
              <a:t>Older Adults at Risk</a:t>
            </a:r>
            <a:endParaRPr lang="en-US" dirty="0"/>
          </a:p>
        </p:txBody>
      </p:sp>
      <p:sp>
        <p:nvSpPr>
          <p:cNvPr id="3" name="Content Placeholder 2"/>
          <p:cNvSpPr>
            <a:spLocks noGrp="1"/>
          </p:cNvSpPr>
          <p:nvPr>
            <p:ph idx="1"/>
          </p:nvPr>
        </p:nvSpPr>
        <p:spPr>
          <a:xfrm>
            <a:off x="717452" y="1139484"/>
            <a:ext cx="10636348" cy="5037480"/>
          </a:xfrm>
        </p:spPr>
        <p:txBody>
          <a:bodyPr>
            <a:normAutofit fontScale="92500" lnSpcReduction="20000"/>
          </a:bodyPr>
          <a:lstStyle/>
          <a:p>
            <a:endParaRPr lang="en-US" dirty="0"/>
          </a:p>
          <a:p>
            <a:r>
              <a:rPr lang="en-US" sz="2600" dirty="0"/>
              <a:t>History of Past Intergenerational Conflict</a:t>
            </a:r>
          </a:p>
          <a:p>
            <a:r>
              <a:rPr lang="en-US" sz="2600" dirty="0" smtClean="0"/>
              <a:t>Transgenerational </a:t>
            </a:r>
            <a:r>
              <a:rPr lang="en-US" sz="2600" dirty="0"/>
              <a:t>violence –asserts that violence is a learned behavior</a:t>
            </a:r>
          </a:p>
          <a:p>
            <a:r>
              <a:rPr lang="en-US" sz="2600" dirty="0" smtClean="0"/>
              <a:t>Elders </a:t>
            </a:r>
            <a:r>
              <a:rPr lang="en-US" sz="2600" dirty="0"/>
              <a:t>who internalize blame</a:t>
            </a:r>
          </a:p>
          <a:p>
            <a:r>
              <a:rPr lang="en-US" sz="2600" dirty="0" smtClean="0"/>
              <a:t>Excessive </a:t>
            </a:r>
            <a:r>
              <a:rPr lang="en-US" sz="2600" dirty="0"/>
              <a:t>loyalty on the part of the elder to the caregiver</a:t>
            </a:r>
          </a:p>
          <a:p>
            <a:r>
              <a:rPr lang="en-US" sz="2600" dirty="0" smtClean="0"/>
              <a:t>Medical</a:t>
            </a:r>
            <a:r>
              <a:rPr lang="en-US" sz="2600" dirty="0"/>
              <a:t>, functional, or cognitive disability increases an older adult’s risk for dependence and vulnerability</a:t>
            </a:r>
          </a:p>
          <a:p>
            <a:r>
              <a:rPr lang="en-US" sz="2600" dirty="0" smtClean="0"/>
              <a:t>Caregiver </a:t>
            </a:r>
            <a:r>
              <a:rPr lang="en-US" sz="2600" dirty="0"/>
              <a:t>stress and </a:t>
            </a:r>
            <a:r>
              <a:rPr lang="en-US" sz="2600" dirty="0" smtClean="0"/>
              <a:t>psychopathology</a:t>
            </a:r>
            <a:endParaRPr lang="en-US" sz="2600" dirty="0"/>
          </a:p>
          <a:p>
            <a:r>
              <a:rPr lang="en-US" sz="2600" dirty="0"/>
              <a:t>Women are more likely to be victims</a:t>
            </a:r>
          </a:p>
          <a:p>
            <a:r>
              <a:rPr lang="en-US" sz="2600" dirty="0" smtClean="0"/>
              <a:t>Increased </a:t>
            </a:r>
            <a:r>
              <a:rPr lang="en-US" sz="2600" dirty="0"/>
              <a:t>dependency</a:t>
            </a:r>
          </a:p>
          <a:p>
            <a:r>
              <a:rPr lang="en-US" sz="2600" dirty="0" smtClean="0"/>
              <a:t>Isolation</a:t>
            </a:r>
            <a:endParaRPr lang="en-US" sz="2600" dirty="0"/>
          </a:p>
          <a:p>
            <a:r>
              <a:rPr lang="en-US" sz="2600" dirty="0" smtClean="0"/>
              <a:t>Alcohol </a:t>
            </a:r>
            <a:r>
              <a:rPr lang="en-US" sz="2600" dirty="0"/>
              <a:t>Abuse</a:t>
            </a:r>
          </a:p>
          <a:p>
            <a:r>
              <a:rPr lang="en-US" sz="2600" dirty="0" smtClean="0"/>
              <a:t>Advanced </a:t>
            </a:r>
            <a:r>
              <a:rPr lang="en-US" sz="2600" dirty="0"/>
              <a:t>Age </a:t>
            </a:r>
          </a:p>
          <a:p>
            <a:endParaRPr lang="en-US" sz="2000" dirty="0"/>
          </a:p>
          <a:p>
            <a:pPr marL="0" indent="0">
              <a:buNone/>
            </a:pPr>
            <a:endParaRPr lang="en-US" dirty="0"/>
          </a:p>
        </p:txBody>
      </p:sp>
    </p:spTree>
    <p:extLst>
      <p:ext uri="{BB962C8B-B14F-4D97-AF65-F5344CB8AC3E}">
        <p14:creationId xmlns:p14="http://schemas.microsoft.com/office/powerpoint/2010/main" val="33300541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536852" cy="999441"/>
          </a:xfrm>
          <a:ln w="38100">
            <a:solidFill>
              <a:schemeClr val="tx1"/>
            </a:solidFill>
          </a:ln>
        </p:spPr>
        <p:txBody>
          <a:bodyPr/>
          <a:lstStyle/>
          <a:p>
            <a:r>
              <a:rPr lang="en-US" dirty="0" smtClean="0"/>
              <a:t>Caregiver Risk</a:t>
            </a:r>
            <a:endParaRPr lang="en-US" dirty="0"/>
          </a:p>
        </p:txBody>
      </p:sp>
      <p:sp>
        <p:nvSpPr>
          <p:cNvPr id="3" name="Content Placeholder 2"/>
          <p:cNvSpPr>
            <a:spLocks noGrp="1"/>
          </p:cNvSpPr>
          <p:nvPr>
            <p:ph idx="1"/>
          </p:nvPr>
        </p:nvSpPr>
        <p:spPr>
          <a:xfrm>
            <a:off x="838200" y="1561514"/>
            <a:ext cx="10584766" cy="5078437"/>
          </a:xfrm>
        </p:spPr>
        <p:txBody>
          <a:bodyPr/>
          <a:lstStyle/>
          <a:p>
            <a:r>
              <a:rPr lang="en-US" sz="2400" dirty="0" smtClean="0"/>
              <a:t>Alcohol </a:t>
            </a:r>
            <a:r>
              <a:rPr lang="en-US" sz="2400" dirty="0"/>
              <a:t>or Drug Abuse</a:t>
            </a:r>
          </a:p>
          <a:p>
            <a:r>
              <a:rPr lang="en-US" sz="2400" dirty="0" smtClean="0"/>
              <a:t>Mental Illness (depression, anxiety)</a:t>
            </a:r>
            <a:endParaRPr lang="en-US" sz="2400" dirty="0"/>
          </a:p>
          <a:p>
            <a:r>
              <a:rPr lang="en-US" sz="2400" dirty="0" smtClean="0"/>
              <a:t>Socially </a:t>
            </a:r>
            <a:r>
              <a:rPr lang="en-US" sz="2400" dirty="0"/>
              <a:t>isolated </a:t>
            </a:r>
          </a:p>
          <a:p>
            <a:r>
              <a:rPr lang="en-US" sz="2400" dirty="0" smtClean="0"/>
              <a:t>Poor </a:t>
            </a:r>
            <a:r>
              <a:rPr lang="en-US" sz="2400" dirty="0"/>
              <a:t>self image</a:t>
            </a:r>
          </a:p>
          <a:p>
            <a:r>
              <a:rPr lang="en-US" sz="2400" dirty="0" smtClean="0"/>
              <a:t>The </a:t>
            </a:r>
            <a:r>
              <a:rPr lang="en-US" sz="2400" dirty="0"/>
              <a:t>caregiver is young and immature</a:t>
            </a:r>
          </a:p>
          <a:p>
            <a:r>
              <a:rPr lang="en-US" sz="2400" dirty="0" smtClean="0"/>
              <a:t>The </a:t>
            </a:r>
            <a:r>
              <a:rPr lang="en-US" sz="2400" dirty="0"/>
              <a:t>caregiver is forced by circumstances to care for a parent</a:t>
            </a:r>
          </a:p>
          <a:p>
            <a:r>
              <a:rPr lang="en-US" sz="2400" dirty="0" smtClean="0"/>
              <a:t>Financial </a:t>
            </a:r>
            <a:r>
              <a:rPr lang="en-US" sz="2400" dirty="0"/>
              <a:t>dependency</a:t>
            </a:r>
          </a:p>
          <a:p>
            <a:r>
              <a:rPr lang="en-US" sz="2400" dirty="0" smtClean="0"/>
              <a:t>Lack </a:t>
            </a:r>
            <a:r>
              <a:rPr lang="en-US" sz="2400" dirty="0"/>
              <a:t>of </a:t>
            </a:r>
            <a:r>
              <a:rPr lang="en-US" sz="2400" dirty="0" smtClean="0"/>
              <a:t>resources</a:t>
            </a:r>
          </a:p>
          <a:p>
            <a:r>
              <a:rPr lang="en-US" sz="2400" dirty="0" smtClean="0"/>
              <a:t>Who are they:  Son (19%), Daughter (22%), Spouse (17%),  Others (service provider, grandchild, friend/neighbor, other relatives)</a:t>
            </a:r>
            <a:endParaRPr lang="en-US" sz="2400" dirty="0"/>
          </a:p>
          <a:p>
            <a:pPr marL="0" indent="0">
              <a:buNone/>
            </a:pPr>
            <a:endParaRPr lang="en-US" dirty="0"/>
          </a:p>
        </p:txBody>
      </p:sp>
    </p:spTree>
    <p:extLst>
      <p:ext uri="{BB962C8B-B14F-4D97-AF65-F5344CB8AC3E}">
        <p14:creationId xmlns:p14="http://schemas.microsoft.com/office/powerpoint/2010/main" val="3632562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944815" cy="563342"/>
          </a:xfrm>
          <a:ln w="38100">
            <a:solidFill>
              <a:schemeClr val="tx1"/>
            </a:solidFill>
          </a:ln>
        </p:spPr>
        <p:txBody>
          <a:bodyPr>
            <a:normAutofit/>
          </a:bodyPr>
          <a:lstStyle/>
          <a:p>
            <a:r>
              <a:rPr lang="en-US" sz="3200" dirty="0" smtClean="0"/>
              <a:t>Reporting Elder Abuse</a:t>
            </a:r>
            <a:endParaRPr lang="en-US" sz="3200" dirty="0"/>
          </a:p>
        </p:txBody>
      </p:sp>
      <p:sp>
        <p:nvSpPr>
          <p:cNvPr id="3" name="Content Placeholder 2"/>
          <p:cNvSpPr>
            <a:spLocks noGrp="1"/>
          </p:cNvSpPr>
          <p:nvPr>
            <p:ph idx="1"/>
          </p:nvPr>
        </p:nvSpPr>
        <p:spPr>
          <a:xfrm>
            <a:off x="711591" y="1055078"/>
            <a:ext cx="10683240" cy="5605974"/>
          </a:xfrm>
        </p:spPr>
        <p:txBody>
          <a:bodyPr>
            <a:normAutofit fontScale="55000" lnSpcReduction="20000"/>
          </a:bodyPr>
          <a:lstStyle/>
          <a:p>
            <a:endParaRPr lang="en-US" dirty="0"/>
          </a:p>
          <a:p>
            <a:r>
              <a:rPr lang="en-US" sz="4200" dirty="0"/>
              <a:t>Although physicians and health care providers are mandated reporters in most states, less than a quarter of reports come from them </a:t>
            </a:r>
          </a:p>
          <a:p>
            <a:r>
              <a:rPr lang="en-US" sz="4200" dirty="0" smtClean="0"/>
              <a:t>In </a:t>
            </a:r>
            <a:r>
              <a:rPr lang="en-US" sz="4200" dirty="0"/>
              <a:t>states with mandatory reporting and tracking, investigation rates are </a:t>
            </a:r>
            <a:r>
              <a:rPr lang="en-US" sz="4200" dirty="0" smtClean="0"/>
              <a:t>higher</a:t>
            </a:r>
          </a:p>
          <a:p>
            <a:r>
              <a:rPr lang="en-US" sz="4200" dirty="0" smtClean="0"/>
              <a:t>Most common </a:t>
            </a:r>
            <a:r>
              <a:rPr lang="en-US" sz="4200" dirty="0" err="1" smtClean="0"/>
              <a:t>referal</a:t>
            </a:r>
            <a:r>
              <a:rPr lang="en-US" sz="4200" dirty="0" smtClean="0"/>
              <a:t> are from:  relative (20%),  medical professional (17%), other provider (10%), social services (10%), law enforcement (9%). Friend/neighbor (7%)</a:t>
            </a:r>
            <a:endParaRPr lang="en-US" sz="4200" dirty="0"/>
          </a:p>
          <a:p>
            <a:r>
              <a:rPr lang="en-US" sz="4200" dirty="0"/>
              <a:t>Health care professionals are required to report in all states when</a:t>
            </a:r>
          </a:p>
          <a:p>
            <a:pPr marL="0" indent="0">
              <a:buNone/>
            </a:pPr>
            <a:r>
              <a:rPr lang="en-US" sz="4200" dirty="0" smtClean="0"/>
              <a:t>	•</a:t>
            </a:r>
            <a:r>
              <a:rPr lang="en-US" sz="4200" dirty="0"/>
              <a:t>The victim reports the </a:t>
            </a:r>
            <a:r>
              <a:rPr lang="en-US" sz="4200" dirty="0" smtClean="0"/>
              <a:t>incident </a:t>
            </a:r>
            <a:r>
              <a:rPr lang="en-US" sz="4200" dirty="0"/>
              <a:t>to you</a:t>
            </a:r>
          </a:p>
          <a:p>
            <a:pPr marL="0" indent="0">
              <a:buNone/>
            </a:pPr>
            <a:r>
              <a:rPr lang="en-US" sz="4200" dirty="0" smtClean="0"/>
              <a:t>	•</a:t>
            </a:r>
            <a:r>
              <a:rPr lang="en-US" sz="4200" dirty="0"/>
              <a:t>You observe the incident </a:t>
            </a:r>
          </a:p>
          <a:p>
            <a:pPr marL="0" indent="0">
              <a:buNone/>
            </a:pPr>
            <a:r>
              <a:rPr lang="en-US" sz="4200" dirty="0" smtClean="0"/>
              <a:t>	•</a:t>
            </a:r>
            <a:r>
              <a:rPr lang="en-US" sz="4200" dirty="0"/>
              <a:t>Injury is suspicious of abuse</a:t>
            </a:r>
          </a:p>
          <a:p>
            <a:r>
              <a:rPr lang="en-US" sz="4200" dirty="0" smtClean="0"/>
              <a:t>Some </a:t>
            </a:r>
            <a:r>
              <a:rPr lang="en-US" sz="4200" dirty="0"/>
              <a:t>states require health professionals to report</a:t>
            </a:r>
          </a:p>
          <a:p>
            <a:pPr marL="0" indent="0">
              <a:buNone/>
            </a:pPr>
            <a:r>
              <a:rPr lang="en-US" sz="4200" dirty="0" smtClean="0"/>
              <a:t>	•</a:t>
            </a:r>
            <a:r>
              <a:rPr lang="en-US" sz="4200" dirty="0"/>
              <a:t>Actual or suspected abuse</a:t>
            </a:r>
          </a:p>
          <a:p>
            <a:pPr marL="0" indent="0">
              <a:buNone/>
            </a:pPr>
            <a:r>
              <a:rPr lang="en-US" sz="4200" dirty="0" smtClean="0"/>
              <a:t>	•</a:t>
            </a:r>
            <a:r>
              <a:rPr lang="en-US" sz="4200" dirty="0"/>
              <a:t>Abandonment </a:t>
            </a:r>
          </a:p>
          <a:p>
            <a:pPr marL="0" indent="0">
              <a:buNone/>
            </a:pPr>
            <a:r>
              <a:rPr lang="en-US" sz="4200" dirty="0" smtClean="0"/>
              <a:t>	•</a:t>
            </a:r>
            <a:r>
              <a:rPr lang="en-US" sz="4200" dirty="0"/>
              <a:t>Isolation</a:t>
            </a:r>
          </a:p>
          <a:p>
            <a:pPr marL="0" indent="0">
              <a:buNone/>
            </a:pPr>
            <a:r>
              <a:rPr lang="en-US" sz="4200" dirty="0" smtClean="0"/>
              <a:t>	•</a:t>
            </a:r>
            <a:r>
              <a:rPr lang="en-US" sz="4200" dirty="0"/>
              <a:t>Financial abuse</a:t>
            </a:r>
          </a:p>
          <a:p>
            <a:pPr marL="0" indent="0">
              <a:buNone/>
            </a:pPr>
            <a:r>
              <a:rPr lang="en-US" sz="4200" dirty="0" smtClean="0"/>
              <a:t>	•</a:t>
            </a:r>
            <a:r>
              <a:rPr lang="en-US" sz="4200" dirty="0"/>
              <a:t>Neglect</a:t>
            </a:r>
          </a:p>
          <a:p>
            <a:endParaRPr lang="en-US" sz="2000" dirty="0"/>
          </a:p>
        </p:txBody>
      </p:sp>
    </p:spTree>
    <p:extLst>
      <p:ext uri="{BB962C8B-B14F-4D97-AF65-F5344CB8AC3E}">
        <p14:creationId xmlns:p14="http://schemas.microsoft.com/office/powerpoint/2010/main" val="2018170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139375" cy="929103"/>
          </a:xfrm>
          <a:ln w="38100">
            <a:solidFill>
              <a:schemeClr val="tx1"/>
            </a:solidFill>
          </a:ln>
        </p:spPr>
        <p:txBody>
          <a:bodyPr>
            <a:normAutofit/>
          </a:bodyPr>
          <a:lstStyle/>
          <a:p>
            <a:r>
              <a:rPr lang="en-US" sz="3600" dirty="0"/>
              <a:t>State Reporting Responsibilities</a:t>
            </a:r>
          </a:p>
        </p:txBody>
      </p:sp>
      <p:sp>
        <p:nvSpPr>
          <p:cNvPr id="3" name="Content Placeholder 2"/>
          <p:cNvSpPr>
            <a:spLocks noGrp="1"/>
          </p:cNvSpPr>
          <p:nvPr>
            <p:ph idx="1"/>
          </p:nvPr>
        </p:nvSpPr>
        <p:spPr>
          <a:xfrm>
            <a:off x="838200" y="1434905"/>
            <a:ext cx="10345615" cy="4614203"/>
          </a:xfrm>
        </p:spPr>
        <p:txBody>
          <a:bodyPr>
            <a:normAutofit/>
          </a:bodyPr>
          <a:lstStyle/>
          <a:p>
            <a:endParaRPr lang="en-US" dirty="0"/>
          </a:p>
          <a:p>
            <a:r>
              <a:rPr lang="en-US" sz="2400" dirty="0"/>
              <a:t>Reporting laws vary by </a:t>
            </a:r>
            <a:r>
              <a:rPr lang="en-US" sz="2400" dirty="0" smtClean="0"/>
              <a:t>state</a:t>
            </a:r>
            <a:endParaRPr lang="en-US" sz="2400" dirty="0"/>
          </a:p>
          <a:p>
            <a:r>
              <a:rPr lang="en-US" sz="2400" dirty="0"/>
              <a:t>Competent older adults have the right to</a:t>
            </a:r>
          </a:p>
          <a:p>
            <a:pPr marL="0" indent="0">
              <a:buNone/>
            </a:pPr>
            <a:r>
              <a:rPr lang="en-US" sz="2400" dirty="0" smtClean="0"/>
              <a:t>	•</a:t>
            </a:r>
            <a:r>
              <a:rPr lang="en-US" sz="2400" dirty="0"/>
              <a:t>Decide where and how to live</a:t>
            </a:r>
          </a:p>
          <a:p>
            <a:pPr marL="0" indent="0">
              <a:buNone/>
            </a:pPr>
            <a:r>
              <a:rPr lang="en-US" sz="2400" dirty="0" smtClean="0"/>
              <a:t>	•</a:t>
            </a:r>
            <a:r>
              <a:rPr lang="en-US" sz="2400" dirty="0"/>
              <a:t>Choose whether to accept social service or other community </a:t>
            </a:r>
            <a:r>
              <a:rPr lang="en-US" sz="2400" dirty="0" smtClean="0"/>
              <a:t>assistance</a:t>
            </a:r>
            <a:endParaRPr lang="en-US" sz="2400" dirty="0"/>
          </a:p>
          <a:p>
            <a:r>
              <a:rPr lang="en-US" sz="2400" dirty="0" smtClean="0"/>
              <a:t>Do </a:t>
            </a:r>
            <a:r>
              <a:rPr lang="en-US" sz="2400" dirty="0"/>
              <a:t>not recommend victim leave if not </a:t>
            </a:r>
            <a:r>
              <a:rPr lang="en-US" sz="2400" dirty="0" smtClean="0"/>
              <a:t>ready</a:t>
            </a:r>
          </a:p>
          <a:p>
            <a:pPr marL="0" indent="0">
              <a:buNone/>
            </a:pPr>
            <a:r>
              <a:rPr lang="en-US" sz="2400" dirty="0" smtClean="0"/>
              <a:t>•</a:t>
            </a:r>
            <a:r>
              <a:rPr lang="en-US" sz="2400" dirty="0"/>
              <a:t>It is estimated that only 1 in 5 cases of mistreatment cases is reported, and the proportion of reported cases of financial exploitation is even </a:t>
            </a:r>
            <a:r>
              <a:rPr lang="en-US" sz="2400" dirty="0" smtClean="0"/>
              <a:t>lower</a:t>
            </a:r>
            <a:endParaRPr lang="en-US" sz="2400" dirty="0"/>
          </a:p>
          <a:p>
            <a:r>
              <a:rPr lang="en-US" sz="2400" dirty="0" smtClean="0"/>
              <a:t>Financial Exploitation only about 1 in 25 cases are reported</a:t>
            </a:r>
          </a:p>
          <a:p>
            <a:r>
              <a:rPr lang="en-US" sz="2400" dirty="0" smtClean="0"/>
              <a:t>The many reasons people/providers do not report….</a:t>
            </a:r>
            <a:endParaRPr lang="en-US" dirty="0" smtClean="0"/>
          </a:p>
          <a:p>
            <a:pPr marL="0" indent="0">
              <a:buNone/>
            </a:pPr>
            <a:endParaRPr lang="en-US" sz="2400" dirty="0"/>
          </a:p>
          <a:p>
            <a:endParaRPr lang="en-US" dirty="0"/>
          </a:p>
          <a:p>
            <a:endParaRPr lang="en-US" dirty="0"/>
          </a:p>
        </p:txBody>
      </p:sp>
    </p:spTree>
    <p:extLst>
      <p:ext uri="{BB962C8B-B14F-4D97-AF65-F5344CB8AC3E}">
        <p14:creationId xmlns:p14="http://schemas.microsoft.com/office/powerpoint/2010/main" val="3137554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7454462" cy="580806"/>
          </a:xfrm>
          <a:ln w="38100">
            <a:solidFill>
              <a:schemeClr val="tx1"/>
            </a:solidFill>
          </a:ln>
        </p:spPr>
        <p:txBody>
          <a:bodyPr>
            <a:noAutofit/>
          </a:bodyPr>
          <a:lstStyle/>
          <a:p>
            <a:r>
              <a:rPr lang="en-US" sz="2800" dirty="0" smtClean="0"/>
              <a:t>Connecticut Elder Abuse Reporting Requirements</a:t>
            </a:r>
            <a:endParaRPr lang="en-US" sz="2800" dirty="0"/>
          </a:p>
        </p:txBody>
      </p:sp>
      <p:sp>
        <p:nvSpPr>
          <p:cNvPr id="3" name="Content Placeholder 2"/>
          <p:cNvSpPr>
            <a:spLocks noGrp="1"/>
          </p:cNvSpPr>
          <p:nvPr>
            <p:ph idx="1"/>
          </p:nvPr>
        </p:nvSpPr>
        <p:spPr>
          <a:xfrm>
            <a:off x="838200" y="1087821"/>
            <a:ext cx="10515600" cy="5089142"/>
          </a:xfrm>
        </p:spPr>
        <p:txBody>
          <a:bodyPr/>
          <a:lstStyle/>
          <a:p>
            <a:r>
              <a:rPr lang="en-US" dirty="0" smtClean="0"/>
              <a:t>“</a:t>
            </a:r>
            <a:r>
              <a:rPr lang="en-US" sz="2000" dirty="0"/>
              <a:t>the willful infliction of physical pain, injury or mental anguish, or the willful deprivation by a caretaker of services which are necessary to maintain physical and mental health.  Elder abuse also includes neglect, exploitation, and/or abandonment of an elderly (ages 60+) person. </a:t>
            </a:r>
            <a:r>
              <a:rPr lang="en-US" sz="2000" dirty="0" smtClean="0"/>
              <a:t>“</a:t>
            </a:r>
          </a:p>
          <a:p>
            <a:r>
              <a:rPr lang="en-US" sz="2000" dirty="0"/>
              <a:t>When any mandated reporter has </a:t>
            </a:r>
            <a:r>
              <a:rPr lang="en-US" b="1" dirty="0"/>
              <a:t>reasonable cause</a:t>
            </a:r>
            <a:r>
              <a:rPr lang="en-US" sz="2000" dirty="0"/>
              <a:t> to suspect or believes that someone age 60 or over (1) has been abused, neglected, exploited, or abandoned, or is in a condition caused by one of these or (2) is in need of protective services (services designed to protect elderly individuals from such harm), he/she must report this to the</a:t>
            </a:r>
            <a:r>
              <a:rPr lang="en-US" sz="2000" dirty="0">
                <a:hlinkClick r:id="rId3"/>
              </a:rPr>
              <a:t> Connecticut Department of Social Services (DSS), Protective Services for the Elderly (PSE)</a:t>
            </a:r>
            <a:r>
              <a:rPr lang="en-US" sz="2000" dirty="0"/>
              <a:t> within five calendar days. </a:t>
            </a:r>
            <a:endParaRPr lang="en-US" sz="2000" dirty="0" smtClean="0"/>
          </a:p>
          <a:p>
            <a:r>
              <a:rPr lang="en-US" sz="2000" dirty="0"/>
              <a:t>The report, which can be made orally or in writing, must contain the name and address of the elderly person, information regarding the nature and extent of the problem, and any other information which the reporter believes might be helpful in an investigation. </a:t>
            </a:r>
            <a:endParaRPr lang="en-US" sz="2000" dirty="0" smtClean="0"/>
          </a:p>
          <a:p>
            <a:r>
              <a:rPr lang="en-US" sz="2000" dirty="0"/>
              <a:t>the law grants both civil and criminal immunity to reporters in proceedings that might arise from the report, except for liability for perjury, unless the reporter acted in bad faith or with malice.</a:t>
            </a:r>
          </a:p>
        </p:txBody>
      </p:sp>
    </p:spTree>
    <p:extLst>
      <p:ext uri="{BB962C8B-B14F-4D97-AF65-F5344CB8AC3E}">
        <p14:creationId xmlns:p14="http://schemas.microsoft.com/office/powerpoint/2010/main" val="1842359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677529" cy="788426"/>
          </a:xfrm>
          <a:ln w="38100">
            <a:solidFill>
              <a:schemeClr val="tx1"/>
            </a:solidFill>
          </a:ln>
        </p:spPr>
        <p:txBody>
          <a:bodyPr/>
          <a:lstStyle/>
          <a:p>
            <a:r>
              <a:rPr lang="en-US" dirty="0" smtClean="0"/>
              <a:t>Documentation</a:t>
            </a:r>
            <a:endParaRPr lang="en-US" dirty="0"/>
          </a:p>
        </p:txBody>
      </p:sp>
      <p:sp>
        <p:nvSpPr>
          <p:cNvPr id="3" name="Content Placeholder 2"/>
          <p:cNvSpPr>
            <a:spLocks noGrp="1"/>
          </p:cNvSpPr>
          <p:nvPr>
            <p:ph idx="1"/>
          </p:nvPr>
        </p:nvSpPr>
        <p:spPr>
          <a:xfrm>
            <a:off x="838200" y="1266091"/>
            <a:ext cx="10430022" cy="4910871"/>
          </a:xfrm>
        </p:spPr>
        <p:txBody>
          <a:bodyPr>
            <a:normAutofit lnSpcReduction="10000"/>
          </a:bodyPr>
          <a:lstStyle/>
          <a:p>
            <a:pPr marL="0" indent="0">
              <a:buNone/>
            </a:pPr>
            <a:endParaRPr lang="en-US" dirty="0"/>
          </a:p>
          <a:p>
            <a:r>
              <a:rPr lang="en-US" dirty="0" smtClean="0"/>
              <a:t>“</a:t>
            </a:r>
            <a:r>
              <a:rPr lang="en-US" dirty="0"/>
              <a:t>Chain of Evidence”</a:t>
            </a:r>
          </a:p>
          <a:p>
            <a:r>
              <a:rPr lang="en-US" dirty="0" smtClean="0"/>
              <a:t>Precise </a:t>
            </a:r>
            <a:r>
              <a:rPr lang="en-US" dirty="0"/>
              <a:t>and Thorough</a:t>
            </a:r>
          </a:p>
          <a:p>
            <a:r>
              <a:rPr lang="en-US" dirty="0" smtClean="0"/>
              <a:t>Description </a:t>
            </a:r>
            <a:r>
              <a:rPr lang="en-US" dirty="0"/>
              <a:t>of the abusive event or neglectful situation</a:t>
            </a:r>
          </a:p>
          <a:p>
            <a:r>
              <a:rPr lang="en-US" dirty="0" smtClean="0"/>
              <a:t>Use </a:t>
            </a:r>
            <a:r>
              <a:rPr lang="en-US" dirty="0"/>
              <a:t>of patient’s own words whenever </a:t>
            </a:r>
            <a:r>
              <a:rPr lang="en-US" dirty="0" smtClean="0"/>
              <a:t>possible</a:t>
            </a:r>
            <a:endParaRPr lang="en-US" dirty="0"/>
          </a:p>
          <a:p>
            <a:r>
              <a:rPr lang="en-US" dirty="0" smtClean="0"/>
              <a:t>Complete </a:t>
            </a:r>
            <a:r>
              <a:rPr lang="en-US" dirty="0"/>
              <a:t>Medical History</a:t>
            </a:r>
          </a:p>
          <a:p>
            <a:r>
              <a:rPr lang="en-US" dirty="0" smtClean="0"/>
              <a:t>Relevant </a:t>
            </a:r>
            <a:r>
              <a:rPr lang="en-US" dirty="0"/>
              <a:t>Social History</a:t>
            </a:r>
          </a:p>
          <a:p>
            <a:r>
              <a:rPr lang="en-US" dirty="0" smtClean="0"/>
              <a:t>Detailed </a:t>
            </a:r>
            <a:r>
              <a:rPr lang="en-US" dirty="0"/>
              <a:t>description of injuries</a:t>
            </a:r>
          </a:p>
          <a:p>
            <a:r>
              <a:rPr lang="en-US" dirty="0" smtClean="0"/>
              <a:t>An </a:t>
            </a:r>
            <a:r>
              <a:rPr lang="en-US" dirty="0"/>
              <a:t>opinion on whether the injuries were adequately explained</a:t>
            </a:r>
          </a:p>
          <a:p>
            <a:r>
              <a:rPr lang="en-US" dirty="0" smtClean="0"/>
              <a:t>Pertinent </a:t>
            </a:r>
            <a:r>
              <a:rPr lang="en-US" dirty="0"/>
              <a:t>labs or x-rays</a:t>
            </a:r>
          </a:p>
        </p:txBody>
      </p:sp>
    </p:spTree>
    <p:extLst>
      <p:ext uri="{BB962C8B-B14F-4D97-AF65-F5344CB8AC3E}">
        <p14:creationId xmlns:p14="http://schemas.microsoft.com/office/powerpoint/2010/main" val="399950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325837" cy="760290"/>
          </a:xfrm>
          <a:ln w="38100">
            <a:solidFill>
              <a:schemeClr val="tx1"/>
            </a:solidFill>
          </a:ln>
        </p:spPr>
        <p:txBody>
          <a:bodyPr/>
          <a:lstStyle/>
          <a:p>
            <a:r>
              <a:rPr lang="en-US" dirty="0" smtClean="0"/>
              <a:t>Management</a:t>
            </a:r>
            <a:endParaRPr lang="en-US" dirty="0"/>
          </a:p>
        </p:txBody>
      </p:sp>
      <p:sp>
        <p:nvSpPr>
          <p:cNvPr id="3" name="Content Placeholder 2"/>
          <p:cNvSpPr>
            <a:spLocks noGrp="1"/>
          </p:cNvSpPr>
          <p:nvPr>
            <p:ph idx="1"/>
          </p:nvPr>
        </p:nvSpPr>
        <p:spPr>
          <a:xfrm>
            <a:off x="838200" y="1266092"/>
            <a:ext cx="10683240" cy="5472333"/>
          </a:xfrm>
        </p:spPr>
        <p:txBody>
          <a:bodyPr>
            <a:normAutofit lnSpcReduction="10000"/>
          </a:bodyPr>
          <a:lstStyle/>
          <a:p>
            <a:endParaRPr lang="en-US" dirty="0"/>
          </a:p>
          <a:p>
            <a:r>
              <a:rPr lang="en-US" dirty="0"/>
              <a:t>Prevent Social Isolation</a:t>
            </a:r>
          </a:p>
          <a:p>
            <a:pPr marL="0" indent="0">
              <a:buNone/>
            </a:pPr>
            <a:r>
              <a:rPr lang="en-US" dirty="0" smtClean="0"/>
              <a:t>	–</a:t>
            </a:r>
            <a:r>
              <a:rPr lang="en-US" dirty="0"/>
              <a:t>Obtain home health services</a:t>
            </a:r>
          </a:p>
          <a:p>
            <a:pPr marL="0" indent="0">
              <a:buNone/>
            </a:pPr>
            <a:r>
              <a:rPr lang="en-US" dirty="0" smtClean="0"/>
              <a:t>	–</a:t>
            </a:r>
            <a:r>
              <a:rPr lang="en-US" dirty="0"/>
              <a:t>Attend adult day-care</a:t>
            </a:r>
          </a:p>
          <a:p>
            <a:pPr marL="0" indent="0">
              <a:buNone/>
            </a:pPr>
            <a:r>
              <a:rPr lang="en-US" dirty="0" smtClean="0"/>
              <a:t>	–</a:t>
            </a:r>
            <a:r>
              <a:rPr lang="en-US" dirty="0"/>
              <a:t>Expand social services</a:t>
            </a:r>
          </a:p>
          <a:p>
            <a:pPr marL="0" indent="0">
              <a:buNone/>
            </a:pPr>
            <a:r>
              <a:rPr lang="en-US" dirty="0" smtClean="0"/>
              <a:t>	–</a:t>
            </a:r>
            <a:r>
              <a:rPr lang="en-US" dirty="0"/>
              <a:t>Increase church activities or pastoral </a:t>
            </a:r>
            <a:r>
              <a:rPr lang="en-US" dirty="0" smtClean="0"/>
              <a:t>visits</a:t>
            </a:r>
            <a:endParaRPr lang="en-US" dirty="0"/>
          </a:p>
          <a:p>
            <a:r>
              <a:rPr lang="en-US" dirty="0" smtClean="0"/>
              <a:t>Decrease </a:t>
            </a:r>
            <a:r>
              <a:rPr lang="en-US" dirty="0"/>
              <a:t>Caregiver Stress</a:t>
            </a:r>
          </a:p>
          <a:p>
            <a:pPr marL="0" indent="0">
              <a:buNone/>
            </a:pPr>
            <a:r>
              <a:rPr lang="en-US" dirty="0" smtClean="0"/>
              <a:t>	–</a:t>
            </a:r>
            <a:r>
              <a:rPr lang="en-US" dirty="0"/>
              <a:t>Enlist assistance from family members or friends </a:t>
            </a:r>
          </a:p>
          <a:p>
            <a:pPr marL="0" indent="0">
              <a:buNone/>
            </a:pPr>
            <a:r>
              <a:rPr lang="en-US" dirty="0" smtClean="0"/>
              <a:t>	–</a:t>
            </a:r>
            <a:r>
              <a:rPr lang="en-US" dirty="0"/>
              <a:t>Contact support groups</a:t>
            </a:r>
          </a:p>
          <a:p>
            <a:pPr marL="0" indent="0">
              <a:buNone/>
            </a:pPr>
            <a:r>
              <a:rPr lang="en-US" dirty="0" smtClean="0"/>
              <a:t>	–</a:t>
            </a:r>
            <a:r>
              <a:rPr lang="en-US" dirty="0"/>
              <a:t>Arrange for periodic respite visits</a:t>
            </a:r>
          </a:p>
          <a:p>
            <a:pPr marL="0" indent="0">
              <a:buNone/>
            </a:pPr>
            <a:r>
              <a:rPr lang="en-US" dirty="0" smtClean="0"/>
              <a:t>	–</a:t>
            </a:r>
            <a:r>
              <a:rPr lang="en-US" dirty="0"/>
              <a:t>Caregiver training</a:t>
            </a:r>
          </a:p>
          <a:p>
            <a:endParaRPr lang="en-US" dirty="0"/>
          </a:p>
          <a:p>
            <a:pPr marL="0" indent="0">
              <a:buNone/>
            </a:pPr>
            <a:endParaRPr lang="en-US" dirty="0"/>
          </a:p>
        </p:txBody>
      </p:sp>
    </p:spTree>
    <p:extLst>
      <p:ext uri="{BB962C8B-B14F-4D97-AF65-F5344CB8AC3E}">
        <p14:creationId xmlns:p14="http://schemas.microsoft.com/office/powerpoint/2010/main" val="42944215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311769" cy="718087"/>
          </a:xfrm>
          <a:ln w="38100">
            <a:solidFill>
              <a:schemeClr val="tx1"/>
            </a:solidFill>
          </a:ln>
        </p:spPr>
        <p:txBody>
          <a:bodyPr/>
          <a:lstStyle/>
          <a:p>
            <a:r>
              <a:rPr lang="en-US" dirty="0" smtClean="0"/>
              <a:t>Management</a:t>
            </a:r>
            <a:endParaRPr lang="en-US" dirty="0"/>
          </a:p>
        </p:txBody>
      </p:sp>
      <p:sp>
        <p:nvSpPr>
          <p:cNvPr id="3" name="Content Placeholder 2"/>
          <p:cNvSpPr>
            <a:spLocks noGrp="1"/>
          </p:cNvSpPr>
          <p:nvPr>
            <p:ph idx="1"/>
          </p:nvPr>
        </p:nvSpPr>
        <p:spPr>
          <a:xfrm>
            <a:off x="838200" y="1083212"/>
            <a:ext cx="10781714" cy="5655213"/>
          </a:xfrm>
        </p:spPr>
        <p:txBody>
          <a:bodyPr>
            <a:normAutofit/>
          </a:bodyPr>
          <a:lstStyle/>
          <a:p>
            <a:endParaRPr lang="en-US" dirty="0"/>
          </a:p>
          <a:p>
            <a:r>
              <a:rPr lang="en-US" dirty="0"/>
              <a:t>Manage Medical Issues</a:t>
            </a:r>
          </a:p>
          <a:p>
            <a:pPr marL="0" indent="0">
              <a:buNone/>
            </a:pPr>
            <a:r>
              <a:rPr lang="en-US" dirty="0" smtClean="0"/>
              <a:t>	–</a:t>
            </a:r>
            <a:r>
              <a:rPr lang="en-US" dirty="0"/>
              <a:t>Arrange substance abuse </a:t>
            </a:r>
            <a:r>
              <a:rPr lang="en-US" dirty="0" smtClean="0"/>
              <a:t>treatment (Al-Anon</a:t>
            </a:r>
            <a:r>
              <a:rPr lang="en-US" dirty="0"/>
              <a:t>, </a:t>
            </a:r>
            <a:r>
              <a:rPr lang="en-US" dirty="0" smtClean="0"/>
              <a:t>AA)</a:t>
            </a:r>
            <a:endParaRPr lang="en-US" dirty="0"/>
          </a:p>
          <a:p>
            <a:pPr marL="0" indent="0">
              <a:buNone/>
            </a:pPr>
            <a:r>
              <a:rPr lang="en-US" dirty="0" smtClean="0"/>
              <a:t>	–</a:t>
            </a:r>
            <a:r>
              <a:rPr lang="en-US" dirty="0"/>
              <a:t>Manage depression</a:t>
            </a:r>
          </a:p>
          <a:p>
            <a:pPr marL="0" indent="0">
              <a:buNone/>
            </a:pPr>
            <a:r>
              <a:rPr lang="en-US" dirty="0" smtClean="0"/>
              <a:t>	–</a:t>
            </a:r>
            <a:r>
              <a:rPr lang="en-US" dirty="0"/>
              <a:t>Simplify </a:t>
            </a:r>
            <a:r>
              <a:rPr lang="en-US" dirty="0" smtClean="0"/>
              <a:t>medications</a:t>
            </a:r>
            <a:endParaRPr lang="en-US" dirty="0"/>
          </a:p>
          <a:p>
            <a:r>
              <a:rPr lang="en-US" dirty="0" smtClean="0"/>
              <a:t>Evaluate </a:t>
            </a:r>
            <a:r>
              <a:rPr lang="en-US" dirty="0"/>
              <a:t>the home situation</a:t>
            </a:r>
          </a:p>
          <a:p>
            <a:pPr marL="0" indent="0">
              <a:buNone/>
            </a:pPr>
            <a:r>
              <a:rPr lang="en-US" dirty="0" smtClean="0"/>
              <a:t>	–</a:t>
            </a:r>
            <a:r>
              <a:rPr lang="en-US" dirty="0"/>
              <a:t>Perform home safety assessment</a:t>
            </a:r>
          </a:p>
          <a:p>
            <a:pPr marL="0" indent="0">
              <a:buNone/>
            </a:pPr>
            <a:r>
              <a:rPr lang="en-US" dirty="0" smtClean="0"/>
              <a:t>	–</a:t>
            </a:r>
            <a:r>
              <a:rPr lang="en-US" dirty="0"/>
              <a:t>Obtain necessary medical equipment</a:t>
            </a:r>
          </a:p>
          <a:p>
            <a:pPr marL="0" indent="0">
              <a:buNone/>
            </a:pPr>
            <a:r>
              <a:rPr lang="en-US" dirty="0" smtClean="0"/>
              <a:t>	–</a:t>
            </a:r>
            <a:r>
              <a:rPr lang="en-US" dirty="0"/>
              <a:t>Conduct capacity evaluation and need for guardianship</a:t>
            </a:r>
          </a:p>
          <a:p>
            <a:pPr marL="0" indent="0">
              <a:buNone/>
            </a:pPr>
            <a:r>
              <a:rPr lang="en-US" dirty="0" smtClean="0"/>
              <a:t>	–</a:t>
            </a:r>
            <a:r>
              <a:rPr lang="en-US" dirty="0"/>
              <a:t>Consider moving patient to higher level of care</a:t>
            </a:r>
          </a:p>
          <a:p>
            <a:endParaRPr lang="en-US" dirty="0"/>
          </a:p>
        </p:txBody>
      </p:sp>
    </p:spTree>
    <p:extLst>
      <p:ext uri="{BB962C8B-B14F-4D97-AF65-F5344CB8AC3E}">
        <p14:creationId xmlns:p14="http://schemas.microsoft.com/office/powerpoint/2010/main" val="3007902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0" y="350520"/>
            <a:ext cx="2392680" cy="584775"/>
          </a:xfrm>
          <a:prstGeom prst="rect">
            <a:avLst/>
          </a:prstGeom>
          <a:noFill/>
          <a:ln>
            <a:solidFill>
              <a:schemeClr val="tx1"/>
            </a:solidFill>
          </a:ln>
        </p:spPr>
        <p:txBody>
          <a:bodyPr wrap="square" rtlCol="0">
            <a:spAutoFit/>
          </a:bodyPr>
          <a:lstStyle/>
          <a:p>
            <a:r>
              <a:rPr lang="en-US" sz="3200" dirty="0" smtClean="0"/>
              <a:t>Case Studies</a:t>
            </a:r>
            <a:endParaRPr lang="en-US" sz="3200" dirty="0"/>
          </a:p>
        </p:txBody>
      </p:sp>
      <p:sp>
        <p:nvSpPr>
          <p:cNvPr id="3" name="TextBox 2"/>
          <p:cNvSpPr txBox="1"/>
          <p:nvPr/>
        </p:nvSpPr>
        <p:spPr>
          <a:xfrm>
            <a:off x="1112520" y="1554480"/>
            <a:ext cx="10424160" cy="4893647"/>
          </a:xfrm>
          <a:prstGeom prst="rect">
            <a:avLst/>
          </a:prstGeom>
          <a:noFill/>
        </p:spPr>
        <p:txBody>
          <a:bodyPr wrap="square" rtlCol="0">
            <a:spAutoFit/>
          </a:bodyPr>
          <a:lstStyle/>
          <a:p>
            <a:r>
              <a:rPr lang="en-US" sz="2400" dirty="0" smtClean="0"/>
              <a:t>73 </a:t>
            </a:r>
            <a:r>
              <a:rPr lang="en-US" sz="2400" dirty="0" err="1" smtClean="0"/>
              <a:t>yo</a:t>
            </a:r>
            <a:r>
              <a:rPr lang="en-US" sz="2400" dirty="0" smtClean="0"/>
              <a:t> female</a:t>
            </a:r>
          </a:p>
          <a:p>
            <a:r>
              <a:rPr lang="en-US" sz="2400" dirty="0"/>
              <a:t>	</a:t>
            </a:r>
            <a:r>
              <a:rPr lang="en-US" sz="2400" dirty="0" smtClean="0"/>
              <a:t> past med </a:t>
            </a:r>
            <a:r>
              <a:rPr lang="en-US" sz="2400" dirty="0" err="1" smtClean="0"/>
              <a:t>hx</a:t>
            </a:r>
            <a:r>
              <a:rPr lang="en-US" sz="2400" dirty="0" smtClean="0"/>
              <a:t>: HTN, CKD, dementia, TIA</a:t>
            </a:r>
          </a:p>
          <a:p>
            <a:endParaRPr lang="en-US" sz="2400" dirty="0" smtClean="0"/>
          </a:p>
          <a:p>
            <a:endParaRPr lang="en-US" sz="2400" dirty="0"/>
          </a:p>
          <a:p>
            <a:r>
              <a:rPr lang="en-US" sz="2400" dirty="0" smtClean="0"/>
              <a:t>93 </a:t>
            </a:r>
            <a:r>
              <a:rPr lang="en-US" sz="2400" dirty="0" err="1" smtClean="0"/>
              <a:t>yo</a:t>
            </a:r>
            <a:r>
              <a:rPr lang="en-US" sz="2400" dirty="0" smtClean="0"/>
              <a:t> male</a:t>
            </a:r>
          </a:p>
          <a:p>
            <a:r>
              <a:rPr lang="en-US" sz="2400" dirty="0"/>
              <a:t>	</a:t>
            </a:r>
            <a:r>
              <a:rPr lang="en-US" sz="2400" dirty="0" smtClean="0"/>
              <a:t>past med </a:t>
            </a:r>
            <a:r>
              <a:rPr lang="en-US" sz="2400" dirty="0" err="1" smtClean="0"/>
              <a:t>hx</a:t>
            </a:r>
            <a:r>
              <a:rPr lang="en-US" sz="2400" dirty="0" smtClean="0"/>
              <a:t>:  T2DM, HTN, hyperlipidemia, GERD, cataracts, NSTEMI, 	vertigo</a:t>
            </a:r>
          </a:p>
          <a:p>
            <a:endParaRPr lang="en-US" sz="2400" dirty="0" smtClean="0"/>
          </a:p>
          <a:p>
            <a:endParaRPr lang="en-US" sz="2400" dirty="0"/>
          </a:p>
          <a:p>
            <a:r>
              <a:rPr lang="en-US" sz="2400" dirty="0" smtClean="0"/>
              <a:t>69 </a:t>
            </a:r>
            <a:r>
              <a:rPr lang="en-US" sz="2400" dirty="0" err="1" smtClean="0"/>
              <a:t>yo</a:t>
            </a:r>
            <a:r>
              <a:rPr lang="en-US" sz="2400" dirty="0" smtClean="0"/>
              <a:t> female, </a:t>
            </a:r>
          </a:p>
          <a:p>
            <a:r>
              <a:rPr lang="en-US" sz="2400" dirty="0"/>
              <a:t>	</a:t>
            </a:r>
            <a:r>
              <a:rPr lang="en-US" sz="2400" dirty="0" smtClean="0"/>
              <a:t>past med </a:t>
            </a:r>
            <a:r>
              <a:rPr lang="en-US" sz="2400" dirty="0" err="1" smtClean="0"/>
              <a:t>hx</a:t>
            </a:r>
            <a:r>
              <a:rPr lang="en-US" sz="2400" dirty="0" smtClean="0"/>
              <a:t>:  COPD, HTN, depression/anxiety, chronic low back pain, 	hyperlipidemia, CHF</a:t>
            </a:r>
            <a:endParaRPr lang="en-US" sz="2400" dirty="0"/>
          </a:p>
          <a:p>
            <a:endParaRPr lang="en-US" sz="2400" dirty="0"/>
          </a:p>
        </p:txBody>
      </p:sp>
    </p:spTree>
    <p:extLst>
      <p:ext uri="{BB962C8B-B14F-4D97-AF65-F5344CB8AC3E}">
        <p14:creationId xmlns:p14="http://schemas.microsoft.com/office/powerpoint/2010/main" val="13940692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Elder Abuse:  demographics, epidemiology</a:t>
            </a:r>
            <a:endParaRPr lang="en-US" dirty="0"/>
          </a:p>
        </p:txBody>
      </p:sp>
      <p:sp>
        <p:nvSpPr>
          <p:cNvPr id="3" name="Content Placeholder 2"/>
          <p:cNvSpPr>
            <a:spLocks noGrp="1"/>
          </p:cNvSpPr>
          <p:nvPr>
            <p:ph idx="1"/>
          </p:nvPr>
        </p:nvSpPr>
        <p:spPr/>
        <p:txBody>
          <a:bodyPr>
            <a:normAutofit/>
          </a:bodyPr>
          <a:lstStyle/>
          <a:p>
            <a:r>
              <a:rPr lang="en-US" dirty="0" smtClean="0"/>
              <a:t>Between 1 – 2 million Americans 65 years or older have been victim of mistreatment or neglect by caregiver</a:t>
            </a:r>
          </a:p>
          <a:p>
            <a:r>
              <a:rPr lang="en-US" dirty="0" smtClean="0"/>
              <a:t>National Elder Mistreatment Study estimates prevalence to be emotional (4.6 %), physical (1.6%), sexual (0.6%), financial (5.2%), and verbal (9%).</a:t>
            </a:r>
          </a:p>
          <a:p>
            <a:r>
              <a:rPr lang="en-US" dirty="0" smtClean="0"/>
              <a:t>Most common are children and spouses.</a:t>
            </a:r>
          </a:p>
          <a:p>
            <a:r>
              <a:rPr lang="en-US" dirty="0" smtClean="0"/>
              <a:t>Elder abuse thought to be linked to higher rates of mortality (</a:t>
            </a:r>
            <a:r>
              <a:rPr lang="en-US" sz="1600" b="1" dirty="0"/>
              <a:t>Elder Abuse and Mortality: The Role of Psychological and Social </a:t>
            </a:r>
            <a:r>
              <a:rPr lang="en-US" sz="1600" b="1" dirty="0" smtClean="0"/>
              <a:t>Wellbeing </a:t>
            </a:r>
            <a:r>
              <a:rPr lang="en-US" sz="1600" dirty="0" smtClean="0">
                <a:hlinkClick r:id="rId3"/>
              </a:rPr>
              <a:t>X.Q</a:t>
            </a:r>
            <a:r>
              <a:rPr lang="en-US" sz="1600" dirty="0">
                <a:hlinkClick r:id="rId3"/>
              </a:rPr>
              <a:t>. </a:t>
            </a:r>
            <a:r>
              <a:rPr lang="en-US" sz="1600" dirty="0" err="1">
                <a:hlinkClick r:id="rId3"/>
              </a:rPr>
              <a:t>Dong</a:t>
            </a:r>
            <a:r>
              <a:rPr lang="en-US" sz="1600" dirty="0" err="1"/>
              <a:t>,</a:t>
            </a:r>
            <a:r>
              <a:rPr lang="en-US" sz="1600" baseline="30000" dirty="0" err="1"/>
              <a:t>a</a:t>
            </a:r>
            <a:r>
              <a:rPr lang="en-US" sz="1600" dirty="0"/>
              <a:t> </a:t>
            </a:r>
            <a:r>
              <a:rPr lang="en-US" sz="1600" dirty="0">
                <a:hlinkClick r:id="rId4"/>
              </a:rPr>
              <a:t>M.A. </a:t>
            </a:r>
            <a:r>
              <a:rPr lang="en-US" sz="1600" dirty="0" err="1">
                <a:hlinkClick r:id="rId4"/>
              </a:rPr>
              <a:t>Simon</a:t>
            </a:r>
            <a:r>
              <a:rPr lang="en-US" sz="1600" dirty="0" err="1"/>
              <a:t>,</a:t>
            </a:r>
            <a:r>
              <a:rPr lang="en-US" sz="1600" baseline="30000" dirty="0" err="1"/>
              <a:t>c</a:t>
            </a:r>
            <a:r>
              <a:rPr lang="en-US" sz="1600" dirty="0"/>
              <a:t> </a:t>
            </a:r>
            <a:r>
              <a:rPr lang="en-US" sz="1600" dirty="0">
                <a:hlinkClick r:id="rId5"/>
              </a:rPr>
              <a:t>T.T. </a:t>
            </a:r>
            <a:r>
              <a:rPr lang="en-US" sz="1600" dirty="0" err="1">
                <a:hlinkClick r:id="rId5"/>
              </a:rPr>
              <a:t>Beck</a:t>
            </a:r>
            <a:r>
              <a:rPr lang="en-US" sz="1600" dirty="0" err="1"/>
              <a:t>,</a:t>
            </a:r>
            <a:r>
              <a:rPr lang="en-US" sz="1600" baseline="30000" dirty="0" err="1"/>
              <a:t>a</a:t>
            </a:r>
            <a:r>
              <a:rPr lang="en-US" sz="1600" dirty="0"/>
              <a:t> </a:t>
            </a:r>
            <a:r>
              <a:rPr lang="en-US" sz="1600" dirty="0">
                <a:hlinkClick r:id="rId6"/>
              </a:rPr>
              <a:t>C. </a:t>
            </a:r>
            <a:r>
              <a:rPr lang="en-US" sz="1600" dirty="0" err="1">
                <a:hlinkClick r:id="rId6"/>
              </a:rPr>
              <a:t>Farran</a:t>
            </a:r>
            <a:r>
              <a:rPr lang="en-US" sz="1600" dirty="0" err="1"/>
              <a:t>,</a:t>
            </a:r>
            <a:r>
              <a:rPr lang="en-US" sz="1600" baseline="30000" dirty="0" err="1"/>
              <a:t>b</a:t>
            </a:r>
            <a:r>
              <a:rPr lang="en-US" sz="1600" dirty="0"/>
              <a:t> </a:t>
            </a:r>
            <a:r>
              <a:rPr lang="en-US" sz="1600" dirty="0">
                <a:hlinkClick r:id="rId7"/>
              </a:rPr>
              <a:t>J.J. </a:t>
            </a:r>
            <a:r>
              <a:rPr lang="en-US" sz="1600" dirty="0" err="1">
                <a:hlinkClick r:id="rId7"/>
              </a:rPr>
              <a:t>McCann</a:t>
            </a:r>
            <a:r>
              <a:rPr lang="en-US" sz="1600" dirty="0" err="1"/>
              <a:t>,</a:t>
            </a:r>
            <a:r>
              <a:rPr lang="en-US" sz="1600" baseline="30000" dirty="0" err="1"/>
              <a:t>a,b</a:t>
            </a:r>
            <a:r>
              <a:rPr lang="en-US" sz="1600" dirty="0"/>
              <a:t> </a:t>
            </a:r>
            <a:r>
              <a:rPr lang="en-US" sz="1600" dirty="0">
                <a:hlinkClick r:id="rId8"/>
              </a:rPr>
              <a:t>C.F. Mendes de </a:t>
            </a:r>
            <a:r>
              <a:rPr lang="en-US" sz="1600" dirty="0" err="1">
                <a:hlinkClick r:id="rId8"/>
              </a:rPr>
              <a:t>Leon</a:t>
            </a:r>
            <a:r>
              <a:rPr lang="en-US" sz="1600" dirty="0" err="1"/>
              <a:t>,</a:t>
            </a:r>
            <a:r>
              <a:rPr lang="en-US" sz="1600" baseline="30000" dirty="0" err="1"/>
              <a:t>a</a:t>
            </a:r>
            <a:r>
              <a:rPr lang="en-US" sz="1600" dirty="0"/>
              <a:t> </a:t>
            </a:r>
            <a:r>
              <a:rPr lang="en-US" sz="1600" dirty="0">
                <a:hlinkClick r:id="rId9"/>
              </a:rPr>
              <a:t>E. </a:t>
            </a:r>
            <a:r>
              <a:rPr lang="en-US" sz="1600" dirty="0" err="1">
                <a:hlinkClick r:id="rId9"/>
              </a:rPr>
              <a:t>Laumann</a:t>
            </a:r>
            <a:r>
              <a:rPr lang="en-US" sz="1600" dirty="0" err="1"/>
              <a:t>,</a:t>
            </a:r>
            <a:r>
              <a:rPr lang="en-US" sz="1600" baseline="30000" dirty="0" err="1"/>
              <a:t>d</a:t>
            </a:r>
            <a:r>
              <a:rPr lang="en-US" sz="1600" dirty="0"/>
              <a:t> and </a:t>
            </a:r>
            <a:r>
              <a:rPr lang="en-US" sz="1600" dirty="0">
                <a:hlinkClick r:id="rId10"/>
              </a:rPr>
              <a:t>D.A. </a:t>
            </a:r>
            <a:r>
              <a:rPr lang="en-US" sz="1600" dirty="0" err="1" smtClean="0">
                <a:hlinkClick r:id="rId10"/>
              </a:rPr>
              <a:t>Evans</a:t>
            </a:r>
            <a:r>
              <a:rPr lang="en-US" sz="1600" baseline="30000" dirty="0" err="1" smtClean="0"/>
              <a:t>a</a:t>
            </a:r>
            <a:r>
              <a:rPr lang="en-US" dirty="0"/>
              <a:t> </a:t>
            </a:r>
            <a:r>
              <a:rPr lang="en-US" dirty="0" smtClean="0"/>
              <a:t> </a:t>
            </a:r>
            <a:r>
              <a:rPr lang="en-US" sz="1600" dirty="0">
                <a:hlinkClick r:id="rId11"/>
              </a:rPr>
              <a:t>Gerontology. 2011; 57(6): 549–558. </a:t>
            </a:r>
            <a:r>
              <a:rPr lang="en-US" sz="1600" dirty="0" smtClean="0"/>
              <a:t>)</a:t>
            </a:r>
            <a:endParaRPr lang="en-US" sz="1600" dirty="0"/>
          </a:p>
        </p:txBody>
      </p:sp>
    </p:spTree>
    <p:extLst>
      <p:ext uri="{BB962C8B-B14F-4D97-AF65-F5344CB8AC3E}">
        <p14:creationId xmlns:p14="http://schemas.microsoft.com/office/powerpoint/2010/main" val="17951425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826172" cy="328558"/>
          </a:xfrm>
          <a:ln w="38100">
            <a:solidFill>
              <a:schemeClr val="tx1"/>
            </a:solidFill>
          </a:ln>
        </p:spPr>
        <p:txBody>
          <a:bodyPr>
            <a:normAutofit fontScale="90000"/>
          </a:bodyPr>
          <a:lstStyle/>
          <a:p>
            <a:r>
              <a:rPr lang="en-US" sz="2400" dirty="0" err="1" smtClean="0"/>
              <a:t>Bibiliography</a:t>
            </a:r>
            <a:endParaRPr lang="en-US" sz="2400" dirty="0"/>
          </a:p>
        </p:txBody>
      </p:sp>
      <p:sp>
        <p:nvSpPr>
          <p:cNvPr id="3" name="Content Placeholder 2"/>
          <p:cNvSpPr>
            <a:spLocks noGrp="1"/>
          </p:cNvSpPr>
          <p:nvPr>
            <p:ph idx="1"/>
          </p:nvPr>
        </p:nvSpPr>
        <p:spPr>
          <a:xfrm>
            <a:off x="838199" y="693684"/>
            <a:ext cx="11001703" cy="5959364"/>
          </a:xfrm>
        </p:spPr>
        <p:txBody>
          <a:bodyPr>
            <a:normAutofit/>
          </a:bodyPr>
          <a:lstStyle/>
          <a:p>
            <a:pPr marL="0" indent="0">
              <a:buNone/>
            </a:pPr>
            <a:r>
              <a:rPr lang="en-US" sz="1600" dirty="0" err="1" smtClean="0"/>
              <a:t>Balakrishnan</a:t>
            </a:r>
            <a:r>
              <a:rPr lang="en-US" sz="1600" dirty="0" smtClean="0"/>
              <a:t>, </a:t>
            </a:r>
            <a:r>
              <a:rPr lang="en-US" sz="1600" dirty="0" err="1" smtClean="0"/>
              <a:t>Kichu</a:t>
            </a:r>
            <a:r>
              <a:rPr lang="en-US" sz="1600" dirty="0" smtClean="0"/>
              <a:t> Nair.  Geriatric Medicine: A Problems-Based Approach. Springer. 2018</a:t>
            </a:r>
          </a:p>
          <a:p>
            <a:pPr marL="0" indent="0">
              <a:buNone/>
            </a:pPr>
            <a:r>
              <a:rPr lang="en-US" sz="1600" dirty="0" err="1" smtClean="0"/>
              <a:t>Bhasin</a:t>
            </a:r>
            <a:r>
              <a:rPr lang="en-US" sz="1600" dirty="0" smtClean="0"/>
              <a:t>, </a:t>
            </a:r>
            <a:r>
              <a:rPr lang="en-US" sz="1600" dirty="0" err="1" smtClean="0"/>
              <a:t>Shalender</a:t>
            </a:r>
            <a:r>
              <a:rPr lang="en-US" sz="1600" dirty="0"/>
              <a:t>, et al; Strategies to Reduce Injuries and Develop Confidence in Elders (STRIDE): A Cluster-Randomized Pragmatic Trial of a Multifactorial Fall Injury Prevention Strategy: Design and </a:t>
            </a:r>
            <a:r>
              <a:rPr lang="en-US" sz="1600" dirty="0" smtClean="0"/>
              <a:t>Methods; </a:t>
            </a:r>
            <a:r>
              <a:rPr lang="it-IT" sz="1600" dirty="0"/>
              <a:t>J Gerontol A Biol Sci Med Sci, 2018, Vol. 73, No. 8, 1053–1061 </a:t>
            </a:r>
            <a:endParaRPr lang="it-IT" sz="1600" dirty="0" smtClean="0"/>
          </a:p>
          <a:p>
            <a:pPr marL="0" indent="0">
              <a:buNone/>
            </a:pPr>
            <a:r>
              <a:rPr lang="it-IT" sz="1600" dirty="0"/>
              <a:t> </a:t>
            </a:r>
            <a:r>
              <a:rPr lang="it-IT" sz="1600" dirty="0" smtClean="0"/>
              <a:t>Ch´etelat, Gael. </a:t>
            </a:r>
            <a:r>
              <a:rPr lang="en-US" sz="1600" dirty="0" smtClean="0"/>
              <a:t>Multimodal </a:t>
            </a:r>
            <a:r>
              <a:rPr lang="en-US" sz="1600" dirty="0"/>
              <a:t>Neuroimaging in Alzheimer’s Disease: Early Diagnosis, </a:t>
            </a:r>
            <a:r>
              <a:rPr lang="en-US" sz="1600" dirty="0" err="1"/>
              <a:t>Physiopathological</a:t>
            </a:r>
            <a:r>
              <a:rPr lang="en-US" sz="1600" dirty="0"/>
              <a:t> Mechanisms, and Impact of Lifestyle. Alzheimer’s Disease: New Beginnings, G. Perry et al. (Eds.) IOS Press, 2018 </a:t>
            </a:r>
          </a:p>
          <a:p>
            <a:pPr marL="0" indent="0">
              <a:buNone/>
            </a:pPr>
            <a:r>
              <a:rPr lang="en-US" sz="1600" dirty="0" smtClean="0"/>
              <a:t>Lee </a:t>
            </a:r>
            <a:r>
              <a:rPr lang="en-US" sz="1600" dirty="0"/>
              <a:t>S </a:t>
            </a:r>
            <a:r>
              <a:rPr lang="en-US" sz="1600" dirty="0" smtClean="0"/>
              <a:t>Friedman Using </a:t>
            </a:r>
            <a:r>
              <a:rPr lang="en-US" sz="1600" dirty="0"/>
              <a:t>clinical signs of neglect to identify elder neglect </a:t>
            </a:r>
            <a:r>
              <a:rPr lang="en-US" sz="1600" dirty="0" smtClean="0"/>
              <a:t>cases. </a:t>
            </a:r>
            <a:r>
              <a:rPr lang="en-US" sz="1600" dirty="0"/>
              <a:t>J Elder Abuse </a:t>
            </a:r>
            <a:r>
              <a:rPr lang="en-US" sz="1600" dirty="0" err="1"/>
              <a:t>Negl</a:t>
            </a:r>
            <a:r>
              <a:rPr lang="en-US" sz="1600" dirty="0"/>
              <a:t>. 2017 Aug-Oct;29(4):270-287</a:t>
            </a:r>
            <a:endParaRPr lang="it-IT" sz="1600" dirty="0" smtClean="0"/>
          </a:p>
          <a:p>
            <a:pPr marL="0" indent="0">
              <a:buNone/>
            </a:pPr>
            <a:r>
              <a:rPr lang="it-IT" sz="1600" dirty="0" smtClean="0"/>
              <a:t>Ganz, David et al. </a:t>
            </a:r>
            <a:r>
              <a:rPr lang="en-US" sz="1600" dirty="0"/>
              <a:t>Prevention of Falls in Community-Dwelling Older Adults  N </a:t>
            </a:r>
            <a:r>
              <a:rPr lang="en-US" sz="1600" dirty="0" err="1"/>
              <a:t>Engl</a:t>
            </a:r>
            <a:r>
              <a:rPr lang="en-US" sz="1600" dirty="0"/>
              <a:t> J Med 2020;382:734-43. </a:t>
            </a:r>
            <a:endParaRPr lang="en-US" sz="1600" dirty="0" smtClean="0"/>
          </a:p>
          <a:p>
            <a:pPr marL="0" indent="0">
              <a:buNone/>
            </a:pPr>
            <a:r>
              <a:rPr lang="en-US" sz="1600" dirty="0" smtClean="0"/>
              <a:t>Ham, Richard; Sloane, Philip; Warsaw, Gregg;  Potter, Jane; Flaherty, Ellen.  Ham’s Primary Care Geriatrics: a Case Based Approach:  Elsevier.  2014</a:t>
            </a:r>
          </a:p>
          <a:p>
            <a:pPr marL="0" indent="0">
              <a:buNone/>
            </a:pPr>
            <a:r>
              <a:rPr lang="en-US" sz="1600" dirty="0" err="1" smtClean="0"/>
              <a:t>Hampel</a:t>
            </a:r>
            <a:r>
              <a:rPr lang="en-US" sz="1600" dirty="0"/>
              <a:t>, Harald, et al. Revolution of Alzheimer Precision Neurology. Passageway of Systems Biology and </a:t>
            </a:r>
            <a:r>
              <a:rPr lang="en-US" sz="1600" dirty="0" smtClean="0"/>
              <a:t>Neurophysiology Alzheimer’s </a:t>
            </a:r>
            <a:r>
              <a:rPr lang="en-US" sz="1600" dirty="0"/>
              <a:t>Disease: New Beginnings, G. Perry et al. (Eds.) IOS Press, 2018 </a:t>
            </a:r>
            <a:endParaRPr lang="en-US" sz="1600" dirty="0" smtClean="0"/>
          </a:p>
          <a:p>
            <a:pPr marL="0" indent="0">
              <a:buNone/>
            </a:pPr>
            <a:r>
              <a:rPr lang="en-US" sz="1600" dirty="0" smtClean="0"/>
              <a:t>Miller, Carol.  Elder Abuse and Nursing.  Springer, 2016</a:t>
            </a:r>
          </a:p>
          <a:p>
            <a:pPr marL="0" indent="0">
              <a:buNone/>
            </a:pPr>
            <a:r>
              <a:rPr lang="en-US" sz="1600" dirty="0" smtClean="0"/>
              <a:t>Neuroscience Blog.  7 Seven Stages of </a:t>
            </a:r>
            <a:r>
              <a:rPr lang="en-US" sz="1600" dirty="0" err="1" smtClean="0"/>
              <a:t>Alzheimers</a:t>
            </a:r>
            <a:r>
              <a:rPr lang="en-US" sz="1600" dirty="0" smtClean="0"/>
              <a:t>:  2020</a:t>
            </a:r>
            <a:r>
              <a:rPr lang="en-US" sz="1600" dirty="0"/>
              <a:t>. </a:t>
            </a:r>
            <a:r>
              <a:rPr lang="en-US" sz="1600" dirty="0">
                <a:hlinkClick r:id="rId3"/>
              </a:rPr>
              <a:t>https://</a:t>
            </a:r>
            <a:r>
              <a:rPr lang="en-US" sz="1600" dirty="0" smtClean="0">
                <a:hlinkClick r:id="rId3"/>
              </a:rPr>
              <a:t>www.pennmedicine.org/updates/blogs/neuroscience-blog/2019/november/stages-of-alzheimers</a:t>
            </a:r>
            <a:endParaRPr lang="en-US" sz="1600" dirty="0" smtClean="0"/>
          </a:p>
          <a:p>
            <a:pPr marL="0" indent="0">
              <a:buNone/>
            </a:pPr>
            <a:r>
              <a:rPr lang="en-US" sz="1600" dirty="0" smtClean="0"/>
              <a:t>Sloan, John.  Protocol in Primary Care, Second edition.  Springer. 1997</a:t>
            </a:r>
          </a:p>
          <a:p>
            <a:pPr marL="0" indent="0">
              <a:buNone/>
            </a:pPr>
            <a:r>
              <a:rPr lang="en-US" sz="1600" dirty="0" err="1" smtClean="0"/>
              <a:t>Solfrizzi</a:t>
            </a:r>
            <a:r>
              <a:rPr lang="en-US" sz="1600" dirty="0"/>
              <a:t>, Vincenzo, et al. Nutritional Intervention as a Preventive Approach for Cognitive-Related Outcomes in Cognitively Healthy Older Adults: A Systematic Review. Alzheimer’s Disease: New Beginnings, G. Perry et al. (Eds.) IOS Press, 2018 </a:t>
            </a:r>
            <a:endParaRPr lang="en-US" sz="1600" dirty="0" smtClean="0"/>
          </a:p>
          <a:p>
            <a:pPr marL="0" indent="0">
              <a:buNone/>
            </a:pPr>
            <a:r>
              <a:rPr lang="en-US" sz="1600" dirty="0"/>
              <a:t>Zetterberg, Henrik et al, From Cerebrospinal Fluid to Blood: The Third Wave of Fluid Biomarkers for Alzheimer’s Disease; Alzheimer’s Disease: New Beginnings, G. Perry et al. (Eds.) IOS Press, 2018 </a:t>
            </a:r>
          </a:p>
          <a:p>
            <a:pPr marL="0" indent="0">
              <a:buNone/>
            </a:pPr>
            <a:endParaRPr lang="en-US" sz="1600" dirty="0"/>
          </a:p>
        </p:txBody>
      </p:sp>
    </p:spTree>
    <p:extLst>
      <p:ext uri="{BB962C8B-B14F-4D97-AF65-F5344CB8AC3E}">
        <p14:creationId xmlns:p14="http://schemas.microsoft.com/office/powerpoint/2010/main" val="3281200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028028" cy="929103"/>
          </a:xfrm>
          <a:ln w="38100">
            <a:solidFill>
              <a:schemeClr val="tx1"/>
            </a:solidFill>
          </a:ln>
        </p:spPr>
        <p:txBody>
          <a:bodyPr/>
          <a:lstStyle/>
          <a:p>
            <a:r>
              <a:rPr lang="en-US" dirty="0" smtClean="0"/>
              <a:t>Forms of Elder Abuse</a:t>
            </a:r>
            <a:endParaRPr lang="en-US" dirty="0"/>
          </a:p>
        </p:txBody>
      </p:sp>
      <p:sp>
        <p:nvSpPr>
          <p:cNvPr id="3" name="Content Placeholder 2"/>
          <p:cNvSpPr>
            <a:spLocks noGrp="1"/>
          </p:cNvSpPr>
          <p:nvPr>
            <p:ph idx="1"/>
          </p:nvPr>
        </p:nvSpPr>
        <p:spPr>
          <a:xfrm>
            <a:off x="838200" y="1406769"/>
            <a:ext cx="10515600" cy="4770194"/>
          </a:xfrm>
        </p:spPr>
        <p:txBody>
          <a:bodyPr>
            <a:normAutofit/>
          </a:bodyPr>
          <a:lstStyle/>
          <a:p>
            <a:pPr marL="0" indent="0">
              <a:buNone/>
            </a:pPr>
            <a:endParaRPr lang="en-US" dirty="0"/>
          </a:p>
          <a:p>
            <a:r>
              <a:rPr lang="en-US" dirty="0" smtClean="0"/>
              <a:t>Physical </a:t>
            </a:r>
            <a:endParaRPr lang="en-US" dirty="0"/>
          </a:p>
          <a:p>
            <a:r>
              <a:rPr lang="en-US" dirty="0" smtClean="0"/>
              <a:t>Emotional </a:t>
            </a:r>
            <a:endParaRPr lang="en-US" dirty="0"/>
          </a:p>
          <a:p>
            <a:r>
              <a:rPr lang="en-US" dirty="0" smtClean="0"/>
              <a:t>Psychological </a:t>
            </a:r>
            <a:endParaRPr lang="en-US" dirty="0"/>
          </a:p>
          <a:p>
            <a:r>
              <a:rPr lang="en-US" dirty="0" smtClean="0"/>
              <a:t>Material</a:t>
            </a:r>
            <a:r>
              <a:rPr lang="en-US" dirty="0"/>
              <a:t>/ Financial</a:t>
            </a:r>
          </a:p>
          <a:p>
            <a:r>
              <a:rPr lang="en-US" dirty="0" smtClean="0"/>
              <a:t>Neglect </a:t>
            </a:r>
          </a:p>
          <a:p>
            <a:r>
              <a:rPr lang="en-US" dirty="0" smtClean="0"/>
              <a:t>Healthcare fraud/abuse</a:t>
            </a:r>
            <a:endParaRPr lang="en-US" dirty="0"/>
          </a:p>
        </p:txBody>
      </p:sp>
    </p:spTree>
    <p:extLst>
      <p:ext uri="{BB962C8B-B14F-4D97-AF65-F5344CB8AC3E}">
        <p14:creationId xmlns:p14="http://schemas.microsoft.com/office/powerpoint/2010/main" val="1707334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804138" cy="1041644"/>
          </a:xfrm>
          <a:ln w="38100">
            <a:solidFill>
              <a:schemeClr val="tx1"/>
            </a:solidFill>
          </a:ln>
        </p:spPr>
        <p:txBody>
          <a:bodyPr/>
          <a:lstStyle/>
          <a:p>
            <a:r>
              <a:rPr lang="en-US" dirty="0" smtClean="0"/>
              <a:t>Physical Abuse</a:t>
            </a:r>
            <a:endParaRPr lang="en-US" dirty="0"/>
          </a:p>
        </p:txBody>
      </p:sp>
      <p:sp>
        <p:nvSpPr>
          <p:cNvPr id="3" name="Content Placeholder 2"/>
          <p:cNvSpPr>
            <a:spLocks noGrp="1"/>
          </p:cNvSpPr>
          <p:nvPr>
            <p:ph idx="1"/>
          </p:nvPr>
        </p:nvSpPr>
        <p:spPr>
          <a:xfrm>
            <a:off x="838200" y="1645920"/>
            <a:ext cx="10515600" cy="4531043"/>
          </a:xfrm>
        </p:spPr>
        <p:txBody>
          <a:bodyPr/>
          <a:lstStyle/>
          <a:p>
            <a:endParaRPr lang="en-US" dirty="0"/>
          </a:p>
          <a:p>
            <a:r>
              <a:rPr lang="en-US" dirty="0" smtClean="0"/>
              <a:t>“</a:t>
            </a:r>
            <a:r>
              <a:rPr lang="en-US" dirty="0"/>
              <a:t>Willful infliction on an elder person of physical pain or injury or unreasonable confinement”</a:t>
            </a:r>
          </a:p>
          <a:p>
            <a:r>
              <a:rPr lang="en-US" dirty="0" smtClean="0"/>
              <a:t>It </a:t>
            </a:r>
            <a:r>
              <a:rPr lang="en-US" dirty="0"/>
              <a:t>includes direct beatings, strangulation, sexual assault, unreasonable physical </a:t>
            </a:r>
            <a:r>
              <a:rPr lang="en-US" dirty="0" smtClean="0"/>
              <a:t>constraint</a:t>
            </a:r>
          </a:p>
          <a:p>
            <a:r>
              <a:rPr lang="en-US" dirty="0" smtClean="0"/>
              <a:t>Hitting, shoving, burning, restraining, scratching</a:t>
            </a:r>
          </a:p>
          <a:p>
            <a:r>
              <a:rPr lang="en-US" dirty="0" smtClean="0"/>
              <a:t>But physical findings are rarely found in primary care setting</a:t>
            </a:r>
            <a:endParaRPr lang="en-US" dirty="0"/>
          </a:p>
          <a:p>
            <a:endParaRPr lang="en-US" dirty="0"/>
          </a:p>
        </p:txBody>
      </p:sp>
    </p:spTree>
    <p:extLst>
      <p:ext uri="{BB962C8B-B14F-4D97-AF65-F5344CB8AC3E}">
        <p14:creationId xmlns:p14="http://schemas.microsoft.com/office/powerpoint/2010/main" val="996213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262" y="18284"/>
            <a:ext cx="5767552" cy="486213"/>
          </a:xfrm>
          <a:ln w="38100">
            <a:solidFill>
              <a:schemeClr val="tx1"/>
            </a:solidFill>
          </a:ln>
        </p:spPr>
        <p:txBody>
          <a:bodyPr>
            <a:normAutofit/>
          </a:bodyPr>
          <a:lstStyle/>
          <a:p>
            <a:r>
              <a:rPr lang="en-US" sz="2400" dirty="0" smtClean="0"/>
              <a:t>AAFP:  signs and symptoms of possible abuse</a:t>
            </a:r>
            <a:endParaRPr lang="en-US" sz="2400" dirty="0"/>
          </a:p>
        </p:txBody>
      </p:sp>
      <p:graphicFrame>
        <p:nvGraphicFramePr>
          <p:cNvPr id="4" name="Content Placeholder 3"/>
          <p:cNvGraphicFramePr>
            <a:graphicFrameLocks noGrp="1"/>
          </p:cNvGraphicFramePr>
          <p:nvPr>
            <p:ph idx="1"/>
            <p:extLst/>
          </p:nvPr>
        </p:nvGraphicFramePr>
        <p:xfrm>
          <a:off x="520262" y="504493"/>
          <a:ext cx="10357945" cy="5959367"/>
        </p:xfrm>
        <a:graphic>
          <a:graphicData uri="http://schemas.openxmlformats.org/drawingml/2006/table">
            <a:tbl>
              <a:tblPr/>
              <a:tblGrid>
                <a:gridCol w="10357945">
                  <a:extLst>
                    <a:ext uri="{9D8B030D-6E8A-4147-A177-3AD203B41FA5}">
                      <a16:colId xmlns:a16="http://schemas.microsoft.com/office/drawing/2014/main" val="2589915900"/>
                    </a:ext>
                  </a:extLst>
                </a:gridCol>
              </a:tblGrid>
              <a:tr h="373097">
                <a:tc>
                  <a:txBody>
                    <a:bodyPr/>
                    <a:lstStyle/>
                    <a:p>
                      <a:pPr marL="0" marR="0" algn="l">
                        <a:spcBef>
                          <a:spcPts val="0"/>
                        </a:spcBef>
                        <a:spcAft>
                          <a:spcPts val="0"/>
                        </a:spcAft>
                      </a:pPr>
                      <a:r>
                        <a:rPr lang="en-US" sz="1700" b="0">
                          <a:solidFill>
                            <a:srgbClr val="212529"/>
                          </a:solidFill>
                          <a:effectLst/>
                          <a:latin typeface="-apple-system"/>
                        </a:rPr>
                        <a:t>Bruising in unusual locations (not over bony prominences; on lateral arms, face, or back; larger than 5 cm)</a:t>
                      </a:r>
                    </a:p>
                  </a:txBody>
                  <a:tcPr marL="85449" marR="85449" marT="42724" marB="42724">
                    <a:lnL>
                      <a:noFill/>
                    </a:lnL>
                    <a:lnR>
                      <a:noFill/>
                    </a:lnR>
                    <a:lnT>
                      <a:noFill/>
                    </a:lnT>
                    <a:lnB>
                      <a:noFill/>
                    </a:lnB>
                  </a:tcPr>
                </a:tc>
                <a:extLst>
                  <a:ext uri="{0D108BD9-81ED-4DB2-BD59-A6C34878D82A}">
                    <a16:rowId xmlns:a16="http://schemas.microsoft.com/office/drawing/2014/main" val="1572859253"/>
                  </a:ext>
                </a:extLst>
              </a:tr>
              <a:tr h="631530">
                <a:tc>
                  <a:txBody>
                    <a:bodyPr/>
                    <a:lstStyle/>
                    <a:p>
                      <a:pPr marL="0" marR="0" algn="l">
                        <a:spcBef>
                          <a:spcPts val="0"/>
                        </a:spcBef>
                        <a:spcAft>
                          <a:spcPts val="0"/>
                        </a:spcAft>
                      </a:pPr>
                      <a:r>
                        <a:rPr lang="en-US" sz="1700" b="0">
                          <a:solidFill>
                            <a:srgbClr val="212529"/>
                          </a:solidFill>
                          <a:effectLst/>
                          <a:latin typeface="-apple-system"/>
                        </a:rPr>
                        <a:t>Burns in patterns inconsistent with unintentional injury or with the explanation provided (e.g., stocking or glove pattern, suggesting forced immersion)</a:t>
                      </a:r>
                    </a:p>
                  </a:txBody>
                  <a:tcPr marL="85449" marR="85449" marT="42724" marB="42724">
                    <a:lnL>
                      <a:noFill/>
                    </a:lnL>
                    <a:lnR>
                      <a:noFill/>
                    </a:lnR>
                    <a:lnT>
                      <a:noFill/>
                    </a:lnT>
                    <a:lnB>
                      <a:noFill/>
                    </a:lnB>
                  </a:tcPr>
                </a:tc>
                <a:extLst>
                  <a:ext uri="{0D108BD9-81ED-4DB2-BD59-A6C34878D82A}">
                    <a16:rowId xmlns:a16="http://schemas.microsoft.com/office/drawing/2014/main" val="3890694313"/>
                  </a:ext>
                </a:extLst>
              </a:tr>
              <a:tr h="360465">
                <a:tc>
                  <a:txBody>
                    <a:bodyPr/>
                    <a:lstStyle/>
                    <a:p>
                      <a:pPr marL="0" marR="0" algn="l">
                        <a:spcBef>
                          <a:spcPts val="0"/>
                        </a:spcBef>
                        <a:spcAft>
                          <a:spcPts val="0"/>
                        </a:spcAft>
                      </a:pPr>
                      <a:r>
                        <a:rPr lang="en-US" sz="1700" b="0">
                          <a:solidFill>
                            <a:srgbClr val="212529"/>
                          </a:solidFill>
                          <a:effectLst/>
                          <a:latin typeface="-apple-system"/>
                        </a:rPr>
                        <a:t>Decubitus ulcers, unless the result of unavoidable decline</a:t>
                      </a:r>
                    </a:p>
                  </a:txBody>
                  <a:tcPr marL="85449" marR="85449" marT="42724" marB="42724">
                    <a:lnL>
                      <a:noFill/>
                    </a:lnL>
                    <a:lnR>
                      <a:noFill/>
                    </a:lnR>
                    <a:lnT>
                      <a:noFill/>
                    </a:lnT>
                    <a:lnB>
                      <a:noFill/>
                    </a:lnB>
                  </a:tcPr>
                </a:tc>
                <a:extLst>
                  <a:ext uri="{0D108BD9-81ED-4DB2-BD59-A6C34878D82A}">
                    <a16:rowId xmlns:a16="http://schemas.microsoft.com/office/drawing/2014/main" val="1145417923"/>
                  </a:ext>
                </a:extLst>
              </a:tr>
              <a:tr h="360465">
                <a:tc>
                  <a:txBody>
                    <a:bodyPr/>
                    <a:lstStyle/>
                    <a:p>
                      <a:pPr marL="0" marR="0" algn="l">
                        <a:spcBef>
                          <a:spcPts val="0"/>
                        </a:spcBef>
                        <a:spcAft>
                          <a:spcPts val="0"/>
                        </a:spcAft>
                      </a:pPr>
                      <a:r>
                        <a:rPr lang="en-US" sz="1700" b="0" dirty="0">
                          <a:solidFill>
                            <a:srgbClr val="212529"/>
                          </a:solidFill>
                          <a:effectLst/>
                          <a:latin typeface="-apple-system"/>
                        </a:rPr>
                        <a:t>Dehydration, fecal impaction</a:t>
                      </a:r>
                    </a:p>
                  </a:txBody>
                  <a:tcPr marL="85449" marR="85449" marT="42724" marB="42724">
                    <a:lnL>
                      <a:noFill/>
                    </a:lnL>
                    <a:lnR>
                      <a:noFill/>
                    </a:lnR>
                    <a:lnT>
                      <a:noFill/>
                    </a:lnT>
                    <a:lnB>
                      <a:noFill/>
                    </a:lnB>
                  </a:tcPr>
                </a:tc>
                <a:extLst>
                  <a:ext uri="{0D108BD9-81ED-4DB2-BD59-A6C34878D82A}">
                    <a16:rowId xmlns:a16="http://schemas.microsoft.com/office/drawing/2014/main" val="2298824571"/>
                  </a:ext>
                </a:extLst>
              </a:tr>
              <a:tr h="360465">
                <a:tc>
                  <a:txBody>
                    <a:bodyPr/>
                    <a:lstStyle/>
                    <a:p>
                      <a:pPr marL="0" marR="0" algn="l">
                        <a:spcBef>
                          <a:spcPts val="0"/>
                        </a:spcBef>
                        <a:spcAft>
                          <a:spcPts val="0"/>
                        </a:spcAft>
                      </a:pPr>
                      <a:r>
                        <a:rPr lang="en-US" sz="1700" b="0">
                          <a:solidFill>
                            <a:srgbClr val="212529"/>
                          </a:solidFill>
                          <a:effectLst/>
                          <a:latin typeface="-apple-system"/>
                        </a:rPr>
                        <a:t>Evidence of sexual abuse</a:t>
                      </a:r>
                    </a:p>
                  </a:txBody>
                  <a:tcPr marL="85449" marR="85449" marT="42724" marB="42724">
                    <a:lnL>
                      <a:noFill/>
                    </a:lnL>
                    <a:lnR>
                      <a:noFill/>
                    </a:lnR>
                    <a:lnT>
                      <a:noFill/>
                    </a:lnT>
                    <a:lnB>
                      <a:noFill/>
                    </a:lnB>
                  </a:tcPr>
                </a:tc>
                <a:extLst>
                  <a:ext uri="{0D108BD9-81ED-4DB2-BD59-A6C34878D82A}">
                    <a16:rowId xmlns:a16="http://schemas.microsoft.com/office/drawing/2014/main" val="512257641"/>
                  </a:ext>
                </a:extLst>
              </a:tr>
              <a:tr h="360465">
                <a:tc>
                  <a:txBody>
                    <a:bodyPr/>
                    <a:lstStyle/>
                    <a:p>
                      <a:pPr marL="0" marR="0" algn="l">
                        <a:spcBef>
                          <a:spcPts val="0"/>
                        </a:spcBef>
                        <a:spcAft>
                          <a:spcPts val="0"/>
                        </a:spcAft>
                      </a:pPr>
                      <a:r>
                        <a:rPr lang="en-US" sz="1700" b="0">
                          <a:solidFill>
                            <a:srgbClr val="212529"/>
                          </a:solidFill>
                          <a:effectLst/>
                          <a:latin typeface="-apple-system"/>
                        </a:rPr>
                        <a:t>Intraoral soft tissue injuries</a:t>
                      </a:r>
                    </a:p>
                  </a:txBody>
                  <a:tcPr marL="85449" marR="85449" marT="42724" marB="42724">
                    <a:lnL>
                      <a:noFill/>
                    </a:lnL>
                    <a:lnR>
                      <a:noFill/>
                    </a:lnR>
                    <a:lnT>
                      <a:noFill/>
                    </a:lnT>
                    <a:lnB>
                      <a:noFill/>
                    </a:lnB>
                  </a:tcPr>
                </a:tc>
                <a:extLst>
                  <a:ext uri="{0D108BD9-81ED-4DB2-BD59-A6C34878D82A}">
                    <a16:rowId xmlns:a16="http://schemas.microsoft.com/office/drawing/2014/main" val="2203756765"/>
                  </a:ext>
                </a:extLst>
              </a:tr>
              <a:tr h="365583">
                <a:tc>
                  <a:txBody>
                    <a:bodyPr/>
                    <a:lstStyle/>
                    <a:p>
                      <a:pPr marL="0" marR="0" algn="l">
                        <a:spcBef>
                          <a:spcPts val="0"/>
                        </a:spcBef>
                        <a:spcAft>
                          <a:spcPts val="0"/>
                        </a:spcAft>
                      </a:pPr>
                      <a:r>
                        <a:rPr lang="en-US" sz="1700" b="0">
                          <a:solidFill>
                            <a:srgbClr val="212529"/>
                          </a:solidFill>
                          <a:effectLst/>
                          <a:latin typeface="-apple-system"/>
                        </a:rPr>
                        <a:t>Malnutrition, medically unexplained weight loss</a:t>
                      </a:r>
                    </a:p>
                  </a:txBody>
                  <a:tcPr marL="85449" marR="85449" marT="42724" marB="42724">
                    <a:lnL>
                      <a:noFill/>
                    </a:lnL>
                    <a:lnR>
                      <a:noFill/>
                    </a:lnR>
                    <a:lnT>
                      <a:noFill/>
                    </a:lnT>
                    <a:lnB>
                      <a:noFill/>
                    </a:lnB>
                  </a:tcPr>
                </a:tc>
                <a:extLst>
                  <a:ext uri="{0D108BD9-81ED-4DB2-BD59-A6C34878D82A}">
                    <a16:rowId xmlns:a16="http://schemas.microsoft.com/office/drawing/2014/main" val="2182507869"/>
                  </a:ext>
                </a:extLst>
              </a:tr>
              <a:tr h="360465">
                <a:tc>
                  <a:txBody>
                    <a:bodyPr/>
                    <a:lstStyle/>
                    <a:p>
                      <a:pPr marL="0" marR="0" algn="l">
                        <a:spcBef>
                          <a:spcPts val="0"/>
                        </a:spcBef>
                        <a:spcAft>
                          <a:spcPts val="0"/>
                        </a:spcAft>
                      </a:pPr>
                      <a:r>
                        <a:rPr lang="en-US" sz="1700" b="0" dirty="0">
                          <a:solidFill>
                            <a:srgbClr val="212529"/>
                          </a:solidFill>
                          <a:effectLst/>
                          <a:latin typeface="-apple-system"/>
                        </a:rPr>
                        <a:t>Missing </a:t>
                      </a:r>
                      <a:r>
                        <a:rPr lang="en-US" sz="1700" b="0" dirty="0" smtClean="0">
                          <a:solidFill>
                            <a:srgbClr val="212529"/>
                          </a:solidFill>
                          <a:effectLst/>
                          <a:latin typeface="-apple-system"/>
                        </a:rPr>
                        <a:t>medications,  medications</a:t>
                      </a:r>
                      <a:r>
                        <a:rPr lang="en-US" sz="1700" b="0" baseline="0" dirty="0" smtClean="0">
                          <a:solidFill>
                            <a:srgbClr val="212529"/>
                          </a:solidFill>
                          <a:effectLst/>
                          <a:latin typeface="-apple-system"/>
                        </a:rPr>
                        <a:t> are not at therapeutic levels (not being administered or diversion)</a:t>
                      </a:r>
                      <a:endParaRPr lang="en-US" sz="1700" b="0" dirty="0">
                        <a:solidFill>
                          <a:srgbClr val="212529"/>
                        </a:solidFill>
                        <a:effectLst/>
                        <a:latin typeface="-apple-system"/>
                      </a:endParaRPr>
                    </a:p>
                  </a:txBody>
                  <a:tcPr marL="85449" marR="85449" marT="42724" marB="42724">
                    <a:lnL>
                      <a:noFill/>
                    </a:lnL>
                    <a:lnR>
                      <a:noFill/>
                    </a:lnR>
                    <a:lnT>
                      <a:noFill/>
                    </a:lnT>
                    <a:lnB>
                      <a:noFill/>
                    </a:lnB>
                  </a:tcPr>
                </a:tc>
                <a:extLst>
                  <a:ext uri="{0D108BD9-81ED-4DB2-BD59-A6C34878D82A}">
                    <a16:rowId xmlns:a16="http://schemas.microsoft.com/office/drawing/2014/main" val="142885572"/>
                  </a:ext>
                </a:extLst>
              </a:tr>
              <a:tr h="631530">
                <a:tc>
                  <a:txBody>
                    <a:bodyPr/>
                    <a:lstStyle/>
                    <a:p>
                      <a:pPr marL="0" marR="0" algn="l">
                        <a:spcBef>
                          <a:spcPts val="0"/>
                        </a:spcBef>
                        <a:spcAft>
                          <a:spcPts val="0"/>
                        </a:spcAft>
                      </a:pPr>
                      <a:r>
                        <a:rPr lang="en-US" sz="1700" b="0">
                          <a:solidFill>
                            <a:srgbClr val="212529"/>
                          </a:solidFill>
                          <a:effectLst/>
                          <a:latin typeface="-apple-system"/>
                        </a:rPr>
                        <a:t>Patterned injuries such as hand slap or bite marks; ligature marks or scars around wrists, ankles, or neck suggesting inappropriate restraint</a:t>
                      </a:r>
                    </a:p>
                  </a:txBody>
                  <a:tcPr marL="85449" marR="85449" marT="42724" marB="42724">
                    <a:lnL>
                      <a:noFill/>
                    </a:lnL>
                    <a:lnR>
                      <a:noFill/>
                    </a:lnR>
                    <a:lnT>
                      <a:noFill/>
                    </a:lnT>
                    <a:lnB>
                      <a:noFill/>
                    </a:lnB>
                  </a:tcPr>
                </a:tc>
                <a:extLst>
                  <a:ext uri="{0D108BD9-81ED-4DB2-BD59-A6C34878D82A}">
                    <a16:rowId xmlns:a16="http://schemas.microsoft.com/office/drawing/2014/main" val="2750035480"/>
                  </a:ext>
                </a:extLst>
              </a:tr>
              <a:tr h="360465">
                <a:tc>
                  <a:txBody>
                    <a:bodyPr/>
                    <a:lstStyle/>
                    <a:p>
                      <a:pPr marL="0" marR="0" algn="l">
                        <a:spcBef>
                          <a:spcPts val="0"/>
                        </a:spcBef>
                        <a:spcAft>
                          <a:spcPts val="0"/>
                        </a:spcAft>
                      </a:pPr>
                      <a:r>
                        <a:rPr lang="en-US" sz="1700" b="0">
                          <a:solidFill>
                            <a:srgbClr val="212529"/>
                          </a:solidFill>
                          <a:effectLst/>
                          <a:latin typeface="-apple-system"/>
                        </a:rPr>
                        <a:t>Poor control of medical problems despite a reasonable medical plan and access to medication</a:t>
                      </a:r>
                    </a:p>
                  </a:txBody>
                  <a:tcPr marL="85449" marR="85449" marT="42724" marB="42724">
                    <a:lnL>
                      <a:noFill/>
                    </a:lnL>
                    <a:lnR>
                      <a:noFill/>
                    </a:lnR>
                    <a:lnT>
                      <a:noFill/>
                    </a:lnT>
                    <a:lnB>
                      <a:noFill/>
                    </a:lnB>
                  </a:tcPr>
                </a:tc>
                <a:extLst>
                  <a:ext uri="{0D108BD9-81ED-4DB2-BD59-A6C34878D82A}">
                    <a16:rowId xmlns:a16="http://schemas.microsoft.com/office/drawing/2014/main" val="1819531321"/>
                  </a:ext>
                </a:extLst>
              </a:tr>
              <a:tr h="352977">
                <a:tc>
                  <a:txBody>
                    <a:bodyPr/>
                    <a:lstStyle/>
                    <a:p>
                      <a:pPr marL="0" marR="0" algn="l">
                        <a:spcBef>
                          <a:spcPts val="0"/>
                        </a:spcBef>
                        <a:spcAft>
                          <a:spcPts val="0"/>
                        </a:spcAft>
                      </a:pPr>
                      <a:r>
                        <a:rPr lang="en-US" sz="1700" b="0" dirty="0" err="1">
                          <a:solidFill>
                            <a:srgbClr val="212529"/>
                          </a:solidFill>
                          <a:effectLst/>
                          <a:latin typeface="-apple-system"/>
                        </a:rPr>
                        <a:t>Subconjunctival</a:t>
                      </a:r>
                      <a:r>
                        <a:rPr lang="en-US" sz="1700" b="0" dirty="0">
                          <a:solidFill>
                            <a:srgbClr val="212529"/>
                          </a:solidFill>
                          <a:effectLst/>
                          <a:latin typeface="-apple-system"/>
                        </a:rPr>
                        <a:t> or vitreous ophthalmic hemorrhage</a:t>
                      </a:r>
                    </a:p>
                  </a:txBody>
                  <a:tcPr marL="85449" marR="85449" marT="42724" marB="42724">
                    <a:lnL>
                      <a:noFill/>
                    </a:lnL>
                    <a:lnR>
                      <a:noFill/>
                    </a:lnR>
                    <a:lnT>
                      <a:noFill/>
                    </a:lnT>
                    <a:lnB>
                      <a:noFill/>
                    </a:lnB>
                  </a:tcPr>
                </a:tc>
                <a:extLst>
                  <a:ext uri="{0D108BD9-81ED-4DB2-BD59-A6C34878D82A}">
                    <a16:rowId xmlns:a16="http://schemas.microsoft.com/office/drawing/2014/main" val="1335264863"/>
                  </a:ext>
                </a:extLst>
              </a:tr>
              <a:tr h="360465">
                <a:tc>
                  <a:txBody>
                    <a:bodyPr/>
                    <a:lstStyle/>
                    <a:p>
                      <a:pPr marL="0" marR="0" algn="l">
                        <a:spcBef>
                          <a:spcPts val="0"/>
                        </a:spcBef>
                        <a:spcAft>
                          <a:spcPts val="0"/>
                        </a:spcAft>
                      </a:pPr>
                      <a:r>
                        <a:rPr lang="en-US" sz="1700" b="0" dirty="0">
                          <a:solidFill>
                            <a:srgbClr val="212529"/>
                          </a:solidFill>
                          <a:effectLst/>
                          <a:latin typeface="-apple-system"/>
                        </a:rPr>
                        <a:t>Traumatic alopecia or scalp swelling</a:t>
                      </a:r>
                    </a:p>
                  </a:txBody>
                  <a:tcPr marL="85449" marR="85449" marT="42724" marB="42724">
                    <a:lnL>
                      <a:noFill/>
                    </a:lnL>
                    <a:lnR>
                      <a:noFill/>
                    </a:lnR>
                    <a:lnT>
                      <a:noFill/>
                    </a:lnT>
                    <a:lnB>
                      <a:noFill/>
                    </a:lnB>
                  </a:tcPr>
                </a:tc>
                <a:extLst>
                  <a:ext uri="{0D108BD9-81ED-4DB2-BD59-A6C34878D82A}">
                    <a16:rowId xmlns:a16="http://schemas.microsoft.com/office/drawing/2014/main" val="1126435090"/>
                  </a:ext>
                </a:extLst>
              </a:tr>
              <a:tr h="360465">
                <a:tc>
                  <a:txBody>
                    <a:bodyPr/>
                    <a:lstStyle/>
                    <a:p>
                      <a:pPr marL="0" marR="0" algn="l">
                        <a:spcBef>
                          <a:spcPts val="0"/>
                        </a:spcBef>
                        <a:spcAft>
                          <a:spcPts val="0"/>
                        </a:spcAft>
                      </a:pPr>
                      <a:r>
                        <a:rPr lang="en-US" sz="1700" b="0">
                          <a:solidFill>
                            <a:srgbClr val="212529"/>
                          </a:solidFill>
                          <a:effectLst/>
                          <a:latin typeface="-apple-system"/>
                        </a:rPr>
                        <a:t>Unexplained fractures</a:t>
                      </a:r>
                    </a:p>
                  </a:txBody>
                  <a:tcPr marL="85449" marR="85449" marT="42724" marB="42724">
                    <a:lnL>
                      <a:noFill/>
                    </a:lnL>
                    <a:lnR>
                      <a:noFill/>
                    </a:lnR>
                    <a:lnT>
                      <a:noFill/>
                    </a:lnT>
                    <a:lnB>
                      <a:noFill/>
                    </a:lnB>
                  </a:tcPr>
                </a:tc>
                <a:extLst>
                  <a:ext uri="{0D108BD9-81ED-4DB2-BD59-A6C34878D82A}">
                    <a16:rowId xmlns:a16="http://schemas.microsoft.com/office/drawing/2014/main" val="261166595"/>
                  </a:ext>
                </a:extLst>
              </a:tr>
              <a:tr h="360465">
                <a:tc>
                  <a:txBody>
                    <a:bodyPr/>
                    <a:lstStyle/>
                    <a:p>
                      <a:pPr marL="0" marR="0" algn="l">
                        <a:spcBef>
                          <a:spcPts val="0"/>
                        </a:spcBef>
                        <a:spcAft>
                          <a:spcPts val="0"/>
                        </a:spcAft>
                      </a:pPr>
                      <a:r>
                        <a:rPr lang="en-US" sz="1700" b="0">
                          <a:solidFill>
                            <a:srgbClr val="212529"/>
                          </a:solidFill>
                          <a:effectLst/>
                          <a:latin typeface="-apple-system"/>
                        </a:rPr>
                        <a:t>Unusual delay in seeking medical attention for injuries</a:t>
                      </a:r>
                    </a:p>
                  </a:txBody>
                  <a:tcPr marL="85449" marR="85449" marT="42724" marB="42724">
                    <a:lnL>
                      <a:noFill/>
                    </a:lnL>
                    <a:lnR>
                      <a:noFill/>
                    </a:lnR>
                    <a:lnT>
                      <a:noFill/>
                    </a:lnT>
                    <a:lnB>
                      <a:noFill/>
                    </a:lnB>
                  </a:tcPr>
                </a:tc>
                <a:extLst>
                  <a:ext uri="{0D108BD9-81ED-4DB2-BD59-A6C34878D82A}">
                    <a16:rowId xmlns:a16="http://schemas.microsoft.com/office/drawing/2014/main" val="3411371168"/>
                  </a:ext>
                </a:extLst>
              </a:tr>
              <a:tr h="360465">
                <a:tc>
                  <a:txBody>
                    <a:bodyPr/>
                    <a:lstStyle/>
                    <a:p>
                      <a:pPr marL="0" marR="0" algn="l">
                        <a:spcBef>
                          <a:spcPts val="0"/>
                        </a:spcBef>
                        <a:spcAft>
                          <a:spcPts val="0"/>
                        </a:spcAft>
                      </a:pPr>
                      <a:r>
                        <a:rPr lang="en-US" sz="1700" b="0" dirty="0">
                          <a:solidFill>
                            <a:srgbClr val="212529"/>
                          </a:solidFill>
                          <a:effectLst/>
                          <a:latin typeface="-apple-system"/>
                        </a:rPr>
                        <a:t>Urine burns (similar to severe diaper rash), dirty clothing, or other signs of inattention to hygiene</a:t>
                      </a:r>
                    </a:p>
                  </a:txBody>
                  <a:tcPr marL="85449" marR="85449" marT="42724" marB="42724">
                    <a:lnL>
                      <a:noFill/>
                    </a:lnL>
                    <a:lnR>
                      <a:noFill/>
                    </a:lnR>
                    <a:lnT>
                      <a:noFill/>
                    </a:lnT>
                    <a:lnB>
                      <a:noFill/>
                    </a:lnB>
                  </a:tcPr>
                </a:tc>
                <a:extLst>
                  <a:ext uri="{0D108BD9-81ED-4DB2-BD59-A6C34878D82A}">
                    <a16:rowId xmlns:a16="http://schemas.microsoft.com/office/drawing/2014/main" val="2473640184"/>
                  </a:ext>
                </a:extLst>
              </a:tr>
            </a:tbl>
          </a:graphicData>
        </a:graphic>
      </p:graphicFrame>
    </p:spTree>
    <p:extLst>
      <p:ext uri="{BB962C8B-B14F-4D97-AF65-F5344CB8AC3E}">
        <p14:creationId xmlns:p14="http://schemas.microsoft.com/office/powerpoint/2010/main" val="881617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5751786" cy="999441"/>
          </a:xfrm>
          <a:ln w="38100">
            <a:solidFill>
              <a:schemeClr val="tx1"/>
            </a:solidFill>
          </a:ln>
        </p:spPr>
        <p:txBody>
          <a:bodyPr>
            <a:normAutofit fontScale="90000"/>
          </a:bodyPr>
          <a:lstStyle/>
          <a:p>
            <a:r>
              <a:rPr lang="en-US" dirty="0" smtClean="0"/>
              <a:t>Material – Financial Abuse</a:t>
            </a:r>
            <a:endParaRPr lang="en-US" dirty="0"/>
          </a:p>
        </p:txBody>
      </p:sp>
      <p:sp>
        <p:nvSpPr>
          <p:cNvPr id="3" name="Content Placeholder 2"/>
          <p:cNvSpPr>
            <a:spLocks noGrp="1"/>
          </p:cNvSpPr>
          <p:nvPr>
            <p:ph idx="1"/>
          </p:nvPr>
        </p:nvSpPr>
        <p:spPr>
          <a:xfrm>
            <a:off x="838200" y="1603717"/>
            <a:ext cx="10515600" cy="4573246"/>
          </a:xfrm>
        </p:spPr>
        <p:txBody>
          <a:bodyPr/>
          <a:lstStyle/>
          <a:p>
            <a:endParaRPr lang="en-US" dirty="0"/>
          </a:p>
          <a:p>
            <a:r>
              <a:rPr lang="en-US" dirty="0" smtClean="0"/>
              <a:t>“</a:t>
            </a:r>
            <a:r>
              <a:rPr lang="en-US" dirty="0"/>
              <a:t>The misuse of an elder’s property or financial resources</a:t>
            </a:r>
            <a:r>
              <a:rPr lang="en-US" dirty="0" smtClean="0"/>
              <a:t>”</a:t>
            </a:r>
            <a:endParaRPr lang="en-US" dirty="0"/>
          </a:p>
          <a:p>
            <a:r>
              <a:rPr lang="en-US" dirty="0" smtClean="0"/>
              <a:t>Includes </a:t>
            </a:r>
            <a:r>
              <a:rPr lang="en-US" dirty="0"/>
              <a:t>financial deception, diverting income, mismanagement of funds, and taking money against a person’s </a:t>
            </a:r>
            <a:r>
              <a:rPr lang="en-US" dirty="0" smtClean="0"/>
              <a:t>will</a:t>
            </a:r>
          </a:p>
          <a:p>
            <a:r>
              <a:rPr lang="en-US" dirty="0" smtClean="0"/>
              <a:t>Estimated 2.9 billion dollars per year involved in elder abuse</a:t>
            </a:r>
          </a:p>
          <a:p>
            <a:r>
              <a:rPr lang="en-US" dirty="0" smtClean="0"/>
              <a:t>Cognitive decline/changes increases vulnerability</a:t>
            </a:r>
          </a:p>
          <a:p>
            <a:r>
              <a:rPr lang="en-US" dirty="0" smtClean="0"/>
              <a:t>Scams</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9860294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4873283" cy="1097915"/>
          </a:xfrm>
          <a:ln w="38100">
            <a:solidFill>
              <a:schemeClr val="tx1"/>
            </a:solidFill>
          </a:ln>
        </p:spPr>
        <p:txBody>
          <a:bodyPr/>
          <a:lstStyle/>
          <a:p>
            <a:r>
              <a:rPr lang="en-US" dirty="0" smtClean="0"/>
              <a:t>Psychological Abuse</a:t>
            </a:r>
            <a:endParaRPr lang="en-US" dirty="0"/>
          </a:p>
        </p:txBody>
      </p:sp>
      <p:sp>
        <p:nvSpPr>
          <p:cNvPr id="3" name="Content Placeholder 2"/>
          <p:cNvSpPr>
            <a:spLocks noGrp="1"/>
          </p:cNvSpPr>
          <p:nvPr>
            <p:ph idx="1"/>
          </p:nvPr>
        </p:nvSpPr>
        <p:spPr>
          <a:xfrm>
            <a:off x="838200" y="1589649"/>
            <a:ext cx="10515600" cy="4587314"/>
          </a:xfrm>
        </p:spPr>
        <p:txBody>
          <a:bodyPr/>
          <a:lstStyle/>
          <a:p>
            <a:endParaRPr lang="en-US" dirty="0"/>
          </a:p>
          <a:p>
            <a:r>
              <a:rPr lang="en-US" dirty="0"/>
              <a:t>Conduct that causes mental anguish</a:t>
            </a:r>
          </a:p>
          <a:p>
            <a:r>
              <a:rPr lang="en-US" dirty="0" smtClean="0"/>
              <a:t>Verbal </a:t>
            </a:r>
            <a:r>
              <a:rPr lang="en-US" dirty="0"/>
              <a:t>berating, harassment, or intimidation</a:t>
            </a:r>
          </a:p>
          <a:p>
            <a:r>
              <a:rPr lang="en-US" dirty="0" smtClean="0"/>
              <a:t>Threats </a:t>
            </a:r>
            <a:r>
              <a:rPr lang="en-US" dirty="0"/>
              <a:t>of punishment or deprivation</a:t>
            </a:r>
          </a:p>
          <a:p>
            <a:r>
              <a:rPr lang="en-US" dirty="0" smtClean="0"/>
              <a:t>Isolation</a:t>
            </a:r>
            <a:endParaRPr lang="en-US" dirty="0"/>
          </a:p>
          <a:p>
            <a:pPr marL="0" indent="0">
              <a:buNone/>
            </a:pPr>
            <a:endParaRPr lang="en-US" dirty="0"/>
          </a:p>
        </p:txBody>
      </p:sp>
    </p:spTree>
    <p:extLst>
      <p:ext uri="{BB962C8B-B14F-4D97-AF65-F5344CB8AC3E}">
        <p14:creationId xmlns:p14="http://schemas.microsoft.com/office/powerpoint/2010/main" val="365350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1" y="365126"/>
            <a:ext cx="2172286" cy="1069780"/>
          </a:xfrm>
          <a:ln w="38100">
            <a:solidFill>
              <a:schemeClr val="tx1"/>
            </a:solidFill>
          </a:ln>
        </p:spPr>
        <p:txBody>
          <a:bodyPr/>
          <a:lstStyle/>
          <a:p>
            <a:r>
              <a:rPr lang="en-US" dirty="0" smtClean="0"/>
              <a:t>Neglect</a:t>
            </a:r>
            <a:endParaRPr lang="en-US" dirty="0"/>
          </a:p>
        </p:txBody>
      </p:sp>
      <p:sp>
        <p:nvSpPr>
          <p:cNvPr id="3" name="Content Placeholder 2"/>
          <p:cNvSpPr>
            <a:spLocks noGrp="1"/>
          </p:cNvSpPr>
          <p:nvPr>
            <p:ph idx="1"/>
          </p:nvPr>
        </p:nvSpPr>
        <p:spPr>
          <a:xfrm>
            <a:off x="838200" y="1617785"/>
            <a:ext cx="10515599" cy="4559178"/>
          </a:xfrm>
        </p:spPr>
        <p:txBody>
          <a:bodyPr/>
          <a:lstStyle/>
          <a:p>
            <a:endParaRPr lang="en-US" dirty="0"/>
          </a:p>
          <a:p>
            <a:r>
              <a:rPr lang="en-US" dirty="0"/>
              <a:t>Significant danger presented to an elder’s physical or mental health when the person responsible for his or her care is unable to provide adequate food, shelter, clothing or medical/dental </a:t>
            </a:r>
            <a:r>
              <a:rPr lang="en-US" dirty="0" smtClean="0"/>
              <a:t>care</a:t>
            </a:r>
          </a:p>
          <a:p>
            <a:r>
              <a:rPr lang="en-US" dirty="0"/>
              <a:t>F</a:t>
            </a:r>
            <a:r>
              <a:rPr lang="en-US" dirty="0" smtClean="0"/>
              <a:t>ailure to meet basic needs of elder</a:t>
            </a:r>
          </a:p>
          <a:p>
            <a:r>
              <a:rPr lang="en-US" dirty="0" smtClean="0"/>
              <a:t>Most obvious </a:t>
            </a:r>
            <a:r>
              <a:rPr lang="en-US" dirty="0"/>
              <a:t>signs are dehydration, malnutrition, temperature related injuries, and decubitus </a:t>
            </a:r>
            <a:r>
              <a:rPr lang="en-US" dirty="0" smtClean="0"/>
              <a:t>ulcers</a:t>
            </a:r>
          </a:p>
          <a:p>
            <a:r>
              <a:rPr lang="en-US" dirty="0" smtClean="0"/>
              <a:t>But neglect can occur without those signs</a:t>
            </a:r>
          </a:p>
          <a:p>
            <a:pPr marL="0" indent="0">
              <a:buNone/>
            </a:pPr>
            <a:endParaRPr lang="en-US" dirty="0"/>
          </a:p>
        </p:txBody>
      </p:sp>
    </p:spTree>
    <p:extLst>
      <p:ext uri="{BB962C8B-B14F-4D97-AF65-F5344CB8AC3E}">
        <p14:creationId xmlns:p14="http://schemas.microsoft.com/office/powerpoint/2010/main" val="680957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760779" cy="990709"/>
          </a:xfrm>
          <a:ln w="38100">
            <a:solidFill>
              <a:schemeClr val="tx1"/>
            </a:solidFill>
          </a:ln>
        </p:spPr>
        <p:txBody>
          <a:bodyPr/>
          <a:lstStyle/>
          <a:p>
            <a:r>
              <a:rPr lang="en-US" dirty="0" smtClean="0"/>
              <a:t>Health care fraud and abuse</a:t>
            </a:r>
            <a:endParaRPr lang="en-US" dirty="0"/>
          </a:p>
        </p:txBody>
      </p:sp>
      <p:sp>
        <p:nvSpPr>
          <p:cNvPr id="3" name="Content Placeholder 2"/>
          <p:cNvSpPr>
            <a:spLocks noGrp="1"/>
          </p:cNvSpPr>
          <p:nvPr>
            <p:ph idx="1"/>
          </p:nvPr>
        </p:nvSpPr>
        <p:spPr/>
        <p:txBody>
          <a:bodyPr/>
          <a:lstStyle/>
          <a:p>
            <a:r>
              <a:rPr lang="en-US" dirty="0"/>
              <a:t>Not providing healthcare, but charging for it</a:t>
            </a:r>
          </a:p>
          <a:p>
            <a:r>
              <a:rPr lang="en-US" dirty="0"/>
              <a:t>Overcharging or double-billing for medical care or services</a:t>
            </a:r>
          </a:p>
          <a:p>
            <a:r>
              <a:rPr lang="en-US" dirty="0"/>
              <a:t>Getting kickbacks for referrals to other providers or for prescribing certain drugs</a:t>
            </a:r>
          </a:p>
          <a:p>
            <a:r>
              <a:rPr lang="en-US" dirty="0"/>
              <a:t>Overmedicating or under medicating</a:t>
            </a:r>
          </a:p>
          <a:p>
            <a:r>
              <a:rPr lang="en-US" dirty="0"/>
              <a:t>Recommending fraudulent remedies for illnesses or other medical conditions</a:t>
            </a:r>
          </a:p>
          <a:p>
            <a:r>
              <a:rPr lang="en-US" dirty="0"/>
              <a:t>Medicaid fraud</a:t>
            </a:r>
          </a:p>
        </p:txBody>
      </p:sp>
    </p:spTree>
    <p:extLst>
      <p:ext uri="{BB962C8B-B14F-4D97-AF65-F5344CB8AC3E}">
        <p14:creationId xmlns:p14="http://schemas.microsoft.com/office/powerpoint/2010/main" val="165319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3136</Words>
  <Application>Microsoft Office PowerPoint</Application>
  <PresentationFormat>Widescreen</PresentationFormat>
  <Paragraphs>249</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-apple-system</vt:lpstr>
      <vt:lpstr>Arial</vt:lpstr>
      <vt:lpstr>Calibri</vt:lpstr>
      <vt:lpstr>Calibri Light</vt:lpstr>
      <vt:lpstr>Office Theme</vt:lpstr>
      <vt:lpstr>Elder Abuse and Neglect</vt:lpstr>
      <vt:lpstr>Elder Abuse:  demographics, epidemiology</vt:lpstr>
      <vt:lpstr>Forms of Elder Abuse</vt:lpstr>
      <vt:lpstr>Physical Abuse</vt:lpstr>
      <vt:lpstr>AAFP:  signs and symptoms of possible abuse</vt:lpstr>
      <vt:lpstr>Material – Financial Abuse</vt:lpstr>
      <vt:lpstr>Psychological Abuse</vt:lpstr>
      <vt:lpstr>Neglect</vt:lpstr>
      <vt:lpstr>Health care fraud and abuse</vt:lpstr>
      <vt:lpstr>Self-Neglect</vt:lpstr>
      <vt:lpstr>Older Adults at Risk</vt:lpstr>
      <vt:lpstr>Caregiver Risk</vt:lpstr>
      <vt:lpstr>Reporting Elder Abuse</vt:lpstr>
      <vt:lpstr>State Reporting Responsibilities</vt:lpstr>
      <vt:lpstr>Connecticut Elder Abuse Reporting Requirements</vt:lpstr>
      <vt:lpstr>Documentation</vt:lpstr>
      <vt:lpstr>Management</vt:lpstr>
      <vt:lpstr>Management</vt:lpstr>
      <vt:lpstr>PowerPoint Presentation</vt:lpstr>
      <vt:lpstr>Bibiliography</vt:lpstr>
    </vt:vector>
  </TitlesOfParts>
  <Company>CHC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Elder Abuse and Neglect</dc:title>
  <dc:creator>Yim, Andrew</dc:creator>
  <cp:lastModifiedBy>Yim, Andrew</cp:lastModifiedBy>
  <cp:revision>9</cp:revision>
  <dcterms:created xsi:type="dcterms:W3CDTF">2022-10-04T14:31:30Z</dcterms:created>
  <dcterms:modified xsi:type="dcterms:W3CDTF">2022-11-04T17:26:39Z</dcterms:modified>
</cp:coreProperties>
</file>