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Lst>
  <p:notesMasterIdLst>
    <p:notesMasterId r:id="rId64"/>
  </p:notesMasterIdLst>
  <p:sldIdLst>
    <p:sldId id="256" r:id="rId4"/>
    <p:sldId id="258" r:id="rId5"/>
    <p:sldId id="259" r:id="rId6"/>
    <p:sldId id="260" r:id="rId7"/>
    <p:sldId id="261" r:id="rId8"/>
    <p:sldId id="323" r:id="rId9"/>
    <p:sldId id="322" r:id="rId10"/>
    <p:sldId id="324" r:id="rId11"/>
    <p:sldId id="264" r:id="rId12"/>
    <p:sldId id="265" r:id="rId13"/>
    <p:sldId id="266" r:id="rId14"/>
    <p:sldId id="268" r:id="rId15"/>
    <p:sldId id="269" r:id="rId16"/>
    <p:sldId id="270" r:id="rId17"/>
    <p:sldId id="271" r:id="rId18"/>
    <p:sldId id="320" r:id="rId19"/>
    <p:sldId id="32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83A6-C2E3-5B45-A1AF-6A9E1391A54D}">
          <p14:sldIdLst>
            <p14:sldId id="256"/>
          </p14:sldIdLst>
        </p14:section>
        <p14:section name="body" id="{F3B13333-32D1-C74F-9696-8AF842BD267E}">
          <p14:sldIdLst>
            <p14:sldId id="258"/>
            <p14:sldId id="259"/>
            <p14:sldId id="260"/>
            <p14:sldId id="261"/>
            <p14:sldId id="323"/>
            <p14:sldId id="322"/>
            <p14:sldId id="324"/>
            <p14:sldId id="264"/>
            <p14:sldId id="265"/>
            <p14:sldId id="266"/>
            <p14:sldId id="268"/>
            <p14:sldId id="269"/>
            <p14:sldId id="270"/>
            <p14:sldId id="271"/>
            <p14:sldId id="320"/>
            <p14:sldId id="321"/>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FED"/>
    <a:srgbClr val="0D3B88"/>
    <a:srgbClr val="673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216" autoAdjust="0"/>
    <p:restoredTop sz="77558" autoAdjust="0"/>
  </p:normalViewPr>
  <p:slideViewPr>
    <p:cSldViewPr>
      <p:cViewPr varScale="1">
        <p:scale>
          <a:sx n="57" d="100"/>
          <a:sy n="57" d="100"/>
        </p:scale>
        <p:origin x="11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E837E-4D76-41B1-93BD-9B964D3E8FB3}" type="datetimeFigureOut">
              <a:rPr lang="en-US" smtClean="0"/>
              <a:t>11/10/2022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DDFAF-13F3-4092-BAEA-56B86A74EFA6}" type="slidenum">
              <a:rPr lang="en-US" smtClean="0"/>
              <a:t>‹#›</a:t>
            </a:fld>
            <a:endParaRPr lang="en-US"/>
          </a:p>
        </p:txBody>
      </p:sp>
    </p:spTree>
    <p:extLst>
      <p:ext uri="{BB962C8B-B14F-4D97-AF65-F5344CB8AC3E}">
        <p14:creationId xmlns:p14="http://schemas.microsoft.com/office/powerpoint/2010/main" val="1895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rt.org/en/health-topics/heart-failure/diagnosing-heart-failure/ejection-fraction-heart-failure-measur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Left-sided heart failure</a:t>
            </a:r>
          </a:p>
          <a:p>
            <a:r>
              <a:rPr lang="en-US" sz="1200" b="0" i="0" kern="1200" dirty="0" smtClean="0">
                <a:solidFill>
                  <a:schemeClr val="tx1"/>
                </a:solidFill>
                <a:effectLst/>
                <a:latin typeface="+mn-lt"/>
                <a:ea typeface="+mn-ea"/>
                <a:cs typeface="+mn-cs"/>
              </a:rPr>
              <a:t>The heart's pumping action moves oxygen-rich blood as it travels from the lungs to the left atrium, then on to the left ventricle, which pumps it to the rest of the body. The left ventricle supplies most of the heart's pumping power, so it's larger than the other chambers and essential for normal function. In left-sided or left ventricular (LV) heart failure, the left side of the heart must work harder to pump the same amount of blood.</a:t>
            </a:r>
          </a:p>
          <a:p>
            <a:r>
              <a:rPr lang="en-US" sz="1200" b="0" i="0" kern="1200" dirty="0" smtClean="0">
                <a:solidFill>
                  <a:schemeClr val="tx1"/>
                </a:solidFill>
                <a:effectLst/>
                <a:latin typeface="+mn-lt"/>
                <a:ea typeface="+mn-ea"/>
                <a:cs typeface="+mn-cs"/>
              </a:rPr>
              <a:t>There are two types of left-sided heart failure. Drug treatments are different for the two types.</a:t>
            </a:r>
          </a:p>
          <a:p>
            <a:r>
              <a:rPr lang="en-US" sz="1200" b="1" i="0" kern="1200" dirty="0" smtClean="0">
                <a:solidFill>
                  <a:schemeClr val="tx1"/>
                </a:solidFill>
                <a:effectLst/>
                <a:latin typeface="+mn-lt"/>
                <a:ea typeface="+mn-ea"/>
                <a:cs typeface="+mn-cs"/>
              </a:rPr>
              <a:t>Heart failure with reduced </a:t>
            </a:r>
            <a:r>
              <a:rPr lang="en-US" sz="1200" b="1" i="0" u="none" strike="noStrike" kern="1200" dirty="0" smtClean="0">
                <a:solidFill>
                  <a:schemeClr val="tx1"/>
                </a:solidFill>
                <a:effectLst/>
                <a:latin typeface="+mn-lt"/>
                <a:ea typeface="+mn-ea"/>
                <a:cs typeface="+mn-cs"/>
                <a:hlinkClick r:id="rId3"/>
              </a:rPr>
              <a:t>ejection fraction</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HFrEF</a:t>
            </a:r>
            <a:r>
              <a:rPr lang="en-US" sz="1200" b="1" i="0" kern="1200" dirty="0" smtClean="0">
                <a:solidFill>
                  <a:schemeClr val="tx1"/>
                </a:solidFill>
                <a:effectLst/>
                <a:latin typeface="+mn-lt"/>
                <a:ea typeface="+mn-ea"/>
                <a:cs typeface="+mn-cs"/>
              </a:rPr>
              <a:t>), also called systolic failure:</a:t>
            </a:r>
            <a:r>
              <a:rPr lang="en-US" sz="1200" b="0" i="0" kern="1200" dirty="0" smtClean="0">
                <a:solidFill>
                  <a:schemeClr val="tx1"/>
                </a:solidFill>
                <a:effectLst/>
                <a:latin typeface="+mn-lt"/>
                <a:ea typeface="+mn-ea"/>
                <a:cs typeface="+mn-cs"/>
              </a:rPr>
              <a:t> The left ventricle loses its ability to contract normally. The heart can't pump with enough force to push enough blood into circulation.</a:t>
            </a:r>
          </a:p>
          <a:p>
            <a:r>
              <a:rPr lang="en-US" sz="1200" b="1" i="0" kern="1200" dirty="0" smtClean="0">
                <a:solidFill>
                  <a:schemeClr val="tx1"/>
                </a:solidFill>
                <a:effectLst/>
                <a:latin typeface="+mn-lt"/>
                <a:ea typeface="+mn-ea"/>
                <a:cs typeface="+mn-cs"/>
              </a:rPr>
              <a:t>Heart failure with preserved ejection fraction (</a:t>
            </a:r>
            <a:r>
              <a:rPr lang="en-US" sz="1200" b="1" i="0" kern="1200" dirty="0" err="1" smtClean="0">
                <a:solidFill>
                  <a:schemeClr val="tx1"/>
                </a:solidFill>
                <a:effectLst/>
                <a:latin typeface="+mn-lt"/>
                <a:ea typeface="+mn-ea"/>
                <a:cs typeface="+mn-cs"/>
              </a:rPr>
              <a:t>HFpEF</a:t>
            </a:r>
            <a:r>
              <a:rPr lang="en-US" sz="1200" b="1" i="0" kern="1200" dirty="0" smtClean="0">
                <a:solidFill>
                  <a:schemeClr val="tx1"/>
                </a:solidFill>
                <a:effectLst/>
                <a:latin typeface="+mn-lt"/>
                <a:ea typeface="+mn-ea"/>
                <a:cs typeface="+mn-cs"/>
              </a:rPr>
              <a:t>), also called diastolic failure </a:t>
            </a:r>
            <a:r>
              <a:rPr lang="en-US" sz="1200" b="0" i="0" kern="1200" dirty="0" smtClean="0">
                <a:solidFill>
                  <a:schemeClr val="tx1"/>
                </a:solidFill>
                <a:effectLst/>
                <a:latin typeface="+mn-lt"/>
                <a:ea typeface="+mn-ea"/>
                <a:cs typeface="+mn-cs"/>
              </a:rPr>
              <a:t>(or diastolic dysfunction)</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left ventricle loses its ability to relax normally (because the muscle has become stiff). The heart can't properly fill with blood during the resting period between each beat.</a:t>
            </a:r>
          </a:p>
          <a:p>
            <a:endParaRPr lang="en-US" dirty="0" smtClean="0"/>
          </a:p>
          <a:p>
            <a:r>
              <a:rPr lang="en-US" sz="1200" b="0" i="0" kern="1200" dirty="0" smtClean="0">
                <a:solidFill>
                  <a:schemeClr val="tx1"/>
                </a:solidFill>
                <a:effectLst/>
                <a:latin typeface="+mn-lt"/>
                <a:ea typeface="+mn-ea"/>
                <a:cs typeface="+mn-cs"/>
              </a:rPr>
              <a:t>Right-sided heart failure</a:t>
            </a:r>
          </a:p>
          <a:p>
            <a:r>
              <a:rPr lang="en-US" sz="1200" b="0" i="0" kern="1200" dirty="0" smtClean="0">
                <a:solidFill>
                  <a:schemeClr val="tx1"/>
                </a:solidFill>
                <a:effectLst/>
                <a:latin typeface="+mn-lt"/>
                <a:ea typeface="+mn-ea"/>
                <a:cs typeface="+mn-cs"/>
              </a:rPr>
              <a:t>The heart's pumping action moves "used" blood that returns to the heart through the veins through the right atrium into the right ventricle. The right ventricle then pumps the blood back out of the heart into the lungs to be replenished with oxygen.</a:t>
            </a:r>
          </a:p>
          <a:p>
            <a:r>
              <a:rPr lang="en-US" sz="1200" b="0" i="0" kern="1200" dirty="0" smtClean="0">
                <a:solidFill>
                  <a:schemeClr val="tx1"/>
                </a:solidFill>
                <a:effectLst/>
                <a:latin typeface="+mn-lt"/>
                <a:ea typeface="+mn-ea"/>
                <a:cs typeface="+mn-cs"/>
              </a:rPr>
              <a:t>Right-sided or right ventricular (RV) heart failure usually occurs as a result of left-sided failure. When the left ventricle fails, increased fluid pressure is, in effect, transferred back through the lungs, ultimately damaging the heart's right side. When the right side loses pumping power, blood backs up in the body's veins. This usually causes swelling or congestion in the legs, ankles and swelling within the abdomen such as the GI tract and liver (causing ascites).</a:t>
            </a:r>
          </a:p>
          <a:p>
            <a:endParaRPr lang="en-US" dirty="0" smtClean="0"/>
          </a:p>
          <a:p>
            <a:r>
              <a:rPr lang="en-US" sz="1200" b="0" i="0" kern="1200" dirty="0" smtClean="0">
                <a:solidFill>
                  <a:schemeClr val="tx1"/>
                </a:solidFill>
                <a:effectLst/>
                <a:latin typeface="+mn-lt"/>
                <a:ea typeface="+mn-ea"/>
                <a:cs typeface="+mn-cs"/>
              </a:rPr>
              <a:t>Congestive heart failure</a:t>
            </a:r>
          </a:p>
          <a:p>
            <a:r>
              <a:rPr lang="en-US" sz="1200" b="0" i="0" kern="1200" dirty="0" smtClean="0">
                <a:solidFill>
                  <a:schemeClr val="tx1"/>
                </a:solidFill>
                <a:effectLst/>
                <a:latin typeface="+mn-lt"/>
                <a:ea typeface="+mn-ea"/>
                <a:cs typeface="+mn-cs"/>
              </a:rPr>
              <a:t>Congestive heart failure (CHF) is a type of heart failure which requires seeking timely medical attention, although sometimes the two terms are used interchangeably.</a:t>
            </a:r>
          </a:p>
          <a:p>
            <a:r>
              <a:rPr lang="en-US" sz="1200" b="0" i="0" kern="1200" dirty="0" smtClean="0">
                <a:solidFill>
                  <a:schemeClr val="tx1"/>
                </a:solidFill>
                <a:effectLst/>
                <a:latin typeface="+mn-lt"/>
                <a:ea typeface="+mn-ea"/>
                <a:cs typeface="+mn-cs"/>
              </a:rPr>
              <a:t>As blood flow out of the heart slows, blood returning to the heart through the veins backs up, causing congestion in the body's tissues. Often swelling (edema) results. Most often there's swelling in the legs and ankles, but it can happen in other parts of the body, too.</a:t>
            </a:r>
          </a:p>
          <a:p>
            <a:r>
              <a:rPr lang="en-US" sz="1200" b="0" i="0" kern="1200" dirty="0" smtClean="0">
                <a:solidFill>
                  <a:schemeClr val="tx1"/>
                </a:solidFill>
                <a:effectLst/>
                <a:latin typeface="+mn-lt"/>
                <a:ea typeface="+mn-ea"/>
                <a:cs typeface="+mn-cs"/>
              </a:rPr>
              <a:t>Sometimes fluid collects in the lungs and interferes with breathing, causing shortness of breath, especially when a person is lying down. This is called pulmonary edema and if left untreated can cause respiratory distress.</a:t>
            </a:r>
          </a:p>
          <a:p>
            <a:r>
              <a:rPr lang="en-US" sz="1200" b="0" i="0" kern="1200" dirty="0" smtClean="0">
                <a:solidFill>
                  <a:schemeClr val="tx1"/>
                </a:solidFill>
                <a:effectLst/>
                <a:latin typeface="+mn-lt"/>
                <a:ea typeface="+mn-ea"/>
                <a:cs typeface="+mn-cs"/>
              </a:rPr>
              <a:t>Heart failure also affects the kidneys' ability to dispose of sodium and water. This retained water also increases swelling in the body's tissues (edema).</a:t>
            </a:r>
          </a:p>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11</a:t>
            </a:fld>
            <a:endParaRPr lang="en-US"/>
          </a:p>
        </p:txBody>
      </p:sp>
    </p:spTree>
    <p:extLst>
      <p:ext uri="{BB962C8B-B14F-4D97-AF65-F5344CB8AC3E}">
        <p14:creationId xmlns:p14="http://schemas.microsoft.com/office/powerpoint/2010/main" val="210246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Guideline-directed medical therapy</a:t>
            </a:r>
            <a:endParaRPr lang="en-US" dirty="0" smtClean="0"/>
          </a:p>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45</a:t>
            </a:fld>
            <a:endParaRPr lang="en-US"/>
          </a:p>
        </p:txBody>
      </p:sp>
    </p:spTree>
    <p:extLst>
      <p:ext uri="{BB962C8B-B14F-4D97-AF65-F5344CB8AC3E}">
        <p14:creationId xmlns:p14="http://schemas.microsoft.com/office/powerpoint/2010/main" val="161380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1143000" y="685800"/>
            <a:ext cx="4572000" cy="3429000"/>
          </a:xfrm>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LOE=Level</a:t>
            </a:r>
            <a:r>
              <a:rPr lang="en-US" baseline="0" dirty="0" smtClean="0"/>
              <a:t> of Evidence</a:t>
            </a:r>
            <a:endParaRPr lang="en-US" dirty="0"/>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0C5164-1DB4-A440-B6C7-4E3250C344D2}" type="slidenum">
              <a:rPr lang="en-US" sz="1200">
                <a:solidFill>
                  <a:prstClr val="black"/>
                </a:solidFill>
              </a:rPr>
              <a:pPr eaLnBrk="1" hangingPunct="1"/>
              <a:t>28</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1143000" y="685800"/>
            <a:ext cx="4572000" cy="3429000"/>
          </a:xfrm>
          <a:ln/>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Class</a:t>
            </a:r>
            <a:r>
              <a:rPr lang="en-US" baseline="0" dirty="0" smtClean="0"/>
              <a:t> of Recommendation</a:t>
            </a:r>
          </a:p>
          <a:p>
            <a:r>
              <a:rPr lang="en-US" baseline="0" dirty="0" smtClean="0"/>
              <a:t>Level of Evidence</a:t>
            </a:r>
            <a:endParaRPr lang="en-US" dirty="0"/>
          </a:p>
        </p:txBody>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2B241-9923-3B4B-9F4E-1C1E95156650}" type="slidenum">
              <a:rPr lang="en-US" sz="1200">
                <a:solidFill>
                  <a:prstClr val="black"/>
                </a:solidFill>
              </a:rPr>
              <a:pPr eaLnBrk="1" hangingPunct="1"/>
              <a:t>31</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1143000" y="685800"/>
            <a:ext cx="4572000" cy="3429000"/>
          </a:xfrm>
          <a:ln/>
        </p:spPr>
      </p:sp>
      <p:sp>
        <p:nvSpPr>
          <p:cNvPr id="552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Class</a:t>
            </a:r>
            <a:r>
              <a:rPr lang="en-US" baseline="0" dirty="0" smtClean="0"/>
              <a:t> of Recommendation</a:t>
            </a:r>
          </a:p>
          <a:p>
            <a:r>
              <a:rPr lang="en-US" baseline="0" dirty="0" smtClean="0"/>
              <a:t>Level of Evidence</a:t>
            </a:r>
          </a:p>
          <a:p>
            <a:endParaRPr lang="en-US" baseline="0" dirty="0" smtClean="0"/>
          </a:p>
          <a:p>
            <a:r>
              <a:rPr lang="en-US" sz="1200" b="0" i="0" kern="1200" dirty="0" smtClean="0">
                <a:solidFill>
                  <a:schemeClr val="tx1"/>
                </a:solidFill>
                <a:effectLst/>
                <a:latin typeface="+mn-lt"/>
                <a:ea typeface="+mn-ea"/>
                <a:cs typeface="+mn-cs"/>
              </a:rPr>
              <a:t>Guideline-directed medical therapy</a:t>
            </a:r>
            <a:endParaRPr lang="en-US" dirty="0"/>
          </a:p>
        </p:txBody>
      </p:sp>
      <p:sp>
        <p:nvSpPr>
          <p:cNvPr id="552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C77BA2-CD09-7E4D-A119-B7B420D892AE}" type="slidenum">
              <a:rPr lang="en-US" sz="1200">
                <a:solidFill>
                  <a:prstClr val="black"/>
                </a:solidFill>
              </a:rPr>
              <a:pPr eaLnBrk="1" hangingPunct="1"/>
              <a:t>32</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1143000" y="685800"/>
            <a:ext cx="4572000" cy="3429000"/>
          </a:xfrm>
          <a:ln/>
        </p:spPr>
      </p:sp>
      <p:sp>
        <p:nvSpPr>
          <p:cNvPr id="573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Class</a:t>
            </a:r>
            <a:r>
              <a:rPr lang="en-US" baseline="0" dirty="0" smtClean="0"/>
              <a:t> of Recommendation</a:t>
            </a:r>
          </a:p>
          <a:p>
            <a:r>
              <a:rPr lang="en-US" baseline="0" dirty="0" smtClean="0"/>
              <a:t>Level of Evidence</a:t>
            </a:r>
            <a:endParaRPr lang="en-US" dirty="0"/>
          </a:p>
        </p:txBody>
      </p:sp>
      <p:sp>
        <p:nvSpPr>
          <p:cNvPr id="573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5E4117-0F02-CD4E-990D-6A62310B12C1}" type="slidenum">
              <a:rPr lang="en-US" sz="1200">
                <a:solidFill>
                  <a:prstClr val="black"/>
                </a:solidFill>
              </a:rPr>
              <a:pPr eaLnBrk="1" hangingPunct="1"/>
              <a:t>33</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1143000" y="685800"/>
            <a:ext cx="4572000" cy="3429000"/>
          </a:xfrm>
          <a:ln/>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Class</a:t>
            </a:r>
            <a:r>
              <a:rPr lang="en-US" baseline="0" dirty="0" smtClean="0"/>
              <a:t> of Recommendation</a:t>
            </a:r>
          </a:p>
          <a:p>
            <a:r>
              <a:rPr lang="en-US" baseline="0" dirty="0" smtClean="0"/>
              <a:t>Level of Evidence</a:t>
            </a:r>
            <a:endParaRPr lang="en-US" dirty="0"/>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39487D-9086-274E-B5E4-3C79DC77EC47}" type="slidenum">
              <a:rPr lang="en-US" sz="1200">
                <a:solidFill>
                  <a:prstClr val="black"/>
                </a:solidFill>
              </a:rPr>
              <a:pPr eaLnBrk="1" hangingPunct="1"/>
              <a:t>34</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Guideline-directed medical therapy</a:t>
            </a:r>
            <a:endParaRPr lang="en-US" dirty="0" smtClean="0"/>
          </a:p>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35</a:t>
            </a:fld>
            <a:endParaRPr lang="en-US"/>
          </a:p>
        </p:txBody>
      </p:sp>
    </p:spTree>
    <p:extLst>
      <p:ext uri="{BB962C8B-B14F-4D97-AF65-F5344CB8AC3E}">
        <p14:creationId xmlns:p14="http://schemas.microsoft.com/office/powerpoint/2010/main" val="139974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of Recommendation</a:t>
            </a:r>
          </a:p>
          <a:p>
            <a:r>
              <a:rPr lang="en-US" baseline="0" dirty="0" smtClean="0"/>
              <a:t>Level of Evidence</a:t>
            </a:r>
            <a:endParaRPr lang="en-US" dirty="0" smtClean="0"/>
          </a:p>
          <a:p>
            <a:endParaRPr lang="en-US" dirty="0" smtClean="0"/>
          </a:p>
          <a:p>
            <a:r>
              <a:rPr lang="en-US" sz="1200" b="0" i="0" kern="1200" dirty="0" smtClean="0">
                <a:solidFill>
                  <a:schemeClr val="tx1"/>
                </a:solidFill>
                <a:effectLst/>
                <a:latin typeface="+mn-lt"/>
                <a:ea typeface="+mn-ea"/>
                <a:cs typeface="+mn-cs"/>
              </a:rPr>
              <a:t>Guideline-directed medical therapy</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37</a:t>
            </a:fld>
            <a:endParaRPr lang="en-US"/>
          </a:p>
        </p:txBody>
      </p:sp>
    </p:spTree>
    <p:extLst>
      <p:ext uri="{BB962C8B-B14F-4D97-AF65-F5344CB8AC3E}">
        <p14:creationId xmlns:p14="http://schemas.microsoft.com/office/powerpoint/2010/main" val="207473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of Recommendation</a:t>
            </a:r>
          </a:p>
          <a:p>
            <a:r>
              <a:rPr lang="en-US" baseline="0" dirty="0" smtClean="0"/>
              <a:t>Level of Evidence</a:t>
            </a:r>
            <a:endParaRPr lang="en-US" dirty="0" smtClean="0"/>
          </a:p>
          <a:p>
            <a:endParaRPr lang="en-US" dirty="0" smtClean="0"/>
          </a:p>
          <a:p>
            <a:r>
              <a:rPr lang="en-US" sz="1200" b="0" i="0" kern="1200" dirty="0" smtClean="0">
                <a:solidFill>
                  <a:schemeClr val="tx1"/>
                </a:solidFill>
                <a:effectLst/>
                <a:latin typeface="+mn-lt"/>
                <a:ea typeface="+mn-ea"/>
                <a:cs typeface="+mn-cs"/>
              </a:rPr>
              <a:t>Guideline-directed medical therapy</a:t>
            </a:r>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41</a:t>
            </a:fld>
            <a:endParaRPr lang="en-US"/>
          </a:p>
        </p:txBody>
      </p:sp>
    </p:spTree>
    <p:extLst>
      <p:ext uri="{BB962C8B-B14F-4D97-AF65-F5344CB8AC3E}">
        <p14:creationId xmlns:p14="http://schemas.microsoft.com/office/powerpoint/2010/main" val="208857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p>
          <a:p>
            <a:pPr>
              <a:defRPr/>
            </a:pPr>
            <a:endParaRPr lang="en-US" dirty="0">
              <a:ea typeface="+mn-ea"/>
            </a:endParaRPr>
          </a:p>
        </p:txBody>
      </p:sp>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11/10/2022</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8124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F6A906B8-42BA-473D-893D-3C1B52C70375}" type="datetime1">
              <a:rPr lang="en-US" altLang="en-US"/>
              <a:pPr>
                <a:defRPr/>
              </a:pPr>
              <a:t>11/10/2022</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75CFD748-28AE-4718-BC51-6EA91115B6FD}" type="slidenum">
              <a:rPr lang="en-US" altLang="en-US"/>
              <a:pPr>
                <a:defRPr/>
              </a:pPr>
              <a:t>‹#›</a:t>
            </a:fld>
            <a:endParaRPr lang="en-US" altLang="en-US"/>
          </a:p>
        </p:txBody>
      </p:sp>
    </p:spTree>
    <p:extLst>
      <p:ext uri="{BB962C8B-B14F-4D97-AF65-F5344CB8AC3E}">
        <p14:creationId xmlns:p14="http://schemas.microsoft.com/office/powerpoint/2010/main" val="41838094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2F5718-615D-47DF-9BC3-5742C4202468}" type="slidenum">
              <a:rPr lang="en-US" altLang="en-US"/>
              <a:pPr>
                <a:defRPr/>
              </a:pPr>
              <a:t>‹#›</a:t>
            </a:fld>
            <a:endParaRPr lang="en-US" altLang="en-US"/>
          </a:p>
        </p:txBody>
      </p:sp>
    </p:spTree>
    <p:extLst>
      <p:ext uri="{BB962C8B-B14F-4D97-AF65-F5344CB8AC3E}">
        <p14:creationId xmlns:p14="http://schemas.microsoft.com/office/powerpoint/2010/main" val="1373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994FC75A-A106-4692-81D4-589BD3BF76E7}" type="datetime1">
              <a:rPr lang="en-US" altLang="en-US"/>
              <a:pPr>
                <a:defRPr/>
              </a:pPr>
              <a:t>11/10/2022</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4C6978-E24C-46FA-9024-BAB503BE8DEA}" type="slidenum">
              <a:rPr lang="en-US" altLang="en-US"/>
              <a:pPr>
                <a:defRPr/>
              </a:pPr>
              <a:t>‹#›</a:t>
            </a:fld>
            <a:endParaRPr lang="en-US" altLang="en-US"/>
          </a:p>
        </p:txBody>
      </p:sp>
    </p:spTree>
    <p:extLst>
      <p:ext uri="{BB962C8B-B14F-4D97-AF65-F5344CB8AC3E}">
        <p14:creationId xmlns:p14="http://schemas.microsoft.com/office/powerpoint/2010/main" val="34477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solidFill>
                  <a:schemeClr val="bg1"/>
                </a:solidFill>
              </a:defRPr>
            </a:lvl1pPr>
          </a:lstStyle>
          <a:p>
            <a:pPr>
              <a:defRPr/>
            </a:pPr>
            <a:fld id="{F303F4B9-0104-47B2-A52A-6EEB5033EAA5}" type="slidenum">
              <a:rPr lang="en-US" altLang="en-US"/>
              <a:pPr>
                <a:defRPr/>
              </a:pPr>
              <a:t>‹#›</a:t>
            </a:fld>
            <a:endParaRPr lang="en-US" altLang="en-US"/>
          </a:p>
        </p:txBody>
      </p:sp>
    </p:spTree>
    <p:extLst>
      <p:ext uri="{BB962C8B-B14F-4D97-AF65-F5344CB8AC3E}">
        <p14:creationId xmlns:p14="http://schemas.microsoft.com/office/powerpoint/2010/main" val="209448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526260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BF2E585E-3F70-485B-A438-2E9F6C4610A4}" type="slidenum">
              <a:rPr lang="en-US" altLang="en-US"/>
              <a:pPr>
                <a:defRPr/>
              </a:pPr>
              <a:t>‹#›</a:t>
            </a:fld>
            <a:endParaRPr lang="en-US" altLang="en-US"/>
          </a:p>
        </p:txBody>
      </p:sp>
    </p:spTree>
    <p:extLst>
      <p:ext uri="{BB962C8B-B14F-4D97-AF65-F5344CB8AC3E}">
        <p14:creationId xmlns:p14="http://schemas.microsoft.com/office/powerpoint/2010/main" val="129701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0D041D7E-8D53-4D35-A1D2-A7B56F9800D5}" type="slidenum">
              <a:rPr lang="en-US" altLang="en-US"/>
              <a:pPr>
                <a:defRPr/>
              </a:pPr>
              <a:t>‹#›</a:t>
            </a:fld>
            <a:endParaRPr lang="en-US" altLang="en-US"/>
          </a:p>
        </p:txBody>
      </p:sp>
    </p:spTree>
    <p:extLst>
      <p:ext uri="{BB962C8B-B14F-4D97-AF65-F5344CB8AC3E}">
        <p14:creationId xmlns:p14="http://schemas.microsoft.com/office/powerpoint/2010/main" val="372648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3"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4" name="Slide Number Placeholder 5"/>
          <p:cNvSpPr>
            <a:spLocks noGrp="1"/>
          </p:cNvSpPr>
          <p:nvPr>
            <p:ph type="sldNum" sz="quarter" idx="12"/>
          </p:nvPr>
        </p:nvSpPr>
        <p:spPr>
          <a:xfrm>
            <a:off x="8686800" y="6645275"/>
            <a:ext cx="457200" cy="288925"/>
          </a:xfrm>
        </p:spPr>
        <p:txBody>
          <a:bodyPr/>
          <a:lstStyle>
            <a:lvl1pPr>
              <a:defRPr/>
            </a:lvl1pPr>
          </a:lstStyle>
          <a:p>
            <a:pPr>
              <a:defRPr/>
            </a:pPr>
            <a:fld id="{53A96E60-DEFF-4435-84E2-C9A918B150D9}" type="slidenum">
              <a:rPr lang="en-US" altLang="en-US"/>
              <a:pPr>
                <a:defRPr/>
              </a:pPr>
              <a:t>‹#›</a:t>
            </a:fld>
            <a:endParaRPr lang="en-US" altLang="en-US"/>
          </a:p>
        </p:txBody>
      </p:sp>
    </p:spTree>
    <p:extLst>
      <p:ext uri="{BB962C8B-B14F-4D97-AF65-F5344CB8AC3E}">
        <p14:creationId xmlns:p14="http://schemas.microsoft.com/office/powerpoint/2010/main" val="148591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060DDBAD-618E-4320-9E74-0CBF621782D0}" type="datetime1">
              <a:rPr lang="en-US" altLang="en-US"/>
              <a:pPr>
                <a:defRPr/>
              </a:pPr>
              <a:t>11/10/2022</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C67DD-796F-4C7B-BA58-DF2D9ACF1957}" type="slidenum">
              <a:rPr lang="en-US" altLang="en-US"/>
              <a:pPr>
                <a:defRPr/>
              </a:pPr>
              <a:t>‹#›</a:t>
            </a:fld>
            <a:endParaRPr lang="en-US" altLang="en-US"/>
          </a:p>
        </p:txBody>
      </p:sp>
    </p:spTree>
    <p:extLst>
      <p:ext uri="{BB962C8B-B14F-4D97-AF65-F5344CB8AC3E}">
        <p14:creationId xmlns:p14="http://schemas.microsoft.com/office/powerpoint/2010/main" val="49359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10F3364F-A59D-4C21-8F4D-EEE0D4F96DA5}" type="datetime1">
              <a:rPr lang="en-US" altLang="en-US"/>
              <a:pPr>
                <a:defRPr/>
              </a:pPr>
              <a:t>11/10/2022</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A6ADE70F-5B6B-4439-8640-0326E7C382A0}" type="slidenum">
              <a:rPr lang="en-US" altLang="en-US"/>
              <a:pPr>
                <a:defRPr/>
              </a:pPr>
              <a:t>‹#›</a:t>
            </a:fld>
            <a:endParaRPr lang="en-US" altLang="en-US"/>
          </a:p>
        </p:txBody>
      </p:sp>
    </p:spTree>
    <p:extLst>
      <p:ext uri="{BB962C8B-B14F-4D97-AF65-F5344CB8AC3E}">
        <p14:creationId xmlns:p14="http://schemas.microsoft.com/office/powerpoint/2010/main" val="22564844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11/10/2022</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589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11/10/2022</a:t>
            </a:fld>
            <a:endParaRPr lang="en-US"/>
          </a:p>
        </p:txBody>
      </p:sp>
      <p:sp>
        <p:nvSpPr>
          <p:cNvPr id="4"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5"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69922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5"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6" name="Rectangle 12"/>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7" name="Rectangle 1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8" name="Rectangle 1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9" name="Rectangle 1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endParaRPr lang="en-US"/>
          </a:p>
        </p:txBody>
      </p:sp>
      <p:sp>
        <p:nvSpPr>
          <p:cNvPr id="17"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fld id="{D2B4218F-A632-4020-ACB0-1B121CB6C537}" type="datetimeFigureOut">
              <a:rPr lang="en-US" smtClean="0"/>
              <a:t>11/10/2022</a:t>
            </a:fld>
            <a:endParaRPr lang="en-US"/>
          </a:p>
        </p:txBody>
      </p:sp>
      <p:sp>
        <p:nvSpPr>
          <p:cNvPr id="18"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9486299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7241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33371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867400" cy="70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76400"/>
            <a:ext cx="4876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AF408-E942-4AFD-A186-2C8B00AD0325}" type="slidenum">
              <a:rPr lang="en-US" altLang="en-US"/>
              <a:pPr>
                <a:defRPr/>
              </a:pPr>
              <a:t>‹#›</a:t>
            </a:fld>
            <a:endParaRPr lang="en-US" altLang="en-US"/>
          </a:p>
        </p:txBody>
      </p:sp>
    </p:spTree>
    <p:extLst>
      <p:ext uri="{BB962C8B-B14F-4D97-AF65-F5344CB8AC3E}">
        <p14:creationId xmlns:p14="http://schemas.microsoft.com/office/powerpoint/2010/main" val="24864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D1DF-46CB-4143-ADAB-36F7C1575110}" type="slidenum">
              <a:rPr lang="en-US" altLang="en-US"/>
              <a:pPr>
                <a:defRPr/>
              </a:pPr>
              <a:t>‹#›</a:t>
            </a:fld>
            <a:endParaRPr lang="en-US" altLang="en-US"/>
          </a:p>
        </p:txBody>
      </p:sp>
    </p:spTree>
    <p:extLst>
      <p:ext uri="{BB962C8B-B14F-4D97-AF65-F5344CB8AC3E}">
        <p14:creationId xmlns:p14="http://schemas.microsoft.com/office/powerpoint/2010/main" val="12296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44D13-9D15-4B2E-8624-E9F0C5551A72}" type="slidenum">
              <a:rPr lang="en-US" altLang="en-US"/>
              <a:pPr>
                <a:defRPr/>
              </a:pPr>
              <a:t>‹#›</a:t>
            </a:fld>
            <a:endParaRPr lang="en-US" altLang="en-US"/>
          </a:p>
        </p:txBody>
      </p:sp>
    </p:spTree>
    <p:extLst>
      <p:ext uri="{BB962C8B-B14F-4D97-AF65-F5344CB8AC3E}">
        <p14:creationId xmlns:p14="http://schemas.microsoft.com/office/powerpoint/2010/main" val="17007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jp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schemeClr val="bg1"/>
                </a:solidFill>
                <a:latin typeface="Californian FB" pitchFamily="18" charset="0"/>
                <a:ea typeface="ＭＳ Ｐゴシック" charset="0"/>
              </a:defRPr>
            </a:lvl1pPr>
          </a:lstStyle>
          <a:p>
            <a:fld id="{D2B4218F-A632-4020-ACB0-1B121CB6C537}" type="datetimeFigureOut">
              <a:rPr lang="en-US" smtClean="0"/>
              <a:t>11/10/2022</a:t>
            </a:fld>
            <a:endParaRPr lang="en-US"/>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schemeClr val="bg1"/>
                </a:solidFill>
                <a:latin typeface="Californian FB" pitchFamily="18" charset="0"/>
                <a:ea typeface="ＭＳ Ｐゴシック" charset="0"/>
              </a:defRPr>
            </a:lvl1pPr>
          </a:lstStyle>
          <a:p>
            <a:endParaRPr lang="en-US"/>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77EE6FC3-CEC7-4A31-8750-99B7B129150E}" type="slidenum">
              <a:rPr lang="en-US" smtClean="0"/>
              <a:t>‹#›</a:t>
            </a:fld>
            <a:endParaRPr lang="en-US"/>
          </a:p>
        </p:txBody>
      </p:sp>
      <p:pic>
        <p:nvPicPr>
          <p:cNvPr id="1031" name="Picture 7" descr="GenericBack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prstClr val="white"/>
                </a:solidFill>
                <a:latin typeface="Footlight MT Light" pitchFamily="18" charset="0"/>
                <a:ea typeface="ＭＳ Ｐゴシック" charset="0"/>
              </a:defRPr>
            </a:lvl1pPr>
          </a:lstStyle>
          <a:p>
            <a:pPr>
              <a:defRPr/>
            </a:pPr>
            <a:r>
              <a:rPr lang="en-US"/>
              <a:t>8/19/10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Footlight MT Light" pitchFamily="18"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Footlight MT Light" pitchFamily="18" charset="0"/>
              </a:defRPr>
            </a:lvl1pPr>
          </a:lstStyle>
          <a:p>
            <a:pPr>
              <a:defRPr/>
            </a:pPr>
            <a:fld id="{ED02B397-43BC-426F-9630-EE33286BE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81" r:id="rId8"/>
  </p:sldLayoutIdLst>
  <p:hf hdr="0" ftr="0"/>
  <p:txStyles>
    <p:title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prstClr val="white"/>
                </a:solidFill>
                <a:latin typeface="Californian FB" pitchFamily="18" charset="0"/>
                <a:ea typeface="ＭＳ Ｐゴシック" charset="0"/>
              </a:defRPr>
            </a:lvl1pPr>
          </a:lstStyle>
          <a:p>
            <a:pPr>
              <a:defRPr/>
            </a:pPr>
            <a:r>
              <a:rPr lang="en-US"/>
              <a:t>7/28/2011</a:t>
            </a:r>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prstClr val="white"/>
                </a:solidFill>
                <a:latin typeface="Californian FB" pitchFamily="18" charset="0"/>
                <a:ea typeface="ＭＳ Ｐゴシック" charset="0"/>
              </a:defRPr>
            </a:lvl1pPr>
          </a:lstStyle>
          <a:p>
            <a:pPr>
              <a:defRPr/>
            </a:pPr>
            <a:r>
              <a:rPr lang="en-US"/>
              <a:t>Best Practices Forum - Reducing Payroll Expenses Alternatives</a:t>
            </a:r>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FFFFFF"/>
                </a:solidFill>
                <a:latin typeface="Californian FB" pitchFamily="18" charset="0"/>
              </a:defRPr>
            </a:lvl1pPr>
          </a:lstStyle>
          <a:p>
            <a:pPr>
              <a:defRPr/>
            </a:pPr>
            <a:fld id="{E7DDA25C-3EF4-41A8-A8B9-083CD93FA5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levelandclinicmeded.com/medicalpubs/diseasemanagement/cardiology/heart-failure/"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levelandclinicmeded.com/medicalpubs/diseasemanagement/cardiology/heart-failur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levelandclinicmeded.com/medicalpubs/diseasemanagement/cardiology/heart-failure/"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levelandclinicmeded.com/medicalpubs/diseasemanagement/cardiology/heart-failure/"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hyperlink" Target="http://www.clevelandclinicmeded.com/medicalpubs/diseasemanagement/cardiology/heart-failure/" TargetMode="External"/><Relationship Id="rId3" Type="http://schemas.openxmlformats.org/officeDocument/2006/relationships/hyperlink" Target="http://circ.ahajournals.org/lookup/doi/10.1161/CIR.0b013e31829e8776" TargetMode="External"/><Relationship Id="rId7" Type="http://schemas.openxmlformats.org/officeDocument/2006/relationships/hyperlink" Target="http://prescribersletter.therapeuticresearch.com/pl/ArticleDD.aspx?pt=2&amp;segment=5785&amp;dd=290704" TargetMode="External"/><Relationship Id="rId2" Type="http://schemas.openxmlformats.org/officeDocument/2006/relationships/hyperlink" Target="http://content.onlinejacc.org/article.aspx?doi=10.1016/j.jacc.2013.05.019" TargetMode="External"/><Relationship Id="rId1" Type="http://schemas.openxmlformats.org/officeDocument/2006/relationships/slideLayout" Target="../slideLayouts/slideLayout8.xml"/><Relationship Id="rId6" Type="http://schemas.openxmlformats.org/officeDocument/2006/relationships/hyperlink" Target="http://prescribersletter.therapeuticresearch.com/pl/ArticleDD.aspx?rn=4&amp;cs=&amp;s=PRL&amp;pt=2&amp;fpt=31&amp;dd=291120&amp;pb=PRL&amp;searchid=45597726&amp;segment=6289" TargetMode="External"/><Relationship Id="rId5" Type="http://schemas.openxmlformats.org/officeDocument/2006/relationships/hyperlink" Target="http://prescribersletter.therapeuticresearch.com/pl/ArticleDD.aspx?nidchk=1&amp;rn=4&amp;cs=&amp;s=PRL&amp;pt=2&amp;fpt=31&amp;dd=291120&amp;pb=PRL&amp;searchid=45597726&amp;segment=6288" TargetMode="External"/><Relationship Id="rId10" Type="http://schemas.openxmlformats.org/officeDocument/2006/relationships/hyperlink" Target="http://www.acc.org/latest-in-cardiology/ten-points-to-remember/2017/04/27/15/50/2017-acc-aha-hfsa-focused-update-of-hf-guideline" TargetMode="External"/><Relationship Id="rId4" Type="http://schemas.openxmlformats.org/officeDocument/2006/relationships/hyperlink" Target="http://www.onlinejacc.org/content/70/6/776?_ga=2.162934719.2024483074.1573136234-469999210.1573136234" TargetMode="External"/><Relationship Id="rId9" Type="http://schemas.openxmlformats.org/officeDocument/2006/relationships/hyperlink" Target="http://www.heart.org/HEARTORG/Conditions/More/ToolsForYourHeartHealth/Keep-Track-of-Your-Heart-Health_UCM_318041_Article.js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9144000" cy="708025"/>
          </a:xfrm>
        </p:spPr>
        <p:txBody>
          <a:bodyPr/>
          <a:lstStyle/>
          <a:p>
            <a:r>
              <a:rPr lang="en-US" altLang="en-US" dirty="0" smtClean="0">
                <a:latin typeface="+mn-lt"/>
              </a:rPr>
              <a:t/>
            </a:r>
            <a:br>
              <a:rPr lang="en-US" altLang="en-US" dirty="0" smtClean="0">
                <a:latin typeface="+mn-lt"/>
              </a:rPr>
            </a:br>
            <a:r>
              <a:rPr lang="en-US" altLang="en-US" dirty="0" smtClean="0">
                <a:latin typeface="+mn-lt"/>
              </a:rPr>
              <a:t>Heart Failure</a:t>
            </a:r>
            <a:endParaRPr lang="en-US" altLang="ko-KR" sz="2400" b="1" dirty="0">
              <a:solidFill>
                <a:schemeClr val="accent1">
                  <a:lumMod val="75000"/>
                </a:schemeClr>
              </a:solidFill>
              <a:latin typeface="+mn-lt"/>
              <a:ea typeface="맑은 고딕" pitchFamily="50" charset="-127"/>
              <a:cs typeface="Arial" pitchFamily="34" charset="0"/>
            </a:endParaRPr>
          </a:p>
        </p:txBody>
      </p:sp>
      <p:sp>
        <p:nvSpPr>
          <p:cNvPr id="3" name="Subtitle 2"/>
          <p:cNvSpPr>
            <a:spLocks noGrp="1"/>
          </p:cNvSpPr>
          <p:nvPr>
            <p:ph type="subTitle" idx="1"/>
          </p:nvPr>
        </p:nvSpPr>
        <p:spPr>
          <a:xfrm>
            <a:off x="0" y="4343400"/>
            <a:ext cx="9144000" cy="1600200"/>
          </a:xfrm>
        </p:spPr>
        <p:txBody>
          <a:bodyPr/>
          <a:lstStyle/>
          <a:p>
            <a:r>
              <a:rPr lang="en-US" sz="2000" dirty="0">
                <a:solidFill>
                  <a:schemeClr val="tx1"/>
                </a:solidFill>
                <a:latin typeface="+mn-lt"/>
              </a:rPr>
              <a:t>Mary Blankson, </a:t>
            </a:r>
            <a:r>
              <a:rPr lang="en-US" sz="2000" dirty="0" smtClean="0">
                <a:solidFill>
                  <a:schemeClr val="tx1"/>
                </a:solidFill>
                <a:latin typeface="+mn-lt"/>
              </a:rPr>
              <a:t>DNP, APRN, FNP-C</a:t>
            </a:r>
            <a:endParaRPr lang="en-US" sz="2000" dirty="0">
              <a:solidFill>
                <a:schemeClr val="tx1"/>
              </a:solidFill>
              <a:latin typeface="+mn-lt"/>
            </a:endParaRPr>
          </a:p>
          <a:p>
            <a:r>
              <a:rPr lang="en-US" sz="2000" dirty="0" smtClean="0">
                <a:solidFill>
                  <a:schemeClr val="tx1"/>
                </a:solidFill>
                <a:latin typeface="+mn-lt"/>
              </a:rPr>
              <a:t>Community </a:t>
            </a:r>
            <a:r>
              <a:rPr lang="en-US" sz="2000" dirty="0">
                <a:solidFill>
                  <a:schemeClr val="tx1"/>
                </a:solidFill>
                <a:latin typeface="+mn-lt"/>
              </a:rPr>
              <a:t>Health Center, Inc.</a:t>
            </a:r>
          </a:p>
        </p:txBody>
      </p:sp>
    </p:spTree>
    <p:extLst>
      <p:ext uri="{BB962C8B-B14F-4D97-AF65-F5344CB8AC3E}">
        <p14:creationId xmlns:p14="http://schemas.microsoft.com/office/powerpoint/2010/main" val="290315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0881" y="533400"/>
            <a:ext cx="5715000" cy="1143000"/>
          </a:xfrm>
        </p:spPr>
        <p:txBody>
          <a:bodyPr/>
          <a:lstStyle/>
          <a:p>
            <a:r>
              <a:rPr lang="en-US" dirty="0" smtClean="0">
                <a:latin typeface="+mn-lt"/>
              </a:rPr>
              <a:t>Cardiac Physiology </a:t>
            </a:r>
            <a:endParaRPr lang="en-US" dirty="0">
              <a:latin typeface="+mn-lt"/>
            </a:endParaRPr>
          </a:p>
        </p:txBody>
      </p:sp>
      <p:sp>
        <p:nvSpPr>
          <p:cNvPr id="2" name="Footer Placeholder 1"/>
          <p:cNvSpPr>
            <a:spLocks noGrp="1"/>
          </p:cNvSpPr>
          <p:nvPr>
            <p:ph type="ftr" sz="quarter" idx="11"/>
          </p:nvPr>
        </p:nvSpPr>
        <p:spPr>
          <a:xfrm>
            <a:off x="609600" y="5943600"/>
            <a:ext cx="7679595" cy="243246"/>
          </a:xfrm>
        </p:spPr>
        <p:txBody>
          <a:bodyPr anchor="b"/>
          <a:lstStyle/>
          <a:p>
            <a:pPr lvl="0"/>
            <a:r>
              <a:rPr lang="en-US" i="1" dirty="0">
                <a:solidFill>
                  <a:prstClr val="black"/>
                </a:solidFill>
              </a:rPr>
              <a:t>Anatomy &amp; Physiology Made Incredibly Visual</a:t>
            </a:r>
            <a:r>
              <a:rPr lang="en-US" dirty="0">
                <a:solidFill>
                  <a:prstClr val="black"/>
                </a:solidFill>
              </a:rPr>
              <a:t>. (2009). Philadelphia: Lippincott Williams &amp; Wilkins</a:t>
            </a:r>
            <a:r>
              <a:rPr lang="en-US" dirty="0" smtClean="0">
                <a:solidFill>
                  <a:prstClr val="black"/>
                </a:solidFill>
              </a:rPr>
              <a:t>.</a:t>
            </a:r>
            <a:endParaRPr lang="en-US" dirty="0">
              <a:solidFill>
                <a:prstClr val="black"/>
              </a:solidFill>
            </a:endParaRPr>
          </a:p>
        </p:txBody>
      </p:sp>
      <p:pic>
        <p:nvPicPr>
          <p:cNvPr id="6" name="Picture 5"/>
          <p:cNvPicPr>
            <a:picLocks noChangeAspect="1"/>
          </p:cNvPicPr>
          <p:nvPr/>
        </p:nvPicPr>
        <p:blipFill>
          <a:blip r:embed="rId2"/>
          <a:stretch>
            <a:fillRect/>
          </a:stretch>
        </p:blipFill>
        <p:spPr>
          <a:xfrm>
            <a:off x="1463040" y="1447800"/>
            <a:ext cx="6450683" cy="4511087"/>
          </a:xfrm>
          <a:prstGeom prst="rect">
            <a:avLst/>
          </a:prstGeom>
        </p:spPr>
      </p:pic>
    </p:spTree>
    <p:extLst>
      <p:ext uri="{BB962C8B-B14F-4D97-AF65-F5344CB8AC3E}">
        <p14:creationId xmlns:p14="http://schemas.microsoft.com/office/powerpoint/2010/main" val="314929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5562600" cy="1066800"/>
          </a:xfrm>
        </p:spPr>
        <p:txBody>
          <a:bodyPr/>
          <a:lstStyle/>
          <a:p>
            <a:r>
              <a:rPr lang="en-US" dirty="0" smtClean="0">
                <a:latin typeface="+mn-lt"/>
              </a:rPr>
              <a:t>Types of Heart Failure</a:t>
            </a:r>
            <a:endParaRPr lang="en-US"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3784506"/>
              </p:ext>
            </p:extLst>
          </p:nvPr>
        </p:nvGraphicFramePr>
        <p:xfrm>
          <a:off x="914400" y="990600"/>
          <a:ext cx="7543800" cy="5167032"/>
        </p:xfrm>
        <a:graphic>
          <a:graphicData uri="http://schemas.openxmlformats.org/drawingml/2006/table">
            <a:tbl>
              <a:tblPr firstRow="1" bandRow="1">
                <a:tableStyleId>{08FB837D-C827-4EFA-A057-4D05807E0F7C}</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53952">
                <a:tc>
                  <a:txBody>
                    <a:bodyPr/>
                    <a:lstStyle/>
                    <a:p>
                      <a:r>
                        <a:rPr lang="en-US" sz="1800" dirty="0" smtClean="0"/>
                        <a:t>Left</a:t>
                      </a:r>
                      <a:r>
                        <a:rPr lang="en-US" sz="1800" baseline="0" dirty="0" smtClean="0"/>
                        <a:t>-sided heart failure</a:t>
                      </a:r>
                      <a:endParaRPr lang="en-US" sz="1800" dirty="0"/>
                    </a:p>
                  </a:txBody>
                  <a:tcPr/>
                </a:tc>
                <a:tc>
                  <a:txBody>
                    <a:bodyPr/>
                    <a:lstStyle/>
                    <a:p>
                      <a:r>
                        <a:rPr lang="en-US" sz="1800" dirty="0" smtClean="0"/>
                        <a:t>Right-sided heart failure</a:t>
                      </a:r>
                      <a:endParaRPr lang="en-US" sz="1800" dirty="0"/>
                    </a:p>
                  </a:txBody>
                  <a:tcPr/>
                </a:tc>
                <a:tc>
                  <a:txBody>
                    <a:bodyPr/>
                    <a:lstStyle/>
                    <a:p>
                      <a:r>
                        <a:rPr lang="en-US" sz="1800" dirty="0" smtClean="0"/>
                        <a:t>Congestive heart failure</a:t>
                      </a:r>
                      <a:endParaRPr lang="en-US" sz="1800" dirty="0"/>
                    </a:p>
                  </a:txBody>
                  <a:tcPr/>
                </a:tc>
                <a:extLst>
                  <a:ext uri="{0D108BD9-81ED-4DB2-BD59-A6C34878D82A}">
                    <a16:rowId xmlns:a16="http://schemas.microsoft.com/office/drawing/2014/main" val="10000"/>
                  </a:ext>
                </a:extLst>
              </a:tr>
              <a:tr h="1095027">
                <a:tc>
                  <a:txBody>
                    <a:bodyPr/>
                    <a:lstStyle/>
                    <a:p>
                      <a:r>
                        <a:rPr lang="en-US" sz="1600" dirty="0" smtClean="0"/>
                        <a:t>Oxygen rich blood moves</a:t>
                      </a:r>
                      <a:r>
                        <a:rPr lang="en-US" sz="1600" baseline="0" dirty="0" smtClean="0"/>
                        <a:t> from left atrium (LA) -&gt; left ventricle (LV) -&gt; to body.</a:t>
                      </a:r>
                      <a:endParaRPr lang="en-US" sz="1600" dirty="0"/>
                    </a:p>
                  </a:txBody>
                  <a:tcPr/>
                </a:tc>
                <a:tc>
                  <a:txBody>
                    <a:bodyPr/>
                    <a:lstStyle/>
                    <a:p>
                      <a:r>
                        <a:rPr lang="en-US" sz="1600" dirty="0" smtClean="0"/>
                        <a:t>“Used” blood moves from right</a:t>
                      </a:r>
                      <a:r>
                        <a:rPr lang="en-US" sz="1600" baseline="0" dirty="0" smtClean="0"/>
                        <a:t> atrium (RA) -&gt; right ventricle (RV) -&gt; lungs for re-oxygenation</a:t>
                      </a:r>
                      <a:endParaRPr lang="en-US" sz="1600" dirty="0"/>
                    </a:p>
                  </a:txBody>
                  <a:tcPr/>
                </a:tc>
                <a:tc>
                  <a:txBody>
                    <a:bodyPr/>
                    <a:lstStyle/>
                    <a:p>
                      <a:r>
                        <a:rPr lang="en-US" sz="1600" dirty="0" smtClean="0"/>
                        <a:t>Blood flow to heart slows -&gt;</a:t>
                      </a:r>
                      <a:r>
                        <a:rPr lang="en-US" sz="1600" baseline="0" dirty="0" smtClean="0"/>
                        <a:t> blood returning to heart “backs up” -&gt; congestion in body’s tissues</a:t>
                      </a:r>
                      <a:endParaRPr lang="en-US" sz="1600" dirty="0"/>
                    </a:p>
                  </a:txBody>
                  <a:tcPr/>
                </a:tc>
                <a:extLst>
                  <a:ext uri="{0D108BD9-81ED-4DB2-BD59-A6C34878D82A}">
                    <a16:rowId xmlns:a16="http://schemas.microsoft.com/office/drawing/2014/main" val="10001"/>
                  </a:ext>
                </a:extLst>
              </a:tr>
              <a:tr h="1600424">
                <a:tc>
                  <a:txBody>
                    <a:bodyPr/>
                    <a:lstStyle/>
                    <a:p>
                      <a:r>
                        <a:rPr lang="en-US" sz="1600" dirty="0" smtClean="0"/>
                        <a:t>Systolic Failure = LV loses ability to contract normally (poor pump)</a:t>
                      </a:r>
                    </a:p>
                    <a:p>
                      <a:endParaRPr lang="en-US" sz="1600" dirty="0" smtClean="0"/>
                    </a:p>
                    <a:p>
                      <a:r>
                        <a:rPr lang="en-US" sz="1600" dirty="0" smtClean="0"/>
                        <a:t>* Reduced</a:t>
                      </a:r>
                      <a:r>
                        <a:rPr lang="en-US" sz="1600" baseline="0" dirty="0" smtClean="0"/>
                        <a:t> ejection fraction (EF)</a:t>
                      </a:r>
                      <a:endParaRPr lang="en-US" sz="1600" dirty="0"/>
                    </a:p>
                  </a:txBody>
                  <a:tcPr/>
                </a:tc>
                <a:tc>
                  <a:txBody>
                    <a:bodyPr/>
                    <a:lstStyle/>
                    <a:p>
                      <a:r>
                        <a:rPr lang="en-US" sz="1600" dirty="0" smtClean="0"/>
                        <a:t>Results from left-sided failure; when LV fails -&gt;</a:t>
                      </a:r>
                      <a:r>
                        <a:rPr lang="en-US" sz="1600" baseline="0" dirty="0" smtClean="0"/>
                        <a:t> increased fluid pressure transferred back to the lungs -&gt; backs up to body’s veins (poor pump)</a:t>
                      </a:r>
                      <a:endParaRPr lang="en-US" sz="1600" dirty="0"/>
                    </a:p>
                  </a:txBody>
                  <a:tcPr/>
                </a:tc>
                <a:tc>
                  <a:txBody>
                    <a:bodyPr/>
                    <a:lstStyle/>
                    <a:p>
                      <a:r>
                        <a:rPr lang="en-US" sz="1600" dirty="0" smtClean="0"/>
                        <a:t>Swelling</a:t>
                      </a:r>
                      <a:r>
                        <a:rPr lang="en-US" sz="1600" baseline="0" dirty="0" smtClean="0"/>
                        <a:t> in legs/ankles -&gt; peripheral edema</a:t>
                      </a:r>
                    </a:p>
                    <a:p>
                      <a:r>
                        <a:rPr lang="en-US" sz="1600" baseline="0" dirty="0" smtClean="0"/>
                        <a:t>Lungs -&gt; pulmonary edema</a:t>
                      </a:r>
                      <a:endParaRPr lang="en-US" sz="1600" dirty="0"/>
                    </a:p>
                  </a:txBody>
                  <a:tcPr/>
                </a:tc>
                <a:extLst>
                  <a:ext uri="{0D108BD9-81ED-4DB2-BD59-A6C34878D82A}">
                    <a16:rowId xmlns:a16="http://schemas.microsoft.com/office/drawing/2014/main" val="10002"/>
                  </a:ext>
                </a:extLst>
              </a:tr>
              <a:tr h="2105821">
                <a:tc>
                  <a:txBody>
                    <a:bodyPr/>
                    <a:lstStyle/>
                    <a:p>
                      <a:r>
                        <a:rPr lang="en-US" sz="1600" dirty="0" smtClean="0"/>
                        <a:t>Diastolic failure/dysfunction = LV loses ability to relax normally; doesn’t fill with</a:t>
                      </a:r>
                      <a:r>
                        <a:rPr lang="en-US" sz="1600" baseline="0" dirty="0" smtClean="0"/>
                        <a:t> sufficient blood during relaxation</a:t>
                      </a:r>
                    </a:p>
                    <a:p>
                      <a:endParaRPr lang="en-US" sz="1600" baseline="0" dirty="0" smtClean="0"/>
                    </a:p>
                    <a:p>
                      <a:r>
                        <a:rPr lang="en-US" sz="1600" baseline="0" dirty="0" smtClean="0"/>
                        <a:t>*preserved EF</a:t>
                      </a:r>
                      <a:endParaRPr lang="en-US" sz="1600" dirty="0"/>
                    </a:p>
                  </a:txBody>
                  <a:tcPr/>
                </a:tc>
                <a:tc>
                  <a:txBody>
                    <a:bodyPr/>
                    <a:lstStyle/>
                    <a:p>
                      <a:r>
                        <a:rPr lang="en-US" sz="1600" dirty="0" smtClean="0"/>
                        <a:t>Key</a:t>
                      </a:r>
                      <a:r>
                        <a:rPr lang="en-US" sz="1600" baseline="0" dirty="0" smtClean="0"/>
                        <a:t> symptoms: </a:t>
                      </a:r>
                      <a:r>
                        <a:rPr lang="en-US" sz="1600" dirty="0" smtClean="0"/>
                        <a:t>Swelling in legs and ankles</a:t>
                      </a:r>
                      <a:endParaRPr lang="en-US" sz="1600" dirty="0"/>
                    </a:p>
                  </a:txBody>
                  <a:tcPr/>
                </a:tc>
                <a:tc>
                  <a:txBody>
                    <a:bodyPr/>
                    <a:lstStyle/>
                    <a:p>
                      <a:r>
                        <a:rPr lang="en-US" sz="1600" dirty="0" smtClean="0"/>
                        <a:t>Interferes</a:t>
                      </a:r>
                      <a:r>
                        <a:rPr lang="en-US" sz="1600" baseline="0" dirty="0" smtClean="0"/>
                        <a:t> with kidneys ability to dispose of sodium and water -&gt; worsens edema</a:t>
                      </a:r>
                      <a:endParaRPr lang="en-US" sz="1600"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a:xfrm>
            <a:off x="762000" y="5867400"/>
            <a:ext cx="8229600" cy="223255"/>
          </a:xfrm>
        </p:spPr>
        <p:txBody>
          <a:bodyPr/>
          <a:lstStyle/>
          <a:p>
            <a:r>
              <a:rPr lang="en-US" dirty="0">
                <a:solidFill>
                  <a:schemeClr val="tx1"/>
                </a:solidFill>
              </a:rPr>
              <a:t>http://www.heart.org/HEARTORG/Conditions/HeartFailure/AboutHeartFailure/Types-of-Heart-Failure_UCM_306323_Article.jsp</a:t>
            </a:r>
          </a:p>
        </p:txBody>
      </p:sp>
    </p:spTree>
    <p:extLst>
      <p:ext uri="{BB962C8B-B14F-4D97-AF65-F5344CB8AC3E}">
        <p14:creationId xmlns:p14="http://schemas.microsoft.com/office/powerpoint/2010/main" val="3363384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3189" y="5943600"/>
            <a:ext cx="8426204" cy="365125"/>
          </a:xfrm>
        </p:spPr>
        <p:txBody>
          <a:bodyPr/>
          <a:lstStyle/>
          <a:p>
            <a:r>
              <a:rPr lang="en-US" dirty="0">
                <a:hlinkClick r:id="rId2"/>
              </a:rPr>
              <a:t>http://www.clevelandclinicmeded.com/medicalpubs/diseasemanagement/cardiology/heart-failure/</a:t>
            </a:r>
            <a:endParaRPr lang="en-US" dirty="0"/>
          </a:p>
          <a:p>
            <a:endParaRPr lang="en-US" dirty="0"/>
          </a:p>
        </p:txBody>
      </p:sp>
      <p:pic>
        <p:nvPicPr>
          <p:cNvPr id="6" name="Picture 5"/>
          <p:cNvPicPr>
            <a:picLocks noChangeAspect="1"/>
          </p:cNvPicPr>
          <p:nvPr/>
        </p:nvPicPr>
        <p:blipFill>
          <a:blip r:embed="rId3"/>
          <a:stretch>
            <a:fillRect/>
          </a:stretch>
        </p:blipFill>
        <p:spPr>
          <a:xfrm>
            <a:off x="1447800" y="1097280"/>
            <a:ext cx="6428798" cy="4724400"/>
          </a:xfrm>
          <a:prstGeom prst="rect">
            <a:avLst/>
          </a:prstGeom>
        </p:spPr>
      </p:pic>
    </p:spTree>
    <p:extLst>
      <p:ext uri="{BB962C8B-B14F-4D97-AF65-F5344CB8AC3E}">
        <p14:creationId xmlns:p14="http://schemas.microsoft.com/office/powerpoint/2010/main" val="3989795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62691" y="5715000"/>
            <a:ext cx="8426204" cy="517525"/>
          </a:xfrm>
        </p:spPr>
        <p:txBody>
          <a:bodyPr/>
          <a:lstStyle/>
          <a:p>
            <a:r>
              <a:rPr lang="en-US" dirty="0">
                <a:hlinkClick r:id="rId2"/>
              </a:rPr>
              <a:t>http://www.clevelandclinicmeded.com/medicalpubs/diseasemanagement/cardiology/heart-failure/</a:t>
            </a:r>
            <a:endParaRPr lang="en-US" dirty="0"/>
          </a:p>
          <a:p>
            <a:endParaRPr lang="en-US" dirty="0"/>
          </a:p>
        </p:txBody>
      </p:sp>
      <p:pic>
        <p:nvPicPr>
          <p:cNvPr id="2" name="Picture 1"/>
          <p:cNvPicPr>
            <a:picLocks noChangeAspect="1"/>
          </p:cNvPicPr>
          <p:nvPr/>
        </p:nvPicPr>
        <p:blipFill>
          <a:blip r:embed="rId3"/>
          <a:stretch>
            <a:fillRect/>
          </a:stretch>
        </p:blipFill>
        <p:spPr>
          <a:xfrm>
            <a:off x="1630680" y="990601"/>
            <a:ext cx="6290227" cy="4589014"/>
          </a:xfrm>
          <a:prstGeom prst="rect">
            <a:avLst/>
          </a:prstGeom>
        </p:spPr>
      </p:pic>
    </p:spTree>
    <p:extLst>
      <p:ext uri="{BB962C8B-B14F-4D97-AF65-F5344CB8AC3E}">
        <p14:creationId xmlns:p14="http://schemas.microsoft.com/office/powerpoint/2010/main" val="3160454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33400" y="6019800"/>
            <a:ext cx="8426204" cy="365125"/>
          </a:xfrm>
        </p:spPr>
        <p:txBody>
          <a:bodyPr/>
          <a:lstStyle/>
          <a:p>
            <a:r>
              <a:rPr lang="en-US" dirty="0">
                <a:hlinkClick r:id="rId2"/>
              </a:rPr>
              <a:t>http://www.clevelandclinicmeded.com/medicalpubs/diseasemanagement/cardiology/heart-failure/</a:t>
            </a:r>
            <a:endParaRPr lang="en-US" dirty="0"/>
          </a:p>
          <a:p>
            <a:endParaRPr lang="en-US" dirty="0"/>
          </a:p>
        </p:txBody>
      </p:sp>
      <p:pic>
        <p:nvPicPr>
          <p:cNvPr id="3" name="Picture 2"/>
          <p:cNvPicPr>
            <a:picLocks noChangeAspect="1"/>
          </p:cNvPicPr>
          <p:nvPr/>
        </p:nvPicPr>
        <p:blipFill>
          <a:blip r:embed="rId3"/>
          <a:stretch>
            <a:fillRect/>
          </a:stretch>
        </p:blipFill>
        <p:spPr>
          <a:xfrm>
            <a:off x="1991214" y="1066800"/>
            <a:ext cx="5110188" cy="4840097"/>
          </a:xfrm>
          <a:prstGeom prst="rect">
            <a:avLst/>
          </a:prstGeom>
        </p:spPr>
      </p:pic>
    </p:spTree>
    <p:extLst>
      <p:ext uri="{BB962C8B-B14F-4D97-AF65-F5344CB8AC3E}">
        <p14:creationId xmlns:p14="http://schemas.microsoft.com/office/powerpoint/2010/main" val="3758471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8590" y="5943601"/>
            <a:ext cx="8426204" cy="365125"/>
          </a:xfrm>
        </p:spPr>
        <p:txBody>
          <a:bodyPr/>
          <a:lstStyle/>
          <a:p>
            <a:r>
              <a:rPr lang="en-US" dirty="0">
                <a:hlinkClick r:id="rId2"/>
              </a:rPr>
              <a:t>http://www.clevelandclinicmeded.com/medicalpubs/diseasemanagement/cardiology/heart-failure/</a:t>
            </a:r>
            <a:endParaRPr lang="en-US" dirty="0"/>
          </a:p>
          <a:p>
            <a:endParaRPr lang="en-US" dirty="0"/>
          </a:p>
        </p:txBody>
      </p:sp>
      <p:pic>
        <p:nvPicPr>
          <p:cNvPr id="2" name="Picture 1"/>
          <p:cNvPicPr>
            <a:picLocks noChangeAspect="1"/>
          </p:cNvPicPr>
          <p:nvPr/>
        </p:nvPicPr>
        <p:blipFill>
          <a:blip r:embed="rId3"/>
          <a:stretch>
            <a:fillRect/>
          </a:stretch>
        </p:blipFill>
        <p:spPr>
          <a:xfrm>
            <a:off x="2514600" y="929641"/>
            <a:ext cx="4334184" cy="5013960"/>
          </a:xfrm>
          <a:prstGeom prst="rect">
            <a:avLst/>
          </a:prstGeom>
        </p:spPr>
      </p:pic>
    </p:spTree>
    <p:extLst>
      <p:ext uri="{BB962C8B-B14F-4D97-AF65-F5344CB8AC3E}">
        <p14:creationId xmlns:p14="http://schemas.microsoft.com/office/powerpoint/2010/main" val="4363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33800" y="364067"/>
            <a:ext cx="4330700" cy="6477000"/>
          </a:xfrm>
          <a:prstGeom prst="rect">
            <a:avLst/>
          </a:prstGeom>
        </p:spPr>
      </p:pic>
    </p:spTree>
    <p:extLst>
      <p:ext uri="{BB962C8B-B14F-4D97-AF65-F5344CB8AC3E}">
        <p14:creationId xmlns:p14="http://schemas.microsoft.com/office/powerpoint/2010/main" val="371738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838200"/>
            <a:ext cx="9144000" cy="6134100"/>
          </a:xfrm>
          <a:prstGeom prst="rect">
            <a:avLst/>
          </a:prstGeom>
        </p:spPr>
      </p:pic>
    </p:spTree>
    <p:extLst>
      <p:ext uri="{BB962C8B-B14F-4D97-AF65-F5344CB8AC3E}">
        <p14:creationId xmlns:p14="http://schemas.microsoft.com/office/powerpoint/2010/main" val="334911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914400" y="2133600"/>
            <a:ext cx="5791200" cy="4525963"/>
          </a:xfrm>
        </p:spPr>
        <p:txBody>
          <a:bodyPr/>
          <a:lstStyle/>
          <a:p>
            <a:r>
              <a:rPr lang="en-US" dirty="0" smtClean="0">
                <a:solidFill>
                  <a:schemeClr val="bg2">
                    <a:lumMod val="75000"/>
                  </a:schemeClr>
                </a:solidFill>
                <a:latin typeface="+mn-lt"/>
              </a:rPr>
              <a:t>Definition</a:t>
            </a:r>
          </a:p>
          <a:p>
            <a:r>
              <a:rPr lang="en-US" dirty="0" smtClean="0">
                <a:solidFill>
                  <a:schemeClr val="bg2">
                    <a:lumMod val="75000"/>
                  </a:schemeClr>
                </a:solidFill>
                <a:latin typeface="+mn-lt"/>
              </a:rPr>
              <a:t>Pathophysiology</a:t>
            </a:r>
          </a:p>
          <a:p>
            <a:r>
              <a:rPr lang="en-US" dirty="0" smtClean="0">
                <a:latin typeface="+mn-lt"/>
              </a:rPr>
              <a:t>Stages and Treatment</a:t>
            </a:r>
          </a:p>
          <a:p>
            <a:r>
              <a:rPr lang="en-US" dirty="0" smtClean="0">
                <a:solidFill>
                  <a:schemeClr val="bg2">
                    <a:lumMod val="75000"/>
                  </a:schemeClr>
                </a:solidFill>
                <a:latin typeface="+mn-lt"/>
              </a:rPr>
              <a:t>Transitions</a:t>
            </a:r>
          </a:p>
          <a:p>
            <a:r>
              <a:rPr lang="en-US" dirty="0" smtClean="0">
                <a:solidFill>
                  <a:schemeClr val="bg2">
                    <a:lumMod val="75000"/>
                  </a:schemeClr>
                </a:solidFill>
                <a:latin typeface="+mn-lt"/>
              </a:rPr>
              <a:t>Care Coordination</a:t>
            </a:r>
          </a:p>
          <a:p>
            <a:r>
              <a:rPr lang="en-US" dirty="0" smtClean="0">
                <a:solidFill>
                  <a:schemeClr val="bg2">
                    <a:lumMod val="75000"/>
                  </a:schemeClr>
                </a:solidFill>
                <a:latin typeface="+mn-lt"/>
              </a:rPr>
              <a:t>Medication Management</a:t>
            </a:r>
          </a:p>
          <a:p>
            <a:r>
              <a:rPr lang="en-US" dirty="0" smtClean="0">
                <a:solidFill>
                  <a:schemeClr val="bg2">
                    <a:lumMod val="75000"/>
                  </a:schemeClr>
                </a:solidFill>
                <a:latin typeface="+mn-lt"/>
              </a:rPr>
              <a:t>Self Management Goals</a:t>
            </a:r>
            <a:endParaRPr lang="en-US" dirty="0">
              <a:solidFill>
                <a:schemeClr val="bg2">
                  <a:lumMod val="75000"/>
                </a:schemeClr>
              </a:solidFill>
              <a:latin typeface="+mn-lt"/>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6269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990600" y="2498725"/>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Stage A</a:t>
            </a:r>
          </a:p>
        </p:txBody>
      </p:sp>
      <p:sp>
        <p:nvSpPr>
          <p:cNvPr id="19458" name="Rectangle 3"/>
          <p:cNvSpPr>
            <a:spLocks noChangeArrowheads="1"/>
          </p:cNvSpPr>
          <p:nvPr/>
        </p:nvSpPr>
        <p:spPr bwMode="auto">
          <a:xfrm>
            <a:off x="0" y="1327195"/>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417861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5715000" cy="1143000"/>
          </a:xfrm>
        </p:spPr>
        <p:txBody>
          <a:bodyPr/>
          <a:lstStyle/>
          <a:p>
            <a:r>
              <a:rPr lang="en-US" sz="4000" dirty="0" smtClean="0">
                <a:latin typeface="+mn-lt"/>
              </a:rPr>
              <a:t>Objectives</a:t>
            </a:r>
            <a:endParaRPr lang="en-US" sz="4000" dirty="0">
              <a:latin typeface="+mn-lt"/>
            </a:endParaRPr>
          </a:p>
        </p:txBody>
      </p:sp>
      <p:sp>
        <p:nvSpPr>
          <p:cNvPr id="3" name="Content Placeholder 2"/>
          <p:cNvSpPr>
            <a:spLocks noGrp="1"/>
          </p:cNvSpPr>
          <p:nvPr>
            <p:ph idx="1"/>
          </p:nvPr>
        </p:nvSpPr>
        <p:spPr>
          <a:xfrm>
            <a:off x="304800" y="2057400"/>
            <a:ext cx="8305800" cy="4525963"/>
          </a:xfrm>
        </p:spPr>
        <p:txBody>
          <a:bodyPr>
            <a:normAutofit/>
          </a:bodyPr>
          <a:lstStyle/>
          <a:p>
            <a:r>
              <a:rPr lang="en-US" dirty="0" smtClean="0">
                <a:latin typeface="+mn-lt"/>
              </a:rPr>
              <a:t>Review definition and pathophysiology of heart failure.</a:t>
            </a:r>
          </a:p>
          <a:p>
            <a:endParaRPr lang="en-US" dirty="0">
              <a:latin typeface="+mn-lt"/>
            </a:endParaRPr>
          </a:p>
          <a:p>
            <a:r>
              <a:rPr lang="en-US" dirty="0" smtClean="0">
                <a:latin typeface="+mn-lt"/>
              </a:rPr>
              <a:t>Gain a general understanding of heart failure treatment guidelines.</a:t>
            </a:r>
          </a:p>
          <a:p>
            <a:pPr marL="0" indent="0">
              <a:buNone/>
            </a:pPr>
            <a:endParaRPr lang="en-US" dirty="0" smtClean="0">
              <a:latin typeface="+mn-lt"/>
            </a:endParaRPr>
          </a:p>
          <a:p>
            <a:r>
              <a:rPr lang="en-US" dirty="0" smtClean="0">
                <a:latin typeface="+mn-lt"/>
              </a:rPr>
              <a:t>Understand the PCP’s role in heart failure care optimization.</a:t>
            </a:r>
          </a:p>
          <a:p>
            <a:endParaRPr lang="en-US" dirty="0" smtClean="0">
              <a:latin typeface="+mn-lt"/>
            </a:endParaRPr>
          </a:p>
          <a:p>
            <a:r>
              <a:rPr lang="en-US" dirty="0" smtClean="0">
                <a:latin typeface="+mn-lt"/>
              </a:rPr>
              <a:t>Understand the PCP’s role in self-management of heart failure.</a:t>
            </a:r>
          </a:p>
          <a:p>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312197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05000" y="669926"/>
            <a:ext cx="5715000" cy="1143000"/>
          </a:xfrm>
        </p:spPr>
        <p:txBody>
          <a:bodyPr/>
          <a:lstStyle/>
          <a:p>
            <a:r>
              <a:rPr lang="en-US" b="1" dirty="0">
                <a:latin typeface="Garamond" charset="0"/>
              </a:rPr>
              <a:t>Stage A</a:t>
            </a:r>
            <a:endParaRPr lang="en-US" dirty="0">
              <a:latin typeface="Arial" charset="0"/>
            </a:endParaRPr>
          </a:p>
        </p:txBody>
      </p:sp>
      <p:sp>
        <p:nvSpPr>
          <p:cNvPr id="20482" name="Content Placeholder 2"/>
          <p:cNvSpPr>
            <a:spLocks noGrp="1"/>
          </p:cNvSpPr>
          <p:nvPr>
            <p:ph idx="1"/>
          </p:nvPr>
        </p:nvSpPr>
        <p:spPr>
          <a:xfrm>
            <a:off x="1981200" y="1913732"/>
            <a:ext cx="6781800" cy="3363912"/>
          </a:xfrm>
        </p:spPr>
        <p:txBody>
          <a:bodyPr/>
          <a:lstStyle/>
          <a:p>
            <a:pPr marL="0" indent="0">
              <a:buFontTx/>
              <a:buNone/>
            </a:pPr>
            <a:r>
              <a:rPr lang="en-US" sz="2000" dirty="0">
                <a:latin typeface="Arial" charset="0"/>
              </a:rPr>
              <a:t>Hypertension and lipid disorders should be controlled in accordance with contemporary guidelines to lower the risk of HF.</a:t>
            </a:r>
          </a:p>
          <a:p>
            <a:pPr marL="0" indent="0">
              <a:buFontTx/>
              <a:buNone/>
            </a:pPr>
            <a:endParaRPr lang="en-US" sz="2000" dirty="0">
              <a:latin typeface="Arial" charset="0"/>
            </a:endParaRPr>
          </a:p>
          <a:p>
            <a:pPr marL="0" indent="0">
              <a:buFontTx/>
              <a:buNone/>
            </a:pPr>
            <a:endParaRPr lang="en-US" sz="2000" dirty="0">
              <a:latin typeface="Arial" charset="0"/>
            </a:endParaRPr>
          </a:p>
          <a:p>
            <a:pPr marL="0" indent="0">
              <a:buFontTx/>
              <a:buNone/>
            </a:pPr>
            <a:r>
              <a:rPr lang="en-US" sz="2000" dirty="0">
                <a:latin typeface="Arial" charset="0"/>
              </a:rPr>
              <a:t>Other conditions that may lead to or contribute to HF, such as obesity, diabetes mellitus, tobacco use, and known </a:t>
            </a:r>
            <a:r>
              <a:rPr lang="en-US" sz="2000" dirty="0" err="1">
                <a:latin typeface="Arial" charset="0"/>
              </a:rPr>
              <a:t>cardiotoxic</a:t>
            </a:r>
            <a:r>
              <a:rPr lang="en-US" sz="2000" dirty="0">
                <a:latin typeface="Arial" charset="0"/>
              </a:rPr>
              <a:t> agents, should be controlled or avoided. </a:t>
            </a:r>
          </a:p>
        </p:txBody>
      </p:sp>
      <p:grpSp>
        <p:nvGrpSpPr>
          <p:cNvPr id="20483" name="Group 95"/>
          <p:cNvGrpSpPr>
            <a:grpSpLocks/>
          </p:cNvGrpSpPr>
          <p:nvPr/>
        </p:nvGrpSpPr>
        <p:grpSpPr bwMode="auto">
          <a:xfrm>
            <a:off x="223844" y="3395346"/>
            <a:ext cx="1216025" cy="942975"/>
            <a:chOff x="3986" y="942"/>
            <a:chExt cx="766" cy="594"/>
          </a:xfrm>
        </p:grpSpPr>
        <p:sp>
          <p:nvSpPr>
            <p:cNvPr id="2049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9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97" name="Freeform 289"/>
            <p:cNvSpPr>
              <a:spLocks/>
            </p:cNvSpPr>
            <p:nvPr/>
          </p:nvSpPr>
          <p:spPr bwMode="auto">
            <a:xfrm>
              <a:off x="4032" y="1200"/>
              <a:ext cx="111" cy="246"/>
            </a:xfrm>
            <a:custGeom>
              <a:avLst/>
              <a:gdLst>
                <a:gd name="T0" fmla="*/ 2 w 136"/>
                <a:gd name="T1" fmla="*/ 11 h 270"/>
                <a:gd name="T2" fmla="*/ 2 w 136"/>
                <a:gd name="T3" fmla="*/ 13 h 270"/>
                <a:gd name="T4" fmla="*/ 2 w 136"/>
                <a:gd name="T5" fmla="*/ 14 h 270"/>
                <a:gd name="T6" fmla="*/ 2 w 136"/>
                <a:gd name="T7" fmla="*/ 15 h 270"/>
                <a:gd name="T8" fmla="*/ 2 w 136"/>
                <a:gd name="T9" fmla="*/ 15 h 270"/>
                <a:gd name="T10" fmla="*/ 2 w 136"/>
                <a:gd name="T11" fmla="*/ 15 h 270"/>
                <a:gd name="T12" fmla="*/ 2 w 136"/>
                <a:gd name="T13" fmla="*/ 15 h 270"/>
                <a:gd name="T14" fmla="*/ 2 w 136"/>
                <a:gd name="T15" fmla="*/ 14 h 270"/>
                <a:gd name="T16" fmla="*/ 2 w 136"/>
                <a:gd name="T17" fmla="*/ 13 h 270"/>
                <a:gd name="T18" fmla="*/ 2 w 136"/>
                <a:gd name="T19" fmla="*/ 12 h 270"/>
                <a:gd name="T20" fmla="*/ 2 w 136"/>
                <a:gd name="T21" fmla="*/ 11 h 270"/>
                <a:gd name="T22" fmla="*/ 1 w 136"/>
                <a:gd name="T23" fmla="*/ 9 h 270"/>
                <a:gd name="T24" fmla="*/ 0 w 136"/>
                <a:gd name="T25" fmla="*/ 6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5 h 270"/>
                <a:gd name="T64" fmla="*/ 2 w 136"/>
                <a:gd name="T65" fmla="*/ 7 h 270"/>
                <a:gd name="T66" fmla="*/ 2 w 136"/>
                <a:gd name="T67" fmla="*/ 10 h 270"/>
                <a:gd name="T68" fmla="*/ 2 w 136"/>
                <a:gd name="T69" fmla="*/ 11 h 270"/>
                <a:gd name="T70" fmla="*/ 2 w 136"/>
                <a:gd name="T71" fmla="*/ 12 h 270"/>
                <a:gd name="T72" fmla="*/ 2 w 136"/>
                <a:gd name="T73" fmla="*/ 12 h 270"/>
                <a:gd name="T74" fmla="*/ 2 w 136"/>
                <a:gd name="T75" fmla="*/ 12 h 270"/>
                <a:gd name="T76" fmla="*/ 2 w 136"/>
                <a:gd name="T77" fmla="*/ 12 h 270"/>
                <a:gd name="T78" fmla="*/ 2 w 136"/>
                <a:gd name="T79" fmla="*/ 12 h 270"/>
                <a:gd name="T80" fmla="*/ 2 w 136"/>
                <a:gd name="T81" fmla="*/ 12 h 270"/>
                <a:gd name="T82" fmla="*/ 2 w 136"/>
                <a:gd name="T83" fmla="*/ 1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49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9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500"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0501"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0502"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0503"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grpSp>
        <p:nvGrpSpPr>
          <p:cNvPr id="20484" name="Group 2"/>
          <p:cNvGrpSpPr>
            <a:grpSpLocks/>
          </p:cNvGrpSpPr>
          <p:nvPr/>
        </p:nvGrpSpPr>
        <p:grpSpPr bwMode="auto">
          <a:xfrm>
            <a:off x="222256" y="1903413"/>
            <a:ext cx="1216025" cy="942975"/>
            <a:chOff x="1143000" y="1524000"/>
            <a:chExt cx="1216025" cy="942975"/>
          </a:xfrm>
        </p:grpSpPr>
        <p:grpSp>
          <p:nvGrpSpPr>
            <p:cNvPr id="20485" name="Group 95"/>
            <p:cNvGrpSpPr>
              <a:grpSpLocks/>
            </p:cNvGrpSpPr>
            <p:nvPr/>
          </p:nvGrpSpPr>
          <p:grpSpPr bwMode="auto">
            <a:xfrm>
              <a:off x="1143000" y="1524000"/>
              <a:ext cx="1216025" cy="942975"/>
              <a:chOff x="3986" y="942"/>
              <a:chExt cx="766" cy="594"/>
            </a:xfrm>
          </p:grpSpPr>
          <p:sp>
            <p:nvSpPr>
              <p:cNvPr id="2048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8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9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0491"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0492"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0493"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0494"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0486"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A</a:t>
              </a:r>
            </a:p>
          </p:txBody>
        </p:sp>
      </p:grpSp>
    </p:spTree>
    <p:extLst>
      <p:ext uri="{BB962C8B-B14F-4D97-AF65-F5344CB8AC3E}">
        <p14:creationId xmlns:p14="http://schemas.microsoft.com/office/powerpoint/2010/main" val="2890477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990600" y="2498725"/>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Stage B</a:t>
            </a:r>
          </a:p>
        </p:txBody>
      </p:sp>
      <p:sp>
        <p:nvSpPr>
          <p:cNvPr id="21506" name="Rectangle 3"/>
          <p:cNvSpPr>
            <a:spLocks noChangeArrowheads="1"/>
          </p:cNvSpPr>
          <p:nvPr/>
        </p:nvSpPr>
        <p:spPr bwMode="auto">
          <a:xfrm>
            <a:off x="0" y="1327195"/>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324446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533400"/>
            <a:ext cx="8229600" cy="1143000"/>
          </a:xfrm>
        </p:spPr>
        <p:txBody>
          <a:bodyPr/>
          <a:lstStyle/>
          <a:p>
            <a:r>
              <a:rPr lang="en-US" sz="3000" b="1" dirty="0">
                <a:latin typeface="+mn-lt"/>
              </a:rPr>
              <a:t>Recommendations for Treatment of Stage B HF</a:t>
            </a:r>
            <a:endParaRPr lang="en-US" sz="3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994916784"/>
              </p:ext>
            </p:extLst>
          </p:nvPr>
        </p:nvGraphicFramePr>
        <p:xfrm>
          <a:off x="304800" y="1371600"/>
          <a:ext cx="8514301" cy="4818257"/>
        </p:xfrm>
        <a:graphic>
          <a:graphicData uri="http://schemas.openxmlformats.org/drawingml/2006/table">
            <a:tbl>
              <a:tblPr/>
              <a:tblGrid>
                <a:gridCol w="5875558">
                  <a:extLst>
                    <a:ext uri="{9D8B030D-6E8A-4147-A177-3AD203B41FA5}">
                      <a16:colId xmlns:a16="http://schemas.microsoft.com/office/drawing/2014/main" val="20000"/>
                    </a:ext>
                  </a:extLst>
                </a:gridCol>
                <a:gridCol w="1276203">
                  <a:extLst>
                    <a:ext uri="{9D8B030D-6E8A-4147-A177-3AD203B41FA5}">
                      <a16:colId xmlns:a16="http://schemas.microsoft.com/office/drawing/2014/main" val="20001"/>
                    </a:ext>
                  </a:extLst>
                </a:gridCol>
                <a:gridCol w="1362540">
                  <a:extLst>
                    <a:ext uri="{9D8B030D-6E8A-4147-A177-3AD203B41FA5}">
                      <a16:colId xmlns:a16="http://schemas.microsoft.com/office/drawing/2014/main" val="20002"/>
                    </a:ext>
                  </a:extLst>
                </a:gridCol>
              </a:tblGrid>
              <a:tr h="26861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Times New Roman" charset="0"/>
                        </a:rPr>
                        <a:t>Recommendations</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Times New Roman" charset="0"/>
                        </a:rPr>
                        <a:t>COR</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Times New Roman" charset="0"/>
                        </a:rPr>
                        <a:t>LOE</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36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Geneva" charset="0"/>
                        </a:rPr>
                        <a:t>In patients with a history of MI and reduced EF, ACE inhibitors or ARBs should be used to prevent HF</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extLst>
                  <a:ext uri="{0D108BD9-81ED-4DB2-BD59-A6C34878D82A}">
                    <a16:rowId xmlns:a16="http://schemas.microsoft.com/office/drawing/2014/main" val="10001"/>
                  </a:ext>
                </a:extLst>
              </a:tr>
              <a:tr h="5836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In patients with MI and </a:t>
                      </a:r>
                      <a:r>
                        <a:rPr kumimoji="0" lang="en-US" sz="1600" b="0" i="0" u="none" strike="noStrike" cap="none" normalizeH="0" baseline="0">
                          <a:ln>
                            <a:noFill/>
                          </a:ln>
                          <a:solidFill>
                            <a:schemeClr val="tx1"/>
                          </a:solidFill>
                          <a:effectLst/>
                          <a:latin typeface="Times New Roman" charset="0"/>
                          <a:ea typeface="ＭＳ Ｐゴシック" charset="0"/>
                          <a:cs typeface="Geneva" charset="0"/>
                        </a:rPr>
                        <a:t>reduced </a:t>
                      </a: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EF, evidence-based beta blockers should be used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2"/>
                  </a:ext>
                </a:extLst>
              </a:tr>
              <a:tr h="3891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In patients with MI, statins should be used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extLst>
                  <a:ext uri="{0D108BD9-81ED-4DB2-BD59-A6C34878D82A}">
                    <a16:rowId xmlns:a16="http://schemas.microsoft.com/office/drawing/2014/main" val="10003"/>
                  </a:ext>
                </a:extLst>
              </a:tr>
              <a:tr h="3891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Blood pressure should be controlled to prevent symptomatic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extLst>
                  <a:ext uri="{0D108BD9-81ED-4DB2-BD59-A6C34878D82A}">
                    <a16:rowId xmlns:a16="http://schemas.microsoft.com/office/drawing/2014/main" val="10004"/>
                  </a:ext>
                </a:extLst>
              </a:tr>
              <a:tr h="5836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ACE inhibitors should be used in all patients with a reduced EF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extLst>
                  <a:ext uri="{0D108BD9-81ED-4DB2-BD59-A6C34878D82A}">
                    <a16:rowId xmlns:a16="http://schemas.microsoft.com/office/drawing/2014/main" val="10005"/>
                  </a:ext>
                </a:extLst>
              </a:tr>
              <a:tr h="5836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rPr>
                        <a:t>Beta blockers should be used in all patients with a reduced EF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6"/>
                  </a:ext>
                </a:extLst>
              </a:tr>
              <a:tr h="805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An ICD is reasonable in patients with asymptomatic ischemic cardiomyopathy who are at least 40 d post-MI, have an LVEF ≤30%, and on GDMT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7"/>
                  </a:ext>
                </a:extLst>
              </a:tr>
              <a:tr h="5836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charset="0"/>
                          <a:ea typeface="ＭＳ Ｐゴシック" charset="0"/>
                          <a:cs typeface="Times New Roman" charset="0"/>
                        </a:rPr>
                        <a:t>Nondihydropyridine</a:t>
                      </a:r>
                      <a:r>
                        <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rPr>
                        <a:t> calcium channel blockers may be harmful in patients with low LVEF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III: Harm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091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990600" y="2498725"/>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Stage C</a:t>
            </a:r>
          </a:p>
        </p:txBody>
      </p:sp>
      <p:sp>
        <p:nvSpPr>
          <p:cNvPr id="26626" name="Rectangle 3"/>
          <p:cNvSpPr>
            <a:spLocks noChangeArrowheads="1"/>
          </p:cNvSpPr>
          <p:nvPr/>
        </p:nvSpPr>
        <p:spPr bwMode="auto">
          <a:xfrm>
            <a:off x="0" y="1295400"/>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34972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990600" y="2498731"/>
            <a:ext cx="723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dirty="0" smtClean="0">
                <a:solidFill>
                  <a:srgbClr val="333399"/>
                </a:solidFill>
                <a:latin typeface="Arial Unicode MS" charset="0"/>
                <a:ea typeface="ＭＳ Ｐゴシック" charset="0"/>
                <a:cs typeface="Arial Unicode MS" charset="0"/>
              </a:rPr>
              <a:t>Nonpharmacological Interventions</a:t>
            </a:r>
          </a:p>
        </p:txBody>
      </p:sp>
      <p:sp>
        <p:nvSpPr>
          <p:cNvPr id="27650" name="Rectangle 3"/>
          <p:cNvSpPr>
            <a:spLocks noChangeArrowheads="1"/>
          </p:cNvSpPr>
          <p:nvPr/>
        </p:nvSpPr>
        <p:spPr bwMode="auto">
          <a:xfrm>
            <a:off x="0" y="1434138"/>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2301305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5619" y="761682"/>
            <a:ext cx="8307381" cy="1143000"/>
          </a:xfrm>
        </p:spPr>
        <p:txBody>
          <a:bodyPr/>
          <a:lstStyle/>
          <a:p>
            <a:r>
              <a:rPr lang="en-US" sz="3200" b="1" dirty="0">
                <a:latin typeface="+mn-lt"/>
              </a:rPr>
              <a:t>Stage C: Nonpharmacological Interventions</a:t>
            </a:r>
            <a:endParaRPr lang="en-US" sz="3200" dirty="0">
              <a:latin typeface="+mn-lt"/>
            </a:endParaRPr>
          </a:p>
        </p:txBody>
      </p:sp>
      <p:sp>
        <p:nvSpPr>
          <p:cNvPr id="28674" name="Content Placeholder 2"/>
          <p:cNvSpPr>
            <a:spLocks noGrp="1"/>
          </p:cNvSpPr>
          <p:nvPr>
            <p:ph idx="1"/>
          </p:nvPr>
        </p:nvSpPr>
        <p:spPr>
          <a:xfrm>
            <a:off x="2209800" y="1780862"/>
            <a:ext cx="6553200" cy="4419600"/>
          </a:xfrm>
        </p:spPr>
        <p:txBody>
          <a:bodyPr/>
          <a:lstStyle/>
          <a:p>
            <a:pPr marL="0" indent="0">
              <a:buFontTx/>
              <a:buNone/>
            </a:pPr>
            <a:r>
              <a:rPr lang="en-US" sz="2000" dirty="0">
                <a:latin typeface="Arial" charset="0"/>
              </a:rPr>
              <a:t>Patients with HF should receive specific education to facilitate HF self-care.</a:t>
            </a:r>
          </a:p>
          <a:p>
            <a:pPr marL="0" indent="0">
              <a:buFontTx/>
              <a:buNone/>
            </a:pPr>
            <a:endParaRPr lang="en-US" sz="2000" dirty="0">
              <a:latin typeface="Arial" charset="0"/>
            </a:endParaRPr>
          </a:p>
          <a:p>
            <a:pPr marL="0" indent="0">
              <a:buFontTx/>
              <a:buNone/>
            </a:pPr>
            <a:endParaRPr lang="en-US" sz="2000" dirty="0">
              <a:latin typeface="Arial" charset="0"/>
            </a:endParaRPr>
          </a:p>
          <a:p>
            <a:pPr marL="0" indent="0">
              <a:buFontTx/>
              <a:buNone/>
            </a:pPr>
            <a:r>
              <a:rPr lang="en-US" sz="2000" dirty="0">
                <a:latin typeface="Arial" charset="0"/>
              </a:rPr>
              <a:t>Exercise training (or regular physical activity) is recommended as safe and effective for patients with HF who are able to participate to improve functional status. </a:t>
            </a:r>
          </a:p>
          <a:p>
            <a:pPr marL="0" indent="0">
              <a:buFontTx/>
              <a:buNone/>
            </a:pPr>
            <a:endParaRPr lang="en-US" sz="2000" dirty="0">
              <a:latin typeface="Arial" charset="0"/>
            </a:endParaRPr>
          </a:p>
          <a:p>
            <a:pPr marL="0" indent="0">
              <a:buFontTx/>
              <a:buNone/>
            </a:pPr>
            <a:endParaRPr lang="en-US" sz="2000" dirty="0">
              <a:latin typeface="Arial" charset="0"/>
            </a:endParaRPr>
          </a:p>
          <a:p>
            <a:pPr marL="0" indent="0">
              <a:buFontTx/>
              <a:buNone/>
            </a:pPr>
            <a:r>
              <a:rPr lang="en-US" sz="2000" dirty="0">
                <a:latin typeface="Arial" charset="0"/>
              </a:rPr>
              <a:t>Sodium restriction is reasonable for patients with symptomatic HF to reduce congestive symptoms. </a:t>
            </a:r>
          </a:p>
          <a:p>
            <a:pPr marL="0" indent="0">
              <a:buFontTx/>
              <a:buNone/>
            </a:pPr>
            <a:endParaRPr lang="en-US" sz="2000" dirty="0">
              <a:latin typeface="Arial" charset="0"/>
            </a:endParaRPr>
          </a:p>
        </p:txBody>
      </p:sp>
      <p:grpSp>
        <p:nvGrpSpPr>
          <p:cNvPr id="28675" name="Group 3"/>
          <p:cNvGrpSpPr>
            <a:grpSpLocks/>
          </p:cNvGrpSpPr>
          <p:nvPr/>
        </p:nvGrpSpPr>
        <p:grpSpPr bwMode="auto">
          <a:xfrm>
            <a:off x="284169" y="1797050"/>
            <a:ext cx="1216025" cy="942975"/>
            <a:chOff x="3810000" y="1524000"/>
            <a:chExt cx="1216025" cy="942975"/>
          </a:xfrm>
        </p:grpSpPr>
        <p:grpSp>
          <p:nvGrpSpPr>
            <p:cNvPr id="28698" name="Group 95"/>
            <p:cNvGrpSpPr>
              <a:grpSpLocks/>
            </p:cNvGrpSpPr>
            <p:nvPr/>
          </p:nvGrpSpPr>
          <p:grpSpPr bwMode="auto">
            <a:xfrm>
              <a:off x="3810000" y="1524000"/>
              <a:ext cx="1216025" cy="942975"/>
              <a:chOff x="3986" y="942"/>
              <a:chExt cx="766" cy="594"/>
            </a:xfrm>
          </p:grpSpPr>
          <p:sp>
            <p:nvSpPr>
              <p:cNvPr id="2870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70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70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70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704"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8705"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8706"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8707"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8699"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B</a:t>
              </a:r>
            </a:p>
          </p:txBody>
        </p:sp>
      </p:grpSp>
      <p:grpSp>
        <p:nvGrpSpPr>
          <p:cNvPr id="28676" name="Group 9"/>
          <p:cNvGrpSpPr>
            <a:grpSpLocks/>
          </p:cNvGrpSpPr>
          <p:nvPr/>
        </p:nvGrpSpPr>
        <p:grpSpPr bwMode="auto">
          <a:xfrm>
            <a:off x="285756" y="4926011"/>
            <a:ext cx="1216025" cy="942975"/>
            <a:chOff x="6705600" y="2667000"/>
            <a:chExt cx="1216025" cy="942975"/>
          </a:xfrm>
        </p:grpSpPr>
        <p:grpSp>
          <p:nvGrpSpPr>
            <p:cNvPr id="28688" name="Group 95"/>
            <p:cNvGrpSpPr>
              <a:grpSpLocks/>
            </p:cNvGrpSpPr>
            <p:nvPr/>
          </p:nvGrpSpPr>
          <p:grpSpPr bwMode="auto">
            <a:xfrm>
              <a:off x="6705600" y="2667000"/>
              <a:ext cx="1216025" cy="942975"/>
              <a:chOff x="3986" y="942"/>
              <a:chExt cx="766" cy="594"/>
            </a:xfrm>
          </p:grpSpPr>
          <p:sp>
            <p:nvSpPr>
              <p:cNvPr id="2869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9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9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9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94"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8695"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8696"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8697"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8689"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28677" name="Group 2"/>
          <p:cNvGrpSpPr>
            <a:grpSpLocks/>
          </p:cNvGrpSpPr>
          <p:nvPr/>
        </p:nvGrpSpPr>
        <p:grpSpPr bwMode="auto">
          <a:xfrm>
            <a:off x="296869" y="3167060"/>
            <a:ext cx="1216025" cy="942975"/>
            <a:chOff x="1143000" y="1524000"/>
            <a:chExt cx="1216025" cy="942975"/>
          </a:xfrm>
        </p:grpSpPr>
        <p:grpSp>
          <p:nvGrpSpPr>
            <p:cNvPr id="28678" name="Group 95"/>
            <p:cNvGrpSpPr>
              <a:grpSpLocks/>
            </p:cNvGrpSpPr>
            <p:nvPr/>
          </p:nvGrpSpPr>
          <p:grpSpPr bwMode="auto">
            <a:xfrm>
              <a:off x="1143000" y="1524000"/>
              <a:ext cx="1216025" cy="942975"/>
              <a:chOff x="3986" y="942"/>
              <a:chExt cx="766" cy="594"/>
            </a:xfrm>
          </p:grpSpPr>
          <p:sp>
            <p:nvSpPr>
              <p:cNvPr id="2868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8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8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8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8684"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8685"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8686"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8687"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867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A</a:t>
              </a:r>
            </a:p>
          </p:txBody>
        </p:sp>
      </p:grpSp>
    </p:spTree>
    <p:extLst>
      <p:ext uri="{BB962C8B-B14F-4D97-AF65-F5344CB8AC3E}">
        <p14:creationId xmlns:p14="http://schemas.microsoft.com/office/powerpoint/2010/main" val="3952588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76878" y="712790"/>
            <a:ext cx="8318495" cy="1143000"/>
          </a:xfrm>
        </p:spPr>
        <p:txBody>
          <a:bodyPr/>
          <a:lstStyle/>
          <a:p>
            <a:r>
              <a:rPr lang="en-US" sz="3200" b="1" dirty="0">
                <a:latin typeface="+mn-lt"/>
              </a:rPr>
              <a:t>Stage C: Nonpharmacological Interventions (cont.)</a:t>
            </a:r>
            <a:endParaRPr lang="en-US" sz="3200" dirty="0">
              <a:latin typeface="+mn-lt"/>
            </a:endParaRPr>
          </a:p>
        </p:txBody>
      </p:sp>
      <p:sp>
        <p:nvSpPr>
          <p:cNvPr id="29698" name="Content Placeholder 2"/>
          <p:cNvSpPr>
            <a:spLocks noGrp="1"/>
          </p:cNvSpPr>
          <p:nvPr>
            <p:ph idx="1"/>
          </p:nvPr>
        </p:nvSpPr>
        <p:spPr>
          <a:xfrm>
            <a:off x="2133600" y="1997079"/>
            <a:ext cx="6553200" cy="3211513"/>
          </a:xfrm>
        </p:spPr>
        <p:txBody>
          <a:bodyPr/>
          <a:lstStyle/>
          <a:p>
            <a:pPr marL="0" indent="0">
              <a:buFontTx/>
              <a:buNone/>
            </a:pPr>
            <a:r>
              <a:rPr lang="en-US" sz="2000" dirty="0">
                <a:latin typeface="+mn-lt"/>
              </a:rPr>
              <a:t>Continuous positive airway pressure (CPAP) can be beneficial to increase LVEF and improve functional status in patients with HF and sleep apnea. </a:t>
            </a:r>
          </a:p>
          <a:p>
            <a:pPr marL="0" indent="0">
              <a:buFontTx/>
              <a:buNone/>
            </a:pPr>
            <a:endParaRPr lang="en-US" sz="2000" dirty="0">
              <a:latin typeface="+mn-lt"/>
            </a:endParaRPr>
          </a:p>
          <a:p>
            <a:pPr marL="0" indent="0">
              <a:buFontTx/>
              <a:buNone/>
            </a:pPr>
            <a:endParaRPr lang="en-US" sz="2000" dirty="0">
              <a:latin typeface="+mn-lt"/>
            </a:endParaRPr>
          </a:p>
          <a:p>
            <a:pPr marL="0" indent="0">
              <a:buFontTx/>
              <a:buNone/>
            </a:pPr>
            <a:r>
              <a:rPr lang="en-US" sz="2000" dirty="0">
                <a:latin typeface="+mn-lt"/>
              </a:rPr>
              <a:t>Cardiac rehabilitation can be useful in clinically stable patients with HF to improve functional capacity, exercise duration, HRQOL, and mortality.</a:t>
            </a:r>
          </a:p>
        </p:txBody>
      </p:sp>
      <p:grpSp>
        <p:nvGrpSpPr>
          <p:cNvPr id="29699" name="Group 8"/>
          <p:cNvGrpSpPr>
            <a:grpSpLocks/>
          </p:cNvGrpSpPr>
          <p:nvPr/>
        </p:nvGrpSpPr>
        <p:grpSpPr bwMode="auto">
          <a:xfrm>
            <a:off x="392118" y="3587750"/>
            <a:ext cx="1216025" cy="942975"/>
            <a:chOff x="3810000" y="2667000"/>
            <a:chExt cx="1216025" cy="942975"/>
          </a:xfrm>
        </p:grpSpPr>
        <p:grpSp>
          <p:nvGrpSpPr>
            <p:cNvPr id="29711" name="Group 95"/>
            <p:cNvGrpSpPr>
              <a:grpSpLocks/>
            </p:cNvGrpSpPr>
            <p:nvPr/>
          </p:nvGrpSpPr>
          <p:grpSpPr bwMode="auto">
            <a:xfrm>
              <a:off x="3810000" y="2667000"/>
              <a:ext cx="1216025" cy="942975"/>
              <a:chOff x="3986" y="942"/>
              <a:chExt cx="766" cy="594"/>
            </a:xfrm>
          </p:grpSpPr>
          <p:sp>
            <p:nvSpPr>
              <p:cNvPr id="2971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1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1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1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17"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9718"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9719"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9720"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9712"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B</a:t>
              </a:r>
            </a:p>
          </p:txBody>
        </p:sp>
      </p:grpSp>
      <p:grpSp>
        <p:nvGrpSpPr>
          <p:cNvPr id="29700" name="Group 8"/>
          <p:cNvGrpSpPr>
            <a:grpSpLocks/>
          </p:cNvGrpSpPr>
          <p:nvPr/>
        </p:nvGrpSpPr>
        <p:grpSpPr bwMode="auto">
          <a:xfrm>
            <a:off x="368305" y="1855790"/>
            <a:ext cx="1216025" cy="942975"/>
            <a:chOff x="3810000" y="2667000"/>
            <a:chExt cx="1216025" cy="942975"/>
          </a:xfrm>
        </p:grpSpPr>
        <p:grpSp>
          <p:nvGrpSpPr>
            <p:cNvPr id="29701" name="Group 95"/>
            <p:cNvGrpSpPr>
              <a:grpSpLocks/>
            </p:cNvGrpSpPr>
            <p:nvPr/>
          </p:nvGrpSpPr>
          <p:grpSpPr bwMode="auto">
            <a:xfrm>
              <a:off x="3810000" y="2667000"/>
              <a:ext cx="1216025" cy="942975"/>
              <a:chOff x="3986" y="942"/>
              <a:chExt cx="766" cy="594"/>
            </a:xfrm>
          </p:grpSpPr>
          <p:sp>
            <p:nvSpPr>
              <p:cNvPr id="2970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0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0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0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29707"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29708"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29709"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29710"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29702"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B</a:t>
              </a:r>
            </a:p>
          </p:txBody>
        </p:sp>
      </p:grpSp>
    </p:spTree>
    <p:extLst>
      <p:ext uri="{BB962C8B-B14F-4D97-AF65-F5344CB8AC3E}">
        <p14:creationId xmlns:p14="http://schemas.microsoft.com/office/powerpoint/2010/main" val="1022994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990600" y="2498729"/>
            <a:ext cx="723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Pharmacological Treatment for Stage C HF</a:t>
            </a:r>
            <a:r>
              <a:rPr lang="en-US" sz="4000" b="1" i="1" smtClean="0">
                <a:solidFill>
                  <a:srgbClr val="333399"/>
                </a:solidFill>
                <a:latin typeface="Arial Unicode MS" charset="0"/>
                <a:ea typeface="ＭＳ Ｐゴシック" charset="0"/>
                <a:cs typeface="Arial Unicode MS" charset="0"/>
              </a:rPr>
              <a:t>r</a:t>
            </a:r>
            <a:r>
              <a:rPr lang="en-US" sz="4000" b="1" smtClean="0">
                <a:solidFill>
                  <a:srgbClr val="333399"/>
                </a:solidFill>
                <a:latin typeface="Arial Unicode MS" charset="0"/>
                <a:ea typeface="ＭＳ Ｐゴシック" charset="0"/>
                <a:cs typeface="Arial Unicode MS" charset="0"/>
              </a:rPr>
              <a:t>EF</a:t>
            </a:r>
          </a:p>
        </p:txBody>
      </p:sp>
      <p:sp>
        <p:nvSpPr>
          <p:cNvPr id="30722" name="Rectangle 3"/>
          <p:cNvSpPr>
            <a:spLocks noChangeArrowheads="1"/>
          </p:cNvSpPr>
          <p:nvPr/>
        </p:nvSpPr>
        <p:spPr bwMode="auto">
          <a:xfrm>
            <a:off x="0" y="1219200"/>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2350049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133600" y="59175"/>
            <a:ext cx="7924800" cy="715963"/>
          </a:xfrm>
        </p:spPr>
        <p:txBody>
          <a:bodyPr/>
          <a:lstStyle/>
          <a:p>
            <a:r>
              <a:rPr lang="en-US" sz="2400" b="1" dirty="0">
                <a:latin typeface="+mn-lt"/>
              </a:rPr>
              <a:t>Pharmacologic Treatment for Stage C </a:t>
            </a:r>
            <a:r>
              <a:rPr lang="en-US" sz="2400" b="1" dirty="0" err="1">
                <a:latin typeface="+mn-lt"/>
              </a:rPr>
              <a:t>HF</a:t>
            </a:r>
            <a:r>
              <a:rPr lang="en-US" sz="2400" b="1" i="1" dirty="0" err="1">
                <a:latin typeface="+mn-lt"/>
              </a:rPr>
              <a:t>r</a:t>
            </a:r>
            <a:r>
              <a:rPr lang="en-US" sz="2400" b="1" dirty="0" err="1">
                <a:latin typeface="+mn-lt"/>
              </a:rPr>
              <a:t>EF</a:t>
            </a:r>
            <a:endParaRPr lang="en-US" sz="2400" dirty="0">
              <a:latin typeface="+mn-lt"/>
            </a:endParaRPr>
          </a:p>
        </p:txBody>
      </p:sp>
      <p:sp>
        <p:nvSpPr>
          <p:cNvPr id="33794" name="Rectangle 2"/>
          <p:cNvSpPr>
            <a:spLocks noChangeArrowheads="1"/>
          </p:cNvSpPr>
          <p:nvPr/>
        </p:nvSpPr>
        <p:spPr bwMode="auto">
          <a:xfrm>
            <a:off x="0" y="4393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33795" name="Picture 5" descr="Figure 1_0208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295400"/>
            <a:ext cx="625628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6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200400" y="76200"/>
            <a:ext cx="5943600" cy="838200"/>
          </a:xfrm>
        </p:spPr>
        <p:txBody>
          <a:bodyPr/>
          <a:lstStyle/>
          <a:p>
            <a:r>
              <a:rPr lang="en-US" sz="2400" b="1" dirty="0">
                <a:latin typeface="+mn-lt"/>
              </a:rPr>
              <a:t>Drugs Commonly Used for </a:t>
            </a:r>
            <a:r>
              <a:rPr lang="en-US" sz="2400" b="1" dirty="0" err="1">
                <a:latin typeface="+mn-lt"/>
              </a:rPr>
              <a:t>HF</a:t>
            </a:r>
            <a:r>
              <a:rPr lang="en-US" sz="2400" b="1" i="1" dirty="0" err="1">
                <a:latin typeface="+mn-lt"/>
              </a:rPr>
              <a:t>r</a:t>
            </a:r>
            <a:r>
              <a:rPr lang="en-US" sz="2400" b="1" dirty="0" err="1">
                <a:latin typeface="+mn-lt"/>
              </a:rPr>
              <a:t>EF</a:t>
            </a:r>
            <a:r>
              <a:rPr lang="en-US" sz="2400" b="1" dirty="0">
                <a:latin typeface="+mn-lt"/>
              </a:rPr>
              <a:t> </a:t>
            </a:r>
            <a:br>
              <a:rPr lang="en-US" sz="2400" b="1" dirty="0">
                <a:latin typeface="+mn-lt"/>
              </a:rPr>
            </a:br>
            <a:r>
              <a:rPr lang="en-US" sz="2400" b="1" dirty="0">
                <a:latin typeface="+mn-lt"/>
              </a:rPr>
              <a:t>(Stage C HF)</a:t>
            </a:r>
            <a:endParaRPr lang="en-US" sz="24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347122455"/>
              </p:ext>
            </p:extLst>
          </p:nvPr>
        </p:nvGraphicFramePr>
        <p:xfrm>
          <a:off x="334747" y="1295400"/>
          <a:ext cx="8352060" cy="4645800"/>
        </p:xfrm>
        <a:graphic>
          <a:graphicData uri="http://schemas.openxmlformats.org/drawingml/2006/table">
            <a:tbl>
              <a:tblPr firstRow="1" firstCol="1" bandRow="1"/>
              <a:tblGrid>
                <a:gridCol w="2014517">
                  <a:extLst>
                    <a:ext uri="{9D8B030D-6E8A-4147-A177-3AD203B41FA5}">
                      <a16:colId xmlns:a16="http://schemas.microsoft.com/office/drawing/2014/main" val="20000"/>
                    </a:ext>
                  </a:extLst>
                </a:gridCol>
                <a:gridCol w="1924314">
                  <a:extLst>
                    <a:ext uri="{9D8B030D-6E8A-4147-A177-3AD203B41FA5}">
                      <a16:colId xmlns:a16="http://schemas.microsoft.com/office/drawing/2014/main" val="20001"/>
                    </a:ext>
                  </a:extLst>
                </a:gridCol>
                <a:gridCol w="1839124">
                  <a:extLst>
                    <a:ext uri="{9D8B030D-6E8A-4147-A177-3AD203B41FA5}">
                      <a16:colId xmlns:a16="http://schemas.microsoft.com/office/drawing/2014/main" val="20002"/>
                    </a:ext>
                  </a:extLst>
                </a:gridCol>
                <a:gridCol w="2574105">
                  <a:extLst>
                    <a:ext uri="{9D8B030D-6E8A-4147-A177-3AD203B41FA5}">
                      <a16:colId xmlns:a16="http://schemas.microsoft.com/office/drawing/2014/main" val="20003"/>
                    </a:ext>
                  </a:extLst>
                </a:gridCol>
              </a:tblGrid>
              <a:tr h="438748">
                <a:tc>
                  <a:txBody>
                    <a:bodyPr/>
                    <a:lstStyle/>
                    <a:p>
                      <a:pPr marL="0" marR="0" algn="ctr">
                        <a:spcBef>
                          <a:spcPts val="0"/>
                        </a:spcBef>
                        <a:spcAft>
                          <a:spcPts val="0"/>
                        </a:spcAft>
                      </a:pPr>
                      <a:r>
                        <a:rPr lang="en-US" sz="1500" b="1" dirty="0" smtClean="0">
                          <a:effectLst/>
                          <a:latin typeface="Times New Roman"/>
                          <a:ea typeface="Times New Roman"/>
                        </a:rPr>
                        <a:t>Drug</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Initial Daily Dose(s)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Maximum Doses(s)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Mean Doses Achieved in Clinical Trials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374">
                <a:tc gridSpan="4">
                  <a:txBody>
                    <a:bodyPr/>
                    <a:lstStyle/>
                    <a:p>
                      <a:pPr marL="0" marR="0">
                        <a:spcBef>
                          <a:spcPts val="0"/>
                        </a:spcBef>
                        <a:spcAft>
                          <a:spcPts val="0"/>
                        </a:spcAft>
                      </a:pPr>
                      <a:r>
                        <a:rPr lang="en-US" sz="1500" b="1" i="1" dirty="0">
                          <a:effectLst/>
                          <a:latin typeface="Times New Roman"/>
                          <a:ea typeface="Times New Roman"/>
                        </a:rPr>
                        <a:t>ACE Inhibitors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1700">
                <a:tc>
                  <a:txBody>
                    <a:bodyPr/>
                    <a:lstStyle/>
                    <a:p>
                      <a:pPr marL="0" marR="0">
                        <a:spcBef>
                          <a:spcPts val="0"/>
                        </a:spcBef>
                        <a:spcAft>
                          <a:spcPts val="0"/>
                        </a:spcAft>
                      </a:pPr>
                      <a:r>
                        <a:rPr lang="en-US" sz="1500">
                          <a:effectLst/>
                          <a:latin typeface="Times New Roman"/>
                          <a:ea typeface="Times New Roman"/>
                        </a:rPr>
                        <a:t>Captopril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6.25 mg 3 times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mg 3 times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122.7 mg/d (421)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700">
                <a:tc>
                  <a:txBody>
                    <a:bodyPr/>
                    <a:lstStyle/>
                    <a:p>
                      <a:pPr marL="0" marR="0">
                        <a:spcBef>
                          <a:spcPts val="0"/>
                        </a:spcBef>
                        <a:spcAft>
                          <a:spcPts val="0"/>
                        </a:spcAft>
                      </a:pPr>
                      <a:r>
                        <a:rPr lang="en-US" sz="1500">
                          <a:effectLst/>
                          <a:latin typeface="Times New Roman"/>
                          <a:ea typeface="Times New Roman"/>
                        </a:rPr>
                        <a:t>Enalapril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10 to 20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16.6 mg/d</a:t>
                      </a:r>
                      <a:r>
                        <a:rPr lang="en-US" sz="1500" baseline="30000">
                          <a:effectLst/>
                          <a:latin typeface="Times New Roman"/>
                          <a:ea typeface="Times New Roman"/>
                        </a:rPr>
                        <a:t> </a:t>
                      </a:r>
                      <a:r>
                        <a:rPr lang="en-US" sz="1500">
                          <a:effectLst/>
                          <a:latin typeface="Times New Roman"/>
                          <a:ea typeface="Times New Roman"/>
                        </a:rPr>
                        <a:t>(412)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1700">
                <a:tc>
                  <a:txBody>
                    <a:bodyPr/>
                    <a:lstStyle/>
                    <a:p>
                      <a:pPr marL="0" marR="0">
                        <a:spcBef>
                          <a:spcPts val="0"/>
                        </a:spcBef>
                        <a:spcAft>
                          <a:spcPts val="0"/>
                        </a:spcAft>
                      </a:pPr>
                      <a:r>
                        <a:rPr lang="en-US" sz="1500">
                          <a:effectLst/>
                          <a:latin typeface="Times New Roman"/>
                          <a:ea typeface="Times New Roman"/>
                        </a:rPr>
                        <a:t>Fosinopril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 to 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40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1700">
                <a:tc>
                  <a:txBody>
                    <a:bodyPr/>
                    <a:lstStyle/>
                    <a:p>
                      <a:pPr marL="0" marR="0">
                        <a:spcBef>
                          <a:spcPts val="0"/>
                        </a:spcBef>
                        <a:spcAft>
                          <a:spcPts val="0"/>
                        </a:spcAft>
                      </a:pPr>
                      <a:r>
                        <a:rPr lang="en-US" sz="1500">
                          <a:effectLst/>
                          <a:latin typeface="Times New Roman"/>
                          <a:ea typeface="Times New Roman"/>
                        </a:rPr>
                        <a:t>Lisinopril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to 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20 to 40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32.5 to 35.0 mg/d (444)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1700">
                <a:tc>
                  <a:txBody>
                    <a:bodyPr/>
                    <a:lstStyle/>
                    <a:p>
                      <a:pPr marL="0" marR="0">
                        <a:spcBef>
                          <a:spcPts val="0"/>
                        </a:spcBef>
                        <a:spcAft>
                          <a:spcPts val="0"/>
                        </a:spcAft>
                      </a:pPr>
                      <a:r>
                        <a:rPr lang="en-US" sz="1500">
                          <a:effectLst/>
                          <a:latin typeface="Times New Roman"/>
                          <a:ea typeface="Times New Roman"/>
                        </a:rPr>
                        <a:t>Perindopril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8 to 16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374">
                <a:tc>
                  <a:txBody>
                    <a:bodyPr/>
                    <a:lstStyle/>
                    <a:p>
                      <a:pPr marL="0" marR="0">
                        <a:spcBef>
                          <a:spcPts val="0"/>
                        </a:spcBef>
                        <a:spcAft>
                          <a:spcPts val="0"/>
                        </a:spcAft>
                      </a:pPr>
                      <a:r>
                        <a:rPr lang="en-US" sz="1500">
                          <a:effectLst/>
                          <a:latin typeface="Times New Roman"/>
                          <a:ea typeface="Times New Roman"/>
                        </a:rPr>
                        <a:t>Quinapril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1700">
                <a:tc>
                  <a:txBody>
                    <a:bodyPr/>
                    <a:lstStyle/>
                    <a:p>
                      <a:pPr marL="0" marR="0">
                        <a:spcBef>
                          <a:spcPts val="0"/>
                        </a:spcBef>
                        <a:spcAft>
                          <a:spcPts val="0"/>
                        </a:spcAft>
                      </a:pPr>
                      <a:r>
                        <a:rPr lang="en-US" sz="1500">
                          <a:effectLst/>
                          <a:latin typeface="Times New Roman"/>
                          <a:ea typeface="Times New Roman"/>
                        </a:rPr>
                        <a:t>Ramipril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9374">
                <a:tc>
                  <a:txBody>
                    <a:bodyPr/>
                    <a:lstStyle/>
                    <a:p>
                      <a:pPr marL="0" marR="0">
                        <a:spcBef>
                          <a:spcPts val="0"/>
                        </a:spcBef>
                        <a:spcAft>
                          <a:spcPts val="0"/>
                        </a:spcAft>
                      </a:pPr>
                      <a:r>
                        <a:rPr lang="en-US" sz="1500">
                          <a:effectLst/>
                          <a:latin typeface="Times New Roman"/>
                          <a:ea typeface="Times New Roman"/>
                        </a:rPr>
                        <a:t>Trandolapril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4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374">
                <a:tc gridSpan="4">
                  <a:txBody>
                    <a:bodyPr/>
                    <a:lstStyle/>
                    <a:p>
                      <a:pPr marL="0" marR="0">
                        <a:spcBef>
                          <a:spcPts val="0"/>
                        </a:spcBef>
                        <a:spcAft>
                          <a:spcPts val="0"/>
                        </a:spcAft>
                      </a:pPr>
                      <a:r>
                        <a:rPr lang="en-US" sz="1500" b="1" i="1" dirty="0">
                          <a:effectLst/>
                          <a:latin typeface="Times New Roman"/>
                          <a:ea typeface="Times New Roman"/>
                        </a:rPr>
                        <a:t>ARBs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1700">
                <a:tc>
                  <a:txBody>
                    <a:bodyPr/>
                    <a:lstStyle/>
                    <a:p>
                      <a:pPr marL="0" marR="0">
                        <a:spcBef>
                          <a:spcPts val="0"/>
                        </a:spcBef>
                        <a:spcAft>
                          <a:spcPts val="0"/>
                        </a:spcAft>
                      </a:pPr>
                      <a:r>
                        <a:rPr lang="en-US" sz="1500">
                          <a:effectLst/>
                          <a:latin typeface="Times New Roman"/>
                          <a:ea typeface="Times New Roman"/>
                        </a:rPr>
                        <a:t>Candesartan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4 to 8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32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24 mg/d (419)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1700">
                <a:tc>
                  <a:txBody>
                    <a:bodyPr/>
                    <a:lstStyle/>
                    <a:p>
                      <a:pPr marL="0" marR="0">
                        <a:spcBef>
                          <a:spcPts val="0"/>
                        </a:spcBef>
                        <a:spcAft>
                          <a:spcPts val="0"/>
                        </a:spcAft>
                      </a:pPr>
                      <a:r>
                        <a:rPr lang="en-US" sz="1500">
                          <a:effectLst/>
                          <a:latin typeface="Times New Roman"/>
                          <a:ea typeface="Times New Roman"/>
                        </a:rPr>
                        <a:t>Losartan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to 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to 150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129 mg/d (420)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1700">
                <a:tc>
                  <a:txBody>
                    <a:bodyPr/>
                    <a:lstStyle/>
                    <a:p>
                      <a:pPr marL="0" marR="0">
                        <a:spcBef>
                          <a:spcPts val="0"/>
                        </a:spcBef>
                        <a:spcAft>
                          <a:spcPts val="0"/>
                        </a:spcAft>
                      </a:pPr>
                      <a:r>
                        <a:rPr lang="en-US" sz="1500">
                          <a:effectLst/>
                          <a:latin typeface="Times New Roman"/>
                          <a:ea typeface="Times New Roman"/>
                        </a:rPr>
                        <a:t>Valsartan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20 to 40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160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254 mg/d (109)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9374">
                <a:tc gridSpan="4">
                  <a:txBody>
                    <a:bodyPr/>
                    <a:lstStyle/>
                    <a:p>
                      <a:pPr marL="0" marR="0" algn="just">
                        <a:spcBef>
                          <a:spcPts val="0"/>
                        </a:spcBef>
                        <a:spcAft>
                          <a:spcPts val="0"/>
                        </a:spcAft>
                      </a:pPr>
                      <a:r>
                        <a:rPr lang="en-US" sz="1500" b="1" i="1">
                          <a:effectLst/>
                          <a:latin typeface="Times New Roman"/>
                          <a:ea typeface="Times New Roman"/>
                        </a:rPr>
                        <a:t>Aldosterone Antagonists</a:t>
                      </a:r>
                      <a:endParaRPr lang="en-US" sz="15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81700">
                <a:tc>
                  <a:txBody>
                    <a:bodyPr/>
                    <a:lstStyle/>
                    <a:p>
                      <a:pPr marL="0" marR="0">
                        <a:spcBef>
                          <a:spcPts val="0"/>
                        </a:spcBef>
                        <a:spcAft>
                          <a:spcPts val="0"/>
                        </a:spcAft>
                      </a:pPr>
                      <a:r>
                        <a:rPr lang="en-US" sz="1500" dirty="0">
                          <a:effectLst/>
                          <a:latin typeface="Times New Roman"/>
                          <a:ea typeface="Times New Roman"/>
                        </a:rPr>
                        <a:t>Spironolactone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mg once or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26 mg/d (424)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9374">
                <a:tc>
                  <a:txBody>
                    <a:bodyPr/>
                    <a:lstStyle/>
                    <a:p>
                      <a:pPr marL="0" marR="0">
                        <a:spcBef>
                          <a:spcPts val="0"/>
                        </a:spcBef>
                        <a:spcAft>
                          <a:spcPts val="0"/>
                        </a:spcAft>
                      </a:pPr>
                      <a:r>
                        <a:rPr lang="en-US" sz="1500">
                          <a:effectLst/>
                          <a:latin typeface="Times New Roman"/>
                          <a:ea typeface="Times New Roman"/>
                        </a:rPr>
                        <a:t>Eplerenone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42.6 mg/d (445)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562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382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838200" y="1905000"/>
            <a:ext cx="6858000" cy="4525963"/>
          </a:xfrm>
        </p:spPr>
        <p:txBody>
          <a:bodyPr/>
          <a:lstStyle/>
          <a:p>
            <a:r>
              <a:rPr lang="en-US" dirty="0" smtClean="0">
                <a:solidFill>
                  <a:srgbClr val="000000"/>
                </a:solidFill>
                <a:latin typeface="+mn-lt"/>
              </a:rPr>
              <a:t>Definition</a:t>
            </a:r>
          </a:p>
          <a:p>
            <a:r>
              <a:rPr lang="en-US" dirty="0" smtClean="0">
                <a:solidFill>
                  <a:srgbClr val="000000"/>
                </a:solidFill>
                <a:latin typeface="+mn-lt"/>
              </a:rPr>
              <a:t>Pathophysiology</a:t>
            </a:r>
          </a:p>
          <a:p>
            <a:r>
              <a:rPr lang="en-US" dirty="0" smtClean="0">
                <a:solidFill>
                  <a:srgbClr val="000000"/>
                </a:solidFill>
                <a:latin typeface="+mn-lt"/>
              </a:rPr>
              <a:t>Stages and Treatment</a:t>
            </a:r>
          </a:p>
          <a:p>
            <a:r>
              <a:rPr lang="en-US" dirty="0" smtClean="0">
                <a:solidFill>
                  <a:srgbClr val="000000"/>
                </a:solidFill>
                <a:latin typeface="+mn-lt"/>
              </a:rPr>
              <a:t>Transitions</a:t>
            </a:r>
          </a:p>
          <a:p>
            <a:r>
              <a:rPr lang="en-US" dirty="0" smtClean="0">
                <a:solidFill>
                  <a:srgbClr val="000000"/>
                </a:solidFill>
                <a:latin typeface="+mn-lt"/>
              </a:rPr>
              <a:t>Care Coordination</a:t>
            </a:r>
          </a:p>
          <a:p>
            <a:r>
              <a:rPr lang="en-US" dirty="0" smtClean="0">
                <a:solidFill>
                  <a:srgbClr val="000000"/>
                </a:solidFill>
                <a:latin typeface="+mn-lt"/>
              </a:rPr>
              <a:t>Medication Management</a:t>
            </a:r>
          </a:p>
          <a:p>
            <a:r>
              <a:rPr lang="en-US" dirty="0" smtClean="0">
                <a:solidFill>
                  <a:srgbClr val="000000"/>
                </a:solidFill>
                <a:latin typeface="+mn-lt"/>
              </a:rPr>
              <a:t>Self Management Goals</a:t>
            </a:r>
            <a:endParaRPr lang="en-US" dirty="0">
              <a:solidFill>
                <a:srgbClr val="000000"/>
              </a:solidFill>
              <a:latin typeface="+mn-lt"/>
            </a:endParaRPr>
          </a:p>
        </p:txBody>
      </p:sp>
    </p:spTree>
    <p:extLst>
      <p:ext uri="{BB962C8B-B14F-4D97-AF65-F5344CB8AC3E}">
        <p14:creationId xmlns:p14="http://schemas.microsoft.com/office/powerpoint/2010/main" val="3174014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685800"/>
            <a:ext cx="8229600" cy="1143000"/>
          </a:xfrm>
        </p:spPr>
        <p:txBody>
          <a:bodyPr/>
          <a:lstStyle/>
          <a:p>
            <a:r>
              <a:rPr lang="en-US" sz="2800" b="1" dirty="0">
                <a:latin typeface="+mn-lt"/>
              </a:rPr>
              <a:t>Drugs Commonly Used for </a:t>
            </a:r>
            <a:r>
              <a:rPr lang="en-US" sz="2800" b="1" dirty="0" err="1">
                <a:latin typeface="+mn-lt"/>
              </a:rPr>
              <a:t>HF</a:t>
            </a:r>
            <a:r>
              <a:rPr lang="en-US" sz="2800" b="1" i="1" dirty="0" err="1">
                <a:latin typeface="+mn-lt"/>
              </a:rPr>
              <a:t>r</a:t>
            </a:r>
            <a:r>
              <a:rPr lang="en-US" sz="2800" b="1" dirty="0" err="1">
                <a:latin typeface="+mn-lt"/>
              </a:rPr>
              <a:t>EF</a:t>
            </a:r>
            <a:r>
              <a:rPr lang="en-US" sz="2800" b="1" dirty="0">
                <a:latin typeface="+mn-lt"/>
              </a:rPr>
              <a:t> (Stage C HF) </a:t>
            </a:r>
            <a:r>
              <a:rPr lang="en-US" sz="2000" b="1" dirty="0">
                <a:latin typeface="+mn-lt"/>
              </a:rPr>
              <a:t>(cont.)</a:t>
            </a:r>
            <a:endParaRPr lang="en-US"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765963018"/>
              </p:ext>
            </p:extLst>
          </p:nvPr>
        </p:nvGraphicFramePr>
        <p:xfrm>
          <a:off x="457200" y="1752600"/>
          <a:ext cx="8344780" cy="4192571"/>
        </p:xfrm>
        <a:graphic>
          <a:graphicData uri="http://schemas.openxmlformats.org/drawingml/2006/table">
            <a:tbl>
              <a:tblPr firstRow="1" firstCol="1" bandRow="1"/>
              <a:tblGrid>
                <a:gridCol w="2012761">
                  <a:extLst>
                    <a:ext uri="{9D8B030D-6E8A-4147-A177-3AD203B41FA5}">
                      <a16:colId xmlns:a16="http://schemas.microsoft.com/office/drawing/2014/main" val="20000"/>
                    </a:ext>
                  </a:extLst>
                </a:gridCol>
                <a:gridCol w="1922637">
                  <a:extLst>
                    <a:ext uri="{9D8B030D-6E8A-4147-A177-3AD203B41FA5}">
                      <a16:colId xmlns:a16="http://schemas.microsoft.com/office/drawing/2014/main" val="20001"/>
                    </a:ext>
                  </a:extLst>
                </a:gridCol>
                <a:gridCol w="1837521">
                  <a:extLst>
                    <a:ext uri="{9D8B030D-6E8A-4147-A177-3AD203B41FA5}">
                      <a16:colId xmlns:a16="http://schemas.microsoft.com/office/drawing/2014/main" val="20002"/>
                    </a:ext>
                  </a:extLst>
                </a:gridCol>
                <a:gridCol w="2571861">
                  <a:extLst>
                    <a:ext uri="{9D8B030D-6E8A-4147-A177-3AD203B41FA5}">
                      <a16:colId xmlns:a16="http://schemas.microsoft.com/office/drawing/2014/main" val="20003"/>
                    </a:ext>
                  </a:extLst>
                </a:gridCol>
              </a:tblGrid>
              <a:tr h="406397">
                <a:tc>
                  <a:txBody>
                    <a:bodyPr/>
                    <a:lstStyle/>
                    <a:p>
                      <a:pPr marL="0" marR="0" algn="ctr">
                        <a:spcBef>
                          <a:spcPts val="0"/>
                        </a:spcBef>
                        <a:spcAft>
                          <a:spcPts val="0"/>
                        </a:spcAft>
                      </a:pPr>
                      <a:r>
                        <a:rPr lang="en-US" sz="1400" b="1" dirty="0" smtClean="0">
                          <a:effectLst/>
                          <a:latin typeface="Times New Roman"/>
                          <a:ea typeface="Times New Roman"/>
                        </a:rPr>
                        <a:t>Drug</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Initial Daily Dose(s)</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Times New Roman"/>
                          <a:ea typeface="Times New Roman"/>
                        </a:rPr>
                        <a:t>Maximum Doses(s)</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latin typeface="Times New Roman"/>
                          <a:ea typeface="Times New Roman"/>
                        </a:rPr>
                        <a:t>Mean Doses Achieved in Clinical Trials</a:t>
                      </a:r>
                      <a:endParaRPr lang="en-US" sz="14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03198">
                <a:tc gridSpan="4">
                  <a:txBody>
                    <a:bodyPr/>
                    <a:lstStyle/>
                    <a:p>
                      <a:pPr marL="0" marR="0">
                        <a:spcBef>
                          <a:spcPts val="0"/>
                        </a:spcBef>
                        <a:spcAft>
                          <a:spcPts val="0"/>
                        </a:spcAft>
                      </a:pPr>
                      <a:r>
                        <a:rPr lang="en-US" sz="1400" b="1" i="1" dirty="0">
                          <a:effectLst/>
                          <a:latin typeface="Times New Roman"/>
                          <a:ea typeface="Times New Roman"/>
                        </a:rPr>
                        <a:t>Beta Blockers</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3198">
                <a:tc>
                  <a:txBody>
                    <a:bodyPr/>
                    <a:lstStyle/>
                    <a:p>
                      <a:pPr marL="0" marR="0">
                        <a:spcBef>
                          <a:spcPts val="0"/>
                        </a:spcBef>
                        <a:spcAft>
                          <a:spcPts val="0"/>
                        </a:spcAft>
                      </a:pPr>
                      <a:r>
                        <a:rPr lang="en-US" sz="1400">
                          <a:effectLst/>
                          <a:latin typeface="Times New Roman"/>
                          <a:ea typeface="Times New Roman"/>
                        </a:rPr>
                        <a:t>Bisoprolol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8.6 mg/d (118)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444">
                <a:tc>
                  <a:txBody>
                    <a:bodyPr/>
                    <a:lstStyle/>
                    <a:p>
                      <a:pPr marL="0" marR="0">
                        <a:spcBef>
                          <a:spcPts val="0"/>
                        </a:spcBef>
                        <a:spcAft>
                          <a:spcPts val="0"/>
                        </a:spcAft>
                      </a:pPr>
                      <a:r>
                        <a:rPr lang="en-US" sz="1400">
                          <a:effectLst/>
                          <a:latin typeface="Times New Roman"/>
                          <a:ea typeface="Times New Roman"/>
                        </a:rPr>
                        <a:t>Carvedilol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3.125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50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37 mg/d (446)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444">
                <a:tc>
                  <a:txBody>
                    <a:bodyPr/>
                    <a:lstStyle/>
                    <a:p>
                      <a:pPr marL="0" marR="0">
                        <a:spcBef>
                          <a:spcPts val="0"/>
                        </a:spcBef>
                        <a:spcAft>
                          <a:spcPts val="0"/>
                        </a:spcAft>
                      </a:pPr>
                      <a:r>
                        <a:rPr lang="en-US" sz="1400">
                          <a:effectLst/>
                          <a:latin typeface="Times New Roman"/>
                          <a:ea typeface="Times New Roman"/>
                        </a:rPr>
                        <a:t>Carvedilol CR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80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1332">
                <a:tc>
                  <a:txBody>
                    <a:bodyPr/>
                    <a:lstStyle/>
                    <a:p>
                      <a:pPr marL="0" marR="0">
                        <a:spcBef>
                          <a:spcPts val="0"/>
                        </a:spcBef>
                        <a:spcAft>
                          <a:spcPts val="0"/>
                        </a:spcAft>
                      </a:pPr>
                      <a:r>
                        <a:rPr lang="en-US" sz="1400">
                          <a:effectLst/>
                          <a:latin typeface="Times New Roman"/>
                          <a:ea typeface="Times New Roman"/>
                        </a:rPr>
                        <a:t>Metoprolol succinate extended release (metoprolol CR/XL)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200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159 mg/d (447)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198">
                <a:tc gridSpan="4">
                  <a:txBody>
                    <a:bodyPr/>
                    <a:lstStyle/>
                    <a:p>
                      <a:pPr marL="0" marR="0">
                        <a:spcBef>
                          <a:spcPts val="0"/>
                        </a:spcBef>
                        <a:spcAft>
                          <a:spcPts val="0"/>
                        </a:spcAft>
                      </a:pPr>
                      <a:r>
                        <a:rPr lang="en-US" sz="1400" b="1" i="1" dirty="0">
                          <a:effectLst/>
                          <a:latin typeface="Times New Roman"/>
                          <a:ea typeface="Times New Roman"/>
                        </a:rPr>
                        <a:t>Hydralazine</a:t>
                      </a:r>
                      <a:r>
                        <a:rPr lang="en-US" sz="1400" i="1" dirty="0">
                          <a:effectLst/>
                          <a:latin typeface="Times New Roman"/>
                          <a:ea typeface="Times New Roman"/>
                        </a:rPr>
                        <a:t> &amp; </a:t>
                      </a:r>
                      <a:r>
                        <a:rPr lang="en-US" sz="1400" b="1" i="1" dirty="0" err="1">
                          <a:effectLst/>
                          <a:latin typeface="Times New Roman"/>
                          <a:ea typeface="Times New Roman"/>
                        </a:rPr>
                        <a:t>Isosorbide</a:t>
                      </a:r>
                      <a:r>
                        <a:rPr lang="en-US" sz="1400" b="1" i="1" dirty="0">
                          <a:effectLst/>
                          <a:latin typeface="Times New Roman"/>
                          <a:ea typeface="Times New Roman"/>
                        </a:rPr>
                        <a:t> </a:t>
                      </a:r>
                      <a:r>
                        <a:rPr lang="en-US" sz="1400" b="1" i="1" dirty="0" err="1">
                          <a:effectLst/>
                          <a:latin typeface="Times New Roman"/>
                          <a:ea typeface="Times New Roman"/>
                        </a:rPr>
                        <a:t>Dinitrate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21332">
                <a:tc>
                  <a:txBody>
                    <a:bodyPr/>
                    <a:lstStyle/>
                    <a:p>
                      <a:pPr marL="0" marR="0">
                        <a:spcBef>
                          <a:spcPts val="0"/>
                        </a:spcBef>
                        <a:spcAft>
                          <a:spcPts val="0"/>
                        </a:spcAft>
                      </a:pPr>
                      <a:r>
                        <a:rPr lang="en-US" sz="1400">
                          <a:effectLst/>
                          <a:latin typeface="Times New Roman"/>
                          <a:ea typeface="Times New Roman"/>
                        </a:rPr>
                        <a:t>Fixed dose combination </a:t>
                      </a:r>
                      <a:r>
                        <a:rPr lang="en-US" sz="1400">
                          <a:solidFill>
                            <a:srgbClr val="231F20"/>
                          </a:solidFill>
                          <a:effectLst/>
                          <a:latin typeface="Times New Roman"/>
                          <a:ea typeface="Times New Roman"/>
                        </a:rPr>
                        <a:t>(423)</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37.5 mg hydralazine/</a:t>
                      </a:r>
                    </a:p>
                    <a:p>
                      <a:pPr marL="0" marR="0" algn="ctr">
                        <a:spcBef>
                          <a:spcPts val="0"/>
                        </a:spcBef>
                        <a:spcAft>
                          <a:spcPts val="0"/>
                        </a:spcAft>
                      </a:pPr>
                      <a:r>
                        <a:rPr lang="en-US" sz="1400">
                          <a:effectLst/>
                          <a:latin typeface="Times New Roman"/>
                          <a:ea typeface="Times New Roman"/>
                        </a:rPr>
                        <a:t>20 mg isosorbide dinitrate 3 times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75 mg hydralazine/</a:t>
                      </a:r>
                    </a:p>
                    <a:p>
                      <a:pPr marL="0" marR="0" algn="ctr">
                        <a:spcBef>
                          <a:spcPts val="0"/>
                        </a:spcBef>
                        <a:spcAft>
                          <a:spcPts val="0"/>
                        </a:spcAft>
                      </a:pPr>
                      <a:r>
                        <a:rPr lang="en-US" sz="1400" dirty="0">
                          <a:effectLst/>
                          <a:latin typeface="Times New Roman"/>
                          <a:ea typeface="Times New Roman"/>
                        </a:rPr>
                        <a:t>40  mg </a:t>
                      </a:r>
                      <a:r>
                        <a:rPr lang="en-US" sz="1400" dirty="0" err="1">
                          <a:effectLst/>
                          <a:latin typeface="Times New Roman"/>
                          <a:ea typeface="Times New Roman"/>
                        </a:rPr>
                        <a:t>isosorbide</a:t>
                      </a:r>
                      <a:r>
                        <a:rPr lang="en-US" sz="1400" dirty="0">
                          <a:effectLst/>
                          <a:latin typeface="Times New Roman"/>
                          <a:ea typeface="Times New Roman"/>
                        </a:rPr>
                        <a:t> </a:t>
                      </a:r>
                      <a:r>
                        <a:rPr lang="en-US" sz="1400" dirty="0" err="1">
                          <a:effectLst/>
                          <a:latin typeface="Times New Roman"/>
                          <a:ea typeface="Times New Roman"/>
                        </a:rPr>
                        <a:t>dinitrate</a:t>
                      </a:r>
                      <a:r>
                        <a:rPr lang="en-US" sz="1400" dirty="0">
                          <a:effectLst/>
                          <a:latin typeface="Times New Roman"/>
                          <a:ea typeface="Times New Roman"/>
                        </a:rPr>
                        <a:t> 3 times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~175 mg hydralazine/90 mg isosorbide dinitrate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02219">
                <a:tc>
                  <a:txBody>
                    <a:bodyPr/>
                    <a:lstStyle/>
                    <a:p>
                      <a:pPr marL="0" marR="0">
                        <a:spcBef>
                          <a:spcPts val="0"/>
                        </a:spcBef>
                        <a:spcAft>
                          <a:spcPts val="0"/>
                        </a:spcAft>
                      </a:pPr>
                      <a:r>
                        <a:rPr lang="en-US" sz="1400" dirty="0">
                          <a:effectLst/>
                          <a:latin typeface="Times New Roman"/>
                          <a:ea typeface="Times New Roman"/>
                        </a:rPr>
                        <a:t>Hydralazine and </a:t>
                      </a:r>
                      <a:r>
                        <a:rPr lang="en-US" sz="1400" dirty="0" err="1">
                          <a:effectLst/>
                          <a:latin typeface="Times New Roman"/>
                          <a:ea typeface="Times New Roman"/>
                        </a:rPr>
                        <a:t>isosorbide</a:t>
                      </a:r>
                      <a:r>
                        <a:rPr lang="en-US" sz="1400" dirty="0">
                          <a:effectLst/>
                          <a:latin typeface="Times New Roman"/>
                          <a:ea typeface="Times New Roman"/>
                        </a:rPr>
                        <a:t> </a:t>
                      </a:r>
                      <a:r>
                        <a:rPr lang="en-US" sz="1400" dirty="0" err="1">
                          <a:effectLst/>
                          <a:latin typeface="Times New Roman"/>
                          <a:ea typeface="Times New Roman"/>
                        </a:rPr>
                        <a:t>dinitrate</a:t>
                      </a:r>
                      <a:r>
                        <a:rPr lang="en-US" sz="1400" dirty="0">
                          <a:effectLst/>
                          <a:latin typeface="Times New Roman"/>
                          <a:ea typeface="Times New Roman"/>
                        </a:rPr>
                        <a:t> </a:t>
                      </a:r>
                      <a:r>
                        <a:rPr lang="en-US" sz="1400" dirty="0">
                          <a:effectLst/>
                          <a:latin typeface="Times New Roman"/>
                          <a:ea typeface="Calibri"/>
                        </a:rPr>
                        <a:t>(448)</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Hydralazine: 25 to 50 mg, 3 or 4 times daily and isorsorbide dinitrate: </a:t>
                      </a:r>
                    </a:p>
                    <a:p>
                      <a:pPr marL="0" marR="0" algn="ctr">
                        <a:spcBef>
                          <a:spcPts val="0"/>
                        </a:spcBef>
                        <a:spcAft>
                          <a:spcPts val="0"/>
                        </a:spcAft>
                      </a:pPr>
                      <a:r>
                        <a:rPr lang="en-US" sz="1400">
                          <a:effectLst/>
                          <a:latin typeface="Times New Roman"/>
                          <a:ea typeface="Times New Roman"/>
                        </a:rPr>
                        <a:t>20 to 30 mg </a:t>
                      </a:r>
                    </a:p>
                    <a:p>
                      <a:pPr marL="0" marR="0" algn="ctr">
                        <a:spcBef>
                          <a:spcPts val="0"/>
                        </a:spcBef>
                        <a:spcAft>
                          <a:spcPts val="0"/>
                        </a:spcAft>
                      </a:pPr>
                      <a:r>
                        <a:rPr lang="en-US" sz="1400">
                          <a:effectLst/>
                          <a:latin typeface="Times New Roman"/>
                          <a:ea typeface="Times New Roman"/>
                        </a:rPr>
                        <a:t>3 or 4 times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Hydralazine: 300 mg daily in divided doses and </a:t>
                      </a:r>
                      <a:r>
                        <a:rPr lang="en-US" sz="1400" dirty="0" err="1">
                          <a:effectLst/>
                          <a:latin typeface="Times New Roman"/>
                          <a:ea typeface="Times New Roman"/>
                        </a:rPr>
                        <a:t>isosorbide</a:t>
                      </a:r>
                      <a:r>
                        <a:rPr lang="en-US" sz="1400" dirty="0">
                          <a:effectLst/>
                          <a:latin typeface="Times New Roman"/>
                          <a:ea typeface="Times New Roman"/>
                        </a:rPr>
                        <a:t> </a:t>
                      </a:r>
                      <a:r>
                        <a:rPr lang="en-US" sz="1400" dirty="0" err="1">
                          <a:effectLst/>
                          <a:latin typeface="Times New Roman"/>
                          <a:ea typeface="Times New Roman"/>
                        </a:rPr>
                        <a:t>dinitrate</a:t>
                      </a:r>
                      <a:r>
                        <a:rPr lang="en-US" sz="1400" dirty="0">
                          <a:effectLst/>
                          <a:latin typeface="Times New Roman"/>
                          <a:ea typeface="Times New Roman"/>
                        </a:rPr>
                        <a:t> 120 mg daily in divided doses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81048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429000" y="55285"/>
            <a:ext cx="5600700" cy="715963"/>
          </a:xfrm>
        </p:spPr>
        <p:txBody>
          <a:bodyPr/>
          <a:lstStyle/>
          <a:p>
            <a:r>
              <a:rPr lang="en-US" sz="2000" b="1" dirty="0">
                <a:latin typeface="+mn-lt"/>
              </a:rPr>
              <a:t>Pharmacological Therapy for Management of Stage C </a:t>
            </a:r>
            <a:r>
              <a:rPr lang="en-US" sz="2000" b="1" dirty="0" err="1">
                <a:latin typeface="+mn-lt"/>
              </a:rPr>
              <a:t>HF</a:t>
            </a:r>
            <a:r>
              <a:rPr lang="en-US" sz="2000" b="1" i="1" dirty="0" err="1">
                <a:latin typeface="+mn-lt"/>
              </a:rPr>
              <a:t>r</a:t>
            </a:r>
            <a:r>
              <a:rPr lang="en-US" sz="2000" b="1" dirty="0" err="1">
                <a:latin typeface="+mn-lt"/>
              </a:rPr>
              <a:t>EF</a:t>
            </a:r>
            <a:endParaRPr lang="en-US" sz="2000" dirty="0">
              <a:latin typeface="+mn-lt"/>
            </a:endParaRPr>
          </a:p>
        </p:txBody>
      </p:sp>
      <p:sp>
        <p:nvSpPr>
          <p:cNvPr id="52226" name="Rectangle 2"/>
          <p:cNvSpPr>
            <a:spLocks noChangeArrowheads="1"/>
          </p:cNvSpPr>
          <p:nvPr/>
        </p:nvSpPr>
        <p:spPr bwMode="auto">
          <a:xfrm>
            <a:off x="0" y="4393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1648198"/>
              </p:ext>
            </p:extLst>
          </p:nvPr>
        </p:nvGraphicFramePr>
        <p:xfrm>
          <a:off x="533400" y="1143000"/>
          <a:ext cx="7772400" cy="4916186"/>
        </p:xfrm>
        <a:graphic>
          <a:graphicData uri="http://schemas.openxmlformats.org/drawingml/2006/table">
            <a:tbl>
              <a:tblPr firstRow="1" firstCol="1" bandRow="1"/>
              <a:tblGrid>
                <a:gridCol w="5277088">
                  <a:extLst>
                    <a:ext uri="{9D8B030D-6E8A-4147-A177-3AD203B41FA5}">
                      <a16:colId xmlns:a16="http://schemas.microsoft.com/office/drawing/2014/main" val="20000"/>
                    </a:ext>
                  </a:extLst>
                </a:gridCol>
                <a:gridCol w="1213267">
                  <a:extLst>
                    <a:ext uri="{9D8B030D-6E8A-4147-A177-3AD203B41FA5}">
                      <a16:colId xmlns:a16="http://schemas.microsoft.com/office/drawing/2014/main" val="20001"/>
                    </a:ext>
                  </a:extLst>
                </a:gridCol>
                <a:gridCol w="1282045">
                  <a:extLst>
                    <a:ext uri="{9D8B030D-6E8A-4147-A177-3AD203B41FA5}">
                      <a16:colId xmlns:a16="http://schemas.microsoft.com/office/drawing/2014/main" val="20002"/>
                    </a:ext>
                  </a:extLst>
                </a:gridCol>
              </a:tblGrid>
              <a:tr h="263182">
                <a:tc>
                  <a:txBody>
                    <a:bodyPr/>
                    <a:lstStyle/>
                    <a:p>
                      <a:pPr marL="0" marR="0" algn="ctr">
                        <a:lnSpc>
                          <a:spcPct val="115000"/>
                        </a:lnSpc>
                        <a:spcBef>
                          <a:spcPts val="0"/>
                        </a:spcBef>
                        <a:spcAft>
                          <a:spcPts val="0"/>
                        </a:spcAft>
                      </a:pPr>
                      <a:r>
                        <a:rPr lang="en-US" sz="1600" b="1" dirty="0">
                          <a:effectLst/>
                          <a:latin typeface="Times New Roman"/>
                          <a:ea typeface="Times New Roman"/>
                        </a:rPr>
                        <a:t>Recommendations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a:ea typeface="Times New Roman"/>
                        </a:rPr>
                        <a:t>COR</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a:ea typeface="Times New Roman"/>
                        </a:rPr>
                        <a:t>LOE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3182">
                <a:tc gridSpan="3">
                  <a:txBody>
                    <a:bodyPr/>
                    <a:lstStyle/>
                    <a:p>
                      <a:pPr marL="0" marR="0">
                        <a:lnSpc>
                          <a:spcPct val="115000"/>
                        </a:lnSpc>
                        <a:spcBef>
                          <a:spcPts val="0"/>
                        </a:spcBef>
                        <a:spcAft>
                          <a:spcPts val="0"/>
                        </a:spcAft>
                      </a:pPr>
                      <a:r>
                        <a:rPr lang="en-US" sz="1600" b="1" i="1" dirty="0">
                          <a:effectLst/>
                          <a:latin typeface="Times New Roman"/>
                          <a:ea typeface="Times New Roman"/>
                        </a:rPr>
                        <a:t>Diuretics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32315">
                <a:tc>
                  <a:txBody>
                    <a:bodyPr/>
                    <a:lstStyle/>
                    <a:p>
                      <a:pPr marL="0" marR="0">
                        <a:lnSpc>
                          <a:spcPct val="115000"/>
                        </a:lnSpc>
                        <a:spcBef>
                          <a:spcPts val="0"/>
                        </a:spcBef>
                        <a:spcAft>
                          <a:spcPts val="0"/>
                        </a:spcAft>
                      </a:pPr>
                      <a:r>
                        <a:rPr lang="en-US" sz="1600" dirty="0">
                          <a:effectLst/>
                          <a:latin typeface="Times New Roman"/>
                          <a:ea typeface="Calibri"/>
                        </a:rPr>
                        <a:t>Diuretics are recommended in patients with </a:t>
                      </a:r>
                      <a:r>
                        <a:rPr lang="en-US" sz="1600" dirty="0" err="1">
                          <a:effectLst/>
                          <a:latin typeface="Times New Roman"/>
                          <a:ea typeface="Calibri"/>
                        </a:rPr>
                        <a:t>HFrEF</a:t>
                      </a:r>
                      <a:r>
                        <a:rPr lang="en-US" sz="1600" dirty="0">
                          <a:effectLst/>
                          <a:latin typeface="Times New Roman"/>
                          <a:ea typeface="Calibri"/>
                        </a:rPr>
                        <a:t> with fluid retention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2"/>
                  </a:ext>
                </a:extLst>
              </a:tr>
              <a:tr h="263182">
                <a:tc gridSpan="3">
                  <a:txBody>
                    <a:bodyPr/>
                    <a:lstStyle/>
                    <a:p>
                      <a:pPr marL="0" marR="0">
                        <a:lnSpc>
                          <a:spcPct val="115000"/>
                        </a:lnSpc>
                        <a:spcBef>
                          <a:spcPts val="0"/>
                        </a:spcBef>
                        <a:spcAft>
                          <a:spcPts val="0"/>
                        </a:spcAft>
                      </a:pPr>
                      <a:r>
                        <a:rPr lang="en-US" sz="1600" b="1" i="1" dirty="0">
                          <a:effectLst/>
                          <a:latin typeface="Times New Roman"/>
                          <a:ea typeface="Times New Roman"/>
                        </a:rPr>
                        <a:t>ACE Inhibitors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22176">
                <a:tc>
                  <a:txBody>
                    <a:bodyPr/>
                    <a:lstStyle/>
                    <a:p>
                      <a:pPr marL="0" marR="0">
                        <a:lnSpc>
                          <a:spcPct val="115000"/>
                        </a:lnSpc>
                        <a:spcBef>
                          <a:spcPts val="0"/>
                        </a:spcBef>
                        <a:spcAft>
                          <a:spcPts val="0"/>
                        </a:spcAft>
                      </a:pPr>
                      <a:r>
                        <a:rPr lang="en-US" sz="1600" dirty="0">
                          <a:effectLst/>
                          <a:latin typeface="Times New Roman"/>
                          <a:ea typeface="Calibri"/>
                        </a:rPr>
                        <a:t>ACE inhibitors are recommended for all patients with </a:t>
                      </a:r>
                      <a:r>
                        <a:rPr lang="en-US" sz="1600" dirty="0" err="1">
                          <a:effectLst/>
                          <a:latin typeface="Times New Roman"/>
                          <a:ea typeface="Calibri"/>
                        </a:rPr>
                        <a:t>HFrEF</a:t>
                      </a:r>
                      <a:r>
                        <a:rPr lang="en-US" sz="1600" dirty="0">
                          <a:effectLst/>
                          <a:latin typeface="Times New Roman"/>
                          <a:ea typeface="Calibri"/>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4"/>
                  </a:ext>
                </a:extLst>
              </a:tr>
              <a:tr h="263182">
                <a:tc gridSpan="3">
                  <a:txBody>
                    <a:bodyPr/>
                    <a:lstStyle/>
                    <a:p>
                      <a:pPr marL="0" marR="0">
                        <a:lnSpc>
                          <a:spcPct val="115000"/>
                        </a:lnSpc>
                        <a:spcBef>
                          <a:spcPts val="0"/>
                        </a:spcBef>
                        <a:spcAft>
                          <a:spcPts val="0"/>
                        </a:spcAft>
                      </a:pPr>
                      <a:r>
                        <a:rPr lang="en-US" sz="1600" b="1" i="1" dirty="0">
                          <a:effectLst/>
                          <a:latin typeface="Times New Roman"/>
                          <a:ea typeface="Times New Roman"/>
                        </a:rPr>
                        <a:t>ARBs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32315">
                <a:tc>
                  <a:txBody>
                    <a:bodyPr/>
                    <a:lstStyle/>
                    <a:p>
                      <a:pPr marL="0" marR="0">
                        <a:lnSpc>
                          <a:spcPct val="115000"/>
                        </a:lnSpc>
                        <a:spcBef>
                          <a:spcPts val="0"/>
                        </a:spcBef>
                        <a:spcAft>
                          <a:spcPts val="0"/>
                        </a:spcAft>
                      </a:pPr>
                      <a:r>
                        <a:rPr lang="en-US" sz="1600" dirty="0">
                          <a:effectLst/>
                          <a:latin typeface="Times New Roman"/>
                          <a:ea typeface="Calibri"/>
                        </a:rPr>
                        <a:t>ARBs are recommended in patients with </a:t>
                      </a:r>
                      <a:r>
                        <a:rPr lang="en-US" sz="1600" dirty="0" err="1">
                          <a:effectLst/>
                          <a:latin typeface="Times New Roman"/>
                          <a:ea typeface="Calibri"/>
                        </a:rPr>
                        <a:t>HFrEF</a:t>
                      </a:r>
                      <a:r>
                        <a:rPr lang="en-US" sz="1600" dirty="0">
                          <a:effectLst/>
                          <a:latin typeface="Times New Roman"/>
                          <a:ea typeface="Calibri"/>
                        </a:rPr>
                        <a:t> who are ACE inhibitor intolerant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6"/>
                  </a:ext>
                </a:extLst>
              </a:tr>
              <a:tr h="632315">
                <a:tc>
                  <a:txBody>
                    <a:bodyPr/>
                    <a:lstStyle/>
                    <a:p>
                      <a:pPr marL="0" marR="0">
                        <a:lnSpc>
                          <a:spcPct val="115000"/>
                        </a:lnSpc>
                        <a:spcBef>
                          <a:spcPts val="0"/>
                        </a:spcBef>
                        <a:spcAft>
                          <a:spcPts val="0"/>
                        </a:spcAft>
                      </a:pPr>
                      <a:r>
                        <a:rPr lang="en-US" sz="1600" dirty="0">
                          <a:effectLst/>
                          <a:latin typeface="Times New Roman"/>
                          <a:ea typeface="Calibri"/>
                        </a:rPr>
                        <a:t>ARBs are reasonable as alternatives to ACE inhibitor as first line therapy in </a:t>
                      </a:r>
                      <a:r>
                        <a:rPr lang="en-US" sz="1600" dirty="0" err="1">
                          <a:effectLst/>
                          <a:latin typeface="Times New Roman"/>
                          <a:ea typeface="Calibri"/>
                        </a:rPr>
                        <a:t>HFrEF</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7"/>
                  </a:ext>
                </a:extLst>
              </a:tr>
              <a:tr h="843086">
                <a:tc>
                  <a:txBody>
                    <a:bodyPr/>
                    <a:lstStyle/>
                    <a:p>
                      <a:pPr marL="0" marR="0">
                        <a:lnSpc>
                          <a:spcPct val="115000"/>
                        </a:lnSpc>
                        <a:spcBef>
                          <a:spcPts val="0"/>
                        </a:spcBef>
                        <a:spcAft>
                          <a:spcPts val="0"/>
                        </a:spcAft>
                      </a:pPr>
                      <a:r>
                        <a:rPr lang="en-US" sz="1600" dirty="0">
                          <a:effectLst/>
                          <a:latin typeface="Times New Roman"/>
                          <a:ea typeface="Calibri"/>
                        </a:rPr>
                        <a:t>The addition of an ARB may be considered in persistently symptomatic patients with </a:t>
                      </a:r>
                      <a:r>
                        <a:rPr lang="en-US" sz="1600" dirty="0" err="1">
                          <a:effectLst/>
                          <a:latin typeface="Times New Roman"/>
                          <a:ea typeface="Calibri"/>
                        </a:rPr>
                        <a:t>HFrEF</a:t>
                      </a:r>
                      <a:r>
                        <a:rPr lang="en-US" sz="1600" dirty="0">
                          <a:effectLst/>
                          <a:latin typeface="Times New Roman"/>
                          <a:ea typeface="Calibri"/>
                        </a:rPr>
                        <a:t> on GDMT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8"/>
                  </a:ext>
                </a:extLst>
              </a:tr>
              <a:tr h="632315">
                <a:tc>
                  <a:txBody>
                    <a:bodyPr/>
                    <a:lstStyle/>
                    <a:p>
                      <a:pPr marL="0" marR="0">
                        <a:lnSpc>
                          <a:spcPct val="115000"/>
                        </a:lnSpc>
                        <a:spcBef>
                          <a:spcPts val="0"/>
                        </a:spcBef>
                        <a:spcAft>
                          <a:spcPts val="0"/>
                        </a:spcAft>
                      </a:pPr>
                      <a:r>
                        <a:rPr lang="en-US" sz="1600" dirty="0">
                          <a:effectLst/>
                          <a:latin typeface="Times New Roman"/>
                          <a:ea typeface="Calibri"/>
                        </a:rPr>
                        <a:t>Routine </a:t>
                      </a:r>
                      <a:r>
                        <a:rPr lang="en-US" sz="1600" i="1" dirty="0">
                          <a:effectLst/>
                          <a:latin typeface="Times New Roman"/>
                          <a:ea typeface="Calibri"/>
                        </a:rPr>
                        <a:t>combined</a:t>
                      </a:r>
                      <a:r>
                        <a:rPr lang="en-US" sz="1600" dirty="0">
                          <a:effectLst/>
                          <a:latin typeface="Times New Roman"/>
                          <a:ea typeface="Calibri"/>
                        </a:rPr>
                        <a:t> use of an ACE inhibitor, ARB, and aldosterone antagonist is potentially harmful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8976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505200" y="55285"/>
            <a:ext cx="5334000" cy="715963"/>
          </a:xfrm>
        </p:spPr>
        <p:txBody>
          <a:bodyPr/>
          <a:lstStyle/>
          <a:p>
            <a:r>
              <a:rPr lang="en-US" sz="2400" b="1" dirty="0">
                <a:latin typeface="+mn-lt"/>
              </a:rPr>
              <a:t>Pharmacological Therapy for Management of Stage C </a:t>
            </a:r>
            <a:r>
              <a:rPr lang="en-US" sz="2400" b="1" dirty="0" err="1">
                <a:latin typeface="+mn-lt"/>
              </a:rPr>
              <a:t>HF</a:t>
            </a:r>
            <a:r>
              <a:rPr lang="en-US" sz="2400" b="1" i="1" dirty="0" err="1">
                <a:latin typeface="+mn-lt"/>
              </a:rPr>
              <a:t>r</a:t>
            </a:r>
            <a:r>
              <a:rPr lang="en-US" sz="2400" b="1" dirty="0" err="1">
                <a:latin typeface="+mn-lt"/>
              </a:rPr>
              <a:t>EF</a:t>
            </a:r>
            <a:r>
              <a:rPr lang="en-US" sz="2400" b="1" dirty="0">
                <a:latin typeface="+mn-lt"/>
              </a:rPr>
              <a:t> (cont.)</a:t>
            </a:r>
            <a:endParaRPr lang="en-US" sz="2400" dirty="0">
              <a:latin typeface="+mn-lt"/>
            </a:endParaRPr>
          </a:p>
        </p:txBody>
      </p:sp>
      <p:sp>
        <p:nvSpPr>
          <p:cNvPr id="54274" name="Rectangle 2"/>
          <p:cNvSpPr>
            <a:spLocks noChangeArrowheads="1"/>
          </p:cNvSpPr>
          <p:nvPr/>
        </p:nvSpPr>
        <p:spPr bwMode="auto">
          <a:xfrm>
            <a:off x="0" y="4393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37061102"/>
              </p:ext>
            </p:extLst>
          </p:nvPr>
        </p:nvGraphicFramePr>
        <p:xfrm>
          <a:off x="472585" y="1053372"/>
          <a:ext cx="8181602" cy="4903681"/>
        </p:xfrm>
        <a:graphic>
          <a:graphicData uri="http://schemas.openxmlformats.org/drawingml/2006/table">
            <a:tbl>
              <a:tblPr/>
              <a:tblGrid>
                <a:gridCol w="5986132">
                  <a:extLst>
                    <a:ext uri="{9D8B030D-6E8A-4147-A177-3AD203B41FA5}">
                      <a16:colId xmlns:a16="http://schemas.microsoft.com/office/drawing/2014/main" val="20000"/>
                    </a:ext>
                  </a:extLst>
                </a:gridCol>
                <a:gridCol w="1054196">
                  <a:extLst>
                    <a:ext uri="{9D8B030D-6E8A-4147-A177-3AD203B41FA5}">
                      <a16:colId xmlns:a16="http://schemas.microsoft.com/office/drawing/2014/main" val="20001"/>
                    </a:ext>
                  </a:extLst>
                </a:gridCol>
                <a:gridCol w="1141274">
                  <a:extLst>
                    <a:ext uri="{9D8B030D-6E8A-4147-A177-3AD203B41FA5}">
                      <a16:colId xmlns:a16="http://schemas.microsoft.com/office/drawing/2014/main" val="20002"/>
                    </a:ext>
                  </a:extLst>
                </a:gridCol>
              </a:tblGrid>
              <a:tr h="25790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Times New Roman" charset="0"/>
                        </a:rPr>
                        <a:t>Recommendations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Times New Roman" charset="0"/>
                        </a:rPr>
                        <a:t>COR</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Times New Roman" charset="0"/>
                        </a:rPr>
                        <a:t>LOE</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905">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a:ln>
                            <a:noFill/>
                          </a:ln>
                          <a:solidFill>
                            <a:schemeClr val="tx1"/>
                          </a:solidFill>
                          <a:effectLst/>
                          <a:latin typeface="Times New Roman" charset="0"/>
                          <a:ea typeface="ＭＳ Ｐゴシック" charset="0"/>
                          <a:cs typeface="Times New Roman" charset="0"/>
                        </a:rPr>
                        <a:t>Beta Blockers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581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Geneva" charset="0"/>
                        </a:rPr>
                        <a:t>Use of 1 of the 3 beta blockers proven to reduce mortality is recommended for all stable patients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2"/>
                  </a:ext>
                </a:extLst>
              </a:tr>
              <a:tr h="257905">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a:ln>
                            <a:noFill/>
                          </a:ln>
                          <a:solidFill>
                            <a:schemeClr val="tx1"/>
                          </a:solidFill>
                          <a:effectLst/>
                          <a:latin typeface="Times New Roman" charset="0"/>
                          <a:ea typeface="ＭＳ Ｐゴシック" charset="0"/>
                          <a:cs typeface="Times New Roman" charset="0"/>
                        </a:rPr>
                        <a:t>Aldosterone Antagonists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1581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rPr>
                        <a:t>Aldosterone receptor antagonists are recommended in patients with NYHA class II-IV HF who have LVEF ≤35%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4"/>
                  </a:ext>
                </a:extLst>
              </a:tr>
              <a:tr h="7737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Aldosterone receptor antagonists are recommended in patients following an acute MI who have LVEF ≤40% with symptoms of HF or DM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5"/>
                  </a:ext>
                </a:extLst>
              </a:tr>
              <a:tr h="39114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Inappropriate use of aldosterone receptor antagonists may be harmful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III: Harm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6"/>
                  </a:ext>
                </a:extLst>
              </a:tr>
              <a:tr h="257905">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Times New Roman" charset="0"/>
                          <a:ea typeface="ＭＳ Ｐゴシック" charset="0"/>
                          <a:cs typeface="Times New Roman" charset="0"/>
                        </a:rPr>
                        <a:t>Hydralazine and </a:t>
                      </a:r>
                      <a:r>
                        <a:rPr kumimoji="0" lang="en-US" sz="1600" b="1" i="1" u="none" strike="noStrike" cap="none" normalizeH="0" baseline="0" dirty="0" err="1">
                          <a:ln>
                            <a:noFill/>
                          </a:ln>
                          <a:solidFill>
                            <a:schemeClr val="tx1"/>
                          </a:solidFill>
                          <a:effectLst/>
                          <a:latin typeface="Times New Roman" charset="0"/>
                          <a:ea typeface="ＭＳ Ｐゴシック" charset="0"/>
                          <a:cs typeface="Times New Roman" charset="0"/>
                        </a:rPr>
                        <a:t>Isosorbide</a:t>
                      </a:r>
                      <a:r>
                        <a:rPr kumimoji="0" lang="en-US" sz="1600" b="1" i="1" u="none" strike="noStrike" cap="none" normalizeH="0" baseline="0" dirty="0">
                          <a:ln>
                            <a:noFill/>
                          </a:ln>
                          <a:solidFill>
                            <a:schemeClr val="tx1"/>
                          </a:solidFill>
                          <a:effectLst/>
                          <a:latin typeface="Times New Roman" charset="0"/>
                          <a:ea typeface="ＭＳ Ｐゴシック" charset="0"/>
                          <a:cs typeface="Times New Roman" charset="0"/>
                        </a:rPr>
                        <a:t> </a:t>
                      </a:r>
                      <a:r>
                        <a:rPr kumimoji="0" lang="en-US" sz="1600" b="1" i="1" u="none" strike="noStrike" cap="none" normalizeH="0" baseline="0" dirty="0" err="1">
                          <a:ln>
                            <a:noFill/>
                          </a:ln>
                          <a:solidFill>
                            <a:schemeClr val="tx1"/>
                          </a:solidFill>
                          <a:effectLst/>
                          <a:latin typeface="Times New Roman" charset="0"/>
                          <a:ea typeface="ＭＳ Ｐゴシック" charset="0"/>
                          <a:cs typeface="Times New Roman" charset="0"/>
                        </a:rPr>
                        <a:t>Dinitrate</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737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Geneva" charset="0"/>
                        </a:rPr>
                        <a:t>The combination of hydralazine and isosorbide dinitrate is recommended for African-Americans, with NYHA class III–IV HFrEF on GDMT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8"/>
                  </a:ext>
                </a:extLst>
              </a:tr>
              <a:tr h="58671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Geneva" charset="0"/>
                        </a:rPr>
                        <a:t>A combination of hydralazine and </a:t>
                      </a:r>
                      <a:r>
                        <a:rPr kumimoji="0" lang="en-US" sz="1600" b="0" i="0" u="none" strike="noStrike" cap="none" normalizeH="0" baseline="0" dirty="0" err="1">
                          <a:ln>
                            <a:noFill/>
                          </a:ln>
                          <a:solidFill>
                            <a:schemeClr val="tx1"/>
                          </a:solidFill>
                          <a:effectLst/>
                          <a:latin typeface="Times New Roman" charset="0"/>
                          <a:ea typeface="ＭＳ Ｐゴシック" charset="0"/>
                          <a:cs typeface="Geneva" charset="0"/>
                        </a:rPr>
                        <a:t>isosorbide</a:t>
                      </a:r>
                      <a:r>
                        <a:rPr kumimoji="0" lang="en-US" sz="1600" b="0" i="0" u="none" strike="noStrike" cap="none" normalizeH="0" baseline="0" dirty="0">
                          <a:ln>
                            <a:noFill/>
                          </a:ln>
                          <a:solidFill>
                            <a:schemeClr val="tx1"/>
                          </a:solidFill>
                          <a:effectLst/>
                          <a:latin typeface="Times New Roman" charset="0"/>
                          <a:ea typeface="ＭＳ Ｐゴシック" charset="0"/>
                          <a:cs typeface="Geneva" charset="0"/>
                        </a:rPr>
                        <a:t> </a:t>
                      </a:r>
                      <a:r>
                        <a:rPr kumimoji="0" lang="en-US" sz="1600" b="0" i="0" u="none" strike="noStrike" cap="none" normalizeH="0" baseline="0" dirty="0" err="1">
                          <a:ln>
                            <a:noFill/>
                          </a:ln>
                          <a:solidFill>
                            <a:schemeClr val="tx1"/>
                          </a:solidFill>
                          <a:effectLst/>
                          <a:latin typeface="Times New Roman" charset="0"/>
                          <a:ea typeface="ＭＳ Ｐゴシック" charset="0"/>
                          <a:cs typeface="Geneva" charset="0"/>
                        </a:rPr>
                        <a:t>dinitrate</a:t>
                      </a:r>
                      <a:r>
                        <a:rPr kumimoji="0" lang="en-US" sz="1600" b="0" i="0" u="none" strike="noStrike" cap="none" normalizeH="0" baseline="0" dirty="0">
                          <a:ln>
                            <a:noFill/>
                          </a:ln>
                          <a:solidFill>
                            <a:schemeClr val="tx1"/>
                          </a:solidFill>
                          <a:effectLst/>
                          <a:latin typeface="Times New Roman" charset="0"/>
                          <a:ea typeface="ＭＳ Ｐゴシック" charset="0"/>
                          <a:cs typeface="Geneva" charset="0"/>
                        </a:rPr>
                        <a:t> can be useful in patients with </a:t>
                      </a:r>
                      <a:r>
                        <a:rPr kumimoji="0" lang="en-US" sz="1600" b="0" i="0" u="none" strike="noStrike" cap="none" normalizeH="0" baseline="0" dirty="0" err="1">
                          <a:ln>
                            <a:noFill/>
                          </a:ln>
                          <a:solidFill>
                            <a:schemeClr val="tx1"/>
                          </a:solidFill>
                          <a:effectLst/>
                          <a:latin typeface="Times New Roman" charset="0"/>
                          <a:ea typeface="ＭＳ Ｐゴシック" charset="0"/>
                          <a:cs typeface="Geneva" charset="0"/>
                        </a:rPr>
                        <a:t>HFrEF</a:t>
                      </a:r>
                      <a:r>
                        <a:rPr kumimoji="0" lang="en-US" sz="1600" b="0" i="0" u="none" strike="noStrike" cap="none" normalizeH="0" baseline="0" dirty="0">
                          <a:ln>
                            <a:noFill/>
                          </a:ln>
                          <a:solidFill>
                            <a:schemeClr val="tx1"/>
                          </a:solidFill>
                          <a:effectLst/>
                          <a:latin typeface="Times New Roman" charset="0"/>
                          <a:ea typeface="ＭＳ Ｐゴシック" charset="0"/>
                          <a:cs typeface="Geneva" charset="0"/>
                        </a:rPr>
                        <a:t> who cannot be given ACE inhibitors or ARBs </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CC3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6276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505200" y="-234274"/>
            <a:ext cx="5410200" cy="1224874"/>
          </a:xfrm>
        </p:spPr>
        <p:txBody>
          <a:bodyPr/>
          <a:lstStyle/>
          <a:p>
            <a:r>
              <a:rPr lang="en-US" sz="2400" b="1" dirty="0">
                <a:latin typeface="Garamond" charset="0"/>
              </a:rPr>
              <a:t>Pharmacologic Therapy for Management of Stage C </a:t>
            </a:r>
            <a:r>
              <a:rPr lang="en-US" sz="2400" b="1" dirty="0" err="1">
                <a:latin typeface="Garamond" charset="0"/>
              </a:rPr>
              <a:t>HF</a:t>
            </a:r>
            <a:r>
              <a:rPr lang="en-US" sz="2400" b="1" i="1" dirty="0" err="1">
                <a:latin typeface="Garamond" charset="0"/>
              </a:rPr>
              <a:t>r</a:t>
            </a:r>
            <a:r>
              <a:rPr lang="en-US" sz="2400" b="1" dirty="0" err="1">
                <a:latin typeface="Garamond" charset="0"/>
              </a:rPr>
              <a:t>EF</a:t>
            </a:r>
            <a:r>
              <a:rPr lang="en-US" sz="2400" b="1" dirty="0">
                <a:latin typeface="Garamond" charset="0"/>
              </a:rPr>
              <a:t> (cont</a:t>
            </a:r>
            <a:r>
              <a:rPr lang="en-US" sz="2400" b="1" dirty="0" smtClean="0">
                <a:latin typeface="Garamond" charset="0"/>
              </a:rPr>
              <a:t>.)</a:t>
            </a:r>
            <a:endParaRPr lang="en-US" sz="2400" dirty="0">
              <a:latin typeface="Arial" charset="0"/>
            </a:endParaRPr>
          </a:p>
        </p:txBody>
      </p:sp>
      <p:sp>
        <p:nvSpPr>
          <p:cNvPr id="56322" name="Rectangle 2"/>
          <p:cNvSpPr>
            <a:spLocks noChangeArrowheads="1"/>
          </p:cNvSpPr>
          <p:nvPr/>
        </p:nvSpPr>
        <p:spPr bwMode="auto">
          <a:xfrm>
            <a:off x="0" y="4393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9003346"/>
              </p:ext>
            </p:extLst>
          </p:nvPr>
        </p:nvGraphicFramePr>
        <p:xfrm>
          <a:off x="184666" y="990606"/>
          <a:ext cx="8692634" cy="5201073"/>
        </p:xfrm>
        <a:graphic>
          <a:graphicData uri="http://schemas.openxmlformats.org/drawingml/2006/table">
            <a:tbl>
              <a:tblPr/>
              <a:tblGrid>
                <a:gridCol w="6346392">
                  <a:extLst>
                    <a:ext uri="{9D8B030D-6E8A-4147-A177-3AD203B41FA5}">
                      <a16:colId xmlns:a16="http://schemas.microsoft.com/office/drawing/2014/main" val="20000"/>
                    </a:ext>
                  </a:extLst>
                </a:gridCol>
                <a:gridCol w="1266073">
                  <a:extLst>
                    <a:ext uri="{9D8B030D-6E8A-4147-A177-3AD203B41FA5}">
                      <a16:colId xmlns:a16="http://schemas.microsoft.com/office/drawing/2014/main" val="20001"/>
                    </a:ext>
                  </a:extLst>
                </a:gridCol>
                <a:gridCol w="1080169">
                  <a:extLst>
                    <a:ext uri="{9D8B030D-6E8A-4147-A177-3AD203B41FA5}">
                      <a16:colId xmlns:a16="http://schemas.microsoft.com/office/drawing/2014/main" val="20002"/>
                    </a:ext>
                  </a:extLst>
                </a:gridCol>
              </a:tblGrid>
              <a:tr h="2488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charset="0"/>
                          <a:ea typeface="ＭＳ Ｐゴシック" charset="0"/>
                          <a:cs typeface="Times New Roman" charset="0"/>
                        </a:rPr>
                        <a:t>Recommendations</a:t>
                      </a:r>
                      <a:endPar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charset="0"/>
                          <a:ea typeface="ＭＳ Ｐゴシック" charset="0"/>
                          <a:cs typeface="Times New Roman" charset="0"/>
                        </a:rPr>
                        <a:t>COR</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charset="0"/>
                          <a:ea typeface="ＭＳ Ｐゴシック" charset="0"/>
                          <a:cs typeface="Times New Roman" charset="0"/>
                        </a:rPr>
                        <a:t>LOE</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889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1" u="none" strike="noStrike" cap="none" normalizeH="0" baseline="0">
                          <a:ln>
                            <a:noFill/>
                          </a:ln>
                          <a:solidFill>
                            <a:schemeClr val="tx1"/>
                          </a:solidFill>
                          <a:effectLst/>
                          <a:latin typeface="Times New Roman" charset="0"/>
                          <a:ea typeface="ＭＳ Ｐゴシック" charset="0"/>
                          <a:cs typeface="Times New Roman" charset="0"/>
                        </a:rPr>
                        <a:t>Digoxin</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43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Calibri" charset="0"/>
                          <a:cs typeface="Times New Roman" charset="0"/>
                        </a:rPr>
                        <a:t>Digoxin can be beneficial in patients with HFrEF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2"/>
                  </a:ext>
                </a:extLst>
              </a:tr>
              <a:tr h="24889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1" u="none" strike="noStrike" cap="none" normalizeH="0" baseline="0">
                          <a:ln>
                            <a:noFill/>
                          </a:ln>
                          <a:solidFill>
                            <a:schemeClr val="tx1"/>
                          </a:solidFill>
                          <a:effectLst/>
                          <a:latin typeface="Times New Roman" charset="0"/>
                          <a:ea typeface="ＭＳ Ｐゴシック" charset="0"/>
                          <a:cs typeface="Times New Roman" charset="0"/>
                        </a:rPr>
                        <a:t>Anticoagulation </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466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Patients with chronic HF with permanent/persistent/paroxysmal AF and an additional risk factor for cardioembolic stroke should receive chronic anticoagulant therapy*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4"/>
                  </a:ext>
                </a:extLst>
              </a:tr>
              <a:tr h="31443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The selection of an anticoagulant agent should be individualized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5"/>
                  </a:ext>
                </a:extLst>
              </a:tr>
              <a:tr h="786076">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Chronic anticoagulation is reasonable for patients with chronic HF who have permanent/persistent/paroxysmal AF but without an additional risk factor for cardioembolic stroke*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6"/>
                  </a:ext>
                </a:extLst>
              </a:tr>
              <a:tr h="628861">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Anticoagulation is not recommended in patients with chronic HFrEF without AF, prior thromboembolic event, or a cardioembolic source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III: No Benefit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7"/>
                  </a:ext>
                </a:extLst>
              </a:tr>
              <a:tr h="248898">
                <a:tc grid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500" b="1" i="1" u="none" strike="noStrike" cap="none" normalizeH="0" baseline="0">
                          <a:ln>
                            <a:noFill/>
                          </a:ln>
                          <a:solidFill>
                            <a:schemeClr val="tx1"/>
                          </a:solidFill>
                          <a:effectLst/>
                          <a:latin typeface="Times New Roman" charset="0"/>
                          <a:ea typeface="ＭＳ Ｐゴシック" charset="0"/>
                          <a:cs typeface="Times New Roman" charset="0"/>
                        </a:rPr>
                        <a:t>Statins</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4471">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sz="1500" b="0" i="0" u="none" strike="noStrike" cap="none" normalizeH="0" baseline="0">
                          <a:ln>
                            <a:noFill/>
                          </a:ln>
                          <a:solidFill>
                            <a:srgbClr val="000000"/>
                          </a:solidFill>
                          <a:effectLst/>
                          <a:latin typeface="Times New Roman" charset="0"/>
                          <a:ea typeface="ＭＳ Ｐゴシック" charset="0"/>
                          <a:cs typeface="Times New Roman" charset="0"/>
                        </a:rPr>
                        <a:t>Statins are not beneficial as adjunctive therapy when prescribed solely for HF</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III: No Benefit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Times New Roman" charset="0"/>
                          <a:ea typeface="ＭＳ Ｐゴシック" charset="0"/>
                          <a:cs typeface="Times New Roman"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extLst>
                  <a:ext uri="{0D108BD9-81ED-4DB2-BD59-A6C34878D82A}">
                    <a16:rowId xmlns:a16="http://schemas.microsoft.com/office/drawing/2014/main" val="10009"/>
                  </a:ext>
                </a:extLst>
              </a:tr>
              <a:tr h="248898">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1" u="none" strike="noStrike" cap="none" normalizeH="0" baseline="0">
                          <a:ln>
                            <a:noFill/>
                          </a:ln>
                          <a:solidFill>
                            <a:schemeClr val="tx1"/>
                          </a:solidFill>
                          <a:effectLst/>
                          <a:latin typeface="Times New Roman" charset="0"/>
                          <a:ea typeface="ＭＳ Ｐゴシック" charset="0"/>
                          <a:cs typeface="Times New Roman" charset="0"/>
                        </a:rPr>
                        <a:t>Omega-3 Fatty Acids</a:t>
                      </a:r>
                      <a:endParaRPr kumimoji="0" lang="en-US" sz="15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9779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rPr>
                        <a:t>Omega-3 PUFA supplementation is reasonable to use as adjunctive therapy in </a:t>
                      </a:r>
                      <a:r>
                        <a:rPr kumimoji="0" lang="en-US" sz="1500" b="0" i="0" u="none" strike="noStrike" cap="none" normalizeH="0" baseline="0" dirty="0" err="1">
                          <a:ln>
                            <a:noFill/>
                          </a:ln>
                          <a:solidFill>
                            <a:schemeClr val="tx1"/>
                          </a:solidFill>
                          <a:effectLst/>
                          <a:latin typeface="Times New Roman" charset="0"/>
                          <a:ea typeface="ＭＳ Ｐゴシック" charset="0"/>
                          <a:cs typeface="Times New Roman" charset="0"/>
                        </a:rPr>
                        <a:t>HFrEF</a:t>
                      </a:r>
                      <a:r>
                        <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rPr>
                        <a:t> or </a:t>
                      </a:r>
                      <a:r>
                        <a:rPr kumimoji="0" lang="en-US" sz="1500" b="0" i="0" u="none" strike="noStrike" cap="none" normalizeH="0" baseline="0" dirty="0" err="1">
                          <a:ln>
                            <a:noFill/>
                          </a:ln>
                          <a:solidFill>
                            <a:schemeClr val="tx1"/>
                          </a:solidFill>
                          <a:effectLst/>
                          <a:latin typeface="Times New Roman" charset="0"/>
                          <a:ea typeface="ＭＳ Ｐゴシック" charset="0"/>
                          <a:cs typeface="Times New Roman" charset="0"/>
                        </a:rPr>
                        <a:t>HFpEF</a:t>
                      </a:r>
                      <a:r>
                        <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rPr>
                        <a:t> patients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a:ln>
                            <a:noFill/>
                          </a:ln>
                          <a:solidFill>
                            <a:schemeClr val="tx1"/>
                          </a:solidFill>
                          <a:effectLst/>
                          <a:latin typeface="Times New Roman" charset="0"/>
                          <a:ea typeface="ＭＳ Ｐゴシック" charset="0"/>
                          <a:cs typeface="Times New Roman" charset="0"/>
                        </a:rPr>
                        <a:t>IIa</a:t>
                      </a:r>
                      <a:endPar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21544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276600" y="55285"/>
            <a:ext cx="5867400" cy="715963"/>
          </a:xfrm>
        </p:spPr>
        <p:txBody>
          <a:bodyPr/>
          <a:lstStyle/>
          <a:p>
            <a:r>
              <a:rPr lang="en-US" sz="2400" b="1" dirty="0">
                <a:latin typeface="+mn-lt"/>
              </a:rPr>
              <a:t>Pharmacological Therapy for Management of Stage C </a:t>
            </a:r>
            <a:r>
              <a:rPr lang="en-US" sz="2400" b="1" dirty="0" err="1">
                <a:latin typeface="+mn-lt"/>
              </a:rPr>
              <a:t>HF</a:t>
            </a:r>
            <a:r>
              <a:rPr lang="en-US" sz="2400" b="1" i="1" dirty="0" err="1">
                <a:latin typeface="+mn-lt"/>
              </a:rPr>
              <a:t>r</a:t>
            </a:r>
            <a:r>
              <a:rPr lang="en-US" sz="2400" b="1" dirty="0" err="1">
                <a:latin typeface="+mn-lt"/>
              </a:rPr>
              <a:t>EF</a:t>
            </a:r>
            <a:r>
              <a:rPr lang="en-US" sz="2400" b="1" dirty="0">
                <a:latin typeface="+mn-lt"/>
              </a:rPr>
              <a:t> (cont.)</a:t>
            </a:r>
            <a:endParaRPr lang="en-US" sz="2400" dirty="0">
              <a:latin typeface="+mn-lt"/>
            </a:endParaRPr>
          </a:p>
        </p:txBody>
      </p:sp>
      <p:sp>
        <p:nvSpPr>
          <p:cNvPr id="58370" name="Rectangle 2"/>
          <p:cNvSpPr>
            <a:spLocks noChangeArrowheads="1"/>
          </p:cNvSpPr>
          <p:nvPr/>
        </p:nvSpPr>
        <p:spPr bwMode="auto">
          <a:xfrm>
            <a:off x="0" y="4393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7804873"/>
              </p:ext>
            </p:extLst>
          </p:nvPr>
        </p:nvGraphicFramePr>
        <p:xfrm>
          <a:off x="685800" y="1295400"/>
          <a:ext cx="7862754" cy="4445428"/>
        </p:xfrm>
        <a:graphic>
          <a:graphicData uri="http://schemas.openxmlformats.org/drawingml/2006/table">
            <a:tbl>
              <a:tblPr firstRow="1" firstCol="1" bandRow="1"/>
              <a:tblGrid>
                <a:gridCol w="5743689">
                  <a:extLst>
                    <a:ext uri="{9D8B030D-6E8A-4147-A177-3AD203B41FA5}">
                      <a16:colId xmlns:a16="http://schemas.microsoft.com/office/drawing/2014/main" val="20000"/>
                    </a:ext>
                  </a:extLst>
                </a:gridCol>
                <a:gridCol w="1010620">
                  <a:extLst>
                    <a:ext uri="{9D8B030D-6E8A-4147-A177-3AD203B41FA5}">
                      <a16:colId xmlns:a16="http://schemas.microsoft.com/office/drawing/2014/main" val="20001"/>
                    </a:ext>
                  </a:extLst>
                </a:gridCol>
                <a:gridCol w="1108445">
                  <a:extLst>
                    <a:ext uri="{9D8B030D-6E8A-4147-A177-3AD203B41FA5}">
                      <a16:colId xmlns:a16="http://schemas.microsoft.com/office/drawing/2014/main" val="20002"/>
                    </a:ext>
                  </a:extLst>
                </a:gridCol>
              </a:tblGrid>
              <a:tr h="271801">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Recommendations</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COR</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LOE</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271801">
                <a:tc gridSpan="3">
                  <a:txBody>
                    <a:bodyPr/>
                    <a:lstStyle/>
                    <a:p>
                      <a:pPr marL="0" marR="0">
                        <a:lnSpc>
                          <a:spcPct val="115000"/>
                        </a:lnSpc>
                        <a:spcBef>
                          <a:spcPts val="0"/>
                        </a:spcBef>
                        <a:spcAft>
                          <a:spcPts val="0"/>
                        </a:spcAft>
                      </a:pPr>
                      <a:r>
                        <a:rPr lang="en-US" sz="1600" b="1" i="1" dirty="0">
                          <a:effectLst/>
                          <a:latin typeface="Times New Roman"/>
                          <a:ea typeface="Times New Roman"/>
                        </a:rPr>
                        <a:t>Other Drugs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0836">
                <a:tc>
                  <a:txBody>
                    <a:bodyPr/>
                    <a:lstStyle/>
                    <a:p>
                      <a:pPr marL="0" marR="0">
                        <a:lnSpc>
                          <a:spcPct val="115000"/>
                        </a:lnSpc>
                        <a:spcBef>
                          <a:spcPts val="0"/>
                        </a:spcBef>
                        <a:spcAft>
                          <a:spcPts val="0"/>
                        </a:spcAft>
                      </a:pPr>
                      <a:r>
                        <a:rPr lang="en-US" sz="1600" dirty="0">
                          <a:effectLst/>
                          <a:latin typeface="Times New Roman"/>
                          <a:ea typeface="Calibri"/>
                        </a:rPr>
                        <a:t>Nutritional supplements as treatment for HF are not recommended in </a:t>
                      </a:r>
                      <a:r>
                        <a:rPr lang="en-US" sz="1600" dirty="0" err="1">
                          <a:effectLst/>
                          <a:latin typeface="Times New Roman"/>
                          <a:ea typeface="Calibri"/>
                        </a:rPr>
                        <a:t>HFrEF</a:t>
                      </a:r>
                      <a:r>
                        <a:rPr lang="en-US" sz="1600" dirty="0">
                          <a:effectLst/>
                          <a:latin typeface="Times New Roman"/>
                          <a:ea typeface="Calibri"/>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720836">
                <a:tc>
                  <a:txBody>
                    <a:bodyPr/>
                    <a:lstStyle/>
                    <a:p>
                      <a:pPr marL="0" marR="0">
                        <a:lnSpc>
                          <a:spcPct val="115000"/>
                        </a:lnSpc>
                        <a:spcBef>
                          <a:spcPts val="0"/>
                        </a:spcBef>
                        <a:spcAft>
                          <a:spcPts val="0"/>
                        </a:spcAft>
                      </a:pPr>
                      <a:r>
                        <a:rPr lang="en-US" sz="1600" dirty="0">
                          <a:effectLst/>
                          <a:latin typeface="Times New Roman"/>
                          <a:ea typeface="Calibri"/>
                        </a:rPr>
                        <a:t>Hormonal therapies other than to replete deficiencies are not recommended in </a:t>
                      </a:r>
                      <a:r>
                        <a:rPr lang="en-US" sz="1600" dirty="0" err="1">
                          <a:effectLst/>
                          <a:latin typeface="Times New Roman"/>
                          <a:ea typeface="Calibri"/>
                        </a:rPr>
                        <a:t>HFrEF</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720836">
                <a:tc>
                  <a:txBody>
                    <a:bodyPr/>
                    <a:lstStyle/>
                    <a:p>
                      <a:pPr marL="0" marR="0">
                        <a:lnSpc>
                          <a:spcPct val="115000"/>
                        </a:lnSpc>
                        <a:spcBef>
                          <a:spcPts val="0"/>
                        </a:spcBef>
                        <a:spcAft>
                          <a:spcPts val="0"/>
                        </a:spcAft>
                      </a:pPr>
                      <a:r>
                        <a:rPr lang="en-US" sz="1600" dirty="0">
                          <a:effectLst/>
                          <a:latin typeface="Times New Roman"/>
                          <a:ea typeface="Calibri"/>
                        </a:rPr>
                        <a:t>Drugs known to adversely affect the clinical status of patients with </a:t>
                      </a:r>
                      <a:r>
                        <a:rPr lang="en-US" sz="1600" dirty="0" err="1">
                          <a:effectLst/>
                          <a:latin typeface="Times New Roman"/>
                          <a:ea typeface="Calibri"/>
                        </a:rPr>
                        <a:t>HFrEF</a:t>
                      </a:r>
                      <a:r>
                        <a:rPr lang="en-US" sz="1600" dirty="0">
                          <a:effectLst/>
                          <a:latin typeface="Times New Roman"/>
                          <a:ea typeface="Calibri"/>
                        </a:rPr>
                        <a:t> are potentially harmful and should be avoided or withdrawn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r h="720836">
                <a:tc>
                  <a:txBody>
                    <a:bodyPr/>
                    <a:lstStyle/>
                    <a:p>
                      <a:pPr marL="0" marR="0">
                        <a:lnSpc>
                          <a:spcPct val="115000"/>
                        </a:lnSpc>
                        <a:spcBef>
                          <a:spcPts val="0"/>
                        </a:spcBef>
                        <a:spcAft>
                          <a:spcPts val="0"/>
                        </a:spcAft>
                      </a:pPr>
                      <a:r>
                        <a:rPr lang="en-US" sz="1600" dirty="0">
                          <a:effectLst/>
                          <a:latin typeface="Times New Roman"/>
                          <a:ea typeface="Calibri"/>
                        </a:rPr>
                        <a:t>Long-term use of an infusion of a positive inotropic drug is not recommended and may be harmful except as palliation</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5"/>
                  </a:ext>
                </a:extLst>
              </a:tr>
              <a:tr h="271801">
                <a:tc gridSpan="3">
                  <a:txBody>
                    <a:bodyPr/>
                    <a:lstStyle/>
                    <a:p>
                      <a:pPr marL="0" marR="0">
                        <a:lnSpc>
                          <a:spcPct val="115000"/>
                        </a:lnSpc>
                        <a:spcBef>
                          <a:spcPts val="0"/>
                        </a:spcBef>
                        <a:spcAft>
                          <a:spcPts val="0"/>
                        </a:spcAft>
                      </a:pPr>
                      <a:r>
                        <a:rPr lang="en-US" sz="1600" b="1" i="1" dirty="0">
                          <a:effectLst/>
                          <a:latin typeface="Times New Roman"/>
                          <a:ea typeface="Times New Roman"/>
                        </a:rPr>
                        <a:t>Calcium Channel Blockers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20836">
                <a:tc>
                  <a:txBody>
                    <a:bodyPr/>
                    <a:lstStyle/>
                    <a:p>
                      <a:pPr marL="0" marR="0">
                        <a:lnSpc>
                          <a:spcPct val="115000"/>
                        </a:lnSpc>
                        <a:spcBef>
                          <a:spcPts val="0"/>
                        </a:spcBef>
                        <a:spcAft>
                          <a:spcPts val="0"/>
                        </a:spcAft>
                      </a:pPr>
                      <a:r>
                        <a:rPr lang="en-US" sz="1600" dirty="0">
                          <a:effectLst/>
                          <a:latin typeface="Times New Roman"/>
                          <a:ea typeface="Calibri"/>
                        </a:rPr>
                        <a:t>Calcium channel blocking drugs are not recommended as routine in </a:t>
                      </a:r>
                      <a:r>
                        <a:rPr lang="en-US" sz="1600" dirty="0" err="1">
                          <a:effectLst/>
                          <a:latin typeface="Times New Roman"/>
                          <a:ea typeface="Calibri"/>
                        </a:rPr>
                        <a:t>HFrEF</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021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429000" y="-152400"/>
            <a:ext cx="5715000" cy="1143000"/>
          </a:xfrm>
        </p:spPr>
        <p:txBody>
          <a:bodyPr/>
          <a:lstStyle/>
          <a:p>
            <a:r>
              <a:rPr lang="en-US" sz="2000" b="1" dirty="0">
                <a:latin typeface="+mn-lt"/>
              </a:rPr>
              <a:t>Medical Therapy for Stage C </a:t>
            </a:r>
            <a:r>
              <a:rPr lang="en-US" sz="2000" b="1" dirty="0" err="1">
                <a:latin typeface="+mn-lt"/>
              </a:rPr>
              <a:t>HF</a:t>
            </a:r>
            <a:r>
              <a:rPr lang="en-US" sz="2000" b="1" i="1" dirty="0" err="1">
                <a:latin typeface="+mn-lt"/>
              </a:rPr>
              <a:t>r</a:t>
            </a:r>
            <a:r>
              <a:rPr lang="en-US" sz="2000" b="1" dirty="0" err="1">
                <a:latin typeface="+mn-lt"/>
              </a:rPr>
              <a:t>EF</a:t>
            </a:r>
            <a:r>
              <a:rPr lang="en-US" sz="2000" b="1" dirty="0">
                <a:latin typeface="+mn-lt"/>
              </a:rPr>
              <a:t>: Magnitude of Benefit Demonstrated in RCTs</a:t>
            </a:r>
          </a:p>
        </p:txBody>
      </p:sp>
      <p:graphicFrame>
        <p:nvGraphicFramePr>
          <p:cNvPr id="3" name="Table 2"/>
          <p:cNvGraphicFramePr>
            <a:graphicFrameLocks noGrp="1"/>
          </p:cNvGraphicFramePr>
          <p:nvPr>
            <p:extLst>
              <p:ext uri="{D42A27DB-BD31-4B8C-83A1-F6EECF244321}">
                <p14:modId xmlns:p14="http://schemas.microsoft.com/office/powerpoint/2010/main" val="2188488917"/>
              </p:ext>
            </p:extLst>
          </p:nvPr>
        </p:nvGraphicFramePr>
        <p:xfrm>
          <a:off x="457200" y="1469678"/>
          <a:ext cx="8295545" cy="4309120"/>
        </p:xfrm>
        <a:graphic>
          <a:graphicData uri="http://schemas.openxmlformats.org/drawingml/2006/table">
            <a:tbl>
              <a:tblPr firstRow="1" firstCol="1" bandRow="1"/>
              <a:tblGrid>
                <a:gridCol w="2212145">
                  <a:extLst>
                    <a:ext uri="{9D8B030D-6E8A-4147-A177-3AD203B41FA5}">
                      <a16:colId xmlns:a16="http://schemas.microsoft.com/office/drawing/2014/main" val="20000"/>
                    </a:ext>
                  </a:extLst>
                </a:gridCol>
                <a:gridCol w="1748790">
                  <a:extLst>
                    <a:ext uri="{9D8B030D-6E8A-4147-A177-3AD203B41FA5}">
                      <a16:colId xmlns:a16="http://schemas.microsoft.com/office/drawing/2014/main" val="20001"/>
                    </a:ext>
                  </a:extLst>
                </a:gridCol>
                <a:gridCol w="2316775">
                  <a:extLst>
                    <a:ext uri="{9D8B030D-6E8A-4147-A177-3AD203B41FA5}">
                      <a16:colId xmlns:a16="http://schemas.microsoft.com/office/drawing/2014/main" val="20002"/>
                    </a:ext>
                  </a:extLst>
                </a:gridCol>
                <a:gridCol w="2017835">
                  <a:extLst>
                    <a:ext uri="{9D8B030D-6E8A-4147-A177-3AD203B41FA5}">
                      <a16:colId xmlns:a16="http://schemas.microsoft.com/office/drawing/2014/main" val="20003"/>
                    </a:ext>
                  </a:extLst>
                </a:gridCol>
              </a:tblGrid>
              <a:tr h="1431406">
                <a:tc>
                  <a:txBody>
                    <a:bodyPr/>
                    <a:lstStyle/>
                    <a:p>
                      <a:pPr marL="0" marR="0" algn="ctr">
                        <a:lnSpc>
                          <a:spcPct val="115000"/>
                        </a:lnSpc>
                        <a:spcBef>
                          <a:spcPts val="0"/>
                        </a:spcBef>
                        <a:spcAft>
                          <a:spcPts val="0"/>
                        </a:spcAft>
                      </a:pPr>
                      <a:r>
                        <a:rPr lang="en-US" sz="1800" b="1" dirty="0">
                          <a:effectLst/>
                          <a:latin typeface="Times New Roman"/>
                          <a:ea typeface="Times New Roman"/>
                        </a:rPr>
                        <a:t>GDMT</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RR Reduction in Mortality</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NNT for Mortality Reduction </a:t>
                      </a:r>
                      <a:endParaRPr lang="en-US" sz="1800" dirty="0">
                        <a:effectLst/>
                        <a:latin typeface="Times New Roman"/>
                        <a:ea typeface="Times New Roman"/>
                      </a:endParaRPr>
                    </a:p>
                    <a:p>
                      <a:pPr marL="0" marR="0" algn="ctr">
                        <a:lnSpc>
                          <a:spcPct val="115000"/>
                        </a:lnSpc>
                        <a:spcBef>
                          <a:spcPts val="0"/>
                        </a:spcBef>
                        <a:spcAft>
                          <a:spcPts val="0"/>
                        </a:spcAft>
                      </a:pPr>
                      <a:r>
                        <a:rPr lang="en-US" sz="1600" b="1" dirty="0">
                          <a:effectLst/>
                          <a:latin typeface="Times New Roman"/>
                          <a:ea typeface="Times New Roman"/>
                        </a:rPr>
                        <a:t>(Standardized to 36 </a:t>
                      </a:r>
                      <a:r>
                        <a:rPr lang="en-US" sz="1600" b="1" dirty="0" err="1">
                          <a:effectLst/>
                          <a:latin typeface="Times New Roman"/>
                          <a:ea typeface="Times New Roman"/>
                        </a:rPr>
                        <a:t>mo</a:t>
                      </a:r>
                      <a:r>
                        <a:rPr lang="en-US" sz="1600" b="1" dirty="0">
                          <a:effectLst/>
                          <a:latin typeface="Times New Roman"/>
                          <a:ea typeface="Times New Roman"/>
                        </a:rPr>
                        <a:t>)</a:t>
                      </a:r>
                      <a:endParaRPr lang="en-US" sz="16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RR Reduction</a:t>
                      </a:r>
                      <a:endParaRPr lang="en-US" sz="1800" dirty="0">
                        <a:effectLst/>
                        <a:latin typeface="Times New Roman"/>
                        <a:ea typeface="Times New Roman"/>
                      </a:endParaRPr>
                    </a:p>
                    <a:p>
                      <a:pPr marL="0" marR="0" algn="ctr">
                        <a:lnSpc>
                          <a:spcPct val="115000"/>
                        </a:lnSpc>
                        <a:spcBef>
                          <a:spcPts val="0"/>
                        </a:spcBef>
                        <a:spcAft>
                          <a:spcPts val="0"/>
                        </a:spcAft>
                      </a:pPr>
                      <a:r>
                        <a:rPr lang="en-US" sz="1800" b="1" dirty="0">
                          <a:effectLst/>
                          <a:latin typeface="Times New Roman"/>
                          <a:ea typeface="Times New Roman"/>
                        </a:rPr>
                        <a:t>in HF Hospitalizations</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1824">
                <a:tc>
                  <a:txBody>
                    <a:bodyPr/>
                    <a:lstStyle/>
                    <a:p>
                      <a:pPr marL="0" marR="0">
                        <a:lnSpc>
                          <a:spcPct val="115000"/>
                        </a:lnSpc>
                        <a:spcBef>
                          <a:spcPts val="0"/>
                        </a:spcBef>
                        <a:spcAft>
                          <a:spcPts val="0"/>
                        </a:spcAft>
                      </a:pPr>
                      <a:r>
                        <a:rPr lang="en-US" sz="1800" b="1">
                          <a:effectLst/>
                          <a:latin typeface="Times New Roman"/>
                          <a:ea typeface="Times New Roman"/>
                        </a:rPr>
                        <a:t>ACE inhibitor or ARB</a:t>
                      </a:r>
                      <a:r>
                        <a:rPr lang="en-US" sz="1800">
                          <a:effectLst/>
                          <a:latin typeface="Times New Roman"/>
                          <a:ea typeface="Times New Roman"/>
                        </a:rPr>
                        <a:t> </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17%</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26</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31%</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033">
                <a:tc>
                  <a:txBody>
                    <a:bodyPr/>
                    <a:lstStyle/>
                    <a:p>
                      <a:pPr marL="0" marR="0">
                        <a:lnSpc>
                          <a:spcPct val="115000"/>
                        </a:lnSpc>
                        <a:spcBef>
                          <a:spcPts val="0"/>
                        </a:spcBef>
                        <a:spcAft>
                          <a:spcPts val="0"/>
                        </a:spcAft>
                      </a:pPr>
                      <a:r>
                        <a:rPr lang="en-US" sz="1800" b="1" dirty="0">
                          <a:effectLst/>
                          <a:latin typeface="Times New Roman"/>
                          <a:ea typeface="Times New Roman"/>
                        </a:rPr>
                        <a:t>Beta </a:t>
                      </a:r>
                      <a:r>
                        <a:rPr lang="en-US" sz="1800" b="1" dirty="0" smtClean="0">
                          <a:effectLst/>
                          <a:latin typeface="Times New Roman"/>
                          <a:ea typeface="Times New Roman"/>
                        </a:rPr>
                        <a:t>blocker</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34%</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9</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41%</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1824">
                <a:tc>
                  <a:txBody>
                    <a:bodyPr/>
                    <a:lstStyle/>
                    <a:p>
                      <a:pPr marL="0" marR="0">
                        <a:lnSpc>
                          <a:spcPct val="115000"/>
                        </a:lnSpc>
                        <a:spcBef>
                          <a:spcPts val="0"/>
                        </a:spcBef>
                        <a:spcAft>
                          <a:spcPts val="0"/>
                        </a:spcAft>
                      </a:pPr>
                      <a:r>
                        <a:rPr lang="en-US" sz="1800" b="1" dirty="0">
                          <a:effectLst/>
                          <a:latin typeface="Times New Roman"/>
                          <a:ea typeface="Times New Roman"/>
                        </a:rPr>
                        <a:t>Aldosterone </a:t>
                      </a:r>
                      <a:r>
                        <a:rPr lang="en-US" sz="1800" b="1" dirty="0" smtClean="0">
                          <a:effectLst/>
                          <a:latin typeface="Times New Roman"/>
                          <a:ea typeface="Times New Roman"/>
                        </a:rPr>
                        <a:t>antagonist</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30%</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6</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35%</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033">
                <a:tc>
                  <a:txBody>
                    <a:bodyPr/>
                    <a:lstStyle/>
                    <a:p>
                      <a:pPr marL="0" marR="0">
                        <a:lnSpc>
                          <a:spcPct val="115000"/>
                        </a:lnSpc>
                        <a:spcBef>
                          <a:spcPts val="0"/>
                        </a:spcBef>
                        <a:spcAft>
                          <a:spcPts val="0"/>
                        </a:spcAft>
                      </a:pPr>
                      <a:r>
                        <a:rPr lang="en-US" sz="1800" b="1" dirty="0" smtClean="0">
                          <a:effectLst/>
                          <a:latin typeface="Times New Roman"/>
                          <a:ea typeface="Times New Roman"/>
                        </a:rPr>
                        <a:t>Hydralazine/nitrate</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43%</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7</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33%</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755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990600" y="2498728"/>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Treatment for Stage C HF</a:t>
            </a:r>
            <a:r>
              <a:rPr lang="en-US" sz="4000" b="1" i="1" smtClean="0">
                <a:solidFill>
                  <a:srgbClr val="333399"/>
                </a:solidFill>
                <a:latin typeface="Arial Unicode MS" charset="0"/>
                <a:ea typeface="ＭＳ Ｐゴシック" charset="0"/>
                <a:cs typeface="Arial Unicode MS" charset="0"/>
              </a:rPr>
              <a:t>p</a:t>
            </a:r>
            <a:r>
              <a:rPr lang="en-US" sz="4000" b="1" smtClean="0">
                <a:solidFill>
                  <a:srgbClr val="333399"/>
                </a:solidFill>
                <a:latin typeface="Arial Unicode MS" charset="0"/>
                <a:ea typeface="ＭＳ Ｐゴシック" charset="0"/>
                <a:cs typeface="Arial Unicode MS" charset="0"/>
              </a:rPr>
              <a:t>EF</a:t>
            </a:r>
          </a:p>
        </p:txBody>
      </p:sp>
      <p:sp>
        <p:nvSpPr>
          <p:cNvPr id="61442" name="Rectangle 3"/>
          <p:cNvSpPr>
            <a:spLocks noChangeArrowheads="1"/>
          </p:cNvSpPr>
          <p:nvPr/>
        </p:nvSpPr>
        <p:spPr bwMode="auto">
          <a:xfrm>
            <a:off x="0" y="1432823"/>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Tree>
    <p:extLst>
      <p:ext uri="{BB962C8B-B14F-4D97-AF65-F5344CB8AC3E}">
        <p14:creationId xmlns:p14="http://schemas.microsoft.com/office/powerpoint/2010/main" val="3659867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752600" y="152400"/>
            <a:ext cx="8229600" cy="639762"/>
          </a:xfrm>
        </p:spPr>
        <p:txBody>
          <a:bodyPr/>
          <a:lstStyle/>
          <a:p>
            <a:r>
              <a:rPr lang="en-US" sz="3200" b="1" dirty="0">
                <a:latin typeface="+mn-lt"/>
              </a:rPr>
              <a:t>Treatment of </a:t>
            </a:r>
            <a:r>
              <a:rPr lang="en-US" sz="3200" b="1" dirty="0" err="1">
                <a:latin typeface="+mn-lt"/>
              </a:rPr>
              <a:t>HF</a:t>
            </a:r>
            <a:r>
              <a:rPr lang="en-US" sz="3200" b="1" i="1" dirty="0" err="1">
                <a:latin typeface="+mn-lt"/>
              </a:rPr>
              <a:t>p</a:t>
            </a:r>
            <a:r>
              <a:rPr lang="en-US" sz="3200" b="1" dirty="0" err="1">
                <a:latin typeface="+mn-lt"/>
              </a:rPr>
              <a:t>EF</a:t>
            </a:r>
            <a:endParaRPr lang="en-US" sz="32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958786532"/>
              </p:ext>
            </p:extLst>
          </p:nvPr>
        </p:nvGraphicFramePr>
        <p:xfrm>
          <a:off x="265829" y="1066803"/>
          <a:ext cx="8526194" cy="4843693"/>
        </p:xfrm>
        <a:graphic>
          <a:graphicData uri="http://schemas.openxmlformats.org/drawingml/2006/table">
            <a:tbl>
              <a:tblPr/>
              <a:tblGrid>
                <a:gridCol w="5684130">
                  <a:extLst>
                    <a:ext uri="{9D8B030D-6E8A-4147-A177-3AD203B41FA5}">
                      <a16:colId xmlns:a16="http://schemas.microsoft.com/office/drawing/2014/main" val="20000"/>
                    </a:ext>
                  </a:extLst>
                </a:gridCol>
                <a:gridCol w="1421032">
                  <a:extLst>
                    <a:ext uri="{9D8B030D-6E8A-4147-A177-3AD203B41FA5}">
                      <a16:colId xmlns:a16="http://schemas.microsoft.com/office/drawing/2014/main" val="20001"/>
                    </a:ext>
                  </a:extLst>
                </a:gridCol>
                <a:gridCol w="1421032">
                  <a:extLst>
                    <a:ext uri="{9D8B030D-6E8A-4147-A177-3AD203B41FA5}">
                      <a16:colId xmlns:a16="http://schemas.microsoft.com/office/drawing/2014/main" val="20002"/>
                    </a:ext>
                  </a:extLst>
                </a:gridCol>
              </a:tblGrid>
              <a:tr h="2843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charset="0"/>
                          <a:ea typeface="ＭＳ Ｐゴシック" charset="0"/>
                          <a:cs typeface="Times New Roman" charset="0"/>
                        </a:rPr>
                        <a:t>Recommendations</a:t>
                      </a:r>
                      <a:endParaRPr kumimoji="0" lang="en-US" sz="17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Times New Roman" charset="0"/>
                          <a:ea typeface="ＭＳ Ｐゴシック" charset="0"/>
                          <a:cs typeface="Times New Roman" charset="0"/>
                        </a:rPr>
                        <a:t>COR</a:t>
                      </a:r>
                      <a:endParaRPr kumimoji="0" lang="en-US" sz="17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Times New Roman" charset="0"/>
                          <a:ea typeface="ＭＳ Ｐゴシック" charset="0"/>
                          <a:cs typeface="Times New Roman" charset="0"/>
                        </a:rPr>
                        <a:t>LOE</a:t>
                      </a:r>
                      <a:endParaRPr kumimoji="0" lang="en-US" sz="17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6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rgbClr val="000000"/>
                          </a:solidFill>
                          <a:effectLst/>
                          <a:latin typeface="Times New Roman" charset="0"/>
                          <a:ea typeface="ＭＳ Ｐゴシック" charset="0"/>
                          <a:cs typeface="Times New Roman" charset="0"/>
                        </a:rPr>
                        <a:t>Systolic and diastolic blood pressure should be controlled according to published clinical practice guidelines </a:t>
                      </a:r>
                      <a:endParaRPr kumimoji="0" lang="en-US" sz="17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1"/>
                  </a:ext>
                </a:extLst>
              </a:tr>
              <a:tr h="552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Diuretics should be used for relief of symptoms due to volume overload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2"/>
                  </a:ext>
                </a:extLst>
              </a:tr>
              <a:tr h="9207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Coronary revascularization for patients with CAD in whom angina or demonstrable myocardial ischemia is present despite GDMT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3"/>
                  </a:ext>
                </a:extLst>
              </a:tr>
              <a:tr h="736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Management of AF according to </a:t>
                      </a:r>
                      <a:r>
                        <a:rPr kumimoji="0" lang="en-US" sz="1700" b="0" i="0" u="none" strike="noStrike" cap="none" normalizeH="0" baseline="0">
                          <a:ln>
                            <a:noFill/>
                          </a:ln>
                          <a:solidFill>
                            <a:srgbClr val="000000"/>
                          </a:solidFill>
                          <a:effectLst/>
                          <a:latin typeface="Times New Roman" charset="0"/>
                          <a:ea typeface="ＭＳ Ｐゴシック" charset="0"/>
                          <a:cs typeface="Times New Roman" charset="0"/>
                        </a:rPr>
                        <a:t>published clinical practice guidelines </a:t>
                      </a: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for HFpEF to improve symptomatic HF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4"/>
                  </a:ext>
                </a:extLst>
              </a:tr>
              <a:tr h="552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Use of beta-blocking agents, ACE inhibitors, and ARBs for hypertension in HFpEF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5"/>
                  </a:ext>
                </a:extLst>
              </a:tr>
              <a:tr h="552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ARBs might be considered to decrease hospitalizations in HFpEF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IIb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6"/>
                  </a:ext>
                </a:extLst>
              </a:tr>
              <a:tr h="494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charset="0"/>
                          <a:ea typeface="ＭＳ Ｐゴシック" charset="0"/>
                          <a:cs typeface="Times New Roman" charset="0"/>
                        </a:rPr>
                        <a:t>Nutritional supplementation is not recommended in </a:t>
                      </a:r>
                      <a:r>
                        <a:rPr kumimoji="0" lang="en-US" sz="1700" b="0" i="0" u="none" strike="noStrike" cap="none" normalizeH="0" baseline="0" dirty="0" err="1">
                          <a:ln>
                            <a:noFill/>
                          </a:ln>
                          <a:solidFill>
                            <a:schemeClr val="tx1"/>
                          </a:solidFill>
                          <a:effectLst/>
                          <a:latin typeface="Times New Roman" charset="0"/>
                          <a:ea typeface="ＭＳ Ｐゴシック" charset="0"/>
                          <a:cs typeface="Times New Roman" charset="0"/>
                        </a:rPr>
                        <a:t>HFpEF</a:t>
                      </a:r>
                      <a:endParaRPr kumimoji="0" lang="en-US" sz="17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Times New Roman" charset="0"/>
                          <a:ea typeface="ＭＳ Ｐゴシック" charset="0"/>
                          <a:cs typeface="Times New Roman" charset="0"/>
                        </a:rPr>
                        <a:t>III: No Benefit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charset="0"/>
                          <a:ea typeface="ＭＳ Ｐゴシック" charset="0"/>
                          <a:cs typeface="Times New Roman"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7150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990600" y="2498725"/>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US" sz="4000" b="1" smtClean="0">
                <a:solidFill>
                  <a:srgbClr val="333399"/>
                </a:solidFill>
                <a:latin typeface="Arial Unicode MS" charset="0"/>
                <a:ea typeface="ＭＳ Ｐゴシック" charset="0"/>
                <a:cs typeface="Arial Unicode MS" charset="0"/>
              </a:rPr>
              <a:t>Stage D</a:t>
            </a:r>
          </a:p>
        </p:txBody>
      </p:sp>
      <p:sp>
        <p:nvSpPr>
          <p:cNvPr id="63490" name="Rectangle 3"/>
          <p:cNvSpPr>
            <a:spLocks noChangeArrowheads="1"/>
          </p:cNvSpPr>
          <p:nvPr/>
        </p:nvSpPr>
        <p:spPr bwMode="auto">
          <a:xfrm>
            <a:off x="0" y="1295400"/>
            <a:ext cx="9144000" cy="57964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lnSpc>
                <a:spcPct val="80000"/>
              </a:lnSpc>
              <a:spcBef>
                <a:spcPct val="0"/>
              </a:spcBef>
              <a:spcAft>
                <a:spcPct val="0"/>
              </a:spcAft>
            </a:pPr>
            <a:r>
              <a:rPr lang="en-US" sz="3800" b="1" dirty="0" smtClean="0">
                <a:solidFill>
                  <a:srgbClr val="FFFFFF"/>
                </a:solidFill>
                <a:latin typeface="Garamond" charset="0"/>
                <a:ea typeface="ＭＳ Ｐゴシック" charset="0"/>
                <a:cs typeface="ＭＳ Ｐゴシック" charset="0"/>
              </a:rPr>
              <a:t>Treatment</a:t>
            </a:r>
          </a:p>
        </p:txBody>
      </p:sp>
      <p:sp>
        <p:nvSpPr>
          <p:cNvPr id="2" name="Footer Placeholder 1"/>
          <p:cNvSpPr>
            <a:spLocks noGrp="1"/>
          </p:cNvSpPr>
          <p:nvPr>
            <p:ph type="ftr" sz="quarter" idx="11"/>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660953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352800" y="-152400"/>
            <a:ext cx="5715000" cy="1143000"/>
          </a:xfrm>
        </p:spPr>
        <p:txBody>
          <a:bodyPr/>
          <a:lstStyle/>
          <a:p>
            <a:r>
              <a:rPr lang="en-US" sz="2400" b="1" dirty="0">
                <a:latin typeface="+mn-lt"/>
              </a:rPr>
              <a:t>Clinical Events and Findings Useful for Identifying Patients With Advanced HF</a:t>
            </a:r>
          </a:p>
        </p:txBody>
      </p:sp>
      <p:graphicFrame>
        <p:nvGraphicFramePr>
          <p:cNvPr id="2" name="Table 1"/>
          <p:cNvGraphicFramePr>
            <a:graphicFrameLocks noGrp="1"/>
          </p:cNvGraphicFramePr>
          <p:nvPr>
            <p:extLst>
              <p:ext uri="{D42A27DB-BD31-4B8C-83A1-F6EECF244321}">
                <p14:modId xmlns:p14="http://schemas.microsoft.com/office/powerpoint/2010/main" val="607888147"/>
              </p:ext>
            </p:extLst>
          </p:nvPr>
        </p:nvGraphicFramePr>
        <p:xfrm>
          <a:off x="189344" y="1295400"/>
          <a:ext cx="8671827" cy="4435604"/>
        </p:xfrm>
        <a:graphic>
          <a:graphicData uri="http://schemas.openxmlformats.org/drawingml/2006/table">
            <a:tbl>
              <a:tblPr/>
              <a:tblGrid>
                <a:gridCol w="8671827">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rPr>
                        <a:t>Repeated (≥2) hospitalizations or ED visits for HF in the past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Progressive deterioration in renal function (e.g., rise in BUN and creatinine)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Weight loss without other cause (e.g., cardiac cachexia)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Intolerance to ACE inhibitors due to hypotension and/or worsening renal function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Intolerance to beta blockers due to worsening HF or hypotension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5805">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Frequent systolic blood pressure &lt;90 mm Hg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Persistent dyspnea with dressing or bathing requiring rest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Inability to walk 1 block on the level ground due to dyspnea or fatigue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75377">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rPr>
                        <a:t>Recent need to escalate diuretics to maintain volume status, often reaching daily furosemide equivalent dose &gt;160 mg/d and/or use of supplemental </a:t>
                      </a:r>
                      <a:r>
                        <a:rPr kumimoji="0" lang="en-US" sz="1800" b="0" i="0" u="none" strike="noStrike" cap="none" normalizeH="0" baseline="0" dirty="0" err="1">
                          <a:ln>
                            <a:noFill/>
                          </a:ln>
                          <a:solidFill>
                            <a:schemeClr val="tx1"/>
                          </a:solidFill>
                          <a:effectLst/>
                          <a:latin typeface="Times New Roman" charset="0"/>
                          <a:ea typeface="ＭＳ Ｐゴシック" charset="0"/>
                          <a:cs typeface="Times New Roman" charset="0"/>
                        </a:rPr>
                        <a:t>metolazone</a:t>
                      </a:r>
                      <a:r>
                        <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rPr>
                        <a:t> therapy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68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a:ln>
                            <a:noFill/>
                          </a:ln>
                          <a:solidFill>
                            <a:schemeClr val="tx1"/>
                          </a:solidFill>
                          <a:effectLst/>
                          <a:latin typeface="Times New Roman" charset="0"/>
                          <a:ea typeface="ＭＳ Ｐゴシック" charset="0"/>
                          <a:cs typeface="Times New Roman" charset="0"/>
                        </a:rPr>
                        <a:t>Progressive decline in serum sodium, usually to &lt;133 mEq/L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5805">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a:ln>
                            <a:noFill/>
                          </a:ln>
                          <a:solidFill>
                            <a:schemeClr val="tx1"/>
                          </a:solidFill>
                          <a:effectLst/>
                          <a:latin typeface="Times New Roman" charset="0"/>
                          <a:ea typeface="ＭＳ Ｐゴシック" charset="0"/>
                          <a:cs typeface="Times New Roman" charset="0"/>
                        </a:rPr>
                        <a:t>Frequent ICD shocks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4540" name="Rectangle 2"/>
          <p:cNvSpPr>
            <a:spLocks noChangeArrowheads="1"/>
          </p:cNvSpPr>
          <p:nvPr/>
        </p:nvSpPr>
        <p:spPr bwMode="auto">
          <a:xfrm>
            <a:off x="2236648" y="6581001"/>
            <a:ext cx="457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sz="1200" dirty="0" smtClean="0">
                <a:solidFill>
                  <a:srgbClr val="000000"/>
                </a:solidFill>
                <a:latin typeface="Arial" charset="0"/>
                <a:ea typeface="ＭＳ Ｐゴシック" charset="0"/>
                <a:cs typeface="ＭＳ Ｐゴシック" charset="0"/>
              </a:rPr>
              <a:t>Adapted from Russell et al. Congest Heart Fail. 2008;14:316-21.</a:t>
            </a:r>
          </a:p>
        </p:txBody>
      </p:sp>
    </p:spTree>
    <p:extLst>
      <p:ext uri="{BB962C8B-B14F-4D97-AF65-F5344CB8AC3E}">
        <p14:creationId xmlns:p14="http://schemas.microsoft.com/office/powerpoint/2010/main" val="234242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p>
            <a:r>
              <a:rPr lang="en-US" dirty="0" smtClean="0">
                <a:latin typeface="+mn-lt"/>
              </a:rPr>
              <a:t>Definition</a:t>
            </a:r>
          </a:p>
          <a:p>
            <a:r>
              <a:rPr lang="en-US" dirty="0" smtClean="0">
                <a:solidFill>
                  <a:schemeClr val="bg2">
                    <a:lumMod val="75000"/>
                  </a:schemeClr>
                </a:solidFill>
                <a:latin typeface="+mn-lt"/>
              </a:rPr>
              <a:t>Pathophysiology</a:t>
            </a:r>
          </a:p>
          <a:p>
            <a:r>
              <a:rPr lang="en-US" dirty="0" smtClean="0">
                <a:solidFill>
                  <a:schemeClr val="bg2">
                    <a:lumMod val="75000"/>
                  </a:schemeClr>
                </a:solidFill>
                <a:latin typeface="+mn-lt"/>
              </a:rPr>
              <a:t>Stages and Treatment</a:t>
            </a:r>
          </a:p>
          <a:p>
            <a:r>
              <a:rPr lang="en-US" dirty="0" smtClean="0">
                <a:solidFill>
                  <a:schemeClr val="bg2">
                    <a:lumMod val="75000"/>
                  </a:schemeClr>
                </a:solidFill>
                <a:latin typeface="+mn-lt"/>
              </a:rPr>
              <a:t>Transitions</a:t>
            </a:r>
          </a:p>
          <a:p>
            <a:r>
              <a:rPr lang="en-US" dirty="0" smtClean="0">
                <a:solidFill>
                  <a:schemeClr val="bg2">
                    <a:lumMod val="75000"/>
                  </a:schemeClr>
                </a:solidFill>
                <a:latin typeface="+mn-lt"/>
              </a:rPr>
              <a:t>Care Coordination</a:t>
            </a:r>
          </a:p>
          <a:p>
            <a:r>
              <a:rPr lang="en-US" dirty="0" smtClean="0">
                <a:solidFill>
                  <a:schemeClr val="bg2">
                    <a:lumMod val="75000"/>
                  </a:schemeClr>
                </a:solidFill>
                <a:latin typeface="+mn-lt"/>
              </a:rPr>
              <a:t>Medication Management</a:t>
            </a:r>
          </a:p>
          <a:p>
            <a:r>
              <a:rPr lang="en-US" dirty="0" smtClean="0">
                <a:solidFill>
                  <a:schemeClr val="bg2">
                    <a:lumMod val="75000"/>
                  </a:schemeClr>
                </a:solidFill>
                <a:latin typeface="+mn-lt"/>
              </a:rPr>
              <a:t>Self Management Goals</a:t>
            </a:r>
            <a:endParaRPr lang="en-US" dirty="0">
              <a:solidFill>
                <a:schemeClr val="bg2">
                  <a:lumMod val="75000"/>
                </a:schemeClr>
              </a:solidFill>
              <a:latin typeface="+mn-lt"/>
            </a:endParaRPr>
          </a:p>
        </p:txBody>
      </p:sp>
      <p:sp>
        <p:nvSpPr>
          <p:cNvPr id="5" name="Title 1"/>
          <p:cNvSpPr>
            <a:spLocks noGrp="1"/>
          </p:cNvSpPr>
          <p:nvPr>
            <p:ph type="title"/>
          </p:nvPr>
        </p:nvSpPr>
        <p:spPr>
          <a:xfrm>
            <a:off x="1600200" y="838200"/>
            <a:ext cx="5715000" cy="1143000"/>
          </a:xfrm>
        </p:spPr>
        <p:txBody>
          <a:bodyPr/>
          <a:lstStyle/>
          <a:p>
            <a:r>
              <a:rPr lang="en-US" dirty="0" smtClean="0">
                <a:latin typeface="+mn-lt"/>
              </a:rPr>
              <a:t>Outline</a:t>
            </a:r>
            <a:endParaRPr lang="en-US" dirty="0">
              <a:latin typeface="+mn-lt"/>
            </a:endParaRPr>
          </a:p>
        </p:txBody>
      </p:sp>
    </p:spTree>
    <p:extLst>
      <p:ext uri="{BB962C8B-B14F-4D97-AF65-F5344CB8AC3E}">
        <p14:creationId xmlns:p14="http://schemas.microsoft.com/office/powerpoint/2010/main" val="623547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1219200" y="1905000"/>
            <a:ext cx="5791200" cy="4525963"/>
          </a:xfrm>
        </p:spPr>
        <p:txBody>
          <a:bodyPr/>
          <a:lstStyle/>
          <a:p>
            <a:r>
              <a:rPr lang="en-US" dirty="0" smtClean="0">
                <a:solidFill>
                  <a:schemeClr val="bg2">
                    <a:lumMod val="75000"/>
                  </a:schemeClr>
                </a:solidFill>
                <a:latin typeface="+mn-lt"/>
              </a:rPr>
              <a:t>Definition</a:t>
            </a:r>
          </a:p>
          <a:p>
            <a:r>
              <a:rPr lang="en-US" dirty="0" smtClean="0">
                <a:solidFill>
                  <a:schemeClr val="bg2">
                    <a:lumMod val="75000"/>
                  </a:schemeClr>
                </a:solidFill>
                <a:latin typeface="+mn-lt"/>
              </a:rPr>
              <a:t>Pathophysiology</a:t>
            </a:r>
          </a:p>
          <a:p>
            <a:r>
              <a:rPr lang="en-US" dirty="0" smtClean="0">
                <a:solidFill>
                  <a:schemeClr val="bg2">
                    <a:lumMod val="75000"/>
                  </a:schemeClr>
                </a:solidFill>
                <a:latin typeface="+mn-lt"/>
              </a:rPr>
              <a:t>Stages and Treatment</a:t>
            </a:r>
          </a:p>
          <a:p>
            <a:r>
              <a:rPr lang="en-US" dirty="0" smtClean="0">
                <a:latin typeface="+mn-lt"/>
              </a:rPr>
              <a:t>Transitions</a:t>
            </a:r>
          </a:p>
          <a:p>
            <a:r>
              <a:rPr lang="en-US" dirty="0" smtClean="0">
                <a:solidFill>
                  <a:schemeClr val="bg2">
                    <a:lumMod val="75000"/>
                  </a:schemeClr>
                </a:solidFill>
                <a:latin typeface="+mn-lt"/>
              </a:rPr>
              <a:t>Care Coordination</a:t>
            </a:r>
          </a:p>
          <a:p>
            <a:r>
              <a:rPr lang="en-US" dirty="0" smtClean="0">
                <a:solidFill>
                  <a:schemeClr val="bg2">
                    <a:lumMod val="75000"/>
                  </a:schemeClr>
                </a:solidFill>
                <a:latin typeface="+mn-lt"/>
              </a:rPr>
              <a:t>Medication Management</a:t>
            </a:r>
          </a:p>
          <a:p>
            <a:r>
              <a:rPr lang="en-US" dirty="0" smtClean="0">
                <a:solidFill>
                  <a:schemeClr val="bg2">
                    <a:lumMod val="75000"/>
                  </a:schemeClr>
                </a:solidFill>
                <a:latin typeface="+mn-lt"/>
              </a:rPr>
              <a:t>Self Management Goals</a:t>
            </a:r>
            <a:endParaRPr lang="en-US" dirty="0">
              <a:solidFill>
                <a:schemeClr val="bg2">
                  <a:lumMod val="75000"/>
                </a:schemeClr>
              </a:solidFill>
              <a:latin typeface="+mn-lt"/>
            </a:endParaRPr>
          </a:p>
        </p:txBody>
      </p:sp>
    </p:spTree>
    <p:extLst>
      <p:ext uri="{BB962C8B-B14F-4D97-AF65-F5344CB8AC3E}">
        <p14:creationId xmlns:p14="http://schemas.microsoft.com/office/powerpoint/2010/main" val="3218599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057400" y="152400"/>
            <a:ext cx="8229600" cy="762000"/>
          </a:xfrm>
        </p:spPr>
        <p:txBody>
          <a:bodyPr/>
          <a:lstStyle/>
          <a:p>
            <a:r>
              <a:rPr lang="en-US" sz="2400" b="1" dirty="0">
                <a:latin typeface="+mn-lt"/>
              </a:rPr>
              <a:t>Therapies in the Hospitalized HF Patient</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866472361"/>
              </p:ext>
            </p:extLst>
          </p:nvPr>
        </p:nvGraphicFramePr>
        <p:xfrm>
          <a:off x="533400" y="1066800"/>
          <a:ext cx="8105919" cy="5021895"/>
        </p:xfrm>
        <a:graphic>
          <a:graphicData uri="http://schemas.openxmlformats.org/drawingml/2006/table">
            <a:tbl>
              <a:tblPr/>
              <a:tblGrid>
                <a:gridCol w="6079439">
                  <a:extLst>
                    <a:ext uri="{9D8B030D-6E8A-4147-A177-3AD203B41FA5}">
                      <a16:colId xmlns:a16="http://schemas.microsoft.com/office/drawing/2014/main" val="20000"/>
                    </a:ext>
                  </a:extLst>
                </a:gridCol>
                <a:gridCol w="975712">
                  <a:extLst>
                    <a:ext uri="{9D8B030D-6E8A-4147-A177-3AD203B41FA5}">
                      <a16:colId xmlns:a16="http://schemas.microsoft.com/office/drawing/2014/main" val="20001"/>
                    </a:ext>
                  </a:extLst>
                </a:gridCol>
                <a:gridCol w="1050768">
                  <a:extLst>
                    <a:ext uri="{9D8B030D-6E8A-4147-A177-3AD203B41FA5}">
                      <a16:colId xmlns:a16="http://schemas.microsoft.com/office/drawing/2014/main" val="20002"/>
                    </a:ext>
                  </a:extLst>
                </a:gridCol>
              </a:tblGrid>
              <a:tr h="34102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MS Mincho" pitchFamily="49" charset="-128"/>
                        </a:rPr>
                        <a:t>Recommendation </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105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HF patients hospitalized with fluid overload should be treated with intravenous diuretics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1"/>
                  </a:ext>
                </a:extLst>
              </a:tr>
              <a:tr h="10175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HF patients receiving loop diuretic therapy, should receive an initial parenteral dose greater than or equal to their chronic oral daily dose, then should be serially adjusted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2"/>
                  </a:ext>
                </a:extLst>
              </a:tr>
              <a:tr h="8140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HFrEF</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patients requiring HF hospitalization on GDMT should continue GDMT unless hemodynamic instability or contraindications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3"/>
                  </a:ext>
                </a:extLst>
              </a:tr>
              <a:tr h="8140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Initiation of beta-blocker therapy at a low dose is recommended after optimization of volume status and discontinuation of intravenous agents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4"/>
                  </a:ext>
                </a:extLst>
              </a:tr>
              <a:tr h="6105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Thrombosis/thromboembolism prophylaxis is recommended for patients hospitalized with HF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rPr>
                        <a:t>I</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5"/>
                  </a:ext>
                </a:extLst>
              </a:tr>
              <a:tr h="8140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Serum electrolytes, urea nitrogen, and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creatinine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should be measured during the titration of HF medications, including diuretics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4677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4773255"/>
              </p:ext>
            </p:extLst>
          </p:nvPr>
        </p:nvGraphicFramePr>
        <p:xfrm>
          <a:off x="571037" y="1295402"/>
          <a:ext cx="8039565" cy="4658533"/>
        </p:xfrm>
        <a:graphic>
          <a:graphicData uri="http://schemas.openxmlformats.org/drawingml/2006/table">
            <a:tbl>
              <a:tblPr/>
              <a:tblGrid>
                <a:gridCol w="6029673">
                  <a:extLst>
                    <a:ext uri="{9D8B030D-6E8A-4147-A177-3AD203B41FA5}">
                      <a16:colId xmlns:a16="http://schemas.microsoft.com/office/drawing/2014/main" val="20000"/>
                    </a:ext>
                  </a:extLst>
                </a:gridCol>
                <a:gridCol w="967725">
                  <a:extLst>
                    <a:ext uri="{9D8B030D-6E8A-4147-A177-3AD203B41FA5}">
                      <a16:colId xmlns:a16="http://schemas.microsoft.com/office/drawing/2014/main" val="20001"/>
                    </a:ext>
                  </a:extLst>
                </a:gridCol>
                <a:gridCol w="1042167">
                  <a:extLst>
                    <a:ext uri="{9D8B030D-6E8A-4147-A177-3AD203B41FA5}">
                      <a16:colId xmlns:a16="http://schemas.microsoft.com/office/drawing/2014/main" val="20002"/>
                    </a:ext>
                  </a:extLst>
                </a:gridCol>
              </a:tblGrid>
              <a:tr h="33605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MS Mincho" pitchFamily="49" charset="-128"/>
                        </a:rPr>
                        <a:t>Recommendation </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67974">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When diuresis is inadequate, it is reasonable to</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 Give higher doses of intravenous loop diuretics; or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 add a second diuretic (e.g., thiazide)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1"/>
                  </a:ext>
                </a:extLst>
              </a:tr>
              <a:tr h="80269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2"/>
                  </a:ext>
                </a:extLst>
              </a:tr>
              <a:tr h="61812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Low-dose dopamine infusion may be considered with loop diuretics to improve diuresis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3"/>
                  </a:ext>
                </a:extLst>
              </a:tr>
              <a:tr h="5359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Ultrafiltration may be considered for patients with obvious volume overload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4"/>
                  </a:ext>
                </a:extLst>
              </a:tr>
              <a:tr h="41208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Ultrafiltration may be considered for patients with refractory congestion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5"/>
                  </a:ext>
                </a:extLst>
              </a:tr>
              <a:tr h="8241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Intravenous nitroglycerin,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nitroprusside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or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nesiritide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may be considered an adjuvant to diuretic therapy for stable patients with HF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6"/>
                  </a:ext>
                </a:extLst>
              </a:tr>
              <a:tr h="8241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 patients hospitalized with volume overload and severe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hyponatremia</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vasopressin antagonists may be considered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pPr>
              <a:defRPr/>
            </a:pPr>
            <a:endParaRPr lang="en-US">
              <a:solidFill>
                <a:srgbClr val="000000"/>
              </a:solidFill>
            </a:endParaRPr>
          </a:p>
        </p:txBody>
      </p:sp>
      <p:sp>
        <p:nvSpPr>
          <p:cNvPr id="6" name="Title 1"/>
          <p:cNvSpPr>
            <a:spLocks noGrp="1"/>
          </p:cNvSpPr>
          <p:nvPr>
            <p:ph type="title"/>
          </p:nvPr>
        </p:nvSpPr>
        <p:spPr>
          <a:xfrm>
            <a:off x="2057400" y="152400"/>
            <a:ext cx="8229600" cy="762000"/>
          </a:xfrm>
        </p:spPr>
        <p:txBody>
          <a:bodyPr/>
          <a:lstStyle/>
          <a:p>
            <a:r>
              <a:rPr lang="en-US" sz="2400" b="1" dirty="0">
                <a:latin typeface="+mn-lt"/>
              </a:rPr>
              <a:t>Therapies in the Hospitalized HF Patient</a:t>
            </a:r>
            <a:endParaRPr lang="en-US" sz="2400" dirty="0">
              <a:latin typeface="+mn-lt"/>
            </a:endParaRPr>
          </a:p>
        </p:txBody>
      </p:sp>
    </p:spTree>
    <p:extLst>
      <p:ext uri="{BB962C8B-B14F-4D97-AF65-F5344CB8AC3E}">
        <p14:creationId xmlns:p14="http://schemas.microsoft.com/office/powerpoint/2010/main" val="1754957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057400" y="228600"/>
            <a:ext cx="8229600" cy="457200"/>
          </a:xfrm>
        </p:spPr>
        <p:txBody>
          <a:bodyPr/>
          <a:lstStyle/>
          <a:p>
            <a:r>
              <a:rPr lang="en-US" sz="3200" b="1" dirty="0">
                <a:latin typeface="+mn-lt"/>
              </a:rPr>
              <a:t>Hospital Discharge</a:t>
            </a:r>
            <a:endParaRPr lang="en-US" sz="32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4139143269"/>
              </p:ext>
            </p:extLst>
          </p:nvPr>
        </p:nvGraphicFramePr>
        <p:xfrm>
          <a:off x="381000" y="927785"/>
          <a:ext cx="8504453" cy="5207457"/>
        </p:xfrm>
        <a:graphic>
          <a:graphicData uri="http://schemas.openxmlformats.org/drawingml/2006/table">
            <a:tbl>
              <a:tblPr firstRow="1" firstCol="1" lastRow="1" lastCol="1" bandRow="1" bandCol="1"/>
              <a:tblGrid>
                <a:gridCol w="6698197">
                  <a:extLst>
                    <a:ext uri="{9D8B030D-6E8A-4147-A177-3AD203B41FA5}">
                      <a16:colId xmlns:a16="http://schemas.microsoft.com/office/drawing/2014/main" val="20000"/>
                    </a:ext>
                  </a:extLst>
                </a:gridCol>
                <a:gridCol w="861317">
                  <a:extLst>
                    <a:ext uri="{9D8B030D-6E8A-4147-A177-3AD203B41FA5}">
                      <a16:colId xmlns:a16="http://schemas.microsoft.com/office/drawing/2014/main" val="20001"/>
                    </a:ext>
                  </a:extLst>
                </a:gridCol>
                <a:gridCol w="944939">
                  <a:extLst>
                    <a:ext uri="{9D8B030D-6E8A-4147-A177-3AD203B41FA5}">
                      <a16:colId xmlns:a16="http://schemas.microsoft.com/office/drawing/2014/main" val="20002"/>
                    </a:ext>
                  </a:extLst>
                </a:gridCol>
              </a:tblGrid>
              <a:tr h="162928">
                <a:tc>
                  <a:txBody>
                    <a:bodyPr/>
                    <a:lstStyle/>
                    <a:p>
                      <a:pPr marL="0" marR="0" algn="ctr">
                        <a:lnSpc>
                          <a:spcPct val="115000"/>
                        </a:lnSpc>
                        <a:spcBef>
                          <a:spcPts val="0"/>
                        </a:spcBef>
                        <a:spcAft>
                          <a:spcPts val="0"/>
                        </a:spcAft>
                      </a:pPr>
                      <a:r>
                        <a:rPr lang="en-US" sz="1400" b="1" dirty="0">
                          <a:effectLst/>
                          <a:latin typeface="Times New Roman"/>
                          <a:ea typeface="MS Mincho"/>
                        </a:rPr>
                        <a:t>Recommendation or Indication</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effectLst/>
                          <a:latin typeface="Times New Roman"/>
                          <a:ea typeface="MS Mincho"/>
                        </a:rPr>
                        <a:t>COR</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effectLst/>
                          <a:latin typeface="Times New Roman"/>
                          <a:ea typeface="MS Mincho"/>
                        </a:rPr>
                        <a:t>LOE</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58921">
                <a:tc>
                  <a:txBody>
                    <a:bodyPr/>
                    <a:lstStyle/>
                    <a:p>
                      <a:pPr marL="0" marR="0">
                        <a:lnSpc>
                          <a:spcPct val="115000"/>
                        </a:lnSpc>
                        <a:spcBef>
                          <a:spcPts val="0"/>
                        </a:spcBef>
                        <a:spcAft>
                          <a:spcPts val="0"/>
                        </a:spcAft>
                      </a:pPr>
                      <a:r>
                        <a:rPr lang="en-US" sz="1400" dirty="0" smtClean="0">
                          <a:effectLst/>
                          <a:latin typeface="Times New Roman"/>
                          <a:ea typeface="Times New Roman"/>
                        </a:rPr>
                        <a:t>Performance </a:t>
                      </a:r>
                      <a:r>
                        <a:rPr lang="en-US" sz="1400" dirty="0">
                          <a:effectLst/>
                          <a:latin typeface="Times New Roman"/>
                          <a:ea typeface="Times New Roman"/>
                        </a:rPr>
                        <a:t>improvement systems in the hospital and early </a:t>
                      </a:r>
                      <a:r>
                        <a:rPr lang="en-US" sz="1400" dirty="0" err="1">
                          <a:effectLst/>
                          <a:latin typeface="Times New Roman"/>
                          <a:ea typeface="Times New Roman"/>
                        </a:rPr>
                        <a:t>postdischarge</a:t>
                      </a:r>
                      <a:r>
                        <a:rPr lang="en-US" sz="1400" dirty="0">
                          <a:effectLst/>
                          <a:latin typeface="Times New Roman"/>
                          <a:ea typeface="Times New Roman"/>
                        </a:rPr>
                        <a:t> outpatient setting to identify HF for GDMT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MS Mincho"/>
                        </a:rPr>
                        <a:t>I</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a:effectLst/>
                          <a:latin typeface="Times New Roman"/>
                          <a:ea typeface="MS Mincho"/>
                        </a:rPr>
                        <a:t>B</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1"/>
                  </a:ext>
                </a:extLst>
              </a:tr>
              <a:tr h="2794602">
                <a:tc>
                  <a:txBody>
                    <a:bodyPr/>
                    <a:lstStyle/>
                    <a:p>
                      <a:pPr marL="0" marR="0">
                        <a:lnSpc>
                          <a:spcPct val="115000"/>
                        </a:lnSpc>
                        <a:spcBef>
                          <a:spcPts val="0"/>
                        </a:spcBef>
                        <a:spcAft>
                          <a:spcPts val="0"/>
                        </a:spcAft>
                      </a:pPr>
                      <a:r>
                        <a:rPr lang="en-US" sz="1400" dirty="0" smtClean="0">
                          <a:solidFill>
                            <a:srgbClr val="000000"/>
                          </a:solidFill>
                          <a:effectLst/>
                          <a:latin typeface="Times New Roman"/>
                          <a:ea typeface="Times New Roman"/>
                        </a:rPr>
                        <a:t>Before hospital </a:t>
                      </a:r>
                      <a:r>
                        <a:rPr lang="en-US" sz="1400" dirty="0">
                          <a:solidFill>
                            <a:srgbClr val="000000"/>
                          </a:solidFill>
                          <a:effectLst/>
                          <a:latin typeface="Times New Roman"/>
                          <a:ea typeface="Times New Roman"/>
                        </a:rPr>
                        <a:t>discharge, at the first </a:t>
                      </a:r>
                      <a:r>
                        <a:rPr lang="en-US" sz="1400" dirty="0" err="1">
                          <a:solidFill>
                            <a:srgbClr val="000000"/>
                          </a:solidFill>
                          <a:effectLst/>
                          <a:latin typeface="Times New Roman"/>
                          <a:ea typeface="Times New Roman"/>
                        </a:rPr>
                        <a:t>postdischarge</a:t>
                      </a:r>
                      <a:r>
                        <a:rPr lang="en-US" sz="1400" dirty="0">
                          <a:solidFill>
                            <a:srgbClr val="000000"/>
                          </a:solidFill>
                          <a:effectLst/>
                          <a:latin typeface="Times New Roman"/>
                          <a:ea typeface="Times New Roman"/>
                        </a:rPr>
                        <a:t> visit, and in subsequent follow-up visits, the following should be addressed: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a) initiation of GDMT if not done or contraindicated;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b) causes of HF, barriers to care, and limitations in support;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c) assessment of volume status and </a:t>
                      </a:r>
                      <a:r>
                        <a:rPr lang="en-US" sz="1400" dirty="0">
                          <a:effectLst/>
                          <a:latin typeface="Times New Roman"/>
                          <a:ea typeface="Times New Roman"/>
                        </a:rPr>
                        <a:t>blood pressure with </a:t>
                      </a:r>
                      <a:r>
                        <a:rPr lang="en-US" sz="1400" dirty="0">
                          <a:solidFill>
                            <a:srgbClr val="000000"/>
                          </a:solidFill>
                          <a:effectLst/>
                          <a:latin typeface="Times New Roman"/>
                          <a:ea typeface="Times New Roman"/>
                        </a:rPr>
                        <a:t>adjustment of HF therapy;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d) optimization of chronic oral HF therapy;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e) renal function and electrolytes;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f) management of comorbid conditions;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g) HF education, self-care, emergency plans, and adherence; and</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h) palliative or hospice care.</a:t>
                      </a:r>
                      <a:r>
                        <a:rPr lang="en-US" sz="1400" b="1" dirty="0">
                          <a:effectLst/>
                          <a:latin typeface="Times New Roman"/>
                          <a:ea typeface="Times New Roman"/>
                        </a:rPr>
                        <a:t>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MS Mincho"/>
                        </a:rPr>
                        <a:t>I</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558921">
                <a:tc>
                  <a:txBody>
                    <a:bodyPr/>
                    <a:lstStyle/>
                    <a:p>
                      <a:pPr marL="0" marR="0">
                        <a:lnSpc>
                          <a:spcPct val="115000"/>
                        </a:lnSpc>
                        <a:spcBef>
                          <a:spcPts val="0"/>
                        </a:spcBef>
                        <a:spcAft>
                          <a:spcPts val="0"/>
                        </a:spcAft>
                      </a:pPr>
                      <a:r>
                        <a:rPr lang="en-US" sz="1400">
                          <a:effectLst/>
                          <a:latin typeface="Times New Roman"/>
                          <a:ea typeface="Times New Roman"/>
                        </a:rPr>
                        <a:t>Multidisciplinary HF disease-management programs for patients at high risk for hospital readmission are recommended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MS Mincho"/>
                        </a:rPr>
                        <a:t>I</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3"/>
                  </a:ext>
                </a:extLst>
              </a:tr>
              <a:tr h="558921">
                <a:tc>
                  <a:txBody>
                    <a:bodyPr/>
                    <a:lstStyle/>
                    <a:p>
                      <a:pPr marL="0" marR="0">
                        <a:lnSpc>
                          <a:spcPct val="115000"/>
                        </a:lnSpc>
                        <a:spcBef>
                          <a:spcPts val="0"/>
                        </a:spcBef>
                        <a:spcAft>
                          <a:spcPts val="0"/>
                        </a:spcAft>
                      </a:pPr>
                      <a:r>
                        <a:rPr lang="en-US" sz="1400">
                          <a:effectLst/>
                          <a:latin typeface="Times New Roman"/>
                          <a:ea typeface="Times New Roman"/>
                        </a:rPr>
                        <a:t>A follow-up visit within 7 to 14 days and/or a telephone follow-up within 3 days of hospital discharge is reasonable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MS Mincho"/>
                        </a:rPr>
                        <a:t>IIa</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r h="332092">
                <a:tc>
                  <a:txBody>
                    <a:bodyPr/>
                    <a:lstStyle/>
                    <a:p>
                      <a:pPr marL="0" marR="0">
                        <a:lnSpc>
                          <a:spcPct val="115000"/>
                        </a:lnSpc>
                        <a:spcBef>
                          <a:spcPts val="0"/>
                        </a:spcBef>
                        <a:spcAft>
                          <a:spcPts val="0"/>
                        </a:spcAft>
                      </a:pPr>
                      <a:r>
                        <a:rPr lang="en-US" sz="1400" dirty="0">
                          <a:effectLst/>
                          <a:latin typeface="Times New Roman"/>
                          <a:ea typeface="Times New Roman"/>
                        </a:rPr>
                        <a:t>Use of clinical </a:t>
                      </a:r>
                      <a:r>
                        <a:rPr lang="en-US" sz="1400" dirty="0" smtClean="0">
                          <a:effectLst/>
                          <a:latin typeface="Times New Roman"/>
                          <a:ea typeface="Times New Roman"/>
                        </a:rPr>
                        <a:t>risk-prediction </a:t>
                      </a:r>
                      <a:r>
                        <a:rPr lang="en-US" sz="1400" dirty="0">
                          <a:effectLst/>
                          <a:latin typeface="Times New Roman"/>
                          <a:ea typeface="Times New Roman"/>
                        </a:rPr>
                        <a:t>tools and/or biomarkers to identify higher-risk patients is reasonable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Times New Roman"/>
                          <a:ea typeface="MS Mincho"/>
                        </a:rPr>
                        <a:t>IIa</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5291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990600" y="1752600"/>
            <a:ext cx="5791200" cy="4525963"/>
          </a:xfrm>
        </p:spPr>
        <p:txBody>
          <a:bodyPr/>
          <a:lstStyle/>
          <a:p>
            <a:r>
              <a:rPr lang="en-US" dirty="0" smtClean="0">
                <a:solidFill>
                  <a:schemeClr val="bg2">
                    <a:lumMod val="75000"/>
                  </a:schemeClr>
                </a:solidFill>
                <a:latin typeface="+mn-lt"/>
              </a:rPr>
              <a:t>Definition</a:t>
            </a:r>
          </a:p>
          <a:p>
            <a:r>
              <a:rPr lang="en-US" dirty="0" smtClean="0">
                <a:solidFill>
                  <a:schemeClr val="bg2">
                    <a:lumMod val="75000"/>
                  </a:schemeClr>
                </a:solidFill>
                <a:latin typeface="+mn-lt"/>
              </a:rPr>
              <a:t>Pathophysiology</a:t>
            </a:r>
          </a:p>
          <a:p>
            <a:r>
              <a:rPr lang="en-US" dirty="0" smtClean="0">
                <a:solidFill>
                  <a:schemeClr val="bg2">
                    <a:lumMod val="75000"/>
                  </a:schemeClr>
                </a:solidFill>
                <a:latin typeface="+mn-lt"/>
              </a:rPr>
              <a:t>Stages and Treatment</a:t>
            </a:r>
          </a:p>
          <a:p>
            <a:r>
              <a:rPr lang="en-US" dirty="0" smtClean="0">
                <a:solidFill>
                  <a:schemeClr val="bg2">
                    <a:lumMod val="75000"/>
                  </a:schemeClr>
                </a:solidFill>
                <a:latin typeface="+mn-lt"/>
              </a:rPr>
              <a:t>Transitions</a:t>
            </a:r>
          </a:p>
          <a:p>
            <a:r>
              <a:rPr lang="en-US" dirty="0" smtClean="0">
                <a:latin typeface="+mn-lt"/>
              </a:rPr>
              <a:t>Care Coordination</a:t>
            </a:r>
          </a:p>
          <a:p>
            <a:r>
              <a:rPr lang="en-US" dirty="0" smtClean="0">
                <a:solidFill>
                  <a:schemeClr val="bg2">
                    <a:lumMod val="75000"/>
                  </a:schemeClr>
                </a:solidFill>
                <a:latin typeface="+mn-lt"/>
              </a:rPr>
              <a:t>Medication Management</a:t>
            </a:r>
          </a:p>
          <a:p>
            <a:r>
              <a:rPr lang="en-US" dirty="0" smtClean="0">
                <a:solidFill>
                  <a:schemeClr val="bg2">
                    <a:lumMod val="75000"/>
                  </a:schemeClr>
                </a:solidFill>
                <a:latin typeface="+mn-lt"/>
              </a:rPr>
              <a:t>Self Management Goals</a:t>
            </a:r>
            <a:endParaRPr lang="en-US" dirty="0">
              <a:solidFill>
                <a:schemeClr val="bg2">
                  <a:lumMod val="75000"/>
                </a:schemeClr>
              </a:solidFill>
              <a:latin typeface="+mn-lt"/>
            </a:endParaRPr>
          </a:p>
        </p:txBody>
      </p:sp>
    </p:spTree>
    <p:extLst>
      <p:ext uri="{BB962C8B-B14F-4D97-AF65-F5344CB8AC3E}">
        <p14:creationId xmlns:p14="http://schemas.microsoft.com/office/powerpoint/2010/main" val="1451824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30543" y="914400"/>
            <a:ext cx="8229600" cy="1143000"/>
          </a:xfrm>
        </p:spPr>
        <p:txBody>
          <a:bodyPr/>
          <a:lstStyle/>
          <a:p>
            <a:r>
              <a:rPr lang="en-US" b="1" dirty="0">
                <a:latin typeface="+mn-lt"/>
              </a:rPr>
              <a:t>Coordinating Care for Patients With Chronic HF</a:t>
            </a:r>
            <a:endParaRPr lang="en-US" dirty="0">
              <a:latin typeface="+mn-lt"/>
            </a:endParaRPr>
          </a:p>
        </p:txBody>
      </p:sp>
      <p:sp>
        <p:nvSpPr>
          <p:cNvPr id="73730" name="Content Placeholder 2"/>
          <p:cNvSpPr>
            <a:spLocks noGrp="1"/>
          </p:cNvSpPr>
          <p:nvPr>
            <p:ph idx="1"/>
          </p:nvPr>
        </p:nvSpPr>
        <p:spPr>
          <a:xfrm>
            <a:off x="1981200" y="2168527"/>
            <a:ext cx="6858000" cy="3736975"/>
          </a:xfrm>
        </p:spPr>
        <p:txBody>
          <a:bodyPr/>
          <a:lstStyle/>
          <a:p>
            <a:pPr marL="0" indent="0">
              <a:buFontTx/>
              <a:buNone/>
            </a:pPr>
            <a:r>
              <a:rPr lang="en-US" sz="1600" dirty="0">
                <a:latin typeface="+mn-lt"/>
              </a:rPr>
              <a:t>Effective systems of care coordination with special attention to care transitions should be deployed for every patient with chronic HF that facilitate and ensure effective care that is designed to achieve GDMT and prevent hospitalization.</a:t>
            </a:r>
          </a:p>
          <a:p>
            <a:pPr marL="0" indent="0">
              <a:buFontTx/>
              <a:buNone/>
            </a:pPr>
            <a:endParaRPr lang="en-US" sz="1600" dirty="0">
              <a:latin typeface="+mn-lt"/>
            </a:endParaRPr>
          </a:p>
          <a:p>
            <a:pPr marL="0" indent="0">
              <a:buFontTx/>
              <a:buNone/>
            </a:pPr>
            <a:r>
              <a:rPr lang="en-US" sz="1600" dirty="0">
                <a:latin typeface="+mn-lt"/>
              </a:rPr>
              <a:t>Every patient with HF should have a clear, detailed and evidence-based plan of care that ensures the achievement of GDMT goals, effective management of comorbid conditions, timely follow-up with the healthcare team, appropriate dietary and physical activities, and compliance with Secondary Prevention Guidelines for cardiovascular disease. This plan of care should be updated regularly and made readily available to all members of each patient</a:t>
            </a:r>
            <a:r>
              <a:rPr lang="ja-JP" altLang="en-US" sz="1600" dirty="0">
                <a:latin typeface="+mn-lt"/>
              </a:rPr>
              <a:t>’</a:t>
            </a:r>
            <a:r>
              <a:rPr lang="en-US" altLang="ja-JP" sz="1600" dirty="0">
                <a:latin typeface="+mn-lt"/>
              </a:rPr>
              <a:t>s healthcare team.</a:t>
            </a:r>
          </a:p>
          <a:p>
            <a:pPr marL="0" indent="0">
              <a:buFontTx/>
              <a:buNone/>
            </a:pPr>
            <a:endParaRPr lang="en-US" sz="1600" dirty="0">
              <a:latin typeface="+mn-lt"/>
            </a:endParaRPr>
          </a:p>
          <a:p>
            <a:pPr marL="0" indent="0">
              <a:buFontTx/>
              <a:buNone/>
            </a:pPr>
            <a:r>
              <a:rPr lang="en-US" sz="1600" dirty="0">
                <a:latin typeface="+mn-lt"/>
              </a:rPr>
              <a:t>Palliative and supportive care is effective for patients with symptomatic advanced HF to improve quality of life.</a:t>
            </a:r>
          </a:p>
        </p:txBody>
      </p:sp>
      <p:grpSp>
        <p:nvGrpSpPr>
          <p:cNvPr id="73731" name="Group 3"/>
          <p:cNvGrpSpPr>
            <a:grpSpLocks/>
          </p:cNvGrpSpPr>
          <p:nvPr/>
        </p:nvGrpSpPr>
        <p:grpSpPr bwMode="auto">
          <a:xfrm>
            <a:off x="412756" y="2255840"/>
            <a:ext cx="1216025" cy="942975"/>
            <a:chOff x="3810000" y="1524000"/>
            <a:chExt cx="1216025" cy="942975"/>
          </a:xfrm>
        </p:grpSpPr>
        <p:grpSp>
          <p:nvGrpSpPr>
            <p:cNvPr id="73753" name="Group 95"/>
            <p:cNvGrpSpPr>
              <a:grpSpLocks/>
            </p:cNvGrpSpPr>
            <p:nvPr/>
          </p:nvGrpSpPr>
          <p:grpSpPr bwMode="auto">
            <a:xfrm>
              <a:off x="3810000" y="1524000"/>
              <a:ext cx="1216025" cy="942975"/>
              <a:chOff x="3986" y="942"/>
              <a:chExt cx="766" cy="594"/>
            </a:xfrm>
          </p:grpSpPr>
          <p:sp>
            <p:nvSpPr>
              <p:cNvPr id="7375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5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5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5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59"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73760"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73761"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73762"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7375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B</a:t>
              </a:r>
            </a:p>
          </p:txBody>
        </p:sp>
      </p:grpSp>
      <p:grpSp>
        <p:nvGrpSpPr>
          <p:cNvPr id="73732" name="Group 3"/>
          <p:cNvGrpSpPr>
            <a:grpSpLocks/>
          </p:cNvGrpSpPr>
          <p:nvPr/>
        </p:nvGrpSpPr>
        <p:grpSpPr bwMode="auto">
          <a:xfrm>
            <a:off x="430543" y="5132555"/>
            <a:ext cx="1216025" cy="942975"/>
            <a:chOff x="3810000" y="1524000"/>
            <a:chExt cx="1216025" cy="942975"/>
          </a:xfrm>
        </p:grpSpPr>
        <p:grpSp>
          <p:nvGrpSpPr>
            <p:cNvPr id="73743" name="Group 95"/>
            <p:cNvGrpSpPr>
              <a:grpSpLocks/>
            </p:cNvGrpSpPr>
            <p:nvPr/>
          </p:nvGrpSpPr>
          <p:grpSpPr bwMode="auto">
            <a:xfrm>
              <a:off x="3810000" y="1524000"/>
              <a:ext cx="1216025" cy="942975"/>
              <a:chOff x="3986" y="942"/>
              <a:chExt cx="766" cy="594"/>
            </a:xfrm>
          </p:grpSpPr>
          <p:sp>
            <p:nvSpPr>
              <p:cNvPr id="7374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4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4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4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49"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73750"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73751"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73752"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
          <p:nvSpPr>
            <p:cNvPr id="7374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smtClean="0">
                  <a:ln w="9525">
                    <a:solidFill>
                      <a:srgbClr val="000000"/>
                    </a:solidFill>
                    <a:round/>
                    <a:headEnd/>
                    <a:tailEnd/>
                  </a:ln>
                  <a:solidFill>
                    <a:srgbClr val="FFFFFF"/>
                  </a:solidFill>
                  <a:latin typeface="Arial Black"/>
                  <a:ea typeface="Arial Black"/>
                  <a:cs typeface="Arial Black"/>
                </a:rPr>
                <a:t>B</a:t>
              </a:r>
            </a:p>
          </p:txBody>
        </p:sp>
      </p:grpSp>
      <p:grpSp>
        <p:nvGrpSpPr>
          <p:cNvPr id="73733" name="Group 95"/>
          <p:cNvGrpSpPr>
            <a:grpSpLocks/>
          </p:cNvGrpSpPr>
          <p:nvPr/>
        </p:nvGrpSpPr>
        <p:grpSpPr bwMode="auto">
          <a:xfrm>
            <a:off x="427044" y="3763967"/>
            <a:ext cx="1216025" cy="942975"/>
            <a:chOff x="3986" y="942"/>
            <a:chExt cx="766" cy="594"/>
          </a:xfrm>
        </p:grpSpPr>
        <p:sp>
          <p:nvSpPr>
            <p:cNvPr id="7373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3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36" name="Freeform 289"/>
            <p:cNvSpPr>
              <a:spLocks/>
            </p:cNvSpPr>
            <p:nvPr/>
          </p:nvSpPr>
          <p:spPr bwMode="auto">
            <a:xfrm>
              <a:off x="4032" y="1200"/>
              <a:ext cx="111" cy="246"/>
            </a:xfrm>
            <a:custGeom>
              <a:avLst/>
              <a:gdLst>
                <a:gd name="T0" fmla="*/ 2 w 136"/>
                <a:gd name="T1" fmla="*/ 11 h 270"/>
                <a:gd name="T2" fmla="*/ 2 w 136"/>
                <a:gd name="T3" fmla="*/ 13 h 270"/>
                <a:gd name="T4" fmla="*/ 2 w 136"/>
                <a:gd name="T5" fmla="*/ 14 h 270"/>
                <a:gd name="T6" fmla="*/ 2 w 136"/>
                <a:gd name="T7" fmla="*/ 15 h 270"/>
                <a:gd name="T8" fmla="*/ 2 w 136"/>
                <a:gd name="T9" fmla="*/ 15 h 270"/>
                <a:gd name="T10" fmla="*/ 2 w 136"/>
                <a:gd name="T11" fmla="*/ 15 h 270"/>
                <a:gd name="T12" fmla="*/ 2 w 136"/>
                <a:gd name="T13" fmla="*/ 15 h 270"/>
                <a:gd name="T14" fmla="*/ 2 w 136"/>
                <a:gd name="T15" fmla="*/ 14 h 270"/>
                <a:gd name="T16" fmla="*/ 2 w 136"/>
                <a:gd name="T17" fmla="*/ 13 h 270"/>
                <a:gd name="T18" fmla="*/ 2 w 136"/>
                <a:gd name="T19" fmla="*/ 12 h 270"/>
                <a:gd name="T20" fmla="*/ 2 w 136"/>
                <a:gd name="T21" fmla="*/ 11 h 270"/>
                <a:gd name="T22" fmla="*/ 1 w 136"/>
                <a:gd name="T23" fmla="*/ 9 h 270"/>
                <a:gd name="T24" fmla="*/ 0 w 136"/>
                <a:gd name="T25" fmla="*/ 6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5 h 270"/>
                <a:gd name="T64" fmla="*/ 2 w 136"/>
                <a:gd name="T65" fmla="*/ 7 h 270"/>
                <a:gd name="T66" fmla="*/ 2 w 136"/>
                <a:gd name="T67" fmla="*/ 10 h 270"/>
                <a:gd name="T68" fmla="*/ 2 w 136"/>
                <a:gd name="T69" fmla="*/ 11 h 270"/>
                <a:gd name="T70" fmla="*/ 2 w 136"/>
                <a:gd name="T71" fmla="*/ 12 h 270"/>
                <a:gd name="T72" fmla="*/ 2 w 136"/>
                <a:gd name="T73" fmla="*/ 12 h 270"/>
                <a:gd name="T74" fmla="*/ 2 w 136"/>
                <a:gd name="T75" fmla="*/ 12 h 270"/>
                <a:gd name="T76" fmla="*/ 2 w 136"/>
                <a:gd name="T77" fmla="*/ 12 h 270"/>
                <a:gd name="T78" fmla="*/ 2 w 136"/>
                <a:gd name="T79" fmla="*/ 12 h 270"/>
                <a:gd name="T80" fmla="*/ 2 w 136"/>
                <a:gd name="T81" fmla="*/ 12 h 270"/>
                <a:gd name="T82" fmla="*/ 2 w 136"/>
                <a:gd name="T83" fmla="*/ 1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373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3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defTabSz="914400" fontAlgn="base">
                <a:spcBef>
                  <a:spcPct val="20000"/>
                </a:spcBef>
                <a:spcAft>
                  <a:spcPct val="0"/>
                </a:spcAft>
              </a:pPr>
              <a:endParaRPr lang="en-US" sz="2400" smtClean="0">
                <a:solidFill>
                  <a:srgbClr val="FFFFFF"/>
                </a:solidFill>
                <a:latin typeface="Arial" charset="0"/>
                <a:ea typeface="ＭＳ Ｐゴシック" charset="0"/>
                <a:cs typeface="ＭＳ Ｐゴシック" charset="0"/>
              </a:endParaRPr>
            </a:p>
          </p:txBody>
        </p:sp>
        <p:sp>
          <p:nvSpPr>
            <p:cNvPr id="73739" name="Rectangle 291"/>
            <p:cNvSpPr>
              <a:spLocks noChangeArrowheads="1"/>
            </p:cNvSpPr>
            <p:nvPr/>
          </p:nvSpPr>
          <p:spPr bwMode="auto">
            <a:xfrm>
              <a:off x="4066" y="942"/>
              <a:ext cx="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a:t>
              </a:r>
              <a:endParaRPr lang="en-US" smtClean="0">
                <a:solidFill>
                  <a:srgbClr val="000000"/>
                </a:solidFill>
                <a:latin typeface="Arial" charset="0"/>
                <a:ea typeface="ＭＳ Ｐゴシック" charset="0"/>
                <a:cs typeface="ＭＳ Ｐゴシック" charset="0"/>
              </a:endParaRPr>
            </a:p>
          </p:txBody>
        </p:sp>
        <p:sp>
          <p:nvSpPr>
            <p:cNvPr id="73740" name="Rectangle 292"/>
            <p:cNvSpPr>
              <a:spLocks noChangeArrowheads="1"/>
            </p:cNvSpPr>
            <p:nvPr/>
          </p:nvSpPr>
          <p:spPr bwMode="auto">
            <a:xfrm>
              <a:off x="4178" y="943"/>
              <a:ext cx="1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IIa</a:t>
              </a:r>
              <a:endParaRPr lang="en-US" smtClean="0">
                <a:solidFill>
                  <a:srgbClr val="000000"/>
                </a:solidFill>
                <a:latin typeface="Arial" charset="0"/>
                <a:ea typeface="ＭＳ Ｐゴシック" charset="0"/>
                <a:cs typeface="ＭＳ Ｐゴシック" charset="0"/>
              </a:endParaRPr>
            </a:p>
          </p:txBody>
        </p:sp>
        <p:sp>
          <p:nvSpPr>
            <p:cNvPr id="73741" name="Rectangle 293"/>
            <p:cNvSpPr>
              <a:spLocks noChangeArrowheads="1"/>
            </p:cNvSpPr>
            <p:nvPr/>
          </p:nvSpPr>
          <p:spPr bwMode="auto">
            <a:xfrm>
              <a:off x="4370" y="94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IIb</a:t>
              </a:r>
              <a:endParaRPr lang="en-US" smtClean="0">
                <a:solidFill>
                  <a:srgbClr val="000000"/>
                </a:solidFill>
                <a:latin typeface="Arial" charset="0"/>
                <a:ea typeface="ＭＳ Ｐゴシック" charset="0"/>
                <a:cs typeface="ＭＳ Ｐゴシック" charset="0"/>
              </a:endParaRPr>
            </a:p>
          </p:txBody>
        </p:sp>
        <p:sp>
          <p:nvSpPr>
            <p:cNvPr id="73742" name="Rectangle 294"/>
            <p:cNvSpPr>
              <a:spLocks noChangeArrowheads="1"/>
            </p:cNvSpPr>
            <p:nvPr/>
          </p:nvSpPr>
          <p:spPr bwMode="auto">
            <a:xfrm>
              <a:off x="4586" y="943"/>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b="1" smtClean="0">
                  <a:solidFill>
                    <a:srgbClr val="000000"/>
                  </a:solidFill>
                  <a:latin typeface="Arial" charset="0"/>
                  <a:ea typeface="ＭＳ Ｐゴシック" charset="0"/>
                  <a:cs typeface="ＭＳ Ｐゴシック" charset="0"/>
                </a:rPr>
                <a:t>III</a:t>
              </a: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705998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762000"/>
            <a:ext cx="5715000" cy="1143000"/>
          </a:xfrm>
        </p:spPr>
        <p:txBody>
          <a:bodyPr/>
          <a:lstStyle/>
          <a:p>
            <a:r>
              <a:rPr lang="en-US" dirty="0" smtClean="0">
                <a:latin typeface="+mn-lt"/>
              </a:rPr>
              <a:t>Outpatient Transitions Care</a:t>
            </a:r>
            <a:endParaRPr lang="en-US" dirty="0">
              <a:latin typeface="+mn-lt"/>
            </a:endParaRPr>
          </a:p>
        </p:txBody>
      </p:sp>
      <p:sp>
        <p:nvSpPr>
          <p:cNvPr id="5" name="Content Placeholder 4"/>
          <p:cNvSpPr>
            <a:spLocks noGrp="1"/>
          </p:cNvSpPr>
          <p:nvPr>
            <p:ph idx="1"/>
          </p:nvPr>
        </p:nvSpPr>
        <p:spPr>
          <a:xfrm>
            <a:off x="1981200" y="1752600"/>
            <a:ext cx="5791200" cy="4525963"/>
          </a:xfrm>
        </p:spPr>
        <p:txBody>
          <a:bodyPr>
            <a:normAutofit/>
          </a:bodyPr>
          <a:lstStyle/>
          <a:p>
            <a:r>
              <a:rPr lang="en-US" dirty="0" smtClean="0">
                <a:latin typeface="+mn-lt"/>
              </a:rPr>
              <a:t>Medication Reconciliation</a:t>
            </a:r>
          </a:p>
          <a:p>
            <a:pPr lvl="1"/>
            <a:r>
              <a:rPr lang="en-US" dirty="0" smtClean="0">
                <a:latin typeface="+mn-lt"/>
              </a:rPr>
              <a:t>Medication discrepancies double the risk for readmission within 30 days</a:t>
            </a:r>
          </a:p>
          <a:p>
            <a:r>
              <a:rPr lang="en-US" dirty="0" smtClean="0">
                <a:latin typeface="+mn-lt"/>
              </a:rPr>
              <a:t>Communication</a:t>
            </a:r>
          </a:p>
          <a:p>
            <a:pPr lvl="1"/>
            <a:r>
              <a:rPr lang="en-US" dirty="0" smtClean="0">
                <a:latin typeface="+mn-lt"/>
              </a:rPr>
              <a:t>Discharge Planner</a:t>
            </a:r>
          </a:p>
          <a:p>
            <a:pPr lvl="1"/>
            <a:r>
              <a:rPr lang="en-US" dirty="0" smtClean="0">
                <a:latin typeface="+mn-lt"/>
              </a:rPr>
              <a:t>Patients &amp; caregivers</a:t>
            </a:r>
          </a:p>
          <a:p>
            <a:pPr lvl="1"/>
            <a:r>
              <a:rPr lang="en-US" dirty="0" smtClean="0">
                <a:latin typeface="+mn-lt"/>
              </a:rPr>
              <a:t>Pharmacists</a:t>
            </a:r>
          </a:p>
          <a:p>
            <a:pPr lvl="1"/>
            <a:r>
              <a:rPr lang="en-US" dirty="0" smtClean="0">
                <a:latin typeface="+mn-lt"/>
              </a:rPr>
              <a:t>SVN</a:t>
            </a:r>
          </a:p>
          <a:p>
            <a:pPr lvl="1"/>
            <a:r>
              <a:rPr lang="en-US" dirty="0" smtClean="0">
                <a:latin typeface="+mn-lt"/>
              </a:rPr>
              <a:t>PCP</a:t>
            </a:r>
          </a:p>
        </p:txBody>
      </p:sp>
      <p:sp>
        <p:nvSpPr>
          <p:cNvPr id="6" name="Footer Placeholder 5"/>
          <p:cNvSpPr>
            <a:spLocks noGrp="1"/>
          </p:cNvSpPr>
          <p:nvPr>
            <p:ph type="ftr" sz="quarter" idx="11"/>
          </p:nvPr>
        </p:nvSpPr>
        <p:spPr>
          <a:xfrm>
            <a:off x="685800" y="5715000"/>
            <a:ext cx="8220984" cy="365125"/>
          </a:xfrm>
        </p:spPr>
        <p:txBody>
          <a:bodyPr/>
          <a:lstStyle/>
          <a:p>
            <a:r>
              <a:rPr lang="en-US" b="1" i="1" dirty="0">
                <a:solidFill>
                  <a:schemeClr val="tx1"/>
                </a:solidFill>
              </a:rPr>
              <a:t>PL Detail-Document, Transitions of Care and Reducing Hospital Readmissions.  Pharmacist's Letter/Prescriber's Letter. July 2013</a:t>
            </a:r>
            <a:endParaRPr lang="en-US" dirty="0">
              <a:solidFill>
                <a:schemeClr val="tx1"/>
              </a:solidFill>
            </a:endParaRPr>
          </a:p>
        </p:txBody>
      </p:sp>
    </p:spTree>
    <p:extLst>
      <p:ext uri="{BB962C8B-B14F-4D97-AF65-F5344CB8AC3E}">
        <p14:creationId xmlns:p14="http://schemas.microsoft.com/office/powerpoint/2010/main" val="1807980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1066800" y="2057400"/>
            <a:ext cx="5791200" cy="4525963"/>
          </a:xfrm>
        </p:spPr>
        <p:txBody>
          <a:bodyPr/>
          <a:lstStyle/>
          <a:p>
            <a:r>
              <a:rPr lang="en-US" dirty="0" smtClean="0">
                <a:solidFill>
                  <a:schemeClr val="bg2">
                    <a:lumMod val="75000"/>
                  </a:schemeClr>
                </a:solidFill>
                <a:latin typeface="+mn-lt"/>
              </a:rPr>
              <a:t>Definition</a:t>
            </a:r>
          </a:p>
          <a:p>
            <a:r>
              <a:rPr lang="en-US" dirty="0" smtClean="0">
                <a:solidFill>
                  <a:schemeClr val="bg2">
                    <a:lumMod val="75000"/>
                  </a:schemeClr>
                </a:solidFill>
                <a:latin typeface="+mn-lt"/>
              </a:rPr>
              <a:t>Pathophysiology</a:t>
            </a:r>
          </a:p>
          <a:p>
            <a:r>
              <a:rPr lang="en-US" dirty="0" smtClean="0">
                <a:solidFill>
                  <a:schemeClr val="bg2">
                    <a:lumMod val="75000"/>
                  </a:schemeClr>
                </a:solidFill>
                <a:latin typeface="+mn-lt"/>
              </a:rPr>
              <a:t>Stages and Treatment</a:t>
            </a:r>
          </a:p>
          <a:p>
            <a:r>
              <a:rPr lang="en-US" dirty="0" smtClean="0">
                <a:solidFill>
                  <a:schemeClr val="bg2">
                    <a:lumMod val="75000"/>
                  </a:schemeClr>
                </a:solidFill>
                <a:latin typeface="+mn-lt"/>
              </a:rPr>
              <a:t>Transitions</a:t>
            </a:r>
          </a:p>
          <a:p>
            <a:r>
              <a:rPr lang="en-US" dirty="0" smtClean="0">
                <a:solidFill>
                  <a:schemeClr val="bg2">
                    <a:lumMod val="75000"/>
                  </a:schemeClr>
                </a:solidFill>
                <a:latin typeface="+mn-lt"/>
              </a:rPr>
              <a:t>Care Coordination</a:t>
            </a:r>
          </a:p>
          <a:p>
            <a:r>
              <a:rPr lang="en-US" dirty="0" smtClean="0">
                <a:latin typeface="+mn-lt"/>
              </a:rPr>
              <a:t>Medication Management</a:t>
            </a:r>
          </a:p>
          <a:p>
            <a:r>
              <a:rPr lang="en-US" dirty="0" smtClean="0">
                <a:solidFill>
                  <a:schemeClr val="bg2">
                    <a:lumMod val="75000"/>
                  </a:schemeClr>
                </a:solidFill>
                <a:latin typeface="+mn-lt"/>
              </a:rPr>
              <a:t>Self Management Goals</a:t>
            </a:r>
            <a:endParaRPr lang="en-US" dirty="0">
              <a:solidFill>
                <a:schemeClr val="bg2">
                  <a:lumMod val="75000"/>
                </a:schemeClr>
              </a:solidFill>
              <a:latin typeface="+mn-lt"/>
            </a:endParaRPr>
          </a:p>
        </p:txBody>
      </p:sp>
    </p:spTree>
    <p:extLst>
      <p:ext uri="{BB962C8B-B14F-4D97-AF65-F5344CB8AC3E}">
        <p14:creationId xmlns:p14="http://schemas.microsoft.com/office/powerpoint/2010/main" val="158014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5715000" cy="1143000"/>
          </a:xfrm>
        </p:spPr>
        <p:txBody>
          <a:bodyPr/>
          <a:lstStyle/>
          <a:p>
            <a:r>
              <a:rPr lang="en-US" dirty="0" smtClean="0">
                <a:latin typeface="+mn-lt"/>
              </a:rPr>
              <a:t>Medications</a:t>
            </a:r>
            <a:endParaRPr lang="en-US" dirty="0">
              <a:latin typeface="+mn-lt"/>
            </a:endParaRPr>
          </a:p>
        </p:txBody>
      </p:sp>
      <p:sp>
        <p:nvSpPr>
          <p:cNvPr id="3" name="Content Placeholder 2"/>
          <p:cNvSpPr>
            <a:spLocks noGrp="1"/>
          </p:cNvSpPr>
          <p:nvPr>
            <p:ph idx="1"/>
          </p:nvPr>
        </p:nvSpPr>
        <p:spPr>
          <a:xfrm>
            <a:off x="1828800" y="1828800"/>
            <a:ext cx="5791200" cy="4525963"/>
          </a:xfrm>
        </p:spPr>
        <p:txBody>
          <a:bodyPr>
            <a:normAutofit/>
          </a:bodyPr>
          <a:lstStyle/>
          <a:p>
            <a:r>
              <a:rPr lang="en-US" sz="2000" dirty="0" smtClean="0">
                <a:latin typeface="+mn-lt"/>
              </a:rPr>
              <a:t>Is the patient taking duplicate medications?</a:t>
            </a:r>
          </a:p>
          <a:p>
            <a:endParaRPr lang="en-US" sz="2000" dirty="0" smtClean="0">
              <a:latin typeface="+mn-lt"/>
            </a:endParaRPr>
          </a:p>
          <a:p>
            <a:r>
              <a:rPr lang="en-US" sz="2000" dirty="0" smtClean="0">
                <a:latin typeface="+mn-lt"/>
              </a:rPr>
              <a:t>Is the patient taking all evidence based medications?</a:t>
            </a:r>
          </a:p>
          <a:p>
            <a:endParaRPr lang="en-US" sz="2000" dirty="0">
              <a:latin typeface="+mn-lt"/>
            </a:endParaRPr>
          </a:p>
          <a:p>
            <a:r>
              <a:rPr lang="en-US" sz="2000" dirty="0" smtClean="0">
                <a:latin typeface="+mn-lt"/>
              </a:rPr>
              <a:t>Is the patient taking optimal doses?</a:t>
            </a:r>
          </a:p>
          <a:p>
            <a:pPr marL="0" indent="0">
              <a:buNone/>
            </a:pPr>
            <a:endParaRPr lang="en-US" sz="2000" dirty="0" smtClean="0">
              <a:latin typeface="+mn-lt"/>
            </a:endParaRPr>
          </a:p>
          <a:p>
            <a:r>
              <a:rPr lang="en-US" sz="2000" dirty="0" smtClean="0">
                <a:latin typeface="+mn-lt"/>
              </a:rPr>
              <a:t>Is the patient on any “do not use” medications?</a:t>
            </a:r>
          </a:p>
          <a:p>
            <a:pPr lvl="1"/>
            <a:endParaRPr lang="en-US" dirty="0">
              <a:latin typeface="+mn-lt"/>
            </a:endParaRPr>
          </a:p>
        </p:txBody>
      </p:sp>
    </p:spTree>
    <p:extLst>
      <p:ext uri="{BB962C8B-B14F-4D97-AF65-F5344CB8AC3E}">
        <p14:creationId xmlns:p14="http://schemas.microsoft.com/office/powerpoint/2010/main" val="2459442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5715000" cy="1143000"/>
          </a:xfrm>
        </p:spPr>
        <p:txBody>
          <a:bodyPr/>
          <a:lstStyle/>
          <a:p>
            <a:r>
              <a:rPr lang="en-US" dirty="0" smtClean="0">
                <a:latin typeface="+mn-lt"/>
              </a:rPr>
              <a:t>Do Not Use</a:t>
            </a:r>
            <a:endParaRPr lang="en-US"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8892450"/>
              </p:ext>
            </p:extLst>
          </p:nvPr>
        </p:nvGraphicFramePr>
        <p:xfrm>
          <a:off x="457200" y="2286000"/>
          <a:ext cx="8322496" cy="3606800"/>
        </p:xfrm>
        <a:graphic>
          <a:graphicData uri="http://schemas.openxmlformats.org/drawingml/2006/table">
            <a:tbl>
              <a:tblPr firstRow="1" bandRow="1">
                <a:tableStyleId>{5C22544A-7EE6-4342-B048-85BDC9FD1C3A}</a:tableStyleId>
              </a:tblPr>
              <a:tblGrid>
                <a:gridCol w="1421316">
                  <a:extLst>
                    <a:ext uri="{9D8B030D-6E8A-4147-A177-3AD203B41FA5}">
                      <a16:colId xmlns:a16="http://schemas.microsoft.com/office/drawing/2014/main" val="20000"/>
                    </a:ext>
                  </a:extLst>
                </a:gridCol>
                <a:gridCol w="6901180">
                  <a:extLst>
                    <a:ext uri="{9D8B030D-6E8A-4147-A177-3AD203B41FA5}">
                      <a16:colId xmlns:a16="http://schemas.microsoft.com/office/drawing/2014/main" val="20001"/>
                    </a:ext>
                  </a:extLst>
                </a:gridCol>
              </a:tblGrid>
              <a:tr h="370840">
                <a:tc>
                  <a:txBody>
                    <a:bodyPr/>
                    <a:lstStyle/>
                    <a:p>
                      <a:r>
                        <a:rPr lang="en-US" dirty="0" smtClean="0"/>
                        <a:t>Generic</a:t>
                      </a:r>
                      <a:endParaRPr lang="en-US" dirty="0"/>
                    </a:p>
                  </a:txBody>
                  <a:tcPr/>
                </a:tc>
                <a:tc>
                  <a:txBody>
                    <a:bodyPr/>
                    <a:lstStyle/>
                    <a:p>
                      <a:r>
                        <a:rPr lang="en-US" dirty="0" smtClean="0"/>
                        <a:t>Name Brands</a:t>
                      </a:r>
                      <a:endParaRPr lang="en-US" dirty="0"/>
                    </a:p>
                  </a:txBody>
                  <a:tcPr/>
                </a:tc>
                <a:extLst>
                  <a:ext uri="{0D108BD9-81ED-4DB2-BD59-A6C34878D82A}">
                    <a16:rowId xmlns:a16="http://schemas.microsoft.com/office/drawing/2014/main" val="10000"/>
                  </a:ext>
                </a:extLst>
              </a:tr>
              <a:tr h="370840">
                <a:tc>
                  <a:txBody>
                    <a:bodyPr/>
                    <a:lstStyle/>
                    <a:p>
                      <a:r>
                        <a:rPr lang="en-US" dirty="0" smtClean="0"/>
                        <a:t>NSAIDs</a:t>
                      </a:r>
                    </a:p>
                  </a:txBody>
                  <a:tcPr/>
                </a:tc>
                <a:tc>
                  <a:txBody>
                    <a:bodyPr/>
                    <a:lstStyle/>
                    <a:p>
                      <a:r>
                        <a:rPr lang="en-US" dirty="0" smtClean="0"/>
                        <a:t>Aleve,</a:t>
                      </a:r>
                      <a:r>
                        <a:rPr lang="en-US" baseline="0" dirty="0" smtClean="0"/>
                        <a:t> Motrin, Advil</a:t>
                      </a:r>
                      <a:endParaRPr lang="en-US" dirty="0"/>
                    </a:p>
                  </a:txBody>
                  <a:tcPr/>
                </a:tc>
                <a:extLst>
                  <a:ext uri="{0D108BD9-81ED-4DB2-BD59-A6C34878D82A}">
                    <a16:rowId xmlns:a16="http://schemas.microsoft.com/office/drawing/2014/main" val="10001"/>
                  </a:ext>
                </a:extLst>
              </a:tr>
              <a:tr h="370840">
                <a:tc>
                  <a:txBody>
                    <a:bodyPr/>
                    <a:lstStyle/>
                    <a:p>
                      <a:r>
                        <a:rPr lang="en-US" dirty="0" smtClean="0"/>
                        <a:t>TZDs</a:t>
                      </a:r>
                    </a:p>
                  </a:txBody>
                  <a:tcPr/>
                </a:tc>
                <a:tc>
                  <a:txBody>
                    <a:bodyPr/>
                    <a:lstStyle/>
                    <a:p>
                      <a:r>
                        <a:rPr lang="en-US" dirty="0" smtClean="0"/>
                        <a:t>Actos</a:t>
                      </a:r>
                      <a:endParaRPr lang="en-US" dirty="0"/>
                    </a:p>
                  </a:txBody>
                  <a:tcPr/>
                </a:tc>
                <a:extLst>
                  <a:ext uri="{0D108BD9-81ED-4DB2-BD59-A6C34878D82A}">
                    <a16:rowId xmlns:a16="http://schemas.microsoft.com/office/drawing/2014/main" val="10002"/>
                  </a:ext>
                </a:extLst>
              </a:tr>
              <a:tr h="370840">
                <a:tc>
                  <a:txBody>
                    <a:bodyPr/>
                    <a:lstStyle/>
                    <a:p>
                      <a:r>
                        <a:rPr lang="en-US" dirty="0" err="1" smtClean="0"/>
                        <a:t>Dilitiazem</a:t>
                      </a:r>
                      <a:endParaRPr lang="en-US" dirty="0" smtClean="0"/>
                    </a:p>
                  </a:txBody>
                  <a:tcPr/>
                </a:tc>
                <a:tc>
                  <a:txBody>
                    <a:bodyPr/>
                    <a:lstStyle/>
                    <a:p>
                      <a:r>
                        <a:rPr lang="en-US" dirty="0" smtClean="0"/>
                        <a:t>Cardizem,</a:t>
                      </a:r>
                      <a:r>
                        <a:rPr lang="en-US" baseline="0" dirty="0" smtClean="0"/>
                        <a:t> Cardizem CD/LA, </a:t>
                      </a:r>
                      <a:r>
                        <a:rPr lang="en-US" baseline="0" dirty="0" err="1" smtClean="0"/>
                        <a:t>Cartia</a:t>
                      </a:r>
                      <a:r>
                        <a:rPr lang="en-US" baseline="0" dirty="0" smtClean="0"/>
                        <a:t> XT, </a:t>
                      </a:r>
                      <a:r>
                        <a:rPr lang="en-US" baseline="0" dirty="0" err="1" smtClean="0"/>
                        <a:t>Dilacor</a:t>
                      </a:r>
                      <a:r>
                        <a:rPr lang="en-US" baseline="0" dirty="0" smtClean="0"/>
                        <a:t> XR, </a:t>
                      </a:r>
                      <a:r>
                        <a:rPr lang="en-US" baseline="0" dirty="0" err="1" smtClean="0"/>
                        <a:t>Dilt</a:t>
                      </a:r>
                      <a:r>
                        <a:rPr lang="en-US" baseline="0" dirty="0" smtClean="0"/>
                        <a:t>-CD, </a:t>
                      </a:r>
                      <a:r>
                        <a:rPr lang="en-US" baseline="0" dirty="0" err="1" smtClean="0"/>
                        <a:t>Diltia</a:t>
                      </a:r>
                      <a:r>
                        <a:rPr lang="en-US" baseline="0" dirty="0" smtClean="0"/>
                        <a:t> XT, </a:t>
                      </a:r>
                      <a:r>
                        <a:rPr lang="en-US" baseline="0" dirty="0" err="1" smtClean="0"/>
                        <a:t>Taztia</a:t>
                      </a:r>
                      <a:r>
                        <a:rPr lang="en-US" baseline="0" dirty="0" smtClean="0"/>
                        <a:t> XT, </a:t>
                      </a:r>
                      <a:r>
                        <a:rPr lang="en-US" baseline="0" dirty="0" err="1" smtClean="0"/>
                        <a:t>Tiazac</a:t>
                      </a:r>
                      <a:endParaRPr lang="en-US" dirty="0"/>
                    </a:p>
                  </a:txBody>
                  <a:tcPr/>
                </a:tc>
                <a:extLst>
                  <a:ext uri="{0D108BD9-81ED-4DB2-BD59-A6C34878D82A}">
                    <a16:rowId xmlns:a16="http://schemas.microsoft.com/office/drawing/2014/main" val="10003"/>
                  </a:ext>
                </a:extLst>
              </a:tr>
              <a:tr h="370840">
                <a:tc>
                  <a:txBody>
                    <a:bodyPr/>
                    <a:lstStyle/>
                    <a:p>
                      <a:r>
                        <a:rPr lang="en-US" dirty="0" smtClean="0"/>
                        <a:t>Verapamil</a:t>
                      </a:r>
                    </a:p>
                  </a:txBody>
                  <a:tcPr/>
                </a:tc>
                <a:tc>
                  <a:txBody>
                    <a:bodyPr/>
                    <a:lstStyle/>
                    <a:p>
                      <a:r>
                        <a:rPr lang="en-US" dirty="0" err="1" smtClean="0"/>
                        <a:t>Calan</a:t>
                      </a:r>
                      <a:r>
                        <a:rPr lang="en-US" dirty="0" smtClean="0"/>
                        <a:t>, </a:t>
                      </a:r>
                      <a:r>
                        <a:rPr lang="en-US" dirty="0" err="1" smtClean="0"/>
                        <a:t>Calan</a:t>
                      </a:r>
                      <a:r>
                        <a:rPr lang="en-US" dirty="0" smtClean="0"/>
                        <a:t> SR, </a:t>
                      </a:r>
                      <a:r>
                        <a:rPr lang="en-US" dirty="0" err="1" smtClean="0"/>
                        <a:t>Covera</a:t>
                      </a:r>
                      <a:r>
                        <a:rPr lang="en-US" dirty="0" smtClean="0"/>
                        <a:t>-HS, </a:t>
                      </a:r>
                      <a:r>
                        <a:rPr lang="en-US" dirty="0" err="1" smtClean="0"/>
                        <a:t>Isoptin</a:t>
                      </a:r>
                      <a:r>
                        <a:rPr lang="en-US" dirty="0" smtClean="0"/>
                        <a:t> SR, </a:t>
                      </a:r>
                      <a:r>
                        <a:rPr lang="en-US" dirty="0" err="1" smtClean="0"/>
                        <a:t>Verelan</a:t>
                      </a:r>
                      <a:r>
                        <a:rPr lang="en-US" dirty="0" smtClean="0"/>
                        <a:t>, </a:t>
                      </a:r>
                      <a:r>
                        <a:rPr lang="en-US" dirty="0" err="1" smtClean="0"/>
                        <a:t>Verelan</a:t>
                      </a:r>
                      <a:r>
                        <a:rPr lang="en-US" dirty="0" smtClean="0"/>
                        <a:t> PM</a:t>
                      </a:r>
                      <a:endParaRPr lang="en-US" dirty="0"/>
                    </a:p>
                  </a:txBody>
                  <a:tcPr/>
                </a:tc>
                <a:extLst>
                  <a:ext uri="{0D108BD9-81ED-4DB2-BD59-A6C34878D82A}">
                    <a16:rowId xmlns:a16="http://schemas.microsoft.com/office/drawing/2014/main" val="10004"/>
                  </a:ext>
                </a:extLst>
              </a:tr>
              <a:tr h="370840">
                <a:tc>
                  <a:txBody>
                    <a:bodyPr/>
                    <a:lstStyle/>
                    <a:p>
                      <a:r>
                        <a:rPr lang="en-US" dirty="0" err="1" smtClean="0"/>
                        <a:t>Nifedipine</a:t>
                      </a:r>
                      <a:endParaRPr lang="en-US" dirty="0" smtClean="0"/>
                    </a:p>
                  </a:txBody>
                  <a:tcPr/>
                </a:tc>
                <a:tc>
                  <a:txBody>
                    <a:bodyPr/>
                    <a:lstStyle/>
                    <a:p>
                      <a:r>
                        <a:rPr lang="en-US" dirty="0" err="1" smtClean="0"/>
                        <a:t>Adalat</a:t>
                      </a:r>
                      <a:r>
                        <a:rPr lang="en-US" baseline="0" dirty="0" smtClean="0"/>
                        <a:t> CC</a:t>
                      </a:r>
                      <a:r>
                        <a:rPr lang="en-US" dirty="0" smtClean="0"/>
                        <a:t>, </a:t>
                      </a:r>
                      <a:r>
                        <a:rPr lang="en-US" dirty="0" err="1" smtClean="0"/>
                        <a:t>Afeditab</a:t>
                      </a:r>
                      <a:r>
                        <a:rPr lang="en-US" baseline="0" dirty="0" smtClean="0"/>
                        <a:t> CR</a:t>
                      </a:r>
                      <a:r>
                        <a:rPr lang="en-US" dirty="0" smtClean="0"/>
                        <a:t>, </a:t>
                      </a:r>
                      <a:r>
                        <a:rPr lang="en-US" dirty="0" err="1" smtClean="0"/>
                        <a:t>Nifediac</a:t>
                      </a:r>
                      <a:r>
                        <a:rPr lang="en-US" dirty="0" smtClean="0"/>
                        <a:t> CC,</a:t>
                      </a:r>
                      <a:r>
                        <a:rPr lang="en-US" baseline="0" dirty="0" smtClean="0"/>
                        <a:t> </a:t>
                      </a:r>
                      <a:r>
                        <a:rPr lang="en-US" baseline="0" dirty="0" err="1" smtClean="0"/>
                        <a:t>Nifedical</a:t>
                      </a:r>
                      <a:r>
                        <a:rPr lang="en-US" baseline="0" dirty="0" smtClean="0"/>
                        <a:t> XL, Procardia, Procardia XL </a:t>
                      </a:r>
                      <a:endParaRPr lang="en-US" dirty="0"/>
                    </a:p>
                  </a:txBody>
                  <a:tcPr/>
                </a:tc>
                <a:extLst>
                  <a:ext uri="{0D108BD9-81ED-4DB2-BD59-A6C34878D82A}">
                    <a16:rowId xmlns:a16="http://schemas.microsoft.com/office/drawing/2014/main" val="10005"/>
                  </a:ext>
                </a:extLst>
              </a:tr>
              <a:tr h="370840">
                <a:tc>
                  <a:txBody>
                    <a:bodyPr/>
                    <a:lstStyle/>
                    <a:p>
                      <a:r>
                        <a:rPr lang="en-US" dirty="0" err="1" smtClean="0"/>
                        <a:t>Saxagliptin</a:t>
                      </a:r>
                      <a:endParaRPr lang="en-US" dirty="0" smtClean="0"/>
                    </a:p>
                  </a:txBody>
                  <a:tcPr/>
                </a:tc>
                <a:tc>
                  <a:txBody>
                    <a:bodyPr/>
                    <a:lstStyle/>
                    <a:p>
                      <a:r>
                        <a:rPr lang="en-US" dirty="0" err="1" smtClean="0"/>
                        <a:t>Onglyza</a:t>
                      </a:r>
                      <a:endParaRPr lang="en-US" dirty="0"/>
                    </a:p>
                  </a:txBody>
                  <a:tcPr/>
                </a:tc>
                <a:extLst>
                  <a:ext uri="{0D108BD9-81ED-4DB2-BD59-A6C34878D82A}">
                    <a16:rowId xmlns:a16="http://schemas.microsoft.com/office/drawing/2014/main" val="10006"/>
                  </a:ext>
                </a:extLst>
              </a:tr>
              <a:tr h="370840">
                <a:tc>
                  <a:txBody>
                    <a:bodyPr/>
                    <a:lstStyle/>
                    <a:p>
                      <a:r>
                        <a:rPr lang="en-US" dirty="0" err="1" smtClean="0"/>
                        <a:t>Sotalol</a:t>
                      </a:r>
                      <a:endParaRPr lang="en-US" dirty="0" smtClean="0"/>
                    </a:p>
                  </a:txBody>
                  <a:tcPr/>
                </a:tc>
                <a:tc>
                  <a:txBody>
                    <a:bodyPr/>
                    <a:lstStyle/>
                    <a:p>
                      <a:r>
                        <a:rPr lang="en-US" dirty="0" err="1" smtClean="0"/>
                        <a:t>Betapace</a:t>
                      </a:r>
                      <a:r>
                        <a:rPr lang="en-US" dirty="0" smtClean="0"/>
                        <a:t>, </a:t>
                      </a:r>
                      <a:r>
                        <a:rPr lang="en-US" dirty="0" err="1" smtClean="0"/>
                        <a:t>Sorine</a:t>
                      </a:r>
                      <a:endParaRPr lang="en-US" dirty="0"/>
                    </a:p>
                  </a:txBody>
                  <a:tcPr/>
                </a:tc>
                <a:extLst>
                  <a:ext uri="{0D108BD9-81ED-4DB2-BD59-A6C34878D82A}">
                    <a16:rowId xmlns:a16="http://schemas.microsoft.com/office/drawing/2014/main" val="10007"/>
                  </a:ext>
                </a:extLst>
              </a:tr>
              <a:tr h="370840">
                <a:tc>
                  <a:txBody>
                    <a:bodyPr/>
                    <a:lstStyle/>
                    <a:p>
                      <a:r>
                        <a:rPr lang="en-US" dirty="0" err="1" smtClean="0"/>
                        <a:t>Dronedarone</a:t>
                      </a:r>
                      <a:endParaRPr lang="en-US" dirty="0" smtClean="0"/>
                    </a:p>
                  </a:txBody>
                  <a:tcPr/>
                </a:tc>
                <a:tc>
                  <a:txBody>
                    <a:bodyPr/>
                    <a:lstStyle/>
                    <a:p>
                      <a:r>
                        <a:rPr lang="en-US" dirty="0" err="1" smtClean="0"/>
                        <a:t>Multaq</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2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066800"/>
            <a:ext cx="8229600" cy="685800"/>
          </a:xfrm>
        </p:spPr>
        <p:txBody>
          <a:bodyPr/>
          <a:lstStyle/>
          <a:p>
            <a:r>
              <a:rPr lang="en-US" sz="3600" b="1" dirty="0">
                <a:latin typeface="+mn-lt"/>
              </a:rPr>
              <a:t>Stages, Phenotypes and Treatment of HF</a:t>
            </a:r>
            <a:endParaRPr lang="en-US" sz="3600" dirty="0">
              <a:latin typeface="+mn-lt"/>
            </a:endParaRPr>
          </a:p>
        </p:txBody>
      </p:sp>
      <p:pic>
        <p:nvPicPr>
          <p:cNvPr id="16386" name="Picture 14" descr="Q:\Clinical Policy &amp; Documents\Guidelines\2012 HF Full Revision\Current Draft\Figures\Figure 3_03042013.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508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762000"/>
            <a:ext cx="5715000" cy="1143000"/>
          </a:xfrm>
        </p:spPr>
        <p:txBody>
          <a:bodyPr/>
          <a:lstStyle/>
          <a:p>
            <a:r>
              <a:rPr lang="en-US" dirty="0" smtClean="0">
                <a:latin typeface="+mn-lt"/>
              </a:rPr>
              <a:t>Medication Adherence</a:t>
            </a:r>
            <a:endParaRPr lang="en-US" dirty="0">
              <a:latin typeface="+mn-lt"/>
            </a:endParaRPr>
          </a:p>
        </p:txBody>
      </p:sp>
      <p:sp>
        <p:nvSpPr>
          <p:cNvPr id="4" name="Content Placeholder 3"/>
          <p:cNvSpPr>
            <a:spLocks noGrp="1"/>
          </p:cNvSpPr>
          <p:nvPr>
            <p:ph idx="1"/>
          </p:nvPr>
        </p:nvSpPr>
        <p:spPr>
          <a:xfrm>
            <a:off x="1752600" y="1981200"/>
            <a:ext cx="5791200" cy="4525963"/>
          </a:xfrm>
        </p:spPr>
        <p:txBody>
          <a:bodyPr/>
          <a:lstStyle/>
          <a:p>
            <a:r>
              <a:rPr lang="en-US" dirty="0" smtClean="0">
                <a:latin typeface="+mn-lt"/>
              </a:rPr>
              <a:t>Side effects</a:t>
            </a:r>
          </a:p>
          <a:p>
            <a:r>
              <a:rPr lang="en-US" dirty="0" smtClean="0">
                <a:latin typeface="+mn-lt"/>
              </a:rPr>
              <a:t>Understanding – Teach Back</a:t>
            </a:r>
          </a:p>
          <a:p>
            <a:r>
              <a:rPr lang="en-US" dirty="0" smtClean="0">
                <a:latin typeface="+mn-lt"/>
              </a:rPr>
              <a:t>Refills</a:t>
            </a:r>
          </a:p>
          <a:p>
            <a:r>
              <a:rPr lang="en-US" dirty="0" smtClean="0">
                <a:latin typeface="+mn-lt"/>
              </a:rPr>
              <a:t>SMG/MI</a:t>
            </a:r>
          </a:p>
          <a:p>
            <a:r>
              <a:rPr lang="en-US" dirty="0" smtClean="0">
                <a:latin typeface="+mn-lt"/>
              </a:rPr>
              <a:t>Reminders (Smartphone Apps)</a:t>
            </a:r>
          </a:p>
          <a:p>
            <a:r>
              <a:rPr lang="en-US" dirty="0" smtClean="0">
                <a:latin typeface="+mn-lt"/>
              </a:rPr>
              <a:t>Financial Barriers</a:t>
            </a:r>
          </a:p>
          <a:p>
            <a:r>
              <a:rPr lang="en-US" dirty="0" smtClean="0">
                <a:latin typeface="+mn-lt"/>
              </a:rPr>
              <a:t>Medication Lists</a:t>
            </a:r>
            <a:endParaRPr lang="en-US" dirty="0">
              <a:latin typeface="+mn-lt"/>
            </a:endParaRPr>
          </a:p>
        </p:txBody>
      </p:sp>
      <p:sp>
        <p:nvSpPr>
          <p:cNvPr id="2" name="Footer Placeholder 1"/>
          <p:cNvSpPr>
            <a:spLocks noGrp="1"/>
          </p:cNvSpPr>
          <p:nvPr>
            <p:ph type="ftr" sz="quarter" idx="11"/>
          </p:nvPr>
        </p:nvSpPr>
        <p:spPr>
          <a:xfrm>
            <a:off x="457200" y="5791200"/>
            <a:ext cx="8229600" cy="365125"/>
          </a:xfrm>
        </p:spPr>
        <p:txBody>
          <a:bodyPr/>
          <a:lstStyle/>
          <a:p>
            <a:r>
              <a:rPr lang="en-US" b="1" i="1" dirty="0">
                <a:solidFill>
                  <a:schemeClr val="tx1"/>
                </a:solidFill>
              </a:rPr>
              <a:t>PL Detail-Document, Medication Adherence Toolbox. Pharmacist’s Letter/Prescriber’s Letter. December 2013.</a:t>
            </a:r>
            <a:r>
              <a:rPr lang="en-US" dirty="0">
                <a:solidFill>
                  <a:schemeClr val="tx1"/>
                </a:solidFill>
              </a:rPr>
              <a:t> </a:t>
            </a:r>
          </a:p>
        </p:txBody>
      </p:sp>
    </p:spTree>
    <p:extLst>
      <p:ext uri="{BB962C8B-B14F-4D97-AF65-F5344CB8AC3E}">
        <p14:creationId xmlns:p14="http://schemas.microsoft.com/office/powerpoint/2010/main" val="3876662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990600"/>
            <a:ext cx="8001000" cy="5154019"/>
          </a:xfrm>
          <a:prstGeom prst="rect">
            <a:avLst/>
          </a:prstGeom>
        </p:spPr>
      </p:pic>
    </p:spTree>
    <p:extLst>
      <p:ext uri="{BB962C8B-B14F-4D97-AF65-F5344CB8AC3E}">
        <p14:creationId xmlns:p14="http://schemas.microsoft.com/office/powerpoint/2010/main" val="1952876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stretch>
            <a:fillRect/>
          </a:stretch>
        </p:blipFill>
        <p:spPr>
          <a:xfrm>
            <a:off x="0" y="63500"/>
            <a:ext cx="9144000" cy="6727043"/>
          </a:xfrm>
          <a:prstGeom prst="rect">
            <a:avLst/>
          </a:prstGeom>
        </p:spPr>
      </p:pic>
    </p:spTree>
    <p:extLst>
      <p:ext uri="{BB962C8B-B14F-4D97-AF65-F5344CB8AC3E}">
        <p14:creationId xmlns:p14="http://schemas.microsoft.com/office/powerpoint/2010/main" val="2883550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1219200" y="2332037"/>
            <a:ext cx="5791200" cy="4525963"/>
          </a:xfrm>
        </p:spPr>
        <p:txBody>
          <a:bodyPr/>
          <a:lstStyle/>
          <a:p>
            <a:r>
              <a:rPr lang="en-US" dirty="0" smtClean="0">
                <a:solidFill>
                  <a:schemeClr val="bg2">
                    <a:lumMod val="75000"/>
                  </a:schemeClr>
                </a:solidFill>
                <a:latin typeface="+mn-lt"/>
              </a:rPr>
              <a:t>Definition</a:t>
            </a:r>
          </a:p>
          <a:p>
            <a:r>
              <a:rPr lang="en-US" dirty="0" smtClean="0">
                <a:solidFill>
                  <a:schemeClr val="bg2">
                    <a:lumMod val="75000"/>
                  </a:schemeClr>
                </a:solidFill>
                <a:latin typeface="+mn-lt"/>
              </a:rPr>
              <a:t>Pathophysiology</a:t>
            </a:r>
          </a:p>
          <a:p>
            <a:r>
              <a:rPr lang="en-US" dirty="0" smtClean="0">
                <a:solidFill>
                  <a:schemeClr val="bg2">
                    <a:lumMod val="75000"/>
                  </a:schemeClr>
                </a:solidFill>
                <a:latin typeface="+mn-lt"/>
              </a:rPr>
              <a:t>Stages and Treatment</a:t>
            </a:r>
          </a:p>
          <a:p>
            <a:r>
              <a:rPr lang="en-US" dirty="0" smtClean="0">
                <a:solidFill>
                  <a:schemeClr val="bg2">
                    <a:lumMod val="75000"/>
                  </a:schemeClr>
                </a:solidFill>
                <a:latin typeface="+mn-lt"/>
              </a:rPr>
              <a:t>Transitions</a:t>
            </a:r>
          </a:p>
          <a:p>
            <a:r>
              <a:rPr lang="en-US" dirty="0" smtClean="0">
                <a:solidFill>
                  <a:schemeClr val="bg2">
                    <a:lumMod val="75000"/>
                  </a:schemeClr>
                </a:solidFill>
                <a:latin typeface="+mn-lt"/>
              </a:rPr>
              <a:t>Care Coordination</a:t>
            </a:r>
          </a:p>
          <a:p>
            <a:r>
              <a:rPr lang="en-US" dirty="0" smtClean="0">
                <a:solidFill>
                  <a:schemeClr val="bg2">
                    <a:lumMod val="75000"/>
                  </a:schemeClr>
                </a:solidFill>
                <a:latin typeface="+mn-lt"/>
              </a:rPr>
              <a:t>Medication Management</a:t>
            </a:r>
          </a:p>
          <a:p>
            <a:r>
              <a:rPr lang="en-US" dirty="0" smtClean="0">
                <a:latin typeface="+mn-lt"/>
              </a:rPr>
              <a:t>Self Management Goals</a:t>
            </a:r>
            <a:endParaRPr lang="en-US" dirty="0">
              <a:latin typeface="+mn-lt"/>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64261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609600"/>
            <a:ext cx="5715000" cy="1143000"/>
          </a:xfrm>
        </p:spPr>
        <p:txBody>
          <a:bodyPr/>
          <a:lstStyle/>
          <a:p>
            <a:r>
              <a:rPr lang="en-US" dirty="0" smtClean="0">
                <a:latin typeface="+mn-lt"/>
              </a:rPr>
              <a:t>Lifestyle Modifications: CHF</a:t>
            </a:r>
            <a:endParaRPr lang="en-US" dirty="0">
              <a:latin typeface="+mn-lt"/>
            </a:endParaRPr>
          </a:p>
        </p:txBody>
      </p:sp>
      <p:pic>
        <p:nvPicPr>
          <p:cNvPr id="4" name="Picture 3"/>
          <p:cNvPicPr>
            <a:picLocks noChangeAspect="1"/>
          </p:cNvPicPr>
          <p:nvPr/>
        </p:nvPicPr>
        <p:blipFill>
          <a:blip r:embed="rId2"/>
          <a:stretch>
            <a:fillRect/>
          </a:stretch>
        </p:blipFill>
        <p:spPr>
          <a:xfrm>
            <a:off x="444500" y="1545703"/>
            <a:ext cx="8255000" cy="4445000"/>
          </a:xfrm>
          <a:prstGeom prst="rect">
            <a:avLst/>
          </a:prstGeom>
        </p:spPr>
      </p:pic>
    </p:spTree>
    <p:extLst>
      <p:ext uri="{BB962C8B-B14F-4D97-AF65-F5344CB8AC3E}">
        <p14:creationId xmlns:p14="http://schemas.microsoft.com/office/powerpoint/2010/main" val="1552090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762000"/>
            <a:ext cx="5715000" cy="1143000"/>
          </a:xfrm>
        </p:spPr>
        <p:txBody>
          <a:bodyPr/>
          <a:lstStyle/>
          <a:p>
            <a:r>
              <a:rPr lang="en-US" dirty="0" smtClean="0">
                <a:latin typeface="+mn-lt"/>
              </a:rPr>
              <a:t>Self Management</a:t>
            </a:r>
            <a:endParaRPr lang="en-US" dirty="0">
              <a:latin typeface="+mn-lt"/>
            </a:endParaRPr>
          </a:p>
        </p:txBody>
      </p:sp>
      <p:sp>
        <p:nvSpPr>
          <p:cNvPr id="5" name="Content Placeholder 4"/>
          <p:cNvSpPr>
            <a:spLocks noGrp="1"/>
          </p:cNvSpPr>
          <p:nvPr>
            <p:ph idx="1"/>
          </p:nvPr>
        </p:nvSpPr>
        <p:spPr>
          <a:xfrm>
            <a:off x="1752600" y="1981200"/>
            <a:ext cx="5791200" cy="4525963"/>
          </a:xfrm>
        </p:spPr>
        <p:txBody>
          <a:bodyPr>
            <a:normAutofit/>
          </a:bodyPr>
          <a:lstStyle/>
          <a:p>
            <a:r>
              <a:rPr lang="en-US" dirty="0" smtClean="0">
                <a:latin typeface="+mn-lt"/>
              </a:rPr>
              <a:t>Home scale and BP monitor</a:t>
            </a:r>
          </a:p>
          <a:p>
            <a:r>
              <a:rPr lang="en-US" dirty="0" smtClean="0">
                <a:latin typeface="+mn-lt"/>
              </a:rPr>
              <a:t>Medication Adherence</a:t>
            </a:r>
          </a:p>
          <a:p>
            <a:r>
              <a:rPr lang="en-US" dirty="0" smtClean="0">
                <a:latin typeface="+mn-lt"/>
              </a:rPr>
              <a:t>Understanding Symptoms Baseline-Changes </a:t>
            </a:r>
          </a:p>
          <a:p>
            <a:pPr lvl="1"/>
            <a:r>
              <a:rPr lang="en-US" dirty="0" smtClean="0">
                <a:latin typeface="+mn-lt"/>
              </a:rPr>
              <a:t>Edema/weights</a:t>
            </a:r>
          </a:p>
          <a:p>
            <a:pPr lvl="1"/>
            <a:r>
              <a:rPr lang="en-US" dirty="0" smtClean="0">
                <a:latin typeface="+mn-lt"/>
              </a:rPr>
              <a:t>Shortness of breath (ADLS)</a:t>
            </a:r>
          </a:p>
          <a:p>
            <a:pPr lvl="1"/>
            <a:r>
              <a:rPr lang="en-US" dirty="0" smtClean="0">
                <a:latin typeface="+mn-lt"/>
              </a:rPr>
              <a:t># Pillows used to sleep (Trouble Sleeping)</a:t>
            </a:r>
          </a:p>
          <a:p>
            <a:pPr lvl="1"/>
            <a:r>
              <a:rPr lang="en-US" dirty="0" smtClean="0">
                <a:latin typeface="+mn-lt"/>
              </a:rPr>
              <a:t>Dizziness</a:t>
            </a:r>
          </a:p>
          <a:p>
            <a:pPr lvl="1"/>
            <a:r>
              <a:rPr lang="en-US" dirty="0" smtClean="0">
                <a:latin typeface="+mn-lt"/>
              </a:rPr>
              <a:t>Change in BP or Pulse</a:t>
            </a:r>
          </a:p>
          <a:p>
            <a:pPr lvl="1"/>
            <a:r>
              <a:rPr lang="en-US" dirty="0" smtClean="0">
                <a:latin typeface="+mn-lt"/>
              </a:rPr>
              <a:t>Appetite Change</a:t>
            </a:r>
          </a:p>
          <a:p>
            <a:endParaRPr lang="en-US" dirty="0" smtClean="0">
              <a:latin typeface="+mn-lt"/>
            </a:endParaRPr>
          </a:p>
        </p:txBody>
      </p:sp>
      <p:sp>
        <p:nvSpPr>
          <p:cNvPr id="3" name="Footer Placeholder 2"/>
          <p:cNvSpPr>
            <a:spLocks noGrp="1"/>
          </p:cNvSpPr>
          <p:nvPr>
            <p:ph type="ftr" sz="quarter" idx="11"/>
          </p:nvPr>
        </p:nvSpPr>
        <p:spPr>
          <a:xfrm>
            <a:off x="6248400" y="5867400"/>
            <a:ext cx="2895600" cy="365125"/>
          </a:xfrm>
        </p:spPr>
        <p:txBody>
          <a:bodyPr/>
          <a:lstStyle/>
          <a:p>
            <a:r>
              <a:rPr lang="en-US" dirty="0" smtClean="0"/>
              <a:t>Adapted </a:t>
            </a:r>
            <a:r>
              <a:rPr lang="en-US" dirty="0" smtClean="0">
                <a:solidFill>
                  <a:schemeClr val="tx1"/>
                </a:solidFill>
              </a:rPr>
              <a:t>from TOM-C by Barry E. </a:t>
            </a:r>
            <a:r>
              <a:rPr lang="en-US" dirty="0" err="1" smtClean="0">
                <a:solidFill>
                  <a:schemeClr val="tx1"/>
                </a:solidFill>
              </a:rPr>
              <a:t>Bleske</a:t>
            </a:r>
            <a:endParaRPr lang="en-US" dirty="0">
              <a:solidFill>
                <a:schemeClr val="tx1"/>
              </a:solidFill>
            </a:endParaRPr>
          </a:p>
        </p:txBody>
      </p:sp>
    </p:spTree>
    <p:extLst>
      <p:ext uri="{BB962C8B-B14F-4D97-AF65-F5344CB8AC3E}">
        <p14:creationId xmlns:p14="http://schemas.microsoft.com/office/powerpoint/2010/main" val="2344221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534400" cy="1143000"/>
          </a:xfrm>
        </p:spPr>
        <p:txBody>
          <a:bodyPr>
            <a:normAutofit/>
          </a:bodyPr>
          <a:lstStyle/>
          <a:p>
            <a:r>
              <a:rPr lang="en-US" sz="2800" dirty="0" smtClean="0">
                <a:latin typeface="+mn-lt"/>
              </a:rPr>
              <a:t>Heart Failure Zones For Management</a:t>
            </a:r>
            <a:endParaRPr lang="en-US" sz="2800" dirty="0">
              <a:latin typeface="+mn-lt"/>
            </a:endParaRPr>
          </a:p>
        </p:txBody>
      </p:sp>
      <p:pic>
        <p:nvPicPr>
          <p:cNvPr id="6" name="Content Placeholder 5"/>
          <p:cNvPicPr>
            <a:picLocks noGrp="1" noChangeAspect="1"/>
          </p:cNvPicPr>
          <p:nvPr>
            <p:ph idx="1"/>
          </p:nvPr>
        </p:nvPicPr>
        <p:blipFill>
          <a:blip r:embed="rId2"/>
          <a:srcRect l="-18671" r="-18671"/>
          <a:stretch>
            <a:fillRect/>
          </a:stretch>
        </p:blipFill>
        <p:spPr>
          <a:xfrm>
            <a:off x="1905000" y="1524000"/>
            <a:ext cx="5791200" cy="4525963"/>
          </a:xfrm>
        </p:spPr>
      </p:pic>
    </p:spTree>
    <p:extLst>
      <p:ext uri="{BB962C8B-B14F-4D97-AF65-F5344CB8AC3E}">
        <p14:creationId xmlns:p14="http://schemas.microsoft.com/office/powerpoint/2010/main" val="3920196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1143000"/>
            <a:ext cx="7270283" cy="4800598"/>
          </a:xfrm>
          <a:prstGeom prst="rect">
            <a:avLst/>
          </a:prstGeom>
        </p:spPr>
      </p:pic>
    </p:spTree>
    <p:extLst>
      <p:ext uri="{BB962C8B-B14F-4D97-AF65-F5344CB8AC3E}">
        <p14:creationId xmlns:p14="http://schemas.microsoft.com/office/powerpoint/2010/main" val="2475536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153400" cy="4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01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382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7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33800" y="228600"/>
            <a:ext cx="4343400" cy="6477000"/>
          </a:xfrm>
          <a:prstGeom prst="rect">
            <a:avLst/>
          </a:prstGeom>
        </p:spPr>
      </p:pic>
    </p:spTree>
    <p:extLst>
      <p:ext uri="{BB962C8B-B14F-4D97-AF65-F5344CB8AC3E}">
        <p14:creationId xmlns:p14="http://schemas.microsoft.com/office/powerpoint/2010/main" val="2409825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00200" y="762000"/>
            <a:ext cx="5715000" cy="1143000"/>
          </a:xfrm>
        </p:spPr>
        <p:txBody>
          <a:bodyPr/>
          <a:lstStyle/>
          <a:p>
            <a:pPr eaLnBrk="1" hangingPunct="1"/>
            <a:r>
              <a:rPr lang="en-US" sz="4000" b="1" dirty="0" smtClean="0">
                <a:latin typeface="Garamond" charset="0"/>
              </a:rPr>
              <a:t>Resources</a:t>
            </a:r>
            <a:endParaRPr lang="en-US" sz="4000" b="1" dirty="0">
              <a:latin typeface="Garamond" charset="0"/>
            </a:endParaRPr>
          </a:p>
        </p:txBody>
      </p:sp>
      <p:sp>
        <p:nvSpPr>
          <p:cNvPr id="2" name="Content Placeholder 1"/>
          <p:cNvSpPr>
            <a:spLocks noGrp="1"/>
          </p:cNvSpPr>
          <p:nvPr>
            <p:ph idx="1"/>
          </p:nvPr>
        </p:nvSpPr>
        <p:spPr>
          <a:xfrm>
            <a:off x="457200" y="1676400"/>
            <a:ext cx="7772400" cy="4525963"/>
          </a:xfrm>
        </p:spPr>
        <p:txBody>
          <a:bodyPr/>
          <a:lstStyle/>
          <a:p>
            <a:pPr marL="0" lvl="0" indent="0">
              <a:spcBef>
                <a:spcPct val="50000"/>
              </a:spcBef>
              <a:buNone/>
            </a:pPr>
            <a:r>
              <a:rPr lang="en-US" sz="1200" dirty="0">
                <a:solidFill>
                  <a:prstClr val="black"/>
                </a:solidFill>
              </a:rPr>
              <a:t>2013 ACCF/AHA Guideline for the Management of Heart Failure</a:t>
            </a:r>
            <a:r>
              <a:rPr lang="en-US" sz="1200" i="1" dirty="0">
                <a:solidFill>
                  <a:prstClr val="black"/>
                </a:solidFill>
              </a:rPr>
              <a:t>.</a:t>
            </a:r>
            <a:r>
              <a:rPr lang="en-US" sz="1200" dirty="0">
                <a:solidFill>
                  <a:prstClr val="black"/>
                </a:solidFill>
              </a:rPr>
              <a:t> E-Published on June 5, 2013, available at: [</a:t>
            </a:r>
            <a:r>
              <a:rPr lang="en-US" sz="1200" u="sng" dirty="0">
                <a:solidFill>
                  <a:prstClr val="black"/>
                </a:solidFill>
                <a:hlinkClick r:id="rId2"/>
              </a:rPr>
              <a:t>http://content.onlinejacc.org/article.aspx?doi=10.1016/j.jacc.2013.05.019</a:t>
            </a:r>
            <a:r>
              <a:rPr lang="en-US" sz="1200" dirty="0">
                <a:solidFill>
                  <a:prstClr val="black"/>
                </a:solidFill>
              </a:rPr>
              <a:t> and </a:t>
            </a:r>
            <a:r>
              <a:rPr lang="en-US" sz="1200" dirty="0">
                <a:solidFill>
                  <a:srgbClr val="EB443B"/>
                </a:solidFill>
                <a:hlinkClick r:id="rId3"/>
              </a:rPr>
              <a:t>http://circ.ahajournals.org/lookup/doi/10.1161/CIR.0b013e31829e8776</a:t>
            </a:r>
            <a:r>
              <a:rPr lang="en-US" sz="1200" dirty="0" smtClean="0">
                <a:solidFill>
                  <a:prstClr val="black"/>
                </a:solidFill>
              </a:rPr>
              <a:t>]</a:t>
            </a:r>
          </a:p>
          <a:p>
            <a:pPr marL="0" lvl="0" indent="0">
              <a:spcBef>
                <a:spcPct val="50000"/>
              </a:spcBef>
              <a:buNone/>
            </a:pPr>
            <a:r>
              <a:rPr lang="en-US" sz="1200" dirty="0" smtClean="0">
                <a:solidFill>
                  <a:prstClr val="black"/>
                </a:solidFill>
              </a:rPr>
              <a:t>2017 Updates to the 2013 ACCF/AHA Guidelines:</a:t>
            </a:r>
          </a:p>
          <a:p>
            <a:pPr marL="0" lvl="0" indent="0">
              <a:spcBef>
                <a:spcPct val="50000"/>
              </a:spcBef>
              <a:buNone/>
            </a:pPr>
            <a:r>
              <a:rPr lang="en-US" sz="1200" dirty="0">
                <a:hlinkClick r:id="rId4"/>
              </a:rPr>
              <a:t>http://www.onlinejacc.org/content/70/6/776?_ga=2.162934719.2024483074.1573136234-469999210.1573136234</a:t>
            </a:r>
            <a:endParaRPr lang="en-US" sz="1200" dirty="0" smtClean="0">
              <a:solidFill>
                <a:prstClr val="black"/>
              </a:solidFill>
            </a:endParaRPr>
          </a:p>
          <a:p>
            <a:pPr marL="0" lvl="0" indent="0">
              <a:spcBef>
                <a:spcPct val="50000"/>
              </a:spcBef>
              <a:buNone/>
            </a:pPr>
            <a:r>
              <a:rPr lang="en-US" sz="1200" dirty="0">
                <a:solidFill>
                  <a:prstClr val="black"/>
                </a:solidFill>
                <a:hlinkClick r:id="rId5"/>
              </a:rPr>
              <a:t>http://prescribersletter.therapeuticresearch.com/pl/ArticleDD.aspx?nidchk=1&amp;rn=4&amp;cs=&amp;s=PRL&amp;pt=2&amp;fpt=31&amp;dd=291120&amp;pb=PRL&amp;searchid=45597726&amp;segment=</a:t>
            </a:r>
            <a:r>
              <a:rPr lang="en-US" sz="1200" dirty="0" smtClean="0">
                <a:solidFill>
                  <a:prstClr val="black"/>
                </a:solidFill>
                <a:hlinkClick r:id="rId5"/>
              </a:rPr>
              <a:t>6288</a:t>
            </a:r>
            <a:endParaRPr lang="en-US" sz="1200" dirty="0" smtClean="0">
              <a:solidFill>
                <a:prstClr val="black"/>
              </a:solidFill>
            </a:endParaRPr>
          </a:p>
          <a:p>
            <a:pPr marL="0" lvl="0" indent="0">
              <a:spcBef>
                <a:spcPct val="50000"/>
              </a:spcBef>
              <a:buNone/>
            </a:pPr>
            <a:r>
              <a:rPr lang="en-US" sz="1200" dirty="0">
                <a:solidFill>
                  <a:prstClr val="black"/>
                </a:solidFill>
                <a:hlinkClick r:id="rId6"/>
              </a:rPr>
              <a:t>http://prescribersletter.therapeuticresearch.com/pl/ArticleDD.aspx?rn=4&amp;cs=&amp;s=PRL&amp;pt=2&amp;fpt=31&amp;dd=291120&amp;pb=PRL&amp;searchid=45597726&amp;segment=</a:t>
            </a:r>
            <a:r>
              <a:rPr lang="en-US" sz="1200" dirty="0" smtClean="0">
                <a:solidFill>
                  <a:prstClr val="black"/>
                </a:solidFill>
                <a:hlinkClick r:id="rId6"/>
              </a:rPr>
              <a:t>6289</a:t>
            </a:r>
            <a:endParaRPr lang="en-US" sz="1200" dirty="0" smtClean="0">
              <a:solidFill>
                <a:prstClr val="black"/>
              </a:solidFill>
            </a:endParaRPr>
          </a:p>
          <a:p>
            <a:pPr marL="0" lvl="0" indent="0">
              <a:spcBef>
                <a:spcPct val="50000"/>
              </a:spcBef>
              <a:buNone/>
            </a:pPr>
            <a:r>
              <a:rPr lang="en-US" sz="1200" dirty="0">
                <a:solidFill>
                  <a:prstClr val="black"/>
                </a:solidFill>
                <a:hlinkClick r:id="rId7"/>
              </a:rPr>
              <a:t>http://prescribersletter.therapeuticresearch.com/pl/ArticleDD.aspx?pt=2&amp;segment=5785&amp;dd=</a:t>
            </a:r>
            <a:r>
              <a:rPr lang="en-US" sz="1200" dirty="0" smtClean="0">
                <a:solidFill>
                  <a:prstClr val="black"/>
                </a:solidFill>
                <a:hlinkClick r:id="rId7"/>
              </a:rPr>
              <a:t>290704</a:t>
            </a:r>
            <a:r>
              <a:rPr lang="en-US" sz="1200" dirty="0" smtClean="0">
                <a:solidFill>
                  <a:prstClr val="black"/>
                </a:solidFill>
              </a:rPr>
              <a:t> </a:t>
            </a:r>
          </a:p>
          <a:p>
            <a:pPr marL="0" indent="0">
              <a:spcBef>
                <a:spcPct val="50000"/>
              </a:spcBef>
              <a:buNone/>
            </a:pPr>
            <a:r>
              <a:rPr lang="en-US" sz="1200" dirty="0">
                <a:hlinkClick r:id="rId8"/>
              </a:rPr>
              <a:t>http://</a:t>
            </a:r>
            <a:r>
              <a:rPr lang="en-US" sz="1200" dirty="0" err="1">
                <a:hlinkClick r:id="rId8"/>
              </a:rPr>
              <a:t>www.clevelandclinicmeded.com</a:t>
            </a:r>
            <a:r>
              <a:rPr lang="en-US" sz="1200" dirty="0">
                <a:hlinkClick r:id="rId8"/>
              </a:rPr>
              <a:t>/</a:t>
            </a:r>
            <a:r>
              <a:rPr lang="en-US" sz="1200" dirty="0" err="1">
                <a:hlinkClick r:id="rId8"/>
              </a:rPr>
              <a:t>medicalpubs</a:t>
            </a:r>
            <a:r>
              <a:rPr lang="en-US" sz="1200" dirty="0">
                <a:hlinkClick r:id="rId8"/>
              </a:rPr>
              <a:t>/</a:t>
            </a:r>
            <a:r>
              <a:rPr lang="en-US" sz="1200" dirty="0" err="1">
                <a:hlinkClick r:id="rId8"/>
              </a:rPr>
              <a:t>diseasemanagement</a:t>
            </a:r>
            <a:r>
              <a:rPr lang="en-US" sz="1200" dirty="0">
                <a:hlinkClick r:id="rId8"/>
              </a:rPr>
              <a:t>/cardiology/heart-failure/</a:t>
            </a:r>
            <a:endParaRPr lang="en-US" sz="1200" dirty="0"/>
          </a:p>
          <a:p>
            <a:pPr marL="0" lvl="0" indent="0">
              <a:spcBef>
                <a:spcPct val="50000"/>
              </a:spcBef>
              <a:buNone/>
            </a:pPr>
            <a:r>
              <a:rPr lang="en-US" sz="1200" dirty="0" smtClean="0">
                <a:solidFill>
                  <a:prstClr val="black"/>
                </a:solidFill>
              </a:rPr>
              <a:t>Goldman, L &amp; Schafer, A.I. (2012) </a:t>
            </a:r>
            <a:r>
              <a:rPr lang="en-US" sz="1200" i="1" dirty="0" smtClean="0">
                <a:solidFill>
                  <a:prstClr val="black"/>
                </a:solidFill>
              </a:rPr>
              <a:t>Goldman’s Cecil Medicine, 24</a:t>
            </a:r>
            <a:r>
              <a:rPr lang="en-US" sz="1200" i="1" baseline="30000" dirty="0" smtClean="0">
                <a:solidFill>
                  <a:prstClr val="black"/>
                </a:solidFill>
              </a:rPr>
              <a:t>th</a:t>
            </a:r>
            <a:r>
              <a:rPr lang="en-US" sz="1200" i="1" dirty="0" smtClean="0">
                <a:solidFill>
                  <a:prstClr val="black"/>
                </a:solidFill>
              </a:rPr>
              <a:t> Edition</a:t>
            </a:r>
            <a:r>
              <a:rPr lang="en-US" sz="1200" dirty="0" smtClean="0">
                <a:solidFill>
                  <a:prstClr val="black"/>
                </a:solidFill>
              </a:rPr>
              <a:t>. Philadelphia: Elsevier.</a:t>
            </a:r>
          </a:p>
          <a:p>
            <a:pPr marL="0" lvl="0" indent="0">
              <a:spcBef>
                <a:spcPct val="50000"/>
              </a:spcBef>
              <a:buNone/>
            </a:pPr>
            <a:r>
              <a:rPr lang="en-US" sz="1200" i="1" dirty="0" smtClean="0">
                <a:solidFill>
                  <a:prstClr val="black"/>
                </a:solidFill>
              </a:rPr>
              <a:t>Anatomy &amp; Physiology Made Incredibly Visual</a:t>
            </a:r>
            <a:r>
              <a:rPr lang="en-US" sz="1200" dirty="0" smtClean="0">
                <a:solidFill>
                  <a:prstClr val="black"/>
                </a:solidFill>
              </a:rPr>
              <a:t>. (2009). Philadelphia: Lippincott Williams &amp; Wilkins.</a:t>
            </a:r>
          </a:p>
          <a:p>
            <a:pPr marL="0" lvl="0" indent="0">
              <a:spcBef>
                <a:spcPct val="50000"/>
              </a:spcBef>
              <a:buNone/>
            </a:pPr>
            <a:r>
              <a:rPr lang="en-US" sz="1200" dirty="0">
                <a:solidFill>
                  <a:prstClr val="black"/>
                </a:solidFill>
                <a:hlinkClick r:id="rId9"/>
              </a:rPr>
              <a:t>http://www.heart.org/HEARTORG/Conditions/More/ToolsForYourHeartHealth/Keep-Track-of-Your-Heart-</a:t>
            </a:r>
            <a:r>
              <a:rPr lang="en-US" sz="1200" dirty="0" smtClean="0">
                <a:solidFill>
                  <a:prstClr val="black"/>
                </a:solidFill>
                <a:hlinkClick r:id="rId9"/>
              </a:rPr>
              <a:t>Health_UCM_318041_Article.jsp</a:t>
            </a:r>
            <a:r>
              <a:rPr lang="en-US" sz="1200" dirty="0" smtClean="0">
                <a:solidFill>
                  <a:prstClr val="black"/>
                </a:solidFill>
              </a:rPr>
              <a:t> </a:t>
            </a:r>
          </a:p>
          <a:p>
            <a:pPr marL="0" lvl="0" indent="0">
              <a:spcBef>
                <a:spcPct val="50000"/>
              </a:spcBef>
              <a:buNone/>
            </a:pPr>
            <a:r>
              <a:rPr lang="en-US" sz="1200" dirty="0">
                <a:solidFill>
                  <a:prstClr val="black"/>
                </a:solidFill>
                <a:hlinkClick r:id="rId10"/>
              </a:rPr>
              <a:t>http://</a:t>
            </a:r>
            <a:r>
              <a:rPr lang="en-US" sz="1200" dirty="0" smtClean="0">
                <a:solidFill>
                  <a:prstClr val="black"/>
                </a:solidFill>
                <a:hlinkClick r:id="rId10"/>
              </a:rPr>
              <a:t>www.acc.org/latest-in-cardiology/ten-points-to-remember/2017/04/27/15/50/2017-acc-aha-hfsa-focused-update-of-hf-guideline</a:t>
            </a:r>
            <a:endParaRPr lang="en-US" sz="1200" dirty="0" smtClean="0">
              <a:solidFill>
                <a:prstClr val="black"/>
              </a:solidFill>
            </a:endParaRPr>
          </a:p>
          <a:p>
            <a:pPr marL="0" lvl="0" indent="0">
              <a:spcBef>
                <a:spcPct val="50000"/>
              </a:spcBef>
              <a:buNone/>
            </a:pPr>
            <a:endParaRPr lang="en-US" sz="1200" dirty="0">
              <a:solidFill>
                <a:prstClr val="black"/>
              </a:solidFill>
            </a:endParaRPr>
          </a:p>
          <a:p>
            <a:pPr marL="0" lvl="0" indent="0">
              <a:spcBef>
                <a:spcPct val="50000"/>
              </a:spcBef>
              <a:buNone/>
            </a:pPr>
            <a:endParaRPr lang="en-US" sz="1200" dirty="0" smtClean="0">
              <a:solidFill>
                <a:prstClr val="black"/>
              </a:solidFill>
            </a:endParaRPr>
          </a:p>
          <a:p>
            <a:pPr marL="0" lvl="0" indent="0">
              <a:spcBef>
                <a:spcPct val="50000"/>
              </a:spcBef>
              <a:buNone/>
            </a:pPr>
            <a:endParaRPr lang="en-US" sz="1200" dirty="0">
              <a:solidFill>
                <a:prstClr val="black"/>
              </a:solidFill>
            </a:endParaRPr>
          </a:p>
        </p:txBody>
      </p:sp>
    </p:spTree>
    <p:extLst>
      <p:ext uri="{BB962C8B-B14F-4D97-AF65-F5344CB8AC3E}">
        <p14:creationId xmlns:p14="http://schemas.microsoft.com/office/powerpoint/2010/main" val="2350666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33800" y="228600"/>
            <a:ext cx="4711700" cy="6477000"/>
          </a:xfrm>
          <a:prstGeom prst="rect">
            <a:avLst/>
          </a:prstGeom>
        </p:spPr>
      </p:pic>
    </p:spTree>
    <p:extLst>
      <p:ext uri="{BB962C8B-B14F-4D97-AF65-F5344CB8AC3E}">
        <p14:creationId xmlns:p14="http://schemas.microsoft.com/office/powerpoint/2010/main" val="164898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33800" y="228600"/>
            <a:ext cx="4343400" cy="6477000"/>
          </a:xfrm>
          <a:prstGeom prst="rect">
            <a:avLst/>
          </a:prstGeom>
        </p:spPr>
      </p:pic>
    </p:spTree>
    <p:extLst>
      <p:ext uri="{BB962C8B-B14F-4D97-AF65-F5344CB8AC3E}">
        <p14:creationId xmlns:p14="http://schemas.microsoft.com/office/powerpoint/2010/main" val="4160985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5715000" cy="1143000"/>
          </a:xfrm>
        </p:spPr>
        <p:txBody>
          <a:bodyPr/>
          <a:lstStyle/>
          <a:p>
            <a:r>
              <a:rPr lang="en-US" dirty="0" smtClean="0">
                <a:latin typeface="+mn-lt"/>
              </a:rPr>
              <a:t>Outline</a:t>
            </a:r>
            <a:endParaRPr lang="en-US" dirty="0">
              <a:latin typeface="+mn-lt"/>
            </a:endParaRPr>
          </a:p>
        </p:txBody>
      </p:sp>
      <p:sp>
        <p:nvSpPr>
          <p:cNvPr id="3" name="Content Placeholder 2"/>
          <p:cNvSpPr>
            <a:spLocks noGrp="1"/>
          </p:cNvSpPr>
          <p:nvPr>
            <p:ph idx="1"/>
          </p:nvPr>
        </p:nvSpPr>
        <p:spPr>
          <a:xfrm>
            <a:off x="1066800" y="1828800"/>
            <a:ext cx="7315200" cy="4525963"/>
          </a:xfrm>
        </p:spPr>
        <p:txBody>
          <a:bodyPr/>
          <a:lstStyle/>
          <a:p>
            <a:r>
              <a:rPr lang="en-US" dirty="0" smtClean="0">
                <a:solidFill>
                  <a:schemeClr val="bg2">
                    <a:lumMod val="75000"/>
                  </a:schemeClr>
                </a:solidFill>
                <a:latin typeface="+mn-lt"/>
              </a:rPr>
              <a:t>Definition</a:t>
            </a:r>
          </a:p>
          <a:p>
            <a:r>
              <a:rPr lang="en-US" dirty="0" smtClean="0">
                <a:latin typeface="+mn-lt"/>
              </a:rPr>
              <a:t>Pathophysiology</a:t>
            </a:r>
          </a:p>
          <a:p>
            <a:r>
              <a:rPr lang="en-US" dirty="0">
                <a:solidFill>
                  <a:schemeClr val="bg2">
                    <a:lumMod val="75000"/>
                  </a:schemeClr>
                </a:solidFill>
                <a:latin typeface="+mn-lt"/>
              </a:rPr>
              <a:t>Stages and Treatment</a:t>
            </a:r>
          </a:p>
          <a:p>
            <a:r>
              <a:rPr lang="en-US" dirty="0">
                <a:solidFill>
                  <a:schemeClr val="bg2">
                    <a:lumMod val="75000"/>
                  </a:schemeClr>
                </a:solidFill>
                <a:latin typeface="+mn-lt"/>
              </a:rPr>
              <a:t>Transitions</a:t>
            </a:r>
          </a:p>
          <a:p>
            <a:r>
              <a:rPr lang="en-US" dirty="0">
                <a:solidFill>
                  <a:schemeClr val="bg2">
                    <a:lumMod val="75000"/>
                  </a:schemeClr>
                </a:solidFill>
                <a:latin typeface="+mn-lt"/>
              </a:rPr>
              <a:t>Care Coordination</a:t>
            </a:r>
          </a:p>
          <a:p>
            <a:r>
              <a:rPr lang="en-US" dirty="0">
                <a:solidFill>
                  <a:schemeClr val="bg2">
                    <a:lumMod val="75000"/>
                  </a:schemeClr>
                </a:solidFill>
                <a:latin typeface="+mn-lt"/>
              </a:rPr>
              <a:t>Medication Management</a:t>
            </a:r>
          </a:p>
          <a:p>
            <a:r>
              <a:rPr lang="en-US" dirty="0">
                <a:solidFill>
                  <a:schemeClr val="bg2">
                    <a:lumMod val="75000"/>
                  </a:schemeClr>
                </a:solidFill>
                <a:latin typeface="+mn-lt"/>
              </a:rPr>
              <a:t>Self Management Goals</a:t>
            </a:r>
          </a:p>
        </p:txBody>
      </p:sp>
    </p:spTree>
    <p:extLst>
      <p:ext uri="{BB962C8B-B14F-4D97-AF65-F5344CB8AC3E}">
        <p14:creationId xmlns:p14="http://schemas.microsoft.com/office/powerpoint/2010/main" val="291577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Theme</Template>
  <TotalTime>8342</TotalTime>
  <Words>3471</Words>
  <Application>Microsoft Office PowerPoint</Application>
  <PresentationFormat>On-screen Show (4:3)</PresentationFormat>
  <Paragraphs>664</Paragraphs>
  <Slides>60</Slides>
  <Notes>10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60</vt:i4>
      </vt:variant>
    </vt:vector>
  </HeadingPairs>
  <TitlesOfParts>
    <vt:vector size="75" baseType="lpstr">
      <vt:lpstr>맑은 고딕</vt:lpstr>
      <vt:lpstr>ＭＳ Ｐゴシック</vt:lpstr>
      <vt:lpstr>Arial</vt:lpstr>
      <vt:lpstr>Arial Black</vt:lpstr>
      <vt:lpstr>Arial Unicode MS</vt:lpstr>
      <vt:lpstr>Calibri</vt:lpstr>
      <vt:lpstr>Californian FB</vt:lpstr>
      <vt:lpstr>Footlight MT Light</vt:lpstr>
      <vt:lpstr>Garamond</vt:lpstr>
      <vt:lpstr>Geneva</vt:lpstr>
      <vt:lpstr>MS Mincho</vt:lpstr>
      <vt:lpstr>Times New Roman</vt:lpstr>
      <vt:lpstr>CHC Theme</vt:lpstr>
      <vt:lpstr>1_Office Theme</vt:lpstr>
      <vt:lpstr>2_Office Theme</vt:lpstr>
      <vt:lpstr> Heart Failure</vt:lpstr>
      <vt:lpstr>Objectives</vt:lpstr>
      <vt:lpstr>Outline</vt:lpstr>
      <vt:lpstr>Outline</vt:lpstr>
      <vt:lpstr>Stages, Phenotypes and Treatment of HF</vt:lpstr>
      <vt:lpstr>PowerPoint Presentation</vt:lpstr>
      <vt:lpstr>PowerPoint Presentation</vt:lpstr>
      <vt:lpstr>PowerPoint Presentation</vt:lpstr>
      <vt:lpstr>Outline</vt:lpstr>
      <vt:lpstr>Cardiac Physiology </vt:lpstr>
      <vt:lpstr>Types of Heart Failure</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Stage A</vt:lpstr>
      <vt:lpstr>PowerPoint Presentation</vt:lpstr>
      <vt:lpstr>Recommendations for Treatment of Stage B HF</vt:lpstr>
      <vt:lpstr>PowerPoint Presentation</vt:lpstr>
      <vt:lpstr>PowerPoint Presentation</vt:lpstr>
      <vt:lpstr>Stage C: Nonpharmacological Interventions</vt:lpstr>
      <vt:lpstr>Stage C: Nonpharmacological Interventions (cont.)</vt:lpstr>
      <vt:lpstr>PowerPoint Presentation</vt:lpstr>
      <vt:lpstr>Pharmacologic Treatment for Stage C HFrEF</vt:lpstr>
      <vt:lpstr>Drugs Commonly Used for HFrEF  (Stage C HF)</vt:lpstr>
      <vt:lpstr>Drugs Commonly Used for HFrEF (Stage C HF) (cont.)</vt:lpstr>
      <vt:lpstr>Pharmacological Therapy for Management of Stage C HFrEF</vt:lpstr>
      <vt:lpstr>Pharmacological Therapy for Management of Stage C HFrEF (cont.)</vt:lpstr>
      <vt:lpstr>Pharmacologic Therapy for Management of Stage C HFrEF (cont.)</vt:lpstr>
      <vt:lpstr>Pharmacological Therapy for Management of Stage C HFrEF (cont.)</vt:lpstr>
      <vt:lpstr>Medical Therapy for Stage C HFrEF: Magnitude of Benefit Demonstrated in RCTs</vt:lpstr>
      <vt:lpstr>PowerPoint Presentation</vt:lpstr>
      <vt:lpstr>Treatment of HFpEF</vt:lpstr>
      <vt:lpstr>PowerPoint Presentation</vt:lpstr>
      <vt:lpstr>Clinical Events and Findings Useful for Identifying Patients With Advanced HF</vt:lpstr>
      <vt:lpstr>Outline</vt:lpstr>
      <vt:lpstr>Therapies in the Hospitalized HF Patient</vt:lpstr>
      <vt:lpstr>Therapies in the Hospitalized HF Patient</vt:lpstr>
      <vt:lpstr>Hospital Discharge</vt:lpstr>
      <vt:lpstr>Outline</vt:lpstr>
      <vt:lpstr>Coordinating Care for Patients With Chronic HF</vt:lpstr>
      <vt:lpstr>Outpatient Transitions Care</vt:lpstr>
      <vt:lpstr>Outline</vt:lpstr>
      <vt:lpstr>Medications</vt:lpstr>
      <vt:lpstr>Do Not Use</vt:lpstr>
      <vt:lpstr>Medication Adherence</vt:lpstr>
      <vt:lpstr>PowerPoint Presentation</vt:lpstr>
      <vt:lpstr>PowerPoint Presentation</vt:lpstr>
      <vt:lpstr>Outline</vt:lpstr>
      <vt:lpstr>Lifestyle Modifications: CHF</vt:lpstr>
      <vt:lpstr>Self Management</vt:lpstr>
      <vt:lpstr>Heart Failure Zones For Management</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Abuse and an Introduction to Effective Treatments</dc:title>
  <dc:creator>Bryant, Daniel</dc:creator>
  <cp:lastModifiedBy>Blankson, Mary</cp:lastModifiedBy>
  <cp:revision>262</cp:revision>
  <dcterms:created xsi:type="dcterms:W3CDTF">2014-11-18T19:55:38Z</dcterms:created>
  <dcterms:modified xsi:type="dcterms:W3CDTF">2022-11-10T19:01:12Z</dcterms:modified>
</cp:coreProperties>
</file>