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1" r:id="rId3"/>
  </p:sldMasterIdLst>
  <p:notesMasterIdLst>
    <p:notesMasterId r:id="rId43"/>
  </p:notesMasterIdLst>
  <p:sldIdLst>
    <p:sldId id="387" r:id="rId4"/>
    <p:sldId id="428" r:id="rId5"/>
    <p:sldId id="389" r:id="rId6"/>
    <p:sldId id="390" r:id="rId7"/>
    <p:sldId id="399" r:id="rId8"/>
    <p:sldId id="404" r:id="rId9"/>
    <p:sldId id="391" r:id="rId10"/>
    <p:sldId id="405" r:id="rId11"/>
    <p:sldId id="401" r:id="rId12"/>
    <p:sldId id="407" r:id="rId13"/>
    <p:sldId id="396" r:id="rId14"/>
    <p:sldId id="397" r:id="rId15"/>
    <p:sldId id="398" r:id="rId16"/>
    <p:sldId id="417" r:id="rId17"/>
    <p:sldId id="418" r:id="rId18"/>
    <p:sldId id="419" r:id="rId19"/>
    <p:sldId id="420" r:id="rId20"/>
    <p:sldId id="421" r:id="rId21"/>
    <p:sldId id="422" r:id="rId22"/>
    <p:sldId id="423" r:id="rId23"/>
    <p:sldId id="424" r:id="rId24"/>
    <p:sldId id="425" r:id="rId25"/>
    <p:sldId id="429" r:id="rId26"/>
    <p:sldId id="402" r:id="rId27"/>
    <p:sldId id="411" r:id="rId28"/>
    <p:sldId id="400" r:id="rId29"/>
    <p:sldId id="426" r:id="rId30"/>
    <p:sldId id="409" r:id="rId31"/>
    <p:sldId id="395" r:id="rId32"/>
    <p:sldId id="412" r:id="rId33"/>
    <p:sldId id="413" r:id="rId34"/>
    <p:sldId id="414" r:id="rId35"/>
    <p:sldId id="416" r:id="rId36"/>
    <p:sldId id="406" r:id="rId37"/>
    <p:sldId id="427" r:id="rId38"/>
    <p:sldId id="430" r:id="rId39"/>
    <p:sldId id="394" r:id="rId40"/>
    <p:sldId id="408" r:id="rId41"/>
    <p:sldId id="43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en Anderson" initials="" lastIdx="2" clrIdx="0"/>
  <p:cmAuthor id="1" name="Lewis, Kara" initials="LK" lastIdx="1" clrIdx="1">
    <p:extLst>
      <p:ext uri="{19B8F6BF-5375-455C-9EA6-DF929625EA0E}">
        <p15:presenceInfo xmlns:p15="http://schemas.microsoft.com/office/powerpoint/2012/main" userId="S-1-5-21-1671965561-1685016268-2076119496-27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023" autoAdjust="0"/>
  </p:normalViewPr>
  <p:slideViewPr>
    <p:cSldViewPr snapToGrid="0" snapToObjects="1">
      <p:cViewPr varScale="1">
        <p:scale>
          <a:sx n="85" d="100"/>
          <a:sy n="85" d="100"/>
        </p:scale>
        <p:origin x="144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9B9B3-02A3-47A3-B158-D604AF8C386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D46A710-E5DC-453A-A39B-CE662CC44B1B}">
      <dgm:prSet phldrT="[Text]" custT="1"/>
      <dgm:spPr/>
      <dgm:t>
        <a:bodyPr/>
        <a:lstStyle/>
        <a:p>
          <a:r>
            <a:rPr lang="en-US" sz="3000" baseline="0" dirty="0" err="1" smtClean="0"/>
            <a:t>PolypharmacyVariables</a:t>
          </a:r>
          <a:endParaRPr lang="en-US" sz="3000" baseline="0" dirty="0" smtClean="0"/>
        </a:p>
      </dgm:t>
    </dgm:pt>
    <dgm:pt modelId="{DB864261-AF8A-4841-8512-D2F174438E7D}" type="parTrans" cxnId="{2943625E-FC6E-497A-81ED-37B58ECB66A0}">
      <dgm:prSet/>
      <dgm:spPr/>
      <dgm:t>
        <a:bodyPr/>
        <a:lstStyle/>
        <a:p>
          <a:endParaRPr lang="en-US"/>
        </a:p>
      </dgm:t>
    </dgm:pt>
    <dgm:pt modelId="{172B22FE-0A58-4503-ADD2-1B26119CB5FC}" type="sibTrans" cxnId="{2943625E-FC6E-497A-81ED-37B58ECB66A0}">
      <dgm:prSet/>
      <dgm:spPr/>
      <dgm:t>
        <a:bodyPr/>
        <a:lstStyle/>
        <a:p>
          <a:endParaRPr lang="en-US"/>
        </a:p>
      </dgm:t>
    </dgm:pt>
    <dgm:pt modelId="{3B72713D-62CC-4BCC-A37B-EF4D9D71F650}">
      <dgm:prSet phldrT="[Text]" custT="1"/>
      <dgm:spPr/>
      <dgm:t>
        <a:bodyPr/>
        <a:lstStyle/>
        <a:p>
          <a:r>
            <a:rPr lang="en-US" sz="2200" dirty="0" smtClean="0"/>
            <a:t>over-the-counter meds/herbals/supplements</a:t>
          </a:r>
          <a:endParaRPr lang="en-US" sz="2200" dirty="0"/>
        </a:p>
      </dgm:t>
    </dgm:pt>
    <dgm:pt modelId="{B74A3300-1476-42D7-8DC7-8FBC2E712C69}" type="parTrans" cxnId="{C7DBA92C-C607-4DA8-AC80-AE17CE5731C0}">
      <dgm:prSet/>
      <dgm:spPr/>
      <dgm:t>
        <a:bodyPr/>
        <a:lstStyle/>
        <a:p>
          <a:endParaRPr lang="en-US"/>
        </a:p>
      </dgm:t>
    </dgm:pt>
    <dgm:pt modelId="{FE30ACF6-70E8-40F5-B3DE-6EB173F9FBA1}" type="sibTrans" cxnId="{C7DBA92C-C607-4DA8-AC80-AE17CE5731C0}">
      <dgm:prSet/>
      <dgm:spPr/>
      <dgm:t>
        <a:bodyPr/>
        <a:lstStyle/>
        <a:p>
          <a:endParaRPr lang="en-US"/>
        </a:p>
      </dgm:t>
    </dgm:pt>
    <dgm:pt modelId="{EC5BBE6A-BDD2-44CD-8914-4F4CD1B24A58}">
      <dgm:prSet phldrT="[Text]" custT="1"/>
      <dgm:spPr/>
      <dgm:t>
        <a:bodyPr/>
        <a:lstStyle/>
        <a:p>
          <a:r>
            <a:rPr lang="en-US" sz="2200" baseline="0" dirty="0" smtClean="0"/>
            <a:t>care transitions (ER visits,  hospital &amp; rehab stays)</a:t>
          </a:r>
          <a:endParaRPr lang="en-US" sz="2200" baseline="0" dirty="0"/>
        </a:p>
      </dgm:t>
    </dgm:pt>
    <dgm:pt modelId="{1AD74F9E-7A61-4A54-B50B-3E2051604E4D}" type="parTrans" cxnId="{B1E48F1A-44A4-4717-A079-CD84B7EFA306}">
      <dgm:prSet/>
      <dgm:spPr/>
      <dgm:t>
        <a:bodyPr/>
        <a:lstStyle/>
        <a:p>
          <a:endParaRPr lang="en-US"/>
        </a:p>
      </dgm:t>
    </dgm:pt>
    <dgm:pt modelId="{65850A1A-9B2E-4D3C-9745-0AF0F70D6C5C}" type="sibTrans" cxnId="{B1E48F1A-44A4-4717-A079-CD84B7EFA306}">
      <dgm:prSet/>
      <dgm:spPr/>
      <dgm:t>
        <a:bodyPr/>
        <a:lstStyle/>
        <a:p>
          <a:endParaRPr lang="en-US"/>
        </a:p>
      </dgm:t>
    </dgm:pt>
    <dgm:pt modelId="{019B20C5-7D1B-4C78-8A19-2BB0CEBC1181}">
      <dgm:prSet phldrT="[Text]" custT="1"/>
      <dgm:spPr/>
      <dgm:t>
        <a:bodyPr/>
        <a:lstStyle/>
        <a:p>
          <a:r>
            <a:rPr lang="en-US" sz="2200" dirty="0" smtClean="0"/>
            <a:t>pharmacy workflows   (auto refill services)</a:t>
          </a:r>
          <a:endParaRPr lang="en-US" sz="2200" dirty="0"/>
        </a:p>
      </dgm:t>
    </dgm:pt>
    <dgm:pt modelId="{66B940B8-7BFA-4F6F-A840-20BE039BDF8D}" type="parTrans" cxnId="{A095162F-A32E-4379-BEC1-B42D9EE5D7B2}">
      <dgm:prSet/>
      <dgm:spPr/>
      <dgm:t>
        <a:bodyPr/>
        <a:lstStyle/>
        <a:p>
          <a:endParaRPr lang="en-US"/>
        </a:p>
      </dgm:t>
    </dgm:pt>
    <dgm:pt modelId="{D2AC7214-92A6-4B8A-B371-1C2B4EEE1442}" type="sibTrans" cxnId="{A095162F-A32E-4379-BEC1-B42D9EE5D7B2}">
      <dgm:prSet/>
      <dgm:spPr/>
      <dgm:t>
        <a:bodyPr/>
        <a:lstStyle/>
        <a:p>
          <a:endParaRPr lang="en-US"/>
        </a:p>
      </dgm:t>
    </dgm:pt>
    <dgm:pt modelId="{F33F1EAE-8CD4-4645-B10A-8B50D7B32D37}">
      <dgm:prSet phldrT="[Text]" custT="1"/>
      <dgm:spPr/>
      <dgm:t>
        <a:bodyPr/>
        <a:lstStyle/>
        <a:p>
          <a:r>
            <a:rPr lang="en-US" sz="2200" baseline="0" dirty="0" smtClean="0"/>
            <a:t>multiple providers/ specialists</a:t>
          </a:r>
          <a:endParaRPr lang="en-US" sz="2200" baseline="0" dirty="0"/>
        </a:p>
      </dgm:t>
    </dgm:pt>
    <dgm:pt modelId="{CB94B832-99F7-4331-8027-8BAD94169128}" type="parTrans" cxnId="{279276CD-A170-45BF-B6E7-5ADAA0F73793}">
      <dgm:prSet/>
      <dgm:spPr/>
      <dgm:t>
        <a:bodyPr/>
        <a:lstStyle/>
        <a:p>
          <a:endParaRPr lang="en-US"/>
        </a:p>
      </dgm:t>
    </dgm:pt>
    <dgm:pt modelId="{49D93232-7120-4E02-BF9E-80A63C0FD244}" type="sibTrans" cxnId="{279276CD-A170-45BF-B6E7-5ADAA0F73793}">
      <dgm:prSet/>
      <dgm:spPr/>
      <dgm:t>
        <a:bodyPr/>
        <a:lstStyle/>
        <a:p>
          <a:endParaRPr lang="en-US"/>
        </a:p>
      </dgm:t>
    </dgm:pt>
    <dgm:pt modelId="{ED3410A3-47F4-4AA4-9B95-A8E8EFF754C0}">
      <dgm:prSet custT="1"/>
      <dgm:spPr/>
      <dgm:t>
        <a:bodyPr/>
        <a:lstStyle/>
        <a:p>
          <a:r>
            <a:rPr lang="en-US" sz="2200" baseline="0" dirty="0" smtClean="0"/>
            <a:t>  </a:t>
          </a:r>
          <a:r>
            <a:rPr lang="en-US" sz="2200" baseline="0" dirty="0" smtClean="0">
              <a:latin typeface="Arial" panose="020B0604020202020204" pitchFamily="34" charset="0"/>
              <a:cs typeface="Arial" panose="020B0604020202020204" pitchFamily="34" charset="0"/>
            </a:rPr>
            <a:t>↑</a:t>
          </a:r>
          <a:r>
            <a:rPr lang="en-US" sz="2200" baseline="0" dirty="0" smtClean="0"/>
            <a:t> age and health conditions</a:t>
          </a:r>
          <a:endParaRPr lang="en-US" sz="2200" baseline="0" dirty="0"/>
        </a:p>
      </dgm:t>
    </dgm:pt>
    <dgm:pt modelId="{99782A3B-5CD8-494D-8F34-8842BF978725}" type="parTrans" cxnId="{8188BFF2-2F22-4683-B384-6FE226420D00}">
      <dgm:prSet/>
      <dgm:spPr/>
      <dgm:t>
        <a:bodyPr/>
        <a:lstStyle/>
        <a:p>
          <a:endParaRPr lang="en-US"/>
        </a:p>
      </dgm:t>
    </dgm:pt>
    <dgm:pt modelId="{350F9704-AF4E-4169-9C58-6CE5040DDDB7}" type="sibTrans" cxnId="{8188BFF2-2F22-4683-B384-6FE226420D00}">
      <dgm:prSet/>
      <dgm:spPr/>
      <dgm:t>
        <a:bodyPr/>
        <a:lstStyle/>
        <a:p>
          <a:endParaRPr lang="en-US"/>
        </a:p>
      </dgm:t>
    </dgm:pt>
    <dgm:pt modelId="{353FA162-B2DB-4515-AA8A-CA229A7036BE}">
      <dgm:prSet custT="1"/>
      <dgm:spPr/>
      <dgm:t>
        <a:bodyPr/>
        <a:lstStyle/>
        <a:p>
          <a:r>
            <a:rPr lang="en-US" sz="2200" dirty="0" smtClean="0"/>
            <a:t>gaps in communication (pharmacy -patient, prescriber-patient)</a:t>
          </a:r>
          <a:endParaRPr lang="en-US" sz="2200" dirty="0"/>
        </a:p>
      </dgm:t>
    </dgm:pt>
    <dgm:pt modelId="{8680CF9C-731E-4CAF-AC33-9AFC559128C8}" type="parTrans" cxnId="{66E18A39-98CA-43B0-82CE-F4B0DC53A42D}">
      <dgm:prSet/>
      <dgm:spPr/>
      <dgm:t>
        <a:bodyPr/>
        <a:lstStyle/>
        <a:p>
          <a:endParaRPr lang="en-US"/>
        </a:p>
      </dgm:t>
    </dgm:pt>
    <dgm:pt modelId="{4D3EC22B-42CC-4EE9-BEDF-00DF194B2C23}" type="sibTrans" cxnId="{66E18A39-98CA-43B0-82CE-F4B0DC53A42D}">
      <dgm:prSet/>
      <dgm:spPr/>
      <dgm:t>
        <a:bodyPr/>
        <a:lstStyle/>
        <a:p>
          <a:endParaRPr lang="en-US"/>
        </a:p>
      </dgm:t>
    </dgm:pt>
    <dgm:pt modelId="{03BBB4CB-F4BB-4E48-9940-821704EC11AE}" type="pres">
      <dgm:prSet presAssocID="{4EA9B9B3-02A3-47A3-B158-D604AF8C386F}" presName="cycle" presStyleCnt="0">
        <dgm:presLayoutVars>
          <dgm:chMax val="1"/>
          <dgm:dir/>
          <dgm:animLvl val="ctr"/>
          <dgm:resizeHandles val="exact"/>
        </dgm:presLayoutVars>
      </dgm:prSet>
      <dgm:spPr/>
      <dgm:t>
        <a:bodyPr/>
        <a:lstStyle/>
        <a:p>
          <a:endParaRPr lang="en-US"/>
        </a:p>
      </dgm:t>
    </dgm:pt>
    <dgm:pt modelId="{7B10D3A6-0DDC-476D-9985-92F1408FC034}" type="pres">
      <dgm:prSet presAssocID="{3D46A710-E5DC-453A-A39B-CE662CC44B1B}" presName="centerShape" presStyleLbl="node0" presStyleIdx="0" presStyleCnt="1" custScaleX="207886" custScaleY="114761"/>
      <dgm:spPr/>
      <dgm:t>
        <a:bodyPr/>
        <a:lstStyle/>
        <a:p>
          <a:endParaRPr lang="en-US"/>
        </a:p>
      </dgm:t>
    </dgm:pt>
    <dgm:pt modelId="{8AA85877-EF53-480F-B2D0-8EFF10CD447B}" type="pres">
      <dgm:prSet presAssocID="{99782A3B-5CD8-494D-8F34-8842BF978725}" presName="Name9" presStyleLbl="parChTrans1D2" presStyleIdx="0" presStyleCnt="6"/>
      <dgm:spPr/>
      <dgm:t>
        <a:bodyPr/>
        <a:lstStyle/>
        <a:p>
          <a:endParaRPr lang="en-US"/>
        </a:p>
      </dgm:t>
    </dgm:pt>
    <dgm:pt modelId="{28F61C63-20B9-4BDB-8871-6179A9923CC8}" type="pres">
      <dgm:prSet presAssocID="{99782A3B-5CD8-494D-8F34-8842BF978725}" presName="connTx" presStyleLbl="parChTrans1D2" presStyleIdx="0" presStyleCnt="6"/>
      <dgm:spPr/>
      <dgm:t>
        <a:bodyPr/>
        <a:lstStyle/>
        <a:p>
          <a:endParaRPr lang="en-US"/>
        </a:p>
      </dgm:t>
    </dgm:pt>
    <dgm:pt modelId="{4AA5989B-7EA4-4BB2-ACE9-9E5D7709445F}" type="pres">
      <dgm:prSet presAssocID="{ED3410A3-47F4-4AA4-9B95-A8E8EFF754C0}" presName="node" presStyleLbl="node1" presStyleIdx="0" presStyleCnt="6" custScaleX="132385" custRadScaleRad="93897" custRadScaleInc="580770">
        <dgm:presLayoutVars>
          <dgm:bulletEnabled val="1"/>
        </dgm:presLayoutVars>
      </dgm:prSet>
      <dgm:spPr/>
      <dgm:t>
        <a:bodyPr/>
        <a:lstStyle/>
        <a:p>
          <a:endParaRPr lang="en-US"/>
        </a:p>
      </dgm:t>
    </dgm:pt>
    <dgm:pt modelId="{47F901F3-0D9A-47C1-8B0A-5850994ADC37}" type="pres">
      <dgm:prSet presAssocID="{B74A3300-1476-42D7-8DC7-8FBC2E712C69}" presName="Name9" presStyleLbl="parChTrans1D2" presStyleIdx="1" presStyleCnt="6"/>
      <dgm:spPr/>
      <dgm:t>
        <a:bodyPr/>
        <a:lstStyle/>
        <a:p>
          <a:endParaRPr lang="en-US"/>
        </a:p>
      </dgm:t>
    </dgm:pt>
    <dgm:pt modelId="{DE5F5704-6B38-463E-98EB-305913B68251}" type="pres">
      <dgm:prSet presAssocID="{B74A3300-1476-42D7-8DC7-8FBC2E712C69}" presName="connTx" presStyleLbl="parChTrans1D2" presStyleIdx="1" presStyleCnt="6"/>
      <dgm:spPr/>
      <dgm:t>
        <a:bodyPr/>
        <a:lstStyle/>
        <a:p>
          <a:endParaRPr lang="en-US"/>
        </a:p>
      </dgm:t>
    </dgm:pt>
    <dgm:pt modelId="{4875F445-AD88-43A6-99AA-B691DC963CB5}" type="pres">
      <dgm:prSet presAssocID="{3B72713D-62CC-4BCC-A37B-EF4D9D71F650}" presName="node" presStyleLbl="node1" presStyleIdx="1" presStyleCnt="6" custScaleX="150871" custScaleY="105582" custRadScaleRad="93498" custRadScaleInc="-199960">
        <dgm:presLayoutVars>
          <dgm:bulletEnabled val="1"/>
        </dgm:presLayoutVars>
      </dgm:prSet>
      <dgm:spPr/>
      <dgm:t>
        <a:bodyPr/>
        <a:lstStyle/>
        <a:p>
          <a:endParaRPr lang="en-US"/>
        </a:p>
      </dgm:t>
    </dgm:pt>
    <dgm:pt modelId="{51B7A370-D363-4229-A2E5-16198C65969F}" type="pres">
      <dgm:prSet presAssocID="{8680CF9C-731E-4CAF-AC33-9AFC559128C8}" presName="Name9" presStyleLbl="parChTrans1D2" presStyleIdx="2" presStyleCnt="6"/>
      <dgm:spPr/>
      <dgm:t>
        <a:bodyPr/>
        <a:lstStyle/>
        <a:p>
          <a:endParaRPr lang="en-US"/>
        </a:p>
      </dgm:t>
    </dgm:pt>
    <dgm:pt modelId="{0BA78522-2FE1-468F-92C4-3C0D459AEB90}" type="pres">
      <dgm:prSet presAssocID="{8680CF9C-731E-4CAF-AC33-9AFC559128C8}" presName="connTx" presStyleLbl="parChTrans1D2" presStyleIdx="2" presStyleCnt="6"/>
      <dgm:spPr/>
      <dgm:t>
        <a:bodyPr/>
        <a:lstStyle/>
        <a:p>
          <a:endParaRPr lang="en-US"/>
        </a:p>
      </dgm:t>
    </dgm:pt>
    <dgm:pt modelId="{2BED7D1F-2424-443D-A643-B085A5E1E96A}" type="pres">
      <dgm:prSet presAssocID="{353FA162-B2DB-4515-AA8A-CA229A7036BE}" presName="node" presStyleLbl="node1" presStyleIdx="2" presStyleCnt="6" custScaleX="187756" custScaleY="158570" custRadScaleRad="154993" custRadScaleInc="415970">
        <dgm:presLayoutVars>
          <dgm:bulletEnabled val="1"/>
        </dgm:presLayoutVars>
      </dgm:prSet>
      <dgm:spPr/>
      <dgm:t>
        <a:bodyPr/>
        <a:lstStyle/>
        <a:p>
          <a:endParaRPr lang="en-US"/>
        </a:p>
      </dgm:t>
    </dgm:pt>
    <dgm:pt modelId="{24C45A9E-21C8-4866-998C-49CB18AEF9EE}" type="pres">
      <dgm:prSet presAssocID="{1AD74F9E-7A61-4A54-B50B-3E2051604E4D}" presName="Name9" presStyleLbl="parChTrans1D2" presStyleIdx="3" presStyleCnt="6"/>
      <dgm:spPr/>
      <dgm:t>
        <a:bodyPr/>
        <a:lstStyle/>
        <a:p>
          <a:endParaRPr lang="en-US"/>
        </a:p>
      </dgm:t>
    </dgm:pt>
    <dgm:pt modelId="{188F21C4-E2F8-4ACB-9938-2C86199D3B45}" type="pres">
      <dgm:prSet presAssocID="{1AD74F9E-7A61-4A54-B50B-3E2051604E4D}" presName="connTx" presStyleLbl="parChTrans1D2" presStyleIdx="3" presStyleCnt="6"/>
      <dgm:spPr/>
      <dgm:t>
        <a:bodyPr/>
        <a:lstStyle/>
        <a:p>
          <a:endParaRPr lang="en-US"/>
        </a:p>
      </dgm:t>
    </dgm:pt>
    <dgm:pt modelId="{559504E9-F72D-47B4-952F-28AC9D35B0DE}" type="pres">
      <dgm:prSet presAssocID="{EC5BBE6A-BDD2-44CD-8914-4F4CD1B24A58}" presName="node" presStyleLbl="node1" presStyleIdx="3" presStyleCnt="6" custScaleX="162483" custScaleY="144934" custRadScaleRad="157692" custRadScaleInc="-379665">
        <dgm:presLayoutVars>
          <dgm:bulletEnabled val="1"/>
        </dgm:presLayoutVars>
      </dgm:prSet>
      <dgm:spPr/>
      <dgm:t>
        <a:bodyPr/>
        <a:lstStyle/>
        <a:p>
          <a:endParaRPr lang="en-US"/>
        </a:p>
      </dgm:t>
    </dgm:pt>
    <dgm:pt modelId="{DC7C41F3-EA0F-479C-A21E-94448A8586AD}" type="pres">
      <dgm:prSet presAssocID="{66B940B8-7BFA-4F6F-A840-20BE039BDF8D}" presName="Name9" presStyleLbl="parChTrans1D2" presStyleIdx="4" presStyleCnt="6"/>
      <dgm:spPr/>
      <dgm:t>
        <a:bodyPr/>
        <a:lstStyle/>
        <a:p>
          <a:endParaRPr lang="en-US"/>
        </a:p>
      </dgm:t>
    </dgm:pt>
    <dgm:pt modelId="{157F1439-1E8B-444B-9E34-8BF8796AEECD}" type="pres">
      <dgm:prSet presAssocID="{66B940B8-7BFA-4F6F-A840-20BE039BDF8D}" presName="connTx" presStyleLbl="parChTrans1D2" presStyleIdx="4" presStyleCnt="6"/>
      <dgm:spPr/>
      <dgm:t>
        <a:bodyPr/>
        <a:lstStyle/>
        <a:p>
          <a:endParaRPr lang="en-US"/>
        </a:p>
      </dgm:t>
    </dgm:pt>
    <dgm:pt modelId="{216DDDBB-D96A-4126-8F84-CDFD49C33CD2}" type="pres">
      <dgm:prSet presAssocID="{019B20C5-7D1B-4C78-8A19-2BB0CEBC1181}" presName="node" presStyleLbl="node1" presStyleIdx="4" presStyleCnt="6" custScaleX="173546" custScaleY="112400" custRadScaleRad="147379" custRadScaleInc="-424054">
        <dgm:presLayoutVars>
          <dgm:bulletEnabled val="1"/>
        </dgm:presLayoutVars>
      </dgm:prSet>
      <dgm:spPr/>
      <dgm:t>
        <a:bodyPr/>
        <a:lstStyle/>
        <a:p>
          <a:endParaRPr lang="en-US"/>
        </a:p>
      </dgm:t>
    </dgm:pt>
    <dgm:pt modelId="{8F75BA3E-9648-4757-B93B-45887370F48C}" type="pres">
      <dgm:prSet presAssocID="{CB94B832-99F7-4331-8027-8BAD94169128}" presName="Name9" presStyleLbl="parChTrans1D2" presStyleIdx="5" presStyleCnt="6"/>
      <dgm:spPr/>
      <dgm:t>
        <a:bodyPr/>
        <a:lstStyle/>
        <a:p>
          <a:endParaRPr lang="en-US"/>
        </a:p>
      </dgm:t>
    </dgm:pt>
    <dgm:pt modelId="{C18699DD-E046-4A6C-BD5C-76CC65337C3C}" type="pres">
      <dgm:prSet presAssocID="{CB94B832-99F7-4331-8027-8BAD94169128}" presName="connTx" presStyleLbl="parChTrans1D2" presStyleIdx="5" presStyleCnt="6"/>
      <dgm:spPr/>
      <dgm:t>
        <a:bodyPr/>
        <a:lstStyle/>
        <a:p>
          <a:endParaRPr lang="en-US"/>
        </a:p>
      </dgm:t>
    </dgm:pt>
    <dgm:pt modelId="{DE343A7F-B655-42C3-8EEC-3E7C03FAF4E1}" type="pres">
      <dgm:prSet presAssocID="{F33F1EAE-8CD4-4645-B10A-8B50D7B32D37}" presName="node" presStyleLbl="node1" presStyleIdx="5" presStyleCnt="6" custScaleX="128278" custScaleY="112837" custRadScaleRad="140551" custRadScaleInc="-13683">
        <dgm:presLayoutVars>
          <dgm:bulletEnabled val="1"/>
        </dgm:presLayoutVars>
      </dgm:prSet>
      <dgm:spPr/>
      <dgm:t>
        <a:bodyPr/>
        <a:lstStyle/>
        <a:p>
          <a:endParaRPr lang="en-US"/>
        </a:p>
      </dgm:t>
    </dgm:pt>
  </dgm:ptLst>
  <dgm:cxnLst>
    <dgm:cxn modelId="{2943625E-FC6E-497A-81ED-37B58ECB66A0}" srcId="{4EA9B9B3-02A3-47A3-B158-D604AF8C386F}" destId="{3D46A710-E5DC-453A-A39B-CE662CC44B1B}" srcOrd="0" destOrd="0" parTransId="{DB864261-AF8A-4841-8512-D2F174438E7D}" sibTransId="{172B22FE-0A58-4503-ADD2-1B26119CB5FC}"/>
    <dgm:cxn modelId="{5AF9995D-56CA-4B73-B4F4-98F02D92342B}" type="presOf" srcId="{8680CF9C-731E-4CAF-AC33-9AFC559128C8}" destId="{0BA78522-2FE1-468F-92C4-3C0D459AEB90}" srcOrd="1" destOrd="0" presId="urn:microsoft.com/office/officeart/2005/8/layout/radial1"/>
    <dgm:cxn modelId="{0AE8F9EA-7FE2-4C1D-B748-5E64F6789846}" type="presOf" srcId="{F33F1EAE-8CD4-4645-B10A-8B50D7B32D37}" destId="{DE343A7F-B655-42C3-8EEC-3E7C03FAF4E1}" srcOrd="0" destOrd="0" presId="urn:microsoft.com/office/officeart/2005/8/layout/radial1"/>
    <dgm:cxn modelId="{4A3151FA-C43D-4C79-8570-B0301822078A}" type="presOf" srcId="{CB94B832-99F7-4331-8027-8BAD94169128}" destId="{C18699DD-E046-4A6C-BD5C-76CC65337C3C}" srcOrd="1" destOrd="0" presId="urn:microsoft.com/office/officeart/2005/8/layout/radial1"/>
    <dgm:cxn modelId="{B1E48F1A-44A4-4717-A079-CD84B7EFA306}" srcId="{3D46A710-E5DC-453A-A39B-CE662CC44B1B}" destId="{EC5BBE6A-BDD2-44CD-8914-4F4CD1B24A58}" srcOrd="3" destOrd="0" parTransId="{1AD74F9E-7A61-4A54-B50B-3E2051604E4D}" sibTransId="{65850A1A-9B2E-4D3C-9745-0AF0F70D6C5C}"/>
    <dgm:cxn modelId="{8188BFF2-2F22-4683-B384-6FE226420D00}" srcId="{3D46A710-E5DC-453A-A39B-CE662CC44B1B}" destId="{ED3410A3-47F4-4AA4-9B95-A8E8EFF754C0}" srcOrd="0" destOrd="0" parTransId="{99782A3B-5CD8-494D-8F34-8842BF978725}" sibTransId="{350F9704-AF4E-4169-9C58-6CE5040DDDB7}"/>
    <dgm:cxn modelId="{66E18A39-98CA-43B0-82CE-F4B0DC53A42D}" srcId="{3D46A710-E5DC-453A-A39B-CE662CC44B1B}" destId="{353FA162-B2DB-4515-AA8A-CA229A7036BE}" srcOrd="2" destOrd="0" parTransId="{8680CF9C-731E-4CAF-AC33-9AFC559128C8}" sibTransId="{4D3EC22B-42CC-4EE9-BEDF-00DF194B2C23}"/>
    <dgm:cxn modelId="{6A80A0A4-CB11-4D83-A36E-E63C857E58F0}" type="presOf" srcId="{66B940B8-7BFA-4F6F-A840-20BE039BDF8D}" destId="{157F1439-1E8B-444B-9E34-8BF8796AEECD}" srcOrd="1" destOrd="0" presId="urn:microsoft.com/office/officeart/2005/8/layout/radial1"/>
    <dgm:cxn modelId="{2E3C9779-3F15-4A9A-827E-9531B57C9B1F}" type="presOf" srcId="{66B940B8-7BFA-4F6F-A840-20BE039BDF8D}" destId="{DC7C41F3-EA0F-479C-A21E-94448A8586AD}" srcOrd="0" destOrd="0" presId="urn:microsoft.com/office/officeart/2005/8/layout/radial1"/>
    <dgm:cxn modelId="{4C37EB29-3641-4CB5-89DA-83E23D44198E}" type="presOf" srcId="{019B20C5-7D1B-4C78-8A19-2BB0CEBC1181}" destId="{216DDDBB-D96A-4126-8F84-CDFD49C33CD2}" srcOrd="0" destOrd="0" presId="urn:microsoft.com/office/officeart/2005/8/layout/radial1"/>
    <dgm:cxn modelId="{279276CD-A170-45BF-B6E7-5ADAA0F73793}" srcId="{3D46A710-E5DC-453A-A39B-CE662CC44B1B}" destId="{F33F1EAE-8CD4-4645-B10A-8B50D7B32D37}" srcOrd="5" destOrd="0" parTransId="{CB94B832-99F7-4331-8027-8BAD94169128}" sibTransId="{49D93232-7120-4E02-BF9E-80A63C0FD244}"/>
    <dgm:cxn modelId="{45448FB5-26D7-4CFE-8A07-6A3FEB831434}" type="presOf" srcId="{B74A3300-1476-42D7-8DC7-8FBC2E712C69}" destId="{DE5F5704-6B38-463E-98EB-305913B68251}" srcOrd="1" destOrd="0" presId="urn:microsoft.com/office/officeart/2005/8/layout/radial1"/>
    <dgm:cxn modelId="{C0920827-78F3-4FED-83D3-C1D0FB02BF02}" type="presOf" srcId="{3D46A710-E5DC-453A-A39B-CE662CC44B1B}" destId="{7B10D3A6-0DDC-476D-9985-92F1408FC034}" srcOrd="0" destOrd="0" presId="urn:microsoft.com/office/officeart/2005/8/layout/radial1"/>
    <dgm:cxn modelId="{97BEA5DD-1749-47D7-8675-A170D3205848}" type="presOf" srcId="{1AD74F9E-7A61-4A54-B50B-3E2051604E4D}" destId="{24C45A9E-21C8-4866-998C-49CB18AEF9EE}" srcOrd="0" destOrd="0" presId="urn:microsoft.com/office/officeart/2005/8/layout/radial1"/>
    <dgm:cxn modelId="{C5674B34-C3EB-4648-B9BC-0816EC1FA6E2}" type="presOf" srcId="{B74A3300-1476-42D7-8DC7-8FBC2E712C69}" destId="{47F901F3-0D9A-47C1-8B0A-5850994ADC37}" srcOrd="0" destOrd="0" presId="urn:microsoft.com/office/officeart/2005/8/layout/radial1"/>
    <dgm:cxn modelId="{2F374CC5-6E78-412C-9678-51047FA4C0C9}" type="presOf" srcId="{3B72713D-62CC-4BCC-A37B-EF4D9D71F650}" destId="{4875F445-AD88-43A6-99AA-B691DC963CB5}" srcOrd="0" destOrd="0" presId="urn:microsoft.com/office/officeart/2005/8/layout/radial1"/>
    <dgm:cxn modelId="{E4304B85-7BFC-46CA-80EF-729EB39FF541}" type="presOf" srcId="{99782A3B-5CD8-494D-8F34-8842BF978725}" destId="{8AA85877-EF53-480F-B2D0-8EFF10CD447B}" srcOrd="0" destOrd="0" presId="urn:microsoft.com/office/officeart/2005/8/layout/radial1"/>
    <dgm:cxn modelId="{E55F3E01-EE1A-4C4F-A273-1164B54D4A4D}" type="presOf" srcId="{1AD74F9E-7A61-4A54-B50B-3E2051604E4D}" destId="{188F21C4-E2F8-4ACB-9938-2C86199D3B45}" srcOrd="1" destOrd="0" presId="urn:microsoft.com/office/officeart/2005/8/layout/radial1"/>
    <dgm:cxn modelId="{C7DBA92C-C607-4DA8-AC80-AE17CE5731C0}" srcId="{3D46A710-E5DC-453A-A39B-CE662CC44B1B}" destId="{3B72713D-62CC-4BCC-A37B-EF4D9D71F650}" srcOrd="1" destOrd="0" parTransId="{B74A3300-1476-42D7-8DC7-8FBC2E712C69}" sibTransId="{FE30ACF6-70E8-40F5-B3DE-6EB173F9FBA1}"/>
    <dgm:cxn modelId="{B62D4A20-277F-48D9-81FC-BFB090813E7A}" type="presOf" srcId="{ED3410A3-47F4-4AA4-9B95-A8E8EFF754C0}" destId="{4AA5989B-7EA4-4BB2-ACE9-9E5D7709445F}" srcOrd="0" destOrd="0" presId="urn:microsoft.com/office/officeart/2005/8/layout/radial1"/>
    <dgm:cxn modelId="{906B89C1-950B-44BE-9733-742CED9DF082}" type="presOf" srcId="{4EA9B9B3-02A3-47A3-B158-D604AF8C386F}" destId="{03BBB4CB-F4BB-4E48-9940-821704EC11AE}" srcOrd="0" destOrd="0" presId="urn:microsoft.com/office/officeart/2005/8/layout/radial1"/>
    <dgm:cxn modelId="{AF9DEAB5-278B-4ED5-B3D1-0DC0BB79366D}" type="presOf" srcId="{99782A3B-5CD8-494D-8F34-8842BF978725}" destId="{28F61C63-20B9-4BDB-8871-6179A9923CC8}" srcOrd="1" destOrd="0" presId="urn:microsoft.com/office/officeart/2005/8/layout/radial1"/>
    <dgm:cxn modelId="{C8AD0363-9FF5-4261-AAA7-F6ADB92EA4AE}" type="presOf" srcId="{353FA162-B2DB-4515-AA8A-CA229A7036BE}" destId="{2BED7D1F-2424-443D-A643-B085A5E1E96A}" srcOrd="0" destOrd="0" presId="urn:microsoft.com/office/officeart/2005/8/layout/radial1"/>
    <dgm:cxn modelId="{6CC021B7-17B1-4211-94AC-CBF9B00C5EE0}" type="presOf" srcId="{8680CF9C-731E-4CAF-AC33-9AFC559128C8}" destId="{51B7A370-D363-4229-A2E5-16198C65969F}" srcOrd="0" destOrd="0" presId="urn:microsoft.com/office/officeart/2005/8/layout/radial1"/>
    <dgm:cxn modelId="{D9940447-C6A8-45DE-BCE9-3D2A2ABAC6F4}" type="presOf" srcId="{CB94B832-99F7-4331-8027-8BAD94169128}" destId="{8F75BA3E-9648-4757-B93B-45887370F48C}" srcOrd="0" destOrd="0" presId="urn:microsoft.com/office/officeart/2005/8/layout/radial1"/>
    <dgm:cxn modelId="{A095162F-A32E-4379-BEC1-B42D9EE5D7B2}" srcId="{3D46A710-E5DC-453A-A39B-CE662CC44B1B}" destId="{019B20C5-7D1B-4C78-8A19-2BB0CEBC1181}" srcOrd="4" destOrd="0" parTransId="{66B940B8-7BFA-4F6F-A840-20BE039BDF8D}" sibTransId="{D2AC7214-92A6-4B8A-B371-1C2B4EEE1442}"/>
    <dgm:cxn modelId="{6F8C8B56-AF1F-4792-A29D-DDF4763DE84F}" type="presOf" srcId="{EC5BBE6A-BDD2-44CD-8914-4F4CD1B24A58}" destId="{559504E9-F72D-47B4-952F-28AC9D35B0DE}" srcOrd="0" destOrd="0" presId="urn:microsoft.com/office/officeart/2005/8/layout/radial1"/>
    <dgm:cxn modelId="{B2EFFE08-178D-4623-9BBC-1D60879F53C2}" type="presParOf" srcId="{03BBB4CB-F4BB-4E48-9940-821704EC11AE}" destId="{7B10D3A6-0DDC-476D-9985-92F1408FC034}" srcOrd="0" destOrd="0" presId="urn:microsoft.com/office/officeart/2005/8/layout/radial1"/>
    <dgm:cxn modelId="{6FC81F47-DC84-4DA1-A894-63A34D54264E}" type="presParOf" srcId="{03BBB4CB-F4BB-4E48-9940-821704EC11AE}" destId="{8AA85877-EF53-480F-B2D0-8EFF10CD447B}" srcOrd="1" destOrd="0" presId="urn:microsoft.com/office/officeart/2005/8/layout/radial1"/>
    <dgm:cxn modelId="{BCD09620-789F-41CA-8DDD-198E85BBBF84}" type="presParOf" srcId="{8AA85877-EF53-480F-B2D0-8EFF10CD447B}" destId="{28F61C63-20B9-4BDB-8871-6179A9923CC8}" srcOrd="0" destOrd="0" presId="urn:microsoft.com/office/officeart/2005/8/layout/radial1"/>
    <dgm:cxn modelId="{12B3F0CA-4AB4-4947-9D76-A8AC67BF061C}" type="presParOf" srcId="{03BBB4CB-F4BB-4E48-9940-821704EC11AE}" destId="{4AA5989B-7EA4-4BB2-ACE9-9E5D7709445F}" srcOrd="2" destOrd="0" presId="urn:microsoft.com/office/officeart/2005/8/layout/radial1"/>
    <dgm:cxn modelId="{45530BA4-3BB2-481A-B340-3FD537C3EB39}" type="presParOf" srcId="{03BBB4CB-F4BB-4E48-9940-821704EC11AE}" destId="{47F901F3-0D9A-47C1-8B0A-5850994ADC37}" srcOrd="3" destOrd="0" presId="urn:microsoft.com/office/officeart/2005/8/layout/radial1"/>
    <dgm:cxn modelId="{102E402F-B101-4E40-92E7-B7B57B61606A}" type="presParOf" srcId="{47F901F3-0D9A-47C1-8B0A-5850994ADC37}" destId="{DE5F5704-6B38-463E-98EB-305913B68251}" srcOrd="0" destOrd="0" presId="urn:microsoft.com/office/officeart/2005/8/layout/radial1"/>
    <dgm:cxn modelId="{712FD976-2683-41F2-9CE4-16C05C1AC464}" type="presParOf" srcId="{03BBB4CB-F4BB-4E48-9940-821704EC11AE}" destId="{4875F445-AD88-43A6-99AA-B691DC963CB5}" srcOrd="4" destOrd="0" presId="urn:microsoft.com/office/officeart/2005/8/layout/radial1"/>
    <dgm:cxn modelId="{0121B701-1639-4921-855B-950A13453F2E}" type="presParOf" srcId="{03BBB4CB-F4BB-4E48-9940-821704EC11AE}" destId="{51B7A370-D363-4229-A2E5-16198C65969F}" srcOrd="5" destOrd="0" presId="urn:microsoft.com/office/officeart/2005/8/layout/radial1"/>
    <dgm:cxn modelId="{9C9D53E6-C9F8-4A8A-B452-37087610419F}" type="presParOf" srcId="{51B7A370-D363-4229-A2E5-16198C65969F}" destId="{0BA78522-2FE1-468F-92C4-3C0D459AEB90}" srcOrd="0" destOrd="0" presId="urn:microsoft.com/office/officeart/2005/8/layout/radial1"/>
    <dgm:cxn modelId="{D9ED9B0F-04C5-476F-B2E6-F1341641B448}" type="presParOf" srcId="{03BBB4CB-F4BB-4E48-9940-821704EC11AE}" destId="{2BED7D1F-2424-443D-A643-B085A5E1E96A}" srcOrd="6" destOrd="0" presId="urn:microsoft.com/office/officeart/2005/8/layout/radial1"/>
    <dgm:cxn modelId="{4C131E4A-BC37-44BC-98EE-9DDB33C4D9C0}" type="presParOf" srcId="{03BBB4CB-F4BB-4E48-9940-821704EC11AE}" destId="{24C45A9E-21C8-4866-998C-49CB18AEF9EE}" srcOrd="7" destOrd="0" presId="urn:microsoft.com/office/officeart/2005/8/layout/radial1"/>
    <dgm:cxn modelId="{8BDFF3FC-5A34-4877-A009-4B857F282359}" type="presParOf" srcId="{24C45A9E-21C8-4866-998C-49CB18AEF9EE}" destId="{188F21C4-E2F8-4ACB-9938-2C86199D3B45}" srcOrd="0" destOrd="0" presId="urn:microsoft.com/office/officeart/2005/8/layout/radial1"/>
    <dgm:cxn modelId="{6B15E6CE-7F75-494F-A551-F0DB7D07C87A}" type="presParOf" srcId="{03BBB4CB-F4BB-4E48-9940-821704EC11AE}" destId="{559504E9-F72D-47B4-952F-28AC9D35B0DE}" srcOrd="8" destOrd="0" presId="urn:microsoft.com/office/officeart/2005/8/layout/radial1"/>
    <dgm:cxn modelId="{693E3BC0-F9BC-43FE-9059-35439CBFEE1B}" type="presParOf" srcId="{03BBB4CB-F4BB-4E48-9940-821704EC11AE}" destId="{DC7C41F3-EA0F-479C-A21E-94448A8586AD}" srcOrd="9" destOrd="0" presId="urn:microsoft.com/office/officeart/2005/8/layout/radial1"/>
    <dgm:cxn modelId="{D6A481E2-9CBB-4387-84D7-233E9575BD83}" type="presParOf" srcId="{DC7C41F3-EA0F-479C-A21E-94448A8586AD}" destId="{157F1439-1E8B-444B-9E34-8BF8796AEECD}" srcOrd="0" destOrd="0" presId="urn:microsoft.com/office/officeart/2005/8/layout/radial1"/>
    <dgm:cxn modelId="{65DB0288-F78B-4925-9912-62E3E4E5CA07}" type="presParOf" srcId="{03BBB4CB-F4BB-4E48-9940-821704EC11AE}" destId="{216DDDBB-D96A-4126-8F84-CDFD49C33CD2}" srcOrd="10" destOrd="0" presId="urn:microsoft.com/office/officeart/2005/8/layout/radial1"/>
    <dgm:cxn modelId="{2561D509-1034-4761-96B9-875515E304BF}" type="presParOf" srcId="{03BBB4CB-F4BB-4E48-9940-821704EC11AE}" destId="{8F75BA3E-9648-4757-B93B-45887370F48C}" srcOrd="11" destOrd="0" presId="urn:microsoft.com/office/officeart/2005/8/layout/radial1"/>
    <dgm:cxn modelId="{F9BD485D-6355-40A4-8284-F4556F941233}" type="presParOf" srcId="{8F75BA3E-9648-4757-B93B-45887370F48C}" destId="{C18699DD-E046-4A6C-BD5C-76CC65337C3C}" srcOrd="0" destOrd="0" presId="urn:microsoft.com/office/officeart/2005/8/layout/radial1"/>
    <dgm:cxn modelId="{51A713E3-BACA-48B1-9EBB-25862264C7F6}" type="presParOf" srcId="{03BBB4CB-F4BB-4E48-9940-821704EC11AE}" destId="{DE343A7F-B655-42C3-8EEC-3E7C03FAF4E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0D3A6-0DDC-476D-9985-92F1408FC034}">
      <dsp:nvSpPr>
        <dsp:cNvPr id="0" name=""/>
        <dsp:cNvSpPr/>
      </dsp:nvSpPr>
      <dsp:spPr>
        <a:xfrm>
          <a:off x="2644450" y="1805133"/>
          <a:ext cx="3320973" cy="1833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baseline="0" dirty="0" err="1" smtClean="0"/>
            <a:t>PolypharmacyVariables</a:t>
          </a:r>
          <a:endParaRPr lang="en-US" sz="3000" kern="1200" baseline="0" dirty="0" smtClean="0"/>
        </a:p>
      </dsp:txBody>
      <dsp:txXfrm>
        <a:off x="3130795" y="2073614"/>
        <a:ext cx="2348283" cy="1296342"/>
      </dsp:txXfrm>
    </dsp:sp>
    <dsp:sp modelId="{8AA85877-EF53-480F-B2D0-8EFF10CD447B}">
      <dsp:nvSpPr>
        <dsp:cNvPr id="0" name=""/>
        <dsp:cNvSpPr/>
      </dsp:nvSpPr>
      <dsp:spPr>
        <a:xfrm rot="5053860">
          <a:off x="4293218" y="3735773"/>
          <a:ext cx="231652" cy="32963"/>
        </a:xfrm>
        <a:custGeom>
          <a:avLst/>
          <a:gdLst/>
          <a:ahLst/>
          <a:cxnLst/>
          <a:rect l="0" t="0" r="0" b="0"/>
          <a:pathLst>
            <a:path>
              <a:moveTo>
                <a:pt x="0" y="16481"/>
              </a:moveTo>
              <a:lnTo>
                <a:pt x="231652" y="16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3253" y="3746463"/>
        <a:ext cx="11582" cy="11582"/>
      </dsp:txXfrm>
    </dsp:sp>
    <dsp:sp modelId="{4AA5989B-7EA4-4BB2-ACE9-9E5D7709445F}">
      <dsp:nvSpPr>
        <dsp:cNvPr id="0" name=""/>
        <dsp:cNvSpPr/>
      </dsp:nvSpPr>
      <dsp:spPr>
        <a:xfrm>
          <a:off x="3443727" y="3865178"/>
          <a:ext cx="2114847" cy="15974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smtClean="0"/>
            <a:t>  </a:t>
          </a:r>
          <a:r>
            <a:rPr lang="en-US" sz="2200" kern="1200" baseline="0" dirty="0" smtClean="0">
              <a:latin typeface="Arial" panose="020B0604020202020204" pitchFamily="34" charset="0"/>
              <a:cs typeface="Arial" panose="020B0604020202020204" pitchFamily="34" charset="0"/>
            </a:rPr>
            <a:t>↑</a:t>
          </a:r>
          <a:r>
            <a:rPr lang="en-US" sz="2200" kern="1200" baseline="0" dirty="0" smtClean="0"/>
            <a:t> age and health conditions</a:t>
          </a:r>
          <a:endParaRPr lang="en-US" sz="2200" kern="1200" baseline="0" dirty="0"/>
        </a:p>
      </dsp:txBody>
      <dsp:txXfrm>
        <a:off x="3753439" y="4099126"/>
        <a:ext cx="1495423" cy="1129601"/>
      </dsp:txXfrm>
    </dsp:sp>
    <dsp:sp modelId="{47F901F3-0D9A-47C1-8B0A-5850994ADC37}">
      <dsp:nvSpPr>
        <dsp:cNvPr id="0" name=""/>
        <dsp:cNvSpPr/>
      </dsp:nvSpPr>
      <dsp:spPr>
        <a:xfrm rot="16200745">
          <a:off x="4245916" y="1729419"/>
          <a:ext cx="118463" cy="32963"/>
        </a:xfrm>
        <a:custGeom>
          <a:avLst/>
          <a:gdLst/>
          <a:ahLst/>
          <a:cxnLst/>
          <a:rect l="0" t="0" r="0" b="0"/>
          <a:pathLst>
            <a:path>
              <a:moveTo>
                <a:pt x="0" y="16481"/>
              </a:moveTo>
              <a:lnTo>
                <a:pt x="118463" y="16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02186" y="1742939"/>
        <a:ext cx="5923" cy="5923"/>
      </dsp:txXfrm>
    </dsp:sp>
    <dsp:sp modelId="{4875F445-AD88-43A6-99AA-B691DC963CB5}">
      <dsp:nvSpPr>
        <dsp:cNvPr id="0" name=""/>
        <dsp:cNvSpPr/>
      </dsp:nvSpPr>
      <dsp:spPr>
        <a:xfrm>
          <a:off x="3100263" y="0"/>
          <a:ext cx="2410160" cy="16866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over-the-counter meds/herbals/supplements</a:t>
          </a:r>
          <a:endParaRPr lang="en-US" sz="2200" kern="1200" dirty="0"/>
        </a:p>
      </dsp:txBody>
      <dsp:txXfrm>
        <a:off x="3453223" y="247007"/>
        <a:ext cx="1704240" cy="1192655"/>
      </dsp:txXfrm>
    </dsp:sp>
    <dsp:sp modelId="{51B7A370-D363-4229-A2E5-16198C65969F}">
      <dsp:nvSpPr>
        <dsp:cNvPr id="0" name=""/>
        <dsp:cNvSpPr/>
      </dsp:nvSpPr>
      <dsp:spPr>
        <a:xfrm rot="9235865">
          <a:off x="2782400" y="3378046"/>
          <a:ext cx="294818" cy="32963"/>
        </a:xfrm>
        <a:custGeom>
          <a:avLst/>
          <a:gdLst/>
          <a:ahLst/>
          <a:cxnLst/>
          <a:rect l="0" t="0" r="0" b="0"/>
          <a:pathLst>
            <a:path>
              <a:moveTo>
                <a:pt x="0" y="16481"/>
              </a:moveTo>
              <a:lnTo>
                <a:pt x="294818" y="16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22439" y="3387157"/>
        <a:ext cx="14740" cy="14740"/>
      </dsp:txXfrm>
    </dsp:sp>
    <dsp:sp modelId="{2BED7D1F-2424-443D-A643-B085A5E1E96A}">
      <dsp:nvSpPr>
        <dsp:cNvPr id="0" name=""/>
        <dsp:cNvSpPr/>
      </dsp:nvSpPr>
      <dsp:spPr>
        <a:xfrm>
          <a:off x="0" y="2827594"/>
          <a:ext cx="2999397" cy="2533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gaps in communication (pharmacy -patient, prescriber-patient)</a:t>
          </a:r>
          <a:endParaRPr lang="en-US" sz="2200" kern="1200" dirty="0"/>
        </a:p>
      </dsp:txBody>
      <dsp:txXfrm>
        <a:off x="439252" y="3198565"/>
        <a:ext cx="2120893" cy="1791209"/>
      </dsp:txXfrm>
    </dsp:sp>
    <dsp:sp modelId="{24C45A9E-21C8-4866-998C-49CB18AEF9EE}">
      <dsp:nvSpPr>
        <dsp:cNvPr id="0" name=""/>
        <dsp:cNvSpPr/>
      </dsp:nvSpPr>
      <dsp:spPr>
        <a:xfrm rot="20166030">
          <a:off x="5574523" y="2011856"/>
          <a:ext cx="590605" cy="32963"/>
        </a:xfrm>
        <a:custGeom>
          <a:avLst/>
          <a:gdLst/>
          <a:ahLst/>
          <a:cxnLst/>
          <a:rect l="0" t="0" r="0" b="0"/>
          <a:pathLst>
            <a:path>
              <a:moveTo>
                <a:pt x="0" y="16481"/>
              </a:moveTo>
              <a:lnTo>
                <a:pt x="590605" y="16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55061" y="2013572"/>
        <a:ext cx="29530" cy="29530"/>
      </dsp:txXfrm>
    </dsp:sp>
    <dsp:sp modelId="{559504E9-F72D-47B4-952F-28AC9D35B0DE}">
      <dsp:nvSpPr>
        <dsp:cNvPr id="0" name=""/>
        <dsp:cNvSpPr/>
      </dsp:nvSpPr>
      <dsp:spPr>
        <a:xfrm>
          <a:off x="6004284" y="235991"/>
          <a:ext cx="2595661" cy="23153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smtClean="0"/>
            <a:t>care transitions (ER visits,  hospital &amp; rehab stays)</a:t>
          </a:r>
          <a:endParaRPr lang="en-US" sz="2200" kern="1200" baseline="0" dirty="0"/>
        </a:p>
      </dsp:txBody>
      <dsp:txXfrm>
        <a:off x="6384410" y="575061"/>
        <a:ext cx="1835409" cy="1637177"/>
      </dsp:txXfrm>
    </dsp:sp>
    <dsp:sp modelId="{DC7C41F3-EA0F-479C-A21E-94448A8586AD}">
      <dsp:nvSpPr>
        <dsp:cNvPr id="0" name=""/>
        <dsp:cNvSpPr/>
      </dsp:nvSpPr>
      <dsp:spPr>
        <a:xfrm rot="1367028">
          <a:off x="5612000" y="3331825"/>
          <a:ext cx="369109" cy="32963"/>
        </a:xfrm>
        <a:custGeom>
          <a:avLst/>
          <a:gdLst/>
          <a:ahLst/>
          <a:cxnLst/>
          <a:rect l="0" t="0" r="0" b="0"/>
          <a:pathLst>
            <a:path>
              <a:moveTo>
                <a:pt x="0" y="16481"/>
              </a:moveTo>
              <a:lnTo>
                <a:pt x="369109" y="16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87327" y="3339079"/>
        <a:ext cx="18455" cy="18455"/>
      </dsp:txXfrm>
    </dsp:sp>
    <dsp:sp modelId="{216DDDBB-D96A-4126-8F84-CDFD49C33CD2}">
      <dsp:nvSpPr>
        <dsp:cNvPr id="0" name=""/>
        <dsp:cNvSpPr/>
      </dsp:nvSpPr>
      <dsp:spPr>
        <a:xfrm>
          <a:off x="5743543" y="3010489"/>
          <a:ext cx="2772393" cy="17955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pharmacy workflows   (auto refill services)</a:t>
          </a:r>
          <a:endParaRPr lang="en-US" sz="2200" kern="1200" dirty="0"/>
        </a:p>
      </dsp:txBody>
      <dsp:txXfrm>
        <a:off x="6149551" y="3273447"/>
        <a:ext cx="1960377" cy="1269671"/>
      </dsp:txXfrm>
    </dsp:sp>
    <dsp:sp modelId="{8F75BA3E-9648-4757-B93B-45887370F48C}">
      <dsp:nvSpPr>
        <dsp:cNvPr id="0" name=""/>
        <dsp:cNvSpPr/>
      </dsp:nvSpPr>
      <dsp:spPr>
        <a:xfrm rot="12353706">
          <a:off x="2546416" y="1982345"/>
          <a:ext cx="538647" cy="32963"/>
        </a:xfrm>
        <a:custGeom>
          <a:avLst/>
          <a:gdLst/>
          <a:ahLst/>
          <a:cxnLst/>
          <a:rect l="0" t="0" r="0" b="0"/>
          <a:pathLst>
            <a:path>
              <a:moveTo>
                <a:pt x="0" y="16481"/>
              </a:moveTo>
              <a:lnTo>
                <a:pt x="538647" y="16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2273" y="1985361"/>
        <a:ext cx="26932" cy="26932"/>
      </dsp:txXfrm>
    </dsp:sp>
    <dsp:sp modelId="{DE343A7F-B655-42C3-8EEC-3E7C03FAF4E1}">
      <dsp:nvSpPr>
        <dsp:cNvPr id="0" name=""/>
        <dsp:cNvSpPr/>
      </dsp:nvSpPr>
      <dsp:spPr>
        <a:xfrm>
          <a:off x="651772" y="544425"/>
          <a:ext cx="2049237" cy="18025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baseline="0" dirty="0" smtClean="0"/>
            <a:t>multiple providers/ specialists</a:t>
          </a:r>
          <a:endParaRPr lang="en-US" sz="2200" kern="1200" baseline="0" dirty="0"/>
        </a:p>
      </dsp:txBody>
      <dsp:txXfrm>
        <a:off x="951876" y="808405"/>
        <a:ext cx="1449029" cy="12746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5B7732-327C-1442-A541-E4CB533A9471}" type="datetimeFigureOut">
              <a:rPr lang="en-US" smtClean="0"/>
              <a:t>11/17/2022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B55E7-062F-0E44-B428-99F082031F2E}" type="slidenum">
              <a:rPr lang="en-US" smtClean="0"/>
              <a:t>‹#›</a:t>
            </a:fld>
            <a:endParaRPr lang="en-US"/>
          </a:p>
        </p:txBody>
      </p:sp>
    </p:spTree>
    <p:extLst>
      <p:ext uri="{BB962C8B-B14F-4D97-AF65-F5344CB8AC3E}">
        <p14:creationId xmlns:p14="http://schemas.microsoft.com/office/powerpoint/2010/main" val="3185589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r>
              <a:rPr lang="en-US" baseline="0" dirty="0" smtClean="0"/>
              <a:t> is it based solely on more than 5 meds, 8, 10?  Or is a more global assessment of the patient including age, comorbidities,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5</a:t>
            </a:fld>
            <a:endParaRPr lang="en-US"/>
          </a:p>
        </p:txBody>
      </p:sp>
    </p:spTree>
    <p:extLst>
      <p:ext uri="{BB962C8B-B14F-4D97-AF65-F5344CB8AC3E}">
        <p14:creationId xmlns:p14="http://schemas.microsoft.com/office/powerpoint/2010/main" val="546201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statin choice</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18</a:t>
            </a:fld>
            <a:endParaRPr lang="en-US"/>
          </a:p>
        </p:txBody>
      </p:sp>
    </p:spTree>
    <p:extLst>
      <p:ext uri="{BB962C8B-B14F-4D97-AF65-F5344CB8AC3E}">
        <p14:creationId xmlns:p14="http://schemas.microsoft.com/office/powerpoint/2010/main" val="481200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DM—first</a:t>
            </a:r>
            <a:r>
              <a:rPr lang="en-US" baseline="0" dirty="0" smtClean="0"/>
              <a:t> line metformin—second line GLP_1 (weight loss-pts that may hesitate about injections may be willing to try) and SGLT-2 (CKD-cardiac benefit) </a:t>
            </a:r>
          </a:p>
          <a:p>
            <a:r>
              <a:rPr lang="en-US" baseline="0" dirty="0" smtClean="0"/>
              <a:t>Smoking cessation—add Chantix if appropriate</a:t>
            </a:r>
            <a:endParaRPr lang="en-US" dirty="0" smtClean="0"/>
          </a:p>
          <a:p>
            <a:r>
              <a:rPr lang="en-US" dirty="0" smtClean="0"/>
              <a:t>Patients feel out of control when it comes to health---provide</a:t>
            </a:r>
            <a:r>
              <a:rPr lang="en-US" baseline="0" dirty="0" smtClean="0"/>
              <a:t> guidance about what is controllable and stress meds can’t do all the “work”</a:t>
            </a:r>
          </a:p>
          <a:p>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20</a:t>
            </a:fld>
            <a:endParaRPr lang="en-US"/>
          </a:p>
        </p:txBody>
      </p:sp>
    </p:spTree>
    <p:extLst>
      <p:ext uri="{BB962C8B-B14F-4D97-AF65-F5344CB8AC3E}">
        <p14:creationId xmlns:p14="http://schemas.microsoft.com/office/powerpoint/2010/main" val="98626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 reconciliation</a:t>
            </a:r>
            <a:r>
              <a:rPr lang="en-US" baseline="0" dirty="0" smtClean="0"/>
              <a:t> is very important, med list should be as “clean” as possible (no duplicates/no DC’D </a:t>
            </a:r>
            <a:r>
              <a:rPr lang="en-US" baseline="0" dirty="0" err="1" smtClean="0"/>
              <a:t>meds,etc</a:t>
            </a:r>
            <a:r>
              <a:rPr lang="en-US" baseline="0" dirty="0" smtClean="0"/>
              <a:t>)</a:t>
            </a:r>
          </a:p>
          <a:p>
            <a:r>
              <a:rPr lang="en-US" baseline="0" dirty="0" smtClean="0"/>
              <a:t>Read ALL consult notes—add/confirm new meds and doses---check CT PDMP</a:t>
            </a:r>
          </a:p>
          <a:p>
            <a:r>
              <a:rPr lang="en-US" baseline="0" dirty="0" smtClean="0"/>
              <a:t>Visit prep by clinician and patient (have them come w/ notes)</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21</a:t>
            </a:fld>
            <a:endParaRPr lang="en-US"/>
          </a:p>
        </p:txBody>
      </p:sp>
    </p:spTree>
    <p:extLst>
      <p:ext uri="{BB962C8B-B14F-4D97-AF65-F5344CB8AC3E}">
        <p14:creationId xmlns:p14="http://schemas.microsoft.com/office/powerpoint/2010/main" val="1284157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High-value targets—what pts and meds to focus on</a:t>
            </a:r>
          </a:p>
          <a:p>
            <a:r>
              <a:rPr lang="en-US" dirty="0" smtClean="0"/>
              <a:t>Dementia—cholinesterase inhibitor (donepezil,</a:t>
            </a:r>
            <a:r>
              <a:rPr lang="en-US" baseline="0" dirty="0" smtClean="0"/>
              <a:t> memantine)</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22</a:t>
            </a:fld>
            <a:endParaRPr lang="en-US"/>
          </a:p>
        </p:txBody>
      </p:sp>
    </p:spTree>
    <p:extLst>
      <p:ext uri="{BB962C8B-B14F-4D97-AF65-F5344CB8AC3E}">
        <p14:creationId xmlns:p14="http://schemas.microsoft.com/office/powerpoint/2010/main" val="219241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a:t>
            </a:r>
            <a:r>
              <a:rPr lang="en-US" baseline="0" dirty="0" smtClean="0"/>
              <a:t> glycemic target be met w/ safer glucose-lowering therapy?  w/ weight lost (GLP-1) or renal and cardio benefit (SGLT-2i)</a:t>
            </a:r>
          </a:p>
          <a:p>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23</a:t>
            </a:fld>
            <a:endParaRPr lang="en-US"/>
          </a:p>
        </p:txBody>
      </p:sp>
    </p:spTree>
    <p:extLst>
      <p:ext uri="{BB962C8B-B14F-4D97-AF65-F5344CB8AC3E}">
        <p14:creationId xmlns:p14="http://schemas.microsoft.com/office/powerpoint/2010/main" val="231163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a:t>
            </a:r>
            <a:r>
              <a:rPr lang="en-US" baseline="0" dirty="0" smtClean="0"/>
              <a:t> absorption not affected by PPIs w/ water-soluble Ca or Ca in dairy consumption (Ca citrate better for supplementation w/ PPI)</a:t>
            </a:r>
            <a:endParaRPr lang="en-US" dirty="0" smtClean="0"/>
          </a:p>
          <a:p>
            <a:r>
              <a:rPr lang="en-US" dirty="0" smtClean="0"/>
              <a:t>-One large</a:t>
            </a:r>
            <a:r>
              <a:rPr lang="en-US" baseline="0" dirty="0" smtClean="0"/>
              <a:t> </a:t>
            </a:r>
            <a:r>
              <a:rPr lang="en-US" baseline="0" dirty="0" err="1" smtClean="0"/>
              <a:t>pharmacoepidemiologic</a:t>
            </a:r>
            <a:r>
              <a:rPr lang="en-US" baseline="0" dirty="0" smtClean="0"/>
              <a:t> cohort study (N&gt;35K) PPIs were associated w/ higher rates of pneumonia that H2 receptor antagonists in mechanically ventilated patients.</a:t>
            </a:r>
          </a:p>
          <a:p>
            <a:r>
              <a:rPr lang="en-US" baseline="0" dirty="0" smtClean="0"/>
              <a:t>-DO NOT dose BID, for h pylori not covered</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24</a:t>
            </a:fld>
            <a:endParaRPr lang="en-US"/>
          </a:p>
        </p:txBody>
      </p:sp>
    </p:spTree>
    <p:extLst>
      <p:ext uri="{BB962C8B-B14F-4D97-AF65-F5344CB8AC3E}">
        <p14:creationId xmlns:p14="http://schemas.microsoft.com/office/powerpoint/2010/main" val="44759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was</a:t>
            </a:r>
            <a:r>
              <a:rPr lang="en-US" baseline="0" dirty="0" smtClean="0"/>
              <a:t> the med class changed from one that worked?  Possibly cost—yes H2 are cheap but manufacturers wanted to be on hospital formularies—hospitalized </a:t>
            </a:r>
            <a:r>
              <a:rPr lang="en-US" baseline="0" dirty="0" err="1" smtClean="0"/>
              <a:t>pt</a:t>
            </a:r>
            <a:r>
              <a:rPr lang="en-US" baseline="0" dirty="0" smtClean="0"/>
              <a:t> gets discharged on the med—increasing sales---some companies provided IV PPIs at incredible discounted price/free if the organization added the PO med to formulary.</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25</a:t>
            </a:fld>
            <a:endParaRPr lang="en-US"/>
          </a:p>
        </p:txBody>
      </p:sp>
    </p:spTree>
    <p:extLst>
      <p:ext uri="{BB962C8B-B14F-4D97-AF65-F5344CB8AC3E}">
        <p14:creationId xmlns:p14="http://schemas.microsoft.com/office/powerpoint/2010/main" val="389375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26</a:t>
            </a:fld>
            <a:endParaRPr lang="en-US"/>
          </a:p>
        </p:txBody>
      </p:sp>
    </p:spTree>
    <p:extLst>
      <p:ext uri="{BB962C8B-B14F-4D97-AF65-F5344CB8AC3E}">
        <p14:creationId xmlns:p14="http://schemas.microsoft.com/office/powerpoint/2010/main" val="73861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a:t>
            </a:r>
            <a:r>
              <a:rPr lang="en-US" baseline="0" dirty="0" smtClean="0"/>
              <a:t> by Dr. </a:t>
            </a:r>
            <a:r>
              <a:rPr lang="en-US" baseline="0" dirty="0" err="1" smtClean="0"/>
              <a:t>Doron</a:t>
            </a:r>
            <a:r>
              <a:rPr lang="en-US" baseline="0" dirty="0" smtClean="0"/>
              <a:t> </a:t>
            </a:r>
            <a:r>
              <a:rPr lang="en-US" baseline="0" dirty="0" err="1" smtClean="0"/>
              <a:t>Garfinkel</a:t>
            </a:r>
            <a:r>
              <a:rPr lang="en-US" baseline="0" dirty="0" smtClean="0"/>
              <a:t> (geriatrician in Israel) and Dr. </a:t>
            </a:r>
            <a:r>
              <a:rPr lang="en-US" baseline="0" dirty="0" err="1" smtClean="0"/>
              <a:t>Mangin</a:t>
            </a:r>
            <a:r>
              <a:rPr lang="en-US" baseline="0" dirty="0" smtClean="0"/>
              <a:t>.  Discontinuation can be more time-consuming than starting meds.  These consults were an hour long and pts receive a letter after w/ suggestions for med dose reductions or discontinuation.  In some cases, new meds are proposed most commonly antidepressants.  Wording is “I suggest….” w/ explanation-there is not enough data in the elderly to decide, “I am inclined to do this” but in the end it is the </a:t>
            </a:r>
            <a:r>
              <a:rPr lang="en-US" baseline="0" dirty="0" err="1" smtClean="0"/>
              <a:t>pt</a:t>
            </a:r>
            <a:r>
              <a:rPr lang="en-US" baseline="0" dirty="0" smtClean="0"/>
              <a:t>/caregiver that decides.  </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28</a:t>
            </a:fld>
            <a:endParaRPr lang="en-US"/>
          </a:p>
        </p:txBody>
      </p:sp>
    </p:spTree>
    <p:extLst>
      <p:ext uri="{BB962C8B-B14F-4D97-AF65-F5344CB8AC3E}">
        <p14:creationId xmlns:p14="http://schemas.microsoft.com/office/powerpoint/2010/main" val="164171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may say “I have been on for 10</a:t>
            </a:r>
            <a:r>
              <a:rPr lang="en-US" baseline="0" dirty="0" smtClean="0"/>
              <a:t> years” –true but time changes things—more meds added, metabolism of meds changes w/ age</a:t>
            </a:r>
          </a:p>
          <a:p>
            <a:r>
              <a:rPr lang="en-US" baseline="0" dirty="0" smtClean="0"/>
              <a:t>CNS depression—patient on BDZ, then has chronic pain so gabapentin-tramadol-zolpidem </a:t>
            </a:r>
          </a:p>
          <a:p>
            <a:r>
              <a:rPr lang="en-US" baseline="0" dirty="0" smtClean="0"/>
              <a:t>Wording to patients “keep you safe and help you maximize health”</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29</a:t>
            </a:fld>
            <a:endParaRPr lang="en-US"/>
          </a:p>
        </p:txBody>
      </p:sp>
    </p:spTree>
    <p:extLst>
      <p:ext uri="{BB962C8B-B14F-4D97-AF65-F5344CB8AC3E}">
        <p14:creationId xmlns:p14="http://schemas.microsoft.com/office/powerpoint/2010/main" val="289864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a:t>
            </a:r>
            <a:r>
              <a:rPr lang="en-US" dirty="0" err="1" smtClean="0"/>
              <a:t>Dept</a:t>
            </a:r>
            <a:r>
              <a:rPr lang="en-US" dirty="0" smtClean="0"/>
              <a:t> of Health and Human Services _ Nat’l Action Plan </a:t>
            </a:r>
            <a:r>
              <a:rPr lang="en-US" dirty="0" err="1" smtClean="0"/>
              <a:t>fo</a:t>
            </a:r>
            <a:r>
              <a:rPr lang="en-US" dirty="0" smtClean="0"/>
              <a:t> ADE</a:t>
            </a:r>
            <a:r>
              <a:rPr lang="en-US" baseline="0" dirty="0" smtClean="0"/>
              <a:t> Prevention—Polypharmacy—every incremental med confers risk—ADEs are a public health challenge</a:t>
            </a:r>
          </a:p>
          <a:p>
            <a:r>
              <a:rPr lang="en-US" baseline="0" dirty="0" smtClean="0"/>
              <a:t>ADE= an injury resulting from medical intervention related to drug (</a:t>
            </a:r>
            <a:r>
              <a:rPr lang="en-US" baseline="0" dirty="0" err="1" smtClean="0"/>
              <a:t>i.e</a:t>
            </a:r>
            <a:r>
              <a:rPr lang="en-US" baseline="0" dirty="0" smtClean="0"/>
              <a:t> med error, ADR- </a:t>
            </a:r>
            <a:r>
              <a:rPr lang="en-US" baseline="0" dirty="0" err="1" smtClean="0"/>
              <a:t>pt</a:t>
            </a:r>
            <a:r>
              <a:rPr lang="en-US" baseline="0" dirty="0" smtClean="0"/>
              <a:t> has issue w/ normal dose of med-allergic </a:t>
            </a:r>
            <a:r>
              <a:rPr lang="en-US" baseline="0" dirty="0" err="1" smtClean="0"/>
              <a:t>rxn</a:t>
            </a:r>
            <a:r>
              <a:rPr lang="en-US" baseline="0" dirty="0" smtClean="0"/>
              <a:t>, overdose</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6</a:t>
            </a:fld>
            <a:endParaRPr lang="en-US"/>
          </a:p>
        </p:txBody>
      </p:sp>
    </p:spTree>
    <p:extLst>
      <p:ext uri="{BB962C8B-B14F-4D97-AF65-F5344CB8AC3E}">
        <p14:creationId xmlns:p14="http://schemas.microsoft.com/office/powerpoint/2010/main" val="3037253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Dosing---XR formulation---start</a:t>
            </a:r>
            <a:r>
              <a:rPr lang="en-US" baseline="0" dirty="0" smtClean="0"/>
              <a:t> low and go slow---can use IR then transition to longer acting if tolerated</a:t>
            </a:r>
          </a:p>
          <a:p>
            <a:r>
              <a:rPr lang="en-US" baseline="0" dirty="0" smtClean="0"/>
              <a:t>Trust but verify—open ended question “what difficulties are you having w/ taking your meds?”  call pharmacy—just because a med was sent does not mean it was filled</a:t>
            </a:r>
          </a:p>
          <a:p>
            <a:r>
              <a:rPr lang="en-US" baseline="0" dirty="0" smtClean="0"/>
              <a:t>Adherence—want to intensify </a:t>
            </a:r>
            <a:r>
              <a:rPr lang="en-US" baseline="0" dirty="0" err="1" smtClean="0"/>
              <a:t>tx</a:t>
            </a:r>
            <a:r>
              <a:rPr lang="en-US" baseline="0" dirty="0" smtClean="0"/>
              <a:t> for pts w/ HTN-DM—are they taking the meds already prescribed?</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30</a:t>
            </a:fld>
            <a:endParaRPr lang="en-US"/>
          </a:p>
        </p:txBody>
      </p:sp>
    </p:spTree>
    <p:extLst>
      <p:ext uri="{BB962C8B-B14F-4D97-AF65-F5344CB8AC3E}">
        <p14:creationId xmlns:p14="http://schemas.microsoft.com/office/powerpoint/2010/main" val="412797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need to</a:t>
            </a:r>
            <a:r>
              <a:rPr lang="en-US" baseline="0" dirty="0" smtClean="0"/>
              <a:t> stick to one tool—could use comprehensive longer one at baseline then quicker one w/ f/u.  If patient develops CKD, could look at Beers or more complicated one even if a more basic tool was used in the past</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31</a:t>
            </a:fld>
            <a:endParaRPr lang="en-US"/>
          </a:p>
        </p:txBody>
      </p:sp>
    </p:spTree>
    <p:extLst>
      <p:ext uri="{BB962C8B-B14F-4D97-AF65-F5344CB8AC3E}">
        <p14:creationId xmlns:p14="http://schemas.microsoft.com/office/powerpoint/2010/main" val="378899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of good med</a:t>
            </a:r>
            <a:r>
              <a:rPr lang="en-US" baseline="0" dirty="0" smtClean="0"/>
              <a:t> rec—med list should not have brand name and generic name both listed separately \</a:t>
            </a:r>
          </a:p>
          <a:p>
            <a:r>
              <a:rPr lang="en-US" baseline="0" dirty="0" smtClean="0"/>
              <a:t>Additive effect of CNS depressants—may not all be controlled substances!</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32</a:t>
            </a:fld>
            <a:endParaRPr lang="en-US"/>
          </a:p>
        </p:txBody>
      </p:sp>
    </p:spTree>
    <p:extLst>
      <p:ext uri="{BB962C8B-B14F-4D97-AF65-F5344CB8AC3E}">
        <p14:creationId xmlns:p14="http://schemas.microsoft.com/office/powerpoint/2010/main" val="20014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may incorrectly</a:t>
            </a:r>
            <a:r>
              <a:rPr lang="en-US" baseline="0" dirty="0" smtClean="0"/>
              <a:t> </a:t>
            </a:r>
            <a:r>
              <a:rPr lang="en-US" dirty="0" smtClean="0"/>
              <a:t>attribute complaint as SE</a:t>
            </a:r>
            <a:r>
              <a:rPr lang="en-US" baseline="0" dirty="0" smtClean="0"/>
              <a:t> of med—education is needed---</a:t>
            </a:r>
            <a:r>
              <a:rPr lang="en-US" baseline="0" dirty="0" err="1" smtClean="0"/>
              <a:t>pt</a:t>
            </a:r>
            <a:r>
              <a:rPr lang="en-US" baseline="0" dirty="0" smtClean="0"/>
              <a:t> may not realize health issue is drug SE (</a:t>
            </a:r>
            <a:r>
              <a:rPr lang="en-US" baseline="0" dirty="0" err="1" smtClean="0"/>
              <a:t>i.e</a:t>
            </a:r>
            <a:r>
              <a:rPr lang="en-US" baseline="0" dirty="0" smtClean="0"/>
              <a:t> constipation, tiredness, </a:t>
            </a:r>
            <a:r>
              <a:rPr lang="en-US" baseline="0" dirty="0" err="1" smtClean="0"/>
              <a:t>etc</a:t>
            </a:r>
            <a:r>
              <a:rPr lang="en-US" baseline="0" dirty="0" smtClean="0"/>
              <a:t>)</a:t>
            </a:r>
          </a:p>
          <a:p>
            <a:endParaRPr lang="en-US" baseline="0" dirty="0" smtClean="0"/>
          </a:p>
          <a:p>
            <a:r>
              <a:rPr lang="en-US" baseline="0" dirty="0" smtClean="0"/>
              <a:t>OSMD—”our patients deprescribed themselves”---be part of decision making---come up w/ plan together</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33</a:t>
            </a:fld>
            <a:endParaRPr lang="en-US"/>
          </a:p>
        </p:txBody>
      </p:sp>
    </p:spTree>
    <p:extLst>
      <p:ext uri="{BB962C8B-B14F-4D97-AF65-F5344CB8AC3E}">
        <p14:creationId xmlns:p14="http://schemas.microsoft.com/office/powerpoint/2010/main" val="8740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EMPOWER—almost 30% discontinuation in intervention group</a:t>
            </a:r>
            <a:r>
              <a:rPr lang="en-US" baseline="0" dirty="0" smtClean="0"/>
              <a:t> vs. 5% in control group—CHC provider story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Don’t need to</a:t>
            </a:r>
            <a:r>
              <a:rPr lang="en-US" baseline="0" dirty="0" smtClean="0"/>
              <a:t> stick to one tool—could use comprehensive longer one at baseline then quicker one w/ f/u.  If patient develops CKD, could look at Beers or more complicated one even if a more basic tool was used in the past</a:t>
            </a:r>
            <a:endParaRPr lang="en-US" dirty="0" smtClean="0"/>
          </a:p>
          <a:p>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34</a:t>
            </a:fld>
            <a:endParaRPr lang="en-US"/>
          </a:p>
        </p:txBody>
      </p:sp>
    </p:spTree>
    <p:extLst>
      <p:ext uri="{BB962C8B-B14F-4D97-AF65-F5344CB8AC3E}">
        <p14:creationId xmlns:p14="http://schemas.microsoft.com/office/powerpoint/2010/main" val="402837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exact</a:t>
            </a:r>
            <a:r>
              <a:rPr lang="en-US" baseline="0" dirty="0" smtClean="0"/>
              <a:t> # of meds defines </a:t>
            </a:r>
            <a:r>
              <a:rPr lang="en-US" baseline="0" dirty="0" err="1" smtClean="0"/>
              <a:t>polypharm</a:t>
            </a:r>
            <a:r>
              <a:rPr lang="en-US" baseline="0" dirty="0" smtClean="0"/>
              <a:t> (dx and other factors matter)—for example </a:t>
            </a:r>
            <a:r>
              <a:rPr lang="en-US" baseline="0" dirty="0" err="1" smtClean="0"/>
              <a:t>pt</a:t>
            </a:r>
            <a:r>
              <a:rPr lang="en-US" baseline="0" dirty="0" smtClean="0"/>
              <a:t> on tramadol-opioid tapers off an on duloxetine and gabapentin—seeing chiro-revisit other </a:t>
            </a:r>
            <a:r>
              <a:rPr lang="en-US" baseline="0" dirty="0" err="1" smtClean="0"/>
              <a:t>tx</a:t>
            </a:r>
            <a:r>
              <a:rPr lang="en-US" baseline="0" dirty="0" smtClean="0"/>
              <a:t> modalities</a:t>
            </a:r>
          </a:p>
          <a:p>
            <a:r>
              <a:rPr lang="en-US" baseline="0" dirty="0" smtClean="0"/>
              <a:t>Document-document-document----so another clinician doesn’t have to wonder/revisit same </a:t>
            </a:r>
            <a:r>
              <a:rPr lang="en-US" baseline="0" dirty="0" err="1" smtClean="0"/>
              <a:t>tx</a:t>
            </a:r>
            <a:r>
              <a:rPr lang="en-US" baseline="0" dirty="0" smtClean="0"/>
              <a:t> approaches that didn’t work—if cardio wants </a:t>
            </a:r>
            <a:r>
              <a:rPr lang="en-US" baseline="0" dirty="0" err="1" smtClean="0"/>
              <a:t>pt</a:t>
            </a:r>
            <a:r>
              <a:rPr lang="en-US" baseline="0" dirty="0" smtClean="0"/>
              <a:t> on 4 meds and they are managing…</a:t>
            </a:r>
          </a:p>
          <a:p>
            <a:r>
              <a:rPr lang="en-US" baseline="0" dirty="0" smtClean="0"/>
              <a:t>Shared decision making-—team approach, </a:t>
            </a:r>
            <a:r>
              <a:rPr lang="en-US" baseline="0" dirty="0" err="1" smtClean="0"/>
              <a:t>pt</a:t>
            </a:r>
            <a:r>
              <a:rPr lang="en-US" baseline="0" dirty="0" smtClean="0"/>
              <a:t> could mention to RN worry about # med—then comes to provider---”I consulted our pharmacist”---here are some options….So important---This is not you as the prescriber “giving up” sometimes optimizing </a:t>
            </a:r>
            <a:r>
              <a:rPr lang="en-US" baseline="0" dirty="0" err="1" smtClean="0"/>
              <a:t>tx</a:t>
            </a:r>
            <a:r>
              <a:rPr lang="en-US" baseline="0" dirty="0" smtClean="0"/>
              <a:t> does not mean intensifying—Grandma story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35</a:t>
            </a:fld>
            <a:endParaRPr lang="en-US"/>
          </a:p>
        </p:txBody>
      </p:sp>
    </p:spTree>
    <p:extLst>
      <p:ext uri="{BB962C8B-B14F-4D97-AF65-F5344CB8AC3E}">
        <p14:creationId xmlns:p14="http://schemas.microsoft.com/office/powerpoint/2010/main" val="6838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diseases not usually treated w/ only</a:t>
            </a:r>
            <a:r>
              <a:rPr lang="en-US" baseline="0" dirty="0" smtClean="0"/>
              <a:t> </a:t>
            </a:r>
            <a:r>
              <a:rPr lang="en-US" baseline="0" smtClean="0"/>
              <a:t>one drug—asthma-COPD, DM</a:t>
            </a:r>
            <a:r>
              <a:rPr lang="en-US" baseline="0" dirty="0" smtClean="0"/>
              <a:t>, HTN (70% of patients require multiple meds to obtain BP control)</a:t>
            </a:r>
          </a:p>
          <a:p>
            <a:r>
              <a:rPr lang="en-US" dirty="0" smtClean="0"/>
              <a:t>Multiple chronic conditions=multiple</a:t>
            </a:r>
            <a:r>
              <a:rPr lang="en-US" baseline="0" dirty="0" smtClean="0"/>
              <a:t> meds</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7</a:t>
            </a:fld>
            <a:endParaRPr lang="en-US"/>
          </a:p>
        </p:txBody>
      </p:sp>
    </p:spTree>
    <p:extLst>
      <p:ext uri="{BB962C8B-B14F-4D97-AF65-F5344CB8AC3E}">
        <p14:creationId xmlns:p14="http://schemas.microsoft.com/office/powerpoint/2010/main" val="408918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providers—read</a:t>
            </a:r>
            <a:r>
              <a:rPr lang="en-US" baseline="0" dirty="0" smtClean="0"/>
              <a:t> consult notes carefully and add meds to med list</a:t>
            </a:r>
          </a:p>
          <a:p>
            <a:r>
              <a:rPr lang="en-US" baseline="0" dirty="0" smtClean="0"/>
              <a:t>OTC-add to chart if possible, check w/ pharmacist about possible DDIs</a:t>
            </a:r>
          </a:p>
          <a:p>
            <a:r>
              <a:rPr lang="en-US" baseline="0" dirty="0" smtClean="0"/>
              <a:t>Care transitions-HUGE RISK, transcription errors </a:t>
            </a:r>
            <a:r>
              <a:rPr lang="en-US" baseline="0" dirty="0" err="1" smtClean="0"/>
              <a:t>etc</a:t>
            </a:r>
            <a:r>
              <a:rPr lang="en-US" baseline="0" dirty="0" smtClean="0"/>
              <a:t>—</a:t>
            </a:r>
            <a:r>
              <a:rPr lang="en-US" baseline="0" dirty="0" err="1" smtClean="0"/>
              <a:t>pt</a:t>
            </a:r>
            <a:r>
              <a:rPr lang="en-US" baseline="0" dirty="0" smtClean="0"/>
              <a:t> goes from hospital to rehab back to primary care</a:t>
            </a:r>
          </a:p>
          <a:p>
            <a:r>
              <a:rPr lang="en-US" baseline="0" dirty="0" smtClean="0"/>
              <a:t>Gaps in communication---if one med/dose replaces another—put that in the directions---if </a:t>
            </a:r>
            <a:r>
              <a:rPr lang="en-US" baseline="0" dirty="0" err="1" smtClean="0"/>
              <a:t>pt</a:t>
            </a:r>
            <a:r>
              <a:rPr lang="en-US" baseline="0" dirty="0" smtClean="0"/>
              <a:t> on multiple meds to get TDD put that in directions—if one med stopped, send  cancel notice/call pharmacy</a:t>
            </a:r>
          </a:p>
          <a:p>
            <a:r>
              <a:rPr lang="en-US" baseline="0" dirty="0" smtClean="0"/>
              <a:t>Pharmacy workflows—automation good and bad---autofill for maintenance meds excellent idea (Medicaid over 90% utilization)</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8</a:t>
            </a:fld>
            <a:endParaRPr lang="en-US"/>
          </a:p>
        </p:txBody>
      </p:sp>
    </p:spTree>
    <p:extLst>
      <p:ext uri="{BB962C8B-B14F-4D97-AF65-F5344CB8AC3E}">
        <p14:creationId xmlns:p14="http://schemas.microsoft.com/office/powerpoint/2010/main" val="147297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Trepidation----patients often as</a:t>
            </a:r>
            <a:r>
              <a:rPr lang="en-US" baseline="0" dirty="0" smtClean="0"/>
              <a:t> one OSMD stated </a:t>
            </a:r>
            <a:r>
              <a:rPr lang="en-US" dirty="0" smtClean="0"/>
              <a:t>“</a:t>
            </a:r>
            <a:r>
              <a:rPr lang="en-US" dirty="0" err="1" smtClean="0"/>
              <a:t>deprescribe</a:t>
            </a:r>
            <a:r>
              <a:rPr lang="en-US" baseline="0" dirty="0" smtClean="0"/>
              <a:t> themselves”.  Emphasize this is only done in collaboration w/ someone on their healthcare team.</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9</a:t>
            </a:fld>
            <a:endParaRPr lang="en-US"/>
          </a:p>
        </p:txBody>
      </p:sp>
    </p:spTree>
    <p:extLst>
      <p:ext uri="{BB962C8B-B14F-4D97-AF65-F5344CB8AC3E}">
        <p14:creationId xmlns:p14="http://schemas.microsoft.com/office/powerpoint/2010/main" val="294634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QOL is not just about disease control—PLWH that</a:t>
            </a:r>
            <a:r>
              <a:rPr lang="en-US" baseline="0" dirty="0" smtClean="0"/>
              <a:t> are undetectable report greater satisfaction when pill burden is lessened.  It is probable that this can be extrapolated to other diseases.  </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10</a:t>
            </a:fld>
            <a:endParaRPr lang="en-US"/>
          </a:p>
        </p:txBody>
      </p:sp>
    </p:spTree>
    <p:extLst>
      <p:ext uri="{BB962C8B-B14F-4D97-AF65-F5344CB8AC3E}">
        <p14:creationId xmlns:p14="http://schemas.microsoft.com/office/powerpoint/2010/main" val="38162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MTM-Medication Therapy</a:t>
            </a:r>
            <a:r>
              <a:rPr lang="en-US" baseline="0" dirty="0" smtClean="0"/>
              <a:t> </a:t>
            </a:r>
            <a:r>
              <a:rPr lang="en-US" baseline="0" dirty="0" err="1" smtClean="0"/>
              <a:t>Mgmt</a:t>
            </a:r>
            <a:r>
              <a:rPr lang="en-US" baseline="0" dirty="0" smtClean="0"/>
              <a:t> done to optimize therapeutic outcomes and detect possible ADEs.  This case emphasizes importance of med rec</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11</a:t>
            </a:fld>
            <a:endParaRPr lang="en-US"/>
          </a:p>
        </p:txBody>
      </p:sp>
    </p:spTree>
    <p:extLst>
      <p:ext uri="{BB962C8B-B14F-4D97-AF65-F5344CB8AC3E}">
        <p14:creationId xmlns:p14="http://schemas.microsoft.com/office/powerpoint/2010/main" val="22820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replacement in</a:t>
            </a:r>
            <a:r>
              <a:rPr lang="en-US" baseline="0" dirty="0" smtClean="0"/>
              <a:t> directions—why? Pharmacy on same page and </a:t>
            </a:r>
            <a:r>
              <a:rPr lang="en-US" baseline="0" dirty="0" err="1" smtClean="0"/>
              <a:t>pt</a:t>
            </a:r>
            <a:r>
              <a:rPr lang="en-US" baseline="0" dirty="0" smtClean="0"/>
              <a:t> gets additional counseling at the register---also when combo available—maybe triggers a switch back to that</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13</a:t>
            </a:fld>
            <a:endParaRPr lang="en-US"/>
          </a:p>
        </p:txBody>
      </p:sp>
    </p:spTree>
    <p:extLst>
      <p:ext uri="{BB962C8B-B14F-4D97-AF65-F5344CB8AC3E}">
        <p14:creationId xmlns:p14="http://schemas.microsoft.com/office/powerpoint/2010/main" val="364545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Atenolol is </a:t>
            </a:r>
            <a:r>
              <a:rPr lang="en-US" dirty="0" err="1" smtClean="0"/>
              <a:t>cardioselective</a:t>
            </a:r>
            <a:r>
              <a:rPr lang="en-US" dirty="0" smtClean="0"/>
              <a:t> beta-blocker (other is metoprolol)---preferred in</a:t>
            </a:r>
            <a:r>
              <a:rPr lang="en-US" baseline="0" dirty="0" smtClean="0"/>
              <a:t> COPD/asthma----if COPD/asthma stable—would not worry about beta-blocker</a:t>
            </a:r>
          </a:p>
          <a:p>
            <a:r>
              <a:rPr lang="en-US" baseline="0" dirty="0" smtClean="0"/>
              <a:t>Diclofenac TID—is that why PPI needed—would topical NSAID work and be covered?  Minimize systemic absorption</a:t>
            </a:r>
            <a:endParaRPr lang="en-US" dirty="0"/>
          </a:p>
        </p:txBody>
      </p:sp>
      <p:sp>
        <p:nvSpPr>
          <p:cNvPr id="4" name="Slide Number Placeholder 3"/>
          <p:cNvSpPr>
            <a:spLocks noGrp="1"/>
          </p:cNvSpPr>
          <p:nvPr>
            <p:ph type="sldNum" sz="quarter" idx="10"/>
          </p:nvPr>
        </p:nvSpPr>
        <p:spPr/>
        <p:txBody>
          <a:bodyPr/>
          <a:lstStyle/>
          <a:p>
            <a:fld id="{C2BB55E7-062F-0E44-B428-99F082031F2E}" type="slidenum">
              <a:rPr lang="en-US" smtClean="0"/>
              <a:t>17</a:t>
            </a:fld>
            <a:endParaRPr lang="en-US"/>
          </a:p>
        </p:txBody>
      </p:sp>
    </p:spTree>
    <p:extLst>
      <p:ext uri="{BB962C8B-B14F-4D97-AF65-F5344CB8AC3E}">
        <p14:creationId xmlns:p14="http://schemas.microsoft.com/office/powerpoint/2010/main" val="323252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4" y="1411552"/>
            <a:ext cx="8525933" cy="4525963"/>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414883" y="6611407"/>
            <a:ext cx="2133600" cy="365125"/>
          </a:xfrm>
          <a:prstGeom prst="rect">
            <a:avLst/>
          </a:prstGeom>
        </p:spPr>
        <p:txBody>
          <a:bodyPr/>
          <a:lstStyle>
            <a:lvl1pPr>
              <a:defRPr sz="1000" b="1" smtClean="0">
                <a:solidFill>
                  <a:schemeClr val="bg1"/>
                </a:solidFill>
                <a:latin typeface="Californian FB" pitchFamily="18" charset="0"/>
              </a:defRPr>
            </a:lvl1pPr>
          </a:lstStyle>
          <a:p>
            <a:pPr>
              <a:defRPr/>
            </a:pPr>
            <a:r>
              <a:rPr lang="en-US" dirty="0" smtClean="0"/>
              <a:t>00/00/00</a:t>
            </a:r>
            <a:endParaRPr lang="en-US" dirty="0"/>
          </a:p>
        </p:txBody>
      </p:sp>
      <p:sp>
        <p:nvSpPr>
          <p:cNvPr id="9" name="Slide Number Placeholder 5"/>
          <p:cNvSpPr>
            <a:spLocks noGrp="1"/>
          </p:cNvSpPr>
          <p:nvPr>
            <p:ph type="sldNum" sz="quarter" idx="4"/>
          </p:nvPr>
        </p:nvSpPr>
        <p:spPr>
          <a:xfrm>
            <a:off x="8458200" y="6611407"/>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9682EF0F-D720-AD4C-BD69-74845749DF25}" type="slidenum">
              <a:rPr lang="en-US"/>
              <a:pPr/>
              <a:t>‹#›</a:t>
            </a:fld>
            <a:endParaRPr lang="en-US" dirty="0"/>
          </a:p>
        </p:txBody>
      </p:sp>
      <p:sp>
        <p:nvSpPr>
          <p:cNvPr id="10" name="Title 1"/>
          <p:cNvSpPr>
            <a:spLocks noGrp="1"/>
          </p:cNvSpPr>
          <p:nvPr>
            <p:ph type="ctrTitle"/>
          </p:nvPr>
        </p:nvSpPr>
        <p:spPr>
          <a:xfrm>
            <a:off x="270933" y="702727"/>
            <a:ext cx="8525933" cy="685800"/>
          </a:xfrm>
          <a:prstGeom prst="rect">
            <a:avLst/>
          </a:prstGeom>
        </p:spPr>
        <p:txBody>
          <a:bodyPr/>
          <a:lstStyle>
            <a:lvl1pPr algn="l">
              <a:defRPr sz="2800" b="1">
                <a:solidFill>
                  <a:srgbClr val="002060"/>
                </a:solidFill>
              </a:defRPr>
            </a:lvl1pPr>
          </a:lstStyle>
          <a:p>
            <a:r>
              <a:rPr lang="en-US" dirty="0" smtClean="0"/>
              <a:t>Click to edit Master title style</a:t>
            </a:r>
            <a:endParaRPr lang="en-US" dirty="0"/>
          </a:p>
        </p:txBody>
      </p:sp>
      <p:sp>
        <p:nvSpPr>
          <p:cNvPr id="11" name="Text Placeholder 12"/>
          <p:cNvSpPr>
            <a:spLocks noGrp="1"/>
          </p:cNvSpPr>
          <p:nvPr>
            <p:ph type="body" sz="quarter" idx="10" hasCustomPrompt="1"/>
          </p:nvPr>
        </p:nvSpPr>
        <p:spPr>
          <a:xfrm>
            <a:off x="1227667" y="6611939"/>
            <a:ext cx="7222067" cy="355600"/>
          </a:xfrm>
          <a:prstGeom prst="rect">
            <a:avLst/>
          </a:prstGeom>
        </p:spPr>
        <p:txBody>
          <a:bodyPr vert="horz"/>
          <a:lstStyle>
            <a:lvl1pPr algn="ctr">
              <a:defRPr sz="1000" b="1">
                <a:solidFill>
                  <a:schemeClr val="bg1"/>
                </a:solidFill>
              </a:defRPr>
            </a:lvl1pPr>
          </a:lstStyle>
          <a:p>
            <a:pPr>
              <a:defRPr/>
            </a:pPr>
            <a:r>
              <a:rPr lang="en-US" dirty="0" smtClean="0"/>
              <a:t>Click to edit Master footer style</a:t>
            </a:r>
            <a:endParaRPr lang="en-US" dirty="0"/>
          </a:p>
        </p:txBody>
      </p:sp>
    </p:spTree>
    <p:extLst>
      <p:ext uri="{BB962C8B-B14F-4D97-AF65-F5344CB8AC3E}">
        <p14:creationId xmlns:p14="http://schemas.microsoft.com/office/powerpoint/2010/main" val="2444077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00F981F-687B-43D5-AC97-14AF6E48B3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3906" y="3662363"/>
            <a:ext cx="4557713"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54"/>
          <p:cNvSpPr>
            <a:spLocks noGrp="1" noChangeArrowheads="1"/>
          </p:cNvSpPr>
          <p:nvPr>
            <p:ph type="subTitle" idx="1"/>
          </p:nvPr>
        </p:nvSpPr>
        <p:spPr>
          <a:xfrm>
            <a:off x="457200" y="4041651"/>
            <a:ext cx="3886200" cy="1120775"/>
          </a:xfrm>
        </p:spPr>
        <p:txBody>
          <a:bodyPr/>
          <a:lstStyle>
            <a:lvl1pPr marL="0" indent="0">
              <a:lnSpc>
                <a:spcPct val="100000"/>
              </a:lnSpc>
              <a:buFont typeface="Wingdings" pitchFamily="2" charset="2"/>
              <a:buNone/>
              <a:defRPr sz="15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457200" y="1600200"/>
            <a:ext cx="8448676" cy="2057400"/>
          </a:xfrm>
          <a:prstGeom prst="rect">
            <a:avLst/>
          </a:prstGeom>
        </p:spPr>
        <p:txBody>
          <a:bodyPr/>
          <a:lstStyle>
            <a:lvl1pPr>
              <a:defRPr sz="2925">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id="{46B1E5FC-D157-447C-BC6A-701C59231D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794241" y="328762"/>
            <a:ext cx="1996801"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09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8"/>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513047"/>
            <a:ext cx="8158147"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977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D0001-9342-455E-88A6-08ABADA3E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436" y="5345430"/>
            <a:ext cx="2870564" cy="1247410"/>
          </a:xfrm>
          <a:prstGeom prst="rect">
            <a:avLst/>
          </a:prstGeom>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3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9144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EC06745F-7DB6-4D4F-AFDB-384384B4DF79}"/>
              </a:ext>
            </a:extLst>
          </p:cNvPr>
          <p:cNvCxnSpPr/>
          <p:nvPr userDrawn="1"/>
        </p:nvCxnSpPr>
        <p:spPr>
          <a:xfrm>
            <a:off x="1" y="6589713"/>
            <a:ext cx="9144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17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8"/>
            <a:ext cx="8154334"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510730"/>
            <a:ext cx="3981959"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3922178" cy="4679462"/>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0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3922178" cy="4665746"/>
          </a:xfrm>
          <a:prstGeom prst="rect">
            <a:avLst/>
          </a:prstGeom>
        </p:spPr>
        <p:txBody>
          <a:bodyPr/>
          <a:lstStyle>
            <a:lvl1pPr>
              <a:defRPr sz="210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10" name="Title 1"/>
          <p:cNvSpPr>
            <a:spLocks noGrp="1"/>
          </p:cNvSpPr>
          <p:nvPr>
            <p:ph type="title"/>
          </p:nvPr>
        </p:nvSpPr>
        <p:spPr>
          <a:xfrm>
            <a:off x="457319" y="238128"/>
            <a:ext cx="8154333"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451365" y="1510730"/>
            <a:ext cx="3981959"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279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8"/>
            <a:ext cx="8355791"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86779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38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B0A0F8-9D41-C34C-9D36-F22A7697DB93}"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358DEB-BBFD-49BD-91E5-BCABE57F0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436" y="3358209"/>
            <a:ext cx="2870564" cy="1247410"/>
          </a:xfrm>
          <a:prstGeom prst="rect">
            <a:avLst/>
          </a:prstGeom>
        </p:spPr>
      </p:pic>
      <p:sp>
        <p:nvSpPr>
          <p:cNvPr id="10" name="Content Placeholder 9"/>
          <p:cNvSpPr>
            <a:spLocks noGrp="1"/>
          </p:cNvSpPr>
          <p:nvPr>
            <p:ph sz="quarter" idx="11"/>
          </p:nvPr>
        </p:nvSpPr>
        <p:spPr>
          <a:xfrm>
            <a:off x="385763" y="4856675"/>
            <a:ext cx="8462963" cy="1155939"/>
          </a:xfrm>
          <a:prstGeom prst="rect">
            <a:avLst/>
          </a:prstGeom>
        </p:spPr>
        <p:txBody>
          <a:bodyPr/>
          <a:lstStyle>
            <a:lvl1pPr>
              <a:buFontTx/>
              <a:buNone/>
              <a:defRPr sz="1800" b="1">
                <a:solidFill>
                  <a:srgbClr val="F15D22"/>
                </a:solidFill>
              </a:defRPr>
            </a:lvl1pPr>
            <a:lvl2pPr>
              <a:buFontTx/>
              <a:buNone/>
              <a:defRPr sz="1800"/>
            </a:lvl2pPr>
            <a:lvl3pPr>
              <a:buFontTx/>
              <a:buNone/>
              <a:defRPr sz="1800"/>
            </a:lvl3pPr>
            <a:lvl4pPr>
              <a:buFontTx/>
              <a:buNone/>
              <a:defRPr sz="1800"/>
            </a:lvl4pPr>
            <a:lvl5pPr>
              <a:buFontTx/>
              <a:buNone/>
              <a:defRPr sz="1800"/>
            </a:lvl5pPr>
          </a:lstStyle>
          <a:p>
            <a:pPr lvl="0"/>
            <a:r>
              <a:rPr lang="en-US" dirty="0"/>
              <a:t>Edit Master text styles</a:t>
            </a:r>
          </a:p>
        </p:txBody>
      </p:sp>
      <p:sp>
        <p:nvSpPr>
          <p:cNvPr id="2" name="Title 1"/>
          <p:cNvSpPr>
            <a:spLocks noGrp="1"/>
          </p:cNvSpPr>
          <p:nvPr>
            <p:ph type="title"/>
          </p:nvPr>
        </p:nvSpPr>
        <p:spPr>
          <a:xfrm>
            <a:off x="385863" y="239716"/>
            <a:ext cx="8433012" cy="1674813"/>
          </a:xfrm>
          <a:prstGeom prst="rect">
            <a:avLst/>
          </a:prstGeom>
        </p:spPr>
        <p:txBody>
          <a:bodyPr/>
          <a:lstStyle>
            <a:lvl1pPr algn="ctr">
              <a:defRPr sz="2925">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319" y="1895478"/>
            <a:ext cx="8154333" cy="2605717"/>
          </a:xfrm>
          <a:prstGeom prst="rect">
            <a:avLst/>
          </a:prstGeom>
        </p:spPr>
        <p:txBody>
          <a:bodyPr/>
          <a:lstStyle>
            <a:lvl1pPr marL="0" indent="0">
              <a:buFontTx/>
              <a:buNone/>
              <a:defRPr sz="15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16673" y="4605619"/>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4" name="Picture 3" descr="CCO_HIV_RGB.jpg">
            <a:extLst>
              <a:ext uri="{FF2B5EF4-FFF2-40B4-BE49-F238E27FC236}">
                <a16:creationId xmlns:a16="http://schemas.microsoft.com/office/drawing/2014/main" id="{D119244E-D5F0-4D18-8BCF-9ED4E8191058}"/>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6111479" y="5891213"/>
            <a:ext cx="2753915" cy="703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3227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78222D-7DF3-4FCE-8356-7FD43AB82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794241" y="328762"/>
            <a:ext cx="1996801"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00F981F-687B-43D5-AC97-14AF6E48B3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83906" y="3662363"/>
            <a:ext cx="45577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457200" y="4041651"/>
            <a:ext cx="3886200" cy="1120775"/>
          </a:xfrm>
        </p:spPr>
        <p:txBody>
          <a:bodyPr/>
          <a:lstStyle>
            <a:lvl1pPr marL="0" indent="0">
              <a:lnSpc>
                <a:spcPct val="100000"/>
              </a:lnSpc>
              <a:buFont typeface="Wingdings" pitchFamily="2" charset="2"/>
              <a:buNone/>
              <a:defRPr sz="15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457200" y="1600200"/>
            <a:ext cx="8448676" cy="2057400"/>
          </a:xfrm>
          <a:prstGeom prst="rect">
            <a:avLst/>
          </a:prstGeom>
        </p:spPr>
        <p:txBody>
          <a:bodyPr/>
          <a:lstStyle>
            <a:lvl1pPr>
              <a:defRPr sz="2925">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35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20332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28"/>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513047"/>
            <a:ext cx="8158147"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0253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DD0001-9342-455E-88A6-08ABADA3E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436" y="5345430"/>
            <a:ext cx="2870564" cy="1247410"/>
          </a:xfrm>
          <a:prstGeom prst="rect">
            <a:avLst/>
          </a:prstGeom>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3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9144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EC06745F-7DB6-4D4F-AFDB-384384B4DF79}"/>
              </a:ext>
            </a:extLst>
          </p:cNvPr>
          <p:cNvCxnSpPr/>
          <p:nvPr userDrawn="1"/>
        </p:nvCxnSpPr>
        <p:spPr>
          <a:xfrm>
            <a:off x="1" y="6589713"/>
            <a:ext cx="9144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02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8"/>
            <a:ext cx="8154334"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510730"/>
            <a:ext cx="3981959"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3922178" cy="4679462"/>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5453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3922178" cy="4665746"/>
          </a:xfrm>
          <a:prstGeom prst="rect">
            <a:avLst/>
          </a:prstGeom>
        </p:spPr>
        <p:txBody>
          <a:bodyPr/>
          <a:lstStyle>
            <a:lvl1pPr>
              <a:defRPr sz="2100"/>
            </a:lvl1pPr>
            <a:lvl2pPr>
              <a:defRPr sz="1800"/>
            </a:lvl2pPr>
            <a:lvl3pPr>
              <a:defRPr sz="1650"/>
            </a:lvl3pPr>
            <a:lvl4pPr>
              <a:defRPr sz="1500"/>
            </a:lvl4pPr>
            <a:lvl5pPr>
              <a:defRPr sz="1350"/>
            </a:lvl5pPr>
            <a:lvl6pPr>
              <a:defRPr sz="1350"/>
            </a:lvl6pPr>
            <a:lvl7pPr>
              <a:defRPr sz="1350"/>
            </a:lvl7pPr>
            <a:lvl8pPr>
              <a:defRPr sz="1350"/>
            </a:lvl8pPr>
            <a:lvl9pPr>
              <a:defRPr sz="1350"/>
            </a:lvl9pPr>
          </a:lstStyle>
          <a:p>
            <a:pPr lvl="0"/>
            <a:r>
              <a:rPr lang="en-US"/>
              <a:t>Edit Master text styles</a:t>
            </a:r>
          </a:p>
        </p:txBody>
      </p:sp>
      <p:sp>
        <p:nvSpPr>
          <p:cNvPr id="10" name="Title 1"/>
          <p:cNvSpPr>
            <a:spLocks noGrp="1"/>
          </p:cNvSpPr>
          <p:nvPr>
            <p:ph type="title"/>
          </p:nvPr>
        </p:nvSpPr>
        <p:spPr>
          <a:xfrm>
            <a:off x="457319" y="238128"/>
            <a:ext cx="8154333"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451365" y="1510730"/>
            <a:ext cx="3981959" cy="4678738"/>
          </a:xfrm>
          <a:prstGeom prst="rect">
            <a:avLst/>
          </a:prstGeom>
        </p:spPr>
        <p:txBody>
          <a:bodyPr/>
          <a:lstStyle>
            <a:lvl1pPr>
              <a:defRPr sz="2100"/>
            </a:lvl1pPr>
            <a:lvl2pPr>
              <a:defRPr sz="1950"/>
            </a:lvl2pPr>
            <a:lvl3pPr>
              <a:defRPr sz="1800"/>
            </a:lvl3pPr>
            <a:lvl4pPr>
              <a:defRPr sz="1650"/>
            </a:lvl4pPr>
            <a:lvl5pPr>
              <a:defRPr sz="15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2646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28"/>
            <a:ext cx="8355791"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34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959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358DEB-BBFD-49BD-91E5-BCABE57F0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436" y="3358209"/>
            <a:ext cx="2870564" cy="1247410"/>
          </a:xfrm>
          <a:prstGeom prst="rect">
            <a:avLst/>
          </a:prstGeom>
        </p:spPr>
      </p:pic>
      <p:sp>
        <p:nvSpPr>
          <p:cNvPr id="10" name="Content Placeholder 9"/>
          <p:cNvSpPr>
            <a:spLocks noGrp="1"/>
          </p:cNvSpPr>
          <p:nvPr>
            <p:ph sz="quarter" idx="11"/>
          </p:nvPr>
        </p:nvSpPr>
        <p:spPr>
          <a:xfrm>
            <a:off x="385763" y="4856675"/>
            <a:ext cx="8462963" cy="1155939"/>
          </a:xfrm>
          <a:prstGeom prst="rect">
            <a:avLst/>
          </a:prstGeom>
        </p:spPr>
        <p:txBody>
          <a:bodyPr/>
          <a:lstStyle>
            <a:lvl1pPr>
              <a:buFontTx/>
              <a:buNone/>
              <a:defRPr sz="1800" b="1">
                <a:solidFill>
                  <a:srgbClr val="F15D22"/>
                </a:solidFill>
              </a:defRPr>
            </a:lvl1pPr>
            <a:lvl2pPr>
              <a:buFontTx/>
              <a:buNone/>
              <a:defRPr sz="1800"/>
            </a:lvl2pPr>
            <a:lvl3pPr>
              <a:buFontTx/>
              <a:buNone/>
              <a:defRPr sz="1800"/>
            </a:lvl3pPr>
            <a:lvl4pPr>
              <a:buFontTx/>
              <a:buNone/>
              <a:defRPr sz="1800"/>
            </a:lvl4pPr>
            <a:lvl5pPr>
              <a:buFontTx/>
              <a:buNone/>
              <a:defRPr sz="1800"/>
            </a:lvl5pPr>
          </a:lstStyle>
          <a:p>
            <a:pPr lvl="0"/>
            <a:r>
              <a:rPr lang="en-US" dirty="0"/>
              <a:t>Edit Master text styles</a:t>
            </a:r>
          </a:p>
        </p:txBody>
      </p:sp>
      <p:sp>
        <p:nvSpPr>
          <p:cNvPr id="2" name="Title 1"/>
          <p:cNvSpPr>
            <a:spLocks noGrp="1"/>
          </p:cNvSpPr>
          <p:nvPr>
            <p:ph type="title"/>
          </p:nvPr>
        </p:nvSpPr>
        <p:spPr>
          <a:xfrm>
            <a:off x="385863" y="239716"/>
            <a:ext cx="8433012" cy="1674813"/>
          </a:xfrm>
          <a:prstGeom prst="rect">
            <a:avLst/>
          </a:prstGeom>
        </p:spPr>
        <p:txBody>
          <a:bodyPr/>
          <a:lstStyle>
            <a:lvl1pPr algn="ctr">
              <a:defRPr sz="2925">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319" y="1895478"/>
            <a:ext cx="8154333" cy="2605717"/>
          </a:xfrm>
          <a:prstGeom prst="rect">
            <a:avLst/>
          </a:prstGeom>
        </p:spPr>
        <p:txBody>
          <a:bodyPr/>
          <a:lstStyle>
            <a:lvl1pPr marL="0" indent="0">
              <a:buFontTx/>
              <a:buNone/>
              <a:defRPr sz="15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16673" y="4605619"/>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4" name="Picture 3" descr="CCO_HIV_RGB.jpg">
            <a:extLst>
              <a:ext uri="{FF2B5EF4-FFF2-40B4-BE49-F238E27FC236}">
                <a16:creationId xmlns:a16="http://schemas.microsoft.com/office/drawing/2014/main" id="{D119244E-D5F0-4D18-8BCF-9ED4E8191058}"/>
              </a:ext>
            </a:extLst>
          </p:cNvPr>
          <p:cNvPicPr>
            <a:picLocks noChangeAspect="1"/>
          </p:cNvPicPr>
          <p:nvPr userDrawn="1"/>
        </p:nvPicPr>
        <p:blipFill>
          <a:blip r:embed="rId3">
            <a:extLst>
              <a:ext uri="{28A0092B-C50C-407E-A947-70E740481C1C}">
                <a14:useLocalDpi xmlns:a14="http://schemas.microsoft.com/office/drawing/2010/main" val="0"/>
              </a:ext>
            </a:extLst>
          </a:blip>
          <a:srcRect t="46054"/>
          <a:stretch>
            <a:fillRect/>
          </a:stretch>
        </p:blipFill>
        <p:spPr bwMode="auto">
          <a:xfrm>
            <a:off x="6111479" y="5891213"/>
            <a:ext cx="275391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16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B0A0F8-9D41-C34C-9D36-F22A7697DB93}"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B0A0F8-9D41-C34C-9D36-F22A7697DB93}"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0A0F8-9D41-C34C-9D36-F22A7697DB93}"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B0A0F8-9D41-C34C-9D36-F22A7697DB93}"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0A0F8-9D41-C34C-9D36-F22A7697DB93}"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B0A0F8-9D41-C34C-9D36-F22A7697DB93}"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6761B-DE55-7344-BAF4-AF2A5867A258}"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0A0F8-9D41-C34C-9D36-F22A7697DB93}" type="datetimeFigureOut">
              <a:rPr lang="en-US" smtClean="0"/>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6761B-DE55-7344-BAF4-AF2A5867A258}"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84A7AD84-F415-4694-A480-6DD523A1776B}"/>
              </a:ext>
            </a:extLst>
          </p:cNvPr>
          <p:cNvCxnSpPr/>
          <p:nvPr userDrawn="1"/>
        </p:nvCxnSpPr>
        <p:spPr>
          <a:xfrm>
            <a:off x="1" y="6745288"/>
            <a:ext cx="9144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67272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2"/>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84A7AD84-F415-4694-A480-6DD523A1776B}"/>
              </a:ext>
            </a:extLst>
          </p:cNvPr>
          <p:cNvCxnSpPr/>
          <p:nvPr userDrawn="1"/>
        </p:nvCxnSpPr>
        <p:spPr>
          <a:xfrm>
            <a:off x="1" y="6745288"/>
            <a:ext cx="9144000" cy="0"/>
          </a:xfrm>
          <a:prstGeom prst="line">
            <a:avLst/>
          </a:prstGeom>
          <a:ln w="19050">
            <a:solidFill>
              <a:srgbClr val="0053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7330"/>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xStyles>
    <p:titleStyle>
      <a:lvl1pPr algn="l" rtl="0" eaLnBrk="1" fontAlgn="base" hangingPunct="1">
        <a:spcBef>
          <a:spcPct val="0"/>
        </a:spcBef>
        <a:spcAft>
          <a:spcPct val="0"/>
        </a:spcAft>
        <a:defRPr sz="27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700" b="1">
          <a:solidFill>
            <a:schemeClr val="tx2"/>
          </a:solidFill>
          <a:latin typeface="Arial" charset="0"/>
        </a:defRPr>
      </a:lvl2pPr>
      <a:lvl3pPr algn="l" rtl="0" eaLnBrk="1" fontAlgn="base" hangingPunct="1">
        <a:spcBef>
          <a:spcPct val="0"/>
        </a:spcBef>
        <a:spcAft>
          <a:spcPct val="0"/>
        </a:spcAft>
        <a:defRPr sz="2700" b="1">
          <a:solidFill>
            <a:schemeClr val="tx2"/>
          </a:solidFill>
          <a:latin typeface="Arial" charset="0"/>
        </a:defRPr>
      </a:lvl3pPr>
      <a:lvl4pPr algn="l" rtl="0" eaLnBrk="1" fontAlgn="base" hangingPunct="1">
        <a:spcBef>
          <a:spcPct val="0"/>
        </a:spcBef>
        <a:spcAft>
          <a:spcPct val="0"/>
        </a:spcAft>
        <a:defRPr sz="2700" b="1">
          <a:solidFill>
            <a:schemeClr val="tx2"/>
          </a:solidFill>
          <a:latin typeface="Arial" charset="0"/>
        </a:defRPr>
      </a:lvl4pPr>
      <a:lvl5pPr algn="l" rtl="0" eaLnBrk="1" fontAlgn="base" hangingPunct="1">
        <a:spcBef>
          <a:spcPct val="0"/>
        </a:spcBef>
        <a:spcAft>
          <a:spcPct val="0"/>
        </a:spcAft>
        <a:defRPr sz="2700" b="1">
          <a:solidFill>
            <a:schemeClr val="tx2"/>
          </a:solidFill>
          <a:latin typeface="Arial" charset="0"/>
        </a:defRPr>
      </a:lvl5pPr>
      <a:lvl6pPr marL="342900" algn="l" rtl="0" eaLnBrk="1" fontAlgn="base" hangingPunct="1">
        <a:spcBef>
          <a:spcPct val="0"/>
        </a:spcBef>
        <a:spcAft>
          <a:spcPct val="0"/>
        </a:spcAft>
        <a:defRPr sz="2625" b="1">
          <a:solidFill>
            <a:schemeClr val="tx2"/>
          </a:solidFill>
          <a:latin typeface="Arial" charset="0"/>
        </a:defRPr>
      </a:lvl6pPr>
      <a:lvl7pPr marL="685800" algn="l" rtl="0" eaLnBrk="1" fontAlgn="base" hangingPunct="1">
        <a:spcBef>
          <a:spcPct val="0"/>
        </a:spcBef>
        <a:spcAft>
          <a:spcPct val="0"/>
        </a:spcAft>
        <a:defRPr sz="2625" b="1">
          <a:solidFill>
            <a:schemeClr val="tx2"/>
          </a:solidFill>
          <a:latin typeface="Arial" charset="0"/>
        </a:defRPr>
      </a:lvl7pPr>
      <a:lvl8pPr marL="1028700" algn="l" rtl="0" eaLnBrk="1" fontAlgn="base" hangingPunct="1">
        <a:spcBef>
          <a:spcPct val="0"/>
        </a:spcBef>
        <a:spcAft>
          <a:spcPct val="0"/>
        </a:spcAft>
        <a:defRPr sz="2625" b="1">
          <a:solidFill>
            <a:schemeClr val="tx2"/>
          </a:solidFill>
          <a:latin typeface="Arial" charset="0"/>
        </a:defRPr>
      </a:lvl8pPr>
      <a:lvl9pPr marL="1371600" algn="l" rtl="0" eaLnBrk="1" fontAlgn="base" hangingPunct="1">
        <a:spcBef>
          <a:spcPct val="0"/>
        </a:spcBef>
        <a:spcAft>
          <a:spcPct val="0"/>
        </a:spcAft>
        <a:defRPr sz="2625" b="1">
          <a:solidFill>
            <a:schemeClr val="tx2"/>
          </a:solidFill>
          <a:latin typeface="Arial" charset="0"/>
        </a:defRPr>
      </a:lvl9pPr>
    </p:titleStyle>
    <p:bodyStyle>
      <a:lvl1pPr marL="257175" indent="-257175" algn="l" rtl="0" eaLnBrk="1" fontAlgn="base" hangingPunct="1">
        <a:lnSpc>
          <a:spcPct val="90000"/>
        </a:lnSpc>
        <a:spcBef>
          <a:spcPts val="750"/>
        </a:spcBef>
        <a:spcAft>
          <a:spcPts val="525"/>
        </a:spcAft>
        <a:buClr>
          <a:schemeClr val="bg1"/>
        </a:buClr>
        <a:buFont typeface="Wingdings" panose="05000000000000000000" pitchFamily="2" charset="2"/>
        <a:buChar char="§"/>
        <a:defRPr sz="2100">
          <a:solidFill>
            <a:schemeClr val="bg1"/>
          </a:solidFill>
          <a:latin typeface="Calibri" panose="020F0502020204030204" pitchFamily="34" charset="0"/>
          <a:ea typeface="+mn-ea"/>
          <a:cs typeface="+mn-cs"/>
        </a:defRPr>
      </a:lvl1pPr>
      <a:lvl2pPr marL="557213" indent="-214313" algn="l" rtl="0" eaLnBrk="1" fontAlgn="base" hangingPunct="1">
        <a:lnSpc>
          <a:spcPct val="90000"/>
        </a:lnSpc>
        <a:spcBef>
          <a:spcPts val="750"/>
        </a:spcBef>
        <a:spcAft>
          <a:spcPts val="525"/>
        </a:spcAft>
        <a:buClr>
          <a:schemeClr val="bg1"/>
        </a:buClr>
        <a:buFont typeface="Arial" panose="020B0604020202020204" pitchFamily="34" charset="0"/>
        <a:buChar char="‒"/>
        <a:defRPr sz="1950">
          <a:solidFill>
            <a:schemeClr val="bg1"/>
          </a:solidFill>
          <a:latin typeface="Calibri" panose="020F0502020204030204" pitchFamily="34" charset="0"/>
        </a:defRPr>
      </a:lvl2pPr>
      <a:lvl3pPr marL="8572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800">
          <a:solidFill>
            <a:schemeClr val="bg1"/>
          </a:solidFill>
          <a:latin typeface="Calibri" panose="020F0502020204030204" pitchFamily="34" charset="0"/>
        </a:defRPr>
      </a:lvl3pPr>
      <a:lvl4pPr marL="12001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650">
          <a:solidFill>
            <a:schemeClr val="bg1"/>
          </a:solidFill>
          <a:latin typeface="Calibri" panose="020F0502020204030204" pitchFamily="34" charset="0"/>
        </a:defRPr>
      </a:lvl4pPr>
      <a:lvl5pPr marL="1543050" indent="-171450" algn="l" rtl="0" eaLnBrk="1" fontAlgn="base" hangingPunct="1">
        <a:lnSpc>
          <a:spcPct val="90000"/>
        </a:lnSpc>
        <a:spcBef>
          <a:spcPts val="750"/>
        </a:spcBef>
        <a:spcAft>
          <a:spcPts val="525"/>
        </a:spcAft>
        <a:buClr>
          <a:schemeClr val="bg1"/>
        </a:buClr>
        <a:buFont typeface="Arial" panose="020B0604020202020204" pitchFamily="34" charset="0"/>
        <a:buChar char="‒"/>
        <a:defRPr sz="1500">
          <a:solidFill>
            <a:schemeClr val="bg1"/>
          </a:solidFill>
          <a:latin typeface="Calibri" panose="020F0502020204030204" pitchFamily="34" charset="0"/>
        </a:defRPr>
      </a:lvl5pPr>
      <a:lvl6pPr marL="18859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6pPr>
      <a:lvl7pPr marL="22288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7pPr>
      <a:lvl8pPr marL="25717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8pPr>
      <a:lvl9pPr marL="2914650" indent="-171450" algn="l" rtl="0" eaLnBrk="1" fontAlgn="base" hangingPunct="1">
        <a:lnSpc>
          <a:spcPct val="90000"/>
        </a:lnSpc>
        <a:spcBef>
          <a:spcPct val="35000"/>
        </a:spcBef>
        <a:spcAft>
          <a:spcPct val="25000"/>
        </a:spcAft>
        <a:buClr>
          <a:schemeClr val="accent2"/>
        </a:buClr>
        <a:buFont typeface="Arial" charset="0"/>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apps.who.int/iris/bitstream/handle/10665/325454/WHO-UHC-SDS-2019.11-eng.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pps.who.int/iris/bitstream/handle/10665/325454/WHO-UHC-SDS-2019.11-eng.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s.who.int/iris/bitstream/handle/10665/325454/WHO-UHC-SDS-2019.11-eng.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apps.who.int/iris/bitstream/handle/10665/325454/WHO-UHC-SDS-2019.11-eng.pdf"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apps.who.int/iris/bitstream/handle/10665/325454/WHO-UHC-SDS-2019.11-eng.pdf"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apps.who.int/iris/bitstream/handle/10665/325454/WHO-UHC-SDS-2019.11-eng.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https://mcusercontent.com/8eeee921893db656502b54f00/images/0e0f1bd4-a57b-4cfa-be43-7659e33eab37.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pps.who.int/iris/bitstream/handle/10665/325454/WHO-UHC-SDS-2019.11-eng.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pps.who.int/iris/bitstream/handle/10665/325454/WHO-UHC-SDS-2019.11-eng.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uptodate.com/contents/deprescribing?search=Polypharmacy&amp;source=search_result&amp;selectedTitle=3~107&amp;usage_type=default&amp;display_rank=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ptodate.com/contents/deprescribing?search=Polypharmacy&amp;source=search_result&amp;selectedTitle=3~107&amp;usage_type=default&amp;display_rank=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mc/articles/PMC646333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uspharmacist.com/article/proton-pump-inhibitors-considerations-with-longterm-u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afp.org/journals/fpm/blogs/inpractice/entry/deprescribing.html" TargetMode="External"/><Relationship Id="rId7" Type="http://schemas.openxmlformats.org/officeDocument/2006/relationships/hyperlink" Target="http://files.hgsitebuilder.com/hostgator257222/file/ags_2019_beers_pocket_printable_rh.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medstopper.com/" TargetMode="External"/><Relationship Id="rId5" Type="http://schemas.openxmlformats.org/officeDocument/2006/relationships/hyperlink" Target="https://deprescribing.org/news/empower-trial-empowering-older-adults-to-reduce-benzodiazepine-use/" TargetMode="External"/><Relationship Id="rId4" Type="http://schemas.openxmlformats.org/officeDocument/2006/relationships/hyperlink" Target="https://deprescribing.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qualitysafety.bmj.com/content/30/2/13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bjgp.org/content/61/583/83.long#xref-ref-4-1" TargetMode="External"/><Relationship Id="rId3" Type="http://schemas.openxmlformats.org/officeDocument/2006/relationships/hyperlink" Target="http://doi:10.1001/archinternmed.2010.355" TargetMode="External"/><Relationship Id="rId7" Type="http://schemas.openxmlformats.org/officeDocument/2006/relationships/hyperlink" Target="http://dx.doi.org/10.1136/bmjopen-2015-010989" TargetMode="External"/><Relationship Id="rId2" Type="http://schemas.openxmlformats.org/officeDocument/2006/relationships/hyperlink" Target="https://qioprogram.org/sites/default/files/2019BeersCriteria_JAGS.pdf" TargetMode="External"/><Relationship Id="rId1" Type="http://schemas.openxmlformats.org/officeDocument/2006/relationships/slideLayout" Target="../slideLayouts/slideLayout2.xml"/><Relationship Id="rId6" Type="http://schemas.openxmlformats.org/officeDocument/2006/relationships/hyperlink" Target="https://bmjopen.bmj.com/content/6/3/e010989.full" TargetMode="External"/><Relationship Id="rId5" Type="http://schemas.openxmlformats.org/officeDocument/2006/relationships/hyperlink" Target="http://doi:10.1001jamaintermed.2013.14673" TargetMode="External"/><Relationship Id="rId4" Type="http://schemas.openxmlformats.org/officeDocument/2006/relationships/hyperlink" Target="https://pubmed.ncbi.nlm.nih.gov/1764238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5888/pcd17.190359" TargetMode="External"/><Relationship Id="rId2" Type="http://schemas.openxmlformats.org/officeDocument/2006/relationships/hyperlink" Target="https://doi.org/10.7861/clinmedicine.7-5-514" TargetMode="External"/><Relationship Id="rId1" Type="http://schemas.openxmlformats.org/officeDocument/2006/relationships/slideLayout" Target="../slideLayouts/slideLayout2.xml"/><Relationship Id="rId6" Type="http://schemas.openxmlformats.org/officeDocument/2006/relationships/hyperlink" Target="https://apps.who.int/medicinedocs/documents/s23729en/s23729en.pdf" TargetMode="External"/><Relationship Id="rId5" Type="http://schemas.openxmlformats.org/officeDocument/2006/relationships/hyperlink" Target="http://www.jfmpc.com/text.asp?2013/2/2/194/117423" TargetMode="External"/><Relationship Id="rId4" Type="http://schemas.openxmlformats.org/officeDocument/2006/relationships/hyperlink" Target="https://doi.org/10.3399/bjgp11X556146"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alth.gov/our-work/health-care-quality/adverse-drug-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c.gov/medicationsafety/adult_adversedrugevent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deprescribing.org/wp-content/uploads/2018/09/DeRx-infographic-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517" y="1033852"/>
            <a:ext cx="7772400" cy="1470025"/>
          </a:xfrm>
        </p:spPr>
        <p:txBody>
          <a:bodyPr>
            <a:normAutofit/>
          </a:bodyPr>
          <a:lstStyle/>
          <a:p>
            <a:r>
              <a:rPr lang="en-US" b="1" dirty="0" smtClean="0"/>
              <a:t>Polypharmacy</a:t>
            </a:r>
            <a:endParaRPr lang="en-US" b="1" dirty="0"/>
          </a:p>
        </p:txBody>
      </p:sp>
      <p:sp>
        <p:nvSpPr>
          <p:cNvPr id="3" name="Subtitle 2"/>
          <p:cNvSpPr>
            <a:spLocks noGrp="1"/>
          </p:cNvSpPr>
          <p:nvPr>
            <p:ph type="subTitle" idx="1"/>
          </p:nvPr>
        </p:nvSpPr>
        <p:spPr>
          <a:xfrm>
            <a:off x="1504950" y="4713825"/>
            <a:ext cx="6400800" cy="1752600"/>
          </a:xfrm>
        </p:spPr>
        <p:txBody>
          <a:bodyPr>
            <a:normAutofit/>
          </a:bodyPr>
          <a:lstStyle/>
          <a:p>
            <a:pPr>
              <a:spcBef>
                <a:spcPts val="0"/>
              </a:spcBef>
            </a:pPr>
            <a:r>
              <a:rPr lang="en-US" sz="2800" dirty="0" smtClean="0">
                <a:solidFill>
                  <a:schemeClr val="tx1"/>
                </a:solidFill>
              </a:rPr>
              <a:t>Kara Lewis PharmD, AAHIVP</a:t>
            </a:r>
          </a:p>
          <a:p>
            <a:pPr>
              <a:spcBef>
                <a:spcPts val="0"/>
              </a:spcBef>
            </a:pPr>
            <a:r>
              <a:rPr lang="en-US" sz="2800" dirty="0" smtClean="0">
                <a:solidFill>
                  <a:schemeClr val="tx1"/>
                </a:solidFill>
              </a:rPr>
              <a:t>CHC Clinical Pharmacist Leader</a:t>
            </a:r>
          </a:p>
          <a:p>
            <a:pPr>
              <a:spcBef>
                <a:spcPts val="0"/>
              </a:spcBef>
            </a:pPr>
            <a:r>
              <a:rPr lang="en-US" sz="2800" dirty="0" smtClean="0">
                <a:solidFill>
                  <a:schemeClr val="tx1"/>
                </a:solidFill>
              </a:rPr>
              <a:t>lewisk@chc1.com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2658329"/>
            <a:ext cx="6667500" cy="1451170"/>
          </a:xfrm>
          <a:prstGeom prst="rect">
            <a:avLst/>
          </a:prstGeom>
          <a:effectLst>
            <a:softEdge rad="177800"/>
          </a:effectLst>
        </p:spPr>
      </p:pic>
    </p:spTree>
    <p:extLst>
      <p:ext uri="{BB962C8B-B14F-4D97-AF65-F5344CB8AC3E}">
        <p14:creationId xmlns:p14="http://schemas.microsoft.com/office/powerpoint/2010/main" val="205609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26" y="962001"/>
            <a:ext cx="8229600" cy="1143000"/>
          </a:xfrm>
        </p:spPr>
        <p:txBody>
          <a:bodyPr>
            <a:normAutofit fontScale="90000"/>
          </a:bodyPr>
          <a:lstStyle/>
          <a:p>
            <a:r>
              <a:rPr lang="en-US" b="1" dirty="0" smtClean="0"/>
              <a:t>Potential Benefits of </a:t>
            </a:r>
            <a:r>
              <a:rPr lang="en-US" b="1" dirty="0"/>
              <a:t>Deprescribing</a:t>
            </a:r>
          </a:p>
        </p:txBody>
      </p:sp>
      <p:sp>
        <p:nvSpPr>
          <p:cNvPr id="3" name="Content Placeholder 2"/>
          <p:cNvSpPr>
            <a:spLocks noGrp="1"/>
          </p:cNvSpPr>
          <p:nvPr>
            <p:ph idx="1"/>
          </p:nvPr>
        </p:nvSpPr>
        <p:spPr>
          <a:xfrm>
            <a:off x="558800" y="2332037"/>
            <a:ext cx="8229600" cy="3675063"/>
          </a:xfrm>
        </p:spPr>
        <p:txBody>
          <a:bodyPr>
            <a:normAutofit/>
          </a:bodyPr>
          <a:lstStyle/>
          <a:p>
            <a:r>
              <a:rPr lang="en-US" dirty="0"/>
              <a:t>r</a:t>
            </a:r>
            <a:r>
              <a:rPr lang="en-US" dirty="0" smtClean="0"/>
              <a:t>educed risk of drug interactions</a:t>
            </a:r>
          </a:p>
          <a:p>
            <a:r>
              <a:rPr lang="en-US" dirty="0"/>
              <a:t>r</a:t>
            </a:r>
            <a:r>
              <a:rPr lang="en-US" dirty="0" smtClean="0"/>
              <a:t>educed ADE</a:t>
            </a:r>
          </a:p>
          <a:p>
            <a:r>
              <a:rPr lang="en-US" dirty="0" smtClean="0"/>
              <a:t>reduced hospital admissions </a:t>
            </a:r>
          </a:p>
          <a:p>
            <a:r>
              <a:rPr lang="en-US" dirty="0"/>
              <a:t>r</a:t>
            </a:r>
            <a:r>
              <a:rPr lang="en-US" dirty="0" smtClean="0"/>
              <a:t>educed cost</a:t>
            </a:r>
          </a:p>
          <a:p>
            <a:r>
              <a:rPr lang="en-US" dirty="0"/>
              <a:t>improved adherence</a:t>
            </a:r>
          </a:p>
          <a:p>
            <a:r>
              <a:rPr lang="en-US" dirty="0"/>
              <a:t>improved QOL</a:t>
            </a:r>
          </a:p>
          <a:p>
            <a:pPr marL="0" indent="0">
              <a:buNone/>
            </a:pPr>
            <a:endParaRPr lang="en-US" dirty="0"/>
          </a:p>
        </p:txBody>
      </p:sp>
    </p:spTree>
    <p:extLst>
      <p:ext uri="{BB962C8B-B14F-4D97-AF65-F5344CB8AC3E}">
        <p14:creationId xmlns:p14="http://schemas.microsoft.com/office/powerpoint/2010/main" val="22732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0762"/>
            <a:ext cx="8229600" cy="1143000"/>
          </a:xfrm>
        </p:spPr>
        <p:txBody>
          <a:bodyPr>
            <a:normAutofit/>
          </a:bodyPr>
          <a:lstStyle/>
          <a:p>
            <a:r>
              <a:rPr lang="en-US" sz="4000" b="1" dirty="0" smtClean="0"/>
              <a:t>Case 1</a:t>
            </a:r>
          </a:p>
        </p:txBody>
      </p:sp>
      <p:pic>
        <p:nvPicPr>
          <p:cNvPr id="5" name="Picture 4"/>
          <p:cNvPicPr>
            <a:picLocks noChangeAspect="1"/>
          </p:cNvPicPr>
          <p:nvPr/>
        </p:nvPicPr>
        <p:blipFill rotWithShape="1">
          <a:blip r:embed="rId3"/>
          <a:srcRect l="46154" t="4213"/>
          <a:stretch/>
        </p:blipFill>
        <p:spPr>
          <a:xfrm>
            <a:off x="93175" y="1079500"/>
            <a:ext cx="1701800" cy="5198281"/>
          </a:xfrm>
          <a:prstGeom prst="rect">
            <a:avLst/>
          </a:prstGeom>
        </p:spPr>
      </p:pic>
      <p:pic>
        <p:nvPicPr>
          <p:cNvPr id="7" name="Picture 6"/>
          <p:cNvPicPr>
            <a:picLocks noChangeAspect="1"/>
          </p:cNvPicPr>
          <p:nvPr/>
        </p:nvPicPr>
        <p:blipFill rotWithShape="1">
          <a:blip r:embed="rId4"/>
          <a:srcRect l="46316"/>
          <a:stretch/>
        </p:blipFill>
        <p:spPr>
          <a:xfrm>
            <a:off x="1833513" y="1980296"/>
            <a:ext cx="1811387" cy="4297485"/>
          </a:xfrm>
          <a:prstGeom prst="rect">
            <a:avLst/>
          </a:prstGeom>
        </p:spPr>
      </p:pic>
      <p:pic>
        <p:nvPicPr>
          <p:cNvPr id="11" name="Content Placeholder 10"/>
          <p:cNvPicPr>
            <a:picLocks noGrp="1" noChangeAspect="1"/>
          </p:cNvPicPr>
          <p:nvPr>
            <p:ph idx="1"/>
          </p:nvPr>
        </p:nvPicPr>
        <p:blipFill>
          <a:blip r:embed="rId5"/>
          <a:stretch>
            <a:fillRect/>
          </a:stretch>
        </p:blipFill>
        <p:spPr>
          <a:xfrm>
            <a:off x="6372663" y="1420837"/>
            <a:ext cx="2352675" cy="4769247"/>
          </a:xfrm>
          <a:prstGeom prst="rect">
            <a:avLst/>
          </a:prstGeom>
        </p:spPr>
      </p:pic>
      <p:sp>
        <p:nvSpPr>
          <p:cNvPr id="3" name="Pentagon 2"/>
          <p:cNvSpPr/>
          <p:nvPr/>
        </p:nvSpPr>
        <p:spPr>
          <a:xfrm rot="10800000">
            <a:off x="3687978" y="2590800"/>
            <a:ext cx="1900021" cy="929132"/>
          </a:xfrm>
          <a:prstGeom prst="homePlat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4230221" y="2793756"/>
            <a:ext cx="1243478" cy="523220"/>
          </a:xfrm>
          <a:prstGeom prst="rect">
            <a:avLst/>
          </a:prstGeom>
          <a:noFill/>
        </p:spPr>
        <p:txBody>
          <a:bodyPr wrap="square" rtlCol="0">
            <a:spAutoFit/>
          </a:bodyPr>
          <a:lstStyle/>
          <a:p>
            <a:r>
              <a:rPr lang="en-US" sz="2800" dirty="0" smtClean="0"/>
              <a:t>28 DX</a:t>
            </a:r>
            <a:endParaRPr lang="en-US" sz="2800" dirty="0"/>
          </a:p>
        </p:txBody>
      </p:sp>
      <p:sp>
        <p:nvSpPr>
          <p:cNvPr id="8" name="Pentagon 7"/>
          <p:cNvSpPr/>
          <p:nvPr/>
        </p:nvSpPr>
        <p:spPr>
          <a:xfrm>
            <a:off x="4418402" y="4420087"/>
            <a:ext cx="1900021" cy="1132089"/>
          </a:xfrm>
          <a:prstGeom prst="homePlat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4567787" y="4509077"/>
            <a:ext cx="1210713" cy="954107"/>
          </a:xfrm>
          <a:prstGeom prst="rect">
            <a:avLst/>
          </a:prstGeom>
          <a:solidFill>
            <a:schemeClr val="tx2">
              <a:lumMod val="20000"/>
              <a:lumOff val="80000"/>
            </a:schemeClr>
          </a:solidFill>
        </p:spPr>
        <p:txBody>
          <a:bodyPr wrap="square" rtlCol="0">
            <a:spAutoFit/>
          </a:bodyPr>
          <a:lstStyle/>
          <a:p>
            <a:r>
              <a:rPr lang="en-US" sz="2800" dirty="0" smtClean="0"/>
              <a:t>14 MEDS</a:t>
            </a:r>
            <a:endParaRPr lang="en-US" sz="2800" dirty="0"/>
          </a:p>
        </p:txBody>
      </p:sp>
    </p:spTree>
    <p:extLst>
      <p:ext uri="{BB962C8B-B14F-4D97-AF65-F5344CB8AC3E}">
        <p14:creationId xmlns:p14="http://schemas.microsoft.com/office/powerpoint/2010/main" val="94230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677" y="968494"/>
            <a:ext cx="8229600" cy="1143000"/>
          </a:xfrm>
        </p:spPr>
        <p:txBody>
          <a:bodyPr/>
          <a:lstStyle/>
          <a:p>
            <a:r>
              <a:rPr lang="en-US" b="1" dirty="0"/>
              <a:t>Case </a:t>
            </a:r>
            <a:r>
              <a:rPr lang="en-US" b="1" dirty="0" smtClean="0"/>
              <a:t>1 (</a:t>
            </a:r>
            <a:r>
              <a:rPr lang="en-US" b="1" dirty="0" err="1" smtClean="0"/>
              <a:t>con’t</a:t>
            </a:r>
            <a:r>
              <a:rPr lang="en-US" b="1" dirty="0" smtClean="0"/>
              <a:t>)</a:t>
            </a:r>
            <a:endParaRPr lang="en-US" dirty="0"/>
          </a:p>
        </p:txBody>
      </p:sp>
      <p:pic>
        <p:nvPicPr>
          <p:cNvPr id="4" name="Content Placeholder 3"/>
          <p:cNvPicPr>
            <a:picLocks noGrp="1" noChangeAspect="1"/>
          </p:cNvPicPr>
          <p:nvPr>
            <p:ph idx="1"/>
          </p:nvPr>
        </p:nvPicPr>
        <p:blipFill rotWithShape="1">
          <a:blip r:embed="rId2"/>
          <a:srcRect b="7570"/>
          <a:stretch/>
        </p:blipFill>
        <p:spPr>
          <a:xfrm>
            <a:off x="253218" y="1820674"/>
            <a:ext cx="3826412" cy="832179"/>
          </a:xfrm>
          <a:prstGeom prst="rect">
            <a:avLst/>
          </a:prstGeom>
        </p:spPr>
      </p:pic>
      <p:pic>
        <p:nvPicPr>
          <p:cNvPr id="6" name="Picture 5"/>
          <p:cNvPicPr>
            <a:picLocks noChangeAspect="1"/>
          </p:cNvPicPr>
          <p:nvPr/>
        </p:nvPicPr>
        <p:blipFill>
          <a:blip r:embed="rId3"/>
          <a:stretch>
            <a:fillRect/>
          </a:stretch>
        </p:blipFill>
        <p:spPr>
          <a:xfrm>
            <a:off x="257509" y="4949366"/>
            <a:ext cx="5022075" cy="686910"/>
          </a:xfrm>
          <a:prstGeom prst="rect">
            <a:avLst/>
          </a:prstGeom>
        </p:spPr>
      </p:pic>
      <p:pic>
        <p:nvPicPr>
          <p:cNvPr id="3" name="Picture 2"/>
          <p:cNvPicPr>
            <a:picLocks noChangeAspect="1"/>
          </p:cNvPicPr>
          <p:nvPr/>
        </p:nvPicPr>
        <p:blipFill>
          <a:blip r:embed="rId4"/>
          <a:stretch>
            <a:fillRect/>
          </a:stretch>
        </p:blipFill>
        <p:spPr>
          <a:xfrm>
            <a:off x="257509" y="2952749"/>
            <a:ext cx="7452138" cy="1592357"/>
          </a:xfrm>
          <a:prstGeom prst="rect">
            <a:avLst/>
          </a:prstGeom>
        </p:spPr>
      </p:pic>
    </p:spTree>
    <p:extLst>
      <p:ext uri="{BB962C8B-B14F-4D97-AF65-F5344CB8AC3E}">
        <p14:creationId xmlns:p14="http://schemas.microsoft.com/office/powerpoint/2010/main" val="407862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lstStyle/>
          <a:p>
            <a:r>
              <a:rPr lang="en-US" b="1" dirty="0"/>
              <a:t>Case </a:t>
            </a:r>
            <a:r>
              <a:rPr lang="en-US" b="1" dirty="0" smtClean="0"/>
              <a:t>1 - Prescriptions</a:t>
            </a:r>
            <a:endParaRPr lang="en-US" dirty="0"/>
          </a:p>
        </p:txBody>
      </p:sp>
      <p:pic>
        <p:nvPicPr>
          <p:cNvPr id="4" name="Content Placeholder 3"/>
          <p:cNvPicPr>
            <a:picLocks noGrp="1" noChangeAspect="1"/>
          </p:cNvPicPr>
          <p:nvPr>
            <p:ph idx="1"/>
          </p:nvPr>
        </p:nvPicPr>
        <p:blipFill rotWithShape="1">
          <a:blip r:embed="rId3"/>
          <a:srcRect l="5486" b="10622"/>
          <a:stretch/>
        </p:blipFill>
        <p:spPr>
          <a:xfrm>
            <a:off x="457200" y="2298700"/>
            <a:ext cx="4927600" cy="1261153"/>
          </a:xfrm>
          <a:prstGeom prst="rect">
            <a:avLst/>
          </a:prstGeom>
        </p:spPr>
      </p:pic>
      <p:pic>
        <p:nvPicPr>
          <p:cNvPr id="6" name="Picture 5"/>
          <p:cNvPicPr>
            <a:picLocks noChangeAspect="1"/>
          </p:cNvPicPr>
          <p:nvPr/>
        </p:nvPicPr>
        <p:blipFill>
          <a:blip r:embed="rId4"/>
          <a:stretch>
            <a:fillRect/>
          </a:stretch>
        </p:blipFill>
        <p:spPr>
          <a:xfrm>
            <a:off x="457200" y="4143766"/>
            <a:ext cx="4927600" cy="1304534"/>
          </a:xfrm>
          <a:prstGeom prst="rect">
            <a:avLst/>
          </a:prstGeom>
        </p:spPr>
      </p:pic>
      <p:sp>
        <p:nvSpPr>
          <p:cNvPr id="7" name="Rounded Rectangle 6"/>
          <p:cNvSpPr/>
          <p:nvPr/>
        </p:nvSpPr>
        <p:spPr>
          <a:xfrm>
            <a:off x="6172958" y="2162063"/>
            <a:ext cx="2002854" cy="153442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Anything about these scripts you would change?</a:t>
            </a:r>
            <a:endParaRPr lang="en-US" dirty="0"/>
          </a:p>
        </p:txBody>
      </p:sp>
      <p:sp>
        <p:nvSpPr>
          <p:cNvPr id="8" name="Rounded Rectangle 7"/>
          <p:cNvSpPr/>
          <p:nvPr/>
        </p:nvSpPr>
        <p:spPr>
          <a:xfrm>
            <a:off x="5593976" y="3869413"/>
            <a:ext cx="3379695" cy="180769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Call to pharmacy revealed #90 losartan-HCTZ combo filled 2/21</a:t>
            </a:r>
          </a:p>
          <a:p>
            <a:pPr algn="ctr"/>
            <a:r>
              <a:rPr lang="en-US" dirty="0" smtClean="0">
                <a:ln w="0"/>
                <a:solidFill>
                  <a:schemeClr val="tx1"/>
                </a:solidFill>
                <a:effectLst>
                  <a:outerShdw blurRad="38100" dist="19050" dir="2700000" algn="tl" rotWithShape="0">
                    <a:schemeClr val="dk1">
                      <a:alpha val="40000"/>
                    </a:schemeClr>
                  </a:outerShdw>
                </a:effectLst>
              </a:rPr>
              <a:t>losartan filled 3/16 #90</a:t>
            </a:r>
          </a:p>
          <a:p>
            <a:pPr algn="ctr"/>
            <a:r>
              <a:rPr lang="en-US" dirty="0" smtClean="0">
                <a:ln w="0"/>
                <a:solidFill>
                  <a:schemeClr val="tx1"/>
                </a:solidFill>
                <a:effectLst>
                  <a:outerShdw blurRad="38100" dist="19050" dir="2700000" algn="tl" rotWithShape="0">
                    <a:schemeClr val="dk1">
                      <a:alpha val="40000"/>
                    </a:schemeClr>
                  </a:outerShdw>
                </a:effectLst>
              </a:rPr>
              <a:t>HCTZ filled 3/16 #90 </a:t>
            </a:r>
            <a:endParaRPr lang="en-US" dirty="0"/>
          </a:p>
        </p:txBody>
      </p:sp>
    </p:spTree>
    <p:extLst>
      <p:ext uri="{BB962C8B-B14F-4D97-AF65-F5344CB8AC3E}">
        <p14:creationId xmlns:p14="http://schemas.microsoft.com/office/powerpoint/2010/main" val="163541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736" y="515836"/>
            <a:ext cx="8229600" cy="1143000"/>
          </a:xfrm>
        </p:spPr>
        <p:txBody>
          <a:bodyPr/>
          <a:lstStyle/>
          <a:p>
            <a:r>
              <a:rPr lang="en-US" b="1" dirty="0"/>
              <a:t>Case </a:t>
            </a:r>
            <a:r>
              <a:rPr lang="en-US" b="1" dirty="0" smtClean="0"/>
              <a:t>2 </a:t>
            </a:r>
            <a:endParaRPr lang="en-US" dirty="0"/>
          </a:p>
        </p:txBody>
      </p:sp>
      <p:pic>
        <p:nvPicPr>
          <p:cNvPr id="4" name="Content Placeholder 3"/>
          <p:cNvPicPr>
            <a:picLocks noGrp="1" noChangeAspect="1"/>
          </p:cNvPicPr>
          <p:nvPr>
            <p:ph idx="1"/>
          </p:nvPr>
        </p:nvPicPr>
        <p:blipFill>
          <a:blip r:embed="rId2"/>
          <a:stretch>
            <a:fillRect/>
          </a:stretch>
        </p:blipFill>
        <p:spPr>
          <a:xfrm>
            <a:off x="2133994" y="1335742"/>
            <a:ext cx="6777318" cy="4948518"/>
          </a:xfrm>
          <a:prstGeom prst="rect">
            <a:avLst/>
          </a:prstGeom>
        </p:spPr>
      </p:pic>
      <p:sp>
        <p:nvSpPr>
          <p:cNvPr id="5" name="TextBox 4">
            <a:hlinkClick r:id="rId3"/>
          </p:cNvPr>
          <p:cNvSpPr txBox="1"/>
          <p:nvPr/>
        </p:nvSpPr>
        <p:spPr>
          <a:xfrm>
            <a:off x="0" y="6453537"/>
            <a:ext cx="9144000" cy="338554"/>
          </a:xfrm>
          <a:prstGeom prst="rect">
            <a:avLst/>
          </a:prstGeom>
          <a:solidFill>
            <a:schemeClr val="bg1"/>
          </a:solidFill>
        </p:spPr>
        <p:txBody>
          <a:bodyPr wrap="square" rtlCol="0">
            <a:spAutoFit/>
          </a:bodyPr>
          <a:lstStyle/>
          <a:p>
            <a:r>
              <a:rPr lang="en-US" sz="1600" dirty="0">
                <a:hlinkClick r:id="rId3"/>
              </a:rPr>
              <a:t>https://apps.who.int/iris/bitstream/handle/10665/325454/WHO-UHC-SDS-2019.11-eng.pdf</a:t>
            </a:r>
            <a:endParaRPr lang="en-US" sz="1600" dirty="0"/>
          </a:p>
        </p:txBody>
      </p:sp>
      <p:sp>
        <p:nvSpPr>
          <p:cNvPr id="6" name="TextBox 5"/>
          <p:cNvSpPr txBox="1"/>
          <p:nvPr/>
        </p:nvSpPr>
        <p:spPr>
          <a:xfrm>
            <a:off x="217597" y="1628128"/>
            <a:ext cx="1504604" cy="1754326"/>
          </a:xfrm>
          <a:prstGeom prst="rect">
            <a:avLst/>
          </a:prstGeom>
          <a:noFill/>
        </p:spPr>
        <p:txBody>
          <a:bodyPr wrap="square" rtlCol="0">
            <a:spAutoFit/>
          </a:bodyPr>
          <a:lstStyle/>
          <a:p>
            <a:r>
              <a:rPr lang="en-US" dirty="0" smtClean="0"/>
              <a:t>WHO Medication Safety In Polypharmacy Technical Report 2019.</a:t>
            </a:r>
            <a:endParaRPr lang="en-US" dirty="0"/>
          </a:p>
        </p:txBody>
      </p:sp>
    </p:spTree>
    <p:extLst>
      <p:ext uri="{BB962C8B-B14F-4D97-AF65-F5344CB8AC3E}">
        <p14:creationId xmlns:p14="http://schemas.microsoft.com/office/powerpoint/2010/main" val="4100300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88" y="718847"/>
            <a:ext cx="8229600" cy="1143000"/>
          </a:xfrm>
        </p:spPr>
        <p:txBody>
          <a:bodyPr>
            <a:normAutofit/>
          </a:bodyPr>
          <a:lstStyle/>
          <a:p>
            <a:r>
              <a:rPr lang="en-US" sz="4000" b="1" dirty="0" smtClean="0"/>
              <a:t>Case 2 (</a:t>
            </a:r>
            <a:r>
              <a:rPr lang="en-US" sz="4000" b="1" dirty="0" err="1" smtClean="0"/>
              <a:t>con’t</a:t>
            </a:r>
            <a:r>
              <a:rPr lang="en-US" sz="4000" b="1" dirty="0" smtClean="0"/>
              <a:t>)</a:t>
            </a:r>
            <a:endParaRPr lang="en-US" sz="4000" b="1" dirty="0"/>
          </a:p>
        </p:txBody>
      </p:sp>
      <p:pic>
        <p:nvPicPr>
          <p:cNvPr id="4" name="Content Placeholder 3"/>
          <p:cNvPicPr>
            <a:picLocks noGrp="1" noChangeAspect="1"/>
          </p:cNvPicPr>
          <p:nvPr>
            <p:ph idx="1"/>
          </p:nvPr>
        </p:nvPicPr>
        <p:blipFill>
          <a:blip r:embed="rId2"/>
          <a:stretch>
            <a:fillRect/>
          </a:stretch>
        </p:blipFill>
        <p:spPr>
          <a:xfrm>
            <a:off x="83976" y="1721224"/>
            <a:ext cx="9060024" cy="4539000"/>
          </a:xfrm>
          <a:prstGeom prst="rect">
            <a:avLst/>
          </a:prstGeom>
        </p:spPr>
      </p:pic>
      <p:sp>
        <p:nvSpPr>
          <p:cNvPr id="5" name="TextBox 4">
            <a:hlinkClick r:id="rId3"/>
          </p:cNvPr>
          <p:cNvSpPr txBox="1"/>
          <p:nvPr/>
        </p:nvSpPr>
        <p:spPr>
          <a:xfrm>
            <a:off x="199506" y="6453537"/>
            <a:ext cx="8487294" cy="338554"/>
          </a:xfrm>
          <a:prstGeom prst="rect">
            <a:avLst/>
          </a:prstGeom>
          <a:solidFill>
            <a:schemeClr val="bg1"/>
          </a:solidFill>
        </p:spPr>
        <p:txBody>
          <a:bodyPr wrap="square" rtlCol="0">
            <a:spAutoFit/>
          </a:bodyPr>
          <a:lstStyle/>
          <a:p>
            <a:r>
              <a:rPr lang="en-US" sz="1600" dirty="0">
                <a:hlinkClick r:id="rId3"/>
              </a:rPr>
              <a:t>https://apps.who.int/iris/bitstream/handle/10665/325454/WHO-UHC-SDS-2019.11-eng.pdf</a:t>
            </a:r>
            <a:endParaRPr lang="en-US" sz="1600" dirty="0"/>
          </a:p>
        </p:txBody>
      </p:sp>
    </p:spTree>
    <p:extLst>
      <p:ext uri="{BB962C8B-B14F-4D97-AF65-F5344CB8AC3E}">
        <p14:creationId xmlns:p14="http://schemas.microsoft.com/office/powerpoint/2010/main" val="206044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0624"/>
            <a:ext cx="8229600" cy="1143000"/>
          </a:xfrm>
        </p:spPr>
        <p:txBody>
          <a:bodyPr>
            <a:normAutofit/>
          </a:bodyPr>
          <a:lstStyle/>
          <a:p>
            <a:r>
              <a:rPr lang="en-US" sz="4000" b="1" dirty="0"/>
              <a:t>Case 2 (</a:t>
            </a:r>
            <a:r>
              <a:rPr lang="en-US" sz="4000" b="1" dirty="0" err="1"/>
              <a:t>con’t</a:t>
            </a:r>
            <a:r>
              <a:rPr lang="en-US" sz="4000" b="1" dirty="0"/>
              <a:t>)</a:t>
            </a:r>
            <a:endParaRPr lang="en-US" sz="4000" dirty="0"/>
          </a:p>
        </p:txBody>
      </p:sp>
      <p:pic>
        <p:nvPicPr>
          <p:cNvPr id="4" name="Content Placeholder 3"/>
          <p:cNvPicPr>
            <a:picLocks noGrp="1" noChangeAspect="1"/>
          </p:cNvPicPr>
          <p:nvPr>
            <p:ph idx="1"/>
          </p:nvPr>
        </p:nvPicPr>
        <p:blipFill>
          <a:blip r:embed="rId2"/>
          <a:stretch>
            <a:fillRect/>
          </a:stretch>
        </p:blipFill>
        <p:spPr>
          <a:xfrm>
            <a:off x="242596" y="1670180"/>
            <a:ext cx="8726837" cy="4544008"/>
          </a:xfrm>
          <a:prstGeom prst="rect">
            <a:avLst/>
          </a:prstGeom>
        </p:spPr>
      </p:pic>
      <p:sp>
        <p:nvSpPr>
          <p:cNvPr id="5" name="TextBox 4">
            <a:hlinkClick r:id="rId3"/>
          </p:cNvPr>
          <p:cNvSpPr txBox="1"/>
          <p:nvPr/>
        </p:nvSpPr>
        <p:spPr>
          <a:xfrm>
            <a:off x="83127" y="6480743"/>
            <a:ext cx="8886306" cy="338554"/>
          </a:xfrm>
          <a:prstGeom prst="rect">
            <a:avLst/>
          </a:prstGeom>
          <a:solidFill>
            <a:schemeClr val="bg1"/>
          </a:solidFill>
        </p:spPr>
        <p:txBody>
          <a:bodyPr wrap="square" rtlCol="0">
            <a:spAutoFit/>
          </a:bodyPr>
          <a:lstStyle/>
          <a:p>
            <a:r>
              <a:rPr lang="en-US" sz="1600" dirty="0">
                <a:hlinkClick r:id="rId3"/>
              </a:rPr>
              <a:t>https://apps.who.int/iris/bitstream/handle/10665/325454/WHO-UHC-SDS-2019.11-eng.pdf</a:t>
            </a:r>
            <a:endParaRPr lang="en-US" sz="1600" dirty="0"/>
          </a:p>
        </p:txBody>
      </p:sp>
    </p:spTree>
    <p:extLst>
      <p:ext uri="{BB962C8B-B14F-4D97-AF65-F5344CB8AC3E}">
        <p14:creationId xmlns:p14="http://schemas.microsoft.com/office/powerpoint/2010/main" val="324406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23" y="587188"/>
            <a:ext cx="8229600" cy="1143000"/>
          </a:xfrm>
        </p:spPr>
        <p:txBody>
          <a:bodyPr>
            <a:normAutofit/>
          </a:bodyPr>
          <a:lstStyle/>
          <a:p>
            <a:r>
              <a:rPr lang="en-US" sz="4000" b="1" dirty="0" smtClean="0"/>
              <a:t>Case 2 (</a:t>
            </a:r>
            <a:r>
              <a:rPr lang="en-US" sz="4000" b="1" dirty="0" err="1" smtClean="0"/>
              <a:t>con’t</a:t>
            </a:r>
            <a:r>
              <a:rPr lang="en-US" sz="4000" b="1" dirty="0" smtClean="0"/>
              <a:t>)</a:t>
            </a:r>
            <a:endParaRPr lang="en-US" sz="4000" b="1" dirty="0"/>
          </a:p>
        </p:txBody>
      </p:sp>
      <p:pic>
        <p:nvPicPr>
          <p:cNvPr id="4" name="Content Placeholder 3"/>
          <p:cNvPicPr>
            <a:picLocks noGrp="1" noChangeAspect="1"/>
          </p:cNvPicPr>
          <p:nvPr>
            <p:ph idx="1"/>
          </p:nvPr>
        </p:nvPicPr>
        <p:blipFill>
          <a:blip r:embed="rId3"/>
          <a:stretch>
            <a:fillRect/>
          </a:stretch>
        </p:blipFill>
        <p:spPr>
          <a:xfrm>
            <a:off x="204368" y="1989093"/>
            <a:ext cx="8639344" cy="4250342"/>
          </a:xfrm>
          <a:prstGeom prst="rect">
            <a:avLst/>
          </a:prstGeom>
        </p:spPr>
      </p:pic>
      <p:pic>
        <p:nvPicPr>
          <p:cNvPr id="6" name="Picture 5"/>
          <p:cNvPicPr>
            <a:picLocks noChangeAspect="1"/>
          </p:cNvPicPr>
          <p:nvPr/>
        </p:nvPicPr>
        <p:blipFill>
          <a:blip r:embed="rId4"/>
          <a:stretch>
            <a:fillRect/>
          </a:stretch>
        </p:blipFill>
        <p:spPr>
          <a:xfrm>
            <a:off x="204368" y="1559451"/>
            <a:ext cx="8639344" cy="496462"/>
          </a:xfrm>
          <a:prstGeom prst="rect">
            <a:avLst/>
          </a:prstGeom>
        </p:spPr>
      </p:pic>
      <p:sp>
        <p:nvSpPr>
          <p:cNvPr id="5" name="TextBox 4">
            <a:hlinkClick r:id="rId5"/>
          </p:cNvPr>
          <p:cNvSpPr txBox="1"/>
          <p:nvPr/>
        </p:nvSpPr>
        <p:spPr>
          <a:xfrm>
            <a:off x="80496" y="6448085"/>
            <a:ext cx="8888937" cy="338554"/>
          </a:xfrm>
          <a:prstGeom prst="rect">
            <a:avLst/>
          </a:prstGeom>
          <a:solidFill>
            <a:schemeClr val="bg1"/>
          </a:solidFill>
        </p:spPr>
        <p:txBody>
          <a:bodyPr wrap="square" rtlCol="0">
            <a:spAutoFit/>
          </a:bodyPr>
          <a:lstStyle/>
          <a:p>
            <a:r>
              <a:rPr lang="en-US" sz="1600" dirty="0">
                <a:hlinkClick r:id="rId5"/>
              </a:rPr>
              <a:t>https://apps.who.int/iris/bitstream/handle/10665/325454/WHO-UHC-SDS-2019.11-eng.pdf</a:t>
            </a:r>
            <a:endParaRPr lang="en-US" sz="1600" dirty="0"/>
          </a:p>
        </p:txBody>
      </p:sp>
    </p:spTree>
    <p:extLst>
      <p:ext uri="{BB962C8B-B14F-4D97-AF65-F5344CB8AC3E}">
        <p14:creationId xmlns:p14="http://schemas.microsoft.com/office/powerpoint/2010/main" val="686442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220" y="579438"/>
            <a:ext cx="8229600" cy="1143000"/>
          </a:xfrm>
        </p:spPr>
        <p:txBody>
          <a:bodyPr>
            <a:normAutofit/>
          </a:bodyPr>
          <a:lstStyle/>
          <a:p>
            <a:r>
              <a:rPr lang="en-US" sz="4000" b="1" dirty="0"/>
              <a:t>Case 2 (</a:t>
            </a:r>
            <a:r>
              <a:rPr lang="en-US" sz="4000" b="1" dirty="0" err="1"/>
              <a:t>con’t</a:t>
            </a:r>
            <a:r>
              <a:rPr lang="en-US" sz="4000" b="1" dirty="0"/>
              <a:t>)</a:t>
            </a:r>
            <a:endParaRPr lang="en-US" sz="4000" dirty="0"/>
          </a:p>
        </p:txBody>
      </p:sp>
      <p:pic>
        <p:nvPicPr>
          <p:cNvPr id="4" name="Content Placeholder 3"/>
          <p:cNvPicPr>
            <a:picLocks noGrp="1" noChangeAspect="1"/>
          </p:cNvPicPr>
          <p:nvPr>
            <p:ph idx="1"/>
          </p:nvPr>
        </p:nvPicPr>
        <p:blipFill>
          <a:blip r:embed="rId3"/>
          <a:stretch>
            <a:fillRect/>
          </a:stretch>
        </p:blipFill>
        <p:spPr>
          <a:xfrm>
            <a:off x="3306015" y="779323"/>
            <a:ext cx="5705475" cy="2743200"/>
          </a:xfrm>
          <a:prstGeom prst="rect">
            <a:avLst/>
          </a:prstGeom>
        </p:spPr>
      </p:pic>
      <p:pic>
        <p:nvPicPr>
          <p:cNvPr id="5" name="Picture 4"/>
          <p:cNvPicPr>
            <a:picLocks noChangeAspect="1"/>
          </p:cNvPicPr>
          <p:nvPr/>
        </p:nvPicPr>
        <p:blipFill>
          <a:blip r:embed="rId4"/>
          <a:stretch>
            <a:fillRect/>
          </a:stretch>
        </p:blipFill>
        <p:spPr>
          <a:xfrm>
            <a:off x="3306015" y="3522523"/>
            <a:ext cx="5743575" cy="2867025"/>
          </a:xfrm>
          <a:prstGeom prst="rect">
            <a:avLst/>
          </a:prstGeom>
        </p:spPr>
      </p:pic>
      <p:sp>
        <p:nvSpPr>
          <p:cNvPr id="6" name="TextBox 5">
            <a:hlinkClick r:id="rId5"/>
          </p:cNvPr>
          <p:cNvSpPr txBox="1"/>
          <p:nvPr/>
        </p:nvSpPr>
        <p:spPr>
          <a:xfrm>
            <a:off x="101600" y="6455474"/>
            <a:ext cx="8909890" cy="338554"/>
          </a:xfrm>
          <a:prstGeom prst="rect">
            <a:avLst/>
          </a:prstGeom>
          <a:solidFill>
            <a:schemeClr val="bg1"/>
          </a:solidFill>
        </p:spPr>
        <p:txBody>
          <a:bodyPr wrap="square" rtlCol="0">
            <a:spAutoFit/>
          </a:bodyPr>
          <a:lstStyle/>
          <a:p>
            <a:r>
              <a:rPr lang="en-US" sz="1600" dirty="0">
                <a:hlinkClick r:id="rId5"/>
              </a:rPr>
              <a:t>https://apps.who.int/iris/bitstream/handle/10665/325454/WHO-UHC-SDS-2019.11-eng.pdf</a:t>
            </a:r>
            <a:endParaRPr lang="en-US" sz="1600" dirty="0"/>
          </a:p>
        </p:txBody>
      </p:sp>
    </p:spTree>
    <p:extLst>
      <p:ext uri="{BB962C8B-B14F-4D97-AF65-F5344CB8AC3E}">
        <p14:creationId xmlns:p14="http://schemas.microsoft.com/office/powerpoint/2010/main" val="4006829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044"/>
            <a:ext cx="8229600" cy="1143000"/>
          </a:xfrm>
        </p:spPr>
        <p:txBody>
          <a:bodyPr>
            <a:normAutofit/>
          </a:bodyPr>
          <a:lstStyle/>
          <a:p>
            <a:r>
              <a:rPr lang="en-US" sz="4000" b="1" dirty="0"/>
              <a:t>Case 2 (</a:t>
            </a:r>
            <a:r>
              <a:rPr lang="en-US" sz="4000" b="1" dirty="0" err="1"/>
              <a:t>con’t</a:t>
            </a:r>
            <a:r>
              <a:rPr lang="en-US" sz="4000" b="1" dirty="0"/>
              <a:t>)</a:t>
            </a:r>
            <a:endParaRPr lang="en-US" sz="4000" dirty="0"/>
          </a:p>
        </p:txBody>
      </p:sp>
      <p:pic>
        <p:nvPicPr>
          <p:cNvPr id="4" name="Content Placeholder 3"/>
          <p:cNvPicPr>
            <a:picLocks noGrp="1" noChangeAspect="1"/>
          </p:cNvPicPr>
          <p:nvPr>
            <p:ph idx="1"/>
          </p:nvPr>
        </p:nvPicPr>
        <p:blipFill>
          <a:blip r:embed="rId2"/>
          <a:stretch>
            <a:fillRect/>
          </a:stretch>
        </p:blipFill>
        <p:spPr>
          <a:xfrm>
            <a:off x="824754" y="1653044"/>
            <a:ext cx="7943368" cy="4754880"/>
          </a:xfrm>
          <a:prstGeom prst="rect">
            <a:avLst/>
          </a:prstGeom>
        </p:spPr>
      </p:pic>
      <p:pic>
        <p:nvPicPr>
          <p:cNvPr id="5" name="Picture 4"/>
          <p:cNvPicPr>
            <a:picLocks noChangeAspect="1"/>
          </p:cNvPicPr>
          <p:nvPr/>
        </p:nvPicPr>
        <p:blipFill>
          <a:blip r:embed="rId3"/>
          <a:stretch>
            <a:fillRect/>
          </a:stretch>
        </p:blipFill>
        <p:spPr>
          <a:xfrm>
            <a:off x="824755" y="1378724"/>
            <a:ext cx="7943367" cy="274320"/>
          </a:xfrm>
          <a:prstGeom prst="rect">
            <a:avLst/>
          </a:prstGeom>
        </p:spPr>
      </p:pic>
      <p:sp>
        <p:nvSpPr>
          <p:cNvPr id="6" name="TextBox 5">
            <a:hlinkClick r:id="rId4"/>
          </p:cNvPr>
          <p:cNvSpPr txBox="1"/>
          <p:nvPr/>
        </p:nvSpPr>
        <p:spPr>
          <a:xfrm>
            <a:off x="0" y="6453537"/>
            <a:ext cx="9144000" cy="338554"/>
          </a:xfrm>
          <a:prstGeom prst="rect">
            <a:avLst/>
          </a:prstGeom>
          <a:solidFill>
            <a:schemeClr val="bg1"/>
          </a:solidFill>
        </p:spPr>
        <p:txBody>
          <a:bodyPr wrap="square" rtlCol="0">
            <a:spAutoFit/>
          </a:bodyPr>
          <a:lstStyle/>
          <a:p>
            <a:r>
              <a:rPr lang="en-US" sz="1600" dirty="0">
                <a:hlinkClick r:id="rId4"/>
              </a:rPr>
              <a:t>https://apps.who.int/iris/bitstream/handle/10665/325454/WHO-UHC-SDS-2019.11-eng.pdf</a:t>
            </a:r>
            <a:endParaRPr lang="en-US" sz="1600" dirty="0"/>
          </a:p>
        </p:txBody>
      </p:sp>
    </p:spTree>
    <p:extLst>
      <p:ext uri="{BB962C8B-B14F-4D97-AF65-F5344CB8AC3E}">
        <p14:creationId xmlns:p14="http://schemas.microsoft.com/office/powerpoint/2010/main" val="428353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3389"/>
            <a:ext cx="8229600" cy="1143000"/>
          </a:xfrm>
        </p:spPr>
        <p:txBody>
          <a:bodyPr>
            <a:normAutofit/>
          </a:bodyPr>
          <a:lstStyle/>
          <a:p>
            <a:r>
              <a:rPr lang="en-US" sz="3600" b="1" dirty="0" smtClean="0"/>
              <a:t>Continuing Education Credits</a:t>
            </a:r>
            <a:endParaRPr lang="en-US" sz="3600" b="1" dirty="0"/>
          </a:p>
        </p:txBody>
      </p:sp>
      <p:sp>
        <p:nvSpPr>
          <p:cNvPr id="3" name="Content Placeholder 2"/>
          <p:cNvSpPr>
            <a:spLocks noGrp="1"/>
          </p:cNvSpPr>
          <p:nvPr>
            <p:ph idx="1"/>
          </p:nvPr>
        </p:nvSpPr>
        <p:spPr>
          <a:xfrm>
            <a:off x="233082" y="1806389"/>
            <a:ext cx="6257365" cy="4119281"/>
          </a:xfrm>
        </p:spPr>
        <p:txBody>
          <a:bodyPr>
            <a:noAutofit/>
          </a:bodyPr>
          <a:lstStyle/>
          <a:p>
            <a:pPr marL="0" indent="0">
              <a:buNone/>
            </a:pPr>
            <a:r>
              <a:rPr lang="en-US" sz="1800" dirty="0"/>
              <a:t>In support of improving patient care, Community Health Center, Inc./Weitzman Institute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800" dirty="0"/>
          </a:p>
          <a:p>
            <a:pPr marL="0" indent="0">
              <a:buNone/>
            </a:pPr>
            <a:r>
              <a:rPr lang="en-US" sz="1800" dirty="0"/>
              <a:t>This series is intended for </a:t>
            </a:r>
            <a:r>
              <a:rPr lang="en-US" sz="1800" dirty="0">
                <a:solidFill>
                  <a:srgbClr val="FF0000"/>
                </a:solidFill>
              </a:rPr>
              <a:t>post-graduate residents engaging in a year-long Residency program. </a:t>
            </a:r>
          </a:p>
          <a:p>
            <a:pPr marL="0" indent="0">
              <a:buNone/>
            </a:pPr>
            <a:endParaRPr lang="en-US" sz="1800" dirty="0"/>
          </a:p>
          <a:p>
            <a:pPr marL="0" indent="0">
              <a:buNone/>
            </a:pPr>
            <a:r>
              <a:rPr lang="en-US" sz="1800" dirty="0"/>
              <a:t>Please complete the survey on </a:t>
            </a:r>
            <a:r>
              <a:rPr lang="en-US" sz="1800" dirty="0">
                <a:solidFill>
                  <a:srgbClr val="FF0000"/>
                </a:solidFill>
              </a:rPr>
              <a:t>New Innovations</a:t>
            </a:r>
            <a:r>
              <a:rPr lang="en-US" sz="1800" dirty="0"/>
              <a:t> to satisfy your continuing education credit.</a:t>
            </a:r>
          </a:p>
          <a:p>
            <a:pPr marL="0" indent="0">
              <a:buNone/>
            </a:pPr>
            <a:endParaRPr lang="en-US" sz="1800" dirty="0"/>
          </a:p>
          <a:p>
            <a:pPr marL="0" indent="0">
              <a:buNone/>
            </a:pPr>
            <a:r>
              <a:rPr lang="en-US" sz="1800" dirty="0"/>
              <a:t>A comprehensive certificate will be sent out after the end of the series, </a:t>
            </a:r>
            <a:r>
              <a:rPr lang="en-US" sz="1800" dirty="0">
                <a:solidFill>
                  <a:srgbClr val="FF0000"/>
                </a:solidFill>
              </a:rPr>
              <a:t>June, 2022. </a:t>
            </a:r>
          </a:p>
        </p:txBody>
      </p:sp>
      <p:pic>
        <p:nvPicPr>
          <p:cNvPr id="1026" name="Picture 2" descr="https://mcusercontent.com/8eeee921893db656502b54f00/images/0e0f1bd4-a57b-4cfa-be43-7659e33eab37.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6427694" y="2617694"/>
            <a:ext cx="2626659" cy="222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879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3908"/>
            <a:ext cx="8229600" cy="1143000"/>
          </a:xfrm>
        </p:spPr>
        <p:txBody>
          <a:bodyPr>
            <a:normAutofit/>
          </a:bodyPr>
          <a:lstStyle/>
          <a:p>
            <a:r>
              <a:rPr lang="en-US" sz="4000" b="1" dirty="0"/>
              <a:t>Case 2 (</a:t>
            </a:r>
            <a:r>
              <a:rPr lang="en-US" sz="4000" b="1" dirty="0" err="1"/>
              <a:t>con’t</a:t>
            </a:r>
            <a:r>
              <a:rPr lang="en-US" sz="4000" b="1" dirty="0"/>
              <a:t>)</a:t>
            </a:r>
            <a:endParaRPr lang="en-US" sz="4000" dirty="0"/>
          </a:p>
        </p:txBody>
      </p:sp>
      <p:pic>
        <p:nvPicPr>
          <p:cNvPr id="4" name="Content Placeholder 3"/>
          <p:cNvPicPr>
            <a:picLocks noGrp="1" noChangeAspect="1"/>
          </p:cNvPicPr>
          <p:nvPr>
            <p:ph idx="1"/>
          </p:nvPr>
        </p:nvPicPr>
        <p:blipFill>
          <a:blip r:embed="rId3"/>
          <a:stretch>
            <a:fillRect/>
          </a:stretch>
        </p:blipFill>
        <p:spPr>
          <a:xfrm>
            <a:off x="457200" y="1640539"/>
            <a:ext cx="8288253" cy="4663440"/>
          </a:xfrm>
          <a:prstGeom prst="rect">
            <a:avLst/>
          </a:prstGeom>
        </p:spPr>
      </p:pic>
      <p:sp>
        <p:nvSpPr>
          <p:cNvPr id="5" name="TextBox 4">
            <a:hlinkClick r:id="rId4"/>
          </p:cNvPr>
          <p:cNvSpPr txBox="1"/>
          <p:nvPr/>
        </p:nvSpPr>
        <p:spPr>
          <a:xfrm>
            <a:off x="0" y="6453537"/>
            <a:ext cx="9144000" cy="338554"/>
          </a:xfrm>
          <a:prstGeom prst="rect">
            <a:avLst/>
          </a:prstGeom>
          <a:solidFill>
            <a:schemeClr val="bg1"/>
          </a:solidFill>
        </p:spPr>
        <p:txBody>
          <a:bodyPr wrap="square" rtlCol="0">
            <a:spAutoFit/>
          </a:bodyPr>
          <a:lstStyle/>
          <a:p>
            <a:r>
              <a:rPr lang="en-US" sz="1600" dirty="0">
                <a:hlinkClick r:id="rId4"/>
              </a:rPr>
              <a:t>https://apps.who.int/iris/bitstream/handle/10665/325454/WHO-UHC-SDS-2019.11-eng.pdf</a:t>
            </a:r>
            <a:endParaRPr lang="en-US" sz="1600" dirty="0"/>
          </a:p>
        </p:txBody>
      </p:sp>
    </p:spTree>
    <p:extLst>
      <p:ext uri="{BB962C8B-B14F-4D97-AF65-F5344CB8AC3E}">
        <p14:creationId xmlns:p14="http://schemas.microsoft.com/office/powerpoint/2010/main" val="3552235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7" y="776662"/>
            <a:ext cx="8229600" cy="1143000"/>
          </a:xfrm>
        </p:spPr>
        <p:txBody>
          <a:bodyPr>
            <a:normAutofit/>
          </a:bodyPr>
          <a:lstStyle/>
          <a:p>
            <a:r>
              <a:rPr lang="en-US" sz="4000" b="1" dirty="0" smtClean="0"/>
              <a:t>Case 2 Summary</a:t>
            </a:r>
            <a:endParaRPr lang="en-US" sz="4000" b="1" dirty="0"/>
          </a:p>
        </p:txBody>
      </p:sp>
      <p:pic>
        <p:nvPicPr>
          <p:cNvPr id="4" name="Content Placeholder 3"/>
          <p:cNvPicPr>
            <a:picLocks noGrp="1" noChangeAspect="1"/>
          </p:cNvPicPr>
          <p:nvPr>
            <p:ph idx="1"/>
          </p:nvPr>
        </p:nvPicPr>
        <p:blipFill>
          <a:blip r:embed="rId3"/>
          <a:stretch>
            <a:fillRect/>
          </a:stretch>
        </p:blipFill>
        <p:spPr>
          <a:xfrm>
            <a:off x="140678" y="1801905"/>
            <a:ext cx="8904848" cy="4500421"/>
          </a:xfrm>
          <a:prstGeom prst="rect">
            <a:avLst/>
          </a:prstGeom>
        </p:spPr>
      </p:pic>
      <p:sp>
        <p:nvSpPr>
          <p:cNvPr id="6" name="TextBox 5">
            <a:hlinkClick r:id="rId4"/>
          </p:cNvPr>
          <p:cNvSpPr txBox="1"/>
          <p:nvPr/>
        </p:nvSpPr>
        <p:spPr>
          <a:xfrm>
            <a:off x="0" y="6453537"/>
            <a:ext cx="9144000" cy="338554"/>
          </a:xfrm>
          <a:prstGeom prst="rect">
            <a:avLst/>
          </a:prstGeom>
          <a:solidFill>
            <a:schemeClr val="bg1"/>
          </a:solidFill>
        </p:spPr>
        <p:txBody>
          <a:bodyPr wrap="square" rtlCol="0">
            <a:spAutoFit/>
          </a:bodyPr>
          <a:lstStyle/>
          <a:p>
            <a:r>
              <a:rPr lang="en-US" sz="1600" dirty="0">
                <a:hlinkClick r:id="rId4"/>
              </a:rPr>
              <a:t>https://apps.who.int/iris/bitstream/handle/10665/325454/WHO-UHC-SDS-2019.11-eng.pdf</a:t>
            </a:r>
            <a:endParaRPr lang="en-US" sz="1600" dirty="0"/>
          </a:p>
        </p:txBody>
      </p:sp>
    </p:spTree>
    <p:extLst>
      <p:ext uri="{BB962C8B-B14F-4D97-AF65-F5344CB8AC3E}">
        <p14:creationId xmlns:p14="http://schemas.microsoft.com/office/powerpoint/2010/main" val="813034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375" y="5623421"/>
            <a:ext cx="7494660" cy="461665"/>
          </a:xfrm>
          <a:prstGeom prst="rect">
            <a:avLst/>
          </a:prstGeom>
          <a:noFill/>
        </p:spPr>
        <p:txBody>
          <a:bodyPr wrap="square" rtlCol="0">
            <a:spAutoFit/>
          </a:bodyPr>
          <a:lstStyle/>
          <a:p>
            <a:r>
              <a:rPr lang="en-US" sz="1200" dirty="0">
                <a:hlinkClick r:id="rId3"/>
              </a:rPr>
              <a:t>https://www.uptodate.com/contents/deprescribing?search=Polypharmacy&amp;source=search_result&amp;selectedTitle=3~107&amp;usage_type=default&amp;display_rank=3</a:t>
            </a:r>
            <a:endParaRPr lang="en-US" sz="1200" dirty="0"/>
          </a:p>
        </p:txBody>
      </p:sp>
      <p:sp>
        <p:nvSpPr>
          <p:cNvPr id="6" name="TextBox 5"/>
          <p:cNvSpPr txBox="1"/>
          <p:nvPr/>
        </p:nvSpPr>
        <p:spPr>
          <a:xfrm>
            <a:off x="1326777" y="1005024"/>
            <a:ext cx="6427694" cy="646331"/>
          </a:xfrm>
          <a:prstGeom prst="rect">
            <a:avLst/>
          </a:prstGeom>
          <a:noFill/>
        </p:spPr>
        <p:txBody>
          <a:bodyPr wrap="square" rtlCol="0">
            <a:spAutoFit/>
          </a:bodyPr>
          <a:lstStyle/>
          <a:p>
            <a:pPr algn="ctr"/>
            <a:r>
              <a:rPr lang="en-US" sz="3600" b="1" dirty="0" smtClean="0"/>
              <a:t>Opportunities for Deprescribing</a:t>
            </a:r>
            <a:endParaRPr lang="en-US" sz="3600" b="1" dirty="0"/>
          </a:p>
        </p:txBody>
      </p:sp>
      <p:sp>
        <p:nvSpPr>
          <p:cNvPr id="2" name="TextBox 1"/>
          <p:cNvSpPr txBox="1"/>
          <p:nvPr/>
        </p:nvSpPr>
        <p:spPr>
          <a:xfrm>
            <a:off x="295903" y="1922361"/>
            <a:ext cx="7539318" cy="3970318"/>
          </a:xfrm>
          <a:prstGeom prst="rect">
            <a:avLst/>
          </a:prstGeom>
          <a:noFill/>
        </p:spPr>
        <p:txBody>
          <a:bodyPr wrap="square" rtlCol="0">
            <a:spAutoFit/>
          </a:bodyPr>
          <a:lstStyle/>
          <a:p>
            <a:r>
              <a:rPr lang="en-US" sz="2400" b="1" dirty="0" smtClean="0"/>
              <a:t>Patient Characteristics:</a:t>
            </a:r>
          </a:p>
          <a:p>
            <a:pPr marL="285750" indent="-285750">
              <a:buFont typeface="Arial" panose="020B0604020202020204" pitchFamily="34" charset="0"/>
              <a:buChar char="•"/>
            </a:pPr>
            <a:r>
              <a:rPr lang="en-US" sz="2400" dirty="0" smtClean="0"/>
              <a:t>Use of multiple medications</a:t>
            </a:r>
          </a:p>
          <a:p>
            <a:pPr marL="285750" indent="-285750">
              <a:buFont typeface="Arial" panose="020B0604020202020204" pitchFamily="34" charset="0"/>
              <a:buChar char="•"/>
            </a:pPr>
            <a:r>
              <a:rPr lang="en-US" sz="2400" dirty="0" err="1" smtClean="0"/>
              <a:t>Multimorbidity</a:t>
            </a:r>
            <a:endParaRPr lang="en-US" sz="2400" dirty="0" smtClean="0"/>
          </a:p>
          <a:p>
            <a:pPr marL="285750" indent="-285750">
              <a:buFont typeface="Arial" panose="020B0604020202020204" pitchFamily="34" charset="0"/>
              <a:buChar char="•"/>
            </a:pPr>
            <a:r>
              <a:rPr lang="en-US" sz="2400" dirty="0" smtClean="0"/>
              <a:t>Renal or hepatic impairment</a:t>
            </a:r>
          </a:p>
          <a:p>
            <a:pPr marL="285750" indent="-285750">
              <a:buFont typeface="Arial" panose="020B0604020202020204" pitchFamily="34" charset="0"/>
              <a:buChar char="•"/>
            </a:pPr>
            <a:r>
              <a:rPr lang="en-US" sz="2400" dirty="0" smtClean="0"/>
              <a:t>Multiple providers</a:t>
            </a:r>
          </a:p>
          <a:p>
            <a:pPr marL="285750" indent="-285750">
              <a:buFont typeface="Arial" panose="020B0604020202020204" pitchFamily="34" charset="0"/>
              <a:buChar char="•"/>
            </a:pPr>
            <a:r>
              <a:rPr lang="en-US" sz="2400" dirty="0" smtClean="0"/>
              <a:t>Transitions of care</a:t>
            </a:r>
          </a:p>
          <a:p>
            <a:pPr marL="285750" indent="-285750">
              <a:buFont typeface="Arial" panose="020B0604020202020204" pitchFamily="34" charset="0"/>
              <a:buChar char="•"/>
            </a:pPr>
            <a:r>
              <a:rPr lang="en-US" sz="2400" dirty="0" smtClean="0"/>
              <a:t>Medication non-adherence </a:t>
            </a:r>
          </a:p>
          <a:p>
            <a:pPr marL="285750" indent="-285750">
              <a:buFont typeface="Arial" panose="020B0604020202020204" pitchFamily="34" charset="0"/>
              <a:buChar char="•"/>
            </a:pPr>
            <a:r>
              <a:rPr lang="en-US" sz="2400" dirty="0" smtClean="0"/>
              <a:t>Limited life expectancy</a:t>
            </a:r>
          </a:p>
          <a:p>
            <a:pPr marL="285750" indent="-285750">
              <a:buFont typeface="Arial" panose="020B0604020202020204" pitchFamily="34" charset="0"/>
              <a:buChar char="•"/>
            </a:pPr>
            <a:r>
              <a:rPr lang="en-US" sz="2400" dirty="0" smtClean="0"/>
              <a:t>Frailty/dementia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07300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375" y="5623421"/>
            <a:ext cx="7647060" cy="461665"/>
          </a:xfrm>
          <a:prstGeom prst="rect">
            <a:avLst/>
          </a:prstGeom>
          <a:noFill/>
        </p:spPr>
        <p:txBody>
          <a:bodyPr wrap="square" rtlCol="0">
            <a:spAutoFit/>
          </a:bodyPr>
          <a:lstStyle/>
          <a:p>
            <a:r>
              <a:rPr lang="en-US" sz="1200" dirty="0">
                <a:hlinkClick r:id="rId3"/>
              </a:rPr>
              <a:t>https://www.uptodate.com/contents/deprescribing?search=Polypharmacy&amp;source=search_result&amp;selectedTitle=3~107&amp;usage_type=default&amp;display_rank=3</a:t>
            </a:r>
            <a:endParaRPr lang="en-US" sz="1200" dirty="0"/>
          </a:p>
        </p:txBody>
      </p:sp>
      <p:sp>
        <p:nvSpPr>
          <p:cNvPr id="6" name="TextBox 5"/>
          <p:cNvSpPr txBox="1"/>
          <p:nvPr/>
        </p:nvSpPr>
        <p:spPr>
          <a:xfrm>
            <a:off x="412377" y="942271"/>
            <a:ext cx="8355106" cy="646331"/>
          </a:xfrm>
          <a:prstGeom prst="rect">
            <a:avLst/>
          </a:prstGeom>
          <a:noFill/>
        </p:spPr>
        <p:txBody>
          <a:bodyPr wrap="square" rtlCol="0">
            <a:spAutoFit/>
          </a:bodyPr>
          <a:lstStyle/>
          <a:p>
            <a:pPr algn="ctr"/>
            <a:r>
              <a:rPr lang="en-US" sz="3600" b="1" dirty="0" smtClean="0"/>
              <a:t>Opportunities for Deprescribing (</a:t>
            </a:r>
            <a:r>
              <a:rPr lang="en-US" sz="3600" b="1" dirty="0" err="1" smtClean="0"/>
              <a:t>con’t</a:t>
            </a:r>
            <a:r>
              <a:rPr lang="en-US" sz="3600" b="1" dirty="0" smtClean="0"/>
              <a:t>)</a:t>
            </a:r>
            <a:endParaRPr lang="en-US" sz="3600" b="1" dirty="0"/>
          </a:p>
        </p:txBody>
      </p:sp>
      <p:sp>
        <p:nvSpPr>
          <p:cNvPr id="2" name="TextBox 1"/>
          <p:cNvSpPr txBox="1"/>
          <p:nvPr/>
        </p:nvSpPr>
        <p:spPr>
          <a:xfrm>
            <a:off x="412377" y="1929260"/>
            <a:ext cx="7539318" cy="3600986"/>
          </a:xfrm>
          <a:prstGeom prst="rect">
            <a:avLst/>
          </a:prstGeom>
          <a:noFill/>
        </p:spPr>
        <p:txBody>
          <a:bodyPr wrap="square" rtlCol="0">
            <a:spAutoFit/>
          </a:bodyPr>
          <a:lstStyle/>
          <a:p>
            <a:r>
              <a:rPr lang="en-US" sz="2400" b="1" dirty="0" smtClean="0"/>
              <a:t>Medications:</a:t>
            </a:r>
          </a:p>
          <a:p>
            <a:pPr marL="285750" indent="-285750">
              <a:buFont typeface="Arial" panose="020B0604020202020204" pitchFamily="34" charset="0"/>
              <a:buChar char="•"/>
            </a:pPr>
            <a:r>
              <a:rPr lang="en-US" sz="2400" dirty="0" smtClean="0"/>
              <a:t>Anticholinergic burden (i.e. antihistamines)</a:t>
            </a:r>
          </a:p>
          <a:p>
            <a:pPr marL="285750" indent="-285750">
              <a:buFont typeface="Arial" panose="020B0604020202020204" pitchFamily="34" charset="0"/>
              <a:buChar char="•"/>
            </a:pPr>
            <a:r>
              <a:rPr lang="en-US" sz="2400" dirty="0" smtClean="0"/>
              <a:t>Benzodiazepines*</a:t>
            </a:r>
          </a:p>
          <a:p>
            <a:pPr marL="285750" indent="-285750">
              <a:buFont typeface="Arial" panose="020B0604020202020204" pitchFamily="34" charset="0"/>
              <a:buChar char="•"/>
            </a:pPr>
            <a:r>
              <a:rPr lang="en-US" sz="2400" dirty="0" smtClean="0"/>
              <a:t>Benzodiazepine receptor agonists (i.e. zolpidem)*</a:t>
            </a:r>
          </a:p>
          <a:p>
            <a:pPr marL="285750" indent="-285750">
              <a:buFont typeface="Arial" panose="020B0604020202020204" pitchFamily="34" charset="0"/>
              <a:buChar char="•"/>
            </a:pPr>
            <a:r>
              <a:rPr lang="en-US" sz="2400" dirty="0" smtClean="0"/>
              <a:t>DM meds (i.e. </a:t>
            </a:r>
            <a:r>
              <a:rPr lang="en-US" sz="2400" dirty="0" err="1" smtClean="0"/>
              <a:t>sulfonylyureas</a:t>
            </a:r>
            <a:r>
              <a:rPr lang="en-US" sz="2400" dirty="0" smtClean="0"/>
              <a:t>, insulin)*</a:t>
            </a:r>
          </a:p>
          <a:p>
            <a:pPr marL="285750" indent="-285750">
              <a:buFont typeface="Arial" panose="020B0604020202020204" pitchFamily="34" charset="0"/>
              <a:buChar char="•"/>
            </a:pPr>
            <a:r>
              <a:rPr lang="en-US" sz="2400" dirty="0" smtClean="0"/>
              <a:t>Chronic use of PPIs w/o strong indication*</a:t>
            </a:r>
          </a:p>
          <a:p>
            <a:pPr marL="285750" indent="-285750">
              <a:buFont typeface="Arial" panose="020B0604020202020204" pitchFamily="34" charset="0"/>
              <a:buChar char="•"/>
            </a:pPr>
            <a:r>
              <a:rPr lang="en-US" sz="2400" dirty="0" smtClean="0"/>
              <a:t>Chronic use of NSAIDs w/o strong indication</a:t>
            </a:r>
          </a:p>
          <a:p>
            <a:pPr marL="285750" indent="-285750">
              <a:buFont typeface="Arial" panose="020B0604020202020204" pitchFamily="34" charset="0"/>
              <a:buChar char="•"/>
            </a:pPr>
            <a:r>
              <a:rPr lang="en-US" sz="2400" dirty="0" smtClean="0"/>
              <a:t>Aspirin for primary prevention of CVD in older patients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0696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 y="956920"/>
            <a:ext cx="8806375" cy="1143000"/>
          </a:xfrm>
        </p:spPr>
        <p:txBody>
          <a:bodyPr>
            <a:normAutofit fontScale="90000"/>
          </a:bodyPr>
          <a:lstStyle/>
          <a:p>
            <a:r>
              <a:rPr lang="en-US" b="1" dirty="0" smtClean="0"/>
              <a:t>Proton Pump Inhibitors (PPIs)</a:t>
            </a:r>
            <a:br>
              <a:rPr lang="en-US" b="1" dirty="0" smtClean="0"/>
            </a:br>
            <a:r>
              <a:rPr lang="en-US" b="1" dirty="0" smtClean="0"/>
              <a:t>Possible Risks of Long-Term Use</a:t>
            </a:r>
            <a:endParaRPr lang="en-US" b="1" dirty="0"/>
          </a:p>
        </p:txBody>
      </p:sp>
      <p:sp>
        <p:nvSpPr>
          <p:cNvPr id="3" name="Content Placeholder 2"/>
          <p:cNvSpPr>
            <a:spLocks noGrp="1"/>
          </p:cNvSpPr>
          <p:nvPr>
            <p:ph idx="1"/>
          </p:nvPr>
        </p:nvSpPr>
        <p:spPr>
          <a:xfrm>
            <a:off x="98473" y="2381590"/>
            <a:ext cx="9045527" cy="4525963"/>
          </a:xfrm>
        </p:spPr>
        <p:txBody>
          <a:bodyPr>
            <a:normAutofit/>
          </a:bodyPr>
          <a:lstStyle/>
          <a:p>
            <a:r>
              <a:rPr lang="en-US" sz="2400" dirty="0" smtClean="0"/>
              <a:t>Micronutrient deficiencies (vitamin </a:t>
            </a:r>
            <a:r>
              <a:rPr lang="en-US" sz="2400" dirty="0"/>
              <a:t>B</a:t>
            </a:r>
            <a:r>
              <a:rPr lang="en-US" sz="2400" baseline="-20000" dirty="0"/>
              <a:t>12</a:t>
            </a:r>
            <a:r>
              <a:rPr lang="en-US" sz="2400" dirty="0"/>
              <a:t> </a:t>
            </a:r>
            <a:r>
              <a:rPr lang="en-US" sz="2400" dirty="0" smtClean="0"/>
              <a:t>&amp; calcium)</a:t>
            </a:r>
          </a:p>
          <a:p>
            <a:r>
              <a:rPr lang="en-US" sz="2400" dirty="0" smtClean="0"/>
              <a:t>Hypomagnesemia</a:t>
            </a:r>
          </a:p>
          <a:p>
            <a:r>
              <a:rPr lang="en-US" sz="2400" i="1" dirty="0"/>
              <a:t>Clostridium difficile </a:t>
            </a:r>
            <a:r>
              <a:rPr lang="en-US" sz="2400" dirty="0" smtClean="0"/>
              <a:t>diarrhea</a:t>
            </a:r>
          </a:p>
          <a:p>
            <a:r>
              <a:rPr lang="en-US" sz="2400" dirty="0" smtClean="0"/>
              <a:t>Bone fractures (hip &amp; vertebral)</a:t>
            </a:r>
          </a:p>
          <a:p>
            <a:r>
              <a:rPr lang="en-US" sz="2400" dirty="0" smtClean="0"/>
              <a:t>Health-care acquired pneumonia</a:t>
            </a:r>
          </a:p>
          <a:p>
            <a:r>
              <a:rPr lang="en-US" sz="2400" dirty="0" smtClean="0"/>
              <a:t>Dementia </a:t>
            </a:r>
          </a:p>
          <a:p>
            <a:r>
              <a:rPr lang="en-US" sz="2400" dirty="0" smtClean="0"/>
              <a:t>Acute interstitial nephritis (CKD) </a:t>
            </a:r>
          </a:p>
          <a:p>
            <a:pPr marL="0" indent="0">
              <a:buNone/>
            </a:pPr>
            <a:endParaRPr lang="en-US" sz="2400" dirty="0"/>
          </a:p>
          <a:p>
            <a:pPr marL="0" indent="0">
              <a:buNone/>
            </a:pPr>
            <a:r>
              <a:rPr lang="en-US" sz="1400" dirty="0" smtClean="0">
                <a:hlinkClick r:id="rId3"/>
              </a:rPr>
              <a:t>https://www.ncbi.nlm.nih.gov/pmc/articles/PMC6463334/</a:t>
            </a:r>
            <a:endParaRPr lang="en-US" sz="1400" dirty="0" smtClean="0"/>
          </a:p>
          <a:p>
            <a:pPr marL="0" indent="0">
              <a:buNone/>
            </a:pPr>
            <a:r>
              <a:rPr lang="en-US" sz="1400" dirty="0" smtClean="0">
                <a:hlinkClick r:id="rId4"/>
              </a:rPr>
              <a:t>https://www.uspharmacist.com/article/proton-pump-inhibitors-considerations-with-longterm-use</a:t>
            </a:r>
            <a:endParaRPr lang="en-US" sz="1400" dirty="0"/>
          </a:p>
        </p:txBody>
      </p:sp>
    </p:spTree>
    <p:extLst>
      <p:ext uri="{BB962C8B-B14F-4D97-AF65-F5344CB8AC3E}">
        <p14:creationId xmlns:p14="http://schemas.microsoft.com/office/powerpoint/2010/main" val="342280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6309"/>
            <a:ext cx="8229600" cy="1143000"/>
          </a:xfrm>
        </p:spPr>
        <p:txBody>
          <a:bodyPr>
            <a:normAutofit fontScale="90000"/>
          </a:bodyPr>
          <a:lstStyle/>
          <a:p>
            <a:r>
              <a:rPr lang="en-US" b="1" dirty="0" smtClean="0"/>
              <a:t>PPI Use in Hospitals,</a:t>
            </a:r>
            <a:br>
              <a:rPr lang="en-US" b="1" dirty="0" smtClean="0"/>
            </a:br>
            <a:r>
              <a:rPr lang="en-US" b="1" dirty="0" smtClean="0"/>
              <a:t>some background</a:t>
            </a:r>
            <a:endParaRPr lang="en-US" b="1" dirty="0"/>
          </a:p>
        </p:txBody>
      </p:sp>
      <p:sp>
        <p:nvSpPr>
          <p:cNvPr id="3" name="Content Placeholder 2"/>
          <p:cNvSpPr>
            <a:spLocks noGrp="1"/>
          </p:cNvSpPr>
          <p:nvPr>
            <p:ph idx="1"/>
          </p:nvPr>
        </p:nvSpPr>
        <p:spPr>
          <a:xfrm>
            <a:off x="340659" y="2346699"/>
            <a:ext cx="8229600" cy="4525963"/>
          </a:xfrm>
        </p:spPr>
        <p:txBody>
          <a:bodyPr/>
          <a:lstStyle/>
          <a:p>
            <a:r>
              <a:rPr lang="en-US" sz="2800" dirty="0" smtClean="0"/>
              <a:t>PPIs added to stress ulcer prophylaxis protocols to replace histamine-2 (H2) blockers</a:t>
            </a:r>
          </a:p>
          <a:p>
            <a:r>
              <a:rPr lang="en-US" sz="2800" dirty="0" smtClean="0"/>
              <a:t>There was not strong data to support this change, and in ICU incidence of stress ulcers is low </a:t>
            </a:r>
          </a:p>
          <a:p>
            <a:r>
              <a:rPr lang="en-US" sz="2800" dirty="0" smtClean="0"/>
              <a:t>Follow-up research has shown 68% of patients in hospitals were given PPIs inappropriately</a:t>
            </a:r>
          </a:p>
          <a:p>
            <a:r>
              <a:rPr lang="en-US" sz="2800" dirty="0" smtClean="0"/>
              <a:t>Many patients discharged on PO PPI as outpatients</a:t>
            </a:r>
          </a:p>
          <a:p>
            <a:endParaRPr lang="en-US" dirty="0"/>
          </a:p>
        </p:txBody>
      </p:sp>
    </p:spTree>
    <p:extLst>
      <p:ext uri="{BB962C8B-B14F-4D97-AF65-F5344CB8AC3E}">
        <p14:creationId xmlns:p14="http://schemas.microsoft.com/office/powerpoint/2010/main" val="1067949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01414237"/>
              </p:ext>
            </p:extLst>
          </p:nvPr>
        </p:nvGraphicFramePr>
        <p:xfrm>
          <a:off x="225083" y="274638"/>
          <a:ext cx="8736037" cy="6044833"/>
        </p:xfrm>
        <a:graphic>
          <a:graphicData uri="http://schemas.openxmlformats.org/presentationml/2006/ole">
            <mc:AlternateContent xmlns:mc="http://schemas.openxmlformats.org/markup-compatibility/2006">
              <mc:Choice xmlns:v="urn:schemas-microsoft-com:vml" Requires="v">
                <p:oleObj spid="_x0000_s2120" name="Acrobat Document" r:id="rId4" imgW="7543519" imgH="5828904" progId="Acrobat.Document.DC">
                  <p:embed/>
                </p:oleObj>
              </mc:Choice>
              <mc:Fallback>
                <p:oleObj name="Acrobat Document" r:id="rId4" imgW="7543519" imgH="5828904" progId="Acrobat.Document.DC">
                  <p:embed/>
                  <p:pic>
                    <p:nvPicPr>
                      <p:cNvPr id="0" name=""/>
                      <p:cNvPicPr/>
                      <p:nvPr/>
                    </p:nvPicPr>
                    <p:blipFill>
                      <a:blip r:embed="rId5"/>
                      <a:stretch>
                        <a:fillRect/>
                      </a:stretch>
                    </p:blipFill>
                    <p:spPr>
                      <a:xfrm>
                        <a:off x="225083" y="274638"/>
                        <a:ext cx="8736037" cy="6044833"/>
                      </a:xfrm>
                      <a:prstGeom prst="rect">
                        <a:avLst/>
                      </a:prstGeom>
                    </p:spPr>
                  </p:pic>
                </p:oleObj>
              </mc:Fallback>
            </mc:AlternateContent>
          </a:graphicData>
        </a:graphic>
      </p:graphicFrame>
      <p:sp>
        <p:nvSpPr>
          <p:cNvPr id="8" name="Footer Placeholder 7"/>
          <p:cNvSpPr>
            <a:spLocks noGrp="1"/>
          </p:cNvSpPr>
          <p:nvPr>
            <p:ph type="ftr" sz="quarter" idx="11"/>
          </p:nvPr>
        </p:nvSpPr>
        <p:spPr>
          <a:xfrm>
            <a:off x="0" y="6372664"/>
            <a:ext cx="9143999" cy="450167"/>
          </a:xfrm>
          <a:solidFill>
            <a:schemeClr val="accent1"/>
          </a:solidFill>
        </p:spPr>
        <p:txBody>
          <a:bodyPr/>
          <a:lstStyle/>
          <a:p>
            <a:r>
              <a:rPr lang="en-US" dirty="0" smtClean="0">
                <a:solidFill>
                  <a:schemeClr val="tx1"/>
                </a:solidFill>
              </a:rPr>
              <a:t>https://deprescribing.org/wp-content/uploads/2018/08/ppi-deprescribing-algorithm_2018_En.pdf</a:t>
            </a:r>
            <a:endParaRPr lang="en-US" dirty="0">
              <a:solidFill>
                <a:schemeClr val="tx1"/>
              </a:solidFill>
            </a:endParaRPr>
          </a:p>
        </p:txBody>
      </p:sp>
    </p:spTree>
    <p:extLst>
      <p:ext uri="{BB962C8B-B14F-4D97-AF65-F5344CB8AC3E}">
        <p14:creationId xmlns:p14="http://schemas.microsoft.com/office/powerpoint/2010/main" val="961060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32" y="1600200"/>
            <a:ext cx="8229600" cy="4525963"/>
          </a:xfrm>
        </p:spPr>
        <p:txBody>
          <a:bodyPr>
            <a:normAutofit/>
          </a:bodyPr>
          <a:lstStyle/>
          <a:p>
            <a:pPr marL="0" indent="0" algn="ctr">
              <a:buNone/>
            </a:pPr>
            <a:r>
              <a:rPr lang="en-US" sz="4800" dirty="0" smtClean="0"/>
              <a:t>What are some approaches to deprescribing?</a:t>
            </a:r>
            <a:endParaRPr lang="en-US" sz="4800" dirty="0"/>
          </a:p>
        </p:txBody>
      </p:sp>
    </p:spTree>
    <p:extLst>
      <p:ext uri="{BB962C8B-B14F-4D97-AF65-F5344CB8AC3E}">
        <p14:creationId xmlns:p14="http://schemas.microsoft.com/office/powerpoint/2010/main" val="3294009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270" y="1239993"/>
            <a:ext cx="3854824" cy="1200329"/>
          </a:xfrm>
          <a:prstGeom prst="rect">
            <a:avLst/>
          </a:prstGeom>
        </p:spPr>
        <p:txBody>
          <a:bodyPr wrap="square">
            <a:spAutoFit/>
          </a:bodyPr>
          <a:lstStyle/>
          <a:p>
            <a:pPr algn="ctr"/>
            <a:r>
              <a:rPr lang="en-US" sz="2400" b="1" dirty="0"/>
              <a:t>The Good Palliative–Geriatric Practice </a:t>
            </a:r>
            <a:r>
              <a:rPr lang="en-US" sz="2400" b="1" dirty="0" smtClean="0"/>
              <a:t>(GP-GP) deprescribing algorithm</a:t>
            </a:r>
          </a:p>
        </p:txBody>
      </p:sp>
      <p:sp>
        <p:nvSpPr>
          <p:cNvPr id="2" name="TextBox 1"/>
          <p:cNvSpPr txBox="1"/>
          <p:nvPr/>
        </p:nvSpPr>
        <p:spPr>
          <a:xfrm>
            <a:off x="125507" y="2171523"/>
            <a:ext cx="3863788" cy="3970318"/>
          </a:xfrm>
          <a:prstGeom prst="rect">
            <a:avLst/>
          </a:prstGeom>
          <a:noFill/>
        </p:spPr>
        <p:txBody>
          <a:bodyPr wrap="square" rtlCol="0">
            <a:spAutoFit/>
          </a:bodyPr>
          <a:lstStyle/>
          <a:p>
            <a:endParaRPr lang="en-US" dirty="0" smtClean="0"/>
          </a:p>
          <a:p>
            <a:endParaRPr lang="en-US" dirty="0"/>
          </a:p>
          <a:p>
            <a:endParaRPr lang="en-US" dirty="0" smtClean="0"/>
          </a:p>
          <a:p>
            <a:r>
              <a:rPr lang="en-US" dirty="0" smtClean="0"/>
              <a:t>In initial study, 58% of medications were discontinued (311 meds N=64).  Not all meds recommended for discontinuation were stopped, based on patient/provider feedback.  Only 6 meds needed to be restarted, 81% were stopped successfully. 84% of those patients reported an improvement in health.</a:t>
            </a:r>
          </a:p>
          <a:p>
            <a:endParaRPr lang="en-US" dirty="0" smtClean="0"/>
          </a:p>
          <a:p>
            <a:endParaRPr lang="en-US" dirty="0" smtClean="0"/>
          </a:p>
        </p:txBody>
      </p:sp>
      <p:pic>
        <p:nvPicPr>
          <p:cNvPr id="3074" name="Picture 2" descr="https://www.ncbi.nlm.nih.gov/pmc/articles/instance/6935879/bin/10.1177_2042098619895914-fig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33702" y="761931"/>
            <a:ext cx="4739005"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209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a:t>The </a:t>
            </a:r>
            <a:r>
              <a:rPr lang="en-US" b="1" dirty="0"/>
              <a:t>Good Palliative–Geriatric Practice (GP-GP) algorithm</a:t>
            </a:r>
          </a:p>
        </p:txBody>
      </p:sp>
      <p:sp>
        <p:nvSpPr>
          <p:cNvPr id="3" name="Content Placeholder 2"/>
          <p:cNvSpPr>
            <a:spLocks noGrp="1"/>
          </p:cNvSpPr>
          <p:nvPr>
            <p:ph idx="1"/>
          </p:nvPr>
        </p:nvSpPr>
        <p:spPr>
          <a:xfrm>
            <a:off x="206188" y="2389096"/>
            <a:ext cx="8346141" cy="3464858"/>
          </a:xfrm>
        </p:spPr>
        <p:txBody>
          <a:bodyPr/>
          <a:lstStyle/>
          <a:p>
            <a:pPr marL="0" indent="0" algn="ctr">
              <a:buNone/>
            </a:pPr>
            <a:r>
              <a:rPr lang="en-US" sz="2400" dirty="0"/>
              <a:t>“It’s easier to continue the drugs that somebody else started.  We are taught in medical school when to start drugs. Nobody tells us or teaches us if and when to discontinue drugs</a:t>
            </a:r>
            <a:r>
              <a:rPr lang="en-US" sz="2400" dirty="0" smtClean="0"/>
              <a:t>”. –Dr. </a:t>
            </a:r>
            <a:r>
              <a:rPr lang="en-US" sz="2400" dirty="0" err="1" smtClean="0"/>
              <a:t>Garfinkel</a:t>
            </a:r>
            <a:endParaRPr lang="en-US" sz="2400" dirty="0" smtClean="0"/>
          </a:p>
          <a:p>
            <a:pPr marL="0" indent="0" algn="ctr">
              <a:buNone/>
            </a:pPr>
            <a:endParaRPr lang="en-US" sz="2400" dirty="0"/>
          </a:p>
          <a:p>
            <a:pPr marL="0" indent="0" algn="ctr">
              <a:buNone/>
            </a:pPr>
            <a:r>
              <a:rPr lang="en-US" sz="2400" dirty="0"/>
              <a:t>“The quality of our medical care in the next few decades will be judged more by the wisdom of what we choose </a:t>
            </a:r>
            <a:r>
              <a:rPr lang="en-US" sz="2400" dirty="0" smtClean="0"/>
              <a:t>NOT </a:t>
            </a:r>
            <a:r>
              <a:rPr lang="en-US" sz="2400" dirty="0"/>
              <a:t>to give than what we do give.” -Dr. </a:t>
            </a:r>
            <a:r>
              <a:rPr lang="en-US" sz="2400" dirty="0" err="1"/>
              <a:t>Mangin</a:t>
            </a:r>
            <a:endParaRPr lang="en-US" sz="2400" dirty="0"/>
          </a:p>
          <a:p>
            <a:pPr marL="0" indent="0" algn="ctr">
              <a:buNone/>
            </a:pPr>
            <a:endParaRPr lang="en-US" sz="2400" dirty="0"/>
          </a:p>
          <a:p>
            <a:endParaRPr lang="en-US" dirty="0"/>
          </a:p>
        </p:txBody>
      </p:sp>
    </p:spTree>
    <p:extLst>
      <p:ext uri="{BB962C8B-B14F-4D97-AF65-F5344CB8AC3E}">
        <p14:creationId xmlns:p14="http://schemas.microsoft.com/office/powerpoint/2010/main" val="29755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42822"/>
            <a:ext cx="8525933" cy="4525963"/>
          </a:xfrm>
        </p:spPr>
        <p:txBody>
          <a:bodyPr>
            <a:normAutofit fontScale="92500"/>
          </a:bodyPr>
          <a:lstStyle/>
          <a:p>
            <a:pPr marL="342900" indent="-342900">
              <a:buFont typeface="Arial" panose="020B0604020202020204" pitchFamily="34" charset="0"/>
              <a:buChar char="•"/>
            </a:pPr>
            <a:r>
              <a:rPr lang="en-US" sz="2400" dirty="0">
                <a:cs typeface="Arial" panose="020B0604020202020204" pitchFamily="34" charset="0"/>
              </a:rPr>
              <a:t>With respect to the following presentation, there has been no relevant (direct or indirect) financial relationship between the party listed above (or spouse/partner) and any for-profit company in the past 12 months which would be considered a conflict of interest.</a:t>
            </a:r>
          </a:p>
          <a:p>
            <a:pPr marL="342900" indent="-342900">
              <a:buFont typeface="Arial" panose="020B0604020202020204" pitchFamily="34" charset="0"/>
              <a:buChar char="•"/>
            </a:pPr>
            <a:r>
              <a:rPr lang="en-US" sz="2400" dirty="0">
                <a:cs typeface="Arial" panose="020B0604020202020204" pitchFamily="34" charset="0"/>
              </a:rPr>
              <a:t>The views expressed in this presentation are those of the presenter and may not reflect official policy of Community Health Center, Inc. and its Weitzman Institute.</a:t>
            </a:r>
          </a:p>
          <a:p>
            <a:pPr marL="342900" indent="-342900">
              <a:buFont typeface="Arial" panose="020B0604020202020204" pitchFamily="34" charset="0"/>
              <a:buChar char="•"/>
            </a:pPr>
            <a:r>
              <a:rPr lang="en-US" sz="2400" dirty="0" smtClean="0">
                <a:cs typeface="Arial" panose="020B0604020202020204" pitchFamily="34" charset="0"/>
              </a:rPr>
              <a:t>We are </a:t>
            </a:r>
            <a:r>
              <a:rPr lang="en-US" sz="2400" dirty="0">
                <a:cs typeface="Arial" panose="020B0604020202020204" pitchFamily="34" charset="0"/>
              </a:rPr>
              <a:t>obligated to disclose any products which are off-label, unlabeled, experimental, and/or under investigation (not FDA approved) and any limitations on the information that </a:t>
            </a:r>
            <a:r>
              <a:rPr lang="en-US" sz="2400" dirty="0" smtClean="0">
                <a:cs typeface="Arial" panose="020B0604020202020204" pitchFamily="34" charset="0"/>
              </a:rPr>
              <a:t>are presented, </a:t>
            </a:r>
            <a:r>
              <a:rPr lang="en-US" sz="2400" dirty="0">
                <a:cs typeface="Arial" panose="020B0604020202020204" pitchFamily="34" charset="0"/>
              </a:rPr>
              <a:t>such as data that are preliminary or that represent ongoing research, interim analyses, and/or unsupported opinion. </a:t>
            </a:r>
          </a:p>
          <a:p>
            <a:endParaRPr lang="en-US" dirty="0"/>
          </a:p>
        </p:txBody>
      </p:sp>
      <p:sp>
        <p:nvSpPr>
          <p:cNvPr id="4" name="Slide Number Placeholder 3"/>
          <p:cNvSpPr>
            <a:spLocks noGrp="1"/>
          </p:cNvSpPr>
          <p:nvPr>
            <p:ph type="sldNum" sz="quarter" idx="4"/>
          </p:nvPr>
        </p:nvSpPr>
        <p:spPr/>
        <p:txBody>
          <a:bodyPr/>
          <a:lstStyle/>
          <a:p>
            <a:endParaRPr lang="en-US" dirty="0"/>
          </a:p>
        </p:txBody>
      </p:sp>
      <p:sp>
        <p:nvSpPr>
          <p:cNvPr id="5" name="Title 4"/>
          <p:cNvSpPr>
            <a:spLocks noGrp="1"/>
          </p:cNvSpPr>
          <p:nvPr>
            <p:ph type="ctrTitle"/>
          </p:nvPr>
        </p:nvSpPr>
        <p:spPr>
          <a:xfrm>
            <a:off x="270931" y="822552"/>
            <a:ext cx="8525933" cy="685800"/>
          </a:xfrm>
        </p:spPr>
        <p:txBody>
          <a:bodyPr>
            <a:noAutofit/>
          </a:bodyPr>
          <a:lstStyle/>
          <a:p>
            <a:pPr algn="ctr"/>
            <a:r>
              <a:rPr lang="en-US" sz="4000" dirty="0" smtClean="0">
                <a:solidFill>
                  <a:schemeClr val="tx1"/>
                </a:solidFill>
                <a:cs typeface="Arial" panose="020B0604020202020204" pitchFamily="34" charset="0"/>
              </a:rPr>
              <a:t>Disclosure</a:t>
            </a:r>
            <a:endParaRPr lang="en-US" sz="4000" dirty="0">
              <a:solidFill>
                <a:schemeClr val="tx1"/>
              </a:solidFill>
              <a:cs typeface="Arial" panose="020B0604020202020204" pitchFamily="34" charset="0"/>
            </a:endParaRPr>
          </a:p>
        </p:txBody>
      </p:sp>
    </p:spTree>
    <p:extLst>
      <p:ext uri="{BB962C8B-B14F-4D97-AF65-F5344CB8AC3E}">
        <p14:creationId xmlns:p14="http://schemas.microsoft.com/office/powerpoint/2010/main" val="1942242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262"/>
            <a:ext cx="8229600" cy="1143000"/>
          </a:xfrm>
        </p:spPr>
        <p:txBody>
          <a:bodyPr>
            <a:normAutofit/>
          </a:bodyPr>
          <a:lstStyle/>
          <a:p>
            <a:r>
              <a:rPr lang="en-US" sz="4000" b="1" dirty="0" smtClean="0"/>
              <a:t>Deprescribing Tools (</a:t>
            </a:r>
            <a:r>
              <a:rPr lang="en-US" sz="4000" b="1" dirty="0" err="1" smtClean="0"/>
              <a:t>con’t</a:t>
            </a:r>
            <a:r>
              <a:rPr lang="en-US" sz="4000" b="1" dirty="0" smtClean="0"/>
              <a:t>)</a:t>
            </a:r>
            <a:endParaRPr lang="en-US" sz="4000" b="1" dirty="0"/>
          </a:p>
        </p:txBody>
      </p:sp>
      <p:sp>
        <p:nvSpPr>
          <p:cNvPr id="3" name="Content Placeholder 2"/>
          <p:cNvSpPr>
            <a:spLocks noGrp="1"/>
          </p:cNvSpPr>
          <p:nvPr>
            <p:ph idx="1"/>
          </p:nvPr>
        </p:nvSpPr>
        <p:spPr>
          <a:xfrm>
            <a:off x="457200" y="1767262"/>
            <a:ext cx="8229600" cy="4525963"/>
          </a:xfrm>
        </p:spPr>
        <p:txBody>
          <a:bodyPr/>
          <a:lstStyle/>
          <a:p>
            <a:r>
              <a:rPr lang="en-US" dirty="0" smtClean="0"/>
              <a:t>CARE Acronym </a:t>
            </a:r>
          </a:p>
          <a:p>
            <a:pPr marL="0" indent="0">
              <a:buNone/>
            </a:pPr>
            <a:endParaRPr lang="en-US" dirty="0" smtClean="0"/>
          </a:p>
          <a:p>
            <a:r>
              <a:rPr lang="en-US" b="1" dirty="0" smtClean="0"/>
              <a:t>C</a:t>
            </a:r>
            <a:r>
              <a:rPr lang="en-US" dirty="0" smtClean="0"/>
              <a:t> = Caution/Compliance </a:t>
            </a:r>
          </a:p>
          <a:p>
            <a:pPr lvl="1"/>
            <a:r>
              <a:rPr lang="en-US" dirty="0"/>
              <a:t>u</a:t>
            </a:r>
            <a:r>
              <a:rPr lang="en-US" dirty="0" smtClean="0"/>
              <a:t>nderstand SE profiles</a:t>
            </a:r>
          </a:p>
          <a:p>
            <a:pPr lvl="1"/>
            <a:r>
              <a:rPr lang="en-US" dirty="0" smtClean="0"/>
              <a:t>identify risk factors for ADRs</a:t>
            </a:r>
          </a:p>
          <a:p>
            <a:pPr lvl="1"/>
            <a:r>
              <a:rPr lang="en-US" dirty="0" smtClean="0"/>
              <a:t>consider risk/benefit</a:t>
            </a:r>
          </a:p>
          <a:p>
            <a:pPr lvl="1"/>
            <a:r>
              <a:rPr lang="en-US" dirty="0" smtClean="0"/>
              <a:t>keep dosing simple (QD-BID, combos)</a:t>
            </a:r>
          </a:p>
          <a:p>
            <a:pPr lvl="1"/>
            <a:r>
              <a:rPr lang="en-US" dirty="0" smtClean="0"/>
              <a:t>probe adherence (trust but verify)</a:t>
            </a:r>
            <a:endParaRPr lang="en-US" dirty="0"/>
          </a:p>
        </p:txBody>
      </p:sp>
    </p:spTree>
    <p:extLst>
      <p:ext uri="{BB962C8B-B14F-4D97-AF65-F5344CB8AC3E}">
        <p14:creationId xmlns:p14="http://schemas.microsoft.com/office/powerpoint/2010/main" val="295633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262"/>
            <a:ext cx="8229600" cy="1143000"/>
          </a:xfrm>
        </p:spPr>
        <p:txBody>
          <a:bodyPr>
            <a:normAutofit/>
          </a:bodyPr>
          <a:lstStyle/>
          <a:p>
            <a:r>
              <a:rPr lang="en-US" sz="4000" b="1" dirty="0" smtClean="0"/>
              <a:t>Deprescribing Tools (</a:t>
            </a:r>
            <a:r>
              <a:rPr lang="en-US" sz="4000" b="1" dirty="0" err="1" smtClean="0"/>
              <a:t>con’t</a:t>
            </a:r>
            <a:r>
              <a:rPr lang="en-US" sz="4000" b="1" dirty="0" smtClean="0"/>
              <a:t>)</a:t>
            </a:r>
            <a:endParaRPr lang="en-US" sz="4000" b="1" dirty="0"/>
          </a:p>
        </p:txBody>
      </p:sp>
      <p:sp>
        <p:nvSpPr>
          <p:cNvPr id="3" name="Content Placeholder 2"/>
          <p:cNvSpPr>
            <a:spLocks noGrp="1"/>
          </p:cNvSpPr>
          <p:nvPr>
            <p:ph idx="1"/>
          </p:nvPr>
        </p:nvSpPr>
        <p:spPr>
          <a:xfrm>
            <a:off x="457200" y="1982415"/>
            <a:ext cx="8229600" cy="4525963"/>
          </a:xfrm>
        </p:spPr>
        <p:txBody>
          <a:bodyPr/>
          <a:lstStyle/>
          <a:p>
            <a:r>
              <a:rPr lang="en-US" dirty="0" smtClean="0"/>
              <a:t>CARE Acronym </a:t>
            </a:r>
          </a:p>
          <a:p>
            <a:pPr marL="0" indent="0">
              <a:buNone/>
            </a:pPr>
            <a:endParaRPr lang="en-US" dirty="0" smtClean="0"/>
          </a:p>
          <a:p>
            <a:r>
              <a:rPr lang="en-US" b="1" dirty="0"/>
              <a:t>A</a:t>
            </a:r>
            <a:r>
              <a:rPr lang="en-US" dirty="0" smtClean="0"/>
              <a:t> = Adjust the dose </a:t>
            </a:r>
          </a:p>
          <a:p>
            <a:pPr lvl="1"/>
            <a:r>
              <a:rPr lang="en-US" dirty="0"/>
              <a:t>s</a:t>
            </a:r>
            <a:r>
              <a:rPr lang="en-US" dirty="0" smtClean="0"/>
              <a:t>tart low and go slow</a:t>
            </a:r>
          </a:p>
          <a:p>
            <a:pPr lvl="1"/>
            <a:r>
              <a:rPr lang="en-US" dirty="0"/>
              <a:t>i</a:t>
            </a:r>
            <a:r>
              <a:rPr lang="en-US" dirty="0" smtClean="0"/>
              <a:t>f med needed, can dose be lowered</a:t>
            </a:r>
          </a:p>
          <a:p>
            <a:pPr lvl="1"/>
            <a:r>
              <a:rPr lang="en-US" dirty="0" smtClean="0"/>
              <a:t>consider pharmacokinetic/</a:t>
            </a:r>
            <a:r>
              <a:rPr lang="en-US" dirty="0" err="1" smtClean="0"/>
              <a:t>pharmacodynamic</a:t>
            </a:r>
            <a:r>
              <a:rPr lang="en-US" dirty="0" smtClean="0"/>
              <a:t> variables</a:t>
            </a:r>
            <a:endParaRPr lang="en-US" dirty="0"/>
          </a:p>
        </p:txBody>
      </p:sp>
    </p:spTree>
    <p:extLst>
      <p:ext uri="{BB962C8B-B14F-4D97-AF65-F5344CB8AC3E}">
        <p14:creationId xmlns:p14="http://schemas.microsoft.com/office/powerpoint/2010/main" val="390613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262"/>
            <a:ext cx="8229600" cy="1143000"/>
          </a:xfrm>
        </p:spPr>
        <p:txBody>
          <a:bodyPr>
            <a:normAutofit/>
          </a:bodyPr>
          <a:lstStyle/>
          <a:p>
            <a:r>
              <a:rPr lang="en-US" sz="4000" b="1" dirty="0" smtClean="0"/>
              <a:t>Deprescribing Tools (</a:t>
            </a:r>
            <a:r>
              <a:rPr lang="en-US" sz="4000" b="1" dirty="0" err="1" smtClean="0"/>
              <a:t>con’t</a:t>
            </a:r>
            <a:r>
              <a:rPr lang="en-US" sz="4000" b="1" dirty="0" smtClean="0"/>
              <a:t>)</a:t>
            </a:r>
            <a:endParaRPr lang="en-US" sz="4000" b="1" dirty="0"/>
          </a:p>
        </p:txBody>
      </p:sp>
      <p:sp>
        <p:nvSpPr>
          <p:cNvPr id="3" name="Content Placeholder 2"/>
          <p:cNvSpPr>
            <a:spLocks noGrp="1"/>
          </p:cNvSpPr>
          <p:nvPr>
            <p:ph idx="1"/>
          </p:nvPr>
        </p:nvSpPr>
        <p:spPr>
          <a:xfrm>
            <a:off x="457200" y="1901732"/>
            <a:ext cx="8229600" cy="4525963"/>
          </a:xfrm>
        </p:spPr>
        <p:txBody>
          <a:bodyPr/>
          <a:lstStyle/>
          <a:p>
            <a:r>
              <a:rPr lang="en-US" dirty="0" smtClean="0"/>
              <a:t>CARE Acronym </a:t>
            </a:r>
          </a:p>
          <a:p>
            <a:endParaRPr lang="en-US" dirty="0" smtClean="0"/>
          </a:p>
          <a:p>
            <a:r>
              <a:rPr lang="en-US" b="1" dirty="0" smtClean="0"/>
              <a:t>R</a:t>
            </a:r>
            <a:r>
              <a:rPr lang="en-US" dirty="0" smtClean="0"/>
              <a:t> = Review algorithm regularly</a:t>
            </a:r>
          </a:p>
          <a:p>
            <a:pPr lvl="1"/>
            <a:r>
              <a:rPr lang="en-US" dirty="0" smtClean="0"/>
              <a:t>other meds (OTC)</a:t>
            </a:r>
          </a:p>
          <a:p>
            <a:pPr lvl="1"/>
            <a:r>
              <a:rPr lang="en-US" dirty="0" smtClean="0"/>
              <a:t>caution w/ other providers</a:t>
            </a:r>
          </a:p>
          <a:p>
            <a:pPr lvl="1"/>
            <a:r>
              <a:rPr lang="en-US" dirty="0"/>
              <a:t>c</a:t>
            </a:r>
            <a:r>
              <a:rPr lang="en-US" dirty="0" smtClean="0"/>
              <a:t>hoose drugs to taper/stop or sub to safer alternative</a:t>
            </a:r>
          </a:p>
        </p:txBody>
      </p:sp>
    </p:spTree>
    <p:extLst>
      <p:ext uri="{BB962C8B-B14F-4D97-AF65-F5344CB8AC3E}">
        <p14:creationId xmlns:p14="http://schemas.microsoft.com/office/powerpoint/2010/main" val="1699517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262"/>
            <a:ext cx="8229600" cy="1143000"/>
          </a:xfrm>
        </p:spPr>
        <p:txBody>
          <a:bodyPr>
            <a:normAutofit/>
          </a:bodyPr>
          <a:lstStyle/>
          <a:p>
            <a:r>
              <a:rPr lang="en-US" sz="4000" b="1" dirty="0" smtClean="0"/>
              <a:t>Deprescribing Tools (</a:t>
            </a:r>
            <a:r>
              <a:rPr lang="en-US" sz="4000" b="1" dirty="0" err="1" smtClean="0"/>
              <a:t>con’t</a:t>
            </a:r>
            <a:r>
              <a:rPr lang="en-US" sz="4000" b="1" dirty="0" smtClean="0"/>
              <a:t>)</a:t>
            </a:r>
            <a:endParaRPr lang="en-US" sz="4000" b="1" dirty="0"/>
          </a:p>
        </p:txBody>
      </p:sp>
      <p:sp>
        <p:nvSpPr>
          <p:cNvPr id="3" name="Content Placeholder 2"/>
          <p:cNvSpPr>
            <a:spLocks noGrp="1"/>
          </p:cNvSpPr>
          <p:nvPr>
            <p:ph idx="1"/>
          </p:nvPr>
        </p:nvSpPr>
        <p:spPr>
          <a:xfrm>
            <a:off x="457200" y="1901732"/>
            <a:ext cx="8229600" cy="4525963"/>
          </a:xfrm>
        </p:spPr>
        <p:txBody>
          <a:bodyPr/>
          <a:lstStyle/>
          <a:p>
            <a:r>
              <a:rPr lang="en-US" dirty="0" smtClean="0"/>
              <a:t>CARE Acronym. Patient-centered</a:t>
            </a:r>
          </a:p>
          <a:p>
            <a:endParaRPr lang="en-US" dirty="0" smtClean="0"/>
          </a:p>
          <a:p>
            <a:r>
              <a:rPr lang="en-US" b="1" dirty="0"/>
              <a:t>E</a:t>
            </a:r>
            <a:r>
              <a:rPr lang="en-US" dirty="0" smtClean="0"/>
              <a:t> = Empower patients </a:t>
            </a:r>
          </a:p>
          <a:p>
            <a:pPr lvl="1"/>
            <a:r>
              <a:rPr lang="en-US" dirty="0" smtClean="0"/>
              <a:t>ask patients “Do you feel like you are taking too many, too little, or just enough medications?”</a:t>
            </a:r>
          </a:p>
          <a:p>
            <a:pPr lvl="1"/>
            <a:r>
              <a:rPr lang="en-US" dirty="0" smtClean="0"/>
              <a:t>what side effects could you be having?</a:t>
            </a:r>
          </a:p>
          <a:p>
            <a:pPr lvl="1"/>
            <a:endParaRPr lang="en-US" dirty="0" smtClean="0"/>
          </a:p>
        </p:txBody>
      </p:sp>
    </p:spTree>
    <p:extLst>
      <p:ext uri="{BB962C8B-B14F-4D97-AF65-F5344CB8AC3E}">
        <p14:creationId xmlns:p14="http://schemas.microsoft.com/office/powerpoint/2010/main" val="2580003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1486"/>
            <a:ext cx="8229600" cy="1143000"/>
          </a:xfrm>
        </p:spPr>
        <p:txBody>
          <a:bodyPr>
            <a:normAutofit fontScale="90000"/>
          </a:bodyPr>
          <a:lstStyle/>
          <a:p>
            <a:r>
              <a:rPr lang="en-US" sz="4000" b="1" dirty="0" smtClean="0"/>
              <a:t>Deprescribing Tools </a:t>
            </a:r>
            <a:br>
              <a:rPr lang="en-US" sz="4000" b="1" dirty="0" smtClean="0"/>
            </a:br>
            <a:endParaRPr lang="en-US" sz="4000" b="1" dirty="0"/>
          </a:p>
        </p:txBody>
      </p:sp>
      <p:sp>
        <p:nvSpPr>
          <p:cNvPr id="3" name="Content Placeholder 2"/>
          <p:cNvSpPr>
            <a:spLocks noGrp="1"/>
          </p:cNvSpPr>
          <p:nvPr>
            <p:ph idx="1"/>
          </p:nvPr>
        </p:nvSpPr>
        <p:spPr>
          <a:xfrm>
            <a:off x="224118" y="1811617"/>
            <a:ext cx="8229600" cy="4525963"/>
          </a:xfrm>
        </p:spPr>
        <p:txBody>
          <a:bodyPr>
            <a:normAutofit fontScale="70000" lnSpcReduction="20000"/>
          </a:bodyPr>
          <a:lstStyle/>
          <a:p>
            <a:pPr marL="0" indent="0">
              <a:buNone/>
            </a:pPr>
            <a:r>
              <a:rPr lang="en-US" sz="2400" dirty="0" smtClean="0"/>
              <a:t>Four tools to help identify patient medications that need to be deprescribed (use Beers link at bottom)</a:t>
            </a:r>
            <a:endParaRPr lang="en-US" sz="2400" dirty="0"/>
          </a:p>
          <a:p>
            <a:pPr marL="0" indent="0">
              <a:buNone/>
            </a:pPr>
            <a:r>
              <a:rPr lang="en-US" sz="2400" dirty="0" smtClean="0">
                <a:hlinkClick r:id="rId3"/>
              </a:rPr>
              <a:t>https://www.aafp.org/journals/fpm/blogs/inpractice/entry/deprescribing.html</a:t>
            </a:r>
            <a:endParaRPr lang="en-US" sz="2400" dirty="0" smtClean="0"/>
          </a:p>
          <a:p>
            <a:pPr marL="0" indent="0">
              <a:buNone/>
            </a:pPr>
            <a:endParaRPr lang="en-US" sz="2400" dirty="0"/>
          </a:p>
          <a:p>
            <a:pPr marL="0" indent="0">
              <a:buNone/>
            </a:pPr>
            <a:r>
              <a:rPr lang="en-US" sz="2400" dirty="0" err="1" smtClean="0"/>
              <a:t>Bruyere</a:t>
            </a:r>
            <a:r>
              <a:rPr lang="en-US" sz="2400" dirty="0" smtClean="0"/>
              <a:t> </a:t>
            </a:r>
            <a:r>
              <a:rPr lang="en-US" sz="2400" dirty="0"/>
              <a:t>Research Institute and the Canadian Deprescribing Network.  Guidelines, shared-decision making aids, and med discontinuation algorithms. </a:t>
            </a:r>
            <a:r>
              <a:rPr lang="en-US" sz="2400" dirty="0">
                <a:hlinkClick r:id="rId4"/>
              </a:rPr>
              <a:t>https://deprescribing.org</a:t>
            </a:r>
            <a:r>
              <a:rPr lang="en-US" sz="2400" dirty="0" smtClean="0">
                <a:hlinkClick r:id="rId4"/>
              </a:rPr>
              <a:t>/</a:t>
            </a:r>
            <a:r>
              <a:rPr lang="en-US" sz="2400" dirty="0" smtClean="0"/>
              <a:t> </a:t>
            </a:r>
          </a:p>
          <a:p>
            <a:pPr marL="0" indent="0">
              <a:buNone/>
            </a:pPr>
            <a:r>
              <a:rPr lang="en-US" sz="2400" dirty="0"/>
              <a:t>EMPOWER (Eliminating Medications Through Patient Ownership of End Results)  Brochure for BDZ and Z-drugs (hypnotics). </a:t>
            </a:r>
            <a:r>
              <a:rPr lang="en-US" sz="2400" dirty="0" smtClean="0">
                <a:hlinkClick r:id="rId5"/>
              </a:rPr>
              <a:t>https</a:t>
            </a:r>
            <a:r>
              <a:rPr lang="en-US" sz="2400" dirty="0">
                <a:hlinkClick r:id="rId5"/>
              </a:rPr>
              <a:t>://deprescribing.org/news/empower-trial-empowering-older-adults-to-reduce-benzodiazepine-use</a:t>
            </a:r>
            <a:r>
              <a:rPr lang="en-US" sz="2400" dirty="0" smtClean="0">
                <a:hlinkClick r:id="rId5"/>
              </a:rPr>
              <a:t>/</a:t>
            </a:r>
            <a:r>
              <a:rPr lang="en-US" sz="2400" dirty="0" smtClean="0"/>
              <a:t> *</a:t>
            </a:r>
            <a:endParaRPr lang="en-US" sz="2400" dirty="0"/>
          </a:p>
          <a:p>
            <a:pPr marL="0" indent="0">
              <a:buNone/>
            </a:pPr>
            <a:endParaRPr lang="en-US" sz="2400" dirty="0" smtClean="0"/>
          </a:p>
          <a:p>
            <a:pPr marL="0" indent="0">
              <a:buNone/>
            </a:pPr>
            <a:r>
              <a:rPr lang="en-US" sz="2400" dirty="0" err="1"/>
              <a:t>MedStopper</a:t>
            </a:r>
            <a:r>
              <a:rPr lang="en-US" sz="2400" dirty="0"/>
              <a:t>. Provider enters med list and gets recommendations as to which one to stop or switch to alternative. </a:t>
            </a:r>
            <a:r>
              <a:rPr lang="en-US" sz="2400" dirty="0">
                <a:hlinkClick r:id="rId6"/>
              </a:rPr>
              <a:t>https://</a:t>
            </a:r>
            <a:r>
              <a:rPr lang="en-US" sz="2400" dirty="0" smtClean="0">
                <a:hlinkClick r:id="rId6"/>
              </a:rPr>
              <a:t>medstopper.com</a:t>
            </a:r>
            <a:endParaRPr lang="en-US" sz="2400" dirty="0" smtClean="0"/>
          </a:p>
          <a:p>
            <a:pPr marL="0" indent="0">
              <a:buNone/>
            </a:pPr>
            <a:endParaRPr lang="en-US" sz="2400" dirty="0"/>
          </a:p>
          <a:p>
            <a:pPr marL="0" indent="0">
              <a:buNone/>
            </a:pPr>
            <a:r>
              <a:rPr lang="en-US" sz="2400" dirty="0"/>
              <a:t>American Geriatric Society (AGS) Beers Criteria. Evidence-based interdisciplinary expert panel that provides Potentially Inappropriate Medications (</a:t>
            </a:r>
            <a:r>
              <a:rPr lang="en-US" sz="2400" dirty="0" smtClean="0"/>
              <a:t>PIM)  </a:t>
            </a:r>
            <a:r>
              <a:rPr lang="en-US" sz="2400" dirty="0" smtClean="0">
                <a:hlinkClick r:id="rId7"/>
              </a:rPr>
              <a:t>http://files.hgsitebuilder.com/hostgator257222/file/ags_2019_beers_pocket_printable_rh.pdf</a:t>
            </a:r>
            <a:endParaRPr lang="en-US" sz="2400" dirty="0" smtClean="0"/>
          </a:p>
        </p:txBody>
      </p:sp>
    </p:spTree>
    <p:extLst>
      <p:ext uri="{BB962C8B-B14F-4D97-AF65-F5344CB8AC3E}">
        <p14:creationId xmlns:p14="http://schemas.microsoft.com/office/powerpoint/2010/main" val="939498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457200"/>
            <a:ext cx="8229600" cy="1143000"/>
          </a:xfrm>
        </p:spPr>
        <p:txBody>
          <a:bodyPr>
            <a:normAutofit/>
          </a:bodyPr>
          <a:lstStyle/>
          <a:p>
            <a:r>
              <a:rPr lang="en-US" sz="3600" b="1" dirty="0" smtClean="0"/>
              <a:t>Polypharmacy Takeaways</a:t>
            </a:r>
            <a:endParaRPr lang="en-US" sz="3600" b="1" dirty="0"/>
          </a:p>
        </p:txBody>
      </p:sp>
      <p:sp>
        <p:nvSpPr>
          <p:cNvPr id="3" name="Content Placeholder 2"/>
          <p:cNvSpPr>
            <a:spLocks noGrp="1"/>
          </p:cNvSpPr>
          <p:nvPr>
            <p:ph idx="1"/>
          </p:nvPr>
        </p:nvSpPr>
        <p:spPr>
          <a:xfrm>
            <a:off x="108065" y="1600200"/>
            <a:ext cx="8961120" cy="4525963"/>
          </a:xfrm>
        </p:spPr>
        <p:txBody>
          <a:bodyPr>
            <a:normAutofit fontScale="92500"/>
          </a:bodyPr>
          <a:lstStyle/>
          <a:p>
            <a:r>
              <a:rPr lang="en-US" sz="2800" dirty="0" err="1" smtClean="0"/>
              <a:t>Multimorbidities</a:t>
            </a:r>
            <a:r>
              <a:rPr lang="en-US" sz="2800" dirty="0" smtClean="0"/>
              <a:t> = polypharmacy often clinically appropriate </a:t>
            </a:r>
          </a:p>
          <a:p>
            <a:r>
              <a:rPr lang="en-US" sz="2800" dirty="0" smtClean="0"/>
              <a:t>Reducing medications (pill burden) can improve adherence</a:t>
            </a:r>
          </a:p>
          <a:p>
            <a:r>
              <a:rPr lang="en-US" sz="2800" dirty="0" smtClean="0"/>
              <a:t>Addressing polypharmacy/deprescribing takes time, may not fit in one visit-start the process and conversation</a:t>
            </a:r>
            <a:r>
              <a:rPr lang="en-US" dirty="0" smtClean="0"/>
              <a:t> </a:t>
            </a:r>
          </a:p>
          <a:p>
            <a:r>
              <a:rPr lang="en-US" sz="2800" dirty="0" smtClean="0"/>
              <a:t>Document polypharmacy details (failed/successful deprescribing, meds from other prescribers, </a:t>
            </a:r>
            <a:r>
              <a:rPr lang="en-US" sz="2800" dirty="0" err="1" smtClean="0"/>
              <a:t>etc</a:t>
            </a:r>
            <a:r>
              <a:rPr lang="en-US" sz="2800" dirty="0" smtClean="0"/>
              <a:t>)</a:t>
            </a:r>
          </a:p>
          <a:p>
            <a:r>
              <a:rPr lang="en-US" sz="2800" dirty="0" smtClean="0"/>
              <a:t>Patients may have concerns/fears about deprescribing.  </a:t>
            </a:r>
            <a:r>
              <a:rPr lang="en-US" sz="2800" dirty="0"/>
              <a:t>S</a:t>
            </a:r>
            <a:r>
              <a:rPr lang="en-US" sz="2800" dirty="0" smtClean="0"/>
              <a:t>hared-decision making is necessary. The “why” and “how” a med is being DC’D is important.  Goal is to optimize health </a:t>
            </a:r>
            <a:endParaRPr lang="en-US" sz="2800" dirty="0"/>
          </a:p>
        </p:txBody>
      </p:sp>
    </p:spTree>
    <p:extLst>
      <p:ext uri="{BB962C8B-B14F-4D97-AF65-F5344CB8AC3E}">
        <p14:creationId xmlns:p14="http://schemas.microsoft.com/office/powerpoint/2010/main" val="21147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191"/>
            <a:ext cx="8229600" cy="1143000"/>
          </a:xfrm>
        </p:spPr>
        <p:txBody>
          <a:bodyPr>
            <a:normAutofit/>
          </a:bodyPr>
          <a:lstStyle/>
          <a:p>
            <a:r>
              <a:rPr lang="en-US" sz="3600" b="1" dirty="0" smtClean="0"/>
              <a:t>In your spare time…</a:t>
            </a:r>
            <a:endParaRPr lang="en-US" sz="3600" b="1" dirty="0"/>
          </a:p>
        </p:txBody>
      </p:sp>
      <p:sp>
        <p:nvSpPr>
          <p:cNvPr id="3" name="Content Placeholder 2"/>
          <p:cNvSpPr>
            <a:spLocks noGrp="1"/>
          </p:cNvSpPr>
          <p:nvPr>
            <p:ph idx="1"/>
          </p:nvPr>
        </p:nvSpPr>
        <p:spPr>
          <a:xfrm>
            <a:off x="251013" y="1785191"/>
            <a:ext cx="8677834" cy="4525963"/>
          </a:xfrm>
        </p:spPr>
        <p:txBody>
          <a:bodyPr>
            <a:normAutofit/>
          </a:bodyPr>
          <a:lstStyle/>
          <a:p>
            <a:pPr marL="0" indent="0">
              <a:buNone/>
            </a:pPr>
            <a:r>
              <a:rPr lang="en-US" sz="2400" dirty="0"/>
              <a:t>Langford AV, </a:t>
            </a:r>
            <a:r>
              <a:rPr lang="en-US" sz="2400" dirty="0" err="1"/>
              <a:t>Gnjidic</a:t>
            </a:r>
            <a:r>
              <a:rPr lang="en-US" sz="2400" dirty="0"/>
              <a:t> D, Lin CC</a:t>
            </a:r>
            <a:r>
              <a:rPr lang="en-US" sz="2400" i="1" dirty="0"/>
              <a:t>, et al</a:t>
            </a:r>
            <a:endParaRPr lang="en-US" sz="2400" dirty="0"/>
          </a:p>
          <a:p>
            <a:pPr marL="0" indent="0">
              <a:buNone/>
            </a:pPr>
            <a:r>
              <a:rPr lang="en-US" sz="2400" dirty="0"/>
              <a:t>Challenges of opioid deprescribing and factors to be considered in the development of opioid deprescribing guidelines: a qualitative </a:t>
            </a:r>
            <a:r>
              <a:rPr lang="en-US" sz="2400" dirty="0" smtClean="0"/>
              <a:t>analysis.  </a:t>
            </a:r>
            <a:r>
              <a:rPr lang="en-US" sz="2400" i="1" dirty="0" smtClean="0"/>
              <a:t>BMJ </a:t>
            </a:r>
            <a:r>
              <a:rPr lang="en-US" sz="2400" i="1" dirty="0"/>
              <a:t>Quality &amp; Safety </a:t>
            </a:r>
            <a:r>
              <a:rPr lang="en-US" sz="2400" dirty="0"/>
              <a:t>2021;30:133-140.</a:t>
            </a:r>
          </a:p>
          <a:p>
            <a:pPr marL="0" indent="0">
              <a:buNone/>
            </a:pPr>
            <a:r>
              <a:rPr lang="en-US" sz="2400" dirty="0" smtClean="0">
                <a:hlinkClick r:id="rId2"/>
              </a:rPr>
              <a:t>https</a:t>
            </a:r>
            <a:r>
              <a:rPr lang="en-US" sz="2400" dirty="0">
                <a:hlinkClick r:id="rId2"/>
              </a:rPr>
              <a:t>://qualitysafety.bmj.com/content/30/2/133</a:t>
            </a:r>
            <a:endParaRPr lang="en-US" sz="2400" dirty="0"/>
          </a:p>
        </p:txBody>
      </p:sp>
    </p:spTree>
    <p:extLst>
      <p:ext uri="{BB962C8B-B14F-4D97-AF65-F5344CB8AC3E}">
        <p14:creationId xmlns:p14="http://schemas.microsoft.com/office/powerpoint/2010/main" val="4088284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725052"/>
            <a:ext cx="8229600" cy="687240"/>
          </a:xfrm>
        </p:spPr>
        <p:txBody>
          <a:bodyPr>
            <a:normAutofit fontScale="90000"/>
          </a:bodyPr>
          <a:lstStyle/>
          <a:p>
            <a:r>
              <a:rPr lang="en-US" b="1" dirty="0" smtClean="0"/>
              <a:t>References</a:t>
            </a:r>
            <a:endParaRPr lang="en-US" b="1" dirty="0"/>
          </a:p>
        </p:txBody>
      </p:sp>
      <p:sp>
        <p:nvSpPr>
          <p:cNvPr id="3" name="Content Placeholder 2"/>
          <p:cNvSpPr>
            <a:spLocks noGrp="1"/>
          </p:cNvSpPr>
          <p:nvPr>
            <p:ph idx="1"/>
          </p:nvPr>
        </p:nvSpPr>
        <p:spPr>
          <a:xfrm>
            <a:off x="20638" y="1579368"/>
            <a:ext cx="9244012" cy="5278632"/>
          </a:xfrm>
        </p:spPr>
        <p:txBody>
          <a:bodyPr>
            <a:noAutofit/>
          </a:bodyPr>
          <a:lstStyle/>
          <a:p>
            <a:r>
              <a:rPr lang="en-US" sz="1800" dirty="0" smtClean="0"/>
              <a:t>American Geriatric Society 2019 Updated AGS Beers Criteria for Potentially Inappropriate Medication Use in Older Adults. J Am </a:t>
            </a:r>
            <a:r>
              <a:rPr lang="en-US" sz="1800" dirty="0" err="1" smtClean="0"/>
              <a:t>Geriar</a:t>
            </a:r>
            <a:r>
              <a:rPr lang="en-US" sz="1800" dirty="0" smtClean="0"/>
              <a:t> </a:t>
            </a:r>
            <a:r>
              <a:rPr lang="en-US" sz="1800" dirty="0" err="1" smtClean="0"/>
              <a:t>Soc</a:t>
            </a:r>
            <a:r>
              <a:rPr lang="en-US" sz="1800" dirty="0" smtClean="0"/>
              <a:t> 67:674-694. </a:t>
            </a:r>
            <a:r>
              <a:rPr lang="en-US" sz="1800" dirty="0" smtClean="0">
                <a:hlinkClick r:id="rId2"/>
              </a:rPr>
              <a:t>https://qioprogram.org/sites/default/files/2019BeersCriteria_JAGS.pdf</a:t>
            </a:r>
            <a:endParaRPr lang="en-US" sz="1800" dirty="0" smtClean="0"/>
          </a:p>
          <a:p>
            <a:r>
              <a:rPr lang="en-US" sz="1800" dirty="0" err="1" smtClean="0"/>
              <a:t>Darves</a:t>
            </a:r>
            <a:r>
              <a:rPr lang="en-US" sz="1800" dirty="0" smtClean="0"/>
              <a:t> B, PPIs in the hospital: Too much of a good thing? Today’s Hospitalist. June 2006.</a:t>
            </a:r>
          </a:p>
          <a:p>
            <a:r>
              <a:rPr lang="de-DE" sz="1800" dirty="0" smtClean="0"/>
              <a:t>Garfinkel D, Derelie M. </a:t>
            </a:r>
            <a:r>
              <a:rPr lang="en-US" sz="1800" dirty="0" smtClean="0"/>
              <a:t>Feasibility </a:t>
            </a:r>
            <a:r>
              <a:rPr lang="en-US" sz="1800" dirty="0"/>
              <a:t>Study of a Systematic Approach for Discontinuation of Multiple Medications in Older Adults: Addressing Polypharmacy. Arch Intern Med. 2010;170(18):1648-1654</a:t>
            </a:r>
            <a:r>
              <a:rPr lang="en-US" sz="1800" dirty="0" smtClean="0"/>
              <a:t>. </a:t>
            </a:r>
            <a:r>
              <a:rPr lang="en-US" sz="1800" dirty="0" smtClean="0">
                <a:hlinkClick r:id="rId3"/>
              </a:rPr>
              <a:t>http://doi:10.1001/archinternmed.2010.355 </a:t>
            </a:r>
            <a:endParaRPr lang="en-US" sz="1800" dirty="0"/>
          </a:p>
          <a:p>
            <a:r>
              <a:rPr lang="en-US" sz="1800" dirty="0" err="1" smtClean="0"/>
              <a:t>Garfinkel</a:t>
            </a:r>
            <a:r>
              <a:rPr lang="en-US" sz="1800" dirty="0" smtClean="0"/>
              <a:t> </a:t>
            </a:r>
            <a:r>
              <a:rPr lang="en-US" sz="1800" dirty="0"/>
              <a:t>D, </a:t>
            </a:r>
            <a:r>
              <a:rPr lang="en-US" sz="1800" dirty="0" err="1"/>
              <a:t>Zur</a:t>
            </a:r>
            <a:r>
              <a:rPr lang="en-US" sz="1800" dirty="0"/>
              <a:t>-Gil S, Ben-Israel J. The war against polypharmacy: a new cost-effective geriatric-palliative approach for improving drug therapy in disabled elderly people. </a:t>
            </a:r>
            <a:r>
              <a:rPr lang="en-US" sz="1800" dirty="0" err="1"/>
              <a:t>Isr</a:t>
            </a:r>
            <a:r>
              <a:rPr lang="en-US" sz="1800" dirty="0"/>
              <a:t> Med </a:t>
            </a:r>
            <a:r>
              <a:rPr lang="en-US" sz="1800" dirty="0" err="1"/>
              <a:t>Assoc</a:t>
            </a:r>
            <a:r>
              <a:rPr lang="en-US" sz="1800" dirty="0"/>
              <a:t> J. 2007;9(6):430–434</a:t>
            </a:r>
            <a:r>
              <a:rPr lang="en-US" sz="1800" dirty="0" smtClean="0"/>
              <a:t>. </a:t>
            </a:r>
            <a:r>
              <a:rPr lang="en-US" sz="1800" dirty="0" smtClean="0">
                <a:hlinkClick r:id="rId4"/>
              </a:rPr>
              <a:t>https://pubmed.ncbi.nlm.nih.gov/17642388/</a:t>
            </a:r>
            <a:endParaRPr lang="en-US" sz="1800" dirty="0" smtClean="0"/>
          </a:p>
          <a:p>
            <a:r>
              <a:rPr lang="en-US" sz="1800" dirty="0"/>
              <a:t>Halli-Tierney A, </a:t>
            </a:r>
            <a:r>
              <a:rPr lang="en-US" sz="1800" dirty="0" err="1"/>
              <a:t>Scarbrough</a:t>
            </a:r>
            <a:r>
              <a:rPr lang="en-US" sz="1800" dirty="0"/>
              <a:t> C, Carroll D.  Polypharmacy: Evaluating Risks and Deprescribing. Am Fam Physician</a:t>
            </a:r>
            <a:r>
              <a:rPr lang="en-US" sz="1800" i="1" dirty="0"/>
              <a:t>.</a:t>
            </a:r>
            <a:r>
              <a:rPr lang="en-US" sz="1800" dirty="0"/>
              <a:t> 2019 Jul 1;100(1):</a:t>
            </a:r>
            <a:r>
              <a:rPr lang="en-US" sz="1800" dirty="0" smtClean="0"/>
              <a:t>32-38</a:t>
            </a:r>
          </a:p>
          <a:p>
            <a:r>
              <a:rPr lang="en-US" sz="1800" dirty="0" err="1"/>
              <a:t>MacLaren</a:t>
            </a:r>
            <a:r>
              <a:rPr lang="en-US" sz="1800" dirty="0"/>
              <a:t> R, Reynolds PM, Allen RR. Histamine-2 receptor antagonists vs proton pump inhibitors on gastrointestinal tract hemorrhage and infectious complications in the intensive care unit. JAMA Intern Med 2014; 174(4): 564-574. </a:t>
            </a:r>
            <a:r>
              <a:rPr lang="en-US" sz="1800" dirty="0">
                <a:hlinkClick r:id="rId5"/>
              </a:rPr>
              <a:t>http://doi:10.1001jamaintermed.2013.14673</a:t>
            </a:r>
            <a:endParaRPr lang="en-US" sz="1800" dirty="0"/>
          </a:p>
          <a:p>
            <a:endParaRPr lang="en-US" sz="1800" dirty="0"/>
          </a:p>
          <a:p>
            <a:endParaRPr lang="en-US" sz="1800" dirty="0" smtClean="0"/>
          </a:p>
          <a:p>
            <a:endParaRPr lang="en-US" sz="1800" dirty="0" smtClean="0"/>
          </a:p>
          <a:p>
            <a:endParaRPr lang="en-US" sz="1800" dirty="0" smtClean="0"/>
          </a:p>
          <a:p>
            <a:pPr marL="0" indent="0">
              <a:buNone/>
            </a:pPr>
            <a:endParaRPr lang="en-US" sz="2000" dirty="0" smtClean="0"/>
          </a:p>
          <a:p>
            <a:pPr marL="0" indent="0">
              <a:buNone/>
            </a:pPr>
            <a:endParaRPr lang="en-US" sz="2000" dirty="0"/>
          </a:p>
          <a:p>
            <a:pPr marL="0" indent="0">
              <a:buNone/>
            </a:pPr>
            <a:endParaRPr lang="en-US" sz="1800" dirty="0" smtClean="0"/>
          </a:p>
          <a:p>
            <a:pPr marL="0" indent="0">
              <a:buNone/>
            </a:pPr>
            <a:endParaRPr lang="en-US" sz="1800" dirty="0" smtClean="0"/>
          </a:p>
          <a:p>
            <a:pPr marL="0" indent="0">
              <a:buNone/>
            </a:pPr>
            <a:endParaRPr lang="en-US" sz="2000" dirty="0"/>
          </a:p>
          <a:p>
            <a:pPr marL="0" indent="0">
              <a:buNone/>
            </a:pPr>
            <a:r>
              <a:rPr lang="en-US" sz="2000" dirty="0"/>
              <a:t/>
            </a:r>
            <a:br>
              <a:rPr lang="en-US" sz="2000" dirty="0"/>
            </a:br>
            <a:endParaRPr lang="en-US" sz="2000" dirty="0"/>
          </a:p>
          <a:p>
            <a:pPr marL="0" indent="0">
              <a:buNone/>
            </a:pPr>
            <a:endParaRPr lang="en-US" sz="2000" dirty="0"/>
          </a:p>
        </p:txBody>
      </p:sp>
      <p:sp>
        <p:nvSpPr>
          <p:cNvPr id="4" name="Rectangle 1"/>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20638" y="0"/>
            <a:ext cx="120650" cy="0"/>
          </a:xfrm>
          <a:prstGeom prst="rect">
            <a:avLst/>
          </a:prstGeom>
          <a:solidFill>
            <a:srgbClr val="403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6" name="Rectangle 3"/>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0" numCol="1" anchor="ctr" anchorCtr="0" compatLnSpc="1">
            <a:prstTxWarp prst="textNoShape">
              <a:avLst/>
            </a:prstTxWarp>
            <a:spAutoFit/>
          </a:bodyPr>
          <a:lstStyle/>
          <a:p>
            <a:endParaRPr lang="en-US"/>
          </a:p>
        </p:txBody>
      </p:sp>
      <p:sp>
        <p:nvSpPr>
          <p:cNvPr id="7" name="Rectangle 4">
            <a:hlinkClick r:id="rId6"/>
          </p:cNvPr>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20638" y="0"/>
            <a:ext cx="120650" cy="0"/>
          </a:xfrm>
          <a:prstGeom prst="rect">
            <a:avLst/>
          </a:prstGeom>
          <a:solidFill>
            <a:srgbClr val="403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0" name="Rectangle 7"/>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2" name="Rectangle 9"/>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20638" y="0"/>
            <a:ext cx="12065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4" name="Rectangle 11"/>
          <p:cNvSpPr>
            <a:spLocks noChangeArrowheads="1"/>
          </p:cNvSpPr>
          <p:nvPr/>
        </p:nvSpPr>
        <p:spPr bwMode="auto">
          <a:xfrm>
            <a:off x="20638" y="0"/>
            <a:ext cx="120650" cy="0"/>
          </a:xfrm>
          <a:prstGeom prst="rect">
            <a:avLst/>
          </a:prstGeom>
          <a:solidFill>
            <a:srgbClr val="403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20638" y="0"/>
            <a:ext cx="120650" cy="357188"/>
          </a:xfrm>
          <a:prstGeom prst="rect">
            <a:avLst/>
          </a:prstGeom>
          <a:solidFill>
            <a:srgbClr val="403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FFFFFF"/>
                </a:solidFill>
                <a:effectLst/>
                <a:latin typeface="Arial" panose="020B0604020202020204" pitchFamily="34" charset="0"/>
                <a:hlinkClick r:id="rId7"/>
              </a:rPr>
              <a:t>http://dx.doi.org/10.1136/bmjopen-2015-010989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
            <a:hlinkClick r:id="rId8" tooltip="View reference 4 in text"/>
          </p:cNvPr>
          <p:cNvSpPr>
            <a:spLocks noChangeArrowheads="1"/>
          </p:cNvSpPr>
          <p:nvPr/>
        </p:nvSpPr>
        <p:spPr bwMode="auto">
          <a:xfrm>
            <a:off x="0" y="0"/>
            <a:ext cx="9144000" cy="0"/>
          </a:xfrm>
          <a:prstGeom prst="rect">
            <a:avLst/>
          </a:prstGeom>
          <a:solidFill>
            <a:srgbClr val="47C96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501"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Helvetica Neue"/>
            </a:endParaRPr>
          </a:p>
          <a:p>
            <a:pPr marL="0" marR="0" lvl="0" indent="0" algn="l" defTabSz="914400" rtl="0" eaLnBrk="0" fontAlgn="b" latinLnBrk="0" hangingPunct="0">
              <a:lnSpc>
                <a:spcPct val="100000"/>
              </a:lnSpc>
              <a:spcBef>
                <a:spcPct val="0"/>
              </a:spcBef>
              <a:spcAft>
                <a:spcPct val="0"/>
              </a:spcAft>
              <a:buClrTx/>
              <a:buSzTx/>
              <a:buFontTx/>
              <a:buAutoNum type="arabicPeriod"/>
              <a:tabLst/>
            </a:pPr>
            <a:r>
              <a:rPr kumimoji="0" lang="en-US" altLang="en-US" b="0" i="0" u="none" strike="noStrike" cap="none" normalizeH="0" baseline="0" dirty="0" smtClean="0">
                <a:ln>
                  <a:noFill/>
                </a:ln>
                <a:solidFill>
                  <a:srgbClr val="EFEFEF"/>
                </a:solidFill>
                <a:effectLst/>
                <a:latin typeface="Helvetica Neue"/>
              </a:rPr>
              <a:t> , </a:t>
            </a:r>
          </a:p>
          <a:p>
            <a:pPr marL="0" marR="0" lvl="0" indent="0" algn="l" defTabSz="914400" rtl="0" eaLnBrk="0" fontAlgn="b"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smtClean="0">
                <a:ln>
                  <a:noFill/>
                </a:ln>
                <a:solidFill>
                  <a:srgbClr val="EFEFEF"/>
                </a:solidFill>
                <a:effectLst/>
                <a:latin typeface="Helvetica Neue"/>
              </a:rPr>
              <a:t> </a:t>
            </a:r>
            <a:endParaRPr kumimoji="0" lang="en-US" altLang="en-US" b="0" i="0" u="none" strike="noStrike" cap="none" normalizeH="0" baseline="0" dirty="0" smtClean="0">
              <a:ln>
                <a:noFill/>
              </a:ln>
              <a:solidFill>
                <a:schemeClr val="tx1"/>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Helvetica Neue"/>
              </a:rPr>
              <a:t>() . </a:t>
            </a:r>
            <a:r>
              <a:rPr kumimoji="0" lang="en-US" altLang="en-US" b="0" i="1" u="none" strike="noStrike" cap="none" normalizeH="0" baseline="0" dirty="0" err="1" smtClean="0">
                <a:ln>
                  <a:noFill/>
                </a:ln>
                <a:solidFill>
                  <a:schemeClr val="tx1"/>
                </a:solidFill>
                <a:effectLst/>
                <a:latin typeface="Helvetica Neue"/>
              </a:rPr>
              <a:t>Clin</a:t>
            </a:r>
            <a:r>
              <a:rPr kumimoji="0" lang="en-US" altLang="en-US" b="0" i="1" u="none" strike="noStrike" cap="none" normalizeH="0" baseline="0" dirty="0" smtClean="0">
                <a:ln>
                  <a:noFill/>
                </a:ln>
                <a:solidFill>
                  <a:schemeClr val="tx1"/>
                </a:solidFill>
                <a:effectLst/>
                <a:latin typeface="Helvetica Neue"/>
              </a:rPr>
              <a:t> Med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ICD10 X.WTF123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4254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1143000"/>
          </a:xfrm>
        </p:spPr>
        <p:txBody>
          <a:bodyPr>
            <a:normAutofit/>
          </a:bodyPr>
          <a:lstStyle/>
          <a:p>
            <a:r>
              <a:rPr lang="en-US" sz="4000" b="1" dirty="0"/>
              <a:t>References</a:t>
            </a:r>
            <a:endParaRPr lang="en-US" sz="4000" dirty="0"/>
          </a:p>
        </p:txBody>
      </p:sp>
      <p:sp>
        <p:nvSpPr>
          <p:cNvPr id="3" name="Content Placeholder 2"/>
          <p:cNvSpPr>
            <a:spLocks noGrp="1"/>
          </p:cNvSpPr>
          <p:nvPr>
            <p:ph idx="1"/>
          </p:nvPr>
        </p:nvSpPr>
        <p:spPr>
          <a:xfrm>
            <a:off x="63500" y="1498600"/>
            <a:ext cx="9017000" cy="4525963"/>
          </a:xfrm>
        </p:spPr>
        <p:txBody>
          <a:bodyPr>
            <a:normAutofit/>
          </a:bodyPr>
          <a:lstStyle/>
          <a:p>
            <a:pPr marL="0" indent="0">
              <a:buNone/>
            </a:pPr>
            <a:endParaRPr lang="en-US" sz="1800" dirty="0"/>
          </a:p>
          <a:p>
            <a:r>
              <a:rPr lang="en-US" sz="1800" dirty="0" smtClean="0"/>
              <a:t>Milton </a:t>
            </a:r>
            <a:r>
              <a:rPr lang="en-US" sz="1800" dirty="0"/>
              <a:t>J, Jackson S. Inappropriate polypharmacy: reducing the burden of multiple medication. </a:t>
            </a:r>
            <a:r>
              <a:rPr lang="en-US" sz="1800" dirty="0" err="1"/>
              <a:t>Clin</a:t>
            </a:r>
            <a:r>
              <a:rPr lang="en-US" sz="1800" dirty="0"/>
              <a:t> Med 2007; 7(5): 514-517. </a:t>
            </a:r>
            <a:r>
              <a:rPr lang="en-US" sz="1800" dirty="0">
                <a:hlinkClick r:id="rId2"/>
              </a:rPr>
              <a:t>https://doi.org/10.7861/clinmedicine.7-5-514</a:t>
            </a:r>
            <a:endParaRPr lang="en-US" sz="1800" dirty="0"/>
          </a:p>
          <a:p>
            <a:r>
              <a:rPr lang="en-US" sz="1800" dirty="0" err="1" smtClean="0"/>
              <a:t>Okoli</a:t>
            </a:r>
            <a:r>
              <a:rPr lang="en-US" sz="1800" dirty="0" smtClean="0"/>
              <a:t> </a:t>
            </a:r>
            <a:r>
              <a:rPr lang="en-US" sz="1800" dirty="0"/>
              <a:t>C, de </a:t>
            </a:r>
            <a:r>
              <a:rPr lang="en-US" sz="1800" dirty="0" err="1"/>
              <a:t>los</a:t>
            </a:r>
            <a:r>
              <a:rPr lang="en-US" sz="1800" dirty="0"/>
              <a:t> Rios P, </a:t>
            </a:r>
            <a:r>
              <a:rPr lang="en-US" sz="1800" dirty="0" err="1"/>
              <a:t>Eremin</a:t>
            </a:r>
            <a:r>
              <a:rPr lang="en-US" sz="1800" dirty="0"/>
              <a:t> A, </a:t>
            </a:r>
            <a:r>
              <a:rPr lang="en-US" sz="1800" dirty="0" err="1"/>
              <a:t>Brough</a:t>
            </a:r>
            <a:r>
              <a:rPr lang="en-US" sz="1800" dirty="0"/>
              <a:t> G, Young B, Short D. Relationship Between Polypharmacy and Quality of Life Among People in 24 Countries Living With HIV. </a:t>
            </a:r>
            <a:r>
              <a:rPr lang="en-US" sz="1800" dirty="0" err="1"/>
              <a:t>Prev</a:t>
            </a:r>
            <a:r>
              <a:rPr lang="en-US" sz="1800" dirty="0"/>
              <a:t> Chronic Dis 2020;17:190359. </a:t>
            </a:r>
            <a:r>
              <a:rPr lang="en-US" sz="1800" dirty="0">
                <a:hlinkClick r:id="rId3"/>
              </a:rPr>
              <a:t>http://</a:t>
            </a:r>
            <a:r>
              <a:rPr lang="en-US" sz="1800" dirty="0" smtClean="0">
                <a:hlinkClick r:id="rId3"/>
              </a:rPr>
              <a:t>dx.doi.org/10.5888/pcd17.190359</a:t>
            </a:r>
            <a:endParaRPr lang="en-US" sz="1800" dirty="0" smtClean="0"/>
          </a:p>
          <a:p>
            <a:r>
              <a:rPr lang="en-US" sz="1800" dirty="0"/>
              <a:t>Payne RA, Avery AJ. and Anthony J Avery. British Jour of Gen </a:t>
            </a:r>
            <a:r>
              <a:rPr lang="en-US" sz="1800" dirty="0" err="1"/>
              <a:t>Prac</a:t>
            </a:r>
            <a:r>
              <a:rPr lang="en-US" sz="1800" dirty="0"/>
              <a:t> 2011; 61 (583): 83-84. </a:t>
            </a:r>
            <a:r>
              <a:rPr lang="en-US" sz="1800" dirty="0">
                <a:hlinkClick r:id="rId4"/>
              </a:rPr>
              <a:t>https://</a:t>
            </a:r>
            <a:r>
              <a:rPr lang="en-US" sz="1800" dirty="0" smtClean="0">
                <a:hlinkClick r:id="rId4"/>
              </a:rPr>
              <a:t>doi.org/10.3399/bjgp11X556146</a:t>
            </a:r>
            <a:endParaRPr lang="en-US" sz="1800" dirty="0" smtClean="0"/>
          </a:p>
          <a:p>
            <a:r>
              <a:rPr lang="en-US" sz="1800" dirty="0"/>
              <a:t>Sehgal V, </a:t>
            </a:r>
            <a:r>
              <a:rPr lang="en-US" sz="1800" dirty="0" err="1"/>
              <a:t>Bajwa</a:t>
            </a:r>
            <a:r>
              <a:rPr lang="en-US" sz="1800" dirty="0"/>
              <a:t> SS, Sehgal R, Bajaj A, </a:t>
            </a:r>
            <a:r>
              <a:rPr lang="en-US" sz="1800" dirty="0" err="1"/>
              <a:t>Khaira</a:t>
            </a:r>
            <a:r>
              <a:rPr lang="en-US" sz="1800" dirty="0"/>
              <a:t> U, </a:t>
            </a:r>
            <a:r>
              <a:rPr lang="en-US" sz="1800" dirty="0" err="1"/>
              <a:t>Kresse</a:t>
            </a:r>
            <a:r>
              <a:rPr lang="en-US" sz="1800" dirty="0"/>
              <a:t> V. Polypharmacy and potentially inappropriate medication use as the precipitating factor in readmissions to the hospital. J Fam Med Prim Care 2013 2:194-9. </a:t>
            </a:r>
            <a:r>
              <a:rPr lang="en-US" sz="1800" dirty="0">
                <a:hlinkClick r:id="rId5"/>
              </a:rPr>
              <a:t>http://</a:t>
            </a:r>
            <a:r>
              <a:rPr lang="en-US" sz="1800" dirty="0" smtClean="0">
                <a:hlinkClick r:id="rId5"/>
              </a:rPr>
              <a:t>www.jfmpc.com/text.asp?2013/2/2/194/117423</a:t>
            </a:r>
            <a:endParaRPr lang="en-US" sz="2000" dirty="0"/>
          </a:p>
          <a:p>
            <a:r>
              <a:rPr lang="en-US" sz="1800" dirty="0"/>
              <a:t>World Health Organization  </a:t>
            </a:r>
            <a:r>
              <a:rPr lang="en-US" sz="1800" dirty="0">
                <a:hlinkClick r:id="rId6"/>
              </a:rPr>
              <a:t>https://apps.who.int/medicinedocs/documents/s23729en/s23729en.pdf</a:t>
            </a:r>
            <a:endParaRPr lang="en-US" sz="1800" dirty="0"/>
          </a:p>
          <a:p>
            <a:endParaRPr lang="en-US" sz="1800" dirty="0"/>
          </a:p>
          <a:p>
            <a:endParaRPr lang="en-US" sz="1800" dirty="0"/>
          </a:p>
          <a:p>
            <a:endParaRPr lang="en-US" sz="1800" dirty="0"/>
          </a:p>
          <a:p>
            <a:pPr marL="0" indent="0">
              <a:buNone/>
            </a:pPr>
            <a:endParaRPr lang="en-US" sz="2000" dirty="0" smtClean="0"/>
          </a:p>
          <a:p>
            <a:pPr marL="0" indent="0">
              <a:buNone/>
            </a:pPr>
            <a:endParaRPr lang="en-US" sz="2000" dirty="0" smtClean="0"/>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Segoe UI" panose="020B0502040204020203" pitchFamily="34" charset="0"/>
                <a:cs typeface="Segoe UI" panose="020B0502040204020203" pitchFamily="34" charset="0"/>
              </a:rPr>
              <a:t>ICD10 X.WTF123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3620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211" y="2360147"/>
            <a:ext cx="3218329" cy="1056622"/>
          </a:xfrm>
        </p:spPr>
        <p:txBody>
          <a:bodyPr>
            <a:normAutofit/>
          </a:bodyPr>
          <a:lstStyle/>
          <a:p>
            <a:pPr marL="0" indent="0">
              <a:buNone/>
            </a:pPr>
            <a:r>
              <a:rPr lang="en-US" sz="4800" b="1" dirty="0" smtClean="0"/>
              <a:t>Thank You!</a:t>
            </a:r>
            <a:endParaRPr lang="en-US" sz="4800" b="1" dirty="0"/>
          </a:p>
        </p:txBody>
      </p:sp>
    </p:spTree>
    <p:extLst>
      <p:ext uri="{BB962C8B-B14F-4D97-AF65-F5344CB8AC3E}">
        <p14:creationId xmlns:p14="http://schemas.microsoft.com/office/powerpoint/2010/main" val="252757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26" y="795142"/>
            <a:ext cx="8229600" cy="1143000"/>
          </a:xfrm>
        </p:spPr>
        <p:txBody>
          <a:bodyPr>
            <a:normAutofit/>
          </a:bodyPr>
          <a:lstStyle/>
          <a:p>
            <a:r>
              <a:rPr lang="en-US" sz="4000" b="1" dirty="0" smtClean="0"/>
              <a:t>Learning Objectives</a:t>
            </a:r>
            <a:endParaRPr lang="en-US" sz="4000" b="1" dirty="0"/>
          </a:p>
        </p:txBody>
      </p:sp>
      <p:sp>
        <p:nvSpPr>
          <p:cNvPr id="3" name="Content Placeholder 2"/>
          <p:cNvSpPr>
            <a:spLocks noGrp="1"/>
          </p:cNvSpPr>
          <p:nvPr>
            <p:ph idx="1"/>
          </p:nvPr>
        </p:nvSpPr>
        <p:spPr>
          <a:xfrm>
            <a:off x="126609" y="1843003"/>
            <a:ext cx="8890781" cy="4525963"/>
          </a:xfrm>
        </p:spPr>
        <p:txBody>
          <a:bodyPr/>
          <a:lstStyle/>
          <a:p>
            <a:pPr marL="0" indent="0">
              <a:buNone/>
            </a:pPr>
            <a:r>
              <a:rPr lang="en-US" dirty="0"/>
              <a:t>By the end of this didactic, the NP Resident will be able to</a:t>
            </a:r>
            <a:r>
              <a:rPr lang="en-US" dirty="0" smtClean="0"/>
              <a:t>:</a:t>
            </a:r>
          </a:p>
          <a:p>
            <a:r>
              <a:rPr lang="en-US" dirty="0" smtClean="0"/>
              <a:t>Define polypharmacy </a:t>
            </a:r>
          </a:p>
          <a:p>
            <a:r>
              <a:rPr lang="en-US" dirty="0" smtClean="0"/>
              <a:t>Identify causes of polypharmacy</a:t>
            </a:r>
          </a:p>
          <a:p>
            <a:r>
              <a:rPr lang="en-US" dirty="0" smtClean="0"/>
              <a:t>Evaluate patient cases</a:t>
            </a:r>
          </a:p>
          <a:p>
            <a:r>
              <a:rPr lang="en-US" dirty="0" smtClean="0"/>
              <a:t>Discuss strategies to address polypharmacy/</a:t>
            </a:r>
            <a:r>
              <a:rPr lang="en-US" dirty="0" err="1" smtClean="0"/>
              <a:t>deprescribing</a:t>
            </a:r>
            <a:r>
              <a:rPr lang="en-US" dirty="0" smtClean="0"/>
              <a:t> methods</a:t>
            </a:r>
            <a:endParaRPr lang="en-US" dirty="0"/>
          </a:p>
        </p:txBody>
      </p:sp>
    </p:spTree>
    <p:extLst>
      <p:ext uri="{BB962C8B-B14F-4D97-AF65-F5344CB8AC3E}">
        <p14:creationId xmlns:p14="http://schemas.microsoft.com/office/powerpoint/2010/main" val="3541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74" y="944929"/>
            <a:ext cx="8229600" cy="1143000"/>
          </a:xfrm>
        </p:spPr>
        <p:txBody>
          <a:bodyPr>
            <a:normAutofit/>
          </a:bodyPr>
          <a:lstStyle/>
          <a:p>
            <a:r>
              <a:rPr lang="en-US" sz="4000" b="1" dirty="0" smtClean="0">
                <a:ea typeface="+mn-ea"/>
                <a:cs typeface="+mn-cs"/>
              </a:rPr>
              <a:t>Polypharmacy: Definition</a:t>
            </a:r>
            <a:endParaRPr lang="en-US" sz="4000" b="1" dirty="0">
              <a:ea typeface="+mn-ea"/>
              <a:cs typeface="+mn-cs"/>
            </a:endParaRPr>
          </a:p>
        </p:txBody>
      </p:sp>
      <p:sp>
        <p:nvSpPr>
          <p:cNvPr id="3" name="Content Placeholder 2"/>
          <p:cNvSpPr>
            <a:spLocks noGrp="1"/>
          </p:cNvSpPr>
          <p:nvPr>
            <p:ph idx="1"/>
          </p:nvPr>
        </p:nvSpPr>
        <p:spPr>
          <a:xfrm>
            <a:off x="196948" y="2332037"/>
            <a:ext cx="8489852" cy="4525963"/>
          </a:xfrm>
        </p:spPr>
        <p:txBody>
          <a:bodyPr/>
          <a:lstStyle/>
          <a:p>
            <a:r>
              <a:rPr lang="en-US" dirty="0" smtClean="0"/>
              <a:t>No formally accepted definition</a:t>
            </a:r>
          </a:p>
          <a:p>
            <a:r>
              <a:rPr lang="en-US" dirty="0" smtClean="0"/>
              <a:t>The </a:t>
            </a:r>
            <a:r>
              <a:rPr lang="en-US" dirty="0"/>
              <a:t>simultaneous use of multiple drugs to treat a </a:t>
            </a:r>
            <a:r>
              <a:rPr lang="en-US" dirty="0" smtClean="0"/>
              <a:t>single condition</a:t>
            </a:r>
            <a:r>
              <a:rPr lang="en-US" dirty="0"/>
              <a:t>, or the simultaneous use of multiple drugs by a single patient, for one or more </a:t>
            </a:r>
            <a:r>
              <a:rPr lang="en-US" dirty="0" smtClean="0"/>
              <a:t>conditions</a:t>
            </a:r>
          </a:p>
          <a:p>
            <a:r>
              <a:rPr lang="en-US" dirty="0" smtClean="0"/>
              <a:t>The administration of excessive medications</a:t>
            </a:r>
          </a:p>
          <a:p>
            <a:endParaRPr lang="en-US" dirty="0"/>
          </a:p>
        </p:txBody>
      </p:sp>
    </p:spTree>
    <p:extLst>
      <p:ext uri="{BB962C8B-B14F-4D97-AF65-F5344CB8AC3E}">
        <p14:creationId xmlns:p14="http://schemas.microsoft.com/office/powerpoint/2010/main" val="427090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18" y="1162342"/>
            <a:ext cx="8672364" cy="1143000"/>
          </a:xfrm>
        </p:spPr>
        <p:txBody>
          <a:bodyPr>
            <a:normAutofit fontScale="90000"/>
          </a:bodyPr>
          <a:lstStyle/>
          <a:p>
            <a:r>
              <a:rPr lang="en-US" b="1" dirty="0" smtClean="0"/>
              <a:t>Polypharmacy Adverse Drug Events (ADEs) Facts</a:t>
            </a:r>
            <a:endParaRPr lang="en-US" b="1" dirty="0"/>
          </a:p>
        </p:txBody>
      </p:sp>
      <p:sp>
        <p:nvSpPr>
          <p:cNvPr id="3" name="Content Placeholder 2"/>
          <p:cNvSpPr>
            <a:spLocks noGrp="1"/>
          </p:cNvSpPr>
          <p:nvPr>
            <p:ph idx="1"/>
          </p:nvPr>
        </p:nvSpPr>
        <p:spPr>
          <a:xfrm>
            <a:off x="457200" y="1600200"/>
            <a:ext cx="7924800" cy="4525963"/>
          </a:xfrm>
        </p:spPr>
        <p:txBody>
          <a:bodyPr>
            <a:normAutofit fontScale="92500" lnSpcReduction="10000"/>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hlinkClick r:id="rId3"/>
            </a:endParaRPr>
          </a:p>
          <a:p>
            <a:pPr marL="0" indent="0">
              <a:buNone/>
            </a:pPr>
            <a:endParaRPr lang="en-US" sz="2000" dirty="0" smtClean="0">
              <a:hlinkClick r:id="rId3"/>
            </a:endParaRPr>
          </a:p>
          <a:p>
            <a:pPr marL="0" indent="0">
              <a:buNone/>
            </a:pPr>
            <a:r>
              <a:rPr lang="en-US" sz="2000" dirty="0" smtClean="0">
                <a:hlinkClick r:id="rId3"/>
              </a:rPr>
              <a:t>https://health.gov/our-work/health-care-quality/adverse-drug-events</a:t>
            </a:r>
            <a:endParaRPr lang="en-US" sz="2000" dirty="0" smtClean="0"/>
          </a:p>
          <a:p>
            <a:pPr marL="0" indent="0">
              <a:buNone/>
            </a:pPr>
            <a:r>
              <a:rPr lang="en-US" sz="2000" dirty="0" smtClean="0">
                <a:hlinkClick r:id="rId4"/>
              </a:rPr>
              <a:t>https://www.cdc.gov/medicationsafety/adult_adversedrugevents.html</a:t>
            </a:r>
            <a:endParaRPr lang="en-US" sz="2000" dirty="0"/>
          </a:p>
        </p:txBody>
      </p:sp>
      <p:sp>
        <p:nvSpPr>
          <p:cNvPr id="4" name="Rectangle 1"/>
          <p:cNvSpPr>
            <a:spLocks noChangeArrowheads="1"/>
          </p:cNvSpPr>
          <p:nvPr/>
        </p:nvSpPr>
        <p:spPr bwMode="auto">
          <a:xfrm>
            <a:off x="-126609" y="2938535"/>
            <a:ext cx="9270609"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0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smtClean="0">
                <a:ln>
                  <a:noFill/>
                </a:ln>
                <a:effectLst/>
              </a:rPr>
              <a:t>82% of American adults take at least one medication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smtClean="0">
                <a:ln>
                  <a:noFill/>
                </a:ln>
                <a:effectLst/>
              </a:rPr>
              <a:t>29% of American adults take five or more medications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dirty="0" smtClean="0"/>
              <a:t>Annually, </a:t>
            </a:r>
            <a:r>
              <a:rPr kumimoji="0" lang="en-US" altLang="en-US" sz="2800" b="0" i="0" u="none" strike="noStrike" cap="none" normalizeH="0" baseline="0" dirty="0" smtClean="0">
                <a:ln>
                  <a:noFill/>
                </a:ln>
                <a:effectLst/>
              </a:rPr>
              <a:t>ADEs result</a:t>
            </a:r>
            <a:r>
              <a:rPr kumimoji="0" lang="en-US" altLang="en-US" sz="2800" b="0" i="0" u="none" strike="noStrike" cap="none" normalizeH="0" dirty="0" smtClean="0">
                <a:ln>
                  <a:noFill/>
                </a:ln>
                <a:effectLst/>
              </a:rPr>
              <a:t> in </a:t>
            </a:r>
            <a:r>
              <a:rPr kumimoji="0" lang="en-US" altLang="en-US" sz="2800" b="0" i="0" u="none" strike="noStrike" cap="none" normalizeH="0" baseline="0" dirty="0" smtClean="0">
                <a:ln>
                  <a:noFill/>
                </a:ln>
                <a:effectLst/>
              </a:rPr>
              <a:t>1.3 million ED visits </a:t>
            </a:r>
            <a:endParaRPr lang="en-US" altLang="en-US" sz="28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800" dirty="0"/>
              <a:t>M</a:t>
            </a:r>
            <a:r>
              <a:rPr kumimoji="0" lang="en-US" altLang="en-US" sz="2800" b="0" i="0" u="none" strike="noStrike" cap="none" normalizeH="0" baseline="0" dirty="0" smtClean="0">
                <a:ln>
                  <a:noFill/>
                </a:ln>
                <a:effectLst/>
              </a:rPr>
              <a:t>edical costs of ADEs </a:t>
            </a:r>
            <a:r>
              <a:rPr kumimoji="0" lang="en-US" altLang="en-US" sz="2800" b="0" i="0" u="none" strike="noStrike" cap="none" normalizeH="0" dirty="0" smtClean="0">
                <a:ln>
                  <a:noFill/>
                </a:ln>
                <a:effectLst/>
              </a:rPr>
              <a:t>is $3.5 billion annually</a:t>
            </a:r>
            <a:endParaRPr kumimoji="0" lang="en-US" altLang="en-US" sz="28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2799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r>
              <a:rPr lang="en-US" sz="4000" b="1" dirty="0" smtClean="0"/>
              <a:t>Polypharmacy Etiology</a:t>
            </a:r>
            <a:endParaRPr lang="en-US" sz="4000" b="1" dirty="0"/>
          </a:p>
        </p:txBody>
      </p:sp>
      <p:sp>
        <p:nvSpPr>
          <p:cNvPr id="3" name="Content Placeholder 2"/>
          <p:cNvSpPr>
            <a:spLocks noGrp="1"/>
          </p:cNvSpPr>
          <p:nvPr>
            <p:ph idx="1"/>
          </p:nvPr>
        </p:nvSpPr>
        <p:spPr>
          <a:xfrm>
            <a:off x="457200" y="1989138"/>
            <a:ext cx="8229600" cy="4525963"/>
          </a:xfrm>
        </p:spPr>
        <p:txBody>
          <a:bodyPr/>
          <a:lstStyle/>
          <a:p>
            <a:r>
              <a:rPr lang="en-US" dirty="0" smtClean="0"/>
              <a:t>Prescribing cascades- one medication is used to treat the side effect of another </a:t>
            </a:r>
          </a:p>
          <a:p>
            <a:r>
              <a:rPr lang="en-US" dirty="0" smtClean="0"/>
              <a:t>Evidence-based, protocol driven medicines often increase pill burden</a:t>
            </a:r>
          </a:p>
          <a:p>
            <a:r>
              <a:rPr lang="en-US" dirty="0" smtClean="0"/>
              <a:t>Some conditions/diagnoses can’t be adequately managed w/ monotherapy </a:t>
            </a:r>
            <a:endParaRPr lang="en-US" dirty="0"/>
          </a:p>
        </p:txBody>
      </p:sp>
    </p:spTree>
    <p:extLst>
      <p:ext uri="{BB962C8B-B14F-4D97-AF65-F5344CB8AC3E}">
        <p14:creationId xmlns:p14="http://schemas.microsoft.com/office/powerpoint/2010/main" val="37400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338262223"/>
              </p:ext>
            </p:extLst>
          </p:nvPr>
        </p:nvGraphicFramePr>
        <p:xfrm>
          <a:off x="237744" y="829994"/>
          <a:ext cx="8723376" cy="5802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319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r>
              <a:rPr lang="en-US" sz="4000" b="1" dirty="0" smtClean="0"/>
              <a:t>Deprescribing: definition</a:t>
            </a:r>
            <a:endParaRPr lang="en-US" sz="4000" b="1" dirty="0"/>
          </a:p>
        </p:txBody>
      </p:sp>
      <p:sp>
        <p:nvSpPr>
          <p:cNvPr id="3" name="Content Placeholder 2"/>
          <p:cNvSpPr>
            <a:spLocks noGrp="1"/>
          </p:cNvSpPr>
          <p:nvPr>
            <p:ph idx="1"/>
          </p:nvPr>
        </p:nvSpPr>
        <p:spPr>
          <a:xfrm>
            <a:off x="98473" y="2222695"/>
            <a:ext cx="8890781" cy="3432517"/>
          </a:xfrm>
        </p:spPr>
        <p:txBody>
          <a:bodyPr>
            <a:normAutofit/>
          </a:bodyPr>
          <a:lstStyle/>
          <a:p>
            <a:pPr marL="0" indent="0">
              <a:buNone/>
            </a:pPr>
            <a:r>
              <a:rPr lang="en-US" dirty="0" smtClean="0"/>
              <a:t>The planned and supervised process of stopping or reducing a medication that is causing more harm than good, or is no longer providing benefit.</a:t>
            </a:r>
          </a:p>
          <a:p>
            <a:pPr marL="0" indent="0">
              <a:buNone/>
            </a:pPr>
            <a:endParaRPr lang="en-US" sz="2000" dirty="0" smtClean="0">
              <a:hlinkClick r:id="rId3"/>
            </a:endParaRPr>
          </a:p>
          <a:p>
            <a:pPr marL="0" indent="0">
              <a:buNone/>
            </a:pPr>
            <a:r>
              <a:rPr lang="en-US" sz="2000" dirty="0" smtClean="0">
                <a:hlinkClick r:id="rId3"/>
              </a:rPr>
              <a:t>https://deprescribing.org/wp-content/uploads/2018/09/DeRx-infographic-2.jpg</a:t>
            </a:r>
            <a:endParaRPr lang="en-US" sz="2000" dirty="0"/>
          </a:p>
        </p:txBody>
      </p:sp>
    </p:spTree>
    <p:extLst>
      <p:ext uri="{BB962C8B-B14F-4D97-AF65-F5344CB8AC3E}">
        <p14:creationId xmlns:p14="http://schemas.microsoft.com/office/powerpoint/2010/main" val="971004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1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11316</TotalTime>
  <Words>2859</Words>
  <Application>Microsoft Office PowerPoint</Application>
  <PresentationFormat>On-screen Show (4:3)</PresentationFormat>
  <Paragraphs>298</Paragraphs>
  <Slides>39</Slides>
  <Notes>25</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9" baseType="lpstr">
      <vt:lpstr>Arial</vt:lpstr>
      <vt:lpstr>Calibri</vt:lpstr>
      <vt:lpstr>Californian FB</vt:lpstr>
      <vt:lpstr>Helvetica Neue</vt:lpstr>
      <vt:lpstr>Segoe UI</vt:lpstr>
      <vt:lpstr>Wingdings</vt:lpstr>
      <vt:lpstr>CHC_WI_PPTtemp_Option2_R052416</vt:lpstr>
      <vt:lpstr>2017_HTAA_Diabetes</vt:lpstr>
      <vt:lpstr>1_2017_HTAA_Diabetes</vt:lpstr>
      <vt:lpstr>Acrobat Document</vt:lpstr>
      <vt:lpstr>Polypharmacy</vt:lpstr>
      <vt:lpstr>Continuing Education Credits</vt:lpstr>
      <vt:lpstr>Disclosure</vt:lpstr>
      <vt:lpstr>Learning Objectives</vt:lpstr>
      <vt:lpstr>Polypharmacy: Definition</vt:lpstr>
      <vt:lpstr>Polypharmacy Adverse Drug Events (ADEs) Facts</vt:lpstr>
      <vt:lpstr>Polypharmacy Etiology</vt:lpstr>
      <vt:lpstr>PowerPoint Presentation</vt:lpstr>
      <vt:lpstr>Deprescribing: definition</vt:lpstr>
      <vt:lpstr>Potential Benefits of Deprescribing</vt:lpstr>
      <vt:lpstr>Case 1</vt:lpstr>
      <vt:lpstr>Case 1 (con’t)</vt:lpstr>
      <vt:lpstr>Case 1 - Prescriptions</vt:lpstr>
      <vt:lpstr>Case 2 </vt:lpstr>
      <vt:lpstr>Case 2 (con’t)</vt:lpstr>
      <vt:lpstr>Case 2 (con’t)</vt:lpstr>
      <vt:lpstr>Case 2 (con’t)</vt:lpstr>
      <vt:lpstr>Case 2 (con’t)</vt:lpstr>
      <vt:lpstr>Case 2 (con’t)</vt:lpstr>
      <vt:lpstr>Case 2 (con’t)</vt:lpstr>
      <vt:lpstr>Case 2 Summary</vt:lpstr>
      <vt:lpstr>PowerPoint Presentation</vt:lpstr>
      <vt:lpstr>PowerPoint Presentation</vt:lpstr>
      <vt:lpstr>Proton Pump Inhibitors (PPIs) Possible Risks of Long-Term Use</vt:lpstr>
      <vt:lpstr>PPI Use in Hospitals, some background</vt:lpstr>
      <vt:lpstr>PowerPoint Presentation</vt:lpstr>
      <vt:lpstr>PowerPoint Presentation</vt:lpstr>
      <vt:lpstr>PowerPoint Presentation</vt:lpstr>
      <vt:lpstr>The Good Palliative–Geriatric Practice (GP-GP) algorithm</vt:lpstr>
      <vt:lpstr>Deprescribing Tools (con’t)</vt:lpstr>
      <vt:lpstr>Deprescribing Tools (con’t)</vt:lpstr>
      <vt:lpstr>Deprescribing Tools (con’t)</vt:lpstr>
      <vt:lpstr>Deprescribing Tools (con’t)</vt:lpstr>
      <vt:lpstr>Deprescribing Tools  </vt:lpstr>
      <vt:lpstr>Polypharmacy Takeaways</vt:lpstr>
      <vt:lpstr>In your spare time…</vt:lpstr>
      <vt:lpstr>References</vt:lpstr>
      <vt:lpstr>References</vt:lpstr>
      <vt:lpstr>PowerPoint Presentation</vt:lpstr>
    </vt:vector>
  </TitlesOfParts>
  <Company>Maurer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Maurer</dc:creator>
  <cp:lastModifiedBy>Cosgrove, Meaghan</cp:lastModifiedBy>
  <cp:revision>518</cp:revision>
  <dcterms:created xsi:type="dcterms:W3CDTF">2014-09-04T15:59:57Z</dcterms:created>
  <dcterms:modified xsi:type="dcterms:W3CDTF">2022-11-17T18:56:05Z</dcterms:modified>
</cp:coreProperties>
</file>