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0" r:id="rId4"/>
    <p:sldId id="269" r:id="rId5"/>
    <p:sldId id="271" r:id="rId6"/>
    <p:sldId id="264" r:id="rId7"/>
    <p:sldId id="281" r:id="rId8"/>
    <p:sldId id="267" r:id="rId9"/>
    <p:sldId id="265" r:id="rId10"/>
    <p:sldId id="282" r:id="rId11"/>
    <p:sldId id="261" r:id="rId12"/>
    <p:sldId id="275" r:id="rId13"/>
    <p:sldId id="257" r:id="rId14"/>
    <p:sldId id="260" r:id="rId15"/>
    <p:sldId id="280" r:id="rId16"/>
    <p:sldId id="283" r:id="rId17"/>
    <p:sldId id="258" r:id="rId18"/>
    <p:sldId id="259" r:id="rId19"/>
    <p:sldId id="284" r:id="rId20"/>
    <p:sldId id="276" r:id="rId21"/>
    <p:sldId id="277" r:id="rId22"/>
    <p:sldId id="278" r:id="rId23"/>
    <p:sldId id="266" r:id="rId24"/>
    <p:sldId id="262" r:id="rId25"/>
    <p:sldId id="285" r:id="rId26"/>
    <p:sldId id="272" r:id="rId27"/>
    <p:sldId id="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89" autoAdjust="0"/>
    <p:restoredTop sz="94660"/>
  </p:normalViewPr>
  <p:slideViewPr>
    <p:cSldViewPr snapToGrid="0">
      <p:cViewPr varScale="1">
        <p:scale>
          <a:sx n="59" d="100"/>
          <a:sy n="59" d="100"/>
        </p:scale>
        <p:origin x="56"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CCB9EF-A999-42DD-816E-CBA9FF490430}" type="datetimeFigureOut">
              <a:rPr lang="en-US" smtClean="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7DDF87-415B-4413-9D80-F5653A45D27F}" type="slidenum">
              <a:rPr lang="en-US" smtClean="0"/>
              <a:t>‹#›</a:t>
            </a:fld>
            <a:endParaRPr lang="en-US" dirty="0"/>
          </a:p>
        </p:txBody>
      </p:sp>
    </p:spTree>
    <p:extLst>
      <p:ext uri="{BB962C8B-B14F-4D97-AF65-F5344CB8AC3E}">
        <p14:creationId xmlns:p14="http://schemas.microsoft.com/office/powerpoint/2010/main" val="3396998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CB9EF-A999-42DD-816E-CBA9FF490430}" type="datetimeFigureOut">
              <a:rPr lang="en-US" smtClean="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7DDF87-415B-4413-9D80-F5653A45D27F}" type="slidenum">
              <a:rPr lang="en-US" smtClean="0"/>
              <a:t>‹#›</a:t>
            </a:fld>
            <a:endParaRPr lang="en-US" dirty="0"/>
          </a:p>
        </p:txBody>
      </p:sp>
    </p:spTree>
    <p:extLst>
      <p:ext uri="{BB962C8B-B14F-4D97-AF65-F5344CB8AC3E}">
        <p14:creationId xmlns:p14="http://schemas.microsoft.com/office/powerpoint/2010/main" val="387109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CB9EF-A999-42DD-816E-CBA9FF490430}" type="datetimeFigureOut">
              <a:rPr lang="en-US" smtClean="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7DDF87-415B-4413-9D80-F5653A45D27F}" type="slidenum">
              <a:rPr lang="en-US" smtClean="0"/>
              <a:t>‹#›</a:t>
            </a:fld>
            <a:endParaRPr lang="en-US" dirty="0"/>
          </a:p>
        </p:txBody>
      </p:sp>
    </p:spTree>
    <p:extLst>
      <p:ext uri="{BB962C8B-B14F-4D97-AF65-F5344CB8AC3E}">
        <p14:creationId xmlns:p14="http://schemas.microsoft.com/office/powerpoint/2010/main" val="313218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246" y="1411553"/>
            <a:ext cx="11367911"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ctrTitle"/>
          </p:nvPr>
        </p:nvSpPr>
        <p:spPr>
          <a:xfrm>
            <a:off x="361245" y="702727"/>
            <a:ext cx="11367911"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p:nvPr>
        </p:nvSpPr>
        <p:spPr>
          <a:xfrm>
            <a:off x="1636890" y="6611939"/>
            <a:ext cx="9629423" cy="355600"/>
          </a:xfrm>
          <a:prstGeom prst="rect">
            <a:avLst/>
          </a:prstGeom>
        </p:spPr>
        <p:txBody>
          <a:bodyPr vert="horz"/>
          <a:lstStyle>
            <a:lvl1pPr algn="ctr">
              <a:defRPr sz="1000" b="1">
                <a:solidFill>
                  <a:schemeClr val="bg1"/>
                </a:solidFill>
              </a:defRPr>
            </a:lvl1pPr>
          </a:lstStyle>
          <a:p>
            <a:pPr lvl="0"/>
            <a:r>
              <a:rPr lang="en-US" smtClean="0"/>
              <a:t>Click to edit Master text styles</a:t>
            </a:r>
          </a:p>
        </p:txBody>
      </p:sp>
      <p:sp>
        <p:nvSpPr>
          <p:cNvPr id="5" name="Date Placeholder 3"/>
          <p:cNvSpPr>
            <a:spLocks noGrp="1"/>
          </p:cNvSpPr>
          <p:nvPr>
            <p:ph type="dt" sz="half" idx="11"/>
          </p:nvPr>
        </p:nvSpPr>
        <p:spPr>
          <a:xfrm>
            <a:off x="552451" y="6611939"/>
            <a:ext cx="2844800" cy="365125"/>
          </a:xfrm>
          <a:prstGeom prst="rect">
            <a:avLst/>
          </a:prstGeom>
        </p:spPr>
        <p:txBody>
          <a:bodyPr/>
          <a:lstStyle>
            <a:lvl1pPr eaLnBrk="1" hangingPunct="1">
              <a:defRPr sz="1000" b="1">
                <a:solidFill>
                  <a:schemeClr val="bg1"/>
                </a:solidFill>
                <a:latin typeface="Californian FB" pitchFamily="18" charset="0"/>
                <a:cs typeface="+mn-cs"/>
              </a:defRPr>
            </a:lvl1pPr>
          </a:lstStyle>
          <a:p>
            <a:pPr>
              <a:defRPr/>
            </a:pPr>
            <a:r>
              <a:rPr lang="en-US" dirty="0"/>
              <a:t>00/00/00</a:t>
            </a:r>
          </a:p>
        </p:txBody>
      </p:sp>
      <p:sp>
        <p:nvSpPr>
          <p:cNvPr id="6" name="Slide Number Placeholder 5"/>
          <p:cNvSpPr>
            <a:spLocks noGrp="1"/>
          </p:cNvSpPr>
          <p:nvPr>
            <p:ph type="sldNum" sz="quarter" idx="12"/>
          </p:nvPr>
        </p:nvSpPr>
        <p:spPr>
          <a:xfrm>
            <a:off x="11277600" y="6611939"/>
            <a:ext cx="9144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1">
                <a:solidFill>
                  <a:schemeClr val="bg1"/>
                </a:solidFill>
                <a:latin typeface="Californian FB" panose="0207040306080B030204" pitchFamily="18" charset="0"/>
              </a:defRPr>
            </a:lvl1pPr>
          </a:lstStyle>
          <a:p>
            <a:pPr>
              <a:defRPr/>
            </a:pPr>
            <a:fld id="{AFB18795-82C1-43C7-88F9-0FB8041AD82B}" type="slidenum">
              <a:rPr lang="en-US" altLang="en-US"/>
              <a:pPr>
                <a:defRPr/>
              </a:pPr>
              <a:t>‹#›</a:t>
            </a:fld>
            <a:endParaRPr lang="en-US" altLang="en-US" dirty="0"/>
          </a:p>
        </p:txBody>
      </p:sp>
    </p:spTree>
    <p:extLst>
      <p:ext uri="{BB962C8B-B14F-4D97-AF65-F5344CB8AC3E}">
        <p14:creationId xmlns:p14="http://schemas.microsoft.com/office/powerpoint/2010/main" val="1561596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246" y="1411553"/>
            <a:ext cx="11367911"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ctrTitle"/>
          </p:nvPr>
        </p:nvSpPr>
        <p:spPr>
          <a:xfrm>
            <a:off x="361245" y="702727"/>
            <a:ext cx="11367911"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p:nvPr>
        </p:nvSpPr>
        <p:spPr>
          <a:xfrm>
            <a:off x="1636890" y="6611939"/>
            <a:ext cx="9629423" cy="355600"/>
          </a:xfrm>
          <a:prstGeom prst="rect">
            <a:avLst/>
          </a:prstGeom>
        </p:spPr>
        <p:txBody>
          <a:bodyPr vert="horz"/>
          <a:lstStyle>
            <a:lvl1pPr algn="ctr">
              <a:defRPr sz="1000" b="1">
                <a:solidFill>
                  <a:schemeClr val="bg1"/>
                </a:solidFill>
              </a:defRPr>
            </a:lvl1pPr>
          </a:lstStyle>
          <a:p>
            <a:pPr lvl="0"/>
            <a:r>
              <a:rPr lang="en-US" smtClean="0"/>
              <a:t>Click to edit Master text styles</a:t>
            </a:r>
          </a:p>
        </p:txBody>
      </p:sp>
      <p:sp>
        <p:nvSpPr>
          <p:cNvPr id="5" name="Date Placeholder 3"/>
          <p:cNvSpPr>
            <a:spLocks noGrp="1"/>
          </p:cNvSpPr>
          <p:nvPr>
            <p:ph type="dt" sz="half" idx="11"/>
          </p:nvPr>
        </p:nvSpPr>
        <p:spPr>
          <a:xfrm>
            <a:off x="552451" y="6611939"/>
            <a:ext cx="2844800" cy="365125"/>
          </a:xfrm>
          <a:prstGeom prst="rect">
            <a:avLst/>
          </a:prstGeom>
        </p:spPr>
        <p:txBody>
          <a:bodyPr/>
          <a:lstStyle>
            <a:lvl1pPr eaLnBrk="1" hangingPunct="1">
              <a:defRPr sz="1000" b="1">
                <a:solidFill>
                  <a:schemeClr val="bg1"/>
                </a:solidFill>
                <a:latin typeface="Californian FB" pitchFamily="18" charset="0"/>
                <a:cs typeface="+mn-cs"/>
              </a:defRPr>
            </a:lvl1pPr>
          </a:lstStyle>
          <a:p>
            <a:pPr>
              <a:defRPr/>
            </a:pPr>
            <a:r>
              <a:rPr lang="en-US" dirty="0"/>
              <a:t>00/00/00</a:t>
            </a:r>
          </a:p>
        </p:txBody>
      </p:sp>
      <p:sp>
        <p:nvSpPr>
          <p:cNvPr id="6" name="Slide Number Placeholder 5"/>
          <p:cNvSpPr>
            <a:spLocks noGrp="1"/>
          </p:cNvSpPr>
          <p:nvPr>
            <p:ph type="sldNum" sz="quarter" idx="12"/>
          </p:nvPr>
        </p:nvSpPr>
        <p:spPr>
          <a:xfrm>
            <a:off x="11277600" y="6611939"/>
            <a:ext cx="9144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1">
                <a:solidFill>
                  <a:schemeClr val="bg1"/>
                </a:solidFill>
                <a:latin typeface="Californian FB" panose="0207040306080B030204" pitchFamily="18" charset="0"/>
              </a:defRPr>
            </a:lvl1pPr>
          </a:lstStyle>
          <a:p>
            <a:pPr>
              <a:defRPr/>
            </a:pPr>
            <a:fld id="{AFB18795-82C1-43C7-88F9-0FB8041AD82B}" type="slidenum">
              <a:rPr lang="en-US" altLang="en-US"/>
              <a:pPr>
                <a:defRPr/>
              </a:pPr>
              <a:t>‹#›</a:t>
            </a:fld>
            <a:endParaRPr lang="en-US" altLang="en-US" dirty="0"/>
          </a:p>
        </p:txBody>
      </p:sp>
    </p:spTree>
    <p:extLst>
      <p:ext uri="{BB962C8B-B14F-4D97-AF65-F5344CB8AC3E}">
        <p14:creationId xmlns:p14="http://schemas.microsoft.com/office/powerpoint/2010/main" val="2653666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246" y="1411553"/>
            <a:ext cx="11367911"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ctrTitle"/>
          </p:nvPr>
        </p:nvSpPr>
        <p:spPr>
          <a:xfrm>
            <a:off x="361245" y="702727"/>
            <a:ext cx="11367911"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p:nvPr>
        </p:nvSpPr>
        <p:spPr>
          <a:xfrm>
            <a:off x="1636890" y="6611939"/>
            <a:ext cx="9629423" cy="355600"/>
          </a:xfrm>
          <a:prstGeom prst="rect">
            <a:avLst/>
          </a:prstGeom>
        </p:spPr>
        <p:txBody>
          <a:bodyPr vert="horz"/>
          <a:lstStyle>
            <a:lvl1pPr algn="ctr">
              <a:defRPr sz="1000" b="1">
                <a:solidFill>
                  <a:schemeClr val="bg1"/>
                </a:solidFill>
              </a:defRPr>
            </a:lvl1pPr>
          </a:lstStyle>
          <a:p>
            <a:pPr lvl="0"/>
            <a:r>
              <a:rPr lang="en-US" smtClean="0"/>
              <a:t>Click to edit Master text styles</a:t>
            </a:r>
          </a:p>
        </p:txBody>
      </p:sp>
      <p:sp>
        <p:nvSpPr>
          <p:cNvPr id="5" name="Date Placeholder 3"/>
          <p:cNvSpPr>
            <a:spLocks noGrp="1"/>
          </p:cNvSpPr>
          <p:nvPr>
            <p:ph type="dt" sz="half" idx="11"/>
          </p:nvPr>
        </p:nvSpPr>
        <p:spPr>
          <a:xfrm>
            <a:off x="552451" y="6611939"/>
            <a:ext cx="2844800" cy="365125"/>
          </a:xfrm>
          <a:prstGeom prst="rect">
            <a:avLst/>
          </a:prstGeom>
        </p:spPr>
        <p:txBody>
          <a:bodyPr/>
          <a:lstStyle>
            <a:lvl1pPr eaLnBrk="1" hangingPunct="1">
              <a:defRPr sz="1000" b="1">
                <a:solidFill>
                  <a:schemeClr val="bg1"/>
                </a:solidFill>
                <a:latin typeface="Californian FB" pitchFamily="18" charset="0"/>
                <a:cs typeface="+mn-cs"/>
              </a:defRPr>
            </a:lvl1pPr>
          </a:lstStyle>
          <a:p>
            <a:pPr>
              <a:defRPr/>
            </a:pPr>
            <a:r>
              <a:rPr lang="en-US" dirty="0"/>
              <a:t>00/00/00</a:t>
            </a:r>
          </a:p>
        </p:txBody>
      </p:sp>
      <p:sp>
        <p:nvSpPr>
          <p:cNvPr id="6" name="Slide Number Placeholder 5"/>
          <p:cNvSpPr>
            <a:spLocks noGrp="1"/>
          </p:cNvSpPr>
          <p:nvPr>
            <p:ph type="sldNum" sz="quarter" idx="12"/>
          </p:nvPr>
        </p:nvSpPr>
        <p:spPr>
          <a:xfrm>
            <a:off x="11277600" y="6611939"/>
            <a:ext cx="9144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1">
                <a:solidFill>
                  <a:schemeClr val="bg1"/>
                </a:solidFill>
                <a:latin typeface="Californian FB" panose="0207040306080B030204" pitchFamily="18" charset="0"/>
              </a:defRPr>
            </a:lvl1pPr>
          </a:lstStyle>
          <a:p>
            <a:pPr>
              <a:defRPr/>
            </a:pPr>
            <a:fld id="{AFB18795-82C1-43C7-88F9-0FB8041AD82B}" type="slidenum">
              <a:rPr lang="en-US" altLang="en-US"/>
              <a:pPr>
                <a:defRPr/>
              </a:pPr>
              <a:t>‹#›</a:t>
            </a:fld>
            <a:endParaRPr lang="en-US" altLang="en-US" dirty="0"/>
          </a:p>
        </p:txBody>
      </p:sp>
    </p:spTree>
    <p:extLst>
      <p:ext uri="{BB962C8B-B14F-4D97-AF65-F5344CB8AC3E}">
        <p14:creationId xmlns:p14="http://schemas.microsoft.com/office/powerpoint/2010/main" val="3565701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246" y="1411553"/>
            <a:ext cx="11367911"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ctrTitle"/>
          </p:nvPr>
        </p:nvSpPr>
        <p:spPr>
          <a:xfrm>
            <a:off x="361245" y="702727"/>
            <a:ext cx="11367911"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p:nvPr>
        </p:nvSpPr>
        <p:spPr>
          <a:xfrm>
            <a:off x="1636890" y="6611939"/>
            <a:ext cx="9629423" cy="355600"/>
          </a:xfrm>
          <a:prstGeom prst="rect">
            <a:avLst/>
          </a:prstGeom>
        </p:spPr>
        <p:txBody>
          <a:bodyPr vert="horz"/>
          <a:lstStyle>
            <a:lvl1pPr algn="ctr">
              <a:defRPr sz="1000" b="1">
                <a:solidFill>
                  <a:schemeClr val="bg1"/>
                </a:solidFill>
              </a:defRPr>
            </a:lvl1pPr>
          </a:lstStyle>
          <a:p>
            <a:pPr lvl="0"/>
            <a:r>
              <a:rPr lang="en-US" smtClean="0"/>
              <a:t>Click to edit Master text styles</a:t>
            </a:r>
          </a:p>
        </p:txBody>
      </p:sp>
      <p:sp>
        <p:nvSpPr>
          <p:cNvPr id="5" name="Date Placeholder 3"/>
          <p:cNvSpPr>
            <a:spLocks noGrp="1"/>
          </p:cNvSpPr>
          <p:nvPr>
            <p:ph type="dt" sz="half" idx="11"/>
          </p:nvPr>
        </p:nvSpPr>
        <p:spPr>
          <a:xfrm>
            <a:off x="552451" y="6611939"/>
            <a:ext cx="2844800" cy="365125"/>
          </a:xfrm>
          <a:prstGeom prst="rect">
            <a:avLst/>
          </a:prstGeom>
        </p:spPr>
        <p:txBody>
          <a:bodyPr/>
          <a:lstStyle>
            <a:lvl1pPr eaLnBrk="1" hangingPunct="1">
              <a:defRPr sz="1000" b="1">
                <a:solidFill>
                  <a:schemeClr val="bg1"/>
                </a:solidFill>
                <a:latin typeface="Californian FB" pitchFamily="18" charset="0"/>
                <a:cs typeface="+mn-cs"/>
              </a:defRPr>
            </a:lvl1pPr>
          </a:lstStyle>
          <a:p>
            <a:pPr>
              <a:defRPr/>
            </a:pPr>
            <a:r>
              <a:rPr lang="en-US" dirty="0"/>
              <a:t>00/00/00</a:t>
            </a:r>
          </a:p>
        </p:txBody>
      </p:sp>
      <p:sp>
        <p:nvSpPr>
          <p:cNvPr id="6" name="Slide Number Placeholder 5"/>
          <p:cNvSpPr>
            <a:spLocks noGrp="1"/>
          </p:cNvSpPr>
          <p:nvPr>
            <p:ph type="sldNum" sz="quarter" idx="12"/>
          </p:nvPr>
        </p:nvSpPr>
        <p:spPr>
          <a:xfrm>
            <a:off x="11277600" y="6611939"/>
            <a:ext cx="9144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1">
                <a:solidFill>
                  <a:schemeClr val="bg1"/>
                </a:solidFill>
                <a:latin typeface="Californian FB" panose="0207040306080B030204" pitchFamily="18" charset="0"/>
              </a:defRPr>
            </a:lvl1pPr>
          </a:lstStyle>
          <a:p>
            <a:pPr>
              <a:defRPr/>
            </a:pPr>
            <a:fld id="{AFB18795-82C1-43C7-88F9-0FB8041AD82B}" type="slidenum">
              <a:rPr lang="en-US" altLang="en-US"/>
              <a:pPr>
                <a:defRPr/>
              </a:pPr>
              <a:t>‹#›</a:t>
            </a:fld>
            <a:endParaRPr lang="en-US" altLang="en-US" dirty="0"/>
          </a:p>
        </p:txBody>
      </p:sp>
    </p:spTree>
    <p:extLst>
      <p:ext uri="{BB962C8B-B14F-4D97-AF65-F5344CB8AC3E}">
        <p14:creationId xmlns:p14="http://schemas.microsoft.com/office/powerpoint/2010/main" val="827322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CB9EF-A999-42DD-816E-CBA9FF490430}" type="datetimeFigureOut">
              <a:rPr lang="en-US" smtClean="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7DDF87-415B-4413-9D80-F5653A45D27F}" type="slidenum">
              <a:rPr lang="en-US" smtClean="0"/>
              <a:t>‹#›</a:t>
            </a:fld>
            <a:endParaRPr lang="en-US" dirty="0"/>
          </a:p>
        </p:txBody>
      </p:sp>
    </p:spTree>
    <p:extLst>
      <p:ext uri="{BB962C8B-B14F-4D97-AF65-F5344CB8AC3E}">
        <p14:creationId xmlns:p14="http://schemas.microsoft.com/office/powerpoint/2010/main" val="88111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5CCB9EF-A999-42DD-816E-CBA9FF490430}" type="datetimeFigureOut">
              <a:rPr lang="en-US" smtClean="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7DDF87-415B-4413-9D80-F5653A45D27F}" type="slidenum">
              <a:rPr lang="en-US" smtClean="0"/>
              <a:t>‹#›</a:t>
            </a:fld>
            <a:endParaRPr lang="en-US" dirty="0"/>
          </a:p>
        </p:txBody>
      </p:sp>
    </p:spTree>
    <p:extLst>
      <p:ext uri="{BB962C8B-B14F-4D97-AF65-F5344CB8AC3E}">
        <p14:creationId xmlns:p14="http://schemas.microsoft.com/office/powerpoint/2010/main" val="2618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CCB9EF-A999-42DD-816E-CBA9FF490430}" type="datetimeFigureOut">
              <a:rPr lang="en-US" smtClean="0"/>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7DDF87-415B-4413-9D80-F5653A45D27F}" type="slidenum">
              <a:rPr lang="en-US" smtClean="0"/>
              <a:t>‹#›</a:t>
            </a:fld>
            <a:endParaRPr lang="en-US" dirty="0"/>
          </a:p>
        </p:txBody>
      </p:sp>
    </p:spTree>
    <p:extLst>
      <p:ext uri="{BB962C8B-B14F-4D97-AF65-F5344CB8AC3E}">
        <p14:creationId xmlns:p14="http://schemas.microsoft.com/office/powerpoint/2010/main" val="3080509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CCB9EF-A999-42DD-816E-CBA9FF490430}" type="datetimeFigureOut">
              <a:rPr lang="en-US" smtClean="0"/>
              <a:t>11/16/2022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7DDF87-415B-4413-9D80-F5653A45D27F}" type="slidenum">
              <a:rPr lang="en-US" smtClean="0"/>
              <a:t>‹#›</a:t>
            </a:fld>
            <a:endParaRPr lang="en-US" dirty="0"/>
          </a:p>
        </p:txBody>
      </p:sp>
    </p:spTree>
    <p:extLst>
      <p:ext uri="{BB962C8B-B14F-4D97-AF65-F5344CB8AC3E}">
        <p14:creationId xmlns:p14="http://schemas.microsoft.com/office/powerpoint/2010/main" val="334450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CCB9EF-A999-42DD-816E-CBA9FF490430}" type="datetimeFigureOut">
              <a:rPr lang="en-US" smtClean="0"/>
              <a:t>11/16/2022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7DDF87-415B-4413-9D80-F5653A45D27F}" type="slidenum">
              <a:rPr lang="en-US" smtClean="0"/>
              <a:t>‹#›</a:t>
            </a:fld>
            <a:endParaRPr lang="en-US" dirty="0"/>
          </a:p>
        </p:txBody>
      </p:sp>
    </p:spTree>
    <p:extLst>
      <p:ext uri="{BB962C8B-B14F-4D97-AF65-F5344CB8AC3E}">
        <p14:creationId xmlns:p14="http://schemas.microsoft.com/office/powerpoint/2010/main" val="314240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CB9EF-A999-42DD-816E-CBA9FF490430}" type="datetimeFigureOut">
              <a:rPr lang="en-US" smtClean="0"/>
              <a:t>11/16/2022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7DDF87-415B-4413-9D80-F5653A45D27F}" type="slidenum">
              <a:rPr lang="en-US" smtClean="0"/>
              <a:t>‹#›</a:t>
            </a:fld>
            <a:endParaRPr lang="en-US" dirty="0"/>
          </a:p>
        </p:txBody>
      </p:sp>
    </p:spTree>
    <p:extLst>
      <p:ext uri="{BB962C8B-B14F-4D97-AF65-F5344CB8AC3E}">
        <p14:creationId xmlns:p14="http://schemas.microsoft.com/office/powerpoint/2010/main" val="135555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CCB9EF-A999-42DD-816E-CBA9FF490430}" type="datetimeFigureOut">
              <a:rPr lang="en-US" smtClean="0"/>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7DDF87-415B-4413-9D80-F5653A45D27F}" type="slidenum">
              <a:rPr lang="en-US" smtClean="0"/>
              <a:t>‹#›</a:t>
            </a:fld>
            <a:endParaRPr lang="en-US" dirty="0"/>
          </a:p>
        </p:txBody>
      </p:sp>
    </p:spTree>
    <p:extLst>
      <p:ext uri="{BB962C8B-B14F-4D97-AF65-F5344CB8AC3E}">
        <p14:creationId xmlns:p14="http://schemas.microsoft.com/office/powerpoint/2010/main" val="2592492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CCB9EF-A999-42DD-816E-CBA9FF490430}" type="datetimeFigureOut">
              <a:rPr lang="en-US" smtClean="0"/>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7DDF87-415B-4413-9D80-F5653A45D27F}" type="slidenum">
              <a:rPr lang="en-US" smtClean="0"/>
              <a:t>‹#›</a:t>
            </a:fld>
            <a:endParaRPr lang="en-US" dirty="0"/>
          </a:p>
        </p:txBody>
      </p:sp>
    </p:spTree>
    <p:extLst>
      <p:ext uri="{BB962C8B-B14F-4D97-AF65-F5344CB8AC3E}">
        <p14:creationId xmlns:p14="http://schemas.microsoft.com/office/powerpoint/2010/main" val="219297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CB9EF-A999-42DD-816E-CBA9FF490430}" type="datetimeFigureOut">
              <a:rPr lang="en-US" smtClean="0"/>
              <a:t>11/16/2022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DDF87-415B-4413-9D80-F5653A45D27F}" type="slidenum">
              <a:rPr lang="en-US" smtClean="0"/>
              <a:t>‹#›</a:t>
            </a:fld>
            <a:endParaRPr lang="en-US" dirty="0"/>
          </a:p>
        </p:txBody>
      </p:sp>
    </p:spTree>
    <p:extLst>
      <p:ext uri="{BB962C8B-B14F-4D97-AF65-F5344CB8AC3E}">
        <p14:creationId xmlns:p14="http://schemas.microsoft.com/office/powerpoint/2010/main" val="1663823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psychiatry.org/getmedia/5cc5329d-3bd4-4c6a-bae1-dfd0d6496f44/APA-DSM5TR-CulturalFormulationInterview.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libill.hartford.edu/10.1080/07351690.2014.924372" TargetMode="External"/><Relationship Id="rId2" Type="http://schemas.openxmlformats.org/officeDocument/2006/relationships/hyperlink" Target="https://doi-org.libill.hartford.edu/10.1521/pdps.2018.46.1.1"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https://mcusercontent.com/8eeee921893db656502b54f00/images/0e0f1bd4-a57b-4cfa-be43-7659e33eab37.p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Supervision Series 3: Developing the Supervisory Relationship	</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latin typeface="Times New Roman" panose="02020603050405020304" pitchFamily="18" charset="0"/>
                <a:cs typeface="Times New Roman" panose="02020603050405020304" pitchFamily="18" charset="0"/>
              </a:rPr>
              <a:t>Kate Patterson, PsyD</a:t>
            </a:r>
          </a:p>
          <a:p>
            <a:r>
              <a:rPr lang="en-US" dirty="0" smtClean="0">
                <a:latin typeface="Times New Roman" panose="02020603050405020304" pitchFamily="18" charset="0"/>
                <a:cs typeface="Times New Roman" panose="02020603050405020304" pitchFamily="18" charset="0"/>
              </a:rPr>
              <a:t>Clinical Director, Child Guidance Clinic &amp; On Site Beh. Health Director</a:t>
            </a:r>
          </a:p>
          <a:p>
            <a:r>
              <a:rPr lang="en-US" dirty="0" smtClean="0">
                <a:latin typeface="Times New Roman" panose="02020603050405020304" pitchFamily="18" charset="0"/>
                <a:cs typeface="Times New Roman" panose="02020603050405020304" pitchFamily="18" charset="0"/>
              </a:rPr>
              <a:t>Community Health Center, Inc.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707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800" dirty="0" smtClean="0">
                <a:latin typeface="Times New Roman" panose="02020603050405020304" pitchFamily="18" charset="0"/>
                <a:cs typeface="Times New Roman" panose="02020603050405020304" pitchFamily="18" charset="0"/>
              </a:rPr>
              <a:t>Regarding </a:t>
            </a:r>
            <a:r>
              <a:rPr lang="en-US" sz="4800" dirty="0">
                <a:latin typeface="Times New Roman" panose="02020603050405020304" pitchFamily="18" charset="0"/>
                <a:cs typeface="Times New Roman" panose="02020603050405020304" pitchFamily="18" charset="0"/>
              </a:rPr>
              <a:t>your own supervisory experiences, what supervisors made a particular difference and why?</a:t>
            </a:r>
          </a:p>
          <a:p>
            <a:endParaRPr lang="en-US" dirty="0"/>
          </a:p>
        </p:txBody>
      </p:sp>
    </p:spTree>
    <p:extLst>
      <p:ext uri="{BB962C8B-B14F-4D97-AF65-F5344CB8AC3E}">
        <p14:creationId xmlns:p14="http://schemas.microsoft.com/office/powerpoint/2010/main" val="4278730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Psychodynamic Supervision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Vulnerability, trust, authenticity</a:t>
            </a:r>
          </a:p>
          <a:p>
            <a:r>
              <a:rPr lang="en-US" dirty="0" smtClean="0">
                <a:latin typeface="Times New Roman" panose="02020603050405020304" pitchFamily="18" charset="0"/>
                <a:cs typeface="Times New Roman" panose="02020603050405020304" pitchFamily="18" charset="0"/>
              </a:rPr>
              <a:t>Based on the idea of therapy and supervision including two people who have their own visible and non visible identities that are influencing the unconscious and conscious communication. </a:t>
            </a:r>
          </a:p>
          <a:p>
            <a:r>
              <a:rPr lang="en-US" dirty="0" smtClean="0">
                <a:latin typeface="Times New Roman" panose="02020603050405020304" pitchFamily="18" charset="0"/>
                <a:cs typeface="Times New Roman" panose="02020603050405020304" pitchFamily="18" charset="0"/>
              </a:rPr>
              <a:t>In supervision, the relationship is the “medium and message” for how change will occur with patients via the act of modeling (Watkins &amp; Scaturo, 2013).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1760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3331"/>
            <a:ext cx="10515600" cy="1017357"/>
          </a:xfrm>
        </p:spPr>
        <p:txBody>
          <a:bodyPr>
            <a:normAutofit/>
          </a:bodyPr>
          <a:lstStyle/>
          <a:p>
            <a:r>
              <a:rPr lang="en-US" sz="3200" dirty="0" err="1" smtClean="0">
                <a:latin typeface="Times New Roman" panose="02020603050405020304" pitchFamily="18" charset="0"/>
                <a:cs typeface="Times New Roman" panose="02020603050405020304" pitchFamily="18" charset="0"/>
              </a:rPr>
              <a:t>Sarnat</a:t>
            </a:r>
            <a:r>
              <a:rPr lang="en-US" sz="3200" dirty="0" smtClean="0">
                <a:latin typeface="Times New Roman" panose="02020603050405020304" pitchFamily="18" charset="0"/>
                <a:cs typeface="Times New Roman" panose="02020603050405020304" pitchFamily="18" charset="0"/>
              </a:rPr>
              <a:t> &amp; </a:t>
            </a:r>
            <a:r>
              <a:rPr lang="en-US" sz="3200" dirty="0" err="1" smtClean="0">
                <a:latin typeface="Times New Roman" panose="02020603050405020304" pitchFamily="18" charset="0"/>
                <a:cs typeface="Times New Roman" panose="02020603050405020304" pitchFamily="18" charset="0"/>
              </a:rPr>
              <a:t>Frawley</a:t>
            </a:r>
            <a:r>
              <a:rPr lang="en-US" sz="3200" dirty="0" smtClean="0">
                <a:latin typeface="Times New Roman" panose="02020603050405020304" pitchFamily="18" charset="0"/>
                <a:cs typeface="Times New Roman" panose="02020603050405020304" pitchFamily="18" charset="0"/>
              </a:rPr>
              <a:t> O’Dea on Psychodynamic </a:t>
            </a:r>
            <a:r>
              <a:rPr lang="en-US" sz="3200" dirty="0">
                <a:latin typeface="Times New Roman" panose="02020603050405020304" pitchFamily="18" charset="0"/>
                <a:cs typeface="Times New Roman" panose="02020603050405020304" pitchFamily="18" charset="0"/>
              </a:rPr>
              <a:t>S</a:t>
            </a:r>
            <a:r>
              <a:rPr lang="en-US" sz="3200" dirty="0" smtClean="0">
                <a:latin typeface="Times New Roman" panose="02020603050405020304" pitchFamily="18" charset="0"/>
                <a:cs typeface="Times New Roman" panose="02020603050405020304" pitchFamily="18" charset="0"/>
              </a:rPr>
              <a:t>upervision	</a:t>
            </a:r>
            <a:endParaRPr lang="en-US" sz="32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38200" y="1439334"/>
            <a:ext cx="10676467" cy="4851400"/>
          </a:xfrm>
          <a:prstGeom prst="rect">
            <a:avLst/>
          </a:prstGeom>
        </p:spPr>
      </p:pic>
    </p:spTree>
    <p:extLst>
      <p:ext uri="{BB962C8B-B14F-4D97-AF65-F5344CB8AC3E}">
        <p14:creationId xmlns:p14="http://schemas.microsoft.com/office/powerpoint/2010/main" val="65603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22" y="699236"/>
            <a:ext cx="10515600" cy="1325563"/>
          </a:xfrm>
        </p:spPr>
        <p:txBody>
          <a:bodyPr/>
          <a:lstStyle/>
          <a:p>
            <a:r>
              <a:rPr lang="en-US" dirty="0" smtClean="0">
                <a:latin typeface="Times New Roman" panose="02020603050405020304" pitchFamily="18" charset="0"/>
                <a:cs typeface="Times New Roman" panose="02020603050405020304" pitchFamily="18" charset="0"/>
              </a:rPr>
              <a:t>Three Facets of the Supervisory Relationship </a:t>
            </a:r>
            <a:r>
              <a:rPr lang="en-US" sz="2800" dirty="0" smtClean="0">
                <a:latin typeface="Times New Roman" panose="02020603050405020304" pitchFamily="18" charset="0"/>
                <a:cs typeface="Times New Roman" panose="02020603050405020304" pitchFamily="18" charset="0"/>
              </a:rPr>
              <a:t>(Watkins, 2013)</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79517" y="2166448"/>
            <a:ext cx="10515600" cy="4351338"/>
          </a:xfrm>
        </p:spPr>
        <p:txBody>
          <a:bodyPr/>
          <a:lstStyle/>
          <a:p>
            <a:r>
              <a:rPr lang="en-US" dirty="0" smtClean="0">
                <a:latin typeface="Times New Roman" panose="02020603050405020304" pitchFamily="18" charset="0"/>
                <a:cs typeface="Times New Roman" panose="02020603050405020304" pitchFamily="18" charset="0"/>
              </a:rPr>
              <a:t>The supervisory alliance</a:t>
            </a:r>
          </a:p>
          <a:p>
            <a:r>
              <a:rPr lang="en-US" dirty="0" smtClean="0">
                <a:latin typeface="Times New Roman" panose="02020603050405020304" pitchFamily="18" charset="0"/>
                <a:cs typeface="Times New Roman" panose="02020603050405020304" pitchFamily="18" charset="0"/>
              </a:rPr>
              <a:t>The transference and countertransference configuration</a:t>
            </a:r>
          </a:p>
          <a:p>
            <a:r>
              <a:rPr lang="en-US" dirty="0" smtClean="0">
                <a:latin typeface="Times New Roman" panose="02020603050405020304" pitchFamily="18" charset="0"/>
                <a:cs typeface="Times New Roman" panose="02020603050405020304" pitchFamily="18" charset="0"/>
              </a:rPr>
              <a:t>The “real” relationship</a:t>
            </a:r>
            <a:endParaRPr lang="en-US" dirty="0">
              <a:latin typeface="Times New Roman" panose="02020603050405020304" pitchFamily="18" charset="0"/>
              <a:cs typeface="Times New Roman" panose="02020603050405020304" pitchFamily="18" charset="0"/>
            </a:endParaRPr>
          </a:p>
        </p:txBody>
      </p:sp>
      <p:pic>
        <p:nvPicPr>
          <p:cNvPr id="1026" name="Picture 2" descr="Image result for therapy super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5199" y="3590329"/>
            <a:ext cx="3601470" cy="228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40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663"/>
            <a:ext cx="10515600" cy="900979"/>
          </a:xfrm>
        </p:spPr>
        <p:txBody>
          <a:bodyPr>
            <a:normAutofit fontScale="90000"/>
          </a:bodyPr>
          <a:lstStyle/>
          <a:p>
            <a:r>
              <a:rPr lang="en-US" dirty="0" smtClean="0">
                <a:latin typeface="Times New Roman" panose="02020603050405020304" pitchFamily="18" charset="0"/>
                <a:cs typeface="Times New Roman" panose="02020603050405020304" pitchFamily="18" charset="0"/>
              </a:rPr>
              <a:t>The Supervisory Alliance </a:t>
            </a:r>
            <a:br>
              <a:rPr lang="en-US" dirty="0" smtClean="0">
                <a:latin typeface="Times New Roman" panose="02020603050405020304" pitchFamily="18" charset="0"/>
                <a:cs typeface="Times New Roman" panose="02020603050405020304" pitchFamily="18" charset="0"/>
              </a:rPr>
            </a:br>
            <a:r>
              <a:rPr lang="en-US" sz="2200" b="1" dirty="0" smtClean="0">
                <a:latin typeface="Times New Roman" panose="02020603050405020304" pitchFamily="18" charset="0"/>
                <a:cs typeface="Times New Roman" panose="02020603050405020304" pitchFamily="18" charset="0"/>
              </a:rPr>
              <a:t>Watkins </a:t>
            </a:r>
            <a:r>
              <a:rPr lang="en-US" sz="2200" b="1" dirty="0">
                <a:latin typeface="Times New Roman" panose="02020603050405020304" pitchFamily="18" charset="0"/>
                <a:cs typeface="Times New Roman" panose="02020603050405020304" pitchFamily="18" charset="0"/>
              </a:rPr>
              <a:t>(2011, as cited in Reiner 2014) on the supervisory </a:t>
            </a:r>
            <a:r>
              <a:rPr lang="en-US" sz="2200" b="1" dirty="0" smtClean="0">
                <a:latin typeface="Times New Roman" panose="02020603050405020304" pitchFamily="18" charset="0"/>
                <a:cs typeface="Times New Roman" panose="02020603050405020304" pitchFamily="18" charset="0"/>
              </a:rPr>
              <a:t>alliance</a:t>
            </a:r>
            <a:endParaRPr lang="en-US" sz="2200" dirty="0">
              <a:latin typeface="Times New Roman" panose="02020603050405020304" pitchFamily="18" charset="0"/>
              <a:cs typeface="Times New Roman" panose="02020603050405020304" pitchFamily="18" charset="0"/>
            </a:endParaRPr>
          </a:p>
        </p:txBody>
      </p:sp>
      <p:pic>
        <p:nvPicPr>
          <p:cNvPr id="5" name="Content Placeholder 3"/>
          <p:cNvPicPr>
            <a:picLocks noGrp="1" noChangeAspect="1"/>
          </p:cNvPicPr>
          <p:nvPr>
            <p:ph idx="1"/>
          </p:nvPr>
        </p:nvPicPr>
        <p:blipFill>
          <a:blip r:embed="rId2"/>
          <a:stretch>
            <a:fillRect/>
          </a:stretch>
        </p:blipFill>
        <p:spPr>
          <a:xfrm>
            <a:off x="771698" y="2322718"/>
            <a:ext cx="10515600" cy="3088868"/>
          </a:xfrm>
          <a:prstGeom prst="rect">
            <a:avLst/>
          </a:prstGeom>
        </p:spPr>
      </p:pic>
    </p:spTree>
    <p:extLst>
      <p:ext uri="{BB962C8B-B14F-4D97-AF65-F5344CB8AC3E}">
        <p14:creationId xmlns:p14="http://schemas.microsoft.com/office/powerpoint/2010/main" val="3561168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42" y="989215"/>
            <a:ext cx="10515600" cy="1042295"/>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Factors Necessary and Unnecessary for a Successful Alliance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285999"/>
            <a:ext cx="10515600" cy="3890963"/>
          </a:xfrm>
        </p:spPr>
        <p:txBody>
          <a:bodyPr>
            <a:normAutofit/>
          </a:bodyPr>
          <a:lstStyle/>
          <a:p>
            <a:r>
              <a:rPr lang="en-US" dirty="0">
                <a:latin typeface="Times New Roman" panose="02020603050405020304" pitchFamily="18" charset="0"/>
                <a:cs typeface="Times New Roman" panose="02020603050405020304" pitchFamily="18" charset="0"/>
              </a:rPr>
              <a:t>Based on a commitment to working with one another within an agreed upon frame; often times, a contract or plan is developed. </a:t>
            </a:r>
          </a:p>
          <a:p>
            <a:r>
              <a:rPr lang="en-US" dirty="0">
                <a:latin typeface="Times New Roman" panose="02020603050405020304" pitchFamily="18" charset="0"/>
                <a:cs typeface="Times New Roman" panose="02020603050405020304" pitchFamily="18" charset="0"/>
              </a:rPr>
              <a:t>Successful alliances include establishing goals, expectations, pragmatic points, and upholding them. </a:t>
            </a:r>
          </a:p>
          <a:p>
            <a:r>
              <a:rPr lang="en-US" dirty="0">
                <a:latin typeface="Times New Roman" panose="02020603050405020304" pitchFamily="18" charset="0"/>
                <a:cs typeface="Times New Roman" panose="02020603050405020304" pitchFamily="18" charset="0"/>
              </a:rPr>
              <a:t>Research has shown that less successful alliances were when the supervisor was late, missed often, or did not hold space for the supervisory hour. </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684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5400" dirty="0">
                <a:latin typeface="Times New Roman" panose="02020603050405020304" pitchFamily="18" charset="0"/>
                <a:cs typeface="Times New Roman" panose="02020603050405020304" pitchFamily="18" charset="0"/>
              </a:rPr>
              <a:t>How do you manage competing demands, especially in the age of telehealth?</a:t>
            </a:r>
          </a:p>
          <a:p>
            <a:pPr marL="0" indent="0" algn="ctr">
              <a:buNone/>
            </a:pPr>
            <a:endParaRPr lang="en-US" dirty="0"/>
          </a:p>
        </p:txBody>
      </p:sp>
    </p:spTree>
    <p:extLst>
      <p:ext uri="{BB962C8B-B14F-4D97-AF65-F5344CB8AC3E}">
        <p14:creationId xmlns:p14="http://schemas.microsoft.com/office/powerpoint/2010/main" val="2202348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Transference and Countertransference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Supervisees and their patients are experiencing transference and countertransference. Depending on the supervisee’s level of development this is discussed both consciously and unconsciously, which leads to projective identification within the supervisory process. </a:t>
            </a:r>
          </a:p>
          <a:p>
            <a:r>
              <a:rPr lang="en-US" dirty="0" smtClean="0">
                <a:latin typeface="Times New Roman" panose="02020603050405020304" pitchFamily="18" charset="0"/>
                <a:cs typeface="Times New Roman" panose="02020603050405020304" pitchFamily="18" charset="0"/>
              </a:rPr>
              <a:t>The supervisor’s task is to identify the transference and to illuminate what this means for the work the supervisee is doing with the patient.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98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3331"/>
            <a:ext cx="10515600" cy="1152294"/>
          </a:xfrm>
        </p:spPr>
        <p:txBody>
          <a:bodyPr>
            <a:normAutofit fontScale="90000"/>
          </a:bodyPr>
          <a:lstStyle/>
          <a:p>
            <a:r>
              <a:rPr lang="en-US" dirty="0" smtClean="0">
                <a:latin typeface="Times New Roman" panose="02020603050405020304" pitchFamily="18" charset="0"/>
                <a:cs typeface="Times New Roman" panose="02020603050405020304" pitchFamily="18" charset="0"/>
              </a:rPr>
              <a:t>Parallel Process in Supervision and Counter Parallel Process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419003"/>
            <a:ext cx="10515600" cy="3757959"/>
          </a:xfrm>
        </p:spPr>
        <p:txBody>
          <a:bodyPr/>
          <a:lstStyle/>
          <a:p>
            <a:r>
              <a:rPr lang="en-US" dirty="0" smtClean="0">
                <a:latin typeface="Times New Roman" panose="02020603050405020304" pitchFamily="18" charset="0"/>
                <a:cs typeface="Times New Roman" panose="02020603050405020304" pitchFamily="18" charset="0"/>
              </a:rPr>
              <a:t>Often times, the transference in the clinical space is enacted in the supervisory space, creating a parallel process. For example, a supervisee who feels hesitant to fully engage with a patient regarding their trauma may also have difficulty fully engaging in supervision for the same reasons, i.e. appearing inept or invalidating. </a:t>
            </a:r>
          </a:p>
          <a:p>
            <a:r>
              <a:rPr lang="en-US" dirty="0" smtClean="0">
                <a:latin typeface="Times New Roman" panose="02020603050405020304" pitchFamily="18" charset="0"/>
                <a:cs typeface="Times New Roman" panose="02020603050405020304" pitchFamily="18" charset="0"/>
              </a:rPr>
              <a:t>A counter parallel process occurs when the discussions about the patient in supervision then get reenacted in a session. </a:t>
            </a:r>
          </a:p>
        </p:txBody>
      </p:sp>
    </p:spTree>
    <p:extLst>
      <p:ext uri="{BB962C8B-B14F-4D97-AF65-F5344CB8AC3E}">
        <p14:creationId xmlns:p14="http://schemas.microsoft.com/office/powerpoint/2010/main" val="3580923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2335875"/>
            <a:ext cx="10515600" cy="3841087"/>
          </a:xfrm>
        </p:spPr>
        <p:txBody>
          <a:bodyPr>
            <a:normAutofit/>
          </a:bodyPr>
          <a:lstStyle/>
          <a:p>
            <a:pPr marL="0" indent="0" algn="ctr">
              <a:buNone/>
            </a:pPr>
            <a:r>
              <a:rPr lang="en-US" sz="5400" dirty="0" smtClean="0">
                <a:latin typeface="Times New Roman" panose="02020603050405020304" pitchFamily="18" charset="0"/>
                <a:cs typeface="Times New Roman" panose="02020603050405020304" pitchFamily="18" charset="0"/>
              </a:rPr>
              <a:t>How have you seen parallel process show up in supervision? </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016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6"/>
          <p:cNvSpPr>
            <a:spLocks noGrp="1"/>
          </p:cNvSpPr>
          <p:nvPr>
            <p:ph idx="1"/>
          </p:nvPr>
        </p:nvSpPr>
        <p:spPr bwMode="auto">
          <a:xfrm>
            <a:off x="1795464" y="1411288"/>
            <a:ext cx="8524875"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smtClean="0">
                <a:latin typeface="Times New Roman" panose="02020603050405020304" pitchFamily="18" charset="0"/>
                <a:cs typeface="Times New Roman" panose="02020603050405020304" pitchFamily="18" charset="0"/>
              </a:rPr>
              <a:t>With respect to the following presentation, there has been no relevant (direct or indirect) financial relationship between the party listed above (or spouse/partner) and any for-profit company in the past 12 months that would be considered a conflict of interest.</a:t>
            </a: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The views expressed in the presentation are those of the presenter and do no reflect the official policy of CHC, Inc.</a:t>
            </a: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I am obligated to disclose any products which are off-label, unlabeled, experimental, and/or investigation (not FDA approved) and any limitations on the information that I present, such as data that are preliminary or that represent ongoing research, interim analyses, and/or unsupported opinion.</a:t>
            </a:r>
          </a:p>
          <a:p>
            <a:endParaRPr lang="en-US" altLang="en-US" dirty="0" smtClean="0"/>
          </a:p>
          <a:p>
            <a:endParaRPr lang="en-US" altLang="en-US" dirty="0" smtClean="0"/>
          </a:p>
        </p:txBody>
      </p:sp>
      <p:sp>
        <p:nvSpPr>
          <p:cNvPr id="6" name="Title 5"/>
          <p:cNvSpPr>
            <a:spLocks noGrp="1"/>
          </p:cNvSpPr>
          <p:nvPr>
            <p:ph type="ctrTitle"/>
          </p:nvPr>
        </p:nvSpPr>
        <p:spPr>
          <a:xfrm>
            <a:off x="1795464" y="703263"/>
            <a:ext cx="8524875" cy="685800"/>
          </a:xfrm>
        </p:spPr>
        <p:txBody>
          <a:bodyPr/>
          <a:lstStyle/>
          <a:p>
            <a:pPr>
              <a:defRPr/>
            </a:pPr>
            <a:r>
              <a:rPr lang="en-US" altLang="en-US" b="0" dirty="0">
                <a:solidFill>
                  <a:schemeClr val="tx1"/>
                </a:solidFill>
                <a:latin typeface="Times New Roman" panose="02020603050405020304" pitchFamily="18" charset="0"/>
                <a:cs typeface="Times New Roman" panose="02020603050405020304" pitchFamily="18" charset="0"/>
              </a:rPr>
              <a:t>Disclosures: </a:t>
            </a:r>
            <a:r>
              <a:rPr lang="en-US" altLang="en-US" b="0" dirty="0" smtClean="0">
                <a:solidFill>
                  <a:schemeClr val="tx1"/>
                </a:solidFill>
                <a:latin typeface="Times New Roman" panose="02020603050405020304" pitchFamily="18" charset="0"/>
                <a:cs typeface="Times New Roman" panose="02020603050405020304" pitchFamily="18" charset="0"/>
              </a:rPr>
              <a:t>Kate Patterson, PsyD</a:t>
            </a:r>
            <a:endParaRPr lang="en-US" b="0" dirty="0">
              <a:solidFill>
                <a:schemeClr val="tx1"/>
              </a:solidFill>
              <a:latin typeface="Times New Roman" panose="02020603050405020304" pitchFamily="18" charset="0"/>
              <a:cs typeface="Times New Roman" panose="02020603050405020304" pitchFamily="18" charset="0"/>
            </a:endParaRPr>
          </a:p>
        </p:txBody>
      </p:sp>
      <p:sp>
        <p:nvSpPr>
          <p:cNvPr id="9220" name="Text Placeholder 7"/>
          <p:cNvSpPr>
            <a:spLocks noGrp="1"/>
          </p:cNvSpPr>
          <p:nvPr>
            <p:ph type="body" sz="quarter" idx="10"/>
          </p:nvPr>
        </p:nvSpPr>
        <p:spPr bwMode="auto">
          <a:xfrm>
            <a:off x="2751139" y="6611938"/>
            <a:ext cx="7223125" cy="35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endParaRPr lang="en-US" altLang="en-US" dirty="0" smtClean="0"/>
          </a:p>
        </p:txBody>
      </p:sp>
      <p:sp>
        <p:nvSpPr>
          <p:cNvPr id="92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a:ea typeface="MS PGothic" panose="020B0600070205080204" pitchFamily="34" charset="-128"/>
              </a:defRPr>
            </a:lvl1pPr>
            <a:lvl2pPr marL="742950" indent="-285750">
              <a:defRPr>
                <a:solidFill>
                  <a:schemeClr val="tx1"/>
                </a:solidFill>
                <a:latin typeface="News Gothic MT"/>
                <a:ea typeface="MS PGothic" panose="020B0600070205080204" pitchFamily="34" charset="-128"/>
              </a:defRPr>
            </a:lvl2pPr>
            <a:lvl3pPr marL="1143000" indent="-228600">
              <a:defRPr>
                <a:solidFill>
                  <a:schemeClr val="tx1"/>
                </a:solidFill>
                <a:latin typeface="News Gothic MT"/>
                <a:ea typeface="MS PGothic" panose="020B0600070205080204" pitchFamily="34" charset="-128"/>
              </a:defRPr>
            </a:lvl3pPr>
            <a:lvl4pPr marL="1600200" indent="-228600">
              <a:defRPr>
                <a:solidFill>
                  <a:schemeClr val="tx1"/>
                </a:solidFill>
                <a:latin typeface="News Gothic MT"/>
                <a:ea typeface="MS PGothic" panose="020B0600070205080204" pitchFamily="34" charset="-128"/>
              </a:defRPr>
            </a:lvl4pPr>
            <a:lvl5pPr marL="2057400" indent="-228600">
              <a:defRPr>
                <a:solidFill>
                  <a:schemeClr val="tx1"/>
                </a:solidFill>
                <a:latin typeface="News Gothic MT"/>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News Gothic MT"/>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News Gothic MT"/>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News Gothic MT"/>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News Gothic MT"/>
                <a:ea typeface="MS PGothic" panose="020B0600070205080204" pitchFamily="34" charset="-128"/>
              </a:defRPr>
            </a:lvl9pPr>
          </a:lstStyle>
          <a:p>
            <a:fld id="{B701A3CE-F726-49D8-A1D0-8551B21FA5DB}" type="slidenum">
              <a:rPr lang="en-US" altLang="en-US" smtClean="0">
                <a:solidFill>
                  <a:schemeClr val="bg1"/>
                </a:solidFill>
                <a:latin typeface="Californian FB" panose="0207040306080B030204" pitchFamily="18" charset="0"/>
              </a:rPr>
              <a:pPr/>
              <a:t>2</a:t>
            </a:fld>
            <a:endParaRPr lang="en-US" altLang="en-US" dirty="0" smtClean="0">
              <a:solidFill>
                <a:schemeClr val="bg1"/>
              </a:solidFill>
              <a:latin typeface="Californian FB" panose="0207040306080B030204" pitchFamily="18" charset="0"/>
            </a:endParaRPr>
          </a:p>
        </p:txBody>
      </p:sp>
      <p:sp>
        <p:nvSpPr>
          <p:cNvPr id="9222" name="Date Placeholder 3"/>
          <p:cNvSpPr>
            <a:spLocks noGrp="1"/>
          </p:cNvSpPr>
          <p:nvPr>
            <p:ph type="dt" sz="quarter" idx="11"/>
          </p:nvPr>
        </p:nvSpPr>
        <p:spPr bwMode="auto">
          <a:xfrm>
            <a:off x="8534400" y="6275389"/>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defRPr>
                <a:solidFill>
                  <a:schemeClr val="tx1"/>
                </a:solidFill>
                <a:latin typeface="News Gothic MT"/>
                <a:ea typeface="MS PGothic" panose="020B0600070205080204" pitchFamily="34" charset="-128"/>
              </a:defRPr>
            </a:lvl1pPr>
            <a:lvl2pPr marL="742950" indent="-285750">
              <a:defRPr>
                <a:solidFill>
                  <a:schemeClr val="tx1"/>
                </a:solidFill>
                <a:latin typeface="News Gothic MT"/>
                <a:ea typeface="MS PGothic" panose="020B0600070205080204" pitchFamily="34" charset="-128"/>
              </a:defRPr>
            </a:lvl2pPr>
            <a:lvl3pPr marL="1143000" indent="-228600">
              <a:defRPr>
                <a:solidFill>
                  <a:schemeClr val="tx1"/>
                </a:solidFill>
                <a:latin typeface="News Gothic MT"/>
                <a:ea typeface="MS PGothic" panose="020B0600070205080204" pitchFamily="34" charset="-128"/>
              </a:defRPr>
            </a:lvl3pPr>
            <a:lvl4pPr marL="1600200" indent="-228600">
              <a:defRPr>
                <a:solidFill>
                  <a:schemeClr val="tx1"/>
                </a:solidFill>
                <a:latin typeface="News Gothic MT"/>
                <a:ea typeface="MS PGothic" panose="020B0600070205080204" pitchFamily="34" charset="-128"/>
              </a:defRPr>
            </a:lvl4pPr>
            <a:lvl5pPr marL="2057400" indent="-228600">
              <a:defRPr>
                <a:solidFill>
                  <a:schemeClr val="tx1"/>
                </a:solidFill>
                <a:latin typeface="News Gothic MT"/>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News Gothic MT"/>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News Gothic MT"/>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News Gothic MT"/>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News Gothic MT"/>
                <a:ea typeface="MS PGothic" panose="020B0600070205080204" pitchFamily="34" charset="-128"/>
              </a:defRPr>
            </a:lvl9pPr>
          </a:lstStyle>
          <a:p>
            <a:pPr eaLnBrk="0" hangingPunct="0"/>
            <a:r>
              <a:rPr lang="en-US" altLang="en-US" sz="1800" b="0" dirty="0" smtClean="0"/>
              <a:t>11/15/22</a:t>
            </a:r>
            <a:endParaRPr lang="en-US" altLang="en-US" sz="1800" b="0" dirty="0"/>
          </a:p>
        </p:txBody>
      </p:sp>
    </p:spTree>
    <p:extLst>
      <p:ext uri="{BB962C8B-B14F-4D97-AF65-F5344CB8AC3E}">
        <p14:creationId xmlns:p14="http://schemas.microsoft.com/office/powerpoint/2010/main" val="909000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259" y="589568"/>
            <a:ext cx="10515600" cy="1325563"/>
          </a:xfrm>
        </p:spPr>
        <p:txBody>
          <a:bodyPr/>
          <a:lstStyle/>
          <a:p>
            <a:r>
              <a:rPr lang="en-US" dirty="0" smtClean="0">
                <a:latin typeface="Times New Roman" panose="02020603050405020304" pitchFamily="18" charset="0"/>
                <a:cs typeface="Times New Roman" panose="02020603050405020304" pitchFamily="18" charset="0"/>
              </a:rPr>
              <a:t>The Real Relationship</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48145" y="1690688"/>
            <a:ext cx="10605655" cy="4486275"/>
          </a:xfrm>
        </p:spPr>
        <p:txBody>
          <a:bodyPr/>
          <a:lstStyle/>
          <a:p>
            <a:r>
              <a:rPr lang="en-US" sz="3600" dirty="0" smtClean="0">
                <a:latin typeface="Times New Roman" panose="02020603050405020304" pitchFamily="18" charset="0"/>
                <a:cs typeface="Times New Roman" panose="02020603050405020304" pitchFamily="18" charset="0"/>
              </a:rPr>
              <a:t>The relationship that is forming between supervisee and supervisor that is based on warmth, genuine interest, and a shared collegiality.</a:t>
            </a:r>
          </a:p>
          <a:p>
            <a:r>
              <a:rPr lang="en-US" sz="3600" dirty="0" smtClean="0">
                <a:latin typeface="Times New Roman" panose="02020603050405020304" pitchFamily="18" charset="0"/>
                <a:cs typeface="Times New Roman" panose="02020603050405020304" pitchFamily="18" charset="0"/>
              </a:rPr>
              <a:t>How does supervisor self disclosure influence the real relationship? </a:t>
            </a:r>
          </a:p>
          <a:p>
            <a:r>
              <a:rPr lang="en-US" sz="3600" dirty="0" smtClean="0">
                <a:latin typeface="Times New Roman" panose="02020603050405020304" pitchFamily="18" charset="0"/>
                <a:cs typeface="Times New Roman" panose="02020603050405020304" pitchFamily="18" charset="0"/>
              </a:rPr>
              <a:t>How does this form and change over time?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64371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8269"/>
            <a:ext cx="10515600" cy="992419"/>
          </a:xfrm>
        </p:spPr>
        <p:txBody>
          <a:bodyPr>
            <a:normAutofit fontScale="90000"/>
          </a:bodyPr>
          <a:lstStyle/>
          <a:p>
            <a:r>
              <a:rPr lang="en-US" dirty="0" smtClean="0">
                <a:latin typeface="Times New Roman" panose="02020603050405020304" pitchFamily="18" charset="0"/>
                <a:cs typeface="Times New Roman" panose="02020603050405020304" pitchFamily="18" charset="0"/>
              </a:rPr>
              <a:t>Identities and how They Influence the Development of the Supervisory Relationship</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044931"/>
            <a:ext cx="10515600" cy="4414058"/>
          </a:xfrm>
        </p:spPr>
        <p:txBody>
          <a:bodyPr>
            <a:normAutofit/>
          </a:bodyPr>
          <a:lstStyle/>
          <a:p>
            <a:r>
              <a:rPr lang="en-US" sz="2400" dirty="0" smtClean="0">
                <a:latin typeface="Times New Roman" panose="02020603050405020304" pitchFamily="18" charset="0"/>
                <a:cs typeface="Times New Roman" panose="02020603050405020304" pitchFamily="18" charset="0"/>
              </a:rPr>
              <a:t>Both supervisor and supervisee will have anticipatory thoughts, assumptions, and worries when working with a person who holds identities that are different from one another</a:t>
            </a:r>
          </a:p>
          <a:p>
            <a:r>
              <a:rPr lang="en-US" sz="2400" dirty="0" err="1" smtClean="0">
                <a:latin typeface="Times New Roman" panose="02020603050405020304" pitchFamily="18" charset="0"/>
                <a:cs typeface="Times New Roman" panose="02020603050405020304" pitchFamily="18" charset="0"/>
              </a:rPr>
              <a:t>Schen</a:t>
            </a:r>
            <a:r>
              <a:rPr lang="en-US" sz="2400" dirty="0" smtClean="0">
                <a:latin typeface="Times New Roman" panose="02020603050405020304" pitchFamily="18" charset="0"/>
                <a:cs typeface="Times New Roman" panose="02020603050405020304" pitchFamily="18" charset="0"/>
              </a:rPr>
              <a:t> &amp; Greenlee (2018) recommend the following to encourage growth oriented conversations in supervision:</a:t>
            </a:r>
          </a:p>
          <a:p>
            <a:pPr lvl="1"/>
            <a:r>
              <a:rPr lang="en-US" dirty="0" smtClean="0">
                <a:latin typeface="Times New Roman" panose="02020603050405020304" pitchFamily="18" charset="0"/>
                <a:cs typeface="Times New Roman" panose="02020603050405020304" pitchFamily="18" charset="0"/>
              </a:rPr>
              <a:t>Talk about race with EVERYONE, regardless of their cultural background</a:t>
            </a:r>
          </a:p>
          <a:p>
            <a:pPr lvl="1"/>
            <a:r>
              <a:rPr lang="en-US" dirty="0" smtClean="0">
                <a:latin typeface="Times New Roman" panose="02020603050405020304" pitchFamily="18" charset="0"/>
                <a:cs typeface="Times New Roman" panose="02020603050405020304" pitchFamily="18" charset="0"/>
              </a:rPr>
              <a:t>Initiate the conversation</a:t>
            </a:r>
          </a:p>
          <a:p>
            <a:pPr lvl="1"/>
            <a:r>
              <a:rPr lang="en-US" dirty="0" smtClean="0">
                <a:latin typeface="Times New Roman" panose="02020603050405020304" pitchFamily="18" charset="0"/>
                <a:cs typeface="Times New Roman" panose="02020603050405020304" pitchFamily="18" charset="0"/>
              </a:rPr>
              <a:t>Anticipate that patients will seek out therapists who are like them, and explore how that impacts the supervisees</a:t>
            </a:r>
          </a:p>
          <a:p>
            <a:pPr lvl="1"/>
            <a:r>
              <a:rPr lang="en-US" dirty="0" smtClean="0">
                <a:latin typeface="Times New Roman" panose="02020603050405020304" pitchFamily="18" charset="0"/>
                <a:cs typeface="Times New Roman" panose="02020603050405020304" pitchFamily="18" charset="0"/>
              </a:rPr>
              <a:t>Don’t assume cultural competency, and embrace vulnerability</a:t>
            </a:r>
          </a:p>
          <a:p>
            <a:pPr lvl="1"/>
            <a:r>
              <a:rPr lang="en-US" dirty="0" smtClean="0">
                <a:latin typeface="Times New Roman" panose="02020603050405020304" pitchFamily="18" charset="0"/>
                <a:cs typeface="Times New Roman" panose="02020603050405020304" pitchFamily="18" charset="0"/>
              </a:rPr>
              <a:t>Pursue additional learning opportunities and share with the supervisee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0047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8145"/>
            <a:ext cx="10515600" cy="942543"/>
          </a:xfrm>
        </p:spPr>
        <p:txBody>
          <a:bodyPr>
            <a:normAutofit fontScale="90000"/>
          </a:bodyPr>
          <a:lstStyle/>
          <a:p>
            <a:r>
              <a:rPr lang="en-US" dirty="0" smtClean="0">
                <a:latin typeface="Times New Roman" panose="02020603050405020304" pitchFamily="18" charset="0"/>
                <a:cs typeface="Times New Roman" panose="02020603050405020304" pitchFamily="18" charset="0"/>
              </a:rPr>
              <a:t>People’s Experiences With Race in Supervision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4184477"/>
          </a:xfrm>
        </p:spPr>
        <p:txBody>
          <a:bodyPr/>
          <a:lstStyle/>
          <a:p>
            <a:pPr marL="0" indent="0">
              <a:buNone/>
            </a:pPr>
            <a:endParaRPr lang="en-US"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Examples from Kate</a:t>
            </a:r>
          </a:p>
          <a:p>
            <a:r>
              <a:rPr lang="en-US" sz="3200" dirty="0" smtClean="0">
                <a:latin typeface="Times New Roman" panose="02020603050405020304" pitchFamily="18" charset="0"/>
                <a:cs typeface="Times New Roman" panose="02020603050405020304" pitchFamily="18" charset="0"/>
              </a:rPr>
              <a:t>What have your experiences been and how did discussing or not discussing race influence the supervisory relationship?</a:t>
            </a:r>
          </a:p>
          <a:p>
            <a:r>
              <a:rPr lang="en-US" sz="3200" dirty="0" smtClean="0">
                <a:latin typeface="Times New Roman" panose="02020603050405020304" pitchFamily="18" charset="0"/>
                <a:cs typeface="Times New Roman" panose="02020603050405020304" pitchFamily="18" charset="0"/>
              </a:rPr>
              <a:t>Cultural Formulation Interview</a:t>
            </a:r>
          </a:p>
          <a:p>
            <a:pPr lvl="1"/>
            <a:r>
              <a:rPr lang="en-US" sz="3200" dirty="0">
                <a:latin typeface="Times New Roman" panose="02020603050405020304" pitchFamily="18" charset="0"/>
                <a:cs typeface="Times New Roman" panose="02020603050405020304" pitchFamily="18" charset="0"/>
                <a:hlinkClick r:id="rId2"/>
              </a:rPr>
              <a:t>Cultural formulations interview (psychiatry.org</a:t>
            </a:r>
            <a:r>
              <a:rPr lang="en-US" sz="3200" dirty="0" smtClean="0">
                <a:latin typeface="Times New Roman" panose="02020603050405020304" pitchFamily="18" charset="0"/>
                <a:cs typeface="Times New Roman" panose="02020603050405020304" pitchFamily="18" charset="0"/>
                <a:hlinkClick r:id="rId2"/>
              </a:rPr>
              <a:t>)</a:t>
            </a:r>
            <a:endParaRPr lang="en-US" sz="3200" dirty="0" smtClean="0">
              <a:latin typeface="Times New Roman" panose="02020603050405020304" pitchFamily="18" charset="0"/>
              <a:cs typeface="Times New Roman" panose="02020603050405020304" pitchFamily="18" charset="0"/>
            </a:endParaRPr>
          </a:p>
          <a:p>
            <a:pPr lvl="1"/>
            <a:r>
              <a:rPr lang="en-US" sz="3200" dirty="0" smtClean="0">
                <a:latin typeface="Times New Roman" panose="02020603050405020304" pitchFamily="18" charset="0"/>
                <a:cs typeface="Times New Roman" panose="02020603050405020304" pitchFamily="18" charset="0"/>
              </a:rPr>
              <a:t>16 questions</a:t>
            </a:r>
          </a:p>
          <a:p>
            <a:pPr lvl="1"/>
            <a:endParaRPr lang="en-US" dirty="0" smtClean="0"/>
          </a:p>
          <a:p>
            <a:endParaRPr lang="en-US" dirty="0"/>
          </a:p>
        </p:txBody>
      </p:sp>
    </p:spTree>
    <p:extLst>
      <p:ext uri="{BB962C8B-B14F-4D97-AF65-F5344CB8AC3E}">
        <p14:creationId xmlns:p14="http://schemas.microsoft.com/office/powerpoint/2010/main" val="38532368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Rupture and Repair in Supervision</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2286001" y="1529542"/>
            <a:ext cx="7040880" cy="4647421"/>
          </a:xfrm>
          <a:prstGeom prst="rect">
            <a:avLst/>
          </a:prstGeom>
        </p:spPr>
      </p:pic>
    </p:spTree>
    <p:extLst>
      <p:ext uri="{BB962C8B-B14F-4D97-AF65-F5344CB8AC3E}">
        <p14:creationId xmlns:p14="http://schemas.microsoft.com/office/powerpoint/2010/main" val="540527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195" y="698269"/>
            <a:ext cx="10724605" cy="992419"/>
          </a:xfrm>
        </p:spPr>
        <p:txBody>
          <a:bodyPr>
            <a:normAutofit/>
          </a:bodyPr>
          <a:lstStyle/>
          <a:p>
            <a:r>
              <a:rPr lang="en-US" sz="5400" dirty="0" smtClean="0">
                <a:latin typeface="Times New Roman" panose="02020603050405020304" pitchFamily="18" charset="0"/>
                <a:cs typeface="Times New Roman" panose="02020603050405020304" pitchFamily="18" charset="0"/>
              </a:rPr>
              <a:t>Sources of Potential Rupture</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9195" y="2089699"/>
            <a:ext cx="10515600" cy="4351338"/>
          </a:xfrm>
        </p:spPr>
        <p:txBody>
          <a:bodyPr>
            <a:normAutofit/>
          </a:bodyPr>
          <a:lstStyle/>
          <a:p>
            <a:r>
              <a:rPr lang="en-US" sz="3600" dirty="0" smtClean="0">
                <a:latin typeface="Times New Roman" panose="02020603050405020304" pitchFamily="18" charset="0"/>
                <a:cs typeface="Times New Roman" panose="02020603050405020304" pitchFamily="18" charset="0"/>
              </a:rPr>
              <a:t>Power differential</a:t>
            </a:r>
          </a:p>
          <a:p>
            <a:r>
              <a:rPr lang="en-US" sz="3600" dirty="0" smtClean="0">
                <a:latin typeface="Times New Roman" panose="02020603050405020304" pitchFamily="18" charset="0"/>
                <a:cs typeface="Times New Roman" panose="02020603050405020304" pitchFamily="18" charset="0"/>
              </a:rPr>
              <a:t>Guardedness</a:t>
            </a:r>
          </a:p>
          <a:p>
            <a:r>
              <a:rPr lang="en-US" sz="3600" dirty="0" smtClean="0">
                <a:latin typeface="Times New Roman" panose="02020603050405020304" pitchFamily="18" charset="0"/>
                <a:cs typeface="Times New Roman" panose="02020603050405020304" pitchFamily="18" charset="0"/>
              </a:rPr>
              <a:t>Supervisee burnout and similar feelings</a:t>
            </a:r>
          </a:p>
          <a:p>
            <a:r>
              <a:rPr lang="en-US" sz="3600" dirty="0" smtClean="0">
                <a:latin typeface="Times New Roman" panose="02020603050405020304" pitchFamily="18" charset="0"/>
                <a:cs typeface="Times New Roman" panose="02020603050405020304" pitchFamily="18" charset="0"/>
              </a:rPr>
              <a:t>Idealization of supervisor or supervisee</a:t>
            </a:r>
          </a:p>
        </p:txBody>
      </p:sp>
    </p:spTree>
    <p:extLst>
      <p:ext uri="{BB962C8B-B14F-4D97-AF65-F5344CB8AC3E}">
        <p14:creationId xmlns:p14="http://schemas.microsoft.com/office/powerpoint/2010/main" val="3130521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80011" y="2316076"/>
            <a:ext cx="10515600" cy="4351338"/>
          </a:xfrm>
        </p:spPr>
        <p:txBody>
          <a:bodyPr/>
          <a:lstStyle/>
          <a:p>
            <a:pPr marL="0" indent="0" algn="ctr">
              <a:buNone/>
            </a:pPr>
            <a:r>
              <a:rPr lang="en-US" sz="5400" dirty="0">
                <a:latin typeface="Times New Roman" panose="02020603050405020304" pitchFamily="18" charset="0"/>
                <a:cs typeface="Times New Roman" panose="02020603050405020304" pitchFamily="18" charset="0"/>
              </a:rPr>
              <a:t>What other dynamics have you encountered that have been difficult to navigate? </a:t>
            </a:r>
          </a:p>
          <a:p>
            <a:endParaRPr lang="en-US" dirty="0"/>
          </a:p>
        </p:txBody>
      </p:sp>
    </p:spTree>
    <p:extLst>
      <p:ext uri="{BB962C8B-B14F-4D97-AF65-F5344CB8AC3E}">
        <p14:creationId xmlns:p14="http://schemas.microsoft.com/office/powerpoint/2010/main" val="1000781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bwMode="auto">
          <a:xfrm>
            <a:off x="5976766" y="6041477"/>
            <a:ext cx="8524875"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endParaRPr lang="en-US" altLang="en-US" dirty="0" smtClean="0"/>
          </a:p>
          <a:p>
            <a:endParaRPr lang="en-US" altLang="en-US" dirty="0" smtClean="0"/>
          </a:p>
          <a:p>
            <a:pPr marL="0" indent="0">
              <a:buNone/>
            </a:pPr>
            <a:endParaRPr lang="en-US" altLang="en-US" dirty="0" smtClean="0"/>
          </a:p>
        </p:txBody>
      </p:sp>
      <p:sp>
        <p:nvSpPr>
          <p:cNvPr id="29699" name="Title 2"/>
          <p:cNvSpPr>
            <a:spLocks noGrp="1"/>
          </p:cNvSpPr>
          <p:nvPr>
            <p:ph type="ctrTitle"/>
          </p:nvPr>
        </p:nvSpPr>
        <p:spPr bwMode="auto">
          <a:xfrm>
            <a:off x="1574801" y="1498071"/>
            <a:ext cx="8524875"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ctr"/>
            <a:r>
              <a:rPr lang="en-US" altLang="en-US" sz="4400" b="0" dirty="0" smtClean="0">
                <a:latin typeface="Times New Roman" panose="02020603050405020304" pitchFamily="18" charset="0"/>
                <a:cs typeface="Times New Roman" panose="02020603050405020304" pitchFamily="18" charset="0"/>
              </a:rPr>
              <a:t>Questions?</a:t>
            </a:r>
          </a:p>
        </p:txBody>
      </p:sp>
      <p:sp>
        <p:nvSpPr>
          <p:cNvPr id="29700" name="Text Placeholder 3"/>
          <p:cNvSpPr>
            <a:spLocks noGrp="1"/>
          </p:cNvSpPr>
          <p:nvPr>
            <p:ph type="body" sz="quarter" idx="10"/>
          </p:nvPr>
        </p:nvSpPr>
        <p:spPr bwMode="auto">
          <a:xfrm>
            <a:off x="2751139" y="6611938"/>
            <a:ext cx="7223125" cy="35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endParaRPr lang="en-US" altLang="en-US" dirty="0" smtClean="0"/>
          </a:p>
        </p:txBody>
      </p:sp>
      <p:sp>
        <p:nvSpPr>
          <p:cNvPr id="29701" name="Date Placeholder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defRPr>
                <a:solidFill>
                  <a:schemeClr val="tx1"/>
                </a:solidFill>
                <a:latin typeface="News Gothic MT"/>
                <a:ea typeface="MS PGothic" panose="020B0600070205080204" pitchFamily="34" charset="-128"/>
              </a:defRPr>
            </a:lvl1pPr>
            <a:lvl2pPr marL="742950" indent="-285750">
              <a:defRPr>
                <a:solidFill>
                  <a:schemeClr val="tx1"/>
                </a:solidFill>
                <a:latin typeface="News Gothic MT"/>
                <a:ea typeface="MS PGothic" panose="020B0600070205080204" pitchFamily="34" charset="-128"/>
              </a:defRPr>
            </a:lvl2pPr>
            <a:lvl3pPr marL="1143000" indent="-228600">
              <a:defRPr>
                <a:solidFill>
                  <a:schemeClr val="tx1"/>
                </a:solidFill>
                <a:latin typeface="News Gothic MT"/>
                <a:ea typeface="MS PGothic" panose="020B0600070205080204" pitchFamily="34" charset="-128"/>
              </a:defRPr>
            </a:lvl3pPr>
            <a:lvl4pPr marL="1600200" indent="-228600">
              <a:defRPr>
                <a:solidFill>
                  <a:schemeClr val="tx1"/>
                </a:solidFill>
                <a:latin typeface="News Gothic MT"/>
                <a:ea typeface="MS PGothic" panose="020B0600070205080204" pitchFamily="34" charset="-128"/>
              </a:defRPr>
            </a:lvl4pPr>
            <a:lvl5pPr marL="2057400" indent="-228600">
              <a:defRPr>
                <a:solidFill>
                  <a:schemeClr val="tx1"/>
                </a:solidFill>
                <a:latin typeface="News Gothic MT"/>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News Gothic MT"/>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News Gothic MT"/>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News Gothic MT"/>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News Gothic MT"/>
                <a:ea typeface="MS PGothic" panose="020B0600070205080204" pitchFamily="34" charset="-128"/>
              </a:defRPr>
            </a:lvl9pPr>
          </a:lstStyle>
          <a:p>
            <a:r>
              <a:rPr lang="en-US" altLang="en-US" dirty="0" smtClean="0">
                <a:solidFill>
                  <a:schemeClr val="bg1"/>
                </a:solidFill>
                <a:latin typeface="Californian FB" panose="0207040306080B030204" pitchFamily="18" charset="0"/>
              </a:rPr>
              <a:t>10/25/2022</a:t>
            </a:r>
          </a:p>
        </p:txBody>
      </p:sp>
      <p:sp>
        <p:nvSpPr>
          <p:cNvPr id="2970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a:ea typeface="MS PGothic" panose="020B0600070205080204" pitchFamily="34" charset="-128"/>
              </a:defRPr>
            </a:lvl1pPr>
            <a:lvl2pPr marL="742950" indent="-285750">
              <a:defRPr>
                <a:solidFill>
                  <a:schemeClr val="tx1"/>
                </a:solidFill>
                <a:latin typeface="News Gothic MT"/>
                <a:ea typeface="MS PGothic" panose="020B0600070205080204" pitchFamily="34" charset="-128"/>
              </a:defRPr>
            </a:lvl2pPr>
            <a:lvl3pPr marL="1143000" indent="-228600">
              <a:defRPr>
                <a:solidFill>
                  <a:schemeClr val="tx1"/>
                </a:solidFill>
                <a:latin typeface="News Gothic MT"/>
                <a:ea typeface="MS PGothic" panose="020B0600070205080204" pitchFamily="34" charset="-128"/>
              </a:defRPr>
            </a:lvl3pPr>
            <a:lvl4pPr marL="1600200" indent="-228600">
              <a:defRPr>
                <a:solidFill>
                  <a:schemeClr val="tx1"/>
                </a:solidFill>
                <a:latin typeface="News Gothic MT"/>
                <a:ea typeface="MS PGothic" panose="020B0600070205080204" pitchFamily="34" charset="-128"/>
              </a:defRPr>
            </a:lvl4pPr>
            <a:lvl5pPr marL="2057400" indent="-228600">
              <a:defRPr>
                <a:solidFill>
                  <a:schemeClr val="tx1"/>
                </a:solidFill>
                <a:latin typeface="News Gothic MT"/>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News Gothic MT"/>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News Gothic MT"/>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News Gothic MT"/>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News Gothic MT"/>
                <a:ea typeface="MS PGothic" panose="020B0600070205080204" pitchFamily="34" charset="-128"/>
              </a:defRPr>
            </a:lvl9pPr>
          </a:lstStyle>
          <a:p>
            <a:fld id="{4340505D-FC7E-4F86-B671-412CB6347646}" type="slidenum">
              <a:rPr lang="en-US" altLang="en-US" smtClean="0">
                <a:solidFill>
                  <a:schemeClr val="bg1"/>
                </a:solidFill>
                <a:latin typeface="Californian FB" panose="0207040306080B030204" pitchFamily="18" charset="0"/>
              </a:rPr>
              <a:pPr/>
              <a:t>26</a:t>
            </a:fld>
            <a:endParaRPr lang="en-US" altLang="en-US" dirty="0" smtClean="0">
              <a:solidFill>
                <a:schemeClr val="bg1"/>
              </a:solidFill>
              <a:latin typeface="Californian FB" panose="0207040306080B030204" pitchFamily="18" charset="0"/>
            </a:endParaRPr>
          </a:p>
        </p:txBody>
      </p:sp>
      <p:pic>
        <p:nvPicPr>
          <p:cNvPr id="4098" name="Picture 2"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867" y="3175000"/>
            <a:ext cx="4512733" cy="222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764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Reiner, P. A. (2014). Systemic psychodynamic supervision. In T. C. Todd &amp; C. L. Storm (Eds.), </a:t>
            </a:r>
            <a:r>
              <a:rPr lang="en-US" i="1" dirty="0">
                <a:latin typeface="Times New Roman" panose="02020603050405020304" pitchFamily="18" charset="0"/>
                <a:cs typeface="Times New Roman" panose="02020603050405020304" pitchFamily="18" charset="0"/>
              </a:rPr>
              <a:t>The complete systemic supervisor: Context, philosophy, and pragmatics., end ed.</a:t>
            </a:r>
            <a:r>
              <a:rPr lang="en-US" dirty="0">
                <a:latin typeface="Times New Roman" panose="02020603050405020304" pitchFamily="18" charset="0"/>
                <a:cs typeface="Times New Roman" panose="02020603050405020304" pitchFamily="18" charset="0"/>
              </a:rPr>
              <a:t> (pp. 166–185). Wiley-Blackwell</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Sant, M., &amp; Milton, M. (2015). Trainee practitioners’ experiences of the psychodynamic supervisory relationship and supervision: A thematic analysis. </a:t>
            </a:r>
            <a:r>
              <a:rPr lang="en-US" i="1" dirty="0">
                <a:latin typeface="Times New Roman" panose="02020603050405020304" pitchFamily="18" charset="0"/>
                <a:cs typeface="Times New Roman" panose="02020603050405020304" pitchFamily="18" charset="0"/>
              </a:rPr>
              <a:t>The Clinical Supervisor</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34</a:t>
            </a:r>
            <a:r>
              <a:rPr lang="en-US" dirty="0">
                <a:latin typeface="Times New Roman" panose="02020603050405020304" pitchFamily="18" charset="0"/>
                <a:cs typeface="Times New Roman" panose="02020603050405020304" pitchFamily="18" charset="0"/>
              </a:rPr>
              <a:t>(2), 204–231. https://doi-org.libill.hartford.edu/10.1080/07325223.2015.1086917</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Schen</a:t>
            </a:r>
            <a:r>
              <a:rPr lang="en-US" dirty="0">
                <a:latin typeface="Times New Roman" panose="02020603050405020304" pitchFamily="18" charset="0"/>
                <a:cs typeface="Times New Roman" panose="02020603050405020304" pitchFamily="18" charset="0"/>
              </a:rPr>
              <a:t>, C. R., &amp; Greenlee, A. (2018). Race in supervision: Let’s talk about it. </a:t>
            </a:r>
            <a:r>
              <a:rPr lang="en-US" i="1" dirty="0">
                <a:latin typeface="Times New Roman" panose="02020603050405020304" pitchFamily="18" charset="0"/>
                <a:cs typeface="Times New Roman" panose="02020603050405020304" pitchFamily="18" charset="0"/>
              </a:rPr>
              <a:t>Psychodynamic Psychiatry</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46</a:t>
            </a:r>
            <a:r>
              <a:rPr lang="en-US" dirty="0">
                <a:latin typeface="Times New Roman" panose="02020603050405020304" pitchFamily="18" charset="0"/>
                <a:cs typeface="Times New Roman" panose="02020603050405020304" pitchFamily="18" charset="0"/>
              </a:rPr>
              <a:t>(1), 1–21. </a:t>
            </a:r>
            <a:r>
              <a:rPr lang="en-US" dirty="0">
                <a:latin typeface="Times New Roman" panose="02020603050405020304" pitchFamily="18" charset="0"/>
                <a:cs typeface="Times New Roman" panose="02020603050405020304" pitchFamily="18" charset="0"/>
                <a:hlinkClick r:id="rId2"/>
              </a:rPr>
              <a:t>https://</a:t>
            </a:r>
            <a:r>
              <a:rPr lang="en-US" dirty="0" smtClean="0">
                <a:latin typeface="Times New Roman" panose="02020603050405020304" pitchFamily="18" charset="0"/>
                <a:cs typeface="Times New Roman" panose="02020603050405020304" pitchFamily="18" charset="0"/>
                <a:hlinkClick r:id="rId2"/>
              </a:rPr>
              <a:t>doi-org.libill.hartford.edu/10.1521/pdps.2018.46.1.1</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Strømme, H. (2014). A bad and a better supervision process; actualized relational scenarios in trainees: A longitudinal study of nondisclosure in psychodynamic supervision. </a:t>
            </a:r>
            <a:r>
              <a:rPr lang="en-US" i="1" dirty="0">
                <a:latin typeface="Times New Roman" panose="02020603050405020304" pitchFamily="18" charset="0"/>
                <a:cs typeface="Times New Roman" panose="02020603050405020304" pitchFamily="18" charset="0"/>
              </a:rPr>
              <a:t>Psychoanalytic Inquiry</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34</a:t>
            </a:r>
            <a:r>
              <a:rPr lang="en-US" dirty="0">
                <a:latin typeface="Times New Roman" panose="02020603050405020304" pitchFamily="18" charset="0"/>
                <a:cs typeface="Times New Roman" panose="02020603050405020304" pitchFamily="18" charset="0"/>
              </a:rPr>
              <a:t>(6), 584–605. </a:t>
            </a:r>
            <a:r>
              <a:rPr lang="en-US" dirty="0">
                <a:latin typeface="Times New Roman" panose="02020603050405020304" pitchFamily="18" charset="0"/>
                <a:cs typeface="Times New Roman" panose="02020603050405020304" pitchFamily="18" charset="0"/>
                <a:hlinkClick r:id="rId3"/>
              </a:rPr>
              <a:t>https://</a:t>
            </a:r>
            <a:r>
              <a:rPr lang="en-US" dirty="0" smtClean="0">
                <a:latin typeface="Times New Roman" panose="02020603050405020304" pitchFamily="18" charset="0"/>
                <a:cs typeface="Times New Roman" panose="02020603050405020304" pitchFamily="18" charset="0"/>
                <a:hlinkClick r:id="rId3"/>
              </a:rPr>
              <a:t>doi-org.libill.hartford.edu/10.1080/07351690.2014.924372</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Watkins, C. E., Jr. (2013). The contemporary practice of effective psychoanalytic supervision. </a:t>
            </a:r>
            <a:r>
              <a:rPr lang="en-US" i="1" dirty="0">
                <a:latin typeface="Times New Roman" panose="02020603050405020304" pitchFamily="18" charset="0"/>
                <a:cs typeface="Times New Roman" panose="02020603050405020304" pitchFamily="18" charset="0"/>
              </a:rPr>
              <a:t>Psychoanalytic Psychology</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30</a:t>
            </a:r>
            <a:r>
              <a:rPr lang="en-US" dirty="0">
                <a:latin typeface="Times New Roman" panose="02020603050405020304" pitchFamily="18" charset="0"/>
                <a:cs typeface="Times New Roman" panose="02020603050405020304" pitchFamily="18" charset="0"/>
              </a:rPr>
              <a:t>(2), 300–328. https://doi-org.libill.hartford.edu/10.1037/a0030896</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Watkins, C. E., Jr., &amp; Scaturo, D. J. (2013). Toward an integrative, learning-based model of psychotherapy supervision: Supervisory alliance, educational interventions, and supervisee learning/relearning. </a:t>
            </a:r>
            <a:r>
              <a:rPr lang="en-US" i="1" dirty="0">
                <a:latin typeface="Times New Roman" panose="02020603050405020304" pitchFamily="18" charset="0"/>
                <a:cs typeface="Times New Roman" panose="02020603050405020304" pitchFamily="18" charset="0"/>
              </a:rPr>
              <a:t>Journal of Psychotherapy Integration</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23</a:t>
            </a:r>
            <a:r>
              <a:rPr lang="en-US" dirty="0">
                <a:latin typeface="Times New Roman" panose="02020603050405020304" pitchFamily="18" charset="0"/>
                <a:cs typeface="Times New Roman" panose="02020603050405020304" pitchFamily="18" charset="0"/>
              </a:rPr>
              <a:t>(1), 75–95. https://doi-org.libill.hartford.edu/10.1037/a0031330</a:t>
            </a:r>
          </a:p>
        </p:txBody>
      </p:sp>
      <p:sp>
        <p:nvSpPr>
          <p:cNvPr id="3" name="Title 2"/>
          <p:cNvSpPr>
            <a:spLocks noGrp="1"/>
          </p:cNvSpPr>
          <p:nvPr>
            <p:ph type="ctrTitle"/>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References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18053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1981200" y="646113"/>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smtClean="0">
                <a:latin typeface="Times New Roman" panose="02020603050405020304" pitchFamily="18" charset="0"/>
                <a:cs typeface="Times New Roman" panose="02020603050405020304" pitchFamily="18" charset="0"/>
              </a:rPr>
              <a:t>Continuing Education Credits</a:t>
            </a:r>
          </a:p>
        </p:txBody>
      </p:sp>
      <p:sp>
        <p:nvSpPr>
          <p:cNvPr id="3" name="Content Placeholder 2"/>
          <p:cNvSpPr>
            <a:spLocks noGrp="1"/>
          </p:cNvSpPr>
          <p:nvPr>
            <p:ph idx="1"/>
          </p:nvPr>
        </p:nvSpPr>
        <p:spPr>
          <a:xfrm>
            <a:off x="2530476" y="1189039"/>
            <a:ext cx="4862513" cy="4872037"/>
          </a:xfrm>
        </p:spPr>
        <p:txBody>
          <a:bodyPr>
            <a:noAutofit/>
          </a:bodyPr>
          <a:lstStyle/>
          <a:p>
            <a:pPr>
              <a:defRPr/>
            </a:pPr>
            <a:r>
              <a:rPr lang="en-US" sz="1800" dirty="0">
                <a:latin typeface="Times New Roman" panose="02020603050405020304" pitchFamily="18" charset="0"/>
                <a:cs typeface="Times New Roman" panose="02020603050405020304" pitchFamily="18" charset="0"/>
              </a:rPr>
              <a:t>In support of improving patient care, Community Health Center, Inc./Weitzman Institute is jointly accredited by the Accreditation Council for Continuing Medical Education (ACCME), the Accreditation Council for Pharmacy Education (ACPE), and the American Nurses Credentialing Center (ANCC), to provide continuing education for the healthcare team.</a:t>
            </a:r>
          </a:p>
          <a:p>
            <a:pPr>
              <a:defRPr/>
            </a:pPr>
            <a:endParaRPr lang="en-US" sz="1800" dirty="0">
              <a:latin typeface="Times New Roman" panose="02020603050405020304" pitchFamily="18" charset="0"/>
              <a:cs typeface="Times New Roman" panose="02020603050405020304" pitchFamily="18" charset="0"/>
            </a:endParaRPr>
          </a:p>
          <a:p>
            <a:pPr>
              <a:defRPr/>
            </a:pPr>
            <a:r>
              <a:rPr lang="en-US" sz="1800" dirty="0">
                <a:latin typeface="Times New Roman" panose="02020603050405020304" pitchFamily="18" charset="0"/>
                <a:cs typeface="Times New Roman" panose="02020603050405020304" pitchFamily="18" charset="0"/>
              </a:rPr>
              <a:t>This series is intended for new and experienced therapy supervisors as part of a 9-session supervision series. </a:t>
            </a:r>
          </a:p>
          <a:p>
            <a:pPr>
              <a:defRPr/>
            </a:pPr>
            <a:endParaRPr lang="en-US" sz="1800" dirty="0">
              <a:latin typeface="Times New Roman" panose="02020603050405020304" pitchFamily="18" charset="0"/>
              <a:cs typeface="Times New Roman" panose="02020603050405020304" pitchFamily="18" charset="0"/>
            </a:endParaRPr>
          </a:p>
          <a:p>
            <a:pPr>
              <a:defRPr/>
            </a:pPr>
            <a:r>
              <a:rPr lang="en-US" sz="1800" dirty="0">
                <a:latin typeface="Times New Roman" panose="02020603050405020304" pitchFamily="18" charset="0"/>
                <a:cs typeface="Times New Roman" panose="02020603050405020304" pitchFamily="18" charset="0"/>
              </a:rPr>
              <a:t>Completing a post-session survey is required to claim your CME/CE credits and certificate. A comprehensive certificate will be available after the conclusion of the series. </a:t>
            </a:r>
          </a:p>
          <a:p>
            <a:pPr>
              <a:defRPr/>
            </a:pPr>
            <a:endParaRPr lang="en-US" sz="1350" dirty="0"/>
          </a:p>
        </p:txBody>
      </p:sp>
      <p:pic>
        <p:nvPicPr>
          <p:cNvPr id="11268" name="Picture 2" descr="https://mcusercontent.com/8eeee921893db656502b54f00/images/0e0f1bd4-a57b-4cfa-be43-7659e33eab37.pn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7467601" y="2416175"/>
            <a:ext cx="2536825"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535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6"/>
          <p:cNvSpPr>
            <a:spLocks noGrp="1"/>
          </p:cNvSpPr>
          <p:nvPr>
            <p:ph idx="1"/>
          </p:nvPr>
        </p:nvSpPr>
        <p:spPr bwMode="auto">
          <a:xfrm>
            <a:off x="1795464" y="1044576"/>
            <a:ext cx="8524875" cy="4892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altLang="en-US" sz="1800" dirty="0">
                <a:latin typeface="Times New Roman" panose="02020603050405020304" pitchFamily="18" charset="0"/>
                <a:cs typeface="Times New Roman" panose="02020603050405020304" pitchFamily="18" charset="0"/>
              </a:rPr>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November 29: Telesupervision with Dariush Fathi, Psy.D.</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December 13: Providing Feedback to Supervisees and Managing Conflict with Chelsea McIntosh, Psy.D.</a:t>
            </a:r>
            <a:br>
              <a:rPr lang="en-US" altLang="en-US" sz="1800" dirty="0">
                <a:latin typeface="Times New Roman" panose="02020603050405020304" pitchFamily="18" charset="0"/>
                <a:cs typeface="Times New Roman" panose="02020603050405020304" pitchFamily="18" charset="0"/>
              </a:rPr>
            </a:br>
            <a:endParaRPr lang="en-US" altLang="en-US" sz="1800" dirty="0" smtClean="0">
              <a:latin typeface="Times New Roman" panose="02020603050405020304" pitchFamily="18" charset="0"/>
              <a:cs typeface="Times New Roman" panose="02020603050405020304" pitchFamily="18" charset="0"/>
            </a:endParaRPr>
          </a:p>
          <a:p>
            <a:pPr marL="0" indent="0" algn="ctr">
              <a:buNone/>
            </a:pPr>
            <a:r>
              <a:rPr lang="en-US" altLang="en-US" sz="1800" b="1" dirty="0" smtClean="0">
                <a:latin typeface="Times New Roman" panose="02020603050405020304" pitchFamily="18" charset="0"/>
                <a:cs typeface="Times New Roman" panose="02020603050405020304" pitchFamily="18" charset="0"/>
              </a:rPr>
              <a:t>2023</a:t>
            </a:r>
          </a:p>
          <a:p>
            <a:pPr marL="0" indent="0">
              <a:buNone/>
            </a:pPr>
            <a:r>
              <a:rPr lang="en-US" altLang="en-US" sz="1800" dirty="0">
                <a:latin typeface="Times New Roman" panose="02020603050405020304" pitchFamily="18" charset="0"/>
                <a:cs typeface="Times New Roman" panose="02020603050405020304" pitchFamily="18" charset="0"/>
              </a:rPr>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January 10: Supervision of OUD/SUD with Dan Bryant, LPC, CCTP</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January 24: Multicultural Factors Impacting Supervision with Eunice Rivera Miranda, </a:t>
            </a:r>
            <a:r>
              <a:rPr lang="en-US" altLang="en-US" sz="1800" dirty="0" smtClean="0">
                <a:latin typeface="Times New Roman" panose="02020603050405020304" pitchFamily="18" charset="0"/>
                <a:cs typeface="Times New Roman" panose="02020603050405020304" pitchFamily="18" charset="0"/>
              </a:rPr>
              <a:t>Psy.D</a:t>
            </a:r>
            <a:r>
              <a:rPr lang="en-US" altLang="en-US" sz="1800" dirty="0">
                <a:latin typeface="Times New Roman" panose="02020603050405020304" pitchFamily="18" charset="0"/>
                <a:cs typeface="Times New Roman" panose="02020603050405020304" pitchFamily="18" charset="0"/>
              </a:rPr>
              <a:t>.</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February 14: Ethical Considerations of Supervision with Maria Victoria Ramos, Psy.D.</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February 28: Ending the Supervisory Relationship With Tim Kearney, Ph.D.</a:t>
            </a:r>
          </a:p>
          <a:p>
            <a:endParaRPr lang="en-US" altLang="en-US" sz="1600" dirty="0"/>
          </a:p>
        </p:txBody>
      </p:sp>
      <p:sp>
        <p:nvSpPr>
          <p:cNvPr id="10243" name="Title 5"/>
          <p:cNvSpPr>
            <a:spLocks noGrp="1"/>
          </p:cNvSpPr>
          <p:nvPr>
            <p:ph type="ctrTitle"/>
          </p:nvPr>
        </p:nvSpPr>
        <p:spPr bwMode="auto">
          <a:xfrm>
            <a:off x="955878" y="863947"/>
            <a:ext cx="8524875" cy="50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US" altLang="en-US" sz="3600" b="0" dirty="0" smtClean="0">
                <a:solidFill>
                  <a:schemeClr val="tx1"/>
                </a:solidFill>
                <a:latin typeface="Times New Roman" panose="02020603050405020304" pitchFamily="18" charset="0"/>
                <a:cs typeface="Times New Roman" panose="02020603050405020304" pitchFamily="18" charset="0"/>
              </a:rPr>
              <a:t>Scheduled Presentations</a:t>
            </a:r>
          </a:p>
        </p:txBody>
      </p:sp>
      <p:sp>
        <p:nvSpPr>
          <p:cNvPr id="10244" name="Text Placeholder 7"/>
          <p:cNvSpPr>
            <a:spLocks noGrp="1"/>
          </p:cNvSpPr>
          <p:nvPr>
            <p:ph type="body" sz="quarter" idx="10"/>
          </p:nvPr>
        </p:nvSpPr>
        <p:spPr bwMode="auto">
          <a:xfrm>
            <a:off x="2751139" y="6611938"/>
            <a:ext cx="7223125" cy="35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endParaRPr lang="en-US" altLang="en-US" dirty="0" smtClean="0"/>
          </a:p>
        </p:txBody>
      </p:sp>
      <p:sp>
        <p:nvSpPr>
          <p:cNvPr id="102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a:ea typeface="MS PGothic" panose="020B0600070205080204" pitchFamily="34" charset="-128"/>
              </a:defRPr>
            </a:lvl1pPr>
            <a:lvl2pPr marL="742950" indent="-285750">
              <a:defRPr>
                <a:solidFill>
                  <a:schemeClr val="tx1"/>
                </a:solidFill>
                <a:latin typeface="News Gothic MT"/>
                <a:ea typeface="MS PGothic" panose="020B0600070205080204" pitchFamily="34" charset="-128"/>
              </a:defRPr>
            </a:lvl2pPr>
            <a:lvl3pPr marL="1143000" indent="-228600">
              <a:defRPr>
                <a:solidFill>
                  <a:schemeClr val="tx1"/>
                </a:solidFill>
                <a:latin typeface="News Gothic MT"/>
                <a:ea typeface="MS PGothic" panose="020B0600070205080204" pitchFamily="34" charset="-128"/>
              </a:defRPr>
            </a:lvl3pPr>
            <a:lvl4pPr marL="1600200" indent="-228600">
              <a:defRPr>
                <a:solidFill>
                  <a:schemeClr val="tx1"/>
                </a:solidFill>
                <a:latin typeface="News Gothic MT"/>
                <a:ea typeface="MS PGothic" panose="020B0600070205080204" pitchFamily="34" charset="-128"/>
              </a:defRPr>
            </a:lvl4pPr>
            <a:lvl5pPr marL="2057400" indent="-228600">
              <a:defRPr>
                <a:solidFill>
                  <a:schemeClr val="tx1"/>
                </a:solidFill>
                <a:latin typeface="News Gothic MT"/>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News Gothic MT"/>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News Gothic MT"/>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News Gothic MT"/>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News Gothic MT"/>
                <a:ea typeface="MS PGothic" panose="020B0600070205080204" pitchFamily="34" charset="-128"/>
              </a:defRPr>
            </a:lvl9pPr>
          </a:lstStyle>
          <a:p>
            <a:fld id="{98574702-286C-4B23-9F22-6BC17D284F81}" type="slidenum">
              <a:rPr lang="en-US" altLang="en-US" smtClean="0">
                <a:solidFill>
                  <a:schemeClr val="bg1"/>
                </a:solidFill>
                <a:latin typeface="Californian FB" panose="0207040306080B030204" pitchFamily="18" charset="0"/>
              </a:rPr>
              <a:pPr/>
              <a:t>4</a:t>
            </a:fld>
            <a:endParaRPr lang="en-US" altLang="en-US" dirty="0" smtClean="0">
              <a:solidFill>
                <a:schemeClr val="bg1"/>
              </a:solidFill>
              <a:latin typeface="Californian FB" panose="0207040306080B030204" pitchFamily="18" charset="0"/>
            </a:endParaRPr>
          </a:p>
        </p:txBody>
      </p:sp>
      <p:sp>
        <p:nvSpPr>
          <p:cNvPr id="10246" name="Date Placeholder 3"/>
          <p:cNvSpPr>
            <a:spLocks noGrp="1"/>
          </p:cNvSpPr>
          <p:nvPr>
            <p:ph type="dt" sz="quarter" idx="11"/>
          </p:nvPr>
        </p:nvSpPr>
        <p:spPr bwMode="auto">
          <a:xfrm>
            <a:off x="8534400" y="6275389"/>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defRPr>
                <a:solidFill>
                  <a:schemeClr val="tx1"/>
                </a:solidFill>
                <a:latin typeface="News Gothic MT"/>
                <a:ea typeface="MS PGothic" panose="020B0600070205080204" pitchFamily="34" charset="-128"/>
              </a:defRPr>
            </a:lvl1pPr>
            <a:lvl2pPr marL="742950" indent="-285750">
              <a:defRPr>
                <a:solidFill>
                  <a:schemeClr val="tx1"/>
                </a:solidFill>
                <a:latin typeface="News Gothic MT"/>
                <a:ea typeface="MS PGothic" panose="020B0600070205080204" pitchFamily="34" charset="-128"/>
              </a:defRPr>
            </a:lvl2pPr>
            <a:lvl3pPr marL="1143000" indent="-228600">
              <a:defRPr>
                <a:solidFill>
                  <a:schemeClr val="tx1"/>
                </a:solidFill>
                <a:latin typeface="News Gothic MT"/>
                <a:ea typeface="MS PGothic" panose="020B0600070205080204" pitchFamily="34" charset="-128"/>
              </a:defRPr>
            </a:lvl3pPr>
            <a:lvl4pPr marL="1600200" indent="-228600">
              <a:defRPr>
                <a:solidFill>
                  <a:schemeClr val="tx1"/>
                </a:solidFill>
                <a:latin typeface="News Gothic MT"/>
                <a:ea typeface="MS PGothic" panose="020B0600070205080204" pitchFamily="34" charset="-128"/>
              </a:defRPr>
            </a:lvl4pPr>
            <a:lvl5pPr marL="2057400" indent="-228600">
              <a:defRPr>
                <a:solidFill>
                  <a:schemeClr val="tx1"/>
                </a:solidFill>
                <a:latin typeface="News Gothic MT"/>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News Gothic MT"/>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News Gothic MT"/>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News Gothic MT"/>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News Gothic MT"/>
                <a:ea typeface="MS PGothic" panose="020B0600070205080204" pitchFamily="34" charset="-128"/>
              </a:defRPr>
            </a:lvl9pPr>
          </a:lstStyle>
          <a:p>
            <a:pPr eaLnBrk="0" hangingPunct="0"/>
            <a:r>
              <a:rPr lang="en-US" altLang="en-US" sz="1800" b="0" dirty="0">
                <a:latin typeface="Times New Roman" panose="02020603050405020304" pitchFamily="18" charset="0"/>
                <a:cs typeface="Times New Roman" panose="02020603050405020304" pitchFamily="18" charset="0"/>
              </a:rPr>
              <a:t>10/25/2022</a:t>
            </a:r>
          </a:p>
        </p:txBody>
      </p:sp>
    </p:spTree>
    <p:extLst>
      <p:ext uri="{BB962C8B-B14F-4D97-AF65-F5344CB8AC3E}">
        <p14:creationId xmlns:p14="http://schemas.microsoft.com/office/powerpoint/2010/main" val="3021212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ctrTitle"/>
          </p:nvPr>
        </p:nvSpPr>
        <p:spPr bwMode="auto">
          <a:xfrm>
            <a:off x="974724" y="931084"/>
            <a:ext cx="8524875"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US" altLang="en-US" sz="4400" b="0" dirty="0" smtClean="0">
                <a:solidFill>
                  <a:schemeClr val="tx1"/>
                </a:solidFill>
                <a:latin typeface="Times New Roman" panose="02020603050405020304" pitchFamily="18" charset="0"/>
                <a:cs typeface="Times New Roman" panose="02020603050405020304" pitchFamily="18" charset="0"/>
              </a:rPr>
              <a:t>Today’s Objectives</a:t>
            </a:r>
          </a:p>
        </p:txBody>
      </p:sp>
      <p:sp>
        <p:nvSpPr>
          <p:cNvPr id="12291" name="Text Placeholder 7"/>
          <p:cNvSpPr>
            <a:spLocks noGrp="1"/>
          </p:cNvSpPr>
          <p:nvPr>
            <p:ph type="body" sz="quarter" idx="10"/>
          </p:nvPr>
        </p:nvSpPr>
        <p:spPr bwMode="auto">
          <a:xfrm>
            <a:off x="2751139" y="6611938"/>
            <a:ext cx="7223125" cy="35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endParaRPr lang="en-US" altLang="en-US" dirty="0" smtClean="0"/>
          </a:p>
        </p:txBody>
      </p:sp>
      <p:sp>
        <p:nvSpPr>
          <p:cNvPr id="12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a:ea typeface="MS PGothic" panose="020B0600070205080204" pitchFamily="34" charset="-128"/>
              </a:defRPr>
            </a:lvl1pPr>
            <a:lvl2pPr marL="742950" indent="-285750">
              <a:defRPr>
                <a:solidFill>
                  <a:schemeClr val="tx1"/>
                </a:solidFill>
                <a:latin typeface="News Gothic MT"/>
                <a:ea typeface="MS PGothic" panose="020B0600070205080204" pitchFamily="34" charset="-128"/>
              </a:defRPr>
            </a:lvl2pPr>
            <a:lvl3pPr marL="1143000" indent="-228600">
              <a:defRPr>
                <a:solidFill>
                  <a:schemeClr val="tx1"/>
                </a:solidFill>
                <a:latin typeface="News Gothic MT"/>
                <a:ea typeface="MS PGothic" panose="020B0600070205080204" pitchFamily="34" charset="-128"/>
              </a:defRPr>
            </a:lvl3pPr>
            <a:lvl4pPr marL="1600200" indent="-228600">
              <a:defRPr>
                <a:solidFill>
                  <a:schemeClr val="tx1"/>
                </a:solidFill>
                <a:latin typeface="News Gothic MT"/>
                <a:ea typeface="MS PGothic" panose="020B0600070205080204" pitchFamily="34" charset="-128"/>
              </a:defRPr>
            </a:lvl4pPr>
            <a:lvl5pPr marL="2057400" indent="-228600">
              <a:defRPr>
                <a:solidFill>
                  <a:schemeClr val="tx1"/>
                </a:solidFill>
                <a:latin typeface="News Gothic MT"/>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News Gothic MT"/>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News Gothic MT"/>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News Gothic MT"/>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News Gothic MT"/>
                <a:ea typeface="MS PGothic" panose="020B0600070205080204" pitchFamily="34" charset="-128"/>
              </a:defRPr>
            </a:lvl9pPr>
          </a:lstStyle>
          <a:p>
            <a:fld id="{51A3DED2-9BC0-45AC-A26E-9BA61E4874F3}" type="slidenum">
              <a:rPr lang="en-US" altLang="en-US" smtClean="0">
                <a:solidFill>
                  <a:schemeClr val="bg1"/>
                </a:solidFill>
                <a:latin typeface="Californian FB" panose="0207040306080B030204" pitchFamily="18" charset="0"/>
              </a:rPr>
              <a:pPr/>
              <a:t>5</a:t>
            </a:fld>
            <a:endParaRPr lang="en-US" altLang="en-US" dirty="0" smtClean="0">
              <a:solidFill>
                <a:schemeClr val="bg1"/>
              </a:solidFill>
              <a:latin typeface="Californian FB" panose="0207040306080B030204" pitchFamily="18" charset="0"/>
            </a:endParaRPr>
          </a:p>
        </p:txBody>
      </p:sp>
      <p:sp>
        <p:nvSpPr>
          <p:cNvPr id="12293" name="Date Placeholder 3"/>
          <p:cNvSpPr>
            <a:spLocks noGrp="1"/>
          </p:cNvSpPr>
          <p:nvPr>
            <p:ph type="dt" sz="quarter" idx="11"/>
          </p:nvPr>
        </p:nvSpPr>
        <p:spPr bwMode="auto">
          <a:xfrm>
            <a:off x="8534400" y="6275389"/>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defRPr>
                <a:solidFill>
                  <a:schemeClr val="tx1"/>
                </a:solidFill>
                <a:latin typeface="News Gothic MT"/>
                <a:ea typeface="MS PGothic" panose="020B0600070205080204" pitchFamily="34" charset="-128"/>
              </a:defRPr>
            </a:lvl1pPr>
            <a:lvl2pPr marL="742950" indent="-285750">
              <a:defRPr>
                <a:solidFill>
                  <a:schemeClr val="tx1"/>
                </a:solidFill>
                <a:latin typeface="News Gothic MT"/>
                <a:ea typeface="MS PGothic" panose="020B0600070205080204" pitchFamily="34" charset="-128"/>
              </a:defRPr>
            </a:lvl2pPr>
            <a:lvl3pPr marL="1143000" indent="-228600">
              <a:defRPr>
                <a:solidFill>
                  <a:schemeClr val="tx1"/>
                </a:solidFill>
                <a:latin typeface="News Gothic MT"/>
                <a:ea typeface="MS PGothic" panose="020B0600070205080204" pitchFamily="34" charset="-128"/>
              </a:defRPr>
            </a:lvl3pPr>
            <a:lvl4pPr marL="1600200" indent="-228600">
              <a:defRPr>
                <a:solidFill>
                  <a:schemeClr val="tx1"/>
                </a:solidFill>
                <a:latin typeface="News Gothic MT"/>
                <a:ea typeface="MS PGothic" panose="020B0600070205080204" pitchFamily="34" charset="-128"/>
              </a:defRPr>
            </a:lvl4pPr>
            <a:lvl5pPr marL="2057400" indent="-228600">
              <a:defRPr>
                <a:solidFill>
                  <a:schemeClr val="tx1"/>
                </a:solidFill>
                <a:latin typeface="News Gothic MT"/>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News Gothic MT"/>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News Gothic MT"/>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News Gothic MT"/>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News Gothic MT"/>
                <a:ea typeface="MS PGothic" panose="020B0600070205080204" pitchFamily="34" charset="-128"/>
              </a:defRPr>
            </a:lvl9pPr>
          </a:lstStyle>
          <a:p>
            <a:pPr eaLnBrk="0" hangingPunct="0"/>
            <a:endParaRPr lang="en-US" altLang="en-US" sz="1800" b="0" dirty="0">
              <a:latin typeface="Times New Roman" panose="02020603050405020304" pitchFamily="18" charset="0"/>
              <a:cs typeface="Times New Roman" panose="02020603050405020304" pitchFamily="18" charset="0"/>
            </a:endParaRPr>
          </a:p>
        </p:txBody>
      </p:sp>
      <p:sp>
        <p:nvSpPr>
          <p:cNvPr id="12294" name="Content Placeholder 2"/>
          <p:cNvSpPr>
            <a:spLocks noGrp="1"/>
          </p:cNvSpPr>
          <p:nvPr>
            <p:ph idx="1"/>
          </p:nvPr>
        </p:nvSpPr>
        <p:spPr bwMode="auto">
          <a:xfrm>
            <a:off x="1020821" y="2044297"/>
            <a:ext cx="8524875" cy="372823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defRPr/>
            </a:pPr>
            <a:r>
              <a:rPr lang="en-US" altLang="en-US" sz="2400" dirty="0" smtClean="0">
                <a:latin typeface="Times New Roman" panose="02020603050405020304" pitchFamily="18" charset="0"/>
                <a:cs typeface="Times New Roman" panose="02020603050405020304" pitchFamily="18" charset="0"/>
              </a:rPr>
              <a:t>Develop a better understanding of psychodynamic supervision including the three main components. </a:t>
            </a:r>
          </a:p>
          <a:p>
            <a:pPr>
              <a:defRPr/>
            </a:pPr>
            <a:r>
              <a:rPr lang="en-US" altLang="en-US" sz="2400" dirty="0" smtClean="0">
                <a:latin typeface="Times New Roman" panose="02020603050405020304" pitchFamily="18" charset="0"/>
                <a:cs typeface="Times New Roman" panose="02020603050405020304" pitchFamily="18" charset="0"/>
              </a:rPr>
              <a:t>How to utilize parallel process as “grist for the mill” in the clinical space. </a:t>
            </a:r>
          </a:p>
          <a:p>
            <a:pPr>
              <a:defRPr/>
            </a:pPr>
            <a:r>
              <a:rPr lang="en-US" altLang="en-US" sz="2400" dirty="0">
                <a:latin typeface="Times New Roman" panose="02020603050405020304" pitchFamily="18" charset="0"/>
                <a:cs typeface="Times New Roman" panose="02020603050405020304" pitchFamily="18" charset="0"/>
              </a:rPr>
              <a:t>Discuss the intersectionality of identities and how they influence the development of the supervisory relationship. </a:t>
            </a:r>
            <a:endParaRPr lang="en-US" altLang="en-US" sz="2400" dirty="0" smtClean="0">
              <a:latin typeface="Times New Roman" panose="02020603050405020304" pitchFamily="18" charset="0"/>
              <a:cs typeface="Times New Roman" panose="02020603050405020304" pitchFamily="18" charset="0"/>
            </a:endParaRPr>
          </a:p>
          <a:p>
            <a:pPr>
              <a:defRPr/>
            </a:pPr>
            <a:r>
              <a:rPr lang="en-US" altLang="en-US" sz="2400" dirty="0" smtClean="0">
                <a:latin typeface="Times New Roman" panose="02020603050405020304" pitchFamily="18" charset="0"/>
                <a:cs typeface="Times New Roman" panose="02020603050405020304" pitchFamily="18" charset="0"/>
              </a:rPr>
              <a:t>Learn how to effectively explore rupture and repair within the supervisory relationship. </a:t>
            </a:r>
          </a:p>
        </p:txBody>
      </p:sp>
      <p:sp>
        <p:nvSpPr>
          <p:cNvPr id="10" name="Content Placeholder 2"/>
          <p:cNvSpPr txBox="1">
            <a:spLocks/>
          </p:cNvSpPr>
          <p:nvPr/>
        </p:nvSpPr>
        <p:spPr>
          <a:xfrm>
            <a:off x="1524000" y="1389064"/>
            <a:ext cx="8458200" cy="5330825"/>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defRPr/>
            </a:pPr>
            <a:r>
              <a:rPr lang="en-US" sz="2400" b="1" dirty="0">
                <a:cs typeface="Calibri" panose="020F0502020204030204" pitchFamily="34" charset="0"/>
              </a:rPr>
              <a:t> </a:t>
            </a:r>
          </a:p>
          <a:p>
            <a:pPr>
              <a:defRPr/>
            </a:pPr>
            <a:endParaRPr lang="en-US" sz="2400" dirty="0">
              <a:cs typeface="Calibri" panose="020F0502020204030204" pitchFamily="34" charset="0"/>
            </a:endParaRPr>
          </a:p>
          <a:p>
            <a:pPr>
              <a:defRPr/>
            </a:pPr>
            <a:endParaRPr lang="en-US" sz="2400" dirty="0">
              <a:cs typeface="Calibri" panose="020F0502020204030204" pitchFamily="34" charset="0"/>
            </a:endParaRPr>
          </a:p>
          <a:p>
            <a:pPr>
              <a:defRPr/>
            </a:pPr>
            <a:endParaRPr lang="en-US" sz="2400" dirty="0">
              <a:cs typeface="Calibri" panose="020F0502020204030204" pitchFamily="34" charset="0"/>
            </a:endParaRPr>
          </a:p>
        </p:txBody>
      </p:sp>
    </p:spTree>
    <p:extLst>
      <p:ext uri="{BB962C8B-B14F-4D97-AF65-F5344CB8AC3E}">
        <p14:creationId xmlns:p14="http://schemas.microsoft.com/office/powerpoint/2010/main" val="3833381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1256"/>
            <a:ext cx="10515600" cy="1325563"/>
          </a:xfrm>
        </p:spPr>
        <p:txBody>
          <a:bodyPr/>
          <a:lstStyle/>
          <a:p>
            <a:r>
              <a:rPr lang="en-US" dirty="0" smtClean="0">
                <a:latin typeface="Times New Roman" panose="02020603050405020304" pitchFamily="18" charset="0"/>
                <a:cs typeface="Times New Roman" panose="02020603050405020304" pitchFamily="18" charset="0"/>
              </a:rPr>
              <a:t>Kate’s Experience with Supervision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4"/>
            <a:ext cx="10515600" cy="4483735"/>
          </a:xfrm>
        </p:spPr>
        <p:txBody>
          <a:bodyPr>
            <a:normAutofit lnSpcReduction="10000"/>
          </a:bodyPr>
          <a:lstStyle/>
          <a:p>
            <a:r>
              <a:rPr lang="en-US" dirty="0">
                <a:latin typeface="Times New Roman" panose="02020603050405020304" pitchFamily="18" charset="0"/>
                <a:cs typeface="Times New Roman" panose="02020603050405020304" pitchFamily="18" charset="0"/>
              </a:rPr>
              <a:t>Established psychology extern program at </a:t>
            </a:r>
            <a:r>
              <a:rPr lang="en-US" dirty="0" smtClean="0">
                <a:latin typeface="Times New Roman" panose="02020603050405020304" pitchFamily="18" charset="0"/>
                <a:cs typeface="Times New Roman" panose="02020603050405020304" pitchFamily="18" charset="0"/>
              </a:rPr>
              <a:t>CHC in 2016 </a:t>
            </a:r>
            <a:r>
              <a:rPr lang="en-US" dirty="0">
                <a:latin typeface="Times New Roman" panose="02020603050405020304" pitchFamily="18" charset="0"/>
                <a:cs typeface="Times New Roman" panose="02020603050405020304" pitchFamily="18" charset="0"/>
              </a:rPr>
              <a:t>and member of GPE grant </a:t>
            </a:r>
            <a:r>
              <a:rPr lang="en-US" dirty="0" smtClean="0">
                <a:latin typeface="Times New Roman" panose="02020603050405020304" pitchFamily="18" charset="0"/>
                <a:cs typeface="Times New Roman" panose="02020603050405020304" pitchFamily="18" charset="0"/>
              </a:rPr>
              <a:t>program</a:t>
            </a:r>
          </a:p>
          <a:p>
            <a:r>
              <a:rPr lang="en-US" dirty="0" smtClean="0">
                <a:latin typeface="Times New Roman" panose="02020603050405020304" pitchFamily="18" charset="0"/>
                <a:cs typeface="Times New Roman" panose="02020603050405020304" pitchFamily="18" charset="0"/>
              </a:rPr>
              <a:t>Providing clinical supervision since the fall of 2016, beginning with 2 psychology externs</a:t>
            </a:r>
          </a:p>
          <a:p>
            <a:r>
              <a:rPr lang="en-US" dirty="0" smtClean="0">
                <a:latin typeface="Times New Roman" panose="02020603050405020304" pitchFamily="18" charset="0"/>
                <a:cs typeface="Times New Roman" panose="02020603050405020304" pitchFamily="18" charset="0"/>
              </a:rPr>
              <a:t>Supervise </a:t>
            </a:r>
            <a:r>
              <a:rPr lang="en-US" dirty="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extern and </a:t>
            </a:r>
            <a:r>
              <a:rPr lang="en-US" dirty="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postdoctoral resident a year</a:t>
            </a:r>
          </a:p>
          <a:p>
            <a:r>
              <a:rPr lang="en-US" dirty="0" smtClean="0">
                <a:latin typeface="Times New Roman" panose="02020603050405020304" pitchFamily="18" charset="0"/>
                <a:cs typeface="Times New Roman" panose="02020603050405020304" pitchFamily="18" charset="0"/>
              </a:rPr>
              <a:t>Member of postdoctoral residency leadership team since 2017</a:t>
            </a:r>
          </a:p>
          <a:p>
            <a:r>
              <a:rPr lang="en-US" dirty="0" smtClean="0">
                <a:latin typeface="Times New Roman" panose="02020603050405020304" pitchFamily="18" charset="0"/>
                <a:cs typeface="Times New Roman" panose="02020603050405020304" pitchFamily="18" charset="0"/>
              </a:rPr>
              <a:t>Provide group supervision to 4 psychology externs</a:t>
            </a:r>
          </a:p>
          <a:p>
            <a:r>
              <a:rPr lang="en-US" dirty="0" smtClean="0">
                <a:latin typeface="Times New Roman" panose="02020603050405020304" pitchFamily="18" charset="0"/>
                <a:cs typeface="Times New Roman" panose="02020603050405020304" pitchFamily="18" charset="0"/>
              </a:rPr>
              <a:t>Provided monthly consultation to 2 pediatric nurse practitioners</a:t>
            </a:r>
          </a:p>
          <a:p>
            <a:r>
              <a:rPr lang="en-US" dirty="0" smtClean="0">
                <a:latin typeface="Times New Roman" panose="02020603050405020304" pitchFamily="18" charset="0"/>
                <a:cs typeface="Times New Roman" panose="02020603050405020304" pitchFamily="18" charset="0"/>
              </a:rPr>
              <a:t>Taught at Univ. of St. Joseph’s in graduate program for 5 years with a focus on assessment, practicum, and internship </a:t>
            </a:r>
          </a:p>
        </p:txBody>
      </p:sp>
    </p:spTree>
    <p:extLst>
      <p:ext uri="{BB962C8B-B14F-4D97-AF65-F5344CB8AC3E}">
        <p14:creationId xmlns:p14="http://schemas.microsoft.com/office/powerpoint/2010/main" val="2974358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2960"/>
            <a:ext cx="10515600" cy="867728"/>
          </a:xfrm>
        </p:spPr>
        <p:txBody>
          <a:bodyPr>
            <a:normAutofit fontScale="90000"/>
          </a:bodyPr>
          <a:lstStyle/>
          <a:p>
            <a:r>
              <a:rPr lang="en-US" sz="4800" dirty="0">
                <a:latin typeface="Times New Roman" panose="02020603050405020304" pitchFamily="18" charset="0"/>
                <a:cs typeface="Times New Roman" panose="02020603050405020304" pitchFamily="18" charset="0"/>
              </a:rPr>
              <a:t>Why are we supervising?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pic>
        <p:nvPicPr>
          <p:cNvPr id="13314" name="Picture 2" descr="See related image detai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2755" y="1345474"/>
            <a:ext cx="7119257" cy="496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042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814013"/>
            <a:ext cx="10515600" cy="1325563"/>
          </a:xfrm>
        </p:spPr>
        <p:txBody>
          <a:bodyPr/>
          <a:lstStyle/>
          <a:p>
            <a:r>
              <a:rPr lang="en-US" dirty="0" smtClean="0">
                <a:latin typeface="Times New Roman" panose="02020603050405020304" pitchFamily="18" charset="0"/>
                <a:cs typeface="Times New Roman" panose="02020603050405020304" pitchFamily="18" charset="0"/>
              </a:rPr>
              <a:t>What’s the Trouble with Defining the Supervisory Relationship?</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306286" y="2690948"/>
            <a:ext cx="9916886" cy="3383280"/>
          </a:xfrm>
          <a:prstGeom prst="rect">
            <a:avLst/>
          </a:prstGeom>
        </p:spPr>
      </p:pic>
    </p:spTree>
    <p:extLst>
      <p:ext uri="{BB962C8B-B14F-4D97-AF65-F5344CB8AC3E}">
        <p14:creationId xmlns:p14="http://schemas.microsoft.com/office/powerpoint/2010/main" val="3949393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The Supervisory Relationship is “It.”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4000" dirty="0" smtClean="0">
                <a:latin typeface="Times New Roman" panose="02020603050405020304" pitchFamily="18" charset="0"/>
                <a:cs typeface="Times New Roman" panose="02020603050405020304" pitchFamily="18" charset="0"/>
              </a:rPr>
              <a:t>The most influential factor during training</a:t>
            </a:r>
          </a:p>
          <a:p>
            <a:r>
              <a:rPr lang="en-US" sz="4000" dirty="0" smtClean="0">
                <a:latin typeface="Times New Roman" panose="02020603050405020304" pitchFamily="18" charset="0"/>
                <a:cs typeface="Times New Roman" panose="02020603050405020304" pitchFamily="18" charset="0"/>
              </a:rPr>
              <a:t>This is particularly true of supervisees in earlier years of training</a:t>
            </a:r>
          </a:p>
          <a:p>
            <a:r>
              <a:rPr lang="en-US" sz="4000" dirty="0" smtClean="0">
                <a:latin typeface="Times New Roman" panose="02020603050405020304" pitchFamily="18" charset="0"/>
                <a:cs typeface="Times New Roman" panose="02020603050405020304" pitchFamily="18" charset="0"/>
              </a:rPr>
              <a:t>Supervisor is viewed as an “amalgam of parent and peer” or “an admirable, older sibling” (Watkins &amp; Scaturo, 2013)</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885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6169</TotalTime>
  <Words>1442</Words>
  <Application>Microsoft Office PowerPoint</Application>
  <PresentationFormat>Widescreen</PresentationFormat>
  <Paragraphs>106</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MS PGothic</vt:lpstr>
      <vt:lpstr>Arial</vt:lpstr>
      <vt:lpstr>Calibri</vt:lpstr>
      <vt:lpstr>Calibri Light</vt:lpstr>
      <vt:lpstr>Californian FB</vt:lpstr>
      <vt:lpstr>News Gothic MT</vt:lpstr>
      <vt:lpstr>Times New Roman</vt:lpstr>
      <vt:lpstr>Wingdings 3</vt:lpstr>
      <vt:lpstr>Office Theme</vt:lpstr>
      <vt:lpstr>Supervision Series 3: Developing the Supervisory Relationship </vt:lpstr>
      <vt:lpstr>Disclosures: Kate Patterson, PsyD</vt:lpstr>
      <vt:lpstr>Continuing Education Credits</vt:lpstr>
      <vt:lpstr>Scheduled Presentations</vt:lpstr>
      <vt:lpstr>Today’s Objectives</vt:lpstr>
      <vt:lpstr>Kate’s Experience with Supervision </vt:lpstr>
      <vt:lpstr>Why are we supervising?  </vt:lpstr>
      <vt:lpstr>What’s the Trouble with Defining the Supervisory Relationship?</vt:lpstr>
      <vt:lpstr> The Supervisory Relationship is “It.”</vt:lpstr>
      <vt:lpstr>PowerPoint Presentation</vt:lpstr>
      <vt:lpstr>Psychodynamic Supervision</vt:lpstr>
      <vt:lpstr>Sarnat &amp; Frawley O’Dea on Psychodynamic Supervision </vt:lpstr>
      <vt:lpstr>Three Facets of the Supervisory Relationship (Watkins, 2013)</vt:lpstr>
      <vt:lpstr>The Supervisory Alliance  Watkins (2011, as cited in Reiner 2014) on the supervisory alliance</vt:lpstr>
      <vt:lpstr>Factors Necessary and Unnecessary for a Successful Alliance</vt:lpstr>
      <vt:lpstr>PowerPoint Presentation</vt:lpstr>
      <vt:lpstr>Transference and Countertransference</vt:lpstr>
      <vt:lpstr>Parallel Process in Supervision and Counter Parallel Process</vt:lpstr>
      <vt:lpstr>PowerPoint Presentation</vt:lpstr>
      <vt:lpstr>The Real Relationship</vt:lpstr>
      <vt:lpstr>Identities and how They Influence the Development of the Supervisory Relationship</vt:lpstr>
      <vt:lpstr>People’s Experiences With Race in Supervision</vt:lpstr>
      <vt:lpstr>Rupture and Repair in Supervision</vt:lpstr>
      <vt:lpstr>Sources of Potential Rupture</vt:lpstr>
      <vt:lpstr>PowerPoint Presentation</vt:lpstr>
      <vt:lpstr>Questions?</vt:lpstr>
      <vt:lpstr>References</vt:lpstr>
    </vt:vector>
  </TitlesOfParts>
  <Company>CHC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the Supervisory Relationship</dc:title>
  <dc:creator>Patterson, Kate</dc:creator>
  <cp:lastModifiedBy>St. Paul, Monique</cp:lastModifiedBy>
  <cp:revision>39</cp:revision>
  <dcterms:created xsi:type="dcterms:W3CDTF">2022-11-08T14:12:53Z</dcterms:created>
  <dcterms:modified xsi:type="dcterms:W3CDTF">2022-11-16T15:47:14Z</dcterms:modified>
</cp:coreProperties>
</file>