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Lst>
  <p:notesMasterIdLst>
    <p:notesMasterId r:id="rId159"/>
  </p:notesMasterIdLst>
  <p:sldIdLst>
    <p:sldId id="256" r:id="rId4"/>
    <p:sldId id="372" r:id="rId5"/>
    <p:sldId id="354" r:id="rId6"/>
    <p:sldId id="409" r:id="rId7"/>
    <p:sldId id="304" r:id="rId8"/>
    <p:sldId id="302" r:id="rId9"/>
    <p:sldId id="303" r:id="rId10"/>
    <p:sldId id="356" r:id="rId11"/>
    <p:sldId id="358" r:id="rId12"/>
    <p:sldId id="357" r:id="rId13"/>
    <p:sldId id="258" r:id="rId14"/>
    <p:sldId id="355" r:id="rId15"/>
    <p:sldId id="264" r:id="rId16"/>
    <p:sldId id="259" r:id="rId17"/>
    <p:sldId id="260" r:id="rId18"/>
    <p:sldId id="408" r:id="rId19"/>
    <p:sldId id="265" r:id="rId20"/>
    <p:sldId id="266" r:id="rId21"/>
    <p:sldId id="262" r:id="rId22"/>
    <p:sldId id="421" r:id="rId23"/>
    <p:sldId id="269" r:id="rId24"/>
    <p:sldId id="270" r:id="rId25"/>
    <p:sldId id="267" r:id="rId26"/>
    <p:sldId id="268" r:id="rId27"/>
    <p:sldId id="390" r:id="rId28"/>
    <p:sldId id="391" r:id="rId29"/>
    <p:sldId id="274" r:id="rId30"/>
    <p:sldId id="271" r:id="rId31"/>
    <p:sldId id="272" r:id="rId32"/>
    <p:sldId id="273" r:id="rId33"/>
    <p:sldId id="275" r:id="rId34"/>
    <p:sldId id="359" r:id="rId35"/>
    <p:sldId id="360" r:id="rId36"/>
    <p:sldId id="361" r:id="rId37"/>
    <p:sldId id="363" r:id="rId38"/>
    <p:sldId id="388" r:id="rId39"/>
    <p:sldId id="389" r:id="rId40"/>
    <p:sldId id="362" r:id="rId41"/>
    <p:sldId id="276" r:id="rId42"/>
    <p:sldId id="422" r:id="rId43"/>
    <p:sldId id="365" r:id="rId44"/>
    <p:sldId id="366" r:id="rId45"/>
    <p:sldId id="410" r:id="rId46"/>
    <p:sldId id="367" r:id="rId47"/>
    <p:sldId id="277" r:id="rId48"/>
    <p:sldId id="278" r:id="rId49"/>
    <p:sldId id="393" r:id="rId50"/>
    <p:sldId id="394" r:id="rId51"/>
    <p:sldId id="419" r:id="rId52"/>
    <p:sldId id="420" r:id="rId53"/>
    <p:sldId id="281" r:id="rId54"/>
    <p:sldId id="282" r:id="rId55"/>
    <p:sldId id="283" r:id="rId56"/>
    <p:sldId id="284" r:id="rId57"/>
    <p:sldId id="285" r:id="rId58"/>
    <p:sldId id="286" r:id="rId59"/>
    <p:sldId id="287" r:id="rId60"/>
    <p:sldId id="396" r:id="rId61"/>
    <p:sldId id="288" r:id="rId62"/>
    <p:sldId id="395" r:id="rId63"/>
    <p:sldId id="397" r:id="rId64"/>
    <p:sldId id="289" r:id="rId65"/>
    <p:sldId id="374" r:id="rId66"/>
    <p:sldId id="398" r:id="rId67"/>
    <p:sldId id="290" r:id="rId68"/>
    <p:sldId id="411" r:id="rId69"/>
    <p:sldId id="291" r:id="rId70"/>
    <p:sldId id="292" r:id="rId71"/>
    <p:sldId id="399" r:id="rId72"/>
    <p:sldId id="293" r:id="rId73"/>
    <p:sldId id="405" r:id="rId74"/>
    <p:sldId id="406" r:id="rId75"/>
    <p:sldId id="294" r:id="rId76"/>
    <p:sldId id="407" r:id="rId77"/>
    <p:sldId id="295" r:id="rId78"/>
    <p:sldId id="296" r:id="rId79"/>
    <p:sldId id="375" r:id="rId80"/>
    <p:sldId id="376" r:id="rId81"/>
    <p:sldId id="412" r:id="rId82"/>
    <p:sldId id="377" r:id="rId83"/>
    <p:sldId id="378" r:id="rId84"/>
    <p:sldId id="413" r:id="rId85"/>
    <p:sldId id="379" r:id="rId86"/>
    <p:sldId id="380" r:id="rId87"/>
    <p:sldId id="414" r:id="rId88"/>
    <p:sldId id="381" r:id="rId89"/>
    <p:sldId id="382" r:id="rId90"/>
    <p:sldId id="383" r:id="rId91"/>
    <p:sldId id="415" r:id="rId92"/>
    <p:sldId id="384" r:id="rId93"/>
    <p:sldId id="385" r:id="rId94"/>
    <p:sldId id="416" r:id="rId95"/>
    <p:sldId id="386" r:id="rId96"/>
    <p:sldId id="387" r:id="rId97"/>
    <p:sldId id="417" r:id="rId98"/>
    <p:sldId id="368" r:id="rId99"/>
    <p:sldId id="369" r:id="rId100"/>
    <p:sldId id="370" r:id="rId101"/>
    <p:sldId id="371" r:id="rId102"/>
    <p:sldId id="418" r:id="rId103"/>
    <p:sldId id="297" r:id="rId104"/>
    <p:sldId id="401" r:id="rId105"/>
    <p:sldId id="402" r:id="rId106"/>
    <p:sldId id="403" r:id="rId107"/>
    <p:sldId id="404" r:id="rId108"/>
    <p:sldId id="298" r:id="rId109"/>
    <p:sldId id="299" r:id="rId110"/>
    <p:sldId id="300" r:id="rId111"/>
    <p:sldId id="301" r:id="rId112"/>
    <p:sldId id="306" r:id="rId113"/>
    <p:sldId id="307" r:id="rId114"/>
    <p:sldId id="308" r:id="rId115"/>
    <p:sldId id="309" r:id="rId116"/>
    <p:sldId id="310" r:id="rId117"/>
    <p:sldId id="311" r:id="rId118"/>
    <p:sldId id="312" r:id="rId119"/>
    <p:sldId id="313" r:id="rId120"/>
    <p:sldId id="314" r:id="rId121"/>
    <p:sldId id="315" r:id="rId122"/>
    <p:sldId id="316" r:id="rId123"/>
    <p:sldId id="317" r:id="rId124"/>
    <p:sldId id="318" r:id="rId125"/>
    <p:sldId id="319" r:id="rId126"/>
    <p:sldId id="320" r:id="rId127"/>
    <p:sldId id="321" r:id="rId128"/>
    <p:sldId id="322" r:id="rId129"/>
    <p:sldId id="323" r:id="rId130"/>
    <p:sldId id="324" r:id="rId131"/>
    <p:sldId id="325" r:id="rId132"/>
    <p:sldId id="326" r:id="rId133"/>
    <p:sldId id="327" r:id="rId134"/>
    <p:sldId id="328" r:id="rId135"/>
    <p:sldId id="329" r:id="rId136"/>
    <p:sldId id="330" r:id="rId137"/>
    <p:sldId id="333" r:id="rId138"/>
    <p:sldId id="334" r:id="rId139"/>
    <p:sldId id="335" r:id="rId140"/>
    <p:sldId id="336" r:id="rId141"/>
    <p:sldId id="337" r:id="rId142"/>
    <p:sldId id="338" r:id="rId143"/>
    <p:sldId id="339" r:id="rId144"/>
    <p:sldId id="340" r:id="rId145"/>
    <p:sldId id="341" r:id="rId146"/>
    <p:sldId id="342" r:id="rId147"/>
    <p:sldId id="343" r:id="rId148"/>
    <p:sldId id="344" r:id="rId149"/>
    <p:sldId id="345" r:id="rId150"/>
    <p:sldId id="346" r:id="rId151"/>
    <p:sldId id="347" r:id="rId152"/>
    <p:sldId id="348" r:id="rId153"/>
    <p:sldId id="349" r:id="rId154"/>
    <p:sldId id="350" r:id="rId155"/>
    <p:sldId id="351" r:id="rId156"/>
    <p:sldId id="352" r:id="rId157"/>
    <p:sldId id="353"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83A6-C2E3-5B45-A1AF-6A9E1391A54D}">
          <p14:sldIdLst>
            <p14:sldId id="256"/>
          </p14:sldIdLst>
        </p14:section>
        <p14:section name="body" id="{F3B13333-32D1-C74F-9696-8AF842BD267E}">
          <p14:sldIdLst>
            <p14:sldId id="372"/>
            <p14:sldId id="354"/>
            <p14:sldId id="409"/>
            <p14:sldId id="304"/>
            <p14:sldId id="302"/>
            <p14:sldId id="303"/>
            <p14:sldId id="356"/>
            <p14:sldId id="358"/>
            <p14:sldId id="357"/>
            <p14:sldId id="258"/>
            <p14:sldId id="355"/>
            <p14:sldId id="264"/>
            <p14:sldId id="259"/>
            <p14:sldId id="260"/>
            <p14:sldId id="408"/>
            <p14:sldId id="265"/>
            <p14:sldId id="266"/>
            <p14:sldId id="262"/>
            <p14:sldId id="421"/>
            <p14:sldId id="269"/>
            <p14:sldId id="270"/>
            <p14:sldId id="267"/>
            <p14:sldId id="268"/>
            <p14:sldId id="390"/>
            <p14:sldId id="391"/>
            <p14:sldId id="274"/>
            <p14:sldId id="271"/>
            <p14:sldId id="272"/>
            <p14:sldId id="273"/>
            <p14:sldId id="275"/>
            <p14:sldId id="359"/>
            <p14:sldId id="360"/>
            <p14:sldId id="361"/>
            <p14:sldId id="363"/>
            <p14:sldId id="388"/>
            <p14:sldId id="389"/>
            <p14:sldId id="362"/>
            <p14:sldId id="276"/>
            <p14:sldId id="422"/>
            <p14:sldId id="365"/>
            <p14:sldId id="366"/>
            <p14:sldId id="410"/>
            <p14:sldId id="367"/>
            <p14:sldId id="277"/>
            <p14:sldId id="278"/>
            <p14:sldId id="393"/>
            <p14:sldId id="394"/>
            <p14:sldId id="419"/>
            <p14:sldId id="420"/>
            <p14:sldId id="281"/>
            <p14:sldId id="282"/>
            <p14:sldId id="283"/>
            <p14:sldId id="284"/>
            <p14:sldId id="285"/>
            <p14:sldId id="286"/>
            <p14:sldId id="287"/>
            <p14:sldId id="396"/>
            <p14:sldId id="288"/>
            <p14:sldId id="395"/>
            <p14:sldId id="397"/>
            <p14:sldId id="289"/>
            <p14:sldId id="374"/>
            <p14:sldId id="398"/>
            <p14:sldId id="290"/>
            <p14:sldId id="411"/>
            <p14:sldId id="291"/>
            <p14:sldId id="292"/>
            <p14:sldId id="399"/>
            <p14:sldId id="293"/>
            <p14:sldId id="405"/>
            <p14:sldId id="406"/>
            <p14:sldId id="294"/>
            <p14:sldId id="407"/>
            <p14:sldId id="295"/>
            <p14:sldId id="296"/>
            <p14:sldId id="375"/>
            <p14:sldId id="376"/>
            <p14:sldId id="412"/>
            <p14:sldId id="377"/>
            <p14:sldId id="378"/>
            <p14:sldId id="413"/>
            <p14:sldId id="379"/>
            <p14:sldId id="380"/>
            <p14:sldId id="414"/>
            <p14:sldId id="381"/>
            <p14:sldId id="382"/>
            <p14:sldId id="383"/>
            <p14:sldId id="415"/>
            <p14:sldId id="384"/>
            <p14:sldId id="385"/>
            <p14:sldId id="416"/>
            <p14:sldId id="386"/>
            <p14:sldId id="387"/>
            <p14:sldId id="417"/>
            <p14:sldId id="368"/>
            <p14:sldId id="369"/>
            <p14:sldId id="370"/>
            <p14:sldId id="371"/>
            <p14:sldId id="418"/>
            <p14:sldId id="297"/>
            <p14:sldId id="401"/>
            <p14:sldId id="402"/>
            <p14:sldId id="403"/>
            <p14:sldId id="404"/>
            <p14:sldId id="298"/>
            <p14:sldId id="299"/>
            <p14:sldId id="300"/>
            <p14:sldId id="301"/>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B88"/>
    <a:srgbClr val="67358D"/>
    <a:srgbClr val="877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83304" autoAdjust="0"/>
  </p:normalViewPr>
  <p:slideViewPr>
    <p:cSldViewPr>
      <p:cViewPr varScale="1">
        <p:scale>
          <a:sx n="78" d="100"/>
          <a:sy n="78" d="100"/>
        </p:scale>
        <p:origin x="8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notesMaster" Target="notesMasters/notesMaster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presProps" Target="pres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11.xml><?xml version="1.0" encoding="utf-8"?>
<ax:ocx xmlns:ax="http://schemas.microsoft.com/office/2006/activeX" xmlns:r="http://schemas.openxmlformats.org/officeDocument/2006/relationships" ax:classid="{5512D118-5CC6-11CF-8D67-00AA00BDCE1D}" ax:persistence="persistStream" r:id="rId1"/>
</file>

<file path=ppt/activeX/activeX12.xml><?xml version="1.0" encoding="utf-8"?>
<ax:ocx xmlns:ax="http://schemas.microsoft.com/office/2006/activeX" xmlns:r="http://schemas.openxmlformats.org/officeDocument/2006/relationships" ax:classid="{5512D118-5CC6-11CF-8D67-00AA00BDCE1D}" ax:persistence="persistStream" r:id="rId1"/>
</file>

<file path=ppt/activeX/activeX13.xml><?xml version="1.0" encoding="utf-8"?>
<ax:ocx xmlns:ax="http://schemas.microsoft.com/office/2006/activeX" xmlns:r="http://schemas.openxmlformats.org/officeDocument/2006/relationships" ax:classid="{5512D118-5CC6-11CF-8D67-00AA00BDCE1D}" ax:persistence="persistStream" r:id="rId1"/>
</file>

<file path=ppt/activeX/activeX14.xml><?xml version="1.0" encoding="utf-8"?>
<ax:ocx xmlns:ax="http://schemas.microsoft.com/office/2006/activeX" xmlns:r="http://schemas.openxmlformats.org/officeDocument/2006/relationships" ax:classid="{5512D118-5CC6-11CF-8D67-00AA00BDCE1D}" ax:persistence="persistStream" r:id="rId1"/>
</file>

<file path=ppt/activeX/activeX15.xml><?xml version="1.0" encoding="utf-8"?>
<ax:ocx xmlns:ax="http://schemas.microsoft.com/office/2006/activeX" xmlns:r="http://schemas.openxmlformats.org/officeDocument/2006/relationships" ax:classid="{5512D118-5CC6-11CF-8D67-00AA00BDCE1D}" ax:persistence="persistStream" r:id="rId1"/>
</file>

<file path=ppt/activeX/activeX16.xml><?xml version="1.0" encoding="utf-8"?>
<ax:ocx xmlns:ax="http://schemas.microsoft.com/office/2006/activeX" xmlns:r="http://schemas.openxmlformats.org/officeDocument/2006/relationships" ax:classid="{5512D118-5CC6-11CF-8D67-00AA00BDCE1D}" ax:persistence="persistStream" r:id="rId1"/>
</file>

<file path=ppt/activeX/activeX17.xml><?xml version="1.0" encoding="utf-8"?>
<ax:ocx xmlns:ax="http://schemas.microsoft.com/office/2006/activeX" xmlns:r="http://schemas.openxmlformats.org/officeDocument/2006/relationships" ax:classid="{5512D118-5CC6-11CF-8D67-00AA00BDCE1D}" ax:persistence="persistStream" r:id="rId1"/>
</file>

<file path=ppt/activeX/activeX18.xml><?xml version="1.0" encoding="utf-8"?>
<ax:ocx xmlns:ax="http://schemas.microsoft.com/office/2006/activeX" xmlns:r="http://schemas.openxmlformats.org/officeDocument/2006/relationships" ax:classid="{5512D118-5CC6-11CF-8D67-00AA00BDCE1D}" ax:persistence="persistStream" r:id="rId1"/>
</file>

<file path=ppt/activeX/activeX19.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20.xml><?xml version="1.0" encoding="utf-8"?>
<ax:ocx xmlns:ax="http://schemas.microsoft.com/office/2006/activeX" xmlns:r="http://schemas.openxmlformats.org/officeDocument/2006/relationships" ax:classid="{5512D118-5CC6-11CF-8D67-00AA00BDCE1D}" ax:persistence="persistStream" r:id="rId1"/>
</file>

<file path=ppt/activeX/activeX21.xml><?xml version="1.0" encoding="utf-8"?>
<ax:ocx xmlns:ax="http://schemas.microsoft.com/office/2006/activeX" xmlns:r="http://schemas.openxmlformats.org/officeDocument/2006/relationships" ax:classid="{5512D118-5CC6-11CF-8D67-00AA00BDCE1D}" ax:persistence="persistStream" r:id="rId1"/>
</file>

<file path=ppt/activeX/activeX22.xml><?xml version="1.0" encoding="utf-8"?>
<ax:ocx xmlns:ax="http://schemas.microsoft.com/office/2006/activeX" xmlns:r="http://schemas.openxmlformats.org/officeDocument/2006/relationships" ax:classid="{5512D118-5CC6-11CF-8D67-00AA00BDCE1D}" ax:persistence="persistStream" r:id="rId1"/>
</file>

<file path=ppt/activeX/activeX23.xml><?xml version="1.0" encoding="utf-8"?>
<ax:ocx xmlns:ax="http://schemas.microsoft.com/office/2006/activeX" xmlns:r="http://schemas.openxmlformats.org/officeDocument/2006/relationships" ax:classid="{5512D118-5CC6-11CF-8D67-00AA00BDCE1D}" ax:persistence="persistStream" r:id="rId1"/>
</file>

<file path=ppt/activeX/activeX24.xml><?xml version="1.0" encoding="utf-8"?>
<ax:ocx xmlns:ax="http://schemas.microsoft.com/office/2006/activeX" xmlns:r="http://schemas.openxmlformats.org/officeDocument/2006/relationships" ax:classid="{5512D118-5CC6-11CF-8D67-00AA00BDCE1D}" ax:persistence="persistStream" r:id="rId1"/>
</file>

<file path=ppt/activeX/activeX25.xml><?xml version="1.0" encoding="utf-8"?>
<ax:ocx xmlns:ax="http://schemas.microsoft.com/office/2006/activeX" xmlns:r="http://schemas.openxmlformats.org/officeDocument/2006/relationships" ax:classid="{5512D118-5CC6-11CF-8D67-00AA00BDCE1D}" ax:persistence="persistStream" r:id="rId1"/>
</file>

<file path=ppt/activeX/activeX26.xml><?xml version="1.0" encoding="utf-8"?>
<ax:ocx xmlns:ax="http://schemas.microsoft.com/office/2006/activeX" xmlns:r="http://schemas.openxmlformats.org/officeDocument/2006/relationships" ax:classid="{5512D118-5CC6-11CF-8D67-00AA00BDCE1D}" ax:persistence="persistStream" r:id="rId1"/>
</file>

<file path=ppt/activeX/activeX27.xml><?xml version="1.0" encoding="utf-8"?>
<ax:ocx xmlns:ax="http://schemas.microsoft.com/office/2006/activeX" xmlns:r="http://schemas.openxmlformats.org/officeDocument/2006/relationships" ax:classid="{5512D118-5CC6-11CF-8D67-00AA00BDCE1D}" ax:persistence="persistStream" r:id="rId1"/>
</file>

<file path=ppt/activeX/activeX28.xml><?xml version="1.0" encoding="utf-8"?>
<ax:ocx xmlns:ax="http://schemas.microsoft.com/office/2006/activeX" xmlns:r="http://schemas.openxmlformats.org/officeDocument/2006/relationships" ax:classid="{5512D118-5CC6-11CF-8D67-00AA00BDCE1D}" ax:persistence="persistStream" r:id="rId1"/>
</file>

<file path=ppt/activeX/activeX29.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30.xml><?xml version="1.0" encoding="utf-8"?>
<ax:ocx xmlns:ax="http://schemas.microsoft.com/office/2006/activeX" xmlns:r="http://schemas.openxmlformats.org/officeDocument/2006/relationships" ax:classid="{5512D118-5CC6-11CF-8D67-00AA00BDCE1D}" ax:persistence="persistStream" r:id="rId1"/>
</file>

<file path=ppt/activeX/activeX31.xml><?xml version="1.0" encoding="utf-8"?>
<ax:ocx xmlns:ax="http://schemas.microsoft.com/office/2006/activeX" xmlns:r="http://schemas.openxmlformats.org/officeDocument/2006/relationships" ax:classid="{5512D118-5CC6-11CF-8D67-00AA00BDCE1D}" ax:persistence="persistStream" r:id="rId1"/>
</file>

<file path=ppt/activeX/activeX32.xml><?xml version="1.0" encoding="utf-8"?>
<ax:ocx xmlns:ax="http://schemas.microsoft.com/office/2006/activeX" xmlns:r="http://schemas.openxmlformats.org/officeDocument/2006/relationships" ax:classid="{5512D118-5CC6-11CF-8D67-00AA00BDCE1D}" ax:persistence="persistStream" r:id="rId1"/>
</file>

<file path=ppt/activeX/activeX33.xml><?xml version="1.0" encoding="utf-8"?>
<ax:ocx xmlns:ax="http://schemas.microsoft.com/office/2006/activeX" xmlns:r="http://schemas.openxmlformats.org/officeDocument/2006/relationships" ax:classid="{5512D118-5CC6-11CF-8D67-00AA00BDCE1D}" ax:persistence="persistStream" r:id="rId1"/>
</file>

<file path=ppt/activeX/activeX34.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E837E-4D76-41B1-93BD-9B964D3E8FB3}" type="datetimeFigureOut">
              <a:rPr lang="en-US" smtClean="0"/>
              <a:t>11/20/2022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DDFAF-13F3-4092-BAEA-56B86A74EFA6}" type="slidenum">
              <a:rPr lang="en-US" smtClean="0"/>
              <a:t>‹#›</a:t>
            </a:fld>
            <a:endParaRPr lang="en-US"/>
          </a:p>
        </p:txBody>
      </p:sp>
    </p:spTree>
    <p:extLst>
      <p:ext uri="{BB962C8B-B14F-4D97-AF65-F5344CB8AC3E}">
        <p14:creationId xmlns:p14="http://schemas.microsoft.com/office/powerpoint/2010/main" val="1895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p>
          <a:p>
            <a:pPr>
              <a:defRPr/>
            </a:pPr>
            <a:endParaRPr lang="en-US" dirty="0">
              <a:ea typeface="+mn-ea"/>
            </a:endParaRPr>
          </a:p>
        </p:txBody>
      </p:sp>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11/20/2022</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8124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F6A906B8-42BA-473D-893D-3C1B52C70375}" type="datetime1">
              <a:rPr lang="en-US" altLang="en-US"/>
              <a:pPr>
                <a:defRPr/>
              </a:pPr>
              <a:t>11/20/2022</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75CFD748-28AE-4718-BC51-6EA91115B6FD}" type="slidenum">
              <a:rPr lang="en-US" altLang="en-US"/>
              <a:pPr>
                <a:defRPr/>
              </a:pPr>
              <a:t>‹#›</a:t>
            </a:fld>
            <a:endParaRPr lang="en-US" altLang="en-US"/>
          </a:p>
        </p:txBody>
      </p:sp>
    </p:spTree>
    <p:extLst>
      <p:ext uri="{BB962C8B-B14F-4D97-AF65-F5344CB8AC3E}">
        <p14:creationId xmlns:p14="http://schemas.microsoft.com/office/powerpoint/2010/main" val="4183809473"/>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BF2E585E-3F70-485B-A438-2E9F6C4610A4}" type="slidenum">
              <a:rPr lang="en-US" altLang="en-US"/>
              <a:pPr>
                <a:defRPr/>
              </a:pPr>
              <a:t>‹#›</a:t>
            </a:fld>
            <a:endParaRPr lang="en-US" altLang="en-US"/>
          </a:p>
        </p:txBody>
      </p:sp>
    </p:spTree>
    <p:extLst>
      <p:ext uri="{BB962C8B-B14F-4D97-AF65-F5344CB8AC3E}">
        <p14:creationId xmlns:p14="http://schemas.microsoft.com/office/powerpoint/2010/main" val="1297018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0D041D7E-8D53-4D35-A1D2-A7B56F9800D5}" type="slidenum">
              <a:rPr lang="en-US" altLang="en-US"/>
              <a:pPr>
                <a:defRPr/>
              </a:pPr>
              <a:t>‹#›</a:t>
            </a:fld>
            <a:endParaRPr lang="en-US" altLang="en-US"/>
          </a:p>
        </p:txBody>
      </p:sp>
    </p:spTree>
    <p:extLst>
      <p:ext uri="{BB962C8B-B14F-4D97-AF65-F5344CB8AC3E}">
        <p14:creationId xmlns:p14="http://schemas.microsoft.com/office/powerpoint/2010/main" val="37264844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3"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4" name="Slide Number Placeholder 5"/>
          <p:cNvSpPr>
            <a:spLocks noGrp="1"/>
          </p:cNvSpPr>
          <p:nvPr>
            <p:ph type="sldNum" sz="quarter" idx="12"/>
          </p:nvPr>
        </p:nvSpPr>
        <p:spPr>
          <a:xfrm>
            <a:off x="8686800" y="6645275"/>
            <a:ext cx="457200" cy="288925"/>
          </a:xfrm>
        </p:spPr>
        <p:txBody>
          <a:bodyPr/>
          <a:lstStyle>
            <a:lvl1pPr>
              <a:defRPr/>
            </a:lvl1pPr>
          </a:lstStyle>
          <a:p>
            <a:pPr>
              <a:defRPr/>
            </a:pPr>
            <a:fld id="{53A96E60-DEFF-4435-84E2-C9A918B150D9}" type="slidenum">
              <a:rPr lang="en-US" altLang="en-US"/>
              <a:pPr>
                <a:defRPr/>
              </a:pPr>
              <a:t>‹#›</a:t>
            </a:fld>
            <a:endParaRPr lang="en-US" altLang="en-US"/>
          </a:p>
        </p:txBody>
      </p:sp>
    </p:spTree>
    <p:extLst>
      <p:ext uri="{BB962C8B-B14F-4D97-AF65-F5344CB8AC3E}">
        <p14:creationId xmlns:p14="http://schemas.microsoft.com/office/powerpoint/2010/main" val="14859169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060DDBAD-618E-4320-9E74-0CBF621782D0}" type="datetime1">
              <a:rPr lang="en-US" altLang="en-US"/>
              <a:pPr>
                <a:defRPr/>
              </a:pPr>
              <a:t>11/20/2022</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C67DD-796F-4C7B-BA58-DF2D9ACF1957}" type="slidenum">
              <a:rPr lang="en-US" altLang="en-US"/>
              <a:pPr>
                <a:defRPr/>
              </a:pPr>
              <a:t>‹#›</a:t>
            </a:fld>
            <a:endParaRPr lang="en-US" altLang="en-US"/>
          </a:p>
        </p:txBody>
      </p:sp>
    </p:spTree>
    <p:extLst>
      <p:ext uri="{BB962C8B-B14F-4D97-AF65-F5344CB8AC3E}">
        <p14:creationId xmlns:p14="http://schemas.microsoft.com/office/powerpoint/2010/main" val="493597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10F3364F-A59D-4C21-8F4D-EEE0D4F96DA5}" type="datetime1">
              <a:rPr lang="en-US" altLang="en-US"/>
              <a:pPr>
                <a:defRPr/>
              </a:pPr>
              <a:t>11/20/2022</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A6ADE70F-5B6B-4439-8640-0326E7C382A0}" type="slidenum">
              <a:rPr lang="en-US" altLang="en-US"/>
              <a:pPr>
                <a:defRPr/>
              </a:pPr>
              <a:t>‹#›</a:t>
            </a:fld>
            <a:endParaRPr lang="en-US" altLang="en-US"/>
          </a:p>
        </p:txBody>
      </p:sp>
    </p:spTree>
    <p:extLst>
      <p:ext uri="{BB962C8B-B14F-4D97-AF65-F5344CB8AC3E}">
        <p14:creationId xmlns:p14="http://schemas.microsoft.com/office/powerpoint/2010/main" val="22564844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2F5718-615D-47DF-9BC3-5742C4202468}" type="slidenum">
              <a:rPr lang="en-US" altLang="en-US"/>
              <a:pPr>
                <a:defRPr/>
              </a:pPr>
              <a:t>‹#›</a:t>
            </a:fld>
            <a:endParaRPr lang="en-US" altLang="en-US"/>
          </a:p>
        </p:txBody>
      </p:sp>
    </p:spTree>
    <p:extLst>
      <p:ext uri="{BB962C8B-B14F-4D97-AF65-F5344CB8AC3E}">
        <p14:creationId xmlns:p14="http://schemas.microsoft.com/office/powerpoint/2010/main" val="1373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994FC75A-A106-4692-81D4-589BD3BF76E7}" type="datetime1">
              <a:rPr lang="en-US" altLang="en-US"/>
              <a:pPr>
                <a:defRPr/>
              </a:pPr>
              <a:t>11/20/2022</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4C6978-E24C-46FA-9024-BAB503BE8DEA}" type="slidenum">
              <a:rPr lang="en-US" altLang="en-US"/>
              <a:pPr>
                <a:defRPr/>
              </a:pPr>
              <a:t>‹#›</a:t>
            </a:fld>
            <a:endParaRPr lang="en-US" altLang="en-US"/>
          </a:p>
        </p:txBody>
      </p:sp>
    </p:spTree>
    <p:extLst>
      <p:ext uri="{BB962C8B-B14F-4D97-AF65-F5344CB8AC3E}">
        <p14:creationId xmlns:p14="http://schemas.microsoft.com/office/powerpoint/2010/main" val="34477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solidFill>
                  <a:schemeClr val="bg1"/>
                </a:solidFill>
              </a:defRPr>
            </a:lvl1pPr>
          </a:lstStyle>
          <a:p>
            <a:pPr>
              <a:defRPr/>
            </a:pPr>
            <a:fld id="{F303F4B9-0104-47B2-A52A-6EEB5033EAA5}" type="slidenum">
              <a:rPr lang="en-US" altLang="en-US"/>
              <a:pPr>
                <a:defRPr/>
              </a:pPr>
              <a:t>‹#›</a:t>
            </a:fld>
            <a:endParaRPr lang="en-US" altLang="en-US"/>
          </a:p>
        </p:txBody>
      </p:sp>
    </p:spTree>
    <p:extLst>
      <p:ext uri="{BB962C8B-B14F-4D97-AF65-F5344CB8AC3E}">
        <p14:creationId xmlns:p14="http://schemas.microsoft.com/office/powerpoint/2010/main" val="209448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11/20/2022</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58924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11/20/2022</a:t>
            </a:fld>
            <a:endParaRPr lang="en-US"/>
          </a:p>
        </p:txBody>
      </p:sp>
      <p:sp>
        <p:nvSpPr>
          <p:cNvPr id="4"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5"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699227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5"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6" name="Rectangle 12"/>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7" name="Rectangle 1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8" name="Rectangle 1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9" name="Rectangle 1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endParaRPr lang="en-US"/>
          </a:p>
        </p:txBody>
      </p:sp>
      <p:sp>
        <p:nvSpPr>
          <p:cNvPr id="17"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fld id="{D2B4218F-A632-4020-ACB0-1B121CB6C537}" type="datetimeFigureOut">
              <a:rPr lang="en-US" smtClean="0"/>
              <a:t>11/20/2022</a:t>
            </a:fld>
            <a:endParaRPr lang="en-US"/>
          </a:p>
        </p:txBody>
      </p:sp>
      <p:sp>
        <p:nvSpPr>
          <p:cNvPr id="18"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94862995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724114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33371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867400" cy="70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76400"/>
            <a:ext cx="4876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AF408-E942-4AFD-A186-2C8B00AD0325}" type="slidenum">
              <a:rPr lang="en-US" altLang="en-US"/>
              <a:pPr>
                <a:defRPr/>
              </a:pPr>
              <a:t>‹#›</a:t>
            </a:fld>
            <a:endParaRPr lang="en-US" altLang="en-US"/>
          </a:p>
        </p:txBody>
      </p:sp>
    </p:spTree>
    <p:extLst>
      <p:ext uri="{BB962C8B-B14F-4D97-AF65-F5344CB8AC3E}">
        <p14:creationId xmlns:p14="http://schemas.microsoft.com/office/powerpoint/2010/main" val="2486483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D1DF-46CB-4143-ADAB-36F7C1575110}" type="slidenum">
              <a:rPr lang="en-US" altLang="en-US"/>
              <a:pPr>
                <a:defRPr/>
              </a:pPr>
              <a:t>‹#›</a:t>
            </a:fld>
            <a:endParaRPr lang="en-US" altLang="en-US"/>
          </a:p>
        </p:txBody>
      </p:sp>
    </p:spTree>
    <p:extLst>
      <p:ext uri="{BB962C8B-B14F-4D97-AF65-F5344CB8AC3E}">
        <p14:creationId xmlns:p14="http://schemas.microsoft.com/office/powerpoint/2010/main" val="12296207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44D13-9D15-4B2E-8624-E9F0C5551A72}" type="slidenum">
              <a:rPr lang="en-US" altLang="en-US"/>
              <a:pPr>
                <a:defRPr/>
              </a:pPr>
              <a:t>‹#›</a:t>
            </a:fld>
            <a:endParaRPr lang="en-US" altLang="en-US"/>
          </a:p>
        </p:txBody>
      </p:sp>
    </p:spTree>
    <p:extLst>
      <p:ext uri="{BB962C8B-B14F-4D97-AF65-F5344CB8AC3E}">
        <p14:creationId xmlns:p14="http://schemas.microsoft.com/office/powerpoint/2010/main" val="1700780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smtClean="0"/>
              <a:t>9/23/2015</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119694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2.xml"/><Relationship Id="rId21" Type="http://schemas.openxmlformats.org/officeDocument/2006/relationships/slideLayout" Target="../slideLayouts/slideLayout27.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63" Type="http://schemas.openxmlformats.org/officeDocument/2006/relationships/slideLayout" Target="../slideLayouts/slideLayout69.xml"/><Relationship Id="rId68" Type="http://schemas.openxmlformats.org/officeDocument/2006/relationships/slideLayout" Target="../slideLayouts/slideLayout74.xml"/><Relationship Id="rId84" Type="http://schemas.openxmlformats.org/officeDocument/2006/relationships/slideLayout" Target="../slideLayouts/slideLayout90.xml"/><Relationship Id="rId89" Type="http://schemas.openxmlformats.org/officeDocument/2006/relationships/slideLayout" Target="../slideLayouts/slideLayout95.xml"/><Relationship Id="rId16" Type="http://schemas.openxmlformats.org/officeDocument/2006/relationships/slideLayout" Target="../slideLayouts/slideLayout22.xml"/><Relationship Id="rId11" Type="http://schemas.openxmlformats.org/officeDocument/2006/relationships/slideLayout" Target="../slideLayouts/slideLayout17.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53" Type="http://schemas.openxmlformats.org/officeDocument/2006/relationships/slideLayout" Target="../slideLayouts/slideLayout59.xml"/><Relationship Id="rId58" Type="http://schemas.openxmlformats.org/officeDocument/2006/relationships/slideLayout" Target="../slideLayouts/slideLayout64.xml"/><Relationship Id="rId74" Type="http://schemas.openxmlformats.org/officeDocument/2006/relationships/slideLayout" Target="../slideLayouts/slideLayout80.xml"/><Relationship Id="rId79" Type="http://schemas.openxmlformats.org/officeDocument/2006/relationships/slideLayout" Target="../slideLayouts/slideLayout85.xml"/><Relationship Id="rId5" Type="http://schemas.openxmlformats.org/officeDocument/2006/relationships/slideLayout" Target="../slideLayouts/slideLayout11.xml"/><Relationship Id="rId90" Type="http://schemas.openxmlformats.org/officeDocument/2006/relationships/slideLayout" Target="../slideLayouts/slideLayout96.xml"/><Relationship Id="rId95" Type="http://schemas.openxmlformats.org/officeDocument/2006/relationships/theme" Target="../theme/theme2.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64" Type="http://schemas.openxmlformats.org/officeDocument/2006/relationships/slideLayout" Target="../slideLayouts/slideLayout70.xml"/><Relationship Id="rId69" Type="http://schemas.openxmlformats.org/officeDocument/2006/relationships/slideLayout" Target="../slideLayouts/slideLayout75.xml"/><Relationship Id="rId8" Type="http://schemas.openxmlformats.org/officeDocument/2006/relationships/slideLayout" Target="../slideLayouts/slideLayout14.xml"/><Relationship Id="rId51" Type="http://schemas.openxmlformats.org/officeDocument/2006/relationships/slideLayout" Target="../slideLayouts/slideLayout57.xml"/><Relationship Id="rId72" Type="http://schemas.openxmlformats.org/officeDocument/2006/relationships/slideLayout" Target="../slideLayouts/slideLayout78.xml"/><Relationship Id="rId80" Type="http://schemas.openxmlformats.org/officeDocument/2006/relationships/slideLayout" Target="../slideLayouts/slideLayout86.xml"/><Relationship Id="rId85" Type="http://schemas.openxmlformats.org/officeDocument/2006/relationships/slideLayout" Target="../slideLayouts/slideLayout91.xml"/><Relationship Id="rId93" Type="http://schemas.openxmlformats.org/officeDocument/2006/relationships/slideLayout" Target="../slideLayouts/slideLayout99.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59" Type="http://schemas.openxmlformats.org/officeDocument/2006/relationships/slideLayout" Target="../slideLayouts/slideLayout65.xml"/><Relationship Id="rId67" Type="http://schemas.openxmlformats.org/officeDocument/2006/relationships/slideLayout" Target="../slideLayouts/slideLayout73.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62" Type="http://schemas.openxmlformats.org/officeDocument/2006/relationships/slideLayout" Target="../slideLayouts/slideLayout68.xml"/><Relationship Id="rId70" Type="http://schemas.openxmlformats.org/officeDocument/2006/relationships/slideLayout" Target="../slideLayouts/slideLayout76.xml"/><Relationship Id="rId75" Type="http://schemas.openxmlformats.org/officeDocument/2006/relationships/slideLayout" Target="../slideLayouts/slideLayout81.xml"/><Relationship Id="rId83" Type="http://schemas.openxmlformats.org/officeDocument/2006/relationships/slideLayout" Target="../slideLayouts/slideLayout89.xml"/><Relationship Id="rId88" Type="http://schemas.openxmlformats.org/officeDocument/2006/relationships/slideLayout" Target="../slideLayouts/slideLayout94.xml"/><Relationship Id="rId91" Type="http://schemas.openxmlformats.org/officeDocument/2006/relationships/slideLayout" Target="../slideLayouts/slideLayout97.xml"/><Relationship Id="rId96"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 Id="rId57" Type="http://schemas.openxmlformats.org/officeDocument/2006/relationships/slideLayout" Target="../slideLayouts/slideLayout63.xml"/><Relationship Id="rId10" Type="http://schemas.openxmlformats.org/officeDocument/2006/relationships/slideLayout" Target="../slideLayouts/slideLayout16.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60" Type="http://schemas.openxmlformats.org/officeDocument/2006/relationships/slideLayout" Target="../slideLayouts/slideLayout66.xml"/><Relationship Id="rId65" Type="http://schemas.openxmlformats.org/officeDocument/2006/relationships/slideLayout" Target="../slideLayouts/slideLayout71.xml"/><Relationship Id="rId73" Type="http://schemas.openxmlformats.org/officeDocument/2006/relationships/slideLayout" Target="../slideLayouts/slideLayout79.xml"/><Relationship Id="rId78" Type="http://schemas.openxmlformats.org/officeDocument/2006/relationships/slideLayout" Target="../slideLayouts/slideLayout84.xml"/><Relationship Id="rId81" Type="http://schemas.openxmlformats.org/officeDocument/2006/relationships/slideLayout" Target="../slideLayouts/slideLayout87.xml"/><Relationship Id="rId86" Type="http://schemas.openxmlformats.org/officeDocument/2006/relationships/slideLayout" Target="../slideLayouts/slideLayout92.xml"/><Relationship Id="rId94" Type="http://schemas.openxmlformats.org/officeDocument/2006/relationships/slideLayout" Target="../slideLayouts/slideLayout100.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9" Type="http://schemas.openxmlformats.org/officeDocument/2006/relationships/slideLayout" Target="../slideLayouts/slideLayout45.xml"/><Relationship Id="rId34" Type="http://schemas.openxmlformats.org/officeDocument/2006/relationships/slideLayout" Target="../slideLayouts/slideLayout40.xml"/><Relationship Id="rId50" Type="http://schemas.openxmlformats.org/officeDocument/2006/relationships/slideLayout" Target="../slideLayouts/slideLayout56.xml"/><Relationship Id="rId55" Type="http://schemas.openxmlformats.org/officeDocument/2006/relationships/slideLayout" Target="../slideLayouts/slideLayout61.xml"/><Relationship Id="rId76" Type="http://schemas.openxmlformats.org/officeDocument/2006/relationships/slideLayout" Target="../slideLayouts/slideLayout82.xml"/><Relationship Id="rId7" Type="http://schemas.openxmlformats.org/officeDocument/2006/relationships/slideLayout" Target="../slideLayouts/slideLayout13.xml"/><Relationship Id="rId71" Type="http://schemas.openxmlformats.org/officeDocument/2006/relationships/slideLayout" Target="../slideLayouts/slideLayout77.xml"/><Relationship Id="rId92" Type="http://schemas.openxmlformats.org/officeDocument/2006/relationships/slideLayout" Target="../slideLayouts/slideLayout98.xml"/><Relationship Id="rId2" Type="http://schemas.openxmlformats.org/officeDocument/2006/relationships/slideLayout" Target="../slideLayouts/slideLayout8.xml"/><Relationship Id="rId29" Type="http://schemas.openxmlformats.org/officeDocument/2006/relationships/slideLayout" Target="../slideLayouts/slideLayout35.xml"/><Relationship Id="rId24" Type="http://schemas.openxmlformats.org/officeDocument/2006/relationships/slideLayout" Target="../slideLayouts/slideLayout30.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66" Type="http://schemas.openxmlformats.org/officeDocument/2006/relationships/slideLayout" Target="../slideLayouts/slideLayout72.xml"/><Relationship Id="rId87" Type="http://schemas.openxmlformats.org/officeDocument/2006/relationships/slideLayout" Target="../slideLayouts/slideLayout93.xml"/><Relationship Id="rId61" Type="http://schemas.openxmlformats.org/officeDocument/2006/relationships/slideLayout" Target="../slideLayouts/slideLayout67.xml"/><Relationship Id="rId82" Type="http://schemas.openxmlformats.org/officeDocument/2006/relationships/slideLayout" Target="../slideLayouts/slideLayout88.xml"/><Relationship Id="rId19" Type="http://schemas.openxmlformats.org/officeDocument/2006/relationships/slideLayout" Target="../slideLayouts/slideLayout25.xml"/><Relationship Id="rId14" Type="http://schemas.openxmlformats.org/officeDocument/2006/relationships/slideLayout" Target="../slideLayouts/slideLayout20.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56" Type="http://schemas.openxmlformats.org/officeDocument/2006/relationships/slideLayout" Target="../slideLayouts/slideLayout62.xml"/><Relationship Id="rId77"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3.xml"/><Relationship Id="rId7" Type="http://schemas.openxmlformats.org/officeDocument/2006/relationships/image" Target="../media/image1.jp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3.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schemeClr val="bg1"/>
                </a:solidFill>
                <a:latin typeface="Californian FB" pitchFamily="18" charset="0"/>
                <a:ea typeface="ＭＳ Ｐゴシック" charset="0"/>
              </a:defRPr>
            </a:lvl1pPr>
          </a:lstStyle>
          <a:p>
            <a:fld id="{D2B4218F-A632-4020-ACB0-1B121CB6C537}" type="datetimeFigureOut">
              <a:rPr lang="en-US" smtClean="0"/>
              <a:t>11/20/2022</a:t>
            </a:fld>
            <a:endParaRPr lang="en-US"/>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schemeClr val="bg1"/>
                </a:solidFill>
                <a:latin typeface="Californian FB" pitchFamily="18" charset="0"/>
                <a:ea typeface="ＭＳ Ｐゴシック" charset="0"/>
              </a:defRPr>
            </a:lvl1pPr>
          </a:lstStyle>
          <a:p>
            <a:endParaRPr lang="en-US"/>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77EE6FC3-CEC7-4A31-8750-99B7B129150E}" type="slidenum">
              <a:rPr lang="en-US" smtClean="0"/>
              <a:t>‹#›</a:t>
            </a:fld>
            <a:endParaRPr lang="en-US"/>
          </a:p>
        </p:txBody>
      </p:sp>
      <p:pic>
        <p:nvPicPr>
          <p:cNvPr id="1031" name="Picture 7" descr="GenericBack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6"/>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prstClr val="white"/>
                </a:solidFill>
                <a:latin typeface="Footlight MT Light" pitchFamily="18" charset="0"/>
                <a:ea typeface="ＭＳ Ｐゴシック" charset="0"/>
              </a:defRPr>
            </a:lvl1pPr>
          </a:lstStyle>
          <a:p>
            <a:pPr>
              <a:defRPr/>
            </a:pPr>
            <a:r>
              <a:rPr lang="en-US"/>
              <a:t>8/19/10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Footlight MT Light" pitchFamily="18"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Footlight MT Light" pitchFamily="18" charset="0"/>
              </a:defRPr>
            </a:lvl1pPr>
          </a:lstStyle>
          <a:p>
            <a:pPr>
              <a:defRPr/>
            </a:pPr>
            <a:fld id="{ED02B397-43BC-426F-9630-EE33286BE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 id="2147483734" r:id="rId58"/>
    <p:sldLayoutId id="2147483735" r:id="rId59"/>
    <p:sldLayoutId id="2147483736" r:id="rId60"/>
    <p:sldLayoutId id="2147483737" r:id="rId61"/>
    <p:sldLayoutId id="2147483738" r:id="rId62"/>
    <p:sldLayoutId id="2147483739" r:id="rId63"/>
    <p:sldLayoutId id="2147483740" r:id="rId64"/>
    <p:sldLayoutId id="2147483741" r:id="rId65"/>
    <p:sldLayoutId id="2147483742" r:id="rId66"/>
    <p:sldLayoutId id="2147483743" r:id="rId67"/>
    <p:sldLayoutId id="2147483744" r:id="rId68"/>
    <p:sldLayoutId id="2147483745" r:id="rId69"/>
    <p:sldLayoutId id="2147483746" r:id="rId70"/>
    <p:sldLayoutId id="2147483747" r:id="rId71"/>
    <p:sldLayoutId id="2147483748" r:id="rId72"/>
    <p:sldLayoutId id="2147483749" r:id="rId73"/>
    <p:sldLayoutId id="2147483752" r:id="rId74"/>
    <p:sldLayoutId id="2147483753" r:id="rId75"/>
    <p:sldLayoutId id="2147483754" r:id="rId76"/>
    <p:sldLayoutId id="2147483755" r:id="rId77"/>
    <p:sldLayoutId id="2147483756" r:id="rId78"/>
    <p:sldLayoutId id="2147483757" r:id="rId79"/>
    <p:sldLayoutId id="2147483758" r:id="rId80"/>
    <p:sldLayoutId id="2147483759" r:id="rId81"/>
    <p:sldLayoutId id="2147483760" r:id="rId82"/>
    <p:sldLayoutId id="2147483761" r:id="rId83"/>
    <p:sldLayoutId id="2147483762" r:id="rId84"/>
    <p:sldLayoutId id="2147483763" r:id="rId85"/>
    <p:sldLayoutId id="2147483764" r:id="rId86"/>
    <p:sldLayoutId id="2147483765" r:id="rId87"/>
    <p:sldLayoutId id="2147483766" r:id="rId88"/>
    <p:sldLayoutId id="2147483767" r:id="rId89"/>
    <p:sldLayoutId id="2147483768" r:id="rId90"/>
    <p:sldLayoutId id="2147483769" r:id="rId91"/>
    <p:sldLayoutId id="2147483770" r:id="rId92"/>
    <p:sldLayoutId id="2147483771" r:id="rId93"/>
    <p:sldLayoutId id="2147483772" r:id="rId94"/>
  </p:sldLayoutIdLst>
  <p:hf hdr="0" ftr="0"/>
  <p:txStyles>
    <p:title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prstClr val="white"/>
                </a:solidFill>
                <a:latin typeface="Californian FB" pitchFamily="18" charset="0"/>
                <a:ea typeface="ＭＳ Ｐゴシック" charset="0"/>
              </a:defRPr>
            </a:lvl1pPr>
          </a:lstStyle>
          <a:p>
            <a:pPr>
              <a:defRPr/>
            </a:pPr>
            <a:r>
              <a:rPr lang="en-US"/>
              <a:t>7/28/2011</a:t>
            </a:r>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prstClr val="white"/>
                </a:solidFill>
                <a:latin typeface="Californian FB" pitchFamily="18" charset="0"/>
                <a:ea typeface="ＭＳ Ｐゴシック" charset="0"/>
              </a:defRPr>
            </a:lvl1pPr>
          </a:lstStyle>
          <a:p>
            <a:pPr>
              <a:defRPr/>
            </a:pPr>
            <a:r>
              <a:rPr lang="en-US"/>
              <a:t>Best Practices Forum - Reducing Payroll Expenses Alternatives</a:t>
            </a:r>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FFFFFF"/>
                </a:solidFill>
                <a:latin typeface="Californian FB" pitchFamily="18" charset="0"/>
              </a:defRPr>
            </a:lvl1pPr>
          </a:lstStyle>
          <a:p>
            <a:pPr>
              <a:defRPr/>
            </a:pPr>
            <a:fld id="{E7DDA25C-3EF4-41A8-A8B9-083CD93FA5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youtube.com/watch?v=r-g7UB-MJS0" TargetMode="External"/><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47.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39.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92.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148.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39.wmf"/><Relationship Id="rId2" Type="http://schemas.openxmlformats.org/officeDocument/2006/relationships/control" Target="../activeX/activeX5.xml"/><Relationship Id="rId1" Type="http://schemas.openxmlformats.org/officeDocument/2006/relationships/vmlDrawing" Target="../drawings/vmlDrawing2.vml"/><Relationship Id="rId6" Type="http://schemas.openxmlformats.org/officeDocument/2006/relationships/slideLayout" Target="../slideLayouts/slideLayout93.xml"/><Relationship Id="rId5" Type="http://schemas.openxmlformats.org/officeDocument/2006/relationships/control" Target="../activeX/activeX8.xml"/><Relationship Id="rId4" Type="http://schemas.openxmlformats.org/officeDocument/2006/relationships/control" Target="../activeX/activeX7.xml"/></Relationships>
</file>

<file path=ppt/slides/_rels/slide149.xml.rels><?xml version="1.0" encoding="UTF-8" standalone="yes"?>
<Relationships xmlns="http://schemas.openxmlformats.org/package/2006/relationships"><Relationship Id="rId3" Type="http://schemas.openxmlformats.org/officeDocument/2006/relationships/control" Target="../activeX/activeX10.xml"/><Relationship Id="rId7" Type="http://schemas.openxmlformats.org/officeDocument/2006/relationships/image" Target="../media/image39.wmf"/><Relationship Id="rId2" Type="http://schemas.openxmlformats.org/officeDocument/2006/relationships/control" Target="../activeX/activeX9.xml"/><Relationship Id="rId1" Type="http://schemas.openxmlformats.org/officeDocument/2006/relationships/vmlDrawing" Target="../drawings/vmlDrawing3.vml"/><Relationship Id="rId6" Type="http://schemas.openxmlformats.org/officeDocument/2006/relationships/slideLayout" Target="../slideLayouts/slideLayout94.xml"/><Relationship Id="rId5" Type="http://schemas.openxmlformats.org/officeDocument/2006/relationships/control" Target="../activeX/activeX12.xml"/><Relationship Id="rId4" Type="http://schemas.openxmlformats.org/officeDocument/2006/relationships/control" Target="../activeX/activeX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3" Type="http://schemas.openxmlformats.org/officeDocument/2006/relationships/control" Target="../activeX/activeX14.xml"/><Relationship Id="rId7" Type="http://schemas.openxmlformats.org/officeDocument/2006/relationships/image" Target="../media/image39.wmf"/><Relationship Id="rId2" Type="http://schemas.openxmlformats.org/officeDocument/2006/relationships/control" Target="../activeX/activeX13.xml"/><Relationship Id="rId1" Type="http://schemas.openxmlformats.org/officeDocument/2006/relationships/vmlDrawing" Target="../drawings/vmlDrawing4.vml"/><Relationship Id="rId6" Type="http://schemas.openxmlformats.org/officeDocument/2006/relationships/slideLayout" Target="../slideLayouts/slideLayout95.xml"/><Relationship Id="rId5" Type="http://schemas.openxmlformats.org/officeDocument/2006/relationships/control" Target="../activeX/activeX16.xml"/><Relationship Id="rId4" Type="http://schemas.openxmlformats.org/officeDocument/2006/relationships/control" Target="../activeX/activeX15.xml"/></Relationships>
</file>

<file path=ppt/slides/_rels/slide15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control" Target="../activeX/activeX18.xml"/><Relationship Id="rId7" Type="http://schemas.openxmlformats.org/officeDocument/2006/relationships/slideLayout" Target="../slideLayouts/slideLayout96.xml"/><Relationship Id="rId2" Type="http://schemas.openxmlformats.org/officeDocument/2006/relationships/control" Target="../activeX/activeX17.xml"/><Relationship Id="rId1" Type="http://schemas.openxmlformats.org/officeDocument/2006/relationships/vmlDrawing" Target="../drawings/vmlDrawing5.vml"/><Relationship Id="rId6" Type="http://schemas.openxmlformats.org/officeDocument/2006/relationships/control" Target="../activeX/activeX21.xml"/><Relationship Id="rId5" Type="http://schemas.openxmlformats.org/officeDocument/2006/relationships/control" Target="../activeX/activeX20.xml"/><Relationship Id="rId4" Type="http://schemas.openxmlformats.org/officeDocument/2006/relationships/control" Target="../activeX/activeX19.xml"/></Relationships>
</file>

<file path=ppt/slides/_rels/slide15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control" Target="../activeX/activeX23.xml"/><Relationship Id="rId7" Type="http://schemas.openxmlformats.org/officeDocument/2006/relationships/slideLayout" Target="../slideLayouts/slideLayout97.xml"/><Relationship Id="rId2" Type="http://schemas.openxmlformats.org/officeDocument/2006/relationships/control" Target="../activeX/activeX22.xml"/><Relationship Id="rId1" Type="http://schemas.openxmlformats.org/officeDocument/2006/relationships/vmlDrawing" Target="../drawings/vmlDrawing6.vml"/><Relationship Id="rId6" Type="http://schemas.openxmlformats.org/officeDocument/2006/relationships/control" Target="../activeX/activeX26.xml"/><Relationship Id="rId5" Type="http://schemas.openxmlformats.org/officeDocument/2006/relationships/control" Target="../activeX/activeX25.xml"/><Relationship Id="rId4" Type="http://schemas.openxmlformats.org/officeDocument/2006/relationships/control" Target="../activeX/activeX24.xml"/></Relationships>
</file>

<file path=ppt/slides/_rels/slide153.xml.rels><?xml version="1.0" encoding="UTF-8" standalone="yes"?>
<Relationships xmlns="http://schemas.openxmlformats.org/package/2006/relationships"><Relationship Id="rId3" Type="http://schemas.openxmlformats.org/officeDocument/2006/relationships/control" Target="../activeX/activeX28.xml"/><Relationship Id="rId7" Type="http://schemas.openxmlformats.org/officeDocument/2006/relationships/image" Target="../media/image39.wmf"/><Relationship Id="rId2" Type="http://schemas.openxmlformats.org/officeDocument/2006/relationships/control" Target="../activeX/activeX27.xml"/><Relationship Id="rId1" Type="http://schemas.openxmlformats.org/officeDocument/2006/relationships/vmlDrawing" Target="../drawings/vmlDrawing7.vml"/><Relationship Id="rId6" Type="http://schemas.openxmlformats.org/officeDocument/2006/relationships/slideLayout" Target="../slideLayouts/slideLayout98.xml"/><Relationship Id="rId5" Type="http://schemas.openxmlformats.org/officeDocument/2006/relationships/control" Target="../activeX/activeX30.xml"/><Relationship Id="rId4" Type="http://schemas.openxmlformats.org/officeDocument/2006/relationships/control" Target="../activeX/activeX29.xml"/></Relationships>
</file>

<file path=ppt/slides/_rels/slide154.xml.rels><?xml version="1.0" encoding="UTF-8" standalone="yes"?>
<Relationships xmlns="http://schemas.openxmlformats.org/package/2006/relationships"><Relationship Id="rId3" Type="http://schemas.openxmlformats.org/officeDocument/2006/relationships/control" Target="../activeX/activeX32.xml"/><Relationship Id="rId7" Type="http://schemas.openxmlformats.org/officeDocument/2006/relationships/image" Target="../media/image39.wmf"/><Relationship Id="rId2" Type="http://schemas.openxmlformats.org/officeDocument/2006/relationships/control" Target="../activeX/activeX31.xml"/><Relationship Id="rId1" Type="http://schemas.openxmlformats.org/officeDocument/2006/relationships/vmlDrawing" Target="../drawings/vmlDrawing8.vml"/><Relationship Id="rId6" Type="http://schemas.openxmlformats.org/officeDocument/2006/relationships/slideLayout" Target="../slideLayouts/slideLayout99.xml"/><Relationship Id="rId5" Type="http://schemas.openxmlformats.org/officeDocument/2006/relationships/control" Target="../activeX/activeX34.xml"/><Relationship Id="rId4" Type="http://schemas.openxmlformats.org/officeDocument/2006/relationships/control" Target="../activeX/activeX3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ideo" Target="https://www.youtube.com/embed/RwvbO-40xv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verywellhealth.com/blood-types-a-b-ab-and-o-1298300"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ideo" Target="https://www.youtube.com/embed/uufsduKGmgU"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www.aap.org/en-us/about-the-aap/aap-press-room/aap-press-room-media-center/Pages/Managing-Newborn-Jaundice.aspx" TargetMode="Externa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healthline.com/health/pregnancy/premature-baby-jaundice" TargetMode="Externa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0"/>
            <a:ext cx="9144000" cy="708025"/>
          </a:xfrm>
        </p:spPr>
        <p:txBody>
          <a:bodyPr/>
          <a:lstStyle/>
          <a:p>
            <a:r>
              <a:rPr lang="en-US" altLang="ko-KR" sz="3200" dirty="0" smtClean="0">
                <a:solidFill>
                  <a:srgbClr val="0D3B88"/>
                </a:solidFill>
                <a:latin typeface="Arial" pitchFamily="34" charset="0"/>
                <a:ea typeface="맑은 고딕" pitchFamily="50" charset="-127"/>
                <a:cs typeface="Arial" pitchFamily="34" charset="0"/>
              </a:rPr>
              <a:t>Bilirubin &amp; Management of Jaundice in the Newborn</a:t>
            </a:r>
            <a:endParaRPr lang="en-US" altLang="ko-KR" sz="3200" dirty="0">
              <a:solidFill>
                <a:srgbClr val="0D3B88"/>
              </a:solidFill>
              <a:latin typeface="Arial" pitchFamily="34" charset="0"/>
              <a:ea typeface="맑은 고딕" pitchFamily="50" charset="-127"/>
              <a:cs typeface="Arial" pitchFamily="34" charset="0"/>
            </a:endParaRPr>
          </a:p>
        </p:txBody>
      </p:sp>
      <p:sp>
        <p:nvSpPr>
          <p:cNvPr id="3" name="Subtitle 2"/>
          <p:cNvSpPr>
            <a:spLocks noGrp="1"/>
          </p:cNvSpPr>
          <p:nvPr>
            <p:ph type="subTitle" idx="1"/>
          </p:nvPr>
        </p:nvSpPr>
        <p:spPr>
          <a:xfrm>
            <a:off x="0" y="6291842"/>
            <a:ext cx="9144000" cy="1752600"/>
          </a:xfrm>
        </p:spPr>
        <p:txBody>
          <a:bodyPr/>
          <a:lstStyle/>
          <a:p>
            <a:r>
              <a:rPr lang="en-US" b="1" dirty="0" smtClean="0">
                <a:solidFill>
                  <a:srgbClr val="00B050"/>
                </a:solidFill>
              </a:rPr>
              <a:t>Megan Ratchford, MD </a:t>
            </a:r>
            <a:endParaRPr lang="en-US" altLang="en-US"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200400"/>
            <a:ext cx="3962400" cy="3091442"/>
          </a:xfrm>
          <a:prstGeom prst="rect">
            <a:avLst/>
          </a:prstGeom>
        </p:spPr>
      </p:pic>
    </p:spTree>
    <p:extLst>
      <p:ext uri="{BB962C8B-B14F-4D97-AF65-F5344CB8AC3E}">
        <p14:creationId xmlns:p14="http://schemas.microsoft.com/office/powerpoint/2010/main" val="290315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5715000" cy="1143000"/>
          </a:xfrm>
        </p:spPr>
        <p:txBody>
          <a:bodyPr/>
          <a:lstStyle/>
          <a:p>
            <a:pPr algn="l"/>
            <a:r>
              <a:rPr lang="en-US" b="1" dirty="0" smtClean="0">
                <a:solidFill>
                  <a:srgbClr val="00B050"/>
                </a:solidFill>
                <a:latin typeface="+mj-lt"/>
              </a:rPr>
              <a:t>Why Is It Bad?</a:t>
            </a:r>
            <a:endParaRPr lang="en-US" b="1" dirty="0">
              <a:solidFill>
                <a:srgbClr val="00B050"/>
              </a:solidFill>
              <a:latin typeface="+mj-lt"/>
            </a:endParaRPr>
          </a:p>
        </p:txBody>
      </p:sp>
      <p:sp>
        <p:nvSpPr>
          <p:cNvPr id="3" name="Content Placeholder 2"/>
          <p:cNvSpPr>
            <a:spLocks noGrp="1"/>
          </p:cNvSpPr>
          <p:nvPr>
            <p:ph idx="1"/>
          </p:nvPr>
        </p:nvSpPr>
        <p:spPr>
          <a:xfrm>
            <a:off x="914400" y="1905000"/>
            <a:ext cx="6629400" cy="4449763"/>
          </a:xfrm>
        </p:spPr>
        <p:txBody>
          <a:bodyPr/>
          <a:lstStyle/>
          <a:p>
            <a:pPr>
              <a:buFont typeface="Wingdings" panose="05000000000000000000" pitchFamily="2" charset="2"/>
              <a:buChar char="Ø"/>
            </a:pPr>
            <a:r>
              <a:rPr lang="en-US" b="1" dirty="0">
                <a:solidFill>
                  <a:srgbClr val="0D3B88"/>
                </a:solidFill>
                <a:latin typeface="+mn-lt"/>
              </a:rPr>
              <a:t>Rare, but serious complications from high bilirubin levels include:</a:t>
            </a:r>
          </a:p>
          <a:p>
            <a:pPr lvl="1"/>
            <a:r>
              <a:rPr lang="en-US" dirty="0">
                <a:solidFill>
                  <a:srgbClr val="0D3B88"/>
                </a:solidFill>
                <a:latin typeface="+mn-lt"/>
              </a:rPr>
              <a:t>Cerebral palsy</a:t>
            </a:r>
          </a:p>
          <a:p>
            <a:pPr lvl="1"/>
            <a:r>
              <a:rPr lang="en-US" dirty="0">
                <a:solidFill>
                  <a:srgbClr val="0D3B88"/>
                </a:solidFill>
                <a:latin typeface="+mn-lt"/>
              </a:rPr>
              <a:t>Deafness</a:t>
            </a:r>
          </a:p>
          <a:p>
            <a:pPr lvl="1"/>
            <a:r>
              <a:rPr lang="en-US" dirty="0">
                <a:solidFill>
                  <a:srgbClr val="0D3B88"/>
                </a:solidFill>
                <a:latin typeface="+mn-lt"/>
              </a:rPr>
              <a:t>Kernicterus, which is brain damage from very high bilirubin levels </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a:t>
            </a:fld>
            <a:endParaRPr lang="en-US" altLang="en-US"/>
          </a:p>
        </p:txBody>
      </p:sp>
    </p:spTree>
    <p:extLst>
      <p:ext uri="{BB962C8B-B14F-4D97-AF65-F5344CB8AC3E}">
        <p14:creationId xmlns:p14="http://schemas.microsoft.com/office/powerpoint/2010/main" val="27416656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178" y="1412457"/>
            <a:ext cx="8175445" cy="4523624"/>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100</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8" name="Multiply 7"/>
          <p:cNvSpPr/>
          <p:nvPr/>
        </p:nvSpPr>
        <p:spPr>
          <a:xfrm>
            <a:off x="1227667" y="3916681"/>
            <a:ext cx="143933" cy="121919"/>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963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mn-lt"/>
            </a:endParaRPr>
          </a:p>
          <a:p>
            <a:pPr>
              <a:buFont typeface="Wingdings" panose="05000000000000000000" pitchFamily="2" charset="2"/>
              <a:buChar char="Ø"/>
            </a:pPr>
            <a:r>
              <a:rPr lang="en-US" sz="2400" b="1" dirty="0" smtClean="0">
                <a:solidFill>
                  <a:srgbClr val="0D3B88"/>
                </a:solidFill>
                <a:latin typeface="+mn-lt"/>
              </a:rPr>
              <a:t>PHOTOTHERAPY</a:t>
            </a:r>
          </a:p>
          <a:p>
            <a:pPr>
              <a:buFont typeface="Wingdings" panose="05000000000000000000" pitchFamily="2" charset="2"/>
              <a:buChar char="Ø"/>
            </a:pPr>
            <a:r>
              <a:rPr lang="en-US" sz="2400" dirty="0" smtClean="0">
                <a:solidFill>
                  <a:srgbClr val="0D3B88"/>
                </a:solidFill>
                <a:latin typeface="+mn-lt"/>
              </a:rPr>
              <a:t>Double/Triple</a:t>
            </a:r>
          </a:p>
          <a:p>
            <a:pPr>
              <a:buFont typeface="Wingdings" panose="05000000000000000000" pitchFamily="2" charset="2"/>
              <a:buChar char="Ø"/>
            </a:pPr>
            <a:r>
              <a:rPr lang="en-US" sz="2400" dirty="0" err="1" smtClean="0">
                <a:solidFill>
                  <a:srgbClr val="0D3B88"/>
                </a:solidFill>
                <a:latin typeface="+mn-lt"/>
              </a:rPr>
              <a:t>Lumirubin</a:t>
            </a:r>
            <a:endParaRPr lang="en-US" sz="2400" dirty="0" smtClean="0">
              <a:solidFill>
                <a:srgbClr val="0D3B88"/>
              </a:solidFill>
              <a:latin typeface="+mn-lt"/>
            </a:endParaRPr>
          </a:p>
          <a:p>
            <a:pPr>
              <a:buFont typeface="Wingdings" panose="05000000000000000000" pitchFamily="2" charset="2"/>
              <a:buChar char="Ø"/>
            </a:pPr>
            <a:r>
              <a:rPr lang="en-US" sz="2400" dirty="0" smtClean="0">
                <a:solidFill>
                  <a:srgbClr val="0D3B88"/>
                </a:solidFill>
                <a:latin typeface="+mn-lt"/>
              </a:rPr>
              <a:t>Exposed skin</a:t>
            </a:r>
          </a:p>
          <a:p>
            <a:pPr>
              <a:buFont typeface="Wingdings" panose="05000000000000000000" pitchFamily="2" charset="2"/>
              <a:buChar char="Ø"/>
            </a:pPr>
            <a:r>
              <a:rPr lang="en-US" sz="2400" dirty="0" smtClean="0">
                <a:solidFill>
                  <a:srgbClr val="0D3B88"/>
                </a:solidFill>
                <a:latin typeface="+mn-lt"/>
              </a:rPr>
              <a:t>Insensible losses</a:t>
            </a:r>
          </a:p>
          <a:p>
            <a:pPr marL="1085850" lvl="1" indent="-342900">
              <a:buFont typeface="Wingdings" panose="05000000000000000000" pitchFamily="2" charset="2"/>
              <a:buChar char="Ø"/>
            </a:pPr>
            <a:r>
              <a:rPr lang="en-US" sz="2400" dirty="0" smtClean="0">
                <a:solidFill>
                  <a:srgbClr val="0D3B88"/>
                </a:solidFill>
                <a:latin typeface="+mn-lt"/>
              </a:rPr>
              <a:t>Temp</a:t>
            </a:r>
          </a:p>
          <a:p>
            <a:pPr marL="1085850" lvl="1" indent="-342900">
              <a:buFont typeface="Wingdings" panose="05000000000000000000" pitchFamily="2" charset="2"/>
              <a:buChar char="Ø"/>
            </a:pPr>
            <a:r>
              <a:rPr lang="en-US" sz="2400" dirty="0" smtClean="0">
                <a:solidFill>
                  <a:srgbClr val="0D3B88"/>
                </a:solidFill>
                <a:latin typeface="+mn-lt"/>
              </a:rPr>
              <a:t>Hydration </a:t>
            </a:r>
          </a:p>
          <a:p>
            <a:pPr>
              <a:buFont typeface="Wingdings" panose="05000000000000000000" pitchFamily="2" charset="2"/>
              <a:buChar char="Ø"/>
            </a:pPr>
            <a:r>
              <a:rPr lang="en-US" sz="2400" dirty="0" smtClean="0">
                <a:solidFill>
                  <a:srgbClr val="0D3B88"/>
                </a:solidFill>
                <a:latin typeface="+mn-lt"/>
              </a:rPr>
              <a:t>Can stop once </a:t>
            </a:r>
            <a:r>
              <a:rPr lang="en-US" sz="2400" dirty="0" err="1" smtClean="0">
                <a:solidFill>
                  <a:srgbClr val="0D3B88"/>
                </a:solidFill>
                <a:latin typeface="+mn-lt"/>
              </a:rPr>
              <a:t>bili</a:t>
            </a:r>
            <a:r>
              <a:rPr lang="en-US" sz="2400" dirty="0" smtClean="0">
                <a:solidFill>
                  <a:srgbClr val="0D3B88"/>
                </a:solidFill>
                <a:latin typeface="+mn-lt"/>
              </a:rPr>
              <a:t> has gone down by 4-5 mg/</a:t>
            </a:r>
            <a:r>
              <a:rPr lang="en-US" sz="2400" dirty="0" err="1" smtClean="0">
                <a:solidFill>
                  <a:srgbClr val="0D3B88"/>
                </a:solidFill>
                <a:latin typeface="+mn-lt"/>
              </a:rPr>
              <a:t>dL</a:t>
            </a:r>
            <a:endParaRPr lang="en-US" sz="2400" dirty="0" smtClean="0">
              <a:solidFill>
                <a:srgbClr val="0D3B88"/>
              </a:solidFill>
              <a:latin typeface="+mn-lt"/>
            </a:endParaRPr>
          </a:p>
          <a:p>
            <a:pPr>
              <a:buFont typeface="Wingdings" panose="05000000000000000000" pitchFamily="2" charset="2"/>
              <a:buChar char="Ø"/>
            </a:pPr>
            <a:r>
              <a:rPr lang="en-US" sz="2400" dirty="0" smtClean="0">
                <a:solidFill>
                  <a:srgbClr val="0D3B88"/>
                </a:solidFill>
                <a:latin typeface="+mn-lt"/>
              </a:rPr>
              <a:t>Rebound hyperbilirubinemia rare</a:t>
            </a:r>
          </a:p>
          <a:p>
            <a:pPr marL="342900" indent="-342900">
              <a:buFontTx/>
              <a:buChar char="-"/>
            </a:pPr>
            <a:endParaRPr lang="en-US" dirty="0" smtClean="0">
              <a:latin typeface="+mn-lt"/>
            </a:endParaRPr>
          </a:p>
          <a:p>
            <a:endParaRPr lang="en-US" dirty="0">
              <a:latin typeface="+mn-lt"/>
            </a:endParaRPr>
          </a:p>
          <a:p>
            <a:endParaRPr lang="en-US" dirty="0" smtClean="0">
              <a:latin typeface="+mn-lt"/>
            </a:endParaRPr>
          </a:p>
          <a:p>
            <a:endParaRPr lang="en-US" dirty="0">
              <a:latin typeface="+mn-lt"/>
            </a:endParaRPr>
          </a:p>
          <a:p>
            <a:endParaRPr lang="en-US" dirty="0" smtClean="0">
              <a:latin typeface="+mn-lt"/>
            </a:endParaRPr>
          </a:p>
          <a:p>
            <a:r>
              <a:rPr lang="en-US" dirty="0" smtClean="0">
                <a:latin typeface="+mn-lt"/>
              </a:rPr>
              <a:t>EXCHANGE TRANSFUSION</a:t>
            </a:r>
          </a:p>
          <a:p>
            <a:endParaRPr lang="en-US" dirty="0">
              <a:latin typeface="+mn-lt"/>
            </a:endParaRPr>
          </a:p>
          <a:p>
            <a:r>
              <a:rPr lang="en-US" dirty="0">
                <a:latin typeface="+mn-lt"/>
                <a:hlinkClick r:id="rId2"/>
              </a:rPr>
              <a:t>https://</a:t>
            </a:r>
            <a:r>
              <a:rPr lang="en-US" dirty="0" smtClean="0">
                <a:latin typeface="+mn-lt"/>
                <a:hlinkClick r:id="rId2"/>
              </a:rPr>
              <a:t>www.youtube.com/watch?v=r-g7UB-MJS0</a:t>
            </a:r>
            <a:endParaRPr lang="en-US" dirty="0" smtClean="0">
              <a:latin typeface="+mn-lt"/>
            </a:endParaRPr>
          </a:p>
          <a:p>
            <a:endParaRPr lang="en-US" dirty="0">
              <a:latin typeface="+mn-lt"/>
            </a:endParaRPr>
          </a:p>
        </p:txBody>
      </p:sp>
      <p:sp>
        <p:nvSpPr>
          <p:cNvPr id="3" name="Title 2"/>
          <p:cNvSpPr>
            <a:spLocks noGrp="1"/>
          </p:cNvSpPr>
          <p:nvPr>
            <p:ph type="ctrTitle"/>
          </p:nvPr>
        </p:nvSpPr>
        <p:spPr>
          <a:xfrm>
            <a:off x="304800" y="925830"/>
            <a:ext cx="8525933" cy="685800"/>
          </a:xfrm>
        </p:spPr>
        <p:txBody>
          <a:bodyPr/>
          <a:lstStyle/>
          <a:p>
            <a:r>
              <a:rPr lang="en-US" dirty="0" smtClean="0">
                <a:solidFill>
                  <a:srgbClr val="00B050"/>
                </a:solidFill>
                <a:latin typeface="+mj-lt"/>
              </a:rPr>
              <a:t>TREATMENT</a:t>
            </a:r>
            <a:endParaRPr lang="en-US" dirty="0">
              <a:solidFill>
                <a:srgbClr val="00B050"/>
              </a:solidFill>
              <a:latin typeface="+mj-lt"/>
            </a:endParaRPr>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219200"/>
            <a:ext cx="5391150" cy="3238500"/>
          </a:xfrm>
          <a:prstGeom prst="rect">
            <a:avLst/>
          </a:prstGeom>
        </p:spPr>
      </p:pic>
    </p:spTree>
    <p:extLst>
      <p:ext uri="{BB962C8B-B14F-4D97-AF65-F5344CB8AC3E}">
        <p14:creationId xmlns:p14="http://schemas.microsoft.com/office/powerpoint/2010/main" val="7917509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38200"/>
            <a:ext cx="5486400" cy="579438"/>
          </a:xfrm>
        </p:spPr>
        <p:txBody>
          <a:bodyPr/>
          <a:lstStyle/>
          <a:p>
            <a:r>
              <a:rPr lang="en-US" b="1" dirty="0" smtClean="0">
                <a:solidFill>
                  <a:srgbClr val="00B050"/>
                </a:solidFill>
                <a:latin typeface="+mj-lt"/>
              </a:rPr>
              <a:t>Phototherapy</a:t>
            </a:r>
            <a:endParaRPr lang="en-US" b="1" dirty="0">
              <a:solidFill>
                <a:srgbClr val="00B050"/>
              </a:solidFill>
              <a:latin typeface="+mj-lt"/>
            </a:endParaRPr>
          </a:p>
        </p:txBody>
      </p:sp>
      <p:sp>
        <p:nvSpPr>
          <p:cNvPr id="3" name="Content Placeholder 2"/>
          <p:cNvSpPr>
            <a:spLocks noGrp="1"/>
          </p:cNvSpPr>
          <p:nvPr>
            <p:ph idx="1"/>
          </p:nvPr>
        </p:nvSpPr>
        <p:spPr>
          <a:xfrm>
            <a:off x="228600" y="1417638"/>
            <a:ext cx="8458200" cy="4708525"/>
          </a:xfrm>
        </p:spPr>
        <p:txBody>
          <a:bodyPr/>
          <a:lstStyle/>
          <a:p>
            <a:r>
              <a:rPr lang="en-US" dirty="0" smtClean="0">
                <a:solidFill>
                  <a:srgbClr val="0D3B88"/>
                </a:solidFill>
                <a:latin typeface="+mn-lt"/>
              </a:rPr>
              <a:t>Decreases bilirubin concentrations through a variety of photochemical reactions that allow </a:t>
            </a:r>
            <a:r>
              <a:rPr lang="en-US" dirty="0" err="1" smtClean="0">
                <a:solidFill>
                  <a:srgbClr val="0D3B88"/>
                </a:solidFill>
                <a:latin typeface="+mn-lt"/>
              </a:rPr>
              <a:t>bili</a:t>
            </a:r>
            <a:r>
              <a:rPr lang="en-US" dirty="0" smtClean="0">
                <a:solidFill>
                  <a:srgbClr val="0D3B88"/>
                </a:solidFill>
                <a:latin typeface="+mn-lt"/>
              </a:rPr>
              <a:t> to be more easily excreted</a:t>
            </a:r>
          </a:p>
          <a:p>
            <a:r>
              <a:rPr lang="en-US" dirty="0" smtClean="0">
                <a:solidFill>
                  <a:srgbClr val="0D3B88"/>
                </a:solidFill>
                <a:latin typeface="+mn-lt"/>
              </a:rPr>
              <a:t>Effectiveness dependent on intensity of phototherapy administered and surface area of the infant exposed </a:t>
            </a:r>
          </a:p>
          <a:p>
            <a:r>
              <a:rPr lang="en-US" dirty="0" smtClean="0">
                <a:solidFill>
                  <a:srgbClr val="0D3B88"/>
                </a:solidFill>
                <a:latin typeface="+mn-lt"/>
              </a:rPr>
              <a:t>No standard method exists and substantial variation with equipment</a:t>
            </a:r>
          </a:p>
          <a:p>
            <a:r>
              <a:rPr lang="en-US" b="1" dirty="0" smtClean="0">
                <a:solidFill>
                  <a:srgbClr val="0D3B88"/>
                </a:solidFill>
                <a:latin typeface="+mn-lt"/>
              </a:rPr>
              <a:t>General approach: </a:t>
            </a:r>
            <a:r>
              <a:rPr lang="en-US" dirty="0" smtClean="0">
                <a:solidFill>
                  <a:srgbClr val="0D3B88"/>
                </a:solidFill>
                <a:latin typeface="+mn-lt"/>
              </a:rPr>
              <a:t>provide intensive phototherapy to as much of infants surface area as possible</a:t>
            </a:r>
          </a:p>
          <a:p>
            <a:r>
              <a:rPr lang="en-US" b="1" dirty="0" smtClean="0">
                <a:solidFill>
                  <a:srgbClr val="0D3B88"/>
                </a:solidFill>
                <a:latin typeface="+mn-lt"/>
              </a:rPr>
              <a:t>Primary goal: </a:t>
            </a:r>
            <a:r>
              <a:rPr lang="en-US" dirty="0" smtClean="0">
                <a:solidFill>
                  <a:srgbClr val="0D3B88"/>
                </a:solidFill>
                <a:latin typeface="+mn-lt"/>
              </a:rPr>
              <a:t>decrease likelihood of further increases in TSB that would lead to need for escalation of care</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102</a:t>
            </a:fld>
            <a:endParaRPr lang="en-US" altLang="en-US"/>
          </a:p>
        </p:txBody>
      </p:sp>
    </p:spTree>
    <p:extLst>
      <p:ext uri="{BB962C8B-B14F-4D97-AF65-F5344CB8AC3E}">
        <p14:creationId xmlns:p14="http://schemas.microsoft.com/office/powerpoint/2010/main" val="1761827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848600" cy="655638"/>
          </a:xfrm>
        </p:spPr>
        <p:txBody>
          <a:bodyPr/>
          <a:lstStyle/>
          <a:p>
            <a:r>
              <a:rPr lang="en-US" b="1" dirty="0" smtClean="0">
                <a:solidFill>
                  <a:srgbClr val="00B050"/>
                </a:solidFill>
                <a:latin typeface="+mj-lt"/>
              </a:rPr>
              <a:t>Natural Sunlight</a:t>
            </a:r>
            <a:endParaRPr lang="en-US" b="1" dirty="0">
              <a:solidFill>
                <a:srgbClr val="00B050"/>
              </a:solidFill>
              <a:latin typeface="+mj-lt"/>
            </a:endParaRPr>
          </a:p>
        </p:txBody>
      </p:sp>
      <p:sp>
        <p:nvSpPr>
          <p:cNvPr id="3" name="Content Placeholder 2"/>
          <p:cNvSpPr>
            <a:spLocks noGrp="1"/>
          </p:cNvSpPr>
          <p:nvPr>
            <p:ph idx="1"/>
          </p:nvPr>
        </p:nvSpPr>
        <p:spPr>
          <a:xfrm>
            <a:off x="152400" y="1417638"/>
            <a:ext cx="8534400" cy="4708525"/>
          </a:xfrm>
        </p:spPr>
        <p:txBody>
          <a:bodyPr/>
          <a:lstStyle/>
          <a:p>
            <a:r>
              <a:rPr lang="en-US" sz="3200" dirty="0" smtClean="0">
                <a:solidFill>
                  <a:srgbClr val="0D3B88"/>
                </a:solidFill>
                <a:latin typeface="+mn-lt"/>
              </a:rPr>
              <a:t>Although direct exposure to sunlight has been shown to </a:t>
            </a:r>
            <a:r>
              <a:rPr lang="en-US" sz="3200" b="1" dirty="0" smtClean="0">
                <a:solidFill>
                  <a:srgbClr val="0D3B88"/>
                </a:solidFill>
                <a:latin typeface="+mn-lt"/>
              </a:rPr>
              <a:t>decrease TSB </a:t>
            </a:r>
            <a:r>
              <a:rPr lang="en-US" sz="3200" dirty="0" smtClean="0">
                <a:solidFill>
                  <a:srgbClr val="0D3B88"/>
                </a:solidFill>
                <a:latin typeface="+mn-lt"/>
              </a:rPr>
              <a:t>concentrations </a:t>
            </a:r>
            <a:r>
              <a:rPr lang="en-US" sz="3200" b="1" dirty="0" smtClean="0">
                <a:solidFill>
                  <a:srgbClr val="0D3B88"/>
                </a:solidFill>
                <a:latin typeface="+mn-lt"/>
              </a:rPr>
              <a:t>“</a:t>
            </a:r>
            <a:r>
              <a:rPr lang="en-US" sz="3200" dirty="0" smtClean="0">
                <a:solidFill>
                  <a:srgbClr val="0D3B88"/>
                </a:solidFill>
                <a:latin typeface="+mn-lt"/>
              </a:rPr>
              <a:t>the practical difficulties involved in safely exposing infants to the sun….while also avoiding sunburn, preclude use of sunlight as a reliable therapeutic tool and therefore is not recommended</a:t>
            </a:r>
            <a:r>
              <a:rPr lang="en-US" sz="3200" b="1" dirty="0" smtClean="0">
                <a:solidFill>
                  <a:srgbClr val="0D3B88"/>
                </a:solidFill>
                <a:latin typeface="+mn-lt"/>
              </a:rPr>
              <a:t>”</a:t>
            </a:r>
            <a:endParaRPr lang="en-US" sz="3200" b="1"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103</a:t>
            </a:fld>
            <a:endParaRPr lang="en-US" altLang="en-US"/>
          </a:p>
        </p:txBody>
      </p:sp>
    </p:spTree>
    <p:extLst>
      <p:ext uri="{BB962C8B-B14F-4D97-AF65-F5344CB8AC3E}">
        <p14:creationId xmlns:p14="http://schemas.microsoft.com/office/powerpoint/2010/main" val="30951531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b="1" dirty="0" smtClean="0">
                <a:solidFill>
                  <a:srgbClr val="00B050"/>
                </a:solidFill>
                <a:latin typeface="+mj-lt"/>
              </a:rPr>
              <a:t>Home Phototherapy</a:t>
            </a:r>
            <a:endParaRPr lang="en-US" b="1" dirty="0">
              <a:solidFill>
                <a:srgbClr val="00B050"/>
              </a:solidFill>
              <a:latin typeface="+mj-lt"/>
            </a:endParaRPr>
          </a:p>
        </p:txBody>
      </p:sp>
      <p:sp>
        <p:nvSpPr>
          <p:cNvPr id="3" name="Content Placeholder 2"/>
          <p:cNvSpPr>
            <a:spLocks noGrp="1"/>
          </p:cNvSpPr>
          <p:nvPr>
            <p:ph idx="1"/>
          </p:nvPr>
        </p:nvSpPr>
        <p:spPr>
          <a:xfrm>
            <a:off x="304800" y="1600200"/>
            <a:ext cx="8382000" cy="4525963"/>
          </a:xfrm>
        </p:spPr>
        <p:txBody>
          <a:bodyPr/>
          <a:lstStyle/>
          <a:p>
            <a:r>
              <a:rPr lang="en-US" dirty="0" smtClean="0">
                <a:solidFill>
                  <a:srgbClr val="0D3B88"/>
                </a:solidFill>
                <a:latin typeface="+mn-lt"/>
              </a:rPr>
              <a:t>For newborns who have already been discharged and then develop TSB above phototherapy threshold can consider home </a:t>
            </a:r>
            <a:r>
              <a:rPr lang="en-US" dirty="0" err="1" smtClean="0">
                <a:solidFill>
                  <a:srgbClr val="0D3B88"/>
                </a:solidFill>
                <a:latin typeface="+mn-lt"/>
              </a:rPr>
              <a:t>phototx</a:t>
            </a:r>
            <a:r>
              <a:rPr lang="en-US" dirty="0" smtClean="0">
                <a:solidFill>
                  <a:srgbClr val="0D3B88"/>
                </a:solidFill>
                <a:latin typeface="+mn-lt"/>
              </a:rPr>
              <a:t> (LED-based device)</a:t>
            </a:r>
          </a:p>
          <a:p>
            <a:r>
              <a:rPr lang="en-US" b="1" dirty="0" smtClean="0">
                <a:solidFill>
                  <a:srgbClr val="0D3B88"/>
                </a:solidFill>
                <a:latin typeface="+mn-lt"/>
              </a:rPr>
              <a:t>Need to meet criteria:</a:t>
            </a:r>
          </a:p>
          <a:p>
            <a:pPr lvl="1"/>
            <a:r>
              <a:rPr lang="en-US" dirty="0" smtClean="0">
                <a:solidFill>
                  <a:srgbClr val="0D3B88"/>
                </a:solidFill>
                <a:latin typeface="+mn-lt"/>
              </a:rPr>
              <a:t>Gestational Age </a:t>
            </a:r>
            <a:r>
              <a:rPr lang="en-US" dirty="0" smtClean="0">
                <a:solidFill>
                  <a:srgbClr val="0D3B88"/>
                </a:solidFill>
                <a:latin typeface="+mn-lt"/>
              </a:rPr>
              <a:t>≥38 </a:t>
            </a:r>
            <a:r>
              <a:rPr lang="en-US" dirty="0" smtClean="0">
                <a:solidFill>
                  <a:srgbClr val="0D3B88"/>
                </a:solidFill>
                <a:latin typeface="+mn-lt"/>
              </a:rPr>
              <a:t>weeks</a:t>
            </a:r>
          </a:p>
          <a:p>
            <a:pPr lvl="1"/>
            <a:r>
              <a:rPr lang="en-US" dirty="0" smtClean="0">
                <a:solidFill>
                  <a:srgbClr val="0D3B88"/>
                </a:solidFill>
                <a:latin typeface="+mn-lt"/>
              </a:rPr>
              <a:t>≥ </a:t>
            </a:r>
            <a:r>
              <a:rPr lang="en-US" dirty="0" smtClean="0">
                <a:solidFill>
                  <a:srgbClr val="0D3B88"/>
                </a:solidFill>
                <a:latin typeface="+mn-lt"/>
              </a:rPr>
              <a:t>48 hours old</a:t>
            </a:r>
          </a:p>
          <a:p>
            <a:pPr lvl="1"/>
            <a:r>
              <a:rPr lang="en-US" dirty="0" smtClean="0">
                <a:solidFill>
                  <a:srgbClr val="0D3B88"/>
                </a:solidFill>
                <a:latin typeface="+mn-lt"/>
              </a:rPr>
              <a:t>Clinically well with adequate feeding</a:t>
            </a:r>
          </a:p>
          <a:p>
            <a:pPr lvl="1"/>
            <a:r>
              <a:rPr lang="en-US" dirty="0" smtClean="0">
                <a:solidFill>
                  <a:srgbClr val="0D3B88"/>
                </a:solidFill>
                <a:latin typeface="+mn-lt"/>
              </a:rPr>
              <a:t>No known </a:t>
            </a:r>
            <a:r>
              <a:rPr lang="en-US" dirty="0" err="1" smtClean="0">
                <a:solidFill>
                  <a:srgbClr val="0D3B88"/>
                </a:solidFill>
                <a:latin typeface="+mn-lt"/>
              </a:rPr>
              <a:t>hyperbili</a:t>
            </a:r>
            <a:r>
              <a:rPr lang="en-US" dirty="0" smtClean="0">
                <a:solidFill>
                  <a:srgbClr val="0D3B88"/>
                </a:solidFill>
                <a:latin typeface="+mn-lt"/>
              </a:rPr>
              <a:t> neurotoxicity risk factors</a:t>
            </a:r>
          </a:p>
          <a:p>
            <a:pPr lvl="1"/>
            <a:r>
              <a:rPr lang="en-US" dirty="0" smtClean="0">
                <a:solidFill>
                  <a:srgbClr val="0D3B88"/>
                </a:solidFill>
                <a:latin typeface="+mn-lt"/>
              </a:rPr>
              <a:t>No previous phototherapy</a:t>
            </a:r>
          </a:p>
          <a:p>
            <a:pPr lvl="1"/>
            <a:r>
              <a:rPr lang="en-US" dirty="0" smtClean="0">
                <a:solidFill>
                  <a:srgbClr val="0D3B88"/>
                </a:solidFill>
                <a:latin typeface="+mn-lt"/>
              </a:rPr>
              <a:t>TSB no more than 1 mg/</a:t>
            </a:r>
            <a:r>
              <a:rPr lang="en-US" dirty="0" err="1" smtClean="0">
                <a:solidFill>
                  <a:srgbClr val="0D3B88"/>
                </a:solidFill>
                <a:latin typeface="+mn-lt"/>
              </a:rPr>
              <a:t>dL</a:t>
            </a:r>
            <a:r>
              <a:rPr lang="en-US" dirty="0" smtClean="0">
                <a:solidFill>
                  <a:srgbClr val="0D3B88"/>
                </a:solidFill>
                <a:latin typeface="+mn-lt"/>
              </a:rPr>
              <a:t> above </a:t>
            </a:r>
            <a:r>
              <a:rPr lang="en-US" dirty="0" err="1" smtClean="0">
                <a:solidFill>
                  <a:srgbClr val="0D3B88"/>
                </a:solidFill>
                <a:latin typeface="+mn-lt"/>
              </a:rPr>
              <a:t>tx</a:t>
            </a:r>
            <a:r>
              <a:rPr lang="en-US" dirty="0" smtClean="0">
                <a:solidFill>
                  <a:srgbClr val="0D3B88"/>
                </a:solidFill>
                <a:latin typeface="+mn-lt"/>
              </a:rPr>
              <a:t> threshold</a:t>
            </a:r>
          </a:p>
          <a:p>
            <a:pPr lvl="1"/>
            <a:r>
              <a:rPr lang="en-US" dirty="0" smtClean="0">
                <a:solidFill>
                  <a:srgbClr val="0D3B88"/>
                </a:solidFill>
                <a:latin typeface="+mn-lt"/>
              </a:rPr>
              <a:t>LED device available without delay</a:t>
            </a:r>
          </a:p>
          <a:p>
            <a:pPr lvl="1"/>
            <a:r>
              <a:rPr lang="en-US" dirty="0" smtClean="0">
                <a:solidFill>
                  <a:srgbClr val="0D3B88"/>
                </a:solidFill>
                <a:latin typeface="+mn-lt"/>
              </a:rPr>
              <a:t>TSB can be measured daily</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104</a:t>
            </a:fld>
            <a:endParaRPr lang="en-US" altLang="en-US"/>
          </a:p>
        </p:txBody>
      </p:sp>
    </p:spTree>
    <p:extLst>
      <p:ext uri="{BB962C8B-B14F-4D97-AF65-F5344CB8AC3E}">
        <p14:creationId xmlns:p14="http://schemas.microsoft.com/office/powerpoint/2010/main" val="27081769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5715000" cy="1143000"/>
          </a:xfrm>
        </p:spPr>
        <p:txBody>
          <a:bodyPr/>
          <a:lstStyle/>
          <a:p>
            <a:r>
              <a:rPr lang="en-US" b="1" dirty="0" smtClean="0">
                <a:solidFill>
                  <a:srgbClr val="00B050"/>
                </a:solidFill>
                <a:latin typeface="+mj-lt"/>
              </a:rPr>
              <a:t>Water/Dextrose Water</a:t>
            </a:r>
            <a:endParaRPr lang="en-US" b="1" dirty="0">
              <a:solidFill>
                <a:srgbClr val="00B050"/>
              </a:solidFill>
              <a:latin typeface="+mj-lt"/>
            </a:endParaRPr>
          </a:p>
        </p:txBody>
      </p:sp>
      <p:sp>
        <p:nvSpPr>
          <p:cNvPr id="3" name="Content Placeholder 2"/>
          <p:cNvSpPr>
            <a:spLocks noGrp="1"/>
          </p:cNvSpPr>
          <p:nvPr>
            <p:ph idx="1"/>
          </p:nvPr>
        </p:nvSpPr>
        <p:spPr>
          <a:xfrm>
            <a:off x="381000" y="1676400"/>
            <a:ext cx="8305800" cy="4449763"/>
          </a:xfrm>
        </p:spPr>
        <p:txBody>
          <a:bodyPr/>
          <a:lstStyle/>
          <a:p>
            <a:r>
              <a:rPr lang="en-US" dirty="0" smtClean="0">
                <a:solidFill>
                  <a:srgbClr val="0D3B88"/>
                </a:solidFill>
                <a:latin typeface="+mn-lt"/>
              </a:rPr>
              <a:t>Oral supplementation with water or dextrose water should </a:t>
            </a:r>
            <a:r>
              <a:rPr lang="en-US" b="1" dirty="0" smtClean="0">
                <a:solidFill>
                  <a:srgbClr val="0D3B88"/>
                </a:solidFill>
                <a:latin typeface="+mn-lt"/>
              </a:rPr>
              <a:t>NOT</a:t>
            </a:r>
            <a:r>
              <a:rPr lang="en-US" dirty="0" smtClean="0">
                <a:solidFill>
                  <a:srgbClr val="0D3B88"/>
                </a:solidFill>
                <a:latin typeface="+mn-lt"/>
              </a:rPr>
              <a:t> be provided to prevent hyperbilirubinemia or decrease bilirubin</a:t>
            </a:r>
          </a:p>
          <a:p>
            <a:r>
              <a:rPr lang="en-US" dirty="0" smtClean="0">
                <a:solidFill>
                  <a:srgbClr val="0D3B88"/>
                </a:solidFill>
                <a:latin typeface="+mn-lt"/>
              </a:rPr>
              <a:t>No evidence of benefit and there are possible harms</a:t>
            </a:r>
          </a:p>
          <a:p>
            <a:r>
              <a:rPr lang="en-US" b="1" dirty="0" smtClean="0">
                <a:solidFill>
                  <a:srgbClr val="0D3B88"/>
                </a:solidFill>
                <a:latin typeface="+mn-lt"/>
              </a:rPr>
              <a:t>Potential Harm</a:t>
            </a:r>
          </a:p>
          <a:p>
            <a:pPr lvl="1"/>
            <a:r>
              <a:rPr lang="en-US" dirty="0" smtClean="0">
                <a:solidFill>
                  <a:srgbClr val="0D3B88"/>
                </a:solidFill>
                <a:latin typeface="+mn-lt"/>
              </a:rPr>
              <a:t>Interfering with breastfeeding</a:t>
            </a:r>
          </a:p>
          <a:p>
            <a:pPr lvl="1"/>
            <a:r>
              <a:rPr lang="en-US" dirty="0" smtClean="0">
                <a:solidFill>
                  <a:srgbClr val="0D3B88"/>
                </a:solidFill>
                <a:latin typeface="+mn-lt"/>
              </a:rPr>
              <a:t>Hyponatremia (can lead to seizures)</a:t>
            </a:r>
          </a:p>
          <a:p>
            <a:pPr lvl="1"/>
            <a:r>
              <a:rPr lang="en-US" dirty="0" smtClean="0">
                <a:solidFill>
                  <a:srgbClr val="0D3B88"/>
                </a:solidFill>
                <a:latin typeface="+mn-lt"/>
              </a:rPr>
              <a:t>Water intoxication </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105</a:t>
            </a:fld>
            <a:endParaRPr lang="en-US" altLang="en-US"/>
          </a:p>
        </p:txBody>
      </p:sp>
    </p:spTree>
    <p:extLst>
      <p:ext uri="{BB962C8B-B14F-4D97-AF65-F5344CB8AC3E}">
        <p14:creationId xmlns:p14="http://schemas.microsoft.com/office/powerpoint/2010/main" val="38654323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4267" y="1411552"/>
            <a:ext cx="8525933" cy="4525963"/>
          </a:xfrm>
        </p:spPr>
        <p:txBody>
          <a:bodyPr/>
          <a:lstStyle/>
          <a:p>
            <a:endParaRPr lang="en-US" dirty="0" smtClean="0">
              <a:latin typeface="+mn-lt"/>
            </a:endParaRPr>
          </a:p>
          <a:p>
            <a:pPr marL="0" indent="0">
              <a:buNone/>
            </a:pPr>
            <a:endParaRPr lang="en-US" dirty="0">
              <a:latin typeface="+mn-lt"/>
            </a:endParaRPr>
          </a:p>
          <a:p>
            <a:pPr>
              <a:buFont typeface="Wingdings" panose="05000000000000000000" pitchFamily="2" charset="2"/>
              <a:buChar char="Ø"/>
            </a:pPr>
            <a:r>
              <a:rPr lang="en-US" sz="2400" b="1" dirty="0" smtClean="0">
                <a:solidFill>
                  <a:srgbClr val="0D3B88"/>
                </a:solidFill>
                <a:latin typeface="+mn-lt"/>
              </a:rPr>
              <a:t>Exchange  Transfusion</a:t>
            </a:r>
          </a:p>
          <a:p>
            <a:pPr marL="342900" indent="-342900">
              <a:buFontTx/>
              <a:buChar char="-"/>
            </a:pPr>
            <a:r>
              <a:rPr lang="en-US" sz="2400" dirty="0" smtClean="0">
                <a:solidFill>
                  <a:srgbClr val="0D3B88"/>
                </a:solidFill>
                <a:latin typeface="+mn-lt"/>
              </a:rPr>
              <a:t>Mechanical removal</a:t>
            </a:r>
          </a:p>
          <a:p>
            <a:pPr marL="342900" indent="-342900">
              <a:buFontTx/>
              <a:buChar char="-"/>
            </a:pPr>
            <a:r>
              <a:rPr lang="en-US" sz="2400" dirty="0" smtClean="0">
                <a:solidFill>
                  <a:srgbClr val="0D3B88"/>
                </a:solidFill>
                <a:latin typeface="+mn-lt"/>
              </a:rPr>
              <a:t>Small </a:t>
            </a:r>
            <a:r>
              <a:rPr lang="en-US" sz="2400" dirty="0" err="1" smtClean="0">
                <a:solidFill>
                  <a:srgbClr val="0D3B88"/>
                </a:solidFill>
                <a:latin typeface="+mn-lt"/>
              </a:rPr>
              <a:t>amts</a:t>
            </a:r>
            <a:r>
              <a:rPr lang="en-US" sz="2400" dirty="0" smtClean="0">
                <a:solidFill>
                  <a:srgbClr val="0D3B88"/>
                </a:solidFill>
                <a:latin typeface="+mn-lt"/>
              </a:rPr>
              <a:t> blood removed &amp; </a:t>
            </a:r>
          </a:p>
          <a:p>
            <a:pPr marL="0" indent="0">
              <a:buNone/>
            </a:pPr>
            <a:r>
              <a:rPr lang="en-US" sz="2400" dirty="0" smtClean="0">
                <a:solidFill>
                  <a:srgbClr val="0D3B88"/>
                </a:solidFill>
                <a:latin typeface="+mn-lt"/>
              </a:rPr>
              <a:t>      replaced w similar </a:t>
            </a:r>
            <a:r>
              <a:rPr lang="en-US" sz="2400" dirty="0" err="1" smtClean="0">
                <a:solidFill>
                  <a:srgbClr val="0D3B88"/>
                </a:solidFill>
                <a:latin typeface="+mn-lt"/>
              </a:rPr>
              <a:t>amt</a:t>
            </a:r>
            <a:r>
              <a:rPr lang="en-US" sz="2400" dirty="0" smtClean="0">
                <a:solidFill>
                  <a:srgbClr val="0D3B88"/>
                </a:solidFill>
                <a:latin typeface="+mn-lt"/>
              </a:rPr>
              <a:t>  blood/fluid </a:t>
            </a:r>
          </a:p>
          <a:p>
            <a:pPr marL="342900" indent="-342900">
              <a:buFontTx/>
              <a:buChar char="-"/>
            </a:pPr>
            <a:r>
              <a:rPr lang="en-US" sz="2400" dirty="0" smtClean="0">
                <a:solidFill>
                  <a:srgbClr val="0D3B88"/>
                </a:solidFill>
                <a:latin typeface="+mn-lt"/>
              </a:rPr>
              <a:t>Done until twice blood volume </a:t>
            </a:r>
          </a:p>
          <a:p>
            <a:pPr marL="0" indent="0">
              <a:buNone/>
            </a:pPr>
            <a:r>
              <a:rPr lang="en-US" sz="2400" dirty="0" smtClean="0">
                <a:solidFill>
                  <a:srgbClr val="0D3B88"/>
                </a:solidFill>
                <a:latin typeface="+mn-lt"/>
              </a:rPr>
              <a:t>      has been replaced </a:t>
            </a:r>
          </a:p>
          <a:p>
            <a:pPr marL="342900" indent="-342900">
              <a:buFontTx/>
              <a:buChar char="-"/>
            </a:pPr>
            <a:r>
              <a:rPr lang="en-US" sz="2400" dirty="0" smtClean="0">
                <a:solidFill>
                  <a:srgbClr val="0D3B88"/>
                </a:solidFill>
                <a:latin typeface="+mn-lt"/>
              </a:rPr>
              <a:t>Good </a:t>
            </a:r>
            <a:r>
              <a:rPr lang="en-US" sz="2400" dirty="0">
                <a:solidFill>
                  <a:srgbClr val="0D3B88"/>
                </a:solidFill>
                <a:latin typeface="+mn-lt"/>
              </a:rPr>
              <a:t>for ongoing </a:t>
            </a:r>
            <a:r>
              <a:rPr lang="en-US" sz="2400" dirty="0" smtClean="0">
                <a:solidFill>
                  <a:srgbClr val="0D3B88"/>
                </a:solidFill>
                <a:latin typeface="+mn-lt"/>
              </a:rPr>
              <a:t>hemolysis</a:t>
            </a:r>
          </a:p>
          <a:p>
            <a:endParaRPr lang="en-US" sz="2400" dirty="0">
              <a:latin typeface="+mn-lt"/>
            </a:endParaRPr>
          </a:p>
          <a:p>
            <a:endParaRPr lang="en-US" dirty="0" smtClean="0">
              <a:latin typeface="+mn-lt"/>
            </a:endParaRPr>
          </a:p>
        </p:txBody>
      </p:sp>
      <p:sp>
        <p:nvSpPr>
          <p:cNvPr id="3" name="Title 2"/>
          <p:cNvSpPr>
            <a:spLocks noGrp="1"/>
          </p:cNvSpPr>
          <p:nvPr>
            <p:ph type="ctrTitle"/>
          </p:nvPr>
        </p:nvSpPr>
        <p:spPr>
          <a:xfrm>
            <a:off x="2819400" y="1143000"/>
            <a:ext cx="3276600" cy="685800"/>
          </a:xfrm>
        </p:spPr>
        <p:txBody>
          <a:bodyPr/>
          <a:lstStyle/>
          <a:p>
            <a:pPr algn="ctr"/>
            <a:r>
              <a:rPr lang="en-US" sz="3200" dirty="0" smtClean="0">
                <a:solidFill>
                  <a:srgbClr val="00B050"/>
                </a:solidFill>
                <a:latin typeface="+mn-lt"/>
              </a:rPr>
              <a:t>TREATMENT</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209800"/>
            <a:ext cx="3200400" cy="2400300"/>
          </a:xfrm>
          <a:prstGeom prst="rect">
            <a:avLst/>
          </a:prstGeom>
        </p:spPr>
      </p:pic>
    </p:spTree>
    <p:extLst>
      <p:ext uri="{BB962C8B-B14F-4D97-AF65-F5344CB8AC3E}">
        <p14:creationId xmlns:p14="http://schemas.microsoft.com/office/powerpoint/2010/main" val="14867823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525933" cy="4838700"/>
          </a:xfrm>
        </p:spPr>
        <p:txBody>
          <a:bodyPr/>
          <a:lstStyle/>
          <a:p>
            <a:pPr>
              <a:buFont typeface="Wingdings" panose="05000000000000000000" pitchFamily="2" charset="2"/>
              <a:buChar char="Ø"/>
            </a:pPr>
            <a:r>
              <a:rPr lang="en-US" b="1" dirty="0" smtClean="0">
                <a:solidFill>
                  <a:srgbClr val="0D3B88"/>
                </a:solidFill>
                <a:latin typeface="+mn-lt"/>
              </a:rPr>
              <a:t>RETINAL DAMAGE</a:t>
            </a:r>
            <a:endParaRPr lang="en-US" dirty="0" smtClean="0">
              <a:solidFill>
                <a:srgbClr val="0D3B88"/>
              </a:solidFill>
              <a:latin typeface="+mn-lt"/>
            </a:endParaRPr>
          </a:p>
          <a:p>
            <a:pPr>
              <a:buFont typeface="Wingdings" panose="05000000000000000000" pitchFamily="2" charset="2"/>
              <a:buChar char="Ø"/>
            </a:pPr>
            <a:r>
              <a:rPr lang="en-US" dirty="0" smtClean="0">
                <a:solidFill>
                  <a:srgbClr val="0D3B88"/>
                </a:solidFill>
                <a:latin typeface="+mn-lt"/>
              </a:rPr>
              <a:t>Eye covers used as standard </a:t>
            </a:r>
            <a:r>
              <a:rPr lang="en-US" dirty="0">
                <a:solidFill>
                  <a:srgbClr val="0D3B88"/>
                </a:solidFill>
                <a:latin typeface="+mn-lt"/>
              </a:rPr>
              <a:t>prophylaxis</a:t>
            </a:r>
            <a:r>
              <a:rPr lang="en-US" dirty="0" smtClean="0">
                <a:solidFill>
                  <a:srgbClr val="0D3B88"/>
                </a:solidFill>
                <a:latin typeface="+mn-lt"/>
              </a:rPr>
              <a:t>.</a:t>
            </a:r>
          </a:p>
          <a:p>
            <a:pPr>
              <a:buFont typeface="Wingdings" panose="05000000000000000000" pitchFamily="2" charset="2"/>
              <a:buChar char="Ø"/>
            </a:pPr>
            <a:r>
              <a:rPr lang="en-US" dirty="0">
                <a:solidFill>
                  <a:srgbClr val="0D3B88"/>
                </a:solidFill>
                <a:latin typeface="+mn-lt"/>
              </a:rPr>
              <a:t>Some evidence that phototherapy may lead to a small increase in the risk of subsequent childhood </a:t>
            </a:r>
            <a:r>
              <a:rPr lang="en-US" dirty="0" smtClean="0">
                <a:solidFill>
                  <a:srgbClr val="0D3B88"/>
                </a:solidFill>
                <a:latin typeface="+mn-lt"/>
              </a:rPr>
              <a:t>epilepsy</a:t>
            </a:r>
          </a:p>
          <a:p>
            <a:pPr>
              <a:buFont typeface="Wingdings" panose="05000000000000000000" pitchFamily="2" charset="2"/>
              <a:buChar char="Ø"/>
            </a:pPr>
            <a:r>
              <a:rPr lang="en-US" b="1" dirty="0" smtClean="0">
                <a:solidFill>
                  <a:srgbClr val="0D3B88"/>
                </a:solidFill>
                <a:latin typeface="+mn-lt"/>
              </a:rPr>
              <a:t>BRONZE BABY SYNDROME</a:t>
            </a:r>
          </a:p>
          <a:p>
            <a:pPr lvl="1">
              <a:buFont typeface="Wingdings" panose="05000000000000000000" pitchFamily="2" charset="2"/>
              <a:buChar char="Ø"/>
            </a:pPr>
            <a:r>
              <a:rPr lang="en-US" dirty="0" smtClean="0">
                <a:solidFill>
                  <a:srgbClr val="0D3B88"/>
                </a:solidFill>
                <a:latin typeface="+mn-lt"/>
              </a:rPr>
              <a:t>Some infants </a:t>
            </a:r>
            <a:r>
              <a:rPr lang="en-US" dirty="0">
                <a:solidFill>
                  <a:srgbClr val="0D3B88"/>
                </a:solidFill>
                <a:latin typeface="+mn-lt"/>
              </a:rPr>
              <a:t>with </a:t>
            </a:r>
            <a:r>
              <a:rPr lang="en-US" dirty="0" err="1">
                <a:solidFill>
                  <a:srgbClr val="0D3B88"/>
                </a:solidFill>
                <a:latin typeface="+mn-lt"/>
              </a:rPr>
              <a:t>cholestatic</a:t>
            </a:r>
            <a:r>
              <a:rPr lang="en-US" dirty="0">
                <a:solidFill>
                  <a:srgbClr val="0D3B88"/>
                </a:solidFill>
                <a:latin typeface="+mn-lt"/>
              </a:rPr>
              <a:t> jaundice when treated with phototherapy.  With  exposure to phototherapy lamps, these infants develop a dark, gray-brown discoloration of skin, urine, and serum.  </a:t>
            </a:r>
            <a:r>
              <a:rPr lang="en-US" dirty="0" smtClean="0">
                <a:solidFill>
                  <a:srgbClr val="0D3B88"/>
                </a:solidFill>
                <a:latin typeface="+mn-lt"/>
              </a:rPr>
              <a:t>Exact </a:t>
            </a:r>
            <a:r>
              <a:rPr lang="en-US" dirty="0">
                <a:solidFill>
                  <a:srgbClr val="0D3B88"/>
                </a:solidFill>
                <a:latin typeface="+mn-lt"/>
              </a:rPr>
              <a:t>etiology is not </a:t>
            </a:r>
            <a:r>
              <a:rPr lang="en-US" dirty="0" smtClean="0">
                <a:solidFill>
                  <a:srgbClr val="0D3B88"/>
                </a:solidFill>
                <a:latin typeface="+mn-lt"/>
              </a:rPr>
              <a:t>understood</a:t>
            </a:r>
            <a:r>
              <a:rPr lang="en-US" dirty="0">
                <a:solidFill>
                  <a:srgbClr val="0D3B88"/>
                </a:solidFill>
                <a:latin typeface="+mn-lt"/>
              </a:rPr>
              <a:t>;</a:t>
            </a:r>
            <a:r>
              <a:rPr lang="en-US" dirty="0" smtClean="0">
                <a:solidFill>
                  <a:srgbClr val="0D3B88"/>
                </a:solidFill>
                <a:latin typeface="+mn-lt"/>
              </a:rPr>
              <a:t> effect </a:t>
            </a:r>
            <a:r>
              <a:rPr lang="en-US" dirty="0">
                <a:solidFill>
                  <a:srgbClr val="0D3B88"/>
                </a:solidFill>
                <a:latin typeface="+mn-lt"/>
              </a:rPr>
              <a:t>thought to be the result of an accumulation of porphyrins and other metabolites</a:t>
            </a:r>
            <a:r>
              <a:rPr lang="en-US" dirty="0" smtClean="0">
                <a:solidFill>
                  <a:srgbClr val="0D3B88"/>
                </a:solidFill>
                <a:latin typeface="+mn-lt"/>
              </a:rPr>
              <a:t>.</a:t>
            </a:r>
          </a:p>
          <a:p>
            <a:pPr>
              <a:buFont typeface="Wingdings" panose="05000000000000000000" pitchFamily="2" charset="2"/>
              <a:buChar char="Ø"/>
            </a:pPr>
            <a:r>
              <a:rPr lang="en-US" b="1" dirty="0" smtClean="0">
                <a:solidFill>
                  <a:srgbClr val="0D3B88"/>
                </a:solidFill>
                <a:latin typeface="+mn-lt"/>
              </a:rPr>
              <a:t>PURPURA OR BULLAE</a:t>
            </a:r>
          </a:p>
          <a:p>
            <a:pPr lvl="1">
              <a:buFont typeface="Wingdings" panose="05000000000000000000" pitchFamily="2" charset="2"/>
              <a:buChar char="Ø"/>
            </a:pPr>
            <a:r>
              <a:rPr lang="en-US" dirty="0" smtClean="0">
                <a:solidFill>
                  <a:srgbClr val="0D3B88"/>
                </a:solidFill>
                <a:latin typeface="+mn-lt"/>
              </a:rPr>
              <a:t>infants </a:t>
            </a:r>
            <a:r>
              <a:rPr lang="en-US" dirty="0">
                <a:solidFill>
                  <a:srgbClr val="0D3B88"/>
                </a:solidFill>
                <a:latin typeface="+mn-lt"/>
              </a:rPr>
              <a:t>with </a:t>
            </a:r>
            <a:r>
              <a:rPr lang="en-US" dirty="0" err="1">
                <a:solidFill>
                  <a:srgbClr val="0D3B88"/>
                </a:solidFill>
                <a:latin typeface="+mn-lt"/>
              </a:rPr>
              <a:t>cholestatic</a:t>
            </a:r>
            <a:r>
              <a:rPr lang="en-US" dirty="0">
                <a:solidFill>
                  <a:srgbClr val="0D3B88"/>
                </a:solidFill>
                <a:latin typeface="+mn-lt"/>
              </a:rPr>
              <a:t> jaundice or congenital </a:t>
            </a:r>
            <a:r>
              <a:rPr lang="en-US" dirty="0" err="1">
                <a:solidFill>
                  <a:srgbClr val="0D3B88"/>
                </a:solidFill>
                <a:latin typeface="+mn-lt"/>
              </a:rPr>
              <a:t>erythropoietic</a:t>
            </a:r>
            <a:r>
              <a:rPr lang="en-US" dirty="0">
                <a:solidFill>
                  <a:srgbClr val="0D3B88"/>
                </a:solidFill>
                <a:latin typeface="+mn-lt"/>
              </a:rPr>
              <a:t> </a:t>
            </a:r>
            <a:r>
              <a:rPr lang="en-US" dirty="0" smtClean="0">
                <a:solidFill>
                  <a:srgbClr val="0D3B88"/>
                </a:solidFill>
                <a:latin typeface="+mn-lt"/>
              </a:rPr>
              <a:t>porphyria </a:t>
            </a:r>
            <a:r>
              <a:rPr lang="en-US" dirty="0" smtClean="0">
                <a:solidFill>
                  <a:srgbClr val="0D3B88"/>
                </a:solidFill>
                <a:latin typeface="+mn-lt"/>
                <a:sym typeface="Wingdings" panose="05000000000000000000" pitchFamily="2" charset="2"/>
              </a:rPr>
              <a:t> </a:t>
            </a:r>
            <a:r>
              <a:rPr lang="en-US" dirty="0" smtClean="0">
                <a:solidFill>
                  <a:srgbClr val="0D3B88"/>
                </a:solidFill>
                <a:latin typeface="+mn-lt"/>
              </a:rPr>
              <a:t>infants </a:t>
            </a:r>
            <a:r>
              <a:rPr lang="en-US" dirty="0">
                <a:solidFill>
                  <a:srgbClr val="0D3B88"/>
                </a:solidFill>
                <a:latin typeface="+mn-lt"/>
              </a:rPr>
              <a:t>who have this diagnosis or a positive family history for this disorder, have an </a:t>
            </a:r>
            <a:r>
              <a:rPr lang="en-US" b="1" i="1" dirty="0">
                <a:solidFill>
                  <a:srgbClr val="0D3B88"/>
                </a:solidFill>
                <a:latin typeface="+mn-lt"/>
              </a:rPr>
              <a:t>absolute contraindication for phototherapy</a:t>
            </a:r>
            <a:r>
              <a:rPr lang="en-US" dirty="0">
                <a:solidFill>
                  <a:srgbClr val="0D3B88"/>
                </a:solidFill>
                <a:latin typeface="+mn-lt"/>
              </a:rPr>
              <a:t>.</a:t>
            </a:r>
          </a:p>
          <a:p>
            <a:endParaRPr lang="en-US" dirty="0">
              <a:latin typeface="+mn-lt"/>
            </a:endParaRPr>
          </a:p>
        </p:txBody>
      </p:sp>
      <p:sp>
        <p:nvSpPr>
          <p:cNvPr id="3" name="Title 2"/>
          <p:cNvSpPr>
            <a:spLocks noGrp="1"/>
          </p:cNvSpPr>
          <p:nvPr>
            <p:ph type="ctrTitle"/>
          </p:nvPr>
        </p:nvSpPr>
        <p:spPr>
          <a:xfrm>
            <a:off x="228600" y="838200"/>
            <a:ext cx="8525933" cy="685800"/>
          </a:xfrm>
        </p:spPr>
        <p:txBody>
          <a:bodyPr/>
          <a:lstStyle/>
          <a:p>
            <a:pPr algn="ctr"/>
            <a:r>
              <a:rPr lang="en-US" sz="3200" dirty="0" smtClean="0">
                <a:solidFill>
                  <a:srgbClr val="00B050"/>
                </a:solidFill>
                <a:latin typeface="+mn-lt"/>
              </a:rPr>
              <a:t>Risks of Phototherapy</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293003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25933" cy="4512997"/>
          </a:xfrm>
        </p:spPr>
        <p:txBody>
          <a:bodyPr/>
          <a:lstStyle/>
          <a:p>
            <a:pPr>
              <a:buFont typeface="Wingdings" panose="05000000000000000000" pitchFamily="2" charset="2"/>
              <a:buChar char="Ø"/>
            </a:pPr>
            <a:r>
              <a:rPr lang="en-US" sz="2400" dirty="0" smtClean="0">
                <a:solidFill>
                  <a:srgbClr val="0D3B88"/>
                </a:solidFill>
                <a:latin typeface="+mn-lt"/>
              </a:rPr>
              <a:t>Thrombocytopenia</a:t>
            </a:r>
          </a:p>
          <a:p>
            <a:pPr>
              <a:buFont typeface="Wingdings" panose="05000000000000000000" pitchFamily="2" charset="2"/>
              <a:buChar char="Ø"/>
            </a:pPr>
            <a:r>
              <a:rPr lang="en-US" sz="2400" dirty="0" smtClean="0">
                <a:solidFill>
                  <a:srgbClr val="0D3B88"/>
                </a:solidFill>
                <a:latin typeface="+mn-lt"/>
              </a:rPr>
              <a:t>Portal Vein Thrombosis</a:t>
            </a:r>
          </a:p>
          <a:p>
            <a:pPr>
              <a:buFont typeface="Wingdings" panose="05000000000000000000" pitchFamily="2" charset="2"/>
              <a:buChar char="Ø"/>
            </a:pPr>
            <a:r>
              <a:rPr lang="en-US" sz="2400" dirty="0" smtClean="0">
                <a:solidFill>
                  <a:srgbClr val="0D3B88"/>
                </a:solidFill>
                <a:latin typeface="+mn-lt"/>
              </a:rPr>
              <a:t>NEC</a:t>
            </a:r>
          </a:p>
          <a:p>
            <a:pPr>
              <a:buFont typeface="Wingdings" panose="05000000000000000000" pitchFamily="2" charset="2"/>
              <a:buChar char="Ø"/>
            </a:pPr>
            <a:r>
              <a:rPr lang="en-US" sz="2400" dirty="0" smtClean="0">
                <a:solidFill>
                  <a:srgbClr val="0D3B88"/>
                </a:solidFill>
                <a:latin typeface="+mn-lt"/>
              </a:rPr>
              <a:t>Electrolyte problems</a:t>
            </a:r>
          </a:p>
          <a:p>
            <a:pPr>
              <a:buFont typeface="Wingdings" panose="05000000000000000000" pitchFamily="2" charset="2"/>
              <a:buChar char="Ø"/>
            </a:pPr>
            <a:r>
              <a:rPr lang="en-US" sz="2400" dirty="0" smtClean="0">
                <a:solidFill>
                  <a:srgbClr val="0D3B88"/>
                </a:solidFill>
                <a:latin typeface="+mn-lt"/>
              </a:rPr>
              <a:t>Graft vs host</a:t>
            </a:r>
          </a:p>
          <a:p>
            <a:pPr>
              <a:buFont typeface="Wingdings" panose="05000000000000000000" pitchFamily="2" charset="2"/>
              <a:buChar char="Ø"/>
            </a:pPr>
            <a:r>
              <a:rPr lang="en-US" sz="2400" dirty="0" smtClean="0">
                <a:solidFill>
                  <a:srgbClr val="0D3B88"/>
                </a:solidFill>
                <a:latin typeface="+mn-lt"/>
              </a:rPr>
              <a:t>Infections</a:t>
            </a:r>
            <a:endParaRPr lang="en-US" sz="2400" dirty="0">
              <a:solidFill>
                <a:srgbClr val="0D3B88"/>
              </a:solidFill>
              <a:latin typeface="+mn-lt"/>
            </a:endParaRPr>
          </a:p>
        </p:txBody>
      </p:sp>
      <p:sp>
        <p:nvSpPr>
          <p:cNvPr id="3" name="Title 2"/>
          <p:cNvSpPr>
            <a:spLocks noGrp="1"/>
          </p:cNvSpPr>
          <p:nvPr>
            <p:ph type="ctrTitle"/>
          </p:nvPr>
        </p:nvSpPr>
        <p:spPr>
          <a:xfrm>
            <a:off x="301413" y="778927"/>
            <a:ext cx="8525933" cy="685800"/>
          </a:xfrm>
        </p:spPr>
        <p:txBody>
          <a:bodyPr/>
          <a:lstStyle/>
          <a:p>
            <a:pPr algn="ctr"/>
            <a:r>
              <a:rPr lang="en-US" dirty="0" smtClean="0">
                <a:solidFill>
                  <a:srgbClr val="00B050"/>
                </a:solidFill>
                <a:latin typeface="+mn-lt"/>
              </a:rPr>
              <a:t>Risks of Exchange Transfusion</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380469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1867" y="1752600"/>
            <a:ext cx="8525933" cy="4525963"/>
          </a:xfrm>
        </p:spPr>
        <p:txBody>
          <a:bodyPr/>
          <a:lstStyle/>
          <a:p>
            <a:endParaRPr lang="en-US" dirty="0" smtClean="0">
              <a:latin typeface="+mn-lt"/>
            </a:endParaRPr>
          </a:p>
          <a:p>
            <a:pPr algn="ctr"/>
            <a:endParaRPr lang="en-US" sz="2800" b="1" dirty="0" smtClean="0">
              <a:latin typeface="+mn-lt"/>
            </a:endParaRPr>
          </a:p>
          <a:p>
            <a:pPr>
              <a:buFont typeface="Wingdings" panose="05000000000000000000" pitchFamily="2" charset="2"/>
              <a:buChar char="Ø"/>
            </a:pPr>
            <a:r>
              <a:rPr lang="en-US" sz="2800" b="1" dirty="0" smtClean="0">
                <a:solidFill>
                  <a:srgbClr val="0D3B88"/>
                </a:solidFill>
                <a:latin typeface="+mn-lt"/>
              </a:rPr>
              <a:t>Increase the number of oral feeds!!</a:t>
            </a:r>
          </a:p>
          <a:p>
            <a:endParaRPr lang="en-US" dirty="0">
              <a:solidFill>
                <a:srgbClr val="0D3B88"/>
              </a:solidFill>
              <a:latin typeface="+mn-lt"/>
            </a:endParaRPr>
          </a:p>
          <a:p>
            <a:pPr lvl="1">
              <a:buFont typeface="Arial" panose="020B0604020202020204" pitchFamily="34" charset="0"/>
              <a:buChar char="•"/>
            </a:pPr>
            <a:r>
              <a:rPr lang="en-US" dirty="0" smtClean="0">
                <a:solidFill>
                  <a:srgbClr val="0D3B88"/>
                </a:solidFill>
                <a:latin typeface="+mn-lt"/>
              </a:rPr>
              <a:t>	</a:t>
            </a:r>
            <a:r>
              <a:rPr lang="en-US" sz="2400" dirty="0" smtClean="0">
                <a:solidFill>
                  <a:srgbClr val="0D3B88"/>
                </a:solidFill>
                <a:latin typeface="+mn-lt"/>
              </a:rPr>
              <a:t>Increases </a:t>
            </a:r>
            <a:r>
              <a:rPr lang="en-US" sz="2400" dirty="0" err="1" smtClean="0">
                <a:solidFill>
                  <a:srgbClr val="0D3B88"/>
                </a:solidFill>
                <a:latin typeface="+mn-lt"/>
              </a:rPr>
              <a:t>bili</a:t>
            </a:r>
            <a:r>
              <a:rPr lang="en-US" sz="2400" dirty="0" smtClean="0">
                <a:solidFill>
                  <a:srgbClr val="0D3B88"/>
                </a:solidFill>
                <a:latin typeface="+mn-lt"/>
              </a:rPr>
              <a:t> excretion </a:t>
            </a:r>
          </a:p>
          <a:p>
            <a:endParaRPr lang="en-US" sz="2400" dirty="0">
              <a:solidFill>
                <a:srgbClr val="0D3B88"/>
              </a:solidFill>
              <a:latin typeface="+mn-lt"/>
            </a:endParaRPr>
          </a:p>
          <a:p>
            <a:pPr lvl="1">
              <a:buFont typeface="Arial" panose="020B0604020202020204" pitchFamily="34" charset="0"/>
              <a:buChar char="•"/>
            </a:pPr>
            <a:r>
              <a:rPr lang="en-US" sz="2400" dirty="0" smtClean="0">
                <a:solidFill>
                  <a:srgbClr val="0D3B88"/>
                </a:solidFill>
                <a:latin typeface="+mn-lt"/>
              </a:rPr>
              <a:t>	</a:t>
            </a:r>
            <a:r>
              <a:rPr lang="en-US" sz="2400" dirty="0">
                <a:solidFill>
                  <a:srgbClr val="0D3B88"/>
                </a:solidFill>
                <a:latin typeface="+mn-lt"/>
              </a:rPr>
              <a:t>R</a:t>
            </a:r>
            <a:r>
              <a:rPr lang="en-US" sz="2400" dirty="0" smtClean="0">
                <a:solidFill>
                  <a:srgbClr val="0D3B88"/>
                </a:solidFill>
                <a:latin typeface="+mn-lt"/>
              </a:rPr>
              <a:t>educed </a:t>
            </a:r>
            <a:r>
              <a:rPr lang="en-US" sz="2400" dirty="0" err="1" smtClean="0">
                <a:solidFill>
                  <a:srgbClr val="0D3B88"/>
                </a:solidFill>
                <a:latin typeface="+mn-lt"/>
              </a:rPr>
              <a:t>bili</a:t>
            </a:r>
            <a:r>
              <a:rPr lang="en-US" sz="2400" dirty="0" smtClean="0">
                <a:solidFill>
                  <a:srgbClr val="0D3B88"/>
                </a:solidFill>
                <a:latin typeface="+mn-lt"/>
              </a:rPr>
              <a:t> in enterohepatic circulation </a:t>
            </a:r>
          </a:p>
          <a:p>
            <a:endParaRPr lang="en-US" sz="2400" dirty="0">
              <a:latin typeface="+mn-lt"/>
            </a:endParaRPr>
          </a:p>
        </p:txBody>
      </p:sp>
      <p:sp>
        <p:nvSpPr>
          <p:cNvPr id="3" name="Title 2"/>
          <p:cNvSpPr>
            <a:spLocks noGrp="1"/>
          </p:cNvSpPr>
          <p:nvPr>
            <p:ph type="ctrTitle"/>
          </p:nvPr>
        </p:nvSpPr>
        <p:spPr>
          <a:xfrm>
            <a:off x="228600" y="1066800"/>
            <a:ext cx="8525933" cy="685800"/>
          </a:xfrm>
        </p:spPr>
        <p:txBody>
          <a:bodyPr/>
          <a:lstStyle/>
          <a:p>
            <a:pPr algn="ctr"/>
            <a:r>
              <a:rPr lang="en-US" sz="3200" dirty="0" smtClean="0">
                <a:solidFill>
                  <a:srgbClr val="00B050"/>
                </a:solidFill>
                <a:latin typeface="+mn-lt"/>
              </a:rPr>
              <a:t>How can we prevent hyperbilirubinemia? </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2444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411552"/>
            <a:ext cx="8525933" cy="4722548"/>
          </a:xfrm>
        </p:spPr>
        <p:txBody>
          <a:bodyPr/>
          <a:lstStyle/>
          <a:p>
            <a:pPr>
              <a:buFont typeface="Wingdings" panose="05000000000000000000" pitchFamily="2" charset="2"/>
              <a:buChar char="Ø"/>
            </a:pPr>
            <a:r>
              <a:rPr lang="en-US" sz="1800" dirty="0" smtClean="0">
                <a:solidFill>
                  <a:srgbClr val="0D3B88"/>
                </a:solidFill>
                <a:latin typeface="+mn-lt"/>
              </a:rPr>
              <a:t>23yo G0P1 mother </a:t>
            </a:r>
            <a:r>
              <a:rPr lang="en-US" sz="1800" dirty="0">
                <a:solidFill>
                  <a:srgbClr val="0D3B88"/>
                </a:solidFill>
                <a:latin typeface="+mn-lt"/>
              </a:rPr>
              <a:t>delivered a 36 </a:t>
            </a:r>
            <a:r>
              <a:rPr lang="en-US" sz="1800" dirty="0" smtClean="0">
                <a:solidFill>
                  <a:srgbClr val="0D3B88"/>
                </a:solidFill>
                <a:latin typeface="+mn-lt"/>
              </a:rPr>
              <a:t>week </a:t>
            </a:r>
            <a:r>
              <a:rPr lang="en-US" sz="1800" dirty="0">
                <a:solidFill>
                  <a:srgbClr val="0D3B88"/>
                </a:solidFill>
                <a:latin typeface="+mn-lt"/>
              </a:rPr>
              <a:t>gestation male infant </a:t>
            </a:r>
            <a:endParaRPr lang="en-US" sz="1800" dirty="0" smtClean="0">
              <a:solidFill>
                <a:srgbClr val="0D3B88"/>
              </a:solidFill>
              <a:latin typeface="+mn-lt"/>
            </a:endParaRPr>
          </a:p>
          <a:p>
            <a:pPr lvl="1"/>
            <a:r>
              <a:rPr lang="en-US" sz="1800" dirty="0" smtClean="0">
                <a:solidFill>
                  <a:srgbClr val="0D3B88"/>
                </a:solidFill>
                <a:latin typeface="+mn-lt"/>
              </a:rPr>
              <a:t>No complications with pregnancy</a:t>
            </a:r>
          </a:p>
          <a:p>
            <a:pPr lvl="1"/>
            <a:r>
              <a:rPr lang="en-US" sz="1800" dirty="0" smtClean="0">
                <a:solidFill>
                  <a:srgbClr val="0D3B88"/>
                </a:solidFill>
                <a:latin typeface="+mn-lt"/>
              </a:rPr>
              <a:t>infant </a:t>
            </a:r>
            <a:r>
              <a:rPr lang="en-US" sz="1800" dirty="0">
                <a:solidFill>
                  <a:srgbClr val="0D3B88"/>
                </a:solidFill>
                <a:latin typeface="+mn-lt"/>
              </a:rPr>
              <a:t>initially </a:t>
            </a:r>
            <a:r>
              <a:rPr lang="en-US" sz="1800" dirty="0" smtClean="0">
                <a:solidFill>
                  <a:srgbClr val="0D3B88"/>
                </a:solidFill>
                <a:latin typeface="+mn-lt"/>
              </a:rPr>
              <a:t>w/ </a:t>
            </a:r>
            <a:r>
              <a:rPr lang="en-US" sz="1800" dirty="0">
                <a:solidFill>
                  <a:srgbClr val="0D3B88"/>
                </a:solidFill>
                <a:latin typeface="+mn-lt"/>
              </a:rPr>
              <a:t>some difficulty latching on for </a:t>
            </a:r>
            <a:r>
              <a:rPr lang="en-US" sz="1800" dirty="0" smtClean="0">
                <a:solidFill>
                  <a:srgbClr val="0D3B88"/>
                </a:solidFill>
                <a:latin typeface="+mn-lt"/>
              </a:rPr>
              <a:t>breastfeeding. Improved before leaving hospital BUT </a:t>
            </a:r>
            <a:r>
              <a:rPr lang="en-US" sz="1800" dirty="0">
                <a:solidFill>
                  <a:srgbClr val="0D3B88"/>
                </a:solidFill>
                <a:latin typeface="+mn-lt"/>
              </a:rPr>
              <a:t>his nursing quality was </a:t>
            </a:r>
            <a:r>
              <a:rPr lang="en-US" sz="1800" dirty="0" smtClean="0">
                <a:solidFill>
                  <a:srgbClr val="0D3B88"/>
                </a:solidFill>
                <a:latin typeface="+mn-lt"/>
              </a:rPr>
              <a:t>only considered </a:t>
            </a:r>
            <a:r>
              <a:rPr lang="en-US" sz="1800" dirty="0">
                <a:solidFill>
                  <a:srgbClr val="0D3B88"/>
                </a:solidFill>
                <a:latin typeface="+mn-lt"/>
              </a:rPr>
              <a:t>“fair</a:t>
            </a:r>
            <a:r>
              <a:rPr lang="en-US" sz="1800" dirty="0" smtClean="0">
                <a:solidFill>
                  <a:srgbClr val="0D3B88"/>
                </a:solidFill>
                <a:latin typeface="+mn-lt"/>
              </a:rPr>
              <a:t>.”</a:t>
            </a:r>
          </a:p>
          <a:p>
            <a:pPr lvl="1"/>
            <a:r>
              <a:rPr lang="en-US" sz="1800" dirty="0" smtClean="0">
                <a:solidFill>
                  <a:srgbClr val="0D3B88"/>
                </a:solidFill>
                <a:latin typeface="+mn-lt"/>
              </a:rPr>
              <a:t>At 25 hours of age </a:t>
            </a:r>
            <a:r>
              <a:rPr lang="en-US" sz="1800" dirty="0">
                <a:solidFill>
                  <a:srgbClr val="0D3B88"/>
                </a:solidFill>
                <a:latin typeface="+mn-lt"/>
              </a:rPr>
              <a:t>he appeared slightly </a:t>
            </a:r>
            <a:r>
              <a:rPr lang="en-US" sz="1800" dirty="0" smtClean="0">
                <a:solidFill>
                  <a:srgbClr val="0D3B88"/>
                </a:solidFill>
                <a:latin typeface="+mn-lt"/>
              </a:rPr>
              <a:t>jaundiced w/ </a:t>
            </a:r>
            <a:r>
              <a:rPr lang="en-US" sz="1800" dirty="0">
                <a:solidFill>
                  <a:srgbClr val="0D3B88"/>
                </a:solidFill>
                <a:latin typeface="+mn-lt"/>
              </a:rPr>
              <a:t>bilirubin </a:t>
            </a:r>
            <a:r>
              <a:rPr lang="en-US" sz="1800" dirty="0" smtClean="0">
                <a:solidFill>
                  <a:srgbClr val="0D3B88"/>
                </a:solidFill>
                <a:latin typeface="+mn-lt"/>
              </a:rPr>
              <a:t>concentration of 7.5mg/</a:t>
            </a:r>
            <a:r>
              <a:rPr lang="en-US" sz="1800" dirty="0" err="1" smtClean="0">
                <a:solidFill>
                  <a:srgbClr val="0D3B88"/>
                </a:solidFill>
                <a:latin typeface="+mn-lt"/>
              </a:rPr>
              <a:t>dL</a:t>
            </a:r>
            <a:endParaRPr lang="en-US" sz="1800" dirty="0" smtClean="0">
              <a:solidFill>
                <a:srgbClr val="0D3B88"/>
              </a:solidFill>
              <a:latin typeface="+mn-lt"/>
            </a:endParaRPr>
          </a:p>
          <a:p>
            <a:pPr>
              <a:buFont typeface="Wingdings" panose="05000000000000000000" pitchFamily="2" charset="2"/>
              <a:buChar char="Ø"/>
            </a:pPr>
            <a:r>
              <a:rPr lang="en-US" sz="1800" dirty="0" smtClean="0">
                <a:solidFill>
                  <a:srgbClr val="0D3B88"/>
                </a:solidFill>
                <a:latin typeface="+mn-lt"/>
              </a:rPr>
              <a:t>D/cd at </a:t>
            </a:r>
            <a:r>
              <a:rPr lang="en-US" sz="1800" dirty="0">
                <a:solidFill>
                  <a:srgbClr val="0D3B88"/>
                </a:solidFill>
                <a:latin typeface="+mn-lt"/>
              </a:rPr>
              <a:t>age 30 hours, with a follow-up visit scheduled for 1 week after discharge</a:t>
            </a:r>
            <a:r>
              <a:rPr lang="en-US" sz="1800" dirty="0" smtClean="0">
                <a:solidFill>
                  <a:srgbClr val="0D3B88"/>
                </a:solidFill>
                <a:latin typeface="+mn-lt"/>
              </a:rPr>
              <a:t>.</a:t>
            </a:r>
          </a:p>
          <a:p>
            <a:pPr>
              <a:buFont typeface="Wingdings" panose="05000000000000000000" pitchFamily="2" charset="2"/>
              <a:buChar char="Ø"/>
            </a:pPr>
            <a:r>
              <a:rPr lang="en-US" sz="1800" dirty="0" smtClean="0">
                <a:solidFill>
                  <a:srgbClr val="0D3B88"/>
                </a:solidFill>
                <a:latin typeface="+mn-lt"/>
              </a:rPr>
              <a:t>On DOL# </a:t>
            </a:r>
            <a:r>
              <a:rPr lang="en-US" sz="1800" dirty="0">
                <a:solidFill>
                  <a:srgbClr val="0D3B88"/>
                </a:solidFill>
                <a:latin typeface="+mn-lt"/>
              </a:rPr>
              <a:t>5, at about 4:30 pm, the mother called the </a:t>
            </a:r>
            <a:r>
              <a:rPr lang="en-US" sz="1800" dirty="0" smtClean="0">
                <a:solidFill>
                  <a:srgbClr val="0D3B88"/>
                </a:solidFill>
                <a:latin typeface="+mn-lt"/>
              </a:rPr>
              <a:t>clinician’s office b/c </a:t>
            </a:r>
            <a:r>
              <a:rPr lang="en-US" sz="1800" dirty="0">
                <a:solidFill>
                  <a:srgbClr val="0D3B88"/>
                </a:solidFill>
                <a:latin typeface="+mn-lt"/>
              </a:rPr>
              <a:t>infant was not nursing </a:t>
            </a:r>
            <a:r>
              <a:rPr lang="en-US" sz="1800" dirty="0" smtClean="0">
                <a:solidFill>
                  <a:srgbClr val="0D3B88"/>
                </a:solidFill>
                <a:latin typeface="+mn-lt"/>
              </a:rPr>
              <a:t>well, </a:t>
            </a:r>
            <a:r>
              <a:rPr lang="en-US" sz="1800" dirty="0">
                <a:solidFill>
                  <a:srgbClr val="0D3B88"/>
                </a:solidFill>
                <a:latin typeface="+mn-lt"/>
              </a:rPr>
              <a:t>was becoming increasingly </a:t>
            </a:r>
            <a:r>
              <a:rPr lang="en-US" sz="1800" dirty="0" smtClean="0">
                <a:solidFill>
                  <a:srgbClr val="0D3B88"/>
                </a:solidFill>
                <a:latin typeface="+mn-lt"/>
              </a:rPr>
              <a:t>sleepy and </a:t>
            </a:r>
            <a:r>
              <a:rPr lang="en-US" sz="1800" dirty="0">
                <a:solidFill>
                  <a:srgbClr val="0D3B88"/>
                </a:solidFill>
                <a:latin typeface="+mn-lt"/>
              </a:rPr>
              <a:t>he had become more jaundiced over the </a:t>
            </a:r>
            <a:r>
              <a:rPr lang="en-US" sz="1800" dirty="0" smtClean="0">
                <a:solidFill>
                  <a:srgbClr val="0D3B88"/>
                </a:solidFill>
                <a:latin typeface="+mn-lt"/>
              </a:rPr>
              <a:t>past </a:t>
            </a:r>
            <a:r>
              <a:rPr lang="en-US" sz="1800" dirty="0">
                <a:solidFill>
                  <a:srgbClr val="0D3B88"/>
                </a:solidFill>
                <a:latin typeface="+mn-lt"/>
              </a:rPr>
              <a:t>2 </a:t>
            </a:r>
            <a:r>
              <a:rPr lang="en-US" sz="1800" dirty="0" smtClean="0">
                <a:solidFill>
                  <a:srgbClr val="0D3B88"/>
                </a:solidFill>
                <a:latin typeface="+mn-lt"/>
              </a:rPr>
              <a:t>days</a:t>
            </a:r>
          </a:p>
          <a:p>
            <a:pPr>
              <a:buFont typeface="Wingdings" panose="05000000000000000000" pitchFamily="2" charset="2"/>
              <a:buChar char="Ø"/>
            </a:pPr>
            <a:r>
              <a:rPr lang="en-US" sz="1800" dirty="0" smtClean="0">
                <a:solidFill>
                  <a:srgbClr val="0D3B88"/>
                </a:solidFill>
                <a:latin typeface="+mn-lt"/>
              </a:rPr>
              <a:t>Mother  </a:t>
            </a:r>
            <a:r>
              <a:rPr lang="en-US" sz="1800" dirty="0">
                <a:solidFill>
                  <a:srgbClr val="0D3B88"/>
                </a:solidFill>
                <a:latin typeface="+mn-lt"/>
              </a:rPr>
              <a:t>given </a:t>
            </a:r>
            <a:r>
              <a:rPr lang="en-US" sz="1800" dirty="0" err="1" smtClean="0">
                <a:solidFill>
                  <a:srgbClr val="0D3B88"/>
                </a:solidFill>
                <a:latin typeface="+mn-lt"/>
              </a:rPr>
              <a:t>appt</a:t>
            </a:r>
            <a:r>
              <a:rPr lang="en-US" sz="1800" dirty="0" smtClean="0">
                <a:solidFill>
                  <a:srgbClr val="0D3B88"/>
                </a:solidFill>
                <a:latin typeface="+mn-lt"/>
              </a:rPr>
              <a:t>  </a:t>
            </a:r>
            <a:r>
              <a:rPr lang="en-US" sz="1800" dirty="0">
                <a:solidFill>
                  <a:srgbClr val="0D3B88"/>
                </a:solidFill>
                <a:latin typeface="+mn-lt"/>
              </a:rPr>
              <a:t>to see </a:t>
            </a:r>
            <a:r>
              <a:rPr lang="en-US" sz="1800" dirty="0" smtClean="0">
                <a:solidFill>
                  <a:srgbClr val="0D3B88"/>
                </a:solidFill>
                <a:latin typeface="+mn-lt"/>
              </a:rPr>
              <a:t>clinician the </a:t>
            </a:r>
            <a:r>
              <a:rPr lang="en-US" sz="1800" dirty="0">
                <a:solidFill>
                  <a:srgbClr val="0D3B88"/>
                </a:solidFill>
                <a:latin typeface="+mn-lt"/>
              </a:rPr>
              <a:t>following morning. </a:t>
            </a:r>
            <a:r>
              <a:rPr lang="en-US" sz="1800" dirty="0" smtClean="0">
                <a:solidFill>
                  <a:srgbClr val="0D3B88"/>
                </a:solidFill>
                <a:latin typeface="+mn-lt"/>
              </a:rPr>
              <a:t>Exam in </a:t>
            </a:r>
            <a:r>
              <a:rPr lang="en-US" sz="1800" dirty="0">
                <a:solidFill>
                  <a:srgbClr val="0D3B88"/>
                </a:solidFill>
                <a:latin typeface="+mn-lt"/>
              </a:rPr>
              <a:t>office revealed a markedly jaundiced infant </a:t>
            </a:r>
            <a:r>
              <a:rPr lang="en-US" sz="1800" dirty="0" smtClean="0">
                <a:solidFill>
                  <a:srgbClr val="0D3B88"/>
                </a:solidFill>
                <a:latin typeface="+mn-lt"/>
              </a:rPr>
              <a:t>w/ </a:t>
            </a:r>
            <a:r>
              <a:rPr lang="en-US" sz="1800" dirty="0">
                <a:solidFill>
                  <a:srgbClr val="0D3B88"/>
                </a:solidFill>
                <a:latin typeface="+mn-lt"/>
              </a:rPr>
              <a:t>high-pitched cry </a:t>
            </a:r>
            <a:r>
              <a:rPr lang="en-US" sz="1800" dirty="0" smtClean="0">
                <a:solidFill>
                  <a:srgbClr val="0D3B88"/>
                </a:solidFill>
                <a:latin typeface="+mn-lt"/>
              </a:rPr>
              <a:t>who </a:t>
            </a:r>
            <a:r>
              <a:rPr lang="en-US" sz="1800" dirty="0">
                <a:solidFill>
                  <a:srgbClr val="0D3B88"/>
                </a:solidFill>
                <a:latin typeface="+mn-lt"/>
              </a:rPr>
              <a:t>intermittently arched his back. T</a:t>
            </a:r>
            <a:r>
              <a:rPr lang="en-US" sz="1800" dirty="0" smtClean="0">
                <a:solidFill>
                  <a:srgbClr val="0D3B88"/>
                </a:solidFill>
                <a:latin typeface="+mn-lt"/>
              </a:rPr>
              <a:t>otal </a:t>
            </a:r>
            <a:r>
              <a:rPr lang="en-US" sz="1800" dirty="0">
                <a:solidFill>
                  <a:srgbClr val="0D3B88"/>
                </a:solidFill>
                <a:latin typeface="+mn-lt"/>
              </a:rPr>
              <a:t>serum bilirubin (TSB) concentration was </a:t>
            </a:r>
            <a:r>
              <a:rPr lang="en-US" sz="1800" b="1" dirty="0">
                <a:solidFill>
                  <a:srgbClr val="0D3B88"/>
                </a:solidFill>
                <a:latin typeface="+mn-lt"/>
              </a:rPr>
              <a:t>36.5 mg/</a:t>
            </a:r>
            <a:r>
              <a:rPr lang="en-US" sz="1800" b="1" dirty="0" err="1">
                <a:solidFill>
                  <a:srgbClr val="0D3B88"/>
                </a:solidFill>
                <a:latin typeface="+mn-lt"/>
              </a:rPr>
              <a:t>dL</a:t>
            </a:r>
            <a:r>
              <a:rPr lang="en-US" sz="1800" b="1" dirty="0">
                <a:solidFill>
                  <a:srgbClr val="0D3B88"/>
                </a:solidFill>
                <a:latin typeface="+mn-lt"/>
              </a:rPr>
              <a:t> </a:t>
            </a:r>
            <a:r>
              <a:rPr lang="en-US" sz="1800" dirty="0" smtClean="0">
                <a:solidFill>
                  <a:srgbClr val="0D3B88"/>
                </a:solidFill>
                <a:latin typeface="+mn-lt"/>
              </a:rPr>
              <a:t>. Admitted </a:t>
            </a:r>
            <a:r>
              <a:rPr lang="en-US" sz="1800" dirty="0">
                <a:solidFill>
                  <a:srgbClr val="0D3B88"/>
                </a:solidFill>
                <a:latin typeface="+mn-lt"/>
              </a:rPr>
              <a:t>to the </a:t>
            </a:r>
            <a:r>
              <a:rPr lang="en-US" sz="1800" dirty="0" smtClean="0">
                <a:solidFill>
                  <a:srgbClr val="0D3B88"/>
                </a:solidFill>
                <a:latin typeface="+mn-lt"/>
              </a:rPr>
              <a:t>hospital</a:t>
            </a:r>
            <a:r>
              <a:rPr lang="en-US" sz="1800" dirty="0">
                <a:solidFill>
                  <a:srgbClr val="0D3B88"/>
                </a:solidFill>
                <a:latin typeface="+mn-lt"/>
              </a:rPr>
              <a:t> </a:t>
            </a:r>
            <a:r>
              <a:rPr lang="en-US" sz="1800" dirty="0" smtClean="0">
                <a:solidFill>
                  <a:srgbClr val="0D3B88"/>
                </a:solidFill>
                <a:latin typeface="+mn-lt"/>
              </a:rPr>
              <a:t>for </a:t>
            </a:r>
            <a:r>
              <a:rPr lang="en-US" sz="1800" dirty="0">
                <a:solidFill>
                  <a:srgbClr val="0D3B88"/>
                </a:solidFill>
                <a:latin typeface="+mn-lt"/>
              </a:rPr>
              <a:t>immediate exchange transfusion </a:t>
            </a:r>
            <a:r>
              <a:rPr lang="en-US" sz="1800" dirty="0" smtClean="0">
                <a:solidFill>
                  <a:srgbClr val="0D3B88"/>
                </a:solidFill>
                <a:latin typeface="+mn-lt"/>
              </a:rPr>
              <a:t>. Neuro </a:t>
            </a:r>
            <a:r>
              <a:rPr lang="en-US" sz="1800" dirty="0" err="1" smtClean="0">
                <a:solidFill>
                  <a:srgbClr val="0D3B88"/>
                </a:solidFill>
                <a:latin typeface="+mn-lt"/>
              </a:rPr>
              <a:t>eval</a:t>
            </a:r>
            <a:r>
              <a:rPr lang="en-US" sz="1800" dirty="0" smtClean="0">
                <a:solidFill>
                  <a:srgbClr val="0D3B88"/>
                </a:solidFill>
                <a:latin typeface="+mn-lt"/>
              </a:rPr>
              <a:t> at </a:t>
            </a:r>
            <a:r>
              <a:rPr lang="en-US" sz="1800" dirty="0">
                <a:solidFill>
                  <a:srgbClr val="0D3B88"/>
                </a:solidFill>
                <a:latin typeface="+mn-lt"/>
              </a:rPr>
              <a:t>age 18 months showed profound </a:t>
            </a:r>
            <a:r>
              <a:rPr lang="en-US" sz="1800" dirty="0" err="1">
                <a:solidFill>
                  <a:srgbClr val="0D3B88"/>
                </a:solidFill>
                <a:latin typeface="+mn-lt"/>
              </a:rPr>
              <a:t>neuromotor</a:t>
            </a:r>
            <a:r>
              <a:rPr lang="en-US" sz="1800" dirty="0">
                <a:solidFill>
                  <a:srgbClr val="0D3B88"/>
                </a:solidFill>
                <a:latin typeface="+mn-lt"/>
              </a:rPr>
              <a:t> delay, </a:t>
            </a:r>
            <a:r>
              <a:rPr lang="en-US" sz="1800" dirty="0" err="1">
                <a:solidFill>
                  <a:srgbClr val="0D3B88"/>
                </a:solidFill>
                <a:latin typeface="+mn-lt"/>
              </a:rPr>
              <a:t>choreoathetoid</a:t>
            </a:r>
            <a:r>
              <a:rPr lang="en-US" sz="1800" dirty="0">
                <a:solidFill>
                  <a:srgbClr val="0D3B88"/>
                </a:solidFill>
                <a:latin typeface="+mn-lt"/>
              </a:rPr>
              <a:t> movements, an upward gaze paresis, and a sensorineural hearing loss.</a:t>
            </a:r>
          </a:p>
          <a:p>
            <a:endParaRPr lang="en-US" sz="1800" dirty="0">
              <a:latin typeface="+mn-lt"/>
            </a:endParaRPr>
          </a:p>
        </p:txBody>
      </p:sp>
      <p:sp>
        <p:nvSpPr>
          <p:cNvPr id="3" name="Title 2"/>
          <p:cNvSpPr>
            <a:spLocks noGrp="1"/>
          </p:cNvSpPr>
          <p:nvPr>
            <p:ph type="ctrTitle"/>
          </p:nvPr>
        </p:nvSpPr>
        <p:spPr>
          <a:xfrm>
            <a:off x="304800" y="838200"/>
            <a:ext cx="8525933" cy="685800"/>
          </a:xfrm>
        </p:spPr>
        <p:txBody>
          <a:bodyPr/>
          <a:lstStyle/>
          <a:p>
            <a:pPr algn="ctr"/>
            <a:r>
              <a:rPr lang="en-US" dirty="0" smtClean="0">
                <a:solidFill>
                  <a:srgbClr val="00B050"/>
                </a:solidFill>
                <a:latin typeface="+mj-lt"/>
              </a:rPr>
              <a:t>CASE REPORT</a:t>
            </a:r>
            <a:endParaRPr lang="en-US" dirty="0">
              <a:solidFill>
                <a:srgbClr val="00B050"/>
              </a:solidFill>
              <a:latin typeface="+mj-lt"/>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546775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411552"/>
            <a:ext cx="8525933" cy="4722548"/>
          </a:xfrm>
        </p:spPr>
        <p:txBody>
          <a:bodyPr/>
          <a:lstStyle/>
          <a:p>
            <a:pPr>
              <a:buFont typeface="Wingdings" panose="05000000000000000000" pitchFamily="2" charset="2"/>
              <a:buChar char="Ø"/>
            </a:pPr>
            <a:r>
              <a:rPr lang="en-US" sz="1800" dirty="0" smtClean="0">
                <a:solidFill>
                  <a:srgbClr val="0D3B88"/>
                </a:solidFill>
                <a:latin typeface="+mn-lt"/>
              </a:rPr>
              <a:t>A 23-yo G0P1 </a:t>
            </a:r>
            <a:r>
              <a:rPr lang="en-US" sz="1800" dirty="0">
                <a:solidFill>
                  <a:srgbClr val="0D3B88"/>
                </a:solidFill>
                <a:latin typeface="+mn-lt"/>
              </a:rPr>
              <a:t>mother delivered a 36 </a:t>
            </a:r>
            <a:r>
              <a:rPr lang="en-US" sz="1800" dirty="0" err="1" smtClean="0">
                <a:solidFill>
                  <a:srgbClr val="0D3B88"/>
                </a:solidFill>
                <a:latin typeface="+mn-lt"/>
              </a:rPr>
              <a:t>wks</a:t>
            </a:r>
            <a:r>
              <a:rPr lang="en-US" sz="1800" dirty="0" smtClean="0">
                <a:solidFill>
                  <a:srgbClr val="0D3B88"/>
                </a:solidFill>
                <a:latin typeface="+mn-lt"/>
              </a:rPr>
              <a:t>’ gestation </a:t>
            </a:r>
            <a:r>
              <a:rPr lang="en-US" sz="1800" dirty="0">
                <a:solidFill>
                  <a:srgbClr val="0D3B88"/>
                </a:solidFill>
                <a:latin typeface="+mn-lt"/>
              </a:rPr>
              <a:t>male infant </a:t>
            </a:r>
            <a:endParaRPr lang="en-US" sz="1800" dirty="0" smtClean="0">
              <a:solidFill>
                <a:srgbClr val="0D3B88"/>
              </a:solidFill>
              <a:latin typeface="+mn-lt"/>
            </a:endParaRPr>
          </a:p>
          <a:p>
            <a:pPr lvl="1"/>
            <a:r>
              <a:rPr lang="en-US" sz="1800" dirty="0" smtClean="0">
                <a:solidFill>
                  <a:srgbClr val="0D3B88"/>
                </a:solidFill>
                <a:latin typeface="+mn-lt"/>
              </a:rPr>
              <a:t>uncomplicated pregnancy</a:t>
            </a:r>
          </a:p>
          <a:p>
            <a:pPr lvl="1"/>
            <a:r>
              <a:rPr lang="en-US" sz="1800" dirty="0" smtClean="0">
                <a:solidFill>
                  <a:srgbClr val="0D3B88"/>
                </a:solidFill>
                <a:latin typeface="+mn-lt"/>
              </a:rPr>
              <a:t>Infant </a:t>
            </a:r>
            <a:r>
              <a:rPr lang="en-US" sz="1800" dirty="0">
                <a:solidFill>
                  <a:srgbClr val="0D3B88"/>
                </a:solidFill>
                <a:latin typeface="+mn-lt"/>
              </a:rPr>
              <a:t>initially had some difficulty latching on for breastfeeding, but subsequently appeared to nurse </a:t>
            </a:r>
            <a:r>
              <a:rPr lang="en-US" sz="1800" dirty="0" smtClean="0">
                <a:solidFill>
                  <a:srgbClr val="0D3B88"/>
                </a:solidFill>
                <a:latin typeface="+mn-lt"/>
              </a:rPr>
              <a:t>adequately (nursing </a:t>
            </a:r>
            <a:r>
              <a:rPr lang="en-US" sz="1800" dirty="0">
                <a:solidFill>
                  <a:srgbClr val="0D3B88"/>
                </a:solidFill>
                <a:latin typeface="+mn-lt"/>
              </a:rPr>
              <a:t>quality was considered “fair</a:t>
            </a:r>
            <a:r>
              <a:rPr lang="en-US" sz="1800" dirty="0" smtClean="0">
                <a:solidFill>
                  <a:srgbClr val="0D3B88"/>
                </a:solidFill>
                <a:latin typeface="+mn-lt"/>
              </a:rPr>
              <a:t>.”)</a:t>
            </a:r>
          </a:p>
          <a:p>
            <a:pPr lvl="1"/>
            <a:r>
              <a:rPr lang="en-US" sz="1800" dirty="0" smtClean="0">
                <a:solidFill>
                  <a:srgbClr val="0D3B88"/>
                </a:solidFill>
                <a:latin typeface="+mn-lt"/>
              </a:rPr>
              <a:t>At </a:t>
            </a:r>
            <a:r>
              <a:rPr lang="en-US" sz="1800" dirty="0">
                <a:solidFill>
                  <a:srgbClr val="0D3B88"/>
                </a:solidFill>
                <a:latin typeface="+mn-lt"/>
              </a:rPr>
              <a:t>age 25 hours, he appeared slightly </a:t>
            </a:r>
            <a:r>
              <a:rPr lang="en-US" sz="1800" dirty="0" smtClean="0">
                <a:solidFill>
                  <a:srgbClr val="0D3B88"/>
                </a:solidFill>
                <a:latin typeface="+mn-lt"/>
              </a:rPr>
              <a:t>jaundiced </a:t>
            </a:r>
            <a:r>
              <a:rPr lang="en-US" sz="1800" dirty="0">
                <a:solidFill>
                  <a:srgbClr val="0D3B88"/>
                </a:solidFill>
                <a:latin typeface="+mn-lt"/>
              </a:rPr>
              <a:t>and his bilirubin </a:t>
            </a:r>
            <a:r>
              <a:rPr lang="en-US" sz="1800" dirty="0" smtClean="0">
                <a:solidFill>
                  <a:srgbClr val="0D3B88"/>
                </a:solidFill>
                <a:latin typeface="+mn-lt"/>
              </a:rPr>
              <a:t>concentration was 7.5 mg/</a:t>
            </a:r>
            <a:r>
              <a:rPr lang="en-US" sz="1800" dirty="0" err="1" smtClean="0">
                <a:solidFill>
                  <a:srgbClr val="0D3B88"/>
                </a:solidFill>
                <a:latin typeface="+mn-lt"/>
              </a:rPr>
              <a:t>dL</a:t>
            </a:r>
            <a:r>
              <a:rPr lang="en-US" sz="1800" dirty="0" smtClean="0">
                <a:solidFill>
                  <a:srgbClr val="0D3B88"/>
                </a:solidFill>
                <a:latin typeface="+mn-lt"/>
              </a:rPr>
              <a:t>. </a:t>
            </a:r>
          </a:p>
          <a:p>
            <a:pPr lvl="1"/>
            <a:r>
              <a:rPr lang="en-US" sz="1800" dirty="0" smtClean="0">
                <a:solidFill>
                  <a:srgbClr val="0D3B88"/>
                </a:solidFill>
                <a:latin typeface="+mn-lt"/>
              </a:rPr>
              <a:t>He </a:t>
            </a:r>
            <a:r>
              <a:rPr lang="en-US" sz="1800" dirty="0">
                <a:solidFill>
                  <a:srgbClr val="0D3B88"/>
                </a:solidFill>
                <a:latin typeface="+mn-lt"/>
              </a:rPr>
              <a:t>was discharged at age 30 hours, with a follow-up visit scheduled for 1 week after discharge. </a:t>
            </a:r>
            <a:r>
              <a:rPr lang="en-US" sz="1800" dirty="0" smtClean="0">
                <a:solidFill>
                  <a:srgbClr val="0D3B88"/>
                </a:solidFill>
                <a:latin typeface="+mn-lt"/>
              </a:rPr>
              <a:t>On DOL#5</a:t>
            </a:r>
            <a:r>
              <a:rPr lang="en-US" sz="1800" dirty="0">
                <a:solidFill>
                  <a:srgbClr val="0D3B88"/>
                </a:solidFill>
                <a:latin typeface="+mn-lt"/>
              </a:rPr>
              <a:t>, at about 4:30 pm, </a:t>
            </a:r>
            <a:r>
              <a:rPr lang="en-US" sz="1800" dirty="0" smtClean="0">
                <a:solidFill>
                  <a:srgbClr val="0D3B88"/>
                </a:solidFill>
                <a:latin typeface="+mn-lt"/>
              </a:rPr>
              <a:t>mother </a:t>
            </a:r>
            <a:r>
              <a:rPr lang="en-US" sz="1800" dirty="0">
                <a:solidFill>
                  <a:srgbClr val="0D3B88"/>
                </a:solidFill>
                <a:latin typeface="+mn-lt"/>
              </a:rPr>
              <a:t>called the pediatrician’s office </a:t>
            </a:r>
            <a:r>
              <a:rPr lang="en-US" sz="1800" dirty="0" smtClean="0">
                <a:solidFill>
                  <a:srgbClr val="0D3B88"/>
                </a:solidFill>
                <a:latin typeface="+mn-lt"/>
              </a:rPr>
              <a:t>b/c </a:t>
            </a:r>
            <a:r>
              <a:rPr lang="en-US" sz="1800" dirty="0">
                <a:solidFill>
                  <a:srgbClr val="0D3B88"/>
                </a:solidFill>
                <a:latin typeface="+mn-lt"/>
              </a:rPr>
              <a:t>infant was not nursing well and was becoming increasingly sleepy</a:t>
            </a:r>
            <a:r>
              <a:rPr lang="en-US" sz="1800" dirty="0" smtClean="0">
                <a:solidFill>
                  <a:srgbClr val="0D3B88"/>
                </a:solidFill>
                <a:latin typeface="+mn-lt"/>
              </a:rPr>
              <a:t>.</a:t>
            </a:r>
          </a:p>
          <a:p>
            <a:pPr lvl="1"/>
            <a:r>
              <a:rPr lang="en-US" sz="1800" dirty="0" smtClean="0">
                <a:solidFill>
                  <a:srgbClr val="0D3B88"/>
                </a:solidFill>
                <a:latin typeface="+mn-lt"/>
              </a:rPr>
              <a:t>he </a:t>
            </a:r>
            <a:r>
              <a:rPr lang="en-US" sz="1800" dirty="0">
                <a:solidFill>
                  <a:srgbClr val="0D3B88"/>
                </a:solidFill>
                <a:latin typeface="+mn-lt"/>
              </a:rPr>
              <a:t>had become more jaundiced over the previous 2 days. The mother was given an appointment to see the pediatrician the following morning. </a:t>
            </a:r>
            <a:endParaRPr lang="en-US" sz="1800" dirty="0" smtClean="0">
              <a:solidFill>
                <a:srgbClr val="0D3B88"/>
              </a:solidFill>
              <a:latin typeface="+mn-lt"/>
            </a:endParaRPr>
          </a:p>
          <a:p>
            <a:pPr lvl="1"/>
            <a:r>
              <a:rPr lang="en-US" sz="1800" dirty="0" smtClean="0">
                <a:solidFill>
                  <a:srgbClr val="0D3B88"/>
                </a:solidFill>
                <a:latin typeface="+mn-lt"/>
              </a:rPr>
              <a:t>Examination </a:t>
            </a:r>
            <a:r>
              <a:rPr lang="en-US" sz="1800" dirty="0">
                <a:solidFill>
                  <a:srgbClr val="0D3B88"/>
                </a:solidFill>
                <a:latin typeface="+mn-lt"/>
              </a:rPr>
              <a:t>in the </a:t>
            </a:r>
            <a:r>
              <a:rPr lang="en-US" sz="1800" dirty="0" smtClean="0">
                <a:solidFill>
                  <a:srgbClr val="0D3B88"/>
                </a:solidFill>
                <a:latin typeface="+mn-lt"/>
              </a:rPr>
              <a:t>office: </a:t>
            </a:r>
            <a:r>
              <a:rPr lang="en-US" sz="1800" dirty="0">
                <a:solidFill>
                  <a:srgbClr val="0D3B88"/>
                </a:solidFill>
                <a:latin typeface="+mn-lt"/>
              </a:rPr>
              <a:t>markedly jaundiced infant </a:t>
            </a:r>
            <a:r>
              <a:rPr lang="en-US" sz="1800" dirty="0" smtClean="0">
                <a:solidFill>
                  <a:srgbClr val="0D3B88"/>
                </a:solidFill>
                <a:latin typeface="+mn-lt"/>
              </a:rPr>
              <a:t>w/ </a:t>
            </a:r>
            <a:r>
              <a:rPr lang="en-US" sz="1800" dirty="0">
                <a:solidFill>
                  <a:srgbClr val="0D3B88"/>
                </a:solidFill>
                <a:latin typeface="+mn-lt"/>
              </a:rPr>
              <a:t>a high-pitched cry </a:t>
            </a:r>
            <a:r>
              <a:rPr lang="en-US" sz="1800" dirty="0" smtClean="0">
                <a:solidFill>
                  <a:srgbClr val="0D3B88"/>
                </a:solidFill>
                <a:latin typeface="+mn-lt"/>
              </a:rPr>
              <a:t>who </a:t>
            </a:r>
            <a:r>
              <a:rPr lang="en-US" sz="1800" dirty="0">
                <a:solidFill>
                  <a:srgbClr val="0D3B88"/>
                </a:solidFill>
                <a:latin typeface="+mn-lt"/>
              </a:rPr>
              <a:t>intermittently arched his back. </a:t>
            </a:r>
            <a:r>
              <a:rPr lang="en-US" sz="1800" dirty="0" smtClean="0">
                <a:solidFill>
                  <a:srgbClr val="0D3B88"/>
                </a:solidFill>
                <a:latin typeface="+mn-lt"/>
              </a:rPr>
              <a:t>TSB </a:t>
            </a:r>
            <a:r>
              <a:rPr lang="en-US" sz="1800" dirty="0">
                <a:solidFill>
                  <a:srgbClr val="0D3B88"/>
                </a:solidFill>
                <a:latin typeface="+mn-lt"/>
              </a:rPr>
              <a:t>concentration was </a:t>
            </a:r>
            <a:r>
              <a:rPr lang="en-US" sz="1800" b="1" dirty="0">
                <a:solidFill>
                  <a:srgbClr val="0D3B88"/>
                </a:solidFill>
                <a:latin typeface="+mn-lt"/>
              </a:rPr>
              <a:t>36.5 </a:t>
            </a:r>
            <a:r>
              <a:rPr lang="en-US" sz="1800" b="1" dirty="0" smtClean="0">
                <a:solidFill>
                  <a:srgbClr val="0D3B88"/>
                </a:solidFill>
                <a:latin typeface="+mn-lt"/>
              </a:rPr>
              <a:t>mg/</a:t>
            </a:r>
            <a:r>
              <a:rPr lang="en-US" sz="1800" b="1" dirty="0" err="1" smtClean="0">
                <a:solidFill>
                  <a:srgbClr val="0D3B88"/>
                </a:solidFill>
                <a:latin typeface="+mn-lt"/>
              </a:rPr>
              <a:t>dL</a:t>
            </a:r>
            <a:r>
              <a:rPr lang="en-US" sz="1800" b="1" dirty="0" smtClean="0">
                <a:solidFill>
                  <a:srgbClr val="0D3B88"/>
                </a:solidFill>
                <a:latin typeface="+mn-lt"/>
              </a:rPr>
              <a:t> </a:t>
            </a:r>
          </a:p>
          <a:p>
            <a:pPr lvl="1"/>
            <a:r>
              <a:rPr lang="en-US" sz="1800" dirty="0" err="1" smtClean="0">
                <a:solidFill>
                  <a:srgbClr val="0D3B88"/>
                </a:solidFill>
                <a:latin typeface="+mn-lt"/>
              </a:rPr>
              <a:t>Admitted,immediate</a:t>
            </a:r>
            <a:r>
              <a:rPr lang="en-US" sz="1800" dirty="0" smtClean="0">
                <a:solidFill>
                  <a:srgbClr val="0D3B88"/>
                </a:solidFill>
                <a:latin typeface="+mn-lt"/>
              </a:rPr>
              <a:t> </a:t>
            </a:r>
            <a:r>
              <a:rPr lang="en-US" sz="1800" dirty="0">
                <a:solidFill>
                  <a:srgbClr val="0D3B88"/>
                </a:solidFill>
                <a:latin typeface="+mn-lt"/>
              </a:rPr>
              <a:t>exchange transfusion was performed. </a:t>
            </a:r>
            <a:r>
              <a:rPr lang="en-US" sz="1800" dirty="0" smtClean="0">
                <a:solidFill>
                  <a:srgbClr val="0D3B88"/>
                </a:solidFill>
                <a:latin typeface="+mn-lt"/>
              </a:rPr>
              <a:t>Neuro </a:t>
            </a:r>
            <a:r>
              <a:rPr lang="en-US" sz="1800" dirty="0" err="1" smtClean="0">
                <a:solidFill>
                  <a:srgbClr val="0D3B88"/>
                </a:solidFill>
                <a:latin typeface="+mn-lt"/>
              </a:rPr>
              <a:t>eval</a:t>
            </a:r>
            <a:r>
              <a:rPr lang="en-US" sz="1800" dirty="0" smtClean="0">
                <a:solidFill>
                  <a:srgbClr val="0D3B88"/>
                </a:solidFill>
                <a:latin typeface="+mn-lt"/>
              </a:rPr>
              <a:t> at </a:t>
            </a:r>
            <a:r>
              <a:rPr lang="en-US" sz="1800" dirty="0">
                <a:solidFill>
                  <a:srgbClr val="0D3B88"/>
                </a:solidFill>
                <a:latin typeface="+mn-lt"/>
              </a:rPr>
              <a:t>age 18 months showed profound </a:t>
            </a:r>
            <a:r>
              <a:rPr lang="en-US" sz="1800" dirty="0" err="1">
                <a:solidFill>
                  <a:srgbClr val="0D3B88"/>
                </a:solidFill>
                <a:latin typeface="+mn-lt"/>
              </a:rPr>
              <a:t>neuromotor</a:t>
            </a:r>
            <a:r>
              <a:rPr lang="en-US" sz="1800" dirty="0">
                <a:solidFill>
                  <a:srgbClr val="0D3B88"/>
                </a:solidFill>
                <a:latin typeface="+mn-lt"/>
              </a:rPr>
              <a:t> delay, </a:t>
            </a:r>
            <a:r>
              <a:rPr lang="en-US" sz="1800" dirty="0" err="1">
                <a:solidFill>
                  <a:srgbClr val="0D3B88"/>
                </a:solidFill>
                <a:latin typeface="+mn-lt"/>
              </a:rPr>
              <a:t>choreoathetoid</a:t>
            </a:r>
            <a:r>
              <a:rPr lang="en-US" sz="1800" dirty="0">
                <a:solidFill>
                  <a:srgbClr val="0D3B88"/>
                </a:solidFill>
                <a:latin typeface="+mn-lt"/>
              </a:rPr>
              <a:t> movements, an upward gaze paresis, and a sensorineural hearing loss.</a:t>
            </a:r>
          </a:p>
          <a:p>
            <a:endParaRPr lang="en-US" sz="1800" dirty="0">
              <a:latin typeface="+mn-lt"/>
            </a:endParaRPr>
          </a:p>
        </p:txBody>
      </p:sp>
      <p:sp>
        <p:nvSpPr>
          <p:cNvPr id="3" name="Title 2"/>
          <p:cNvSpPr>
            <a:spLocks noGrp="1"/>
          </p:cNvSpPr>
          <p:nvPr>
            <p:ph type="ctrTitle"/>
          </p:nvPr>
        </p:nvSpPr>
        <p:spPr>
          <a:xfrm>
            <a:off x="457200" y="838200"/>
            <a:ext cx="8525933" cy="685800"/>
          </a:xfrm>
        </p:spPr>
        <p:txBody>
          <a:bodyPr/>
          <a:lstStyle/>
          <a:p>
            <a:r>
              <a:rPr lang="en-US" dirty="0" smtClean="0">
                <a:solidFill>
                  <a:srgbClr val="00B050"/>
                </a:solidFill>
                <a:latin typeface="+mn-lt"/>
              </a:rPr>
              <a:t>CASE REPORT</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096737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25933" cy="5029200"/>
          </a:xfrm>
        </p:spPr>
        <p:txBody>
          <a:bodyPr/>
          <a:lstStyle/>
          <a:p>
            <a:pPr marL="0" indent="0">
              <a:buNone/>
            </a:pPr>
            <a:r>
              <a:rPr lang="en-US" b="1" dirty="0">
                <a:solidFill>
                  <a:srgbClr val="00B050"/>
                </a:solidFill>
                <a:latin typeface="+mn-lt"/>
              </a:rPr>
              <a:t>Two </a:t>
            </a:r>
            <a:r>
              <a:rPr lang="en-US" b="1" dirty="0" smtClean="0">
                <a:solidFill>
                  <a:srgbClr val="00B050"/>
                </a:solidFill>
                <a:latin typeface="+mn-lt"/>
              </a:rPr>
              <a:t>very important risk factors:  </a:t>
            </a:r>
            <a:endParaRPr lang="en-US" b="1" dirty="0">
              <a:solidFill>
                <a:srgbClr val="00B050"/>
              </a:solidFill>
              <a:latin typeface="+mn-lt"/>
            </a:endParaRPr>
          </a:p>
          <a:p>
            <a:pPr>
              <a:buFont typeface="Wingdings" panose="05000000000000000000" pitchFamily="2" charset="2"/>
              <a:buChar char="Ø"/>
            </a:pPr>
            <a:r>
              <a:rPr lang="en-US" sz="1800" b="1" dirty="0" smtClean="0">
                <a:solidFill>
                  <a:srgbClr val="0D3B88"/>
                </a:solidFill>
                <a:latin typeface="+mn-lt"/>
              </a:rPr>
              <a:t>Gestational </a:t>
            </a:r>
            <a:r>
              <a:rPr lang="en-US" sz="1800" b="1" dirty="0">
                <a:solidFill>
                  <a:srgbClr val="0D3B88"/>
                </a:solidFill>
                <a:latin typeface="+mn-lt"/>
              </a:rPr>
              <a:t>age less than 38 weeks </a:t>
            </a:r>
            <a:endParaRPr lang="en-US" sz="1800" b="1" dirty="0" smtClean="0">
              <a:solidFill>
                <a:srgbClr val="0D3B88"/>
              </a:solidFill>
              <a:latin typeface="+mn-lt"/>
            </a:endParaRPr>
          </a:p>
          <a:p>
            <a:pPr lvl="1" indent="0">
              <a:buNone/>
            </a:pPr>
            <a:r>
              <a:rPr lang="en-US" sz="1800" dirty="0">
                <a:solidFill>
                  <a:srgbClr val="0D3B88"/>
                </a:solidFill>
                <a:latin typeface="+mn-lt"/>
              </a:rPr>
              <a:t>-</a:t>
            </a:r>
            <a:r>
              <a:rPr lang="en-US" sz="1800" dirty="0" smtClean="0">
                <a:solidFill>
                  <a:srgbClr val="0D3B88"/>
                </a:solidFill>
                <a:latin typeface="+mn-lt"/>
              </a:rPr>
              <a:t> 13x more </a:t>
            </a:r>
            <a:r>
              <a:rPr lang="en-US" sz="1800" dirty="0">
                <a:solidFill>
                  <a:srgbClr val="0D3B88"/>
                </a:solidFill>
                <a:latin typeface="+mn-lt"/>
              </a:rPr>
              <a:t>likely </a:t>
            </a:r>
            <a:r>
              <a:rPr lang="en-US" sz="1800" dirty="0" smtClean="0">
                <a:solidFill>
                  <a:srgbClr val="0D3B88"/>
                </a:solidFill>
                <a:latin typeface="+mn-lt"/>
              </a:rPr>
              <a:t>to </a:t>
            </a:r>
            <a:r>
              <a:rPr lang="en-US" sz="1800" dirty="0">
                <a:solidFill>
                  <a:srgbClr val="0D3B88"/>
                </a:solidFill>
                <a:latin typeface="+mn-lt"/>
              </a:rPr>
              <a:t>be readmitted for severe jaundice</a:t>
            </a:r>
          </a:p>
          <a:p>
            <a:pPr>
              <a:buFont typeface="Wingdings" panose="05000000000000000000" pitchFamily="2" charset="2"/>
              <a:buChar char="Ø"/>
            </a:pPr>
            <a:r>
              <a:rPr lang="en-US" sz="1800" b="1" dirty="0" smtClean="0">
                <a:solidFill>
                  <a:srgbClr val="0D3B88"/>
                </a:solidFill>
                <a:latin typeface="+mn-lt"/>
              </a:rPr>
              <a:t>Breastfeeding (</a:t>
            </a:r>
            <a:r>
              <a:rPr lang="en-US" sz="1800" b="1" dirty="0" err="1">
                <a:solidFill>
                  <a:srgbClr val="0D3B88"/>
                </a:solidFill>
                <a:latin typeface="+mn-lt"/>
              </a:rPr>
              <a:t>e</a:t>
            </a:r>
            <a:r>
              <a:rPr lang="en-US" sz="1800" b="1" dirty="0" err="1" smtClean="0">
                <a:solidFill>
                  <a:srgbClr val="0D3B88"/>
                </a:solidFill>
                <a:latin typeface="+mn-lt"/>
              </a:rPr>
              <a:t>sp</a:t>
            </a:r>
            <a:r>
              <a:rPr lang="en-US" sz="1800" b="1" dirty="0" smtClean="0">
                <a:solidFill>
                  <a:srgbClr val="0D3B88"/>
                </a:solidFill>
                <a:latin typeface="+mn-lt"/>
              </a:rPr>
              <a:t> w poor latch</a:t>
            </a:r>
            <a:r>
              <a:rPr lang="en-US" sz="1800" dirty="0" smtClean="0">
                <a:solidFill>
                  <a:srgbClr val="0D3B88"/>
                </a:solidFill>
                <a:latin typeface="+mn-lt"/>
              </a:rPr>
              <a:t>) </a:t>
            </a:r>
          </a:p>
          <a:p>
            <a:pPr marL="0" indent="0">
              <a:buNone/>
            </a:pPr>
            <a:r>
              <a:rPr lang="en-US" sz="1800" dirty="0">
                <a:solidFill>
                  <a:srgbClr val="0D3B88"/>
                </a:solidFill>
                <a:latin typeface="+mn-lt"/>
              </a:rPr>
              <a:t>	</a:t>
            </a:r>
            <a:r>
              <a:rPr lang="en-US" sz="1800" dirty="0" smtClean="0">
                <a:solidFill>
                  <a:srgbClr val="0D3B88"/>
                </a:solidFill>
                <a:latin typeface="+mn-lt"/>
              </a:rPr>
              <a:t>- majority cases </a:t>
            </a:r>
            <a:r>
              <a:rPr lang="en-US" sz="1800" dirty="0">
                <a:solidFill>
                  <a:srgbClr val="0D3B88"/>
                </a:solidFill>
                <a:latin typeface="+mn-lt"/>
              </a:rPr>
              <a:t>of </a:t>
            </a:r>
            <a:r>
              <a:rPr lang="en-US" sz="1800" dirty="0" smtClean="0">
                <a:solidFill>
                  <a:srgbClr val="0D3B88"/>
                </a:solidFill>
                <a:latin typeface="+mn-lt"/>
              </a:rPr>
              <a:t>kernicterus</a:t>
            </a:r>
          </a:p>
          <a:p>
            <a:pPr marL="457200" indent="-457200">
              <a:buAutoNum type="arabicPeriod"/>
            </a:pPr>
            <a:endParaRPr lang="en-US" sz="1800" dirty="0">
              <a:latin typeface="+mn-lt"/>
            </a:endParaRPr>
          </a:p>
          <a:p>
            <a:pPr>
              <a:buFont typeface="Wingdings" panose="05000000000000000000" pitchFamily="2" charset="2"/>
              <a:buChar char="Ø"/>
            </a:pPr>
            <a:r>
              <a:rPr lang="en-US" sz="1800" b="1" dirty="0" smtClean="0">
                <a:solidFill>
                  <a:srgbClr val="0D3B88"/>
                </a:solidFill>
                <a:latin typeface="+mn-lt"/>
              </a:rPr>
              <a:t>36 </a:t>
            </a:r>
            <a:r>
              <a:rPr lang="en-US" sz="1800" b="1" dirty="0" err="1" smtClean="0">
                <a:solidFill>
                  <a:srgbClr val="0D3B88"/>
                </a:solidFill>
                <a:latin typeface="+mn-lt"/>
              </a:rPr>
              <a:t>weekers</a:t>
            </a:r>
            <a:r>
              <a:rPr lang="en-US" sz="1800" b="1" dirty="0">
                <a:solidFill>
                  <a:srgbClr val="0D3B88"/>
                </a:solidFill>
                <a:latin typeface="+mn-lt"/>
              </a:rPr>
              <a:t> </a:t>
            </a:r>
            <a:r>
              <a:rPr lang="en-US" sz="1800" b="1" dirty="0" smtClean="0">
                <a:solidFill>
                  <a:srgbClr val="00B050"/>
                </a:solidFill>
                <a:latin typeface="+mn-lt"/>
              </a:rPr>
              <a:t>…. “Near-term</a:t>
            </a:r>
            <a:r>
              <a:rPr lang="en-US" sz="1800" b="1" dirty="0">
                <a:solidFill>
                  <a:srgbClr val="00B050"/>
                </a:solidFill>
                <a:latin typeface="+mn-lt"/>
              </a:rPr>
              <a:t>” </a:t>
            </a:r>
            <a:r>
              <a:rPr lang="en-US" sz="1800" b="1" dirty="0" smtClean="0">
                <a:solidFill>
                  <a:srgbClr val="00B050"/>
                </a:solidFill>
                <a:latin typeface="+mn-lt"/>
              </a:rPr>
              <a:t>infants</a:t>
            </a:r>
          </a:p>
          <a:p>
            <a:pPr marL="0" indent="0">
              <a:buNone/>
            </a:pPr>
            <a:r>
              <a:rPr lang="en-US" sz="1800" dirty="0">
                <a:latin typeface="+mn-lt"/>
              </a:rPr>
              <a:t>	</a:t>
            </a:r>
            <a:r>
              <a:rPr lang="en-US" sz="1800" dirty="0" smtClean="0">
                <a:latin typeface="+mn-lt"/>
              </a:rPr>
              <a:t>- </a:t>
            </a:r>
            <a:r>
              <a:rPr lang="en-US" sz="1800" dirty="0" smtClean="0">
                <a:solidFill>
                  <a:srgbClr val="0D3B88"/>
                </a:solidFill>
                <a:latin typeface="+mn-lt"/>
              </a:rPr>
              <a:t>treated </a:t>
            </a:r>
            <a:r>
              <a:rPr lang="en-US" sz="1800" dirty="0">
                <a:solidFill>
                  <a:srgbClr val="0D3B88"/>
                </a:solidFill>
                <a:latin typeface="+mn-lt"/>
              </a:rPr>
              <a:t>like regular babies in the nursery </a:t>
            </a:r>
          </a:p>
          <a:p>
            <a:pPr marL="0" indent="0">
              <a:buNone/>
            </a:pPr>
            <a:r>
              <a:rPr lang="en-US" sz="1800" dirty="0">
                <a:solidFill>
                  <a:srgbClr val="0D3B88"/>
                </a:solidFill>
                <a:latin typeface="+mn-lt"/>
              </a:rPr>
              <a:t>	- much more likely to nurse ineffectively : fewer calories, greater </a:t>
            </a:r>
            <a:r>
              <a:rPr lang="en-US" sz="1800" dirty="0" err="1">
                <a:solidFill>
                  <a:srgbClr val="0D3B88"/>
                </a:solidFill>
                <a:latin typeface="+mn-lt"/>
              </a:rPr>
              <a:t>wt</a:t>
            </a:r>
            <a:r>
              <a:rPr lang="en-US" sz="1800" dirty="0">
                <a:solidFill>
                  <a:srgbClr val="0D3B88"/>
                </a:solidFill>
                <a:latin typeface="+mn-lt"/>
              </a:rPr>
              <a:t> loss</a:t>
            </a:r>
          </a:p>
          <a:p>
            <a:pPr marL="0" indent="0">
              <a:buNone/>
            </a:pPr>
            <a:r>
              <a:rPr lang="en-US" sz="1800" dirty="0">
                <a:solidFill>
                  <a:srgbClr val="0D3B88"/>
                </a:solidFill>
                <a:latin typeface="+mn-lt"/>
              </a:rPr>
              <a:t>	- immaturity of the liver</a:t>
            </a:r>
          </a:p>
          <a:p>
            <a:pPr>
              <a:buFont typeface="Wingdings" panose="05000000000000000000" pitchFamily="2" charset="2"/>
              <a:buChar char="Ø"/>
            </a:pPr>
            <a:endParaRPr lang="en-US" sz="1800" dirty="0">
              <a:solidFill>
                <a:srgbClr val="0D3B88"/>
              </a:solidFill>
              <a:latin typeface="+mn-lt"/>
            </a:endParaRPr>
          </a:p>
          <a:p>
            <a:pPr>
              <a:buFont typeface="Wingdings" panose="05000000000000000000" pitchFamily="2" charset="2"/>
              <a:buChar char="Ø"/>
            </a:pPr>
            <a:r>
              <a:rPr lang="en-US" b="1" dirty="0" smtClean="0">
                <a:solidFill>
                  <a:srgbClr val="00B050"/>
                </a:solidFill>
                <a:latin typeface="+mn-lt"/>
              </a:rPr>
              <a:t>Any </a:t>
            </a:r>
            <a:r>
              <a:rPr lang="en-US" b="1" dirty="0">
                <a:solidFill>
                  <a:srgbClr val="00B050"/>
                </a:solidFill>
                <a:latin typeface="+mn-lt"/>
              </a:rPr>
              <a:t>infant discharged at less than 72 hours of age should be seen within 2 days </a:t>
            </a:r>
            <a:r>
              <a:rPr lang="en-US" b="1" dirty="0" smtClean="0">
                <a:solidFill>
                  <a:srgbClr val="00B050"/>
                </a:solidFill>
                <a:latin typeface="+mn-lt"/>
              </a:rPr>
              <a:t>of discharge </a:t>
            </a:r>
            <a:endParaRPr lang="en-US" b="1" dirty="0">
              <a:solidFill>
                <a:srgbClr val="00B050"/>
              </a:solidFill>
              <a:latin typeface="+mn-lt"/>
            </a:endParaRPr>
          </a:p>
          <a:p>
            <a:pPr marL="0" indent="0">
              <a:buNone/>
            </a:pPr>
            <a:r>
              <a:rPr lang="en-US" sz="1800" b="1" dirty="0" smtClean="0">
                <a:solidFill>
                  <a:srgbClr val="00B050"/>
                </a:solidFill>
                <a:latin typeface="+mn-lt"/>
              </a:rPr>
              <a:t> 	*sooner if risk factors present (within </a:t>
            </a:r>
            <a:r>
              <a:rPr lang="en-US" sz="1800" b="1" dirty="0">
                <a:solidFill>
                  <a:srgbClr val="00B050"/>
                </a:solidFill>
                <a:latin typeface="+mn-lt"/>
              </a:rPr>
              <a:t>24 h of discharge</a:t>
            </a:r>
            <a:r>
              <a:rPr lang="en-US" sz="1800" b="1" dirty="0" smtClean="0">
                <a:solidFill>
                  <a:srgbClr val="00B050"/>
                </a:solidFill>
                <a:latin typeface="+mn-lt"/>
              </a:rPr>
              <a:t>)</a:t>
            </a:r>
          </a:p>
          <a:p>
            <a:pPr marL="0" indent="0">
              <a:buNone/>
            </a:pPr>
            <a:r>
              <a:rPr lang="en-US" dirty="0">
                <a:latin typeface="+mn-lt"/>
              </a:rPr>
              <a:t>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73201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9983" y="2779177"/>
            <a:ext cx="8525933" cy="685800"/>
          </a:xfrm>
        </p:spPr>
        <p:txBody>
          <a:bodyPr/>
          <a:lstStyle/>
          <a:p>
            <a:pPr algn="ctr"/>
            <a:r>
              <a:rPr lang="en-US" sz="4800" dirty="0" smtClean="0">
                <a:solidFill>
                  <a:srgbClr val="00B050"/>
                </a:solidFill>
                <a:latin typeface="+mn-lt"/>
              </a:rPr>
              <a:t>Pop Quiz!</a:t>
            </a:r>
            <a:endParaRPr lang="en-US" sz="48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23808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048000"/>
            <a:ext cx="8525933" cy="685800"/>
          </a:xfrm>
        </p:spPr>
        <p:txBody>
          <a:bodyPr/>
          <a:lstStyle/>
          <a:p>
            <a:r>
              <a:rPr lang="en-US" b="0" dirty="0" smtClean="0">
                <a:solidFill>
                  <a:srgbClr val="00B050"/>
                </a:solidFill>
                <a:latin typeface="+mn-lt"/>
              </a:rPr>
              <a:t>Jaundice is caused by: </a:t>
            </a:r>
            <a:br>
              <a:rPr lang="en-US" b="0" dirty="0" smtClean="0">
                <a:solidFill>
                  <a:srgbClr val="00B050"/>
                </a:solidFill>
                <a:latin typeface="+mn-lt"/>
              </a:rPr>
            </a:br>
            <a:r>
              <a:rPr lang="en-US" b="0" dirty="0">
                <a:solidFill>
                  <a:srgbClr val="00B050"/>
                </a:solidFill>
                <a:latin typeface="+mn-lt"/>
              </a:rPr>
              <a:t/>
            </a:r>
            <a:br>
              <a:rPr lang="en-US" b="0" dirty="0">
                <a:solidFill>
                  <a:srgbClr val="00B050"/>
                </a:solidFill>
                <a:latin typeface="+mn-lt"/>
              </a:rPr>
            </a:br>
            <a:r>
              <a:rPr lang="en-US" b="0" dirty="0" smtClean="0">
                <a:solidFill>
                  <a:srgbClr val="0D3B88"/>
                </a:solidFill>
                <a:latin typeface="+mn-lt"/>
              </a:rPr>
              <a:t>a. Excess </a:t>
            </a:r>
            <a:r>
              <a:rPr lang="en-US" b="0" dirty="0">
                <a:solidFill>
                  <a:srgbClr val="0D3B88"/>
                </a:solidFill>
                <a:latin typeface="+mn-lt"/>
              </a:rPr>
              <a:t>of uric acid in the blood </a:t>
            </a:r>
            <a:br>
              <a:rPr lang="en-US" b="0" dirty="0">
                <a:solidFill>
                  <a:srgbClr val="0D3B88"/>
                </a:solidFill>
                <a:latin typeface="+mn-lt"/>
              </a:rPr>
            </a:br>
            <a:r>
              <a:rPr lang="en-US" b="0" dirty="0" smtClean="0">
                <a:solidFill>
                  <a:srgbClr val="0D3B88"/>
                </a:solidFill>
                <a:latin typeface="+mn-lt"/>
              </a:rPr>
              <a:t>b. Excess </a:t>
            </a:r>
            <a:r>
              <a:rPr lang="en-US" b="0" dirty="0">
                <a:solidFill>
                  <a:srgbClr val="0D3B88"/>
                </a:solidFill>
                <a:latin typeface="+mn-lt"/>
              </a:rPr>
              <a:t>of hemoglobin in the blood </a:t>
            </a:r>
            <a:r>
              <a:rPr lang="en-US" b="0" dirty="0" smtClean="0">
                <a:solidFill>
                  <a:srgbClr val="0D3B88"/>
                </a:solidFill>
                <a:latin typeface="+mn-lt"/>
              </a:rPr>
              <a:t/>
            </a:r>
            <a:br>
              <a:rPr lang="en-US" b="0" dirty="0" smtClean="0">
                <a:solidFill>
                  <a:srgbClr val="0D3B88"/>
                </a:solidFill>
                <a:latin typeface="+mn-lt"/>
              </a:rPr>
            </a:br>
            <a:r>
              <a:rPr lang="en-US" b="0" dirty="0" smtClean="0">
                <a:solidFill>
                  <a:srgbClr val="0D3B88"/>
                </a:solidFill>
                <a:latin typeface="+mn-lt"/>
              </a:rPr>
              <a:t>c. Excess </a:t>
            </a:r>
            <a:r>
              <a:rPr lang="en-US" b="0" dirty="0">
                <a:solidFill>
                  <a:srgbClr val="0D3B88"/>
                </a:solidFill>
                <a:latin typeface="+mn-lt"/>
              </a:rPr>
              <a:t>of bilirubin in the blood </a:t>
            </a:r>
            <a:br>
              <a:rPr lang="en-US" b="0" dirty="0">
                <a:solidFill>
                  <a:srgbClr val="0D3B88"/>
                </a:solidFill>
                <a:latin typeface="+mn-lt"/>
              </a:rPr>
            </a:br>
            <a:r>
              <a:rPr lang="en-US" b="0" dirty="0" smtClean="0">
                <a:solidFill>
                  <a:srgbClr val="0D3B88"/>
                </a:solidFill>
                <a:latin typeface="+mn-lt"/>
              </a:rPr>
              <a:t>d. Excess </a:t>
            </a:r>
            <a:r>
              <a:rPr lang="en-US" b="0" dirty="0">
                <a:solidFill>
                  <a:srgbClr val="0D3B88"/>
                </a:solidFill>
                <a:latin typeface="+mn-lt"/>
              </a:rPr>
              <a:t>of potassium in the blood</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118279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971800"/>
            <a:ext cx="8525933" cy="685800"/>
          </a:xfrm>
        </p:spPr>
        <p:txBody>
          <a:bodyPr/>
          <a:lstStyle/>
          <a:p>
            <a:r>
              <a:rPr lang="en-US" sz="2400" b="0" dirty="0" smtClean="0">
                <a:latin typeface="+mn-lt"/>
              </a:rPr>
              <a:t>Jaundice is caused by: </a:t>
            </a:r>
            <a:br>
              <a:rPr lang="en-US" sz="2400" b="0" dirty="0" smtClean="0">
                <a:latin typeface="+mn-lt"/>
              </a:rPr>
            </a:br>
            <a:r>
              <a:rPr lang="en-US" sz="2400" b="0" dirty="0">
                <a:latin typeface="+mn-lt"/>
              </a:rPr>
              <a:t/>
            </a:r>
            <a:br>
              <a:rPr lang="en-US" sz="2400" b="0" dirty="0">
                <a:latin typeface="+mn-lt"/>
              </a:rPr>
            </a:br>
            <a:r>
              <a:rPr lang="en-US" sz="2400" b="0" dirty="0" smtClean="0">
                <a:latin typeface="+mn-lt"/>
              </a:rPr>
              <a:t>a. Excess </a:t>
            </a:r>
            <a:r>
              <a:rPr lang="en-US" sz="2400" b="0" dirty="0">
                <a:latin typeface="+mn-lt"/>
              </a:rPr>
              <a:t>of uric acid in the blood </a:t>
            </a:r>
            <a:r>
              <a:rPr lang="en-US" sz="2400" b="0" dirty="0" smtClean="0">
                <a:latin typeface="+mn-lt"/>
              </a:rPr>
              <a:t/>
            </a:r>
            <a:br>
              <a:rPr lang="en-US" sz="2400" b="0" dirty="0" smtClean="0">
                <a:latin typeface="+mn-lt"/>
              </a:rPr>
            </a:br>
            <a:r>
              <a:rPr lang="en-US" sz="2400" b="0" dirty="0">
                <a:latin typeface="+mn-lt"/>
              </a:rPr>
              <a:t/>
            </a:r>
            <a:br>
              <a:rPr lang="en-US" sz="2400" b="0" dirty="0">
                <a:latin typeface="+mn-lt"/>
              </a:rPr>
            </a:br>
            <a:r>
              <a:rPr lang="en-US" sz="2400" b="0" dirty="0" smtClean="0">
                <a:latin typeface="+mn-lt"/>
              </a:rPr>
              <a:t>b. Excess </a:t>
            </a:r>
            <a:r>
              <a:rPr lang="en-US" sz="2400" b="0" dirty="0">
                <a:latin typeface="+mn-lt"/>
              </a:rPr>
              <a:t>of hemoglobin in the blood </a:t>
            </a:r>
            <a:br>
              <a:rPr lang="en-US" sz="2400" b="0" dirty="0">
                <a:latin typeface="+mn-lt"/>
              </a:rPr>
            </a:br>
            <a:r>
              <a:rPr lang="en-US" sz="2400" b="0" dirty="0" smtClean="0">
                <a:latin typeface="+mn-lt"/>
              </a:rPr>
              <a:t/>
            </a:r>
            <a:br>
              <a:rPr lang="en-US" sz="2400" b="0" dirty="0" smtClean="0">
                <a:latin typeface="+mn-lt"/>
              </a:rPr>
            </a:br>
            <a:r>
              <a:rPr lang="en-US" sz="2400" dirty="0" smtClean="0">
                <a:latin typeface="+mn-lt"/>
              </a:rPr>
              <a:t>c</a:t>
            </a:r>
            <a:r>
              <a:rPr lang="en-US" sz="2400" dirty="0" smtClean="0">
                <a:solidFill>
                  <a:srgbClr val="D55DB6"/>
                </a:solidFill>
                <a:latin typeface="+mn-lt"/>
              </a:rPr>
              <a:t>. Excess </a:t>
            </a:r>
            <a:r>
              <a:rPr lang="en-US" sz="2400" dirty="0">
                <a:solidFill>
                  <a:srgbClr val="D55DB6"/>
                </a:solidFill>
                <a:latin typeface="+mn-lt"/>
              </a:rPr>
              <a:t>of bilirubin in the blood </a:t>
            </a:r>
            <a:r>
              <a:rPr lang="en-US" sz="2400" b="0" dirty="0">
                <a:latin typeface="+mn-lt"/>
              </a:rPr>
              <a:t/>
            </a:r>
            <a:br>
              <a:rPr lang="en-US" sz="2400" b="0" dirty="0">
                <a:latin typeface="+mn-lt"/>
              </a:rPr>
            </a:br>
            <a:r>
              <a:rPr lang="en-US" sz="2400" b="0" dirty="0" smtClean="0">
                <a:latin typeface="+mn-lt"/>
              </a:rPr>
              <a:t/>
            </a:r>
            <a:br>
              <a:rPr lang="en-US" sz="2400" b="0" dirty="0" smtClean="0">
                <a:latin typeface="+mn-lt"/>
              </a:rPr>
            </a:br>
            <a:r>
              <a:rPr lang="en-US" sz="2400" b="0" dirty="0" smtClean="0">
                <a:latin typeface="+mn-lt"/>
              </a:rPr>
              <a:t>d. Excess </a:t>
            </a:r>
            <a:r>
              <a:rPr lang="en-US" sz="2400" b="0" dirty="0">
                <a:latin typeface="+mn-lt"/>
              </a:rPr>
              <a:t>of potassium in the blood</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214213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
            </a:r>
            <a:br>
              <a:rPr lang="en-US" dirty="0">
                <a:latin typeface="+mn-lt"/>
              </a:rPr>
            </a:br>
            <a:r>
              <a:rPr lang="en-US" dirty="0">
                <a:latin typeface="+mn-lt"/>
              </a:rPr>
              <a:t/>
            </a:r>
            <a:br>
              <a:rPr lang="en-US" dirty="0">
                <a:latin typeface="+mn-lt"/>
              </a:rPr>
            </a:br>
            <a:endParaRPr lang="en-US" dirty="0">
              <a:latin typeface="+mn-lt"/>
            </a:endParaRPr>
          </a:p>
        </p:txBody>
      </p:sp>
      <p:sp>
        <p:nvSpPr>
          <p:cNvPr id="3" name="Title 2"/>
          <p:cNvSpPr>
            <a:spLocks noGrp="1"/>
          </p:cNvSpPr>
          <p:nvPr>
            <p:ph type="ctrTitle"/>
          </p:nvPr>
        </p:nvSpPr>
        <p:spPr>
          <a:xfrm>
            <a:off x="618067" y="3352800"/>
            <a:ext cx="8525933" cy="685800"/>
          </a:xfrm>
        </p:spPr>
        <p:txBody>
          <a:bodyPr/>
          <a:lstStyle/>
          <a:p>
            <a:r>
              <a:rPr lang="en-US" dirty="0">
                <a:solidFill>
                  <a:srgbClr val="00B050"/>
                </a:solidFill>
                <a:latin typeface="+mn-lt"/>
              </a:rPr>
              <a:t>Bilirubin is a waste product released during the break down of</a:t>
            </a:r>
            <a:r>
              <a:rPr lang="en-US" dirty="0" smtClean="0">
                <a:solidFill>
                  <a:srgbClr val="00B050"/>
                </a:solidFill>
                <a:latin typeface="+mn-lt"/>
              </a:rPr>
              <a:t>:</a:t>
            </a: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a. Mast </a:t>
            </a:r>
            <a:r>
              <a:rPr lang="en-US" dirty="0">
                <a:latin typeface="+mn-lt"/>
              </a:rPr>
              <a:t>cells </a:t>
            </a:r>
            <a:br>
              <a:rPr lang="en-US" dirty="0">
                <a:latin typeface="+mn-lt"/>
              </a:rPr>
            </a:br>
            <a:r>
              <a:rPr lang="en-US" dirty="0">
                <a:latin typeface="+mn-lt"/>
              </a:rPr>
              <a:t/>
            </a:r>
            <a:br>
              <a:rPr lang="en-US" dirty="0">
                <a:latin typeface="+mn-lt"/>
              </a:rPr>
            </a:br>
            <a:r>
              <a:rPr lang="en-US" dirty="0" smtClean="0">
                <a:latin typeface="+mn-lt"/>
              </a:rPr>
              <a:t>b. Red </a:t>
            </a:r>
            <a:r>
              <a:rPr lang="en-US" dirty="0">
                <a:latin typeface="+mn-lt"/>
              </a:rPr>
              <a:t>blood cells </a:t>
            </a:r>
            <a:br>
              <a:rPr lang="en-US" dirty="0">
                <a:latin typeface="+mn-lt"/>
              </a:rPr>
            </a:br>
            <a:r>
              <a:rPr lang="en-US" dirty="0" smtClean="0">
                <a:latin typeface="+mn-lt"/>
              </a:rPr>
              <a:t/>
            </a:r>
            <a:br>
              <a:rPr lang="en-US" dirty="0" smtClean="0">
                <a:latin typeface="+mn-lt"/>
              </a:rPr>
            </a:br>
            <a:r>
              <a:rPr lang="en-US" dirty="0" smtClean="0">
                <a:latin typeface="+mn-lt"/>
              </a:rPr>
              <a:t>c. White </a:t>
            </a:r>
            <a:r>
              <a:rPr lang="en-US" dirty="0">
                <a:latin typeface="+mn-lt"/>
              </a:rPr>
              <a:t>blood cells </a:t>
            </a:r>
            <a:br>
              <a:rPr lang="en-US" dirty="0">
                <a:latin typeface="+mn-lt"/>
              </a:rPr>
            </a:br>
            <a:r>
              <a:rPr lang="en-US" dirty="0" smtClean="0">
                <a:latin typeface="+mn-lt"/>
              </a:rPr>
              <a:t/>
            </a:r>
            <a:br>
              <a:rPr lang="en-US" dirty="0" smtClean="0">
                <a:latin typeface="+mn-lt"/>
              </a:rPr>
            </a:br>
            <a:r>
              <a:rPr lang="en-US" dirty="0" smtClean="0">
                <a:latin typeface="+mn-lt"/>
              </a:rPr>
              <a:t>d. Platelets</a:t>
            </a:r>
            <a:r>
              <a:rPr lang="en-US" dirty="0"/>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542068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r>
              <a:rPr lang="en-US" dirty="0"/>
              <a:t/>
            </a:r>
            <a:br>
              <a:rPr lang="en-US" dirty="0"/>
            </a:br>
            <a:endParaRPr lang="en-US" dirty="0"/>
          </a:p>
        </p:txBody>
      </p:sp>
      <p:sp>
        <p:nvSpPr>
          <p:cNvPr id="3" name="Title 2"/>
          <p:cNvSpPr>
            <a:spLocks noGrp="1"/>
          </p:cNvSpPr>
          <p:nvPr>
            <p:ph type="ctrTitle"/>
          </p:nvPr>
        </p:nvSpPr>
        <p:spPr>
          <a:xfrm>
            <a:off x="618067" y="3352800"/>
            <a:ext cx="8525933" cy="685800"/>
          </a:xfrm>
        </p:spPr>
        <p:txBody>
          <a:bodyPr/>
          <a:lstStyle/>
          <a:p>
            <a:r>
              <a:rPr lang="en-US" dirty="0">
                <a:latin typeface="+mn-lt"/>
              </a:rPr>
              <a:t>Bilirubin is a waste product released during the break down of</a:t>
            </a:r>
            <a:r>
              <a:rPr lang="en-US" dirty="0" smtClean="0">
                <a:latin typeface="+mn-lt"/>
              </a:rPr>
              <a:t>:</a:t>
            </a:r>
            <a:br>
              <a:rPr lang="en-US" dirty="0" smtClean="0">
                <a:latin typeface="+mn-lt"/>
              </a:rPr>
            </a:br>
            <a:r>
              <a:rPr lang="en-US" dirty="0">
                <a:latin typeface="+mn-lt"/>
              </a:rPr>
              <a:t/>
            </a:r>
            <a:br>
              <a:rPr lang="en-US" dirty="0">
                <a:latin typeface="+mn-lt"/>
              </a:rPr>
            </a:br>
            <a:r>
              <a:rPr lang="en-US" dirty="0" smtClean="0">
                <a:latin typeface="+mn-lt"/>
              </a:rPr>
              <a:t>a. Mast </a:t>
            </a:r>
            <a:r>
              <a:rPr lang="en-US" dirty="0">
                <a:latin typeface="+mn-lt"/>
              </a:rPr>
              <a:t>cells </a:t>
            </a:r>
            <a:br>
              <a:rPr lang="en-US" dirty="0">
                <a:latin typeface="+mn-lt"/>
              </a:rPr>
            </a:br>
            <a:r>
              <a:rPr lang="en-US" dirty="0">
                <a:latin typeface="+mn-lt"/>
              </a:rPr>
              <a:t/>
            </a:r>
            <a:br>
              <a:rPr lang="en-US" dirty="0">
                <a:latin typeface="+mn-lt"/>
              </a:rPr>
            </a:br>
            <a:r>
              <a:rPr lang="en-US" dirty="0" smtClean="0">
                <a:solidFill>
                  <a:srgbClr val="D55DB6"/>
                </a:solidFill>
                <a:latin typeface="+mn-lt"/>
              </a:rPr>
              <a:t>b. Red </a:t>
            </a:r>
            <a:r>
              <a:rPr lang="en-US" dirty="0">
                <a:solidFill>
                  <a:srgbClr val="D55DB6"/>
                </a:solidFill>
                <a:latin typeface="+mn-lt"/>
              </a:rPr>
              <a:t>blood cells </a:t>
            </a: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c. White </a:t>
            </a:r>
            <a:r>
              <a:rPr lang="en-US" dirty="0">
                <a:latin typeface="+mn-lt"/>
              </a:rPr>
              <a:t>blood cells </a:t>
            </a:r>
            <a:br>
              <a:rPr lang="en-US" dirty="0">
                <a:latin typeface="+mn-lt"/>
              </a:rPr>
            </a:br>
            <a:r>
              <a:rPr lang="en-US" dirty="0" smtClean="0">
                <a:latin typeface="+mn-lt"/>
              </a:rPr>
              <a:t/>
            </a:r>
            <a:br>
              <a:rPr lang="en-US" dirty="0" smtClean="0">
                <a:latin typeface="+mn-lt"/>
              </a:rPr>
            </a:br>
            <a:r>
              <a:rPr lang="en-US" dirty="0" smtClean="0">
                <a:latin typeface="+mn-lt"/>
              </a:rPr>
              <a:t>d. Platelets</a:t>
            </a:r>
            <a:r>
              <a:rPr lang="en-US" dirty="0"/>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451066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mn-lt"/>
              </a:rPr>
              <a:t/>
            </a:r>
            <a:br>
              <a:rPr lang="en-US" dirty="0">
                <a:latin typeface="+mn-lt"/>
              </a:rPr>
            </a:br>
            <a:endParaRPr lang="en-US" dirty="0" smtClean="0">
              <a:latin typeface="+mn-lt"/>
            </a:endParaRPr>
          </a:p>
          <a:p>
            <a:endParaRPr lang="en-US" dirty="0" smtClean="0">
              <a:latin typeface="+mn-lt"/>
            </a:endParaRPr>
          </a:p>
          <a:p>
            <a:endParaRPr lang="en-US" dirty="0">
              <a:latin typeface="+mn-lt"/>
            </a:endParaRPr>
          </a:p>
          <a:p>
            <a:endParaRPr lang="en-US" dirty="0">
              <a:latin typeface="+mn-lt"/>
            </a:endParaRPr>
          </a:p>
          <a:p>
            <a:endParaRPr lang="en-US" dirty="0">
              <a:latin typeface="+mn-lt"/>
            </a:endParaRPr>
          </a:p>
        </p:txBody>
      </p:sp>
      <p:sp>
        <p:nvSpPr>
          <p:cNvPr id="3" name="Title 2"/>
          <p:cNvSpPr>
            <a:spLocks noGrp="1"/>
          </p:cNvSpPr>
          <p:nvPr>
            <p:ph type="ctrTitle"/>
          </p:nvPr>
        </p:nvSpPr>
        <p:spPr>
          <a:xfrm>
            <a:off x="533400" y="3581400"/>
            <a:ext cx="8525933" cy="685800"/>
          </a:xfrm>
        </p:spPr>
        <p:txBody>
          <a:bodyPr/>
          <a:lstStyle/>
          <a:p>
            <a:r>
              <a:rPr lang="en-US" dirty="0">
                <a:solidFill>
                  <a:srgbClr val="00B050"/>
                </a:solidFill>
                <a:latin typeface="Calibri" panose="020F0502020204030204" pitchFamily="34" charset="0"/>
              </a:rPr>
              <a:t>Jaundice is also known as</a:t>
            </a:r>
            <a:r>
              <a:rPr lang="en-US" dirty="0" smtClean="0">
                <a:solidFill>
                  <a:srgbClr val="00B050"/>
                </a:solidFill>
                <a:latin typeface="Calibri" panose="020F0502020204030204" pitchFamily="34" charset="0"/>
              </a:rPr>
              <a:t>:</a:t>
            </a:r>
            <a:br>
              <a:rPr lang="en-US" dirty="0" smtClean="0">
                <a:solidFill>
                  <a:srgbClr val="00B050"/>
                </a:solidFill>
                <a:latin typeface="Calibri" panose="020F0502020204030204" pitchFamily="34" charset="0"/>
              </a:rPr>
            </a:br>
            <a:r>
              <a:rPr lang="en-US" dirty="0" smtClean="0">
                <a:solidFill>
                  <a:srgbClr val="00B050"/>
                </a:solidFill>
                <a:latin typeface="Calibri" panose="020F0502020204030204" pitchFamily="34" charset="0"/>
              </a:rPr>
              <a:t/>
            </a:r>
            <a:br>
              <a:rPr lang="en-US" dirty="0" smtClean="0">
                <a:solidFill>
                  <a:srgbClr val="00B050"/>
                </a:solidFill>
                <a:latin typeface="Calibri" panose="020F0502020204030204" pitchFamily="34" charset="0"/>
              </a:rPr>
            </a:br>
            <a:r>
              <a:rPr lang="en-US" dirty="0" smtClean="0"/>
              <a:t>a. Icterus </a:t>
            </a:r>
            <a:r>
              <a:rPr lang="en-US" dirty="0"/>
              <a:t/>
            </a:r>
            <a:br>
              <a:rPr lang="en-US" dirty="0"/>
            </a:br>
            <a:r>
              <a:rPr lang="en-US" dirty="0" smtClean="0"/>
              <a:t/>
            </a:r>
            <a:br>
              <a:rPr lang="en-US" dirty="0" smtClean="0"/>
            </a:br>
            <a:r>
              <a:rPr lang="en-US" dirty="0" smtClean="0"/>
              <a:t>b. Hemophilia </a:t>
            </a:r>
            <a:r>
              <a:rPr lang="en-US" dirty="0"/>
              <a:t/>
            </a:r>
            <a:br>
              <a:rPr lang="en-US" dirty="0"/>
            </a:br>
            <a:r>
              <a:rPr lang="en-US" dirty="0" smtClean="0"/>
              <a:t/>
            </a:r>
            <a:br>
              <a:rPr lang="en-US" dirty="0" smtClean="0"/>
            </a:br>
            <a:r>
              <a:rPr lang="en-US" dirty="0" smtClean="0"/>
              <a:t>c. Anemia </a:t>
            </a:r>
            <a:r>
              <a:rPr lang="en-US" dirty="0"/>
              <a:t/>
            </a:r>
            <a:br>
              <a:rPr lang="en-US" dirty="0"/>
            </a:br>
            <a:r>
              <a:rPr lang="en-US" dirty="0" smtClean="0"/>
              <a:t/>
            </a:r>
            <a:br>
              <a:rPr lang="en-US" dirty="0" smtClean="0"/>
            </a:br>
            <a:r>
              <a:rPr lang="en-US" dirty="0" smtClean="0"/>
              <a:t>d. Hypercholesterolemia</a:t>
            </a:r>
            <a:r>
              <a:rPr lang="en-US" dirty="0"/>
              <a:t/>
            </a:r>
            <a:br>
              <a:rPr lang="en-US" dirty="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848460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endParaRPr lang="en-US" dirty="0" smtClean="0"/>
          </a:p>
          <a:p>
            <a:endParaRPr lang="en-US" dirty="0" smtClean="0"/>
          </a:p>
          <a:p>
            <a:endParaRPr lang="en-US" dirty="0"/>
          </a:p>
          <a:p>
            <a:endParaRPr lang="en-US" dirty="0"/>
          </a:p>
          <a:p>
            <a:endParaRPr lang="en-US" dirty="0"/>
          </a:p>
        </p:txBody>
      </p:sp>
      <p:sp>
        <p:nvSpPr>
          <p:cNvPr id="3" name="Title 2"/>
          <p:cNvSpPr>
            <a:spLocks noGrp="1"/>
          </p:cNvSpPr>
          <p:nvPr>
            <p:ph type="ctrTitle"/>
          </p:nvPr>
        </p:nvSpPr>
        <p:spPr>
          <a:xfrm>
            <a:off x="533400" y="3581400"/>
            <a:ext cx="8525933" cy="685800"/>
          </a:xfrm>
        </p:spPr>
        <p:txBody>
          <a:bodyPr/>
          <a:lstStyle/>
          <a:p>
            <a:r>
              <a:rPr lang="en-US" b="0" dirty="0">
                <a:latin typeface="+mn-lt"/>
              </a:rPr>
              <a:t>Jaundice is also known as</a:t>
            </a:r>
            <a:r>
              <a:rPr lang="en-US" b="0" dirty="0" smtClean="0">
                <a:latin typeface="+mn-lt"/>
              </a:rPr>
              <a:t>:</a:t>
            </a:r>
            <a:br>
              <a:rPr lang="en-US" b="0" dirty="0" smtClean="0">
                <a:latin typeface="+mn-lt"/>
              </a:rPr>
            </a:br>
            <a:r>
              <a:rPr lang="en-US" b="0" dirty="0" smtClean="0">
                <a:latin typeface="+mn-lt"/>
              </a:rPr>
              <a:t/>
            </a:r>
            <a:br>
              <a:rPr lang="en-US" b="0" dirty="0" smtClean="0">
                <a:latin typeface="+mn-lt"/>
              </a:rPr>
            </a:br>
            <a:r>
              <a:rPr lang="en-US" dirty="0" smtClean="0">
                <a:solidFill>
                  <a:srgbClr val="D55DB6"/>
                </a:solidFill>
                <a:latin typeface="+mn-lt"/>
              </a:rPr>
              <a:t>a. Icterus </a:t>
            </a: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b. Hemophilia </a:t>
            </a: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c. Anemia </a:t>
            </a: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d. Hypercholesterolemia</a:t>
            </a:r>
            <a:r>
              <a:rPr lang="en-US" b="0" dirty="0">
                <a:latin typeface="+mn-lt"/>
              </a:rPr>
              <a:t/>
            </a:r>
            <a:br>
              <a:rPr lang="en-US" b="0" dirty="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478497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endParaRPr lang="en-US" dirty="0"/>
          </a:p>
        </p:txBody>
      </p:sp>
      <p:sp>
        <p:nvSpPr>
          <p:cNvPr id="3" name="Title 2"/>
          <p:cNvSpPr>
            <a:spLocks noGrp="1"/>
          </p:cNvSpPr>
          <p:nvPr>
            <p:ph type="ctrTitle"/>
          </p:nvPr>
        </p:nvSpPr>
        <p:spPr>
          <a:xfrm>
            <a:off x="618067" y="2133600"/>
            <a:ext cx="8525933" cy="685800"/>
          </a:xfrm>
        </p:spPr>
        <p:txBody>
          <a:bodyPr/>
          <a:lstStyle/>
          <a:p>
            <a:r>
              <a:rPr lang="en-US" dirty="0" smtClean="0"/>
              <a:t/>
            </a:r>
            <a:br>
              <a:rPr lang="en-US" dirty="0" smtClean="0"/>
            </a:br>
            <a:r>
              <a:rPr lang="en-US" dirty="0"/>
              <a:t/>
            </a:r>
            <a:br>
              <a:rPr lang="en-US" dirty="0"/>
            </a:br>
            <a:r>
              <a:rPr lang="en-US" dirty="0" smtClean="0">
                <a:solidFill>
                  <a:srgbClr val="00B050"/>
                </a:solidFill>
                <a:latin typeface="+mn-lt"/>
              </a:rPr>
              <a:t>Hemolytic </a:t>
            </a:r>
            <a:r>
              <a:rPr lang="en-US" dirty="0">
                <a:solidFill>
                  <a:srgbClr val="00B050"/>
                </a:solidFill>
                <a:latin typeface="+mn-lt"/>
              </a:rPr>
              <a:t>jaundice occurs due </a:t>
            </a:r>
            <a:r>
              <a:rPr lang="en-US" dirty="0" smtClean="0">
                <a:solidFill>
                  <a:srgbClr val="00B050"/>
                </a:solidFill>
                <a:latin typeface="+mn-lt"/>
              </a:rPr>
              <a:t>to:</a:t>
            </a:r>
            <a:br>
              <a:rPr lang="en-US" dirty="0" smtClean="0">
                <a:solidFill>
                  <a:srgbClr val="00B050"/>
                </a:solidFill>
                <a:latin typeface="+mn-lt"/>
              </a:rPr>
            </a:br>
            <a:r>
              <a:rPr lang="en-US" dirty="0">
                <a:latin typeface="+mn-lt"/>
              </a:rPr>
              <a:t/>
            </a:r>
            <a:br>
              <a:rPr lang="en-US" dirty="0">
                <a:latin typeface="+mn-lt"/>
              </a:rPr>
            </a:br>
            <a:r>
              <a:rPr lang="en-US" dirty="0" smtClean="0">
                <a:latin typeface="+mn-lt"/>
              </a:rPr>
              <a:t>a. Liver </a:t>
            </a:r>
            <a:r>
              <a:rPr lang="en-US" dirty="0">
                <a:latin typeface="+mn-lt"/>
              </a:rPr>
              <a:t>diseases </a:t>
            </a:r>
            <a:br>
              <a:rPr lang="en-US" dirty="0">
                <a:latin typeface="+mn-lt"/>
              </a:rPr>
            </a:br>
            <a:r>
              <a:rPr lang="en-US" dirty="0" smtClean="0">
                <a:latin typeface="+mn-lt"/>
              </a:rPr>
              <a:t/>
            </a:r>
            <a:br>
              <a:rPr lang="en-US" dirty="0" smtClean="0">
                <a:latin typeface="+mn-lt"/>
              </a:rPr>
            </a:br>
            <a:r>
              <a:rPr lang="en-US" dirty="0" smtClean="0">
                <a:latin typeface="+mn-lt"/>
              </a:rPr>
              <a:t>b. Rapid </a:t>
            </a:r>
            <a:r>
              <a:rPr lang="en-US" dirty="0">
                <a:latin typeface="+mn-lt"/>
              </a:rPr>
              <a:t>destruction of erythrocytes or red blood cells </a:t>
            </a:r>
            <a:br>
              <a:rPr lang="en-US" dirty="0">
                <a:latin typeface="+mn-lt"/>
              </a:rPr>
            </a:br>
            <a:r>
              <a:rPr lang="en-US" dirty="0" smtClean="0">
                <a:latin typeface="+mn-lt"/>
              </a:rPr>
              <a:t/>
            </a:r>
            <a:br>
              <a:rPr lang="en-US" dirty="0" smtClean="0">
                <a:latin typeface="+mn-lt"/>
              </a:rPr>
            </a:br>
            <a:r>
              <a:rPr lang="en-US" dirty="0" smtClean="0">
                <a:latin typeface="+mn-lt"/>
              </a:rPr>
              <a:t>c. Intestinal </a:t>
            </a:r>
            <a:r>
              <a:rPr lang="en-US" dirty="0">
                <a:latin typeface="+mn-lt"/>
              </a:rPr>
              <a:t>diseases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090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914400"/>
            <a:ext cx="8458200" cy="1143000"/>
          </a:xfrm>
        </p:spPr>
        <p:txBody>
          <a:bodyPr/>
          <a:lstStyle/>
          <a:p>
            <a:r>
              <a:rPr lang="en-US" b="1" dirty="0">
                <a:solidFill>
                  <a:srgbClr val="00B050"/>
                </a:solidFill>
                <a:latin typeface="+mj-lt"/>
              </a:rPr>
              <a:t>What happened and could it have been prevented?</a:t>
            </a: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11/20/2022</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12</a:t>
            </a:fld>
            <a:endParaRPr lang="en-US" altLang="en-US"/>
          </a:p>
        </p:txBody>
      </p:sp>
    </p:spTree>
    <p:extLst>
      <p:ext uri="{BB962C8B-B14F-4D97-AF65-F5344CB8AC3E}">
        <p14:creationId xmlns:p14="http://schemas.microsoft.com/office/powerpoint/2010/main" val="40566051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endParaRPr lang="en-US" dirty="0"/>
          </a:p>
        </p:txBody>
      </p:sp>
      <p:sp>
        <p:nvSpPr>
          <p:cNvPr id="3" name="Title 2"/>
          <p:cNvSpPr>
            <a:spLocks noGrp="1"/>
          </p:cNvSpPr>
          <p:nvPr>
            <p:ph type="ctrTitle"/>
          </p:nvPr>
        </p:nvSpPr>
        <p:spPr>
          <a:xfrm>
            <a:off x="618067" y="2133600"/>
            <a:ext cx="8525933" cy="685800"/>
          </a:xfrm>
        </p:spPr>
        <p:txBody>
          <a:bodyPr/>
          <a:lstStyle/>
          <a:p>
            <a:r>
              <a:rPr lang="en-US" dirty="0" smtClean="0"/>
              <a:t/>
            </a:r>
            <a:br>
              <a:rPr lang="en-US" dirty="0" smtClean="0"/>
            </a:br>
            <a:r>
              <a:rPr lang="en-US" dirty="0"/>
              <a:t/>
            </a:r>
            <a:br>
              <a:rPr lang="en-US" dirty="0"/>
            </a:br>
            <a:r>
              <a:rPr lang="en-US" dirty="0" smtClean="0">
                <a:latin typeface="+mn-lt"/>
              </a:rPr>
              <a:t>Hemolytic </a:t>
            </a:r>
            <a:r>
              <a:rPr lang="en-US" dirty="0">
                <a:latin typeface="+mn-lt"/>
              </a:rPr>
              <a:t>jaundice occurs due </a:t>
            </a:r>
            <a:r>
              <a:rPr lang="en-US" dirty="0" smtClean="0">
                <a:latin typeface="+mn-lt"/>
              </a:rPr>
              <a:t>to:</a:t>
            </a:r>
            <a:br>
              <a:rPr lang="en-US" dirty="0" smtClean="0">
                <a:latin typeface="+mn-lt"/>
              </a:rPr>
            </a:br>
            <a:r>
              <a:rPr lang="en-US" dirty="0">
                <a:latin typeface="+mn-lt"/>
              </a:rPr>
              <a:t/>
            </a:r>
            <a:br>
              <a:rPr lang="en-US" dirty="0">
                <a:latin typeface="+mn-lt"/>
              </a:rPr>
            </a:br>
            <a:r>
              <a:rPr lang="en-US" dirty="0" smtClean="0">
                <a:latin typeface="+mn-lt"/>
              </a:rPr>
              <a:t>a. Liver </a:t>
            </a:r>
            <a:r>
              <a:rPr lang="en-US" dirty="0">
                <a:latin typeface="+mn-lt"/>
              </a:rPr>
              <a:t>diseases </a:t>
            </a:r>
            <a:br>
              <a:rPr lang="en-US" dirty="0">
                <a:latin typeface="+mn-lt"/>
              </a:rPr>
            </a:br>
            <a:r>
              <a:rPr lang="en-US" dirty="0" smtClean="0">
                <a:latin typeface="+mn-lt"/>
              </a:rPr>
              <a:t/>
            </a:r>
            <a:br>
              <a:rPr lang="en-US" dirty="0" smtClean="0">
                <a:latin typeface="+mn-lt"/>
              </a:rPr>
            </a:br>
            <a:r>
              <a:rPr lang="en-US" dirty="0" smtClean="0">
                <a:solidFill>
                  <a:srgbClr val="D55DB6"/>
                </a:solidFill>
                <a:latin typeface="+mn-lt"/>
              </a:rPr>
              <a:t>b. Rapid </a:t>
            </a:r>
            <a:r>
              <a:rPr lang="en-US" dirty="0">
                <a:solidFill>
                  <a:srgbClr val="D55DB6"/>
                </a:solidFill>
                <a:latin typeface="+mn-lt"/>
              </a:rPr>
              <a:t>destruction of erythrocytes or red blood cells </a:t>
            </a: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c. Intestinal </a:t>
            </a:r>
            <a:r>
              <a:rPr lang="en-US" dirty="0">
                <a:latin typeface="+mn-lt"/>
              </a:rPr>
              <a:t>diseases</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45824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r>
              <a:rPr lang="en-US" dirty="0"/>
              <a:t/>
            </a:r>
            <a:br>
              <a:rPr lang="en-US" dirty="0"/>
            </a:br>
            <a:endParaRPr lang="en-US" dirty="0"/>
          </a:p>
        </p:txBody>
      </p:sp>
      <p:sp>
        <p:nvSpPr>
          <p:cNvPr id="3" name="Title 2"/>
          <p:cNvSpPr>
            <a:spLocks noGrp="1"/>
          </p:cNvSpPr>
          <p:nvPr>
            <p:ph type="ctrTitle"/>
          </p:nvPr>
        </p:nvSpPr>
        <p:spPr>
          <a:xfrm>
            <a:off x="618067" y="381000"/>
            <a:ext cx="8525933" cy="6858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solidFill>
                  <a:srgbClr val="00B050"/>
                </a:solidFill>
                <a:latin typeface="+mn-lt"/>
              </a:rPr>
              <a:t>True/False: Obstruction </a:t>
            </a:r>
            <a:r>
              <a:rPr lang="en-US" dirty="0">
                <a:solidFill>
                  <a:srgbClr val="00B050"/>
                </a:solidFill>
                <a:latin typeface="+mn-lt"/>
              </a:rPr>
              <a:t>of bile duct causes jaundice.</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770338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r>
              <a:rPr lang="en-US" dirty="0"/>
              <a:t/>
            </a:r>
            <a:br>
              <a:rPr lang="en-US" dirty="0"/>
            </a:br>
            <a:endParaRPr lang="en-US" dirty="0"/>
          </a:p>
        </p:txBody>
      </p:sp>
      <p:sp>
        <p:nvSpPr>
          <p:cNvPr id="3" name="Title 2"/>
          <p:cNvSpPr>
            <a:spLocks noGrp="1"/>
          </p:cNvSpPr>
          <p:nvPr>
            <p:ph type="ctrTitle"/>
          </p:nvPr>
        </p:nvSpPr>
        <p:spPr>
          <a:xfrm>
            <a:off x="304800" y="609600"/>
            <a:ext cx="8525933" cy="6858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latin typeface="+mn-lt"/>
              </a:rPr>
              <a:t>True/False: Obstruction </a:t>
            </a:r>
            <a:r>
              <a:rPr lang="en-US" dirty="0">
                <a:latin typeface="+mn-lt"/>
              </a:rPr>
              <a:t>of bile duct causes jaundice.</a:t>
            </a:r>
            <a:br>
              <a:rPr lang="en-US" dirty="0">
                <a:latin typeface="+mn-lt"/>
              </a:rPr>
            </a:br>
            <a:r>
              <a:rPr lang="en-US" dirty="0" smtClean="0">
                <a:latin typeface="+mn-lt"/>
              </a:rPr>
              <a:t/>
            </a:r>
            <a:br>
              <a:rPr lang="en-US" dirty="0" smtClean="0">
                <a:latin typeface="+mn-lt"/>
              </a:rPr>
            </a:br>
            <a:r>
              <a:rPr lang="en-US" dirty="0" smtClean="0">
                <a:solidFill>
                  <a:srgbClr val="D55DB6"/>
                </a:solidFill>
                <a:latin typeface="+mn-lt"/>
              </a:rPr>
              <a:t>TRUE</a:t>
            </a:r>
            <a:endParaRPr lang="en-US" dirty="0">
              <a:solidFill>
                <a:srgbClr val="D55DB6"/>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043497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8067" y="3505200"/>
            <a:ext cx="8525933" cy="685800"/>
          </a:xfrm>
        </p:spPr>
        <p:txBody>
          <a:bodyPr/>
          <a:lstStyle/>
          <a:p>
            <a:r>
              <a:rPr lang="en-US" dirty="0">
                <a:solidFill>
                  <a:srgbClr val="00B050"/>
                </a:solidFill>
                <a:latin typeface="+mn-lt"/>
              </a:rPr>
              <a:t>Jaundice caused due to obstruction of bile duct is also referred to as</a:t>
            </a:r>
            <a:r>
              <a:rPr lang="en-US" dirty="0" smtClean="0">
                <a:solidFill>
                  <a:srgbClr val="00B050"/>
                </a:solidFill>
                <a:latin typeface="+mn-lt"/>
              </a:rPr>
              <a:t>:</a:t>
            </a:r>
            <a:br>
              <a:rPr lang="en-US" dirty="0" smtClean="0">
                <a:solidFill>
                  <a:srgbClr val="00B050"/>
                </a:solidFill>
                <a:latin typeface="+mn-lt"/>
              </a:rPr>
            </a:br>
            <a:r>
              <a:rPr lang="en-US" dirty="0">
                <a:latin typeface="+mn-lt"/>
              </a:rPr>
              <a:t/>
            </a:r>
            <a:br>
              <a:rPr lang="en-US" dirty="0">
                <a:latin typeface="+mn-lt"/>
              </a:rPr>
            </a:br>
            <a:r>
              <a:rPr lang="en-US" dirty="0">
                <a:latin typeface="+mn-lt"/>
              </a:rPr>
              <a:t>a. Hemolytic jaundice </a:t>
            </a:r>
            <a:br>
              <a:rPr lang="en-US" dirty="0">
                <a:latin typeface="+mn-lt"/>
              </a:rPr>
            </a:br>
            <a:r>
              <a:rPr lang="en-US" dirty="0" smtClean="0">
                <a:latin typeface="+mn-lt"/>
              </a:rPr>
              <a:t/>
            </a:r>
            <a:br>
              <a:rPr lang="en-US" dirty="0" smtClean="0">
                <a:latin typeface="+mn-lt"/>
              </a:rPr>
            </a:br>
            <a:r>
              <a:rPr lang="en-US" dirty="0" smtClean="0">
                <a:latin typeface="+mn-lt"/>
              </a:rPr>
              <a:t>b</a:t>
            </a:r>
            <a:r>
              <a:rPr lang="en-US" dirty="0">
                <a:latin typeface="+mn-lt"/>
              </a:rPr>
              <a:t>. Hepatocellular jaundice </a:t>
            </a:r>
            <a:br>
              <a:rPr lang="en-US" dirty="0">
                <a:latin typeface="+mn-lt"/>
              </a:rPr>
            </a:br>
            <a:r>
              <a:rPr lang="en-US" dirty="0" smtClean="0">
                <a:latin typeface="+mn-lt"/>
              </a:rPr>
              <a:t/>
            </a:r>
            <a:br>
              <a:rPr lang="en-US" dirty="0" smtClean="0">
                <a:latin typeface="+mn-lt"/>
              </a:rPr>
            </a:br>
            <a:r>
              <a:rPr lang="en-US" dirty="0" smtClean="0">
                <a:latin typeface="+mn-lt"/>
              </a:rPr>
              <a:t>c</a:t>
            </a:r>
            <a:r>
              <a:rPr lang="en-US" dirty="0">
                <a:latin typeface="+mn-lt"/>
              </a:rPr>
              <a:t>. Cholestasis</a:t>
            </a:r>
            <a:br>
              <a:rPr lang="en-US" dirty="0">
                <a:latin typeface="+mn-lt"/>
              </a:rPr>
            </a:br>
            <a:r>
              <a:rPr lang="en-US" dirty="0"/>
              <a:t/>
            </a:r>
            <a:br>
              <a:rPr lang="en-US" dirty="0"/>
            </a:br>
            <a:r>
              <a:rPr lang="en-US" dirty="0"/>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282364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429000"/>
            <a:ext cx="8525933" cy="685800"/>
          </a:xfrm>
        </p:spPr>
        <p:txBody>
          <a:bodyPr/>
          <a:lstStyle/>
          <a:p>
            <a:r>
              <a:rPr lang="en-US" dirty="0">
                <a:latin typeface="+mn-lt"/>
              </a:rPr>
              <a:t>Jaundice caused due to obstruction of bile duct is also referred to as</a:t>
            </a:r>
            <a:r>
              <a:rPr lang="en-US" dirty="0" smtClean="0">
                <a:latin typeface="+mn-lt"/>
              </a:rPr>
              <a:t>:</a:t>
            </a:r>
            <a:br>
              <a:rPr lang="en-US" dirty="0" smtClean="0">
                <a:latin typeface="+mn-lt"/>
              </a:rPr>
            </a:br>
            <a:r>
              <a:rPr lang="en-US" dirty="0">
                <a:latin typeface="+mn-lt"/>
              </a:rPr>
              <a:t/>
            </a:r>
            <a:br>
              <a:rPr lang="en-US" dirty="0">
                <a:latin typeface="+mn-lt"/>
              </a:rPr>
            </a:br>
            <a:r>
              <a:rPr lang="en-US" dirty="0">
                <a:latin typeface="+mn-lt"/>
              </a:rPr>
              <a:t>a. Hemolytic jaundice </a:t>
            </a:r>
            <a:br>
              <a:rPr lang="en-US" dirty="0">
                <a:latin typeface="+mn-lt"/>
              </a:rPr>
            </a:br>
            <a:r>
              <a:rPr lang="en-US" dirty="0" smtClean="0">
                <a:latin typeface="+mn-lt"/>
              </a:rPr>
              <a:t/>
            </a:r>
            <a:br>
              <a:rPr lang="en-US" dirty="0" smtClean="0">
                <a:latin typeface="+mn-lt"/>
              </a:rPr>
            </a:br>
            <a:r>
              <a:rPr lang="en-US" dirty="0" smtClean="0">
                <a:latin typeface="+mn-lt"/>
              </a:rPr>
              <a:t>b</a:t>
            </a:r>
            <a:r>
              <a:rPr lang="en-US" dirty="0">
                <a:latin typeface="+mn-lt"/>
              </a:rPr>
              <a:t>. Hepatocellular jaundice </a:t>
            </a:r>
            <a:br>
              <a:rPr lang="en-US" dirty="0">
                <a:latin typeface="+mn-lt"/>
              </a:rPr>
            </a:br>
            <a:r>
              <a:rPr lang="en-US" dirty="0" smtClean="0">
                <a:latin typeface="+mn-lt"/>
              </a:rPr>
              <a:t/>
            </a:r>
            <a:br>
              <a:rPr lang="en-US" dirty="0" smtClean="0">
                <a:latin typeface="+mn-lt"/>
              </a:rPr>
            </a:br>
            <a:r>
              <a:rPr lang="en-US" dirty="0" smtClean="0">
                <a:solidFill>
                  <a:srgbClr val="D55DB6"/>
                </a:solidFill>
                <a:latin typeface="+mn-lt"/>
              </a:rPr>
              <a:t>c</a:t>
            </a:r>
            <a:r>
              <a:rPr lang="en-US" dirty="0">
                <a:solidFill>
                  <a:srgbClr val="D55DB6"/>
                </a:solidFill>
                <a:latin typeface="+mn-lt"/>
              </a:rPr>
              <a:t>. Cholestasis</a:t>
            </a:r>
            <a:r>
              <a:rPr lang="en-US" dirty="0">
                <a:latin typeface="+mn-lt"/>
              </a:rPr>
              <a:t/>
            </a:r>
            <a:br>
              <a:rPr lang="en-US" dirty="0">
                <a:latin typeface="+mn-lt"/>
              </a:rPr>
            </a:br>
            <a:r>
              <a:rPr lang="en-US" dirty="0">
                <a:latin typeface="+mn-lt"/>
              </a:rPr>
              <a:t/>
            </a:r>
            <a:br>
              <a:rPr lang="en-US" dirty="0">
                <a:latin typeface="+mn-lt"/>
              </a:rPr>
            </a:br>
            <a:r>
              <a:rPr lang="en-US" dirty="0"/>
              <a:t/>
            </a:r>
            <a:br>
              <a:rPr lang="en-US" dirty="0"/>
            </a:b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32550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ctrTitle"/>
          </p:nvPr>
        </p:nvSpPr>
        <p:spPr>
          <a:xfrm>
            <a:off x="270933" y="2133600"/>
            <a:ext cx="8525933" cy="6858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solidFill>
                  <a:srgbClr val="00B050"/>
                </a:solidFill>
                <a:latin typeface="+mn-lt"/>
              </a:rPr>
              <a:t>True/False: Full </a:t>
            </a:r>
            <a:r>
              <a:rPr lang="en-US" dirty="0">
                <a:solidFill>
                  <a:srgbClr val="00B050"/>
                </a:solidFill>
                <a:latin typeface="+mn-lt"/>
              </a:rPr>
              <a:t>term babies have a lower risk of contracting jaundice than the premature babies.</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726071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p:txBody>
      </p:sp>
      <p:sp>
        <p:nvSpPr>
          <p:cNvPr id="3" name="Title 2"/>
          <p:cNvSpPr>
            <a:spLocks noGrp="1"/>
          </p:cNvSpPr>
          <p:nvPr>
            <p:ph type="ctrTitle"/>
          </p:nvPr>
        </p:nvSpPr>
        <p:spPr>
          <a:xfrm>
            <a:off x="228600" y="1905000"/>
            <a:ext cx="8525933" cy="685800"/>
          </a:xfrm>
        </p:spPr>
        <p:txBody>
          <a:bodyPr/>
          <a:lstStyle/>
          <a:p>
            <a:pPr algn="ct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True/False: Full </a:t>
            </a:r>
            <a:r>
              <a:rPr lang="en-US" dirty="0">
                <a:latin typeface="+mn-lt"/>
              </a:rPr>
              <a:t>term babies have a lower risk of contracting jaundice than the premature babies.</a:t>
            </a:r>
            <a:br>
              <a:rPr lang="en-US" dirty="0">
                <a:latin typeface="+mn-lt"/>
              </a:rPr>
            </a:br>
            <a:r>
              <a:rPr lang="en-US" dirty="0" smtClean="0">
                <a:latin typeface="+mn-lt"/>
              </a:rPr>
              <a:t/>
            </a:r>
            <a:br>
              <a:rPr lang="en-US" dirty="0" smtClean="0">
                <a:latin typeface="+mn-lt"/>
              </a:rPr>
            </a:br>
            <a:r>
              <a:rPr lang="en-US" dirty="0" smtClean="0">
                <a:solidFill>
                  <a:srgbClr val="D55DB6"/>
                </a:solidFill>
                <a:latin typeface="+mn-lt"/>
              </a:rPr>
              <a:t>TRUE</a:t>
            </a:r>
            <a:endParaRPr lang="en-US" dirty="0">
              <a:solidFill>
                <a:srgbClr val="D55DB6"/>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169637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r>
            <a:br>
              <a:rPr lang="en-US" dirty="0"/>
            </a:br>
            <a:endParaRPr lang="en-US" dirty="0"/>
          </a:p>
        </p:txBody>
      </p:sp>
      <p:sp>
        <p:nvSpPr>
          <p:cNvPr id="3" name="Title 2"/>
          <p:cNvSpPr>
            <a:spLocks noGrp="1"/>
          </p:cNvSpPr>
          <p:nvPr>
            <p:ph type="ctrTitle"/>
          </p:nvPr>
        </p:nvSpPr>
        <p:spPr>
          <a:xfrm>
            <a:off x="152400" y="3429000"/>
            <a:ext cx="8525933" cy="685800"/>
          </a:xfrm>
        </p:spPr>
        <p:txBody>
          <a:bodyPr/>
          <a:lstStyle/>
          <a:p>
            <a:r>
              <a:rPr lang="en-US" dirty="0" smtClean="0">
                <a:solidFill>
                  <a:srgbClr val="00B050"/>
                </a:solidFill>
                <a:latin typeface="+mn-lt"/>
              </a:rPr>
              <a:t>Which </a:t>
            </a:r>
            <a:r>
              <a:rPr lang="en-US" dirty="0">
                <a:solidFill>
                  <a:srgbClr val="00B050"/>
                </a:solidFill>
                <a:latin typeface="+mn-lt"/>
              </a:rPr>
              <a:t>of the following factors leads to neonatal hyperbilirubinemia</a:t>
            </a:r>
            <a:r>
              <a:rPr lang="en-US" dirty="0" smtClean="0">
                <a:solidFill>
                  <a:srgbClr val="00B050"/>
                </a:solidFill>
                <a:latin typeface="+mn-lt"/>
              </a:rPr>
              <a:t>?</a:t>
            </a:r>
            <a:r>
              <a:rPr lang="en-US" dirty="0">
                <a:solidFill>
                  <a:srgbClr val="00B050"/>
                </a:solidFill>
                <a:latin typeface="+mn-lt"/>
              </a:rPr>
              <a:t> </a:t>
            </a:r>
            <a:br>
              <a:rPr lang="en-US" dirty="0">
                <a:solidFill>
                  <a:srgbClr val="00B050"/>
                </a:solidFill>
                <a:latin typeface="+mn-lt"/>
              </a:rPr>
            </a:br>
            <a:r>
              <a:rPr lang="en-US" b="0" dirty="0" smtClean="0">
                <a:latin typeface="+mn-lt"/>
              </a:rPr>
              <a:t/>
            </a:r>
            <a:br>
              <a:rPr lang="en-US" b="0" dirty="0" smtClean="0">
                <a:latin typeface="+mn-lt"/>
              </a:rPr>
            </a:br>
            <a:r>
              <a:rPr lang="en-US" b="0" dirty="0" smtClean="0">
                <a:latin typeface="+mn-lt"/>
              </a:rPr>
              <a:t>a</a:t>
            </a:r>
            <a:r>
              <a:rPr lang="en-US" b="0" dirty="0">
                <a:latin typeface="+mn-lt"/>
              </a:rPr>
              <a:t>. Shortened neonatal red cell life span. </a:t>
            </a:r>
            <a:br>
              <a:rPr lang="en-US" b="0" dirty="0">
                <a:latin typeface="+mn-lt"/>
              </a:rPr>
            </a:br>
            <a:r>
              <a:rPr lang="en-US" b="0" dirty="0">
                <a:latin typeface="+mn-lt"/>
              </a:rPr>
              <a:t/>
            </a:r>
            <a:br>
              <a:rPr lang="en-US" b="0" dirty="0">
                <a:latin typeface="+mn-lt"/>
              </a:rPr>
            </a:br>
            <a:r>
              <a:rPr lang="en-US" b="0" dirty="0" smtClean="0">
                <a:latin typeface="+mn-lt"/>
              </a:rPr>
              <a:t>b</a:t>
            </a:r>
            <a:r>
              <a:rPr lang="en-US" b="0" dirty="0">
                <a:latin typeface="+mn-lt"/>
              </a:rPr>
              <a:t>. Impaired excretion of unconjugated bilirubin. </a:t>
            </a:r>
            <a:br>
              <a:rPr lang="en-US" b="0" dirty="0">
                <a:latin typeface="+mn-lt"/>
              </a:rPr>
            </a:br>
            <a:r>
              <a:rPr lang="en-US" b="0" dirty="0" smtClean="0">
                <a:latin typeface="+mn-lt"/>
              </a:rPr>
              <a:t/>
            </a:r>
            <a:br>
              <a:rPr lang="en-US" b="0" dirty="0" smtClean="0">
                <a:latin typeface="+mn-lt"/>
              </a:rPr>
            </a:br>
            <a:r>
              <a:rPr lang="en-US" b="0" dirty="0" smtClean="0">
                <a:latin typeface="+mn-lt"/>
              </a:rPr>
              <a:t>c</a:t>
            </a:r>
            <a:r>
              <a:rPr lang="en-US" b="0" dirty="0">
                <a:latin typeface="+mn-lt"/>
              </a:rPr>
              <a:t>. Limited conjugation of bilirubin in the liver. </a:t>
            </a:r>
            <a:br>
              <a:rPr lang="en-US" b="0" dirty="0">
                <a:latin typeface="+mn-lt"/>
              </a:rPr>
            </a:br>
            <a:r>
              <a:rPr lang="en-US" b="0" dirty="0" smtClean="0">
                <a:latin typeface="+mn-lt"/>
              </a:rPr>
              <a:t/>
            </a:r>
            <a:br>
              <a:rPr lang="en-US" b="0" dirty="0" smtClean="0">
                <a:latin typeface="+mn-lt"/>
              </a:rPr>
            </a:br>
            <a:r>
              <a:rPr lang="en-US" b="0" dirty="0" smtClean="0">
                <a:latin typeface="+mn-lt"/>
              </a:rPr>
              <a:t>d</a:t>
            </a:r>
            <a:r>
              <a:rPr lang="en-US" b="0" dirty="0">
                <a:latin typeface="+mn-lt"/>
              </a:rPr>
              <a:t>. Increased enterohepatic circulation. </a:t>
            </a:r>
            <a:br>
              <a:rPr lang="en-US" b="0" dirty="0">
                <a:latin typeface="+mn-lt"/>
              </a:rPr>
            </a:br>
            <a:r>
              <a:rPr lang="en-US" b="0" dirty="0" smtClean="0">
                <a:latin typeface="+mn-lt"/>
              </a:rPr>
              <a:t/>
            </a:r>
            <a:br>
              <a:rPr lang="en-US" b="0" dirty="0" smtClean="0">
                <a:latin typeface="+mn-lt"/>
              </a:rPr>
            </a:br>
            <a:r>
              <a:rPr lang="en-US" b="0" dirty="0" smtClean="0">
                <a:latin typeface="+mn-lt"/>
              </a:rPr>
              <a:t>e</a:t>
            </a:r>
            <a:r>
              <a:rPr lang="en-US" b="0" dirty="0">
                <a:latin typeface="+mn-lt"/>
              </a:rPr>
              <a:t>. All of the above.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044267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 y="3505200"/>
            <a:ext cx="8525933" cy="685800"/>
          </a:xfrm>
        </p:spPr>
        <p:txBody>
          <a:bodyPr/>
          <a:lstStyle/>
          <a:p>
            <a:r>
              <a:rPr lang="en-US" b="0" dirty="0" smtClean="0">
                <a:latin typeface="+mn-lt"/>
              </a:rPr>
              <a:t>Which </a:t>
            </a:r>
            <a:r>
              <a:rPr lang="en-US" b="0" dirty="0">
                <a:latin typeface="+mn-lt"/>
              </a:rPr>
              <a:t>of the following factors leads to neonatal hyperbilirubinemia</a:t>
            </a:r>
            <a:r>
              <a:rPr lang="en-US" b="0" dirty="0" smtClean="0">
                <a:latin typeface="+mn-lt"/>
              </a:rPr>
              <a:t>?</a:t>
            </a:r>
            <a:r>
              <a:rPr lang="en-US" b="0" dirty="0">
                <a:latin typeface="+mn-lt"/>
              </a:rPr>
              <a:t> </a:t>
            </a:r>
            <a:br>
              <a:rPr lang="en-US" b="0" dirty="0">
                <a:latin typeface="+mn-lt"/>
              </a:rPr>
            </a:br>
            <a:r>
              <a:rPr lang="en-US" b="0" dirty="0" smtClean="0">
                <a:latin typeface="+mn-lt"/>
              </a:rPr>
              <a:t/>
            </a:r>
            <a:br>
              <a:rPr lang="en-US" b="0" dirty="0" smtClean="0">
                <a:latin typeface="+mn-lt"/>
              </a:rPr>
            </a:br>
            <a:r>
              <a:rPr lang="en-US" b="0" dirty="0" smtClean="0">
                <a:latin typeface="+mn-lt"/>
              </a:rPr>
              <a:t>a</a:t>
            </a:r>
            <a:r>
              <a:rPr lang="en-US" b="0" dirty="0">
                <a:latin typeface="+mn-lt"/>
              </a:rPr>
              <a:t>. Shortened neonatal red cell life span. </a:t>
            </a:r>
            <a:br>
              <a:rPr lang="en-US" b="0" dirty="0">
                <a:latin typeface="+mn-lt"/>
              </a:rPr>
            </a:br>
            <a:r>
              <a:rPr lang="en-US" b="0" dirty="0">
                <a:latin typeface="+mn-lt"/>
              </a:rPr>
              <a:t/>
            </a:r>
            <a:br>
              <a:rPr lang="en-US" b="0" dirty="0">
                <a:latin typeface="+mn-lt"/>
              </a:rPr>
            </a:br>
            <a:r>
              <a:rPr lang="en-US" b="0" dirty="0" smtClean="0">
                <a:latin typeface="+mn-lt"/>
              </a:rPr>
              <a:t>b</a:t>
            </a:r>
            <a:r>
              <a:rPr lang="en-US" b="0" dirty="0">
                <a:latin typeface="+mn-lt"/>
              </a:rPr>
              <a:t>. Impaired excretion of unconjugated bilirubin. </a:t>
            </a:r>
            <a:br>
              <a:rPr lang="en-US" b="0" dirty="0">
                <a:latin typeface="+mn-lt"/>
              </a:rPr>
            </a:br>
            <a:r>
              <a:rPr lang="en-US" b="0" dirty="0" smtClean="0">
                <a:latin typeface="+mn-lt"/>
              </a:rPr>
              <a:t/>
            </a:r>
            <a:br>
              <a:rPr lang="en-US" b="0" dirty="0" smtClean="0">
                <a:latin typeface="+mn-lt"/>
              </a:rPr>
            </a:br>
            <a:r>
              <a:rPr lang="en-US" b="0" dirty="0" smtClean="0">
                <a:latin typeface="+mn-lt"/>
              </a:rPr>
              <a:t>c</a:t>
            </a:r>
            <a:r>
              <a:rPr lang="en-US" b="0" dirty="0">
                <a:latin typeface="+mn-lt"/>
              </a:rPr>
              <a:t>. Limited conjugation of bilirubin in the liver. </a:t>
            </a:r>
            <a:br>
              <a:rPr lang="en-US" b="0" dirty="0">
                <a:latin typeface="+mn-lt"/>
              </a:rPr>
            </a:br>
            <a:r>
              <a:rPr lang="en-US" b="0" dirty="0" smtClean="0">
                <a:latin typeface="+mn-lt"/>
              </a:rPr>
              <a:t/>
            </a:r>
            <a:br>
              <a:rPr lang="en-US" b="0" dirty="0" smtClean="0">
                <a:latin typeface="+mn-lt"/>
              </a:rPr>
            </a:br>
            <a:r>
              <a:rPr lang="en-US" b="0" dirty="0" smtClean="0">
                <a:latin typeface="+mn-lt"/>
              </a:rPr>
              <a:t>d</a:t>
            </a:r>
            <a:r>
              <a:rPr lang="en-US" b="0" dirty="0">
                <a:latin typeface="+mn-lt"/>
              </a:rPr>
              <a:t>. Increased enterohepatic circulation. </a:t>
            </a:r>
            <a:br>
              <a:rPr lang="en-US" b="0" dirty="0">
                <a:latin typeface="+mn-lt"/>
              </a:rPr>
            </a:br>
            <a:r>
              <a:rPr lang="en-US" b="0" dirty="0" smtClean="0">
                <a:latin typeface="+mn-lt"/>
              </a:rPr>
              <a:t/>
            </a:r>
            <a:br>
              <a:rPr lang="en-US" b="0" dirty="0" smtClean="0">
                <a:latin typeface="+mn-lt"/>
              </a:rPr>
            </a:br>
            <a:r>
              <a:rPr lang="en-US" dirty="0" smtClean="0">
                <a:solidFill>
                  <a:srgbClr val="D55DB6"/>
                </a:solidFill>
                <a:latin typeface="+mn-lt"/>
              </a:rPr>
              <a:t>e</a:t>
            </a:r>
            <a:r>
              <a:rPr lang="en-US" dirty="0">
                <a:solidFill>
                  <a:srgbClr val="D55DB6"/>
                </a:solidFill>
                <a:latin typeface="+mn-lt"/>
              </a:rPr>
              <a:t>. All of the above</a:t>
            </a:r>
            <a:r>
              <a:rPr lang="en-US" b="0" dirty="0">
                <a:solidFill>
                  <a:srgbClr val="D55DB6"/>
                </a:solidFill>
                <a:latin typeface="+mn-lt"/>
              </a:rPr>
              <a:t>. </a:t>
            </a:r>
            <a:r>
              <a:rPr lang="en-US" b="0" dirty="0">
                <a:latin typeface="+mn-lt"/>
              </a:rPr>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669516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70467" y="1524000"/>
            <a:ext cx="8525933" cy="6858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rgbClr val="00B050"/>
                </a:solidFill>
                <a:latin typeface="+mn-lt"/>
              </a:rPr>
              <a:t>True/False</a:t>
            </a:r>
            <a:r>
              <a:rPr lang="en-US" dirty="0">
                <a:solidFill>
                  <a:srgbClr val="00B050"/>
                </a:solidFill>
                <a:latin typeface="+mn-lt"/>
              </a:rPr>
              <a:t>: Hemoglobin degradation results in the formation of </a:t>
            </a:r>
            <a:r>
              <a:rPr lang="en-US" dirty="0" err="1">
                <a:solidFill>
                  <a:srgbClr val="00B050"/>
                </a:solidFill>
                <a:latin typeface="+mn-lt"/>
              </a:rPr>
              <a:t>biliverdin</a:t>
            </a:r>
            <a:r>
              <a:rPr lang="en-US" dirty="0">
                <a:solidFill>
                  <a:srgbClr val="00B050"/>
                </a:solidFill>
                <a:latin typeface="+mn-lt"/>
              </a:rPr>
              <a:t> and carbon monoxide. </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389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140" y="1600200"/>
            <a:ext cx="4954209" cy="4525963"/>
          </a:xfrm>
        </p:spPr>
        <p:txBody>
          <a:bodyPr/>
          <a:lstStyle/>
          <a:p>
            <a:pPr>
              <a:buFont typeface="Wingdings" panose="05000000000000000000" pitchFamily="2" charset="2"/>
              <a:buChar char="Ø"/>
            </a:pPr>
            <a:r>
              <a:rPr lang="en-US" sz="2800" dirty="0" smtClean="0">
                <a:solidFill>
                  <a:srgbClr val="0D3B88"/>
                </a:solidFill>
                <a:latin typeface="+mn-lt"/>
              </a:rPr>
              <a:t>Majority are benign</a:t>
            </a:r>
          </a:p>
          <a:p>
            <a:pPr>
              <a:buFont typeface="Wingdings" panose="05000000000000000000" pitchFamily="2" charset="2"/>
              <a:buChar char="Ø"/>
            </a:pPr>
            <a:endParaRPr lang="en-US" sz="2800" dirty="0" smtClean="0">
              <a:solidFill>
                <a:srgbClr val="0D3B88"/>
              </a:solidFill>
              <a:latin typeface="+mn-lt"/>
            </a:endParaRPr>
          </a:p>
          <a:p>
            <a:pPr>
              <a:buFont typeface="Wingdings" panose="05000000000000000000" pitchFamily="2" charset="2"/>
              <a:buChar char="Ø"/>
            </a:pPr>
            <a:r>
              <a:rPr lang="en-US" sz="2800" dirty="0" smtClean="0">
                <a:solidFill>
                  <a:srgbClr val="0D3B88"/>
                </a:solidFill>
                <a:latin typeface="+mn-lt"/>
              </a:rPr>
              <a:t>Occasional infant with pathologic, exaggerated or atypical hyperbilirubinemia</a:t>
            </a:r>
          </a:p>
          <a:p>
            <a:pPr>
              <a:buFont typeface="Wingdings" panose="05000000000000000000" pitchFamily="2" charset="2"/>
              <a:buChar char="Ø"/>
            </a:pPr>
            <a:endParaRPr lang="en-US" sz="2800" dirty="0" smtClean="0">
              <a:solidFill>
                <a:srgbClr val="0D3B88"/>
              </a:solidFill>
              <a:latin typeface="+mn-lt"/>
            </a:endParaRPr>
          </a:p>
          <a:p>
            <a:pPr>
              <a:buFont typeface="Wingdings" panose="05000000000000000000" pitchFamily="2" charset="2"/>
              <a:buChar char="Ø"/>
            </a:pPr>
            <a:r>
              <a:rPr lang="en-US" sz="2800" dirty="0" smtClean="0">
                <a:solidFill>
                  <a:srgbClr val="0D3B88"/>
                </a:solidFill>
                <a:latin typeface="+mn-lt"/>
              </a:rPr>
              <a:t>Potential for toxic hyperbilirubinemia</a:t>
            </a:r>
          </a:p>
          <a:p>
            <a:pPr marL="342900" indent="-342900">
              <a:buFont typeface="Arial" panose="020B0604020202020204" pitchFamily="34" charset="0"/>
              <a:buChar char="•"/>
            </a:pPr>
            <a:endParaRPr lang="en-US" dirty="0">
              <a:latin typeface="+mn-lt"/>
            </a:endParaRPr>
          </a:p>
        </p:txBody>
      </p:sp>
      <p:sp>
        <p:nvSpPr>
          <p:cNvPr id="3" name="Title 2"/>
          <p:cNvSpPr>
            <a:spLocks noGrp="1"/>
          </p:cNvSpPr>
          <p:nvPr>
            <p:ph type="ctrTitle"/>
          </p:nvPr>
        </p:nvSpPr>
        <p:spPr>
          <a:xfrm>
            <a:off x="304800" y="762000"/>
            <a:ext cx="8525933" cy="685800"/>
          </a:xfrm>
        </p:spPr>
        <p:txBody>
          <a:bodyPr/>
          <a:lstStyle/>
          <a:p>
            <a:pPr algn="ctr"/>
            <a:r>
              <a:rPr lang="en-US" dirty="0" smtClean="0">
                <a:solidFill>
                  <a:srgbClr val="00B050"/>
                </a:solidFill>
                <a:latin typeface="+mj-lt"/>
              </a:rPr>
              <a:t>Jaundice in the Newborn</a:t>
            </a:r>
            <a:endParaRPr lang="en-US" dirty="0">
              <a:solidFill>
                <a:srgbClr val="00B05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829" y="1610542"/>
            <a:ext cx="32575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918" y="3657600"/>
            <a:ext cx="2723372" cy="241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8967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057400"/>
            <a:ext cx="8525933" cy="685800"/>
          </a:xfrm>
        </p:spPr>
        <p:txBody>
          <a:bodyPr/>
          <a:lstStyle/>
          <a:p>
            <a:pPr algn="ct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True/False</a:t>
            </a:r>
            <a:r>
              <a:rPr lang="en-US" dirty="0">
                <a:latin typeface="+mn-lt"/>
              </a:rPr>
              <a:t>: Hemoglobin degradation results in the formation of </a:t>
            </a:r>
            <a:r>
              <a:rPr lang="en-US" dirty="0" err="1">
                <a:latin typeface="+mn-lt"/>
              </a:rPr>
              <a:t>biliverdin</a:t>
            </a:r>
            <a:r>
              <a:rPr lang="en-US" dirty="0">
                <a:latin typeface="+mn-lt"/>
              </a:rPr>
              <a:t> and carbon monoxide</a:t>
            </a:r>
            <a:r>
              <a:rPr lang="en-US" dirty="0" smtClean="0">
                <a:latin typeface="+mn-lt"/>
              </a:rPr>
              <a:t>.</a:t>
            </a:r>
            <a:br>
              <a:rPr lang="en-US" dirty="0" smtClean="0">
                <a:latin typeface="+mn-lt"/>
              </a:rPr>
            </a:br>
            <a:r>
              <a:rPr lang="en-US" dirty="0">
                <a:latin typeface="+mn-lt"/>
              </a:rPr>
              <a:t/>
            </a:r>
            <a:br>
              <a:rPr lang="en-US" dirty="0">
                <a:latin typeface="+mn-lt"/>
              </a:rPr>
            </a:br>
            <a:r>
              <a:rPr lang="en-US" dirty="0" smtClean="0">
                <a:solidFill>
                  <a:srgbClr val="D55DB6"/>
                </a:solidFill>
                <a:latin typeface="+mn-lt"/>
              </a:rPr>
              <a:t>TRUE </a:t>
            </a:r>
            <a:endParaRPr lang="en-US" dirty="0">
              <a:solidFill>
                <a:srgbClr val="D55DB6"/>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74613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209800"/>
            <a:ext cx="8525933" cy="685800"/>
          </a:xfrm>
        </p:spPr>
        <p:txBody>
          <a:bodyPr/>
          <a:lstStyle/>
          <a:p>
            <a:r>
              <a:rPr lang="en-US" dirty="0" smtClean="0"/>
              <a:t/>
            </a:r>
            <a:br>
              <a:rPr lang="en-US" dirty="0" smtClean="0"/>
            </a:br>
            <a:r>
              <a:rPr lang="en-US" dirty="0" smtClean="0">
                <a:solidFill>
                  <a:srgbClr val="00B050"/>
                </a:solidFill>
                <a:latin typeface="+mn-lt"/>
              </a:rPr>
              <a:t>A </a:t>
            </a:r>
            <a:r>
              <a:rPr lang="en-US" dirty="0">
                <a:solidFill>
                  <a:srgbClr val="00B050"/>
                </a:solidFill>
                <a:latin typeface="+mn-lt"/>
              </a:rPr>
              <a:t>total serum bilirubin &gt;17 </a:t>
            </a:r>
            <a:r>
              <a:rPr lang="en-US" dirty="0" smtClean="0">
                <a:solidFill>
                  <a:srgbClr val="00B050"/>
                </a:solidFill>
                <a:latin typeface="+mn-lt"/>
              </a:rPr>
              <a:t>mg/</a:t>
            </a:r>
            <a:r>
              <a:rPr lang="en-US" dirty="0" err="1" smtClean="0">
                <a:solidFill>
                  <a:srgbClr val="00B050"/>
                </a:solidFill>
                <a:latin typeface="+mn-lt"/>
              </a:rPr>
              <a:t>dL</a:t>
            </a:r>
            <a:r>
              <a:rPr lang="en-US" dirty="0" smtClean="0">
                <a:solidFill>
                  <a:srgbClr val="00B050"/>
                </a:solidFill>
                <a:latin typeface="+mn-lt"/>
              </a:rPr>
              <a:t> </a:t>
            </a:r>
            <a:r>
              <a:rPr lang="en-US" dirty="0">
                <a:solidFill>
                  <a:srgbClr val="00B050"/>
                </a:solidFill>
                <a:latin typeface="+mn-lt"/>
              </a:rPr>
              <a:t>in a term neonate is: </a:t>
            </a:r>
            <a:r>
              <a:rPr lang="en-US" dirty="0" smtClean="0">
                <a:solidFill>
                  <a:srgbClr val="00B050"/>
                </a:solidFill>
                <a:latin typeface="+mn-lt"/>
              </a:rPr>
              <a:t/>
            </a:r>
            <a:br>
              <a:rPr lang="en-US" dirty="0" smtClean="0">
                <a:solidFill>
                  <a:srgbClr val="00B050"/>
                </a:solidFill>
                <a:latin typeface="+mn-lt"/>
              </a:rPr>
            </a:br>
            <a:r>
              <a:rPr lang="en-US" dirty="0" smtClean="0">
                <a:solidFill>
                  <a:srgbClr val="00B050"/>
                </a:solidFill>
                <a:latin typeface="+mn-lt"/>
              </a:rPr>
              <a:t/>
            </a:r>
            <a:br>
              <a:rPr lang="en-US" dirty="0" smtClean="0">
                <a:solidFill>
                  <a:srgbClr val="00B050"/>
                </a:solidFill>
                <a:latin typeface="+mn-lt"/>
              </a:rPr>
            </a:br>
            <a:r>
              <a:rPr lang="en-US" b="0" dirty="0" smtClean="0">
                <a:latin typeface="+mn-lt"/>
              </a:rPr>
              <a:t>a</a:t>
            </a:r>
            <a:r>
              <a:rPr lang="en-US" b="0" dirty="0">
                <a:latin typeface="+mn-lt"/>
              </a:rPr>
              <a:t>. physiologic </a:t>
            </a: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b</a:t>
            </a:r>
            <a:r>
              <a:rPr lang="en-US" b="0" dirty="0">
                <a:latin typeface="+mn-lt"/>
              </a:rPr>
              <a:t>. pathologic</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297041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286000"/>
            <a:ext cx="8525933" cy="685800"/>
          </a:xfrm>
        </p:spPr>
        <p:txBody>
          <a:bodyPr/>
          <a:lstStyle/>
          <a:p>
            <a:r>
              <a:rPr lang="en-US" dirty="0" smtClean="0"/>
              <a:t/>
            </a:r>
            <a:br>
              <a:rPr lang="en-US" dirty="0" smtClean="0"/>
            </a:br>
            <a:r>
              <a:rPr lang="en-US" b="0" dirty="0" smtClean="0">
                <a:latin typeface="+mn-lt"/>
              </a:rPr>
              <a:t>A </a:t>
            </a:r>
            <a:r>
              <a:rPr lang="en-US" b="0" dirty="0">
                <a:latin typeface="+mn-lt"/>
              </a:rPr>
              <a:t>total serum bilirubin &gt;17 </a:t>
            </a:r>
            <a:r>
              <a:rPr lang="en-US" b="0" dirty="0" smtClean="0">
                <a:latin typeface="+mn-lt"/>
              </a:rPr>
              <a:t>mg/</a:t>
            </a:r>
            <a:r>
              <a:rPr lang="en-US" b="0" dirty="0" err="1" smtClean="0">
                <a:latin typeface="+mn-lt"/>
              </a:rPr>
              <a:t>dL</a:t>
            </a:r>
            <a:r>
              <a:rPr lang="en-US" b="0" dirty="0" smtClean="0">
                <a:latin typeface="+mn-lt"/>
              </a:rPr>
              <a:t> </a:t>
            </a:r>
            <a:r>
              <a:rPr lang="en-US" b="0" dirty="0">
                <a:latin typeface="+mn-lt"/>
              </a:rPr>
              <a:t>in a term neonate is: </a:t>
            </a:r>
            <a:r>
              <a:rPr lang="en-US" b="0" dirty="0" smtClean="0">
                <a:latin typeface="+mn-lt"/>
              </a:rPr>
              <a:t/>
            </a:r>
            <a:br>
              <a:rPr lang="en-US" b="0" dirty="0" smtClean="0">
                <a:latin typeface="+mn-lt"/>
              </a:rPr>
            </a:br>
            <a:r>
              <a:rPr lang="en-US" b="0" dirty="0" smtClean="0">
                <a:latin typeface="+mn-lt"/>
              </a:rPr>
              <a:t/>
            </a:r>
            <a:br>
              <a:rPr lang="en-US" b="0" dirty="0" smtClean="0">
                <a:latin typeface="+mn-lt"/>
              </a:rPr>
            </a:br>
            <a:r>
              <a:rPr lang="en-US" b="0" dirty="0" smtClean="0">
                <a:latin typeface="+mn-lt"/>
              </a:rPr>
              <a:t>a</a:t>
            </a:r>
            <a:r>
              <a:rPr lang="en-US" b="0" dirty="0">
                <a:latin typeface="+mn-lt"/>
              </a:rPr>
              <a:t>. physiologic </a:t>
            </a:r>
            <a:r>
              <a:rPr lang="en-US" b="0" dirty="0" smtClean="0">
                <a:latin typeface="+mn-lt"/>
              </a:rPr>
              <a:t/>
            </a:r>
            <a:br>
              <a:rPr lang="en-US" b="0" dirty="0" smtClean="0">
                <a:latin typeface="+mn-lt"/>
              </a:rPr>
            </a:br>
            <a:r>
              <a:rPr lang="en-US" dirty="0">
                <a:latin typeface="+mn-lt"/>
              </a:rPr>
              <a:t/>
            </a:r>
            <a:br>
              <a:rPr lang="en-US" dirty="0">
                <a:latin typeface="+mn-lt"/>
              </a:rPr>
            </a:br>
            <a:r>
              <a:rPr lang="en-US" dirty="0" smtClean="0">
                <a:solidFill>
                  <a:srgbClr val="D55DB6"/>
                </a:solidFill>
                <a:latin typeface="+mn-lt"/>
              </a:rPr>
              <a:t>b</a:t>
            </a:r>
            <a:r>
              <a:rPr lang="en-US" dirty="0">
                <a:solidFill>
                  <a:srgbClr val="D55DB6"/>
                </a:solidFill>
                <a:latin typeface="+mn-lt"/>
              </a:rPr>
              <a:t>. pathologic</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894020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124200"/>
            <a:ext cx="8525933" cy="685800"/>
          </a:xfrm>
        </p:spPr>
        <p:txBody>
          <a:bodyPr/>
          <a:lstStyle/>
          <a:p>
            <a:r>
              <a:rPr lang="en-US" dirty="0" smtClean="0">
                <a:solidFill>
                  <a:srgbClr val="00B050"/>
                </a:solidFill>
                <a:latin typeface="+mn-lt"/>
              </a:rPr>
              <a:t>In </a:t>
            </a:r>
            <a:r>
              <a:rPr lang="en-US" dirty="0">
                <a:solidFill>
                  <a:srgbClr val="00B050"/>
                </a:solidFill>
                <a:latin typeface="+mn-lt"/>
              </a:rPr>
              <a:t>G6PD deficiency, there is hyperbilirubinemia on the basis of: </a:t>
            </a:r>
            <a:br>
              <a:rPr lang="en-US" dirty="0">
                <a:solidFill>
                  <a:srgbClr val="00B050"/>
                </a:solidFill>
                <a:latin typeface="+mn-lt"/>
              </a:rPr>
            </a:br>
            <a:r>
              <a:rPr lang="en-US" b="0" dirty="0" smtClean="0">
                <a:latin typeface="+mn-lt"/>
              </a:rPr>
              <a:t/>
            </a:r>
            <a:br>
              <a:rPr lang="en-US" b="0" dirty="0" smtClean="0">
                <a:latin typeface="+mn-lt"/>
              </a:rPr>
            </a:br>
            <a:r>
              <a:rPr lang="en-US" b="0" dirty="0" smtClean="0">
                <a:latin typeface="+mn-lt"/>
              </a:rPr>
              <a:t>a</a:t>
            </a:r>
            <a:r>
              <a:rPr lang="en-US" b="0" dirty="0">
                <a:latin typeface="+mn-lt"/>
              </a:rPr>
              <a:t>. hemolysis </a:t>
            </a:r>
            <a:br>
              <a:rPr lang="en-US" b="0" dirty="0">
                <a:latin typeface="+mn-lt"/>
              </a:rPr>
            </a:br>
            <a:r>
              <a:rPr lang="en-US" b="0" dirty="0" smtClean="0">
                <a:latin typeface="+mn-lt"/>
              </a:rPr>
              <a:t/>
            </a:r>
            <a:br>
              <a:rPr lang="en-US" b="0" dirty="0" smtClean="0">
                <a:latin typeface="+mn-lt"/>
              </a:rPr>
            </a:br>
            <a:r>
              <a:rPr lang="en-US" b="0" dirty="0" smtClean="0">
                <a:latin typeface="+mn-lt"/>
              </a:rPr>
              <a:t>b</a:t>
            </a:r>
            <a:r>
              <a:rPr lang="en-US" b="0" dirty="0">
                <a:latin typeface="+mn-lt"/>
              </a:rPr>
              <a:t>. decreased conjugation </a:t>
            </a:r>
            <a:br>
              <a:rPr lang="en-US" b="0" dirty="0">
                <a:latin typeface="+mn-lt"/>
              </a:rPr>
            </a:br>
            <a:r>
              <a:rPr lang="en-US" b="0" dirty="0" smtClean="0">
                <a:latin typeface="+mn-lt"/>
              </a:rPr>
              <a:t/>
            </a:r>
            <a:br>
              <a:rPr lang="en-US" b="0" dirty="0" smtClean="0">
                <a:latin typeface="+mn-lt"/>
              </a:rPr>
            </a:br>
            <a:r>
              <a:rPr lang="en-US" b="0" dirty="0" smtClean="0">
                <a:latin typeface="+mn-lt"/>
              </a:rPr>
              <a:t>c</a:t>
            </a:r>
            <a:r>
              <a:rPr lang="en-US" b="0" dirty="0">
                <a:latin typeface="+mn-lt"/>
              </a:rPr>
              <a:t>. both </a:t>
            </a:r>
            <a:br>
              <a:rPr lang="en-US" b="0" dirty="0">
                <a:latin typeface="+mn-lt"/>
              </a:rPr>
            </a:br>
            <a:r>
              <a:rPr lang="en-US" b="0" dirty="0" smtClean="0">
                <a:latin typeface="+mn-lt"/>
              </a:rPr>
              <a:t/>
            </a:r>
            <a:br>
              <a:rPr lang="en-US" b="0" dirty="0" smtClean="0">
                <a:latin typeface="+mn-lt"/>
              </a:rPr>
            </a:br>
            <a:r>
              <a:rPr lang="en-US" b="0" dirty="0" smtClean="0">
                <a:latin typeface="+mn-lt"/>
              </a:rPr>
              <a:t>d</a:t>
            </a:r>
            <a:r>
              <a:rPr lang="en-US" b="0" dirty="0">
                <a:latin typeface="+mn-lt"/>
              </a:rPr>
              <a:t>. neither</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5238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048000"/>
            <a:ext cx="8525933" cy="685800"/>
          </a:xfrm>
        </p:spPr>
        <p:txBody>
          <a:bodyPr/>
          <a:lstStyle/>
          <a:p>
            <a:r>
              <a:rPr lang="en-US" b="0" dirty="0" smtClean="0">
                <a:latin typeface="+mn-lt"/>
              </a:rPr>
              <a:t>In </a:t>
            </a:r>
            <a:r>
              <a:rPr lang="en-US" b="0" dirty="0">
                <a:latin typeface="+mn-lt"/>
              </a:rPr>
              <a:t>G6PD deficiency, there is hyperbilirubinemia on the basis of: </a:t>
            </a:r>
            <a:br>
              <a:rPr lang="en-US" b="0" dirty="0">
                <a:latin typeface="+mn-lt"/>
              </a:rPr>
            </a:br>
            <a:r>
              <a:rPr lang="en-US" b="0" dirty="0" smtClean="0">
                <a:latin typeface="+mn-lt"/>
              </a:rPr>
              <a:t/>
            </a:r>
            <a:br>
              <a:rPr lang="en-US" b="0" dirty="0" smtClean="0">
                <a:latin typeface="+mn-lt"/>
              </a:rPr>
            </a:br>
            <a:r>
              <a:rPr lang="en-US" b="0" dirty="0" smtClean="0">
                <a:latin typeface="+mn-lt"/>
              </a:rPr>
              <a:t>a</a:t>
            </a:r>
            <a:r>
              <a:rPr lang="en-US" b="0" dirty="0">
                <a:latin typeface="+mn-lt"/>
              </a:rPr>
              <a:t>. hemolysis </a:t>
            </a:r>
            <a:br>
              <a:rPr lang="en-US" b="0" dirty="0">
                <a:latin typeface="+mn-lt"/>
              </a:rPr>
            </a:br>
            <a:r>
              <a:rPr lang="en-US" b="0" dirty="0" smtClean="0">
                <a:latin typeface="+mn-lt"/>
              </a:rPr>
              <a:t/>
            </a:r>
            <a:br>
              <a:rPr lang="en-US" b="0" dirty="0" smtClean="0">
                <a:latin typeface="+mn-lt"/>
              </a:rPr>
            </a:br>
            <a:r>
              <a:rPr lang="en-US" b="0" dirty="0" smtClean="0">
                <a:latin typeface="+mn-lt"/>
              </a:rPr>
              <a:t>b</a:t>
            </a:r>
            <a:r>
              <a:rPr lang="en-US" b="0" dirty="0">
                <a:latin typeface="+mn-lt"/>
              </a:rPr>
              <a:t>. decreased conjugation </a:t>
            </a:r>
            <a:br>
              <a:rPr lang="en-US" b="0" dirty="0">
                <a:latin typeface="+mn-lt"/>
              </a:rPr>
            </a:br>
            <a:r>
              <a:rPr lang="en-US" b="0" dirty="0" smtClean="0">
                <a:latin typeface="+mn-lt"/>
              </a:rPr>
              <a:t/>
            </a:r>
            <a:br>
              <a:rPr lang="en-US" b="0" dirty="0" smtClean="0">
                <a:latin typeface="+mn-lt"/>
              </a:rPr>
            </a:br>
            <a:r>
              <a:rPr lang="en-US" dirty="0" smtClean="0">
                <a:solidFill>
                  <a:srgbClr val="D55DB6"/>
                </a:solidFill>
                <a:latin typeface="+mn-lt"/>
              </a:rPr>
              <a:t>c</a:t>
            </a:r>
            <a:r>
              <a:rPr lang="en-US" dirty="0">
                <a:solidFill>
                  <a:srgbClr val="D55DB6"/>
                </a:solidFill>
                <a:latin typeface="+mn-lt"/>
              </a:rPr>
              <a:t>. both </a:t>
            </a: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d</a:t>
            </a:r>
            <a:r>
              <a:rPr lang="en-US" b="0" dirty="0">
                <a:latin typeface="+mn-lt"/>
              </a:rPr>
              <a:t>. neither</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506627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133600"/>
            <a:ext cx="8525933" cy="685800"/>
          </a:xfrm>
        </p:spPr>
        <p:txBody>
          <a:bodyPr/>
          <a:lstStyle/>
          <a:p>
            <a:pPr algn="ct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dirty="0" smtClean="0">
                <a:solidFill>
                  <a:srgbClr val="00B050"/>
                </a:solidFill>
                <a:latin typeface="+mn-lt"/>
              </a:rPr>
              <a:t>True/False</a:t>
            </a:r>
            <a:r>
              <a:rPr lang="en-US" dirty="0">
                <a:solidFill>
                  <a:srgbClr val="00B050"/>
                </a:solidFill>
                <a:latin typeface="+mn-lt"/>
              </a:rPr>
              <a:t>: Systemic sulfonamide medications are avoided in the newborn because they displace bilirubin from albumin and increase free bilirubin. </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62979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209800"/>
            <a:ext cx="8525933" cy="685800"/>
          </a:xfrm>
        </p:spPr>
        <p:txBody>
          <a:bodyPr/>
          <a:lstStyle/>
          <a:p>
            <a:pPr algn="ct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True/False</a:t>
            </a:r>
            <a:r>
              <a:rPr lang="en-US" b="0" dirty="0">
                <a:latin typeface="+mn-lt"/>
              </a:rPr>
              <a:t>: Systemic sulfonamide medications are avoided in the newborn because they displace bilirubin from albumin and increase free bilirubin</a:t>
            </a:r>
            <a:r>
              <a:rPr lang="en-US" b="0" dirty="0" smtClean="0">
                <a:latin typeface="+mn-lt"/>
              </a:rPr>
              <a:t>.</a:t>
            </a:r>
            <a:br>
              <a:rPr lang="en-US" b="0" dirty="0" smtClean="0">
                <a:latin typeface="+mn-lt"/>
              </a:rPr>
            </a:br>
            <a:r>
              <a:rPr lang="en-US" b="0" dirty="0">
                <a:latin typeface="+mn-lt"/>
              </a:rPr>
              <a:t/>
            </a:r>
            <a:br>
              <a:rPr lang="en-US" b="0" dirty="0">
                <a:latin typeface="+mn-lt"/>
              </a:rPr>
            </a:br>
            <a:r>
              <a:rPr lang="en-US" dirty="0" smtClean="0">
                <a:solidFill>
                  <a:srgbClr val="D55DB6"/>
                </a:solidFill>
                <a:latin typeface="+mn-lt"/>
              </a:rPr>
              <a:t>TRUE</a:t>
            </a:r>
            <a:r>
              <a:rPr lang="en-US" dirty="0" smtClean="0">
                <a:latin typeface="+mn-lt"/>
              </a:rPr>
              <a:t> </a:t>
            </a:r>
            <a:r>
              <a:rPr lang="en-US" b="0" dirty="0">
                <a:latin typeface="+mn-lt"/>
              </a:rPr>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078995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362200"/>
            <a:ext cx="8525933" cy="685800"/>
          </a:xfrm>
        </p:spPr>
        <p:txBody>
          <a:bodyPr/>
          <a:lstStyle/>
          <a:p>
            <a:pPr algn="ct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dirty="0" smtClean="0">
                <a:solidFill>
                  <a:srgbClr val="00B050"/>
                </a:solidFill>
                <a:latin typeface="+mn-lt"/>
              </a:rPr>
              <a:t>True/False</a:t>
            </a:r>
            <a:r>
              <a:rPr lang="en-US" dirty="0">
                <a:solidFill>
                  <a:srgbClr val="00B050"/>
                </a:solidFill>
                <a:latin typeface="+mn-lt"/>
              </a:rPr>
              <a:t>: Breast milk jaundice is more common than breast feeding jaundice. </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335911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438400"/>
            <a:ext cx="8525933" cy="685800"/>
          </a:xfrm>
        </p:spPr>
        <p:txBody>
          <a:bodyPr/>
          <a:lstStyle/>
          <a:p>
            <a:pPr algn="ct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True/False</a:t>
            </a:r>
            <a:r>
              <a:rPr lang="en-US" b="0" dirty="0">
                <a:latin typeface="+mn-lt"/>
              </a:rPr>
              <a:t>: Breast milk jaundice is more common than breast feeding jaundice. </a:t>
            </a:r>
            <a:r>
              <a:rPr lang="en-US" b="0" dirty="0" smtClean="0">
                <a:latin typeface="+mn-lt"/>
              </a:rPr>
              <a:t/>
            </a:r>
            <a:br>
              <a:rPr lang="en-US" b="0" dirty="0" smtClean="0">
                <a:latin typeface="+mn-lt"/>
              </a:rPr>
            </a:br>
            <a:r>
              <a:rPr lang="en-US" b="0" dirty="0">
                <a:latin typeface="+mn-lt"/>
              </a:rPr>
              <a:t/>
            </a:r>
            <a:br>
              <a:rPr lang="en-US" b="0" dirty="0">
                <a:latin typeface="+mn-lt"/>
              </a:rPr>
            </a:br>
            <a:r>
              <a:rPr lang="en-US" dirty="0" smtClean="0">
                <a:solidFill>
                  <a:srgbClr val="D55DB6"/>
                </a:solidFill>
                <a:latin typeface="+mn-lt"/>
              </a:rPr>
              <a:t>FALSE</a:t>
            </a:r>
            <a:r>
              <a:rPr lang="en-US" b="0" dirty="0">
                <a:latin typeface="+mn-lt"/>
              </a:rPr>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052814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0933" y="1905000"/>
            <a:ext cx="8525933" cy="685800"/>
          </a:xfrm>
        </p:spPr>
        <p:txBody>
          <a:bodyPr/>
          <a:lstStyle/>
          <a:p>
            <a:pPr algn="ct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dirty="0" smtClean="0">
                <a:solidFill>
                  <a:srgbClr val="00B050"/>
                </a:solidFill>
                <a:latin typeface="+mn-lt"/>
              </a:rPr>
              <a:t>True/False</a:t>
            </a:r>
            <a:r>
              <a:rPr lang="en-US" dirty="0">
                <a:solidFill>
                  <a:srgbClr val="00B050"/>
                </a:solidFill>
                <a:latin typeface="+mn-lt"/>
              </a:rPr>
              <a:t>: Supplementation of breast feeding with water or dextrose lowers the serum bilirubin. </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7826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42276" cy="1336956"/>
          </a:xfrm>
        </p:spPr>
        <p:txBody>
          <a:bodyPr/>
          <a:lstStyle/>
          <a:p>
            <a:r>
              <a:rPr lang="en-US" b="1" dirty="0" smtClean="0">
                <a:solidFill>
                  <a:srgbClr val="00B050"/>
                </a:solidFill>
                <a:latin typeface="+mj-lt"/>
              </a:rPr>
              <a:t>Symptoms</a:t>
            </a:r>
            <a:endParaRPr lang="en-US" b="1" dirty="0">
              <a:solidFill>
                <a:srgbClr val="00B050"/>
              </a:solidFill>
              <a:latin typeface="+mj-lt"/>
            </a:endParaRPr>
          </a:p>
        </p:txBody>
      </p:sp>
      <p:pic>
        <p:nvPicPr>
          <p:cNvPr id="4" name="Content Placeholder 3" descr="neonatal-jaundice-14-728.jpg"/>
          <p:cNvPicPr>
            <a:picLocks noGrp="1" noChangeAspect="1"/>
          </p:cNvPicPr>
          <p:nvPr>
            <p:ph idx="1"/>
          </p:nvPr>
        </p:nvPicPr>
        <p:blipFill>
          <a:blip r:embed="rId2">
            <a:extLst>
              <a:ext uri="{28A0092B-C50C-407E-A947-70E740481C1C}">
                <a14:useLocalDpi xmlns:a14="http://schemas.microsoft.com/office/drawing/2010/main" val="0"/>
              </a:ext>
            </a:extLst>
          </a:blip>
          <a:srcRect t="13995" b="13995"/>
          <a:stretch>
            <a:fillRect/>
          </a:stretch>
        </p:blipFill>
        <p:spPr>
          <a:xfrm>
            <a:off x="1295400" y="1828800"/>
            <a:ext cx="6613525" cy="4149259"/>
          </a:xfrm>
        </p:spPr>
      </p:pic>
    </p:spTree>
    <p:extLst>
      <p:ext uri="{BB962C8B-B14F-4D97-AF65-F5344CB8AC3E}">
        <p14:creationId xmlns:p14="http://schemas.microsoft.com/office/powerpoint/2010/main" val="34878905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133600"/>
            <a:ext cx="8525933" cy="685800"/>
          </a:xfrm>
        </p:spPr>
        <p:txBody>
          <a:bodyPr/>
          <a:lstStyle/>
          <a:p>
            <a:pPr algn="ct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True/False</a:t>
            </a:r>
            <a:r>
              <a:rPr lang="en-US" b="0" dirty="0">
                <a:latin typeface="+mn-lt"/>
              </a:rPr>
              <a:t>: Supplementation of breast feeding with water or dextrose lowers the serum bilirubin. </a:t>
            </a:r>
            <a:r>
              <a:rPr lang="en-US" b="0" dirty="0" smtClean="0">
                <a:latin typeface="+mn-lt"/>
              </a:rPr>
              <a:t/>
            </a:r>
            <a:br>
              <a:rPr lang="en-US" b="0" dirty="0" smtClean="0">
                <a:latin typeface="+mn-lt"/>
              </a:rPr>
            </a:br>
            <a:r>
              <a:rPr lang="en-US" b="0" dirty="0">
                <a:latin typeface="+mn-lt"/>
              </a:rPr>
              <a:t/>
            </a:r>
            <a:br>
              <a:rPr lang="en-US" b="0" dirty="0">
                <a:latin typeface="+mn-lt"/>
              </a:rPr>
            </a:br>
            <a:r>
              <a:rPr lang="en-US" dirty="0" smtClean="0">
                <a:solidFill>
                  <a:srgbClr val="D55DB6"/>
                </a:solidFill>
                <a:latin typeface="+mn-lt"/>
              </a:rPr>
              <a:t>FALSE</a:t>
            </a:r>
            <a:r>
              <a:rPr lang="en-US" b="0" dirty="0">
                <a:latin typeface="+mn-lt"/>
              </a:rPr>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624610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133600"/>
            <a:ext cx="8525933" cy="685800"/>
          </a:xfrm>
        </p:spPr>
        <p:txBody>
          <a:bodyPr/>
          <a:lstStyle/>
          <a:p>
            <a:pPr algn="ct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dirty="0" smtClean="0">
                <a:solidFill>
                  <a:srgbClr val="00B050"/>
                </a:solidFill>
                <a:latin typeface="+mn-lt"/>
              </a:rPr>
              <a:t>True/False</a:t>
            </a:r>
            <a:r>
              <a:rPr lang="en-US" dirty="0">
                <a:solidFill>
                  <a:srgbClr val="00B050"/>
                </a:solidFill>
                <a:latin typeface="+mn-lt"/>
              </a:rPr>
              <a:t>: Discontinuation of phototherapy in a healthy, term neonate is usually associated with rebound hyperbilirubinemia. </a:t>
            </a:r>
            <a:br>
              <a:rPr lang="en-US" dirty="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88616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286000"/>
            <a:ext cx="8525933" cy="685800"/>
          </a:xfrm>
        </p:spPr>
        <p:txBody>
          <a:bodyPr/>
          <a:lstStyle/>
          <a:p>
            <a:pPr algn="ctr"/>
            <a:r>
              <a:rPr lang="en-US" b="0" dirty="0" smtClean="0">
                <a:latin typeface="+mn-lt"/>
              </a:rPr>
              <a:t/>
            </a:r>
            <a:br>
              <a:rPr lang="en-US" b="0" dirty="0" smtClean="0">
                <a:latin typeface="+mn-lt"/>
              </a:rPr>
            </a:br>
            <a:r>
              <a:rPr lang="en-US" b="0" dirty="0">
                <a:latin typeface="+mn-lt"/>
              </a:rPr>
              <a:t/>
            </a:r>
            <a:br>
              <a:rPr lang="en-US" b="0" dirty="0">
                <a:latin typeface="+mn-lt"/>
              </a:rPr>
            </a:br>
            <a:r>
              <a:rPr lang="en-US" b="0" dirty="0" smtClean="0">
                <a:latin typeface="+mn-lt"/>
              </a:rPr>
              <a:t/>
            </a:r>
            <a:br>
              <a:rPr lang="en-US" b="0" dirty="0" smtClean="0">
                <a:latin typeface="+mn-lt"/>
              </a:rPr>
            </a:br>
            <a:r>
              <a:rPr lang="en-US" b="0" dirty="0" smtClean="0">
                <a:latin typeface="+mn-lt"/>
              </a:rPr>
              <a:t>True/False</a:t>
            </a:r>
            <a:r>
              <a:rPr lang="en-US" b="0" dirty="0">
                <a:latin typeface="+mn-lt"/>
              </a:rPr>
              <a:t>: Discontinuation of phototherapy in a healthy, term neonate is usually associated with rebound hyperbilirubinemia. </a:t>
            </a:r>
            <a:r>
              <a:rPr lang="en-US" b="0" dirty="0" smtClean="0">
                <a:latin typeface="+mn-lt"/>
              </a:rPr>
              <a:t/>
            </a:r>
            <a:br>
              <a:rPr lang="en-US" b="0" dirty="0" smtClean="0">
                <a:latin typeface="+mn-lt"/>
              </a:rPr>
            </a:br>
            <a:r>
              <a:rPr lang="en-US" b="0" dirty="0">
                <a:latin typeface="+mn-lt"/>
              </a:rPr>
              <a:t/>
            </a:r>
            <a:br>
              <a:rPr lang="en-US" b="0" dirty="0">
                <a:latin typeface="+mn-lt"/>
              </a:rPr>
            </a:br>
            <a:r>
              <a:rPr lang="en-US" dirty="0" smtClean="0">
                <a:solidFill>
                  <a:srgbClr val="D55DB6"/>
                </a:solidFill>
                <a:latin typeface="+mn-lt"/>
              </a:rPr>
              <a:t>FALSE</a:t>
            </a:r>
            <a:r>
              <a:rPr lang="en-US" b="0" dirty="0">
                <a:latin typeface="+mn-lt"/>
              </a:rPr>
              <a:t/>
            </a:r>
            <a:br>
              <a:rPr lang="en-US" b="0" dirty="0">
                <a:latin typeface="+mn-lt"/>
              </a:rPr>
            </a:b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559538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200400"/>
            <a:ext cx="8525933" cy="685800"/>
          </a:xfrm>
        </p:spPr>
        <p:txBody>
          <a:bodyPr/>
          <a:lstStyle/>
          <a:p>
            <a:r>
              <a:rPr lang="en-US" sz="2400" dirty="0" smtClean="0">
                <a:solidFill>
                  <a:srgbClr val="00B050"/>
                </a:solidFill>
                <a:latin typeface="+mn-lt"/>
              </a:rPr>
              <a:t>Which </a:t>
            </a:r>
            <a:r>
              <a:rPr lang="en-US" sz="2400" dirty="0">
                <a:solidFill>
                  <a:srgbClr val="00B050"/>
                </a:solidFill>
                <a:latin typeface="+mn-lt"/>
              </a:rPr>
              <a:t>of the following factors should be strongly considered in determining whether an exchange transfusion is indicated in a term neonate with an indirect bilirubin of 21 </a:t>
            </a:r>
            <a:r>
              <a:rPr lang="en-US" sz="2400" dirty="0" smtClean="0">
                <a:solidFill>
                  <a:srgbClr val="00B050"/>
                </a:solidFill>
                <a:latin typeface="+mn-lt"/>
              </a:rPr>
              <a:t>mg/</a:t>
            </a:r>
            <a:r>
              <a:rPr lang="en-US" sz="2400" dirty="0" err="1" smtClean="0">
                <a:solidFill>
                  <a:srgbClr val="00B050"/>
                </a:solidFill>
                <a:latin typeface="+mn-lt"/>
              </a:rPr>
              <a:t>dL</a:t>
            </a:r>
            <a:r>
              <a:rPr lang="en-US" sz="2400" dirty="0" smtClean="0">
                <a:solidFill>
                  <a:srgbClr val="00B050"/>
                </a:solidFill>
                <a:latin typeface="+mn-lt"/>
              </a:rPr>
              <a:t>?</a:t>
            </a:r>
            <a:r>
              <a:rPr lang="en-US" dirty="0">
                <a:solidFill>
                  <a:srgbClr val="00B050"/>
                </a:solidFill>
                <a:latin typeface="+mn-lt"/>
              </a:rPr>
              <a:t/>
            </a:r>
            <a:br>
              <a:rPr lang="en-US" dirty="0">
                <a:solidFill>
                  <a:srgbClr val="00B050"/>
                </a:solidFill>
                <a:latin typeface="+mn-lt"/>
              </a:rPr>
            </a:br>
            <a:r>
              <a:rPr lang="en-US" dirty="0" smtClean="0">
                <a:solidFill>
                  <a:srgbClr val="00B050"/>
                </a:solidFill>
                <a:latin typeface="+mn-lt"/>
              </a:rPr>
              <a:t/>
            </a:r>
            <a:br>
              <a:rPr lang="en-US" dirty="0" smtClean="0">
                <a:solidFill>
                  <a:srgbClr val="00B050"/>
                </a:solidFill>
                <a:latin typeface="+mn-lt"/>
              </a:rPr>
            </a:br>
            <a:r>
              <a:rPr lang="en-US" sz="2400" b="0" dirty="0" smtClean="0">
                <a:latin typeface="+mn-lt"/>
              </a:rPr>
              <a:t>a</a:t>
            </a:r>
            <a:r>
              <a:rPr lang="en-US" sz="2400" b="0" dirty="0">
                <a:latin typeface="+mn-lt"/>
              </a:rPr>
              <a:t>. Age of the neonate (time since birth). </a:t>
            </a:r>
            <a:br>
              <a:rPr lang="en-US" sz="2400" b="0" dirty="0">
                <a:latin typeface="+mn-lt"/>
              </a:rPr>
            </a:br>
            <a:r>
              <a:rPr lang="en-US" sz="2400" b="0" dirty="0">
                <a:latin typeface="+mn-lt"/>
              </a:rPr>
              <a:t/>
            </a:r>
            <a:br>
              <a:rPr lang="en-US" sz="2400" b="0" dirty="0">
                <a:latin typeface="+mn-lt"/>
              </a:rPr>
            </a:br>
            <a:r>
              <a:rPr lang="en-US" sz="2400" b="0" dirty="0" smtClean="0">
                <a:latin typeface="+mn-lt"/>
              </a:rPr>
              <a:t>b</a:t>
            </a:r>
            <a:r>
              <a:rPr lang="en-US" sz="2400" b="0" dirty="0">
                <a:latin typeface="+mn-lt"/>
              </a:rPr>
              <a:t>. Whether the cause is hemolytic or non-hemolytic. </a:t>
            </a:r>
            <a:br>
              <a:rPr lang="en-US" sz="2400" b="0" dirty="0">
                <a:latin typeface="+mn-lt"/>
              </a:rPr>
            </a:br>
            <a:r>
              <a:rPr lang="en-US" sz="2400" b="0" dirty="0">
                <a:latin typeface="+mn-lt"/>
              </a:rPr>
              <a:t/>
            </a:r>
            <a:br>
              <a:rPr lang="en-US" sz="2400" b="0" dirty="0">
                <a:latin typeface="+mn-lt"/>
              </a:rPr>
            </a:br>
            <a:r>
              <a:rPr lang="en-US" sz="2400" b="0" dirty="0" smtClean="0">
                <a:latin typeface="+mn-lt"/>
              </a:rPr>
              <a:t> c</a:t>
            </a:r>
            <a:r>
              <a:rPr lang="en-US" sz="2400" b="0" dirty="0">
                <a:latin typeface="+mn-lt"/>
              </a:rPr>
              <a:t>. The presence of other clinical factors such as intraventricular hemorrhage or meningitis. </a:t>
            </a:r>
            <a:br>
              <a:rPr lang="en-US" sz="2400" b="0" dirty="0">
                <a:latin typeface="+mn-lt"/>
              </a:rPr>
            </a:br>
            <a:r>
              <a:rPr lang="en-US" sz="2400" b="0" dirty="0" smtClean="0">
                <a:latin typeface="+mn-lt"/>
              </a:rPr>
              <a:t/>
            </a:r>
            <a:br>
              <a:rPr lang="en-US" sz="2400" b="0" dirty="0" smtClean="0">
                <a:latin typeface="+mn-lt"/>
              </a:rPr>
            </a:br>
            <a:r>
              <a:rPr lang="en-US" sz="2400" b="0" dirty="0" smtClean="0">
                <a:latin typeface="+mn-lt"/>
              </a:rPr>
              <a:t>d</a:t>
            </a:r>
            <a:r>
              <a:rPr lang="en-US" sz="2400" b="0" dirty="0">
                <a:latin typeface="+mn-lt"/>
              </a:rPr>
              <a:t>. All of the above. </a:t>
            </a:r>
            <a:br>
              <a:rPr lang="en-US" sz="2400" b="0" dirty="0">
                <a:latin typeface="+mn-lt"/>
              </a:rPr>
            </a:br>
            <a:r>
              <a:rPr lang="en-US" sz="2400" b="0" dirty="0" smtClean="0">
                <a:latin typeface="+mn-lt"/>
              </a:rPr>
              <a:t/>
            </a:r>
            <a:br>
              <a:rPr lang="en-US" sz="2400" b="0" dirty="0" smtClean="0">
                <a:latin typeface="+mn-lt"/>
              </a:rPr>
            </a:br>
            <a:r>
              <a:rPr lang="en-US" sz="2400" b="0" dirty="0" smtClean="0">
                <a:latin typeface="+mn-lt"/>
              </a:rPr>
              <a:t>e</a:t>
            </a:r>
            <a:r>
              <a:rPr lang="en-US" sz="2400" b="0" dirty="0">
                <a:latin typeface="+mn-lt"/>
              </a:rPr>
              <a:t>. None of the above</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348685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200400"/>
            <a:ext cx="8525933" cy="685800"/>
          </a:xfrm>
        </p:spPr>
        <p:txBody>
          <a:bodyPr/>
          <a:lstStyle/>
          <a:p>
            <a:r>
              <a:rPr lang="en-US" sz="2400" b="0" dirty="0">
                <a:latin typeface="+mn-lt"/>
              </a:rPr>
              <a:t>10. Which of the following factors should be strongly considered in determining whether an exchange transfusion is indicated in a term neonate with an indirect bilirubin of 21 </a:t>
            </a:r>
            <a:r>
              <a:rPr lang="en-US" sz="2400" b="0" dirty="0" smtClean="0">
                <a:latin typeface="+mn-lt"/>
              </a:rPr>
              <a:t>mg/</a:t>
            </a:r>
            <a:r>
              <a:rPr lang="en-US" sz="2400" b="0" dirty="0" err="1" smtClean="0">
                <a:latin typeface="+mn-lt"/>
              </a:rPr>
              <a:t>dL</a:t>
            </a:r>
            <a:r>
              <a:rPr lang="en-US" sz="2400" b="0" dirty="0" smtClean="0">
                <a:latin typeface="+mn-lt"/>
              </a:rPr>
              <a:t>. </a:t>
            </a:r>
            <a:r>
              <a:rPr lang="en-US" b="0" dirty="0">
                <a:latin typeface="+mn-lt"/>
              </a:rPr>
              <a:t/>
            </a:r>
            <a:br>
              <a:rPr lang="en-US" b="0" dirty="0">
                <a:latin typeface="+mn-lt"/>
              </a:rPr>
            </a:br>
            <a:r>
              <a:rPr lang="en-US" b="0" dirty="0" smtClean="0">
                <a:latin typeface="+mn-lt"/>
              </a:rPr>
              <a:t/>
            </a:r>
            <a:br>
              <a:rPr lang="en-US" b="0" dirty="0" smtClean="0">
                <a:latin typeface="+mn-lt"/>
              </a:rPr>
            </a:br>
            <a:r>
              <a:rPr lang="en-US" sz="2400" b="0" dirty="0" smtClean="0">
                <a:latin typeface="+mn-lt"/>
              </a:rPr>
              <a:t>a</a:t>
            </a:r>
            <a:r>
              <a:rPr lang="en-US" sz="2400" b="0" dirty="0">
                <a:latin typeface="+mn-lt"/>
              </a:rPr>
              <a:t>. Age of the neonate (time since birth). </a:t>
            </a:r>
            <a:br>
              <a:rPr lang="en-US" sz="2400" b="0" dirty="0">
                <a:latin typeface="+mn-lt"/>
              </a:rPr>
            </a:br>
            <a:r>
              <a:rPr lang="en-US" sz="2400" b="0" dirty="0">
                <a:latin typeface="+mn-lt"/>
              </a:rPr>
              <a:t/>
            </a:r>
            <a:br>
              <a:rPr lang="en-US" sz="2400" b="0" dirty="0">
                <a:latin typeface="+mn-lt"/>
              </a:rPr>
            </a:br>
            <a:r>
              <a:rPr lang="en-US" sz="2400" b="0" dirty="0" smtClean="0">
                <a:latin typeface="+mn-lt"/>
              </a:rPr>
              <a:t>b</a:t>
            </a:r>
            <a:r>
              <a:rPr lang="en-US" sz="2400" b="0" dirty="0">
                <a:latin typeface="+mn-lt"/>
              </a:rPr>
              <a:t>. Whether the cause is hemolytic or non-hemolytic. </a:t>
            </a:r>
            <a:br>
              <a:rPr lang="en-US" sz="2400" b="0" dirty="0">
                <a:latin typeface="+mn-lt"/>
              </a:rPr>
            </a:br>
            <a:r>
              <a:rPr lang="en-US" sz="2400" b="0" dirty="0">
                <a:latin typeface="+mn-lt"/>
              </a:rPr>
              <a:t/>
            </a:r>
            <a:br>
              <a:rPr lang="en-US" sz="2400" b="0" dirty="0">
                <a:latin typeface="+mn-lt"/>
              </a:rPr>
            </a:br>
            <a:r>
              <a:rPr lang="en-US" sz="2400" b="0" dirty="0" smtClean="0">
                <a:latin typeface="+mn-lt"/>
              </a:rPr>
              <a:t> c</a:t>
            </a:r>
            <a:r>
              <a:rPr lang="en-US" sz="2400" b="0" dirty="0">
                <a:latin typeface="+mn-lt"/>
              </a:rPr>
              <a:t>. The presence of other clinical factors such as intraventricular hemorrhage or meningitis. </a:t>
            </a:r>
            <a:br>
              <a:rPr lang="en-US" sz="2400" b="0" dirty="0">
                <a:latin typeface="+mn-lt"/>
              </a:rPr>
            </a:br>
            <a:r>
              <a:rPr lang="en-US" sz="2400" b="0" dirty="0" smtClean="0">
                <a:latin typeface="+mn-lt"/>
              </a:rPr>
              <a:t/>
            </a:r>
            <a:br>
              <a:rPr lang="en-US" sz="2400" b="0" dirty="0" smtClean="0">
                <a:latin typeface="+mn-lt"/>
              </a:rPr>
            </a:br>
            <a:r>
              <a:rPr lang="en-US" sz="2400" dirty="0" smtClean="0">
                <a:solidFill>
                  <a:srgbClr val="D55DB6"/>
                </a:solidFill>
                <a:latin typeface="+mn-lt"/>
              </a:rPr>
              <a:t>d</a:t>
            </a:r>
            <a:r>
              <a:rPr lang="en-US" sz="2400" dirty="0">
                <a:solidFill>
                  <a:srgbClr val="D55DB6"/>
                </a:solidFill>
                <a:latin typeface="+mn-lt"/>
              </a:rPr>
              <a:t>. All of the above</a:t>
            </a:r>
            <a:r>
              <a:rPr lang="en-US" sz="2400" b="0" dirty="0">
                <a:solidFill>
                  <a:srgbClr val="D55DB6"/>
                </a:solidFill>
                <a:latin typeface="+mn-lt"/>
              </a:rPr>
              <a:t>. </a:t>
            </a:r>
            <a:r>
              <a:rPr lang="en-US" sz="2400" b="0" dirty="0">
                <a:latin typeface="+mn-lt"/>
              </a:rPr>
              <a:t/>
            </a:r>
            <a:br>
              <a:rPr lang="en-US" sz="2400" b="0" dirty="0">
                <a:latin typeface="+mn-lt"/>
              </a:rPr>
            </a:br>
            <a:r>
              <a:rPr lang="en-US" sz="2400" b="0" dirty="0" smtClean="0">
                <a:latin typeface="+mn-lt"/>
              </a:rPr>
              <a:t/>
            </a:r>
            <a:br>
              <a:rPr lang="en-US" sz="2400" b="0" dirty="0" smtClean="0">
                <a:latin typeface="+mn-lt"/>
              </a:rPr>
            </a:br>
            <a:r>
              <a:rPr lang="en-US" sz="2400" b="0" dirty="0" smtClean="0">
                <a:latin typeface="+mn-lt"/>
              </a:rPr>
              <a:t>e</a:t>
            </a:r>
            <a:r>
              <a:rPr lang="en-US" sz="2400" b="0" dirty="0">
                <a:latin typeface="+mn-lt"/>
              </a:rPr>
              <a:t>. None of the above</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68757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438400"/>
            <a:ext cx="8525933" cy="685800"/>
          </a:xfrm>
        </p:spPr>
        <p:txBody>
          <a:bodyPr/>
          <a:lstStyle/>
          <a:p>
            <a:r>
              <a:rPr lang="da-DK" b="0" dirty="0">
                <a:latin typeface="+mn-lt"/>
              </a:rPr>
              <a:t>1.e, 2.True, 3.b, 4.c, 5.True, 6.True, 7.False, 8.False, 9.False, 10.d </a:t>
            </a:r>
            <a:endParaRPr lang="en-US" b="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106586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25933" cy="4525963"/>
          </a:xfrm>
        </p:spPr>
        <p:txBody>
          <a:bodyPr/>
          <a:lstStyle/>
          <a:p>
            <a:pPr>
              <a:buFont typeface="Wingdings" panose="05000000000000000000" pitchFamily="2" charset="2"/>
              <a:buChar char="Ø"/>
            </a:pPr>
            <a:r>
              <a:rPr lang="en-US" sz="1800" dirty="0">
                <a:solidFill>
                  <a:srgbClr val="0D3B88"/>
                </a:solidFill>
                <a:latin typeface="+mn-lt"/>
              </a:rPr>
              <a:t>Sarah was born at 36 weeks gestation to a 27-year-old woman with a blood type of O positive. At 24 hours of life, </a:t>
            </a:r>
            <a:r>
              <a:rPr lang="en-US" sz="1800" dirty="0" smtClean="0">
                <a:solidFill>
                  <a:srgbClr val="0D3B88"/>
                </a:solidFill>
                <a:latin typeface="+mn-lt"/>
              </a:rPr>
              <a:t>Sarah </a:t>
            </a:r>
            <a:r>
              <a:rPr lang="en-US" sz="1800" dirty="0">
                <a:solidFill>
                  <a:srgbClr val="0D3B88"/>
                </a:solidFill>
                <a:latin typeface="+mn-lt"/>
              </a:rPr>
              <a:t>noted to be breastfeeding poorly and </a:t>
            </a:r>
            <a:r>
              <a:rPr lang="en-US" sz="1800" dirty="0" smtClean="0">
                <a:solidFill>
                  <a:srgbClr val="0D3B88"/>
                </a:solidFill>
                <a:latin typeface="+mn-lt"/>
              </a:rPr>
              <a:t> </a:t>
            </a:r>
            <a:r>
              <a:rPr lang="en-US" sz="1800" dirty="0">
                <a:solidFill>
                  <a:srgbClr val="0D3B88"/>
                </a:solidFill>
                <a:latin typeface="+mn-lt"/>
              </a:rPr>
              <a:t>visibly jaundiced. A total serum bilirubin </a:t>
            </a:r>
            <a:r>
              <a:rPr lang="en-US" sz="1800" dirty="0" smtClean="0">
                <a:solidFill>
                  <a:srgbClr val="0D3B88"/>
                </a:solidFill>
                <a:latin typeface="+mn-lt"/>
              </a:rPr>
              <a:t>= </a:t>
            </a:r>
            <a:r>
              <a:rPr lang="en-US" sz="1800" dirty="0">
                <a:solidFill>
                  <a:srgbClr val="0D3B88"/>
                </a:solidFill>
                <a:latin typeface="+mn-lt"/>
              </a:rPr>
              <a:t>21 mg/</a:t>
            </a:r>
            <a:r>
              <a:rPr lang="en-US" sz="1800" dirty="0" err="1">
                <a:solidFill>
                  <a:srgbClr val="0D3B88"/>
                </a:solidFill>
                <a:latin typeface="+mn-lt"/>
              </a:rPr>
              <a:t>dL</a:t>
            </a:r>
            <a:r>
              <a:rPr lang="en-US" sz="1800" dirty="0">
                <a:solidFill>
                  <a:srgbClr val="0D3B88"/>
                </a:solidFill>
                <a:latin typeface="+mn-lt"/>
              </a:rPr>
              <a:t> with a conjugated </a:t>
            </a:r>
            <a:r>
              <a:rPr lang="en-US" sz="1800" dirty="0" err="1" smtClean="0">
                <a:solidFill>
                  <a:srgbClr val="0D3B88"/>
                </a:solidFill>
                <a:latin typeface="+mn-lt"/>
              </a:rPr>
              <a:t>bili</a:t>
            </a:r>
            <a:r>
              <a:rPr lang="en-US" sz="1800" dirty="0" smtClean="0">
                <a:solidFill>
                  <a:srgbClr val="0D3B88"/>
                </a:solidFill>
                <a:latin typeface="+mn-lt"/>
              </a:rPr>
              <a:t> </a:t>
            </a:r>
            <a:r>
              <a:rPr lang="en-US" sz="1800" dirty="0">
                <a:solidFill>
                  <a:srgbClr val="0D3B88"/>
                </a:solidFill>
                <a:latin typeface="+mn-lt"/>
              </a:rPr>
              <a:t>level of 1.1 mg/</a:t>
            </a:r>
            <a:r>
              <a:rPr lang="en-US" sz="1800" dirty="0" err="1">
                <a:solidFill>
                  <a:srgbClr val="0D3B88"/>
                </a:solidFill>
                <a:latin typeface="+mn-lt"/>
              </a:rPr>
              <a:t>dL</a:t>
            </a:r>
            <a:r>
              <a:rPr lang="en-US" sz="1800" dirty="0">
                <a:solidFill>
                  <a:srgbClr val="0D3B88"/>
                </a:solidFill>
                <a:latin typeface="+mn-lt"/>
              </a:rPr>
              <a:t>. At that time, phototherapy was started in an attempt to reduce the serum bilirubin level. Blood test results showed an </a:t>
            </a:r>
            <a:r>
              <a:rPr lang="en-US" sz="1800" b="1" dirty="0">
                <a:solidFill>
                  <a:srgbClr val="0D3B88"/>
                </a:solidFill>
                <a:latin typeface="+mn-lt"/>
              </a:rPr>
              <a:t>A positive </a:t>
            </a:r>
            <a:r>
              <a:rPr lang="en-US" sz="1800" dirty="0">
                <a:solidFill>
                  <a:srgbClr val="0D3B88"/>
                </a:solidFill>
                <a:latin typeface="+mn-lt"/>
              </a:rPr>
              <a:t>blood type and a </a:t>
            </a:r>
            <a:r>
              <a:rPr lang="en-US" sz="1800" b="1" dirty="0">
                <a:solidFill>
                  <a:srgbClr val="0D3B88"/>
                </a:solidFill>
                <a:latin typeface="+mn-lt"/>
              </a:rPr>
              <a:t>positive </a:t>
            </a:r>
            <a:r>
              <a:rPr lang="en-US" sz="1800" b="1" dirty="0" err="1">
                <a:solidFill>
                  <a:srgbClr val="0D3B88"/>
                </a:solidFill>
                <a:latin typeface="+mn-lt"/>
              </a:rPr>
              <a:t>Coombs’</a:t>
            </a:r>
            <a:r>
              <a:rPr lang="en-US" sz="1800" b="1" dirty="0">
                <a:solidFill>
                  <a:srgbClr val="0D3B88"/>
                </a:solidFill>
                <a:latin typeface="+mn-lt"/>
              </a:rPr>
              <a:t> test</a:t>
            </a:r>
            <a:r>
              <a:rPr lang="en-US" sz="1800" dirty="0">
                <a:solidFill>
                  <a:srgbClr val="0D3B88"/>
                </a:solidFill>
                <a:latin typeface="+mn-lt"/>
              </a:rPr>
              <a:t>. The </a:t>
            </a:r>
            <a:r>
              <a:rPr lang="en-US" sz="1800" b="1" dirty="0">
                <a:solidFill>
                  <a:srgbClr val="0D3B88"/>
                </a:solidFill>
                <a:latin typeface="+mn-lt"/>
              </a:rPr>
              <a:t>reticulocyte count </a:t>
            </a:r>
            <a:r>
              <a:rPr lang="en-US" sz="1800" dirty="0">
                <a:solidFill>
                  <a:srgbClr val="0D3B88"/>
                </a:solidFill>
                <a:latin typeface="+mn-lt"/>
              </a:rPr>
              <a:t>was elevated at 5%. </a:t>
            </a:r>
            <a:endParaRPr lang="en-US" sz="1800" dirty="0" smtClean="0">
              <a:solidFill>
                <a:srgbClr val="0D3B88"/>
              </a:solidFill>
              <a:latin typeface="+mn-lt"/>
            </a:endParaRPr>
          </a:p>
          <a:p>
            <a:pPr>
              <a:buFont typeface="Wingdings" panose="05000000000000000000" pitchFamily="2" charset="2"/>
              <a:buChar char="Ø"/>
            </a:pPr>
            <a:r>
              <a:rPr lang="en-US" sz="1800" dirty="0" smtClean="0">
                <a:solidFill>
                  <a:srgbClr val="0D3B88"/>
                </a:solidFill>
                <a:latin typeface="+mn-lt"/>
              </a:rPr>
              <a:t>To </a:t>
            </a:r>
            <a:r>
              <a:rPr lang="en-US" sz="1800" dirty="0">
                <a:solidFill>
                  <a:srgbClr val="0D3B88"/>
                </a:solidFill>
                <a:latin typeface="+mn-lt"/>
              </a:rPr>
              <a:t>ensure proper caloric intake and hydration, the infant received a formula supplement after each breastfeeding attempt. The mother was encouraged to breastfeed every two hours to facilitate hydration and adequate milk production. After 24 hours, the bilirubin level had decreased to 17 mg/</a:t>
            </a:r>
            <a:r>
              <a:rPr lang="en-US" sz="1800" dirty="0" err="1">
                <a:solidFill>
                  <a:srgbClr val="0D3B88"/>
                </a:solidFill>
                <a:latin typeface="+mn-lt"/>
              </a:rPr>
              <a:t>dL</a:t>
            </a:r>
            <a:r>
              <a:rPr lang="en-US" sz="1800" dirty="0">
                <a:solidFill>
                  <a:srgbClr val="0D3B88"/>
                </a:solidFill>
                <a:latin typeface="+mn-lt"/>
              </a:rPr>
              <a:t>, and the mother stated that her milk supply had increased and Sarah seemed to be nursing more efficiently. After three days of phototherapy, the bilirubin level dropped to 13 mg/</a:t>
            </a:r>
            <a:r>
              <a:rPr lang="en-US" sz="1800" dirty="0" err="1">
                <a:solidFill>
                  <a:srgbClr val="0D3B88"/>
                </a:solidFill>
                <a:latin typeface="+mn-lt"/>
              </a:rPr>
              <a:t>dL</a:t>
            </a:r>
            <a:r>
              <a:rPr lang="en-US" sz="1800" dirty="0">
                <a:solidFill>
                  <a:srgbClr val="0D3B88"/>
                </a:solidFill>
                <a:latin typeface="+mn-lt"/>
              </a:rPr>
              <a:t> and phototherapy was discontinued. After two days of observation and intermittent total serum bilirubin levels, Sarah was discharged home with her parents.</a:t>
            </a:r>
          </a:p>
          <a:p>
            <a:pPr marL="0" indent="0">
              <a:buNone/>
            </a:pPr>
            <a:endParaRPr lang="en-US" dirty="0">
              <a:latin typeface="+mn-lt"/>
            </a:endParaRPr>
          </a:p>
          <a:p>
            <a:endParaRPr lang="en-US" dirty="0">
              <a:latin typeface="+mn-lt"/>
            </a:endParaRPr>
          </a:p>
        </p:txBody>
      </p:sp>
      <p:sp>
        <p:nvSpPr>
          <p:cNvPr id="3" name="Title 2"/>
          <p:cNvSpPr>
            <a:spLocks noGrp="1"/>
          </p:cNvSpPr>
          <p:nvPr>
            <p:ph type="ctrTitle"/>
          </p:nvPr>
        </p:nvSpPr>
        <p:spPr>
          <a:xfrm>
            <a:off x="381000" y="838200"/>
            <a:ext cx="8525933" cy="685800"/>
          </a:xfrm>
        </p:spPr>
        <p:txBody>
          <a:bodyPr/>
          <a:lstStyle/>
          <a:p>
            <a:pPr algn="ctr"/>
            <a:r>
              <a:rPr lang="en-US" dirty="0" smtClean="0">
                <a:solidFill>
                  <a:srgbClr val="00B050"/>
                </a:solidFill>
                <a:latin typeface="+mn-lt"/>
              </a:rPr>
              <a:t>CASE STUDY</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83678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358066"/>
              </p:ext>
            </p:extLst>
          </p:nvPr>
        </p:nvGraphicFramePr>
        <p:xfrm>
          <a:off x="476250" y="2580799"/>
          <a:ext cx="8229600" cy="182880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dirty="0"/>
                        <a:t>  A. Hemolytic process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Dehydration</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Infection</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Hyperbilirubinemia</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152400" y="65408"/>
            <a:ext cx="88392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tx1"/>
                </a:solidFill>
                <a:effectLst/>
                <a:latin typeface="+mn-lt"/>
                <a:cs typeface="Arial" pitchFamily="34" charset="0"/>
              </a:rPr>
              <a:t/>
            </a:r>
            <a:br>
              <a:rPr kumimoji="0" lang="en-US" altLang="en-US" sz="1800" i="0" u="none" strike="noStrike" cap="none" normalizeH="0" baseline="0" dirty="0" smtClean="0">
                <a:ln>
                  <a:noFill/>
                </a:ln>
                <a:solidFill>
                  <a:schemeClr val="tx1"/>
                </a:solidFill>
                <a:effectLst/>
                <a:latin typeface="+mn-lt"/>
                <a:cs typeface="Arial" pitchFamily="34" charset="0"/>
              </a:rPr>
            </a:br>
            <a:r>
              <a:rPr lang="en-US" altLang="en-US" sz="1800" dirty="0">
                <a:solidFill>
                  <a:schemeClr val="tx1"/>
                </a:solidFill>
                <a:latin typeface="+mn-lt"/>
                <a:cs typeface="Arial" pitchFamily="34" charset="0"/>
              </a:rPr>
              <a:t/>
            </a:r>
            <a:br>
              <a:rPr lang="en-US" altLang="en-US" sz="1800" dirty="0">
                <a:solidFill>
                  <a:schemeClr val="tx1"/>
                </a:solidFill>
                <a:latin typeface="+mn-lt"/>
                <a:cs typeface="Arial" pitchFamily="34" charset="0"/>
              </a:rPr>
            </a:br>
            <a:r>
              <a:rPr lang="en-US" altLang="en-US" sz="1800" dirty="0" smtClean="0">
                <a:solidFill>
                  <a:schemeClr val="tx1"/>
                </a:solidFill>
                <a:latin typeface="+mn-lt"/>
                <a:cs typeface="Arial" pitchFamily="34" charset="0"/>
              </a:rPr>
              <a:t/>
            </a:r>
            <a:br>
              <a:rPr lang="en-US" altLang="en-US" sz="1800" dirty="0" smtClean="0">
                <a:solidFill>
                  <a:schemeClr val="tx1"/>
                </a:solidFill>
                <a:latin typeface="+mn-lt"/>
                <a:cs typeface="Arial" pitchFamily="34" charset="0"/>
              </a:rPr>
            </a:br>
            <a:r>
              <a:rPr lang="en-US" altLang="en-US" sz="1800" dirty="0">
                <a:solidFill>
                  <a:schemeClr val="tx1"/>
                </a:solidFill>
                <a:latin typeface="+mn-lt"/>
                <a:cs typeface="Arial" pitchFamily="34" charset="0"/>
              </a:rPr>
              <a:t/>
            </a:r>
            <a:br>
              <a:rPr lang="en-US" altLang="en-US" sz="1800" dirty="0">
                <a:solidFill>
                  <a:schemeClr val="tx1"/>
                </a:solidFill>
                <a:latin typeface="+mn-lt"/>
                <a:cs typeface="Arial" pitchFamily="34" charset="0"/>
              </a:rPr>
            </a:br>
            <a:r>
              <a:rPr kumimoji="0" lang="en-US" altLang="en-US" i="0" u="none" strike="noStrike" cap="none" normalizeH="0" baseline="0" dirty="0" smtClean="0">
                <a:ln>
                  <a:noFill/>
                </a:ln>
                <a:solidFill>
                  <a:srgbClr val="00B050"/>
                </a:solidFill>
                <a:effectLst/>
                <a:latin typeface="+mn-lt"/>
                <a:cs typeface="Arial" pitchFamily="34" charset="0"/>
              </a:rPr>
              <a:t>Sarah’s elevated reticulocyte count indicates which of the following? </a:t>
            </a:r>
            <a:br>
              <a:rPr kumimoji="0" lang="en-US" altLang="en-US" i="0" u="none" strike="noStrike" cap="none" normalizeH="0" baseline="0" dirty="0" smtClean="0">
                <a:ln>
                  <a:noFill/>
                </a:ln>
                <a:solidFill>
                  <a:srgbClr val="00B050"/>
                </a:solidFill>
                <a:effectLst/>
                <a:latin typeface="+mn-lt"/>
                <a:cs typeface="Arial" pitchFamily="34" charset="0"/>
              </a:rPr>
            </a:br>
            <a:r>
              <a:rPr kumimoji="0" lang="en-US" altLang="en-US" i="0" u="none" strike="noStrike" cap="none" normalizeH="0" baseline="0" dirty="0" smtClean="0">
                <a:ln>
                  <a:noFill/>
                </a:ln>
                <a:solidFill>
                  <a:srgbClr val="00B050"/>
                </a:solidFill>
                <a:effectLst/>
                <a:latin typeface="+mn-lt"/>
                <a:cs typeface="Arial" pitchFamily="34" charset="0"/>
              </a:rPr>
              <a:t/>
            </a:r>
            <a:br>
              <a:rPr kumimoji="0" lang="en-US" altLang="en-US" i="0" u="none" strike="noStrike" cap="none" normalizeH="0" baseline="0" dirty="0" smtClean="0">
                <a:ln>
                  <a:noFill/>
                </a:ln>
                <a:solidFill>
                  <a:srgbClr val="00B050"/>
                </a:solidFill>
                <a:effectLst/>
                <a:latin typeface="+mn-lt"/>
                <a:cs typeface="Arial" pitchFamily="34" charset="0"/>
              </a:rPr>
            </a:br>
            <a:endParaRPr kumimoji="0" lang="en-US" altLang="en-US" i="0" u="none" strike="noStrike" cap="none" normalizeH="0" baseline="0" dirty="0" smtClean="0">
              <a:ln>
                <a:noFill/>
              </a:ln>
              <a:solidFill>
                <a:srgbClr val="00B050"/>
              </a:solidFill>
              <a:effectLst/>
              <a:latin typeface="+mn-lt"/>
              <a:cs typeface="Arial" pitchFamily="34" charset="0"/>
            </a:endParaRPr>
          </a:p>
        </p:txBody>
      </p:sp>
    </p:spTree>
    <p:controls>
      <mc:AlternateContent xmlns:mc="http://schemas.openxmlformats.org/markup-compatibility/2006">
        <mc:Choice xmlns:v="urn:schemas-microsoft-com:vml" Requires="v">
          <p:control spid="1450"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51"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52"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453"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337386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4989"/>
              </p:ext>
            </p:extLst>
          </p:nvPr>
        </p:nvGraphicFramePr>
        <p:xfrm>
          <a:off x="476250" y="2580799"/>
          <a:ext cx="8229600" cy="182880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b="1" dirty="0"/>
                        <a:t>  </a:t>
                      </a:r>
                      <a:r>
                        <a:rPr lang="en-US" sz="2400" b="1" dirty="0">
                          <a:solidFill>
                            <a:srgbClr val="0070C0"/>
                          </a:solidFill>
                        </a:rPr>
                        <a:t>A. Hemolytic process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Dehydration</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Infection</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Hyperbilirubinemia</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609600" y="381000"/>
            <a:ext cx="780636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1" i="0" u="none" strike="noStrike" cap="none" normalizeH="0" baseline="0" dirty="0" smtClean="0">
                <a:ln>
                  <a:noFill/>
                </a:ln>
                <a:solidFill>
                  <a:schemeClr val="tx1"/>
                </a:solidFill>
                <a:effectLst/>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lang="en-US" altLang="en-US" sz="1800" dirty="0" smtClean="0">
                <a:solidFill>
                  <a:schemeClr val="tx1"/>
                </a:solidFill>
                <a:latin typeface="Arial" pitchFamily="34" charset="0"/>
                <a:cs typeface="Arial" pitchFamily="34" charset="0"/>
              </a:rPr>
              <a:t/>
            </a:r>
            <a:br>
              <a:rPr lang="en-US" altLang="en-US" sz="1800" dirty="0" smtClean="0">
                <a:solidFill>
                  <a:schemeClr val="tx1"/>
                </a:solidFill>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kumimoji="0" lang="en-US" altLang="en-US" sz="1800" b="1" i="0" u="none" strike="noStrike" cap="none" normalizeH="0" baseline="0" dirty="0" smtClean="0">
                <a:ln>
                  <a:noFill/>
                </a:ln>
                <a:solidFill>
                  <a:srgbClr val="00B050"/>
                </a:solidFill>
                <a:effectLst/>
                <a:latin typeface="Arial" pitchFamily="34" charset="0"/>
                <a:cs typeface="Arial" pitchFamily="34" charset="0"/>
              </a:rPr>
              <a:t>Sarah’s elevated reticulocyte count indicates which of the following? </a:t>
            </a:r>
            <a:r>
              <a:rPr kumimoji="0" lang="en-US" altLang="en-US" sz="1800" b="0" i="0" u="none" strike="noStrike" cap="none" normalizeH="0" baseline="0" dirty="0" smtClean="0">
                <a:ln>
                  <a:noFill/>
                </a:ln>
                <a:solidFill>
                  <a:srgbClr val="00B050"/>
                </a:solidFill>
                <a:effectLst/>
                <a:latin typeface="Arial" pitchFamily="34" charset="0"/>
                <a:cs typeface="Arial" pitchFamily="34" charset="0"/>
              </a:rPr>
              <a:t/>
            </a:r>
            <a:br>
              <a:rPr kumimoji="0" lang="en-US" altLang="en-US" sz="1800" b="0" i="0" u="none" strike="noStrike" cap="none" normalizeH="0" baseline="0" dirty="0" smtClean="0">
                <a:ln>
                  <a:noFill/>
                </a:ln>
                <a:solidFill>
                  <a:srgbClr val="00B050"/>
                </a:solidFill>
                <a:effectLst/>
                <a:latin typeface="Arial" pitchFamily="34" charset="0"/>
                <a:cs typeface="Arial" pitchFamily="34" charset="0"/>
              </a:rPr>
            </a:br>
            <a:r>
              <a:rPr kumimoji="0" lang="en-US" altLang="en-US" sz="1800" b="0" i="0" u="none" strike="noStrike" cap="none" normalizeH="0" baseline="0" dirty="0" smtClean="0">
                <a:ln>
                  <a:noFill/>
                </a:ln>
                <a:solidFill>
                  <a:srgbClr val="00B050"/>
                </a:solidFill>
                <a:effectLst/>
                <a:latin typeface="Arial" pitchFamily="34" charset="0"/>
                <a:cs typeface="Arial" pitchFamily="34" charset="0"/>
              </a:rPr>
              <a:t/>
            </a:r>
            <a:br>
              <a:rPr kumimoji="0" lang="en-US" altLang="en-US" sz="1800" b="0" i="0" u="none" strike="noStrike" cap="none" normalizeH="0" baseline="0" dirty="0" smtClean="0">
                <a:ln>
                  <a:noFill/>
                </a:ln>
                <a:solidFill>
                  <a:srgbClr val="00B050"/>
                </a:solidFill>
                <a:effectLst/>
                <a:latin typeface="Arial" pitchFamily="34" charset="0"/>
                <a:cs typeface="Arial" pitchFamily="34" charset="0"/>
              </a:rPr>
            </a:br>
            <a:endParaRPr kumimoji="0" lang="en-US" altLang="en-US" sz="1800" b="0" i="0" u="none" strike="noStrike" cap="none" normalizeH="0" baseline="0" dirty="0" smtClean="0">
              <a:ln>
                <a:noFill/>
              </a:ln>
              <a:solidFill>
                <a:srgbClr val="00B050"/>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2474"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75"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76"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477"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850015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22341755"/>
              </p:ext>
            </p:extLst>
          </p:nvPr>
        </p:nvGraphicFramePr>
        <p:xfrm>
          <a:off x="438150" y="2485549"/>
          <a:ext cx="8229600" cy="21945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dirty="0"/>
                        <a:t>  A. ABO incompatibility only</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Inadequate breastfeeding only</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a:t>  C. Prematurity and inadequate breastfeeding</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Prematurity, inadequate breastfeeding and ABO incompatibility</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533400" y="166301"/>
            <a:ext cx="785118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1" i="0" u="none" strike="noStrike" cap="none" normalizeH="0" baseline="0" dirty="0" smtClean="0">
                <a:ln>
                  <a:noFill/>
                </a:ln>
                <a:solidFill>
                  <a:schemeClr val="tx1"/>
                </a:solidFill>
                <a:effectLst/>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lang="en-US" altLang="en-US" sz="1800" dirty="0" smtClean="0">
                <a:solidFill>
                  <a:schemeClr val="tx1"/>
                </a:solidFill>
                <a:latin typeface="Arial" pitchFamily="34" charset="0"/>
                <a:cs typeface="Arial" pitchFamily="34" charset="0"/>
              </a:rPr>
              <a:t/>
            </a:r>
            <a:br>
              <a:rPr lang="en-US" altLang="en-US" sz="1800" dirty="0" smtClean="0">
                <a:solidFill>
                  <a:schemeClr val="tx1"/>
                </a:solidFill>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kumimoji="0" lang="en-US" altLang="en-US" sz="2400" b="1" i="0" u="none" strike="noStrike" cap="none" normalizeH="0" baseline="0" dirty="0" smtClean="0">
                <a:ln>
                  <a:noFill/>
                </a:ln>
                <a:solidFill>
                  <a:srgbClr val="00B050"/>
                </a:solidFill>
                <a:effectLst/>
                <a:latin typeface="+mn-lt"/>
                <a:cs typeface="Arial" pitchFamily="34" charset="0"/>
              </a:rPr>
              <a:t>Sarah’s risk factors for neonatal hyperbilirubinemia include:</a:t>
            </a:r>
            <a:r>
              <a:rPr kumimoji="0" lang="en-US" altLang="en-US" sz="2400" b="0" i="0" u="none" strike="noStrike" cap="none" normalizeH="0" baseline="0" dirty="0" smtClean="0">
                <a:ln>
                  <a:noFill/>
                </a:ln>
                <a:solidFill>
                  <a:srgbClr val="00B050"/>
                </a:solidFill>
                <a:effectLst/>
                <a:latin typeface="+mn-lt"/>
                <a:cs typeface="Arial" pitchFamily="34" charset="0"/>
              </a:rPr>
              <a:t> </a:t>
            </a:r>
            <a:br>
              <a:rPr kumimoji="0" lang="en-US" altLang="en-US" sz="2400" b="0" i="0" u="none" strike="noStrike" cap="none" normalizeH="0" baseline="0" dirty="0" smtClean="0">
                <a:ln>
                  <a:noFill/>
                </a:ln>
                <a:solidFill>
                  <a:srgbClr val="00B050"/>
                </a:solidFill>
                <a:effectLst/>
                <a:latin typeface="+mn-lt"/>
                <a:cs typeface="Arial" pitchFamily="34" charset="0"/>
              </a:rPr>
            </a:br>
            <a:r>
              <a:rPr kumimoji="0" lang="en-US" altLang="en-US" sz="2400" b="0" i="0" u="none" strike="noStrike" cap="none" normalizeH="0" baseline="0" dirty="0" smtClean="0">
                <a:ln>
                  <a:noFill/>
                </a:ln>
                <a:solidFill>
                  <a:srgbClr val="00B050"/>
                </a:solidFill>
                <a:effectLst/>
                <a:latin typeface="+mn-lt"/>
                <a:cs typeface="Arial" pitchFamily="34" charset="0"/>
              </a:rPr>
              <a:t/>
            </a:r>
            <a:br>
              <a:rPr kumimoji="0" lang="en-US" altLang="en-US" sz="2400" b="0" i="0" u="none" strike="noStrike" cap="none" normalizeH="0" baseline="0" dirty="0" smtClean="0">
                <a:ln>
                  <a:noFill/>
                </a:ln>
                <a:solidFill>
                  <a:srgbClr val="00B050"/>
                </a:solidFill>
                <a:effectLst/>
                <a:latin typeface="+mn-lt"/>
                <a:cs typeface="Arial" pitchFamily="34" charset="0"/>
              </a:rPr>
            </a:br>
            <a:endParaRPr kumimoji="0" lang="en-US" altLang="en-US" sz="2400" b="0" i="0" u="none" strike="noStrike" cap="none" normalizeH="0" baseline="0" dirty="0" smtClean="0">
              <a:ln>
                <a:noFill/>
              </a:ln>
              <a:solidFill>
                <a:srgbClr val="00B050"/>
              </a:solidFill>
              <a:effectLst/>
              <a:latin typeface="+mn-lt"/>
              <a:cs typeface="Arial" pitchFamily="34" charset="0"/>
            </a:endParaRPr>
          </a:p>
        </p:txBody>
      </p:sp>
    </p:spTree>
    <p:controls>
      <mc:AlternateContent xmlns:mc="http://schemas.openxmlformats.org/markup-compatibility/2006">
        <mc:Choice xmlns:v="urn:schemas-microsoft-com:vml" Requires="v">
          <p:control spid="3498"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99"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500"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501"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541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525933" cy="4525963"/>
          </a:xfrm>
        </p:spPr>
        <p:txBody>
          <a:bodyPr/>
          <a:lstStyle/>
          <a:p>
            <a:pPr>
              <a:buFont typeface="Wingdings" panose="05000000000000000000" pitchFamily="2" charset="2"/>
              <a:buChar char="Ø"/>
            </a:pPr>
            <a:r>
              <a:rPr lang="en-US" b="1" dirty="0" smtClean="0">
                <a:solidFill>
                  <a:srgbClr val="0D3B88"/>
                </a:solidFill>
                <a:latin typeface="+mn-lt"/>
              </a:rPr>
              <a:t>TIMING</a:t>
            </a:r>
            <a:r>
              <a:rPr lang="en-US" dirty="0" smtClean="0">
                <a:solidFill>
                  <a:srgbClr val="0D3B88"/>
                </a:solidFill>
                <a:latin typeface="+mn-lt"/>
              </a:rPr>
              <a:t>: Early, Classical, Late</a:t>
            </a:r>
          </a:p>
          <a:p>
            <a:pPr>
              <a:buFont typeface="Wingdings" panose="05000000000000000000" pitchFamily="2" charset="2"/>
              <a:buChar char="Ø"/>
            </a:pP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GESTATION: </a:t>
            </a:r>
            <a:r>
              <a:rPr lang="en-US" dirty="0" smtClean="0">
                <a:solidFill>
                  <a:srgbClr val="0D3B88"/>
                </a:solidFill>
                <a:latin typeface="+mn-lt"/>
              </a:rPr>
              <a:t>PRETERM  vs FULL TERM </a:t>
            </a:r>
          </a:p>
          <a:p>
            <a:pPr>
              <a:buFont typeface="Wingdings" panose="05000000000000000000" pitchFamily="2" charset="2"/>
              <a:buChar char="Ø"/>
            </a:pPr>
            <a:endParaRPr lang="en-US" dirty="0" smtClean="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SET UP: </a:t>
            </a:r>
            <a:r>
              <a:rPr lang="en-US" dirty="0" smtClean="0">
                <a:solidFill>
                  <a:srgbClr val="0D3B88"/>
                </a:solidFill>
                <a:latin typeface="+mn-lt"/>
              </a:rPr>
              <a:t>ABO incompatibility, ROM</a:t>
            </a:r>
          </a:p>
          <a:p>
            <a:pPr>
              <a:buFont typeface="Wingdings" panose="05000000000000000000" pitchFamily="2" charset="2"/>
              <a:buChar char="Ø"/>
            </a:pP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ETIOLOGY: </a:t>
            </a:r>
            <a:r>
              <a:rPr lang="en-US" dirty="0" smtClean="0">
                <a:solidFill>
                  <a:srgbClr val="0D3B88"/>
                </a:solidFill>
                <a:latin typeface="+mn-lt"/>
              </a:rPr>
              <a:t>Hemolytic, Conjugated, Enterohepatic, Infection, Other</a:t>
            </a:r>
          </a:p>
        </p:txBody>
      </p:sp>
      <p:sp>
        <p:nvSpPr>
          <p:cNvPr id="3" name="Title 2"/>
          <p:cNvSpPr>
            <a:spLocks noGrp="1"/>
          </p:cNvSpPr>
          <p:nvPr>
            <p:ph type="ctrTitle"/>
          </p:nvPr>
        </p:nvSpPr>
        <p:spPr>
          <a:xfrm>
            <a:off x="381000" y="1066800"/>
            <a:ext cx="8525933" cy="685800"/>
          </a:xfrm>
        </p:spPr>
        <p:txBody>
          <a:bodyPr/>
          <a:lstStyle/>
          <a:p>
            <a:r>
              <a:rPr lang="en-US" dirty="0" smtClean="0">
                <a:solidFill>
                  <a:srgbClr val="00B050"/>
                </a:solidFill>
                <a:latin typeface="+mn-lt"/>
              </a:rPr>
              <a:t>Causes of Jaundice</a:t>
            </a:r>
            <a:br>
              <a:rPr lang="en-US" dirty="0" smtClean="0">
                <a:solidFill>
                  <a:srgbClr val="00B050"/>
                </a:solidFill>
                <a:latin typeface="+mn-lt"/>
              </a:rPr>
            </a:br>
            <a:r>
              <a:rPr lang="en-US" dirty="0" smtClean="0">
                <a:solidFill>
                  <a:srgbClr val="00B050"/>
                </a:solidFill>
                <a:latin typeface="+mn-lt"/>
              </a:rPr>
              <a:t>Things to consider: </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2914662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29381913"/>
              </p:ext>
            </p:extLst>
          </p:nvPr>
        </p:nvGraphicFramePr>
        <p:xfrm>
          <a:off x="438150" y="2485549"/>
          <a:ext cx="8229600" cy="21945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dirty="0"/>
                        <a:t>  A. ABO incompatibility only</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Inadequate breastfeeding only</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a:t>  C. Prematurity and inadequate breastfeeding</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a:t>
                      </a:r>
                      <a:r>
                        <a:rPr lang="en-US" sz="2400" dirty="0">
                          <a:solidFill>
                            <a:srgbClr val="0070C0"/>
                          </a:solidFill>
                        </a:rPr>
                        <a:t> </a:t>
                      </a:r>
                      <a:r>
                        <a:rPr lang="en-US" sz="2400" b="1" dirty="0">
                          <a:solidFill>
                            <a:srgbClr val="0070C0"/>
                          </a:solidFill>
                        </a:rPr>
                        <a:t>D. Prematurity, inadequate breastfeeding and ABO incompatibility</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533400" y="304800"/>
            <a:ext cx="684456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1" i="0" u="none" strike="noStrike" cap="none" normalizeH="0" baseline="0" dirty="0" smtClean="0">
                <a:ln>
                  <a:noFill/>
                </a:ln>
                <a:solidFill>
                  <a:schemeClr val="tx1"/>
                </a:solidFill>
                <a:effectLst/>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lang="en-US" altLang="en-US" sz="1800" dirty="0" smtClean="0">
                <a:solidFill>
                  <a:schemeClr val="tx1"/>
                </a:solidFill>
                <a:latin typeface="Arial" pitchFamily="34" charset="0"/>
                <a:cs typeface="Arial" pitchFamily="34" charset="0"/>
              </a:rPr>
              <a:t/>
            </a:r>
            <a:br>
              <a:rPr lang="en-US" altLang="en-US" sz="1800" dirty="0" smtClean="0">
                <a:solidFill>
                  <a:schemeClr val="tx1"/>
                </a:solidFill>
                <a:latin typeface="Arial" pitchFamily="34" charset="0"/>
                <a:cs typeface="Arial" pitchFamily="34" charset="0"/>
              </a:rPr>
            </a:br>
            <a:r>
              <a:rPr lang="en-US" altLang="en-US" sz="1800" dirty="0">
                <a:solidFill>
                  <a:schemeClr val="tx1"/>
                </a:solidFill>
                <a:latin typeface="Arial" pitchFamily="34" charset="0"/>
                <a:cs typeface="Arial" pitchFamily="34" charset="0"/>
              </a:rPr>
              <a:t/>
            </a:r>
            <a:br>
              <a:rPr lang="en-US" altLang="en-US" sz="1800" dirty="0">
                <a:solidFill>
                  <a:schemeClr val="tx1"/>
                </a:solidFill>
                <a:latin typeface="Arial" pitchFamily="34" charset="0"/>
                <a:cs typeface="Arial" pitchFamily="34" charset="0"/>
              </a:rPr>
            </a:br>
            <a:r>
              <a:rPr kumimoji="0" lang="en-US" altLang="en-US" sz="1800" b="1" i="0" u="none" strike="noStrike" cap="none" normalizeH="0" baseline="0" dirty="0" smtClean="0">
                <a:ln>
                  <a:noFill/>
                </a:ln>
                <a:solidFill>
                  <a:srgbClr val="00B050"/>
                </a:solidFill>
                <a:effectLst/>
                <a:latin typeface="Arial" pitchFamily="34" charset="0"/>
                <a:cs typeface="Arial" pitchFamily="34" charset="0"/>
              </a:rPr>
              <a:t>Sarah’s risk factors for neonatal hyperbilirubinemia include:</a:t>
            </a:r>
            <a:r>
              <a:rPr kumimoji="0" lang="en-US" altLang="en-US" sz="1800" b="0" i="0" u="none" strike="noStrike" cap="none" normalizeH="0" baseline="0" dirty="0" smtClean="0">
                <a:ln>
                  <a:noFill/>
                </a:ln>
                <a:solidFill>
                  <a:srgbClr val="00B050"/>
                </a:solidFill>
                <a:effectLst/>
                <a:latin typeface="Arial" pitchFamily="34" charset="0"/>
                <a:cs typeface="Arial" pitchFamily="34" charset="0"/>
              </a:rPr>
              <a:t> </a:t>
            </a:r>
            <a:br>
              <a:rPr kumimoji="0" lang="en-US" altLang="en-US" sz="1800" b="0" i="0" u="none" strike="noStrike" cap="none" normalizeH="0" baseline="0" dirty="0" smtClean="0">
                <a:ln>
                  <a:noFill/>
                </a:ln>
                <a:solidFill>
                  <a:srgbClr val="00B050"/>
                </a:solidFill>
                <a:effectLst/>
                <a:latin typeface="Arial" pitchFamily="34" charset="0"/>
                <a:cs typeface="Arial" pitchFamily="34" charset="0"/>
              </a:rPr>
            </a:b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4522"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523"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524"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525"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866450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45865653"/>
              </p:ext>
            </p:extLst>
          </p:nvPr>
        </p:nvGraphicFramePr>
        <p:xfrm>
          <a:off x="419100" y="3491389"/>
          <a:ext cx="8229600" cy="3657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10"/>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92569155"/>
              </p:ext>
            </p:extLst>
          </p:nvPr>
        </p:nvGraphicFramePr>
        <p:xfrm>
          <a:off x="400050" y="2819401"/>
          <a:ext cx="8477250" cy="1856581"/>
        </p:xfrm>
        <a:graphic>
          <a:graphicData uri="http://schemas.openxmlformats.org/drawingml/2006/table">
            <a:tbl>
              <a:tblPr/>
              <a:tblGrid>
                <a:gridCol w="8477250">
                  <a:extLst>
                    <a:ext uri="{9D8B030D-6E8A-4147-A177-3AD203B41FA5}">
                      <a16:colId xmlns:a16="http://schemas.microsoft.com/office/drawing/2014/main" val="20000"/>
                    </a:ext>
                  </a:extLst>
                </a:gridCol>
              </a:tblGrid>
              <a:tr h="484981">
                <a:tc>
                  <a:txBody>
                    <a:bodyPr/>
                    <a:lstStyle/>
                    <a:p>
                      <a:r>
                        <a:rPr lang="en-US" sz="2400" dirty="0"/>
                        <a:t>  A. Hemolysis due to maternal antigens attacking the infant’s RBCs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Hemolysis due to fetal antigens attacking the infant’s RBCs</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Hemolysis due to ineffective </a:t>
                      </a:r>
                      <a:r>
                        <a:rPr lang="en-US" sz="2400" dirty="0" err="1"/>
                        <a:t>erythropoesis</a:t>
                      </a:r>
                      <a:endParaRPr lang="en-US" sz="2400" dirty="0"/>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Hemolysis due to anemia</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 name="TextBox 1"/>
          <p:cNvSpPr txBox="1"/>
          <p:nvPr/>
        </p:nvSpPr>
        <p:spPr>
          <a:xfrm>
            <a:off x="533400" y="1752600"/>
            <a:ext cx="4874091" cy="584775"/>
          </a:xfrm>
          <a:prstGeom prst="rect">
            <a:avLst/>
          </a:prstGeom>
          <a:noFill/>
        </p:spPr>
        <p:txBody>
          <a:bodyPr wrap="none" rtlCol="0">
            <a:spAutoFit/>
          </a:bodyPr>
          <a:lstStyle/>
          <a:p>
            <a:r>
              <a:rPr lang="en-US" sz="3200" b="1" dirty="0" smtClean="0">
                <a:solidFill>
                  <a:srgbClr val="00B050"/>
                </a:solidFill>
              </a:rPr>
              <a:t>ABO Incompatibility Causes</a:t>
            </a:r>
            <a:endParaRPr lang="en-US" sz="3200" b="1" dirty="0">
              <a:solidFill>
                <a:srgbClr val="00B050"/>
              </a:solidFill>
            </a:endParaRPr>
          </a:p>
        </p:txBody>
      </p:sp>
    </p:spTree>
    <p:controls>
      <mc:AlternateContent xmlns:mc="http://schemas.openxmlformats.org/markup-compatibility/2006">
        <mc:Choice xmlns:v="urn:schemas-microsoft-com:vml" Requires="v">
          <p:control spid="5652" name="DefaultOcx" r:id="rId2" imgW="257040" imgH="304920"/>
        </mc:Choice>
        <mc:Fallback>
          <p:control name="DefaultOcx" r:id="rId2" imgW="257040" imgH="304920">
            <p:pic>
              <p:nvPicPr>
                <p:cNvPr id="3" name="DefaultOcx"/>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53" name="HTMLOption1" r:id="rId3" imgW="257040" imgH="304920"/>
        </mc:Choice>
        <mc:Fallback>
          <p:control name="HTMLOption1" r:id="rId3" imgW="257040" imgH="304920">
            <p:pic>
              <p:nvPicPr>
                <p:cNvPr id="7" name="HTMLOption1"/>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54" name="HTMLOption2" r:id="rId4" imgW="257040" imgH="304920"/>
        </mc:Choice>
        <mc:Fallback>
          <p:control name="HTMLOption2" r:id="rId4" imgW="257040" imgH="304920">
            <p:pic>
              <p:nvPicPr>
                <p:cNvPr id="8" name="HTMLOption2"/>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55" name="HTMLOption3" r:id="rId5" imgW="257040" imgH="304920"/>
        </mc:Choice>
        <mc:Fallback>
          <p:control name="HTMLOption3" r:id="rId5" imgW="257040" imgH="304920">
            <p:pic>
              <p:nvPicPr>
                <p:cNvPr id="9" name="HTMLOption3"/>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656" name="HTMLOption4" r:id="rId6" imgW="257040" imgH="304920"/>
        </mc:Choice>
        <mc:Fallback>
          <p:control name="HTMLOption4" r:id="rId6" imgW="257040" imgH="304920">
            <p:pic>
              <p:nvPicPr>
                <p:cNvPr id="10" name="HTMLOption4"/>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782414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6276925"/>
              </p:ext>
            </p:extLst>
          </p:nvPr>
        </p:nvGraphicFramePr>
        <p:xfrm>
          <a:off x="419100" y="3491389"/>
          <a:ext cx="8229600" cy="36576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endParaRPr lang="en-US" dirty="0"/>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10"/>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68129340"/>
              </p:ext>
            </p:extLst>
          </p:nvPr>
        </p:nvGraphicFramePr>
        <p:xfrm>
          <a:off x="400050" y="2847181"/>
          <a:ext cx="8477250" cy="2194560"/>
        </p:xfrm>
        <a:graphic>
          <a:graphicData uri="http://schemas.openxmlformats.org/drawingml/2006/table">
            <a:tbl>
              <a:tblPr/>
              <a:tblGrid>
                <a:gridCol w="8477250">
                  <a:extLst>
                    <a:ext uri="{9D8B030D-6E8A-4147-A177-3AD203B41FA5}">
                      <a16:colId xmlns:a16="http://schemas.microsoft.com/office/drawing/2014/main" val="20000"/>
                    </a:ext>
                  </a:extLst>
                </a:gridCol>
              </a:tblGrid>
              <a:tr h="0">
                <a:tc>
                  <a:txBody>
                    <a:bodyPr/>
                    <a:lstStyle/>
                    <a:p>
                      <a:r>
                        <a:rPr lang="en-US" sz="2400" dirty="0">
                          <a:solidFill>
                            <a:srgbClr val="0070C0"/>
                          </a:solidFill>
                        </a:rPr>
                        <a:t>  </a:t>
                      </a:r>
                      <a:r>
                        <a:rPr lang="en-US" sz="2400" b="1" dirty="0">
                          <a:solidFill>
                            <a:srgbClr val="0070C0"/>
                          </a:solidFill>
                        </a:rPr>
                        <a:t>A. Hemolysis due to maternal antigens attacking the infant’s RBCs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Hemolysis due to fetal antigens attacking the infant’s RBCs</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Hemolysis due to ineffective </a:t>
                      </a:r>
                      <a:r>
                        <a:rPr lang="en-US" sz="2400" dirty="0" err="1"/>
                        <a:t>erythropoesis</a:t>
                      </a:r>
                      <a:endParaRPr lang="en-US" sz="2400" dirty="0"/>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Hemolysis due to anemia</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8" name="TextBox 7"/>
          <p:cNvSpPr txBox="1"/>
          <p:nvPr/>
        </p:nvSpPr>
        <p:spPr>
          <a:xfrm>
            <a:off x="533400" y="1752600"/>
            <a:ext cx="3703706" cy="461665"/>
          </a:xfrm>
          <a:prstGeom prst="rect">
            <a:avLst/>
          </a:prstGeom>
          <a:noFill/>
        </p:spPr>
        <p:txBody>
          <a:bodyPr wrap="none" rtlCol="0">
            <a:spAutoFit/>
          </a:bodyPr>
          <a:lstStyle/>
          <a:p>
            <a:r>
              <a:rPr lang="en-US" sz="2400" b="1" dirty="0" smtClean="0"/>
              <a:t>ABO Incompatibility Causes</a:t>
            </a:r>
            <a:endParaRPr lang="en-US" sz="2400" b="1" dirty="0"/>
          </a:p>
        </p:txBody>
      </p:sp>
    </p:spTree>
    <p:controls>
      <mc:AlternateContent xmlns:mc="http://schemas.openxmlformats.org/markup-compatibility/2006">
        <mc:Choice xmlns:v="urn:schemas-microsoft-com:vml" Requires="v">
          <p:control spid="6676"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77"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78"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79" name="HTMLOption3" r:id="rId5" imgW="257040" imgH="304920"/>
        </mc:Choice>
        <mc:Fallback>
          <p:control name="HTMLOption3" r:id="rId5" imgW="257040" imgH="304920">
            <p:pic>
              <p:nvPicPr>
                <p:cNvPr id="9" name="HTMLOption3"/>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680" name="HTMLOption4" r:id="rId6" imgW="257040" imgH="304920"/>
        </mc:Choice>
        <mc:Fallback>
          <p:control name="HTMLOption4" r:id="rId6" imgW="257040" imgH="304920">
            <p:pic>
              <p:nvPicPr>
                <p:cNvPr id="10" name="HTMLOption4"/>
                <p:cNvPicPr preferRelativeResize="0">
                  <a:picLocks noChangeArrowheads="1" noChangeShapeType="1"/>
                </p:cNvPicPr>
                <p:nvPr/>
              </p:nvPicPr>
              <p:blipFill>
                <a:blip r:embed="rId8"/>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573518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30138380"/>
              </p:ext>
            </p:extLst>
          </p:nvPr>
        </p:nvGraphicFramePr>
        <p:xfrm>
          <a:off x="419100" y="2942749"/>
          <a:ext cx="8229600" cy="182880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dirty="0"/>
                        <a:t>  A. Causing an ileus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B. Decreasing excretion of bile through the intestines</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Decreasing the enterohepatic circulation</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Causing hemolysis</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228600" y="1828800"/>
            <a:ext cx="87270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i="0" u="none" strike="noStrike" cap="none" normalizeH="0" baseline="0" dirty="0" smtClean="0">
                <a:ln>
                  <a:noFill/>
                </a:ln>
                <a:solidFill>
                  <a:srgbClr val="00B050"/>
                </a:solidFill>
                <a:effectLst/>
                <a:latin typeface="Arial" pitchFamily="34" charset="0"/>
                <a:cs typeface="Arial" pitchFamily="34" charset="0"/>
              </a:rPr>
              <a:t>Inadequate breastfeeding increases the risk of hyperbilirubinemia by: </a:t>
            </a:r>
            <a:r>
              <a:rPr kumimoji="0" lang="en-US" altLang="en-US" sz="1800" i="0" u="none" strike="noStrike" cap="none" normalizeH="0" baseline="0" dirty="0" smtClean="0">
                <a:ln>
                  <a:noFill/>
                </a:ln>
                <a:solidFill>
                  <a:srgbClr val="00B050"/>
                </a:solidFill>
                <a:effectLst/>
                <a:latin typeface="Arial" pitchFamily="34" charset="0"/>
                <a:cs typeface="Arial" pitchFamily="34" charset="0"/>
              </a:rPr>
              <a:t/>
            </a:r>
            <a:br>
              <a:rPr kumimoji="0" lang="en-US" altLang="en-US" sz="1800" i="0" u="none" strike="noStrike" cap="none" normalizeH="0" baseline="0" dirty="0" smtClean="0">
                <a:ln>
                  <a:noFill/>
                </a:ln>
                <a:solidFill>
                  <a:srgbClr val="00B050"/>
                </a:solidFill>
                <a:effectLst/>
                <a:latin typeface="Arial" pitchFamily="34" charset="0"/>
                <a:cs typeface="Arial" pitchFamily="34" charset="0"/>
              </a:rPr>
            </a:br>
            <a:r>
              <a:rPr kumimoji="0" lang="en-US" altLang="en-US" sz="1800" i="0" u="none" strike="noStrike" cap="none" normalizeH="0" baseline="0" dirty="0" smtClean="0">
                <a:ln>
                  <a:noFill/>
                </a:ln>
                <a:solidFill>
                  <a:srgbClr val="00B050"/>
                </a:solidFill>
                <a:effectLst/>
                <a:latin typeface="Arial" pitchFamily="34" charset="0"/>
                <a:cs typeface="Arial" pitchFamily="34" charset="0"/>
              </a:rPr>
              <a:t/>
            </a:r>
            <a:br>
              <a:rPr kumimoji="0" lang="en-US" altLang="en-US" sz="1800" i="0" u="none" strike="noStrike" cap="none" normalizeH="0" baseline="0" dirty="0" smtClean="0">
                <a:ln>
                  <a:noFill/>
                </a:ln>
                <a:solidFill>
                  <a:srgbClr val="00B050"/>
                </a:solidFill>
                <a:effectLst/>
                <a:latin typeface="Arial" pitchFamily="34" charset="0"/>
                <a:cs typeface="Arial" pitchFamily="34" charset="0"/>
              </a:rPr>
            </a:br>
            <a:endParaRPr kumimoji="0" lang="en-US" altLang="en-US" sz="1800" i="0" u="none" strike="noStrike" cap="none" normalizeH="0" baseline="0" dirty="0" smtClean="0">
              <a:ln>
                <a:noFill/>
              </a:ln>
              <a:solidFill>
                <a:srgbClr val="00B050"/>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7594"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95"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96"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597"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467903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78056105"/>
              </p:ext>
            </p:extLst>
          </p:nvPr>
        </p:nvGraphicFramePr>
        <p:xfrm>
          <a:off x="419100" y="2942749"/>
          <a:ext cx="8229600" cy="182880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US" sz="2400" dirty="0"/>
                        <a:t>  A. Causing an ileus</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r>
                        <a:rPr lang="en-US" sz="2400" dirty="0"/>
                        <a:t>  </a:t>
                      </a:r>
                      <a:r>
                        <a:rPr lang="en-US" sz="2400" b="1" dirty="0">
                          <a:solidFill>
                            <a:srgbClr val="0070C0"/>
                          </a:solidFill>
                        </a:rPr>
                        <a:t>B. Decreasing excretion of bile through the intestines</a:t>
                      </a:r>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en-US" sz="2400" dirty="0"/>
                        <a:t>  C. Decreasing the enterohepatic circulation</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en-US" sz="2400" dirty="0"/>
                        <a:t>  D. Causing hemolysis</a:t>
                      </a:r>
                    </a:p>
                  </a:txBody>
                  <a:tcPr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0"/>
          </p:nvPr>
        </p:nvSpPr>
        <p:spPr/>
        <p:txBody>
          <a:bodyPr/>
          <a:lstStyle/>
          <a:p>
            <a:endParaRPr lang="en-US"/>
          </a:p>
        </p:txBody>
      </p:sp>
      <p:sp>
        <p:nvSpPr>
          <p:cNvPr id="6" name="Rectangle 1"/>
          <p:cNvSpPr>
            <a:spLocks noGrp="1" noChangeArrowheads="1"/>
          </p:cNvSpPr>
          <p:nvPr>
            <p:ph type="ctrTitle"/>
          </p:nvPr>
        </p:nvSpPr>
        <p:spPr bwMode="auto">
          <a:xfrm>
            <a:off x="228600" y="1600200"/>
            <a:ext cx="87270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cs typeface="Arial" pitchFamily="34" charset="0"/>
              </a:rPr>
              <a:t>Inadequate breastfeeding increases the risk of hyperbilirubinemia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ontrols>
      <mc:AlternateContent xmlns:mc="http://schemas.openxmlformats.org/markup-compatibility/2006">
        <mc:Choice xmlns:v="urn:schemas-microsoft-com:vml" Requires="v">
          <p:control spid="8618" name="DefaultOcx" r:id="rId2" imgW="257040" imgH="304920"/>
        </mc:Choice>
        <mc:Fallback>
          <p:control name="DefaultOcx" r:id="rId2" imgW="257040" imgH="304920">
            <p:pic>
              <p:nvPicPr>
                <p:cNvPr id="2" name="DefaultOcx"/>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19" name="HTMLOption1" r:id="rId3" imgW="257040" imgH="304920"/>
        </mc:Choice>
        <mc:Fallback>
          <p:control name="HTMLOption1" r:id="rId3" imgW="257040" imgH="304920">
            <p:pic>
              <p:nvPicPr>
                <p:cNvPr id="3" name="HTMLOption1"/>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20" name="HTMLOption2" r:id="rId4" imgW="257040" imgH="304920"/>
        </mc:Choice>
        <mc:Fallback>
          <p:control name="HTMLOption2" r:id="rId4" imgW="257040" imgH="304920">
            <p:pic>
              <p:nvPicPr>
                <p:cNvPr id="7" name="HTMLOption2"/>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8621" name="HTMLOption3" r:id="rId5" imgW="257040" imgH="304920"/>
        </mc:Choice>
        <mc:Fallback>
          <p:control name="HTMLOption3" r:id="rId5" imgW="257040" imgH="304920">
            <p:pic>
              <p:nvPicPr>
                <p:cNvPr id="8" name="HTMLOption3"/>
                <p:cNvPicPr preferRelativeResize="0">
                  <a:picLocks noChangeArrowheads="1" noChangeShapeType="1"/>
                </p:cNvPicPr>
                <p:nvPr/>
              </p:nvPicPr>
              <p:blipFill>
                <a:blip r:embed="rId7"/>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266893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679510"/>
            <a:ext cx="8525933" cy="4258005"/>
          </a:xfrm>
        </p:spPr>
        <p:txBody>
          <a:bodyPr/>
          <a:lstStyle/>
          <a:p>
            <a:pPr marL="342900" indent="-342900" algn="ctr">
              <a:buFont typeface="Arial" panose="020B0604020202020204" pitchFamily="34" charset="0"/>
              <a:buChar char="•"/>
            </a:pPr>
            <a:endParaRPr lang="en-US" sz="2800" dirty="0" smtClean="0"/>
          </a:p>
          <a:p>
            <a:pPr marL="342900" indent="-342900" algn="ctr">
              <a:buFont typeface="Arial" panose="020B0604020202020204" pitchFamily="34" charset="0"/>
              <a:buChar char="•"/>
            </a:pPr>
            <a:endParaRPr lang="en-US" sz="2800" dirty="0"/>
          </a:p>
          <a:p>
            <a:pPr marL="0" indent="0" algn="ctr">
              <a:buNone/>
            </a:pPr>
            <a:r>
              <a:rPr lang="en-US" sz="2400" dirty="0" smtClean="0">
                <a:latin typeface="Calibri" panose="020F0502020204030204" pitchFamily="34" charset="0"/>
              </a:rPr>
              <a:t>Contact Information:</a:t>
            </a:r>
          </a:p>
          <a:p>
            <a:pPr marL="0" indent="0" algn="ctr">
              <a:buNone/>
            </a:pPr>
            <a:endParaRPr lang="en-US" sz="2800" dirty="0" smtClean="0"/>
          </a:p>
          <a:p>
            <a:pPr algn="ctr">
              <a:buFont typeface="Wingdings" panose="05000000000000000000" pitchFamily="2" charset="2"/>
              <a:buChar char="Ø"/>
            </a:pPr>
            <a:r>
              <a:rPr lang="en-US" sz="2800" b="1" dirty="0" smtClean="0">
                <a:solidFill>
                  <a:srgbClr val="67358D"/>
                </a:solidFill>
              </a:rPr>
              <a:t>Megan </a:t>
            </a:r>
            <a:r>
              <a:rPr lang="en-US" sz="2800" b="1" dirty="0" err="1" smtClean="0">
                <a:solidFill>
                  <a:srgbClr val="67358D"/>
                </a:solidFill>
              </a:rPr>
              <a:t>Ratchford</a:t>
            </a:r>
            <a:r>
              <a:rPr lang="en-US" sz="2800" b="1" dirty="0" smtClean="0">
                <a:solidFill>
                  <a:srgbClr val="67358D"/>
                </a:solidFill>
              </a:rPr>
              <a:t>, MD</a:t>
            </a:r>
          </a:p>
          <a:p>
            <a:pPr algn="ctr"/>
            <a:r>
              <a:rPr lang="en-US" b="1" dirty="0" smtClean="0">
                <a:solidFill>
                  <a:srgbClr val="67358D"/>
                </a:solidFill>
                <a:latin typeface="Calibri" panose="020F0502020204030204" pitchFamily="34" charset="0"/>
              </a:rPr>
              <a:t>CHC of New Britain</a:t>
            </a:r>
          </a:p>
          <a:p>
            <a:pPr algn="ctr"/>
            <a:r>
              <a:rPr lang="en-US" b="1" dirty="0" smtClean="0">
                <a:solidFill>
                  <a:srgbClr val="67358D"/>
                </a:solidFill>
                <a:latin typeface="Calibri" panose="020F0502020204030204" pitchFamily="34" charset="0"/>
              </a:rPr>
              <a:t>ratchfm@chc1.com</a:t>
            </a:r>
          </a:p>
        </p:txBody>
      </p:sp>
      <p:sp>
        <p:nvSpPr>
          <p:cNvPr id="3" name="Title 2"/>
          <p:cNvSpPr>
            <a:spLocks noGrp="1"/>
          </p:cNvSpPr>
          <p:nvPr>
            <p:ph type="ctrTitle"/>
          </p:nvPr>
        </p:nvSpPr>
        <p:spPr>
          <a:xfrm>
            <a:off x="304800" y="1371600"/>
            <a:ext cx="8525933" cy="864817"/>
          </a:xfrm>
        </p:spPr>
        <p:txBody>
          <a:bodyPr/>
          <a:lstStyle/>
          <a:p>
            <a:pPr algn="ctr"/>
            <a:r>
              <a:rPr lang="en-US" dirty="0" smtClean="0">
                <a:solidFill>
                  <a:srgbClr val="00B050"/>
                </a:solidFill>
                <a:latin typeface="+mn-lt"/>
              </a:rPr>
              <a:t>THANK YOU!</a:t>
            </a:r>
            <a:br>
              <a:rPr lang="en-US" dirty="0" smtClean="0">
                <a:solidFill>
                  <a:srgbClr val="00B050"/>
                </a:solidFill>
                <a:latin typeface="+mn-lt"/>
              </a:rPr>
            </a:br>
            <a:r>
              <a:rPr lang="en-US" dirty="0">
                <a:solidFill>
                  <a:srgbClr val="00B050"/>
                </a:solidFill>
                <a:latin typeface="+mn-lt"/>
              </a:rPr>
              <a:t/>
            </a:r>
            <a:br>
              <a:rPr lang="en-US" dirty="0">
                <a:solidFill>
                  <a:srgbClr val="00B050"/>
                </a:solidFill>
                <a:latin typeface="+mn-lt"/>
              </a:rPr>
            </a:br>
            <a:r>
              <a:rPr lang="en-US" dirty="0" smtClean="0">
                <a:solidFill>
                  <a:srgbClr val="0D3B88"/>
                </a:solidFill>
              </a:rPr>
              <a:t>Questions? </a:t>
            </a:r>
            <a:endParaRPr lang="en-US" dirty="0">
              <a:solidFill>
                <a:srgbClr val="0D3B88"/>
              </a:solidFill>
            </a:endParaRPr>
          </a:p>
        </p:txBody>
      </p:sp>
    </p:spTree>
    <p:extLst>
      <p:ext uri="{BB962C8B-B14F-4D97-AF65-F5344CB8AC3E}">
        <p14:creationId xmlns:p14="http://schemas.microsoft.com/office/powerpoint/2010/main" val="37375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219200"/>
            <a:ext cx="8525933" cy="4953000"/>
          </a:xfrm>
        </p:spPr>
        <p:txBody>
          <a:bodyPr/>
          <a:lstStyle/>
          <a:p>
            <a:pPr marL="0" indent="0">
              <a:buNone/>
            </a:pPr>
            <a:r>
              <a:rPr lang="en-US" dirty="0" smtClean="0"/>
              <a:t>		</a:t>
            </a:r>
            <a:r>
              <a:rPr lang="en-US" sz="2400" b="1" dirty="0" smtClean="0">
                <a:solidFill>
                  <a:srgbClr val="0D3B88"/>
                </a:solidFill>
                <a:latin typeface="+mn-lt"/>
              </a:rPr>
              <a:t>Causes of Jaundice by Age of Onset</a:t>
            </a:r>
          </a:p>
          <a:p>
            <a:pPr marL="0" indent="0">
              <a:buNone/>
            </a:pPr>
            <a:r>
              <a:rPr lang="en-US" b="1" dirty="0" smtClean="0">
                <a:solidFill>
                  <a:srgbClr val="C00000"/>
                </a:solidFill>
                <a:latin typeface="+mn-lt"/>
              </a:rPr>
              <a:t>&lt;24 hours of Age</a:t>
            </a:r>
            <a:r>
              <a:rPr lang="en-US" dirty="0" smtClean="0"/>
              <a:t>				</a:t>
            </a:r>
            <a:r>
              <a:rPr lang="en-US" b="1" dirty="0" smtClean="0">
                <a:solidFill>
                  <a:schemeClr val="accent6">
                    <a:lumMod val="75000"/>
                  </a:schemeClr>
                </a:solidFill>
                <a:latin typeface="+mn-lt"/>
              </a:rPr>
              <a:t>&gt;3 Weeks of Age</a:t>
            </a:r>
          </a:p>
          <a:p>
            <a:pPr marL="0" indent="0">
              <a:buNone/>
            </a:pPr>
            <a:r>
              <a:rPr lang="en-US" dirty="0"/>
              <a:t>	</a:t>
            </a:r>
            <a:r>
              <a:rPr lang="en-US" dirty="0" smtClean="0">
                <a:solidFill>
                  <a:srgbClr val="C00000"/>
                </a:solidFill>
              </a:rPr>
              <a:t>-</a:t>
            </a:r>
            <a:r>
              <a:rPr lang="en-US" dirty="0" smtClean="0">
                <a:solidFill>
                  <a:srgbClr val="C00000"/>
                </a:solidFill>
                <a:latin typeface="+mn-lt"/>
              </a:rPr>
              <a:t>Rhesus Incompatibility</a:t>
            </a:r>
            <a:r>
              <a:rPr lang="en-US" dirty="0" smtClean="0"/>
              <a:t>		</a:t>
            </a:r>
            <a:r>
              <a:rPr lang="en-US" b="1" dirty="0" smtClean="0">
                <a:solidFill>
                  <a:schemeClr val="accent6">
                    <a:lumMod val="75000"/>
                  </a:schemeClr>
                </a:solidFill>
                <a:latin typeface="+mn-lt"/>
              </a:rPr>
              <a:t>Unconjugated:</a:t>
            </a:r>
            <a:r>
              <a:rPr lang="en-US" dirty="0" smtClean="0"/>
              <a:t>	</a:t>
            </a:r>
            <a:r>
              <a:rPr lang="en-US" dirty="0" smtClean="0">
                <a:solidFill>
                  <a:schemeClr val="accent6">
                    <a:lumMod val="75000"/>
                  </a:schemeClr>
                </a:solidFill>
              </a:rPr>
              <a:t>-</a:t>
            </a:r>
            <a:r>
              <a:rPr lang="en-US" dirty="0" smtClean="0">
                <a:solidFill>
                  <a:schemeClr val="accent6">
                    <a:lumMod val="75000"/>
                  </a:schemeClr>
                </a:solidFill>
                <a:latin typeface="+mn-lt"/>
              </a:rPr>
              <a:t>Breast Milk</a:t>
            </a:r>
          </a:p>
          <a:p>
            <a:pPr marL="0" indent="0">
              <a:buNone/>
            </a:pPr>
            <a:r>
              <a:rPr lang="en-US" dirty="0"/>
              <a:t>	</a:t>
            </a:r>
            <a:r>
              <a:rPr lang="en-US" dirty="0" smtClean="0">
                <a:solidFill>
                  <a:srgbClr val="C00000"/>
                </a:solidFill>
              </a:rPr>
              <a:t>-</a:t>
            </a:r>
            <a:r>
              <a:rPr lang="en-US" dirty="0" smtClean="0">
                <a:solidFill>
                  <a:srgbClr val="C00000"/>
                </a:solidFill>
                <a:latin typeface="+mn-lt"/>
              </a:rPr>
              <a:t>ABO Incompatibility</a:t>
            </a:r>
            <a:r>
              <a:rPr lang="en-US" dirty="0" smtClean="0"/>
              <a:t>				</a:t>
            </a:r>
            <a:r>
              <a:rPr lang="en-US" dirty="0" smtClean="0">
                <a:solidFill>
                  <a:schemeClr val="accent6">
                    <a:lumMod val="75000"/>
                  </a:schemeClr>
                </a:solidFill>
              </a:rPr>
              <a:t>-</a:t>
            </a:r>
            <a:r>
              <a:rPr lang="en-US" dirty="0" smtClean="0">
                <a:solidFill>
                  <a:schemeClr val="accent6">
                    <a:lumMod val="75000"/>
                  </a:schemeClr>
                </a:solidFill>
                <a:latin typeface="+mn-lt"/>
              </a:rPr>
              <a:t>Infection</a:t>
            </a:r>
          </a:p>
          <a:p>
            <a:pPr marL="0" indent="0">
              <a:buNone/>
            </a:pPr>
            <a:r>
              <a:rPr lang="en-US" dirty="0"/>
              <a:t>	</a:t>
            </a:r>
            <a:r>
              <a:rPr lang="en-US" dirty="0" smtClean="0">
                <a:solidFill>
                  <a:srgbClr val="C00000"/>
                </a:solidFill>
              </a:rPr>
              <a:t>-</a:t>
            </a:r>
            <a:r>
              <a:rPr lang="en-US" dirty="0" smtClean="0">
                <a:solidFill>
                  <a:srgbClr val="C00000"/>
                </a:solidFill>
                <a:latin typeface="+mn-lt"/>
              </a:rPr>
              <a:t>G6PD Deficiency</a:t>
            </a:r>
            <a:r>
              <a:rPr lang="en-US" dirty="0" smtClean="0"/>
              <a:t>				             </a:t>
            </a:r>
            <a:r>
              <a:rPr lang="en-US" dirty="0" smtClean="0">
                <a:solidFill>
                  <a:schemeClr val="accent6">
                    <a:lumMod val="75000"/>
                  </a:schemeClr>
                </a:solidFill>
                <a:latin typeface="+mn-lt"/>
              </a:rPr>
              <a:t>- Hypothyroidism</a:t>
            </a:r>
          </a:p>
          <a:p>
            <a:pPr marL="0" indent="0">
              <a:buNone/>
            </a:pPr>
            <a:r>
              <a:rPr lang="en-US" dirty="0"/>
              <a:t>	</a:t>
            </a:r>
            <a:r>
              <a:rPr lang="en-US" dirty="0" smtClean="0">
                <a:solidFill>
                  <a:srgbClr val="C00000"/>
                </a:solidFill>
              </a:rPr>
              <a:t>-</a:t>
            </a:r>
            <a:r>
              <a:rPr lang="en-US" dirty="0" smtClean="0">
                <a:solidFill>
                  <a:srgbClr val="C00000"/>
                </a:solidFill>
                <a:latin typeface="+mn-lt"/>
              </a:rPr>
              <a:t>Hereditary Spherocytosis</a:t>
            </a:r>
            <a:r>
              <a:rPr lang="en-US" dirty="0" smtClean="0"/>
              <a:t>		</a:t>
            </a:r>
            <a:r>
              <a:rPr lang="en-US" b="1" dirty="0" smtClean="0">
                <a:solidFill>
                  <a:schemeClr val="accent6">
                    <a:lumMod val="50000"/>
                  </a:schemeClr>
                </a:solidFill>
                <a:latin typeface="+mn-lt"/>
              </a:rPr>
              <a:t>Conjugated:</a:t>
            </a:r>
            <a:r>
              <a:rPr lang="en-US" dirty="0" smtClean="0"/>
              <a:t>	</a:t>
            </a:r>
            <a:r>
              <a:rPr lang="en-US" dirty="0" smtClean="0">
                <a:solidFill>
                  <a:schemeClr val="accent6">
                    <a:lumMod val="50000"/>
                  </a:schemeClr>
                </a:solidFill>
                <a:latin typeface="+mn-lt"/>
              </a:rPr>
              <a:t>-Biliary Atresia</a:t>
            </a:r>
          </a:p>
          <a:p>
            <a:pPr marL="0" indent="0">
              <a:buNone/>
            </a:pPr>
            <a:r>
              <a:rPr lang="en-US" dirty="0"/>
              <a:t>	</a:t>
            </a:r>
            <a:r>
              <a:rPr lang="en-US" dirty="0" smtClean="0">
                <a:solidFill>
                  <a:srgbClr val="C00000"/>
                </a:solidFill>
              </a:rPr>
              <a:t>-</a:t>
            </a:r>
            <a:r>
              <a:rPr lang="en-US" dirty="0" smtClean="0">
                <a:solidFill>
                  <a:srgbClr val="C00000"/>
                </a:solidFill>
                <a:latin typeface="+mn-lt"/>
              </a:rPr>
              <a:t>Infection</a:t>
            </a:r>
            <a:r>
              <a:rPr lang="en-US" dirty="0" smtClean="0"/>
              <a:t>					</a:t>
            </a:r>
            <a:r>
              <a:rPr lang="en-US" dirty="0" smtClean="0">
                <a:solidFill>
                  <a:schemeClr val="accent6">
                    <a:lumMod val="50000"/>
                  </a:schemeClr>
                </a:solidFill>
                <a:latin typeface="+mn-lt"/>
              </a:rPr>
              <a:t>-Neonatal Hepatic</a:t>
            </a:r>
          </a:p>
          <a:p>
            <a:pPr marL="0" indent="0">
              <a:buNone/>
            </a:pPr>
            <a:r>
              <a:rPr lang="en-US" b="1" dirty="0" smtClean="0">
                <a:solidFill>
                  <a:schemeClr val="accent4"/>
                </a:solidFill>
                <a:latin typeface="+mn-lt"/>
              </a:rPr>
              <a:t>2 Days to 3 Weeks</a:t>
            </a:r>
            <a:r>
              <a:rPr lang="en-US" dirty="0" smtClean="0"/>
              <a:t>					    </a:t>
            </a:r>
            <a:r>
              <a:rPr lang="en-US" dirty="0" smtClean="0">
                <a:solidFill>
                  <a:schemeClr val="accent6">
                    <a:lumMod val="50000"/>
                  </a:schemeClr>
                </a:solidFill>
              </a:rPr>
              <a:t>Syndrome</a:t>
            </a:r>
          </a:p>
          <a:p>
            <a:pPr marL="0" indent="0">
              <a:buNone/>
            </a:pPr>
            <a:r>
              <a:rPr lang="en-US" dirty="0"/>
              <a:t>	</a:t>
            </a:r>
            <a:r>
              <a:rPr lang="en-US" dirty="0" smtClean="0"/>
              <a:t>-</a:t>
            </a:r>
            <a:r>
              <a:rPr lang="en-US" dirty="0" smtClean="0">
                <a:solidFill>
                  <a:schemeClr val="accent4"/>
                </a:solidFill>
                <a:latin typeface="+mn-lt"/>
              </a:rPr>
              <a:t>Physiologic</a:t>
            </a:r>
          </a:p>
          <a:p>
            <a:pPr marL="0" indent="0">
              <a:buNone/>
            </a:pPr>
            <a:r>
              <a:rPr lang="en-US" dirty="0">
                <a:solidFill>
                  <a:schemeClr val="accent4"/>
                </a:solidFill>
                <a:latin typeface="+mn-lt"/>
              </a:rPr>
              <a:t>	</a:t>
            </a:r>
            <a:r>
              <a:rPr lang="en-US" dirty="0" smtClean="0">
                <a:solidFill>
                  <a:schemeClr val="accent4"/>
                </a:solidFill>
                <a:latin typeface="+mn-lt"/>
              </a:rPr>
              <a:t>-Breast Milk</a:t>
            </a:r>
          </a:p>
          <a:p>
            <a:pPr marL="0" indent="0">
              <a:buNone/>
            </a:pPr>
            <a:r>
              <a:rPr lang="en-US" dirty="0">
                <a:solidFill>
                  <a:schemeClr val="accent4"/>
                </a:solidFill>
                <a:latin typeface="+mn-lt"/>
              </a:rPr>
              <a:t>	</a:t>
            </a:r>
            <a:r>
              <a:rPr lang="en-US" dirty="0" smtClean="0">
                <a:solidFill>
                  <a:schemeClr val="accent4"/>
                </a:solidFill>
                <a:latin typeface="+mn-lt"/>
              </a:rPr>
              <a:t>-Infection</a:t>
            </a:r>
          </a:p>
          <a:p>
            <a:pPr marL="0" indent="0">
              <a:buNone/>
            </a:pPr>
            <a:r>
              <a:rPr lang="en-US" dirty="0">
                <a:solidFill>
                  <a:schemeClr val="accent4"/>
                </a:solidFill>
                <a:latin typeface="+mn-lt"/>
              </a:rPr>
              <a:t>	</a:t>
            </a:r>
            <a:r>
              <a:rPr lang="en-US" dirty="0" smtClean="0">
                <a:solidFill>
                  <a:schemeClr val="accent4"/>
                </a:solidFill>
                <a:latin typeface="+mn-lt"/>
              </a:rPr>
              <a:t>-Hemolysis</a:t>
            </a:r>
          </a:p>
          <a:p>
            <a:pPr marL="0" indent="0">
              <a:buNone/>
            </a:pPr>
            <a:r>
              <a:rPr lang="en-US" dirty="0">
                <a:solidFill>
                  <a:schemeClr val="accent4"/>
                </a:solidFill>
                <a:latin typeface="+mn-lt"/>
              </a:rPr>
              <a:t>	</a:t>
            </a:r>
            <a:r>
              <a:rPr lang="en-US" dirty="0" smtClean="0">
                <a:solidFill>
                  <a:schemeClr val="accent4"/>
                </a:solidFill>
                <a:latin typeface="+mn-lt"/>
              </a:rPr>
              <a:t>-</a:t>
            </a:r>
            <a:r>
              <a:rPr lang="en-US" dirty="0" err="1" smtClean="0">
                <a:solidFill>
                  <a:schemeClr val="accent4"/>
                </a:solidFill>
                <a:latin typeface="+mn-lt"/>
              </a:rPr>
              <a:t>Crigler-Naijar</a:t>
            </a:r>
            <a:r>
              <a:rPr lang="en-US" dirty="0" smtClean="0">
                <a:solidFill>
                  <a:schemeClr val="accent4"/>
                </a:solidFill>
                <a:latin typeface="+mn-lt"/>
              </a:rPr>
              <a:t> Syndrome</a:t>
            </a: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16</a:t>
            </a:fld>
            <a:endParaRPr lang="en-US" dirty="0"/>
          </a:p>
        </p:txBody>
      </p:sp>
      <p:sp>
        <p:nvSpPr>
          <p:cNvPr id="5" name="Title 4"/>
          <p:cNvSpPr>
            <a:spLocks noGrp="1"/>
          </p:cNvSpPr>
          <p:nvPr>
            <p:ph type="ctrTitle"/>
          </p:nvPr>
        </p:nvSpPr>
        <p:spPr/>
        <p:txBody>
          <a:bodyPr/>
          <a:lstStyle/>
          <a:p>
            <a:r>
              <a:rPr lang="en-US" dirty="0" smtClean="0"/>
              <a:t>				</a:t>
            </a:r>
            <a:r>
              <a:rPr lang="en-US" dirty="0" smtClean="0">
                <a:solidFill>
                  <a:srgbClr val="00B050"/>
                </a:solidFill>
                <a:latin typeface="+mn-lt"/>
              </a:rPr>
              <a:t>Causes</a:t>
            </a:r>
            <a:endParaRPr lang="en-US" dirty="0">
              <a:solidFill>
                <a:srgbClr val="00B050"/>
              </a:solidFill>
              <a:latin typeface="+mn-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930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9416"/>
            <a:ext cx="5600699" cy="4410384"/>
          </a:xfrm>
        </p:spPr>
        <p:txBody>
          <a:bodyPr/>
          <a:lstStyle/>
          <a:p>
            <a:pPr>
              <a:buFont typeface="Wingdings" panose="05000000000000000000" pitchFamily="2" charset="2"/>
              <a:buChar char="Ø"/>
            </a:pPr>
            <a:r>
              <a:rPr lang="en-US" sz="2800" b="1" dirty="0" smtClean="0">
                <a:solidFill>
                  <a:srgbClr val="0D3B88"/>
                </a:solidFill>
                <a:latin typeface="+mn-lt"/>
              </a:rPr>
              <a:t>Physiological Jaundice:</a:t>
            </a:r>
          </a:p>
          <a:p>
            <a:pPr lvl="1">
              <a:buFont typeface="Wingdings" panose="05000000000000000000" pitchFamily="2" charset="2"/>
              <a:buChar char="Ø"/>
            </a:pPr>
            <a:r>
              <a:rPr lang="en-US" sz="2800" dirty="0" smtClean="0">
                <a:solidFill>
                  <a:srgbClr val="0D3B88"/>
                </a:solidFill>
                <a:latin typeface="+mn-lt"/>
              </a:rPr>
              <a:t>Almost universal</a:t>
            </a:r>
          </a:p>
          <a:p>
            <a:pPr lvl="1">
              <a:buFont typeface="Wingdings" panose="05000000000000000000" pitchFamily="2" charset="2"/>
              <a:buChar char="Ø"/>
            </a:pPr>
            <a:r>
              <a:rPr lang="en-US" sz="2800" dirty="0" smtClean="0">
                <a:solidFill>
                  <a:srgbClr val="0D3B88"/>
                </a:solidFill>
                <a:latin typeface="+mn-lt"/>
              </a:rPr>
              <a:t>&gt;80% of newborns will have some degree of jaundice</a:t>
            </a:r>
          </a:p>
          <a:p>
            <a:pPr>
              <a:buFont typeface="Wingdings" panose="05000000000000000000" pitchFamily="2" charset="2"/>
              <a:buChar char="Ø"/>
            </a:pPr>
            <a:r>
              <a:rPr lang="en-US" sz="2800" dirty="0" smtClean="0">
                <a:solidFill>
                  <a:srgbClr val="0D3B88"/>
                </a:solidFill>
                <a:latin typeface="+mn-lt"/>
              </a:rPr>
              <a:t>Peak bilirubin level is </a:t>
            </a:r>
            <a:r>
              <a:rPr lang="en-US" sz="2800" b="1" dirty="0" smtClean="0">
                <a:solidFill>
                  <a:srgbClr val="0D3B88"/>
                </a:solidFill>
                <a:latin typeface="+mn-lt"/>
              </a:rPr>
              <a:t>4 days</a:t>
            </a:r>
          </a:p>
          <a:p>
            <a:pPr marL="1200150" lvl="1" indent="-457200">
              <a:buFont typeface="Wingdings" panose="05000000000000000000" pitchFamily="2" charset="2"/>
              <a:buChar char="Ø"/>
            </a:pPr>
            <a:r>
              <a:rPr lang="en-US" sz="2800" dirty="0" smtClean="0">
                <a:solidFill>
                  <a:srgbClr val="0D3B88"/>
                </a:solidFill>
                <a:latin typeface="+mn-lt"/>
              </a:rPr>
              <a:t>Bottle ~ 6</a:t>
            </a:r>
          </a:p>
          <a:p>
            <a:pPr marL="1200150" lvl="1" indent="-457200">
              <a:buFont typeface="Wingdings" panose="05000000000000000000" pitchFamily="2" charset="2"/>
              <a:buChar char="Ø"/>
            </a:pPr>
            <a:r>
              <a:rPr lang="en-US" sz="2800" dirty="0" smtClean="0">
                <a:solidFill>
                  <a:srgbClr val="0D3B88"/>
                </a:solidFill>
                <a:latin typeface="+mn-lt"/>
              </a:rPr>
              <a:t>Breast ~ 15 – 18 mg/</a:t>
            </a:r>
            <a:r>
              <a:rPr lang="en-US" sz="2800" dirty="0" err="1" smtClean="0">
                <a:solidFill>
                  <a:srgbClr val="0D3B88"/>
                </a:solidFill>
                <a:latin typeface="+mn-lt"/>
              </a:rPr>
              <a:t>dL</a:t>
            </a:r>
            <a:endParaRPr lang="en-US" sz="2800" dirty="0">
              <a:solidFill>
                <a:srgbClr val="0D3B88"/>
              </a:solidFill>
              <a:latin typeface="+mn-lt"/>
            </a:endParaRPr>
          </a:p>
          <a:p>
            <a:pPr>
              <a:buFont typeface="Wingdings" panose="05000000000000000000" pitchFamily="2" charset="2"/>
              <a:buChar char="Ø"/>
            </a:pPr>
            <a:r>
              <a:rPr lang="en-US" sz="2800" dirty="0">
                <a:solidFill>
                  <a:srgbClr val="0D3B88"/>
                </a:solidFill>
                <a:latin typeface="+mn-lt"/>
              </a:rPr>
              <a:t>D</a:t>
            </a:r>
            <a:r>
              <a:rPr lang="en-US" sz="2800" dirty="0" smtClean="0">
                <a:solidFill>
                  <a:srgbClr val="0D3B88"/>
                </a:solidFill>
                <a:latin typeface="+mn-lt"/>
              </a:rPr>
              <a:t>eclines day 6 or 7</a:t>
            </a:r>
          </a:p>
        </p:txBody>
      </p:sp>
      <p:sp>
        <p:nvSpPr>
          <p:cNvPr id="3" name="Title 2"/>
          <p:cNvSpPr>
            <a:spLocks noGrp="1"/>
          </p:cNvSpPr>
          <p:nvPr>
            <p:ph type="ctrTitle"/>
          </p:nvPr>
        </p:nvSpPr>
        <p:spPr>
          <a:xfrm>
            <a:off x="270933" y="838200"/>
            <a:ext cx="8525933" cy="685800"/>
          </a:xfrm>
        </p:spPr>
        <p:txBody>
          <a:bodyPr/>
          <a:lstStyle/>
          <a:p>
            <a:pPr algn="ctr"/>
            <a:r>
              <a:rPr lang="en-US" sz="3200" dirty="0" smtClean="0">
                <a:solidFill>
                  <a:srgbClr val="00B050"/>
                </a:solidFill>
                <a:latin typeface="+mn-lt"/>
              </a:rPr>
              <a:t>Jaundice in the Newborn</a:t>
            </a:r>
            <a:endParaRPr lang="en-US" sz="3200" dirty="0">
              <a:solidFill>
                <a:srgbClr val="00B05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651760" cy="153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480" y="3429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878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752600"/>
            <a:ext cx="8525933" cy="4525963"/>
          </a:xfrm>
        </p:spPr>
        <p:txBody>
          <a:bodyPr/>
          <a:lstStyle/>
          <a:p>
            <a:pPr>
              <a:buFont typeface="Wingdings" panose="05000000000000000000" pitchFamily="2" charset="2"/>
              <a:buChar char="Ø"/>
            </a:pPr>
            <a:r>
              <a:rPr lang="en-US" sz="2800" dirty="0" smtClean="0">
                <a:solidFill>
                  <a:srgbClr val="0D3B88"/>
                </a:solidFill>
                <a:latin typeface="+mn-lt"/>
              </a:rPr>
              <a:t>Increased bilirubin load on liver </a:t>
            </a:r>
          </a:p>
          <a:p>
            <a:pPr marL="1200150" lvl="1" indent="-457200">
              <a:buFont typeface="Wingdings" panose="05000000000000000000" pitchFamily="2" charset="2"/>
              <a:buChar char="Ø"/>
            </a:pPr>
            <a:r>
              <a:rPr lang="en-US" sz="2800" dirty="0" smtClean="0">
                <a:solidFill>
                  <a:srgbClr val="0D3B88"/>
                </a:solidFill>
                <a:latin typeface="+mn-lt"/>
              </a:rPr>
              <a:t>Increased enterohepatic circulation</a:t>
            </a:r>
          </a:p>
          <a:p>
            <a:pPr>
              <a:buFont typeface="Wingdings" panose="05000000000000000000" pitchFamily="2" charset="2"/>
              <a:buChar char="Ø"/>
            </a:pPr>
            <a:r>
              <a:rPr lang="en-US" sz="2800" dirty="0" smtClean="0">
                <a:solidFill>
                  <a:srgbClr val="0D3B88"/>
                </a:solidFill>
                <a:latin typeface="+mn-lt"/>
              </a:rPr>
              <a:t>Shorter RBC lifespan</a:t>
            </a:r>
          </a:p>
          <a:p>
            <a:pPr>
              <a:buFont typeface="Wingdings" panose="05000000000000000000" pitchFamily="2" charset="2"/>
              <a:buChar char="Ø"/>
            </a:pPr>
            <a:r>
              <a:rPr lang="en-US" sz="2800" dirty="0" smtClean="0">
                <a:solidFill>
                  <a:srgbClr val="0D3B88"/>
                </a:solidFill>
                <a:latin typeface="+mn-lt"/>
              </a:rPr>
              <a:t>Decreased hepatic uptake</a:t>
            </a:r>
          </a:p>
          <a:p>
            <a:pPr>
              <a:buFont typeface="Wingdings" panose="05000000000000000000" pitchFamily="2" charset="2"/>
              <a:buChar char="Ø"/>
            </a:pPr>
            <a:r>
              <a:rPr lang="en-US" sz="2800" dirty="0" smtClean="0">
                <a:solidFill>
                  <a:srgbClr val="0D3B88"/>
                </a:solidFill>
                <a:latin typeface="+mn-lt"/>
              </a:rPr>
              <a:t>Decreased conjugation &amp; elimination </a:t>
            </a:r>
          </a:p>
          <a:p>
            <a:pPr marL="1200150" lvl="1" indent="-457200">
              <a:buFont typeface="Wingdings" panose="05000000000000000000" pitchFamily="2" charset="2"/>
              <a:buChar char="Ø"/>
            </a:pPr>
            <a:r>
              <a:rPr lang="en-US" sz="2800" dirty="0" smtClean="0">
                <a:solidFill>
                  <a:srgbClr val="0D3B88"/>
                </a:solidFill>
                <a:latin typeface="+mn-lt"/>
              </a:rPr>
              <a:t>(UDP) </a:t>
            </a:r>
            <a:r>
              <a:rPr lang="en-US" sz="2800" dirty="0" err="1" smtClean="0">
                <a:solidFill>
                  <a:srgbClr val="0D3B88"/>
                </a:solidFill>
                <a:latin typeface="+mn-lt"/>
              </a:rPr>
              <a:t>glucuronyl</a:t>
            </a:r>
            <a:r>
              <a:rPr lang="en-US" sz="2800" dirty="0" smtClean="0">
                <a:solidFill>
                  <a:srgbClr val="0D3B88"/>
                </a:solidFill>
                <a:latin typeface="+mn-lt"/>
              </a:rPr>
              <a:t> transferase activity</a:t>
            </a:r>
            <a:endParaRPr lang="en-US" sz="2800" dirty="0">
              <a:solidFill>
                <a:srgbClr val="0D3B88"/>
              </a:solidFill>
              <a:latin typeface="+mn-lt"/>
            </a:endParaRPr>
          </a:p>
        </p:txBody>
      </p:sp>
      <p:sp>
        <p:nvSpPr>
          <p:cNvPr id="3" name="Title 2"/>
          <p:cNvSpPr>
            <a:spLocks noGrp="1"/>
          </p:cNvSpPr>
          <p:nvPr>
            <p:ph type="ctrTitle"/>
          </p:nvPr>
        </p:nvSpPr>
        <p:spPr>
          <a:xfrm>
            <a:off x="181619" y="762000"/>
            <a:ext cx="8525933" cy="685800"/>
          </a:xfrm>
        </p:spPr>
        <p:txBody>
          <a:bodyPr/>
          <a:lstStyle/>
          <a:p>
            <a:pPr algn="ctr"/>
            <a:r>
              <a:rPr lang="en-US" sz="3200" dirty="0" smtClean="0">
                <a:solidFill>
                  <a:srgbClr val="00B050"/>
                </a:solidFill>
                <a:latin typeface="+mn-lt"/>
              </a:rPr>
              <a:t>Mechanisms of Physiologic Jaundice</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43200"/>
            <a:ext cx="2651760" cy="128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177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42276" cy="457200"/>
          </a:xfrm>
        </p:spPr>
        <p:txBody>
          <a:bodyPr/>
          <a:lstStyle/>
          <a:p>
            <a:r>
              <a:rPr lang="en-US" b="1" dirty="0" smtClean="0">
                <a:solidFill>
                  <a:srgbClr val="00B050"/>
                </a:solidFill>
                <a:latin typeface="+mj-lt"/>
              </a:rPr>
              <a:t>Pathophysiology</a:t>
            </a:r>
            <a:endParaRPr lang="en-US" b="1" dirty="0">
              <a:solidFill>
                <a:srgbClr val="00B050"/>
              </a:solidFill>
              <a:latin typeface="+mj-lt"/>
            </a:endParaRPr>
          </a:p>
        </p:txBody>
      </p:sp>
      <p:pic>
        <p:nvPicPr>
          <p:cNvPr id="4" name="Content Placeholder 3" descr="d57f594e7386d79039e84cca2487f59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6" r="106"/>
          <a:stretch/>
        </p:blipFill>
        <p:spPr>
          <a:xfrm>
            <a:off x="457200" y="1223319"/>
            <a:ext cx="8575676" cy="4876800"/>
          </a:xfrm>
        </p:spPr>
      </p:pic>
    </p:spTree>
    <p:extLst>
      <p:ext uri="{BB962C8B-B14F-4D97-AF65-F5344CB8AC3E}">
        <p14:creationId xmlns:p14="http://schemas.microsoft.com/office/powerpoint/2010/main" val="3207086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45100"/>
          </a:xfrm>
        </p:spPr>
        <p:txBody>
          <a:bodyPr/>
          <a:lstStyle/>
          <a:p>
            <a:r>
              <a:rPr lang="en-US" b="1" dirty="0" smtClean="0"/>
              <a:t>Disclosure</a:t>
            </a:r>
            <a:endParaRPr lang="en-US" b="1" dirty="0"/>
          </a:p>
        </p:txBody>
      </p:sp>
      <p:sp>
        <p:nvSpPr>
          <p:cNvPr id="3" name="Content Placeholder 2"/>
          <p:cNvSpPr>
            <a:spLocks noGrp="1"/>
          </p:cNvSpPr>
          <p:nvPr>
            <p:ph idx="1"/>
          </p:nvPr>
        </p:nvSpPr>
        <p:spPr>
          <a:xfrm>
            <a:off x="457200" y="1371601"/>
            <a:ext cx="8229600" cy="4800599"/>
          </a:xfrm>
        </p:spPr>
        <p:txBody>
          <a:bodyPr>
            <a:normAutofit fontScale="92500"/>
          </a:bodyPr>
          <a:lstStyle/>
          <a:p>
            <a:r>
              <a:rPr lang="en-US" dirty="0" smtClean="0"/>
              <a:t>With respect to the following presentation, there has been no relevant (direct or indirect) financial relationship between the party listed above (or spouse/partner) and any for-profit company in the past 12 months which would be considered a conflict of interest.</a:t>
            </a:r>
          </a:p>
          <a:p>
            <a:r>
              <a:rPr lang="en-US" dirty="0" smtClean="0"/>
              <a:t>The views expressed in this presentation are those of the presenter and may not reflect official policy of Community Health Center, Inc. and its Weitzman Institute.</a:t>
            </a:r>
          </a:p>
          <a:p>
            <a:r>
              <a:rPr lang="en-US" dirty="0" smtClean="0"/>
              <a:t>I am obligated to disclose any products which are off-label, unlabeled, experimental, and/or under investigation (not FDA approved) and any limitations on the information that I present, such as data that are preliminary or that represent ongoing research, interim analyses, and/or unsupported opinion. </a:t>
            </a:r>
            <a:endParaRPr lang="en-US" dirty="0"/>
          </a:p>
        </p:txBody>
      </p:sp>
    </p:spTree>
    <p:extLst>
      <p:ext uri="{BB962C8B-B14F-4D97-AF65-F5344CB8AC3E}">
        <p14:creationId xmlns:p14="http://schemas.microsoft.com/office/powerpoint/2010/main" val="141471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20</a:t>
            </a:fld>
            <a:endParaRPr lang="en-US" dirty="0"/>
          </a:p>
        </p:txBody>
      </p:sp>
      <p:sp>
        <p:nvSpPr>
          <p:cNvPr id="5" name="Title 4"/>
          <p:cNvSpPr>
            <a:spLocks noGrp="1"/>
          </p:cNvSpPr>
          <p:nvPr>
            <p:ph type="ctrTitle"/>
          </p:nvPr>
        </p:nvSpPr>
        <p:spPr/>
        <p:txBody>
          <a:bodyPr/>
          <a:lstStyle/>
          <a:p>
            <a:pPr algn="ctr"/>
            <a:r>
              <a:rPr lang="en-US" sz="3600" dirty="0" smtClean="0">
                <a:solidFill>
                  <a:srgbClr val="00B050"/>
                </a:solidFill>
                <a:latin typeface="+mj-lt"/>
              </a:rPr>
              <a:t>BILIRUBIN METABOLISM</a:t>
            </a:r>
            <a:endParaRPr lang="en-US" sz="3600"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pic>
        <p:nvPicPr>
          <p:cNvPr id="13" name="RwvbO-40xvw"/>
          <p:cNvPicPr>
            <a:picLocks noGrp="1" noRot="1" noChangeAspect="1"/>
          </p:cNvPicPr>
          <p:nvPr>
            <p:ph idx="1"/>
            <a:videoFile r:link="rId1"/>
          </p:nvPr>
        </p:nvPicPr>
        <p:blipFill>
          <a:blip r:embed="rId3"/>
          <a:stretch>
            <a:fillRect/>
          </a:stretch>
        </p:blipFill>
        <p:spPr>
          <a:xfrm>
            <a:off x="533400" y="1388527"/>
            <a:ext cx="7550856" cy="4478873"/>
          </a:xfrm>
          <a:prstGeom prst="rect">
            <a:avLst/>
          </a:prstGeom>
        </p:spPr>
      </p:pic>
    </p:spTree>
    <p:extLst>
      <p:ext uri="{BB962C8B-B14F-4D97-AF65-F5344CB8AC3E}">
        <p14:creationId xmlns:p14="http://schemas.microsoft.com/office/powerpoint/2010/main" val="2080121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cTn>
                <p:tgtEl>
                  <p:spTgt spid="1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1998"/>
            <a:ext cx="5272616" cy="4717360"/>
          </a:xfrm>
        </p:spPr>
        <p:txBody>
          <a:bodyPr/>
          <a:lstStyle/>
          <a:p>
            <a:pPr>
              <a:buFont typeface="Wingdings" panose="05000000000000000000" pitchFamily="2" charset="2"/>
              <a:buChar char="Ø"/>
            </a:pPr>
            <a:r>
              <a:rPr lang="en-US" sz="2800" dirty="0" smtClean="0">
                <a:solidFill>
                  <a:srgbClr val="0D3B88"/>
                </a:solidFill>
                <a:latin typeface="+mn-lt"/>
              </a:rPr>
              <a:t>Significant association between breastfeeding and increased rates of physiologic jaundice in newborns</a:t>
            </a:r>
          </a:p>
          <a:p>
            <a:pPr>
              <a:buFont typeface="Wingdings" panose="05000000000000000000" pitchFamily="2" charset="2"/>
              <a:buChar char="Ø"/>
            </a:pPr>
            <a:r>
              <a:rPr lang="en-US" sz="2800" dirty="0" smtClean="0">
                <a:solidFill>
                  <a:srgbClr val="0D3B88"/>
                </a:solidFill>
                <a:latin typeface="+mn-lt"/>
              </a:rPr>
              <a:t>Breastfeeding jaundice: jaundice seen in first 3 to 5 days</a:t>
            </a:r>
          </a:p>
          <a:p>
            <a:pPr marL="1200150" lvl="1" indent="-457200">
              <a:buFont typeface="Wingdings" panose="05000000000000000000" pitchFamily="2" charset="2"/>
              <a:buChar char="Ø"/>
            </a:pPr>
            <a:r>
              <a:rPr lang="en-US" sz="2800" dirty="0" smtClean="0">
                <a:solidFill>
                  <a:srgbClr val="0D3B88"/>
                </a:solidFill>
                <a:latin typeface="+mn-lt"/>
              </a:rPr>
              <a:t>Due to increase in enterohepatic circulation</a:t>
            </a:r>
          </a:p>
          <a:p>
            <a:endParaRPr lang="en-US" dirty="0">
              <a:solidFill>
                <a:srgbClr val="0D3B88"/>
              </a:solidFill>
              <a:latin typeface="+mn-lt"/>
            </a:endParaRPr>
          </a:p>
        </p:txBody>
      </p:sp>
      <p:sp>
        <p:nvSpPr>
          <p:cNvPr id="3" name="Title 2"/>
          <p:cNvSpPr>
            <a:spLocks noGrp="1"/>
          </p:cNvSpPr>
          <p:nvPr>
            <p:ph type="ctrTitle"/>
          </p:nvPr>
        </p:nvSpPr>
        <p:spPr>
          <a:xfrm>
            <a:off x="304800" y="838200"/>
            <a:ext cx="8525933" cy="685800"/>
          </a:xfrm>
        </p:spPr>
        <p:txBody>
          <a:bodyPr/>
          <a:lstStyle/>
          <a:p>
            <a:r>
              <a:rPr lang="en-US" dirty="0" smtClean="0">
                <a:solidFill>
                  <a:srgbClr val="00B050"/>
                </a:solidFill>
                <a:latin typeface="+mn-lt"/>
              </a:rPr>
              <a:t>Breastfeeding and Jaundice</a:t>
            </a:r>
            <a:endParaRPr lang="en-US" dirty="0">
              <a:solidFill>
                <a:srgbClr val="00B05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439" y="2057400"/>
            <a:ext cx="2860117" cy="190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97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5" y="1411552"/>
            <a:ext cx="5272616" cy="3970073"/>
          </a:xfrm>
        </p:spPr>
        <p:txBody>
          <a:bodyPr/>
          <a:lstStyle/>
          <a:p>
            <a:pPr>
              <a:buFont typeface="Wingdings" panose="05000000000000000000" pitchFamily="2" charset="2"/>
              <a:buChar char="Ø"/>
            </a:pPr>
            <a:r>
              <a:rPr lang="en-US" sz="2800" dirty="0" smtClean="0">
                <a:solidFill>
                  <a:srgbClr val="0D3B88"/>
                </a:solidFill>
                <a:latin typeface="+mn-lt"/>
              </a:rPr>
              <a:t>Up to 20-30% of breast fed infants may have mild persistent unconjugated </a:t>
            </a:r>
            <a:r>
              <a:rPr lang="en-US" sz="2800" dirty="0" err="1" smtClean="0">
                <a:solidFill>
                  <a:srgbClr val="0D3B88"/>
                </a:solidFill>
                <a:latin typeface="+mn-lt"/>
              </a:rPr>
              <a:t>hyperbili</a:t>
            </a:r>
            <a:r>
              <a:rPr lang="en-US" sz="2800" dirty="0" smtClean="0">
                <a:solidFill>
                  <a:srgbClr val="0D3B88"/>
                </a:solidFill>
                <a:latin typeface="+mn-lt"/>
              </a:rPr>
              <a:t>  </a:t>
            </a:r>
          </a:p>
          <a:p>
            <a:pPr marL="1200150" lvl="1" indent="-457200">
              <a:buFont typeface="Wingdings" panose="05000000000000000000" pitchFamily="2" charset="2"/>
              <a:buChar char="Ø"/>
            </a:pPr>
            <a:r>
              <a:rPr lang="en-US" sz="2800" dirty="0" smtClean="0">
                <a:solidFill>
                  <a:srgbClr val="0D3B88"/>
                </a:solidFill>
                <a:latin typeface="+mn-lt"/>
              </a:rPr>
              <a:t>Due to an enzymatic inhibition of bilirubin conjugation</a:t>
            </a:r>
          </a:p>
          <a:p>
            <a:pPr>
              <a:buFont typeface="Wingdings" panose="05000000000000000000" pitchFamily="2" charset="2"/>
              <a:buChar char="Ø"/>
            </a:pPr>
            <a:r>
              <a:rPr lang="en-US" sz="2800" dirty="0" smtClean="0">
                <a:solidFill>
                  <a:srgbClr val="0D3B88"/>
                </a:solidFill>
                <a:latin typeface="+mn-lt"/>
              </a:rPr>
              <a:t>If </a:t>
            </a:r>
            <a:r>
              <a:rPr lang="en-US" sz="2800" dirty="0" err="1" smtClean="0">
                <a:solidFill>
                  <a:srgbClr val="0D3B88"/>
                </a:solidFill>
                <a:latin typeface="+mn-lt"/>
              </a:rPr>
              <a:t>bili</a:t>
            </a:r>
            <a:r>
              <a:rPr lang="en-US" sz="2800" dirty="0" smtClean="0">
                <a:solidFill>
                  <a:srgbClr val="0D3B88"/>
                </a:solidFill>
                <a:latin typeface="+mn-lt"/>
              </a:rPr>
              <a:t> is high, may need to stop breastfeeding for 24 hours</a:t>
            </a:r>
          </a:p>
          <a:p>
            <a:pPr>
              <a:buFont typeface="Wingdings" panose="05000000000000000000" pitchFamily="2" charset="2"/>
              <a:buChar char="Ø"/>
            </a:pPr>
            <a:r>
              <a:rPr lang="en-US" sz="2800" dirty="0" smtClean="0">
                <a:solidFill>
                  <a:srgbClr val="0D3B88"/>
                </a:solidFill>
                <a:latin typeface="+mn-lt"/>
              </a:rPr>
              <a:t>Can last for months! </a:t>
            </a:r>
          </a:p>
          <a:p>
            <a:endParaRPr lang="en-US" dirty="0">
              <a:latin typeface="+mn-lt"/>
            </a:endParaRPr>
          </a:p>
        </p:txBody>
      </p:sp>
      <p:sp>
        <p:nvSpPr>
          <p:cNvPr id="3" name="Title 2"/>
          <p:cNvSpPr>
            <a:spLocks noGrp="1"/>
          </p:cNvSpPr>
          <p:nvPr>
            <p:ph type="ctrTitle"/>
          </p:nvPr>
        </p:nvSpPr>
        <p:spPr/>
        <p:txBody>
          <a:bodyPr/>
          <a:lstStyle/>
          <a:p>
            <a:r>
              <a:rPr lang="en-US" sz="3200" dirty="0" smtClean="0">
                <a:solidFill>
                  <a:srgbClr val="00B050"/>
                </a:solidFill>
                <a:latin typeface="+mn-lt"/>
              </a:rPr>
              <a:t>Breastfeeding and Jaundice</a:t>
            </a:r>
            <a:endParaRPr lang="en-US" sz="3200" dirty="0">
              <a:solidFill>
                <a:srgbClr val="00B050"/>
              </a:solidFill>
              <a:latin typeface="+mn-lt"/>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1650"/>
          <a:stretch/>
        </p:blipFill>
        <p:spPr bwMode="auto">
          <a:xfrm>
            <a:off x="5703067" y="2038350"/>
            <a:ext cx="3100863"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500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2819400"/>
            <a:ext cx="8525933" cy="685800"/>
          </a:xfrm>
        </p:spPr>
        <p:txBody>
          <a:bodyPr/>
          <a:lstStyle/>
          <a:p>
            <a:pPr algn="ctr"/>
            <a:r>
              <a:rPr lang="en-US" dirty="0" smtClean="0">
                <a:solidFill>
                  <a:srgbClr val="00B050"/>
                </a:solidFill>
                <a:latin typeface="+mn-lt"/>
              </a:rPr>
              <a:t>BREAST FEEDING JAUNDICE </a:t>
            </a:r>
            <a:br>
              <a:rPr lang="en-US" dirty="0" smtClean="0">
                <a:solidFill>
                  <a:srgbClr val="00B050"/>
                </a:solidFill>
                <a:latin typeface="+mn-lt"/>
              </a:rPr>
            </a:br>
            <a:r>
              <a:rPr lang="en-US" dirty="0" smtClean="0">
                <a:solidFill>
                  <a:srgbClr val="00B050"/>
                </a:solidFill>
                <a:latin typeface="+mn-lt"/>
              </a:rPr>
              <a:t>vs </a:t>
            </a:r>
            <a:br>
              <a:rPr lang="en-US" dirty="0" smtClean="0">
                <a:solidFill>
                  <a:srgbClr val="00B050"/>
                </a:solidFill>
                <a:latin typeface="+mn-lt"/>
              </a:rPr>
            </a:br>
            <a:r>
              <a:rPr lang="en-US" dirty="0" smtClean="0">
                <a:solidFill>
                  <a:srgbClr val="00B050"/>
                </a:solidFill>
                <a:latin typeface="+mn-lt"/>
              </a:rPr>
              <a:t>BREAST MILK JAUNDICE</a:t>
            </a:r>
            <a:br>
              <a:rPr lang="en-US" dirty="0" smtClean="0">
                <a:solidFill>
                  <a:srgbClr val="00B050"/>
                </a:solidFill>
                <a:latin typeface="+mn-lt"/>
              </a:rPr>
            </a:br>
            <a:r>
              <a:rPr lang="en-US" dirty="0">
                <a:solidFill>
                  <a:srgbClr val="00B050"/>
                </a:solidFill>
                <a:latin typeface="+mn-lt"/>
              </a:rPr>
              <a:t/>
            </a:r>
            <a:br>
              <a:rPr lang="en-US" dirty="0">
                <a:solidFill>
                  <a:srgbClr val="00B050"/>
                </a:solidFill>
                <a:latin typeface="+mn-lt"/>
              </a:rPr>
            </a:br>
            <a:r>
              <a:rPr lang="en-US" dirty="0" smtClean="0">
                <a:solidFill>
                  <a:srgbClr val="00B050"/>
                </a:solidFill>
                <a:latin typeface="+mn-lt"/>
              </a:rPr>
              <a:t/>
            </a:r>
            <a:br>
              <a:rPr lang="en-US" dirty="0" smtClean="0">
                <a:solidFill>
                  <a:srgbClr val="00B050"/>
                </a:solidFill>
                <a:latin typeface="+mn-lt"/>
              </a:rPr>
            </a:br>
            <a:r>
              <a:rPr lang="en-US" dirty="0" smtClean="0">
                <a:solidFill>
                  <a:srgbClr val="00B050"/>
                </a:solidFill>
                <a:latin typeface="+mn-lt"/>
              </a:rPr>
              <a:t>What’s the difference??</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842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66800"/>
            <a:ext cx="8153400" cy="4946650"/>
          </a:xfrm>
        </p:spPr>
      </p:pic>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0738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848600" cy="503238"/>
          </a:xfrm>
        </p:spPr>
        <p:txBody>
          <a:bodyPr/>
          <a:lstStyle/>
          <a:p>
            <a:r>
              <a:rPr lang="en-US" b="1" dirty="0" smtClean="0">
                <a:solidFill>
                  <a:srgbClr val="00B050"/>
                </a:solidFill>
                <a:latin typeface="+mn-lt"/>
              </a:rPr>
              <a:t>Bilirubin and Feeding (rev. guidelines)</a:t>
            </a:r>
            <a:endParaRPr lang="en-US" b="1" dirty="0">
              <a:solidFill>
                <a:srgbClr val="00B050"/>
              </a:solidFill>
              <a:latin typeface="+mn-lt"/>
            </a:endParaRPr>
          </a:p>
        </p:txBody>
      </p:sp>
      <p:sp>
        <p:nvSpPr>
          <p:cNvPr id="3" name="Content Placeholder 2"/>
          <p:cNvSpPr>
            <a:spLocks noGrp="1"/>
          </p:cNvSpPr>
          <p:nvPr>
            <p:ph idx="1"/>
          </p:nvPr>
        </p:nvSpPr>
        <p:spPr>
          <a:xfrm>
            <a:off x="0" y="1600200"/>
            <a:ext cx="8686800" cy="4525963"/>
          </a:xfrm>
        </p:spPr>
        <p:txBody>
          <a:bodyPr/>
          <a:lstStyle/>
          <a:p>
            <a:r>
              <a:rPr lang="en-US" dirty="0" smtClean="0">
                <a:solidFill>
                  <a:srgbClr val="0D3B88"/>
                </a:solidFill>
                <a:latin typeface="+mn-lt"/>
              </a:rPr>
              <a:t>Providing Feeding Support</a:t>
            </a:r>
          </a:p>
          <a:p>
            <a:pPr lvl="1"/>
            <a:r>
              <a:rPr lang="en-US" dirty="0" smtClean="0">
                <a:solidFill>
                  <a:srgbClr val="0D3B88"/>
                </a:solidFill>
                <a:latin typeface="+mn-lt"/>
              </a:rPr>
              <a:t>Exclusive breastfeeding and hyperbilirubinemia are strongly associated</a:t>
            </a:r>
          </a:p>
          <a:p>
            <a:pPr lvl="1"/>
            <a:r>
              <a:rPr lang="en-US" b="1" dirty="0" smtClean="0">
                <a:solidFill>
                  <a:srgbClr val="0D3B88"/>
                </a:solidFill>
                <a:latin typeface="+mn-lt"/>
              </a:rPr>
              <a:t>Breastfeeding jaundice </a:t>
            </a:r>
            <a:r>
              <a:rPr lang="en-US" dirty="0" smtClean="0">
                <a:solidFill>
                  <a:srgbClr val="0D3B88"/>
                </a:solidFill>
                <a:latin typeface="+mn-lt"/>
              </a:rPr>
              <a:t>now referred to as </a:t>
            </a:r>
            <a:r>
              <a:rPr lang="en-US" b="1" dirty="0" smtClean="0">
                <a:solidFill>
                  <a:srgbClr val="0D3B88"/>
                </a:solidFill>
                <a:latin typeface="+mn-lt"/>
              </a:rPr>
              <a:t>“suboptimal intake hyperbilirubinemia”</a:t>
            </a:r>
            <a:r>
              <a:rPr lang="en-US" dirty="0" smtClean="0">
                <a:solidFill>
                  <a:srgbClr val="0D3B88"/>
                </a:solidFill>
                <a:latin typeface="+mn-lt"/>
              </a:rPr>
              <a:t> typically peaks on days 3 to 5 and is frequently associated with excess weight loss</a:t>
            </a:r>
          </a:p>
          <a:p>
            <a:pPr lvl="2"/>
            <a:r>
              <a:rPr lang="en-US" dirty="0" smtClean="0">
                <a:solidFill>
                  <a:srgbClr val="0D3B88"/>
                </a:solidFill>
                <a:latin typeface="+mn-lt"/>
              </a:rPr>
              <a:t>Almost always associated with inadequate milk intake rather than breastfeeding per se</a:t>
            </a:r>
          </a:p>
          <a:p>
            <a:pPr lvl="2"/>
            <a:r>
              <a:rPr lang="en-US" dirty="0" smtClean="0">
                <a:solidFill>
                  <a:srgbClr val="0D3B88"/>
                </a:solidFill>
                <a:latin typeface="+mn-lt"/>
              </a:rPr>
              <a:t>Breastfeeding fewer than 8x per day </a:t>
            </a:r>
            <a:r>
              <a:rPr lang="en-US" dirty="0" err="1" smtClean="0">
                <a:solidFill>
                  <a:srgbClr val="0D3B88"/>
                </a:solidFill>
                <a:latin typeface="+mn-lt"/>
              </a:rPr>
              <a:t>assoc</a:t>
            </a:r>
            <a:r>
              <a:rPr lang="en-US" dirty="0" smtClean="0">
                <a:solidFill>
                  <a:srgbClr val="0D3B88"/>
                </a:solidFill>
                <a:latin typeface="+mn-lt"/>
              </a:rPr>
              <a:t> with higher TSB conc.</a:t>
            </a:r>
          </a:p>
          <a:p>
            <a:pPr lvl="2"/>
            <a:r>
              <a:rPr lang="en-US" dirty="0" smtClean="0">
                <a:solidFill>
                  <a:srgbClr val="0D3B88"/>
                </a:solidFill>
                <a:latin typeface="+mn-lt"/>
              </a:rPr>
              <a:t>Low milk and low caloric intake contribute to decreased stool frequency and increased enterohepatic circulation of bilirubin</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25</a:t>
            </a:fld>
            <a:endParaRPr lang="en-US" altLang="en-US"/>
          </a:p>
        </p:txBody>
      </p:sp>
    </p:spTree>
    <p:extLst>
      <p:ext uri="{BB962C8B-B14F-4D97-AF65-F5344CB8AC3E}">
        <p14:creationId xmlns:p14="http://schemas.microsoft.com/office/powerpoint/2010/main" val="370375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5867400" cy="503238"/>
          </a:xfrm>
        </p:spPr>
        <p:txBody>
          <a:bodyPr/>
          <a:lstStyle/>
          <a:p>
            <a:r>
              <a:rPr lang="en-US" b="1" dirty="0" smtClean="0">
                <a:solidFill>
                  <a:srgbClr val="00B050"/>
                </a:solidFill>
                <a:latin typeface="+mj-lt"/>
              </a:rPr>
              <a:t>Feeding (cont. rev. guidelines)</a:t>
            </a:r>
            <a:endParaRPr lang="en-US" b="1" dirty="0">
              <a:solidFill>
                <a:srgbClr val="00B050"/>
              </a:solidFill>
              <a:latin typeface="+mj-lt"/>
            </a:endParaRPr>
          </a:p>
        </p:txBody>
      </p:sp>
      <p:sp>
        <p:nvSpPr>
          <p:cNvPr id="3" name="Content Placeholder 2"/>
          <p:cNvSpPr>
            <a:spLocks noGrp="1"/>
          </p:cNvSpPr>
          <p:nvPr>
            <p:ph idx="1"/>
          </p:nvPr>
        </p:nvSpPr>
        <p:spPr>
          <a:xfrm>
            <a:off x="76200" y="1600200"/>
            <a:ext cx="8610600" cy="4525963"/>
          </a:xfrm>
        </p:spPr>
        <p:txBody>
          <a:bodyPr/>
          <a:lstStyle/>
          <a:p>
            <a:pPr lvl="1"/>
            <a:r>
              <a:rPr lang="en-US" dirty="0" smtClean="0">
                <a:solidFill>
                  <a:srgbClr val="0D3B88"/>
                </a:solidFill>
                <a:latin typeface="+mn-lt"/>
              </a:rPr>
              <a:t>Adequate </a:t>
            </a:r>
            <a:r>
              <a:rPr lang="en-US" dirty="0">
                <a:solidFill>
                  <a:srgbClr val="0D3B88"/>
                </a:solidFill>
                <a:latin typeface="+mn-lt"/>
              </a:rPr>
              <a:t>feeding important; family centered breastfeeding support</a:t>
            </a:r>
          </a:p>
          <a:p>
            <a:pPr lvl="1"/>
            <a:r>
              <a:rPr lang="en-US" dirty="0">
                <a:solidFill>
                  <a:srgbClr val="0D3B88"/>
                </a:solidFill>
                <a:latin typeface="+mn-lt"/>
              </a:rPr>
              <a:t>Promote breastfeeding support within 1 hour of birth with frequent feeding on </a:t>
            </a:r>
            <a:r>
              <a:rPr lang="en-US" dirty="0" smtClean="0">
                <a:solidFill>
                  <a:srgbClr val="0D3B88"/>
                </a:solidFill>
                <a:latin typeface="+mn-lt"/>
              </a:rPr>
              <a:t>demand</a:t>
            </a:r>
          </a:p>
          <a:p>
            <a:pPr lvl="1"/>
            <a:r>
              <a:rPr lang="en-US" dirty="0" smtClean="0">
                <a:solidFill>
                  <a:srgbClr val="0D3B88"/>
                </a:solidFill>
                <a:latin typeface="+mn-lt"/>
              </a:rPr>
              <a:t>Breastfed infants who are adequately hydrated should not routinely receive supplementation with formula</a:t>
            </a:r>
          </a:p>
          <a:p>
            <a:pPr lvl="1"/>
            <a:r>
              <a:rPr lang="en-US" b="1" dirty="0">
                <a:solidFill>
                  <a:srgbClr val="0D3B88"/>
                </a:solidFill>
              </a:rPr>
              <a:t>Breast Milk Jaundice</a:t>
            </a:r>
            <a:r>
              <a:rPr lang="en-US" dirty="0">
                <a:solidFill>
                  <a:srgbClr val="0D3B88"/>
                </a:solidFill>
              </a:rPr>
              <a:t>= jaundice that persists with adequate milk intake</a:t>
            </a:r>
          </a:p>
          <a:p>
            <a:pPr lvl="2"/>
            <a:r>
              <a:rPr lang="en-US" dirty="0">
                <a:solidFill>
                  <a:srgbClr val="0D3B88"/>
                </a:solidFill>
              </a:rPr>
              <a:t>Can last up to 3 months</a:t>
            </a:r>
          </a:p>
          <a:p>
            <a:pPr lvl="2"/>
            <a:r>
              <a:rPr lang="en-US" dirty="0">
                <a:solidFill>
                  <a:srgbClr val="0D3B88"/>
                </a:solidFill>
              </a:rPr>
              <a:t>Not </a:t>
            </a:r>
            <a:r>
              <a:rPr lang="en-US" dirty="0" err="1">
                <a:solidFill>
                  <a:srgbClr val="0D3B88"/>
                </a:solidFill>
              </a:rPr>
              <a:t>assoc</a:t>
            </a:r>
            <a:r>
              <a:rPr lang="en-US" dirty="0">
                <a:solidFill>
                  <a:srgbClr val="0D3B88"/>
                </a:solidFill>
              </a:rPr>
              <a:t> with direct/conjugated </a:t>
            </a:r>
            <a:r>
              <a:rPr lang="en-US" dirty="0" err="1">
                <a:solidFill>
                  <a:srgbClr val="0D3B88"/>
                </a:solidFill>
              </a:rPr>
              <a:t>hyperbili</a:t>
            </a:r>
            <a:endParaRPr lang="en-US" dirty="0">
              <a:solidFill>
                <a:srgbClr val="0D3B88"/>
              </a:solidFill>
            </a:endParaRPr>
          </a:p>
          <a:p>
            <a:pPr lvl="1"/>
            <a:endParaRPr lang="en-US" dirty="0">
              <a:solidFill>
                <a:srgbClr val="0D3B88"/>
              </a:solidFill>
              <a:latin typeface="+mn-lt"/>
            </a:endParaRP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26</a:t>
            </a:fld>
            <a:endParaRPr lang="en-US" altLang="en-US"/>
          </a:p>
        </p:txBody>
      </p:sp>
    </p:spTree>
    <p:extLst>
      <p:ext uri="{BB962C8B-B14F-4D97-AF65-F5344CB8AC3E}">
        <p14:creationId xmlns:p14="http://schemas.microsoft.com/office/powerpoint/2010/main" val="1753514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895600"/>
            <a:ext cx="3786187" cy="2726055"/>
          </a:xfrm>
        </p:spPr>
      </p:pic>
      <p:sp>
        <p:nvSpPr>
          <p:cNvPr id="3" name="Title 2"/>
          <p:cNvSpPr>
            <a:spLocks noGrp="1"/>
          </p:cNvSpPr>
          <p:nvPr>
            <p:ph type="ctrTitle"/>
          </p:nvPr>
        </p:nvSpPr>
        <p:spPr>
          <a:xfrm>
            <a:off x="381000" y="1676400"/>
            <a:ext cx="8525933" cy="685800"/>
          </a:xfrm>
        </p:spPr>
        <p:txBody>
          <a:bodyPr/>
          <a:lstStyle/>
          <a:p>
            <a:pPr algn="ctr"/>
            <a:r>
              <a:rPr lang="en-US" sz="4400" dirty="0">
                <a:solidFill>
                  <a:srgbClr val="00B050"/>
                </a:solidFill>
                <a:latin typeface="Calibri" panose="020F0502020204030204" pitchFamily="34" charset="0"/>
              </a:rPr>
              <a:t>PATHOLOGIC JAUNDICE</a:t>
            </a:r>
            <a:r>
              <a:rPr lang="en-US" dirty="0">
                <a:solidFill>
                  <a:srgbClr val="00B050"/>
                </a:solidFill>
              </a:rPr>
              <a:t/>
            </a:r>
            <a:br>
              <a:rPr lang="en-US" dirty="0">
                <a:solidFill>
                  <a:srgbClr val="00B050"/>
                </a:solidFill>
              </a:rPr>
            </a:b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4779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143000"/>
            <a:ext cx="8525933" cy="5162550"/>
          </a:xfrm>
        </p:spPr>
        <p:txBody>
          <a:bodyPr/>
          <a:lstStyle/>
          <a:p>
            <a:pPr marL="0" indent="0">
              <a:buNone/>
            </a:pPr>
            <a:r>
              <a:rPr lang="en-US" sz="2400" dirty="0" smtClean="0">
                <a:solidFill>
                  <a:srgbClr val="00B050"/>
                </a:solidFill>
                <a:latin typeface="+mn-lt"/>
              </a:rPr>
              <a:t>Keep it simple….</a:t>
            </a:r>
            <a:endParaRPr lang="en-US" sz="2400" dirty="0">
              <a:solidFill>
                <a:srgbClr val="00B050"/>
              </a:solidFill>
              <a:latin typeface="+mn-lt"/>
            </a:endParaRPr>
          </a:p>
          <a:p>
            <a:pPr>
              <a:buFont typeface="Wingdings" panose="05000000000000000000" pitchFamily="2" charset="2"/>
              <a:buChar char="Ø"/>
            </a:pPr>
            <a:r>
              <a:rPr lang="en-US" sz="2400" dirty="0" smtClean="0">
                <a:solidFill>
                  <a:srgbClr val="0D3B88"/>
                </a:solidFill>
                <a:latin typeface="+mn-lt"/>
              </a:rPr>
              <a:t>1 – </a:t>
            </a:r>
            <a:r>
              <a:rPr lang="en-US" sz="2400" b="1" dirty="0" smtClean="0">
                <a:solidFill>
                  <a:srgbClr val="0D3B88"/>
                </a:solidFill>
                <a:latin typeface="+mn-lt"/>
              </a:rPr>
              <a:t>Increased bilirubin production</a:t>
            </a:r>
          </a:p>
          <a:p>
            <a:pPr lvl="1"/>
            <a:r>
              <a:rPr lang="en-US" sz="2400" dirty="0">
                <a:solidFill>
                  <a:srgbClr val="0D3B88"/>
                </a:solidFill>
                <a:latin typeface="+mn-lt"/>
              </a:rPr>
              <a:t>	</a:t>
            </a:r>
            <a:r>
              <a:rPr lang="en-US" sz="2400" dirty="0" smtClean="0">
                <a:solidFill>
                  <a:srgbClr val="0D3B88"/>
                </a:solidFill>
                <a:latin typeface="+mn-lt"/>
              </a:rPr>
              <a:t>a. hemolysis (Rh, ABO, minor groups)</a:t>
            </a:r>
          </a:p>
          <a:p>
            <a:pPr lvl="1"/>
            <a:r>
              <a:rPr lang="en-US" sz="2400" dirty="0">
                <a:solidFill>
                  <a:srgbClr val="0D3B88"/>
                </a:solidFill>
                <a:latin typeface="+mn-lt"/>
              </a:rPr>
              <a:t>	</a:t>
            </a:r>
            <a:r>
              <a:rPr lang="en-US" sz="2400" dirty="0" smtClean="0">
                <a:solidFill>
                  <a:srgbClr val="0D3B88"/>
                </a:solidFill>
                <a:latin typeface="+mn-lt"/>
              </a:rPr>
              <a:t>b. RBC enzyme deficiency   (G6PD, pyruvate kinase) </a:t>
            </a:r>
          </a:p>
          <a:p>
            <a:pPr lvl="1"/>
            <a:r>
              <a:rPr lang="en-US" sz="2400" dirty="0">
                <a:solidFill>
                  <a:srgbClr val="0D3B88"/>
                </a:solidFill>
                <a:latin typeface="+mn-lt"/>
              </a:rPr>
              <a:t>	</a:t>
            </a:r>
            <a:r>
              <a:rPr lang="en-US" sz="2400" dirty="0" smtClean="0">
                <a:solidFill>
                  <a:srgbClr val="0D3B88"/>
                </a:solidFill>
                <a:latin typeface="+mn-lt"/>
              </a:rPr>
              <a:t>c. structural defects (spherocytosis)</a:t>
            </a:r>
          </a:p>
          <a:p>
            <a:endParaRPr lang="en-US" sz="2400" dirty="0">
              <a:solidFill>
                <a:srgbClr val="0D3B88"/>
              </a:solidFill>
              <a:latin typeface="+mn-lt"/>
            </a:endParaRPr>
          </a:p>
          <a:p>
            <a:pPr>
              <a:buFont typeface="Wingdings" panose="05000000000000000000" pitchFamily="2" charset="2"/>
              <a:buChar char="Ø"/>
            </a:pPr>
            <a:r>
              <a:rPr lang="en-US" sz="2400" dirty="0" smtClean="0">
                <a:solidFill>
                  <a:srgbClr val="0D3B88"/>
                </a:solidFill>
                <a:latin typeface="+mn-lt"/>
              </a:rPr>
              <a:t>2 – </a:t>
            </a:r>
            <a:r>
              <a:rPr lang="en-US" sz="2400" b="1" dirty="0" smtClean="0">
                <a:solidFill>
                  <a:srgbClr val="0D3B88"/>
                </a:solidFill>
                <a:latin typeface="+mn-lt"/>
              </a:rPr>
              <a:t>Decreased bilirubin elimination (less common. genetics)</a:t>
            </a:r>
          </a:p>
          <a:p>
            <a:pPr lvl="1"/>
            <a:r>
              <a:rPr lang="en-US" sz="2400" dirty="0">
                <a:solidFill>
                  <a:srgbClr val="0D3B88"/>
                </a:solidFill>
                <a:latin typeface="+mn-lt"/>
              </a:rPr>
              <a:t>	</a:t>
            </a:r>
            <a:r>
              <a:rPr lang="en-US" sz="2400" dirty="0" smtClean="0">
                <a:solidFill>
                  <a:srgbClr val="0D3B88"/>
                </a:solidFill>
                <a:latin typeface="+mn-lt"/>
              </a:rPr>
              <a:t>a. impaired conjugation</a:t>
            </a:r>
          </a:p>
          <a:p>
            <a:pPr lvl="1"/>
            <a:r>
              <a:rPr lang="en-US" sz="2400" dirty="0">
                <a:solidFill>
                  <a:srgbClr val="0D3B88"/>
                </a:solidFill>
                <a:latin typeface="+mn-lt"/>
              </a:rPr>
              <a:t>	</a:t>
            </a:r>
            <a:r>
              <a:rPr lang="en-US" sz="2400" dirty="0" smtClean="0">
                <a:solidFill>
                  <a:srgbClr val="0D3B88"/>
                </a:solidFill>
                <a:latin typeface="+mn-lt"/>
              </a:rPr>
              <a:t>b. deficiency in hepatic uptake  (</a:t>
            </a:r>
            <a:r>
              <a:rPr lang="en-US" sz="2400" dirty="0" err="1" smtClean="0">
                <a:solidFill>
                  <a:srgbClr val="0D3B88"/>
                </a:solidFill>
                <a:latin typeface="+mn-lt"/>
              </a:rPr>
              <a:t>ie</a:t>
            </a:r>
            <a:r>
              <a:rPr lang="en-US" sz="2400" dirty="0" smtClean="0">
                <a:solidFill>
                  <a:srgbClr val="0D3B88"/>
                </a:solidFill>
                <a:latin typeface="+mn-lt"/>
              </a:rPr>
              <a:t> Gilbert syndrome)</a:t>
            </a:r>
          </a:p>
          <a:p>
            <a:pPr lvl="1"/>
            <a:r>
              <a:rPr lang="en-US" sz="2400" dirty="0">
                <a:solidFill>
                  <a:srgbClr val="0D3B88"/>
                </a:solidFill>
                <a:latin typeface="+mn-lt"/>
              </a:rPr>
              <a:t>	</a:t>
            </a:r>
            <a:r>
              <a:rPr lang="en-US" sz="2400" dirty="0" smtClean="0">
                <a:solidFill>
                  <a:srgbClr val="0D3B88"/>
                </a:solidFill>
                <a:latin typeface="+mn-lt"/>
              </a:rPr>
              <a:t>c. increased enterohepatic circulation</a:t>
            </a:r>
          </a:p>
          <a:p>
            <a:endParaRPr lang="en-US" sz="1600" dirty="0">
              <a:latin typeface="+mn-lt"/>
            </a:endParaRPr>
          </a:p>
          <a:p>
            <a:endParaRPr lang="en-US" sz="1600" dirty="0" smtClean="0">
              <a:latin typeface="+mn-lt"/>
            </a:endParaRPr>
          </a:p>
          <a:p>
            <a:endParaRPr lang="en-US" sz="1600" dirty="0" smtClean="0">
              <a:latin typeface="+mn-lt"/>
            </a:endParaRPr>
          </a:p>
          <a:p>
            <a:endParaRPr lang="en-US" sz="1600" dirty="0">
              <a:latin typeface="+mn-lt"/>
            </a:endParaRPr>
          </a:p>
        </p:txBody>
      </p:sp>
      <p:sp>
        <p:nvSpPr>
          <p:cNvPr id="3" name="Title 2"/>
          <p:cNvSpPr>
            <a:spLocks noGrp="1"/>
          </p:cNvSpPr>
          <p:nvPr>
            <p:ph type="ctrTitle"/>
          </p:nvPr>
        </p:nvSpPr>
        <p:spPr/>
        <p:txBody>
          <a:bodyPr/>
          <a:lstStyle/>
          <a:p>
            <a:pPr algn="ctr"/>
            <a:r>
              <a:rPr lang="en-US" sz="4000" dirty="0" smtClean="0">
                <a:solidFill>
                  <a:srgbClr val="00B050"/>
                </a:solidFill>
                <a:latin typeface="+mn-lt"/>
              </a:rPr>
              <a:t>Pathologic Jaundice</a:t>
            </a:r>
            <a:endParaRPr lang="en-US" sz="40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9383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57200"/>
            <a:ext cx="8991600" cy="5308865"/>
          </a:xfrm>
        </p:spPr>
        <p:txBody>
          <a:bodyPr/>
          <a:lstStyle/>
          <a:p>
            <a:pPr marL="0" indent="0">
              <a:buNone/>
            </a:pPr>
            <a:r>
              <a:rPr lang="en-US" sz="2800" dirty="0" smtClean="0">
                <a:latin typeface="+mj-lt"/>
              </a:rPr>
              <a:t> </a:t>
            </a:r>
          </a:p>
          <a:p>
            <a:pPr marL="1085850" lvl="1" indent="-342900">
              <a:buFont typeface="Arial" panose="020B0604020202020204" pitchFamily="34" charset="0"/>
              <a:buChar char="•"/>
            </a:pPr>
            <a:endParaRPr lang="en-US" sz="2800" dirty="0" smtClean="0">
              <a:latin typeface="+mj-lt"/>
            </a:endParaRPr>
          </a:p>
          <a:p>
            <a:pPr marL="1200150" lvl="1" indent="-457200">
              <a:buFont typeface="Wingdings" panose="05000000000000000000" pitchFamily="2" charset="2"/>
              <a:buChar char="Ø"/>
            </a:pPr>
            <a:r>
              <a:rPr lang="en-US" sz="2800" dirty="0" smtClean="0">
                <a:solidFill>
                  <a:srgbClr val="0D3B88"/>
                </a:solidFill>
                <a:latin typeface="+mj-lt"/>
              </a:rPr>
              <a:t>Sepsis / DIC</a:t>
            </a:r>
          </a:p>
          <a:p>
            <a:pPr marL="1200150" lvl="1" indent="-457200">
              <a:buFont typeface="Wingdings" panose="05000000000000000000" pitchFamily="2" charset="2"/>
              <a:buChar char="Ø"/>
            </a:pPr>
            <a:r>
              <a:rPr lang="en-US" sz="2800" dirty="0" smtClean="0">
                <a:solidFill>
                  <a:srgbClr val="0D3B88"/>
                </a:solidFill>
                <a:latin typeface="+mj-lt"/>
              </a:rPr>
              <a:t>hematomas, hemorrhage</a:t>
            </a:r>
          </a:p>
          <a:p>
            <a:pPr marL="1200150" lvl="1" indent="-457200">
              <a:buFont typeface="Wingdings" panose="05000000000000000000" pitchFamily="2" charset="2"/>
              <a:buChar char="Ø"/>
            </a:pPr>
            <a:r>
              <a:rPr lang="en-US" sz="2800" dirty="0" smtClean="0">
                <a:solidFill>
                  <a:srgbClr val="0D3B88"/>
                </a:solidFill>
                <a:latin typeface="+mj-lt"/>
              </a:rPr>
              <a:t>Polycythemia</a:t>
            </a:r>
          </a:p>
          <a:p>
            <a:pPr marL="1200150" lvl="1" indent="-457200">
              <a:buFont typeface="Wingdings" panose="05000000000000000000" pitchFamily="2" charset="2"/>
              <a:buChar char="Ø"/>
            </a:pPr>
            <a:r>
              <a:rPr lang="en-US" sz="2800" dirty="0" smtClean="0">
                <a:solidFill>
                  <a:srgbClr val="0D3B88"/>
                </a:solidFill>
                <a:latin typeface="+mj-lt"/>
              </a:rPr>
              <a:t>Macrosomia in IDM  </a:t>
            </a:r>
          </a:p>
          <a:p>
            <a:pPr marL="1200150" lvl="1" indent="-457200">
              <a:buFont typeface="Wingdings" panose="05000000000000000000" pitchFamily="2" charset="2"/>
              <a:buChar char="Ø"/>
            </a:pPr>
            <a:r>
              <a:rPr lang="en-US" sz="2800" dirty="0" smtClean="0">
                <a:solidFill>
                  <a:srgbClr val="0D3B88"/>
                </a:solidFill>
                <a:latin typeface="+mj-lt"/>
              </a:rPr>
              <a:t>Increased enterohepatic circulation: breast milk jaundice, pyloric stenosis, bowel obstruction or ileus</a:t>
            </a:r>
          </a:p>
          <a:p>
            <a:pPr marL="1200150" lvl="1" indent="-457200">
              <a:buFont typeface="Wingdings" panose="05000000000000000000" pitchFamily="2" charset="2"/>
              <a:buChar char="Ø"/>
            </a:pPr>
            <a:r>
              <a:rPr lang="en-US" sz="2800" dirty="0" smtClean="0">
                <a:solidFill>
                  <a:srgbClr val="0D3B88"/>
                </a:solidFill>
                <a:latin typeface="+mj-lt"/>
              </a:rPr>
              <a:t>Decreased Clearance:  Prematurity, Inborn errors of metabolism (</a:t>
            </a:r>
            <a:r>
              <a:rPr lang="en-US" sz="2800" dirty="0" err="1" smtClean="0">
                <a:solidFill>
                  <a:srgbClr val="0D3B88"/>
                </a:solidFill>
                <a:latin typeface="+mj-lt"/>
              </a:rPr>
              <a:t>Galactosemia</a:t>
            </a:r>
            <a:r>
              <a:rPr lang="en-US" sz="2800" dirty="0" smtClean="0">
                <a:solidFill>
                  <a:srgbClr val="0D3B88"/>
                </a:solidFill>
                <a:latin typeface="+mj-lt"/>
              </a:rPr>
              <a:t>, </a:t>
            </a:r>
            <a:r>
              <a:rPr lang="en-US" sz="2800" dirty="0" err="1" smtClean="0">
                <a:solidFill>
                  <a:srgbClr val="0D3B88"/>
                </a:solidFill>
                <a:latin typeface="+mj-lt"/>
              </a:rPr>
              <a:t>Tyrosinemia</a:t>
            </a:r>
            <a:r>
              <a:rPr lang="en-US" sz="2800" dirty="0" smtClean="0">
                <a:solidFill>
                  <a:srgbClr val="0D3B88"/>
                </a:solidFill>
                <a:latin typeface="+mj-lt"/>
              </a:rPr>
              <a:t>…) , and metabolic (hypothyroidism, </a:t>
            </a:r>
            <a:r>
              <a:rPr lang="en-US" sz="2800" dirty="0" err="1" smtClean="0">
                <a:solidFill>
                  <a:srgbClr val="0D3B88"/>
                </a:solidFill>
                <a:latin typeface="+mj-lt"/>
              </a:rPr>
              <a:t>hypopit</a:t>
            </a:r>
            <a:r>
              <a:rPr lang="en-US" sz="2800" dirty="0" smtClean="0">
                <a:solidFill>
                  <a:srgbClr val="0D3B88"/>
                </a:solidFill>
                <a:latin typeface="+mj-lt"/>
              </a:rPr>
              <a:t>)</a:t>
            </a:r>
          </a:p>
          <a:p>
            <a:pPr marL="1085850" lvl="1" indent="-342900">
              <a:buFont typeface="Arial" panose="020B0604020202020204" pitchFamily="34" charset="0"/>
              <a:buChar char="•"/>
            </a:pPr>
            <a:endParaRPr lang="en-US" dirty="0">
              <a:latin typeface="+mj-lt"/>
            </a:endParaRPr>
          </a:p>
        </p:txBody>
      </p:sp>
      <p:sp>
        <p:nvSpPr>
          <p:cNvPr id="3" name="Title 2"/>
          <p:cNvSpPr>
            <a:spLocks noGrp="1"/>
          </p:cNvSpPr>
          <p:nvPr>
            <p:ph type="ctrTitle"/>
          </p:nvPr>
        </p:nvSpPr>
        <p:spPr>
          <a:xfrm>
            <a:off x="304800" y="838200"/>
            <a:ext cx="8525933" cy="685800"/>
          </a:xfrm>
        </p:spPr>
        <p:txBody>
          <a:bodyPr/>
          <a:lstStyle/>
          <a:p>
            <a:r>
              <a:rPr lang="en-US" dirty="0" smtClean="0">
                <a:solidFill>
                  <a:srgbClr val="00B050"/>
                </a:solidFill>
                <a:latin typeface="+mn-lt"/>
              </a:rPr>
              <a:t>Other Pathologic Causes of Jaundice</a:t>
            </a:r>
            <a:endParaRPr lang="en-US" dirty="0">
              <a:solidFill>
                <a:srgbClr val="00B050"/>
              </a:solidFill>
              <a:latin typeface="+mn-lt"/>
            </a:endParaRPr>
          </a:p>
        </p:txBody>
      </p:sp>
    </p:spTree>
    <p:extLst>
      <p:ext uri="{BB962C8B-B14F-4D97-AF65-F5344CB8AC3E}">
        <p14:creationId xmlns:p14="http://schemas.microsoft.com/office/powerpoint/2010/main" val="290173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a:t>
            </a:fld>
            <a:endParaRPr lang="en-US" dirty="0"/>
          </a:p>
        </p:txBody>
      </p:sp>
      <p:sp>
        <p:nvSpPr>
          <p:cNvPr id="6" name="Text Placeholder 5"/>
          <p:cNvSpPr>
            <a:spLocks noGrp="1"/>
          </p:cNvSpPr>
          <p:nvPr>
            <p:ph type="body" sz="quarter" idx="10"/>
          </p:nvPr>
        </p:nvSpPr>
        <p:spPr/>
        <p:txBody>
          <a:bodyPr/>
          <a:lstStyle/>
          <a:p>
            <a:endParaRPr lang="en-US"/>
          </a:p>
        </p:txBody>
      </p:sp>
      <p:sp>
        <p:nvSpPr>
          <p:cNvPr id="7" name="Rectangle 6"/>
          <p:cNvSpPr/>
          <p:nvPr/>
        </p:nvSpPr>
        <p:spPr>
          <a:xfrm>
            <a:off x="685800" y="914400"/>
            <a:ext cx="7543800" cy="5078313"/>
          </a:xfrm>
          <a:prstGeom prst="rect">
            <a:avLst/>
          </a:prstGeom>
        </p:spPr>
        <p:txBody>
          <a:bodyPr wrap="square">
            <a:spAutoFit/>
          </a:bodyPr>
          <a:lstStyle/>
          <a:p>
            <a:r>
              <a:rPr lang="en-US" sz="3600" b="1" dirty="0">
                <a:solidFill>
                  <a:srgbClr val="00B050"/>
                </a:solidFill>
              </a:rPr>
              <a:t>Learning Objectives: </a:t>
            </a:r>
            <a:r>
              <a:rPr lang="en-US" sz="3600" b="1" dirty="0">
                <a:solidFill>
                  <a:srgbClr val="0D3B88"/>
                </a:solidFill>
              </a:rPr>
              <a:t>  </a:t>
            </a:r>
            <a:endParaRPr lang="en-US" sz="3600" b="1" dirty="0" smtClean="0">
              <a:solidFill>
                <a:srgbClr val="0D3B88"/>
              </a:solidFill>
            </a:endParaRPr>
          </a:p>
          <a:p>
            <a:r>
              <a:rPr lang="en-US" sz="2400" b="1" dirty="0" smtClean="0">
                <a:solidFill>
                  <a:srgbClr val="0D3B88"/>
                </a:solidFill>
              </a:rPr>
              <a:t>1</a:t>
            </a:r>
            <a:r>
              <a:rPr lang="en-US" sz="2400" b="1" dirty="0">
                <a:solidFill>
                  <a:srgbClr val="0D3B88"/>
                </a:solidFill>
              </a:rPr>
              <a:t>.</a:t>
            </a:r>
            <a:r>
              <a:rPr lang="en-US" sz="2400" dirty="0">
                <a:solidFill>
                  <a:srgbClr val="0D3B88"/>
                </a:solidFill>
              </a:rPr>
              <a:t> Review and understand the pathophysiology of  </a:t>
            </a:r>
            <a:r>
              <a:rPr lang="en-US" sz="2400" dirty="0" smtClean="0">
                <a:solidFill>
                  <a:srgbClr val="0D3B88"/>
                </a:solidFill>
              </a:rPr>
              <a:t>     hyperbilirubinemia</a:t>
            </a:r>
            <a:r>
              <a:rPr lang="en-US" sz="2400" dirty="0">
                <a:solidFill>
                  <a:srgbClr val="0D3B88"/>
                </a:solidFill>
              </a:rPr>
              <a:t> </a:t>
            </a:r>
            <a:endParaRPr lang="en-US" sz="2400" dirty="0" smtClean="0">
              <a:solidFill>
                <a:srgbClr val="0D3B88"/>
              </a:solidFill>
            </a:endParaRPr>
          </a:p>
          <a:p>
            <a:r>
              <a:rPr lang="en-US" sz="2400" dirty="0">
                <a:solidFill>
                  <a:srgbClr val="0D3B88"/>
                </a:solidFill>
              </a:rPr>
              <a:t/>
            </a:r>
            <a:br>
              <a:rPr lang="en-US" sz="2400" dirty="0">
                <a:solidFill>
                  <a:srgbClr val="0D3B88"/>
                </a:solidFill>
              </a:rPr>
            </a:br>
            <a:r>
              <a:rPr lang="en-US" sz="2400" b="1" dirty="0">
                <a:solidFill>
                  <a:srgbClr val="0D3B88"/>
                </a:solidFill>
              </a:rPr>
              <a:t>2.</a:t>
            </a:r>
            <a:r>
              <a:rPr lang="en-US" sz="2400" dirty="0">
                <a:solidFill>
                  <a:srgbClr val="0D3B88"/>
                </a:solidFill>
              </a:rPr>
              <a:t> Review the differential diagnosis of </a:t>
            </a:r>
            <a:r>
              <a:rPr lang="en-US" sz="2400" dirty="0" smtClean="0">
                <a:solidFill>
                  <a:srgbClr val="0D3B88"/>
                </a:solidFill>
              </a:rPr>
              <a:t>jaundice</a:t>
            </a:r>
          </a:p>
          <a:p>
            <a:r>
              <a:rPr lang="en-US" sz="2400" dirty="0">
                <a:solidFill>
                  <a:srgbClr val="0D3B88"/>
                </a:solidFill>
              </a:rPr>
              <a:t> </a:t>
            </a:r>
            <a:br>
              <a:rPr lang="en-US" sz="2400" dirty="0">
                <a:solidFill>
                  <a:srgbClr val="0D3B88"/>
                </a:solidFill>
              </a:rPr>
            </a:br>
            <a:r>
              <a:rPr lang="en-US" sz="2400" b="1" dirty="0">
                <a:solidFill>
                  <a:srgbClr val="0D3B88"/>
                </a:solidFill>
              </a:rPr>
              <a:t>3.</a:t>
            </a:r>
            <a:r>
              <a:rPr lang="en-US" sz="2400" dirty="0">
                <a:solidFill>
                  <a:srgbClr val="0D3B88"/>
                </a:solidFill>
              </a:rPr>
              <a:t> Become familiar with bilirubin </a:t>
            </a:r>
            <a:r>
              <a:rPr lang="en-US" sz="2400" dirty="0" smtClean="0">
                <a:solidFill>
                  <a:srgbClr val="0D3B88"/>
                </a:solidFill>
              </a:rPr>
              <a:t>nomograms</a:t>
            </a:r>
          </a:p>
          <a:p>
            <a:r>
              <a:rPr lang="en-US" sz="2400" dirty="0">
                <a:solidFill>
                  <a:srgbClr val="0D3B88"/>
                </a:solidFill>
              </a:rPr>
              <a:t> </a:t>
            </a:r>
            <a:br>
              <a:rPr lang="en-US" sz="2400" dirty="0">
                <a:solidFill>
                  <a:srgbClr val="0D3B88"/>
                </a:solidFill>
              </a:rPr>
            </a:br>
            <a:r>
              <a:rPr lang="en-US" sz="2400" b="1" dirty="0">
                <a:solidFill>
                  <a:srgbClr val="0D3B88"/>
                </a:solidFill>
              </a:rPr>
              <a:t>4.</a:t>
            </a:r>
            <a:r>
              <a:rPr lang="en-US" sz="2400" dirty="0">
                <a:solidFill>
                  <a:srgbClr val="0D3B88"/>
                </a:solidFill>
              </a:rPr>
              <a:t> Discuss the work up and management strategies for </a:t>
            </a:r>
            <a:r>
              <a:rPr lang="en-US" sz="2400" dirty="0" smtClean="0">
                <a:solidFill>
                  <a:srgbClr val="0D3B88"/>
                </a:solidFill>
              </a:rPr>
              <a:t>jaundice</a:t>
            </a:r>
          </a:p>
          <a:p>
            <a:r>
              <a:rPr lang="en-US" sz="2400" dirty="0">
                <a:solidFill>
                  <a:srgbClr val="0D3B88"/>
                </a:solidFill>
              </a:rPr>
              <a:t> </a:t>
            </a:r>
            <a:br>
              <a:rPr lang="en-US" sz="2400" dirty="0">
                <a:solidFill>
                  <a:srgbClr val="0D3B88"/>
                </a:solidFill>
              </a:rPr>
            </a:br>
            <a:r>
              <a:rPr lang="en-US" sz="2400" b="1" dirty="0">
                <a:solidFill>
                  <a:srgbClr val="0D3B88"/>
                </a:solidFill>
              </a:rPr>
              <a:t>5.</a:t>
            </a:r>
            <a:r>
              <a:rPr lang="en-US" sz="2400" dirty="0">
                <a:solidFill>
                  <a:srgbClr val="0D3B88"/>
                </a:solidFill>
              </a:rPr>
              <a:t> Be able to explain to parents the etiology and treatment of jaundice in a newborn</a:t>
            </a:r>
          </a:p>
        </p:txBody>
      </p:sp>
    </p:spTree>
    <p:extLst>
      <p:ext uri="{BB962C8B-B14F-4D97-AF65-F5344CB8AC3E}">
        <p14:creationId xmlns:p14="http://schemas.microsoft.com/office/powerpoint/2010/main" val="557501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525933" cy="4525963"/>
          </a:xfrm>
        </p:spPr>
        <p:txBody>
          <a:bodyPr/>
          <a:lstStyle/>
          <a:p>
            <a:pPr>
              <a:buFont typeface="Wingdings" panose="05000000000000000000" pitchFamily="2" charset="2"/>
              <a:buChar char="Ø"/>
            </a:pPr>
            <a:r>
              <a:rPr lang="en-US" sz="2800" b="1" dirty="0" smtClean="0">
                <a:solidFill>
                  <a:srgbClr val="0D3B88"/>
                </a:solidFill>
                <a:latin typeface="+mn-lt"/>
              </a:rPr>
              <a:t>Prematurity</a:t>
            </a:r>
          </a:p>
          <a:p>
            <a:pPr marL="1085850" lvl="1" indent="-342900">
              <a:buFontTx/>
              <a:buChar char="-"/>
            </a:pPr>
            <a:r>
              <a:rPr lang="en-US" sz="2800" dirty="0" smtClean="0">
                <a:solidFill>
                  <a:srgbClr val="0D3B88"/>
                </a:solidFill>
                <a:latin typeface="+mn-lt"/>
              </a:rPr>
              <a:t>Shortened RBC lifespan </a:t>
            </a:r>
          </a:p>
          <a:p>
            <a:pPr lvl="1" indent="0">
              <a:buNone/>
            </a:pPr>
            <a:r>
              <a:rPr lang="en-US" dirty="0" smtClean="0">
                <a:solidFill>
                  <a:srgbClr val="0D3B88"/>
                </a:solidFill>
                <a:latin typeface="+mn-lt"/>
              </a:rPr>
              <a:t>(increased breakdown = more </a:t>
            </a:r>
            <a:r>
              <a:rPr lang="en-US" dirty="0" err="1" smtClean="0">
                <a:solidFill>
                  <a:srgbClr val="0D3B88"/>
                </a:solidFill>
                <a:latin typeface="+mn-lt"/>
              </a:rPr>
              <a:t>bili</a:t>
            </a:r>
            <a:r>
              <a:rPr lang="en-US" dirty="0" smtClean="0">
                <a:solidFill>
                  <a:srgbClr val="0D3B88"/>
                </a:solidFill>
                <a:latin typeface="+mn-lt"/>
              </a:rPr>
              <a:t>) </a:t>
            </a:r>
          </a:p>
          <a:p>
            <a:endParaRPr lang="en-US" sz="2800" dirty="0">
              <a:solidFill>
                <a:srgbClr val="0D3B88"/>
              </a:solidFill>
              <a:latin typeface="+mn-lt"/>
            </a:endParaRPr>
          </a:p>
          <a:p>
            <a:pPr>
              <a:buFont typeface="Wingdings" panose="05000000000000000000" pitchFamily="2" charset="2"/>
              <a:buChar char="Ø"/>
            </a:pPr>
            <a:r>
              <a:rPr lang="en-US" sz="2800" b="1" dirty="0" smtClean="0">
                <a:solidFill>
                  <a:srgbClr val="0D3B88"/>
                </a:solidFill>
                <a:latin typeface="+mn-lt"/>
              </a:rPr>
              <a:t>Infant of Diabetic Mother</a:t>
            </a:r>
          </a:p>
          <a:p>
            <a:pPr marL="0" indent="0">
              <a:buNone/>
            </a:pPr>
            <a:r>
              <a:rPr lang="en-US" sz="2800" dirty="0" smtClean="0">
                <a:solidFill>
                  <a:srgbClr val="0D3B88"/>
                </a:solidFill>
                <a:latin typeface="+mn-lt"/>
              </a:rPr>
              <a:t>	 -Polycythemia</a:t>
            </a:r>
          </a:p>
          <a:p>
            <a:pPr marL="0" indent="0">
              <a:buNone/>
            </a:pPr>
            <a:r>
              <a:rPr lang="en-US" sz="2800" dirty="0">
                <a:solidFill>
                  <a:srgbClr val="0D3B88"/>
                </a:solidFill>
                <a:latin typeface="+mn-lt"/>
              </a:rPr>
              <a:t>	</a:t>
            </a:r>
            <a:r>
              <a:rPr lang="en-US" sz="2800" dirty="0" smtClean="0">
                <a:solidFill>
                  <a:srgbClr val="0D3B88"/>
                </a:solidFill>
                <a:latin typeface="+mn-lt"/>
              </a:rPr>
              <a:t>- Ineffective </a:t>
            </a:r>
            <a:r>
              <a:rPr lang="en-US" sz="2800" dirty="0" err="1" smtClean="0">
                <a:solidFill>
                  <a:srgbClr val="0D3B88"/>
                </a:solidFill>
                <a:latin typeface="+mn-lt"/>
              </a:rPr>
              <a:t>erythropoesis</a:t>
            </a:r>
            <a:r>
              <a:rPr lang="en-US" sz="2800" dirty="0" smtClean="0">
                <a:solidFill>
                  <a:srgbClr val="0D3B88"/>
                </a:solidFill>
                <a:latin typeface="+mn-lt"/>
              </a:rPr>
              <a:t> </a:t>
            </a:r>
            <a:r>
              <a:rPr lang="en-US" sz="2800" dirty="0" smtClean="0">
                <a:latin typeface="+mn-lt"/>
              </a:rPr>
              <a:t>  </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412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525933" cy="4525963"/>
          </a:xfrm>
        </p:spPr>
        <p:txBody>
          <a:bodyPr/>
          <a:lstStyle/>
          <a:p>
            <a:pPr>
              <a:buFont typeface="Wingdings" panose="05000000000000000000" pitchFamily="2" charset="2"/>
              <a:buChar char="Ø"/>
            </a:pPr>
            <a:r>
              <a:rPr lang="en-US" sz="2400" b="1" dirty="0" err="1">
                <a:solidFill>
                  <a:srgbClr val="0D3B88"/>
                </a:solidFill>
                <a:latin typeface="+mn-lt"/>
              </a:rPr>
              <a:t>I</a:t>
            </a:r>
            <a:r>
              <a:rPr lang="en-US" sz="2400" b="1" dirty="0" err="1" smtClean="0">
                <a:solidFill>
                  <a:srgbClr val="0D3B88"/>
                </a:solidFill>
                <a:latin typeface="+mn-lt"/>
              </a:rPr>
              <a:t>soimmune</a:t>
            </a:r>
            <a:r>
              <a:rPr lang="en-US" sz="2400" b="1" dirty="0" smtClean="0">
                <a:solidFill>
                  <a:srgbClr val="0D3B88"/>
                </a:solidFill>
                <a:latin typeface="+mn-lt"/>
              </a:rPr>
              <a:t> hemolysis in newborn </a:t>
            </a:r>
          </a:p>
          <a:p>
            <a:pPr marL="1085850" lvl="1" indent="-342900">
              <a:buFont typeface="Arial" panose="020B0604020202020204" pitchFamily="34" charset="0"/>
              <a:buChar char="•"/>
            </a:pPr>
            <a:r>
              <a:rPr lang="en-US" sz="2400" dirty="0" smtClean="0">
                <a:solidFill>
                  <a:srgbClr val="0D3B88"/>
                </a:solidFill>
                <a:latin typeface="+mn-lt"/>
              </a:rPr>
              <a:t>Common early cause hyperbilirubinemia</a:t>
            </a:r>
          </a:p>
          <a:p>
            <a:pPr marL="1085850" lvl="1" indent="-342900">
              <a:buFont typeface="Arial" panose="020B0604020202020204" pitchFamily="34" charset="0"/>
              <a:buChar char="•"/>
            </a:pPr>
            <a:r>
              <a:rPr lang="en-US" sz="2400" dirty="0" smtClean="0">
                <a:solidFill>
                  <a:srgbClr val="0D3B88"/>
                </a:solidFill>
                <a:latin typeface="+mn-lt"/>
              </a:rPr>
              <a:t>Rare cause of readmission </a:t>
            </a:r>
          </a:p>
          <a:p>
            <a:pPr>
              <a:buFont typeface="Wingdings" panose="05000000000000000000" pitchFamily="2" charset="2"/>
              <a:buChar char="Ø"/>
            </a:pPr>
            <a:r>
              <a:rPr lang="en-US" sz="2400" dirty="0" smtClean="0">
                <a:solidFill>
                  <a:srgbClr val="0D3B88"/>
                </a:solidFill>
                <a:latin typeface="+mn-lt"/>
              </a:rPr>
              <a:t>Rh immunoglobulin has decreased incidence of </a:t>
            </a:r>
            <a:r>
              <a:rPr lang="en-US" sz="2400" dirty="0" err="1" smtClean="0">
                <a:solidFill>
                  <a:srgbClr val="0D3B88"/>
                </a:solidFill>
                <a:latin typeface="+mn-lt"/>
              </a:rPr>
              <a:t>Erythroblastosis</a:t>
            </a:r>
            <a:r>
              <a:rPr lang="en-US" sz="2400" dirty="0" smtClean="0">
                <a:solidFill>
                  <a:srgbClr val="0D3B88"/>
                </a:solidFill>
                <a:latin typeface="+mn-lt"/>
              </a:rPr>
              <a:t> </a:t>
            </a:r>
            <a:r>
              <a:rPr lang="en-US" sz="2400" dirty="0" err="1" smtClean="0">
                <a:solidFill>
                  <a:srgbClr val="0D3B88"/>
                </a:solidFill>
                <a:latin typeface="+mn-lt"/>
              </a:rPr>
              <a:t>fetalis</a:t>
            </a:r>
            <a:endParaRPr lang="en-US" sz="2400" dirty="0" smtClean="0">
              <a:solidFill>
                <a:srgbClr val="0D3B88"/>
              </a:solidFill>
              <a:latin typeface="+mn-lt"/>
            </a:endParaRPr>
          </a:p>
          <a:p>
            <a:pPr>
              <a:buFont typeface="Wingdings" panose="05000000000000000000" pitchFamily="2" charset="2"/>
              <a:buChar char="Ø"/>
            </a:pPr>
            <a:r>
              <a:rPr lang="en-US" sz="2400" dirty="0">
                <a:solidFill>
                  <a:srgbClr val="0D3B88"/>
                </a:solidFill>
                <a:latin typeface="+mn-lt"/>
              </a:rPr>
              <a:t>In about 15% of pregnancies, an infant who has blood type A or B is carried by a mother who is type </a:t>
            </a:r>
            <a:r>
              <a:rPr lang="en-US" sz="2400" dirty="0" smtClean="0">
                <a:solidFill>
                  <a:srgbClr val="0D3B88"/>
                </a:solidFill>
                <a:latin typeface="+mn-lt"/>
              </a:rPr>
              <a:t>O</a:t>
            </a:r>
          </a:p>
          <a:p>
            <a:pPr marL="1085850" lvl="1" indent="-342900">
              <a:buFont typeface="Arial" panose="020B0604020202020204" pitchFamily="34" charset="0"/>
              <a:buChar char="•"/>
            </a:pPr>
            <a:r>
              <a:rPr lang="en-US" sz="2400" dirty="0" smtClean="0">
                <a:solidFill>
                  <a:srgbClr val="0D3B88"/>
                </a:solidFill>
                <a:latin typeface="+mn-lt"/>
              </a:rPr>
              <a:t>1/3 will be Coombs positive</a:t>
            </a:r>
            <a:endParaRPr lang="en-US" sz="2400" dirty="0">
              <a:solidFill>
                <a:srgbClr val="0D3B88"/>
              </a:solidFill>
              <a:latin typeface="+mn-lt"/>
            </a:endParaRPr>
          </a:p>
          <a:p>
            <a:pPr marL="1085850" lvl="1" indent="-342900">
              <a:buFont typeface="Arial" panose="020B0604020202020204" pitchFamily="34" charset="0"/>
              <a:buChar char="•"/>
            </a:pPr>
            <a:r>
              <a:rPr lang="en-US" sz="2400" b="1" dirty="0" smtClean="0">
                <a:solidFill>
                  <a:srgbClr val="0D3B88"/>
                </a:solidFill>
                <a:latin typeface="+mn-lt"/>
              </a:rPr>
              <a:t>twice as likely to have hyperbilirubinemia </a:t>
            </a:r>
          </a:p>
        </p:txBody>
      </p:sp>
      <p:sp>
        <p:nvSpPr>
          <p:cNvPr id="3" name="Title 2"/>
          <p:cNvSpPr>
            <a:spLocks noGrp="1"/>
          </p:cNvSpPr>
          <p:nvPr>
            <p:ph type="ctrTitle"/>
          </p:nvPr>
        </p:nvSpPr>
        <p:spPr>
          <a:xfrm>
            <a:off x="304800" y="914400"/>
            <a:ext cx="8525933" cy="685800"/>
          </a:xfrm>
        </p:spPr>
        <p:txBody>
          <a:bodyPr/>
          <a:lstStyle/>
          <a:p>
            <a:r>
              <a:rPr lang="en-US" sz="3200" dirty="0" smtClean="0">
                <a:solidFill>
                  <a:srgbClr val="00B050"/>
                </a:solidFill>
                <a:latin typeface="+mn-lt"/>
              </a:rPr>
              <a:t>ABO hemolytic disease</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0553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b="1" dirty="0">
                <a:solidFill>
                  <a:srgbClr val="0D3B88"/>
                </a:solidFill>
                <a:latin typeface="Calibri" panose="020F0502020204030204" pitchFamily="34" charset="0"/>
              </a:rPr>
              <a:t>A, B, AB, and O</a:t>
            </a:r>
            <a:r>
              <a:rPr lang="en-US" dirty="0">
                <a:solidFill>
                  <a:srgbClr val="0D3B88"/>
                </a:solidFill>
                <a:latin typeface="Calibri" panose="020F0502020204030204" pitchFamily="34" charset="0"/>
              </a:rPr>
              <a:t> are the 4 major blood </a:t>
            </a:r>
            <a:r>
              <a:rPr lang="en-US" dirty="0" smtClean="0">
                <a:solidFill>
                  <a:srgbClr val="0D3B88"/>
                </a:solidFill>
                <a:latin typeface="Calibri" panose="020F0502020204030204" pitchFamily="34" charset="0"/>
              </a:rPr>
              <a:t>types</a:t>
            </a:r>
          </a:p>
          <a:p>
            <a:pPr>
              <a:buFont typeface="Wingdings" panose="05000000000000000000" pitchFamily="2" charset="2"/>
              <a:buChar char="Ø"/>
            </a:pPr>
            <a:r>
              <a:rPr lang="en-US" dirty="0" smtClean="0">
                <a:solidFill>
                  <a:srgbClr val="0D3B88"/>
                </a:solidFill>
                <a:latin typeface="Calibri" panose="020F0502020204030204" pitchFamily="34" charset="0"/>
              </a:rPr>
              <a:t>Types </a:t>
            </a:r>
            <a:r>
              <a:rPr lang="en-US" dirty="0">
                <a:solidFill>
                  <a:srgbClr val="0D3B88"/>
                </a:solidFill>
                <a:latin typeface="Calibri" panose="020F0502020204030204" pitchFamily="34" charset="0"/>
              </a:rPr>
              <a:t>based on small substances (molecules) on the surface of the blood </a:t>
            </a:r>
            <a:r>
              <a:rPr lang="en-US" dirty="0" smtClean="0">
                <a:solidFill>
                  <a:srgbClr val="0D3B88"/>
                </a:solidFill>
                <a:latin typeface="Calibri" panose="020F0502020204030204" pitchFamily="34" charset="0"/>
              </a:rPr>
              <a:t>cells</a:t>
            </a:r>
          </a:p>
          <a:p>
            <a:pPr>
              <a:buFont typeface="Wingdings" panose="05000000000000000000" pitchFamily="2" charset="2"/>
              <a:buChar char="Ø"/>
            </a:pPr>
            <a:r>
              <a:rPr lang="en-US" dirty="0" smtClean="0">
                <a:solidFill>
                  <a:srgbClr val="0D3B88"/>
                </a:solidFill>
                <a:latin typeface="Calibri" panose="020F0502020204030204" pitchFamily="34" charset="0"/>
              </a:rPr>
              <a:t>When </a:t>
            </a:r>
            <a:r>
              <a:rPr lang="en-US" dirty="0">
                <a:solidFill>
                  <a:srgbClr val="0D3B88"/>
                </a:solidFill>
                <a:latin typeface="Calibri" panose="020F0502020204030204" pitchFamily="34" charset="0"/>
              </a:rPr>
              <a:t>people who have one blood type receive blood from someone with a different blood type, it may cause their </a:t>
            </a:r>
            <a:r>
              <a:rPr lang="en-US" b="1" dirty="0">
                <a:solidFill>
                  <a:srgbClr val="0D3B88"/>
                </a:solidFill>
                <a:latin typeface="Calibri" panose="020F0502020204030204" pitchFamily="34" charset="0"/>
              </a:rPr>
              <a:t>immune system to react</a:t>
            </a:r>
            <a:r>
              <a:rPr lang="en-US" dirty="0">
                <a:solidFill>
                  <a:srgbClr val="0D3B88"/>
                </a:solidFill>
                <a:latin typeface="Calibri" panose="020F0502020204030204" pitchFamily="34" charset="0"/>
              </a:rPr>
              <a:t>. This is called </a:t>
            </a:r>
            <a:r>
              <a:rPr lang="en-US" b="1" dirty="0">
                <a:solidFill>
                  <a:srgbClr val="0D3B88"/>
                </a:solidFill>
                <a:latin typeface="Calibri" panose="020F0502020204030204" pitchFamily="34" charset="0"/>
              </a:rPr>
              <a:t>ABO incompatibility</a:t>
            </a:r>
            <a:r>
              <a:rPr lang="en-US" dirty="0" smtClean="0">
                <a:solidFill>
                  <a:srgbClr val="0D3B88"/>
                </a:solidFill>
                <a:latin typeface="Calibri" panose="020F0502020204030204" pitchFamily="34" charset="0"/>
              </a:rPr>
              <a:t>.</a:t>
            </a:r>
          </a:p>
          <a:p>
            <a:pPr>
              <a:buFont typeface="Wingdings" panose="05000000000000000000" pitchFamily="2" charset="2"/>
              <a:buChar char="Ø"/>
            </a:pPr>
            <a:r>
              <a:rPr lang="en-US" b="1" dirty="0" smtClean="0">
                <a:solidFill>
                  <a:srgbClr val="0D3B88"/>
                </a:solidFill>
              </a:rPr>
              <a:t>ABO hemolytic disease of the newborn:</a:t>
            </a:r>
          </a:p>
          <a:p>
            <a:pPr lvl="1">
              <a:buFont typeface="Wingdings" panose="05000000000000000000" pitchFamily="2" charset="2"/>
              <a:buChar char="Ø"/>
            </a:pPr>
            <a:r>
              <a:rPr lang="en-US" b="1" dirty="0" smtClean="0">
                <a:solidFill>
                  <a:srgbClr val="0D3B88"/>
                </a:solidFill>
              </a:rPr>
              <a:t> </a:t>
            </a:r>
            <a:r>
              <a:rPr lang="en-US" dirty="0" smtClean="0">
                <a:solidFill>
                  <a:srgbClr val="0D3B88"/>
                </a:solidFill>
              </a:rPr>
              <a:t>maternal </a:t>
            </a:r>
            <a:r>
              <a:rPr lang="en-US" dirty="0">
                <a:solidFill>
                  <a:srgbClr val="0D3B88"/>
                </a:solidFill>
              </a:rPr>
              <a:t>IgG antibodies with specificity for the ABO blood group system pass through the placenta to the fetal circulation where they can cause hemolysis of fetal red blood cells </a:t>
            </a:r>
            <a:endParaRPr lang="en-US" dirty="0" smtClean="0">
              <a:solidFill>
                <a:srgbClr val="0D3B88"/>
              </a:solidFill>
            </a:endParaRPr>
          </a:p>
          <a:p>
            <a:pPr lvl="1">
              <a:buFont typeface="Wingdings" panose="05000000000000000000" pitchFamily="2" charset="2"/>
              <a:buChar char="Ø"/>
            </a:pPr>
            <a:r>
              <a:rPr lang="en-US" dirty="0" smtClean="0">
                <a:solidFill>
                  <a:srgbClr val="0D3B88"/>
                </a:solidFill>
              </a:rPr>
              <a:t>can </a:t>
            </a:r>
            <a:r>
              <a:rPr lang="en-US" dirty="0">
                <a:solidFill>
                  <a:srgbClr val="0D3B88"/>
                </a:solidFill>
              </a:rPr>
              <a:t>lead to fetal anemia and HDN. </a:t>
            </a:r>
            <a:endParaRPr lang="en-US" dirty="0" smtClean="0">
              <a:solidFill>
                <a:srgbClr val="0D3B88"/>
              </a:solidFill>
            </a:endParaRPr>
          </a:p>
          <a:p>
            <a:pPr>
              <a:buFont typeface="Wingdings" panose="05000000000000000000" pitchFamily="2" charset="2"/>
              <a:buChar char="Ø"/>
            </a:pPr>
            <a:r>
              <a:rPr lang="en-US" dirty="0" smtClean="0">
                <a:solidFill>
                  <a:srgbClr val="0D3B88"/>
                </a:solidFill>
              </a:rPr>
              <a:t>In </a:t>
            </a:r>
            <a:r>
              <a:rPr lang="en-US" b="1" dirty="0" smtClean="0">
                <a:solidFill>
                  <a:srgbClr val="0D3B88"/>
                </a:solidFill>
              </a:rPr>
              <a:t>Rh </a:t>
            </a:r>
            <a:r>
              <a:rPr lang="en-US" b="1" dirty="0">
                <a:solidFill>
                  <a:srgbClr val="0D3B88"/>
                </a:solidFill>
              </a:rPr>
              <a:t>disease</a:t>
            </a:r>
            <a:r>
              <a:rPr lang="en-US" dirty="0">
                <a:solidFill>
                  <a:srgbClr val="0D3B88"/>
                </a:solidFill>
              </a:rPr>
              <a:t>, about half of the cases of ABO HDN occur in a firstborn baby and ABO HDN does not become more severe after further pregnancies</a:t>
            </a:r>
            <a:endParaRPr lang="en-US" dirty="0">
              <a:solidFill>
                <a:srgbClr val="0D3B88"/>
              </a:solidFill>
              <a:latin typeface="Calibri" panose="020F0502020204030204" pitchFamily="34" charset="0"/>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32</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Calibri" panose="020F0502020204030204" pitchFamily="34" charset="0"/>
              </a:rPr>
              <a:t>ABO </a:t>
            </a:r>
            <a:r>
              <a:rPr lang="en-US" dirty="0" err="1" smtClean="0">
                <a:solidFill>
                  <a:srgbClr val="00B050"/>
                </a:solidFill>
                <a:latin typeface="Calibri" panose="020F0502020204030204" pitchFamily="34" charset="0"/>
              </a:rPr>
              <a:t>Incompatability</a:t>
            </a:r>
            <a:endParaRPr lang="en-US" dirty="0">
              <a:solidFill>
                <a:srgbClr val="00B050"/>
              </a:solidFill>
              <a:latin typeface="Calibri" panose="020F0502020204030204" pitchFamily="34" charset="0"/>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54582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b="1" dirty="0" smtClean="0">
                <a:solidFill>
                  <a:srgbClr val="0D3B88"/>
                </a:solidFill>
              </a:rPr>
              <a:t>The </a:t>
            </a:r>
            <a:r>
              <a:rPr lang="en-US" b="1" dirty="0">
                <a:solidFill>
                  <a:srgbClr val="0D3B88"/>
                </a:solidFill>
              </a:rPr>
              <a:t>letters A, B, and O refer to the four blood types— A, B, AB, and O. </a:t>
            </a:r>
            <a:endParaRPr lang="en-US" b="1" dirty="0" smtClean="0">
              <a:solidFill>
                <a:srgbClr val="0D3B88"/>
              </a:solidFill>
            </a:endParaRPr>
          </a:p>
          <a:p>
            <a:pPr lvl="1">
              <a:buFont typeface="Wingdings" panose="05000000000000000000" pitchFamily="2" charset="2"/>
              <a:buChar char="§"/>
            </a:pPr>
            <a:r>
              <a:rPr lang="en-US" dirty="0" smtClean="0">
                <a:solidFill>
                  <a:srgbClr val="0D3B88"/>
                </a:solidFill>
              </a:rPr>
              <a:t>Blood </a:t>
            </a:r>
            <a:r>
              <a:rPr lang="en-US" dirty="0">
                <a:solidFill>
                  <a:srgbClr val="0D3B88"/>
                </a:solidFill>
              </a:rPr>
              <a:t>type is determined based on proteins on the surface of red blood cells. These proteins are potential antigens—substances the immune system doesn't recognize. </a:t>
            </a:r>
            <a:endParaRPr lang="en-US" dirty="0" smtClean="0">
              <a:solidFill>
                <a:srgbClr val="0D3B88"/>
              </a:solidFill>
            </a:endParaRPr>
          </a:p>
          <a:p>
            <a:pPr lvl="1">
              <a:buFont typeface="Wingdings" panose="05000000000000000000" pitchFamily="2" charset="2"/>
              <a:buChar char="§"/>
            </a:pPr>
            <a:r>
              <a:rPr lang="en-US" dirty="0" smtClean="0">
                <a:solidFill>
                  <a:srgbClr val="0D3B88"/>
                </a:solidFill>
              </a:rPr>
              <a:t>For </a:t>
            </a:r>
            <a:r>
              <a:rPr lang="en-US" dirty="0">
                <a:solidFill>
                  <a:srgbClr val="0D3B88"/>
                </a:solidFill>
              </a:rPr>
              <a:t>protection, the immune system will create antibodies to fight off the unfamiliar protein. These antibodies can cross the placenta, where they will break down the baby's red blood cells after she's born.</a:t>
            </a:r>
          </a:p>
          <a:p>
            <a:pPr>
              <a:buFont typeface="Wingdings" panose="05000000000000000000" pitchFamily="2" charset="2"/>
              <a:buChar char="Ø"/>
            </a:pPr>
            <a:r>
              <a:rPr lang="en-US" dirty="0">
                <a:solidFill>
                  <a:srgbClr val="0D3B88"/>
                </a:solidFill>
              </a:rPr>
              <a:t>The reason a baby's </a:t>
            </a:r>
            <a:r>
              <a:rPr lang="en-US" dirty="0">
                <a:solidFill>
                  <a:srgbClr val="0D3B88"/>
                </a:solidFill>
                <a:hlinkClick r:id="rId2"/>
              </a:rPr>
              <a:t>blood type</a:t>
            </a:r>
            <a:r>
              <a:rPr lang="en-US" dirty="0">
                <a:solidFill>
                  <a:srgbClr val="0D3B88"/>
                </a:solidFill>
              </a:rPr>
              <a:t> isn't always the same as his mother is that blood type is based on genes from each parent. So, for example, a mother who is type O and a father who is type A could have a child who is type A. The reason the baby wouldn't have type O blood, like his mom, is because the gene for O is recessive</a:t>
            </a:r>
            <a:r>
              <a:rPr lang="en-US" dirty="0" smtClean="0">
                <a:solidFill>
                  <a:srgbClr val="0D3B88"/>
                </a:solidFill>
              </a:rPr>
              <a:t>.</a:t>
            </a:r>
            <a:endParaRPr lang="en-US" dirty="0">
              <a:solidFill>
                <a:srgbClr val="0D3B88"/>
              </a:solidFill>
            </a:endParaRPr>
          </a:p>
          <a:p>
            <a:endParaRPr lang="en-US" dirty="0"/>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33</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Calibri" panose="020F0502020204030204" pitchFamily="34" charset="0"/>
              </a:rPr>
              <a:t>The ABCs of ABO Incompatibility</a:t>
            </a:r>
            <a:endParaRPr lang="en-US" dirty="0">
              <a:solidFill>
                <a:srgbClr val="00B050"/>
              </a:solidFill>
              <a:latin typeface="Calibri" panose="020F0502020204030204" pitchFamily="34" charset="0"/>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79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solidFill>
                  <a:srgbClr val="0D3B88"/>
                </a:solidFill>
                <a:latin typeface="Calibri" panose="020F0502020204030204" pitchFamily="34" charset="0"/>
              </a:rPr>
              <a:t>Not all non-matching combinations of blood types are </a:t>
            </a:r>
            <a:r>
              <a:rPr lang="en-US" dirty="0" smtClean="0">
                <a:solidFill>
                  <a:srgbClr val="0D3B88"/>
                </a:solidFill>
                <a:latin typeface="Calibri" panose="020F0502020204030204" pitchFamily="34" charset="0"/>
              </a:rPr>
              <a:t>problematic</a:t>
            </a:r>
          </a:p>
          <a:p>
            <a:pPr>
              <a:buFont typeface="Wingdings" panose="05000000000000000000" pitchFamily="2" charset="2"/>
              <a:buChar char="Ø"/>
            </a:pPr>
            <a:r>
              <a:rPr lang="en-US" dirty="0" smtClean="0">
                <a:solidFill>
                  <a:srgbClr val="0D3B88"/>
                </a:solidFill>
                <a:latin typeface="Calibri" panose="020F0502020204030204" pitchFamily="34" charset="0"/>
              </a:rPr>
              <a:t>ABO </a:t>
            </a:r>
            <a:r>
              <a:rPr lang="en-US" dirty="0">
                <a:solidFill>
                  <a:srgbClr val="0D3B88"/>
                </a:solidFill>
                <a:latin typeface="Calibri" panose="020F0502020204030204" pitchFamily="34" charset="0"/>
              </a:rPr>
              <a:t>incompatibility </a:t>
            </a:r>
            <a:r>
              <a:rPr lang="en-US" b="1" dirty="0">
                <a:solidFill>
                  <a:srgbClr val="0D3B88"/>
                </a:solidFill>
                <a:latin typeface="Calibri" panose="020F0502020204030204" pitchFamily="34" charset="0"/>
              </a:rPr>
              <a:t>can occur only if </a:t>
            </a:r>
            <a:r>
              <a:rPr lang="en-US" dirty="0">
                <a:solidFill>
                  <a:srgbClr val="0D3B88"/>
                </a:solidFill>
                <a:latin typeface="Calibri" panose="020F0502020204030204" pitchFamily="34" charset="0"/>
              </a:rPr>
              <a:t>a woman with </a:t>
            </a:r>
            <a:r>
              <a:rPr lang="en-US" b="1" dirty="0">
                <a:solidFill>
                  <a:srgbClr val="0D3B88"/>
                </a:solidFill>
                <a:latin typeface="Calibri" panose="020F0502020204030204" pitchFamily="34" charset="0"/>
              </a:rPr>
              <a:t>type O</a:t>
            </a:r>
            <a:r>
              <a:rPr lang="en-US" dirty="0">
                <a:solidFill>
                  <a:srgbClr val="0D3B88"/>
                </a:solidFill>
                <a:latin typeface="Calibri" panose="020F0502020204030204" pitchFamily="34" charset="0"/>
              </a:rPr>
              <a:t> blood has a baby whose blood is type A, type B, or type AB. </a:t>
            </a:r>
            <a:endParaRPr lang="en-US" dirty="0" smtClean="0">
              <a:solidFill>
                <a:srgbClr val="0D3B88"/>
              </a:solidFill>
              <a:latin typeface="Calibri" panose="020F0502020204030204" pitchFamily="34" charset="0"/>
            </a:endParaRPr>
          </a:p>
          <a:p>
            <a:pPr>
              <a:buFont typeface="Wingdings" panose="05000000000000000000" pitchFamily="2" charset="2"/>
              <a:buChar char="Ø"/>
            </a:pPr>
            <a:r>
              <a:rPr lang="en-US" b="1" dirty="0" smtClean="0">
                <a:solidFill>
                  <a:srgbClr val="0D3B88"/>
                </a:solidFill>
                <a:latin typeface="Calibri" panose="020F0502020204030204" pitchFamily="34" charset="0"/>
              </a:rPr>
              <a:t>If </a:t>
            </a:r>
            <a:r>
              <a:rPr lang="en-US" b="1" dirty="0">
                <a:solidFill>
                  <a:srgbClr val="0D3B88"/>
                </a:solidFill>
                <a:latin typeface="Calibri" panose="020F0502020204030204" pitchFamily="34" charset="0"/>
              </a:rPr>
              <a:t>a baby is type O </a:t>
            </a:r>
            <a:r>
              <a:rPr lang="en-US" dirty="0">
                <a:solidFill>
                  <a:srgbClr val="0D3B88"/>
                </a:solidFill>
                <a:latin typeface="Calibri" panose="020F0502020204030204" pitchFamily="34" charset="0"/>
              </a:rPr>
              <a:t>there won't be a problem with a negative immune response because type O blood cells don't have immune-response triggering antigens</a:t>
            </a:r>
            <a:r>
              <a:rPr lang="en-US" dirty="0" smtClean="0">
                <a:solidFill>
                  <a:srgbClr val="0D3B88"/>
                </a:solidFill>
                <a:latin typeface="Calibri" panose="020F0502020204030204" pitchFamily="34" charset="0"/>
              </a:rPr>
              <a:t>.</a:t>
            </a:r>
          </a:p>
          <a:p>
            <a:pPr>
              <a:buFont typeface="Wingdings" panose="05000000000000000000" pitchFamily="2" charset="2"/>
              <a:buChar char="Ø"/>
            </a:pPr>
            <a:r>
              <a:rPr lang="en-US" dirty="0">
                <a:solidFill>
                  <a:srgbClr val="0D3B88"/>
                </a:solidFill>
                <a:latin typeface="Calibri" panose="020F0502020204030204" pitchFamily="34" charset="0"/>
              </a:rPr>
              <a:t>Not every baby with ABO incompatibility will develop jaundice</a:t>
            </a:r>
          </a:p>
          <a:p>
            <a:endParaRPr lang="en-US" dirty="0"/>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34</a:t>
            </a:fld>
            <a:endParaRPr lang="en-US" dirty="0"/>
          </a:p>
        </p:txBody>
      </p:sp>
      <p:sp>
        <p:nvSpPr>
          <p:cNvPr id="5" name="Title 4"/>
          <p:cNvSpPr>
            <a:spLocks noGrp="1"/>
          </p:cNvSpPr>
          <p:nvPr>
            <p:ph type="ctrTitle"/>
          </p:nvPr>
        </p:nvSpPr>
        <p:spPr/>
        <p:txBody>
          <a:bodyPr/>
          <a:lstStyle/>
          <a:p>
            <a:r>
              <a:rPr lang="en-US" sz="3200" dirty="0" smtClean="0">
                <a:solidFill>
                  <a:srgbClr val="00B050"/>
                </a:solidFill>
                <a:latin typeface="Calibri" panose="020F0502020204030204" pitchFamily="34" charset="0"/>
              </a:rPr>
              <a:t>ABCs cont.</a:t>
            </a:r>
            <a:endParaRPr lang="en-US" sz="3200" dirty="0">
              <a:solidFill>
                <a:srgbClr val="00B050"/>
              </a:solidFill>
              <a:latin typeface="Calibri" panose="020F0502020204030204" pitchFamily="34" charset="0"/>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143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35</a:t>
            </a:fld>
            <a:endParaRPr lang="en-US" dirty="0"/>
          </a:p>
        </p:txBody>
      </p:sp>
      <p:sp>
        <p:nvSpPr>
          <p:cNvPr id="6" name="Text Placeholder 5"/>
          <p:cNvSpPr>
            <a:spLocks noGrp="1"/>
          </p:cNvSpPr>
          <p:nvPr>
            <p:ph type="body" sz="quarter" idx="10"/>
          </p:nvPr>
        </p:nvSpPr>
        <p:spPr/>
        <p:txBody>
          <a:bodyPr/>
          <a:lstStyle/>
          <a:p>
            <a:endParaRPr lang="en-US"/>
          </a:p>
        </p:txBody>
      </p:sp>
      <p:pic>
        <p:nvPicPr>
          <p:cNvPr id="9218" name="Picture 2" descr="C:\Users\ratchfm\Desktop\1913_ABO_Blood_Grou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2690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77200" cy="503238"/>
          </a:xfrm>
        </p:spPr>
        <p:txBody>
          <a:bodyPr/>
          <a:lstStyle/>
          <a:p>
            <a:r>
              <a:rPr lang="en-US" b="1" dirty="0" smtClean="0">
                <a:solidFill>
                  <a:srgbClr val="00B050"/>
                </a:solidFill>
                <a:latin typeface="+mn-lt"/>
              </a:rPr>
              <a:t>Prevention (rev. guidelines)</a:t>
            </a:r>
            <a:endParaRPr lang="en-US" b="1" dirty="0">
              <a:solidFill>
                <a:srgbClr val="00B050"/>
              </a:solidFill>
              <a:latin typeface="+mn-lt"/>
            </a:endParaRPr>
          </a:p>
        </p:txBody>
      </p:sp>
      <p:sp>
        <p:nvSpPr>
          <p:cNvPr id="3" name="Content Placeholder 2"/>
          <p:cNvSpPr>
            <a:spLocks noGrp="1"/>
          </p:cNvSpPr>
          <p:nvPr>
            <p:ph idx="1"/>
          </p:nvPr>
        </p:nvSpPr>
        <p:spPr>
          <a:xfrm>
            <a:off x="228600" y="1600200"/>
            <a:ext cx="8458200" cy="4525963"/>
          </a:xfrm>
        </p:spPr>
        <p:txBody>
          <a:bodyPr/>
          <a:lstStyle/>
          <a:p>
            <a:r>
              <a:rPr lang="en-US" b="1" dirty="0" smtClean="0">
                <a:solidFill>
                  <a:srgbClr val="0D3B88"/>
                </a:solidFill>
                <a:latin typeface="+mn-lt"/>
              </a:rPr>
              <a:t>Prevention</a:t>
            </a:r>
          </a:p>
          <a:p>
            <a:pPr lvl="1"/>
            <a:r>
              <a:rPr lang="en-US" dirty="0" smtClean="0">
                <a:solidFill>
                  <a:srgbClr val="0D3B88"/>
                </a:solidFill>
                <a:latin typeface="+mn-lt"/>
              </a:rPr>
              <a:t>Begins in pregnancy by preventing </a:t>
            </a:r>
            <a:r>
              <a:rPr lang="en-US" dirty="0" err="1" smtClean="0">
                <a:solidFill>
                  <a:srgbClr val="0D3B88"/>
                </a:solidFill>
                <a:latin typeface="+mn-lt"/>
              </a:rPr>
              <a:t>hyperbili</a:t>
            </a:r>
            <a:r>
              <a:rPr lang="en-US" dirty="0" smtClean="0">
                <a:solidFill>
                  <a:srgbClr val="0D3B88"/>
                </a:solidFill>
                <a:latin typeface="+mn-lt"/>
              </a:rPr>
              <a:t> associated with </a:t>
            </a:r>
            <a:r>
              <a:rPr lang="en-US" dirty="0" err="1" smtClean="0">
                <a:solidFill>
                  <a:srgbClr val="0D3B88"/>
                </a:solidFill>
                <a:latin typeface="+mn-lt"/>
              </a:rPr>
              <a:t>Isoimmune</a:t>
            </a:r>
            <a:r>
              <a:rPr lang="en-US" dirty="0" smtClean="0">
                <a:solidFill>
                  <a:srgbClr val="0D3B88"/>
                </a:solidFill>
                <a:latin typeface="+mn-lt"/>
              </a:rPr>
              <a:t> Hemolytic Disease</a:t>
            </a:r>
          </a:p>
          <a:p>
            <a:pPr lvl="2"/>
            <a:r>
              <a:rPr lang="en-US" dirty="0" smtClean="0">
                <a:solidFill>
                  <a:srgbClr val="0D3B88"/>
                </a:solidFill>
                <a:latin typeface="+mn-lt"/>
              </a:rPr>
              <a:t>If MOC not screened for anti-erythrocyte antibodies during pregnancy, </a:t>
            </a:r>
            <a:r>
              <a:rPr lang="en-US" dirty="0" err="1" smtClean="0">
                <a:solidFill>
                  <a:srgbClr val="0D3B88"/>
                </a:solidFill>
                <a:latin typeface="+mn-lt"/>
              </a:rPr>
              <a:t>eval</a:t>
            </a:r>
            <a:r>
              <a:rPr lang="en-US" dirty="0" smtClean="0">
                <a:solidFill>
                  <a:srgbClr val="0D3B88"/>
                </a:solidFill>
                <a:latin typeface="+mn-lt"/>
              </a:rPr>
              <a:t> &amp;</a:t>
            </a:r>
            <a:r>
              <a:rPr lang="en-US" dirty="0" err="1" smtClean="0">
                <a:solidFill>
                  <a:srgbClr val="0D3B88"/>
                </a:solidFill>
                <a:latin typeface="+mn-lt"/>
              </a:rPr>
              <a:t>tx</a:t>
            </a:r>
            <a:r>
              <a:rPr lang="en-US" dirty="0" smtClean="0">
                <a:solidFill>
                  <a:srgbClr val="0D3B88"/>
                </a:solidFill>
                <a:latin typeface="+mn-lt"/>
              </a:rPr>
              <a:t> should occur shortly after delivery</a:t>
            </a:r>
          </a:p>
          <a:p>
            <a:pPr lvl="2"/>
            <a:r>
              <a:rPr lang="en-US" dirty="0" smtClean="0">
                <a:solidFill>
                  <a:srgbClr val="0D3B88"/>
                </a:solidFill>
                <a:latin typeface="+mn-lt"/>
              </a:rPr>
              <a:t>ACOG recommends pregnant women be tested to determine ABO and Rh(D) type and receive an antibody screen to determine need for Rh(D) immunoglobulin &amp; to assess for potential </a:t>
            </a:r>
            <a:r>
              <a:rPr lang="en-US" dirty="0" err="1" smtClean="0">
                <a:solidFill>
                  <a:srgbClr val="0D3B88"/>
                </a:solidFill>
                <a:latin typeface="+mn-lt"/>
              </a:rPr>
              <a:t>isoimmune</a:t>
            </a:r>
            <a:r>
              <a:rPr lang="en-US" dirty="0" smtClean="0">
                <a:solidFill>
                  <a:srgbClr val="0D3B88"/>
                </a:solidFill>
                <a:latin typeface="+mn-lt"/>
              </a:rPr>
              <a:t> hemolytic disease of the newborn</a:t>
            </a:r>
          </a:p>
          <a:p>
            <a:pPr lvl="2"/>
            <a:r>
              <a:rPr lang="en-US" b="1" dirty="0" smtClean="0">
                <a:solidFill>
                  <a:srgbClr val="0D3B88"/>
                </a:solidFill>
                <a:latin typeface="+mn-lt"/>
              </a:rPr>
              <a:t>IF</a:t>
            </a:r>
            <a:r>
              <a:rPr lang="en-US" dirty="0" smtClean="0">
                <a:solidFill>
                  <a:srgbClr val="0D3B88"/>
                </a:solidFill>
                <a:latin typeface="+mn-lt"/>
              </a:rPr>
              <a:t> maternal Ab screen is positive or unknown infant should have a direct </a:t>
            </a:r>
            <a:r>
              <a:rPr lang="en-US" dirty="0" err="1" smtClean="0">
                <a:solidFill>
                  <a:srgbClr val="0D3B88"/>
                </a:solidFill>
                <a:latin typeface="+mn-lt"/>
              </a:rPr>
              <a:t>antiglobulin</a:t>
            </a:r>
            <a:r>
              <a:rPr lang="en-US" dirty="0" smtClean="0">
                <a:solidFill>
                  <a:srgbClr val="0D3B88"/>
                </a:solidFill>
                <a:latin typeface="+mn-lt"/>
              </a:rPr>
              <a:t> test  (DAT) &amp; infant blood type should be determined ASAP using either cord or peripheral blood</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36</a:t>
            </a:fld>
            <a:endParaRPr lang="en-US" altLang="en-US"/>
          </a:p>
        </p:txBody>
      </p:sp>
    </p:spTree>
    <p:extLst>
      <p:ext uri="{BB962C8B-B14F-4D97-AF65-F5344CB8AC3E}">
        <p14:creationId xmlns:p14="http://schemas.microsoft.com/office/powerpoint/2010/main" val="3477099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37</a:t>
            </a:fld>
            <a:endParaRPr lang="en-US" altLang="en-US"/>
          </a:p>
        </p:txBody>
      </p:sp>
      <p:pic>
        <p:nvPicPr>
          <p:cNvPr id="9218" name="Picture 2" descr="Approach to identify newborns with maternal anti-erythrocyte antibodies and to guide early management.1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8763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47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a:solidFill>
                  <a:srgbClr val="0D3B88"/>
                </a:solidFill>
              </a:rPr>
              <a:t>A Coombs test (also known as </a:t>
            </a:r>
            <a:r>
              <a:rPr lang="en-US" dirty="0" err="1">
                <a:solidFill>
                  <a:srgbClr val="0D3B88"/>
                </a:solidFill>
              </a:rPr>
              <a:t>Coombs'</a:t>
            </a:r>
            <a:r>
              <a:rPr lang="en-US" dirty="0">
                <a:solidFill>
                  <a:srgbClr val="0D3B88"/>
                </a:solidFill>
              </a:rPr>
              <a:t> test, </a:t>
            </a:r>
            <a:r>
              <a:rPr lang="en-US" dirty="0" err="1">
                <a:solidFill>
                  <a:srgbClr val="0D3B88"/>
                </a:solidFill>
              </a:rPr>
              <a:t>antiglobulin</a:t>
            </a:r>
            <a:r>
              <a:rPr lang="en-US" dirty="0">
                <a:solidFill>
                  <a:srgbClr val="0D3B88"/>
                </a:solidFill>
              </a:rPr>
              <a:t> test or AGT) is either of two clinical blood tests used in immunohematology and immunology</a:t>
            </a:r>
            <a:r>
              <a:rPr lang="en-US" dirty="0" smtClean="0">
                <a:solidFill>
                  <a:srgbClr val="0D3B88"/>
                </a:solidFill>
              </a:rPr>
              <a:t>.</a:t>
            </a:r>
          </a:p>
          <a:p>
            <a:pPr>
              <a:buFont typeface="Wingdings" panose="05000000000000000000" pitchFamily="2" charset="2"/>
              <a:buChar char="Ø"/>
            </a:pPr>
            <a:r>
              <a:rPr lang="en-US" dirty="0" smtClean="0">
                <a:solidFill>
                  <a:srgbClr val="0D3B88"/>
                </a:solidFill>
              </a:rPr>
              <a:t> </a:t>
            </a:r>
            <a:r>
              <a:rPr lang="en-US" dirty="0">
                <a:solidFill>
                  <a:srgbClr val="0D3B88"/>
                </a:solidFill>
              </a:rPr>
              <a:t>The direct Coombs test is used to test for autoimmune hemolytic anemia; i.e., a condition of a low count of red blood cells (aka RBCs) caused by immune system lysis or breaking of RBC membranes causing RBC destruction</a:t>
            </a:r>
            <a:r>
              <a:rPr lang="en-US" dirty="0" smtClean="0">
                <a:solidFill>
                  <a:srgbClr val="0D3B88"/>
                </a:solidFill>
              </a:rPr>
              <a:t>.</a:t>
            </a:r>
          </a:p>
          <a:p>
            <a:pPr>
              <a:buFont typeface="Wingdings" panose="05000000000000000000" pitchFamily="2" charset="2"/>
              <a:buChar char="Ø"/>
            </a:pPr>
            <a:r>
              <a:rPr lang="en-US" dirty="0">
                <a:solidFill>
                  <a:srgbClr val="0D3B88"/>
                </a:solidFill>
              </a:rPr>
              <a:t>A </a:t>
            </a:r>
            <a:r>
              <a:rPr lang="en-US" b="1" dirty="0">
                <a:solidFill>
                  <a:srgbClr val="0D3B88"/>
                </a:solidFill>
              </a:rPr>
              <a:t>positive</a:t>
            </a:r>
            <a:r>
              <a:rPr lang="en-US" dirty="0">
                <a:solidFill>
                  <a:srgbClr val="0D3B88"/>
                </a:solidFill>
              </a:rPr>
              <a:t> result </a:t>
            </a:r>
            <a:r>
              <a:rPr lang="en-US" b="1" dirty="0">
                <a:solidFill>
                  <a:srgbClr val="0D3B88"/>
                </a:solidFill>
              </a:rPr>
              <a:t>means</a:t>
            </a:r>
            <a:r>
              <a:rPr lang="en-US" dirty="0">
                <a:solidFill>
                  <a:srgbClr val="0D3B88"/>
                </a:solidFill>
              </a:rPr>
              <a:t> your blood has antibodies that fight against red blood cells. </a:t>
            </a:r>
            <a:endParaRPr lang="en-US" dirty="0" smtClean="0">
              <a:solidFill>
                <a:srgbClr val="0D3B88"/>
              </a:solidFill>
            </a:endParaRPr>
          </a:p>
          <a:p>
            <a:pPr>
              <a:buFont typeface="Wingdings" panose="05000000000000000000" pitchFamily="2" charset="2"/>
              <a:buChar char="Ø"/>
            </a:pPr>
            <a:r>
              <a:rPr lang="en-US" dirty="0" smtClean="0">
                <a:solidFill>
                  <a:srgbClr val="0D3B88"/>
                </a:solidFill>
              </a:rPr>
              <a:t>Indirect </a:t>
            </a:r>
            <a:r>
              <a:rPr lang="en-US" b="1" dirty="0">
                <a:solidFill>
                  <a:srgbClr val="0D3B88"/>
                </a:solidFill>
              </a:rPr>
              <a:t>Coombs</a:t>
            </a:r>
            <a:r>
              <a:rPr lang="en-US" dirty="0">
                <a:solidFill>
                  <a:srgbClr val="0D3B88"/>
                </a:solidFill>
              </a:rPr>
              <a:t> </a:t>
            </a:r>
            <a:r>
              <a:rPr lang="en-US" dirty="0" smtClean="0">
                <a:solidFill>
                  <a:srgbClr val="0D3B88"/>
                </a:solidFill>
              </a:rPr>
              <a:t>test: </a:t>
            </a:r>
            <a:r>
              <a:rPr lang="en-US" dirty="0">
                <a:solidFill>
                  <a:srgbClr val="0D3B88"/>
                </a:solidFill>
              </a:rPr>
              <a:t>A </a:t>
            </a:r>
            <a:r>
              <a:rPr lang="en-US" b="1" dirty="0">
                <a:solidFill>
                  <a:srgbClr val="0D3B88"/>
                </a:solidFill>
              </a:rPr>
              <a:t>positive</a:t>
            </a:r>
            <a:r>
              <a:rPr lang="en-US" dirty="0">
                <a:solidFill>
                  <a:srgbClr val="0D3B88"/>
                </a:solidFill>
              </a:rPr>
              <a:t> test result </a:t>
            </a:r>
            <a:r>
              <a:rPr lang="en-US" b="1" dirty="0">
                <a:solidFill>
                  <a:srgbClr val="0D3B88"/>
                </a:solidFill>
              </a:rPr>
              <a:t>means</a:t>
            </a:r>
            <a:r>
              <a:rPr lang="en-US" dirty="0">
                <a:solidFill>
                  <a:srgbClr val="0D3B88"/>
                </a:solidFill>
              </a:rPr>
              <a:t> that your blood is incompatible with the donor's blood and you can't receive blood from that person.</a:t>
            </a: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38</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Calibri" panose="020F0502020204030204" pitchFamily="34" charset="0"/>
              </a:rPr>
              <a:t>Coombs </a:t>
            </a:r>
            <a:r>
              <a:rPr lang="en-US" dirty="0" err="1" smtClean="0">
                <a:solidFill>
                  <a:srgbClr val="00B050"/>
                </a:solidFill>
                <a:latin typeface="Calibri" panose="020F0502020204030204" pitchFamily="34" charset="0"/>
              </a:rPr>
              <a:t>Testing:What</a:t>
            </a:r>
            <a:r>
              <a:rPr lang="en-US" dirty="0" smtClean="0">
                <a:solidFill>
                  <a:srgbClr val="00B050"/>
                </a:solidFill>
                <a:latin typeface="Calibri" panose="020F0502020204030204" pitchFamily="34" charset="0"/>
              </a:rPr>
              <a:t> Is It and Why Does It Matter?</a:t>
            </a:r>
            <a:endParaRPr lang="en-US" dirty="0">
              <a:solidFill>
                <a:srgbClr val="00B050"/>
              </a:solidFill>
              <a:latin typeface="Calibri" panose="020F0502020204030204" pitchFamily="34" charset="0"/>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01928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76400"/>
            <a:ext cx="6391274" cy="4419986"/>
          </a:xfrm>
        </p:spPr>
      </p:pic>
      <p:sp>
        <p:nvSpPr>
          <p:cNvPr id="3" name="Title 2"/>
          <p:cNvSpPr>
            <a:spLocks noGrp="1"/>
          </p:cNvSpPr>
          <p:nvPr>
            <p:ph type="ctrTitle"/>
          </p:nvPr>
        </p:nvSpPr>
        <p:spPr>
          <a:xfrm>
            <a:off x="240453" y="931327"/>
            <a:ext cx="8525933" cy="685800"/>
          </a:xfrm>
        </p:spPr>
        <p:txBody>
          <a:bodyPr/>
          <a:lstStyle/>
          <a:p>
            <a:r>
              <a:rPr lang="en-US" sz="3200" dirty="0" smtClean="0">
                <a:solidFill>
                  <a:srgbClr val="00B050"/>
                </a:solidFill>
                <a:latin typeface="+mn-lt"/>
              </a:rPr>
              <a:t>Direct vs Indirect Coombs</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2825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2514600"/>
            <a:ext cx="8525933" cy="3422915"/>
          </a:xfrm>
        </p:spPr>
        <p:txBody>
          <a:bodyPr/>
          <a:lstStyle/>
          <a:p>
            <a:r>
              <a:rPr lang="en-US" sz="2400" dirty="0" smtClean="0">
                <a:solidFill>
                  <a:srgbClr val="0D3B88"/>
                </a:solidFill>
                <a:latin typeface="+mn-lt"/>
              </a:rPr>
              <a:t>AAP updated 2004 guidelines in 2022 </a:t>
            </a:r>
          </a:p>
          <a:p>
            <a:r>
              <a:rPr lang="en-US" sz="2400" dirty="0" smtClean="0">
                <a:solidFill>
                  <a:srgbClr val="0D3B88"/>
                </a:solidFill>
                <a:latin typeface="+mn-lt"/>
              </a:rPr>
              <a:t>After thorough review by experts of studies/outcomes thresholds for treatment have increased slightly</a:t>
            </a:r>
          </a:p>
          <a:p>
            <a:r>
              <a:rPr lang="en-US" sz="2400" dirty="0" smtClean="0">
                <a:solidFill>
                  <a:srgbClr val="0D3B88"/>
                </a:solidFill>
                <a:latin typeface="+mn-lt"/>
              </a:rPr>
              <a:t>We will cover their “Key Action Statements” and the new phototherapy/exchange transfusion nomograms throughout the presentation</a:t>
            </a:r>
          </a:p>
          <a:p>
            <a:r>
              <a:rPr lang="en-US" sz="2400" dirty="0" smtClean="0">
                <a:solidFill>
                  <a:srgbClr val="0D3B88"/>
                </a:solidFill>
                <a:latin typeface="+mn-lt"/>
              </a:rPr>
              <a:t>Full updated guidelines are available on-line</a:t>
            </a:r>
            <a:endParaRPr lang="en-US" sz="2400"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a:t>
            </a:fld>
            <a:endParaRPr lang="en-US" dirty="0"/>
          </a:p>
        </p:txBody>
      </p:sp>
      <p:sp>
        <p:nvSpPr>
          <p:cNvPr id="5" name="Title 4"/>
          <p:cNvSpPr>
            <a:spLocks noGrp="1"/>
          </p:cNvSpPr>
          <p:nvPr>
            <p:ph type="ctrTitle"/>
          </p:nvPr>
        </p:nvSpPr>
        <p:spPr>
          <a:xfrm>
            <a:off x="270933" y="990600"/>
            <a:ext cx="8525933" cy="1143000"/>
          </a:xfrm>
        </p:spPr>
        <p:txBody>
          <a:bodyPr/>
          <a:lstStyle/>
          <a:p>
            <a:r>
              <a:rPr lang="en-US" sz="3200" dirty="0" smtClean="0">
                <a:solidFill>
                  <a:srgbClr val="00B050"/>
                </a:solidFill>
                <a:latin typeface="+mn-lt"/>
              </a:rPr>
              <a:t>Clinical Practice Guideline Revision: Management of Hyperbilirubinemia in the Newborn Infant 35 or More Weeks Gestation</a:t>
            </a:r>
            <a:endParaRPr lang="en-US" sz="3200" dirty="0">
              <a:solidFill>
                <a:srgbClr val="00B050"/>
              </a:solidFill>
              <a:latin typeface="+mn-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62649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uufsduKGmgU"/>
          <p:cNvPicPr>
            <a:picLocks noGrp="1" noRot="1" noChangeAspect="1"/>
          </p:cNvPicPr>
          <p:nvPr>
            <p:ph idx="1"/>
            <a:videoFile r:link="rId1"/>
          </p:nvPr>
        </p:nvPicPr>
        <p:blipFill>
          <a:blip r:embed="rId3"/>
          <a:stretch>
            <a:fillRect/>
          </a:stretch>
        </p:blipFill>
        <p:spPr>
          <a:xfrm>
            <a:off x="1066800" y="1723231"/>
            <a:ext cx="7162800" cy="4296569"/>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40</a:t>
            </a:fld>
            <a:endParaRPr lang="en-US" dirty="0"/>
          </a:p>
        </p:txBody>
      </p:sp>
      <p:sp>
        <p:nvSpPr>
          <p:cNvPr id="5" name="Title 4"/>
          <p:cNvSpPr>
            <a:spLocks noGrp="1"/>
          </p:cNvSpPr>
          <p:nvPr>
            <p:ph type="ctrTitle"/>
          </p:nvPr>
        </p:nvSpPr>
        <p:spPr/>
        <p:txBody>
          <a:bodyPr/>
          <a:lstStyle/>
          <a:p>
            <a:r>
              <a:rPr lang="en-US" sz="3600" dirty="0" smtClean="0">
                <a:solidFill>
                  <a:srgbClr val="00B050"/>
                </a:solidFill>
                <a:latin typeface="+mj-lt"/>
              </a:rPr>
              <a:t>Coombs Testing Better Explained</a:t>
            </a:r>
            <a:endParaRPr lang="en-US" sz="3600"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94629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400" dirty="0" smtClean="0">
                <a:solidFill>
                  <a:srgbClr val="0D3B88"/>
                </a:solidFill>
                <a:latin typeface="+mn-lt"/>
              </a:rPr>
              <a:t>8 day old male born at 37 2/7 weeks via repeat </a:t>
            </a:r>
            <a:r>
              <a:rPr lang="en-US" sz="2400" dirty="0" err="1" smtClean="0">
                <a:solidFill>
                  <a:srgbClr val="0D3B88"/>
                </a:solidFill>
                <a:latin typeface="+mn-lt"/>
              </a:rPr>
              <a:t>c-section</a:t>
            </a:r>
            <a:r>
              <a:rPr lang="en-US" sz="2400" dirty="0" smtClean="0">
                <a:solidFill>
                  <a:srgbClr val="0D3B88"/>
                </a:solidFill>
                <a:latin typeface="+mn-lt"/>
              </a:rPr>
              <a:t> to a G1P2 to1 mother. Birth weight 2.61kg. No complications with pregnancy or delivery</a:t>
            </a:r>
          </a:p>
          <a:p>
            <a:pPr>
              <a:buFont typeface="Wingdings" panose="05000000000000000000" pitchFamily="2" charset="2"/>
              <a:buChar char="Ø"/>
            </a:pPr>
            <a:r>
              <a:rPr lang="en-US" sz="2400" dirty="0" smtClean="0">
                <a:solidFill>
                  <a:srgbClr val="0D3B88"/>
                </a:solidFill>
                <a:latin typeface="+mn-lt"/>
              </a:rPr>
              <a:t>Infant is breastfeeding with some concern re: supply but improving</a:t>
            </a:r>
          </a:p>
          <a:p>
            <a:pPr>
              <a:buFont typeface="Wingdings" panose="05000000000000000000" pitchFamily="2" charset="2"/>
              <a:buChar char="Ø"/>
            </a:pPr>
            <a:r>
              <a:rPr lang="en-US" sz="2400" dirty="0" err="1" smtClean="0">
                <a:solidFill>
                  <a:srgbClr val="0D3B88"/>
                </a:solidFill>
                <a:latin typeface="+mn-lt"/>
              </a:rPr>
              <a:t>Jaudice</a:t>
            </a:r>
            <a:r>
              <a:rPr lang="en-US" sz="2400" dirty="0" smtClean="0">
                <a:solidFill>
                  <a:srgbClr val="0D3B88"/>
                </a:solidFill>
                <a:latin typeface="+mn-lt"/>
              </a:rPr>
              <a:t> develops a few days after birth</a:t>
            </a:r>
          </a:p>
          <a:p>
            <a:pPr lvl="1">
              <a:buFont typeface="Wingdings" panose="05000000000000000000" pitchFamily="2" charset="2"/>
              <a:buChar char="Ø"/>
            </a:pPr>
            <a:r>
              <a:rPr lang="en-US" sz="2400" dirty="0" smtClean="0">
                <a:solidFill>
                  <a:srgbClr val="0D3B88"/>
                </a:solidFill>
                <a:latin typeface="+mn-lt"/>
              </a:rPr>
              <a:t>Serum </a:t>
            </a:r>
            <a:r>
              <a:rPr lang="en-US" sz="2400" dirty="0" err="1" smtClean="0">
                <a:solidFill>
                  <a:srgbClr val="0D3B88"/>
                </a:solidFill>
                <a:latin typeface="+mn-lt"/>
              </a:rPr>
              <a:t>bili</a:t>
            </a:r>
            <a:r>
              <a:rPr lang="en-US" sz="2400" dirty="0" smtClean="0">
                <a:solidFill>
                  <a:srgbClr val="0D3B88"/>
                </a:solidFill>
                <a:latin typeface="+mn-lt"/>
              </a:rPr>
              <a:t> 15.4 at 116 hours </a:t>
            </a:r>
          </a:p>
          <a:p>
            <a:pPr>
              <a:buFont typeface="Wingdings" panose="05000000000000000000" pitchFamily="2" charset="2"/>
              <a:buChar char="Ø"/>
            </a:pPr>
            <a:r>
              <a:rPr lang="en-US" sz="2400" dirty="0" smtClean="0">
                <a:solidFill>
                  <a:srgbClr val="0D3B88"/>
                </a:solidFill>
                <a:latin typeface="+mn-lt"/>
              </a:rPr>
              <a:t>Does this infant have any risk factors? </a:t>
            </a:r>
            <a:endParaRPr lang="en-US" sz="2400" dirty="0">
              <a:solidFill>
                <a:srgbClr val="0D3B88"/>
              </a:solidFill>
              <a:latin typeface="+mn-lt"/>
            </a:endParaRPr>
          </a:p>
          <a:p>
            <a:pPr>
              <a:buFont typeface="Wingdings" panose="05000000000000000000" pitchFamily="2" charset="2"/>
              <a:buChar char="Ø"/>
            </a:pPr>
            <a:r>
              <a:rPr lang="en-US" sz="2400" dirty="0" smtClean="0">
                <a:solidFill>
                  <a:srgbClr val="0D3B88"/>
                </a:solidFill>
                <a:latin typeface="+mn-lt"/>
              </a:rPr>
              <a:t>When do we need to think about starting phototherapy?</a:t>
            </a:r>
          </a:p>
          <a:p>
            <a:pPr>
              <a:buFont typeface="Wingdings" panose="05000000000000000000" pitchFamily="2" charset="2"/>
              <a:buChar char="Ø"/>
            </a:pPr>
            <a:endParaRPr lang="en-US" sz="2400"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41</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Case – ABO </a:t>
            </a:r>
            <a:r>
              <a:rPr lang="en-US" dirty="0" err="1" smtClean="0">
                <a:solidFill>
                  <a:srgbClr val="00B050"/>
                </a:solidFill>
                <a:latin typeface="+mj-lt"/>
              </a:rPr>
              <a:t>Incompatability</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9566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42</a:t>
            </a:fld>
            <a:endParaRPr lang="en-US" dirty="0"/>
          </a:p>
        </p:txBody>
      </p:sp>
      <p:sp>
        <p:nvSpPr>
          <p:cNvPr id="5" name="Title 4"/>
          <p:cNvSpPr>
            <a:spLocks noGrp="1"/>
          </p:cNvSpPr>
          <p:nvPr>
            <p:ph type="ctrTitle"/>
          </p:nvPr>
        </p:nvSpPr>
        <p:spPr/>
        <p:txBody>
          <a:bodyPr/>
          <a:lstStyle/>
          <a:p>
            <a:r>
              <a:rPr lang="en-US" dirty="0" smtClean="0"/>
              <a:t>ABO case cont.</a:t>
            </a:r>
            <a:endParaRPr lang="en-US" dirty="0"/>
          </a:p>
        </p:txBody>
      </p:sp>
      <p:sp>
        <p:nvSpPr>
          <p:cNvPr id="6" name="Text Placeholder 5"/>
          <p:cNvSpPr>
            <a:spLocks noGrp="1"/>
          </p:cNvSpPr>
          <p:nvPr>
            <p:ph type="body" sz="quarter" idx="10"/>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865" y="1411288"/>
            <a:ext cx="650607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19201"/>
            <a:ext cx="7696201"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35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32248" y="1411288"/>
            <a:ext cx="8203305" cy="452596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43</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New Bilirubin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39943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Font typeface="Wingdings" panose="05000000000000000000" pitchFamily="2" charset="2"/>
              <a:buChar char="Ø"/>
            </a:pPr>
            <a:r>
              <a:rPr lang="en-US" dirty="0" smtClean="0">
                <a:solidFill>
                  <a:srgbClr val="0D3B88"/>
                </a:solidFill>
                <a:latin typeface="+mn-lt"/>
              </a:rPr>
              <a:t>Light Up Level = 15 and patient has a total </a:t>
            </a:r>
            <a:r>
              <a:rPr lang="en-US" dirty="0" err="1" smtClean="0">
                <a:solidFill>
                  <a:srgbClr val="0D3B88"/>
                </a:solidFill>
                <a:latin typeface="+mn-lt"/>
              </a:rPr>
              <a:t>bili</a:t>
            </a:r>
            <a:r>
              <a:rPr lang="en-US" dirty="0" smtClean="0">
                <a:solidFill>
                  <a:srgbClr val="0D3B88"/>
                </a:solidFill>
                <a:latin typeface="+mn-lt"/>
              </a:rPr>
              <a:t> of 15.4</a:t>
            </a:r>
          </a:p>
          <a:p>
            <a:pPr>
              <a:buFont typeface="Wingdings" panose="05000000000000000000" pitchFamily="2" charset="2"/>
              <a:buChar char="Ø"/>
            </a:pPr>
            <a:r>
              <a:rPr lang="en-US" dirty="0" smtClean="0">
                <a:solidFill>
                  <a:srgbClr val="0D3B88"/>
                </a:solidFill>
                <a:latin typeface="+mn-lt"/>
              </a:rPr>
              <a:t>What do you do?</a:t>
            </a:r>
          </a:p>
          <a:p>
            <a:pPr>
              <a:buFont typeface="Wingdings" panose="05000000000000000000" pitchFamily="2" charset="2"/>
              <a:buChar char="Ø"/>
            </a:pPr>
            <a:r>
              <a:rPr lang="en-US" dirty="0" smtClean="0">
                <a:solidFill>
                  <a:srgbClr val="0D3B88"/>
                </a:solidFill>
                <a:latin typeface="+mn-lt"/>
              </a:rPr>
              <a:t>Additional labs show that</a:t>
            </a:r>
            <a:r>
              <a:rPr lang="en-US" dirty="0" smtClean="0">
                <a:latin typeface="+mn-lt"/>
              </a:rPr>
              <a:t> </a:t>
            </a:r>
            <a:r>
              <a:rPr lang="en-US" b="1" dirty="0" smtClean="0">
                <a:solidFill>
                  <a:srgbClr val="00B050"/>
                </a:solidFill>
                <a:latin typeface="+mn-lt"/>
              </a:rPr>
              <a:t>mother</a:t>
            </a:r>
            <a:r>
              <a:rPr lang="en-US" dirty="0" smtClean="0">
                <a:latin typeface="+mn-lt"/>
              </a:rPr>
              <a:t> is </a:t>
            </a:r>
            <a:r>
              <a:rPr lang="en-US" b="1" dirty="0" smtClean="0">
                <a:solidFill>
                  <a:srgbClr val="00B050"/>
                </a:solidFill>
                <a:latin typeface="+mn-lt"/>
              </a:rPr>
              <a:t>O+</a:t>
            </a:r>
            <a:r>
              <a:rPr lang="en-US" dirty="0" smtClean="0">
                <a:latin typeface="+mn-lt"/>
              </a:rPr>
              <a:t> and </a:t>
            </a:r>
            <a:r>
              <a:rPr lang="en-US" b="1" dirty="0" smtClean="0">
                <a:solidFill>
                  <a:srgbClr val="0070C0"/>
                </a:solidFill>
                <a:latin typeface="+mn-lt"/>
              </a:rPr>
              <a:t>infant</a:t>
            </a:r>
            <a:r>
              <a:rPr lang="en-US" dirty="0" smtClean="0">
                <a:latin typeface="+mn-lt"/>
              </a:rPr>
              <a:t> is </a:t>
            </a:r>
            <a:r>
              <a:rPr lang="en-US" b="1" dirty="0" smtClean="0">
                <a:solidFill>
                  <a:srgbClr val="0070C0"/>
                </a:solidFill>
                <a:latin typeface="+mn-lt"/>
              </a:rPr>
              <a:t>A+</a:t>
            </a:r>
            <a:r>
              <a:rPr lang="en-US" dirty="0" smtClean="0">
                <a:latin typeface="+mn-lt"/>
              </a:rPr>
              <a:t> w/ a </a:t>
            </a:r>
            <a:r>
              <a:rPr lang="en-US" b="1" dirty="0" smtClean="0">
                <a:solidFill>
                  <a:srgbClr val="FF0000"/>
                </a:solidFill>
                <a:latin typeface="+mn-lt"/>
              </a:rPr>
              <a:t>positive coombs test</a:t>
            </a:r>
            <a:r>
              <a:rPr lang="en-US" b="1" dirty="0" smtClean="0">
                <a:latin typeface="+mn-lt"/>
              </a:rPr>
              <a:t> </a:t>
            </a:r>
          </a:p>
          <a:p>
            <a:pPr>
              <a:buFont typeface="Wingdings" panose="05000000000000000000" pitchFamily="2" charset="2"/>
              <a:buChar char="Ø"/>
            </a:pPr>
            <a:r>
              <a:rPr lang="en-US" dirty="0" smtClean="0">
                <a:solidFill>
                  <a:srgbClr val="0D3B88"/>
                </a:solidFill>
                <a:latin typeface="+mn-lt"/>
              </a:rPr>
              <a:t>Infant has a hematocrit of 47.7% with retic of 1.8</a:t>
            </a:r>
          </a:p>
          <a:p>
            <a:pPr>
              <a:buFont typeface="Wingdings" panose="05000000000000000000" pitchFamily="2" charset="2"/>
              <a:buChar char="Ø"/>
            </a:pPr>
            <a:r>
              <a:rPr lang="en-US" dirty="0" smtClean="0">
                <a:solidFill>
                  <a:srgbClr val="0D3B88"/>
                </a:solidFill>
                <a:latin typeface="+mn-lt"/>
              </a:rPr>
              <a:t>Went under phototherapy at 24 hours and bilirubin decreased to 11.7 at 139 hours with rebound (10 hours later) of 11.7 with stable </a:t>
            </a:r>
            <a:r>
              <a:rPr lang="en-US" dirty="0" err="1" smtClean="0">
                <a:solidFill>
                  <a:srgbClr val="0D3B88"/>
                </a:solidFill>
                <a:latin typeface="+mn-lt"/>
              </a:rPr>
              <a:t>hct</a:t>
            </a:r>
            <a:r>
              <a:rPr lang="en-US" dirty="0" smtClean="0">
                <a:solidFill>
                  <a:srgbClr val="0D3B88"/>
                </a:solidFill>
                <a:latin typeface="+mn-lt"/>
              </a:rPr>
              <a:t> and retic</a:t>
            </a:r>
          </a:p>
          <a:p>
            <a:pPr>
              <a:buFont typeface="Wingdings" panose="05000000000000000000" pitchFamily="2" charset="2"/>
              <a:buChar char="Ø"/>
            </a:pPr>
            <a:r>
              <a:rPr lang="en-US" dirty="0" smtClean="0">
                <a:solidFill>
                  <a:srgbClr val="0D3B88"/>
                </a:solidFill>
                <a:latin typeface="+mn-lt"/>
              </a:rPr>
              <a:t>Seen in office at 8 days old with normal exam and great weight gain</a:t>
            </a:r>
          </a:p>
          <a:p>
            <a:pPr lvl="1">
              <a:buFont typeface="Wingdings" panose="05000000000000000000" pitchFamily="2" charset="2"/>
              <a:buChar char="Ø"/>
            </a:pPr>
            <a:r>
              <a:rPr lang="en-US" dirty="0" smtClean="0">
                <a:solidFill>
                  <a:srgbClr val="0D3B88"/>
                </a:solidFill>
                <a:latin typeface="+mn-lt"/>
              </a:rPr>
              <a:t>What do you need to consider at the newborn visit?</a:t>
            </a:r>
          </a:p>
          <a:p>
            <a:pPr lvl="1">
              <a:buFont typeface="Wingdings" panose="05000000000000000000" pitchFamily="2" charset="2"/>
              <a:buChar char="Ø"/>
            </a:pPr>
            <a:r>
              <a:rPr lang="en-US" dirty="0" smtClean="0">
                <a:solidFill>
                  <a:srgbClr val="0D3B88"/>
                </a:solidFill>
                <a:latin typeface="+mn-lt"/>
              </a:rPr>
              <a:t>Do you repeat a bilirubin level?</a:t>
            </a:r>
          </a:p>
        </p:txBody>
      </p:sp>
      <p:sp>
        <p:nvSpPr>
          <p:cNvPr id="4" name="Date Placeholder 3"/>
          <p:cNvSpPr>
            <a:spLocks noGrp="1"/>
          </p:cNvSpPr>
          <p:nvPr>
            <p:ph type="dt" sz="half" idx="2"/>
          </p:nvPr>
        </p:nvSpPr>
        <p:spPr/>
        <p:txBody>
          <a:bodyPr/>
          <a:lstStyle/>
          <a:p>
            <a:pPr>
              <a:defRPr/>
            </a:pPr>
            <a:r>
              <a:rPr lang="en-US" smtClean="0"/>
              <a:t>8/19/10</a:t>
            </a:r>
            <a:endParaRPr lang="en-US" dirty="0"/>
          </a:p>
        </p:txBody>
      </p:sp>
      <p:sp>
        <p:nvSpPr>
          <p:cNvPr id="5" name="Slide Number Placeholder 4"/>
          <p:cNvSpPr>
            <a:spLocks noGrp="1"/>
          </p:cNvSpPr>
          <p:nvPr>
            <p:ph type="sldNum" sz="quarter" idx="4"/>
          </p:nvPr>
        </p:nvSpPr>
        <p:spPr/>
        <p:txBody>
          <a:bodyPr/>
          <a:lstStyle/>
          <a:p>
            <a:pPr>
              <a:defRPr/>
            </a:pPr>
            <a:fld id="{43F5D1DF-46CB-4143-ADAB-36F7C1575110}" type="slidenum">
              <a:rPr lang="en-US" altLang="en-US" smtClean="0"/>
              <a:pPr>
                <a:defRPr/>
              </a:pPr>
              <a:t>44</a:t>
            </a:fld>
            <a:endParaRPr lang="en-US" altLang="en-US"/>
          </a:p>
        </p:txBody>
      </p:sp>
      <p:sp>
        <p:nvSpPr>
          <p:cNvPr id="6" name="Title 5"/>
          <p:cNvSpPr>
            <a:spLocks noGrp="1"/>
          </p:cNvSpPr>
          <p:nvPr>
            <p:ph type="ctrTitle"/>
          </p:nvPr>
        </p:nvSpPr>
        <p:spPr/>
        <p:txBody>
          <a:bodyPr/>
          <a:lstStyle/>
          <a:p>
            <a:r>
              <a:rPr lang="en-US" dirty="0" smtClean="0">
                <a:solidFill>
                  <a:srgbClr val="0D3B88"/>
                </a:solidFill>
                <a:latin typeface="+mn-lt"/>
              </a:rPr>
              <a:t>ABO case (</a:t>
            </a:r>
            <a:r>
              <a:rPr lang="en-US" dirty="0" err="1" smtClean="0">
                <a:solidFill>
                  <a:srgbClr val="0D3B88"/>
                </a:solidFill>
                <a:latin typeface="+mn-lt"/>
              </a:rPr>
              <a:t>cont</a:t>
            </a:r>
            <a:r>
              <a:rPr lang="en-US" dirty="0" smtClean="0">
                <a:solidFill>
                  <a:srgbClr val="0D3B88"/>
                </a:solidFill>
                <a:latin typeface="+mn-lt"/>
              </a:rPr>
              <a:t>)</a:t>
            </a:r>
            <a:endParaRPr lang="en-US" dirty="0">
              <a:solidFill>
                <a:srgbClr val="0D3B88"/>
              </a:solidFill>
              <a:latin typeface="+mn-lt"/>
            </a:endParaRPr>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86879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smtClean="0">
                <a:solidFill>
                  <a:srgbClr val="0D3B88"/>
                </a:solidFill>
                <a:latin typeface="+mn-lt"/>
              </a:rPr>
              <a:t>Enzyme important for red blood cell metabolism</a:t>
            </a:r>
          </a:p>
          <a:p>
            <a:pPr marL="1085850" lvl="1" indent="-342900">
              <a:buFont typeface="Wingdings" panose="05000000000000000000" pitchFamily="2" charset="2"/>
              <a:buChar char="Ø"/>
            </a:pPr>
            <a:r>
              <a:rPr lang="en-US" dirty="0" smtClean="0">
                <a:solidFill>
                  <a:srgbClr val="0D3B88"/>
                </a:solidFill>
                <a:latin typeface="+mn-lt"/>
              </a:rPr>
              <a:t>Affected Infants </a:t>
            </a:r>
            <a:r>
              <a:rPr lang="en-US" dirty="0">
                <a:solidFill>
                  <a:srgbClr val="0D3B88"/>
                </a:solidFill>
                <a:latin typeface="+mn-lt"/>
              </a:rPr>
              <a:t>have impaired ability to conjugate </a:t>
            </a:r>
            <a:r>
              <a:rPr lang="en-US" dirty="0" smtClean="0">
                <a:solidFill>
                  <a:srgbClr val="0D3B88"/>
                </a:solidFill>
                <a:latin typeface="+mn-lt"/>
              </a:rPr>
              <a:t>bilirubin</a:t>
            </a:r>
          </a:p>
          <a:p>
            <a:pPr>
              <a:buFont typeface="Wingdings" panose="05000000000000000000" pitchFamily="2" charset="2"/>
              <a:buChar char="Ø"/>
            </a:pPr>
            <a:r>
              <a:rPr lang="en-US" dirty="0" smtClean="0">
                <a:solidFill>
                  <a:srgbClr val="0D3B88"/>
                </a:solidFill>
                <a:latin typeface="+mn-lt"/>
              </a:rPr>
              <a:t>Protects RBCs against oxidative damage </a:t>
            </a:r>
          </a:p>
          <a:p>
            <a:endParaRPr lang="en-US" b="1" dirty="0">
              <a:latin typeface="+mn-lt"/>
            </a:endParaRPr>
          </a:p>
        </p:txBody>
      </p:sp>
      <p:sp>
        <p:nvSpPr>
          <p:cNvPr id="3" name="Title 2"/>
          <p:cNvSpPr>
            <a:spLocks noGrp="1"/>
          </p:cNvSpPr>
          <p:nvPr>
            <p:ph type="ctrTitle"/>
          </p:nvPr>
        </p:nvSpPr>
        <p:spPr/>
        <p:txBody>
          <a:bodyPr/>
          <a:lstStyle/>
          <a:p>
            <a:pPr algn="ctr"/>
            <a:r>
              <a:rPr lang="en-US" sz="3200" dirty="0">
                <a:solidFill>
                  <a:srgbClr val="00B050"/>
                </a:solidFill>
                <a:latin typeface="+mn-lt"/>
              </a:rPr>
              <a:t>Glucose-6-phosphate Dehydrogenase (G-6PD</a:t>
            </a:r>
            <a:r>
              <a:rPr lang="en-US" sz="3200" dirty="0" smtClean="0">
                <a:solidFill>
                  <a:srgbClr val="00B050"/>
                </a:solidFill>
                <a:latin typeface="+mn-lt"/>
              </a:rPr>
              <a:t>)</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 y="2514600"/>
            <a:ext cx="8525933" cy="3733799"/>
          </a:xfrm>
          <a:prstGeom prst="rect">
            <a:avLst/>
          </a:prstGeom>
        </p:spPr>
      </p:pic>
    </p:spTree>
    <p:extLst>
      <p:ext uri="{BB962C8B-B14F-4D97-AF65-F5344CB8AC3E}">
        <p14:creationId xmlns:p14="http://schemas.microsoft.com/office/powerpoint/2010/main" val="3160804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676400"/>
            <a:ext cx="8525933" cy="4261115"/>
          </a:xfrm>
        </p:spPr>
        <p:txBody>
          <a:bodyPr/>
          <a:lstStyle/>
          <a:p>
            <a:pPr>
              <a:buFont typeface="Wingdings" panose="05000000000000000000" pitchFamily="2" charset="2"/>
              <a:buChar char="Ø"/>
            </a:pPr>
            <a:r>
              <a:rPr lang="en-US" sz="2400" dirty="0" smtClean="0">
                <a:solidFill>
                  <a:srgbClr val="0D3B88"/>
                </a:solidFill>
                <a:latin typeface="+mn-lt"/>
              </a:rPr>
              <a:t>Clinically </a:t>
            </a:r>
            <a:r>
              <a:rPr lang="en-US" sz="2400" dirty="0">
                <a:solidFill>
                  <a:srgbClr val="0D3B88"/>
                </a:solidFill>
                <a:latin typeface="+mn-lt"/>
              </a:rPr>
              <a:t>significant red cell enzyme </a:t>
            </a:r>
            <a:r>
              <a:rPr lang="en-US" sz="2400" dirty="0" smtClean="0">
                <a:solidFill>
                  <a:srgbClr val="0D3B88"/>
                </a:solidFill>
                <a:latin typeface="+mn-lt"/>
              </a:rPr>
              <a:t>defect</a:t>
            </a:r>
          </a:p>
          <a:p>
            <a:pPr>
              <a:buFont typeface="Wingdings" panose="05000000000000000000" pitchFamily="2" charset="2"/>
              <a:buChar char="Ø"/>
            </a:pPr>
            <a:r>
              <a:rPr lang="en-US" sz="2400" dirty="0" smtClean="0">
                <a:solidFill>
                  <a:srgbClr val="0D3B88"/>
                </a:solidFill>
                <a:latin typeface="+mn-lt"/>
              </a:rPr>
              <a:t>X-linked </a:t>
            </a:r>
            <a:r>
              <a:rPr lang="en-US" sz="2400" dirty="0">
                <a:solidFill>
                  <a:srgbClr val="0D3B88"/>
                </a:solidFill>
                <a:latin typeface="+mn-lt"/>
              </a:rPr>
              <a:t>recessive enzymopathy that decreases protection against oxidative </a:t>
            </a:r>
            <a:r>
              <a:rPr lang="en-US" sz="2400" dirty="0" smtClean="0">
                <a:solidFill>
                  <a:srgbClr val="0D3B88"/>
                </a:solidFill>
                <a:latin typeface="+mn-lt"/>
              </a:rPr>
              <a:t>stress</a:t>
            </a:r>
          </a:p>
          <a:p>
            <a:pPr>
              <a:buFont typeface="Wingdings" panose="05000000000000000000" pitchFamily="2" charset="2"/>
              <a:buChar char="Ø"/>
            </a:pPr>
            <a:r>
              <a:rPr lang="en-US" sz="2400" dirty="0">
                <a:solidFill>
                  <a:srgbClr val="0D3B88"/>
                </a:solidFill>
                <a:latin typeface="+mn-lt"/>
              </a:rPr>
              <a:t>Males usually more affected due to homozygosity (X linked</a:t>
            </a:r>
            <a:r>
              <a:rPr lang="en-US" sz="2400" dirty="0" smtClean="0">
                <a:solidFill>
                  <a:srgbClr val="0D3B88"/>
                </a:solidFill>
                <a:latin typeface="+mn-lt"/>
              </a:rPr>
              <a:t>)</a:t>
            </a:r>
            <a:endParaRPr lang="en-US" sz="2400" dirty="0" smtClean="0">
              <a:solidFill>
                <a:srgbClr val="0D3B88"/>
              </a:solidFill>
              <a:latin typeface="+mn-lt"/>
            </a:endParaRPr>
          </a:p>
          <a:p>
            <a:pPr>
              <a:buFont typeface="Wingdings" panose="05000000000000000000" pitchFamily="2" charset="2"/>
              <a:buChar char="Ø"/>
            </a:pPr>
            <a:r>
              <a:rPr lang="en-US" sz="2400" dirty="0" smtClean="0">
                <a:solidFill>
                  <a:srgbClr val="0D3B88"/>
                </a:solidFill>
                <a:latin typeface="+mn-lt"/>
              </a:rPr>
              <a:t>Affects </a:t>
            </a:r>
            <a:r>
              <a:rPr lang="en-US" sz="2400" dirty="0">
                <a:solidFill>
                  <a:srgbClr val="0D3B88"/>
                </a:solidFill>
                <a:latin typeface="+mn-lt"/>
              </a:rPr>
              <a:t>as many as 4,500,000 newborns worldwide each </a:t>
            </a:r>
            <a:r>
              <a:rPr lang="en-US" sz="2400" dirty="0" smtClean="0">
                <a:solidFill>
                  <a:srgbClr val="0D3B88"/>
                </a:solidFill>
                <a:latin typeface="+mn-lt"/>
              </a:rPr>
              <a:t>year</a:t>
            </a:r>
          </a:p>
          <a:p>
            <a:pPr>
              <a:buFont typeface="Wingdings" panose="05000000000000000000" pitchFamily="2" charset="2"/>
              <a:buChar char="Ø"/>
            </a:pPr>
            <a:r>
              <a:rPr lang="en-US" sz="2400" dirty="0">
                <a:solidFill>
                  <a:srgbClr val="0D3B88"/>
                </a:solidFill>
                <a:latin typeface="+mn-lt"/>
              </a:rPr>
              <a:t>R</a:t>
            </a:r>
            <a:r>
              <a:rPr lang="en-US" sz="2400" dirty="0" smtClean="0">
                <a:solidFill>
                  <a:srgbClr val="0D3B88"/>
                </a:solidFill>
                <a:latin typeface="+mn-lt"/>
              </a:rPr>
              <a:t>ecognized </a:t>
            </a:r>
            <a:r>
              <a:rPr lang="en-US" sz="2400" dirty="0">
                <a:solidFill>
                  <a:srgbClr val="0D3B88"/>
                </a:solidFill>
                <a:latin typeface="+mn-lt"/>
              </a:rPr>
              <a:t>as 1 of most important of hazardous </a:t>
            </a:r>
            <a:r>
              <a:rPr lang="en-US" sz="2400" dirty="0" err="1">
                <a:solidFill>
                  <a:srgbClr val="0D3B88"/>
                </a:solidFill>
                <a:latin typeface="+mn-lt"/>
              </a:rPr>
              <a:t>hyperbili</a:t>
            </a:r>
            <a:r>
              <a:rPr lang="en-US" sz="2400" dirty="0">
                <a:solidFill>
                  <a:srgbClr val="0D3B88"/>
                </a:solidFill>
                <a:latin typeface="+mn-lt"/>
              </a:rPr>
              <a:t> leading to kernicterus in the US and </a:t>
            </a:r>
            <a:r>
              <a:rPr lang="en-US" sz="2400" dirty="0" err="1">
                <a:solidFill>
                  <a:srgbClr val="0D3B88"/>
                </a:solidFill>
                <a:latin typeface="+mn-lt"/>
              </a:rPr>
              <a:t>globablly</a:t>
            </a:r>
            <a:endParaRPr lang="en-US" sz="2400" dirty="0" smtClean="0">
              <a:solidFill>
                <a:srgbClr val="0D3B88"/>
              </a:solidFill>
              <a:latin typeface="+mn-lt"/>
            </a:endParaRPr>
          </a:p>
          <a:p>
            <a:pPr>
              <a:buFont typeface="Wingdings" panose="05000000000000000000" pitchFamily="2" charset="2"/>
              <a:buChar char="Ø"/>
            </a:pPr>
            <a:r>
              <a:rPr lang="en-US" sz="2400" dirty="0">
                <a:solidFill>
                  <a:srgbClr val="0D3B88"/>
                </a:solidFill>
                <a:latin typeface="+mn-lt"/>
              </a:rPr>
              <a:t>G</a:t>
            </a:r>
            <a:r>
              <a:rPr lang="en-US" sz="2400" dirty="0" smtClean="0">
                <a:solidFill>
                  <a:srgbClr val="0D3B88"/>
                </a:solidFill>
                <a:latin typeface="+mn-lt"/>
              </a:rPr>
              <a:t>enetic </a:t>
            </a:r>
            <a:r>
              <a:rPr lang="en-US" sz="2400" dirty="0">
                <a:solidFill>
                  <a:srgbClr val="0D3B88"/>
                </a:solidFill>
                <a:latin typeface="+mn-lt"/>
              </a:rPr>
              <a:t>ancestry from </a:t>
            </a:r>
            <a:r>
              <a:rPr lang="en-US" sz="2400" dirty="0" smtClean="0">
                <a:solidFill>
                  <a:srgbClr val="0D3B88"/>
                </a:solidFill>
                <a:latin typeface="+mn-lt"/>
              </a:rPr>
              <a:t>Mediterranean</a:t>
            </a:r>
            <a:r>
              <a:rPr lang="en-US" sz="2400" dirty="0">
                <a:solidFill>
                  <a:srgbClr val="0D3B88"/>
                </a:solidFill>
                <a:latin typeface="+mn-lt"/>
              </a:rPr>
              <a:t>, Middle East, Arabian Peninsula, </a:t>
            </a:r>
            <a:r>
              <a:rPr lang="en-US" sz="2400" dirty="0" smtClean="0">
                <a:solidFill>
                  <a:srgbClr val="0D3B88"/>
                </a:solidFill>
                <a:latin typeface="+mn-lt"/>
              </a:rPr>
              <a:t>Southeast </a:t>
            </a:r>
            <a:r>
              <a:rPr lang="en-US" sz="2400" dirty="0">
                <a:solidFill>
                  <a:srgbClr val="0D3B88"/>
                </a:solidFill>
                <a:latin typeface="+mn-lt"/>
              </a:rPr>
              <a:t>Asia, and </a:t>
            </a:r>
            <a:r>
              <a:rPr lang="en-US" sz="2400" dirty="0" smtClean="0">
                <a:solidFill>
                  <a:srgbClr val="0D3B88"/>
                </a:solidFill>
                <a:latin typeface="+mn-lt"/>
              </a:rPr>
              <a:t>Africa can help predict risk</a:t>
            </a:r>
          </a:p>
          <a:p>
            <a:pPr>
              <a:buFont typeface="Wingdings" panose="05000000000000000000" pitchFamily="2" charset="2"/>
              <a:buChar char="Ø"/>
            </a:pPr>
            <a:r>
              <a:rPr lang="en-US" sz="2400" dirty="0" smtClean="0">
                <a:solidFill>
                  <a:srgbClr val="0D3B88"/>
                </a:solidFill>
                <a:latin typeface="+mn-lt"/>
              </a:rPr>
              <a:t>Found </a:t>
            </a:r>
            <a:r>
              <a:rPr lang="en-US" sz="2400" dirty="0">
                <a:solidFill>
                  <a:srgbClr val="0D3B88"/>
                </a:solidFill>
                <a:latin typeface="+mn-lt"/>
              </a:rPr>
              <a:t>in 11% to 13% of </a:t>
            </a:r>
            <a:r>
              <a:rPr lang="en-US" sz="2400" dirty="0" smtClean="0">
                <a:solidFill>
                  <a:srgbClr val="0D3B88"/>
                </a:solidFill>
                <a:latin typeface="+mn-lt"/>
              </a:rPr>
              <a:t>African-American newborns = 32,000 </a:t>
            </a:r>
            <a:r>
              <a:rPr lang="en-US" sz="2400" dirty="0">
                <a:solidFill>
                  <a:srgbClr val="0D3B88"/>
                </a:solidFill>
                <a:latin typeface="+mn-lt"/>
              </a:rPr>
              <a:t>to </a:t>
            </a:r>
            <a:r>
              <a:rPr lang="en-US" sz="2400" dirty="0" smtClean="0">
                <a:solidFill>
                  <a:srgbClr val="0D3B88"/>
                </a:solidFill>
                <a:latin typeface="+mn-lt"/>
              </a:rPr>
              <a:t>39,000</a:t>
            </a:r>
          </a:p>
          <a:p>
            <a:pPr>
              <a:buFont typeface="Wingdings" panose="05000000000000000000" pitchFamily="2" charset="2"/>
              <a:buChar char="Ø"/>
            </a:pPr>
            <a:endParaRPr lang="en-US" sz="2400" b="1" dirty="0">
              <a:solidFill>
                <a:srgbClr val="0D3B88"/>
              </a:solidFill>
              <a:latin typeface="+mn-lt"/>
            </a:endParaRPr>
          </a:p>
        </p:txBody>
      </p:sp>
      <p:sp>
        <p:nvSpPr>
          <p:cNvPr id="3" name="Title 2"/>
          <p:cNvSpPr>
            <a:spLocks noGrp="1"/>
          </p:cNvSpPr>
          <p:nvPr>
            <p:ph type="ctrTitle"/>
          </p:nvPr>
        </p:nvSpPr>
        <p:spPr>
          <a:xfrm>
            <a:off x="304800" y="1066800"/>
            <a:ext cx="8525933" cy="457200"/>
          </a:xfrm>
        </p:spPr>
        <p:txBody>
          <a:bodyPr/>
          <a:lstStyle/>
          <a:p>
            <a:r>
              <a:rPr lang="en-US" sz="3200" dirty="0">
                <a:solidFill>
                  <a:srgbClr val="00B050"/>
                </a:solidFill>
                <a:latin typeface="+mj-lt"/>
              </a:rPr>
              <a:t>Glucose-6-phosphate Dehydrogenase (G-6PD) Deficiency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04411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66775"/>
            <a:ext cx="5715000" cy="503238"/>
          </a:xfrm>
        </p:spPr>
        <p:txBody>
          <a:bodyPr/>
          <a:lstStyle/>
          <a:p>
            <a:r>
              <a:rPr lang="en-US" b="1" dirty="0" smtClean="0">
                <a:solidFill>
                  <a:srgbClr val="00B050"/>
                </a:solidFill>
                <a:latin typeface="+mj-lt"/>
              </a:rPr>
              <a:t>G6PD Deficiency Cont.</a:t>
            </a:r>
            <a:endParaRPr lang="en-US" b="1" dirty="0">
              <a:solidFill>
                <a:srgbClr val="00B050"/>
              </a:solidFill>
              <a:latin typeface="+mj-lt"/>
            </a:endParaRPr>
          </a:p>
        </p:txBody>
      </p:sp>
      <p:sp>
        <p:nvSpPr>
          <p:cNvPr id="3" name="Content Placeholder 2"/>
          <p:cNvSpPr>
            <a:spLocks noGrp="1"/>
          </p:cNvSpPr>
          <p:nvPr>
            <p:ph idx="1"/>
          </p:nvPr>
        </p:nvSpPr>
        <p:spPr>
          <a:xfrm>
            <a:off x="76200" y="1370014"/>
            <a:ext cx="8610600" cy="4756150"/>
          </a:xfrm>
        </p:spPr>
        <p:txBody>
          <a:bodyPr/>
          <a:lstStyle/>
          <a:p>
            <a:r>
              <a:rPr lang="en-US" b="1" dirty="0" smtClean="0">
                <a:solidFill>
                  <a:srgbClr val="0D3B88"/>
                </a:solidFill>
                <a:latin typeface="+mn-lt"/>
              </a:rPr>
              <a:t>G6PD Deficiency Continued</a:t>
            </a:r>
          </a:p>
          <a:p>
            <a:pPr lvl="1"/>
            <a:r>
              <a:rPr lang="en-US" sz="2400" dirty="0" smtClean="0">
                <a:solidFill>
                  <a:srgbClr val="0D3B88"/>
                </a:solidFill>
                <a:latin typeface="+mn-lt"/>
              </a:rPr>
              <a:t>Infants with risk factor require closer monitoring</a:t>
            </a:r>
          </a:p>
          <a:p>
            <a:pPr lvl="1"/>
            <a:r>
              <a:rPr lang="en-US" sz="2400" dirty="0" smtClean="0">
                <a:solidFill>
                  <a:srgbClr val="0D3B88"/>
                </a:solidFill>
                <a:latin typeface="+mn-lt"/>
              </a:rPr>
              <a:t>G6PD deficiency: </a:t>
            </a:r>
          </a:p>
          <a:p>
            <a:pPr lvl="1"/>
            <a:r>
              <a:rPr lang="en-US" sz="2400" dirty="0" err="1" smtClean="0">
                <a:solidFill>
                  <a:srgbClr val="0D3B88"/>
                </a:solidFill>
                <a:latin typeface="+mn-lt"/>
              </a:rPr>
              <a:t>Dx</a:t>
            </a:r>
            <a:r>
              <a:rPr lang="en-US" sz="2400" dirty="0" smtClean="0">
                <a:solidFill>
                  <a:srgbClr val="0D3B88"/>
                </a:solidFill>
                <a:latin typeface="+mn-lt"/>
              </a:rPr>
              <a:t> </a:t>
            </a:r>
            <a:r>
              <a:rPr lang="en-US" sz="2400" dirty="0" smtClean="0">
                <a:solidFill>
                  <a:srgbClr val="0D3B88"/>
                </a:solidFill>
                <a:latin typeface="+mn-lt"/>
              </a:rPr>
              <a:t>is a challenge: most affected infants will not have positive family </a:t>
            </a:r>
            <a:r>
              <a:rPr lang="en-US" sz="2400" dirty="0" err="1" smtClean="0">
                <a:solidFill>
                  <a:srgbClr val="0D3B88"/>
                </a:solidFill>
                <a:latin typeface="+mn-lt"/>
              </a:rPr>
              <a:t>hx</a:t>
            </a:r>
            <a:r>
              <a:rPr lang="en-US" sz="2400" dirty="0" smtClean="0">
                <a:solidFill>
                  <a:srgbClr val="0D3B88"/>
                </a:solidFill>
                <a:latin typeface="+mn-lt"/>
              </a:rPr>
              <a:t> </a:t>
            </a:r>
            <a:r>
              <a:rPr lang="en-US" sz="2400" dirty="0" smtClean="0">
                <a:solidFill>
                  <a:srgbClr val="0D3B88"/>
                </a:solidFill>
                <a:latin typeface="+mn-lt"/>
              </a:rPr>
              <a:t>	</a:t>
            </a:r>
          </a:p>
          <a:p>
            <a:pPr lvl="2"/>
            <a:r>
              <a:rPr lang="en-US" sz="2400" dirty="0" smtClean="0">
                <a:solidFill>
                  <a:srgbClr val="0D3B88"/>
                </a:solidFill>
                <a:latin typeface="+mn-lt"/>
              </a:rPr>
              <a:t>Clinical events that should raise suspicion: </a:t>
            </a:r>
          </a:p>
          <a:p>
            <a:pPr lvl="2"/>
            <a:r>
              <a:rPr lang="en-US" sz="2400" dirty="0" smtClean="0">
                <a:solidFill>
                  <a:srgbClr val="0D3B88"/>
                </a:solidFill>
                <a:latin typeface="+mn-lt"/>
              </a:rPr>
              <a:t>more likely to get </a:t>
            </a:r>
            <a:r>
              <a:rPr lang="en-US" sz="2400" dirty="0" err="1" smtClean="0">
                <a:solidFill>
                  <a:srgbClr val="0D3B88"/>
                </a:solidFill>
                <a:latin typeface="+mn-lt"/>
              </a:rPr>
              <a:t>phototx</a:t>
            </a:r>
            <a:r>
              <a:rPr lang="en-US" sz="2400" dirty="0" smtClean="0">
                <a:solidFill>
                  <a:srgbClr val="0D3B88"/>
                </a:solidFill>
                <a:latin typeface="+mn-lt"/>
              </a:rPr>
              <a:t> before hospital discharge</a:t>
            </a:r>
          </a:p>
          <a:p>
            <a:pPr lvl="2"/>
            <a:r>
              <a:rPr lang="en-US" sz="2400" dirty="0" smtClean="0">
                <a:solidFill>
                  <a:srgbClr val="0D3B88"/>
                </a:solidFill>
                <a:latin typeface="+mn-lt"/>
              </a:rPr>
              <a:t> greater risk readmission &amp;re-treatment</a:t>
            </a:r>
          </a:p>
          <a:p>
            <a:pPr lvl="2"/>
            <a:r>
              <a:rPr lang="en-US" sz="2400" dirty="0" smtClean="0">
                <a:solidFill>
                  <a:srgbClr val="0D3B88"/>
                </a:solidFill>
                <a:latin typeface="+mn-lt"/>
              </a:rPr>
              <a:t>severe </a:t>
            </a:r>
            <a:r>
              <a:rPr lang="en-US" sz="2400" dirty="0" err="1" smtClean="0">
                <a:solidFill>
                  <a:srgbClr val="0D3B88"/>
                </a:solidFill>
                <a:latin typeface="+mn-lt"/>
              </a:rPr>
              <a:t>hyperbili</a:t>
            </a:r>
            <a:r>
              <a:rPr lang="en-US" sz="2400" dirty="0" smtClean="0">
                <a:solidFill>
                  <a:srgbClr val="0D3B88"/>
                </a:solidFill>
                <a:latin typeface="+mn-lt"/>
              </a:rPr>
              <a:t> or atypical development like elevated TSB in formula fed infant or late-onset jaundice should raise possibility of G6PD</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47</a:t>
            </a:fld>
            <a:endParaRPr lang="en-US" altLang="en-US"/>
          </a:p>
        </p:txBody>
      </p:sp>
    </p:spTree>
    <p:extLst>
      <p:ext uri="{BB962C8B-B14F-4D97-AF65-F5344CB8AC3E}">
        <p14:creationId xmlns:p14="http://schemas.microsoft.com/office/powerpoint/2010/main" val="2678487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81869"/>
            <a:ext cx="5715000" cy="503238"/>
          </a:xfrm>
        </p:spPr>
        <p:txBody>
          <a:bodyPr/>
          <a:lstStyle/>
          <a:p>
            <a:r>
              <a:rPr lang="en-US" b="1" dirty="0" smtClean="0">
                <a:solidFill>
                  <a:srgbClr val="00B050"/>
                </a:solidFill>
                <a:latin typeface="+mn-lt"/>
              </a:rPr>
              <a:t>MORE on G6PD Deficiency</a:t>
            </a:r>
            <a:endParaRPr lang="en-US" b="1" dirty="0">
              <a:solidFill>
                <a:srgbClr val="00B050"/>
              </a:solidFill>
              <a:latin typeface="+mn-lt"/>
            </a:endParaRPr>
          </a:p>
        </p:txBody>
      </p:sp>
      <p:sp>
        <p:nvSpPr>
          <p:cNvPr id="3" name="Content Placeholder 2"/>
          <p:cNvSpPr>
            <a:spLocks noGrp="1"/>
          </p:cNvSpPr>
          <p:nvPr>
            <p:ph idx="1"/>
          </p:nvPr>
        </p:nvSpPr>
        <p:spPr>
          <a:xfrm>
            <a:off x="152400" y="1600200"/>
            <a:ext cx="8534400" cy="4525963"/>
          </a:xfrm>
        </p:spPr>
        <p:txBody>
          <a:bodyPr/>
          <a:lstStyle/>
          <a:p>
            <a:r>
              <a:rPr lang="en-US" sz="2800" dirty="0" smtClean="0">
                <a:solidFill>
                  <a:srgbClr val="0D3B88"/>
                </a:solidFill>
                <a:latin typeface="+mn-lt"/>
              </a:rPr>
              <a:t>Infant with G6PD Def can develop a sudden and extreme increase is TSB that may be hard to anticipate or prevent</a:t>
            </a:r>
          </a:p>
          <a:p>
            <a:r>
              <a:rPr lang="en-US" sz="2800" dirty="0" smtClean="0">
                <a:solidFill>
                  <a:srgbClr val="0D3B88"/>
                </a:solidFill>
                <a:latin typeface="+mn-lt"/>
              </a:rPr>
              <a:t>Measuring G6PD activity during or soon after a hemolytic event or exchange transfusion can lead to falsely normal result</a:t>
            </a:r>
          </a:p>
          <a:p>
            <a:r>
              <a:rPr lang="en-US" sz="2800" dirty="0" smtClean="0">
                <a:solidFill>
                  <a:srgbClr val="0D3B88"/>
                </a:solidFill>
                <a:latin typeface="+mn-lt"/>
              </a:rPr>
              <a:t>If strongly suspected G6PD activity should be measured again 3 or more months later</a:t>
            </a:r>
            <a:endParaRPr lang="en-US" sz="2800"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48</a:t>
            </a:fld>
            <a:endParaRPr lang="en-US" altLang="en-US"/>
          </a:p>
        </p:txBody>
      </p:sp>
    </p:spTree>
    <p:extLst>
      <p:ext uri="{BB962C8B-B14F-4D97-AF65-F5344CB8AC3E}">
        <p14:creationId xmlns:p14="http://schemas.microsoft.com/office/powerpoint/2010/main" val="521904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219200"/>
            <a:ext cx="8525933" cy="4718315"/>
          </a:xfrm>
        </p:spPr>
        <p:txBody>
          <a:bodyPr/>
          <a:lstStyle/>
          <a:p>
            <a:pPr>
              <a:buFont typeface="Wingdings" panose="05000000000000000000" pitchFamily="2" charset="2"/>
              <a:buChar char="Ø"/>
            </a:pPr>
            <a:r>
              <a:rPr lang="en-US" dirty="0" smtClean="0">
                <a:solidFill>
                  <a:srgbClr val="0D3B88"/>
                </a:solidFill>
                <a:latin typeface="+mn-lt"/>
              </a:rPr>
              <a:t>Lower gestation age (</a:t>
            </a:r>
            <a:r>
              <a:rPr lang="en-US" dirty="0" err="1" smtClean="0">
                <a:solidFill>
                  <a:srgbClr val="0D3B88"/>
                </a:solidFill>
                <a:latin typeface="+mn-lt"/>
              </a:rPr>
              <a:t>ie</a:t>
            </a:r>
            <a:r>
              <a:rPr lang="en-US" dirty="0" smtClean="0">
                <a:solidFill>
                  <a:srgbClr val="0D3B88"/>
                </a:solidFill>
                <a:latin typeface="+mn-lt"/>
              </a:rPr>
              <a:t> risk increases w/ each additional </a:t>
            </a:r>
            <a:r>
              <a:rPr lang="en-US" dirty="0" err="1" smtClean="0">
                <a:solidFill>
                  <a:srgbClr val="0D3B88"/>
                </a:solidFill>
                <a:latin typeface="+mn-lt"/>
              </a:rPr>
              <a:t>wk</a:t>
            </a:r>
            <a:r>
              <a:rPr lang="en-US" dirty="0" smtClean="0">
                <a:solidFill>
                  <a:srgbClr val="0D3B88"/>
                </a:solidFill>
                <a:latin typeface="+mn-lt"/>
              </a:rPr>
              <a:t> less than 40 </a:t>
            </a:r>
            <a:r>
              <a:rPr lang="en-US" dirty="0" err="1" smtClean="0">
                <a:solidFill>
                  <a:srgbClr val="0D3B88"/>
                </a:solidFill>
                <a:latin typeface="+mn-lt"/>
              </a:rPr>
              <a:t>wk</a:t>
            </a:r>
            <a:r>
              <a:rPr lang="en-US" dirty="0" smtClean="0">
                <a:solidFill>
                  <a:srgbClr val="0D3B88"/>
                </a:solidFill>
                <a:latin typeface="+mn-lt"/>
              </a:rPr>
              <a:t>)</a:t>
            </a:r>
          </a:p>
          <a:p>
            <a:pPr>
              <a:buFont typeface="Wingdings" panose="05000000000000000000" pitchFamily="2" charset="2"/>
              <a:buChar char="Ø"/>
            </a:pPr>
            <a:r>
              <a:rPr lang="en-US" dirty="0" smtClean="0">
                <a:solidFill>
                  <a:srgbClr val="0D3B88"/>
                </a:solidFill>
                <a:latin typeface="+mn-lt"/>
              </a:rPr>
              <a:t>Jaundice in first 24 hours after birth</a:t>
            </a:r>
          </a:p>
          <a:p>
            <a:pPr>
              <a:buFont typeface="Wingdings" panose="05000000000000000000" pitchFamily="2" charset="2"/>
              <a:buChar char="Ø"/>
            </a:pPr>
            <a:r>
              <a:rPr lang="en-US" dirty="0" smtClean="0">
                <a:solidFill>
                  <a:srgbClr val="0D3B88"/>
                </a:solidFill>
                <a:latin typeface="+mn-lt"/>
              </a:rPr>
              <a:t>Pre-discharge </a:t>
            </a:r>
            <a:r>
              <a:rPr lang="en-US" dirty="0" err="1" smtClean="0">
                <a:solidFill>
                  <a:srgbClr val="0D3B88"/>
                </a:solidFill>
                <a:latin typeface="+mn-lt"/>
              </a:rPr>
              <a:t>TcB</a:t>
            </a:r>
            <a:r>
              <a:rPr lang="en-US" dirty="0" smtClean="0">
                <a:solidFill>
                  <a:srgbClr val="0D3B88"/>
                </a:solidFill>
                <a:latin typeface="+mn-lt"/>
              </a:rPr>
              <a:t> or TSB close to phototherapy threshold</a:t>
            </a:r>
          </a:p>
          <a:p>
            <a:pPr>
              <a:buFont typeface="Wingdings" panose="05000000000000000000" pitchFamily="2" charset="2"/>
              <a:buChar char="Ø"/>
            </a:pPr>
            <a:r>
              <a:rPr lang="en-US" dirty="0" smtClean="0">
                <a:solidFill>
                  <a:srgbClr val="0D3B88"/>
                </a:solidFill>
                <a:latin typeface="+mn-lt"/>
              </a:rPr>
              <a:t>Hemolysis from any cause (based on rapid rate of increase in </a:t>
            </a:r>
            <a:r>
              <a:rPr lang="en-US" dirty="0" err="1" smtClean="0">
                <a:solidFill>
                  <a:srgbClr val="0D3B88"/>
                </a:solidFill>
                <a:latin typeface="+mn-lt"/>
              </a:rPr>
              <a:t>TsB</a:t>
            </a:r>
            <a:r>
              <a:rPr lang="en-US" dirty="0" smtClean="0">
                <a:solidFill>
                  <a:srgbClr val="0D3B88"/>
                </a:solidFill>
                <a:latin typeface="+mn-lt"/>
              </a:rPr>
              <a:t>/</a:t>
            </a:r>
            <a:r>
              <a:rPr lang="en-US" dirty="0" err="1" smtClean="0">
                <a:solidFill>
                  <a:srgbClr val="0D3B88"/>
                </a:solidFill>
                <a:latin typeface="+mn-lt"/>
              </a:rPr>
              <a:t>TcB</a:t>
            </a:r>
            <a:r>
              <a:rPr lang="en-US" dirty="0" smtClean="0">
                <a:solidFill>
                  <a:srgbClr val="0D3B88"/>
                </a:solidFill>
                <a:latin typeface="+mn-lt"/>
              </a:rPr>
              <a:t> of &gt;0.3 mg/</a:t>
            </a:r>
            <a:r>
              <a:rPr lang="en-US" dirty="0" err="1" smtClean="0">
                <a:solidFill>
                  <a:srgbClr val="0D3B88"/>
                </a:solidFill>
                <a:latin typeface="+mn-lt"/>
              </a:rPr>
              <a:t>dL</a:t>
            </a:r>
            <a:r>
              <a:rPr lang="en-US" dirty="0" smtClean="0">
                <a:solidFill>
                  <a:srgbClr val="0D3B88"/>
                </a:solidFill>
                <a:latin typeface="+mn-lt"/>
              </a:rPr>
              <a:t> </a:t>
            </a:r>
            <a:r>
              <a:rPr lang="en-US" dirty="0">
                <a:solidFill>
                  <a:srgbClr val="0D3B88"/>
                </a:solidFill>
                <a:latin typeface="+mn-lt"/>
              </a:rPr>
              <a:t>/</a:t>
            </a:r>
            <a:r>
              <a:rPr lang="en-US" dirty="0" smtClean="0">
                <a:solidFill>
                  <a:srgbClr val="0D3B88"/>
                </a:solidFill>
                <a:latin typeface="+mn-lt"/>
              </a:rPr>
              <a:t>hour in first 24 hours of life or &gt;0.2 mg/</a:t>
            </a:r>
            <a:r>
              <a:rPr lang="en-US" dirty="0" err="1" smtClean="0">
                <a:solidFill>
                  <a:srgbClr val="0D3B88"/>
                </a:solidFill>
                <a:latin typeface="+mn-lt"/>
              </a:rPr>
              <a:t>dL</a:t>
            </a:r>
            <a:r>
              <a:rPr lang="en-US" dirty="0">
                <a:solidFill>
                  <a:srgbClr val="0D3B88"/>
                </a:solidFill>
                <a:latin typeface="+mn-lt"/>
              </a:rPr>
              <a:t>/</a:t>
            </a:r>
            <a:r>
              <a:rPr lang="en-US" dirty="0" smtClean="0">
                <a:solidFill>
                  <a:srgbClr val="0D3B88"/>
                </a:solidFill>
                <a:latin typeface="+mn-lt"/>
              </a:rPr>
              <a:t> hour thereafter</a:t>
            </a:r>
          </a:p>
          <a:p>
            <a:pPr>
              <a:buFont typeface="Wingdings" panose="05000000000000000000" pitchFamily="2" charset="2"/>
              <a:buChar char="Ø"/>
            </a:pPr>
            <a:r>
              <a:rPr lang="en-US" dirty="0" smtClean="0">
                <a:solidFill>
                  <a:srgbClr val="0D3B88"/>
                </a:solidFill>
                <a:latin typeface="+mn-lt"/>
              </a:rPr>
              <a:t>Phototherapy before discharge</a:t>
            </a:r>
          </a:p>
          <a:p>
            <a:pPr>
              <a:buFont typeface="Wingdings" panose="05000000000000000000" pitchFamily="2" charset="2"/>
              <a:buChar char="Ø"/>
            </a:pPr>
            <a:r>
              <a:rPr lang="en-US" dirty="0" smtClean="0">
                <a:solidFill>
                  <a:srgbClr val="0D3B88"/>
                </a:solidFill>
                <a:latin typeface="+mn-lt"/>
              </a:rPr>
              <a:t>Parent or sibling requiring phototherapy or exchange transfusion</a:t>
            </a:r>
          </a:p>
          <a:p>
            <a:pPr>
              <a:buFont typeface="Wingdings" panose="05000000000000000000" pitchFamily="2" charset="2"/>
              <a:buChar char="Ø"/>
            </a:pPr>
            <a:r>
              <a:rPr lang="en-US" dirty="0" smtClean="0">
                <a:solidFill>
                  <a:srgbClr val="0D3B88"/>
                </a:solidFill>
                <a:latin typeface="+mn-lt"/>
              </a:rPr>
              <a:t>Family </a:t>
            </a:r>
            <a:r>
              <a:rPr lang="en-US" dirty="0" err="1" smtClean="0">
                <a:solidFill>
                  <a:srgbClr val="0D3B88"/>
                </a:solidFill>
                <a:latin typeface="+mn-lt"/>
              </a:rPr>
              <a:t>hx</a:t>
            </a:r>
            <a:r>
              <a:rPr lang="en-US" dirty="0" smtClean="0">
                <a:solidFill>
                  <a:srgbClr val="0D3B88"/>
                </a:solidFill>
                <a:latin typeface="+mn-lt"/>
              </a:rPr>
              <a:t> or genetic </a:t>
            </a:r>
            <a:r>
              <a:rPr lang="en-US" dirty="0" err="1" smtClean="0">
                <a:solidFill>
                  <a:srgbClr val="0D3B88"/>
                </a:solidFill>
                <a:latin typeface="+mn-lt"/>
              </a:rPr>
              <a:t>ancestory</a:t>
            </a:r>
            <a:r>
              <a:rPr lang="en-US" dirty="0" smtClean="0">
                <a:solidFill>
                  <a:srgbClr val="0D3B88"/>
                </a:solidFill>
                <a:latin typeface="+mn-lt"/>
              </a:rPr>
              <a:t> suggestive of inherited RBC disorders including G6PD deficiency</a:t>
            </a:r>
          </a:p>
          <a:p>
            <a:pPr>
              <a:buFont typeface="Wingdings" panose="05000000000000000000" pitchFamily="2" charset="2"/>
              <a:buChar char="Ø"/>
            </a:pPr>
            <a:r>
              <a:rPr lang="en-US" dirty="0" smtClean="0">
                <a:solidFill>
                  <a:srgbClr val="0D3B88"/>
                </a:solidFill>
                <a:latin typeface="+mn-lt"/>
              </a:rPr>
              <a:t>Exclusive breastfeeding with suboptimal intake</a:t>
            </a:r>
          </a:p>
          <a:p>
            <a:pPr>
              <a:buFont typeface="Wingdings" panose="05000000000000000000" pitchFamily="2" charset="2"/>
              <a:buChar char="Ø"/>
            </a:pPr>
            <a:r>
              <a:rPr lang="en-US" dirty="0" smtClean="0">
                <a:solidFill>
                  <a:srgbClr val="0D3B88"/>
                </a:solidFill>
                <a:latin typeface="+mn-lt"/>
              </a:rPr>
              <a:t>Scalp hematoma or significant bruising</a:t>
            </a:r>
          </a:p>
          <a:p>
            <a:pPr>
              <a:buFont typeface="Wingdings" panose="05000000000000000000" pitchFamily="2" charset="2"/>
              <a:buChar char="Ø"/>
            </a:pPr>
            <a:r>
              <a:rPr lang="en-US" dirty="0" smtClean="0">
                <a:solidFill>
                  <a:srgbClr val="0D3B88"/>
                </a:solidFill>
                <a:latin typeface="+mn-lt"/>
              </a:rPr>
              <a:t>Down Syndrome</a:t>
            </a:r>
          </a:p>
          <a:p>
            <a:pPr>
              <a:buFont typeface="Wingdings" panose="05000000000000000000" pitchFamily="2" charset="2"/>
              <a:buChar char="Ø"/>
            </a:pPr>
            <a:r>
              <a:rPr lang="en-US" dirty="0" err="1" smtClean="0">
                <a:solidFill>
                  <a:srgbClr val="0D3B88"/>
                </a:solidFill>
                <a:latin typeface="+mn-lt"/>
              </a:rPr>
              <a:t>Macrosomic</a:t>
            </a:r>
            <a:r>
              <a:rPr lang="en-US" dirty="0" smtClean="0">
                <a:solidFill>
                  <a:srgbClr val="0D3B88"/>
                </a:solidFill>
                <a:latin typeface="+mn-lt"/>
              </a:rPr>
              <a:t> infant of diabetic mother (congenital hypothyroidism, transient myeloproliferative disorder)</a:t>
            </a:r>
            <a:endParaRPr lang="en-US"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49</a:t>
            </a:fld>
            <a:endParaRPr lang="en-US" dirty="0"/>
          </a:p>
        </p:txBody>
      </p:sp>
      <p:sp>
        <p:nvSpPr>
          <p:cNvPr id="5" name="Title 4"/>
          <p:cNvSpPr>
            <a:spLocks noGrp="1"/>
          </p:cNvSpPr>
          <p:nvPr>
            <p:ph type="ctrTitle"/>
          </p:nvPr>
        </p:nvSpPr>
        <p:spPr/>
        <p:txBody>
          <a:bodyPr/>
          <a:lstStyle/>
          <a:p>
            <a:r>
              <a:rPr lang="en-US" sz="2400" dirty="0" smtClean="0">
                <a:solidFill>
                  <a:srgbClr val="00B050"/>
                </a:solidFill>
                <a:latin typeface="+mj-lt"/>
              </a:rPr>
              <a:t>Risk Factors for Developing Significant Hyperbilirubinemia</a:t>
            </a:r>
            <a:endParaRPr lang="en-US" sz="2400"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4329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2057400"/>
            <a:ext cx="8525933" cy="3880116"/>
          </a:xfrm>
        </p:spPr>
        <p:txBody>
          <a:bodyPr/>
          <a:lstStyle/>
          <a:p>
            <a:pPr algn="ctr"/>
            <a:endParaRPr lang="en-US" dirty="0" smtClean="0"/>
          </a:p>
          <a:p>
            <a:r>
              <a:rPr lang="en-US" dirty="0" smtClean="0">
                <a:solidFill>
                  <a:srgbClr val="0D3B88"/>
                </a:solidFill>
                <a:latin typeface="+mn-lt"/>
              </a:rPr>
              <a:t>AAP recognizes that in US and other “high resource” countries, the recommended management &amp; risk of kernicterus can differ significantly from countries w/ more limited resources</a:t>
            </a:r>
          </a:p>
          <a:p>
            <a:r>
              <a:rPr lang="en-US" dirty="0" smtClean="0">
                <a:solidFill>
                  <a:srgbClr val="0D3B88"/>
                </a:solidFill>
                <a:latin typeface="+mn-lt"/>
              </a:rPr>
              <a:t>Evidence regarding monitoring &amp;treatment of hyperbilirubinemia has expanded from 2004 guidelines</a:t>
            </a:r>
          </a:p>
          <a:p>
            <a:r>
              <a:rPr lang="en-US" dirty="0" smtClean="0">
                <a:solidFill>
                  <a:srgbClr val="0D3B88"/>
                </a:solidFill>
                <a:latin typeface="+mn-lt"/>
              </a:rPr>
              <a:t>Raised phototherapy thresholds by a narrow range that committee of experts considered safe</a:t>
            </a:r>
          </a:p>
          <a:p>
            <a:r>
              <a:rPr lang="en-US" dirty="0" smtClean="0">
                <a:solidFill>
                  <a:srgbClr val="0D3B88"/>
                </a:solidFill>
                <a:latin typeface="+mn-lt"/>
              </a:rPr>
              <a:t>Used new research findings to revise risk-assessment based on hour-specific </a:t>
            </a:r>
            <a:r>
              <a:rPr lang="en-US" dirty="0" err="1" smtClean="0">
                <a:solidFill>
                  <a:srgbClr val="0D3B88"/>
                </a:solidFill>
                <a:latin typeface="+mn-lt"/>
              </a:rPr>
              <a:t>bili</a:t>
            </a:r>
            <a:r>
              <a:rPr lang="en-US" dirty="0" smtClean="0">
                <a:solidFill>
                  <a:srgbClr val="0D3B88"/>
                </a:solidFill>
                <a:latin typeface="+mn-lt"/>
              </a:rPr>
              <a:t> concentration &amp; the approach to rapidly address elevated bilirubin concentrations defined as “escalation of care”</a:t>
            </a:r>
            <a:endParaRPr lang="en-US" dirty="0">
              <a:solidFill>
                <a:srgbClr val="0D3B88"/>
              </a:solidFill>
              <a:latin typeface="+mn-lt"/>
            </a:endParaRPr>
          </a:p>
          <a:p>
            <a:pPr marL="0" indent="0">
              <a:buNone/>
            </a:pPr>
            <a:endParaRPr lang="en-US" dirty="0"/>
          </a:p>
        </p:txBody>
      </p:sp>
      <p:sp>
        <p:nvSpPr>
          <p:cNvPr id="3" name="Title 2"/>
          <p:cNvSpPr>
            <a:spLocks noGrp="1"/>
          </p:cNvSpPr>
          <p:nvPr>
            <p:ph type="ctrTitle"/>
          </p:nvPr>
        </p:nvSpPr>
        <p:spPr>
          <a:xfrm>
            <a:off x="270933" y="1121827"/>
            <a:ext cx="8525933" cy="685800"/>
          </a:xfrm>
        </p:spPr>
        <p:txBody>
          <a:bodyPr/>
          <a:lstStyle/>
          <a:p>
            <a:pPr algn="ctr"/>
            <a:r>
              <a:rPr lang="en-US" dirty="0" smtClean="0">
                <a:solidFill>
                  <a:srgbClr val="00B050"/>
                </a:solidFill>
                <a:latin typeface="+mn-lt"/>
              </a:rPr>
              <a:t>Clinical Practice Guideline Revision: Management of Hyperbilirubinemia in the Newborn Infant 35 or More Weeks Gestation</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31419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800" dirty="0" smtClean="0">
                <a:solidFill>
                  <a:srgbClr val="0D3B88"/>
                </a:solidFill>
                <a:latin typeface="+mn-lt"/>
              </a:rPr>
              <a:t>Gestational Age &lt;38 </a:t>
            </a:r>
            <a:r>
              <a:rPr lang="en-US" sz="2800" dirty="0" err="1" smtClean="0">
                <a:solidFill>
                  <a:srgbClr val="0D3B88"/>
                </a:solidFill>
                <a:latin typeface="+mn-lt"/>
              </a:rPr>
              <a:t>wk</a:t>
            </a:r>
            <a:r>
              <a:rPr lang="en-US" sz="2800" dirty="0" smtClean="0">
                <a:solidFill>
                  <a:srgbClr val="0D3B88"/>
                </a:solidFill>
                <a:latin typeface="+mn-lt"/>
              </a:rPr>
              <a:t> and this risk increases w/degree of prematurity</a:t>
            </a:r>
          </a:p>
          <a:p>
            <a:pPr>
              <a:buFont typeface="Wingdings" panose="05000000000000000000" pitchFamily="2" charset="2"/>
              <a:buChar char="Ø"/>
            </a:pPr>
            <a:r>
              <a:rPr lang="en-US" sz="2800" dirty="0" smtClean="0">
                <a:solidFill>
                  <a:srgbClr val="0D3B88"/>
                </a:solidFill>
                <a:latin typeface="+mn-lt"/>
              </a:rPr>
              <a:t>Albumin &lt;3.0 g/</a:t>
            </a:r>
            <a:r>
              <a:rPr lang="en-US" sz="2800" dirty="0" err="1" smtClean="0">
                <a:solidFill>
                  <a:srgbClr val="0D3B88"/>
                </a:solidFill>
                <a:latin typeface="+mn-lt"/>
              </a:rPr>
              <a:t>dL</a:t>
            </a:r>
            <a:endParaRPr lang="en-US" sz="2800" dirty="0" smtClean="0">
              <a:solidFill>
                <a:srgbClr val="0D3B88"/>
              </a:solidFill>
              <a:latin typeface="+mn-lt"/>
            </a:endParaRPr>
          </a:p>
          <a:p>
            <a:pPr>
              <a:buFont typeface="Wingdings" panose="05000000000000000000" pitchFamily="2" charset="2"/>
              <a:buChar char="Ø"/>
            </a:pPr>
            <a:r>
              <a:rPr lang="en-US" sz="2800" dirty="0" err="1" smtClean="0">
                <a:solidFill>
                  <a:srgbClr val="0D3B88"/>
                </a:solidFill>
                <a:latin typeface="+mn-lt"/>
              </a:rPr>
              <a:t>Isoimmune</a:t>
            </a:r>
            <a:r>
              <a:rPr lang="en-US" sz="2800" dirty="0" smtClean="0">
                <a:solidFill>
                  <a:srgbClr val="0D3B88"/>
                </a:solidFill>
                <a:latin typeface="+mn-lt"/>
              </a:rPr>
              <a:t> hemolytic disease (</a:t>
            </a:r>
            <a:r>
              <a:rPr lang="en-US" sz="2800" dirty="0" err="1" smtClean="0">
                <a:solidFill>
                  <a:srgbClr val="0D3B88"/>
                </a:solidFill>
                <a:latin typeface="+mn-lt"/>
              </a:rPr>
              <a:t>ie</a:t>
            </a:r>
            <a:r>
              <a:rPr lang="en-US" sz="2800" dirty="0" smtClean="0">
                <a:solidFill>
                  <a:srgbClr val="0D3B88"/>
                </a:solidFill>
                <a:latin typeface="+mn-lt"/>
              </a:rPr>
              <a:t> positive direct </a:t>
            </a:r>
            <a:r>
              <a:rPr lang="en-US" sz="2800" dirty="0" err="1" smtClean="0">
                <a:solidFill>
                  <a:srgbClr val="0D3B88"/>
                </a:solidFill>
                <a:latin typeface="+mn-lt"/>
              </a:rPr>
              <a:t>antiglobulin</a:t>
            </a:r>
            <a:r>
              <a:rPr lang="en-US" sz="2800" dirty="0" smtClean="0">
                <a:solidFill>
                  <a:srgbClr val="0D3B88"/>
                </a:solidFill>
                <a:latin typeface="+mn-lt"/>
              </a:rPr>
              <a:t> test), G6PDD or other hemolytic conditions</a:t>
            </a:r>
          </a:p>
          <a:p>
            <a:pPr>
              <a:buFont typeface="Wingdings" panose="05000000000000000000" pitchFamily="2" charset="2"/>
              <a:buChar char="Ø"/>
            </a:pPr>
            <a:r>
              <a:rPr lang="en-US" sz="2800" dirty="0" smtClean="0">
                <a:solidFill>
                  <a:srgbClr val="0D3B88"/>
                </a:solidFill>
                <a:latin typeface="+mn-lt"/>
              </a:rPr>
              <a:t>Sepsis</a:t>
            </a:r>
          </a:p>
          <a:p>
            <a:pPr>
              <a:buFont typeface="Wingdings" panose="05000000000000000000" pitchFamily="2" charset="2"/>
              <a:buChar char="Ø"/>
            </a:pPr>
            <a:r>
              <a:rPr lang="en-US" sz="2800" dirty="0" smtClean="0">
                <a:solidFill>
                  <a:srgbClr val="0D3B88"/>
                </a:solidFill>
                <a:latin typeface="+mn-lt"/>
              </a:rPr>
              <a:t>Significant clinical instability in previous 24 hours</a:t>
            </a:r>
            <a:endParaRPr lang="en-US" sz="2800"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50</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Hyperbilirubinemia Neurotoxicity Risk Factors</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5981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716833"/>
            <a:ext cx="8525933" cy="4220682"/>
          </a:xfrm>
        </p:spPr>
        <p:txBody>
          <a:bodyPr/>
          <a:lstStyle/>
          <a:p>
            <a:pPr>
              <a:buFont typeface="Wingdings" panose="05000000000000000000" pitchFamily="2" charset="2"/>
              <a:buChar char="Ø"/>
            </a:pPr>
            <a:r>
              <a:rPr lang="en-US" sz="2800" dirty="0" smtClean="0">
                <a:solidFill>
                  <a:srgbClr val="0D3B88"/>
                </a:solidFill>
                <a:latin typeface="+mn-lt"/>
              </a:rPr>
              <a:t>TSB in the low risk zone</a:t>
            </a:r>
          </a:p>
          <a:p>
            <a:pPr>
              <a:buFont typeface="Wingdings" panose="05000000000000000000" pitchFamily="2" charset="2"/>
              <a:buChar char="Ø"/>
            </a:pPr>
            <a:r>
              <a:rPr lang="en-US" sz="2800" dirty="0" smtClean="0">
                <a:solidFill>
                  <a:srgbClr val="0D3B88"/>
                </a:solidFill>
                <a:latin typeface="+mn-lt"/>
              </a:rPr>
              <a:t>Gestational age &gt; 41 weeks</a:t>
            </a:r>
          </a:p>
          <a:p>
            <a:pPr>
              <a:buFont typeface="Wingdings" panose="05000000000000000000" pitchFamily="2" charset="2"/>
              <a:buChar char="Ø"/>
            </a:pPr>
            <a:r>
              <a:rPr lang="en-US" sz="2800" dirty="0" smtClean="0">
                <a:solidFill>
                  <a:srgbClr val="0D3B88"/>
                </a:solidFill>
                <a:latin typeface="+mn-lt"/>
              </a:rPr>
              <a:t>Exclusive bottle feeding</a:t>
            </a:r>
          </a:p>
          <a:p>
            <a:pPr>
              <a:buFont typeface="Wingdings" panose="05000000000000000000" pitchFamily="2" charset="2"/>
              <a:buChar char="Ø"/>
            </a:pPr>
            <a:r>
              <a:rPr lang="en-US" sz="2800" dirty="0" smtClean="0">
                <a:solidFill>
                  <a:srgbClr val="0D3B88"/>
                </a:solidFill>
                <a:latin typeface="+mn-lt"/>
              </a:rPr>
              <a:t>African American race</a:t>
            </a:r>
          </a:p>
          <a:p>
            <a:pPr>
              <a:buFont typeface="Wingdings" panose="05000000000000000000" pitchFamily="2" charset="2"/>
              <a:buChar char="Ø"/>
            </a:pPr>
            <a:r>
              <a:rPr lang="en-US" sz="2800" dirty="0" smtClean="0">
                <a:solidFill>
                  <a:srgbClr val="0D3B88"/>
                </a:solidFill>
                <a:latin typeface="+mn-lt"/>
              </a:rPr>
              <a:t>Discharge from the nursery after 72 hours</a:t>
            </a:r>
            <a:endParaRPr lang="en-US" sz="2800" dirty="0">
              <a:solidFill>
                <a:srgbClr val="0D3B88"/>
              </a:solidFill>
              <a:latin typeface="+mn-lt"/>
            </a:endParaRPr>
          </a:p>
        </p:txBody>
      </p:sp>
      <p:sp>
        <p:nvSpPr>
          <p:cNvPr id="3" name="Title 2"/>
          <p:cNvSpPr>
            <a:spLocks noGrp="1"/>
          </p:cNvSpPr>
          <p:nvPr>
            <p:ph type="ctrTitle"/>
          </p:nvPr>
        </p:nvSpPr>
        <p:spPr>
          <a:xfrm>
            <a:off x="381000" y="990600"/>
            <a:ext cx="8525933" cy="685800"/>
          </a:xfrm>
        </p:spPr>
        <p:txBody>
          <a:bodyPr/>
          <a:lstStyle/>
          <a:p>
            <a:r>
              <a:rPr lang="en-US" sz="3200" dirty="0" smtClean="0">
                <a:solidFill>
                  <a:srgbClr val="00B050"/>
                </a:solidFill>
                <a:latin typeface="+mn-lt"/>
              </a:rPr>
              <a:t>Protective factors</a:t>
            </a:r>
            <a:endParaRPr lang="en-US" sz="3200" dirty="0">
              <a:solidFill>
                <a:srgbClr val="00B050"/>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194560" cy="233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479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b="1" dirty="0" smtClean="0">
                <a:solidFill>
                  <a:srgbClr val="00B050"/>
                </a:solidFill>
                <a:latin typeface="+mn-lt"/>
              </a:rPr>
              <a:t>AFTER 3</a:t>
            </a:r>
            <a:r>
              <a:rPr lang="en-US" b="1" baseline="30000" dirty="0" smtClean="0">
                <a:solidFill>
                  <a:srgbClr val="00B050"/>
                </a:solidFill>
                <a:latin typeface="+mn-lt"/>
              </a:rPr>
              <a:t>RD</a:t>
            </a:r>
            <a:r>
              <a:rPr lang="en-US" b="1" dirty="0" smtClean="0">
                <a:solidFill>
                  <a:srgbClr val="00B050"/>
                </a:solidFill>
                <a:latin typeface="+mn-lt"/>
              </a:rPr>
              <a:t> DAY during FIRST WEEK:</a:t>
            </a:r>
          </a:p>
          <a:p>
            <a:r>
              <a:rPr lang="en-US" dirty="0" smtClean="0">
                <a:solidFill>
                  <a:srgbClr val="0D3B88"/>
                </a:solidFill>
                <a:latin typeface="+mn-lt"/>
              </a:rPr>
              <a:t>Sepsis</a:t>
            </a:r>
          </a:p>
          <a:p>
            <a:r>
              <a:rPr lang="en-US" dirty="0" smtClean="0">
                <a:solidFill>
                  <a:srgbClr val="0D3B88"/>
                </a:solidFill>
                <a:latin typeface="+mn-lt"/>
              </a:rPr>
              <a:t>UTI</a:t>
            </a:r>
          </a:p>
          <a:p>
            <a:r>
              <a:rPr lang="en-US" dirty="0" smtClean="0">
                <a:solidFill>
                  <a:srgbClr val="0D3B88"/>
                </a:solidFill>
                <a:latin typeface="+mn-lt"/>
              </a:rPr>
              <a:t>Congenital infections</a:t>
            </a:r>
          </a:p>
          <a:p>
            <a:endParaRPr lang="en-US" dirty="0">
              <a:latin typeface="+mn-lt"/>
            </a:endParaRPr>
          </a:p>
          <a:p>
            <a:pPr>
              <a:buFont typeface="Wingdings" panose="05000000000000000000" pitchFamily="2" charset="2"/>
              <a:buChar char="Ø"/>
            </a:pPr>
            <a:r>
              <a:rPr lang="en-US" b="1" dirty="0" smtClean="0">
                <a:solidFill>
                  <a:srgbClr val="00B050"/>
                </a:solidFill>
                <a:latin typeface="+mn-lt"/>
              </a:rPr>
              <a:t>AFTER the FIRST WEEK</a:t>
            </a:r>
          </a:p>
          <a:p>
            <a:r>
              <a:rPr lang="en-US" dirty="0" smtClean="0">
                <a:solidFill>
                  <a:srgbClr val="0D3B88"/>
                </a:solidFill>
                <a:latin typeface="+mn-lt"/>
              </a:rPr>
              <a:t>Breast-milk jaundice</a:t>
            </a:r>
          </a:p>
          <a:p>
            <a:r>
              <a:rPr lang="en-US" dirty="0" smtClean="0">
                <a:solidFill>
                  <a:srgbClr val="0D3B88"/>
                </a:solidFill>
                <a:latin typeface="+mn-lt"/>
              </a:rPr>
              <a:t>Sepsis</a:t>
            </a:r>
          </a:p>
          <a:p>
            <a:r>
              <a:rPr lang="en-US" dirty="0" err="1" smtClean="0">
                <a:solidFill>
                  <a:srgbClr val="0D3B88"/>
                </a:solidFill>
                <a:latin typeface="+mn-lt"/>
              </a:rPr>
              <a:t>Galactosemia</a:t>
            </a:r>
            <a:endParaRPr lang="en-US" dirty="0" smtClean="0">
              <a:solidFill>
                <a:srgbClr val="0D3B88"/>
              </a:solidFill>
              <a:latin typeface="+mn-lt"/>
            </a:endParaRPr>
          </a:p>
          <a:p>
            <a:r>
              <a:rPr lang="en-US" dirty="0" smtClean="0">
                <a:solidFill>
                  <a:srgbClr val="0D3B88"/>
                </a:solidFill>
                <a:latin typeface="+mn-lt"/>
              </a:rPr>
              <a:t>Hypothyroidism</a:t>
            </a:r>
          </a:p>
          <a:p>
            <a:r>
              <a:rPr lang="en-US" dirty="0" smtClean="0">
                <a:solidFill>
                  <a:srgbClr val="0D3B88"/>
                </a:solidFill>
                <a:latin typeface="+mn-lt"/>
              </a:rPr>
              <a:t>CF</a:t>
            </a:r>
          </a:p>
          <a:p>
            <a:r>
              <a:rPr lang="en-US" dirty="0" smtClean="0">
                <a:solidFill>
                  <a:srgbClr val="0D3B88"/>
                </a:solidFill>
                <a:latin typeface="+mn-lt"/>
              </a:rPr>
              <a:t>Spherocytosis</a:t>
            </a:r>
          </a:p>
          <a:p>
            <a:r>
              <a:rPr lang="en-US" dirty="0" smtClean="0">
                <a:solidFill>
                  <a:srgbClr val="0D3B88"/>
                </a:solidFill>
                <a:latin typeface="+mn-lt"/>
              </a:rPr>
              <a:t>Some other weird hemolytic anemia</a:t>
            </a:r>
            <a:endParaRPr lang="en-US" dirty="0">
              <a:solidFill>
                <a:srgbClr val="0D3B88"/>
              </a:solidFill>
              <a:latin typeface="+mn-lt"/>
            </a:endParaRPr>
          </a:p>
        </p:txBody>
      </p:sp>
      <p:sp>
        <p:nvSpPr>
          <p:cNvPr id="3" name="Title 2"/>
          <p:cNvSpPr>
            <a:spLocks noGrp="1"/>
          </p:cNvSpPr>
          <p:nvPr>
            <p:ph type="ctrTitle"/>
          </p:nvPr>
        </p:nvSpPr>
        <p:spPr>
          <a:xfrm>
            <a:off x="270933" y="914400"/>
            <a:ext cx="8525933" cy="685800"/>
          </a:xfrm>
        </p:spPr>
        <p:txBody>
          <a:bodyPr/>
          <a:lstStyle/>
          <a:p>
            <a:pPr algn="ctr"/>
            <a:r>
              <a:rPr lang="en-US" dirty="0" smtClean="0">
                <a:solidFill>
                  <a:srgbClr val="00B050"/>
                </a:solidFill>
                <a:latin typeface="+mn-lt"/>
              </a:rPr>
              <a:t>TIMING</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5029200" y="3390900"/>
            <a:ext cx="3333750"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smtClean="0">
                <a:solidFill>
                  <a:srgbClr val="00B050"/>
                </a:solidFill>
                <a:latin typeface="Californian FB" panose="0207040306080B030204" pitchFamily="18" charset="0"/>
              </a:rPr>
              <a:t>PERSISTENT : </a:t>
            </a:r>
          </a:p>
          <a:p>
            <a:pPr marL="342900" indent="-342900">
              <a:buFont typeface="Arial" panose="020B0604020202020204" pitchFamily="34" charset="0"/>
              <a:buChar char="•"/>
            </a:pPr>
            <a:r>
              <a:rPr lang="en-US" sz="2000" dirty="0" smtClean="0">
                <a:solidFill>
                  <a:srgbClr val="0D3B88"/>
                </a:solidFill>
                <a:latin typeface="Californian FB" panose="0207040306080B030204" pitchFamily="18" charset="0"/>
              </a:rPr>
              <a:t>Hepatitis </a:t>
            </a:r>
          </a:p>
          <a:p>
            <a:pPr marL="342900" indent="-342900">
              <a:buFont typeface="Arial" panose="020B0604020202020204" pitchFamily="34" charset="0"/>
              <a:buChar char="•"/>
            </a:pPr>
            <a:r>
              <a:rPr lang="en-US" sz="2000" dirty="0" smtClean="0">
                <a:solidFill>
                  <a:srgbClr val="0D3B88"/>
                </a:solidFill>
                <a:latin typeface="Californian FB" panose="0207040306080B030204" pitchFamily="18" charset="0"/>
              </a:rPr>
              <a:t>Bile  or bile duct problem </a:t>
            </a:r>
          </a:p>
          <a:p>
            <a:pPr marL="342900" indent="-342900">
              <a:buFont typeface="Arial" panose="020B0604020202020204" pitchFamily="34" charset="0"/>
              <a:buChar char="•"/>
            </a:pPr>
            <a:r>
              <a:rPr lang="en-US" sz="2000" dirty="0" smtClean="0">
                <a:solidFill>
                  <a:srgbClr val="0D3B88"/>
                </a:solidFill>
                <a:latin typeface="Californian FB" panose="0207040306080B030204" pitchFamily="18" charset="0"/>
              </a:rPr>
              <a:t>TORCH</a:t>
            </a:r>
          </a:p>
          <a:p>
            <a:pPr marL="342900" indent="-342900">
              <a:buFont typeface="Arial" panose="020B0604020202020204" pitchFamily="34" charset="0"/>
              <a:buChar char="•"/>
            </a:pPr>
            <a:r>
              <a:rPr lang="en-US" sz="2000" dirty="0" err="1" smtClean="0">
                <a:solidFill>
                  <a:srgbClr val="0D3B88"/>
                </a:solidFill>
                <a:latin typeface="Californian FB" panose="0207040306080B030204" pitchFamily="18" charset="0"/>
              </a:rPr>
              <a:t>Galactosemia</a:t>
            </a:r>
            <a:endParaRPr lang="en-US" sz="2000" dirty="0" smtClean="0">
              <a:solidFill>
                <a:srgbClr val="0D3B88"/>
              </a:solidFill>
              <a:latin typeface="Californian FB" panose="0207040306080B030204" pitchFamily="18" charset="0"/>
            </a:endParaRPr>
          </a:p>
          <a:p>
            <a:endParaRPr lang="en-US" sz="2000" dirty="0" smtClean="0">
              <a:latin typeface="Californian FB" panose="0207040306080B030204" pitchFamily="18" charset="0"/>
            </a:endParaRPr>
          </a:p>
        </p:txBody>
      </p:sp>
    </p:spTree>
    <p:extLst>
      <p:ext uri="{BB962C8B-B14F-4D97-AF65-F5344CB8AC3E}">
        <p14:creationId xmlns:p14="http://schemas.microsoft.com/office/powerpoint/2010/main" val="4041342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457200"/>
            <a:ext cx="5715000" cy="1143000"/>
          </a:xfrm>
        </p:spPr>
        <p:txBody>
          <a:bodyPr/>
          <a:lstStyle/>
          <a:p>
            <a:pPr algn="ctr"/>
            <a:r>
              <a:rPr lang="en-US" b="1" dirty="0" smtClean="0">
                <a:solidFill>
                  <a:srgbClr val="00B050"/>
                </a:solidFill>
                <a:latin typeface="+mn-lt"/>
              </a:rPr>
              <a:t>Kernicterus (bilirubin encephalopathy)</a:t>
            </a:r>
            <a:r>
              <a:rPr lang="en-US" dirty="0" smtClean="0">
                <a:latin typeface="+mn-lt"/>
              </a:rPr>
              <a:t/>
            </a:r>
            <a:br>
              <a:rPr lang="en-US" dirty="0" smtClean="0">
                <a:latin typeface="+mn-lt"/>
              </a:rPr>
            </a:br>
            <a:endParaRPr lang="en-US" dirty="0">
              <a:latin typeface="+mn-lt"/>
            </a:endParaRPr>
          </a:p>
        </p:txBody>
      </p:sp>
      <p:sp>
        <p:nvSpPr>
          <p:cNvPr id="2" name="Content Placeholder 1"/>
          <p:cNvSpPr>
            <a:spLocks noGrp="1"/>
          </p:cNvSpPr>
          <p:nvPr>
            <p:ph sz="half" idx="1"/>
          </p:nvPr>
        </p:nvSpPr>
        <p:spPr/>
        <p:txBody>
          <a:bodyPr/>
          <a:lstStyle/>
          <a:p>
            <a:pPr>
              <a:buFont typeface="Wingdings" panose="05000000000000000000" pitchFamily="2" charset="2"/>
              <a:buChar char="Ø"/>
            </a:pPr>
            <a:r>
              <a:rPr lang="en-US" sz="3600" dirty="0" smtClean="0">
                <a:solidFill>
                  <a:srgbClr val="0D3B88"/>
                </a:solidFill>
                <a:latin typeface="+mn-lt"/>
              </a:rPr>
              <a:t>Rare</a:t>
            </a:r>
          </a:p>
          <a:p>
            <a:pPr>
              <a:buFont typeface="Wingdings" panose="05000000000000000000" pitchFamily="2" charset="2"/>
              <a:buChar char="Ø"/>
            </a:pPr>
            <a:r>
              <a:rPr lang="en-US" sz="3600" dirty="0" smtClean="0">
                <a:solidFill>
                  <a:srgbClr val="0D3B88"/>
                </a:solidFill>
                <a:latin typeface="+mn-lt"/>
              </a:rPr>
              <a:t>Elevated serum </a:t>
            </a:r>
            <a:r>
              <a:rPr lang="en-US" sz="3600" dirty="0" err="1" smtClean="0">
                <a:solidFill>
                  <a:srgbClr val="0D3B88"/>
                </a:solidFill>
                <a:latin typeface="+mn-lt"/>
              </a:rPr>
              <a:t>bili</a:t>
            </a:r>
            <a:r>
              <a:rPr lang="en-US" sz="3600" dirty="0" smtClean="0">
                <a:solidFill>
                  <a:srgbClr val="0D3B88"/>
                </a:solidFill>
                <a:latin typeface="+mn-lt"/>
              </a:rPr>
              <a:t> = can be toxic to CNS</a:t>
            </a:r>
          </a:p>
          <a:p>
            <a:pPr>
              <a:buFont typeface="Wingdings" panose="05000000000000000000" pitchFamily="2" charset="2"/>
              <a:buChar char="Ø"/>
            </a:pPr>
            <a:r>
              <a:rPr lang="en-US" sz="3600" dirty="0" smtClean="0">
                <a:solidFill>
                  <a:srgbClr val="0D3B88"/>
                </a:solidFill>
                <a:latin typeface="+mn-lt"/>
              </a:rPr>
              <a:t>Known cause of CP</a:t>
            </a:r>
          </a:p>
          <a:p>
            <a:pPr>
              <a:buFont typeface="Wingdings" panose="05000000000000000000" pitchFamily="2" charset="2"/>
              <a:buChar char="Ø"/>
            </a:pPr>
            <a:r>
              <a:rPr lang="en-US" sz="3600" dirty="0" smtClean="0">
                <a:solidFill>
                  <a:srgbClr val="0D3B88"/>
                </a:solidFill>
                <a:latin typeface="+mn-lt"/>
              </a:rPr>
              <a:t>Preventable </a:t>
            </a:r>
            <a:endParaRPr lang="en-US" sz="3600" dirty="0">
              <a:solidFill>
                <a:srgbClr val="0D3B88"/>
              </a:solidFill>
              <a:latin typeface="+mn-lt"/>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43976"/>
            <a:ext cx="4038600" cy="4238410"/>
          </a:xfrm>
        </p:spPr>
      </p:pic>
    </p:spTree>
    <p:extLst>
      <p:ext uri="{BB962C8B-B14F-4D97-AF65-F5344CB8AC3E}">
        <p14:creationId xmlns:p14="http://schemas.microsoft.com/office/powerpoint/2010/main" val="2023413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25933" cy="5684768"/>
          </a:xfrm>
        </p:spPr>
        <p:txBody>
          <a:bodyPr/>
          <a:lstStyle/>
          <a:p>
            <a:pPr>
              <a:buFont typeface="Wingdings" panose="05000000000000000000" pitchFamily="2" charset="2"/>
              <a:buChar char="Ø"/>
            </a:pPr>
            <a:r>
              <a:rPr lang="en-US" b="1" dirty="0" smtClean="0">
                <a:solidFill>
                  <a:srgbClr val="0D3B88"/>
                </a:solidFill>
                <a:latin typeface="+mn-lt"/>
              </a:rPr>
              <a:t>Initial Phase:</a:t>
            </a:r>
          </a:p>
          <a:p>
            <a:pPr lvl="1" indent="-342900">
              <a:buFont typeface="Arial" panose="020B0604020202020204" pitchFamily="34" charset="0"/>
              <a:buChar char="•"/>
            </a:pPr>
            <a:r>
              <a:rPr lang="en-US" dirty="0" smtClean="0">
                <a:solidFill>
                  <a:srgbClr val="0D3B88"/>
                </a:solidFill>
                <a:latin typeface="+mn-lt"/>
              </a:rPr>
              <a:t>Lethargy, sleepiness</a:t>
            </a:r>
          </a:p>
          <a:p>
            <a:pPr lvl="1" indent="-342900">
              <a:buFont typeface="Arial" panose="020B0604020202020204" pitchFamily="34" charset="0"/>
              <a:buChar char="•"/>
            </a:pPr>
            <a:r>
              <a:rPr lang="en-US" dirty="0" smtClean="0">
                <a:solidFill>
                  <a:srgbClr val="0D3B88"/>
                </a:solidFill>
                <a:latin typeface="+mn-lt"/>
              </a:rPr>
              <a:t>Slight hypotonic</a:t>
            </a:r>
          </a:p>
          <a:p>
            <a:pPr lvl="1" indent="-342900">
              <a:buFont typeface="Arial" panose="020B0604020202020204" pitchFamily="34" charset="0"/>
              <a:buChar char="•"/>
            </a:pPr>
            <a:r>
              <a:rPr lang="en-US" dirty="0" smtClean="0">
                <a:solidFill>
                  <a:srgbClr val="0D3B88"/>
                </a:solidFill>
                <a:latin typeface="+mn-lt"/>
              </a:rPr>
              <a:t>Poor sucking, slightly high-pitched cry</a:t>
            </a: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Intermediate Phase:</a:t>
            </a:r>
          </a:p>
          <a:p>
            <a:pPr lvl="1" indent="-342900">
              <a:buFont typeface="Arial" panose="020B0604020202020204" pitchFamily="34" charset="0"/>
              <a:buChar char="•"/>
            </a:pPr>
            <a:r>
              <a:rPr lang="en-US" dirty="0" smtClean="0">
                <a:solidFill>
                  <a:srgbClr val="0D3B88"/>
                </a:solidFill>
                <a:latin typeface="+mn-lt"/>
              </a:rPr>
              <a:t>Moderate stupor, irritable</a:t>
            </a:r>
          </a:p>
          <a:p>
            <a:pPr lvl="1">
              <a:buFont typeface="Arial" panose="020B0604020202020204" pitchFamily="34" charset="0"/>
              <a:buChar char="•"/>
            </a:pPr>
            <a:r>
              <a:rPr lang="en-US" dirty="0" smtClean="0">
                <a:solidFill>
                  <a:srgbClr val="0D3B88"/>
                </a:solidFill>
                <a:latin typeface="+mn-lt"/>
              </a:rPr>
              <a:t>Tone variable, usually increased; some have retrocollis-opisthotonos</a:t>
            </a:r>
          </a:p>
          <a:p>
            <a:pPr lvl="1" indent="-342900">
              <a:buFont typeface="Arial" panose="020B0604020202020204" pitchFamily="34" charset="0"/>
              <a:buChar char="•"/>
            </a:pPr>
            <a:r>
              <a:rPr lang="en-US" dirty="0" smtClean="0">
                <a:solidFill>
                  <a:srgbClr val="0D3B88"/>
                </a:solidFill>
                <a:latin typeface="+mn-lt"/>
              </a:rPr>
              <a:t>Minimal feeding, high-pitched cry</a:t>
            </a: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Advanced Phase:</a:t>
            </a:r>
          </a:p>
          <a:p>
            <a:pPr lvl="1" indent="-342900">
              <a:buFont typeface="Arial" panose="020B0604020202020204" pitchFamily="34" charset="0"/>
              <a:buChar char="•"/>
            </a:pPr>
            <a:r>
              <a:rPr lang="en-US" dirty="0" smtClean="0">
                <a:solidFill>
                  <a:srgbClr val="0D3B88"/>
                </a:solidFill>
                <a:latin typeface="+mn-lt"/>
              </a:rPr>
              <a:t>Deep stupor to coma</a:t>
            </a:r>
          </a:p>
          <a:p>
            <a:pPr lvl="1" indent="-342900">
              <a:buFont typeface="Arial" panose="020B0604020202020204" pitchFamily="34" charset="0"/>
              <a:buChar char="•"/>
            </a:pPr>
            <a:r>
              <a:rPr lang="en-US" dirty="0" smtClean="0">
                <a:solidFill>
                  <a:srgbClr val="0D3B88"/>
                </a:solidFill>
                <a:latin typeface="+mn-lt"/>
              </a:rPr>
              <a:t>Hypertonia, </a:t>
            </a:r>
            <a:r>
              <a:rPr lang="en-US" dirty="0" err="1" smtClean="0">
                <a:solidFill>
                  <a:srgbClr val="0D3B88"/>
                </a:solidFill>
                <a:latin typeface="+mn-lt"/>
              </a:rPr>
              <a:t>retrocollis-opisthotonos</a:t>
            </a:r>
            <a:endParaRPr lang="en-US" dirty="0" smtClean="0">
              <a:solidFill>
                <a:srgbClr val="0D3B88"/>
              </a:solidFill>
              <a:latin typeface="+mn-lt"/>
            </a:endParaRPr>
          </a:p>
          <a:p>
            <a:pPr marL="685800"/>
            <a:r>
              <a:rPr lang="en-US" dirty="0" smtClean="0">
                <a:solidFill>
                  <a:srgbClr val="0D3B88"/>
                </a:solidFill>
                <a:latin typeface="+mn-lt"/>
              </a:rPr>
              <a:t>No feeding, shrill cry</a:t>
            </a:r>
            <a:endParaRPr lang="en-US" dirty="0">
              <a:solidFill>
                <a:srgbClr val="0D3B88"/>
              </a:solidFill>
              <a:latin typeface="+mn-lt"/>
            </a:endParaRPr>
          </a:p>
        </p:txBody>
      </p:sp>
      <p:sp>
        <p:nvSpPr>
          <p:cNvPr id="3" name="Title 2"/>
          <p:cNvSpPr>
            <a:spLocks noGrp="1"/>
          </p:cNvSpPr>
          <p:nvPr>
            <p:ph type="ctrTitle"/>
          </p:nvPr>
        </p:nvSpPr>
        <p:spPr>
          <a:xfrm>
            <a:off x="533400" y="990600"/>
            <a:ext cx="8221133" cy="685800"/>
          </a:xfrm>
        </p:spPr>
        <p:txBody>
          <a:bodyPr/>
          <a:lstStyle/>
          <a:p>
            <a:pPr algn="ctr"/>
            <a:r>
              <a:rPr lang="en-US" sz="3200" dirty="0" smtClean="0">
                <a:solidFill>
                  <a:srgbClr val="00B050"/>
                </a:solidFill>
                <a:latin typeface="+mn-lt"/>
              </a:rPr>
              <a:t>Clinical features of Acute Bilirubin Encephalopathy</a:t>
            </a:r>
            <a:r>
              <a:rPr lang="en-US" dirty="0" smtClean="0">
                <a:latin typeface="+mn-lt"/>
              </a:rPr>
              <a:t>	</a:t>
            </a:r>
            <a:endParaRPr lang="en-US" dirty="0">
              <a:latin typeface="+mn-lt"/>
            </a:endParaRPr>
          </a:p>
        </p:txBody>
      </p:sp>
    </p:spTree>
    <p:extLst>
      <p:ext uri="{BB962C8B-B14F-4D97-AF65-F5344CB8AC3E}">
        <p14:creationId xmlns:p14="http://schemas.microsoft.com/office/powerpoint/2010/main" val="4274436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0"/>
            <a:ext cx="8525933" cy="4258005"/>
          </a:xfrm>
        </p:spPr>
        <p:txBody>
          <a:bodyPr/>
          <a:lstStyle/>
          <a:p>
            <a:pPr>
              <a:buFont typeface="Wingdings" panose="05000000000000000000" pitchFamily="2" charset="2"/>
              <a:buChar char="Ø"/>
            </a:pPr>
            <a:r>
              <a:rPr lang="en-US" sz="2400" dirty="0" smtClean="0">
                <a:solidFill>
                  <a:srgbClr val="0D3B88"/>
                </a:solidFill>
                <a:latin typeface="+mn-lt"/>
              </a:rPr>
              <a:t>Kernicterus = permanent disabling neurologic condition characterized by:</a:t>
            </a:r>
          </a:p>
          <a:p>
            <a:pPr lvl="1">
              <a:buFont typeface="Wingdings" panose="05000000000000000000" pitchFamily="2" charset="2"/>
              <a:buChar char="Ø"/>
            </a:pPr>
            <a:r>
              <a:rPr lang="en-US" sz="2400" dirty="0" err="1" smtClean="0">
                <a:solidFill>
                  <a:srgbClr val="0D3B88"/>
                </a:solidFill>
                <a:latin typeface="+mn-lt"/>
              </a:rPr>
              <a:t>Choreoathetoid</a:t>
            </a:r>
            <a:r>
              <a:rPr lang="en-US" sz="2400" dirty="0" smtClean="0">
                <a:solidFill>
                  <a:srgbClr val="0D3B88"/>
                </a:solidFill>
                <a:latin typeface="+mn-lt"/>
              </a:rPr>
              <a:t> cerebral palsy</a:t>
            </a:r>
          </a:p>
          <a:p>
            <a:pPr lvl="1">
              <a:buFont typeface="Wingdings" panose="05000000000000000000" pitchFamily="2" charset="2"/>
              <a:buChar char="Ø"/>
            </a:pPr>
            <a:r>
              <a:rPr lang="en-US" sz="2400" dirty="0" smtClean="0">
                <a:solidFill>
                  <a:srgbClr val="0D3B88"/>
                </a:solidFill>
                <a:latin typeface="+mn-lt"/>
              </a:rPr>
              <a:t>Gaze abnormalities (upward gaze paresis)</a:t>
            </a:r>
          </a:p>
          <a:p>
            <a:pPr lvl="1">
              <a:buFont typeface="Wingdings" panose="05000000000000000000" pitchFamily="2" charset="2"/>
              <a:buChar char="Ø"/>
            </a:pPr>
            <a:r>
              <a:rPr lang="en-US" sz="2400" dirty="0" smtClean="0">
                <a:solidFill>
                  <a:srgbClr val="0D3B88"/>
                </a:solidFill>
                <a:latin typeface="+mn-lt"/>
              </a:rPr>
              <a:t>Sensorineural hearing loss or auditory neuropathy</a:t>
            </a:r>
          </a:p>
          <a:p>
            <a:pPr lvl="1">
              <a:buFont typeface="Wingdings" panose="05000000000000000000" pitchFamily="2" charset="2"/>
              <a:buChar char="Ø"/>
            </a:pPr>
            <a:r>
              <a:rPr lang="en-US" sz="2400" dirty="0" smtClean="0">
                <a:solidFill>
                  <a:srgbClr val="0D3B88"/>
                </a:solidFill>
                <a:latin typeface="+mn-lt"/>
              </a:rPr>
              <a:t>Intellectual deficits, but minority are in the intellectually disabled range</a:t>
            </a:r>
          </a:p>
          <a:p>
            <a:pPr lvl="1">
              <a:buFont typeface="Wingdings" panose="05000000000000000000" pitchFamily="2" charset="2"/>
              <a:buChar char="Ø"/>
            </a:pPr>
            <a:r>
              <a:rPr lang="en-US" sz="2400" dirty="0" smtClean="0">
                <a:solidFill>
                  <a:srgbClr val="0D3B88"/>
                </a:solidFill>
                <a:latin typeface="+mn-lt"/>
              </a:rPr>
              <a:t>Enamel dysplasia of deciduous teeth</a:t>
            </a:r>
            <a:endParaRPr lang="en-US" sz="2400" dirty="0">
              <a:solidFill>
                <a:srgbClr val="0D3B88"/>
              </a:solidFill>
              <a:latin typeface="+mn-lt"/>
            </a:endParaRPr>
          </a:p>
        </p:txBody>
      </p:sp>
      <p:sp>
        <p:nvSpPr>
          <p:cNvPr id="3" name="Title 2"/>
          <p:cNvSpPr>
            <a:spLocks noGrp="1"/>
          </p:cNvSpPr>
          <p:nvPr>
            <p:ph type="ctrTitle"/>
          </p:nvPr>
        </p:nvSpPr>
        <p:spPr>
          <a:xfrm>
            <a:off x="313267" y="1143000"/>
            <a:ext cx="8525933" cy="864817"/>
          </a:xfrm>
        </p:spPr>
        <p:txBody>
          <a:bodyPr/>
          <a:lstStyle/>
          <a:p>
            <a:r>
              <a:rPr lang="en-US" dirty="0" smtClean="0">
                <a:solidFill>
                  <a:srgbClr val="00B050"/>
                </a:solidFill>
                <a:latin typeface="+mn-lt"/>
              </a:rPr>
              <a:t>Clinical Features of Chronic Post-</a:t>
            </a:r>
            <a:r>
              <a:rPr lang="en-US" dirty="0" err="1" smtClean="0">
                <a:solidFill>
                  <a:srgbClr val="00B050"/>
                </a:solidFill>
                <a:latin typeface="+mn-lt"/>
              </a:rPr>
              <a:t>Kernicteric</a:t>
            </a:r>
            <a:r>
              <a:rPr lang="en-US" dirty="0" smtClean="0">
                <a:solidFill>
                  <a:srgbClr val="00B050"/>
                </a:solidFill>
                <a:latin typeface="+mn-lt"/>
              </a:rPr>
              <a:t> Encephalopathy</a:t>
            </a:r>
            <a:endParaRPr lang="en-US" dirty="0">
              <a:solidFill>
                <a:srgbClr val="00B050"/>
              </a:solidFill>
              <a:latin typeface="+mn-lt"/>
            </a:endParaRPr>
          </a:p>
        </p:txBody>
      </p:sp>
    </p:spTree>
    <p:extLst>
      <p:ext uri="{BB962C8B-B14F-4D97-AF65-F5344CB8AC3E}">
        <p14:creationId xmlns:p14="http://schemas.microsoft.com/office/powerpoint/2010/main" val="3662010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25933" cy="4525963"/>
          </a:xfrm>
        </p:spPr>
        <p:txBody>
          <a:bodyPr/>
          <a:lstStyle/>
          <a:p>
            <a:endParaRPr lang="en-US" dirty="0" smtClean="0">
              <a:latin typeface="+mn-lt"/>
            </a:endParaRPr>
          </a:p>
          <a:p>
            <a:pPr marL="0" indent="0">
              <a:buNone/>
            </a:pPr>
            <a:r>
              <a:rPr lang="en-US" dirty="0" smtClean="0">
                <a:solidFill>
                  <a:srgbClr val="0D3B88"/>
                </a:solidFill>
                <a:latin typeface="+mn-lt"/>
              </a:rPr>
              <a:t>1. Concentration of </a:t>
            </a:r>
            <a:r>
              <a:rPr lang="en-US" dirty="0" err="1" smtClean="0">
                <a:solidFill>
                  <a:srgbClr val="0D3B88"/>
                </a:solidFill>
                <a:latin typeface="+mn-lt"/>
              </a:rPr>
              <a:t>bili</a:t>
            </a:r>
            <a:r>
              <a:rPr lang="en-US" dirty="0" smtClean="0">
                <a:solidFill>
                  <a:srgbClr val="0D3B88"/>
                </a:solidFill>
                <a:latin typeface="+mn-lt"/>
              </a:rPr>
              <a:t> in the brain</a:t>
            </a:r>
          </a:p>
          <a:p>
            <a:endParaRPr lang="en-US" dirty="0" smtClean="0">
              <a:solidFill>
                <a:srgbClr val="0D3B88"/>
              </a:solidFill>
              <a:latin typeface="+mn-lt"/>
            </a:endParaRPr>
          </a:p>
          <a:p>
            <a:pPr marL="0" indent="0">
              <a:buNone/>
            </a:pPr>
            <a:r>
              <a:rPr lang="en-US" dirty="0" smtClean="0">
                <a:solidFill>
                  <a:srgbClr val="0D3B88"/>
                </a:solidFill>
                <a:latin typeface="+mn-lt"/>
              </a:rPr>
              <a:t>2. Duration brain has been exposed</a:t>
            </a:r>
          </a:p>
          <a:p>
            <a:pPr marL="342900" indent="-342900">
              <a:buFontTx/>
              <a:buChar char="-"/>
            </a:pPr>
            <a:endParaRPr lang="en-US" dirty="0">
              <a:solidFill>
                <a:srgbClr val="0D3B88"/>
              </a:solidFill>
              <a:latin typeface="+mn-lt"/>
            </a:endParaRPr>
          </a:p>
          <a:p>
            <a:pPr marL="342900" indent="-342900">
              <a:buFontTx/>
              <a:buChar char="-"/>
            </a:pPr>
            <a:r>
              <a:rPr lang="en-US" dirty="0" smtClean="0">
                <a:solidFill>
                  <a:srgbClr val="0D3B88"/>
                </a:solidFill>
                <a:latin typeface="+mn-lt"/>
              </a:rPr>
              <a:t>MRI will show deposition in basal ganglia</a:t>
            </a:r>
          </a:p>
          <a:p>
            <a:pPr marL="342900" indent="-342900">
              <a:buFontTx/>
              <a:buChar char="-"/>
            </a:pPr>
            <a:endParaRPr lang="en-US" dirty="0">
              <a:solidFill>
                <a:srgbClr val="0D3B88"/>
              </a:solidFill>
              <a:latin typeface="+mn-lt"/>
            </a:endParaRPr>
          </a:p>
          <a:p>
            <a:pPr marL="342900" indent="-342900">
              <a:buFontTx/>
              <a:buChar char="-"/>
            </a:pPr>
            <a:r>
              <a:rPr lang="en-US" dirty="0" smtClean="0">
                <a:solidFill>
                  <a:srgbClr val="0D3B88"/>
                </a:solidFill>
                <a:latin typeface="+mn-lt"/>
              </a:rPr>
              <a:t>Long term effects vary</a:t>
            </a:r>
          </a:p>
          <a:p>
            <a:pPr marL="342900" indent="-342900">
              <a:buFontTx/>
              <a:buChar char="-"/>
            </a:pPr>
            <a:endParaRPr lang="en-US" dirty="0">
              <a:solidFill>
                <a:srgbClr val="0D3B88"/>
              </a:solidFill>
              <a:latin typeface="+mn-lt"/>
            </a:endParaRPr>
          </a:p>
          <a:p>
            <a:pPr marL="342900" indent="-342900">
              <a:buFontTx/>
              <a:buChar char="-"/>
            </a:pPr>
            <a:r>
              <a:rPr lang="en-US" dirty="0" smtClean="0">
                <a:solidFill>
                  <a:srgbClr val="0D3B88"/>
                </a:solidFill>
                <a:latin typeface="+mn-lt"/>
              </a:rPr>
              <a:t>Boys tend to have worse long term  outcomes </a:t>
            </a:r>
            <a:endParaRPr lang="en-US" dirty="0">
              <a:solidFill>
                <a:srgbClr val="0D3B88"/>
              </a:solidFill>
              <a:latin typeface="+mn-lt"/>
            </a:endParaRPr>
          </a:p>
        </p:txBody>
      </p:sp>
      <p:sp>
        <p:nvSpPr>
          <p:cNvPr id="3" name="Title 2"/>
          <p:cNvSpPr>
            <a:spLocks noGrp="1"/>
          </p:cNvSpPr>
          <p:nvPr>
            <p:ph type="ctrTitle"/>
          </p:nvPr>
        </p:nvSpPr>
        <p:spPr>
          <a:xfrm>
            <a:off x="228600" y="1143000"/>
            <a:ext cx="8525933" cy="685800"/>
          </a:xfrm>
        </p:spPr>
        <p:txBody>
          <a:bodyPr/>
          <a:lstStyle/>
          <a:p>
            <a:r>
              <a:rPr lang="en-US" dirty="0" smtClean="0">
                <a:solidFill>
                  <a:srgbClr val="00B050"/>
                </a:solidFill>
                <a:latin typeface="+mn-lt"/>
              </a:rPr>
              <a:t>What determines if the baby will have kernicterus? </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50505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8525933" cy="4495800"/>
          </a:xfrm>
        </p:spPr>
        <p:txBody>
          <a:bodyPr/>
          <a:lstStyle/>
          <a:p>
            <a:pPr marL="342900" indent="-342900">
              <a:buFont typeface="Arial" panose="020B0604020202020204" pitchFamily="34" charset="0"/>
              <a:buChar char="•"/>
            </a:pPr>
            <a:r>
              <a:rPr lang="en-US" sz="2400" dirty="0" smtClean="0">
                <a:solidFill>
                  <a:srgbClr val="0D3B88"/>
                </a:solidFill>
                <a:latin typeface="+mn-lt"/>
              </a:rPr>
              <a:t>Jaundice on 1</a:t>
            </a:r>
            <a:r>
              <a:rPr lang="en-US" sz="2400" baseline="30000" dirty="0" smtClean="0">
                <a:solidFill>
                  <a:srgbClr val="0D3B88"/>
                </a:solidFill>
                <a:latin typeface="+mn-lt"/>
              </a:rPr>
              <a:t>st</a:t>
            </a:r>
            <a:r>
              <a:rPr lang="en-US" sz="2400" dirty="0" smtClean="0">
                <a:solidFill>
                  <a:srgbClr val="0D3B88"/>
                </a:solidFill>
                <a:latin typeface="+mn-lt"/>
              </a:rPr>
              <a:t> day of life = </a:t>
            </a:r>
            <a:r>
              <a:rPr lang="en-US" sz="2400" b="1" dirty="0" smtClean="0">
                <a:solidFill>
                  <a:srgbClr val="0D3B88"/>
                </a:solidFill>
                <a:latin typeface="+mn-lt"/>
              </a:rPr>
              <a:t>ALWAYS pathologic</a:t>
            </a:r>
          </a:p>
          <a:p>
            <a:pPr marL="1085850" lvl="1" indent="-342900">
              <a:buFont typeface="Arial" panose="020B0604020202020204" pitchFamily="34" charset="0"/>
              <a:buChar char="•"/>
            </a:pPr>
            <a:r>
              <a:rPr lang="en-US" sz="2400" dirty="0" smtClean="0">
                <a:solidFill>
                  <a:srgbClr val="0D3B88"/>
                </a:solidFill>
                <a:latin typeface="+mn-lt"/>
              </a:rPr>
              <a:t>r/o infection</a:t>
            </a:r>
          </a:p>
          <a:p>
            <a:pPr marL="342900" indent="-342900">
              <a:buFont typeface="Arial" panose="020B0604020202020204" pitchFamily="34" charset="0"/>
              <a:buChar char="•"/>
            </a:pPr>
            <a:r>
              <a:rPr lang="en-US" sz="2400" dirty="0" smtClean="0">
                <a:solidFill>
                  <a:srgbClr val="0D3B88"/>
                </a:solidFill>
                <a:latin typeface="+mn-lt"/>
              </a:rPr>
              <a:t>Most infants discharged from nursery before  48 hours, well before their bilirubin has peaked</a:t>
            </a:r>
          </a:p>
          <a:p>
            <a:pPr marL="1085850" lvl="1" indent="-342900">
              <a:buFont typeface="Arial" panose="020B0604020202020204" pitchFamily="34" charset="0"/>
              <a:buChar char="•"/>
            </a:pPr>
            <a:r>
              <a:rPr lang="en-US" sz="2400" dirty="0" smtClean="0">
                <a:solidFill>
                  <a:srgbClr val="0D3B88"/>
                </a:solidFill>
                <a:latin typeface="+mn-lt"/>
              </a:rPr>
              <a:t>AAP has guidelines for follow up of all infants discharged before 72 hours of age, requiring that they are seen within 2 days of discharge.</a:t>
            </a:r>
          </a:p>
          <a:p>
            <a:pPr marL="1085850" lvl="1" indent="-342900">
              <a:buFont typeface="Arial" panose="020B0604020202020204" pitchFamily="34" charset="0"/>
              <a:buChar char="•"/>
            </a:pPr>
            <a:r>
              <a:rPr lang="en-US" sz="2400" dirty="0" smtClean="0">
                <a:solidFill>
                  <a:srgbClr val="0D3B88"/>
                </a:solidFill>
                <a:latin typeface="+mn-lt"/>
              </a:rPr>
              <a:t>Follow up to prevent severe hyperbilirubinemia and kernicterus.</a:t>
            </a:r>
          </a:p>
          <a:p>
            <a:pPr marL="342900" indent="-342900">
              <a:buFont typeface="Arial" panose="020B0604020202020204" pitchFamily="34" charset="0"/>
              <a:buChar char="•"/>
            </a:pPr>
            <a:r>
              <a:rPr lang="en-US" sz="2400" dirty="0" smtClean="0">
                <a:solidFill>
                  <a:srgbClr val="0D3B88"/>
                </a:solidFill>
                <a:latin typeface="+mn-lt"/>
              </a:rPr>
              <a:t>Over 38 weeks</a:t>
            </a:r>
            <a:r>
              <a:rPr lang="en-US" sz="2400" dirty="0">
                <a:solidFill>
                  <a:srgbClr val="0D3B88"/>
                </a:solidFill>
                <a:latin typeface="+mn-lt"/>
              </a:rPr>
              <a:t>,</a:t>
            </a:r>
            <a:r>
              <a:rPr lang="en-US" sz="2400" dirty="0" smtClean="0">
                <a:solidFill>
                  <a:srgbClr val="0D3B88"/>
                </a:solidFill>
                <a:latin typeface="+mn-lt"/>
              </a:rPr>
              <a:t> no jaundice, formula fed, no risk factors </a:t>
            </a:r>
            <a:r>
              <a:rPr lang="en-US" sz="2400" dirty="0" smtClean="0">
                <a:solidFill>
                  <a:srgbClr val="0D3B88"/>
                </a:solidFill>
                <a:latin typeface="+mn-lt"/>
                <a:sym typeface="Wingdings" panose="05000000000000000000" pitchFamily="2" charset="2"/>
              </a:rPr>
              <a:t> </a:t>
            </a:r>
            <a:r>
              <a:rPr lang="en-US" sz="2400" dirty="0" smtClean="0">
                <a:solidFill>
                  <a:srgbClr val="0D3B88"/>
                </a:solidFill>
                <a:latin typeface="+mn-lt"/>
              </a:rPr>
              <a:t>follow up 3-4 days </a:t>
            </a:r>
            <a:endParaRPr lang="en-US" sz="2400" dirty="0">
              <a:solidFill>
                <a:srgbClr val="0D3B88"/>
              </a:solidFill>
              <a:latin typeface="+mn-lt"/>
            </a:endParaRPr>
          </a:p>
        </p:txBody>
      </p:sp>
      <p:sp>
        <p:nvSpPr>
          <p:cNvPr id="3" name="Title 2"/>
          <p:cNvSpPr>
            <a:spLocks noGrp="1"/>
          </p:cNvSpPr>
          <p:nvPr>
            <p:ph type="ctrTitle"/>
          </p:nvPr>
        </p:nvSpPr>
        <p:spPr>
          <a:xfrm>
            <a:off x="457200" y="914400"/>
            <a:ext cx="8525933" cy="685800"/>
          </a:xfrm>
        </p:spPr>
        <p:txBody>
          <a:bodyPr/>
          <a:lstStyle/>
          <a:p>
            <a:pPr algn="ctr"/>
            <a:r>
              <a:rPr lang="en-US" dirty="0" smtClean="0">
                <a:solidFill>
                  <a:srgbClr val="00B050"/>
                </a:solidFill>
                <a:latin typeface="+mn-lt"/>
              </a:rPr>
              <a:t>Who Should be Checked? 	</a:t>
            </a:r>
            <a:endParaRPr lang="en-US" dirty="0">
              <a:solidFill>
                <a:srgbClr val="00B050"/>
              </a:solidFill>
              <a:latin typeface="+mn-lt"/>
            </a:endParaRPr>
          </a:p>
        </p:txBody>
      </p:sp>
    </p:spTree>
    <p:extLst>
      <p:ext uri="{BB962C8B-B14F-4D97-AF65-F5344CB8AC3E}">
        <p14:creationId xmlns:p14="http://schemas.microsoft.com/office/powerpoint/2010/main" val="1587524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655638"/>
          </a:xfrm>
        </p:spPr>
        <p:txBody>
          <a:bodyPr/>
          <a:lstStyle/>
          <a:p>
            <a:r>
              <a:rPr lang="en-US" b="1" dirty="0" smtClean="0">
                <a:solidFill>
                  <a:srgbClr val="00B050"/>
                </a:solidFill>
                <a:latin typeface="+mn-lt"/>
              </a:rPr>
              <a:t>Bilirubin Concentration</a:t>
            </a:r>
            <a:endParaRPr lang="en-US" b="1" dirty="0">
              <a:solidFill>
                <a:srgbClr val="00B050"/>
              </a:solidFill>
              <a:latin typeface="+mn-lt"/>
            </a:endParaRPr>
          </a:p>
        </p:txBody>
      </p:sp>
      <p:sp>
        <p:nvSpPr>
          <p:cNvPr id="3" name="Content Placeholder 2"/>
          <p:cNvSpPr>
            <a:spLocks noGrp="1"/>
          </p:cNvSpPr>
          <p:nvPr>
            <p:ph idx="1"/>
          </p:nvPr>
        </p:nvSpPr>
        <p:spPr>
          <a:xfrm>
            <a:off x="76200" y="1600200"/>
            <a:ext cx="8610600" cy="4525963"/>
          </a:xfrm>
        </p:spPr>
        <p:txBody>
          <a:bodyPr/>
          <a:lstStyle/>
          <a:p>
            <a:r>
              <a:rPr lang="en-US" dirty="0" smtClean="0">
                <a:solidFill>
                  <a:srgbClr val="0D3B88"/>
                </a:solidFill>
                <a:latin typeface="+mn-lt"/>
              </a:rPr>
              <a:t>Visual Estimation of TSB Concentrations</a:t>
            </a:r>
          </a:p>
          <a:p>
            <a:pPr lvl="1"/>
            <a:r>
              <a:rPr lang="en-US" dirty="0" smtClean="0">
                <a:solidFill>
                  <a:srgbClr val="0D3B88"/>
                </a:solidFill>
                <a:latin typeface="+mn-lt"/>
              </a:rPr>
              <a:t>Correlations are generally highly statistically significant differences as great as 13 to 15 mg/</a:t>
            </a:r>
            <a:r>
              <a:rPr lang="en-US" dirty="0" err="1" smtClean="0">
                <a:solidFill>
                  <a:srgbClr val="0D3B88"/>
                </a:solidFill>
                <a:latin typeface="+mn-lt"/>
              </a:rPr>
              <a:t>dL</a:t>
            </a:r>
            <a:r>
              <a:rPr lang="en-US" dirty="0" smtClean="0">
                <a:solidFill>
                  <a:srgbClr val="0D3B88"/>
                </a:solidFill>
                <a:latin typeface="+mn-lt"/>
              </a:rPr>
              <a:t> </a:t>
            </a:r>
            <a:r>
              <a:rPr lang="en-US" dirty="0" err="1" smtClean="0">
                <a:solidFill>
                  <a:srgbClr val="0D3B88"/>
                </a:solidFill>
                <a:latin typeface="+mn-lt"/>
              </a:rPr>
              <a:t>btwn</a:t>
            </a:r>
            <a:r>
              <a:rPr lang="en-US" dirty="0" smtClean="0">
                <a:solidFill>
                  <a:srgbClr val="0D3B88"/>
                </a:solidFill>
                <a:latin typeface="+mn-lt"/>
              </a:rPr>
              <a:t> actual TSB and </a:t>
            </a:r>
            <a:r>
              <a:rPr lang="en-US" dirty="0" err="1" smtClean="0">
                <a:solidFill>
                  <a:srgbClr val="0D3B88"/>
                </a:solidFill>
                <a:latin typeface="+mn-lt"/>
              </a:rPr>
              <a:t>TcB</a:t>
            </a:r>
            <a:r>
              <a:rPr lang="en-US" dirty="0" smtClean="0">
                <a:solidFill>
                  <a:srgbClr val="0D3B88"/>
                </a:solidFill>
                <a:latin typeface="+mn-lt"/>
              </a:rPr>
              <a:t> and bilirubin values estimated by jaundice observed</a:t>
            </a:r>
          </a:p>
          <a:p>
            <a:r>
              <a:rPr lang="en-US" dirty="0" smtClean="0">
                <a:solidFill>
                  <a:srgbClr val="0D3B88"/>
                </a:solidFill>
                <a:latin typeface="+mn-lt"/>
              </a:rPr>
              <a:t>All infants should be visually assessed for jaundice at least Q12 hours following delivery until discharge. </a:t>
            </a:r>
            <a:r>
              <a:rPr lang="en-US" dirty="0" err="1" smtClean="0">
                <a:solidFill>
                  <a:srgbClr val="0D3B88"/>
                </a:solidFill>
                <a:latin typeface="+mn-lt"/>
              </a:rPr>
              <a:t>TsB</a:t>
            </a:r>
            <a:r>
              <a:rPr lang="en-US" dirty="0" smtClean="0">
                <a:solidFill>
                  <a:srgbClr val="0D3B88"/>
                </a:solidFill>
                <a:latin typeface="+mn-lt"/>
              </a:rPr>
              <a:t> or </a:t>
            </a:r>
            <a:r>
              <a:rPr lang="en-US" dirty="0" err="1" smtClean="0">
                <a:solidFill>
                  <a:srgbClr val="0D3B88"/>
                </a:solidFill>
                <a:latin typeface="+mn-lt"/>
              </a:rPr>
              <a:t>TcB</a:t>
            </a:r>
            <a:r>
              <a:rPr lang="en-US" dirty="0" smtClean="0">
                <a:solidFill>
                  <a:srgbClr val="0D3B88"/>
                </a:solidFill>
                <a:latin typeface="+mn-lt"/>
              </a:rPr>
              <a:t> should be measured ASAP for infants noted to be jaundiced &lt;24 hours after birth</a:t>
            </a:r>
          </a:p>
          <a:p>
            <a:pPr lvl="1"/>
            <a:r>
              <a:rPr lang="en-US" dirty="0" smtClean="0">
                <a:solidFill>
                  <a:srgbClr val="0D3B88"/>
                </a:solidFill>
                <a:latin typeface="+mn-lt"/>
              </a:rPr>
              <a:t>Although jaundice before 24 hours may not have an identifiable cause, when a cause is identified it is most likely to be a hemolytic process</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58</a:t>
            </a:fld>
            <a:endParaRPr lang="en-US" altLang="en-US"/>
          </a:p>
        </p:txBody>
      </p:sp>
    </p:spTree>
    <p:extLst>
      <p:ext uri="{BB962C8B-B14F-4D97-AF65-F5344CB8AC3E}">
        <p14:creationId xmlns:p14="http://schemas.microsoft.com/office/powerpoint/2010/main" val="3237200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033" y="1676400"/>
            <a:ext cx="8525933" cy="4525963"/>
          </a:xfrm>
        </p:spPr>
        <p:txBody>
          <a:bodyPr/>
          <a:lstStyle/>
          <a:p>
            <a:pPr>
              <a:buFont typeface="Wingdings" panose="05000000000000000000" pitchFamily="2" charset="2"/>
              <a:buChar char="Ø"/>
            </a:pPr>
            <a:r>
              <a:rPr lang="en-US" sz="1800" dirty="0" smtClean="0">
                <a:solidFill>
                  <a:srgbClr val="0D3B88"/>
                </a:solidFill>
                <a:latin typeface="+mn-lt"/>
              </a:rPr>
              <a:t>Traditional </a:t>
            </a:r>
            <a:r>
              <a:rPr lang="en-US" sz="1800" dirty="0">
                <a:solidFill>
                  <a:srgbClr val="0D3B88"/>
                </a:solidFill>
                <a:latin typeface="+mn-lt"/>
              </a:rPr>
              <a:t>identification </a:t>
            </a:r>
            <a:r>
              <a:rPr lang="en-US" sz="1800" dirty="0" smtClean="0">
                <a:solidFill>
                  <a:srgbClr val="0D3B88"/>
                </a:solidFill>
                <a:latin typeface="+mn-lt"/>
              </a:rPr>
              <a:t>requires blanching </a:t>
            </a:r>
            <a:r>
              <a:rPr lang="en-US" sz="1800" dirty="0">
                <a:solidFill>
                  <a:srgbClr val="0D3B88"/>
                </a:solidFill>
                <a:latin typeface="+mn-lt"/>
              </a:rPr>
              <a:t>the skin with digital pressure to reveal the underlying color of the skin and subcutaneous </a:t>
            </a:r>
            <a:r>
              <a:rPr lang="en-US" sz="1800" dirty="0" smtClean="0">
                <a:solidFill>
                  <a:srgbClr val="0D3B88"/>
                </a:solidFill>
                <a:latin typeface="+mn-lt"/>
              </a:rPr>
              <a:t>tissue</a:t>
            </a:r>
          </a:p>
          <a:p>
            <a:pPr>
              <a:buFont typeface="Wingdings" panose="05000000000000000000" pitchFamily="2" charset="2"/>
              <a:buChar char="Ø"/>
            </a:pPr>
            <a:r>
              <a:rPr lang="en-US" sz="1800" dirty="0" smtClean="0">
                <a:solidFill>
                  <a:srgbClr val="0D3B88"/>
                </a:solidFill>
                <a:latin typeface="+mn-lt"/>
              </a:rPr>
              <a:t> More difficult in particularly </a:t>
            </a:r>
            <a:r>
              <a:rPr lang="en-US" sz="1800" dirty="0">
                <a:solidFill>
                  <a:srgbClr val="0D3B88"/>
                </a:solidFill>
                <a:latin typeface="+mn-lt"/>
              </a:rPr>
              <a:t>in darkly pigmented </a:t>
            </a:r>
            <a:r>
              <a:rPr lang="en-US" sz="1800" dirty="0" smtClean="0">
                <a:solidFill>
                  <a:srgbClr val="0D3B88"/>
                </a:solidFill>
                <a:latin typeface="+mn-lt"/>
              </a:rPr>
              <a:t>infants</a:t>
            </a:r>
          </a:p>
          <a:p>
            <a:endParaRPr lang="en-US" sz="1800" dirty="0">
              <a:latin typeface="+mn-lt"/>
            </a:endParaRPr>
          </a:p>
          <a:p>
            <a:endParaRPr lang="en-US" dirty="0" smtClean="0">
              <a:latin typeface="+mn-lt"/>
            </a:endParaRPr>
          </a:p>
          <a:p>
            <a:endParaRPr lang="en-US" dirty="0">
              <a:latin typeface="+mn-lt"/>
            </a:endParaRPr>
          </a:p>
          <a:p>
            <a:endParaRPr lang="en-US" dirty="0" smtClean="0">
              <a:latin typeface="+mn-lt"/>
            </a:endParaRPr>
          </a:p>
          <a:p>
            <a:endParaRPr lang="en-US" dirty="0">
              <a:latin typeface="+mn-lt"/>
            </a:endParaRPr>
          </a:p>
          <a:p>
            <a:endParaRPr lang="en-US" dirty="0" smtClean="0">
              <a:latin typeface="+mn-lt"/>
            </a:endParaRPr>
          </a:p>
          <a:p>
            <a:pPr>
              <a:buFont typeface="Wingdings" panose="05000000000000000000" pitchFamily="2" charset="2"/>
              <a:buChar char="Ø"/>
            </a:pPr>
            <a:r>
              <a:rPr lang="en-US" sz="1800" dirty="0">
                <a:solidFill>
                  <a:srgbClr val="0D3B88"/>
                </a:solidFill>
                <a:latin typeface="+mn-lt"/>
              </a:rPr>
              <a:t>D</a:t>
            </a:r>
            <a:r>
              <a:rPr lang="en-US" sz="1800" dirty="0" smtClean="0">
                <a:solidFill>
                  <a:srgbClr val="0D3B88"/>
                </a:solidFill>
                <a:latin typeface="+mn-lt"/>
              </a:rPr>
              <a:t>ifference </a:t>
            </a:r>
            <a:r>
              <a:rPr lang="en-US" sz="1800" dirty="0">
                <a:solidFill>
                  <a:srgbClr val="0D3B88"/>
                </a:solidFill>
                <a:latin typeface="+mn-lt"/>
              </a:rPr>
              <a:t>between a TSB value of 5 mg/</a:t>
            </a:r>
            <a:r>
              <a:rPr lang="en-US" sz="1800" dirty="0" err="1">
                <a:solidFill>
                  <a:srgbClr val="0D3B88"/>
                </a:solidFill>
                <a:latin typeface="+mn-lt"/>
              </a:rPr>
              <a:t>dL</a:t>
            </a:r>
            <a:r>
              <a:rPr lang="en-US" sz="1800" dirty="0">
                <a:solidFill>
                  <a:srgbClr val="0D3B88"/>
                </a:solidFill>
                <a:latin typeface="+mn-lt"/>
              </a:rPr>
              <a:t> </a:t>
            </a:r>
            <a:r>
              <a:rPr lang="en-US" sz="1800" dirty="0" smtClean="0">
                <a:solidFill>
                  <a:srgbClr val="0D3B88"/>
                </a:solidFill>
                <a:latin typeface="+mn-lt"/>
              </a:rPr>
              <a:t> and </a:t>
            </a:r>
            <a:r>
              <a:rPr lang="en-US" sz="1800" dirty="0">
                <a:solidFill>
                  <a:srgbClr val="0D3B88"/>
                </a:solidFill>
                <a:latin typeface="+mn-lt"/>
              </a:rPr>
              <a:t>8 mg/</a:t>
            </a:r>
            <a:r>
              <a:rPr lang="en-US" sz="1800" dirty="0" err="1">
                <a:solidFill>
                  <a:srgbClr val="0D3B88"/>
                </a:solidFill>
                <a:latin typeface="+mn-lt"/>
              </a:rPr>
              <a:t>dL</a:t>
            </a:r>
            <a:r>
              <a:rPr lang="en-US" sz="1800" dirty="0">
                <a:solidFill>
                  <a:srgbClr val="0D3B88"/>
                </a:solidFill>
                <a:latin typeface="+mn-lt"/>
              </a:rPr>
              <a:t> </a:t>
            </a:r>
            <a:r>
              <a:rPr lang="en-US" sz="1800" dirty="0" smtClean="0">
                <a:solidFill>
                  <a:srgbClr val="0D3B88"/>
                </a:solidFill>
                <a:latin typeface="+mn-lt"/>
              </a:rPr>
              <a:t> cannot </a:t>
            </a:r>
            <a:r>
              <a:rPr lang="en-US" sz="1800" dirty="0">
                <a:solidFill>
                  <a:srgbClr val="0D3B88"/>
                </a:solidFill>
                <a:latin typeface="+mn-lt"/>
              </a:rPr>
              <a:t>be perceived by the eye, but this represents the difference between the 50th and the 95th percentiles at 24 </a:t>
            </a:r>
            <a:r>
              <a:rPr lang="en-US" sz="1800" dirty="0" smtClean="0">
                <a:solidFill>
                  <a:srgbClr val="0D3B88"/>
                </a:solidFill>
                <a:latin typeface="+mn-lt"/>
              </a:rPr>
              <a:t>hours</a:t>
            </a:r>
          </a:p>
          <a:p>
            <a:pPr>
              <a:buFont typeface="Wingdings" panose="05000000000000000000" pitchFamily="2" charset="2"/>
              <a:buChar char="Ø"/>
            </a:pPr>
            <a:r>
              <a:rPr lang="en-US" sz="1800" dirty="0" smtClean="0">
                <a:solidFill>
                  <a:srgbClr val="0D3B88"/>
                </a:solidFill>
                <a:latin typeface="+mn-lt"/>
              </a:rPr>
              <a:t>Potential </a:t>
            </a:r>
            <a:r>
              <a:rPr lang="en-US" sz="1800" dirty="0">
                <a:solidFill>
                  <a:srgbClr val="0D3B88"/>
                </a:solidFill>
                <a:latin typeface="+mn-lt"/>
              </a:rPr>
              <a:t>errors associated </a:t>
            </a:r>
            <a:r>
              <a:rPr lang="en-US" sz="1800" dirty="0" smtClean="0">
                <a:solidFill>
                  <a:srgbClr val="0D3B88"/>
                </a:solidFill>
                <a:latin typeface="+mn-lt"/>
              </a:rPr>
              <a:t>w/visual </a:t>
            </a:r>
            <a:r>
              <a:rPr lang="en-US" sz="1800" dirty="0">
                <a:solidFill>
                  <a:srgbClr val="0D3B88"/>
                </a:solidFill>
                <a:latin typeface="+mn-lt"/>
              </a:rPr>
              <a:t>diagnosis have led some experts to recommend that </a:t>
            </a:r>
            <a:r>
              <a:rPr lang="en-US" sz="1800" b="1" dirty="0">
                <a:solidFill>
                  <a:srgbClr val="0D3B88"/>
                </a:solidFill>
                <a:latin typeface="+mn-lt"/>
              </a:rPr>
              <a:t>all newborns have a TSB or </a:t>
            </a:r>
            <a:r>
              <a:rPr lang="en-US" sz="1800" b="1" dirty="0" err="1">
                <a:solidFill>
                  <a:srgbClr val="0D3B88"/>
                </a:solidFill>
                <a:latin typeface="+mn-lt"/>
              </a:rPr>
              <a:t>TcB</a:t>
            </a:r>
            <a:r>
              <a:rPr lang="en-US" sz="1800" b="1" dirty="0">
                <a:solidFill>
                  <a:srgbClr val="0D3B88"/>
                </a:solidFill>
                <a:latin typeface="+mn-lt"/>
              </a:rPr>
              <a:t> measured prior to </a:t>
            </a:r>
            <a:r>
              <a:rPr lang="en-US" sz="1800" b="1" dirty="0" smtClean="0">
                <a:solidFill>
                  <a:srgbClr val="0D3B88"/>
                </a:solidFill>
                <a:latin typeface="+mn-lt"/>
              </a:rPr>
              <a:t>discharge</a:t>
            </a:r>
            <a:endParaRPr lang="en-US" sz="1800" dirty="0">
              <a:solidFill>
                <a:srgbClr val="0D3B88"/>
              </a:solidFill>
              <a:latin typeface="+mn-lt"/>
            </a:endParaRPr>
          </a:p>
        </p:txBody>
      </p:sp>
      <p:sp>
        <p:nvSpPr>
          <p:cNvPr id="3" name="Title 2"/>
          <p:cNvSpPr>
            <a:spLocks noGrp="1"/>
          </p:cNvSpPr>
          <p:nvPr>
            <p:ph type="ctrTitle"/>
          </p:nvPr>
        </p:nvSpPr>
        <p:spPr>
          <a:xfrm>
            <a:off x="347132" y="990600"/>
            <a:ext cx="8525933" cy="457200"/>
          </a:xfrm>
        </p:spPr>
        <p:txBody>
          <a:bodyPr/>
          <a:lstStyle/>
          <a:p>
            <a:pPr algn="ctr"/>
            <a:r>
              <a:rPr lang="en-US" sz="3200" dirty="0">
                <a:solidFill>
                  <a:srgbClr val="00B050"/>
                </a:solidFill>
                <a:latin typeface="+mn-lt"/>
              </a:rPr>
              <a:t>Visual Assessment of Jaundice</a:t>
            </a:r>
            <a:br>
              <a:rPr lang="en-US" sz="3200" dirty="0">
                <a:solidFill>
                  <a:srgbClr val="00B050"/>
                </a:solidFill>
                <a:latin typeface="+mn-lt"/>
              </a:rPr>
            </a:b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49" y="2798498"/>
            <a:ext cx="4991100" cy="1943100"/>
          </a:xfrm>
          <a:prstGeom prst="rect">
            <a:avLst/>
          </a:prstGeom>
        </p:spPr>
      </p:pic>
    </p:spTree>
    <p:extLst>
      <p:ext uri="{BB962C8B-B14F-4D97-AF65-F5344CB8AC3E}">
        <p14:creationId xmlns:p14="http://schemas.microsoft.com/office/powerpoint/2010/main" val="312741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0"/>
            <a:ext cx="8525933" cy="4313988"/>
          </a:xfrm>
        </p:spPr>
        <p:txBody>
          <a:bodyPr/>
          <a:lstStyle/>
          <a:p>
            <a:pPr>
              <a:buFont typeface="Wingdings" panose="05000000000000000000" pitchFamily="2" charset="2"/>
              <a:buChar char="Ø"/>
            </a:pPr>
            <a:r>
              <a:rPr lang="en-US" sz="2400" dirty="0" smtClean="0">
                <a:solidFill>
                  <a:srgbClr val="0D3B88"/>
                </a:solidFill>
                <a:latin typeface="+mn-lt"/>
              </a:rPr>
              <a:t>1. Promote and support successful breastfeeding</a:t>
            </a:r>
          </a:p>
          <a:p>
            <a:pPr>
              <a:buFont typeface="Wingdings" panose="05000000000000000000" pitchFamily="2" charset="2"/>
              <a:buChar char="Ø"/>
            </a:pPr>
            <a:r>
              <a:rPr lang="en-US" sz="2400" dirty="0" smtClean="0">
                <a:solidFill>
                  <a:srgbClr val="0D3B88"/>
                </a:solidFill>
                <a:latin typeface="+mn-lt"/>
              </a:rPr>
              <a:t>2. Establish nursery protocols for the jaundiced newborn and permit nurses to obtain TSB levels without physician’s order.</a:t>
            </a:r>
          </a:p>
          <a:p>
            <a:pPr>
              <a:buFont typeface="Wingdings" panose="05000000000000000000" pitchFamily="2" charset="2"/>
              <a:buChar char="Ø"/>
            </a:pPr>
            <a:r>
              <a:rPr lang="en-US" sz="2400" dirty="0" smtClean="0">
                <a:solidFill>
                  <a:srgbClr val="0D3B88"/>
                </a:solidFill>
                <a:latin typeface="+mn-lt"/>
              </a:rPr>
              <a:t>3. Measure TSB or </a:t>
            </a:r>
            <a:r>
              <a:rPr lang="en-US" sz="2400" dirty="0" err="1" smtClean="0">
                <a:solidFill>
                  <a:srgbClr val="0D3B88"/>
                </a:solidFill>
                <a:latin typeface="+mn-lt"/>
              </a:rPr>
              <a:t>TcB</a:t>
            </a:r>
            <a:r>
              <a:rPr lang="en-US" sz="2400" dirty="0" smtClean="0">
                <a:solidFill>
                  <a:srgbClr val="0D3B88"/>
                </a:solidFill>
                <a:latin typeface="+mn-lt"/>
              </a:rPr>
              <a:t> concentrations on infants jaundiced in first 24 </a:t>
            </a:r>
            <a:r>
              <a:rPr lang="en-US" sz="2400" dirty="0" err="1" smtClean="0">
                <a:solidFill>
                  <a:srgbClr val="0D3B88"/>
                </a:solidFill>
                <a:latin typeface="+mn-lt"/>
              </a:rPr>
              <a:t>hrs</a:t>
            </a:r>
            <a:r>
              <a:rPr lang="en-US" sz="2400" dirty="0" smtClean="0">
                <a:solidFill>
                  <a:srgbClr val="0D3B88"/>
                </a:solidFill>
                <a:latin typeface="+mn-lt"/>
              </a:rPr>
              <a:t> after birth.</a:t>
            </a:r>
          </a:p>
          <a:p>
            <a:pPr>
              <a:buFont typeface="Wingdings" panose="05000000000000000000" pitchFamily="2" charset="2"/>
              <a:buChar char="Ø"/>
            </a:pPr>
            <a:r>
              <a:rPr lang="en-US" sz="2400" dirty="0" smtClean="0">
                <a:solidFill>
                  <a:srgbClr val="0D3B88"/>
                </a:solidFill>
                <a:latin typeface="+mn-lt"/>
              </a:rPr>
              <a:t>4. Recognize that visual diagnosis of jaundice is unreliable.</a:t>
            </a:r>
          </a:p>
          <a:p>
            <a:pPr>
              <a:buFont typeface="Wingdings" panose="05000000000000000000" pitchFamily="2" charset="2"/>
              <a:buChar char="Ø"/>
            </a:pPr>
            <a:r>
              <a:rPr lang="en-US" sz="2400" dirty="0" smtClean="0">
                <a:solidFill>
                  <a:srgbClr val="0D3B88"/>
                </a:solidFill>
                <a:latin typeface="+mn-lt"/>
              </a:rPr>
              <a:t>5. Interpret all TSB levels according to infant’s age in hours, not days.</a:t>
            </a:r>
          </a:p>
        </p:txBody>
      </p:sp>
      <p:sp>
        <p:nvSpPr>
          <p:cNvPr id="3" name="Title 2"/>
          <p:cNvSpPr>
            <a:spLocks noGrp="1"/>
          </p:cNvSpPr>
          <p:nvPr>
            <p:ph type="ctrTitle"/>
          </p:nvPr>
        </p:nvSpPr>
        <p:spPr>
          <a:xfrm>
            <a:off x="304800" y="1143000"/>
            <a:ext cx="8525933" cy="685800"/>
          </a:xfrm>
        </p:spPr>
        <p:txBody>
          <a:bodyPr/>
          <a:lstStyle/>
          <a:p>
            <a:r>
              <a:rPr lang="en-US" dirty="0" smtClean="0">
                <a:solidFill>
                  <a:srgbClr val="00B050"/>
                </a:solidFill>
                <a:latin typeface="+mn-lt"/>
              </a:rPr>
              <a:t>AAP Guidelines for Preventing and Managing Hyperbilirubinemia (2004)</a:t>
            </a:r>
            <a:endParaRPr lang="en-US" dirty="0">
              <a:solidFill>
                <a:srgbClr val="00B050"/>
              </a:solidFill>
              <a:latin typeface="+mn-lt"/>
            </a:endParaRPr>
          </a:p>
        </p:txBody>
      </p:sp>
    </p:spTree>
    <p:extLst>
      <p:ext uri="{BB962C8B-B14F-4D97-AF65-F5344CB8AC3E}">
        <p14:creationId xmlns:p14="http://schemas.microsoft.com/office/powerpoint/2010/main" val="268140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1489"/>
            <a:ext cx="5715000" cy="503238"/>
          </a:xfrm>
        </p:spPr>
        <p:txBody>
          <a:bodyPr/>
          <a:lstStyle/>
          <a:p>
            <a:r>
              <a:rPr lang="en-US" b="1" dirty="0" smtClean="0">
                <a:solidFill>
                  <a:srgbClr val="00B050"/>
                </a:solidFill>
                <a:latin typeface="+mn-lt"/>
              </a:rPr>
              <a:t>Treatment</a:t>
            </a:r>
            <a:endParaRPr lang="en-US" b="1" dirty="0">
              <a:solidFill>
                <a:srgbClr val="00B050"/>
              </a:solidFill>
              <a:latin typeface="+mn-lt"/>
            </a:endParaRPr>
          </a:p>
        </p:txBody>
      </p:sp>
      <p:sp>
        <p:nvSpPr>
          <p:cNvPr id="3" name="Content Placeholder 2"/>
          <p:cNvSpPr>
            <a:spLocks noGrp="1"/>
          </p:cNvSpPr>
          <p:nvPr>
            <p:ph idx="1"/>
          </p:nvPr>
        </p:nvSpPr>
        <p:spPr>
          <a:xfrm>
            <a:off x="228600" y="1600200"/>
            <a:ext cx="8458200" cy="4525963"/>
          </a:xfrm>
        </p:spPr>
        <p:txBody>
          <a:bodyPr/>
          <a:lstStyle/>
          <a:p>
            <a:r>
              <a:rPr lang="en-US" b="1" dirty="0" err="1" smtClean="0">
                <a:solidFill>
                  <a:srgbClr val="0D3B88"/>
                </a:solidFill>
                <a:latin typeface="+mn-lt"/>
              </a:rPr>
              <a:t>Indentifying</a:t>
            </a:r>
            <a:r>
              <a:rPr lang="en-US" b="1" dirty="0" smtClean="0">
                <a:solidFill>
                  <a:srgbClr val="0D3B88"/>
                </a:solidFill>
                <a:latin typeface="+mn-lt"/>
              </a:rPr>
              <a:t> Need for Treatment</a:t>
            </a:r>
          </a:p>
          <a:p>
            <a:pPr lvl="1"/>
            <a:r>
              <a:rPr lang="en-US" dirty="0" smtClean="0">
                <a:solidFill>
                  <a:srgbClr val="0D3B88"/>
                </a:solidFill>
                <a:latin typeface="+mn-lt"/>
              </a:rPr>
              <a:t>Use TSB as definitive test to guide phototherapy and escalation-of-care decisions including exchange transfusion</a:t>
            </a:r>
          </a:p>
          <a:p>
            <a:pPr lvl="2"/>
            <a:r>
              <a:rPr lang="en-US" dirty="0" smtClean="0">
                <a:solidFill>
                  <a:srgbClr val="0D3B88"/>
                </a:solidFill>
                <a:latin typeface="+mn-lt"/>
              </a:rPr>
              <a:t>Based on gestational age, hour specific TSB and presence for risk factors for bilirubin neurotoxicity</a:t>
            </a:r>
          </a:p>
          <a:p>
            <a:pPr lvl="1"/>
            <a:r>
              <a:rPr lang="en-US" dirty="0" err="1" smtClean="0">
                <a:solidFill>
                  <a:srgbClr val="0D3B88"/>
                </a:solidFill>
                <a:latin typeface="+mn-lt"/>
              </a:rPr>
              <a:t>Hyperbili</a:t>
            </a:r>
            <a:r>
              <a:rPr lang="en-US" dirty="0" smtClean="0">
                <a:solidFill>
                  <a:srgbClr val="0D3B88"/>
                </a:solidFill>
                <a:latin typeface="+mn-lt"/>
              </a:rPr>
              <a:t> Neurotoxicity Risk Factors</a:t>
            </a:r>
          </a:p>
          <a:p>
            <a:pPr lvl="2"/>
            <a:r>
              <a:rPr lang="en-US" dirty="0" smtClean="0">
                <a:solidFill>
                  <a:srgbClr val="0D3B88"/>
                </a:solidFill>
                <a:latin typeface="+mn-lt"/>
              </a:rPr>
              <a:t>Gestational age &lt; 38 </a:t>
            </a:r>
            <a:r>
              <a:rPr lang="en-US" dirty="0" err="1" smtClean="0">
                <a:solidFill>
                  <a:srgbClr val="0D3B88"/>
                </a:solidFill>
                <a:latin typeface="+mn-lt"/>
              </a:rPr>
              <a:t>wk</a:t>
            </a:r>
            <a:r>
              <a:rPr lang="en-US" dirty="0" smtClean="0">
                <a:solidFill>
                  <a:srgbClr val="0D3B88"/>
                </a:solidFill>
                <a:latin typeface="+mn-lt"/>
              </a:rPr>
              <a:t> – risk increases with degree of prematurity</a:t>
            </a:r>
          </a:p>
          <a:p>
            <a:pPr lvl="2"/>
            <a:r>
              <a:rPr lang="en-US" dirty="0" smtClean="0">
                <a:solidFill>
                  <a:srgbClr val="0D3B88"/>
                </a:solidFill>
                <a:latin typeface="+mn-lt"/>
              </a:rPr>
              <a:t>Albumin &lt;3.0</a:t>
            </a:r>
          </a:p>
          <a:p>
            <a:pPr lvl="2"/>
            <a:r>
              <a:rPr lang="en-US" dirty="0" err="1" smtClean="0">
                <a:solidFill>
                  <a:srgbClr val="0D3B88"/>
                </a:solidFill>
                <a:latin typeface="+mn-lt"/>
              </a:rPr>
              <a:t>Isoimmune</a:t>
            </a:r>
            <a:r>
              <a:rPr lang="en-US" dirty="0" smtClean="0">
                <a:solidFill>
                  <a:srgbClr val="0D3B88"/>
                </a:solidFill>
                <a:latin typeface="+mn-lt"/>
              </a:rPr>
              <a:t> hemolytic disease, G6PD </a:t>
            </a:r>
            <a:r>
              <a:rPr lang="en-US" dirty="0" err="1" smtClean="0">
                <a:solidFill>
                  <a:srgbClr val="0D3B88"/>
                </a:solidFill>
                <a:latin typeface="+mn-lt"/>
              </a:rPr>
              <a:t>def</a:t>
            </a:r>
            <a:r>
              <a:rPr lang="en-US" dirty="0" smtClean="0">
                <a:solidFill>
                  <a:srgbClr val="0D3B88"/>
                </a:solidFill>
                <a:latin typeface="+mn-lt"/>
              </a:rPr>
              <a:t>, other hemolytic conditions</a:t>
            </a:r>
          </a:p>
          <a:p>
            <a:pPr lvl="2"/>
            <a:r>
              <a:rPr lang="en-US" dirty="0" smtClean="0">
                <a:solidFill>
                  <a:srgbClr val="0D3B88"/>
                </a:solidFill>
                <a:latin typeface="+mn-lt"/>
              </a:rPr>
              <a:t>Sepsis</a:t>
            </a:r>
          </a:p>
          <a:p>
            <a:pPr lvl="2"/>
            <a:r>
              <a:rPr lang="en-US" dirty="0" smtClean="0">
                <a:solidFill>
                  <a:srgbClr val="0D3B88"/>
                </a:solidFill>
                <a:latin typeface="+mn-lt"/>
              </a:rPr>
              <a:t>Significant Clinical </a:t>
            </a:r>
            <a:r>
              <a:rPr lang="en-US" dirty="0" err="1" smtClean="0">
                <a:solidFill>
                  <a:srgbClr val="0D3B88"/>
                </a:solidFill>
                <a:latin typeface="+mn-lt"/>
              </a:rPr>
              <a:t>Instabilityin</a:t>
            </a:r>
            <a:r>
              <a:rPr lang="en-US" dirty="0" smtClean="0">
                <a:solidFill>
                  <a:srgbClr val="0D3B88"/>
                </a:solidFill>
                <a:latin typeface="+mn-lt"/>
              </a:rPr>
              <a:t> the previous 24 hours</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60</a:t>
            </a:fld>
            <a:endParaRPr lang="en-US" altLang="en-US"/>
          </a:p>
        </p:txBody>
      </p:sp>
    </p:spTree>
    <p:extLst>
      <p:ext uri="{BB962C8B-B14F-4D97-AF65-F5344CB8AC3E}">
        <p14:creationId xmlns:p14="http://schemas.microsoft.com/office/powerpoint/2010/main" val="965604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81869"/>
            <a:ext cx="5715000" cy="503238"/>
          </a:xfrm>
        </p:spPr>
        <p:txBody>
          <a:bodyPr/>
          <a:lstStyle/>
          <a:p>
            <a:r>
              <a:rPr lang="en-US" b="1" dirty="0" smtClean="0">
                <a:solidFill>
                  <a:srgbClr val="00B050"/>
                </a:solidFill>
                <a:latin typeface="+mn-lt"/>
              </a:rPr>
              <a:t>Transcutaneous Bili</a:t>
            </a:r>
            <a:endParaRPr lang="en-US" b="1" dirty="0">
              <a:solidFill>
                <a:srgbClr val="00B050"/>
              </a:solidFill>
              <a:latin typeface="+mn-lt"/>
            </a:endParaRPr>
          </a:p>
        </p:txBody>
      </p:sp>
      <p:sp>
        <p:nvSpPr>
          <p:cNvPr id="3" name="Content Placeholder 2"/>
          <p:cNvSpPr>
            <a:spLocks noGrp="1"/>
          </p:cNvSpPr>
          <p:nvPr>
            <p:ph idx="1"/>
          </p:nvPr>
        </p:nvSpPr>
        <p:spPr>
          <a:xfrm>
            <a:off x="152400" y="1600200"/>
            <a:ext cx="8534400" cy="4525963"/>
          </a:xfrm>
        </p:spPr>
        <p:txBody>
          <a:bodyPr/>
          <a:lstStyle/>
          <a:p>
            <a:r>
              <a:rPr lang="en-US" b="1" dirty="0" smtClean="0">
                <a:solidFill>
                  <a:srgbClr val="0D3B88"/>
                </a:solidFill>
                <a:latin typeface="+mn-lt"/>
              </a:rPr>
              <a:t>Transcutaneous Bili Levels</a:t>
            </a:r>
          </a:p>
          <a:p>
            <a:pPr lvl="1"/>
            <a:r>
              <a:rPr lang="en-US" dirty="0" err="1" smtClean="0">
                <a:solidFill>
                  <a:srgbClr val="0D3B88"/>
                </a:solidFill>
                <a:latin typeface="+mn-lt"/>
              </a:rPr>
              <a:t>TsB</a:t>
            </a:r>
            <a:r>
              <a:rPr lang="en-US" dirty="0" smtClean="0">
                <a:solidFill>
                  <a:srgbClr val="0D3B88"/>
                </a:solidFill>
                <a:latin typeface="+mn-lt"/>
              </a:rPr>
              <a:t> level can be estimated based on </a:t>
            </a:r>
            <a:r>
              <a:rPr lang="en-US" dirty="0" err="1" smtClean="0">
                <a:solidFill>
                  <a:srgbClr val="0D3B88"/>
                </a:solidFill>
                <a:latin typeface="+mn-lt"/>
              </a:rPr>
              <a:t>TcB</a:t>
            </a:r>
            <a:endParaRPr lang="en-US" dirty="0" smtClean="0">
              <a:solidFill>
                <a:srgbClr val="0D3B88"/>
              </a:solidFill>
              <a:latin typeface="+mn-lt"/>
            </a:endParaRPr>
          </a:p>
          <a:p>
            <a:pPr lvl="1"/>
            <a:r>
              <a:rPr lang="en-US" dirty="0" smtClean="0">
                <a:solidFill>
                  <a:srgbClr val="0D3B88"/>
                </a:solidFill>
                <a:latin typeface="+mn-lt"/>
              </a:rPr>
              <a:t>Measure yellowness of reflected light transmitted from the skin and use an algorithm to predict </a:t>
            </a:r>
            <a:r>
              <a:rPr lang="en-US" dirty="0" err="1" smtClean="0">
                <a:solidFill>
                  <a:srgbClr val="0D3B88"/>
                </a:solidFill>
                <a:latin typeface="+mn-lt"/>
              </a:rPr>
              <a:t>TsB</a:t>
            </a:r>
            <a:r>
              <a:rPr lang="en-US" dirty="0" smtClean="0">
                <a:solidFill>
                  <a:srgbClr val="0D3B88"/>
                </a:solidFill>
                <a:latin typeface="+mn-lt"/>
              </a:rPr>
              <a:t> level</a:t>
            </a:r>
          </a:p>
          <a:p>
            <a:pPr lvl="1"/>
            <a:r>
              <a:rPr lang="en-US" dirty="0" smtClean="0">
                <a:solidFill>
                  <a:srgbClr val="0D3B88"/>
                </a:solidFill>
                <a:latin typeface="+mn-lt"/>
              </a:rPr>
              <a:t>Do not directly assess </a:t>
            </a:r>
            <a:r>
              <a:rPr lang="en-US" dirty="0" err="1" smtClean="0">
                <a:solidFill>
                  <a:srgbClr val="0D3B88"/>
                </a:solidFill>
                <a:latin typeface="+mn-lt"/>
              </a:rPr>
              <a:t>bili</a:t>
            </a:r>
            <a:r>
              <a:rPr lang="en-US" dirty="0" smtClean="0">
                <a:solidFill>
                  <a:srgbClr val="0D3B88"/>
                </a:solidFill>
                <a:latin typeface="+mn-lt"/>
              </a:rPr>
              <a:t> levels but they are valid and reliable when used as a screening test to determine who needs </a:t>
            </a:r>
            <a:r>
              <a:rPr lang="en-US" dirty="0" err="1" smtClean="0">
                <a:solidFill>
                  <a:srgbClr val="0D3B88"/>
                </a:solidFill>
                <a:latin typeface="+mn-lt"/>
              </a:rPr>
              <a:t>TsB</a:t>
            </a:r>
            <a:endParaRPr lang="en-US" dirty="0" smtClean="0">
              <a:solidFill>
                <a:srgbClr val="0D3B88"/>
              </a:solidFill>
              <a:latin typeface="+mn-lt"/>
            </a:endParaRPr>
          </a:p>
          <a:p>
            <a:pPr lvl="1"/>
            <a:r>
              <a:rPr lang="en-US" dirty="0" smtClean="0">
                <a:solidFill>
                  <a:srgbClr val="0D3B88"/>
                </a:solidFill>
                <a:latin typeface="+mn-lt"/>
              </a:rPr>
              <a:t>Good correlation- generally within 3mg/</a:t>
            </a:r>
            <a:r>
              <a:rPr lang="en-US" dirty="0" err="1" smtClean="0">
                <a:solidFill>
                  <a:srgbClr val="0D3B88"/>
                </a:solidFill>
                <a:latin typeface="+mn-lt"/>
              </a:rPr>
              <a:t>dL</a:t>
            </a:r>
            <a:endParaRPr lang="en-US" dirty="0" smtClean="0">
              <a:solidFill>
                <a:srgbClr val="0D3B88"/>
              </a:solidFill>
              <a:latin typeface="+mn-lt"/>
            </a:endParaRPr>
          </a:p>
          <a:p>
            <a:pPr lvl="1"/>
            <a:r>
              <a:rPr lang="en-US" dirty="0" smtClean="0">
                <a:solidFill>
                  <a:srgbClr val="0D3B88"/>
                </a:solidFill>
                <a:latin typeface="+mn-lt"/>
              </a:rPr>
              <a:t>Difference </a:t>
            </a:r>
            <a:r>
              <a:rPr lang="en-US" dirty="0" err="1" smtClean="0">
                <a:solidFill>
                  <a:srgbClr val="0D3B88"/>
                </a:solidFill>
                <a:latin typeface="+mn-lt"/>
              </a:rPr>
              <a:t>btwn</a:t>
            </a:r>
            <a:r>
              <a:rPr lang="en-US" dirty="0" smtClean="0">
                <a:solidFill>
                  <a:srgbClr val="0D3B88"/>
                </a:solidFill>
                <a:latin typeface="+mn-lt"/>
              </a:rPr>
              <a:t> may depend on skin melanin concentration and the instrument used (</a:t>
            </a:r>
            <a:r>
              <a:rPr lang="en-US" dirty="0" err="1" smtClean="0">
                <a:solidFill>
                  <a:srgbClr val="0D3B88"/>
                </a:solidFill>
                <a:latin typeface="+mn-lt"/>
              </a:rPr>
              <a:t>BiliChek</a:t>
            </a:r>
            <a:r>
              <a:rPr lang="en-US" dirty="0" smtClean="0">
                <a:solidFill>
                  <a:srgbClr val="0D3B88"/>
                </a:solidFill>
                <a:latin typeface="+mn-lt"/>
              </a:rPr>
              <a:t> instruments may underestimate </a:t>
            </a:r>
            <a:r>
              <a:rPr lang="en-US" dirty="0" err="1" smtClean="0">
                <a:solidFill>
                  <a:srgbClr val="0D3B88"/>
                </a:solidFill>
                <a:latin typeface="+mn-lt"/>
              </a:rPr>
              <a:t>TsB</a:t>
            </a:r>
            <a:r>
              <a:rPr lang="en-US" dirty="0" smtClean="0">
                <a:solidFill>
                  <a:srgbClr val="0D3B88"/>
                </a:solidFill>
                <a:latin typeface="+mn-lt"/>
              </a:rPr>
              <a:t> at higher levels in in infants with greater skin melanin; JM instruments may overestimate the </a:t>
            </a:r>
            <a:r>
              <a:rPr lang="en-US" dirty="0" err="1" smtClean="0">
                <a:solidFill>
                  <a:srgbClr val="0D3B88"/>
                </a:solidFill>
                <a:latin typeface="+mn-lt"/>
              </a:rPr>
              <a:t>TsB</a:t>
            </a:r>
            <a:r>
              <a:rPr lang="en-US" dirty="0" smtClean="0">
                <a:solidFill>
                  <a:srgbClr val="0D3B88"/>
                </a:solidFill>
                <a:latin typeface="+mn-lt"/>
              </a:rPr>
              <a:t> in infants with greater skin melanin)</a:t>
            </a:r>
          </a:p>
          <a:p>
            <a:pPr lvl="1"/>
            <a:r>
              <a:rPr lang="en-US" dirty="0" smtClean="0">
                <a:solidFill>
                  <a:srgbClr val="0D3B88"/>
                </a:solidFill>
                <a:latin typeface="+mn-lt"/>
              </a:rPr>
              <a:t>Bili should be measured </a:t>
            </a:r>
            <a:r>
              <a:rPr lang="en-US" dirty="0" err="1" smtClean="0">
                <a:solidFill>
                  <a:srgbClr val="0D3B88"/>
                </a:solidFill>
                <a:latin typeface="+mn-lt"/>
              </a:rPr>
              <a:t>btwn</a:t>
            </a:r>
            <a:r>
              <a:rPr lang="en-US" dirty="0" smtClean="0">
                <a:solidFill>
                  <a:srgbClr val="0D3B88"/>
                </a:solidFill>
                <a:latin typeface="+mn-lt"/>
              </a:rPr>
              <a:t> 24-48 hours after birth or before discharge if that occurs earlier</a:t>
            </a:r>
            <a:endParaRPr lang="en-US" dirty="0">
              <a:solidFill>
                <a:srgbClr val="0D3B88"/>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61</a:t>
            </a:fld>
            <a:endParaRPr lang="en-US" altLang="en-US"/>
          </a:p>
        </p:txBody>
      </p:sp>
    </p:spTree>
    <p:extLst>
      <p:ext uri="{BB962C8B-B14F-4D97-AF65-F5344CB8AC3E}">
        <p14:creationId xmlns:p14="http://schemas.microsoft.com/office/powerpoint/2010/main" val="2796388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975" y="3257550"/>
            <a:ext cx="3581400" cy="2743200"/>
          </a:xfrm>
        </p:spPr>
      </p:pic>
      <p:sp>
        <p:nvSpPr>
          <p:cNvPr id="3" name="Title 2"/>
          <p:cNvSpPr>
            <a:spLocks noGrp="1"/>
          </p:cNvSpPr>
          <p:nvPr>
            <p:ph type="ctrTitle"/>
          </p:nvPr>
        </p:nvSpPr>
        <p:spPr>
          <a:xfrm>
            <a:off x="228600" y="3810000"/>
            <a:ext cx="8525933" cy="685800"/>
          </a:xfrm>
        </p:spPr>
        <p:txBody>
          <a:bodyPr/>
          <a:lstStyle/>
          <a:p>
            <a:r>
              <a:rPr lang="en-US" sz="3600" dirty="0" smtClean="0">
                <a:solidFill>
                  <a:srgbClr val="00B050"/>
                </a:solidFill>
                <a:latin typeface="+mn-lt"/>
              </a:rPr>
              <a:t>Work up </a:t>
            </a:r>
            <a:r>
              <a:rPr lang="en-US" dirty="0" smtClean="0">
                <a:latin typeface="+mn-lt"/>
              </a:rPr>
              <a:t>	</a:t>
            </a:r>
            <a:r>
              <a:rPr lang="en-US" dirty="0">
                <a:latin typeface="+mn-lt"/>
              </a:rPr>
              <a:t>	</a:t>
            </a:r>
            <a:r>
              <a:rPr lang="en-US" dirty="0" smtClean="0">
                <a:latin typeface="+mn-lt"/>
              </a:rPr>
              <a:t/>
            </a:r>
            <a:br>
              <a:rPr lang="en-US" dirty="0" smtClean="0">
                <a:latin typeface="+mn-lt"/>
              </a:rPr>
            </a:br>
            <a:r>
              <a:rPr lang="en-US" dirty="0">
                <a:latin typeface="+mn-lt"/>
              </a:rPr>
              <a:t>	</a:t>
            </a:r>
            <a:r>
              <a:rPr lang="en-US" dirty="0" smtClean="0">
                <a:latin typeface="+mn-lt"/>
              </a:rPr>
              <a:t>	</a:t>
            </a:r>
            <a:r>
              <a:rPr lang="en-US" dirty="0" smtClean="0">
                <a:solidFill>
                  <a:srgbClr val="00B050"/>
                </a:solidFill>
                <a:latin typeface="+mn-lt"/>
              </a:rPr>
              <a:t>Transcutaneous Bilirubin (</a:t>
            </a:r>
            <a:r>
              <a:rPr lang="en-US" dirty="0" err="1" smtClean="0">
                <a:solidFill>
                  <a:srgbClr val="00B050"/>
                </a:solidFill>
                <a:latin typeface="+mn-lt"/>
              </a:rPr>
              <a:t>TcB</a:t>
            </a:r>
            <a:r>
              <a:rPr lang="en-US" dirty="0" smtClean="0">
                <a:solidFill>
                  <a:srgbClr val="00B050"/>
                </a:solidFill>
                <a:latin typeface="+mn-lt"/>
              </a:rPr>
              <a:t>)</a:t>
            </a:r>
            <a:br>
              <a:rPr lang="en-US" dirty="0" smtClean="0">
                <a:solidFill>
                  <a:srgbClr val="00B050"/>
                </a:solidFill>
                <a:latin typeface="+mn-lt"/>
              </a:rPr>
            </a:br>
            <a:r>
              <a:rPr lang="en-US" dirty="0" smtClean="0">
                <a:latin typeface="+mn-lt"/>
              </a:rPr>
              <a:t>		 	</a:t>
            </a:r>
            <a:r>
              <a:rPr lang="en-US" b="0" dirty="0" smtClean="0">
                <a:solidFill>
                  <a:srgbClr val="0D3B88"/>
                </a:solidFill>
                <a:latin typeface="+mn-lt"/>
              </a:rPr>
              <a:t>- noninvasive</a:t>
            </a:r>
            <a:br>
              <a:rPr lang="en-US" b="0" dirty="0" smtClean="0">
                <a:solidFill>
                  <a:srgbClr val="0D3B88"/>
                </a:solidFill>
                <a:latin typeface="+mn-lt"/>
              </a:rPr>
            </a:br>
            <a:r>
              <a:rPr lang="en-US" b="0" dirty="0">
                <a:solidFill>
                  <a:srgbClr val="0D3B88"/>
                </a:solidFill>
                <a:latin typeface="+mn-lt"/>
              </a:rPr>
              <a:t>	</a:t>
            </a:r>
            <a:r>
              <a:rPr lang="en-US" b="0" dirty="0" smtClean="0">
                <a:solidFill>
                  <a:srgbClr val="0D3B88"/>
                </a:solidFill>
                <a:latin typeface="+mn-lt"/>
              </a:rPr>
              <a:t>		- quick</a:t>
            </a:r>
            <a:br>
              <a:rPr lang="en-US" b="0" dirty="0" smtClean="0">
                <a:solidFill>
                  <a:srgbClr val="0D3B88"/>
                </a:solidFill>
                <a:latin typeface="+mn-lt"/>
              </a:rPr>
            </a:br>
            <a:r>
              <a:rPr lang="en-US" b="0" dirty="0">
                <a:solidFill>
                  <a:srgbClr val="0D3B88"/>
                </a:solidFill>
                <a:latin typeface="+mn-lt"/>
              </a:rPr>
              <a:t>	</a:t>
            </a:r>
            <a:r>
              <a:rPr lang="en-US" b="0" dirty="0" smtClean="0">
                <a:solidFill>
                  <a:srgbClr val="0D3B88"/>
                </a:solidFill>
                <a:latin typeface="+mn-lt"/>
              </a:rPr>
              <a:t>		- cost effective </a:t>
            </a:r>
            <a:br>
              <a:rPr lang="en-US" b="0" dirty="0" smtClean="0">
                <a:solidFill>
                  <a:srgbClr val="0D3B88"/>
                </a:solidFill>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242582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5715000" cy="1143000"/>
          </a:xfrm>
        </p:spPr>
        <p:txBody>
          <a:bodyPr/>
          <a:lstStyle/>
          <a:p>
            <a:r>
              <a:rPr lang="en-US" b="1" dirty="0" err="1" smtClean="0">
                <a:solidFill>
                  <a:srgbClr val="00B050"/>
                </a:solidFill>
                <a:latin typeface="+mn-lt"/>
              </a:rPr>
              <a:t>TcBili</a:t>
            </a:r>
            <a:r>
              <a:rPr lang="en-US" b="1" dirty="0" smtClean="0">
                <a:solidFill>
                  <a:srgbClr val="00B050"/>
                </a:solidFill>
                <a:latin typeface="+mn-lt"/>
              </a:rPr>
              <a:t> vs </a:t>
            </a:r>
            <a:r>
              <a:rPr lang="en-US" b="1" dirty="0" err="1" smtClean="0">
                <a:solidFill>
                  <a:srgbClr val="00B050"/>
                </a:solidFill>
                <a:latin typeface="+mn-lt"/>
              </a:rPr>
              <a:t>TsBili</a:t>
            </a:r>
            <a:endParaRPr lang="en-US" b="1" dirty="0">
              <a:solidFill>
                <a:srgbClr val="00B050"/>
              </a:solidFill>
              <a:latin typeface="+mn-lt"/>
            </a:endParaRPr>
          </a:p>
        </p:txBody>
      </p:sp>
      <p:sp>
        <p:nvSpPr>
          <p:cNvPr id="3" name="Content Placeholder 2"/>
          <p:cNvSpPr>
            <a:spLocks noGrp="1"/>
          </p:cNvSpPr>
          <p:nvPr>
            <p:ph idx="1"/>
          </p:nvPr>
        </p:nvSpPr>
        <p:spPr>
          <a:xfrm>
            <a:off x="685800" y="1219200"/>
            <a:ext cx="7848600" cy="4525963"/>
          </a:xfrm>
        </p:spPr>
        <p:txBody>
          <a:bodyPr/>
          <a:lstStyle/>
          <a:p>
            <a:r>
              <a:rPr lang="en-US" dirty="0" smtClean="0">
                <a:solidFill>
                  <a:srgbClr val="0D3B88"/>
                </a:solidFill>
                <a:latin typeface="+mn-lt"/>
              </a:rPr>
              <a:t>Several studies completed over past 5 years comparing accuracy of </a:t>
            </a:r>
            <a:r>
              <a:rPr lang="en-US" b="1" dirty="0" smtClean="0">
                <a:solidFill>
                  <a:srgbClr val="0D3B88"/>
                </a:solidFill>
                <a:latin typeface="+mn-lt"/>
              </a:rPr>
              <a:t>Tc</a:t>
            </a:r>
            <a:r>
              <a:rPr lang="en-US" dirty="0" smtClean="0">
                <a:solidFill>
                  <a:srgbClr val="0D3B88"/>
                </a:solidFill>
                <a:latin typeface="+mn-lt"/>
              </a:rPr>
              <a:t> </a:t>
            </a:r>
            <a:r>
              <a:rPr lang="en-US" i="1" dirty="0" smtClean="0">
                <a:solidFill>
                  <a:srgbClr val="0D3B88"/>
                </a:solidFill>
                <a:latin typeface="+mn-lt"/>
              </a:rPr>
              <a:t>(transcutaneous) </a:t>
            </a:r>
            <a:r>
              <a:rPr lang="en-US" dirty="0" err="1" smtClean="0">
                <a:solidFill>
                  <a:srgbClr val="0D3B88"/>
                </a:solidFill>
                <a:latin typeface="+mn-lt"/>
              </a:rPr>
              <a:t>bili</a:t>
            </a:r>
            <a:r>
              <a:rPr lang="en-US" dirty="0" smtClean="0">
                <a:solidFill>
                  <a:srgbClr val="0D3B88"/>
                </a:solidFill>
                <a:latin typeface="+mn-lt"/>
              </a:rPr>
              <a:t> levels compared to </a:t>
            </a:r>
            <a:r>
              <a:rPr lang="en-US" b="1" dirty="0" err="1" smtClean="0">
                <a:solidFill>
                  <a:srgbClr val="0D3B88"/>
                </a:solidFill>
                <a:latin typeface="+mn-lt"/>
              </a:rPr>
              <a:t>Ts</a:t>
            </a:r>
            <a:r>
              <a:rPr lang="en-US" dirty="0" smtClean="0">
                <a:solidFill>
                  <a:srgbClr val="0D3B88"/>
                </a:solidFill>
                <a:latin typeface="+mn-lt"/>
              </a:rPr>
              <a:t> </a:t>
            </a:r>
            <a:r>
              <a:rPr lang="en-US" i="1" dirty="0" smtClean="0">
                <a:solidFill>
                  <a:srgbClr val="0D3B88"/>
                </a:solidFill>
                <a:latin typeface="+mn-lt"/>
              </a:rPr>
              <a:t>(serum) </a:t>
            </a:r>
            <a:r>
              <a:rPr lang="en-US" dirty="0" err="1" smtClean="0">
                <a:solidFill>
                  <a:srgbClr val="0D3B88"/>
                </a:solidFill>
                <a:latin typeface="+mn-lt"/>
              </a:rPr>
              <a:t>bili</a:t>
            </a:r>
            <a:r>
              <a:rPr lang="en-US" dirty="0" smtClean="0">
                <a:solidFill>
                  <a:srgbClr val="0D3B88"/>
                </a:solidFill>
                <a:latin typeface="+mn-lt"/>
              </a:rPr>
              <a:t> levels</a:t>
            </a:r>
          </a:p>
          <a:p>
            <a:r>
              <a:rPr lang="en-US" dirty="0" smtClean="0">
                <a:solidFill>
                  <a:srgbClr val="0D3B88"/>
                </a:solidFill>
                <a:latin typeface="+mn-lt"/>
              </a:rPr>
              <a:t>Results have shown that </a:t>
            </a:r>
            <a:r>
              <a:rPr lang="en-US" b="1" dirty="0" smtClean="0">
                <a:solidFill>
                  <a:srgbClr val="0D3B88"/>
                </a:solidFill>
                <a:latin typeface="+mn-lt"/>
              </a:rPr>
              <a:t>Tc</a:t>
            </a:r>
            <a:r>
              <a:rPr lang="en-US" dirty="0" smtClean="0">
                <a:solidFill>
                  <a:srgbClr val="0D3B88"/>
                </a:solidFill>
                <a:latin typeface="+mn-lt"/>
              </a:rPr>
              <a:t> </a:t>
            </a:r>
            <a:r>
              <a:rPr lang="en-US" dirty="0" err="1" smtClean="0">
                <a:solidFill>
                  <a:srgbClr val="0D3B88"/>
                </a:solidFill>
                <a:latin typeface="+mn-lt"/>
              </a:rPr>
              <a:t>bili</a:t>
            </a:r>
            <a:r>
              <a:rPr lang="en-US" dirty="0" smtClean="0">
                <a:solidFill>
                  <a:srgbClr val="0D3B88"/>
                </a:solidFill>
                <a:latin typeface="+mn-lt"/>
              </a:rPr>
              <a:t> levels are accurate and correlate well with </a:t>
            </a:r>
            <a:r>
              <a:rPr lang="en-US" dirty="0" err="1" smtClean="0">
                <a:solidFill>
                  <a:srgbClr val="0D3B88"/>
                </a:solidFill>
                <a:latin typeface="+mn-lt"/>
              </a:rPr>
              <a:t>Ts</a:t>
            </a:r>
            <a:r>
              <a:rPr lang="en-US" dirty="0" smtClean="0">
                <a:solidFill>
                  <a:srgbClr val="0D3B88"/>
                </a:solidFill>
                <a:latin typeface="+mn-lt"/>
              </a:rPr>
              <a:t> </a:t>
            </a:r>
            <a:r>
              <a:rPr lang="en-US" dirty="0" err="1" smtClean="0">
                <a:solidFill>
                  <a:srgbClr val="0D3B88"/>
                </a:solidFill>
                <a:latin typeface="+mn-lt"/>
              </a:rPr>
              <a:t>bili</a:t>
            </a:r>
            <a:r>
              <a:rPr lang="en-US" dirty="0" smtClean="0">
                <a:solidFill>
                  <a:srgbClr val="0D3B88"/>
                </a:solidFill>
                <a:latin typeface="+mn-lt"/>
              </a:rPr>
              <a:t> levels in </a:t>
            </a:r>
            <a:r>
              <a:rPr lang="en-US" b="1" dirty="0" smtClean="0">
                <a:solidFill>
                  <a:srgbClr val="0D3B88"/>
                </a:solidFill>
                <a:latin typeface="+mn-lt"/>
              </a:rPr>
              <a:t>infants born &gt;35 weeks</a:t>
            </a:r>
          </a:p>
          <a:p>
            <a:r>
              <a:rPr lang="en-US" b="1" dirty="0" smtClean="0">
                <a:solidFill>
                  <a:srgbClr val="0D3B88"/>
                </a:solidFill>
                <a:latin typeface="+mn-lt"/>
              </a:rPr>
              <a:t>Tc</a:t>
            </a:r>
            <a:r>
              <a:rPr lang="en-US" dirty="0" smtClean="0">
                <a:solidFill>
                  <a:srgbClr val="0D3B88"/>
                </a:solidFill>
                <a:latin typeface="+mn-lt"/>
              </a:rPr>
              <a:t> </a:t>
            </a:r>
            <a:r>
              <a:rPr lang="en-US" dirty="0" err="1" smtClean="0">
                <a:solidFill>
                  <a:srgbClr val="0D3B88"/>
                </a:solidFill>
                <a:latin typeface="+mn-lt"/>
              </a:rPr>
              <a:t>bili</a:t>
            </a:r>
            <a:r>
              <a:rPr lang="en-US" dirty="0" smtClean="0">
                <a:solidFill>
                  <a:srgbClr val="0D3B88"/>
                </a:solidFill>
                <a:latin typeface="+mn-lt"/>
              </a:rPr>
              <a:t> is more reliable when checked on sternum compared to forehead</a:t>
            </a:r>
          </a:p>
          <a:p>
            <a:r>
              <a:rPr lang="en-US" b="1" dirty="0" smtClean="0">
                <a:solidFill>
                  <a:srgbClr val="0D3B88"/>
                </a:solidFill>
                <a:latin typeface="+mn-lt"/>
              </a:rPr>
              <a:t>Tc</a:t>
            </a:r>
            <a:r>
              <a:rPr lang="en-US" dirty="0" smtClean="0">
                <a:solidFill>
                  <a:srgbClr val="0D3B88"/>
                </a:solidFill>
                <a:latin typeface="+mn-lt"/>
              </a:rPr>
              <a:t> </a:t>
            </a:r>
            <a:r>
              <a:rPr lang="en-US" dirty="0" err="1" smtClean="0">
                <a:solidFill>
                  <a:srgbClr val="0D3B88"/>
                </a:solidFill>
                <a:latin typeface="+mn-lt"/>
              </a:rPr>
              <a:t>bili</a:t>
            </a:r>
            <a:r>
              <a:rPr lang="en-US" dirty="0" smtClean="0">
                <a:solidFill>
                  <a:srgbClr val="0D3B88"/>
                </a:solidFill>
                <a:latin typeface="+mn-lt"/>
              </a:rPr>
              <a:t> tends to overestimate serum level in light skinned infants and underestimate it is dark skinned infants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63</a:t>
            </a:fld>
            <a:endParaRPr lang="en-US" altLang="en-US"/>
          </a:p>
        </p:txBody>
      </p:sp>
    </p:spTree>
    <p:extLst>
      <p:ext uri="{BB962C8B-B14F-4D97-AF65-F5344CB8AC3E}">
        <p14:creationId xmlns:p14="http://schemas.microsoft.com/office/powerpoint/2010/main" val="20439735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81869"/>
            <a:ext cx="5715000" cy="503238"/>
          </a:xfrm>
        </p:spPr>
        <p:txBody>
          <a:bodyPr/>
          <a:lstStyle/>
          <a:p>
            <a:r>
              <a:rPr lang="en-US" b="1" dirty="0" smtClean="0">
                <a:solidFill>
                  <a:srgbClr val="00B050"/>
                </a:solidFill>
                <a:latin typeface="+mn-lt"/>
              </a:rPr>
              <a:t>Bili Levels</a:t>
            </a:r>
            <a:endParaRPr lang="en-US" b="1" dirty="0">
              <a:solidFill>
                <a:srgbClr val="00B050"/>
              </a:solidFill>
              <a:latin typeface="+mn-lt"/>
            </a:endParaRPr>
          </a:p>
        </p:txBody>
      </p:sp>
      <p:sp>
        <p:nvSpPr>
          <p:cNvPr id="3" name="Content Placeholder 2"/>
          <p:cNvSpPr>
            <a:spLocks noGrp="1"/>
          </p:cNvSpPr>
          <p:nvPr>
            <p:ph idx="1"/>
          </p:nvPr>
        </p:nvSpPr>
        <p:spPr>
          <a:xfrm>
            <a:off x="152400" y="1600200"/>
            <a:ext cx="8534400" cy="4525963"/>
          </a:xfrm>
        </p:spPr>
        <p:txBody>
          <a:bodyPr/>
          <a:lstStyle/>
          <a:p>
            <a:r>
              <a:rPr lang="en-US" b="1" dirty="0" err="1" smtClean="0">
                <a:solidFill>
                  <a:srgbClr val="0D3B88"/>
                </a:solidFill>
              </a:rPr>
              <a:t>TsB</a:t>
            </a:r>
            <a:r>
              <a:rPr lang="en-US" b="1" dirty="0" smtClean="0">
                <a:solidFill>
                  <a:srgbClr val="0D3B88"/>
                </a:solidFill>
              </a:rPr>
              <a:t> </a:t>
            </a:r>
            <a:r>
              <a:rPr lang="en-US" dirty="0" smtClean="0">
                <a:solidFill>
                  <a:srgbClr val="0D3B88"/>
                </a:solidFill>
              </a:rPr>
              <a:t>should be measured </a:t>
            </a:r>
            <a:r>
              <a:rPr lang="en-US" b="1" dirty="0" smtClean="0">
                <a:solidFill>
                  <a:srgbClr val="0D3B88"/>
                </a:solidFill>
              </a:rPr>
              <a:t>IF</a:t>
            </a:r>
            <a:r>
              <a:rPr lang="en-US" dirty="0" smtClean="0">
                <a:solidFill>
                  <a:srgbClr val="0D3B88"/>
                </a:solidFill>
              </a:rPr>
              <a:t> </a:t>
            </a:r>
            <a:r>
              <a:rPr lang="en-US" dirty="0" err="1" smtClean="0">
                <a:solidFill>
                  <a:srgbClr val="0D3B88"/>
                </a:solidFill>
              </a:rPr>
              <a:t>TcB</a:t>
            </a:r>
            <a:r>
              <a:rPr lang="en-US" dirty="0" smtClean="0">
                <a:solidFill>
                  <a:srgbClr val="0D3B88"/>
                </a:solidFill>
              </a:rPr>
              <a:t> exceeds or is within 3mg/</a:t>
            </a:r>
            <a:r>
              <a:rPr lang="en-US" dirty="0" err="1" smtClean="0">
                <a:solidFill>
                  <a:srgbClr val="0D3B88"/>
                </a:solidFill>
              </a:rPr>
              <a:t>dL</a:t>
            </a:r>
            <a:r>
              <a:rPr lang="en-US" dirty="0" smtClean="0">
                <a:solidFill>
                  <a:srgbClr val="0D3B88"/>
                </a:solidFill>
              </a:rPr>
              <a:t> of phototherapy treatment threshold or if the </a:t>
            </a:r>
            <a:r>
              <a:rPr lang="en-US" dirty="0" err="1" smtClean="0">
                <a:solidFill>
                  <a:srgbClr val="0D3B88"/>
                </a:solidFill>
              </a:rPr>
              <a:t>TcB</a:t>
            </a:r>
            <a:r>
              <a:rPr lang="en-US" dirty="0" smtClean="0">
                <a:solidFill>
                  <a:srgbClr val="0D3B88"/>
                </a:solidFill>
              </a:rPr>
              <a:t> is greater than or equal to 15mg/</a:t>
            </a:r>
            <a:r>
              <a:rPr lang="en-US" dirty="0" err="1" smtClean="0">
                <a:solidFill>
                  <a:srgbClr val="0D3B88"/>
                </a:solidFill>
              </a:rPr>
              <a:t>dL</a:t>
            </a:r>
            <a:endParaRPr lang="en-US" dirty="0" smtClean="0">
              <a:solidFill>
                <a:srgbClr val="0D3B88"/>
              </a:solidFill>
            </a:endParaRPr>
          </a:p>
          <a:p>
            <a:r>
              <a:rPr lang="en-US" dirty="0" smtClean="0">
                <a:solidFill>
                  <a:srgbClr val="0D3B88"/>
                </a:solidFill>
              </a:rPr>
              <a:t>If more than 1 measurement is available the rate of increase may be used to identify Infants at higher risk of subsequent </a:t>
            </a:r>
            <a:r>
              <a:rPr lang="en-US" dirty="0" err="1" smtClean="0">
                <a:solidFill>
                  <a:srgbClr val="0D3B88"/>
                </a:solidFill>
              </a:rPr>
              <a:t>hyperbili</a:t>
            </a:r>
            <a:endParaRPr lang="en-US" dirty="0" smtClean="0">
              <a:solidFill>
                <a:srgbClr val="0D3B88"/>
              </a:solidFill>
            </a:endParaRPr>
          </a:p>
          <a:p>
            <a:pPr lvl="1"/>
            <a:r>
              <a:rPr lang="en-US" dirty="0" smtClean="0">
                <a:solidFill>
                  <a:srgbClr val="0D3B88"/>
                </a:solidFill>
              </a:rPr>
              <a:t>Rapid rate of increase </a:t>
            </a:r>
            <a:r>
              <a:rPr lang="en-US" dirty="0" smtClean="0">
                <a:solidFill>
                  <a:srgbClr val="0D3B88"/>
                </a:solidFill>
              </a:rPr>
              <a:t>(≥0.3mg/</a:t>
            </a:r>
            <a:r>
              <a:rPr lang="en-US" dirty="0" err="1" smtClean="0">
                <a:solidFill>
                  <a:srgbClr val="0D3B88"/>
                </a:solidFill>
              </a:rPr>
              <a:t>dL</a:t>
            </a:r>
            <a:r>
              <a:rPr lang="en-US" dirty="0" smtClean="0">
                <a:solidFill>
                  <a:srgbClr val="0D3B88"/>
                </a:solidFill>
              </a:rPr>
              <a:t> </a:t>
            </a:r>
            <a:r>
              <a:rPr lang="en-US" dirty="0" smtClean="0">
                <a:solidFill>
                  <a:srgbClr val="0D3B88"/>
                </a:solidFill>
              </a:rPr>
              <a:t>per hour in 1</a:t>
            </a:r>
            <a:r>
              <a:rPr lang="en-US" baseline="30000" dirty="0" smtClean="0">
                <a:solidFill>
                  <a:srgbClr val="0D3B88"/>
                </a:solidFill>
              </a:rPr>
              <a:t>st</a:t>
            </a:r>
            <a:r>
              <a:rPr lang="en-US" dirty="0" smtClean="0">
                <a:solidFill>
                  <a:srgbClr val="0D3B88"/>
                </a:solidFill>
              </a:rPr>
              <a:t> 24 hours or </a:t>
            </a:r>
            <a:r>
              <a:rPr lang="en-US" dirty="0" smtClean="0">
                <a:solidFill>
                  <a:srgbClr val="0D3B88"/>
                </a:solidFill>
              </a:rPr>
              <a:t>≥0.2mg/</a:t>
            </a:r>
            <a:r>
              <a:rPr lang="en-US" dirty="0" err="1" smtClean="0">
                <a:solidFill>
                  <a:srgbClr val="0D3B88"/>
                </a:solidFill>
              </a:rPr>
              <a:t>dL</a:t>
            </a:r>
            <a:r>
              <a:rPr lang="en-US" dirty="0" smtClean="0">
                <a:solidFill>
                  <a:srgbClr val="0D3B88"/>
                </a:solidFill>
              </a:rPr>
              <a:t> </a:t>
            </a:r>
            <a:r>
              <a:rPr lang="en-US" dirty="0" smtClean="0">
                <a:solidFill>
                  <a:srgbClr val="0D3B88"/>
                </a:solidFill>
              </a:rPr>
              <a:t>per hour thereafter) suggest hemolysis</a:t>
            </a:r>
          </a:p>
          <a:p>
            <a:r>
              <a:rPr lang="en-US" b="1" dirty="0" smtClean="0">
                <a:solidFill>
                  <a:srgbClr val="0D3B88"/>
                </a:solidFill>
              </a:rPr>
              <a:t>IF</a:t>
            </a:r>
            <a:r>
              <a:rPr lang="en-US" dirty="0" smtClean="0">
                <a:solidFill>
                  <a:srgbClr val="0D3B88"/>
                </a:solidFill>
              </a:rPr>
              <a:t> appropriate follow up cannot be arranged for an infant </a:t>
            </a:r>
            <a:r>
              <a:rPr lang="en-US" dirty="0" err="1" smtClean="0">
                <a:solidFill>
                  <a:srgbClr val="0D3B88"/>
                </a:solidFill>
              </a:rPr>
              <a:t>outpt</a:t>
            </a:r>
            <a:r>
              <a:rPr lang="en-US" dirty="0" smtClean="0">
                <a:solidFill>
                  <a:srgbClr val="0D3B88"/>
                </a:solidFill>
              </a:rPr>
              <a:t> discharge may be delayed</a:t>
            </a:r>
            <a:endParaRPr lang="en-US" dirty="0">
              <a:solidFill>
                <a:srgbClr val="0D3B88"/>
              </a:solidFill>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64</a:t>
            </a:fld>
            <a:endParaRPr lang="en-US" altLang="en-US"/>
          </a:p>
        </p:txBody>
      </p:sp>
    </p:spTree>
    <p:extLst>
      <p:ext uri="{BB962C8B-B14F-4D97-AF65-F5344CB8AC3E}">
        <p14:creationId xmlns:p14="http://schemas.microsoft.com/office/powerpoint/2010/main" val="1620975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mn-lt"/>
            </a:endParaRPr>
          </a:p>
          <a:p>
            <a:endParaRPr lang="en-US" dirty="0">
              <a:latin typeface="+mn-lt"/>
            </a:endParaRPr>
          </a:p>
          <a:p>
            <a:pPr>
              <a:buFont typeface="Wingdings" panose="05000000000000000000" pitchFamily="2" charset="2"/>
              <a:buChar char="Ø"/>
            </a:pPr>
            <a:r>
              <a:rPr lang="en-US" b="1" dirty="0" smtClean="0">
                <a:solidFill>
                  <a:srgbClr val="0D3B88"/>
                </a:solidFill>
                <a:latin typeface="+mn-lt"/>
              </a:rPr>
              <a:t>Total </a:t>
            </a:r>
            <a:r>
              <a:rPr lang="en-US" b="1" dirty="0">
                <a:solidFill>
                  <a:srgbClr val="0D3B88"/>
                </a:solidFill>
                <a:latin typeface="+mn-lt"/>
              </a:rPr>
              <a:t>&amp; Direct Bilirubin (heel stick vs venous)</a:t>
            </a:r>
            <a:br>
              <a:rPr lang="en-US" b="1" dirty="0">
                <a:solidFill>
                  <a:srgbClr val="0D3B88"/>
                </a:solidFill>
                <a:latin typeface="+mn-lt"/>
              </a:rPr>
            </a:br>
            <a:r>
              <a:rPr lang="en-US" dirty="0">
                <a:solidFill>
                  <a:srgbClr val="0D3B88"/>
                </a:solidFill>
                <a:latin typeface="+mn-lt"/>
              </a:rPr>
              <a:t>- hours of life</a:t>
            </a:r>
            <a:br>
              <a:rPr lang="en-US" dirty="0">
                <a:solidFill>
                  <a:srgbClr val="0D3B88"/>
                </a:solidFill>
                <a:latin typeface="+mn-lt"/>
              </a:rPr>
            </a:br>
            <a:r>
              <a:rPr lang="en-US" dirty="0">
                <a:solidFill>
                  <a:srgbClr val="0D3B88"/>
                </a:solidFill>
                <a:latin typeface="+mn-lt"/>
              </a:rPr>
              <a:t>- rate of </a:t>
            </a:r>
            <a:r>
              <a:rPr lang="en-US" dirty="0" smtClean="0">
                <a:solidFill>
                  <a:srgbClr val="0D3B88"/>
                </a:solidFill>
                <a:latin typeface="+mn-lt"/>
              </a:rPr>
              <a:t>rise</a:t>
            </a:r>
            <a:endParaRPr lang="en-US" dirty="0">
              <a:solidFill>
                <a:srgbClr val="0D3B88"/>
              </a:solidFill>
              <a:latin typeface="+mn-lt"/>
            </a:endParaRPr>
          </a:p>
          <a:p>
            <a:pPr>
              <a:buFont typeface="Wingdings" panose="05000000000000000000" pitchFamily="2" charset="2"/>
              <a:buChar char="Ø"/>
            </a:pP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Total serum bilirubin </a:t>
            </a:r>
            <a:r>
              <a:rPr lang="en-US" dirty="0" smtClean="0">
                <a:solidFill>
                  <a:srgbClr val="0D3B88"/>
                </a:solidFill>
                <a:latin typeface="+mn-lt"/>
              </a:rPr>
              <a:t>=  combination </a:t>
            </a:r>
            <a:r>
              <a:rPr lang="en-US" dirty="0">
                <a:solidFill>
                  <a:srgbClr val="0D3B88"/>
                </a:solidFill>
                <a:latin typeface="+mn-lt"/>
              </a:rPr>
              <a:t>of </a:t>
            </a:r>
            <a:r>
              <a:rPr lang="en-US" dirty="0" smtClean="0">
                <a:solidFill>
                  <a:srgbClr val="0D3B88"/>
                </a:solidFill>
                <a:latin typeface="+mn-lt"/>
              </a:rPr>
              <a:t>bilirubin </a:t>
            </a:r>
            <a:r>
              <a:rPr lang="en-US" dirty="0">
                <a:solidFill>
                  <a:srgbClr val="0D3B88"/>
                </a:solidFill>
                <a:latin typeface="+mn-lt"/>
              </a:rPr>
              <a:t>production, conjugation, and enterohepatic circulation</a:t>
            </a:r>
          </a:p>
        </p:txBody>
      </p:sp>
      <p:sp>
        <p:nvSpPr>
          <p:cNvPr id="3" name="Title 2"/>
          <p:cNvSpPr>
            <a:spLocks noGrp="1"/>
          </p:cNvSpPr>
          <p:nvPr>
            <p:ph type="ctrTitle"/>
          </p:nvPr>
        </p:nvSpPr>
        <p:spPr/>
        <p:txBody>
          <a:bodyPr/>
          <a:lstStyle/>
          <a:p>
            <a:r>
              <a:rPr lang="en-US" dirty="0" smtClean="0">
                <a:latin typeface="+mn-lt"/>
              </a:rPr>
              <a:t/>
            </a:r>
            <a:br>
              <a:rPr lang="en-US" dirty="0" smtClean="0">
                <a:latin typeface="+mn-lt"/>
              </a:rPr>
            </a:br>
            <a:r>
              <a:rPr lang="en-US" sz="3200" dirty="0" smtClean="0">
                <a:solidFill>
                  <a:srgbClr val="00B050"/>
                </a:solidFill>
                <a:latin typeface="+mn-lt"/>
              </a:rPr>
              <a:t>Work up </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81532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66</a:t>
            </a:fld>
            <a:endParaRPr lang="en-US" dirty="0"/>
          </a:p>
        </p:txBody>
      </p:sp>
      <p:sp>
        <p:nvSpPr>
          <p:cNvPr id="5" name="Title 4"/>
          <p:cNvSpPr>
            <a:spLocks noGrp="1"/>
          </p:cNvSpPr>
          <p:nvPr>
            <p:ph type="ctrTitle"/>
          </p:nvPr>
        </p:nvSpPr>
        <p:spPr>
          <a:xfrm>
            <a:off x="270933" y="990599"/>
            <a:ext cx="8525933" cy="609601"/>
          </a:xfrm>
        </p:spPr>
        <p:txBody>
          <a:bodyPr/>
          <a:lstStyle/>
          <a:p>
            <a:pPr algn="ctr"/>
            <a:r>
              <a:rPr lang="en-US" sz="4000" dirty="0" smtClean="0">
                <a:solidFill>
                  <a:srgbClr val="00B050"/>
                </a:solidFill>
                <a:latin typeface="+mj-lt"/>
              </a:rPr>
              <a:t>Heel Stick</a:t>
            </a:r>
            <a:endParaRPr lang="en-US" sz="4000"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pic>
        <p:nvPicPr>
          <p:cNvPr id="9218" name="Picture 2" descr="Kidshealth: Blood Test: Bilirubin | Akron Children's Hospit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3663" y="1978819"/>
            <a:ext cx="38004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35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400" b="1" dirty="0" smtClean="0">
                <a:solidFill>
                  <a:srgbClr val="00B050"/>
                </a:solidFill>
                <a:latin typeface="+mn-lt"/>
              </a:rPr>
              <a:t>INDIRECT/UNCONJUGATED </a:t>
            </a:r>
          </a:p>
          <a:p>
            <a:pPr marL="342900" indent="-342900">
              <a:buFontTx/>
              <a:buChar char="-"/>
            </a:pPr>
            <a:r>
              <a:rPr lang="en-US" sz="2400" dirty="0">
                <a:solidFill>
                  <a:srgbClr val="0D3B88"/>
                </a:solidFill>
                <a:latin typeface="+mn-lt"/>
              </a:rPr>
              <a:t>Look for </a:t>
            </a:r>
            <a:r>
              <a:rPr lang="en-US" sz="2400" dirty="0" err="1">
                <a:solidFill>
                  <a:srgbClr val="0D3B88"/>
                </a:solidFill>
                <a:latin typeface="+mn-lt"/>
              </a:rPr>
              <a:t>reticulocytosis</a:t>
            </a:r>
            <a:r>
              <a:rPr lang="en-US" sz="2400" dirty="0">
                <a:solidFill>
                  <a:srgbClr val="0D3B88"/>
                </a:solidFill>
                <a:latin typeface="+mn-lt"/>
              </a:rPr>
              <a:t> &amp; peripheral smear with RBC </a:t>
            </a:r>
            <a:r>
              <a:rPr lang="en-US" sz="2400" dirty="0" smtClean="0">
                <a:solidFill>
                  <a:srgbClr val="0D3B88"/>
                </a:solidFill>
                <a:latin typeface="+mn-lt"/>
              </a:rPr>
              <a:t>destruction</a:t>
            </a:r>
            <a:endParaRPr lang="en-US" sz="2400" dirty="0">
              <a:solidFill>
                <a:srgbClr val="0D3B88"/>
              </a:solidFill>
              <a:latin typeface="+mn-lt"/>
            </a:endParaRPr>
          </a:p>
          <a:p>
            <a:pPr marL="1485900" lvl="2" indent="-342900">
              <a:buFont typeface="Wingdings"/>
              <a:buChar char="à"/>
            </a:pPr>
            <a:r>
              <a:rPr lang="en-US" sz="2400" dirty="0">
                <a:solidFill>
                  <a:srgbClr val="0D3B88"/>
                </a:solidFill>
                <a:latin typeface="+mn-lt"/>
                <a:sym typeface="Wingdings" panose="05000000000000000000" pitchFamily="2" charset="2"/>
              </a:rPr>
              <a:t>HEMOLYSIS (ABO, Rh) </a:t>
            </a:r>
            <a:r>
              <a:rPr lang="en-US" sz="2400" dirty="0">
                <a:solidFill>
                  <a:srgbClr val="0D3B88"/>
                </a:solidFill>
                <a:latin typeface="+mn-lt"/>
              </a:rPr>
              <a:t> </a:t>
            </a:r>
          </a:p>
          <a:p>
            <a:pPr marL="342900" lvl="2" indent="-342900">
              <a:buFontTx/>
              <a:buChar char="-"/>
            </a:pPr>
            <a:r>
              <a:rPr lang="en-US" sz="2400" dirty="0">
                <a:solidFill>
                  <a:srgbClr val="0D3B88"/>
                </a:solidFill>
                <a:latin typeface="+mn-lt"/>
                <a:sym typeface="Wingdings" panose="05000000000000000000" pitchFamily="2" charset="2"/>
              </a:rPr>
              <a:t>If no blood group </a:t>
            </a:r>
            <a:r>
              <a:rPr lang="en-US" sz="2400" dirty="0" smtClean="0">
                <a:solidFill>
                  <a:srgbClr val="0D3B88"/>
                </a:solidFill>
                <a:latin typeface="+mn-lt"/>
                <a:sym typeface="Wingdings" panose="05000000000000000000" pitchFamily="2" charset="2"/>
              </a:rPr>
              <a:t>incompatibility </a:t>
            </a:r>
            <a:r>
              <a:rPr lang="en-US" sz="2400" dirty="0">
                <a:solidFill>
                  <a:srgbClr val="0D3B88"/>
                </a:solidFill>
                <a:latin typeface="+mn-lt"/>
                <a:sym typeface="Wingdings" panose="05000000000000000000" pitchFamily="2" charset="2"/>
              </a:rPr>
              <a:t>suspect something </a:t>
            </a:r>
            <a:r>
              <a:rPr lang="en-US" sz="2400" dirty="0" smtClean="0">
                <a:solidFill>
                  <a:srgbClr val="0D3B88"/>
                </a:solidFill>
                <a:latin typeface="+mn-lt"/>
                <a:sym typeface="Wingdings" panose="05000000000000000000" pitchFamily="2" charset="2"/>
              </a:rPr>
              <a:t>non-immunologic</a:t>
            </a:r>
            <a:endParaRPr lang="en-US" sz="2400" dirty="0">
              <a:solidFill>
                <a:srgbClr val="0D3B88"/>
              </a:solidFill>
              <a:latin typeface="+mn-lt"/>
              <a:sym typeface="Wingdings" panose="05000000000000000000" pitchFamily="2" charset="2"/>
            </a:endParaRPr>
          </a:p>
          <a:p>
            <a:pPr marL="1085850" lvl="1" indent="-342900">
              <a:buFontTx/>
              <a:buChar char="-"/>
            </a:pPr>
            <a:r>
              <a:rPr lang="en-US" sz="2400" dirty="0">
                <a:solidFill>
                  <a:srgbClr val="0D3B88"/>
                </a:solidFill>
                <a:latin typeface="+mn-lt"/>
                <a:sym typeface="Wingdings" panose="05000000000000000000" pitchFamily="2" charset="2"/>
              </a:rPr>
              <a:t> </a:t>
            </a:r>
            <a:r>
              <a:rPr lang="en-US" sz="2400" dirty="0" smtClean="0">
                <a:solidFill>
                  <a:srgbClr val="0D3B88"/>
                </a:solidFill>
                <a:latin typeface="+mn-lt"/>
                <a:sym typeface="Wingdings" panose="05000000000000000000" pitchFamily="2" charset="2"/>
              </a:rPr>
              <a:t>shortened RBC lifespan  (spherocytosis, polycythemia…)</a:t>
            </a:r>
            <a:endParaRPr lang="en-US" sz="2400" dirty="0">
              <a:solidFill>
                <a:srgbClr val="0D3B88"/>
              </a:solidFill>
              <a:latin typeface="+mn-lt"/>
              <a:sym typeface="Wingdings" panose="05000000000000000000" pitchFamily="2" charset="2"/>
            </a:endParaRPr>
          </a:p>
          <a:p>
            <a:pPr>
              <a:buFont typeface="Wingdings" panose="05000000000000000000" pitchFamily="2" charset="2"/>
              <a:buChar char="Ø"/>
            </a:pPr>
            <a:r>
              <a:rPr lang="en-US" sz="2400" b="1" dirty="0" smtClean="0">
                <a:solidFill>
                  <a:srgbClr val="00B050"/>
                </a:solidFill>
                <a:latin typeface="+mn-lt"/>
              </a:rPr>
              <a:t>DIRECT/CONJUGATED (</a:t>
            </a:r>
            <a:r>
              <a:rPr lang="en-US" sz="2400" b="1" dirty="0" err="1" smtClean="0">
                <a:solidFill>
                  <a:srgbClr val="00B050"/>
                </a:solidFill>
                <a:latin typeface="+mn-lt"/>
              </a:rPr>
              <a:t>bili</a:t>
            </a:r>
            <a:r>
              <a:rPr lang="en-US" sz="2400" b="1" dirty="0" smtClean="0">
                <a:solidFill>
                  <a:srgbClr val="00B050"/>
                </a:solidFill>
                <a:latin typeface="+mn-lt"/>
              </a:rPr>
              <a:t> &gt; 2mg/</a:t>
            </a:r>
            <a:r>
              <a:rPr lang="en-US" sz="2400" b="1" dirty="0" err="1" smtClean="0">
                <a:solidFill>
                  <a:srgbClr val="00B050"/>
                </a:solidFill>
                <a:latin typeface="+mn-lt"/>
              </a:rPr>
              <a:t>dL</a:t>
            </a:r>
            <a:r>
              <a:rPr lang="en-US" sz="2400" b="1" dirty="0" smtClean="0">
                <a:solidFill>
                  <a:srgbClr val="00B050"/>
                </a:solidFill>
                <a:latin typeface="+mn-lt"/>
              </a:rPr>
              <a:t>)</a:t>
            </a:r>
          </a:p>
          <a:p>
            <a:pPr lvl="1"/>
            <a:r>
              <a:rPr lang="en-US" sz="2400" dirty="0" smtClean="0">
                <a:solidFill>
                  <a:srgbClr val="0D3B88"/>
                </a:solidFill>
                <a:latin typeface="+mn-lt"/>
              </a:rPr>
              <a:t> Biliary atresia, cholestasis, hepatitis, inborn error, CF, infection</a:t>
            </a:r>
          </a:p>
          <a:p>
            <a:pPr marL="1085850" lvl="1" indent="-342900">
              <a:buFontTx/>
              <a:buChar char="-"/>
            </a:pPr>
            <a:endParaRPr lang="en-US" dirty="0">
              <a:latin typeface="+mn-lt"/>
              <a:sym typeface="Wingdings" panose="05000000000000000000" pitchFamily="2" charset="2"/>
            </a:endParaRPr>
          </a:p>
          <a:p>
            <a:pPr marL="1085850" lvl="1" indent="-342900">
              <a:buFontTx/>
              <a:buChar char="-"/>
            </a:pPr>
            <a:endParaRPr lang="en-US" dirty="0">
              <a:latin typeface="+mn-lt"/>
            </a:endParaRPr>
          </a:p>
        </p:txBody>
      </p:sp>
      <p:sp>
        <p:nvSpPr>
          <p:cNvPr id="3" name="Title 2"/>
          <p:cNvSpPr>
            <a:spLocks noGrp="1"/>
          </p:cNvSpPr>
          <p:nvPr>
            <p:ph type="ctrTitle"/>
          </p:nvPr>
        </p:nvSpPr>
        <p:spPr/>
        <p:txBody>
          <a:bodyPr/>
          <a:lstStyle/>
          <a:p>
            <a:r>
              <a:rPr lang="en-US" sz="3200" dirty="0" smtClean="0">
                <a:solidFill>
                  <a:srgbClr val="00B050"/>
                </a:solidFill>
                <a:latin typeface="+mn-lt"/>
              </a:rPr>
              <a:t>What if the bilirubin is elevated?</a:t>
            </a:r>
            <a:endParaRPr lang="en-US" sz="3200"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79245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87565460"/>
              </p:ext>
            </p:extLst>
          </p:nvPr>
        </p:nvGraphicFramePr>
        <p:xfrm>
          <a:off x="76200" y="990599"/>
          <a:ext cx="8915400" cy="5130584"/>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47546">
                <a:tc>
                  <a:txBody>
                    <a:bodyPr/>
                    <a:lstStyle/>
                    <a:p>
                      <a:r>
                        <a:rPr lang="en-US" dirty="0" smtClean="0"/>
                        <a:t>Finding</a:t>
                      </a:r>
                      <a:endParaRPr lang="en-US" dirty="0"/>
                    </a:p>
                  </a:txBody>
                  <a:tcPr/>
                </a:tc>
                <a:tc>
                  <a:txBody>
                    <a:bodyPr/>
                    <a:lstStyle/>
                    <a:p>
                      <a:r>
                        <a:rPr lang="en-US" dirty="0" smtClean="0"/>
                        <a:t>Obtain</a:t>
                      </a:r>
                      <a:endParaRPr lang="en-US" dirty="0"/>
                    </a:p>
                  </a:txBody>
                  <a:tcPr/>
                </a:tc>
                <a:extLst>
                  <a:ext uri="{0D108BD9-81ED-4DB2-BD59-A6C34878D82A}">
                    <a16:rowId xmlns:a16="http://schemas.microsoft.com/office/drawing/2014/main" val="10000"/>
                  </a:ext>
                </a:extLst>
              </a:tr>
              <a:tr h="347546">
                <a:tc>
                  <a:txBody>
                    <a:bodyPr/>
                    <a:lstStyle/>
                    <a:p>
                      <a:r>
                        <a:rPr lang="en-US" dirty="0" smtClean="0"/>
                        <a:t>Jaundice in first 24 hours</a:t>
                      </a:r>
                      <a:endParaRPr lang="en-US" dirty="0"/>
                    </a:p>
                  </a:txBody>
                  <a:tcPr/>
                </a:tc>
                <a:tc>
                  <a:txBody>
                    <a:bodyPr/>
                    <a:lstStyle/>
                    <a:p>
                      <a:r>
                        <a:rPr lang="en-US" dirty="0" smtClean="0"/>
                        <a:t>Total Serum Bilirubin</a:t>
                      </a:r>
                      <a:endParaRPr lang="en-US" dirty="0"/>
                    </a:p>
                  </a:txBody>
                  <a:tcPr/>
                </a:tc>
                <a:extLst>
                  <a:ext uri="{0D108BD9-81ED-4DB2-BD59-A6C34878D82A}">
                    <a16:rowId xmlns:a16="http://schemas.microsoft.com/office/drawing/2014/main" val="10001"/>
                  </a:ext>
                </a:extLst>
              </a:tr>
              <a:tr h="608206">
                <a:tc>
                  <a:txBody>
                    <a:bodyPr/>
                    <a:lstStyle/>
                    <a:p>
                      <a:r>
                        <a:rPr lang="en-US" dirty="0" smtClean="0"/>
                        <a:t>Jaundice that appears</a:t>
                      </a:r>
                      <a:r>
                        <a:rPr lang="en-US" baseline="0" dirty="0" smtClean="0"/>
                        <a:t> excessive for infant’s age</a:t>
                      </a:r>
                      <a:endParaRPr lang="en-US" dirty="0"/>
                    </a:p>
                  </a:txBody>
                  <a:tcPr/>
                </a:tc>
                <a:tc>
                  <a:txBody>
                    <a:bodyPr/>
                    <a:lstStyle/>
                    <a:p>
                      <a:r>
                        <a:rPr lang="en-US" dirty="0" smtClean="0"/>
                        <a:t>TSB, Blood</a:t>
                      </a:r>
                      <a:r>
                        <a:rPr lang="en-US" baseline="0" dirty="0" smtClean="0"/>
                        <a:t> Type, Coombs (DAT)</a:t>
                      </a:r>
                      <a:endParaRPr lang="en-US" dirty="0"/>
                    </a:p>
                  </a:txBody>
                  <a:tcPr/>
                </a:tc>
                <a:extLst>
                  <a:ext uri="{0D108BD9-81ED-4DB2-BD59-A6C34878D82A}">
                    <a16:rowId xmlns:a16="http://schemas.microsoft.com/office/drawing/2014/main" val="10002"/>
                  </a:ext>
                </a:extLst>
              </a:tr>
              <a:tr h="1129526">
                <a:tc>
                  <a:txBody>
                    <a:bodyPr/>
                    <a:lstStyle/>
                    <a:p>
                      <a:r>
                        <a:rPr lang="en-US" dirty="0" smtClean="0"/>
                        <a:t>Infant receiving phototherapy or having TSB count above 75</a:t>
                      </a:r>
                      <a:r>
                        <a:rPr lang="en-US" baseline="30000" dirty="0" smtClean="0"/>
                        <a:t>th</a:t>
                      </a:r>
                      <a:r>
                        <a:rPr lang="en-US" dirty="0" smtClean="0"/>
                        <a:t> percentile</a:t>
                      </a:r>
                      <a:endParaRPr lang="en-US" dirty="0"/>
                    </a:p>
                  </a:txBody>
                  <a:tcPr/>
                </a:tc>
                <a:tc>
                  <a:txBody>
                    <a:bodyPr/>
                    <a:lstStyle/>
                    <a:p>
                      <a:r>
                        <a:rPr lang="en-US" dirty="0" smtClean="0"/>
                        <a:t>Direct</a:t>
                      </a:r>
                      <a:r>
                        <a:rPr lang="en-US" baseline="0" dirty="0" smtClean="0"/>
                        <a:t> (conjugated) bilirubin, repeat bilirubin in 4 to 24 hours, on infant’s age and TSB level; consider G6PD deficiency in African-American infants</a:t>
                      </a:r>
                      <a:endParaRPr lang="en-US" dirty="0"/>
                    </a:p>
                  </a:txBody>
                  <a:tcPr/>
                </a:tc>
                <a:extLst>
                  <a:ext uri="{0D108BD9-81ED-4DB2-BD59-A6C34878D82A}">
                    <a16:rowId xmlns:a16="http://schemas.microsoft.com/office/drawing/2014/main" val="10003"/>
                  </a:ext>
                </a:extLst>
              </a:tr>
              <a:tr h="608206">
                <a:tc>
                  <a:txBody>
                    <a:bodyPr/>
                    <a:lstStyle/>
                    <a:p>
                      <a:r>
                        <a:rPr lang="en-US" dirty="0" smtClean="0"/>
                        <a:t>A TSB approaching exchange level or not responding to phototherapy</a:t>
                      </a:r>
                      <a:endParaRPr lang="en-US" dirty="0"/>
                    </a:p>
                  </a:txBody>
                  <a:tcPr/>
                </a:tc>
                <a:tc>
                  <a:txBody>
                    <a:bodyPr/>
                    <a:lstStyle/>
                    <a:p>
                      <a:r>
                        <a:rPr lang="en-US" dirty="0" smtClean="0"/>
                        <a:t>Retic, G6PD, albumin</a:t>
                      </a:r>
                      <a:endParaRPr lang="en-US" dirty="0"/>
                    </a:p>
                  </a:txBody>
                  <a:tcPr/>
                </a:tc>
                <a:extLst>
                  <a:ext uri="{0D108BD9-81ED-4DB2-BD59-A6C34878D82A}">
                    <a16:rowId xmlns:a16="http://schemas.microsoft.com/office/drawing/2014/main" val="10004"/>
                  </a:ext>
                </a:extLst>
              </a:tr>
              <a:tr h="347546">
                <a:tc>
                  <a:txBody>
                    <a:bodyPr/>
                    <a:lstStyle/>
                    <a:p>
                      <a:r>
                        <a:rPr lang="en-US" dirty="0" smtClean="0"/>
                        <a:t>An elevated</a:t>
                      </a:r>
                      <a:r>
                        <a:rPr lang="en-US" baseline="0" dirty="0" smtClean="0"/>
                        <a:t> direct bilirubin level </a:t>
                      </a:r>
                      <a:endParaRPr lang="en-US" dirty="0"/>
                    </a:p>
                  </a:txBody>
                  <a:tcPr/>
                </a:tc>
                <a:tc>
                  <a:txBody>
                    <a:bodyPr/>
                    <a:lstStyle/>
                    <a:p>
                      <a:r>
                        <a:rPr lang="en-US" dirty="0" smtClean="0"/>
                        <a:t>UA and</a:t>
                      </a:r>
                      <a:r>
                        <a:rPr lang="en-US" baseline="0" dirty="0" smtClean="0"/>
                        <a:t> culture, evaluate for sepsis</a:t>
                      </a:r>
                      <a:endParaRPr lang="en-US" dirty="0"/>
                    </a:p>
                  </a:txBody>
                  <a:tcPr/>
                </a:tc>
                <a:extLst>
                  <a:ext uri="{0D108BD9-81ED-4DB2-BD59-A6C34878D82A}">
                    <a16:rowId xmlns:a16="http://schemas.microsoft.com/office/drawing/2014/main" val="10005"/>
                  </a:ext>
                </a:extLst>
              </a:tr>
              <a:tr h="1564424">
                <a:tc>
                  <a:txBody>
                    <a:bodyPr/>
                    <a:lstStyle/>
                    <a:p>
                      <a:r>
                        <a:rPr lang="en-US" dirty="0" smtClean="0"/>
                        <a:t>Jaundice</a:t>
                      </a:r>
                      <a:r>
                        <a:rPr lang="en-US" baseline="0" dirty="0" smtClean="0"/>
                        <a:t> present at or beyond age 3 weeks</a:t>
                      </a:r>
                      <a:endParaRPr lang="en-US" dirty="0"/>
                    </a:p>
                  </a:txBody>
                  <a:tcPr/>
                </a:tc>
                <a:tc>
                  <a:txBody>
                    <a:bodyPr/>
                    <a:lstStyle/>
                    <a:p>
                      <a:r>
                        <a:rPr lang="en-US" dirty="0" smtClean="0"/>
                        <a:t>Total and direct bilirubin, if direct is elevated,</a:t>
                      </a:r>
                      <a:r>
                        <a:rPr lang="en-US" baseline="0" dirty="0" smtClean="0"/>
                        <a:t> evaluate for cholestasis. Also check newborn to check for hypothyroidism and </a:t>
                      </a:r>
                      <a:r>
                        <a:rPr lang="en-US" baseline="0" dirty="0" err="1" smtClean="0"/>
                        <a:t>galactosemia</a:t>
                      </a:r>
                      <a:r>
                        <a:rPr lang="en-US" baseline="0" dirty="0" smtClean="0"/>
                        <a:t>. Evaluate for signs and symptoms of </a:t>
                      </a:r>
                      <a:r>
                        <a:rPr lang="en-US" baseline="0" dirty="0" err="1" smtClean="0"/>
                        <a:t>thyroidism</a:t>
                      </a:r>
                      <a:r>
                        <a:rPr lang="en-US" baseline="0" dirty="0" smtClean="0"/>
                        <a:t>.</a:t>
                      </a:r>
                      <a:endParaRPr lang="en-US" dirty="0"/>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ctrTitle"/>
          </p:nvPr>
        </p:nvSpPr>
        <p:spPr>
          <a:xfrm>
            <a:off x="3276600" y="152400"/>
            <a:ext cx="5562600" cy="685800"/>
          </a:xfrm>
        </p:spPr>
        <p:txBody>
          <a:bodyPr/>
          <a:lstStyle/>
          <a:p>
            <a:r>
              <a:rPr lang="en-US" sz="2400" dirty="0" smtClean="0">
                <a:solidFill>
                  <a:srgbClr val="00B050"/>
                </a:solidFill>
                <a:latin typeface="+mn-lt"/>
              </a:rPr>
              <a:t>Laboratory Tests for the Jaundiced Infant</a:t>
            </a:r>
            <a:endParaRPr lang="en-US" sz="2400" dirty="0">
              <a:solidFill>
                <a:srgbClr val="00B050"/>
              </a:solidFill>
              <a:latin typeface="+mn-lt"/>
            </a:endParaRPr>
          </a:p>
        </p:txBody>
      </p:sp>
    </p:spTree>
    <p:extLst>
      <p:ext uri="{BB962C8B-B14F-4D97-AF65-F5344CB8AC3E}">
        <p14:creationId xmlns:p14="http://schemas.microsoft.com/office/powerpoint/2010/main" val="18512110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5715000" cy="503238"/>
          </a:xfrm>
        </p:spPr>
        <p:txBody>
          <a:bodyPr/>
          <a:lstStyle/>
          <a:p>
            <a:r>
              <a:rPr lang="en-US" b="1" dirty="0" smtClean="0">
                <a:solidFill>
                  <a:srgbClr val="00B050"/>
                </a:solidFill>
                <a:latin typeface="+mj-lt"/>
              </a:rPr>
              <a:t>CONJUGATED/DIRECT BILI</a:t>
            </a:r>
            <a:endParaRPr lang="en-US" b="1" dirty="0">
              <a:solidFill>
                <a:srgbClr val="00B050"/>
              </a:solidFill>
              <a:latin typeface="+mj-lt"/>
            </a:endParaRPr>
          </a:p>
        </p:txBody>
      </p:sp>
      <p:sp>
        <p:nvSpPr>
          <p:cNvPr id="3" name="Content Placeholder 2"/>
          <p:cNvSpPr>
            <a:spLocks noGrp="1"/>
          </p:cNvSpPr>
          <p:nvPr>
            <p:ph idx="1"/>
          </p:nvPr>
        </p:nvSpPr>
        <p:spPr>
          <a:xfrm>
            <a:off x="304800" y="1066800"/>
            <a:ext cx="8610600" cy="5059363"/>
          </a:xfrm>
        </p:spPr>
        <p:txBody>
          <a:bodyPr/>
          <a:lstStyle/>
          <a:p>
            <a:r>
              <a:rPr lang="en-US" dirty="0" smtClean="0">
                <a:solidFill>
                  <a:srgbClr val="0D3B88"/>
                </a:solidFill>
                <a:latin typeface="+mn-lt"/>
              </a:rPr>
              <a:t>Evaluating direct-reacting or conjugated </a:t>
            </a:r>
            <a:r>
              <a:rPr lang="en-US" dirty="0" err="1" smtClean="0">
                <a:solidFill>
                  <a:srgbClr val="0D3B88"/>
                </a:solidFill>
                <a:latin typeface="+mn-lt"/>
              </a:rPr>
              <a:t>bili</a:t>
            </a:r>
            <a:endParaRPr lang="en-US" dirty="0" smtClean="0">
              <a:solidFill>
                <a:srgbClr val="0D3B88"/>
              </a:solidFill>
              <a:latin typeface="+mn-lt"/>
            </a:endParaRPr>
          </a:p>
          <a:p>
            <a:pPr lvl="1"/>
            <a:r>
              <a:rPr lang="en-US" dirty="0" smtClean="0">
                <a:solidFill>
                  <a:srgbClr val="0D3B88"/>
                </a:solidFill>
                <a:latin typeface="+mn-lt"/>
              </a:rPr>
              <a:t>Direct serum </a:t>
            </a:r>
            <a:r>
              <a:rPr lang="en-US" dirty="0" err="1" smtClean="0">
                <a:solidFill>
                  <a:srgbClr val="0D3B88"/>
                </a:solidFill>
                <a:latin typeface="+mn-lt"/>
              </a:rPr>
              <a:t>bili</a:t>
            </a:r>
            <a:r>
              <a:rPr lang="en-US" dirty="0" smtClean="0">
                <a:solidFill>
                  <a:srgbClr val="0D3B88"/>
                </a:solidFill>
                <a:latin typeface="+mn-lt"/>
              </a:rPr>
              <a:t> &gt;1 mg/</a:t>
            </a:r>
            <a:r>
              <a:rPr lang="en-US" dirty="0" err="1" smtClean="0">
                <a:solidFill>
                  <a:srgbClr val="0D3B88"/>
                </a:solidFill>
                <a:latin typeface="+mn-lt"/>
              </a:rPr>
              <a:t>dL</a:t>
            </a:r>
            <a:r>
              <a:rPr lang="en-US" dirty="0" smtClean="0">
                <a:solidFill>
                  <a:srgbClr val="0D3B88"/>
                </a:solidFill>
                <a:latin typeface="+mn-lt"/>
              </a:rPr>
              <a:t> is abnormal</a:t>
            </a:r>
          </a:p>
          <a:p>
            <a:pPr lvl="1"/>
            <a:r>
              <a:rPr lang="en-US" dirty="0" smtClean="0">
                <a:solidFill>
                  <a:srgbClr val="0D3B88"/>
                </a:solidFill>
                <a:latin typeface="+mn-lt"/>
              </a:rPr>
              <a:t>Cutoff of &gt;=0.3 mg/</a:t>
            </a:r>
            <a:r>
              <a:rPr lang="en-US" dirty="0" err="1" smtClean="0">
                <a:solidFill>
                  <a:srgbClr val="0D3B88"/>
                </a:solidFill>
                <a:latin typeface="+mn-lt"/>
              </a:rPr>
              <a:t>dL</a:t>
            </a:r>
            <a:r>
              <a:rPr lang="en-US" dirty="0" smtClean="0">
                <a:solidFill>
                  <a:srgbClr val="0D3B88"/>
                </a:solidFill>
                <a:latin typeface="+mn-lt"/>
              </a:rPr>
              <a:t> has been used for conjugated </a:t>
            </a:r>
            <a:r>
              <a:rPr lang="en-US" dirty="0" err="1" smtClean="0">
                <a:solidFill>
                  <a:srgbClr val="0D3B88"/>
                </a:solidFill>
                <a:latin typeface="+mn-lt"/>
              </a:rPr>
              <a:t>bili</a:t>
            </a:r>
            <a:endParaRPr lang="en-US" dirty="0" smtClean="0">
              <a:solidFill>
                <a:srgbClr val="0D3B88"/>
              </a:solidFill>
              <a:latin typeface="+mn-lt"/>
            </a:endParaRPr>
          </a:p>
          <a:p>
            <a:pPr lvl="1"/>
            <a:r>
              <a:rPr lang="en-US" dirty="0" smtClean="0">
                <a:solidFill>
                  <a:srgbClr val="0D3B88"/>
                </a:solidFill>
                <a:latin typeface="+mn-lt"/>
              </a:rPr>
              <a:t>Prevalence of biliary atresia is low therefore infants who have a single elevation of the direct/conjugated </a:t>
            </a:r>
            <a:r>
              <a:rPr lang="en-US" dirty="0" err="1" smtClean="0">
                <a:solidFill>
                  <a:srgbClr val="0D3B88"/>
                </a:solidFill>
                <a:latin typeface="+mn-lt"/>
              </a:rPr>
              <a:t>bili</a:t>
            </a:r>
            <a:r>
              <a:rPr lang="en-US" dirty="0" smtClean="0">
                <a:solidFill>
                  <a:srgbClr val="0D3B88"/>
                </a:solidFill>
                <a:latin typeface="+mn-lt"/>
              </a:rPr>
              <a:t> do not have biliary atresia (if suspected need to repeat lab in a few days to a few weeks)</a:t>
            </a:r>
          </a:p>
          <a:p>
            <a:pPr lvl="1"/>
            <a:r>
              <a:rPr lang="en-US" b="1" dirty="0" smtClean="0">
                <a:solidFill>
                  <a:srgbClr val="0D3B88"/>
                </a:solidFill>
                <a:latin typeface="+mn-lt"/>
              </a:rPr>
              <a:t>An increase </a:t>
            </a:r>
            <a:r>
              <a:rPr lang="en-US" dirty="0" smtClean="0">
                <a:solidFill>
                  <a:srgbClr val="0D3B88"/>
                </a:solidFill>
                <a:latin typeface="+mn-lt"/>
              </a:rPr>
              <a:t>(not single elevated level) suggest possibility of pathologic cholestasis that requires further </a:t>
            </a:r>
            <a:r>
              <a:rPr lang="en-US" dirty="0" err="1" smtClean="0">
                <a:solidFill>
                  <a:srgbClr val="0D3B88"/>
                </a:solidFill>
                <a:latin typeface="+mn-lt"/>
              </a:rPr>
              <a:t>eval</a:t>
            </a:r>
            <a:endParaRPr lang="en-US" dirty="0" smtClean="0">
              <a:solidFill>
                <a:srgbClr val="0D3B88"/>
              </a:solidFill>
              <a:latin typeface="+mn-lt"/>
            </a:endParaRPr>
          </a:p>
          <a:p>
            <a:pPr lvl="1"/>
            <a:r>
              <a:rPr lang="en-US" dirty="0" smtClean="0">
                <a:solidFill>
                  <a:srgbClr val="0D3B88"/>
                </a:solidFill>
                <a:latin typeface="+mn-lt"/>
              </a:rPr>
              <a:t>Also consider UTI, </a:t>
            </a:r>
            <a:r>
              <a:rPr lang="en-US" dirty="0" err="1" smtClean="0">
                <a:solidFill>
                  <a:srgbClr val="0D3B88"/>
                </a:solidFill>
                <a:latin typeface="+mn-lt"/>
              </a:rPr>
              <a:t>isoimmune</a:t>
            </a:r>
            <a:r>
              <a:rPr lang="en-US" dirty="0" smtClean="0">
                <a:solidFill>
                  <a:srgbClr val="0D3B88"/>
                </a:solidFill>
                <a:latin typeface="+mn-lt"/>
              </a:rPr>
              <a:t> hemolytic disease, sepsis and some inborn errors of metabolism</a:t>
            </a:r>
          </a:p>
          <a:p>
            <a:pPr lvl="1"/>
            <a:r>
              <a:rPr lang="en-US" dirty="0" smtClean="0">
                <a:solidFill>
                  <a:srgbClr val="0D3B88"/>
                </a:solidFill>
                <a:latin typeface="+mn-lt"/>
              </a:rPr>
              <a:t>BF infants still jaundiced at 3-4 weeks, formula fed at 2 weeks should get a repeat total </a:t>
            </a:r>
            <a:r>
              <a:rPr lang="en-US" dirty="0">
                <a:solidFill>
                  <a:srgbClr val="0D3B88"/>
                </a:solidFill>
                <a:latin typeface="+mn-lt"/>
              </a:rPr>
              <a:t>&amp;</a:t>
            </a:r>
            <a:r>
              <a:rPr lang="en-US" dirty="0" smtClean="0">
                <a:solidFill>
                  <a:srgbClr val="0D3B88"/>
                </a:solidFill>
                <a:latin typeface="+mn-lt"/>
              </a:rPr>
              <a:t> direct/conjugated </a:t>
            </a:r>
            <a:r>
              <a:rPr lang="en-US" dirty="0" err="1" smtClean="0">
                <a:solidFill>
                  <a:srgbClr val="0D3B88"/>
                </a:solidFill>
                <a:latin typeface="+mn-lt"/>
              </a:rPr>
              <a:t>bili</a:t>
            </a:r>
            <a:r>
              <a:rPr lang="en-US" dirty="0" smtClean="0">
                <a:solidFill>
                  <a:srgbClr val="0D3B88"/>
                </a:solidFill>
                <a:latin typeface="+mn-lt"/>
              </a:rPr>
              <a:t> to </a:t>
            </a:r>
            <a:r>
              <a:rPr lang="en-US" dirty="0" err="1" smtClean="0">
                <a:solidFill>
                  <a:srgbClr val="0D3B88"/>
                </a:solidFill>
                <a:latin typeface="+mn-lt"/>
              </a:rPr>
              <a:t>eval</a:t>
            </a:r>
            <a:r>
              <a:rPr lang="en-US" dirty="0" smtClean="0">
                <a:solidFill>
                  <a:srgbClr val="0D3B88"/>
                </a:solidFill>
                <a:latin typeface="+mn-lt"/>
              </a:rPr>
              <a:t> for possible pathologic cholestasis </a:t>
            </a:r>
          </a:p>
          <a:p>
            <a:pPr lvl="2"/>
            <a:r>
              <a:rPr lang="en-US" dirty="0" smtClean="0">
                <a:solidFill>
                  <a:srgbClr val="0D3B88"/>
                </a:solidFill>
                <a:latin typeface="+mn-lt"/>
              </a:rPr>
              <a:t>Check newborn screen (</a:t>
            </a:r>
            <a:r>
              <a:rPr lang="en-US" dirty="0" err="1" smtClean="0">
                <a:solidFill>
                  <a:srgbClr val="0D3B88"/>
                </a:solidFill>
                <a:latin typeface="+mn-lt"/>
              </a:rPr>
              <a:t>galactosemia</a:t>
            </a:r>
            <a:r>
              <a:rPr lang="en-US" dirty="0" smtClean="0">
                <a:solidFill>
                  <a:srgbClr val="0D3B88"/>
                </a:solidFill>
                <a:latin typeface="+mn-lt"/>
              </a:rPr>
              <a:t>, hypothyroidism and </a:t>
            </a:r>
            <a:r>
              <a:rPr lang="en-US" dirty="0" err="1" smtClean="0">
                <a:solidFill>
                  <a:srgbClr val="0D3B88"/>
                </a:solidFill>
                <a:latin typeface="+mn-lt"/>
              </a:rPr>
              <a:t>tyrosinemia</a:t>
            </a:r>
            <a:r>
              <a:rPr lang="en-US" dirty="0" smtClean="0">
                <a:solidFill>
                  <a:srgbClr val="0D3B88"/>
                </a:solidFill>
                <a:latin typeface="+mn-lt"/>
              </a:rPr>
              <a:t> can cause prolonged jaundice)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69</a:t>
            </a:fld>
            <a:endParaRPr lang="en-US" altLang="en-US"/>
          </a:p>
        </p:txBody>
      </p:sp>
    </p:spTree>
    <p:extLst>
      <p:ext uri="{BB962C8B-B14F-4D97-AF65-F5344CB8AC3E}">
        <p14:creationId xmlns:p14="http://schemas.microsoft.com/office/powerpoint/2010/main" val="127353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525933" cy="4313988"/>
          </a:xfrm>
        </p:spPr>
        <p:txBody>
          <a:bodyPr/>
          <a:lstStyle/>
          <a:p>
            <a:pPr>
              <a:buFont typeface="Wingdings" panose="05000000000000000000" pitchFamily="2" charset="2"/>
              <a:buChar char="Ø"/>
            </a:pPr>
            <a:r>
              <a:rPr lang="en-US" sz="2400" dirty="0" smtClean="0">
                <a:solidFill>
                  <a:srgbClr val="0D3B88"/>
                </a:solidFill>
                <a:latin typeface="+mn-lt"/>
              </a:rPr>
              <a:t>6. Do not treat a near term infant the same as a term infant.</a:t>
            </a:r>
          </a:p>
          <a:p>
            <a:pPr>
              <a:buFont typeface="Wingdings" panose="05000000000000000000" pitchFamily="2" charset="2"/>
              <a:buChar char="Ø"/>
            </a:pPr>
            <a:r>
              <a:rPr lang="en-US" sz="2400" dirty="0" smtClean="0">
                <a:solidFill>
                  <a:srgbClr val="0D3B88"/>
                </a:solidFill>
                <a:latin typeface="+mn-lt"/>
              </a:rPr>
              <a:t>7. Perform a </a:t>
            </a:r>
            <a:r>
              <a:rPr lang="en-US" sz="2400" dirty="0" smtClean="0">
                <a:solidFill>
                  <a:srgbClr val="0D3B88"/>
                </a:solidFill>
                <a:latin typeface="+mn-lt"/>
              </a:rPr>
              <a:t>pre-discharge </a:t>
            </a:r>
            <a:r>
              <a:rPr lang="en-US" sz="2400" dirty="0" smtClean="0">
                <a:solidFill>
                  <a:srgbClr val="0D3B88"/>
                </a:solidFill>
                <a:latin typeface="+mn-lt"/>
              </a:rPr>
              <a:t>systematic assessment on all infants for the risk of hyperbilirubinemia.</a:t>
            </a:r>
          </a:p>
          <a:p>
            <a:pPr>
              <a:buFont typeface="Wingdings" panose="05000000000000000000" pitchFamily="2" charset="2"/>
              <a:buChar char="Ø"/>
            </a:pPr>
            <a:r>
              <a:rPr lang="en-US" sz="2400" dirty="0" smtClean="0">
                <a:solidFill>
                  <a:srgbClr val="0D3B88"/>
                </a:solidFill>
                <a:latin typeface="+mn-lt"/>
              </a:rPr>
              <a:t>8. Provide parents with information about newborn jaundice.</a:t>
            </a:r>
          </a:p>
          <a:p>
            <a:pPr>
              <a:buFont typeface="Wingdings" panose="05000000000000000000" pitchFamily="2" charset="2"/>
              <a:buChar char="Ø"/>
            </a:pPr>
            <a:r>
              <a:rPr lang="en-US" sz="2400" dirty="0" smtClean="0">
                <a:solidFill>
                  <a:srgbClr val="0D3B88"/>
                </a:solidFill>
                <a:latin typeface="+mn-lt"/>
              </a:rPr>
              <a:t>9. Provide follow up based upon time of discharge and risk assessment</a:t>
            </a:r>
          </a:p>
          <a:p>
            <a:pPr>
              <a:buFont typeface="Wingdings" panose="05000000000000000000" pitchFamily="2" charset="2"/>
              <a:buChar char="Ø"/>
            </a:pPr>
            <a:r>
              <a:rPr lang="en-US" sz="2400" dirty="0" smtClean="0">
                <a:solidFill>
                  <a:srgbClr val="0D3B88"/>
                </a:solidFill>
                <a:latin typeface="+mn-lt"/>
              </a:rPr>
              <a:t>10. When necessary, treat with phototherapy or exchange transfusion.</a:t>
            </a:r>
            <a:endParaRPr lang="en-US" sz="2400" dirty="0">
              <a:solidFill>
                <a:srgbClr val="0D3B88"/>
              </a:solidFill>
              <a:latin typeface="+mn-lt"/>
            </a:endParaRPr>
          </a:p>
        </p:txBody>
      </p:sp>
      <p:sp>
        <p:nvSpPr>
          <p:cNvPr id="3" name="Title 2"/>
          <p:cNvSpPr>
            <a:spLocks noGrp="1"/>
          </p:cNvSpPr>
          <p:nvPr>
            <p:ph type="ctrTitle"/>
          </p:nvPr>
        </p:nvSpPr>
        <p:spPr>
          <a:xfrm>
            <a:off x="381000" y="990600"/>
            <a:ext cx="8525933" cy="685800"/>
          </a:xfrm>
        </p:spPr>
        <p:txBody>
          <a:bodyPr/>
          <a:lstStyle/>
          <a:p>
            <a:r>
              <a:rPr lang="en-US" dirty="0" smtClean="0">
                <a:solidFill>
                  <a:srgbClr val="00B050"/>
                </a:solidFill>
                <a:latin typeface="+mn-lt"/>
              </a:rPr>
              <a:t>AAP Guidelines for Preventing and Managing Hyperbilirubinemia  (cont.)</a:t>
            </a:r>
            <a:endParaRPr lang="en-US" dirty="0">
              <a:solidFill>
                <a:srgbClr val="00B050"/>
              </a:solidFill>
              <a:latin typeface="+mn-lt"/>
            </a:endParaRPr>
          </a:p>
        </p:txBody>
      </p:sp>
    </p:spTree>
    <p:extLst>
      <p:ext uri="{BB962C8B-B14F-4D97-AF65-F5344CB8AC3E}">
        <p14:creationId xmlns:p14="http://schemas.microsoft.com/office/powerpoint/2010/main" val="3890033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001" y="1447800"/>
            <a:ext cx="7471898" cy="4337050"/>
          </a:xfrm>
        </p:spPr>
      </p:pic>
      <p:sp>
        <p:nvSpPr>
          <p:cNvPr id="3" name="Title 2"/>
          <p:cNvSpPr>
            <a:spLocks noGrp="1"/>
          </p:cNvSpPr>
          <p:nvPr>
            <p:ph type="ctrTitle"/>
          </p:nvPr>
        </p:nvSpPr>
        <p:spPr>
          <a:xfrm>
            <a:off x="228600" y="990600"/>
            <a:ext cx="8525933" cy="685800"/>
          </a:xfrm>
        </p:spPr>
        <p:txBody>
          <a:bodyPr/>
          <a:lstStyle/>
          <a:p>
            <a:pPr algn="ctr"/>
            <a:r>
              <a:rPr lang="en-US" dirty="0" smtClean="0">
                <a:solidFill>
                  <a:srgbClr val="00B050"/>
                </a:solidFill>
                <a:latin typeface="+mn-lt"/>
              </a:rPr>
              <a:t>Bilirubin Nomogram </a:t>
            </a:r>
            <a:br>
              <a:rPr lang="en-US" dirty="0" smtClean="0">
                <a:solidFill>
                  <a:srgbClr val="00B050"/>
                </a:solidFill>
                <a:latin typeface="+mn-lt"/>
              </a:rPr>
            </a:b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
        <p:nvSpPr>
          <p:cNvPr id="6" name="Rectangle 5"/>
          <p:cNvSpPr/>
          <p:nvPr/>
        </p:nvSpPr>
        <p:spPr>
          <a:xfrm>
            <a:off x="2423457" y="5881330"/>
            <a:ext cx="4570482" cy="369332"/>
          </a:xfrm>
          <a:prstGeom prst="rect">
            <a:avLst/>
          </a:prstGeom>
        </p:spPr>
        <p:txBody>
          <a:bodyPr wrap="none">
            <a:spAutoFit/>
          </a:bodyPr>
          <a:lstStyle/>
          <a:p>
            <a:r>
              <a:rPr lang="en-US" b="1" dirty="0" smtClean="0"/>
              <a:t>**important </a:t>
            </a:r>
            <a:r>
              <a:rPr lang="en-US" b="1" dirty="0"/>
              <a:t>to consider the rate of </a:t>
            </a:r>
            <a:r>
              <a:rPr lang="en-US" b="1" dirty="0" smtClean="0"/>
              <a:t>rise**</a:t>
            </a:r>
            <a:endParaRPr lang="en-US" b="1" dirty="0"/>
          </a:p>
        </p:txBody>
      </p:sp>
    </p:spTree>
    <p:extLst>
      <p:ext uri="{BB962C8B-B14F-4D97-AF65-F5344CB8AC3E}">
        <p14:creationId xmlns:p14="http://schemas.microsoft.com/office/powerpoint/2010/main" val="4225939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71</a:t>
            </a:fld>
            <a:endParaRPr lang="en-US" dirty="0"/>
          </a:p>
        </p:txBody>
      </p:sp>
      <p:sp>
        <p:nvSpPr>
          <p:cNvPr id="6" name="Text Placeholder 5"/>
          <p:cNvSpPr>
            <a:spLocks noGrp="1"/>
          </p:cNvSpPr>
          <p:nvPr>
            <p:ph type="body" sz="quarter" idx="10"/>
          </p:nvPr>
        </p:nvSpPr>
        <p:spPr>
          <a:xfrm>
            <a:off x="1227667" y="6190255"/>
            <a:ext cx="7222067" cy="210545"/>
          </a:xfrm>
        </p:spPr>
        <p:txBody>
          <a:bodyPr/>
          <a:lstStyle/>
          <a:p>
            <a:r>
              <a:rPr lang="en-US" dirty="0" err="1" smtClean="0"/>
              <a:t>PthoPt</a:t>
            </a:r>
            <a:endParaRPr lang="en-US" dirty="0"/>
          </a:p>
        </p:txBody>
      </p:sp>
      <p:pic>
        <p:nvPicPr>
          <p:cNvPr id="9" name="Content Placeholder 6"/>
          <p:cNvPicPr>
            <a:picLocks noGrp="1" noChangeAspect="1"/>
          </p:cNvPicPr>
          <p:nvPr>
            <p:ph idx="1"/>
          </p:nvPr>
        </p:nvPicPr>
        <p:blipFill>
          <a:blip r:embed="rId2"/>
          <a:stretch>
            <a:fillRect/>
          </a:stretch>
        </p:blipFill>
        <p:spPr>
          <a:xfrm>
            <a:off x="271463" y="3329983"/>
            <a:ext cx="8524875" cy="688571"/>
          </a:xfrm>
          <a:prstGeom prst="rect">
            <a:avLst/>
          </a:prstGeom>
        </p:spPr>
      </p:pic>
      <p:pic>
        <p:nvPicPr>
          <p:cNvPr id="10" name="Picture 9"/>
          <p:cNvPicPr>
            <a:picLocks noChangeAspect="1"/>
          </p:cNvPicPr>
          <p:nvPr/>
        </p:nvPicPr>
        <p:blipFill>
          <a:blip r:embed="rId3"/>
          <a:stretch>
            <a:fillRect/>
          </a:stretch>
        </p:blipFill>
        <p:spPr>
          <a:xfrm>
            <a:off x="271463" y="1158282"/>
            <a:ext cx="8643937" cy="4785317"/>
          </a:xfrm>
          <a:prstGeom prst="rect">
            <a:avLst/>
          </a:prstGeom>
        </p:spPr>
      </p:pic>
    </p:spTree>
    <p:extLst>
      <p:ext uri="{BB962C8B-B14F-4D97-AF65-F5344CB8AC3E}">
        <p14:creationId xmlns:p14="http://schemas.microsoft.com/office/powerpoint/2010/main" val="3617197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72</a:t>
            </a:fld>
            <a:endParaRPr lang="en-US" altLang="en-US"/>
          </a:p>
        </p:txBody>
      </p:sp>
      <p:pic>
        <p:nvPicPr>
          <p:cNvPr id="9220" name="Picture 4" descr="Phototherapy thresholds by gestational age and age in hours for infants with any recognized hyperbilirubinemia neurotoxicity risk factors other than gestational age. These thresholds are based on expert opinion rather than strong evidence on when the potential benefits of phototherapy exceed its potential harms. Use total serum bilirubin concentrations; do not subtract the direct-reacting or conjugated bilirubin from the total serum bilirubin. In rare cases of severe hyperbilirubinemia in which the direct-reacting or conjugated bilirubin exceeds 50% of the TSB, consult an expert. Hyperbilirubinemia neurotoxicity risk factors include gestational age &lt;38 weeks; albumin &lt;3.0 g/dL; isoimmune hemolytic disease, glucose-6-phosphate dehydrogenase (G6PD) deficiency, or other hemolytic conditions; sepsis; or any significant clinical instability in the previous 24 hours. See Supplemental 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73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4353" y="1524000"/>
            <a:ext cx="5819094" cy="4413250"/>
          </a:xfrm>
        </p:spPr>
      </p:pic>
      <p:sp>
        <p:nvSpPr>
          <p:cNvPr id="3" name="Title 2"/>
          <p:cNvSpPr>
            <a:spLocks noGrp="1"/>
          </p:cNvSpPr>
          <p:nvPr>
            <p:ph type="ctrTitle"/>
          </p:nvPr>
        </p:nvSpPr>
        <p:spPr>
          <a:xfrm>
            <a:off x="304800" y="838200"/>
            <a:ext cx="8525933" cy="685800"/>
          </a:xfrm>
        </p:spPr>
        <p:txBody>
          <a:bodyPr/>
          <a:lstStyle/>
          <a:p>
            <a:pPr algn="ctr"/>
            <a:r>
              <a:rPr lang="en-US" dirty="0" smtClean="0">
                <a:solidFill>
                  <a:srgbClr val="00B050"/>
                </a:solidFill>
                <a:latin typeface="+mn-lt"/>
              </a:rPr>
              <a:t>Exchange Transfusion</a:t>
            </a:r>
            <a:endParaRPr lang="en-US" dirty="0">
              <a:solidFill>
                <a:srgbClr val="00B050"/>
              </a:solidFill>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674799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32F5718-615D-47DF-9BC3-5742C4202468}" type="slidenum">
              <a:rPr lang="en-US" altLang="en-US" smtClean="0"/>
              <a:pPr>
                <a:defRPr/>
              </a:pPr>
              <a:t>74</a:t>
            </a:fld>
            <a:endParaRPr lang="en-US" altLang="en-US"/>
          </a:p>
        </p:txBody>
      </p:sp>
      <p:pic>
        <p:nvPicPr>
          <p:cNvPr id="10242" name="Picture 2" descr="Exchange transfusion thresholds by gestational age for infants with no recognized hyperbilirubinemia neurotoxicity risk factors other than gestational age. See Fig 4, which describes escalation of care. These thresholds are based on expert opinion rather than strong evidence on when the potential benefits of escalation of care exceed its potential harms. The stippled lines for the first 24 hours indicate uncertainty because of the wide range of clinical circumstances and responses to intensive phototherapy. Use total serum bilirubin concentrations; do not subtract direct bilirubin from the total serum bilirubin. In rare cases of severe hyperbilirubinemia in which the direct-reacting or conjugated bilirubin exceeds 50% of the TSB, consult an expert. Hyperbilirubinemia neurotoxicity risk factors include albumin &lt;3.0 g/dL; isoimmune hemolytic disease, glucose-6-phosphate dehydrogenase (G6PD) deficiency, or other hemolytic conditions; sepsis; or any significant clinical instability in the previous 24 hours. See Supplemental Fig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944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202002"/>
            <a:ext cx="8525933" cy="4525963"/>
          </a:xfrm>
        </p:spPr>
        <p:txBody>
          <a:bodyPr/>
          <a:lstStyle/>
          <a:p>
            <a:endParaRPr lang="en-US" sz="2800" dirty="0">
              <a:latin typeface="+mn-lt"/>
            </a:endParaRPr>
          </a:p>
          <a:p>
            <a:pPr>
              <a:buFont typeface="Wingdings" panose="05000000000000000000" pitchFamily="2" charset="2"/>
              <a:buChar char="Ø"/>
            </a:pPr>
            <a:r>
              <a:rPr lang="en-US" sz="2800" dirty="0" smtClean="0">
                <a:solidFill>
                  <a:srgbClr val="0D3B88"/>
                </a:solidFill>
                <a:latin typeface="+mn-lt"/>
              </a:rPr>
              <a:t>USE YOUR NOMOGRAM!!  </a:t>
            </a:r>
          </a:p>
          <a:p>
            <a:pPr>
              <a:buFont typeface="Wingdings" panose="05000000000000000000" pitchFamily="2" charset="2"/>
              <a:buChar char="Ø"/>
            </a:pPr>
            <a:r>
              <a:rPr lang="en-US" sz="2800" dirty="0" smtClean="0">
                <a:solidFill>
                  <a:srgbClr val="0D3B88"/>
                </a:solidFill>
                <a:latin typeface="+mn-lt"/>
              </a:rPr>
              <a:t>AAP 2004 recommendation for phototherapy: </a:t>
            </a:r>
            <a:endParaRPr lang="en-US" sz="2800" dirty="0">
              <a:solidFill>
                <a:srgbClr val="0D3B88"/>
              </a:solidFill>
              <a:latin typeface="+mn-lt"/>
            </a:endParaRPr>
          </a:p>
          <a:p>
            <a:pPr algn="ctr">
              <a:buFont typeface="Wingdings" panose="05000000000000000000" pitchFamily="2" charset="2"/>
              <a:buChar char="Ø"/>
            </a:pPr>
            <a:r>
              <a:rPr lang="en-US" sz="2800" dirty="0" smtClean="0">
                <a:solidFill>
                  <a:srgbClr val="0D3B88"/>
                </a:solidFill>
                <a:latin typeface="+mn-lt"/>
              </a:rPr>
              <a:t>25 – 48 hours: 15 mg/</a:t>
            </a:r>
            <a:r>
              <a:rPr lang="en-US" sz="2800" dirty="0" err="1" smtClean="0">
                <a:solidFill>
                  <a:srgbClr val="0D3B88"/>
                </a:solidFill>
                <a:latin typeface="+mn-lt"/>
              </a:rPr>
              <a:t>dL</a:t>
            </a:r>
            <a:endParaRPr lang="en-US" sz="2800" dirty="0" smtClean="0">
              <a:solidFill>
                <a:srgbClr val="0D3B88"/>
              </a:solidFill>
              <a:latin typeface="+mn-lt"/>
            </a:endParaRPr>
          </a:p>
          <a:p>
            <a:pPr algn="ctr">
              <a:buFont typeface="Wingdings" panose="05000000000000000000" pitchFamily="2" charset="2"/>
              <a:buChar char="Ø"/>
            </a:pPr>
            <a:r>
              <a:rPr lang="en-US" sz="2800" dirty="0" smtClean="0">
                <a:solidFill>
                  <a:srgbClr val="0D3B88"/>
                </a:solidFill>
                <a:latin typeface="+mn-lt"/>
              </a:rPr>
              <a:t>49 – 72 hours: 18 mg/</a:t>
            </a:r>
            <a:r>
              <a:rPr lang="en-US" sz="2800" dirty="0" err="1" smtClean="0">
                <a:solidFill>
                  <a:srgbClr val="0D3B88"/>
                </a:solidFill>
                <a:latin typeface="+mn-lt"/>
              </a:rPr>
              <a:t>dL</a:t>
            </a:r>
            <a:endParaRPr lang="en-US" sz="2800" dirty="0" smtClean="0">
              <a:solidFill>
                <a:srgbClr val="0D3B88"/>
              </a:solidFill>
              <a:latin typeface="+mn-lt"/>
            </a:endParaRPr>
          </a:p>
          <a:p>
            <a:pPr algn="ctr">
              <a:buFont typeface="Wingdings" panose="05000000000000000000" pitchFamily="2" charset="2"/>
              <a:buChar char="Ø"/>
            </a:pPr>
            <a:r>
              <a:rPr lang="en-US" sz="2800" dirty="0" smtClean="0">
                <a:solidFill>
                  <a:srgbClr val="0D3B88"/>
                </a:solidFill>
                <a:latin typeface="+mn-lt"/>
              </a:rPr>
              <a:t>72 hours: 20 mg/</a:t>
            </a:r>
            <a:r>
              <a:rPr lang="en-US" sz="2800" dirty="0" err="1" smtClean="0">
                <a:solidFill>
                  <a:srgbClr val="0D3B88"/>
                </a:solidFill>
                <a:latin typeface="+mn-lt"/>
              </a:rPr>
              <a:t>dL</a:t>
            </a:r>
            <a:endParaRPr lang="en-US" sz="2800" dirty="0" smtClean="0">
              <a:solidFill>
                <a:srgbClr val="0D3B88"/>
              </a:solidFill>
              <a:latin typeface="+mn-lt"/>
            </a:endParaRPr>
          </a:p>
          <a:p>
            <a:pPr>
              <a:buFont typeface="Wingdings" panose="05000000000000000000" pitchFamily="2" charset="2"/>
              <a:buChar char="Ø"/>
            </a:pPr>
            <a:r>
              <a:rPr lang="en-US" sz="2800" dirty="0" err="1" smtClean="0">
                <a:solidFill>
                  <a:srgbClr val="0D3B88"/>
                </a:solidFill>
                <a:latin typeface="+mn-lt"/>
              </a:rPr>
              <a:t>Bilitool</a:t>
            </a:r>
            <a:r>
              <a:rPr lang="en-US" sz="2800" dirty="0" smtClean="0">
                <a:solidFill>
                  <a:srgbClr val="0D3B88"/>
                </a:solidFill>
                <a:latin typeface="+mn-lt"/>
              </a:rPr>
              <a:t> – not sure if this has been updated to new guidelines</a:t>
            </a:r>
          </a:p>
          <a:p>
            <a:pPr>
              <a:buFont typeface="Wingdings" panose="05000000000000000000" pitchFamily="2" charset="2"/>
              <a:buChar char="Ø"/>
            </a:pPr>
            <a:r>
              <a:rPr lang="en-US" sz="2800" dirty="0" smtClean="0">
                <a:solidFill>
                  <a:srgbClr val="0D3B88"/>
                </a:solidFill>
                <a:latin typeface="+mn-lt"/>
              </a:rPr>
              <a:t>Use your clinical judgement! </a:t>
            </a:r>
            <a:endParaRPr lang="en-US" sz="2800" dirty="0">
              <a:solidFill>
                <a:srgbClr val="0D3B88"/>
              </a:solidFill>
              <a:latin typeface="+mn-lt"/>
            </a:endParaRPr>
          </a:p>
          <a:p>
            <a:endParaRPr lang="en-US" sz="2800" dirty="0" smtClean="0">
              <a:latin typeface="+mn-lt"/>
            </a:endParaRPr>
          </a:p>
          <a:p>
            <a:endParaRPr lang="en-US" sz="2800" dirty="0">
              <a:latin typeface="+mn-lt"/>
            </a:endParaRPr>
          </a:p>
          <a:p>
            <a:endParaRPr lang="en-US" sz="2800" dirty="0" smtClean="0">
              <a:latin typeface="+mn-lt"/>
            </a:endParaRPr>
          </a:p>
          <a:p>
            <a:endParaRPr lang="en-US" sz="3200" dirty="0" smtClean="0">
              <a:latin typeface="+mn-lt"/>
            </a:endParaRPr>
          </a:p>
        </p:txBody>
      </p:sp>
      <p:sp>
        <p:nvSpPr>
          <p:cNvPr id="3" name="Title 2"/>
          <p:cNvSpPr>
            <a:spLocks noGrp="1"/>
          </p:cNvSpPr>
          <p:nvPr>
            <p:ph type="ctrTitle"/>
          </p:nvPr>
        </p:nvSpPr>
        <p:spPr>
          <a:xfrm>
            <a:off x="304800" y="838200"/>
            <a:ext cx="8525933" cy="685800"/>
          </a:xfrm>
        </p:spPr>
        <p:txBody>
          <a:bodyPr/>
          <a:lstStyle/>
          <a:p>
            <a:pPr algn="ctr"/>
            <a:r>
              <a:rPr lang="en-US" sz="3200" dirty="0" smtClean="0">
                <a:latin typeface="+mn-lt"/>
              </a:rPr>
              <a:t>When to intervene?</a:t>
            </a:r>
            <a:endParaRPr lang="en-US" sz="3200"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1555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b="1" dirty="0" smtClean="0">
                <a:solidFill>
                  <a:srgbClr val="00B050"/>
                </a:solidFill>
                <a:latin typeface="+mn-lt"/>
              </a:rPr>
              <a:t>Urgent Intervention </a:t>
            </a:r>
            <a:r>
              <a:rPr lang="en-US" sz="3200" b="1" dirty="0">
                <a:solidFill>
                  <a:srgbClr val="00B050"/>
                </a:solidFill>
                <a:latin typeface="+mn-lt"/>
              </a:rPr>
              <a:t>if:</a:t>
            </a:r>
          </a:p>
          <a:p>
            <a:endParaRPr lang="en-US" sz="2800" dirty="0">
              <a:latin typeface="+mn-lt"/>
            </a:endParaRPr>
          </a:p>
          <a:p>
            <a:pPr>
              <a:buFont typeface="Wingdings" panose="05000000000000000000" pitchFamily="2" charset="2"/>
              <a:buChar char="Ø"/>
            </a:pPr>
            <a:r>
              <a:rPr lang="en-US" sz="2800" dirty="0">
                <a:solidFill>
                  <a:srgbClr val="0D3B88"/>
                </a:solidFill>
                <a:latin typeface="+mn-lt"/>
              </a:rPr>
              <a:t>Total Serum bilirubin &gt; 25 – 30 mg/</a:t>
            </a:r>
            <a:r>
              <a:rPr lang="en-US" sz="2800" dirty="0" err="1">
                <a:solidFill>
                  <a:srgbClr val="0D3B88"/>
                </a:solidFill>
                <a:latin typeface="+mn-lt"/>
              </a:rPr>
              <a:t>dL</a:t>
            </a:r>
            <a:endParaRPr lang="en-US" sz="2800" dirty="0">
              <a:solidFill>
                <a:srgbClr val="0D3B88"/>
              </a:solidFill>
              <a:latin typeface="+mn-lt"/>
            </a:endParaRPr>
          </a:p>
          <a:p>
            <a:pPr>
              <a:buFont typeface="Wingdings" panose="05000000000000000000" pitchFamily="2" charset="2"/>
              <a:buChar char="Ø"/>
            </a:pPr>
            <a:endParaRPr lang="en-US" sz="2800" dirty="0">
              <a:solidFill>
                <a:srgbClr val="0D3B88"/>
              </a:solidFill>
              <a:latin typeface="+mn-lt"/>
            </a:endParaRPr>
          </a:p>
          <a:p>
            <a:pPr>
              <a:buFont typeface="Wingdings" panose="05000000000000000000" pitchFamily="2" charset="2"/>
              <a:buChar char="Ø"/>
            </a:pPr>
            <a:r>
              <a:rPr lang="en-US" sz="2800" dirty="0">
                <a:solidFill>
                  <a:srgbClr val="0D3B88"/>
                </a:solidFill>
                <a:latin typeface="+mn-lt"/>
              </a:rPr>
              <a:t>Exchange transfusion if &gt; 30 mg/</a:t>
            </a:r>
            <a:r>
              <a:rPr lang="en-US" sz="2800" dirty="0" err="1">
                <a:solidFill>
                  <a:srgbClr val="0D3B88"/>
                </a:solidFill>
                <a:latin typeface="+mn-lt"/>
              </a:rPr>
              <a:t>dL</a:t>
            </a:r>
            <a:r>
              <a:rPr lang="en-US" sz="2800" dirty="0">
                <a:solidFill>
                  <a:srgbClr val="0D3B88"/>
                </a:solidFill>
                <a:latin typeface="+mn-lt"/>
              </a:rPr>
              <a:t> or if signs of kernicterus are present</a:t>
            </a:r>
          </a:p>
          <a:p>
            <a:endParaRPr lang="en-US" dirty="0">
              <a:latin typeface="+mn-lt"/>
            </a:endParaRP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578210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715000" cy="1143000"/>
          </a:xfrm>
        </p:spPr>
        <p:txBody>
          <a:bodyPr/>
          <a:lstStyle/>
          <a:p>
            <a:r>
              <a:rPr lang="en-US" b="1" dirty="0" smtClean="0">
                <a:solidFill>
                  <a:srgbClr val="00B050"/>
                </a:solidFill>
                <a:latin typeface="+mj-lt"/>
              </a:rPr>
              <a:t>Let’s Practice</a:t>
            </a:r>
            <a:endParaRPr lang="en-US" b="1" dirty="0">
              <a:solidFill>
                <a:srgbClr val="00B050"/>
              </a:solidFill>
              <a:latin typeface="+mj-lt"/>
            </a:endParaRPr>
          </a:p>
        </p:txBody>
      </p:sp>
      <p:sp>
        <p:nvSpPr>
          <p:cNvPr id="3" name="Content Placeholder 2"/>
          <p:cNvSpPr>
            <a:spLocks noGrp="1"/>
          </p:cNvSpPr>
          <p:nvPr>
            <p:ph idx="1"/>
          </p:nvPr>
        </p:nvSpPr>
        <p:spPr>
          <a:xfrm>
            <a:off x="797010" y="1219200"/>
            <a:ext cx="7889790" cy="4800600"/>
          </a:xfrm>
        </p:spPr>
        <p:txBody>
          <a:bodyPr/>
          <a:lstStyle/>
          <a:p>
            <a:r>
              <a:rPr lang="en-US" dirty="0" smtClean="0">
                <a:solidFill>
                  <a:schemeClr val="tx2"/>
                </a:solidFill>
                <a:latin typeface="+mn-lt"/>
              </a:rPr>
              <a:t>Baby Girl 4 days old in your office for her newborn visit</a:t>
            </a:r>
          </a:p>
          <a:p>
            <a:r>
              <a:rPr lang="en-US" dirty="0" smtClean="0">
                <a:solidFill>
                  <a:schemeClr val="tx2"/>
                </a:solidFill>
                <a:latin typeface="+mn-lt"/>
              </a:rPr>
              <a:t>Born at 39 1/7 weeks with no complications</a:t>
            </a:r>
          </a:p>
          <a:p>
            <a:r>
              <a:rPr lang="en-US" dirty="0" smtClean="0">
                <a:solidFill>
                  <a:schemeClr val="tx2"/>
                </a:solidFill>
                <a:latin typeface="+mn-lt"/>
              </a:rPr>
              <a:t>MOC is A+ </a:t>
            </a:r>
          </a:p>
          <a:p>
            <a:r>
              <a:rPr lang="en-US" dirty="0" smtClean="0">
                <a:solidFill>
                  <a:schemeClr val="tx2"/>
                </a:solidFill>
                <a:latin typeface="+mn-lt"/>
              </a:rPr>
              <a:t>Infant is formula fed</a:t>
            </a:r>
          </a:p>
          <a:p>
            <a:r>
              <a:rPr lang="en-US" dirty="0" smtClean="0">
                <a:solidFill>
                  <a:schemeClr val="tx2"/>
                </a:solidFill>
                <a:latin typeface="+mn-lt"/>
              </a:rPr>
              <a:t>Birth </a:t>
            </a:r>
            <a:r>
              <a:rPr lang="en-US" dirty="0" err="1" smtClean="0">
                <a:solidFill>
                  <a:schemeClr val="tx2"/>
                </a:solidFill>
                <a:latin typeface="+mn-lt"/>
              </a:rPr>
              <a:t>Wt</a:t>
            </a:r>
            <a:r>
              <a:rPr lang="en-US" dirty="0" smtClean="0">
                <a:solidFill>
                  <a:schemeClr val="tx2"/>
                </a:solidFill>
                <a:latin typeface="+mn-lt"/>
              </a:rPr>
              <a:t> 7 </a:t>
            </a:r>
            <a:r>
              <a:rPr lang="en-US" dirty="0" err="1" smtClean="0">
                <a:solidFill>
                  <a:schemeClr val="tx2"/>
                </a:solidFill>
                <a:latin typeface="+mn-lt"/>
              </a:rPr>
              <a:t>lbs</a:t>
            </a:r>
            <a:r>
              <a:rPr lang="en-US" dirty="0" smtClean="0">
                <a:solidFill>
                  <a:schemeClr val="tx2"/>
                </a:solidFill>
                <a:latin typeface="+mn-lt"/>
              </a:rPr>
              <a:t> 8.1 </a:t>
            </a:r>
            <a:r>
              <a:rPr lang="en-US" dirty="0" err="1" smtClean="0">
                <a:solidFill>
                  <a:schemeClr val="tx2"/>
                </a:solidFill>
                <a:latin typeface="+mn-lt"/>
              </a:rPr>
              <a:t>oz</a:t>
            </a:r>
            <a:endParaRPr lang="en-US" dirty="0" smtClean="0">
              <a:solidFill>
                <a:schemeClr val="tx2"/>
              </a:solidFill>
              <a:latin typeface="+mn-lt"/>
            </a:endParaRPr>
          </a:p>
          <a:p>
            <a:r>
              <a:rPr lang="en-US" dirty="0" err="1" smtClean="0">
                <a:solidFill>
                  <a:schemeClr val="tx2"/>
                </a:solidFill>
                <a:latin typeface="+mn-lt"/>
              </a:rPr>
              <a:t>Wt</a:t>
            </a:r>
            <a:r>
              <a:rPr lang="en-US" dirty="0" smtClean="0">
                <a:solidFill>
                  <a:schemeClr val="tx2"/>
                </a:solidFill>
                <a:latin typeface="+mn-lt"/>
              </a:rPr>
              <a:t> in office today 7 </a:t>
            </a:r>
            <a:r>
              <a:rPr lang="en-US" dirty="0" err="1" smtClean="0">
                <a:solidFill>
                  <a:schemeClr val="tx2"/>
                </a:solidFill>
                <a:latin typeface="+mn-lt"/>
              </a:rPr>
              <a:t>lbs</a:t>
            </a:r>
            <a:r>
              <a:rPr lang="en-US" dirty="0" smtClean="0">
                <a:solidFill>
                  <a:schemeClr val="tx2"/>
                </a:solidFill>
                <a:latin typeface="+mn-lt"/>
              </a:rPr>
              <a:t> 10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Newborn records show </a:t>
            </a:r>
            <a:r>
              <a:rPr lang="en-US" dirty="0" err="1" smtClean="0">
                <a:solidFill>
                  <a:schemeClr val="tx2"/>
                </a:solidFill>
                <a:latin typeface="+mn-lt"/>
              </a:rPr>
              <a:t>T</a:t>
            </a:r>
            <a:r>
              <a:rPr lang="en-US" b="1" dirty="0" err="1" smtClean="0">
                <a:solidFill>
                  <a:schemeClr val="tx2"/>
                </a:solidFill>
                <a:latin typeface="+mn-lt"/>
              </a:rPr>
              <a:t>c</a:t>
            </a:r>
            <a:r>
              <a:rPr lang="en-US" dirty="0" err="1" smtClean="0">
                <a:solidFill>
                  <a:schemeClr val="tx2"/>
                </a:solidFill>
                <a:latin typeface="+mn-lt"/>
              </a:rPr>
              <a:t>B</a:t>
            </a:r>
            <a:r>
              <a:rPr lang="en-US" dirty="0" smtClean="0">
                <a:solidFill>
                  <a:schemeClr val="tx2"/>
                </a:solidFill>
                <a:latin typeface="+mn-lt"/>
              </a:rPr>
              <a:t> 8.3 @43 </a:t>
            </a:r>
            <a:r>
              <a:rPr lang="en-US" dirty="0" err="1" smtClean="0">
                <a:solidFill>
                  <a:schemeClr val="tx2"/>
                </a:solidFill>
                <a:latin typeface="+mn-lt"/>
              </a:rPr>
              <a:t>hrs</a:t>
            </a:r>
            <a:endParaRPr lang="en-US" dirty="0" smtClean="0">
              <a:solidFill>
                <a:schemeClr val="tx2"/>
              </a:solidFill>
              <a:latin typeface="+mn-lt"/>
            </a:endParaRPr>
          </a:p>
          <a:p>
            <a:r>
              <a:rPr lang="en-US" dirty="0" smtClean="0">
                <a:solidFill>
                  <a:schemeClr val="tx2"/>
                </a:solidFill>
                <a:latin typeface="+mn-lt"/>
              </a:rPr>
              <a:t>No jaundice on exam. What was risk level for this </a:t>
            </a:r>
            <a:r>
              <a:rPr lang="en-US" dirty="0" err="1" smtClean="0">
                <a:solidFill>
                  <a:schemeClr val="tx2"/>
                </a:solidFill>
                <a:latin typeface="+mn-lt"/>
              </a:rPr>
              <a:t>pt</a:t>
            </a:r>
            <a:r>
              <a:rPr lang="en-US" dirty="0" smtClean="0">
                <a:solidFill>
                  <a:schemeClr val="tx2"/>
                </a:solidFill>
                <a:latin typeface="+mn-lt"/>
              </a:rPr>
              <a:t> in newborn nursery? What would LL be today?</a:t>
            </a:r>
            <a:endParaRPr lang="en-US" dirty="0">
              <a:solidFill>
                <a:schemeClr val="tx2"/>
              </a:solidFill>
              <a:latin typeface="+mn-lt"/>
            </a:endParaRP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77</a:t>
            </a:fld>
            <a:endParaRPr lang="en-US" altLang="en-US"/>
          </a:p>
        </p:txBody>
      </p:sp>
    </p:spTree>
    <p:extLst>
      <p:ext uri="{BB962C8B-B14F-4D97-AF65-F5344CB8AC3E}">
        <p14:creationId xmlns:p14="http://schemas.microsoft.com/office/powerpoint/2010/main" val="200002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62000" y="1524000"/>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78</a:t>
            </a:fld>
            <a:endParaRPr lang="en-US" dirty="0"/>
          </a:p>
        </p:txBody>
      </p:sp>
      <p:sp>
        <p:nvSpPr>
          <p:cNvPr id="5" name="Title 4"/>
          <p:cNvSpPr>
            <a:spLocks noGrp="1"/>
          </p:cNvSpPr>
          <p:nvPr>
            <p:ph type="ctrTitle"/>
          </p:nvPr>
        </p:nvSpPr>
        <p:spPr/>
        <p:txBody>
          <a:bodyPr/>
          <a:lstStyle/>
          <a:p>
            <a:r>
              <a:rPr lang="en-US" dirty="0" smtClean="0">
                <a:latin typeface="+mj-lt"/>
              </a:rPr>
              <a:t>Nomogram</a:t>
            </a:r>
            <a:endParaRPr lang="en-US" dirty="0">
              <a:latin typeface="+mj-lt"/>
            </a:endParaRPr>
          </a:p>
        </p:txBody>
      </p:sp>
      <p:sp>
        <p:nvSpPr>
          <p:cNvPr id="6" name="Text Placeholder 5"/>
          <p:cNvSpPr>
            <a:spLocks noGrp="1"/>
          </p:cNvSpPr>
          <p:nvPr>
            <p:ph type="body" sz="quarter" idx="10"/>
          </p:nvPr>
        </p:nvSpPr>
        <p:spPr/>
        <p:txBody>
          <a:bodyPr/>
          <a:lstStyle/>
          <a:p>
            <a:endParaRPr lang="en-US"/>
          </a:p>
        </p:txBody>
      </p:sp>
      <p:sp>
        <p:nvSpPr>
          <p:cNvPr id="9" name="Oval 8"/>
          <p:cNvSpPr/>
          <p:nvPr/>
        </p:nvSpPr>
        <p:spPr>
          <a:xfrm>
            <a:off x="3124200" y="3657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4495800" y="2514600"/>
            <a:ext cx="59724" cy="45719"/>
          </a:xfrm>
          <a:prstGeom prst="diamond">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4574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79</a:t>
            </a:fld>
            <a:endParaRPr lang="en-US" dirty="0"/>
          </a:p>
        </p:txBody>
      </p:sp>
      <p:sp>
        <p:nvSpPr>
          <p:cNvPr id="5" name="Title 4"/>
          <p:cNvSpPr>
            <a:spLocks noGrp="1"/>
          </p:cNvSpPr>
          <p:nvPr>
            <p:ph type="ctrTitle"/>
          </p:nvPr>
        </p:nvSpPr>
        <p:spPr/>
        <p:txBody>
          <a:bodyPr/>
          <a:lstStyle/>
          <a:p>
            <a:pPr algn="ctr"/>
            <a:r>
              <a:rPr lang="en-US" sz="3600" dirty="0" smtClean="0">
                <a:solidFill>
                  <a:srgbClr val="00B050"/>
                </a:solidFill>
                <a:latin typeface="+mj-lt"/>
              </a:rPr>
              <a:t>New Nomogram</a:t>
            </a:r>
            <a:endParaRPr lang="en-US" sz="3600"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414884" y="1388527"/>
            <a:ext cx="8381982" cy="4631273"/>
          </a:xfrm>
          <a:prstGeom prst="rect">
            <a:avLst/>
          </a:prstGeom>
        </p:spPr>
      </p:pic>
      <p:sp>
        <p:nvSpPr>
          <p:cNvPr id="8" name="Oval 7"/>
          <p:cNvSpPr/>
          <p:nvPr/>
        </p:nvSpPr>
        <p:spPr>
          <a:xfrm>
            <a:off x="2971800" y="1980666"/>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667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228600" y="1295400"/>
            <a:ext cx="8525933" cy="4953000"/>
          </a:xfrm>
        </p:spPr>
        <p:txBody>
          <a:bodyPr/>
          <a:lstStyle/>
          <a:p>
            <a:pPr marL="342900" indent="-342900" algn="l">
              <a:buFont typeface="Wingdings" panose="05000000000000000000" pitchFamily="2" charset="2"/>
              <a:buChar char="Ø"/>
            </a:pPr>
            <a:r>
              <a:rPr lang="en-US" sz="2000" dirty="0" smtClean="0">
                <a:solidFill>
                  <a:srgbClr val="0D3B88"/>
                </a:solidFill>
                <a:latin typeface="Calibri" panose="020F0502020204030204" pitchFamily="34" charset="0"/>
              </a:rPr>
              <a:t>A </a:t>
            </a:r>
            <a:r>
              <a:rPr lang="en-US" sz="2000" dirty="0">
                <a:solidFill>
                  <a:srgbClr val="0D3B88"/>
                </a:solidFill>
                <a:latin typeface="Calibri" panose="020F0502020204030204" pitchFamily="34" charset="0"/>
              </a:rPr>
              <a:t>yellow compound that occurs in the normal catabolic pathway that breaks down </a:t>
            </a:r>
            <a:r>
              <a:rPr lang="en-US" sz="2000" dirty="0" err="1" smtClean="0">
                <a:solidFill>
                  <a:srgbClr val="0D3B88"/>
                </a:solidFill>
                <a:latin typeface="Calibri" panose="020F0502020204030204" pitchFamily="34" charset="0"/>
              </a:rPr>
              <a:t>heme</a:t>
            </a:r>
            <a:endParaRPr lang="en-US" sz="2000" dirty="0" smtClean="0">
              <a:solidFill>
                <a:srgbClr val="0D3B88"/>
              </a:solidFill>
              <a:latin typeface="Calibri" panose="020F0502020204030204" pitchFamily="34" charset="0"/>
            </a:endParaRPr>
          </a:p>
          <a:p>
            <a:pPr marL="342900" indent="-342900" algn="l">
              <a:buFont typeface="Wingdings" panose="05000000000000000000" pitchFamily="2" charset="2"/>
              <a:buChar char="Ø"/>
            </a:pPr>
            <a:r>
              <a:rPr lang="en-US" sz="2000" dirty="0" smtClean="0">
                <a:solidFill>
                  <a:srgbClr val="0D3B88"/>
                </a:solidFill>
                <a:latin typeface="Calibri" panose="020F0502020204030204" pitchFamily="34" charset="0"/>
              </a:rPr>
              <a:t>Necessary </a:t>
            </a:r>
            <a:r>
              <a:rPr lang="en-US" sz="2000" dirty="0">
                <a:solidFill>
                  <a:srgbClr val="0D3B88"/>
                </a:solidFill>
                <a:latin typeface="Calibri" panose="020F0502020204030204" pitchFamily="34" charset="0"/>
              </a:rPr>
              <a:t>process in the body's clearance of waste products that arise from the destruction of aged red blood </a:t>
            </a:r>
            <a:r>
              <a:rPr lang="en-US" sz="2000" dirty="0" smtClean="0">
                <a:solidFill>
                  <a:srgbClr val="0D3B88"/>
                </a:solidFill>
                <a:latin typeface="Calibri" panose="020F0502020204030204" pitchFamily="34" charset="0"/>
              </a:rPr>
              <a:t>cells</a:t>
            </a:r>
          </a:p>
          <a:p>
            <a:pPr>
              <a:buFont typeface="Wingdings" panose="05000000000000000000" pitchFamily="2" charset="2"/>
              <a:buChar char="Ø"/>
            </a:pPr>
            <a:r>
              <a:rPr lang="en-US" dirty="0">
                <a:solidFill>
                  <a:srgbClr val="0D3B88"/>
                </a:solidFill>
              </a:rPr>
              <a:t>Newborn jaundice is a yellowing of a baby’s skin and </a:t>
            </a:r>
            <a:r>
              <a:rPr lang="en-US" dirty="0" smtClean="0">
                <a:solidFill>
                  <a:srgbClr val="0D3B88"/>
                </a:solidFill>
              </a:rPr>
              <a:t>eyes</a:t>
            </a:r>
          </a:p>
          <a:p>
            <a:pPr>
              <a:buFont typeface="Wingdings" panose="05000000000000000000" pitchFamily="2" charset="2"/>
              <a:buChar char="Ø"/>
            </a:pPr>
            <a:r>
              <a:rPr lang="en-US" dirty="0" smtClean="0">
                <a:solidFill>
                  <a:srgbClr val="0D3B88"/>
                </a:solidFill>
              </a:rPr>
              <a:t> </a:t>
            </a:r>
            <a:r>
              <a:rPr lang="en-US" dirty="0">
                <a:solidFill>
                  <a:srgbClr val="0D3B88"/>
                </a:solidFill>
              </a:rPr>
              <a:t>Newborn jaundice is very common and can occur when babies have a high level of </a:t>
            </a:r>
            <a:r>
              <a:rPr lang="en-US" dirty="0" smtClean="0">
                <a:solidFill>
                  <a:srgbClr val="0D3B88"/>
                </a:solidFill>
              </a:rPr>
              <a:t>bilirubin</a:t>
            </a:r>
          </a:p>
          <a:p>
            <a:pPr>
              <a:buFont typeface="Wingdings" panose="05000000000000000000" pitchFamily="2" charset="2"/>
              <a:buChar char="Ø"/>
            </a:pPr>
            <a:r>
              <a:rPr lang="en-US" dirty="0">
                <a:solidFill>
                  <a:srgbClr val="0D3B88"/>
                </a:solidFill>
              </a:rPr>
              <a:t>A</a:t>
            </a:r>
            <a:r>
              <a:rPr lang="en-US" dirty="0" smtClean="0">
                <a:solidFill>
                  <a:srgbClr val="0D3B88"/>
                </a:solidFill>
              </a:rPr>
              <a:t> </a:t>
            </a:r>
            <a:r>
              <a:rPr lang="en-US" dirty="0">
                <a:solidFill>
                  <a:srgbClr val="0D3B88"/>
                </a:solidFill>
              </a:rPr>
              <a:t>newborn’s </a:t>
            </a:r>
            <a:r>
              <a:rPr lang="en-US" dirty="0" smtClean="0">
                <a:solidFill>
                  <a:srgbClr val="0D3B88"/>
                </a:solidFill>
              </a:rPr>
              <a:t>still-developing </a:t>
            </a:r>
            <a:r>
              <a:rPr lang="en-US" dirty="0">
                <a:solidFill>
                  <a:srgbClr val="0D3B88"/>
                </a:solidFill>
              </a:rPr>
              <a:t>liver may not be mature enough to remove </a:t>
            </a:r>
            <a:r>
              <a:rPr lang="en-US" dirty="0" smtClean="0">
                <a:solidFill>
                  <a:srgbClr val="0D3B88"/>
                </a:solidFill>
              </a:rPr>
              <a:t>bilirubin</a:t>
            </a:r>
          </a:p>
          <a:p>
            <a:pPr>
              <a:buFont typeface="Wingdings" panose="05000000000000000000" pitchFamily="2" charset="2"/>
              <a:buChar char="Ø"/>
            </a:pPr>
            <a:r>
              <a:rPr lang="en-US" dirty="0">
                <a:solidFill>
                  <a:srgbClr val="0D3B88"/>
                </a:solidFill>
              </a:rPr>
              <a:t>I</a:t>
            </a:r>
            <a:r>
              <a:rPr lang="en-US" dirty="0" smtClean="0">
                <a:solidFill>
                  <a:srgbClr val="0D3B88"/>
                </a:solidFill>
              </a:rPr>
              <a:t>n </a:t>
            </a:r>
            <a:r>
              <a:rPr lang="en-US" dirty="0">
                <a:solidFill>
                  <a:srgbClr val="0D3B88"/>
                </a:solidFill>
              </a:rPr>
              <a:t>most </a:t>
            </a:r>
            <a:r>
              <a:rPr lang="en-US" dirty="0" smtClean="0">
                <a:solidFill>
                  <a:srgbClr val="0D3B88"/>
                </a:solidFill>
              </a:rPr>
              <a:t>cases </a:t>
            </a:r>
            <a:r>
              <a:rPr lang="en-US" dirty="0">
                <a:solidFill>
                  <a:srgbClr val="0D3B88"/>
                </a:solidFill>
              </a:rPr>
              <a:t>newborn jaundice goes away on its own as a baby’s liver develops and as the baby begins to feed, which helps bilirubin pass through the </a:t>
            </a:r>
            <a:r>
              <a:rPr lang="en-US" dirty="0" smtClean="0">
                <a:solidFill>
                  <a:srgbClr val="0D3B88"/>
                </a:solidFill>
              </a:rPr>
              <a:t>body (most cases resolve within 2 to 3 weeks)</a:t>
            </a:r>
          </a:p>
          <a:p>
            <a:pPr>
              <a:buFont typeface="Wingdings" panose="05000000000000000000" pitchFamily="2" charset="2"/>
              <a:buChar char="Ø"/>
            </a:pPr>
            <a:r>
              <a:rPr lang="en-US" dirty="0">
                <a:solidFill>
                  <a:srgbClr val="0D3B88"/>
                </a:solidFill>
              </a:rPr>
              <a:t>The </a:t>
            </a:r>
            <a:r>
              <a:rPr lang="en-US" dirty="0">
                <a:solidFill>
                  <a:srgbClr val="0D3B88"/>
                </a:solidFill>
                <a:hlinkClick r:id="rId2"/>
              </a:rPr>
              <a:t>American Academy of Pediatrics (AAP)</a:t>
            </a:r>
            <a:r>
              <a:rPr lang="en-US" dirty="0">
                <a:solidFill>
                  <a:srgbClr val="0D3B88"/>
                </a:solidFill>
              </a:rPr>
              <a:t> recommends that all newborn babies be examined for jaundice before discharge from the hospital and again when the baby is between 3 and 5 days old.</a:t>
            </a:r>
            <a:endParaRPr lang="en-US" sz="2000" dirty="0" smtClean="0">
              <a:solidFill>
                <a:srgbClr val="0D3B88"/>
              </a:solidFill>
              <a:latin typeface="Calibri" panose="020F0502020204030204" pitchFamily="34" charset="0"/>
            </a:endParaRPr>
          </a:p>
        </p:txBody>
      </p:sp>
      <p:sp>
        <p:nvSpPr>
          <p:cNvPr id="4" name="Date Placeholder 3"/>
          <p:cNvSpPr>
            <a:spLocks noGrp="1"/>
          </p:cNvSpPr>
          <p:nvPr>
            <p:ph type="dt" sz="half" idx="2"/>
          </p:nvPr>
        </p:nvSpPr>
        <p:spPr/>
        <p:txBody>
          <a:bodyPr/>
          <a:lstStyle/>
          <a:p>
            <a:pPr>
              <a:defRPr/>
            </a:pPr>
            <a:fld id="{F6A906B8-42BA-473D-893D-3C1B52C70375}" type="datetime1">
              <a:rPr lang="en-US" altLang="en-US" smtClean="0"/>
              <a:pPr>
                <a:defRPr/>
              </a:pPr>
              <a:t>11/20/2022</a:t>
            </a:fld>
            <a:endParaRPr lang="en-US" altLang="en-US"/>
          </a:p>
        </p:txBody>
      </p:sp>
      <p:sp>
        <p:nvSpPr>
          <p:cNvPr id="5" name="Slide Number Placeholder 4"/>
          <p:cNvSpPr>
            <a:spLocks noGrp="1"/>
          </p:cNvSpPr>
          <p:nvPr>
            <p:ph type="sldNum" sz="quarter" idx="4"/>
          </p:nvPr>
        </p:nvSpPr>
        <p:spPr/>
        <p:txBody>
          <a:bodyPr/>
          <a:lstStyle/>
          <a:p>
            <a:pPr>
              <a:defRPr/>
            </a:pPr>
            <a:fld id="{75CFD748-28AE-4718-BC51-6EA91115B6FD}" type="slidenum">
              <a:rPr lang="en-US" altLang="en-US" smtClean="0"/>
              <a:pPr>
                <a:defRPr/>
              </a:pPr>
              <a:t>8</a:t>
            </a:fld>
            <a:endParaRPr lang="en-US" altLang="en-US"/>
          </a:p>
        </p:txBody>
      </p:sp>
      <p:sp>
        <p:nvSpPr>
          <p:cNvPr id="3" name="Title 2"/>
          <p:cNvSpPr>
            <a:spLocks noGrp="1"/>
          </p:cNvSpPr>
          <p:nvPr>
            <p:ph type="ctrTitle"/>
          </p:nvPr>
        </p:nvSpPr>
        <p:spPr/>
        <p:txBody>
          <a:bodyPr/>
          <a:lstStyle/>
          <a:p>
            <a:r>
              <a:rPr lang="en-US" dirty="0" smtClean="0">
                <a:solidFill>
                  <a:srgbClr val="00B050"/>
                </a:solidFill>
                <a:latin typeface="+mj-lt"/>
              </a:rPr>
              <a:t>Bilirubin: What Is It?</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37479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Baby Boy now 2 days old in your office for newborn visit</a:t>
            </a:r>
          </a:p>
          <a:p>
            <a:r>
              <a:rPr lang="en-US" dirty="0" smtClean="0">
                <a:solidFill>
                  <a:schemeClr val="tx2"/>
                </a:solidFill>
                <a:latin typeface="+mn-lt"/>
              </a:rPr>
              <a:t>Born at 37 6/7 weeks; no complications</a:t>
            </a:r>
          </a:p>
          <a:p>
            <a:r>
              <a:rPr lang="en-US" dirty="0" smtClean="0">
                <a:solidFill>
                  <a:schemeClr val="tx2"/>
                </a:solidFill>
                <a:latin typeface="+mn-lt"/>
              </a:rPr>
              <a:t>Pt is both breastfeeding and formula feeding</a:t>
            </a:r>
          </a:p>
          <a:p>
            <a:r>
              <a:rPr lang="en-US" dirty="0" smtClean="0">
                <a:solidFill>
                  <a:schemeClr val="tx2"/>
                </a:solidFill>
                <a:latin typeface="+mn-lt"/>
              </a:rPr>
              <a:t>MOC is B+</a:t>
            </a:r>
          </a:p>
          <a:p>
            <a:r>
              <a:rPr lang="en-US" dirty="0" smtClean="0">
                <a:solidFill>
                  <a:schemeClr val="tx2"/>
                </a:solidFill>
                <a:latin typeface="+mn-lt"/>
              </a:rPr>
              <a:t>Birth </a:t>
            </a:r>
            <a:r>
              <a:rPr lang="en-US" dirty="0" err="1" smtClean="0">
                <a:solidFill>
                  <a:schemeClr val="tx2"/>
                </a:solidFill>
                <a:latin typeface="+mn-lt"/>
              </a:rPr>
              <a:t>Wt</a:t>
            </a:r>
            <a:r>
              <a:rPr lang="en-US" dirty="0" smtClean="0">
                <a:solidFill>
                  <a:schemeClr val="tx2"/>
                </a:solidFill>
                <a:latin typeface="+mn-lt"/>
              </a:rPr>
              <a:t> 6 </a:t>
            </a:r>
            <a:r>
              <a:rPr lang="en-US" dirty="0" err="1" smtClean="0">
                <a:solidFill>
                  <a:schemeClr val="tx2"/>
                </a:solidFill>
                <a:latin typeface="+mn-lt"/>
              </a:rPr>
              <a:t>lbs</a:t>
            </a:r>
            <a:r>
              <a:rPr lang="en-US" dirty="0" smtClean="0">
                <a:solidFill>
                  <a:schemeClr val="tx2"/>
                </a:solidFill>
                <a:latin typeface="+mn-lt"/>
              </a:rPr>
              <a:t> 4.7 </a:t>
            </a:r>
            <a:r>
              <a:rPr lang="en-US" dirty="0" err="1" smtClean="0">
                <a:solidFill>
                  <a:schemeClr val="tx2"/>
                </a:solidFill>
                <a:latin typeface="+mn-lt"/>
              </a:rPr>
              <a:t>oz</a:t>
            </a:r>
            <a:r>
              <a:rPr lang="en-US" dirty="0" smtClean="0">
                <a:solidFill>
                  <a:schemeClr val="tx2"/>
                </a:solidFill>
                <a:latin typeface="+mn-lt"/>
              </a:rPr>
              <a:t>; </a:t>
            </a:r>
            <a:r>
              <a:rPr lang="en-US" dirty="0" err="1" smtClean="0">
                <a:solidFill>
                  <a:schemeClr val="tx2"/>
                </a:solidFill>
                <a:latin typeface="+mn-lt"/>
              </a:rPr>
              <a:t>Wt</a:t>
            </a:r>
            <a:r>
              <a:rPr lang="en-US" dirty="0" smtClean="0">
                <a:solidFill>
                  <a:schemeClr val="tx2"/>
                </a:solidFill>
                <a:latin typeface="+mn-lt"/>
              </a:rPr>
              <a:t> today 6 </a:t>
            </a:r>
            <a:r>
              <a:rPr lang="en-US" dirty="0" err="1" smtClean="0">
                <a:solidFill>
                  <a:schemeClr val="tx2"/>
                </a:solidFill>
                <a:latin typeface="+mn-lt"/>
              </a:rPr>
              <a:t>lbs</a:t>
            </a:r>
            <a:r>
              <a:rPr lang="en-US" dirty="0" smtClean="0">
                <a:solidFill>
                  <a:schemeClr val="tx2"/>
                </a:solidFill>
                <a:latin typeface="+mn-lt"/>
              </a:rPr>
              <a:t> 2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Tc </a:t>
            </a:r>
            <a:r>
              <a:rPr lang="en-US" dirty="0" err="1" smtClean="0">
                <a:solidFill>
                  <a:schemeClr val="tx2"/>
                </a:solidFill>
                <a:latin typeface="+mn-lt"/>
              </a:rPr>
              <a:t>bili</a:t>
            </a:r>
            <a:r>
              <a:rPr lang="en-US" dirty="0" smtClean="0">
                <a:solidFill>
                  <a:schemeClr val="tx2"/>
                </a:solidFill>
                <a:latin typeface="+mn-lt"/>
              </a:rPr>
              <a:t> 6.9 @30 hours of life</a:t>
            </a:r>
          </a:p>
          <a:p>
            <a:r>
              <a:rPr lang="en-US" dirty="0" smtClean="0">
                <a:solidFill>
                  <a:schemeClr val="tx2"/>
                </a:solidFill>
                <a:latin typeface="+mn-lt"/>
              </a:rPr>
              <a:t>No jaundice on exam</a:t>
            </a:r>
          </a:p>
          <a:p>
            <a:r>
              <a:rPr lang="en-US" dirty="0" smtClean="0">
                <a:solidFill>
                  <a:schemeClr val="tx2"/>
                </a:solidFill>
                <a:latin typeface="+mn-lt"/>
              </a:rPr>
              <a:t>Does this infant have any risk factors?</a:t>
            </a:r>
          </a:p>
          <a:p>
            <a:r>
              <a:rPr lang="en-US" dirty="0" smtClean="0">
                <a:solidFill>
                  <a:schemeClr val="tx2"/>
                </a:solidFill>
                <a:latin typeface="+mn-lt"/>
              </a:rPr>
              <a:t>What risk level was his bilirubin in newborn nursery?</a:t>
            </a:r>
          </a:p>
          <a:p>
            <a:r>
              <a:rPr lang="en-US" dirty="0" smtClean="0">
                <a:solidFill>
                  <a:schemeClr val="tx2"/>
                </a:solidFill>
                <a:latin typeface="+mn-lt"/>
              </a:rPr>
              <a:t>What is his LL today? </a:t>
            </a:r>
          </a:p>
          <a:p>
            <a:r>
              <a:rPr lang="en-US" dirty="0" smtClean="0">
                <a:solidFill>
                  <a:schemeClr val="tx2"/>
                </a:solidFill>
                <a:latin typeface="+mn-lt"/>
              </a:rPr>
              <a:t>When do you want to bring this patient back to check weight/jaundice?</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80</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Practice #2</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103019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6728" y="1506953"/>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81</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8" name="Oval 7"/>
          <p:cNvSpPr/>
          <p:nvPr/>
        </p:nvSpPr>
        <p:spPr>
          <a:xfrm>
            <a:off x="2819400" y="3810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3276600" y="3200400"/>
            <a:ext cx="45719" cy="4571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659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121" y="1411288"/>
            <a:ext cx="8175558" cy="452596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82</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8" name="Multiply 7"/>
          <p:cNvSpPr/>
          <p:nvPr/>
        </p:nvSpPr>
        <p:spPr>
          <a:xfrm>
            <a:off x="1828800" y="3276600"/>
            <a:ext cx="152400" cy="1524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420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Baby Girl now 8 days old in your office for newborn visit</a:t>
            </a:r>
          </a:p>
          <a:p>
            <a:r>
              <a:rPr lang="en-US" dirty="0" smtClean="0">
                <a:solidFill>
                  <a:schemeClr val="tx2"/>
                </a:solidFill>
                <a:latin typeface="+mn-lt"/>
              </a:rPr>
              <a:t>You have NO newborn records and MOC is a poor historian</a:t>
            </a:r>
          </a:p>
          <a:p>
            <a:r>
              <a:rPr lang="en-US" dirty="0" smtClean="0">
                <a:solidFill>
                  <a:schemeClr val="tx2"/>
                </a:solidFill>
                <a:latin typeface="+mn-lt"/>
              </a:rPr>
              <a:t>MOC does not know the birth weight</a:t>
            </a:r>
          </a:p>
          <a:p>
            <a:r>
              <a:rPr lang="en-US" dirty="0" smtClean="0">
                <a:solidFill>
                  <a:schemeClr val="tx2"/>
                </a:solidFill>
                <a:latin typeface="+mn-lt"/>
              </a:rPr>
              <a:t>All she can tell you is that infant was in local hospital and fine right after delivery but shortly afterwards oxygen levels dropped, </a:t>
            </a:r>
            <a:r>
              <a:rPr lang="en-US" dirty="0" err="1" smtClean="0">
                <a:solidFill>
                  <a:schemeClr val="tx2"/>
                </a:solidFill>
                <a:latin typeface="+mn-lt"/>
              </a:rPr>
              <a:t>pt</a:t>
            </a:r>
            <a:r>
              <a:rPr lang="en-US" dirty="0" smtClean="0">
                <a:solidFill>
                  <a:schemeClr val="tx2"/>
                </a:solidFill>
                <a:latin typeface="+mn-lt"/>
              </a:rPr>
              <a:t> intubated and transferred to children’s hospital NICU. MOC thinks patient may have had jaundice</a:t>
            </a:r>
          </a:p>
          <a:p>
            <a:r>
              <a:rPr lang="en-US" dirty="0" smtClean="0">
                <a:solidFill>
                  <a:schemeClr val="tx2"/>
                </a:solidFill>
                <a:latin typeface="+mn-lt"/>
              </a:rPr>
              <a:t>Pt is well appearing with normal exam with exception of jaundice to abdomen</a:t>
            </a:r>
          </a:p>
          <a:p>
            <a:r>
              <a:rPr lang="en-US" dirty="0" smtClean="0">
                <a:solidFill>
                  <a:schemeClr val="tx2"/>
                </a:solidFill>
                <a:latin typeface="+mn-lt"/>
              </a:rPr>
              <a:t>What do you do?</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83</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Practice #3</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35738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6728" y="1506953"/>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84</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You Get a serum Bilirubin – level is 10.3</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873576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121" y="1411288"/>
            <a:ext cx="8175558" cy="452596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85</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On 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275252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Infant was born at 37 4/7 weeks with APGARs of 8 and 9</a:t>
            </a:r>
          </a:p>
          <a:p>
            <a:r>
              <a:rPr lang="en-US" dirty="0" smtClean="0">
                <a:solidFill>
                  <a:schemeClr val="tx2"/>
                </a:solidFill>
                <a:latin typeface="+mn-lt"/>
              </a:rPr>
              <a:t>A few hours after birth her O2 (both pre and post ductal) dropped dramatically. Infant was intubated and transferred to children’s hospital where </a:t>
            </a:r>
            <a:r>
              <a:rPr lang="en-US" dirty="0" err="1" smtClean="0">
                <a:solidFill>
                  <a:schemeClr val="tx2"/>
                </a:solidFill>
                <a:latin typeface="+mn-lt"/>
              </a:rPr>
              <a:t>pt</a:t>
            </a:r>
            <a:r>
              <a:rPr lang="en-US" dirty="0" smtClean="0">
                <a:solidFill>
                  <a:schemeClr val="tx2"/>
                </a:solidFill>
                <a:latin typeface="+mn-lt"/>
              </a:rPr>
              <a:t> was found to have a large PDA</a:t>
            </a:r>
          </a:p>
          <a:p>
            <a:r>
              <a:rPr lang="en-US" dirty="0" smtClean="0">
                <a:solidFill>
                  <a:schemeClr val="tx2"/>
                </a:solidFill>
                <a:latin typeface="+mn-lt"/>
              </a:rPr>
              <a:t>Infant received phototherapy in NICU with last </a:t>
            </a:r>
            <a:r>
              <a:rPr lang="en-US" dirty="0" err="1" smtClean="0">
                <a:solidFill>
                  <a:schemeClr val="tx2"/>
                </a:solidFill>
                <a:latin typeface="+mn-lt"/>
              </a:rPr>
              <a:t>bili</a:t>
            </a:r>
            <a:r>
              <a:rPr lang="en-US" dirty="0" smtClean="0">
                <a:solidFill>
                  <a:schemeClr val="tx2"/>
                </a:solidFill>
                <a:latin typeface="+mn-lt"/>
              </a:rPr>
              <a:t> level of 10.8</a:t>
            </a:r>
          </a:p>
          <a:p>
            <a:r>
              <a:rPr lang="en-US" dirty="0" smtClean="0">
                <a:solidFill>
                  <a:schemeClr val="tx2"/>
                </a:solidFill>
                <a:latin typeface="+mn-lt"/>
              </a:rPr>
              <a:t>MOC is O+, Patient O+ with negative direct coombs</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86</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Finally the NICU Records Arrive</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73109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Baby Girl now 2 days old in you office for newborn visit</a:t>
            </a:r>
          </a:p>
          <a:p>
            <a:r>
              <a:rPr lang="en-US" dirty="0" smtClean="0">
                <a:solidFill>
                  <a:schemeClr val="tx2"/>
                </a:solidFill>
                <a:latin typeface="+mn-lt"/>
              </a:rPr>
              <a:t>Born at 38 5/7 weeks</a:t>
            </a:r>
          </a:p>
          <a:p>
            <a:r>
              <a:rPr lang="en-US" dirty="0" smtClean="0">
                <a:solidFill>
                  <a:schemeClr val="tx2"/>
                </a:solidFill>
                <a:latin typeface="+mn-lt"/>
              </a:rPr>
              <a:t>No complications aside from MOC having gestational diabetes</a:t>
            </a:r>
          </a:p>
          <a:p>
            <a:r>
              <a:rPr lang="en-US" dirty="0" smtClean="0">
                <a:solidFill>
                  <a:schemeClr val="tx2"/>
                </a:solidFill>
                <a:latin typeface="+mn-lt"/>
              </a:rPr>
              <a:t>MOC is A+</a:t>
            </a:r>
          </a:p>
          <a:p>
            <a:r>
              <a:rPr lang="en-US" dirty="0" smtClean="0">
                <a:solidFill>
                  <a:schemeClr val="tx2"/>
                </a:solidFill>
                <a:latin typeface="+mn-lt"/>
              </a:rPr>
              <a:t>Tc </a:t>
            </a:r>
            <a:r>
              <a:rPr lang="en-US" dirty="0" err="1" smtClean="0">
                <a:solidFill>
                  <a:schemeClr val="tx2"/>
                </a:solidFill>
                <a:latin typeface="+mn-lt"/>
              </a:rPr>
              <a:t>bili</a:t>
            </a:r>
            <a:r>
              <a:rPr lang="en-US" dirty="0" smtClean="0">
                <a:solidFill>
                  <a:schemeClr val="tx2"/>
                </a:solidFill>
                <a:latin typeface="+mn-lt"/>
              </a:rPr>
              <a:t> in newborn nursery 7 @ 30 hours of life</a:t>
            </a:r>
          </a:p>
          <a:p>
            <a:r>
              <a:rPr lang="en-US" dirty="0" smtClean="0">
                <a:solidFill>
                  <a:schemeClr val="tx2"/>
                </a:solidFill>
                <a:latin typeface="+mn-lt"/>
              </a:rPr>
              <a:t>Birth </a:t>
            </a:r>
            <a:r>
              <a:rPr lang="en-US" dirty="0" err="1" smtClean="0">
                <a:solidFill>
                  <a:schemeClr val="tx2"/>
                </a:solidFill>
                <a:latin typeface="+mn-lt"/>
              </a:rPr>
              <a:t>Wt</a:t>
            </a:r>
            <a:r>
              <a:rPr lang="en-US" dirty="0" smtClean="0">
                <a:solidFill>
                  <a:schemeClr val="tx2"/>
                </a:solidFill>
                <a:latin typeface="+mn-lt"/>
              </a:rPr>
              <a:t> 9 </a:t>
            </a:r>
            <a:r>
              <a:rPr lang="en-US" dirty="0" err="1" smtClean="0">
                <a:solidFill>
                  <a:schemeClr val="tx2"/>
                </a:solidFill>
                <a:latin typeface="+mn-lt"/>
              </a:rPr>
              <a:t>lbs</a:t>
            </a:r>
            <a:r>
              <a:rPr lang="en-US" dirty="0" smtClean="0">
                <a:solidFill>
                  <a:schemeClr val="tx2"/>
                </a:solidFill>
                <a:latin typeface="+mn-lt"/>
              </a:rPr>
              <a:t> 1.3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Discharge </a:t>
            </a:r>
            <a:r>
              <a:rPr lang="en-US" dirty="0" err="1" smtClean="0">
                <a:solidFill>
                  <a:schemeClr val="tx2"/>
                </a:solidFill>
                <a:latin typeface="+mn-lt"/>
              </a:rPr>
              <a:t>Wt</a:t>
            </a:r>
            <a:r>
              <a:rPr lang="en-US" dirty="0" smtClean="0">
                <a:solidFill>
                  <a:schemeClr val="tx2"/>
                </a:solidFill>
                <a:latin typeface="+mn-lt"/>
              </a:rPr>
              <a:t>: 8 </a:t>
            </a:r>
            <a:r>
              <a:rPr lang="en-US" dirty="0" err="1" smtClean="0">
                <a:solidFill>
                  <a:schemeClr val="tx2"/>
                </a:solidFill>
                <a:latin typeface="+mn-lt"/>
              </a:rPr>
              <a:t>lbs</a:t>
            </a:r>
            <a:r>
              <a:rPr lang="en-US" dirty="0" smtClean="0">
                <a:solidFill>
                  <a:schemeClr val="tx2"/>
                </a:solidFill>
                <a:latin typeface="+mn-lt"/>
              </a:rPr>
              <a:t> 10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Formula fed</a:t>
            </a:r>
          </a:p>
          <a:p>
            <a:r>
              <a:rPr lang="en-US" dirty="0" smtClean="0">
                <a:solidFill>
                  <a:schemeClr val="tx2"/>
                </a:solidFill>
                <a:latin typeface="+mn-lt"/>
              </a:rPr>
              <a:t>No jaundice on exam</a:t>
            </a:r>
          </a:p>
          <a:p>
            <a:r>
              <a:rPr lang="en-US" dirty="0" smtClean="0">
                <a:solidFill>
                  <a:schemeClr val="tx2"/>
                </a:solidFill>
                <a:latin typeface="+mn-lt"/>
              </a:rPr>
              <a:t>What was the risk level for infant in nursery? What is LL today?</a:t>
            </a:r>
          </a:p>
          <a:p>
            <a:r>
              <a:rPr lang="en-US" dirty="0" smtClean="0">
                <a:solidFill>
                  <a:schemeClr val="tx2"/>
                </a:solidFill>
                <a:latin typeface="+mn-lt"/>
              </a:rPr>
              <a:t>Does this infant have any risk factors</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87</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Practice #4</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4341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6728" y="1506953"/>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88</a:t>
            </a:fld>
            <a:endParaRPr lang="en-US" dirty="0"/>
          </a:p>
        </p:txBody>
      </p:sp>
      <p:sp>
        <p:nvSpPr>
          <p:cNvPr id="5" name="Title 4"/>
          <p:cNvSpPr>
            <a:spLocks noGrp="1"/>
          </p:cNvSpPr>
          <p:nvPr>
            <p:ph type="ctrTitle"/>
          </p:nvPr>
        </p:nvSpPr>
        <p:spPr/>
        <p:txBody>
          <a:bodyPr/>
          <a:lstStyle/>
          <a:p>
            <a:r>
              <a:rPr lang="en-US" dirty="0" smtClean="0"/>
              <a:t>Nomogram</a:t>
            </a:r>
            <a:endParaRPr lang="en-US" dirty="0"/>
          </a:p>
        </p:txBody>
      </p:sp>
      <p:sp>
        <p:nvSpPr>
          <p:cNvPr id="6" name="Text Placeholder 5"/>
          <p:cNvSpPr>
            <a:spLocks noGrp="1"/>
          </p:cNvSpPr>
          <p:nvPr>
            <p:ph type="body" sz="quarter" idx="10"/>
          </p:nvPr>
        </p:nvSpPr>
        <p:spPr/>
        <p:txBody>
          <a:bodyPr/>
          <a:lstStyle/>
          <a:p>
            <a:endParaRPr lang="en-US"/>
          </a:p>
        </p:txBody>
      </p:sp>
      <p:sp>
        <p:nvSpPr>
          <p:cNvPr id="8" name="Oval 7"/>
          <p:cNvSpPr/>
          <p:nvPr/>
        </p:nvSpPr>
        <p:spPr>
          <a:xfrm>
            <a:off x="2819400" y="37642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3276600" y="3200400"/>
            <a:ext cx="76200" cy="4571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1169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89</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Using the 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pic>
        <p:nvPicPr>
          <p:cNvPr id="9" name="Content Placeholder 8"/>
          <p:cNvPicPr>
            <a:picLocks noGrp="1" noChangeAspect="1"/>
          </p:cNvPicPr>
          <p:nvPr>
            <p:ph idx="1"/>
          </p:nvPr>
        </p:nvPicPr>
        <p:blipFill>
          <a:blip r:embed="rId2"/>
          <a:stretch>
            <a:fillRect/>
          </a:stretch>
        </p:blipFill>
        <p:spPr>
          <a:xfrm>
            <a:off x="432248" y="1411288"/>
            <a:ext cx="8203305" cy="4525962"/>
          </a:xfrm>
          <a:prstGeom prst="rect">
            <a:avLst/>
          </a:prstGeom>
        </p:spPr>
      </p:pic>
      <p:sp>
        <p:nvSpPr>
          <p:cNvPr id="10" name="Multiply 9"/>
          <p:cNvSpPr/>
          <p:nvPr/>
        </p:nvSpPr>
        <p:spPr>
          <a:xfrm>
            <a:off x="1828800" y="2819400"/>
            <a:ext cx="152400" cy="1524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72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34" y="1411552"/>
            <a:ext cx="8525933" cy="4684448"/>
          </a:xfrm>
        </p:spPr>
        <p:txBody>
          <a:bodyPr/>
          <a:lstStyle/>
          <a:p>
            <a:pPr>
              <a:buFont typeface="Wingdings" panose="05000000000000000000" pitchFamily="2" charset="2"/>
              <a:buChar char="Ø"/>
            </a:pPr>
            <a:r>
              <a:rPr lang="en-US" b="1" dirty="0">
                <a:solidFill>
                  <a:srgbClr val="0D3B88"/>
                </a:solidFill>
                <a:latin typeface="+mn-lt"/>
              </a:rPr>
              <a:t>Babies at highest risk for developing newborn jaundice are:</a:t>
            </a:r>
          </a:p>
          <a:p>
            <a:pPr lvl="1"/>
            <a:r>
              <a:rPr lang="en-US" dirty="0">
                <a:solidFill>
                  <a:srgbClr val="0D3B88"/>
                </a:solidFill>
                <a:latin typeface="+mn-lt"/>
                <a:hlinkClick r:id="rId2"/>
              </a:rPr>
              <a:t>premature babies</a:t>
            </a:r>
            <a:r>
              <a:rPr lang="en-US" dirty="0">
                <a:solidFill>
                  <a:srgbClr val="0D3B88"/>
                </a:solidFill>
                <a:latin typeface="+mn-lt"/>
              </a:rPr>
              <a:t> (babies born before 37 weeks’ gestation)</a:t>
            </a:r>
          </a:p>
          <a:p>
            <a:pPr lvl="1"/>
            <a:r>
              <a:rPr lang="en-US" dirty="0" smtClean="0">
                <a:solidFill>
                  <a:srgbClr val="0D3B88"/>
                </a:solidFill>
                <a:latin typeface="+mn-lt"/>
              </a:rPr>
              <a:t>Not enough </a:t>
            </a:r>
            <a:r>
              <a:rPr lang="en-US" dirty="0">
                <a:solidFill>
                  <a:srgbClr val="0D3B88"/>
                </a:solidFill>
                <a:latin typeface="+mn-lt"/>
              </a:rPr>
              <a:t>breast milk or </a:t>
            </a:r>
            <a:r>
              <a:rPr lang="en-US" dirty="0" smtClean="0">
                <a:solidFill>
                  <a:srgbClr val="0D3B88"/>
                </a:solidFill>
                <a:latin typeface="+mn-lt"/>
              </a:rPr>
              <a:t>formula (having </a:t>
            </a:r>
            <a:r>
              <a:rPr lang="en-US" dirty="0">
                <a:solidFill>
                  <a:srgbClr val="0D3B88"/>
                </a:solidFill>
                <a:latin typeface="+mn-lt"/>
              </a:rPr>
              <a:t>a hard time feeding or </a:t>
            </a:r>
            <a:r>
              <a:rPr lang="en-US" dirty="0" smtClean="0">
                <a:solidFill>
                  <a:srgbClr val="0D3B88"/>
                </a:solidFill>
                <a:latin typeface="+mn-lt"/>
              </a:rPr>
              <a:t>because </a:t>
            </a:r>
            <a:r>
              <a:rPr lang="en-US" dirty="0">
                <a:solidFill>
                  <a:srgbClr val="0D3B88"/>
                </a:solidFill>
                <a:latin typeface="+mn-lt"/>
              </a:rPr>
              <a:t>mother’s milk isn’t in </a:t>
            </a:r>
            <a:r>
              <a:rPr lang="en-US" dirty="0" smtClean="0">
                <a:solidFill>
                  <a:srgbClr val="0D3B88"/>
                </a:solidFill>
                <a:latin typeface="+mn-lt"/>
              </a:rPr>
              <a:t>yet)</a:t>
            </a:r>
            <a:endParaRPr lang="en-US" dirty="0">
              <a:solidFill>
                <a:srgbClr val="0D3B88"/>
              </a:solidFill>
              <a:latin typeface="+mn-lt"/>
            </a:endParaRPr>
          </a:p>
          <a:p>
            <a:pPr lvl="1"/>
            <a:r>
              <a:rPr lang="en-US" dirty="0" smtClean="0">
                <a:solidFill>
                  <a:srgbClr val="0D3B88"/>
                </a:solidFill>
                <a:latin typeface="+mn-lt"/>
              </a:rPr>
              <a:t>Incompatible blood types</a:t>
            </a:r>
            <a:endParaRPr lang="en-US" dirty="0">
              <a:solidFill>
                <a:srgbClr val="0D3B88"/>
              </a:solidFill>
              <a:latin typeface="+mn-lt"/>
            </a:endParaRPr>
          </a:p>
          <a:p>
            <a:pPr>
              <a:buFont typeface="Wingdings" panose="05000000000000000000" pitchFamily="2" charset="2"/>
              <a:buChar char="Ø"/>
            </a:pPr>
            <a:r>
              <a:rPr lang="en-US" b="1" dirty="0" smtClean="0">
                <a:solidFill>
                  <a:srgbClr val="0D3B88"/>
                </a:solidFill>
                <a:latin typeface="+mn-lt"/>
              </a:rPr>
              <a:t>Incompatible blood types: </a:t>
            </a:r>
            <a:r>
              <a:rPr lang="en-US" dirty="0" smtClean="0">
                <a:solidFill>
                  <a:srgbClr val="0D3B88"/>
                </a:solidFill>
                <a:latin typeface="+mn-lt"/>
              </a:rPr>
              <a:t>baby </a:t>
            </a:r>
            <a:r>
              <a:rPr lang="en-US" dirty="0">
                <a:solidFill>
                  <a:srgbClr val="0D3B88"/>
                </a:solidFill>
                <a:latin typeface="+mn-lt"/>
              </a:rPr>
              <a:t>can develop a buildup </a:t>
            </a:r>
            <a:r>
              <a:rPr lang="en-US" dirty="0" smtClean="0">
                <a:solidFill>
                  <a:srgbClr val="0D3B88"/>
                </a:solidFill>
                <a:latin typeface="+mn-lt"/>
              </a:rPr>
              <a:t>of Abs that </a:t>
            </a:r>
            <a:r>
              <a:rPr lang="en-US" dirty="0">
                <a:solidFill>
                  <a:srgbClr val="0D3B88"/>
                </a:solidFill>
                <a:latin typeface="+mn-lt"/>
              </a:rPr>
              <a:t>can destroy their red blood cells and cause a sudden rise in bilirubin levels.</a:t>
            </a:r>
          </a:p>
          <a:p>
            <a:pPr>
              <a:buFont typeface="Wingdings" panose="05000000000000000000" pitchFamily="2" charset="2"/>
              <a:buChar char="Ø"/>
            </a:pPr>
            <a:r>
              <a:rPr lang="en-US" b="1" dirty="0">
                <a:solidFill>
                  <a:srgbClr val="0D3B88"/>
                </a:solidFill>
                <a:latin typeface="+mn-lt"/>
              </a:rPr>
              <a:t>Other causes of newborn jaundice include:</a:t>
            </a:r>
          </a:p>
          <a:p>
            <a:pPr lvl="1"/>
            <a:r>
              <a:rPr lang="en-US" dirty="0">
                <a:solidFill>
                  <a:srgbClr val="0D3B88"/>
                </a:solidFill>
                <a:latin typeface="+mn-lt"/>
              </a:rPr>
              <a:t>bruising at birth or other internal bleeding</a:t>
            </a:r>
          </a:p>
          <a:p>
            <a:pPr lvl="1"/>
            <a:r>
              <a:rPr lang="en-US" dirty="0">
                <a:solidFill>
                  <a:srgbClr val="0D3B88"/>
                </a:solidFill>
                <a:latin typeface="+mn-lt"/>
              </a:rPr>
              <a:t>liver problems</a:t>
            </a:r>
          </a:p>
          <a:p>
            <a:pPr lvl="1"/>
            <a:r>
              <a:rPr lang="en-US" dirty="0">
                <a:solidFill>
                  <a:srgbClr val="0D3B88"/>
                </a:solidFill>
                <a:latin typeface="+mn-lt"/>
              </a:rPr>
              <a:t>an infection</a:t>
            </a:r>
          </a:p>
          <a:p>
            <a:pPr lvl="1"/>
            <a:r>
              <a:rPr lang="en-US" dirty="0">
                <a:solidFill>
                  <a:srgbClr val="0D3B88"/>
                </a:solidFill>
                <a:latin typeface="+mn-lt"/>
              </a:rPr>
              <a:t>an enzyme deficiency</a:t>
            </a:r>
          </a:p>
          <a:p>
            <a:pPr lvl="1"/>
            <a:r>
              <a:rPr lang="en-US" dirty="0">
                <a:solidFill>
                  <a:srgbClr val="0D3B88"/>
                </a:solidFill>
                <a:latin typeface="+mn-lt"/>
              </a:rPr>
              <a:t>an abnormality </a:t>
            </a:r>
            <a:r>
              <a:rPr lang="en-US" dirty="0" smtClean="0">
                <a:solidFill>
                  <a:srgbClr val="0D3B88"/>
                </a:solidFill>
                <a:latin typeface="+mn-lt"/>
              </a:rPr>
              <a:t>in </a:t>
            </a:r>
            <a:r>
              <a:rPr lang="en-US" dirty="0">
                <a:solidFill>
                  <a:srgbClr val="0D3B88"/>
                </a:solidFill>
                <a:latin typeface="+mn-lt"/>
              </a:rPr>
              <a:t>baby’s red blood cells</a:t>
            </a:r>
          </a:p>
          <a:p>
            <a:endParaRPr lang="en-US" dirty="0"/>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a:t>
            </a:fld>
            <a:endParaRPr lang="en-US" dirty="0"/>
          </a:p>
        </p:txBody>
      </p:sp>
      <p:sp>
        <p:nvSpPr>
          <p:cNvPr id="5" name="Title 4"/>
          <p:cNvSpPr>
            <a:spLocks noGrp="1"/>
          </p:cNvSpPr>
          <p:nvPr>
            <p:ph type="ctrTitle"/>
          </p:nvPr>
        </p:nvSpPr>
        <p:spPr>
          <a:xfrm>
            <a:off x="270933" y="895612"/>
            <a:ext cx="8525933" cy="515939"/>
          </a:xfrm>
        </p:spPr>
        <p:txBody>
          <a:bodyPr/>
          <a:lstStyle/>
          <a:p>
            <a:r>
              <a:rPr lang="en-US" dirty="0" smtClean="0">
                <a:solidFill>
                  <a:srgbClr val="00B050"/>
                </a:solidFill>
                <a:latin typeface="+mj-lt"/>
              </a:rPr>
              <a:t>What Causes It?</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3266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Baby Girl now 2 days old in you office for newborn visit</a:t>
            </a:r>
          </a:p>
          <a:p>
            <a:r>
              <a:rPr lang="en-US" dirty="0" smtClean="0">
                <a:solidFill>
                  <a:schemeClr val="tx2"/>
                </a:solidFill>
                <a:latin typeface="+mn-lt"/>
              </a:rPr>
              <a:t>Born at 39 2/7 weeks, no complications</a:t>
            </a:r>
          </a:p>
          <a:p>
            <a:r>
              <a:rPr lang="en-US" dirty="0" smtClean="0">
                <a:solidFill>
                  <a:schemeClr val="tx2"/>
                </a:solidFill>
                <a:latin typeface="+mn-lt"/>
              </a:rPr>
              <a:t>Pt is formula fed</a:t>
            </a:r>
          </a:p>
          <a:p>
            <a:r>
              <a:rPr lang="en-US" dirty="0" smtClean="0">
                <a:solidFill>
                  <a:schemeClr val="tx2"/>
                </a:solidFill>
                <a:latin typeface="+mn-lt"/>
              </a:rPr>
              <a:t>MOC is O+</a:t>
            </a:r>
          </a:p>
          <a:p>
            <a:r>
              <a:rPr lang="en-US" dirty="0" smtClean="0">
                <a:solidFill>
                  <a:schemeClr val="tx2"/>
                </a:solidFill>
                <a:latin typeface="+mn-lt"/>
              </a:rPr>
              <a:t>Patient is O </a:t>
            </a:r>
            <a:r>
              <a:rPr lang="en-US" dirty="0" err="1" smtClean="0">
                <a:solidFill>
                  <a:schemeClr val="tx2"/>
                </a:solidFill>
                <a:latin typeface="+mn-lt"/>
              </a:rPr>
              <a:t>neg</a:t>
            </a:r>
            <a:r>
              <a:rPr lang="en-US" dirty="0" smtClean="0">
                <a:solidFill>
                  <a:schemeClr val="tx2"/>
                </a:solidFill>
                <a:latin typeface="+mn-lt"/>
              </a:rPr>
              <a:t>; direct coombs negative</a:t>
            </a:r>
          </a:p>
          <a:p>
            <a:r>
              <a:rPr lang="en-US" dirty="0" smtClean="0">
                <a:solidFill>
                  <a:schemeClr val="tx2"/>
                </a:solidFill>
                <a:latin typeface="+mn-lt"/>
              </a:rPr>
              <a:t>Tc </a:t>
            </a:r>
            <a:r>
              <a:rPr lang="en-US" dirty="0" err="1" smtClean="0">
                <a:solidFill>
                  <a:schemeClr val="tx2"/>
                </a:solidFill>
                <a:latin typeface="+mn-lt"/>
              </a:rPr>
              <a:t>bili</a:t>
            </a:r>
            <a:r>
              <a:rPr lang="en-US" dirty="0" smtClean="0">
                <a:solidFill>
                  <a:schemeClr val="tx2"/>
                </a:solidFill>
                <a:latin typeface="+mn-lt"/>
              </a:rPr>
              <a:t> 4.4 @ 31 hours of life</a:t>
            </a:r>
          </a:p>
          <a:p>
            <a:r>
              <a:rPr lang="en-US" dirty="0" smtClean="0">
                <a:solidFill>
                  <a:schemeClr val="tx2"/>
                </a:solidFill>
                <a:latin typeface="+mn-lt"/>
              </a:rPr>
              <a:t>Birth </a:t>
            </a:r>
            <a:r>
              <a:rPr lang="en-US" dirty="0" err="1" smtClean="0">
                <a:solidFill>
                  <a:schemeClr val="tx2"/>
                </a:solidFill>
                <a:latin typeface="+mn-lt"/>
              </a:rPr>
              <a:t>Wt</a:t>
            </a:r>
            <a:r>
              <a:rPr lang="en-US" dirty="0" smtClean="0">
                <a:solidFill>
                  <a:schemeClr val="tx2"/>
                </a:solidFill>
                <a:latin typeface="+mn-lt"/>
              </a:rPr>
              <a:t> 6 </a:t>
            </a:r>
            <a:r>
              <a:rPr lang="en-US" dirty="0" err="1" smtClean="0">
                <a:solidFill>
                  <a:schemeClr val="tx2"/>
                </a:solidFill>
                <a:latin typeface="+mn-lt"/>
              </a:rPr>
              <a:t>lbs</a:t>
            </a:r>
            <a:r>
              <a:rPr lang="en-US" dirty="0" smtClean="0">
                <a:solidFill>
                  <a:schemeClr val="tx2"/>
                </a:solidFill>
                <a:latin typeface="+mn-lt"/>
              </a:rPr>
              <a:t> 14 </a:t>
            </a:r>
            <a:r>
              <a:rPr lang="en-US" dirty="0" err="1" smtClean="0">
                <a:solidFill>
                  <a:schemeClr val="tx2"/>
                </a:solidFill>
                <a:latin typeface="+mn-lt"/>
              </a:rPr>
              <a:t>oz</a:t>
            </a:r>
            <a:endParaRPr lang="en-US" dirty="0" smtClean="0">
              <a:solidFill>
                <a:schemeClr val="tx2"/>
              </a:solidFill>
              <a:latin typeface="+mn-lt"/>
            </a:endParaRPr>
          </a:p>
          <a:p>
            <a:r>
              <a:rPr lang="en-US" dirty="0" err="1" smtClean="0">
                <a:solidFill>
                  <a:schemeClr val="tx2"/>
                </a:solidFill>
                <a:latin typeface="+mn-lt"/>
              </a:rPr>
              <a:t>Wt</a:t>
            </a:r>
            <a:r>
              <a:rPr lang="en-US" dirty="0" smtClean="0">
                <a:solidFill>
                  <a:schemeClr val="tx2"/>
                </a:solidFill>
                <a:latin typeface="+mn-lt"/>
              </a:rPr>
              <a:t> in office 6 </a:t>
            </a:r>
            <a:r>
              <a:rPr lang="en-US" dirty="0" err="1" smtClean="0">
                <a:solidFill>
                  <a:schemeClr val="tx2"/>
                </a:solidFill>
                <a:latin typeface="+mn-lt"/>
              </a:rPr>
              <a:t>lbs</a:t>
            </a:r>
            <a:r>
              <a:rPr lang="en-US" dirty="0" smtClean="0">
                <a:solidFill>
                  <a:schemeClr val="tx2"/>
                </a:solidFill>
                <a:latin typeface="+mn-lt"/>
              </a:rPr>
              <a:t> 11.5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What was risk level in newborn nursery? What is LL today?</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90</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Practice #5</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3809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6728" y="1506953"/>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91</a:t>
            </a:fld>
            <a:endParaRPr lang="en-US" dirty="0"/>
          </a:p>
        </p:txBody>
      </p:sp>
      <p:sp>
        <p:nvSpPr>
          <p:cNvPr id="5" name="Title 4"/>
          <p:cNvSpPr>
            <a:spLocks noGrp="1"/>
          </p:cNvSpPr>
          <p:nvPr>
            <p:ph type="ctrTitle"/>
          </p:nvPr>
        </p:nvSpPr>
        <p:spPr/>
        <p:txBody>
          <a:bodyPr/>
          <a:lstStyle/>
          <a:p>
            <a:r>
              <a:rPr lang="en-US" dirty="0" smtClean="0"/>
              <a:t>Nomogram</a:t>
            </a:r>
            <a:endParaRPr lang="en-US" dirty="0"/>
          </a:p>
        </p:txBody>
      </p:sp>
      <p:sp>
        <p:nvSpPr>
          <p:cNvPr id="6" name="Text Placeholder 5"/>
          <p:cNvSpPr>
            <a:spLocks noGrp="1"/>
          </p:cNvSpPr>
          <p:nvPr>
            <p:ph type="body" sz="quarter" idx="10"/>
          </p:nvPr>
        </p:nvSpPr>
        <p:spPr/>
        <p:txBody>
          <a:bodyPr/>
          <a:lstStyle/>
          <a:p>
            <a:endParaRPr lang="en-US"/>
          </a:p>
        </p:txBody>
      </p:sp>
      <p:sp>
        <p:nvSpPr>
          <p:cNvPr id="8" name="Oval 7"/>
          <p:cNvSpPr/>
          <p:nvPr/>
        </p:nvSpPr>
        <p:spPr>
          <a:xfrm>
            <a:off x="2819400" y="4038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3276600" y="2971800"/>
            <a:ext cx="76200" cy="76200"/>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09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178" y="1412457"/>
            <a:ext cx="8175445" cy="4523624"/>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92</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8" name="Multiply 7"/>
          <p:cNvSpPr/>
          <p:nvPr/>
        </p:nvSpPr>
        <p:spPr>
          <a:xfrm>
            <a:off x="1828800" y="3048000"/>
            <a:ext cx="76200" cy="1524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032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latin typeface="+mn-lt"/>
              </a:rPr>
              <a:t>Baby Boy now 3 days old being seen in you office for newborn visit</a:t>
            </a:r>
          </a:p>
          <a:p>
            <a:r>
              <a:rPr lang="en-US" dirty="0" smtClean="0">
                <a:solidFill>
                  <a:schemeClr val="tx2"/>
                </a:solidFill>
                <a:latin typeface="+mn-lt"/>
              </a:rPr>
              <a:t>Born at 39 3/7 weeks, no complications</a:t>
            </a:r>
          </a:p>
          <a:p>
            <a:r>
              <a:rPr lang="en-US" dirty="0" smtClean="0">
                <a:solidFill>
                  <a:schemeClr val="tx2"/>
                </a:solidFill>
                <a:latin typeface="+mn-lt"/>
              </a:rPr>
              <a:t>Pt is breastfed</a:t>
            </a:r>
          </a:p>
          <a:p>
            <a:r>
              <a:rPr lang="en-US" dirty="0" smtClean="0">
                <a:solidFill>
                  <a:schemeClr val="tx2"/>
                </a:solidFill>
                <a:latin typeface="+mn-lt"/>
              </a:rPr>
              <a:t>MOC O+</a:t>
            </a:r>
          </a:p>
          <a:p>
            <a:r>
              <a:rPr lang="en-US" dirty="0" smtClean="0">
                <a:solidFill>
                  <a:schemeClr val="tx2"/>
                </a:solidFill>
                <a:latin typeface="+mn-lt"/>
              </a:rPr>
              <a:t>Infant is O </a:t>
            </a:r>
            <a:r>
              <a:rPr lang="en-US" dirty="0" err="1" smtClean="0">
                <a:solidFill>
                  <a:schemeClr val="tx2"/>
                </a:solidFill>
                <a:latin typeface="+mn-lt"/>
              </a:rPr>
              <a:t>neg</a:t>
            </a:r>
            <a:r>
              <a:rPr lang="en-US" dirty="0" smtClean="0">
                <a:solidFill>
                  <a:schemeClr val="tx2"/>
                </a:solidFill>
                <a:latin typeface="+mn-lt"/>
              </a:rPr>
              <a:t>, direct coombs </a:t>
            </a:r>
            <a:r>
              <a:rPr lang="en-US" dirty="0" err="1" smtClean="0">
                <a:solidFill>
                  <a:schemeClr val="tx2"/>
                </a:solidFill>
                <a:latin typeface="+mn-lt"/>
              </a:rPr>
              <a:t>neg</a:t>
            </a:r>
            <a:endParaRPr lang="en-US" dirty="0" smtClean="0">
              <a:solidFill>
                <a:schemeClr val="tx2"/>
              </a:solidFill>
              <a:latin typeface="+mn-lt"/>
            </a:endParaRPr>
          </a:p>
          <a:p>
            <a:r>
              <a:rPr lang="en-US" dirty="0" smtClean="0">
                <a:solidFill>
                  <a:schemeClr val="tx2"/>
                </a:solidFill>
                <a:latin typeface="+mn-lt"/>
              </a:rPr>
              <a:t>Birth weight 6 </a:t>
            </a:r>
            <a:r>
              <a:rPr lang="en-US" dirty="0" err="1" smtClean="0">
                <a:solidFill>
                  <a:schemeClr val="tx2"/>
                </a:solidFill>
                <a:latin typeface="+mn-lt"/>
              </a:rPr>
              <a:t>lbs</a:t>
            </a:r>
            <a:r>
              <a:rPr lang="en-US" dirty="0" smtClean="0">
                <a:solidFill>
                  <a:schemeClr val="tx2"/>
                </a:solidFill>
                <a:latin typeface="+mn-lt"/>
              </a:rPr>
              <a:t> 7 </a:t>
            </a:r>
            <a:r>
              <a:rPr lang="en-US" dirty="0" err="1" smtClean="0">
                <a:solidFill>
                  <a:schemeClr val="tx2"/>
                </a:solidFill>
                <a:latin typeface="+mn-lt"/>
              </a:rPr>
              <a:t>oz</a:t>
            </a:r>
            <a:endParaRPr lang="en-US" dirty="0" smtClean="0">
              <a:solidFill>
                <a:schemeClr val="tx2"/>
              </a:solidFill>
              <a:latin typeface="+mn-lt"/>
            </a:endParaRPr>
          </a:p>
          <a:p>
            <a:r>
              <a:rPr lang="en-US" dirty="0" err="1" smtClean="0">
                <a:solidFill>
                  <a:schemeClr val="tx2"/>
                </a:solidFill>
                <a:latin typeface="+mn-lt"/>
              </a:rPr>
              <a:t>Wt</a:t>
            </a:r>
            <a:r>
              <a:rPr lang="en-US" dirty="0" smtClean="0">
                <a:solidFill>
                  <a:schemeClr val="tx2"/>
                </a:solidFill>
                <a:latin typeface="+mn-lt"/>
              </a:rPr>
              <a:t> in office today 6 </a:t>
            </a:r>
            <a:r>
              <a:rPr lang="en-US" dirty="0" err="1" smtClean="0">
                <a:solidFill>
                  <a:schemeClr val="tx2"/>
                </a:solidFill>
                <a:latin typeface="+mn-lt"/>
              </a:rPr>
              <a:t>lbs</a:t>
            </a:r>
            <a:r>
              <a:rPr lang="en-US" dirty="0" smtClean="0">
                <a:solidFill>
                  <a:schemeClr val="tx2"/>
                </a:solidFill>
                <a:latin typeface="+mn-lt"/>
              </a:rPr>
              <a:t> 6 </a:t>
            </a:r>
            <a:r>
              <a:rPr lang="en-US" dirty="0" err="1" smtClean="0">
                <a:solidFill>
                  <a:schemeClr val="tx2"/>
                </a:solidFill>
                <a:latin typeface="+mn-lt"/>
              </a:rPr>
              <a:t>oz</a:t>
            </a:r>
            <a:endParaRPr lang="en-US" dirty="0" smtClean="0">
              <a:solidFill>
                <a:schemeClr val="tx2"/>
              </a:solidFill>
              <a:latin typeface="+mn-lt"/>
            </a:endParaRPr>
          </a:p>
          <a:p>
            <a:r>
              <a:rPr lang="en-US" dirty="0" smtClean="0">
                <a:solidFill>
                  <a:schemeClr val="tx2"/>
                </a:solidFill>
                <a:latin typeface="+mn-lt"/>
              </a:rPr>
              <a:t>Tc Bili 8.3 @ 48 hours</a:t>
            </a:r>
          </a:p>
          <a:p>
            <a:r>
              <a:rPr lang="en-US" dirty="0" smtClean="0">
                <a:solidFill>
                  <a:schemeClr val="tx2"/>
                </a:solidFill>
                <a:latin typeface="+mn-lt"/>
              </a:rPr>
              <a:t>Jaundice to chest on exam</a:t>
            </a:r>
          </a:p>
          <a:p>
            <a:r>
              <a:rPr lang="en-US" dirty="0" smtClean="0">
                <a:solidFill>
                  <a:schemeClr val="tx2"/>
                </a:solidFill>
                <a:latin typeface="+mn-lt"/>
              </a:rPr>
              <a:t>What was risk level in nursery? What is LL today? Does this patient have risk factors?</a:t>
            </a:r>
            <a:endParaRPr lang="en-US" dirty="0">
              <a:solidFill>
                <a:schemeClr val="tx2"/>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93</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Practice #6</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9613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96728" y="1506953"/>
            <a:ext cx="7474344" cy="4334632"/>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94</a:t>
            </a:fld>
            <a:endParaRPr lang="en-US" dirty="0"/>
          </a:p>
        </p:txBody>
      </p:sp>
      <p:sp>
        <p:nvSpPr>
          <p:cNvPr id="5" name="Title 4"/>
          <p:cNvSpPr>
            <a:spLocks noGrp="1"/>
          </p:cNvSpPr>
          <p:nvPr>
            <p:ph type="ctrTitle"/>
          </p:nvPr>
        </p:nvSpPr>
        <p:spPr/>
        <p:txBody>
          <a:bodyPr/>
          <a:lstStyle/>
          <a:p>
            <a:r>
              <a:rPr lang="en-US" dirty="0" smtClean="0"/>
              <a:t>Nomogram</a:t>
            </a:r>
            <a:endParaRPr lang="en-US" dirty="0"/>
          </a:p>
        </p:txBody>
      </p:sp>
      <p:sp>
        <p:nvSpPr>
          <p:cNvPr id="6" name="Text Placeholder 5"/>
          <p:cNvSpPr>
            <a:spLocks noGrp="1"/>
          </p:cNvSpPr>
          <p:nvPr>
            <p:ph type="body" sz="quarter" idx="10"/>
          </p:nvPr>
        </p:nvSpPr>
        <p:spPr/>
        <p:txBody>
          <a:bodyPr/>
          <a:lstStyle/>
          <a:p>
            <a:endParaRPr lang="en-US"/>
          </a:p>
        </p:txBody>
      </p:sp>
      <p:sp>
        <p:nvSpPr>
          <p:cNvPr id="8" name="Oval 7"/>
          <p:cNvSpPr/>
          <p:nvPr/>
        </p:nvSpPr>
        <p:spPr>
          <a:xfrm>
            <a:off x="3276600" y="3657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3886200" y="2743200"/>
            <a:ext cx="76200" cy="45719"/>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079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46178" y="1412457"/>
            <a:ext cx="8175445" cy="4523624"/>
          </a:xfrm>
          <a:prstGeom prst="rect">
            <a:avLst/>
          </a:prstGeo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95</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New Nomogram</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
        <p:nvSpPr>
          <p:cNvPr id="8" name="Multiply 7"/>
          <p:cNvSpPr/>
          <p:nvPr/>
        </p:nvSpPr>
        <p:spPr>
          <a:xfrm>
            <a:off x="2362200" y="2438400"/>
            <a:ext cx="186283" cy="762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1353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rgbClr val="0D3B88"/>
                </a:solidFill>
                <a:latin typeface="+mn-lt"/>
              </a:rPr>
              <a:t>Seeing a newborn in your office for initial newborn visit and they are bright yellow. You review the newborn records and find the following:</a:t>
            </a:r>
          </a:p>
          <a:p>
            <a:pPr lvl="1">
              <a:buFont typeface="Wingdings" panose="05000000000000000000" pitchFamily="2" charset="2"/>
              <a:buChar char="Ø"/>
            </a:pPr>
            <a:r>
              <a:rPr lang="en-US" dirty="0" smtClean="0">
                <a:solidFill>
                  <a:srgbClr val="0D3B88"/>
                </a:solidFill>
                <a:latin typeface="+mn-lt"/>
              </a:rPr>
              <a:t>Born at 39 3/7 weeks via SVD to a G3 P2to3 mother. Birth </a:t>
            </a:r>
            <a:r>
              <a:rPr lang="en-US" dirty="0" err="1" smtClean="0">
                <a:solidFill>
                  <a:srgbClr val="0D3B88"/>
                </a:solidFill>
                <a:latin typeface="+mn-lt"/>
              </a:rPr>
              <a:t>wt</a:t>
            </a:r>
            <a:r>
              <a:rPr lang="en-US" dirty="0" smtClean="0">
                <a:solidFill>
                  <a:srgbClr val="0D3B88"/>
                </a:solidFill>
                <a:latin typeface="+mn-lt"/>
              </a:rPr>
              <a:t> 3.39kg</a:t>
            </a:r>
          </a:p>
          <a:p>
            <a:pPr lvl="1">
              <a:buFont typeface="Wingdings" panose="05000000000000000000" pitchFamily="2" charset="2"/>
              <a:buChar char="Ø"/>
            </a:pPr>
            <a:r>
              <a:rPr lang="en-US" dirty="0" smtClean="0">
                <a:solidFill>
                  <a:srgbClr val="0D3B88"/>
                </a:solidFill>
                <a:latin typeface="+mn-lt"/>
              </a:rPr>
              <a:t>Newborn Nursey noted jaundice starting around 24 hours of age</a:t>
            </a:r>
          </a:p>
          <a:p>
            <a:pPr lvl="1">
              <a:buFont typeface="Wingdings" panose="05000000000000000000" pitchFamily="2" charset="2"/>
              <a:buChar char="Ø"/>
            </a:pPr>
            <a:r>
              <a:rPr lang="en-US" dirty="0" smtClean="0">
                <a:solidFill>
                  <a:srgbClr val="0D3B88"/>
                </a:solidFill>
                <a:latin typeface="+mn-lt"/>
              </a:rPr>
              <a:t>Checked a Tc </a:t>
            </a:r>
            <a:r>
              <a:rPr lang="en-US" dirty="0" err="1" smtClean="0">
                <a:solidFill>
                  <a:srgbClr val="0D3B88"/>
                </a:solidFill>
                <a:latin typeface="+mn-lt"/>
              </a:rPr>
              <a:t>bili</a:t>
            </a:r>
            <a:r>
              <a:rPr lang="en-US" dirty="0" smtClean="0">
                <a:solidFill>
                  <a:srgbClr val="0D3B88"/>
                </a:solidFill>
                <a:latin typeface="+mn-lt"/>
              </a:rPr>
              <a:t> (13) </a:t>
            </a:r>
            <a:r>
              <a:rPr lang="en-US" dirty="0" smtClean="0">
                <a:solidFill>
                  <a:srgbClr val="0D3B88"/>
                </a:solidFill>
                <a:latin typeface="+mn-lt"/>
                <a:sym typeface="Wingdings" panose="05000000000000000000" pitchFamily="2" charset="2"/>
              </a:rPr>
              <a:t> serum </a:t>
            </a:r>
            <a:r>
              <a:rPr lang="en-US" dirty="0" err="1" smtClean="0">
                <a:solidFill>
                  <a:srgbClr val="0D3B88"/>
                </a:solidFill>
                <a:latin typeface="+mn-lt"/>
                <a:sym typeface="Wingdings" panose="05000000000000000000" pitchFamily="2" charset="2"/>
              </a:rPr>
              <a:t>bili</a:t>
            </a:r>
            <a:r>
              <a:rPr lang="en-US" dirty="0" smtClean="0">
                <a:solidFill>
                  <a:srgbClr val="0D3B88"/>
                </a:solidFill>
                <a:latin typeface="+mn-lt"/>
                <a:sym typeface="Wingdings" panose="05000000000000000000" pitchFamily="2" charset="2"/>
              </a:rPr>
              <a:t> 12.4 </a:t>
            </a:r>
          </a:p>
          <a:p>
            <a:pPr lvl="1">
              <a:buFont typeface="Wingdings" panose="05000000000000000000" pitchFamily="2" charset="2"/>
              <a:buChar char="Ø"/>
            </a:pPr>
            <a:r>
              <a:rPr lang="en-US" dirty="0" smtClean="0">
                <a:solidFill>
                  <a:srgbClr val="0D3B88"/>
                </a:solidFill>
                <a:latin typeface="+mn-lt"/>
                <a:sym typeface="Wingdings" panose="05000000000000000000" pitchFamily="2" charset="2"/>
              </a:rPr>
              <a:t>Mother is O+ (Ab screen negative)</a:t>
            </a:r>
          </a:p>
          <a:p>
            <a:pPr lvl="1">
              <a:buFont typeface="Wingdings" panose="05000000000000000000" pitchFamily="2" charset="2"/>
              <a:buChar char="Ø"/>
            </a:pPr>
            <a:r>
              <a:rPr lang="en-US" dirty="0" smtClean="0">
                <a:solidFill>
                  <a:srgbClr val="0D3B88"/>
                </a:solidFill>
                <a:latin typeface="+mn-lt"/>
                <a:sym typeface="Wingdings" panose="05000000000000000000" pitchFamily="2" charset="2"/>
              </a:rPr>
              <a:t>Infant is B+, </a:t>
            </a:r>
            <a:r>
              <a:rPr lang="en-US" b="1" dirty="0" smtClean="0">
                <a:solidFill>
                  <a:srgbClr val="0D3B88"/>
                </a:solidFill>
                <a:latin typeface="+mn-lt"/>
                <a:sym typeface="Wingdings" panose="05000000000000000000" pitchFamily="2" charset="2"/>
              </a:rPr>
              <a:t>coombs negative</a:t>
            </a:r>
          </a:p>
          <a:p>
            <a:pPr lvl="1">
              <a:buFont typeface="Wingdings" panose="05000000000000000000" pitchFamily="2" charset="2"/>
              <a:buChar char="Ø"/>
            </a:pPr>
            <a:r>
              <a:rPr lang="en-US" dirty="0" smtClean="0">
                <a:solidFill>
                  <a:srgbClr val="0D3B88"/>
                </a:solidFill>
                <a:latin typeface="+mn-lt"/>
                <a:sym typeface="Wingdings" panose="05000000000000000000" pitchFamily="2" charset="2"/>
              </a:rPr>
              <a:t>What is LL for this patient? Any risk factors? Is this ABO </a:t>
            </a:r>
            <a:r>
              <a:rPr lang="en-US" dirty="0" err="1" smtClean="0">
                <a:solidFill>
                  <a:srgbClr val="0D3B88"/>
                </a:solidFill>
                <a:latin typeface="+mn-lt"/>
                <a:sym typeface="Wingdings" panose="05000000000000000000" pitchFamily="2" charset="2"/>
              </a:rPr>
              <a:t>incompatability</a:t>
            </a:r>
            <a:r>
              <a:rPr lang="en-US" dirty="0" smtClean="0">
                <a:solidFill>
                  <a:srgbClr val="0D3B88"/>
                </a:solidFill>
                <a:latin typeface="+mn-lt"/>
                <a:sym typeface="Wingdings" panose="05000000000000000000" pitchFamily="2" charset="2"/>
              </a:rPr>
              <a:t>?</a:t>
            </a:r>
            <a:endParaRPr lang="en-US"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96</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Case – Bright Yellow Infant at Newborn Visit</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60374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865" y="1411288"/>
            <a:ext cx="6506070" cy="4525962"/>
          </a:xfrm>
        </p:spPr>
      </p:pic>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97</a:t>
            </a:fld>
            <a:endParaRPr lang="en-US" dirty="0"/>
          </a:p>
        </p:txBody>
      </p:sp>
      <p:sp>
        <p:nvSpPr>
          <p:cNvPr id="5" name="Title 4"/>
          <p:cNvSpPr>
            <a:spLocks noGrp="1"/>
          </p:cNvSpPr>
          <p:nvPr>
            <p:ph type="ctrTitle"/>
          </p:nvPr>
        </p:nvSpPr>
        <p:spPr/>
        <p:txBody>
          <a:bodyPr/>
          <a:lstStyle/>
          <a:p>
            <a:endParaRPr lang="en-US"/>
          </a:p>
        </p:txBody>
      </p:sp>
      <p:sp>
        <p:nvSpPr>
          <p:cNvPr id="8" name="6-Point Star 7"/>
          <p:cNvSpPr/>
          <p:nvPr/>
        </p:nvSpPr>
        <p:spPr>
          <a:xfrm>
            <a:off x="2649991" y="2933700"/>
            <a:ext cx="118382" cy="1143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8557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b="1" dirty="0" smtClean="0">
                <a:solidFill>
                  <a:srgbClr val="0D3B88"/>
                </a:solidFill>
                <a:latin typeface="+mn-lt"/>
              </a:rPr>
              <a:t>LL – 11.7</a:t>
            </a:r>
          </a:p>
          <a:p>
            <a:pPr>
              <a:buFont typeface="Wingdings" panose="05000000000000000000" pitchFamily="2" charset="2"/>
              <a:buChar char="Ø"/>
            </a:pPr>
            <a:r>
              <a:rPr lang="en-US" dirty="0" smtClean="0">
                <a:solidFill>
                  <a:srgbClr val="0D3B88"/>
                </a:solidFill>
                <a:latin typeface="+mn-lt"/>
              </a:rPr>
              <a:t>Started on </a:t>
            </a:r>
            <a:r>
              <a:rPr lang="en-US" dirty="0" err="1" smtClean="0">
                <a:solidFill>
                  <a:srgbClr val="0D3B88"/>
                </a:solidFill>
                <a:latin typeface="+mn-lt"/>
              </a:rPr>
              <a:t>bili</a:t>
            </a:r>
            <a:r>
              <a:rPr lang="en-US" dirty="0" smtClean="0">
                <a:solidFill>
                  <a:srgbClr val="0D3B88"/>
                </a:solidFill>
                <a:latin typeface="+mn-lt"/>
              </a:rPr>
              <a:t> blanket b/c patient looks good and is feeding well</a:t>
            </a:r>
          </a:p>
          <a:p>
            <a:pPr>
              <a:buFont typeface="Wingdings" panose="05000000000000000000" pitchFamily="2" charset="2"/>
              <a:buChar char="Ø"/>
            </a:pPr>
            <a:r>
              <a:rPr lang="en-US" dirty="0" smtClean="0">
                <a:solidFill>
                  <a:srgbClr val="0D3B88"/>
                </a:solidFill>
                <a:latin typeface="+mn-lt"/>
              </a:rPr>
              <a:t>After 8 hours under </a:t>
            </a:r>
            <a:r>
              <a:rPr lang="en-US" dirty="0" err="1" smtClean="0">
                <a:solidFill>
                  <a:srgbClr val="0D3B88"/>
                </a:solidFill>
                <a:latin typeface="+mn-lt"/>
              </a:rPr>
              <a:t>biliblanket</a:t>
            </a:r>
            <a:r>
              <a:rPr lang="en-US" dirty="0" smtClean="0">
                <a:solidFill>
                  <a:srgbClr val="0D3B88"/>
                </a:solidFill>
                <a:latin typeface="+mn-lt"/>
              </a:rPr>
              <a:t> total serum </a:t>
            </a:r>
            <a:r>
              <a:rPr lang="en-US" dirty="0" err="1" smtClean="0">
                <a:solidFill>
                  <a:srgbClr val="0D3B88"/>
                </a:solidFill>
                <a:latin typeface="+mn-lt"/>
              </a:rPr>
              <a:t>bili</a:t>
            </a:r>
            <a:r>
              <a:rPr lang="en-US" dirty="0" smtClean="0">
                <a:solidFill>
                  <a:srgbClr val="0D3B88"/>
                </a:solidFill>
                <a:latin typeface="+mn-lt"/>
              </a:rPr>
              <a:t> has </a:t>
            </a:r>
            <a:r>
              <a:rPr lang="en-US" b="1" dirty="0" smtClean="0">
                <a:solidFill>
                  <a:srgbClr val="0D3B88"/>
                </a:solidFill>
                <a:latin typeface="+mn-lt"/>
              </a:rPr>
              <a:t>increased to 14.5 </a:t>
            </a:r>
            <a:r>
              <a:rPr lang="en-US" dirty="0" smtClean="0">
                <a:solidFill>
                  <a:srgbClr val="0D3B88"/>
                </a:solidFill>
                <a:latin typeface="+mn-lt"/>
              </a:rPr>
              <a:t>at 34 hours (LL 13.3)</a:t>
            </a:r>
          </a:p>
          <a:p>
            <a:pPr>
              <a:buFont typeface="Wingdings" panose="05000000000000000000" pitchFamily="2" charset="2"/>
              <a:buChar char="Ø"/>
            </a:pPr>
            <a:r>
              <a:rPr lang="en-US" dirty="0" smtClean="0">
                <a:solidFill>
                  <a:srgbClr val="0D3B88"/>
                </a:solidFill>
                <a:latin typeface="+mn-lt"/>
              </a:rPr>
              <a:t>Admit to NICU and overhead phototherapy is started. Bili maxes out at 17.4 and by time of discharge has decreased to 14.9 (at 67 hours) with LL of 17.2</a:t>
            </a:r>
          </a:p>
          <a:p>
            <a:pPr>
              <a:buFont typeface="Wingdings" panose="05000000000000000000" pitchFamily="2" charset="2"/>
              <a:buChar char="Ø"/>
            </a:pPr>
            <a:r>
              <a:rPr lang="en-US" dirty="0" err="1" smtClean="0">
                <a:solidFill>
                  <a:srgbClr val="0D3B88"/>
                </a:solidFill>
                <a:latin typeface="+mn-lt"/>
              </a:rPr>
              <a:t>Hematcrit</a:t>
            </a:r>
            <a:r>
              <a:rPr lang="en-US" dirty="0" smtClean="0">
                <a:solidFill>
                  <a:srgbClr val="0D3B88"/>
                </a:solidFill>
                <a:latin typeface="+mn-lt"/>
              </a:rPr>
              <a:t> 51% and </a:t>
            </a:r>
            <a:r>
              <a:rPr lang="en-US" b="1" dirty="0" smtClean="0">
                <a:solidFill>
                  <a:srgbClr val="0D3B88"/>
                </a:solidFill>
                <a:latin typeface="+mn-lt"/>
              </a:rPr>
              <a:t>retic 10.4 ; </a:t>
            </a:r>
            <a:r>
              <a:rPr lang="en-US" dirty="0" smtClean="0">
                <a:solidFill>
                  <a:srgbClr val="0D3B88"/>
                </a:solidFill>
                <a:latin typeface="+mn-lt"/>
              </a:rPr>
              <a:t>G6PD pending at time of d/c</a:t>
            </a:r>
          </a:p>
          <a:p>
            <a:pPr>
              <a:buFont typeface="Wingdings" panose="05000000000000000000" pitchFamily="2" charset="2"/>
              <a:buChar char="Ø"/>
            </a:pPr>
            <a:r>
              <a:rPr lang="en-US" dirty="0" smtClean="0">
                <a:solidFill>
                  <a:srgbClr val="0D3B88"/>
                </a:solidFill>
                <a:latin typeface="+mn-lt"/>
              </a:rPr>
              <a:t>He was off lights x 24 hours prior to d/c home on a Friday evening. Sent home w/ diagnosis of ABO incompatibility as reason for jaundice</a:t>
            </a:r>
          </a:p>
          <a:p>
            <a:pPr>
              <a:buFont typeface="Wingdings" panose="05000000000000000000" pitchFamily="2" charset="2"/>
              <a:buChar char="Ø"/>
            </a:pPr>
            <a:r>
              <a:rPr lang="en-US" dirty="0" smtClean="0">
                <a:solidFill>
                  <a:srgbClr val="0D3B88"/>
                </a:solidFill>
                <a:latin typeface="+mn-lt"/>
              </a:rPr>
              <a:t>Went for repeat </a:t>
            </a:r>
            <a:r>
              <a:rPr lang="en-US" dirty="0" err="1" smtClean="0">
                <a:solidFill>
                  <a:srgbClr val="0D3B88"/>
                </a:solidFill>
                <a:latin typeface="+mn-lt"/>
              </a:rPr>
              <a:t>bili</a:t>
            </a:r>
            <a:r>
              <a:rPr lang="en-US" dirty="0" smtClean="0">
                <a:solidFill>
                  <a:srgbClr val="0D3B88"/>
                </a:solidFill>
                <a:latin typeface="+mn-lt"/>
              </a:rPr>
              <a:t> at hospital 2 days later (Sunday) and </a:t>
            </a:r>
            <a:r>
              <a:rPr lang="en-US" b="1" dirty="0" smtClean="0">
                <a:solidFill>
                  <a:srgbClr val="0D3B88"/>
                </a:solidFill>
                <a:latin typeface="+mn-lt"/>
              </a:rPr>
              <a:t>total serum </a:t>
            </a:r>
            <a:r>
              <a:rPr lang="en-US" b="1" dirty="0" err="1" smtClean="0">
                <a:solidFill>
                  <a:srgbClr val="0D3B88"/>
                </a:solidFill>
                <a:latin typeface="+mn-lt"/>
              </a:rPr>
              <a:t>bili</a:t>
            </a:r>
            <a:r>
              <a:rPr lang="en-US" b="1" dirty="0" smtClean="0">
                <a:solidFill>
                  <a:srgbClr val="0D3B88"/>
                </a:solidFill>
                <a:latin typeface="+mn-lt"/>
              </a:rPr>
              <a:t> is now 16.6</a:t>
            </a:r>
            <a:r>
              <a:rPr lang="en-US" dirty="0" smtClean="0">
                <a:solidFill>
                  <a:srgbClr val="0D3B88"/>
                </a:solidFill>
                <a:latin typeface="+mn-lt"/>
              </a:rPr>
              <a:t> (no intervention initiated and </a:t>
            </a:r>
            <a:r>
              <a:rPr lang="en-US" dirty="0" err="1" smtClean="0">
                <a:solidFill>
                  <a:srgbClr val="0D3B88"/>
                </a:solidFill>
                <a:latin typeface="+mn-lt"/>
              </a:rPr>
              <a:t>pt</a:t>
            </a:r>
            <a:r>
              <a:rPr lang="en-US" dirty="0" smtClean="0">
                <a:solidFill>
                  <a:srgbClr val="0D3B88"/>
                </a:solidFill>
                <a:latin typeface="+mn-lt"/>
              </a:rPr>
              <a:t> follows up the next day)</a:t>
            </a:r>
          </a:p>
          <a:p>
            <a:pPr>
              <a:buFont typeface="Wingdings" panose="05000000000000000000" pitchFamily="2" charset="2"/>
              <a:buChar char="Ø"/>
            </a:pPr>
            <a:r>
              <a:rPr lang="en-US" dirty="0" smtClean="0">
                <a:solidFill>
                  <a:srgbClr val="0D3B88"/>
                </a:solidFill>
                <a:latin typeface="+mn-lt"/>
              </a:rPr>
              <a:t>He is bright yellow on exam but gaining weight and otherwise looks great. What do you do?</a:t>
            </a:r>
          </a:p>
          <a:p>
            <a:endParaRPr lang="en-US" dirty="0"/>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98</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Case pres. Cont.</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491495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dirty="0" smtClean="0">
                <a:solidFill>
                  <a:srgbClr val="0D3B88"/>
                </a:solidFill>
                <a:latin typeface="+mn-lt"/>
              </a:rPr>
              <a:t>Decision is made to order a STAT </a:t>
            </a:r>
            <a:r>
              <a:rPr lang="en-US" dirty="0" err="1" smtClean="0">
                <a:solidFill>
                  <a:srgbClr val="0D3B88"/>
                </a:solidFill>
                <a:latin typeface="+mn-lt"/>
              </a:rPr>
              <a:t>bili</a:t>
            </a:r>
            <a:r>
              <a:rPr lang="en-US" dirty="0" smtClean="0">
                <a:solidFill>
                  <a:srgbClr val="0D3B88"/>
                </a:solidFill>
                <a:latin typeface="+mn-lt"/>
              </a:rPr>
              <a:t> and family gets blood drawn as advised around 11am</a:t>
            </a:r>
          </a:p>
          <a:p>
            <a:pPr>
              <a:buFont typeface="Wingdings" panose="05000000000000000000" pitchFamily="2" charset="2"/>
              <a:buChar char="Ø"/>
            </a:pPr>
            <a:r>
              <a:rPr lang="en-US" dirty="0" smtClean="0">
                <a:solidFill>
                  <a:srgbClr val="0D3B88"/>
                </a:solidFill>
                <a:latin typeface="+mn-lt"/>
              </a:rPr>
              <a:t>6 hours later no results from QUEST – after several calls/complaints re: not getting run STAT we get a result at 11pm (12 hours later) that Total serum </a:t>
            </a:r>
            <a:r>
              <a:rPr lang="en-US" dirty="0" err="1" smtClean="0">
                <a:solidFill>
                  <a:srgbClr val="0D3B88"/>
                </a:solidFill>
                <a:latin typeface="+mn-lt"/>
              </a:rPr>
              <a:t>bili</a:t>
            </a:r>
            <a:r>
              <a:rPr lang="en-US" dirty="0" smtClean="0">
                <a:solidFill>
                  <a:srgbClr val="0D3B88"/>
                </a:solidFill>
                <a:latin typeface="+mn-lt"/>
              </a:rPr>
              <a:t> is now </a:t>
            </a:r>
            <a:r>
              <a:rPr lang="en-US" b="1" dirty="0" smtClean="0">
                <a:solidFill>
                  <a:srgbClr val="0D3B88"/>
                </a:solidFill>
                <a:latin typeface="+mn-lt"/>
              </a:rPr>
              <a:t>19.2</a:t>
            </a:r>
            <a:r>
              <a:rPr lang="en-US" dirty="0" smtClean="0">
                <a:solidFill>
                  <a:srgbClr val="0D3B88"/>
                </a:solidFill>
                <a:latin typeface="+mn-lt"/>
              </a:rPr>
              <a:t> (direct 0.3)</a:t>
            </a:r>
          </a:p>
          <a:p>
            <a:pPr>
              <a:buFont typeface="Wingdings" panose="05000000000000000000" pitchFamily="2" charset="2"/>
              <a:buChar char="Ø"/>
            </a:pPr>
            <a:r>
              <a:rPr lang="en-US" dirty="0" smtClean="0">
                <a:solidFill>
                  <a:srgbClr val="0D3B88"/>
                </a:solidFill>
                <a:latin typeface="+mn-lt"/>
              </a:rPr>
              <a:t>Parents are called and told to get to CCMC ED immediately (over 12 hours from lab draw so cannot be direct admit)</a:t>
            </a:r>
          </a:p>
          <a:p>
            <a:pPr>
              <a:buFont typeface="Wingdings" panose="05000000000000000000" pitchFamily="2" charset="2"/>
              <a:buChar char="Ø"/>
            </a:pPr>
            <a:r>
              <a:rPr lang="en-US" dirty="0" smtClean="0">
                <a:solidFill>
                  <a:srgbClr val="0D3B88"/>
                </a:solidFill>
                <a:latin typeface="+mn-lt"/>
              </a:rPr>
              <a:t>Bili in ED is </a:t>
            </a:r>
            <a:r>
              <a:rPr lang="en-US" b="1" dirty="0" smtClean="0">
                <a:solidFill>
                  <a:srgbClr val="0D3B88"/>
                </a:solidFill>
                <a:latin typeface="+mn-lt"/>
              </a:rPr>
              <a:t>20</a:t>
            </a:r>
            <a:r>
              <a:rPr lang="en-US" dirty="0" smtClean="0">
                <a:solidFill>
                  <a:srgbClr val="0D3B88"/>
                </a:solidFill>
                <a:latin typeface="+mn-lt"/>
              </a:rPr>
              <a:t> (w/ direct of 0.4), </a:t>
            </a:r>
            <a:r>
              <a:rPr lang="en-US" dirty="0" err="1" smtClean="0">
                <a:solidFill>
                  <a:srgbClr val="0D3B88"/>
                </a:solidFill>
                <a:latin typeface="+mn-lt"/>
              </a:rPr>
              <a:t>biliblanket</a:t>
            </a:r>
            <a:r>
              <a:rPr lang="en-US" dirty="0" smtClean="0">
                <a:solidFill>
                  <a:srgbClr val="0D3B88"/>
                </a:solidFill>
                <a:latin typeface="+mn-lt"/>
              </a:rPr>
              <a:t> started immediately and admitted with </a:t>
            </a:r>
            <a:r>
              <a:rPr lang="en-US" dirty="0" err="1" smtClean="0">
                <a:solidFill>
                  <a:srgbClr val="0D3B88"/>
                </a:solidFill>
                <a:latin typeface="+mn-lt"/>
              </a:rPr>
              <a:t>heme</a:t>
            </a:r>
            <a:r>
              <a:rPr lang="en-US" dirty="0" smtClean="0">
                <a:solidFill>
                  <a:srgbClr val="0D3B88"/>
                </a:solidFill>
                <a:latin typeface="+mn-lt"/>
              </a:rPr>
              <a:t>/</a:t>
            </a:r>
            <a:r>
              <a:rPr lang="en-US" dirty="0" err="1" smtClean="0">
                <a:solidFill>
                  <a:srgbClr val="0D3B88"/>
                </a:solidFill>
                <a:latin typeface="+mn-lt"/>
              </a:rPr>
              <a:t>onc</a:t>
            </a:r>
            <a:r>
              <a:rPr lang="en-US" dirty="0" smtClean="0">
                <a:solidFill>
                  <a:srgbClr val="0D3B88"/>
                </a:solidFill>
                <a:latin typeface="+mn-lt"/>
              </a:rPr>
              <a:t> consult</a:t>
            </a:r>
          </a:p>
          <a:p>
            <a:pPr>
              <a:buFont typeface="Wingdings" panose="05000000000000000000" pitchFamily="2" charset="2"/>
              <a:buChar char="Ø"/>
            </a:pPr>
            <a:r>
              <a:rPr lang="en-US" dirty="0" smtClean="0">
                <a:solidFill>
                  <a:srgbClr val="0D3B88"/>
                </a:solidFill>
                <a:latin typeface="+mn-lt"/>
              </a:rPr>
              <a:t>At d/c </a:t>
            </a:r>
            <a:r>
              <a:rPr lang="en-US" dirty="0" err="1" smtClean="0">
                <a:solidFill>
                  <a:srgbClr val="0D3B88"/>
                </a:solidFill>
                <a:latin typeface="+mn-lt"/>
              </a:rPr>
              <a:t>bili</a:t>
            </a:r>
            <a:r>
              <a:rPr lang="en-US" dirty="0" smtClean="0">
                <a:solidFill>
                  <a:srgbClr val="0D3B88"/>
                </a:solidFill>
                <a:latin typeface="+mn-lt"/>
              </a:rPr>
              <a:t> decreased to 12.2 w/ direct of 0.5; G6PD elevated at 25 but could be inaccurate b/c of high retic – needs repeating at 6 months</a:t>
            </a:r>
          </a:p>
          <a:p>
            <a:pPr>
              <a:buFont typeface="Wingdings" panose="05000000000000000000" pitchFamily="2" charset="2"/>
              <a:buChar char="Ø"/>
            </a:pPr>
            <a:r>
              <a:rPr lang="en-US" b="1" dirty="0" smtClean="0">
                <a:solidFill>
                  <a:srgbClr val="0D3B88"/>
                </a:solidFill>
                <a:latin typeface="+mn-lt"/>
              </a:rPr>
              <a:t>NOT</a:t>
            </a:r>
            <a:r>
              <a:rPr lang="en-US" dirty="0" smtClean="0">
                <a:solidFill>
                  <a:srgbClr val="0D3B88"/>
                </a:solidFill>
                <a:latin typeface="+mn-lt"/>
              </a:rPr>
              <a:t> ABO </a:t>
            </a:r>
            <a:r>
              <a:rPr lang="en-US" dirty="0" err="1" smtClean="0">
                <a:solidFill>
                  <a:srgbClr val="0D3B88"/>
                </a:solidFill>
                <a:latin typeface="+mn-lt"/>
              </a:rPr>
              <a:t>incomp</a:t>
            </a:r>
            <a:r>
              <a:rPr lang="en-US" dirty="0" smtClean="0">
                <a:solidFill>
                  <a:srgbClr val="0D3B88"/>
                </a:solidFill>
                <a:latin typeface="+mn-lt"/>
              </a:rPr>
              <a:t>. (negative coombs)</a:t>
            </a:r>
          </a:p>
          <a:p>
            <a:pPr>
              <a:buFont typeface="Wingdings" panose="05000000000000000000" pitchFamily="2" charset="2"/>
              <a:buChar char="Ø"/>
            </a:pPr>
            <a:r>
              <a:rPr lang="en-US" dirty="0" smtClean="0">
                <a:solidFill>
                  <a:srgbClr val="0D3B88"/>
                </a:solidFill>
                <a:latin typeface="+mn-lt"/>
              </a:rPr>
              <a:t>F/u </a:t>
            </a:r>
            <a:r>
              <a:rPr lang="en-US" dirty="0" err="1" smtClean="0">
                <a:solidFill>
                  <a:srgbClr val="0D3B88"/>
                </a:solidFill>
                <a:latin typeface="+mn-lt"/>
              </a:rPr>
              <a:t>bili</a:t>
            </a:r>
            <a:r>
              <a:rPr lang="en-US" dirty="0" smtClean="0">
                <a:solidFill>
                  <a:srgbClr val="0D3B88"/>
                </a:solidFill>
                <a:latin typeface="+mn-lt"/>
              </a:rPr>
              <a:t> in office 10.8 (direct 0.2) and he is doing well</a:t>
            </a:r>
            <a:endParaRPr lang="en-US" dirty="0">
              <a:solidFill>
                <a:srgbClr val="0D3B88"/>
              </a:solidFill>
              <a:latin typeface="+mn-lt"/>
            </a:endParaRPr>
          </a:p>
        </p:txBody>
      </p:sp>
      <p:sp>
        <p:nvSpPr>
          <p:cNvPr id="3" name="Date Placeholder 2"/>
          <p:cNvSpPr>
            <a:spLocks noGrp="1"/>
          </p:cNvSpPr>
          <p:nvPr>
            <p:ph type="dt" sz="half" idx="2"/>
          </p:nvPr>
        </p:nvSpPr>
        <p:spPr/>
        <p:txBody>
          <a:bodyPr/>
          <a:lstStyle/>
          <a:p>
            <a:pPr>
              <a:defRPr/>
            </a:pPr>
            <a:r>
              <a:rPr lang="en-US" smtClean="0"/>
              <a:t>9/23/2015</a:t>
            </a:r>
            <a:endParaRPr lang="en-US" dirty="0"/>
          </a:p>
        </p:txBody>
      </p:sp>
      <p:sp>
        <p:nvSpPr>
          <p:cNvPr id="4" name="Slide Number Placeholder 3"/>
          <p:cNvSpPr>
            <a:spLocks noGrp="1"/>
          </p:cNvSpPr>
          <p:nvPr>
            <p:ph type="sldNum" sz="quarter" idx="4"/>
          </p:nvPr>
        </p:nvSpPr>
        <p:spPr/>
        <p:txBody>
          <a:bodyPr/>
          <a:lstStyle/>
          <a:p>
            <a:fld id="{9682EF0F-D720-AD4C-BD69-74845749DF25}" type="slidenum">
              <a:rPr lang="en-US" smtClean="0"/>
              <a:pPr/>
              <a:t>99</a:t>
            </a:fld>
            <a:endParaRPr lang="en-US" dirty="0"/>
          </a:p>
        </p:txBody>
      </p:sp>
      <p:sp>
        <p:nvSpPr>
          <p:cNvPr id="5" name="Title 4"/>
          <p:cNvSpPr>
            <a:spLocks noGrp="1"/>
          </p:cNvSpPr>
          <p:nvPr>
            <p:ph type="ctrTitle"/>
          </p:nvPr>
        </p:nvSpPr>
        <p:spPr/>
        <p:txBody>
          <a:bodyPr/>
          <a:lstStyle/>
          <a:p>
            <a:r>
              <a:rPr lang="en-US" dirty="0" smtClean="0">
                <a:solidFill>
                  <a:srgbClr val="00B050"/>
                </a:solidFill>
                <a:latin typeface="+mj-lt"/>
              </a:rPr>
              <a:t>Case Presentation - conclusion</a:t>
            </a:r>
            <a:endParaRPr lang="en-US" dirty="0">
              <a:solidFill>
                <a:srgbClr val="00B050"/>
              </a:solidFill>
              <a:latin typeface="+mj-lt"/>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60150397"/>
      </p:ext>
    </p:extLst>
  </p:cSld>
  <p:clrMapOvr>
    <a:masterClrMapping/>
  </p:clrMapOvr>
</p:sld>
</file>

<file path=ppt/theme/theme1.xml><?xml version="1.0" encoding="utf-8"?>
<a:theme xmlns:a="http://schemas.openxmlformats.org/drawingml/2006/main" name="C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Theme</Template>
  <TotalTime>8067</TotalTime>
  <Words>7844</Words>
  <Application>Microsoft Office PowerPoint</Application>
  <PresentationFormat>On-screen Show (4:3)</PresentationFormat>
  <Paragraphs>870</Paragraphs>
  <Slides>155</Slides>
  <Notes>0</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155</vt:i4>
      </vt:variant>
    </vt:vector>
  </HeadingPairs>
  <TitlesOfParts>
    <vt:vector size="165" baseType="lpstr">
      <vt:lpstr>맑은 고딕</vt:lpstr>
      <vt:lpstr>ＭＳ Ｐゴシック</vt:lpstr>
      <vt:lpstr>Arial</vt:lpstr>
      <vt:lpstr>Calibri</vt:lpstr>
      <vt:lpstr>Californian FB</vt:lpstr>
      <vt:lpstr>Footlight MT Light</vt:lpstr>
      <vt:lpstr>Wingdings</vt:lpstr>
      <vt:lpstr>CHC Theme</vt:lpstr>
      <vt:lpstr>1_Office Theme</vt:lpstr>
      <vt:lpstr>2_Office Theme</vt:lpstr>
      <vt:lpstr>Bilirubin &amp; Management of Jaundice in the Newborn</vt:lpstr>
      <vt:lpstr>Disclosure</vt:lpstr>
      <vt:lpstr>PowerPoint Presentation</vt:lpstr>
      <vt:lpstr>Clinical Practice Guideline Revision: Management of Hyperbilirubinemia in the Newborn Infant 35 or More Weeks Gestation</vt:lpstr>
      <vt:lpstr>Clinical Practice Guideline Revision: Management of Hyperbilirubinemia in the Newborn Infant 35 or More Weeks Gestation</vt:lpstr>
      <vt:lpstr>AAP Guidelines for Preventing and Managing Hyperbilirubinemia (2004)</vt:lpstr>
      <vt:lpstr>AAP Guidelines for Preventing and Managing Hyperbilirubinemia  (cont.)</vt:lpstr>
      <vt:lpstr>Bilirubin: What Is It?</vt:lpstr>
      <vt:lpstr>What Causes It?</vt:lpstr>
      <vt:lpstr>Why Is It Bad?</vt:lpstr>
      <vt:lpstr>CASE REPORT</vt:lpstr>
      <vt:lpstr>What happened and could it have been prevented?</vt:lpstr>
      <vt:lpstr>Jaundice in the Newborn</vt:lpstr>
      <vt:lpstr>Symptoms</vt:lpstr>
      <vt:lpstr>Causes of Jaundice Things to consider: </vt:lpstr>
      <vt:lpstr>    Causes</vt:lpstr>
      <vt:lpstr>Jaundice in the Newborn</vt:lpstr>
      <vt:lpstr>Mechanisms of Physiologic Jaundice</vt:lpstr>
      <vt:lpstr>Pathophysiology</vt:lpstr>
      <vt:lpstr>BILIRUBIN METABOLISM</vt:lpstr>
      <vt:lpstr>Breastfeeding and Jaundice</vt:lpstr>
      <vt:lpstr>Breastfeeding and Jaundice</vt:lpstr>
      <vt:lpstr>BREAST FEEDING JAUNDICE  vs  BREAST MILK JAUNDICE   What’s the difference??</vt:lpstr>
      <vt:lpstr>PowerPoint Presentation</vt:lpstr>
      <vt:lpstr>Bilirubin and Feeding (rev. guidelines)</vt:lpstr>
      <vt:lpstr>Feeding (cont. rev. guidelines)</vt:lpstr>
      <vt:lpstr>PATHOLOGIC JAUNDICE </vt:lpstr>
      <vt:lpstr>Pathologic Jaundice</vt:lpstr>
      <vt:lpstr>Other Pathologic Causes of Jaundice</vt:lpstr>
      <vt:lpstr>PowerPoint Presentation</vt:lpstr>
      <vt:lpstr>ABO hemolytic disease</vt:lpstr>
      <vt:lpstr>ABO Incompatability</vt:lpstr>
      <vt:lpstr>The ABCs of ABO Incompatibility</vt:lpstr>
      <vt:lpstr>ABCs cont.</vt:lpstr>
      <vt:lpstr>PowerPoint Presentation</vt:lpstr>
      <vt:lpstr>Prevention (rev. guidelines)</vt:lpstr>
      <vt:lpstr>PowerPoint Presentation</vt:lpstr>
      <vt:lpstr>Coombs Testing:What Is It and Why Does It Matter?</vt:lpstr>
      <vt:lpstr>Direct vs Indirect Coombs</vt:lpstr>
      <vt:lpstr>Coombs Testing Better Explained</vt:lpstr>
      <vt:lpstr>Case – ABO Incompatability</vt:lpstr>
      <vt:lpstr>ABO case cont.</vt:lpstr>
      <vt:lpstr>New Bilirubin Nomogram</vt:lpstr>
      <vt:lpstr>ABO case (cont)</vt:lpstr>
      <vt:lpstr>Glucose-6-phosphate Dehydrogenase (G-6PD)</vt:lpstr>
      <vt:lpstr>Glucose-6-phosphate Dehydrogenase (G-6PD) Deficiency</vt:lpstr>
      <vt:lpstr>G6PD Deficiency Cont.</vt:lpstr>
      <vt:lpstr>MORE on G6PD Deficiency</vt:lpstr>
      <vt:lpstr>Risk Factors for Developing Significant Hyperbilirubinemia</vt:lpstr>
      <vt:lpstr>Hyperbilirubinemia Neurotoxicity Risk Factors</vt:lpstr>
      <vt:lpstr>Protective factors</vt:lpstr>
      <vt:lpstr>TIMING</vt:lpstr>
      <vt:lpstr>Kernicterus (bilirubin encephalopathy) </vt:lpstr>
      <vt:lpstr>Clinical features of Acute Bilirubin Encephalopathy </vt:lpstr>
      <vt:lpstr>Clinical Features of Chronic Post-Kernicteric Encephalopathy</vt:lpstr>
      <vt:lpstr>What determines if the baby will have kernicterus? </vt:lpstr>
      <vt:lpstr>Who Should be Checked?  </vt:lpstr>
      <vt:lpstr>Bilirubin Concentration</vt:lpstr>
      <vt:lpstr>Visual Assessment of Jaundice </vt:lpstr>
      <vt:lpstr>Treatment</vt:lpstr>
      <vt:lpstr>Transcutaneous Bili</vt:lpstr>
      <vt:lpstr>Work up      Transcutaneous Bilirubin (TcB)     - noninvasive    - quick    - cost effective          </vt:lpstr>
      <vt:lpstr>TcBili vs TsBili</vt:lpstr>
      <vt:lpstr>Bili Levels</vt:lpstr>
      <vt:lpstr> Work up </vt:lpstr>
      <vt:lpstr>Heel Stick</vt:lpstr>
      <vt:lpstr>What if the bilirubin is elevated?</vt:lpstr>
      <vt:lpstr>Laboratory Tests for the Jaundiced Infant</vt:lpstr>
      <vt:lpstr>CONJUGATED/DIRECT BILI</vt:lpstr>
      <vt:lpstr>Bilirubin Nomogram  </vt:lpstr>
      <vt:lpstr>PowerPoint Presentation</vt:lpstr>
      <vt:lpstr>PowerPoint Presentation</vt:lpstr>
      <vt:lpstr>Exchange Transfusion</vt:lpstr>
      <vt:lpstr>PowerPoint Presentation</vt:lpstr>
      <vt:lpstr>When to intervene?</vt:lpstr>
      <vt:lpstr>PowerPoint Presentation</vt:lpstr>
      <vt:lpstr>Let’s Practice</vt:lpstr>
      <vt:lpstr>Nomogram</vt:lpstr>
      <vt:lpstr>New Nomogram</vt:lpstr>
      <vt:lpstr>Practice #2</vt:lpstr>
      <vt:lpstr>Nomogram</vt:lpstr>
      <vt:lpstr>New Nomogram</vt:lpstr>
      <vt:lpstr>Practice #3</vt:lpstr>
      <vt:lpstr>You Get a serum Bilirubin – level is 10.3</vt:lpstr>
      <vt:lpstr>On New Nomogram</vt:lpstr>
      <vt:lpstr>Finally the NICU Records Arrive</vt:lpstr>
      <vt:lpstr>Practice #4</vt:lpstr>
      <vt:lpstr>Nomogram</vt:lpstr>
      <vt:lpstr>Using the New Nomogram</vt:lpstr>
      <vt:lpstr>Practice #5</vt:lpstr>
      <vt:lpstr>Nomogram</vt:lpstr>
      <vt:lpstr>New Nomogram</vt:lpstr>
      <vt:lpstr>Practice #6</vt:lpstr>
      <vt:lpstr>Nomogram</vt:lpstr>
      <vt:lpstr>New Nomogram</vt:lpstr>
      <vt:lpstr>Case – Bright Yellow Infant at Newborn Visit</vt:lpstr>
      <vt:lpstr>PowerPoint Presentation</vt:lpstr>
      <vt:lpstr>Case pres. Cont.</vt:lpstr>
      <vt:lpstr>Case Presentation - conclusion</vt:lpstr>
      <vt:lpstr>New Nomogram</vt:lpstr>
      <vt:lpstr>TREATMENT</vt:lpstr>
      <vt:lpstr>Phototherapy</vt:lpstr>
      <vt:lpstr>Natural Sunlight</vt:lpstr>
      <vt:lpstr>Home Phototherapy</vt:lpstr>
      <vt:lpstr>Water/Dextrose Water</vt:lpstr>
      <vt:lpstr>TREATMENT</vt:lpstr>
      <vt:lpstr>Risks of Phototherapy</vt:lpstr>
      <vt:lpstr>Risks of Exchange Transfusion</vt:lpstr>
      <vt:lpstr>How can we prevent hyperbilirubinemia? </vt:lpstr>
      <vt:lpstr>CASE REPORT</vt:lpstr>
      <vt:lpstr>PowerPoint Presentation</vt:lpstr>
      <vt:lpstr>Pop Quiz!</vt:lpstr>
      <vt:lpstr>Jaundice is caused by:   a. Excess of uric acid in the blood  b. Excess of hemoglobin in the blood  c. Excess of bilirubin in the blood  d. Excess of potassium in the blood</vt:lpstr>
      <vt:lpstr>Jaundice is caused by:   a. Excess of uric acid in the blood   b. Excess of hemoglobin in the blood   c. Excess of bilirubin in the blood   d. Excess of potassium in the blood</vt:lpstr>
      <vt:lpstr>Bilirubin is a waste product released during the break down of:  a. Mast cells   b. Red blood cells   c. White blood cells   d. Platelets </vt:lpstr>
      <vt:lpstr>Bilirubin is a waste product released during the break down of:  a. Mast cells   b. Red blood cells   c. White blood cells   d. Platelets </vt:lpstr>
      <vt:lpstr>Jaundice is also known as:  a. Icterus   b. Hemophilia   c. Anemia   d. Hypercholesterolemia   </vt:lpstr>
      <vt:lpstr>Jaundice is also known as:  a. Icterus   b. Hemophilia   c. Anemia   d. Hypercholesterolemia   </vt:lpstr>
      <vt:lpstr>  Hemolytic jaundice occurs due to:  a. Liver diseases   b. Rapid destruction of erythrocytes or red blood cells   c. Intestinal diseases</vt:lpstr>
      <vt:lpstr>  Hemolytic jaundice occurs due to:  a. Liver diseases   b. Rapid destruction of erythrocytes or red blood cells   c. Intestinal diseases</vt:lpstr>
      <vt:lpstr>     True/False: Obstruction of bile duct causes jaundice. </vt:lpstr>
      <vt:lpstr>     True/False: Obstruction of bile duct causes jaundice.  TRUE</vt:lpstr>
      <vt:lpstr>Jaundice caused due to obstruction of bile duct is also referred to as:  a. Hemolytic jaundice   b. Hepatocellular jaundice   c. Cholestasis   </vt:lpstr>
      <vt:lpstr>Jaundice caused due to obstruction of bile duct is also referred to as:  a. Hemolytic jaundice   b. Hepatocellular jaundice   c. Cholestasis   </vt:lpstr>
      <vt:lpstr>   True/False: Full term babies have a lower risk of contracting jaundice than the premature babies. </vt:lpstr>
      <vt:lpstr>   True/False: Full term babies have a lower risk of contracting jaundice than the premature babies.  TRUE</vt:lpstr>
      <vt:lpstr>Which of the following factors leads to neonatal hyperbilirubinemia?   a. Shortened neonatal red cell life span.   b. Impaired excretion of unconjugated bilirubin.   c. Limited conjugation of bilirubin in the liver.   d. Increased enterohepatic circulation.   e. All of the above.  </vt:lpstr>
      <vt:lpstr>Which of the following factors leads to neonatal hyperbilirubinemia?   a. Shortened neonatal red cell life span.   b. Impaired excretion of unconjugated bilirubin.   c. Limited conjugation of bilirubin in the liver.   d. Increased enterohepatic circulation.   e. All of the above.  </vt:lpstr>
      <vt:lpstr>    True/False: Hemoglobin degradation results in the formation of biliverdin and carbon monoxide. </vt:lpstr>
      <vt:lpstr>    True/False: Hemoglobin degradation results in the formation of biliverdin and carbon monoxide.  TRUE </vt:lpstr>
      <vt:lpstr> A total serum bilirubin &gt;17 mg/dL in a term neonate is:   a. physiologic   b. pathologic</vt:lpstr>
      <vt:lpstr> A total serum bilirubin &gt;17 mg/dL in a term neonate is:   a. physiologic   b. pathologic</vt:lpstr>
      <vt:lpstr>In G6PD deficiency, there is hyperbilirubinemia on the basis of:   a. hemolysis   b. decreased conjugation   c. both   d. neither</vt:lpstr>
      <vt:lpstr>In G6PD deficiency, there is hyperbilirubinemia on the basis of:   a. hemolysis   b. decreased conjugation   c. both   d. neither</vt:lpstr>
      <vt:lpstr>    True/False: Systemic sulfonamide medications are avoided in the newborn because they displace bilirubin from albumin and increase free bilirubin.  </vt:lpstr>
      <vt:lpstr>    True/False: Systemic sulfonamide medications are avoided in the newborn because they displace bilirubin from albumin and increase free bilirubin.  TRUE  </vt:lpstr>
      <vt:lpstr>   True/False: Breast milk jaundice is more common than breast feeding jaundice.  </vt:lpstr>
      <vt:lpstr>   True/False: Breast milk jaundice is more common than breast feeding jaundice.   FALSE </vt:lpstr>
      <vt:lpstr>    True/False: Supplementation of breast feeding with water or dextrose lowers the serum bilirubin.  </vt:lpstr>
      <vt:lpstr>    True/False: Supplementation of breast feeding with water or dextrose lowers the serum bilirubin.   FALSE </vt:lpstr>
      <vt:lpstr>   True/False: Discontinuation of phototherapy in a healthy, term neonate is usually associated with rebound hyperbilirubinemia.  </vt:lpstr>
      <vt:lpstr>   True/False: Discontinuation of phototherapy in a healthy, term neonate is usually associated with rebound hyperbilirubinemia.   FALSE </vt:lpstr>
      <vt:lpstr>Which of the following factors should be strongly considered in determining whether an exchange transfusion is indicated in a term neonate with an indirect bilirubin of 21 mg/dL?  a. Age of the neonate (time since birth).   b. Whether the cause is hemolytic or non-hemolytic.    c. The presence of other clinical factors such as intraventricular hemorrhage or meningitis.   d. All of the above.   e. None of the above</vt:lpstr>
      <vt:lpstr>10. Which of the following factors should be strongly considered in determining whether an exchange transfusion is indicated in a term neonate with an indirect bilirubin of 21 mg/dL.   a. Age of the neonate (time since birth).   b. Whether the cause is hemolytic or non-hemolytic.    c. The presence of other clinical factors such as intraventricular hemorrhage or meningitis.   d. All of the above.   e. None of the above</vt:lpstr>
      <vt:lpstr>1.e, 2.True, 3.b, 4.c, 5.True, 6.True, 7.False, 8.False, 9.False, 10.d </vt:lpstr>
      <vt:lpstr>CASE STUDY</vt:lpstr>
      <vt:lpstr>    Sarah’s elevated reticulocyte count indicates which of the following?   </vt:lpstr>
      <vt:lpstr>    Sarah’s elevated reticulocyte count indicates which of the following?   </vt:lpstr>
      <vt:lpstr>    Sarah’s risk factors for neonatal hyperbilirubinemia include:   </vt:lpstr>
      <vt:lpstr>    Sarah’s risk factors for neonatal hyperbilirubinemia include:   </vt:lpstr>
      <vt:lpstr>PowerPoint Presentation</vt:lpstr>
      <vt:lpstr>PowerPoint Presentation</vt:lpstr>
      <vt:lpstr>Inadequate breastfeeding increases the risk of hyperbilirubinemia by:   </vt:lpstr>
      <vt:lpstr>Inadequate breastfeeding increases the risk of hyperbilirubinemia by:   </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Abuse and an Introduction to Effective Treatments</dc:title>
  <dc:creator>Bryant, Daniel</dc:creator>
  <cp:lastModifiedBy>Ratchford, Megan</cp:lastModifiedBy>
  <cp:revision>437</cp:revision>
  <dcterms:created xsi:type="dcterms:W3CDTF">2014-11-18T19:55:38Z</dcterms:created>
  <dcterms:modified xsi:type="dcterms:W3CDTF">2022-11-20T22:44:47Z</dcterms:modified>
</cp:coreProperties>
</file>