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5" r:id="rId3"/>
    <p:sldMasterId id="2147483681" r:id="rId4"/>
  </p:sldMasterIdLst>
  <p:notesMasterIdLst>
    <p:notesMasterId r:id="rId69"/>
  </p:notesMasterIdLst>
  <p:sldIdLst>
    <p:sldId id="256" r:id="rId5"/>
    <p:sldId id="334" r:id="rId6"/>
    <p:sldId id="258" r:id="rId7"/>
    <p:sldId id="287" r:id="rId8"/>
    <p:sldId id="289" r:id="rId9"/>
    <p:sldId id="286" r:id="rId10"/>
    <p:sldId id="297" r:id="rId11"/>
    <p:sldId id="296" r:id="rId12"/>
    <p:sldId id="295" r:id="rId13"/>
    <p:sldId id="294" r:id="rId14"/>
    <p:sldId id="293" r:id="rId15"/>
    <p:sldId id="292" r:id="rId16"/>
    <p:sldId id="291" r:id="rId17"/>
    <p:sldId id="290" r:id="rId18"/>
    <p:sldId id="298" r:id="rId19"/>
    <p:sldId id="299" r:id="rId20"/>
    <p:sldId id="339" r:id="rId21"/>
    <p:sldId id="300" r:id="rId22"/>
    <p:sldId id="340" r:id="rId23"/>
    <p:sldId id="301" r:id="rId24"/>
    <p:sldId id="337" r:id="rId25"/>
    <p:sldId id="336" r:id="rId26"/>
    <p:sldId id="302" r:id="rId27"/>
    <p:sldId id="303" r:id="rId28"/>
    <p:sldId id="304" r:id="rId29"/>
    <p:sldId id="305" r:id="rId30"/>
    <p:sldId id="306" r:id="rId31"/>
    <p:sldId id="338" r:id="rId32"/>
    <p:sldId id="345" r:id="rId33"/>
    <p:sldId id="307" r:id="rId34"/>
    <p:sldId id="343" r:id="rId35"/>
    <p:sldId id="348" r:id="rId36"/>
    <p:sldId id="349" r:id="rId37"/>
    <p:sldId id="342" r:id="rId38"/>
    <p:sldId id="346" r:id="rId39"/>
    <p:sldId id="347" r:id="rId40"/>
    <p:sldId id="308" r:id="rId41"/>
    <p:sldId id="309" r:id="rId42"/>
    <p:sldId id="310" r:id="rId43"/>
    <p:sldId id="351" r:id="rId44"/>
    <p:sldId id="321" r:id="rId45"/>
    <p:sldId id="352" r:id="rId46"/>
    <p:sldId id="323" r:id="rId47"/>
    <p:sldId id="326" r:id="rId48"/>
    <p:sldId id="327" r:id="rId49"/>
    <p:sldId id="328" r:id="rId50"/>
    <p:sldId id="329" r:id="rId51"/>
    <p:sldId id="322" r:id="rId52"/>
    <p:sldId id="330" r:id="rId53"/>
    <p:sldId id="325" r:id="rId54"/>
    <p:sldId id="331" r:id="rId55"/>
    <p:sldId id="312" r:id="rId56"/>
    <p:sldId id="313" r:id="rId57"/>
    <p:sldId id="314" r:id="rId58"/>
    <p:sldId id="350" r:id="rId59"/>
    <p:sldId id="315" r:id="rId60"/>
    <p:sldId id="316" r:id="rId61"/>
    <p:sldId id="317" r:id="rId62"/>
    <p:sldId id="332" r:id="rId63"/>
    <p:sldId id="318" r:id="rId64"/>
    <p:sldId id="319" r:id="rId65"/>
    <p:sldId id="320" r:id="rId66"/>
    <p:sldId id="353" r:id="rId67"/>
    <p:sldId id="33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BB83A6-C2E3-5B45-A1AF-6A9E1391A54D}">
          <p14:sldIdLst>
            <p14:sldId id="256"/>
            <p14:sldId id="334"/>
          </p14:sldIdLst>
        </p14:section>
        <p14:section name="body" id="{F3B13333-32D1-C74F-9696-8AF842BD267E}">
          <p14:sldIdLst>
            <p14:sldId id="258"/>
            <p14:sldId id="287"/>
            <p14:sldId id="289"/>
            <p14:sldId id="286"/>
            <p14:sldId id="297"/>
            <p14:sldId id="296"/>
            <p14:sldId id="295"/>
            <p14:sldId id="294"/>
            <p14:sldId id="293"/>
            <p14:sldId id="292"/>
            <p14:sldId id="291"/>
            <p14:sldId id="290"/>
            <p14:sldId id="298"/>
            <p14:sldId id="299"/>
            <p14:sldId id="339"/>
            <p14:sldId id="300"/>
            <p14:sldId id="340"/>
            <p14:sldId id="301"/>
            <p14:sldId id="337"/>
            <p14:sldId id="336"/>
            <p14:sldId id="302"/>
            <p14:sldId id="303"/>
            <p14:sldId id="304"/>
            <p14:sldId id="305"/>
            <p14:sldId id="306"/>
            <p14:sldId id="338"/>
            <p14:sldId id="345"/>
            <p14:sldId id="307"/>
            <p14:sldId id="343"/>
            <p14:sldId id="348"/>
            <p14:sldId id="349"/>
            <p14:sldId id="342"/>
            <p14:sldId id="346"/>
            <p14:sldId id="347"/>
            <p14:sldId id="308"/>
            <p14:sldId id="309"/>
            <p14:sldId id="310"/>
            <p14:sldId id="351"/>
            <p14:sldId id="321"/>
            <p14:sldId id="352"/>
            <p14:sldId id="323"/>
            <p14:sldId id="326"/>
            <p14:sldId id="327"/>
            <p14:sldId id="328"/>
            <p14:sldId id="329"/>
            <p14:sldId id="322"/>
            <p14:sldId id="330"/>
            <p14:sldId id="325"/>
            <p14:sldId id="331"/>
            <p14:sldId id="312"/>
            <p14:sldId id="313"/>
            <p14:sldId id="314"/>
            <p14:sldId id="350"/>
            <p14:sldId id="315"/>
            <p14:sldId id="316"/>
            <p14:sldId id="317"/>
            <p14:sldId id="332"/>
            <p14:sldId id="318"/>
            <p14:sldId id="319"/>
            <p14:sldId id="320"/>
            <p14:sldId id="353"/>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7FED"/>
    <a:srgbClr val="0D3B88"/>
    <a:srgbClr val="673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8571" autoAdjust="0"/>
  </p:normalViewPr>
  <p:slideViewPr>
    <p:cSldViewPr>
      <p:cViewPr varScale="1">
        <p:scale>
          <a:sx n="109" d="100"/>
          <a:sy n="109" d="100"/>
        </p:scale>
        <p:origin x="1116" y="76"/>
      </p:cViewPr>
      <p:guideLst>
        <p:guide orient="horz" pos="2160"/>
        <p:guide pos="2880"/>
      </p:guideLst>
    </p:cSldViewPr>
  </p:slideViewPr>
  <p:outlineViewPr>
    <p:cViewPr>
      <p:scale>
        <a:sx n="33" d="100"/>
        <a:sy n="33" d="100"/>
      </p:scale>
      <p:origin x="0" y="8634"/>
    </p:cViewPr>
  </p:outlineViewPr>
  <p:notesTextViewPr>
    <p:cViewPr>
      <p:scale>
        <a:sx n="3" d="2"/>
        <a:sy n="3" d="2"/>
      </p:scale>
      <p:origin x="0" y="0"/>
    </p:cViewPr>
  </p:notesTextViewPr>
  <p:sorterViewPr>
    <p:cViewPr>
      <p:scale>
        <a:sx n="200" d="100"/>
        <a:sy n="200" d="100"/>
      </p:scale>
      <p:origin x="0" y="-324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E837E-4D76-41B1-93BD-9B964D3E8FB3}" type="datetimeFigureOut">
              <a:rPr lang="en-US" smtClean="0"/>
              <a:t>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DDFAF-13F3-4092-BAEA-56B86A74EFA6}" type="slidenum">
              <a:rPr lang="en-US" smtClean="0"/>
              <a:t>‹#›</a:t>
            </a:fld>
            <a:endParaRPr lang="en-US"/>
          </a:p>
        </p:txBody>
      </p:sp>
    </p:spTree>
    <p:extLst>
      <p:ext uri="{BB962C8B-B14F-4D97-AF65-F5344CB8AC3E}">
        <p14:creationId xmlns:p14="http://schemas.microsoft.com/office/powerpoint/2010/main" val="189528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p>
          <a:p>
            <a:pPr>
              <a:defRPr/>
            </a:pPr>
            <a:endParaRPr lang="en-US" dirty="0">
              <a:ea typeface="+mn-ea"/>
            </a:endParaRPr>
          </a:p>
        </p:txBody>
      </p:sp>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1/5/2023</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81246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F6A906B8-42BA-473D-893D-3C1B52C70375}" type="datetime1">
              <a:rPr lang="en-US" altLang="en-US"/>
              <a:pPr>
                <a:defRPr/>
              </a:pPr>
              <a:t>1/5/2023</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75CFD748-28AE-4718-BC51-6EA91115B6FD}" type="slidenum">
              <a:rPr lang="en-US" altLang="en-US"/>
              <a:pPr>
                <a:defRPr/>
              </a:pPr>
              <a:t>‹#›</a:t>
            </a:fld>
            <a:endParaRPr lang="en-US" altLang="en-US"/>
          </a:p>
        </p:txBody>
      </p:sp>
    </p:spTree>
    <p:extLst>
      <p:ext uri="{BB962C8B-B14F-4D97-AF65-F5344CB8AC3E}">
        <p14:creationId xmlns:p14="http://schemas.microsoft.com/office/powerpoint/2010/main" val="418380947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32F5718-615D-47DF-9BC3-5742C4202468}" type="slidenum">
              <a:rPr lang="en-US" altLang="en-US"/>
              <a:pPr>
                <a:defRPr/>
              </a:pPr>
              <a:t>‹#›</a:t>
            </a:fld>
            <a:endParaRPr lang="en-US" altLang="en-US"/>
          </a:p>
        </p:txBody>
      </p:sp>
    </p:spTree>
    <p:extLst>
      <p:ext uri="{BB962C8B-B14F-4D97-AF65-F5344CB8AC3E}">
        <p14:creationId xmlns:p14="http://schemas.microsoft.com/office/powerpoint/2010/main" val="137333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994FC75A-A106-4692-81D4-589BD3BF76E7}" type="datetime1">
              <a:rPr lang="en-US" altLang="en-US"/>
              <a:pPr>
                <a:defRPr/>
              </a:pPr>
              <a:t>1/5/2023</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4C6978-E24C-46FA-9024-BAB503BE8DEA}" type="slidenum">
              <a:rPr lang="en-US" altLang="en-US"/>
              <a:pPr>
                <a:defRPr/>
              </a:pPr>
              <a:t>‹#›</a:t>
            </a:fld>
            <a:endParaRPr lang="en-US" altLang="en-US"/>
          </a:p>
        </p:txBody>
      </p:sp>
    </p:spTree>
    <p:extLst>
      <p:ext uri="{BB962C8B-B14F-4D97-AF65-F5344CB8AC3E}">
        <p14:creationId xmlns:p14="http://schemas.microsoft.com/office/powerpoint/2010/main" val="34477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solidFill>
                  <a:schemeClr val="bg1"/>
                </a:solidFill>
              </a:defRPr>
            </a:lvl1pPr>
          </a:lstStyle>
          <a:p>
            <a:pPr>
              <a:defRPr/>
            </a:pPr>
            <a:fld id="{F303F4B9-0104-47B2-A52A-6EEB5033EAA5}" type="slidenum">
              <a:rPr lang="en-US" altLang="en-US"/>
              <a:pPr>
                <a:defRPr/>
              </a:pPr>
              <a:t>‹#›</a:t>
            </a:fld>
            <a:endParaRPr lang="en-US" altLang="en-US"/>
          </a:p>
        </p:txBody>
      </p:sp>
    </p:spTree>
    <p:extLst>
      <p:ext uri="{BB962C8B-B14F-4D97-AF65-F5344CB8AC3E}">
        <p14:creationId xmlns:p14="http://schemas.microsoft.com/office/powerpoint/2010/main" val="209448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BF2E585E-3F70-485B-A438-2E9F6C4610A4}" type="slidenum">
              <a:rPr lang="en-US" altLang="en-US"/>
              <a:pPr>
                <a:defRPr/>
              </a:pPr>
              <a:t>‹#›</a:t>
            </a:fld>
            <a:endParaRPr lang="en-US" altLang="en-US"/>
          </a:p>
        </p:txBody>
      </p:sp>
    </p:spTree>
    <p:extLst>
      <p:ext uri="{BB962C8B-B14F-4D97-AF65-F5344CB8AC3E}">
        <p14:creationId xmlns:p14="http://schemas.microsoft.com/office/powerpoint/2010/main" val="1297018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0D041D7E-8D53-4D35-A1D2-A7B56F9800D5}" type="slidenum">
              <a:rPr lang="en-US" altLang="en-US"/>
              <a:pPr>
                <a:defRPr/>
              </a:pPr>
              <a:t>‹#›</a:t>
            </a:fld>
            <a:endParaRPr lang="en-US" altLang="en-US"/>
          </a:p>
        </p:txBody>
      </p:sp>
    </p:spTree>
    <p:extLst>
      <p:ext uri="{BB962C8B-B14F-4D97-AF65-F5344CB8AC3E}">
        <p14:creationId xmlns:p14="http://schemas.microsoft.com/office/powerpoint/2010/main" val="3726484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3"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4" name="Slide Number Placeholder 5"/>
          <p:cNvSpPr>
            <a:spLocks noGrp="1"/>
          </p:cNvSpPr>
          <p:nvPr>
            <p:ph type="sldNum" sz="quarter" idx="12"/>
          </p:nvPr>
        </p:nvSpPr>
        <p:spPr>
          <a:xfrm>
            <a:off x="8686800" y="6645275"/>
            <a:ext cx="457200" cy="288925"/>
          </a:xfrm>
        </p:spPr>
        <p:txBody>
          <a:bodyPr/>
          <a:lstStyle>
            <a:lvl1pPr>
              <a:defRPr/>
            </a:lvl1pPr>
          </a:lstStyle>
          <a:p>
            <a:pPr>
              <a:defRPr/>
            </a:pPr>
            <a:fld id="{53A96E60-DEFF-4435-84E2-C9A918B150D9}" type="slidenum">
              <a:rPr lang="en-US" altLang="en-US"/>
              <a:pPr>
                <a:defRPr/>
              </a:pPr>
              <a:t>‹#›</a:t>
            </a:fld>
            <a:endParaRPr lang="en-US" altLang="en-US"/>
          </a:p>
        </p:txBody>
      </p:sp>
    </p:spTree>
    <p:extLst>
      <p:ext uri="{BB962C8B-B14F-4D97-AF65-F5344CB8AC3E}">
        <p14:creationId xmlns:p14="http://schemas.microsoft.com/office/powerpoint/2010/main" val="1485916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060DDBAD-618E-4320-9E74-0CBF621782D0}" type="datetime1">
              <a:rPr lang="en-US" altLang="en-US"/>
              <a:pPr>
                <a:defRPr/>
              </a:pPr>
              <a:t>1/5/2023</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4EC67DD-796F-4C7B-BA58-DF2D9ACF1957}" type="slidenum">
              <a:rPr lang="en-US" altLang="en-US"/>
              <a:pPr>
                <a:defRPr/>
              </a:pPr>
              <a:t>‹#›</a:t>
            </a:fld>
            <a:endParaRPr lang="en-US" altLang="en-US"/>
          </a:p>
        </p:txBody>
      </p:sp>
    </p:spTree>
    <p:extLst>
      <p:ext uri="{BB962C8B-B14F-4D97-AF65-F5344CB8AC3E}">
        <p14:creationId xmlns:p14="http://schemas.microsoft.com/office/powerpoint/2010/main" val="493597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10F3364F-A59D-4C21-8F4D-EEE0D4F96DA5}" type="datetime1">
              <a:rPr lang="en-US" altLang="en-US"/>
              <a:pPr>
                <a:defRPr/>
              </a:pPr>
              <a:t>1/5/2023</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A6ADE70F-5B6B-4439-8640-0326E7C382A0}" type="slidenum">
              <a:rPr lang="en-US" altLang="en-US"/>
              <a:pPr>
                <a:defRPr/>
              </a:pPr>
              <a:t>‹#›</a:t>
            </a:fld>
            <a:endParaRPr lang="en-US" altLang="en-US"/>
          </a:p>
        </p:txBody>
      </p:sp>
    </p:spTree>
    <p:extLst>
      <p:ext uri="{BB962C8B-B14F-4D97-AF65-F5344CB8AC3E}">
        <p14:creationId xmlns:p14="http://schemas.microsoft.com/office/powerpoint/2010/main" val="225648441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25554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1/5/2023</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5892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1/5/2023</a:t>
            </a:fld>
            <a:endParaRPr lang="en-US"/>
          </a:p>
        </p:txBody>
      </p:sp>
      <p:sp>
        <p:nvSpPr>
          <p:cNvPr id="4"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5"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69922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5" name="Rectangle 1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6" name="Rectangle 12"/>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7" name="Rectangle 1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8" name="Rectangle 1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9" name="Rectangle 1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6" name="Footer Placeholder 4"/>
          <p:cNvSpPr>
            <a:spLocks noGrp="1"/>
          </p:cNvSpPr>
          <p:nvPr>
            <p:ph type="ftr" sz="quarter" idx="10"/>
          </p:nvPr>
        </p:nvSpPr>
        <p:spPr/>
        <p:txBody>
          <a:bodyPr/>
          <a:lstStyle>
            <a:lvl1pPr>
              <a:defRPr/>
            </a:lvl1pPr>
          </a:lstStyle>
          <a:p>
            <a:endParaRPr lang="en-US"/>
          </a:p>
        </p:txBody>
      </p:sp>
      <p:sp>
        <p:nvSpPr>
          <p:cNvPr id="17"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fld id="{D2B4218F-A632-4020-ACB0-1B121CB6C537}" type="datetimeFigureOut">
              <a:rPr lang="en-US" smtClean="0"/>
              <a:t>1/5/2023</a:t>
            </a:fld>
            <a:endParaRPr lang="en-US"/>
          </a:p>
        </p:txBody>
      </p:sp>
      <p:sp>
        <p:nvSpPr>
          <p:cNvPr id="18"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9486299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72411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333717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57200"/>
            <a:ext cx="5867400" cy="70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676400"/>
            <a:ext cx="4876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AF408-E942-4AFD-A186-2C8B00AD0325}" type="slidenum">
              <a:rPr lang="en-US" altLang="en-US"/>
              <a:pPr>
                <a:defRPr/>
              </a:pPr>
              <a:t>‹#›</a:t>
            </a:fld>
            <a:endParaRPr lang="en-US" altLang="en-US"/>
          </a:p>
        </p:txBody>
      </p:sp>
    </p:spTree>
    <p:extLst>
      <p:ext uri="{BB962C8B-B14F-4D97-AF65-F5344CB8AC3E}">
        <p14:creationId xmlns:p14="http://schemas.microsoft.com/office/powerpoint/2010/main" val="24864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895600" y="1600200"/>
            <a:ext cx="5791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5D1DF-46CB-4143-ADAB-36F7C1575110}" type="slidenum">
              <a:rPr lang="en-US" altLang="en-US"/>
              <a:pPr>
                <a:defRPr/>
              </a:pPr>
              <a:t>‹#›</a:t>
            </a:fld>
            <a:endParaRPr lang="en-US" altLang="en-US"/>
          </a:p>
        </p:txBody>
      </p:sp>
    </p:spTree>
    <p:extLst>
      <p:ext uri="{BB962C8B-B14F-4D97-AF65-F5344CB8AC3E}">
        <p14:creationId xmlns:p14="http://schemas.microsoft.com/office/powerpoint/2010/main" val="122962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956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44D13-9D15-4B2E-8624-E9F0C5551A72}" type="slidenum">
              <a:rPr lang="en-US" altLang="en-US"/>
              <a:pPr>
                <a:defRPr/>
              </a:pPr>
              <a:t>‹#›</a:t>
            </a:fld>
            <a:endParaRPr lang="en-US" altLang="en-US"/>
          </a:p>
        </p:txBody>
      </p:sp>
    </p:spTree>
    <p:extLst>
      <p:ext uri="{BB962C8B-B14F-4D97-AF65-F5344CB8AC3E}">
        <p14:creationId xmlns:p14="http://schemas.microsoft.com/office/powerpoint/2010/main" val="170078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schemeClr val="bg1"/>
                </a:solidFill>
                <a:latin typeface="Californian FB" pitchFamily="18" charset="0"/>
                <a:ea typeface="ＭＳ Ｐゴシック" charset="0"/>
              </a:defRPr>
            </a:lvl1pPr>
          </a:lstStyle>
          <a:p>
            <a:fld id="{D2B4218F-A632-4020-ACB0-1B121CB6C537}" type="datetimeFigureOut">
              <a:rPr lang="en-US" smtClean="0"/>
              <a:t>1/5/2023</a:t>
            </a:fld>
            <a:endParaRPr lang="en-US"/>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schemeClr val="bg1"/>
                </a:solidFill>
                <a:latin typeface="Californian FB" pitchFamily="18" charset="0"/>
                <a:ea typeface="ＭＳ Ｐゴシック" charset="0"/>
              </a:defRPr>
            </a:lvl1pPr>
          </a:lstStyle>
          <a:p>
            <a:endParaRPr lang="en-US"/>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77EE6FC3-CEC7-4A31-8750-99B7B129150E}" type="slidenum">
              <a:rPr lang="en-US" smtClean="0"/>
              <a:t>‹#›</a:t>
            </a:fld>
            <a:endParaRPr lang="en-US"/>
          </a:p>
        </p:txBody>
      </p:sp>
      <p:pic>
        <p:nvPicPr>
          <p:cNvPr id="1031" name="Picture 7" descr="GenericBackgroun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971800" y="274638"/>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895600" y="1600200"/>
            <a:ext cx="579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prstClr val="white"/>
                </a:solidFill>
                <a:latin typeface="Footlight MT Light" pitchFamily="18" charset="0"/>
                <a:ea typeface="ＭＳ Ｐゴシック" charset="0"/>
              </a:defRPr>
            </a:lvl1pPr>
          </a:lstStyle>
          <a:p>
            <a:pPr>
              <a:defRPr/>
            </a:pPr>
            <a:r>
              <a:rPr lang="en-US"/>
              <a:t>8/19/10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prstClr val="white"/>
                </a:solidFill>
                <a:latin typeface="Footlight MT Light" pitchFamily="18" charset="0"/>
                <a:ea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Footlight MT Light" pitchFamily="18" charset="0"/>
              </a:defRPr>
            </a:lvl1pPr>
          </a:lstStyle>
          <a:p>
            <a:pPr>
              <a:defRPr/>
            </a:pPr>
            <a:fld id="{ED02B397-43BC-426F-9630-EE33286BE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ftr="0"/>
  <p:txStyles>
    <p:titleStyle>
      <a:lvl1pPr algn="ctr" rtl="0" eaLnBrk="1" fontAlgn="base" hangingPunct="1">
        <a:spcBef>
          <a:spcPct val="0"/>
        </a:spcBef>
        <a:spcAft>
          <a:spcPct val="0"/>
        </a:spcAft>
        <a:defRPr sz="3600" kern="1200">
          <a:solidFill>
            <a:schemeClr val="tx1"/>
          </a:solidFill>
          <a:latin typeface="Footlight MT Light" pitchFamily="18" charset="0"/>
          <a:ea typeface="ＭＳ Ｐゴシック" pitchFamily="34" charset="-128"/>
          <a:cs typeface="+mj-cs"/>
        </a:defRPr>
      </a:lvl1pPr>
      <a:lvl2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2pPr>
      <a:lvl3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3pPr>
      <a:lvl4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4pPr>
      <a:lvl5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prstClr val="white"/>
                </a:solidFill>
                <a:latin typeface="Californian FB" pitchFamily="18" charset="0"/>
                <a:ea typeface="ＭＳ Ｐゴシック" charset="0"/>
              </a:defRPr>
            </a:lvl1pPr>
          </a:lstStyle>
          <a:p>
            <a:pPr>
              <a:defRPr/>
            </a:pPr>
            <a:r>
              <a:rPr lang="en-US"/>
              <a:t>7/28/2011</a:t>
            </a:r>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prstClr val="white"/>
                </a:solidFill>
                <a:latin typeface="Californian FB" pitchFamily="18" charset="0"/>
                <a:ea typeface="ＭＳ Ｐゴシック" charset="0"/>
              </a:defRPr>
            </a:lvl1pPr>
          </a:lstStyle>
          <a:p>
            <a:pPr>
              <a:defRPr/>
            </a:pPr>
            <a:r>
              <a:rPr lang="en-US"/>
              <a:t>Best Practices Forum - Reducing Payroll Expenses Alternatives</a:t>
            </a:r>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FFFFFF"/>
                </a:solidFill>
                <a:latin typeface="Californian FB" pitchFamily="18" charset="0"/>
              </a:defRPr>
            </a:lvl1pPr>
          </a:lstStyle>
          <a:p>
            <a:pPr>
              <a:defRPr/>
            </a:pPr>
            <a:fld id="{E7DDA25C-3EF4-41A8-A8B9-083CD93FA5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BB0B0-7D0B-4081-AF17-E1518D1D8242}" type="datetime1">
              <a:rPr lang="en-US" smtClean="0"/>
              <a:t>1/5/2023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Copyrights apply</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6622-C519-4C69-9716-EA6F1F6EF4F6}" type="slidenum">
              <a:rPr lang="en-US" smtClean="0"/>
              <a:t>‹#›</a:t>
            </a:fld>
            <a:endParaRPr lang="en-US"/>
          </a:p>
        </p:txBody>
      </p:sp>
    </p:spTree>
    <p:extLst>
      <p:ext uri="{BB962C8B-B14F-4D97-AF65-F5344CB8AC3E}">
        <p14:creationId xmlns:p14="http://schemas.microsoft.com/office/powerpoint/2010/main" val="1231855054"/>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nutritionfacts.org/video/flashback-friday-how-not-to-die-the-role-of-diet-in-preventing-arresting-reversing-our-top-15-killers/" TargetMode="Externa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241425"/>
          </a:xfrm>
        </p:spPr>
        <p:txBody>
          <a:bodyPr/>
          <a:lstStyle/>
          <a:p>
            <a:r>
              <a:rPr lang="en-US" dirty="0"/>
              <a:t>Stress tests and ischemia suspicion: when, why, and how</a:t>
            </a:r>
            <a:endParaRPr lang="en-US" altLang="ko-KR" b="1" dirty="0">
              <a:solidFill>
                <a:schemeClr val="accent1">
                  <a:lumMod val="75000"/>
                </a:schemeClr>
              </a:solidFill>
              <a:latin typeface="Arial" pitchFamily="34" charset="0"/>
              <a:ea typeface="맑은 고딕" pitchFamily="50" charset="-127"/>
              <a:cs typeface="Arial" pitchFamily="34" charset="0"/>
            </a:endParaRPr>
          </a:p>
        </p:txBody>
      </p:sp>
      <p:sp>
        <p:nvSpPr>
          <p:cNvPr id="3" name="Subtitle 2"/>
          <p:cNvSpPr>
            <a:spLocks noGrp="1"/>
          </p:cNvSpPr>
          <p:nvPr>
            <p:ph type="subTitle" idx="1"/>
          </p:nvPr>
        </p:nvSpPr>
        <p:spPr>
          <a:xfrm>
            <a:off x="609600" y="4495800"/>
            <a:ext cx="7924800" cy="1295400"/>
          </a:xfrm>
        </p:spPr>
        <p:txBody>
          <a:bodyPr/>
          <a:lstStyle/>
          <a:p>
            <a:r>
              <a:rPr lang="en-US" dirty="0" smtClean="0">
                <a:solidFill>
                  <a:schemeClr val="tx1"/>
                </a:solidFill>
              </a:rPr>
              <a:t>Dan </a:t>
            </a:r>
            <a:r>
              <a:rPr lang="en-US" dirty="0" err="1" smtClean="0">
                <a:solidFill>
                  <a:schemeClr val="tx1"/>
                </a:solidFill>
              </a:rPr>
              <a:t>Wilensky</a:t>
            </a:r>
            <a:r>
              <a:rPr lang="en-US" dirty="0" smtClean="0">
                <a:solidFill>
                  <a:schemeClr val="tx1"/>
                </a:solidFill>
              </a:rPr>
              <a:t> </a:t>
            </a:r>
            <a:r>
              <a:rPr lang="en-US" dirty="0">
                <a:solidFill>
                  <a:schemeClr val="tx1"/>
                </a:solidFill>
              </a:rPr>
              <a:t>MD</a:t>
            </a:r>
          </a:p>
          <a:p>
            <a:r>
              <a:rPr lang="en-US" dirty="0" smtClean="0">
                <a:solidFill>
                  <a:schemeClr val="tx1"/>
                </a:solidFill>
              </a:rPr>
              <a:t>Chief Preceptor</a:t>
            </a:r>
          </a:p>
          <a:p>
            <a:r>
              <a:rPr lang="en-US" dirty="0" smtClean="0">
                <a:solidFill>
                  <a:schemeClr val="tx1"/>
                </a:solidFill>
              </a:rPr>
              <a:t>2022-2023</a:t>
            </a:r>
            <a:endParaRPr lang="en-US" dirty="0">
              <a:solidFill>
                <a:schemeClr val="tx1"/>
              </a:solidFill>
            </a:endParaRPr>
          </a:p>
        </p:txBody>
      </p:sp>
    </p:spTree>
    <p:extLst>
      <p:ext uri="{BB962C8B-B14F-4D97-AF65-F5344CB8AC3E}">
        <p14:creationId xmlns:p14="http://schemas.microsoft.com/office/powerpoint/2010/main" val="290315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914400"/>
            <a:ext cx="8001000" cy="960438"/>
          </a:xfrm>
        </p:spPr>
        <p:txBody>
          <a:bodyPr/>
          <a:lstStyle/>
          <a:p>
            <a:r>
              <a:rPr lang="en-US" sz="2400" dirty="0"/>
              <a:t>PATIENTS WHO SHOULD NOT HAVE EXERCISE AS </a:t>
            </a:r>
            <a:r>
              <a:rPr lang="en-US" sz="2400" dirty="0" smtClean="0"/>
              <a:t>STRESS (primary) </a:t>
            </a:r>
            <a:r>
              <a:rPr lang="en-US" sz="2400" dirty="0"/>
              <a:t>MODALITY</a:t>
            </a:r>
          </a:p>
        </p:txBody>
      </p:sp>
      <p:sp>
        <p:nvSpPr>
          <p:cNvPr id="5" name="Content Placeholder 4"/>
          <p:cNvSpPr>
            <a:spLocks noGrp="1"/>
          </p:cNvSpPr>
          <p:nvPr>
            <p:ph idx="1"/>
          </p:nvPr>
        </p:nvSpPr>
        <p:spPr>
          <a:xfrm>
            <a:off x="685800" y="1981200"/>
            <a:ext cx="8001000" cy="4221163"/>
          </a:xfrm>
        </p:spPr>
        <p:txBody>
          <a:bodyPr/>
          <a:lstStyle/>
          <a:p>
            <a:r>
              <a:rPr lang="en-US" sz="2000" dirty="0"/>
              <a:t>R</a:t>
            </a:r>
            <a:r>
              <a:rPr lang="en-US" sz="2000" dirty="0" smtClean="0"/>
              <a:t>ecent mi ( or positive troponin of ? etiology)</a:t>
            </a:r>
          </a:p>
          <a:p>
            <a:r>
              <a:rPr lang="en-US" sz="2000" dirty="0" smtClean="0"/>
              <a:t>Severe aortic stenosis</a:t>
            </a:r>
          </a:p>
          <a:p>
            <a:r>
              <a:rPr lang="en-US" sz="2000" dirty="0" smtClean="0"/>
              <a:t>Lower extremity amputees</a:t>
            </a:r>
          </a:p>
          <a:p>
            <a:r>
              <a:rPr lang="en-US" sz="2000" dirty="0" smtClean="0"/>
              <a:t>Elderly deconditioned patients</a:t>
            </a:r>
          </a:p>
          <a:p>
            <a:r>
              <a:rPr lang="en-US" sz="2000" dirty="0" smtClean="0"/>
              <a:t>Severe </a:t>
            </a:r>
            <a:r>
              <a:rPr lang="en-US" sz="2000" dirty="0" err="1" smtClean="0"/>
              <a:t>copd</a:t>
            </a:r>
            <a:endParaRPr lang="en-US" sz="2000" dirty="0" smtClean="0"/>
          </a:p>
          <a:p>
            <a:r>
              <a:rPr lang="en-US" sz="2000" dirty="0" smtClean="0"/>
              <a:t>Severe peripheral vascular disease</a:t>
            </a:r>
          </a:p>
          <a:p>
            <a:r>
              <a:rPr lang="en-US" sz="2000" dirty="0" smtClean="0"/>
              <a:t>Severe arthritis/</a:t>
            </a:r>
            <a:r>
              <a:rPr lang="en-US" sz="2000" dirty="0" err="1" smtClean="0"/>
              <a:t>djd</a:t>
            </a:r>
            <a:endParaRPr lang="en-US" sz="2000" dirty="0" smtClean="0"/>
          </a:p>
          <a:p>
            <a:r>
              <a:rPr lang="en-US" sz="2000" dirty="0" smtClean="0"/>
              <a:t>Hip fractures/knee fractures/patient refusal/debilitated etc…</a:t>
            </a:r>
          </a:p>
          <a:p>
            <a:r>
              <a:rPr lang="en-US" sz="2000" dirty="0" smtClean="0"/>
              <a:t>LBBB/ventricular-paced rhythm</a:t>
            </a:r>
          </a:p>
          <a:p>
            <a:pPr marL="0" indent="0">
              <a:buNone/>
            </a:pPr>
            <a:r>
              <a:rPr lang="en-US" sz="2000" dirty="0" smtClean="0"/>
              <a:t>-</a:t>
            </a:r>
            <a:endParaRPr lang="en-US" sz="1800" dirty="0"/>
          </a:p>
        </p:txBody>
      </p:sp>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10</a:t>
            </a:fld>
            <a:endParaRPr lang="en-US" altLang="en-US"/>
          </a:p>
        </p:txBody>
      </p:sp>
    </p:spTree>
    <p:extLst>
      <p:ext uri="{BB962C8B-B14F-4D97-AF65-F5344CB8AC3E}">
        <p14:creationId xmlns:p14="http://schemas.microsoft.com/office/powerpoint/2010/main" val="3862885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792162"/>
          </a:xfrm>
        </p:spPr>
        <p:txBody>
          <a:bodyPr/>
          <a:lstStyle/>
          <a:p>
            <a:r>
              <a:rPr lang="en-US" dirty="0"/>
              <a:t>ELECTROCARDIOGRAM (ECG)</a:t>
            </a:r>
          </a:p>
        </p:txBody>
      </p:sp>
      <p:sp>
        <p:nvSpPr>
          <p:cNvPr id="5" name="Content Placeholder 4"/>
          <p:cNvSpPr>
            <a:spLocks noGrp="1"/>
          </p:cNvSpPr>
          <p:nvPr>
            <p:ph idx="1"/>
          </p:nvPr>
        </p:nvSpPr>
        <p:spPr>
          <a:xfrm>
            <a:off x="457200" y="1676400"/>
            <a:ext cx="8229600" cy="4525963"/>
          </a:xfrm>
        </p:spPr>
        <p:txBody>
          <a:bodyPr/>
          <a:lstStyle/>
          <a:p>
            <a:r>
              <a:rPr lang="en-US" sz="2200" dirty="0"/>
              <a:t>Everyone will have EKG portion of test. An “EKG Stress Test” </a:t>
            </a:r>
            <a:r>
              <a:rPr lang="en-US" sz="2200" dirty="0" smtClean="0"/>
              <a:t>(“Standard stress test”, ETT </a:t>
            </a:r>
            <a:r>
              <a:rPr lang="en-US" sz="2200" dirty="0" smtClean="0"/>
              <a:t>or GXT) </a:t>
            </a:r>
            <a:r>
              <a:rPr lang="en-US" sz="2200" dirty="0"/>
              <a:t>refers to a test when the patient only has this as the </a:t>
            </a:r>
            <a:r>
              <a:rPr lang="en-US" sz="2200" dirty="0" smtClean="0"/>
              <a:t>cardiac assessment portion</a:t>
            </a:r>
            <a:r>
              <a:rPr lang="en-US" sz="2200" dirty="0"/>
              <a:t>.  In this case, Exercise </a:t>
            </a:r>
            <a:r>
              <a:rPr lang="en-US" sz="2200" dirty="0" smtClean="0"/>
              <a:t>alone is used </a:t>
            </a:r>
            <a:r>
              <a:rPr lang="en-US" sz="2200" dirty="0"/>
              <a:t>for the Stress portion of the test. </a:t>
            </a:r>
          </a:p>
          <a:p>
            <a:r>
              <a:rPr lang="en-US" sz="2200" dirty="0"/>
              <a:t>Far less sensitive/specific than the other imaging modalities (Echo/Nuclear)</a:t>
            </a:r>
          </a:p>
          <a:p>
            <a:r>
              <a:rPr lang="en-US" sz="2200" dirty="0"/>
              <a:t>Limited value if significant ST abnormalities or LBBB on baseline ECG. </a:t>
            </a:r>
          </a:p>
          <a:p>
            <a:r>
              <a:rPr lang="en-US" sz="2200" dirty="0"/>
              <a:t>Positive Test: ST-Depressions:</a:t>
            </a:r>
          </a:p>
          <a:p>
            <a:pPr lvl="1"/>
            <a:r>
              <a:rPr lang="en-US" sz="2200" dirty="0" err="1"/>
              <a:t>Downsloping</a:t>
            </a:r>
            <a:r>
              <a:rPr lang="en-US" sz="2200" dirty="0"/>
              <a:t> </a:t>
            </a:r>
          </a:p>
          <a:p>
            <a:pPr lvl="1"/>
            <a:r>
              <a:rPr lang="en-US" sz="2200" dirty="0"/>
              <a:t>Horizontal </a:t>
            </a:r>
          </a:p>
          <a:p>
            <a:pPr lvl="1"/>
            <a:r>
              <a:rPr lang="en-US" sz="2200" dirty="0"/>
              <a:t>Upsloping </a:t>
            </a:r>
          </a:p>
          <a:p>
            <a:endParaRPr lang="en-US" dirty="0"/>
          </a:p>
        </p:txBody>
      </p:sp>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11</a:t>
            </a:fld>
            <a:endParaRPr lang="en-US" altLang="en-US"/>
          </a:p>
        </p:txBody>
      </p:sp>
    </p:spTree>
    <p:extLst>
      <p:ext uri="{BB962C8B-B14F-4D97-AF65-F5344CB8AC3E}">
        <p14:creationId xmlns:p14="http://schemas.microsoft.com/office/powerpoint/2010/main" val="106433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384174"/>
            <a:ext cx="5943600" cy="1905000"/>
          </a:xfrm>
        </p:spPr>
        <p:txBody>
          <a:bodyPr/>
          <a:lstStyle/>
          <a:p>
            <a:r>
              <a:rPr lang="en-US" dirty="0"/>
              <a:t>When to choose a standard stress test</a:t>
            </a:r>
          </a:p>
        </p:txBody>
      </p:sp>
      <p:sp>
        <p:nvSpPr>
          <p:cNvPr id="5" name="Content Placeholder 4"/>
          <p:cNvSpPr>
            <a:spLocks noGrp="1"/>
          </p:cNvSpPr>
          <p:nvPr>
            <p:ph idx="1"/>
          </p:nvPr>
        </p:nvSpPr>
        <p:spPr>
          <a:xfrm>
            <a:off x="609600" y="1066800"/>
            <a:ext cx="8305800" cy="4876800"/>
          </a:xfrm>
        </p:spPr>
        <p:txBody>
          <a:bodyPr/>
          <a:lstStyle/>
          <a:p>
            <a:r>
              <a:rPr lang="en-US" dirty="0" smtClean="0"/>
              <a:t>Good </a:t>
            </a:r>
            <a:r>
              <a:rPr lang="en-US" dirty="0"/>
              <a:t>for pre-ops and pre-participation</a:t>
            </a:r>
          </a:p>
          <a:p>
            <a:r>
              <a:rPr lang="en-US" dirty="0"/>
              <a:t>Lower sensitivity and specificity for women</a:t>
            </a:r>
          </a:p>
          <a:p>
            <a:r>
              <a:rPr lang="en-US" dirty="0"/>
              <a:t>When you’re confident that a patient can do a good job on the treadmill. </a:t>
            </a:r>
            <a:endParaRPr lang="en-US" dirty="0" smtClean="0"/>
          </a:p>
          <a:p>
            <a:r>
              <a:rPr lang="en-US" b="1" i="1" dirty="0" smtClean="0"/>
              <a:t>Need </a:t>
            </a:r>
            <a:r>
              <a:rPr lang="en-US" b="1" i="1" dirty="0"/>
              <a:t>to get to target heart rate (</a:t>
            </a:r>
            <a:r>
              <a:rPr lang="en-US" b="1" i="1" dirty="0" err="1"/>
              <a:t>thr</a:t>
            </a:r>
            <a:r>
              <a:rPr lang="en-US" b="1" i="1" dirty="0"/>
              <a:t>): (220-age)x85%</a:t>
            </a:r>
            <a:endParaRPr lang="en-US" dirty="0"/>
          </a:p>
          <a:p>
            <a:r>
              <a:rPr lang="en-US" dirty="0"/>
              <a:t>When </a:t>
            </a:r>
            <a:r>
              <a:rPr lang="en-US" dirty="0" smtClean="0"/>
              <a:t>your suspicion </a:t>
            </a:r>
            <a:r>
              <a:rPr lang="en-US" dirty="0"/>
              <a:t>for ischemia is on the low side (the sensitivity just isn’t good enough to give you a good enough negative predictive value if the pretest probability is high enough)</a:t>
            </a:r>
          </a:p>
          <a:p>
            <a:r>
              <a:rPr lang="en-US" dirty="0"/>
              <a:t>When the symptoms are predictably brought on by exertion and you can expect to capture </a:t>
            </a:r>
            <a:r>
              <a:rPr lang="en-US" dirty="0" smtClean="0"/>
              <a:t>them</a:t>
            </a:r>
          </a:p>
          <a:p>
            <a:r>
              <a:rPr lang="en-US" dirty="0" smtClean="0"/>
              <a:t>Baseline EKG needs to be normal</a:t>
            </a:r>
          </a:p>
          <a:p>
            <a:endParaRPr lang="en-US" dirty="0"/>
          </a:p>
          <a:p>
            <a:endParaRPr lang="en-US" dirty="0"/>
          </a:p>
        </p:txBody>
      </p:sp>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12</a:t>
            </a:fld>
            <a:endParaRPr lang="en-US" altLang="en-US"/>
          </a:p>
        </p:txBody>
      </p:sp>
    </p:spTree>
    <p:extLst>
      <p:ext uri="{BB962C8B-B14F-4D97-AF65-F5344CB8AC3E}">
        <p14:creationId xmlns:p14="http://schemas.microsoft.com/office/powerpoint/2010/main" val="2584896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14400"/>
            <a:ext cx="8305800" cy="884238"/>
          </a:xfrm>
        </p:spPr>
        <p:txBody>
          <a:bodyPr/>
          <a:lstStyle/>
          <a:p>
            <a:r>
              <a:rPr lang="en-US" dirty="0"/>
              <a:t>BASELINE EKG</a:t>
            </a:r>
          </a:p>
        </p:txBody>
      </p:sp>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13</a:t>
            </a:fld>
            <a:endParaRPr lang="en-US" alt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6702" y="1828800"/>
            <a:ext cx="7742995"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722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14400"/>
            <a:ext cx="8458200" cy="731838"/>
          </a:xfrm>
        </p:spPr>
        <p:txBody>
          <a:bodyPr/>
          <a:lstStyle/>
          <a:p>
            <a:r>
              <a:rPr lang="en-US" sz="2800" dirty="0"/>
              <a:t>DURING PEAK EXERCISE WITH CHEST PAIN</a:t>
            </a:r>
          </a:p>
        </p:txBody>
      </p:sp>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14</a:t>
            </a:fld>
            <a:endParaRPr lang="en-US" alt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5309" y="1676400"/>
            <a:ext cx="800958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149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239000" cy="639762"/>
          </a:xfrm>
        </p:spPr>
        <p:txBody>
          <a:bodyPr/>
          <a:lstStyle/>
          <a:p>
            <a:r>
              <a:rPr lang="en-US" dirty="0" smtClean="0"/>
              <a:t>ST DEPRESSIONS</a:t>
            </a:r>
            <a:endParaRPr lang="en-US" dirty="0"/>
          </a:p>
        </p:txBody>
      </p:sp>
      <p:pic>
        <p:nvPicPr>
          <p:cNvPr id="4" name="Content Placeholder 3" descr="ecg-stress-1.gif"/>
          <p:cNvPicPr>
            <a:picLocks noGrp="1" noChangeAspect="1"/>
          </p:cNvPicPr>
          <p:nvPr>
            <p:ph sz="quarter" idx="1"/>
          </p:nvPr>
        </p:nvPicPr>
        <p:blipFill>
          <a:blip r:embed="rId2" cstate="print"/>
          <a:stretch>
            <a:fillRect/>
          </a:stretch>
        </p:blipFill>
        <p:spPr>
          <a:xfrm>
            <a:off x="381000" y="1600200"/>
            <a:ext cx="8534400" cy="4724399"/>
          </a:xfrm>
        </p:spPr>
      </p:pic>
    </p:spTree>
    <p:extLst>
      <p:ext uri="{BB962C8B-B14F-4D97-AF65-F5344CB8AC3E}">
        <p14:creationId xmlns:p14="http://schemas.microsoft.com/office/powerpoint/2010/main" val="255317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868362"/>
          </a:xfrm>
        </p:spPr>
        <p:txBody>
          <a:bodyPr/>
          <a:lstStyle/>
          <a:p>
            <a:r>
              <a:rPr lang="en-US" dirty="0" smtClean="0"/>
              <a:t>STRESS ECHOCARDIOGRAM</a:t>
            </a:r>
            <a:endParaRPr lang="en-US" dirty="0"/>
          </a:p>
        </p:txBody>
      </p:sp>
      <p:sp>
        <p:nvSpPr>
          <p:cNvPr id="3" name="Content Placeholder 2"/>
          <p:cNvSpPr>
            <a:spLocks noGrp="1"/>
          </p:cNvSpPr>
          <p:nvPr>
            <p:ph sz="quarter" idx="1"/>
          </p:nvPr>
        </p:nvSpPr>
        <p:spPr>
          <a:xfrm>
            <a:off x="609600" y="1828800"/>
            <a:ext cx="8077200" cy="4297363"/>
          </a:xfrm>
        </p:spPr>
        <p:txBody>
          <a:bodyPr>
            <a:normAutofit/>
          </a:bodyPr>
          <a:lstStyle/>
          <a:p>
            <a:r>
              <a:rPr lang="en-US" dirty="0" smtClean="0"/>
              <a:t>Generally similar in accuracy to nuclear imaging, but very dependent on technical quality and reader experience. </a:t>
            </a:r>
          </a:p>
          <a:p>
            <a:r>
              <a:rPr lang="en-US" dirty="0" smtClean="0"/>
              <a:t>Advantages: faster, cheaper, no radiation</a:t>
            </a:r>
          </a:p>
          <a:p>
            <a:r>
              <a:rPr lang="en-US" dirty="0" smtClean="0"/>
              <a:t>Disadvantages: reader variability, often technically-limited, cannot use if baseline wall motion abnormality, cannot use with vasodilator (must use </a:t>
            </a:r>
            <a:r>
              <a:rPr lang="en-US" dirty="0" err="1" smtClean="0"/>
              <a:t>dobutamine</a:t>
            </a:r>
            <a:r>
              <a:rPr lang="en-US" dirty="0" smtClean="0"/>
              <a:t> or exercise)</a:t>
            </a:r>
          </a:p>
          <a:p>
            <a:r>
              <a:rPr lang="en-US" dirty="0" smtClean="0"/>
              <a:t>My local hospital’s </a:t>
            </a:r>
            <a:r>
              <a:rPr lang="en-US" dirty="0" err="1" smtClean="0"/>
              <a:t>Cardiodiagnostics</a:t>
            </a:r>
            <a:r>
              <a:rPr lang="en-US" dirty="0" smtClean="0"/>
              <a:t> </a:t>
            </a:r>
            <a:r>
              <a:rPr lang="en-US" dirty="0" err="1" smtClean="0"/>
              <a:t>Dept</a:t>
            </a:r>
            <a:r>
              <a:rPr lang="en-US" dirty="0" smtClean="0"/>
              <a:t> asks me to change this order to a nuclear study any time I order it</a:t>
            </a:r>
            <a:endParaRPr lang="en-US" dirty="0"/>
          </a:p>
        </p:txBody>
      </p:sp>
    </p:spTree>
    <p:extLst>
      <p:ext uri="{BB962C8B-B14F-4D97-AF65-F5344CB8AC3E}">
        <p14:creationId xmlns:p14="http://schemas.microsoft.com/office/powerpoint/2010/main" val="20198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4748"/>
            <a:ext cx="5715000" cy="1143000"/>
          </a:xfrm>
        </p:spPr>
        <p:txBody>
          <a:bodyPr/>
          <a:lstStyle/>
          <a:p>
            <a:r>
              <a:rPr lang="en-US" dirty="0" smtClean="0"/>
              <a:t>NOT AN ECHO</a:t>
            </a:r>
            <a:endParaRPr lang="en-US" dirty="0"/>
          </a:p>
        </p:txBody>
      </p:sp>
      <p:sp>
        <p:nvSpPr>
          <p:cNvPr id="3" name="Content Placeholder 2"/>
          <p:cNvSpPr>
            <a:spLocks noGrp="1"/>
          </p:cNvSpPr>
          <p:nvPr>
            <p:ph idx="1"/>
          </p:nvPr>
        </p:nvSpPr>
        <p:spPr>
          <a:xfrm>
            <a:off x="1219200" y="1371600"/>
            <a:ext cx="7467600" cy="4754563"/>
          </a:xfrm>
        </p:spPr>
        <p:txBody>
          <a:bodyPr/>
          <a:lstStyle/>
          <a:p>
            <a:r>
              <a:rPr lang="en-US" sz="2800" dirty="0" smtClean="0"/>
              <a:t>If you need an ECHO for valve issues, possible CHF, Pulmonary HTN, etc., </a:t>
            </a:r>
          </a:p>
          <a:p>
            <a:pPr lvl="1"/>
            <a:r>
              <a:rPr lang="en-US" sz="2400" dirty="0" smtClean="0"/>
              <a:t>ORDER ONE</a:t>
            </a:r>
          </a:p>
          <a:p>
            <a:pPr lvl="1"/>
            <a:r>
              <a:rPr lang="en-US" sz="2400" dirty="0" smtClean="0"/>
              <a:t>A stress ECHO doesn’t replace an ECHO</a:t>
            </a:r>
            <a:endParaRPr lang="en-US" sz="2400"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17</a:t>
            </a:fld>
            <a:endParaRPr lang="en-US" altLang="en-US"/>
          </a:p>
        </p:txBody>
      </p:sp>
    </p:spTree>
    <p:extLst>
      <p:ext uri="{BB962C8B-B14F-4D97-AF65-F5344CB8AC3E}">
        <p14:creationId xmlns:p14="http://schemas.microsoft.com/office/powerpoint/2010/main" val="3987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75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85800"/>
            <a:ext cx="8001000" cy="792162"/>
          </a:xfrm>
        </p:spPr>
        <p:txBody>
          <a:bodyPr/>
          <a:lstStyle/>
          <a:p>
            <a:r>
              <a:rPr lang="en-US" dirty="0" smtClean="0"/>
              <a:t>STRESS ECHOCARDIOGRAM</a:t>
            </a:r>
            <a:endParaRPr lang="en-US" dirty="0"/>
          </a:p>
        </p:txBody>
      </p:sp>
      <p:pic>
        <p:nvPicPr>
          <p:cNvPr id="6" name="Content Placeholder 5" descr="StressEcho.jpg"/>
          <p:cNvPicPr>
            <a:picLocks noGrp="1" noChangeAspect="1"/>
          </p:cNvPicPr>
          <p:nvPr>
            <p:ph sz="quarter" idx="1"/>
          </p:nvPr>
        </p:nvPicPr>
        <p:blipFill>
          <a:blip r:embed="rId2" cstate="print"/>
          <a:stretch>
            <a:fillRect/>
          </a:stretch>
        </p:blipFill>
        <p:spPr>
          <a:xfrm>
            <a:off x="533400" y="1568301"/>
            <a:ext cx="8229600" cy="4451499"/>
          </a:xfrm>
        </p:spPr>
      </p:pic>
    </p:spTree>
    <p:extLst>
      <p:ext uri="{BB962C8B-B14F-4D97-AF65-F5344CB8AC3E}">
        <p14:creationId xmlns:p14="http://schemas.microsoft.com/office/powerpoint/2010/main" val="503755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19</a:t>
            </a:fld>
            <a:endParaRPr lang="en-US" altLang="en-US"/>
          </a:p>
        </p:txBody>
      </p:sp>
      <p:pic>
        <p:nvPicPr>
          <p:cNvPr id="8" name="Content Placeholder 7"/>
          <p:cNvPicPr>
            <a:picLocks noGrp="1" noChangeAspect="1"/>
          </p:cNvPicPr>
          <p:nvPr>
            <p:ph idx="1"/>
          </p:nvPr>
        </p:nvPicPr>
        <p:blipFill>
          <a:blip r:embed="rId2"/>
          <a:stretch>
            <a:fillRect/>
          </a:stretch>
        </p:blipFill>
        <p:spPr>
          <a:xfrm>
            <a:off x="1953718" y="1565085"/>
            <a:ext cx="5132881" cy="4073715"/>
          </a:xfrm>
          <a:prstGeom prst="rect">
            <a:avLst/>
          </a:prstGeom>
        </p:spPr>
      </p:pic>
    </p:spTree>
    <p:extLst>
      <p:ext uri="{BB962C8B-B14F-4D97-AF65-F5344CB8AC3E}">
        <p14:creationId xmlns:p14="http://schemas.microsoft.com/office/powerpoint/2010/main" val="152942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latin typeface="+mn-lt"/>
              </a:rPr>
              <a:t>Disclosure </a:t>
            </a:r>
            <a:endParaRPr lang="en-US" dirty="0">
              <a:latin typeface="+mn-lt"/>
            </a:endParaRPr>
          </a:p>
        </p:txBody>
      </p:sp>
      <p:sp>
        <p:nvSpPr>
          <p:cNvPr id="3" name="Content Placeholder 2"/>
          <p:cNvSpPr>
            <a:spLocks noGrp="1"/>
          </p:cNvSpPr>
          <p:nvPr>
            <p:ph idx="1"/>
          </p:nvPr>
        </p:nvSpPr>
        <p:spPr>
          <a:xfrm>
            <a:off x="381000" y="1066800"/>
            <a:ext cx="8305800" cy="4525963"/>
          </a:xfrm>
        </p:spPr>
        <p:txBody>
          <a:bodyPr/>
          <a:lstStyle/>
          <a:p>
            <a:r>
              <a:rPr lang="en-US" dirty="0">
                <a:latin typeface="+mn-lt"/>
              </a:rPr>
              <a:t>With respect to the following presentation, there has been no relevant (direct or indirect) financial relationship between the party list above (or spouse/partner) and any for-profit company in the past 24 months which could be considered a conflict of interest.</a:t>
            </a:r>
          </a:p>
          <a:p>
            <a:r>
              <a:rPr lang="en-US" dirty="0">
                <a:latin typeface="+mn-lt"/>
              </a:rPr>
              <a:t>The views expressed in this presentation are those of the presenter and do not reflect the official policy of CHC, Inc.</a:t>
            </a:r>
          </a:p>
          <a:p>
            <a:r>
              <a:rPr lang="en-US" dirty="0">
                <a:latin typeface="+mn-lt"/>
              </a:rPr>
              <a:t>I am obligated to disclose any products which are off-label, unlabeled, experimental, and/or investigation (not FDA approved) and any limitations on the information that I present, such as data that are preliminary or that represent ongoing research, interim analyses, and/or unsupported opinion.  </a:t>
            </a:r>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a:t>
            </a:fld>
            <a:endParaRPr lang="en-US" altLang="en-US"/>
          </a:p>
        </p:txBody>
      </p:sp>
    </p:spTree>
    <p:extLst>
      <p:ext uri="{BB962C8B-B14F-4D97-AF65-F5344CB8AC3E}">
        <p14:creationId xmlns:p14="http://schemas.microsoft.com/office/powerpoint/2010/main" val="193661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8305800" cy="792162"/>
          </a:xfrm>
        </p:spPr>
        <p:txBody>
          <a:bodyPr/>
          <a:lstStyle/>
          <a:p>
            <a:r>
              <a:rPr lang="en-US" dirty="0" smtClean="0"/>
              <a:t>NUCLEAR STRESS TESTS</a:t>
            </a:r>
            <a:endParaRPr lang="en-US" dirty="0"/>
          </a:p>
        </p:txBody>
      </p:sp>
      <p:sp>
        <p:nvSpPr>
          <p:cNvPr id="3" name="Content Placeholder 2"/>
          <p:cNvSpPr>
            <a:spLocks noGrp="1"/>
          </p:cNvSpPr>
          <p:nvPr>
            <p:ph sz="quarter" idx="1"/>
          </p:nvPr>
        </p:nvSpPr>
        <p:spPr>
          <a:xfrm>
            <a:off x="609600" y="1143000"/>
            <a:ext cx="8153400" cy="4525963"/>
          </a:xfrm>
        </p:spPr>
        <p:txBody>
          <a:bodyPr>
            <a:normAutofit fontScale="92500" lnSpcReduction="20000"/>
          </a:bodyPr>
          <a:lstStyle/>
          <a:p>
            <a:r>
              <a:rPr lang="en-US" sz="2600" dirty="0" smtClean="0"/>
              <a:t>Patient is injected with radiotracer (</a:t>
            </a:r>
            <a:r>
              <a:rPr lang="en-US" sz="2600" strike="sngStrike" dirty="0" smtClean="0"/>
              <a:t>Technetium/Thallium/</a:t>
            </a:r>
            <a:r>
              <a:rPr lang="en-US" sz="2600" strike="sngStrike" dirty="0" err="1" smtClean="0"/>
              <a:t>Sestamibi</a:t>
            </a:r>
            <a:r>
              <a:rPr lang="en-US" sz="2600" dirty="0" smtClean="0"/>
              <a:t>/</a:t>
            </a:r>
            <a:r>
              <a:rPr lang="en-US" sz="2600" dirty="0" err="1" smtClean="0"/>
              <a:t>Tetrofosmin</a:t>
            </a:r>
            <a:r>
              <a:rPr lang="en-US" sz="2600" dirty="0" smtClean="0"/>
              <a:t>) agent at rest and radiotracer agent is taken up into the myocardium of tissue in direct proportion to myocardial blood flow. </a:t>
            </a:r>
          </a:p>
          <a:p>
            <a:r>
              <a:rPr lang="en-US" sz="2600" dirty="0" smtClean="0"/>
              <a:t>Images are taken under SPECT Camera.  These are “Rest Images.” Brighter areas represent sufficient uptake of the radiotracer agent. </a:t>
            </a:r>
          </a:p>
          <a:p>
            <a:r>
              <a:rPr lang="en-US" sz="2600" dirty="0" smtClean="0"/>
              <a:t>Patient then undergoes stress (exercise/</a:t>
            </a:r>
            <a:r>
              <a:rPr lang="en-US" sz="2600" dirty="0" err="1" smtClean="0"/>
              <a:t>pharm</a:t>
            </a:r>
            <a:r>
              <a:rPr lang="en-US" sz="2600" dirty="0" smtClean="0"/>
              <a:t>) and injected at the moment of “peak stress”.  Radiotracer is again taken up into myocardial tissue in proportion to blood flow at that very time.</a:t>
            </a:r>
          </a:p>
          <a:p>
            <a:r>
              <a:rPr lang="en-US" sz="2600" dirty="0" smtClean="0"/>
              <a:t>Images are again taken in a similar fashion; these are “Stress Images.”</a:t>
            </a:r>
          </a:p>
          <a:p>
            <a:r>
              <a:rPr lang="en-US" sz="2600" dirty="0" smtClean="0"/>
              <a:t>Rest Images and Stress Images are compared. </a:t>
            </a:r>
          </a:p>
          <a:p>
            <a:endParaRPr lang="en-US" dirty="0"/>
          </a:p>
        </p:txBody>
      </p:sp>
    </p:spTree>
    <p:extLst>
      <p:ext uri="{BB962C8B-B14F-4D97-AF65-F5344CB8AC3E}">
        <p14:creationId xmlns:p14="http://schemas.microsoft.com/office/powerpoint/2010/main" val="1969997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762000"/>
          </a:xfrm>
        </p:spPr>
        <p:txBody>
          <a:bodyPr/>
          <a:lstStyle/>
          <a:p>
            <a:r>
              <a:rPr lang="en-US" dirty="0" smtClean="0"/>
              <a:t>THE STRESS PORTION</a:t>
            </a:r>
            <a:endParaRPr lang="en-US" dirty="0"/>
          </a:p>
        </p:txBody>
      </p:sp>
      <p:sp>
        <p:nvSpPr>
          <p:cNvPr id="3" name="Content Placeholder 2"/>
          <p:cNvSpPr>
            <a:spLocks noGrp="1"/>
          </p:cNvSpPr>
          <p:nvPr>
            <p:ph idx="1"/>
          </p:nvPr>
        </p:nvSpPr>
        <p:spPr>
          <a:xfrm>
            <a:off x="1066800" y="1295400"/>
            <a:ext cx="7620000" cy="4830763"/>
          </a:xfrm>
        </p:spPr>
        <p:txBody>
          <a:bodyPr/>
          <a:lstStyle/>
          <a:p>
            <a:r>
              <a:rPr lang="en-US" dirty="0" smtClean="0"/>
              <a:t>It works by vasodilation</a:t>
            </a:r>
          </a:p>
          <a:p>
            <a:pPr lvl="1"/>
            <a:r>
              <a:rPr lang="en-US" dirty="0" smtClean="0"/>
              <a:t>Counter-intuitive</a:t>
            </a:r>
          </a:p>
          <a:p>
            <a:r>
              <a:rPr lang="en-US" dirty="0" smtClean="0"/>
              <a:t>The vasodilator only works when the endothelium is healthy and circumferential plaque prevents it.</a:t>
            </a:r>
          </a:p>
          <a:p>
            <a:pPr lvl="1"/>
            <a:r>
              <a:rPr lang="en-US" dirty="0" smtClean="0"/>
              <a:t>The healthy arteries </a:t>
            </a:r>
            <a:r>
              <a:rPr lang="en-US" dirty="0" err="1" smtClean="0"/>
              <a:t>vasodilate</a:t>
            </a:r>
            <a:r>
              <a:rPr lang="en-US" dirty="0" smtClean="0"/>
              <a:t> creating a “steal syndrome” in the culprit artery/arteries.</a:t>
            </a:r>
          </a:p>
          <a:p>
            <a:pPr lvl="1"/>
            <a:r>
              <a:rPr lang="en-US" dirty="0" smtClean="0"/>
              <a:t>In multi-vessel, severe disease, the stress may not cause this steal syndrome (false </a:t>
            </a:r>
            <a:r>
              <a:rPr lang="en-US" dirty="0" err="1" smtClean="0"/>
              <a:t>neg</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21</a:t>
            </a:fld>
            <a:endParaRPr lang="en-US" altLang="en-US"/>
          </a:p>
        </p:txBody>
      </p:sp>
    </p:spTree>
    <p:extLst>
      <p:ext uri="{BB962C8B-B14F-4D97-AF65-F5344CB8AC3E}">
        <p14:creationId xmlns:p14="http://schemas.microsoft.com/office/powerpoint/2010/main" val="3961300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36180"/>
            <a:ext cx="5715000" cy="715962"/>
          </a:xfrm>
        </p:spPr>
        <p:txBody>
          <a:bodyPr/>
          <a:lstStyle/>
          <a:p>
            <a:r>
              <a:rPr lang="en-US" sz="4000" dirty="0" smtClean="0"/>
              <a:t>DOWNSIDES?</a:t>
            </a:r>
            <a:endParaRPr lang="en-US" sz="4000" dirty="0"/>
          </a:p>
        </p:txBody>
      </p:sp>
      <p:sp>
        <p:nvSpPr>
          <p:cNvPr id="3" name="Content Placeholder 2"/>
          <p:cNvSpPr>
            <a:spLocks noGrp="1"/>
          </p:cNvSpPr>
          <p:nvPr>
            <p:ph idx="1"/>
          </p:nvPr>
        </p:nvSpPr>
        <p:spPr>
          <a:xfrm>
            <a:off x="990600" y="1219200"/>
            <a:ext cx="7696200" cy="4906963"/>
          </a:xfrm>
        </p:spPr>
        <p:txBody>
          <a:bodyPr/>
          <a:lstStyle/>
          <a:p>
            <a:r>
              <a:rPr lang="en-US" sz="2800" dirty="0" smtClean="0"/>
              <a:t>Exposure to nuclear radiation</a:t>
            </a:r>
          </a:p>
          <a:p>
            <a:r>
              <a:rPr lang="en-US" sz="2800" dirty="0" smtClean="0"/>
              <a:t>Stress agents can trigger bronchospasm</a:t>
            </a:r>
            <a:endParaRPr lang="en-US" sz="2800"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22</a:t>
            </a:fld>
            <a:endParaRPr lang="en-US" altLang="en-US"/>
          </a:p>
        </p:txBody>
      </p:sp>
    </p:spTree>
    <p:extLst>
      <p:ext uri="{BB962C8B-B14F-4D97-AF65-F5344CB8AC3E}">
        <p14:creationId xmlns:p14="http://schemas.microsoft.com/office/powerpoint/2010/main" val="2498485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8305800" cy="792162"/>
          </a:xfrm>
        </p:spPr>
        <p:txBody>
          <a:bodyPr/>
          <a:lstStyle/>
          <a:p>
            <a:r>
              <a:rPr lang="en-US" dirty="0" smtClean="0"/>
              <a:t>Results</a:t>
            </a:r>
            <a:endParaRPr lang="en-US" dirty="0"/>
          </a:p>
        </p:txBody>
      </p:sp>
      <p:sp>
        <p:nvSpPr>
          <p:cNvPr id="3" name="Content Placeholder 2"/>
          <p:cNvSpPr>
            <a:spLocks noGrp="1"/>
          </p:cNvSpPr>
          <p:nvPr>
            <p:ph sz="quarter" idx="1"/>
          </p:nvPr>
        </p:nvSpPr>
        <p:spPr>
          <a:xfrm>
            <a:off x="304800" y="1371600"/>
            <a:ext cx="8305800" cy="4525963"/>
          </a:xfrm>
        </p:spPr>
        <p:txBody>
          <a:bodyPr/>
          <a:lstStyle/>
          <a:p>
            <a:r>
              <a:rPr lang="en-US" sz="2800" dirty="0" smtClean="0"/>
              <a:t>NORMAL STUDY: Normal perfusion is seen during both Stress and Rest Images.</a:t>
            </a:r>
          </a:p>
          <a:p>
            <a:r>
              <a:rPr lang="en-US" sz="2800" b="1" dirty="0" smtClean="0"/>
              <a:t>REVERSIBLE DEFECT</a:t>
            </a:r>
            <a:r>
              <a:rPr lang="en-US" sz="2800" dirty="0" smtClean="0"/>
              <a:t>: There is a defect seen in Stress Images.  This defect is significantly improved or resolves during Rest Images. </a:t>
            </a:r>
          </a:p>
          <a:p>
            <a:pPr lvl="1"/>
            <a:r>
              <a:rPr lang="en-US" sz="2400" dirty="0" smtClean="0"/>
              <a:t>If present, how severe?</a:t>
            </a:r>
          </a:p>
          <a:p>
            <a:r>
              <a:rPr lang="en-US" sz="2800" dirty="0" smtClean="0"/>
              <a:t>FIXED DEFECT: There is a defect seen in Stress Images. This defect is unchanged during Rest Images. </a:t>
            </a:r>
          </a:p>
          <a:p>
            <a:r>
              <a:rPr lang="en-US" sz="2800" dirty="0" smtClean="0"/>
              <a:t>ARTIFACTUAL DEFECT: Breast Tissue/Diaphragmatic/Apical Thinning Artifact</a:t>
            </a:r>
          </a:p>
          <a:p>
            <a:endParaRPr lang="en-US" dirty="0" smtClean="0"/>
          </a:p>
          <a:p>
            <a:endParaRPr lang="en-US" dirty="0"/>
          </a:p>
        </p:txBody>
      </p:sp>
    </p:spTree>
    <p:extLst>
      <p:ext uri="{BB962C8B-B14F-4D97-AF65-F5344CB8AC3E}">
        <p14:creationId xmlns:p14="http://schemas.microsoft.com/office/powerpoint/2010/main" val="3372596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609600"/>
          </a:xfrm>
        </p:spPr>
        <p:txBody>
          <a:bodyPr/>
          <a:lstStyle/>
          <a:p>
            <a:r>
              <a:rPr lang="en-US" sz="2800" dirty="0" smtClean="0"/>
              <a:t>NORMAL NUCLEAR STRESS TEST</a:t>
            </a:r>
            <a:endParaRPr lang="en-US" sz="2800" dirty="0"/>
          </a:p>
        </p:txBody>
      </p:sp>
      <p:pic>
        <p:nvPicPr>
          <p:cNvPr id="4" name="Content Placeholder 3" descr="nmlNuc.jpg"/>
          <p:cNvPicPr>
            <a:picLocks noGrp="1" noChangeAspect="1"/>
          </p:cNvPicPr>
          <p:nvPr>
            <p:ph sz="quarter" idx="1"/>
          </p:nvPr>
        </p:nvPicPr>
        <p:blipFill>
          <a:blip r:embed="rId2" cstate="print"/>
          <a:stretch>
            <a:fillRect/>
          </a:stretch>
        </p:blipFill>
        <p:spPr>
          <a:xfrm>
            <a:off x="609600" y="1371601"/>
            <a:ext cx="8001000" cy="4724400"/>
          </a:xfrm>
        </p:spPr>
      </p:pic>
    </p:spTree>
    <p:extLst>
      <p:ext uri="{BB962C8B-B14F-4D97-AF65-F5344CB8AC3E}">
        <p14:creationId xmlns:p14="http://schemas.microsoft.com/office/powerpoint/2010/main" val="1362476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639762"/>
          </a:xfrm>
        </p:spPr>
        <p:txBody>
          <a:bodyPr/>
          <a:lstStyle/>
          <a:p>
            <a:r>
              <a:rPr lang="en-US" dirty="0" smtClean="0"/>
              <a:t>REVERSIBLE DEFECT/ISCHEMIA</a:t>
            </a:r>
            <a:endParaRPr lang="en-US" dirty="0"/>
          </a:p>
        </p:txBody>
      </p:sp>
      <p:pic>
        <p:nvPicPr>
          <p:cNvPr id="4" name="Content Placeholder 3" descr="nucstres.jpg"/>
          <p:cNvPicPr>
            <a:picLocks noGrp="1" noChangeAspect="1"/>
          </p:cNvPicPr>
          <p:nvPr>
            <p:ph sz="quarter" idx="1"/>
          </p:nvPr>
        </p:nvPicPr>
        <p:blipFill>
          <a:blip r:embed="rId2" cstate="print"/>
          <a:stretch>
            <a:fillRect/>
          </a:stretch>
        </p:blipFill>
        <p:spPr>
          <a:xfrm>
            <a:off x="381000" y="1752600"/>
            <a:ext cx="8305800" cy="4463393"/>
          </a:xfrm>
        </p:spPr>
      </p:pic>
    </p:spTree>
    <p:extLst>
      <p:ext uri="{BB962C8B-B14F-4D97-AF65-F5344CB8AC3E}">
        <p14:creationId xmlns:p14="http://schemas.microsoft.com/office/powerpoint/2010/main" val="1604957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792162"/>
          </a:xfrm>
        </p:spPr>
        <p:txBody>
          <a:bodyPr/>
          <a:lstStyle/>
          <a:p>
            <a:r>
              <a:rPr lang="en-US" dirty="0" smtClean="0"/>
              <a:t>REVERSIBLE DEFECT/ISCHEMIA</a:t>
            </a:r>
            <a:endParaRPr lang="en-US" dirty="0"/>
          </a:p>
        </p:txBody>
      </p:sp>
      <p:pic>
        <p:nvPicPr>
          <p:cNvPr id="4" name="Content Placeholder 3" descr="nucstressABN.jpg"/>
          <p:cNvPicPr>
            <a:picLocks noGrp="1" noChangeAspect="1"/>
          </p:cNvPicPr>
          <p:nvPr>
            <p:ph sz="quarter" idx="1"/>
          </p:nvPr>
        </p:nvPicPr>
        <p:blipFill>
          <a:blip r:embed="rId2" cstate="print"/>
          <a:stretch>
            <a:fillRect/>
          </a:stretch>
        </p:blipFill>
        <p:spPr>
          <a:xfrm>
            <a:off x="1066800" y="1600200"/>
            <a:ext cx="6858000" cy="4578914"/>
          </a:xfrm>
        </p:spPr>
      </p:pic>
    </p:spTree>
    <p:extLst>
      <p:ext uri="{BB962C8B-B14F-4D97-AF65-F5344CB8AC3E}">
        <p14:creationId xmlns:p14="http://schemas.microsoft.com/office/powerpoint/2010/main" val="1818447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66800"/>
            <a:ext cx="5715000" cy="1143000"/>
          </a:xfrm>
        </p:spPr>
        <p:txBody>
          <a:bodyPr/>
          <a:lstStyle/>
          <a:p>
            <a:r>
              <a:rPr lang="en-US" dirty="0" smtClean="0"/>
              <a:t>FIXED DEFECT/INFARCT</a:t>
            </a:r>
            <a:endParaRPr lang="en-US" dirty="0"/>
          </a:p>
        </p:txBody>
      </p:sp>
      <p:pic>
        <p:nvPicPr>
          <p:cNvPr id="4" name="Content Placeholder 3" descr="NUCFIX.gif"/>
          <p:cNvPicPr>
            <a:picLocks noGrp="1" noChangeAspect="1"/>
          </p:cNvPicPr>
          <p:nvPr>
            <p:ph sz="quarter" idx="1"/>
          </p:nvPr>
        </p:nvPicPr>
        <p:blipFill>
          <a:blip r:embed="rId2" cstate="print"/>
          <a:stretch>
            <a:fillRect/>
          </a:stretch>
        </p:blipFill>
        <p:spPr>
          <a:xfrm>
            <a:off x="304800" y="2514600"/>
            <a:ext cx="8610599" cy="2819400"/>
          </a:xfrm>
        </p:spPr>
      </p:pic>
    </p:spTree>
    <p:extLst>
      <p:ext uri="{BB962C8B-B14F-4D97-AF65-F5344CB8AC3E}">
        <p14:creationId xmlns:p14="http://schemas.microsoft.com/office/powerpoint/2010/main" val="945627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219" y="9832"/>
            <a:ext cx="5715000" cy="868362"/>
          </a:xfrm>
        </p:spPr>
        <p:txBody>
          <a:bodyPr/>
          <a:lstStyle/>
          <a:p>
            <a:r>
              <a:rPr lang="en-US" dirty="0" smtClean="0"/>
              <a:t>What do I do?</a:t>
            </a:r>
            <a:endParaRPr lang="en-US" dirty="0"/>
          </a:p>
        </p:txBody>
      </p:sp>
      <p:sp>
        <p:nvSpPr>
          <p:cNvPr id="3" name="Content Placeholder 2"/>
          <p:cNvSpPr>
            <a:spLocks noGrp="1"/>
          </p:cNvSpPr>
          <p:nvPr>
            <p:ph idx="1"/>
          </p:nvPr>
        </p:nvSpPr>
        <p:spPr>
          <a:xfrm>
            <a:off x="1295400" y="1219200"/>
            <a:ext cx="7391400" cy="4906963"/>
          </a:xfrm>
        </p:spPr>
        <p:txBody>
          <a:bodyPr/>
          <a:lstStyle/>
          <a:p>
            <a:r>
              <a:rPr lang="en-US" dirty="0" smtClean="0"/>
              <a:t>Standard stress test: see slide #12, or:</a:t>
            </a:r>
          </a:p>
          <a:p>
            <a:r>
              <a:rPr lang="en-US" dirty="0" smtClean="0"/>
              <a:t>I generally order the nuclear study with pharmacologic stress</a:t>
            </a:r>
          </a:p>
          <a:p>
            <a:pPr lvl="1"/>
            <a:r>
              <a:rPr lang="en-US" dirty="0" smtClean="0"/>
              <a:t>I generally write “may augment with exercise”</a:t>
            </a:r>
          </a:p>
          <a:p>
            <a:pPr lvl="2"/>
            <a:r>
              <a:rPr lang="en-US" dirty="0" smtClean="0"/>
              <a:t>Even a little bit of time on the treadmill can improve sensitivity.</a:t>
            </a:r>
          </a:p>
          <a:p>
            <a:pPr lvl="2"/>
            <a:r>
              <a:rPr lang="en-US" dirty="0" smtClean="0"/>
              <a:t>I leave this to the discretion of the </a:t>
            </a:r>
            <a:r>
              <a:rPr lang="en-US" dirty="0" err="1" smtClean="0"/>
              <a:t>Cardiodiagnostics</a:t>
            </a:r>
            <a:r>
              <a:rPr lang="en-US" dirty="0" smtClean="0"/>
              <a:t> dept.</a:t>
            </a:r>
          </a:p>
          <a:p>
            <a:pPr lvl="1"/>
            <a:r>
              <a:rPr lang="en-US" dirty="0" smtClean="0"/>
              <a:t>I don’t order either with only exercise being the form of stress</a:t>
            </a:r>
          </a:p>
          <a:p>
            <a:pPr lvl="2"/>
            <a:r>
              <a:rPr lang="en-US" dirty="0" smtClean="0"/>
              <a:t>I don’t want to commit the radiation, cost, or the extensive time to a patient who might need a repeat because they don’t handle the treadmill well</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28</a:t>
            </a:fld>
            <a:endParaRPr lang="en-US" altLang="en-US"/>
          </a:p>
        </p:txBody>
      </p:sp>
    </p:spTree>
    <p:extLst>
      <p:ext uri="{BB962C8B-B14F-4D97-AF65-F5344CB8AC3E}">
        <p14:creationId xmlns:p14="http://schemas.microsoft.com/office/powerpoint/2010/main" val="442726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219" y="9832"/>
            <a:ext cx="5715000" cy="868362"/>
          </a:xfrm>
        </p:spPr>
        <p:txBody>
          <a:bodyPr/>
          <a:lstStyle/>
          <a:p>
            <a:r>
              <a:rPr lang="en-US" dirty="0" smtClean="0"/>
              <a:t>ECHO VS NUCLEAR</a:t>
            </a:r>
            <a:endParaRPr lang="en-US" dirty="0"/>
          </a:p>
        </p:txBody>
      </p:sp>
      <p:sp>
        <p:nvSpPr>
          <p:cNvPr id="3" name="Content Placeholder 2"/>
          <p:cNvSpPr>
            <a:spLocks noGrp="1"/>
          </p:cNvSpPr>
          <p:nvPr>
            <p:ph idx="1"/>
          </p:nvPr>
        </p:nvSpPr>
        <p:spPr>
          <a:xfrm>
            <a:off x="1270819" y="1163790"/>
            <a:ext cx="7391400" cy="4906963"/>
          </a:xfrm>
        </p:spPr>
        <p:txBody>
          <a:bodyPr/>
          <a:lstStyle/>
          <a:p>
            <a:pPr marL="0" indent="0">
              <a:buNone/>
            </a:pPr>
            <a:r>
              <a:rPr lang="en-US" dirty="0" smtClean="0"/>
              <a:t>.</a:t>
            </a:r>
          </a:p>
          <a:p>
            <a:r>
              <a:rPr lang="en-US" dirty="0" smtClean="0"/>
              <a:t>From a recent Cardio </a:t>
            </a:r>
            <a:r>
              <a:rPr lang="en-US" dirty="0" err="1" smtClean="0"/>
              <a:t>eConsult</a:t>
            </a:r>
            <a:endParaRPr lang="en-US" dirty="0" smtClean="0"/>
          </a:p>
          <a:p>
            <a:pPr lvl="1"/>
            <a:r>
              <a:rPr lang="en-US" dirty="0" smtClean="0"/>
              <a:t>“</a:t>
            </a:r>
            <a:r>
              <a:rPr lang="en-US" dirty="0"/>
              <a:t>if fine climbing 2 flights of stairs/walking 1 mile then treadmill echo (unless poor echo windows in which case treadmill MIBI</a:t>
            </a:r>
            <a:r>
              <a:rPr lang="en-US" dirty="0" smtClean="0"/>
              <a:t>)”</a:t>
            </a:r>
          </a:p>
          <a:p>
            <a:pPr lvl="1"/>
            <a:r>
              <a:rPr lang="en-US" dirty="0" smtClean="0"/>
              <a:t>“ </a:t>
            </a:r>
            <a:r>
              <a:rPr lang="en-US" dirty="0"/>
              <a:t>if inactive, chemical stress LEXISCAN or </a:t>
            </a:r>
            <a:r>
              <a:rPr lang="en-US" dirty="0" err="1"/>
              <a:t>dobutamine</a:t>
            </a:r>
            <a:r>
              <a:rPr lang="en-US" dirty="0"/>
              <a:t> stress </a:t>
            </a:r>
            <a:r>
              <a:rPr lang="en-US" dirty="0" smtClean="0"/>
              <a:t>echo</a:t>
            </a:r>
          </a:p>
          <a:p>
            <a:pPr lvl="2"/>
            <a:r>
              <a:rPr lang="en-US" dirty="0" smtClean="0"/>
              <a:t> </a:t>
            </a:r>
            <a:r>
              <a:rPr lang="en-US" dirty="0"/>
              <a:t>(DSE avoids radiation and false positives if large breast, elevated liver position, or unable to keep the left arm out of the views, but DSE can cause nausea, arrhythmia and it requires good echo </a:t>
            </a:r>
            <a:r>
              <a:rPr lang="en-US" dirty="0" smtClean="0"/>
              <a:t>windows)”</a:t>
            </a: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29</a:t>
            </a:fld>
            <a:endParaRPr lang="en-US" altLang="en-US"/>
          </a:p>
        </p:txBody>
      </p:sp>
    </p:spTree>
    <p:extLst>
      <p:ext uri="{BB962C8B-B14F-4D97-AF65-F5344CB8AC3E}">
        <p14:creationId xmlns:p14="http://schemas.microsoft.com/office/powerpoint/2010/main" val="1274967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297363"/>
          </a:xfrm>
        </p:spPr>
        <p:txBody>
          <a:bodyPr/>
          <a:lstStyle/>
          <a:p>
            <a:r>
              <a:rPr lang="en-US" dirty="0"/>
              <a:t>Strengthen your thought process around potential for cardiac ischemia</a:t>
            </a:r>
          </a:p>
          <a:p>
            <a:r>
              <a:rPr lang="en-US" dirty="0"/>
              <a:t>Understand when, how, and why to order an ischemic evaluation</a:t>
            </a:r>
          </a:p>
          <a:p>
            <a:r>
              <a:rPr lang="en-US" dirty="0"/>
              <a:t>Develop a framework for choosing how aggressive and independent to </a:t>
            </a:r>
            <a:r>
              <a:rPr lang="en-US" dirty="0" smtClean="0"/>
              <a:t>be</a:t>
            </a:r>
          </a:p>
          <a:p>
            <a:r>
              <a:rPr lang="en-US" dirty="0"/>
              <a:t>The scope of this lecture will not include other explanations for chest pain</a:t>
            </a:r>
          </a:p>
          <a:p>
            <a:pPr lvl="1"/>
            <a:r>
              <a:rPr lang="en-US" dirty="0"/>
              <a:t>But remember that you have to think about more than ischemia (PE, pneumonia, shingles, musculoskeletal/myofascial, esophageal, pericardial, pleural, cancer, emotional)</a:t>
            </a:r>
          </a:p>
          <a:p>
            <a:endParaRPr lang="en-US" dirty="0"/>
          </a:p>
          <a:p>
            <a:pPr>
              <a:lnSpc>
                <a:spcPct val="90000"/>
              </a:lnSpc>
              <a:spcBef>
                <a:spcPts val="1200"/>
              </a:spcBef>
              <a:buClr>
                <a:srgbClr val="67358D"/>
              </a:buClr>
              <a:buFont typeface="Wingdings" charset="2"/>
              <a:buChar char="u"/>
            </a:pPr>
            <a:endParaRPr lang="en-US" dirty="0">
              <a:latin typeface="Californian FB" panose="0207040306080B030204" pitchFamily="18" charset="0"/>
            </a:endParaRPr>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a:t>
            </a:fld>
            <a:endParaRPr lang="en-US" altLang="en-US"/>
          </a:p>
        </p:txBody>
      </p:sp>
      <p:sp>
        <p:nvSpPr>
          <p:cNvPr id="7" name="Title 1"/>
          <p:cNvSpPr>
            <a:spLocks noGrp="1"/>
          </p:cNvSpPr>
          <p:nvPr>
            <p:ph type="title"/>
          </p:nvPr>
        </p:nvSpPr>
        <p:spPr>
          <a:xfrm>
            <a:off x="381000" y="914400"/>
            <a:ext cx="5715000" cy="609600"/>
          </a:xfrm>
        </p:spPr>
        <p:txBody>
          <a:bodyPr/>
          <a:lstStyle/>
          <a:p>
            <a:pPr algn="l"/>
            <a:r>
              <a:rPr lang="en-US" sz="3200" dirty="0"/>
              <a:t>Goals for this session</a:t>
            </a:r>
            <a:endParaRPr lang="en-US" sz="2000" dirty="0">
              <a:solidFill>
                <a:srgbClr val="67358D"/>
              </a:solidFill>
              <a:latin typeface="Californian FB" panose="0207040306080B030204" pitchFamily="18" charset="0"/>
            </a:endParaRPr>
          </a:p>
        </p:txBody>
      </p:sp>
    </p:spTree>
    <p:extLst>
      <p:ext uri="{BB962C8B-B14F-4D97-AF65-F5344CB8AC3E}">
        <p14:creationId xmlns:p14="http://schemas.microsoft.com/office/powerpoint/2010/main" val="246158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001000" cy="1143000"/>
          </a:xfrm>
        </p:spPr>
        <p:txBody>
          <a:bodyPr/>
          <a:lstStyle/>
          <a:p>
            <a:r>
              <a:rPr lang="en-US" dirty="0" smtClean="0"/>
              <a:t>CARDIAC CATHETERIZATION</a:t>
            </a:r>
            <a:endParaRPr lang="en-US" dirty="0"/>
          </a:p>
        </p:txBody>
      </p:sp>
      <p:pic>
        <p:nvPicPr>
          <p:cNvPr id="4" name="Content Placeholder 3" descr="CATHPIC.jpg"/>
          <p:cNvPicPr>
            <a:picLocks noGrp="1" noChangeAspect="1"/>
          </p:cNvPicPr>
          <p:nvPr>
            <p:ph sz="quarter" idx="1"/>
          </p:nvPr>
        </p:nvPicPr>
        <p:blipFill>
          <a:blip r:embed="rId2" cstate="print"/>
          <a:stretch>
            <a:fillRect/>
          </a:stretch>
        </p:blipFill>
        <p:spPr>
          <a:xfrm>
            <a:off x="762000" y="1981200"/>
            <a:ext cx="7620000" cy="4187825"/>
          </a:xfrm>
        </p:spPr>
      </p:pic>
    </p:spTree>
    <p:extLst>
      <p:ext uri="{BB962C8B-B14F-4D97-AF65-F5344CB8AC3E}">
        <p14:creationId xmlns:p14="http://schemas.microsoft.com/office/powerpoint/2010/main" val="797957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5715000" cy="1143000"/>
          </a:xfrm>
        </p:spPr>
        <p:txBody>
          <a:bodyPr/>
          <a:lstStyle/>
          <a:p>
            <a:r>
              <a:rPr lang="en-US" dirty="0" smtClean="0"/>
              <a:t>What about CCTA?</a:t>
            </a:r>
            <a:endParaRPr lang="en-US" dirty="0"/>
          </a:p>
        </p:txBody>
      </p:sp>
      <p:sp>
        <p:nvSpPr>
          <p:cNvPr id="3" name="Content Placeholder 2"/>
          <p:cNvSpPr>
            <a:spLocks noGrp="1"/>
          </p:cNvSpPr>
          <p:nvPr>
            <p:ph idx="1"/>
          </p:nvPr>
        </p:nvSpPr>
        <p:spPr>
          <a:xfrm>
            <a:off x="1295400" y="1371600"/>
            <a:ext cx="7391400" cy="4754563"/>
          </a:xfrm>
        </p:spPr>
        <p:txBody>
          <a:bodyPr/>
          <a:lstStyle/>
          <a:p>
            <a:r>
              <a:rPr lang="en-US" b="1" dirty="0" smtClean="0"/>
              <a:t>C</a:t>
            </a:r>
            <a:r>
              <a:rPr lang="en-US" dirty="0" smtClean="0"/>
              <a:t>oronary</a:t>
            </a:r>
            <a:r>
              <a:rPr lang="en-US" b="1" dirty="0" smtClean="0"/>
              <a:t> CT A</a:t>
            </a:r>
            <a:r>
              <a:rPr lang="en-US" dirty="0" smtClean="0"/>
              <a:t>ngiogram</a:t>
            </a:r>
          </a:p>
          <a:p>
            <a:r>
              <a:rPr lang="en-US" dirty="0" smtClean="0"/>
              <a:t>I’ve never ordered one and I think I wouldn’t be able to get it through a PA.</a:t>
            </a:r>
          </a:p>
          <a:p>
            <a:r>
              <a:rPr lang="en-US" dirty="0" smtClean="0"/>
              <a:t>It is not a functional test like the stress test choices</a:t>
            </a:r>
          </a:p>
          <a:p>
            <a:r>
              <a:rPr lang="en-US" dirty="0" smtClean="0"/>
              <a:t>A recent article suggests that one day it could be something we consider adding to this workup</a:t>
            </a:r>
          </a:p>
          <a:p>
            <a:r>
              <a:rPr lang="en-US" dirty="0" smtClean="0"/>
              <a:t>I’m starting to see </a:t>
            </a:r>
            <a:r>
              <a:rPr lang="en-US" dirty="0" err="1" smtClean="0"/>
              <a:t>eCardiology</a:t>
            </a:r>
            <a:r>
              <a:rPr lang="en-US" dirty="0" smtClean="0"/>
              <a:t> consults recommend it first line for certain outpatient evaluations, but I haven’t appreciated a consistent approach.</a:t>
            </a:r>
          </a:p>
          <a:p>
            <a:r>
              <a:rPr lang="en-US" dirty="0" smtClean="0">
                <a:latin typeface="Comic Sans MS" panose="030F0702030302020204" pitchFamily="66" charset="0"/>
              </a:rPr>
              <a:t>2022 update: my local hospital doesn’t perform this, but I’m hearing from other CHC PCPs that they have been able to order them.</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31</a:t>
            </a:fld>
            <a:endParaRPr lang="en-US" altLang="en-US"/>
          </a:p>
        </p:txBody>
      </p:sp>
    </p:spTree>
    <p:extLst>
      <p:ext uri="{BB962C8B-B14F-4D97-AF65-F5344CB8AC3E}">
        <p14:creationId xmlns:p14="http://schemas.microsoft.com/office/powerpoint/2010/main" val="1621963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b="73814"/>
          <a:stretch/>
        </p:blipFill>
        <p:spPr>
          <a:xfrm>
            <a:off x="762000" y="1238820"/>
            <a:ext cx="8307345" cy="3028380"/>
          </a:xfrm>
          <a:prstGeom prst="rect">
            <a:avLst/>
          </a:prstGeom>
        </p:spPr>
      </p:pic>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32</a:t>
            </a:fld>
            <a:endParaRPr lang="en-US" altLang="en-US"/>
          </a:p>
        </p:txBody>
      </p:sp>
      <p:sp>
        <p:nvSpPr>
          <p:cNvPr id="7" name="Rectangle 6"/>
          <p:cNvSpPr/>
          <p:nvPr/>
        </p:nvSpPr>
        <p:spPr>
          <a:xfrm>
            <a:off x="2209800" y="4541319"/>
            <a:ext cx="4706738" cy="523220"/>
          </a:xfrm>
          <a:prstGeom prst="rect">
            <a:avLst/>
          </a:prstGeom>
        </p:spPr>
        <p:txBody>
          <a:bodyPr wrap="none">
            <a:spAutoFit/>
          </a:bodyPr>
          <a:lstStyle/>
          <a:p>
            <a:r>
              <a:rPr lang="en-US" sz="2800" dirty="0"/>
              <a:t>DOI: 10.1056/NEJMoa2200963</a:t>
            </a:r>
          </a:p>
        </p:txBody>
      </p:sp>
      <p:pic>
        <p:nvPicPr>
          <p:cNvPr id="8" name="Picture 7"/>
          <p:cNvPicPr>
            <a:picLocks noChangeAspect="1"/>
          </p:cNvPicPr>
          <p:nvPr/>
        </p:nvPicPr>
        <p:blipFill>
          <a:blip r:embed="rId3"/>
          <a:stretch>
            <a:fillRect/>
          </a:stretch>
        </p:blipFill>
        <p:spPr>
          <a:xfrm>
            <a:off x="914399" y="5105262"/>
            <a:ext cx="5218221" cy="838337"/>
          </a:xfrm>
          <a:prstGeom prst="rect">
            <a:avLst/>
          </a:prstGeom>
        </p:spPr>
      </p:pic>
    </p:spTree>
    <p:extLst>
      <p:ext uri="{BB962C8B-B14F-4D97-AF65-F5344CB8AC3E}">
        <p14:creationId xmlns:p14="http://schemas.microsoft.com/office/powerpoint/2010/main" val="358788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914400"/>
            <a:ext cx="7772400" cy="4525963"/>
          </a:xfrm>
        </p:spPr>
        <p:txBody>
          <a:bodyPr/>
          <a:lstStyle/>
          <a:p>
            <a:r>
              <a:rPr lang="en-US" i="1" dirty="0" smtClean="0"/>
              <a:t>“Among </a:t>
            </a:r>
            <a:r>
              <a:rPr lang="en-US" i="1" dirty="0"/>
              <a:t>patients referred for ICA because of stable chest pain and </a:t>
            </a:r>
            <a:r>
              <a:rPr lang="en-US" i="1" dirty="0" smtClean="0"/>
              <a:t>intermediate pretest </a:t>
            </a:r>
            <a:r>
              <a:rPr lang="en-US" i="1" dirty="0"/>
              <a:t>probability of CAD, the risk of major adverse cardiovascular events </a:t>
            </a:r>
            <a:r>
              <a:rPr lang="en-US" i="1" dirty="0" smtClean="0"/>
              <a:t>was similar </a:t>
            </a:r>
            <a:r>
              <a:rPr lang="en-US" i="1" dirty="0"/>
              <a:t>in the CT group and the ICA group. </a:t>
            </a:r>
            <a:endParaRPr lang="en-US" i="1" dirty="0" smtClean="0"/>
          </a:p>
          <a:p>
            <a:r>
              <a:rPr lang="en-US" i="1" dirty="0" smtClean="0"/>
              <a:t>The </a:t>
            </a:r>
            <a:r>
              <a:rPr lang="en-US" i="1" dirty="0"/>
              <a:t>frequency of major </a:t>
            </a:r>
            <a:r>
              <a:rPr lang="en-US" i="1" dirty="0" smtClean="0"/>
              <a:t>procedure-related complications </a:t>
            </a:r>
            <a:r>
              <a:rPr lang="en-US" i="1" dirty="0"/>
              <a:t>was lower with an initial CT </a:t>
            </a:r>
            <a:r>
              <a:rPr lang="en-US" i="1" dirty="0" smtClean="0"/>
              <a:t>strategy”</a:t>
            </a:r>
          </a:p>
          <a:p>
            <a:r>
              <a:rPr lang="en-US" dirty="0" smtClean="0"/>
              <a:t>So, at the point where we now send to Cardiology to discuss Cath (ICA), maybe a courageous PCP might one day order a CCTA instead</a:t>
            </a:r>
          </a:p>
          <a:p>
            <a:pPr lvl="1"/>
            <a:r>
              <a:rPr lang="en-US" dirty="0" smtClean="0"/>
              <a:t>Then we could reserve a CATH for revascularization</a:t>
            </a:r>
          </a:p>
          <a:p>
            <a:pPr lvl="2"/>
            <a:r>
              <a:rPr lang="en-US" dirty="0"/>
              <a:t>a</a:t>
            </a:r>
            <a:r>
              <a:rPr lang="en-US" dirty="0" smtClean="0"/>
              <a:t>voiding procedural risks and over-treatment</a:t>
            </a:r>
          </a:p>
          <a:p>
            <a:r>
              <a:rPr lang="en-US" dirty="0" smtClean="0">
                <a:latin typeface="Comic Sans MS" panose="030F0702030302020204" pitchFamily="66" charset="0"/>
              </a:rPr>
              <a:t>2022 update: The time is now.  Find out if you have this available for you to order.  Don’t find out with a </a:t>
            </a:r>
            <a:r>
              <a:rPr lang="en-US" dirty="0" err="1" smtClean="0">
                <a:latin typeface="Comic Sans MS" panose="030F0702030302020204" pitchFamily="66" charset="0"/>
              </a:rPr>
              <a:t>cp</a:t>
            </a:r>
            <a:r>
              <a:rPr lang="en-US" dirty="0">
                <a:latin typeface="Comic Sans MS" panose="030F0702030302020204" pitchFamily="66" charset="0"/>
              </a:rPr>
              <a:t> </a:t>
            </a:r>
            <a:r>
              <a:rPr lang="en-US" dirty="0" smtClean="0">
                <a:latin typeface="Comic Sans MS" panose="030F0702030302020204" pitchFamily="66" charset="0"/>
              </a:rPr>
              <a:t>patient</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33</a:t>
            </a:fld>
            <a:endParaRPr lang="en-US" altLang="en-US"/>
          </a:p>
        </p:txBody>
      </p:sp>
    </p:spTree>
    <p:extLst>
      <p:ext uri="{BB962C8B-B14F-4D97-AF65-F5344CB8AC3E}">
        <p14:creationId xmlns:p14="http://schemas.microsoft.com/office/powerpoint/2010/main" val="780252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536700" y="0"/>
            <a:ext cx="6464300" cy="6897056"/>
          </a:xfrm>
          <a:prstGeom prst="rect">
            <a:avLst/>
          </a:prstGeom>
        </p:spPr>
      </p:pic>
    </p:spTree>
    <p:extLst>
      <p:ext uri="{BB962C8B-B14F-4D97-AF65-F5344CB8AC3E}">
        <p14:creationId xmlns:p14="http://schemas.microsoft.com/office/powerpoint/2010/main" val="1800112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51639" cy="868362"/>
          </a:xfrm>
        </p:spPr>
        <p:txBody>
          <a:bodyPr/>
          <a:lstStyle/>
          <a:p>
            <a:r>
              <a:rPr lang="en-US" dirty="0" smtClean="0"/>
              <a:t>A case</a:t>
            </a:r>
            <a:endParaRPr lang="en-US" dirty="0"/>
          </a:p>
        </p:txBody>
      </p:sp>
      <p:sp>
        <p:nvSpPr>
          <p:cNvPr id="3" name="Content Placeholder 2"/>
          <p:cNvSpPr>
            <a:spLocks noGrp="1"/>
          </p:cNvSpPr>
          <p:nvPr>
            <p:ph idx="1"/>
          </p:nvPr>
        </p:nvSpPr>
        <p:spPr>
          <a:xfrm>
            <a:off x="1219200" y="1295400"/>
            <a:ext cx="7467600" cy="4830763"/>
          </a:xfrm>
        </p:spPr>
        <p:txBody>
          <a:bodyPr/>
          <a:lstStyle/>
          <a:p>
            <a:r>
              <a:rPr lang="en-US" dirty="0" smtClean="0"/>
              <a:t>Your patient is a 56 </a:t>
            </a:r>
            <a:r>
              <a:rPr lang="en-US" dirty="0" err="1" smtClean="0"/>
              <a:t>y.o</a:t>
            </a:r>
            <a:r>
              <a:rPr lang="en-US" dirty="0" smtClean="0"/>
              <a:t>. man who comes to you to find out if he has CAD after his younger brother just had a stent placed.</a:t>
            </a:r>
          </a:p>
          <a:p>
            <a:r>
              <a:rPr lang="en-US" dirty="0" smtClean="0"/>
              <a:t>Med </a:t>
            </a:r>
            <a:r>
              <a:rPr lang="en-US" dirty="0" err="1" smtClean="0"/>
              <a:t>Hx</a:t>
            </a:r>
            <a:r>
              <a:rPr lang="en-US" dirty="0" smtClean="0"/>
              <a:t>: Overweight (BMI 28), HTN (well controlled on ARB)</a:t>
            </a:r>
          </a:p>
          <a:p>
            <a:r>
              <a:rPr lang="en-US" dirty="0" smtClean="0"/>
              <a:t>LDL: 138 a few months ago with 10 year ASCVD: 6% (borderline risk) </a:t>
            </a:r>
          </a:p>
          <a:p>
            <a:r>
              <a:rPr lang="en-US" dirty="0" smtClean="0"/>
              <a:t>Exam and EKG normal</a:t>
            </a:r>
          </a:p>
          <a:p>
            <a:r>
              <a:rPr lang="en-US" dirty="0" smtClean="0"/>
              <a:t>Run/walk 5K twice weekly and lifts weights other days</a:t>
            </a:r>
          </a:p>
          <a:p>
            <a:r>
              <a:rPr lang="en-US" dirty="0" smtClean="0"/>
              <a:t>What’s the answer to his question?/What test might you order?/Stress test?</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35</a:t>
            </a:fld>
            <a:endParaRPr lang="en-US" altLang="en-US"/>
          </a:p>
        </p:txBody>
      </p:sp>
    </p:spTree>
    <p:extLst>
      <p:ext uri="{BB962C8B-B14F-4D97-AF65-F5344CB8AC3E}">
        <p14:creationId xmlns:p14="http://schemas.microsoft.com/office/powerpoint/2010/main" val="3726870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487362"/>
          </a:xfrm>
        </p:spPr>
        <p:txBody>
          <a:bodyPr/>
          <a:lstStyle/>
          <a:p>
            <a:r>
              <a:rPr lang="en-US" dirty="0" smtClean="0"/>
              <a:t>Does he have CAD?</a:t>
            </a:r>
            <a:endParaRPr lang="en-US" dirty="0"/>
          </a:p>
        </p:txBody>
      </p:sp>
      <p:sp>
        <p:nvSpPr>
          <p:cNvPr id="3" name="Content Placeholder 2"/>
          <p:cNvSpPr>
            <a:spLocks noGrp="1"/>
          </p:cNvSpPr>
          <p:nvPr>
            <p:ph idx="1"/>
          </p:nvPr>
        </p:nvSpPr>
        <p:spPr>
          <a:xfrm>
            <a:off x="838200" y="914400"/>
            <a:ext cx="8001000" cy="4983163"/>
          </a:xfrm>
        </p:spPr>
        <p:txBody>
          <a:bodyPr/>
          <a:lstStyle/>
          <a:p>
            <a:r>
              <a:rPr lang="en-US" dirty="0" smtClean="0"/>
              <a:t>A negative stress test doesn’t rule out CAD in the slightest</a:t>
            </a:r>
          </a:p>
          <a:p>
            <a:pPr lvl="1"/>
            <a:r>
              <a:rPr lang="en-US" dirty="0" smtClean="0"/>
              <a:t>It just rules out obstructive CAD</a:t>
            </a:r>
          </a:p>
          <a:p>
            <a:r>
              <a:rPr lang="en-US" dirty="0" smtClean="0"/>
              <a:t>Coronary angiogram is the gold standard</a:t>
            </a:r>
          </a:p>
          <a:p>
            <a:pPr lvl="1"/>
            <a:r>
              <a:rPr lang="en-US" dirty="0" smtClean="0"/>
              <a:t>But way too aggressive here</a:t>
            </a:r>
          </a:p>
          <a:p>
            <a:r>
              <a:rPr lang="en-US" dirty="0" smtClean="0"/>
              <a:t>Coronary calcium score would be best test here</a:t>
            </a:r>
          </a:p>
          <a:p>
            <a:pPr lvl="1"/>
            <a:r>
              <a:rPr lang="en-US" dirty="0" smtClean="0"/>
              <a:t>Any score greater than 0 is abnormal and would contribute to decision to start medium potency statin</a:t>
            </a:r>
          </a:p>
          <a:p>
            <a:pPr lvl="1"/>
            <a:r>
              <a:rPr lang="en-US" dirty="0" smtClean="0"/>
              <a:t>For over 1,000, pretty good consensus that treating as active CAD is appropriate (ASA, high potency statin, Beta blockers, lower BP and LDL goals)</a:t>
            </a:r>
          </a:p>
          <a:p>
            <a:pPr lvl="1"/>
            <a:r>
              <a:rPr lang="en-US" dirty="0" smtClean="0"/>
              <a:t>For 100-1,000 most Cardiologists would do the same</a:t>
            </a:r>
          </a:p>
          <a:p>
            <a:pPr lvl="1"/>
            <a:r>
              <a:rPr lang="en-US" dirty="0" smtClean="0"/>
              <a:t>I have not been successful getting PAs for them, though</a:t>
            </a:r>
          </a:p>
          <a:p>
            <a:pPr lvl="2"/>
            <a:r>
              <a:rPr lang="en-US" dirty="0" smtClean="0"/>
              <a:t>In non-FQHC primary care, many patients pay out of pocket</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36</a:t>
            </a:fld>
            <a:endParaRPr lang="en-US" altLang="en-US"/>
          </a:p>
        </p:txBody>
      </p:sp>
    </p:spTree>
    <p:extLst>
      <p:ext uri="{BB962C8B-B14F-4D97-AF65-F5344CB8AC3E}">
        <p14:creationId xmlns:p14="http://schemas.microsoft.com/office/powerpoint/2010/main" val="2831492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533400"/>
            <a:ext cx="8077200" cy="1066800"/>
          </a:xfrm>
        </p:spPr>
        <p:txBody>
          <a:bodyPr/>
          <a:lstStyle/>
          <a:p>
            <a:r>
              <a:rPr lang="en-US" dirty="0" smtClean="0"/>
              <a:t>                       Now my suggestions on a framework for clinical decisions in the office setting</a:t>
            </a:r>
            <a:endParaRPr lang="en-US" dirty="0"/>
          </a:p>
        </p:txBody>
      </p:sp>
      <p:sp>
        <p:nvSpPr>
          <p:cNvPr id="3" name="Content Placeholder 2"/>
          <p:cNvSpPr>
            <a:spLocks noGrp="1"/>
          </p:cNvSpPr>
          <p:nvPr>
            <p:ph idx="1"/>
          </p:nvPr>
        </p:nvSpPr>
        <p:spPr>
          <a:xfrm>
            <a:off x="609600" y="2023780"/>
            <a:ext cx="8001000" cy="3840163"/>
          </a:xfrm>
        </p:spPr>
        <p:txBody>
          <a:bodyPr/>
          <a:lstStyle/>
          <a:p>
            <a:r>
              <a:rPr lang="en-US" dirty="0" smtClean="0"/>
              <a:t>There’s such a spectrum of presentations that most of the time your patient won’t fall into any hard-and-fast rules</a:t>
            </a:r>
          </a:p>
          <a:p>
            <a:r>
              <a:rPr lang="en-US" dirty="0" smtClean="0"/>
              <a:t>Underlying CV risk is very important for predicting which presentations will be from cardiac etiology</a:t>
            </a:r>
          </a:p>
          <a:p>
            <a:r>
              <a:rPr lang="en-US" dirty="0" smtClean="0"/>
              <a:t>You </a:t>
            </a:r>
            <a:r>
              <a:rPr lang="en-US" dirty="0" smtClean="0"/>
              <a:t>will need to define and develop your own comfort </a:t>
            </a:r>
            <a:r>
              <a:rPr lang="en-US" dirty="0" smtClean="0"/>
              <a:t>level</a:t>
            </a:r>
          </a:p>
          <a:p>
            <a:r>
              <a:rPr lang="en-US" dirty="0"/>
              <a:t>Don’t forget the differential diagnosis</a:t>
            </a:r>
          </a:p>
          <a:p>
            <a:endParaRPr lang="en-US" dirty="0" smtClean="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37</a:t>
            </a:fld>
            <a:endParaRPr lang="en-US" altLang="en-US"/>
          </a:p>
        </p:txBody>
      </p:sp>
    </p:spTree>
    <p:extLst>
      <p:ext uri="{BB962C8B-B14F-4D97-AF65-F5344CB8AC3E}">
        <p14:creationId xmlns:p14="http://schemas.microsoft.com/office/powerpoint/2010/main" val="3274211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20651"/>
            <a:ext cx="5486400" cy="792162"/>
          </a:xfrm>
        </p:spPr>
        <p:txBody>
          <a:bodyPr/>
          <a:lstStyle/>
          <a:p>
            <a:r>
              <a:rPr lang="en-US" dirty="0" smtClean="0"/>
              <a:t>Other things to mention	</a:t>
            </a:r>
            <a:endParaRPr lang="en-US" dirty="0"/>
          </a:p>
        </p:txBody>
      </p:sp>
      <p:sp>
        <p:nvSpPr>
          <p:cNvPr id="3" name="Content Placeholder 2"/>
          <p:cNvSpPr>
            <a:spLocks noGrp="1"/>
          </p:cNvSpPr>
          <p:nvPr>
            <p:ph idx="1"/>
          </p:nvPr>
        </p:nvSpPr>
        <p:spPr>
          <a:xfrm>
            <a:off x="381000" y="1143000"/>
            <a:ext cx="8305800" cy="4525963"/>
          </a:xfrm>
        </p:spPr>
        <p:txBody>
          <a:bodyPr/>
          <a:lstStyle/>
          <a:p>
            <a:r>
              <a:rPr lang="en-US" dirty="0" smtClean="0"/>
              <a:t>Long-term diabetics </a:t>
            </a:r>
            <a:r>
              <a:rPr lang="en-US" dirty="0" smtClean="0"/>
              <a:t>and those who’ve had open heart surgery are much more likely to have painless ischemia</a:t>
            </a:r>
          </a:p>
          <a:p>
            <a:r>
              <a:rPr lang="en-US" dirty="0" smtClean="0"/>
              <a:t>Women with ischemia are more likely to be falsely reassured and are more likely to present without classic symptoms</a:t>
            </a:r>
          </a:p>
          <a:p>
            <a:r>
              <a:rPr lang="en-US" dirty="0" smtClean="0"/>
              <a:t>In my whole career, I’ve had only one patient come to my office with obvious, classic cardiac symptoms (“there’s an elephant sitting on my chest and my younger brother died of a heart attack last year and he was 100 pounds lighter than me”)</a:t>
            </a:r>
          </a:p>
          <a:p>
            <a:pPr lvl="1"/>
            <a:r>
              <a:rPr lang="en-US" dirty="0" smtClean="0"/>
              <a:t>He had a negative angiogram!!!!</a:t>
            </a:r>
          </a:p>
          <a:p>
            <a:r>
              <a:rPr lang="en-US" dirty="0" smtClean="0"/>
              <a:t>Dyspnea on exertion, jaw pain, arm pain, diaphoresis, nausea, “sense of impending doom”—don’t wait for chest pain</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38</a:t>
            </a:fld>
            <a:endParaRPr lang="en-US" altLang="en-US"/>
          </a:p>
        </p:txBody>
      </p:sp>
    </p:spTree>
    <p:extLst>
      <p:ext uri="{BB962C8B-B14F-4D97-AF65-F5344CB8AC3E}">
        <p14:creationId xmlns:p14="http://schemas.microsoft.com/office/powerpoint/2010/main" val="2713485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71800"/>
            <a:ext cx="6781800" cy="708025"/>
          </a:xfrm>
        </p:spPr>
        <p:txBody>
          <a:bodyPr/>
          <a:lstStyle/>
          <a:p>
            <a:r>
              <a:rPr lang="en-US" dirty="0" smtClean="0"/>
              <a:t>So how do we begin?</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AFAF408-E942-4AFD-A186-2C8B00AD0325}" type="slidenum">
              <a:rPr lang="en-US" altLang="en-US" smtClean="0"/>
              <a:pPr>
                <a:defRPr/>
              </a:pPr>
              <a:t>39</a:t>
            </a:fld>
            <a:endParaRPr lang="en-US" altLang="en-US"/>
          </a:p>
        </p:txBody>
      </p:sp>
    </p:spTree>
    <p:extLst>
      <p:ext uri="{BB962C8B-B14F-4D97-AF65-F5344CB8AC3E}">
        <p14:creationId xmlns:p14="http://schemas.microsoft.com/office/powerpoint/2010/main" val="146501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066800"/>
            <a:ext cx="8077200" cy="1143000"/>
          </a:xfrm>
        </p:spPr>
        <p:txBody>
          <a:bodyPr/>
          <a:lstStyle/>
          <a:p>
            <a:r>
              <a:rPr lang="en-US" dirty="0"/>
              <a:t>INDICATIONS FOR STRESS TESTS</a:t>
            </a:r>
          </a:p>
        </p:txBody>
      </p:sp>
      <p:sp>
        <p:nvSpPr>
          <p:cNvPr id="5" name="Content Placeholder 4"/>
          <p:cNvSpPr>
            <a:spLocks noGrp="1"/>
          </p:cNvSpPr>
          <p:nvPr>
            <p:ph idx="1"/>
          </p:nvPr>
        </p:nvSpPr>
        <p:spPr>
          <a:xfrm>
            <a:off x="533400" y="2438400"/>
            <a:ext cx="8153400" cy="3687763"/>
          </a:xfrm>
        </p:spPr>
        <p:txBody>
          <a:bodyPr/>
          <a:lstStyle/>
          <a:p>
            <a:pPr marL="514350" indent="-514350">
              <a:buAutoNum type="arabicParenR"/>
            </a:pPr>
            <a:r>
              <a:rPr lang="en-US" dirty="0"/>
              <a:t>Diagnosis of Coronary Artery </a:t>
            </a:r>
            <a:r>
              <a:rPr lang="en-US" dirty="0" smtClean="0"/>
              <a:t>Disease</a:t>
            </a:r>
            <a:endParaRPr lang="en-US" dirty="0"/>
          </a:p>
          <a:p>
            <a:pPr marL="514350" indent="-514350">
              <a:buAutoNum type="arabicParenR"/>
            </a:pPr>
            <a:r>
              <a:rPr lang="en-US" dirty="0"/>
              <a:t>Prognosis In Patients with Known </a:t>
            </a:r>
            <a:r>
              <a:rPr lang="en-US" dirty="0" smtClean="0"/>
              <a:t>CAD</a:t>
            </a:r>
            <a:endParaRPr lang="en-US" dirty="0"/>
          </a:p>
          <a:p>
            <a:pPr marL="514350" indent="-514350">
              <a:buAutoNum type="arabicParenR"/>
            </a:pPr>
            <a:r>
              <a:rPr lang="en-US" dirty="0"/>
              <a:t> Decision Making in Management Strategies in Patients with Known CAD (Invasive vs. Noninvasive</a:t>
            </a:r>
            <a:r>
              <a:rPr lang="en-US" dirty="0" smtClean="0"/>
              <a:t>)</a:t>
            </a:r>
            <a:endParaRPr lang="en-US" dirty="0"/>
          </a:p>
          <a:p>
            <a:pPr marL="514350" indent="-514350">
              <a:buAutoNum type="arabicParenR"/>
            </a:pPr>
            <a:r>
              <a:rPr lang="en-US" dirty="0"/>
              <a:t>Chest Pain Centers in Emergency Departments</a:t>
            </a:r>
          </a:p>
          <a:p>
            <a:pPr marL="514350" indent="-514350">
              <a:buAutoNum type="arabicParenR"/>
            </a:pPr>
            <a:r>
              <a:rPr lang="en-US" dirty="0" smtClean="0"/>
              <a:t>Preoperative </a:t>
            </a:r>
            <a:r>
              <a:rPr lang="en-US" dirty="0"/>
              <a:t>Risk Assessment for </a:t>
            </a:r>
            <a:r>
              <a:rPr lang="en-US" dirty="0" err="1"/>
              <a:t>Noncardiac</a:t>
            </a:r>
            <a:r>
              <a:rPr lang="en-US" dirty="0"/>
              <a:t> Surgery</a:t>
            </a:r>
          </a:p>
          <a:p>
            <a:endParaRPr lang="en-US" dirty="0"/>
          </a:p>
        </p:txBody>
      </p:sp>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4</a:t>
            </a:fld>
            <a:endParaRPr lang="en-US" altLang="en-US"/>
          </a:p>
        </p:txBody>
      </p:sp>
    </p:spTree>
    <p:extLst>
      <p:ext uri="{BB962C8B-B14F-4D97-AF65-F5344CB8AC3E}">
        <p14:creationId xmlns:p14="http://schemas.microsoft.com/office/powerpoint/2010/main" val="3720325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438400"/>
            <a:ext cx="5715000" cy="1143000"/>
          </a:xfrm>
        </p:spPr>
        <p:txBody>
          <a:bodyPr/>
          <a:lstStyle/>
          <a:p>
            <a:r>
              <a:rPr lang="en-US" dirty="0" smtClean="0"/>
              <a:t>Does the patient have symptoms now?</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40</a:t>
            </a:fld>
            <a:endParaRPr lang="en-US" altLang="en-US"/>
          </a:p>
        </p:txBody>
      </p:sp>
    </p:spTree>
    <p:extLst>
      <p:ext uri="{BB962C8B-B14F-4D97-AF65-F5344CB8AC3E}">
        <p14:creationId xmlns:p14="http://schemas.microsoft.com/office/powerpoint/2010/main" val="439835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1371600"/>
          </a:xfrm>
        </p:spPr>
        <p:txBody>
          <a:bodyPr/>
          <a:lstStyle/>
          <a:p>
            <a:r>
              <a:rPr lang="en-US" dirty="0" smtClean="0"/>
              <a:t>Does the patient have the symptoms now?</a:t>
            </a:r>
            <a:endParaRPr lang="en-US" dirty="0"/>
          </a:p>
        </p:txBody>
      </p:sp>
      <p:sp>
        <p:nvSpPr>
          <p:cNvPr id="3" name="Content Placeholder 2"/>
          <p:cNvSpPr>
            <a:spLocks noGrp="1"/>
          </p:cNvSpPr>
          <p:nvPr>
            <p:ph idx="1"/>
          </p:nvPr>
        </p:nvSpPr>
        <p:spPr>
          <a:xfrm>
            <a:off x="609600" y="2057400"/>
            <a:ext cx="8077200" cy="4298950"/>
          </a:xfrm>
        </p:spPr>
        <p:txBody>
          <a:bodyPr/>
          <a:lstStyle/>
          <a:p>
            <a:r>
              <a:rPr lang="en-US" dirty="0" smtClean="0"/>
              <a:t>Probably the most important question</a:t>
            </a:r>
          </a:p>
          <a:p>
            <a:r>
              <a:rPr lang="en-US" dirty="0" smtClean="0"/>
              <a:t>If there is a chance that the symptom is ischemic in etiology, the presence of pain in the office (or on the phone) means ambulance/ED/rule out Acute Coronary Syndrome.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41</a:t>
            </a:fld>
            <a:endParaRPr lang="en-US" altLang="en-US"/>
          </a:p>
        </p:txBody>
      </p:sp>
    </p:spTree>
    <p:extLst>
      <p:ext uri="{BB962C8B-B14F-4D97-AF65-F5344CB8AC3E}">
        <p14:creationId xmlns:p14="http://schemas.microsoft.com/office/powerpoint/2010/main" val="6082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0"/>
            <a:ext cx="5715000" cy="1143000"/>
          </a:xfrm>
        </p:spPr>
        <p:txBody>
          <a:bodyPr/>
          <a:lstStyle/>
          <a:p>
            <a:r>
              <a:rPr lang="en-US" dirty="0" smtClean="0"/>
              <a:t>Is the pattern stable or unstable?</a:t>
            </a:r>
            <a:endParaRPr lang="en-US" dirty="0"/>
          </a:p>
        </p:txBody>
      </p:sp>
      <p:sp>
        <p:nvSpPr>
          <p:cNvPr id="3" name="Content Placeholder 2"/>
          <p:cNvSpPr>
            <a:spLocks noGrp="1"/>
          </p:cNvSpPr>
          <p:nvPr>
            <p:ph idx="1"/>
          </p:nvPr>
        </p:nvSpPr>
        <p:spPr>
          <a:xfrm>
            <a:off x="5105400" y="4648200"/>
            <a:ext cx="3581400" cy="1477963"/>
          </a:xfrm>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42</a:t>
            </a:fld>
            <a:endParaRPr lang="en-US" altLang="en-US"/>
          </a:p>
        </p:txBody>
      </p:sp>
    </p:spTree>
    <p:extLst>
      <p:ext uri="{BB962C8B-B14F-4D97-AF65-F5344CB8AC3E}">
        <p14:creationId xmlns:p14="http://schemas.microsoft.com/office/powerpoint/2010/main" val="942983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98513"/>
            <a:ext cx="6553200" cy="1143000"/>
          </a:xfrm>
        </p:spPr>
        <p:txBody>
          <a:bodyPr/>
          <a:lstStyle/>
          <a:p>
            <a:r>
              <a:rPr lang="en-US" dirty="0" smtClean="0"/>
              <a:t>Stable Angina</a:t>
            </a:r>
            <a:endParaRPr lang="en-US" dirty="0"/>
          </a:p>
        </p:txBody>
      </p:sp>
      <p:sp>
        <p:nvSpPr>
          <p:cNvPr id="3" name="Content Placeholder 2"/>
          <p:cNvSpPr>
            <a:spLocks noGrp="1"/>
          </p:cNvSpPr>
          <p:nvPr>
            <p:ph idx="1"/>
          </p:nvPr>
        </p:nvSpPr>
        <p:spPr>
          <a:xfrm>
            <a:off x="762000" y="1798433"/>
            <a:ext cx="7315200" cy="4297568"/>
          </a:xfrm>
        </p:spPr>
        <p:txBody>
          <a:bodyPr/>
          <a:lstStyle/>
          <a:p>
            <a:r>
              <a:rPr lang="en-US" dirty="0" smtClean="0"/>
              <a:t>Decreased blood/oxygen flow to area of the heart when there is increased oxygen demand</a:t>
            </a:r>
          </a:p>
          <a:p>
            <a:r>
              <a:rPr lang="en-US" dirty="0" smtClean="0"/>
              <a:t>Etiology overwhelmingly from a stable atherosclerotic plaque in one or more coronary arteries, which has likely been there for months to years</a:t>
            </a:r>
          </a:p>
          <a:p>
            <a:r>
              <a:rPr lang="en-US" dirty="0" smtClean="0"/>
              <a:t>Has been present for at least a month</a:t>
            </a:r>
          </a:p>
          <a:p>
            <a:r>
              <a:rPr lang="en-US" dirty="0" smtClean="0"/>
              <a:t>Predictable</a:t>
            </a:r>
            <a:endParaRPr lang="en-US" dirty="0"/>
          </a:p>
          <a:p>
            <a:r>
              <a:rPr lang="en-US" dirty="0" smtClean="0"/>
              <a:t>Not crescendo</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43</a:t>
            </a:fld>
            <a:endParaRPr lang="en-US" altLang="en-US"/>
          </a:p>
        </p:txBody>
      </p:sp>
    </p:spTree>
    <p:extLst>
      <p:ext uri="{BB962C8B-B14F-4D97-AF65-F5344CB8AC3E}">
        <p14:creationId xmlns:p14="http://schemas.microsoft.com/office/powerpoint/2010/main" val="2310200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8513"/>
            <a:ext cx="7391400" cy="1143000"/>
          </a:xfrm>
        </p:spPr>
        <p:txBody>
          <a:bodyPr/>
          <a:lstStyle/>
          <a:p>
            <a:r>
              <a:rPr lang="en-US" dirty="0" smtClean="0"/>
              <a:t>Unstable Angina – New Angina</a:t>
            </a:r>
            <a:endParaRPr lang="en-US" dirty="0"/>
          </a:p>
        </p:txBody>
      </p:sp>
      <p:sp>
        <p:nvSpPr>
          <p:cNvPr id="3" name="Content Placeholder 2"/>
          <p:cNvSpPr>
            <a:spLocks noGrp="1"/>
          </p:cNvSpPr>
          <p:nvPr>
            <p:ph idx="1"/>
          </p:nvPr>
        </p:nvSpPr>
        <p:spPr>
          <a:xfrm>
            <a:off x="685800" y="1941513"/>
            <a:ext cx="8001000" cy="4184650"/>
          </a:xfrm>
        </p:spPr>
        <p:txBody>
          <a:bodyPr/>
          <a:lstStyle/>
          <a:p>
            <a:r>
              <a:rPr lang="en-US" dirty="0" smtClean="0"/>
              <a:t>For less than a month</a:t>
            </a:r>
          </a:p>
          <a:p>
            <a:r>
              <a:rPr lang="en-US" dirty="0" smtClean="0"/>
              <a:t>The </a:t>
            </a:r>
            <a:r>
              <a:rPr lang="en-US" dirty="0"/>
              <a:t>natural history of new onset angina depends in part upon the degree of exertion required to induce chest pain. Patients with new onset angina occurring only after heavy physical exertion, such as shoveling snow or lifting a 50 pound weight, have a prognosis similar to patients with chronic stable angina. In comparison, new angina occurring after minimal exercise or at rest, particularly if prolonged, carries a worse prognosis in the absence of intervention</a:t>
            </a:r>
            <a:r>
              <a:rPr lang="en-US" dirty="0" smtClean="0"/>
              <a:t>.</a:t>
            </a:r>
          </a:p>
          <a:p>
            <a:pPr lvl="2"/>
            <a:r>
              <a:rPr lang="en-US" dirty="0" err="1" smtClean="0"/>
              <a:t>UpToDate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44</a:t>
            </a:fld>
            <a:endParaRPr lang="en-US" altLang="en-US"/>
          </a:p>
        </p:txBody>
      </p:sp>
    </p:spTree>
    <p:extLst>
      <p:ext uri="{BB962C8B-B14F-4D97-AF65-F5344CB8AC3E}">
        <p14:creationId xmlns:p14="http://schemas.microsoft.com/office/powerpoint/2010/main" val="89242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8859"/>
            <a:ext cx="7391400" cy="1143000"/>
          </a:xfrm>
        </p:spPr>
        <p:txBody>
          <a:bodyPr/>
          <a:lstStyle/>
          <a:p>
            <a:r>
              <a:rPr lang="en-US" dirty="0" smtClean="0"/>
              <a:t>Unstable Angina – Rest Angina</a:t>
            </a:r>
            <a:endParaRPr lang="en-US" dirty="0"/>
          </a:p>
        </p:txBody>
      </p:sp>
      <p:sp>
        <p:nvSpPr>
          <p:cNvPr id="3" name="Content Placeholder 2"/>
          <p:cNvSpPr>
            <a:spLocks noGrp="1"/>
          </p:cNvSpPr>
          <p:nvPr>
            <p:ph idx="1"/>
          </p:nvPr>
        </p:nvSpPr>
        <p:spPr>
          <a:xfrm>
            <a:off x="838200" y="1905000"/>
            <a:ext cx="7848600" cy="4221163"/>
          </a:xfrm>
        </p:spPr>
        <p:txBody>
          <a:bodyPr/>
          <a:lstStyle/>
          <a:p>
            <a:r>
              <a:rPr lang="en-US" dirty="0"/>
              <a:t>Rest angina, particularly if prolonged and/or associated with transient ST-segment changes &gt;0.05 mV, identifies patients at increased risk </a:t>
            </a:r>
            <a:endParaRPr lang="en-US" dirty="0" smtClean="0"/>
          </a:p>
          <a:p>
            <a:pPr lvl="2"/>
            <a:r>
              <a:rPr lang="en-US" dirty="0" err="1" smtClean="0"/>
              <a:t>UpToDate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45</a:t>
            </a:fld>
            <a:endParaRPr lang="en-US" altLang="en-US"/>
          </a:p>
        </p:txBody>
      </p:sp>
    </p:spTree>
    <p:extLst>
      <p:ext uri="{BB962C8B-B14F-4D97-AF65-F5344CB8AC3E}">
        <p14:creationId xmlns:p14="http://schemas.microsoft.com/office/powerpoint/2010/main" val="1392059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696200" cy="1219200"/>
          </a:xfrm>
        </p:spPr>
        <p:txBody>
          <a:bodyPr/>
          <a:lstStyle/>
          <a:p>
            <a:r>
              <a:rPr lang="en-US" dirty="0" smtClean="0"/>
              <a:t>Unstable Angina – Crescendo Angina</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smtClean="0"/>
              <a:t>Beginning sooner (e.g.  at ¼ mile of walking when 2 weeks ago it was at ½ mile)</a:t>
            </a:r>
          </a:p>
          <a:p>
            <a:r>
              <a:rPr lang="en-US" dirty="0" smtClean="0"/>
              <a:t>Longer duration</a:t>
            </a:r>
          </a:p>
          <a:p>
            <a:r>
              <a:rPr lang="en-US" dirty="0" smtClean="0"/>
              <a:t>Increasing symptoms</a:t>
            </a:r>
          </a:p>
          <a:p>
            <a:pPr marL="400050" lvl="1" indent="0">
              <a:buNone/>
            </a:pPr>
            <a:r>
              <a:rPr lang="en-US" dirty="0"/>
              <a:t>	</a:t>
            </a:r>
            <a:endParaRPr lang="en-US" dirty="0" smtClean="0"/>
          </a:p>
          <a:p>
            <a:pPr marL="400050" lvl="1" indent="0">
              <a:buNone/>
            </a:pP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46</a:t>
            </a:fld>
            <a:endParaRPr lang="en-US" altLang="en-US"/>
          </a:p>
        </p:txBody>
      </p:sp>
    </p:spTree>
    <p:extLst>
      <p:ext uri="{BB962C8B-B14F-4D97-AF65-F5344CB8AC3E}">
        <p14:creationId xmlns:p14="http://schemas.microsoft.com/office/powerpoint/2010/main" val="2785627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dirty="0" smtClean="0"/>
              <a:t>Unstable angina – what’s happening?</a:t>
            </a:r>
            <a:endParaRPr lang="en-US" dirty="0"/>
          </a:p>
        </p:txBody>
      </p:sp>
      <p:sp>
        <p:nvSpPr>
          <p:cNvPr id="3" name="Content Placeholder 2"/>
          <p:cNvSpPr>
            <a:spLocks noGrp="1"/>
          </p:cNvSpPr>
          <p:nvPr>
            <p:ph idx="1"/>
          </p:nvPr>
        </p:nvSpPr>
        <p:spPr>
          <a:xfrm>
            <a:off x="838200" y="1752600"/>
            <a:ext cx="7848600" cy="4373563"/>
          </a:xfrm>
        </p:spPr>
        <p:txBody>
          <a:bodyPr/>
          <a:lstStyle/>
          <a:p>
            <a:r>
              <a:rPr lang="en-US" dirty="0" smtClean="0"/>
              <a:t>An atheromatous plaque may have ruptured</a:t>
            </a:r>
          </a:p>
          <a:p>
            <a:pPr lvl="1"/>
            <a:r>
              <a:rPr lang="en-US" dirty="0" smtClean="0"/>
              <a:t>Leading to activation of platelets and increasing artery stenosis</a:t>
            </a:r>
          </a:p>
          <a:p>
            <a:pPr lvl="1"/>
            <a:r>
              <a:rPr lang="en-US" dirty="0" smtClean="0"/>
              <a:t>Often needs Cardiologist/Cardiothoracic surgeon to </a:t>
            </a:r>
            <a:r>
              <a:rPr lang="en-US" dirty="0" err="1" smtClean="0"/>
              <a:t>revascularize</a:t>
            </a:r>
            <a:endParaRPr lang="en-US" dirty="0" smtClean="0"/>
          </a:p>
          <a:p>
            <a:r>
              <a:rPr lang="en-US" dirty="0" smtClean="0"/>
              <a:t>Other condition may have led to increased cardiac demand even when plaque is stable</a:t>
            </a:r>
          </a:p>
          <a:p>
            <a:pPr lvl="1"/>
            <a:r>
              <a:rPr lang="en-US" dirty="0" smtClean="0"/>
              <a:t>Increased elevation (decreased pO2)</a:t>
            </a:r>
          </a:p>
          <a:p>
            <a:pPr lvl="1"/>
            <a:r>
              <a:rPr lang="en-US" dirty="0" smtClean="0"/>
              <a:t>Loss of blood (i.e. decreased O2 carrying capacity)</a:t>
            </a:r>
          </a:p>
          <a:p>
            <a:pPr lvl="1"/>
            <a:r>
              <a:rPr lang="en-US" dirty="0" smtClean="0"/>
              <a:t>Infection </a:t>
            </a:r>
          </a:p>
          <a:p>
            <a:pPr lvl="1"/>
            <a:r>
              <a:rPr lang="en-US" dirty="0" smtClean="0"/>
              <a:t>Arrhythmia</a:t>
            </a:r>
          </a:p>
          <a:p>
            <a:pPr lvl="1"/>
            <a:r>
              <a:rPr lang="en-US" dirty="0" smtClean="0"/>
              <a:t>Hyperthyroidism</a:t>
            </a:r>
          </a:p>
          <a:p>
            <a:pPr lvl="1"/>
            <a:r>
              <a:rPr lang="en-US" dirty="0" smtClean="0"/>
              <a:t>Treating the condition may return angina to stable</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47</a:t>
            </a:fld>
            <a:endParaRPr lang="en-US" altLang="en-US"/>
          </a:p>
        </p:txBody>
      </p:sp>
    </p:spTree>
    <p:extLst>
      <p:ext uri="{BB962C8B-B14F-4D97-AF65-F5344CB8AC3E}">
        <p14:creationId xmlns:p14="http://schemas.microsoft.com/office/powerpoint/2010/main" val="1924089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858000" cy="1143000"/>
          </a:xfrm>
        </p:spPr>
        <p:txBody>
          <a:bodyPr/>
          <a:lstStyle/>
          <a:p>
            <a:r>
              <a:rPr lang="en-US" dirty="0" smtClean="0"/>
              <a:t>Is the pattern stable or unstable?</a:t>
            </a:r>
            <a:endParaRPr lang="en-US" dirty="0"/>
          </a:p>
        </p:txBody>
      </p:sp>
      <p:sp>
        <p:nvSpPr>
          <p:cNvPr id="3" name="Content Placeholder 2"/>
          <p:cNvSpPr>
            <a:spLocks noGrp="1"/>
          </p:cNvSpPr>
          <p:nvPr>
            <p:ph idx="1"/>
          </p:nvPr>
        </p:nvSpPr>
        <p:spPr>
          <a:xfrm>
            <a:off x="762000" y="1676400"/>
            <a:ext cx="7924800" cy="4449763"/>
          </a:xfrm>
        </p:spPr>
        <p:txBody>
          <a:bodyPr/>
          <a:lstStyle/>
          <a:p>
            <a:r>
              <a:rPr lang="en-US" dirty="0" smtClean="0"/>
              <a:t>Even rather severe exertional cardiac ischemia is usually not terribly dangerous in the short term when the pattern is stable.</a:t>
            </a:r>
          </a:p>
          <a:p>
            <a:r>
              <a:rPr lang="en-US" dirty="0" smtClean="0"/>
              <a:t>This is tricky (and messy)</a:t>
            </a:r>
          </a:p>
          <a:p>
            <a:pPr lvl="1"/>
            <a:r>
              <a:rPr lang="en-US" dirty="0" smtClean="0"/>
              <a:t>When the etiology of an outpatient chest pain presentation is cardiac, it’s usually stable</a:t>
            </a:r>
          </a:p>
          <a:p>
            <a:pPr lvl="1"/>
            <a:r>
              <a:rPr lang="en-US" dirty="0" smtClean="0"/>
              <a:t>When the etiology is musculoskeletal, esophageal, or emotional, it is much less likely to look stable.</a:t>
            </a:r>
          </a:p>
          <a:p>
            <a:pPr lvl="1"/>
            <a:r>
              <a:rPr lang="en-US" dirty="0"/>
              <a:t>U</a:t>
            </a:r>
            <a:r>
              <a:rPr lang="en-US" dirty="0" smtClean="0"/>
              <a:t>nstable chest pain from a cardiac source is very dangerous</a:t>
            </a:r>
          </a:p>
          <a:p>
            <a:r>
              <a:rPr lang="en-US" dirty="0" smtClean="0"/>
              <a:t>How likely is it to be cardiac and if it’s cardiac, is it stable or unstable?</a:t>
            </a:r>
          </a:p>
          <a:p>
            <a:pPr lvl="1"/>
            <a:r>
              <a:rPr lang="en-US" dirty="0" smtClean="0"/>
              <a:t>This is where the art of medicine lies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48</a:t>
            </a:fld>
            <a:endParaRPr lang="en-US" altLang="en-US"/>
          </a:p>
        </p:txBody>
      </p:sp>
    </p:spTree>
    <p:extLst>
      <p:ext uri="{BB962C8B-B14F-4D97-AF65-F5344CB8AC3E}">
        <p14:creationId xmlns:p14="http://schemas.microsoft.com/office/powerpoint/2010/main" val="2456600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696200" cy="914400"/>
          </a:xfrm>
        </p:spPr>
        <p:txBody>
          <a:bodyPr/>
          <a:lstStyle/>
          <a:p>
            <a:r>
              <a:rPr lang="en-US" dirty="0" smtClean="0"/>
              <a:t>Just a reminder</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When we are evaluating patients in the office, we don’t know for sure whether the symptoms are cardiac in etiology or not.</a:t>
            </a:r>
          </a:p>
          <a:p>
            <a:r>
              <a:rPr lang="en-US" dirty="0" smtClean="0"/>
              <a:t>So this is a lot to balance</a:t>
            </a:r>
          </a:p>
          <a:p>
            <a:r>
              <a:rPr lang="en-US" dirty="0" smtClean="0"/>
              <a:t>And stable vs unstable may wind up seeming more like a spectrum</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49</a:t>
            </a:fld>
            <a:endParaRPr lang="en-US" altLang="en-US"/>
          </a:p>
        </p:txBody>
      </p:sp>
    </p:spTree>
    <p:extLst>
      <p:ext uri="{BB962C8B-B14F-4D97-AF65-F5344CB8AC3E}">
        <p14:creationId xmlns:p14="http://schemas.microsoft.com/office/powerpoint/2010/main" val="30989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5334000"/>
            <a:ext cx="8534400" cy="792163"/>
          </a:xfrm>
        </p:spPr>
        <p:txBody>
          <a:bodyPr/>
          <a:lstStyle/>
          <a:p>
            <a:pPr marL="0" indent="0">
              <a:buNone/>
            </a:pPr>
            <a:r>
              <a:rPr lang="en-US" dirty="0">
                <a:solidFill>
                  <a:prstClr val="black"/>
                </a:solidFill>
              </a:rPr>
              <a:t>How Pretest Probability (prevalence in this example)  makes the same test more or less useful</a:t>
            </a:r>
          </a:p>
          <a:p>
            <a:pPr marL="0" indent="0">
              <a:buNone/>
            </a:pPr>
            <a:endParaRPr lang="en-US" dirty="0"/>
          </a:p>
        </p:txBody>
      </p:sp>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5</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49123"/>
            <a:ext cx="7239000" cy="458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20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1"/>
            <a:ext cx="4648200" cy="6812017"/>
          </a:xfrm>
          <a:prstGeom prst="rect">
            <a:avLst/>
          </a:prstGeom>
        </p:spPr>
      </p:pic>
    </p:spTree>
    <p:extLst>
      <p:ext uri="{BB962C8B-B14F-4D97-AF65-F5344CB8AC3E}">
        <p14:creationId xmlns:p14="http://schemas.microsoft.com/office/powerpoint/2010/main" val="3248450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696200" cy="1447800"/>
          </a:xfrm>
        </p:spPr>
        <p:txBody>
          <a:bodyPr/>
          <a:lstStyle/>
          <a:p>
            <a:r>
              <a:rPr lang="en-US" dirty="0" smtClean="0"/>
              <a:t>Let’s do this</a:t>
            </a:r>
            <a:endParaRPr lang="en-US" dirty="0"/>
          </a:p>
        </p:txBody>
      </p:sp>
      <p:sp>
        <p:nvSpPr>
          <p:cNvPr id="3" name="Content Placeholder 2"/>
          <p:cNvSpPr>
            <a:spLocks noGrp="1"/>
          </p:cNvSpPr>
          <p:nvPr>
            <p:ph idx="1"/>
          </p:nvPr>
        </p:nvSpPr>
        <p:spPr>
          <a:xfrm>
            <a:off x="685800" y="1828800"/>
            <a:ext cx="8001000" cy="4297363"/>
          </a:xfrm>
        </p:spPr>
        <p:txBody>
          <a:bodyPr/>
          <a:lstStyle/>
          <a:p>
            <a:r>
              <a:rPr lang="en-US" dirty="0" smtClean="0"/>
              <a:t>What interventions do we have?</a:t>
            </a:r>
          </a:p>
          <a:p>
            <a:r>
              <a:rPr lang="en-US" dirty="0" smtClean="0"/>
              <a:t>How do we choose which to use?</a:t>
            </a:r>
          </a:p>
          <a:p>
            <a:pPr lvl="1"/>
            <a:r>
              <a:rPr lang="en-US" dirty="0" smtClean="0"/>
              <a:t>Ordered from most urgent to least</a:t>
            </a:r>
          </a:p>
          <a:p>
            <a:pPr lvl="1"/>
            <a:endParaRPr lang="en-US" dirty="0"/>
          </a:p>
          <a:p>
            <a:r>
              <a:rPr lang="en-US" dirty="0" smtClean="0"/>
              <a:t>Start by giving an aspirin right away if CAD suspicion warrants</a:t>
            </a:r>
          </a:p>
          <a:p>
            <a:pPr lvl="1"/>
            <a:r>
              <a:rPr lang="en-US" dirty="0" smtClean="0"/>
              <a:t>But remember to stop the Aspirin if CAD is later ruled out.</a:t>
            </a:r>
          </a:p>
          <a:p>
            <a:r>
              <a:rPr lang="en-US" dirty="0"/>
              <a:t>Check an EKG</a:t>
            </a:r>
          </a:p>
          <a:p>
            <a:endParaRPr lang="en-US" dirty="0" smtClean="0"/>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51</a:t>
            </a:fld>
            <a:endParaRPr lang="en-US" altLang="en-US"/>
          </a:p>
        </p:txBody>
      </p:sp>
    </p:spTree>
    <p:extLst>
      <p:ext uri="{BB962C8B-B14F-4D97-AF65-F5344CB8AC3E}">
        <p14:creationId xmlns:p14="http://schemas.microsoft.com/office/powerpoint/2010/main" val="339567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123"/>
            <a:ext cx="5715000" cy="1143000"/>
          </a:xfrm>
        </p:spPr>
        <p:txBody>
          <a:bodyPr/>
          <a:lstStyle/>
          <a:p>
            <a:r>
              <a:rPr lang="en-US" dirty="0" smtClean="0"/>
              <a:t>Call an ambulance</a:t>
            </a:r>
            <a:endParaRPr lang="en-US" dirty="0"/>
          </a:p>
        </p:txBody>
      </p:sp>
      <p:sp>
        <p:nvSpPr>
          <p:cNvPr id="3" name="Content Placeholder 2"/>
          <p:cNvSpPr>
            <a:spLocks noGrp="1"/>
          </p:cNvSpPr>
          <p:nvPr>
            <p:ph idx="1"/>
          </p:nvPr>
        </p:nvSpPr>
        <p:spPr>
          <a:xfrm>
            <a:off x="914400" y="1219200"/>
            <a:ext cx="7772400" cy="4525963"/>
          </a:xfrm>
        </p:spPr>
        <p:txBody>
          <a:bodyPr/>
          <a:lstStyle/>
          <a:p>
            <a:r>
              <a:rPr lang="en-US" sz="2000" dirty="0" smtClean="0"/>
              <a:t>You think that somebody has active coronary ischemia (an ACS – Acute Coronary Syndrome)</a:t>
            </a:r>
          </a:p>
          <a:p>
            <a:pPr lvl="1"/>
            <a:r>
              <a:rPr lang="en-US" dirty="0" smtClean="0"/>
              <a:t>Have a low threshold –this is a potentially big miss</a:t>
            </a:r>
          </a:p>
          <a:p>
            <a:pPr lvl="1"/>
            <a:r>
              <a:rPr lang="en-US" dirty="0" smtClean="0"/>
              <a:t>Chest hurts now (or the potential ischemia equivalent)</a:t>
            </a:r>
          </a:p>
          <a:p>
            <a:pPr lvl="1"/>
            <a:r>
              <a:rPr lang="en-US" dirty="0" smtClean="0"/>
              <a:t>EKG shows ischemia</a:t>
            </a:r>
          </a:p>
          <a:p>
            <a:pPr lvl="1"/>
            <a:r>
              <a:rPr lang="en-US" dirty="0" smtClean="0"/>
              <a:t>New exam findings (hypoxia, hypotension, new murmur, cyanosis, JVD/S3/edema, looks like s**t)</a:t>
            </a:r>
          </a:p>
          <a:p>
            <a:r>
              <a:rPr lang="en-US" sz="2000" dirty="0" smtClean="0"/>
              <a:t>Unstable angina and no safe way to get to the ED without an ambulance</a:t>
            </a:r>
          </a:p>
          <a:p>
            <a:r>
              <a:rPr lang="en-US" sz="2000" dirty="0" smtClean="0"/>
              <a:t>Other major medical problem which has caused an escalation in previously stable angina if no safe way to get to the ED.</a:t>
            </a:r>
          </a:p>
          <a:p>
            <a:r>
              <a:rPr lang="en-US" sz="2000" dirty="0"/>
              <a:t>The ambulance comes to my office so quickly, that I </a:t>
            </a:r>
            <a:r>
              <a:rPr lang="en-US" sz="2000" dirty="0" smtClean="0"/>
              <a:t>usually skip the EKG if </a:t>
            </a:r>
            <a:r>
              <a:rPr lang="en-US" sz="2000" dirty="0"/>
              <a:t>it wouldn’t change my recommendation to call an ambulance</a:t>
            </a:r>
            <a:endParaRPr lang="en-US" sz="2000" dirty="0" smtClean="0"/>
          </a:p>
          <a:p>
            <a:pPr marL="0" indent="0">
              <a:buNone/>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52</a:t>
            </a:fld>
            <a:endParaRPr lang="en-US" altLang="en-US"/>
          </a:p>
        </p:txBody>
      </p:sp>
    </p:spTree>
    <p:extLst>
      <p:ext uri="{BB962C8B-B14F-4D97-AF65-F5344CB8AC3E}">
        <p14:creationId xmlns:p14="http://schemas.microsoft.com/office/powerpoint/2010/main" val="39913414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5715000" cy="1143000"/>
          </a:xfrm>
        </p:spPr>
        <p:txBody>
          <a:bodyPr/>
          <a:lstStyle/>
          <a:p>
            <a:r>
              <a:rPr lang="en-US" dirty="0" smtClean="0"/>
              <a:t>Private transport to E.D.</a:t>
            </a:r>
            <a:endParaRPr lang="en-US" dirty="0"/>
          </a:p>
        </p:txBody>
      </p:sp>
      <p:sp>
        <p:nvSpPr>
          <p:cNvPr id="3" name="Content Placeholder 2"/>
          <p:cNvSpPr>
            <a:spLocks noGrp="1"/>
          </p:cNvSpPr>
          <p:nvPr>
            <p:ph idx="1"/>
          </p:nvPr>
        </p:nvSpPr>
        <p:spPr>
          <a:xfrm>
            <a:off x="838200" y="1524000"/>
            <a:ext cx="8001000" cy="4525963"/>
          </a:xfrm>
        </p:spPr>
        <p:txBody>
          <a:bodyPr/>
          <a:lstStyle/>
          <a:p>
            <a:r>
              <a:rPr lang="en-US" dirty="0" smtClean="0"/>
              <a:t>Substantial unstable angina but no pain </a:t>
            </a:r>
            <a:r>
              <a:rPr lang="en-US" dirty="0" smtClean="0"/>
              <a:t>now</a:t>
            </a:r>
            <a:endParaRPr lang="en-US" dirty="0" smtClean="0"/>
          </a:p>
          <a:p>
            <a:r>
              <a:rPr lang="en-US" dirty="0" smtClean="0"/>
              <a:t>CHF but not too bad</a:t>
            </a:r>
          </a:p>
          <a:p>
            <a:r>
              <a:rPr lang="en-US" dirty="0" smtClean="0"/>
              <a:t>Safe and reliable transportation</a:t>
            </a:r>
          </a:p>
          <a:p>
            <a:r>
              <a:rPr lang="en-US" dirty="0" smtClean="0"/>
              <a:t>Patient refusal of ambulance when it’s a soft call</a:t>
            </a:r>
          </a:p>
          <a:p>
            <a:pPr lvl="1"/>
            <a:r>
              <a:rPr lang="en-US" dirty="0" smtClean="0"/>
              <a:t>You don’t want to fight them, but make sure you explain and document the reasons why you recommend the ambulance</a:t>
            </a:r>
          </a:p>
          <a:p>
            <a:pPr lvl="1"/>
            <a:r>
              <a:rPr lang="en-US" dirty="0" smtClean="0"/>
              <a:t>But if the patient is crashing or has cognitive troubles, don’t accept this.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53</a:t>
            </a:fld>
            <a:endParaRPr lang="en-US" altLang="en-US"/>
          </a:p>
        </p:txBody>
      </p:sp>
    </p:spTree>
    <p:extLst>
      <p:ext uri="{BB962C8B-B14F-4D97-AF65-F5344CB8AC3E}">
        <p14:creationId xmlns:p14="http://schemas.microsoft.com/office/powerpoint/2010/main" val="15602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848600" cy="1143000"/>
          </a:xfrm>
        </p:spPr>
        <p:txBody>
          <a:bodyPr/>
          <a:lstStyle/>
          <a:p>
            <a:r>
              <a:rPr lang="en-US" dirty="0" smtClean="0"/>
              <a:t>The safety discussion</a:t>
            </a:r>
            <a:endParaRPr lang="en-US" dirty="0"/>
          </a:p>
        </p:txBody>
      </p:sp>
      <p:sp>
        <p:nvSpPr>
          <p:cNvPr id="3" name="Content Placeholder 2"/>
          <p:cNvSpPr>
            <a:spLocks noGrp="1"/>
          </p:cNvSpPr>
          <p:nvPr>
            <p:ph idx="1"/>
          </p:nvPr>
        </p:nvSpPr>
        <p:spPr>
          <a:xfrm>
            <a:off x="533400" y="1219200"/>
            <a:ext cx="8153400" cy="4525963"/>
          </a:xfrm>
        </p:spPr>
        <p:txBody>
          <a:bodyPr/>
          <a:lstStyle/>
          <a:p>
            <a:r>
              <a:rPr lang="en-US" dirty="0" smtClean="0"/>
              <a:t>“The reason I’m not sending you to the ER right now is that I think your heart is safe.  But if something changes, if the pain you’re having comes back but is stronger or lasts longer, or if you have other concerning symptoms, you should be evaluated as an emergency to make sure you’re not having a heart attack.  A third of people don’t survive their first heart attack, so don’t mess around”</a:t>
            </a:r>
          </a:p>
          <a:p>
            <a:r>
              <a:rPr lang="en-US" dirty="0" smtClean="0"/>
              <a:t>“People can die while waiting for a stress test.  And if your symptoms are bad enough, a stress test wouldn’t even be safe.  And make sure you take the meds”</a:t>
            </a:r>
          </a:p>
          <a:p>
            <a:r>
              <a:rPr lang="en-US" dirty="0" smtClean="0"/>
              <a:t>Say it, get teach-back, and chart the discussion</a:t>
            </a:r>
          </a:p>
          <a:p>
            <a:r>
              <a:rPr lang="en-US" dirty="0" smtClean="0"/>
              <a:t>Maybe call them tomorrow to make sure they are OK</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54</a:t>
            </a:fld>
            <a:endParaRPr lang="en-US" altLang="en-US"/>
          </a:p>
        </p:txBody>
      </p:sp>
    </p:spTree>
    <p:extLst>
      <p:ext uri="{BB962C8B-B14F-4D97-AF65-F5344CB8AC3E}">
        <p14:creationId xmlns:p14="http://schemas.microsoft.com/office/powerpoint/2010/main" val="40442317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52400" y="1066800"/>
            <a:ext cx="8864206" cy="3810000"/>
          </a:xfrm>
          <a:prstGeom prst="rect">
            <a:avLst/>
          </a:prstGeom>
        </p:spPr>
      </p:pic>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55</a:t>
            </a:fld>
            <a:endParaRPr lang="en-US" altLang="en-US"/>
          </a:p>
        </p:txBody>
      </p:sp>
      <p:pic>
        <p:nvPicPr>
          <p:cNvPr id="7" name="Picture 6"/>
          <p:cNvPicPr>
            <a:picLocks noChangeAspect="1"/>
          </p:cNvPicPr>
          <p:nvPr/>
        </p:nvPicPr>
        <p:blipFill>
          <a:blip r:embed="rId3"/>
          <a:stretch>
            <a:fillRect/>
          </a:stretch>
        </p:blipFill>
        <p:spPr>
          <a:xfrm>
            <a:off x="76200" y="1752600"/>
            <a:ext cx="9281861" cy="2667000"/>
          </a:xfrm>
          <a:prstGeom prst="rect">
            <a:avLst/>
          </a:prstGeom>
        </p:spPr>
      </p:pic>
    </p:spTree>
    <p:extLst>
      <p:ext uri="{BB962C8B-B14F-4D97-AF65-F5344CB8AC3E}">
        <p14:creationId xmlns:p14="http://schemas.microsoft.com/office/powerpoint/2010/main" val="26368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219200"/>
          </a:xfrm>
        </p:spPr>
        <p:txBody>
          <a:bodyPr/>
          <a:lstStyle/>
          <a:p>
            <a:r>
              <a:rPr lang="en-US" dirty="0" smtClean="0"/>
              <a:t>Urgent Cardiology consult within days</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If they don’t need ED level of care (serial EKGs, cardiac enzymes, STAT labs, continuous monitoring, urgent medication)</a:t>
            </a:r>
          </a:p>
          <a:p>
            <a:r>
              <a:rPr lang="en-US" dirty="0" smtClean="0"/>
              <a:t>Your gut instinct (something’s wrong but I don’t know what)</a:t>
            </a:r>
          </a:p>
          <a:p>
            <a:r>
              <a:rPr lang="en-US" dirty="0" smtClean="0"/>
              <a:t>Intermediate to high probability crescendo angina w/o ischemia on EKG</a:t>
            </a:r>
          </a:p>
          <a:p>
            <a:r>
              <a:rPr lang="en-US" dirty="0" smtClean="0"/>
              <a:t>Might want to call Cardio: present quickly and ask “would you prefer to see them in the office right away or consult in the ED now?”</a:t>
            </a:r>
            <a:endParaRPr lang="en-US" dirty="0"/>
          </a:p>
          <a:p>
            <a:r>
              <a:rPr lang="en-US" dirty="0" smtClean="0"/>
              <a:t>Low to intermediate probability of cardiac etiology but symptoms (if cardiac) could be pretty alarming.</a:t>
            </a:r>
          </a:p>
          <a:p>
            <a:pPr marL="457200" lvl="1" indent="0">
              <a:buNone/>
            </a:pPr>
            <a:r>
              <a:rPr lang="en-US" dirty="0" smtClean="0"/>
              <a:t>e.g. 30 minutes of rest pain at time of stress with CV risk factors</a:t>
            </a:r>
          </a:p>
          <a:p>
            <a:pPr marL="57150" indent="0">
              <a:buNone/>
            </a:pPr>
            <a:endParaRPr lang="en-US" dirty="0" smtClean="0"/>
          </a:p>
          <a:p>
            <a:endParaRPr lang="en-US" dirty="0" smtClean="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56</a:t>
            </a:fld>
            <a:endParaRPr lang="en-US" altLang="en-US"/>
          </a:p>
        </p:txBody>
      </p:sp>
    </p:spTree>
    <p:extLst>
      <p:ext uri="{BB962C8B-B14F-4D97-AF65-F5344CB8AC3E}">
        <p14:creationId xmlns:p14="http://schemas.microsoft.com/office/powerpoint/2010/main" val="33530596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467600" cy="1143000"/>
          </a:xfrm>
        </p:spPr>
        <p:txBody>
          <a:bodyPr/>
          <a:lstStyle/>
          <a:p>
            <a:r>
              <a:rPr lang="en-US" dirty="0" smtClean="0"/>
              <a:t>Timely Cardiology consult</a:t>
            </a:r>
            <a:endParaRPr lang="en-US" dirty="0"/>
          </a:p>
        </p:txBody>
      </p:sp>
      <p:sp>
        <p:nvSpPr>
          <p:cNvPr id="3" name="Content Placeholder 2"/>
          <p:cNvSpPr>
            <a:spLocks noGrp="1"/>
          </p:cNvSpPr>
          <p:nvPr>
            <p:ph idx="1"/>
          </p:nvPr>
        </p:nvSpPr>
        <p:spPr>
          <a:xfrm>
            <a:off x="914400" y="1600200"/>
            <a:ext cx="7772400" cy="4525963"/>
          </a:xfrm>
        </p:spPr>
        <p:txBody>
          <a:bodyPr/>
          <a:lstStyle/>
          <a:p>
            <a:r>
              <a:rPr lang="en-US" dirty="0" smtClean="0"/>
              <a:t>When you choose not to order testing yourself</a:t>
            </a:r>
          </a:p>
          <a:p>
            <a:pPr lvl="1"/>
            <a:r>
              <a:rPr lang="en-US" dirty="0" smtClean="0"/>
              <a:t>Uncertainty</a:t>
            </a:r>
          </a:p>
          <a:p>
            <a:pPr lvl="1"/>
            <a:r>
              <a:rPr lang="en-US" dirty="0" smtClean="0"/>
              <a:t>Community standard</a:t>
            </a:r>
          </a:p>
          <a:p>
            <a:r>
              <a:rPr lang="en-US" dirty="0" smtClean="0"/>
              <a:t>When your suspicion is so high that you know you would consult even if stress testing were to be negative.</a:t>
            </a:r>
          </a:p>
          <a:p>
            <a:pPr lvl="1"/>
            <a:endParaRPr lang="en-US" dirty="0" smtClean="0"/>
          </a:p>
          <a:p>
            <a:pPr marL="0" indent="0">
              <a:buNone/>
            </a:pPr>
            <a:r>
              <a:rPr lang="en-US" dirty="0" smtClean="0"/>
              <a:t>	</a:t>
            </a:r>
          </a:p>
          <a:p>
            <a:pPr marL="57150" indent="0">
              <a:buNone/>
            </a:pP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57</a:t>
            </a:fld>
            <a:endParaRPr lang="en-US" altLang="en-US"/>
          </a:p>
        </p:txBody>
      </p:sp>
    </p:spTree>
    <p:extLst>
      <p:ext uri="{BB962C8B-B14F-4D97-AF65-F5344CB8AC3E}">
        <p14:creationId xmlns:p14="http://schemas.microsoft.com/office/powerpoint/2010/main" val="37437826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553200" cy="838200"/>
          </a:xfrm>
        </p:spPr>
        <p:txBody>
          <a:bodyPr/>
          <a:lstStyle/>
          <a:p>
            <a:r>
              <a:rPr lang="en-US" dirty="0" smtClean="0"/>
              <a:t>Order stress testing</a:t>
            </a:r>
            <a:endParaRPr lang="en-US" dirty="0"/>
          </a:p>
        </p:txBody>
      </p:sp>
      <p:sp>
        <p:nvSpPr>
          <p:cNvPr id="3" name="Content Placeholder 2"/>
          <p:cNvSpPr>
            <a:spLocks noGrp="1"/>
          </p:cNvSpPr>
          <p:nvPr>
            <p:ph idx="1"/>
          </p:nvPr>
        </p:nvSpPr>
        <p:spPr>
          <a:xfrm>
            <a:off x="609600" y="1371600"/>
            <a:ext cx="8077200" cy="4221163"/>
          </a:xfrm>
        </p:spPr>
        <p:txBody>
          <a:bodyPr/>
          <a:lstStyle/>
          <a:p>
            <a:r>
              <a:rPr lang="en-US" dirty="0" smtClean="0"/>
              <a:t>Yes you can do it</a:t>
            </a:r>
          </a:p>
          <a:p>
            <a:r>
              <a:rPr lang="en-US" dirty="0" smtClean="0"/>
              <a:t>Read the results ASAP when in (and have your MA call for them if there’s a delay)</a:t>
            </a:r>
          </a:p>
          <a:p>
            <a:pPr lvl="1"/>
            <a:r>
              <a:rPr lang="en-US" dirty="0" smtClean="0"/>
              <a:t>Make sure you get the entire result (2 departments/reports?)</a:t>
            </a:r>
          </a:p>
          <a:p>
            <a:pPr lvl="1"/>
            <a:r>
              <a:rPr lang="en-US" dirty="0" smtClean="0"/>
              <a:t>Usually you will get a call if there is anything alarming</a:t>
            </a:r>
          </a:p>
          <a:p>
            <a:r>
              <a:rPr lang="en-US" dirty="0" smtClean="0"/>
              <a:t>Generally if there is ischemia on the study, a Cardiologist should be consulted quickly or ED transport arranged</a:t>
            </a:r>
          </a:p>
          <a:p>
            <a:pPr lvl="1"/>
            <a:r>
              <a:rPr lang="en-US" dirty="0" smtClean="0"/>
              <a:t>Is a Cath needed?</a:t>
            </a:r>
          </a:p>
          <a:p>
            <a:pPr lvl="1"/>
            <a:r>
              <a:rPr lang="en-US" dirty="0" smtClean="0"/>
              <a:t>How much of the heart gets ischemic?</a:t>
            </a:r>
          </a:p>
          <a:p>
            <a:r>
              <a:rPr lang="en-US" dirty="0" smtClean="0"/>
              <a:t>However, if you have the guts (or if you’ve got nobody to defer to), stable ischemia should be managed medically and we can do that without cardiology.</a:t>
            </a:r>
          </a:p>
          <a:p>
            <a:pPr marL="457200" lvl="1" indent="0">
              <a:buNone/>
            </a:pP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58</a:t>
            </a:fld>
            <a:endParaRPr lang="en-US" altLang="en-US"/>
          </a:p>
        </p:txBody>
      </p:sp>
    </p:spTree>
    <p:extLst>
      <p:ext uri="{BB962C8B-B14F-4D97-AF65-F5344CB8AC3E}">
        <p14:creationId xmlns:p14="http://schemas.microsoft.com/office/powerpoint/2010/main" val="4267390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696200" cy="838200"/>
          </a:xfrm>
        </p:spPr>
        <p:txBody>
          <a:bodyPr/>
          <a:lstStyle/>
          <a:p>
            <a:r>
              <a:rPr lang="en-US" dirty="0" smtClean="0"/>
              <a:t>Cardiology </a:t>
            </a:r>
            <a:r>
              <a:rPr lang="en-US" dirty="0" err="1" smtClean="0"/>
              <a:t>eConsult</a:t>
            </a:r>
            <a:endParaRPr lang="en-US" dirty="0"/>
          </a:p>
        </p:txBody>
      </p:sp>
      <p:sp>
        <p:nvSpPr>
          <p:cNvPr id="3" name="Content Placeholder 2"/>
          <p:cNvSpPr>
            <a:spLocks noGrp="1"/>
          </p:cNvSpPr>
          <p:nvPr>
            <p:ph idx="1"/>
          </p:nvPr>
        </p:nvSpPr>
        <p:spPr>
          <a:xfrm>
            <a:off x="914400" y="1905000"/>
            <a:ext cx="7772400" cy="4221163"/>
          </a:xfrm>
        </p:spPr>
        <p:txBody>
          <a:bodyPr/>
          <a:lstStyle/>
          <a:p>
            <a:r>
              <a:rPr lang="en-US" dirty="0" smtClean="0"/>
              <a:t>If available to you</a:t>
            </a:r>
          </a:p>
          <a:p>
            <a:r>
              <a:rPr lang="en-US" dirty="0" smtClean="0"/>
              <a:t>When you’re not sure but you’ve decided it’s not an emergency</a:t>
            </a:r>
          </a:p>
          <a:p>
            <a:r>
              <a:rPr lang="en-US" dirty="0" smtClean="0"/>
              <a:t>Maybe to help you choose a workup</a:t>
            </a:r>
          </a:p>
          <a:p>
            <a:r>
              <a:rPr lang="en-US" dirty="0" smtClean="0"/>
              <a:t>But not all </a:t>
            </a:r>
            <a:r>
              <a:rPr lang="en-US" dirty="0" err="1" smtClean="0"/>
              <a:t>eConsultants</a:t>
            </a:r>
            <a:r>
              <a:rPr lang="en-US" dirty="0" smtClean="0"/>
              <a:t> are the same</a:t>
            </a:r>
          </a:p>
          <a:p>
            <a:pPr lvl="1"/>
            <a:r>
              <a:rPr lang="en-US" dirty="0" smtClean="0"/>
              <a:t>Sometimes instead of helping you expand your scope of practice they tell you that you can’t</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59</a:t>
            </a:fld>
            <a:endParaRPr lang="en-US" altLang="en-US"/>
          </a:p>
        </p:txBody>
      </p:sp>
    </p:spTree>
    <p:extLst>
      <p:ext uri="{BB962C8B-B14F-4D97-AF65-F5344CB8AC3E}">
        <p14:creationId xmlns:p14="http://schemas.microsoft.com/office/powerpoint/2010/main" val="3180877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6</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19200"/>
            <a:ext cx="46767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2590800"/>
            <a:ext cx="2667000" cy="2031325"/>
          </a:xfrm>
          <a:prstGeom prst="rect">
            <a:avLst/>
          </a:prstGeom>
          <a:noFill/>
        </p:spPr>
        <p:txBody>
          <a:bodyPr wrap="square" rtlCol="0">
            <a:spAutoFit/>
          </a:bodyPr>
          <a:lstStyle/>
          <a:p>
            <a:pPr algn="ctr"/>
            <a:r>
              <a:rPr lang="en-US" b="1" dirty="0" smtClean="0"/>
              <a:t>EXAMPLE 1</a:t>
            </a:r>
          </a:p>
          <a:p>
            <a:r>
              <a:rPr lang="en-US" dirty="0"/>
              <a:t>25 YEAR-OLD MAN WITH NO PMH BUT A VAGUE FH OF CAD PRESENTS WITH CHEST PAIN FOR 2 DAYS AFTER HIKING</a:t>
            </a:r>
          </a:p>
          <a:p>
            <a:endParaRPr lang="en-US" dirty="0"/>
          </a:p>
        </p:txBody>
      </p:sp>
    </p:spTree>
    <p:extLst>
      <p:ext uri="{BB962C8B-B14F-4D97-AF65-F5344CB8AC3E}">
        <p14:creationId xmlns:p14="http://schemas.microsoft.com/office/powerpoint/2010/main" val="23250669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799" y="228601"/>
            <a:ext cx="4975123" cy="838200"/>
          </a:xfrm>
        </p:spPr>
        <p:txBody>
          <a:bodyPr/>
          <a:lstStyle/>
          <a:p>
            <a:r>
              <a:rPr lang="en-US" dirty="0" smtClean="0"/>
              <a:t>Reassure with no testing</a:t>
            </a:r>
            <a:endParaRPr lang="en-US" dirty="0"/>
          </a:p>
        </p:txBody>
      </p:sp>
      <p:sp>
        <p:nvSpPr>
          <p:cNvPr id="3" name="Content Placeholder 2"/>
          <p:cNvSpPr>
            <a:spLocks noGrp="1"/>
          </p:cNvSpPr>
          <p:nvPr>
            <p:ph idx="1"/>
          </p:nvPr>
        </p:nvSpPr>
        <p:spPr>
          <a:xfrm>
            <a:off x="838200" y="1905000"/>
            <a:ext cx="7848600" cy="4221163"/>
          </a:xfrm>
        </p:spPr>
        <p:txBody>
          <a:bodyPr/>
          <a:lstStyle/>
          <a:p>
            <a:r>
              <a:rPr lang="en-US" dirty="0" smtClean="0"/>
              <a:t>If the ischemic likelihood is really low, a positive stress test would probably be a false positive.</a:t>
            </a:r>
          </a:p>
          <a:p>
            <a:r>
              <a:rPr lang="en-US" dirty="0" smtClean="0"/>
              <a:t>If you have a good non-ischemic explanation for the pain/symptoms</a:t>
            </a:r>
          </a:p>
          <a:p>
            <a:r>
              <a:rPr lang="en-US" dirty="0" smtClean="0"/>
              <a:t>Chest pain is common</a:t>
            </a:r>
          </a:p>
          <a:p>
            <a:pPr lvl="1"/>
            <a:r>
              <a:rPr lang="en-US" dirty="0" smtClean="0"/>
              <a:t>Do they have back pain at a similar level/side?</a:t>
            </a:r>
          </a:p>
          <a:p>
            <a:r>
              <a:rPr lang="en-US" dirty="0" smtClean="0"/>
              <a:t>If they’ve had thorough ischemic workups already for similar presentations</a:t>
            </a:r>
          </a:p>
          <a:p>
            <a:pPr lvl="1"/>
            <a:r>
              <a:rPr lang="en-US" dirty="0" smtClean="0"/>
              <a:t>Especially if within the last couple of years.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60</a:t>
            </a:fld>
            <a:endParaRPr lang="en-US" altLang="en-US"/>
          </a:p>
        </p:txBody>
      </p:sp>
    </p:spTree>
    <p:extLst>
      <p:ext uri="{BB962C8B-B14F-4D97-AF65-F5344CB8AC3E}">
        <p14:creationId xmlns:p14="http://schemas.microsoft.com/office/powerpoint/2010/main" val="39426760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72039"/>
            <a:ext cx="5638800" cy="1143000"/>
          </a:xfrm>
        </p:spPr>
        <p:txBody>
          <a:bodyPr/>
          <a:lstStyle/>
          <a:p>
            <a:r>
              <a:rPr lang="en-US" dirty="0" smtClean="0"/>
              <a:t>If you aren’t sending to the ED, what should you do?</a:t>
            </a:r>
            <a:endParaRPr lang="en-US" dirty="0"/>
          </a:p>
        </p:txBody>
      </p:sp>
      <p:sp>
        <p:nvSpPr>
          <p:cNvPr id="3" name="Content Placeholder 2"/>
          <p:cNvSpPr>
            <a:spLocks noGrp="1"/>
          </p:cNvSpPr>
          <p:nvPr>
            <p:ph idx="1"/>
          </p:nvPr>
        </p:nvSpPr>
        <p:spPr>
          <a:xfrm>
            <a:off x="609600" y="1546994"/>
            <a:ext cx="7924800" cy="4144963"/>
          </a:xfrm>
        </p:spPr>
        <p:txBody>
          <a:bodyPr/>
          <a:lstStyle/>
          <a:p>
            <a:r>
              <a:rPr lang="en-US" dirty="0" smtClean="0"/>
              <a:t>Aspirin – very low threshold</a:t>
            </a:r>
          </a:p>
          <a:p>
            <a:pPr lvl="1"/>
            <a:r>
              <a:rPr lang="en-US" dirty="0" smtClean="0"/>
              <a:t>Don’t forget to tell them to stop it if/when CAD is no longer in question</a:t>
            </a:r>
          </a:p>
          <a:p>
            <a:r>
              <a:rPr lang="en-US" dirty="0" smtClean="0"/>
              <a:t>CMP, CBC, Lipids, Chest X-ray, maybe a TSH</a:t>
            </a:r>
          </a:p>
          <a:p>
            <a:r>
              <a:rPr lang="en-US" dirty="0" smtClean="0"/>
              <a:t>Consider a statin with lipids pending</a:t>
            </a:r>
          </a:p>
          <a:p>
            <a:pPr lvl="1"/>
            <a:r>
              <a:rPr lang="en-US" dirty="0" smtClean="0"/>
              <a:t>Maybe even high intensity depending on risk factors and your estimation of CAD likelihood</a:t>
            </a:r>
          </a:p>
          <a:p>
            <a:r>
              <a:rPr lang="en-US" dirty="0" smtClean="0"/>
              <a:t>Beta blocker?</a:t>
            </a:r>
          </a:p>
          <a:p>
            <a:pPr lvl="1"/>
            <a:r>
              <a:rPr lang="en-US" dirty="0" smtClean="0"/>
              <a:t>Lowers MI/ischemia risk, but will make a stress test less likely to be diagnostic (prevent heart rate from rising)</a:t>
            </a:r>
          </a:p>
          <a:p>
            <a:r>
              <a:rPr lang="en-US" dirty="0" smtClean="0"/>
              <a:t>Sublingual Nitroglycerin? (relieves symptoms but not shown to save lives)</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61</a:t>
            </a:fld>
            <a:endParaRPr lang="en-US" altLang="en-US"/>
          </a:p>
        </p:txBody>
      </p:sp>
    </p:spTree>
    <p:extLst>
      <p:ext uri="{BB962C8B-B14F-4D97-AF65-F5344CB8AC3E}">
        <p14:creationId xmlns:p14="http://schemas.microsoft.com/office/powerpoint/2010/main" val="215257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96200" cy="1446213"/>
          </a:xfrm>
        </p:spPr>
        <p:txBody>
          <a:bodyPr/>
          <a:lstStyle/>
          <a:p>
            <a:r>
              <a:rPr lang="en-US" dirty="0" smtClean="0"/>
              <a:t>                    Too many revascularizations are done in the U.S.</a:t>
            </a:r>
            <a:endParaRPr lang="en-US" dirty="0"/>
          </a:p>
        </p:txBody>
      </p:sp>
      <p:sp>
        <p:nvSpPr>
          <p:cNvPr id="3" name="Content Placeholder 2"/>
          <p:cNvSpPr>
            <a:spLocks noGrp="1"/>
          </p:cNvSpPr>
          <p:nvPr>
            <p:ph idx="1"/>
          </p:nvPr>
        </p:nvSpPr>
        <p:spPr>
          <a:xfrm>
            <a:off x="914400" y="1598613"/>
            <a:ext cx="7848600" cy="4297363"/>
          </a:xfrm>
        </p:spPr>
        <p:txBody>
          <a:bodyPr/>
          <a:lstStyle/>
          <a:p>
            <a:r>
              <a:rPr lang="en-US" dirty="0" smtClean="0"/>
              <a:t>There’s great money in it</a:t>
            </a:r>
          </a:p>
          <a:p>
            <a:r>
              <a:rPr lang="en-US" dirty="0" smtClean="0"/>
              <a:t>It’s hard to look at a tight artery and not want to open it.</a:t>
            </a:r>
          </a:p>
          <a:p>
            <a:r>
              <a:rPr lang="en-US" dirty="0" smtClean="0"/>
              <a:t>We </a:t>
            </a:r>
            <a:r>
              <a:rPr lang="en-US" dirty="0" err="1" smtClean="0"/>
              <a:t>revascularize</a:t>
            </a:r>
            <a:r>
              <a:rPr lang="en-US" dirty="0" smtClean="0"/>
              <a:t> vessels that are not the culprit vessel</a:t>
            </a:r>
          </a:p>
          <a:p>
            <a:r>
              <a:rPr lang="en-US" dirty="0" smtClean="0"/>
              <a:t>If it’s not unstable angina, an acute coronary syndrome, CHF, or serious left main disease there’s very little evidence to suggest that revascularization is better long term than aggressive risk factor management with lifestyle change, ASA, Beta Blockers, ACE inhibitors, and Statins</a:t>
            </a:r>
          </a:p>
          <a:p>
            <a:pPr marL="0" indent="0">
              <a:buNone/>
            </a:pPr>
            <a:r>
              <a:rPr lang="en-US" sz="2800" b="1" dirty="0" smtClean="0"/>
              <a:t>But, as PCPs (and APRNs), bucking our system is probably not what you want to be doing</a:t>
            </a:r>
            <a:endParaRPr lang="en-US" sz="2800" b="1"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62</a:t>
            </a:fld>
            <a:endParaRPr lang="en-US" altLang="en-US"/>
          </a:p>
        </p:txBody>
      </p:sp>
    </p:spTree>
    <p:extLst>
      <p:ext uri="{BB962C8B-B14F-4D97-AF65-F5344CB8AC3E}">
        <p14:creationId xmlns:p14="http://schemas.microsoft.com/office/powerpoint/2010/main" val="34502747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848600" cy="1143000"/>
          </a:xfrm>
        </p:spPr>
        <p:txBody>
          <a:bodyPr/>
          <a:lstStyle/>
          <a:p>
            <a:r>
              <a:rPr lang="en-US" dirty="0" smtClean="0"/>
              <a:t>The best medicine for reversing CAD is a whole-food, plant-based diet</a:t>
            </a:r>
            <a:endParaRPr lang="en-US" dirty="0"/>
          </a:p>
        </p:txBody>
      </p:sp>
      <p:sp>
        <p:nvSpPr>
          <p:cNvPr id="3" name="Content Placeholder 2"/>
          <p:cNvSpPr>
            <a:spLocks noGrp="1"/>
          </p:cNvSpPr>
          <p:nvPr>
            <p:ph idx="1"/>
          </p:nvPr>
        </p:nvSpPr>
        <p:spPr>
          <a:xfrm>
            <a:off x="480646" y="2286000"/>
            <a:ext cx="7772400" cy="3733800"/>
          </a:xfrm>
        </p:spPr>
        <p:txBody>
          <a:bodyPr/>
          <a:lstStyle/>
          <a:p>
            <a:r>
              <a:rPr lang="en-US" dirty="0">
                <a:hlinkClick r:id="rId2"/>
              </a:rPr>
              <a:t>https://nutritionfacts.org/video/flashback-friday-how-not-to-die-the-role-of-diet-in-preventing-arresting-reversing-our-top-15-killers</a:t>
            </a:r>
            <a:r>
              <a:rPr lang="en-US" dirty="0" smtClean="0">
                <a:hlinkClick r:id="rId2"/>
              </a:rPr>
              <a:t>/</a:t>
            </a:r>
            <a:r>
              <a:rPr lang="en-US" dirty="0" smtClean="0"/>
              <a:t>   --- Dr. </a:t>
            </a:r>
            <a:r>
              <a:rPr lang="en-US" dirty="0" err="1" smtClean="0"/>
              <a:t>Greger</a:t>
            </a:r>
            <a:endParaRPr lang="en-US" dirty="0" smtClean="0"/>
          </a:p>
          <a:p>
            <a:r>
              <a:rPr lang="en-US" dirty="0" smtClean="0"/>
              <a:t>This is the entire 80 minute presentation that convinced me to be vegan</a:t>
            </a:r>
          </a:p>
          <a:p>
            <a:pPr lvl="1"/>
            <a:r>
              <a:rPr lang="en-US" dirty="0" smtClean="0"/>
              <a:t>For CAD reversal, start at 10:00 and listen for 6 minutes</a:t>
            </a:r>
          </a:p>
          <a:p>
            <a:r>
              <a:rPr lang="en-US" dirty="0" smtClean="0"/>
              <a:t>Read “How Not to Die” by Dr. Michael </a:t>
            </a:r>
            <a:r>
              <a:rPr lang="en-US" dirty="0" err="1" smtClean="0"/>
              <a:t>Greger</a:t>
            </a:r>
            <a:endParaRPr lang="en-US" dirty="0" smtClean="0"/>
          </a:p>
          <a:p>
            <a:r>
              <a:rPr lang="en-US" dirty="0" smtClean="0"/>
              <a:t>Use the Daily Dozen App to learn to eat</a:t>
            </a:r>
          </a:p>
          <a:p>
            <a:r>
              <a:rPr lang="en-US" dirty="0" smtClean="0"/>
              <a:t>Maybe read “How not to Diet” by Dr. </a:t>
            </a:r>
            <a:r>
              <a:rPr lang="en-US" dirty="0" err="1" smtClean="0"/>
              <a:t>Greger</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63</a:t>
            </a:fld>
            <a:endParaRPr lang="en-US" altLang="en-US"/>
          </a:p>
        </p:txBody>
      </p:sp>
      <p:pic>
        <p:nvPicPr>
          <p:cNvPr id="6" name="Picture 5"/>
          <p:cNvPicPr>
            <a:picLocks noChangeAspect="1"/>
          </p:cNvPicPr>
          <p:nvPr/>
        </p:nvPicPr>
        <p:blipFill rotWithShape="1">
          <a:blip r:embed="rId3"/>
          <a:srcRect l="22641" r="19497"/>
          <a:stretch/>
        </p:blipFill>
        <p:spPr>
          <a:xfrm>
            <a:off x="7239000" y="4572000"/>
            <a:ext cx="1752600" cy="1514475"/>
          </a:xfrm>
          <a:prstGeom prst="rect">
            <a:avLst/>
          </a:prstGeom>
        </p:spPr>
      </p:pic>
    </p:spTree>
    <p:extLst>
      <p:ext uri="{BB962C8B-B14F-4D97-AF65-F5344CB8AC3E}">
        <p14:creationId xmlns:p14="http://schemas.microsoft.com/office/powerpoint/2010/main" val="17448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0"/>
                                  </p:stCondLst>
                                  <p:childTnLst>
                                    <p:set>
                                      <p:cBhvr>
                                        <p:cTn id="6" dur="1" fill="hold">
                                          <p:stCondLst>
                                            <p:cond delay="0"/>
                                          </p:stCondLst>
                                        </p:cTn>
                                        <p:tgtEl>
                                          <p:spTgt spid="6"/>
                                        </p:tgtEl>
                                        <p:attrNameLst>
                                          <p:attrName>style.visibility</p:attrName>
                                        </p:attrNameLst>
                                      </p:cBhvr>
                                      <p:to>
                                        <p:strVal val="visible"/>
                                      </p:to>
                                    </p:set>
                                    <p:anim calcmode="lin" valueType="num">
                                      <p:cBhvr>
                                        <p:cTn id="7" dur="2750" fill="hold"/>
                                        <p:tgtEl>
                                          <p:spTgt spid="6"/>
                                        </p:tgtEl>
                                        <p:attrNameLst>
                                          <p:attrName>ppt_w</p:attrName>
                                        </p:attrNameLst>
                                      </p:cBhvr>
                                      <p:tavLst>
                                        <p:tav tm="0">
                                          <p:val>
                                            <p:fltVal val="0"/>
                                          </p:val>
                                        </p:tav>
                                        <p:tav tm="100000">
                                          <p:val>
                                            <p:strVal val="#ppt_w"/>
                                          </p:val>
                                        </p:tav>
                                      </p:tavLst>
                                    </p:anim>
                                    <p:anim calcmode="lin" valueType="num">
                                      <p:cBhvr>
                                        <p:cTn id="8" dur="2750" fill="hold"/>
                                        <p:tgtEl>
                                          <p:spTgt spid="6"/>
                                        </p:tgtEl>
                                        <p:attrNameLst>
                                          <p:attrName>ppt_h</p:attrName>
                                        </p:attrNameLst>
                                      </p:cBhvr>
                                      <p:tavLst>
                                        <p:tav tm="0">
                                          <p:val>
                                            <p:fltVal val="0"/>
                                          </p:val>
                                        </p:tav>
                                        <p:tav tm="100000">
                                          <p:val>
                                            <p:strVal val="#ppt_h"/>
                                          </p:val>
                                        </p:tav>
                                      </p:tavLst>
                                    </p:anim>
                                    <p:anim calcmode="lin" valueType="num">
                                      <p:cBhvr>
                                        <p:cTn id="9" dur="2750" fill="hold"/>
                                        <p:tgtEl>
                                          <p:spTgt spid="6"/>
                                        </p:tgtEl>
                                        <p:attrNameLst>
                                          <p:attrName>style.rotation</p:attrName>
                                        </p:attrNameLst>
                                      </p:cBhvr>
                                      <p:tavLst>
                                        <p:tav tm="0">
                                          <p:val>
                                            <p:fltVal val="90"/>
                                          </p:val>
                                        </p:tav>
                                        <p:tav tm="100000">
                                          <p:val>
                                            <p:fltVal val="0"/>
                                          </p:val>
                                        </p:tav>
                                      </p:tavLst>
                                    </p:anim>
                                    <p:animEffect transition="in" filter="fade">
                                      <p:cBhvr>
                                        <p:cTn id="10"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5486400" cy="838200"/>
          </a:xfrm>
        </p:spPr>
        <p:txBody>
          <a:bodyPr/>
          <a:lstStyle/>
          <a:p>
            <a:r>
              <a:rPr lang="en-US" sz="2800" dirty="0" smtClean="0"/>
              <a:t>Thanks!  Questions and answers</a:t>
            </a:r>
            <a:endParaRPr lang="en-US" sz="2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990600"/>
            <a:ext cx="6934200" cy="5200650"/>
          </a:xfrm>
        </p:spPr>
      </p:pic>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64</a:t>
            </a:fld>
            <a:endParaRPr lang="en-US" altLang="en-US"/>
          </a:p>
        </p:txBody>
      </p:sp>
    </p:spTree>
    <p:extLst>
      <p:ext uri="{BB962C8B-B14F-4D97-AF65-F5344CB8AC3E}">
        <p14:creationId xmlns:p14="http://schemas.microsoft.com/office/powerpoint/2010/main" val="407982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7</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143000"/>
            <a:ext cx="507841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2286000"/>
            <a:ext cx="2514600" cy="2862322"/>
          </a:xfrm>
          <a:prstGeom prst="rect">
            <a:avLst/>
          </a:prstGeom>
          <a:noFill/>
        </p:spPr>
        <p:txBody>
          <a:bodyPr wrap="square" rtlCol="0">
            <a:spAutoFit/>
          </a:bodyPr>
          <a:lstStyle/>
          <a:p>
            <a:pPr algn="ctr"/>
            <a:r>
              <a:rPr lang="en-US" b="1" dirty="0" smtClean="0"/>
              <a:t>EXAMPLE 2</a:t>
            </a:r>
          </a:p>
          <a:p>
            <a:r>
              <a:rPr lang="en-US" dirty="0"/>
              <a:t>68 YEAR-OLD MAN WITH DM, HTN, SMOKING HISTORY, AND FH OF CAD PRESENTS WITH WORSENING CP AND DYSPNEA ON EXERTION, RELIEVED WITH REST AND NTG. </a:t>
            </a:r>
          </a:p>
          <a:p>
            <a:endParaRPr lang="en-US" dirty="0"/>
          </a:p>
        </p:txBody>
      </p:sp>
    </p:spTree>
    <p:extLst>
      <p:ext uri="{BB962C8B-B14F-4D97-AF65-F5344CB8AC3E}">
        <p14:creationId xmlns:p14="http://schemas.microsoft.com/office/powerpoint/2010/main" val="1364804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14400"/>
            <a:ext cx="8458200" cy="762000"/>
          </a:xfrm>
        </p:spPr>
        <p:txBody>
          <a:bodyPr/>
          <a:lstStyle/>
          <a:p>
            <a:r>
              <a:rPr lang="en-US" dirty="0"/>
              <a:t>ORDERING A STRESS TEST</a:t>
            </a:r>
          </a:p>
        </p:txBody>
      </p:sp>
      <p:sp>
        <p:nvSpPr>
          <p:cNvPr id="6" name="Text Placeholder 5"/>
          <p:cNvSpPr>
            <a:spLocks noGrp="1"/>
          </p:cNvSpPr>
          <p:nvPr>
            <p:ph type="body" sz="half" idx="1"/>
          </p:nvPr>
        </p:nvSpPr>
        <p:spPr>
          <a:xfrm>
            <a:off x="457200" y="1828800"/>
            <a:ext cx="3581400" cy="4373563"/>
          </a:xfrm>
        </p:spPr>
        <p:txBody>
          <a:bodyPr/>
          <a:lstStyle/>
          <a:p>
            <a:pPr marL="0" indent="0" algn="ctr">
              <a:buNone/>
            </a:pPr>
            <a:r>
              <a:rPr lang="en-US" dirty="0" smtClean="0"/>
              <a:t>STRESS</a:t>
            </a:r>
          </a:p>
          <a:p>
            <a:r>
              <a:rPr lang="en-US" dirty="0"/>
              <a:t>Exercise</a:t>
            </a:r>
          </a:p>
          <a:p>
            <a:pPr lvl="1"/>
            <a:r>
              <a:rPr lang="en-US" dirty="0"/>
              <a:t>Treadmill (Bruce Protocol)</a:t>
            </a:r>
          </a:p>
          <a:p>
            <a:pPr lvl="1"/>
            <a:r>
              <a:rPr lang="en-US" dirty="0"/>
              <a:t>Bicycle</a:t>
            </a:r>
          </a:p>
          <a:p>
            <a:endParaRPr lang="en-US" dirty="0"/>
          </a:p>
          <a:p>
            <a:r>
              <a:rPr lang="en-US" dirty="0"/>
              <a:t>Pharmacologic </a:t>
            </a:r>
          </a:p>
          <a:p>
            <a:pPr lvl="1"/>
            <a:r>
              <a:rPr lang="en-US" strike="sngStrike" dirty="0"/>
              <a:t>Adenosine</a:t>
            </a:r>
          </a:p>
          <a:p>
            <a:pPr lvl="1"/>
            <a:r>
              <a:rPr lang="en-US" strike="sngStrike" dirty="0" err="1"/>
              <a:t>Persantine</a:t>
            </a:r>
            <a:endParaRPr lang="en-US" strike="sngStrike" dirty="0"/>
          </a:p>
          <a:p>
            <a:pPr lvl="1"/>
            <a:r>
              <a:rPr lang="en-US" dirty="0" err="1"/>
              <a:t>Regadenoson</a:t>
            </a:r>
            <a:r>
              <a:rPr lang="en-US" dirty="0"/>
              <a:t> (</a:t>
            </a:r>
            <a:r>
              <a:rPr lang="en-US" dirty="0" err="1"/>
              <a:t>Lexiscan</a:t>
            </a:r>
            <a:r>
              <a:rPr lang="en-US" dirty="0"/>
              <a:t>)</a:t>
            </a:r>
          </a:p>
          <a:p>
            <a:pPr lvl="1"/>
            <a:r>
              <a:rPr lang="en-US" dirty="0" err="1"/>
              <a:t>Dobutamine</a:t>
            </a:r>
            <a:endParaRPr lang="en-US" dirty="0"/>
          </a:p>
          <a:p>
            <a:pPr marL="0" indent="0">
              <a:buNone/>
            </a:pPr>
            <a:endParaRPr lang="en-US" dirty="0" smtClean="0"/>
          </a:p>
        </p:txBody>
      </p:sp>
      <p:sp>
        <p:nvSpPr>
          <p:cNvPr id="7" name="Content Placeholder 6"/>
          <p:cNvSpPr>
            <a:spLocks noGrp="1"/>
          </p:cNvSpPr>
          <p:nvPr>
            <p:ph sz="half" idx="2"/>
          </p:nvPr>
        </p:nvSpPr>
        <p:spPr>
          <a:xfrm>
            <a:off x="5105400" y="1828800"/>
            <a:ext cx="3581400" cy="4343400"/>
          </a:xfrm>
        </p:spPr>
        <p:txBody>
          <a:bodyPr/>
          <a:lstStyle/>
          <a:p>
            <a:pPr marL="0" indent="0" algn="ctr">
              <a:buNone/>
            </a:pPr>
            <a:r>
              <a:rPr lang="en-US" dirty="0" smtClean="0"/>
              <a:t>TEST (cardiac assessment)</a:t>
            </a:r>
          </a:p>
          <a:p>
            <a:r>
              <a:rPr lang="en-US" dirty="0"/>
              <a:t>ECG</a:t>
            </a:r>
          </a:p>
          <a:p>
            <a:r>
              <a:rPr lang="en-US" dirty="0"/>
              <a:t>Echocardiogram</a:t>
            </a:r>
          </a:p>
          <a:p>
            <a:r>
              <a:rPr lang="en-US" dirty="0"/>
              <a:t>Nuclear Imaging</a:t>
            </a:r>
          </a:p>
          <a:p>
            <a:pPr lvl="1"/>
            <a:r>
              <a:rPr lang="en-US" strike="sngStrike" dirty="0"/>
              <a:t>Thallium</a:t>
            </a:r>
          </a:p>
          <a:p>
            <a:pPr lvl="1"/>
            <a:r>
              <a:rPr lang="en-US" dirty="0"/>
              <a:t>Tc-99 Labelled agents</a:t>
            </a:r>
          </a:p>
          <a:p>
            <a:pPr lvl="2"/>
            <a:r>
              <a:rPr lang="en-US" strike="sngStrike" dirty="0"/>
              <a:t>- </a:t>
            </a:r>
            <a:r>
              <a:rPr lang="en-US" strike="sngStrike" dirty="0" err="1"/>
              <a:t>Sestamibi</a:t>
            </a:r>
            <a:r>
              <a:rPr lang="en-US" strike="sngStrike" dirty="0"/>
              <a:t> (MIBI)</a:t>
            </a:r>
          </a:p>
          <a:p>
            <a:pPr lvl="2"/>
            <a:r>
              <a:rPr lang="en-US" dirty="0"/>
              <a:t>- </a:t>
            </a:r>
            <a:r>
              <a:rPr lang="en-US" dirty="0" err="1"/>
              <a:t>Tetrofosmin</a:t>
            </a:r>
            <a:endParaRPr lang="en-US" dirty="0"/>
          </a:p>
          <a:p>
            <a:pPr marL="0" indent="0">
              <a:buNone/>
            </a:pPr>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8</a:t>
            </a:fld>
            <a:endParaRPr lang="en-US" altLang="en-US"/>
          </a:p>
        </p:txBody>
      </p:sp>
    </p:spTree>
    <p:extLst>
      <p:ext uri="{BB962C8B-B14F-4D97-AF65-F5344CB8AC3E}">
        <p14:creationId xmlns:p14="http://schemas.microsoft.com/office/powerpoint/2010/main" val="2212961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9</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33517"/>
            <a:ext cx="507841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2286000"/>
            <a:ext cx="3124200" cy="2585323"/>
          </a:xfrm>
          <a:prstGeom prst="rect">
            <a:avLst/>
          </a:prstGeom>
          <a:noFill/>
        </p:spPr>
        <p:txBody>
          <a:bodyPr wrap="square" rtlCol="0">
            <a:spAutoFit/>
          </a:bodyPr>
          <a:lstStyle/>
          <a:p>
            <a:pPr algn="ctr"/>
            <a:r>
              <a:rPr lang="en-US" b="1" dirty="0" smtClean="0"/>
              <a:t>EXERCISE</a:t>
            </a:r>
          </a:p>
          <a:p>
            <a:r>
              <a:rPr lang="en-US" dirty="0"/>
              <a:t>-ALWAYS FIRST CHOICE FOR STRESS IN ANY PATIENT WHO CAN EXERCISE.</a:t>
            </a:r>
          </a:p>
          <a:p>
            <a:pPr>
              <a:buFontTx/>
              <a:buChar char="-"/>
            </a:pPr>
            <a:endParaRPr lang="en-US" dirty="0"/>
          </a:p>
          <a:p>
            <a:r>
              <a:rPr lang="en-US" dirty="0"/>
              <a:t>- NEED TO GET TO TARGET HEART RATE (THR): 0.85(220-AGE)</a:t>
            </a:r>
          </a:p>
          <a:p>
            <a:pPr algn="ctr"/>
            <a:endParaRPr lang="en-US" dirty="0"/>
          </a:p>
        </p:txBody>
      </p:sp>
    </p:spTree>
    <p:extLst>
      <p:ext uri="{BB962C8B-B14F-4D97-AF65-F5344CB8AC3E}">
        <p14:creationId xmlns:p14="http://schemas.microsoft.com/office/powerpoint/2010/main" val="526783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 Theme</Template>
  <TotalTime>8089</TotalTime>
  <Words>3450</Words>
  <Application>Microsoft Office PowerPoint</Application>
  <PresentationFormat>On-screen Show (4:3)</PresentationFormat>
  <Paragraphs>398</Paragraphs>
  <Slides>64</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64</vt:i4>
      </vt:variant>
    </vt:vector>
  </HeadingPairs>
  <TitlesOfParts>
    <vt:vector size="77" baseType="lpstr">
      <vt:lpstr>맑은 고딕</vt:lpstr>
      <vt:lpstr>ＭＳ Ｐゴシック</vt:lpstr>
      <vt:lpstr>Arial</vt:lpstr>
      <vt:lpstr>Calibri</vt:lpstr>
      <vt:lpstr>Calibri Light</vt:lpstr>
      <vt:lpstr>Californian FB</vt:lpstr>
      <vt:lpstr>Comic Sans MS</vt:lpstr>
      <vt:lpstr>Footlight MT Light</vt:lpstr>
      <vt:lpstr>Wingdings</vt:lpstr>
      <vt:lpstr>CHC Theme</vt:lpstr>
      <vt:lpstr>1_Office Theme</vt:lpstr>
      <vt:lpstr>2_Office Theme</vt:lpstr>
      <vt:lpstr>1_Custom Design</vt:lpstr>
      <vt:lpstr>Stress tests and ischemia suspicion: when, why, and how</vt:lpstr>
      <vt:lpstr>Disclosure </vt:lpstr>
      <vt:lpstr>Goals for this session</vt:lpstr>
      <vt:lpstr>INDICATIONS FOR STRESS TESTS</vt:lpstr>
      <vt:lpstr>PowerPoint Presentation</vt:lpstr>
      <vt:lpstr>PowerPoint Presentation</vt:lpstr>
      <vt:lpstr>PowerPoint Presentation</vt:lpstr>
      <vt:lpstr>ORDERING A STRESS TEST</vt:lpstr>
      <vt:lpstr>PowerPoint Presentation</vt:lpstr>
      <vt:lpstr>PATIENTS WHO SHOULD NOT HAVE EXERCISE AS STRESS (primary) MODALITY</vt:lpstr>
      <vt:lpstr>ELECTROCARDIOGRAM (ECG)</vt:lpstr>
      <vt:lpstr>When to choose a standard stress test</vt:lpstr>
      <vt:lpstr>BASELINE EKG</vt:lpstr>
      <vt:lpstr>DURING PEAK EXERCISE WITH CHEST PAIN</vt:lpstr>
      <vt:lpstr>ST DEPRESSIONS</vt:lpstr>
      <vt:lpstr>STRESS ECHOCARDIOGRAM</vt:lpstr>
      <vt:lpstr>NOT AN ECHO</vt:lpstr>
      <vt:lpstr>STRESS ECHOCARDIOGRAM</vt:lpstr>
      <vt:lpstr>PowerPoint Presentation</vt:lpstr>
      <vt:lpstr>NUCLEAR STRESS TESTS</vt:lpstr>
      <vt:lpstr>THE STRESS PORTION</vt:lpstr>
      <vt:lpstr>DOWNSIDES?</vt:lpstr>
      <vt:lpstr>Results</vt:lpstr>
      <vt:lpstr>NORMAL NUCLEAR STRESS TEST</vt:lpstr>
      <vt:lpstr>REVERSIBLE DEFECT/ISCHEMIA</vt:lpstr>
      <vt:lpstr>REVERSIBLE DEFECT/ISCHEMIA</vt:lpstr>
      <vt:lpstr>FIXED DEFECT/INFARCT</vt:lpstr>
      <vt:lpstr>What do I do?</vt:lpstr>
      <vt:lpstr>ECHO VS NUCLEAR</vt:lpstr>
      <vt:lpstr>CARDIAC CATHETERIZATION</vt:lpstr>
      <vt:lpstr>What about CCTA?</vt:lpstr>
      <vt:lpstr>PowerPoint Presentation</vt:lpstr>
      <vt:lpstr>PowerPoint Presentation</vt:lpstr>
      <vt:lpstr>PowerPoint Presentation</vt:lpstr>
      <vt:lpstr>A case</vt:lpstr>
      <vt:lpstr>Does he have CAD?</vt:lpstr>
      <vt:lpstr>                       Now my suggestions on a framework for clinical decisions in the office setting</vt:lpstr>
      <vt:lpstr>Other things to mention </vt:lpstr>
      <vt:lpstr>So how do we begin?</vt:lpstr>
      <vt:lpstr>Does the patient have symptoms now?</vt:lpstr>
      <vt:lpstr>Does the patient have the symptoms now?</vt:lpstr>
      <vt:lpstr>Is the pattern stable or unstable?</vt:lpstr>
      <vt:lpstr>Stable Angina</vt:lpstr>
      <vt:lpstr>Unstable Angina – New Angina</vt:lpstr>
      <vt:lpstr>Unstable Angina – Rest Angina</vt:lpstr>
      <vt:lpstr>Unstable Angina – Crescendo Angina</vt:lpstr>
      <vt:lpstr>Unstable angina – what’s happening?</vt:lpstr>
      <vt:lpstr>Is the pattern stable or unstable?</vt:lpstr>
      <vt:lpstr>Just a reminder</vt:lpstr>
      <vt:lpstr>PowerPoint Presentation</vt:lpstr>
      <vt:lpstr>Let’s do this</vt:lpstr>
      <vt:lpstr>Call an ambulance</vt:lpstr>
      <vt:lpstr>Private transport to E.D.</vt:lpstr>
      <vt:lpstr>The safety discussion</vt:lpstr>
      <vt:lpstr>PowerPoint Presentation</vt:lpstr>
      <vt:lpstr>Urgent Cardiology consult within days</vt:lpstr>
      <vt:lpstr>Timely Cardiology consult</vt:lpstr>
      <vt:lpstr>Order stress testing</vt:lpstr>
      <vt:lpstr>Cardiology eConsult</vt:lpstr>
      <vt:lpstr>Reassure with no testing</vt:lpstr>
      <vt:lpstr>If you aren’t sending to the ED, what should you do?</vt:lpstr>
      <vt:lpstr>                    Too many revascularizations are done in the U.S.</vt:lpstr>
      <vt:lpstr>The best medicine for reversing CAD is a whole-food, plant-based diet</vt:lpstr>
      <vt:lpstr>Thanks!  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Substances of Abuse and an Introduction to Effective Treatments</dc:title>
  <dc:creator>Bryant, Daniel</dc:creator>
  <cp:lastModifiedBy>Wilensky, Dan</cp:lastModifiedBy>
  <cp:revision>296</cp:revision>
  <dcterms:created xsi:type="dcterms:W3CDTF">2014-11-18T19:55:38Z</dcterms:created>
  <dcterms:modified xsi:type="dcterms:W3CDTF">2023-01-05T14:45:55Z</dcterms:modified>
</cp:coreProperties>
</file>