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44" r:id="rId3"/>
    <p:sldMasterId id="2147483756" r:id="rId4"/>
    <p:sldMasterId id="2147483768" r:id="rId5"/>
    <p:sldMasterId id="2147483780" r:id="rId6"/>
  </p:sldMasterIdLst>
  <p:notesMasterIdLst>
    <p:notesMasterId r:id="rId58"/>
  </p:notesMasterIdLst>
  <p:sldIdLst>
    <p:sldId id="256" r:id="rId7"/>
    <p:sldId id="351" r:id="rId8"/>
    <p:sldId id="260" r:id="rId9"/>
    <p:sldId id="261" r:id="rId10"/>
    <p:sldId id="262" r:id="rId11"/>
    <p:sldId id="319" r:id="rId12"/>
    <p:sldId id="352" r:id="rId13"/>
    <p:sldId id="353" r:id="rId14"/>
    <p:sldId id="321" r:id="rId15"/>
    <p:sldId id="266" r:id="rId16"/>
    <p:sldId id="268" r:id="rId17"/>
    <p:sldId id="259" r:id="rId18"/>
    <p:sldId id="270" r:id="rId19"/>
    <p:sldId id="271" r:id="rId20"/>
    <p:sldId id="274" r:id="rId21"/>
    <p:sldId id="275" r:id="rId22"/>
    <p:sldId id="276" r:id="rId23"/>
    <p:sldId id="280" r:id="rId24"/>
    <p:sldId id="281" r:id="rId25"/>
    <p:sldId id="282" r:id="rId26"/>
    <p:sldId id="286" r:id="rId27"/>
    <p:sldId id="287" r:id="rId28"/>
    <p:sldId id="288" r:id="rId29"/>
    <p:sldId id="289" r:id="rId30"/>
    <p:sldId id="356" r:id="rId31"/>
    <p:sldId id="293" r:id="rId32"/>
    <p:sldId id="357" r:id="rId33"/>
    <p:sldId id="296" r:id="rId34"/>
    <p:sldId id="299" r:id="rId35"/>
    <p:sldId id="301" r:id="rId36"/>
    <p:sldId id="302" r:id="rId37"/>
    <p:sldId id="303" r:id="rId38"/>
    <p:sldId id="304" r:id="rId39"/>
    <p:sldId id="305" r:id="rId40"/>
    <p:sldId id="306" r:id="rId41"/>
    <p:sldId id="307" r:id="rId42"/>
    <p:sldId id="344" r:id="rId43"/>
    <p:sldId id="345" r:id="rId44"/>
    <p:sldId id="314" r:id="rId45"/>
    <p:sldId id="317" r:id="rId46"/>
    <p:sldId id="323" r:id="rId47"/>
    <p:sldId id="324" r:id="rId48"/>
    <p:sldId id="326" r:id="rId49"/>
    <p:sldId id="327" r:id="rId50"/>
    <p:sldId id="328" r:id="rId51"/>
    <p:sldId id="349" r:id="rId52"/>
    <p:sldId id="333" r:id="rId53"/>
    <p:sldId id="354" r:id="rId54"/>
    <p:sldId id="355" r:id="rId55"/>
    <p:sldId id="337" r:id="rId56"/>
    <p:sldId id="35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938" autoAdjust="0"/>
    <p:restoredTop sz="94343" autoAdjust="0"/>
  </p:normalViewPr>
  <p:slideViewPr>
    <p:cSldViewPr>
      <p:cViewPr varScale="1">
        <p:scale>
          <a:sx n="116" d="100"/>
          <a:sy n="116" d="100"/>
        </p:scale>
        <p:origin x="896" y="6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800AC-7775-4FB3-9267-C00C05BBE25B}" type="datetimeFigureOut">
              <a:rPr lang="en-US" smtClean="0"/>
              <a:t>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D0F59-969D-4D4B-9573-F0757FEFB6D1}" type="slidenum">
              <a:rPr lang="en-US" smtClean="0"/>
              <a:t>‹#›</a:t>
            </a:fld>
            <a:endParaRPr lang="en-US"/>
          </a:p>
        </p:txBody>
      </p:sp>
    </p:spTree>
    <p:extLst>
      <p:ext uri="{BB962C8B-B14F-4D97-AF65-F5344CB8AC3E}">
        <p14:creationId xmlns:p14="http://schemas.microsoft.com/office/powerpoint/2010/main" val="340051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9085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000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7370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66935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349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9037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04236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59234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9528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0894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8694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10004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8482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45427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48380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6576" y="4343205"/>
            <a:ext cx="5486400" cy="41167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19190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36518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14167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4427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00131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22951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9818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13130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5703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4238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2156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06308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9684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4488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6576" y="4343205"/>
            <a:ext cx="5486400" cy="41151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0296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B25AE3D4-49D5-467F-9CD7-375F7AFCE861}" type="slidenum">
              <a:rPr lang="en-US" altLang="en-US"/>
              <a:pPr/>
              <a:t>‹#›</a:t>
            </a:fld>
            <a:endParaRPr lang="en-US" altLang="en-US"/>
          </a:p>
        </p:txBody>
      </p:sp>
    </p:spTree>
    <p:extLst>
      <p:ext uri="{BB962C8B-B14F-4D97-AF65-F5344CB8AC3E}">
        <p14:creationId xmlns:p14="http://schemas.microsoft.com/office/powerpoint/2010/main" val="52929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7EA8E556-C8BD-4028-BB85-07C2BFBF53BE}" type="slidenum">
              <a:rPr lang="en-US" altLang="en-US"/>
              <a:pPr/>
              <a:t>‹#›</a:t>
            </a:fld>
            <a:endParaRPr lang="en-US" altLang="en-US"/>
          </a:p>
        </p:txBody>
      </p:sp>
    </p:spTree>
    <p:extLst>
      <p:ext uri="{BB962C8B-B14F-4D97-AF65-F5344CB8AC3E}">
        <p14:creationId xmlns:p14="http://schemas.microsoft.com/office/powerpoint/2010/main" val="76454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188F3AC7-0077-401E-9CA6-17BF853BA9F9}" type="slidenum">
              <a:rPr lang="en-US" altLang="en-US"/>
              <a:pPr/>
              <a:t>‹#›</a:t>
            </a:fld>
            <a:endParaRPr lang="en-US" altLang="en-US"/>
          </a:p>
        </p:txBody>
      </p:sp>
    </p:spTree>
    <p:extLst>
      <p:ext uri="{BB962C8B-B14F-4D97-AF65-F5344CB8AC3E}">
        <p14:creationId xmlns:p14="http://schemas.microsoft.com/office/powerpoint/2010/main" val="2607785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04648885-9C3C-4555-B186-36E44304AFAF}" type="slidenum">
              <a:rPr lang="en-US" altLang="en-US"/>
              <a:pPr/>
              <a:t>‹#›</a:t>
            </a:fld>
            <a:endParaRPr lang="en-US" altLang="en-US"/>
          </a:p>
        </p:txBody>
      </p:sp>
    </p:spTree>
    <p:extLst>
      <p:ext uri="{BB962C8B-B14F-4D97-AF65-F5344CB8AC3E}">
        <p14:creationId xmlns:p14="http://schemas.microsoft.com/office/powerpoint/2010/main" val="3345648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00858A74-60B8-44EF-B1FC-2C90856687CF}" type="slidenum">
              <a:rPr lang="en-US" altLang="en-US"/>
              <a:pPr/>
              <a:t>‹#›</a:t>
            </a:fld>
            <a:endParaRPr lang="en-US" altLang="en-US"/>
          </a:p>
        </p:txBody>
      </p:sp>
    </p:spTree>
    <p:extLst>
      <p:ext uri="{BB962C8B-B14F-4D97-AF65-F5344CB8AC3E}">
        <p14:creationId xmlns:p14="http://schemas.microsoft.com/office/powerpoint/2010/main" val="157099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39F7AB3A-12E9-4476-8F70-425F5370E9E7}" type="slidenum">
              <a:rPr lang="en-US" altLang="en-US"/>
              <a:pPr/>
              <a:t>‹#›</a:t>
            </a:fld>
            <a:endParaRPr lang="en-US" altLang="en-US"/>
          </a:p>
        </p:txBody>
      </p:sp>
    </p:spTree>
    <p:extLst>
      <p:ext uri="{BB962C8B-B14F-4D97-AF65-F5344CB8AC3E}">
        <p14:creationId xmlns:p14="http://schemas.microsoft.com/office/powerpoint/2010/main" val="3418013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AD5145D1-4226-4EA4-9801-93F360EEA5F5}" type="slidenum">
              <a:rPr lang="en-US" altLang="en-US"/>
              <a:pPr/>
              <a:t>‹#›</a:t>
            </a:fld>
            <a:endParaRPr lang="en-US" altLang="en-US"/>
          </a:p>
        </p:txBody>
      </p:sp>
    </p:spTree>
    <p:extLst>
      <p:ext uri="{BB962C8B-B14F-4D97-AF65-F5344CB8AC3E}">
        <p14:creationId xmlns:p14="http://schemas.microsoft.com/office/powerpoint/2010/main" val="3650527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8AD2B9C7-5605-4ABB-A095-7B77F8CAF6E7}" type="slidenum">
              <a:rPr lang="en-US" altLang="en-US"/>
              <a:pPr/>
              <a:t>‹#›</a:t>
            </a:fld>
            <a:endParaRPr lang="en-US" altLang="en-US"/>
          </a:p>
        </p:txBody>
      </p:sp>
    </p:spTree>
    <p:extLst>
      <p:ext uri="{BB962C8B-B14F-4D97-AF65-F5344CB8AC3E}">
        <p14:creationId xmlns:p14="http://schemas.microsoft.com/office/powerpoint/2010/main" val="3839844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F8829FED-04CF-4996-8015-7D0A59BA2A58}" type="slidenum">
              <a:rPr lang="en-US" altLang="en-US"/>
              <a:pPr/>
              <a:t>‹#›</a:t>
            </a:fld>
            <a:endParaRPr lang="en-US" altLang="en-US"/>
          </a:p>
        </p:txBody>
      </p:sp>
    </p:spTree>
    <p:extLst>
      <p:ext uri="{BB962C8B-B14F-4D97-AF65-F5344CB8AC3E}">
        <p14:creationId xmlns:p14="http://schemas.microsoft.com/office/powerpoint/2010/main" val="1031731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2164B31D-7B1B-4667-9E5B-9248C989193F}" type="slidenum">
              <a:rPr lang="en-US" altLang="en-US"/>
              <a:pPr/>
              <a:t>‹#›</a:t>
            </a:fld>
            <a:endParaRPr lang="en-US" altLang="en-US"/>
          </a:p>
        </p:txBody>
      </p:sp>
    </p:spTree>
    <p:extLst>
      <p:ext uri="{BB962C8B-B14F-4D97-AF65-F5344CB8AC3E}">
        <p14:creationId xmlns:p14="http://schemas.microsoft.com/office/powerpoint/2010/main" val="4280411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55313D1D-A794-4405-A474-7FA8C4F7F890}" type="slidenum">
              <a:rPr lang="en-US" altLang="en-US"/>
              <a:pPr/>
              <a:t>‹#›</a:t>
            </a:fld>
            <a:endParaRPr lang="en-US" altLang="en-US"/>
          </a:p>
        </p:txBody>
      </p:sp>
    </p:spTree>
    <p:extLst>
      <p:ext uri="{BB962C8B-B14F-4D97-AF65-F5344CB8AC3E}">
        <p14:creationId xmlns:p14="http://schemas.microsoft.com/office/powerpoint/2010/main" val="344057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1996F0A0-1A37-4F3A-AF90-C245E5B7492B}" type="slidenum">
              <a:rPr lang="en-US" altLang="en-US"/>
              <a:pPr/>
              <a:t>‹#›</a:t>
            </a:fld>
            <a:endParaRPr lang="en-US" altLang="en-US"/>
          </a:p>
        </p:txBody>
      </p:sp>
    </p:spTree>
    <p:extLst>
      <p:ext uri="{BB962C8B-B14F-4D97-AF65-F5344CB8AC3E}">
        <p14:creationId xmlns:p14="http://schemas.microsoft.com/office/powerpoint/2010/main" val="1815657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4B8A505B-1D06-41BD-9C1E-8ECDB7ECB1F0}" type="slidenum">
              <a:rPr lang="en-US" altLang="en-US"/>
              <a:pPr/>
              <a:t>‹#›</a:t>
            </a:fld>
            <a:endParaRPr lang="en-US" altLang="en-US"/>
          </a:p>
        </p:txBody>
      </p:sp>
    </p:spTree>
    <p:extLst>
      <p:ext uri="{BB962C8B-B14F-4D97-AF65-F5344CB8AC3E}">
        <p14:creationId xmlns:p14="http://schemas.microsoft.com/office/powerpoint/2010/main" val="3879240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4D0C303E-3954-4A55-88DE-25BAD53BF812}" type="slidenum">
              <a:rPr lang="en-US" altLang="en-US"/>
              <a:pPr/>
              <a:t>‹#›</a:t>
            </a:fld>
            <a:endParaRPr lang="en-US" altLang="en-US"/>
          </a:p>
        </p:txBody>
      </p:sp>
    </p:spTree>
    <p:extLst>
      <p:ext uri="{BB962C8B-B14F-4D97-AF65-F5344CB8AC3E}">
        <p14:creationId xmlns:p14="http://schemas.microsoft.com/office/powerpoint/2010/main" val="1346542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553F7C68-E799-4C86-B0BC-C4A2A975D6FF}" type="slidenum">
              <a:rPr lang="en-US" altLang="en-US"/>
              <a:pPr/>
              <a:t>‹#›</a:t>
            </a:fld>
            <a:endParaRPr lang="en-US" altLang="en-US"/>
          </a:p>
        </p:txBody>
      </p:sp>
    </p:spTree>
    <p:extLst>
      <p:ext uri="{BB962C8B-B14F-4D97-AF65-F5344CB8AC3E}">
        <p14:creationId xmlns:p14="http://schemas.microsoft.com/office/powerpoint/2010/main" val="3300470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A77255F1-574A-42DB-9105-362024CFD505}" type="slidenum">
              <a:rPr lang="en-US" altLang="en-US"/>
              <a:pPr/>
              <a:t>‹#›</a:t>
            </a:fld>
            <a:endParaRPr lang="en-US" altLang="en-US"/>
          </a:p>
        </p:txBody>
      </p:sp>
    </p:spTree>
    <p:extLst>
      <p:ext uri="{BB962C8B-B14F-4D97-AF65-F5344CB8AC3E}">
        <p14:creationId xmlns:p14="http://schemas.microsoft.com/office/powerpoint/2010/main" val="651575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1A7D01CE-74C0-445B-8418-74E2FD56FF73}" type="slidenum">
              <a:rPr lang="en-US" altLang="en-US"/>
              <a:pPr/>
              <a:t>‹#›</a:t>
            </a:fld>
            <a:endParaRPr lang="en-US" altLang="en-US"/>
          </a:p>
        </p:txBody>
      </p:sp>
    </p:spTree>
    <p:extLst>
      <p:ext uri="{BB962C8B-B14F-4D97-AF65-F5344CB8AC3E}">
        <p14:creationId xmlns:p14="http://schemas.microsoft.com/office/powerpoint/2010/main" val="2467491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F73C8314-7300-47FB-B969-A8EDD9EF3C0B}" type="slidenum">
              <a:rPr lang="en-US" altLang="en-US"/>
              <a:pPr/>
              <a:t>‹#›</a:t>
            </a:fld>
            <a:endParaRPr lang="en-US" altLang="en-US"/>
          </a:p>
        </p:txBody>
      </p:sp>
    </p:spTree>
    <p:extLst>
      <p:ext uri="{BB962C8B-B14F-4D97-AF65-F5344CB8AC3E}">
        <p14:creationId xmlns:p14="http://schemas.microsoft.com/office/powerpoint/2010/main" val="310396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3F4F83D8-76F2-4489-A9A0-4335ABAD75B9}" type="slidenum">
              <a:rPr lang="en-US" altLang="en-US"/>
              <a:pPr/>
              <a:t>‹#›</a:t>
            </a:fld>
            <a:endParaRPr lang="en-US" altLang="en-US"/>
          </a:p>
        </p:txBody>
      </p:sp>
    </p:spTree>
    <p:extLst>
      <p:ext uri="{BB962C8B-B14F-4D97-AF65-F5344CB8AC3E}">
        <p14:creationId xmlns:p14="http://schemas.microsoft.com/office/powerpoint/2010/main" val="3730550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92F76BF0-5AB7-46E6-85E4-DA51F4D18E92}" type="slidenum">
              <a:rPr lang="en-US" altLang="en-US"/>
              <a:pPr/>
              <a:t>‹#›</a:t>
            </a:fld>
            <a:endParaRPr lang="en-US" altLang="en-US"/>
          </a:p>
        </p:txBody>
      </p:sp>
    </p:spTree>
    <p:extLst>
      <p:ext uri="{BB962C8B-B14F-4D97-AF65-F5344CB8AC3E}">
        <p14:creationId xmlns:p14="http://schemas.microsoft.com/office/powerpoint/2010/main" val="1931478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F3BC0385-7350-40D1-9B2E-97D62CC49160}" type="slidenum">
              <a:rPr lang="en-US" altLang="en-US"/>
              <a:pPr/>
              <a:t>‹#›</a:t>
            </a:fld>
            <a:endParaRPr lang="en-US" altLang="en-US"/>
          </a:p>
        </p:txBody>
      </p:sp>
    </p:spTree>
    <p:extLst>
      <p:ext uri="{BB962C8B-B14F-4D97-AF65-F5344CB8AC3E}">
        <p14:creationId xmlns:p14="http://schemas.microsoft.com/office/powerpoint/2010/main" val="3961859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E49DE726-8A47-45B5-99BF-40753275C1BD}" type="slidenum">
              <a:rPr lang="en-US" altLang="en-US"/>
              <a:pPr/>
              <a:t>‹#›</a:t>
            </a:fld>
            <a:endParaRPr lang="en-US" altLang="en-US"/>
          </a:p>
        </p:txBody>
      </p:sp>
    </p:spTree>
    <p:extLst>
      <p:ext uri="{BB962C8B-B14F-4D97-AF65-F5344CB8AC3E}">
        <p14:creationId xmlns:p14="http://schemas.microsoft.com/office/powerpoint/2010/main" val="301041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571B6E16-E65F-4852-8DBC-7F2C954936EF}" type="slidenum">
              <a:rPr lang="en-US" altLang="en-US"/>
              <a:pPr/>
              <a:t>‹#›</a:t>
            </a:fld>
            <a:endParaRPr lang="en-US" altLang="en-US"/>
          </a:p>
        </p:txBody>
      </p:sp>
    </p:spTree>
    <p:extLst>
      <p:ext uri="{BB962C8B-B14F-4D97-AF65-F5344CB8AC3E}">
        <p14:creationId xmlns:p14="http://schemas.microsoft.com/office/powerpoint/2010/main" val="2170807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21352A6E-ECC8-4E0D-A0D0-9E511ECE8808}" type="slidenum">
              <a:rPr lang="en-US" altLang="en-US"/>
              <a:pPr/>
              <a:t>‹#›</a:t>
            </a:fld>
            <a:endParaRPr lang="en-US" altLang="en-US"/>
          </a:p>
        </p:txBody>
      </p:sp>
    </p:spTree>
    <p:extLst>
      <p:ext uri="{BB962C8B-B14F-4D97-AF65-F5344CB8AC3E}">
        <p14:creationId xmlns:p14="http://schemas.microsoft.com/office/powerpoint/2010/main" val="2969900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5F66E066-CEED-4C5B-A1EE-F5F270AC42C4}" type="slidenum">
              <a:rPr lang="en-US" altLang="en-US"/>
              <a:pPr/>
              <a:t>‹#›</a:t>
            </a:fld>
            <a:endParaRPr lang="en-US" altLang="en-US"/>
          </a:p>
        </p:txBody>
      </p:sp>
    </p:spTree>
    <p:extLst>
      <p:ext uri="{BB962C8B-B14F-4D97-AF65-F5344CB8AC3E}">
        <p14:creationId xmlns:p14="http://schemas.microsoft.com/office/powerpoint/2010/main" val="212067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2B1EE3E0-FAB2-4A8F-963D-9BAD23135DC6}" type="slidenum">
              <a:rPr lang="en-US" altLang="en-US"/>
              <a:pPr/>
              <a:t>‹#›</a:t>
            </a:fld>
            <a:endParaRPr lang="en-US" altLang="en-US"/>
          </a:p>
        </p:txBody>
      </p:sp>
    </p:spTree>
    <p:extLst>
      <p:ext uri="{BB962C8B-B14F-4D97-AF65-F5344CB8AC3E}">
        <p14:creationId xmlns:p14="http://schemas.microsoft.com/office/powerpoint/2010/main" val="982285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B1F9EC77-FF5E-4AD0-A537-9DAE17965302}" type="slidenum">
              <a:rPr lang="en-US" altLang="en-US"/>
              <a:pPr/>
              <a:t>‹#›</a:t>
            </a:fld>
            <a:endParaRPr lang="en-US" altLang="en-US"/>
          </a:p>
        </p:txBody>
      </p:sp>
    </p:spTree>
    <p:extLst>
      <p:ext uri="{BB962C8B-B14F-4D97-AF65-F5344CB8AC3E}">
        <p14:creationId xmlns:p14="http://schemas.microsoft.com/office/powerpoint/2010/main" val="3994777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EF2EA71E-84AA-40EF-B958-B55EDEBFF74C}" type="slidenum">
              <a:rPr lang="en-US" altLang="en-US"/>
              <a:pPr/>
              <a:t>‹#›</a:t>
            </a:fld>
            <a:endParaRPr lang="en-US" altLang="en-US"/>
          </a:p>
        </p:txBody>
      </p:sp>
    </p:spTree>
    <p:extLst>
      <p:ext uri="{BB962C8B-B14F-4D97-AF65-F5344CB8AC3E}">
        <p14:creationId xmlns:p14="http://schemas.microsoft.com/office/powerpoint/2010/main" val="2690995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266B2077-36D2-4402-99F9-04EC76B9128F}" type="slidenum">
              <a:rPr lang="en-US" altLang="en-US"/>
              <a:pPr/>
              <a:t>‹#›</a:t>
            </a:fld>
            <a:endParaRPr lang="en-US" altLang="en-US"/>
          </a:p>
        </p:txBody>
      </p:sp>
    </p:spTree>
    <p:extLst>
      <p:ext uri="{BB962C8B-B14F-4D97-AF65-F5344CB8AC3E}">
        <p14:creationId xmlns:p14="http://schemas.microsoft.com/office/powerpoint/2010/main" val="380889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45DECAF7-1692-4045-A2CC-3913A2168241}" type="slidenum">
              <a:rPr lang="en-US" altLang="en-US"/>
              <a:pPr/>
              <a:t>‹#›</a:t>
            </a:fld>
            <a:endParaRPr lang="en-US" altLang="en-US"/>
          </a:p>
        </p:txBody>
      </p:sp>
    </p:spTree>
    <p:extLst>
      <p:ext uri="{BB962C8B-B14F-4D97-AF65-F5344CB8AC3E}">
        <p14:creationId xmlns:p14="http://schemas.microsoft.com/office/powerpoint/2010/main" val="107424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E14CED84-D9FB-4451-9A2B-12457586C627}" type="slidenum">
              <a:rPr lang="en-US" altLang="en-US"/>
              <a:pPr/>
              <a:t>‹#›</a:t>
            </a:fld>
            <a:endParaRPr lang="en-US" altLang="en-US"/>
          </a:p>
        </p:txBody>
      </p:sp>
    </p:spTree>
    <p:extLst>
      <p:ext uri="{BB962C8B-B14F-4D97-AF65-F5344CB8AC3E}">
        <p14:creationId xmlns:p14="http://schemas.microsoft.com/office/powerpoint/2010/main" val="3431962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1981DE1D-43DC-443A-8964-7A4808CD8D77}" type="slidenum">
              <a:rPr lang="en-US" altLang="en-US"/>
              <a:pPr/>
              <a:t>‹#›</a:t>
            </a:fld>
            <a:endParaRPr lang="en-US" altLang="en-US"/>
          </a:p>
        </p:txBody>
      </p:sp>
    </p:spTree>
    <p:extLst>
      <p:ext uri="{BB962C8B-B14F-4D97-AF65-F5344CB8AC3E}">
        <p14:creationId xmlns:p14="http://schemas.microsoft.com/office/powerpoint/2010/main" val="2097096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0CDBBEB6-405A-46BE-9524-5B622C4E3C0D}" type="slidenum">
              <a:rPr lang="en-US" altLang="en-US"/>
              <a:pPr/>
              <a:t>‹#›</a:t>
            </a:fld>
            <a:endParaRPr lang="en-US" altLang="en-US"/>
          </a:p>
        </p:txBody>
      </p:sp>
    </p:spTree>
    <p:extLst>
      <p:ext uri="{BB962C8B-B14F-4D97-AF65-F5344CB8AC3E}">
        <p14:creationId xmlns:p14="http://schemas.microsoft.com/office/powerpoint/2010/main" val="179294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C9D97913-0B94-403E-BC79-71F1C0251CE6}" type="slidenum">
              <a:rPr lang="en-US" altLang="en-US"/>
              <a:pPr/>
              <a:t>‹#›</a:t>
            </a:fld>
            <a:endParaRPr lang="en-US" altLang="en-US"/>
          </a:p>
        </p:txBody>
      </p:sp>
    </p:spTree>
    <p:extLst>
      <p:ext uri="{BB962C8B-B14F-4D97-AF65-F5344CB8AC3E}">
        <p14:creationId xmlns:p14="http://schemas.microsoft.com/office/powerpoint/2010/main" val="1543071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5277FB40-FCA7-4A29-B23B-00B63FA3825E}" type="slidenum">
              <a:rPr lang="en-US" altLang="en-US"/>
              <a:pPr/>
              <a:t>‹#›</a:t>
            </a:fld>
            <a:endParaRPr lang="en-US" altLang="en-US"/>
          </a:p>
        </p:txBody>
      </p:sp>
    </p:spTree>
    <p:extLst>
      <p:ext uri="{BB962C8B-B14F-4D97-AF65-F5344CB8AC3E}">
        <p14:creationId xmlns:p14="http://schemas.microsoft.com/office/powerpoint/2010/main" val="644241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3EA69F02-AFE7-4F03-8598-F907BF93FE4B}" type="slidenum">
              <a:rPr lang="en-US" altLang="en-US"/>
              <a:pPr/>
              <a:t>‹#›</a:t>
            </a:fld>
            <a:endParaRPr lang="en-US" altLang="en-US"/>
          </a:p>
        </p:txBody>
      </p:sp>
    </p:spTree>
    <p:extLst>
      <p:ext uri="{BB962C8B-B14F-4D97-AF65-F5344CB8AC3E}">
        <p14:creationId xmlns:p14="http://schemas.microsoft.com/office/powerpoint/2010/main" val="3985987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68EC31C4-F7AB-43F3-9FBB-3161D869A520}" type="slidenum">
              <a:rPr lang="en-US" altLang="en-US"/>
              <a:pPr/>
              <a:t>‹#›</a:t>
            </a:fld>
            <a:endParaRPr lang="en-US" altLang="en-US"/>
          </a:p>
        </p:txBody>
      </p:sp>
    </p:spTree>
    <p:extLst>
      <p:ext uri="{BB962C8B-B14F-4D97-AF65-F5344CB8AC3E}">
        <p14:creationId xmlns:p14="http://schemas.microsoft.com/office/powerpoint/2010/main" val="3860552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0D8F79FE-917A-4E18-9F92-5E02F020B10A}" type="slidenum">
              <a:rPr lang="en-US" altLang="en-US"/>
              <a:pPr/>
              <a:t>‹#›</a:t>
            </a:fld>
            <a:endParaRPr lang="en-US" altLang="en-US"/>
          </a:p>
        </p:txBody>
      </p:sp>
    </p:spTree>
    <p:extLst>
      <p:ext uri="{BB962C8B-B14F-4D97-AF65-F5344CB8AC3E}">
        <p14:creationId xmlns:p14="http://schemas.microsoft.com/office/powerpoint/2010/main" val="379901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D15E98EC-B999-4664-B0A4-80643862B2EC}" type="slidenum">
              <a:rPr lang="en-US" altLang="en-US"/>
              <a:pPr/>
              <a:t>‹#›</a:t>
            </a:fld>
            <a:endParaRPr lang="en-US" altLang="en-US"/>
          </a:p>
        </p:txBody>
      </p:sp>
    </p:spTree>
    <p:extLst>
      <p:ext uri="{BB962C8B-B14F-4D97-AF65-F5344CB8AC3E}">
        <p14:creationId xmlns:p14="http://schemas.microsoft.com/office/powerpoint/2010/main" val="1666748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CB94339F-E61B-48DB-9D0E-14F80629EB38}" type="slidenum">
              <a:rPr lang="en-US" altLang="en-US"/>
              <a:pPr/>
              <a:t>‹#›</a:t>
            </a:fld>
            <a:endParaRPr lang="en-US" altLang="en-US"/>
          </a:p>
        </p:txBody>
      </p:sp>
    </p:spTree>
    <p:extLst>
      <p:ext uri="{BB962C8B-B14F-4D97-AF65-F5344CB8AC3E}">
        <p14:creationId xmlns:p14="http://schemas.microsoft.com/office/powerpoint/2010/main" val="4076357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00E92475-30DD-450C-A2EE-2CEAC27B823A}" type="slidenum">
              <a:rPr lang="en-US" altLang="en-US"/>
              <a:pPr/>
              <a:t>‹#›</a:t>
            </a:fld>
            <a:endParaRPr lang="en-US" altLang="en-US"/>
          </a:p>
        </p:txBody>
      </p:sp>
    </p:spTree>
    <p:extLst>
      <p:ext uri="{BB962C8B-B14F-4D97-AF65-F5344CB8AC3E}">
        <p14:creationId xmlns:p14="http://schemas.microsoft.com/office/powerpoint/2010/main" val="811493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2D393092-4098-493A-AA3A-2445F27A098A}" type="slidenum">
              <a:rPr lang="en-US" altLang="en-US"/>
              <a:pPr/>
              <a:t>‹#›</a:t>
            </a:fld>
            <a:endParaRPr lang="en-US" altLang="en-US"/>
          </a:p>
        </p:txBody>
      </p:sp>
    </p:spTree>
    <p:extLst>
      <p:ext uri="{BB962C8B-B14F-4D97-AF65-F5344CB8AC3E}">
        <p14:creationId xmlns:p14="http://schemas.microsoft.com/office/powerpoint/2010/main" val="147518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504D9EB1-1E58-48E3-A6EE-DB9FA6A6D66E}" type="slidenum">
              <a:rPr lang="en-US" altLang="en-US"/>
              <a:pPr/>
              <a:t>‹#›</a:t>
            </a:fld>
            <a:endParaRPr lang="en-US" altLang="en-US"/>
          </a:p>
        </p:txBody>
      </p:sp>
    </p:spTree>
    <p:extLst>
      <p:ext uri="{BB962C8B-B14F-4D97-AF65-F5344CB8AC3E}">
        <p14:creationId xmlns:p14="http://schemas.microsoft.com/office/powerpoint/2010/main" val="3291230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6C4E2995-0104-46D5-AD6D-519C2F5B7175}" type="slidenum">
              <a:rPr lang="en-US" altLang="en-US"/>
              <a:pPr/>
              <a:t>‹#›</a:t>
            </a:fld>
            <a:endParaRPr lang="en-US" altLang="en-US"/>
          </a:p>
        </p:txBody>
      </p:sp>
    </p:spTree>
    <p:extLst>
      <p:ext uri="{BB962C8B-B14F-4D97-AF65-F5344CB8AC3E}">
        <p14:creationId xmlns:p14="http://schemas.microsoft.com/office/powerpoint/2010/main" val="323707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D4A0E79A-4B1C-43F3-9820-94F2DDCD5D7D}" type="slidenum">
              <a:rPr lang="en-US" altLang="en-US"/>
              <a:pPr/>
              <a:t>‹#›</a:t>
            </a:fld>
            <a:endParaRPr lang="en-US" altLang="en-US"/>
          </a:p>
        </p:txBody>
      </p:sp>
    </p:spTree>
    <p:extLst>
      <p:ext uri="{BB962C8B-B14F-4D97-AF65-F5344CB8AC3E}">
        <p14:creationId xmlns:p14="http://schemas.microsoft.com/office/powerpoint/2010/main" val="2737638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D81EEDAB-AAD5-4C3A-A603-3168BBACDE5A}" type="slidenum">
              <a:rPr lang="en-US" altLang="en-US"/>
              <a:pPr/>
              <a:t>‹#›</a:t>
            </a:fld>
            <a:endParaRPr lang="en-US" altLang="en-US"/>
          </a:p>
        </p:txBody>
      </p:sp>
    </p:spTree>
    <p:extLst>
      <p:ext uri="{BB962C8B-B14F-4D97-AF65-F5344CB8AC3E}">
        <p14:creationId xmlns:p14="http://schemas.microsoft.com/office/powerpoint/2010/main" val="22018067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447B6655-EB11-44E8-8EE8-91C07434ECCB}" type="slidenum">
              <a:rPr lang="en-US" altLang="en-US"/>
              <a:pPr/>
              <a:t>‹#›</a:t>
            </a:fld>
            <a:endParaRPr lang="en-US" altLang="en-US"/>
          </a:p>
        </p:txBody>
      </p:sp>
    </p:spTree>
    <p:extLst>
      <p:ext uri="{BB962C8B-B14F-4D97-AF65-F5344CB8AC3E}">
        <p14:creationId xmlns:p14="http://schemas.microsoft.com/office/powerpoint/2010/main" val="1885922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15809A02-C079-4C94-94D3-D8A6412ECAF7}" type="slidenum">
              <a:rPr lang="en-US" altLang="en-US"/>
              <a:pPr/>
              <a:t>‹#›</a:t>
            </a:fld>
            <a:endParaRPr lang="en-US" altLang="en-US"/>
          </a:p>
        </p:txBody>
      </p:sp>
    </p:spTree>
    <p:extLst>
      <p:ext uri="{BB962C8B-B14F-4D97-AF65-F5344CB8AC3E}">
        <p14:creationId xmlns:p14="http://schemas.microsoft.com/office/powerpoint/2010/main" val="52484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7756C552-8B15-40A4-8555-2AD566CD7BA5}" type="slidenum">
              <a:rPr lang="en-US" altLang="en-US"/>
              <a:pPr/>
              <a:t>‹#›</a:t>
            </a:fld>
            <a:endParaRPr lang="en-US" altLang="en-US"/>
          </a:p>
        </p:txBody>
      </p:sp>
    </p:spTree>
    <p:extLst>
      <p:ext uri="{BB962C8B-B14F-4D97-AF65-F5344CB8AC3E}">
        <p14:creationId xmlns:p14="http://schemas.microsoft.com/office/powerpoint/2010/main" val="2398537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F67770B5-2BED-4EA9-9BF4-0EEA7417063B}" type="slidenum">
              <a:rPr lang="en-US" altLang="en-US"/>
              <a:pPr/>
              <a:t>‹#›</a:t>
            </a:fld>
            <a:endParaRPr lang="en-US" altLang="en-US"/>
          </a:p>
        </p:txBody>
      </p:sp>
    </p:spTree>
    <p:extLst>
      <p:ext uri="{BB962C8B-B14F-4D97-AF65-F5344CB8AC3E}">
        <p14:creationId xmlns:p14="http://schemas.microsoft.com/office/powerpoint/2010/main" val="3406138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E69688F2-387C-43EF-99B8-8F6DEB394DDB}" type="slidenum">
              <a:rPr lang="en-US" altLang="en-US"/>
              <a:pPr/>
              <a:t>‹#›</a:t>
            </a:fld>
            <a:endParaRPr lang="en-US" altLang="en-US"/>
          </a:p>
        </p:txBody>
      </p:sp>
    </p:spTree>
    <p:extLst>
      <p:ext uri="{BB962C8B-B14F-4D97-AF65-F5344CB8AC3E}">
        <p14:creationId xmlns:p14="http://schemas.microsoft.com/office/powerpoint/2010/main" val="1545148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smtClean="0"/>
              <a:t>Copyrights apply</a:t>
            </a:r>
            <a:endParaRPr lang="en-US" sz="1000" dirty="0"/>
          </a:p>
        </p:txBody>
      </p:sp>
    </p:spTree>
    <p:extLst>
      <p:ext uri="{BB962C8B-B14F-4D97-AF65-F5344CB8AC3E}">
        <p14:creationId xmlns:p14="http://schemas.microsoft.com/office/powerpoint/2010/main" val="414514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6FF22421-74C6-4A0A-9E85-791D65034C30}" type="slidenum">
              <a:rPr lang="en-US" altLang="en-US"/>
              <a:pPr/>
              <a:t>‹#›</a:t>
            </a:fld>
            <a:endParaRPr lang="en-US" altLang="en-US"/>
          </a:p>
        </p:txBody>
      </p:sp>
    </p:spTree>
    <p:extLst>
      <p:ext uri="{BB962C8B-B14F-4D97-AF65-F5344CB8AC3E}">
        <p14:creationId xmlns:p14="http://schemas.microsoft.com/office/powerpoint/2010/main" val="58961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4A822C2-A7D4-40B9-A586-DB8CBF2251C1}" type="slidenum">
              <a:rPr lang="en-US" altLang="en-US"/>
              <a:pPr/>
              <a:t>‹#›</a:t>
            </a:fld>
            <a:endParaRPr lang="en-US" altLang="en-US"/>
          </a:p>
        </p:txBody>
      </p:sp>
    </p:spTree>
    <p:extLst>
      <p:ext uri="{BB962C8B-B14F-4D97-AF65-F5344CB8AC3E}">
        <p14:creationId xmlns:p14="http://schemas.microsoft.com/office/powerpoint/2010/main" val="59590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54571DD8-6D22-4F65-BC7C-65D55748E2F8}" type="slidenum">
              <a:rPr lang="en-US" altLang="en-US"/>
              <a:pPr/>
              <a:t>‹#›</a:t>
            </a:fld>
            <a:endParaRPr lang="en-US" altLang="en-US"/>
          </a:p>
        </p:txBody>
      </p:sp>
    </p:spTree>
    <p:extLst>
      <p:ext uri="{BB962C8B-B14F-4D97-AF65-F5344CB8AC3E}">
        <p14:creationId xmlns:p14="http://schemas.microsoft.com/office/powerpoint/2010/main" val="395545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48789EA-8452-4476-8DD8-E071861DC65A}" type="slidenum">
              <a:rPr lang="en-US" altLang="en-US"/>
              <a:pPr/>
              <a:t>‹#›</a:t>
            </a:fld>
            <a:endParaRPr lang="en-US" altLang="en-US"/>
          </a:p>
        </p:txBody>
      </p:sp>
    </p:spTree>
    <p:extLst>
      <p:ext uri="{BB962C8B-B14F-4D97-AF65-F5344CB8AC3E}">
        <p14:creationId xmlns:p14="http://schemas.microsoft.com/office/powerpoint/2010/main" val="4083239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Text Box 3"/>
          <p:cNvSpPr txBox="1">
            <a:spLocks noChangeArrowheads="1"/>
          </p:cNvSpPr>
          <p:nvPr/>
        </p:nvSpPr>
        <p:spPr bwMode="auto">
          <a:xfrm>
            <a:off x="457200" y="6354763"/>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8" name="Text Box 4"/>
          <p:cNvSpPr txBox="1">
            <a:spLocks noChangeArrowheads="1"/>
          </p:cNvSpPr>
          <p:nvPr/>
        </p:nvSpPr>
        <p:spPr bwMode="auto">
          <a:xfrm>
            <a:off x="3124200" y="6354763"/>
            <a:ext cx="2895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9" name="Rectangle 5"/>
          <p:cNvSpPr>
            <a:spLocks noGrp="1" noChangeArrowheads="1"/>
          </p:cNvSpPr>
          <p:nvPr>
            <p:ph type="sldNum"/>
          </p:nvPr>
        </p:nvSpPr>
        <p:spPr bwMode="auto">
          <a:xfrm>
            <a:off x="6553200" y="6354763"/>
            <a:ext cx="21320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defTabSz="457200" fontAlgn="base">
              <a:spcBef>
                <a:spcPct val="0"/>
              </a:spcBef>
              <a:spcAft>
                <a:spcPct val="0"/>
              </a:spcAft>
              <a:buSzPct val="100000"/>
            </a:pPr>
            <a:fld id="{AB1136D0-6586-4167-B20D-96AE31CA8044}" type="slidenum">
              <a:rPr lang="en-US" altLang="en-US">
                <a:latin typeface="Arial" charset="0"/>
              </a:rPr>
              <a:pPr defTabSz="457200" fontAlgn="base">
                <a:spcBef>
                  <a:spcPct val="0"/>
                </a:spcBef>
                <a:spcAft>
                  <a:spcPct val="0"/>
                </a:spcAft>
                <a:buSzPct val="100000"/>
              </a:pPr>
              <a:t>‹#›</a:t>
            </a:fld>
            <a:endParaRPr lang="en-US" altLang="en-US">
              <a:latin typeface="Arial" charset="0"/>
            </a:endParaRPr>
          </a:p>
        </p:txBody>
      </p:sp>
    </p:spTree>
    <p:extLst>
      <p:ext uri="{BB962C8B-B14F-4D97-AF65-F5344CB8AC3E}">
        <p14:creationId xmlns:p14="http://schemas.microsoft.com/office/powerpoint/2010/main" val="29066377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Text Box 3"/>
          <p:cNvSpPr txBox="1">
            <a:spLocks noChangeArrowheads="1"/>
          </p:cNvSpPr>
          <p:nvPr/>
        </p:nvSpPr>
        <p:spPr bwMode="auto">
          <a:xfrm>
            <a:off x="457200" y="6354763"/>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8" name="Text Box 4"/>
          <p:cNvSpPr txBox="1">
            <a:spLocks noChangeArrowheads="1"/>
          </p:cNvSpPr>
          <p:nvPr/>
        </p:nvSpPr>
        <p:spPr bwMode="auto">
          <a:xfrm>
            <a:off x="3124200" y="6354763"/>
            <a:ext cx="2895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9" name="Rectangle 5"/>
          <p:cNvSpPr>
            <a:spLocks noGrp="1" noChangeArrowheads="1"/>
          </p:cNvSpPr>
          <p:nvPr>
            <p:ph type="sldNum"/>
          </p:nvPr>
        </p:nvSpPr>
        <p:spPr bwMode="auto">
          <a:xfrm>
            <a:off x="6553200" y="6353175"/>
            <a:ext cx="21304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defTabSz="457200" fontAlgn="base">
              <a:spcBef>
                <a:spcPct val="0"/>
              </a:spcBef>
              <a:spcAft>
                <a:spcPct val="0"/>
              </a:spcAft>
              <a:buSzPct val="100000"/>
            </a:pPr>
            <a:fld id="{A6F24C2A-67CD-4709-A0A3-0199DB0FA081}" type="slidenum">
              <a:rPr lang="en-US" altLang="en-US">
                <a:latin typeface="Arial" charset="0"/>
              </a:rPr>
              <a:pPr defTabSz="457200" fontAlgn="base">
                <a:spcBef>
                  <a:spcPct val="0"/>
                </a:spcBef>
                <a:spcAft>
                  <a:spcPct val="0"/>
                </a:spcAft>
                <a:buSzPct val="100000"/>
              </a:pPr>
              <a:t>‹#›</a:t>
            </a:fld>
            <a:endParaRPr lang="en-US" altLang="en-US">
              <a:latin typeface="Arial" charset="0"/>
            </a:endParaRPr>
          </a:p>
        </p:txBody>
      </p:sp>
    </p:spTree>
    <p:extLst>
      <p:ext uri="{BB962C8B-B14F-4D97-AF65-F5344CB8AC3E}">
        <p14:creationId xmlns:p14="http://schemas.microsoft.com/office/powerpoint/2010/main" val="26254330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Text Box 3"/>
          <p:cNvSpPr txBox="1">
            <a:spLocks noChangeArrowheads="1"/>
          </p:cNvSpPr>
          <p:nvPr/>
        </p:nvSpPr>
        <p:spPr bwMode="auto">
          <a:xfrm>
            <a:off x="457200" y="6354763"/>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8" name="Text Box 4"/>
          <p:cNvSpPr txBox="1">
            <a:spLocks noChangeArrowheads="1"/>
          </p:cNvSpPr>
          <p:nvPr/>
        </p:nvSpPr>
        <p:spPr bwMode="auto">
          <a:xfrm>
            <a:off x="3124200" y="6354763"/>
            <a:ext cx="2895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9" name="Rectangle 5"/>
          <p:cNvSpPr>
            <a:spLocks noGrp="1" noChangeArrowheads="1"/>
          </p:cNvSpPr>
          <p:nvPr>
            <p:ph type="sldNum"/>
          </p:nvPr>
        </p:nvSpPr>
        <p:spPr bwMode="auto">
          <a:xfrm>
            <a:off x="6553200" y="6353175"/>
            <a:ext cx="21304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defTabSz="457200" fontAlgn="base">
              <a:spcBef>
                <a:spcPct val="0"/>
              </a:spcBef>
              <a:spcAft>
                <a:spcPct val="0"/>
              </a:spcAft>
              <a:buSzPct val="100000"/>
            </a:pPr>
            <a:fld id="{5428B37F-8CD5-4211-8FA8-73C38303959E}" type="slidenum">
              <a:rPr lang="en-US" altLang="en-US">
                <a:latin typeface="Arial" charset="0"/>
              </a:rPr>
              <a:pPr defTabSz="457200" fontAlgn="base">
                <a:spcBef>
                  <a:spcPct val="0"/>
                </a:spcBef>
                <a:spcAft>
                  <a:spcPct val="0"/>
                </a:spcAft>
                <a:buSzPct val="100000"/>
              </a:pPr>
              <a:t>‹#›</a:t>
            </a:fld>
            <a:endParaRPr lang="en-US" altLang="en-US">
              <a:latin typeface="Arial" charset="0"/>
            </a:endParaRPr>
          </a:p>
        </p:txBody>
      </p:sp>
    </p:spTree>
    <p:extLst>
      <p:ext uri="{BB962C8B-B14F-4D97-AF65-F5344CB8AC3E}">
        <p14:creationId xmlns:p14="http://schemas.microsoft.com/office/powerpoint/2010/main" val="190222424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Text Box 3"/>
          <p:cNvSpPr txBox="1">
            <a:spLocks noChangeArrowheads="1"/>
          </p:cNvSpPr>
          <p:nvPr/>
        </p:nvSpPr>
        <p:spPr bwMode="auto">
          <a:xfrm>
            <a:off x="457200" y="6354763"/>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8" name="Text Box 4"/>
          <p:cNvSpPr txBox="1">
            <a:spLocks noChangeArrowheads="1"/>
          </p:cNvSpPr>
          <p:nvPr/>
        </p:nvSpPr>
        <p:spPr bwMode="auto">
          <a:xfrm>
            <a:off x="3124200" y="6354763"/>
            <a:ext cx="2895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9" name="Rectangle 5"/>
          <p:cNvSpPr>
            <a:spLocks noGrp="1" noChangeArrowheads="1"/>
          </p:cNvSpPr>
          <p:nvPr>
            <p:ph type="sldNum"/>
          </p:nvPr>
        </p:nvSpPr>
        <p:spPr bwMode="auto">
          <a:xfrm>
            <a:off x="6553200" y="6354763"/>
            <a:ext cx="21320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defTabSz="457200" fontAlgn="base">
              <a:spcBef>
                <a:spcPct val="0"/>
              </a:spcBef>
              <a:spcAft>
                <a:spcPct val="0"/>
              </a:spcAft>
              <a:buSzPct val="100000"/>
            </a:pPr>
            <a:fld id="{232F9653-9CF8-4ABB-A6E3-6D92A68751B2}" type="slidenum">
              <a:rPr lang="en-US" altLang="en-US">
                <a:latin typeface="Arial" charset="0"/>
              </a:rPr>
              <a:pPr defTabSz="457200" fontAlgn="base">
                <a:spcBef>
                  <a:spcPct val="0"/>
                </a:spcBef>
                <a:spcAft>
                  <a:spcPct val="0"/>
                </a:spcAft>
                <a:buSzPct val="100000"/>
              </a:pPr>
              <a:t>‹#›</a:t>
            </a:fld>
            <a:endParaRPr lang="en-US" altLang="en-US">
              <a:latin typeface="Arial" charset="0"/>
            </a:endParaRPr>
          </a:p>
        </p:txBody>
      </p:sp>
    </p:spTree>
    <p:extLst>
      <p:ext uri="{BB962C8B-B14F-4D97-AF65-F5344CB8AC3E}">
        <p14:creationId xmlns:p14="http://schemas.microsoft.com/office/powerpoint/2010/main" val="4936872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Text Box 3"/>
          <p:cNvSpPr txBox="1">
            <a:spLocks noChangeArrowheads="1"/>
          </p:cNvSpPr>
          <p:nvPr/>
        </p:nvSpPr>
        <p:spPr bwMode="auto">
          <a:xfrm>
            <a:off x="457200" y="6354763"/>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8" name="Text Box 4"/>
          <p:cNvSpPr txBox="1">
            <a:spLocks noChangeArrowheads="1"/>
          </p:cNvSpPr>
          <p:nvPr/>
        </p:nvSpPr>
        <p:spPr bwMode="auto">
          <a:xfrm>
            <a:off x="3124200" y="6354763"/>
            <a:ext cx="2895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1029" name="Rectangle 5"/>
          <p:cNvSpPr>
            <a:spLocks noGrp="1" noChangeArrowheads="1"/>
          </p:cNvSpPr>
          <p:nvPr>
            <p:ph type="sldNum"/>
          </p:nvPr>
        </p:nvSpPr>
        <p:spPr bwMode="auto">
          <a:xfrm>
            <a:off x="6553200" y="6353175"/>
            <a:ext cx="21304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defTabSz="457200" fontAlgn="base">
              <a:spcBef>
                <a:spcPct val="0"/>
              </a:spcBef>
              <a:spcAft>
                <a:spcPct val="0"/>
              </a:spcAft>
              <a:buSzPct val="100000"/>
            </a:pPr>
            <a:fld id="{134A12B4-52F9-42DE-8D24-525323B378E8}" type="slidenum">
              <a:rPr lang="en-US" altLang="en-US">
                <a:latin typeface="Arial" charset="0"/>
              </a:rPr>
              <a:pPr defTabSz="457200" fontAlgn="base">
                <a:spcBef>
                  <a:spcPct val="0"/>
                </a:spcBef>
                <a:spcAft>
                  <a:spcPct val="0"/>
                </a:spcAft>
                <a:buSzPct val="100000"/>
              </a:pPr>
              <a:t>‹#›</a:t>
            </a:fld>
            <a:endParaRPr lang="en-US" altLang="en-US">
              <a:latin typeface="Arial" charset="0"/>
            </a:endParaRPr>
          </a:p>
        </p:txBody>
      </p:sp>
    </p:spTree>
    <p:extLst>
      <p:ext uri="{BB962C8B-B14F-4D97-AF65-F5344CB8AC3E}">
        <p14:creationId xmlns:p14="http://schemas.microsoft.com/office/powerpoint/2010/main" val="8599016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BB0B0-7D0B-4081-AF17-E1518D1D8242}" type="datetime1">
              <a:rPr lang="en-US" smtClean="0"/>
              <a:t>1/5/2023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Copyrights apply</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F6622-C519-4C69-9716-EA6F1F6EF4F6}" type="slidenum">
              <a:rPr lang="en-US" smtClean="0"/>
              <a:t>‹#›</a:t>
            </a:fld>
            <a:endParaRPr lang="en-US"/>
          </a:p>
        </p:txBody>
      </p:sp>
    </p:spTree>
    <p:extLst>
      <p:ext uri="{BB962C8B-B14F-4D97-AF65-F5344CB8AC3E}">
        <p14:creationId xmlns:p14="http://schemas.microsoft.com/office/powerpoint/2010/main" val="477106228"/>
      </p:ext>
    </p:extLst>
  </p:cSld>
  <p:clrMap bg1="lt1" tx1="dk1" bg2="lt2" tx2="dk2" accent1="accent1" accent2="accent2" accent3="accent3" accent4="accent4" accent5="accent5" accent6="accent6" hlink="hlink" folHlink="folHlink"/>
  <p:sldLayoutIdLst>
    <p:sldLayoutId id="2147483781"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hyperlink" Target="https://www.researchgate.net/deref/http%3A%2F%2Fwww.biomedcentral.com%2Fcontent%2Fpdf%2F1749-8546-6-24.pdf" TargetMode="External"/><Relationship Id="rId2" Type="http://schemas.openxmlformats.org/officeDocument/2006/relationships/hyperlink" Target="https://www.researchgate.net/deref/http%3A%2F%2Fwww.ncbi.nlm.nih.gov%2Fpmc%2Farticles%2FPMC4117383%2F" TargetMode="External"/><Relationship Id="rId1" Type="http://schemas.openxmlformats.org/officeDocument/2006/relationships/slideLayout" Target="../slideLayouts/slideLayout7.xml"/><Relationship Id="rId4" Type="http://schemas.openxmlformats.org/officeDocument/2006/relationships/hyperlink" Target="https://www.researchgate.net/deref/http%3A%2F%2Fwww.ncbi.nlm.nih.gov%2Fpubmed%2F12216605"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QY9ePL690D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sz="5300" dirty="0" smtClean="0">
                <a:solidFill>
                  <a:schemeClr val="tx1"/>
                </a:solidFill>
              </a:rPr>
              <a:t>Myofascial Pain Disorder: </a:t>
            </a:r>
            <a:r>
              <a:rPr lang="en-US" dirty="0" smtClean="0">
                <a:solidFill>
                  <a:schemeClr val="tx1"/>
                </a:solidFill>
              </a:rPr>
              <a:t>An introduction to an unfortunately little taught concept of how the body works</a:t>
            </a:r>
            <a:br>
              <a:rPr lang="en-US" dirty="0" smtClean="0">
                <a:solidFill>
                  <a:schemeClr val="tx1"/>
                </a:solidFill>
              </a:rPr>
            </a:br>
            <a:endParaRPr lang="en-US" dirty="0">
              <a:solidFill>
                <a:schemeClr val="tx1"/>
              </a:solidFill>
            </a:endParaRPr>
          </a:p>
        </p:txBody>
      </p:sp>
      <p:sp>
        <p:nvSpPr>
          <p:cNvPr id="3" name="Subtitle 2"/>
          <p:cNvSpPr>
            <a:spLocks noGrp="1"/>
          </p:cNvSpPr>
          <p:nvPr>
            <p:ph type="subTitle" idx="1"/>
          </p:nvPr>
        </p:nvSpPr>
        <p:spPr/>
        <p:txBody>
          <a:bodyPr/>
          <a:lstStyle/>
          <a:p>
            <a:r>
              <a:rPr lang="en-US" b="1" dirty="0" smtClean="0"/>
              <a:t>Dan Wilensky MD</a:t>
            </a:r>
          </a:p>
          <a:p>
            <a:r>
              <a:rPr lang="en-US" b="1" dirty="0" smtClean="0"/>
              <a:t>Chief Preceptor</a:t>
            </a:r>
          </a:p>
          <a:p>
            <a:r>
              <a:rPr lang="en-US" b="1" dirty="0" smtClean="0"/>
              <a:t>2022-2023</a:t>
            </a:r>
          </a:p>
          <a:p>
            <a:endParaRPr lang="en-US" b="1" dirty="0" smtClean="0"/>
          </a:p>
        </p:txBody>
      </p:sp>
    </p:spTree>
    <p:extLst>
      <p:ext uri="{BB962C8B-B14F-4D97-AF65-F5344CB8AC3E}">
        <p14:creationId xmlns:p14="http://schemas.microsoft.com/office/powerpoint/2010/main" val="1697849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2800" i="1" dirty="0" smtClean="0">
              <a:latin typeface="Calibri" pitchFamily="32" charset="0"/>
            </a:endParaRPr>
          </a:p>
          <a:p>
            <a:pPr algn="ctr" defTabSz="457200" fontAlgn="base">
              <a:spcBef>
                <a:spcPct val="0"/>
              </a:spcBef>
              <a:spcAft>
                <a:spcPct val="0"/>
              </a:spcAft>
              <a:buSzPct val="100000"/>
            </a:pPr>
            <a:r>
              <a:rPr lang="en-US" altLang="en-US" sz="2800" i="1" dirty="0" smtClean="0">
                <a:latin typeface="Calibri" pitchFamily="32" charset="0"/>
              </a:rPr>
              <a:t>MYOFASCIAL </a:t>
            </a:r>
            <a:r>
              <a:rPr lang="en-US" altLang="en-US" sz="2800" i="1" dirty="0">
                <a:latin typeface="Calibri" pitchFamily="32" charset="0"/>
              </a:rPr>
              <a:t>PAIN SYNDROME</a:t>
            </a:r>
          </a:p>
        </p:txBody>
      </p:sp>
      <p:sp>
        <p:nvSpPr>
          <p:cNvPr id="10242"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9pPr>
          </a:lstStyle>
          <a:p>
            <a:pPr defTabSz="457200" fontAlgn="base">
              <a:spcBef>
                <a:spcPts val="800"/>
              </a:spcBef>
              <a:spcAft>
                <a:spcPct val="0"/>
              </a:spcAft>
              <a:buClr>
                <a:srgbClr val="000000"/>
              </a:buClr>
              <a:buSzPct val="100000"/>
              <a:buFont typeface="Arial" charset="0"/>
              <a:buChar char="•"/>
            </a:pPr>
            <a:r>
              <a:rPr lang="en-US" altLang="en-US" sz="3200">
                <a:latin typeface="Calibri" pitchFamily="32" charset="0"/>
              </a:rPr>
              <a:t>PREVALENCE (</a:t>
            </a:r>
            <a:r>
              <a:rPr lang="en-US" altLang="en-US" sz="3200" i="1">
                <a:latin typeface="Calibri" pitchFamily="32" charset="0"/>
              </a:rPr>
              <a:t>since 1980’s</a:t>
            </a:r>
            <a:r>
              <a:rPr lang="en-US" altLang="en-US" sz="3200">
                <a:latin typeface="Calibri" pitchFamily="32" charset="0"/>
              </a:rPr>
              <a:t>)</a:t>
            </a:r>
          </a:p>
          <a:p>
            <a:pPr defTabSz="457200" fontAlgn="base">
              <a:spcBef>
                <a:spcPts val="800"/>
              </a:spcBef>
              <a:spcAft>
                <a:spcPct val="0"/>
              </a:spcAft>
              <a:buSzPct val="100000"/>
            </a:pPr>
            <a:endParaRPr lang="en-US" altLang="en-US" sz="3200">
              <a:latin typeface="Calibri" pitchFamily="32" charset="0"/>
            </a:endParaRP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Primary care: </a:t>
            </a:r>
          </a:p>
          <a:p>
            <a:pPr marL="1143000" lvl="2" indent="-228600" defTabSz="457200" fontAlgn="base">
              <a:spcBef>
                <a:spcPts val="600"/>
              </a:spcBef>
              <a:spcAft>
                <a:spcPct val="0"/>
              </a:spcAft>
              <a:buClr>
                <a:srgbClr val="000000"/>
              </a:buClr>
              <a:buSzPct val="100000"/>
              <a:buFont typeface="Arial" charset="0"/>
              <a:buChar char="•"/>
            </a:pPr>
            <a:r>
              <a:rPr lang="en-US" altLang="en-US" sz="2400">
                <a:latin typeface="Calibri" pitchFamily="32" charset="0"/>
              </a:rPr>
              <a:t>30% present with pain</a:t>
            </a:r>
          </a:p>
          <a:p>
            <a:pPr marL="1600200" lvl="3" indent="-228600" defTabSz="457200" fontAlgn="base">
              <a:spcBef>
                <a:spcPts val="500"/>
              </a:spcBef>
              <a:spcAft>
                <a:spcPct val="0"/>
              </a:spcAft>
              <a:buClr>
                <a:srgbClr val="000000"/>
              </a:buClr>
              <a:buSzPct val="100000"/>
              <a:buFont typeface="Arial" charset="0"/>
              <a:buChar char="–"/>
            </a:pPr>
            <a:r>
              <a:rPr lang="en-US" altLang="en-US" sz="2000">
                <a:latin typeface="Calibri" pitchFamily="32" charset="0"/>
              </a:rPr>
              <a:t>30% of these pts. have MPS</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Pain clinics: </a:t>
            </a:r>
          </a:p>
          <a:p>
            <a:pPr marL="1143000" lvl="2" indent="-228600" defTabSz="457200" fontAlgn="base">
              <a:spcBef>
                <a:spcPts val="600"/>
              </a:spcBef>
              <a:spcAft>
                <a:spcPct val="0"/>
              </a:spcAft>
              <a:buClr>
                <a:srgbClr val="000000"/>
              </a:buClr>
              <a:buSzPct val="100000"/>
              <a:buFont typeface="Arial" charset="0"/>
              <a:buChar char="•"/>
            </a:pPr>
            <a:r>
              <a:rPr lang="en-US" altLang="en-US" sz="2400">
                <a:latin typeface="Calibri" pitchFamily="32" charset="0"/>
              </a:rPr>
              <a:t>50-85% of pts. present with MPS</a:t>
            </a:r>
          </a:p>
          <a:p>
            <a:pPr marL="1143000" lvl="2" indent="-228600" defTabSz="457200" fontAlgn="base">
              <a:spcBef>
                <a:spcPts val="600"/>
              </a:spcBef>
              <a:spcAft>
                <a:spcPct val="0"/>
              </a:spcAft>
              <a:buSzPct val="100000"/>
            </a:pPr>
            <a:endParaRPr lang="en-US" altLang="en-US" sz="2400">
              <a:latin typeface="Calibri" pitchFamily="32" charset="0"/>
            </a:endParaRPr>
          </a:p>
          <a:p>
            <a:pPr marL="1143000" lvl="2" indent="-228600" defTabSz="457200" fontAlgn="base">
              <a:spcBef>
                <a:spcPts val="600"/>
              </a:spcBef>
              <a:spcAft>
                <a:spcPct val="0"/>
              </a:spcAft>
              <a:buSzPct val="100000"/>
            </a:pPr>
            <a:r>
              <a:rPr lang="en-US" altLang="en-US" sz="2400" i="1">
                <a:latin typeface="Calibri" pitchFamily="32" charset="0"/>
              </a:rPr>
              <a:t>REF: Travell</a:t>
            </a:r>
          </a:p>
        </p:txBody>
      </p:sp>
    </p:spTree>
    <p:extLst>
      <p:ext uri="{BB962C8B-B14F-4D97-AF65-F5344CB8AC3E}">
        <p14:creationId xmlns:p14="http://schemas.microsoft.com/office/powerpoint/2010/main" val="3966349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429000" y="450706"/>
            <a:ext cx="5973762" cy="1509712"/>
          </a:xfrm>
        </p:spPr>
        <p:txBody>
          <a:bodyPr>
            <a:normAutofit fontScale="90000"/>
          </a:bodyPr>
          <a:lstStyle/>
          <a:p>
            <a:pPr algn="ctr"/>
            <a:r>
              <a:rPr lang="en-US" b="1" dirty="0" smtClean="0"/>
              <a:t>Let’s take a step back: What does </a:t>
            </a:r>
            <a:r>
              <a:rPr lang="en-US" b="1" dirty="0" err="1" smtClean="0"/>
              <a:t>myofascial</a:t>
            </a:r>
            <a:r>
              <a:rPr lang="en-US" b="1" dirty="0" smtClean="0"/>
              <a:t> refer to?</a:t>
            </a:r>
            <a:endParaRPr lang="en-US" b="1" dirty="0"/>
          </a:p>
        </p:txBody>
      </p:sp>
      <p:sp>
        <p:nvSpPr>
          <p:cNvPr id="7" name="Content Placeholder 6"/>
          <p:cNvSpPr>
            <a:spLocks noGrp="1"/>
          </p:cNvSpPr>
          <p:nvPr>
            <p:ph idx="4294967295"/>
          </p:nvPr>
        </p:nvSpPr>
        <p:spPr>
          <a:xfrm>
            <a:off x="762000" y="1981200"/>
            <a:ext cx="8183562" cy="3956050"/>
          </a:xfrm>
        </p:spPr>
        <p:txBody>
          <a:bodyPr/>
          <a:lstStyle/>
          <a:p>
            <a:r>
              <a:rPr lang="en-US" dirty="0" err="1" smtClean="0"/>
              <a:t>Myo</a:t>
            </a:r>
            <a:r>
              <a:rPr lang="en-US" dirty="0" smtClean="0"/>
              <a:t> (muscle)</a:t>
            </a:r>
          </a:p>
          <a:p>
            <a:r>
              <a:rPr lang="en-US" dirty="0" smtClean="0"/>
              <a:t>Fascia (connective tissue)</a:t>
            </a:r>
          </a:p>
          <a:p>
            <a:r>
              <a:rPr lang="en-US" dirty="0" err="1" smtClean="0"/>
              <a:t>Myofascial</a:t>
            </a:r>
            <a:r>
              <a:rPr lang="en-US" dirty="0" smtClean="0"/>
              <a:t> involves all of the muscles in the body, all of the connective tissue connecting this to bones, skin, organs</a:t>
            </a:r>
          </a:p>
          <a:p>
            <a:r>
              <a:rPr lang="en-US" dirty="0" smtClean="0"/>
              <a:t>It also supports the nerves (sensory, motor, and autonomic) and the blood vessels.</a:t>
            </a:r>
            <a:endParaRPr lang="en-US" dirty="0"/>
          </a:p>
        </p:txBody>
      </p:sp>
    </p:spTree>
    <p:extLst>
      <p:ext uri="{BB962C8B-B14F-4D97-AF65-F5344CB8AC3E}">
        <p14:creationId xmlns:p14="http://schemas.microsoft.com/office/powerpoint/2010/main" val="2700422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990600"/>
            <a:ext cx="8183562" cy="1052512"/>
          </a:xfrm>
        </p:spPr>
        <p:txBody>
          <a:bodyPr>
            <a:normAutofit fontScale="90000"/>
          </a:bodyPr>
          <a:lstStyle/>
          <a:p>
            <a:pPr algn="ctr"/>
            <a:r>
              <a:rPr lang="en-US" dirty="0" smtClean="0"/>
              <a:t>Wait!  This is huge!?  Have I learned about this?</a:t>
            </a:r>
            <a:endParaRPr lang="en-US" dirty="0"/>
          </a:p>
        </p:txBody>
      </p:sp>
      <p:sp>
        <p:nvSpPr>
          <p:cNvPr id="3" name="Content Placeholder 2"/>
          <p:cNvSpPr>
            <a:spLocks noGrp="1"/>
          </p:cNvSpPr>
          <p:nvPr>
            <p:ph idx="4294967295"/>
          </p:nvPr>
        </p:nvSpPr>
        <p:spPr>
          <a:xfrm>
            <a:off x="762000" y="1814512"/>
            <a:ext cx="8183562" cy="4187825"/>
          </a:xfrm>
        </p:spPr>
        <p:txBody>
          <a:bodyPr/>
          <a:lstStyle/>
          <a:p>
            <a:endParaRPr lang="en-US" dirty="0" smtClean="0"/>
          </a:p>
          <a:p>
            <a:r>
              <a:rPr lang="en-US" dirty="0" smtClean="0"/>
              <a:t>Mostly not.</a:t>
            </a:r>
          </a:p>
          <a:p>
            <a:r>
              <a:rPr lang="en-US" dirty="0" smtClean="0"/>
              <a:t>In anatomy lab, we stripped away the fascia so we could see the anatomy</a:t>
            </a:r>
          </a:p>
          <a:p>
            <a:r>
              <a:rPr lang="en-US" dirty="0" smtClean="0"/>
              <a:t>Many well taught conditions involve the </a:t>
            </a:r>
            <a:r>
              <a:rPr lang="en-US" dirty="0" err="1" smtClean="0"/>
              <a:t>myofascia</a:t>
            </a:r>
            <a:r>
              <a:rPr lang="en-US" dirty="0" smtClean="0"/>
              <a:t> (e.g. tennis elbow) but attention is not drawn to it.</a:t>
            </a:r>
            <a:endParaRPr lang="en-US" dirty="0"/>
          </a:p>
        </p:txBody>
      </p:sp>
    </p:spTree>
    <p:extLst>
      <p:ext uri="{BB962C8B-B14F-4D97-AF65-F5344CB8AC3E}">
        <p14:creationId xmlns:p14="http://schemas.microsoft.com/office/powerpoint/2010/main" val="1602959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0" y="0"/>
            <a:ext cx="8183562" cy="1052512"/>
          </a:xfrm>
        </p:spPr>
        <p:txBody>
          <a:bodyPr/>
          <a:lstStyle/>
          <a:p>
            <a:pPr algn="ctr"/>
            <a:r>
              <a:rPr lang="en-US" dirty="0" smtClean="0"/>
              <a:t>So who does know this?</a:t>
            </a:r>
            <a:endParaRPr lang="en-US" dirty="0"/>
          </a:p>
        </p:txBody>
      </p:sp>
      <p:sp>
        <p:nvSpPr>
          <p:cNvPr id="3" name="Content Placeholder 2"/>
          <p:cNvSpPr>
            <a:spLocks noGrp="1"/>
          </p:cNvSpPr>
          <p:nvPr>
            <p:ph idx="4294967295"/>
          </p:nvPr>
        </p:nvSpPr>
        <p:spPr>
          <a:xfrm>
            <a:off x="762000" y="609600"/>
            <a:ext cx="8183562" cy="5410200"/>
          </a:xfrm>
        </p:spPr>
        <p:txBody>
          <a:bodyPr>
            <a:normAutofit fontScale="85000" lnSpcReduction="10000"/>
          </a:bodyPr>
          <a:lstStyle/>
          <a:p>
            <a:endParaRPr lang="en-US" dirty="0" smtClean="0"/>
          </a:p>
          <a:p>
            <a:r>
              <a:rPr lang="en-US" dirty="0" smtClean="0"/>
              <a:t>Physical therapists….some focus primarily on this</a:t>
            </a:r>
          </a:p>
          <a:p>
            <a:r>
              <a:rPr lang="en-US" dirty="0" smtClean="0"/>
              <a:t>Physiatrists…to greater and lesser degrees</a:t>
            </a:r>
          </a:p>
          <a:p>
            <a:r>
              <a:rPr lang="en-US" dirty="0" smtClean="0"/>
              <a:t>Orthopedists?.....</a:t>
            </a:r>
            <a:r>
              <a:rPr lang="en-US" dirty="0" err="1" smtClean="0"/>
              <a:t>myofascial</a:t>
            </a:r>
            <a:r>
              <a:rPr lang="en-US" dirty="0" smtClean="0"/>
              <a:t> pain is not treated surgically.</a:t>
            </a:r>
          </a:p>
          <a:p>
            <a:r>
              <a:rPr lang="en-US" dirty="0" smtClean="0"/>
              <a:t>Chiropractors….it’s not part of their tradition, but many are becoming quite adept at it</a:t>
            </a:r>
          </a:p>
          <a:p>
            <a:r>
              <a:rPr lang="en-US" dirty="0" smtClean="0"/>
              <a:t>“Body workers”</a:t>
            </a:r>
          </a:p>
          <a:p>
            <a:r>
              <a:rPr lang="en-US" dirty="0" smtClean="0"/>
              <a:t>Trainers</a:t>
            </a:r>
          </a:p>
          <a:p>
            <a:r>
              <a:rPr lang="en-US" dirty="0" smtClean="0"/>
              <a:t>Increasingly, everybody except us (anybody with a foam roller)</a:t>
            </a:r>
          </a:p>
          <a:p>
            <a:r>
              <a:rPr lang="en-US" dirty="0" smtClean="0"/>
              <a:t>Neurologists/Rheumatologists?....maybe, maybe not</a:t>
            </a:r>
          </a:p>
          <a:p>
            <a:endParaRPr lang="en-US" dirty="0" smtClean="0"/>
          </a:p>
          <a:p>
            <a:endParaRPr lang="en-US" dirty="0"/>
          </a:p>
        </p:txBody>
      </p:sp>
    </p:spTree>
    <p:extLst>
      <p:ext uri="{BB962C8B-B14F-4D97-AF65-F5344CB8AC3E}">
        <p14:creationId xmlns:p14="http://schemas.microsoft.com/office/powerpoint/2010/main" val="4022971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4400" dirty="0" smtClean="0">
              <a:latin typeface="Calibri" pitchFamily="32" charset="0"/>
            </a:endParaRPr>
          </a:p>
          <a:p>
            <a:pPr algn="ctr" defTabSz="457200" fontAlgn="base">
              <a:spcBef>
                <a:spcPct val="0"/>
              </a:spcBef>
              <a:spcAft>
                <a:spcPct val="0"/>
              </a:spcAft>
              <a:buSzPct val="100000"/>
            </a:pPr>
            <a:r>
              <a:rPr lang="en-US" altLang="en-US" sz="4000" dirty="0" smtClean="0">
                <a:latin typeface="Calibri" pitchFamily="32" charset="0"/>
              </a:rPr>
              <a:t>Precipitating and perpetuating </a:t>
            </a:r>
            <a:r>
              <a:rPr lang="en-US" altLang="en-US" sz="4000" dirty="0">
                <a:latin typeface="Calibri" pitchFamily="32" charset="0"/>
              </a:rPr>
              <a:t>Factors</a:t>
            </a:r>
          </a:p>
        </p:txBody>
      </p:sp>
      <p:sp>
        <p:nvSpPr>
          <p:cNvPr id="12290" name="Text Box 2"/>
          <p:cNvSpPr txBox="1">
            <a:spLocks noChangeArrowheads="1"/>
          </p:cNvSpPr>
          <p:nvPr/>
        </p:nvSpPr>
        <p:spPr bwMode="auto">
          <a:xfrm>
            <a:off x="457200" y="1600200"/>
            <a:ext cx="8229600" cy="495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9pPr>
          </a:lstStyle>
          <a:p>
            <a:pPr defTabSz="457200" fontAlgn="base">
              <a:lnSpc>
                <a:spcPct val="80000"/>
              </a:lnSpc>
              <a:spcBef>
                <a:spcPts val="750"/>
              </a:spcBef>
              <a:spcAft>
                <a:spcPct val="0"/>
              </a:spcAft>
              <a:buClr>
                <a:srgbClr val="000000"/>
              </a:buClr>
              <a:buSzPct val="100000"/>
              <a:buFont typeface="Arial" charset="0"/>
              <a:buChar char="•"/>
            </a:pPr>
            <a:r>
              <a:rPr lang="en-US" altLang="en-US" sz="3000" dirty="0">
                <a:latin typeface="Calibri" pitchFamily="32" charset="0"/>
              </a:rPr>
              <a:t>Anatomic variations</a:t>
            </a:r>
          </a:p>
          <a:p>
            <a:pPr defTabSz="457200" fontAlgn="base">
              <a:lnSpc>
                <a:spcPct val="80000"/>
              </a:lnSpc>
              <a:spcBef>
                <a:spcPts val="750"/>
              </a:spcBef>
              <a:spcAft>
                <a:spcPct val="0"/>
              </a:spcAft>
              <a:buClr>
                <a:srgbClr val="000000"/>
              </a:buClr>
              <a:buSzPct val="100000"/>
              <a:buFont typeface="Arial" charset="0"/>
              <a:buChar char="•"/>
            </a:pPr>
            <a:r>
              <a:rPr lang="en-US" altLang="en-US" sz="3000" dirty="0">
                <a:latin typeface="Calibri" pitchFamily="32" charset="0"/>
              </a:rPr>
              <a:t>Posture</a:t>
            </a:r>
          </a:p>
          <a:p>
            <a:pPr defTabSz="457200" fontAlgn="base">
              <a:lnSpc>
                <a:spcPct val="80000"/>
              </a:lnSpc>
              <a:spcBef>
                <a:spcPts val="750"/>
              </a:spcBef>
              <a:spcAft>
                <a:spcPct val="0"/>
              </a:spcAft>
              <a:buClr>
                <a:srgbClr val="000000"/>
              </a:buClr>
              <a:buSzPct val="100000"/>
              <a:buFont typeface="Arial" charset="0"/>
              <a:buChar char="•"/>
            </a:pPr>
            <a:r>
              <a:rPr lang="en-US" altLang="en-US" sz="3000" dirty="0">
                <a:latin typeface="Calibri" pitchFamily="32" charset="0"/>
              </a:rPr>
              <a:t>Work-related stress</a:t>
            </a:r>
          </a:p>
          <a:p>
            <a:pPr defTabSz="457200" fontAlgn="base">
              <a:lnSpc>
                <a:spcPct val="80000"/>
              </a:lnSpc>
              <a:spcBef>
                <a:spcPts val="750"/>
              </a:spcBef>
              <a:spcAft>
                <a:spcPct val="0"/>
              </a:spcAft>
              <a:buClr>
                <a:srgbClr val="000000"/>
              </a:buClr>
              <a:buSzPct val="100000"/>
              <a:buFont typeface="Arial" charset="0"/>
              <a:buChar char="•"/>
            </a:pPr>
            <a:r>
              <a:rPr lang="en-US" altLang="en-US" sz="3000" dirty="0">
                <a:latin typeface="Calibri" pitchFamily="32" charset="0"/>
              </a:rPr>
              <a:t>Degenerative conditions</a:t>
            </a:r>
          </a:p>
          <a:p>
            <a:pPr defTabSz="457200" fontAlgn="base">
              <a:lnSpc>
                <a:spcPct val="80000"/>
              </a:lnSpc>
              <a:spcBef>
                <a:spcPts val="750"/>
              </a:spcBef>
              <a:spcAft>
                <a:spcPct val="0"/>
              </a:spcAft>
              <a:buClr>
                <a:srgbClr val="000000"/>
              </a:buClr>
              <a:buSzPct val="100000"/>
              <a:buFont typeface="Arial" charset="0"/>
              <a:buChar char="•"/>
            </a:pPr>
            <a:r>
              <a:rPr lang="en-US" altLang="en-US" sz="3000" dirty="0">
                <a:latin typeface="Calibri" pitchFamily="32" charset="0"/>
              </a:rPr>
              <a:t>Injuries, trauma</a:t>
            </a:r>
          </a:p>
          <a:p>
            <a:pPr defTabSz="457200" fontAlgn="base">
              <a:lnSpc>
                <a:spcPct val="80000"/>
              </a:lnSpc>
              <a:spcBef>
                <a:spcPts val="750"/>
              </a:spcBef>
              <a:spcAft>
                <a:spcPct val="0"/>
              </a:spcAft>
              <a:buClr>
                <a:srgbClr val="000000"/>
              </a:buClr>
              <a:buSzPct val="100000"/>
              <a:buFont typeface="Arial" charset="0"/>
              <a:buChar char="•"/>
            </a:pPr>
            <a:r>
              <a:rPr lang="en-US" altLang="en-US" sz="3000" dirty="0">
                <a:latin typeface="Calibri" pitchFamily="32" charset="0"/>
              </a:rPr>
              <a:t>Medical conditions</a:t>
            </a:r>
          </a:p>
          <a:p>
            <a:pPr lvl="1" defTabSz="457200" fontAlgn="base">
              <a:lnSpc>
                <a:spcPct val="80000"/>
              </a:lnSpc>
              <a:spcBef>
                <a:spcPts val="650"/>
              </a:spcBef>
              <a:spcAft>
                <a:spcPct val="0"/>
              </a:spcAft>
              <a:buClr>
                <a:srgbClr val="000000"/>
              </a:buClr>
              <a:buSzPct val="100000"/>
              <a:buFont typeface="Arial" charset="0"/>
              <a:buChar char="–"/>
            </a:pPr>
            <a:r>
              <a:rPr lang="en-US" altLang="en-US" sz="2600" dirty="0">
                <a:latin typeface="Calibri" pitchFamily="32" charset="0"/>
              </a:rPr>
              <a:t>Deficiencies of: iron, folic acid, vitamin B12, thyroid hormone, vitamin D</a:t>
            </a:r>
          </a:p>
          <a:p>
            <a:pPr lvl="1" defTabSz="457200" fontAlgn="base">
              <a:lnSpc>
                <a:spcPct val="80000"/>
              </a:lnSpc>
              <a:spcBef>
                <a:spcPts val="650"/>
              </a:spcBef>
              <a:spcAft>
                <a:spcPct val="0"/>
              </a:spcAft>
              <a:buClr>
                <a:srgbClr val="000000"/>
              </a:buClr>
              <a:buSzPct val="100000"/>
              <a:buFont typeface="Arial" charset="0"/>
              <a:buChar char="–"/>
            </a:pPr>
            <a:r>
              <a:rPr lang="en-US" altLang="en-US" sz="2600" dirty="0">
                <a:latin typeface="Calibri" pitchFamily="32" charset="0"/>
              </a:rPr>
              <a:t>Presence of: gout, candidiasis, parasites, interstitial cystitis, IBS, ureteral stones, endometriosis, insomnia, OSA, depression, anxiety, other psychological stress</a:t>
            </a:r>
          </a:p>
          <a:p>
            <a:pPr defTabSz="457200" fontAlgn="base">
              <a:lnSpc>
                <a:spcPct val="80000"/>
              </a:lnSpc>
              <a:spcBef>
                <a:spcPts val="650"/>
              </a:spcBef>
              <a:spcAft>
                <a:spcPct val="0"/>
              </a:spcAft>
              <a:buClr>
                <a:srgbClr val="000000"/>
              </a:buClr>
              <a:buSzPct val="100000"/>
              <a:buFont typeface="Arial" charset="0"/>
              <a:buNone/>
            </a:pPr>
            <a:endParaRPr lang="en-US" altLang="en-US" sz="2600" dirty="0">
              <a:latin typeface="Calibri" pitchFamily="32" charset="0"/>
            </a:endParaRPr>
          </a:p>
        </p:txBody>
      </p:sp>
    </p:spTree>
    <p:extLst>
      <p:ext uri="{BB962C8B-B14F-4D97-AF65-F5344CB8AC3E}">
        <p14:creationId xmlns:p14="http://schemas.microsoft.com/office/powerpoint/2010/main" val="2186705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contrast="30000"/>
            <a:extLst>
              <a:ext uri="{28A0092B-C50C-407E-A947-70E740481C1C}">
                <a14:useLocalDpi xmlns:a14="http://schemas.microsoft.com/office/drawing/2010/main" val="0"/>
              </a:ext>
            </a:extLst>
          </a:blip>
          <a:srcRect l="24754" t="8566" r="21831" b="40219"/>
          <a:stretch>
            <a:fillRect/>
          </a:stretch>
        </p:blipFill>
        <p:spPr bwMode="auto">
          <a:xfrm>
            <a:off x="3200400" y="76200"/>
            <a:ext cx="5943600" cy="6553200"/>
          </a:xfrm>
          <a:prstGeom prst="rect">
            <a:avLst/>
          </a:prstGeom>
          <a:noFill/>
          <a:ln>
            <a:noFill/>
          </a:ln>
          <a:effectLst/>
          <a:extLst>
            <a:ext uri="{909E8E84-426E-40DD-AFC4-6F175D3DCCD1}">
              <a14:hiddenFill xmlns:a14="http://schemas.microsoft.com/office/drawing/2010/main">
                <a:blipFill dpi="0" rotWithShape="0">
                  <a:blip>
                    <a:lum contrast="30000"/>
                  </a:blip>
                  <a:srcRect l="24754" t="8566" r="21831" b="402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2009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contrast="30000"/>
            <a:extLst>
              <a:ext uri="{28A0092B-C50C-407E-A947-70E740481C1C}">
                <a14:useLocalDpi xmlns:a14="http://schemas.microsoft.com/office/drawing/2010/main" val="0"/>
              </a:ext>
            </a:extLst>
          </a:blip>
          <a:srcRect l="24754" t="59734" r="34129" b="11064"/>
          <a:stretch>
            <a:fillRect/>
          </a:stretch>
        </p:blipFill>
        <p:spPr bwMode="auto">
          <a:xfrm>
            <a:off x="0" y="1371600"/>
            <a:ext cx="4191000" cy="3846513"/>
          </a:xfrm>
          <a:prstGeom prst="rect">
            <a:avLst/>
          </a:prstGeom>
          <a:noFill/>
          <a:ln>
            <a:noFill/>
          </a:ln>
          <a:effectLst/>
          <a:extLst>
            <a:ext uri="{909E8E84-426E-40DD-AFC4-6F175D3DCCD1}">
              <a14:hiddenFill xmlns:a14="http://schemas.microsoft.com/office/drawing/2010/main">
                <a:blipFill dpi="0" rotWithShape="0">
                  <a:blip>
                    <a:lum contrast="30000"/>
                  </a:blip>
                  <a:srcRect l="24754" t="59734" r="34129" b="110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l="24738" t="16539" r="27654" b="55090"/>
          <a:stretch>
            <a:fillRect/>
          </a:stretch>
        </p:blipFill>
        <p:spPr bwMode="auto">
          <a:xfrm>
            <a:off x="4262438" y="1447800"/>
            <a:ext cx="4881562" cy="3762375"/>
          </a:xfrm>
          <a:prstGeom prst="rect">
            <a:avLst/>
          </a:prstGeom>
          <a:noFill/>
          <a:ln>
            <a:noFill/>
          </a:ln>
          <a:effectLst/>
          <a:extLst>
            <a:ext uri="{909E8E84-426E-40DD-AFC4-6F175D3DCCD1}">
              <a14:hiddenFill xmlns:a14="http://schemas.microsoft.com/office/drawing/2010/main">
                <a:blipFill dpi="0" rotWithShape="0">
                  <a:blip/>
                  <a:srcRect l="24738" t="16539" r="27654" b="550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3745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1447800" y="0"/>
            <a:ext cx="82296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r>
              <a:rPr lang="en-US" altLang="en-US" sz="4400" dirty="0">
                <a:latin typeface="Calibri" pitchFamily="32" charset="0"/>
              </a:rPr>
              <a:t>vs. Fibromyalgia</a:t>
            </a:r>
          </a:p>
        </p:txBody>
      </p:sp>
      <p:sp>
        <p:nvSpPr>
          <p:cNvPr id="17410" name="Text Box 2"/>
          <p:cNvSpPr txBox="1">
            <a:spLocks noChangeArrowheads="1"/>
          </p:cNvSpPr>
          <p:nvPr/>
        </p:nvSpPr>
        <p:spPr bwMode="auto">
          <a:xfrm>
            <a:off x="457200" y="1295400"/>
            <a:ext cx="8229600" cy="525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9pPr>
          </a:lstStyle>
          <a:p>
            <a:pPr defTabSz="457200" fontAlgn="base">
              <a:spcBef>
                <a:spcPts val="800"/>
              </a:spcBef>
              <a:spcAft>
                <a:spcPct val="0"/>
              </a:spcAft>
              <a:buClr>
                <a:srgbClr val="000000"/>
              </a:buClr>
              <a:buSzPct val="100000"/>
              <a:buFont typeface="Arial" charset="0"/>
              <a:buChar char="•"/>
            </a:pPr>
            <a:r>
              <a:rPr lang="en-US" altLang="en-US" sz="2400" dirty="0">
                <a:latin typeface="Calibri" pitchFamily="32" charset="0"/>
              </a:rPr>
              <a:t>MPS often co-exists in those with FM</a:t>
            </a:r>
          </a:p>
          <a:p>
            <a:pPr defTabSz="457200" fontAlgn="base">
              <a:spcBef>
                <a:spcPts val="800"/>
              </a:spcBef>
              <a:spcAft>
                <a:spcPct val="0"/>
              </a:spcAft>
              <a:buClr>
                <a:srgbClr val="000000"/>
              </a:buClr>
              <a:buSzPct val="100000"/>
              <a:buFont typeface="Arial" charset="0"/>
              <a:buChar char="•"/>
            </a:pPr>
            <a:r>
              <a:rPr lang="en-US" altLang="en-US" sz="2400" dirty="0">
                <a:latin typeface="Calibri" pitchFamily="32" charset="0"/>
              </a:rPr>
              <a:t>But, MPS is </a:t>
            </a:r>
          </a:p>
          <a:p>
            <a:pPr lvl="1" defTabSz="457200" fontAlgn="base">
              <a:spcBef>
                <a:spcPts val="700"/>
              </a:spcBef>
              <a:spcAft>
                <a:spcPct val="0"/>
              </a:spcAft>
              <a:buClr>
                <a:srgbClr val="000000"/>
              </a:buClr>
              <a:buSzPct val="100000"/>
              <a:buFont typeface="Arial" charset="0"/>
              <a:buChar char="–"/>
            </a:pPr>
            <a:r>
              <a:rPr lang="en-US" altLang="en-US" sz="2400" dirty="0">
                <a:latin typeface="Calibri" pitchFamily="32" charset="0"/>
              </a:rPr>
              <a:t>Regional (usually several muscles)</a:t>
            </a:r>
          </a:p>
          <a:p>
            <a:pPr lvl="1" defTabSz="457200" fontAlgn="base">
              <a:spcBef>
                <a:spcPts val="700"/>
              </a:spcBef>
              <a:spcAft>
                <a:spcPct val="0"/>
              </a:spcAft>
              <a:buClr>
                <a:srgbClr val="000000"/>
              </a:buClr>
              <a:buSzPct val="100000"/>
              <a:buFont typeface="Arial" charset="0"/>
              <a:buChar char="–"/>
            </a:pPr>
            <a:r>
              <a:rPr lang="en-US" altLang="en-US" sz="2400" dirty="0">
                <a:latin typeface="Calibri" pitchFamily="32" charset="0"/>
              </a:rPr>
              <a:t>Exhibits local twitch responses (during palpation and/or treatment)</a:t>
            </a:r>
          </a:p>
          <a:p>
            <a:pPr lvl="1" defTabSz="457200" fontAlgn="base">
              <a:spcBef>
                <a:spcPts val="700"/>
              </a:spcBef>
              <a:spcAft>
                <a:spcPct val="0"/>
              </a:spcAft>
              <a:buClr>
                <a:srgbClr val="000000"/>
              </a:buClr>
              <a:buSzPct val="100000"/>
              <a:buFont typeface="Arial" charset="0"/>
              <a:buChar char="–"/>
            </a:pPr>
            <a:r>
              <a:rPr lang="en-US" altLang="en-US" sz="2400" dirty="0">
                <a:latin typeface="Calibri" pitchFamily="32" charset="0"/>
              </a:rPr>
              <a:t>Verifiable in research setting (electro-diagnostically; inter-rater reliability</a:t>
            </a:r>
            <a:r>
              <a:rPr lang="en-US" altLang="en-US" sz="2400" dirty="0" smtClean="0">
                <a:latin typeface="Calibri" pitchFamily="32" charset="0"/>
              </a:rPr>
              <a:t>)</a:t>
            </a:r>
            <a:endParaRPr lang="en-US" altLang="en-US" sz="2800" dirty="0">
              <a:latin typeface="Calibri" pitchFamily="32" charset="0"/>
            </a:endParaRPr>
          </a:p>
          <a:p>
            <a:pPr defTabSz="457200" fontAlgn="base">
              <a:spcBef>
                <a:spcPts val="800"/>
              </a:spcBef>
              <a:spcAft>
                <a:spcPct val="0"/>
              </a:spcAft>
              <a:buClr>
                <a:srgbClr val="000000"/>
              </a:buClr>
              <a:buSzPct val="100000"/>
              <a:buFont typeface="Arial" charset="0"/>
              <a:buNone/>
            </a:pPr>
            <a:endParaRPr lang="en-US" altLang="en-US" sz="3200" dirty="0">
              <a:latin typeface="Calibri" pitchFamily="32" charset="0"/>
            </a:endParaRPr>
          </a:p>
          <a:p>
            <a:pPr defTabSz="457200" fontAlgn="base">
              <a:spcBef>
                <a:spcPts val="800"/>
              </a:spcBef>
              <a:spcAft>
                <a:spcPct val="0"/>
              </a:spcAft>
              <a:buSzPct val="100000"/>
            </a:pPr>
            <a:endParaRPr lang="en-US" altLang="en-US" sz="3200" dirty="0">
              <a:latin typeface="Calibri" pitchFamily="32" charset="0"/>
            </a:endParaRPr>
          </a:p>
        </p:txBody>
      </p:sp>
      <p:sp>
        <p:nvSpPr>
          <p:cNvPr id="2" name="TextBox 1"/>
          <p:cNvSpPr txBox="1"/>
          <p:nvPr/>
        </p:nvSpPr>
        <p:spPr>
          <a:xfrm>
            <a:off x="1066800" y="3429000"/>
            <a:ext cx="6858000" cy="2677656"/>
          </a:xfrm>
          <a:prstGeom prst="rect">
            <a:avLst/>
          </a:prstGeom>
          <a:noFill/>
        </p:spPr>
        <p:txBody>
          <a:bodyPr wrap="square" rtlCol="0">
            <a:spAutoFit/>
          </a:bodyPr>
          <a:lstStyle/>
          <a:p>
            <a:endParaRPr lang="en-US" sz="2400" dirty="0" smtClean="0">
              <a:solidFill>
                <a:srgbClr val="FF0000"/>
              </a:solidFill>
            </a:endParaRPr>
          </a:p>
          <a:p>
            <a:endParaRPr lang="en-US" sz="2400" dirty="0">
              <a:solidFill>
                <a:srgbClr val="FF0000"/>
              </a:solidFill>
            </a:endParaRPr>
          </a:p>
          <a:p>
            <a:endParaRPr lang="en-US" sz="2400" dirty="0" smtClean="0">
              <a:solidFill>
                <a:srgbClr val="FF0000"/>
              </a:solidFill>
            </a:endParaRPr>
          </a:p>
          <a:p>
            <a:r>
              <a:rPr lang="en-US" sz="2400" dirty="0" smtClean="0">
                <a:solidFill>
                  <a:srgbClr val="FF0000"/>
                </a:solidFill>
              </a:rPr>
              <a:t>Those who don’t know about myofascial pain disorder will call most of it fibromyalgia.  Many research studies don’t do a good job of distinguishing between the two.</a:t>
            </a:r>
            <a:endParaRPr lang="en-US" sz="2400" dirty="0">
              <a:solidFill>
                <a:srgbClr val="FF0000"/>
              </a:solidFill>
            </a:endParaRPr>
          </a:p>
        </p:txBody>
      </p:sp>
    </p:spTree>
    <p:extLst>
      <p:ext uri="{BB962C8B-B14F-4D97-AF65-F5344CB8AC3E}">
        <p14:creationId xmlns:p14="http://schemas.microsoft.com/office/powerpoint/2010/main" val="1858977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8220" y="709673"/>
            <a:ext cx="5935780" cy="56149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152400" y="1676400"/>
            <a:ext cx="3055820" cy="1200329"/>
          </a:xfrm>
          <a:prstGeom prst="rect">
            <a:avLst/>
          </a:prstGeom>
          <a:noFill/>
        </p:spPr>
        <p:txBody>
          <a:bodyPr wrap="square" rtlCol="0">
            <a:spAutoFit/>
          </a:bodyPr>
          <a:lstStyle/>
          <a:p>
            <a:r>
              <a:rPr lang="en-US" sz="2400" dirty="0" smtClean="0">
                <a:solidFill>
                  <a:srgbClr val="FF0000"/>
                </a:solidFill>
              </a:rPr>
              <a:t>A main </a:t>
            </a:r>
            <a:r>
              <a:rPr lang="en-US" sz="2400" dirty="0" err="1" smtClean="0">
                <a:solidFill>
                  <a:srgbClr val="FF0000"/>
                </a:solidFill>
              </a:rPr>
              <a:t>TrP</a:t>
            </a:r>
            <a:r>
              <a:rPr lang="en-US" sz="2400" dirty="0" smtClean="0">
                <a:solidFill>
                  <a:srgbClr val="FF0000"/>
                </a:solidFill>
              </a:rPr>
              <a:t> may lead to other (satellite) </a:t>
            </a:r>
            <a:r>
              <a:rPr lang="en-US" sz="2400" dirty="0" err="1" smtClean="0">
                <a:solidFill>
                  <a:srgbClr val="FF0000"/>
                </a:solidFill>
              </a:rPr>
              <a:t>TrPs</a:t>
            </a:r>
            <a:r>
              <a:rPr lang="en-US" sz="2400" dirty="0" smtClean="0">
                <a:solidFill>
                  <a:srgbClr val="FF0000"/>
                </a:solidFill>
              </a:rPr>
              <a:t> to become active  </a:t>
            </a:r>
            <a:endParaRPr lang="en-US" sz="2400" dirty="0">
              <a:solidFill>
                <a:srgbClr val="FF0000"/>
              </a:solidFill>
            </a:endParaRPr>
          </a:p>
        </p:txBody>
      </p:sp>
    </p:spTree>
    <p:extLst>
      <p:ext uri="{BB962C8B-B14F-4D97-AF65-F5344CB8AC3E}">
        <p14:creationId xmlns:p14="http://schemas.microsoft.com/office/powerpoint/2010/main" val="2989273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r="974"/>
          <a:stretch>
            <a:fillRect/>
          </a:stretch>
        </p:blipFill>
        <p:spPr bwMode="auto">
          <a:xfrm>
            <a:off x="2133600" y="762000"/>
            <a:ext cx="7010400" cy="4946650"/>
          </a:xfrm>
          <a:prstGeom prst="rect">
            <a:avLst/>
          </a:prstGeom>
          <a:noFill/>
          <a:ln>
            <a:noFill/>
          </a:ln>
          <a:effectLst/>
          <a:extLst>
            <a:ext uri="{909E8E84-426E-40DD-AFC4-6F175D3DCCD1}">
              <a14:hiddenFill xmlns:a14="http://schemas.microsoft.com/office/drawing/2010/main">
                <a:blipFill dpi="0" rotWithShape="0">
                  <a:blip/>
                  <a:srcRect r="9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0" y="2967335"/>
            <a:ext cx="2133600" cy="2031325"/>
          </a:xfrm>
          <a:prstGeom prst="rect">
            <a:avLst/>
          </a:prstGeom>
        </p:spPr>
        <p:txBody>
          <a:bodyPr wrap="square">
            <a:spAutoFit/>
          </a:bodyPr>
          <a:lstStyle/>
          <a:p>
            <a:pPr lvl="0"/>
            <a:r>
              <a:rPr lang="en-US" dirty="0">
                <a:solidFill>
                  <a:srgbClr val="FF0000"/>
                </a:solidFill>
              </a:rPr>
              <a:t>Notice the headache caused by trigger points in the neck (which may be unnoticed or not connected by the patient)</a:t>
            </a:r>
          </a:p>
        </p:txBody>
      </p:sp>
    </p:spTree>
    <p:extLst>
      <p:ext uri="{BB962C8B-B14F-4D97-AF65-F5344CB8AC3E}">
        <p14:creationId xmlns:p14="http://schemas.microsoft.com/office/powerpoint/2010/main" val="38704695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29000" y="0"/>
            <a:ext cx="5715000" cy="1143000"/>
          </a:xfrm>
        </p:spPr>
        <p:txBody>
          <a:bodyPr/>
          <a:lstStyle/>
          <a:p>
            <a:r>
              <a:rPr lang="en-US" dirty="0" smtClean="0">
                <a:latin typeface="+mn-lt"/>
              </a:rPr>
              <a:t>Disclosure </a:t>
            </a:r>
            <a:endParaRPr lang="en-US" dirty="0">
              <a:latin typeface="+mn-lt"/>
            </a:endParaRPr>
          </a:p>
        </p:txBody>
      </p:sp>
      <p:sp>
        <p:nvSpPr>
          <p:cNvPr id="3" name="Content Placeholder 2"/>
          <p:cNvSpPr>
            <a:spLocks noGrp="1"/>
          </p:cNvSpPr>
          <p:nvPr>
            <p:ph idx="4294967295"/>
          </p:nvPr>
        </p:nvSpPr>
        <p:spPr>
          <a:xfrm>
            <a:off x="457200" y="990600"/>
            <a:ext cx="8305800" cy="4525963"/>
          </a:xfrm>
        </p:spPr>
        <p:txBody>
          <a:bodyPr>
            <a:normAutofit fontScale="77500" lnSpcReduction="20000"/>
          </a:bodyPr>
          <a:lstStyle/>
          <a:p>
            <a:r>
              <a:rPr lang="en-US" dirty="0">
                <a:latin typeface="+mn-lt"/>
              </a:rPr>
              <a:t>With respect to the following presentation, there has been no relevant (direct or indirect) financial relationship between the party list above (or spouse/partner) and any for-profit company in the past 24 months which could be considered a conflict of interest.</a:t>
            </a:r>
          </a:p>
          <a:p>
            <a:r>
              <a:rPr lang="en-US" dirty="0">
                <a:latin typeface="+mn-lt"/>
              </a:rPr>
              <a:t>The views expressed in this presentation are those of the presenter and do not reflect the official policy of CHC, Inc.</a:t>
            </a:r>
          </a:p>
          <a:p>
            <a:r>
              <a:rPr lang="en-US" dirty="0">
                <a:latin typeface="+mn-lt"/>
              </a:rPr>
              <a:t>I am obligated to disclose any products which are off-label, unlabeled, experimental, and/or investigation (not FDA approved) and any limitations on the information that I present, such as data that are preliminary or that represent ongoing research, interim analyses, and/or unsupported opinion.  </a:t>
            </a:r>
          </a:p>
          <a:p>
            <a:endParaRPr lang="en-US" dirty="0">
              <a:latin typeface="+mn-lt"/>
            </a:endParaRPr>
          </a:p>
        </p:txBody>
      </p:sp>
      <p:sp>
        <p:nvSpPr>
          <p:cNvPr id="4" name="Date Placeholder 3"/>
          <p:cNvSpPr>
            <a:spLocks noGrp="1"/>
          </p:cNvSpPr>
          <p:nvPr>
            <p:ph type="dt" sz="half" idx="4294967295"/>
          </p:nvPr>
        </p:nvSpPr>
        <p:spPr>
          <a:xfrm>
            <a:off x="6858000" y="6111875"/>
            <a:ext cx="2286000" cy="365125"/>
          </a:xfrm>
          <a:prstGeom prst="rect">
            <a:avLst/>
          </a:prstGeom>
        </p:spPr>
        <p:txBody>
          <a:bodyPr/>
          <a:lstStyle/>
          <a:p>
            <a:pPr>
              <a:defRPr/>
            </a:pPr>
            <a:r>
              <a:rPr lang="en-US" smtClean="0"/>
              <a:t>8/19/10</a:t>
            </a:r>
            <a:endParaRPr lang="en-US" dirty="0"/>
          </a:p>
        </p:txBody>
      </p:sp>
      <p:sp>
        <p:nvSpPr>
          <p:cNvPr id="5" name="Slide Number Placeholder 4"/>
          <p:cNvSpPr>
            <a:spLocks noGrp="1"/>
          </p:cNvSpPr>
          <p:nvPr>
            <p:ph type="sldNum" sz="quarter" idx="4294967295"/>
          </p:nvPr>
        </p:nvSpPr>
        <p:spPr>
          <a:xfrm>
            <a:off x="8686800" y="6111875"/>
            <a:ext cx="457200" cy="365125"/>
          </a:xfrm>
        </p:spPr>
        <p:txBody>
          <a:bodyPr/>
          <a:lstStyle/>
          <a:p>
            <a:pPr>
              <a:defRPr/>
            </a:pPr>
            <a:fld id="{43F5D1DF-46CB-4143-ADAB-36F7C1575110}" type="slidenum">
              <a:rPr lang="en-US" altLang="en-US" smtClean="0"/>
              <a:pPr>
                <a:defRPr/>
              </a:pPr>
              <a:t>2</a:t>
            </a:fld>
            <a:endParaRPr lang="en-US" altLang="en-US"/>
          </a:p>
        </p:txBody>
      </p:sp>
    </p:spTree>
    <p:extLst>
      <p:ext uri="{BB962C8B-B14F-4D97-AF65-F5344CB8AC3E}">
        <p14:creationId xmlns:p14="http://schemas.microsoft.com/office/powerpoint/2010/main" val="1891817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2616200" cy="508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600" y="973138"/>
            <a:ext cx="2633663" cy="5021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6553200" y="1752600"/>
            <a:ext cx="2590800" cy="1569660"/>
          </a:xfrm>
          <a:prstGeom prst="rect">
            <a:avLst/>
          </a:prstGeom>
          <a:noFill/>
        </p:spPr>
        <p:txBody>
          <a:bodyPr wrap="square" rtlCol="0">
            <a:spAutoFit/>
          </a:bodyPr>
          <a:lstStyle/>
          <a:p>
            <a:r>
              <a:rPr lang="en-US" sz="2400" dirty="0" smtClean="0">
                <a:solidFill>
                  <a:srgbClr val="C00000"/>
                </a:solidFill>
              </a:rPr>
              <a:t>An interesting superficial trigger point (that I had once)</a:t>
            </a:r>
            <a:endParaRPr lang="en-US" sz="2400" dirty="0">
              <a:solidFill>
                <a:srgbClr val="C00000"/>
              </a:solidFill>
            </a:endParaRPr>
          </a:p>
        </p:txBody>
      </p:sp>
    </p:spTree>
    <p:extLst>
      <p:ext uri="{BB962C8B-B14F-4D97-AF65-F5344CB8AC3E}">
        <p14:creationId xmlns:p14="http://schemas.microsoft.com/office/powerpoint/2010/main" val="7031020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914400"/>
            <a:ext cx="4343400"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5715000" y="914400"/>
            <a:ext cx="2895600" cy="4154984"/>
          </a:xfrm>
          <a:prstGeom prst="rect">
            <a:avLst/>
          </a:prstGeom>
          <a:noFill/>
        </p:spPr>
        <p:txBody>
          <a:bodyPr wrap="square" rtlCol="0">
            <a:spAutoFit/>
          </a:bodyPr>
          <a:lstStyle/>
          <a:p>
            <a:r>
              <a:rPr lang="en-US" sz="2400" dirty="0" smtClean="0">
                <a:solidFill>
                  <a:srgbClr val="FF0000"/>
                </a:solidFill>
              </a:rPr>
              <a:t>Now imagine this referral pattern superimposed on the SCM referral pattern noted on the previous page….”my whole head hurts.”  And there are plenty of other muscles whose referral patterns overlap.</a:t>
            </a:r>
            <a:endParaRPr lang="en-US" sz="2400" dirty="0">
              <a:solidFill>
                <a:srgbClr val="FF0000"/>
              </a:solidFill>
            </a:endParaRPr>
          </a:p>
        </p:txBody>
      </p:sp>
    </p:spTree>
    <p:extLst>
      <p:ext uri="{BB962C8B-B14F-4D97-AF65-F5344CB8AC3E}">
        <p14:creationId xmlns:p14="http://schemas.microsoft.com/office/powerpoint/2010/main" val="2247697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1950" y="762000"/>
            <a:ext cx="8183562" cy="1052512"/>
          </a:xfrm>
        </p:spPr>
        <p:txBody>
          <a:bodyPr>
            <a:noAutofit/>
          </a:bodyPr>
          <a:lstStyle/>
          <a:p>
            <a:pPr algn="ctr"/>
            <a:r>
              <a:rPr lang="en-US" sz="3200" dirty="0" smtClean="0"/>
              <a:t>.</a:t>
            </a:r>
            <a:endParaRPr lang="en-US" sz="3200" dirty="0"/>
          </a:p>
        </p:txBody>
      </p:sp>
      <p:sp>
        <p:nvSpPr>
          <p:cNvPr id="3" name="Content Placeholder 2"/>
          <p:cNvSpPr>
            <a:spLocks noGrp="1"/>
          </p:cNvSpPr>
          <p:nvPr>
            <p:ph idx="4294967295"/>
          </p:nvPr>
        </p:nvSpPr>
        <p:spPr>
          <a:xfrm>
            <a:off x="361950" y="1143000"/>
            <a:ext cx="8763000" cy="4340225"/>
          </a:xfrm>
        </p:spPr>
        <p:txBody>
          <a:bodyPr/>
          <a:lstStyle/>
          <a:p>
            <a:r>
              <a:rPr lang="en-US" sz="2800" dirty="0" smtClean="0"/>
              <a:t>So you are now getting a glimpse of this important condition</a:t>
            </a:r>
          </a:p>
          <a:p>
            <a:r>
              <a:rPr lang="en-US" sz="2800" dirty="0" smtClean="0"/>
              <a:t>We are not going to be able to diagnose much of this after this didactic</a:t>
            </a:r>
          </a:p>
          <a:p>
            <a:r>
              <a:rPr lang="en-US" sz="2800" dirty="0" smtClean="0"/>
              <a:t>We are not going to be able to treat much of this after this didactic</a:t>
            </a:r>
          </a:p>
          <a:p>
            <a:r>
              <a:rPr lang="en-US" sz="2800" dirty="0" smtClean="0"/>
              <a:t>But it is important that we recognize this exists and with it will come a different appreciation for how the body works.</a:t>
            </a:r>
            <a:endParaRPr lang="en-US" sz="2800" dirty="0"/>
          </a:p>
        </p:txBody>
      </p:sp>
    </p:spTree>
    <p:extLst>
      <p:ext uri="{BB962C8B-B14F-4D97-AF65-F5344CB8AC3E}">
        <p14:creationId xmlns:p14="http://schemas.microsoft.com/office/powerpoint/2010/main" val="3339834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19400" y="0"/>
            <a:ext cx="6507162" cy="2000250"/>
          </a:xfrm>
        </p:spPr>
        <p:txBody>
          <a:bodyPr>
            <a:normAutofit/>
          </a:bodyPr>
          <a:lstStyle/>
          <a:p>
            <a:pPr algn="ctr"/>
            <a:r>
              <a:rPr lang="en-US" dirty="0" smtClean="0"/>
              <a:t>Some key points of what we’ve learned so far</a:t>
            </a:r>
            <a:endParaRPr lang="en-US" dirty="0"/>
          </a:p>
        </p:txBody>
      </p:sp>
      <p:sp>
        <p:nvSpPr>
          <p:cNvPr id="3" name="Content Placeholder 2"/>
          <p:cNvSpPr>
            <a:spLocks noGrp="1"/>
          </p:cNvSpPr>
          <p:nvPr>
            <p:ph idx="4294967295"/>
          </p:nvPr>
        </p:nvSpPr>
        <p:spPr>
          <a:xfrm>
            <a:off x="533400" y="1143000"/>
            <a:ext cx="8183562" cy="4187825"/>
          </a:xfrm>
        </p:spPr>
        <p:txBody>
          <a:bodyPr>
            <a:noAutofit/>
          </a:bodyPr>
          <a:lstStyle/>
          <a:p>
            <a:endParaRPr lang="en-US" sz="2400" dirty="0" smtClean="0"/>
          </a:p>
          <a:p>
            <a:r>
              <a:rPr lang="en-US" sz="2400" dirty="0" smtClean="0"/>
              <a:t>Myofascial structures are everywhere</a:t>
            </a:r>
          </a:p>
          <a:p>
            <a:r>
              <a:rPr lang="en-US" sz="2400" dirty="0" smtClean="0"/>
              <a:t>They are a big source of pain and dysfunction</a:t>
            </a:r>
          </a:p>
          <a:p>
            <a:r>
              <a:rPr lang="en-US" sz="2400" dirty="0" smtClean="0"/>
              <a:t>They are little recognized by conventional Allopathic Medicine</a:t>
            </a:r>
          </a:p>
          <a:p>
            <a:r>
              <a:rPr lang="en-US" sz="2400" dirty="0" smtClean="0"/>
              <a:t>Referral patterns may overlap and activate other regional trigger points</a:t>
            </a:r>
          </a:p>
          <a:p>
            <a:r>
              <a:rPr lang="en-US" sz="2400" dirty="0" smtClean="0"/>
              <a:t>They may mimic other conditions, such as arthritis, migraine, MI.</a:t>
            </a:r>
          </a:p>
          <a:p>
            <a:r>
              <a:rPr lang="en-US" sz="2400" dirty="0" smtClean="0"/>
              <a:t>They may aggravate other conditions or be caused by other pain conditions</a:t>
            </a:r>
          </a:p>
          <a:p>
            <a:r>
              <a:rPr lang="en-US" sz="2400" dirty="0" smtClean="0"/>
              <a:t>Psychosocial, nutritional, and biomechanical situations may provoke/perpetuate the </a:t>
            </a:r>
            <a:r>
              <a:rPr lang="en-US" sz="2400" dirty="0" err="1" smtClean="0"/>
              <a:t>TrP</a:t>
            </a:r>
            <a:r>
              <a:rPr lang="en-US" sz="2400" dirty="0" smtClean="0"/>
              <a:t> activity</a:t>
            </a:r>
            <a:endParaRPr lang="en-US" sz="2400" dirty="0"/>
          </a:p>
        </p:txBody>
      </p:sp>
    </p:spTree>
    <p:extLst>
      <p:ext uri="{BB962C8B-B14F-4D97-AF65-F5344CB8AC3E}">
        <p14:creationId xmlns:p14="http://schemas.microsoft.com/office/powerpoint/2010/main" val="1889561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03338" y="549275"/>
            <a:ext cx="7497762" cy="2362200"/>
          </a:xfrm>
        </p:spPr>
        <p:txBody>
          <a:bodyPr>
            <a:normAutofit/>
          </a:bodyPr>
          <a:lstStyle/>
          <a:p>
            <a:r>
              <a:rPr lang="en-US" dirty="0" smtClean="0"/>
              <a:t>When I suspect </a:t>
            </a:r>
            <a:r>
              <a:rPr lang="en-US" dirty="0" err="1" smtClean="0"/>
              <a:t>myofascial</a:t>
            </a:r>
            <a:r>
              <a:rPr lang="en-US" dirty="0" smtClean="0"/>
              <a:t> pain syndrome, here’s how I approach it.</a:t>
            </a:r>
            <a:endParaRPr lang="en-US" dirty="0"/>
          </a:p>
        </p:txBody>
      </p:sp>
      <p:sp>
        <p:nvSpPr>
          <p:cNvPr id="3" name="Content Placeholder 2"/>
          <p:cNvSpPr>
            <a:spLocks noGrp="1"/>
          </p:cNvSpPr>
          <p:nvPr>
            <p:ph idx="4294967295"/>
          </p:nvPr>
        </p:nvSpPr>
        <p:spPr>
          <a:xfrm>
            <a:off x="617538" y="2901950"/>
            <a:ext cx="8183562" cy="1984375"/>
          </a:xfrm>
        </p:spPr>
        <p:txBody>
          <a:bodyPr/>
          <a:lstStyle/>
          <a:p>
            <a:endParaRPr lang="en-US" dirty="0" smtClean="0"/>
          </a:p>
          <a:p>
            <a:r>
              <a:rPr lang="en-US" dirty="0" smtClean="0"/>
              <a:t>First: I ask the patient to draw the symptoms on a blank body diagram.</a:t>
            </a:r>
            <a:endParaRPr lang="en-US" dirty="0"/>
          </a:p>
        </p:txBody>
      </p:sp>
    </p:spTree>
    <p:extLst>
      <p:ext uri="{BB962C8B-B14F-4D97-AF65-F5344CB8AC3E}">
        <p14:creationId xmlns:p14="http://schemas.microsoft.com/office/powerpoint/2010/main" val="3554975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926" t="11111" r="8518" b="4445"/>
          <a:stretch/>
        </p:blipFill>
        <p:spPr>
          <a:xfrm>
            <a:off x="28575" y="0"/>
            <a:ext cx="3886200" cy="57912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889" r="18889" b="3333"/>
          <a:stretch/>
        </p:blipFill>
        <p:spPr>
          <a:xfrm>
            <a:off x="3895726" y="0"/>
            <a:ext cx="3003540" cy="433387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92" t="37778" r="4074" b="30001"/>
          <a:stretch/>
        </p:blipFill>
        <p:spPr>
          <a:xfrm>
            <a:off x="4114800" y="4495800"/>
            <a:ext cx="4800600" cy="2209800"/>
          </a:xfrm>
          <a:prstGeom prst="rect">
            <a:avLst/>
          </a:prstGeom>
        </p:spPr>
      </p:pic>
    </p:spTree>
    <p:extLst>
      <p:ext uri="{BB962C8B-B14F-4D97-AF65-F5344CB8AC3E}">
        <p14:creationId xmlns:p14="http://schemas.microsoft.com/office/powerpoint/2010/main" val="2904919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609600"/>
            <a:ext cx="8183562" cy="1463675"/>
          </a:xfrm>
        </p:spPr>
        <p:txBody>
          <a:bodyPr>
            <a:normAutofit/>
          </a:bodyPr>
          <a:lstStyle/>
          <a:p>
            <a:r>
              <a:rPr lang="en-US" dirty="0" smtClean="0"/>
              <a:t>What I do when I suspect </a:t>
            </a:r>
            <a:r>
              <a:rPr lang="en-US" dirty="0" err="1" smtClean="0"/>
              <a:t>myofascial</a:t>
            </a:r>
            <a:r>
              <a:rPr lang="en-US" dirty="0" smtClean="0"/>
              <a:t> pain syndrome</a:t>
            </a:r>
            <a:endParaRPr lang="en-US" dirty="0"/>
          </a:p>
        </p:txBody>
      </p:sp>
      <p:sp>
        <p:nvSpPr>
          <p:cNvPr id="3" name="Content Placeholder 2"/>
          <p:cNvSpPr>
            <a:spLocks noGrp="1"/>
          </p:cNvSpPr>
          <p:nvPr>
            <p:ph idx="4294967295"/>
          </p:nvPr>
        </p:nvSpPr>
        <p:spPr>
          <a:xfrm>
            <a:off x="960438" y="2438400"/>
            <a:ext cx="8183562" cy="3581400"/>
          </a:xfrm>
        </p:spPr>
        <p:txBody>
          <a:bodyPr/>
          <a:lstStyle/>
          <a:p>
            <a:endParaRPr lang="en-US" dirty="0" smtClean="0"/>
          </a:p>
          <a:p>
            <a:r>
              <a:rPr lang="en-US" dirty="0" smtClean="0"/>
              <a:t>Second: I review the muscles which cause pain in that region of the body, using the “Pain Guide” from the beginnings of </a:t>
            </a:r>
            <a:r>
              <a:rPr lang="en-US" dirty="0" err="1" smtClean="0"/>
              <a:t>Travell’s</a:t>
            </a:r>
            <a:r>
              <a:rPr lang="en-US" dirty="0" smtClean="0"/>
              <a:t> chapters</a:t>
            </a:r>
            <a:endParaRPr lang="en-US" dirty="0"/>
          </a:p>
        </p:txBody>
      </p:sp>
    </p:spTree>
    <p:extLst>
      <p:ext uri="{BB962C8B-B14F-4D97-AF65-F5344CB8AC3E}">
        <p14:creationId xmlns:p14="http://schemas.microsoft.com/office/powerpoint/2010/main" val="331795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333" t="25555" r="21852" b="18889"/>
          <a:stretch/>
        </p:blipFill>
        <p:spPr>
          <a:xfrm>
            <a:off x="76200" y="838200"/>
            <a:ext cx="3962400" cy="535459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408" t="38889" r="20371" b="10000"/>
          <a:stretch/>
        </p:blipFill>
        <p:spPr>
          <a:xfrm>
            <a:off x="4190999" y="518885"/>
            <a:ext cx="4953001" cy="5424715"/>
          </a:xfrm>
          <a:prstGeom prst="rect">
            <a:avLst/>
          </a:prstGeom>
        </p:spPr>
      </p:pic>
    </p:spTree>
    <p:extLst>
      <p:ext uri="{BB962C8B-B14F-4D97-AF65-F5344CB8AC3E}">
        <p14:creationId xmlns:p14="http://schemas.microsoft.com/office/powerpoint/2010/main" val="3861484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0438" y="4983163"/>
            <a:ext cx="8183562" cy="1052512"/>
          </a:xfrm>
        </p:spPr>
        <p:txBody>
          <a:bodyPr>
            <a:noAutofit/>
          </a:bodyPr>
          <a:lstStyle/>
          <a:p>
            <a:endParaRPr lang="en-US" sz="3200" dirty="0"/>
          </a:p>
        </p:txBody>
      </p:sp>
      <p:sp>
        <p:nvSpPr>
          <p:cNvPr id="3" name="Content Placeholder 2"/>
          <p:cNvSpPr>
            <a:spLocks noGrp="1"/>
          </p:cNvSpPr>
          <p:nvPr>
            <p:ph idx="4294967295"/>
          </p:nvPr>
        </p:nvSpPr>
        <p:spPr>
          <a:xfrm>
            <a:off x="685800" y="1066800"/>
            <a:ext cx="8183562" cy="3651250"/>
          </a:xfrm>
        </p:spPr>
        <p:txBody>
          <a:bodyPr/>
          <a:lstStyle/>
          <a:p>
            <a:r>
              <a:rPr lang="en-US" sz="2800" dirty="0" smtClean="0"/>
              <a:t>Third: I try to identify the dysfunction by weakness and decreased ROM of the muscle and demonstration that referral pattern by trigger point palpation reproduces the complaint.</a:t>
            </a:r>
          </a:p>
          <a:p>
            <a:r>
              <a:rPr lang="en-US" sz="2800" dirty="0" err="1" smtClean="0"/>
              <a:t>Travell</a:t>
            </a:r>
            <a:r>
              <a:rPr lang="en-US" sz="2800" dirty="0" smtClean="0"/>
              <a:t> felt that it was unethical to activate any </a:t>
            </a:r>
            <a:r>
              <a:rPr lang="en-US" sz="2800" dirty="0" err="1" smtClean="0"/>
              <a:t>TrP</a:t>
            </a:r>
            <a:r>
              <a:rPr lang="en-US" sz="2800" dirty="0" smtClean="0"/>
              <a:t> that you didn’t then inactivate by treatment at the same visit.  But that puts us in too much of a bind.</a:t>
            </a:r>
            <a:endParaRPr lang="en-US" sz="2800" dirty="0"/>
          </a:p>
        </p:txBody>
      </p:sp>
    </p:spTree>
    <p:extLst>
      <p:ext uri="{BB962C8B-B14F-4D97-AF65-F5344CB8AC3E}">
        <p14:creationId xmlns:p14="http://schemas.microsoft.com/office/powerpoint/2010/main" val="2273918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400"/>
            <a:ext cx="5207000" cy="3411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066800" y="4495800"/>
            <a:ext cx="7620000" cy="1477328"/>
          </a:xfrm>
          <a:prstGeom prst="rect">
            <a:avLst/>
          </a:prstGeom>
          <a:noFill/>
        </p:spPr>
        <p:txBody>
          <a:bodyPr wrap="square" rtlCol="0">
            <a:spAutoFit/>
          </a:bodyPr>
          <a:lstStyle/>
          <a:p>
            <a:r>
              <a:rPr lang="en-US" dirty="0" smtClean="0">
                <a:solidFill>
                  <a:srgbClr val="FF0000"/>
                </a:solidFill>
              </a:rPr>
              <a:t>Just because the trigger points exacerbate pain does not mean that this is not referred pain from a </a:t>
            </a:r>
            <a:r>
              <a:rPr lang="en-US" dirty="0" err="1" smtClean="0">
                <a:solidFill>
                  <a:srgbClr val="FF0000"/>
                </a:solidFill>
              </a:rPr>
              <a:t>cholecystitis</a:t>
            </a:r>
            <a:r>
              <a:rPr lang="en-US" dirty="0" smtClean="0">
                <a:solidFill>
                  <a:srgbClr val="FF0000"/>
                </a:solidFill>
              </a:rPr>
              <a:t>.  However, if you inactivate the pain with </a:t>
            </a:r>
            <a:r>
              <a:rPr lang="en-US" dirty="0" err="1" smtClean="0">
                <a:solidFill>
                  <a:srgbClr val="FF0000"/>
                </a:solidFill>
              </a:rPr>
              <a:t>TrP</a:t>
            </a:r>
            <a:r>
              <a:rPr lang="en-US" dirty="0" smtClean="0">
                <a:solidFill>
                  <a:srgbClr val="FF0000"/>
                </a:solidFill>
              </a:rPr>
              <a:t> injection or other, that would be quite suggestive.  That is, be careful ruling out a dangerous medical condition just because there is also a </a:t>
            </a:r>
            <a:r>
              <a:rPr lang="en-US" dirty="0" err="1" smtClean="0">
                <a:solidFill>
                  <a:srgbClr val="FF0000"/>
                </a:solidFill>
              </a:rPr>
              <a:t>myofascial</a:t>
            </a:r>
            <a:r>
              <a:rPr lang="en-US" dirty="0" smtClean="0">
                <a:solidFill>
                  <a:srgbClr val="FF0000"/>
                </a:solidFill>
              </a:rPr>
              <a:t> explanation</a:t>
            </a:r>
            <a:endParaRPr lang="en-US" dirty="0">
              <a:solidFill>
                <a:srgbClr val="FF0000"/>
              </a:solidFill>
            </a:endParaRPr>
          </a:p>
        </p:txBody>
      </p:sp>
    </p:spTree>
    <p:extLst>
      <p:ext uri="{BB962C8B-B14F-4D97-AF65-F5344CB8AC3E}">
        <p14:creationId xmlns:p14="http://schemas.microsoft.com/office/powerpoint/2010/main" val="8968867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0438" y="530225"/>
            <a:ext cx="8183562" cy="5184775"/>
          </a:xfrm>
        </p:spPr>
        <p:txBody>
          <a:bodyPr>
            <a:normAutofit lnSpcReduction="10000"/>
          </a:bodyPr>
          <a:lstStyle/>
          <a:p>
            <a:endParaRPr lang="en-US" dirty="0" smtClean="0"/>
          </a:p>
          <a:p>
            <a:r>
              <a:rPr lang="en-US" dirty="0" smtClean="0"/>
              <a:t>I am a beginner at this</a:t>
            </a:r>
          </a:p>
          <a:p>
            <a:r>
              <a:rPr lang="en-US" dirty="0" smtClean="0"/>
              <a:t>I think it explains a lot of what we see, which conventional Allopathic Medicine often misdiagnoses or ignores</a:t>
            </a:r>
          </a:p>
          <a:p>
            <a:r>
              <a:rPr lang="en-US" dirty="0" smtClean="0"/>
              <a:t>I attended Project ECHO – Pain for one year with UNM (they emphasize myofascial pain)</a:t>
            </a:r>
          </a:p>
          <a:p>
            <a:r>
              <a:rPr lang="en-US" dirty="0" smtClean="0"/>
              <a:t>I have attended Project ECHO – Pain for many years with CHC/Arizona Pain Group (in which they don’t emphasize myofascial pain)</a:t>
            </a:r>
            <a:endParaRPr lang="en-US" dirty="0"/>
          </a:p>
        </p:txBody>
      </p:sp>
    </p:spTree>
    <p:extLst>
      <p:ext uri="{BB962C8B-B14F-4D97-AF65-F5344CB8AC3E}">
        <p14:creationId xmlns:p14="http://schemas.microsoft.com/office/powerpoint/2010/main" val="1548849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14400"/>
            <a:ext cx="4602163"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6167727" y="2286000"/>
            <a:ext cx="2743200" cy="3046988"/>
          </a:xfrm>
          <a:prstGeom prst="rect">
            <a:avLst/>
          </a:prstGeom>
          <a:noFill/>
        </p:spPr>
        <p:txBody>
          <a:bodyPr wrap="square" rtlCol="0">
            <a:spAutoFit/>
          </a:bodyPr>
          <a:lstStyle/>
          <a:p>
            <a:r>
              <a:rPr lang="en-US" sz="2400" dirty="0" smtClean="0">
                <a:solidFill>
                  <a:srgbClr val="FF0000"/>
                </a:solidFill>
              </a:rPr>
              <a:t>Wouldn’t most clinicians think that this was radicular?  In this situation, if a C-Spine MRI were to show disc troubles, this might lead to a harmful surgery.</a:t>
            </a:r>
            <a:endParaRPr lang="en-US" sz="2400" dirty="0">
              <a:solidFill>
                <a:srgbClr val="FF0000"/>
              </a:solidFill>
            </a:endParaRPr>
          </a:p>
        </p:txBody>
      </p:sp>
    </p:spTree>
    <p:extLst>
      <p:ext uri="{BB962C8B-B14F-4D97-AF65-F5344CB8AC3E}">
        <p14:creationId xmlns:p14="http://schemas.microsoft.com/office/powerpoint/2010/main" val="19142675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81000"/>
            <a:ext cx="41529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3631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2400"/>
            <a:ext cx="3914775" cy="6037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21943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3798888"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86828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400"/>
            <a:ext cx="52498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6553200" y="1524000"/>
            <a:ext cx="2057400" cy="4524315"/>
          </a:xfrm>
          <a:prstGeom prst="rect">
            <a:avLst/>
          </a:prstGeom>
          <a:noFill/>
        </p:spPr>
        <p:txBody>
          <a:bodyPr wrap="square" rtlCol="0">
            <a:spAutoFit/>
          </a:bodyPr>
          <a:lstStyle/>
          <a:p>
            <a:r>
              <a:rPr lang="en-US" sz="2400" dirty="0" smtClean="0">
                <a:solidFill>
                  <a:srgbClr val="FF0000"/>
                </a:solidFill>
              </a:rPr>
              <a:t>Note the </a:t>
            </a:r>
            <a:r>
              <a:rPr lang="en-US" sz="2400" dirty="0" err="1" smtClean="0">
                <a:solidFill>
                  <a:srgbClr val="FF0000"/>
                </a:solidFill>
              </a:rPr>
              <a:t>TrPs</a:t>
            </a:r>
            <a:r>
              <a:rPr lang="en-US" sz="2400" dirty="0" smtClean="0">
                <a:solidFill>
                  <a:srgbClr val="FF0000"/>
                </a:solidFill>
              </a:rPr>
              <a:t> in the back causing abdominal pain for some.  This may be misdiagnosed as IBS, abdominal or pelvic pain of undetermined significance.</a:t>
            </a:r>
            <a:endParaRPr lang="en-US" sz="2400" dirty="0">
              <a:solidFill>
                <a:srgbClr val="FF0000"/>
              </a:solidFill>
            </a:endParaRPr>
          </a:p>
        </p:txBody>
      </p:sp>
    </p:spTree>
    <p:extLst>
      <p:ext uri="{BB962C8B-B14F-4D97-AF65-F5344CB8AC3E}">
        <p14:creationId xmlns:p14="http://schemas.microsoft.com/office/powerpoint/2010/main" val="27268298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5299075"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715000" y="1524000"/>
            <a:ext cx="3200400" cy="2585323"/>
          </a:xfrm>
          <a:prstGeom prst="rect">
            <a:avLst/>
          </a:prstGeom>
          <a:noFill/>
        </p:spPr>
        <p:txBody>
          <a:bodyPr wrap="square" rtlCol="0">
            <a:spAutoFit/>
          </a:bodyPr>
          <a:lstStyle/>
          <a:p>
            <a:r>
              <a:rPr lang="en-US" dirty="0" smtClean="0">
                <a:solidFill>
                  <a:srgbClr val="FF0000"/>
                </a:solidFill>
              </a:rPr>
              <a:t>Quadratus </a:t>
            </a:r>
            <a:r>
              <a:rPr lang="en-US" dirty="0" err="1" smtClean="0">
                <a:solidFill>
                  <a:srgbClr val="FF0000"/>
                </a:solidFill>
              </a:rPr>
              <a:t>Lumborum</a:t>
            </a:r>
            <a:r>
              <a:rPr lang="en-US" dirty="0" smtClean="0">
                <a:solidFill>
                  <a:srgbClr val="FF0000"/>
                </a:solidFill>
              </a:rPr>
              <a:t> referred pain can be crippling.  It can double somebody over and make it hurt to breathe.  Very difficult to examine for this as the muscle is difficult to get to and there are usually other associated activated </a:t>
            </a:r>
            <a:r>
              <a:rPr lang="en-US" dirty="0" err="1" smtClean="0">
                <a:solidFill>
                  <a:srgbClr val="FF0000"/>
                </a:solidFill>
              </a:rPr>
              <a:t>TrPs</a:t>
            </a:r>
            <a:r>
              <a:rPr lang="en-US" dirty="0" smtClean="0">
                <a:solidFill>
                  <a:srgbClr val="FF0000"/>
                </a:solidFill>
              </a:rPr>
              <a:t> in more superficial muscles.</a:t>
            </a:r>
            <a:endParaRPr lang="en-US" dirty="0">
              <a:solidFill>
                <a:srgbClr val="FF0000"/>
              </a:solidFill>
            </a:endParaRPr>
          </a:p>
        </p:txBody>
      </p:sp>
    </p:spTree>
    <p:extLst>
      <p:ext uri="{BB962C8B-B14F-4D97-AF65-F5344CB8AC3E}">
        <p14:creationId xmlns:p14="http://schemas.microsoft.com/office/powerpoint/2010/main" val="34213855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62000"/>
            <a:ext cx="6477000" cy="55979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33400" y="1523998"/>
            <a:ext cx="1981200" cy="2308324"/>
          </a:xfrm>
          <a:prstGeom prst="rect">
            <a:avLst/>
          </a:prstGeom>
          <a:noFill/>
        </p:spPr>
        <p:txBody>
          <a:bodyPr wrap="square" rtlCol="0">
            <a:spAutoFit/>
          </a:bodyPr>
          <a:lstStyle/>
          <a:p>
            <a:r>
              <a:rPr lang="en-US" sz="2400" dirty="0" smtClean="0">
                <a:solidFill>
                  <a:srgbClr val="FF0000"/>
                </a:solidFill>
              </a:rPr>
              <a:t>Gluteus </a:t>
            </a:r>
            <a:r>
              <a:rPr lang="en-US" sz="2400" dirty="0" err="1" smtClean="0">
                <a:solidFill>
                  <a:srgbClr val="FF0000"/>
                </a:solidFill>
              </a:rPr>
              <a:t>Minimus</a:t>
            </a:r>
            <a:r>
              <a:rPr lang="en-US" sz="2400" dirty="0" smtClean="0">
                <a:solidFill>
                  <a:srgbClr val="FF0000"/>
                </a:solidFill>
              </a:rPr>
              <a:t>:  Doesn’t this make you think radicular?</a:t>
            </a:r>
            <a:endParaRPr lang="en-US" sz="2400" dirty="0">
              <a:solidFill>
                <a:srgbClr val="FF0000"/>
              </a:solidFill>
            </a:endParaRPr>
          </a:p>
        </p:txBody>
      </p:sp>
    </p:spTree>
    <p:extLst>
      <p:ext uri="{BB962C8B-B14F-4D97-AF65-F5344CB8AC3E}">
        <p14:creationId xmlns:p14="http://schemas.microsoft.com/office/powerpoint/2010/main" val="15896240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642350" cy="464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286000" y="5657850"/>
            <a:ext cx="5213931" cy="461665"/>
          </a:xfrm>
          <a:prstGeom prst="rect">
            <a:avLst/>
          </a:prstGeom>
          <a:noFill/>
        </p:spPr>
        <p:txBody>
          <a:bodyPr wrap="square" rtlCol="0">
            <a:spAutoFit/>
          </a:bodyPr>
          <a:lstStyle/>
          <a:p>
            <a:r>
              <a:rPr lang="en-US" sz="2400" dirty="0" smtClean="0">
                <a:solidFill>
                  <a:srgbClr val="FF0000"/>
                </a:solidFill>
              </a:rPr>
              <a:t>Gluteus </a:t>
            </a:r>
            <a:r>
              <a:rPr lang="en-US" sz="2400" dirty="0" err="1" smtClean="0">
                <a:solidFill>
                  <a:srgbClr val="FF0000"/>
                </a:solidFill>
              </a:rPr>
              <a:t>Medius</a:t>
            </a:r>
            <a:r>
              <a:rPr lang="en-US" sz="2400" dirty="0" smtClean="0">
                <a:solidFill>
                  <a:srgbClr val="FF0000"/>
                </a:solidFill>
              </a:rPr>
              <a:t> – “the lumbago muscle”</a:t>
            </a:r>
            <a:endParaRPr lang="en-US" sz="2400" dirty="0">
              <a:solidFill>
                <a:srgbClr val="FF0000"/>
              </a:solidFill>
            </a:endParaRPr>
          </a:p>
        </p:txBody>
      </p:sp>
    </p:spTree>
    <p:extLst>
      <p:ext uri="{BB962C8B-B14F-4D97-AF65-F5344CB8AC3E}">
        <p14:creationId xmlns:p14="http://schemas.microsoft.com/office/powerpoint/2010/main" val="32722564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777" y="762000"/>
            <a:ext cx="7315200" cy="44527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375804" y="5242441"/>
            <a:ext cx="8749146" cy="830997"/>
          </a:xfrm>
          <a:prstGeom prst="rect">
            <a:avLst/>
          </a:prstGeom>
          <a:noFill/>
        </p:spPr>
        <p:txBody>
          <a:bodyPr wrap="square" rtlCol="0">
            <a:spAutoFit/>
          </a:bodyPr>
          <a:lstStyle/>
          <a:p>
            <a:r>
              <a:rPr lang="en-US" sz="2400" dirty="0" err="1" smtClean="0">
                <a:solidFill>
                  <a:srgbClr val="FF0000"/>
                </a:solidFill>
              </a:rPr>
              <a:t>Piriformis</a:t>
            </a:r>
            <a:r>
              <a:rPr lang="en-US" sz="2400" dirty="0" smtClean="0">
                <a:solidFill>
                  <a:srgbClr val="FF0000"/>
                </a:solidFill>
              </a:rPr>
              <a:t>: for some people, the sciatic nerve perforates this muscle leading to a greater risk of sciatica when this muscle activates</a:t>
            </a:r>
            <a:endParaRPr lang="en-US" sz="2400" dirty="0">
              <a:solidFill>
                <a:srgbClr val="FF0000"/>
              </a:solidFill>
            </a:endParaRPr>
          </a:p>
        </p:txBody>
      </p:sp>
    </p:spTree>
    <p:extLst>
      <p:ext uri="{BB962C8B-B14F-4D97-AF65-F5344CB8AC3E}">
        <p14:creationId xmlns:p14="http://schemas.microsoft.com/office/powerpoint/2010/main" val="41916412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4400" dirty="0" smtClean="0">
              <a:latin typeface="Calibri" pitchFamily="32" charset="0"/>
            </a:endParaRPr>
          </a:p>
          <a:p>
            <a:pPr algn="ctr" defTabSz="457200" fontAlgn="base">
              <a:spcBef>
                <a:spcPct val="0"/>
              </a:spcBef>
              <a:spcAft>
                <a:spcPct val="0"/>
              </a:spcAft>
              <a:buSzPct val="100000"/>
            </a:pPr>
            <a:r>
              <a:rPr lang="en-US" altLang="en-US" sz="4400" dirty="0" smtClean="0">
                <a:latin typeface="Calibri" pitchFamily="32" charset="0"/>
              </a:rPr>
              <a:t>Treatment</a:t>
            </a:r>
            <a:r>
              <a:rPr lang="en-US" altLang="en-US" sz="4400" dirty="0">
                <a:latin typeface="Calibri" pitchFamily="32" charset="0"/>
              </a:rPr>
              <a:t>: Manual Therapies</a:t>
            </a:r>
          </a:p>
        </p:txBody>
      </p:sp>
      <p:sp>
        <p:nvSpPr>
          <p:cNvPr id="8194"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Microsoft YaHei" charset="-122"/>
              </a:defRPr>
            </a:lvl9pPr>
          </a:lstStyle>
          <a:p>
            <a:pPr defTabSz="457200" fontAlgn="base">
              <a:lnSpc>
                <a:spcPct val="80000"/>
              </a:lnSpc>
              <a:spcBef>
                <a:spcPts val="750"/>
              </a:spcBef>
              <a:spcAft>
                <a:spcPct val="0"/>
              </a:spcAft>
              <a:buClr>
                <a:srgbClr val="000000"/>
              </a:buClr>
              <a:buSzPct val="100000"/>
              <a:buFont typeface="Arial" charset="0"/>
              <a:buChar char="•"/>
            </a:pPr>
            <a:r>
              <a:rPr lang="en-US" altLang="en-US" sz="3000">
                <a:latin typeface="Calibri" pitchFamily="32" charset="0"/>
              </a:rPr>
              <a:t>Wide variety, including:</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Spray and Stretch with Fluorimethane </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Massage</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Soft tissue mobilization techniques, including post-isometric relaxation (aka “muscle-energy technique”)</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PT</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OT</a:t>
            </a:r>
          </a:p>
          <a:p>
            <a:pPr defTabSz="457200" fontAlgn="base">
              <a:lnSpc>
                <a:spcPct val="80000"/>
              </a:lnSpc>
              <a:spcBef>
                <a:spcPts val="750"/>
              </a:spcBef>
              <a:spcAft>
                <a:spcPct val="0"/>
              </a:spcAft>
              <a:buClr>
                <a:srgbClr val="000000"/>
              </a:buClr>
              <a:buSzPct val="100000"/>
              <a:buFont typeface="Arial" charset="0"/>
              <a:buChar char="•"/>
            </a:pPr>
            <a:r>
              <a:rPr lang="en-US" altLang="en-US" sz="3000">
                <a:latin typeface="Calibri" pitchFamily="32" charset="0"/>
              </a:rPr>
              <a:t>Main common mechanisms: </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Disruption of trigger point</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Physical elongation of muscle fibers</a:t>
            </a:r>
          </a:p>
          <a:p>
            <a:pPr lvl="1" defTabSz="457200" fontAlgn="base">
              <a:lnSpc>
                <a:spcPct val="80000"/>
              </a:lnSpc>
              <a:spcBef>
                <a:spcPts val="650"/>
              </a:spcBef>
              <a:spcAft>
                <a:spcPct val="0"/>
              </a:spcAft>
              <a:buClr>
                <a:srgbClr val="000000"/>
              </a:buClr>
              <a:buSzPct val="100000"/>
              <a:buFont typeface="Arial" charset="0"/>
              <a:buChar char="•"/>
            </a:pPr>
            <a:r>
              <a:rPr lang="en-US" altLang="en-US" sz="2600">
                <a:latin typeface="Calibri" pitchFamily="32" charset="0"/>
              </a:rPr>
              <a:t>Avoidance of recurrence/precipitating factors</a:t>
            </a:r>
          </a:p>
        </p:txBody>
      </p:sp>
    </p:spTree>
    <p:extLst>
      <p:ext uri="{BB962C8B-B14F-4D97-AF65-F5344CB8AC3E}">
        <p14:creationId xmlns:p14="http://schemas.microsoft.com/office/powerpoint/2010/main" val="8712216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762000" y="990600"/>
            <a:ext cx="7162800" cy="4724400"/>
          </a:xfrm>
        </p:spPr>
        <p:txBody>
          <a:bodyPr>
            <a:normAutofit fontScale="92500" lnSpcReduction="10000"/>
          </a:bodyPr>
          <a:lstStyle/>
          <a:p>
            <a:r>
              <a:rPr lang="en-US" dirty="0" smtClean="0"/>
              <a:t>I have attended 2 workshops on </a:t>
            </a:r>
            <a:r>
              <a:rPr lang="en-US" dirty="0" err="1" smtClean="0"/>
              <a:t>Myofascial</a:t>
            </a:r>
            <a:r>
              <a:rPr lang="en-US" dirty="0" smtClean="0"/>
              <a:t> Pain Disorder</a:t>
            </a:r>
          </a:p>
          <a:p>
            <a:r>
              <a:rPr lang="en-US" dirty="0" smtClean="0"/>
              <a:t>One of these, in New Mexico, was a weeklong program by the leading experts in the field </a:t>
            </a:r>
          </a:p>
          <a:p>
            <a:r>
              <a:rPr lang="en-US" dirty="0" smtClean="0"/>
              <a:t>I have read both volumes of “Myofascial Pain and Dysfunction: The Trigger Point Manual” by Janet </a:t>
            </a:r>
            <a:r>
              <a:rPr lang="en-US" dirty="0" err="1" smtClean="0"/>
              <a:t>Travell</a:t>
            </a:r>
            <a:r>
              <a:rPr lang="en-US" dirty="0" smtClean="0"/>
              <a:t> and David Simons</a:t>
            </a:r>
          </a:p>
          <a:p>
            <a:r>
              <a:rPr lang="en-US" dirty="0" smtClean="0"/>
              <a:t>I have lots of </a:t>
            </a:r>
            <a:r>
              <a:rPr lang="en-US" dirty="0" err="1" smtClean="0"/>
              <a:t>myofascial</a:t>
            </a:r>
            <a:r>
              <a:rPr lang="en-US" dirty="0" smtClean="0"/>
              <a:t> pain!</a:t>
            </a:r>
            <a:endParaRPr lang="en-US" dirty="0"/>
          </a:p>
        </p:txBody>
      </p:sp>
    </p:spTree>
    <p:extLst>
      <p:ext uri="{BB962C8B-B14F-4D97-AF65-F5344CB8AC3E}">
        <p14:creationId xmlns:p14="http://schemas.microsoft.com/office/powerpoint/2010/main" val="508972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3600" dirty="0" smtClean="0">
              <a:latin typeface="Calibri" pitchFamily="32" charset="0"/>
            </a:endParaRPr>
          </a:p>
          <a:p>
            <a:pPr algn="ctr" defTabSz="457200" fontAlgn="base">
              <a:spcBef>
                <a:spcPct val="0"/>
              </a:spcBef>
              <a:spcAft>
                <a:spcPct val="0"/>
              </a:spcAft>
              <a:buSzPct val="100000"/>
            </a:pPr>
            <a:r>
              <a:rPr lang="en-US" altLang="en-US" sz="3600" dirty="0" smtClean="0">
                <a:latin typeface="Calibri" pitchFamily="32" charset="0"/>
              </a:rPr>
              <a:t>Treatment</a:t>
            </a:r>
            <a:r>
              <a:rPr lang="en-US" altLang="en-US" sz="3600" dirty="0">
                <a:latin typeface="Calibri" pitchFamily="32" charset="0"/>
              </a:rPr>
              <a:t>: Spray and </a:t>
            </a:r>
            <a:r>
              <a:rPr lang="en-US" altLang="en-US" sz="3600" dirty="0" smtClean="0">
                <a:latin typeface="Calibri" pitchFamily="32" charset="0"/>
              </a:rPr>
              <a:t>Stretch</a:t>
            </a:r>
            <a:endParaRPr lang="en-US" altLang="en-US" sz="3600" dirty="0">
              <a:latin typeface="Calibri" pitchFamily="32"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17638"/>
            <a:ext cx="6096000" cy="475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304801" y="2286000"/>
            <a:ext cx="1828800" cy="3416320"/>
          </a:xfrm>
          <a:prstGeom prst="rect">
            <a:avLst/>
          </a:prstGeom>
          <a:noFill/>
        </p:spPr>
        <p:txBody>
          <a:bodyPr wrap="square" rtlCol="0">
            <a:spAutoFit/>
          </a:bodyPr>
          <a:lstStyle/>
          <a:p>
            <a:r>
              <a:rPr lang="en-US" sz="2400" dirty="0" smtClean="0">
                <a:solidFill>
                  <a:srgbClr val="FF0000"/>
                </a:solidFill>
              </a:rPr>
              <a:t>Note that in </a:t>
            </a:r>
          </a:p>
          <a:p>
            <a:r>
              <a:rPr lang="en-US" sz="2400" dirty="0" smtClean="0">
                <a:solidFill>
                  <a:srgbClr val="FF0000"/>
                </a:solidFill>
              </a:rPr>
              <a:t>spraying the </a:t>
            </a:r>
          </a:p>
          <a:p>
            <a:r>
              <a:rPr lang="en-US" sz="2400" dirty="0" smtClean="0">
                <a:solidFill>
                  <a:srgbClr val="FF0000"/>
                </a:solidFill>
              </a:rPr>
              <a:t>trapezius muscle, the cold spray includes the area of the referred symptoms</a:t>
            </a:r>
            <a:endParaRPr lang="en-US" sz="2400" dirty="0">
              <a:solidFill>
                <a:srgbClr val="FF0000"/>
              </a:solidFill>
            </a:endParaRPr>
          </a:p>
        </p:txBody>
      </p:sp>
    </p:spTree>
    <p:extLst>
      <p:ext uri="{BB962C8B-B14F-4D97-AF65-F5344CB8AC3E}">
        <p14:creationId xmlns:p14="http://schemas.microsoft.com/office/powerpoint/2010/main" val="18150636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270000"/>
            <a:ext cx="2700338" cy="49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738" y="1270000"/>
            <a:ext cx="2700337" cy="49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4575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252413"/>
            <a:ext cx="8229600" cy="165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r>
              <a:rPr lang="en-US" altLang="en-US" sz="3600" dirty="0">
                <a:latin typeface="Calibri" pitchFamily="32" charset="0"/>
              </a:rPr>
              <a:t>Treatment: </a:t>
            </a:r>
            <a:br>
              <a:rPr lang="en-US" altLang="en-US" sz="3600" dirty="0">
                <a:latin typeface="Calibri" pitchFamily="32" charset="0"/>
              </a:rPr>
            </a:br>
            <a:r>
              <a:rPr lang="en-US" altLang="en-US" sz="3600" dirty="0">
                <a:latin typeface="Calibri" pitchFamily="32" charset="0"/>
              </a:rPr>
              <a:t>Trigger Point Injection (TPI)</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905000"/>
            <a:ext cx="5224463" cy="426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52903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4400" dirty="0" smtClean="0">
              <a:latin typeface="Calibri" pitchFamily="32" charset="0"/>
            </a:endParaRPr>
          </a:p>
          <a:p>
            <a:pPr algn="ctr" defTabSz="457200" fontAlgn="base">
              <a:spcBef>
                <a:spcPct val="0"/>
              </a:spcBef>
              <a:spcAft>
                <a:spcPct val="0"/>
              </a:spcAft>
              <a:buSzPct val="100000"/>
            </a:pPr>
            <a:r>
              <a:rPr lang="en-US" altLang="en-US" sz="4400" dirty="0" smtClean="0">
                <a:latin typeface="Calibri" pitchFamily="32" charset="0"/>
              </a:rPr>
              <a:t>TPI</a:t>
            </a:r>
            <a:endParaRPr lang="en-US" altLang="en-US" sz="4400" dirty="0">
              <a:latin typeface="Calibri" pitchFamily="32" charset="0"/>
            </a:endParaRPr>
          </a:p>
        </p:txBody>
      </p:sp>
      <p:sp>
        <p:nvSpPr>
          <p:cNvPr id="717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9pPr>
          </a:lstStyle>
          <a:p>
            <a:pPr defTabSz="457200" fontAlgn="base">
              <a:spcBef>
                <a:spcPts val="800"/>
              </a:spcBef>
              <a:spcAft>
                <a:spcPct val="0"/>
              </a:spcAft>
              <a:buClr>
                <a:srgbClr val="000000"/>
              </a:buClr>
              <a:buSzPct val="100000"/>
              <a:buFont typeface="Arial" charset="0"/>
              <a:buChar char="•"/>
            </a:pPr>
            <a:r>
              <a:rPr lang="en-US" altLang="en-US" sz="3200">
                <a:latin typeface="Calibri" pitchFamily="32" charset="0"/>
              </a:rPr>
              <a:t>One way to do this:</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1% lidocaine, without epinephrine</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27 G needle, 1.25” long</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3 cc syringe</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Inject 0.25-0.50 cc per site</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Inject 4-10 sites per session, in same region</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First time: just a few</a:t>
            </a:r>
          </a:p>
          <a:p>
            <a:pPr lvl="1" defTabSz="457200" fontAlgn="base">
              <a:spcBef>
                <a:spcPts val="700"/>
              </a:spcBef>
              <a:spcAft>
                <a:spcPct val="0"/>
              </a:spcAft>
              <a:buClr>
                <a:srgbClr val="000000"/>
              </a:buClr>
              <a:buSzPct val="100000"/>
              <a:buFont typeface="Arial" charset="0"/>
              <a:buNone/>
            </a:pPr>
            <a:endParaRPr lang="en-US" altLang="en-US" sz="2800">
              <a:latin typeface="Calibri" pitchFamily="32" charset="0"/>
            </a:endParaRPr>
          </a:p>
        </p:txBody>
      </p:sp>
    </p:spTree>
    <p:extLst>
      <p:ext uri="{BB962C8B-B14F-4D97-AF65-F5344CB8AC3E}">
        <p14:creationId xmlns:p14="http://schemas.microsoft.com/office/powerpoint/2010/main" val="385696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64" y="990600"/>
            <a:ext cx="4531561" cy="510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990600"/>
            <a:ext cx="3223501" cy="510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5087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4400" dirty="0" smtClean="0">
              <a:latin typeface="Calibri" pitchFamily="32" charset="0"/>
            </a:endParaRPr>
          </a:p>
          <a:p>
            <a:pPr algn="ctr" defTabSz="457200" fontAlgn="base">
              <a:spcBef>
                <a:spcPct val="0"/>
              </a:spcBef>
              <a:spcAft>
                <a:spcPct val="0"/>
              </a:spcAft>
              <a:buSzPct val="100000"/>
            </a:pPr>
            <a:r>
              <a:rPr lang="en-US" altLang="en-US" sz="4400" dirty="0" smtClean="0">
                <a:latin typeface="Calibri" pitchFamily="32" charset="0"/>
              </a:rPr>
              <a:t>Effect </a:t>
            </a:r>
            <a:r>
              <a:rPr lang="en-US" altLang="en-US" sz="4400" dirty="0">
                <a:latin typeface="Calibri" pitchFamily="32" charset="0"/>
              </a:rPr>
              <a:t>of TPI</a:t>
            </a:r>
          </a:p>
        </p:txBody>
      </p:sp>
      <p:sp>
        <p:nvSpPr>
          <p:cNvPr id="9218" name="Text Box 2"/>
          <p:cNvSpPr txBox="1">
            <a:spLocks noChangeArrowheads="1"/>
          </p:cNvSpPr>
          <p:nvPr/>
        </p:nvSpPr>
        <p:spPr bwMode="auto">
          <a:xfrm>
            <a:off x="457200" y="1600200"/>
            <a:ext cx="8229600" cy="646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9pPr>
          </a:lstStyle>
          <a:p>
            <a:pPr defTabSz="457200" fontAlgn="base">
              <a:lnSpc>
                <a:spcPct val="70000"/>
              </a:lnSpc>
              <a:spcBef>
                <a:spcPts val="800"/>
              </a:spcBef>
              <a:spcAft>
                <a:spcPct val="0"/>
              </a:spcAft>
              <a:buClr>
                <a:srgbClr val="000000"/>
              </a:buClr>
              <a:buSzPct val="100000"/>
              <a:buFont typeface="Arial" charset="0"/>
              <a:buChar char="•"/>
            </a:pPr>
            <a:r>
              <a:rPr lang="en-US" altLang="en-US" sz="3200">
                <a:latin typeface="Calibri" pitchFamily="32" charset="0"/>
              </a:rPr>
              <a:t>Muscular level: TPI often induces a local twitch response (contraction and release), which is what often leads to positive therapeutic outcome.</a:t>
            </a:r>
          </a:p>
          <a:p>
            <a:pPr defTabSz="457200" fontAlgn="base">
              <a:lnSpc>
                <a:spcPct val="70000"/>
              </a:lnSpc>
              <a:spcBef>
                <a:spcPts val="800"/>
              </a:spcBef>
              <a:spcAft>
                <a:spcPct val="0"/>
              </a:spcAft>
              <a:buClr>
                <a:srgbClr val="000000"/>
              </a:buClr>
              <a:buSzPct val="100000"/>
              <a:buFont typeface="Arial" charset="0"/>
              <a:buChar char="•"/>
            </a:pPr>
            <a:r>
              <a:rPr lang="en-US" altLang="en-US" sz="3200" i="1">
                <a:latin typeface="Calibri" pitchFamily="32" charset="0"/>
              </a:rPr>
              <a:t>Mechanical disruption by the needle</a:t>
            </a:r>
            <a:r>
              <a:rPr lang="en-US" altLang="en-US" sz="3200">
                <a:latin typeface="Calibri" pitchFamily="32" charset="0"/>
              </a:rPr>
              <a:t> seems to be the level at which TPI works, since dry needling and anesthetic are both effective in deactivating trigger point (Travell and Simons, vol. 1, p. 152).</a:t>
            </a:r>
          </a:p>
          <a:p>
            <a:pPr defTabSz="457200" fontAlgn="base">
              <a:lnSpc>
                <a:spcPct val="70000"/>
              </a:lnSpc>
              <a:spcBef>
                <a:spcPts val="800"/>
              </a:spcBef>
              <a:spcAft>
                <a:spcPct val="0"/>
              </a:spcAft>
              <a:buClr>
                <a:srgbClr val="000000"/>
              </a:buClr>
              <a:buSzPct val="100000"/>
              <a:buFont typeface="Arial" charset="0"/>
              <a:buChar char="•"/>
            </a:pPr>
            <a:r>
              <a:rPr lang="en-US" altLang="en-US" sz="3200">
                <a:latin typeface="Calibri" pitchFamily="32" charset="0"/>
              </a:rPr>
              <a:t>The LTR possibly interrupts the dysfunctional spinal and NMJ cycles, as well (Botox works at NMJ).</a:t>
            </a:r>
          </a:p>
          <a:p>
            <a:pPr lvl="1" defTabSz="457200" fontAlgn="base">
              <a:lnSpc>
                <a:spcPct val="70000"/>
              </a:lnSpc>
              <a:spcBef>
                <a:spcPts val="700"/>
              </a:spcBef>
              <a:spcAft>
                <a:spcPct val="0"/>
              </a:spcAft>
              <a:buClr>
                <a:srgbClr val="000000"/>
              </a:buClr>
              <a:buSzPct val="100000"/>
              <a:buFont typeface="Arial" charset="0"/>
              <a:buNone/>
            </a:pPr>
            <a:endParaRPr lang="en-US" altLang="en-US" sz="2800">
              <a:latin typeface="Calibri" pitchFamily="32" charset="0"/>
            </a:endParaRPr>
          </a:p>
          <a:p>
            <a:pPr lvl="1" defTabSz="457200" fontAlgn="base">
              <a:lnSpc>
                <a:spcPct val="70000"/>
              </a:lnSpc>
              <a:spcBef>
                <a:spcPts val="700"/>
              </a:spcBef>
              <a:spcAft>
                <a:spcPct val="0"/>
              </a:spcAft>
              <a:buClr>
                <a:srgbClr val="000000"/>
              </a:buClr>
              <a:buSzPct val="100000"/>
              <a:buFont typeface="Arial" charset="0"/>
              <a:buNone/>
            </a:pPr>
            <a:endParaRPr lang="en-US" altLang="en-US" sz="2800">
              <a:latin typeface="Calibri" pitchFamily="32" charset="0"/>
            </a:endParaRPr>
          </a:p>
          <a:p>
            <a:pPr defTabSz="457200" fontAlgn="base">
              <a:lnSpc>
                <a:spcPct val="70000"/>
              </a:lnSpc>
              <a:spcBef>
                <a:spcPts val="800"/>
              </a:spcBef>
              <a:spcAft>
                <a:spcPct val="0"/>
              </a:spcAft>
              <a:buClr>
                <a:srgbClr val="000000"/>
              </a:buClr>
              <a:buSzPct val="100000"/>
              <a:buFont typeface="Arial" charset="0"/>
              <a:buNone/>
            </a:pPr>
            <a:endParaRPr lang="en-US" altLang="en-US" sz="3200">
              <a:latin typeface="Calibri" pitchFamily="32" charset="0"/>
            </a:endParaRPr>
          </a:p>
          <a:p>
            <a:pPr defTabSz="457200" fontAlgn="base">
              <a:lnSpc>
                <a:spcPct val="70000"/>
              </a:lnSpc>
              <a:spcBef>
                <a:spcPts val="800"/>
              </a:spcBef>
              <a:spcAft>
                <a:spcPct val="0"/>
              </a:spcAft>
              <a:buClr>
                <a:srgbClr val="000000"/>
              </a:buClr>
              <a:buSzPct val="100000"/>
              <a:buFont typeface="Arial" charset="0"/>
              <a:buNone/>
            </a:pPr>
            <a:endParaRPr lang="en-US" altLang="en-US" sz="3200">
              <a:latin typeface="Calibri" pitchFamily="32" charset="0"/>
            </a:endParaRPr>
          </a:p>
        </p:txBody>
      </p:sp>
    </p:spTree>
    <p:extLst>
      <p:ext uri="{BB962C8B-B14F-4D97-AF65-F5344CB8AC3E}">
        <p14:creationId xmlns:p14="http://schemas.microsoft.com/office/powerpoint/2010/main" val="1665576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28600"/>
            <a:ext cx="8183563" cy="746125"/>
          </a:xfrm>
        </p:spPr>
        <p:txBody>
          <a:bodyPr/>
          <a:lstStyle/>
          <a:p>
            <a:pPr algn="ctr"/>
            <a:r>
              <a:rPr lang="en-US" dirty="0" smtClean="0"/>
              <a:t>The Science</a:t>
            </a:r>
            <a:endParaRPr lang="en-US" dirty="0"/>
          </a:p>
        </p:txBody>
      </p:sp>
      <p:sp>
        <p:nvSpPr>
          <p:cNvPr id="3" name="Content Placeholder 2"/>
          <p:cNvSpPr>
            <a:spLocks noGrp="1"/>
          </p:cNvSpPr>
          <p:nvPr>
            <p:ph idx="4294967295"/>
          </p:nvPr>
        </p:nvSpPr>
        <p:spPr>
          <a:xfrm>
            <a:off x="960438" y="530225"/>
            <a:ext cx="8183562" cy="3736975"/>
          </a:xfrm>
        </p:spPr>
        <p:txBody>
          <a:bodyPr/>
          <a:lstStyle/>
          <a:p>
            <a:endParaRPr lang="en-US" dirty="0" smtClean="0"/>
          </a:p>
          <a:p>
            <a:r>
              <a:rPr lang="en-US" dirty="0" smtClean="0"/>
              <a:t>There is some.</a:t>
            </a:r>
          </a:p>
          <a:p>
            <a:r>
              <a:rPr lang="en-US" dirty="0" smtClean="0"/>
              <a:t>Trigger points have a high inter-observer reliability (but only with the right observers)</a:t>
            </a:r>
          </a:p>
          <a:p>
            <a:r>
              <a:rPr lang="en-US" dirty="0" smtClean="0"/>
              <a:t>Trigger points can be identified on finely tuned radiographic studies and on </a:t>
            </a:r>
            <a:r>
              <a:rPr lang="en-US" dirty="0" err="1" smtClean="0"/>
              <a:t>micropipelle</a:t>
            </a:r>
            <a:r>
              <a:rPr lang="en-US" dirty="0" smtClean="0"/>
              <a:t> acidity testing</a:t>
            </a:r>
            <a:endParaRPr lang="en-US" dirty="0"/>
          </a:p>
          <a:p>
            <a:r>
              <a:rPr lang="en-US" dirty="0"/>
              <a:t>ncbi.nlm.nih.gov/</a:t>
            </a:r>
            <a:r>
              <a:rPr lang="en-US" dirty="0" err="1"/>
              <a:t>pmc</a:t>
            </a:r>
            <a:r>
              <a:rPr lang="en-US" dirty="0"/>
              <a:t>/articles/PMC4508225/pdf/nihms-695755.pdf</a:t>
            </a:r>
            <a:endParaRPr lang="en-US" dirty="0" smtClean="0"/>
          </a:p>
        </p:txBody>
      </p:sp>
    </p:spTree>
    <p:extLst>
      <p:ext uri="{BB962C8B-B14F-4D97-AF65-F5344CB8AC3E}">
        <p14:creationId xmlns:p14="http://schemas.microsoft.com/office/powerpoint/2010/main" val="30689955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4000" dirty="0" smtClean="0">
              <a:latin typeface="Calibri" pitchFamily="32" charset="0"/>
            </a:endParaRPr>
          </a:p>
          <a:p>
            <a:pPr algn="ctr" defTabSz="457200" fontAlgn="base">
              <a:spcBef>
                <a:spcPct val="0"/>
              </a:spcBef>
              <a:spcAft>
                <a:spcPct val="0"/>
              </a:spcAft>
              <a:buSzPct val="100000"/>
            </a:pPr>
            <a:r>
              <a:rPr lang="en-US" altLang="en-US" sz="4000" dirty="0" smtClean="0">
                <a:latin typeface="Calibri" pitchFamily="32" charset="0"/>
              </a:rPr>
              <a:t>TPI </a:t>
            </a:r>
            <a:r>
              <a:rPr lang="en-US" altLang="en-US" sz="4000" dirty="0">
                <a:latin typeface="Calibri" pitchFamily="32" charset="0"/>
              </a:rPr>
              <a:t>Data</a:t>
            </a:r>
          </a:p>
        </p:txBody>
      </p:sp>
      <p:sp>
        <p:nvSpPr>
          <p:cNvPr id="14338" name="Text Box 2"/>
          <p:cNvSpPr txBox="1">
            <a:spLocks noChangeArrowheads="1"/>
          </p:cNvSpPr>
          <p:nvPr/>
        </p:nvSpPr>
        <p:spPr bwMode="auto">
          <a:xfrm>
            <a:off x="457200" y="1600200"/>
            <a:ext cx="8229600" cy="457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9pPr>
          </a:lstStyle>
          <a:p>
            <a:pPr defTabSz="457200" fontAlgn="base">
              <a:spcBef>
                <a:spcPts val="800"/>
              </a:spcBef>
              <a:spcAft>
                <a:spcPct val="0"/>
              </a:spcAft>
              <a:buClr>
                <a:srgbClr val="000000"/>
              </a:buClr>
              <a:buSzPct val="100000"/>
              <a:buFont typeface="Arial" charset="0"/>
              <a:buChar char="•"/>
            </a:pPr>
            <a:r>
              <a:rPr lang="en-US" altLang="en-US" sz="3200">
                <a:latin typeface="Calibri" pitchFamily="32" charset="0"/>
              </a:rPr>
              <a:t>Cummings TM, White AR. Needling therapies in the management of myofascial trigger point pain: a systematic review. </a:t>
            </a:r>
            <a:r>
              <a:rPr lang="en-US" altLang="en-US" sz="3200" i="1">
                <a:latin typeface="Calibri" pitchFamily="32" charset="0"/>
              </a:rPr>
              <a:t>Archives of Physical Medicine &amp; Rehabilitation. </a:t>
            </a:r>
            <a:r>
              <a:rPr lang="en-US" altLang="en-US" sz="3200">
                <a:latin typeface="Calibri" pitchFamily="32" charset="0"/>
              </a:rPr>
              <a:t>2001;82(7):986-992:</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Better than placebo</a:t>
            </a:r>
          </a:p>
          <a:p>
            <a:pPr lvl="1" defTabSz="457200" fontAlgn="base">
              <a:spcBef>
                <a:spcPts val="700"/>
              </a:spcBef>
              <a:spcAft>
                <a:spcPct val="0"/>
              </a:spcAft>
              <a:buClr>
                <a:srgbClr val="000000"/>
              </a:buClr>
              <a:buSzPct val="100000"/>
              <a:buFont typeface="Arial" charset="0"/>
              <a:buChar char="–"/>
            </a:pPr>
            <a:r>
              <a:rPr lang="en-US" altLang="en-US" sz="2800">
                <a:latin typeface="Calibri" pitchFamily="32" charset="0"/>
              </a:rPr>
              <a:t>Substance injected not important in therapeutic response, just post-injection soreness</a:t>
            </a:r>
          </a:p>
          <a:p>
            <a:pPr defTabSz="457200" fontAlgn="base">
              <a:spcBef>
                <a:spcPts val="800"/>
              </a:spcBef>
              <a:spcAft>
                <a:spcPct val="0"/>
              </a:spcAft>
              <a:buClr>
                <a:srgbClr val="000000"/>
              </a:buClr>
              <a:buSzPct val="100000"/>
              <a:buFont typeface="Arial" charset="0"/>
              <a:buNone/>
            </a:pPr>
            <a:endParaRPr lang="en-US" altLang="en-US" sz="3200">
              <a:latin typeface="Calibri" pitchFamily="32" charset="0"/>
            </a:endParaRPr>
          </a:p>
        </p:txBody>
      </p:sp>
    </p:spTree>
    <p:extLst>
      <p:ext uri="{BB962C8B-B14F-4D97-AF65-F5344CB8AC3E}">
        <p14:creationId xmlns:p14="http://schemas.microsoft.com/office/powerpoint/2010/main" val="3393420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0438" y="530225"/>
            <a:ext cx="8183562" cy="4187825"/>
          </a:xfrm>
        </p:spPr>
        <p:txBody>
          <a:bodyPr/>
          <a:lstStyle/>
          <a:p>
            <a:r>
              <a:rPr lang="en-US" dirty="0">
                <a:solidFill>
                  <a:srgbClr val="111111"/>
                </a:solidFill>
                <a:latin typeface="Roboto"/>
              </a:rPr>
              <a:t> </a:t>
            </a:r>
            <a:endParaRPr lang="en-US" dirty="0" smtClean="0">
              <a:solidFill>
                <a:srgbClr val="111111"/>
              </a:solidFill>
              <a:latin typeface="Roboto"/>
            </a:endParaRPr>
          </a:p>
          <a:p>
            <a:r>
              <a:rPr lang="en-US" sz="2400" dirty="0" smtClean="0">
                <a:solidFill>
                  <a:srgbClr val="111111"/>
                </a:solidFill>
                <a:latin typeface="Roboto"/>
              </a:rPr>
              <a:t>Dry </a:t>
            </a:r>
            <a:r>
              <a:rPr lang="en-US" sz="2400" dirty="0">
                <a:solidFill>
                  <a:srgbClr val="111111"/>
                </a:solidFill>
                <a:latin typeface="Roboto"/>
              </a:rPr>
              <a:t>needling: a literature review with implications for clinical practice guidelines</a:t>
            </a:r>
          </a:p>
          <a:p>
            <a:r>
              <a:rPr lang="en-US" sz="2400" u="sng" dirty="0">
                <a:solidFill>
                  <a:schemeClr val="accent4">
                    <a:lumMod val="95000"/>
                    <a:lumOff val="5000"/>
                  </a:schemeClr>
                </a:solidFill>
                <a:latin typeface="inherit"/>
                <a:hlinkClick r:id="rId2"/>
              </a:rPr>
              <a:t>http://www.ncbi.nlm.nih.gov/pmc/articles/PMC4117383</a:t>
            </a:r>
            <a:r>
              <a:rPr lang="en-US" sz="2400" u="sng" dirty="0">
                <a:solidFill>
                  <a:srgbClr val="111111"/>
                </a:solidFill>
                <a:latin typeface="inherit"/>
                <a:hlinkClick r:id="rId2"/>
              </a:rPr>
              <a:t>/</a:t>
            </a:r>
            <a:endParaRPr lang="en-US" sz="2400" dirty="0">
              <a:solidFill>
                <a:srgbClr val="111111"/>
              </a:solidFill>
              <a:latin typeface="Roboto"/>
            </a:endParaRPr>
          </a:p>
          <a:p>
            <a:r>
              <a:rPr lang="en-US" sz="2400" dirty="0" smtClean="0">
                <a:solidFill>
                  <a:srgbClr val="111111"/>
                </a:solidFill>
                <a:latin typeface="Roboto"/>
              </a:rPr>
              <a:t>Effect </a:t>
            </a:r>
            <a:r>
              <a:rPr lang="en-US" sz="2400" dirty="0">
                <a:solidFill>
                  <a:srgbClr val="111111"/>
                </a:solidFill>
                <a:latin typeface="Roboto"/>
              </a:rPr>
              <a:t>of acupuncture depth on muscle pain</a:t>
            </a:r>
          </a:p>
          <a:p>
            <a:r>
              <a:rPr lang="en-US" sz="2400" u="sng" dirty="0">
                <a:solidFill>
                  <a:srgbClr val="111111"/>
                </a:solidFill>
                <a:latin typeface="inherit"/>
                <a:hlinkClick r:id="rId3"/>
              </a:rPr>
              <a:t>http://www.biomedcentral.com/content/pdf/1749-8546-6-24.pdf</a:t>
            </a:r>
            <a:endParaRPr lang="en-US" sz="2400" dirty="0">
              <a:solidFill>
                <a:srgbClr val="111111"/>
              </a:solidFill>
              <a:latin typeface="Roboto"/>
            </a:endParaRPr>
          </a:p>
          <a:p>
            <a:r>
              <a:rPr lang="en-US" sz="2400" dirty="0" smtClean="0">
                <a:solidFill>
                  <a:srgbClr val="111111"/>
                </a:solidFill>
                <a:latin typeface="Roboto"/>
              </a:rPr>
              <a:t>Superficial </a:t>
            </a:r>
            <a:r>
              <a:rPr lang="en-US" sz="2400" dirty="0">
                <a:solidFill>
                  <a:srgbClr val="111111"/>
                </a:solidFill>
                <a:latin typeface="Roboto"/>
              </a:rPr>
              <a:t>versus deep dry needling.</a:t>
            </a:r>
          </a:p>
          <a:p>
            <a:r>
              <a:rPr lang="en-US" sz="2400" u="sng" dirty="0">
                <a:solidFill>
                  <a:srgbClr val="111111"/>
                </a:solidFill>
                <a:latin typeface="inherit"/>
                <a:hlinkClick r:id="rId4"/>
              </a:rPr>
              <a:t>http://www.ncbi.nlm.nih.gov/pubmed/12216605</a:t>
            </a:r>
            <a:endParaRPr lang="en-US" sz="2400" dirty="0">
              <a:solidFill>
                <a:srgbClr val="111111"/>
              </a:solidFill>
              <a:latin typeface="Roboto"/>
            </a:endParaRPr>
          </a:p>
          <a:p>
            <a:endParaRPr lang="en-US" sz="2400" dirty="0"/>
          </a:p>
        </p:txBody>
      </p:sp>
    </p:spTree>
    <p:extLst>
      <p:ext uri="{BB962C8B-B14F-4D97-AF65-F5344CB8AC3E}">
        <p14:creationId xmlns:p14="http://schemas.microsoft.com/office/powerpoint/2010/main" val="24737631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0438" y="530225"/>
            <a:ext cx="8183562" cy="4187825"/>
          </a:xfrm>
        </p:spPr>
        <p:txBody>
          <a:bodyPr>
            <a:noAutofit/>
          </a:bodyPr>
          <a:lstStyle/>
          <a:p>
            <a:endParaRPr lang="en-US" sz="2000" dirty="0" smtClean="0">
              <a:solidFill>
                <a:srgbClr val="111111"/>
              </a:solidFill>
              <a:latin typeface="Roboto"/>
            </a:endParaRPr>
          </a:p>
          <a:p>
            <a:r>
              <a:rPr lang="en-US" sz="2000" dirty="0" err="1" smtClean="0">
                <a:solidFill>
                  <a:srgbClr val="111111"/>
                </a:solidFill>
                <a:latin typeface="Roboto"/>
              </a:rPr>
              <a:t>Uemoto</a:t>
            </a:r>
            <a:r>
              <a:rPr lang="en-US" sz="2000" dirty="0" smtClean="0">
                <a:solidFill>
                  <a:srgbClr val="111111"/>
                </a:solidFill>
                <a:latin typeface="Roboto"/>
              </a:rPr>
              <a:t> </a:t>
            </a:r>
            <a:r>
              <a:rPr lang="en-US" sz="2000" dirty="0">
                <a:solidFill>
                  <a:srgbClr val="111111"/>
                </a:solidFill>
                <a:latin typeface="Roboto"/>
              </a:rPr>
              <a:t>L, Garcia MA, </a:t>
            </a:r>
            <a:r>
              <a:rPr lang="en-US" sz="2000" dirty="0" err="1">
                <a:solidFill>
                  <a:srgbClr val="111111"/>
                </a:solidFill>
                <a:latin typeface="Roboto"/>
              </a:rPr>
              <a:t>Gouvêa</a:t>
            </a:r>
            <a:r>
              <a:rPr lang="en-US" sz="2000" dirty="0">
                <a:solidFill>
                  <a:srgbClr val="111111"/>
                </a:solidFill>
                <a:latin typeface="Roboto"/>
              </a:rPr>
              <a:t> CV, </a:t>
            </a:r>
            <a:r>
              <a:rPr lang="en-US" sz="2000" dirty="0" err="1">
                <a:solidFill>
                  <a:srgbClr val="111111"/>
                </a:solidFill>
                <a:latin typeface="Roboto"/>
              </a:rPr>
              <a:t>Vilella</a:t>
            </a:r>
            <a:r>
              <a:rPr lang="en-US" sz="2000" dirty="0">
                <a:solidFill>
                  <a:srgbClr val="111111"/>
                </a:solidFill>
                <a:latin typeface="Roboto"/>
              </a:rPr>
              <a:t> OV, </a:t>
            </a:r>
            <a:r>
              <a:rPr lang="en-US" sz="2000" dirty="0" err="1">
                <a:solidFill>
                  <a:srgbClr val="111111"/>
                </a:solidFill>
                <a:latin typeface="Roboto"/>
              </a:rPr>
              <a:t>Alfaya</a:t>
            </a:r>
            <a:r>
              <a:rPr lang="en-US" sz="2000" dirty="0">
                <a:solidFill>
                  <a:srgbClr val="111111"/>
                </a:solidFill>
                <a:latin typeface="Roboto"/>
              </a:rPr>
              <a:t> TA. Laser therapy and needling in myofascial trigger point deactivation. J Oral Sci. 2013;55(2):175-81. PubMed PMID: 23748458.</a:t>
            </a:r>
          </a:p>
          <a:p>
            <a:r>
              <a:rPr lang="en-US" sz="2000" dirty="0" smtClean="0">
                <a:solidFill>
                  <a:srgbClr val="111111"/>
                </a:solidFill>
                <a:latin typeface="Roboto"/>
              </a:rPr>
              <a:t>Rocha </a:t>
            </a:r>
            <a:r>
              <a:rPr lang="en-US" sz="2000" dirty="0">
                <a:solidFill>
                  <a:srgbClr val="111111"/>
                </a:solidFill>
                <a:latin typeface="Roboto"/>
              </a:rPr>
              <a:t>CB, Sanchez TG. Efficacy of myofascial trigger point deactivation for tinnitus control. </a:t>
            </a:r>
            <a:r>
              <a:rPr lang="en-US" sz="2000" dirty="0" err="1">
                <a:solidFill>
                  <a:srgbClr val="111111"/>
                </a:solidFill>
                <a:latin typeface="Roboto"/>
              </a:rPr>
              <a:t>Braz</a:t>
            </a:r>
            <a:r>
              <a:rPr lang="en-US" sz="2000" dirty="0">
                <a:solidFill>
                  <a:srgbClr val="111111"/>
                </a:solidFill>
                <a:latin typeface="Roboto"/>
              </a:rPr>
              <a:t> J </a:t>
            </a:r>
            <a:r>
              <a:rPr lang="en-US" sz="2000" dirty="0" err="1">
                <a:solidFill>
                  <a:srgbClr val="111111"/>
                </a:solidFill>
                <a:latin typeface="Roboto"/>
              </a:rPr>
              <a:t>Otorhinolaryngol</a:t>
            </a:r>
            <a:r>
              <a:rPr lang="en-US" sz="2000" dirty="0">
                <a:solidFill>
                  <a:srgbClr val="111111"/>
                </a:solidFill>
                <a:latin typeface="Roboto"/>
              </a:rPr>
              <a:t>. 2012 Dec;78(6):21-6. PubMed PMID: 23306563.</a:t>
            </a:r>
          </a:p>
          <a:p>
            <a:r>
              <a:rPr lang="en-US" sz="2000" dirty="0" err="1" smtClean="0">
                <a:solidFill>
                  <a:srgbClr val="111111"/>
                </a:solidFill>
                <a:latin typeface="Roboto"/>
              </a:rPr>
              <a:t>Ozkan</a:t>
            </a:r>
            <a:r>
              <a:rPr lang="en-US" sz="2000" dirty="0" smtClean="0">
                <a:solidFill>
                  <a:srgbClr val="111111"/>
                </a:solidFill>
                <a:latin typeface="Roboto"/>
              </a:rPr>
              <a:t> </a:t>
            </a:r>
            <a:r>
              <a:rPr lang="en-US" sz="2000" dirty="0">
                <a:solidFill>
                  <a:srgbClr val="111111"/>
                </a:solidFill>
                <a:latin typeface="Roboto"/>
              </a:rPr>
              <a:t>F, </a:t>
            </a:r>
            <a:r>
              <a:rPr lang="en-US" sz="2000" dirty="0" err="1">
                <a:solidFill>
                  <a:srgbClr val="111111"/>
                </a:solidFill>
                <a:latin typeface="Roboto"/>
              </a:rPr>
              <a:t>Cakır</a:t>
            </a:r>
            <a:r>
              <a:rPr lang="en-US" sz="2000" dirty="0">
                <a:solidFill>
                  <a:srgbClr val="111111"/>
                </a:solidFill>
                <a:latin typeface="Roboto"/>
              </a:rPr>
              <a:t> </a:t>
            </a:r>
            <a:r>
              <a:rPr lang="en-US" sz="2000" dirty="0" err="1">
                <a:solidFill>
                  <a:srgbClr val="111111"/>
                </a:solidFill>
                <a:latin typeface="Roboto"/>
              </a:rPr>
              <a:t>Özkan</a:t>
            </a:r>
            <a:r>
              <a:rPr lang="en-US" sz="2000" dirty="0">
                <a:solidFill>
                  <a:srgbClr val="111111"/>
                </a:solidFill>
                <a:latin typeface="Roboto"/>
              </a:rPr>
              <a:t> N, </a:t>
            </a:r>
            <a:r>
              <a:rPr lang="en-US" sz="2000" dirty="0" err="1">
                <a:solidFill>
                  <a:srgbClr val="111111"/>
                </a:solidFill>
                <a:latin typeface="Roboto"/>
              </a:rPr>
              <a:t>Erkorkmaz</a:t>
            </a:r>
            <a:r>
              <a:rPr lang="en-US" sz="2000" dirty="0">
                <a:solidFill>
                  <a:srgbClr val="111111"/>
                </a:solidFill>
                <a:latin typeface="Roboto"/>
              </a:rPr>
              <a:t> U. Trigger point injection therapy in the management of myofascial temporomandibular pain. Agri. 2011 Jul;23(3):119-25. </a:t>
            </a:r>
            <a:r>
              <a:rPr lang="en-US" sz="2000" dirty="0" err="1">
                <a:solidFill>
                  <a:srgbClr val="111111"/>
                </a:solidFill>
                <a:latin typeface="Roboto"/>
              </a:rPr>
              <a:t>doi</a:t>
            </a:r>
            <a:r>
              <a:rPr lang="en-US" sz="2000" dirty="0">
                <a:solidFill>
                  <a:srgbClr val="111111"/>
                </a:solidFill>
                <a:latin typeface="Roboto"/>
              </a:rPr>
              <a:t>: 10.5505/agri.2011.04796. PubMed PMID: 21935818.</a:t>
            </a:r>
          </a:p>
          <a:p>
            <a:r>
              <a:rPr lang="en-US" sz="2000" dirty="0" smtClean="0">
                <a:solidFill>
                  <a:srgbClr val="111111"/>
                </a:solidFill>
                <a:latin typeface="Roboto"/>
              </a:rPr>
              <a:t>Itoh </a:t>
            </a:r>
            <a:r>
              <a:rPr lang="en-US" sz="2000" dirty="0">
                <a:solidFill>
                  <a:srgbClr val="111111"/>
                </a:solidFill>
                <a:latin typeface="Roboto"/>
              </a:rPr>
              <a:t>K, Katsumi Y, </a:t>
            </a:r>
            <a:r>
              <a:rPr lang="en-US" sz="2000" dirty="0" err="1">
                <a:solidFill>
                  <a:srgbClr val="111111"/>
                </a:solidFill>
                <a:latin typeface="Roboto"/>
              </a:rPr>
              <a:t>Kitakoji</a:t>
            </a:r>
            <a:r>
              <a:rPr lang="en-US" sz="2000" dirty="0">
                <a:solidFill>
                  <a:srgbClr val="111111"/>
                </a:solidFill>
                <a:latin typeface="Roboto"/>
              </a:rPr>
              <a:t> H. Trigger point acupuncture treatment of chronic low back pain in elderly patients--a blinded RCT. </a:t>
            </a:r>
            <a:r>
              <a:rPr lang="en-US" sz="2000" dirty="0" err="1">
                <a:solidFill>
                  <a:srgbClr val="111111"/>
                </a:solidFill>
                <a:latin typeface="Roboto"/>
              </a:rPr>
              <a:t>Acupunct</a:t>
            </a:r>
            <a:r>
              <a:rPr lang="en-US" sz="2000" dirty="0">
                <a:solidFill>
                  <a:srgbClr val="111111"/>
                </a:solidFill>
                <a:latin typeface="Roboto"/>
              </a:rPr>
              <a:t> Med. 2004 Dec;22(4):170-7. PubMed PMID: 15628774.</a:t>
            </a:r>
          </a:p>
          <a:p>
            <a:endParaRPr lang="en-US" sz="2000" dirty="0"/>
          </a:p>
        </p:txBody>
      </p:sp>
    </p:spTree>
    <p:extLst>
      <p:ext uri="{BB962C8B-B14F-4D97-AF65-F5344CB8AC3E}">
        <p14:creationId xmlns:p14="http://schemas.microsoft.com/office/powerpoint/2010/main" val="3284569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609600" y="-365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r>
              <a:rPr lang="en-US" altLang="en-US" sz="4400" dirty="0">
                <a:latin typeface="Calibri" pitchFamily="32" charset="0"/>
              </a:rPr>
              <a:t>GENERAL</a:t>
            </a:r>
          </a:p>
        </p:txBody>
      </p:sp>
      <p:sp>
        <p:nvSpPr>
          <p:cNvPr id="6146" name="Text Box 2"/>
          <p:cNvSpPr txBox="1">
            <a:spLocks noChangeArrowheads="1"/>
          </p:cNvSpPr>
          <p:nvPr/>
        </p:nvSpPr>
        <p:spPr bwMode="auto">
          <a:xfrm>
            <a:off x="381000" y="1600200"/>
            <a:ext cx="6705600" cy="453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Microsoft YaHei" charset="-122"/>
              </a:defRPr>
            </a:lvl9pPr>
          </a:lstStyle>
          <a:p>
            <a:pPr defTabSz="457200" fontAlgn="base">
              <a:lnSpc>
                <a:spcPct val="70000"/>
              </a:lnSpc>
              <a:spcBef>
                <a:spcPts val="750"/>
              </a:spcBef>
              <a:spcAft>
                <a:spcPct val="0"/>
              </a:spcAft>
              <a:buClr>
                <a:srgbClr val="000000"/>
              </a:buClr>
              <a:buSzPct val="100000"/>
              <a:buFont typeface="Arial" charset="0"/>
              <a:buChar char="•"/>
            </a:pPr>
            <a:r>
              <a:rPr lang="en-US" altLang="en-US" sz="3000" dirty="0">
                <a:latin typeface="Calibri" pitchFamily="32" charset="0"/>
              </a:rPr>
              <a:t>This is a general overview of </a:t>
            </a:r>
            <a:r>
              <a:rPr lang="en-US" altLang="en-US" sz="3000" dirty="0" err="1">
                <a:latin typeface="Calibri" pitchFamily="32" charset="0"/>
              </a:rPr>
              <a:t>myofascial</a:t>
            </a:r>
            <a:r>
              <a:rPr lang="en-US" altLang="en-US" sz="3000" dirty="0">
                <a:latin typeface="Calibri" pitchFamily="32" charset="0"/>
              </a:rPr>
              <a:t> pain syndrome (MPS)</a:t>
            </a:r>
          </a:p>
          <a:p>
            <a:pPr defTabSz="457200" fontAlgn="base">
              <a:lnSpc>
                <a:spcPct val="70000"/>
              </a:lnSpc>
              <a:spcBef>
                <a:spcPts val="750"/>
              </a:spcBef>
              <a:spcAft>
                <a:spcPct val="0"/>
              </a:spcAft>
              <a:buClr>
                <a:srgbClr val="000000"/>
              </a:buClr>
              <a:buSzPct val="100000"/>
              <a:buFont typeface="Arial" charset="0"/>
              <a:buChar char="•"/>
            </a:pPr>
            <a:r>
              <a:rPr lang="en-US" altLang="en-US" sz="3000" dirty="0" smtClean="0">
                <a:latin typeface="Calibri" pitchFamily="32" charset="0"/>
              </a:rPr>
              <a:t>Outline</a:t>
            </a:r>
            <a:r>
              <a:rPr lang="en-US" altLang="en-US" sz="3000" dirty="0">
                <a:latin typeface="Calibri" pitchFamily="32" charset="0"/>
              </a:rPr>
              <a:t>, tables and figures are from:</a:t>
            </a:r>
          </a:p>
          <a:p>
            <a:pPr lvl="1" defTabSz="457200" fontAlgn="base">
              <a:lnSpc>
                <a:spcPct val="70000"/>
              </a:lnSpc>
              <a:spcBef>
                <a:spcPts val="650"/>
              </a:spcBef>
              <a:spcAft>
                <a:spcPct val="0"/>
              </a:spcAft>
              <a:buClr>
                <a:srgbClr val="000000"/>
              </a:buClr>
              <a:buSzPct val="100000"/>
              <a:buFont typeface="Arial" charset="0"/>
              <a:buChar char="–"/>
            </a:pPr>
            <a:r>
              <a:rPr lang="en-US" altLang="en-US" sz="2600" dirty="0">
                <a:latin typeface="Calibri" pitchFamily="32" charset="0"/>
              </a:rPr>
              <a:t>Boswell MV, Cole BE. </a:t>
            </a:r>
            <a:r>
              <a:rPr lang="en-US" altLang="en-US" sz="2600" i="1" dirty="0">
                <a:latin typeface="Calibri" pitchFamily="32" charset="0"/>
              </a:rPr>
              <a:t>Weiner’s Pain Management, 7</a:t>
            </a:r>
            <a:r>
              <a:rPr lang="en-US" altLang="en-US" sz="2600" i="1" baseline="30000" dirty="0">
                <a:latin typeface="Calibri" pitchFamily="32" charset="0"/>
              </a:rPr>
              <a:t>th</a:t>
            </a:r>
            <a:r>
              <a:rPr lang="en-US" altLang="en-US" sz="2600" i="1" dirty="0">
                <a:latin typeface="Calibri" pitchFamily="32" charset="0"/>
              </a:rPr>
              <a:t> edition</a:t>
            </a:r>
            <a:r>
              <a:rPr lang="en-US" altLang="en-US" sz="2600" dirty="0">
                <a:latin typeface="Calibri" pitchFamily="32" charset="0"/>
              </a:rPr>
              <a:t>. NY: </a:t>
            </a:r>
            <a:r>
              <a:rPr lang="en-US" altLang="en-US" sz="2600" dirty="0" err="1">
                <a:latin typeface="Calibri" pitchFamily="32" charset="0"/>
              </a:rPr>
              <a:t>Informa</a:t>
            </a:r>
            <a:r>
              <a:rPr lang="en-US" altLang="en-US" sz="2600" dirty="0">
                <a:latin typeface="Calibri" pitchFamily="32" charset="0"/>
              </a:rPr>
              <a:t>, 2007.</a:t>
            </a:r>
          </a:p>
          <a:p>
            <a:pPr defTabSz="457200" fontAlgn="base">
              <a:lnSpc>
                <a:spcPct val="70000"/>
              </a:lnSpc>
              <a:spcBef>
                <a:spcPts val="750"/>
              </a:spcBef>
              <a:spcAft>
                <a:spcPct val="0"/>
              </a:spcAft>
              <a:buClr>
                <a:srgbClr val="000000"/>
              </a:buClr>
              <a:buSzPct val="100000"/>
              <a:buFont typeface="Arial" charset="0"/>
              <a:buChar char="•"/>
            </a:pPr>
            <a:r>
              <a:rPr lang="en-US" altLang="en-US" sz="3000" dirty="0">
                <a:latin typeface="Calibri" pitchFamily="32" charset="0"/>
              </a:rPr>
              <a:t>Color illustrations from:</a:t>
            </a:r>
          </a:p>
          <a:p>
            <a:pPr lvl="1" defTabSz="457200" fontAlgn="base">
              <a:lnSpc>
                <a:spcPct val="70000"/>
              </a:lnSpc>
              <a:spcBef>
                <a:spcPts val="650"/>
              </a:spcBef>
              <a:spcAft>
                <a:spcPct val="0"/>
              </a:spcAft>
              <a:buClr>
                <a:srgbClr val="000000"/>
              </a:buClr>
              <a:buSzPct val="100000"/>
              <a:buFont typeface="Arial" charset="0"/>
              <a:buChar char="–"/>
            </a:pPr>
            <a:r>
              <a:rPr lang="en-US" altLang="en-US" sz="2600" dirty="0">
                <a:latin typeface="Calibri" pitchFamily="32" charset="0"/>
              </a:rPr>
              <a:t> </a:t>
            </a:r>
            <a:r>
              <a:rPr lang="en-US" altLang="en-US" sz="2600" dirty="0" err="1">
                <a:latin typeface="Calibri" pitchFamily="32" charset="0"/>
              </a:rPr>
              <a:t>Travell</a:t>
            </a:r>
            <a:r>
              <a:rPr lang="en-US" altLang="en-US" sz="2600" dirty="0">
                <a:latin typeface="Calibri" pitchFamily="32" charset="0"/>
              </a:rPr>
              <a:t>, J.G.,&amp; Simons, D.G., (1999). </a:t>
            </a:r>
            <a:r>
              <a:rPr lang="en-US" altLang="en-US" sz="2600" i="1" dirty="0" err="1">
                <a:latin typeface="Calibri" pitchFamily="32" charset="0"/>
              </a:rPr>
              <a:t>Myofascial</a:t>
            </a:r>
            <a:r>
              <a:rPr lang="en-US" altLang="en-US" sz="2600" i="1" dirty="0">
                <a:latin typeface="Calibri" pitchFamily="32" charset="0"/>
              </a:rPr>
              <a:t> Pain and Dysfunction: The Trigger Point Manual. (2nd ed.).</a:t>
            </a:r>
            <a:r>
              <a:rPr lang="en-US" altLang="en-US" sz="2600" dirty="0">
                <a:latin typeface="Calibri" pitchFamily="32" charset="0"/>
              </a:rPr>
              <a:t> Baltimore, MD: Williams &amp; Wilkins.</a:t>
            </a:r>
          </a:p>
          <a:p>
            <a:pPr defTabSz="457200" fontAlgn="base">
              <a:lnSpc>
                <a:spcPct val="70000"/>
              </a:lnSpc>
              <a:spcBef>
                <a:spcPts val="650"/>
              </a:spcBef>
              <a:spcAft>
                <a:spcPct val="0"/>
              </a:spcAft>
              <a:buClr>
                <a:srgbClr val="000000"/>
              </a:buClr>
              <a:buSzPct val="100000"/>
              <a:buFont typeface="Arial" charset="0"/>
              <a:buNone/>
            </a:pPr>
            <a:endParaRPr lang="en-US" altLang="en-US" sz="2600" dirty="0">
              <a:latin typeface="Calibri" pitchFamily="32"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185452"/>
            <a:ext cx="2362200" cy="3440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9090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endParaRPr lang="en-US" altLang="en-US" sz="4400" dirty="0" smtClean="0">
              <a:latin typeface="Calibri" pitchFamily="32" charset="0"/>
            </a:endParaRPr>
          </a:p>
          <a:p>
            <a:pPr algn="ctr" defTabSz="457200" fontAlgn="base">
              <a:spcBef>
                <a:spcPct val="0"/>
              </a:spcBef>
              <a:spcAft>
                <a:spcPct val="0"/>
              </a:spcAft>
              <a:buSzPct val="100000"/>
            </a:pPr>
            <a:r>
              <a:rPr lang="en-US" altLang="en-US" sz="4400" dirty="0" smtClean="0">
                <a:latin typeface="Calibri" pitchFamily="32" charset="0"/>
              </a:rPr>
              <a:t>OTHER </a:t>
            </a:r>
            <a:r>
              <a:rPr lang="en-US" altLang="en-US" sz="4400" dirty="0">
                <a:latin typeface="Calibri" pitchFamily="32" charset="0"/>
              </a:rPr>
              <a:t>REFERENCES</a:t>
            </a:r>
          </a:p>
        </p:txBody>
      </p:sp>
      <p:sp>
        <p:nvSpPr>
          <p:cNvPr id="18434" name="Text Box 2"/>
          <p:cNvSpPr txBox="1">
            <a:spLocks noChangeArrowheads="1"/>
          </p:cNvSpPr>
          <p:nvPr/>
        </p:nvSpPr>
        <p:spPr bwMode="auto">
          <a:xfrm>
            <a:off x="609600" y="1676400"/>
            <a:ext cx="65532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ea typeface="Microsoft YaHei" charset="-122"/>
              </a:defRPr>
            </a:lvl9pPr>
          </a:lstStyle>
          <a:p>
            <a:pPr defTabSz="457200" fontAlgn="base">
              <a:lnSpc>
                <a:spcPct val="80000"/>
              </a:lnSpc>
              <a:spcBef>
                <a:spcPts val="250"/>
              </a:spcBef>
              <a:spcAft>
                <a:spcPct val="0"/>
              </a:spcAft>
              <a:buSzPct val="100000"/>
            </a:pPr>
            <a:endParaRPr lang="en-US" altLang="en-US" sz="1000">
              <a:latin typeface="Calibri" pitchFamily="32" charset="0"/>
            </a:endParaRPr>
          </a:p>
          <a:p>
            <a:pPr defTabSz="457200" fontAlgn="base">
              <a:lnSpc>
                <a:spcPct val="80000"/>
              </a:lnSpc>
              <a:spcBef>
                <a:spcPts val="450"/>
              </a:spcBef>
              <a:spcAft>
                <a:spcPct val="0"/>
              </a:spcAft>
              <a:buSzPct val="100000"/>
            </a:pPr>
            <a:endParaRPr lang="en-US" altLang="en-US">
              <a:latin typeface="Calibri" pitchFamily="32" charset="0"/>
            </a:endParaRPr>
          </a:p>
          <a:p>
            <a:pPr defTabSz="457200" fontAlgn="base">
              <a:lnSpc>
                <a:spcPct val="80000"/>
              </a:lnSpc>
              <a:spcBef>
                <a:spcPts val="450"/>
              </a:spcBef>
              <a:spcAft>
                <a:spcPct val="0"/>
              </a:spcAft>
              <a:buClr>
                <a:srgbClr val="000000"/>
              </a:buClr>
              <a:buSzPct val="100000"/>
              <a:buFont typeface="Arial" charset="0"/>
              <a:buChar char="•"/>
            </a:pPr>
            <a:r>
              <a:rPr lang="en-US" altLang="en-US" b="1">
                <a:latin typeface="Calibri" pitchFamily="32" charset="0"/>
              </a:rPr>
              <a:t>Ferguson LW, Gerwin R.  Clinical Mastery in the Treatment of Myofascial Pain. Lippincott Williams &amp; Wilkins, 2004.</a:t>
            </a:r>
          </a:p>
          <a:p>
            <a:pPr defTabSz="457200" fontAlgn="base">
              <a:lnSpc>
                <a:spcPct val="80000"/>
              </a:lnSpc>
              <a:spcBef>
                <a:spcPts val="450"/>
              </a:spcBef>
              <a:spcAft>
                <a:spcPct val="0"/>
              </a:spcAft>
              <a:buClr>
                <a:srgbClr val="000000"/>
              </a:buClr>
              <a:buSzPct val="100000"/>
              <a:buFont typeface="Arial" charset="0"/>
              <a:buNone/>
            </a:pPr>
            <a:endParaRPr lang="en-US" altLang="en-US" b="1">
              <a:latin typeface="Calibri" pitchFamily="32" charset="0"/>
            </a:endParaRPr>
          </a:p>
          <a:p>
            <a:pPr defTabSz="457200" fontAlgn="base">
              <a:lnSpc>
                <a:spcPct val="80000"/>
              </a:lnSpc>
              <a:spcBef>
                <a:spcPts val="450"/>
              </a:spcBef>
              <a:spcAft>
                <a:spcPct val="0"/>
              </a:spcAft>
              <a:buClr>
                <a:srgbClr val="000000"/>
              </a:buClr>
              <a:buSzPct val="100000"/>
              <a:buFont typeface="Arial" charset="0"/>
              <a:buChar char="•"/>
            </a:pPr>
            <a:r>
              <a:rPr lang="en-US" altLang="en-US">
                <a:latin typeface="Calibri" pitchFamily="32" charset="0"/>
              </a:rPr>
              <a:t>Alvarez DJ.  Trigger Points: Diagnosis and Management.  </a:t>
            </a:r>
            <a:r>
              <a:rPr lang="en-US" altLang="en-US" i="1">
                <a:latin typeface="Calibri" pitchFamily="32" charset="0"/>
              </a:rPr>
              <a:t>American Family Physician</a:t>
            </a:r>
            <a:r>
              <a:rPr lang="en-US" altLang="en-US">
                <a:latin typeface="Calibri" pitchFamily="32" charset="0"/>
              </a:rPr>
              <a:t> 2002;65(4):653-660</a:t>
            </a:r>
            <a:r>
              <a:rPr lang="en-US" altLang="en-US" b="1">
                <a:latin typeface="Calibri" pitchFamily="32" charset="0"/>
              </a:rPr>
              <a:t>.</a:t>
            </a:r>
          </a:p>
          <a:p>
            <a:pPr defTabSz="457200" fontAlgn="base">
              <a:lnSpc>
                <a:spcPct val="80000"/>
              </a:lnSpc>
              <a:spcBef>
                <a:spcPts val="450"/>
              </a:spcBef>
              <a:spcAft>
                <a:spcPct val="0"/>
              </a:spcAft>
              <a:buClr>
                <a:srgbClr val="000000"/>
              </a:buClr>
              <a:buSzPct val="100000"/>
              <a:buFont typeface="Arial" charset="0"/>
              <a:buNone/>
            </a:pPr>
            <a:endParaRPr lang="en-US" altLang="en-US">
              <a:latin typeface="Calibri" pitchFamily="32" charset="0"/>
            </a:endParaRPr>
          </a:p>
          <a:p>
            <a:pPr defTabSz="457200" fontAlgn="base">
              <a:lnSpc>
                <a:spcPct val="80000"/>
              </a:lnSpc>
              <a:spcBef>
                <a:spcPts val="450"/>
              </a:spcBef>
              <a:spcAft>
                <a:spcPct val="0"/>
              </a:spcAft>
              <a:buClr>
                <a:srgbClr val="000000"/>
              </a:buClr>
              <a:buSzPct val="100000"/>
              <a:buFont typeface="Arial" charset="0"/>
              <a:buChar char="•"/>
            </a:pPr>
            <a:r>
              <a:rPr lang="en-US" altLang="en-US">
                <a:latin typeface="Calibri" pitchFamily="32" charset="0"/>
              </a:rPr>
              <a:t>Simons DG.  </a:t>
            </a:r>
            <a:r>
              <a:rPr lang="en-US" altLang="en-US" i="1">
                <a:latin typeface="Calibri" pitchFamily="32" charset="0"/>
              </a:rPr>
              <a:t>Myofascial Pain Syndrome Due to Trigger Points.</a:t>
            </a:r>
            <a:r>
              <a:rPr lang="en-US" altLang="en-US">
                <a:latin typeface="Calibri" pitchFamily="32" charset="0"/>
              </a:rPr>
              <a:t>  International Rehabilitation Medicine Association, Monograph Series #1, November 1987.</a:t>
            </a:r>
          </a:p>
          <a:p>
            <a:pPr defTabSz="457200" fontAlgn="base">
              <a:lnSpc>
                <a:spcPct val="80000"/>
              </a:lnSpc>
              <a:spcBef>
                <a:spcPts val="450"/>
              </a:spcBef>
              <a:spcAft>
                <a:spcPct val="0"/>
              </a:spcAft>
              <a:buClr>
                <a:srgbClr val="000000"/>
              </a:buClr>
              <a:buSzPct val="100000"/>
              <a:buFont typeface="Arial" charset="0"/>
              <a:buNone/>
            </a:pPr>
            <a:endParaRPr lang="en-US" altLang="en-US">
              <a:latin typeface="Calibri" pitchFamily="32" charset="0"/>
            </a:endParaRPr>
          </a:p>
          <a:p>
            <a:pPr defTabSz="457200" fontAlgn="base">
              <a:lnSpc>
                <a:spcPct val="80000"/>
              </a:lnSpc>
              <a:spcBef>
                <a:spcPts val="450"/>
              </a:spcBef>
              <a:spcAft>
                <a:spcPct val="0"/>
              </a:spcAft>
              <a:buClr>
                <a:srgbClr val="000000"/>
              </a:buClr>
              <a:buSzPct val="100000"/>
              <a:buFont typeface="Arial" charset="0"/>
              <a:buChar char="•"/>
            </a:pPr>
            <a:r>
              <a:rPr lang="en-US" altLang="en-US">
                <a:latin typeface="Calibri" pitchFamily="32" charset="0"/>
              </a:rPr>
              <a:t>Myers H, Rakel D.  Strain and counter-strain manipulation technique.  From Rakel D, ed., </a:t>
            </a:r>
            <a:r>
              <a:rPr lang="en-US" altLang="en-US" i="1">
                <a:latin typeface="Calibri" pitchFamily="32" charset="0"/>
              </a:rPr>
              <a:t>Integrative Medicine</a:t>
            </a:r>
            <a:r>
              <a:rPr lang="en-US" altLang="en-US">
                <a:latin typeface="Calibri" pitchFamily="32" charset="0"/>
              </a:rPr>
              <a:t>.  Philadelphia : Saunders, 2003.</a:t>
            </a:r>
          </a:p>
          <a:p>
            <a:pPr defTabSz="457200" fontAlgn="base">
              <a:lnSpc>
                <a:spcPct val="80000"/>
              </a:lnSpc>
              <a:spcBef>
                <a:spcPts val="350"/>
              </a:spcBef>
              <a:spcAft>
                <a:spcPct val="0"/>
              </a:spcAft>
              <a:buSzPct val="100000"/>
            </a:pPr>
            <a:endParaRPr lang="en-US" altLang="en-US" sz="1400" b="1">
              <a:latin typeface="Calibri" pitchFamily="32" charset="0"/>
            </a:endParaRPr>
          </a:p>
          <a:p>
            <a:pPr defTabSz="457200" fontAlgn="base">
              <a:lnSpc>
                <a:spcPct val="80000"/>
              </a:lnSpc>
              <a:spcBef>
                <a:spcPts val="350"/>
              </a:spcBef>
              <a:spcAft>
                <a:spcPct val="0"/>
              </a:spcAft>
              <a:buClr>
                <a:srgbClr val="000000"/>
              </a:buClr>
              <a:buSzPct val="100000"/>
              <a:buFont typeface="Arial" charset="0"/>
              <a:buNone/>
            </a:pPr>
            <a:endParaRPr lang="en-US" altLang="en-US" sz="1400" b="1">
              <a:latin typeface="Calibri" pitchFamily="32"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676400"/>
            <a:ext cx="1847850" cy="2419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69961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6323013" cy="715962"/>
          </a:xfrm>
        </p:spPr>
        <p:txBody>
          <a:bodyPr/>
          <a:lstStyle/>
          <a:p>
            <a:r>
              <a:rPr lang="en-US" dirty="0" smtClean="0"/>
              <a:t>Questions/Answers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3955" y="1600200"/>
            <a:ext cx="6414503" cy="4524375"/>
          </a:xfrm>
        </p:spPr>
      </p:pic>
    </p:spTree>
    <p:extLst>
      <p:ext uri="{BB962C8B-B14F-4D97-AF65-F5344CB8AC3E}">
        <p14:creationId xmlns:p14="http://schemas.microsoft.com/office/powerpoint/2010/main" val="2427133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algn="ctr" defTabSz="457200" fontAlgn="base">
              <a:spcBef>
                <a:spcPct val="0"/>
              </a:spcBef>
              <a:spcAft>
                <a:spcPct val="0"/>
              </a:spcAft>
              <a:buSzPct val="100000"/>
            </a:pPr>
            <a:r>
              <a:rPr lang="en-US" altLang="en-US" sz="4400" dirty="0">
                <a:latin typeface="Calibri" pitchFamily="32" charset="0"/>
              </a:rPr>
              <a:t>Upper Body Example: Trapezius</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2717800" cy="4081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r="2946"/>
          <a:stretch>
            <a:fillRect/>
          </a:stretch>
        </p:blipFill>
        <p:spPr bwMode="auto">
          <a:xfrm>
            <a:off x="5334000" y="1447800"/>
            <a:ext cx="2514600" cy="4833938"/>
          </a:xfrm>
          <a:prstGeom prst="rect">
            <a:avLst/>
          </a:prstGeom>
          <a:noFill/>
          <a:ln>
            <a:noFill/>
          </a:ln>
          <a:effectLst/>
          <a:extLst>
            <a:ext uri="{909E8E84-426E-40DD-AFC4-6F175D3DCCD1}">
              <a14:hiddenFill xmlns:a14="http://schemas.microsoft.com/office/drawing/2010/main">
                <a:blipFill dpi="0" rotWithShape="0">
                  <a:blip/>
                  <a:srcRect r="29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692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5200" y="0"/>
            <a:ext cx="4826000" cy="6477000"/>
          </a:xfrm>
          <a:prstGeom prst="rect">
            <a:avLst/>
          </a:prstGeom>
        </p:spPr>
      </p:pic>
    </p:spTree>
    <p:extLst>
      <p:ext uri="{BB962C8B-B14F-4D97-AF65-F5344CB8AC3E}">
        <p14:creationId xmlns:p14="http://schemas.microsoft.com/office/powerpoint/2010/main" val="1984790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0" y="0"/>
            <a:ext cx="5080000" cy="6324600"/>
          </a:xfrm>
          <a:prstGeom prst="rect">
            <a:avLst/>
          </a:prstGeom>
        </p:spPr>
      </p:pic>
    </p:spTree>
    <p:extLst>
      <p:ext uri="{BB962C8B-B14F-4D97-AF65-F5344CB8AC3E}">
        <p14:creationId xmlns:p14="http://schemas.microsoft.com/office/powerpoint/2010/main" val="400675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286001"/>
            <a:ext cx="8763000" cy="2057400"/>
          </a:xfrm>
        </p:spPr>
        <p:txBody>
          <a:bodyPr>
            <a:normAutofit/>
          </a:bodyPr>
          <a:lstStyle/>
          <a:p>
            <a:r>
              <a:rPr lang="en-US" dirty="0" smtClean="0"/>
              <a:t>A helpful video to demonstrate what a Trigger Point (</a:t>
            </a:r>
            <a:r>
              <a:rPr lang="en-US" dirty="0" err="1" smtClean="0"/>
              <a:t>TrP</a:t>
            </a:r>
            <a:r>
              <a:rPr lang="en-US" dirty="0" smtClean="0"/>
              <a:t>) is</a:t>
            </a:r>
            <a:endParaRPr lang="en-US" dirty="0"/>
          </a:p>
        </p:txBody>
      </p:sp>
      <p:sp>
        <p:nvSpPr>
          <p:cNvPr id="3" name="Content Placeholder 2"/>
          <p:cNvSpPr>
            <a:spLocks noGrp="1"/>
          </p:cNvSpPr>
          <p:nvPr>
            <p:ph idx="4294967295"/>
          </p:nvPr>
        </p:nvSpPr>
        <p:spPr>
          <a:xfrm>
            <a:off x="960438" y="1143000"/>
            <a:ext cx="8183562" cy="914400"/>
          </a:xfrm>
        </p:spPr>
        <p:txBody>
          <a:bodyPr/>
          <a:lstStyle/>
          <a:p>
            <a:r>
              <a:rPr lang="en-US" b="1" dirty="0">
                <a:solidFill>
                  <a:schemeClr val="accent2">
                    <a:lumMod val="75000"/>
                  </a:schemeClr>
                </a:solidFill>
                <a:hlinkClick r:id="rId2"/>
              </a:rPr>
              <a:t>https://www.youtube.com/watch?v=QY9ePL690Dk</a:t>
            </a:r>
            <a:endParaRPr lang="en-US" b="1" dirty="0">
              <a:solidFill>
                <a:schemeClr val="accent2">
                  <a:lumMod val="75000"/>
                </a:schemeClr>
              </a:solidFill>
            </a:endParaRPr>
          </a:p>
        </p:txBody>
      </p:sp>
    </p:spTree>
    <p:extLst>
      <p:ext uri="{BB962C8B-B14F-4D97-AF65-F5344CB8AC3E}">
        <p14:creationId xmlns:p14="http://schemas.microsoft.com/office/powerpoint/2010/main" val="139485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808</TotalTime>
  <Words>1844</Words>
  <Application>Microsoft Office PowerPoint</Application>
  <PresentationFormat>On-screen Show (4:3)</PresentationFormat>
  <Paragraphs>181</Paragraphs>
  <Slides>51</Slides>
  <Notes>30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51</vt:i4>
      </vt:variant>
    </vt:vector>
  </HeadingPairs>
  <TitlesOfParts>
    <vt:vector size="64" baseType="lpstr">
      <vt:lpstr>Microsoft YaHei</vt:lpstr>
      <vt:lpstr>Arial</vt:lpstr>
      <vt:lpstr>Calibri</vt:lpstr>
      <vt:lpstr>Calibri Light</vt:lpstr>
      <vt:lpstr>inherit</vt:lpstr>
      <vt:lpstr>Roboto</vt:lpstr>
      <vt:lpstr>Times New Roman</vt:lpstr>
      <vt:lpstr>Office Theme</vt:lpstr>
      <vt:lpstr>1_Office Theme</vt:lpstr>
      <vt:lpstr>2_Office Theme</vt:lpstr>
      <vt:lpstr>3_Office Theme</vt:lpstr>
      <vt:lpstr>4_Office Theme</vt:lpstr>
      <vt:lpstr>1_Custom Design</vt:lpstr>
      <vt:lpstr>Myofascial Pain Disorder: An introduction to an unfortunately little taught concept of how the body works </vt:lpstr>
      <vt:lpstr>Disclosure </vt:lpstr>
      <vt:lpstr>PowerPoint Presentation</vt:lpstr>
      <vt:lpstr>PowerPoint Presentation</vt:lpstr>
      <vt:lpstr>PowerPoint Presentation</vt:lpstr>
      <vt:lpstr>PowerPoint Presentation</vt:lpstr>
      <vt:lpstr>PowerPoint Presentation</vt:lpstr>
      <vt:lpstr>PowerPoint Presentation</vt:lpstr>
      <vt:lpstr>A helpful video to demonstrate what a Trigger Point (TrP) is</vt:lpstr>
      <vt:lpstr>PowerPoint Presentation</vt:lpstr>
      <vt:lpstr>Let’s take a step back: What does myofascial refer to?</vt:lpstr>
      <vt:lpstr>Wait!  This is huge!?  Have I learned about this?</vt:lpstr>
      <vt:lpstr>So who does know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Some key points of what we’ve learned so far</vt:lpstr>
      <vt:lpstr>When I suspect myofascial pain syndrome, here’s how I approach it.</vt:lpstr>
      <vt:lpstr>PowerPoint Presentation</vt:lpstr>
      <vt:lpstr>What I do when I suspect myofascial pain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vt:lpstr>
      <vt:lpstr>PowerPoint Presentation</vt:lpstr>
      <vt:lpstr>PowerPoint Presentation</vt:lpstr>
      <vt:lpstr>PowerPoint Presentation</vt:lpstr>
      <vt:lpstr>PowerPoint Presentation</vt:lpstr>
      <vt:lpstr>Questions/Answers</vt:lpstr>
    </vt:vector>
  </TitlesOfParts>
  <Company>Community Health Center,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Myofascial Pain Disorder: An introduction to an unfortunately little taught concept of how the body works</dc:title>
  <dc:creator>wilensd</dc:creator>
  <cp:lastModifiedBy>Wilensky, Dan</cp:lastModifiedBy>
  <cp:revision>89</cp:revision>
  <dcterms:created xsi:type="dcterms:W3CDTF">2014-09-28T13:02:07Z</dcterms:created>
  <dcterms:modified xsi:type="dcterms:W3CDTF">2023-01-05T19:00:07Z</dcterms:modified>
</cp:coreProperties>
</file>