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5" r:id="rId2"/>
  </p:sldMasterIdLst>
  <p:notesMasterIdLst>
    <p:notesMasterId r:id="rId164"/>
  </p:notesMasterIdLst>
  <p:handoutMasterIdLst>
    <p:handoutMasterId r:id="rId165"/>
  </p:handoutMasterIdLst>
  <p:sldIdLst>
    <p:sldId id="256" r:id="rId3"/>
    <p:sldId id="384" r:id="rId4"/>
    <p:sldId id="386" r:id="rId5"/>
    <p:sldId id="352" r:id="rId6"/>
    <p:sldId id="367" r:id="rId7"/>
    <p:sldId id="362" r:id="rId8"/>
    <p:sldId id="368" r:id="rId9"/>
    <p:sldId id="267" r:id="rId10"/>
    <p:sldId id="257" r:id="rId11"/>
    <p:sldId id="258" r:id="rId12"/>
    <p:sldId id="371" r:id="rId13"/>
    <p:sldId id="270" r:id="rId14"/>
    <p:sldId id="259" r:id="rId15"/>
    <p:sldId id="442" r:id="rId16"/>
    <p:sldId id="260" r:id="rId17"/>
    <p:sldId id="372" r:id="rId18"/>
    <p:sldId id="261" r:id="rId19"/>
    <p:sldId id="401" r:id="rId20"/>
    <p:sldId id="273" r:id="rId21"/>
    <p:sldId id="274" r:id="rId22"/>
    <p:sldId id="373" r:id="rId23"/>
    <p:sldId id="346" r:id="rId24"/>
    <p:sldId id="347" r:id="rId25"/>
    <p:sldId id="348" r:id="rId26"/>
    <p:sldId id="349" r:id="rId27"/>
    <p:sldId id="391" r:id="rId28"/>
    <p:sldId id="392" r:id="rId29"/>
    <p:sldId id="393" r:id="rId30"/>
    <p:sldId id="394" r:id="rId31"/>
    <p:sldId id="395" r:id="rId32"/>
    <p:sldId id="350" r:id="rId33"/>
    <p:sldId id="374" r:id="rId34"/>
    <p:sldId id="351" r:id="rId35"/>
    <p:sldId id="422" r:id="rId36"/>
    <p:sldId id="331" r:id="rId37"/>
    <p:sldId id="277" r:id="rId38"/>
    <p:sldId id="388" r:id="rId39"/>
    <p:sldId id="389" r:id="rId40"/>
    <p:sldId id="278" r:id="rId41"/>
    <p:sldId id="280" r:id="rId42"/>
    <p:sldId id="282" r:id="rId43"/>
    <p:sldId id="283" r:id="rId44"/>
    <p:sldId id="298" r:id="rId45"/>
    <p:sldId id="387" r:id="rId46"/>
    <p:sldId id="317" r:id="rId47"/>
    <p:sldId id="375" r:id="rId48"/>
    <p:sldId id="319" r:id="rId49"/>
    <p:sldId id="320" r:id="rId50"/>
    <p:sldId id="292" r:id="rId51"/>
    <p:sldId id="293" r:id="rId52"/>
    <p:sldId id="294" r:id="rId53"/>
    <p:sldId id="295" r:id="rId54"/>
    <p:sldId id="305" r:id="rId55"/>
    <p:sldId id="324" r:id="rId56"/>
    <p:sldId id="380" r:id="rId57"/>
    <p:sldId id="268" r:id="rId58"/>
    <p:sldId id="262" r:id="rId59"/>
    <p:sldId id="269" r:id="rId60"/>
    <p:sldId id="263" r:id="rId61"/>
    <p:sldId id="264" r:id="rId62"/>
    <p:sldId id="265" r:id="rId63"/>
    <p:sldId id="271" r:id="rId64"/>
    <p:sldId id="272" r:id="rId65"/>
    <p:sldId id="397" r:id="rId66"/>
    <p:sldId id="398" r:id="rId67"/>
    <p:sldId id="408" r:id="rId68"/>
    <p:sldId id="407" r:id="rId69"/>
    <p:sldId id="396" r:id="rId70"/>
    <p:sldId id="332" r:id="rId71"/>
    <p:sldId id="286" r:id="rId72"/>
    <p:sldId id="287" r:id="rId73"/>
    <p:sldId id="288" r:id="rId74"/>
    <p:sldId id="376" r:id="rId75"/>
    <p:sldId id="290" r:id="rId76"/>
    <p:sldId id="359" r:id="rId77"/>
    <p:sldId id="360" r:id="rId78"/>
    <p:sldId id="446" r:id="rId79"/>
    <p:sldId id="447" r:id="rId80"/>
    <p:sldId id="321" r:id="rId81"/>
    <p:sldId id="322" r:id="rId82"/>
    <p:sldId id="323" r:id="rId83"/>
    <p:sldId id="355" r:id="rId84"/>
    <p:sldId id="356" r:id="rId85"/>
    <p:sldId id="378" r:id="rId86"/>
    <p:sldId id="377" r:id="rId87"/>
    <p:sldId id="357" r:id="rId88"/>
    <p:sldId id="333" r:id="rId89"/>
    <p:sldId id="300" r:id="rId90"/>
    <p:sldId id="302" r:id="rId91"/>
    <p:sldId id="303" r:id="rId92"/>
    <p:sldId id="301" r:id="rId93"/>
    <p:sldId id="379" r:id="rId94"/>
    <p:sldId id="334" r:id="rId95"/>
    <p:sldId id="335" r:id="rId96"/>
    <p:sldId id="382" r:id="rId97"/>
    <p:sldId id="383" r:id="rId98"/>
    <p:sldId id="336" r:id="rId99"/>
    <p:sldId id="325" r:id="rId100"/>
    <p:sldId id="326" r:id="rId101"/>
    <p:sldId id="410" r:id="rId102"/>
    <p:sldId id="411" r:id="rId103"/>
    <p:sldId id="412" r:id="rId104"/>
    <p:sldId id="403" r:id="rId105"/>
    <p:sldId id="413" r:id="rId106"/>
    <p:sldId id="414" r:id="rId107"/>
    <p:sldId id="415" r:id="rId108"/>
    <p:sldId id="416" r:id="rId109"/>
    <p:sldId id="418" r:id="rId110"/>
    <p:sldId id="421" r:id="rId111"/>
    <p:sldId id="419" r:id="rId112"/>
    <p:sldId id="417" r:id="rId113"/>
    <p:sldId id="409" r:id="rId114"/>
    <p:sldId id="337" r:id="rId115"/>
    <p:sldId id="296" r:id="rId116"/>
    <p:sldId id="304" r:id="rId117"/>
    <p:sldId id="329" r:id="rId118"/>
    <p:sldId id="306" r:id="rId119"/>
    <p:sldId id="363" r:id="rId120"/>
    <p:sldId id="369" r:id="rId121"/>
    <p:sldId id="370" r:id="rId122"/>
    <p:sldId id="448" r:id="rId123"/>
    <p:sldId id="307" r:id="rId124"/>
    <p:sldId id="308" r:id="rId125"/>
    <p:sldId id="310" r:id="rId126"/>
    <p:sldId id="311" r:id="rId127"/>
    <p:sldId id="313" r:id="rId128"/>
    <p:sldId id="314" r:id="rId129"/>
    <p:sldId id="315" r:id="rId130"/>
    <p:sldId id="327" r:id="rId131"/>
    <p:sldId id="316" r:id="rId132"/>
    <p:sldId id="390" r:id="rId133"/>
    <p:sldId id="339" r:id="rId134"/>
    <p:sldId id="340" r:id="rId135"/>
    <p:sldId id="341" r:id="rId136"/>
    <p:sldId id="342" r:id="rId137"/>
    <p:sldId id="343" r:id="rId138"/>
    <p:sldId id="381" r:id="rId139"/>
    <p:sldId id="423" r:id="rId140"/>
    <p:sldId id="424" r:id="rId141"/>
    <p:sldId id="425" r:id="rId142"/>
    <p:sldId id="426" r:id="rId143"/>
    <p:sldId id="427" r:id="rId144"/>
    <p:sldId id="429" r:id="rId145"/>
    <p:sldId id="430" r:id="rId146"/>
    <p:sldId id="445" r:id="rId147"/>
    <p:sldId id="431" r:id="rId148"/>
    <p:sldId id="432" r:id="rId149"/>
    <p:sldId id="433" r:id="rId150"/>
    <p:sldId id="437" r:id="rId151"/>
    <p:sldId id="435" r:id="rId152"/>
    <p:sldId id="436" r:id="rId153"/>
    <p:sldId id="434" r:id="rId154"/>
    <p:sldId id="449" r:id="rId155"/>
    <p:sldId id="438" r:id="rId156"/>
    <p:sldId id="439" r:id="rId157"/>
    <p:sldId id="440" r:id="rId158"/>
    <p:sldId id="441" r:id="rId159"/>
    <p:sldId id="443" r:id="rId160"/>
    <p:sldId id="444" r:id="rId161"/>
    <p:sldId id="354" r:id="rId162"/>
    <p:sldId id="353" r:id="rId16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0063" autoAdjust="0"/>
    <p:restoredTop sz="94660"/>
  </p:normalViewPr>
  <p:slideViewPr>
    <p:cSldViewPr>
      <p:cViewPr varScale="1">
        <p:scale>
          <a:sx n="115" d="100"/>
          <a:sy n="115" d="100"/>
        </p:scale>
        <p:origin x="654" y="108"/>
      </p:cViewPr>
      <p:guideLst>
        <p:guide orient="horz" pos="2160"/>
        <p:guide pos="2880"/>
      </p:guideLst>
    </p:cSldViewPr>
  </p:slideViewPr>
  <p:notesTextViewPr>
    <p:cViewPr>
      <p:scale>
        <a:sx n="1" d="1"/>
        <a:sy n="1" d="1"/>
      </p:scale>
      <p:origin x="0" y="0"/>
    </p:cViewPr>
  </p:notesTextViewPr>
  <p:sorterViewPr>
    <p:cViewPr>
      <p:scale>
        <a:sx n="160" d="100"/>
        <a:sy n="160" d="100"/>
      </p:scale>
      <p:origin x="0" y="-105414"/>
    </p:cViewPr>
  </p:sorterViewPr>
  <p:notesViewPr>
    <p:cSldViewPr>
      <p:cViewPr varScale="1">
        <p:scale>
          <a:sx n="55" d="100"/>
          <a:sy n="55" d="100"/>
        </p:scale>
        <p:origin x="-2880"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notesMaster" Target="notesMasters/notesMaster1.xml"/><Relationship Id="rId16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handoutMaster" Target="handoutMasters/handoutMaster1.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78707FBD-780A-4667-8FE1-3FCE28D31FEB}" type="datetimeFigureOut">
              <a:rPr lang="en-US" smtClean="0"/>
              <a:t>1/24/2023</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F70ED2B-7503-4C0A-87C0-352D1F1A07E3}" type="slidenum">
              <a:rPr lang="en-US" smtClean="0"/>
              <a:t>‹#›</a:t>
            </a:fld>
            <a:endParaRPr lang="en-US"/>
          </a:p>
        </p:txBody>
      </p:sp>
    </p:spTree>
    <p:extLst>
      <p:ext uri="{BB962C8B-B14F-4D97-AF65-F5344CB8AC3E}">
        <p14:creationId xmlns:p14="http://schemas.microsoft.com/office/powerpoint/2010/main" val="200713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3DF02E0-802A-4C89-B988-380A05EA8B23}" type="datetimeFigureOut">
              <a:rPr lang="en-US" smtClean="0"/>
              <a:t>1/24/2023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715F84F-2E29-4CCE-8271-AC77968CDB9C}" type="slidenum">
              <a:rPr lang="en-US" smtClean="0"/>
              <a:t>‹#›</a:t>
            </a:fld>
            <a:endParaRPr lang="en-US"/>
          </a:p>
        </p:txBody>
      </p:sp>
    </p:spTree>
    <p:extLst>
      <p:ext uri="{BB962C8B-B14F-4D97-AF65-F5344CB8AC3E}">
        <p14:creationId xmlns:p14="http://schemas.microsoft.com/office/powerpoint/2010/main" val="1215097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15F84F-2E29-4CCE-8271-AC77968CDB9C}" type="slidenum">
              <a:rPr lang="en-US" smtClean="0"/>
              <a:t>11</a:t>
            </a:fld>
            <a:endParaRPr lang="en-US"/>
          </a:p>
        </p:txBody>
      </p:sp>
    </p:spTree>
    <p:extLst>
      <p:ext uri="{BB962C8B-B14F-4D97-AF65-F5344CB8AC3E}">
        <p14:creationId xmlns:p14="http://schemas.microsoft.com/office/powerpoint/2010/main" val="4082611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15F84F-2E29-4CCE-8271-AC77968CDB9C}" type="slidenum">
              <a:rPr lang="en-US" smtClean="0"/>
              <a:t>52</a:t>
            </a:fld>
            <a:endParaRPr lang="en-US"/>
          </a:p>
        </p:txBody>
      </p:sp>
    </p:spTree>
    <p:extLst>
      <p:ext uri="{BB962C8B-B14F-4D97-AF65-F5344CB8AC3E}">
        <p14:creationId xmlns:p14="http://schemas.microsoft.com/office/powerpoint/2010/main" val="557291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15F84F-2E29-4CCE-8271-AC77968CDB9C}" type="slidenum">
              <a:rPr lang="en-US" smtClean="0"/>
              <a:t>95</a:t>
            </a:fld>
            <a:endParaRPr lang="en-US"/>
          </a:p>
        </p:txBody>
      </p:sp>
    </p:spTree>
    <p:extLst>
      <p:ext uri="{BB962C8B-B14F-4D97-AF65-F5344CB8AC3E}">
        <p14:creationId xmlns:p14="http://schemas.microsoft.com/office/powerpoint/2010/main" val="2437915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43200" y="457200"/>
            <a:ext cx="5867400" cy="708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2743200" y="1676400"/>
            <a:ext cx="4876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r>
              <a:rPr lang="en-US"/>
              <a:t>8/19/10</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FAF408-E942-4AFD-A186-2C8B00AD0325}" type="slidenum">
              <a:rPr lang="en-US" altLang="en-US"/>
              <a:pPr>
                <a:defRPr/>
              </a:pPr>
              <a:t>‹#›</a:t>
            </a:fld>
            <a:endParaRPr lang="en-US" altLang="en-US"/>
          </a:p>
        </p:txBody>
      </p:sp>
    </p:spTree>
    <p:extLst>
      <p:ext uri="{BB962C8B-B14F-4D97-AF65-F5344CB8AC3E}">
        <p14:creationId xmlns:p14="http://schemas.microsoft.com/office/powerpoint/2010/main" val="3367440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extBox 1"/>
          <p:cNvSpPr txBox="1"/>
          <p:nvPr userDrawn="1"/>
        </p:nvSpPr>
        <p:spPr>
          <a:xfrm>
            <a:off x="152400" y="6477000"/>
            <a:ext cx="1135247" cy="246221"/>
          </a:xfrm>
          <a:prstGeom prst="rect">
            <a:avLst/>
          </a:prstGeom>
          <a:noFill/>
        </p:spPr>
        <p:txBody>
          <a:bodyPr wrap="none" rtlCol="0">
            <a:spAutoFit/>
          </a:bodyPr>
          <a:lstStyle/>
          <a:p>
            <a:r>
              <a:rPr lang="en-US" sz="1000" dirty="0" smtClean="0"/>
              <a:t>Copyrights apply</a:t>
            </a:r>
            <a:endParaRPr lang="en-US" sz="1000" dirty="0"/>
          </a:p>
        </p:txBody>
      </p:sp>
    </p:spTree>
    <p:extLst>
      <p:ext uri="{BB962C8B-B14F-4D97-AF65-F5344CB8AC3E}">
        <p14:creationId xmlns:p14="http://schemas.microsoft.com/office/powerpoint/2010/main" val="3011397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971800" y="274638"/>
            <a:ext cx="57150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2895600" y="1600200"/>
            <a:ext cx="57912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8/19/10</a:t>
            </a: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3F5D1DF-46CB-4143-ADAB-36F7C1575110}" type="slidenum">
              <a:rPr lang="en-US" altLang="en-US"/>
              <a:pPr>
                <a:defRPr/>
              </a:pPr>
              <a:t>‹#›</a:t>
            </a:fld>
            <a:endParaRPr lang="en-US" altLang="en-US"/>
          </a:p>
        </p:txBody>
      </p:sp>
    </p:spTree>
    <p:extLst>
      <p:ext uri="{BB962C8B-B14F-4D97-AF65-F5344CB8AC3E}">
        <p14:creationId xmlns:p14="http://schemas.microsoft.com/office/powerpoint/2010/main" val="30562485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971800" y="274638"/>
            <a:ext cx="5715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895600" y="1600200"/>
            <a:ext cx="28194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867400" y="1600200"/>
            <a:ext cx="28194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a:t>8/19/10</a:t>
            </a:r>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4144D13-9D15-4B2E-8624-E9F0C5551A72}" type="slidenum">
              <a:rPr lang="en-US" altLang="en-US"/>
              <a:pPr>
                <a:defRPr/>
              </a:pPr>
              <a:t>‹#›</a:t>
            </a:fld>
            <a:endParaRPr lang="en-US" altLang="en-US"/>
          </a:p>
        </p:txBody>
      </p:sp>
    </p:spTree>
    <p:extLst>
      <p:ext uri="{BB962C8B-B14F-4D97-AF65-F5344CB8AC3E}">
        <p14:creationId xmlns:p14="http://schemas.microsoft.com/office/powerpoint/2010/main" val="2924858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sz="1800" smtClean="0">
              <a:solidFill>
                <a:srgbClr val="000000"/>
              </a:solidFill>
            </a:endParaRPr>
          </a:p>
        </p:txBody>
      </p:sp>
      <p:sp>
        <p:nvSpPr>
          <p:cNvPr id="5" name="Rectangle 4"/>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sz="1800" smtClean="0">
              <a:solidFill>
                <a:srgbClr val="000000"/>
              </a:solidFill>
            </a:endParaRPr>
          </a:p>
        </p:txBody>
      </p:sp>
      <p:sp>
        <p:nvSpPr>
          <p:cNvPr id="6" name="Rectangle 5"/>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sz="1800" smtClean="0">
              <a:solidFill>
                <a:srgbClr val="000000"/>
              </a:solidFill>
            </a:endParaRPr>
          </a:p>
        </p:txBody>
      </p:sp>
      <p:sp>
        <p:nvSpPr>
          <p:cNvPr id="7" name="Rectangle 6"/>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sz="1800" smtClean="0">
              <a:solidFill>
                <a:srgbClr val="000000"/>
              </a:solidFill>
            </a:endParaRPr>
          </a:p>
        </p:txBody>
      </p:sp>
      <p:sp>
        <p:nvSpPr>
          <p:cNvPr id="8" name="Rectangle 7"/>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sz="1800" smtClean="0">
              <a:solidFill>
                <a:srgbClr val="000000"/>
              </a:solidFill>
            </a:endParaRPr>
          </a:p>
        </p:txBody>
      </p:sp>
      <p:sp>
        <p:nvSpPr>
          <p:cNvPr id="9" name="Rectangle 8"/>
          <p:cNvSpPr>
            <a:spLocks noChangeArrowheads="1"/>
          </p:cNvSpPr>
          <p:nvPr/>
        </p:nvSpPr>
        <p:spPr bwMode="auto">
          <a:xfrm>
            <a:off x="155575" y="142875"/>
            <a:ext cx="8832850" cy="21399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endParaRPr lang="en-US" altLang="en-US" sz="1800" smtClean="0">
              <a:solidFill>
                <a:srgbClr val="000000"/>
              </a:solidFill>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a:solidFill>
                <a:prstClr val="black"/>
              </a:solidFill>
              <a:ea typeface="ＭＳ Ｐゴシック" charset="0"/>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dirty="0">
              <a:solidFill>
                <a:prstClr val="black"/>
              </a:solidFill>
              <a:ea typeface="ＭＳ Ｐゴシック" charset="0"/>
            </a:endParaRPr>
          </a:p>
        </p:txBody>
      </p:sp>
      <p:sp>
        <p:nvSpPr>
          <p:cNvPr id="12" name="Straight Connector 11"/>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a:solidFill>
                <a:prstClr val="black"/>
              </a:solidFill>
              <a:ea typeface="ＭＳ Ｐゴシック" charset="0"/>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prstClr val="white"/>
              </a:solidFill>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lang="en-US" smtClean="0"/>
              <a:t>Click to edit Master title style</a:t>
            </a:r>
            <a:endParaRPr lang="en-US"/>
          </a:p>
        </p:txBody>
      </p:sp>
      <p:sp>
        <p:nvSpPr>
          <p:cNvPr id="15" name="Footer Placeholder 4"/>
          <p:cNvSpPr>
            <a:spLocks noGrp="1"/>
          </p:cNvSpPr>
          <p:nvPr>
            <p:ph type="ftr" sz="quarter" idx="10"/>
          </p:nvPr>
        </p:nvSpPr>
        <p:spPr/>
        <p:txBody>
          <a:bodyPr/>
          <a:lstStyle>
            <a:lvl1pPr>
              <a:defRPr/>
            </a:lvl1pPr>
          </a:lstStyle>
          <a:p>
            <a:pPr>
              <a:defRPr/>
            </a:pPr>
            <a:endParaRPr lang="en-US"/>
          </a:p>
        </p:txBody>
      </p:sp>
      <p:sp>
        <p:nvSpPr>
          <p:cNvPr id="16" name="Date Placeholder 3"/>
          <p:cNvSpPr>
            <a:spLocks noGrp="1"/>
          </p:cNvSpPr>
          <p:nvPr>
            <p:ph type="dt" sz="half" idx="11"/>
          </p:nvPr>
        </p:nvSpPr>
        <p:spPr/>
        <p:txBody>
          <a:bodyPr wrap="square" numCol="1" anchorCtr="0" compatLnSpc="1">
            <a:prstTxWarp prst="textNoShape">
              <a:avLst/>
            </a:prstTxWarp>
          </a:bodyPr>
          <a:lstStyle>
            <a:lvl1pPr fontAlgn="base">
              <a:spcBef>
                <a:spcPct val="0"/>
              </a:spcBef>
              <a:spcAft>
                <a:spcPct val="0"/>
              </a:spcAft>
              <a:defRPr>
                <a:solidFill>
                  <a:srgbClr val="FFFFFF"/>
                </a:solidFill>
                <a:ea typeface="ＭＳ Ｐゴシック" pitchFamily="34" charset="-128"/>
              </a:defRPr>
            </a:lvl1pPr>
          </a:lstStyle>
          <a:p>
            <a:pPr>
              <a:defRPr/>
            </a:pPr>
            <a:fld id="{F6A906B8-42BA-473D-893D-3C1B52C70375}" type="datetime1">
              <a:rPr lang="en-US" altLang="en-US"/>
              <a:pPr>
                <a:defRPr/>
              </a:pPr>
              <a:t>1/24/2023</a:t>
            </a:fld>
            <a:endParaRPr lang="en-US" altLang="en-US"/>
          </a:p>
        </p:txBody>
      </p:sp>
      <p:sp>
        <p:nvSpPr>
          <p:cNvPr id="17" name="Slide Number Placeholder 5"/>
          <p:cNvSpPr>
            <a:spLocks noGrp="1"/>
          </p:cNvSpPr>
          <p:nvPr>
            <p:ph type="sldNum" sz="quarter" idx="12"/>
          </p:nvPr>
        </p:nvSpPr>
        <p:spPr>
          <a:xfrm>
            <a:off x="4343400" y="2198688"/>
            <a:ext cx="457200" cy="441325"/>
          </a:xfrm>
        </p:spPr>
        <p:txBody>
          <a:bodyPr/>
          <a:lstStyle>
            <a:lvl1pPr>
              <a:defRPr>
                <a:solidFill>
                  <a:srgbClr val="88A44D"/>
                </a:solidFill>
              </a:defRPr>
            </a:lvl1pPr>
          </a:lstStyle>
          <a:p>
            <a:pPr>
              <a:defRPr/>
            </a:pPr>
            <a:fld id="{75CFD748-28AE-4718-BC51-6EA91115B6FD}" type="slidenum">
              <a:rPr lang="en-US" altLang="en-US"/>
              <a:pPr>
                <a:defRPr/>
              </a:pPr>
              <a:t>‹#›</a:t>
            </a:fld>
            <a:endParaRPr lang="en-US" altLang="en-US"/>
          </a:p>
        </p:txBody>
      </p:sp>
    </p:spTree>
    <p:extLst>
      <p:ext uri="{BB962C8B-B14F-4D97-AF65-F5344CB8AC3E}">
        <p14:creationId xmlns:p14="http://schemas.microsoft.com/office/powerpoint/2010/main" val="3317418607"/>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extLst/>
          </a:lstStyle>
          <a:p>
            <a:pPr>
              <a:defRPr/>
            </a:pPr>
            <a:endParaRPr lang="en-US"/>
          </a:p>
        </p:txBody>
      </p:sp>
      <p:sp>
        <p:nvSpPr>
          <p:cNvPr id="3" name="Footer Placeholder 2"/>
          <p:cNvSpPr>
            <a:spLocks noGrp="1"/>
          </p:cNvSpPr>
          <p:nvPr>
            <p:ph type="ftr" sz="quarter" idx="11"/>
          </p:nvPr>
        </p:nvSpPr>
        <p:spPr/>
        <p:txBody>
          <a:bodyPr/>
          <a:lstStyle>
            <a:lvl1pPr>
              <a:defRPr/>
            </a:lvl1pPr>
            <a:extLst/>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732F5718-615D-47DF-9BC3-5742C4202468}" type="slidenum">
              <a:rPr lang="en-US" altLang="en-US"/>
              <a:pPr>
                <a:defRPr/>
              </a:pPr>
              <a:t>‹#›</a:t>
            </a:fld>
            <a:endParaRPr lang="en-US" altLang="en-US"/>
          </a:p>
        </p:txBody>
      </p:sp>
    </p:spTree>
    <p:extLst>
      <p:ext uri="{BB962C8B-B14F-4D97-AF65-F5344CB8AC3E}">
        <p14:creationId xmlns:p14="http://schemas.microsoft.com/office/powerpoint/2010/main" val="1805307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wrap="square" numCol="1" anchorCtr="0" compatLnSpc="1">
            <a:prstTxWarp prst="textNoShape">
              <a:avLst/>
            </a:prstTxWarp>
          </a:bodyPr>
          <a:lstStyle>
            <a:lvl1pPr fontAlgn="base">
              <a:spcBef>
                <a:spcPct val="0"/>
              </a:spcBef>
              <a:spcAft>
                <a:spcPct val="0"/>
              </a:spcAft>
              <a:defRPr>
                <a:solidFill>
                  <a:srgbClr val="FFFFFF"/>
                </a:solidFill>
                <a:ea typeface="ＭＳ Ｐゴシック" pitchFamily="34" charset="-128"/>
              </a:defRPr>
            </a:lvl1pPr>
          </a:lstStyle>
          <a:p>
            <a:pPr>
              <a:defRPr/>
            </a:pPr>
            <a:fld id="{994FC75A-A106-4692-81D4-589BD3BF76E7}" type="datetime1">
              <a:rPr lang="en-US" altLang="en-US"/>
              <a:pPr>
                <a:defRPr/>
              </a:pPr>
              <a:t>1/24/2023</a:t>
            </a:fld>
            <a:endParaRPr lang="en-US" alt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DE4C6978-E24C-46FA-9024-BAB503BE8DEA}" type="slidenum">
              <a:rPr lang="en-US" altLang="en-US"/>
              <a:pPr>
                <a:defRPr/>
              </a:pPr>
              <a:t>‹#›</a:t>
            </a:fld>
            <a:endParaRPr lang="en-US" altLang="en-US"/>
          </a:p>
        </p:txBody>
      </p:sp>
    </p:spTree>
    <p:extLst>
      <p:ext uri="{BB962C8B-B14F-4D97-AF65-F5344CB8AC3E}">
        <p14:creationId xmlns:p14="http://schemas.microsoft.com/office/powerpoint/2010/main" val="2685230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Footer Placeholder 4"/>
          <p:cNvSpPr txBox="1">
            <a:spLocks/>
          </p:cNvSpPr>
          <p:nvPr userDrawn="1"/>
        </p:nvSpPr>
        <p:spPr>
          <a:xfrm>
            <a:off x="0" y="6492875"/>
            <a:ext cx="1676400" cy="365125"/>
          </a:xfrm>
          <a:prstGeom prst="rect">
            <a:avLst/>
          </a:prstGeom>
        </p:spPr>
        <p:txBody>
          <a:bodyPr anchor="ctr"/>
          <a:lstStyle>
            <a:lvl1pPr algn="l">
              <a:defRPr sz="1000">
                <a:solidFill>
                  <a:schemeClr val="tx1">
                    <a:tint val="75000"/>
                  </a:schemeClr>
                </a:solidFill>
                <a:latin typeface="+mj-lt"/>
              </a:defRPr>
            </a:lvl1pPr>
          </a:lstStyle>
          <a:p>
            <a:pPr>
              <a:defRPr/>
            </a:pPr>
            <a:r>
              <a:rPr lang="en-US" dirty="0" smtClean="0">
                <a:solidFill>
                  <a:prstClr val="black">
                    <a:tint val="75000"/>
                  </a:prstClr>
                </a:solidFill>
              </a:rPr>
              <a:t>RQLHE0005-0313</a:t>
            </a:r>
            <a:endParaRPr lang="en-US" dirty="0">
              <a:solidFill>
                <a:prstClr val="black">
                  <a:tint val="75000"/>
                </a:prstClr>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6"/>
          <p:cNvSpPr>
            <a:spLocks noGrp="1"/>
          </p:cNvSpPr>
          <p:nvPr>
            <p:ph type="sldNum" sz="quarter" idx="10"/>
          </p:nvPr>
        </p:nvSpPr>
        <p:spPr/>
        <p:txBody>
          <a:bodyPr/>
          <a:lstStyle>
            <a:lvl1pPr>
              <a:defRPr>
                <a:solidFill>
                  <a:schemeClr val="bg1"/>
                </a:solidFill>
              </a:defRPr>
            </a:lvl1pPr>
          </a:lstStyle>
          <a:p>
            <a:pPr>
              <a:defRPr/>
            </a:pPr>
            <a:fld id="{F303F4B9-0104-47B2-A52A-6EEB5033EAA5}" type="slidenum">
              <a:rPr lang="en-US" altLang="en-US">
                <a:solidFill>
                  <a:prstClr val="white"/>
                </a:solidFill>
              </a:rPr>
              <a:pPr>
                <a:defRPr/>
              </a:pPr>
              <a:t>‹#›</a:t>
            </a:fld>
            <a:endParaRPr lang="en-US" altLang="en-US">
              <a:solidFill>
                <a:prstClr val="white"/>
              </a:solidFill>
            </a:endParaRPr>
          </a:p>
        </p:txBody>
      </p:sp>
    </p:spTree>
    <p:extLst>
      <p:ext uri="{BB962C8B-B14F-4D97-AF65-F5344CB8AC3E}">
        <p14:creationId xmlns:p14="http://schemas.microsoft.com/office/powerpoint/2010/main" val="4221826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535682F-86C2-4260-B341-CCE12A34D7DC}" type="datetimeFigureOut">
              <a:rPr lang="en-US" smtClean="0"/>
              <a:t>1/24/2023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631CAB78-F091-4907-91B0-0CB4F6A02012}" type="slidenum">
              <a:rPr lang="en-US" smtClean="0"/>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1302100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extBox 1"/>
          <p:cNvSpPr txBox="1"/>
          <p:nvPr userDrawn="1"/>
        </p:nvSpPr>
        <p:spPr>
          <a:xfrm>
            <a:off x="152400" y="6477000"/>
            <a:ext cx="1135247" cy="246221"/>
          </a:xfrm>
          <a:prstGeom prst="rect">
            <a:avLst/>
          </a:prstGeom>
          <a:noFill/>
        </p:spPr>
        <p:txBody>
          <a:bodyPr wrap="none" rtlCol="0">
            <a:spAutoFit/>
          </a:bodyPr>
          <a:lstStyle/>
          <a:p>
            <a:r>
              <a:rPr lang="en-US" sz="1000" dirty="0" smtClean="0"/>
              <a:t>Copyrights apply</a:t>
            </a:r>
            <a:endParaRPr lang="en-US" sz="1000" dirty="0"/>
          </a:p>
        </p:txBody>
      </p:sp>
    </p:spTree>
    <p:extLst>
      <p:ext uri="{BB962C8B-B14F-4D97-AF65-F5344CB8AC3E}">
        <p14:creationId xmlns:p14="http://schemas.microsoft.com/office/powerpoint/2010/main" val="2503510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2971800" y="274638"/>
            <a:ext cx="5715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2895600" y="1600200"/>
            <a:ext cx="57912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000">
                <a:solidFill>
                  <a:prstClr val="white"/>
                </a:solidFill>
                <a:latin typeface="Footlight MT Light" pitchFamily="18" charset="0"/>
                <a:ea typeface="ＭＳ Ｐゴシック" charset="0"/>
              </a:defRPr>
            </a:lvl1pPr>
          </a:lstStyle>
          <a:p>
            <a:pPr>
              <a:defRPr/>
            </a:pPr>
            <a:r>
              <a:rPr lang="en-US"/>
              <a:t>8/19/10</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000">
                <a:solidFill>
                  <a:prstClr val="white"/>
                </a:solidFill>
                <a:latin typeface="Footlight MT Light" pitchFamily="18" charset="0"/>
                <a:ea typeface="ＭＳ Ｐゴシック"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FFFFFF"/>
                </a:solidFill>
                <a:latin typeface="Footlight MT Light" pitchFamily="18" charset="0"/>
              </a:defRPr>
            </a:lvl1pPr>
          </a:lstStyle>
          <a:p>
            <a:pPr>
              <a:defRPr/>
            </a:pPr>
            <a:fld id="{ED02B397-43BC-426F-9630-EE33286BE9E7}" type="slidenum">
              <a:rPr lang="en-US" altLang="en-US"/>
              <a:pPr>
                <a:defRPr/>
              </a:pPr>
              <a:t>‹#›</a:t>
            </a:fld>
            <a:endParaRPr lang="en-US" altLang="en-US"/>
          </a:p>
        </p:txBody>
      </p:sp>
    </p:spTree>
    <p:extLst>
      <p:ext uri="{BB962C8B-B14F-4D97-AF65-F5344CB8AC3E}">
        <p14:creationId xmlns:p14="http://schemas.microsoft.com/office/powerpoint/2010/main" val="273619784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7" r:id="rId9"/>
  </p:sldLayoutIdLst>
  <p:hf hdr="0" ftr="0"/>
  <p:txStyles>
    <p:titleStyle>
      <a:lvl1pPr algn="ctr" rtl="0" eaLnBrk="1" fontAlgn="base" hangingPunct="1">
        <a:spcBef>
          <a:spcPct val="0"/>
        </a:spcBef>
        <a:spcAft>
          <a:spcPct val="0"/>
        </a:spcAft>
        <a:defRPr sz="3600" kern="1200">
          <a:solidFill>
            <a:schemeClr val="tx1"/>
          </a:solidFill>
          <a:latin typeface="Footlight MT Light" pitchFamily="18" charset="0"/>
          <a:ea typeface="ＭＳ Ｐゴシック" pitchFamily="34" charset="-128"/>
          <a:cs typeface="+mj-cs"/>
        </a:defRPr>
      </a:lvl1pPr>
      <a:lvl2pPr algn="ctr" rtl="0" eaLnBrk="1" fontAlgn="base" hangingPunct="1">
        <a:spcBef>
          <a:spcPct val="0"/>
        </a:spcBef>
        <a:spcAft>
          <a:spcPct val="0"/>
        </a:spcAft>
        <a:defRPr sz="3600">
          <a:solidFill>
            <a:schemeClr val="tx1"/>
          </a:solidFill>
          <a:latin typeface="Footlight MT Light" pitchFamily="18" charset="0"/>
          <a:ea typeface="ＭＳ Ｐゴシック" pitchFamily="34" charset="-128"/>
        </a:defRPr>
      </a:lvl2pPr>
      <a:lvl3pPr algn="ctr" rtl="0" eaLnBrk="1" fontAlgn="base" hangingPunct="1">
        <a:spcBef>
          <a:spcPct val="0"/>
        </a:spcBef>
        <a:spcAft>
          <a:spcPct val="0"/>
        </a:spcAft>
        <a:defRPr sz="3600">
          <a:solidFill>
            <a:schemeClr val="tx1"/>
          </a:solidFill>
          <a:latin typeface="Footlight MT Light" pitchFamily="18" charset="0"/>
          <a:ea typeface="ＭＳ Ｐゴシック" pitchFamily="34" charset="-128"/>
        </a:defRPr>
      </a:lvl3pPr>
      <a:lvl4pPr algn="ctr" rtl="0" eaLnBrk="1" fontAlgn="base" hangingPunct="1">
        <a:spcBef>
          <a:spcPct val="0"/>
        </a:spcBef>
        <a:spcAft>
          <a:spcPct val="0"/>
        </a:spcAft>
        <a:defRPr sz="3600">
          <a:solidFill>
            <a:schemeClr val="tx1"/>
          </a:solidFill>
          <a:latin typeface="Footlight MT Light" pitchFamily="18" charset="0"/>
          <a:ea typeface="ＭＳ Ｐゴシック" pitchFamily="34" charset="-128"/>
        </a:defRPr>
      </a:lvl4pPr>
      <a:lvl5pPr algn="ctr" rtl="0" eaLnBrk="1" fontAlgn="base" hangingPunct="1">
        <a:spcBef>
          <a:spcPct val="0"/>
        </a:spcBef>
        <a:spcAft>
          <a:spcPct val="0"/>
        </a:spcAft>
        <a:defRPr sz="3600">
          <a:solidFill>
            <a:schemeClr val="tx1"/>
          </a:solidFill>
          <a:latin typeface="Footlight MT Light" pitchFamily="18" charset="0"/>
          <a:ea typeface="ＭＳ Ｐゴシック" pitchFamily="34" charset="-128"/>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itchFamily="34" charset="0"/>
        <a:buChar char="•"/>
        <a:defRPr sz="2400" kern="1200">
          <a:solidFill>
            <a:schemeClr val="tx1"/>
          </a:solidFill>
          <a:latin typeface="Footlight MT Light" pitchFamily="18" charset="0"/>
          <a:ea typeface="ＭＳ Ｐゴシック" pitchFamily="34" charset="-128"/>
          <a:cs typeface="+mn-cs"/>
        </a:defRPr>
      </a:lvl1pPr>
      <a:lvl2pPr marL="742950" indent="-285750" algn="l" rtl="0" eaLnBrk="1" fontAlgn="base" hangingPunct="1">
        <a:spcBef>
          <a:spcPct val="20000"/>
        </a:spcBef>
        <a:spcAft>
          <a:spcPct val="0"/>
        </a:spcAft>
        <a:buFont typeface="Arial" pitchFamily="34" charset="0"/>
        <a:buChar char="–"/>
        <a:defRPr sz="2000" kern="1200">
          <a:solidFill>
            <a:schemeClr val="tx1"/>
          </a:solidFill>
          <a:latin typeface="Footlight MT Light" pitchFamily="18" charset="0"/>
          <a:ea typeface="ＭＳ Ｐゴシック" pitchFamily="34" charset="-128"/>
          <a:cs typeface="+mn-cs"/>
        </a:defRPr>
      </a:lvl2pPr>
      <a:lvl3pPr marL="1143000" indent="-228600" algn="l" rtl="0" eaLnBrk="1" fontAlgn="base" hangingPunct="1">
        <a:spcBef>
          <a:spcPct val="20000"/>
        </a:spcBef>
        <a:spcAft>
          <a:spcPct val="0"/>
        </a:spcAft>
        <a:buFont typeface="Arial" pitchFamily="34" charset="0"/>
        <a:buChar char="•"/>
        <a:defRPr sz="2000" kern="1200">
          <a:solidFill>
            <a:schemeClr val="tx1"/>
          </a:solidFill>
          <a:latin typeface="Footlight MT Light" pitchFamily="18" charset="0"/>
          <a:ea typeface="ＭＳ Ｐゴシック" pitchFamily="34" charset="-128"/>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Footlight MT Light" pitchFamily="18" charset="0"/>
          <a:ea typeface="ＭＳ Ｐゴシック" pitchFamily="34" charset="-128"/>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Footlight MT Light" pitchFamily="18" charset="0"/>
          <a:ea typeface="ＭＳ Ｐゴシック"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5BB0B0-7D0B-4081-AF17-E1518D1D8242}" type="datetime1">
              <a:rPr lang="en-US" smtClean="0"/>
              <a:t>1/24/2023</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Copyrights apply</a:t>
            </a: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F6622-C519-4C69-9716-EA6F1F6EF4F6}" type="slidenum">
              <a:rPr lang="en-US" smtClean="0"/>
              <a:t>‹#›</a:t>
            </a:fld>
            <a:endParaRPr lang="en-US"/>
          </a:p>
        </p:txBody>
      </p:sp>
    </p:spTree>
    <p:extLst>
      <p:ext uri="{BB962C8B-B14F-4D97-AF65-F5344CB8AC3E}">
        <p14:creationId xmlns:p14="http://schemas.microsoft.com/office/powerpoint/2010/main" val="979147444"/>
      </p:ext>
    </p:extLst>
  </p:cSld>
  <p:clrMap bg1="lt1" tx1="dk1" bg2="lt2" tx2="dk2" accent1="accent1" accent2="accent2" accent3="accent3" accent4="accent4" accent5="accent5" accent6="accent6" hlink="hlink" folHlink="folHlink"/>
  <p:sldLayoutIdLst>
    <p:sldLayoutId id="2147483706" r:id="rId1"/>
  </p:sldLayoutIdLs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1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jamanetwork.com/journals/jamanetworkopen/fullarticle/2792368" TargetMode="Externa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hyperlink" Target="mailto:wilensd@chc1.com" TargetMode="Externa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5.xml"/><Relationship Id="rId1" Type="http://schemas.openxmlformats.org/officeDocument/2006/relationships/vmlDrawing" Target="../drawings/vmlDrawing1.vml"/><Relationship Id="rId4" Type="http://schemas.openxmlformats.org/officeDocument/2006/relationships/image" Target="../media/image17.emf"/></Relationships>
</file>

<file path=ppt/slides/_rels/slide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371600"/>
            <a:ext cx="8153400" cy="1676400"/>
          </a:xfrm>
        </p:spPr>
        <p:txBody>
          <a:bodyPr/>
          <a:lstStyle/>
          <a:p>
            <a:pPr algn="ctr"/>
            <a:r>
              <a:rPr lang="en-US" dirty="0" smtClean="0"/>
              <a:t>Lab Values in Primary Care </a:t>
            </a:r>
            <a:br>
              <a:rPr lang="en-US" dirty="0" smtClean="0"/>
            </a:br>
            <a:r>
              <a:rPr lang="en-US" sz="4000" dirty="0" smtClean="0"/>
              <a:t>Part 2: case-based</a:t>
            </a:r>
            <a:endParaRPr lang="en-US" dirty="0"/>
          </a:p>
        </p:txBody>
      </p:sp>
      <p:sp>
        <p:nvSpPr>
          <p:cNvPr id="3" name="Subtitle 2"/>
          <p:cNvSpPr>
            <a:spLocks noGrp="1"/>
          </p:cNvSpPr>
          <p:nvPr>
            <p:ph type="subTitle" idx="1"/>
          </p:nvPr>
        </p:nvSpPr>
        <p:spPr>
          <a:xfrm>
            <a:off x="5715000" y="3886200"/>
            <a:ext cx="3055034" cy="1752600"/>
          </a:xfrm>
        </p:spPr>
        <p:txBody>
          <a:bodyPr>
            <a:normAutofit/>
          </a:bodyPr>
          <a:lstStyle/>
          <a:p>
            <a:r>
              <a:rPr lang="en-US" dirty="0" smtClean="0"/>
              <a:t>Dan Wilensky MD</a:t>
            </a:r>
          </a:p>
          <a:p>
            <a:r>
              <a:rPr lang="en-US" sz="1900" dirty="0" smtClean="0"/>
              <a:t>Chief Preceptor </a:t>
            </a:r>
          </a:p>
          <a:p>
            <a:r>
              <a:rPr lang="en-US" sz="1900" dirty="0" smtClean="0"/>
              <a:t>2022-2023</a:t>
            </a:r>
          </a:p>
          <a:p>
            <a:endParaRPr lang="en-US" sz="2000" dirty="0"/>
          </a:p>
        </p:txBody>
      </p:sp>
      <p:pic>
        <p:nvPicPr>
          <p:cNvPr id="4" name="Picture 3"/>
          <p:cNvPicPr>
            <a:picLocks noChangeAspect="1"/>
          </p:cNvPicPr>
          <p:nvPr/>
        </p:nvPicPr>
        <p:blipFill>
          <a:blip r:embed="rId2"/>
          <a:stretch>
            <a:fillRect/>
          </a:stretch>
        </p:blipFill>
        <p:spPr>
          <a:xfrm>
            <a:off x="152400" y="3048000"/>
            <a:ext cx="4953000" cy="2476500"/>
          </a:xfrm>
          <a:prstGeom prst="rect">
            <a:avLst/>
          </a:prstGeom>
        </p:spPr>
      </p:pic>
    </p:spTree>
    <p:extLst>
      <p:ext uri="{BB962C8B-B14F-4D97-AF65-F5344CB8AC3E}">
        <p14:creationId xmlns:p14="http://schemas.microsoft.com/office/powerpoint/2010/main" val="38757928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493520"/>
            <a:ext cx="8229600" cy="4526280"/>
          </a:xfrm>
        </p:spPr>
        <p:txBody>
          <a:bodyPr/>
          <a:lstStyle/>
          <a:p>
            <a:r>
              <a:rPr lang="en-US" dirty="0" smtClean="0"/>
              <a:t>Total Cholesterol: 169</a:t>
            </a:r>
          </a:p>
          <a:p>
            <a:r>
              <a:rPr lang="en-US" dirty="0" smtClean="0"/>
              <a:t>TG:  480</a:t>
            </a:r>
          </a:p>
          <a:p>
            <a:r>
              <a:rPr lang="en-US" dirty="0" smtClean="0"/>
              <a:t>HDL: 40</a:t>
            </a:r>
          </a:p>
          <a:p>
            <a:r>
              <a:rPr lang="en-US" dirty="0" smtClean="0"/>
              <a:t>LDL: </a:t>
            </a:r>
            <a:r>
              <a:rPr lang="en-US" dirty="0" err="1" smtClean="0"/>
              <a:t>na</a:t>
            </a:r>
            <a:endParaRPr lang="en-US" dirty="0" smtClean="0"/>
          </a:p>
          <a:p>
            <a:r>
              <a:rPr lang="en-US" dirty="0" smtClean="0"/>
              <a:t>Current Lipid med:  </a:t>
            </a:r>
            <a:r>
              <a:rPr lang="en-US" dirty="0" err="1" smtClean="0"/>
              <a:t>Tricor</a:t>
            </a:r>
            <a:r>
              <a:rPr lang="en-US" dirty="0" smtClean="0"/>
              <a:t>: 148mg</a:t>
            </a:r>
          </a:p>
          <a:p>
            <a:endParaRPr lang="en-US" dirty="0"/>
          </a:p>
          <a:p>
            <a:r>
              <a:rPr lang="en-US" dirty="0" smtClean="0"/>
              <a:t>What do we think?  What do we do?</a:t>
            </a:r>
            <a:endParaRPr lang="en-US" dirty="0"/>
          </a:p>
        </p:txBody>
      </p:sp>
    </p:spTree>
    <p:extLst>
      <p:ext uri="{BB962C8B-B14F-4D97-AF65-F5344CB8AC3E}">
        <p14:creationId xmlns:p14="http://schemas.microsoft.com/office/powerpoint/2010/main" val="11350921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15240"/>
            <a:ext cx="5715000" cy="1143000"/>
          </a:xfrm>
        </p:spPr>
        <p:txBody>
          <a:bodyPr/>
          <a:lstStyle/>
          <a:p>
            <a:r>
              <a:rPr lang="en-US" dirty="0"/>
              <a:t>A Dementia workup</a:t>
            </a:r>
          </a:p>
        </p:txBody>
      </p:sp>
      <p:sp>
        <p:nvSpPr>
          <p:cNvPr id="3" name="Content Placeholder 2"/>
          <p:cNvSpPr>
            <a:spLocks noGrp="1"/>
          </p:cNvSpPr>
          <p:nvPr>
            <p:ph idx="1"/>
          </p:nvPr>
        </p:nvSpPr>
        <p:spPr>
          <a:xfrm>
            <a:off x="914400" y="1295400"/>
            <a:ext cx="7772400" cy="4830763"/>
          </a:xfrm>
        </p:spPr>
        <p:txBody>
          <a:bodyPr/>
          <a:lstStyle/>
          <a:p>
            <a:r>
              <a:rPr lang="en-US" dirty="0" smtClean="0"/>
              <a:t>Your 79 year old male patient with DM, HTN, CAD s/p CABG is here w/ his wife who says he can’t remember anything anymore.  Gradual onset over years.  Can’t drive (gets lost).  Can’t safely use the kitchen w/o supervision.  </a:t>
            </a:r>
            <a:endParaRPr lang="en-US" dirty="0"/>
          </a:p>
          <a:p>
            <a:pPr lvl="1"/>
            <a:r>
              <a:rPr lang="en-US" dirty="0" smtClean="0"/>
              <a:t>Meds: Metformin, Metoprolol, ASA, Lisinopril</a:t>
            </a:r>
          </a:p>
          <a:p>
            <a:r>
              <a:rPr lang="en-US" dirty="0" smtClean="0"/>
              <a:t>Unremarkable labs: TFTs, </a:t>
            </a:r>
            <a:r>
              <a:rPr lang="en-US" dirty="0" err="1" smtClean="0"/>
              <a:t>Syphillis</a:t>
            </a:r>
            <a:r>
              <a:rPr lang="en-US" dirty="0" smtClean="0"/>
              <a:t>, CMP, Urinalysis</a:t>
            </a:r>
          </a:p>
          <a:p>
            <a:r>
              <a:rPr lang="en-US" b="1" dirty="0" smtClean="0"/>
              <a:t>Vitamin B12: 270</a:t>
            </a:r>
          </a:p>
          <a:p>
            <a:r>
              <a:rPr lang="en-US" dirty="0" smtClean="0"/>
              <a:t>CBC: H&amp;H: 13/40, </a:t>
            </a:r>
            <a:r>
              <a:rPr lang="en-US" b="1" dirty="0" smtClean="0"/>
              <a:t>MCV 103</a:t>
            </a:r>
            <a:endParaRPr lang="en-US" b="1"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100</a:t>
            </a:fld>
            <a:endParaRPr lang="en-US" altLang="en-US"/>
          </a:p>
        </p:txBody>
      </p:sp>
    </p:spTree>
    <p:extLst>
      <p:ext uri="{BB962C8B-B14F-4D97-AF65-F5344CB8AC3E}">
        <p14:creationId xmlns:p14="http://schemas.microsoft.com/office/powerpoint/2010/main" val="247931684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274638"/>
            <a:ext cx="5715000" cy="792162"/>
          </a:xfrm>
        </p:spPr>
        <p:txBody>
          <a:bodyPr/>
          <a:lstStyle/>
          <a:p>
            <a:r>
              <a:rPr lang="en-US" dirty="0" smtClean="0"/>
              <a:t>What do you think?</a:t>
            </a:r>
            <a:endParaRPr lang="en-US" dirty="0"/>
          </a:p>
        </p:txBody>
      </p:sp>
      <p:sp>
        <p:nvSpPr>
          <p:cNvPr id="3" name="Content Placeholder 2"/>
          <p:cNvSpPr>
            <a:spLocks noGrp="1"/>
          </p:cNvSpPr>
          <p:nvPr>
            <p:ph idx="1"/>
          </p:nvPr>
        </p:nvSpPr>
        <p:spPr>
          <a:xfrm>
            <a:off x="990600" y="1219200"/>
            <a:ext cx="7696200" cy="4906963"/>
          </a:xfrm>
        </p:spPr>
        <p:txBody>
          <a:bodyPr/>
          <a:lstStyle/>
          <a:p>
            <a:r>
              <a:rPr lang="en-US" dirty="0" smtClean="0"/>
              <a:t>A: 	I may have found something important</a:t>
            </a:r>
          </a:p>
          <a:p>
            <a:r>
              <a:rPr lang="en-US" dirty="0" smtClean="0"/>
              <a:t>B: 	I can probably reverse his dementia with B12 	injections</a:t>
            </a:r>
          </a:p>
          <a:p>
            <a:r>
              <a:rPr lang="en-US" dirty="0" smtClean="0"/>
              <a:t>C: 	He probably has Pernicious anemia</a:t>
            </a:r>
          </a:p>
          <a:p>
            <a:r>
              <a:rPr lang="en-US" dirty="0" smtClean="0"/>
              <a:t>D: 	This guy needs to eat more meat</a:t>
            </a:r>
            <a:endParaRPr lang="en-US" dirty="0"/>
          </a:p>
          <a:p>
            <a:endParaRPr lang="en-US" dirty="0" smtClean="0"/>
          </a:p>
          <a:p>
            <a:r>
              <a:rPr lang="en-US" dirty="0" smtClean="0"/>
              <a:t>Answer A: The B12 might be important.  It’s not likely the cause of his memory loss.  Even if it is, treating generally prevents further functional loss, rather than cures it.</a:t>
            </a:r>
          </a:p>
          <a:p>
            <a:r>
              <a:rPr lang="en-US" dirty="0" smtClean="0"/>
              <a:t>Nobody needs to eat more meat!</a:t>
            </a:r>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101</a:t>
            </a:fld>
            <a:endParaRPr lang="en-US" altLang="en-US"/>
          </a:p>
        </p:txBody>
      </p:sp>
    </p:spTree>
    <p:extLst>
      <p:ext uri="{BB962C8B-B14F-4D97-AF65-F5344CB8AC3E}">
        <p14:creationId xmlns:p14="http://schemas.microsoft.com/office/powerpoint/2010/main" val="12089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B12 deficiency causes high </a:t>
            </a:r>
            <a:r>
              <a:rPr lang="en-US" dirty="0" err="1" smtClean="0"/>
              <a:t>Methylmalonic</a:t>
            </a:r>
            <a:r>
              <a:rPr lang="en-US" dirty="0" smtClean="0"/>
              <a:t> acid and Homocysteine levels</a:t>
            </a:r>
            <a:endParaRPr lang="en-US" dirty="0"/>
          </a:p>
        </p:txBody>
      </p:sp>
      <p:pic>
        <p:nvPicPr>
          <p:cNvPr id="6" name="Content Placeholder 5"/>
          <p:cNvPicPr>
            <a:picLocks noGrp="1" noChangeAspect="1"/>
          </p:cNvPicPr>
          <p:nvPr>
            <p:ph idx="1"/>
          </p:nvPr>
        </p:nvPicPr>
        <p:blipFill>
          <a:blip r:embed="rId2"/>
          <a:stretch>
            <a:fillRect/>
          </a:stretch>
        </p:blipFill>
        <p:spPr>
          <a:xfrm>
            <a:off x="1524000" y="1656511"/>
            <a:ext cx="6477000" cy="4434839"/>
          </a:xfrm>
          <a:prstGeom prst="rect">
            <a:avLst/>
          </a:prstGeom>
        </p:spPr>
      </p:pic>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102</a:t>
            </a:fld>
            <a:endParaRPr lang="en-US" altLang="en-US"/>
          </a:p>
        </p:txBody>
      </p:sp>
    </p:spTree>
    <p:extLst>
      <p:ext uri="{BB962C8B-B14F-4D97-AF65-F5344CB8AC3E}">
        <p14:creationId xmlns:p14="http://schemas.microsoft.com/office/powerpoint/2010/main" val="205386775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2298700" y="0"/>
            <a:ext cx="4533900" cy="6477000"/>
          </a:xfrm>
          <a:prstGeom prst="rect">
            <a:avLst/>
          </a:prstGeom>
        </p:spPr>
      </p:pic>
    </p:spTree>
    <p:extLst>
      <p:ext uri="{BB962C8B-B14F-4D97-AF65-F5344CB8AC3E}">
        <p14:creationId xmlns:p14="http://schemas.microsoft.com/office/powerpoint/2010/main" val="276067827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392794"/>
            <a:ext cx="5715000" cy="944562"/>
          </a:xfrm>
        </p:spPr>
        <p:txBody>
          <a:bodyPr/>
          <a:lstStyle/>
          <a:p>
            <a:r>
              <a:rPr lang="en-US" dirty="0" smtClean="0"/>
              <a:t>A quick phone call and the lab could run it</a:t>
            </a:r>
            <a:endParaRPr lang="en-US" dirty="0"/>
          </a:p>
        </p:txBody>
      </p:sp>
      <p:sp>
        <p:nvSpPr>
          <p:cNvPr id="3" name="Content Placeholder 2"/>
          <p:cNvSpPr>
            <a:spLocks noGrp="1"/>
          </p:cNvSpPr>
          <p:nvPr>
            <p:ph idx="1"/>
          </p:nvPr>
        </p:nvSpPr>
        <p:spPr>
          <a:xfrm>
            <a:off x="1371600" y="1600200"/>
            <a:ext cx="7315200" cy="4525963"/>
          </a:xfrm>
        </p:spPr>
        <p:txBody>
          <a:bodyPr/>
          <a:lstStyle/>
          <a:p>
            <a:r>
              <a:rPr lang="en-US" dirty="0" err="1" smtClean="0"/>
              <a:t>Methylmalonic</a:t>
            </a:r>
            <a:r>
              <a:rPr lang="en-US" dirty="0" smtClean="0"/>
              <a:t> acid and Homocysteine levels are normal</a:t>
            </a:r>
          </a:p>
          <a:p>
            <a:r>
              <a:rPr lang="en-US" dirty="0" smtClean="0"/>
              <a:t>On further questioning (nurse, telephone call), he’s drinking 6-8 </a:t>
            </a:r>
            <a:r>
              <a:rPr lang="en-US" dirty="0" err="1" smtClean="0"/>
              <a:t>oz</a:t>
            </a:r>
            <a:r>
              <a:rPr lang="en-US" dirty="0" smtClean="0"/>
              <a:t> of gin 5-6 nights per week, explaining the high MCV</a:t>
            </a:r>
          </a:p>
          <a:p>
            <a:r>
              <a:rPr lang="en-US" dirty="0" smtClean="0"/>
              <a:t>He’s not a vegan in the slightest</a:t>
            </a:r>
          </a:p>
          <a:p>
            <a:r>
              <a:rPr lang="en-US" dirty="0" smtClean="0"/>
              <a:t>What other factor may explain the borderline B12?</a:t>
            </a:r>
          </a:p>
          <a:p>
            <a:endParaRPr lang="en-US" dirty="0"/>
          </a:p>
          <a:p>
            <a:r>
              <a:rPr lang="en-US" dirty="0" smtClean="0"/>
              <a:t>Metformin</a:t>
            </a:r>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104</a:t>
            </a:fld>
            <a:endParaRPr lang="en-US" altLang="en-US"/>
          </a:p>
        </p:txBody>
      </p:sp>
    </p:spTree>
    <p:extLst>
      <p:ext uri="{BB962C8B-B14F-4D97-AF65-F5344CB8AC3E}">
        <p14:creationId xmlns:p14="http://schemas.microsoft.com/office/powerpoint/2010/main" val="77997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274638"/>
            <a:ext cx="5715000" cy="715962"/>
          </a:xfrm>
        </p:spPr>
        <p:txBody>
          <a:bodyPr/>
          <a:lstStyle/>
          <a:p>
            <a:r>
              <a:rPr lang="en-US" dirty="0" smtClean="0"/>
              <a:t>More concerning</a:t>
            </a:r>
            <a:endParaRPr lang="en-US" dirty="0"/>
          </a:p>
        </p:txBody>
      </p:sp>
      <p:sp>
        <p:nvSpPr>
          <p:cNvPr id="3" name="Content Placeholder 2"/>
          <p:cNvSpPr>
            <a:spLocks noGrp="1"/>
          </p:cNvSpPr>
          <p:nvPr>
            <p:ph idx="1"/>
          </p:nvPr>
        </p:nvSpPr>
        <p:spPr>
          <a:xfrm>
            <a:off x="990600" y="1143000"/>
            <a:ext cx="7696200" cy="4983163"/>
          </a:xfrm>
        </p:spPr>
        <p:txBody>
          <a:bodyPr/>
          <a:lstStyle/>
          <a:p>
            <a:r>
              <a:rPr lang="en-US" dirty="0" smtClean="0"/>
              <a:t>A 74 </a:t>
            </a:r>
            <a:r>
              <a:rPr lang="en-US" dirty="0" err="1" smtClean="0"/>
              <a:t>y.o</a:t>
            </a:r>
            <a:r>
              <a:rPr lang="en-US" dirty="0" smtClean="0"/>
              <a:t>. woman is having some unsteadiness with walking and tremendous fatigue, GI discomfort, and moodiness.</a:t>
            </a:r>
          </a:p>
          <a:p>
            <a:r>
              <a:rPr lang="en-US" dirty="0" smtClean="0"/>
              <a:t>Exam remarkable for pallor, tachycardia, and neuro exam showing normal sensation and reflexes but </a:t>
            </a:r>
            <a:r>
              <a:rPr lang="en-US" b="1" dirty="0" smtClean="0"/>
              <a:t>poor proprioception</a:t>
            </a:r>
            <a:r>
              <a:rPr lang="en-US" dirty="0" smtClean="0"/>
              <a:t> in great toe.  You can’t find your tuning fork</a:t>
            </a:r>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105</a:t>
            </a:fld>
            <a:endParaRPr lang="en-US" altLang="en-US"/>
          </a:p>
        </p:txBody>
      </p:sp>
    </p:spTree>
    <p:extLst>
      <p:ext uri="{BB962C8B-B14F-4D97-AF65-F5344CB8AC3E}">
        <p14:creationId xmlns:p14="http://schemas.microsoft.com/office/powerpoint/2010/main" val="157463798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274638"/>
            <a:ext cx="5715000" cy="639762"/>
          </a:xfrm>
        </p:spPr>
        <p:txBody>
          <a:bodyPr/>
          <a:lstStyle/>
          <a:p>
            <a:r>
              <a:rPr lang="en-US" dirty="0" smtClean="0"/>
              <a:t> Suspicion confirmed</a:t>
            </a:r>
            <a:endParaRPr lang="en-US" dirty="0"/>
          </a:p>
        </p:txBody>
      </p:sp>
      <p:sp>
        <p:nvSpPr>
          <p:cNvPr id="3" name="Content Placeholder 2"/>
          <p:cNvSpPr>
            <a:spLocks noGrp="1"/>
          </p:cNvSpPr>
          <p:nvPr>
            <p:ph idx="1"/>
          </p:nvPr>
        </p:nvSpPr>
        <p:spPr>
          <a:xfrm>
            <a:off x="914400" y="1600200"/>
            <a:ext cx="7772400" cy="4525963"/>
          </a:xfrm>
        </p:spPr>
        <p:txBody>
          <a:bodyPr/>
          <a:lstStyle/>
          <a:p>
            <a:r>
              <a:rPr lang="en-US" dirty="0"/>
              <a:t>Normal CMP, TSH, </a:t>
            </a:r>
            <a:r>
              <a:rPr lang="en-US" dirty="0" err="1"/>
              <a:t>Syphillis</a:t>
            </a:r>
            <a:r>
              <a:rPr lang="en-US" dirty="0"/>
              <a:t> cascade, HIV, HCV, CRP, Celiac studies, ANA</a:t>
            </a:r>
          </a:p>
          <a:p>
            <a:r>
              <a:rPr lang="en-US" dirty="0"/>
              <a:t>CBC: MCV: 115, H&amp;H: 9/29.   </a:t>
            </a:r>
            <a:r>
              <a:rPr lang="en-US" dirty="0" err="1"/>
              <a:t>Hypersegmented</a:t>
            </a:r>
            <a:r>
              <a:rPr lang="en-US" dirty="0"/>
              <a:t> neutrophils on </a:t>
            </a:r>
            <a:r>
              <a:rPr lang="en-US" dirty="0" smtClean="0"/>
              <a:t>smear</a:t>
            </a:r>
          </a:p>
          <a:p>
            <a:r>
              <a:rPr lang="en-US" dirty="0" smtClean="0"/>
              <a:t>Vitamin B12: </a:t>
            </a:r>
            <a:r>
              <a:rPr lang="en-US" b="1" dirty="0" smtClean="0"/>
              <a:t>95</a:t>
            </a:r>
          </a:p>
          <a:p>
            <a:r>
              <a:rPr lang="en-US" dirty="0" smtClean="0"/>
              <a:t>High </a:t>
            </a:r>
            <a:r>
              <a:rPr lang="en-US" dirty="0" err="1" smtClean="0"/>
              <a:t>Methylmalonic</a:t>
            </a:r>
            <a:r>
              <a:rPr lang="en-US" dirty="0" smtClean="0"/>
              <a:t> Acid and Homocysteine</a:t>
            </a:r>
          </a:p>
          <a:p>
            <a:endParaRPr lang="en-US" dirty="0"/>
          </a:p>
          <a:p>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106</a:t>
            </a:fld>
            <a:endParaRPr lang="en-US" altLang="en-US"/>
          </a:p>
        </p:txBody>
      </p:sp>
    </p:spTree>
    <p:extLst>
      <p:ext uri="{BB962C8B-B14F-4D97-AF65-F5344CB8AC3E}">
        <p14:creationId xmlns:p14="http://schemas.microsoft.com/office/powerpoint/2010/main" val="72869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
                                  </p:stCondLst>
                                  <p:childTnLst>
                                    <p:set>
                                      <p:cBhvr>
                                        <p:cTn id="6" dur="1" fill="hold">
                                          <p:stCondLst>
                                            <p:cond delay="499"/>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1000"/>
                                  </p:stCondLst>
                                  <p:childTnLst>
                                    <p:set>
                                      <p:cBhvr>
                                        <p:cTn id="8" dur="1" fill="hold">
                                          <p:stCondLst>
                                            <p:cond delay="499"/>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Does she have Pernicious Anemia?</a:t>
            </a:r>
            <a:endParaRPr lang="en-US" dirty="0"/>
          </a:p>
        </p:txBody>
      </p:sp>
      <p:sp>
        <p:nvSpPr>
          <p:cNvPr id="3" name="Content Placeholder 2"/>
          <p:cNvSpPr>
            <a:spLocks noGrp="1"/>
          </p:cNvSpPr>
          <p:nvPr>
            <p:ph idx="1"/>
          </p:nvPr>
        </p:nvSpPr>
        <p:spPr>
          <a:xfrm>
            <a:off x="990600" y="1600200"/>
            <a:ext cx="7696200" cy="4525963"/>
          </a:xfrm>
        </p:spPr>
        <p:txBody>
          <a:bodyPr/>
          <a:lstStyle/>
          <a:p>
            <a:r>
              <a:rPr lang="en-US" dirty="0" smtClean="0"/>
              <a:t>Anti Intrinsic Factor (IF) Antibodies</a:t>
            </a:r>
          </a:p>
          <a:p>
            <a:pPr lvl="1"/>
            <a:r>
              <a:rPr lang="en-US" dirty="0" smtClean="0"/>
              <a:t>High specificity: if high,  PA diagnosis is made</a:t>
            </a:r>
          </a:p>
          <a:p>
            <a:pPr lvl="1"/>
            <a:r>
              <a:rPr lang="en-US" dirty="0" smtClean="0"/>
              <a:t>Sensitivity: unfortunately only 70% of those w/ PA have this antibody</a:t>
            </a:r>
          </a:p>
          <a:p>
            <a:r>
              <a:rPr lang="en-US" dirty="0" smtClean="0"/>
              <a:t>Parietal Cell antibodies</a:t>
            </a:r>
          </a:p>
          <a:p>
            <a:pPr lvl="1"/>
            <a:r>
              <a:rPr lang="en-US" dirty="0" smtClean="0"/>
              <a:t>More sensitive for PA</a:t>
            </a:r>
          </a:p>
          <a:p>
            <a:pPr lvl="1"/>
            <a:r>
              <a:rPr lang="en-US" dirty="0" smtClean="0"/>
              <a:t>Specificity: more common generally.  Many patients with gastritis have positive Gastric Parietal cell Abs</a:t>
            </a:r>
          </a:p>
          <a:p>
            <a:pPr lvl="2"/>
            <a:r>
              <a:rPr lang="en-US" dirty="0"/>
              <a:t>Autoimmune chronic atrophic </a:t>
            </a:r>
            <a:r>
              <a:rPr lang="en-US" dirty="0" smtClean="0"/>
              <a:t>gastritis</a:t>
            </a:r>
          </a:p>
          <a:p>
            <a:pPr lvl="1"/>
            <a:r>
              <a:rPr lang="en-US" dirty="0" smtClean="0"/>
              <a:t>So positive is suggestive, but not diagnostic</a:t>
            </a:r>
          </a:p>
          <a:p>
            <a:endParaRPr lang="en-US" dirty="0"/>
          </a:p>
          <a:p>
            <a:pPr marL="457200" lvl="1" indent="0">
              <a:buNone/>
            </a:pPr>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107</a:t>
            </a:fld>
            <a:endParaRPr lang="en-US" altLang="en-US"/>
          </a:p>
        </p:txBody>
      </p:sp>
    </p:spTree>
    <p:extLst>
      <p:ext uri="{BB962C8B-B14F-4D97-AF65-F5344CB8AC3E}">
        <p14:creationId xmlns:p14="http://schemas.microsoft.com/office/powerpoint/2010/main" val="268900010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274638"/>
            <a:ext cx="5715000" cy="715962"/>
          </a:xfrm>
        </p:spPr>
        <p:txBody>
          <a:bodyPr/>
          <a:lstStyle/>
          <a:p>
            <a:r>
              <a:rPr lang="en-US" dirty="0" smtClean="0"/>
              <a:t>Yes, she has PA</a:t>
            </a:r>
            <a:endParaRPr lang="en-US" dirty="0"/>
          </a:p>
        </p:txBody>
      </p:sp>
      <p:sp>
        <p:nvSpPr>
          <p:cNvPr id="3" name="Content Placeholder 2"/>
          <p:cNvSpPr>
            <a:spLocks noGrp="1"/>
          </p:cNvSpPr>
          <p:nvPr>
            <p:ph idx="1"/>
          </p:nvPr>
        </p:nvSpPr>
        <p:spPr>
          <a:xfrm>
            <a:off x="1295400" y="1295400"/>
            <a:ext cx="7391400" cy="4830763"/>
          </a:xfrm>
        </p:spPr>
        <p:txBody>
          <a:bodyPr/>
          <a:lstStyle/>
          <a:p>
            <a:r>
              <a:rPr lang="en-US" dirty="0" smtClean="0"/>
              <a:t>Presence of both Parietal Cell and IF antibodies</a:t>
            </a:r>
          </a:p>
          <a:p>
            <a:r>
              <a:rPr lang="en-US" dirty="0" smtClean="0"/>
              <a:t>So she needs lifelong injection therapy, right? Y or N</a:t>
            </a:r>
          </a:p>
          <a:p>
            <a:r>
              <a:rPr lang="en-US" sz="2800" dirty="0" smtClean="0"/>
              <a:t>MYTH BUSTER</a:t>
            </a:r>
          </a:p>
          <a:p>
            <a:r>
              <a:rPr lang="en-US" dirty="0" smtClean="0"/>
              <a:t>Even in Pernicious anemia, where intrinsic factor is totally gone, most people can maintain on high dose oral replacement.</a:t>
            </a:r>
          </a:p>
          <a:p>
            <a:r>
              <a:rPr lang="en-US" dirty="0" smtClean="0"/>
              <a:t>RDA is 2.4 mcg of B12</a:t>
            </a:r>
          </a:p>
          <a:p>
            <a:r>
              <a:rPr lang="en-US" dirty="0" smtClean="0"/>
              <a:t>Tabs/caps/sublingual sprays come in 500, 1,000, 2,500 mcg (and others)</a:t>
            </a:r>
          </a:p>
          <a:p>
            <a:pPr lvl="1"/>
            <a:r>
              <a:rPr lang="en-US" sz="1800" i="1" dirty="0"/>
              <a:t>“Oral Cobalamin for Pernicious Anemia: Medicine’s Best Kept Secret”  </a:t>
            </a:r>
            <a:r>
              <a:rPr lang="en-US" sz="1800" i="1" dirty="0" err="1"/>
              <a:t>F.Lederle</a:t>
            </a:r>
            <a:r>
              <a:rPr lang="en-US" sz="1800" i="1" dirty="0"/>
              <a:t>  JAMA January 2, 1991 – Vol 265 No 1; p 94-95</a:t>
            </a:r>
          </a:p>
          <a:p>
            <a:pPr lvl="1"/>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108</a:t>
            </a:fld>
            <a:endParaRPr lang="en-US" altLang="en-US"/>
          </a:p>
        </p:txBody>
      </p:sp>
    </p:spTree>
    <p:extLst>
      <p:ext uri="{BB962C8B-B14F-4D97-AF65-F5344CB8AC3E}">
        <p14:creationId xmlns:p14="http://schemas.microsoft.com/office/powerpoint/2010/main" val="272820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125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125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125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125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274638"/>
            <a:ext cx="5715000" cy="792162"/>
          </a:xfrm>
        </p:spPr>
        <p:txBody>
          <a:bodyPr/>
          <a:lstStyle/>
          <a:p>
            <a:r>
              <a:rPr lang="en-US" dirty="0" smtClean="0"/>
              <a:t>Further support</a:t>
            </a:r>
            <a:endParaRPr lang="en-US" dirty="0"/>
          </a:p>
        </p:txBody>
      </p:sp>
      <p:sp>
        <p:nvSpPr>
          <p:cNvPr id="3" name="Content Placeholder 2"/>
          <p:cNvSpPr>
            <a:spLocks noGrp="1"/>
          </p:cNvSpPr>
          <p:nvPr>
            <p:ph idx="1"/>
          </p:nvPr>
        </p:nvSpPr>
        <p:spPr>
          <a:xfrm>
            <a:off x="457200" y="1371600"/>
            <a:ext cx="8229600" cy="4754563"/>
          </a:xfrm>
        </p:spPr>
        <p:txBody>
          <a:bodyPr/>
          <a:lstStyle/>
          <a:p>
            <a:r>
              <a:rPr lang="en-US" sz="1600" i="1" dirty="0"/>
              <a:t>Wang H, Li L, Qin LL, et al. Oral vitamin B12 versus intramuscular vitamin B12 for vitamin B12 deficiency. Cochrane Database </a:t>
            </a:r>
            <a:r>
              <a:rPr lang="en-US" sz="1600" i="1" dirty="0" err="1"/>
              <a:t>Syst</a:t>
            </a:r>
            <a:r>
              <a:rPr lang="en-US" sz="1600" i="1" dirty="0"/>
              <a:t> Rev 2018; 3:CD004655</a:t>
            </a:r>
            <a:r>
              <a:rPr lang="en-US" sz="1600" i="1" dirty="0" smtClean="0"/>
              <a:t>.</a:t>
            </a:r>
            <a:r>
              <a:rPr lang="en-US" sz="1600" i="1" dirty="0"/>
              <a:t> </a:t>
            </a:r>
          </a:p>
          <a:p>
            <a:r>
              <a:rPr lang="en-US" sz="1600" i="1" dirty="0" err="1"/>
              <a:t>Kuzminski</a:t>
            </a:r>
            <a:r>
              <a:rPr lang="en-US" sz="1600" i="1" dirty="0"/>
              <a:t> AM, Del </a:t>
            </a:r>
            <a:r>
              <a:rPr lang="en-US" sz="1600" i="1" dirty="0" err="1"/>
              <a:t>Giacco</a:t>
            </a:r>
            <a:r>
              <a:rPr lang="en-US" sz="1600" i="1" dirty="0"/>
              <a:t> EJ, Allen RH, et al. Effective treatment of cobalamin deficiency with oral cobalamin. Blood 1998; 92:1191</a:t>
            </a:r>
            <a:r>
              <a:rPr lang="en-US" sz="1600" i="1" dirty="0" smtClean="0"/>
              <a:t>.</a:t>
            </a:r>
            <a:r>
              <a:rPr lang="en-US" sz="1600" i="1" dirty="0"/>
              <a:t> </a:t>
            </a:r>
          </a:p>
          <a:p>
            <a:r>
              <a:rPr lang="en-US" sz="1600" i="1" dirty="0" err="1"/>
              <a:t>Bolaman</a:t>
            </a:r>
            <a:r>
              <a:rPr lang="en-US" sz="1600" i="1" dirty="0"/>
              <a:t> Z, </a:t>
            </a:r>
            <a:r>
              <a:rPr lang="en-US" sz="1600" i="1" dirty="0" err="1"/>
              <a:t>Kadikoylu</a:t>
            </a:r>
            <a:r>
              <a:rPr lang="en-US" sz="1600" i="1" dirty="0"/>
              <a:t> G, </a:t>
            </a:r>
            <a:r>
              <a:rPr lang="en-US" sz="1600" i="1" dirty="0" err="1"/>
              <a:t>Yukselen</a:t>
            </a:r>
            <a:r>
              <a:rPr lang="en-US" sz="1600" i="1" dirty="0"/>
              <a:t> V, et al. Oral versus intramuscular cobalamin treatment in megaloblastic anemia: a single-center, prospective, randomized, open-label study. </a:t>
            </a:r>
            <a:r>
              <a:rPr lang="en-US" sz="1600" i="1" dirty="0" err="1"/>
              <a:t>Clin</a:t>
            </a:r>
            <a:r>
              <a:rPr lang="en-US" sz="1600" i="1" dirty="0"/>
              <a:t> </a:t>
            </a:r>
            <a:r>
              <a:rPr lang="en-US" sz="1600" i="1" dirty="0" err="1"/>
              <a:t>Ther</a:t>
            </a:r>
            <a:r>
              <a:rPr lang="en-US" sz="1600" i="1" dirty="0"/>
              <a:t> 2003; 25:3124</a:t>
            </a:r>
            <a:r>
              <a:rPr lang="en-US" sz="1600" i="1" dirty="0" smtClean="0"/>
              <a:t>. </a:t>
            </a:r>
            <a:r>
              <a:rPr lang="en-US" sz="1600" i="1" dirty="0"/>
              <a:t> </a:t>
            </a:r>
          </a:p>
          <a:p>
            <a:r>
              <a:rPr lang="en-US" sz="1600" i="1" dirty="0"/>
              <a:t>Butler CC, Vidal-</a:t>
            </a:r>
            <a:r>
              <a:rPr lang="en-US" sz="1600" i="1" dirty="0" err="1"/>
              <a:t>Alaball</a:t>
            </a:r>
            <a:r>
              <a:rPr lang="en-US" sz="1600" i="1" dirty="0"/>
              <a:t> J, </a:t>
            </a:r>
            <a:r>
              <a:rPr lang="en-US" sz="1600" i="1" dirty="0" err="1"/>
              <a:t>Cannings</a:t>
            </a:r>
            <a:r>
              <a:rPr lang="en-US" sz="1600" i="1" dirty="0"/>
              <a:t>-John R, et al. Oral vitamin B12 versus intramuscular vitamin B12 for vitamin B12 deficiency: a systematic review of randomized controlled trials. Fam </a:t>
            </a:r>
            <a:r>
              <a:rPr lang="en-US" sz="1600" i="1" dirty="0" err="1"/>
              <a:t>Pract</a:t>
            </a:r>
            <a:r>
              <a:rPr lang="en-US" sz="1600" i="1" dirty="0"/>
              <a:t> 2006; 23:279</a:t>
            </a:r>
            <a:r>
              <a:rPr lang="en-US" sz="1600" i="1" dirty="0" smtClean="0"/>
              <a:t>.</a:t>
            </a:r>
            <a:r>
              <a:rPr lang="en-US" sz="1600" i="1" dirty="0"/>
              <a:t> </a:t>
            </a:r>
          </a:p>
          <a:p>
            <a:r>
              <a:rPr lang="en-US" sz="1600" i="1" dirty="0" err="1"/>
              <a:t>Takhar</a:t>
            </a:r>
            <a:r>
              <a:rPr lang="en-US" sz="1600" i="1" dirty="0"/>
              <a:t> A. Pernicious </a:t>
            </a:r>
            <a:r>
              <a:rPr lang="en-US" sz="1600" i="1" dirty="0" err="1"/>
              <a:t>anaemia</a:t>
            </a:r>
            <a:r>
              <a:rPr lang="en-US" sz="1600" i="1" dirty="0"/>
              <a:t>: switch to oral B12 supplementation to reduce risk of covid-19 transmission. BMJ 2020; 369:m2383.</a:t>
            </a:r>
          </a:p>
          <a:p>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109</a:t>
            </a:fld>
            <a:endParaRPr lang="en-US" altLang="en-US"/>
          </a:p>
        </p:txBody>
      </p:sp>
    </p:spTree>
    <p:extLst>
      <p:ext uri="{BB962C8B-B14F-4D97-AF65-F5344CB8AC3E}">
        <p14:creationId xmlns:p14="http://schemas.microsoft.com/office/powerpoint/2010/main" val="26296163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66800"/>
            <a:ext cx="8458200" cy="1265236"/>
          </a:xfrm>
        </p:spPr>
        <p:txBody>
          <a:bodyPr/>
          <a:lstStyle/>
          <a:p>
            <a:r>
              <a:rPr lang="en-US" dirty="0" smtClean="0"/>
              <a:t>Please choose your action</a:t>
            </a:r>
            <a:endParaRPr lang="en-US" dirty="0"/>
          </a:p>
        </p:txBody>
      </p:sp>
      <p:sp>
        <p:nvSpPr>
          <p:cNvPr id="3" name="Content Placeholder 2"/>
          <p:cNvSpPr>
            <a:spLocks noGrp="1"/>
          </p:cNvSpPr>
          <p:nvPr>
            <p:ph idx="1"/>
          </p:nvPr>
        </p:nvSpPr>
        <p:spPr>
          <a:xfrm>
            <a:off x="228600" y="2332037"/>
            <a:ext cx="8458200" cy="4525963"/>
          </a:xfrm>
        </p:spPr>
        <p:txBody>
          <a:bodyPr/>
          <a:lstStyle/>
          <a:p>
            <a:r>
              <a:rPr lang="en-US" dirty="0" smtClean="0"/>
              <a:t>A:	No action.  Patient is at goal</a:t>
            </a:r>
          </a:p>
          <a:p>
            <a:r>
              <a:rPr lang="en-US" dirty="0" smtClean="0"/>
              <a:t>B: 	Initiate statin, which should have been standard initial med, not fibrate</a:t>
            </a:r>
          </a:p>
          <a:p>
            <a:r>
              <a:rPr lang="en-US" dirty="0" smtClean="0"/>
              <a:t>C: 	Refer</a:t>
            </a:r>
          </a:p>
          <a:p>
            <a:r>
              <a:rPr lang="en-US" dirty="0" smtClean="0"/>
              <a:t>D:	Add a cardio CRP</a:t>
            </a:r>
            <a:endParaRPr lang="en-US" dirty="0"/>
          </a:p>
        </p:txBody>
      </p:sp>
    </p:spTree>
    <p:extLst>
      <p:ext uri="{BB962C8B-B14F-4D97-AF65-F5344CB8AC3E}">
        <p14:creationId xmlns:p14="http://schemas.microsoft.com/office/powerpoint/2010/main" val="72940440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4457" y="0"/>
            <a:ext cx="5715000" cy="1143000"/>
          </a:xfrm>
        </p:spPr>
        <p:txBody>
          <a:bodyPr/>
          <a:lstStyle/>
          <a:p>
            <a:r>
              <a:rPr lang="en-US" dirty="0" smtClean="0"/>
              <a:t>Treatment</a:t>
            </a:r>
            <a:endParaRPr lang="en-US" dirty="0"/>
          </a:p>
        </p:txBody>
      </p:sp>
      <p:sp>
        <p:nvSpPr>
          <p:cNvPr id="3" name="Content Placeholder 2"/>
          <p:cNvSpPr>
            <a:spLocks noGrp="1"/>
          </p:cNvSpPr>
          <p:nvPr>
            <p:ph idx="1"/>
          </p:nvPr>
        </p:nvSpPr>
        <p:spPr>
          <a:xfrm>
            <a:off x="986246" y="990600"/>
            <a:ext cx="7696200" cy="4830763"/>
          </a:xfrm>
        </p:spPr>
        <p:txBody>
          <a:bodyPr/>
          <a:lstStyle/>
          <a:p>
            <a:r>
              <a:rPr lang="en-US" dirty="0" smtClean="0"/>
              <a:t>First patient: Recommend vitamin B12</a:t>
            </a:r>
          </a:p>
          <a:p>
            <a:pPr lvl="1"/>
            <a:r>
              <a:rPr lang="en-US" dirty="0" smtClean="0"/>
              <a:t>“What dose?”</a:t>
            </a:r>
          </a:p>
          <a:p>
            <a:pPr lvl="1"/>
            <a:r>
              <a:rPr lang="en-US" dirty="0" smtClean="0"/>
              <a:t>“Whatever’s cheap, even a B Complex would be fine”</a:t>
            </a:r>
          </a:p>
          <a:p>
            <a:pPr lvl="1"/>
            <a:r>
              <a:rPr lang="en-US" dirty="0" smtClean="0"/>
              <a:t>If a person is vegan, just GOOGLE ‘Vegan B12’</a:t>
            </a:r>
          </a:p>
          <a:p>
            <a:pPr lvl="2"/>
            <a:r>
              <a:rPr lang="en-US" dirty="0" smtClean="0"/>
              <a:t>All vegans should be on this supplement, unless they have found an alternative (</a:t>
            </a:r>
            <a:r>
              <a:rPr lang="en-US" dirty="0" err="1" smtClean="0"/>
              <a:t>e.g</a:t>
            </a:r>
            <a:r>
              <a:rPr lang="en-US" dirty="0" smtClean="0"/>
              <a:t> specific brands of nutritional yeast)</a:t>
            </a:r>
          </a:p>
          <a:p>
            <a:r>
              <a:rPr lang="en-US" dirty="0" smtClean="0"/>
              <a:t>PA patient</a:t>
            </a:r>
          </a:p>
          <a:p>
            <a:pPr lvl="1"/>
            <a:r>
              <a:rPr lang="en-US" dirty="0" smtClean="0"/>
              <a:t>No, I didn’t wait for her f/u labs to treat her with signs and a B12 of 95!</a:t>
            </a:r>
          </a:p>
          <a:p>
            <a:r>
              <a:rPr lang="en-US" dirty="0" smtClean="0"/>
              <a:t>I choose to start with injectable B12 for repletion and then attempt a switch to high dose oral B12 for maintenance </a:t>
            </a:r>
          </a:p>
          <a:p>
            <a:pPr lvl="1"/>
            <a:r>
              <a:rPr lang="en-US" dirty="0" smtClean="0"/>
              <a:t>Reticulocyte counts will be the first marker to improve and they should rise dramatically within 2 weeks.</a:t>
            </a:r>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110</a:t>
            </a:fld>
            <a:endParaRPr lang="en-US" altLang="en-US"/>
          </a:p>
        </p:txBody>
      </p:sp>
    </p:spTree>
    <p:extLst>
      <p:ext uri="{BB962C8B-B14F-4D97-AF65-F5344CB8AC3E}">
        <p14:creationId xmlns:p14="http://schemas.microsoft.com/office/powerpoint/2010/main" val="297517290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192382"/>
            <a:ext cx="5715000" cy="1143000"/>
          </a:xfrm>
        </p:spPr>
        <p:txBody>
          <a:bodyPr/>
          <a:lstStyle/>
          <a:p>
            <a:r>
              <a:rPr lang="en-US" dirty="0" smtClean="0"/>
              <a:t>Other B12 stuff</a:t>
            </a:r>
            <a:endParaRPr lang="en-US" dirty="0"/>
          </a:p>
        </p:txBody>
      </p:sp>
      <p:sp>
        <p:nvSpPr>
          <p:cNvPr id="3" name="Content Placeholder 2"/>
          <p:cNvSpPr>
            <a:spLocks noGrp="1"/>
          </p:cNvSpPr>
          <p:nvPr>
            <p:ph idx="1"/>
          </p:nvPr>
        </p:nvSpPr>
        <p:spPr>
          <a:xfrm>
            <a:off x="838200" y="950618"/>
            <a:ext cx="7848600" cy="5175545"/>
          </a:xfrm>
        </p:spPr>
        <p:txBody>
          <a:bodyPr/>
          <a:lstStyle/>
          <a:p>
            <a:r>
              <a:rPr lang="en-US" dirty="0" smtClean="0"/>
              <a:t>Gastric cancer risk in PA, refer to GI</a:t>
            </a:r>
          </a:p>
          <a:p>
            <a:pPr lvl="1"/>
            <a:r>
              <a:rPr lang="en-US" dirty="0" smtClean="0"/>
              <a:t>Relative risk: 6.8</a:t>
            </a:r>
          </a:p>
          <a:p>
            <a:pPr lvl="2"/>
            <a:r>
              <a:rPr lang="en-US" sz="1600" i="1" dirty="0" err="1" smtClean="0"/>
              <a:t>Vannella</a:t>
            </a:r>
            <a:r>
              <a:rPr lang="en-US" sz="1600" i="1" dirty="0" smtClean="0"/>
              <a:t> </a:t>
            </a:r>
            <a:r>
              <a:rPr lang="en-US" sz="1600" i="1" dirty="0"/>
              <a:t>L, </a:t>
            </a:r>
            <a:r>
              <a:rPr lang="en-US" sz="1600" i="1" dirty="0" err="1"/>
              <a:t>Lahner</a:t>
            </a:r>
            <a:r>
              <a:rPr lang="en-US" sz="1600" i="1" dirty="0"/>
              <a:t> E, Osborn J, et al. Systematic review: gastric cancer incidence in pernicious </a:t>
            </a:r>
            <a:r>
              <a:rPr lang="en-US" sz="1600" i="1" dirty="0" err="1"/>
              <a:t>anaemia</a:t>
            </a:r>
            <a:r>
              <a:rPr lang="en-US" sz="1600" i="1" dirty="0"/>
              <a:t>. Aliment </a:t>
            </a:r>
            <a:r>
              <a:rPr lang="en-US" sz="1600" i="1" dirty="0" err="1"/>
              <a:t>Pharmacol</a:t>
            </a:r>
            <a:r>
              <a:rPr lang="en-US" sz="1600" i="1" dirty="0"/>
              <a:t> </a:t>
            </a:r>
            <a:r>
              <a:rPr lang="en-US" sz="1600" i="1" dirty="0" err="1"/>
              <a:t>Ther</a:t>
            </a:r>
            <a:r>
              <a:rPr lang="en-US" sz="1600" i="1" dirty="0"/>
              <a:t> 2013; 37:375</a:t>
            </a:r>
            <a:r>
              <a:rPr lang="en-US" sz="1600" dirty="0" smtClean="0"/>
              <a:t>.</a:t>
            </a:r>
          </a:p>
          <a:p>
            <a:r>
              <a:rPr lang="en-US" dirty="0" smtClean="0"/>
              <a:t>B12 stays in the liver for 3 months to 5 years</a:t>
            </a:r>
          </a:p>
          <a:p>
            <a:pPr lvl="1"/>
            <a:r>
              <a:rPr lang="en-US" dirty="0" smtClean="0"/>
              <a:t>So a B12 negative state may take years to become a clinical issue</a:t>
            </a:r>
          </a:p>
          <a:p>
            <a:pPr lvl="1"/>
            <a:r>
              <a:rPr lang="en-US" dirty="0" smtClean="0"/>
              <a:t>And don’t think that if the B12 is fine 3 months after the last replacement that they no longer need it!</a:t>
            </a:r>
          </a:p>
          <a:p>
            <a:r>
              <a:rPr lang="en-US" dirty="0" smtClean="0"/>
              <a:t>High B12</a:t>
            </a:r>
          </a:p>
          <a:p>
            <a:pPr lvl="1"/>
            <a:r>
              <a:rPr lang="en-US" dirty="0" smtClean="0"/>
              <a:t>It’s not dangerous. If over 2,000 on replacement, don’t lower the replacement</a:t>
            </a:r>
          </a:p>
          <a:p>
            <a:pPr lvl="1"/>
            <a:r>
              <a:rPr lang="en-US" dirty="0" smtClean="0"/>
              <a:t>There could be medical conditions that relate to a high B12 level in the absence of supplementation</a:t>
            </a:r>
          </a:p>
          <a:p>
            <a:pPr lvl="2"/>
            <a:r>
              <a:rPr lang="en-US" sz="1800" i="1" dirty="0" err="1" smtClean="0"/>
              <a:t>UpToDate</a:t>
            </a:r>
            <a:r>
              <a:rPr lang="en-US" sz="1800" i="1" dirty="0" smtClean="0"/>
              <a:t>: “</a:t>
            </a:r>
            <a:r>
              <a:rPr lang="en-US" sz="1800" b="1" i="1" dirty="0"/>
              <a:t>Elevated levels of vitamin B12 or folate</a:t>
            </a:r>
            <a:r>
              <a:rPr lang="en-US" sz="1800" i="1" dirty="0"/>
              <a:t> </a:t>
            </a:r>
            <a:r>
              <a:rPr lang="en-US" sz="1800" i="1" dirty="0" smtClean="0"/>
              <a:t>”</a:t>
            </a:r>
          </a:p>
          <a:p>
            <a:pPr lvl="1"/>
            <a:endParaRPr lang="en-US" dirty="0" smtClean="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111</a:t>
            </a:fld>
            <a:endParaRPr lang="en-US" altLang="en-US"/>
          </a:p>
        </p:txBody>
      </p:sp>
    </p:spTree>
    <p:extLst>
      <p:ext uri="{BB962C8B-B14F-4D97-AF65-F5344CB8AC3E}">
        <p14:creationId xmlns:p14="http://schemas.microsoft.com/office/powerpoint/2010/main" val="369701573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There’s no pleasing some people</a:t>
            </a:r>
            <a:endParaRPr lang="en-US" dirty="0"/>
          </a:p>
        </p:txBody>
      </p:sp>
      <p:sp>
        <p:nvSpPr>
          <p:cNvPr id="3" name="Content Placeholder 2"/>
          <p:cNvSpPr>
            <a:spLocks noGrp="1"/>
          </p:cNvSpPr>
          <p:nvPr>
            <p:ph idx="1"/>
          </p:nvPr>
        </p:nvSpPr>
        <p:spPr>
          <a:xfrm>
            <a:off x="304800" y="1600200"/>
            <a:ext cx="8382000" cy="4525963"/>
          </a:xfrm>
        </p:spPr>
        <p:txBody>
          <a:bodyPr/>
          <a:lstStyle/>
          <a:p>
            <a:r>
              <a:rPr lang="en-US" dirty="0"/>
              <a:t> </a:t>
            </a:r>
            <a:r>
              <a:rPr lang="en-US" i="1" dirty="0"/>
              <a:t>From a </a:t>
            </a:r>
            <a:r>
              <a:rPr lang="en-US" i="1" dirty="0" err="1" smtClean="0"/>
              <a:t>ConferMED</a:t>
            </a:r>
            <a:r>
              <a:rPr lang="en-US" i="1" dirty="0" smtClean="0"/>
              <a:t> Neuro </a:t>
            </a:r>
            <a:r>
              <a:rPr lang="en-US" i="1" dirty="0" err="1" smtClean="0"/>
              <a:t>eConsult</a:t>
            </a:r>
            <a:r>
              <a:rPr lang="en-US" i="1" dirty="0" smtClean="0"/>
              <a:t>:</a:t>
            </a:r>
            <a:endParaRPr lang="en-US" i="1" dirty="0"/>
          </a:p>
          <a:p>
            <a:r>
              <a:rPr lang="en-US" dirty="0" smtClean="0"/>
              <a:t>”The </a:t>
            </a:r>
            <a:r>
              <a:rPr lang="en-US" dirty="0"/>
              <a:t>B12 level of 331 is very low from neuro perspective. I have several pts with B12 levels </a:t>
            </a:r>
            <a:r>
              <a:rPr lang="en-US" dirty="0" smtClean="0"/>
              <a:t>less </a:t>
            </a:r>
            <a:r>
              <a:rPr lang="en-US" dirty="0"/>
              <a:t>than 500 with brain and spinal cord lesions and neuropathies as a result of deficiency. I aim pts B12 levels to be above 900. Rec SQ/IM and PO </a:t>
            </a:r>
            <a:r>
              <a:rPr lang="en-US" dirty="0" smtClean="0"/>
              <a:t>supplementation”</a:t>
            </a:r>
          </a:p>
          <a:p>
            <a:r>
              <a:rPr lang="en-US" dirty="0" smtClean="0"/>
              <a:t>I’ve seen other Neurologists express the same idea, just not as aggressively</a:t>
            </a:r>
          </a:p>
          <a:p>
            <a:r>
              <a:rPr lang="en-US" dirty="0" smtClean="0"/>
              <a:t>Reminder: </a:t>
            </a:r>
            <a:r>
              <a:rPr lang="en-US" dirty="0" err="1" smtClean="0"/>
              <a:t>UpToDate</a:t>
            </a:r>
            <a:r>
              <a:rPr lang="en-US" dirty="0" smtClean="0"/>
              <a:t> and the lab say over 300 is normal</a:t>
            </a:r>
          </a:p>
          <a:p>
            <a:r>
              <a:rPr lang="en-US" dirty="0" smtClean="0"/>
              <a:t>Yet, B12 pills are cheap and safe</a:t>
            </a:r>
          </a:p>
          <a:p>
            <a:r>
              <a:rPr lang="en-US" dirty="0" smtClean="0"/>
              <a:t>You decide</a:t>
            </a:r>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112</a:t>
            </a:fld>
            <a:endParaRPr lang="en-US" altLang="en-US"/>
          </a:p>
        </p:txBody>
      </p:sp>
    </p:spTree>
    <p:extLst>
      <p:ext uri="{BB962C8B-B14F-4D97-AF65-F5344CB8AC3E}">
        <p14:creationId xmlns:p14="http://schemas.microsoft.com/office/powerpoint/2010/main" val="105115590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191000"/>
            <a:ext cx="8305800" cy="1143000"/>
          </a:xfrm>
        </p:spPr>
        <p:txBody>
          <a:bodyPr>
            <a:normAutofit fontScale="90000"/>
          </a:bodyPr>
          <a:lstStyle/>
          <a:p>
            <a:pPr algn="ctr"/>
            <a:r>
              <a:rPr lang="en-US" dirty="0" smtClean="0"/>
              <a:t>Quantitative Beta HCG </a:t>
            </a:r>
            <a:br>
              <a:rPr lang="en-US" dirty="0" smtClean="0"/>
            </a:br>
            <a:r>
              <a:rPr lang="en-US" dirty="0" smtClean="0"/>
              <a:t>(“Beta Quant”)</a:t>
            </a:r>
            <a:endParaRPr lang="en-US" dirty="0"/>
          </a:p>
        </p:txBody>
      </p:sp>
      <p:pic>
        <p:nvPicPr>
          <p:cNvPr id="3" name="Picture 2"/>
          <p:cNvPicPr>
            <a:picLocks noChangeAspect="1"/>
          </p:cNvPicPr>
          <p:nvPr/>
        </p:nvPicPr>
        <p:blipFill>
          <a:blip r:embed="rId2"/>
          <a:stretch>
            <a:fillRect/>
          </a:stretch>
        </p:blipFill>
        <p:spPr>
          <a:xfrm>
            <a:off x="3409122" y="76200"/>
            <a:ext cx="5715000" cy="3810000"/>
          </a:xfrm>
          <a:prstGeom prst="rect">
            <a:avLst/>
          </a:prstGeom>
        </p:spPr>
      </p:pic>
    </p:spTree>
    <p:extLst>
      <p:ext uri="{BB962C8B-B14F-4D97-AF65-F5344CB8AC3E}">
        <p14:creationId xmlns:p14="http://schemas.microsoft.com/office/powerpoint/2010/main" val="347806670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5257800"/>
          </a:xfrm>
        </p:spPr>
        <p:txBody>
          <a:bodyPr>
            <a:normAutofit/>
          </a:bodyPr>
          <a:lstStyle/>
          <a:p>
            <a:r>
              <a:rPr lang="en-US" dirty="0" smtClean="0"/>
              <a:t>20 year old female w/ LMP 4 weeks ago gets a + home pregnancy test.  Excited. The following night, she develops post coital vaginal bleeding.</a:t>
            </a:r>
          </a:p>
          <a:p>
            <a:r>
              <a:rPr lang="en-US" dirty="0" smtClean="0"/>
              <a:t>In ED, pregnancy test is +, cervix is closed.  </a:t>
            </a:r>
            <a:r>
              <a:rPr lang="en-US" dirty="0" err="1" smtClean="0"/>
              <a:t>Vag</a:t>
            </a:r>
            <a:r>
              <a:rPr lang="en-US" dirty="0" smtClean="0"/>
              <a:t> probe U/S shows nothing abnormal.  No gestational sac noted.  Bleeding has subsided.</a:t>
            </a:r>
          </a:p>
          <a:p>
            <a:r>
              <a:rPr lang="en-US" dirty="0" smtClean="0"/>
              <a:t>Beta HCG: 400</a:t>
            </a:r>
          </a:p>
          <a:p>
            <a:r>
              <a:rPr lang="en-US" dirty="0" smtClean="0"/>
              <a:t>Follows up with you the next morning, frightened.</a:t>
            </a:r>
          </a:p>
          <a:p>
            <a:pPr lvl="0">
              <a:buClr>
                <a:srgbClr val="0BD0D9"/>
              </a:buClr>
            </a:pPr>
            <a:r>
              <a:rPr lang="en-US" dirty="0" smtClean="0"/>
              <a:t>What would you do? </a:t>
            </a:r>
            <a:r>
              <a:rPr lang="en-US" sz="2000" dirty="0" smtClean="0">
                <a:solidFill>
                  <a:prstClr val="black"/>
                </a:solidFill>
              </a:rPr>
              <a:t>Volunteer?/chat?</a:t>
            </a:r>
            <a:endParaRPr lang="en-US" dirty="0">
              <a:solidFill>
                <a:prstClr val="black"/>
              </a:solidFill>
            </a:endParaRPr>
          </a:p>
          <a:p>
            <a:r>
              <a:rPr lang="en-US" dirty="0" smtClean="0"/>
              <a:t>Repeat Beta Quant should be done 48 – 72 hours after first.  </a:t>
            </a:r>
          </a:p>
          <a:p>
            <a:r>
              <a:rPr lang="en-US" dirty="0" smtClean="0"/>
              <a:t>Doubling by 48-72 hours must be noted to be reassuring that there is a viable intrauterine pregnancy</a:t>
            </a:r>
          </a:p>
          <a:p>
            <a:endParaRPr lang="en-US" dirty="0"/>
          </a:p>
        </p:txBody>
      </p:sp>
    </p:spTree>
    <p:extLst>
      <p:ext uri="{BB962C8B-B14F-4D97-AF65-F5344CB8AC3E}">
        <p14:creationId xmlns:p14="http://schemas.microsoft.com/office/powerpoint/2010/main" val="1944332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0"/>
            <a:ext cx="8229600" cy="1143000"/>
          </a:xfrm>
        </p:spPr>
        <p:txBody>
          <a:bodyPr>
            <a:normAutofit/>
          </a:bodyPr>
          <a:lstStyle/>
          <a:p>
            <a:pPr algn="ctr"/>
            <a:r>
              <a:rPr lang="en-US" sz="4900" dirty="0" smtClean="0"/>
              <a:t>Viral Hepatitis issues</a:t>
            </a:r>
            <a:endParaRPr lang="en-US" sz="4900" dirty="0"/>
          </a:p>
        </p:txBody>
      </p:sp>
      <p:sp>
        <p:nvSpPr>
          <p:cNvPr id="3" name="Content Placeholder 2"/>
          <p:cNvSpPr>
            <a:spLocks noGrp="1"/>
          </p:cNvSpPr>
          <p:nvPr>
            <p:ph idx="1"/>
          </p:nvPr>
        </p:nvSpPr>
        <p:spPr>
          <a:xfrm>
            <a:off x="533400" y="3581400"/>
            <a:ext cx="8229600" cy="4526280"/>
          </a:xfrm>
        </p:spPr>
        <p:txBody>
          <a:bodyPr/>
          <a:lstStyle/>
          <a:p>
            <a:endParaRPr lang="en-US"/>
          </a:p>
        </p:txBody>
      </p:sp>
      <p:pic>
        <p:nvPicPr>
          <p:cNvPr id="4" name="Picture 3"/>
          <p:cNvPicPr>
            <a:picLocks noChangeAspect="1"/>
          </p:cNvPicPr>
          <p:nvPr/>
        </p:nvPicPr>
        <p:blipFill>
          <a:blip r:embed="rId2"/>
          <a:stretch>
            <a:fillRect/>
          </a:stretch>
        </p:blipFill>
        <p:spPr>
          <a:xfrm>
            <a:off x="6019800" y="354082"/>
            <a:ext cx="2619375" cy="1743075"/>
          </a:xfrm>
          <a:prstGeom prst="rect">
            <a:avLst/>
          </a:prstGeom>
        </p:spPr>
      </p:pic>
    </p:spTree>
    <p:extLst>
      <p:ext uri="{BB962C8B-B14F-4D97-AF65-F5344CB8AC3E}">
        <p14:creationId xmlns:p14="http://schemas.microsoft.com/office/powerpoint/2010/main" val="337981777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Clinical Stuff\Didactics\Lab Values\serologic_course_H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0782"/>
            <a:ext cx="8188768" cy="6256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871084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229600" cy="914400"/>
          </a:xfrm>
        </p:spPr>
        <p:txBody>
          <a:bodyPr/>
          <a:lstStyle/>
          <a:p>
            <a:pPr algn="ctr"/>
            <a:r>
              <a:rPr lang="en-US" dirty="0" smtClean="0"/>
              <a:t>The dreaded isolated core</a:t>
            </a:r>
            <a:endParaRPr lang="en-US" dirty="0"/>
          </a:p>
        </p:txBody>
      </p:sp>
      <p:sp>
        <p:nvSpPr>
          <p:cNvPr id="3" name="Content Placeholder 2"/>
          <p:cNvSpPr>
            <a:spLocks noGrp="1"/>
          </p:cNvSpPr>
          <p:nvPr>
            <p:ph idx="1"/>
          </p:nvPr>
        </p:nvSpPr>
        <p:spPr>
          <a:xfrm>
            <a:off x="457200" y="1981200"/>
            <a:ext cx="8229600" cy="4191317"/>
          </a:xfrm>
        </p:spPr>
        <p:txBody>
          <a:bodyPr>
            <a:normAutofit/>
          </a:bodyPr>
          <a:lstStyle/>
          <a:p>
            <a:r>
              <a:rPr lang="en-US" dirty="0" smtClean="0"/>
              <a:t>32 </a:t>
            </a:r>
            <a:r>
              <a:rPr lang="en-US" dirty="0" err="1" smtClean="0"/>
              <a:t>y.o</a:t>
            </a:r>
            <a:r>
              <a:rPr lang="en-US" dirty="0" smtClean="0"/>
              <a:t>. male, just out of rehab, without major medical issues.  You get a chronic </a:t>
            </a:r>
            <a:r>
              <a:rPr lang="en-US" dirty="0" err="1" smtClean="0"/>
              <a:t>hep</a:t>
            </a:r>
            <a:r>
              <a:rPr lang="en-US" dirty="0" smtClean="0"/>
              <a:t>. panel (which I would not have ordered)</a:t>
            </a:r>
          </a:p>
          <a:p>
            <a:endParaRPr lang="en-US" dirty="0"/>
          </a:p>
          <a:p>
            <a:r>
              <a:rPr lang="en-US" dirty="0" err="1" smtClean="0"/>
              <a:t>Hep</a:t>
            </a:r>
            <a:r>
              <a:rPr lang="en-US" dirty="0" smtClean="0"/>
              <a:t> C Ab: </a:t>
            </a:r>
            <a:r>
              <a:rPr lang="en-US" dirty="0" err="1"/>
              <a:t>N</a:t>
            </a:r>
            <a:r>
              <a:rPr lang="en-US" dirty="0" err="1" smtClean="0"/>
              <a:t>eg</a:t>
            </a:r>
            <a:endParaRPr lang="en-US" dirty="0" smtClean="0"/>
          </a:p>
          <a:p>
            <a:r>
              <a:rPr lang="en-US" dirty="0" err="1" smtClean="0"/>
              <a:t>Hep</a:t>
            </a:r>
            <a:r>
              <a:rPr lang="en-US" dirty="0" smtClean="0"/>
              <a:t> B </a:t>
            </a:r>
            <a:r>
              <a:rPr lang="en-US" dirty="0" err="1" smtClean="0"/>
              <a:t>SAb</a:t>
            </a:r>
            <a:r>
              <a:rPr lang="en-US" dirty="0" smtClean="0"/>
              <a:t> </a:t>
            </a:r>
            <a:r>
              <a:rPr lang="en-US" dirty="0" err="1"/>
              <a:t>N</a:t>
            </a:r>
            <a:r>
              <a:rPr lang="en-US" dirty="0" err="1" smtClean="0"/>
              <a:t>eg</a:t>
            </a:r>
            <a:endParaRPr lang="en-US" dirty="0" smtClean="0"/>
          </a:p>
          <a:p>
            <a:r>
              <a:rPr lang="en-US" dirty="0" err="1" smtClean="0"/>
              <a:t>Hep</a:t>
            </a:r>
            <a:r>
              <a:rPr lang="en-US" dirty="0" smtClean="0"/>
              <a:t> B </a:t>
            </a:r>
            <a:r>
              <a:rPr lang="en-US" dirty="0" err="1" smtClean="0"/>
              <a:t>SAg</a:t>
            </a:r>
            <a:r>
              <a:rPr lang="en-US" dirty="0" smtClean="0"/>
              <a:t> </a:t>
            </a:r>
            <a:r>
              <a:rPr lang="en-US" dirty="0" err="1"/>
              <a:t>N</a:t>
            </a:r>
            <a:r>
              <a:rPr lang="en-US" dirty="0" err="1" smtClean="0"/>
              <a:t>eg</a:t>
            </a:r>
            <a:endParaRPr lang="en-US" dirty="0" smtClean="0"/>
          </a:p>
          <a:p>
            <a:r>
              <a:rPr lang="en-US" dirty="0" err="1" smtClean="0"/>
              <a:t>Hep</a:t>
            </a:r>
            <a:r>
              <a:rPr lang="en-US" dirty="0" smtClean="0"/>
              <a:t> B Core Ab (total) POSITIVE</a:t>
            </a:r>
          </a:p>
          <a:p>
            <a:r>
              <a:rPr lang="en-US" dirty="0" err="1" smtClean="0"/>
              <a:t>Hep</a:t>
            </a:r>
            <a:r>
              <a:rPr lang="en-US" dirty="0" smtClean="0"/>
              <a:t> A Total Ab: </a:t>
            </a:r>
            <a:r>
              <a:rPr lang="en-US" dirty="0" err="1" smtClean="0"/>
              <a:t>Neg</a:t>
            </a:r>
            <a:endParaRPr lang="en-US" dirty="0" smtClean="0"/>
          </a:p>
          <a:p>
            <a:endParaRPr lang="en-US" dirty="0"/>
          </a:p>
          <a:p>
            <a:endParaRPr lang="en-US" dirty="0"/>
          </a:p>
        </p:txBody>
      </p:sp>
    </p:spTree>
    <p:extLst>
      <p:ext uri="{BB962C8B-B14F-4D97-AF65-F5344CB8AC3E}">
        <p14:creationId xmlns:p14="http://schemas.microsoft.com/office/powerpoint/2010/main" val="109987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8200"/>
            <a:ext cx="8686800" cy="762000"/>
          </a:xfrm>
        </p:spPr>
        <p:txBody>
          <a:bodyPr/>
          <a:lstStyle/>
          <a:p>
            <a:r>
              <a:rPr lang="en-US" dirty="0" smtClean="0"/>
              <a:t>Isolated </a:t>
            </a:r>
            <a:r>
              <a:rPr lang="en-US" dirty="0" err="1" smtClean="0"/>
              <a:t>Hep</a:t>
            </a:r>
            <a:r>
              <a:rPr lang="en-US" dirty="0" smtClean="0"/>
              <a:t> B Core differential</a:t>
            </a:r>
            <a:endParaRPr lang="en-US" dirty="0"/>
          </a:p>
        </p:txBody>
      </p:sp>
      <p:sp>
        <p:nvSpPr>
          <p:cNvPr id="3" name="Content Placeholder 2"/>
          <p:cNvSpPr>
            <a:spLocks noGrp="1"/>
          </p:cNvSpPr>
          <p:nvPr>
            <p:ph idx="1"/>
          </p:nvPr>
        </p:nvSpPr>
        <p:spPr>
          <a:xfrm>
            <a:off x="0" y="1600200"/>
            <a:ext cx="8686800" cy="4525963"/>
          </a:xfrm>
        </p:spPr>
        <p:txBody>
          <a:bodyPr/>
          <a:lstStyle/>
          <a:p>
            <a:r>
              <a:rPr lang="en-US" dirty="0"/>
              <a:t>A</a:t>
            </a:r>
            <a:r>
              <a:rPr lang="en-US" dirty="0" smtClean="0"/>
              <a:t>cute </a:t>
            </a:r>
            <a:r>
              <a:rPr lang="en-US" dirty="0" err="1" smtClean="0"/>
              <a:t>Hep</a:t>
            </a:r>
            <a:r>
              <a:rPr lang="en-US" dirty="0" smtClean="0"/>
              <a:t> B 6 months ago and is in the narrow window between </a:t>
            </a:r>
            <a:r>
              <a:rPr lang="en-US" dirty="0" err="1" smtClean="0"/>
              <a:t>SAg</a:t>
            </a:r>
            <a:r>
              <a:rPr lang="en-US" dirty="0" smtClean="0"/>
              <a:t> clearance and Sab appearance</a:t>
            </a:r>
          </a:p>
          <a:p>
            <a:r>
              <a:rPr lang="en-US" dirty="0" smtClean="0"/>
              <a:t>Chronic </a:t>
            </a:r>
            <a:r>
              <a:rPr lang="en-US" dirty="0" err="1" smtClean="0"/>
              <a:t>Hep</a:t>
            </a:r>
            <a:r>
              <a:rPr lang="en-US" dirty="0" smtClean="0"/>
              <a:t> B, but </a:t>
            </a:r>
            <a:r>
              <a:rPr lang="en-US" dirty="0" err="1" smtClean="0"/>
              <a:t>SAg</a:t>
            </a:r>
            <a:r>
              <a:rPr lang="en-US" dirty="0" smtClean="0"/>
              <a:t> too low to measure (exceedingly uncommon)</a:t>
            </a:r>
          </a:p>
          <a:p>
            <a:pPr lvl="1"/>
            <a:r>
              <a:rPr lang="en-US" dirty="0" smtClean="0"/>
              <a:t>Can obtain a </a:t>
            </a:r>
            <a:r>
              <a:rPr lang="en-US" dirty="0" err="1" smtClean="0"/>
              <a:t>hep</a:t>
            </a:r>
            <a:r>
              <a:rPr lang="en-US" dirty="0" smtClean="0"/>
              <a:t> B DNA, but I only do this if there’s a clinical reason</a:t>
            </a:r>
          </a:p>
          <a:p>
            <a:r>
              <a:rPr lang="en-US" dirty="0" err="1" smtClean="0"/>
              <a:t>SAb</a:t>
            </a:r>
            <a:r>
              <a:rPr lang="en-US" dirty="0" smtClean="0"/>
              <a:t> used to show immunity but declined gradually, so pt. really is immune (common)</a:t>
            </a:r>
          </a:p>
          <a:p>
            <a:r>
              <a:rPr lang="en-US" dirty="0" smtClean="0"/>
              <a:t>Core Ab is a false +, Assay </a:t>
            </a:r>
            <a:r>
              <a:rPr lang="en-US" dirty="0" err="1" smtClean="0"/>
              <a:t>crossreacting</a:t>
            </a:r>
            <a:r>
              <a:rPr lang="en-US" dirty="0" smtClean="0"/>
              <a:t> with other Abs. (common for certain diseases, like RA, </a:t>
            </a:r>
            <a:r>
              <a:rPr lang="en-US" dirty="0" err="1" smtClean="0"/>
              <a:t>Hep</a:t>
            </a:r>
            <a:r>
              <a:rPr lang="en-US" dirty="0" smtClean="0"/>
              <a:t> C)</a:t>
            </a:r>
          </a:p>
          <a:p>
            <a:endParaRPr lang="en-US" dirty="0" smtClean="0"/>
          </a:p>
          <a:p>
            <a:pPr marL="0" indent="0">
              <a:buNone/>
            </a:pPr>
            <a:endParaRPr lang="en-US" dirty="0" smtClean="0"/>
          </a:p>
          <a:p>
            <a:endParaRPr lang="en-US" dirty="0"/>
          </a:p>
        </p:txBody>
      </p:sp>
    </p:spTree>
    <p:extLst>
      <p:ext uri="{BB962C8B-B14F-4D97-AF65-F5344CB8AC3E}">
        <p14:creationId xmlns:p14="http://schemas.microsoft.com/office/powerpoint/2010/main" val="284185387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066800"/>
            <a:ext cx="8458200" cy="1371600"/>
          </a:xfrm>
        </p:spPr>
        <p:txBody>
          <a:bodyPr>
            <a:normAutofit/>
          </a:bodyPr>
          <a:lstStyle/>
          <a:p>
            <a:pPr algn="ctr"/>
            <a:r>
              <a:rPr lang="en-US" dirty="0" smtClean="0"/>
              <a:t>When do you order a chronic Liver Profile?</a:t>
            </a:r>
            <a:endParaRPr lang="en-US" dirty="0"/>
          </a:p>
        </p:txBody>
      </p:sp>
      <p:sp>
        <p:nvSpPr>
          <p:cNvPr id="3" name="Content Placeholder 2"/>
          <p:cNvSpPr>
            <a:spLocks noGrp="1"/>
          </p:cNvSpPr>
          <p:nvPr>
            <p:ph idx="1"/>
          </p:nvPr>
        </p:nvSpPr>
        <p:spPr>
          <a:xfrm>
            <a:off x="0" y="2438400"/>
            <a:ext cx="8686800" cy="3687763"/>
          </a:xfrm>
        </p:spPr>
        <p:txBody>
          <a:bodyPr/>
          <a:lstStyle/>
          <a:p>
            <a:r>
              <a:rPr lang="en-US" dirty="0" smtClean="0"/>
              <a:t>Workup of elevated LFTs</a:t>
            </a:r>
          </a:p>
          <a:p>
            <a:r>
              <a:rPr lang="en-US" dirty="0" smtClean="0"/>
              <a:t>Maybe if somebody tells you “I had Hepatitis before”</a:t>
            </a:r>
          </a:p>
          <a:p>
            <a:r>
              <a:rPr lang="en-US" dirty="0" smtClean="0"/>
              <a:t>Otherwise, test for what you want to know</a:t>
            </a:r>
            <a:endParaRPr lang="en-US" dirty="0"/>
          </a:p>
        </p:txBody>
      </p:sp>
    </p:spTree>
    <p:extLst>
      <p:ext uri="{BB962C8B-B14F-4D97-AF65-F5344CB8AC3E}">
        <p14:creationId xmlns:p14="http://schemas.microsoft.com/office/powerpoint/2010/main" val="420257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52400"/>
            <a:ext cx="8229600" cy="1371600"/>
          </a:xfrm>
        </p:spPr>
        <p:txBody>
          <a:bodyPr/>
          <a:lstStyle/>
          <a:p>
            <a:pPr algn="ctr"/>
            <a:r>
              <a:rPr lang="en-US" dirty="0" smtClean="0"/>
              <a:t>My pet peeve</a:t>
            </a:r>
            <a:endParaRPr lang="en-US" dirty="0"/>
          </a:p>
        </p:txBody>
      </p:sp>
      <p:sp>
        <p:nvSpPr>
          <p:cNvPr id="3" name="Content Placeholder 2"/>
          <p:cNvSpPr>
            <a:spLocks noGrp="1"/>
          </p:cNvSpPr>
          <p:nvPr>
            <p:ph idx="1"/>
          </p:nvPr>
        </p:nvSpPr>
        <p:spPr>
          <a:xfrm>
            <a:off x="685800" y="1371600"/>
            <a:ext cx="8382000" cy="4343400"/>
          </a:xfrm>
        </p:spPr>
        <p:txBody>
          <a:bodyPr/>
          <a:lstStyle/>
          <a:p>
            <a:r>
              <a:rPr lang="en-US" dirty="0" smtClean="0"/>
              <a:t>Don’t order a direct LDL or a reflex direct LDL</a:t>
            </a:r>
          </a:p>
          <a:p>
            <a:pPr lvl="1"/>
            <a:r>
              <a:rPr lang="en-US" dirty="0" smtClean="0"/>
              <a:t>It will incorrectly reassure you that all is well</a:t>
            </a:r>
          </a:p>
          <a:p>
            <a:pPr lvl="1"/>
            <a:r>
              <a:rPr lang="en-US" dirty="0" smtClean="0"/>
              <a:t>It is expensive</a:t>
            </a:r>
          </a:p>
          <a:p>
            <a:pPr lvl="1"/>
            <a:r>
              <a:rPr lang="en-US" dirty="0" smtClean="0"/>
              <a:t>The calculated LDL is what is used</a:t>
            </a:r>
          </a:p>
          <a:p>
            <a:pPr lvl="1"/>
            <a:r>
              <a:rPr lang="en-US" dirty="0"/>
              <a:t>This patient’s direct LDL is 59….are you happy now?</a:t>
            </a:r>
          </a:p>
          <a:p>
            <a:pPr lvl="1"/>
            <a:r>
              <a:rPr lang="en-US" dirty="0" smtClean="0"/>
              <a:t>The non HDL Cholesterol is a much better reflection of CV risk  and doesn’t cost anything</a:t>
            </a:r>
            <a:endParaRPr lang="en-US" dirty="0"/>
          </a:p>
          <a:p>
            <a:pPr lvl="2"/>
            <a:r>
              <a:rPr lang="en-US" sz="1800" i="1" dirty="0" smtClean="0"/>
              <a:t>Welsh C et al Comparison of conventional lipoprotein tests and </a:t>
            </a:r>
            <a:r>
              <a:rPr lang="en-US" sz="1800" i="1" dirty="0" err="1" smtClean="0"/>
              <a:t>apoliproteins</a:t>
            </a:r>
            <a:r>
              <a:rPr lang="en-US" sz="1800" i="1" dirty="0" smtClean="0"/>
              <a:t> in the prediction of cardiovascular disease  </a:t>
            </a:r>
            <a:r>
              <a:rPr lang="en-US" sz="1800" b="1" dirty="0" smtClean="0"/>
              <a:t>Circulation</a:t>
            </a:r>
            <a:r>
              <a:rPr lang="en-US" sz="1800" i="1" dirty="0" smtClean="0"/>
              <a:t> 2019 Jun 20</a:t>
            </a:r>
          </a:p>
          <a:p>
            <a:pPr lvl="2"/>
            <a:r>
              <a:rPr lang="en-US" sz="1800" i="1" dirty="0" err="1" smtClean="0"/>
              <a:t>Boekholdt</a:t>
            </a:r>
            <a:r>
              <a:rPr lang="en-US" sz="1800" i="1" dirty="0" smtClean="0"/>
              <a:t> SM et al.  Association of LDL cholesterol, hon-HDL-cholesterol and </a:t>
            </a:r>
            <a:r>
              <a:rPr lang="en-US" sz="1800" i="1" dirty="0" err="1" smtClean="0"/>
              <a:t>apolipoprotein</a:t>
            </a:r>
            <a:r>
              <a:rPr lang="en-US" sz="1800" i="1" dirty="0" smtClean="0"/>
              <a:t> B levels with risk of cardiovascular events among patients treated with statins; a meta-analysis </a:t>
            </a:r>
            <a:r>
              <a:rPr lang="en-US" sz="1800" b="1" dirty="0" smtClean="0"/>
              <a:t>JAMA</a:t>
            </a:r>
            <a:r>
              <a:rPr lang="en-US" sz="1800" i="1" dirty="0" smtClean="0"/>
              <a:t> 2012 Mar 29; 307:1302</a:t>
            </a:r>
          </a:p>
          <a:p>
            <a:pPr lvl="1"/>
            <a:endParaRPr lang="en-US" dirty="0"/>
          </a:p>
          <a:p>
            <a:pPr lvl="1"/>
            <a:endParaRPr lang="en-US" dirty="0" smtClean="0"/>
          </a:p>
        </p:txBody>
      </p:sp>
    </p:spTree>
    <p:extLst>
      <p:ext uri="{BB962C8B-B14F-4D97-AF65-F5344CB8AC3E}">
        <p14:creationId xmlns:p14="http://schemas.microsoft.com/office/powerpoint/2010/main" val="355237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1394" y="34834"/>
            <a:ext cx="5715000" cy="1219200"/>
          </a:xfrm>
        </p:spPr>
        <p:txBody>
          <a:bodyPr>
            <a:normAutofit/>
          </a:bodyPr>
          <a:lstStyle/>
          <a:p>
            <a:pPr algn="ctr"/>
            <a:r>
              <a:rPr lang="en-US" dirty="0" smtClean="0"/>
              <a:t>Components of chronic hepatitis panel</a:t>
            </a:r>
            <a:endParaRPr lang="en-US" dirty="0"/>
          </a:p>
        </p:txBody>
      </p:sp>
      <p:sp>
        <p:nvSpPr>
          <p:cNvPr id="3" name="Content Placeholder 2"/>
          <p:cNvSpPr>
            <a:spLocks noGrp="1"/>
          </p:cNvSpPr>
          <p:nvPr>
            <p:ph idx="1"/>
          </p:nvPr>
        </p:nvSpPr>
        <p:spPr>
          <a:xfrm>
            <a:off x="476794" y="1243148"/>
            <a:ext cx="8229600" cy="4776652"/>
          </a:xfrm>
        </p:spPr>
        <p:txBody>
          <a:bodyPr/>
          <a:lstStyle/>
          <a:p>
            <a:r>
              <a:rPr lang="en-US" dirty="0" err="1" smtClean="0"/>
              <a:t>Hep</a:t>
            </a:r>
            <a:r>
              <a:rPr lang="en-US" dirty="0" smtClean="0"/>
              <a:t> C Ab w/ reflex to RNA: do you want to know whether…….. the patient has </a:t>
            </a:r>
            <a:r>
              <a:rPr lang="en-US" dirty="0" err="1" smtClean="0"/>
              <a:t>Hep</a:t>
            </a:r>
            <a:r>
              <a:rPr lang="en-US" dirty="0" smtClean="0"/>
              <a:t> C?</a:t>
            </a:r>
          </a:p>
          <a:p>
            <a:r>
              <a:rPr lang="en-US" dirty="0" err="1" smtClean="0"/>
              <a:t>Heb</a:t>
            </a:r>
            <a:r>
              <a:rPr lang="en-US" dirty="0" smtClean="0"/>
              <a:t> B </a:t>
            </a:r>
            <a:r>
              <a:rPr lang="en-US" dirty="0" err="1" smtClean="0"/>
              <a:t>S.Ab</a:t>
            </a:r>
            <a:r>
              <a:rPr lang="en-US" dirty="0" smtClean="0"/>
              <a:t>: …. whether  the patient is immune to </a:t>
            </a:r>
            <a:r>
              <a:rPr lang="en-US" dirty="0" err="1" smtClean="0"/>
              <a:t>hep</a:t>
            </a:r>
            <a:r>
              <a:rPr lang="en-US" dirty="0" smtClean="0"/>
              <a:t> B or needs a </a:t>
            </a:r>
            <a:r>
              <a:rPr lang="en-US" dirty="0" err="1" smtClean="0"/>
              <a:t>hep</a:t>
            </a:r>
            <a:r>
              <a:rPr lang="en-US" dirty="0" smtClean="0"/>
              <a:t> B vaccine?</a:t>
            </a:r>
          </a:p>
          <a:p>
            <a:r>
              <a:rPr lang="en-US" dirty="0" err="1" smtClean="0"/>
              <a:t>Hep</a:t>
            </a:r>
            <a:r>
              <a:rPr lang="en-US" dirty="0" smtClean="0"/>
              <a:t> B </a:t>
            </a:r>
            <a:r>
              <a:rPr lang="en-US" dirty="0" err="1" smtClean="0"/>
              <a:t>S.Ag</a:t>
            </a:r>
            <a:r>
              <a:rPr lang="en-US" dirty="0" smtClean="0"/>
              <a:t>: ….. the patient has chronic </a:t>
            </a:r>
            <a:r>
              <a:rPr lang="en-US" dirty="0" err="1" smtClean="0"/>
              <a:t>hep</a:t>
            </a:r>
            <a:r>
              <a:rPr lang="en-US" dirty="0" smtClean="0"/>
              <a:t> B?</a:t>
            </a:r>
          </a:p>
          <a:p>
            <a:r>
              <a:rPr lang="en-US" dirty="0" err="1" smtClean="0"/>
              <a:t>Hep</a:t>
            </a:r>
            <a:r>
              <a:rPr lang="en-US" dirty="0" smtClean="0"/>
              <a:t> B Total Core Ab: ( I already talked about how useless this is)</a:t>
            </a:r>
          </a:p>
          <a:p>
            <a:r>
              <a:rPr lang="en-US" dirty="0" err="1" smtClean="0"/>
              <a:t>Hep</a:t>
            </a:r>
            <a:r>
              <a:rPr lang="en-US" dirty="0" smtClean="0"/>
              <a:t> A Ab Total: ….. the patient needs a </a:t>
            </a:r>
            <a:r>
              <a:rPr lang="en-US" dirty="0" err="1" smtClean="0"/>
              <a:t>Hep</a:t>
            </a:r>
            <a:r>
              <a:rPr lang="en-US" dirty="0" smtClean="0"/>
              <a:t> A vaccine</a:t>
            </a:r>
          </a:p>
          <a:p>
            <a:pPr lvl="1"/>
            <a:r>
              <a:rPr lang="en-US" sz="2400" dirty="0" smtClean="0"/>
              <a:t>Don’t test for immunity if there’s no reason to vaccinate.  We don’t vaccinate all adults against A and B</a:t>
            </a:r>
          </a:p>
        </p:txBody>
      </p:sp>
    </p:spTree>
    <p:extLst>
      <p:ext uri="{BB962C8B-B14F-4D97-AF65-F5344CB8AC3E}">
        <p14:creationId xmlns:p14="http://schemas.microsoft.com/office/powerpoint/2010/main" val="2140443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5715000" cy="1143000"/>
          </a:xfrm>
        </p:spPr>
        <p:txBody>
          <a:bodyPr/>
          <a:lstStyle/>
          <a:p>
            <a:r>
              <a:rPr lang="en-US" dirty="0" smtClean="0"/>
              <a:t>Latest update: February 2022</a:t>
            </a:r>
            <a:endParaRPr lang="en-US" dirty="0"/>
          </a:p>
        </p:txBody>
      </p:sp>
      <p:sp>
        <p:nvSpPr>
          <p:cNvPr id="3" name="Content Placeholder 2"/>
          <p:cNvSpPr>
            <a:spLocks noGrp="1"/>
          </p:cNvSpPr>
          <p:nvPr>
            <p:ph idx="1"/>
          </p:nvPr>
        </p:nvSpPr>
        <p:spPr>
          <a:xfrm>
            <a:off x="990600" y="1600200"/>
            <a:ext cx="7696200" cy="4525963"/>
          </a:xfrm>
        </p:spPr>
        <p:txBody>
          <a:bodyPr/>
          <a:lstStyle/>
          <a:p>
            <a:r>
              <a:rPr lang="en-US" dirty="0"/>
              <a:t>The Advisory Committee on Immunization Practices (ACIP) recommends hepatitis B (</a:t>
            </a:r>
            <a:r>
              <a:rPr lang="en-US" dirty="0" err="1"/>
              <a:t>HepB</a:t>
            </a:r>
            <a:r>
              <a:rPr lang="en-US" dirty="0"/>
              <a:t>) vaccination among all adults aged 19–59 years and adults </a:t>
            </a:r>
            <a:r>
              <a:rPr lang="en-US" u="sng" dirty="0"/>
              <a:t>&gt;</a:t>
            </a:r>
            <a:r>
              <a:rPr lang="en-US" dirty="0"/>
              <a:t> 60 years with risk factors for hepatitis B or without identified risk factors but seeking protection.</a:t>
            </a:r>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121</a:t>
            </a:fld>
            <a:endParaRPr lang="en-US" altLang="en-US"/>
          </a:p>
        </p:txBody>
      </p:sp>
    </p:spTree>
    <p:extLst>
      <p:ext uri="{BB962C8B-B14F-4D97-AF65-F5344CB8AC3E}">
        <p14:creationId xmlns:p14="http://schemas.microsoft.com/office/powerpoint/2010/main" val="212711459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90600"/>
            <a:ext cx="8229600" cy="1143000"/>
          </a:xfrm>
        </p:spPr>
        <p:txBody>
          <a:bodyPr/>
          <a:lstStyle/>
          <a:p>
            <a:pPr algn="ctr"/>
            <a:r>
              <a:rPr lang="en-US" dirty="0" smtClean="0"/>
              <a:t>Hepatitis B “carrier”</a:t>
            </a:r>
            <a:endParaRPr lang="en-US" dirty="0"/>
          </a:p>
        </p:txBody>
      </p:sp>
      <p:sp>
        <p:nvSpPr>
          <p:cNvPr id="3" name="Content Placeholder 2"/>
          <p:cNvSpPr>
            <a:spLocks noGrp="1"/>
          </p:cNvSpPr>
          <p:nvPr>
            <p:ph idx="1"/>
          </p:nvPr>
        </p:nvSpPr>
        <p:spPr>
          <a:xfrm>
            <a:off x="152400" y="2103120"/>
            <a:ext cx="8686800" cy="3992563"/>
          </a:xfrm>
        </p:spPr>
        <p:txBody>
          <a:bodyPr>
            <a:normAutofit/>
          </a:bodyPr>
          <a:lstStyle/>
          <a:p>
            <a:r>
              <a:rPr lang="en-US" dirty="0" smtClean="0"/>
              <a:t>Mid 40’s male, active heroin abuser, transferred to me for </a:t>
            </a:r>
            <a:r>
              <a:rPr lang="en-US" dirty="0" err="1" smtClean="0"/>
              <a:t>Suboxone</a:t>
            </a:r>
            <a:r>
              <a:rPr lang="en-US" dirty="0" smtClean="0"/>
              <a:t>.  DM w/ sugars in 500’s, Lipids w/ </a:t>
            </a:r>
            <a:r>
              <a:rPr lang="en-US" dirty="0" err="1" smtClean="0"/>
              <a:t>T.chol</a:t>
            </a:r>
            <a:r>
              <a:rPr lang="en-US" dirty="0" smtClean="0"/>
              <a:t> and TG&gt;800 and diagnoses of Chronic </a:t>
            </a:r>
            <a:r>
              <a:rPr lang="en-US" dirty="0" err="1" smtClean="0"/>
              <a:t>hep</a:t>
            </a:r>
            <a:r>
              <a:rPr lang="en-US" dirty="0" smtClean="0"/>
              <a:t> C and </a:t>
            </a:r>
            <a:r>
              <a:rPr lang="en-US" dirty="0" err="1" smtClean="0"/>
              <a:t>Hep</a:t>
            </a:r>
            <a:r>
              <a:rPr lang="en-US" dirty="0" smtClean="0"/>
              <a:t> B Carrier on PL.  Only </a:t>
            </a:r>
            <a:r>
              <a:rPr lang="en-US" dirty="0" err="1" smtClean="0"/>
              <a:t>Hep</a:t>
            </a:r>
            <a:r>
              <a:rPr lang="en-US" dirty="0" smtClean="0"/>
              <a:t> B test in chart is a + </a:t>
            </a:r>
            <a:r>
              <a:rPr lang="en-US" dirty="0" err="1" smtClean="0"/>
              <a:t>SAg</a:t>
            </a:r>
            <a:endParaRPr lang="en-US" dirty="0" smtClean="0"/>
          </a:p>
          <a:p>
            <a:endParaRPr lang="en-US" dirty="0"/>
          </a:p>
          <a:p>
            <a:r>
              <a:rPr lang="en-US" dirty="0" smtClean="0"/>
              <a:t>ALT:800</a:t>
            </a:r>
          </a:p>
          <a:p>
            <a:r>
              <a:rPr lang="en-US" dirty="0" err="1" smtClean="0"/>
              <a:t>Hep</a:t>
            </a:r>
            <a:r>
              <a:rPr lang="en-US" dirty="0" smtClean="0"/>
              <a:t> C RNA: </a:t>
            </a:r>
            <a:r>
              <a:rPr lang="en-US" dirty="0" err="1" smtClean="0"/>
              <a:t>Neg</a:t>
            </a:r>
            <a:endParaRPr lang="en-US" dirty="0" smtClean="0"/>
          </a:p>
          <a:p>
            <a:r>
              <a:rPr lang="en-US" dirty="0" err="1" smtClean="0"/>
              <a:t>Hep</a:t>
            </a:r>
            <a:r>
              <a:rPr lang="en-US" dirty="0" smtClean="0"/>
              <a:t> B DNA: 10 million copies</a:t>
            </a:r>
          </a:p>
          <a:p>
            <a:r>
              <a:rPr lang="en-US" dirty="0" smtClean="0"/>
              <a:t>Is he a carrier?  What’s next? – volunteer?/chat?</a:t>
            </a:r>
            <a:endParaRPr lang="en-US" dirty="0"/>
          </a:p>
        </p:txBody>
      </p:sp>
    </p:spTree>
    <p:extLst>
      <p:ext uri="{BB962C8B-B14F-4D97-AF65-F5344CB8AC3E}">
        <p14:creationId xmlns:p14="http://schemas.microsoft.com/office/powerpoint/2010/main" val="26193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8229600" cy="914400"/>
          </a:xfrm>
        </p:spPr>
        <p:txBody>
          <a:bodyPr>
            <a:normAutofit/>
          </a:bodyPr>
          <a:lstStyle/>
          <a:p>
            <a:pPr algn="ctr"/>
            <a:r>
              <a:rPr lang="en-US" dirty="0" smtClean="0"/>
              <a:t>follow up</a:t>
            </a:r>
            <a:endParaRPr lang="en-US" dirty="0"/>
          </a:p>
        </p:txBody>
      </p:sp>
      <p:sp>
        <p:nvSpPr>
          <p:cNvPr id="3" name="Content Placeholder 2"/>
          <p:cNvSpPr>
            <a:spLocks noGrp="1"/>
          </p:cNvSpPr>
          <p:nvPr>
            <p:ph idx="1"/>
          </p:nvPr>
        </p:nvSpPr>
        <p:spPr>
          <a:xfrm>
            <a:off x="457200" y="2362200"/>
            <a:ext cx="8229600" cy="4191000"/>
          </a:xfrm>
        </p:spPr>
        <p:txBody>
          <a:bodyPr/>
          <a:lstStyle/>
          <a:p>
            <a:r>
              <a:rPr lang="en-US" dirty="0" err="1" smtClean="0"/>
              <a:t>Hep</a:t>
            </a:r>
            <a:r>
              <a:rPr lang="en-US" dirty="0" smtClean="0"/>
              <a:t> B </a:t>
            </a:r>
            <a:r>
              <a:rPr lang="en-US" dirty="0" err="1" smtClean="0"/>
              <a:t>EAg</a:t>
            </a:r>
            <a:r>
              <a:rPr lang="en-US" dirty="0" smtClean="0"/>
              <a:t>: Positive</a:t>
            </a:r>
          </a:p>
          <a:p>
            <a:r>
              <a:rPr lang="en-US" dirty="0" err="1" smtClean="0"/>
              <a:t>Heb</a:t>
            </a:r>
            <a:r>
              <a:rPr lang="en-US" dirty="0" smtClean="0"/>
              <a:t> B </a:t>
            </a:r>
            <a:r>
              <a:rPr lang="en-US" dirty="0" err="1" smtClean="0"/>
              <a:t>EAb</a:t>
            </a:r>
            <a:r>
              <a:rPr lang="en-US" dirty="0" smtClean="0"/>
              <a:t>: Negative</a:t>
            </a:r>
          </a:p>
          <a:p>
            <a:r>
              <a:rPr lang="en-US" dirty="0" err="1" smtClean="0"/>
              <a:t>Hep</a:t>
            </a:r>
            <a:r>
              <a:rPr lang="en-US" dirty="0" smtClean="0"/>
              <a:t> D Ab: Negative</a:t>
            </a:r>
          </a:p>
          <a:p>
            <a:r>
              <a:rPr lang="en-US" dirty="0" err="1" smtClean="0"/>
              <a:t>Hep</a:t>
            </a:r>
            <a:r>
              <a:rPr lang="en-US" dirty="0" smtClean="0"/>
              <a:t> A total:  Immune</a:t>
            </a:r>
          </a:p>
          <a:p>
            <a:endParaRPr lang="en-US" dirty="0"/>
          </a:p>
          <a:p>
            <a:r>
              <a:rPr lang="en-US" dirty="0" smtClean="0"/>
              <a:t>Antiviral begun, virus dropped to undetectable, ALT came down to 50s</a:t>
            </a:r>
          </a:p>
          <a:p>
            <a:pPr marL="0" indent="0">
              <a:buNone/>
            </a:pPr>
            <a:endParaRPr lang="en-US" dirty="0"/>
          </a:p>
        </p:txBody>
      </p:sp>
    </p:spTree>
    <p:extLst>
      <p:ext uri="{BB962C8B-B14F-4D97-AF65-F5344CB8AC3E}">
        <p14:creationId xmlns:p14="http://schemas.microsoft.com/office/powerpoint/2010/main" val="347244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19200"/>
            <a:ext cx="8229600" cy="1143000"/>
          </a:xfrm>
        </p:spPr>
        <p:txBody>
          <a:bodyPr>
            <a:normAutofit/>
          </a:bodyPr>
          <a:lstStyle/>
          <a:p>
            <a:pPr algn="ctr"/>
            <a:r>
              <a:rPr lang="en-US" sz="4900" dirty="0" smtClean="0"/>
              <a:t>New Topic (no hints)</a:t>
            </a:r>
            <a:endParaRPr lang="en-US" sz="4900" dirty="0"/>
          </a:p>
        </p:txBody>
      </p:sp>
      <p:pic>
        <p:nvPicPr>
          <p:cNvPr id="3" name="Picture 2"/>
          <p:cNvPicPr>
            <a:picLocks noChangeAspect="1"/>
          </p:cNvPicPr>
          <p:nvPr/>
        </p:nvPicPr>
        <p:blipFill>
          <a:blip r:embed="rId2"/>
          <a:stretch>
            <a:fillRect/>
          </a:stretch>
        </p:blipFill>
        <p:spPr>
          <a:xfrm>
            <a:off x="1697934" y="2590800"/>
            <a:ext cx="5769665" cy="3231012"/>
          </a:xfrm>
          <a:prstGeom prst="rect">
            <a:avLst/>
          </a:prstGeom>
        </p:spPr>
      </p:pic>
    </p:spTree>
    <p:extLst>
      <p:ext uri="{BB962C8B-B14F-4D97-AF65-F5344CB8AC3E}">
        <p14:creationId xmlns:p14="http://schemas.microsoft.com/office/powerpoint/2010/main" val="324204823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447800"/>
            <a:ext cx="8229600" cy="4648200"/>
          </a:xfrm>
        </p:spPr>
        <p:txBody>
          <a:bodyPr/>
          <a:lstStyle/>
          <a:p>
            <a:r>
              <a:rPr lang="en-US" dirty="0" smtClean="0"/>
              <a:t>32 </a:t>
            </a:r>
            <a:r>
              <a:rPr lang="en-US" dirty="0" err="1" smtClean="0"/>
              <a:t>y.o</a:t>
            </a:r>
            <a:r>
              <a:rPr lang="en-US" dirty="0" smtClean="0"/>
              <a:t>. woman with BMI 32, o/w no medical history, asymptomatic and normal physical exam for CPE</a:t>
            </a:r>
          </a:p>
          <a:p>
            <a:r>
              <a:rPr lang="en-US" dirty="0" smtClean="0"/>
              <a:t>A1c, TSH reflex T4, Comp., and Lipids done for weight</a:t>
            </a:r>
          </a:p>
          <a:p>
            <a:r>
              <a:rPr lang="en-US" dirty="0" smtClean="0"/>
              <a:t>All normal except Globulin: 4.6 [</a:t>
            </a:r>
            <a:r>
              <a:rPr lang="en-US" dirty="0" err="1" smtClean="0"/>
              <a:t>nl</a:t>
            </a:r>
            <a:r>
              <a:rPr lang="en-US" dirty="0" smtClean="0"/>
              <a:t> 1.9-3.7], Albumin: 4</a:t>
            </a:r>
            <a:endParaRPr lang="en-US" dirty="0"/>
          </a:p>
          <a:p>
            <a:pPr lvl="0">
              <a:buClr>
                <a:srgbClr val="0BD0D9"/>
              </a:buClr>
            </a:pPr>
            <a:r>
              <a:rPr lang="en-US" dirty="0" smtClean="0"/>
              <a:t>Thoughts? Actions? </a:t>
            </a:r>
            <a:r>
              <a:rPr lang="en-US" sz="2000" dirty="0" smtClean="0">
                <a:solidFill>
                  <a:prstClr val="black"/>
                </a:solidFill>
              </a:rPr>
              <a:t>Volunteer?/chat?</a:t>
            </a:r>
          </a:p>
          <a:p>
            <a:pPr lvl="0">
              <a:buClr>
                <a:srgbClr val="0BD0D9"/>
              </a:buClr>
            </a:pPr>
            <a:r>
              <a:rPr lang="en-US" dirty="0" smtClean="0"/>
              <a:t>Let’s say you ordered an SPEP</a:t>
            </a:r>
          </a:p>
          <a:p>
            <a:pPr lvl="1"/>
            <a:r>
              <a:rPr lang="en-US" dirty="0" smtClean="0"/>
              <a:t>SPEP: </a:t>
            </a:r>
            <a:r>
              <a:rPr lang="en-US" dirty="0" err="1" smtClean="0"/>
              <a:t>PolyClonal</a:t>
            </a:r>
            <a:r>
              <a:rPr lang="en-US" dirty="0" smtClean="0"/>
              <a:t> </a:t>
            </a:r>
            <a:r>
              <a:rPr lang="en-US" dirty="0" err="1" smtClean="0"/>
              <a:t>Gammopathy</a:t>
            </a:r>
            <a:endParaRPr lang="en-US" dirty="0" smtClean="0"/>
          </a:p>
          <a:p>
            <a:pPr lvl="0">
              <a:buClr>
                <a:srgbClr val="0BD0D9"/>
              </a:buClr>
            </a:pPr>
            <a:r>
              <a:rPr lang="en-US" dirty="0" smtClean="0"/>
              <a:t>Thoughts?/ Actions? –</a:t>
            </a:r>
            <a:r>
              <a:rPr lang="en-US" sz="2000" dirty="0" smtClean="0"/>
              <a:t>Volunteer?/chat?</a:t>
            </a:r>
          </a:p>
          <a:p>
            <a:endParaRPr lang="en-US" dirty="0"/>
          </a:p>
        </p:txBody>
      </p:sp>
    </p:spTree>
    <p:extLst>
      <p:ext uri="{BB962C8B-B14F-4D97-AF65-F5344CB8AC3E}">
        <p14:creationId xmlns:p14="http://schemas.microsoft.com/office/powerpoint/2010/main" val="521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8534400" cy="1143000"/>
          </a:xfrm>
        </p:spPr>
        <p:txBody>
          <a:bodyPr/>
          <a:lstStyle/>
          <a:p>
            <a:pPr algn="ctr"/>
            <a:r>
              <a:rPr lang="en-US" dirty="0" smtClean="0"/>
              <a:t>Acute Phase Reactants</a:t>
            </a:r>
            <a:endParaRPr lang="en-US" dirty="0"/>
          </a:p>
        </p:txBody>
      </p:sp>
      <p:sp>
        <p:nvSpPr>
          <p:cNvPr id="3" name="Content Placeholder 2"/>
          <p:cNvSpPr>
            <a:spLocks noGrp="1"/>
          </p:cNvSpPr>
          <p:nvPr>
            <p:ph idx="1"/>
          </p:nvPr>
        </p:nvSpPr>
        <p:spPr>
          <a:xfrm>
            <a:off x="304800" y="1295400"/>
            <a:ext cx="8686800" cy="3916363"/>
          </a:xfrm>
        </p:spPr>
        <p:txBody>
          <a:bodyPr/>
          <a:lstStyle/>
          <a:p>
            <a:r>
              <a:rPr lang="en-US" dirty="0" smtClean="0"/>
              <a:t>The polyclonal </a:t>
            </a:r>
            <a:r>
              <a:rPr lang="en-US" dirty="0" err="1" smtClean="0"/>
              <a:t>gammopathy</a:t>
            </a:r>
            <a:r>
              <a:rPr lang="en-US" dirty="0" smtClean="0"/>
              <a:t> reflects a systemic inflammatory process.</a:t>
            </a:r>
          </a:p>
          <a:p>
            <a:r>
              <a:rPr lang="en-US" dirty="0" smtClean="0"/>
              <a:t>ESR: 65</a:t>
            </a:r>
          </a:p>
          <a:p>
            <a:r>
              <a:rPr lang="en-US" dirty="0" smtClean="0"/>
              <a:t>ANA: negative</a:t>
            </a:r>
          </a:p>
          <a:p>
            <a:r>
              <a:rPr lang="en-US" dirty="0" smtClean="0"/>
              <a:t>HIV: Positive</a:t>
            </a:r>
          </a:p>
          <a:p>
            <a:r>
              <a:rPr lang="en-US" dirty="0" smtClean="0"/>
              <a:t>HCV Ab w/ reflex: Positive, RNA: 10 million</a:t>
            </a:r>
          </a:p>
          <a:p>
            <a:endParaRPr lang="en-US" dirty="0"/>
          </a:p>
          <a:p>
            <a:r>
              <a:rPr lang="en-US" dirty="0" smtClean="0"/>
              <a:t>She apologizes.  She was told she had these diseases last year but she didn’t believe it.  Remote injection drug use “when I was young and stupid.”</a:t>
            </a:r>
            <a:endParaRPr lang="en-US" dirty="0"/>
          </a:p>
        </p:txBody>
      </p:sp>
    </p:spTree>
    <p:extLst>
      <p:ext uri="{BB962C8B-B14F-4D97-AF65-F5344CB8AC3E}">
        <p14:creationId xmlns:p14="http://schemas.microsoft.com/office/powerpoint/2010/main" val="648661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0600"/>
            <a:ext cx="8686800" cy="1219200"/>
          </a:xfrm>
        </p:spPr>
        <p:txBody>
          <a:bodyPr/>
          <a:lstStyle/>
          <a:p>
            <a:pPr algn="ctr"/>
            <a:r>
              <a:rPr lang="en-US" dirty="0" smtClean="0"/>
              <a:t>Acute Phase Reactants</a:t>
            </a:r>
            <a:endParaRPr lang="en-US" dirty="0"/>
          </a:p>
        </p:txBody>
      </p:sp>
      <p:sp>
        <p:nvSpPr>
          <p:cNvPr id="3" name="Content Placeholder 2"/>
          <p:cNvSpPr>
            <a:spLocks noGrp="1"/>
          </p:cNvSpPr>
          <p:nvPr>
            <p:ph idx="1"/>
          </p:nvPr>
        </p:nvSpPr>
        <p:spPr>
          <a:xfrm>
            <a:off x="0" y="2362200"/>
            <a:ext cx="8686800" cy="3763963"/>
          </a:xfrm>
        </p:spPr>
        <p:txBody>
          <a:bodyPr>
            <a:normAutofit/>
          </a:bodyPr>
          <a:lstStyle/>
          <a:p>
            <a:r>
              <a:rPr lang="en-US" dirty="0" smtClean="0"/>
              <a:t>Abnormal when inflammatory process exists (from effects of cytokines and rise of IL -6)</a:t>
            </a:r>
          </a:p>
          <a:p>
            <a:endParaRPr lang="en-US" dirty="0"/>
          </a:p>
          <a:p>
            <a:r>
              <a:rPr lang="en-US" dirty="0" smtClean="0"/>
              <a:t>ESR (</a:t>
            </a:r>
            <a:r>
              <a:rPr lang="en-US" dirty="0"/>
              <a:t>E</a:t>
            </a:r>
            <a:r>
              <a:rPr lang="en-US" dirty="0" smtClean="0"/>
              <a:t>rythrocyte Sedimentation Rate) rises when Fibrinogen rises.</a:t>
            </a:r>
          </a:p>
          <a:p>
            <a:r>
              <a:rPr lang="en-US" dirty="0" smtClean="0"/>
              <a:t>CRP (C-Reactive Protein): it’s complicated</a:t>
            </a:r>
          </a:p>
          <a:p>
            <a:pPr lvl="1"/>
            <a:r>
              <a:rPr lang="en-US" dirty="0"/>
              <a:t>Neither are specific for inflammation and sometimes they are discordant</a:t>
            </a:r>
          </a:p>
          <a:p>
            <a:pPr lvl="1"/>
            <a:r>
              <a:rPr lang="en-US" dirty="0" smtClean="0"/>
              <a:t>CRP rises more quickly than ESR and is more specific for inflammation</a:t>
            </a:r>
          </a:p>
          <a:p>
            <a:pPr marL="0" indent="0">
              <a:buNone/>
            </a:pPr>
            <a:r>
              <a:rPr lang="en-US" dirty="0"/>
              <a:t>	</a:t>
            </a:r>
          </a:p>
        </p:txBody>
      </p:sp>
    </p:spTree>
    <p:extLst>
      <p:ext uri="{BB962C8B-B14F-4D97-AF65-F5344CB8AC3E}">
        <p14:creationId xmlns:p14="http://schemas.microsoft.com/office/powerpoint/2010/main" val="81139757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66800"/>
            <a:ext cx="8686800" cy="1066800"/>
          </a:xfrm>
        </p:spPr>
        <p:txBody>
          <a:bodyPr/>
          <a:lstStyle/>
          <a:p>
            <a:pPr algn="ctr"/>
            <a:r>
              <a:rPr lang="en-US" dirty="0" smtClean="0"/>
              <a:t>Other acute phase reactants</a:t>
            </a:r>
            <a:endParaRPr lang="en-US" dirty="0"/>
          </a:p>
        </p:txBody>
      </p:sp>
      <p:sp>
        <p:nvSpPr>
          <p:cNvPr id="3" name="Content Placeholder 2"/>
          <p:cNvSpPr>
            <a:spLocks noGrp="1"/>
          </p:cNvSpPr>
          <p:nvPr>
            <p:ph idx="1"/>
          </p:nvPr>
        </p:nvSpPr>
        <p:spPr>
          <a:xfrm>
            <a:off x="0" y="2362200"/>
            <a:ext cx="8686800" cy="3763963"/>
          </a:xfrm>
        </p:spPr>
        <p:txBody>
          <a:bodyPr/>
          <a:lstStyle/>
          <a:p>
            <a:r>
              <a:rPr lang="en-US" dirty="0" err="1" smtClean="0"/>
              <a:t>Ceruloplasmin</a:t>
            </a:r>
            <a:endParaRPr lang="en-US" dirty="0" smtClean="0"/>
          </a:p>
          <a:p>
            <a:r>
              <a:rPr lang="en-US" dirty="0" smtClean="0"/>
              <a:t>Fibrinogen</a:t>
            </a:r>
          </a:p>
          <a:p>
            <a:r>
              <a:rPr lang="en-US" dirty="0" smtClean="0"/>
              <a:t>Complements</a:t>
            </a:r>
          </a:p>
          <a:p>
            <a:r>
              <a:rPr lang="en-US" dirty="0" err="1" smtClean="0"/>
              <a:t>Haptoglobin</a:t>
            </a:r>
            <a:endParaRPr lang="en-US" dirty="0" smtClean="0"/>
          </a:p>
          <a:p>
            <a:r>
              <a:rPr lang="en-US" dirty="0" smtClean="0"/>
              <a:t>Alpha-1 antitrypsin</a:t>
            </a:r>
          </a:p>
          <a:p>
            <a:r>
              <a:rPr lang="en-US" dirty="0" smtClean="0"/>
              <a:t>Ferritin</a:t>
            </a:r>
          </a:p>
          <a:p>
            <a:r>
              <a:rPr lang="en-US" dirty="0" smtClean="0"/>
              <a:t>Platelets</a:t>
            </a:r>
          </a:p>
          <a:p>
            <a:r>
              <a:rPr lang="en-US" dirty="0" smtClean="0"/>
              <a:t>TIBC (Transferrin) goes down with inflammation</a:t>
            </a:r>
          </a:p>
          <a:p>
            <a:endParaRPr lang="en-US" dirty="0"/>
          </a:p>
        </p:txBody>
      </p:sp>
      <p:pic>
        <p:nvPicPr>
          <p:cNvPr id="4" name="Picture 3"/>
          <p:cNvPicPr>
            <a:picLocks noChangeAspect="1"/>
          </p:cNvPicPr>
          <p:nvPr/>
        </p:nvPicPr>
        <p:blipFill>
          <a:blip r:embed="rId2"/>
          <a:stretch>
            <a:fillRect/>
          </a:stretch>
        </p:blipFill>
        <p:spPr>
          <a:xfrm>
            <a:off x="5562600" y="1993354"/>
            <a:ext cx="3429000" cy="3464472"/>
          </a:xfrm>
          <a:prstGeom prst="rect">
            <a:avLst/>
          </a:prstGeom>
        </p:spPr>
      </p:pic>
    </p:spTree>
    <p:extLst>
      <p:ext uri="{BB962C8B-B14F-4D97-AF65-F5344CB8AC3E}">
        <p14:creationId xmlns:p14="http://schemas.microsoft.com/office/powerpoint/2010/main" val="413609760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362200"/>
            <a:ext cx="8229600" cy="1143000"/>
          </a:xfrm>
        </p:spPr>
        <p:txBody>
          <a:bodyPr>
            <a:normAutofit/>
          </a:bodyPr>
          <a:lstStyle/>
          <a:p>
            <a:pPr algn="ctr"/>
            <a:r>
              <a:rPr lang="en-US" dirty="0" smtClean="0"/>
              <a:t>Another new topic for you to guess</a:t>
            </a:r>
            <a:endParaRPr lang="en-US" dirty="0"/>
          </a:p>
        </p:txBody>
      </p:sp>
    </p:spTree>
    <p:extLst>
      <p:ext uri="{BB962C8B-B14F-4D97-AF65-F5344CB8AC3E}">
        <p14:creationId xmlns:p14="http://schemas.microsoft.com/office/powerpoint/2010/main" val="35364218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743712"/>
          </a:xfrm>
        </p:spPr>
        <p:txBody>
          <a:bodyPr>
            <a:normAutofit/>
          </a:bodyPr>
          <a:lstStyle/>
          <a:p>
            <a:r>
              <a:rPr lang="en-US" sz="4000" dirty="0" smtClean="0"/>
              <a:t>Reminder of non HDL Cholesterol</a:t>
            </a:r>
            <a:endParaRPr lang="en-US" sz="4000" dirty="0"/>
          </a:p>
        </p:txBody>
      </p:sp>
      <p:sp>
        <p:nvSpPr>
          <p:cNvPr id="3" name="Content Placeholder 2"/>
          <p:cNvSpPr>
            <a:spLocks noGrp="1"/>
          </p:cNvSpPr>
          <p:nvPr>
            <p:ph idx="1"/>
          </p:nvPr>
        </p:nvSpPr>
        <p:spPr>
          <a:xfrm>
            <a:off x="457200" y="1447800"/>
            <a:ext cx="8229600" cy="4876800"/>
          </a:xfrm>
        </p:spPr>
        <p:txBody>
          <a:bodyPr>
            <a:normAutofit/>
          </a:bodyPr>
          <a:lstStyle/>
          <a:p>
            <a:r>
              <a:rPr lang="en-US" dirty="0" smtClean="0">
                <a:solidFill>
                  <a:schemeClr val="accent4">
                    <a:lumMod val="75000"/>
                  </a:schemeClr>
                </a:solidFill>
              </a:rPr>
              <a:t>Non-HDL-Cholesterol </a:t>
            </a:r>
            <a:r>
              <a:rPr lang="en-US" dirty="0" smtClean="0"/>
              <a:t> =</a:t>
            </a:r>
            <a:r>
              <a:rPr lang="en-US" dirty="0" smtClean="0">
                <a:solidFill>
                  <a:srgbClr val="7030A0"/>
                </a:solidFill>
              </a:rPr>
              <a:t>Total Cholesterol – HDL  </a:t>
            </a:r>
            <a:r>
              <a:rPr lang="en-US" dirty="0" smtClean="0"/>
              <a:t>[169 – 40 =  </a:t>
            </a:r>
            <a:r>
              <a:rPr lang="en-US" sz="3600" b="1" dirty="0" smtClean="0"/>
              <a:t>129</a:t>
            </a:r>
            <a:r>
              <a:rPr lang="en-US" dirty="0" smtClean="0"/>
              <a:t>]</a:t>
            </a:r>
          </a:p>
          <a:p>
            <a:r>
              <a:rPr lang="en-US" dirty="0" smtClean="0"/>
              <a:t>The LDL equivalent is 30 points less: [</a:t>
            </a:r>
            <a:r>
              <a:rPr lang="en-US" sz="3600" b="1" dirty="0" smtClean="0"/>
              <a:t>99</a:t>
            </a:r>
            <a:r>
              <a:rPr lang="en-US" dirty="0" smtClean="0"/>
              <a:t>]</a:t>
            </a:r>
          </a:p>
          <a:p>
            <a:pPr lvl="1"/>
            <a:r>
              <a:rPr lang="en-US" dirty="0" smtClean="0"/>
              <a:t>Calculated LDL = </a:t>
            </a:r>
            <a:r>
              <a:rPr lang="en-US" dirty="0" err="1" smtClean="0">
                <a:solidFill>
                  <a:srgbClr val="7030A0"/>
                </a:solidFill>
              </a:rPr>
              <a:t>Tchol</a:t>
            </a:r>
            <a:r>
              <a:rPr lang="en-US" dirty="0" smtClean="0">
                <a:solidFill>
                  <a:srgbClr val="7030A0"/>
                </a:solidFill>
              </a:rPr>
              <a:t> – HDL </a:t>
            </a:r>
            <a:r>
              <a:rPr lang="en-US" dirty="0" smtClean="0"/>
              <a:t>– [TG/5]</a:t>
            </a:r>
          </a:p>
          <a:p>
            <a:pPr lvl="3"/>
            <a:r>
              <a:rPr lang="en-US" sz="1600" dirty="0" smtClean="0">
                <a:solidFill>
                  <a:srgbClr val="0070C0"/>
                </a:solidFill>
              </a:rPr>
              <a:t>FYI: TG/5 is the estimation for VLDL</a:t>
            </a:r>
          </a:p>
          <a:p>
            <a:pPr lvl="1"/>
            <a:r>
              <a:rPr lang="en-US" dirty="0" smtClean="0"/>
              <a:t>Therefore LDL =</a:t>
            </a:r>
            <a:r>
              <a:rPr lang="en-US" dirty="0" smtClean="0">
                <a:solidFill>
                  <a:srgbClr val="00B050"/>
                </a:solidFill>
              </a:rPr>
              <a:t> </a:t>
            </a:r>
            <a:r>
              <a:rPr lang="en-US" dirty="0" smtClean="0">
                <a:solidFill>
                  <a:schemeClr val="accent4">
                    <a:lumMod val="75000"/>
                  </a:schemeClr>
                </a:solidFill>
              </a:rPr>
              <a:t>non-HDL-</a:t>
            </a:r>
            <a:r>
              <a:rPr lang="en-US" dirty="0" err="1" smtClean="0">
                <a:solidFill>
                  <a:schemeClr val="accent4">
                    <a:lumMod val="75000"/>
                  </a:schemeClr>
                </a:solidFill>
              </a:rPr>
              <a:t>Chol</a:t>
            </a:r>
            <a:r>
              <a:rPr lang="en-US" dirty="0" smtClean="0">
                <a:solidFill>
                  <a:srgbClr val="00B050"/>
                </a:solidFill>
              </a:rPr>
              <a:t> </a:t>
            </a:r>
            <a:r>
              <a:rPr lang="en-US" dirty="0" smtClean="0"/>
              <a:t>–[TG/5]</a:t>
            </a:r>
          </a:p>
          <a:p>
            <a:pPr lvl="1"/>
            <a:r>
              <a:rPr lang="en-US" dirty="0" smtClean="0"/>
              <a:t>Normal TG is &lt;150</a:t>
            </a:r>
          </a:p>
          <a:p>
            <a:pPr lvl="1"/>
            <a:r>
              <a:rPr lang="en-US" dirty="0" smtClean="0"/>
              <a:t>150/5 = 30</a:t>
            </a:r>
          </a:p>
          <a:p>
            <a:pPr lvl="1"/>
            <a:r>
              <a:rPr lang="en-US" dirty="0" smtClean="0"/>
              <a:t>Therefore,  by convention,  the LDL equivalent of the n-HDL-C is 30 points lower</a:t>
            </a:r>
          </a:p>
          <a:p>
            <a:r>
              <a:rPr lang="en-US" dirty="0" smtClean="0"/>
              <a:t> </a:t>
            </a:r>
            <a:endParaRPr lang="en-US" dirty="0"/>
          </a:p>
        </p:txBody>
      </p:sp>
    </p:spTree>
    <p:extLst>
      <p:ext uri="{BB962C8B-B14F-4D97-AF65-F5344CB8AC3E}">
        <p14:creationId xmlns:p14="http://schemas.microsoft.com/office/powerpoint/2010/main" val="420367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838200"/>
            <a:ext cx="8839200" cy="914400"/>
          </a:xfrm>
        </p:spPr>
        <p:txBody>
          <a:bodyPr>
            <a:noAutofit/>
          </a:bodyPr>
          <a:lstStyle/>
          <a:p>
            <a:pPr algn="ctr"/>
            <a:r>
              <a:rPr lang="en-US" dirty="0" smtClean="0"/>
              <a:t>What do you think the main problem is here?</a:t>
            </a:r>
            <a:endParaRPr lang="en-US" dirty="0"/>
          </a:p>
        </p:txBody>
      </p:sp>
      <p:sp>
        <p:nvSpPr>
          <p:cNvPr id="3" name="Content Placeholder 2"/>
          <p:cNvSpPr>
            <a:spLocks noGrp="1"/>
          </p:cNvSpPr>
          <p:nvPr>
            <p:ph idx="1"/>
          </p:nvPr>
        </p:nvSpPr>
        <p:spPr>
          <a:xfrm>
            <a:off x="381000" y="1828800"/>
            <a:ext cx="8229600" cy="4419600"/>
          </a:xfrm>
        </p:spPr>
        <p:txBody>
          <a:bodyPr>
            <a:normAutofit/>
          </a:bodyPr>
          <a:lstStyle/>
          <a:p>
            <a:r>
              <a:rPr lang="en-US" dirty="0" smtClean="0"/>
              <a:t>Patient presents after having a seizure late last night.  Never had one before, but he doesn’t seem too worried and didn’t go to the ED.  Normal exam.</a:t>
            </a:r>
          </a:p>
          <a:p>
            <a:r>
              <a:rPr lang="en-US" dirty="0"/>
              <a:t>MCV: 105 w/o anemia</a:t>
            </a:r>
          </a:p>
          <a:p>
            <a:r>
              <a:rPr lang="en-US" dirty="0" smtClean="0"/>
              <a:t>PLTs: 86K</a:t>
            </a:r>
          </a:p>
          <a:p>
            <a:r>
              <a:rPr lang="en-US" dirty="0" smtClean="0"/>
              <a:t>AST/ALT: 100/59</a:t>
            </a:r>
          </a:p>
          <a:p>
            <a:r>
              <a:rPr lang="en-US" dirty="0" smtClean="0"/>
              <a:t>GGT elevated</a:t>
            </a:r>
          </a:p>
          <a:p>
            <a:pPr lvl="0">
              <a:buClr>
                <a:srgbClr val="0BD0D9"/>
              </a:buClr>
            </a:pPr>
            <a:r>
              <a:rPr lang="en-US" dirty="0" smtClean="0"/>
              <a:t>You suspect </a:t>
            </a:r>
            <a:r>
              <a:rPr lang="en-US" dirty="0" err="1" smtClean="0"/>
              <a:t>EtOHism</a:t>
            </a:r>
            <a:r>
              <a:rPr lang="en-US" dirty="0" smtClean="0"/>
              <a:t> but </a:t>
            </a:r>
            <a:r>
              <a:rPr lang="en-US" dirty="0" err="1" smtClean="0"/>
              <a:t>pt</a:t>
            </a:r>
            <a:r>
              <a:rPr lang="en-US" dirty="0" smtClean="0"/>
              <a:t> assures you he hasn’t had a drink in months.  Action? </a:t>
            </a:r>
            <a:r>
              <a:rPr lang="en-US" sz="2000" dirty="0" smtClean="0">
                <a:solidFill>
                  <a:prstClr val="black"/>
                </a:solidFill>
              </a:rPr>
              <a:t>– volunteer?/chat?</a:t>
            </a:r>
            <a:endParaRPr lang="en-US" dirty="0">
              <a:solidFill>
                <a:prstClr val="black"/>
              </a:solidFill>
            </a:endParaRPr>
          </a:p>
          <a:p>
            <a:pPr lvl="1"/>
            <a:r>
              <a:rPr lang="en-US" dirty="0" smtClean="0"/>
              <a:t>Urine for alcohol metabolites: Positive in high levels</a:t>
            </a:r>
          </a:p>
          <a:p>
            <a:endParaRPr lang="en-US" dirty="0"/>
          </a:p>
        </p:txBody>
      </p:sp>
    </p:spTree>
    <p:extLst>
      <p:ext uri="{BB962C8B-B14F-4D97-AF65-F5344CB8AC3E}">
        <p14:creationId xmlns:p14="http://schemas.microsoft.com/office/powerpoint/2010/main" val="4106797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274638"/>
            <a:ext cx="5715000" cy="715962"/>
          </a:xfrm>
        </p:spPr>
        <p:txBody>
          <a:bodyPr/>
          <a:lstStyle/>
          <a:p>
            <a:r>
              <a:rPr lang="en-US" dirty="0"/>
              <a:t>Rheumatology tests</a:t>
            </a:r>
          </a:p>
        </p:txBody>
      </p:sp>
      <p:sp>
        <p:nvSpPr>
          <p:cNvPr id="3" name="Content Placeholder 2"/>
          <p:cNvSpPr>
            <a:spLocks noGrp="1"/>
          </p:cNvSpPr>
          <p:nvPr>
            <p:ph idx="1"/>
          </p:nvPr>
        </p:nvSpPr>
        <p:spPr>
          <a:xfrm>
            <a:off x="1219200" y="1600200"/>
            <a:ext cx="7467600" cy="4525963"/>
          </a:xfrm>
        </p:spPr>
        <p:txBody>
          <a:bodyPr/>
          <a:lstStyle/>
          <a:p>
            <a:r>
              <a:rPr lang="en-US" dirty="0" smtClean="0"/>
              <a:t>I have a whole Rheum lecture to give you, so this will be just a smattering</a:t>
            </a:r>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131</a:t>
            </a:fld>
            <a:endParaRPr lang="en-US" altLang="en-US"/>
          </a:p>
        </p:txBody>
      </p:sp>
    </p:spTree>
    <p:extLst>
      <p:ext uri="{BB962C8B-B14F-4D97-AF65-F5344CB8AC3E}">
        <p14:creationId xmlns:p14="http://schemas.microsoft.com/office/powerpoint/2010/main" val="1793903295"/>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52400"/>
            <a:ext cx="8229600" cy="743712"/>
          </a:xfrm>
        </p:spPr>
        <p:txBody>
          <a:bodyPr>
            <a:normAutofit/>
          </a:bodyPr>
          <a:lstStyle/>
          <a:p>
            <a:pPr algn="ctr"/>
            <a:r>
              <a:rPr lang="en-US" sz="3600" dirty="0" smtClean="0"/>
              <a:t>Rheumatoid factor</a:t>
            </a:r>
            <a:endParaRPr lang="en-US" sz="3600" dirty="0"/>
          </a:p>
        </p:txBody>
      </p:sp>
      <p:sp>
        <p:nvSpPr>
          <p:cNvPr id="3" name="Content Placeholder 2"/>
          <p:cNvSpPr>
            <a:spLocks noGrp="1"/>
          </p:cNvSpPr>
          <p:nvPr>
            <p:ph idx="1"/>
          </p:nvPr>
        </p:nvSpPr>
        <p:spPr>
          <a:xfrm>
            <a:off x="457200" y="1600200"/>
            <a:ext cx="8229600" cy="4800600"/>
          </a:xfrm>
        </p:spPr>
        <p:txBody>
          <a:bodyPr/>
          <a:lstStyle/>
          <a:p>
            <a:r>
              <a:rPr lang="en-US" dirty="0" smtClean="0"/>
              <a:t>32 </a:t>
            </a:r>
            <a:r>
              <a:rPr lang="en-US" dirty="0" err="1" smtClean="0"/>
              <a:t>y.o</a:t>
            </a:r>
            <a:r>
              <a:rPr lang="en-US" dirty="0" smtClean="0"/>
              <a:t>. female w/o PMH presents with 6 months of pain in knuckles, wrists, and ankles.  Takes 2 hours and a hot shower just to be able to open her hands.</a:t>
            </a:r>
          </a:p>
          <a:p>
            <a:endParaRPr lang="en-US" dirty="0"/>
          </a:p>
          <a:p>
            <a:r>
              <a:rPr lang="en-US" dirty="0" smtClean="0"/>
              <a:t>RF (Rheumatoid Factor): 18 [</a:t>
            </a:r>
            <a:r>
              <a:rPr lang="en-US" dirty="0" err="1" smtClean="0"/>
              <a:t>nl</a:t>
            </a:r>
            <a:r>
              <a:rPr lang="en-US" dirty="0" smtClean="0"/>
              <a:t> &lt;14 IU/mL]</a:t>
            </a:r>
          </a:p>
          <a:p>
            <a:r>
              <a:rPr lang="en-US" dirty="0" smtClean="0"/>
              <a:t>Anti-CCP (Cyclic </a:t>
            </a:r>
            <a:r>
              <a:rPr lang="en-US" dirty="0" err="1" smtClean="0"/>
              <a:t>Citrullinated</a:t>
            </a:r>
            <a:r>
              <a:rPr lang="en-US" dirty="0" smtClean="0"/>
              <a:t> Peptide): 75</a:t>
            </a:r>
          </a:p>
          <a:p>
            <a:pPr lvl="2"/>
            <a:r>
              <a:rPr lang="en-US" dirty="0" smtClean="0"/>
              <a:t>[Negative  &lt;20 units</a:t>
            </a:r>
          </a:p>
          <a:p>
            <a:pPr lvl="2"/>
            <a:r>
              <a:rPr lang="en-US" dirty="0"/>
              <a:t> </a:t>
            </a:r>
            <a:r>
              <a:rPr lang="en-US" dirty="0" smtClean="0"/>
              <a:t>Strong Positive: &gt;59 units]</a:t>
            </a:r>
          </a:p>
          <a:p>
            <a:pPr lvl="2"/>
            <a:endParaRPr lang="en-US" dirty="0"/>
          </a:p>
          <a:p>
            <a:r>
              <a:rPr lang="en-US" dirty="0" err="1" smtClean="0"/>
              <a:t>Dx</a:t>
            </a:r>
            <a:r>
              <a:rPr lang="en-US" dirty="0" smtClean="0"/>
              <a:t>: </a:t>
            </a:r>
            <a:r>
              <a:rPr lang="en-US" sz="2800" dirty="0" smtClean="0"/>
              <a:t>Rheumatoid Arthritis</a:t>
            </a:r>
          </a:p>
          <a:p>
            <a:endParaRPr lang="en-US" dirty="0"/>
          </a:p>
        </p:txBody>
      </p:sp>
      <p:pic>
        <p:nvPicPr>
          <p:cNvPr id="4" name="Picture 3"/>
          <p:cNvPicPr>
            <a:picLocks noChangeAspect="1"/>
          </p:cNvPicPr>
          <p:nvPr/>
        </p:nvPicPr>
        <p:blipFill>
          <a:blip r:embed="rId2"/>
          <a:stretch>
            <a:fillRect/>
          </a:stretch>
        </p:blipFill>
        <p:spPr>
          <a:xfrm>
            <a:off x="5867400" y="4114800"/>
            <a:ext cx="3162300" cy="2108200"/>
          </a:xfrm>
          <a:prstGeom prst="rect">
            <a:avLst/>
          </a:prstGeom>
        </p:spPr>
      </p:pic>
    </p:spTree>
    <p:extLst>
      <p:ext uri="{BB962C8B-B14F-4D97-AF65-F5344CB8AC3E}">
        <p14:creationId xmlns:p14="http://schemas.microsoft.com/office/powerpoint/2010/main" val="241518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800600"/>
          </a:xfrm>
        </p:spPr>
        <p:txBody>
          <a:bodyPr/>
          <a:lstStyle/>
          <a:p>
            <a:r>
              <a:rPr lang="en-US" dirty="0" smtClean="0"/>
              <a:t>62 </a:t>
            </a:r>
            <a:r>
              <a:rPr lang="en-US" dirty="0" err="1" smtClean="0"/>
              <a:t>y.o</a:t>
            </a:r>
            <a:r>
              <a:rPr lang="en-US" dirty="0" smtClean="0"/>
              <a:t> female w/ h/o migraines, bipolar, PTSD, IBS, fibromyalgia, c/o all of her joints hurting.  Says she was told that she has Rheumatoid Arthritis.  Never treated for it.</a:t>
            </a:r>
          </a:p>
          <a:p>
            <a:pPr lvl="1"/>
            <a:r>
              <a:rPr lang="en-US" dirty="0" smtClean="0"/>
              <a:t>RF: 18 [</a:t>
            </a:r>
            <a:r>
              <a:rPr lang="en-US" dirty="0" err="1" smtClean="0"/>
              <a:t>nl</a:t>
            </a:r>
            <a:r>
              <a:rPr lang="en-US" dirty="0" smtClean="0"/>
              <a:t> &lt;14 IU/mL]</a:t>
            </a:r>
          </a:p>
          <a:p>
            <a:pPr lvl="1"/>
            <a:r>
              <a:rPr lang="en-US" dirty="0"/>
              <a:t>Anti-CCP: 21 [Weak Positive: 20-39]</a:t>
            </a:r>
          </a:p>
          <a:p>
            <a:pPr lvl="1"/>
            <a:r>
              <a:rPr lang="en-US" dirty="0" smtClean="0"/>
              <a:t>ESR and CRP normal</a:t>
            </a:r>
          </a:p>
          <a:p>
            <a:pPr lvl="0">
              <a:buClr>
                <a:srgbClr val="0BD0D9"/>
              </a:buClr>
            </a:pPr>
            <a:r>
              <a:rPr lang="en-US" dirty="0" smtClean="0"/>
              <a:t>Diagnosis? </a:t>
            </a:r>
            <a:r>
              <a:rPr lang="en-US" sz="2000" dirty="0" smtClean="0">
                <a:solidFill>
                  <a:prstClr val="black"/>
                </a:solidFill>
              </a:rPr>
              <a:t>– volunteer/chat?</a:t>
            </a:r>
            <a:endParaRPr lang="en-US" dirty="0">
              <a:solidFill>
                <a:prstClr val="black"/>
              </a:solidFill>
            </a:endParaRPr>
          </a:p>
          <a:p>
            <a:pPr lvl="2"/>
            <a:r>
              <a:rPr lang="en-US" dirty="0" smtClean="0"/>
              <a:t>Chronic Pain Syndrome with Significant Psychosocial </a:t>
            </a:r>
            <a:r>
              <a:rPr lang="en-US" dirty="0" err="1" smtClean="0"/>
              <a:t>Dysfuntion</a:t>
            </a:r>
            <a:r>
              <a:rPr lang="en-US" dirty="0" smtClean="0"/>
              <a:t>  [G89.4]</a:t>
            </a:r>
          </a:p>
          <a:p>
            <a:pPr lvl="2"/>
            <a:r>
              <a:rPr lang="en-US" dirty="0" smtClean="0"/>
              <a:t>Up to 5% of adult population will develop a positive RF with age</a:t>
            </a:r>
          </a:p>
          <a:p>
            <a:pPr lvl="2"/>
            <a:endParaRPr lang="en-US" dirty="0"/>
          </a:p>
          <a:p>
            <a:pPr marL="667512" lvl="2" indent="0">
              <a:buNone/>
            </a:pPr>
            <a:endParaRPr lang="en-US" dirty="0" smtClean="0"/>
          </a:p>
        </p:txBody>
      </p:sp>
    </p:spTree>
    <p:extLst>
      <p:ext uri="{BB962C8B-B14F-4D97-AF65-F5344CB8AC3E}">
        <p14:creationId xmlns:p14="http://schemas.microsoft.com/office/powerpoint/2010/main" val="154373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8229600" cy="609600"/>
          </a:xfrm>
        </p:spPr>
        <p:txBody>
          <a:bodyPr>
            <a:normAutofit fontScale="90000"/>
          </a:bodyPr>
          <a:lstStyle/>
          <a:p>
            <a:pPr algn="ctr"/>
            <a:r>
              <a:rPr lang="en-US" sz="3600" dirty="0" smtClean="0"/>
              <a:t>Lupus testing</a:t>
            </a:r>
            <a:endParaRPr lang="en-US" sz="3600" dirty="0"/>
          </a:p>
        </p:txBody>
      </p:sp>
      <p:sp>
        <p:nvSpPr>
          <p:cNvPr id="3" name="Content Placeholder 2"/>
          <p:cNvSpPr>
            <a:spLocks noGrp="1"/>
          </p:cNvSpPr>
          <p:nvPr>
            <p:ph idx="1"/>
          </p:nvPr>
        </p:nvSpPr>
        <p:spPr>
          <a:xfrm>
            <a:off x="457200" y="1600200"/>
            <a:ext cx="8229600" cy="4419600"/>
          </a:xfrm>
        </p:spPr>
        <p:txBody>
          <a:bodyPr>
            <a:normAutofit fontScale="92500" lnSpcReduction="10000"/>
          </a:bodyPr>
          <a:lstStyle/>
          <a:p>
            <a:r>
              <a:rPr lang="en-US" sz="2400" dirty="0" smtClean="0"/>
              <a:t>44 </a:t>
            </a:r>
            <a:r>
              <a:rPr lang="en-US" sz="2400" dirty="0" err="1" smtClean="0"/>
              <a:t>yo</a:t>
            </a:r>
            <a:r>
              <a:rPr lang="en-US" sz="2400" dirty="0" smtClean="0"/>
              <a:t> male was in ICU 3 months ago after having his first seizure while driving.  </a:t>
            </a:r>
          </a:p>
          <a:p>
            <a:r>
              <a:rPr lang="en-US" sz="2400" dirty="0" smtClean="0"/>
              <a:t>His younger sister was just diagnosed with Lupus.  </a:t>
            </a:r>
          </a:p>
          <a:p>
            <a:r>
              <a:rPr lang="en-US" sz="2400" dirty="0" smtClean="0"/>
              <a:t>He tells her that his ankle is sore and all of his hair is falling out.</a:t>
            </a:r>
          </a:p>
          <a:p>
            <a:r>
              <a:rPr lang="en-US" sz="2400" dirty="0" smtClean="0"/>
              <a:t>She is sure he has SLE also and makes him come to ask you.</a:t>
            </a:r>
          </a:p>
          <a:p>
            <a:pPr lvl="0">
              <a:buClr>
                <a:srgbClr val="0BD0D9"/>
              </a:buClr>
            </a:pPr>
            <a:r>
              <a:rPr lang="en-US" sz="2400" dirty="0" smtClean="0"/>
              <a:t>What would you order? </a:t>
            </a:r>
          </a:p>
          <a:p>
            <a:pPr lvl="0">
              <a:buClr>
                <a:srgbClr val="0BD0D9"/>
              </a:buClr>
            </a:pPr>
            <a:r>
              <a:rPr lang="en-US" sz="2200" dirty="0" smtClean="0"/>
              <a:t>ANA: negative</a:t>
            </a:r>
          </a:p>
          <a:p>
            <a:pPr lvl="0">
              <a:buClr>
                <a:srgbClr val="0BD0D9"/>
              </a:buClr>
            </a:pPr>
            <a:r>
              <a:rPr lang="en-US" sz="2400" dirty="0" smtClean="0"/>
              <a:t>What will you tell him?  volunteer-?/chat?</a:t>
            </a:r>
            <a:endParaRPr lang="en-US" sz="2000" dirty="0">
              <a:solidFill>
                <a:prstClr val="black"/>
              </a:solidFill>
            </a:endParaRPr>
          </a:p>
          <a:p>
            <a:pPr lvl="0">
              <a:buClr>
                <a:srgbClr val="0BD0D9"/>
              </a:buClr>
            </a:pPr>
            <a:r>
              <a:rPr lang="en-US" sz="2200" dirty="0" smtClean="0"/>
              <a:t>Ankle soreness: “you are still recovering from a major trauma”</a:t>
            </a:r>
          </a:p>
          <a:p>
            <a:pPr lvl="1"/>
            <a:r>
              <a:rPr lang="en-US" sz="2200" dirty="0" smtClean="0"/>
              <a:t>Hair falling out:  </a:t>
            </a:r>
            <a:r>
              <a:rPr lang="en-US" sz="2200" dirty="0" err="1" smtClean="0"/>
              <a:t>Telogen</a:t>
            </a:r>
            <a:r>
              <a:rPr lang="en-US" sz="2200" dirty="0" smtClean="0"/>
              <a:t> </a:t>
            </a:r>
            <a:r>
              <a:rPr lang="en-US" sz="2200" dirty="0" err="1" smtClean="0"/>
              <a:t>efuvium</a:t>
            </a:r>
            <a:endParaRPr lang="en-US" sz="2200" dirty="0" smtClean="0"/>
          </a:p>
          <a:p>
            <a:pPr lvl="1"/>
            <a:r>
              <a:rPr lang="en-US" sz="2200" dirty="0" smtClean="0"/>
              <a:t>“ANA is very sensitive for lupus…if it’s negative, it’s almost certain you don’t have it”</a:t>
            </a:r>
          </a:p>
          <a:p>
            <a:endParaRPr lang="en-US" dirty="0"/>
          </a:p>
        </p:txBody>
      </p:sp>
    </p:spTree>
    <p:extLst>
      <p:ext uri="{BB962C8B-B14F-4D97-AF65-F5344CB8AC3E}">
        <p14:creationId xmlns:p14="http://schemas.microsoft.com/office/powerpoint/2010/main" val="3036453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4953000"/>
          </a:xfrm>
        </p:spPr>
        <p:txBody>
          <a:bodyPr>
            <a:normAutofit fontScale="92500" lnSpcReduction="20000"/>
          </a:bodyPr>
          <a:lstStyle/>
          <a:p>
            <a:r>
              <a:rPr lang="en-US" dirty="0" smtClean="0"/>
              <a:t>32 </a:t>
            </a:r>
            <a:r>
              <a:rPr lang="en-US" dirty="0" err="1" smtClean="0"/>
              <a:t>y.o</a:t>
            </a:r>
            <a:r>
              <a:rPr lang="en-US" dirty="0" smtClean="0"/>
              <a:t>. female with 3 months of multiple complaints</a:t>
            </a:r>
          </a:p>
          <a:p>
            <a:pPr lvl="1"/>
            <a:r>
              <a:rPr lang="en-US" dirty="0" smtClean="0"/>
              <a:t>Fatigue</a:t>
            </a:r>
          </a:p>
          <a:p>
            <a:pPr lvl="1"/>
            <a:r>
              <a:rPr lang="en-US" dirty="0" smtClean="0"/>
              <a:t>Red spots on skin</a:t>
            </a:r>
          </a:p>
          <a:p>
            <a:pPr lvl="1"/>
            <a:r>
              <a:rPr lang="en-US" dirty="0" smtClean="0"/>
              <a:t>Muscle aches</a:t>
            </a:r>
          </a:p>
          <a:p>
            <a:pPr lvl="1"/>
            <a:r>
              <a:rPr lang="en-US" dirty="0" smtClean="0"/>
              <a:t>Joint pains:  “kind of all over…well, some days my knees bother me, some my wrists, some my elbows”</a:t>
            </a:r>
          </a:p>
          <a:p>
            <a:r>
              <a:rPr lang="en-US" dirty="0" smtClean="0"/>
              <a:t>What labs will you order?</a:t>
            </a:r>
          </a:p>
          <a:p>
            <a:pPr lvl="1"/>
            <a:r>
              <a:rPr lang="en-US" dirty="0" smtClean="0"/>
              <a:t>CMP: Creatinine: 1.5, Albumin/Globulin ratio low</a:t>
            </a:r>
          </a:p>
          <a:p>
            <a:pPr lvl="1"/>
            <a:r>
              <a:rPr lang="en-US" dirty="0" smtClean="0"/>
              <a:t>CBC: H/H: 9.5/31 [</a:t>
            </a:r>
            <a:r>
              <a:rPr lang="en-US" dirty="0" err="1" smtClean="0"/>
              <a:t>nl</a:t>
            </a:r>
            <a:r>
              <a:rPr lang="en-US" dirty="0" smtClean="0"/>
              <a:t> 13-17/38-50], MCV:84 [</a:t>
            </a:r>
            <a:r>
              <a:rPr lang="en-US" dirty="0" err="1" smtClean="0"/>
              <a:t>nl</a:t>
            </a:r>
            <a:r>
              <a:rPr lang="en-US" dirty="0" smtClean="0"/>
              <a:t> 80-100]</a:t>
            </a:r>
          </a:p>
          <a:p>
            <a:pPr lvl="1"/>
            <a:r>
              <a:rPr lang="en-US" dirty="0" smtClean="0"/>
              <a:t>ESR: 63</a:t>
            </a:r>
          </a:p>
          <a:p>
            <a:pPr lvl="1"/>
            <a:r>
              <a:rPr lang="en-US" dirty="0" smtClean="0"/>
              <a:t>ANA: + 1:320, rim pattern</a:t>
            </a:r>
          </a:p>
          <a:p>
            <a:pPr lvl="0">
              <a:buClr>
                <a:srgbClr val="0BD0D9"/>
              </a:buClr>
            </a:pPr>
            <a:r>
              <a:rPr lang="en-US" dirty="0" smtClean="0"/>
              <a:t>You see the patient back immediately and what tests might you order? </a:t>
            </a:r>
            <a:endParaRPr lang="en-US" dirty="0">
              <a:solidFill>
                <a:prstClr val="black"/>
              </a:solidFill>
            </a:endParaRPr>
          </a:p>
          <a:p>
            <a:endParaRPr lang="en-US" dirty="0" smtClean="0"/>
          </a:p>
          <a:p>
            <a:pPr marL="0" indent="0">
              <a:buNone/>
            </a:pPr>
            <a:r>
              <a:rPr lang="en-US" dirty="0"/>
              <a:t>	</a:t>
            </a:r>
          </a:p>
        </p:txBody>
      </p:sp>
    </p:spTree>
    <p:extLst>
      <p:ext uri="{BB962C8B-B14F-4D97-AF65-F5344CB8AC3E}">
        <p14:creationId xmlns:p14="http://schemas.microsoft.com/office/powerpoint/2010/main" val="32013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6171" y="228600"/>
            <a:ext cx="8229600" cy="457200"/>
          </a:xfrm>
        </p:spPr>
        <p:txBody>
          <a:bodyPr>
            <a:noAutofit/>
          </a:bodyPr>
          <a:lstStyle/>
          <a:p>
            <a:pPr algn="ctr"/>
            <a:r>
              <a:rPr lang="en-US" sz="4000" dirty="0" smtClean="0"/>
              <a:t>Lupus</a:t>
            </a:r>
            <a:endParaRPr lang="en-US" sz="4000" dirty="0"/>
          </a:p>
        </p:txBody>
      </p:sp>
      <p:sp>
        <p:nvSpPr>
          <p:cNvPr id="3" name="Content Placeholder 2"/>
          <p:cNvSpPr>
            <a:spLocks noGrp="1"/>
          </p:cNvSpPr>
          <p:nvPr>
            <p:ph idx="1"/>
          </p:nvPr>
        </p:nvSpPr>
        <p:spPr>
          <a:xfrm>
            <a:off x="457200" y="2209800"/>
            <a:ext cx="8229600" cy="4114800"/>
          </a:xfrm>
        </p:spPr>
        <p:txBody>
          <a:bodyPr/>
          <a:lstStyle/>
          <a:p>
            <a:r>
              <a:rPr lang="en-US" dirty="0" smtClean="0"/>
              <a:t>Urinalysis: 20-30 RBCs/HPF, 20-30 WBCs/HPF, RBC casts present</a:t>
            </a:r>
          </a:p>
          <a:p>
            <a:r>
              <a:rPr lang="en-US" dirty="0" smtClean="0"/>
              <a:t>Anti-ds DNA: Positive</a:t>
            </a:r>
          </a:p>
          <a:p>
            <a:r>
              <a:rPr lang="en-US" dirty="0" smtClean="0"/>
              <a:t>Anti-Smith: Negative</a:t>
            </a:r>
          </a:p>
          <a:p>
            <a:pPr lvl="1"/>
            <a:r>
              <a:rPr lang="en-US" dirty="0" smtClean="0"/>
              <a:t>Both Anti-Smith and double stranded DNA are very specific for SLE but not sensitive.</a:t>
            </a:r>
          </a:p>
        </p:txBody>
      </p:sp>
    </p:spTree>
    <p:extLst>
      <p:ext uri="{BB962C8B-B14F-4D97-AF65-F5344CB8AC3E}">
        <p14:creationId xmlns:p14="http://schemas.microsoft.com/office/powerpoint/2010/main" val="207315396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534400" cy="2087562"/>
          </a:xfrm>
        </p:spPr>
        <p:txBody>
          <a:bodyPr/>
          <a:lstStyle/>
          <a:p>
            <a:r>
              <a:rPr lang="en-US" dirty="0" smtClean="0"/>
              <a:t>Lyme disease?</a:t>
            </a:r>
            <a:endParaRPr lang="en-US" dirty="0"/>
          </a:p>
        </p:txBody>
      </p:sp>
      <p:sp>
        <p:nvSpPr>
          <p:cNvPr id="3" name="Content Placeholder 2"/>
          <p:cNvSpPr>
            <a:spLocks noGrp="1"/>
          </p:cNvSpPr>
          <p:nvPr>
            <p:ph idx="1"/>
          </p:nvPr>
        </p:nvSpPr>
        <p:spPr>
          <a:xfrm>
            <a:off x="152400" y="2362200"/>
            <a:ext cx="8534400" cy="3763963"/>
          </a:xfrm>
        </p:spPr>
        <p:txBody>
          <a:bodyPr/>
          <a:lstStyle/>
          <a:p>
            <a:r>
              <a:rPr lang="en-US" dirty="0" smtClean="0"/>
              <a:t>A 22 </a:t>
            </a:r>
            <a:r>
              <a:rPr lang="en-US" dirty="0" err="1" smtClean="0"/>
              <a:t>y.o</a:t>
            </a:r>
            <a:r>
              <a:rPr lang="en-US" dirty="0" smtClean="0"/>
              <a:t>. healthy woman works as a landscaper in Mystic, CT.  She has a palm-sized, circular, non-bothersome rash on proximal calf for 3 days. There is no central clearing. Now she has a temp of 101.  No other symptoms.  </a:t>
            </a:r>
          </a:p>
          <a:p>
            <a:pPr lvl="0">
              <a:buClr>
                <a:srgbClr val="0BD0D9"/>
              </a:buClr>
            </a:pPr>
            <a:r>
              <a:rPr lang="en-US" dirty="0" smtClean="0"/>
              <a:t>What should you do? </a:t>
            </a:r>
            <a:r>
              <a:rPr lang="en-US" sz="2000" dirty="0" smtClean="0">
                <a:solidFill>
                  <a:prstClr val="black"/>
                </a:solidFill>
              </a:rPr>
              <a:t>Volunteer?/chat?</a:t>
            </a:r>
            <a:endParaRPr lang="en-US" dirty="0">
              <a:solidFill>
                <a:prstClr val="black"/>
              </a:solidFill>
            </a:endParaRPr>
          </a:p>
          <a:p>
            <a:r>
              <a:rPr lang="en-US" dirty="0" smtClean="0"/>
              <a:t>Treat with antibiotics for clinically diagnosed Lyme </a:t>
            </a:r>
          </a:p>
          <a:p>
            <a:pPr lvl="1"/>
            <a:r>
              <a:rPr lang="en-US" dirty="0" smtClean="0"/>
              <a:t>no doxycycline unless she’s got a very low pregnancy risk</a:t>
            </a:r>
          </a:p>
          <a:p>
            <a:pPr lvl="2"/>
            <a:r>
              <a:rPr lang="en-US" dirty="0" smtClean="0"/>
              <a:t>And remember the photosensitivity (landscaper)</a:t>
            </a:r>
          </a:p>
          <a:p>
            <a:endParaRPr lang="en-US" dirty="0"/>
          </a:p>
        </p:txBody>
      </p:sp>
    </p:spTree>
    <p:extLst>
      <p:ext uri="{BB962C8B-B14F-4D97-AF65-F5344CB8AC3E}">
        <p14:creationId xmlns:p14="http://schemas.microsoft.com/office/powerpoint/2010/main" val="226625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81200" y="2797175"/>
            <a:ext cx="5867400" cy="708025"/>
          </a:xfrm>
        </p:spPr>
        <p:txBody>
          <a:bodyPr/>
          <a:lstStyle/>
          <a:p>
            <a:r>
              <a:rPr lang="en-US" dirty="0" smtClean="0"/>
              <a:t>Evidence-based Cancer screening recommendations.  Why I don’t really trust the USPSTF</a:t>
            </a:r>
            <a:endParaRPr lang="en-US" dirty="0"/>
          </a:p>
        </p:txBody>
      </p:sp>
      <p:sp>
        <p:nvSpPr>
          <p:cNvPr id="3" name="Subtitle 2"/>
          <p:cNvSpPr>
            <a:spLocks noGrp="1"/>
          </p:cNvSpPr>
          <p:nvPr>
            <p:ph type="subTitle" idx="1"/>
          </p:nvPr>
        </p:nvSpPr>
        <p:spPr>
          <a:xfrm>
            <a:off x="2743200" y="1752600"/>
            <a:ext cx="4876800" cy="1752600"/>
          </a:xfrm>
        </p:spPr>
        <p:txBody>
          <a:bodyPr/>
          <a:lstStyle/>
          <a:p>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AFAF408-E942-4AFD-A186-2C8B00AD0325}" type="slidenum">
              <a:rPr lang="en-US" altLang="en-US" smtClean="0"/>
              <a:pPr>
                <a:defRPr/>
              </a:pPr>
              <a:t>138</a:t>
            </a:fld>
            <a:endParaRPr lang="en-US" altLang="en-US"/>
          </a:p>
        </p:txBody>
      </p:sp>
    </p:spTree>
    <p:extLst>
      <p:ext uri="{BB962C8B-B14F-4D97-AF65-F5344CB8AC3E}">
        <p14:creationId xmlns:p14="http://schemas.microsoft.com/office/powerpoint/2010/main" val="85018343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85800" y="1143000"/>
            <a:ext cx="8001000" cy="4983163"/>
          </a:xfrm>
        </p:spPr>
        <p:txBody>
          <a:bodyPr/>
          <a:lstStyle/>
          <a:p>
            <a:r>
              <a:rPr lang="en-US" dirty="0" smtClean="0"/>
              <a:t>My patient was a 50 year old man in recovery from </a:t>
            </a:r>
            <a:r>
              <a:rPr lang="en-US" dirty="0" err="1" smtClean="0"/>
              <a:t>EtOH</a:t>
            </a:r>
            <a:r>
              <a:rPr lang="en-US" dirty="0" smtClean="0"/>
              <a:t> use d/o, chronic back pain and a h/o seizures.  Routine labs included a normal screening PSA of 2.7.  </a:t>
            </a:r>
          </a:p>
          <a:p>
            <a:r>
              <a:rPr lang="en-US" dirty="0" smtClean="0"/>
              <a:t>Age 51: PSA 1.5</a:t>
            </a:r>
          </a:p>
          <a:p>
            <a:r>
              <a:rPr lang="en-US" dirty="0" smtClean="0"/>
              <a:t>2011: USPSTF changes recommendations to D, meaning that prostate cancer screening was not recommended.</a:t>
            </a:r>
          </a:p>
          <a:p>
            <a:r>
              <a:rPr lang="en-US" dirty="0" smtClean="0"/>
              <a:t>My response to that was to decrease how often I discussed PSAs with my patients, though I still tried to have the conversation.  At physicals I still did, but my patients don’t usually come in for physicals.</a:t>
            </a:r>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139</a:t>
            </a:fld>
            <a:endParaRPr lang="en-US" altLang="en-US"/>
          </a:p>
        </p:txBody>
      </p:sp>
    </p:spTree>
    <p:extLst>
      <p:ext uri="{BB962C8B-B14F-4D97-AF65-F5344CB8AC3E}">
        <p14:creationId xmlns:p14="http://schemas.microsoft.com/office/powerpoint/2010/main" val="298797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0" y="-69851"/>
            <a:ext cx="5715000" cy="1143000"/>
          </a:xfrm>
        </p:spPr>
        <p:txBody>
          <a:bodyPr/>
          <a:lstStyle/>
          <a:p>
            <a:r>
              <a:rPr lang="en-US" dirty="0" smtClean="0"/>
              <a:t>Uh oh….getting complicated</a:t>
            </a:r>
            <a:endParaRPr lang="en-US" dirty="0"/>
          </a:p>
        </p:txBody>
      </p:sp>
      <p:sp>
        <p:nvSpPr>
          <p:cNvPr id="3" name="Content Placeholder 2"/>
          <p:cNvSpPr>
            <a:spLocks noGrp="1"/>
          </p:cNvSpPr>
          <p:nvPr>
            <p:ph idx="1"/>
          </p:nvPr>
        </p:nvSpPr>
        <p:spPr>
          <a:xfrm>
            <a:off x="1143000" y="1600200"/>
            <a:ext cx="7543800" cy="4525963"/>
          </a:xfrm>
        </p:spPr>
        <p:txBody>
          <a:bodyPr/>
          <a:lstStyle/>
          <a:p>
            <a:r>
              <a:rPr lang="en-US" dirty="0" smtClean="0"/>
              <a:t>They are replacing the </a:t>
            </a:r>
            <a:r>
              <a:rPr lang="en-US" dirty="0" err="1" smtClean="0"/>
              <a:t>Friedewald</a:t>
            </a:r>
            <a:r>
              <a:rPr lang="en-US" dirty="0" smtClean="0"/>
              <a:t> LDL calculation</a:t>
            </a:r>
          </a:p>
          <a:p>
            <a:endParaRPr lang="en-US" dirty="0"/>
          </a:p>
          <a:p>
            <a:endParaRPr lang="en-US" dirty="0" smtClean="0"/>
          </a:p>
          <a:p>
            <a:endParaRPr lang="en-US" dirty="0"/>
          </a:p>
          <a:p>
            <a:endParaRPr lang="en-US" dirty="0" smtClean="0"/>
          </a:p>
          <a:p>
            <a:endParaRPr lang="en-US" dirty="0"/>
          </a:p>
          <a:p>
            <a:endParaRPr lang="en-US" dirty="0" smtClean="0"/>
          </a:p>
          <a:p>
            <a:r>
              <a:rPr lang="en-US" dirty="0" smtClean="0"/>
              <a:t>Good thing for computers</a:t>
            </a:r>
          </a:p>
          <a:p>
            <a:pPr lvl="2"/>
            <a:r>
              <a:rPr lang="en-US" sz="1600" i="1" dirty="0"/>
              <a:t>https://www.ncbi.nlm.nih.gov/pmc/articles/PMC7240357/</a:t>
            </a:r>
          </a:p>
          <a:p>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14</a:t>
            </a:fld>
            <a:endParaRPr lang="en-US" altLang="en-US"/>
          </a:p>
        </p:txBody>
      </p:sp>
      <p:pic>
        <p:nvPicPr>
          <p:cNvPr id="6" name="Picture 5"/>
          <p:cNvPicPr>
            <a:picLocks noChangeAspect="1"/>
          </p:cNvPicPr>
          <p:nvPr/>
        </p:nvPicPr>
        <p:blipFill>
          <a:blip r:embed="rId2"/>
          <a:stretch>
            <a:fillRect/>
          </a:stretch>
        </p:blipFill>
        <p:spPr>
          <a:xfrm>
            <a:off x="556652" y="2519235"/>
            <a:ext cx="8030696" cy="1819529"/>
          </a:xfrm>
          <a:prstGeom prst="rect">
            <a:avLst/>
          </a:prstGeom>
        </p:spPr>
      </p:pic>
    </p:spTree>
    <p:extLst>
      <p:ext uri="{BB962C8B-B14F-4D97-AF65-F5344CB8AC3E}">
        <p14:creationId xmlns:p14="http://schemas.microsoft.com/office/powerpoint/2010/main" val="3188750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3700" y="0"/>
            <a:ext cx="5715000" cy="1143000"/>
          </a:xfrm>
        </p:spPr>
        <p:txBody>
          <a:bodyPr/>
          <a:lstStyle/>
          <a:p>
            <a:r>
              <a:rPr lang="en-US" dirty="0" smtClean="0"/>
              <a:t>10 years passed</a:t>
            </a:r>
            <a:endParaRPr lang="en-US" dirty="0"/>
          </a:p>
        </p:txBody>
      </p:sp>
      <p:sp>
        <p:nvSpPr>
          <p:cNvPr id="3" name="Content Placeholder 2"/>
          <p:cNvSpPr>
            <a:spLocks noGrp="1"/>
          </p:cNvSpPr>
          <p:nvPr>
            <p:ph idx="1"/>
          </p:nvPr>
        </p:nvSpPr>
        <p:spPr>
          <a:xfrm>
            <a:off x="914400" y="1371600"/>
            <a:ext cx="7772400" cy="4754563"/>
          </a:xfrm>
        </p:spPr>
        <p:txBody>
          <a:bodyPr/>
          <a:lstStyle/>
          <a:p>
            <a:r>
              <a:rPr lang="en-US" dirty="0" smtClean="0"/>
              <a:t>Age 62: he comes in for his routine back pain visit and mentions a gradual weakening of urinary stream, post void dribbling, and frequent </a:t>
            </a:r>
            <a:r>
              <a:rPr lang="en-US" dirty="0" err="1" smtClean="0"/>
              <a:t>nocturia</a:t>
            </a:r>
            <a:endParaRPr lang="en-US" dirty="0" smtClean="0"/>
          </a:p>
          <a:p>
            <a:r>
              <a:rPr lang="en-US" dirty="0" smtClean="0"/>
              <a:t>DRE: he couldn’t relax and straightened his hips.  Not able to feel prostate</a:t>
            </a:r>
          </a:p>
          <a:p>
            <a:r>
              <a:rPr lang="en-US" dirty="0" smtClean="0"/>
              <a:t>Started on alpha-blocker</a:t>
            </a:r>
          </a:p>
          <a:p>
            <a:r>
              <a:rPr lang="en-US" dirty="0" smtClean="0"/>
              <a:t>PSA: 68 --- called…to Urology</a:t>
            </a:r>
          </a:p>
          <a:p>
            <a:r>
              <a:rPr lang="en-US" dirty="0" smtClean="0"/>
              <a:t>Prostate biopsy: 12 core samples all showing adenocarcinoma, Gleason 8</a:t>
            </a:r>
          </a:p>
          <a:p>
            <a:r>
              <a:rPr lang="en-US" dirty="0" smtClean="0"/>
              <a:t>Staging bone and CT scan: intense acetabular and </a:t>
            </a:r>
            <a:r>
              <a:rPr lang="en-US" dirty="0" err="1" smtClean="0"/>
              <a:t>ilio</a:t>
            </a:r>
            <a:r>
              <a:rPr lang="en-US" dirty="0" smtClean="0"/>
              <a:t>-pubic uptake.  f/u MRI strongly suggestive of metastatic dz.</a:t>
            </a:r>
          </a:p>
          <a:p>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140</a:t>
            </a:fld>
            <a:endParaRPr lang="en-US" altLang="en-US"/>
          </a:p>
        </p:txBody>
      </p:sp>
    </p:spTree>
    <p:extLst>
      <p:ext uri="{BB962C8B-B14F-4D97-AF65-F5344CB8AC3E}">
        <p14:creationId xmlns:p14="http://schemas.microsoft.com/office/powerpoint/2010/main" val="870928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274638"/>
            <a:ext cx="5715000" cy="639762"/>
          </a:xfrm>
        </p:spPr>
        <p:txBody>
          <a:bodyPr/>
          <a:lstStyle/>
          <a:p>
            <a:endParaRPr lang="en-US" dirty="0"/>
          </a:p>
        </p:txBody>
      </p:sp>
      <p:sp>
        <p:nvSpPr>
          <p:cNvPr id="3" name="Content Placeholder 2"/>
          <p:cNvSpPr>
            <a:spLocks noGrp="1"/>
          </p:cNvSpPr>
          <p:nvPr>
            <p:ph idx="1"/>
          </p:nvPr>
        </p:nvSpPr>
        <p:spPr>
          <a:xfrm>
            <a:off x="1219200" y="1295400"/>
            <a:ext cx="7467600" cy="4830763"/>
          </a:xfrm>
        </p:spPr>
        <p:txBody>
          <a:bodyPr/>
          <a:lstStyle/>
          <a:p>
            <a:r>
              <a:rPr lang="en-US" dirty="0" smtClean="0"/>
              <a:t>One month later</a:t>
            </a:r>
          </a:p>
          <a:p>
            <a:pPr lvl="1"/>
            <a:r>
              <a:rPr lang="en-US" dirty="0" smtClean="0"/>
              <a:t>Saw Oncology and started in with treatment (non-curative)</a:t>
            </a:r>
          </a:p>
          <a:p>
            <a:pPr lvl="1"/>
            <a:r>
              <a:rPr lang="en-US" dirty="0" smtClean="0"/>
              <a:t>Then slipped off his tractor onto his hip</a:t>
            </a:r>
          </a:p>
          <a:p>
            <a:pPr lvl="2"/>
            <a:r>
              <a:rPr lang="en-US" dirty="0" smtClean="0"/>
              <a:t>CT showed a fracture of the lytic lesion in the cortex of his acetabulum.</a:t>
            </a:r>
          </a:p>
          <a:p>
            <a:r>
              <a:rPr lang="en-US" dirty="0"/>
              <a:t>3</a:t>
            </a:r>
            <a:r>
              <a:rPr lang="en-US" dirty="0" smtClean="0"/>
              <a:t> years later (now) – Age 66</a:t>
            </a:r>
          </a:p>
          <a:p>
            <a:pPr lvl="1"/>
            <a:r>
              <a:rPr lang="en-US" dirty="0" smtClean="0"/>
              <a:t>He says he’s doing well</a:t>
            </a:r>
          </a:p>
          <a:p>
            <a:pPr lvl="2"/>
            <a:r>
              <a:rPr lang="en-US" dirty="0" smtClean="0"/>
              <a:t>No further fractures</a:t>
            </a:r>
          </a:p>
          <a:p>
            <a:pPr lvl="1"/>
            <a:r>
              <a:rPr lang="en-US" dirty="0" smtClean="0"/>
              <a:t>Oncology changing his treatment regimen</a:t>
            </a:r>
          </a:p>
          <a:p>
            <a:pPr lvl="1"/>
            <a:r>
              <a:rPr lang="en-US" dirty="0" smtClean="0"/>
              <a:t>He’s </a:t>
            </a:r>
            <a:r>
              <a:rPr lang="en-US" dirty="0" err="1" smtClean="0"/>
              <a:t>cushingoid</a:t>
            </a:r>
            <a:r>
              <a:rPr lang="en-US" dirty="0" smtClean="0"/>
              <a:t> on steroids</a:t>
            </a:r>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141</a:t>
            </a:fld>
            <a:endParaRPr lang="en-US" altLang="en-US"/>
          </a:p>
        </p:txBody>
      </p:sp>
    </p:spTree>
    <p:extLst>
      <p:ext uri="{BB962C8B-B14F-4D97-AF65-F5344CB8AC3E}">
        <p14:creationId xmlns:p14="http://schemas.microsoft.com/office/powerpoint/2010/main" val="1693628958"/>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609600" y="1600200"/>
            <a:ext cx="8077200" cy="4525963"/>
          </a:xfrm>
        </p:spPr>
        <p:txBody>
          <a:bodyPr/>
          <a:lstStyle/>
          <a:p>
            <a:r>
              <a:rPr lang="en-US" dirty="0" smtClean="0"/>
              <a:t>New  </a:t>
            </a:r>
            <a:r>
              <a:rPr lang="en-US" dirty="0"/>
              <a:t>USPSTF </a:t>
            </a:r>
            <a:r>
              <a:rPr lang="en-US" dirty="0" smtClean="0"/>
              <a:t>guidelines (10/2018)</a:t>
            </a:r>
            <a:endParaRPr lang="en-US" dirty="0"/>
          </a:p>
          <a:p>
            <a:pPr lvl="1"/>
            <a:r>
              <a:rPr lang="en-US" dirty="0"/>
              <a:t>They recognize they got it wrong</a:t>
            </a:r>
          </a:p>
          <a:p>
            <a:pPr lvl="1"/>
            <a:r>
              <a:rPr lang="en-US" dirty="0"/>
              <a:t>Return to informed patient decision as to whether </a:t>
            </a:r>
            <a:r>
              <a:rPr lang="en-US" dirty="0" smtClean="0"/>
              <a:t>screening will be undertaken</a:t>
            </a:r>
          </a:p>
          <a:p>
            <a:pPr lvl="2"/>
            <a:r>
              <a:rPr lang="en-US" dirty="0" smtClean="0"/>
              <a:t>For Age 55-70</a:t>
            </a:r>
          </a:p>
          <a:p>
            <a:pPr lvl="2"/>
            <a:r>
              <a:rPr lang="en-US" dirty="0" smtClean="0"/>
              <a:t>Other ages still category D</a:t>
            </a:r>
            <a:endParaRPr lang="en-US" dirty="0"/>
          </a:p>
          <a:p>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142</a:t>
            </a:fld>
            <a:endParaRPr lang="en-US" altLang="en-US"/>
          </a:p>
        </p:txBody>
      </p:sp>
    </p:spTree>
    <p:extLst>
      <p:ext uri="{BB962C8B-B14F-4D97-AF65-F5344CB8AC3E}">
        <p14:creationId xmlns:p14="http://schemas.microsoft.com/office/powerpoint/2010/main" val="369497631"/>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989" y="1066800"/>
            <a:ext cx="8326582" cy="921328"/>
          </a:xfrm>
        </p:spPr>
        <p:txBody>
          <a:bodyPr/>
          <a:lstStyle/>
          <a:p>
            <a:r>
              <a:rPr lang="en-US" dirty="0" smtClean="0"/>
              <a:t>Prostate Cancer: to screen or not to screen</a:t>
            </a:r>
            <a:endParaRPr lang="en-US" dirty="0"/>
          </a:p>
        </p:txBody>
      </p:sp>
      <p:sp>
        <p:nvSpPr>
          <p:cNvPr id="3" name="Content Placeholder 2"/>
          <p:cNvSpPr>
            <a:spLocks noGrp="1"/>
          </p:cNvSpPr>
          <p:nvPr>
            <p:ph idx="1"/>
          </p:nvPr>
        </p:nvSpPr>
        <p:spPr>
          <a:xfrm>
            <a:off x="355863" y="2133600"/>
            <a:ext cx="8686800" cy="2800460"/>
          </a:xfrm>
        </p:spPr>
        <p:txBody>
          <a:bodyPr/>
          <a:lstStyle/>
          <a:p>
            <a:r>
              <a:rPr lang="en-US" dirty="0" smtClean="0"/>
              <a:t>Second most likely cancer of men </a:t>
            </a:r>
          </a:p>
          <a:p>
            <a:pPr lvl="1"/>
            <a:r>
              <a:rPr lang="en-US" dirty="0" smtClean="0"/>
              <a:t>12% lifetime risk</a:t>
            </a:r>
          </a:p>
          <a:p>
            <a:pPr lvl="1"/>
            <a:r>
              <a:rPr lang="en-US" dirty="0" smtClean="0"/>
              <a:t>2.4 % of U.S. men die from it</a:t>
            </a:r>
          </a:p>
          <a:p>
            <a:r>
              <a:rPr lang="en-US" dirty="0" smtClean="0">
                <a:effectLst/>
              </a:rPr>
              <a:t>A PSA cutoff of 4.0 ng/mL had a sensitivity of 21 percent with specificity of 91 percent for detection of any prostate cancer; for detection of a high-grade cancer, sensitivity was 51 percent </a:t>
            </a:r>
          </a:p>
          <a:p>
            <a:pPr lvl="1"/>
            <a:r>
              <a:rPr lang="en-US" dirty="0" smtClean="0"/>
              <a:t>So PSA is an imperfect screening test for a cancer that many more men die </a:t>
            </a:r>
            <a:r>
              <a:rPr lang="en-US" b="1" dirty="0" smtClean="0"/>
              <a:t>with</a:t>
            </a:r>
            <a:r>
              <a:rPr lang="en-US" dirty="0" smtClean="0"/>
              <a:t> than die </a:t>
            </a:r>
            <a:r>
              <a:rPr lang="en-US" b="1" dirty="0" smtClean="0"/>
              <a:t>from</a:t>
            </a:r>
          </a:p>
          <a:p>
            <a:pPr lvl="1"/>
            <a:endParaRPr lang="en-US" b="1" dirty="0"/>
          </a:p>
          <a:p>
            <a:pPr lvl="7"/>
            <a:r>
              <a:rPr lang="en-US" sz="1200" dirty="0"/>
              <a:t>From </a:t>
            </a:r>
            <a:r>
              <a:rPr lang="en-US" sz="1200" dirty="0" err="1"/>
              <a:t>UpToDate</a:t>
            </a:r>
            <a:endParaRPr lang="en-US" sz="1200" dirty="0"/>
          </a:p>
        </p:txBody>
      </p:sp>
    </p:spTree>
    <p:extLst>
      <p:ext uri="{BB962C8B-B14F-4D97-AF65-F5344CB8AC3E}">
        <p14:creationId xmlns:p14="http://schemas.microsoft.com/office/powerpoint/2010/main" val="2551506589"/>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600" y="548637"/>
            <a:ext cx="5715000" cy="610886"/>
          </a:xfrm>
        </p:spPr>
        <p:txBody>
          <a:bodyPr/>
          <a:lstStyle/>
          <a:p>
            <a:r>
              <a:rPr lang="en-US" dirty="0" smtClean="0"/>
              <a:t>Do we even know how good/bad it is: </a:t>
            </a:r>
            <a:r>
              <a:rPr lang="en-US" sz="2400" dirty="0"/>
              <a:t>different numbers</a:t>
            </a:r>
          </a:p>
        </p:txBody>
      </p:sp>
      <p:sp>
        <p:nvSpPr>
          <p:cNvPr id="3" name="Content Placeholder 2"/>
          <p:cNvSpPr>
            <a:spLocks noGrp="1"/>
          </p:cNvSpPr>
          <p:nvPr>
            <p:ph idx="1"/>
          </p:nvPr>
        </p:nvSpPr>
        <p:spPr>
          <a:xfrm>
            <a:off x="5404918" y="2057402"/>
            <a:ext cx="3281882" cy="2676996"/>
          </a:xfrm>
        </p:spPr>
        <p:txBody>
          <a:bodyPr/>
          <a:lstStyle/>
          <a:p>
            <a:r>
              <a:rPr lang="en-US" dirty="0" smtClean="0"/>
              <a:t>“The </a:t>
            </a:r>
            <a:r>
              <a:rPr lang="en-US" dirty="0"/>
              <a:t>traditional cut off of 4 ng/ml that has been used to identify which men need further investigation has a sensitivity for detecting cancer of approximately 75% but a specificity of only 40</a:t>
            </a:r>
            <a:r>
              <a:rPr lang="en-US" dirty="0" smtClean="0"/>
              <a:t>%.”</a:t>
            </a:r>
          </a:p>
          <a:p>
            <a:endParaRPr lang="en-US" dirty="0"/>
          </a:p>
          <a:p>
            <a:endParaRPr lang="en-US" dirty="0"/>
          </a:p>
          <a:p>
            <a:endParaRPr lang="en-US" dirty="0" smtClean="0"/>
          </a:p>
          <a:p>
            <a:endParaRPr lang="en-US" dirty="0"/>
          </a:p>
          <a:p>
            <a:endParaRPr lang="en-US" dirty="0" smtClean="0"/>
          </a:p>
          <a:p>
            <a:endParaRPr lang="en-US" dirty="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144</a:t>
            </a:fld>
            <a:endParaRPr lang="en-US" altLang="en-US"/>
          </a:p>
        </p:txBody>
      </p:sp>
      <p:pic>
        <p:nvPicPr>
          <p:cNvPr id="6" name="Picture 5"/>
          <p:cNvPicPr>
            <a:picLocks noChangeAspect="1"/>
          </p:cNvPicPr>
          <p:nvPr/>
        </p:nvPicPr>
        <p:blipFill>
          <a:blip r:embed="rId2"/>
          <a:stretch>
            <a:fillRect/>
          </a:stretch>
        </p:blipFill>
        <p:spPr>
          <a:xfrm>
            <a:off x="164171" y="1905000"/>
            <a:ext cx="5240747" cy="3709467"/>
          </a:xfrm>
          <a:prstGeom prst="rect">
            <a:avLst/>
          </a:prstGeom>
        </p:spPr>
      </p:pic>
      <p:sp>
        <p:nvSpPr>
          <p:cNvPr id="7" name="TextBox 6"/>
          <p:cNvSpPr txBox="1"/>
          <p:nvPr/>
        </p:nvSpPr>
        <p:spPr>
          <a:xfrm>
            <a:off x="838200" y="5614467"/>
            <a:ext cx="4566718" cy="584775"/>
          </a:xfrm>
          <a:prstGeom prst="rect">
            <a:avLst/>
          </a:prstGeom>
          <a:noFill/>
        </p:spPr>
        <p:txBody>
          <a:bodyPr wrap="square" rtlCol="0">
            <a:spAutoFit/>
          </a:bodyPr>
          <a:lstStyle/>
          <a:p>
            <a:r>
              <a:rPr lang="en-US" sz="1600" i="1" dirty="0">
                <a:solidFill>
                  <a:prstClr val="black"/>
                </a:solidFill>
              </a:rPr>
              <a:t>Source: Post-Graduate Medical Journal:  https://pmj.bmj.com/content/78/925/646</a:t>
            </a:r>
          </a:p>
        </p:txBody>
      </p:sp>
    </p:spTree>
    <p:extLst>
      <p:ext uri="{BB962C8B-B14F-4D97-AF65-F5344CB8AC3E}">
        <p14:creationId xmlns:p14="http://schemas.microsoft.com/office/powerpoint/2010/main" val="323746229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274638"/>
            <a:ext cx="5715000" cy="639762"/>
          </a:xfrm>
        </p:spPr>
        <p:txBody>
          <a:bodyPr/>
          <a:lstStyle/>
          <a:p>
            <a:r>
              <a:rPr lang="en-US" dirty="0" smtClean="0"/>
              <a:t>Normal rises with age</a:t>
            </a:r>
            <a:endParaRPr lang="en-US" dirty="0"/>
          </a:p>
        </p:txBody>
      </p:sp>
      <p:pic>
        <p:nvPicPr>
          <p:cNvPr id="6" name="Content Placeholder 5"/>
          <p:cNvPicPr>
            <a:picLocks noGrp="1" noChangeAspect="1"/>
          </p:cNvPicPr>
          <p:nvPr>
            <p:ph idx="1"/>
          </p:nvPr>
        </p:nvPicPr>
        <p:blipFill>
          <a:blip r:embed="rId2"/>
          <a:stretch>
            <a:fillRect/>
          </a:stretch>
        </p:blipFill>
        <p:spPr>
          <a:xfrm>
            <a:off x="579120" y="1686038"/>
            <a:ext cx="8183880" cy="3897086"/>
          </a:xfrm>
          <a:prstGeom prst="rect">
            <a:avLst/>
          </a:prstGeom>
        </p:spPr>
      </p:pic>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145</a:t>
            </a:fld>
            <a:endParaRPr lang="en-US" altLang="en-US"/>
          </a:p>
        </p:txBody>
      </p:sp>
    </p:spTree>
    <p:extLst>
      <p:ext uri="{BB962C8B-B14F-4D97-AF65-F5344CB8AC3E}">
        <p14:creationId xmlns:p14="http://schemas.microsoft.com/office/powerpoint/2010/main" val="415018117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914400"/>
            <a:ext cx="8686801" cy="561110"/>
          </a:xfrm>
        </p:spPr>
        <p:txBody>
          <a:bodyPr/>
          <a:lstStyle/>
          <a:p>
            <a:r>
              <a:rPr lang="en-US" dirty="0" smtClean="0"/>
              <a:t>The downside of screening</a:t>
            </a:r>
            <a:endParaRPr lang="en-US" dirty="0"/>
          </a:p>
        </p:txBody>
      </p:sp>
      <p:sp>
        <p:nvSpPr>
          <p:cNvPr id="3" name="Content Placeholder 2"/>
          <p:cNvSpPr>
            <a:spLocks noGrp="1"/>
          </p:cNvSpPr>
          <p:nvPr>
            <p:ph idx="1"/>
          </p:nvPr>
        </p:nvSpPr>
        <p:spPr>
          <a:xfrm>
            <a:off x="297871" y="1475510"/>
            <a:ext cx="9005455" cy="2881745"/>
          </a:xfrm>
        </p:spPr>
        <p:txBody>
          <a:bodyPr>
            <a:noAutofit/>
          </a:bodyPr>
          <a:lstStyle/>
          <a:p>
            <a:r>
              <a:rPr lang="en-US" sz="2000" dirty="0" smtClean="0"/>
              <a:t>A prostate biopsy is invasive, painful, frightening and comes with risks of infection, bleeding, and urinary obstruction</a:t>
            </a:r>
          </a:p>
          <a:p>
            <a:pPr lvl="1"/>
            <a:r>
              <a:rPr lang="en-US" sz="1800" dirty="0" smtClean="0"/>
              <a:t>Antibiotic prophylaxis</a:t>
            </a:r>
          </a:p>
          <a:p>
            <a:pPr lvl="1"/>
            <a:r>
              <a:rPr lang="en-US" sz="1800" dirty="0" err="1" smtClean="0"/>
              <a:t>Hemospermia</a:t>
            </a:r>
            <a:r>
              <a:rPr lang="en-US" sz="1800" dirty="0" smtClean="0"/>
              <a:t> for weeks afterward</a:t>
            </a:r>
          </a:p>
          <a:p>
            <a:r>
              <a:rPr lang="en-US" sz="2000" dirty="0" err="1" smtClean="0"/>
              <a:t>Overdiagnosis</a:t>
            </a:r>
            <a:r>
              <a:rPr lang="en-US" sz="2000" dirty="0" smtClean="0"/>
              <a:t> of prostate cancer</a:t>
            </a:r>
          </a:p>
          <a:p>
            <a:pPr lvl="1"/>
            <a:r>
              <a:rPr lang="en-US" sz="1600" dirty="0" smtClean="0"/>
              <a:t>Many cancers found would not ever go on to cause morbidity and mortality</a:t>
            </a:r>
          </a:p>
          <a:p>
            <a:pPr lvl="1"/>
            <a:r>
              <a:rPr lang="en-US" sz="1600" dirty="0" smtClean="0"/>
              <a:t>Most U.S. studies don’t suggest that screening with a PSA leads to decrease in mortality</a:t>
            </a:r>
          </a:p>
          <a:p>
            <a:r>
              <a:rPr lang="en-US" sz="2000" dirty="0" smtClean="0"/>
              <a:t>Complications of cancer treatment</a:t>
            </a:r>
          </a:p>
          <a:p>
            <a:pPr lvl="1"/>
            <a:r>
              <a:rPr lang="en-US" sz="1800" dirty="0" smtClean="0"/>
              <a:t>Impotence</a:t>
            </a:r>
          </a:p>
          <a:p>
            <a:pPr lvl="1"/>
            <a:r>
              <a:rPr lang="en-US" sz="1800" dirty="0" smtClean="0"/>
              <a:t>Incontinence</a:t>
            </a:r>
          </a:p>
          <a:p>
            <a:pPr lvl="1"/>
            <a:r>
              <a:rPr lang="en-US" sz="1800" dirty="0" smtClean="0"/>
              <a:t>Radiation damage</a:t>
            </a:r>
          </a:p>
          <a:p>
            <a:pPr lvl="1"/>
            <a:r>
              <a:rPr lang="en-US" sz="1800" dirty="0" smtClean="0"/>
              <a:t>Missed work</a:t>
            </a:r>
          </a:p>
          <a:p>
            <a:r>
              <a:rPr lang="en-US" sz="2000" dirty="0" smtClean="0"/>
              <a:t>Anxiety-inducing</a:t>
            </a:r>
          </a:p>
          <a:p>
            <a:r>
              <a:rPr lang="en-US" sz="2000" dirty="0" smtClean="0"/>
              <a:t>The standard threshold misses many or most cancer cases</a:t>
            </a:r>
            <a:endParaRPr lang="en-US" sz="2000" dirty="0"/>
          </a:p>
        </p:txBody>
      </p:sp>
    </p:spTree>
    <p:extLst>
      <p:ext uri="{BB962C8B-B14F-4D97-AF65-F5344CB8AC3E}">
        <p14:creationId xmlns:p14="http://schemas.microsoft.com/office/powerpoint/2010/main" val="2939343751"/>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255" y="838200"/>
            <a:ext cx="8596745" cy="685800"/>
          </a:xfrm>
        </p:spPr>
        <p:txBody>
          <a:bodyPr/>
          <a:lstStyle/>
          <a:p>
            <a:r>
              <a:rPr lang="en-US" dirty="0" smtClean="0"/>
              <a:t>The Upside of screening</a:t>
            </a:r>
            <a:endParaRPr lang="en-US" dirty="0"/>
          </a:p>
        </p:txBody>
      </p:sp>
      <p:sp>
        <p:nvSpPr>
          <p:cNvPr id="3" name="Content Placeholder 2"/>
          <p:cNvSpPr>
            <a:spLocks noGrp="1"/>
          </p:cNvSpPr>
          <p:nvPr>
            <p:ph idx="1"/>
          </p:nvPr>
        </p:nvSpPr>
        <p:spPr>
          <a:xfrm>
            <a:off x="381000" y="1752600"/>
            <a:ext cx="8515350" cy="3034145"/>
          </a:xfrm>
        </p:spPr>
        <p:txBody>
          <a:bodyPr/>
          <a:lstStyle/>
          <a:p>
            <a:r>
              <a:rPr lang="en-US" dirty="0" smtClean="0"/>
              <a:t>Screening might reduce the likelihood of dying from prostate cancer</a:t>
            </a:r>
          </a:p>
          <a:p>
            <a:pPr lvl="1"/>
            <a:r>
              <a:rPr lang="en-US" dirty="0" smtClean="0"/>
              <a:t>Men with prostate cancer live longer when treated</a:t>
            </a:r>
          </a:p>
          <a:p>
            <a:r>
              <a:rPr lang="en-US" dirty="0" smtClean="0"/>
              <a:t>In the early 1990’s, the PSA became widely used, creating an enormous uncontrolled experiment.</a:t>
            </a:r>
          </a:p>
          <a:p>
            <a:r>
              <a:rPr lang="en-US" dirty="0" smtClean="0"/>
              <a:t>No other countries did the same</a:t>
            </a:r>
          </a:p>
          <a:p>
            <a:pPr lvl="1"/>
            <a:r>
              <a:rPr lang="en-US" dirty="0" smtClean="0"/>
              <a:t>This is probably why PSA studies in Europe tend to be positive while U.S. studies are generally negative</a:t>
            </a:r>
          </a:p>
          <a:p>
            <a:r>
              <a:rPr lang="en-US" dirty="0" smtClean="0"/>
              <a:t>No major new cures have come out in all this time</a:t>
            </a:r>
          </a:p>
          <a:p>
            <a:r>
              <a:rPr lang="en-US" dirty="0" smtClean="0"/>
              <a:t>So what happened?</a:t>
            </a:r>
            <a:endParaRPr lang="en-US" dirty="0"/>
          </a:p>
        </p:txBody>
      </p:sp>
    </p:spTree>
    <p:extLst>
      <p:ext uri="{BB962C8B-B14F-4D97-AF65-F5344CB8AC3E}">
        <p14:creationId xmlns:p14="http://schemas.microsoft.com/office/powerpoint/2010/main" val="333535125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947112"/>
            <a:ext cx="7976672" cy="4101138"/>
          </a:xfrm>
          <a:prstGeom prst="rect">
            <a:avLst/>
          </a:prstGeom>
        </p:spPr>
      </p:pic>
      <p:sp>
        <p:nvSpPr>
          <p:cNvPr id="3" name="TextBox 2"/>
          <p:cNvSpPr txBox="1"/>
          <p:nvPr/>
        </p:nvSpPr>
        <p:spPr>
          <a:xfrm>
            <a:off x="1507402" y="5048251"/>
            <a:ext cx="6493598" cy="646331"/>
          </a:xfrm>
          <a:prstGeom prst="rect">
            <a:avLst/>
          </a:prstGeom>
          <a:noFill/>
        </p:spPr>
        <p:txBody>
          <a:bodyPr wrap="square" rtlCol="0">
            <a:spAutoFit/>
          </a:bodyPr>
          <a:lstStyle/>
          <a:p>
            <a:r>
              <a:rPr lang="en-US" i="1" dirty="0">
                <a:solidFill>
                  <a:srgbClr val="FF0000"/>
                </a:solidFill>
              </a:rPr>
              <a:t>Death from Prostate cancer went down from 39 to 19 per 100,000 men, at a time when the average lifespan was increasing</a:t>
            </a:r>
          </a:p>
        </p:txBody>
      </p:sp>
    </p:spTree>
    <p:extLst>
      <p:ext uri="{BB962C8B-B14F-4D97-AF65-F5344CB8AC3E}">
        <p14:creationId xmlns:p14="http://schemas.microsoft.com/office/powerpoint/2010/main" val="498526815"/>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274638"/>
            <a:ext cx="5715000" cy="586740"/>
          </a:xfrm>
        </p:spPr>
        <p:txBody>
          <a:bodyPr/>
          <a:lstStyle/>
          <a:p>
            <a:r>
              <a:rPr lang="en-US" dirty="0" smtClean="0"/>
              <a:t>Relatively</a:t>
            </a:r>
            <a:endParaRPr lang="en-US" dirty="0"/>
          </a:p>
        </p:txBody>
      </p:sp>
      <p:pic>
        <p:nvPicPr>
          <p:cNvPr id="6" name="Content Placeholder 5"/>
          <p:cNvPicPr>
            <a:picLocks noGrp="1" noChangeAspect="1"/>
          </p:cNvPicPr>
          <p:nvPr>
            <p:ph idx="1"/>
          </p:nvPr>
        </p:nvPicPr>
        <p:blipFill>
          <a:blip r:embed="rId2"/>
          <a:stretch>
            <a:fillRect/>
          </a:stretch>
        </p:blipFill>
        <p:spPr>
          <a:xfrm>
            <a:off x="990600" y="861378"/>
            <a:ext cx="7162800" cy="5383505"/>
          </a:xfrm>
          <a:prstGeom prst="rect">
            <a:avLst/>
          </a:prstGeom>
        </p:spPr>
      </p:pic>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149</a:t>
            </a:fld>
            <a:endParaRPr lang="en-US" altLang="en-US"/>
          </a:p>
        </p:txBody>
      </p:sp>
    </p:spTree>
    <p:extLst>
      <p:ext uri="{BB962C8B-B14F-4D97-AF65-F5344CB8AC3E}">
        <p14:creationId xmlns:p14="http://schemas.microsoft.com/office/powerpoint/2010/main" val="29139361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447800"/>
          </a:xfrm>
        </p:spPr>
        <p:txBody>
          <a:bodyPr/>
          <a:lstStyle/>
          <a:p>
            <a:r>
              <a:rPr lang="en-US" dirty="0" smtClean="0"/>
              <a:t>You correctly started a statin</a:t>
            </a:r>
            <a:endParaRPr lang="en-US" dirty="0"/>
          </a:p>
        </p:txBody>
      </p:sp>
      <p:sp>
        <p:nvSpPr>
          <p:cNvPr id="3" name="Content Placeholder 2"/>
          <p:cNvSpPr>
            <a:spLocks noGrp="1"/>
          </p:cNvSpPr>
          <p:nvPr>
            <p:ph idx="1"/>
          </p:nvPr>
        </p:nvSpPr>
        <p:spPr>
          <a:xfrm>
            <a:off x="152400" y="2362200"/>
            <a:ext cx="8686800" cy="3382963"/>
          </a:xfrm>
        </p:spPr>
        <p:txBody>
          <a:bodyPr/>
          <a:lstStyle/>
          <a:p>
            <a:pPr lvl="0">
              <a:buClr>
                <a:srgbClr val="0BD0D9"/>
              </a:buClr>
            </a:pPr>
            <a:r>
              <a:rPr lang="en-US" dirty="0">
                <a:solidFill>
                  <a:prstClr val="black"/>
                </a:solidFill>
              </a:rPr>
              <a:t>This patient then calls your nurse in 2 weeks saying “that medication made me sick.  I hurt all over and I can’t sleep.  I’m going to stop it”</a:t>
            </a:r>
          </a:p>
          <a:p>
            <a:pPr lvl="0">
              <a:buClr>
                <a:srgbClr val="0BD0D9"/>
              </a:buClr>
            </a:pPr>
            <a:endParaRPr lang="en-US" dirty="0">
              <a:solidFill>
                <a:prstClr val="black"/>
              </a:solidFill>
            </a:endParaRPr>
          </a:p>
          <a:p>
            <a:pPr lvl="0">
              <a:buClr>
                <a:srgbClr val="0BD0D9"/>
              </a:buClr>
            </a:pPr>
            <a:endParaRPr lang="en-US" dirty="0">
              <a:solidFill>
                <a:prstClr val="black"/>
              </a:solidFill>
            </a:endParaRPr>
          </a:p>
          <a:p>
            <a:endParaRPr lang="en-US" dirty="0" smtClean="0">
              <a:solidFill>
                <a:prstClr val="black"/>
              </a:solidFill>
            </a:endParaRPr>
          </a:p>
          <a:p>
            <a:pPr marL="0" indent="0">
              <a:buNone/>
            </a:pPr>
            <a:endParaRPr lang="en-US" dirty="0"/>
          </a:p>
        </p:txBody>
      </p:sp>
      <p:pic>
        <p:nvPicPr>
          <p:cNvPr id="4" name="Picture 3"/>
          <p:cNvPicPr>
            <a:picLocks noChangeAspect="1"/>
          </p:cNvPicPr>
          <p:nvPr/>
        </p:nvPicPr>
        <p:blipFill>
          <a:blip r:embed="rId2"/>
          <a:stretch>
            <a:fillRect/>
          </a:stretch>
        </p:blipFill>
        <p:spPr>
          <a:xfrm>
            <a:off x="3048000" y="3276600"/>
            <a:ext cx="4931229" cy="2761488"/>
          </a:xfrm>
          <a:prstGeom prst="rect">
            <a:avLst/>
          </a:prstGeom>
        </p:spPr>
      </p:pic>
    </p:spTree>
    <p:extLst>
      <p:ext uri="{BB962C8B-B14F-4D97-AF65-F5344CB8AC3E}">
        <p14:creationId xmlns:p14="http://schemas.microsoft.com/office/powerpoint/2010/main" val="323715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42" presetClass="entr" presetSubtype="0" fill="hold" nodeType="withEffect">
                                  <p:stCondLst>
                                    <p:cond delay="25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anim calcmode="lin" valueType="num">
                                      <p:cBhvr>
                                        <p:cTn id="10" dur="1000" fill="hold"/>
                                        <p:tgtEl>
                                          <p:spTgt spid="4"/>
                                        </p:tgtEl>
                                        <p:attrNameLst>
                                          <p:attrName>ppt_x</p:attrName>
                                        </p:attrNameLst>
                                      </p:cBhvr>
                                      <p:tavLst>
                                        <p:tav tm="0">
                                          <p:val>
                                            <p:strVal val="#ppt_x"/>
                                          </p:val>
                                        </p:tav>
                                        <p:tav tm="100000">
                                          <p:val>
                                            <p:strVal val="#ppt_x"/>
                                          </p:val>
                                        </p:tav>
                                      </p:tavLst>
                                    </p:anim>
                                    <p:anim calcmode="lin" valueType="num">
                                      <p:cBhvr>
                                        <p:cTn id="1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685800" y="1600200"/>
            <a:ext cx="8001000" cy="4525963"/>
          </a:xfrm>
        </p:spPr>
        <p:txBody>
          <a:bodyPr/>
          <a:lstStyle/>
          <a:p>
            <a:r>
              <a:rPr lang="en-US" dirty="0" smtClean="0"/>
              <a:t>…</a:t>
            </a:r>
          </a:p>
          <a:p>
            <a:r>
              <a:rPr lang="en-US" dirty="0" err="1" smtClean="0"/>
              <a:t>Bibub</a:t>
            </a:r>
            <a:endParaRPr lang="en-US" dirty="0" smtClean="0"/>
          </a:p>
          <a:p>
            <a:r>
              <a:rPr lang="en-US" dirty="0" err="1" smtClean="0"/>
              <a:t>Vyuv</a:t>
            </a:r>
            <a:endParaRPr lang="en-US" dirty="0" smtClean="0"/>
          </a:p>
          <a:p>
            <a:endParaRPr lang="en-US" dirty="0"/>
          </a:p>
          <a:p>
            <a:endParaRPr lang="en-US" dirty="0" smtClean="0"/>
          </a:p>
          <a:p>
            <a:endParaRPr lang="en-US" dirty="0"/>
          </a:p>
          <a:p>
            <a:endParaRPr lang="en-US" dirty="0" smtClean="0"/>
          </a:p>
          <a:p>
            <a:endParaRPr lang="en-US" dirty="0"/>
          </a:p>
          <a:p>
            <a:endParaRPr lang="en-US" sz="1600" dirty="0" smtClean="0">
              <a:hlinkClick r:id="rId2"/>
            </a:endParaRPr>
          </a:p>
          <a:p>
            <a:endParaRPr lang="en-US" sz="1600" dirty="0">
              <a:hlinkClick r:id="rId2"/>
            </a:endParaRPr>
          </a:p>
          <a:p>
            <a:r>
              <a:rPr lang="en-US" sz="1600" dirty="0" smtClean="0">
                <a:hlinkClick r:id="rId2"/>
              </a:rPr>
              <a:t>https</a:t>
            </a:r>
            <a:r>
              <a:rPr lang="en-US" sz="1600" dirty="0">
                <a:hlinkClick r:id="rId2"/>
              </a:rPr>
              <a:t>://jamanetwork.com/journals/jamanetworkopen/fullarticle/2792368</a:t>
            </a:r>
            <a:endParaRPr lang="en-US" sz="1600"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150</a:t>
            </a:fld>
            <a:endParaRPr lang="en-US" altLang="en-US"/>
          </a:p>
        </p:txBody>
      </p:sp>
      <p:pic>
        <p:nvPicPr>
          <p:cNvPr id="6" name="Picture 5"/>
          <p:cNvPicPr>
            <a:picLocks noChangeAspect="1"/>
          </p:cNvPicPr>
          <p:nvPr/>
        </p:nvPicPr>
        <p:blipFill>
          <a:blip r:embed="rId3"/>
          <a:stretch>
            <a:fillRect/>
          </a:stretch>
        </p:blipFill>
        <p:spPr>
          <a:xfrm>
            <a:off x="685800" y="846138"/>
            <a:ext cx="7162800" cy="4640850"/>
          </a:xfrm>
          <a:prstGeom prst="rect">
            <a:avLst/>
          </a:prstGeom>
        </p:spPr>
      </p:pic>
    </p:spTree>
    <p:extLst>
      <p:ext uri="{BB962C8B-B14F-4D97-AF65-F5344CB8AC3E}">
        <p14:creationId xmlns:p14="http://schemas.microsoft.com/office/powerpoint/2010/main" val="2466876016"/>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7600" y="1295400"/>
            <a:ext cx="1219200" cy="122238"/>
          </a:xfrm>
        </p:spPr>
        <p:txBody>
          <a:bodyPr/>
          <a:lstStyle/>
          <a:p>
            <a:endParaRPr lang="en-US" dirty="0"/>
          </a:p>
        </p:txBody>
      </p:sp>
      <p:sp>
        <p:nvSpPr>
          <p:cNvPr id="3" name="Content Placeholder 2"/>
          <p:cNvSpPr>
            <a:spLocks noGrp="1"/>
          </p:cNvSpPr>
          <p:nvPr>
            <p:ph idx="1"/>
          </p:nvPr>
        </p:nvSpPr>
        <p:spPr>
          <a:xfrm>
            <a:off x="8153400" y="1600201"/>
            <a:ext cx="533400" cy="1752600"/>
          </a:xfrm>
        </p:spPr>
        <p:txBody>
          <a:bodyPr/>
          <a:lstStyle/>
          <a:p>
            <a:endParaRPr lang="en-US"/>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151</a:t>
            </a:fld>
            <a:endParaRPr lang="en-US" altLang="en-US"/>
          </a:p>
        </p:txBody>
      </p:sp>
      <p:sp>
        <p:nvSpPr>
          <p:cNvPr id="6" name="Rectangle 5"/>
          <p:cNvSpPr/>
          <p:nvPr/>
        </p:nvSpPr>
        <p:spPr>
          <a:xfrm>
            <a:off x="1210490" y="1118954"/>
            <a:ext cx="6790509" cy="4154984"/>
          </a:xfrm>
          <a:prstGeom prst="rect">
            <a:avLst/>
          </a:prstGeom>
        </p:spPr>
        <p:txBody>
          <a:bodyPr wrap="square">
            <a:spAutoFit/>
          </a:bodyPr>
          <a:lstStyle/>
          <a:p>
            <a:r>
              <a:rPr lang="en-US" sz="2400" b="1" dirty="0" smtClean="0"/>
              <a:t>“Conclusions </a:t>
            </a:r>
            <a:r>
              <a:rPr lang="en-US" sz="2400" b="1" dirty="0"/>
              <a:t>and Relevance  </a:t>
            </a:r>
            <a:r>
              <a:rPr lang="en-US" sz="2400" dirty="0"/>
              <a:t>This cross-sectional study using comprehensive </a:t>
            </a:r>
            <a:r>
              <a:rPr lang="en-US" sz="2400" dirty="0" smtClean="0"/>
              <a:t>PCSM (Prostate Cancer Specific Mortality) </a:t>
            </a:r>
            <a:r>
              <a:rPr lang="en-US" sz="2400" dirty="0"/>
              <a:t>data through 2019 demonstrated </a:t>
            </a:r>
            <a:r>
              <a:rPr lang="en-US" sz="2400" b="1" u="sng" dirty="0"/>
              <a:t>decreasing PCSM rates that flattened or increased after the 2012 USPSTF Grade D recommendation, suggesting that decreased PSA screening may be a factor associated with this change</a:t>
            </a:r>
            <a:r>
              <a:rPr lang="en-US" sz="2400" dirty="0"/>
              <a:t>. This change was seen across ages, races and ethnicities, urbanization categories, and US Census regions. The updated 2018 USPSTF guideline supporting shared decision-making may reverse these trends in the coming years</a:t>
            </a:r>
            <a:r>
              <a:rPr lang="en-US" sz="2400" dirty="0" smtClean="0"/>
              <a:t>.”</a:t>
            </a:r>
            <a:endParaRPr lang="en-US" sz="2400" dirty="0"/>
          </a:p>
        </p:txBody>
      </p:sp>
    </p:spTree>
    <p:extLst>
      <p:ext uri="{BB962C8B-B14F-4D97-AF65-F5344CB8AC3E}">
        <p14:creationId xmlns:p14="http://schemas.microsoft.com/office/powerpoint/2010/main" val="2941653420"/>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520545" cy="616528"/>
          </a:xfrm>
        </p:spPr>
        <p:txBody>
          <a:bodyPr/>
          <a:lstStyle/>
          <a:p>
            <a:r>
              <a:rPr lang="en-US" dirty="0" smtClean="0"/>
              <a:t>PSA screening: shared decision-making</a:t>
            </a:r>
            <a:endParaRPr lang="en-US" dirty="0"/>
          </a:p>
        </p:txBody>
      </p:sp>
      <p:sp>
        <p:nvSpPr>
          <p:cNvPr id="3" name="Content Placeholder 2"/>
          <p:cNvSpPr>
            <a:spLocks noGrp="1"/>
          </p:cNvSpPr>
          <p:nvPr>
            <p:ph idx="1"/>
          </p:nvPr>
        </p:nvSpPr>
        <p:spPr>
          <a:xfrm>
            <a:off x="1066800" y="1530928"/>
            <a:ext cx="6622868" cy="3174532"/>
          </a:xfrm>
        </p:spPr>
        <p:txBody>
          <a:bodyPr/>
          <a:lstStyle/>
          <a:p>
            <a:r>
              <a:rPr lang="en-US" dirty="0" smtClean="0"/>
              <a:t>A careful discussion and then the patient chooses.</a:t>
            </a:r>
          </a:p>
          <a:p>
            <a:r>
              <a:rPr lang="en-US" dirty="0" smtClean="0"/>
              <a:t>We don’t say “you should” or “you shouldn’t”</a:t>
            </a:r>
            <a:endParaRPr lang="en-US" dirty="0"/>
          </a:p>
          <a:p>
            <a:r>
              <a:rPr lang="en-US" dirty="0" smtClean="0"/>
              <a:t>Adjust the conversation for those at higher risk</a:t>
            </a:r>
          </a:p>
          <a:p>
            <a:pPr lvl="1"/>
            <a:r>
              <a:rPr lang="en-US" dirty="0" smtClean="0"/>
              <a:t>African Americans and </a:t>
            </a:r>
            <a:r>
              <a:rPr lang="en-US" dirty="0" err="1" smtClean="0"/>
              <a:t>Carribean</a:t>
            </a:r>
            <a:r>
              <a:rPr lang="en-US" dirty="0" smtClean="0"/>
              <a:t> men of African ancestry</a:t>
            </a:r>
          </a:p>
          <a:p>
            <a:pPr lvl="1"/>
            <a:r>
              <a:rPr lang="en-US" dirty="0" smtClean="0"/>
              <a:t>Family history of prostate cancer</a:t>
            </a:r>
          </a:p>
          <a:p>
            <a:pPr lvl="2"/>
            <a:r>
              <a:rPr lang="en-US" dirty="0" smtClean="0"/>
              <a:t>Particularly a 1</a:t>
            </a:r>
            <a:r>
              <a:rPr lang="en-US" baseline="30000" dirty="0" smtClean="0"/>
              <a:t>st</a:t>
            </a:r>
            <a:r>
              <a:rPr lang="en-US" dirty="0" smtClean="0"/>
              <a:t> degree relative who was diagnosed at &lt;65 </a:t>
            </a:r>
            <a:r>
              <a:rPr lang="en-US" dirty="0" err="1" smtClean="0"/>
              <a:t>yo</a:t>
            </a:r>
            <a:r>
              <a:rPr lang="en-US" dirty="0" err="1"/>
              <a:t>a</a:t>
            </a:r>
            <a:endParaRPr lang="en-US" dirty="0" smtClean="0"/>
          </a:p>
          <a:p>
            <a:pPr lvl="1"/>
            <a:r>
              <a:rPr lang="en-US" dirty="0" smtClean="0"/>
              <a:t>BRCA mutation</a:t>
            </a:r>
          </a:p>
          <a:p>
            <a:pPr lvl="1"/>
            <a:endParaRPr lang="en-US" dirty="0"/>
          </a:p>
          <a:p>
            <a:pPr lvl="3"/>
            <a:r>
              <a:rPr lang="en-US" sz="1200" i="1" dirty="0"/>
              <a:t>Resource for all PSA slides unless o/w specified: </a:t>
            </a:r>
            <a:r>
              <a:rPr lang="en-US" sz="1200" i="1" dirty="0" err="1"/>
              <a:t>UpToDate</a:t>
            </a:r>
            <a:endParaRPr lang="en-US" sz="1200" i="1" dirty="0"/>
          </a:p>
          <a:p>
            <a:pPr lvl="1"/>
            <a:endParaRPr lang="en-US" dirty="0" smtClean="0"/>
          </a:p>
        </p:txBody>
      </p:sp>
    </p:spTree>
    <p:extLst>
      <p:ext uri="{BB962C8B-B14F-4D97-AF65-F5344CB8AC3E}">
        <p14:creationId xmlns:p14="http://schemas.microsoft.com/office/powerpoint/2010/main" val="273249329"/>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274638"/>
            <a:ext cx="5715000" cy="715962"/>
          </a:xfrm>
        </p:spPr>
        <p:txBody>
          <a:bodyPr/>
          <a:lstStyle/>
          <a:p>
            <a:r>
              <a:rPr lang="en-US" dirty="0" smtClean="0"/>
              <a:t>My latest approach</a:t>
            </a:r>
            <a:endParaRPr lang="en-US" dirty="0"/>
          </a:p>
        </p:txBody>
      </p:sp>
      <p:sp>
        <p:nvSpPr>
          <p:cNvPr id="3" name="Content Placeholder 2"/>
          <p:cNvSpPr>
            <a:spLocks noGrp="1"/>
          </p:cNvSpPr>
          <p:nvPr>
            <p:ph idx="1"/>
          </p:nvPr>
        </p:nvSpPr>
        <p:spPr>
          <a:xfrm>
            <a:off x="990600" y="1295400"/>
            <a:ext cx="7696200" cy="4830763"/>
          </a:xfrm>
        </p:spPr>
        <p:txBody>
          <a:bodyPr/>
          <a:lstStyle/>
          <a:p>
            <a:r>
              <a:rPr lang="en-US" dirty="0" smtClean="0"/>
              <a:t>“OK, so we just talked this through for a long time and you decided to screen for prostate cancer.  </a:t>
            </a:r>
          </a:p>
          <a:p>
            <a:r>
              <a:rPr lang="en-US" dirty="0" smtClean="0"/>
              <a:t>Going forward, I’m going to check you every year until you are 70</a:t>
            </a:r>
          </a:p>
          <a:p>
            <a:r>
              <a:rPr lang="en-US" dirty="0" smtClean="0"/>
              <a:t>If you ever decide you want to stop screening for prostate cancer or you just want to discuss it, let me know”</a:t>
            </a:r>
          </a:p>
          <a:p>
            <a:r>
              <a:rPr lang="en-US" dirty="0" smtClean="0"/>
              <a:t>This way, I don’t withhold a PSA that is due because we haven’t had the talk recently.</a:t>
            </a:r>
          </a:p>
          <a:p>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153</a:t>
            </a:fld>
            <a:endParaRPr lang="en-US" altLang="en-US"/>
          </a:p>
        </p:txBody>
      </p:sp>
    </p:spTree>
    <p:extLst>
      <p:ext uri="{BB962C8B-B14F-4D97-AF65-F5344CB8AC3E}">
        <p14:creationId xmlns:p14="http://schemas.microsoft.com/office/powerpoint/2010/main" val="86091923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274638"/>
            <a:ext cx="5715000" cy="715962"/>
          </a:xfrm>
        </p:spPr>
        <p:txBody>
          <a:bodyPr/>
          <a:lstStyle/>
          <a:p>
            <a:r>
              <a:rPr lang="en-US" dirty="0" smtClean="0"/>
              <a:t>But, wait!</a:t>
            </a:r>
            <a:endParaRPr lang="en-US" dirty="0"/>
          </a:p>
        </p:txBody>
      </p:sp>
      <p:pic>
        <p:nvPicPr>
          <p:cNvPr id="6" name="Content Placeholder 5"/>
          <p:cNvPicPr>
            <a:picLocks noGrp="1" noChangeAspect="1"/>
          </p:cNvPicPr>
          <p:nvPr>
            <p:ph idx="1"/>
          </p:nvPr>
        </p:nvPicPr>
        <p:blipFill>
          <a:blip r:embed="rId2"/>
          <a:stretch>
            <a:fillRect/>
          </a:stretch>
        </p:blipFill>
        <p:spPr>
          <a:xfrm>
            <a:off x="914400" y="1143000"/>
            <a:ext cx="7154273" cy="2514951"/>
          </a:xfrm>
          <a:prstGeom prst="rect">
            <a:avLst/>
          </a:prstGeom>
        </p:spPr>
      </p:pic>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154</a:t>
            </a:fld>
            <a:endParaRPr lang="en-US" altLang="en-US"/>
          </a:p>
        </p:txBody>
      </p:sp>
      <p:pic>
        <p:nvPicPr>
          <p:cNvPr id="7" name="Picture 6"/>
          <p:cNvPicPr>
            <a:picLocks noChangeAspect="1"/>
          </p:cNvPicPr>
          <p:nvPr/>
        </p:nvPicPr>
        <p:blipFill>
          <a:blip r:embed="rId3"/>
          <a:stretch>
            <a:fillRect/>
          </a:stretch>
        </p:blipFill>
        <p:spPr>
          <a:xfrm>
            <a:off x="152400" y="4114800"/>
            <a:ext cx="8991600" cy="748566"/>
          </a:xfrm>
          <a:prstGeom prst="rect">
            <a:avLst/>
          </a:prstGeom>
        </p:spPr>
      </p:pic>
    </p:spTree>
    <p:extLst>
      <p:ext uri="{BB962C8B-B14F-4D97-AF65-F5344CB8AC3E}">
        <p14:creationId xmlns:p14="http://schemas.microsoft.com/office/powerpoint/2010/main" val="1097806305"/>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274638"/>
            <a:ext cx="5715000" cy="639762"/>
          </a:xfrm>
        </p:spPr>
        <p:txBody>
          <a:bodyPr/>
          <a:lstStyle/>
          <a:p>
            <a:r>
              <a:rPr lang="en-US" dirty="0" smtClean="0"/>
              <a:t>Bingo!</a:t>
            </a:r>
            <a:endParaRPr lang="en-US" dirty="0"/>
          </a:p>
        </p:txBody>
      </p:sp>
      <p:pic>
        <p:nvPicPr>
          <p:cNvPr id="6" name="Content Placeholder 5"/>
          <p:cNvPicPr>
            <a:picLocks noGrp="1" noChangeAspect="1"/>
          </p:cNvPicPr>
          <p:nvPr>
            <p:ph idx="1"/>
          </p:nvPr>
        </p:nvPicPr>
        <p:blipFill>
          <a:blip r:embed="rId2"/>
          <a:stretch>
            <a:fillRect/>
          </a:stretch>
        </p:blipFill>
        <p:spPr>
          <a:xfrm>
            <a:off x="701609" y="990600"/>
            <a:ext cx="7985191" cy="4599682"/>
          </a:xfrm>
          <a:prstGeom prst="rect">
            <a:avLst/>
          </a:prstGeom>
        </p:spPr>
      </p:pic>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155</a:t>
            </a:fld>
            <a:endParaRPr lang="en-US" altLang="en-US"/>
          </a:p>
        </p:txBody>
      </p:sp>
    </p:spTree>
    <p:extLst>
      <p:ext uri="{BB962C8B-B14F-4D97-AF65-F5344CB8AC3E}">
        <p14:creationId xmlns:p14="http://schemas.microsoft.com/office/powerpoint/2010/main" val="1796611568"/>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stretch>
            <a:fillRect/>
          </a:stretch>
        </p:blipFill>
        <p:spPr>
          <a:xfrm>
            <a:off x="533400" y="1219200"/>
            <a:ext cx="8195906" cy="4877253"/>
          </a:xfrm>
          <a:prstGeom prst="rect">
            <a:avLst/>
          </a:prstGeom>
        </p:spPr>
      </p:pic>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156</a:t>
            </a:fld>
            <a:endParaRPr lang="en-US" altLang="en-US"/>
          </a:p>
        </p:txBody>
      </p:sp>
    </p:spTree>
    <p:extLst>
      <p:ext uri="{BB962C8B-B14F-4D97-AF65-F5344CB8AC3E}">
        <p14:creationId xmlns:p14="http://schemas.microsoft.com/office/powerpoint/2010/main" val="2630653070"/>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2622" y="2057400"/>
            <a:ext cx="5715000" cy="1143000"/>
          </a:xfrm>
        </p:spPr>
        <p:txBody>
          <a:bodyPr/>
          <a:lstStyle/>
          <a:p>
            <a:r>
              <a:rPr lang="en-US" dirty="0" smtClean="0"/>
              <a:t>So what will the American Task Force on Prevention Do After This Landmark Study?</a:t>
            </a:r>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157</a:t>
            </a:fld>
            <a:endParaRPr lang="en-US" altLang="en-US"/>
          </a:p>
        </p:txBody>
      </p:sp>
    </p:spTree>
    <p:extLst>
      <p:ext uri="{BB962C8B-B14F-4D97-AF65-F5344CB8AC3E}">
        <p14:creationId xmlns:p14="http://schemas.microsoft.com/office/powerpoint/2010/main" val="1807630945"/>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an aggressive protocol look like?</a:t>
            </a:r>
            <a:endParaRPr lang="en-US" dirty="0"/>
          </a:p>
        </p:txBody>
      </p:sp>
      <p:sp>
        <p:nvSpPr>
          <p:cNvPr id="3" name="Content Placeholder 2"/>
          <p:cNvSpPr>
            <a:spLocks noGrp="1"/>
          </p:cNvSpPr>
          <p:nvPr>
            <p:ph idx="1"/>
          </p:nvPr>
        </p:nvSpPr>
        <p:spPr>
          <a:xfrm>
            <a:off x="990600" y="1600200"/>
            <a:ext cx="7696200" cy="4525963"/>
          </a:xfrm>
        </p:spPr>
        <p:txBody>
          <a:bodyPr/>
          <a:lstStyle/>
          <a:p>
            <a:r>
              <a:rPr lang="en-US" dirty="0" smtClean="0"/>
              <a:t>Memorial Sloan Kettering Cancer Center Guidelines</a:t>
            </a:r>
          </a:p>
          <a:p>
            <a:r>
              <a:rPr lang="en-US" dirty="0" smtClean="0"/>
              <a:t>Age: 45-49: Baseline PSA</a:t>
            </a:r>
          </a:p>
          <a:p>
            <a:pPr lvl="1"/>
            <a:r>
              <a:rPr lang="en-US" dirty="0" smtClean="0"/>
              <a:t>&gt;= 3 ng/mL : discuss biopsy</a:t>
            </a:r>
          </a:p>
          <a:p>
            <a:pPr lvl="1"/>
            <a:r>
              <a:rPr lang="en-US" dirty="0" smtClean="0"/>
              <a:t>1-3: Repeat in 2-4 years</a:t>
            </a:r>
          </a:p>
          <a:p>
            <a:pPr lvl="1"/>
            <a:r>
              <a:rPr lang="en-US" dirty="0" smtClean="0"/>
              <a:t>&lt;1: Repeat again 51-55</a:t>
            </a:r>
          </a:p>
          <a:p>
            <a:r>
              <a:rPr lang="en-US" dirty="0" smtClean="0"/>
              <a:t>Age: 50-59: Check PSA</a:t>
            </a:r>
          </a:p>
          <a:p>
            <a:pPr lvl="1"/>
            <a:r>
              <a:rPr lang="en-US" dirty="0" smtClean="0"/>
              <a:t>&gt;=3: discuss biopsy</a:t>
            </a:r>
          </a:p>
          <a:p>
            <a:pPr lvl="1"/>
            <a:r>
              <a:rPr lang="en-US" dirty="0" smtClean="0"/>
              <a:t>1-3: Repeat 2-4 years</a:t>
            </a:r>
          </a:p>
          <a:p>
            <a:pPr lvl="1"/>
            <a:r>
              <a:rPr lang="en-US" dirty="0" smtClean="0"/>
              <a:t>&lt;1 ng/mL: Repeat at 60</a:t>
            </a:r>
          </a:p>
          <a:p>
            <a:pPr lvl="2"/>
            <a:endParaRPr lang="en-US" dirty="0" smtClean="0"/>
          </a:p>
          <a:p>
            <a:pPr marL="914400" lvl="2" indent="0">
              <a:buNone/>
            </a:pPr>
            <a:endParaRPr lang="en-US" dirty="0" smtClean="0"/>
          </a:p>
          <a:p>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158</a:t>
            </a:fld>
            <a:endParaRPr lang="en-US" altLang="en-US"/>
          </a:p>
        </p:txBody>
      </p:sp>
    </p:spTree>
    <p:extLst>
      <p:ext uri="{BB962C8B-B14F-4D97-AF65-F5344CB8AC3E}">
        <p14:creationId xmlns:p14="http://schemas.microsoft.com/office/powerpoint/2010/main" val="2286756815"/>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274638"/>
            <a:ext cx="5715000" cy="868362"/>
          </a:xfrm>
        </p:spPr>
        <p:txBody>
          <a:bodyPr/>
          <a:lstStyle/>
          <a:p>
            <a:r>
              <a:rPr lang="en-US" dirty="0" smtClean="0"/>
              <a:t>Sloan Kettering (</a:t>
            </a:r>
            <a:r>
              <a:rPr lang="en-US" dirty="0" err="1" smtClean="0"/>
              <a:t>cont</a:t>
            </a:r>
            <a:r>
              <a:rPr lang="en-US" dirty="0" smtClean="0"/>
              <a:t>)</a:t>
            </a:r>
            <a:endParaRPr lang="en-US" dirty="0"/>
          </a:p>
        </p:txBody>
      </p:sp>
      <p:sp>
        <p:nvSpPr>
          <p:cNvPr id="3" name="Content Placeholder 2"/>
          <p:cNvSpPr>
            <a:spLocks noGrp="1"/>
          </p:cNvSpPr>
          <p:nvPr>
            <p:ph idx="1"/>
          </p:nvPr>
        </p:nvSpPr>
        <p:spPr>
          <a:xfrm>
            <a:off x="1143000" y="1447800"/>
            <a:ext cx="7543800" cy="4678363"/>
          </a:xfrm>
        </p:spPr>
        <p:txBody>
          <a:bodyPr/>
          <a:lstStyle/>
          <a:p>
            <a:r>
              <a:rPr lang="en-US" dirty="0" smtClean="0"/>
              <a:t>Age 60-70: Check PSA</a:t>
            </a:r>
          </a:p>
          <a:p>
            <a:pPr lvl="1"/>
            <a:r>
              <a:rPr lang="en-US" dirty="0" smtClean="0"/>
              <a:t>&gt;=3: discuss biopsy</a:t>
            </a:r>
          </a:p>
          <a:p>
            <a:pPr lvl="1"/>
            <a:r>
              <a:rPr lang="en-US" dirty="0" smtClean="0"/>
              <a:t>1-3: Repeat 2-4 years</a:t>
            </a:r>
          </a:p>
          <a:p>
            <a:pPr lvl="1"/>
            <a:r>
              <a:rPr lang="en-US" dirty="0" smtClean="0"/>
              <a:t>&lt;1: no further screening recommended</a:t>
            </a:r>
          </a:p>
          <a:p>
            <a:r>
              <a:rPr lang="en-US" dirty="0" smtClean="0"/>
              <a:t>Ages 71-75</a:t>
            </a:r>
          </a:p>
          <a:p>
            <a:pPr lvl="1"/>
            <a:r>
              <a:rPr lang="en-US" dirty="0" smtClean="0"/>
              <a:t>Individual discussion w/ Provider</a:t>
            </a:r>
          </a:p>
          <a:p>
            <a:pPr lvl="1"/>
            <a:r>
              <a:rPr lang="en-US" dirty="0" smtClean="0"/>
              <a:t>Base on past PSA levels and health of man</a:t>
            </a:r>
          </a:p>
          <a:p>
            <a:r>
              <a:rPr lang="en-US" dirty="0" smtClean="0"/>
              <a:t>Men 76 </a:t>
            </a:r>
            <a:r>
              <a:rPr lang="en-US" dirty="0" err="1" smtClean="0"/>
              <a:t>y.o</a:t>
            </a:r>
            <a:r>
              <a:rPr lang="en-US" dirty="0" smtClean="0"/>
              <a:t>. and older</a:t>
            </a:r>
          </a:p>
          <a:p>
            <a:pPr lvl="1"/>
            <a:r>
              <a:rPr lang="en-US" dirty="0" smtClean="0"/>
              <a:t>Prostate cancer screening not recommended.</a:t>
            </a:r>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159</a:t>
            </a:fld>
            <a:endParaRPr lang="en-US" altLang="en-US"/>
          </a:p>
        </p:txBody>
      </p:sp>
    </p:spTree>
    <p:extLst>
      <p:ext uri="{BB962C8B-B14F-4D97-AF65-F5344CB8AC3E}">
        <p14:creationId xmlns:p14="http://schemas.microsoft.com/office/powerpoint/2010/main" val="28509866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90600"/>
            <a:ext cx="8305800" cy="1066800"/>
          </a:xfrm>
        </p:spPr>
        <p:txBody>
          <a:bodyPr/>
          <a:lstStyle/>
          <a:p>
            <a:r>
              <a:rPr lang="en-US" dirty="0" smtClean="0"/>
              <a:t>Please choose your action</a:t>
            </a:r>
            <a:endParaRPr lang="en-US" dirty="0"/>
          </a:p>
        </p:txBody>
      </p:sp>
      <p:sp>
        <p:nvSpPr>
          <p:cNvPr id="3" name="Content Placeholder 2"/>
          <p:cNvSpPr>
            <a:spLocks noGrp="1"/>
          </p:cNvSpPr>
          <p:nvPr>
            <p:ph idx="1"/>
          </p:nvPr>
        </p:nvSpPr>
        <p:spPr>
          <a:xfrm>
            <a:off x="152400" y="2057400"/>
            <a:ext cx="8534400" cy="4068763"/>
          </a:xfrm>
        </p:spPr>
        <p:txBody>
          <a:bodyPr/>
          <a:lstStyle/>
          <a:p>
            <a:r>
              <a:rPr lang="en-US" dirty="0" smtClean="0"/>
              <a:t>A:	Continue the medication.  Benefit outweighs the risk</a:t>
            </a:r>
          </a:p>
          <a:p>
            <a:r>
              <a:rPr lang="en-US" dirty="0" smtClean="0"/>
              <a:t>B:	Decrease the statin by 50%	</a:t>
            </a:r>
          </a:p>
          <a:p>
            <a:r>
              <a:rPr lang="en-US" dirty="0" smtClean="0"/>
              <a:t>C:	Check a CK and then hold the statin</a:t>
            </a:r>
          </a:p>
          <a:p>
            <a:r>
              <a:rPr lang="en-US" dirty="0" smtClean="0"/>
              <a:t>D:	See immediately.  This is not related to the new 	medication</a:t>
            </a:r>
            <a:endParaRPr lang="en-US" dirty="0"/>
          </a:p>
        </p:txBody>
      </p:sp>
    </p:spTree>
    <p:extLst>
      <p:ext uri="{BB962C8B-B14F-4D97-AF65-F5344CB8AC3E}">
        <p14:creationId xmlns:p14="http://schemas.microsoft.com/office/powerpoint/2010/main" val="2445275923"/>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143000"/>
            <a:ext cx="8610600" cy="990600"/>
          </a:xfrm>
        </p:spPr>
        <p:txBody>
          <a:bodyPr/>
          <a:lstStyle/>
          <a:p>
            <a:pPr algn="ctr"/>
            <a:r>
              <a:rPr lang="en-US" dirty="0" smtClean="0"/>
              <a:t>Questions and Answers</a:t>
            </a:r>
            <a:endParaRPr lang="en-US" dirty="0"/>
          </a:p>
        </p:txBody>
      </p:sp>
      <p:sp>
        <p:nvSpPr>
          <p:cNvPr id="3" name="Content Placeholder 2"/>
          <p:cNvSpPr>
            <a:spLocks noGrp="1"/>
          </p:cNvSpPr>
          <p:nvPr>
            <p:ph idx="1"/>
          </p:nvPr>
        </p:nvSpPr>
        <p:spPr>
          <a:xfrm>
            <a:off x="228600" y="2438400"/>
            <a:ext cx="8458200" cy="3687763"/>
          </a:xfrm>
        </p:spPr>
        <p:txBody>
          <a:bodyPr/>
          <a:lstStyle/>
          <a:p>
            <a:r>
              <a:rPr lang="en-US" dirty="0" smtClean="0"/>
              <a:t>If we run out of time, email me (and all of us) questions at </a:t>
            </a:r>
            <a:r>
              <a:rPr lang="en-US" dirty="0" smtClean="0">
                <a:solidFill>
                  <a:schemeClr val="accent1">
                    <a:lumMod val="50000"/>
                  </a:schemeClr>
                </a:solidFill>
                <a:hlinkClick r:id="rId2"/>
              </a:rPr>
              <a:t>wilensd@chc1.com</a:t>
            </a:r>
            <a:endParaRPr lang="en-US" dirty="0" smtClean="0">
              <a:solidFill>
                <a:schemeClr val="accent1">
                  <a:lumMod val="50000"/>
                </a:schemeClr>
              </a:solidFill>
            </a:endParaRPr>
          </a:p>
          <a:p>
            <a:endParaRPr lang="en-US" dirty="0"/>
          </a:p>
        </p:txBody>
      </p:sp>
    </p:spTree>
    <p:extLst>
      <p:ext uri="{BB962C8B-B14F-4D97-AF65-F5344CB8AC3E}">
        <p14:creationId xmlns:p14="http://schemas.microsoft.com/office/powerpoint/2010/main" val="4056058597"/>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2"/>
          </p:nvPr>
        </p:nvSpPr>
        <p:spPr/>
        <p:txBody>
          <a:bodyPr/>
          <a:lstStyle/>
          <a:p>
            <a:endParaRPr lang="en-US"/>
          </a:p>
        </p:txBody>
      </p:sp>
      <p:sp>
        <p:nvSpPr>
          <p:cNvPr id="4" name="Picture Placeholder 3"/>
          <p:cNvSpPr>
            <a:spLocks noGrp="1"/>
          </p:cNvSpPr>
          <p:nvPr>
            <p:ph type="pic" idx="1"/>
          </p:nvPr>
        </p:nvSpPr>
        <p:spPr/>
      </p:sp>
      <p:pic>
        <p:nvPicPr>
          <p:cNvPr id="2050" name="Picture 2" descr="C:\Users\wilensd\Desktop\DSC_013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55838" y="-1554163"/>
            <a:ext cx="13350876" cy="8656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47917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600200"/>
            <a:ext cx="8458200" cy="4525963"/>
          </a:xfrm>
        </p:spPr>
        <p:txBody>
          <a:bodyPr/>
          <a:lstStyle/>
          <a:p>
            <a:r>
              <a:rPr lang="en-US" dirty="0" err="1" smtClean="0"/>
              <a:t>T.Chol</a:t>
            </a:r>
            <a:r>
              <a:rPr lang="en-US" dirty="0" smtClean="0"/>
              <a:t>: 102</a:t>
            </a:r>
          </a:p>
          <a:p>
            <a:r>
              <a:rPr lang="en-US" dirty="0" smtClean="0"/>
              <a:t>TG: 370</a:t>
            </a:r>
          </a:p>
          <a:p>
            <a:r>
              <a:rPr lang="en-US" dirty="0" smtClean="0"/>
              <a:t>HDL: 38</a:t>
            </a:r>
          </a:p>
          <a:p>
            <a:r>
              <a:rPr lang="en-US" dirty="0" smtClean="0"/>
              <a:t>LDL:10</a:t>
            </a:r>
          </a:p>
          <a:p>
            <a:r>
              <a:rPr lang="en-US" dirty="0" smtClean="0"/>
              <a:t>CK:  60</a:t>
            </a:r>
          </a:p>
          <a:p>
            <a:endParaRPr lang="en-US" dirty="0"/>
          </a:p>
          <a:p>
            <a:r>
              <a:rPr lang="en-US" dirty="0" smtClean="0"/>
              <a:t>What do you do now? ---volunteers?</a:t>
            </a:r>
            <a:endParaRPr lang="en-US" sz="2000" dirty="0"/>
          </a:p>
        </p:txBody>
      </p:sp>
    </p:spTree>
    <p:extLst>
      <p:ext uri="{BB962C8B-B14F-4D97-AF65-F5344CB8AC3E}">
        <p14:creationId xmlns:p14="http://schemas.microsoft.com/office/powerpoint/2010/main" val="6725765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medication would be best?</a:t>
            </a:r>
            <a:endParaRPr lang="en-US" dirty="0"/>
          </a:p>
        </p:txBody>
      </p:sp>
      <p:sp>
        <p:nvSpPr>
          <p:cNvPr id="3" name="Content Placeholder 2"/>
          <p:cNvSpPr>
            <a:spLocks noGrp="1"/>
          </p:cNvSpPr>
          <p:nvPr>
            <p:ph idx="1"/>
          </p:nvPr>
        </p:nvSpPr>
        <p:spPr>
          <a:xfrm>
            <a:off x="838200" y="1426347"/>
            <a:ext cx="7696200" cy="4525963"/>
          </a:xfrm>
        </p:spPr>
        <p:txBody>
          <a:bodyPr/>
          <a:lstStyle/>
          <a:p>
            <a:r>
              <a:rPr lang="en-US" dirty="0" smtClean="0"/>
              <a:t>30 </a:t>
            </a:r>
            <a:r>
              <a:rPr lang="en-US" dirty="0" err="1" smtClean="0"/>
              <a:t>yo</a:t>
            </a:r>
            <a:r>
              <a:rPr lang="en-US" dirty="0" smtClean="0"/>
              <a:t> man in to f/u injuries from a fight.  He hasn’t had medical care, so you order Lipids</a:t>
            </a:r>
          </a:p>
          <a:p>
            <a:r>
              <a:rPr lang="en-US" dirty="0" err="1" smtClean="0"/>
              <a:t>T.Chol</a:t>
            </a:r>
            <a:r>
              <a:rPr lang="en-US" dirty="0" smtClean="0"/>
              <a:t>: 168, TGs: 600, HDL:63</a:t>
            </a:r>
          </a:p>
          <a:p>
            <a:endParaRPr lang="en-US" dirty="0"/>
          </a:p>
          <a:p>
            <a:r>
              <a:rPr lang="en-US" dirty="0" smtClean="0"/>
              <a:t>A:	</a:t>
            </a:r>
            <a:r>
              <a:rPr lang="en-US" dirty="0" err="1" smtClean="0"/>
              <a:t>Rosuvastatin</a:t>
            </a:r>
            <a:r>
              <a:rPr lang="en-US" dirty="0" smtClean="0"/>
              <a:t> 20 mg</a:t>
            </a:r>
          </a:p>
          <a:p>
            <a:r>
              <a:rPr lang="en-US" dirty="0" smtClean="0"/>
              <a:t>B:	</a:t>
            </a:r>
            <a:r>
              <a:rPr lang="en-US" dirty="0" err="1" smtClean="0"/>
              <a:t>Acamprosate</a:t>
            </a:r>
            <a:r>
              <a:rPr lang="en-US" dirty="0" smtClean="0"/>
              <a:t> 333 mg 2 tabs TID</a:t>
            </a:r>
          </a:p>
          <a:p>
            <a:r>
              <a:rPr lang="en-US" dirty="0" smtClean="0"/>
              <a:t>C:	</a:t>
            </a:r>
            <a:r>
              <a:rPr lang="en-US" dirty="0" err="1" smtClean="0"/>
              <a:t>Fenofibrate</a:t>
            </a:r>
            <a:r>
              <a:rPr lang="en-US" dirty="0" smtClean="0"/>
              <a:t> 145 mg</a:t>
            </a:r>
          </a:p>
          <a:p>
            <a:r>
              <a:rPr lang="en-US" dirty="0" smtClean="0"/>
              <a:t>D:	</a:t>
            </a:r>
            <a:r>
              <a:rPr lang="en-US" dirty="0" err="1" smtClean="0"/>
              <a:t>Lovaza</a:t>
            </a:r>
            <a:r>
              <a:rPr lang="en-US" dirty="0" smtClean="0"/>
              <a:t> 1 gram  4 caps daily</a:t>
            </a:r>
          </a:p>
          <a:p>
            <a:endParaRPr lang="en-US" dirty="0"/>
          </a:p>
          <a:p>
            <a:r>
              <a:rPr lang="en-US" dirty="0" smtClean="0"/>
              <a:t>When the TGs are high, low HDL suggests metabolic syndrome, high suggests alcohol</a:t>
            </a:r>
          </a:p>
          <a:p>
            <a:endParaRPr lang="en-US" dirty="0"/>
          </a:p>
          <a:p>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18</a:t>
            </a:fld>
            <a:endParaRPr lang="en-US" altLang="en-US"/>
          </a:p>
        </p:txBody>
      </p:sp>
      <p:pic>
        <p:nvPicPr>
          <p:cNvPr id="6" name="Picture 5"/>
          <p:cNvPicPr>
            <a:picLocks noChangeAspect="1"/>
          </p:cNvPicPr>
          <p:nvPr/>
        </p:nvPicPr>
        <p:blipFill>
          <a:blip r:embed="rId2"/>
          <a:stretch>
            <a:fillRect/>
          </a:stretch>
        </p:blipFill>
        <p:spPr>
          <a:xfrm>
            <a:off x="6019800" y="1981200"/>
            <a:ext cx="2971800" cy="2971800"/>
          </a:xfrm>
          <a:prstGeom prst="rect">
            <a:avLst/>
          </a:prstGeom>
        </p:spPr>
      </p:pic>
    </p:spTree>
    <p:extLst>
      <p:ext uri="{BB962C8B-B14F-4D97-AF65-F5344CB8AC3E}">
        <p14:creationId xmlns:p14="http://schemas.microsoft.com/office/powerpoint/2010/main" val="170240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wipe(down)">
                                      <p:cBhvr>
                                        <p:cTn id="25" dur="500"/>
                                        <p:tgtEl>
                                          <p:spTgt spid="3">
                                            <p:txEl>
                                              <p:pRg st="8" end="8"/>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fltVal val="0"/>
                                          </p:val>
                                        </p:tav>
                                        <p:tav tm="100000">
                                          <p:val>
                                            <p:strVal val="#ppt_w"/>
                                          </p:val>
                                        </p:tav>
                                      </p:tavLst>
                                    </p:anim>
                                    <p:anim calcmode="lin" valueType="num">
                                      <p:cBhvr>
                                        <p:cTn id="31" dur="1000" fill="hold"/>
                                        <p:tgtEl>
                                          <p:spTgt spid="6"/>
                                        </p:tgtEl>
                                        <p:attrNameLst>
                                          <p:attrName>ppt_h</p:attrName>
                                        </p:attrNameLst>
                                      </p:cBhvr>
                                      <p:tavLst>
                                        <p:tav tm="0">
                                          <p:val>
                                            <p:fltVal val="0"/>
                                          </p:val>
                                        </p:tav>
                                        <p:tav tm="100000">
                                          <p:val>
                                            <p:strVal val="#ppt_h"/>
                                          </p:val>
                                        </p:tav>
                                      </p:tavLst>
                                    </p:anim>
                                    <p:anim calcmode="lin" valueType="num">
                                      <p:cBhvr>
                                        <p:cTn id="32" dur="1000" fill="hold"/>
                                        <p:tgtEl>
                                          <p:spTgt spid="6"/>
                                        </p:tgtEl>
                                        <p:attrNameLst>
                                          <p:attrName>style.rotation</p:attrName>
                                        </p:attrNameLst>
                                      </p:cBhvr>
                                      <p:tavLst>
                                        <p:tav tm="0">
                                          <p:val>
                                            <p:fltVal val="90"/>
                                          </p:val>
                                        </p:tav>
                                        <p:tav tm="100000">
                                          <p:val>
                                            <p:fltVal val="0"/>
                                          </p:val>
                                        </p:tav>
                                      </p:tavLst>
                                    </p:anim>
                                    <p:animEffect transition="in" filter="fade">
                                      <p:cBhvr>
                                        <p:cTn id="3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8400"/>
            <a:ext cx="8229600" cy="1143000"/>
          </a:xfrm>
        </p:spPr>
        <p:txBody>
          <a:bodyPr>
            <a:normAutofit/>
          </a:bodyPr>
          <a:lstStyle/>
          <a:p>
            <a:pPr algn="ctr"/>
            <a:r>
              <a:rPr lang="en-US" sz="4900" dirty="0" smtClean="0"/>
              <a:t>Some assorted labs</a:t>
            </a:r>
            <a:endParaRPr lang="en-US" sz="4900"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5846728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0"/>
            <a:ext cx="5715000" cy="1143000"/>
          </a:xfrm>
        </p:spPr>
        <p:txBody>
          <a:bodyPr/>
          <a:lstStyle/>
          <a:p>
            <a:r>
              <a:rPr lang="en-US" dirty="0" smtClean="0">
                <a:latin typeface="+mn-lt"/>
              </a:rPr>
              <a:t>Disclosure </a:t>
            </a:r>
            <a:endParaRPr lang="en-US" dirty="0">
              <a:latin typeface="+mn-lt"/>
            </a:endParaRPr>
          </a:p>
        </p:txBody>
      </p:sp>
      <p:sp>
        <p:nvSpPr>
          <p:cNvPr id="3" name="Content Placeholder 2"/>
          <p:cNvSpPr>
            <a:spLocks noGrp="1"/>
          </p:cNvSpPr>
          <p:nvPr>
            <p:ph idx="1"/>
          </p:nvPr>
        </p:nvSpPr>
        <p:spPr>
          <a:xfrm>
            <a:off x="381000" y="1066800"/>
            <a:ext cx="8305800" cy="4525963"/>
          </a:xfrm>
        </p:spPr>
        <p:txBody>
          <a:bodyPr/>
          <a:lstStyle/>
          <a:p>
            <a:r>
              <a:rPr lang="en-US" dirty="0">
                <a:latin typeface="+mn-lt"/>
              </a:rPr>
              <a:t>With respect to the following presentation, there has been no relevant (direct or indirect) financial relationship between the party list above (or spouse/partner) and any for-profit company in the past 24 months which could be considered a conflict of interest.</a:t>
            </a:r>
          </a:p>
          <a:p>
            <a:r>
              <a:rPr lang="en-US" dirty="0">
                <a:latin typeface="+mn-lt"/>
              </a:rPr>
              <a:t>The views expressed in this presentation are those of the presenter and do not reflect the official policy of CHC, Inc.</a:t>
            </a:r>
          </a:p>
          <a:p>
            <a:r>
              <a:rPr lang="en-US" dirty="0">
                <a:latin typeface="+mn-lt"/>
              </a:rPr>
              <a:t>I am obligated to disclose any products which are off-label, unlabeled, experimental, and/or investigation (not FDA approved) and any limitations on the information that I present, such as data that are preliminary or that represent ongoing research, interim analyses, and/or unsupported opinion.  </a:t>
            </a:r>
          </a:p>
          <a:p>
            <a:endParaRPr lang="en-US" dirty="0">
              <a:latin typeface="+mn-lt"/>
            </a:endParaRPr>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2</a:t>
            </a:fld>
            <a:endParaRPr lang="en-US" altLang="en-US"/>
          </a:p>
        </p:txBody>
      </p:sp>
    </p:spTree>
    <p:extLst>
      <p:ext uri="{BB962C8B-B14F-4D97-AF65-F5344CB8AC3E}">
        <p14:creationId xmlns:p14="http://schemas.microsoft.com/office/powerpoint/2010/main" val="474776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90600"/>
            <a:ext cx="8229600" cy="5562600"/>
          </a:xfrm>
        </p:spPr>
        <p:txBody>
          <a:bodyPr>
            <a:noAutofit/>
          </a:bodyPr>
          <a:lstStyle/>
          <a:p>
            <a:r>
              <a:rPr lang="en-US" dirty="0" smtClean="0"/>
              <a:t>Patient is a 22 year old female coming in for routine annual CPE.  No concerns.  Physical exam normal</a:t>
            </a:r>
          </a:p>
          <a:p>
            <a:r>
              <a:rPr lang="en-US" dirty="0" smtClean="0"/>
              <a:t>Normal labs include: Comp metabolic panel, HIV, A1c, RPR, GC/</a:t>
            </a:r>
            <a:r>
              <a:rPr lang="en-US" dirty="0" err="1" smtClean="0"/>
              <a:t>Chlam</a:t>
            </a:r>
            <a:r>
              <a:rPr lang="en-US" dirty="0" smtClean="0"/>
              <a:t>, vitamin D, Lipids, and Urinalysis</a:t>
            </a:r>
          </a:p>
          <a:p>
            <a:r>
              <a:rPr lang="en-US" dirty="0" smtClean="0"/>
              <a:t>CBC shows MCHC: 31.5 [</a:t>
            </a:r>
            <a:r>
              <a:rPr lang="en-US" dirty="0" err="1" smtClean="0"/>
              <a:t>nl</a:t>
            </a:r>
            <a:r>
              <a:rPr lang="en-US" dirty="0" smtClean="0"/>
              <a:t> 32-36]</a:t>
            </a:r>
          </a:p>
          <a:p>
            <a:r>
              <a:rPr lang="en-US" dirty="0" smtClean="0"/>
              <a:t>TSH: 4.6 [</a:t>
            </a:r>
            <a:r>
              <a:rPr lang="en-US" dirty="0" err="1" smtClean="0"/>
              <a:t>nl</a:t>
            </a:r>
            <a:r>
              <a:rPr lang="en-US" dirty="0" smtClean="0"/>
              <a:t>: 0.4-4.5], reflex free T4: 1.1 [</a:t>
            </a:r>
            <a:r>
              <a:rPr lang="en-US" dirty="0" err="1" smtClean="0"/>
              <a:t>nl</a:t>
            </a:r>
            <a:r>
              <a:rPr lang="en-US" dirty="0" smtClean="0"/>
              <a:t>: 0.9-1.4]</a:t>
            </a:r>
          </a:p>
          <a:p>
            <a:r>
              <a:rPr lang="en-US" dirty="0" smtClean="0"/>
              <a:t>Chronic Hepatitis Panel: HCV </a:t>
            </a:r>
            <a:r>
              <a:rPr lang="en-US" dirty="0" err="1" smtClean="0"/>
              <a:t>neg</a:t>
            </a:r>
            <a:r>
              <a:rPr lang="en-US" dirty="0" smtClean="0"/>
              <a:t>, HBV </a:t>
            </a:r>
            <a:r>
              <a:rPr lang="en-US" dirty="0" err="1" smtClean="0"/>
              <a:t>SAg</a:t>
            </a:r>
            <a:r>
              <a:rPr lang="en-US" dirty="0" smtClean="0"/>
              <a:t> </a:t>
            </a:r>
            <a:r>
              <a:rPr lang="en-US" dirty="0" err="1" smtClean="0"/>
              <a:t>neg</a:t>
            </a:r>
            <a:r>
              <a:rPr lang="en-US" dirty="0" smtClean="0"/>
              <a:t>, HBV </a:t>
            </a:r>
            <a:r>
              <a:rPr lang="en-US" dirty="0" err="1" smtClean="0"/>
              <a:t>SAb</a:t>
            </a:r>
            <a:r>
              <a:rPr lang="en-US" dirty="0" smtClean="0"/>
              <a:t> Positive,  HAV total: </a:t>
            </a:r>
            <a:r>
              <a:rPr lang="en-US" dirty="0" err="1" smtClean="0"/>
              <a:t>neg</a:t>
            </a:r>
            <a:endParaRPr lang="en-US" dirty="0" smtClean="0"/>
          </a:p>
          <a:p>
            <a:endParaRPr lang="en-US" dirty="0"/>
          </a:p>
        </p:txBody>
      </p:sp>
    </p:spTree>
    <p:extLst>
      <p:ext uri="{BB962C8B-B14F-4D97-AF65-F5344CB8AC3E}">
        <p14:creationId xmlns:p14="http://schemas.microsoft.com/office/powerpoint/2010/main" val="2520758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1143000"/>
          </a:xfrm>
        </p:spPr>
        <p:txBody>
          <a:bodyPr/>
          <a:lstStyle/>
          <a:p>
            <a:r>
              <a:rPr lang="en-US" dirty="0" smtClean="0"/>
              <a:t>Please choose your action</a:t>
            </a:r>
            <a:endParaRPr lang="en-US" dirty="0"/>
          </a:p>
        </p:txBody>
      </p:sp>
      <p:sp>
        <p:nvSpPr>
          <p:cNvPr id="3" name="Content Placeholder 2"/>
          <p:cNvSpPr>
            <a:spLocks noGrp="1"/>
          </p:cNvSpPr>
          <p:nvPr>
            <p:ph idx="1"/>
          </p:nvPr>
        </p:nvSpPr>
        <p:spPr>
          <a:xfrm>
            <a:off x="152400" y="2362200"/>
            <a:ext cx="8534400" cy="3763963"/>
          </a:xfrm>
        </p:spPr>
        <p:txBody>
          <a:bodyPr/>
          <a:lstStyle/>
          <a:p>
            <a:r>
              <a:rPr lang="en-US" dirty="0" smtClean="0"/>
              <a:t>A: 	Do nothing.  Meh.  Stop ordering so many tests</a:t>
            </a:r>
          </a:p>
          <a:p>
            <a:r>
              <a:rPr lang="en-US" dirty="0" smtClean="0"/>
              <a:t>B:	Order I-131 thyroid uptake and scan</a:t>
            </a:r>
          </a:p>
          <a:p>
            <a:r>
              <a:rPr lang="en-US" dirty="0" smtClean="0"/>
              <a:t>C:	Send for MCHC Transfusion, STAT</a:t>
            </a:r>
          </a:p>
          <a:p>
            <a:r>
              <a:rPr lang="en-US" dirty="0" smtClean="0"/>
              <a:t>D:	Refer</a:t>
            </a:r>
            <a:endParaRPr lang="en-US" dirty="0"/>
          </a:p>
        </p:txBody>
      </p:sp>
    </p:spTree>
    <p:extLst>
      <p:ext uri="{BB962C8B-B14F-4D97-AF65-F5344CB8AC3E}">
        <p14:creationId xmlns:p14="http://schemas.microsoft.com/office/powerpoint/2010/main" val="10310424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2496312"/>
          </a:xfrm>
        </p:spPr>
        <p:txBody>
          <a:bodyPr/>
          <a:lstStyle/>
          <a:p>
            <a:pPr algn="ctr"/>
            <a:r>
              <a:rPr lang="en-US" dirty="0" smtClean="0"/>
              <a:t>CBC (Complete Blood Count)</a:t>
            </a:r>
            <a:endParaRPr lang="en-US" dirty="0"/>
          </a:p>
        </p:txBody>
      </p:sp>
    </p:spTree>
    <p:extLst>
      <p:ext uri="{BB962C8B-B14F-4D97-AF65-F5344CB8AC3E}">
        <p14:creationId xmlns:p14="http://schemas.microsoft.com/office/powerpoint/2010/main" val="28767437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143000"/>
          </a:xfrm>
        </p:spPr>
        <p:txBody>
          <a:bodyPr/>
          <a:lstStyle/>
          <a:p>
            <a:endParaRPr lang="en-US" dirty="0"/>
          </a:p>
        </p:txBody>
      </p:sp>
      <p:sp>
        <p:nvSpPr>
          <p:cNvPr id="3" name="Content Placeholder 2"/>
          <p:cNvSpPr>
            <a:spLocks noGrp="1"/>
          </p:cNvSpPr>
          <p:nvPr>
            <p:ph idx="1"/>
          </p:nvPr>
        </p:nvSpPr>
        <p:spPr>
          <a:xfrm>
            <a:off x="304800" y="762000"/>
            <a:ext cx="8229600" cy="5257800"/>
          </a:xfrm>
        </p:spPr>
        <p:txBody>
          <a:bodyPr/>
          <a:lstStyle/>
          <a:p>
            <a:r>
              <a:rPr lang="en-US" dirty="0" smtClean="0"/>
              <a:t>83 </a:t>
            </a:r>
            <a:r>
              <a:rPr lang="en-US" dirty="0" err="1" smtClean="0"/>
              <a:t>yo</a:t>
            </a:r>
            <a:r>
              <a:rPr lang="en-US" dirty="0" smtClean="0"/>
              <a:t> male pt. w/ DM, HTN, CKD 3b, hyperlipidemia who’s in for routine visit stating he’s fine and “every day above ground is a blessing”.</a:t>
            </a:r>
          </a:p>
          <a:p>
            <a:r>
              <a:rPr lang="en-US" dirty="0" smtClean="0"/>
              <a:t>CBC done routinely for CKD</a:t>
            </a:r>
          </a:p>
          <a:p>
            <a:pPr lvl="1"/>
            <a:r>
              <a:rPr lang="en-US" dirty="0" smtClean="0"/>
              <a:t>WBC: 7.4   [</a:t>
            </a:r>
            <a:r>
              <a:rPr lang="en-US" dirty="0" err="1" smtClean="0"/>
              <a:t>nl</a:t>
            </a:r>
            <a:r>
              <a:rPr lang="en-US" dirty="0" smtClean="0"/>
              <a:t> 3.8-10.8 Thousand/</a:t>
            </a:r>
            <a:r>
              <a:rPr lang="en-US" dirty="0" err="1" smtClean="0"/>
              <a:t>uL</a:t>
            </a:r>
            <a:r>
              <a:rPr lang="en-US" dirty="0" smtClean="0"/>
              <a:t>]</a:t>
            </a:r>
          </a:p>
          <a:p>
            <a:pPr lvl="1"/>
            <a:r>
              <a:rPr lang="en-US" dirty="0" err="1" smtClean="0"/>
              <a:t>Hgb</a:t>
            </a:r>
            <a:r>
              <a:rPr lang="en-US" dirty="0" smtClean="0"/>
              <a:t>: 12.6    [</a:t>
            </a:r>
            <a:r>
              <a:rPr lang="en-US" dirty="0" err="1" smtClean="0"/>
              <a:t>nl</a:t>
            </a:r>
            <a:r>
              <a:rPr lang="en-US" dirty="0" smtClean="0"/>
              <a:t>  13.2-17.1  g/</a:t>
            </a:r>
            <a:r>
              <a:rPr lang="en-US" dirty="0" err="1" smtClean="0"/>
              <a:t>dL</a:t>
            </a:r>
            <a:r>
              <a:rPr lang="en-US" dirty="0" smtClean="0"/>
              <a:t>]</a:t>
            </a:r>
          </a:p>
          <a:p>
            <a:pPr lvl="1"/>
            <a:r>
              <a:rPr lang="en-US" dirty="0" err="1" smtClean="0"/>
              <a:t>Hct</a:t>
            </a:r>
            <a:r>
              <a:rPr lang="en-US" dirty="0" smtClean="0"/>
              <a:t>: 37.3     [</a:t>
            </a:r>
            <a:r>
              <a:rPr lang="en-US" dirty="0" err="1" smtClean="0"/>
              <a:t>nl</a:t>
            </a:r>
            <a:r>
              <a:rPr lang="en-US" dirty="0" smtClean="0"/>
              <a:t>  38.5-50  %]</a:t>
            </a:r>
          </a:p>
          <a:p>
            <a:pPr lvl="1"/>
            <a:r>
              <a:rPr lang="en-US" dirty="0" smtClean="0"/>
              <a:t>MCV:  87.9  [</a:t>
            </a:r>
            <a:r>
              <a:rPr lang="en-US" dirty="0" err="1" smtClean="0"/>
              <a:t>nl</a:t>
            </a:r>
            <a:r>
              <a:rPr lang="en-US" dirty="0" smtClean="0"/>
              <a:t>  80-100 </a:t>
            </a:r>
            <a:r>
              <a:rPr lang="en-US" dirty="0" err="1" smtClean="0"/>
              <a:t>fL</a:t>
            </a:r>
            <a:r>
              <a:rPr lang="en-US" dirty="0" smtClean="0"/>
              <a:t>]</a:t>
            </a:r>
          </a:p>
          <a:p>
            <a:pPr lvl="1"/>
            <a:r>
              <a:rPr lang="en-US" dirty="0" smtClean="0"/>
              <a:t>RDW and PLT normal</a:t>
            </a:r>
          </a:p>
          <a:p>
            <a:r>
              <a:rPr lang="en-US" dirty="0" smtClean="0"/>
              <a:t>Last H&amp;H (15 months prior): 13.6/41.2</a:t>
            </a:r>
          </a:p>
          <a:p>
            <a:r>
              <a:rPr lang="en-US" dirty="0" smtClean="0"/>
              <a:t>Your thoughts?/ Actions? </a:t>
            </a:r>
          </a:p>
          <a:p>
            <a:r>
              <a:rPr lang="en-US" dirty="0" smtClean="0"/>
              <a:t>Pretty good.  Recheck in 6-12 months</a:t>
            </a:r>
          </a:p>
          <a:p>
            <a:endParaRPr lang="en-US" dirty="0"/>
          </a:p>
          <a:p>
            <a:pPr marL="0" indent="0">
              <a:buNone/>
            </a:pPr>
            <a:endParaRPr lang="en-US" dirty="0"/>
          </a:p>
        </p:txBody>
      </p:sp>
      <p:pic>
        <p:nvPicPr>
          <p:cNvPr id="4" name="Picture 3"/>
          <p:cNvPicPr>
            <a:picLocks noChangeAspect="1"/>
          </p:cNvPicPr>
          <p:nvPr/>
        </p:nvPicPr>
        <p:blipFill>
          <a:blip r:embed="rId2"/>
          <a:stretch>
            <a:fillRect/>
          </a:stretch>
        </p:blipFill>
        <p:spPr>
          <a:xfrm>
            <a:off x="5791200" y="1752600"/>
            <a:ext cx="3352800" cy="3352800"/>
          </a:xfrm>
          <a:prstGeom prst="rect">
            <a:avLst/>
          </a:prstGeom>
        </p:spPr>
      </p:pic>
    </p:spTree>
    <p:extLst>
      <p:ext uri="{BB962C8B-B14F-4D97-AF65-F5344CB8AC3E}">
        <p14:creationId xmlns:p14="http://schemas.microsoft.com/office/powerpoint/2010/main" val="591594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685800"/>
          </a:xfrm>
        </p:spPr>
        <p:txBody>
          <a:bodyPr>
            <a:normAutofit/>
          </a:bodyPr>
          <a:lstStyle/>
          <a:p>
            <a:pPr algn="ctr"/>
            <a:r>
              <a:rPr lang="en-US" sz="3600" dirty="0" smtClean="0"/>
              <a:t>High WBC in sick child</a:t>
            </a:r>
            <a:endParaRPr lang="en-US" sz="3600" dirty="0"/>
          </a:p>
        </p:txBody>
      </p:sp>
      <p:sp>
        <p:nvSpPr>
          <p:cNvPr id="3" name="Content Placeholder 2"/>
          <p:cNvSpPr>
            <a:spLocks noGrp="1"/>
          </p:cNvSpPr>
          <p:nvPr>
            <p:ph idx="1"/>
          </p:nvPr>
        </p:nvSpPr>
        <p:spPr>
          <a:xfrm>
            <a:off x="457200" y="1905000"/>
            <a:ext cx="8229600" cy="4419600"/>
          </a:xfrm>
        </p:spPr>
        <p:txBody>
          <a:bodyPr/>
          <a:lstStyle/>
          <a:p>
            <a:r>
              <a:rPr lang="en-US" dirty="0" smtClean="0"/>
              <a:t>11 </a:t>
            </a:r>
            <a:r>
              <a:rPr lang="en-US" dirty="0" err="1" smtClean="0"/>
              <a:t>y.o</a:t>
            </a:r>
            <a:r>
              <a:rPr lang="en-US" dirty="0" smtClean="0"/>
              <a:t>. girl with fevers for 2 days, dysuria, and needing to pee every few minutes.</a:t>
            </a:r>
          </a:p>
          <a:p>
            <a:r>
              <a:rPr lang="en-US" dirty="0" smtClean="0"/>
              <a:t>In office, temp 102, mildly ill appearing, equivocal CVAT</a:t>
            </a:r>
          </a:p>
          <a:p>
            <a:pPr lvl="1"/>
            <a:r>
              <a:rPr lang="en-US" dirty="0" smtClean="0"/>
              <a:t>Urine dip: 4+ LE, </a:t>
            </a:r>
            <a:r>
              <a:rPr lang="en-US" dirty="0" err="1" smtClean="0"/>
              <a:t>Pos</a:t>
            </a:r>
            <a:r>
              <a:rPr lang="en-US" dirty="0" smtClean="0"/>
              <a:t> Nitrites sg:1.015, Ketones: </a:t>
            </a:r>
            <a:r>
              <a:rPr lang="en-US" dirty="0" err="1" smtClean="0"/>
              <a:t>neg</a:t>
            </a:r>
            <a:endParaRPr lang="en-US" dirty="0" smtClean="0"/>
          </a:p>
          <a:p>
            <a:r>
              <a:rPr lang="en-US" dirty="0" smtClean="0"/>
              <a:t>You consider sending her to the ED, but she seems well compensated.  What are you going to do? </a:t>
            </a:r>
          </a:p>
          <a:p>
            <a:r>
              <a:rPr lang="en-US" dirty="0" smtClean="0"/>
              <a:t>CBC and Urine culture sent</a:t>
            </a:r>
          </a:p>
          <a:p>
            <a:pPr lvl="1"/>
            <a:r>
              <a:rPr lang="en-US" dirty="0" err="1" smtClean="0"/>
              <a:t>Rocephin</a:t>
            </a:r>
            <a:r>
              <a:rPr lang="en-US" dirty="0" smtClean="0"/>
              <a:t> IM 50 mg/kg given in office and sent home with Bactrim </a:t>
            </a:r>
            <a:r>
              <a:rPr lang="en-US" dirty="0" err="1" smtClean="0"/>
              <a:t>po</a:t>
            </a:r>
            <a:r>
              <a:rPr lang="en-US" dirty="0" smtClean="0"/>
              <a:t>.</a:t>
            </a:r>
            <a:endParaRPr lang="en-US" dirty="0"/>
          </a:p>
        </p:txBody>
      </p:sp>
    </p:spTree>
    <p:extLst>
      <p:ext uri="{BB962C8B-B14F-4D97-AF65-F5344CB8AC3E}">
        <p14:creationId xmlns:p14="http://schemas.microsoft.com/office/powerpoint/2010/main" val="2762117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609600"/>
          </a:xfrm>
        </p:spPr>
        <p:txBody>
          <a:bodyPr>
            <a:normAutofit/>
          </a:bodyPr>
          <a:lstStyle/>
          <a:p>
            <a:pPr algn="ctr"/>
            <a:r>
              <a:rPr lang="en-US" sz="3200" dirty="0" smtClean="0"/>
              <a:t>The next day</a:t>
            </a:r>
            <a:endParaRPr lang="en-US" sz="3200" dirty="0"/>
          </a:p>
        </p:txBody>
      </p:sp>
      <p:sp>
        <p:nvSpPr>
          <p:cNvPr id="3" name="Content Placeholder 2"/>
          <p:cNvSpPr>
            <a:spLocks noGrp="1"/>
          </p:cNvSpPr>
          <p:nvPr>
            <p:ph idx="1"/>
          </p:nvPr>
        </p:nvSpPr>
        <p:spPr>
          <a:xfrm>
            <a:off x="457200" y="1676400"/>
            <a:ext cx="8229600" cy="4648200"/>
          </a:xfrm>
        </p:spPr>
        <p:txBody>
          <a:bodyPr/>
          <a:lstStyle/>
          <a:p>
            <a:r>
              <a:rPr lang="en-US" dirty="0" smtClean="0"/>
              <a:t>Urine: &gt;100K Gram </a:t>
            </a:r>
            <a:r>
              <a:rPr lang="en-US" dirty="0" err="1" smtClean="0"/>
              <a:t>Neg</a:t>
            </a:r>
            <a:r>
              <a:rPr lang="en-US" dirty="0" smtClean="0"/>
              <a:t> Rods</a:t>
            </a:r>
          </a:p>
          <a:p>
            <a:r>
              <a:rPr lang="en-US" dirty="0" smtClean="0"/>
              <a:t>WBC: 25,000 with 80% granulocytes, 20% Bands, 3% </a:t>
            </a:r>
            <a:r>
              <a:rPr lang="en-US" dirty="0" err="1" smtClean="0"/>
              <a:t>Metamyelocytes</a:t>
            </a:r>
            <a:r>
              <a:rPr lang="en-US" dirty="0" smtClean="0"/>
              <a:t>.</a:t>
            </a:r>
          </a:p>
          <a:p>
            <a:r>
              <a:rPr lang="en-US" dirty="0" smtClean="0"/>
              <a:t>PLT: 600K</a:t>
            </a:r>
          </a:p>
          <a:p>
            <a:endParaRPr lang="en-US" dirty="0" smtClean="0"/>
          </a:p>
          <a:p>
            <a:r>
              <a:rPr lang="en-US" dirty="0" smtClean="0"/>
              <a:t>What do you think?  What would you do? </a:t>
            </a:r>
          </a:p>
          <a:p>
            <a:r>
              <a:rPr lang="en-US" dirty="0" err="1" smtClean="0"/>
              <a:t>Leukemoid</a:t>
            </a:r>
            <a:r>
              <a:rPr lang="en-US" dirty="0" smtClean="0"/>
              <a:t> reaction vs. Leukemia</a:t>
            </a:r>
          </a:p>
          <a:p>
            <a:pPr lvl="1"/>
            <a:r>
              <a:rPr lang="en-US" dirty="0" smtClean="0"/>
              <a:t>Call her. How’s she doing?</a:t>
            </a:r>
          </a:p>
          <a:p>
            <a:pPr lvl="2"/>
            <a:r>
              <a:rPr lang="en-US" dirty="0" smtClean="0"/>
              <a:t>“She went to school today and I haven’t heard anything”</a:t>
            </a:r>
          </a:p>
          <a:p>
            <a:pPr lvl="1"/>
            <a:r>
              <a:rPr lang="en-US" dirty="0" smtClean="0"/>
              <a:t>Repeat CBC in a few weeks:  Completely normal</a:t>
            </a:r>
          </a:p>
          <a:p>
            <a:pPr marL="667512" lvl="2" indent="0">
              <a:buNone/>
            </a:pPr>
            <a:endParaRPr lang="en-US" dirty="0" smtClean="0"/>
          </a:p>
        </p:txBody>
      </p:sp>
      <p:pic>
        <p:nvPicPr>
          <p:cNvPr id="4" name="Picture 3"/>
          <p:cNvPicPr>
            <a:picLocks noChangeAspect="1"/>
          </p:cNvPicPr>
          <p:nvPr/>
        </p:nvPicPr>
        <p:blipFill>
          <a:blip r:embed="rId2"/>
          <a:stretch>
            <a:fillRect/>
          </a:stretch>
        </p:blipFill>
        <p:spPr>
          <a:xfrm>
            <a:off x="6477000" y="2667000"/>
            <a:ext cx="2286000" cy="2275840"/>
          </a:xfrm>
          <a:prstGeom prst="rect">
            <a:avLst/>
          </a:prstGeom>
        </p:spPr>
      </p:pic>
    </p:spTree>
    <p:extLst>
      <p:ext uri="{BB962C8B-B14F-4D97-AF65-F5344CB8AC3E}">
        <p14:creationId xmlns:p14="http://schemas.microsoft.com/office/powerpoint/2010/main" val="267875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2" presetClass="entr" presetSubtype="4"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274638"/>
            <a:ext cx="5715000" cy="639762"/>
          </a:xfrm>
        </p:spPr>
        <p:txBody>
          <a:bodyPr/>
          <a:lstStyle/>
          <a:p>
            <a:r>
              <a:rPr lang="en-US" dirty="0" smtClean="0"/>
              <a:t>Look for hints</a:t>
            </a:r>
            <a:endParaRPr lang="en-US" dirty="0"/>
          </a:p>
        </p:txBody>
      </p:sp>
      <p:sp>
        <p:nvSpPr>
          <p:cNvPr id="3" name="Content Placeholder 2"/>
          <p:cNvSpPr>
            <a:spLocks noGrp="1"/>
          </p:cNvSpPr>
          <p:nvPr>
            <p:ph idx="1"/>
          </p:nvPr>
        </p:nvSpPr>
        <p:spPr>
          <a:xfrm>
            <a:off x="914400" y="1143000"/>
            <a:ext cx="7772400" cy="4983163"/>
          </a:xfrm>
        </p:spPr>
        <p:txBody>
          <a:bodyPr/>
          <a:lstStyle/>
          <a:p>
            <a:r>
              <a:rPr lang="en-US" dirty="0" smtClean="0"/>
              <a:t>New patient w/o records for acute visit.  37 </a:t>
            </a:r>
            <a:r>
              <a:rPr lang="en-US" dirty="0" err="1" smtClean="0"/>
              <a:t>y.o</a:t>
            </a:r>
            <a:r>
              <a:rPr lang="en-US" dirty="0" smtClean="0"/>
              <a:t>. female school teacher with Crohn’s disease on 6MP, her only med.  She’s had a couple of weeks of swelling of the knuckles of her fingers and toes and now she’s feeling exhausted and drained.  ROS is + for a rash she had a month ago</a:t>
            </a:r>
          </a:p>
          <a:p>
            <a:r>
              <a:rPr lang="en-US" dirty="0" smtClean="0"/>
              <a:t>Vitals normal x HR: 105.  Your exam confirms mild synovitis of fingers/toes and you note her to be pale.  No splenomegaly.  O/w seems fine</a:t>
            </a:r>
          </a:p>
          <a:p>
            <a:r>
              <a:rPr lang="en-US" dirty="0" smtClean="0"/>
              <a:t>You obtain labs, which return the next morning</a:t>
            </a:r>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26</a:t>
            </a:fld>
            <a:endParaRPr lang="en-US" altLang="en-US"/>
          </a:p>
        </p:txBody>
      </p:sp>
    </p:spTree>
    <p:extLst>
      <p:ext uri="{BB962C8B-B14F-4D97-AF65-F5344CB8AC3E}">
        <p14:creationId xmlns:p14="http://schemas.microsoft.com/office/powerpoint/2010/main" val="29064902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600" y="0"/>
            <a:ext cx="5715000" cy="868362"/>
          </a:xfrm>
        </p:spPr>
        <p:txBody>
          <a:bodyPr/>
          <a:lstStyle/>
          <a:p>
            <a:r>
              <a:rPr lang="en-US" dirty="0" smtClean="0"/>
              <a:t>Achy, pale teacher on 6MP</a:t>
            </a:r>
            <a:endParaRPr lang="en-US" dirty="0"/>
          </a:p>
        </p:txBody>
      </p:sp>
      <p:sp>
        <p:nvSpPr>
          <p:cNvPr id="3" name="Content Placeholder 2"/>
          <p:cNvSpPr>
            <a:spLocks noGrp="1"/>
          </p:cNvSpPr>
          <p:nvPr>
            <p:ph idx="1"/>
          </p:nvPr>
        </p:nvSpPr>
        <p:spPr>
          <a:xfrm>
            <a:off x="1066800" y="1066800"/>
            <a:ext cx="7620000" cy="4525963"/>
          </a:xfrm>
        </p:spPr>
        <p:txBody>
          <a:bodyPr/>
          <a:lstStyle/>
          <a:p>
            <a:r>
              <a:rPr lang="en-US" dirty="0" smtClean="0"/>
              <a:t>Normal/</a:t>
            </a:r>
            <a:r>
              <a:rPr lang="en-US" dirty="0" err="1" smtClean="0"/>
              <a:t>Neg</a:t>
            </a:r>
            <a:r>
              <a:rPr lang="en-US" dirty="0" smtClean="0"/>
              <a:t>: RF, ANA, ESR, TSH, </a:t>
            </a:r>
            <a:r>
              <a:rPr lang="en-US" dirty="0" err="1" smtClean="0"/>
              <a:t>vit</a:t>
            </a:r>
            <a:r>
              <a:rPr lang="en-US" dirty="0" smtClean="0"/>
              <a:t> B12, Comp.</a:t>
            </a:r>
          </a:p>
          <a:p>
            <a:r>
              <a:rPr lang="en-US" dirty="0" smtClean="0"/>
              <a:t>CBC: </a:t>
            </a:r>
          </a:p>
          <a:p>
            <a:pPr lvl="1"/>
            <a:r>
              <a:rPr lang="en-US" dirty="0" smtClean="0"/>
              <a:t>Low H&amp;H: 8/28, </a:t>
            </a:r>
            <a:r>
              <a:rPr lang="en-US" dirty="0" err="1" smtClean="0"/>
              <a:t>nl</a:t>
            </a:r>
            <a:r>
              <a:rPr lang="en-US" dirty="0" smtClean="0"/>
              <a:t> MCV, RDW</a:t>
            </a:r>
          </a:p>
          <a:p>
            <a:pPr lvl="1"/>
            <a:r>
              <a:rPr lang="en-US" dirty="0" smtClean="0"/>
              <a:t>Low WBC: 2,500 [</a:t>
            </a:r>
            <a:r>
              <a:rPr lang="en-US" dirty="0" err="1" smtClean="0"/>
              <a:t>nl</a:t>
            </a:r>
            <a:r>
              <a:rPr lang="en-US" dirty="0" smtClean="0"/>
              <a:t> 4.5-11.5k]</a:t>
            </a:r>
          </a:p>
          <a:p>
            <a:pPr lvl="2"/>
            <a:r>
              <a:rPr lang="en-US" dirty="0" smtClean="0"/>
              <a:t>All WBC forms down</a:t>
            </a:r>
          </a:p>
          <a:p>
            <a:pPr lvl="1"/>
            <a:r>
              <a:rPr lang="en-US" dirty="0" smtClean="0"/>
              <a:t>PLT: Low: 85</a:t>
            </a:r>
          </a:p>
          <a:p>
            <a:r>
              <a:rPr lang="en-US" dirty="0" smtClean="0"/>
              <a:t>What do you do?</a:t>
            </a:r>
          </a:p>
          <a:p>
            <a:pPr lvl="1"/>
            <a:r>
              <a:rPr lang="en-US" dirty="0" smtClean="0"/>
              <a:t>A: Call her and send her to the ER</a:t>
            </a:r>
          </a:p>
          <a:p>
            <a:pPr lvl="1"/>
            <a:r>
              <a:rPr lang="en-US" dirty="0" smtClean="0"/>
              <a:t>B: Call her and tell her to stop the 6-MP</a:t>
            </a:r>
          </a:p>
          <a:p>
            <a:pPr lvl="1"/>
            <a:r>
              <a:rPr lang="en-US" dirty="0" smtClean="0"/>
              <a:t>C:  Nothing.  These are fine for somebody on this med</a:t>
            </a:r>
          </a:p>
          <a:p>
            <a:pPr lvl="1"/>
            <a:r>
              <a:rPr lang="en-US" dirty="0" smtClean="0"/>
              <a:t>D: Call the lab right away to add on orders</a:t>
            </a:r>
          </a:p>
          <a:p>
            <a:pPr lvl="1"/>
            <a:endParaRPr lang="en-US" dirty="0" smtClean="0"/>
          </a:p>
          <a:p>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27</a:t>
            </a:fld>
            <a:endParaRPr lang="en-US" altLang="en-US"/>
          </a:p>
        </p:txBody>
      </p:sp>
    </p:spTree>
    <p:extLst>
      <p:ext uri="{BB962C8B-B14F-4D97-AF65-F5344CB8AC3E}">
        <p14:creationId xmlns:p14="http://schemas.microsoft.com/office/powerpoint/2010/main" val="423898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600" y="304800"/>
            <a:ext cx="5410200" cy="609600"/>
          </a:xfrm>
        </p:spPr>
        <p:txBody>
          <a:bodyPr/>
          <a:lstStyle/>
          <a:p>
            <a:r>
              <a:rPr lang="en-US" dirty="0" smtClean="0"/>
              <a:t>Fax from lab in afternoon</a:t>
            </a:r>
            <a:endParaRPr lang="en-US" dirty="0"/>
          </a:p>
        </p:txBody>
      </p:sp>
      <p:sp>
        <p:nvSpPr>
          <p:cNvPr id="3" name="Content Placeholder 2"/>
          <p:cNvSpPr>
            <a:spLocks noGrp="1"/>
          </p:cNvSpPr>
          <p:nvPr>
            <p:ph idx="1"/>
          </p:nvPr>
        </p:nvSpPr>
        <p:spPr>
          <a:xfrm>
            <a:off x="1143000" y="1295400"/>
            <a:ext cx="7543800" cy="4830763"/>
          </a:xfrm>
        </p:spPr>
        <p:txBody>
          <a:bodyPr/>
          <a:lstStyle/>
          <a:p>
            <a:r>
              <a:rPr lang="en-US" dirty="0" smtClean="0"/>
              <a:t>Peripheral smear (manual diff) </a:t>
            </a:r>
          </a:p>
          <a:p>
            <a:pPr lvl="1"/>
            <a:r>
              <a:rPr lang="en-US" dirty="0" smtClean="0"/>
              <a:t>confirms moderate pancytopenia.</a:t>
            </a:r>
          </a:p>
          <a:p>
            <a:pPr lvl="1"/>
            <a:r>
              <a:rPr lang="en-US" dirty="0" smtClean="0"/>
              <a:t>No abnormal morphologies, blasts, etc.</a:t>
            </a:r>
          </a:p>
          <a:p>
            <a:r>
              <a:rPr lang="en-US" dirty="0" smtClean="0"/>
              <a:t>Reticulocyte count</a:t>
            </a:r>
          </a:p>
          <a:p>
            <a:pPr lvl="1"/>
            <a:r>
              <a:rPr lang="en-US" dirty="0" smtClean="0"/>
              <a:t>Zilch</a:t>
            </a:r>
          </a:p>
          <a:p>
            <a:r>
              <a:rPr lang="en-US" dirty="0"/>
              <a:t>You call her to find out how she’s doing and ask f/u ?</a:t>
            </a:r>
          </a:p>
          <a:p>
            <a:r>
              <a:rPr lang="en-US" dirty="0" smtClean="0"/>
              <a:t>“I’m not sure if this is important, but I just found out about something at work.  Lots of kids had really red faces and runny noses.  They told my colleague who’s pregnant but they didn’t call me….Do you think all this could be……..?”</a:t>
            </a:r>
          </a:p>
          <a:p>
            <a:r>
              <a:rPr lang="en-US" dirty="0" smtClean="0"/>
              <a:t>Not too late to add more labs…what do you want?</a:t>
            </a:r>
          </a:p>
          <a:p>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28</a:t>
            </a:fld>
            <a:endParaRPr lang="en-US" altLang="en-US"/>
          </a:p>
        </p:txBody>
      </p:sp>
    </p:spTree>
    <p:extLst>
      <p:ext uri="{BB962C8B-B14F-4D97-AF65-F5344CB8AC3E}">
        <p14:creationId xmlns:p14="http://schemas.microsoft.com/office/powerpoint/2010/main" val="360741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Fifth’s disease is weird in adults</a:t>
            </a:r>
            <a:endParaRPr lang="en-US" dirty="0"/>
          </a:p>
        </p:txBody>
      </p:sp>
      <p:sp>
        <p:nvSpPr>
          <p:cNvPr id="3" name="Content Placeholder 2"/>
          <p:cNvSpPr>
            <a:spLocks noGrp="1"/>
          </p:cNvSpPr>
          <p:nvPr>
            <p:ph idx="1"/>
          </p:nvPr>
        </p:nvSpPr>
        <p:spPr>
          <a:xfrm>
            <a:off x="1143000" y="1219200"/>
            <a:ext cx="7543800" cy="4906963"/>
          </a:xfrm>
        </p:spPr>
        <p:txBody>
          <a:bodyPr/>
          <a:lstStyle/>
          <a:p>
            <a:r>
              <a:rPr lang="en-US" dirty="0" smtClean="0"/>
              <a:t>Parvovirus B-19 serology</a:t>
            </a:r>
          </a:p>
          <a:p>
            <a:pPr lvl="1"/>
            <a:r>
              <a:rPr lang="en-US" dirty="0" smtClean="0"/>
              <a:t>Negative IgG</a:t>
            </a:r>
          </a:p>
          <a:p>
            <a:pPr lvl="1"/>
            <a:r>
              <a:rPr lang="en-US" dirty="0" smtClean="0"/>
              <a:t>Strongly positive IgM</a:t>
            </a:r>
          </a:p>
          <a:p>
            <a:pPr lvl="1"/>
            <a:endParaRPr lang="en-US" dirty="0"/>
          </a:p>
          <a:p>
            <a:r>
              <a:rPr lang="en-US" dirty="0" smtClean="0"/>
              <a:t>Can appear like RA and even lead to chronicity</a:t>
            </a:r>
          </a:p>
          <a:p>
            <a:r>
              <a:rPr lang="en-US" dirty="0" smtClean="0"/>
              <a:t>Can lead to severe anemia and pancytopenia</a:t>
            </a:r>
          </a:p>
          <a:p>
            <a:pPr lvl="1"/>
            <a:r>
              <a:rPr lang="en-US" dirty="0" smtClean="0"/>
              <a:t>Most people with this problem have underlying hematological abnormality (e.g. Sickle Cell) or immune compromise (e.g. on 6-MP)</a:t>
            </a:r>
          </a:p>
          <a:p>
            <a:r>
              <a:rPr lang="en-US" dirty="0" smtClean="0"/>
              <a:t>Only the kids get the “slapped cheek” rash, but all can get a lattice-like rash</a:t>
            </a:r>
          </a:p>
          <a:p>
            <a:r>
              <a:rPr lang="en-US" dirty="0" smtClean="0"/>
              <a:t>1 week later: All cell lines rising and Reticulocyte count is 2x upper limit of normal</a:t>
            </a:r>
          </a:p>
          <a:p>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29</a:t>
            </a:fld>
            <a:endParaRPr lang="en-US" altLang="en-US"/>
          </a:p>
        </p:txBody>
      </p:sp>
    </p:spTree>
    <p:extLst>
      <p:ext uri="{BB962C8B-B14F-4D97-AF65-F5344CB8AC3E}">
        <p14:creationId xmlns:p14="http://schemas.microsoft.com/office/powerpoint/2010/main" val="121336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2" presetClass="entr" presetSubtype="4" fill="hold" nodeType="withEffect">
                                  <p:stCondLst>
                                    <p:cond delay="2500"/>
                                  </p:stCondLst>
                                  <p:childTnLst>
                                    <p:set>
                                      <p:cBhvr>
                                        <p:cTn id="22" dur="1" fill="hold">
                                          <p:stCondLst>
                                            <p:cond delay="0"/>
                                          </p:stCondLst>
                                        </p:cTn>
                                        <p:tgtEl>
                                          <p:spTgt spid="3">
                                            <p:txEl>
                                              <p:pRg st="8" end="8"/>
                                            </p:txEl>
                                          </p:spTgt>
                                        </p:tgtEl>
                                        <p:attrNameLst>
                                          <p:attrName>style.visibility</p:attrName>
                                        </p:attrNameLst>
                                      </p:cBhvr>
                                      <p:to>
                                        <p:strVal val="visible"/>
                                      </p:to>
                                    </p:set>
                                    <p:anim calcmode="lin" valueType="num">
                                      <p:cBhvr additive="base">
                                        <p:cTn id="2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4" dur="10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43000"/>
            <a:ext cx="7924800" cy="1371600"/>
          </a:xfrm>
        </p:spPr>
        <p:txBody>
          <a:bodyPr/>
          <a:lstStyle/>
          <a:p>
            <a:pPr algn="ctr"/>
            <a:r>
              <a:rPr lang="en-US" dirty="0" smtClean="0"/>
              <a:t>Learning objectives</a:t>
            </a:r>
            <a:endParaRPr lang="en-US" dirty="0"/>
          </a:p>
        </p:txBody>
      </p:sp>
      <p:sp>
        <p:nvSpPr>
          <p:cNvPr id="3" name="Content Placeholder 2"/>
          <p:cNvSpPr>
            <a:spLocks noGrp="1"/>
          </p:cNvSpPr>
          <p:nvPr>
            <p:ph type="subTitle" idx="1"/>
          </p:nvPr>
        </p:nvSpPr>
        <p:spPr>
          <a:xfrm>
            <a:off x="533400" y="2514600"/>
            <a:ext cx="7086600" cy="3200400"/>
          </a:xfrm>
        </p:spPr>
        <p:txBody>
          <a:bodyPr/>
          <a:lstStyle/>
          <a:p>
            <a:pPr marL="342900" indent="-342900" algn="l">
              <a:buFont typeface="Arial" panose="020B0604020202020204" pitchFamily="34" charset="0"/>
              <a:buChar char="•"/>
            </a:pPr>
            <a:r>
              <a:rPr lang="en-US" dirty="0">
                <a:solidFill>
                  <a:schemeClr val="tx1"/>
                </a:solidFill>
              </a:rPr>
              <a:t>Learn to order and interpret lab values in the clinical context.</a:t>
            </a:r>
          </a:p>
          <a:p>
            <a:pPr marL="342900" indent="-342900" algn="l">
              <a:buFont typeface="Arial" panose="020B0604020202020204" pitchFamily="34" charset="0"/>
              <a:buChar char="•"/>
            </a:pPr>
            <a:r>
              <a:rPr lang="en-US" dirty="0">
                <a:solidFill>
                  <a:schemeClr val="tx1"/>
                </a:solidFill>
              </a:rPr>
              <a:t>Review common lab abnormalities</a:t>
            </a:r>
          </a:p>
          <a:p>
            <a:pPr marL="342900" indent="-342900" algn="l">
              <a:buFont typeface="Arial" panose="020B0604020202020204" pitchFamily="34" charset="0"/>
              <a:buChar char="•"/>
            </a:pPr>
            <a:r>
              <a:rPr lang="en-US" dirty="0">
                <a:solidFill>
                  <a:schemeClr val="tx1"/>
                </a:solidFill>
              </a:rPr>
              <a:t>Review the use of labs used when considering differential diagnoses that may be less common</a:t>
            </a:r>
          </a:p>
          <a:p>
            <a:endParaRPr lang="en-US" dirty="0"/>
          </a:p>
        </p:txBody>
      </p:sp>
    </p:spTree>
    <p:extLst>
      <p:ext uri="{BB962C8B-B14F-4D97-AF65-F5344CB8AC3E}">
        <p14:creationId xmlns:p14="http://schemas.microsoft.com/office/powerpoint/2010/main" val="32834520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274638"/>
            <a:ext cx="5715000" cy="639762"/>
          </a:xfrm>
        </p:spPr>
        <p:txBody>
          <a:bodyPr/>
          <a:lstStyle/>
          <a:p>
            <a:r>
              <a:rPr lang="en-US" dirty="0" smtClean="0"/>
              <a:t>Pancytopenia causes</a:t>
            </a:r>
            <a:endParaRPr lang="en-US" dirty="0"/>
          </a:p>
        </p:txBody>
      </p:sp>
      <p:sp>
        <p:nvSpPr>
          <p:cNvPr id="3" name="Content Placeholder 2"/>
          <p:cNvSpPr>
            <a:spLocks noGrp="1"/>
          </p:cNvSpPr>
          <p:nvPr>
            <p:ph idx="1"/>
          </p:nvPr>
        </p:nvSpPr>
        <p:spPr>
          <a:xfrm>
            <a:off x="381000" y="1219200"/>
            <a:ext cx="7543800" cy="4754563"/>
          </a:xfrm>
        </p:spPr>
        <p:txBody>
          <a:bodyPr/>
          <a:lstStyle/>
          <a:p>
            <a:r>
              <a:rPr lang="en-US" dirty="0" smtClean="0"/>
              <a:t>Bone Marrow infiltration/replacement</a:t>
            </a:r>
          </a:p>
          <a:p>
            <a:pPr lvl="1"/>
            <a:r>
              <a:rPr lang="en-US" dirty="0" smtClean="0"/>
              <a:t>Malignant (e.g. </a:t>
            </a:r>
            <a:r>
              <a:rPr lang="en-US" dirty="0" err="1" smtClean="0"/>
              <a:t>leukemias</a:t>
            </a:r>
            <a:r>
              <a:rPr lang="en-US" dirty="0" smtClean="0"/>
              <a:t>)</a:t>
            </a:r>
          </a:p>
          <a:p>
            <a:pPr lvl="1"/>
            <a:r>
              <a:rPr lang="en-US" dirty="0" smtClean="0"/>
              <a:t>Non-malignant </a:t>
            </a:r>
          </a:p>
          <a:p>
            <a:r>
              <a:rPr lang="en-US" dirty="0" smtClean="0"/>
              <a:t>Bone marrow failure</a:t>
            </a:r>
          </a:p>
          <a:p>
            <a:pPr lvl="1"/>
            <a:r>
              <a:rPr lang="en-US" dirty="0" smtClean="0"/>
              <a:t>Immune destruction/suppression</a:t>
            </a:r>
          </a:p>
          <a:p>
            <a:pPr lvl="1"/>
            <a:r>
              <a:rPr lang="en-US" dirty="0" smtClean="0"/>
              <a:t>Nutritional</a:t>
            </a:r>
          </a:p>
          <a:p>
            <a:pPr lvl="1"/>
            <a:r>
              <a:rPr lang="en-US" dirty="0" smtClean="0"/>
              <a:t>Marrow suppression</a:t>
            </a:r>
          </a:p>
          <a:p>
            <a:pPr lvl="1"/>
            <a:r>
              <a:rPr lang="en-US" dirty="0" smtClean="0"/>
              <a:t>Ineffective hematopoiesis</a:t>
            </a:r>
          </a:p>
          <a:p>
            <a:r>
              <a:rPr lang="en-US" dirty="0" smtClean="0"/>
              <a:t>Destruction/sequestration/redistribution</a:t>
            </a:r>
          </a:p>
          <a:p>
            <a:pPr lvl="1"/>
            <a:r>
              <a:rPr lang="en-US" dirty="0" smtClean="0"/>
              <a:t>Consumption</a:t>
            </a:r>
          </a:p>
          <a:p>
            <a:pPr lvl="1"/>
            <a:r>
              <a:rPr lang="en-US" dirty="0" smtClean="0"/>
              <a:t>Splenomegaly</a:t>
            </a:r>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30</a:t>
            </a:fld>
            <a:endParaRPr lang="en-US" altLang="en-US"/>
          </a:p>
        </p:txBody>
      </p:sp>
      <p:pic>
        <p:nvPicPr>
          <p:cNvPr id="6" name="Picture 5"/>
          <p:cNvPicPr>
            <a:picLocks noChangeAspect="1"/>
          </p:cNvPicPr>
          <p:nvPr/>
        </p:nvPicPr>
        <p:blipFill>
          <a:blip r:embed="rId2"/>
          <a:stretch>
            <a:fillRect/>
          </a:stretch>
        </p:blipFill>
        <p:spPr>
          <a:xfrm>
            <a:off x="4724400" y="1676400"/>
            <a:ext cx="3810000" cy="2558540"/>
          </a:xfrm>
          <a:prstGeom prst="rect">
            <a:avLst/>
          </a:prstGeom>
        </p:spPr>
      </p:pic>
    </p:spTree>
    <p:extLst>
      <p:ext uri="{BB962C8B-B14F-4D97-AF65-F5344CB8AC3E}">
        <p14:creationId xmlns:p14="http://schemas.microsoft.com/office/powerpoint/2010/main" val="29168630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0"/>
            <a:ext cx="8229600" cy="1143000"/>
          </a:xfrm>
        </p:spPr>
        <p:txBody>
          <a:bodyPr>
            <a:normAutofit/>
          </a:bodyPr>
          <a:lstStyle/>
          <a:p>
            <a:pPr algn="ctr"/>
            <a:r>
              <a:rPr lang="en-US" sz="3600" dirty="0" smtClean="0"/>
              <a:t>Anemia</a:t>
            </a:r>
            <a:endParaRPr lang="en-US" sz="3600" dirty="0"/>
          </a:p>
        </p:txBody>
      </p:sp>
      <p:sp>
        <p:nvSpPr>
          <p:cNvPr id="3" name="Content Placeholder 2"/>
          <p:cNvSpPr>
            <a:spLocks noGrp="1"/>
          </p:cNvSpPr>
          <p:nvPr>
            <p:ph idx="1"/>
          </p:nvPr>
        </p:nvSpPr>
        <p:spPr>
          <a:xfrm>
            <a:off x="457200" y="2286000"/>
            <a:ext cx="8229600" cy="4038600"/>
          </a:xfrm>
        </p:spPr>
        <p:txBody>
          <a:bodyPr/>
          <a:lstStyle/>
          <a:p>
            <a:r>
              <a:rPr lang="en-US" dirty="0" smtClean="0"/>
              <a:t>56 </a:t>
            </a:r>
            <a:r>
              <a:rPr lang="en-US" dirty="0" err="1" smtClean="0"/>
              <a:t>yo</a:t>
            </a:r>
            <a:r>
              <a:rPr lang="en-US" dirty="0" smtClean="0"/>
              <a:t> female pt. w/ DM, CAD, CHF w/ EF 35% presents feeling run down and some SOB for a month</a:t>
            </a:r>
          </a:p>
          <a:p>
            <a:r>
              <a:rPr lang="en-US" dirty="0" smtClean="0"/>
              <a:t>Exam is OK except for pale sclera and pulse: 110</a:t>
            </a:r>
          </a:p>
          <a:p>
            <a:r>
              <a:rPr lang="en-US" dirty="0" smtClean="0"/>
              <a:t>Labs come back late afternoon.</a:t>
            </a:r>
          </a:p>
          <a:p>
            <a:r>
              <a:rPr lang="en-US" dirty="0" smtClean="0"/>
              <a:t>H&amp;H: 6.5/22, RDW: 25, MCV: 69</a:t>
            </a:r>
          </a:p>
        </p:txBody>
      </p:sp>
    </p:spTree>
    <p:extLst>
      <p:ext uri="{BB962C8B-B14F-4D97-AF65-F5344CB8AC3E}">
        <p14:creationId xmlns:p14="http://schemas.microsoft.com/office/powerpoint/2010/main" val="2744790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14400"/>
            <a:ext cx="7848600" cy="503238"/>
          </a:xfrm>
        </p:spPr>
        <p:txBody>
          <a:bodyPr/>
          <a:lstStyle/>
          <a:p>
            <a:r>
              <a:rPr lang="en-US" dirty="0" smtClean="0"/>
              <a:t>Please choose your action</a:t>
            </a:r>
            <a:endParaRPr lang="en-US" dirty="0"/>
          </a:p>
        </p:txBody>
      </p:sp>
      <p:sp>
        <p:nvSpPr>
          <p:cNvPr id="3" name="Content Placeholder 2"/>
          <p:cNvSpPr>
            <a:spLocks noGrp="1"/>
          </p:cNvSpPr>
          <p:nvPr>
            <p:ph idx="1"/>
          </p:nvPr>
        </p:nvSpPr>
        <p:spPr>
          <a:xfrm>
            <a:off x="381000" y="1981200"/>
            <a:ext cx="8305800" cy="4144963"/>
          </a:xfrm>
        </p:spPr>
        <p:txBody>
          <a:bodyPr/>
          <a:lstStyle/>
          <a:p>
            <a:r>
              <a:rPr lang="en-US" dirty="0" smtClean="0"/>
              <a:t>A: 	Arrange IV Iron at infusion center</a:t>
            </a:r>
          </a:p>
          <a:p>
            <a:r>
              <a:rPr lang="en-US" dirty="0" smtClean="0"/>
              <a:t>B:	Likely iron deficiency anemia.  Send to ED for 	consideration of transfusion, work-up, probable 	admission</a:t>
            </a:r>
          </a:p>
          <a:p>
            <a:r>
              <a:rPr lang="en-US" dirty="0" smtClean="0"/>
              <a:t>C:	Likely anemia of chronic disease.  Perform work-up for 	rheumatologic and neoplastic disease</a:t>
            </a:r>
          </a:p>
          <a:p>
            <a:r>
              <a:rPr lang="en-US" dirty="0" smtClean="0"/>
              <a:t>D:	Repeat CBC with reticulocyte count tomorrow to assure 	stability and good bone marrow response</a:t>
            </a:r>
            <a:endParaRPr lang="en-US" dirty="0"/>
          </a:p>
        </p:txBody>
      </p:sp>
    </p:spTree>
    <p:extLst>
      <p:ext uri="{BB962C8B-B14F-4D97-AF65-F5344CB8AC3E}">
        <p14:creationId xmlns:p14="http://schemas.microsoft.com/office/powerpoint/2010/main" val="26248219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685800"/>
          </a:xfrm>
        </p:spPr>
        <p:txBody>
          <a:bodyPr>
            <a:normAutofit/>
          </a:bodyPr>
          <a:lstStyle/>
          <a:p>
            <a:pPr algn="ctr"/>
            <a:r>
              <a:rPr lang="en-US" sz="3600" dirty="0" smtClean="0"/>
              <a:t>Another case</a:t>
            </a:r>
            <a:endParaRPr lang="en-US" sz="3600" dirty="0"/>
          </a:p>
        </p:txBody>
      </p:sp>
      <p:sp>
        <p:nvSpPr>
          <p:cNvPr id="3" name="Content Placeholder 2"/>
          <p:cNvSpPr>
            <a:spLocks noGrp="1"/>
          </p:cNvSpPr>
          <p:nvPr>
            <p:ph idx="1"/>
          </p:nvPr>
        </p:nvSpPr>
        <p:spPr>
          <a:xfrm>
            <a:off x="457200" y="1676400"/>
            <a:ext cx="8229600" cy="4648200"/>
          </a:xfrm>
        </p:spPr>
        <p:txBody>
          <a:bodyPr>
            <a:normAutofit/>
          </a:bodyPr>
          <a:lstStyle/>
          <a:p>
            <a:r>
              <a:rPr lang="en-US" dirty="0" smtClean="0"/>
              <a:t>22 </a:t>
            </a:r>
            <a:r>
              <a:rPr lang="en-US" dirty="0" err="1" smtClean="0"/>
              <a:t>y.o</a:t>
            </a:r>
            <a:r>
              <a:rPr lang="en-US" dirty="0" smtClean="0"/>
              <a:t>. female pt. for an Immigration physical.</a:t>
            </a:r>
          </a:p>
          <a:p>
            <a:r>
              <a:rPr lang="en-US" dirty="0" smtClean="0"/>
              <a:t>Just came from a refugee camp where she had to carry water from a lake for 4 miles uphill every day</a:t>
            </a:r>
          </a:p>
          <a:p>
            <a:r>
              <a:rPr lang="en-US" dirty="0" smtClean="0"/>
              <a:t>Has never seen a doctor.  Has no complaints.  Exam is normal except for pale sclera and a 3/6 SEM</a:t>
            </a:r>
          </a:p>
          <a:p>
            <a:r>
              <a:rPr lang="en-US" dirty="0" smtClean="0"/>
              <a:t>H&amp;H: 6/19, MCV:68, RDW:25</a:t>
            </a:r>
          </a:p>
          <a:p>
            <a:r>
              <a:rPr lang="en-US" dirty="0" smtClean="0"/>
              <a:t>Diagnosis?/Actions?  </a:t>
            </a:r>
            <a:r>
              <a:rPr lang="en-US" sz="2000" dirty="0" smtClean="0"/>
              <a:t>--volunteers</a:t>
            </a:r>
            <a:endParaRPr lang="en-US" dirty="0" smtClean="0"/>
          </a:p>
          <a:p>
            <a:pPr lvl="1"/>
            <a:r>
              <a:rPr lang="en-US" dirty="0" smtClean="0"/>
              <a:t>Probable iron deficiency anemia, compensated, without CV risk</a:t>
            </a:r>
          </a:p>
          <a:p>
            <a:pPr lvl="1"/>
            <a:r>
              <a:rPr lang="en-US" dirty="0" smtClean="0"/>
              <a:t>Call to add iron stores and </a:t>
            </a:r>
            <a:r>
              <a:rPr lang="en-US" dirty="0" err="1" smtClean="0"/>
              <a:t>rx</a:t>
            </a:r>
            <a:r>
              <a:rPr lang="en-US" dirty="0" smtClean="0"/>
              <a:t>. </a:t>
            </a:r>
            <a:r>
              <a:rPr lang="en-US" dirty="0" err="1" smtClean="0"/>
              <a:t>p.o.</a:t>
            </a:r>
            <a:r>
              <a:rPr lang="en-US" dirty="0" smtClean="0"/>
              <a:t> iron</a:t>
            </a:r>
          </a:p>
          <a:p>
            <a:pPr lvl="1"/>
            <a:r>
              <a:rPr lang="en-US" dirty="0" smtClean="0"/>
              <a:t>Follow closely and w/u for sources of blood loss (including parasitic)</a:t>
            </a:r>
          </a:p>
          <a:p>
            <a:pPr lvl="1"/>
            <a:endParaRPr lang="en-US" dirty="0"/>
          </a:p>
        </p:txBody>
      </p:sp>
    </p:spTree>
    <p:extLst>
      <p:ext uri="{BB962C8B-B14F-4D97-AF65-F5344CB8AC3E}">
        <p14:creationId xmlns:p14="http://schemas.microsoft.com/office/powerpoint/2010/main" val="1781151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5480" y="2698410"/>
            <a:ext cx="5715000" cy="1143000"/>
          </a:xfrm>
        </p:spPr>
        <p:txBody>
          <a:bodyPr/>
          <a:lstStyle/>
          <a:p>
            <a:r>
              <a:rPr lang="en-US" dirty="0" smtClean="0"/>
              <a:t>More CBC discussion will be in the Hematology didactic, which I also give</a:t>
            </a:r>
            <a:endParaRPr lang="en-US" dirty="0"/>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34</a:t>
            </a:fld>
            <a:endParaRPr lang="en-US" altLang="en-US"/>
          </a:p>
        </p:txBody>
      </p:sp>
    </p:spTree>
    <p:extLst>
      <p:ext uri="{BB962C8B-B14F-4D97-AF65-F5344CB8AC3E}">
        <p14:creationId xmlns:p14="http://schemas.microsoft.com/office/powerpoint/2010/main" val="6556328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0"/>
            <a:ext cx="8305800" cy="1143000"/>
          </a:xfrm>
        </p:spPr>
        <p:txBody>
          <a:bodyPr/>
          <a:lstStyle/>
          <a:p>
            <a:pPr algn="ctr"/>
            <a:r>
              <a:rPr lang="en-US" dirty="0" smtClean="0"/>
              <a:t>Thyroid Tests</a:t>
            </a:r>
            <a:endParaRPr lang="en-US" dirty="0"/>
          </a:p>
        </p:txBody>
      </p:sp>
      <p:pic>
        <p:nvPicPr>
          <p:cNvPr id="3" name="Picture 2"/>
          <p:cNvPicPr>
            <a:picLocks noChangeAspect="1"/>
          </p:cNvPicPr>
          <p:nvPr/>
        </p:nvPicPr>
        <p:blipFill>
          <a:blip r:embed="rId2"/>
          <a:stretch>
            <a:fillRect/>
          </a:stretch>
        </p:blipFill>
        <p:spPr>
          <a:xfrm>
            <a:off x="6172200" y="914400"/>
            <a:ext cx="2857500" cy="3257550"/>
          </a:xfrm>
          <a:prstGeom prst="rect">
            <a:avLst/>
          </a:prstGeom>
        </p:spPr>
      </p:pic>
      <p:pic>
        <p:nvPicPr>
          <p:cNvPr id="4" name="Picture 3"/>
          <p:cNvPicPr>
            <a:picLocks noChangeAspect="1"/>
          </p:cNvPicPr>
          <p:nvPr/>
        </p:nvPicPr>
        <p:blipFill>
          <a:blip r:embed="rId3"/>
          <a:stretch>
            <a:fillRect/>
          </a:stretch>
        </p:blipFill>
        <p:spPr>
          <a:xfrm>
            <a:off x="533400" y="1676400"/>
            <a:ext cx="2686050" cy="3581400"/>
          </a:xfrm>
          <a:prstGeom prst="rect">
            <a:avLst/>
          </a:prstGeom>
        </p:spPr>
      </p:pic>
    </p:spTree>
    <p:extLst>
      <p:ext uri="{BB962C8B-B14F-4D97-AF65-F5344CB8AC3E}">
        <p14:creationId xmlns:p14="http://schemas.microsoft.com/office/powerpoint/2010/main" val="163667214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143000"/>
            <a:ext cx="8229600" cy="5334000"/>
          </a:xfrm>
        </p:spPr>
        <p:txBody>
          <a:bodyPr/>
          <a:lstStyle/>
          <a:p>
            <a:r>
              <a:rPr lang="en-US" dirty="0" smtClean="0"/>
              <a:t>22 year old female with 12 # weight gain over the last 4 months despite going to the gym and eating salads.  LMP 3 months ago and before that it had been irregular.  Skin has become dry and she’s been feeling colder than her friends.</a:t>
            </a:r>
          </a:p>
          <a:p>
            <a:endParaRPr lang="en-US" dirty="0"/>
          </a:p>
          <a:p>
            <a:r>
              <a:rPr lang="en-US" dirty="0" smtClean="0"/>
              <a:t>TSH: 5.6,  free T4: 1.1</a:t>
            </a:r>
          </a:p>
          <a:p>
            <a:r>
              <a:rPr lang="en-US" dirty="0" smtClean="0"/>
              <a:t>HCG: </a:t>
            </a:r>
            <a:r>
              <a:rPr lang="en-US" dirty="0" err="1" smtClean="0"/>
              <a:t>neg</a:t>
            </a:r>
            <a:endParaRPr lang="en-US" dirty="0" smtClean="0"/>
          </a:p>
          <a:p>
            <a:endParaRPr lang="en-US" dirty="0"/>
          </a:p>
          <a:p>
            <a:r>
              <a:rPr lang="en-US" dirty="0" smtClean="0"/>
              <a:t>What do you think?  Action? </a:t>
            </a:r>
            <a:r>
              <a:rPr lang="en-US" sz="2000" dirty="0" smtClean="0"/>
              <a:t>---volunteer?</a:t>
            </a:r>
            <a:endParaRPr lang="en-US" dirty="0"/>
          </a:p>
        </p:txBody>
      </p:sp>
    </p:spTree>
    <p:extLst>
      <p:ext uri="{BB962C8B-B14F-4D97-AF65-F5344CB8AC3E}">
        <p14:creationId xmlns:p14="http://schemas.microsoft.com/office/powerpoint/2010/main" val="187846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Mild (Subclinical) Hypothyroidism</a:t>
            </a:r>
            <a:endParaRPr lang="en-US" dirty="0"/>
          </a:p>
        </p:txBody>
      </p:sp>
      <p:sp>
        <p:nvSpPr>
          <p:cNvPr id="3" name="Content Placeholder 2"/>
          <p:cNvSpPr>
            <a:spLocks noGrp="1"/>
          </p:cNvSpPr>
          <p:nvPr>
            <p:ph idx="1"/>
          </p:nvPr>
        </p:nvSpPr>
        <p:spPr>
          <a:xfrm>
            <a:off x="457200" y="1600200"/>
            <a:ext cx="8229600" cy="4525963"/>
          </a:xfrm>
        </p:spPr>
        <p:txBody>
          <a:bodyPr/>
          <a:lstStyle/>
          <a:p>
            <a:r>
              <a:rPr lang="en-US" dirty="0" smtClean="0"/>
              <a:t>When to begin replacement is controversial</a:t>
            </a:r>
          </a:p>
          <a:p>
            <a:r>
              <a:rPr lang="en-US" dirty="0" smtClean="0"/>
              <a:t>Normal TSH is actually 0.5-2.9 (once patients with auto-antibodies are removed from the Bell curve)</a:t>
            </a:r>
          </a:p>
          <a:p>
            <a:pPr lvl="1"/>
            <a:r>
              <a:rPr lang="en-US" dirty="0" smtClean="0"/>
              <a:t>“There’s a movement to start treatment in the high single digits”</a:t>
            </a:r>
          </a:p>
          <a:p>
            <a:pPr lvl="1"/>
            <a:r>
              <a:rPr lang="en-US" dirty="0"/>
              <a:t>Consider replace at TSH of 2.5 when treating female infertility</a:t>
            </a:r>
          </a:p>
          <a:p>
            <a:pPr lvl="1"/>
            <a:r>
              <a:rPr lang="en-US" sz="1800" i="1" dirty="0" smtClean="0"/>
              <a:t>Source: Dr. </a:t>
            </a:r>
            <a:r>
              <a:rPr lang="en-US" sz="1800" i="1" dirty="0" err="1" smtClean="0"/>
              <a:t>Oberstein</a:t>
            </a:r>
            <a:r>
              <a:rPr lang="en-US" sz="1800" i="1" dirty="0" smtClean="0"/>
              <a:t> presentation </a:t>
            </a:r>
            <a:r>
              <a:rPr lang="en-US" sz="1800" i="1" dirty="0" err="1" smtClean="0"/>
              <a:t>ConferMED</a:t>
            </a:r>
            <a:r>
              <a:rPr lang="en-US" sz="1800" i="1" dirty="0" smtClean="0"/>
              <a:t> ECHO</a:t>
            </a:r>
          </a:p>
          <a:p>
            <a:r>
              <a:rPr lang="en-US" dirty="0" smtClean="0"/>
              <a:t>We often start meds when TSH&gt;=10 or + auto-antibodies</a:t>
            </a:r>
          </a:p>
          <a:p>
            <a:r>
              <a:rPr lang="en-US" dirty="0" smtClean="0"/>
              <a:t>700+ pts &gt;=65 </a:t>
            </a:r>
            <a:r>
              <a:rPr lang="en-US" dirty="0" err="1" smtClean="0"/>
              <a:t>yo</a:t>
            </a:r>
            <a:r>
              <a:rPr lang="en-US" dirty="0" smtClean="0"/>
              <a:t> w/ TSH: 4.6-20 ---- no clinical benefit from replacement</a:t>
            </a:r>
          </a:p>
          <a:p>
            <a:pPr lvl="2"/>
            <a:r>
              <a:rPr lang="en-US" sz="1600" i="1" dirty="0" smtClean="0"/>
              <a:t>Scott DJ et al  NEJM 2017 Apr 3</a:t>
            </a:r>
          </a:p>
          <a:p>
            <a:pPr lvl="2"/>
            <a:endParaRPr lang="en-US" dirty="0" smtClean="0"/>
          </a:p>
          <a:p>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37</a:t>
            </a:fld>
            <a:endParaRPr lang="en-US" altLang="en-US"/>
          </a:p>
        </p:txBody>
      </p:sp>
    </p:spTree>
    <p:extLst>
      <p:ext uri="{BB962C8B-B14F-4D97-AF65-F5344CB8AC3E}">
        <p14:creationId xmlns:p14="http://schemas.microsoft.com/office/powerpoint/2010/main" val="1209592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274638"/>
            <a:ext cx="5715000" cy="715962"/>
          </a:xfrm>
        </p:spPr>
        <p:txBody>
          <a:bodyPr/>
          <a:lstStyle/>
          <a:p>
            <a:r>
              <a:rPr lang="en-US" dirty="0" smtClean="0"/>
              <a:t>Random thyroid issues</a:t>
            </a:r>
            <a:endParaRPr lang="en-US" dirty="0"/>
          </a:p>
        </p:txBody>
      </p:sp>
      <p:sp>
        <p:nvSpPr>
          <p:cNvPr id="3" name="Content Placeholder 2"/>
          <p:cNvSpPr>
            <a:spLocks noGrp="1"/>
          </p:cNvSpPr>
          <p:nvPr>
            <p:ph idx="1"/>
          </p:nvPr>
        </p:nvSpPr>
        <p:spPr>
          <a:xfrm>
            <a:off x="905691" y="1066800"/>
            <a:ext cx="7772400" cy="4754563"/>
          </a:xfrm>
        </p:spPr>
        <p:txBody>
          <a:bodyPr/>
          <a:lstStyle/>
          <a:p>
            <a:r>
              <a:rPr lang="en-US" dirty="0" smtClean="0"/>
              <a:t>Biotin intake can alter the TFTs substantially</a:t>
            </a:r>
          </a:p>
          <a:p>
            <a:pPr lvl="1"/>
            <a:r>
              <a:rPr lang="en-US" dirty="0" smtClean="0"/>
              <a:t>Lots of people take substantial amounts of Biotin (hair/nails)</a:t>
            </a:r>
          </a:p>
          <a:p>
            <a:pPr lvl="1"/>
            <a:r>
              <a:rPr lang="en-US" dirty="0" smtClean="0"/>
              <a:t>Hold it for at least 3 days prior to drawing.</a:t>
            </a:r>
          </a:p>
          <a:p>
            <a:pPr lvl="1"/>
            <a:r>
              <a:rPr lang="en-US" dirty="0" smtClean="0"/>
              <a:t>Biotin also messes w/ PTH</a:t>
            </a:r>
          </a:p>
          <a:p>
            <a:r>
              <a:rPr lang="en-US" dirty="0" smtClean="0"/>
              <a:t>Adherence issue solution</a:t>
            </a:r>
          </a:p>
          <a:p>
            <a:pPr lvl="1"/>
            <a:r>
              <a:rPr lang="en-US" dirty="0" smtClean="0"/>
              <a:t>Levothyroxine has a 1 week half life</a:t>
            </a:r>
          </a:p>
          <a:p>
            <a:pPr lvl="1"/>
            <a:r>
              <a:rPr lang="en-US" dirty="0" smtClean="0"/>
              <a:t>Fill a pill box every week</a:t>
            </a:r>
          </a:p>
          <a:p>
            <a:pPr lvl="1"/>
            <a:r>
              <a:rPr lang="en-US" dirty="0" smtClean="0"/>
              <a:t>Take a pill every day</a:t>
            </a:r>
          </a:p>
          <a:p>
            <a:pPr lvl="1"/>
            <a:r>
              <a:rPr lang="en-US" dirty="0" smtClean="0"/>
              <a:t>At the end of the week, take all left over pills together</a:t>
            </a:r>
          </a:p>
          <a:p>
            <a:pPr lvl="1"/>
            <a:r>
              <a:rPr lang="en-US" dirty="0" smtClean="0"/>
              <a:t>Go up by nearly 15%?  “Just take an extra pill every Sunday”.</a:t>
            </a:r>
          </a:p>
          <a:p>
            <a:r>
              <a:rPr lang="en-US" dirty="0" smtClean="0"/>
              <a:t>Treating in pregnancy is beyond the scope of this didactic</a:t>
            </a:r>
          </a:p>
          <a:p>
            <a:pPr lvl="1"/>
            <a:r>
              <a:rPr lang="en-US" dirty="0" smtClean="0"/>
              <a:t>Just know you’ve got to look it up</a:t>
            </a:r>
          </a:p>
          <a:p>
            <a:pPr lvl="1"/>
            <a:r>
              <a:rPr lang="en-US" dirty="0" smtClean="0"/>
              <a:t>Substantial changes with each trimester</a:t>
            </a:r>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38</a:t>
            </a:fld>
            <a:endParaRPr lang="en-US" altLang="en-US"/>
          </a:p>
        </p:txBody>
      </p:sp>
    </p:spTree>
    <p:extLst>
      <p:ext uri="{BB962C8B-B14F-4D97-AF65-F5344CB8AC3E}">
        <p14:creationId xmlns:p14="http://schemas.microsoft.com/office/powerpoint/2010/main" val="37225741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295400"/>
            <a:ext cx="8229600" cy="3581400"/>
          </a:xfrm>
        </p:spPr>
        <p:txBody>
          <a:bodyPr>
            <a:noAutofit/>
          </a:bodyPr>
          <a:lstStyle/>
          <a:p>
            <a:r>
              <a:rPr lang="en-US" sz="2800" dirty="0" smtClean="0"/>
              <a:t>22 year old woman with morbid obesity that developed after her child was born 3 years ago.  She’s been trying to conceive for over a year w/o success.   She’s feeling sluggish and depressed She appreciates a fullness in her neck and she is constipated</a:t>
            </a:r>
          </a:p>
          <a:p>
            <a:endParaRPr lang="en-US" sz="2800" dirty="0"/>
          </a:p>
          <a:p>
            <a:r>
              <a:rPr lang="en-US" sz="2800" dirty="0"/>
              <a:t>TSH: 35,  reflex T4: 0.5 [</a:t>
            </a:r>
            <a:r>
              <a:rPr lang="en-US" sz="2800" dirty="0" err="1"/>
              <a:t>nl</a:t>
            </a:r>
            <a:r>
              <a:rPr lang="en-US" sz="2800" dirty="0"/>
              <a:t> </a:t>
            </a:r>
            <a:r>
              <a:rPr lang="en-US" sz="2800" dirty="0" smtClean="0"/>
              <a:t>0.9-1.4</a:t>
            </a:r>
            <a:r>
              <a:rPr lang="en-US" sz="2800" dirty="0"/>
              <a:t>]</a:t>
            </a:r>
          </a:p>
          <a:p>
            <a:pPr lvl="0">
              <a:buClr>
                <a:srgbClr val="0BD0D9"/>
              </a:buClr>
            </a:pPr>
            <a:r>
              <a:rPr lang="en-US" sz="2800" dirty="0" smtClean="0"/>
              <a:t>What do you think?  Actions? </a:t>
            </a:r>
            <a:r>
              <a:rPr lang="en-US" sz="2000" dirty="0" smtClean="0">
                <a:solidFill>
                  <a:prstClr val="black"/>
                </a:solidFill>
              </a:rPr>
              <a:t>---volunteer?</a:t>
            </a:r>
            <a:endParaRPr lang="en-US" dirty="0">
              <a:solidFill>
                <a:prstClr val="black"/>
              </a:solidFill>
            </a:endParaRPr>
          </a:p>
          <a:p>
            <a:endParaRPr lang="en-US" sz="3400" dirty="0" smtClean="0"/>
          </a:p>
        </p:txBody>
      </p:sp>
    </p:spTree>
    <p:extLst>
      <p:ext uri="{BB962C8B-B14F-4D97-AF65-F5344CB8AC3E}">
        <p14:creationId xmlns:p14="http://schemas.microsoft.com/office/powerpoint/2010/main" val="37201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8229600" cy="1143000"/>
          </a:xfrm>
        </p:spPr>
        <p:txBody>
          <a:bodyPr>
            <a:normAutofit fontScale="90000"/>
          </a:bodyPr>
          <a:lstStyle/>
          <a:p>
            <a:pPr algn="ctr"/>
            <a:r>
              <a:rPr lang="en-US" dirty="0" smtClean="0"/>
              <a:t>The Rules of ordering and interpreting labs</a:t>
            </a:r>
            <a:endParaRPr lang="en-US" dirty="0"/>
          </a:p>
        </p:txBody>
      </p:sp>
      <p:sp>
        <p:nvSpPr>
          <p:cNvPr id="3" name="Content Placeholder 2"/>
          <p:cNvSpPr>
            <a:spLocks noGrp="1"/>
          </p:cNvSpPr>
          <p:nvPr>
            <p:ph idx="1"/>
          </p:nvPr>
        </p:nvSpPr>
        <p:spPr>
          <a:xfrm>
            <a:off x="762000" y="1600200"/>
            <a:ext cx="7924800" cy="4525963"/>
          </a:xfrm>
        </p:spPr>
        <p:txBody>
          <a:bodyPr>
            <a:normAutofit/>
          </a:bodyPr>
          <a:lstStyle/>
          <a:p>
            <a:r>
              <a:rPr lang="en-US" sz="3200" dirty="0"/>
              <a:t>There really aren’t </a:t>
            </a:r>
            <a:r>
              <a:rPr lang="en-US" sz="3200" dirty="0" smtClean="0"/>
              <a:t>any.</a:t>
            </a:r>
          </a:p>
          <a:p>
            <a:r>
              <a:rPr lang="en-US" sz="3200" dirty="0" smtClean="0"/>
              <a:t>Labs mean little without clinical correlation.</a:t>
            </a:r>
          </a:p>
          <a:p>
            <a:r>
              <a:rPr lang="en-US" sz="3200" dirty="0" smtClean="0"/>
              <a:t>Be mindful of what you order/ order tests for a reason.</a:t>
            </a:r>
          </a:p>
          <a:p>
            <a:r>
              <a:rPr lang="en-US" sz="3200" dirty="0" smtClean="0"/>
              <a:t>The lower the pretest probability, the higher the chance that a positive test is a false positive or is unrelated.</a:t>
            </a:r>
          </a:p>
        </p:txBody>
      </p:sp>
    </p:spTree>
    <p:extLst>
      <p:ext uri="{BB962C8B-B14F-4D97-AF65-F5344CB8AC3E}">
        <p14:creationId xmlns:p14="http://schemas.microsoft.com/office/powerpoint/2010/main" val="2145659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229600" cy="5547360"/>
          </a:xfrm>
        </p:spPr>
        <p:txBody>
          <a:bodyPr>
            <a:normAutofit/>
          </a:bodyPr>
          <a:lstStyle/>
          <a:p>
            <a:r>
              <a:rPr lang="en-US" dirty="0" smtClean="0"/>
              <a:t>She is now 39 and on 125 mcg/day with rock steady TSH for years.  She has been getting depressed for 6 months and gaining lots of weight.  3 weeks ago, her husband told her he wants a divorce.  She is distraught.  She thinks the meds have stopped working</a:t>
            </a:r>
          </a:p>
          <a:p>
            <a:r>
              <a:rPr lang="en-US" dirty="0" smtClean="0"/>
              <a:t>TSH:  1.5</a:t>
            </a:r>
          </a:p>
          <a:p>
            <a:r>
              <a:rPr lang="en-US" dirty="0" smtClean="0"/>
              <a:t>Free T4: 2.5 [</a:t>
            </a:r>
            <a:r>
              <a:rPr lang="en-US" dirty="0" err="1" smtClean="0"/>
              <a:t>nl</a:t>
            </a:r>
            <a:r>
              <a:rPr lang="en-US" dirty="0" smtClean="0"/>
              <a:t> 0.9-1.4]</a:t>
            </a:r>
          </a:p>
          <a:p>
            <a:endParaRPr lang="en-US" dirty="0" smtClean="0"/>
          </a:p>
          <a:p>
            <a:pPr marL="0" marR="0">
              <a:spcBef>
                <a:spcPts val="0"/>
              </a:spcBef>
              <a:spcAft>
                <a:spcPts val="0"/>
              </a:spcAft>
            </a:pPr>
            <a:r>
              <a:rPr lang="en-US" dirty="0" smtClean="0"/>
              <a:t>What do you think is happening? – volunteer?</a:t>
            </a:r>
            <a:endParaRPr lang="en-US" dirty="0"/>
          </a:p>
        </p:txBody>
      </p:sp>
      <p:pic>
        <p:nvPicPr>
          <p:cNvPr id="2" name="Picture 1"/>
          <p:cNvPicPr>
            <a:picLocks noChangeAspect="1"/>
          </p:cNvPicPr>
          <p:nvPr/>
        </p:nvPicPr>
        <p:blipFill>
          <a:blip r:embed="rId2"/>
          <a:stretch>
            <a:fillRect/>
          </a:stretch>
        </p:blipFill>
        <p:spPr>
          <a:xfrm>
            <a:off x="5791200" y="2895600"/>
            <a:ext cx="2952750" cy="1543050"/>
          </a:xfrm>
          <a:prstGeom prst="rect">
            <a:avLst/>
          </a:prstGeom>
        </p:spPr>
      </p:pic>
    </p:spTree>
    <p:extLst>
      <p:ext uri="{BB962C8B-B14F-4D97-AF65-F5344CB8AC3E}">
        <p14:creationId xmlns:p14="http://schemas.microsoft.com/office/powerpoint/2010/main" val="34187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2" presetClass="entr" presetSubtype="4" fill="hold" nodeType="withEffect">
                                  <p:stCondLst>
                                    <p:cond delay="125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38200"/>
            <a:ext cx="8077200" cy="1295400"/>
          </a:xfrm>
        </p:spPr>
        <p:txBody>
          <a:bodyPr>
            <a:normAutofit/>
          </a:bodyPr>
          <a:lstStyle/>
          <a:p>
            <a:pPr algn="ctr"/>
            <a:r>
              <a:rPr lang="en-US" dirty="0" smtClean="0"/>
              <a:t>What you can do in primary care: a patient of mine </a:t>
            </a:r>
            <a:endParaRPr lang="en-US" dirty="0"/>
          </a:p>
        </p:txBody>
      </p:sp>
      <p:sp>
        <p:nvSpPr>
          <p:cNvPr id="3" name="Content Placeholder 2"/>
          <p:cNvSpPr>
            <a:spLocks noGrp="1"/>
          </p:cNvSpPr>
          <p:nvPr>
            <p:ph idx="1"/>
          </p:nvPr>
        </p:nvSpPr>
        <p:spPr>
          <a:xfrm>
            <a:off x="381000" y="2286000"/>
            <a:ext cx="8305800" cy="3840163"/>
          </a:xfrm>
        </p:spPr>
        <p:txBody>
          <a:bodyPr/>
          <a:lstStyle/>
          <a:p>
            <a:r>
              <a:rPr lang="en-US" dirty="0" smtClean="0"/>
              <a:t>1/2010: Pt. is a 9 year old brought in for lack of attention in class and a lump in his neck</a:t>
            </a:r>
          </a:p>
          <a:p>
            <a:r>
              <a:rPr lang="en-US" dirty="0" smtClean="0"/>
              <a:t>Exam showed a smooth, symmetric goiter, about 4 times normal size without bruits.  No tremor.  DTRs fine</a:t>
            </a:r>
          </a:p>
          <a:p>
            <a:r>
              <a:rPr lang="en-US" dirty="0" smtClean="0"/>
              <a:t>I ordered some labs</a:t>
            </a:r>
          </a:p>
        </p:txBody>
      </p:sp>
      <p:sp>
        <p:nvSpPr>
          <p:cNvPr id="4" name="Rectangle 3"/>
          <p:cNvSpPr/>
          <p:nvPr/>
        </p:nvSpPr>
        <p:spPr>
          <a:xfrm>
            <a:off x="381000" y="4495800"/>
            <a:ext cx="8610600" cy="1348061"/>
          </a:xfrm>
          <a:prstGeom prst="rect">
            <a:avLst/>
          </a:prstGeom>
        </p:spPr>
        <p:txBody>
          <a:bodyPr wrap="square">
            <a:spAutoFit/>
          </a:bodyPr>
          <a:lstStyle/>
          <a:p>
            <a:pPr marL="274320" lvl="0" indent="-274320">
              <a:spcBef>
                <a:spcPct val="20000"/>
              </a:spcBef>
              <a:buClr>
                <a:srgbClr val="0BD0D9"/>
              </a:buClr>
              <a:buSzPct val="95000"/>
              <a:buFont typeface="Wingdings 2"/>
              <a:buChar char=""/>
            </a:pPr>
            <a:r>
              <a:rPr lang="en-US" sz="2400" dirty="0">
                <a:solidFill>
                  <a:prstClr val="black"/>
                </a:solidFill>
              </a:rPr>
              <a:t>TSH: 0.01</a:t>
            </a:r>
          </a:p>
          <a:p>
            <a:pPr marL="274320" lvl="0" indent="-274320">
              <a:spcBef>
                <a:spcPct val="20000"/>
              </a:spcBef>
              <a:buClr>
                <a:srgbClr val="0BD0D9"/>
              </a:buClr>
              <a:buSzPct val="95000"/>
              <a:buFont typeface="Wingdings 2"/>
              <a:buChar char=""/>
            </a:pPr>
            <a:r>
              <a:rPr lang="en-US" sz="2400" dirty="0">
                <a:solidFill>
                  <a:prstClr val="black"/>
                </a:solidFill>
              </a:rPr>
              <a:t>Free T4:  5.2 [</a:t>
            </a:r>
            <a:r>
              <a:rPr lang="en-US" sz="2400" dirty="0" err="1">
                <a:solidFill>
                  <a:prstClr val="black"/>
                </a:solidFill>
              </a:rPr>
              <a:t>nl</a:t>
            </a:r>
            <a:r>
              <a:rPr lang="en-US" sz="2400" dirty="0">
                <a:solidFill>
                  <a:prstClr val="black"/>
                </a:solidFill>
              </a:rPr>
              <a:t> 0.9-1.4]</a:t>
            </a:r>
          </a:p>
          <a:p>
            <a:pPr marL="274320" lvl="0" indent="-274320">
              <a:spcBef>
                <a:spcPct val="20000"/>
              </a:spcBef>
              <a:buClr>
                <a:srgbClr val="0BD0D9"/>
              </a:buClr>
              <a:buSzPct val="95000"/>
              <a:buFont typeface="Wingdings 2"/>
              <a:buChar char=""/>
            </a:pPr>
            <a:r>
              <a:rPr lang="en-US" sz="2400" dirty="0">
                <a:solidFill>
                  <a:prstClr val="black"/>
                </a:solidFill>
              </a:rPr>
              <a:t>TSI (Thyroid Stimulating Immunoglobulin):  395 </a:t>
            </a:r>
            <a:r>
              <a:rPr lang="en-US" sz="2400" dirty="0" smtClean="0">
                <a:solidFill>
                  <a:prstClr val="black"/>
                </a:solidFill>
              </a:rPr>
              <a:t>[</a:t>
            </a:r>
            <a:r>
              <a:rPr lang="en-US" sz="2400" dirty="0" err="1" smtClean="0">
                <a:solidFill>
                  <a:prstClr val="black"/>
                </a:solidFill>
              </a:rPr>
              <a:t>nl</a:t>
            </a:r>
            <a:r>
              <a:rPr lang="en-US" sz="2400" dirty="0" smtClean="0">
                <a:solidFill>
                  <a:prstClr val="black"/>
                </a:solidFill>
              </a:rPr>
              <a:t>&lt;140%] </a:t>
            </a:r>
            <a:endParaRPr lang="en-US" sz="2400" dirty="0">
              <a:solidFill>
                <a:prstClr val="black"/>
              </a:solidFill>
            </a:endParaRPr>
          </a:p>
        </p:txBody>
      </p:sp>
    </p:spTree>
    <p:extLst>
      <p:ext uri="{BB962C8B-B14F-4D97-AF65-F5344CB8AC3E}">
        <p14:creationId xmlns:p14="http://schemas.microsoft.com/office/powerpoint/2010/main" val="361454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85800" y="1600200"/>
            <a:ext cx="8001000" cy="4525963"/>
          </a:xfrm>
        </p:spPr>
        <p:txBody>
          <a:bodyPr/>
          <a:lstStyle/>
          <a:p>
            <a:pPr marL="274320" lvl="0" indent="-274320" fontAlgn="auto">
              <a:spcAft>
                <a:spcPts val="0"/>
              </a:spcAft>
              <a:buClr>
                <a:srgbClr val="0BD0D9"/>
              </a:buClr>
              <a:buSzPct val="95000"/>
              <a:buFont typeface="Wingdings 2"/>
              <a:buChar char=""/>
            </a:pPr>
            <a:r>
              <a:rPr lang="en-US" sz="3200" dirty="0">
                <a:solidFill>
                  <a:prstClr val="black"/>
                </a:solidFill>
                <a:latin typeface="Constantia"/>
                <a:ea typeface="+mn-ea"/>
              </a:rPr>
              <a:t>Graves Disease diagnosis made, I-131 uptake/scan deferred, </a:t>
            </a:r>
            <a:r>
              <a:rPr lang="en-US" sz="3200" dirty="0" err="1">
                <a:solidFill>
                  <a:prstClr val="black"/>
                </a:solidFill>
                <a:latin typeface="Constantia"/>
                <a:ea typeface="+mn-ea"/>
              </a:rPr>
              <a:t>Methimazole</a:t>
            </a:r>
            <a:r>
              <a:rPr lang="en-US" sz="3200" dirty="0">
                <a:solidFill>
                  <a:prstClr val="black"/>
                </a:solidFill>
                <a:latin typeface="Constantia"/>
                <a:ea typeface="+mn-ea"/>
              </a:rPr>
              <a:t> begun and </a:t>
            </a:r>
            <a:r>
              <a:rPr lang="en-US" sz="3200" dirty="0" err="1">
                <a:solidFill>
                  <a:prstClr val="black"/>
                </a:solidFill>
                <a:latin typeface="Constantia"/>
                <a:ea typeface="+mn-ea"/>
              </a:rPr>
              <a:t>Ophtho</a:t>
            </a:r>
            <a:r>
              <a:rPr lang="en-US" sz="3200" dirty="0">
                <a:solidFill>
                  <a:prstClr val="black"/>
                </a:solidFill>
                <a:latin typeface="Constantia"/>
                <a:ea typeface="+mn-ea"/>
              </a:rPr>
              <a:t> referral made.   </a:t>
            </a:r>
          </a:p>
          <a:p>
            <a:pPr marL="274320" lvl="0" indent="-274320" fontAlgn="auto">
              <a:spcAft>
                <a:spcPts val="0"/>
              </a:spcAft>
              <a:buClr>
                <a:srgbClr val="0BD0D9"/>
              </a:buClr>
              <a:buSzPct val="95000"/>
              <a:buFont typeface="Wingdings 2"/>
              <a:buChar char=""/>
            </a:pPr>
            <a:r>
              <a:rPr lang="en-US" sz="3200" dirty="0">
                <a:solidFill>
                  <a:prstClr val="black"/>
                </a:solidFill>
                <a:latin typeface="Constantia"/>
                <a:ea typeface="+mn-ea"/>
              </a:rPr>
              <a:t>TSH and T4 normalized.  Mild Graves </a:t>
            </a:r>
            <a:r>
              <a:rPr lang="en-US" sz="3200" dirty="0" err="1">
                <a:solidFill>
                  <a:prstClr val="black"/>
                </a:solidFill>
                <a:latin typeface="Constantia"/>
                <a:ea typeface="+mn-ea"/>
              </a:rPr>
              <a:t>Ophthalmopathy</a:t>
            </a:r>
            <a:r>
              <a:rPr lang="en-US" sz="3200" dirty="0">
                <a:solidFill>
                  <a:prstClr val="black"/>
                </a:solidFill>
                <a:latin typeface="Constantia"/>
                <a:ea typeface="+mn-ea"/>
              </a:rPr>
              <a:t> per </a:t>
            </a:r>
            <a:r>
              <a:rPr lang="en-US" sz="3200" dirty="0" err="1">
                <a:solidFill>
                  <a:prstClr val="black"/>
                </a:solidFill>
                <a:latin typeface="Constantia"/>
                <a:ea typeface="+mn-ea"/>
              </a:rPr>
              <a:t>Ophtho</a:t>
            </a:r>
            <a:r>
              <a:rPr lang="en-US" sz="3200" dirty="0">
                <a:solidFill>
                  <a:prstClr val="black"/>
                </a:solidFill>
                <a:latin typeface="Constantia"/>
                <a:ea typeface="+mn-ea"/>
              </a:rPr>
              <a:t> (asymptomatic</a:t>
            </a:r>
            <a:r>
              <a:rPr lang="en-US" sz="3200" dirty="0" smtClean="0">
                <a:solidFill>
                  <a:prstClr val="black"/>
                </a:solidFill>
                <a:latin typeface="Constantia"/>
                <a:ea typeface="+mn-ea"/>
              </a:rPr>
              <a:t>)</a:t>
            </a:r>
          </a:p>
          <a:p>
            <a:pPr marL="274320" lvl="0" indent="-274320" fontAlgn="auto">
              <a:spcAft>
                <a:spcPts val="0"/>
              </a:spcAft>
              <a:buClr>
                <a:srgbClr val="0BD0D9"/>
              </a:buClr>
              <a:buSzPct val="95000"/>
              <a:buFont typeface="Wingdings 2"/>
              <a:buChar char=""/>
            </a:pPr>
            <a:r>
              <a:rPr lang="en-US" sz="3200" dirty="0" smtClean="0">
                <a:solidFill>
                  <a:prstClr val="black"/>
                </a:solidFill>
                <a:latin typeface="Constantia"/>
                <a:ea typeface="+mn-ea"/>
              </a:rPr>
              <a:t>Now TRAB are often favored over TSI</a:t>
            </a:r>
          </a:p>
          <a:p>
            <a:pPr marL="674370" lvl="1" indent="-274320" fontAlgn="auto">
              <a:spcAft>
                <a:spcPts val="0"/>
              </a:spcAft>
              <a:buClr>
                <a:srgbClr val="0BD0D9"/>
              </a:buClr>
              <a:buSzPct val="95000"/>
              <a:buFont typeface="Wingdings 2"/>
              <a:buChar char=""/>
            </a:pPr>
            <a:r>
              <a:rPr lang="en-US" sz="2800" dirty="0" smtClean="0">
                <a:solidFill>
                  <a:prstClr val="black"/>
                </a:solidFill>
                <a:latin typeface="Constantia"/>
                <a:ea typeface="+mn-ea"/>
              </a:rPr>
              <a:t>Both are very specific for Graves’, but TRAB is more sensitive</a:t>
            </a:r>
            <a:endParaRPr lang="en-US" sz="2800" dirty="0">
              <a:solidFill>
                <a:prstClr val="black"/>
              </a:solidFill>
              <a:latin typeface="Constantia"/>
              <a:ea typeface="+mn-ea"/>
            </a:endParaRPr>
          </a:p>
          <a:p>
            <a:endParaRPr lang="en-US" dirty="0"/>
          </a:p>
        </p:txBody>
      </p:sp>
    </p:spTree>
    <p:extLst>
      <p:ext uri="{BB962C8B-B14F-4D97-AF65-F5344CB8AC3E}">
        <p14:creationId xmlns:p14="http://schemas.microsoft.com/office/powerpoint/2010/main" val="240602058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494281211"/>
              </p:ext>
            </p:extLst>
          </p:nvPr>
        </p:nvGraphicFramePr>
        <p:xfrm>
          <a:off x="1295400" y="-228600"/>
          <a:ext cx="6437977" cy="8319650"/>
        </p:xfrm>
        <a:graphic>
          <a:graphicData uri="http://schemas.openxmlformats.org/presentationml/2006/ole">
            <mc:AlternateContent xmlns:mc="http://schemas.openxmlformats.org/markup-compatibility/2006">
              <mc:Choice xmlns:v="urn:schemas-microsoft-com:vml" Requires="v">
                <p:oleObj spid="_x0000_s1303" name="Acrobat Document" r:id="rId3" imgW="5838673" imgH="7543775" progId="AcroExch.Document.11">
                  <p:embed/>
                </p:oleObj>
              </mc:Choice>
              <mc:Fallback>
                <p:oleObj name="Acrobat Document" r:id="rId3" imgW="5838673" imgH="7543775" progId="AcroExch.Document.11">
                  <p:embed/>
                  <p:pic>
                    <p:nvPicPr>
                      <p:cNvPr id="0" name=""/>
                      <p:cNvPicPr/>
                      <p:nvPr/>
                    </p:nvPicPr>
                    <p:blipFill>
                      <a:blip r:embed="rId4"/>
                      <a:stretch>
                        <a:fillRect/>
                      </a:stretch>
                    </p:blipFill>
                    <p:spPr>
                      <a:xfrm>
                        <a:off x="1295400" y="-228600"/>
                        <a:ext cx="6437977" cy="8319650"/>
                      </a:xfrm>
                      <a:prstGeom prst="rect">
                        <a:avLst/>
                      </a:prstGeom>
                    </p:spPr>
                  </p:pic>
                </p:oleObj>
              </mc:Fallback>
            </mc:AlternateContent>
          </a:graphicData>
        </a:graphic>
      </p:graphicFrame>
    </p:spTree>
    <p:extLst>
      <p:ext uri="{BB962C8B-B14F-4D97-AF65-F5344CB8AC3E}">
        <p14:creationId xmlns:p14="http://schemas.microsoft.com/office/powerpoint/2010/main" val="36057714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274638"/>
            <a:ext cx="4876800" cy="639762"/>
          </a:xfrm>
        </p:spPr>
        <p:txBody>
          <a:bodyPr/>
          <a:lstStyle/>
          <a:p>
            <a:r>
              <a:rPr lang="en-US" dirty="0" smtClean="0"/>
              <a:t>Age 19</a:t>
            </a:r>
            <a:endParaRPr lang="en-US" dirty="0"/>
          </a:p>
        </p:txBody>
      </p:sp>
      <p:sp>
        <p:nvSpPr>
          <p:cNvPr id="3" name="Content Placeholder 2"/>
          <p:cNvSpPr>
            <a:spLocks noGrp="1"/>
          </p:cNvSpPr>
          <p:nvPr>
            <p:ph idx="1"/>
          </p:nvPr>
        </p:nvSpPr>
        <p:spPr>
          <a:xfrm>
            <a:off x="1295400" y="1600200"/>
            <a:ext cx="7391400" cy="4525963"/>
          </a:xfrm>
        </p:spPr>
        <p:txBody>
          <a:bodyPr/>
          <a:lstStyle/>
          <a:p>
            <a:r>
              <a:rPr lang="en-US" dirty="0"/>
              <a:t>Y</a:t>
            </a:r>
            <a:r>
              <a:rPr lang="en-US" dirty="0" smtClean="0"/>
              <a:t>ears of getting lost to f/u, needing years of reminding to get labs, and consistent hyperthyroidism secondary to poor adherence</a:t>
            </a:r>
          </a:p>
          <a:p>
            <a:r>
              <a:rPr lang="en-US" dirty="0" smtClean="0"/>
              <a:t>Treated with I-131 ablation</a:t>
            </a:r>
          </a:p>
          <a:p>
            <a:r>
              <a:rPr lang="en-US" dirty="0" smtClean="0"/>
              <a:t>Never got his f/u labs after ablation</a:t>
            </a:r>
          </a:p>
          <a:p>
            <a:pPr lvl="1"/>
            <a:r>
              <a:rPr lang="en-US" dirty="0" smtClean="0"/>
              <a:t>Multiple phone calls and letters.</a:t>
            </a:r>
          </a:p>
          <a:p>
            <a:pPr lvl="1"/>
            <a:r>
              <a:rPr lang="en-US" dirty="0" smtClean="0"/>
              <a:t>Oh well.</a:t>
            </a:r>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44</a:t>
            </a:fld>
            <a:endParaRPr lang="en-US" altLang="en-US"/>
          </a:p>
        </p:txBody>
      </p:sp>
      <p:pic>
        <p:nvPicPr>
          <p:cNvPr id="6" name="Picture 5"/>
          <p:cNvPicPr>
            <a:picLocks noChangeAspect="1"/>
          </p:cNvPicPr>
          <p:nvPr/>
        </p:nvPicPr>
        <p:blipFill>
          <a:blip r:embed="rId2"/>
          <a:stretch>
            <a:fillRect/>
          </a:stretch>
        </p:blipFill>
        <p:spPr>
          <a:xfrm>
            <a:off x="4876800" y="4077907"/>
            <a:ext cx="3657600" cy="2048256"/>
          </a:xfrm>
          <a:prstGeom prst="rect">
            <a:avLst/>
          </a:prstGeom>
        </p:spPr>
      </p:pic>
    </p:spTree>
    <p:extLst>
      <p:ext uri="{BB962C8B-B14F-4D97-AF65-F5344CB8AC3E}">
        <p14:creationId xmlns:p14="http://schemas.microsoft.com/office/powerpoint/2010/main" val="80266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53" presetClass="entr" presetSubtype="16" fill="hold" nodeType="withEffect">
                                  <p:stCondLst>
                                    <p:cond delay="25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600200"/>
            <a:ext cx="8153400" cy="4525963"/>
          </a:xfrm>
        </p:spPr>
        <p:txBody>
          <a:bodyPr>
            <a:normAutofit/>
          </a:bodyPr>
          <a:lstStyle/>
          <a:p>
            <a:r>
              <a:rPr lang="en-US" dirty="0" smtClean="0"/>
              <a:t>56 </a:t>
            </a:r>
            <a:r>
              <a:rPr lang="en-US" dirty="0" err="1" smtClean="0"/>
              <a:t>y.o</a:t>
            </a:r>
            <a:r>
              <a:rPr lang="en-US" dirty="0" smtClean="0"/>
              <a:t>. woman w/ FH of thyroid </a:t>
            </a:r>
            <a:r>
              <a:rPr lang="en-US" dirty="0" err="1" smtClean="0"/>
              <a:t>dz</a:t>
            </a:r>
            <a:r>
              <a:rPr lang="en-US" dirty="0" smtClean="0"/>
              <a:t> whose sister recommended she get tested.</a:t>
            </a:r>
          </a:p>
          <a:p>
            <a:r>
              <a:rPr lang="en-US" dirty="0" smtClean="0"/>
              <a:t>Gland minimally enlarged and somewhat firm.  No nodules.  Clinically </a:t>
            </a:r>
            <a:r>
              <a:rPr lang="en-US" dirty="0" err="1" smtClean="0"/>
              <a:t>euthyroid</a:t>
            </a:r>
            <a:r>
              <a:rPr lang="en-US" dirty="0" smtClean="0"/>
              <a:t>.</a:t>
            </a:r>
          </a:p>
          <a:p>
            <a:endParaRPr lang="en-US" dirty="0" smtClean="0"/>
          </a:p>
          <a:p>
            <a:r>
              <a:rPr lang="en-US" dirty="0" smtClean="0"/>
              <a:t>TSH: 0.28 [</a:t>
            </a:r>
            <a:r>
              <a:rPr lang="en-US" dirty="0" err="1" smtClean="0"/>
              <a:t>nl</a:t>
            </a:r>
            <a:r>
              <a:rPr lang="en-US" dirty="0" smtClean="0"/>
              <a:t> 0.45-4.5]</a:t>
            </a:r>
          </a:p>
          <a:p>
            <a:r>
              <a:rPr lang="en-US" dirty="0" smtClean="0"/>
              <a:t>Free T4: 1.2  [0.9- 1.4]</a:t>
            </a:r>
          </a:p>
          <a:p>
            <a:endParaRPr lang="en-US" dirty="0"/>
          </a:p>
        </p:txBody>
      </p:sp>
    </p:spTree>
    <p:extLst>
      <p:ext uri="{BB962C8B-B14F-4D97-AF65-F5344CB8AC3E}">
        <p14:creationId xmlns:p14="http://schemas.microsoft.com/office/powerpoint/2010/main" val="93746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990600"/>
            <a:ext cx="8610600" cy="1219200"/>
          </a:xfrm>
        </p:spPr>
        <p:txBody>
          <a:bodyPr/>
          <a:lstStyle/>
          <a:p>
            <a:r>
              <a:rPr lang="en-US" dirty="0" smtClean="0"/>
              <a:t>Please choose diagnosis/action</a:t>
            </a:r>
            <a:endParaRPr lang="en-US" dirty="0"/>
          </a:p>
        </p:txBody>
      </p:sp>
      <p:sp>
        <p:nvSpPr>
          <p:cNvPr id="3" name="Content Placeholder 2"/>
          <p:cNvSpPr>
            <a:spLocks noGrp="1"/>
          </p:cNvSpPr>
          <p:nvPr>
            <p:ph idx="1"/>
          </p:nvPr>
        </p:nvSpPr>
        <p:spPr>
          <a:xfrm>
            <a:off x="76200" y="2590800"/>
            <a:ext cx="8610600" cy="3535363"/>
          </a:xfrm>
        </p:spPr>
        <p:txBody>
          <a:bodyPr/>
          <a:lstStyle/>
          <a:p>
            <a:r>
              <a:rPr lang="en-US" dirty="0" smtClean="0"/>
              <a:t>A:	</a:t>
            </a:r>
            <a:r>
              <a:rPr lang="en-US" dirty="0"/>
              <a:t> Mild </a:t>
            </a:r>
            <a:r>
              <a:rPr lang="en-US" dirty="0" smtClean="0"/>
              <a:t>hyperthyroidism (the condition formerly know as subclinical hyperthyroidism)/follow review of systems and TFTs</a:t>
            </a:r>
          </a:p>
          <a:p>
            <a:r>
              <a:rPr lang="en-US" dirty="0" smtClean="0"/>
              <a:t>B:	Check a total T3 to rule out T3 </a:t>
            </a:r>
            <a:r>
              <a:rPr lang="en-US" dirty="0" err="1" smtClean="0"/>
              <a:t>toxicosis</a:t>
            </a:r>
            <a:endParaRPr lang="en-US" dirty="0" smtClean="0"/>
          </a:p>
          <a:p>
            <a:r>
              <a:rPr lang="en-US" dirty="0" smtClean="0"/>
              <a:t>C:	No imaging, no treatment unless worsens</a:t>
            </a:r>
          </a:p>
          <a:p>
            <a:r>
              <a:rPr lang="en-US" dirty="0" smtClean="0"/>
              <a:t>D:	All of the above	</a:t>
            </a:r>
            <a:endParaRPr lang="en-US" dirty="0"/>
          </a:p>
        </p:txBody>
      </p:sp>
    </p:spTree>
    <p:extLst>
      <p:ext uri="{BB962C8B-B14F-4D97-AF65-F5344CB8AC3E}">
        <p14:creationId xmlns:p14="http://schemas.microsoft.com/office/powerpoint/2010/main" val="18264623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15041" y="2362200"/>
            <a:ext cx="5033734" cy="3763963"/>
          </a:xfrm>
          <a:prstGeom prst="rect">
            <a:avLst/>
          </a:prstGeom>
        </p:spPr>
      </p:pic>
      <p:sp>
        <p:nvSpPr>
          <p:cNvPr id="2" name="Title 1"/>
          <p:cNvSpPr>
            <a:spLocks noGrp="1"/>
          </p:cNvSpPr>
          <p:nvPr>
            <p:ph type="title"/>
          </p:nvPr>
        </p:nvSpPr>
        <p:spPr>
          <a:xfrm>
            <a:off x="304800" y="914400"/>
            <a:ext cx="8382000" cy="685800"/>
          </a:xfrm>
        </p:spPr>
        <p:txBody>
          <a:bodyPr/>
          <a:lstStyle/>
          <a:p>
            <a:pPr algn="ctr"/>
            <a:r>
              <a:rPr lang="en-US" dirty="0" smtClean="0"/>
              <a:t>Follow up</a:t>
            </a:r>
            <a:endParaRPr lang="en-US" dirty="0"/>
          </a:p>
        </p:txBody>
      </p:sp>
      <p:sp>
        <p:nvSpPr>
          <p:cNvPr id="3" name="Content Placeholder 2"/>
          <p:cNvSpPr>
            <a:spLocks noGrp="1"/>
          </p:cNvSpPr>
          <p:nvPr>
            <p:ph idx="1"/>
          </p:nvPr>
        </p:nvSpPr>
        <p:spPr>
          <a:xfrm>
            <a:off x="152400" y="1600200"/>
            <a:ext cx="8534400" cy="4525963"/>
          </a:xfrm>
        </p:spPr>
        <p:txBody>
          <a:bodyPr/>
          <a:lstStyle/>
          <a:p>
            <a:r>
              <a:rPr lang="en-US" dirty="0" smtClean="0"/>
              <a:t>7 years later, she comes in for palpitations and some loose stools.</a:t>
            </a:r>
          </a:p>
          <a:p>
            <a:r>
              <a:rPr lang="en-US" dirty="0" err="1" smtClean="0"/>
              <a:t>A.Fib</a:t>
            </a:r>
            <a:r>
              <a:rPr lang="en-US" dirty="0" smtClean="0"/>
              <a:t> with </a:t>
            </a:r>
            <a:r>
              <a:rPr lang="en-US" dirty="0" err="1" smtClean="0"/>
              <a:t>V.Response</a:t>
            </a:r>
            <a:r>
              <a:rPr lang="en-US" dirty="0" smtClean="0"/>
              <a:t> of 85 noted.</a:t>
            </a:r>
          </a:p>
          <a:p>
            <a:endParaRPr lang="en-US" dirty="0" smtClean="0"/>
          </a:p>
          <a:p>
            <a:r>
              <a:rPr lang="en-US" dirty="0" smtClean="0"/>
              <a:t>TSH: 0.05</a:t>
            </a:r>
          </a:p>
          <a:p>
            <a:r>
              <a:rPr lang="en-US" dirty="0" smtClean="0"/>
              <a:t>Free T4:  1.4  [</a:t>
            </a:r>
            <a:r>
              <a:rPr lang="en-US" dirty="0" err="1" smtClean="0"/>
              <a:t>nl</a:t>
            </a:r>
            <a:r>
              <a:rPr lang="en-US" dirty="0" smtClean="0"/>
              <a:t> 0.9-1.4]</a:t>
            </a:r>
          </a:p>
          <a:p>
            <a:r>
              <a:rPr lang="en-US" dirty="0" smtClean="0"/>
              <a:t>Total T3:  high normal.</a:t>
            </a:r>
          </a:p>
          <a:p>
            <a:endParaRPr lang="en-US" dirty="0"/>
          </a:p>
          <a:p>
            <a:r>
              <a:rPr lang="en-US" dirty="0" smtClean="0"/>
              <a:t>Thoughts?/Actions? </a:t>
            </a:r>
            <a:r>
              <a:rPr lang="en-US" dirty="0">
                <a:solidFill>
                  <a:prstClr val="black"/>
                </a:solidFill>
              </a:rPr>
              <a:t> </a:t>
            </a:r>
            <a:r>
              <a:rPr lang="en-US" dirty="0" smtClean="0">
                <a:solidFill>
                  <a:prstClr val="black"/>
                </a:solidFill>
              </a:rPr>
              <a:t> -- volunteer?</a:t>
            </a:r>
            <a:endParaRPr lang="en-US" dirty="0"/>
          </a:p>
          <a:p>
            <a:endParaRPr lang="en-US" dirty="0"/>
          </a:p>
        </p:txBody>
      </p:sp>
    </p:spTree>
    <p:extLst>
      <p:ext uri="{BB962C8B-B14F-4D97-AF65-F5344CB8AC3E}">
        <p14:creationId xmlns:p14="http://schemas.microsoft.com/office/powerpoint/2010/main" val="177295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895600"/>
            <a:ext cx="8229600" cy="1143000"/>
          </a:xfrm>
        </p:spPr>
        <p:txBody>
          <a:bodyPr>
            <a:noAutofit/>
          </a:bodyPr>
          <a:lstStyle/>
          <a:p>
            <a:pPr algn="ctr"/>
            <a:r>
              <a:rPr lang="en-US" sz="7200" dirty="0" smtClean="0"/>
              <a:t>Chemistry Studies</a:t>
            </a:r>
            <a:endParaRPr lang="en-US" sz="7200" dirty="0"/>
          </a:p>
        </p:txBody>
      </p:sp>
      <p:pic>
        <p:nvPicPr>
          <p:cNvPr id="3" name="Picture 2"/>
          <p:cNvPicPr>
            <a:picLocks noChangeAspect="1"/>
          </p:cNvPicPr>
          <p:nvPr/>
        </p:nvPicPr>
        <p:blipFill>
          <a:blip r:embed="rId2"/>
          <a:stretch>
            <a:fillRect/>
          </a:stretch>
        </p:blipFill>
        <p:spPr>
          <a:xfrm>
            <a:off x="3962400" y="304800"/>
            <a:ext cx="4800600" cy="2700338"/>
          </a:xfrm>
          <a:prstGeom prst="rect">
            <a:avLst/>
          </a:prstGeom>
        </p:spPr>
      </p:pic>
      <p:pic>
        <p:nvPicPr>
          <p:cNvPr id="4" name="Picture 3"/>
          <p:cNvPicPr>
            <a:picLocks noChangeAspect="1"/>
          </p:cNvPicPr>
          <p:nvPr/>
        </p:nvPicPr>
        <p:blipFill>
          <a:blip r:embed="rId3"/>
          <a:stretch>
            <a:fillRect/>
          </a:stretch>
        </p:blipFill>
        <p:spPr>
          <a:xfrm>
            <a:off x="76200" y="3810000"/>
            <a:ext cx="2381250" cy="2381250"/>
          </a:xfrm>
          <a:prstGeom prst="rect">
            <a:avLst/>
          </a:prstGeom>
        </p:spPr>
      </p:pic>
    </p:spTree>
    <p:extLst>
      <p:ext uri="{BB962C8B-B14F-4D97-AF65-F5344CB8AC3E}">
        <p14:creationId xmlns:p14="http://schemas.microsoft.com/office/powerpoint/2010/main" val="24205020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8200"/>
            <a:ext cx="8686800" cy="1676400"/>
          </a:xfrm>
        </p:spPr>
        <p:txBody>
          <a:bodyPr/>
          <a:lstStyle/>
          <a:p>
            <a:pPr algn="ctr"/>
            <a:r>
              <a:rPr lang="en-US" dirty="0" smtClean="0"/>
              <a:t>Renal insufficiency</a:t>
            </a:r>
            <a:endParaRPr lang="en-US" dirty="0"/>
          </a:p>
        </p:txBody>
      </p:sp>
      <p:sp>
        <p:nvSpPr>
          <p:cNvPr id="3" name="Content Placeholder 2"/>
          <p:cNvSpPr>
            <a:spLocks noGrp="1"/>
          </p:cNvSpPr>
          <p:nvPr>
            <p:ph idx="1"/>
          </p:nvPr>
        </p:nvSpPr>
        <p:spPr>
          <a:xfrm>
            <a:off x="0" y="2667000"/>
            <a:ext cx="8686800" cy="3459163"/>
          </a:xfrm>
        </p:spPr>
        <p:txBody>
          <a:bodyPr/>
          <a:lstStyle/>
          <a:p>
            <a:r>
              <a:rPr lang="en-US" dirty="0" smtClean="0"/>
              <a:t>68 year old male with longstanding DM, HTN, obesity, microalbuminuria w/ GFR always over 60 </a:t>
            </a:r>
          </a:p>
          <a:p>
            <a:r>
              <a:rPr lang="en-US" dirty="0" smtClean="0"/>
              <a:t>Routine 3 month f/u, doing well.  Trace edema</a:t>
            </a:r>
          </a:p>
          <a:p>
            <a:r>
              <a:rPr lang="en-US" dirty="0" smtClean="0"/>
              <a:t>Meds: Lisinopril/HCTZ 20/25 mg, Metformin 1000 mg BID, Meloxicam prn.</a:t>
            </a:r>
          </a:p>
          <a:p>
            <a:endParaRPr lang="en-US" dirty="0"/>
          </a:p>
        </p:txBody>
      </p:sp>
    </p:spTree>
    <p:extLst>
      <p:ext uri="{BB962C8B-B14F-4D97-AF65-F5344CB8AC3E}">
        <p14:creationId xmlns:p14="http://schemas.microsoft.com/office/powerpoint/2010/main" val="2456964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891" t="30237" r="5374" b="-10280"/>
          <a:stretch/>
        </p:blipFill>
        <p:spPr bwMode="auto">
          <a:xfrm>
            <a:off x="381000" y="838200"/>
            <a:ext cx="8522899" cy="6504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778301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00200"/>
            <a:ext cx="8686800" cy="4525963"/>
          </a:xfrm>
        </p:spPr>
        <p:txBody>
          <a:bodyPr/>
          <a:lstStyle/>
          <a:p>
            <a:r>
              <a:rPr lang="en-US" dirty="0" smtClean="0"/>
              <a:t>Lab results come in 3 weeks later:</a:t>
            </a:r>
          </a:p>
          <a:p>
            <a:r>
              <a:rPr lang="en-US" dirty="0" smtClean="0"/>
              <a:t>GFR:56  (you confirm using MDRD on your smartphone and get 55)</a:t>
            </a:r>
          </a:p>
          <a:p>
            <a:r>
              <a:rPr lang="en-US" dirty="0" smtClean="0"/>
              <a:t>U. </a:t>
            </a:r>
            <a:r>
              <a:rPr lang="en-US" dirty="0" err="1" smtClean="0"/>
              <a:t>Microalbumin</a:t>
            </a:r>
            <a:r>
              <a:rPr lang="en-US" dirty="0" smtClean="0"/>
              <a:t>/</a:t>
            </a:r>
            <a:r>
              <a:rPr lang="en-US" dirty="0" err="1" smtClean="0"/>
              <a:t>creat</a:t>
            </a:r>
            <a:r>
              <a:rPr lang="en-US" dirty="0" smtClean="0"/>
              <a:t>: 400 (last one was 200)</a:t>
            </a:r>
          </a:p>
          <a:p>
            <a:r>
              <a:rPr lang="en-US" dirty="0" smtClean="0"/>
              <a:t>A1c: 7.9</a:t>
            </a:r>
          </a:p>
          <a:p>
            <a:r>
              <a:rPr lang="en-US" dirty="0" smtClean="0"/>
              <a:t>LDL&lt;100, Comp o/w unremarkable.</a:t>
            </a:r>
          </a:p>
          <a:p>
            <a:pPr lvl="0">
              <a:buClr>
                <a:srgbClr val="0BD0D9"/>
              </a:buClr>
            </a:pPr>
            <a:r>
              <a:rPr lang="en-US" dirty="0" smtClean="0"/>
              <a:t>What do you think?  What do you do? </a:t>
            </a:r>
            <a:r>
              <a:rPr lang="en-US" sz="2000" dirty="0" smtClean="0">
                <a:solidFill>
                  <a:prstClr val="black"/>
                </a:solidFill>
              </a:rPr>
              <a:t>–volunteer?</a:t>
            </a:r>
            <a:endParaRPr lang="en-US" dirty="0">
              <a:solidFill>
                <a:prstClr val="black"/>
              </a:solidFill>
            </a:endParaRPr>
          </a:p>
          <a:p>
            <a:endParaRPr lang="en-US" dirty="0" smtClean="0"/>
          </a:p>
          <a:p>
            <a:endParaRPr lang="en-US" dirty="0"/>
          </a:p>
        </p:txBody>
      </p:sp>
    </p:spTree>
    <p:extLst>
      <p:ext uri="{BB962C8B-B14F-4D97-AF65-F5344CB8AC3E}">
        <p14:creationId xmlns:p14="http://schemas.microsoft.com/office/powerpoint/2010/main" val="1974029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837882"/>
          </a:xfrm>
        </p:spPr>
        <p:txBody>
          <a:bodyPr>
            <a:normAutofit/>
          </a:bodyPr>
          <a:lstStyle/>
          <a:p>
            <a:pPr algn="ctr"/>
            <a:r>
              <a:rPr lang="en-US" dirty="0" smtClean="0"/>
              <a:t>A more urgent case</a:t>
            </a:r>
            <a:endParaRPr lang="en-US" dirty="0"/>
          </a:p>
        </p:txBody>
      </p:sp>
      <p:sp>
        <p:nvSpPr>
          <p:cNvPr id="3" name="Content Placeholder 2"/>
          <p:cNvSpPr>
            <a:spLocks noGrp="1"/>
          </p:cNvSpPr>
          <p:nvPr>
            <p:ph idx="1"/>
          </p:nvPr>
        </p:nvSpPr>
        <p:spPr>
          <a:xfrm>
            <a:off x="533400" y="1676083"/>
            <a:ext cx="8229600" cy="5029517"/>
          </a:xfrm>
        </p:spPr>
        <p:txBody>
          <a:bodyPr>
            <a:normAutofit/>
          </a:bodyPr>
          <a:lstStyle/>
          <a:p>
            <a:r>
              <a:rPr lang="en-US" dirty="0" smtClean="0"/>
              <a:t>52 </a:t>
            </a:r>
            <a:r>
              <a:rPr lang="en-US" dirty="0" err="1" smtClean="0"/>
              <a:t>yo</a:t>
            </a:r>
            <a:r>
              <a:rPr lang="en-US" dirty="0" smtClean="0"/>
              <a:t> female </a:t>
            </a:r>
            <a:r>
              <a:rPr lang="en-US" dirty="0" err="1" smtClean="0"/>
              <a:t>pt</a:t>
            </a:r>
            <a:r>
              <a:rPr lang="en-US" dirty="0" smtClean="0"/>
              <a:t> w/ HTN and hyperlipidemia (Only meds: Atorvastatin 80 mg and HCTZ) presents with 1 month of progressively increasing peripheral edema, weakness, dark urine, and back pain that is sometimes very severe.  Also, some diffuse cramping</a:t>
            </a:r>
          </a:p>
          <a:p>
            <a:r>
              <a:rPr lang="en-US" dirty="0" smtClean="0"/>
              <a:t>Vitals are OK x for a pulse of 95.  equivocal CVAT.  Seems tired and groans when standing up, but not really ill appearing</a:t>
            </a:r>
          </a:p>
          <a:p>
            <a:r>
              <a:rPr lang="en-US" dirty="0" smtClean="0"/>
              <a:t>Urine dip: sg&gt;1.030, 3+ blood</a:t>
            </a:r>
          </a:p>
          <a:p>
            <a:r>
              <a:rPr lang="en-US" dirty="0" smtClean="0"/>
              <a:t>Further labs ordered</a:t>
            </a:r>
          </a:p>
        </p:txBody>
      </p:sp>
    </p:spTree>
    <p:extLst>
      <p:ext uri="{BB962C8B-B14F-4D97-AF65-F5344CB8AC3E}">
        <p14:creationId xmlns:p14="http://schemas.microsoft.com/office/powerpoint/2010/main" val="2541227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00200"/>
            <a:ext cx="8686800" cy="4525963"/>
          </a:xfrm>
        </p:spPr>
        <p:txBody>
          <a:bodyPr/>
          <a:lstStyle/>
          <a:p>
            <a:r>
              <a:rPr lang="en-US" dirty="0" smtClean="0"/>
              <a:t>Creatinine: 3.2 (last one was normal)</a:t>
            </a:r>
          </a:p>
          <a:p>
            <a:r>
              <a:rPr lang="en-US" dirty="0" smtClean="0"/>
              <a:t>BUN: 32</a:t>
            </a:r>
          </a:p>
          <a:p>
            <a:r>
              <a:rPr lang="en-US" dirty="0" smtClean="0"/>
              <a:t>Urine micro: No RBCs, No WBCs, casts noted that are described as “</a:t>
            </a:r>
            <a:r>
              <a:rPr lang="en-US" dirty="0" err="1" smtClean="0"/>
              <a:t>redish</a:t>
            </a:r>
            <a:r>
              <a:rPr lang="en-US" dirty="0"/>
              <a:t> </a:t>
            </a:r>
            <a:r>
              <a:rPr lang="en-US" dirty="0" smtClean="0"/>
              <a:t>gold”</a:t>
            </a:r>
          </a:p>
          <a:p>
            <a:endParaRPr lang="en-US" dirty="0"/>
          </a:p>
          <a:p>
            <a:r>
              <a:rPr lang="en-US" dirty="0" smtClean="0"/>
              <a:t>Any other test we need?</a:t>
            </a:r>
          </a:p>
          <a:p>
            <a:r>
              <a:rPr lang="en-US" dirty="0" smtClean="0"/>
              <a:t>What do you think is happening?</a:t>
            </a:r>
          </a:p>
          <a:p>
            <a:pPr lvl="0">
              <a:buClr>
                <a:srgbClr val="0BD0D9"/>
              </a:buClr>
            </a:pPr>
            <a:r>
              <a:rPr lang="en-US" dirty="0" smtClean="0"/>
              <a:t>What do you think of the hematuria? </a:t>
            </a:r>
            <a:r>
              <a:rPr lang="en-US" sz="2000" dirty="0" smtClean="0">
                <a:solidFill>
                  <a:prstClr val="black"/>
                </a:solidFill>
              </a:rPr>
              <a:t>---volunteer?</a:t>
            </a:r>
            <a:endParaRPr lang="en-US" dirty="0">
              <a:solidFill>
                <a:prstClr val="black"/>
              </a:solidFill>
            </a:endParaRPr>
          </a:p>
          <a:p>
            <a:endParaRPr lang="en-US" dirty="0"/>
          </a:p>
        </p:txBody>
      </p:sp>
    </p:spTree>
    <p:extLst>
      <p:ext uri="{BB962C8B-B14F-4D97-AF65-F5344CB8AC3E}">
        <p14:creationId xmlns:p14="http://schemas.microsoft.com/office/powerpoint/2010/main" val="170595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76400"/>
            <a:ext cx="8382000" cy="4449763"/>
          </a:xfrm>
        </p:spPr>
        <p:txBody>
          <a:bodyPr/>
          <a:lstStyle/>
          <a:p>
            <a:r>
              <a:rPr lang="en-US" dirty="0" smtClean="0"/>
              <a:t>You order a CK level.  It’s not back the next day and you have the MA call.</a:t>
            </a:r>
          </a:p>
          <a:p>
            <a:endParaRPr lang="en-US" dirty="0" smtClean="0"/>
          </a:p>
          <a:p>
            <a:r>
              <a:rPr lang="en-US" dirty="0" smtClean="0"/>
              <a:t>She is told, “for levels over 50,000, we have to send to an outside lab”</a:t>
            </a:r>
          </a:p>
          <a:p>
            <a:endParaRPr lang="en-US" dirty="0"/>
          </a:p>
          <a:p>
            <a:pPr lvl="0">
              <a:buClr>
                <a:srgbClr val="0BD0D9"/>
              </a:buClr>
            </a:pPr>
            <a:r>
              <a:rPr lang="en-US" dirty="0" smtClean="0"/>
              <a:t>Diagnosis? </a:t>
            </a:r>
            <a:r>
              <a:rPr lang="en-US" sz="2000" dirty="0" smtClean="0">
                <a:solidFill>
                  <a:prstClr val="black"/>
                </a:solidFill>
              </a:rPr>
              <a:t>Volunteer?/chat it out?</a:t>
            </a:r>
            <a:endParaRPr lang="en-US" dirty="0">
              <a:solidFill>
                <a:prstClr val="black"/>
              </a:solidFill>
            </a:endParaRPr>
          </a:p>
          <a:p>
            <a:pPr lvl="1"/>
            <a:r>
              <a:rPr lang="en-US" sz="2800" dirty="0" smtClean="0"/>
              <a:t>Statin induced rhabdomyolysis</a:t>
            </a:r>
          </a:p>
          <a:p>
            <a:endParaRPr lang="en-US" dirty="0"/>
          </a:p>
        </p:txBody>
      </p:sp>
      <p:pic>
        <p:nvPicPr>
          <p:cNvPr id="2" name="Picture 1"/>
          <p:cNvPicPr>
            <a:picLocks noChangeAspect="1"/>
          </p:cNvPicPr>
          <p:nvPr/>
        </p:nvPicPr>
        <p:blipFill>
          <a:blip r:embed="rId2"/>
          <a:stretch>
            <a:fillRect/>
          </a:stretch>
        </p:blipFill>
        <p:spPr>
          <a:xfrm>
            <a:off x="5943600" y="3505200"/>
            <a:ext cx="2383512" cy="2428875"/>
          </a:xfrm>
          <a:prstGeom prst="rect">
            <a:avLst/>
          </a:prstGeom>
        </p:spPr>
      </p:pic>
    </p:spTree>
    <p:extLst>
      <p:ext uri="{BB962C8B-B14F-4D97-AF65-F5344CB8AC3E}">
        <p14:creationId xmlns:p14="http://schemas.microsoft.com/office/powerpoint/2010/main" val="133155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6" presetClass="entr" presetSubtype="21" fill="hold" nodeType="withEffect">
                                  <p:stCondLst>
                                    <p:cond delay="50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19912"/>
          </a:xfrm>
        </p:spPr>
        <p:txBody>
          <a:bodyPr/>
          <a:lstStyle/>
          <a:p>
            <a:pPr algn="ctr"/>
            <a:r>
              <a:rPr lang="en-US" dirty="0" smtClean="0"/>
              <a:t>What does he have?</a:t>
            </a:r>
            <a:endParaRPr lang="en-US" dirty="0"/>
          </a:p>
        </p:txBody>
      </p:sp>
      <p:sp>
        <p:nvSpPr>
          <p:cNvPr id="3" name="Content Placeholder 2"/>
          <p:cNvSpPr>
            <a:spLocks noGrp="1"/>
          </p:cNvSpPr>
          <p:nvPr>
            <p:ph idx="1"/>
          </p:nvPr>
        </p:nvSpPr>
        <p:spPr>
          <a:xfrm>
            <a:off x="0" y="1905000"/>
            <a:ext cx="8686800" cy="4221163"/>
          </a:xfrm>
        </p:spPr>
        <p:txBody>
          <a:bodyPr>
            <a:normAutofit/>
          </a:bodyPr>
          <a:lstStyle/>
          <a:p>
            <a:r>
              <a:rPr lang="en-US" dirty="0"/>
              <a:t>A 42 </a:t>
            </a:r>
            <a:r>
              <a:rPr lang="en-US" dirty="0" err="1"/>
              <a:t>y.o</a:t>
            </a:r>
            <a:r>
              <a:rPr lang="en-US" dirty="0"/>
              <a:t>. </a:t>
            </a:r>
            <a:r>
              <a:rPr lang="en-US" dirty="0" smtClean="0"/>
              <a:t>male </a:t>
            </a:r>
            <a:r>
              <a:rPr lang="en-US" dirty="0"/>
              <a:t>w/o major medical problems presents with 3 weeks of progressive edema up </a:t>
            </a:r>
            <a:r>
              <a:rPr lang="en-US" dirty="0" smtClean="0"/>
              <a:t>his </a:t>
            </a:r>
            <a:r>
              <a:rPr lang="en-US" dirty="0"/>
              <a:t>legs, </a:t>
            </a:r>
            <a:r>
              <a:rPr lang="en-US" dirty="0" smtClean="0"/>
              <a:t>foamy </a:t>
            </a:r>
            <a:r>
              <a:rPr lang="en-US" dirty="0"/>
              <a:t>urine, </a:t>
            </a:r>
            <a:r>
              <a:rPr lang="en-US" dirty="0" smtClean="0"/>
              <a:t>now </a:t>
            </a:r>
            <a:r>
              <a:rPr lang="en-US" dirty="0"/>
              <a:t>feeling </a:t>
            </a:r>
            <a:r>
              <a:rPr lang="en-US" dirty="0" smtClean="0"/>
              <a:t>his </a:t>
            </a:r>
            <a:r>
              <a:rPr lang="en-US" dirty="0"/>
              <a:t>belly swollen.  Tired.</a:t>
            </a:r>
          </a:p>
          <a:p>
            <a:r>
              <a:rPr lang="en-US" dirty="0" smtClean="0"/>
              <a:t>Cholesterol: 672</a:t>
            </a:r>
            <a:endParaRPr lang="en-US" dirty="0"/>
          </a:p>
          <a:p>
            <a:r>
              <a:rPr lang="en-US" dirty="0" smtClean="0"/>
              <a:t>Albumin 1.9</a:t>
            </a:r>
          </a:p>
          <a:p>
            <a:r>
              <a:rPr lang="en-US" dirty="0" smtClean="0"/>
              <a:t>Urine dip: 4+ protein.</a:t>
            </a:r>
          </a:p>
          <a:p>
            <a:r>
              <a:rPr lang="en-US" dirty="0" smtClean="0"/>
              <a:t>Spot protein/creatinine ratio: 6.2 gram/mg </a:t>
            </a:r>
            <a:r>
              <a:rPr lang="en-US" dirty="0" err="1" smtClean="0"/>
              <a:t>creat</a:t>
            </a:r>
            <a:r>
              <a:rPr lang="en-US" dirty="0" smtClean="0"/>
              <a:t>.</a:t>
            </a:r>
          </a:p>
          <a:p>
            <a:endParaRPr lang="en-US" dirty="0" smtClean="0"/>
          </a:p>
        </p:txBody>
      </p:sp>
      <p:pic>
        <p:nvPicPr>
          <p:cNvPr id="4" name="Picture 3"/>
          <p:cNvPicPr>
            <a:picLocks noChangeAspect="1"/>
          </p:cNvPicPr>
          <p:nvPr/>
        </p:nvPicPr>
        <p:blipFill>
          <a:blip r:embed="rId2"/>
          <a:stretch>
            <a:fillRect/>
          </a:stretch>
        </p:blipFill>
        <p:spPr>
          <a:xfrm>
            <a:off x="6934200" y="2819400"/>
            <a:ext cx="2105025" cy="2171700"/>
          </a:xfrm>
          <a:prstGeom prst="rect">
            <a:avLst/>
          </a:prstGeom>
        </p:spPr>
      </p:pic>
    </p:spTree>
    <p:extLst>
      <p:ext uri="{BB962C8B-B14F-4D97-AF65-F5344CB8AC3E}">
        <p14:creationId xmlns:p14="http://schemas.microsoft.com/office/powerpoint/2010/main" val="230832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990600"/>
            <a:ext cx="8534400" cy="1143000"/>
          </a:xfrm>
        </p:spPr>
        <p:txBody>
          <a:bodyPr/>
          <a:lstStyle/>
          <a:p>
            <a:r>
              <a:rPr lang="en-US" dirty="0" smtClean="0"/>
              <a:t>Please choose the diagnosis</a:t>
            </a:r>
            <a:endParaRPr lang="en-US" dirty="0"/>
          </a:p>
        </p:txBody>
      </p:sp>
      <p:sp>
        <p:nvSpPr>
          <p:cNvPr id="3" name="Content Placeholder 2"/>
          <p:cNvSpPr>
            <a:spLocks noGrp="1"/>
          </p:cNvSpPr>
          <p:nvPr>
            <p:ph idx="1"/>
          </p:nvPr>
        </p:nvSpPr>
        <p:spPr>
          <a:xfrm>
            <a:off x="152400" y="2362200"/>
            <a:ext cx="8534400" cy="3763963"/>
          </a:xfrm>
        </p:spPr>
        <p:txBody>
          <a:bodyPr/>
          <a:lstStyle/>
          <a:p>
            <a:r>
              <a:rPr lang="en-US" dirty="0" smtClean="0"/>
              <a:t>A:	</a:t>
            </a:r>
            <a:r>
              <a:rPr lang="en-US" dirty="0" err="1" smtClean="0"/>
              <a:t>pseudoproteinuria</a:t>
            </a:r>
            <a:r>
              <a:rPr lang="en-US" dirty="0" smtClean="0"/>
              <a:t> due to excessive licorice 	ingestion</a:t>
            </a:r>
          </a:p>
          <a:p>
            <a:r>
              <a:rPr lang="en-US" dirty="0" smtClean="0"/>
              <a:t>B:	Primary hypercholesterolemia with secondary 	complications</a:t>
            </a:r>
          </a:p>
          <a:p>
            <a:r>
              <a:rPr lang="en-US" dirty="0" smtClean="0"/>
              <a:t>C:	Nephrotic syndrome</a:t>
            </a:r>
          </a:p>
          <a:p>
            <a:r>
              <a:rPr lang="en-US" dirty="0" smtClean="0"/>
              <a:t>D:	Kwashiorkor</a:t>
            </a:r>
            <a:endParaRPr lang="en-US" dirty="0"/>
          </a:p>
        </p:txBody>
      </p:sp>
    </p:spTree>
    <p:extLst>
      <p:ext uri="{BB962C8B-B14F-4D97-AF65-F5344CB8AC3E}">
        <p14:creationId xmlns:p14="http://schemas.microsoft.com/office/powerpoint/2010/main" val="19936687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295400"/>
            <a:ext cx="8229600" cy="1143000"/>
          </a:xfrm>
        </p:spPr>
        <p:txBody>
          <a:bodyPr>
            <a:normAutofit fontScale="90000"/>
          </a:bodyPr>
          <a:lstStyle/>
          <a:p>
            <a:pPr algn="ctr"/>
            <a:r>
              <a:rPr lang="en-US" sz="5400" dirty="0" smtClean="0"/>
              <a:t>Bicarb, Acid-Base issues, Anion Gap</a:t>
            </a:r>
            <a:endParaRPr lang="en-US" sz="5400" dirty="0"/>
          </a:p>
        </p:txBody>
      </p:sp>
      <p:pic>
        <p:nvPicPr>
          <p:cNvPr id="3" name="Picture 2"/>
          <p:cNvPicPr>
            <a:picLocks noChangeAspect="1"/>
          </p:cNvPicPr>
          <p:nvPr/>
        </p:nvPicPr>
        <p:blipFill>
          <a:blip r:embed="rId2"/>
          <a:stretch>
            <a:fillRect/>
          </a:stretch>
        </p:blipFill>
        <p:spPr>
          <a:xfrm>
            <a:off x="4648200" y="3200400"/>
            <a:ext cx="4228273" cy="2819400"/>
          </a:xfrm>
          <a:prstGeom prst="rect">
            <a:avLst/>
          </a:prstGeom>
        </p:spPr>
      </p:pic>
      <p:pic>
        <p:nvPicPr>
          <p:cNvPr id="4" name="Picture 3"/>
          <p:cNvPicPr>
            <a:picLocks noChangeAspect="1"/>
          </p:cNvPicPr>
          <p:nvPr/>
        </p:nvPicPr>
        <p:blipFill>
          <a:blip r:embed="rId3"/>
          <a:stretch>
            <a:fillRect/>
          </a:stretch>
        </p:blipFill>
        <p:spPr>
          <a:xfrm>
            <a:off x="0" y="2590800"/>
            <a:ext cx="4419600" cy="2486025"/>
          </a:xfrm>
          <a:prstGeom prst="rect">
            <a:avLst/>
          </a:prstGeom>
        </p:spPr>
      </p:pic>
    </p:spTree>
    <p:extLst>
      <p:ext uri="{BB962C8B-B14F-4D97-AF65-F5344CB8AC3E}">
        <p14:creationId xmlns:p14="http://schemas.microsoft.com/office/powerpoint/2010/main" val="175886528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914400"/>
            <a:ext cx="8382000" cy="1066800"/>
          </a:xfrm>
        </p:spPr>
        <p:txBody>
          <a:bodyPr>
            <a:normAutofit/>
          </a:bodyPr>
          <a:lstStyle/>
          <a:p>
            <a:pPr algn="ctr"/>
            <a:r>
              <a:rPr lang="en-US" dirty="0" smtClean="0"/>
              <a:t>Bicarb [HCO3(-)] </a:t>
            </a:r>
            <a:endParaRPr lang="en-US" dirty="0"/>
          </a:p>
        </p:txBody>
      </p:sp>
      <p:sp>
        <p:nvSpPr>
          <p:cNvPr id="3" name="Content Placeholder 2"/>
          <p:cNvSpPr>
            <a:spLocks noGrp="1"/>
          </p:cNvSpPr>
          <p:nvPr>
            <p:ph idx="1"/>
          </p:nvPr>
        </p:nvSpPr>
        <p:spPr>
          <a:xfrm>
            <a:off x="304800" y="2209800"/>
            <a:ext cx="8382000" cy="3916363"/>
          </a:xfrm>
        </p:spPr>
        <p:txBody>
          <a:bodyPr>
            <a:normAutofit/>
          </a:bodyPr>
          <a:lstStyle/>
          <a:p>
            <a:r>
              <a:rPr lang="en-US" dirty="0" smtClean="0"/>
              <a:t>72 year old man with ischemic CHF and Diabetes</a:t>
            </a:r>
          </a:p>
          <a:p>
            <a:r>
              <a:rPr lang="en-US" dirty="0" smtClean="0"/>
              <a:t>Seemed pretty stable yesterday on an </a:t>
            </a:r>
            <a:r>
              <a:rPr lang="en-US" dirty="0" err="1" smtClean="0"/>
              <a:t>ACEi</a:t>
            </a:r>
            <a:r>
              <a:rPr lang="en-US" dirty="0" smtClean="0"/>
              <a:t>, Beta Blocker, ASA, Lasix, oral nitrates</a:t>
            </a:r>
          </a:p>
          <a:p>
            <a:r>
              <a:rPr lang="en-US" dirty="0" smtClean="0"/>
              <a:t>You get labs results today</a:t>
            </a:r>
          </a:p>
          <a:p>
            <a:r>
              <a:rPr lang="en-US" dirty="0" smtClean="0"/>
              <a:t>Sodium:139, Bicarb (“Carbon Dioxide”) 36 [nl:19-30 </a:t>
            </a:r>
            <a:r>
              <a:rPr lang="en-US" dirty="0" err="1" smtClean="0"/>
              <a:t>mmol</a:t>
            </a:r>
            <a:r>
              <a:rPr lang="en-US" dirty="0" smtClean="0"/>
              <a:t>/L], Chloride: 91 [nl:98-110]</a:t>
            </a:r>
          </a:p>
          <a:p>
            <a:r>
              <a:rPr lang="en-US" dirty="0" smtClean="0"/>
              <a:t>Is the anion gap normal?</a:t>
            </a:r>
          </a:p>
          <a:p>
            <a:r>
              <a:rPr lang="en-US" dirty="0" smtClean="0"/>
              <a:t>Ideas?  </a:t>
            </a:r>
            <a:r>
              <a:rPr lang="en-US" dirty="0" smtClean="0">
                <a:solidFill>
                  <a:srgbClr val="00B050"/>
                </a:solidFill>
              </a:rPr>
              <a:t>Go back to the note…what are you looking for?</a:t>
            </a:r>
          </a:p>
          <a:p>
            <a:endParaRPr lang="en-US" dirty="0" smtClean="0">
              <a:solidFill>
                <a:srgbClr val="00B050"/>
              </a:solidFill>
            </a:endParaRPr>
          </a:p>
          <a:p>
            <a:endParaRPr lang="en-US" dirty="0"/>
          </a:p>
        </p:txBody>
      </p:sp>
    </p:spTree>
    <p:extLst>
      <p:ext uri="{BB962C8B-B14F-4D97-AF65-F5344CB8AC3E}">
        <p14:creationId xmlns:p14="http://schemas.microsoft.com/office/powerpoint/2010/main" val="4009765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14400"/>
            <a:ext cx="8153400" cy="762000"/>
          </a:xfrm>
        </p:spPr>
        <p:txBody>
          <a:bodyPr>
            <a:normAutofit/>
          </a:bodyPr>
          <a:lstStyle/>
          <a:p>
            <a:pPr algn="ctr"/>
            <a:r>
              <a:rPr lang="en-US" sz="3600" dirty="0" smtClean="0"/>
              <a:t>His AG is normal</a:t>
            </a:r>
            <a:endParaRPr lang="en-US" sz="3600" dirty="0"/>
          </a:p>
        </p:txBody>
      </p:sp>
      <p:sp>
        <p:nvSpPr>
          <p:cNvPr id="3" name="Content Placeholder 2"/>
          <p:cNvSpPr>
            <a:spLocks noGrp="1"/>
          </p:cNvSpPr>
          <p:nvPr>
            <p:ph idx="1"/>
          </p:nvPr>
        </p:nvSpPr>
        <p:spPr>
          <a:xfrm>
            <a:off x="0" y="1600200"/>
            <a:ext cx="8686800" cy="4525963"/>
          </a:xfrm>
        </p:spPr>
        <p:txBody>
          <a:bodyPr/>
          <a:lstStyle/>
          <a:p>
            <a:r>
              <a:rPr lang="en-US" dirty="0" smtClean="0"/>
              <a:t>Anion gap = Na - [ Bicarb + Chloride]</a:t>
            </a:r>
          </a:p>
          <a:p>
            <a:r>
              <a:rPr lang="en-US" dirty="0"/>
              <a:t> </a:t>
            </a:r>
            <a:r>
              <a:rPr lang="en-US" dirty="0" smtClean="0"/>
              <a:t>i.e.            = Cation minus Anion</a:t>
            </a:r>
          </a:p>
          <a:p>
            <a:pPr algn="just"/>
            <a:r>
              <a:rPr lang="en-US" dirty="0"/>
              <a:t> 	</a:t>
            </a:r>
            <a:r>
              <a:rPr lang="en-US" sz="2400" dirty="0" smtClean="0"/>
              <a:t>(K+ ignored here, but there’s a different normal if        	you use potassium in the calculation)</a:t>
            </a:r>
          </a:p>
          <a:p>
            <a:pPr algn="just"/>
            <a:r>
              <a:rPr lang="en-US" dirty="0" smtClean="0"/>
              <a:t>Normal = 12 </a:t>
            </a:r>
            <a:r>
              <a:rPr lang="en-US" dirty="0" err="1" smtClean="0"/>
              <a:t>mmol</a:t>
            </a:r>
            <a:r>
              <a:rPr lang="en-US" dirty="0" smtClean="0"/>
              <a:t>/</a:t>
            </a:r>
            <a:r>
              <a:rPr lang="en-US" dirty="0" err="1" smtClean="0"/>
              <a:t>dL</a:t>
            </a:r>
            <a:r>
              <a:rPr lang="en-US" dirty="0" smtClean="0"/>
              <a:t> +/-2</a:t>
            </a:r>
          </a:p>
          <a:p>
            <a:pPr algn="just"/>
            <a:r>
              <a:rPr lang="en-US" dirty="0" smtClean="0"/>
              <a:t>139-[89+36] = 12 </a:t>
            </a:r>
            <a:r>
              <a:rPr lang="en-US" dirty="0" err="1" smtClean="0"/>
              <a:t>mEq</a:t>
            </a:r>
            <a:r>
              <a:rPr lang="en-US" dirty="0" smtClean="0"/>
              <a:t>/L</a:t>
            </a:r>
          </a:p>
          <a:p>
            <a:pPr algn="just"/>
            <a:endParaRPr lang="en-US" dirty="0" smtClean="0"/>
          </a:p>
          <a:p>
            <a:pPr algn="just"/>
            <a:r>
              <a:rPr lang="en-US" dirty="0" smtClean="0"/>
              <a:t>OK, now why does he have this high bicarb?</a:t>
            </a:r>
          </a:p>
          <a:p>
            <a:pPr algn="just"/>
            <a:endParaRPr lang="en-US" dirty="0" smtClean="0"/>
          </a:p>
          <a:p>
            <a:pPr algn="just"/>
            <a:endParaRPr lang="en-US" dirty="0" smtClean="0"/>
          </a:p>
          <a:p>
            <a:pPr algn="just"/>
            <a:endParaRPr lang="en-US" sz="2400" dirty="0"/>
          </a:p>
        </p:txBody>
      </p:sp>
    </p:spTree>
    <p:extLst>
      <p:ext uri="{BB962C8B-B14F-4D97-AF65-F5344CB8AC3E}">
        <p14:creationId xmlns:p14="http://schemas.microsoft.com/office/powerpoint/2010/main" val="239077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143000"/>
            <a:ext cx="8458200" cy="1066800"/>
          </a:xfrm>
        </p:spPr>
        <p:txBody>
          <a:bodyPr>
            <a:normAutofit/>
          </a:bodyPr>
          <a:lstStyle/>
          <a:p>
            <a:pPr algn="ctr"/>
            <a:r>
              <a:rPr lang="en-US" sz="3600" dirty="0"/>
              <a:t>“Contraction Alkalosis”: </a:t>
            </a:r>
          </a:p>
        </p:txBody>
      </p:sp>
      <p:sp>
        <p:nvSpPr>
          <p:cNvPr id="3" name="Content Placeholder 2"/>
          <p:cNvSpPr>
            <a:spLocks noGrp="1"/>
          </p:cNvSpPr>
          <p:nvPr>
            <p:ph idx="1"/>
          </p:nvPr>
        </p:nvSpPr>
        <p:spPr>
          <a:xfrm>
            <a:off x="228600" y="2133600"/>
            <a:ext cx="8610600" cy="4496117"/>
          </a:xfrm>
        </p:spPr>
        <p:txBody>
          <a:bodyPr/>
          <a:lstStyle/>
          <a:p>
            <a:r>
              <a:rPr lang="en-US" dirty="0" smtClean="0"/>
              <a:t>Diuretic causes vascular contraction and excretion of chloride, so bicarb rises.</a:t>
            </a:r>
          </a:p>
          <a:p>
            <a:pPr lvl="1"/>
            <a:r>
              <a:rPr lang="en-US" dirty="0" smtClean="0">
                <a:solidFill>
                  <a:srgbClr val="00B050"/>
                </a:solidFill>
              </a:rPr>
              <a:t>Had his weight trended down?</a:t>
            </a:r>
          </a:p>
          <a:p>
            <a:pPr lvl="1"/>
            <a:r>
              <a:rPr lang="en-US" dirty="0" smtClean="0">
                <a:solidFill>
                  <a:srgbClr val="00B050"/>
                </a:solidFill>
              </a:rPr>
              <a:t>Skin turgor?</a:t>
            </a:r>
          </a:p>
          <a:p>
            <a:pPr lvl="1"/>
            <a:r>
              <a:rPr lang="en-US" dirty="0" smtClean="0">
                <a:solidFill>
                  <a:srgbClr val="00B050"/>
                </a:solidFill>
              </a:rPr>
              <a:t>Urine output change?</a:t>
            </a:r>
          </a:p>
          <a:p>
            <a:pPr lvl="1"/>
            <a:r>
              <a:rPr lang="en-US" dirty="0" smtClean="0">
                <a:solidFill>
                  <a:srgbClr val="00B050"/>
                </a:solidFill>
              </a:rPr>
              <a:t>BP on the low side?</a:t>
            </a:r>
          </a:p>
          <a:p>
            <a:pPr lvl="1"/>
            <a:r>
              <a:rPr lang="en-US" dirty="0" smtClean="0">
                <a:solidFill>
                  <a:srgbClr val="00B050"/>
                </a:solidFill>
              </a:rPr>
              <a:t>Absence of edema?</a:t>
            </a:r>
            <a:endParaRPr lang="en-US" dirty="0">
              <a:solidFill>
                <a:srgbClr val="00B050"/>
              </a:solidFill>
            </a:endParaRPr>
          </a:p>
        </p:txBody>
      </p:sp>
    </p:spTree>
    <p:extLst>
      <p:ext uri="{BB962C8B-B14F-4D97-AF65-F5344CB8AC3E}">
        <p14:creationId xmlns:p14="http://schemas.microsoft.com/office/powerpoint/2010/main" val="256546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Clinical Stuff\Didactics\Lab Values\Predictive value cha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06928"/>
            <a:ext cx="7541918" cy="58366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205345" y="6019800"/>
            <a:ext cx="7008518" cy="646331"/>
          </a:xfrm>
          <a:prstGeom prst="rect">
            <a:avLst/>
          </a:prstGeom>
          <a:noFill/>
        </p:spPr>
        <p:txBody>
          <a:bodyPr wrap="square" rtlCol="0">
            <a:spAutoFit/>
          </a:bodyPr>
          <a:lstStyle/>
          <a:p>
            <a:r>
              <a:rPr lang="en-US" dirty="0" smtClean="0"/>
              <a:t>How Pretest Probability (prevalence in this example)  makes the same               test more or less useful</a:t>
            </a:r>
            <a:endParaRPr lang="en-US" dirty="0"/>
          </a:p>
        </p:txBody>
      </p:sp>
    </p:spTree>
    <p:extLst>
      <p:ext uri="{BB962C8B-B14F-4D97-AF65-F5344CB8AC3E}">
        <p14:creationId xmlns:p14="http://schemas.microsoft.com/office/powerpoint/2010/main" val="18228013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305800" cy="2316162"/>
          </a:xfrm>
        </p:spPr>
        <p:txBody>
          <a:bodyPr>
            <a:normAutofit/>
          </a:bodyPr>
          <a:lstStyle/>
          <a:p>
            <a:pPr algn="ctr"/>
            <a:r>
              <a:rPr lang="en-US" sz="3600" dirty="0" smtClean="0"/>
              <a:t>Compensatory metabolic Alkalosis</a:t>
            </a:r>
            <a:endParaRPr lang="en-US" sz="3600" dirty="0"/>
          </a:p>
        </p:txBody>
      </p:sp>
      <p:sp>
        <p:nvSpPr>
          <p:cNvPr id="3" name="Content Placeholder 2"/>
          <p:cNvSpPr>
            <a:spLocks noGrp="1"/>
          </p:cNvSpPr>
          <p:nvPr>
            <p:ph idx="1"/>
          </p:nvPr>
        </p:nvSpPr>
        <p:spPr>
          <a:xfrm>
            <a:off x="228600" y="2362200"/>
            <a:ext cx="8458200" cy="3763963"/>
          </a:xfrm>
        </p:spPr>
        <p:txBody>
          <a:bodyPr>
            <a:normAutofit/>
          </a:bodyPr>
          <a:lstStyle/>
          <a:p>
            <a:pPr marL="0" indent="0">
              <a:buNone/>
            </a:pPr>
            <a:endParaRPr lang="en-US" dirty="0" smtClean="0"/>
          </a:p>
          <a:p>
            <a:pPr marL="411480" lvl="1" indent="0">
              <a:buNone/>
            </a:pPr>
            <a:r>
              <a:rPr lang="en-US" dirty="0"/>
              <a:t>*</a:t>
            </a:r>
            <a:r>
              <a:rPr lang="en-US" dirty="0" smtClean="0"/>
              <a:t>Primary issue is patient is retaining Carbon Dioxide secondary to chronic respiratory compromise.</a:t>
            </a:r>
          </a:p>
          <a:p>
            <a:pPr marL="411480" lvl="1" indent="0">
              <a:buNone/>
            </a:pPr>
            <a:r>
              <a:rPr lang="en-US" dirty="0" smtClean="0"/>
              <a:t>*Carbon Dioxide is an acid=primary respiratory acidosis</a:t>
            </a:r>
          </a:p>
          <a:p>
            <a:pPr marL="411480" lvl="1" indent="0">
              <a:buNone/>
            </a:pPr>
            <a:r>
              <a:rPr lang="en-US" dirty="0" smtClean="0"/>
              <a:t>*Chronically, the kidney correctly corrects by retaining bicarb (the biochemistry is more complicated and more than I can explain)</a:t>
            </a:r>
          </a:p>
          <a:p>
            <a:pPr lvl="2"/>
            <a:r>
              <a:rPr lang="en-US" dirty="0" smtClean="0">
                <a:solidFill>
                  <a:srgbClr val="00B050"/>
                </a:solidFill>
              </a:rPr>
              <a:t>What was the respiratory rate?, the pulse ox?  Is he a known “retainer”</a:t>
            </a:r>
            <a:endParaRPr lang="en-US" dirty="0"/>
          </a:p>
        </p:txBody>
      </p:sp>
    </p:spTree>
    <p:extLst>
      <p:ext uri="{BB962C8B-B14F-4D97-AF65-F5344CB8AC3E}">
        <p14:creationId xmlns:p14="http://schemas.microsoft.com/office/powerpoint/2010/main" val="12471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914400"/>
            <a:ext cx="8610600" cy="1219200"/>
          </a:xfrm>
        </p:spPr>
        <p:txBody>
          <a:bodyPr>
            <a:normAutofit/>
          </a:bodyPr>
          <a:lstStyle/>
          <a:p>
            <a:pPr algn="ctr"/>
            <a:r>
              <a:rPr lang="en-US" dirty="0" smtClean="0"/>
              <a:t>Why is Acid Base stuff so confusing in the office?</a:t>
            </a:r>
            <a:endParaRPr lang="en-US" dirty="0"/>
          </a:p>
        </p:txBody>
      </p:sp>
      <p:sp>
        <p:nvSpPr>
          <p:cNvPr id="3" name="Content Placeholder 2"/>
          <p:cNvSpPr>
            <a:spLocks noGrp="1"/>
          </p:cNvSpPr>
          <p:nvPr>
            <p:ph idx="1"/>
          </p:nvPr>
        </p:nvSpPr>
        <p:spPr>
          <a:xfrm>
            <a:off x="76200" y="2514600"/>
            <a:ext cx="8610600" cy="3611563"/>
          </a:xfrm>
        </p:spPr>
        <p:txBody>
          <a:bodyPr>
            <a:normAutofit/>
          </a:bodyPr>
          <a:lstStyle/>
          <a:p>
            <a:r>
              <a:rPr lang="en-US" dirty="0" smtClean="0"/>
              <a:t>First step is to know the </a:t>
            </a:r>
            <a:r>
              <a:rPr lang="en-US" dirty="0" err="1" smtClean="0"/>
              <a:t>pH.</a:t>
            </a:r>
            <a:endParaRPr lang="en-US" dirty="0" smtClean="0"/>
          </a:p>
          <a:p>
            <a:pPr lvl="1"/>
            <a:r>
              <a:rPr lang="en-US" dirty="0" smtClean="0"/>
              <a:t>That requires an ABG (Arterial Blood Gas) or VBG</a:t>
            </a:r>
          </a:p>
          <a:p>
            <a:pPr lvl="1"/>
            <a:r>
              <a:rPr lang="en-US" dirty="0" smtClean="0"/>
              <a:t>We don’t have ready access to this in the office</a:t>
            </a:r>
          </a:p>
          <a:p>
            <a:pPr lvl="1"/>
            <a:r>
              <a:rPr lang="en-US" dirty="0" smtClean="0"/>
              <a:t>ABG is painful and we generally wouldn’t use it anyway</a:t>
            </a:r>
          </a:p>
          <a:p>
            <a:r>
              <a:rPr lang="en-US" dirty="0" smtClean="0"/>
              <a:t>Otherwise you don’t know if you have an acidosis or an alkalosis (or a compensated state)</a:t>
            </a:r>
          </a:p>
          <a:p>
            <a:r>
              <a:rPr lang="en-US" dirty="0" smtClean="0"/>
              <a:t>Clinical scenario is still primary.</a:t>
            </a:r>
          </a:p>
          <a:p>
            <a:r>
              <a:rPr lang="en-US" dirty="0" smtClean="0"/>
              <a:t>Bicarb level should usually be no surprise</a:t>
            </a:r>
          </a:p>
          <a:p>
            <a:endParaRPr lang="en-US" dirty="0" smtClean="0"/>
          </a:p>
          <a:p>
            <a:pPr lvl="1"/>
            <a:endParaRPr lang="en-US" dirty="0"/>
          </a:p>
        </p:txBody>
      </p:sp>
      <p:pic>
        <p:nvPicPr>
          <p:cNvPr id="4" name="Picture 3"/>
          <p:cNvPicPr>
            <a:picLocks noChangeAspect="1"/>
          </p:cNvPicPr>
          <p:nvPr/>
        </p:nvPicPr>
        <p:blipFill>
          <a:blip r:embed="rId2"/>
          <a:stretch>
            <a:fillRect/>
          </a:stretch>
        </p:blipFill>
        <p:spPr>
          <a:xfrm>
            <a:off x="6248400" y="1524000"/>
            <a:ext cx="2590800" cy="2221409"/>
          </a:xfrm>
          <a:prstGeom prst="rect">
            <a:avLst/>
          </a:prstGeom>
        </p:spPr>
      </p:pic>
    </p:spTree>
    <p:extLst>
      <p:ext uri="{BB962C8B-B14F-4D97-AF65-F5344CB8AC3E}">
        <p14:creationId xmlns:p14="http://schemas.microsoft.com/office/powerpoint/2010/main" val="2526682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143000"/>
            <a:ext cx="8382000" cy="685800"/>
          </a:xfrm>
        </p:spPr>
        <p:txBody>
          <a:bodyPr/>
          <a:lstStyle/>
          <a:p>
            <a:pPr algn="ctr"/>
            <a:r>
              <a:rPr lang="en-US" dirty="0" smtClean="0"/>
              <a:t>Anion Gap </a:t>
            </a:r>
            <a:endParaRPr lang="en-US" dirty="0"/>
          </a:p>
        </p:txBody>
      </p:sp>
      <p:sp>
        <p:nvSpPr>
          <p:cNvPr id="3" name="Content Placeholder 2"/>
          <p:cNvSpPr>
            <a:spLocks noGrp="1"/>
          </p:cNvSpPr>
          <p:nvPr>
            <p:ph idx="1"/>
          </p:nvPr>
        </p:nvSpPr>
        <p:spPr>
          <a:xfrm>
            <a:off x="304800" y="2064327"/>
            <a:ext cx="8382000" cy="4061836"/>
          </a:xfrm>
        </p:spPr>
        <p:txBody>
          <a:bodyPr>
            <a:normAutofit fontScale="92500" lnSpcReduction="20000"/>
          </a:bodyPr>
          <a:lstStyle/>
          <a:p>
            <a:r>
              <a:rPr lang="en-US" sz="2800" dirty="0" smtClean="0"/>
              <a:t>81 year old male diabetic with compensated CHF, CKD stage 3-4 (lowest GFR was 20…most recent was 48) presents having fallen 2 days ago with some minor injury.  He says he feels fine but his daughter-in-law tells you that he isn’t himself, has been drinking and eating much less than normal, and takes 3 tries to get himself out of the chair.  Sugar is 160.  Dipstick without ketones.  Exam shows mild dehydration, pulse 110.  He declines to go to the ED, but agrees to bloodwork</a:t>
            </a:r>
          </a:p>
          <a:p>
            <a:r>
              <a:rPr lang="en-US" sz="2800" dirty="0" smtClean="0"/>
              <a:t>Meds: Lisinopril, metoprolol, aspirin, metformin, </a:t>
            </a:r>
            <a:r>
              <a:rPr lang="en-US" sz="2800" dirty="0" err="1" smtClean="0"/>
              <a:t>amlodopine</a:t>
            </a:r>
            <a:r>
              <a:rPr lang="en-US" sz="2800" dirty="0" smtClean="0"/>
              <a:t>, sertraline, and prn hydrocodone</a:t>
            </a:r>
            <a:endParaRPr lang="en-US" sz="2800" dirty="0"/>
          </a:p>
        </p:txBody>
      </p:sp>
    </p:spTree>
    <p:extLst>
      <p:ext uri="{BB962C8B-B14F-4D97-AF65-F5344CB8AC3E}">
        <p14:creationId xmlns:p14="http://schemas.microsoft.com/office/powerpoint/2010/main" val="138117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410200"/>
          </a:xfrm>
        </p:spPr>
        <p:txBody>
          <a:bodyPr>
            <a:normAutofit/>
          </a:bodyPr>
          <a:lstStyle/>
          <a:p>
            <a:r>
              <a:rPr lang="en-US" dirty="0" smtClean="0"/>
              <a:t>Sodium: 142</a:t>
            </a:r>
          </a:p>
          <a:p>
            <a:r>
              <a:rPr lang="en-US" dirty="0" smtClean="0"/>
              <a:t>Chloride: 102</a:t>
            </a:r>
          </a:p>
          <a:p>
            <a:r>
              <a:rPr lang="en-US" dirty="0" smtClean="0"/>
              <a:t>Bicarb: 12 [</a:t>
            </a:r>
            <a:r>
              <a:rPr lang="en-US" dirty="0" err="1" smtClean="0"/>
              <a:t>nl</a:t>
            </a:r>
            <a:r>
              <a:rPr lang="en-US" dirty="0" smtClean="0"/>
              <a:t> 19-30]</a:t>
            </a:r>
          </a:p>
          <a:p>
            <a:r>
              <a:rPr lang="en-US" dirty="0" smtClean="0"/>
              <a:t>GFR:25</a:t>
            </a:r>
          </a:p>
          <a:p>
            <a:endParaRPr lang="en-US" dirty="0" smtClean="0"/>
          </a:p>
          <a:p>
            <a:r>
              <a:rPr lang="en-US" dirty="0" smtClean="0"/>
              <a:t>Is there an Anion Gap?</a:t>
            </a:r>
            <a:endParaRPr lang="en-US" dirty="0"/>
          </a:p>
          <a:p>
            <a:r>
              <a:rPr lang="en-US" dirty="0" smtClean="0"/>
              <a:t>What do you think is happening? </a:t>
            </a:r>
          </a:p>
          <a:p>
            <a:r>
              <a:rPr lang="en-US" dirty="0" smtClean="0"/>
              <a:t>Is there anything you want to do?</a:t>
            </a:r>
          </a:p>
          <a:p>
            <a:r>
              <a:rPr lang="en-US" dirty="0" smtClean="0"/>
              <a:t>Metformin induced Lactic Acidosis.  </a:t>
            </a:r>
            <a:endParaRPr lang="en-US" dirty="0"/>
          </a:p>
          <a:p>
            <a:r>
              <a:rPr lang="en-US" dirty="0" smtClean="0"/>
              <a:t>Send him to E.D.</a:t>
            </a:r>
            <a:endParaRPr lang="en-US" dirty="0"/>
          </a:p>
        </p:txBody>
      </p:sp>
      <p:pic>
        <p:nvPicPr>
          <p:cNvPr id="2" name="Picture 1"/>
          <p:cNvPicPr>
            <a:picLocks noChangeAspect="1"/>
          </p:cNvPicPr>
          <p:nvPr/>
        </p:nvPicPr>
        <p:blipFill>
          <a:blip r:embed="rId2"/>
          <a:stretch>
            <a:fillRect/>
          </a:stretch>
        </p:blipFill>
        <p:spPr>
          <a:xfrm>
            <a:off x="4720532" y="1524000"/>
            <a:ext cx="3966268" cy="1447800"/>
          </a:xfrm>
          <a:prstGeom prst="rect">
            <a:avLst/>
          </a:prstGeom>
        </p:spPr>
      </p:pic>
    </p:spTree>
    <p:extLst>
      <p:ext uri="{BB962C8B-B14F-4D97-AF65-F5344CB8AC3E}">
        <p14:creationId xmlns:p14="http://schemas.microsoft.com/office/powerpoint/2010/main" val="18962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274638"/>
            <a:ext cx="5715000" cy="563562"/>
          </a:xfrm>
        </p:spPr>
        <p:txBody>
          <a:bodyPr/>
          <a:lstStyle/>
          <a:p>
            <a:r>
              <a:rPr lang="en-US" dirty="0" smtClean="0"/>
              <a:t>You will see this</a:t>
            </a:r>
            <a:endParaRPr lang="en-US" dirty="0"/>
          </a:p>
        </p:txBody>
      </p:sp>
      <p:sp>
        <p:nvSpPr>
          <p:cNvPr id="3" name="Content Placeholder 2"/>
          <p:cNvSpPr>
            <a:spLocks noGrp="1"/>
          </p:cNvSpPr>
          <p:nvPr>
            <p:ph idx="1"/>
          </p:nvPr>
        </p:nvSpPr>
        <p:spPr>
          <a:xfrm>
            <a:off x="609600" y="1066800"/>
            <a:ext cx="8229600" cy="4830763"/>
          </a:xfrm>
        </p:spPr>
        <p:txBody>
          <a:bodyPr/>
          <a:lstStyle/>
          <a:p>
            <a:r>
              <a:rPr lang="en-US" dirty="0" smtClean="0"/>
              <a:t>60 year old male diabetic w/HTN, Hyperlipidemia, CKD 3a </a:t>
            </a:r>
          </a:p>
          <a:p>
            <a:r>
              <a:rPr lang="en-US" dirty="0" smtClean="0"/>
              <a:t>Meds: Statin, </a:t>
            </a:r>
            <a:r>
              <a:rPr lang="en-US" dirty="0" err="1" smtClean="0"/>
              <a:t>ACEi</a:t>
            </a:r>
            <a:r>
              <a:rPr lang="en-US" dirty="0" smtClean="0"/>
              <a:t>, CCB, Metformin, SGLT2i</a:t>
            </a:r>
          </a:p>
          <a:p>
            <a:r>
              <a:rPr lang="en-US" dirty="0" smtClean="0"/>
              <a:t>Vitals OK.  No volume overload, </a:t>
            </a:r>
            <a:r>
              <a:rPr lang="en-US" dirty="0"/>
              <a:t>seems to be stable clinically </a:t>
            </a:r>
            <a:endParaRPr lang="en-US" dirty="0" smtClean="0"/>
          </a:p>
          <a:p>
            <a:r>
              <a:rPr lang="en-US" dirty="0" smtClean="0"/>
              <a:t>A1c: 7.2, CBC </a:t>
            </a:r>
            <a:r>
              <a:rPr lang="en-US" dirty="0" err="1" smtClean="0"/>
              <a:t>nl</a:t>
            </a:r>
            <a:r>
              <a:rPr lang="en-US" dirty="0" smtClean="0"/>
              <a:t>, </a:t>
            </a:r>
            <a:r>
              <a:rPr lang="en-US" dirty="0" err="1" smtClean="0"/>
              <a:t>microalb</a:t>
            </a:r>
            <a:r>
              <a:rPr lang="en-US" dirty="0" smtClean="0"/>
              <a:t>/creatinine:65. LDL:90</a:t>
            </a:r>
            <a:endParaRPr lang="en-US" dirty="0"/>
          </a:p>
          <a:p>
            <a:r>
              <a:rPr lang="en-US" b="1" dirty="0" smtClean="0"/>
              <a:t>CMP: k+:5.5 </a:t>
            </a:r>
            <a:r>
              <a:rPr lang="en-US" dirty="0" smtClean="0"/>
              <a:t>[</a:t>
            </a:r>
            <a:r>
              <a:rPr lang="en-US" dirty="0" err="1" smtClean="0"/>
              <a:t>nl</a:t>
            </a:r>
            <a:r>
              <a:rPr lang="en-US" dirty="0" smtClean="0"/>
              <a:t> 3.2-5.2 </a:t>
            </a:r>
            <a:r>
              <a:rPr lang="en-US" dirty="0" err="1" smtClean="0"/>
              <a:t>mmol</a:t>
            </a:r>
            <a:r>
              <a:rPr lang="en-US" dirty="0" smtClean="0"/>
              <a:t>/L], </a:t>
            </a:r>
            <a:r>
              <a:rPr lang="en-US" b="1" dirty="0" smtClean="0"/>
              <a:t>Na: 140, Cl:113   Bicarb:16 </a:t>
            </a:r>
            <a:r>
              <a:rPr lang="en-US" dirty="0" smtClean="0"/>
              <a:t>[23-30 </a:t>
            </a:r>
            <a:r>
              <a:rPr lang="en-US" dirty="0" err="1" smtClean="0"/>
              <a:t>mEq</a:t>
            </a:r>
            <a:r>
              <a:rPr lang="en-US" dirty="0" smtClean="0"/>
              <a:t>/L], </a:t>
            </a:r>
            <a:r>
              <a:rPr lang="en-US" dirty="0" err="1" smtClean="0"/>
              <a:t>Gluc</a:t>
            </a:r>
            <a:r>
              <a:rPr lang="en-US" dirty="0" smtClean="0"/>
              <a:t>: 175, </a:t>
            </a:r>
            <a:r>
              <a:rPr lang="en-US" dirty="0" err="1" smtClean="0"/>
              <a:t>eGFR</a:t>
            </a:r>
            <a:r>
              <a:rPr lang="en-US" dirty="0" smtClean="0"/>
              <a:t>: 61, o/w </a:t>
            </a:r>
            <a:r>
              <a:rPr lang="en-US" dirty="0" err="1" smtClean="0"/>
              <a:t>nl</a:t>
            </a:r>
            <a:endParaRPr lang="en-US" dirty="0" smtClean="0"/>
          </a:p>
          <a:p>
            <a:r>
              <a:rPr lang="en-US" dirty="0" smtClean="0"/>
              <a:t>Last potassium was 5.4</a:t>
            </a:r>
          </a:p>
          <a:p>
            <a:endParaRPr lang="en-US" dirty="0"/>
          </a:p>
          <a:p>
            <a:r>
              <a:rPr lang="en-US" dirty="0" smtClean="0"/>
              <a:t>What’s the most likely condition causing this pattern?</a:t>
            </a:r>
          </a:p>
          <a:p>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64</a:t>
            </a:fld>
            <a:endParaRPr lang="en-US" altLang="en-US"/>
          </a:p>
        </p:txBody>
      </p:sp>
    </p:spTree>
    <p:extLst>
      <p:ext uri="{BB962C8B-B14F-4D97-AF65-F5344CB8AC3E}">
        <p14:creationId xmlns:p14="http://schemas.microsoft.com/office/powerpoint/2010/main" val="64561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HypoReninemic</a:t>
            </a:r>
            <a:r>
              <a:rPr lang="en-US" dirty="0" smtClean="0"/>
              <a:t> </a:t>
            </a:r>
            <a:r>
              <a:rPr lang="en-US" dirty="0" err="1" smtClean="0"/>
              <a:t>HypoAldosteronism</a:t>
            </a:r>
            <a:endParaRPr lang="en-US" dirty="0"/>
          </a:p>
        </p:txBody>
      </p:sp>
      <p:sp>
        <p:nvSpPr>
          <p:cNvPr id="3" name="Content Placeholder 2"/>
          <p:cNvSpPr>
            <a:spLocks noGrp="1"/>
          </p:cNvSpPr>
          <p:nvPr>
            <p:ph idx="1"/>
          </p:nvPr>
        </p:nvSpPr>
        <p:spPr>
          <a:xfrm>
            <a:off x="685800" y="1600200"/>
            <a:ext cx="8001000" cy="4525963"/>
          </a:xfrm>
        </p:spPr>
        <p:txBody>
          <a:bodyPr/>
          <a:lstStyle/>
          <a:p>
            <a:r>
              <a:rPr lang="en-US" dirty="0" smtClean="0"/>
              <a:t>Also referred to as RTA 4 (Type 4 Renal Tubular Acidosis)</a:t>
            </a:r>
            <a:endParaRPr lang="en-US" dirty="0"/>
          </a:p>
          <a:p>
            <a:r>
              <a:rPr lang="en-US" dirty="0" smtClean="0"/>
              <a:t>Diabetes, especially with renal involvement is the most common cause</a:t>
            </a:r>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65</a:t>
            </a:fld>
            <a:endParaRPr lang="en-US" altLang="en-US"/>
          </a:p>
        </p:txBody>
      </p:sp>
    </p:spTree>
    <p:extLst>
      <p:ext uri="{BB962C8B-B14F-4D97-AF65-F5344CB8AC3E}">
        <p14:creationId xmlns:p14="http://schemas.microsoft.com/office/powerpoint/2010/main" val="76291873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1113182" y="990600"/>
            <a:ext cx="7649817" cy="4983163"/>
          </a:xfrm>
        </p:spPr>
        <p:txBody>
          <a:bodyPr/>
          <a:lstStyle/>
          <a:p>
            <a:r>
              <a:rPr lang="en-US" dirty="0" smtClean="0"/>
              <a:t>11 </a:t>
            </a:r>
            <a:r>
              <a:rPr lang="en-US" dirty="0" err="1" smtClean="0"/>
              <a:t>yr</a:t>
            </a:r>
            <a:r>
              <a:rPr lang="en-US" dirty="0" smtClean="0"/>
              <a:t> old girl for routine WCC</a:t>
            </a:r>
          </a:p>
          <a:p>
            <a:r>
              <a:rPr lang="en-US" dirty="0" smtClean="0"/>
              <a:t>Seen in ED 6 months ago for gross hematuria and a kidney stone was found.  There was an insurance gap, so they never followed up with specialty care and it seems the stone passed.</a:t>
            </a:r>
          </a:p>
          <a:p>
            <a:r>
              <a:rPr lang="en-US" dirty="0" smtClean="0"/>
              <a:t>When </a:t>
            </a:r>
            <a:r>
              <a:rPr lang="en-US" dirty="0" err="1" smtClean="0"/>
              <a:t>pt</a:t>
            </a:r>
            <a:r>
              <a:rPr lang="en-US" dirty="0" smtClean="0"/>
              <a:t> goes to give a urine, mom says “I don’t know what it is, but of my 4 kids, this is the one that worries me a little”</a:t>
            </a:r>
          </a:p>
          <a:p>
            <a:r>
              <a:rPr lang="en-US" dirty="0" smtClean="0"/>
              <a:t>UA dipstick: no blood, pH: 7</a:t>
            </a:r>
          </a:p>
          <a:p>
            <a:r>
              <a:rPr lang="en-US" dirty="0" smtClean="0"/>
              <a:t>Comp: bicarb:20 [</a:t>
            </a:r>
            <a:r>
              <a:rPr lang="en-US" dirty="0" err="1" smtClean="0"/>
              <a:t>nl</a:t>
            </a:r>
            <a:r>
              <a:rPr lang="en-US" dirty="0" smtClean="0"/>
              <a:t> 22-26], k+:3.3 [</a:t>
            </a:r>
            <a:r>
              <a:rPr lang="en-US" dirty="0" err="1" smtClean="0"/>
              <a:t>nl</a:t>
            </a:r>
            <a:r>
              <a:rPr lang="en-US" dirty="0" smtClean="0"/>
              <a:t>: 3.5-5.5], </a:t>
            </a:r>
            <a:r>
              <a:rPr lang="en-US" dirty="0" err="1" smtClean="0"/>
              <a:t>nl</a:t>
            </a:r>
            <a:r>
              <a:rPr lang="en-US" dirty="0" smtClean="0"/>
              <a:t> gap</a:t>
            </a:r>
          </a:p>
          <a:p>
            <a:r>
              <a:rPr lang="en-US" dirty="0" smtClean="0"/>
              <a:t>o/w unremarkable.</a:t>
            </a:r>
          </a:p>
          <a:p>
            <a:r>
              <a:rPr lang="en-US" dirty="0" smtClean="0"/>
              <a:t>What condition should we consider? (broadly)—volunteer?</a:t>
            </a:r>
          </a:p>
          <a:p>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66</a:t>
            </a:fld>
            <a:endParaRPr lang="en-US" altLang="en-US"/>
          </a:p>
        </p:txBody>
      </p:sp>
    </p:spTree>
    <p:extLst>
      <p:ext uri="{BB962C8B-B14F-4D97-AF65-F5344CB8AC3E}">
        <p14:creationId xmlns:p14="http://schemas.microsoft.com/office/powerpoint/2010/main" val="290061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274638"/>
            <a:ext cx="5715000" cy="715962"/>
          </a:xfrm>
        </p:spPr>
        <p:txBody>
          <a:bodyPr/>
          <a:lstStyle/>
          <a:p>
            <a:r>
              <a:rPr lang="en-US" dirty="0" smtClean="0"/>
              <a:t>Renal Tubular Acidosis</a:t>
            </a:r>
            <a:endParaRPr lang="en-US" dirty="0"/>
          </a:p>
        </p:txBody>
      </p:sp>
      <p:sp>
        <p:nvSpPr>
          <p:cNvPr id="3" name="Content Placeholder 2"/>
          <p:cNvSpPr>
            <a:spLocks noGrp="1"/>
          </p:cNvSpPr>
          <p:nvPr>
            <p:ph idx="1"/>
          </p:nvPr>
        </p:nvSpPr>
        <p:spPr>
          <a:xfrm>
            <a:off x="838200" y="1219200"/>
            <a:ext cx="7848600" cy="4906963"/>
          </a:xfrm>
        </p:spPr>
        <p:txBody>
          <a:bodyPr/>
          <a:lstStyle/>
          <a:p>
            <a:r>
              <a:rPr lang="en-US" dirty="0"/>
              <a:t>In children, renal tubular acidosis (RTA) is due to either an inherited or acquired defect that affects the kidney's ability to absorb filtered bicarbonate, or excrete ammonia or </a:t>
            </a:r>
            <a:r>
              <a:rPr lang="en-US" dirty="0" err="1"/>
              <a:t>titratable</a:t>
            </a:r>
            <a:r>
              <a:rPr lang="en-US" dirty="0"/>
              <a:t> acid. RTA is characterized by a normal anion gap (</a:t>
            </a:r>
            <a:r>
              <a:rPr lang="en-US" dirty="0" err="1"/>
              <a:t>hyperchloremic</a:t>
            </a:r>
            <a:r>
              <a:rPr lang="en-US" dirty="0"/>
              <a:t>) metabolic acidosis caused by the net retention of hydrogen or loss of bicarbonate</a:t>
            </a:r>
            <a:r>
              <a:rPr lang="en-US" dirty="0" smtClean="0"/>
              <a:t>. </a:t>
            </a:r>
            <a:r>
              <a:rPr lang="en-US" sz="1800" dirty="0" smtClean="0"/>
              <a:t>(resource: </a:t>
            </a:r>
            <a:r>
              <a:rPr lang="en-US" sz="1800" dirty="0" err="1" smtClean="0"/>
              <a:t>UpToDate</a:t>
            </a:r>
            <a:r>
              <a:rPr lang="en-US" sz="1800" dirty="0" smtClean="0"/>
              <a:t>)</a:t>
            </a:r>
          </a:p>
          <a:p>
            <a:r>
              <a:rPr lang="en-US" dirty="0" smtClean="0"/>
              <a:t>Milder cases may go undiagnosed into adulthood. </a:t>
            </a:r>
          </a:p>
          <a:p>
            <a:r>
              <a:rPr lang="en-US" dirty="0" smtClean="0"/>
              <a:t>It can be acquired as an adult</a:t>
            </a:r>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67</a:t>
            </a:fld>
            <a:endParaRPr lang="en-US" altLang="en-US"/>
          </a:p>
        </p:txBody>
      </p:sp>
    </p:spTree>
    <p:extLst>
      <p:ext uri="{BB962C8B-B14F-4D97-AF65-F5344CB8AC3E}">
        <p14:creationId xmlns:p14="http://schemas.microsoft.com/office/powerpoint/2010/main" val="208637075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3352800" y="-76200"/>
            <a:ext cx="5421426" cy="7533861"/>
          </a:xfrm>
          <a:prstGeom prst="rect">
            <a:avLst/>
          </a:prstGeom>
        </p:spPr>
      </p:pic>
      <p:sp>
        <p:nvSpPr>
          <p:cNvPr id="3" name="TextBox 2"/>
          <p:cNvSpPr txBox="1"/>
          <p:nvPr/>
        </p:nvSpPr>
        <p:spPr>
          <a:xfrm>
            <a:off x="457200" y="1600200"/>
            <a:ext cx="1649811" cy="369332"/>
          </a:xfrm>
          <a:prstGeom prst="rect">
            <a:avLst/>
          </a:prstGeom>
          <a:noFill/>
        </p:spPr>
        <p:txBody>
          <a:bodyPr wrap="none" rtlCol="0">
            <a:spAutoFit/>
          </a:bodyPr>
          <a:lstStyle/>
          <a:p>
            <a:r>
              <a:rPr lang="en-US" dirty="0" smtClean="0"/>
              <a:t>From </a:t>
            </a:r>
            <a:r>
              <a:rPr lang="en-US" dirty="0" err="1" smtClean="0"/>
              <a:t>UpToDate</a:t>
            </a:r>
            <a:endParaRPr lang="en-US" dirty="0"/>
          </a:p>
        </p:txBody>
      </p:sp>
    </p:spTree>
    <p:extLst>
      <p:ext uri="{BB962C8B-B14F-4D97-AF65-F5344CB8AC3E}">
        <p14:creationId xmlns:p14="http://schemas.microsoft.com/office/powerpoint/2010/main" val="220969376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081213"/>
            <a:ext cx="8305800" cy="1143000"/>
          </a:xfrm>
        </p:spPr>
        <p:txBody>
          <a:bodyPr/>
          <a:lstStyle/>
          <a:p>
            <a:pPr algn="ctr"/>
            <a:r>
              <a:rPr lang="en-US" dirty="0" smtClean="0"/>
              <a:t>Calcium issues</a:t>
            </a:r>
            <a:endParaRPr lang="en-US" dirty="0"/>
          </a:p>
        </p:txBody>
      </p:sp>
      <p:pic>
        <p:nvPicPr>
          <p:cNvPr id="3" name="Picture 2"/>
          <p:cNvPicPr>
            <a:picLocks noChangeAspect="1"/>
          </p:cNvPicPr>
          <p:nvPr/>
        </p:nvPicPr>
        <p:blipFill>
          <a:blip r:embed="rId2"/>
          <a:stretch>
            <a:fillRect/>
          </a:stretch>
        </p:blipFill>
        <p:spPr>
          <a:xfrm>
            <a:off x="6172199" y="2895600"/>
            <a:ext cx="2782957" cy="1600200"/>
          </a:xfrm>
          <a:prstGeom prst="rect">
            <a:avLst/>
          </a:prstGeom>
        </p:spPr>
      </p:pic>
      <p:pic>
        <p:nvPicPr>
          <p:cNvPr id="4" name="Picture 3"/>
          <p:cNvPicPr>
            <a:picLocks noChangeAspect="1"/>
          </p:cNvPicPr>
          <p:nvPr/>
        </p:nvPicPr>
        <p:blipFill>
          <a:blip r:embed="rId3"/>
          <a:stretch>
            <a:fillRect/>
          </a:stretch>
        </p:blipFill>
        <p:spPr>
          <a:xfrm>
            <a:off x="685800" y="3352800"/>
            <a:ext cx="3700462" cy="2354839"/>
          </a:xfrm>
          <a:prstGeom prst="rect">
            <a:avLst/>
          </a:prstGeom>
        </p:spPr>
      </p:pic>
      <p:pic>
        <p:nvPicPr>
          <p:cNvPr id="5" name="Picture 4"/>
          <p:cNvPicPr>
            <a:picLocks noChangeAspect="1"/>
          </p:cNvPicPr>
          <p:nvPr/>
        </p:nvPicPr>
        <p:blipFill>
          <a:blip r:embed="rId4"/>
          <a:stretch>
            <a:fillRect/>
          </a:stretch>
        </p:blipFill>
        <p:spPr>
          <a:xfrm>
            <a:off x="5539408" y="152400"/>
            <a:ext cx="3429000" cy="1928813"/>
          </a:xfrm>
          <a:prstGeom prst="rect">
            <a:avLst/>
          </a:prstGeom>
        </p:spPr>
      </p:pic>
      <p:pic>
        <p:nvPicPr>
          <p:cNvPr id="7" name="Picture 6"/>
          <p:cNvPicPr>
            <a:picLocks noChangeAspect="1"/>
          </p:cNvPicPr>
          <p:nvPr/>
        </p:nvPicPr>
        <p:blipFill>
          <a:blip r:embed="rId5"/>
          <a:stretch>
            <a:fillRect/>
          </a:stretch>
        </p:blipFill>
        <p:spPr>
          <a:xfrm>
            <a:off x="6626" y="838200"/>
            <a:ext cx="2857500" cy="1905000"/>
          </a:xfrm>
          <a:prstGeom prst="rect">
            <a:avLst/>
          </a:prstGeom>
        </p:spPr>
      </p:pic>
    </p:spTree>
    <p:extLst>
      <p:ext uri="{BB962C8B-B14F-4D97-AF65-F5344CB8AC3E}">
        <p14:creationId xmlns:p14="http://schemas.microsoft.com/office/powerpoint/2010/main" val="17110034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28600"/>
            <a:ext cx="8229600" cy="591312"/>
          </a:xfrm>
        </p:spPr>
        <p:txBody>
          <a:bodyPr>
            <a:normAutofit/>
          </a:bodyPr>
          <a:lstStyle/>
          <a:p>
            <a:pPr algn="ctr"/>
            <a:r>
              <a:rPr lang="en-US" sz="3200" dirty="0" smtClean="0"/>
              <a:t>Wilensky disease</a:t>
            </a:r>
            <a:endParaRPr lang="en-US" sz="3200" dirty="0"/>
          </a:p>
        </p:txBody>
      </p:sp>
      <p:sp>
        <p:nvSpPr>
          <p:cNvPr id="3" name="Content Placeholder 2"/>
          <p:cNvSpPr>
            <a:spLocks noGrp="1"/>
          </p:cNvSpPr>
          <p:nvPr>
            <p:ph idx="1"/>
          </p:nvPr>
        </p:nvSpPr>
        <p:spPr>
          <a:xfrm>
            <a:off x="457200" y="1371600"/>
            <a:ext cx="8229600" cy="4953000"/>
          </a:xfrm>
        </p:spPr>
        <p:txBody>
          <a:bodyPr/>
          <a:lstStyle/>
          <a:p>
            <a:r>
              <a:rPr lang="en-US" dirty="0" smtClean="0"/>
              <a:t>Wilensky disease is a horrible, fatal condition that effects 1 in 10 billion people worldwide</a:t>
            </a:r>
          </a:p>
          <a:p>
            <a:r>
              <a:rPr lang="en-US" dirty="0" smtClean="0"/>
              <a:t>Wilensky Corporation has created an excellent test to screen for Wilensky disease, and plans to sell it for only $9.99 each.  </a:t>
            </a:r>
          </a:p>
          <a:p>
            <a:pPr lvl="1"/>
            <a:r>
              <a:rPr lang="en-US" dirty="0" smtClean="0"/>
              <a:t>The sensitivity and specificity are both excellent, 99%</a:t>
            </a:r>
          </a:p>
          <a:p>
            <a:r>
              <a:rPr lang="en-US" dirty="0" smtClean="0"/>
              <a:t>What is the positive predictive value of a positive Wilensky test?</a:t>
            </a:r>
          </a:p>
          <a:p>
            <a:pPr lvl="1"/>
            <a:r>
              <a:rPr lang="en-US" dirty="0" smtClean="0"/>
              <a:t>Answer: 0.00001% (i.e.99.99999% of positive results will be false positive). If we test 1 billion patients, we will find 10 million positives and find 0.1 case of Wilensky disease </a:t>
            </a:r>
          </a:p>
          <a:p>
            <a:pPr lvl="1"/>
            <a:endParaRPr lang="en-US" dirty="0"/>
          </a:p>
        </p:txBody>
      </p:sp>
      <p:pic>
        <p:nvPicPr>
          <p:cNvPr id="5" name="Picture 4"/>
          <p:cNvPicPr>
            <a:picLocks noChangeAspect="1"/>
          </p:cNvPicPr>
          <p:nvPr/>
        </p:nvPicPr>
        <p:blipFill>
          <a:blip r:embed="rId2"/>
          <a:stretch>
            <a:fillRect/>
          </a:stretch>
        </p:blipFill>
        <p:spPr>
          <a:xfrm>
            <a:off x="313267" y="1143000"/>
            <a:ext cx="8373533" cy="4710112"/>
          </a:xfrm>
          <a:prstGeom prst="rect">
            <a:avLst/>
          </a:prstGeom>
        </p:spPr>
      </p:pic>
    </p:spTree>
    <p:extLst>
      <p:ext uri="{BB962C8B-B14F-4D97-AF65-F5344CB8AC3E}">
        <p14:creationId xmlns:p14="http://schemas.microsoft.com/office/powerpoint/2010/main" val="413118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534400" cy="2392362"/>
          </a:xfrm>
        </p:spPr>
        <p:txBody>
          <a:bodyPr>
            <a:normAutofit/>
          </a:bodyPr>
          <a:lstStyle/>
          <a:p>
            <a:pPr algn="ctr"/>
            <a:r>
              <a:rPr lang="en-US" dirty="0" smtClean="0"/>
              <a:t>What kind of calcium issue is this?</a:t>
            </a:r>
            <a:endParaRPr lang="en-US" dirty="0"/>
          </a:p>
        </p:txBody>
      </p:sp>
      <p:sp>
        <p:nvSpPr>
          <p:cNvPr id="3" name="Content Placeholder 2"/>
          <p:cNvSpPr>
            <a:spLocks noGrp="1"/>
          </p:cNvSpPr>
          <p:nvPr>
            <p:ph idx="1"/>
          </p:nvPr>
        </p:nvSpPr>
        <p:spPr>
          <a:xfrm>
            <a:off x="152400" y="2819400"/>
            <a:ext cx="8534400" cy="3306763"/>
          </a:xfrm>
        </p:spPr>
        <p:txBody>
          <a:bodyPr/>
          <a:lstStyle/>
          <a:p>
            <a:r>
              <a:rPr lang="en-US" dirty="0" smtClean="0"/>
              <a:t>42 year old man with cirrhosis, active alcohol abuse and </a:t>
            </a:r>
            <a:r>
              <a:rPr lang="en-US" dirty="0" err="1" smtClean="0"/>
              <a:t>Hep</a:t>
            </a:r>
            <a:r>
              <a:rPr lang="en-US" dirty="0" smtClean="0"/>
              <a:t> C, presenting with weakness and vomiting</a:t>
            </a:r>
          </a:p>
          <a:p>
            <a:endParaRPr lang="en-US" dirty="0"/>
          </a:p>
          <a:p>
            <a:r>
              <a:rPr lang="en-US" dirty="0" smtClean="0"/>
              <a:t>Comp:  normal x for Calcium: 7.1 [</a:t>
            </a:r>
            <a:r>
              <a:rPr lang="en-US" dirty="0" err="1" smtClean="0"/>
              <a:t>nl</a:t>
            </a:r>
            <a:r>
              <a:rPr lang="en-US" dirty="0" smtClean="0"/>
              <a:t> 8.6-10.2], AST/ALT: 72/40, Bili: 2.2, Albumin: 2</a:t>
            </a:r>
          </a:p>
          <a:p>
            <a:r>
              <a:rPr lang="en-US" dirty="0" smtClean="0"/>
              <a:t>What’s wrong with his calcium? </a:t>
            </a:r>
            <a:endParaRPr lang="en-US" dirty="0"/>
          </a:p>
        </p:txBody>
      </p:sp>
    </p:spTree>
    <p:extLst>
      <p:ext uri="{BB962C8B-B14F-4D97-AF65-F5344CB8AC3E}">
        <p14:creationId xmlns:p14="http://schemas.microsoft.com/office/powerpoint/2010/main" val="347998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371600"/>
            <a:ext cx="8534400" cy="1143000"/>
          </a:xfrm>
        </p:spPr>
        <p:txBody>
          <a:bodyPr>
            <a:normAutofit/>
          </a:bodyPr>
          <a:lstStyle/>
          <a:p>
            <a:r>
              <a:rPr lang="en-US" dirty="0" smtClean="0"/>
              <a:t>Answer:  Pseudo-hypocalcemia</a:t>
            </a:r>
            <a:endParaRPr lang="en-US" dirty="0"/>
          </a:p>
        </p:txBody>
      </p:sp>
      <p:sp>
        <p:nvSpPr>
          <p:cNvPr id="3" name="Content Placeholder 2"/>
          <p:cNvSpPr>
            <a:spLocks noGrp="1"/>
          </p:cNvSpPr>
          <p:nvPr>
            <p:ph idx="1"/>
          </p:nvPr>
        </p:nvSpPr>
        <p:spPr>
          <a:xfrm>
            <a:off x="152400" y="2971800"/>
            <a:ext cx="8534400" cy="3154363"/>
          </a:xfrm>
        </p:spPr>
        <p:txBody>
          <a:bodyPr/>
          <a:lstStyle/>
          <a:p>
            <a:r>
              <a:rPr lang="en-US" dirty="0" smtClean="0"/>
              <a:t>Corrected Calcium = </a:t>
            </a:r>
          </a:p>
          <a:p>
            <a:pPr lvl="1"/>
            <a:r>
              <a:rPr lang="en-US" dirty="0" smtClean="0"/>
              <a:t>0.8 x (normal Albumin – Pt. Albumin) + Serum Calcium</a:t>
            </a:r>
          </a:p>
          <a:p>
            <a:r>
              <a:rPr lang="en-US" dirty="0" smtClean="0"/>
              <a:t>His corrected calcium is 8.7 (normal)</a:t>
            </a:r>
          </a:p>
          <a:p>
            <a:r>
              <a:rPr lang="en-US" dirty="0" smtClean="0"/>
              <a:t>He has many problems, but calcium is not one of them.</a:t>
            </a:r>
            <a:endParaRPr lang="en-US" dirty="0"/>
          </a:p>
        </p:txBody>
      </p:sp>
    </p:spTree>
    <p:extLst>
      <p:ext uri="{BB962C8B-B14F-4D97-AF65-F5344CB8AC3E}">
        <p14:creationId xmlns:p14="http://schemas.microsoft.com/office/powerpoint/2010/main" val="338227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762000"/>
          </a:xfrm>
        </p:spPr>
        <p:txBody>
          <a:bodyPr>
            <a:normAutofit/>
          </a:bodyPr>
          <a:lstStyle/>
          <a:p>
            <a:pPr algn="ctr"/>
            <a:r>
              <a:rPr lang="en-US" dirty="0" smtClean="0"/>
              <a:t>Hypercalcemia</a:t>
            </a:r>
            <a:endParaRPr lang="en-US" dirty="0"/>
          </a:p>
        </p:txBody>
      </p:sp>
      <p:sp>
        <p:nvSpPr>
          <p:cNvPr id="3" name="Content Placeholder 2"/>
          <p:cNvSpPr>
            <a:spLocks noGrp="1"/>
          </p:cNvSpPr>
          <p:nvPr>
            <p:ph idx="1"/>
          </p:nvPr>
        </p:nvSpPr>
        <p:spPr>
          <a:xfrm>
            <a:off x="457200" y="1828800"/>
            <a:ext cx="8229600" cy="4343400"/>
          </a:xfrm>
        </p:spPr>
        <p:txBody>
          <a:bodyPr>
            <a:normAutofit/>
          </a:bodyPr>
          <a:lstStyle/>
          <a:p>
            <a:r>
              <a:rPr lang="en-US" dirty="0" smtClean="0"/>
              <a:t>My first week in CHC, taking over a large panel from a burned out doctor</a:t>
            </a:r>
          </a:p>
          <a:p>
            <a:r>
              <a:rPr lang="en-US" dirty="0" smtClean="0"/>
              <a:t>Female pt. in her early 20’s who’s been experiencing longstanding pain everywhere, lightheadedness, and depression</a:t>
            </a:r>
          </a:p>
          <a:p>
            <a:r>
              <a:rPr lang="en-US" dirty="0" smtClean="0"/>
              <a:t>Problem list says “Hypercalcemia of uncertain etiology”</a:t>
            </a:r>
          </a:p>
          <a:p>
            <a:r>
              <a:rPr lang="en-US" dirty="0" smtClean="0"/>
              <a:t>Last Calcium was 10.9 from about a year before</a:t>
            </a:r>
          </a:p>
          <a:p>
            <a:endParaRPr lang="en-US" dirty="0" smtClean="0"/>
          </a:p>
          <a:p>
            <a:pPr lvl="0">
              <a:buClr>
                <a:srgbClr val="0BD0D9"/>
              </a:buClr>
            </a:pPr>
            <a:r>
              <a:rPr lang="en-US" dirty="0">
                <a:solidFill>
                  <a:prstClr val="black"/>
                </a:solidFill>
              </a:rPr>
              <a:t>Calcium: 11.6</a:t>
            </a:r>
          </a:p>
          <a:p>
            <a:endParaRPr lang="en-US" dirty="0"/>
          </a:p>
        </p:txBody>
      </p:sp>
    </p:spTree>
    <p:extLst>
      <p:ext uri="{BB962C8B-B14F-4D97-AF65-F5344CB8AC3E}">
        <p14:creationId xmlns:p14="http://schemas.microsoft.com/office/powerpoint/2010/main" val="271073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6800"/>
            <a:ext cx="8534400" cy="1447800"/>
          </a:xfrm>
        </p:spPr>
        <p:txBody>
          <a:bodyPr/>
          <a:lstStyle/>
          <a:p>
            <a:r>
              <a:rPr lang="en-US" dirty="0" smtClean="0"/>
              <a:t>If you have only one more test to order, what would it be?</a:t>
            </a:r>
            <a:endParaRPr lang="en-US" dirty="0"/>
          </a:p>
        </p:txBody>
      </p:sp>
      <p:sp>
        <p:nvSpPr>
          <p:cNvPr id="3" name="Content Placeholder 2"/>
          <p:cNvSpPr>
            <a:spLocks noGrp="1"/>
          </p:cNvSpPr>
          <p:nvPr>
            <p:ph idx="1"/>
          </p:nvPr>
        </p:nvSpPr>
        <p:spPr>
          <a:xfrm>
            <a:off x="0" y="2514600"/>
            <a:ext cx="8686800" cy="3611563"/>
          </a:xfrm>
        </p:spPr>
        <p:txBody>
          <a:bodyPr/>
          <a:lstStyle/>
          <a:p>
            <a:r>
              <a:rPr lang="en-US" dirty="0" smtClean="0"/>
              <a:t>A: 	BRCA testing</a:t>
            </a:r>
          </a:p>
          <a:p>
            <a:r>
              <a:rPr lang="en-US" dirty="0" smtClean="0"/>
              <a:t>B:	ionized calcium</a:t>
            </a:r>
          </a:p>
          <a:p>
            <a:r>
              <a:rPr lang="en-US" dirty="0" smtClean="0"/>
              <a:t>C:	Magnesium level</a:t>
            </a:r>
          </a:p>
          <a:p>
            <a:r>
              <a:rPr lang="en-US" dirty="0" smtClean="0"/>
              <a:t>D:	PTH (parathyroid hormone) level</a:t>
            </a:r>
          </a:p>
        </p:txBody>
      </p:sp>
    </p:spTree>
    <p:extLst>
      <p:ext uri="{BB962C8B-B14F-4D97-AF65-F5344CB8AC3E}">
        <p14:creationId xmlns:p14="http://schemas.microsoft.com/office/powerpoint/2010/main" val="21021865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600200"/>
            <a:ext cx="8534400" cy="4525963"/>
          </a:xfrm>
        </p:spPr>
        <p:txBody>
          <a:bodyPr/>
          <a:lstStyle/>
          <a:p>
            <a:r>
              <a:rPr lang="en-US" dirty="0" smtClean="0"/>
              <a:t>PTH (Parathyroid Hormone) Level: 180   [normal: 14-64 </a:t>
            </a:r>
            <a:r>
              <a:rPr lang="en-US" dirty="0" err="1" smtClean="0"/>
              <a:t>pg</a:t>
            </a:r>
            <a:r>
              <a:rPr lang="en-US" dirty="0" smtClean="0"/>
              <a:t>/mL]</a:t>
            </a:r>
          </a:p>
          <a:p>
            <a:pPr lvl="0">
              <a:buClr>
                <a:srgbClr val="0BD0D9"/>
              </a:buClr>
            </a:pPr>
            <a:r>
              <a:rPr lang="en-US" dirty="0" smtClean="0"/>
              <a:t>Interpretation? – volunteer? </a:t>
            </a:r>
          </a:p>
          <a:p>
            <a:endParaRPr lang="en-US" dirty="0"/>
          </a:p>
          <a:p>
            <a:r>
              <a:rPr lang="en-US" dirty="0" err="1" smtClean="0"/>
              <a:t>Dx</a:t>
            </a:r>
            <a:r>
              <a:rPr lang="en-US" dirty="0" smtClean="0"/>
              <a:t>: Primary Hyperparathyroidism</a:t>
            </a:r>
          </a:p>
          <a:p>
            <a:endParaRPr lang="en-US" dirty="0"/>
          </a:p>
        </p:txBody>
      </p:sp>
      <p:pic>
        <p:nvPicPr>
          <p:cNvPr id="2" name="Picture 1"/>
          <p:cNvPicPr>
            <a:picLocks noChangeAspect="1"/>
          </p:cNvPicPr>
          <p:nvPr/>
        </p:nvPicPr>
        <p:blipFill>
          <a:blip r:embed="rId2"/>
          <a:stretch>
            <a:fillRect/>
          </a:stretch>
        </p:blipFill>
        <p:spPr>
          <a:xfrm>
            <a:off x="5334000" y="2057400"/>
            <a:ext cx="3143250" cy="4191000"/>
          </a:xfrm>
          <a:prstGeom prst="rect">
            <a:avLst/>
          </a:prstGeom>
        </p:spPr>
      </p:pic>
      <p:pic>
        <p:nvPicPr>
          <p:cNvPr id="4" name="Picture 3"/>
          <p:cNvPicPr>
            <a:picLocks noChangeAspect="1"/>
          </p:cNvPicPr>
          <p:nvPr/>
        </p:nvPicPr>
        <p:blipFill>
          <a:blip r:embed="rId3"/>
          <a:stretch>
            <a:fillRect/>
          </a:stretch>
        </p:blipFill>
        <p:spPr>
          <a:xfrm>
            <a:off x="914400" y="4038600"/>
            <a:ext cx="3352800" cy="1885950"/>
          </a:xfrm>
          <a:prstGeom prst="rect">
            <a:avLst/>
          </a:prstGeom>
        </p:spPr>
      </p:pic>
    </p:spTree>
    <p:extLst>
      <p:ext uri="{BB962C8B-B14F-4D97-AF65-F5344CB8AC3E}">
        <p14:creationId xmlns:p14="http://schemas.microsoft.com/office/powerpoint/2010/main" val="201102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6" presetClass="entr" presetSubtype="16" fill="hold" nodeType="withEffect">
                                  <p:stCondLst>
                                    <p:cond delay="750"/>
                                  </p:stCondLst>
                                  <p:childTnLst>
                                    <p:set>
                                      <p:cBhvr>
                                        <p:cTn id="8" dur="1" fill="hold">
                                          <p:stCondLst>
                                            <p:cond delay="0"/>
                                          </p:stCondLst>
                                        </p:cTn>
                                        <p:tgtEl>
                                          <p:spTgt spid="4"/>
                                        </p:tgtEl>
                                        <p:attrNameLst>
                                          <p:attrName>style.visibility</p:attrName>
                                        </p:attrNameLst>
                                      </p:cBhvr>
                                      <p:to>
                                        <p:strVal val="visible"/>
                                      </p:to>
                                    </p:set>
                                    <p:animEffect transition="in" filter="circle(in)">
                                      <p:cBhvr>
                                        <p:cTn id="9" dur="1500"/>
                                        <p:tgtEl>
                                          <p:spTgt spid="4"/>
                                        </p:tgtEl>
                                      </p:cBhvr>
                                    </p:animEffect>
                                  </p:childTnLst>
                                </p:cTn>
                              </p:par>
                              <p:par>
                                <p:cTn id="10" presetID="6" presetClass="entr" presetSubtype="16" fill="hold" nodeType="withEffect">
                                  <p:stCondLst>
                                    <p:cond delay="75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8229600" cy="4648200"/>
          </a:xfrm>
        </p:spPr>
        <p:txBody>
          <a:bodyPr/>
          <a:lstStyle/>
          <a:p>
            <a:r>
              <a:rPr lang="en-US" dirty="0" smtClean="0"/>
              <a:t>In about 1997, I got a BMP or a CMP on a young man.  I can’t remember  why but he didn’t have much medical going on and on no meds.</a:t>
            </a:r>
          </a:p>
          <a:p>
            <a:r>
              <a:rPr lang="en-US" dirty="0" smtClean="0"/>
              <a:t>I had been getting annoyed because so many of our patients seemed to have high </a:t>
            </a:r>
            <a:r>
              <a:rPr lang="en-US" dirty="0" err="1" smtClean="0"/>
              <a:t>potassiums</a:t>
            </a:r>
            <a:r>
              <a:rPr lang="en-US" dirty="0" smtClean="0"/>
              <a:t>.  I attributed this to my nurse drawing with a 25G butterfly.</a:t>
            </a:r>
          </a:p>
          <a:p>
            <a:r>
              <a:rPr lang="en-US" dirty="0" smtClean="0"/>
              <a:t>Called the next day for a potassium of 7.6, “not </a:t>
            </a:r>
            <a:r>
              <a:rPr lang="en-US" dirty="0" err="1" smtClean="0"/>
              <a:t>hemolyzed</a:t>
            </a:r>
            <a:r>
              <a:rPr lang="en-US" dirty="0" smtClean="0"/>
              <a:t>”.  Otherwise the chemistries were normal</a:t>
            </a:r>
          </a:p>
          <a:p>
            <a:r>
              <a:rPr lang="en-US" dirty="0" smtClean="0"/>
              <a:t>I brought him back within 10 minutes for redraw and EKG.  </a:t>
            </a:r>
          </a:p>
          <a:p>
            <a:pPr lvl="1"/>
            <a:r>
              <a:rPr lang="en-US" dirty="0" smtClean="0"/>
              <a:t>EKG normal….no hyperkalemia findings.</a:t>
            </a:r>
          </a:p>
          <a:p>
            <a:pPr lvl="1"/>
            <a:r>
              <a:rPr lang="en-US" dirty="0" smtClean="0"/>
              <a:t>Physical fine</a:t>
            </a:r>
          </a:p>
          <a:p>
            <a:pPr lvl="1"/>
            <a:r>
              <a:rPr lang="en-US" dirty="0" smtClean="0"/>
              <a:t>Potassium: 7.1</a:t>
            </a:r>
          </a:p>
          <a:p>
            <a:endParaRPr lang="en-US" dirty="0" smtClean="0"/>
          </a:p>
          <a:p>
            <a:endParaRPr lang="en-US" dirty="0"/>
          </a:p>
        </p:txBody>
      </p:sp>
    </p:spTree>
    <p:extLst>
      <p:ext uri="{BB962C8B-B14F-4D97-AF65-F5344CB8AC3E}">
        <p14:creationId xmlns:p14="http://schemas.microsoft.com/office/powerpoint/2010/main" val="200911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8229600" cy="4800600"/>
          </a:xfrm>
        </p:spPr>
        <p:txBody>
          <a:bodyPr/>
          <a:lstStyle/>
          <a:p>
            <a:r>
              <a:rPr lang="en-US" dirty="0" smtClean="0"/>
              <a:t>I opened up a book and read about hyperkalemia and decided </a:t>
            </a:r>
            <a:r>
              <a:rPr lang="en-US" dirty="0" err="1" smtClean="0"/>
              <a:t>pseudohyperkalemia</a:t>
            </a:r>
            <a:r>
              <a:rPr lang="en-US" dirty="0" smtClean="0"/>
              <a:t> was still most likely in a well patient in the outpatient setting with a normal bicarb and creatinine</a:t>
            </a:r>
          </a:p>
          <a:p>
            <a:r>
              <a:rPr lang="en-US" dirty="0" smtClean="0"/>
              <a:t>I drew him myself with an 18 gauge needle and no tourniquet</a:t>
            </a:r>
          </a:p>
          <a:p>
            <a:pPr lvl="1"/>
            <a:r>
              <a:rPr lang="en-US" dirty="0" smtClean="0"/>
              <a:t>Potassium: 4.1</a:t>
            </a:r>
          </a:p>
          <a:p>
            <a:pPr lvl="1"/>
            <a:endParaRPr lang="en-US" dirty="0"/>
          </a:p>
          <a:p>
            <a:r>
              <a:rPr lang="en-US" dirty="0" smtClean="0"/>
              <a:t>Here is a lab rule for you!!</a:t>
            </a:r>
          </a:p>
          <a:p>
            <a:pPr lvl="1"/>
            <a:r>
              <a:rPr lang="en-US" dirty="0" smtClean="0"/>
              <a:t>If a lab result doesn’t make sense or surprises you, repeat it before you act on it</a:t>
            </a:r>
          </a:p>
          <a:p>
            <a:pPr lvl="2"/>
            <a:r>
              <a:rPr lang="en-US" dirty="0" smtClean="0"/>
              <a:t>Within Reason</a:t>
            </a:r>
            <a:endParaRPr lang="en-US" dirty="0"/>
          </a:p>
        </p:txBody>
      </p:sp>
    </p:spTree>
    <p:extLst>
      <p:ext uri="{BB962C8B-B14F-4D97-AF65-F5344CB8AC3E}">
        <p14:creationId xmlns:p14="http://schemas.microsoft.com/office/powerpoint/2010/main" val="105246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Hyperkalemia case</a:t>
            </a:r>
            <a:br>
              <a:rPr lang="en-US" dirty="0" smtClean="0"/>
            </a:br>
            <a:r>
              <a:rPr lang="en-US" dirty="0" smtClean="0"/>
              <a:t>but sneakier</a:t>
            </a:r>
            <a:endParaRPr lang="en-US" dirty="0"/>
          </a:p>
        </p:txBody>
      </p:sp>
      <p:sp>
        <p:nvSpPr>
          <p:cNvPr id="3" name="Content Placeholder 2"/>
          <p:cNvSpPr>
            <a:spLocks noGrp="1"/>
          </p:cNvSpPr>
          <p:nvPr>
            <p:ph idx="1"/>
          </p:nvPr>
        </p:nvSpPr>
        <p:spPr>
          <a:xfrm>
            <a:off x="1066800" y="1600200"/>
            <a:ext cx="7620000" cy="4525963"/>
          </a:xfrm>
        </p:spPr>
        <p:txBody>
          <a:bodyPr/>
          <a:lstStyle/>
          <a:p>
            <a:r>
              <a:rPr lang="en-US" dirty="0" smtClean="0"/>
              <a:t>60 </a:t>
            </a:r>
            <a:r>
              <a:rPr lang="en-US" dirty="0" err="1" smtClean="0"/>
              <a:t>yr</a:t>
            </a:r>
            <a:r>
              <a:rPr lang="en-US" dirty="0" smtClean="0"/>
              <a:t> old unfortunate African American man to initiate care.</a:t>
            </a:r>
          </a:p>
          <a:p>
            <a:pPr lvl="1"/>
            <a:r>
              <a:rPr lang="en-US" dirty="0" smtClean="0"/>
              <a:t>Major trauma in his 30s, bilateral AKAs</a:t>
            </a:r>
          </a:p>
          <a:p>
            <a:pPr lvl="1"/>
            <a:r>
              <a:rPr lang="en-US" dirty="0" smtClean="0"/>
              <a:t>Myasthenia gravis x 5 years with progressive muscular atrophy</a:t>
            </a:r>
          </a:p>
          <a:p>
            <a:pPr lvl="1"/>
            <a:r>
              <a:rPr lang="en-US" dirty="0" smtClean="0"/>
              <a:t>Diabetes and HTN since his mid 50s.</a:t>
            </a:r>
          </a:p>
          <a:p>
            <a:pPr lvl="2"/>
            <a:r>
              <a:rPr lang="en-US" dirty="0" smtClean="0"/>
              <a:t>Well controlled since he became vegan last year</a:t>
            </a:r>
          </a:p>
          <a:p>
            <a:r>
              <a:rPr lang="en-US" dirty="0" smtClean="0"/>
              <a:t>Comp: k+:6.1, CO2:16 (low), </a:t>
            </a:r>
            <a:r>
              <a:rPr lang="en-US" dirty="0" err="1" smtClean="0"/>
              <a:t>nl</a:t>
            </a:r>
            <a:r>
              <a:rPr lang="en-US" dirty="0" smtClean="0"/>
              <a:t> anion gap.  Mildly low corrected calcium. </a:t>
            </a:r>
            <a:r>
              <a:rPr lang="en-US" dirty="0" err="1" smtClean="0"/>
              <a:t>Creat</a:t>
            </a:r>
            <a:r>
              <a:rPr lang="en-US" dirty="0" smtClean="0"/>
              <a:t>: 1.1 – eGFR:83.  UA: 2+ protein.  CBC w/ moderate normocytic anemia. </a:t>
            </a:r>
          </a:p>
          <a:p>
            <a:r>
              <a:rPr lang="en-US" dirty="0" smtClean="0"/>
              <a:t>What test might explain this? – (volunteer?/chat?)</a:t>
            </a:r>
          </a:p>
          <a:p>
            <a:endParaRPr lang="en-US"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77</a:t>
            </a:fld>
            <a:endParaRPr lang="en-US" altLang="en-US"/>
          </a:p>
        </p:txBody>
      </p:sp>
    </p:spTree>
    <p:extLst>
      <p:ext uri="{BB962C8B-B14F-4D97-AF65-F5344CB8AC3E}">
        <p14:creationId xmlns:p14="http://schemas.microsoft.com/office/powerpoint/2010/main" val="36373522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34871"/>
            <a:ext cx="5715000" cy="1143000"/>
          </a:xfrm>
        </p:spPr>
        <p:txBody>
          <a:bodyPr/>
          <a:lstStyle/>
          <a:p>
            <a:r>
              <a:rPr lang="en-US" dirty="0" smtClean="0"/>
              <a:t>Serum Cystatin C for </a:t>
            </a:r>
            <a:r>
              <a:rPr lang="en-US" dirty="0" err="1" smtClean="0"/>
              <a:t>eGFR</a:t>
            </a:r>
            <a:endParaRPr lang="en-US" dirty="0"/>
          </a:p>
        </p:txBody>
      </p:sp>
      <p:sp>
        <p:nvSpPr>
          <p:cNvPr id="3" name="Content Placeholder 2"/>
          <p:cNvSpPr>
            <a:spLocks noGrp="1"/>
          </p:cNvSpPr>
          <p:nvPr>
            <p:ph idx="1"/>
          </p:nvPr>
        </p:nvSpPr>
        <p:spPr>
          <a:xfrm>
            <a:off x="838200" y="1295400"/>
            <a:ext cx="7848600" cy="4830763"/>
          </a:xfrm>
        </p:spPr>
        <p:txBody>
          <a:bodyPr/>
          <a:lstStyle/>
          <a:p>
            <a:r>
              <a:rPr lang="en-US" dirty="0" smtClean="0"/>
              <a:t>You order a serum Cystatin C test</a:t>
            </a:r>
          </a:p>
          <a:p>
            <a:r>
              <a:rPr lang="en-US" dirty="0" smtClean="0"/>
              <a:t>Elevated with new </a:t>
            </a:r>
            <a:r>
              <a:rPr lang="en-US" dirty="0" err="1" smtClean="0"/>
              <a:t>eGFR</a:t>
            </a:r>
            <a:r>
              <a:rPr lang="en-US" dirty="0" smtClean="0"/>
              <a:t> calculation of 31.</a:t>
            </a:r>
          </a:p>
          <a:p>
            <a:r>
              <a:rPr lang="en-US" dirty="0" smtClean="0"/>
              <a:t>Why such a discrepancy?</a:t>
            </a:r>
          </a:p>
          <a:p>
            <a:pPr lvl="1"/>
            <a:r>
              <a:rPr lang="en-US" dirty="0" smtClean="0"/>
              <a:t>Calculation doesn’t include race</a:t>
            </a:r>
          </a:p>
          <a:p>
            <a:pPr lvl="1"/>
            <a:r>
              <a:rPr lang="en-US" dirty="0" smtClean="0"/>
              <a:t>Missing legs:    total body creatinine markedly diminished</a:t>
            </a:r>
          </a:p>
          <a:p>
            <a:pPr lvl="1"/>
            <a:r>
              <a:rPr lang="en-US" dirty="0" smtClean="0"/>
              <a:t>Atrophic muscles:       Same</a:t>
            </a:r>
          </a:p>
          <a:p>
            <a:pPr lvl="1"/>
            <a:r>
              <a:rPr lang="en-US" dirty="0" smtClean="0"/>
              <a:t>Low activity level:   muscles not releasing much creatinine</a:t>
            </a:r>
          </a:p>
          <a:p>
            <a:pPr lvl="1"/>
            <a:r>
              <a:rPr lang="en-US" dirty="0" smtClean="0"/>
              <a:t>Vegan:  Creatinine comes from the </a:t>
            </a:r>
            <a:r>
              <a:rPr lang="en-US" dirty="0" err="1" smtClean="0"/>
              <a:t>creatine</a:t>
            </a:r>
            <a:r>
              <a:rPr lang="en-US" dirty="0" smtClean="0"/>
              <a:t> in meat when cooked</a:t>
            </a:r>
          </a:p>
          <a:p>
            <a:pPr lvl="1"/>
            <a:endParaRPr lang="en-US" dirty="0"/>
          </a:p>
          <a:p>
            <a:pPr lvl="2"/>
            <a:r>
              <a:rPr lang="en-US" sz="1600" dirty="0" smtClean="0"/>
              <a:t>JAMA Sept 6, 2022 Vol 328, Number 9,  pp 883-.  </a:t>
            </a:r>
            <a:r>
              <a:rPr lang="en-US" sz="1600" i="1" dirty="0" smtClean="0"/>
              <a:t>Serum Cystatin C for Estimation of GFR</a:t>
            </a:r>
            <a:r>
              <a:rPr lang="en-US" sz="1600" dirty="0" smtClean="0"/>
              <a:t>; </a:t>
            </a:r>
            <a:r>
              <a:rPr lang="en-US" sz="1600" dirty="0" err="1" smtClean="0"/>
              <a:t>Shilpak</a:t>
            </a:r>
            <a:r>
              <a:rPr lang="en-US" sz="1600" dirty="0" smtClean="0"/>
              <a:t> MD et.al, </a:t>
            </a:r>
            <a:endParaRPr lang="en-US" sz="1600" dirty="0"/>
          </a:p>
        </p:txBody>
      </p:sp>
      <p:sp>
        <p:nvSpPr>
          <p:cNvPr id="4" name="Date Placeholder 3"/>
          <p:cNvSpPr>
            <a:spLocks noGrp="1"/>
          </p:cNvSpPr>
          <p:nvPr>
            <p:ph type="dt" sz="half" idx="10"/>
          </p:nvPr>
        </p:nvSpPr>
        <p:spPr/>
        <p:txBody>
          <a:bodyPr/>
          <a:lstStyle/>
          <a:p>
            <a:pPr>
              <a:defRPr/>
            </a:pPr>
            <a:r>
              <a:rPr lang="en-US" smtClean="0"/>
              <a:t>8/19/10</a:t>
            </a:r>
            <a:endParaRPr lang="en-US" dirty="0"/>
          </a:p>
        </p:txBody>
      </p:sp>
      <p:sp>
        <p:nvSpPr>
          <p:cNvPr id="5" name="Slide Number Placeholder 4"/>
          <p:cNvSpPr>
            <a:spLocks noGrp="1"/>
          </p:cNvSpPr>
          <p:nvPr>
            <p:ph type="sldNum" sz="quarter" idx="12"/>
          </p:nvPr>
        </p:nvSpPr>
        <p:spPr/>
        <p:txBody>
          <a:bodyPr/>
          <a:lstStyle/>
          <a:p>
            <a:pPr>
              <a:defRPr/>
            </a:pPr>
            <a:fld id="{43F5D1DF-46CB-4143-ADAB-36F7C1575110}" type="slidenum">
              <a:rPr lang="en-US" altLang="en-US" smtClean="0"/>
              <a:pPr>
                <a:defRPr/>
              </a:pPr>
              <a:t>78</a:t>
            </a:fld>
            <a:endParaRPr lang="en-US" altLang="en-US"/>
          </a:p>
        </p:txBody>
      </p:sp>
    </p:spTree>
    <p:extLst>
      <p:ext uri="{BB962C8B-B14F-4D97-AF65-F5344CB8AC3E}">
        <p14:creationId xmlns:p14="http://schemas.microsoft.com/office/powerpoint/2010/main" val="1176290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barn(inVertical)">
                                      <p:cBhvr>
                                        <p:cTn id="13" dur="500"/>
                                        <p:tgtEl>
                                          <p:spTgt spid="3">
                                            <p:txEl>
                                              <p:pRg st="3" end="3"/>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barn(inVertical)">
                                      <p:cBhvr>
                                        <p:cTn id="16" dur="500"/>
                                        <p:tgtEl>
                                          <p:spTgt spid="3">
                                            <p:txEl>
                                              <p:pRg st="4" end="4"/>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barn(inVertical)">
                                      <p:cBhvr>
                                        <p:cTn id="19" dur="500"/>
                                        <p:tgtEl>
                                          <p:spTgt spid="3">
                                            <p:txEl>
                                              <p:pRg st="5" end="5"/>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arn(inVertical)">
                                      <p:cBhvr>
                                        <p:cTn id="22" dur="500"/>
                                        <p:tgtEl>
                                          <p:spTgt spid="3">
                                            <p:txEl>
                                              <p:pRg st="6" end="6"/>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barn(inVertical)">
                                      <p:cBhvr>
                                        <p:cTn id="25" dur="500"/>
                                        <p:tgtEl>
                                          <p:spTgt spid="3">
                                            <p:txEl>
                                              <p:pRg st="7" end="7"/>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barn(inVertical)">
                                      <p:cBhvr>
                                        <p:cTn id="28"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66800"/>
            <a:ext cx="8686800" cy="1143000"/>
          </a:xfrm>
        </p:spPr>
        <p:txBody>
          <a:bodyPr/>
          <a:lstStyle/>
          <a:p>
            <a:pPr algn="ctr"/>
            <a:r>
              <a:rPr lang="en-US" dirty="0" smtClean="0"/>
              <a:t>4 AM Phone Call</a:t>
            </a:r>
            <a:endParaRPr lang="en-US" dirty="0"/>
          </a:p>
        </p:txBody>
      </p:sp>
      <p:sp>
        <p:nvSpPr>
          <p:cNvPr id="3" name="Content Placeholder 2"/>
          <p:cNvSpPr>
            <a:spLocks noGrp="1"/>
          </p:cNvSpPr>
          <p:nvPr>
            <p:ph idx="1"/>
          </p:nvPr>
        </p:nvSpPr>
        <p:spPr>
          <a:xfrm>
            <a:off x="152400" y="2362200"/>
            <a:ext cx="8534400" cy="3763963"/>
          </a:xfrm>
        </p:spPr>
        <p:txBody>
          <a:bodyPr/>
          <a:lstStyle/>
          <a:p>
            <a:r>
              <a:rPr lang="en-US" dirty="0" smtClean="0"/>
              <a:t>The lab calls when you are on call</a:t>
            </a:r>
          </a:p>
          <a:p>
            <a:r>
              <a:rPr lang="en-US" dirty="0" smtClean="0"/>
              <a:t>“John Doe has a blood sugar of 520.  Everything else is fine. Do you want his phone number?”</a:t>
            </a:r>
          </a:p>
          <a:p>
            <a:r>
              <a:rPr lang="en-US" dirty="0" smtClean="0"/>
              <a:t>You don’t want to get out of bed.  What question do you ask? </a:t>
            </a:r>
          </a:p>
          <a:p>
            <a:pPr lvl="1"/>
            <a:r>
              <a:rPr lang="en-US" dirty="0" smtClean="0"/>
              <a:t>Remember that the person on the line has no clinical information beyond an ICD10 code</a:t>
            </a:r>
          </a:p>
        </p:txBody>
      </p:sp>
    </p:spTree>
    <p:extLst>
      <p:ext uri="{BB962C8B-B14F-4D97-AF65-F5344CB8AC3E}">
        <p14:creationId xmlns:p14="http://schemas.microsoft.com/office/powerpoint/2010/main" val="40557514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5400" y="3810000"/>
            <a:ext cx="3695131" cy="1143000"/>
          </a:xfrm>
        </p:spPr>
        <p:txBody>
          <a:bodyPr>
            <a:normAutofit/>
          </a:bodyPr>
          <a:lstStyle/>
          <a:p>
            <a:pPr algn="ctr"/>
            <a:r>
              <a:rPr lang="en-US" sz="5400" dirty="0" smtClean="0"/>
              <a:t>Lipid stuff</a:t>
            </a:r>
            <a:endParaRPr lang="en-US" sz="5400" dirty="0"/>
          </a:p>
        </p:txBody>
      </p:sp>
      <p:pic>
        <p:nvPicPr>
          <p:cNvPr id="3" name="Picture 2"/>
          <p:cNvPicPr>
            <a:picLocks noChangeAspect="1"/>
          </p:cNvPicPr>
          <p:nvPr/>
        </p:nvPicPr>
        <p:blipFill>
          <a:blip r:embed="rId2"/>
          <a:stretch>
            <a:fillRect/>
          </a:stretch>
        </p:blipFill>
        <p:spPr>
          <a:xfrm>
            <a:off x="4191000" y="76200"/>
            <a:ext cx="4419600" cy="3005978"/>
          </a:xfrm>
          <a:prstGeom prst="rect">
            <a:avLst/>
          </a:prstGeom>
        </p:spPr>
      </p:pic>
      <p:pic>
        <p:nvPicPr>
          <p:cNvPr id="4" name="Picture 3"/>
          <p:cNvPicPr>
            <a:picLocks noChangeAspect="1"/>
          </p:cNvPicPr>
          <p:nvPr/>
        </p:nvPicPr>
        <p:blipFill>
          <a:blip r:embed="rId3"/>
          <a:stretch>
            <a:fillRect/>
          </a:stretch>
        </p:blipFill>
        <p:spPr>
          <a:xfrm>
            <a:off x="97971" y="3134566"/>
            <a:ext cx="4665098" cy="2953590"/>
          </a:xfrm>
          <a:prstGeom prst="rect">
            <a:avLst/>
          </a:prstGeom>
        </p:spPr>
      </p:pic>
    </p:spTree>
    <p:extLst>
      <p:ext uri="{BB962C8B-B14F-4D97-AF65-F5344CB8AC3E}">
        <p14:creationId xmlns:p14="http://schemas.microsoft.com/office/powerpoint/2010/main" val="354311102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66800"/>
            <a:ext cx="8686800" cy="1143000"/>
          </a:xfrm>
        </p:spPr>
        <p:txBody>
          <a:bodyPr>
            <a:normAutofit/>
          </a:bodyPr>
          <a:lstStyle/>
          <a:p>
            <a:pPr algn="ctr"/>
            <a:r>
              <a:rPr lang="en-US" sz="4800" dirty="0" smtClean="0"/>
              <a:t>Sodium</a:t>
            </a:r>
            <a:endParaRPr lang="en-US" sz="4800" dirty="0"/>
          </a:p>
        </p:txBody>
      </p:sp>
      <p:sp>
        <p:nvSpPr>
          <p:cNvPr id="3" name="Content Placeholder 2"/>
          <p:cNvSpPr>
            <a:spLocks noGrp="1"/>
          </p:cNvSpPr>
          <p:nvPr>
            <p:ph idx="1"/>
          </p:nvPr>
        </p:nvSpPr>
        <p:spPr>
          <a:xfrm>
            <a:off x="228600" y="2514600"/>
            <a:ext cx="8458200" cy="3611563"/>
          </a:xfrm>
        </p:spPr>
        <p:txBody>
          <a:bodyPr/>
          <a:lstStyle/>
          <a:p>
            <a:r>
              <a:rPr lang="en-US" dirty="0" smtClean="0"/>
              <a:t>“Sodium is normal.  It’s 145”</a:t>
            </a:r>
          </a:p>
          <a:p>
            <a:r>
              <a:rPr lang="en-US" dirty="0" smtClean="0"/>
              <a:t>Can you go back to sleep?</a:t>
            </a:r>
          </a:p>
          <a:p>
            <a:endParaRPr lang="en-US" dirty="0"/>
          </a:p>
          <a:p>
            <a:r>
              <a:rPr lang="en-US" dirty="0" smtClean="0"/>
              <a:t>What if it’s low at 132?</a:t>
            </a:r>
            <a:endParaRPr lang="en-US" dirty="0"/>
          </a:p>
        </p:txBody>
      </p:sp>
      <p:pic>
        <p:nvPicPr>
          <p:cNvPr id="6" name="Picture 5"/>
          <p:cNvPicPr>
            <a:picLocks noChangeAspect="1"/>
          </p:cNvPicPr>
          <p:nvPr/>
        </p:nvPicPr>
        <p:blipFill>
          <a:blip r:embed="rId2"/>
          <a:stretch>
            <a:fillRect/>
          </a:stretch>
        </p:blipFill>
        <p:spPr>
          <a:xfrm>
            <a:off x="4752036" y="2133600"/>
            <a:ext cx="4225259" cy="2819400"/>
          </a:xfrm>
          <a:prstGeom prst="rect">
            <a:avLst/>
          </a:prstGeom>
        </p:spPr>
      </p:pic>
    </p:spTree>
    <p:extLst>
      <p:ext uri="{BB962C8B-B14F-4D97-AF65-F5344CB8AC3E}">
        <p14:creationId xmlns:p14="http://schemas.microsoft.com/office/powerpoint/2010/main" val="1741860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143000"/>
            <a:ext cx="8534400" cy="1600200"/>
          </a:xfrm>
        </p:spPr>
        <p:txBody>
          <a:bodyPr>
            <a:normAutofit/>
          </a:bodyPr>
          <a:lstStyle/>
          <a:p>
            <a:pPr algn="ctr"/>
            <a:r>
              <a:rPr lang="en-US" dirty="0" smtClean="0"/>
              <a:t>Corrected Sodium for Hyperglycemia</a:t>
            </a:r>
            <a:endParaRPr lang="en-US" dirty="0"/>
          </a:p>
        </p:txBody>
      </p:sp>
      <p:sp>
        <p:nvSpPr>
          <p:cNvPr id="3" name="Content Placeholder 2"/>
          <p:cNvSpPr>
            <a:spLocks noGrp="1"/>
          </p:cNvSpPr>
          <p:nvPr>
            <p:ph idx="1"/>
          </p:nvPr>
        </p:nvSpPr>
        <p:spPr>
          <a:xfrm>
            <a:off x="76200" y="2743200"/>
            <a:ext cx="8610600" cy="3382963"/>
          </a:xfrm>
        </p:spPr>
        <p:txBody>
          <a:bodyPr/>
          <a:lstStyle/>
          <a:p>
            <a:r>
              <a:rPr lang="en-US" dirty="0" smtClean="0"/>
              <a:t>We were all taught that for every 100 points over 100 the glucose goes, correct the sodium up 1.6 points</a:t>
            </a:r>
          </a:p>
          <a:p>
            <a:r>
              <a:rPr lang="en-US" dirty="0" smtClean="0"/>
              <a:t>However (</a:t>
            </a:r>
            <a:r>
              <a:rPr lang="en-US" sz="2000" i="1" dirty="0" smtClean="0"/>
              <a:t>per MDCalc.com</a:t>
            </a:r>
            <a:r>
              <a:rPr lang="en-US" dirty="0" smtClean="0"/>
              <a:t>) “The classic correction factor of 1.6 </a:t>
            </a:r>
            <a:r>
              <a:rPr lang="en-US" dirty="0" err="1" smtClean="0"/>
              <a:t>mEq</a:t>
            </a:r>
            <a:r>
              <a:rPr lang="en-US" dirty="0" smtClean="0"/>
              <a:t>/L for every 100 mg/dl increase in serum glucose was challenged by a paper by Hillier et al in 1999, and sometimes a factor of 2.4 </a:t>
            </a:r>
            <a:r>
              <a:rPr lang="en-US" dirty="0" err="1" smtClean="0"/>
              <a:t>mEq</a:t>
            </a:r>
            <a:r>
              <a:rPr lang="en-US" dirty="0" smtClean="0"/>
              <a:t>/L is used.”</a:t>
            </a:r>
          </a:p>
          <a:p>
            <a:r>
              <a:rPr lang="en-US" dirty="0" smtClean="0"/>
              <a:t>I use a factor of 2</a:t>
            </a:r>
            <a:endParaRPr lang="en-US" dirty="0"/>
          </a:p>
        </p:txBody>
      </p:sp>
    </p:spTree>
    <p:extLst>
      <p:ext uri="{BB962C8B-B14F-4D97-AF65-F5344CB8AC3E}">
        <p14:creationId xmlns:p14="http://schemas.microsoft.com/office/powerpoint/2010/main" val="366560835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5334000"/>
          </a:xfrm>
        </p:spPr>
        <p:txBody>
          <a:bodyPr/>
          <a:lstStyle/>
          <a:p>
            <a:r>
              <a:rPr lang="en-US" dirty="0" smtClean="0"/>
              <a:t>75 </a:t>
            </a:r>
            <a:r>
              <a:rPr lang="en-US" dirty="0" err="1" smtClean="0"/>
              <a:t>y.o</a:t>
            </a:r>
            <a:r>
              <a:rPr lang="en-US" dirty="0" smtClean="0"/>
              <a:t>. male w/ HTN on HCTZ is doing well, and is </a:t>
            </a:r>
            <a:r>
              <a:rPr lang="en-US" dirty="0" err="1" smtClean="0"/>
              <a:t>euvolemic</a:t>
            </a:r>
            <a:r>
              <a:rPr lang="en-US" dirty="0" smtClean="0"/>
              <a:t> on exam.  You get a routine Basic Metabolic Panel</a:t>
            </a:r>
          </a:p>
          <a:p>
            <a:pPr lvl="1"/>
            <a:r>
              <a:rPr lang="en-US" dirty="0" smtClean="0"/>
              <a:t>Sodium: 133  [</a:t>
            </a:r>
            <a:r>
              <a:rPr lang="en-US" dirty="0" err="1" smtClean="0"/>
              <a:t>nl</a:t>
            </a:r>
            <a:r>
              <a:rPr lang="en-US" dirty="0" smtClean="0"/>
              <a:t>: 135-146 </a:t>
            </a:r>
            <a:r>
              <a:rPr lang="en-US" dirty="0" err="1" smtClean="0"/>
              <a:t>mmol</a:t>
            </a:r>
            <a:r>
              <a:rPr lang="en-US" dirty="0" smtClean="0"/>
              <a:t>/L]</a:t>
            </a:r>
          </a:p>
          <a:p>
            <a:pPr lvl="1"/>
            <a:r>
              <a:rPr lang="en-US" dirty="0" smtClean="0"/>
              <a:t>Calcium 10.8  [</a:t>
            </a:r>
            <a:r>
              <a:rPr lang="en-US" dirty="0" err="1" smtClean="0"/>
              <a:t>nl</a:t>
            </a:r>
            <a:r>
              <a:rPr lang="en-US" dirty="0" smtClean="0"/>
              <a:t> 8.6-10.3]</a:t>
            </a:r>
          </a:p>
          <a:p>
            <a:r>
              <a:rPr lang="en-US" dirty="0" smtClean="0"/>
              <a:t>What do you think is happening? </a:t>
            </a:r>
          </a:p>
          <a:p>
            <a:r>
              <a:rPr lang="en-US" dirty="0" smtClean="0"/>
              <a:t>Hyponatremia secondary to thiazide</a:t>
            </a:r>
          </a:p>
          <a:p>
            <a:r>
              <a:rPr lang="en-US" dirty="0" smtClean="0"/>
              <a:t>Hypercalcemia secondary to thiazide</a:t>
            </a:r>
          </a:p>
          <a:p>
            <a:pPr lvl="2"/>
            <a:r>
              <a:rPr lang="en-US" dirty="0" smtClean="0"/>
              <a:t>This sometimes represents an “unmasking” of mild hyperparathyroidism.</a:t>
            </a:r>
          </a:p>
          <a:p>
            <a:endParaRPr lang="en-US" dirty="0"/>
          </a:p>
        </p:txBody>
      </p:sp>
    </p:spTree>
    <p:extLst>
      <p:ext uri="{BB962C8B-B14F-4D97-AF65-F5344CB8AC3E}">
        <p14:creationId xmlns:p14="http://schemas.microsoft.com/office/powerpoint/2010/main" val="291024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5181600"/>
          </a:xfrm>
        </p:spPr>
        <p:txBody>
          <a:bodyPr>
            <a:normAutofit/>
          </a:bodyPr>
          <a:lstStyle/>
          <a:p>
            <a:r>
              <a:rPr lang="en-US" dirty="0" smtClean="0"/>
              <a:t>45 </a:t>
            </a:r>
            <a:r>
              <a:rPr lang="en-US" dirty="0" err="1" smtClean="0"/>
              <a:t>y.o</a:t>
            </a:r>
            <a:r>
              <a:rPr lang="en-US" dirty="0" smtClean="0"/>
              <a:t>. male with bipolar d/o  vs. schizophreniform d/o  presents with a </a:t>
            </a:r>
            <a:r>
              <a:rPr lang="en-US" dirty="0"/>
              <a:t>sprained ankle. He seems fine.</a:t>
            </a:r>
            <a:endParaRPr lang="en-US" dirty="0" smtClean="0"/>
          </a:p>
          <a:p>
            <a:r>
              <a:rPr lang="en-US" dirty="0" smtClean="0"/>
              <a:t>Meds: </a:t>
            </a:r>
            <a:r>
              <a:rPr lang="en-US" dirty="0" err="1" smtClean="0"/>
              <a:t>Trileptal</a:t>
            </a:r>
            <a:r>
              <a:rPr lang="en-US" dirty="0" smtClean="0"/>
              <a:t>, Lithium, Hydroxyzine, Xanax.  </a:t>
            </a:r>
          </a:p>
          <a:p>
            <a:r>
              <a:rPr lang="en-US" dirty="0" smtClean="0"/>
              <a:t>You order labs because of the Lithium</a:t>
            </a:r>
          </a:p>
          <a:p>
            <a:pPr lvl="1"/>
            <a:r>
              <a:rPr lang="en-US" dirty="0" smtClean="0"/>
              <a:t>Sodium: </a:t>
            </a:r>
            <a:r>
              <a:rPr lang="en-US" b="1" dirty="0" smtClean="0"/>
              <a:t>123</a:t>
            </a:r>
            <a:r>
              <a:rPr lang="en-US" dirty="0" smtClean="0"/>
              <a:t>, rest of CMP OK.</a:t>
            </a:r>
          </a:p>
        </p:txBody>
      </p:sp>
    </p:spTree>
    <p:extLst>
      <p:ext uri="{BB962C8B-B14F-4D97-AF65-F5344CB8AC3E}">
        <p14:creationId xmlns:p14="http://schemas.microsoft.com/office/powerpoint/2010/main" val="326174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219200"/>
            <a:ext cx="8458200" cy="1524000"/>
          </a:xfrm>
        </p:spPr>
        <p:txBody>
          <a:bodyPr/>
          <a:lstStyle/>
          <a:p>
            <a:r>
              <a:rPr lang="en-US" dirty="0" smtClean="0"/>
              <a:t>Na+ 123, what </a:t>
            </a:r>
            <a:r>
              <a:rPr lang="en-US" dirty="0"/>
              <a:t>will you do?  </a:t>
            </a:r>
            <a:br>
              <a:rPr lang="en-US" dirty="0"/>
            </a:br>
            <a:endParaRPr lang="en-US" dirty="0"/>
          </a:p>
        </p:txBody>
      </p:sp>
      <p:sp>
        <p:nvSpPr>
          <p:cNvPr id="3" name="Content Placeholder 2"/>
          <p:cNvSpPr>
            <a:spLocks noGrp="1"/>
          </p:cNvSpPr>
          <p:nvPr>
            <p:ph idx="1"/>
          </p:nvPr>
        </p:nvSpPr>
        <p:spPr>
          <a:xfrm>
            <a:off x="0" y="2743200"/>
            <a:ext cx="8686800" cy="3382963"/>
          </a:xfrm>
        </p:spPr>
        <p:txBody>
          <a:bodyPr/>
          <a:lstStyle/>
          <a:p>
            <a:r>
              <a:rPr lang="en-US" dirty="0" smtClean="0"/>
              <a:t>A:	Look up the tests for hyponatremia and order them (blood and urine?  Osmolality?)</a:t>
            </a:r>
          </a:p>
          <a:p>
            <a:r>
              <a:rPr lang="en-US" dirty="0" smtClean="0"/>
              <a:t>B:	Refer</a:t>
            </a:r>
          </a:p>
          <a:p>
            <a:r>
              <a:rPr lang="en-US" dirty="0" smtClean="0"/>
              <a:t>C:	Rx Sodium Chloride 2 grams BID</a:t>
            </a:r>
          </a:p>
          <a:p>
            <a:r>
              <a:rPr lang="en-US" dirty="0" smtClean="0"/>
              <a:t>D:	Fluid restriction 1.5 liters/day	</a:t>
            </a:r>
            <a:endParaRPr lang="en-US" dirty="0"/>
          </a:p>
        </p:txBody>
      </p:sp>
    </p:spTree>
    <p:extLst>
      <p:ext uri="{BB962C8B-B14F-4D97-AF65-F5344CB8AC3E}">
        <p14:creationId xmlns:p14="http://schemas.microsoft.com/office/powerpoint/2010/main" val="44098662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95400"/>
            <a:ext cx="8686800" cy="1143000"/>
          </a:xfrm>
        </p:spPr>
        <p:txBody>
          <a:bodyPr/>
          <a:lstStyle/>
          <a:p>
            <a:r>
              <a:rPr lang="en-US" dirty="0" smtClean="0"/>
              <a:t>Hyponatremia</a:t>
            </a:r>
            <a:endParaRPr lang="en-US" dirty="0"/>
          </a:p>
        </p:txBody>
      </p:sp>
      <p:sp>
        <p:nvSpPr>
          <p:cNvPr id="3" name="Content Placeholder 2"/>
          <p:cNvSpPr>
            <a:spLocks noGrp="1"/>
          </p:cNvSpPr>
          <p:nvPr>
            <p:ph idx="1"/>
          </p:nvPr>
        </p:nvSpPr>
        <p:spPr>
          <a:xfrm>
            <a:off x="0" y="2362200"/>
            <a:ext cx="8686800" cy="3763963"/>
          </a:xfrm>
        </p:spPr>
        <p:txBody>
          <a:bodyPr/>
          <a:lstStyle/>
          <a:p>
            <a:r>
              <a:rPr lang="en-US" dirty="0" smtClean="0"/>
              <a:t>Results</a:t>
            </a:r>
          </a:p>
          <a:p>
            <a:pPr lvl="1"/>
            <a:r>
              <a:rPr lang="en-US" dirty="0"/>
              <a:t>Repeat sodium: </a:t>
            </a:r>
            <a:r>
              <a:rPr lang="en-US" b="1" dirty="0"/>
              <a:t>124</a:t>
            </a:r>
          </a:p>
          <a:p>
            <a:pPr lvl="1"/>
            <a:r>
              <a:rPr lang="en-US" dirty="0"/>
              <a:t>Urine osmolality: 700 [ </a:t>
            </a:r>
            <a:r>
              <a:rPr lang="en-US" dirty="0" err="1"/>
              <a:t>nl</a:t>
            </a:r>
            <a:r>
              <a:rPr lang="en-US" dirty="0"/>
              <a:t> 50-1200 </a:t>
            </a:r>
            <a:r>
              <a:rPr lang="en-US" dirty="0" err="1"/>
              <a:t>mOsm</a:t>
            </a:r>
            <a:r>
              <a:rPr lang="en-US" dirty="0"/>
              <a:t>/Kg]</a:t>
            </a:r>
          </a:p>
          <a:p>
            <a:pPr lvl="1"/>
            <a:r>
              <a:rPr lang="en-US" dirty="0"/>
              <a:t>Serum osmolality: </a:t>
            </a:r>
            <a:r>
              <a:rPr lang="en-US" b="1" dirty="0"/>
              <a:t>260</a:t>
            </a:r>
            <a:r>
              <a:rPr lang="en-US" dirty="0"/>
              <a:t> [</a:t>
            </a:r>
            <a:r>
              <a:rPr lang="en-US" dirty="0" err="1"/>
              <a:t>nl</a:t>
            </a:r>
            <a:r>
              <a:rPr lang="en-US" dirty="0"/>
              <a:t> 278-305 </a:t>
            </a:r>
            <a:r>
              <a:rPr lang="en-US" dirty="0" err="1"/>
              <a:t>mOsm</a:t>
            </a:r>
            <a:r>
              <a:rPr lang="en-US" dirty="0"/>
              <a:t>/Kg]</a:t>
            </a:r>
          </a:p>
          <a:p>
            <a:pPr lvl="1"/>
            <a:r>
              <a:rPr lang="en-US" dirty="0"/>
              <a:t>Urine Na+/creatinine ratio:  200 [</a:t>
            </a:r>
            <a:r>
              <a:rPr lang="en-US" dirty="0" err="1"/>
              <a:t>nl</a:t>
            </a:r>
            <a:r>
              <a:rPr lang="en-US" dirty="0"/>
              <a:t> 28-280 </a:t>
            </a:r>
            <a:r>
              <a:rPr lang="en-US" dirty="0" err="1"/>
              <a:t>mmol</a:t>
            </a:r>
            <a:r>
              <a:rPr lang="en-US" dirty="0"/>
              <a:t>/g </a:t>
            </a:r>
            <a:r>
              <a:rPr lang="en-US" dirty="0" err="1"/>
              <a:t>creat</a:t>
            </a:r>
            <a:r>
              <a:rPr lang="en-US" dirty="0"/>
              <a:t>]</a:t>
            </a:r>
          </a:p>
          <a:p>
            <a:r>
              <a:rPr lang="en-US" dirty="0"/>
              <a:t>What’s going on</a:t>
            </a:r>
            <a:r>
              <a:rPr lang="en-US" dirty="0" smtClean="0"/>
              <a:t>? </a:t>
            </a:r>
          </a:p>
          <a:p>
            <a:r>
              <a:rPr lang="en-US" dirty="0" smtClean="0"/>
              <a:t>SIADH </a:t>
            </a:r>
            <a:r>
              <a:rPr lang="en-US" dirty="0"/>
              <a:t>(Syndrome of </a:t>
            </a:r>
            <a:r>
              <a:rPr lang="en-US" dirty="0" err="1"/>
              <a:t>Innappropiate</a:t>
            </a:r>
            <a:r>
              <a:rPr lang="en-US" dirty="0"/>
              <a:t> Anti Diuretic Hormone) caused by Oxcarbazepine</a:t>
            </a:r>
          </a:p>
          <a:p>
            <a:endParaRPr lang="en-US" dirty="0"/>
          </a:p>
        </p:txBody>
      </p:sp>
    </p:spTree>
    <p:extLst>
      <p:ext uri="{BB962C8B-B14F-4D97-AF65-F5344CB8AC3E}">
        <p14:creationId xmlns:p14="http://schemas.microsoft.com/office/powerpoint/2010/main" val="2516572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562600"/>
          </a:xfrm>
        </p:spPr>
        <p:txBody>
          <a:bodyPr/>
          <a:lstStyle/>
          <a:p>
            <a:r>
              <a:rPr lang="en-US" dirty="0" err="1" smtClean="0"/>
              <a:t>Trileptal</a:t>
            </a:r>
            <a:r>
              <a:rPr lang="en-US" dirty="0" smtClean="0"/>
              <a:t> is </a:t>
            </a:r>
            <a:r>
              <a:rPr lang="en-US" dirty="0" err="1" smtClean="0"/>
              <a:t>DC’ed</a:t>
            </a:r>
            <a:r>
              <a:rPr lang="en-US" dirty="0" smtClean="0"/>
              <a:t> and Sodium comes back to normal</a:t>
            </a:r>
          </a:p>
          <a:p>
            <a:r>
              <a:rPr lang="en-US" dirty="0" smtClean="0"/>
              <a:t>3 months later he seizes and is admitted with a sodium of 117.  He is hallucinating.</a:t>
            </a:r>
          </a:p>
          <a:p>
            <a:r>
              <a:rPr lang="en-US" dirty="0" smtClean="0"/>
              <a:t>This time urine sodium and osmolality is maximally dilute.</a:t>
            </a:r>
          </a:p>
          <a:p>
            <a:r>
              <a:rPr lang="en-US" dirty="0" smtClean="0"/>
              <a:t>You place him on a 1 liter per 24 hour fluid restriction but you are called 45 minutes later.</a:t>
            </a:r>
          </a:p>
          <a:p>
            <a:r>
              <a:rPr lang="en-US" dirty="0" smtClean="0"/>
              <a:t>He is screaming at the nurses because they say he can’t have more water.  He drank his roommate’s water</a:t>
            </a:r>
          </a:p>
          <a:p>
            <a:r>
              <a:rPr lang="en-US" dirty="0" smtClean="0"/>
              <a:t>1 hour later they catch him drinking from the toilet</a:t>
            </a:r>
          </a:p>
          <a:p>
            <a:r>
              <a:rPr lang="en-US" dirty="0" smtClean="0"/>
              <a:t>What’s he got?  </a:t>
            </a:r>
            <a:r>
              <a:rPr lang="en-US" sz="2000" dirty="0" smtClean="0"/>
              <a:t>-- volunteer?</a:t>
            </a:r>
            <a:endParaRPr lang="en-US" dirty="0" smtClean="0"/>
          </a:p>
          <a:p>
            <a:pPr lvl="1"/>
            <a:r>
              <a:rPr lang="en-US" sz="2800" dirty="0" smtClean="0"/>
              <a:t>Psychogenic Polydipsia</a:t>
            </a:r>
          </a:p>
          <a:p>
            <a:pPr marL="0" indent="0">
              <a:buNone/>
            </a:pPr>
            <a:endParaRPr lang="en-US" dirty="0" smtClean="0"/>
          </a:p>
          <a:p>
            <a:endParaRPr lang="en-US" dirty="0"/>
          </a:p>
        </p:txBody>
      </p:sp>
      <p:pic>
        <p:nvPicPr>
          <p:cNvPr id="2" name="Picture 1"/>
          <p:cNvPicPr>
            <a:picLocks noChangeAspect="1"/>
          </p:cNvPicPr>
          <p:nvPr/>
        </p:nvPicPr>
        <p:blipFill>
          <a:blip r:embed="rId2"/>
          <a:stretch>
            <a:fillRect/>
          </a:stretch>
        </p:blipFill>
        <p:spPr>
          <a:xfrm>
            <a:off x="5638800" y="4572000"/>
            <a:ext cx="2847975" cy="1600200"/>
          </a:xfrm>
          <a:prstGeom prst="rect">
            <a:avLst/>
          </a:prstGeom>
        </p:spPr>
      </p:pic>
    </p:spTree>
    <p:extLst>
      <p:ext uri="{BB962C8B-B14F-4D97-AF65-F5344CB8AC3E}">
        <p14:creationId xmlns:p14="http://schemas.microsoft.com/office/powerpoint/2010/main" val="263027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21" presetClass="entr" presetSubtype="1" fill="hold" nodeType="withEffect">
                                  <p:stCondLst>
                                    <p:cond delay="250"/>
                                  </p:stCondLst>
                                  <p:childTnLst>
                                    <p:set>
                                      <p:cBhvr>
                                        <p:cTn id="28" dur="1" fill="hold">
                                          <p:stCondLst>
                                            <p:cond delay="0"/>
                                          </p:stCondLst>
                                        </p:cTn>
                                        <p:tgtEl>
                                          <p:spTgt spid="2"/>
                                        </p:tgtEl>
                                        <p:attrNameLst>
                                          <p:attrName>style.visibility</p:attrName>
                                        </p:attrNameLst>
                                      </p:cBhvr>
                                      <p:to>
                                        <p:strVal val="visible"/>
                                      </p:to>
                                    </p:set>
                                    <p:animEffect transition="in" filter="wheel(1)">
                                      <p:cBhvr>
                                        <p:cTn id="2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14600"/>
            <a:ext cx="8305800" cy="1143000"/>
          </a:xfrm>
        </p:spPr>
        <p:txBody>
          <a:bodyPr/>
          <a:lstStyle/>
          <a:p>
            <a:pPr algn="ctr"/>
            <a:r>
              <a:rPr lang="en-US" dirty="0" smtClean="0"/>
              <a:t>Alkaline Phosphatase</a:t>
            </a:r>
            <a:endParaRPr lang="en-US" dirty="0"/>
          </a:p>
        </p:txBody>
      </p:sp>
    </p:spTree>
    <p:extLst>
      <p:ext uri="{BB962C8B-B14F-4D97-AF65-F5344CB8AC3E}">
        <p14:creationId xmlns:p14="http://schemas.microsoft.com/office/powerpoint/2010/main" val="3280797533"/>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4953000"/>
          </a:xfrm>
        </p:spPr>
        <p:txBody>
          <a:bodyPr>
            <a:normAutofit/>
          </a:bodyPr>
          <a:lstStyle/>
          <a:p>
            <a:r>
              <a:rPr lang="en-US" dirty="0" smtClean="0"/>
              <a:t>38 year old female with metabolic syndrome, PCOS, acanthosis </a:t>
            </a:r>
            <a:r>
              <a:rPr lang="en-US" dirty="0" err="1"/>
              <a:t>n</a:t>
            </a:r>
            <a:r>
              <a:rPr lang="en-US" dirty="0" err="1" smtClean="0"/>
              <a:t>igricans</a:t>
            </a:r>
            <a:r>
              <a:rPr lang="en-US" dirty="0" smtClean="0"/>
              <a:t>, central obesity comes for knee pain and you get unrelated labs.</a:t>
            </a:r>
          </a:p>
          <a:p>
            <a:endParaRPr lang="en-US" dirty="0"/>
          </a:p>
          <a:p>
            <a:r>
              <a:rPr lang="en-US" dirty="0" err="1" smtClean="0"/>
              <a:t>Alk</a:t>
            </a:r>
            <a:r>
              <a:rPr lang="en-US" dirty="0" smtClean="0"/>
              <a:t>. </a:t>
            </a:r>
            <a:r>
              <a:rPr lang="en-US" dirty="0" err="1" smtClean="0"/>
              <a:t>Phos</a:t>
            </a:r>
            <a:r>
              <a:rPr lang="en-US" dirty="0" smtClean="0"/>
              <a:t>: 139 [</a:t>
            </a:r>
            <a:r>
              <a:rPr lang="en-US" dirty="0" err="1" smtClean="0"/>
              <a:t>nl</a:t>
            </a:r>
            <a:r>
              <a:rPr lang="en-US" dirty="0" smtClean="0"/>
              <a:t> 33-130 U/L]</a:t>
            </a:r>
          </a:p>
          <a:p>
            <a:r>
              <a:rPr lang="en-US" dirty="0" smtClean="0"/>
              <a:t>ALT: 45 [</a:t>
            </a:r>
            <a:r>
              <a:rPr lang="en-US" dirty="0" err="1" smtClean="0"/>
              <a:t>nl</a:t>
            </a:r>
            <a:r>
              <a:rPr lang="en-US" dirty="0" smtClean="0"/>
              <a:t> 6-29 U/L]</a:t>
            </a:r>
          </a:p>
          <a:p>
            <a:r>
              <a:rPr lang="en-US" dirty="0" smtClean="0"/>
              <a:t>AST: 33 [</a:t>
            </a:r>
            <a:r>
              <a:rPr lang="en-US" dirty="0" err="1" smtClean="0"/>
              <a:t>nl</a:t>
            </a:r>
            <a:r>
              <a:rPr lang="en-US" dirty="0" smtClean="0"/>
              <a:t> 10-35 U/L]</a:t>
            </a:r>
          </a:p>
          <a:p>
            <a:endParaRPr lang="en-US" dirty="0"/>
          </a:p>
          <a:p>
            <a:pPr lvl="1">
              <a:buClr>
                <a:srgbClr val="0F6FC6"/>
              </a:buClr>
            </a:pPr>
            <a:r>
              <a:rPr lang="en-US" dirty="0" smtClean="0"/>
              <a:t>What do you think?  -- volunteer?</a:t>
            </a:r>
            <a:endParaRPr lang="en-US" dirty="0"/>
          </a:p>
        </p:txBody>
      </p:sp>
    </p:spTree>
    <p:extLst>
      <p:ext uri="{BB962C8B-B14F-4D97-AF65-F5344CB8AC3E}">
        <p14:creationId xmlns:p14="http://schemas.microsoft.com/office/powerpoint/2010/main" val="288849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normAutofit fontScale="90000"/>
          </a:bodyPr>
          <a:lstStyle/>
          <a:p>
            <a:pPr algn="ctr"/>
            <a:r>
              <a:rPr lang="en-US" dirty="0" smtClean="0"/>
              <a:t>  NAFLD/NASH, but what is on the differential of abnormal liver enzymes?</a:t>
            </a:r>
            <a:endParaRPr lang="en-US" dirty="0"/>
          </a:p>
        </p:txBody>
      </p:sp>
      <p:sp>
        <p:nvSpPr>
          <p:cNvPr id="3" name="Content Placeholder 2"/>
          <p:cNvSpPr>
            <a:spLocks noGrp="1"/>
          </p:cNvSpPr>
          <p:nvPr>
            <p:ph idx="1"/>
          </p:nvPr>
        </p:nvSpPr>
        <p:spPr>
          <a:xfrm>
            <a:off x="533400" y="2286000"/>
            <a:ext cx="8229600" cy="4267200"/>
          </a:xfrm>
        </p:spPr>
        <p:txBody>
          <a:bodyPr/>
          <a:lstStyle/>
          <a:p>
            <a:r>
              <a:rPr lang="en-US" dirty="0" smtClean="0"/>
              <a:t>Viral Hepatitis: chronic hepatitis panel</a:t>
            </a:r>
          </a:p>
          <a:p>
            <a:r>
              <a:rPr lang="en-US" dirty="0" smtClean="0"/>
              <a:t>AAH (autoimmune hepatitis): ANA, ESR, </a:t>
            </a:r>
            <a:r>
              <a:rPr lang="en-US" dirty="0" err="1" smtClean="0"/>
              <a:t>Antismooth</a:t>
            </a:r>
            <a:r>
              <a:rPr lang="en-US" dirty="0" smtClean="0"/>
              <a:t> muscle antibodies (ASMA), Anti-liver-kidney microsome-1 antibodies (anti-LKM-1)</a:t>
            </a:r>
          </a:p>
          <a:p>
            <a:r>
              <a:rPr lang="en-US" dirty="0" smtClean="0"/>
              <a:t>Hemochromatosis: Ferritin (if high, might be an acute phase reactant, so only consider positive if Transferrin saturation is &gt;=45%)</a:t>
            </a:r>
          </a:p>
          <a:p>
            <a:r>
              <a:rPr lang="en-US" dirty="0" smtClean="0"/>
              <a:t>Alpha-1 Antitrypsin deficiency</a:t>
            </a:r>
          </a:p>
          <a:p>
            <a:r>
              <a:rPr lang="en-US" dirty="0" smtClean="0"/>
              <a:t>Celiac Disease</a:t>
            </a:r>
            <a:endParaRPr lang="en-US" dirty="0"/>
          </a:p>
        </p:txBody>
      </p:sp>
    </p:spTree>
    <p:extLst>
      <p:ext uri="{BB962C8B-B14F-4D97-AF65-F5344CB8AC3E}">
        <p14:creationId xmlns:p14="http://schemas.microsoft.com/office/powerpoint/2010/main" val="19197941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447800"/>
            <a:ext cx="8077200" cy="1143000"/>
          </a:xfrm>
        </p:spPr>
        <p:txBody>
          <a:bodyPr/>
          <a:lstStyle/>
          <a:p>
            <a:pPr algn="ctr"/>
            <a:r>
              <a:rPr lang="en-US" dirty="0" smtClean="0"/>
              <a:t>Lipid issues</a:t>
            </a:r>
            <a:endParaRPr lang="en-US" dirty="0"/>
          </a:p>
        </p:txBody>
      </p:sp>
      <p:sp>
        <p:nvSpPr>
          <p:cNvPr id="3" name="Content Placeholder 2"/>
          <p:cNvSpPr>
            <a:spLocks noGrp="1"/>
          </p:cNvSpPr>
          <p:nvPr>
            <p:ph idx="1"/>
          </p:nvPr>
        </p:nvSpPr>
        <p:spPr>
          <a:xfrm>
            <a:off x="381000" y="2743200"/>
            <a:ext cx="8305800" cy="3382963"/>
          </a:xfrm>
        </p:spPr>
        <p:txBody>
          <a:bodyPr/>
          <a:lstStyle/>
          <a:p>
            <a:r>
              <a:rPr lang="en-US" dirty="0" smtClean="0"/>
              <a:t>A 63 year old male heavy smoker with diabetes (A1c: 9), poorly controlled HTN,  possible CAD (had a modestly positive stress test for exertional chest pain and decision was made to manage medically without </a:t>
            </a:r>
            <a:r>
              <a:rPr lang="en-US" dirty="0" err="1" smtClean="0"/>
              <a:t>cath</a:t>
            </a:r>
            <a:r>
              <a:rPr lang="en-US" dirty="0" smtClean="0"/>
              <a:t> when he no-showed for cardiology visit and was feeling somewhat better)</a:t>
            </a:r>
          </a:p>
          <a:p>
            <a:endParaRPr lang="en-US" dirty="0"/>
          </a:p>
          <a:p>
            <a:endParaRPr lang="en-US" dirty="0" smtClean="0"/>
          </a:p>
          <a:p>
            <a:endParaRPr lang="en-US" dirty="0"/>
          </a:p>
        </p:txBody>
      </p:sp>
    </p:spTree>
    <p:extLst>
      <p:ext uri="{BB962C8B-B14F-4D97-AF65-F5344CB8AC3E}">
        <p14:creationId xmlns:p14="http://schemas.microsoft.com/office/powerpoint/2010/main" val="396522321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066800"/>
            <a:ext cx="8305800" cy="350838"/>
          </a:xfrm>
        </p:spPr>
        <p:txBody>
          <a:bodyPr/>
          <a:lstStyle/>
          <a:p>
            <a:pPr algn="ctr"/>
            <a:r>
              <a:rPr lang="en-US" dirty="0" smtClean="0"/>
              <a:t>more</a:t>
            </a:r>
            <a:endParaRPr lang="en-US" dirty="0"/>
          </a:p>
        </p:txBody>
      </p:sp>
      <p:sp>
        <p:nvSpPr>
          <p:cNvPr id="3" name="Content Placeholder 2"/>
          <p:cNvSpPr>
            <a:spLocks noGrp="1"/>
          </p:cNvSpPr>
          <p:nvPr>
            <p:ph idx="1"/>
          </p:nvPr>
        </p:nvSpPr>
        <p:spPr>
          <a:xfrm>
            <a:off x="76200" y="1600200"/>
            <a:ext cx="8610600" cy="4525963"/>
          </a:xfrm>
        </p:spPr>
        <p:txBody>
          <a:bodyPr>
            <a:normAutofit/>
          </a:bodyPr>
          <a:lstStyle/>
          <a:p>
            <a:r>
              <a:rPr lang="en-US" dirty="0" smtClean="0"/>
              <a:t>Wilson’s disease: </a:t>
            </a:r>
            <a:r>
              <a:rPr lang="en-US" dirty="0" err="1" smtClean="0"/>
              <a:t>Ceruloplasmin</a:t>
            </a:r>
            <a:r>
              <a:rPr lang="en-US" dirty="0" smtClean="0"/>
              <a:t> (low if copper is high….serum or urine copper level if abnormal)</a:t>
            </a:r>
          </a:p>
          <a:p>
            <a:pPr lvl="1"/>
            <a:r>
              <a:rPr lang="en-US" dirty="0" smtClean="0"/>
              <a:t>A high </a:t>
            </a:r>
            <a:r>
              <a:rPr lang="en-US" dirty="0" err="1" smtClean="0"/>
              <a:t>ceruloplasmin</a:t>
            </a:r>
            <a:r>
              <a:rPr lang="en-US" dirty="0" smtClean="0"/>
              <a:t> isn’t what you’re looking for</a:t>
            </a:r>
          </a:p>
          <a:p>
            <a:r>
              <a:rPr lang="en-US" dirty="0" smtClean="0"/>
              <a:t>Thyroid disorders: TSH reflex FT4</a:t>
            </a:r>
          </a:p>
          <a:p>
            <a:r>
              <a:rPr lang="en-US" dirty="0" smtClean="0"/>
              <a:t>Adrenal insufficiency: early AM serum cortisol and ACTH </a:t>
            </a:r>
          </a:p>
          <a:p>
            <a:pPr lvl="1"/>
            <a:r>
              <a:rPr lang="en-US" dirty="0" smtClean="0"/>
              <a:t>I don’t usually do this one, unless there are clinical features</a:t>
            </a:r>
          </a:p>
          <a:p>
            <a:r>
              <a:rPr lang="en-US" dirty="0" smtClean="0"/>
              <a:t>Alcohol:  GGT, MCV, Alcohol metabolites in urine if </a:t>
            </a:r>
            <a:r>
              <a:rPr lang="en-US" dirty="0" err="1" smtClean="0"/>
              <a:t>pt</a:t>
            </a:r>
            <a:r>
              <a:rPr lang="en-US" dirty="0" smtClean="0"/>
              <a:t> claims not to drink.</a:t>
            </a:r>
          </a:p>
          <a:p>
            <a:r>
              <a:rPr lang="en-US" dirty="0" smtClean="0"/>
              <a:t>Drug induced liver injury: Acetaminophen and a thousand others (Augmentin is the most commonly reported cause)</a:t>
            </a:r>
          </a:p>
          <a:p>
            <a:endParaRPr lang="en-US" dirty="0"/>
          </a:p>
        </p:txBody>
      </p:sp>
    </p:spTree>
    <p:extLst>
      <p:ext uri="{BB962C8B-B14F-4D97-AF65-F5344CB8AC3E}">
        <p14:creationId xmlns:p14="http://schemas.microsoft.com/office/powerpoint/2010/main" val="273820370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143000"/>
            <a:ext cx="8229600" cy="4724400"/>
          </a:xfrm>
        </p:spPr>
        <p:txBody>
          <a:bodyPr>
            <a:normAutofit lnSpcReduction="10000"/>
          </a:bodyPr>
          <a:lstStyle/>
          <a:p>
            <a:r>
              <a:rPr lang="en-US" sz="2400" dirty="0" smtClean="0"/>
              <a:t>Same patient is now 41 years old.  She had bariatric surgery, lost 50 pounds, does </a:t>
            </a:r>
            <a:r>
              <a:rPr lang="en-US" sz="2400" dirty="0" err="1" smtClean="0"/>
              <a:t>Crossfit</a:t>
            </a:r>
            <a:r>
              <a:rPr lang="en-US" sz="2400" dirty="0" smtClean="0"/>
              <a:t>.</a:t>
            </a:r>
          </a:p>
          <a:p>
            <a:r>
              <a:rPr lang="en-US" sz="2400" dirty="0" smtClean="0"/>
              <a:t>Every few weeks for  a year,  she’s been getting severe abdominal pain about 15 minutes after eating that lasts about half an hour.</a:t>
            </a:r>
          </a:p>
          <a:p>
            <a:r>
              <a:rPr lang="en-US" sz="2400" dirty="0" smtClean="0"/>
              <a:t>Last night, she got the same thing, but it is still bothering her, though not as badly.</a:t>
            </a:r>
          </a:p>
          <a:p>
            <a:r>
              <a:rPr lang="en-US" sz="2400" dirty="0" smtClean="0"/>
              <a:t>RUQ mild-moderate tenderness w/ negative Murphy’s sign</a:t>
            </a:r>
          </a:p>
          <a:p>
            <a:endParaRPr lang="en-US" sz="2400" dirty="0"/>
          </a:p>
          <a:p>
            <a:r>
              <a:rPr lang="en-US" sz="2400" dirty="0" err="1" smtClean="0"/>
              <a:t>Alk</a:t>
            </a:r>
            <a:r>
              <a:rPr lang="en-US" sz="2400" dirty="0" smtClean="0"/>
              <a:t>. </a:t>
            </a:r>
            <a:r>
              <a:rPr lang="en-US" sz="2400" dirty="0" err="1" smtClean="0"/>
              <a:t>Phos</a:t>
            </a:r>
            <a:r>
              <a:rPr lang="en-US" sz="2400" dirty="0" smtClean="0"/>
              <a:t>: 195</a:t>
            </a:r>
          </a:p>
          <a:p>
            <a:r>
              <a:rPr lang="en-US" sz="2400" dirty="0" smtClean="0"/>
              <a:t>AST:  180</a:t>
            </a:r>
          </a:p>
          <a:p>
            <a:r>
              <a:rPr lang="en-US" sz="2400" dirty="0" smtClean="0"/>
              <a:t>ALT:  180</a:t>
            </a:r>
          </a:p>
          <a:p>
            <a:endParaRPr lang="en-US" sz="2400" dirty="0"/>
          </a:p>
        </p:txBody>
      </p:sp>
    </p:spTree>
    <p:extLst>
      <p:ext uri="{BB962C8B-B14F-4D97-AF65-F5344CB8AC3E}">
        <p14:creationId xmlns:p14="http://schemas.microsoft.com/office/powerpoint/2010/main" val="186052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219200"/>
            <a:ext cx="8534400" cy="1295400"/>
          </a:xfrm>
        </p:spPr>
        <p:txBody>
          <a:bodyPr/>
          <a:lstStyle/>
          <a:p>
            <a:r>
              <a:rPr lang="en-US" dirty="0"/>
              <a:t>What’s going on?  Other tests?  Actions?  </a:t>
            </a:r>
            <a:br>
              <a:rPr lang="en-US" dirty="0"/>
            </a:br>
            <a:endParaRPr lang="en-US" dirty="0"/>
          </a:p>
        </p:txBody>
      </p:sp>
      <p:sp>
        <p:nvSpPr>
          <p:cNvPr id="3" name="Content Placeholder 2"/>
          <p:cNvSpPr>
            <a:spLocks noGrp="1"/>
          </p:cNvSpPr>
          <p:nvPr>
            <p:ph idx="1"/>
          </p:nvPr>
        </p:nvSpPr>
        <p:spPr>
          <a:xfrm>
            <a:off x="152400" y="2514600"/>
            <a:ext cx="8534400" cy="3611563"/>
          </a:xfrm>
        </p:spPr>
        <p:txBody>
          <a:bodyPr/>
          <a:lstStyle/>
          <a:p>
            <a:r>
              <a:rPr lang="en-US" dirty="0" smtClean="0"/>
              <a:t>A:	Bone scan</a:t>
            </a:r>
          </a:p>
          <a:p>
            <a:r>
              <a:rPr lang="en-US" dirty="0" smtClean="0"/>
              <a:t>B:	ionized calcium and PTH</a:t>
            </a:r>
          </a:p>
          <a:p>
            <a:r>
              <a:rPr lang="en-US" dirty="0" smtClean="0"/>
              <a:t>C:	Ultrasound right away followed by a timely 	referral</a:t>
            </a:r>
          </a:p>
          <a:p>
            <a:r>
              <a:rPr lang="en-US" dirty="0" smtClean="0"/>
              <a:t>D:	CBC and ESR</a:t>
            </a:r>
            <a:endParaRPr lang="en-US" dirty="0"/>
          </a:p>
        </p:txBody>
      </p:sp>
    </p:spTree>
    <p:extLst>
      <p:ext uri="{BB962C8B-B14F-4D97-AF65-F5344CB8AC3E}">
        <p14:creationId xmlns:p14="http://schemas.microsoft.com/office/powerpoint/2010/main" val="391710879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25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25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125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125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125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125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125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125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990600"/>
          </a:xfrm>
        </p:spPr>
        <p:txBody>
          <a:bodyPr>
            <a:normAutofit/>
          </a:bodyPr>
          <a:lstStyle/>
          <a:p>
            <a:pPr algn="ctr"/>
            <a:r>
              <a:rPr lang="en-US" sz="3600" dirty="0" smtClean="0"/>
              <a:t>Uncomplicated knee pain?</a:t>
            </a:r>
            <a:endParaRPr lang="en-US" sz="3600" dirty="0"/>
          </a:p>
        </p:txBody>
      </p:sp>
      <p:sp>
        <p:nvSpPr>
          <p:cNvPr id="3" name="Content Placeholder 2"/>
          <p:cNvSpPr>
            <a:spLocks noGrp="1"/>
          </p:cNvSpPr>
          <p:nvPr>
            <p:ph idx="1"/>
          </p:nvPr>
        </p:nvSpPr>
        <p:spPr>
          <a:xfrm>
            <a:off x="457200" y="1752600"/>
            <a:ext cx="8229600" cy="4572000"/>
          </a:xfrm>
        </p:spPr>
        <p:txBody>
          <a:bodyPr>
            <a:normAutofit/>
          </a:bodyPr>
          <a:lstStyle/>
          <a:p>
            <a:r>
              <a:rPr lang="en-US" dirty="0" smtClean="0"/>
              <a:t>63 year old male who says he has arthritis in his knee and he took his brother’s Percocet and that really helped.  He’d like an </a:t>
            </a:r>
            <a:r>
              <a:rPr lang="en-US" dirty="0" err="1" smtClean="0"/>
              <a:t>rx</a:t>
            </a:r>
            <a:r>
              <a:rPr lang="en-US" dirty="0" smtClean="0"/>
              <a:t>.</a:t>
            </a:r>
          </a:p>
          <a:p>
            <a:r>
              <a:rPr lang="en-US" dirty="0" smtClean="0"/>
              <a:t>He has no effusion and good ROM.  You refer him to PT.</a:t>
            </a:r>
          </a:p>
          <a:p>
            <a:r>
              <a:rPr lang="en-US" dirty="0" smtClean="0"/>
              <a:t>He’s due for lipids and you decide to get a CMP with this drug abuse</a:t>
            </a:r>
          </a:p>
          <a:p>
            <a:pPr lvl="1"/>
            <a:r>
              <a:rPr lang="en-US" dirty="0" err="1" smtClean="0"/>
              <a:t>Alk</a:t>
            </a:r>
            <a:r>
              <a:rPr lang="en-US" dirty="0" smtClean="0"/>
              <a:t>. </a:t>
            </a:r>
            <a:r>
              <a:rPr lang="en-US" dirty="0" err="1" smtClean="0"/>
              <a:t>Phos</a:t>
            </a:r>
            <a:r>
              <a:rPr lang="en-US" dirty="0" smtClean="0"/>
              <a:t>: 166</a:t>
            </a:r>
          </a:p>
          <a:p>
            <a:pPr lvl="1"/>
            <a:r>
              <a:rPr lang="en-US" dirty="0" smtClean="0"/>
              <a:t>AST/ALT: 19/20 (normal), Bili: normal</a:t>
            </a:r>
          </a:p>
          <a:p>
            <a:pPr lvl="1"/>
            <a:r>
              <a:rPr lang="en-US" dirty="0" smtClean="0"/>
              <a:t>Calcium normal</a:t>
            </a:r>
          </a:p>
          <a:p>
            <a:r>
              <a:rPr lang="en-US" dirty="0" smtClean="0"/>
              <a:t>Interpretation?/ Actions?  </a:t>
            </a:r>
            <a:endParaRPr lang="en-US" dirty="0"/>
          </a:p>
        </p:txBody>
      </p:sp>
    </p:spTree>
    <p:extLst>
      <p:ext uri="{BB962C8B-B14F-4D97-AF65-F5344CB8AC3E}">
        <p14:creationId xmlns:p14="http://schemas.microsoft.com/office/powerpoint/2010/main" val="8223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609600"/>
          </a:xfrm>
        </p:spPr>
        <p:txBody>
          <a:bodyPr>
            <a:normAutofit fontScale="90000"/>
          </a:bodyPr>
          <a:lstStyle/>
          <a:p>
            <a:pPr algn="ctr"/>
            <a:r>
              <a:rPr lang="en-US" sz="3600" dirty="0" smtClean="0"/>
              <a:t>High </a:t>
            </a:r>
            <a:r>
              <a:rPr lang="en-US" sz="3600" dirty="0" err="1" smtClean="0"/>
              <a:t>Alk</a:t>
            </a:r>
            <a:r>
              <a:rPr lang="en-US" sz="3600" dirty="0" smtClean="0"/>
              <a:t>. </a:t>
            </a:r>
            <a:r>
              <a:rPr lang="en-US" sz="3600" dirty="0" err="1" smtClean="0"/>
              <a:t>Phos</a:t>
            </a:r>
            <a:r>
              <a:rPr lang="en-US" sz="3600" dirty="0" smtClean="0"/>
              <a:t>: Liver vs. Bone</a:t>
            </a:r>
            <a:endParaRPr lang="en-US" sz="3600" dirty="0"/>
          </a:p>
        </p:txBody>
      </p:sp>
      <p:sp>
        <p:nvSpPr>
          <p:cNvPr id="3" name="Content Placeholder 2"/>
          <p:cNvSpPr>
            <a:spLocks noGrp="1"/>
          </p:cNvSpPr>
          <p:nvPr>
            <p:ph idx="1"/>
          </p:nvPr>
        </p:nvSpPr>
        <p:spPr>
          <a:xfrm>
            <a:off x="228600" y="1981200"/>
            <a:ext cx="8458200" cy="4144963"/>
          </a:xfrm>
        </p:spPr>
        <p:txBody>
          <a:bodyPr/>
          <a:lstStyle/>
          <a:p>
            <a:r>
              <a:rPr lang="en-US" dirty="0" smtClean="0"/>
              <a:t>GGT:  normal.  (suggests not a hepatic source)</a:t>
            </a:r>
          </a:p>
          <a:p>
            <a:r>
              <a:rPr lang="en-US" dirty="0" err="1" smtClean="0"/>
              <a:t>Alk</a:t>
            </a:r>
            <a:r>
              <a:rPr lang="en-US" dirty="0" smtClean="0"/>
              <a:t>. </a:t>
            </a:r>
            <a:r>
              <a:rPr lang="en-US" dirty="0" err="1" smtClean="0"/>
              <a:t>Phos</a:t>
            </a:r>
            <a:r>
              <a:rPr lang="en-US" dirty="0" smtClean="0"/>
              <a:t>. Isoenzymes:  % from bone very high, liver low.</a:t>
            </a:r>
          </a:p>
          <a:p>
            <a:r>
              <a:rPr lang="en-US" dirty="0" smtClean="0"/>
              <a:t>Vitamin D: 46 [</a:t>
            </a:r>
            <a:r>
              <a:rPr lang="en-US" dirty="0" err="1" smtClean="0"/>
              <a:t>nl</a:t>
            </a:r>
            <a:r>
              <a:rPr lang="en-US" dirty="0" smtClean="0"/>
              <a:t> &gt;20-30] – to r/o </a:t>
            </a:r>
            <a:r>
              <a:rPr lang="en-US" dirty="0" err="1" smtClean="0"/>
              <a:t>osteomalacia</a:t>
            </a:r>
            <a:endParaRPr lang="en-US" dirty="0" smtClean="0"/>
          </a:p>
          <a:p>
            <a:pPr lvl="0">
              <a:buClr>
                <a:srgbClr val="0BD0D9"/>
              </a:buClr>
            </a:pPr>
            <a:r>
              <a:rPr lang="en-US" dirty="0" smtClean="0"/>
              <a:t>Interpretation?/  Actions?</a:t>
            </a:r>
            <a:r>
              <a:rPr lang="en-US" sz="2000" dirty="0">
                <a:solidFill>
                  <a:prstClr val="black"/>
                </a:solidFill>
              </a:rPr>
              <a:t> </a:t>
            </a:r>
            <a:r>
              <a:rPr lang="en-US" sz="2000" dirty="0" smtClean="0">
                <a:solidFill>
                  <a:prstClr val="black"/>
                </a:solidFill>
              </a:rPr>
              <a:t> -- volunteer?</a:t>
            </a:r>
          </a:p>
          <a:p>
            <a:pPr lvl="0">
              <a:buClr>
                <a:srgbClr val="0BD0D9"/>
              </a:buClr>
            </a:pPr>
            <a:r>
              <a:rPr lang="en-US" dirty="0" smtClean="0"/>
              <a:t>X-ray of Knee shows a normal knee but shows proximal tibia has a focal region of Trabecular coarsening described as “diagnostic of Paget’s Disease” by radiologist</a:t>
            </a:r>
          </a:p>
          <a:p>
            <a:endParaRPr lang="en-US" dirty="0"/>
          </a:p>
        </p:txBody>
      </p:sp>
    </p:spTree>
    <p:extLst>
      <p:ext uri="{BB962C8B-B14F-4D97-AF65-F5344CB8AC3E}">
        <p14:creationId xmlns:p14="http://schemas.microsoft.com/office/powerpoint/2010/main" val="344658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66800"/>
            <a:ext cx="8686800" cy="609600"/>
          </a:xfrm>
        </p:spPr>
        <p:txBody>
          <a:bodyPr/>
          <a:lstStyle/>
          <a:p>
            <a:r>
              <a:rPr lang="en-US" dirty="0" smtClean="0"/>
              <a:t>What do you do?</a:t>
            </a:r>
            <a:endParaRPr lang="en-US" dirty="0"/>
          </a:p>
        </p:txBody>
      </p:sp>
      <p:sp>
        <p:nvSpPr>
          <p:cNvPr id="3" name="Content Placeholder 2"/>
          <p:cNvSpPr>
            <a:spLocks noGrp="1"/>
          </p:cNvSpPr>
          <p:nvPr>
            <p:ph idx="1"/>
          </p:nvPr>
        </p:nvSpPr>
        <p:spPr>
          <a:xfrm>
            <a:off x="0" y="1676400"/>
            <a:ext cx="8686800" cy="4449763"/>
          </a:xfrm>
        </p:spPr>
        <p:txBody>
          <a:bodyPr/>
          <a:lstStyle/>
          <a:p>
            <a:r>
              <a:rPr lang="en-US" dirty="0" smtClean="0"/>
              <a:t>19 year old woman from Puerto Rico presents because she cannot get pregnant.  She has to pull chin and areola hairs out weekly.  Her periods are irregular and infrequent.  She has acne.  BMI is 23</a:t>
            </a:r>
          </a:p>
          <a:p>
            <a:r>
              <a:rPr lang="en-US" dirty="0" smtClean="0"/>
              <a:t>Prolactin, HCG, TSH normal</a:t>
            </a:r>
          </a:p>
          <a:p>
            <a:r>
              <a:rPr lang="en-US" dirty="0" smtClean="0"/>
              <a:t>DHEAS, Testosterone are high normal</a:t>
            </a:r>
          </a:p>
          <a:p>
            <a:r>
              <a:rPr lang="en-US" dirty="0" smtClean="0"/>
              <a:t>LH is greater than FSH</a:t>
            </a:r>
          </a:p>
        </p:txBody>
      </p:sp>
    </p:spTree>
    <p:extLst>
      <p:ext uri="{BB962C8B-B14F-4D97-AF65-F5344CB8AC3E}">
        <p14:creationId xmlns:p14="http://schemas.microsoft.com/office/powerpoint/2010/main" val="361876528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14400"/>
            <a:ext cx="8686800" cy="1143000"/>
          </a:xfrm>
        </p:spPr>
        <p:txBody>
          <a:bodyPr/>
          <a:lstStyle/>
          <a:p>
            <a:r>
              <a:rPr lang="en-US" dirty="0"/>
              <a:t>What do you do next?  </a:t>
            </a:r>
            <a:br>
              <a:rPr lang="en-US" dirty="0"/>
            </a:br>
            <a:r>
              <a:rPr lang="en-US" dirty="0"/>
              <a:t>Choose </a:t>
            </a:r>
            <a:r>
              <a:rPr lang="en-US" dirty="0" smtClean="0"/>
              <a:t>the best option</a:t>
            </a:r>
            <a:endParaRPr lang="en-US" dirty="0"/>
          </a:p>
        </p:txBody>
      </p:sp>
      <p:sp>
        <p:nvSpPr>
          <p:cNvPr id="3" name="Content Placeholder 2"/>
          <p:cNvSpPr>
            <a:spLocks noGrp="1"/>
          </p:cNvSpPr>
          <p:nvPr>
            <p:ph idx="1"/>
          </p:nvPr>
        </p:nvSpPr>
        <p:spPr>
          <a:xfrm>
            <a:off x="0" y="2286000"/>
            <a:ext cx="8686800" cy="3840163"/>
          </a:xfrm>
        </p:spPr>
        <p:txBody>
          <a:bodyPr/>
          <a:lstStyle/>
          <a:p>
            <a:r>
              <a:rPr lang="en-US" dirty="0" smtClean="0"/>
              <a:t>A:	Diagnose Polycystic ovarian syndrome</a:t>
            </a:r>
          </a:p>
          <a:p>
            <a:r>
              <a:rPr lang="en-US" dirty="0" smtClean="0"/>
              <a:t>B:	Genetic testing for polymorphisms</a:t>
            </a:r>
          </a:p>
          <a:p>
            <a:r>
              <a:rPr lang="en-US" dirty="0" smtClean="0"/>
              <a:t>C:	Send to dietician</a:t>
            </a:r>
          </a:p>
          <a:p>
            <a:r>
              <a:rPr lang="en-US" dirty="0" smtClean="0"/>
              <a:t>D:	17 </a:t>
            </a:r>
            <a:r>
              <a:rPr lang="en-US" dirty="0" err="1" smtClean="0"/>
              <a:t>hydroxyprogesterone</a:t>
            </a:r>
            <a:r>
              <a:rPr lang="en-US" dirty="0" smtClean="0"/>
              <a:t> level to look for non-classical congenital adrenal hyperplasia</a:t>
            </a:r>
            <a:endParaRPr lang="en-US" dirty="0"/>
          </a:p>
        </p:txBody>
      </p:sp>
    </p:spTree>
    <p:extLst>
      <p:ext uri="{BB962C8B-B14F-4D97-AF65-F5344CB8AC3E}">
        <p14:creationId xmlns:p14="http://schemas.microsoft.com/office/powerpoint/2010/main" val="372195313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419600"/>
            <a:ext cx="6705600" cy="1143000"/>
          </a:xfrm>
        </p:spPr>
        <p:txBody>
          <a:bodyPr/>
          <a:lstStyle/>
          <a:p>
            <a:pPr algn="ctr"/>
            <a:r>
              <a:rPr lang="en-US" sz="5400" dirty="0" smtClean="0"/>
              <a:t>Renal</a:t>
            </a:r>
            <a:endParaRPr lang="en-US" sz="5400" dirty="0"/>
          </a:p>
        </p:txBody>
      </p:sp>
      <p:pic>
        <p:nvPicPr>
          <p:cNvPr id="3" name="Picture 2"/>
          <p:cNvPicPr>
            <a:picLocks noChangeAspect="1"/>
          </p:cNvPicPr>
          <p:nvPr/>
        </p:nvPicPr>
        <p:blipFill>
          <a:blip r:embed="rId2"/>
          <a:stretch>
            <a:fillRect/>
          </a:stretch>
        </p:blipFill>
        <p:spPr>
          <a:xfrm>
            <a:off x="0" y="838200"/>
            <a:ext cx="4267200" cy="3200400"/>
          </a:xfrm>
          <a:prstGeom prst="rect">
            <a:avLst/>
          </a:prstGeom>
        </p:spPr>
      </p:pic>
      <p:pic>
        <p:nvPicPr>
          <p:cNvPr id="4" name="Picture 3"/>
          <p:cNvPicPr>
            <a:picLocks noChangeAspect="1"/>
          </p:cNvPicPr>
          <p:nvPr/>
        </p:nvPicPr>
        <p:blipFill>
          <a:blip r:embed="rId3"/>
          <a:stretch>
            <a:fillRect/>
          </a:stretch>
        </p:blipFill>
        <p:spPr>
          <a:xfrm>
            <a:off x="5895975" y="1149350"/>
            <a:ext cx="3248025" cy="4330700"/>
          </a:xfrm>
          <a:prstGeom prst="rect">
            <a:avLst/>
          </a:prstGeom>
        </p:spPr>
      </p:pic>
    </p:spTree>
    <p:extLst>
      <p:ext uri="{BB962C8B-B14F-4D97-AF65-F5344CB8AC3E}">
        <p14:creationId xmlns:p14="http://schemas.microsoft.com/office/powerpoint/2010/main" val="41620907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86" y="914400"/>
            <a:ext cx="8650514" cy="1371600"/>
          </a:xfrm>
        </p:spPr>
        <p:txBody>
          <a:bodyPr/>
          <a:lstStyle/>
          <a:p>
            <a:pPr algn="ctr"/>
            <a:r>
              <a:rPr lang="en-US" dirty="0" smtClean="0"/>
              <a:t>Microalbuminuria screening</a:t>
            </a:r>
            <a:endParaRPr lang="en-US" dirty="0"/>
          </a:p>
        </p:txBody>
      </p:sp>
      <p:sp>
        <p:nvSpPr>
          <p:cNvPr id="3" name="Content Placeholder 2"/>
          <p:cNvSpPr>
            <a:spLocks noGrp="1"/>
          </p:cNvSpPr>
          <p:nvPr>
            <p:ph idx="1"/>
          </p:nvPr>
        </p:nvSpPr>
        <p:spPr>
          <a:xfrm>
            <a:off x="533400" y="2514600"/>
            <a:ext cx="7964714" cy="4525963"/>
          </a:xfrm>
        </p:spPr>
        <p:txBody>
          <a:bodyPr>
            <a:normAutofit/>
          </a:bodyPr>
          <a:lstStyle/>
          <a:p>
            <a:r>
              <a:rPr lang="en-US" dirty="0" smtClean="0"/>
              <a:t>58 </a:t>
            </a:r>
            <a:r>
              <a:rPr lang="en-US" dirty="0" err="1" smtClean="0"/>
              <a:t>y.o</a:t>
            </a:r>
            <a:r>
              <a:rPr lang="en-US" dirty="0" smtClean="0"/>
              <a:t>. diabetic man</a:t>
            </a:r>
            <a:endParaRPr lang="en-US" dirty="0"/>
          </a:p>
          <a:p>
            <a:r>
              <a:rPr lang="en-US" dirty="0" err="1" smtClean="0"/>
              <a:t>Microalbumin,Rand</a:t>
            </a:r>
            <a:r>
              <a:rPr lang="en-US" dirty="0" smtClean="0"/>
              <a:t> Ur (w/</a:t>
            </a:r>
            <a:r>
              <a:rPr lang="en-US" dirty="0" err="1" smtClean="0"/>
              <a:t>creat</a:t>
            </a:r>
            <a:r>
              <a:rPr lang="en-US" dirty="0" smtClean="0"/>
              <a:t>) ordered</a:t>
            </a:r>
          </a:p>
          <a:p>
            <a:r>
              <a:rPr lang="en-US" dirty="0" smtClean="0"/>
              <a:t>Result</a:t>
            </a:r>
          </a:p>
          <a:p>
            <a:pPr lvl="1"/>
            <a:r>
              <a:rPr lang="en-US" dirty="0" smtClean="0"/>
              <a:t>Creatinine: </a:t>
            </a:r>
            <a:r>
              <a:rPr lang="en-US" b="1" dirty="0" smtClean="0">
                <a:solidFill>
                  <a:srgbClr val="FF0000"/>
                </a:solidFill>
              </a:rPr>
              <a:t>600</a:t>
            </a:r>
            <a:r>
              <a:rPr lang="en-US" dirty="0" smtClean="0"/>
              <a:t> [</a:t>
            </a:r>
            <a:r>
              <a:rPr lang="en-US" dirty="0" err="1" smtClean="0"/>
              <a:t>nl</a:t>
            </a:r>
            <a:r>
              <a:rPr lang="en-US" dirty="0" smtClean="0"/>
              <a:t>: 20-320 mg/</a:t>
            </a:r>
            <a:r>
              <a:rPr lang="en-US" dirty="0" err="1" smtClean="0"/>
              <a:t>dL</a:t>
            </a:r>
            <a:r>
              <a:rPr lang="en-US" dirty="0" smtClean="0"/>
              <a:t>]</a:t>
            </a:r>
          </a:p>
          <a:p>
            <a:pPr lvl="1"/>
            <a:r>
              <a:rPr lang="en-US" dirty="0" err="1" smtClean="0"/>
              <a:t>Microalbumin</a:t>
            </a:r>
            <a:r>
              <a:rPr lang="en-US" dirty="0" smtClean="0"/>
              <a:t>:  30 mg/</a:t>
            </a:r>
            <a:r>
              <a:rPr lang="en-US" dirty="0" err="1" smtClean="0"/>
              <a:t>dL</a:t>
            </a:r>
            <a:endParaRPr lang="en-US" dirty="0" smtClean="0"/>
          </a:p>
          <a:p>
            <a:pPr lvl="1"/>
            <a:r>
              <a:rPr lang="en-US" dirty="0" err="1" smtClean="0"/>
              <a:t>Microalbumin</a:t>
            </a:r>
            <a:r>
              <a:rPr lang="en-US" dirty="0" smtClean="0"/>
              <a:t>/Creatinine Ratio:  20 [</a:t>
            </a:r>
            <a:r>
              <a:rPr lang="en-US" dirty="0" err="1" smtClean="0"/>
              <a:t>nl</a:t>
            </a:r>
            <a:r>
              <a:rPr lang="en-US" dirty="0" smtClean="0"/>
              <a:t> &lt;30 mcg/mg </a:t>
            </a:r>
            <a:r>
              <a:rPr lang="en-US" dirty="0" err="1" smtClean="0"/>
              <a:t>creat</a:t>
            </a:r>
            <a:r>
              <a:rPr lang="en-US" dirty="0" smtClean="0"/>
              <a:t>]</a:t>
            </a:r>
          </a:p>
          <a:p>
            <a:pPr lvl="0">
              <a:buClr>
                <a:srgbClr val="0BD0D9"/>
              </a:buClr>
            </a:pPr>
            <a:r>
              <a:rPr lang="en-US" dirty="0" smtClean="0"/>
              <a:t>Interpretation? </a:t>
            </a:r>
            <a:r>
              <a:rPr lang="en-US" sz="2000" dirty="0" smtClean="0">
                <a:solidFill>
                  <a:prstClr val="black"/>
                </a:solidFill>
              </a:rPr>
              <a:t>---volunteer?</a:t>
            </a:r>
            <a:endParaRPr lang="en-US" dirty="0">
              <a:solidFill>
                <a:prstClr val="black"/>
              </a:solidFill>
            </a:endParaRPr>
          </a:p>
          <a:p>
            <a:endParaRPr lang="en-US" dirty="0" smtClean="0"/>
          </a:p>
          <a:p>
            <a:pPr marL="63500" indent="0">
              <a:buNone/>
            </a:pPr>
            <a:endParaRPr lang="en-US" dirty="0" smtClean="0"/>
          </a:p>
          <a:p>
            <a:pPr marL="411480" lvl="1" indent="0">
              <a:buNone/>
            </a:pPr>
            <a:endParaRPr lang="en-US" dirty="0" smtClean="0"/>
          </a:p>
          <a:p>
            <a:pPr lvl="1"/>
            <a:endParaRPr lang="en-US" dirty="0"/>
          </a:p>
        </p:txBody>
      </p:sp>
    </p:spTree>
    <p:extLst>
      <p:ext uri="{BB962C8B-B14F-4D97-AF65-F5344CB8AC3E}">
        <p14:creationId xmlns:p14="http://schemas.microsoft.com/office/powerpoint/2010/main" val="223792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990600"/>
            <a:ext cx="8382000" cy="609600"/>
          </a:xfrm>
        </p:spPr>
        <p:txBody>
          <a:bodyPr/>
          <a:lstStyle/>
          <a:p>
            <a:pPr algn="ctr"/>
            <a:r>
              <a:rPr lang="en-US" dirty="0" smtClean="0"/>
              <a:t>Another</a:t>
            </a:r>
            <a:endParaRPr lang="en-US" dirty="0"/>
          </a:p>
        </p:txBody>
      </p:sp>
      <p:sp>
        <p:nvSpPr>
          <p:cNvPr id="3" name="Content Placeholder 2"/>
          <p:cNvSpPr>
            <a:spLocks noGrp="1"/>
          </p:cNvSpPr>
          <p:nvPr>
            <p:ph idx="1"/>
          </p:nvPr>
        </p:nvSpPr>
        <p:spPr>
          <a:xfrm>
            <a:off x="0" y="1600200"/>
            <a:ext cx="8686800" cy="4525963"/>
          </a:xfrm>
        </p:spPr>
        <p:txBody>
          <a:bodyPr/>
          <a:lstStyle/>
          <a:p>
            <a:r>
              <a:rPr lang="en-US" dirty="0" smtClean="0"/>
              <a:t>64 </a:t>
            </a:r>
            <a:r>
              <a:rPr lang="en-US" dirty="0" err="1" smtClean="0"/>
              <a:t>y.o</a:t>
            </a:r>
            <a:r>
              <a:rPr lang="en-US" dirty="0" smtClean="0"/>
              <a:t>. diabetic woman</a:t>
            </a:r>
          </a:p>
          <a:p>
            <a:endParaRPr lang="en-US" dirty="0"/>
          </a:p>
          <a:p>
            <a:r>
              <a:rPr lang="en-US" dirty="0" smtClean="0"/>
              <a:t>Creatinine: </a:t>
            </a:r>
            <a:r>
              <a:rPr lang="en-US" b="1" dirty="0" smtClean="0">
                <a:solidFill>
                  <a:srgbClr val="FF0000"/>
                </a:solidFill>
              </a:rPr>
              <a:t>12</a:t>
            </a:r>
            <a:r>
              <a:rPr lang="en-US" dirty="0" smtClean="0"/>
              <a:t> [</a:t>
            </a:r>
            <a:r>
              <a:rPr lang="en-US" dirty="0" err="1" smtClean="0"/>
              <a:t>nl</a:t>
            </a:r>
            <a:r>
              <a:rPr lang="en-US" dirty="0" smtClean="0"/>
              <a:t> 20-320 mg/</a:t>
            </a:r>
            <a:r>
              <a:rPr lang="en-US" dirty="0" err="1" smtClean="0"/>
              <a:t>dL</a:t>
            </a:r>
            <a:r>
              <a:rPr lang="en-US" dirty="0" smtClean="0"/>
              <a:t>]</a:t>
            </a:r>
          </a:p>
          <a:p>
            <a:r>
              <a:rPr lang="en-US" dirty="0" err="1" smtClean="0"/>
              <a:t>Microalbumin</a:t>
            </a:r>
            <a:r>
              <a:rPr lang="en-US" dirty="0" smtClean="0"/>
              <a:t>: &lt; 0.2 [</a:t>
            </a:r>
            <a:r>
              <a:rPr lang="en-US" dirty="0" err="1" smtClean="0"/>
              <a:t>ref.range</a:t>
            </a:r>
            <a:r>
              <a:rPr lang="en-US" dirty="0" smtClean="0"/>
              <a:t>: “see note”]</a:t>
            </a:r>
          </a:p>
          <a:p>
            <a:r>
              <a:rPr lang="en-US" dirty="0" err="1" smtClean="0"/>
              <a:t>Microalbumin</a:t>
            </a:r>
            <a:r>
              <a:rPr lang="en-US" dirty="0" smtClean="0"/>
              <a:t>/Creatinine Ratio: “NOTE”</a:t>
            </a:r>
          </a:p>
          <a:p>
            <a:pPr marL="0" indent="0">
              <a:buNone/>
            </a:pPr>
            <a:r>
              <a:rPr lang="en-US" dirty="0"/>
              <a:t>	</a:t>
            </a:r>
            <a:r>
              <a:rPr lang="en-US" dirty="0" smtClean="0"/>
              <a:t>[</a:t>
            </a:r>
            <a:r>
              <a:rPr lang="en-US" dirty="0" err="1" smtClean="0"/>
              <a:t>nl</a:t>
            </a:r>
            <a:r>
              <a:rPr lang="en-US" dirty="0" smtClean="0"/>
              <a:t>: &lt;30 mcg/mg creatinine]</a:t>
            </a:r>
          </a:p>
          <a:p>
            <a:pPr marL="0" indent="0">
              <a:buNone/>
            </a:pPr>
            <a:endParaRPr lang="en-US" dirty="0"/>
          </a:p>
          <a:p>
            <a:pPr lvl="0">
              <a:buClr>
                <a:srgbClr val="0BD0D9"/>
              </a:buClr>
            </a:pPr>
            <a:r>
              <a:rPr lang="en-US" dirty="0"/>
              <a:t> </a:t>
            </a:r>
            <a:r>
              <a:rPr lang="en-US" dirty="0" smtClean="0"/>
              <a:t>        Interpretation? </a:t>
            </a:r>
            <a:r>
              <a:rPr lang="en-US" sz="2000" dirty="0">
                <a:solidFill>
                  <a:prstClr val="black"/>
                </a:solidFill>
              </a:rPr>
              <a:t> </a:t>
            </a:r>
            <a:r>
              <a:rPr lang="en-US" sz="2000" dirty="0" smtClean="0">
                <a:solidFill>
                  <a:prstClr val="black"/>
                </a:solidFill>
              </a:rPr>
              <a:t>-- volunteer?</a:t>
            </a:r>
            <a:endParaRPr lang="en-US" dirty="0">
              <a:solidFill>
                <a:prstClr val="black"/>
              </a:solidFill>
            </a:endParaRPr>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2241069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6395</TotalTime>
  <Words>9157</Words>
  <Application>Microsoft Office PowerPoint</Application>
  <PresentationFormat>On-screen Show (4:3)</PresentationFormat>
  <Paragraphs>1031</Paragraphs>
  <Slides>161</Slides>
  <Notes>3</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161</vt:i4>
      </vt:variant>
    </vt:vector>
  </HeadingPairs>
  <TitlesOfParts>
    <vt:vector size="171" baseType="lpstr">
      <vt:lpstr>ＭＳ Ｐゴシック</vt:lpstr>
      <vt:lpstr>Arial</vt:lpstr>
      <vt:lpstr>Calibri</vt:lpstr>
      <vt:lpstr>Calibri Light</vt:lpstr>
      <vt:lpstr>Constantia</vt:lpstr>
      <vt:lpstr>Footlight MT Light</vt:lpstr>
      <vt:lpstr>Wingdings 2</vt:lpstr>
      <vt:lpstr>1_Office Theme</vt:lpstr>
      <vt:lpstr>1_Custom Design</vt:lpstr>
      <vt:lpstr>Acrobat Document</vt:lpstr>
      <vt:lpstr>Lab Values in Primary Care  Part 2: case-based</vt:lpstr>
      <vt:lpstr>Disclosure </vt:lpstr>
      <vt:lpstr>Learning objectives</vt:lpstr>
      <vt:lpstr>The Rules of ordering and interpreting labs</vt:lpstr>
      <vt:lpstr>PowerPoint Presentation</vt:lpstr>
      <vt:lpstr>PowerPoint Presentation</vt:lpstr>
      <vt:lpstr>Wilensky disease</vt:lpstr>
      <vt:lpstr>Lipid stuff</vt:lpstr>
      <vt:lpstr>Lipid issues</vt:lpstr>
      <vt:lpstr>PowerPoint Presentation</vt:lpstr>
      <vt:lpstr>Please choose your action</vt:lpstr>
      <vt:lpstr>My pet peeve</vt:lpstr>
      <vt:lpstr>Reminder of non HDL Cholesterol</vt:lpstr>
      <vt:lpstr>Uh oh….getting complicated</vt:lpstr>
      <vt:lpstr>You correctly started a statin</vt:lpstr>
      <vt:lpstr>Please choose your action</vt:lpstr>
      <vt:lpstr>PowerPoint Presentation</vt:lpstr>
      <vt:lpstr>What medication would be best?</vt:lpstr>
      <vt:lpstr>Some assorted labs</vt:lpstr>
      <vt:lpstr>PowerPoint Presentation</vt:lpstr>
      <vt:lpstr>Please choose your action</vt:lpstr>
      <vt:lpstr>CBC (Complete Blood Count)</vt:lpstr>
      <vt:lpstr>PowerPoint Presentation</vt:lpstr>
      <vt:lpstr>High WBC in sick child</vt:lpstr>
      <vt:lpstr>The next day</vt:lpstr>
      <vt:lpstr>Look for hints</vt:lpstr>
      <vt:lpstr>Achy, pale teacher on 6MP</vt:lpstr>
      <vt:lpstr>Fax from lab in afternoon</vt:lpstr>
      <vt:lpstr>Fifth’s disease is weird in adults</vt:lpstr>
      <vt:lpstr>Pancytopenia causes</vt:lpstr>
      <vt:lpstr>Anemia</vt:lpstr>
      <vt:lpstr>Please choose your action</vt:lpstr>
      <vt:lpstr>Another case</vt:lpstr>
      <vt:lpstr>More CBC discussion will be in the Hematology didactic, which I also give</vt:lpstr>
      <vt:lpstr>Thyroid Tests</vt:lpstr>
      <vt:lpstr>PowerPoint Presentation</vt:lpstr>
      <vt:lpstr>Mild (Subclinical) Hypothyroidism</vt:lpstr>
      <vt:lpstr>Random thyroid issues</vt:lpstr>
      <vt:lpstr>PowerPoint Presentation</vt:lpstr>
      <vt:lpstr>PowerPoint Presentation</vt:lpstr>
      <vt:lpstr>What you can do in primary care: a patient of mine </vt:lpstr>
      <vt:lpstr>PowerPoint Presentation</vt:lpstr>
      <vt:lpstr>PowerPoint Presentation</vt:lpstr>
      <vt:lpstr>Age 19</vt:lpstr>
      <vt:lpstr>PowerPoint Presentation</vt:lpstr>
      <vt:lpstr>Please choose diagnosis/action</vt:lpstr>
      <vt:lpstr>Follow up</vt:lpstr>
      <vt:lpstr>Chemistry Studies</vt:lpstr>
      <vt:lpstr>Renal insufficiency</vt:lpstr>
      <vt:lpstr>PowerPoint Presentation</vt:lpstr>
      <vt:lpstr>A more urgent case</vt:lpstr>
      <vt:lpstr>PowerPoint Presentation</vt:lpstr>
      <vt:lpstr>PowerPoint Presentation</vt:lpstr>
      <vt:lpstr>What does he have?</vt:lpstr>
      <vt:lpstr>Please choose the diagnosis</vt:lpstr>
      <vt:lpstr>Bicarb, Acid-Base issues, Anion Gap</vt:lpstr>
      <vt:lpstr>Bicarb [HCO3(-)] </vt:lpstr>
      <vt:lpstr>His AG is normal</vt:lpstr>
      <vt:lpstr>“Contraction Alkalosis”: </vt:lpstr>
      <vt:lpstr>Compensatory metabolic Alkalosis</vt:lpstr>
      <vt:lpstr>Why is Acid Base stuff so confusing in the office?</vt:lpstr>
      <vt:lpstr>Anion Gap </vt:lpstr>
      <vt:lpstr>PowerPoint Presentation</vt:lpstr>
      <vt:lpstr>You will see this</vt:lpstr>
      <vt:lpstr>HypoReninemic HypoAldosteronism</vt:lpstr>
      <vt:lpstr>PowerPoint Presentation</vt:lpstr>
      <vt:lpstr>Renal Tubular Acidosis</vt:lpstr>
      <vt:lpstr>PowerPoint Presentation</vt:lpstr>
      <vt:lpstr>Calcium issues</vt:lpstr>
      <vt:lpstr>What kind of calcium issue is this?</vt:lpstr>
      <vt:lpstr>Answer:  Pseudo-hypocalcemia</vt:lpstr>
      <vt:lpstr>Hypercalcemia</vt:lpstr>
      <vt:lpstr>If you have only one more test to order, what would it be?</vt:lpstr>
      <vt:lpstr>PowerPoint Presentation</vt:lpstr>
      <vt:lpstr>PowerPoint Presentation</vt:lpstr>
      <vt:lpstr>PowerPoint Presentation</vt:lpstr>
      <vt:lpstr>Another Hyperkalemia case but sneakier</vt:lpstr>
      <vt:lpstr>Serum Cystatin C for eGFR</vt:lpstr>
      <vt:lpstr>4 AM Phone Call</vt:lpstr>
      <vt:lpstr>Sodium</vt:lpstr>
      <vt:lpstr>Corrected Sodium for Hyperglycemia</vt:lpstr>
      <vt:lpstr>PowerPoint Presentation</vt:lpstr>
      <vt:lpstr>PowerPoint Presentation</vt:lpstr>
      <vt:lpstr>Na+ 123, what will you do?   </vt:lpstr>
      <vt:lpstr>Hyponatremia</vt:lpstr>
      <vt:lpstr>PowerPoint Presentation</vt:lpstr>
      <vt:lpstr>Alkaline Phosphatase</vt:lpstr>
      <vt:lpstr>PowerPoint Presentation</vt:lpstr>
      <vt:lpstr>  NAFLD/NASH, but what is on the differential of abnormal liver enzymes?</vt:lpstr>
      <vt:lpstr>more</vt:lpstr>
      <vt:lpstr>PowerPoint Presentation</vt:lpstr>
      <vt:lpstr>What’s going on?  Other tests?  Actions?   </vt:lpstr>
      <vt:lpstr>Uncomplicated knee pain?</vt:lpstr>
      <vt:lpstr>High Alk. Phos: Liver vs. Bone</vt:lpstr>
      <vt:lpstr>What do you do?</vt:lpstr>
      <vt:lpstr>What do you do next?   Choose the best option</vt:lpstr>
      <vt:lpstr>Renal</vt:lpstr>
      <vt:lpstr>Microalbuminuria screening</vt:lpstr>
      <vt:lpstr>Another</vt:lpstr>
      <vt:lpstr>A Dementia workup</vt:lpstr>
      <vt:lpstr>What do you think?</vt:lpstr>
      <vt:lpstr>B12 deficiency causes high Methylmalonic acid and Homocysteine levels</vt:lpstr>
      <vt:lpstr>PowerPoint Presentation</vt:lpstr>
      <vt:lpstr>A quick phone call and the lab could run it</vt:lpstr>
      <vt:lpstr>More concerning</vt:lpstr>
      <vt:lpstr> Suspicion confirmed</vt:lpstr>
      <vt:lpstr>Does she have Pernicious Anemia?</vt:lpstr>
      <vt:lpstr>Yes, she has PA</vt:lpstr>
      <vt:lpstr>Further support</vt:lpstr>
      <vt:lpstr>Treatment</vt:lpstr>
      <vt:lpstr>Other B12 stuff</vt:lpstr>
      <vt:lpstr>There’s no pleasing some people</vt:lpstr>
      <vt:lpstr>Quantitative Beta HCG  (“Beta Quant”)</vt:lpstr>
      <vt:lpstr>PowerPoint Presentation</vt:lpstr>
      <vt:lpstr>Viral Hepatitis issues</vt:lpstr>
      <vt:lpstr>PowerPoint Presentation</vt:lpstr>
      <vt:lpstr>The dreaded isolated core</vt:lpstr>
      <vt:lpstr>Isolated Hep B Core differential</vt:lpstr>
      <vt:lpstr>When do you order a chronic Liver Profile?</vt:lpstr>
      <vt:lpstr>Components of chronic hepatitis panel</vt:lpstr>
      <vt:lpstr>Latest update: February 2022</vt:lpstr>
      <vt:lpstr>Hepatitis B “carrier”</vt:lpstr>
      <vt:lpstr>follow up</vt:lpstr>
      <vt:lpstr>New Topic (no hints)</vt:lpstr>
      <vt:lpstr>PowerPoint Presentation</vt:lpstr>
      <vt:lpstr>Acute Phase Reactants</vt:lpstr>
      <vt:lpstr>Acute Phase Reactants</vt:lpstr>
      <vt:lpstr>Other acute phase reactants</vt:lpstr>
      <vt:lpstr>Another new topic for you to guess</vt:lpstr>
      <vt:lpstr>What do you think the main problem is here?</vt:lpstr>
      <vt:lpstr>Rheumatology tests</vt:lpstr>
      <vt:lpstr>Rheumatoid factor</vt:lpstr>
      <vt:lpstr>PowerPoint Presentation</vt:lpstr>
      <vt:lpstr>Lupus testing</vt:lpstr>
      <vt:lpstr>PowerPoint Presentation</vt:lpstr>
      <vt:lpstr>Lupus</vt:lpstr>
      <vt:lpstr>Lyme disease?</vt:lpstr>
      <vt:lpstr>Evidence-based Cancer screening recommendations.  Why I don’t really trust the USPSTF</vt:lpstr>
      <vt:lpstr>PowerPoint Presentation</vt:lpstr>
      <vt:lpstr>10 years passed</vt:lpstr>
      <vt:lpstr>PowerPoint Presentation</vt:lpstr>
      <vt:lpstr>PowerPoint Presentation</vt:lpstr>
      <vt:lpstr>Prostate Cancer: to screen or not to screen</vt:lpstr>
      <vt:lpstr>Do we even know how good/bad it is: different numbers</vt:lpstr>
      <vt:lpstr>Normal rises with age</vt:lpstr>
      <vt:lpstr>The downside of screening</vt:lpstr>
      <vt:lpstr>The Upside of screening</vt:lpstr>
      <vt:lpstr>PowerPoint Presentation</vt:lpstr>
      <vt:lpstr>Relatively</vt:lpstr>
      <vt:lpstr>PowerPoint Presentation</vt:lpstr>
      <vt:lpstr>PowerPoint Presentation</vt:lpstr>
      <vt:lpstr>PSA screening: shared decision-making</vt:lpstr>
      <vt:lpstr>My latest approach</vt:lpstr>
      <vt:lpstr>But, wait!</vt:lpstr>
      <vt:lpstr>Bingo!</vt:lpstr>
      <vt:lpstr>PowerPoint Presentation</vt:lpstr>
      <vt:lpstr>So what will the American Task Force on Prevention Do After This Landmark Study?</vt:lpstr>
      <vt:lpstr>What does an aggressive protocol look like?</vt:lpstr>
      <vt:lpstr>Sloan Kettering (cont)</vt:lpstr>
      <vt:lpstr>Questions and Answers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Values in Primary Care  Part 2: case based</dc:title>
  <dc:creator>Wilensky, Dan</dc:creator>
  <cp:lastModifiedBy>Wilensky, Dan</cp:lastModifiedBy>
  <cp:revision>354</cp:revision>
  <cp:lastPrinted>2016-03-24T18:03:06Z</cp:lastPrinted>
  <dcterms:created xsi:type="dcterms:W3CDTF">2016-03-14T13:48:57Z</dcterms:created>
  <dcterms:modified xsi:type="dcterms:W3CDTF">2023-01-24T22:32:09Z</dcterms:modified>
</cp:coreProperties>
</file>