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520" r:id="rId3"/>
    <p:sldId id="524" r:id="rId4"/>
    <p:sldId id="379" r:id="rId5"/>
    <p:sldId id="378" r:id="rId6"/>
    <p:sldId id="521" r:id="rId7"/>
    <p:sldId id="522" r:id="rId8"/>
    <p:sldId id="523" r:id="rId9"/>
    <p:sldId id="491" r:id="rId10"/>
    <p:sldId id="514" r:id="rId11"/>
    <p:sldId id="525" r:id="rId12"/>
    <p:sldId id="526" r:id="rId13"/>
    <p:sldId id="527" r:id="rId14"/>
    <p:sldId id="528" r:id="rId15"/>
    <p:sldId id="529" r:id="rId16"/>
    <p:sldId id="530" r:id="rId17"/>
    <p:sldId id="516" r:id="rId18"/>
    <p:sldId id="531" r:id="rId19"/>
    <p:sldId id="532" r:id="rId20"/>
    <p:sldId id="534" r:id="rId21"/>
    <p:sldId id="500" r:id="rId22"/>
    <p:sldId id="501" r:id="rId23"/>
    <p:sldId id="535" r:id="rId24"/>
    <p:sldId id="536" r:id="rId25"/>
    <p:sldId id="537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433" autoAdjust="0"/>
  </p:normalViewPr>
  <p:slideViewPr>
    <p:cSldViewPr>
      <p:cViewPr varScale="1">
        <p:scale>
          <a:sx n="55" d="100"/>
          <a:sy n="55" d="100"/>
        </p:scale>
        <p:origin x="15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62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77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5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 smtClean="0"/>
          </a:p>
          <a:p>
            <a:r>
              <a:rPr lang="en-US" dirty="0" smtClean="0"/>
              <a:t>Understand where your stakeholders</a:t>
            </a:r>
            <a:r>
              <a:rPr lang="en-US" baseline="0" dirty="0" smtClean="0"/>
              <a:t> currently stand on their understanding and support of your project and test of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BEF03-AB53-4AC9-980D-02A45EE631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8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BEF03-AB53-4AC9-980D-02A45EE6319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 smtClean="0"/>
          </a:p>
          <a:p>
            <a:r>
              <a:rPr lang="en-US" dirty="0" smtClean="0"/>
              <a:t>Organize</a:t>
            </a:r>
            <a:r>
              <a:rPr lang="en-US" baseline="0" dirty="0" smtClean="0"/>
              <a:t> your stakeholders into categories to help you prioritize which stakeholders need more or less communications and how much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13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 smtClean="0"/>
          </a:p>
          <a:p>
            <a:r>
              <a:rPr lang="en-US" dirty="0" smtClean="0"/>
              <a:t>Understand the best way to communicate with your stakeholders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BEF03-AB53-4AC9-980D-02A45EE631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37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95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</p:txBody>
      </p:sp>
    </p:spTree>
    <p:extLst>
      <p:ext uri="{BB962C8B-B14F-4D97-AF65-F5344CB8AC3E}">
        <p14:creationId xmlns:p14="http://schemas.microsoft.com/office/powerpoint/2010/main" val="818026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08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917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26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66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45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ALYSON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21195119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r>
              <a:rPr lang="en-US" altLang="en-US" dirty="0" smtClean="0"/>
              <a:t>ALYSON</a:t>
            </a:r>
          </a:p>
        </p:txBody>
      </p:sp>
    </p:spTree>
    <p:extLst>
      <p:ext uri="{BB962C8B-B14F-4D97-AF65-F5344CB8AC3E}">
        <p14:creationId xmlns:p14="http://schemas.microsoft.com/office/powerpoint/2010/main" val="3169742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944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6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7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2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19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676356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91682" y="1029808"/>
            <a:ext cx="8623718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Alyson Faires, Natalie Ewashkow, Mark Splaine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February 23, 2023</a:t>
            </a:r>
            <a:endParaRPr lang="en-US" altLang="en-US" sz="3200" b="1" kern="0" dirty="0"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56967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4525" y="5047792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 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432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rot="21353334">
            <a:off x="80962" y="238100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INTERACTIVE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730540">
            <a:off x="5992201" y="314847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SKILL BUILDING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36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 WORK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287501">
            <a:off x="701247" y="95984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STRATEGIC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330888">
            <a:off x="5735387" y="100262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1062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72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230505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Poll Question</a:t>
            </a:r>
          </a:p>
        </p:txBody>
      </p:sp>
    </p:spTree>
    <p:extLst>
      <p:ext uri="{BB962C8B-B14F-4D97-AF65-F5344CB8AC3E}">
        <p14:creationId xmlns:p14="http://schemas.microsoft.com/office/powerpoint/2010/main" val="7649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230505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Stakeholder Examples: Chelsea McIntosh &amp;</a:t>
            </a:r>
            <a:br>
              <a:rPr lang="en-US" sz="4800" b="1" dirty="0" smtClean="0"/>
            </a:br>
            <a:r>
              <a:rPr lang="en-US" sz="4800" b="1" dirty="0" smtClean="0"/>
              <a:t>Nicole Seagriff</a:t>
            </a:r>
          </a:p>
        </p:txBody>
      </p:sp>
    </p:spTree>
    <p:extLst>
      <p:ext uri="{BB962C8B-B14F-4D97-AF65-F5344CB8AC3E}">
        <p14:creationId xmlns:p14="http://schemas.microsoft.com/office/powerpoint/2010/main" val="24964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751804" y="903973"/>
            <a:ext cx="7772400" cy="90537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cap="none" dirty="0" smtClean="0"/>
              <a:t>Change can be hard.</a:t>
            </a:r>
            <a:endParaRPr lang="en-US" altLang="en-US" sz="4400" cap="none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1644" y="6041568"/>
            <a:ext cx="69073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/>
              <a:t>Chip Heath, </a:t>
            </a:r>
            <a:r>
              <a:rPr lang="en-US" sz="1200" i="1" dirty="0">
                <a:hlinkClick r:id="rId3"/>
              </a:rPr>
              <a:t>Switch: How to Change Things When Change Is Hard</a:t>
            </a:r>
            <a:r>
              <a:rPr lang="en-US" sz="1200" i="1" dirty="0"/>
              <a:t> </a:t>
            </a:r>
            <a:endParaRPr lang="en-US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764" y="2271883"/>
            <a:ext cx="8025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ea typeface="Cambria" panose="02040503050406030204" pitchFamily="18" charset="0"/>
              </a:rPr>
              <a:t>“The status quo feels comfortable and steady because much of the choice has been squeezed out. You have your routines, your ways of doing things.” </a:t>
            </a:r>
          </a:p>
        </p:txBody>
      </p:sp>
    </p:spTree>
    <p:extLst>
      <p:ext uri="{BB962C8B-B14F-4D97-AF65-F5344CB8AC3E}">
        <p14:creationId xmlns:p14="http://schemas.microsoft.com/office/powerpoint/2010/main" val="5140733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8610600" cy="11128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n-lt"/>
              </a:rPr>
              <a:t>Stakeholder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381500"/>
            <a:ext cx="8001000" cy="1981200"/>
          </a:xfrm>
        </p:spPr>
        <p:txBody>
          <a:bodyPr>
            <a:normAutofit fontScale="47500" lnSpcReduction="20000"/>
          </a:bodyPr>
          <a:lstStyle/>
          <a:p>
            <a:pPr marL="571500" indent="-457200">
              <a:buNone/>
            </a:pPr>
            <a:r>
              <a:rPr lang="en-US" b="1" dirty="0" smtClean="0"/>
              <a:t>How to use this tool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Plot where individuals currently are with regard to change (C = current)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Plot where individuals need to be (D = desired) in order to successfully accomplish change. Identify gaps between current and desired with horizontal arrows.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Indicate which individuals may influence others by drawing arrows between them.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Action steps for closing gaps will be discussed in the “Influencing Strategy.”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3210" y="1649400"/>
          <a:ext cx="8459790" cy="264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00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Stakeholder</a:t>
                      </a:r>
                      <a:endParaRPr lang="en-US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Strongly against</a:t>
                      </a:r>
                      <a:endParaRPr lang="en-US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Moderately against</a:t>
                      </a:r>
                      <a:endParaRPr lang="en-US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Neutral</a:t>
                      </a:r>
                      <a:endParaRPr lang="en-US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Moderately supportive</a:t>
                      </a:r>
                      <a:endParaRPr lang="en-US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Strongly</a:t>
                      </a:r>
                      <a:r>
                        <a:rPr lang="en-US" sz="1600" baseline="0" dirty="0" smtClean="0"/>
                        <a:t> supportive</a:t>
                      </a:r>
                      <a:endParaRPr lang="en-US" sz="1600" dirty="0"/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Providers</a:t>
                      </a:r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</a:t>
                      </a:r>
                      <a:endParaRPr lang="en-US" sz="1600" b="1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</a:t>
                      </a:r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</a:t>
                      </a:r>
                      <a:endParaRPr lang="en-US" sz="16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HR</a:t>
                      </a:r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 D</a:t>
                      </a:r>
                      <a:endParaRPr lang="en-US" sz="16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Nursing</a:t>
                      </a:r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Reception</a:t>
                      </a:r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stakeholder</a:t>
                      </a:r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7086600" y="23241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276600" y="2705100"/>
            <a:ext cx="3352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rot="10800000">
            <a:off x="1673158" y="2330937"/>
            <a:ext cx="334948" cy="120552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9817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 all stakeholders need to be “strongly supportive” for successful change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18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04899" y="831823"/>
            <a:ext cx="6934200" cy="596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Stakeholder Analysis Example</a:t>
            </a:r>
            <a:endParaRPr lang="en-US" sz="3600" dirty="0" smtClean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0" y="1528337"/>
          <a:ext cx="9144002" cy="377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2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8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0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Stakeholder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Strongly against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Moderately against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Neutral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Moderately supportive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Strongly</a:t>
                      </a:r>
                      <a:r>
                        <a:rPr lang="en-US" sz="1200" baseline="0" dirty="0" smtClean="0"/>
                        <a:t> supportive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Providers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6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PSAs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Patients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Nursing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Medical Assistants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Finance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CD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CD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Jane Smith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Dental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Behavioral Health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3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 Leadership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3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Trainers/HR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35" marB="4573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5501994"/>
            <a:ext cx="689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State = </a:t>
            </a:r>
            <a:r>
              <a:rPr lang="en-US" b="1" dirty="0" smtClean="0"/>
              <a:t>C</a:t>
            </a:r>
          </a:p>
          <a:p>
            <a:r>
              <a:rPr lang="en-US" dirty="0" smtClean="0"/>
              <a:t>Desired State = </a:t>
            </a:r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617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133350" y="700391"/>
            <a:ext cx="8839200" cy="73119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Prioritization Matrix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4456" y="1431589"/>
            <a:ext cx="653698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53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Communication Plan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0" y="1524000"/>
          <a:ext cx="9144000" cy="129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3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Audience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Communication Objectives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Message(s)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Media &amp; Methods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Timing &amp; Frequency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Who/When</a:t>
                      </a:r>
                    </a:p>
                    <a:p>
                      <a:pPr algn="ctr"/>
                      <a:r>
                        <a:rPr lang="en-US" sz="1500" dirty="0" smtClean="0"/>
                        <a:t>Where</a:t>
                      </a:r>
                      <a:endParaRPr lang="en-US" sz="15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5942" y="2920620"/>
            <a:ext cx="879130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cs typeface="Adobe Devanagari" panose="02040503050201020203" pitchFamily="18" charset="0"/>
              </a:rPr>
              <a:t>Media Method Examples to Consider: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cs typeface="Adobe Devanagari" panose="02040503050201020203" pitchFamily="18" charset="0"/>
              </a:rPr>
              <a:t>Email</a:t>
            </a:r>
            <a:r>
              <a:rPr lang="en-US" altLang="en-US" dirty="0">
                <a:cs typeface="Adobe Devanagari" panose="02040503050201020203" pitchFamily="18" charset="0"/>
              </a:rPr>
              <a:t>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Newsletter.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Teleconference.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Notice boards.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CEO briefing.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Posters.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Lunchtime meeting.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Intranet article.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Launch event.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cs typeface="Adobe Devanagari" panose="02040503050201020203" pitchFamily="18" charset="0"/>
              </a:rPr>
              <a:t>Team </a:t>
            </a:r>
            <a:r>
              <a:rPr lang="en-US" altLang="en-US" dirty="0" smtClean="0">
                <a:cs typeface="Adobe Devanagari" panose="02040503050201020203" pitchFamily="18" charset="0"/>
              </a:rPr>
              <a:t>meeting.</a:t>
            </a:r>
            <a:endParaRPr lang="en-US" dirty="0"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47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Break!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218928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Take five minutes to recharge and refresh.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17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271016"/>
            <a:ext cx="2438400" cy="1624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710" y="1201667"/>
            <a:ext cx="1812676" cy="1972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833" y="4419600"/>
            <a:ext cx="2657385" cy="18728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84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Small Group Discussion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93703"/>
            <a:ext cx="8705850" cy="4494790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We will use Zoom Breakout Rooms to allow you to gather as a project team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You will discuss the questions on the following slide related to a stakeholder for your project (also see the Word document template)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Answer as many of the questions as you are able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Have one member of your team record the answers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Be ready to share some of your discussion with the larger group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8379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133350" y="658440"/>
            <a:ext cx="8839200" cy="68397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Familiar Stakeholder Considerations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idx="1"/>
          </p:nvPr>
        </p:nvSpPr>
        <p:spPr>
          <a:xfrm>
            <a:off x="1036682" y="1268011"/>
            <a:ext cx="6890020" cy="6839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10 Minute Breakout Rooms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2819" y="1799617"/>
            <a:ext cx="1757746" cy="14302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3350" y="3426171"/>
            <a:ext cx="90106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is their level of interest in the project and/or test?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is their level of influence on the project and/or test?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do they want to contribute and be involved in </a:t>
            </a:r>
            <a:r>
              <a:rPr lang="en-US" sz="2400" dirty="0"/>
              <a:t>the </a:t>
            </a:r>
            <a:r>
              <a:rPr lang="en-US" sz="2400" dirty="0" smtClean="0"/>
              <a:t>project?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are their expectations for this project or test of change?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challenges do you predict might come up regarding this stakeholder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47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826718" y="846896"/>
            <a:ext cx="7816241" cy="764835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Session Goals</a:t>
            </a:r>
            <a:endParaRPr lang="en-US" alt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766147"/>
            <a:ext cx="8261960" cy="4632598"/>
          </a:xfrm>
        </p:spPr>
        <p:txBody>
          <a:bodyPr>
            <a:normAutofit/>
          </a:bodyPr>
          <a:lstStyle/>
          <a:p>
            <a:pPr marL="9144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2"/>
                </a:solidFill>
              </a:rPr>
              <a:t>Review strategies </a:t>
            </a:r>
            <a:r>
              <a:rPr lang="en-US" altLang="en-US" sz="2800" dirty="0" smtClean="0">
                <a:solidFill>
                  <a:schemeClr val="tx2"/>
                </a:solidFill>
              </a:rPr>
              <a:t>for planning a Plan-Do-Study-Act (PDSA) cycle </a:t>
            </a:r>
          </a:p>
          <a:p>
            <a:pPr marL="9144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2"/>
                </a:solidFill>
              </a:rPr>
              <a:t>Share </a:t>
            </a:r>
            <a:r>
              <a:rPr lang="en-US" altLang="en-US" sz="2800" dirty="0" smtClean="0">
                <a:solidFill>
                  <a:schemeClr val="tx2"/>
                </a:solidFill>
              </a:rPr>
              <a:t>examples of PDSA approaches from your projects</a:t>
            </a:r>
          </a:p>
          <a:p>
            <a:pPr marL="9144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2"/>
                </a:solidFill>
              </a:rPr>
              <a:t>Hear examples from leaders regarding work with stakeholders</a:t>
            </a:r>
          </a:p>
          <a:p>
            <a:pPr marL="9144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2"/>
                </a:solidFill>
              </a:rPr>
              <a:t>Review </a:t>
            </a:r>
            <a:r>
              <a:rPr lang="en-US" altLang="en-US" sz="2800" dirty="0" smtClean="0">
                <a:solidFill>
                  <a:schemeClr val="tx2"/>
                </a:solidFill>
              </a:rPr>
              <a:t>tools for communication plans and stakeholder analysis</a:t>
            </a:r>
          </a:p>
          <a:p>
            <a:pPr marL="9144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2"/>
                </a:solidFill>
              </a:rPr>
              <a:t>Practice  </a:t>
            </a:r>
            <a:r>
              <a:rPr lang="en-US" altLang="en-US" sz="2800" dirty="0" smtClean="0">
                <a:solidFill>
                  <a:schemeClr val="tx2"/>
                </a:solidFill>
              </a:rPr>
              <a:t>developing a stakeholder analysis plan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63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41990" y="736600"/>
            <a:ext cx="7816241" cy="647700"/>
          </a:xfrm>
        </p:spPr>
        <p:txBody>
          <a:bodyPr>
            <a:noAutofit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Debrief Discussion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idx="1"/>
          </p:nvPr>
        </p:nvSpPr>
        <p:spPr>
          <a:xfrm>
            <a:off x="375781" y="1479550"/>
            <a:ext cx="8267178" cy="37782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Teams to share examples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Questions to address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Briefly review your planned change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Which stakeholder did you focus on?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What challenges or issues are you anticipating?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7570" y="5260027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i="1" dirty="0">
                <a:solidFill>
                  <a:schemeClr val="accent2">
                    <a:lumMod val="75000"/>
                  </a:schemeClr>
                </a:solidFill>
              </a:rPr>
              <a:t>Are there additional stakeholders you think might be helpful to consider?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30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515" y="1730175"/>
            <a:ext cx="8071733" cy="2181521"/>
          </a:xfrm>
        </p:spPr>
        <p:txBody>
          <a:bodyPr/>
          <a:lstStyle/>
          <a:p>
            <a:r>
              <a:rPr lang="en-US" altLang="en-US" b="1" dirty="0" smtClean="0"/>
              <a:t>What haven’t we figured out yet?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Questions or issues that remain unclear?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57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Take-home 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Alyson – share 1 or 2 ideas you will take away from our discussion</a:t>
            </a:r>
          </a:p>
        </p:txBody>
      </p:sp>
    </p:spTree>
    <p:extLst>
      <p:ext uri="{BB962C8B-B14F-4D97-AF65-F5344CB8AC3E}">
        <p14:creationId xmlns:p14="http://schemas.microsoft.com/office/powerpoint/2010/main" val="6331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695432"/>
            <a:ext cx="7816241" cy="1128373"/>
          </a:xfrm>
        </p:spPr>
        <p:txBody>
          <a:bodyPr/>
          <a:lstStyle/>
          <a:p>
            <a:r>
              <a:rPr lang="en-US" altLang="en-US" b="1" dirty="0" smtClean="0"/>
              <a:t>Summary</a:t>
            </a:r>
            <a:endParaRPr lang="en-US" altLang="en-US" b="1" i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716"/>
            <a:ext cx="8839200" cy="4383284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800" dirty="0" smtClean="0">
                <a:solidFill>
                  <a:schemeClr val="tx2"/>
                </a:solidFill>
              </a:rPr>
              <a:t>Many people approaching an improvement effort underappreciate the importance of the Plan step of the PDSA cycle.</a:t>
            </a:r>
          </a:p>
          <a:p>
            <a:endParaRPr lang="en-US" altLang="en-US" sz="2800" dirty="0" smtClean="0">
              <a:solidFill>
                <a:schemeClr val="tx2"/>
              </a:solidFill>
            </a:endParaRP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The fishbone diagram can be a helpful tool for brainstorming ideas for possible changes to test.  Once generated, you can prioritize the list of change ideas and begin testing those of highest priority.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tx2"/>
              </a:solidFill>
            </a:endParaRP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Input from stakeholders is critical throughout any improvement effort.  It is particularly informative when selecting an effort, developing an understanding of a process, and considering what change to test.</a:t>
            </a:r>
          </a:p>
          <a:p>
            <a:endParaRPr lang="en-US" altLang="en-US" sz="2800" dirty="0">
              <a:solidFill>
                <a:schemeClr val="tx2"/>
              </a:solidFill>
            </a:endParaRP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Because stakeholder input is important throughout an improvement effort, it is useful to have a strategy for communicating with stakeholders.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487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3"/>
            <a:ext cx="7816241" cy="733488"/>
          </a:xfrm>
        </p:spPr>
        <p:txBody>
          <a:bodyPr lIns="90918" tIns="45457" rIns="90918" bIns="45457">
            <a:no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chemeClr val="tx1"/>
                </a:solidFill>
              </a:rPr>
              <a:t>Session X Assignment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5901"/>
            <a:ext cx="9144000" cy="4707342"/>
          </a:xfrm>
        </p:spPr>
        <p:txBody>
          <a:bodyPr lIns="90918" tIns="45457" rIns="90918" bIns="45457">
            <a:normAutofit lnSpcReduction="10000"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Interview a stakeholder for your planned change with whom you have not had regular interaction regarding the change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Use the template we used today to guide your interview (see separate Word document)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Contact Natalie, Alyson, or Mark if you have questions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 prepared to discuss your interview next session on 3/9/23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43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671820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350" y="1838761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HRSA.org </a:t>
            </a:r>
            <a:r>
              <a:rPr lang="en-US" sz="2400" dirty="0"/>
              <a:t>-</a:t>
            </a:r>
            <a:r>
              <a:rPr lang="en-US" dirty="0"/>
              <a:t> </a:t>
            </a:r>
            <a:r>
              <a:rPr lang="en-US" sz="2400" dirty="0" smtClean="0"/>
              <a:t>Health </a:t>
            </a:r>
            <a:r>
              <a:rPr lang="en-US" sz="2400" dirty="0"/>
              <a:t>Resources and Services </a:t>
            </a:r>
            <a:r>
              <a:rPr lang="en-US" sz="2400" dirty="0" smtClean="0"/>
              <a:t>Administration, agency of </a:t>
            </a:r>
            <a:r>
              <a:rPr lang="en-US" sz="2400" dirty="0"/>
              <a:t>U.S. Department of Health and Human </a:t>
            </a:r>
            <a:r>
              <a:rPr lang="en-US" sz="2400" dirty="0" smtClean="0"/>
              <a:t>Services, Rockville</a:t>
            </a:r>
            <a:r>
              <a:rPr lang="en-US" sz="2400" dirty="0"/>
              <a:t>, </a:t>
            </a:r>
            <a:r>
              <a:rPr lang="en-US" sz="2400" dirty="0" smtClean="0"/>
              <a:t>Maryland: Testing for Improvement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/>
              <a:t>Warrick DD</a:t>
            </a:r>
            <a:r>
              <a:rPr lang="en-US" sz="2400" dirty="0"/>
              <a:t>. Developing Organization Change Champions: A High Payoff Investment</a:t>
            </a:r>
            <a:r>
              <a:rPr lang="en-US" sz="2400" dirty="0" smtClean="0"/>
              <a:t>! </a:t>
            </a:r>
            <a:r>
              <a:rPr lang="en-US" sz="2400" i="1" dirty="0" smtClean="0"/>
              <a:t>OD Practitioner</a:t>
            </a:r>
            <a:r>
              <a:rPr lang="en-US" sz="2400" dirty="0" smtClean="0"/>
              <a:t>. 2009;41(1):14-19.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25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006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375781" y="692255"/>
            <a:ext cx="7816241" cy="85241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Agenda</a:t>
            </a:r>
            <a:endParaRPr lang="en-US" alt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idx="1"/>
          </p:nvPr>
        </p:nvSpPr>
        <p:spPr>
          <a:xfrm>
            <a:off x="375781" y="1678373"/>
            <a:ext cx="8267178" cy="463259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PDSA case discussion (10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Your PDSA examples (7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Chelsea &amp; Nicole stakeholder example (18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Theory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burst (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10 minutes)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Stakeholder Analysis/Influencing Strategy/Communication Plan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Break (5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Exercise (15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Debrief discussion (15 minutes)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Summary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and take-home points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(10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mins)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2091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altLang="en-US" b="1" dirty="0" smtClean="0"/>
              <a:t>Roles</a:t>
            </a:r>
            <a:endParaRPr lang="en-US" alt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24000"/>
            <a:ext cx="7816241" cy="4968922"/>
          </a:xfrm>
        </p:spPr>
        <p:txBody>
          <a:bodyPr lIns="90918" tIns="45457" rIns="90918" bIns="45457">
            <a:normAutofit fontScale="77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Guest presenters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Chelsea, Nicole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Theory burst presenter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Facilitator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Natalie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tx2"/>
                </a:solidFill>
              </a:rPr>
              <a:t>Technical genius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Meaghan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Timekeeper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Alyson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Take-home </a:t>
            </a:r>
            <a:r>
              <a:rPr lang="en-US" altLang="en-US" dirty="0">
                <a:solidFill>
                  <a:schemeClr val="tx2"/>
                </a:solidFill>
              </a:rPr>
              <a:t>thoughts </a:t>
            </a:r>
            <a:r>
              <a:rPr lang="en-US" altLang="en-US" dirty="0" smtClean="0">
                <a:solidFill>
                  <a:schemeClr val="tx2"/>
                </a:solidFill>
              </a:rPr>
              <a:t>report-out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Alyson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9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overview of Quality Improvement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10/13/22)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Care Observations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Stakeholder Considerations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10/27/22)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Organizing your Improvement Project (11/10/22)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Global Aim and Fishbone Diagram (12/8/22)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Process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Mapping (Flowcharts)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12/22/22)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Measurement to Inform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(1/12/23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1/26/23)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Approach to Testing a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/9/23)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Communication about your Improvement Effort (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2/23/23)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Stakeholder Analysis &amp; Conflict Management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noProof="0" dirty="0" smtClean="0">
                <a:solidFill>
                  <a:schemeClr val="tx2"/>
                </a:solidFill>
                <a:latin typeface="Calibri"/>
              </a:rPr>
              <a:t>3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/9/23)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Managing Up and Gaining Leadership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 Buy-In (3/23/23)</a:t>
            </a:r>
            <a:endParaRPr kumimoji="0" lang="en-US" sz="240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(4/13/23)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and More About Cycles of Change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4/27/23)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Sustaining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your Improvement Effort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(5/11/23)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Resident Presentations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5/25/23, 6/8/23, 6/22/23)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66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Curriculum Plan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6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5" y="1041766"/>
            <a:ext cx="9159208" cy="517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5424" y="782198"/>
            <a:ext cx="8615022" cy="3084033"/>
          </a:xfrm>
          <a:prstGeom prst="rect">
            <a:avLst/>
          </a:prstGeom>
        </p:spPr>
      </p:pic>
      <p:sp>
        <p:nvSpPr>
          <p:cNvPr id="4" name="Rectangle 13"/>
          <p:cNvSpPr txBox="1">
            <a:spLocks noChangeArrowheads="1"/>
          </p:cNvSpPr>
          <p:nvPr/>
        </p:nvSpPr>
        <p:spPr>
          <a:xfrm>
            <a:off x="209550" y="3955055"/>
            <a:ext cx="8667749" cy="220337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24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24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Change 1 – initial query of patients</a:t>
            </a:r>
          </a:p>
          <a:p>
            <a:pPr marL="457200" lvl="1" indent="-4572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24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Change 2 – develop scripting for MA’s</a:t>
            </a:r>
          </a:p>
          <a:p>
            <a:pPr marL="457200" lvl="1" indent="-4572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24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Change 3 – provider education about vaccine risks and benefits</a:t>
            </a:r>
          </a:p>
          <a:p>
            <a:pPr marL="914400" lvl="1" indent="-4524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24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Change 4 – educate staff</a:t>
            </a:r>
            <a:endParaRPr lang="en-US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515" y="1730175"/>
            <a:ext cx="8071733" cy="2181521"/>
          </a:xfrm>
        </p:spPr>
        <p:txBody>
          <a:bodyPr/>
          <a:lstStyle/>
          <a:p>
            <a:r>
              <a:rPr lang="en-US" altLang="en-US" b="1" dirty="0" smtClean="0"/>
              <a:t>PDSA Case Study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Any questions or issues about the case?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51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Project Team Example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7188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10554</TotalTime>
  <Words>1131</Words>
  <Application>Microsoft Office PowerPoint</Application>
  <PresentationFormat>On-screen Show (4:3)</PresentationFormat>
  <Paragraphs>275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MS PGothic</vt:lpstr>
      <vt:lpstr>Adobe Devanagari</vt:lpstr>
      <vt:lpstr>Aharoni</vt:lpstr>
      <vt:lpstr>Arial</vt:lpstr>
      <vt:lpstr>Calibri</vt:lpstr>
      <vt:lpstr>Cambria</vt:lpstr>
      <vt:lpstr>Courier New</vt:lpstr>
      <vt:lpstr>Times New Roman</vt:lpstr>
      <vt:lpstr>Wingdings</vt:lpstr>
      <vt:lpstr>CHC_WI_PPTtemp_Option2_R052416</vt:lpstr>
      <vt:lpstr>PowerPoint Presentation</vt:lpstr>
      <vt:lpstr>Session Goals</vt:lpstr>
      <vt:lpstr>Agenda</vt:lpstr>
      <vt:lpstr>Roles</vt:lpstr>
      <vt:lpstr>PowerPoint Presentation</vt:lpstr>
      <vt:lpstr>PowerPoint Presentation</vt:lpstr>
      <vt:lpstr>PowerPoint Presentation</vt:lpstr>
      <vt:lpstr>PDSA Case Study</vt:lpstr>
      <vt:lpstr>PowerPoint Presentation</vt:lpstr>
      <vt:lpstr>PowerPoint Presentation</vt:lpstr>
      <vt:lpstr>PowerPoint Presentation</vt:lpstr>
      <vt:lpstr>Change can be hard.</vt:lpstr>
      <vt:lpstr>Stakeholder Analysis</vt:lpstr>
      <vt:lpstr>Stakeholder Analysis Example</vt:lpstr>
      <vt:lpstr>Prioritization Matrix</vt:lpstr>
      <vt:lpstr>Communication Plan</vt:lpstr>
      <vt:lpstr>Break!</vt:lpstr>
      <vt:lpstr>Small Group Discussion</vt:lpstr>
      <vt:lpstr>Familiar Stakeholder Considerations</vt:lpstr>
      <vt:lpstr>Debrief Discussion</vt:lpstr>
      <vt:lpstr>What haven’t we figured out yet?</vt:lpstr>
      <vt:lpstr>Take-home Thoughts</vt:lpstr>
      <vt:lpstr>Summary</vt:lpstr>
      <vt:lpstr>Session X Assignment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176</cp:revision>
  <dcterms:created xsi:type="dcterms:W3CDTF">2016-09-01T16:53:39Z</dcterms:created>
  <dcterms:modified xsi:type="dcterms:W3CDTF">2023-02-21T21:10:30Z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A8EB94D5-4FD7-42B1-AB75-498D43E550C1</vt:lpwstr>
  </property>
  <property fmtid="{D5CDD505-2E9C-101B-9397-08002B2CF9AE}" pid="3" name="ArticulatePath">
    <vt:lpwstr>Session V QI Seminar Slides 12.22.22</vt:lpwstr>
  </property>
</Properties>
</file>