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510" r:id="rId3"/>
    <p:sldId id="513" r:id="rId4"/>
    <p:sldId id="379" r:id="rId5"/>
    <p:sldId id="378" r:id="rId6"/>
    <p:sldId id="491" r:id="rId7"/>
    <p:sldId id="517" r:id="rId8"/>
    <p:sldId id="518" r:id="rId9"/>
    <p:sldId id="519" r:id="rId10"/>
    <p:sldId id="514" r:id="rId11"/>
    <p:sldId id="492" r:id="rId12"/>
    <p:sldId id="493" r:id="rId13"/>
    <p:sldId id="494" r:id="rId14"/>
    <p:sldId id="495" r:id="rId15"/>
    <p:sldId id="496" r:id="rId16"/>
    <p:sldId id="516" r:id="rId17"/>
    <p:sldId id="497" r:id="rId18"/>
    <p:sldId id="515" r:id="rId19"/>
    <p:sldId id="498" r:id="rId20"/>
    <p:sldId id="499" r:id="rId21"/>
    <p:sldId id="500" r:id="rId22"/>
    <p:sldId id="501" r:id="rId23"/>
    <p:sldId id="502" r:id="rId24"/>
    <p:sldId id="503" r:id="rId25"/>
    <p:sldId id="504" r:id="rId26"/>
    <p:sldId id="505" r:id="rId27"/>
    <p:sldId id="506" r:id="rId28"/>
    <p:sldId id="507" r:id="rId29"/>
    <p:sldId id="508" r:id="rId30"/>
    <p:sldId id="509" r:id="rId31"/>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433" autoAdjust="0"/>
  </p:normalViewPr>
  <p:slideViewPr>
    <p:cSldViewPr>
      <p:cViewPr varScale="1">
        <p:scale>
          <a:sx n="55" d="100"/>
          <a:sy n="55" d="100"/>
        </p:scale>
        <p:origin x="1552" y="3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7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C169A-D777-4903-AFB5-10AFB8D11B06}" type="doc">
      <dgm:prSet loTypeId="urn:microsoft.com/office/officeart/2005/8/layout/cycle8" loCatId="cycle" qsTypeId="urn:microsoft.com/office/officeart/2005/8/quickstyle/3d3" qsCatId="3D" csTypeId="urn:microsoft.com/office/officeart/2005/8/colors/colorful1" csCatId="colorful" phldr="1"/>
      <dgm:spPr/>
    </dgm:pt>
    <dgm:pt modelId="{898BA2D0-CAE8-46FC-89E9-37E04C2C1221}">
      <dgm:prSet phldrT="[Text]"/>
      <dgm:spPr/>
      <dgm:t>
        <a:bodyPr/>
        <a:lstStyle/>
        <a:p>
          <a:endParaRPr lang="en-US" dirty="0"/>
        </a:p>
      </dgm:t>
    </dgm:pt>
    <dgm:pt modelId="{2C161C5E-45FC-4024-867B-3CDCB0B3DAFC}" type="parTrans" cxnId="{5C7B39FD-CEE1-4DC2-BA56-01D3549D3072}">
      <dgm:prSet/>
      <dgm:spPr/>
      <dgm:t>
        <a:bodyPr/>
        <a:lstStyle/>
        <a:p>
          <a:endParaRPr lang="en-US"/>
        </a:p>
      </dgm:t>
    </dgm:pt>
    <dgm:pt modelId="{BBC42567-D504-4CBD-8858-7AE9EDF9020C}" type="sibTrans" cxnId="{5C7B39FD-CEE1-4DC2-BA56-01D3549D3072}">
      <dgm:prSet/>
      <dgm:spPr/>
      <dgm:t>
        <a:bodyPr/>
        <a:lstStyle/>
        <a:p>
          <a:endParaRPr lang="en-US"/>
        </a:p>
      </dgm:t>
    </dgm:pt>
    <dgm:pt modelId="{F2EBD4AD-79AC-47F7-9568-CCA105E1E267}">
      <dgm:prSet phldrT="[Text]"/>
      <dgm:spPr/>
      <dgm:t>
        <a:bodyPr/>
        <a:lstStyle/>
        <a:p>
          <a:endParaRPr lang="en-US" dirty="0"/>
        </a:p>
      </dgm:t>
    </dgm:pt>
    <dgm:pt modelId="{B2425DFF-AB80-4AC2-ABAA-78A0C0536BFE}" type="parTrans" cxnId="{D25DF12F-A295-41D6-B2CB-EBE5C1DACB64}">
      <dgm:prSet/>
      <dgm:spPr/>
      <dgm:t>
        <a:bodyPr/>
        <a:lstStyle/>
        <a:p>
          <a:endParaRPr lang="en-US"/>
        </a:p>
      </dgm:t>
    </dgm:pt>
    <dgm:pt modelId="{2AC654DB-43F4-4F42-9930-521E655331B1}" type="sibTrans" cxnId="{D25DF12F-A295-41D6-B2CB-EBE5C1DACB64}">
      <dgm:prSet/>
      <dgm:spPr/>
      <dgm:t>
        <a:bodyPr/>
        <a:lstStyle/>
        <a:p>
          <a:endParaRPr lang="en-US"/>
        </a:p>
      </dgm:t>
    </dgm:pt>
    <dgm:pt modelId="{2F84F7E8-B5D0-40BB-9830-E50DE3A4EAA5}">
      <dgm:prSet phldrT="[Text]" custT="1"/>
      <dgm:spPr/>
      <dgm:t>
        <a:bodyPr/>
        <a:lstStyle/>
        <a:p>
          <a:endParaRPr lang="en-US" sz="4000" dirty="0">
            <a:latin typeface="Calibri Light" panose="020F0302020204030204" pitchFamily="34" charset="0"/>
            <a:cs typeface="Calibri Light" panose="020F0302020204030204" pitchFamily="34" charset="0"/>
          </a:endParaRPr>
        </a:p>
      </dgm:t>
    </dgm:pt>
    <dgm:pt modelId="{62799923-2B56-4D61-A217-6FA08B039E36}" type="sibTrans" cxnId="{BC43DCB1-A35A-4959-9234-341E8F6918C5}">
      <dgm:prSet/>
      <dgm:spPr/>
      <dgm:t>
        <a:bodyPr/>
        <a:lstStyle/>
        <a:p>
          <a:endParaRPr lang="en-US"/>
        </a:p>
      </dgm:t>
    </dgm:pt>
    <dgm:pt modelId="{4EA53520-9BC0-4E95-9F2B-48B7E650934D}" type="parTrans" cxnId="{BC43DCB1-A35A-4959-9234-341E8F6918C5}">
      <dgm:prSet/>
      <dgm:spPr/>
      <dgm:t>
        <a:bodyPr/>
        <a:lstStyle/>
        <a:p>
          <a:endParaRPr lang="en-US"/>
        </a:p>
      </dgm:t>
    </dgm:pt>
    <dgm:pt modelId="{7597D02E-F5E1-4BBD-8235-DD85CF919A0E}">
      <dgm:prSet/>
      <dgm:spPr/>
      <dgm:t>
        <a:bodyPr/>
        <a:lstStyle/>
        <a:p>
          <a:endParaRPr lang="en-US"/>
        </a:p>
      </dgm:t>
    </dgm:pt>
    <dgm:pt modelId="{5C007875-1B43-45B5-B11B-EE0A062DC14F}" type="parTrans" cxnId="{9C2129D4-340E-4910-832A-61062F753BB0}">
      <dgm:prSet/>
      <dgm:spPr/>
      <dgm:t>
        <a:bodyPr/>
        <a:lstStyle/>
        <a:p>
          <a:endParaRPr lang="en-US"/>
        </a:p>
      </dgm:t>
    </dgm:pt>
    <dgm:pt modelId="{7CD324FB-9BAC-4E55-9268-F3911DF8B772}" type="sibTrans" cxnId="{9C2129D4-340E-4910-832A-61062F753BB0}">
      <dgm:prSet/>
      <dgm:spPr/>
      <dgm:t>
        <a:bodyPr/>
        <a:lstStyle/>
        <a:p>
          <a:endParaRPr lang="en-US"/>
        </a:p>
      </dgm:t>
    </dgm:pt>
    <dgm:pt modelId="{DC96EAA4-B06C-4A7E-A7F6-043B8AE64165}" type="pres">
      <dgm:prSet presAssocID="{834C169A-D777-4903-AFB5-10AFB8D11B06}" presName="compositeShape" presStyleCnt="0">
        <dgm:presLayoutVars>
          <dgm:chMax val="7"/>
          <dgm:dir/>
          <dgm:resizeHandles val="exact"/>
        </dgm:presLayoutVars>
      </dgm:prSet>
      <dgm:spPr/>
    </dgm:pt>
    <dgm:pt modelId="{096589D5-AC2B-4CE9-8058-1225A7EDB5DD}" type="pres">
      <dgm:prSet presAssocID="{834C169A-D777-4903-AFB5-10AFB8D11B06}" presName="wedge1" presStyleLbl="node1" presStyleIdx="0" presStyleCnt="4"/>
      <dgm:spPr/>
      <dgm:t>
        <a:bodyPr/>
        <a:lstStyle/>
        <a:p>
          <a:endParaRPr lang="en-US"/>
        </a:p>
      </dgm:t>
    </dgm:pt>
    <dgm:pt modelId="{FE8FAD7D-AD95-4AB3-8FF1-9A9E7C3725EF}" type="pres">
      <dgm:prSet presAssocID="{834C169A-D777-4903-AFB5-10AFB8D11B06}" presName="dummy1a" presStyleCnt="0"/>
      <dgm:spPr/>
    </dgm:pt>
    <dgm:pt modelId="{C445191C-6F37-43C2-9E19-B9448B245DC0}" type="pres">
      <dgm:prSet presAssocID="{834C169A-D777-4903-AFB5-10AFB8D11B06}" presName="dummy1b" presStyleCnt="0"/>
      <dgm:spPr/>
    </dgm:pt>
    <dgm:pt modelId="{2CD11BE9-F9AE-4A83-A0EE-D27B67B85CBF}" type="pres">
      <dgm:prSet presAssocID="{834C169A-D777-4903-AFB5-10AFB8D11B06}" presName="wedge1Tx" presStyleLbl="node1" presStyleIdx="0" presStyleCnt="4">
        <dgm:presLayoutVars>
          <dgm:chMax val="0"/>
          <dgm:chPref val="0"/>
          <dgm:bulletEnabled val="1"/>
        </dgm:presLayoutVars>
      </dgm:prSet>
      <dgm:spPr/>
      <dgm:t>
        <a:bodyPr/>
        <a:lstStyle/>
        <a:p>
          <a:endParaRPr lang="en-US"/>
        </a:p>
      </dgm:t>
    </dgm:pt>
    <dgm:pt modelId="{85713A6B-776B-4632-AE1D-BC1A3CE4A003}" type="pres">
      <dgm:prSet presAssocID="{834C169A-D777-4903-AFB5-10AFB8D11B06}" presName="wedge2" presStyleLbl="node1" presStyleIdx="1" presStyleCnt="4"/>
      <dgm:spPr/>
      <dgm:t>
        <a:bodyPr/>
        <a:lstStyle/>
        <a:p>
          <a:endParaRPr lang="en-US"/>
        </a:p>
      </dgm:t>
    </dgm:pt>
    <dgm:pt modelId="{46D19C01-1057-46B1-BC19-3FAD3FF40527}" type="pres">
      <dgm:prSet presAssocID="{834C169A-D777-4903-AFB5-10AFB8D11B06}" presName="dummy2a" presStyleCnt="0"/>
      <dgm:spPr/>
    </dgm:pt>
    <dgm:pt modelId="{E8344320-C070-479B-A5CF-96A9EC3CAA1F}" type="pres">
      <dgm:prSet presAssocID="{834C169A-D777-4903-AFB5-10AFB8D11B06}" presName="dummy2b" presStyleCnt="0"/>
      <dgm:spPr/>
    </dgm:pt>
    <dgm:pt modelId="{AFADEDC2-218B-4719-BAEA-C09D478E8828}" type="pres">
      <dgm:prSet presAssocID="{834C169A-D777-4903-AFB5-10AFB8D11B06}" presName="wedge2Tx" presStyleLbl="node1" presStyleIdx="1" presStyleCnt="4">
        <dgm:presLayoutVars>
          <dgm:chMax val="0"/>
          <dgm:chPref val="0"/>
          <dgm:bulletEnabled val="1"/>
        </dgm:presLayoutVars>
      </dgm:prSet>
      <dgm:spPr/>
      <dgm:t>
        <a:bodyPr/>
        <a:lstStyle/>
        <a:p>
          <a:endParaRPr lang="en-US"/>
        </a:p>
      </dgm:t>
    </dgm:pt>
    <dgm:pt modelId="{E4BDD8AF-B921-4709-89C6-9E5A2C80DC97}" type="pres">
      <dgm:prSet presAssocID="{834C169A-D777-4903-AFB5-10AFB8D11B06}" presName="wedge3" presStyleLbl="node1" presStyleIdx="2" presStyleCnt="4"/>
      <dgm:spPr/>
      <dgm:t>
        <a:bodyPr/>
        <a:lstStyle/>
        <a:p>
          <a:endParaRPr lang="en-US"/>
        </a:p>
      </dgm:t>
    </dgm:pt>
    <dgm:pt modelId="{AED8A735-99AB-4A01-B888-C48C676D50E1}" type="pres">
      <dgm:prSet presAssocID="{834C169A-D777-4903-AFB5-10AFB8D11B06}" presName="dummy3a" presStyleCnt="0"/>
      <dgm:spPr/>
    </dgm:pt>
    <dgm:pt modelId="{95E86C13-9597-4B0D-BBB9-15261EB0C883}" type="pres">
      <dgm:prSet presAssocID="{834C169A-D777-4903-AFB5-10AFB8D11B06}" presName="dummy3b" presStyleCnt="0"/>
      <dgm:spPr/>
    </dgm:pt>
    <dgm:pt modelId="{8B5B38BE-0D03-45B1-BB7C-E58D517743BF}" type="pres">
      <dgm:prSet presAssocID="{834C169A-D777-4903-AFB5-10AFB8D11B06}" presName="wedge3Tx" presStyleLbl="node1" presStyleIdx="2" presStyleCnt="4">
        <dgm:presLayoutVars>
          <dgm:chMax val="0"/>
          <dgm:chPref val="0"/>
          <dgm:bulletEnabled val="1"/>
        </dgm:presLayoutVars>
      </dgm:prSet>
      <dgm:spPr/>
      <dgm:t>
        <a:bodyPr/>
        <a:lstStyle/>
        <a:p>
          <a:endParaRPr lang="en-US"/>
        </a:p>
      </dgm:t>
    </dgm:pt>
    <dgm:pt modelId="{17FBCA6D-87F6-4A03-8D27-BA0FD2C0B971}" type="pres">
      <dgm:prSet presAssocID="{834C169A-D777-4903-AFB5-10AFB8D11B06}" presName="wedge4" presStyleLbl="node1" presStyleIdx="3" presStyleCnt="4"/>
      <dgm:spPr/>
      <dgm:t>
        <a:bodyPr/>
        <a:lstStyle/>
        <a:p>
          <a:endParaRPr lang="en-US"/>
        </a:p>
      </dgm:t>
    </dgm:pt>
    <dgm:pt modelId="{61F3DB22-68A7-47A5-BD11-A926E6436DC7}" type="pres">
      <dgm:prSet presAssocID="{834C169A-D777-4903-AFB5-10AFB8D11B06}" presName="dummy4a" presStyleCnt="0"/>
      <dgm:spPr/>
    </dgm:pt>
    <dgm:pt modelId="{5503CD7A-D615-4479-8728-EB8890CFD0AF}" type="pres">
      <dgm:prSet presAssocID="{834C169A-D777-4903-AFB5-10AFB8D11B06}" presName="dummy4b" presStyleCnt="0"/>
      <dgm:spPr/>
    </dgm:pt>
    <dgm:pt modelId="{5148E02F-2C38-4A6B-983B-0C3C5683B1C4}" type="pres">
      <dgm:prSet presAssocID="{834C169A-D777-4903-AFB5-10AFB8D11B06}" presName="wedge4Tx" presStyleLbl="node1" presStyleIdx="3" presStyleCnt="4">
        <dgm:presLayoutVars>
          <dgm:chMax val="0"/>
          <dgm:chPref val="0"/>
          <dgm:bulletEnabled val="1"/>
        </dgm:presLayoutVars>
      </dgm:prSet>
      <dgm:spPr/>
      <dgm:t>
        <a:bodyPr/>
        <a:lstStyle/>
        <a:p>
          <a:endParaRPr lang="en-US"/>
        </a:p>
      </dgm:t>
    </dgm:pt>
    <dgm:pt modelId="{7E5A5CEC-1491-473D-A0A5-45C7C9CFE77F}" type="pres">
      <dgm:prSet presAssocID="{62799923-2B56-4D61-A217-6FA08B039E36}" presName="arrowWedge1" presStyleLbl="fgSibTrans2D1" presStyleIdx="0" presStyleCnt="4"/>
      <dgm:spPr/>
    </dgm:pt>
    <dgm:pt modelId="{23203801-5D86-4F76-9B93-0951868C87FC}" type="pres">
      <dgm:prSet presAssocID="{BBC42567-D504-4CBD-8858-7AE9EDF9020C}" presName="arrowWedge2" presStyleLbl="fgSibTrans2D1" presStyleIdx="1" presStyleCnt="4"/>
      <dgm:spPr/>
    </dgm:pt>
    <dgm:pt modelId="{D9892109-E5D3-44AD-854C-0242DF306284}" type="pres">
      <dgm:prSet presAssocID="{7CD324FB-9BAC-4E55-9268-F3911DF8B772}" presName="arrowWedge3" presStyleLbl="fgSibTrans2D1" presStyleIdx="2" presStyleCnt="4"/>
      <dgm:spPr/>
    </dgm:pt>
    <dgm:pt modelId="{A2948539-BF16-4B16-AD85-DB7B79FC0503}" type="pres">
      <dgm:prSet presAssocID="{2AC654DB-43F4-4F42-9930-521E655331B1}" presName="arrowWedge4" presStyleLbl="fgSibTrans2D1" presStyleIdx="3" presStyleCnt="4"/>
      <dgm:spPr/>
    </dgm:pt>
  </dgm:ptLst>
  <dgm:cxnLst>
    <dgm:cxn modelId="{6F9CD583-C26F-476D-A62B-1B46AD89C657}" type="presOf" srcId="{7597D02E-F5E1-4BBD-8235-DD85CF919A0E}" destId="{E4BDD8AF-B921-4709-89C6-9E5A2C80DC97}" srcOrd="0" destOrd="0" presId="urn:microsoft.com/office/officeart/2005/8/layout/cycle8"/>
    <dgm:cxn modelId="{9C2129D4-340E-4910-832A-61062F753BB0}" srcId="{834C169A-D777-4903-AFB5-10AFB8D11B06}" destId="{7597D02E-F5E1-4BBD-8235-DD85CF919A0E}" srcOrd="2" destOrd="0" parTransId="{5C007875-1B43-45B5-B11B-EE0A062DC14F}" sibTransId="{7CD324FB-9BAC-4E55-9268-F3911DF8B772}"/>
    <dgm:cxn modelId="{BC43DCB1-A35A-4959-9234-341E8F6918C5}" srcId="{834C169A-D777-4903-AFB5-10AFB8D11B06}" destId="{2F84F7E8-B5D0-40BB-9830-E50DE3A4EAA5}" srcOrd="0" destOrd="0" parTransId="{4EA53520-9BC0-4E95-9F2B-48B7E650934D}" sibTransId="{62799923-2B56-4D61-A217-6FA08B039E36}"/>
    <dgm:cxn modelId="{5EA81E68-8B57-4C59-A462-EDD5ADEED6A6}" type="presOf" srcId="{834C169A-D777-4903-AFB5-10AFB8D11B06}" destId="{DC96EAA4-B06C-4A7E-A7F6-043B8AE64165}" srcOrd="0" destOrd="0" presId="urn:microsoft.com/office/officeart/2005/8/layout/cycle8"/>
    <dgm:cxn modelId="{82ED2C96-763B-4107-8895-97961C1DE608}" type="presOf" srcId="{2F84F7E8-B5D0-40BB-9830-E50DE3A4EAA5}" destId="{096589D5-AC2B-4CE9-8058-1225A7EDB5DD}" srcOrd="0" destOrd="0" presId="urn:microsoft.com/office/officeart/2005/8/layout/cycle8"/>
    <dgm:cxn modelId="{C18F972C-81DC-4EFC-B9E9-598F2E838829}" type="presOf" srcId="{2F84F7E8-B5D0-40BB-9830-E50DE3A4EAA5}" destId="{2CD11BE9-F9AE-4A83-A0EE-D27B67B85CBF}" srcOrd="1" destOrd="0" presId="urn:microsoft.com/office/officeart/2005/8/layout/cycle8"/>
    <dgm:cxn modelId="{D25DF12F-A295-41D6-B2CB-EBE5C1DACB64}" srcId="{834C169A-D777-4903-AFB5-10AFB8D11B06}" destId="{F2EBD4AD-79AC-47F7-9568-CCA105E1E267}" srcOrd="3" destOrd="0" parTransId="{B2425DFF-AB80-4AC2-ABAA-78A0C0536BFE}" sibTransId="{2AC654DB-43F4-4F42-9930-521E655331B1}"/>
    <dgm:cxn modelId="{543A360A-77AB-48CC-9FFE-E61C3A834C85}" type="presOf" srcId="{7597D02E-F5E1-4BBD-8235-DD85CF919A0E}" destId="{8B5B38BE-0D03-45B1-BB7C-E58D517743BF}" srcOrd="1" destOrd="0" presId="urn:microsoft.com/office/officeart/2005/8/layout/cycle8"/>
    <dgm:cxn modelId="{5C7B39FD-CEE1-4DC2-BA56-01D3549D3072}" srcId="{834C169A-D777-4903-AFB5-10AFB8D11B06}" destId="{898BA2D0-CAE8-46FC-89E9-37E04C2C1221}" srcOrd="1" destOrd="0" parTransId="{2C161C5E-45FC-4024-867B-3CDCB0B3DAFC}" sibTransId="{BBC42567-D504-4CBD-8858-7AE9EDF9020C}"/>
    <dgm:cxn modelId="{561D972B-4FB7-4FA2-A207-B70C168F8E70}" type="presOf" srcId="{898BA2D0-CAE8-46FC-89E9-37E04C2C1221}" destId="{AFADEDC2-218B-4719-BAEA-C09D478E8828}" srcOrd="1" destOrd="0" presId="urn:microsoft.com/office/officeart/2005/8/layout/cycle8"/>
    <dgm:cxn modelId="{E3B23D09-82F3-4EFD-8883-8B1BFCF5D221}" type="presOf" srcId="{F2EBD4AD-79AC-47F7-9568-CCA105E1E267}" destId="{17FBCA6D-87F6-4A03-8D27-BA0FD2C0B971}" srcOrd="0" destOrd="0" presId="urn:microsoft.com/office/officeart/2005/8/layout/cycle8"/>
    <dgm:cxn modelId="{634E78C5-E5DF-439C-A79F-ECC12E8426C5}" type="presOf" srcId="{898BA2D0-CAE8-46FC-89E9-37E04C2C1221}" destId="{85713A6B-776B-4632-AE1D-BC1A3CE4A003}" srcOrd="0" destOrd="0" presId="urn:microsoft.com/office/officeart/2005/8/layout/cycle8"/>
    <dgm:cxn modelId="{2D8452CF-E34C-4488-8188-570D7E89FB22}" type="presOf" srcId="{F2EBD4AD-79AC-47F7-9568-CCA105E1E267}" destId="{5148E02F-2C38-4A6B-983B-0C3C5683B1C4}" srcOrd="1" destOrd="0" presId="urn:microsoft.com/office/officeart/2005/8/layout/cycle8"/>
    <dgm:cxn modelId="{A8FC211A-B4F1-4491-960F-2738ACDEDAEE}" type="presParOf" srcId="{DC96EAA4-B06C-4A7E-A7F6-043B8AE64165}" destId="{096589D5-AC2B-4CE9-8058-1225A7EDB5DD}" srcOrd="0" destOrd="0" presId="urn:microsoft.com/office/officeart/2005/8/layout/cycle8"/>
    <dgm:cxn modelId="{DE2F24FB-8F9F-4481-9E1F-68DE048931D5}" type="presParOf" srcId="{DC96EAA4-B06C-4A7E-A7F6-043B8AE64165}" destId="{FE8FAD7D-AD95-4AB3-8FF1-9A9E7C3725EF}" srcOrd="1" destOrd="0" presId="urn:microsoft.com/office/officeart/2005/8/layout/cycle8"/>
    <dgm:cxn modelId="{797CF9B3-B907-49F8-80FB-B960A7A4DB95}" type="presParOf" srcId="{DC96EAA4-B06C-4A7E-A7F6-043B8AE64165}" destId="{C445191C-6F37-43C2-9E19-B9448B245DC0}" srcOrd="2" destOrd="0" presId="urn:microsoft.com/office/officeart/2005/8/layout/cycle8"/>
    <dgm:cxn modelId="{07280447-86C5-4247-B90D-3EE75BDA2489}" type="presParOf" srcId="{DC96EAA4-B06C-4A7E-A7F6-043B8AE64165}" destId="{2CD11BE9-F9AE-4A83-A0EE-D27B67B85CBF}" srcOrd="3" destOrd="0" presId="urn:microsoft.com/office/officeart/2005/8/layout/cycle8"/>
    <dgm:cxn modelId="{74113CEF-5B9D-4E66-8BC9-0DB7B656DD55}" type="presParOf" srcId="{DC96EAA4-B06C-4A7E-A7F6-043B8AE64165}" destId="{85713A6B-776B-4632-AE1D-BC1A3CE4A003}" srcOrd="4" destOrd="0" presId="urn:microsoft.com/office/officeart/2005/8/layout/cycle8"/>
    <dgm:cxn modelId="{A2BE989B-F4E8-4E6F-B54E-023D02B4A368}" type="presParOf" srcId="{DC96EAA4-B06C-4A7E-A7F6-043B8AE64165}" destId="{46D19C01-1057-46B1-BC19-3FAD3FF40527}" srcOrd="5" destOrd="0" presId="urn:microsoft.com/office/officeart/2005/8/layout/cycle8"/>
    <dgm:cxn modelId="{AA88CD3E-9AB8-40E7-9C33-C245C17AE9EF}" type="presParOf" srcId="{DC96EAA4-B06C-4A7E-A7F6-043B8AE64165}" destId="{E8344320-C070-479B-A5CF-96A9EC3CAA1F}" srcOrd="6" destOrd="0" presId="urn:microsoft.com/office/officeart/2005/8/layout/cycle8"/>
    <dgm:cxn modelId="{C7D4C26D-0F71-4096-89E4-009FB8950471}" type="presParOf" srcId="{DC96EAA4-B06C-4A7E-A7F6-043B8AE64165}" destId="{AFADEDC2-218B-4719-BAEA-C09D478E8828}" srcOrd="7" destOrd="0" presId="urn:microsoft.com/office/officeart/2005/8/layout/cycle8"/>
    <dgm:cxn modelId="{F1B51690-D696-445E-B309-52E195FA6E8E}" type="presParOf" srcId="{DC96EAA4-B06C-4A7E-A7F6-043B8AE64165}" destId="{E4BDD8AF-B921-4709-89C6-9E5A2C80DC97}" srcOrd="8" destOrd="0" presId="urn:microsoft.com/office/officeart/2005/8/layout/cycle8"/>
    <dgm:cxn modelId="{08BF19F6-CAB0-488D-9FAD-A0CA6FAA1DFC}" type="presParOf" srcId="{DC96EAA4-B06C-4A7E-A7F6-043B8AE64165}" destId="{AED8A735-99AB-4A01-B888-C48C676D50E1}" srcOrd="9" destOrd="0" presId="urn:microsoft.com/office/officeart/2005/8/layout/cycle8"/>
    <dgm:cxn modelId="{D9FC3D81-C0C6-4947-8EE1-44ECD59D6203}" type="presParOf" srcId="{DC96EAA4-B06C-4A7E-A7F6-043B8AE64165}" destId="{95E86C13-9597-4B0D-BBB9-15261EB0C883}" srcOrd="10" destOrd="0" presId="urn:microsoft.com/office/officeart/2005/8/layout/cycle8"/>
    <dgm:cxn modelId="{26C69ABF-3377-449D-AEDB-E11B04914680}" type="presParOf" srcId="{DC96EAA4-B06C-4A7E-A7F6-043B8AE64165}" destId="{8B5B38BE-0D03-45B1-BB7C-E58D517743BF}" srcOrd="11" destOrd="0" presId="urn:microsoft.com/office/officeart/2005/8/layout/cycle8"/>
    <dgm:cxn modelId="{7480620F-EFB8-4CFC-A34A-C93BC1C85428}" type="presParOf" srcId="{DC96EAA4-B06C-4A7E-A7F6-043B8AE64165}" destId="{17FBCA6D-87F6-4A03-8D27-BA0FD2C0B971}" srcOrd="12" destOrd="0" presId="urn:microsoft.com/office/officeart/2005/8/layout/cycle8"/>
    <dgm:cxn modelId="{57F240BA-57F7-4A52-8A42-E40A8248B66A}" type="presParOf" srcId="{DC96EAA4-B06C-4A7E-A7F6-043B8AE64165}" destId="{61F3DB22-68A7-47A5-BD11-A926E6436DC7}" srcOrd="13" destOrd="0" presId="urn:microsoft.com/office/officeart/2005/8/layout/cycle8"/>
    <dgm:cxn modelId="{4A9B80E0-7637-4B8E-AD50-8884720CF697}" type="presParOf" srcId="{DC96EAA4-B06C-4A7E-A7F6-043B8AE64165}" destId="{5503CD7A-D615-4479-8728-EB8890CFD0AF}" srcOrd="14" destOrd="0" presId="urn:microsoft.com/office/officeart/2005/8/layout/cycle8"/>
    <dgm:cxn modelId="{0BE718D9-C41C-47C7-A7A4-A2830BAAF624}" type="presParOf" srcId="{DC96EAA4-B06C-4A7E-A7F6-043B8AE64165}" destId="{5148E02F-2C38-4A6B-983B-0C3C5683B1C4}" srcOrd="15" destOrd="0" presId="urn:microsoft.com/office/officeart/2005/8/layout/cycle8"/>
    <dgm:cxn modelId="{CE3E9712-8D9D-420F-8CFF-FA7F6B96B6A8}" type="presParOf" srcId="{DC96EAA4-B06C-4A7E-A7F6-043B8AE64165}" destId="{7E5A5CEC-1491-473D-A0A5-45C7C9CFE77F}" srcOrd="16" destOrd="0" presId="urn:microsoft.com/office/officeart/2005/8/layout/cycle8"/>
    <dgm:cxn modelId="{62353521-D6CF-4439-853B-00FF19D96F9E}" type="presParOf" srcId="{DC96EAA4-B06C-4A7E-A7F6-043B8AE64165}" destId="{23203801-5D86-4F76-9B93-0951868C87FC}" srcOrd="17" destOrd="0" presId="urn:microsoft.com/office/officeart/2005/8/layout/cycle8"/>
    <dgm:cxn modelId="{8E0536C1-0304-4CEF-986F-10E452E897EF}" type="presParOf" srcId="{DC96EAA4-B06C-4A7E-A7F6-043B8AE64165}" destId="{D9892109-E5D3-44AD-854C-0242DF306284}" srcOrd="18" destOrd="0" presId="urn:microsoft.com/office/officeart/2005/8/layout/cycle8"/>
    <dgm:cxn modelId="{3A10A142-C0B9-4279-9CA0-6FB282298959}" type="presParOf" srcId="{DC96EAA4-B06C-4A7E-A7F6-043B8AE64165}" destId="{A2948539-BF16-4B16-AD85-DB7B79FC0503}"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589D5-AC2B-4CE9-8058-1225A7EDB5DD}">
      <dsp:nvSpPr>
        <dsp:cNvPr id="0" name=""/>
        <dsp:cNvSpPr/>
      </dsp:nvSpPr>
      <dsp:spPr>
        <a:xfrm>
          <a:off x="1071811" y="358603"/>
          <a:ext cx="4800411" cy="4800411"/>
        </a:xfrm>
        <a:prstGeom prst="pie">
          <a:avLst>
            <a:gd name="adj1" fmla="val 16200000"/>
            <a:gd name="adj2" fmla="val 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dirty="0">
            <a:latin typeface="Calibri Light" panose="020F0302020204030204" pitchFamily="34" charset="0"/>
            <a:cs typeface="Calibri Light" panose="020F0302020204030204" pitchFamily="34" charset="0"/>
          </a:endParaRPr>
        </a:p>
      </dsp:txBody>
      <dsp:txXfrm>
        <a:off x="3620030" y="1353546"/>
        <a:ext cx="1771580" cy="1314398"/>
      </dsp:txXfrm>
    </dsp:sp>
    <dsp:sp modelId="{85713A6B-776B-4632-AE1D-BC1A3CE4A003}">
      <dsp:nvSpPr>
        <dsp:cNvPr id="0" name=""/>
        <dsp:cNvSpPr/>
      </dsp:nvSpPr>
      <dsp:spPr>
        <a:xfrm>
          <a:off x="1071811" y="519760"/>
          <a:ext cx="4800411" cy="4800411"/>
        </a:xfrm>
        <a:prstGeom prst="pie">
          <a:avLst>
            <a:gd name="adj1" fmla="val 0"/>
            <a:gd name="adj2" fmla="val 540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620030" y="3010831"/>
        <a:ext cx="1771580" cy="1314398"/>
      </dsp:txXfrm>
    </dsp:sp>
    <dsp:sp modelId="{E4BDD8AF-B921-4709-89C6-9E5A2C80DC97}">
      <dsp:nvSpPr>
        <dsp:cNvPr id="0" name=""/>
        <dsp:cNvSpPr/>
      </dsp:nvSpPr>
      <dsp:spPr>
        <a:xfrm>
          <a:off x="910655" y="519760"/>
          <a:ext cx="4800411" cy="4800411"/>
        </a:xfrm>
        <a:prstGeom prst="pie">
          <a:avLst>
            <a:gd name="adj1" fmla="val 5400000"/>
            <a:gd name="adj2" fmla="val 1080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a:p>
      </dsp:txBody>
      <dsp:txXfrm>
        <a:off x="1391267" y="3010831"/>
        <a:ext cx="1771580" cy="1314398"/>
      </dsp:txXfrm>
    </dsp:sp>
    <dsp:sp modelId="{17FBCA6D-87F6-4A03-8D27-BA0FD2C0B971}">
      <dsp:nvSpPr>
        <dsp:cNvPr id="0" name=""/>
        <dsp:cNvSpPr/>
      </dsp:nvSpPr>
      <dsp:spPr>
        <a:xfrm>
          <a:off x="910655" y="358603"/>
          <a:ext cx="4800411" cy="4800411"/>
        </a:xfrm>
        <a:prstGeom prst="pie">
          <a:avLst>
            <a:gd name="adj1" fmla="val 10800000"/>
            <a:gd name="adj2" fmla="val 1620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391267" y="1353546"/>
        <a:ext cx="1771580" cy="1314398"/>
      </dsp:txXfrm>
    </dsp:sp>
    <dsp:sp modelId="{7E5A5CEC-1491-473D-A0A5-45C7C9CFE77F}">
      <dsp:nvSpPr>
        <dsp:cNvPr id="0" name=""/>
        <dsp:cNvSpPr/>
      </dsp:nvSpPr>
      <dsp:spPr>
        <a:xfrm>
          <a:off x="774643" y="61435"/>
          <a:ext cx="5394748" cy="5394748"/>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3203801-5D86-4F76-9B93-0951868C87FC}">
      <dsp:nvSpPr>
        <dsp:cNvPr id="0" name=""/>
        <dsp:cNvSpPr/>
      </dsp:nvSpPr>
      <dsp:spPr>
        <a:xfrm>
          <a:off x="774643" y="222592"/>
          <a:ext cx="5394748" cy="5394748"/>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9892109-E5D3-44AD-854C-0242DF306284}">
      <dsp:nvSpPr>
        <dsp:cNvPr id="0" name=""/>
        <dsp:cNvSpPr/>
      </dsp:nvSpPr>
      <dsp:spPr>
        <a:xfrm>
          <a:off x="613486" y="222592"/>
          <a:ext cx="5394748" cy="5394748"/>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2948539-BF16-4B16-AD85-DB7B79FC0503}">
      <dsp:nvSpPr>
        <dsp:cNvPr id="0" name=""/>
        <dsp:cNvSpPr/>
      </dsp:nvSpPr>
      <dsp:spPr>
        <a:xfrm>
          <a:off x="613486" y="61435"/>
          <a:ext cx="5394748" cy="5394748"/>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921FE2-E792-4DF8-8099-7A6AF6BD10CD}" type="datetimeFigureOut">
              <a:rPr lang="en-US" smtClean="0"/>
              <a:t>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DFBD2D-0805-48FF-AB52-683E231FD28B}" type="slidenum">
              <a:rPr lang="en-US" smtClean="0"/>
              <a:t>‹#›</a:t>
            </a:fld>
            <a:endParaRPr lang="en-US"/>
          </a:p>
        </p:txBody>
      </p:sp>
    </p:spTree>
    <p:extLst>
      <p:ext uri="{BB962C8B-B14F-4D97-AF65-F5344CB8AC3E}">
        <p14:creationId xmlns:p14="http://schemas.microsoft.com/office/powerpoint/2010/main" val="2645118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NATALIE</a:t>
            </a:r>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1</a:t>
            </a:fld>
            <a:endParaRPr lang="en-US" dirty="0"/>
          </a:p>
        </p:txBody>
      </p:sp>
    </p:spTree>
    <p:extLst>
      <p:ext uri="{BB962C8B-B14F-4D97-AF65-F5344CB8AC3E}">
        <p14:creationId xmlns:p14="http://schemas.microsoft.com/office/powerpoint/2010/main" val="1942309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10</a:t>
            </a:fld>
            <a:endParaRPr lang="en-US"/>
          </a:p>
        </p:txBody>
      </p:sp>
    </p:spTree>
    <p:extLst>
      <p:ext uri="{BB962C8B-B14F-4D97-AF65-F5344CB8AC3E}">
        <p14:creationId xmlns:p14="http://schemas.microsoft.com/office/powerpoint/2010/main" val="3825762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11</a:t>
            </a:fld>
            <a:endParaRPr lang="en-US"/>
          </a:p>
        </p:txBody>
      </p:sp>
    </p:spTree>
    <p:extLst>
      <p:ext uri="{BB962C8B-B14F-4D97-AF65-F5344CB8AC3E}">
        <p14:creationId xmlns:p14="http://schemas.microsoft.com/office/powerpoint/2010/main" val="601048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143000" y="685800"/>
            <a:ext cx="4572000" cy="3429000"/>
          </a:xfrm>
          <a:ln/>
        </p:spPr>
      </p:sp>
      <p:sp>
        <p:nvSpPr>
          <p:cNvPr id="296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MARK</a:t>
            </a:r>
          </a:p>
        </p:txBody>
      </p:sp>
    </p:spTree>
    <p:extLst>
      <p:ext uri="{BB962C8B-B14F-4D97-AF65-F5344CB8AC3E}">
        <p14:creationId xmlns:p14="http://schemas.microsoft.com/office/powerpoint/2010/main" val="2951080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MARK</a:t>
            </a:r>
          </a:p>
        </p:txBody>
      </p:sp>
      <p:sp>
        <p:nvSpPr>
          <p:cNvPr id="4" name="Slide Number Placeholder 3"/>
          <p:cNvSpPr>
            <a:spLocks noGrp="1"/>
          </p:cNvSpPr>
          <p:nvPr>
            <p:ph type="sldNum" sz="quarter" idx="10"/>
          </p:nvPr>
        </p:nvSpPr>
        <p:spPr/>
        <p:txBody>
          <a:bodyPr/>
          <a:lstStyle/>
          <a:p>
            <a:fld id="{36DFBD2D-0805-48FF-AB52-683E231FD28B}" type="slidenum">
              <a:rPr lang="en-US" smtClean="0"/>
              <a:t>13</a:t>
            </a:fld>
            <a:endParaRPr lang="en-US"/>
          </a:p>
        </p:txBody>
      </p:sp>
    </p:spTree>
    <p:extLst>
      <p:ext uri="{BB962C8B-B14F-4D97-AF65-F5344CB8AC3E}">
        <p14:creationId xmlns:p14="http://schemas.microsoft.com/office/powerpoint/2010/main" val="1071440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MARK</a:t>
            </a:r>
          </a:p>
        </p:txBody>
      </p:sp>
      <p:sp>
        <p:nvSpPr>
          <p:cNvPr id="4" name="Slide Number Placeholder 3"/>
          <p:cNvSpPr>
            <a:spLocks noGrp="1"/>
          </p:cNvSpPr>
          <p:nvPr>
            <p:ph type="sldNum" sz="quarter" idx="10"/>
          </p:nvPr>
        </p:nvSpPr>
        <p:spPr/>
        <p:txBody>
          <a:bodyPr/>
          <a:lstStyle/>
          <a:p>
            <a:fld id="{36DFBD2D-0805-48FF-AB52-683E231FD28B}" type="slidenum">
              <a:rPr lang="en-US" smtClean="0"/>
              <a:t>14</a:t>
            </a:fld>
            <a:endParaRPr lang="en-US"/>
          </a:p>
        </p:txBody>
      </p:sp>
    </p:spTree>
    <p:extLst>
      <p:ext uri="{BB962C8B-B14F-4D97-AF65-F5344CB8AC3E}">
        <p14:creationId xmlns:p14="http://schemas.microsoft.com/office/powerpoint/2010/main" val="145584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MARK</a:t>
            </a:r>
          </a:p>
        </p:txBody>
      </p:sp>
      <p:sp>
        <p:nvSpPr>
          <p:cNvPr id="4" name="Slide Number Placeholder 3"/>
          <p:cNvSpPr>
            <a:spLocks noGrp="1"/>
          </p:cNvSpPr>
          <p:nvPr>
            <p:ph type="sldNum" sz="quarter" idx="10"/>
          </p:nvPr>
        </p:nvSpPr>
        <p:spPr/>
        <p:txBody>
          <a:bodyPr/>
          <a:lstStyle/>
          <a:p>
            <a:fld id="{36DFBD2D-0805-48FF-AB52-683E231FD28B}" type="slidenum">
              <a:rPr lang="en-US" smtClean="0"/>
              <a:t>15</a:t>
            </a:fld>
            <a:endParaRPr lang="en-US"/>
          </a:p>
        </p:txBody>
      </p:sp>
    </p:spTree>
    <p:extLst>
      <p:ext uri="{BB962C8B-B14F-4D97-AF65-F5344CB8AC3E}">
        <p14:creationId xmlns:p14="http://schemas.microsoft.com/office/powerpoint/2010/main" val="2046201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MARK</a:t>
            </a:r>
          </a:p>
        </p:txBody>
      </p:sp>
      <p:sp>
        <p:nvSpPr>
          <p:cNvPr id="4" name="Slide Number Placeholder 3"/>
          <p:cNvSpPr>
            <a:spLocks noGrp="1"/>
          </p:cNvSpPr>
          <p:nvPr>
            <p:ph type="sldNum" sz="quarter" idx="10"/>
          </p:nvPr>
        </p:nvSpPr>
        <p:spPr/>
        <p:txBody>
          <a:bodyPr/>
          <a:lstStyle/>
          <a:p>
            <a:fld id="{36DFBD2D-0805-48FF-AB52-683E231FD28B}" type="slidenum">
              <a:rPr lang="en-US" smtClean="0"/>
              <a:t>16</a:t>
            </a:fld>
            <a:endParaRPr lang="en-US"/>
          </a:p>
        </p:txBody>
      </p:sp>
    </p:spTree>
    <p:extLst>
      <p:ext uri="{BB962C8B-B14F-4D97-AF65-F5344CB8AC3E}">
        <p14:creationId xmlns:p14="http://schemas.microsoft.com/office/powerpoint/2010/main" val="2408559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ALYSON</a:t>
            </a:r>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17</a:t>
            </a:fld>
            <a:endParaRPr lang="en-US" dirty="0"/>
          </a:p>
        </p:txBody>
      </p:sp>
    </p:spTree>
    <p:extLst>
      <p:ext uri="{BB962C8B-B14F-4D97-AF65-F5344CB8AC3E}">
        <p14:creationId xmlns:p14="http://schemas.microsoft.com/office/powerpoint/2010/main" val="1893797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ALYSON</a:t>
            </a:r>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18</a:t>
            </a:fld>
            <a:endParaRPr lang="en-US" dirty="0"/>
          </a:p>
        </p:txBody>
      </p:sp>
    </p:spTree>
    <p:extLst>
      <p:ext uri="{BB962C8B-B14F-4D97-AF65-F5344CB8AC3E}">
        <p14:creationId xmlns:p14="http://schemas.microsoft.com/office/powerpoint/2010/main" val="3829754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ALYSON</a:t>
            </a:r>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19</a:t>
            </a:fld>
            <a:endParaRPr lang="en-US" dirty="0"/>
          </a:p>
        </p:txBody>
      </p:sp>
    </p:spTree>
    <p:extLst>
      <p:ext uri="{BB962C8B-B14F-4D97-AF65-F5344CB8AC3E}">
        <p14:creationId xmlns:p14="http://schemas.microsoft.com/office/powerpoint/2010/main" val="1627736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NATALIE</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2</a:t>
            </a:fld>
            <a:endParaRPr lang="en-US"/>
          </a:p>
        </p:txBody>
      </p:sp>
    </p:spTree>
    <p:extLst>
      <p:ext uri="{BB962C8B-B14F-4D97-AF65-F5344CB8AC3E}">
        <p14:creationId xmlns:p14="http://schemas.microsoft.com/office/powerpoint/2010/main" val="2888060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ALYSON</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20</a:t>
            </a:fld>
            <a:endParaRPr lang="en-US"/>
          </a:p>
        </p:txBody>
      </p:sp>
    </p:spTree>
    <p:extLst>
      <p:ext uri="{BB962C8B-B14F-4D97-AF65-F5344CB8AC3E}">
        <p14:creationId xmlns:p14="http://schemas.microsoft.com/office/powerpoint/2010/main" val="3339603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ALYSON</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21</a:t>
            </a:fld>
            <a:endParaRPr lang="en-US"/>
          </a:p>
        </p:txBody>
      </p:sp>
    </p:spTree>
    <p:extLst>
      <p:ext uri="{BB962C8B-B14F-4D97-AF65-F5344CB8AC3E}">
        <p14:creationId xmlns:p14="http://schemas.microsoft.com/office/powerpoint/2010/main" val="3787666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ALYSON</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22</a:t>
            </a:fld>
            <a:endParaRPr lang="en-US"/>
          </a:p>
        </p:txBody>
      </p:sp>
    </p:spTree>
    <p:extLst>
      <p:ext uri="{BB962C8B-B14F-4D97-AF65-F5344CB8AC3E}">
        <p14:creationId xmlns:p14="http://schemas.microsoft.com/office/powerpoint/2010/main" val="2044645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MARK</a:t>
            </a:r>
          </a:p>
        </p:txBody>
      </p:sp>
      <p:sp>
        <p:nvSpPr>
          <p:cNvPr id="33795" name="Rectangle 3"/>
          <p:cNvSpPr>
            <a:spLocks noGrp="1" noRot="1" noChangeAspect="1" noChangeArrowheads="1" noTextEdit="1"/>
          </p:cNvSpPr>
          <p:nvPr>
            <p:ph type="sldImg"/>
          </p:nvPr>
        </p:nvSpPr>
        <p:spPr>
          <a:xfrm>
            <a:off x="1143000" y="685800"/>
            <a:ext cx="4572000" cy="3429000"/>
          </a:xfrm>
          <a:ln cap="flat"/>
        </p:spPr>
      </p:sp>
    </p:spTree>
    <p:extLst>
      <p:ext uri="{BB962C8B-B14F-4D97-AF65-F5344CB8AC3E}">
        <p14:creationId xmlns:p14="http://schemas.microsoft.com/office/powerpoint/2010/main" val="245490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24</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eaLnBrk="1" hangingPunct="1"/>
            <a:r>
              <a:rPr lang="en-US" altLang="en-US" dirty="0" smtClean="0"/>
              <a:t>MARK</a:t>
            </a:r>
          </a:p>
        </p:txBody>
      </p:sp>
    </p:spTree>
    <p:extLst>
      <p:ext uri="{BB962C8B-B14F-4D97-AF65-F5344CB8AC3E}">
        <p14:creationId xmlns:p14="http://schemas.microsoft.com/office/powerpoint/2010/main" val="3042100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25</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eaLnBrk="1" hangingPunct="1"/>
            <a:endParaRPr lang="en-US" altLang="en-US" smtClean="0"/>
          </a:p>
        </p:txBody>
      </p:sp>
    </p:spTree>
    <p:extLst>
      <p:ext uri="{BB962C8B-B14F-4D97-AF65-F5344CB8AC3E}">
        <p14:creationId xmlns:p14="http://schemas.microsoft.com/office/powerpoint/2010/main" val="4186878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c5f55635c_0_2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c5f55635c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19390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c5f55635c_0_2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c5f55635c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79449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NATALIE</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3</a:t>
            </a:fld>
            <a:endParaRPr lang="en-US"/>
          </a:p>
        </p:txBody>
      </p:sp>
    </p:spTree>
    <p:extLst>
      <p:ext uri="{BB962C8B-B14F-4D97-AF65-F5344CB8AC3E}">
        <p14:creationId xmlns:p14="http://schemas.microsoft.com/office/powerpoint/2010/main" val="150913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NATALIE</a:t>
            </a:r>
          </a:p>
        </p:txBody>
      </p:sp>
      <p:sp>
        <p:nvSpPr>
          <p:cNvPr id="4" name="Slide Number Placeholder 3"/>
          <p:cNvSpPr>
            <a:spLocks noGrp="1"/>
          </p:cNvSpPr>
          <p:nvPr>
            <p:ph type="sldNum" sz="quarter" idx="10"/>
          </p:nvPr>
        </p:nvSpPr>
        <p:spPr/>
        <p:txBody>
          <a:bodyPr/>
          <a:lstStyle/>
          <a:p>
            <a:fld id="{36DFBD2D-0805-48FF-AB52-683E231FD28B}" type="slidenum">
              <a:rPr lang="en-US" smtClean="0"/>
              <a:t>4</a:t>
            </a:fld>
            <a:endParaRPr lang="en-US"/>
          </a:p>
        </p:txBody>
      </p:sp>
    </p:spTree>
    <p:extLst>
      <p:ext uri="{BB962C8B-B14F-4D97-AF65-F5344CB8AC3E}">
        <p14:creationId xmlns:p14="http://schemas.microsoft.com/office/powerpoint/2010/main" val="1279916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NATALIE</a:t>
            </a:r>
          </a:p>
        </p:txBody>
      </p:sp>
      <p:sp>
        <p:nvSpPr>
          <p:cNvPr id="4" name="Slide Number Placeholder 3"/>
          <p:cNvSpPr>
            <a:spLocks noGrp="1"/>
          </p:cNvSpPr>
          <p:nvPr>
            <p:ph type="sldNum" sz="quarter" idx="10"/>
          </p:nvPr>
        </p:nvSpPr>
        <p:spPr/>
        <p:txBody>
          <a:bodyPr/>
          <a:lstStyle/>
          <a:p>
            <a:fld id="{A0FC7D1B-6069-47AA-A5EF-A3A9C19C737E}" type="slidenum">
              <a:rPr lang="en-US" smtClean="0"/>
              <a:t>5</a:t>
            </a:fld>
            <a:endParaRPr lang="en-US" dirty="0"/>
          </a:p>
        </p:txBody>
      </p:sp>
    </p:spTree>
    <p:extLst>
      <p:ext uri="{BB962C8B-B14F-4D97-AF65-F5344CB8AC3E}">
        <p14:creationId xmlns:p14="http://schemas.microsoft.com/office/powerpoint/2010/main" val="625767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6</a:t>
            </a:fld>
            <a:endParaRPr lang="en-US"/>
          </a:p>
        </p:txBody>
      </p:sp>
    </p:spTree>
    <p:extLst>
      <p:ext uri="{BB962C8B-B14F-4D97-AF65-F5344CB8AC3E}">
        <p14:creationId xmlns:p14="http://schemas.microsoft.com/office/powerpoint/2010/main" val="2296762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7</a:t>
            </a:fld>
            <a:endParaRPr lang="en-US"/>
          </a:p>
        </p:txBody>
      </p:sp>
    </p:spTree>
    <p:extLst>
      <p:ext uri="{BB962C8B-B14F-4D97-AF65-F5344CB8AC3E}">
        <p14:creationId xmlns:p14="http://schemas.microsoft.com/office/powerpoint/2010/main" val="2540730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8</a:t>
            </a:fld>
            <a:endParaRPr lang="en-US"/>
          </a:p>
        </p:txBody>
      </p:sp>
    </p:spTree>
    <p:extLst>
      <p:ext uri="{BB962C8B-B14F-4D97-AF65-F5344CB8AC3E}">
        <p14:creationId xmlns:p14="http://schemas.microsoft.com/office/powerpoint/2010/main" val="1652978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9</a:t>
            </a:fld>
            <a:endParaRPr lang="en-US"/>
          </a:p>
        </p:txBody>
      </p:sp>
    </p:spTree>
    <p:extLst>
      <p:ext uri="{BB962C8B-B14F-4D97-AF65-F5344CB8AC3E}">
        <p14:creationId xmlns:p14="http://schemas.microsoft.com/office/powerpoint/2010/main" val="1984603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94393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81681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3183994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33455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13895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114662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D8B149-E0F2-46F0-AC55-6D3947D2FD48}"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90396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D8B149-E0F2-46F0-AC55-6D3947D2FD48}"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13855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D8B149-E0F2-46F0-AC55-6D3947D2FD48}" type="datetimeFigureOut">
              <a:rPr lang="en-US" smtClean="0"/>
              <a:t>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08754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D8B149-E0F2-46F0-AC55-6D3947D2FD48}" type="datetimeFigureOut">
              <a:rPr lang="en-US" smtClean="0"/>
              <a:t>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83411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8B149-E0F2-46F0-AC55-6D3947D2FD48}" type="datetimeFigureOut">
              <a:rPr lang="en-US" smtClean="0"/>
              <a:t>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410784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8B149-E0F2-46F0-AC55-6D3947D2FD48}"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02692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8B149-E0F2-46F0-AC55-6D3947D2FD48}"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3142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8B149-E0F2-46F0-AC55-6D3947D2FD48}" type="datetimeFigureOut">
              <a:rPr lang="en-US" smtClean="0"/>
              <a:t>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0E99B-16B3-480A-8AA9-2062A2451497}" type="slidenum">
              <a:rPr lang="en-US" smtClean="0"/>
              <a:t>‹#›</a:t>
            </a:fld>
            <a:endParaRPr lang="en-US"/>
          </a:p>
        </p:txBody>
      </p:sp>
    </p:spTree>
    <p:extLst>
      <p:ext uri="{BB962C8B-B14F-4D97-AF65-F5344CB8AC3E}">
        <p14:creationId xmlns:p14="http://schemas.microsoft.com/office/powerpoint/2010/main" val="2274283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txBox="1">
            <a:spLocks noChangeArrowheads="1"/>
          </p:cNvSpPr>
          <p:nvPr/>
        </p:nvSpPr>
        <p:spPr bwMode="auto">
          <a:xfrm>
            <a:off x="291682" y="1029808"/>
            <a:ext cx="8623718" cy="4168711"/>
          </a:xfrm>
          <a:prstGeom prst="rect">
            <a:avLst/>
          </a:prstGeom>
          <a:noFill/>
          <a:ln w="12700">
            <a:noFill/>
            <a:miter lim="800000"/>
            <a:headEnd/>
            <a:tailEnd/>
          </a:ln>
        </p:spPr>
        <p:txBody>
          <a:bodyPr lIns="88779" tIns="43611" rIns="88779" bIns="43611"/>
          <a:lstStyle/>
          <a:p>
            <a:pPr marL="336427" indent="-336427" algn="ctr" eaLnBrk="0" hangingPunct="0">
              <a:spcBef>
                <a:spcPct val="20000"/>
              </a:spcBef>
              <a:spcAft>
                <a:spcPts val="987"/>
              </a:spcAft>
              <a:buClr>
                <a:schemeClr val="hlink"/>
              </a:buClr>
              <a:buSzPct val="75000"/>
              <a:defRPr/>
            </a:pPr>
            <a:endParaRPr lang="en-US" altLang="en-US" b="1" kern="0" dirty="0">
              <a:solidFill>
                <a:schemeClr val="bg1"/>
              </a:solidFill>
            </a:endParaRPr>
          </a:p>
          <a:p>
            <a:pPr marL="336427" indent="-336427" algn="ctr" eaLnBrk="0" hangingPunct="0">
              <a:lnSpc>
                <a:spcPct val="90000"/>
              </a:lnSpc>
              <a:spcBef>
                <a:spcPct val="20000"/>
              </a:spcBef>
              <a:spcAft>
                <a:spcPct val="20000"/>
              </a:spcAft>
              <a:buClr>
                <a:schemeClr val="hlink"/>
              </a:buClr>
              <a:buSzPct val="75000"/>
              <a:defRPr/>
            </a:pPr>
            <a:r>
              <a:rPr lang="en-US" altLang="en-US" sz="4800" b="1" kern="0" dirty="0" smtClean="0">
                <a:solidFill>
                  <a:schemeClr val="bg1"/>
                </a:solidFill>
              </a:rPr>
              <a:t>Quality Improvement Seminar</a:t>
            </a:r>
          </a:p>
          <a:p>
            <a:pPr marL="336427" indent="-336427" algn="ctr" eaLnBrk="0" hangingPunct="0">
              <a:lnSpc>
                <a:spcPct val="90000"/>
              </a:lnSpc>
              <a:spcBef>
                <a:spcPct val="20000"/>
              </a:spcBef>
              <a:spcAft>
                <a:spcPct val="20000"/>
              </a:spcAft>
              <a:buClr>
                <a:schemeClr val="hlink"/>
              </a:buClr>
              <a:buSzPct val="75000"/>
              <a:defRPr/>
            </a:pPr>
            <a:endParaRPr lang="en-US" altLang="en-US" sz="2800" b="1" kern="0" dirty="0">
              <a:solidFill>
                <a:schemeClr val="bg1"/>
              </a:solidFill>
            </a:endParaRPr>
          </a:p>
          <a:p>
            <a:pPr marL="336427" indent="-336427" algn="ctr" eaLnBrk="0" hangingPunct="0">
              <a:lnSpc>
                <a:spcPct val="90000"/>
              </a:lnSpc>
              <a:spcBef>
                <a:spcPct val="20000"/>
              </a:spcBef>
              <a:spcAft>
                <a:spcPct val="20000"/>
              </a:spcAft>
              <a:buClr>
                <a:schemeClr val="hlink"/>
              </a:buClr>
              <a:buSzPct val="75000"/>
              <a:defRPr/>
            </a:pPr>
            <a:endParaRPr lang="en-US" altLang="en-US" sz="2800" b="1" kern="0" dirty="0">
              <a:solidFill>
                <a:schemeClr val="bg1"/>
              </a:solidFill>
            </a:endParaRPr>
          </a:p>
          <a:p>
            <a:pPr marL="336427" indent="-336427" algn="ctr" eaLnBrk="0" hangingPunct="0">
              <a:lnSpc>
                <a:spcPct val="90000"/>
              </a:lnSpc>
              <a:spcBef>
                <a:spcPct val="20000"/>
              </a:spcBef>
              <a:spcAft>
                <a:spcPct val="20000"/>
              </a:spcAft>
              <a:buClr>
                <a:schemeClr val="hlink"/>
              </a:buClr>
              <a:buSzPct val="75000"/>
              <a:defRPr/>
            </a:pPr>
            <a:r>
              <a:rPr lang="en-US" altLang="en-US" sz="3200" b="1" kern="0" dirty="0" smtClean="0">
                <a:solidFill>
                  <a:schemeClr val="accent1"/>
                </a:solidFill>
              </a:rPr>
              <a:t>Alyson Faires, Natalie Ewashkow, Mark Splaine</a:t>
            </a:r>
          </a:p>
          <a:p>
            <a:pPr marL="336427" indent="-336427" algn="ctr" eaLnBrk="0" hangingPunct="0">
              <a:lnSpc>
                <a:spcPct val="90000"/>
              </a:lnSpc>
              <a:spcBef>
                <a:spcPct val="20000"/>
              </a:spcBef>
              <a:spcAft>
                <a:spcPct val="20000"/>
              </a:spcAft>
              <a:buClr>
                <a:schemeClr val="hlink"/>
              </a:buClr>
              <a:buSzPct val="75000"/>
              <a:defRPr/>
            </a:pPr>
            <a:r>
              <a:rPr lang="en-US" altLang="en-US" sz="3200" b="1" kern="0" dirty="0" smtClean="0">
                <a:solidFill>
                  <a:schemeClr val="accent1"/>
                </a:solidFill>
              </a:rPr>
              <a:t>February 9, 2023</a:t>
            </a:r>
            <a:endParaRPr lang="en-US" altLang="en-US" sz="3200" b="1" kern="0" dirty="0">
              <a:solidFill>
                <a:schemeClr val="accent1"/>
              </a:solidFill>
            </a:endParaRPr>
          </a:p>
          <a:p>
            <a:pPr marL="336427" indent="-336427" algn="ctr" eaLnBrk="0" hangingPunct="0">
              <a:lnSpc>
                <a:spcPct val="90000"/>
              </a:lnSpc>
              <a:spcBef>
                <a:spcPct val="20000"/>
              </a:spcBef>
              <a:spcAft>
                <a:spcPct val="20000"/>
              </a:spcAft>
              <a:buClr>
                <a:schemeClr val="hlink"/>
              </a:buClr>
              <a:buSzPct val="75000"/>
              <a:defRPr/>
            </a:pPr>
            <a:endParaRPr lang="en-US" altLang="en-US" sz="2800" b="1" kern="0" dirty="0">
              <a:solidFill>
                <a:schemeClr val="bg1"/>
              </a:solidFill>
            </a:endParaRP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4400" y="5056967"/>
            <a:ext cx="1000125" cy="10001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14525" y="5047792"/>
            <a:ext cx="7458075" cy="584775"/>
          </a:xfrm>
          <a:prstGeom prst="rect">
            <a:avLst/>
          </a:prstGeom>
          <a:noFill/>
        </p:spPr>
        <p:txBody>
          <a:bodyPr wrap="square" rtlCol="0">
            <a:spAutoFit/>
          </a:bodyPr>
          <a:lstStyle/>
          <a:p>
            <a:r>
              <a:rPr lang="en-US" sz="3200" dirty="0" smtClean="0">
                <a:solidFill>
                  <a:srgbClr val="893BC3"/>
                </a:solidFill>
                <a:latin typeface="Aharoni" panose="02010803020104030203" pitchFamily="2" charset="-79"/>
                <a:cs typeface="Aharoni" panose="02010803020104030203" pitchFamily="2" charset="-79"/>
              </a:rPr>
              <a:t>Nurse Practitioner &amp; Post Doctoral</a:t>
            </a:r>
          </a:p>
        </p:txBody>
      </p:sp>
      <p:sp>
        <p:nvSpPr>
          <p:cNvPr id="3" name="Rectangle 2"/>
          <p:cNvSpPr/>
          <p:nvPr/>
        </p:nvSpPr>
        <p:spPr>
          <a:xfrm>
            <a:off x="1914525" y="5432513"/>
            <a:ext cx="5668690" cy="523220"/>
          </a:xfrm>
          <a:prstGeom prst="rect">
            <a:avLst/>
          </a:prstGeom>
        </p:spPr>
        <p:txBody>
          <a:bodyPr wrap="square">
            <a:spAutoFit/>
          </a:bodyPr>
          <a:lstStyle/>
          <a:p>
            <a:r>
              <a:rPr lang="en-US" sz="2800" dirty="0" smtClean="0">
                <a:solidFill>
                  <a:schemeClr val="tx2">
                    <a:lumMod val="40000"/>
                    <a:lumOff val="60000"/>
                  </a:schemeClr>
                </a:solidFill>
                <a:latin typeface="Aharoni" panose="02010803020104030203" pitchFamily="2" charset="-79"/>
                <a:cs typeface="Aharoni" panose="02010803020104030203" pitchFamily="2" charset="-79"/>
              </a:rPr>
              <a:t>Training Programs</a:t>
            </a:r>
            <a:endParaRPr lang="en-US" sz="2800" dirty="0">
              <a:solidFill>
                <a:schemeClr val="tx2">
                  <a:lumMod val="40000"/>
                  <a:lumOff val="60000"/>
                </a:schemeClr>
              </a:solidFill>
              <a:latin typeface="Aharoni" panose="02010803020104030203" pitchFamily="2" charset="-79"/>
              <a:cs typeface="Aharoni" panose="02010803020104030203" pitchFamily="2" charset="-79"/>
            </a:endParaRPr>
          </a:p>
        </p:txBody>
      </p:sp>
      <p:sp>
        <p:nvSpPr>
          <p:cNvPr id="4" name="TextBox 3"/>
          <p:cNvSpPr txBox="1"/>
          <p:nvPr/>
        </p:nvSpPr>
        <p:spPr>
          <a:xfrm rot="21353334">
            <a:off x="80962" y="2381006"/>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INTERACTIVE</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7" name="TextBox 6"/>
          <p:cNvSpPr txBox="1"/>
          <p:nvPr/>
        </p:nvSpPr>
        <p:spPr>
          <a:xfrm>
            <a:off x="2895600" y="2667000"/>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INFORMATIVE</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8" name="TextBox 7"/>
          <p:cNvSpPr txBox="1"/>
          <p:nvPr/>
        </p:nvSpPr>
        <p:spPr>
          <a:xfrm rot="730540">
            <a:off x="5992201" y="3148479"/>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SKILL BUILDING</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9" name="TextBox 8"/>
          <p:cNvSpPr txBox="1"/>
          <p:nvPr/>
        </p:nvSpPr>
        <p:spPr>
          <a:xfrm>
            <a:off x="6019800" y="2362200"/>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TEAM WORK</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0" name="TextBox 9"/>
          <p:cNvSpPr txBox="1"/>
          <p:nvPr/>
        </p:nvSpPr>
        <p:spPr>
          <a:xfrm rot="21287501">
            <a:off x="701247" y="959843"/>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STRATEGIC</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1" name="TextBox 10"/>
          <p:cNvSpPr txBox="1"/>
          <p:nvPr/>
        </p:nvSpPr>
        <p:spPr>
          <a:xfrm rot="330888">
            <a:off x="5735387" y="1002626"/>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FOCUSED</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2" name="TextBox 11"/>
          <p:cNvSpPr txBox="1"/>
          <p:nvPr/>
        </p:nvSpPr>
        <p:spPr>
          <a:xfrm>
            <a:off x="228600" y="3119735"/>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FUN</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3" name="TextBox 12"/>
          <p:cNvSpPr txBox="1"/>
          <p:nvPr/>
        </p:nvSpPr>
        <p:spPr>
          <a:xfrm>
            <a:off x="3124200" y="1062335"/>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RELEVANT</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Tree>
    <p:custDataLst>
      <p:tags r:id="rId1"/>
    </p:custDataLst>
    <p:extLst>
      <p:ext uri="{BB962C8B-B14F-4D97-AF65-F5344CB8AC3E}">
        <p14:creationId xmlns:p14="http://schemas.microsoft.com/office/powerpoint/2010/main" val="80372820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100" y="2305050"/>
            <a:ext cx="7239000" cy="830997"/>
          </a:xfrm>
          <a:prstGeom prst="rect">
            <a:avLst/>
          </a:prstGeom>
          <a:noFill/>
        </p:spPr>
        <p:txBody>
          <a:bodyPr wrap="square" rtlCol="0">
            <a:spAutoFit/>
          </a:bodyPr>
          <a:lstStyle/>
          <a:p>
            <a:pPr algn="ctr"/>
            <a:r>
              <a:rPr lang="en-US" sz="4800" b="1" dirty="0" smtClean="0"/>
              <a:t>Poll </a:t>
            </a:r>
            <a:r>
              <a:rPr lang="en-US" sz="4800" b="1" dirty="0" smtClean="0"/>
              <a:t>Questions</a:t>
            </a:r>
            <a:endParaRPr lang="en-US" sz="4800" b="1" dirty="0" smtClean="0"/>
          </a:p>
        </p:txBody>
      </p:sp>
    </p:spTree>
    <p:extLst>
      <p:ext uri="{BB962C8B-B14F-4D97-AF65-F5344CB8AC3E}">
        <p14:creationId xmlns:p14="http://schemas.microsoft.com/office/powerpoint/2010/main" val="764992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762000" y="1623819"/>
            <a:ext cx="7772400" cy="1362075"/>
          </a:xfrm>
        </p:spPr>
        <p:txBody>
          <a:bodyPr>
            <a:normAutofit fontScale="90000"/>
          </a:bodyPr>
          <a:lstStyle/>
          <a:p>
            <a:pPr algn="ctr"/>
            <a:r>
              <a:rPr lang="en-US" altLang="en-US" sz="4400" cap="none" dirty="0" smtClean="0"/>
              <a:t>PDSA Cycle as an Approach for Making Change</a:t>
            </a:r>
            <a:endParaRPr lang="en-US" altLang="en-US" sz="4400" cap="none" dirty="0"/>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11</a:t>
            </a:fld>
            <a:endParaRPr lang="en-US" altLang="en-US" sz="1400" b="0" dirty="0">
              <a:solidFill>
                <a:schemeClr val="bg1"/>
              </a:solidFill>
              <a:latin typeface="Times New Roman" pitchFamily="18" charset="0"/>
              <a:ea typeface="MS PGothic" pitchFamily="34" charset="-128"/>
            </a:endParaRPr>
          </a:p>
        </p:txBody>
      </p:sp>
      <p:sp>
        <p:nvSpPr>
          <p:cNvPr id="2" name="Rectangle 1"/>
          <p:cNvSpPr/>
          <p:nvPr/>
        </p:nvSpPr>
        <p:spPr>
          <a:xfrm>
            <a:off x="152400" y="3259196"/>
            <a:ext cx="8991600" cy="1569660"/>
          </a:xfrm>
          <a:prstGeom prst="rect">
            <a:avLst/>
          </a:prstGeom>
        </p:spPr>
        <p:txBody>
          <a:bodyPr wrap="square">
            <a:spAutoFit/>
          </a:bodyPr>
          <a:lstStyle/>
          <a:p>
            <a:pPr algn="ctr"/>
            <a:r>
              <a:rPr lang="en-US" sz="3200" dirty="0">
                <a:solidFill>
                  <a:schemeClr val="accent1">
                    <a:lumMod val="75000"/>
                  </a:schemeClr>
                </a:solidFill>
                <a:latin typeface="Calibri Light" panose="020F0302020204030204" pitchFamily="34" charset="0"/>
                <a:cs typeface="Calibri Light" panose="020F0302020204030204" pitchFamily="34" charset="0"/>
              </a:rPr>
              <a:t>Testing allows </a:t>
            </a:r>
            <a:r>
              <a:rPr lang="en-US" sz="3200" dirty="0" smtClean="0">
                <a:solidFill>
                  <a:schemeClr val="accent1">
                    <a:lumMod val="75000"/>
                  </a:schemeClr>
                </a:solidFill>
                <a:latin typeface="Calibri Light" panose="020F0302020204030204" pitchFamily="34" charset="0"/>
                <a:cs typeface="Calibri Light" panose="020F0302020204030204" pitchFamily="34" charset="0"/>
              </a:rPr>
              <a:t>an </a:t>
            </a:r>
            <a:r>
              <a:rPr lang="en-US" sz="3200" dirty="0">
                <a:solidFill>
                  <a:schemeClr val="accent1">
                    <a:lumMod val="75000"/>
                  </a:schemeClr>
                </a:solidFill>
                <a:latin typeface="Calibri Light" panose="020F0302020204030204" pitchFamily="34" charset="0"/>
                <a:cs typeface="Calibri Light" panose="020F0302020204030204" pitchFamily="34" charset="0"/>
              </a:rPr>
              <a:t>organization to try a </a:t>
            </a:r>
            <a:r>
              <a:rPr lang="en-US" sz="3200" dirty="0" smtClean="0">
                <a:solidFill>
                  <a:schemeClr val="accent1">
                    <a:lumMod val="75000"/>
                  </a:schemeClr>
                </a:solidFill>
                <a:latin typeface="Calibri Light" panose="020F0302020204030204" pitchFamily="34" charset="0"/>
                <a:cs typeface="Calibri Light" panose="020F0302020204030204" pitchFamily="34" charset="0"/>
              </a:rPr>
              <a:t>change </a:t>
            </a:r>
            <a:r>
              <a:rPr lang="en-US" sz="3200" dirty="0">
                <a:solidFill>
                  <a:schemeClr val="accent1">
                    <a:lumMod val="75000"/>
                  </a:schemeClr>
                </a:solidFill>
                <a:latin typeface="Calibri Light" panose="020F0302020204030204" pitchFamily="34" charset="0"/>
                <a:cs typeface="Calibri Light" panose="020F0302020204030204" pitchFamily="34" charset="0"/>
              </a:rPr>
              <a:t>in a controlled situation, which </a:t>
            </a:r>
            <a:r>
              <a:rPr lang="en-US" sz="3200" dirty="0" smtClean="0">
                <a:solidFill>
                  <a:schemeClr val="accent1">
                    <a:lumMod val="75000"/>
                  </a:schemeClr>
                </a:solidFill>
                <a:latin typeface="Calibri Light" panose="020F0302020204030204" pitchFamily="34" charset="0"/>
                <a:cs typeface="Calibri Light" panose="020F0302020204030204" pitchFamily="34" charset="0"/>
              </a:rPr>
              <a:t>minimizes </a:t>
            </a:r>
            <a:r>
              <a:rPr lang="en-US" sz="3200" dirty="0">
                <a:solidFill>
                  <a:schemeClr val="accent1">
                    <a:lumMod val="75000"/>
                  </a:schemeClr>
                </a:solidFill>
                <a:latin typeface="Calibri Light" panose="020F0302020204030204" pitchFamily="34" charset="0"/>
                <a:cs typeface="Calibri Light" panose="020F0302020204030204" pitchFamily="34" charset="0"/>
              </a:rPr>
              <a:t>risk </a:t>
            </a:r>
            <a:r>
              <a:rPr lang="en-US" sz="3200" dirty="0" smtClean="0">
                <a:solidFill>
                  <a:schemeClr val="accent1">
                    <a:lumMod val="75000"/>
                  </a:schemeClr>
                </a:solidFill>
                <a:latin typeface="Calibri Light" panose="020F0302020204030204" pitchFamily="34" charset="0"/>
                <a:cs typeface="Calibri Light" panose="020F0302020204030204" pitchFamily="34" charset="0"/>
              </a:rPr>
              <a:t>and the potential </a:t>
            </a:r>
            <a:r>
              <a:rPr lang="en-US" sz="3200" dirty="0">
                <a:solidFill>
                  <a:schemeClr val="accent1">
                    <a:lumMod val="75000"/>
                  </a:schemeClr>
                </a:solidFill>
                <a:latin typeface="Calibri Light" panose="020F0302020204030204" pitchFamily="34" charset="0"/>
                <a:cs typeface="Calibri Light" panose="020F0302020204030204" pitchFamily="34" charset="0"/>
              </a:rPr>
              <a:t>for a </a:t>
            </a:r>
            <a:r>
              <a:rPr lang="en-US" sz="3200" dirty="0" smtClean="0">
                <a:solidFill>
                  <a:schemeClr val="accent1">
                    <a:lumMod val="75000"/>
                  </a:schemeClr>
                </a:solidFill>
                <a:latin typeface="Calibri Light" panose="020F0302020204030204" pitchFamily="34" charset="0"/>
                <a:cs typeface="Calibri Light" panose="020F0302020204030204" pitchFamily="34" charset="0"/>
              </a:rPr>
              <a:t>system wide </a:t>
            </a:r>
            <a:r>
              <a:rPr lang="en-US" sz="3200" dirty="0">
                <a:solidFill>
                  <a:schemeClr val="accent1">
                    <a:lumMod val="75000"/>
                  </a:schemeClr>
                </a:solidFill>
                <a:latin typeface="Calibri Light" panose="020F0302020204030204" pitchFamily="34" charset="0"/>
                <a:cs typeface="Calibri Light" panose="020F0302020204030204" pitchFamily="34" charset="0"/>
              </a:rPr>
              <a:t> </a:t>
            </a:r>
            <a:r>
              <a:rPr lang="en-US" sz="3200" dirty="0" smtClean="0">
                <a:solidFill>
                  <a:schemeClr val="accent1">
                    <a:lumMod val="75000"/>
                  </a:schemeClr>
                </a:solidFill>
                <a:latin typeface="Calibri Light" panose="020F0302020204030204" pitchFamily="34" charset="0"/>
                <a:cs typeface="Calibri Light" panose="020F0302020204030204" pitchFamily="34" charset="0"/>
              </a:rPr>
              <a:t>adverse event.</a:t>
            </a:r>
            <a:endParaRPr lang="en-US" sz="3200" dirty="0">
              <a:solidFill>
                <a:schemeClr val="accent1">
                  <a:lumMod val="75000"/>
                </a:schemeClr>
              </a:solidFill>
              <a:latin typeface="Calibri Light" panose="020F0302020204030204" pitchFamily="34" charset="0"/>
              <a:cs typeface="Calibri Light" panose="020F0302020204030204" pitchFamily="34" charset="0"/>
            </a:endParaRPr>
          </a:p>
        </p:txBody>
      </p:sp>
      <p:sp>
        <p:nvSpPr>
          <p:cNvPr id="6" name="TextBox 5"/>
          <p:cNvSpPr txBox="1"/>
          <p:nvPr/>
        </p:nvSpPr>
        <p:spPr>
          <a:xfrm>
            <a:off x="2297221" y="5863694"/>
            <a:ext cx="3902727" cy="337266"/>
          </a:xfrm>
          <a:prstGeom prst="rect">
            <a:avLst/>
          </a:prstGeom>
          <a:noFill/>
        </p:spPr>
        <p:txBody>
          <a:bodyPr wrap="none" lIns="90166" tIns="45082" rIns="90166" bIns="45082">
            <a:spAutoFit/>
          </a:bodyPr>
          <a:lstStyle/>
          <a:p>
            <a:pPr>
              <a:defRPr/>
            </a:pPr>
            <a:r>
              <a:rPr lang="en-US" sz="1600" i="1" dirty="0" smtClean="0">
                <a:solidFill>
                  <a:schemeClr val="accent1">
                    <a:lumMod val="75000"/>
                  </a:schemeClr>
                </a:solidFill>
              </a:rPr>
              <a:t>HRSA.gov/quality. </a:t>
            </a:r>
            <a:r>
              <a:rPr lang="en-US" sz="1600" i="1" u="sng" dirty="0" smtClean="0">
                <a:solidFill>
                  <a:schemeClr val="accent1">
                    <a:lumMod val="75000"/>
                  </a:schemeClr>
                </a:solidFill>
              </a:rPr>
              <a:t>Testing for Improvement</a:t>
            </a:r>
            <a:r>
              <a:rPr lang="en-US" sz="1600" i="1" dirty="0" smtClean="0">
                <a:solidFill>
                  <a:schemeClr val="accent1">
                    <a:lumMod val="75000"/>
                  </a:schemeClr>
                </a:solidFill>
              </a:rPr>
              <a:t>,.</a:t>
            </a:r>
            <a:endParaRPr lang="en-US" sz="1600" i="1" dirty="0">
              <a:solidFill>
                <a:schemeClr val="accent1">
                  <a:lumMod val="75000"/>
                </a:schemeClr>
              </a:solidFill>
            </a:endParaRPr>
          </a:p>
        </p:txBody>
      </p:sp>
    </p:spTree>
    <p:extLst>
      <p:ext uri="{BB962C8B-B14F-4D97-AF65-F5344CB8AC3E}">
        <p14:creationId xmlns:p14="http://schemas.microsoft.com/office/powerpoint/2010/main" val="286062849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63880" y="638955"/>
            <a:ext cx="7816241" cy="1128373"/>
          </a:xfrm>
        </p:spPr>
        <p:txBody>
          <a:bodyPr/>
          <a:lstStyle/>
          <a:p>
            <a:r>
              <a:rPr lang="en-US" altLang="en-US" b="1" dirty="0" smtClean="0"/>
              <a:t>Model for Improvement</a:t>
            </a:r>
          </a:p>
        </p:txBody>
      </p:sp>
      <p:sp>
        <p:nvSpPr>
          <p:cNvPr id="3" name="TextBox 2"/>
          <p:cNvSpPr txBox="1"/>
          <p:nvPr/>
        </p:nvSpPr>
        <p:spPr>
          <a:xfrm>
            <a:off x="5699342" y="2345409"/>
            <a:ext cx="1830720" cy="368094"/>
          </a:xfrm>
          <a:prstGeom prst="rect">
            <a:avLst/>
          </a:prstGeom>
          <a:noFill/>
        </p:spPr>
        <p:txBody>
          <a:bodyPr wrap="none" lIns="90166" tIns="45082" rIns="90166" bIns="45082">
            <a:spAutoFit/>
          </a:bodyPr>
          <a:lstStyle/>
          <a:p>
            <a:pPr>
              <a:defRPr/>
            </a:pPr>
            <a:r>
              <a:rPr lang="en-US" i="1" dirty="0">
                <a:solidFill>
                  <a:schemeClr val="accent1">
                    <a:lumMod val="75000"/>
                  </a:schemeClr>
                </a:solidFill>
                <a:latin typeface="+mn-lt"/>
              </a:rPr>
              <a:t>Three questions...</a:t>
            </a:r>
          </a:p>
        </p:txBody>
      </p:sp>
      <p:sp>
        <p:nvSpPr>
          <p:cNvPr id="7" name="TextBox 6"/>
          <p:cNvSpPr txBox="1"/>
          <p:nvPr/>
        </p:nvSpPr>
        <p:spPr>
          <a:xfrm>
            <a:off x="5849658" y="3925131"/>
            <a:ext cx="1676575" cy="922092"/>
          </a:xfrm>
          <a:prstGeom prst="rect">
            <a:avLst/>
          </a:prstGeom>
          <a:noFill/>
        </p:spPr>
        <p:txBody>
          <a:bodyPr wrap="none" lIns="90166" tIns="45082" rIns="90166" bIns="45082">
            <a:spAutoFit/>
          </a:bodyPr>
          <a:lstStyle/>
          <a:p>
            <a:pPr>
              <a:defRPr/>
            </a:pPr>
            <a:r>
              <a:rPr lang="en-US" i="1" dirty="0">
                <a:solidFill>
                  <a:schemeClr val="accent1">
                    <a:lumMod val="75000"/>
                  </a:schemeClr>
                </a:solidFill>
                <a:latin typeface="+mn-lt"/>
              </a:rPr>
              <a:t>…coupled with</a:t>
            </a:r>
          </a:p>
          <a:p>
            <a:pPr>
              <a:defRPr/>
            </a:pPr>
            <a:r>
              <a:rPr lang="en-US" i="1" dirty="0">
                <a:solidFill>
                  <a:schemeClr val="accent1">
                    <a:lumMod val="75000"/>
                  </a:schemeClr>
                </a:solidFill>
                <a:latin typeface="+mn-lt"/>
              </a:rPr>
              <a:t>an approach for</a:t>
            </a:r>
          </a:p>
          <a:p>
            <a:pPr>
              <a:defRPr/>
            </a:pPr>
            <a:r>
              <a:rPr lang="en-US" i="1" dirty="0">
                <a:solidFill>
                  <a:schemeClr val="accent1">
                    <a:lumMod val="75000"/>
                  </a:schemeClr>
                </a:solidFill>
                <a:latin typeface="+mn-lt"/>
              </a:rPr>
              <a:t>testing change.</a:t>
            </a:r>
          </a:p>
        </p:txBody>
      </p:sp>
      <p:sp>
        <p:nvSpPr>
          <p:cNvPr id="17" name="TextBox 16"/>
          <p:cNvSpPr txBox="1"/>
          <p:nvPr/>
        </p:nvSpPr>
        <p:spPr>
          <a:xfrm>
            <a:off x="1478071" y="5903647"/>
            <a:ext cx="5274483" cy="337316"/>
          </a:xfrm>
          <a:prstGeom prst="rect">
            <a:avLst/>
          </a:prstGeom>
          <a:noFill/>
        </p:spPr>
        <p:txBody>
          <a:bodyPr wrap="none" lIns="90166" tIns="45082" rIns="90166" bIns="45082">
            <a:spAutoFit/>
          </a:bodyPr>
          <a:lstStyle/>
          <a:p>
            <a:pPr>
              <a:defRPr/>
            </a:pPr>
            <a:r>
              <a:rPr lang="en-US" sz="1600" i="1" dirty="0">
                <a:solidFill>
                  <a:schemeClr val="accent1">
                    <a:lumMod val="75000"/>
                  </a:schemeClr>
                </a:solidFill>
              </a:rPr>
              <a:t>Langley GJ, et. al. </a:t>
            </a:r>
            <a:r>
              <a:rPr lang="en-US" sz="1600" i="1" u="sng" dirty="0">
                <a:solidFill>
                  <a:schemeClr val="accent1">
                    <a:lumMod val="75000"/>
                  </a:schemeClr>
                </a:solidFill>
              </a:rPr>
              <a:t>The Improvement Guide (2</a:t>
            </a:r>
            <a:r>
              <a:rPr lang="en-US" sz="1600" i="1" u="sng" baseline="30000" dirty="0">
                <a:solidFill>
                  <a:schemeClr val="accent1">
                    <a:lumMod val="75000"/>
                  </a:schemeClr>
                </a:solidFill>
              </a:rPr>
              <a:t>nd</a:t>
            </a:r>
            <a:r>
              <a:rPr lang="en-US" sz="1600" i="1" u="sng" dirty="0">
                <a:solidFill>
                  <a:schemeClr val="accent1">
                    <a:lumMod val="75000"/>
                  </a:schemeClr>
                </a:solidFill>
              </a:rPr>
              <a:t> Edition)</a:t>
            </a:r>
            <a:r>
              <a:rPr lang="en-US" sz="1600" i="1" dirty="0">
                <a:solidFill>
                  <a:schemeClr val="accent1">
                    <a:lumMod val="75000"/>
                  </a:schemeClr>
                </a:solidFill>
              </a:rPr>
              <a:t>, 2009.</a:t>
            </a:r>
          </a:p>
        </p:txBody>
      </p:sp>
      <p:sp>
        <p:nvSpPr>
          <p:cNvPr id="4" name="TextBox 3"/>
          <p:cNvSpPr txBox="1"/>
          <p:nvPr/>
        </p:nvSpPr>
        <p:spPr bwMode="auto">
          <a:xfrm>
            <a:off x="288102" y="1843913"/>
            <a:ext cx="5110619" cy="1631216"/>
          </a:xfrm>
          <a:prstGeom prst="rect">
            <a:avLst/>
          </a:prstGeom>
          <a:noFill/>
          <a:ln>
            <a:solidFill>
              <a:schemeClr val="accent1"/>
            </a:solidFill>
          </a:ln>
        </p:spPr>
        <p:txBody>
          <a:bodyPr lIns="91391" tIns="45695" rIns="91391" bIns="45695">
            <a:spAutoFit/>
          </a:bodyPr>
          <a:lstStyle/>
          <a:p>
            <a:pPr marL="338123" indent="-338123">
              <a:buFont typeface="Arial" panose="020B0604020202020204" pitchFamily="34" charset="0"/>
              <a:buChar char="•"/>
              <a:defRPr/>
            </a:pPr>
            <a:r>
              <a:rPr lang="en-US" sz="2000" dirty="0">
                <a:solidFill>
                  <a:schemeClr val="accent1">
                    <a:lumMod val="75000"/>
                  </a:schemeClr>
                </a:solidFill>
              </a:rPr>
              <a:t>What are we trying to accomplish? (Aim)</a:t>
            </a:r>
          </a:p>
          <a:p>
            <a:pPr marL="338123" indent="-338123">
              <a:buFont typeface="Arial" panose="020B0604020202020204" pitchFamily="34" charset="0"/>
              <a:buChar char="•"/>
              <a:defRPr/>
            </a:pPr>
            <a:r>
              <a:rPr lang="en-US" sz="2000" dirty="0">
                <a:solidFill>
                  <a:schemeClr val="accent1">
                    <a:lumMod val="75000"/>
                  </a:schemeClr>
                </a:solidFill>
              </a:rPr>
              <a:t>How will we know that a change is an improvement?  (Measures)</a:t>
            </a:r>
          </a:p>
          <a:p>
            <a:pPr marL="338123" indent="-338123">
              <a:buFont typeface="Arial" panose="020B0604020202020204" pitchFamily="34" charset="0"/>
              <a:buChar char="•"/>
              <a:defRPr/>
            </a:pPr>
            <a:r>
              <a:rPr lang="en-US" sz="2000" dirty="0">
                <a:solidFill>
                  <a:schemeClr val="accent1">
                    <a:lumMod val="75000"/>
                  </a:schemeClr>
                </a:solidFill>
              </a:rPr>
              <a:t>What change can we make that will result in improvement? (Change)</a:t>
            </a:r>
          </a:p>
        </p:txBody>
      </p:sp>
      <p:sp>
        <p:nvSpPr>
          <p:cNvPr id="11" name="Line 8"/>
          <p:cNvSpPr>
            <a:spLocks noChangeShapeType="1"/>
          </p:cNvSpPr>
          <p:nvPr/>
        </p:nvSpPr>
        <p:spPr bwMode="auto">
          <a:xfrm>
            <a:off x="1903956" y="4791785"/>
            <a:ext cx="1878904" cy="0"/>
          </a:xfrm>
          <a:prstGeom prst="line">
            <a:avLst/>
          </a:prstGeom>
          <a:noFill/>
          <a:ln w="12700">
            <a:solidFill>
              <a:schemeClr val="accent1"/>
            </a:solidFill>
            <a:round/>
            <a:headEnd type="none" w="med" len="med"/>
            <a:tailEnd type="none" w="med" len="med"/>
          </a:ln>
          <a:extLst>
            <a:ext uri="{909E8E84-426E-40DD-AFC4-6F175D3DCCD1}">
              <a14:hiddenFill xmlns:a14="http://schemas.microsoft.com/office/drawing/2010/main">
                <a:noFill/>
              </a14:hiddenFill>
            </a:ext>
          </a:extLst>
        </p:spPr>
        <p:txBody>
          <a:bodyPr wrap="none" lIns="91391" tIns="45695" rIns="91391" bIns="45695" anchor="ctr"/>
          <a:lstStyle/>
          <a:p>
            <a:pPr>
              <a:defRPr/>
            </a:pPr>
            <a:endParaRPr lang="en-US">
              <a:solidFill>
                <a:schemeClr val="accent1">
                  <a:lumMod val="75000"/>
                </a:schemeClr>
              </a:solidFill>
              <a:latin typeface="+mn-lt"/>
            </a:endParaRPr>
          </a:p>
        </p:txBody>
      </p:sp>
      <p:sp>
        <p:nvSpPr>
          <p:cNvPr id="10" name="Oval 7"/>
          <p:cNvSpPr>
            <a:spLocks noChangeArrowheads="1"/>
          </p:cNvSpPr>
          <p:nvPr/>
        </p:nvSpPr>
        <p:spPr bwMode="auto">
          <a:xfrm>
            <a:off x="1903956" y="3851474"/>
            <a:ext cx="1878904" cy="1879054"/>
          </a:xfrm>
          <a:prstGeom prst="ellipse">
            <a:avLst/>
          </a:prstGeom>
          <a:noFill/>
          <a:ln w="12700">
            <a:solidFill>
              <a:schemeClr val="accent1"/>
            </a:solidFill>
            <a:round/>
            <a:headEnd/>
            <a:tailEnd/>
          </a:ln>
        </p:spPr>
        <p:txBody>
          <a:bodyPr wrap="none" lIns="91391" tIns="45695" rIns="91391" bIns="45695" anchor="ctr"/>
          <a:lstStyle>
            <a:lvl1pPr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spcBef>
                <a:spcPct val="0"/>
              </a:spcBef>
              <a:spcAft>
                <a:spcPct val="0"/>
              </a:spcAft>
              <a:buClrTx/>
              <a:buSzTx/>
              <a:buFontTx/>
              <a:buNone/>
              <a:defRPr/>
            </a:pPr>
            <a:endParaRPr lang="en-US" altLang="en-US" sz="2400" b="0">
              <a:solidFill>
                <a:schemeClr val="accent1">
                  <a:lumMod val="75000"/>
                </a:schemeClr>
              </a:solidFill>
              <a:latin typeface="+mn-lt"/>
            </a:endParaRPr>
          </a:p>
        </p:txBody>
      </p:sp>
      <p:sp>
        <p:nvSpPr>
          <p:cNvPr id="12" name="Line 9"/>
          <p:cNvSpPr>
            <a:spLocks noChangeShapeType="1"/>
          </p:cNvSpPr>
          <p:nvPr/>
        </p:nvSpPr>
        <p:spPr bwMode="auto">
          <a:xfrm>
            <a:off x="2843408" y="3851474"/>
            <a:ext cx="0" cy="1879054"/>
          </a:xfrm>
          <a:prstGeom prst="line">
            <a:avLst/>
          </a:prstGeom>
          <a:noFill/>
          <a:ln w="12700">
            <a:solidFill>
              <a:schemeClr val="accent1"/>
            </a:solidFill>
            <a:round/>
            <a:headEnd type="none" w="med" len="med"/>
            <a:tailEnd type="none" w="med" len="med"/>
          </a:ln>
          <a:extLst>
            <a:ext uri="{909E8E84-426E-40DD-AFC4-6F175D3DCCD1}">
              <a14:hiddenFill xmlns:a14="http://schemas.microsoft.com/office/drawing/2010/main">
                <a:noFill/>
              </a14:hiddenFill>
            </a:ext>
          </a:extLst>
        </p:spPr>
        <p:txBody>
          <a:bodyPr wrap="none" lIns="91391" tIns="45695" rIns="91391" bIns="45695" anchor="ctr"/>
          <a:lstStyle/>
          <a:p>
            <a:pPr>
              <a:defRPr/>
            </a:pPr>
            <a:endParaRPr lang="en-US">
              <a:solidFill>
                <a:schemeClr val="accent1">
                  <a:lumMod val="75000"/>
                </a:schemeClr>
              </a:solidFill>
              <a:latin typeface="+mn-lt"/>
            </a:endParaRPr>
          </a:p>
        </p:txBody>
      </p:sp>
      <p:sp>
        <p:nvSpPr>
          <p:cNvPr id="5" name="TextBox 4"/>
          <p:cNvSpPr txBox="1"/>
          <p:nvPr/>
        </p:nvSpPr>
        <p:spPr bwMode="auto">
          <a:xfrm>
            <a:off x="2880989" y="4226034"/>
            <a:ext cx="635110" cy="400110"/>
          </a:xfrm>
          <a:prstGeom prst="rect">
            <a:avLst/>
          </a:prstGeom>
          <a:noFill/>
        </p:spPr>
        <p:txBody>
          <a:bodyPr wrap="none" lIns="91391" tIns="45695" rIns="91391" bIns="45695">
            <a:spAutoFit/>
          </a:bodyPr>
          <a:lstStyle/>
          <a:p>
            <a:pPr>
              <a:defRPr/>
            </a:pPr>
            <a:r>
              <a:rPr lang="en-US" sz="2000" dirty="0">
                <a:solidFill>
                  <a:schemeClr val="accent1">
                    <a:lumMod val="75000"/>
                  </a:schemeClr>
                </a:solidFill>
              </a:rPr>
              <a:t>Plan</a:t>
            </a:r>
          </a:p>
        </p:txBody>
      </p:sp>
      <p:sp>
        <p:nvSpPr>
          <p:cNvPr id="14" name="TextBox 13"/>
          <p:cNvSpPr txBox="1"/>
          <p:nvPr/>
        </p:nvSpPr>
        <p:spPr bwMode="auto">
          <a:xfrm>
            <a:off x="2973369" y="4903057"/>
            <a:ext cx="476412" cy="400110"/>
          </a:xfrm>
          <a:prstGeom prst="rect">
            <a:avLst/>
          </a:prstGeom>
          <a:noFill/>
        </p:spPr>
        <p:txBody>
          <a:bodyPr wrap="none" lIns="91391" tIns="45695" rIns="91391" bIns="45695">
            <a:spAutoFit/>
          </a:bodyPr>
          <a:lstStyle/>
          <a:p>
            <a:pPr>
              <a:defRPr/>
            </a:pPr>
            <a:r>
              <a:rPr lang="en-US" sz="2000" dirty="0">
                <a:solidFill>
                  <a:schemeClr val="accent1">
                    <a:lumMod val="75000"/>
                  </a:schemeClr>
                </a:solidFill>
              </a:rPr>
              <a:t>Do</a:t>
            </a:r>
          </a:p>
        </p:txBody>
      </p:sp>
      <p:sp>
        <p:nvSpPr>
          <p:cNvPr id="15" name="TextBox 14"/>
          <p:cNvSpPr txBox="1"/>
          <p:nvPr/>
        </p:nvSpPr>
        <p:spPr bwMode="auto">
          <a:xfrm>
            <a:off x="2052706" y="4903057"/>
            <a:ext cx="774571" cy="400110"/>
          </a:xfrm>
          <a:prstGeom prst="rect">
            <a:avLst/>
          </a:prstGeom>
          <a:noFill/>
        </p:spPr>
        <p:txBody>
          <a:bodyPr wrap="none" lIns="91391" tIns="45695" rIns="91391" bIns="45695">
            <a:spAutoFit/>
          </a:bodyPr>
          <a:lstStyle/>
          <a:p>
            <a:pPr>
              <a:defRPr/>
            </a:pPr>
            <a:r>
              <a:rPr lang="en-US" sz="2000" dirty="0">
                <a:solidFill>
                  <a:schemeClr val="accent1">
                    <a:lumMod val="75000"/>
                  </a:schemeClr>
                </a:solidFill>
              </a:rPr>
              <a:t>Study</a:t>
            </a:r>
          </a:p>
        </p:txBody>
      </p:sp>
      <p:sp>
        <p:nvSpPr>
          <p:cNvPr id="16" name="TextBox 15"/>
          <p:cNvSpPr txBox="1"/>
          <p:nvPr/>
        </p:nvSpPr>
        <p:spPr bwMode="auto">
          <a:xfrm>
            <a:off x="2193621" y="4226034"/>
            <a:ext cx="529312" cy="400110"/>
          </a:xfrm>
          <a:prstGeom prst="rect">
            <a:avLst/>
          </a:prstGeom>
          <a:noFill/>
        </p:spPr>
        <p:txBody>
          <a:bodyPr wrap="none" lIns="91391" tIns="45695" rIns="91391" bIns="45695">
            <a:spAutoFit/>
          </a:bodyPr>
          <a:lstStyle/>
          <a:p>
            <a:pPr>
              <a:defRPr/>
            </a:pPr>
            <a:r>
              <a:rPr lang="en-US" sz="2000" dirty="0">
                <a:solidFill>
                  <a:schemeClr val="accent1">
                    <a:lumMod val="75000"/>
                  </a:schemeClr>
                </a:solidFill>
              </a:rPr>
              <a:t>Act</a:t>
            </a:r>
          </a:p>
        </p:txBody>
      </p:sp>
      <p:sp>
        <p:nvSpPr>
          <p:cNvPr id="6" name="Bent Arrow 5"/>
          <p:cNvSpPr/>
          <p:nvPr/>
        </p:nvSpPr>
        <p:spPr bwMode="auto">
          <a:xfrm rot="10800000">
            <a:off x="4045910" y="3655575"/>
            <a:ext cx="601249" cy="946580"/>
          </a:xfrm>
          <a:prstGeom prst="bentArrow">
            <a:avLst/>
          </a:prstGeom>
          <a:solidFill>
            <a:schemeClr val="accent1"/>
          </a:solidFill>
          <a:ln w="12700" cap="flat" cmpd="sng" algn="ctr">
            <a:solidFill>
              <a:schemeClr val="tx1"/>
            </a:solidFill>
            <a:prstDash val="solid"/>
            <a:round/>
            <a:headEnd type="none" w="med" len="med"/>
            <a:tailEnd type="none" w="med" len="med"/>
          </a:ln>
          <a:effectLst/>
        </p:spPr>
        <p:txBody>
          <a:bodyPr lIns="91391" tIns="45695" rIns="91391" bIns="45695"/>
          <a:lstStyle/>
          <a:p>
            <a:pPr eaLnBrk="0" hangingPunct="0">
              <a:defRPr/>
            </a:pPr>
            <a:endParaRPr lang="en-US">
              <a:solidFill>
                <a:schemeClr val="accent1">
                  <a:lumMod val="75000"/>
                </a:schemeClr>
              </a:solidFill>
            </a:endParaRPr>
          </a:p>
        </p:txBody>
      </p:sp>
      <p:sp>
        <p:nvSpPr>
          <p:cNvPr id="18" name="Bent Arrow 17"/>
          <p:cNvSpPr/>
          <p:nvPr/>
        </p:nvSpPr>
        <p:spPr bwMode="auto">
          <a:xfrm rot="16200000">
            <a:off x="866995" y="3828241"/>
            <a:ext cx="946580" cy="601249"/>
          </a:xfrm>
          <a:prstGeom prst="bentArrow">
            <a:avLst/>
          </a:prstGeom>
          <a:solidFill>
            <a:schemeClr val="accent1"/>
          </a:solidFill>
          <a:ln w="12700" cap="flat" cmpd="sng" algn="ctr">
            <a:solidFill>
              <a:schemeClr val="tx1"/>
            </a:solidFill>
            <a:prstDash val="solid"/>
            <a:round/>
            <a:headEnd type="none" w="med" len="med"/>
            <a:tailEnd type="none" w="med" len="med"/>
          </a:ln>
          <a:effectLst/>
        </p:spPr>
        <p:txBody>
          <a:bodyPr lIns="91391" tIns="45695" rIns="91391" bIns="45695"/>
          <a:lstStyle/>
          <a:p>
            <a:pPr eaLnBrk="0" hangingPunct="0">
              <a:defRPr/>
            </a:pPr>
            <a:endParaRPr lang="en-US">
              <a:solidFill>
                <a:schemeClr val="accent1">
                  <a:lumMod val="75000"/>
                </a:schemeClr>
              </a:solidFill>
            </a:endParaRPr>
          </a:p>
        </p:txBody>
      </p:sp>
      <p:sp>
        <p:nvSpPr>
          <p:cNvPr id="20" name="Slide Number Placeholder 5"/>
          <p:cNvSpPr txBox="1">
            <a:spLocks noGrp="1"/>
          </p:cNvSpPr>
          <p:nvPr/>
        </p:nvSpPr>
        <p:spPr bwMode="auto">
          <a:xfrm>
            <a:off x="6552682"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5" tIns="45686" rIns="91375" bIns="45686"/>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accent1">
                    <a:lumMod val="75000"/>
                  </a:schemeClr>
                </a:solidFill>
                <a:latin typeface="Times New Roman" pitchFamily="18" charset="0"/>
                <a:ea typeface="MS PGothic" pitchFamily="34" charset="-128"/>
              </a:rPr>
              <a:pPr algn="r">
                <a:spcBef>
                  <a:spcPct val="0"/>
                </a:spcBef>
                <a:spcAft>
                  <a:spcPct val="0"/>
                </a:spcAft>
                <a:buClrTx/>
                <a:buSzTx/>
                <a:buFontTx/>
                <a:buNone/>
              </a:pPr>
              <a:t>12</a:t>
            </a:fld>
            <a:endParaRPr lang="en-US" altLang="en-US" sz="1400" b="0" dirty="0">
              <a:solidFill>
                <a:schemeClr val="accent1">
                  <a:lumMod val="75000"/>
                </a:schemeClr>
              </a:solidFill>
              <a:latin typeface="Times New Roman" pitchFamily="18" charset="0"/>
              <a:ea typeface="MS PGothic" pitchFamily="34" charset="-128"/>
            </a:endParaRPr>
          </a:p>
        </p:txBody>
      </p:sp>
    </p:spTree>
    <p:extLst>
      <p:ext uri="{BB962C8B-B14F-4D97-AF65-F5344CB8AC3E}">
        <p14:creationId xmlns:p14="http://schemas.microsoft.com/office/powerpoint/2010/main" val="879358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130802" y="662473"/>
          <a:ext cx="6818879" cy="5714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611864" y="1123804"/>
            <a:ext cx="2227474" cy="2369880"/>
          </a:xfrm>
          <a:prstGeom prst="rect">
            <a:avLst/>
          </a:prstGeom>
          <a:noFill/>
        </p:spPr>
        <p:txBody>
          <a:bodyPr wrap="square" rtlCol="0">
            <a:spAutoFit/>
          </a:bodyPr>
          <a:lstStyle/>
          <a:p>
            <a:r>
              <a:rPr lang="en-US" sz="3200" b="1" dirty="0" smtClean="0">
                <a:solidFill>
                  <a:schemeClr val="accent2">
                    <a:lumMod val="20000"/>
                    <a:lumOff val="80000"/>
                  </a:schemeClr>
                </a:solidFill>
                <a:latin typeface="Calibri Light" panose="020F0302020204030204" pitchFamily="34" charset="0"/>
                <a:cs typeface="Calibri Light" panose="020F0302020204030204" pitchFamily="34" charset="0"/>
              </a:rPr>
              <a:t>Plan</a:t>
            </a:r>
          </a:p>
          <a:p>
            <a:pPr>
              <a:spcAft>
                <a:spcPts val="600"/>
              </a:spcAft>
            </a:pPr>
            <a:r>
              <a:rPr lang="en-US" sz="1200" b="1" dirty="0" smtClean="0">
                <a:solidFill>
                  <a:schemeClr val="bg1"/>
                </a:solidFill>
                <a:latin typeface="Calibri Light" panose="020F0302020204030204" pitchFamily="34" charset="0"/>
                <a:cs typeface="Calibri Light" panose="020F0302020204030204" pitchFamily="34" charset="0"/>
              </a:rPr>
              <a:t>Step 1: </a:t>
            </a:r>
            <a:r>
              <a:rPr lang="en-US" sz="1200" dirty="0" smtClean="0">
                <a:solidFill>
                  <a:schemeClr val="bg1"/>
                </a:solidFill>
                <a:latin typeface="Calibri Light" panose="020F0302020204030204" pitchFamily="34" charset="0"/>
                <a:cs typeface="Calibri Light" panose="020F0302020204030204" pitchFamily="34" charset="0"/>
              </a:rPr>
              <a:t>Getting started</a:t>
            </a:r>
          </a:p>
          <a:p>
            <a:pPr>
              <a:spcAft>
                <a:spcPts val="600"/>
              </a:spcAft>
            </a:pPr>
            <a:r>
              <a:rPr lang="en-US" sz="1200" b="1" dirty="0" smtClean="0">
                <a:solidFill>
                  <a:schemeClr val="bg1"/>
                </a:solidFill>
                <a:latin typeface="Calibri Light" panose="020F0302020204030204" pitchFamily="34" charset="0"/>
                <a:cs typeface="Calibri Light" panose="020F0302020204030204" pitchFamily="34" charset="0"/>
              </a:rPr>
              <a:t>Step 2: </a:t>
            </a:r>
            <a:r>
              <a:rPr lang="en-US" sz="1200" dirty="0" smtClean="0">
                <a:solidFill>
                  <a:schemeClr val="bg1"/>
                </a:solidFill>
                <a:latin typeface="Calibri Light" panose="020F0302020204030204" pitchFamily="34" charset="0"/>
                <a:cs typeface="Calibri Light" panose="020F0302020204030204" pitchFamily="34" charset="0"/>
              </a:rPr>
              <a:t>Assemble the team</a:t>
            </a:r>
          </a:p>
          <a:p>
            <a:pPr>
              <a:spcAft>
                <a:spcPts val="600"/>
              </a:spcAft>
            </a:pPr>
            <a:r>
              <a:rPr lang="en-US" sz="1200" b="1" dirty="0" smtClean="0">
                <a:solidFill>
                  <a:schemeClr val="bg1"/>
                </a:solidFill>
                <a:latin typeface="Calibri Light" panose="020F0302020204030204" pitchFamily="34" charset="0"/>
                <a:cs typeface="Calibri Light" panose="020F0302020204030204" pitchFamily="34" charset="0"/>
              </a:rPr>
              <a:t>Step 3: </a:t>
            </a:r>
            <a:r>
              <a:rPr lang="en-US" sz="1200" dirty="0" smtClean="0">
                <a:solidFill>
                  <a:schemeClr val="bg1"/>
                </a:solidFill>
                <a:latin typeface="Calibri Light" panose="020F0302020204030204" pitchFamily="34" charset="0"/>
                <a:cs typeface="Calibri Light" panose="020F0302020204030204" pitchFamily="34" charset="0"/>
              </a:rPr>
              <a:t>Examine current approach</a:t>
            </a:r>
          </a:p>
          <a:p>
            <a:pPr>
              <a:spcAft>
                <a:spcPts val="600"/>
              </a:spcAft>
            </a:pPr>
            <a:r>
              <a:rPr lang="en-US" sz="1200" b="1" dirty="0" smtClean="0">
                <a:solidFill>
                  <a:schemeClr val="bg1"/>
                </a:solidFill>
                <a:latin typeface="Calibri Light" panose="020F0302020204030204" pitchFamily="34" charset="0"/>
                <a:cs typeface="Calibri Light" panose="020F0302020204030204" pitchFamily="34" charset="0"/>
              </a:rPr>
              <a:t>Step 4: </a:t>
            </a:r>
            <a:r>
              <a:rPr lang="en-US" sz="1200" dirty="0" smtClean="0">
                <a:solidFill>
                  <a:schemeClr val="bg1"/>
                </a:solidFill>
                <a:latin typeface="Calibri Light" panose="020F0302020204030204" pitchFamily="34" charset="0"/>
                <a:cs typeface="Calibri Light" panose="020F0302020204030204" pitchFamily="34" charset="0"/>
              </a:rPr>
              <a:t>Identify potential solutions</a:t>
            </a:r>
          </a:p>
          <a:p>
            <a:pPr>
              <a:spcAft>
                <a:spcPts val="600"/>
              </a:spcAft>
            </a:pPr>
            <a:r>
              <a:rPr lang="en-US" sz="1200" b="1" dirty="0" smtClean="0">
                <a:solidFill>
                  <a:schemeClr val="bg1"/>
                </a:solidFill>
                <a:latin typeface="Calibri Light" panose="020F0302020204030204" pitchFamily="34" charset="0"/>
                <a:cs typeface="Calibri Light" panose="020F0302020204030204" pitchFamily="34" charset="0"/>
              </a:rPr>
              <a:t>Step 5: </a:t>
            </a:r>
            <a:r>
              <a:rPr lang="en-US" sz="1200" dirty="0" smtClean="0">
                <a:solidFill>
                  <a:schemeClr val="bg1"/>
                </a:solidFill>
                <a:latin typeface="Calibri Light" panose="020F0302020204030204" pitchFamily="34" charset="0"/>
                <a:cs typeface="Calibri Light" panose="020F0302020204030204" pitchFamily="34" charset="0"/>
              </a:rPr>
              <a:t>Develop an improvement theory</a:t>
            </a:r>
            <a:endParaRPr lang="en-US" sz="1200" dirty="0">
              <a:solidFill>
                <a:schemeClr val="bg1"/>
              </a:solidFill>
              <a:latin typeface="Calibri Light" panose="020F0302020204030204" pitchFamily="34" charset="0"/>
              <a:cs typeface="Calibri Light" panose="020F0302020204030204" pitchFamily="34" charset="0"/>
            </a:endParaRPr>
          </a:p>
        </p:txBody>
      </p:sp>
      <p:sp>
        <p:nvSpPr>
          <p:cNvPr id="6" name="TextBox 5"/>
          <p:cNvSpPr txBox="1"/>
          <p:nvPr/>
        </p:nvSpPr>
        <p:spPr>
          <a:xfrm>
            <a:off x="2332653" y="1608552"/>
            <a:ext cx="1983654" cy="1400383"/>
          </a:xfrm>
          <a:prstGeom prst="rect">
            <a:avLst/>
          </a:prstGeom>
          <a:noFill/>
        </p:spPr>
        <p:txBody>
          <a:bodyPr wrap="square" rtlCol="0">
            <a:spAutoFit/>
          </a:bodyPr>
          <a:lstStyle/>
          <a:p>
            <a:pPr algn="r"/>
            <a:r>
              <a:rPr lang="en-US" sz="3200" b="1" dirty="0" smtClean="0">
                <a:solidFill>
                  <a:schemeClr val="accent2">
                    <a:lumMod val="20000"/>
                    <a:lumOff val="80000"/>
                  </a:schemeClr>
                </a:solidFill>
                <a:latin typeface="Calibri Light" panose="020F0302020204030204" pitchFamily="34" charset="0"/>
                <a:cs typeface="Calibri Light" panose="020F0302020204030204" pitchFamily="34" charset="0"/>
              </a:rPr>
              <a:t>Act</a:t>
            </a:r>
          </a:p>
          <a:p>
            <a:pPr algn="r">
              <a:spcAft>
                <a:spcPts val="600"/>
              </a:spcAft>
            </a:pPr>
            <a:r>
              <a:rPr lang="en-US" sz="1200" b="1" dirty="0" smtClean="0">
                <a:solidFill>
                  <a:schemeClr val="bg1"/>
                </a:solidFill>
                <a:latin typeface="Calibri Light" panose="020F0302020204030204" pitchFamily="34" charset="0"/>
                <a:cs typeface="Calibri Light" panose="020F0302020204030204" pitchFamily="34" charset="0"/>
              </a:rPr>
              <a:t>Step 8: </a:t>
            </a:r>
            <a:r>
              <a:rPr lang="en-US" sz="1200" dirty="0" smtClean="0">
                <a:solidFill>
                  <a:schemeClr val="bg1"/>
                </a:solidFill>
                <a:latin typeface="Calibri Light" panose="020F0302020204030204" pitchFamily="34" charset="0"/>
                <a:cs typeface="Calibri Light" panose="020F0302020204030204" pitchFamily="34" charset="0"/>
              </a:rPr>
              <a:t>Standardize the improvement or develop a new theory</a:t>
            </a:r>
          </a:p>
          <a:p>
            <a:pPr algn="r">
              <a:spcAft>
                <a:spcPts val="600"/>
              </a:spcAft>
            </a:pPr>
            <a:r>
              <a:rPr lang="en-US" sz="1200" b="1" dirty="0" smtClean="0">
                <a:solidFill>
                  <a:schemeClr val="bg1"/>
                </a:solidFill>
                <a:latin typeface="Calibri Light" panose="020F0302020204030204" pitchFamily="34" charset="0"/>
                <a:cs typeface="Calibri Light" panose="020F0302020204030204" pitchFamily="34" charset="0"/>
              </a:rPr>
              <a:t>Step 9: </a:t>
            </a:r>
            <a:r>
              <a:rPr lang="en-US" sz="1200" dirty="0" smtClean="0">
                <a:solidFill>
                  <a:schemeClr val="bg1"/>
                </a:solidFill>
                <a:latin typeface="Calibri Light" panose="020F0302020204030204" pitchFamily="34" charset="0"/>
                <a:cs typeface="Calibri Light" panose="020F0302020204030204" pitchFamily="34" charset="0"/>
              </a:rPr>
              <a:t>Establish future plans</a:t>
            </a:r>
          </a:p>
        </p:txBody>
      </p:sp>
      <p:sp>
        <p:nvSpPr>
          <p:cNvPr id="7" name="TextBox 6"/>
          <p:cNvSpPr txBox="1"/>
          <p:nvPr/>
        </p:nvSpPr>
        <p:spPr>
          <a:xfrm>
            <a:off x="4611864" y="3955015"/>
            <a:ext cx="1847424" cy="954107"/>
          </a:xfrm>
          <a:prstGeom prst="rect">
            <a:avLst/>
          </a:prstGeom>
          <a:noFill/>
        </p:spPr>
        <p:txBody>
          <a:bodyPr wrap="square" rtlCol="0">
            <a:spAutoFit/>
          </a:bodyPr>
          <a:lstStyle/>
          <a:p>
            <a:r>
              <a:rPr lang="en-US" sz="3200" b="1" dirty="0" smtClean="0">
                <a:solidFill>
                  <a:schemeClr val="accent2">
                    <a:lumMod val="20000"/>
                    <a:lumOff val="80000"/>
                  </a:schemeClr>
                </a:solidFill>
                <a:latin typeface="Calibri Light" panose="020F0302020204030204" pitchFamily="34" charset="0"/>
                <a:cs typeface="Calibri Light" panose="020F0302020204030204" pitchFamily="34" charset="0"/>
              </a:rPr>
              <a:t>Do</a:t>
            </a:r>
          </a:p>
          <a:p>
            <a:r>
              <a:rPr lang="en-US" sz="1200" b="1" dirty="0" smtClean="0">
                <a:solidFill>
                  <a:schemeClr val="bg1"/>
                </a:solidFill>
                <a:latin typeface="Calibri Light" panose="020F0302020204030204" pitchFamily="34" charset="0"/>
                <a:cs typeface="Calibri Light" panose="020F0302020204030204" pitchFamily="34" charset="0"/>
              </a:rPr>
              <a:t>Step 6: </a:t>
            </a:r>
            <a:r>
              <a:rPr lang="en-US" sz="1200" dirty="0" smtClean="0">
                <a:solidFill>
                  <a:schemeClr val="bg1"/>
                </a:solidFill>
                <a:latin typeface="Calibri Light" panose="020F0302020204030204" pitchFamily="34" charset="0"/>
                <a:cs typeface="Calibri Light" panose="020F0302020204030204" pitchFamily="34" charset="0"/>
              </a:rPr>
              <a:t>Test the theory for improvement </a:t>
            </a:r>
          </a:p>
        </p:txBody>
      </p:sp>
      <p:sp>
        <p:nvSpPr>
          <p:cNvPr id="8" name="TextBox 7"/>
          <p:cNvSpPr txBox="1"/>
          <p:nvPr/>
        </p:nvSpPr>
        <p:spPr>
          <a:xfrm>
            <a:off x="2585794" y="3954915"/>
            <a:ext cx="1782536" cy="1138773"/>
          </a:xfrm>
          <a:prstGeom prst="rect">
            <a:avLst/>
          </a:prstGeom>
          <a:noFill/>
        </p:spPr>
        <p:txBody>
          <a:bodyPr wrap="square" rtlCol="0">
            <a:spAutoFit/>
          </a:bodyPr>
          <a:lstStyle/>
          <a:p>
            <a:pPr algn="r"/>
            <a:r>
              <a:rPr lang="en-US" sz="3200" b="1" dirty="0" smtClean="0">
                <a:solidFill>
                  <a:schemeClr val="accent2">
                    <a:lumMod val="20000"/>
                    <a:lumOff val="80000"/>
                  </a:schemeClr>
                </a:solidFill>
                <a:latin typeface="Calibri Light" panose="020F0302020204030204" pitchFamily="34" charset="0"/>
                <a:cs typeface="Calibri Light" panose="020F0302020204030204" pitchFamily="34" charset="0"/>
              </a:rPr>
              <a:t>Study</a:t>
            </a:r>
          </a:p>
          <a:p>
            <a:pPr algn="r"/>
            <a:r>
              <a:rPr lang="en-US" sz="1200" b="1" dirty="0" smtClean="0">
                <a:solidFill>
                  <a:schemeClr val="bg1"/>
                </a:solidFill>
                <a:latin typeface="Calibri Light" panose="020F0302020204030204" pitchFamily="34" charset="0"/>
                <a:cs typeface="Calibri Light" panose="020F0302020204030204" pitchFamily="34" charset="0"/>
              </a:rPr>
              <a:t>Step 7: </a:t>
            </a:r>
            <a:r>
              <a:rPr lang="en-US" sz="1200" dirty="0" smtClean="0">
                <a:solidFill>
                  <a:schemeClr val="bg1"/>
                </a:solidFill>
                <a:latin typeface="Calibri Light" panose="020F0302020204030204" pitchFamily="34" charset="0"/>
                <a:cs typeface="Calibri Light" panose="020F0302020204030204" pitchFamily="34" charset="0"/>
              </a:rPr>
              <a:t>Use data to study the result</a:t>
            </a:r>
          </a:p>
          <a:p>
            <a:pPr algn="r"/>
            <a:endParaRPr lang="en-US" sz="1200" dirty="0">
              <a:solidFill>
                <a:schemeClr val="bg1"/>
              </a:solidFill>
              <a:latin typeface="Calibri Light" panose="020F0302020204030204" pitchFamily="34" charset="0"/>
              <a:cs typeface="Calibri Light" panose="020F0302020204030204" pitchFamily="34" charset="0"/>
            </a:endParaRPr>
          </a:p>
        </p:txBody>
      </p:sp>
      <p:sp>
        <p:nvSpPr>
          <p:cNvPr id="11" name="Rectangle 10"/>
          <p:cNvSpPr/>
          <p:nvPr/>
        </p:nvSpPr>
        <p:spPr>
          <a:xfrm>
            <a:off x="1222310" y="730359"/>
            <a:ext cx="869149" cy="1446550"/>
          </a:xfrm>
          <a:prstGeom prst="rect">
            <a:avLst/>
          </a:prstGeom>
          <a:noFill/>
        </p:spPr>
        <p:txBody>
          <a:bodyPr wrap="none" lIns="91440" tIns="45720" rIns="91440" bIns="45720">
            <a:spAutoFit/>
          </a:bodyPr>
          <a:lstStyle/>
          <a:p>
            <a:pPr algn="ctr"/>
            <a:r>
              <a:rPr lang="en-US" sz="8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a:t>
            </a:r>
            <a:endParaRPr lang="en-US" sz="8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3" name="Rectangle 12"/>
          <p:cNvSpPr/>
          <p:nvPr/>
        </p:nvSpPr>
        <p:spPr>
          <a:xfrm>
            <a:off x="7134895" y="723905"/>
            <a:ext cx="785793" cy="1446550"/>
          </a:xfrm>
          <a:prstGeom prst="rect">
            <a:avLst/>
          </a:prstGeom>
          <a:noFill/>
        </p:spPr>
        <p:txBody>
          <a:bodyPr wrap="none" lIns="91440" tIns="45720" rIns="91440" bIns="45720">
            <a:spAutoFit/>
          </a:bodyPr>
          <a:lstStyle/>
          <a:p>
            <a:pPr algn="ctr"/>
            <a:r>
              <a:rPr lang="en-US" sz="8800" b="1" cap="none" spc="0" dirty="0" smtClean="0">
                <a:ln w="22225">
                  <a:solidFill>
                    <a:schemeClr val="accent2"/>
                  </a:solidFill>
                  <a:prstDash val="solid"/>
                </a:ln>
                <a:solidFill>
                  <a:schemeClr val="accent2">
                    <a:lumMod val="40000"/>
                    <a:lumOff val="60000"/>
                  </a:schemeClr>
                </a:solidFill>
                <a:effectLst/>
              </a:rPr>
              <a:t>P</a:t>
            </a:r>
            <a:endParaRPr lang="en-US" sz="8800" b="1" cap="none" spc="0" dirty="0">
              <a:ln w="22225">
                <a:solidFill>
                  <a:schemeClr val="accent2"/>
                </a:solidFill>
                <a:prstDash val="solid"/>
              </a:ln>
              <a:solidFill>
                <a:schemeClr val="accent2">
                  <a:lumMod val="40000"/>
                  <a:lumOff val="60000"/>
                </a:schemeClr>
              </a:solidFill>
              <a:effectLst/>
            </a:endParaRPr>
          </a:p>
        </p:txBody>
      </p:sp>
      <p:sp>
        <p:nvSpPr>
          <p:cNvPr id="14" name="Rectangle 13"/>
          <p:cNvSpPr/>
          <p:nvPr/>
        </p:nvSpPr>
        <p:spPr>
          <a:xfrm>
            <a:off x="7024289" y="4524380"/>
            <a:ext cx="896399"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800" b="1" cap="none" spc="0" dirty="0" smtClean="0">
                <a:ln/>
                <a:solidFill>
                  <a:schemeClr val="accent3"/>
                </a:solidFill>
                <a:effectLst/>
              </a:rPr>
              <a:t>D</a:t>
            </a:r>
            <a:endParaRPr lang="en-US" sz="8800" b="1" cap="none" spc="0" dirty="0">
              <a:ln/>
              <a:solidFill>
                <a:schemeClr val="accent3"/>
              </a:solidFill>
              <a:effectLst/>
            </a:endParaRPr>
          </a:p>
        </p:txBody>
      </p:sp>
      <p:sp>
        <p:nvSpPr>
          <p:cNvPr id="15" name="Rectangle 14"/>
          <p:cNvSpPr/>
          <p:nvPr/>
        </p:nvSpPr>
        <p:spPr>
          <a:xfrm>
            <a:off x="1130802" y="4524301"/>
            <a:ext cx="718466" cy="1446550"/>
          </a:xfrm>
          <a:prstGeom prst="rect">
            <a:avLst/>
          </a:prstGeom>
          <a:noFill/>
        </p:spPr>
        <p:txBody>
          <a:bodyPr wrap="none" lIns="91440" tIns="45720" rIns="91440" bIns="45720">
            <a:spAutoFit/>
          </a:bodyPr>
          <a:lstStyle/>
          <a:p>
            <a:pPr algn="ctr"/>
            <a:r>
              <a:rPr lang="en-US" sz="88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S</a:t>
            </a:r>
            <a:endParaRPr lang="en-US" sz="8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680580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621" y="1035698"/>
            <a:ext cx="8724122" cy="4801314"/>
          </a:xfrm>
          <a:prstGeom prst="rect">
            <a:avLst/>
          </a:prstGeom>
          <a:noFill/>
        </p:spPr>
        <p:txBody>
          <a:bodyPr wrap="square" rtlCol="0">
            <a:spAutoFit/>
          </a:bodyPr>
          <a:lstStyle/>
          <a:p>
            <a:r>
              <a:rPr lang="en-US" b="1" dirty="0" smtClean="0">
                <a:solidFill>
                  <a:schemeClr val="tx2">
                    <a:lumMod val="75000"/>
                  </a:schemeClr>
                </a:solidFill>
              </a:rPr>
              <a:t>Aim of the project:</a:t>
            </a:r>
          </a:p>
          <a:p>
            <a:r>
              <a:rPr lang="en-US" i="1" dirty="0" smtClean="0">
                <a:solidFill>
                  <a:schemeClr val="tx2">
                    <a:lumMod val="75000"/>
                  </a:schemeClr>
                </a:solidFill>
              </a:rPr>
              <a:t>What is the SMALL change you want to test?</a:t>
            </a:r>
          </a:p>
          <a:p>
            <a:endParaRPr lang="en-US" dirty="0" smtClean="0">
              <a:solidFill>
                <a:schemeClr val="tx2">
                  <a:lumMod val="75000"/>
                </a:schemeClr>
              </a:solidFill>
            </a:endParaRPr>
          </a:p>
          <a:p>
            <a:r>
              <a:rPr lang="en-US" b="1" dirty="0" smtClean="0">
                <a:solidFill>
                  <a:schemeClr val="tx2">
                    <a:lumMod val="75000"/>
                  </a:schemeClr>
                </a:solidFill>
                <a:latin typeface="Arial Black" panose="020B0A04020102020204" pitchFamily="34" charset="0"/>
              </a:rPr>
              <a:t>PLAN</a:t>
            </a:r>
          </a:p>
          <a:p>
            <a:pPr marL="740412" lvl="1" indent="-285750">
              <a:buFont typeface="Wingdings" panose="05000000000000000000" pitchFamily="2" charset="2"/>
              <a:buChar char="q"/>
            </a:pPr>
            <a:r>
              <a:rPr lang="en-US" dirty="0" smtClean="0">
                <a:solidFill>
                  <a:schemeClr val="tx2">
                    <a:lumMod val="75000"/>
                  </a:schemeClr>
                </a:solidFill>
              </a:rPr>
              <a:t>Identify tasks to prepare for this test</a:t>
            </a:r>
          </a:p>
          <a:p>
            <a:pPr marL="740412" lvl="1" indent="-285750">
              <a:buFont typeface="Wingdings" panose="05000000000000000000" pitchFamily="2" charset="2"/>
              <a:buChar char="q"/>
            </a:pPr>
            <a:r>
              <a:rPr lang="en-US" dirty="0" smtClean="0">
                <a:solidFill>
                  <a:schemeClr val="tx2">
                    <a:lumMod val="75000"/>
                  </a:schemeClr>
                </a:solidFill>
              </a:rPr>
              <a:t>List the baseline data you have</a:t>
            </a:r>
          </a:p>
          <a:p>
            <a:pPr marL="740412" lvl="1" indent="-285750">
              <a:buFont typeface="Wingdings" panose="05000000000000000000" pitchFamily="2" charset="2"/>
              <a:buChar char="q"/>
            </a:pPr>
            <a:r>
              <a:rPr lang="en-US" dirty="0" smtClean="0">
                <a:solidFill>
                  <a:schemeClr val="tx2">
                    <a:lumMod val="75000"/>
                  </a:schemeClr>
                </a:solidFill>
              </a:rPr>
              <a:t>List your predictions and measures you will be looking at</a:t>
            </a:r>
          </a:p>
          <a:p>
            <a:endParaRPr lang="en-US" dirty="0">
              <a:solidFill>
                <a:schemeClr val="tx2">
                  <a:lumMod val="75000"/>
                </a:schemeClr>
              </a:solidFill>
            </a:endParaRPr>
          </a:p>
          <a:p>
            <a:r>
              <a:rPr lang="en-US" dirty="0" smtClean="0">
                <a:solidFill>
                  <a:schemeClr val="tx2">
                    <a:lumMod val="75000"/>
                  </a:schemeClr>
                </a:solidFill>
                <a:latin typeface="Arial Black" panose="020B0A04020102020204" pitchFamily="34" charset="0"/>
              </a:rPr>
              <a:t>DO</a:t>
            </a:r>
          </a:p>
          <a:p>
            <a:pPr marL="740412" lvl="1" indent="-285750">
              <a:buFont typeface="Wingdings" panose="05000000000000000000" pitchFamily="2" charset="2"/>
              <a:buChar char="q"/>
            </a:pPr>
            <a:r>
              <a:rPr lang="en-US" dirty="0" smtClean="0">
                <a:solidFill>
                  <a:schemeClr val="tx2">
                    <a:lumMod val="75000"/>
                  </a:schemeClr>
                </a:solidFill>
              </a:rPr>
              <a:t>What actually happened during the test</a:t>
            </a:r>
          </a:p>
          <a:p>
            <a:endParaRPr lang="en-US" dirty="0">
              <a:solidFill>
                <a:schemeClr val="tx2">
                  <a:lumMod val="75000"/>
                </a:schemeClr>
              </a:solidFill>
            </a:endParaRPr>
          </a:p>
          <a:p>
            <a:r>
              <a:rPr lang="en-US" dirty="0" smtClean="0">
                <a:solidFill>
                  <a:schemeClr val="tx2">
                    <a:lumMod val="75000"/>
                  </a:schemeClr>
                </a:solidFill>
                <a:latin typeface="Arial Black" panose="020B0A04020102020204" pitchFamily="34" charset="0"/>
              </a:rPr>
              <a:t>STUDY</a:t>
            </a:r>
          </a:p>
          <a:p>
            <a:pPr marL="740412" lvl="1" indent="-285750">
              <a:buFont typeface="Wingdings" panose="05000000000000000000" pitchFamily="2" charset="2"/>
              <a:buChar char="q"/>
            </a:pPr>
            <a:r>
              <a:rPr lang="en-US" dirty="0">
                <a:solidFill>
                  <a:schemeClr val="tx2">
                    <a:lumMod val="75000"/>
                  </a:schemeClr>
                </a:solidFill>
              </a:rPr>
              <a:t>Describe the measured results and how they compared to the </a:t>
            </a:r>
            <a:r>
              <a:rPr lang="en-US" dirty="0" smtClean="0">
                <a:solidFill>
                  <a:schemeClr val="tx2">
                    <a:lumMod val="75000"/>
                  </a:schemeClr>
                </a:solidFill>
              </a:rPr>
              <a:t>predictions</a:t>
            </a:r>
          </a:p>
          <a:p>
            <a:endParaRPr lang="en-US" dirty="0">
              <a:solidFill>
                <a:schemeClr val="tx2">
                  <a:lumMod val="75000"/>
                </a:schemeClr>
              </a:solidFill>
            </a:endParaRPr>
          </a:p>
          <a:p>
            <a:r>
              <a:rPr lang="en-US" b="1" dirty="0" smtClean="0">
                <a:solidFill>
                  <a:schemeClr val="tx2">
                    <a:lumMod val="75000"/>
                  </a:schemeClr>
                </a:solidFill>
                <a:latin typeface="Arial Black" panose="020B0A04020102020204" pitchFamily="34" charset="0"/>
              </a:rPr>
              <a:t>ACT</a:t>
            </a:r>
          </a:p>
          <a:p>
            <a:pPr marL="740412" lvl="1" indent="-285750">
              <a:buFont typeface="Wingdings" panose="05000000000000000000" pitchFamily="2" charset="2"/>
              <a:buChar char="q"/>
            </a:pPr>
            <a:r>
              <a:rPr lang="en-US" dirty="0">
                <a:solidFill>
                  <a:schemeClr val="tx2">
                    <a:lumMod val="75000"/>
                  </a:schemeClr>
                </a:solidFill>
              </a:rPr>
              <a:t>Describe what modifications to the plan will be made for the next cycle from what you </a:t>
            </a:r>
            <a:r>
              <a:rPr lang="en-US" dirty="0" smtClean="0">
                <a:solidFill>
                  <a:schemeClr val="tx2">
                    <a:lumMod val="75000"/>
                  </a:schemeClr>
                </a:solidFill>
              </a:rPr>
              <a:t>learned</a:t>
            </a:r>
          </a:p>
        </p:txBody>
      </p:sp>
      <p:sp>
        <p:nvSpPr>
          <p:cNvPr id="3" name="TextBox 2"/>
          <p:cNvSpPr txBox="1"/>
          <p:nvPr/>
        </p:nvSpPr>
        <p:spPr>
          <a:xfrm>
            <a:off x="5066524" y="886408"/>
            <a:ext cx="4077476" cy="892552"/>
          </a:xfrm>
          <a:prstGeom prst="rect">
            <a:avLst/>
          </a:prstGeom>
          <a:noFill/>
        </p:spPr>
        <p:txBody>
          <a:bodyPr wrap="square" rtlCol="0">
            <a:spAutoFit/>
          </a:bodyPr>
          <a:lstStyle/>
          <a:p>
            <a:pPr algn="ctr"/>
            <a:r>
              <a:rPr lang="en-US" sz="2800" b="1" dirty="0" smtClean="0">
                <a:solidFill>
                  <a:schemeClr val="tx2">
                    <a:lumMod val="75000"/>
                  </a:schemeClr>
                </a:solidFill>
                <a:latin typeface="Arial Black" panose="020B0A04020102020204" pitchFamily="34" charset="0"/>
              </a:rPr>
              <a:t>PDSA</a:t>
            </a:r>
          </a:p>
          <a:p>
            <a:pPr algn="ctr"/>
            <a:r>
              <a:rPr lang="en-US" sz="2400" b="1" dirty="0" smtClean="0">
                <a:solidFill>
                  <a:schemeClr val="tx2">
                    <a:lumMod val="75000"/>
                  </a:schemeClr>
                </a:solidFill>
              </a:rPr>
              <a:t>PLAN </a:t>
            </a:r>
            <a:r>
              <a:rPr lang="en-US" sz="2400" b="1" dirty="0">
                <a:solidFill>
                  <a:schemeClr val="tx2">
                    <a:lumMod val="75000"/>
                  </a:schemeClr>
                </a:solidFill>
                <a:sym typeface="Wingdings" panose="05000000000000000000" pitchFamily="2" charset="2"/>
              </a:rPr>
              <a:t></a:t>
            </a:r>
            <a:r>
              <a:rPr lang="en-US" sz="2400" b="1" dirty="0" smtClean="0">
                <a:solidFill>
                  <a:schemeClr val="tx2">
                    <a:lumMod val="75000"/>
                  </a:schemeClr>
                </a:solidFill>
              </a:rPr>
              <a:t> DO </a:t>
            </a:r>
            <a:r>
              <a:rPr lang="en-US" sz="2400" b="1" dirty="0" smtClean="0">
                <a:solidFill>
                  <a:schemeClr val="tx2">
                    <a:lumMod val="75000"/>
                  </a:schemeClr>
                </a:solidFill>
                <a:sym typeface="Wingdings" panose="05000000000000000000" pitchFamily="2" charset="2"/>
              </a:rPr>
              <a:t></a:t>
            </a:r>
            <a:r>
              <a:rPr lang="en-US" sz="2400" b="1" dirty="0" smtClean="0">
                <a:solidFill>
                  <a:schemeClr val="tx2">
                    <a:lumMod val="75000"/>
                  </a:schemeClr>
                </a:solidFill>
              </a:rPr>
              <a:t> STUDY </a:t>
            </a:r>
            <a:r>
              <a:rPr lang="en-US" sz="2400" b="1" dirty="0" smtClean="0">
                <a:solidFill>
                  <a:schemeClr val="tx2">
                    <a:lumMod val="75000"/>
                  </a:schemeClr>
                </a:solidFill>
                <a:sym typeface="Wingdings" panose="05000000000000000000" pitchFamily="2" charset="2"/>
              </a:rPr>
              <a:t></a:t>
            </a:r>
            <a:r>
              <a:rPr lang="en-US" sz="2400" b="1" dirty="0" smtClean="0">
                <a:solidFill>
                  <a:schemeClr val="tx2">
                    <a:lumMod val="75000"/>
                  </a:schemeClr>
                </a:solidFill>
              </a:rPr>
              <a:t> ACT</a:t>
            </a:r>
            <a:endParaRPr lang="en-US" sz="2400" b="1" dirty="0">
              <a:solidFill>
                <a:schemeClr val="tx2">
                  <a:lumMod val="75000"/>
                </a:schemeClr>
              </a:solidFill>
            </a:endParaRPr>
          </a:p>
        </p:txBody>
      </p:sp>
    </p:spTree>
    <p:extLst>
      <p:ext uri="{BB962C8B-B14F-4D97-AF65-F5344CB8AC3E}">
        <p14:creationId xmlns:p14="http://schemas.microsoft.com/office/powerpoint/2010/main" val="1929649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5417" t="24075" r="24583" b="10740"/>
          <a:stretch/>
        </p:blipFill>
        <p:spPr>
          <a:xfrm>
            <a:off x="457200" y="762000"/>
            <a:ext cx="8305800" cy="6090920"/>
          </a:xfrm>
          <a:prstGeom prst="rect">
            <a:avLst/>
          </a:prstGeom>
        </p:spPr>
      </p:pic>
    </p:spTree>
    <p:extLst>
      <p:ext uri="{BB962C8B-B14F-4D97-AF65-F5344CB8AC3E}">
        <p14:creationId xmlns:p14="http://schemas.microsoft.com/office/powerpoint/2010/main" val="1669224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76408" y="1730175"/>
            <a:ext cx="7816241" cy="2181521"/>
          </a:xfrm>
        </p:spPr>
        <p:txBody>
          <a:bodyPr/>
          <a:lstStyle/>
          <a:p>
            <a:r>
              <a:rPr lang="en-US" altLang="en-US" b="1" dirty="0" smtClean="0"/>
              <a:t>Break!</a:t>
            </a:r>
          </a:p>
        </p:txBody>
      </p:sp>
      <p:sp>
        <p:nvSpPr>
          <p:cNvPr id="41987" name="Rectangle 3"/>
          <p:cNvSpPr>
            <a:spLocks noGrp="1" noChangeArrowheads="1"/>
          </p:cNvSpPr>
          <p:nvPr>
            <p:ph type="subTitle" idx="1"/>
          </p:nvPr>
        </p:nvSpPr>
        <p:spPr>
          <a:xfrm>
            <a:off x="526093" y="3218928"/>
            <a:ext cx="8116866" cy="1429272"/>
          </a:xfrm>
        </p:spPr>
        <p:txBody>
          <a:bodyPr/>
          <a:lstStyle/>
          <a:p>
            <a:r>
              <a:rPr lang="en-US" altLang="en-US" dirty="0" smtClean="0">
                <a:solidFill>
                  <a:schemeClr val="tx2"/>
                </a:solidFill>
              </a:rPr>
              <a:t>Take five minutes to recharge and refresh.</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16</a:t>
            </a:fld>
            <a:endParaRPr lang="en-US" altLang="en-US" sz="1400" b="0" dirty="0">
              <a:solidFill>
                <a:schemeClr val="bg1"/>
              </a:solidFill>
              <a:latin typeface="Times New Roman" pitchFamily="18" charset="0"/>
              <a:ea typeface="MS PGothic" pitchFamily="34" charset="-128"/>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 y="1271016"/>
            <a:ext cx="2438400" cy="1624584"/>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2710" y="1201667"/>
            <a:ext cx="1812676" cy="1972152"/>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55833" y="4419600"/>
            <a:ext cx="2657385" cy="1872824"/>
          </a:xfrm>
          <a:prstGeom prst="rect">
            <a:avLst/>
          </a:prstGeom>
        </p:spPr>
      </p:pic>
    </p:spTree>
    <p:custDataLst>
      <p:tags r:id="rId1"/>
    </p:custDataLst>
    <p:extLst>
      <p:ext uri="{BB962C8B-B14F-4D97-AF65-F5344CB8AC3E}">
        <p14:creationId xmlns:p14="http://schemas.microsoft.com/office/powerpoint/2010/main" val="2068415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7427" y="666750"/>
            <a:ext cx="5505450" cy="769441"/>
          </a:xfrm>
          <a:prstGeom prst="rect">
            <a:avLst/>
          </a:prstGeom>
          <a:noFill/>
        </p:spPr>
        <p:txBody>
          <a:bodyPr wrap="square" rtlCol="0">
            <a:spAutoFit/>
          </a:bodyPr>
          <a:lstStyle/>
          <a:p>
            <a:pPr algn="ctr"/>
            <a:r>
              <a:rPr lang="en-US" sz="4400" b="1" dirty="0" smtClean="0"/>
              <a:t>Small Group Exercise</a:t>
            </a:r>
            <a:endParaRPr lang="en-US" sz="4400" b="1" dirty="0"/>
          </a:p>
        </p:txBody>
      </p:sp>
      <p:sp>
        <p:nvSpPr>
          <p:cNvPr id="3" name="TextBox 2"/>
          <p:cNvSpPr txBox="1"/>
          <p:nvPr/>
        </p:nvSpPr>
        <p:spPr>
          <a:xfrm>
            <a:off x="342900" y="1466939"/>
            <a:ext cx="8439150" cy="4693593"/>
          </a:xfrm>
          <a:prstGeom prst="rect">
            <a:avLst/>
          </a:prstGeom>
          <a:noFill/>
        </p:spPr>
        <p:txBody>
          <a:bodyPr wrap="square" rtlCol="0">
            <a:spAutoFit/>
          </a:bodyPr>
          <a:lstStyle/>
          <a:p>
            <a:pPr algn="ctr"/>
            <a:r>
              <a:rPr lang="en-US" sz="2400" b="1" i="1" dirty="0" smtClean="0">
                <a:solidFill>
                  <a:schemeClr val="tx2"/>
                </a:solidFill>
                <a:latin typeface="+mj-lt"/>
                <a:cs typeface="Calibri Light" panose="020F0302020204030204" pitchFamily="34" charset="0"/>
              </a:rPr>
              <a:t>(See separate Word document)</a:t>
            </a:r>
            <a:endParaRPr lang="en-US" sz="2400" b="1" i="1" dirty="0">
              <a:solidFill>
                <a:schemeClr val="tx2"/>
              </a:solidFill>
              <a:latin typeface="+mj-lt"/>
              <a:cs typeface="Calibri Light" panose="020F0302020204030204" pitchFamily="34" charset="0"/>
            </a:endParaRPr>
          </a:p>
          <a:p>
            <a:pPr marL="457200" indent="-457200">
              <a:spcBef>
                <a:spcPts val="600"/>
              </a:spcBef>
              <a:spcAft>
                <a:spcPts val="600"/>
              </a:spcAft>
              <a:buFont typeface="Arial" panose="020B0604020202020204" pitchFamily="34" charset="0"/>
              <a:buChar char="•"/>
            </a:pPr>
            <a:r>
              <a:rPr lang="en-US" sz="2400" dirty="0" smtClean="0">
                <a:solidFill>
                  <a:schemeClr val="tx2"/>
                </a:solidFill>
                <a:cs typeface="Calibri Light" panose="020F0302020204030204" pitchFamily="34" charset="0"/>
              </a:rPr>
              <a:t>We will discuss developing a test of change related to the case presented in the accompanying document</a:t>
            </a:r>
          </a:p>
          <a:p>
            <a:pPr marL="457200" indent="-457200">
              <a:spcBef>
                <a:spcPts val="600"/>
              </a:spcBef>
              <a:spcAft>
                <a:spcPts val="600"/>
              </a:spcAft>
              <a:buFont typeface="Arial" panose="020B0604020202020204" pitchFamily="34" charset="0"/>
              <a:buChar char="•"/>
            </a:pPr>
            <a:r>
              <a:rPr lang="en-US" sz="2400" dirty="0" smtClean="0">
                <a:solidFill>
                  <a:schemeClr val="tx2"/>
                </a:solidFill>
                <a:cs typeface="Calibri Light" panose="020F0302020204030204" pitchFamily="34" charset="0"/>
              </a:rPr>
              <a:t>You will each be assigned to a breakout room with Natalie, Alyson, or Mark as facilitator.  Each group will work on developing the plan for their assigned change from the case for 15 minutes</a:t>
            </a:r>
          </a:p>
          <a:p>
            <a:pPr marL="457200" indent="-457200">
              <a:spcBef>
                <a:spcPts val="600"/>
              </a:spcBef>
              <a:spcAft>
                <a:spcPts val="600"/>
              </a:spcAft>
              <a:buFont typeface="Arial" panose="020B0604020202020204" pitchFamily="34" charset="0"/>
              <a:buChar char="•"/>
            </a:pPr>
            <a:r>
              <a:rPr lang="en-US" sz="2400" dirty="0" smtClean="0">
                <a:solidFill>
                  <a:schemeClr val="tx2"/>
                </a:solidFill>
                <a:cs typeface="Calibri Light" panose="020F0302020204030204" pitchFamily="34" charset="0"/>
              </a:rPr>
              <a:t>Have one group member record the discussion using the tables in the case document</a:t>
            </a:r>
          </a:p>
          <a:p>
            <a:pPr marL="457200" indent="-457200">
              <a:spcBef>
                <a:spcPts val="600"/>
              </a:spcBef>
              <a:spcAft>
                <a:spcPts val="600"/>
              </a:spcAft>
              <a:buFont typeface="Arial" panose="020B0604020202020204" pitchFamily="34" charset="0"/>
              <a:buChar char="•"/>
            </a:pPr>
            <a:r>
              <a:rPr lang="en-US" sz="2400" dirty="0" smtClean="0">
                <a:solidFill>
                  <a:schemeClr val="tx2"/>
                </a:solidFill>
                <a:cs typeface="Calibri Light" panose="020F0302020204030204" pitchFamily="34" charset="0"/>
              </a:rPr>
              <a:t>We will then hear from each group regarding their proposed plan to test their change idea</a:t>
            </a:r>
            <a:endParaRPr lang="en-US" sz="2400" dirty="0">
              <a:solidFill>
                <a:schemeClr val="tx2"/>
              </a:solidFill>
              <a:cs typeface="Calibri Light" panose="020F0302020204030204" pitchFamily="34" charset="0"/>
            </a:endParaRPr>
          </a:p>
        </p:txBody>
      </p:sp>
    </p:spTree>
    <p:extLst>
      <p:ext uri="{BB962C8B-B14F-4D97-AF65-F5344CB8AC3E}">
        <p14:creationId xmlns:p14="http://schemas.microsoft.com/office/powerpoint/2010/main" val="1061948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666750"/>
            <a:ext cx="8439150" cy="769441"/>
          </a:xfrm>
          <a:prstGeom prst="rect">
            <a:avLst/>
          </a:prstGeom>
          <a:noFill/>
        </p:spPr>
        <p:txBody>
          <a:bodyPr wrap="square" rtlCol="0">
            <a:spAutoFit/>
          </a:bodyPr>
          <a:lstStyle/>
          <a:p>
            <a:pPr algn="ctr"/>
            <a:r>
              <a:rPr lang="en-US" sz="4400" b="1" dirty="0" smtClean="0"/>
              <a:t>Problem Background for Exercise</a:t>
            </a:r>
            <a:endParaRPr lang="en-US" sz="4400" b="1" dirty="0"/>
          </a:p>
        </p:txBody>
      </p:sp>
      <p:sp>
        <p:nvSpPr>
          <p:cNvPr id="3" name="TextBox 2"/>
          <p:cNvSpPr txBox="1"/>
          <p:nvPr/>
        </p:nvSpPr>
        <p:spPr>
          <a:xfrm>
            <a:off x="342900" y="1466939"/>
            <a:ext cx="8439150" cy="4693593"/>
          </a:xfrm>
          <a:prstGeom prst="rect">
            <a:avLst/>
          </a:prstGeom>
          <a:noFill/>
        </p:spPr>
        <p:txBody>
          <a:bodyPr wrap="square" rtlCol="0">
            <a:spAutoFit/>
          </a:bodyPr>
          <a:lstStyle/>
          <a:p>
            <a:pPr algn="ctr"/>
            <a:r>
              <a:rPr lang="en-US" sz="2400" b="1" i="1" dirty="0" smtClean="0">
                <a:solidFill>
                  <a:schemeClr val="tx2"/>
                </a:solidFill>
                <a:latin typeface="+mj-lt"/>
                <a:cs typeface="Calibri Light" panose="020F0302020204030204" pitchFamily="34" charset="0"/>
              </a:rPr>
              <a:t>(See separate Word document)</a:t>
            </a:r>
            <a:endParaRPr lang="en-US" sz="2400" b="1" i="1" dirty="0">
              <a:solidFill>
                <a:schemeClr val="tx2"/>
              </a:solidFill>
              <a:latin typeface="+mj-lt"/>
              <a:cs typeface="Calibri Light" panose="020F0302020204030204" pitchFamily="34" charset="0"/>
            </a:endParaRPr>
          </a:p>
          <a:p>
            <a:pPr marL="457200" indent="-457200">
              <a:spcBef>
                <a:spcPts val="600"/>
              </a:spcBef>
              <a:spcAft>
                <a:spcPts val="600"/>
              </a:spcAft>
              <a:buFont typeface="Arial" panose="020B0604020202020204" pitchFamily="34" charset="0"/>
              <a:buChar char="•"/>
            </a:pPr>
            <a:r>
              <a:rPr lang="en-US" sz="2400" dirty="0" smtClean="0">
                <a:solidFill>
                  <a:schemeClr val="tx2"/>
                </a:solidFill>
                <a:cs typeface="Calibri Light" panose="020F0302020204030204" pitchFamily="34" charset="0"/>
              </a:rPr>
              <a:t>Only 50% of people age 50-64 have received their flu shot at Redline Health Clinic</a:t>
            </a:r>
          </a:p>
          <a:p>
            <a:pPr marL="457200" indent="-457200">
              <a:spcBef>
                <a:spcPts val="600"/>
              </a:spcBef>
              <a:spcAft>
                <a:spcPts val="600"/>
              </a:spcAft>
              <a:buFont typeface="Arial" panose="020B0604020202020204" pitchFamily="34" charset="0"/>
              <a:buChar char="•"/>
            </a:pPr>
            <a:r>
              <a:rPr lang="en-US" sz="2400" dirty="0" smtClean="0">
                <a:solidFill>
                  <a:schemeClr val="tx2"/>
                </a:solidFill>
                <a:cs typeface="Calibri Light" panose="020F0302020204030204" pitchFamily="34" charset="0"/>
              </a:rPr>
              <a:t>Initial thought was </a:t>
            </a:r>
            <a:r>
              <a:rPr lang="en-US" sz="2400" dirty="0">
                <a:solidFill>
                  <a:schemeClr val="tx2"/>
                </a:solidFill>
                <a:cs typeface="Calibri Light" panose="020F0302020204030204" pitchFamily="34" charset="0"/>
              </a:rPr>
              <a:t>care team members forgot to inform patients about the importance of </a:t>
            </a:r>
            <a:r>
              <a:rPr lang="en-US" sz="2400" dirty="0" smtClean="0">
                <a:solidFill>
                  <a:schemeClr val="tx2"/>
                </a:solidFill>
                <a:cs typeface="Calibri Light" panose="020F0302020204030204" pitchFamily="34" charset="0"/>
              </a:rPr>
              <a:t>vaccination </a:t>
            </a:r>
            <a:r>
              <a:rPr lang="en-US" sz="2400" dirty="0">
                <a:solidFill>
                  <a:schemeClr val="tx2"/>
                </a:solidFill>
                <a:cs typeface="Calibri Light" panose="020F0302020204030204" pitchFamily="34" charset="0"/>
              </a:rPr>
              <a:t>for influenza, but the care team assured this point was stressed with patients. </a:t>
            </a:r>
            <a:endParaRPr lang="en-US" sz="2400" dirty="0" smtClean="0">
              <a:solidFill>
                <a:schemeClr val="tx2"/>
              </a:solidFill>
              <a:cs typeface="Calibri Light" panose="020F0302020204030204" pitchFamily="34" charset="0"/>
            </a:endParaRPr>
          </a:p>
          <a:p>
            <a:pPr marL="457200" indent="-457200">
              <a:spcBef>
                <a:spcPts val="600"/>
              </a:spcBef>
              <a:spcAft>
                <a:spcPts val="600"/>
              </a:spcAft>
              <a:buFont typeface="Arial" panose="020B0604020202020204" pitchFamily="34" charset="0"/>
              <a:buChar char="•"/>
            </a:pPr>
            <a:r>
              <a:rPr lang="en-US" sz="2400" dirty="0" smtClean="0">
                <a:solidFill>
                  <a:schemeClr val="tx2"/>
                </a:solidFill>
                <a:cs typeface="Calibri Light" panose="020F0302020204030204" pitchFamily="34" charset="0"/>
              </a:rPr>
              <a:t>QI </a:t>
            </a:r>
            <a:r>
              <a:rPr lang="en-US" sz="2400" dirty="0">
                <a:solidFill>
                  <a:schemeClr val="tx2"/>
                </a:solidFill>
                <a:cs typeface="Calibri Light" panose="020F0302020204030204" pitchFamily="34" charset="0"/>
              </a:rPr>
              <a:t>team </a:t>
            </a:r>
            <a:r>
              <a:rPr lang="en-US" sz="2400" dirty="0" smtClean="0">
                <a:solidFill>
                  <a:schemeClr val="tx2"/>
                </a:solidFill>
                <a:cs typeface="Calibri Light" panose="020F0302020204030204" pitchFamily="34" charset="0"/>
              </a:rPr>
              <a:t>investigated by randomly selecting </a:t>
            </a:r>
            <a:r>
              <a:rPr lang="en-US" sz="2400" dirty="0">
                <a:solidFill>
                  <a:schemeClr val="tx2"/>
                </a:solidFill>
                <a:cs typeface="Calibri Light" panose="020F0302020204030204" pitchFamily="34" charset="0"/>
              </a:rPr>
              <a:t>15 patients, aged 50 to </a:t>
            </a:r>
            <a:r>
              <a:rPr lang="en-US" sz="2400" dirty="0" smtClean="0">
                <a:solidFill>
                  <a:schemeClr val="tx2"/>
                </a:solidFill>
                <a:cs typeface="Calibri Light" panose="020F0302020204030204" pitchFamily="34" charset="0"/>
              </a:rPr>
              <a:t>64, </a:t>
            </a:r>
            <a:r>
              <a:rPr lang="en-US" sz="2400" dirty="0">
                <a:solidFill>
                  <a:schemeClr val="tx2"/>
                </a:solidFill>
                <a:cs typeface="Calibri Light" panose="020F0302020204030204" pitchFamily="34" charset="0"/>
              </a:rPr>
              <a:t>who were not </a:t>
            </a:r>
            <a:r>
              <a:rPr lang="en-US" sz="2400" dirty="0" smtClean="0">
                <a:solidFill>
                  <a:schemeClr val="tx2"/>
                </a:solidFill>
                <a:cs typeface="Calibri Light" panose="020F0302020204030204" pitchFamily="34" charset="0"/>
              </a:rPr>
              <a:t>vaccinated.</a:t>
            </a:r>
          </a:p>
          <a:p>
            <a:pPr marL="457200" indent="-457200">
              <a:spcBef>
                <a:spcPts val="600"/>
              </a:spcBef>
              <a:spcAft>
                <a:spcPts val="600"/>
              </a:spcAft>
              <a:buFont typeface="Arial" panose="020B0604020202020204" pitchFamily="34" charset="0"/>
              <a:buChar char="•"/>
            </a:pPr>
            <a:r>
              <a:rPr lang="en-US" sz="2400" dirty="0" smtClean="0">
                <a:solidFill>
                  <a:schemeClr val="tx2"/>
                </a:solidFill>
                <a:cs typeface="Calibri Light" panose="020F0302020204030204" pitchFamily="34" charset="0"/>
              </a:rPr>
              <a:t>Found that 6 of 10 patients reached </a:t>
            </a:r>
            <a:r>
              <a:rPr lang="en-US" sz="2400" dirty="0">
                <a:solidFill>
                  <a:schemeClr val="tx2"/>
                </a:solidFill>
                <a:cs typeface="Calibri Light" panose="020F0302020204030204" pitchFamily="34" charset="0"/>
              </a:rPr>
              <a:t>reported some type of fear or anxiety as a reason for not receiving their influenza immunization</a:t>
            </a:r>
          </a:p>
        </p:txBody>
      </p:sp>
    </p:spTree>
    <p:extLst>
      <p:ext uri="{BB962C8B-B14F-4D97-AF65-F5344CB8AC3E}">
        <p14:creationId xmlns:p14="http://schemas.microsoft.com/office/powerpoint/2010/main" val="1071987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7427" y="666750"/>
            <a:ext cx="5505450" cy="769441"/>
          </a:xfrm>
          <a:prstGeom prst="rect">
            <a:avLst/>
          </a:prstGeom>
          <a:noFill/>
        </p:spPr>
        <p:txBody>
          <a:bodyPr wrap="square" rtlCol="0">
            <a:spAutoFit/>
          </a:bodyPr>
          <a:lstStyle/>
          <a:p>
            <a:pPr algn="ctr"/>
            <a:r>
              <a:rPr lang="en-US" sz="4400" b="1" dirty="0" smtClean="0"/>
              <a:t>Changes for Groups</a:t>
            </a:r>
            <a:endParaRPr lang="en-US" sz="4400" b="1" dirty="0"/>
          </a:p>
        </p:txBody>
      </p:sp>
      <p:sp>
        <p:nvSpPr>
          <p:cNvPr id="3" name="TextBox 2"/>
          <p:cNvSpPr txBox="1"/>
          <p:nvPr/>
        </p:nvSpPr>
        <p:spPr>
          <a:xfrm>
            <a:off x="342900" y="1466939"/>
            <a:ext cx="8439150" cy="4555093"/>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en-US" sz="2400" dirty="0" smtClean="0">
                <a:solidFill>
                  <a:schemeClr val="tx2"/>
                </a:solidFill>
                <a:cs typeface="Calibri Light" panose="020F0302020204030204" pitchFamily="34" charset="0"/>
              </a:rPr>
              <a:t>Alyson’s group </a:t>
            </a:r>
            <a:r>
              <a:rPr lang="en-US" dirty="0" smtClean="0">
                <a:solidFill>
                  <a:schemeClr val="tx2"/>
                </a:solidFill>
                <a:cs typeface="Calibri Light" panose="020F0302020204030204" pitchFamily="34" charset="0"/>
              </a:rPr>
              <a:t>(Postdocs &amp; PMHNP – Stamford &amp; Danbury)</a:t>
            </a:r>
            <a:endParaRPr lang="en-US" dirty="0">
              <a:solidFill>
                <a:schemeClr val="tx2"/>
              </a:solidFill>
              <a:cs typeface="Calibri Light" panose="020F0302020204030204" pitchFamily="34" charset="0"/>
            </a:endParaRPr>
          </a:p>
          <a:p>
            <a:pPr marL="914400" lvl="1" indent="-457200">
              <a:spcBef>
                <a:spcPts val="600"/>
              </a:spcBef>
              <a:spcAft>
                <a:spcPts val="600"/>
              </a:spcAft>
              <a:buFont typeface="Wingdings" panose="05000000000000000000" pitchFamily="2" charset="2"/>
              <a:buChar char="Ø"/>
            </a:pPr>
            <a:r>
              <a:rPr lang="en-US" sz="1400" dirty="0" smtClean="0">
                <a:solidFill>
                  <a:schemeClr val="tx2"/>
                </a:solidFill>
                <a:cs typeface="Calibri Light" panose="020F0302020204030204" pitchFamily="34" charset="0"/>
              </a:rPr>
              <a:t>BH </a:t>
            </a:r>
            <a:r>
              <a:rPr lang="en-US" sz="1400" dirty="0">
                <a:solidFill>
                  <a:schemeClr val="tx2"/>
                </a:solidFill>
                <a:cs typeface="Calibri Light" panose="020F0302020204030204" pitchFamily="34" charset="0"/>
              </a:rPr>
              <a:t>handout to be created by BH staff to address </a:t>
            </a:r>
            <a:r>
              <a:rPr lang="en-US" sz="1400" dirty="0" smtClean="0">
                <a:solidFill>
                  <a:schemeClr val="tx2"/>
                </a:solidFill>
                <a:cs typeface="Calibri Light" panose="020F0302020204030204" pitchFamily="34" charset="0"/>
              </a:rPr>
              <a:t>providing </a:t>
            </a:r>
            <a:r>
              <a:rPr lang="en-US" sz="1400" dirty="0">
                <a:solidFill>
                  <a:schemeClr val="tx2"/>
                </a:solidFill>
                <a:cs typeface="Calibri Light" panose="020F0302020204030204" pitchFamily="34" charset="0"/>
              </a:rPr>
              <a:t>psychoeducation about fears and anxiety related to vaccines (it may be worth thinking about whether or not this should be given to all patients receiving vaccines or just those who identify as anxious, fearful, and/or </a:t>
            </a:r>
            <a:r>
              <a:rPr lang="en-US" sz="1400" dirty="0" smtClean="0">
                <a:solidFill>
                  <a:schemeClr val="tx2"/>
                </a:solidFill>
                <a:cs typeface="Calibri Light" panose="020F0302020204030204" pitchFamily="34" charset="0"/>
              </a:rPr>
              <a:t>hesitant/skeptical).</a:t>
            </a:r>
            <a:endParaRPr lang="en-US" sz="1400" dirty="0">
              <a:solidFill>
                <a:schemeClr val="tx2"/>
              </a:solidFill>
              <a:cs typeface="Calibri Light" panose="020F0302020204030204" pitchFamily="34" charset="0"/>
            </a:endParaRPr>
          </a:p>
          <a:p>
            <a:pPr marL="457200" indent="-457200">
              <a:spcBef>
                <a:spcPts val="600"/>
              </a:spcBef>
              <a:spcAft>
                <a:spcPts val="600"/>
              </a:spcAft>
              <a:buFont typeface="Arial" panose="020B0604020202020204" pitchFamily="34" charset="0"/>
              <a:buChar char="•"/>
            </a:pPr>
            <a:r>
              <a:rPr lang="en-US" sz="2400" dirty="0">
                <a:solidFill>
                  <a:schemeClr val="tx2"/>
                </a:solidFill>
                <a:cs typeface="Calibri Light" panose="020F0302020204030204" pitchFamily="34" charset="0"/>
              </a:rPr>
              <a:t>Natalie’s </a:t>
            </a:r>
            <a:r>
              <a:rPr lang="en-US" sz="2400" dirty="0" smtClean="0">
                <a:solidFill>
                  <a:schemeClr val="tx2"/>
                </a:solidFill>
                <a:cs typeface="Calibri Light" panose="020F0302020204030204" pitchFamily="34" charset="0"/>
              </a:rPr>
              <a:t>group </a:t>
            </a:r>
            <a:r>
              <a:rPr lang="en-US" dirty="0" smtClean="0">
                <a:solidFill>
                  <a:schemeClr val="tx2"/>
                </a:solidFill>
                <a:cs typeface="Calibri Light" panose="020F0302020204030204" pitchFamily="34" charset="0"/>
              </a:rPr>
              <a:t>(Holyoke, New Britain, Meriden/Hartford)</a:t>
            </a:r>
            <a:endParaRPr lang="en-US" dirty="0">
              <a:solidFill>
                <a:schemeClr val="tx2"/>
              </a:solidFill>
              <a:cs typeface="Calibri Light" panose="020F0302020204030204" pitchFamily="34" charset="0"/>
            </a:endParaRPr>
          </a:p>
          <a:p>
            <a:pPr marL="914400" lvl="1" indent="-457200">
              <a:spcBef>
                <a:spcPts val="600"/>
              </a:spcBef>
              <a:spcAft>
                <a:spcPts val="600"/>
              </a:spcAft>
              <a:buFont typeface="Wingdings" panose="05000000000000000000" pitchFamily="2" charset="2"/>
              <a:buChar char="Ø"/>
            </a:pPr>
            <a:r>
              <a:rPr lang="en-US" sz="1400" dirty="0">
                <a:solidFill>
                  <a:schemeClr val="tx2"/>
                </a:solidFill>
                <a:cs typeface="Calibri Light" panose="020F0302020204030204" pitchFamily="34" charset="0"/>
              </a:rPr>
              <a:t>A brief survey is sent to all patients who are eligible for a vaccine (this could be a collaborative effort between medical and BH) to gather information on what may prevent an individual from getting a vaccine at that specific visit or from an individual being compliant with vaccines in the future. This may target the specific question of “what prevents vaccine compliance,” as it may be more than just fear (e.g., cultural considerations, inaccurate information, etc.).</a:t>
            </a:r>
          </a:p>
          <a:p>
            <a:pPr marL="457200" indent="-457200">
              <a:spcBef>
                <a:spcPts val="600"/>
              </a:spcBef>
              <a:spcAft>
                <a:spcPts val="600"/>
              </a:spcAft>
              <a:buFont typeface="Arial" panose="020B0604020202020204" pitchFamily="34" charset="0"/>
              <a:buChar char="•"/>
            </a:pPr>
            <a:r>
              <a:rPr lang="en-US" sz="2400" dirty="0" smtClean="0">
                <a:solidFill>
                  <a:schemeClr val="tx2"/>
                </a:solidFill>
                <a:cs typeface="Calibri Light" panose="020F0302020204030204" pitchFamily="34" charset="0"/>
              </a:rPr>
              <a:t>Mark’s group </a:t>
            </a:r>
            <a:r>
              <a:rPr lang="en-US" dirty="0" smtClean="0">
                <a:solidFill>
                  <a:schemeClr val="tx2"/>
                </a:solidFill>
                <a:cs typeface="Calibri Light" panose="020F0302020204030204" pitchFamily="34" charset="0"/>
              </a:rPr>
              <a:t>(</a:t>
            </a:r>
            <a:r>
              <a:rPr lang="en-US" dirty="0" err="1" smtClean="0">
                <a:solidFill>
                  <a:schemeClr val="tx2"/>
                </a:solidFill>
                <a:cs typeface="Calibri Light" panose="020F0302020204030204" pitchFamily="34" charset="0"/>
              </a:rPr>
              <a:t>HealthLinc</a:t>
            </a:r>
            <a:r>
              <a:rPr lang="en-US" dirty="0" smtClean="0">
                <a:solidFill>
                  <a:schemeClr val="tx2"/>
                </a:solidFill>
                <a:cs typeface="Calibri Light" panose="020F0302020204030204" pitchFamily="34" charset="0"/>
              </a:rPr>
              <a:t>, Open Door, Middletown, Stamford, New London)</a:t>
            </a:r>
            <a:endParaRPr lang="en-US" sz="2400" dirty="0" smtClean="0">
              <a:solidFill>
                <a:schemeClr val="tx2"/>
              </a:solidFill>
              <a:cs typeface="Calibri Light" panose="020F0302020204030204" pitchFamily="34" charset="0"/>
            </a:endParaRPr>
          </a:p>
          <a:p>
            <a:pPr marL="914400" lvl="1" indent="-457200">
              <a:spcBef>
                <a:spcPts val="600"/>
              </a:spcBef>
              <a:spcAft>
                <a:spcPts val="600"/>
              </a:spcAft>
              <a:buFont typeface="Wingdings" panose="05000000000000000000" pitchFamily="2" charset="2"/>
              <a:buChar char="Ø"/>
            </a:pPr>
            <a:r>
              <a:rPr lang="en-US" sz="1400" dirty="0" smtClean="0">
                <a:solidFill>
                  <a:schemeClr val="tx2"/>
                </a:solidFill>
                <a:cs typeface="Calibri Light" panose="020F0302020204030204" pitchFamily="34" charset="0"/>
              </a:rPr>
              <a:t>A </a:t>
            </a:r>
            <a:r>
              <a:rPr lang="en-US" sz="1400" dirty="0">
                <a:solidFill>
                  <a:schemeClr val="tx2"/>
                </a:solidFill>
                <a:cs typeface="Calibri Light" panose="020F0302020204030204" pitchFamily="34" charset="0"/>
              </a:rPr>
              <a:t>medical assistant trained as a community health worker and able to do vaccinations does outreach to patients who have screened positive on the Social Drivers of Health questionnaire (PRAPARE) administered by the health center.  The medical assistant will offer the vaccination during a home visit.</a:t>
            </a:r>
          </a:p>
        </p:txBody>
      </p:sp>
    </p:spTree>
    <p:extLst>
      <p:ext uri="{BB962C8B-B14F-4D97-AF65-F5344CB8AC3E}">
        <p14:creationId xmlns:p14="http://schemas.microsoft.com/office/powerpoint/2010/main" val="2540107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2"/>
          <p:cNvSpPr>
            <a:spLocks noGrp="1" noChangeArrowheads="1"/>
          </p:cNvSpPr>
          <p:nvPr>
            <p:ph type="title"/>
          </p:nvPr>
        </p:nvSpPr>
        <p:spPr>
          <a:xfrm>
            <a:off x="676408" y="701982"/>
            <a:ext cx="7816241" cy="1203598"/>
          </a:xfrm>
        </p:spPr>
        <p:txBody>
          <a:bodyPr>
            <a:normAutofit/>
          </a:bodyPr>
          <a:lstStyle/>
          <a:p>
            <a:r>
              <a:rPr lang="en-US" altLang="en-US" b="1" dirty="0" smtClean="0"/>
              <a:t>Session Goals</a:t>
            </a:r>
            <a:endParaRPr lang="en-US" altLang="en-US" b="1" dirty="0"/>
          </a:p>
        </p:txBody>
      </p:sp>
      <p:sp>
        <p:nvSpPr>
          <p:cNvPr id="3076" name="Rectangle 13"/>
          <p:cNvSpPr>
            <a:spLocks noGrp="1" noChangeArrowheads="1"/>
          </p:cNvSpPr>
          <p:nvPr>
            <p:ph idx="1"/>
          </p:nvPr>
        </p:nvSpPr>
        <p:spPr>
          <a:xfrm>
            <a:off x="0" y="1924242"/>
            <a:ext cx="9144000" cy="4135442"/>
          </a:xfrm>
        </p:spPr>
        <p:txBody>
          <a:bodyPr>
            <a:normAutofit/>
          </a:bodyPr>
          <a:lstStyle/>
          <a:p>
            <a:pPr>
              <a:lnSpc>
                <a:spcPct val="90000"/>
              </a:lnSpc>
              <a:spcBef>
                <a:spcPts val="0"/>
              </a:spcBef>
              <a:spcAft>
                <a:spcPts val="3000"/>
              </a:spcAft>
            </a:pPr>
            <a:r>
              <a:rPr lang="en-US" altLang="en-US" sz="2600" dirty="0" smtClean="0">
                <a:solidFill>
                  <a:schemeClr val="accent1">
                    <a:lumMod val="75000"/>
                  </a:schemeClr>
                </a:solidFill>
                <a:cs typeface="Calibri Light" panose="020F0302020204030204" pitchFamily="34" charset="0"/>
              </a:rPr>
              <a:t>Review &amp; </a:t>
            </a:r>
            <a:r>
              <a:rPr lang="en-US" altLang="en-US" sz="2600" dirty="0">
                <a:solidFill>
                  <a:schemeClr val="accent1">
                    <a:lumMod val="75000"/>
                  </a:schemeClr>
                </a:solidFill>
                <a:cs typeface="Calibri Light" panose="020F0302020204030204" pitchFamily="34" charset="0"/>
              </a:rPr>
              <a:t>learn </a:t>
            </a:r>
            <a:r>
              <a:rPr lang="en-US" altLang="en-US" sz="2600" dirty="0" smtClean="0">
                <a:solidFill>
                  <a:schemeClr val="accent1">
                    <a:lumMod val="75000"/>
                  </a:schemeClr>
                </a:solidFill>
                <a:cs typeface="Calibri Light" panose="020F0302020204030204" pitchFamily="34" charset="0"/>
              </a:rPr>
              <a:t>by sharing your examples </a:t>
            </a:r>
            <a:endParaRPr lang="en-US" altLang="en-US" sz="2600" dirty="0">
              <a:solidFill>
                <a:schemeClr val="accent1">
                  <a:lumMod val="75000"/>
                </a:schemeClr>
              </a:solidFill>
              <a:cs typeface="Calibri Light" panose="020F0302020204030204" pitchFamily="34" charset="0"/>
            </a:endParaRPr>
          </a:p>
          <a:p>
            <a:pPr>
              <a:lnSpc>
                <a:spcPct val="90000"/>
              </a:lnSpc>
              <a:spcBef>
                <a:spcPts val="0"/>
              </a:spcBef>
              <a:spcAft>
                <a:spcPts val="3000"/>
              </a:spcAft>
            </a:pPr>
            <a:r>
              <a:rPr lang="en-US" altLang="en-US" sz="2600" dirty="0" smtClean="0">
                <a:solidFill>
                  <a:schemeClr val="accent1">
                    <a:lumMod val="75000"/>
                  </a:schemeClr>
                </a:solidFill>
                <a:cs typeface="Calibri Light" panose="020F0302020204030204" pitchFamily="34" charset="0"/>
              </a:rPr>
              <a:t>Introduce Plan-Do-Study-Act (PDSA) cycle as a change method</a:t>
            </a:r>
            <a:endParaRPr lang="en-US" altLang="en-US" sz="2600" dirty="0">
              <a:solidFill>
                <a:schemeClr val="accent1">
                  <a:lumMod val="75000"/>
                </a:schemeClr>
              </a:solidFill>
              <a:cs typeface="Calibri Light" panose="020F0302020204030204" pitchFamily="34" charset="0"/>
            </a:endParaRPr>
          </a:p>
          <a:p>
            <a:pPr>
              <a:lnSpc>
                <a:spcPct val="90000"/>
              </a:lnSpc>
              <a:spcBef>
                <a:spcPts val="0"/>
              </a:spcBef>
              <a:spcAft>
                <a:spcPts val="3000"/>
              </a:spcAft>
            </a:pPr>
            <a:r>
              <a:rPr lang="en-US" altLang="en-US" sz="2600" dirty="0" smtClean="0">
                <a:solidFill>
                  <a:schemeClr val="accent1">
                    <a:lumMod val="75000"/>
                  </a:schemeClr>
                </a:solidFill>
                <a:cs typeface="Calibri Light" panose="020F0302020204030204" pitchFamily="34" charset="0"/>
              </a:rPr>
              <a:t>Review a case study in group discussion &amp; plan out a test of change idea</a:t>
            </a:r>
          </a:p>
          <a:p>
            <a:pPr>
              <a:lnSpc>
                <a:spcPct val="90000"/>
              </a:lnSpc>
              <a:spcBef>
                <a:spcPts val="0"/>
              </a:spcBef>
              <a:spcAft>
                <a:spcPts val="3000"/>
              </a:spcAft>
            </a:pPr>
            <a:r>
              <a:rPr lang="en-US" altLang="en-US" sz="2600" dirty="0" smtClean="0">
                <a:solidFill>
                  <a:schemeClr val="accent1">
                    <a:lumMod val="75000"/>
                  </a:schemeClr>
                </a:solidFill>
                <a:cs typeface="Calibri Light" panose="020F0302020204030204" pitchFamily="34" charset="0"/>
              </a:rPr>
              <a:t>Use a PDSA Worksheet as a tool to organize your test of change</a:t>
            </a:r>
            <a:endParaRPr lang="en-US" altLang="en-US" sz="2600" dirty="0">
              <a:solidFill>
                <a:schemeClr val="accent1">
                  <a:lumMod val="75000"/>
                </a:schemeClr>
              </a:solidFill>
              <a:cs typeface="Calibri Light" panose="020F0302020204030204" pitchFamily="34" charset="0"/>
            </a:endParaRPr>
          </a:p>
        </p:txBody>
      </p:sp>
      <p:sp>
        <p:nvSpPr>
          <p:cNvPr id="3077"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2701128785"/>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100" y="2305050"/>
            <a:ext cx="7239000" cy="830997"/>
          </a:xfrm>
          <a:prstGeom prst="rect">
            <a:avLst/>
          </a:prstGeom>
          <a:noFill/>
        </p:spPr>
        <p:txBody>
          <a:bodyPr wrap="square" rtlCol="0">
            <a:spAutoFit/>
          </a:bodyPr>
          <a:lstStyle/>
          <a:p>
            <a:pPr algn="ctr"/>
            <a:r>
              <a:rPr lang="en-US" sz="4800" b="1" dirty="0" smtClean="0"/>
              <a:t>Small Group Debrief</a:t>
            </a:r>
          </a:p>
        </p:txBody>
      </p:sp>
    </p:spTree>
    <p:extLst>
      <p:ext uri="{BB962C8B-B14F-4D97-AF65-F5344CB8AC3E}">
        <p14:creationId xmlns:p14="http://schemas.microsoft.com/office/powerpoint/2010/main" val="1931906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522515" y="1730175"/>
            <a:ext cx="8071733" cy="2181521"/>
          </a:xfrm>
        </p:spPr>
        <p:txBody>
          <a:bodyPr/>
          <a:lstStyle/>
          <a:p>
            <a:r>
              <a:rPr lang="en-US" altLang="en-US" b="1" dirty="0" smtClean="0"/>
              <a:t>What haven’t we figured out yet?</a:t>
            </a:r>
          </a:p>
        </p:txBody>
      </p:sp>
      <p:sp>
        <p:nvSpPr>
          <p:cNvPr id="40963" name="Rectangle 3"/>
          <p:cNvSpPr>
            <a:spLocks noGrp="1" noChangeArrowheads="1"/>
          </p:cNvSpPr>
          <p:nvPr>
            <p:ph type="subTitle" idx="1"/>
          </p:nvPr>
        </p:nvSpPr>
        <p:spPr>
          <a:xfrm>
            <a:off x="526093" y="3805125"/>
            <a:ext cx="8116866" cy="1429272"/>
          </a:xfrm>
        </p:spPr>
        <p:txBody>
          <a:bodyPr/>
          <a:lstStyle/>
          <a:p>
            <a:r>
              <a:rPr lang="en-US" altLang="en-US" b="1" dirty="0" smtClean="0">
                <a:solidFill>
                  <a:schemeClr val="tx2"/>
                </a:solidFill>
              </a:rPr>
              <a:t>Questions or issues that remain unclear?</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21</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22157354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76408" y="1730175"/>
            <a:ext cx="7816241" cy="2181521"/>
          </a:xfrm>
        </p:spPr>
        <p:txBody>
          <a:bodyPr/>
          <a:lstStyle/>
          <a:p>
            <a:r>
              <a:rPr lang="en-US" altLang="en-US" b="1" dirty="0" smtClean="0"/>
              <a:t>Take-home Thoughts</a:t>
            </a:r>
          </a:p>
        </p:txBody>
      </p:sp>
      <p:sp>
        <p:nvSpPr>
          <p:cNvPr id="41987" name="Rectangle 3"/>
          <p:cNvSpPr>
            <a:spLocks noGrp="1" noChangeArrowheads="1"/>
          </p:cNvSpPr>
          <p:nvPr>
            <p:ph type="subTitle" idx="1"/>
          </p:nvPr>
        </p:nvSpPr>
        <p:spPr>
          <a:xfrm>
            <a:off x="526093" y="3805125"/>
            <a:ext cx="8116866" cy="1429272"/>
          </a:xfrm>
        </p:spPr>
        <p:txBody>
          <a:bodyPr/>
          <a:lstStyle/>
          <a:p>
            <a:r>
              <a:rPr lang="en-US" altLang="en-US" dirty="0" smtClean="0">
                <a:solidFill>
                  <a:schemeClr val="tx2"/>
                </a:solidFill>
              </a:rPr>
              <a:t>Chelsea – share 1 or 2 ideas you will take away from our discussion</a:t>
            </a:r>
          </a:p>
        </p:txBody>
      </p:sp>
    </p:spTree>
    <p:extLst>
      <p:ext uri="{BB962C8B-B14F-4D97-AF65-F5344CB8AC3E}">
        <p14:creationId xmlns:p14="http://schemas.microsoft.com/office/powerpoint/2010/main" val="633192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63880" y="695432"/>
            <a:ext cx="7816241" cy="1128373"/>
          </a:xfrm>
        </p:spPr>
        <p:txBody>
          <a:bodyPr/>
          <a:lstStyle/>
          <a:p>
            <a:r>
              <a:rPr lang="en-US" altLang="en-US" b="1" dirty="0" smtClean="0"/>
              <a:t>Summary</a:t>
            </a:r>
            <a:endParaRPr lang="en-US" altLang="en-US" b="1" i="1" dirty="0" smtClean="0"/>
          </a:p>
        </p:txBody>
      </p:sp>
      <p:sp>
        <p:nvSpPr>
          <p:cNvPr id="25603" name="Rectangle 3"/>
          <p:cNvSpPr>
            <a:spLocks noGrp="1" noChangeArrowheads="1"/>
          </p:cNvSpPr>
          <p:nvPr>
            <p:ph type="body" idx="1"/>
          </p:nvPr>
        </p:nvSpPr>
        <p:spPr>
          <a:xfrm>
            <a:off x="152400" y="1823805"/>
            <a:ext cx="8839200" cy="4025446"/>
          </a:xfrm>
        </p:spPr>
        <p:txBody>
          <a:bodyPr>
            <a:normAutofit fontScale="85000" lnSpcReduction="20000"/>
          </a:bodyPr>
          <a:lstStyle/>
          <a:p>
            <a:r>
              <a:rPr lang="en-US" altLang="en-US" sz="2800" dirty="0">
                <a:solidFill>
                  <a:schemeClr val="tx2"/>
                </a:solidFill>
              </a:rPr>
              <a:t>The </a:t>
            </a:r>
            <a:r>
              <a:rPr lang="en-US" altLang="en-US" sz="2800" dirty="0" smtClean="0">
                <a:solidFill>
                  <a:schemeClr val="tx2"/>
                </a:solidFill>
              </a:rPr>
              <a:t>Model for Improvement offers a specific approach to testing a change – the PDSA cycle.</a:t>
            </a:r>
          </a:p>
          <a:p>
            <a:pPr marL="0" indent="0">
              <a:buNone/>
            </a:pPr>
            <a:endParaRPr lang="en-US" altLang="en-US" sz="2800" dirty="0">
              <a:solidFill>
                <a:schemeClr val="tx2"/>
              </a:solidFill>
            </a:endParaRPr>
          </a:p>
          <a:p>
            <a:r>
              <a:rPr lang="en-US" altLang="en-US" sz="2800" dirty="0" smtClean="0">
                <a:solidFill>
                  <a:schemeClr val="tx2"/>
                </a:solidFill>
              </a:rPr>
              <a:t>The PDSA cycle is modeled on the scientific method that one would use to do an experiment in a lab or design a research study.</a:t>
            </a:r>
          </a:p>
          <a:p>
            <a:endParaRPr lang="en-US" altLang="en-US" sz="2800" dirty="0">
              <a:solidFill>
                <a:schemeClr val="tx2"/>
              </a:solidFill>
            </a:endParaRPr>
          </a:p>
          <a:p>
            <a:r>
              <a:rPr lang="en-US" altLang="en-US" sz="2800" dirty="0" smtClean="0">
                <a:solidFill>
                  <a:schemeClr val="tx2"/>
                </a:solidFill>
              </a:rPr>
              <a:t>PDSA is one of several approaches to testing and implementing change (others include lean, six sigma, theory of constraints).</a:t>
            </a:r>
          </a:p>
          <a:p>
            <a:endParaRPr lang="en-US" altLang="en-US" sz="2800" dirty="0" smtClean="0">
              <a:solidFill>
                <a:schemeClr val="tx2"/>
              </a:solidFill>
            </a:endParaRPr>
          </a:p>
          <a:p>
            <a:r>
              <a:rPr lang="en-US" altLang="en-US" sz="2800" dirty="0" smtClean="0">
                <a:solidFill>
                  <a:schemeClr val="tx2"/>
                </a:solidFill>
              </a:rPr>
              <a:t>Many people approaching an improvement effort underappreciate the importance of the Plan step of the PDSA cycle.</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23</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1950233428"/>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663880" y="752412"/>
            <a:ext cx="7816241" cy="1128373"/>
          </a:xfrm>
        </p:spPr>
        <p:txBody>
          <a:bodyPr lIns="90918" tIns="45457" rIns="90918" bIns="45457"/>
          <a:lstStyle/>
          <a:p>
            <a:pPr eaLnBrk="1" hangingPunct="1"/>
            <a:r>
              <a:rPr lang="en-US" altLang="en-US" b="1" dirty="0" smtClean="0"/>
              <a:t>Session IX Assignment</a:t>
            </a:r>
          </a:p>
        </p:txBody>
      </p:sp>
      <p:sp>
        <p:nvSpPr>
          <p:cNvPr id="25604" name="Rectangle 3"/>
          <p:cNvSpPr>
            <a:spLocks noGrp="1" noChangeArrowheads="1"/>
          </p:cNvSpPr>
          <p:nvPr>
            <p:ph idx="1"/>
          </p:nvPr>
        </p:nvSpPr>
        <p:spPr>
          <a:xfrm>
            <a:off x="102637" y="1793703"/>
            <a:ext cx="8966717" cy="4494790"/>
          </a:xfrm>
        </p:spPr>
        <p:txBody>
          <a:bodyPr lIns="90918" tIns="45457" rIns="90918" bIns="45457">
            <a:normAutofit fontScale="92500"/>
          </a:bodyPr>
          <a:lstStyle/>
          <a:p>
            <a:pPr eaLnBrk="1" hangingPunct="1">
              <a:lnSpc>
                <a:spcPct val="110000"/>
              </a:lnSpc>
              <a:defRPr/>
            </a:pPr>
            <a:r>
              <a:rPr lang="en-US" altLang="en-US" sz="2800" dirty="0" smtClean="0">
                <a:solidFill>
                  <a:schemeClr val="accent1">
                    <a:lumMod val="75000"/>
                  </a:schemeClr>
                </a:solidFill>
                <a:cs typeface="Calibri Light" panose="020F0302020204030204" pitchFamily="34" charset="0"/>
              </a:rPr>
              <a:t>Read the HRSA case study (see Word document)</a:t>
            </a:r>
          </a:p>
          <a:p>
            <a:pPr eaLnBrk="1" hangingPunct="1">
              <a:lnSpc>
                <a:spcPct val="110000"/>
              </a:lnSpc>
              <a:defRPr/>
            </a:pPr>
            <a:r>
              <a:rPr lang="en-US" altLang="en-US" sz="2800" dirty="0" smtClean="0">
                <a:solidFill>
                  <a:schemeClr val="accent1">
                    <a:lumMod val="75000"/>
                  </a:schemeClr>
                </a:solidFill>
                <a:cs typeface="Calibri Light" panose="020F0302020204030204" pitchFamily="34" charset="0"/>
              </a:rPr>
              <a:t>Complete the Plan section of the PDSA worksheet for your project</a:t>
            </a:r>
          </a:p>
          <a:p>
            <a:pPr lvl="1">
              <a:lnSpc>
                <a:spcPct val="110000"/>
              </a:lnSpc>
              <a:defRPr/>
            </a:pPr>
            <a:r>
              <a:rPr lang="en-US" altLang="en-US" dirty="0" smtClean="0">
                <a:solidFill>
                  <a:schemeClr val="accent1">
                    <a:lumMod val="75000"/>
                  </a:schemeClr>
                </a:solidFill>
                <a:cs typeface="Calibri Light" panose="020F0302020204030204" pitchFamily="34" charset="0"/>
              </a:rPr>
              <a:t>Include list of metrics that you recommend be measured</a:t>
            </a:r>
          </a:p>
          <a:p>
            <a:pPr>
              <a:lnSpc>
                <a:spcPct val="110000"/>
              </a:lnSpc>
              <a:defRPr/>
            </a:pPr>
            <a:r>
              <a:rPr lang="en-US" altLang="en-US" sz="2800" dirty="0" smtClean="0">
                <a:solidFill>
                  <a:schemeClr val="accent1">
                    <a:lumMod val="75000"/>
                  </a:schemeClr>
                </a:solidFill>
                <a:cs typeface="Calibri Light" panose="020F0302020204030204" pitchFamily="34" charset="0"/>
              </a:rPr>
              <a:t>Contact Alyson, Natalie, or Mark if you have questions or need assistance</a:t>
            </a:r>
          </a:p>
          <a:p>
            <a:pPr>
              <a:lnSpc>
                <a:spcPct val="110000"/>
              </a:lnSpc>
              <a:defRPr/>
            </a:pPr>
            <a:r>
              <a:rPr lang="en-US" altLang="en-US" sz="2800" dirty="0" smtClean="0">
                <a:solidFill>
                  <a:schemeClr val="accent1">
                    <a:lumMod val="75000"/>
                  </a:schemeClr>
                </a:solidFill>
                <a:cs typeface="Calibri Light" panose="020F0302020204030204" pitchFamily="34" charset="0"/>
              </a:rPr>
              <a:t>Send your completed PDSA to Alyson, Natalie, and Mark by 6pm EST on 2/22/23</a:t>
            </a:r>
            <a:r>
              <a:rPr lang="en-US" altLang="en-US" sz="2800" dirty="0">
                <a:solidFill>
                  <a:schemeClr val="accent1">
                    <a:lumMod val="75000"/>
                  </a:schemeClr>
                </a:solidFill>
                <a:cs typeface="Calibri Light" panose="020F0302020204030204" pitchFamily="34" charset="0"/>
              </a:rPr>
              <a:t> </a:t>
            </a:r>
            <a:r>
              <a:rPr lang="en-US" altLang="en-US" sz="2800" dirty="0" smtClean="0">
                <a:solidFill>
                  <a:schemeClr val="accent1">
                    <a:lumMod val="75000"/>
                  </a:schemeClr>
                </a:solidFill>
                <a:cs typeface="Calibri Light" panose="020F0302020204030204" pitchFamily="34" charset="0"/>
              </a:rPr>
              <a:t>before our next session on 2/23/23</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24</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113038292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1707816" y="821093"/>
            <a:ext cx="5690268" cy="708123"/>
          </a:xfrm>
        </p:spPr>
        <p:txBody>
          <a:bodyPr lIns="90918" tIns="45457" rIns="90918" bIns="45457">
            <a:normAutofit fontScale="90000"/>
          </a:bodyPr>
          <a:lstStyle/>
          <a:p>
            <a:pPr eaLnBrk="1" hangingPunct="1"/>
            <a:r>
              <a:rPr lang="en-US" altLang="en-US" b="1" dirty="0" smtClean="0"/>
              <a:t>References</a:t>
            </a:r>
          </a:p>
        </p:txBody>
      </p:sp>
      <p:sp>
        <p:nvSpPr>
          <p:cNvPr id="2" name="Content Placeholder 1"/>
          <p:cNvSpPr>
            <a:spLocks noGrp="1"/>
          </p:cNvSpPr>
          <p:nvPr>
            <p:ph idx="1"/>
          </p:nvPr>
        </p:nvSpPr>
        <p:spPr>
          <a:xfrm>
            <a:off x="133350" y="1667311"/>
            <a:ext cx="8839200" cy="4525963"/>
          </a:xfrm>
        </p:spPr>
        <p:txBody>
          <a:bodyPr>
            <a:normAutofit fontScale="92500" lnSpcReduction="20000"/>
          </a:bodyPr>
          <a:lstStyle/>
          <a:p>
            <a:pPr>
              <a:spcBef>
                <a:spcPts val="0"/>
              </a:spcBef>
              <a:spcAft>
                <a:spcPts val="1200"/>
              </a:spcAft>
            </a:pPr>
            <a:r>
              <a:rPr lang="en-US" dirty="0">
                <a:solidFill>
                  <a:schemeClr val="accent1">
                    <a:lumMod val="75000"/>
                  </a:schemeClr>
                </a:solidFill>
                <a:cs typeface="Calibri Light" panose="020F0302020204030204" pitchFamily="34" charset="0"/>
              </a:rPr>
              <a:t>Donald Berwick, MD, MPP, President and CEO, IHI, www.ihi.org </a:t>
            </a:r>
            <a:endParaRPr lang="en-US" dirty="0" smtClean="0">
              <a:solidFill>
                <a:schemeClr val="accent1">
                  <a:lumMod val="75000"/>
                </a:schemeClr>
              </a:solidFill>
              <a:cs typeface="Calibri Light" panose="020F0302020204030204" pitchFamily="34" charset="0"/>
            </a:endParaRPr>
          </a:p>
          <a:p>
            <a:pPr>
              <a:spcBef>
                <a:spcPts val="0"/>
              </a:spcBef>
              <a:spcAft>
                <a:spcPts val="1200"/>
              </a:spcAft>
            </a:pPr>
            <a:r>
              <a:rPr lang="en-US" dirty="0" smtClean="0">
                <a:solidFill>
                  <a:schemeClr val="accent1">
                    <a:lumMod val="75000"/>
                  </a:schemeClr>
                </a:solidFill>
                <a:cs typeface="Calibri Light" panose="020F0302020204030204" pitchFamily="34" charset="0"/>
              </a:rPr>
              <a:t>The </a:t>
            </a:r>
            <a:r>
              <a:rPr lang="en-US" dirty="0">
                <a:solidFill>
                  <a:schemeClr val="accent1">
                    <a:lumMod val="75000"/>
                  </a:schemeClr>
                </a:solidFill>
                <a:cs typeface="Calibri Light" panose="020F0302020204030204" pitchFamily="34" charset="0"/>
              </a:rPr>
              <a:t>Improvement Guide: A Practical Approach to Enhancing Organizational </a:t>
            </a:r>
            <a:r>
              <a:rPr lang="en-US" dirty="0" smtClean="0">
                <a:solidFill>
                  <a:schemeClr val="accent1">
                    <a:lumMod val="75000"/>
                  </a:schemeClr>
                </a:solidFill>
                <a:cs typeface="Calibri Light" panose="020F0302020204030204" pitchFamily="34" charset="0"/>
              </a:rPr>
              <a:t>Performance </a:t>
            </a:r>
            <a:r>
              <a:rPr lang="en-US" dirty="0">
                <a:solidFill>
                  <a:schemeClr val="accent1">
                    <a:lumMod val="75000"/>
                  </a:schemeClr>
                </a:solidFill>
                <a:cs typeface="Calibri Light" panose="020F0302020204030204" pitchFamily="34" charset="0"/>
              </a:rPr>
              <a:t>(2nd Edition), </a:t>
            </a:r>
            <a:r>
              <a:rPr lang="en-US" dirty="0" smtClean="0">
                <a:solidFill>
                  <a:schemeClr val="accent1">
                    <a:lumMod val="75000"/>
                  </a:schemeClr>
                </a:solidFill>
                <a:cs typeface="Calibri Light" panose="020F0302020204030204" pitchFamily="34" charset="0"/>
              </a:rPr>
              <a:t>Langley </a:t>
            </a:r>
            <a:r>
              <a:rPr lang="en-US" dirty="0">
                <a:solidFill>
                  <a:schemeClr val="accent1">
                    <a:lumMod val="75000"/>
                  </a:schemeClr>
                </a:solidFill>
                <a:cs typeface="Calibri Light" panose="020F0302020204030204" pitchFamily="34" charset="0"/>
              </a:rPr>
              <a:t>GL, Nolan KM, Nolan TW, Norman CL, Provost </a:t>
            </a:r>
            <a:r>
              <a:rPr lang="en-US" dirty="0" smtClean="0">
                <a:solidFill>
                  <a:schemeClr val="accent1">
                    <a:lumMod val="75000"/>
                  </a:schemeClr>
                </a:solidFill>
                <a:cs typeface="Calibri Light" panose="020F0302020204030204" pitchFamily="34" charset="0"/>
              </a:rPr>
              <a:t>LP, </a:t>
            </a:r>
            <a:r>
              <a:rPr lang="en-US" dirty="0">
                <a:solidFill>
                  <a:schemeClr val="accent1">
                    <a:lumMod val="75000"/>
                  </a:schemeClr>
                </a:solidFill>
                <a:cs typeface="Calibri Light" panose="020F0302020204030204" pitchFamily="34" charset="0"/>
              </a:rPr>
              <a:t>San Francisco, California, USA: </a:t>
            </a:r>
            <a:r>
              <a:rPr lang="en-US" dirty="0" err="1">
                <a:solidFill>
                  <a:schemeClr val="accent1">
                    <a:lumMod val="75000"/>
                  </a:schemeClr>
                </a:solidFill>
                <a:cs typeface="Calibri Light" panose="020F0302020204030204" pitchFamily="34" charset="0"/>
              </a:rPr>
              <a:t>Jossey</a:t>
            </a:r>
            <a:r>
              <a:rPr lang="en-US" dirty="0">
                <a:solidFill>
                  <a:schemeClr val="accent1">
                    <a:lumMod val="75000"/>
                  </a:schemeClr>
                </a:solidFill>
                <a:cs typeface="Calibri Light" panose="020F0302020204030204" pitchFamily="34" charset="0"/>
              </a:rPr>
              <a:t>-Bass Publishers; 2009 </a:t>
            </a:r>
          </a:p>
          <a:p>
            <a:pPr>
              <a:spcBef>
                <a:spcPts val="0"/>
              </a:spcBef>
              <a:spcAft>
                <a:spcPts val="1200"/>
              </a:spcAft>
            </a:pPr>
            <a:r>
              <a:rPr lang="en-US" dirty="0" smtClean="0">
                <a:solidFill>
                  <a:schemeClr val="accent1">
                    <a:lumMod val="75000"/>
                  </a:schemeClr>
                </a:solidFill>
                <a:cs typeface="Calibri Light" panose="020F0302020204030204" pitchFamily="34" charset="0"/>
              </a:rPr>
              <a:t>Health </a:t>
            </a:r>
            <a:r>
              <a:rPr lang="en-US" dirty="0">
                <a:solidFill>
                  <a:schemeClr val="accent1">
                    <a:lumMod val="75000"/>
                  </a:schemeClr>
                </a:solidFill>
                <a:cs typeface="Calibri Light" panose="020F0302020204030204" pitchFamily="34" charset="0"/>
              </a:rPr>
              <a:t>Resources and Services </a:t>
            </a:r>
            <a:r>
              <a:rPr lang="en-US" dirty="0" smtClean="0">
                <a:solidFill>
                  <a:schemeClr val="accent1">
                    <a:lumMod val="75000"/>
                  </a:schemeClr>
                </a:solidFill>
                <a:cs typeface="Calibri Light" panose="020F0302020204030204" pitchFamily="34" charset="0"/>
              </a:rPr>
              <a:t>Administration, agency of </a:t>
            </a:r>
            <a:r>
              <a:rPr lang="en-US" dirty="0">
                <a:solidFill>
                  <a:schemeClr val="accent1">
                    <a:lumMod val="75000"/>
                  </a:schemeClr>
                </a:solidFill>
                <a:cs typeface="Calibri Light" panose="020F0302020204030204" pitchFamily="34" charset="0"/>
              </a:rPr>
              <a:t>U.S. Department of Health and Human </a:t>
            </a:r>
            <a:r>
              <a:rPr lang="en-US" dirty="0" smtClean="0">
                <a:solidFill>
                  <a:schemeClr val="accent1">
                    <a:lumMod val="75000"/>
                  </a:schemeClr>
                </a:solidFill>
                <a:cs typeface="Calibri Light" panose="020F0302020204030204" pitchFamily="34" charset="0"/>
              </a:rPr>
              <a:t>Services, Rockville</a:t>
            </a:r>
            <a:r>
              <a:rPr lang="en-US" dirty="0">
                <a:solidFill>
                  <a:schemeClr val="accent1">
                    <a:lumMod val="75000"/>
                  </a:schemeClr>
                </a:solidFill>
                <a:cs typeface="Calibri Light" panose="020F0302020204030204" pitchFamily="34" charset="0"/>
              </a:rPr>
              <a:t>, </a:t>
            </a:r>
            <a:r>
              <a:rPr lang="en-US" dirty="0" smtClean="0">
                <a:solidFill>
                  <a:schemeClr val="accent1">
                    <a:lumMod val="75000"/>
                  </a:schemeClr>
                </a:solidFill>
                <a:cs typeface="Calibri Light" panose="020F0302020204030204" pitchFamily="34" charset="0"/>
              </a:rPr>
              <a:t>Maryland: Testing for </a:t>
            </a:r>
            <a:r>
              <a:rPr lang="en-US" dirty="0">
                <a:solidFill>
                  <a:schemeClr val="accent1">
                    <a:lumMod val="75000"/>
                  </a:schemeClr>
                </a:solidFill>
                <a:cs typeface="Calibri Light" panose="020F0302020204030204" pitchFamily="34" charset="0"/>
              </a:rPr>
              <a:t>Improvement </a:t>
            </a:r>
            <a:r>
              <a:rPr lang="en-US" dirty="0" smtClean="0">
                <a:solidFill>
                  <a:schemeClr val="accent1">
                    <a:lumMod val="75000"/>
                  </a:schemeClr>
                </a:solidFill>
                <a:cs typeface="Calibri Light" panose="020F0302020204030204" pitchFamily="34" charset="0"/>
              </a:rPr>
              <a:t>Part 2 </a:t>
            </a:r>
            <a:endParaRPr lang="en-US" dirty="0">
              <a:solidFill>
                <a:schemeClr val="accent1">
                  <a:lumMod val="75000"/>
                </a:schemeClr>
              </a:solidFill>
              <a:cs typeface="Calibri Light" panose="020F0302020204030204" pitchFamily="34" charset="0"/>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25</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137941909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3679" y="2143693"/>
            <a:ext cx="6982141" cy="1200329"/>
          </a:xfrm>
          <a:prstGeom prst="rect">
            <a:avLst/>
          </a:prstGeom>
          <a:noFill/>
        </p:spPr>
        <p:txBody>
          <a:bodyPr wrap="square" rtlCol="0">
            <a:spAutoFit/>
          </a:bodyPr>
          <a:lstStyle/>
          <a:p>
            <a:pPr algn="ctr"/>
            <a:r>
              <a:rPr lang="en-US" sz="3600" b="1" dirty="0" smtClean="0"/>
              <a:t>FYI: PDSA Examples</a:t>
            </a:r>
            <a:r>
              <a:rPr lang="en-US" sz="3600" b="1" dirty="0"/>
              <a:t> </a:t>
            </a:r>
            <a:r>
              <a:rPr lang="en-US" sz="3600" b="1" dirty="0" smtClean="0"/>
              <a:t>from Previous Resident Teams</a:t>
            </a:r>
          </a:p>
        </p:txBody>
      </p:sp>
    </p:spTree>
    <p:extLst>
      <p:ext uri="{BB962C8B-B14F-4D97-AF65-F5344CB8AC3E}">
        <p14:creationId xmlns:p14="http://schemas.microsoft.com/office/powerpoint/2010/main" val="19879535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5791200" y="3581400"/>
            <a:ext cx="4114800" cy="686100"/>
          </a:xfrm>
          <a:prstGeom prst="rect">
            <a:avLst/>
          </a:prstGeom>
        </p:spPr>
        <p:txBody>
          <a:bodyPr spcFirstLastPara="1" vert="horz" wrap="square" lIns="91425" tIns="91425" rIns="91425" bIns="91425" rtlCol="0" anchor="b" anchorCtr="0">
            <a:noAutofit/>
          </a:bodyPr>
          <a:lstStyle/>
          <a:p>
            <a:r>
              <a:rPr lang="en" b="1" dirty="0" smtClean="0"/>
              <a:t> CHC</a:t>
            </a:r>
            <a:br>
              <a:rPr lang="en" b="1" dirty="0" smtClean="0"/>
            </a:br>
            <a:r>
              <a:rPr lang="en" b="1" dirty="0" smtClean="0"/>
              <a:t>New</a:t>
            </a:r>
            <a:br>
              <a:rPr lang="en" b="1" dirty="0" smtClean="0"/>
            </a:br>
            <a:r>
              <a:rPr lang="en" b="1" dirty="0" smtClean="0"/>
              <a:t>London</a:t>
            </a:r>
            <a:endParaRPr b="1" dirty="0"/>
          </a:p>
        </p:txBody>
      </p:sp>
      <p:sp>
        <p:nvSpPr>
          <p:cNvPr id="100" name="Google Shape;100;p19"/>
          <p:cNvSpPr txBox="1"/>
          <p:nvPr/>
        </p:nvSpPr>
        <p:spPr>
          <a:xfrm>
            <a:off x="4958250" y="1805300"/>
            <a:ext cx="1187700" cy="425100"/>
          </a:xfrm>
          <a:prstGeom prst="rect">
            <a:avLst/>
          </a:prstGeom>
          <a:noFill/>
          <a:ln>
            <a:noFill/>
          </a:ln>
        </p:spPr>
        <p:txBody>
          <a:bodyPr spcFirstLastPara="1" wrap="square" lIns="91425" tIns="91425" rIns="91425" bIns="91425" anchor="t" anchorCtr="0">
            <a:noAutofit/>
          </a:bodyPr>
          <a:lstStyle/>
          <a:p>
            <a:endParaRPr>
              <a:latin typeface="Roboto"/>
              <a:ea typeface="Roboto"/>
              <a:cs typeface="Roboto"/>
              <a:sym typeface="Roboto"/>
            </a:endParaRPr>
          </a:p>
        </p:txBody>
      </p:sp>
      <p:pic>
        <p:nvPicPr>
          <p:cNvPr id="2" name="Picture 1"/>
          <p:cNvPicPr>
            <a:picLocks noChangeAspect="1"/>
          </p:cNvPicPr>
          <p:nvPr/>
        </p:nvPicPr>
        <p:blipFill rotWithShape="1">
          <a:blip r:embed="rId3"/>
          <a:srcRect l="25833" t="15185" r="27084" b="5555"/>
          <a:stretch/>
        </p:blipFill>
        <p:spPr>
          <a:xfrm>
            <a:off x="0" y="762000"/>
            <a:ext cx="6577970" cy="6096000"/>
          </a:xfrm>
          <a:prstGeom prst="rect">
            <a:avLst/>
          </a:prstGeom>
        </p:spPr>
      </p:pic>
    </p:spTree>
    <p:extLst>
      <p:ext uri="{BB962C8B-B14F-4D97-AF65-F5344CB8AC3E}">
        <p14:creationId xmlns:p14="http://schemas.microsoft.com/office/powerpoint/2010/main" val="3118236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5791200" y="3581400"/>
            <a:ext cx="4114800" cy="686100"/>
          </a:xfrm>
          <a:prstGeom prst="rect">
            <a:avLst/>
          </a:prstGeom>
        </p:spPr>
        <p:txBody>
          <a:bodyPr spcFirstLastPara="1" vert="horz" wrap="square" lIns="91425" tIns="91425" rIns="91425" bIns="91425" rtlCol="0" anchor="b" anchorCtr="0">
            <a:noAutofit/>
          </a:bodyPr>
          <a:lstStyle/>
          <a:p>
            <a:r>
              <a:rPr lang="en" b="1" dirty="0" smtClean="0"/>
              <a:t> Holyoke</a:t>
            </a:r>
            <a:br>
              <a:rPr lang="en" b="1" dirty="0" smtClean="0"/>
            </a:br>
            <a:r>
              <a:rPr lang="en" b="1" dirty="0" smtClean="0"/>
              <a:t>CHC</a:t>
            </a:r>
            <a:endParaRPr b="1" dirty="0"/>
          </a:p>
        </p:txBody>
      </p:sp>
      <p:sp>
        <p:nvSpPr>
          <p:cNvPr id="100" name="Google Shape;100;p19"/>
          <p:cNvSpPr txBox="1"/>
          <p:nvPr/>
        </p:nvSpPr>
        <p:spPr>
          <a:xfrm>
            <a:off x="4958250" y="1805300"/>
            <a:ext cx="1187700" cy="425100"/>
          </a:xfrm>
          <a:prstGeom prst="rect">
            <a:avLst/>
          </a:prstGeom>
          <a:noFill/>
          <a:ln>
            <a:noFill/>
          </a:ln>
        </p:spPr>
        <p:txBody>
          <a:bodyPr spcFirstLastPara="1" wrap="square" lIns="91425" tIns="91425" rIns="91425" bIns="91425" anchor="t" anchorCtr="0">
            <a:noAutofit/>
          </a:bodyPr>
          <a:lstStyle/>
          <a:p>
            <a:endParaRPr>
              <a:latin typeface="Roboto"/>
              <a:ea typeface="Roboto"/>
              <a:cs typeface="Roboto"/>
              <a:sym typeface="Roboto"/>
            </a:endParaRPr>
          </a:p>
        </p:txBody>
      </p:sp>
      <p:pic>
        <p:nvPicPr>
          <p:cNvPr id="3" name="Picture 2"/>
          <p:cNvPicPr>
            <a:picLocks noChangeAspect="1"/>
          </p:cNvPicPr>
          <p:nvPr/>
        </p:nvPicPr>
        <p:blipFill rotWithShape="1">
          <a:blip r:embed="rId3"/>
          <a:srcRect l="25832" t="23333" r="25418" b="8519"/>
          <a:stretch/>
        </p:blipFill>
        <p:spPr>
          <a:xfrm>
            <a:off x="0" y="762000"/>
            <a:ext cx="6880363" cy="6096000"/>
          </a:xfrm>
          <a:prstGeom prst="rect">
            <a:avLst/>
          </a:prstGeom>
        </p:spPr>
      </p:pic>
    </p:spTree>
    <p:extLst>
      <p:ext uri="{BB962C8B-B14F-4D97-AF65-F5344CB8AC3E}">
        <p14:creationId xmlns:p14="http://schemas.microsoft.com/office/powerpoint/2010/main" val="3325771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689"/>
            <a:ext cx="8229600" cy="1143000"/>
          </a:xfrm>
        </p:spPr>
        <p:txBody>
          <a:bodyPr>
            <a:normAutofit/>
          </a:bodyPr>
          <a:lstStyle/>
          <a:p>
            <a:r>
              <a:rPr lang="en-US" sz="4000" b="1" dirty="0" smtClean="0"/>
              <a:t>PDSA Cycle (CHC Meriden)</a:t>
            </a:r>
            <a:endParaRPr lang="en-US" sz="4000" b="1" dirty="0"/>
          </a:p>
        </p:txBody>
      </p:sp>
      <p:graphicFrame>
        <p:nvGraphicFramePr>
          <p:cNvPr id="15" name="Content Placeholder 14"/>
          <p:cNvGraphicFramePr>
            <a:graphicFrameLocks noGrp="1"/>
          </p:cNvGraphicFramePr>
          <p:nvPr>
            <p:ph idx="1"/>
            <p:extLst/>
          </p:nvPr>
        </p:nvGraphicFramePr>
        <p:xfrm>
          <a:off x="152400" y="1595545"/>
          <a:ext cx="8835958" cy="995255"/>
        </p:xfrm>
        <a:graphic>
          <a:graphicData uri="http://schemas.openxmlformats.org/drawingml/2006/table">
            <a:tbl>
              <a:tblPr>
                <a:tableStyleId>{5C22544A-7EE6-4342-B048-85BDC9FD1C3A}</a:tableStyleId>
              </a:tblPr>
              <a:tblGrid>
                <a:gridCol w="4690379">
                  <a:extLst>
                    <a:ext uri="{9D8B030D-6E8A-4147-A177-3AD203B41FA5}">
                      <a16:colId xmlns:a16="http://schemas.microsoft.com/office/drawing/2014/main" val="522835842"/>
                    </a:ext>
                  </a:extLst>
                </a:gridCol>
                <a:gridCol w="1341869">
                  <a:extLst>
                    <a:ext uri="{9D8B030D-6E8A-4147-A177-3AD203B41FA5}">
                      <a16:colId xmlns:a16="http://schemas.microsoft.com/office/drawing/2014/main" val="667300614"/>
                    </a:ext>
                  </a:extLst>
                </a:gridCol>
                <a:gridCol w="1444584">
                  <a:extLst>
                    <a:ext uri="{9D8B030D-6E8A-4147-A177-3AD203B41FA5}">
                      <a16:colId xmlns:a16="http://schemas.microsoft.com/office/drawing/2014/main" val="3789889661"/>
                    </a:ext>
                  </a:extLst>
                </a:gridCol>
                <a:gridCol w="1359126">
                  <a:extLst>
                    <a:ext uri="{9D8B030D-6E8A-4147-A177-3AD203B41FA5}">
                      <a16:colId xmlns:a16="http://schemas.microsoft.com/office/drawing/2014/main" val="962193240"/>
                    </a:ext>
                  </a:extLst>
                </a:gridCol>
              </a:tblGrid>
              <a:tr h="362580">
                <a:tc>
                  <a:txBody>
                    <a:bodyPr/>
                    <a:lstStyle/>
                    <a:p>
                      <a:pPr marL="0" marR="0">
                        <a:lnSpc>
                          <a:spcPct val="107000"/>
                        </a:lnSpc>
                        <a:spcBef>
                          <a:spcPts val="0"/>
                        </a:spcBef>
                        <a:spcAft>
                          <a:spcPts val="0"/>
                        </a:spcAft>
                      </a:pPr>
                      <a:r>
                        <a:rPr lang="en-US" sz="1100" kern="0">
                          <a:effectLst/>
                        </a:rPr>
                        <a:t>List the tasks needed to set up this test of change</a:t>
                      </a:r>
                      <a:endParaRPr lang="en-US" sz="11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ctr">
                        <a:lnSpc>
                          <a:spcPct val="107000"/>
                        </a:lnSpc>
                        <a:spcBef>
                          <a:spcPts val="0"/>
                        </a:spcBef>
                        <a:spcAft>
                          <a:spcPts val="0"/>
                        </a:spcAft>
                      </a:pPr>
                      <a:r>
                        <a:rPr lang="en-US" sz="1200">
                          <a:effectLst/>
                        </a:rPr>
                        <a:t>Person Responsible</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ctr">
                        <a:lnSpc>
                          <a:spcPct val="107000"/>
                        </a:lnSpc>
                        <a:spcBef>
                          <a:spcPts val="0"/>
                        </a:spcBef>
                        <a:spcAft>
                          <a:spcPts val="0"/>
                        </a:spcAft>
                      </a:pPr>
                      <a:r>
                        <a:rPr lang="en-US" sz="1200">
                          <a:effectLst/>
                        </a:rPr>
                        <a:t>When to be Done</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ctr">
                        <a:lnSpc>
                          <a:spcPct val="107000"/>
                        </a:lnSpc>
                        <a:spcBef>
                          <a:spcPts val="0"/>
                        </a:spcBef>
                        <a:spcAft>
                          <a:spcPts val="0"/>
                        </a:spcAft>
                      </a:pPr>
                      <a:r>
                        <a:rPr lang="en-US" sz="1200">
                          <a:effectLst/>
                        </a:rPr>
                        <a:t>Where to be Done</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2070969"/>
                  </a:ext>
                </a:extLst>
              </a:tr>
              <a:tr h="632675">
                <a:tc>
                  <a:txBody>
                    <a:bodyPr/>
                    <a:lstStyle/>
                    <a:p>
                      <a:pPr marL="342900" marR="0" lvl="0" indent="-342900">
                        <a:lnSpc>
                          <a:spcPct val="107000"/>
                        </a:lnSpc>
                        <a:spcBef>
                          <a:spcPts val="0"/>
                        </a:spcBef>
                        <a:spcAft>
                          <a:spcPts val="0"/>
                        </a:spcAft>
                        <a:buFont typeface="+mj-lt"/>
                        <a:buAutoNum type="arabicPeriod"/>
                      </a:pPr>
                      <a:r>
                        <a:rPr lang="en-US" sz="1200" dirty="0">
                          <a:effectLst/>
                        </a:rPr>
                        <a:t>New visit cards printed and ready to give to patients</a:t>
                      </a:r>
                    </a:p>
                    <a:p>
                      <a:pPr marL="342900" marR="0" lvl="0" indent="-342900">
                        <a:lnSpc>
                          <a:spcPct val="107000"/>
                        </a:lnSpc>
                        <a:spcBef>
                          <a:spcPts val="0"/>
                        </a:spcBef>
                        <a:spcAft>
                          <a:spcPts val="0"/>
                        </a:spcAft>
                        <a:buFont typeface="+mj-lt"/>
                        <a:buAutoNum type="arabicPeriod"/>
                      </a:pPr>
                      <a:r>
                        <a:rPr lang="en-US" sz="1200" dirty="0">
                          <a:effectLst/>
                        </a:rPr>
                        <a:t>We need initial patients to test our intervention on</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342900" marR="0" lvl="0" indent="-342900">
                        <a:lnSpc>
                          <a:spcPct val="107000"/>
                        </a:lnSpc>
                        <a:spcBef>
                          <a:spcPts val="0"/>
                        </a:spcBef>
                        <a:spcAft>
                          <a:spcPts val="0"/>
                        </a:spcAft>
                        <a:buFont typeface="+mj-lt"/>
                        <a:buAutoNum type="arabicPeriod"/>
                      </a:pPr>
                      <a:r>
                        <a:rPr lang="en-US" sz="1200" dirty="0">
                          <a:effectLst/>
                        </a:rPr>
                        <a:t>Sarah</a:t>
                      </a:r>
                    </a:p>
                    <a:p>
                      <a:pPr marL="342900" marR="0" lvl="0" indent="-342900">
                        <a:lnSpc>
                          <a:spcPct val="107000"/>
                        </a:lnSpc>
                        <a:spcBef>
                          <a:spcPts val="0"/>
                        </a:spcBef>
                        <a:spcAft>
                          <a:spcPts val="0"/>
                        </a:spcAft>
                        <a:buFont typeface="+mj-lt"/>
                        <a:buAutoNum type="arabicPeriod"/>
                      </a:pPr>
                      <a:r>
                        <a:rPr lang="en-US" sz="1200" dirty="0">
                          <a:effectLst/>
                        </a:rPr>
                        <a:t>Sarah &amp; </a:t>
                      </a:r>
                      <a:r>
                        <a:rPr lang="en-US" sz="1200" dirty="0" err="1" smtClean="0">
                          <a:effectLst/>
                        </a:rPr>
                        <a:t>Yalitza</a:t>
                      </a:r>
                      <a:endParaRPr lang="en-US" sz="1200" dirty="0">
                        <a:effectLst/>
                      </a:endParaRPr>
                    </a:p>
                  </a:txBody>
                  <a:tcPr marL="68580" marR="68580" marT="0" marB="0">
                    <a:solidFill>
                      <a:schemeClr val="bg1"/>
                    </a:solidFill>
                  </a:tcPr>
                </a:tc>
                <a:tc>
                  <a:txBody>
                    <a:bodyPr/>
                    <a:lstStyle/>
                    <a:p>
                      <a:pPr marL="342900" marR="0" lvl="0" indent="-342900">
                        <a:lnSpc>
                          <a:spcPct val="107000"/>
                        </a:lnSpc>
                        <a:spcBef>
                          <a:spcPts val="0"/>
                        </a:spcBef>
                        <a:spcAft>
                          <a:spcPts val="0"/>
                        </a:spcAft>
                        <a:buFont typeface="+mj-lt"/>
                        <a:buAutoNum type="arabicPeriod"/>
                      </a:pPr>
                      <a:r>
                        <a:rPr lang="en-US" sz="1200" dirty="0">
                          <a:effectLst/>
                        </a:rPr>
                        <a:t>March</a:t>
                      </a:r>
                    </a:p>
                    <a:p>
                      <a:pPr marL="342900" marR="0" lvl="0" indent="-342900">
                        <a:lnSpc>
                          <a:spcPct val="107000"/>
                        </a:lnSpc>
                        <a:spcBef>
                          <a:spcPts val="0"/>
                        </a:spcBef>
                        <a:spcAft>
                          <a:spcPts val="0"/>
                        </a:spcAft>
                        <a:buFont typeface="+mj-lt"/>
                        <a:buAutoNum type="arabicPeriod"/>
                      </a:pPr>
                      <a:r>
                        <a:rPr lang="en-US" sz="1200" dirty="0" smtClean="0">
                          <a:effectLst/>
                        </a:rPr>
                        <a:t>March</a:t>
                      </a:r>
                      <a:endParaRPr lang="en-US" sz="1200" dirty="0">
                        <a:effectLst/>
                      </a:endParaRPr>
                    </a:p>
                  </a:txBody>
                  <a:tcPr marL="68580" marR="68580" marT="0" marB="0">
                    <a:solidFill>
                      <a:schemeClr val="bg1"/>
                    </a:solidFill>
                  </a:tcPr>
                </a:tc>
                <a:tc>
                  <a:txBody>
                    <a:bodyPr/>
                    <a:lstStyle/>
                    <a:p>
                      <a:pPr marL="342900" marR="0" lvl="0" indent="-342900">
                        <a:lnSpc>
                          <a:spcPct val="107000"/>
                        </a:lnSpc>
                        <a:spcBef>
                          <a:spcPts val="0"/>
                        </a:spcBef>
                        <a:spcAft>
                          <a:spcPts val="0"/>
                        </a:spcAft>
                        <a:buFont typeface="+mj-lt"/>
                        <a:buAutoNum type="arabicPeriod"/>
                      </a:pPr>
                      <a:r>
                        <a:rPr lang="en-US" sz="1200" dirty="0">
                          <a:effectLst/>
                        </a:rPr>
                        <a:t>Minuteman Press</a:t>
                      </a:r>
                    </a:p>
                    <a:p>
                      <a:pPr marL="342900" marR="0" lvl="0" indent="-342900">
                        <a:lnSpc>
                          <a:spcPct val="107000"/>
                        </a:lnSpc>
                        <a:spcBef>
                          <a:spcPts val="0"/>
                        </a:spcBef>
                        <a:spcAft>
                          <a:spcPts val="0"/>
                        </a:spcAft>
                        <a:buFont typeface="+mj-lt"/>
                        <a:buAutoNum type="arabicPeriod"/>
                      </a:pPr>
                      <a:r>
                        <a:rPr lang="en-US" sz="1200" dirty="0">
                          <a:effectLst/>
                        </a:rPr>
                        <a:t>In Clinic</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826916469"/>
                  </a:ext>
                </a:extLst>
              </a:tr>
            </a:tbl>
          </a:graphicData>
        </a:graphic>
      </p:graphicFrame>
      <p:sp>
        <p:nvSpPr>
          <p:cNvPr id="16" name="Rectangle 4"/>
          <p:cNvSpPr>
            <a:spLocks noChangeArrowheads="1"/>
          </p:cNvSpPr>
          <p:nvPr/>
        </p:nvSpPr>
        <p:spPr bwMode="auto">
          <a:xfrm>
            <a:off x="152400" y="1318546"/>
            <a:ext cx="8835958" cy="276999"/>
          </a:xfrm>
          <a:prstGeom prst="rect">
            <a:avLst/>
          </a:prstGeom>
          <a:solidFill>
            <a:schemeClr val="bg1"/>
          </a:solidFill>
          <a:ln>
            <a:noFill/>
          </a:ln>
          <a:effectLs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1" u="sng"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a:t>
            </a:r>
            <a:r>
              <a:rPr kumimoji="0" lang="en-US" altLang="en-US" sz="1200" b="1" i="1"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US" altLang="en-US" sz="800" b="0" i="0" u="none" strike="noStrike" cap="none" normalizeH="0" baseline="0" dirty="0" smtClean="0">
              <a:ln>
                <a:noFill/>
              </a:ln>
              <a:solidFill>
                <a:schemeClr val="tx1"/>
              </a:solidFill>
              <a:effectLst/>
            </a:endParaRPr>
          </a:p>
        </p:txBody>
      </p:sp>
      <p:graphicFrame>
        <p:nvGraphicFramePr>
          <p:cNvPr id="18" name="Table 17"/>
          <p:cNvGraphicFramePr>
            <a:graphicFrameLocks noGrp="1"/>
          </p:cNvGraphicFramePr>
          <p:nvPr>
            <p:extLst/>
          </p:nvPr>
        </p:nvGraphicFramePr>
        <p:xfrm>
          <a:off x="152400" y="2563622"/>
          <a:ext cx="8836591" cy="1017778"/>
        </p:xfrm>
        <a:graphic>
          <a:graphicData uri="http://schemas.openxmlformats.org/drawingml/2006/table">
            <a:tbl>
              <a:tblPr>
                <a:tableStyleId>{5C22544A-7EE6-4342-B048-85BDC9FD1C3A}</a:tableStyleId>
              </a:tblPr>
              <a:tblGrid>
                <a:gridCol w="5486400">
                  <a:extLst>
                    <a:ext uri="{9D8B030D-6E8A-4147-A177-3AD203B41FA5}">
                      <a16:colId xmlns:a16="http://schemas.microsoft.com/office/drawing/2014/main" val="3952976328"/>
                    </a:ext>
                  </a:extLst>
                </a:gridCol>
                <a:gridCol w="3350191">
                  <a:extLst>
                    <a:ext uri="{9D8B030D-6E8A-4147-A177-3AD203B41FA5}">
                      <a16:colId xmlns:a16="http://schemas.microsoft.com/office/drawing/2014/main" val="679870845"/>
                    </a:ext>
                  </a:extLst>
                </a:gridCol>
              </a:tblGrid>
              <a:tr h="234950">
                <a:tc>
                  <a:txBody>
                    <a:bodyPr/>
                    <a:lstStyle/>
                    <a:p>
                      <a:pPr marL="0" marR="0">
                        <a:lnSpc>
                          <a:spcPct val="107000"/>
                        </a:lnSpc>
                        <a:spcBef>
                          <a:spcPts val="0"/>
                        </a:spcBef>
                        <a:spcAft>
                          <a:spcPts val="0"/>
                        </a:spcAft>
                      </a:pPr>
                      <a:r>
                        <a:rPr lang="en-US" sz="1200">
                          <a:effectLst/>
                        </a:rPr>
                        <a:t>Predict what will happen when the test is carried out</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200">
                          <a:effectLst/>
                        </a:rPr>
                        <a:t>Measures  to determine if prediction succeeds</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498535276"/>
                  </a:ext>
                </a:extLst>
              </a:tr>
              <a:tr h="705485">
                <a:tc>
                  <a:txBody>
                    <a:bodyPr/>
                    <a:lstStyle/>
                    <a:p>
                      <a:pPr marL="0" marR="0">
                        <a:lnSpc>
                          <a:spcPct val="107000"/>
                        </a:lnSpc>
                        <a:spcBef>
                          <a:spcPts val="0"/>
                        </a:spcBef>
                        <a:spcAft>
                          <a:spcPts val="0"/>
                        </a:spcAft>
                        <a:tabLst>
                          <a:tab pos="485775" algn="l"/>
                        </a:tabLst>
                      </a:pPr>
                      <a:r>
                        <a:rPr lang="en-US" sz="1200" dirty="0">
                          <a:effectLst/>
                        </a:rPr>
                        <a:t> </a:t>
                      </a:r>
                    </a:p>
                    <a:p>
                      <a:pPr marL="342900" marR="0" lvl="0" indent="-342900">
                        <a:lnSpc>
                          <a:spcPct val="107000"/>
                        </a:lnSpc>
                        <a:spcBef>
                          <a:spcPts val="0"/>
                        </a:spcBef>
                        <a:spcAft>
                          <a:spcPts val="0"/>
                        </a:spcAft>
                        <a:buFont typeface="+mj-lt"/>
                        <a:buAutoNum type="arabicPeriod"/>
                      </a:pPr>
                      <a:r>
                        <a:rPr lang="en-US" sz="1200" dirty="0">
                          <a:effectLst/>
                        </a:rPr>
                        <a:t>There will be an increase in the amount of patients that have their blood work drawn within one week of ordered date. Which will lead to quicker diagnosis and treatment of acute and chronic conditions without a delay in care. </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342900" marR="0" lvl="0" indent="-342900">
                        <a:lnSpc>
                          <a:spcPct val="107000"/>
                        </a:lnSpc>
                        <a:spcBef>
                          <a:spcPts val="0"/>
                        </a:spcBef>
                        <a:spcAft>
                          <a:spcPts val="0"/>
                        </a:spcAft>
                        <a:buFont typeface="+mj-lt"/>
                        <a:buAutoNum type="arabicPeriod"/>
                      </a:pPr>
                      <a:r>
                        <a:rPr lang="en-US" sz="1200" dirty="0">
                          <a:effectLst/>
                        </a:rPr>
                        <a:t>Measures: The amount of patients having their blood work drawn within one week of them being ordered.</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275210119"/>
                  </a:ext>
                </a:extLst>
              </a:tr>
            </a:tbl>
          </a:graphicData>
        </a:graphic>
      </p:graphicFrame>
      <p:sp>
        <p:nvSpPr>
          <p:cNvPr id="19" name="Rectangle 18"/>
          <p:cNvSpPr/>
          <p:nvPr/>
        </p:nvSpPr>
        <p:spPr>
          <a:xfrm>
            <a:off x="73275" y="3581400"/>
            <a:ext cx="8915716" cy="2769989"/>
          </a:xfrm>
          <a:prstGeom prst="rect">
            <a:avLst/>
          </a:prstGeom>
          <a:solidFill>
            <a:schemeClr val="bg1"/>
          </a:solidFill>
        </p:spPr>
        <p:txBody>
          <a:bodyPr wrap="square">
            <a:spAutoFit/>
          </a:bodyPr>
          <a:lstStyle/>
          <a:p>
            <a:pPr marL="228600" marR="0">
              <a:spcBef>
                <a:spcPts val="0"/>
              </a:spcBef>
              <a:spcAft>
                <a:spcPts val="0"/>
              </a:spcAft>
            </a:pPr>
            <a:r>
              <a:rPr lang="en-US" sz="2800" b="1" i="1" u="sng"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Do</a:t>
            </a:r>
            <a:r>
              <a:rPr lang="en-US" b="1"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en-US"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More patients were having their blood work done more quickly than we thought.</a:t>
            </a:r>
            <a:r>
              <a:rPr lang="en-US" dirty="0" smtClean="0">
                <a:solidFill>
                  <a:srgbClr val="000000"/>
                </a:solidFill>
                <a:latin typeface="Times New Roman" panose="02020603050405020304" pitchFamily="18" charset="0"/>
                <a:ea typeface="Times New Roman" panose="02020603050405020304" pitchFamily="18" charset="0"/>
              </a:rPr>
              <a:t> Patients really liked the map.</a:t>
            </a:r>
          </a:p>
          <a:p>
            <a:pPr marL="228600" marR="0">
              <a:spcBef>
                <a:spcPts val="0"/>
              </a:spcBef>
              <a:spcAft>
                <a:spcPts val="0"/>
              </a:spcAft>
            </a:pPr>
            <a:r>
              <a:rPr lang="en-US" sz="2800" b="1" i="1" u="sng"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Study</a:t>
            </a:r>
            <a:r>
              <a:rPr lang="en-US"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More patients were </a:t>
            </a:r>
            <a:r>
              <a:rPr lang="en-US"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having their blood </a:t>
            </a:r>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work done more quickly than we </a:t>
            </a:r>
            <a:r>
              <a:rPr lang="en-US"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thought.</a:t>
            </a:r>
            <a:endParaRPr lang="en-US" dirty="0">
              <a:solidFill>
                <a:srgbClr val="000000"/>
              </a:solidFill>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2800" b="1" i="1" u="sng"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Act</a:t>
            </a:r>
            <a:r>
              <a:rPr lang="en-US"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 For the next cycle: A larger sample number would have to studied.  It might be useful to ask the patients what made them get their blood work at that certain time (a post survey).</a:t>
            </a:r>
            <a:r>
              <a:rPr lang="en-US" b="1"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en-US"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Cards should be printed in color.</a:t>
            </a:r>
            <a:endParaRPr lang="en-US" dirty="0">
              <a:solidFill>
                <a:srgbClr val="000000"/>
              </a:solidFill>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b="1" dirty="0">
                <a:solidFill>
                  <a:srgbClr val="000000"/>
                </a:solidFill>
                <a:latin typeface="Calibri" panose="020F0502020204030204" pitchFamily="34" charset="0"/>
                <a:ea typeface="Times New Roman" panose="02020603050405020304" pitchFamily="18" charset="0"/>
                <a:cs typeface="Arial" panose="020B0604020202020204" pitchFamily="34" charset="0"/>
              </a:rPr>
              <a:t>Changes made based on these feedback</a:t>
            </a:r>
            <a:r>
              <a:rPr lang="en-US" b="1"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en-US"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None yet</a:t>
            </a:r>
            <a:endParaRPr lang="en-US" dirty="0">
              <a:solidFill>
                <a:srgbClr val="000000"/>
              </a:solidFill>
              <a:latin typeface="Times New Roman" panose="02020603050405020304" pitchFamily="18" charset="0"/>
              <a:ea typeface="Times New Roman" panose="02020603050405020304" pitchFamily="18" charset="0"/>
            </a:endParaRPr>
          </a:p>
          <a:p>
            <a:r>
              <a:rPr lang="en-US" dirty="0">
                <a:solidFill>
                  <a:srgbClr val="000000"/>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855657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title"/>
          </p:nvPr>
        </p:nvSpPr>
        <p:spPr>
          <a:xfrm>
            <a:off x="533400" y="791820"/>
            <a:ext cx="7816241" cy="733552"/>
          </a:xfrm>
        </p:spPr>
        <p:txBody>
          <a:bodyPr>
            <a:normAutofit fontScale="90000"/>
          </a:bodyPr>
          <a:lstStyle/>
          <a:p>
            <a:r>
              <a:rPr lang="en-US" altLang="en-US" b="1" dirty="0"/>
              <a:t>Agenda</a:t>
            </a:r>
          </a:p>
        </p:txBody>
      </p:sp>
      <p:sp>
        <p:nvSpPr>
          <p:cNvPr id="3076" name="Rectangle 13"/>
          <p:cNvSpPr>
            <a:spLocks noGrp="1" noChangeArrowheads="1"/>
          </p:cNvSpPr>
          <p:nvPr>
            <p:ph type="body" idx="1"/>
          </p:nvPr>
        </p:nvSpPr>
        <p:spPr>
          <a:xfrm>
            <a:off x="381000" y="1525372"/>
            <a:ext cx="8615819" cy="4632598"/>
          </a:xfrm>
        </p:spPr>
        <p:txBody>
          <a:bodyPr>
            <a:normAutofit fontScale="77500" lnSpcReduction="20000"/>
          </a:bodyPr>
          <a:lstStyle/>
          <a:p>
            <a:pPr>
              <a:spcBef>
                <a:spcPct val="15000"/>
              </a:spcBef>
              <a:spcAft>
                <a:spcPct val="15000"/>
              </a:spcAft>
              <a:defRPr/>
            </a:pPr>
            <a:r>
              <a:rPr lang="en-US" altLang="en-US" dirty="0" smtClean="0">
                <a:solidFill>
                  <a:schemeClr val="tx2"/>
                </a:solidFill>
              </a:rPr>
              <a:t>Welcome (5 minutes)</a:t>
            </a:r>
          </a:p>
          <a:p>
            <a:pPr>
              <a:spcBef>
                <a:spcPct val="15000"/>
              </a:spcBef>
              <a:spcAft>
                <a:spcPct val="15000"/>
              </a:spcAft>
              <a:defRPr/>
            </a:pPr>
            <a:r>
              <a:rPr lang="en-US" altLang="en-US" dirty="0" smtClean="0">
                <a:solidFill>
                  <a:schemeClr val="tx2"/>
                </a:solidFill>
              </a:rPr>
              <a:t>Reminder about projects/presentation</a:t>
            </a:r>
            <a:br>
              <a:rPr lang="en-US" altLang="en-US" dirty="0" smtClean="0">
                <a:solidFill>
                  <a:schemeClr val="tx2"/>
                </a:solidFill>
              </a:rPr>
            </a:br>
            <a:r>
              <a:rPr lang="en-US" altLang="en-US" dirty="0" smtClean="0">
                <a:solidFill>
                  <a:schemeClr val="tx2"/>
                </a:solidFill>
              </a:rPr>
              <a:t>(5 minutes)</a:t>
            </a:r>
          </a:p>
          <a:p>
            <a:pPr>
              <a:spcBef>
                <a:spcPct val="15000"/>
              </a:spcBef>
              <a:spcAft>
                <a:spcPct val="15000"/>
              </a:spcAft>
              <a:defRPr/>
            </a:pPr>
            <a:r>
              <a:rPr lang="en-US" altLang="en-US" dirty="0" smtClean="0">
                <a:solidFill>
                  <a:schemeClr val="tx2"/>
                </a:solidFill>
              </a:rPr>
              <a:t>Review of measure displays (20 </a:t>
            </a:r>
            <a:r>
              <a:rPr lang="en-US" altLang="en-US" dirty="0">
                <a:solidFill>
                  <a:schemeClr val="tx2"/>
                </a:solidFill>
              </a:rPr>
              <a:t>minutes)</a:t>
            </a:r>
          </a:p>
          <a:p>
            <a:pPr>
              <a:spcBef>
                <a:spcPct val="15000"/>
              </a:spcBef>
              <a:spcAft>
                <a:spcPct val="15000"/>
              </a:spcAft>
              <a:defRPr/>
            </a:pPr>
            <a:r>
              <a:rPr lang="en-US" altLang="en-US" dirty="0">
                <a:solidFill>
                  <a:schemeClr val="tx2"/>
                </a:solidFill>
              </a:rPr>
              <a:t>Theory burst </a:t>
            </a:r>
            <a:r>
              <a:rPr lang="en-US" altLang="en-US" dirty="0" smtClean="0">
                <a:solidFill>
                  <a:schemeClr val="tx2"/>
                </a:solidFill>
              </a:rPr>
              <a:t>(10 minutes)</a:t>
            </a:r>
          </a:p>
          <a:p>
            <a:pPr>
              <a:spcBef>
                <a:spcPct val="15000"/>
              </a:spcBef>
              <a:spcAft>
                <a:spcPct val="15000"/>
              </a:spcAft>
              <a:defRPr/>
            </a:pPr>
            <a:r>
              <a:rPr lang="en-US" altLang="en-US" dirty="0" smtClean="0">
                <a:solidFill>
                  <a:schemeClr val="tx2"/>
                </a:solidFill>
              </a:rPr>
              <a:t>Break (5 minutes)</a:t>
            </a:r>
            <a:endParaRPr lang="en-US" altLang="en-US" dirty="0">
              <a:solidFill>
                <a:schemeClr val="tx2"/>
              </a:solidFill>
            </a:endParaRPr>
          </a:p>
          <a:p>
            <a:pPr>
              <a:spcBef>
                <a:spcPct val="15000"/>
              </a:spcBef>
              <a:spcAft>
                <a:spcPct val="15000"/>
              </a:spcAft>
              <a:defRPr/>
            </a:pPr>
            <a:r>
              <a:rPr lang="en-US" altLang="en-US" dirty="0" smtClean="0">
                <a:solidFill>
                  <a:schemeClr val="tx2"/>
                </a:solidFill>
              </a:rPr>
              <a:t>Small group work</a:t>
            </a:r>
          </a:p>
          <a:p>
            <a:pPr lvl="1">
              <a:spcBef>
                <a:spcPct val="15000"/>
              </a:spcBef>
              <a:spcAft>
                <a:spcPct val="15000"/>
              </a:spcAft>
              <a:defRPr/>
            </a:pPr>
            <a:r>
              <a:rPr lang="en-US" altLang="en-US" dirty="0" smtClean="0">
                <a:solidFill>
                  <a:schemeClr val="tx2"/>
                </a:solidFill>
              </a:rPr>
              <a:t>Set-up (5 minutes)</a:t>
            </a:r>
          </a:p>
          <a:p>
            <a:pPr lvl="1">
              <a:spcBef>
                <a:spcPct val="15000"/>
              </a:spcBef>
              <a:spcAft>
                <a:spcPct val="15000"/>
              </a:spcAft>
              <a:defRPr/>
            </a:pPr>
            <a:r>
              <a:rPr lang="en-US" altLang="en-US" dirty="0" smtClean="0">
                <a:solidFill>
                  <a:schemeClr val="tx2"/>
                </a:solidFill>
              </a:rPr>
              <a:t>Planning a Test of Change small group (15 minutes)</a:t>
            </a:r>
          </a:p>
          <a:p>
            <a:pPr>
              <a:spcBef>
                <a:spcPct val="15000"/>
              </a:spcBef>
              <a:spcAft>
                <a:spcPct val="15000"/>
              </a:spcAft>
              <a:defRPr/>
            </a:pPr>
            <a:r>
              <a:rPr lang="en-US" altLang="en-US" dirty="0" smtClean="0">
                <a:solidFill>
                  <a:schemeClr val="tx2"/>
                </a:solidFill>
              </a:rPr>
              <a:t>Small group debrief (20 minutes)</a:t>
            </a:r>
            <a:endParaRPr lang="en-US" altLang="en-US" dirty="0">
              <a:solidFill>
                <a:schemeClr val="tx2"/>
              </a:solidFill>
            </a:endParaRPr>
          </a:p>
          <a:p>
            <a:pPr>
              <a:defRPr/>
            </a:pPr>
            <a:r>
              <a:rPr lang="en-US" altLang="en-US" dirty="0" smtClean="0">
                <a:solidFill>
                  <a:schemeClr val="tx2"/>
                </a:solidFill>
              </a:rPr>
              <a:t>Summary </a:t>
            </a:r>
            <a:r>
              <a:rPr lang="en-US" altLang="en-US" dirty="0">
                <a:solidFill>
                  <a:schemeClr val="tx2"/>
                </a:solidFill>
              </a:rPr>
              <a:t>and take-home points </a:t>
            </a:r>
            <a:r>
              <a:rPr lang="en-US" altLang="en-US" dirty="0" smtClean="0">
                <a:solidFill>
                  <a:schemeClr val="tx2"/>
                </a:solidFill>
              </a:rPr>
              <a:t>(</a:t>
            </a:r>
            <a:r>
              <a:rPr lang="en-US" altLang="en-US" dirty="0">
                <a:solidFill>
                  <a:schemeClr val="tx2"/>
                </a:solidFill>
              </a:rPr>
              <a:t>5</a:t>
            </a:r>
            <a:r>
              <a:rPr lang="en-US" altLang="en-US" dirty="0" smtClean="0">
                <a:solidFill>
                  <a:schemeClr val="tx2"/>
                </a:solidFill>
              </a:rPr>
              <a:t> </a:t>
            </a:r>
            <a:r>
              <a:rPr lang="en-US" altLang="en-US" dirty="0">
                <a:solidFill>
                  <a:schemeClr val="tx2"/>
                </a:solidFill>
              </a:rPr>
              <a:t>mins)</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3</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638110190"/>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600" b="1" dirty="0" smtClean="0"/>
              <a:t>PDSA Cycle (Open Door)</a:t>
            </a:r>
            <a:endParaRPr lang="en-US" sz="3600" b="1" dirty="0"/>
          </a:p>
        </p:txBody>
      </p:sp>
      <p:sp>
        <p:nvSpPr>
          <p:cNvPr id="4" name="Oval 3"/>
          <p:cNvSpPr/>
          <p:nvPr/>
        </p:nvSpPr>
        <p:spPr>
          <a:xfrm>
            <a:off x="990600" y="1241742"/>
            <a:ext cx="6705600" cy="4926013"/>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2047874" y="1981200"/>
            <a:ext cx="2314575" cy="3447098"/>
          </a:xfrm>
          <a:prstGeom prst="rect">
            <a:avLst/>
          </a:prstGeom>
          <a:noFill/>
        </p:spPr>
        <p:txBody>
          <a:bodyPr wrap="square" rtlCol="0">
            <a:spAutoFit/>
          </a:bodyPr>
          <a:lstStyle/>
          <a:p>
            <a:r>
              <a:rPr lang="en-US" u="sng" dirty="0" smtClean="0"/>
              <a:t>Plan</a:t>
            </a:r>
            <a:r>
              <a:rPr lang="en-US" dirty="0" smtClean="0"/>
              <a:t>:</a:t>
            </a:r>
          </a:p>
          <a:p>
            <a:pPr marL="342900" indent="-342900">
              <a:buAutoNum type="arabicPeriod"/>
            </a:pPr>
            <a:r>
              <a:rPr lang="en-US" sz="1600" dirty="0"/>
              <a:t>Improve current RN triage system </a:t>
            </a:r>
          </a:p>
          <a:p>
            <a:pPr marL="342900" indent="-342900">
              <a:buAutoNum type="arabicPeriod"/>
            </a:pPr>
            <a:r>
              <a:rPr lang="en-US" sz="1600" dirty="0"/>
              <a:t>Will improve RN and provider satisfaction</a:t>
            </a:r>
          </a:p>
          <a:p>
            <a:pPr marL="342900" indent="-342900">
              <a:buAutoNum type="arabicPeriod"/>
            </a:pPr>
            <a:r>
              <a:rPr lang="en-US" sz="1600" dirty="0"/>
              <a:t>Will increase productivity.</a:t>
            </a:r>
          </a:p>
          <a:p>
            <a:pPr marL="342900" indent="-342900">
              <a:buAutoNum type="arabicPeriod"/>
            </a:pPr>
            <a:r>
              <a:rPr lang="en-US" sz="1600" dirty="0"/>
              <a:t>Collect Qualitative data</a:t>
            </a:r>
          </a:p>
          <a:p>
            <a:endParaRPr lang="en-US" dirty="0"/>
          </a:p>
          <a:p>
            <a:endParaRPr lang="en-US" dirty="0" smtClean="0"/>
          </a:p>
          <a:p>
            <a:endParaRPr lang="en-US" dirty="0"/>
          </a:p>
          <a:p>
            <a:endParaRPr lang="en-US" dirty="0"/>
          </a:p>
        </p:txBody>
      </p:sp>
      <p:sp>
        <p:nvSpPr>
          <p:cNvPr id="6" name="TextBox 5"/>
          <p:cNvSpPr txBox="1"/>
          <p:nvPr/>
        </p:nvSpPr>
        <p:spPr>
          <a:xfrm>
            <a:off x="4800600" y="1981200"/>
            <a:ext cx="2114550" cy="2092881"/>
          </a:xfrm>
          <a:prstGeom prst="rect">
            <a:avLst/>
          </a:prstGeom>
          <a:noFill/>
        </p:spPr>
        <p:txBody>
          <a:bodyPr wrap="square" rtlCol="0">
            <a:spAutoFit/>
          </a:bodyPr>
          <a:lstStyle/>
          <a:p>
            <a:r>
              <a:rPr lang="en-US" u="sng" dirty="0" smtClean="0"/>
              <a:t>Do</a:t>
            </a:r>
            <a:r>
              <a:rPr lang="en-US" sz="1600" dirty="0" smtClean="0"/>
              <a:t>:</a:t>
            </a:r>
          </a:p>
          <a:p>
            <a:pPr marL="342900" indent="-342900">
              <a:buAutoNum type="arabicPeriod"/>
            </a:pPr>
            <a:r>
              <a:rPr lang="en-US" sz="1600" dirty="0" smtClean="0"/>
              <a:t>RN SOAP note documentation improved.</a:t>
            </a:r>
          </a:p>
          <a:p>
            <a:pPr marL="342900" indent="-342900">
              <a:buAutoNum type="arabicPeriod"/>
            </a:pPr>
            <a:r>
              <a:rPr lang="en-US" sz="1600" dirty="0" smtClean="0"/>
              <a:t>Difficulty  finding provider</a:t>
            </a:r>
          </a:p>
          <a:p>
            <a:pPr marL="342900" indent="-342900">
              <a:buAutoNum type="arabicPeriod"/>
            </a:pPr>
            <a:r>
              <a:rPr lang="en-US" sz="1600" dirty="0" smtClean="0"/>
              <a:t>In pod RN gaining the most.</a:t>
            </a:r>
            <a:endParaRPr lang="en-US" sz="1600" dirty="0"/>
          </a:p>
        </p:txBody>
      </p:sp>
      <p:sp>
        <p:nvSpPr>
          <p:cNvPr id="7" name="TextBox 6"/>
          <p:cNvSpPr txBox="1"/>
          <p:nvPr/>
        </p:nvSpPr>
        <p:spPr>
          <a:xfrm>
            <a:off x="1962150" y="4074081"/>
            <a:ext cx="2400300" cy="1446550"/>
          </a:xfrm>
          <a:prstGeom prst="rect">
            <a:avLst/>
          </a:prstGeom>
          <a:noFill/>
        </p:spPr>
        <p:txBody>
          <a:bodyPr wrap="square" rtlCol="0">
            <a:spAutoFit/>
          </a:bodyPr>
          <a:lstStyle/>
          <a:p>
            <a:r>
              <a:rPr lang="en-US" u="sng" dirty="0" smtClean="0"/>
              <a:t>Act:</a:t>
            </a:r>
          </a:p>
          <a:p>
            <a:pPr marL="342900" indent="-342900">
              <a:buAutoNum type="arabicPeriod"/>
            </a:pPr>
            <a:r>
              <a:rPr lang="en-US" sz="1400" dirty="0" smtClean="0"/>
              <a:t>Initiate pre-meeting with RNs</a:t>
            </a:r>
          </a:p>
          <a:p>
            <a:pPr marL="342900" indent="-342900">
              <a:buAutoNum type="arabicPeriod"/>
            </a:pPr>
            <a:r>
              <a:rPr lang="en-US" sz="1400" dirty="0" smtClean="0"/>
              <a:t>Identify point of contact.</a:t>
            </a:r>
          </a:p>
          <a:p>
            <a:pPr marL="342900" indent="-342900">
              <a:buAutoNum type="arabicPeriod"/>
            </a:pPr>
            <a:r>
              <a:rPr lang="en-US" sz="1400" dirty="0" smtClean="0"/>
              <a:t>Encourage RNs to seek help with all visits.</a:t>
            </a:r>
            <a:endParaRPr lang="en-US" sz="1400" dirty="0"/>
          </a:p>
        </p:txBody>
      </p:sp>
      <p:sp>
        <p:nvSpPr>
          <p:cNvPr id="8" name="TextBox 7"/>
          <p:cNvSpPr txBox="1"/>
          <p:nvPr/>
        </p:nvSpPr>
        <p:spPr>
          <a:xfrm>
            <a:off x="4800600" y="4074081"/>
            <a:ext cx="2247900" cy="1661993"/>
          </a:xfrm>
          <a:prstGeom prst="rect">
            <a:avLst/>
          </a:prstGeom>
          <a:noFill/>
        </p:spPr>
        <p:txBody>
          <a:bodyPr wrap="square" rtlCol="0">
            <a:spAutoFit/>
          </a:bodyPr>
          <a:lstStyle/>
          <a:p>
            <a:r>
              <a:rPr lang="en-US" u="sng" dirty="0" smtClean="0"/>
              <a:t>Stud</a:t>
            </a:r>
            <a:r>
              <a:rPr lang="en-US" dirty="0" smtClean="0"/>
              <a:t>y:</a:t>
            </a:r>
          </a:p>
          <a:p>
            <a:pPr marL="342900" indent="-342900">
              <a:buAutoNum type="arabicPeriod"/>
            </a:pPr>
            <a:r>
              <a:rPr lang="en-US" sz="1400" dirty="0" smtClean="0"/>
              <a:t>RN satisfaction improved.</a:t>
            </a:r>
          </a:p>
          <a:p>
            <a:pPr marL="342900" indent="-342900">
              <a:buAutoNum type="arabicPeriod"/>
            </a:pPr>
            <a:r>
              <a:rPr lang="en-US" sz="1400" dirty="0" smtClean="0"/>
              <a:t>Provider satisfaction improved</a:t>
            </a:r>
          </a:p>
          <a:p>
            <a:pPr marL="342900" indent="-342900">
              <a:buAutoNum type="arabicPeriod"/>
            </a:pPr>
            <a:r>
              <a:rPr lang="en-US" sz="1400" dirty="0" smtClean="0"/>
              <a:t>Time management concerns</a:t>
            </a:r>
            <a:endParaRPr lang="en-US" sz="1400" dirty="0"/>
          </a:p>
        </p:txBody>
      </p:sp>
    </p:spTree>
    <p:extLst>
      <p:ext uri="{BB962C8B-B14F-4D97-AF65-F5344CB8AC3E}">
        <p14:creationId xmlns:p14="http://schemas.microsoft.com/office/powerpoint/2010/main" val="3773959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63880" y="710285"/>
            <a:ext cx="7816241" cy="752249"/>
          </a:xfrm>
        </p:spPr>
        <p:txBody>
          <a:bodyPr lIns="90918" tIns="45457" rIns="90918" bIns="45457" anchor="t">
            <a:noAutofit/>
          </a:bodyPr>
          <a:lstStyle/>
          <a:p>
            <a:r>
              <a:rPr lang="en-US" altLang="en-US" b="1" dirty="0" smtClean="0"/>
              <a:t>Roles</a:t>
            </a:r>
            <a:endParaRPr lang="en-US" altLang="en-US" b="1" dirty="0"/>
          </a:p>
        </p:txBody>
      </p:sp>
      <p:sp>
        <p:nvSpPr>
          <p:cNvPr id="16387" name="Rectangle 3"/>
          <p:cNvSpPr>
            <a:spLocks noGrp="1" noChangeArrowheads="1"/>
          </p:cNvSpPr>
          <p:nvPr>
            <p:ph type="body" idx="1"/>
          </p:nvPr>
        </p:nvSpPr>
        <p:spPr>
          <a:xfrm>
            <a:off x="663880" y="1548380"/>
            <a:ext cx="7816241" cy="4740113"/>
          </a:xfrm>
        </p:spPr>
        <p:txBody>
          <a:bodyPr lIns="90918" tIns="45457" rIns="90918" bIns="45457">
            <a:normAutofit fontScale="92500" lnSpcReduction="20000"/>
          </a:bodyPr>
          <a:lstStyle/>
          <a:p>
            <a:pPr>
              <a:spcBef>
                <a:spcPct val="15000"/>
              </a:spcBef>
              <a:spcAft>
                <a:spcPct val="15000"/>
              </a:spcAft>
            </a:pPr>
            <a:r>
              <a:rPr lang="en-US" altLang="en-US" dirty="0" smtClean="0">
                <a:solidFill>
                  <a:schemeClr val="tx2"/>
                </a:solidFill>
              </a:rPr>
              <a:t>Theory burst presenter</a:t>
            </a:r>
            <a:endParaRPr lang="en-US" altLang="en-US" dirty="0">
              <a:solidFill>
                <a:schemeClr val="tx2"/>
              </a:solidFill>
            </a:endParaRPr>
          </a:p>
          <a:p>
            <a:pPr lvl="1">
              <a:spcBef>
                <a:spcPct val="15000"/>
              </a:spcBef>
              <a:spcAft>
                <a:spcPct val="15000"/>
              </a:spcAft>
            </a:pPr>
            <a:r>
              <a:rPr lang="en-US" altLang="en-US" dirty="0" smtClean="0">
                <a:solidFill>
                  <a:schemeClr val="tx2"/>
                </a:solidFill>
              </a:rPr>
              <a:t>Mark</a:t>
            </a:r>
            <a:endParaRPr lang="en-US" altLang="en-US" dirty="0">
              <a:solidFill>
                <a:schemeClr val="tx2"/>
              </a:solidFill>
            </a:endParaRPr>
          </a:p>
          <a:p>
            <a:pPr>
              <a:spcBef>
                <a:spcPct val="15000"/>
              </a:spcBef>
              <a:spcAft>
                <a:spcPct val="15000"/>
              </a:spcAft>
            </a:pPr>
            <a:r>
              <a:rPr lang="en-US" altLang="en-US" dirty="0" smtClean="0">
                <a:solidFill>
                  <a:schemeClr val="tx2"/>
                </a:solidFill>
              </a:rPr>
              <a:t>Small Group Facilitators</a:t>
            </a:r>
          </a:p>
          <a:p>
            <a:pPr lvl="1">
              <a:spcBef>
                <a:spcPct val="15000"/>
              </a:spcBef>
              <a:spcAft>
                <a:spcPct val="15000"/>
              </a:spcAft>
            </a:pPr>
            <a:r>
              <a:rPr lang="en-US" altLang="en-US" dirty="0" smtClean="0">
                <a:solidFill>
                  <a:schemeClr val="tx2"/>
                </a:solidFill>
              </a:rPr>
              <a:t>Natalie, Alyson, Mark</a:t>
            </a:r>
            <a:endParaRPr lang="en-US" altLang="en-US" dirty="0">
              <a:solidFill>
                <a:schemeClr val="tx2"/>
              </a:solidFill>
            </a:endParaRPr>
          </a:p>
          <a:p>
            <a:pPr>
              <a:spcBef>
                <a:spcPct val="15000"/>
              </a:spcBef>
              <a:spcAft>
                <a:spcPct val="15000"/>
              </a:spcAft>
            </a:pPr>
            <a:r>
              <a:rPr lang="en-US" altLang="en-US" dirty="0">
                <a:solidFill>
                  <a:schemeClr val="tx2"/>
                </a:solidFill>
              </a:rPr>
              <a:t>Technical genius</a:t>
            </a:r>
          </a:p>
          <a:p>
            <a:pPr lvl="1">
              <a:spcBef>
                <a:spcPct val="15000"/>
              </a:spcBef>
              <a:spcAft>
                <a:spcPct val="15000"/>
              </a:spcAft>
            </a:pPr>
            <a:r>
              <a:rPr lang="en-US" altLang="en-US" dirty="0" smtClean="0">
                <a:solidFill>
                  <a:schemeClr val="tx2"/>
                </a:solidFill>
              </a:rPr>
              <a:t>Monique</a:t>
            </a:r>
            <a:endParaRPr lang="en-US" altLang="en-US" dirty="0">
              <a:solidFill>
                <a:schemeClr val="tx2"/>
              </a:solidFill>
            </a:endParaRPr>
          </a:p>
          <a:p>
            <a:pPr>
              <a:spcBef>
                <a:spcPct val="15000"/>
              </a:spcBef>
              <a:spcAft>
                <a:spcPct val="15000"/>
              </a:spcAft>
            </a:pPr>
            <a:r>
              <a:rPr lang="en-US" altLang="en-US" dirty="0" smtClean="0">
                <a:solidFill>
                  <a:schemeClr val="tx2"/>
                </a:solidFill>
              </a:rPr>
              <a:t>Timekeeper</a:t>
            </a:r>
          </a:p>
          <a:p>
            <a:pPr lvl="1">
              <a:spcBef>
                <a:spcPct val="15000"/>
              </a:spcBef>
              <a:spcAft>
                <a:spcPct val="15000"/>
              </a:spcAft>
            </a:pPr>
            <a:r>
              <a:rPr lang="en-US" altLang="en-US" dirty="0" smtClean="0">
                <a:solidFill>
                  <a:schemeClr val="tx2"/>
                </a:solidFill>
              </a:rPr>
              <a:t>Alyson</a:t>
            </a:r>
            <a:endParaRPr lang="en-US" altLang="en-US" dirty="0">
              <a:solidFill>
                <a:schemeClr val="tx2"/>
              </a:solidFill>
            </a:endParaRPr>
          </a:p>
          <a:p>
            <a:pPr>
              <a:spcBef>
                <a:spcPct val="15000"/>
              </a:spcBef>
              <a:spcAft>
                <a:spcPct val="15000"/>
              </a:spcAft>
            </a:pPr>
            <a:r>
              <a:rPr lang="en-US" altLang="en-US" dirty="0" smtClean="0">
                <a:solidFill>
                  <a:schemeClr val="tx2"/>
                </a:solidFill>
              </a:rPr>
              <a:t>Take-home </a:t>
            </a:r>
            <a:r>
              <a:rPr lang="en-US" altLang="en-US" dirty="0">
                <a:solidFill>
                  <a:schemeClr val="tx2"/>
                </a:solidFill>
              </a:rPr>
              <a:t>thoughts </a:t>
            </a:r>
            <a:r>
              <a:rPr lang="en-US" altLang="en-US" dirty="0" smtClean="0">
                <a:solidFill>
                  <a:schemeClr val="tx2"/>
                </a:solidFill>
              </a:rPr>
              <a:t>report-out</a:t>
            </a:r>
          </a:p>
          <a:p>
            <a:pPr lvl="1">
              <a:spcBef>
                <a:spcPct val="15000"/>
              </a:spcBef>
              <a:spcAft>
                <a:spcPct val="15000"/>
              </a:spcAft>
            </a:pPr>
            <a:r>
              <a:rPr lang="en-US" altLang="en-US" dirty="0" smtClean="0">
                <a:solidFill>
                  <a:schemeClr val="tx2"/>
                </a:solidFill>
              </a:rPr>
              <a:t>Chelsea</a:t>
            </a:r>
          </a:p>
          <a:p>
            <a:pPr lvl="1">
              <a:spcBef>
                <a:spcPct val="15000"/>
              </a:spcBef>
              <a:spcAft>
                <a:spcPct val="15000"/>
              </a:spcAft>
            </a:pPr>
            <a:endParaRPr lang="en-US" altLang="en-US" dirty="0" smtClean="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4</a:t>
            </a:fld>
            <a:endParaRPr lang="en-US" altLang="en-US" sz="1400" b="0" dirty="0">
              <a:solidFill>
                <a:schemeClr val="bg1"/>
              </a:solidFill>
              <a:latin typeface="Times New Roman" pitchFamily="18" charset="0"/>
              <a:ea typeface="MS PGothic" pitchFamily="34" charset="-128"/>
            </a:endParaRPr>
          </a:p>
        </p:txBody>
      </p:sp>
    </p:spTree>
    <p:custDataLst>
      <p:tags r:id="rId1"/>
    </p:custDataLst>
    <p:extLst>
      <p:ext uri="{BB962C8B-B14F-4D97-AF65-F5344CB8AC3E}">
        <p14:creationId xmlns:p14="http://schemas.microsoft.com/office/powerpoint/2010/main" val="3604900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9200"/>
            <a:ext cx="9144000" cy="5262979"/>
          </a:xfrm>
          <a:prstGeom prst="rect">
            <a:avLst/>
          </a:prstGeom>
        </p:spPr>
        <p:txBody>
          <a:bodyPr wrap="square">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a:ln>
                  <a:noFill/>
                </a:ln>
                <a:solidFill>
                  <a:schemeClr val="bg1"/>
                </a:solidFill>
                <a:effectLst/>
                <a:uLnTx/>
                <a:uFillTx/>
                <a:latin typeface="Calibri"/>
              </a:rPr>
              <a:t>An overview of Quality Improvement (</a:t>
            </a:r>
            <a:r>
              <a:rPr kumimoji="0" lang="en-US" sz="2400" i="1" u="none" strike="noStrike" kern="1200" cap="none" spc="0" normalizeH="0" baseline="0" noProof="0" dirty="0" smtClean="0">
                <a:ln>
                  <a:noFill/>
                </a:ln>
                <a:solidFill>
                  <a:schemeClr val="bg1"/>
                </a:solidFill>
                <a:effectLst/>
                <a:uLnTx/>
                <a:uFillTx/>
                <a:latin typeface="Calibri"/>
              </a:rPr>
              <a:t>10/13/22)</a:t>
            </a:r>
            <a:endParaRPr kumimoji="0" lang="en-US" sz="2400" i="1" u="none" strike="noStrike" kern="1200" cap="none" spc="0" normalizeH="0" baseline="0" noProof="0" dirty="0">
              <a:ln>
                <a:noFill/>
              </a:ln>
              <a:solidFill>
                <a:schemeClr val="bg1"/>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smtClean="0">
                <a:ln>
                  <a:noFill/>
                </a:ln>
                <a:solidFill>
                  <a:schemeClr val="bg1"/>
                </a:solidFill>
                <a:effectLst/>
                <a:uLnTx/>
                <a:uFillTx/>
                <a:latin typeface="Calibri"/>
              </a:rPr>
              <a:t>Care Observations</a:t>
            </a:r>
            <a:r>
              <a:rPr kumimoji="0" lang="en-US" sz="2400" i="1" u="none" strike="noStrike" kern="1200" cap="none" spc="0" normalizeH="0" noProof="0" dirty="0" smtClean="0">
                <a:ln>
                  <a:noFill/>
                </a:ln>
                <a:solidFill>
                  <a:schemeClr val="bg1"/>
                </a:solidFill>
                <a:effectLst/>
                <a:uLnTx/>
                <a:uFillTx/>
                <a:latin typeface="Calibri"/>
              </a:rPr>
              <a:t> </a:t>
            </a:r>
            <a:r>
              <a:rPr kumimoji="0" lang="en-US" sz="2400" i="1" u="none" strike="noStrike" kern="1200" cap="none" spc="0" normalizeH="0" baseline="0" noProof="0" dirty="0" smtClean="0">
                <a:ln>
                  <a:noFill/>
                </a:ln>
                <a:solidFill>
                  <a:schemeClr val="bg1"/>
                </a:solidFill>
                <a:effectLst/>
                <a:uLnTx/>
                <a:uFillTx/>
                <a:latin typeface="Calibri"/>
              </a:rPr>
              <a:t>&amp; Stakeholder Considerations </a:t>
            </a:r>
            <a:r>
              <a:rPr kumimoji="0" lang="en-US" sz="2400" i="1" u="none" strike="noStrike" kern="1200" cap="none" spc="0" normalizeH="0" baseline="0" noProof="0" dirty="0">
                <a:ln>
                  <a:noFill/>
                </a:ln>
                <a:solidFill>
                  <a:schemeClr val="bg1"/>
                </a:solidFill>
                <a:effectLst/>
                <a:uLnTx/>
                <a:uFillTx/>
                <a:latin typeface="Calibri"/>
              </a:rPr>
              <a:t>(</a:t>
            </a:r>
            <a:r>
              <a:rPr kumimoji="0" lang="en-US" sz="2400" i="1" u="none" strike="noStrike" kern="1200" cap="none" spc="0" normalizeH="0" baseline="0" noProof="0" dirty="0" smtClean="0">
                <a:ln>
                  <a:noFill/>
                </a:ln>
                <a:solidFill>
                  <a:schemeClr val="bg1"/>
                </a:solidFill>
                <a:effectLst/>
                <a:uLnTx/>
                <a:uFillTx/>
                <a:latin typeface="Calibri"/>
              </a:rPr>
              <a:t>10/27/22)</a:t>
            </a:r>
            <a:endParaRPr kumimoji="0" lang="en-US" sz="2400" i="1" u="none" strike="noStrike" kern="1200" cap="none" spc="0" normalizeH="0" baseline="0" noProof="0" dirty="0">
              <a:ln>
                <a:noFill/>
              </a:ln>
              <a:solidFill>
                <a:schemeClr val="bg1"/>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smtClean="0">
                <a:ln>
                  <a:noFill/>
                </a:ln>
                <a:solidFill>
                  <a:schemeClr val="bg1"/>
                </a:solidFill>
                <a:effectLst/>
                <a:uLnTx/>
                <a:uFillTx/>
                <a:latin typeface="Calibri"/>
              </a:rPr>
              <a:t>Organizing your Improvement Project (11/10/22)</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smtClean="0">
                <a:ln>
                  <a:noFill/>
                </a:ln>
                <a:solidFill>
                  <a:schemeClr val="bg1"/>
                </a:solidFill>
                <a:effectLst/>
                <a:uLnTx/>
                <a:uFillTx/>
                <a:latin typeface="Calibri"/>
              </a:rPr>
              <a:t>Global Aim and Fishbone Diagram (12/8/22)</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smtClean="0">
                <a:ln>
                  <a:noFill/>
                </a:ln>
                <a:solidFill>
                  <a:schemeClr val="bg1"/>
                </a:solidFill>
                <a:effectLst/>
                <a:uLnTx/>
                <a:uFillTx/>
                <a:latin typeface="Calibri"/>
              </a:rPr>
              <a:t>Process </a:t>
            </a:r>
            <a:r>
              <a:rPr kumimoji="0" lang="en-US" sz="2400" i="1" u="none" strike="noStrike" kern="1200" cap="none" spc="0" normalizeH="0" baseline="0" noProof="0" dirty="0">
                <a:ln>
                  <a:noFill/>
                </a:ln>
                <a:solidFill>
                  <a:schemeClr val="bg1"/>
                </a:solidFill>
                <a:effectLst/>
                <a:uLnTx/>
                <a:uFillTx/>
                <a:latin typeface="Calibri"/>
              </a:rPr>
              <a:t>Mapping (Flowcharts) (</a:t>
            </a:r>
            <a:r>
              <a:rPr kumimoji="0" lang="en-US" sz="2400" i="1" u="none" strike="noStrike" kern="1200" cap="none" spc="0" normalizeH="0" baseline="0" noProof="0" dirty="0" smtClean="0">
                <a:ln>
                  <a:noFill/>
                </a:ln>
                <a:solidFill>
                  <a:schemeClr val="bg1"/>
                </a:solidFill>
                <a:effectLst/>
                <a:uLnTx/>
                <a:uFillTx/>
                <a:latin typeface="Calibri"/>
              </a:rPr>
              <a:t>12/22/22)</a:t>
            </a:r>
            <a:endParaRPr kumimoji="0" lang="en-US" sz="2400" i="1" u="none" strike="noStrike" kern="1200" cap="none" spc="0" normalizeH="0" baseline="0" noProof="0" dirty="0">
              <a:ln>
                <a:noFill/>
              </a:ln>
              <a:solidFill>
                <a:schemeClr val="bg1"/>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a:ln>
                  <a:noFill/>
                </a:ln>
                <a:solidFill>
                  <a:schemeClr val="bg1"/>
                </a:solidFill>
                <a:effectLst/>
                <a:uLnTx/>
                <a:uFillTx/>
                <a:latin typeface="Calibri"/>
              </a:rPr>
              <a:t>Measurement to Inform Change </a:t>
            </a:r>
            <a:r>
              <a:rPr kumimoji="0" lang="en-US" sz="2400" i="1" u="none" strike="noStrike" kern="1200" cap="none" spc="0" normalizeH="0" baseline="0" noProof="0" dirty="0" smtClean="0">
                <a:ln>
                  <a:noFill/>
                </a:ln>
                <a:solidFill>
                  <a:schemeClr val="bg1"/>
                </a:solidFill>
                <a:effectLst/>
                <a:uLnTx/>
                <a:uFillTx/>
                <a:latin typeface="Calibri"/>
              </a:rPr>
              <a:t>(1/12/23 </a:t>
            </a:r>
            <a:r>
              <a:rPr kumimoji="0" lang="en-US" sz="2400" i="1" u="none" strike="noStrike" kern="1200" cap="none" spc="0" normalizeH="0" baseline="0" noProof="0" dirty="0">
                <a:ln>
                  <a:noFill/>
                </a:ln>
                <a:solidFill>
                  <a:schemeClr val="bg1"/>
                </a:solidFill>
                <a:effectLst/>
                <a:uLnTx/>
                <a:uFillTx/>
                <a:latin typeface="Calibri"/>
              </a:rPr>
              <a:t>&amp; </a:t>
            </a:r>
            <a:r>
              <a:rPr kumimoji="0" lang="en-US" sz="2400" i="1" u="none" strike="noStrike" kern="1200" cap="none" spc="0" normalizeH="0" baseline="0" noProof="0" dirty="0" smtClean="0">
                <a:ln>
                  <a:noFill/>
                </a:ln>
                <a:solidFill>
                  <a:schemeClr val="bg1"/>
                </a:solidFill>
                <a:effectLst/>
                <a:uLnTx/>
                <a:uFillTx/>
                <a:latin typeface="Calibri"/>
              </a:rPr>
              <a:t>1/26/23)</a:t>
            </a:r>
            <a:endParaRPr kumimoji="0" lang="en-US" sz="2400" i="1" u="none" strike="noStrike" kern="1200" cap="none" spc="0" normalizeH="0" baseline="0" noProof="0" dirty="0">
              <a:ln>
                <a:noFill/>
              </a:ln>
              <a:solidFill>
                <a:schemeClr val="bg1"/>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u="none" strike="noStrike" kern="1200" cap="none" spc="0" normalizeH="0" baseline="0" noProof="0" dirty="0" smtClean="0">
                <a:ln>
                  <a:noFill/>
                </a:ln>
                <a:solidFill>
                  <a:schemeClr val="tx2"/>
                </a:solidFill>
                <a:effectLst/>
                <a:uLnTx/>
                <a:uFillTx/>
                <a:latin typeface="Calibri"/>
              </a:rPr>
              <a:t>An </a:t>
            </a:r>
            <a:r>
              <a:rPr kumimoji="0" lang="en-US" sz="2400" b="1" u="none" strike="noStrike" kern="1200" cap="none" spc="0" normalizeH="0" baseline="0" noProof="0" dirty="0">
                <a:ln>
                  <a:noFill/>
                </a:ln>
                <a:solidFill>
                  <a:schemeClr val="tx2"/>
                </a:solidFill>
                <a:effectLst/>
                <a:uLnTx/>
                <a:uFillTx/>
                <a:latin typeface="Calibri"/>
              </a:rPr>
              <a:t>Approach to Testing a Change </a:t>
            </a:r>
            <a:r>
              <a:rPr kumimoji="0" lang="en-US" sz="2400" b="1" u="none" strike="noStrike" kern="1200" cap="none" spc="0" normalizeH="0" baseline="0" noProof="0" dirty="0" smtClean="0">
                <a:ln>
                  <a:noFill/>
                </a:ln>
                <a:solidFill>
                  <a:schemeClr val="tx2"/>
                </a:solidFill>
                <a:effectLst/>
                <a:uLnTx/>
                <a:uFillTx/>
                <a:latin typeface="Calibri"/>
              </a:rPr>
              <a:t>(</a:t>
            </a:r>
            <a:r>
              <a:rPr lang="en-US" sz="2400" b="1" dirty="0" smtClean="0">
                <a:solidFill>
                  <a:schemeClr val="tx2"/>
                </a:solidFill>
                <a:latin typeface="Calibri"/>
              </a:rPr>
              <a:t>2</a:t>
            </a:r>
            <a:r>
              <a:rPr kumimoji="0" lang="en-US" sz="2400" b="1" u="none" strike="noStrike" kern="1200" cap="none" spc="0" normalizeH="0" baseline="0" noProof="0" dirty="0" smtClean="0">
                <a:ln>
                  <a:noFill/>
                </a:ln>
                <a:solidFill>
                  <a:schemeClr val="tx2"/>
                </a:solidFill>
                <a:effectLst/>
                <a:uLnTx/>
                <a:uFillTx/>
                <a:latin typeface="Calibri"/>
              </a:rPr>
              <a:t>/9/23)</a:t>
            </a:r>
            <a:endParaRPr kumimoji="0" lang="en-US" sz="2400" b="1" u="none" strike="noStrike" kern="1200" cap="none" spc="0" normalizeH="0" baseline="0" noProof="0" dirty="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tx2"/>
                </a:solidFill>
                <a:effectLst/>
                <a:uLnTx/>
                <a:uFillTx/>
                <a:latin typeface="Calibri"/>
              </a:rPr>
              <a:t>Communication about your Improvement Effort (</a:t>
            </a:r>
            <a:r>
              <a:rPr kumimoji="0" lang="en-US" sz="2400" u="none" strike="noStrike" kern="1200" cap="none" spc="0" normalizeH="0" baseline="0" noProof="0" dirty="0" smtClean="0">
                <a:ln>
                  <a:noFill/>
                </a:ln>
                <a:solidFill>
                  <a:schemeClr val="tx2"/>
                </a:solidFill>
                <a:effectLst/>
                <a:uLnTx/>
                <a:uFillTx/>
                <a:latin typeface="Calibri"/>
              </a:rPr>
              <a:t>2/23/23)</a:t>
            </a:r>
            <a:endParaRPr kumimoji="0" lang="en-US" sz="2400" u="none" strike="noStrike" kern="1200" cap="none" spc="0" normalizeH="0" baseline="0" noProof="0" dirty="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tx2"/>
                </a:solidFill>
                <a:effectLst/>
                <a:uLnTx/>
                <a:uFillTx/>
                <a:latin typeface="Calibri"/>
              </a:rPr>
              <a:t>Stakeholder Analysis &amp; Conflict Management </a:t>
            </a:r>
            <a:r>
              <a:rPr kumimoji="0" lang="en-US" sz="2400" u="none" strike="noStrike" kern="1200" cap="none" spc="0" normalizeH="0" baseline="0" noProof="0" dirty="0" smtClean="0">
                <a:ln>
                  <a:noFill/>
                </a:ln>
                <a:solidFill>
                  <a:schemeClr val="tx2"/>
                </a:solidFill>
                <a:effectLst/>
                <a:uLnTx/>
                <a:uFillTx/>
                <a:latin typeface="Calibri"/>
              </a:rPr>
              <a:t>(</a:t>
            </a:r>
            <a:r>
              <a:rPr lang="en-US" sz="2400" noProof="0" dirty="0" smtClean="0">
                <a:solidFill>
                  <a:schemeClr val="tx2"/>
                </a:solidFill>
                <a:latin typeface="Calibri"/>
              </a:rPr>
              <a:t>3</a:t>
            </a:r>
            <a:r>
              <a:rPr kumimoji="0" lang="en-US" sz="2400" u="none" strike="noStrike" kern="1200" cap="none" spc="0" normalizeH="0" baseline="0" noProof="0" dirty="0" smtClean="0">
                <a:ln>
                  <a:noFill/>
                </a:ln>
                <a:solidFill>
                  <a:schemeClr val="tx2"/>
                </a:solidFill>
                <a:effectLst/>
                <a:uLnTx/>
                <a:uFillTx/>
                <a:latin typeface="Calibri"/>
              </a:rPr>
              <a:t>/9/23)</a:t>
            </a:r>
            <a:endParaRPr kumimoji="0" lang="en-US" sz="2400" u="none" strike="noStrike" kern="1200" cap="none" spc="0" normalizeH="0" baseline="0" noProof="0" dirty="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solidFill>
                  <a:schemeClr val="tx2"/>
                </a:solidFill>
                <a:effectLst/>
                <a:uLnTx/>
                <a:uFillTx/>
                <a:latin typeface="Calibri"/>
              </a:rPr>
              <a:t>Managing Up and Gaining Leadership</a:t>
            </a:r>
            <a:r>
              <a:rPr kumimoji="0" lang="en-US" sz="2400" u="none" strike="noStrike" kern="1200" cap="none" spc="0" normalizeH="0" noProof="0" dirty="0" smtClean="0">
                <a:ln>
                  <a:noFill/>
                </a:ln>
                <a:solidFill>
                  <a:schemeClr val="tx2"/>
                </a:solidFill>
                <a:effectLst/>
                <a:uLnTx/>
                <a:uFillTx/>
                <a:latin typeface="Calibri"/>
              </a:rPr>
              <a:t> Buy-In (3/23/23)</a:t>
            </a:r>
            <a:endParaRPr kumimoji="0" lang="en-US" sz="2400" u="none" strike="noStrike" kern="1200" cap="none" spc="0" normalizeH="0" baseline="0" noProof="0" dirty="0" smtClean="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solidFill>
                  <a:schemeClr val="tx2"/>
                </a:solidFill>
                <a:effectLst/>
                <a:uLnTx/>
                <a:uFillTx/>
                <a:latin typeface="Calibri"/>
              </a:rPr>
              <a:t>Negotiation (4/13/23)</a:t>
            </a:r>
            <a:endParaRPr kumimoji="0" lang="en-US" sz="2400" u="none" strike="noStrike" kern="1200" cap="none" spc="0" normalizeH="0" baseline="0" noProof="0" dirty="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tx2"/>
                </a:solidFill>
                <a:effectLst/>
                <a:uLnTx/>
                <a:uFillTx/>
                <a:latin typeface="Calibri"/>
              </a:rPr>
              <a:t>Negotiation and More About Cycles of Change (</a:t>
            </a:r>
            <a:r>
              <a:rPr kumimoji="0" lang="en-US" sz="2400" u="none" strike="noStrike" kern="1200" cap="none" spc="0" normalizeH="0" baseline="0" noProof="0" dirty="0" smtClean="0">
                <a:ln>
                  <a:noFill/>
                </a:ln>
                <a:solidFill>
                  <a:schemeClr val="tx2"/>
                </a:solidFill>
                <a:effectLst/>
                <a:uLnTx/>
                <a:uFillTx/>
                <a:latin typeface="Calibri"/>
              </a:rPr>
              <a:t>4/27/23)</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solidFill>
                  <a:schemeClr val="tx2"/>
                </a:solidFill>
                <a:effectLst/>
                <a:uLnTx/>
                <a:uFillTx/>
                <a:latin typeface="Calibri"/>
              </a:rPr>
              <a:t>Sustaining </a:t>
            </a:r>
            <a:r>
              <a:rPr kumimoji="0" lang="en-US" sz="2400" u="none" strike="noStrike" kern="1200" cap="none" spc="0" normalizeH="0" baseline="0" noProof="0" dirty="0">
                <a:ln>
                  <a:noFill/>
                </a:ln>
                <a:solidFill>
                  <a:schemeClr val="tx2"/>
                </a:solidFill>
                <a:effectLst/>
                <a:uLnTx/>
                <a:uFillTx/>
                <a:latin typeface="Calibri"/>
              </a:rPr>
              <a:t>your Improvement Effort </a:t>
            </a:r>
            <a:r>
              <a:rPr kumimoji="0" lang="en-US" sz="2400" u="none" strike="noStrike" kern="1200" cap="none" spc="0" normalizeH="0" baseline="0" noProof="0" dirty="0" smtClean="0">
                <a:ln>
                  <a:noFill/>
                </a:ln>
                <a:solidFill>
                  <a:schemeClr val="tx2"/>
                </a:solidFill>
                <a:effectLst/>
                <a:uLnTx/>
                <a:uFillTx/>
                <a:latin typeface="Calibri"/>
              </a:rPr>
              <a:t>(5/11/23)</a:t>
            </a:r>
            <a:endParaRPr kumimoji="0" lang="en-US" sz="2400" u="none" strike="noStrike" kern="1200" cap="none" spc="0" normalizeH="0" baseline="0" noProof="0" dirty="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tx2"/>
                </a:solidFill>
                <a:effectLst/>
                <a:uLnTx/>
                <a:uFillTx/>
                <a:latin typeface="Calibri"/>
              </a:rPr>
              <a:t>Resident Presentations (</a:t>
            </a:r>
            <a:r>
              <a:rPr kumimoji="0" lang="en-US" sz="2400" u="none" strike="noStrike" kern="1200" cap="none" spc="0" normalizeH="0" baseline="0" noProof="0" dirty="0" smtClean="0">
                <a:ln>
                  <a:noFill/>
                </a:ln>
                <a:solidFill>
                  <a:schemeClr val="tx2"/>
                </a:solidFill>
                <a:effectLst/>
                <a:uLnTx/>
                <a:uFillTx/>
                <a:latin typeface="Calibri"/>
              </a:rPr>
              <a:t>5/25/23, 6/8/23, 6/22/23)</a:t>
            </a:r>
            <a:endParaRPr kumimoji="0" lang="en-US" sz="2400" u="none" strike="noStrike" kern="1200" cap="none" spc="0" normalizeH="0" baseline="0" noProof="0" dirty="0">
              <a:ln>
                <a:noFill/>
              </a:ln>
              <a:solidFill>
                <a:schemeClr val="tx2"/>
              </a:solidFill>
              <a:effectLst/>
              <a:uLnTx/>
              <a:uFillTx/>
              <a:latin typeface="Calibri"/>
            </a:endParaRPr>
          </a:p>
        </p:txBody>
      </p:sp>
      <p:sp>
        <p:nvSpPr>
          <p:cNvPr id="4" name="TextBox 3"/>
          <p:cNvSpPr txBox="1"/>
          <p:nvPr/>
        </p:nvSpPr>
        <p:spPr>
          <a:xfrm>
            <a:off x="809966" y="609600"/>
            <a:ext cx="73152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effectLst/>
                <a:uLnTx/>
                <a:uFillTx/>
                <a:latin typeface="Calibri"/>
                <a:ea typeface="+mn-ea"/>
                <a:cs typeface="+mn-cs"/>
              </a:rPr>
              <a:t>Curriculum Plan</a:t>
            </a:r>
            <a:endParaRPr kumimoji="0" lang="en-US" sz="4000" b="1" i="0" u="none" strike="noStrike" kern="1200" cap="none" spc="0" normalizeH="0" baseline="0" noProof="0" dirty="0">
              <a:ln>
                <a:noFill/>
              </a:ln>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443672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14400"/>
            <a:ext cx="7239000" cy="830997"/>
          </a:xfrm>
          <a:prstGeom prst="rect">
            <a:avLst/>
          </a:prstGeom>
          <a:noFill/>
        </p:spPr>
        <p:txBody>
          <a:bodyPr wrap="square" rtlCol="0">
            <a:spAutoFit/>
          </a:bodyPr>
          <a:lstStyle/>
          <a:p>
            <a:pPr algn="ctr"/>
            <a:r>
              <a:rPr lang="en-US" sz="4800" b="1" dirty="0" err="1" smtClean="0"/>
              <a:t>HealthLinc</a:t>
            </a:r>
            <a:r>
              <a:rPr lang="en-US" sz="4800" b="1" dirty="0" smtClean="0"/>
              <a:t> Example</a:t>
            </a:r>
            <a:endParaRPr lang="en-US" sz="4800" b="1" dirty="0" smtClean="0"/>
          </a:p>
        </p:txBody>
      </p:sp>
      <p:pic>
        <p:nvPicPr>
          <p:cNvPr id="3" name="Picture 2"/>
          <p:cNvPicPr>
            <a:picLocks noChangeAspect="1"/>
          </p:cNvPicPr>
          <p:nvPr/>
        </p:nvPicPr>
        <p:blipFill rotWithShape="1">
          <a:blip r:embed="rId3"/>
          <a:srcRect r="7885"/>
          <a:stretch/>
        </p:blipFill>
        <p:spPr>
          <a:xfrm>
            <a:off x="-14544" y="1663311"/>
            <a:ext cx="9158544" cy="4737489"/>
          </a:xfrm>
          <a:prstGeom prst="rect">
            <a:avLst/>
          </a:prstGeom>
        </p:spPr>
      </p:pic>
    </p:spTree>
    <p:extLst>
      <p:ext uri="{BB962C8B-B14F-4D97-AF65-F5344CB8AC3E}">
        <p14:creationId xmlns:p14="http://schemas.microsoft.com/office/powerpoint/2010/main" val="3718865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14400"/>
            <a:ext cx="8686800" cy="830997"/>
          </a:xfrm>
          <a:prstGeom prst="rect">
            <a:avLst/>
          </a:prstGeom>
          <a:noFill/>
        </p:spPr>
        <p:txBody>
          <a:bodyPr wrap="square" rtlCol="0">
            <a:spAutoFit/>
          </a:bodyPr>
          <a:lstStyle/>
          <a:p>
            <a:pPr algn="ctr"/>
            <a:r>
              <a:rPr lang="en-US" sz="4800" b="1" dirty="0" err="1" smtClean="0"/>
              <a:t>HealthLinc</a:t>
            </a:r>
            <a:r>
              <a:rPr lang="en-US" sz="4800" b="1" dirty="0" smtClean="0"/>
              <a:t> Example (Run Chart)</a:t>
            </a:r>
            <a:endParaRPr lang="en-US" sz="4800" b="1" dirty="0" smtClean="0"/>
          </a:p>
        </p:txBody>
      </p:sp>
      <p:pic>
        <p:nvPicPr>
          <p:cNvPr id="4" name="Picture 3"/>
          <p:cNvPicPr>
            <a:picLocks noChangeAspect="1"/>
          </p:cNvPicPr>
          <p:nvPr/>
        </p:nvPicPr>
        <p:blipFill>
          <a:blip r:embed="rId3"/>
          <a:stretch>
            <a:fillRect/>
          </a:stretch>
        </p:blipFill>
        <p:spPr>
          <a:xfrm>
            <a:off x="0" y="1600200"/>
            <a:ext cx="9144000" cy="5276260"/>
          </a:xfrm>
          <a:prstGeom prst="rect">
            <a:avLst/>
          </a:prstGeom>
        </p:spPr>
      </p:pic>
    </p:spTree>
    <p:extLst>
      <p:ext uri="{BB962C8B-B14F-4D97-AF65-F5344CB8AC3E}">
        <p14:creationId xmlns:p14="http://schemas.microsoft.com/office/powerpoint/2010/main" val="2877069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62000"/>
            <a:ext cx="7239000" cy="830997"/>
          </a:xfrm>
          <a:prstGeom prst="rect">
            <a:avLst/>
          </a:prstGeom>
          <a:noFill/>
        </p:spPr>
        <p:txBody>
          <a:bodyPr wrap="square" rtlCol="0">
            <a:spAutoFit/>
          </a:bodyPr>
          <a:lstStyle/>
          <a:p>
            <a:pPr algn="ctr"/>
            <a:r>
              <a:rPr lang="en-US" sz="4800" b="1" dirty="0" smtClean="0"/>
              <a:t>Middletown Example</a:t>
            </a:r>
            <a:endParaRPr lang="en-US" sz="4800" b="1" dirty="0" smtClean="0"/>
          </a:p>
        </p:txBody>
      </p:sp>
      <p:pic>
        <p:nvPicPr>
          <p:cNvPr id="4" name="Picture 3"/>
          <p:cNvPicPr>
            <a:picLocks noChangeAspect="1"/>
          </p:cNvPicPr>
          <p:nvPr/>
        </p:nvPicPr>
        <p:blipFill rotWithShape="1">
          <a:blip r:embed="rId3"/>
          <a:srcRect l="20416" t="18889" r="20416" b="11481"/>
          <a:stretch/>
        </p:blipFill>
        <p:spPr>
          <a:xfrm>
            <a:off x="0" y="1561563"/>
            <a:ext cx="9144000" cy="5296437"/>
          </a:xfrm>
          <a:prstGeom prst="rect">
            <a:avLst/>
          </a:prstGeom>
        </p:spPr>
      </p:pic>
    </p:spTree>
    <p:extLst>
      <p:ext uri="{BB962C8B-B14F-4D97-AF65-F5344CB8AC3E}">
        <p14:creationId xmlns:p14="http://schemas.microsoft.com/office/powerpoint/2010/main" val="1020938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14400"/>
            <a:ext cx="8686800" cy="830997"/>
          </a:xfrm>
          <a:prstGeom prst="rect">
            <a:avLst/>
          </a:prstGeom>
          <a:noFill/>
        </p:spPr>
        <p:txBody>
          <a:bodyPr wrap="square" rtlCol="0">
            <a:spAutoFit/>
          </a:bodyPr>
          <a:lstStyle/>
          <a:p>
            <a:pPr algn="ctr"/>
            <a:r>
              <a:rPr lang="en-US" sz="4800" b="1" dirty="0" smtClean="0"/>
              <a:t>Middletown Example (Run Chart)</a:t>
            </a:r>
            <a:endParaRPr lang="en-US" sz="4800" b="1" dirty="0" smtClean="0"/>
          </a:p>
        </p:txBody>
      </p:sp>
      <p:pic>
        <p:nvPicPr>
          <p:cNvPr id="3" name="Picture 2"/>
          <p:cNvPicPr>
            <a:picLocks noChangeAspect="1"/>
          </p:cNvPicPr>
          <p:nvPr/>
        </p:nvPicPr>
        <p:blipFill>
          <a:blip r:embed="rId3"/>
          <a:stretch>
            <a:fillRect/>
          </a:stretch>
        </p:blipFill>
        <p:spPr>
          <a:xfrm>
            <a:off x="0" y="1745396"/>
            <a:ext cx="9144000" cy="5112603"/>
          </a:xfrm>
          <a:prstGeom prst="rect">
            <a:avLst/>
          </a:prstGeom>
        </p:spPr>
      </p:pic>
    </p:spTree>
    <p:extLst>
      <p:ext uri="{BB962C8B-B14F-4D97-AF65-F5344CB8AC3E}">
        <p14:creationId xmlns:p14="http://schemas.microsoft.com/office/powerpoint/2010/main" val="17305542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HC_WI_PPTtemp_Option2_R0524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CHC_WI_PPTtemp_Option2_R052416</Template>
  <TotalTime>10043</TotalTime>
  <Words>1584</Words>
  <Application>Microsoft Office PowerPoint</Application>
  <PresentationFormat>On-screen Show (4:3)</PresentationFormat>
  <Paragraphs>264</Paragraphs>
  <Slides>30</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MS PGothic</vt:lpstr>
      <vt:lpstr>Aharoni</vt:lpstr>
      <vt:lpstr>Arial</vt:lpstr>
      <vt:lpstr>Arial Black</vt:lpstr>
      <vt:lpstr>Calibri</vt:lpstr>
      <vt:lpstr>Calibri Light</vt:lpstr>
      <vt:lpstr>Roboto</vt:lpstr>
      <vt:lpstr>Times New Roman</vt:lpstr>
      <vt:lpstr>Wingdings</vt:lpstr>
      <vt:lpstr>CHC_WI_PPTtemp_Option2_R052416</vt:lpstr>
      <vt:lpstr>PowerPoint Presentation</vt:lpstr>
      <vt:lpstr>Session Goals</vt:lpstr>
      <vt:lpstr>Agenda</vt:lpstr>
      <vt:lpstr>Roles</vt:lpstr>
      <vt:lpstr>PowerPoint Presentation</vt:lpstr>
      <vt:lpstr>PowerPoint Presentation</vt:lpstr>
      <vt:lpstr>PowerPoint Presentation</vt:lpstr>
      <vt:lpstr>PowerPoint Presentation</vt:lpstr>
      <vt:lpstr>PowerPoint Presentation</vt:lpstr>
      <vt:lpstr>PowerPoint Presentation</vt:lpstr>
      <vt:lpstr>PDSA Cycle as an Approach for Making Change</vt:lpstr>
      <vt:lpstr>Model for Improvement</vt:lpstr>
      <vt:lpstr>PowerPoint Presentation</vt:lpstr>
      <vt:lpstr>PowerPoint Presentation</vt:lpstr>
      <vt:lpstr>PowerPoint Presentation</vt:lpstr>
      <vt:lpstr>Break!</vt:lpstr>
      <vt:lpstr>PowerPoint Presentation</vt:lpstr>
      <vt:lpstr>PowerPoint Presentation</vt:lpstr>
      <vt:lpstr>PowerPoint Presentation</vt:lpstr>
      <vt:lpstr>PowerPoint Presentation</vt:lpstr>
      <vt:lpstr>What haven’t we figured out yet?</vt:lpstr>
      <vt:lpstr>Take-home Thoughts</vt:lpstr>
      <vt:lpstr>Summary</vt:lpstr>
      <vt:lpstr>Session IX Assignment</vt:lpstr>
      <vt:lpstr>References</vt:lpstr>
      <vt:lpstr>PowerPoint Presentation</vt:lpstr>
      <vt:lpstr> CHC New London</vt:lpstr>
      <vt:lpstr> Holyoke CHC</vt:lpstr>
      <vt:lpstr>PDSA Cycle (CHC Meriden)</vt:lpstr>
      <vt:lpstr>PDSA Cycle (Open Door)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Feeney, Patti</dc:creator>
  <cp:lastModifiedBy>Splaine, Mark</cp:lastModifiedBy>
  <cp:revision>163</cp:revision>
  <dcterms:created xsi:type="dcterms:W3CDTF">2016-09-01T16:53:39Z</dcterms:created>
  <dcterms:modified xsi:type="dcterms:W3CDTF">2023-02-09T16:43:42Z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A8EB94D5-4FD7-42B1-AB75-498D43E550C1</vt:lpwstr>
  </property>
  <property fmtid="{D5CDD505-2E9C-101B-9397-08002B2CF9AE}" pid="3" name="ArticulatePath">
    <vt:lpwstr>Session V QI Seminar Slides 12.22.22</vt:lpwstr>
  </property>
</Properties>
</file>