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handoutMasterIdLst>
    <p:handoutMasterId r:id="rId38"/>
  </p:handoutMasterIdLst>
  <p:sldIdLst>
    <p:sldId id="503" r:id="rId2"/>
    <p:sldId id="504" r:id="rId3"/>
    <p:sldId id="526" r:id="rId4"/>
    <p:sldId id="505" r:id="rId5"/>
    <p:sldId id="523" r:id="rId6"/>
    <p:sldId id="506" r:id="rId7"/>
    <p:sldId id="524" r:id="rId8"/>
    <p:sldId id="507" r:id="rId9"/>
    <p:sldId id="525" r:id="rId10"/>
    <p:sldId id="508" r:id="rId11"/>
    <p:sldId id="537" r:id="rId12"/>
    <p:sldId id="509" r:id="rId13"/>
    <p:sldId id="529" r:id="rId14"/>
    <p:sldId id="530" r:id="rId15"/>
    <p:sldId id="531" r:id="rId16"/>
    <p:sldId id="528" r:id="rId17"/>
    <p:sldId id="510" r:id="rId18"/>
    <p:sldId id="511" r:id="rId19"/>
    <p:sldId id="512" r:id="rId20"/>
    <p:sldId id="513" r:id="rId21"/>
    <p:sldId id="514" r:id="rId22"/>
    <p:sldId id="515" r:id="rId23"/>
    <p:sldId id="516" r:id="rId24"/>
    <p:sldId id="517" r:id="rId25"/>
    <p:sldId id="518" r:id="rId26"/>
    <p:sldId id="519" r:id="rId27"/>
    <p:sldId id="520" r:id="rId28"/>
    <p:sldId id="532" r:id="rId29"/>
    <p:sldId id="521" r:id="rId30"/>
    <p:sldId id="533" r:id="rId31"/>
    <p:sldId id="536" r:id="rId32"/>
    <p:sldId id="522" r:id="rId33"/>
    <p:sldId id="534" r:id="rId34"/>
    <p:sldId id="527" r:id="rId35"/>
    <p:sldId id="53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Capreol" initials="GC" lastIdx="1" clrIdx="0"/>
  <p:cmAuthor id="1" name="Daren Anderso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D71"/>
    <a:srgbClr val="B3C38B"/>
    <a:srgbClr val="B2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3" autoAdjust="0"/>
    <p:restoredTop sz="93979" autoAdjust="0"/>
  </p:normalViewPr>
  <p:slideViewPr>
    <p:cSldViewPr>
      <p:cViewPr varScale="1">
        <p:scale>
          <a:sx n="73" d="100"/>
          <a:sy n="73" d="100"/>
        </p:scale>
        <p:origin x="11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5AB381-BA68-4834-9A3D-71F09C023952}" type="datetimeFigureOut">
              <a:rPr lang="en-US" smtClean="0"/>
              <a:t>2/2/2023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5F409D-2A84-4D94-B86E-0F93DAA099D3}" type="slidenum">
              <a:rPr lang="en-US" smtClean="0"/>
              <a:t>‹#›</a:t>
            </a:fld>
            <a:endParaRPr lang="en-US"/>
          </a:p>
        </p:txBody>
      </p:sp>
    </p:spTree>
    <p:extLst>
      <p:ext uri="{BB962C8B-B14F-4D97-AF65-F5344CB8AC3E}">
        <p14:creationId xmlns:p14="http://schemas.microsoft.com/office/powerpoint/2010/main" val="2964639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B2E7FD-5D9B-419A-8DC1-813B8EC2E458}" type="datetimeFigureOut">
              <a:rPr lang="en-US" smtClean="0"/>
              <a:t>2/2/2023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462D05-632C-4F1D-9CDC-0FC3900D69FC}" type="slidenum">
              <a:rPr lang="en-US" smtClean="0"/>
              <a:t>‹#›</a:t>
            </a:fld>
            <a:endParaRPr lang="en-US"/>
          </a:p>
        </p:txBody>
      </p:sp>
    </p:spTree>
    <p:extLst>
      <p:ext uri="{BB962C8B-B14F-4D97-AF65-F5344CB8AC3E}">
        <p14:creationId xmlns:p14="http://schemas.microsoft.com/office/powerpoint/2010/main" val="21911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marL="0" indent="0">
              <a:buFontTx/>
              <a:buNone/>
              <a:defRPr sz="2000"/>
            </a:lvl1pPr>
            <a:lvl2pPr marL="742950" indent="-285750">
              <a:buFont typeface="Wingdings" panose="05000000000000000000" pitchFamily="2" charset="2"/>
              <a:buChar cha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ctr">
              <a:defRPr sz="2800" b="1">
                <a:solidFill>
                  <a:srgbClr val="00206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20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18267-13BF-44BD-92E8-2988332CC0B5}"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811C7-52B8-4D6E-A893-C1FBD06FE0C9}" type="slidenum">
              <a:rPr lang="en-US" smtClean="0"/>
              <a:t>‹#›</a:t>
            </a:fld>
            <a:endParaRPr lang="en-US"/>
          </a:p>
        </p:txBody>
      </p:sp>
    </p:spTree>
    <p:extLst>
      <p:ext uri="{BB962C8B-B14F-4D97-AF65-F5344CB8AC3E}">
        <p14:creationId xmlns:p14="http://schemas.microsoft.com/office/powerpoint/2010/main" val="1184445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825773"/>
      </p:ext>
    </p:extLst>
  </p:cSld>
  <p:clrMap bg1="lt1" tx1="dk1" bg2="lt2" tx2="dk2" accent1="accent1" accent2="accent2" accent3="accent3" accent4="accent4" accent5="accent5" accent6="accent6" hlink="hlink" folHlink="folHlink"/>
  <p:sldLayoutIdLst>
    <p:sldLayoutId id="2147483698" r:id="rId1"/>
    <p:sldLayoutId id="2147483711" r:id="rId2"/>
  </p:sldLayoutIdLst>
  <p:hf hdr="0" ftr="0"/>
  <p:txStyles>
    <p:titleStyle>
      <a:lvl1pPr algn="ctr" rtl="0" eaLnBrk="0" fontAlgn="base" hangingPunct="0">
        <a:spcBef>
          <a:spcPct val="0"/>
        </a:spcBef>
        <a:spcAft>
          <a:spcPct val="0"/>
        </a:spcAft>
        <a:defRPr sz="2800" kern="1200">
          <a:solidFill>
            <a:schemeClr val="tx1"/>
          </a:solidFill>
          <a:latin typeface="Californian FB" pitchFamily="18" charset="0"/>
          <a:ea typeface="+mj-ea"/>
          <a:cs typeface="+mj-cs"/>
        </a:defRPr>
      </a:lvl1pPr>
      <a:lvl2pPr algn="ctr" rtl="0" eaLnBrk="0" fontAlgn="base" hangingPunct="0">
        <a:spcBef>
          <a:spcPct val="0"/>
        </a:spcBef>
        <a:spcAft>
          <a:spcPct val="0"/>
        </a:spcAft>
        <a:defRPr sz="2800">
          <a:solidFill>
            <a:schemeClr val="tx1"/>
          </a:solidFill>
          <a:latin typeface="Californian FB" pitchFamily="18" charset="0"/>
        </a:defRPr>
      </a:lvl2pPr>
      <a:lvl3pPr algn="ctr" rtl="0" eaLnBrk="0" fontAlgn="base" hangingPunct="0">
        <a:spcBef>
          <a:spcPct val="0"/>
        </a:spcBef>
        <a:spcAft>
          <a:spcPct val="0"/>
        </a:spcAft>
        <a:defRPr sz="2800">
          <a:solidFill>
            <a:schemeClr val="tx1"/>
          </a:solidFill>
          <a:latin typeface="Californian FB" pitchFamily="18" charset="0"/>
        </a:defRPr>
      </a:lvl3pPr>
      <a:lvl4pPr algn="ctr" rtl="0" eaLnBrk="0" fontAlgn="base" hangingPunct="0">
        <a:spcBef>
          <a:spcPct val="0"/>
        </a:spcBef>
        <a:spcAft>
          <a:spcPct val="0"/>
        </a:spcAft>
        <a:defRPr sz="2800">
          <a:solidFill>
            <a:schemeClr val="tx1"/>
          </a:solidFill>
          <a:latin typeface="Californian FB" pitchFamily="18" charset="0"/>
        </a:defRPr>
      </a:lvl4pPr>
      <a:lvl5pPr algn="ctr" rtl="0" eaLnBrk="0" fontAlgn="base" hangingPunct="0">
        <a:spcBef>
          <a:spcPct val="0"/>
        </a:spcBef>
        <a:spcAft>
          <a:spcPct val="0"/>
        </a:spcAft>
        <a:defRPr sz="2800">
          <a:solidFill>
            <a:schemeClr val="tx1"/>
          </a:solidFill>
          <a:latin typeface="Californian FB"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l" rtl="0" eaLnBrk="0" fontAlgn="base" hangingPunct="0">
        <a:spcBef>
          <a:spcPct val="20000"/>
        </a:spcBef>
        <a:spcAft>
          <a:spcPct val="0"/>
        </a:spcAft>
        <a:buFont typeface="Arial" charset="0"/>
        <a:buNone/>
        <a:defRPr sz="2000" kern="1200">
          <a:solidFill>
            <a:schemeClr val="tx1"/>
          </a:solidFill>
          <a:latin typeface="Californian FB" pitchFamily="18"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psycnet.apa.org/doi/10.1037/cpp0000320"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3389/fpsyg.2018.01441" TargetMode="External"/><Relationship Id="rId2" Type="http://schemas.openxmlformats.org/officeDocument/2006/relationships/hyperlink" Target="http://dx.doi.org/10.1037/trm0000393"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521/jscp.2020.39.5.419" TargetMode="External"/><Relationship Id="rId2" Type="http://schemas.openxmlformats.org/officeDocument/2006/relationships/hyperlink" Target="https://psycnet.apa.org/doi/10.1037/ser0000540" TargetMode="External"/><Relationship Id="rId1" Type="http://schemas.openxmlformats.org/officeDocument/2006/relationships/slideLayout" Target="../slideLayouts/slideLayout1.xml"/><Relationship Id="rId5" Type="http://schemas.openxmlformats.org/officeDocument/2006/relationships/hyperlink" Target="https://dx.doi.org/10.1037/trm0000422" TargetMode="External"/><Relationship Id="rId4" Type="http://schemas.openxmlformats.org/officeDocument/2006/relationships/hyperlink" Target="https://psycnet.apa.org/doi/10.1037/tra0000523"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sycnet.apa.org/doi/10.1037/tra0000948" TargetMode="External"/><Relationship Id="rId2" Type="http://schemas.openxmlformats.org/officeDocument/2006/relationships/hyperlink" Target="https://psycnet.apa.org/doi/10.1037/fsh0000585"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Treating Trauma in Adults</a:t>
            </a:r>
            <a:endParaRPr lang="en-US" dirty="0"/>
          </a:p>
        </p:txBody>
      </p:sp>
      <p:sp>
        <p:nvSpPr>
          <p:cNvPr id="3" name="Subtitle 2"/>
          <p:cNvSpPr>
            <a:spLocks noGrp="1"/>
          </p:cNvSpPr>
          <p:nvPr>
            <p:ph type="subTitle" idx="1"/>
          </p:nvPr>
        </p:nvSpPr>
        <p:spPr/>
        <p:txBody>
          <a:bodyPr/>
          <a:lstStyle/>
          <a:p>
            <a:r>
              <a:rPr lang="en-US" dirty="0" smtClean="0"/>
              <a:t>Chelsea McIntosh, PsyD</a:t>
            </a:r>
          </a:p>
          <a:p>
            <a:r>
              <a:rPr lang="en-US" dirty="0" smtClean="0"/>
              <a:t>February 2</a:t>
            </a:r>
            <a:r>
              <a:rPr lang="en-US" baseline="30000" dirty="0" smtClean="0"/>
              <a:t>nd</a:t>
            </a:r>
            <a:r>
              <a:rPr lang="en-US" dirty="0" smtClean="0"/>
              <a:t>, 2023</a:t>
            </a:r>
            <a:endParaRPr lang="en-US" dirty="0"/>
          </a:p>
        </p:txBody>
      </p:sp>
    </p:spTree>
    <p:extLst>
      <p:ext uri="{BB962C8B-B14F-4D97-AF65-F5344CB8AC3E}">
        <p14:creationId xmlns:p14="http://schemas.microsoft.com/office/powerpoint/2010/main" val="376132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Recognizing Trauma in Our Clients </a:t>
            </a:r>
            <a:r>
              <a:rPr lang="en-US" sz="1500" dirty="0" smtClean="0"/>
              <a:t>(Van </a:t>
            </a:r>
            <a:r>
              <a:rPr lang="en-US" sz="1500" dirty="0"/>
              <a:t>Der </a:t>
            </a:r>
            <a:r>
              <a:rPr lang="en-US" sz="1500" dirty="0" err="1"/>
              <a:t>Kolk</a:t>
            </a:r>
            <a:r>
              <a:rPr lang="en-US" sz="1500" dirty="0"/>
              <a:t>, </a:t>
            </a:r>
            <a:r>
              <a:rPr lang="en-US" sz="1500" dirty="0" smtClean="0"/>
              <a:t>2014; Barnett et. </a:t>
            </a:r>
            <a:r>
              <a:rPr lang="en-US" sz="1500" dirty="0"/>
              <a:t>a</a:t>
            </a:r>
            <a:r>
              <a:rPr lang="en-US" sz="1500" dirty="0" smtClean="0"/>
              <a:t>l., 2020; Ellis, 2020)</a:t>
            </a:r>
            <a:r>
              <a:rPr lang="en-US" dirty="0">
                <a:solidFill>
                  <a:srgbClr val="FFFF00"/>
                </a:solidFill>
              </a:rPr>
              <a:t/>
            </a:r>
            <a:br>
              <a:rPr lang="en-US" dirty="0">
                <a:solidFill>
                  <a:srgbClr val="FFFF00"/>
                </a:solidFill>
              </a:rPr>
            </a:br>
            <a:r>
              <a:rPr lang="en-US" dirty="0">
                <a:solidFill>
                  <a:srgbClr val="FFFF00"/>
                </a:solidFill>
              </a:rPr>
              <a:t/>
            </a:r>
            <a:br>
              <a:rPr lang="en-US" dirty="0">
                <a:solidFill>
                  <a:srgbClr val="FFFF00"/>
                </a:solidFill>
              </a:rPr>
            </a:br>
            <a:endParaRPr lang="en-US" dirty="0"/>
          </a:p>
        </p:txBody>
      </p:sp>
      <p:sp>
        <p:nvSpPr>
          <p:cNvPr id="3" name="Content Placeholder 2"/>
          <p:cNvSpPr>
            <a:spLocks noGrp="1"/>
          </p:cNvSpPr>
          <p:nvPr>
            <p:ph idx="1"/>
          </p:nvPr>
        </p:nvSpPr>
        <p:spPr>
          <a:xfrm>
            <a:off x="270934" y="1676400"/>
            <a:ext cx="8525933" cy="4261115"/>
          </a:xfrm>
        </p:spPr>
        <p:txBody>
          <a:bodyPr>
            <a:normAutofit lnSpcReduction="10000"/>
          </a:bodyPr>
          <a:lstStyle/>
          <a:p>
            <a:pPr lvl="1"/>
            <a:r>
              <a:rPr lang="en-US" sz="2400" dirty="0"/>
              <a:t>Developmental trauma (ACEs/Chronic PTSD) can result in presenting:</a:t>
            </a:r>
          </a:p>
          <a:p>
            <a:pPr lvl="2"/>
            <a:r>
              <a:rPr lang="en-US" sz="2400" dirty="0"/>
              <a:t>Multiple medical concerns, chronic pain </a:t>
            </a:r>
          </a:p>
          <a:p>
            <a:pPr lvl="3"/>
            <a:r>
              <a:rPr lang="en-US" sz="2400" dirty="0"/>
              <a:t>Impact on health related behaviors</a:t>
            </a:r>
          </a:p>
          <a:p>
            <a:pPr lvl="3"/>
            <a:r>
              <a:rPr lang="en-US" sz="2400" dirty="0"/>
              <a:t>Correlation with inflammatory processes (Sin et al., 2015)</a:t>
            </a:r>
          </a:p>
          <a:p>
            <a:pPr lvl="3"/>
            <a:r>
              <a:rPr lang="en-US" sz="2400" dirty="0"/>
              <a:t>Impact of overactive stress management system impacting immune system and other body systems (</a:t>
            </a:r>
            <a:r>
              <a:rPr lang="en-US" sz="2400" dirty="0" err="1"/>
              <a:t>Lisak</a:t>
            </a:r>
            <a:r>
              <a:rPr lang="en-US" sz="2400" dirty="0"/>
              <a:t>, 2014)</a:t>
            </a:r>
          </a:p>
          <a:p>
            <a:pPr lvl="2"/>
            <a:r>
              <a:rPr lang="en-US" sz="2400" dirty="0"/>
              <a:t>Multiple trauma exposures</a:t>
            </a:r>
          </a:p>
          <a:p>
            <a:pPr lvl="3"/>
            <a:r>
              <a:rPr lang="en-US" sz="2400" dirty="0" smtClean="0"/>
              <a:t>Exposure increases </a:t>
            </a:r>
            <a:r>
              <a:rPr lang="en-US" sz="2400" dirty="0"/>
              <a:t>risk of re-traumatization</a:t>
            </a:r>
          </a:p>
          <a:p>
            <a:pPr lvl="2"/>
            <a:endParaRPr lang="en-US" sz="1950" dirty="0"/>
          </a:p>
          <a:p>
            <a:pPr lvl="2"/>
            <a:endParaRPr lang="en-US" sz="2100" dirty="0"/>
          </a:p>
          <a:p>
            <a:endParaRPr lang="en-US" sz="2400" dirty="0"/>
          </a:p>
          <a:p>
            <a:endParaRPr lang="en-US" dirty="0"/>
          </a:p>
        </p:txBody>
      </p:sp>
    </p:spTree>
    <p:extLst>
      <p:ext uri="{BB962C8B-B14F-4D97-AF65-F5344CB8AC3E}">
        <p14:creationId xmlns:p14="http://schemas.microsoft.com/office/powerpoint/2010/main" val="417931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Recognizing Trauma in Our Clients </a:t>
            </a:r>
            <a:r>
              <a:rPr lang="en-US" sz="1500" dirty="0" smtClean="0"/>
              <a:t>(Van </a:t>
            </a:r>
            <a:r>
              <a:rPr lang="en-US" sz="1500" dirty="0"/>
              <a:t>Der </a:t>
            </a:r>
            <a:r>
              <a:rPr lang="en-US" sz="1500" dirty="0" err="1"/>
              <a:t>Kolk</a:t>
            </a:r>
            <a:r>
              <a:rPr lang="en-US" sz="1500" dirty="0"/>
              <a:t>, </a:t>
            </a:r>
            <a:r>
              <a:rPr lang="en-US" sz="1500" dirty="0" smtClean="0"/>
              <a:t>2014; Barnett et. </a:t>
            </a:r>
            <a:r>
              <a:rPr lang="en-US" sz="1500" dirty="0"/>
              <a:t>a</a:t>
            </a:r>
            <a:r>
              <a:rPr lang="en-US" sz="1500" dirty="0" smtClean="0"/>
              <a:t>l., 2020; Ellis, 2020)</a:t>
            </a:r>
            <a:r>
              <a:rPr lang="en-US" dirty="0">
                <a:solidFill>
                  <a:srgbClr val="FFFF00"/>
                </a:solidFill>
              </a:rPr>
              <a:t/>
            </a:r>
            <a:br>
              <a:rPr lang="en-US" dirty="0">
                <a:solidFill>
                  <a:srgbClr val="FFFF00"/>
                </a:solidFill>
              </a:rPr>
            </a:br>
            <a:r>
              <a:rPr lang="en-US" dirty="0">
                <a:solidFill>
                  <a:srgbClr val="FFFF00"/>
                </a:solidFill>
              </a:rPr>
              <a:t/>
            </a:r>
            <a:br>
              <a:rPr lang="en-US" dirty="0">
                <a:solidFill>
                  <a:srgbClr val="FFFF00"/>
                </a:solidFill>
              </a:rPr>
            </a:br>
            <a:endParaRPr lang="en-US" dirty="0"/>
          </a:p>
        </p:txBody>
      </p:sp>
      <p:sp>
        <p:nvSpPr>
          <p:cNvPr id="3" name="Content Placeholder 2"/>
          <p:cNvSpPr>
            <a:spLocks noGrp="1"/>
          </p:cNvSpPr>
          <p:nvPr>
            <p:ph idx="1"/>
          </p:nvPr>
        </p:nvSpPr>
        <p:spPr>
          <a:xfrm>
            <a:off x="270934" y="1676400"/>
            <a:ext cx="8525933" cy="4261115"/>
          </a:xfrm>
        </p:spPr>
        <p:txBody>
          <a:bodyPr>
            <a:normAutofit/>
          </a:bodyPr>
          <a:lstStyle/>
          <a:p>
            <a:pPr lvl="2"/>
            <a:r>
              <a:rPr lang="en-US" sz="2400" dirty="0" smtClean="0"/>
              <a:t>Reduced </a:t>
            </a:r>
            <a:r>
              <a:rPr lang="en-US" sz="2400" dirty="0"/>
              <a:t>sense of safety</a:t>
            </a:r>
          </a:p>
          <a:p>
            <a:pPr lvl="2"/>
            <a:r>
              <a:rPr lang="en-US" sz="2400" dirty="0"/>
              <a:t>Emotion regulation/interpersonal concerns</a:t>
            </a:r>
          </a:p>
          <a:p>
            <a:pPr lvl="2"/>
            <a:r>
              <a:rPr lang="en-US" sz="2400" dirty="0"/>
              <a:t>Difficulty with treatment </a:t>
            </a:r>
            <a:r>
              <a:rPr lang="en-US" sz="2400" dirty="0" smtClean="0"/>
              <a:t>compliance</a:t>
            </a:r>
          </a:p>
          <a:p>
            <a:pPr lvl="1"/>
            <a:r>
              <a:rPr lang="en-US" sz="2400" dirty="0" smtClean="0"/>
              <a:t>Increased ACES in marginalized groups, exposure to reduced SDOH </a:t>
            </a:r>
            <a:r>
              <a:rPr lang="en-US" sz="2400" dirty="0" smtClean="0"/>
              <a:t>quality</a:t>
            </a:r>
            <a:endParaRPr lang="en-US" sz="2400" dirty="0" smtClean="0"/>
          </a:p>
          <a:p>
            <a:pPr lvl="2"/>
            <a:r>
              <a:rPr lang="en-US" sz="2400" dirty="0" smtClean="0"/>
              <a:t>Intervention priority addressing SDOH</a:t>
            </a:r>
          </a:p>
          <a:p>
            <a:pPr lvl="2"/>
            <a:r>
              <a:rPr lang="en-US" sz="2400" dirty="0" smtClean="0"/>
              <a:t>Externalization of trauma to sociopolitical structure</a:t>
            </a:r>
            <a:endParaRPr lang="en-US" sz="2400" dirty="0"/>
          </a:p>
          <a:p>
            <a:pPr lvl="2"/>
            <a:endParaRPr lang="en-US" sz="1950" dirty="0"/>
          </a:p>
          <a:p>
            <a:pPr lvl="2"/>
            <a:endParaRPr lang="en-US" sz="2100" dirty="0"/>
          </a:p>
          <a:p>
            <a:endParaRPr lang="en-US" sz="2400" dirty="0"/>
          </a:p>
          <a:p>
            <a:endParaRPr lang="en-US" dirty="0"/>
          </a:p>
        </p:txBody>
      </p:sp>
    </p:spTree>
    <p:extLst>
      <p:ext uri="{BB962C8B-B14F-4D97-AF65-F5344CB8AC3E}">
        <p14:creationId xmlns:p14="http://schemas.microsoft.com/office/powerpoint/2010/main" val="340938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Approaching the Criteria</a:t>
            </a:r>
            <a:endParaRPr lang="en-US" dirty="0"/>
          </a:p>
        </p:txBody>
      </p:sp>
      <p:sp>
        <p:nvSpPr>
          <p:cNvPr id="3" name="Content Placeholder 2"/>
          <p:cNvSpPr>
            <a:spLocks noGrp="1"/>
          </p:cNvSpPr>
          <p:nvPr>
            <p:ph idx="1"/>
          </p:nvPr>
        </p:nvSpPr>
        <p:spPr>
          <a:xfrm>
            <a:off x="270934" y="1600200"/>
            <a:ext cx="8525933" cy="4337315"/>
          </a:xfrm>
        </p:spPr>
        <p:txBody>
          <a:bodyPr>
            <a:normAutofit lnSpcReduction="10000"/>
          </a:bodyPr>
          <a:lstStyle/>
          <a:p>
            <a:r>
              <a:rPr lang="en-US" dirty="0" smtClean="0"/>
              <a:t>A: Exposure to a traumatic event (as defined by DSM 5)</a:t>
            </a:r>
          </a:p>
          <a:p>
            <a:pPr lvl="1"/>
            <a:r>
              <a:rPr lang="en-US" dirty="0" smtClean="0"/>
              <a:t>What is the event (or events?)  Definition of trauma and limits of this criteria (</a:t>
            </a:r>
            <a:r>
              <a:rPr lang="en-US" dirty="0" err="1" smtClean="0"/>
              <a:t>Panisch</a:t>
            </a:r>
            <a:r>
              <a:rPr lang="en-US" dirty="0" smtClean="0"/>
              <a:t> et al., 2022)</a:t>
            </a:r>
          </a:p>
          <a:p>
            <a:pPr lvl="1"/>
            <a:r>
              <a:rPr lang="en-US" dirty="0"/>
              <a:t>Events seen as normative that can be traumatic (</a:t>
            </a:r>
            <a:r>
              <a:rPr lang="en-US" dirty="0" err="1"/>
              <a:t>eg</a:t>
            </a:r>
            <a:r>
              <a:rPr lang="en-US" dirty="0"/>
              <a:t>: living in a high crime area)</a:t>
            </a:r>
          </a:p>
          <a:p>
            <a:pPr lvl="1"/>
            <a:r>
              <a:rPr lang="en-US" dirty="0" smtClean="0"/>
              <a:t>Shame/hesitancy to respond to the word “trauma/traumatic”</a:t>
            </a:r>
          </a:p>
          <a:p>
            <a:pPr lvl="2"/>
            <a:r>
              <a:rPr lang="en-US" dirty="0" smtClean="0"/>
              <a:t>What is some language you could use to assess this criteria not using trauma?</a:t>
            </a:r>
          </a:p>
          <a:p>
            <a:pPr lvl="1"/>
            <a:r>
              <a:rPr lang="en-US" dirty="0" smtClean="0"/>
              <a:t>Need to assess for presence of more than one event (Adams and </a:t>
            </a:r>
            <a:r>
              <a:rPr lang="en-US" dirty="0" err="1" smtClean="0"/>
              <a:t>Allwood</a:t>
            </a:r>
            <a:r>
              <a:rPr lang="en-US" dirty="0" smtClean="0"/>
              <a:t>, 2020)</a:t>
            </a:r>
          </a:p>
          <a:p>
            <a:pPr lvl="2"/>
            <a:r>
              <a:rPr lang="en-US" dirty="0" smtClean="0"/>
              <a:t>Cumulative effect of multiple/repeated events</a:t>
            </a:r>
          </a:p>
          <a:p>
            <a:pPr lvl="1"/>
            <a:r>
              <a:rPr lang="en-US" dirty="0" smtClean="0"/>
              <a:t>Consider events that result in other criteria’s symptoms</a:t>
            </a:r>
          </a:p>
          <a:p>
            <a:pPr lvl="1"/>
            <a:r>
              <a:rPr lang="en-US" dirty="0" smtClean="0"/>
              <a:t>Traumatic exposure ongoing? Assess for safety</a:t>
            </a:r>
          </a:p>
          <a:p>
            <a:endParaRPr lang="en-US" dirty="0" smtClean="0"/>
          </a:p>
        </p:txBody>
      </p:sp>
    </p:spTree>
    <p:extLst>
      <p:ext uri="{BB962C8B-B14F-4D97-AF65-F5344CB8AC3E}">
        <p14:creationId xmlns:p14="http://schemas.microsoft.com/office/powerpoint/2010/main" val="418346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Approaching the Criteria (</a:t>
            </a:r>
            <a:r>
              <a:rPr lang="en-US" dirty="0" err="1" smtClean="0"/>
              <a:t>Panisch</a:t>
            </a:r>
            <a:r>
              <a:rPr lang="en-US" dirty="0" smtClean="0"/>
              <a:t> </a:t>
            </a:r>
            <a:r>
              <a:rPr lang="en-US" dirty="0"/>
              <a:t>et al., 2022)</a:t>
            </a:r>
            <a:br>
              <a:rPr lang="en-US" dirty="0"/>
            </a:br>
            <a:endParaRPr lang="en-US" dirty="0"/>
          </a:p>
        </p:txBody>
      </p:sp>
      <p:pic>
        <p:nvPicPr>
          <p:cNvPr id="4" name="Content Placeholder 3"/>
          <p:cNvPicPr>
            <a:picLocks noGrp="1"/>
          </p:cNvPicPr>
          <p:nvPr>
            <p:ph idx="1"/>
          </p:nvPr>
        </p:nvPicPr>
        <p:blipFill rotWithShape="1">
          <a:blip r:embed="rId2"/>
          <a:srcRect l="6206" t="15638" r="25523" b="10763"/>
          <a:stretch/>
        </p:blipFill>
        <p:spPr bwMode="auto">
          <a:xfrm>
            <a:off x="956082" y="1600200"/>
            <a:ext cx="7155636" cy="4337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040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Approaching the Criteria (</a:t>
            </a:r>
            <a:r>
              <a:rPr lang="en-US" dirty="0" err="1" smtClean="0"/>
              <a:t>Panisch</a:t>
            </a:r>
            <a:r>
              <a:rPr lang="en-US" dirty="0" smtClean="0"/>
              <a:t> </a:t>
            </a:r>
            <a:r>
              <a:rPr lang="en-US" dirty="0"/>
              <a:t>et al., 2022)</a:t>
            </a:r>
            <a:br>
              <a:rPr lang="en-US" dirty="0"/>
            </a:br>
            <a:endParaRPr lang="en-US" dirty="0"/>
          </a:p>
        </p:txBody>
      </p:sp>
      <p:pic>
        <p:nvPicPr>
          <p:cNvPr id="5" name="Content Placeholder 4"/>
          <p:cNvPicPr>
            <a:picLocks noGrp="1"/>
          </p:cNvPicPr>
          <p:nvPr>
            <p:ph idx="1"/>
          </p:nvPr>
        </p:nvPicPr>
        <p:blipFill rotWithShape="1">
          <a:blip r:embed="rId2"/>
          <a:srcRect l="14609" t="17476" r="36383" b="22497"/>
          <a:stretch/>
        </p:blipFill>
        <p:spPr bwMode="auto">
          <a:xfrm>
            <a:off x="1345648" y="1478721"/>
            <a:ext cx="6376504" cy="43910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541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Approaching the Criteria (</a:t>
            </a:r>
            <a:r>
              <a:rPr lang="en-US" dirty="0" err="1" smtClean="0"/>
              <a:t>Panisch</a:t>
            </a:r>
            <a:r>
              <a:rPr lang="en-US" dirty="0" smtClean="0"/>
              <a:t> </a:t>
            </a:r>
            <a:r>
              <a:rPr lang="en-US" dirty="0"/>
              <a:t>et al., 2022)</a:t>
            </a:r>
            <a:br>
              <a:rPr lang="en-US" dirty="0"/>
            </a:br>
            <a:endParaRPr lang="en-US" dirty="0"/>
          </a:p>
        </p:txBody>
      </p:sp>
      <p:pic>
        <p:nvPicPr>
          <p:cNvPr id="4" name="Content Placeholder 3"/>
          <p:cNvPicPr>
            <a:picLocks noGrp="1" noChangeAspect="1"/>
          </p:cNvPicPr>
          <p:nvPr>
            <p:ph idx="1"/>
          </p:nvPr>
        </p:nvPicPr>
        <p:blipFill rotWithShape="1">
          <a:blip r:embed="rId2"/>
          <a:srcRect l="41954" t="46264" r="20183" b="9961"/>
          <a:stretch/>
        </p:blipFill>
        <p:spPr>
          <a:xfrm>
            <a:off x="1371600" y="1388527"/>
            <a:ext cx="6008077" cy="3905250"/>
          </a:xfrm>
          <a:prstGeom prst="rect">
            <a:avLst/>
          </a:prstGeom>
        </p:spPr>
      </p:pic>
    </p:spTree>
    <p:extLst>
      <p:ext uri="{BB962C8B-B14F-4D97-AF65-F5344CB8AC3E}">
        <p14:creationId xmlns:p14="http://schemas.microsoft.com/office/powerpoint/2010/main" val="358911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Approaching the Criteria</a:t>
            </a:r>
            <a:endParaRPr lang="en-US" dirty="0"/>
          </a:p>
        </p:txBody>
      </p:sp>
      <p:sp>
        <p:nvSpPr>
          <p:cNvPr id="3" name="Content Placeholder 2"/>
          <p:cNvSpPr>
            <a:spLocks noGrp="1"/>
          </p:cNvSpPr>
          <p:nvPr>
            <p:ph idx="1"/>
          </p:nvPr>
        </p:nvSpPr>
        <p:spPr>
          <a:xfrm>
            <a:off x="270934" y="1600200"/>
            <a:ext cx="8525933" cy="4337315"/>
          </a:xfrm>
        </p:spPr>
        <p:txBody>
          <a:bodyPr>
            <a:normAutofit/>
          </a:bodyPr>
          <a:lstStyle/>
          <a:p>
            <a:r>
              <a:rPr lang="en-US" dirty="0" smtClean="0"/>
              <a:t>B: Intrusive </a:t>
            </a:r>
            <a:r>
              <a:rPr lang="en-US" dirty="0"/>
              <a:t>symptoms (flashbacks, nightmares), dissociation, reactions to certain cues</a:t>
            </a:r>
          </a:p>
          <a:p>
            <a:pPr lvl="1"/>
            <a:r>
              <a:rPr lang="en-US" dirty="0"/>
              <a:t>Identify precipitating cues, themes</a:t>
            </a:r>
          </a:p>
          <a:p>
            <a:r>
              <a:rPr lang="en-US" dirty="0"/>
              <a:t>C: Avoidance behaviors (places, people, songs, smells, foods, etc.)</a:t>
            </a:r>
          </a:p>
          <a:p>
            <a:pPr lvl="1"/>
            <a:r>
              <a:rPr lang="en-US" dirty="0"/>
              <a:t>Psychoeducation about why these associations are created</a:t>
            </a:r>
          </a:p>
          <a:p>
            <a:r>
              <a:rPr lang="en-US" dirty="0"/>
              <a:t>D: Negative effects on cognitions and mood</a:t>
            </a:r>
          </a:p>
          <a:p>
            <a:pPr lvl="1"/>
            <a:r>
              <a:rPr lang="en-US" dirty="0"/>
              <a:t>Discuss beliefs about self, others, world as a result of these event(s)</a:t>
            </a:r>
          </a:p>
          <a:p>
            <a:r>
              <a:rPr lang="en-US" dirty="0"/>
              <a:t>E: Arousal</a:t>
            </a:r>
          </a:p>
          <a:p>
            <a:pPr lvl="1"/>
            <a:r>
              <a:rPr lang="en-US" dirty="0"/>
              <a:t>Insomnia</a:t>
            </a:r>
          </a:p>
          <a:p>
            <a:pPr lvl="1"/>
            <a:endParaRPr lang="en-US" dirty="0"/>
          </a:p>
          <a:p>
            <a:pPr lvl="1"/>
            <a:r>
              <a:rPr lang="en-US" dirty="0"/>
              <a:t>Consider B-E symptoms endorsed that there may be an etiology based in trauma exposure even if A is not met</a:t>
            </a:r>
          </a:p>
        </p:txBody>
      </p:sp>
    </p:spTree>
    <p:extLst>
      <p:ext uri="{BB962C8B-B14F-4D97-AF65-F5344CB8AC3E}">
        <p14:creationId xmlns:p14="http://schemas.microsoft.com/office/powerpoint/2010/main" val="102632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Differential/Comorbid Factors</a:t>
            </a:r>
            <a:endParaRPr lang="en-US" dirty="0"/>
          </a:p>
        </p:txBody>
      </p:sp>
      <p:sp>
        <p:nvSpPr>
          <p:cNvPr id="3" name="Content Placeholder 2"/>
          <p:cNvSpPr>
            <a:spLocks noGrp="1"/>
          </p:cNvSpPr>
          <p:nvPr>
            <p:ph idx="1"/>
          </p:nvPr>
        </p:nvSpPr>
        <p:spPr>
          <a:xfrm>
            <a:off x="270934" y="1600200"/>
            <a:ext cx="8525933" cy="4337315"/>
          </a:xfrm>
        </p:spPr>
        <p:txBody>
          <a:bodyPr>
            <a:normAutofit/>
          </a:bodyPr>
          <a:lstStyle/>
          <a:p>
            <a:pPr marL="342900" indent="-342900">
              <a:buFont typeface="Arial" panose="020B0604020202020204" pitchFamily="34" charset="0"/>
              <a:buChar char="•"/>
            </a:pPr>
            <a:r>
              <a:rPr lang="en-US" sz="2400" dirty="0"/>
              <a:t>Consider etiology of trauma </a:t>
            </a:r>
            <a:r>
              <a:rPr lang="en-US" sz="2400" dirty="0" smtClean="0"/>
              <a:t>as a </a:t>
            </a:r>
            <a:r>
              <a:rPr lang="en-US" sz="2400" dirty="0"/>
              <a:t>rule out for all diagnoses</a:t>
            </a:r>
          </a:p>
          <a:p>
            <a:pPr marL="342900" indent="-342900">
              <a:buFont typeface="Arial" panose="020B0604020202020204" pitchFamily="34" charset="0"/>
              <a:buChar char="•"/>
            </a:pPr>
            <a:r>
              <a:rPr lang="en-US" sz="2400" dirty="0"/>
              <a:t>Common </a:t>
            </a:r>
            <a:r>
              <a:rPr lang="en-US" sz="2400" dirty="0" smtClean="0"/>
              <a:t>comorbid </a:t>
            </a:r>
            <a:r>
              <a:rPr lang="en-US" sz="2400" dirty="0"/>
              <a:t>d</a:t>
            </a:r>
            <a:r>
              <a:rPr lang="en-US" sz="2400" dirty="0" smtClean="0"/>
              <a:t>isorders</a:t>
            </a:r>
            <a:r>
              <a:rPr lang="en-US" sz="2400" dirty="0"/>
              <a:t>:</a:t>
            </a:r>
          </a:p>
          <a:p>
            <a:pPr lvl="1"/>
            <a:r>
              <a:rPr lang="en-US" sz="2400" dirty="0"/>
              <a:t>Mood disorders</a:t>
            </a:r>
          </a:p>
          <a:p>
            <a:pPr lvl="1"/>
            <a:r>
              <a:rPr lang="en-US" sz="2400" dirty="0"/>
              <a:t>Substance use disorders</a:t>
            </a:r>
          </a:p>
          <a:p>
            <a:pPr lvl="1"/>
            <a:r>
              <a:rPr lang="en-US" sz="2400" dirty="0"/>
              <a:t>Personality disorders</a:t>
            </a:r>
          </a:p>
          <a:p>
            <a:endParaRPr lang="en-US" dirty="0"/>
          </a:p>
        </p:txBody>
      </p:sp>
    </p:spTree>
    <p:extLst>
      <p:ext uri="{BB962C8B-B14F-4D97-AF65-F5344CB8AC3E}">
        <p14:creationId xmlns:p14="http://schemas.microsoft.com/office/powerpoint/2010/main" val="3666836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Trauma Informed Care </a:t>
            </a:r>
            <a:r>
              <a:rPr lang="en-US" sz="1050" dirty="0"/>
              <a:t>(Classen &amp; Clark, </a:t>
            </a:r>
            <a:r>
              <a:rPr lang="en-US" sz="1050" dirty="0" smtClean="0"/>
              <a:t>2017; Robey et al., 2021)</a:t>
            </a:r>
            <a:endParaRPr lang="en-US" sz="1050" dirty="0"/>
          </a:p>
        </p:txBody>
      </p:sp>
      <p:sp>
        <p:nvSpPr>
          <p:cNvPr id="3" name="Content Placeholder 2"/>
          <p:cNvSpPr>
            <a:spLocks noGrp="1"/>
          </p:cNvSpPr>
          <p:nvPr>
            <p:ph idx="1"/>
          </p:nvPr>
        </p:nvSpPr>
        <p:spPr>
          <a:xfrm>
            <a:off x="270934" y="1600200"/>
            <a:ext cx="8525933" cy="4337315"/>
          </a:xfrm>
        </p:spPr>
        <p:txBody>
          <a:bodyPr>
            <a:normAutofit fontScale="92500" lnSpcReduction="10000"/>
          </a:bodyPr>
          <a:lstStyle/>
          <a:p>
            <a:pPr marL="342900" indent="-342900">
              <a:buFont typeface="Arial" panose="020B0604020202020204" pitchFamily="34" charset="0"/>
              <a:buChar char="•"/>
            </a:pPr>
            <a:r>
              <a:rPr lang="en-US" dirty="0" smtClean="0"/>
              <a:t>Trauma informed:</a:t>
            </a:r>
          </a:p>
          <a:p>
            <a:pPr marL="1085850" lvl="1" indent="-342900">
              <a:buFont typeface="Arial" panose="020B0604020202020204" pitchFamily="34" charset="0"/>
              <a:buChar char="•"/>
            </a:pPr>
            <a:r>
              <a:rPr lang="en-US" dirty="0" smtClean="0"/>
              <a:t>Realize prevalence, recognize symptoms, respond, resist </a:t>
            </a:r>
            <a:r>
              <a:rPr lang="en-US" dirty="0" err="1" smtClean="0"/>
              <a:t>retraumatization</a:t>
            </a:r>
            <a:endParaRPr lang="en-US" dirty="0" smtClean="0"/>
          </a:p>
          <a:p>
            <a:pPr marL="1085850" lvl="1" indent="-342900">
              <a:buFont typeface="Arial" panose="020B0604020202020204" pitchFamily="34" charset="0"/>
              <a:buChar char="•"/>
            </a:pPr>
            <a:r>
              <a:rPr lang="en-US" dirty="0" smtClean="0"/>
              <a:t>Associated with improved healthcare outcomes</a:t>
            </a:r>
          </a:p>
          <a:p>
            <a:pPr marL="342900" indent="-342900">
              <a:buFont typeface="Arial" panose="020B0604020202020204" pitchFamily="34" charset="0"/>
              <a:buChar char="•"/>
            </a:pPr>
            <a:r>
              <a:rPr lang="en-US" dirty="0" smtClean="0"/>
              <a:t>Avoid </a:t>
            </a:r>
            <a:r>
              <a:rPr lang="en-US" dirty="0"/>
              <a:t>re-traumatizing individuals/promote sense of safety</a:t>
            </a:r>
          </a:p>
          <a:p>
            <a:pPr lvl="1"/>
            <a:r>
              <a:rPr lang="en-US" dirty="0" smtClean="0"/>
              <a:t>Waiting </a:t>
            </a:r>
            <a:r>
              <a:rPr lang="en-US" dirty="0"/>
              <a:t>in waiting room, waiting in room once roomed</a:t>
            </a:r>
          </a:p>
          <a:p>
            <a:pPr marL="342900" indent="-342900">
              <a:buFont typeface="Arial" panose="020B0604020202020204" pitchFamily="34" charset="0"/>
              <a:buChar char="•"/>
            </a:pPr>
            <a:r>
              <a:rPr lang="en-US" dirty="0"/>
              <a:t>Sense of control over care</a:t>
            </a:r>
          </a:p>
          <a:p>
            <a:pPr lvl="2"/>
            <a:r>
              <a:rPr lang="en-US" dirty="0"/>
              <a:t>C</a:t>
            </a:r>
            <a:r>
              <a:rPr lang="en-US" dirty="0" smtClean="0"/>
              <a:t>ontrol </a:t>
            </a:r>
            <a:r>
              <a:rPr lang="en-US" dirty="0"/>
              <a:t>about when, how and with whom information is shared, right from the intake</a:t>
            </a:r>
          </a:p>
          <a:p>
            <a:pPr lvl="2"/>
            <a:r>
              <a:rPr lang="en-US" dirty="0"/>
              <a:t>Collaboration/choice throughout treatment</a:t>
            </a:r>
          </a:p>
          <a:p>
            <a:pPr lvl="3"/>
            <a:r>
              <a:rPr lang="en-US" dirty="0"/>
              <a:t>G</a:t>
            </a:r>
            <a:r>
              <a:rPr lang="en-US" dirty="0" smtClean="0"/>
              <a:t>oals</a:t>
            </a:r>
            <a:endParaRPr lang="en-US" dirty="0"/>
          </a:p>
          <a:p>
            <a:pPr lvl="1"/>
            <a:r>
              <a:rPr lang="en-US" dirty="0"/>
              <a:t>Transparency: Providing explanations</a:t>
            </a:r>
          </a:p>
          <a:p>
            <a:pPr lvl="2"/>
            <a:r>
              <a:rPr lang="en-US" dirty="0"/>
              <a:t>Preface anything that you are going to do</a:t>
            </a:r>
          </a:p>
          <a:p>
            <a:pPr lvl="2"/>
            <a:r>
              <a:rPr lang="en-US" dirty="0"/>
              <a:t>Open communication</a:t>
            </a:r>
          </a:p>
          <a:p>
            <a:pPr lvl="1"/>
            <a:endParaRPr lang="en-US" dirty="0"/>
          </a:p>
        </p:txBody>
      </p:sp>
    </p:spTree>
    <p:extLst>
      <p:ext uri="{BB962C8B-B14F-4D97-AF65-F5344CB8AC3E}">
        <p14:creationId xmlns:p14="http://schemas.microsoft.com/office/powerpoint/2010/main" val="81917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Trauma Informed Care </a:t>
            </a:r>
            <a:r>
              <a:rPr lang="en-US" sz="1050" dirty="0"/>
              <a:t>(Classen &amp; Clark, 2017)</a:t>
            </a:r>
          </a:p>
        </p:txBody>
      </p:sp>
      <p:sp>
        <p:nvSpPr>
          <p:cNvPr id="3" name="Content Placeholder 2"/>
          <p:cNvSpPr>
            <a:spLocks noGrp="1"/>
          </p:cNvSpPr>
          <p:nvPr>
            <p:ph idx="1"/>
          </p:nvPr>
        </p:nvSpPr>
        <p:spPr>
          <a:xfrm>
            <a:off x="270934" y="1600200"/>
            <a:ext cx="8525933" cy="4337315"/>
          </a:xfrm>
        </p:spPr>
        <p:txBody>
          <a:bodyPr>
            <a:normAutofit lnSpcReduction="10000"/>
          </a:bodyPr>
          <a:lstStyle/>
          <a:p>
            <a:pPr marL="342900" indent="-342900">
              <a:buFont typeface="Arial" panose="020B0604020202020204" pitchFamily="34" charset="0"/>
              <a:buChar char="•"/>
            </a:pPr>
            <a:r>
              <a:rPr lang="en-US" sz="2400" dirty="0"/>
              <a:t>Structural: consideration of consistent room you use, quiet space</a:t>
            </a:r>
          </a:p>
          <a:p>
            <a:pPr marL="342900" indent="-342900">
              <a:buFont typeface="Arial" panose="020B0604020202020204" pitchFamily="34" charset="0"/>
              <a:buChar char="•"/>
            </a:pPr>
            <a:r>
              <a:rPr lang="en-US" sz="2400" dirty="0"/>
              <a:t>Maintaining reliability, predictability</a:t>
            </a:r>
          </a:p>
          <a:p>
            <a:pPr marL="342900" indent="-342900">
              <a:buFont typeface="Arial" panose="020B0604020202020204" pitchFamily="34" charset="0"/>
              <a:buChar char="•"/>
            </a:pPr>
            <a:r>
              <a:rPr lang="en-US" sz="2400" dirty="0"/>
              <a:t>Setting clear </a:t>
            </a:r>
            <a:r>
              <a:rPr lang="en-US" sz="2400" dirty="0" smtClean="0"/>
              <a:t>boundaries/expectations</a:t>
            </a:r>
            <a:endParaRPr lang="en-US" sz="2400" dirty="0"/>
          </a:p>
          <a:p>
            <a:pPr marL="342900" indent="-342900">
              <a:buFont typeface="Arial" panose="020B0604020202020204" pitchFamily="34" charset="0"/>
              <a:buChar char="•"/>
            </a:pPr>
            <a:r>
              <a:rPr lang="en-US" sz="2400" dirty="0"/>
              <a:t>Engage in grounding from the beginning: be aware of nonverbal cues</a:t>
            </a:r>
          </a:p>
          <a:p>
            <a:pPr marL="342900" indent="-342900">
              <a:buFont typeface="Arial" panose="020B0604020202020204" pitchFamily="34" charset="0"/>
              <a:buChar char="•"/>
            </a:pPr>
            <a:r>
              <a:rPr lang="en-US" sz="2400" dirty="0"/>
              <a:t>Focus on relationship building</a:t>
            </a:r>
          </a:p>
          <a:p>
            <a:pPr lvl="1"/>
            <a:r>
              <a:rPr lang="en-US" sz="2400" dirty="0"/>
              <a:t>Strength based approach</a:t>
            </a:r>
          </a:p>
          <a:p>
            <a:pPr lvl="1"/>
            <a:r>
              <a:rPr lang="en-US" sz="2400" dirty="0"/>
              <a:t>Normalize symptoms, provide </a:t>
            </a:r>
            <a:r>
              <a:rPr lang="en-US" sz="2400" dirty="0" smtClean="0"/>
              <a:t>psychoeducation</a:t>
            </a:r>
          </a:p>
          <a:p>
            <a:pPr marL="342900" indent="-342900">
              <a:buFont typeface="Arial" panose="020B0604020202020204" pitchFamily="34" charset="0"/>
              <a:buChar char="•"/>
            </a:pPr>
            <a:r>
              <a:rPr lang="en-US" sz="2400" dirty="0" smtClean="0"/>
              <a:t>How are you creating a trauma responsive environment currently?</a:t>
            </a:r>
          </a:p>
          <a:p>
            <a:pPr marL="342900" indent="-342900">
              <a:buFont typeface="Arial" panose="020B0604020202020204" pitchFamily="34" charset="0"/>
              <a:buChar char="•"/>
            </a:pPr>
            <a:r>
              <a:rPr lang="en-US" sz="2400" dirty="0" smtClean="0"/>
              <a:t>Examples: </a:t>
            </a:r>
            <a:r>
              <a:rPr lang="en-US" sz="2400" dirty="0" err="1" smtClean="0"/>
              <a:t>Levenson</a:t>
            </a:r>
            <a:r>
              <a:rPr lang="en-US" sz="2400" dirty="0" smtClean="0"/>
              <a:t> et. al, 2023</a:t>
            </a:r>
            <a:endParaRPr lang="en-US" sz="2400" dirty="0"/>
          </a:p>
          <a:p>
            <a:endParaRPr lang="en-US" sz="2400" dirty="0" smtClean="0"/>
          </a:p>
        </p:txBody>
      </p:sp>
    </p:spTree>
    <p:extLst>
      <p:ext uri="{BB962C8B-B14F-4D97-AF65-F5344CB8AC3E}">
        <p14:creationId xmlns:p14="http://schemas.microsoft.com/office/powerpoint/2010/main" val="401916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Education </a:t>
            </a:r>
            <a:r>
              <a:rPr lang="en-US" dirty="0" smtClean="0"/>
              <a:t>Credits</a:t>
            </a:r>
            <a:endParaRPr lang="en-US" dirty="0"/>
          </a:p>
        </p:txBody>
      </p:sp>
      <p:sp>
        <p:nvSpPr>
          <p:cNvPr id="3" name="Content Placeholder 2"/>
          <p:cNvSpPr>
            <a:spLocks noGrp="1"/>
          </p:cNvSpPr>
          <p:nvPr>
            <p:ph idx="1"/>
          </p:nvPr>
        </p:nvSpPr>
        <p:spPr/>
        <p:txBody>
          <a:bodyPr/>
          <a:lstStyle/>
          <a:p>
            <a:r>
              <a:rPr lang="en-US" dirty="0"/>
              <a:t>In support of improving patient care, Community Health Center, Inc./Weitzman Institute is jointly accredited by the American Psychological Association (APA), Association of Social Work Boards (ASWB), Accreditation Council for Continuing Medical Education (ACCME), the Accreditation Council for Pharmacy Education (ACPE), and the American Nurses Credentialing Center (ANCC), to provide continuing education for the healthcare team.</a:t>
            </a:r>
          </a:p>
          <a:p>
            <a:endParaRPr lang="en-US" dirty="0"/>
          </a:p>
          <a:p>
            <a:r>
              <a:rPr lang="en-US" dirty="0"/>
              <a:t>This session is intended for behavioral health </a:t>
            </a:r>
            <a:r>
              <a:rPr lang="en-US" dirty="0" smtClean="0"/>
              <a:t>clinicians and nurse practitioner residents </a:t>
            </a:r>
            <a:r>
              <a:rPr lang="en-US" dirty="0"/>
              <a:t>as part of a behavioral health didactic series. </a:t>
            </a:r>
          </a:p>
          <a:p>
            <a:endParaRPr lang="en-US" dirty="0"/>
          </a:p>
          <a:p>
            <a:r>
              <a:rPr lang="en-US" dirty="0"/>
              <a:t>Completing a post-session survey is required to claim your CME/CE credits and certificate. A comprehensive certificate will be available after the conclusion of the series. </a:t>
            </a:r>
          </a:p>
          <a:p>
            <a:endParaRPr lang="en-US" dirty="0"/>
          </a:p>
        </p:txBody>
      </p:sp>
    </p:spTree>
    <p:extLst>
      <p:ext uri="{BB962C8B-B14F-4D97-AF65-F5344CB8AC3E}">
        <p14:creationId xmlns:p14="http://schemas.microsoft.com/office/powerpoint/2010/main" val="350226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Psychoeducation of Trauma </a:t>
            </a:r>
            <a:r>
              <a:rPr lang="en-US" sz="1100" dirty="0"/>
              <a:t>(Van der </a:t>
            </a:r>
            <a:r>
              <a:rPr lang="en-US" sz="1100" dirty="0" err="1"/>
              <a:t>Kolk</a:t>
            </a:r>
            <a:r>
              <a:rPr lang="en-US" sz="1100" dirty="0"/>
              <a:t>, 2014)</a:t>
            </a:r>
          </a:p>
        </p:txBody>
      </p:sp>
      <p:sp>
        <p:nvSpPr>
          <p:cNvPr id="3" name="Content Placeholder 2"/>
          <p:cNvSpPr>
            <a:spLocks noGrp="1"/>
          </p:cNvSpPr>
          <p:nvPr>
            <p:ph idx="1"/>
          </p:nvPr>
        </p:nvSpPr>
        <p:spPr>
          <a:xfrm>
            <a:off x="270934" y="1676400"/>
            <a:ext cx="8525933" cy="4261115"/>
          </a:xfrm>
        </p:spPr>
        <p:txBody>
          <a:bodyPr>
            <a:noAutofit/>
          </a:bodyPr>
          <a:lstStyle/>
          <a:p>
            <a:pPr marL="342900" indent="-342900">
              <a:buFont typeface="Arial" panose="020B0604020202020204" pitchFamily="34" charset="0"/>
              <a:buChar char="•"/>
            </a:pPr>
            <a:r>
              <a:rPr lang="en-US" dirty="0"/>
              <a:t>Physiological response </a:t>
            </a:r>
            <a:r>
              <a:rPr lang="en-US" dirty="0" smtClean="0"/>
              <a:t>(fight/flight/freeze</a:t>
            </a:r>
            <a:r>
              <a:rPr lang="en-US" dirty="0"/>
              <a:t>)</a:t>
            </a:r>
          </a:p>
          <a:p>
            <a:pPr marL="342900" indent="-342900">
              <a:buFont typeface="Arial" panose="020B0604020202020204" pitchFamily="34" charset="0"/>
              <a:buChar char="•"/>
            </a:pPr>
            <a:r>
              <a:rPr lang="en-US" dirty="0"/>
              <a:t>Role of normalizing symptoms in the context of their experiences</a:t>
            </a:r>
          </a:p>
          <a:p>
            <a:pPr lvl="1"/>
            <a:r>
              <a:rPr lang="en-US" dirty="0" smtClean="0"/>
              <a:t>Body’s way of responding to events</a:t>
            </a:r>
          </a:p>
          <a:p>
            <a:pPr marL="342900" indent="-342900">
              <a:buFont typeface="Arial" panose="020B0604020202020204" pitchFamily="34" charset="0"/>
              <a:buChar char="•"/>
            </a:pPr>
            <a:r>
              <a:rPr lang="en-US" dirty="0"/>
              <a:t>How traumatic memories are stored and retrieved based on physiological response</a:t>
            </a:r>
          </a:p>
          <a:p>
            <a:pPr lvl="2"/>
            <a:r>
              <a:rPr lang="en-US" dirty="0"/>
              <a:t>Stored nonverbally, contributing to flashbacks and cues in association with physiological responses promoting connection to trauma</a:t>
            </a:r>
          </a:p>
          <a:p>
            <a:pPr lvl="2"/>
            <a:r>
              <a:rPr lang="en-US" dirty="0"/>
              <a:t>Stored in fragments contributing to confusion and fear when flashbacks/nightmares occur</a:t>
            </a:r>
          </a:p>
          <a:p>
            <a:pPr lvl="2"/>
            <a:r>
              <a:rPr lang="en-US" dirty="0"/>
              <a:t>Role of verbalization in “re-storing” memory</a:t>
            </a:r>
          </a:p>
          <a:p>
            <a:pPr marL="342900" indent="-342900">
              <a:buFont typeface="Arial" panose="020B0604020202020204" pitchFamily="34" charset="0"/>
              <a:buChar char="•"/>
            </a:pPr>
            <a:r>
              <a:rPr lang="en-US" dirty="0"/>
              <a:t>Protective behaviors maintaining the </a:t>
            </a:r>
            <a:r>
              <a:rPr lang="en-US" dirty="0" smtClean="0"/>
              <a:t>symptoms</a:t>
            </a:r>
          </a:p>
          <a:p>
            <a:pPr marL="1085850" lvl="1" indent="-342900">
              <a:buFont typeface="Arial" panose="020B0604020202020204" pitchFamily="34" charset="0"/>
              <a:buChar char="•"/>
            </a:pPr>
            <a:r>
              <a:rPr lang="en-US" dirty="0"/>
              <a:t>A</a:t>
            </a:r>
            <a:r>
              <a:rPr lang="en-US" dirty="0" smtClean="0"/>
              <a:t>voidance</a:t>
            </a:r>
            <a:r>
              <a:rPr lang="en-US" dirty="0"/>
              <a:t>, </a:t>
            </a:r>
            <a:r>
              <a:rPr lang="en-US" dirty="0" smtClean="0"/>
              <a:t>hyper-reactivity</a:t>
            </a:r>
            <a:endParaRPr lang="en-US" dirty="0"/>
          </a:p>
        </p:txBody>
      </p:sp>
    </p:spTree>
    <p:extLst>
      <p:ext uri="{BB962C8B-B14F-4D97-AF65-F5344CB8AC3E}">
        <p14:creationId xmlns:p14="http://schemas.microsoft.com/office/powerpoint/2010/main" val="359104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Treatment</a:t>
            </a:r>
            <a:endParaRPr lang="en-US" dirty="0"/>
          </a:p>
        </p:txBody>
      </p:sp>
      <p:sp>
        <p:nvSpPr>
          <p:cNvPr id="3" name="Content Placeholder 2"/>
          <p:cNvSpPr>
            <a:spLocks noGrp="1"/>
          </p:cNvSpPr>
          <p:nvPr>
            <p:ph idx="1"/>
          </p:nvPr>
        </p:nvSpPr>
        <p:spPr>
          <a:xfrm>
            <a:off x="270934" y="1676400"/>
            <a:ext cx="8525933" cy="4261115"/>
          </a:xfrm>
        </p:spPr>
        <p:txBody>
          <a:bodyPr>
            <a:normAutofit/>
          </a:bodyPr>
          <a:lstStyle/>
          <a:p>
            <a:pPr marL="342900" indent="-342900">
              <a:buFont typeface="Arial" panose="020B0604020202020204" pitchFamily="34" charset="0"/>
              <a:buChar char="•"/>
            </a:pPr>
            <a:r>
              <a:rPr lang="en-US" sz="2100" dirty="0"/>
              <a:t>Need to establish actual safety before working on sense of safety</a:t>
            </a:r>
          </a:p>
          <a:p>
            <a:pPr marL="342900" indent="-342900">
              <a:buFont typeface="Arial" panose="020B0604020202020204" pitchFamily="34" charset="0"/>
              <a:buChar char="•"/>
            </a:pPr>
            <a:r>
              <a:rPr lang="en-US" sz="2100" dirty="0"/>
              <a:t>Top down vs bottom up </a:t>
            </a:r>
            <a:r>
              <a:rPr lang="en-US" sz="2100" dirty="0" smtClean="0"/>
              <a:t>approach:</a:t>
            </a:r>
            <a:endParaRPr lang="en-US" sz="2100" dirty="0"/>
          </a:p>
          <a:p>
            <a:pPr lvl="1"/>
            <a:r>
              <a:rPr lang="en-US" sz="2100" dirty="0"/>
              <a:t>Top down: looks at cognitions</a:t>
            </a:r>
          </a:p>
          <a:p>
            <a:pPr lvl="1"/>
            <a:r>
              <a:rPr lang="en-US" sz="2100" dirty="0"/>
              <a:t>Bottom up: focuses on regulation, often a starting point with trauma </a:t>
            </a:r>
            <a:endParaRPr lang="en-US" sz="2100" dirty="0">
              <a:solidFill>
                <a:srgbClr val="FFFF00"/>
              </a:solidFill>
            </a:endParaRPr>
          </a:p>
          <a:p>
            <a:pPr lvl="2"/>
            <a:r>
              <a:rPr lang="en-US" sz="2100" dirty="0"/>
              <a:t>Coping with physiological response</a:t>
            </a:r>
          </a:p>
          <a:p>
            <a:pPr lvl="2"/>
            <a:r>
              <a:rPr lang="en-US" sz="2100" dirty="0"/>
              <a:t>Grounding vs coping </a:t>
            </a:r>
            <a:r>
              <a:rPr lang="en-US" sz="2100" dirty="0" smtClean="0"/>
              <a:t>skills, </a:t>
            </a:r>
            <a:r>
              <a:rPr lang="en-US" sz="2100" dirty="0"/>
              <a:t>role of mindfulness in managing symptoms</a:t>
            </a:r>
          </a:p>
          <a:p>
            <a:pPr lvl="2"/>
            <a:r>
              <a:rPr lang="en-US" sz="2100" dirty="0"/>
              <a:t>Goal is not to accept what happened but rather to gain mastery over internal sensations and emotions</a:t>
            </a:r>
          </a:p>
          <a:p>
            <a:pPr marL="233172" lvl="2" indent="0">
              <a:buNone/>
            </a:pPr>
            <a:endParaRPr lang="en-US" sz="2100" dirty="0"/>
          </a:p>
          <a:p>
            <a:endParaRPr lang="en-US" dirty="0"/>
          </a:p>
          <a:p>
            <a:endParaRPr lang="en-US" dirty="0" smtClean="0"/>
          </a:p>
        </p:txBody>
      </p:sp>
    </p:spTree>
    <p:extLst>
      <p:ext uri="{BB962C8B-B14F-4D97-AF65-F5344CB8AC3E}">
        <p14:creationId xmlns:p14="http://schemas.microsoft.com/office/powerpoint/2010/main" val="294663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Treatment</a:t>
            </a:r>
            <a:endParaRPr lang="en-US" dirty="0"/>
          </a:p>
        </p:txBody>
      </p:sp>
      <p:sp>
        <p:nvSpPr>
          <p:cNvPr id="3" name="Content Placeholder 2"/>
          <p:cNvSpPr>
            <a:spLocks noGrp="1"/>
          </p:cNvSpPr>
          <p:nvPr>
            <p:ph idx="1"/>
          </p:nvPr>
        </p:nvSpPr>
        <p:spPr>
          <a:xfrm>
            <a:off x="270934" y="1676400"/>
            <a:ext cx="8525933" cy="4261115"/>
          </a:xfrm>
        </p:spPr>
        <p:txBody>
          <a:bodyPr>
            <a:normAutofit/>
          </a:bodyPr>
          <a:lstStyle/>
          <a:p>
            <a:pPr marL="438912" lvl="1" indent="-342900"/>
            <a:r>
              <a:rPr lang="en-US" sz="2400" dirty="0"/>
              <a:t>Construct anxiety hierarchy of avoidant cues and participate in exposure</a:t>
            </a:r>
          </a:p>
          <a:p>
            <a:pPr marL="438912" lvl="1" indent="-342900"/>
            <a:r>
              <a:rPr lang="en-US" sz="2400" dirty="0"/>
              <a:t>If substance use (and other maladaptive coping): identify what the substance/coping served for the client: match the purpose to an appropriate coping skill</a:t>
            </a:r>
          </a:p>
          <a:p>
            <a:pPr marL="438912" lvl="1" indent="-342900"/>
            <a:r>
              <a:rPr lang="en-US" sz="2400" dirty="0"/>
              <a:t>Past treatment as compared present focused treatment: patients do not need to tell their trauma story in order to recover</a:t>
            </a:r>
          </a:p>
          <a:p>
            <a:endParaRPr lang="en-US" dirty="0"/>
          </a:p>
        </p:txBody>
      </p:sp>
    </p:spTree>
    <p:extLst>
      <p:ext uri="{BB962C8B-B14F-4D97-AF65-F5344CB8AC3E}">
        <p14:creationId xmlns:p14="http://schemas.microsoft.com/office/powerpoint/2010/main" val="211481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Grounding Examples </a:t>
            </a:r>
            <a:r>
              <a:rPr lang="en-US" sz="1050" dirty="0"/>
              <a:t>(Najavits, 2002)</a:t>
            </a:r>
          </a:p>
        </p:txBody>
      </p:sp>
      <p:sp>
        <p:nvSpPr>
          <p:cNvPr id="3" name="Content Placeholder 2"/>
          <p:cNvSpPr>
            <a:spLocks noGrp="1"/>
          </p:cNvSpPr>
          <p:nvPr>
            <p:ph idx="1"/>
          </p:nvPr>
        </p:nvSpPr>
        <p:spPr>
          <a:xfrm>
            <a:off x="270933" y="1295400"/>
            <a:ext cx="8525933" cy="4608248"/>
          </a:xfrm>
        </p:spPr>
        <p:txBody>
          <a:bodyPr>
            <a:noAutofit/>
          </a:bodyPr>
          <a:lstStyle/>
          <a:p>
            <a:r>
              <a:rPr lang="en-US" sz="1400" dirty="0"/>
              <a:t>Mental Grounding</a:t>
            </a:r>
          </a:p>
          <a:p>
            <a:pPr lvl="1"/>
            <a:r>
              <a:rPr lang="en-US" sz="1400" dirty="0"/>
              <a:t>Describe your environment in detail using all your senses.</a:t>
            </a:r>
          </a:p>
          <a:p>
            <a:pPr lvl="1"/>
            <a:r>
              <a:rPr lang="en-US" sz="1400" dirty="0"/>
              <a:t>Describe objects, sounds, textures, colors, smells, shapes, numbers, and temperature</a:t>
            </a:r>
          </a:p>
          <a:p>
            <a:pPr lvl="1"/>
            <a:r>
              <a:rPr lang="en-US" sz="1400" dirty="0"/>
              <a:t> Play a "categories" game with yourself</a:t>
            </a:r>
          </a:p>
          <a:p>
            <a:pPr lvl="1"/>
            <a:r>
              <a:rPr lang="en-US" sz="1400" dirty="0"/>
              <a:t>Do an age progression. If you have regressed to a younger age (e.g., 8 years old), you can slowly work your way back up (e.g., "I'm now 9"; 'Tm now 10"; "I'm now 11 "_.) until you are back to your current age</a:t>
            </a:r>
          </a:p>
          <a:p>
            <a:pPr lvl="1"/>
            <a:r>
              <a:rPr lang="en-US" sz="1400" dirty="0"/>
              <a:t>Describe an everyday activity in great detail</a:t>
            </a:r>
          </a:p>
          <a:p>
            <a:pPr lvl="1"/>
            <a:r>
              <a:rPr lang="en-US" sz="1400" dirty="0"/>
              <a:t>Use an image to address your emotional state</a:t>
            </a:r>
          </a:p>
          <a:p>
            <a:pPr lvl="1"/>
            <a:r>
              <a:rPr lang="en-US" sz="1400" dirty="0"/>
              <a:t> Glide along on skates away from your pain; change the TV channel to get to a better show; think of a wall as a buffer between you and your pain</a:t>
            </a:r>
          </a:p>
          <a:p>
            <a:pPr lvl="1"/>
            <a:r>
              <a:rPr lang="en-US" sz="1400" dirty="0"/>
              <a:t> Say a safety statement. "My name is __; I am safe right now. I am in the present, not the past. I am located in ___; the date is </a:t>
            </a:r>
            <a:r>
              <a:rPr lang="en-US" sz="1400" dirty="0" smtClean="0"/>
              <a:t>: ______</a:t>
            </a:r>
            <a:endParaRPr lang="en-US" sz="1400" dirty="0"/>
          </a:p>
          <a:p>
            <a:pPr lvl="1"/>
            <a:r>
              <a:rPr lang="en-US" sz="1400" dirty="0"/>
              <a:t>Read something, saying each word to yourself. Or read each letter backwards so that you focus on the letters and not on the meaning of words</a:t>
            </a:r>
          </a:p>
          <a:p>
            <a:pPr lvl="1"/>
            <a:r>
              <a:rPr lang="en-US" sz="1400" dirty="0"/>
              <a:t> Use humor. Think of something funny to jolt yourself out of your mood. </a:t>
            </a:r>
          </a:p>
          <a:p>
            <a:pPr lvl="1"/>
            <a:r>
              <a:rPr lang="en-US" sz="1400" dirty="0"/>
              <a:t>Count 1 to 10 or say the alphabet, very slowly</a:t>
            </a:r>
          </a:p>
          <a:p>
            <a:pPr lvl="1"/>
            <a:r>
              <a:rPr lang="en-US" sz="1400" dirty="0"/>
              <a:t> Repeat a favorite saying to yourself over and over</a:t>
            </a:r>
          </a:p>
          <a:p>
            <a:endParaRPr lang="en-US" sz="1400" dirty="0"/>
          </a:p>
        </p:txBody>
      </p:sp>
    </p:spTree>
    <p:extLst>
      <p:ext uri="{BB962C8B-B14F-4D97-AF65-F5344CB8AC3E}">
        <p14:creationId xmlns:p14="http://schemas.microsoft.com/office/powerpoint/2010/main" val="1078674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Grounding Examples </a:t>
            </a:r>
            <a:r>
              <a:rPr lang="en-US" sz="1050" dirty="0"/>
              <a:t>(Najavits, 2002)</a:t>
            </a:r>
          </a:p>
        </p:txBody>
      </p:sp>
      <p:sp>
        <p:nvSpPr>
          <p:cNvPr id="3" name="Content Placeholder 2"/>
          <p:cNvSpPr>
            <a:spLocks noGrp="1"/>
          </p:cNvSpPr>
          <p:nvPr>
            <p:ph idx="1"/>
          </p:nvPr>
        </p:nvSpPr>
        <p:spPr/>
        <p:txBody>
          <a:bodyPr>
            <a:normAutofit fontScale="77500" lnSpcReduction="20000"/>
          </a:bodyPr>
          <a:lstStyle/>
          <a:p>
            <a:r>
              <a:rPr lang="en-US" sz="1875" dirty="0"/>
              <a:t>Physical Grounding</a:t>
            </a:r>
          </a:p>
          <a:p>
            <a:pPr lvl="1"/>
            <a:r>
              <a:rPr lang="en-US" sz="1875" dirty="0"/>
              <a:t>Run cool or warm water over your hands</a:t>
            </a:r>
          </a:p>
          <a:p>
            <a:pPr lvl="1"/>
            <a:r>
              <a:rPr lang="en-US" sz="1875" dirty="0"/>
              <a:t>Grab tightly onto your chair as hard as you can</a:t>
            </a:r>
          </a:p>
          <a:p>
            <a:pPr lvl="1"/>
            <a:r>
              <a:rPr lang="en-US" sz="1875" dirty="0"/>
              <a:t>Touch various objects around you</a:t>
            </a:r>
          </a:p>
          <a:p>
            <a:pPr lvl="2"/>
            <a:r>
              <a:rPr lang="en-US" sz="1875" dirty="0"/>
              <a:t>Notice textures, colors, materials, weight, temperature</a:t>
            </a:r>
          </a:p>
          <a:p>
            <a:pPr lvl="2"/>
            <a:r>
              <a:rPr lang="en-US" sz="1875" dirty="0"/>
              <a:t>Compare objects you touch: Is one colder? Lighter?</a:t>
            </a:r>
          </a:p>
          <a:p>
            <a:pPr lvl="1"/>
            <a:r>
              <a:rPr lang="en-US" sz="1875" dirty="0"/>
              <a:t> Dig your heels into the floor-- literally "grounding" them</a:t>
            </a:r>
          </a:p>
          <a:p>
            <a:pPr lvl="1"/>
            <a:r>
              <a:rPr lang="en-US" sz="1875" dirty="0"/>
              <a:t>Notice the tension centered in your heels as you do this </a:t>
            </a:r>
          </a:p>
          <a:p>
            <a:pPr lvl="1"/>
            <a:r>
              <a:rPr lang="en-US" sz="1875" dirty="0"/>
              <a:t>Remind yourself that you are connected to the ground</a:t>
            </a:r>
          </a:p>
          <a:p>
            <a:pPr lvl="1"/>
            <a:r>
              <a:rPr lang="en-US" sz="1875" dirty="0"/>
              <a:t>Carry a grounding object in your pocket</a:t>
            </a:r>
          </a:p>
          <a:p>
            <a:pPr lvl="1"/>
            <a:r>
              <a:rPr lang="en-US" sz="1875" dirty="0"/>
              <a:t>Jump up and down</a:t>
            </a:r>
          </a:p>
          <a:p>
            <a:pPr lvl="1"/>
            <a:r>
              <a:rPr lang="en-US" sz="1875" dirty="0"/>
              <a:t>Notice your body</a:t>
            </a:r>
          </a:p>
          <a:p>
            <a:pPr lvl="2"/>
            <a:r>
              <a:rPr lang="en-US" sz="1875" dirty="0"/>
              <a:t>Wiggling your toes in your socks</a:t>
            </a:r>
          </a:p>
          <a:p>
            <a:pPr lvl="2"/>
            <a:r>
              <a:rPr lang="en-US" sz="1875" dirty="0"/>
              <a:t>The feel of your back against the chair</a:t>
            </a:r>
          </a:p>
          <a:p>
            <a:pPr lvl="1"/>
            <a:r>
              <a:rPr lang="en-US" sz="1875" dirty="0"/>
              <a:t> Stretch. Extend your fingers, arms or legs as far as you can; roll your head around</a:t>
            </a:r>
          </a:p>
          <a:p>
            <a:pPr lvl="1"/>
            <a:r>
              <a:rPr lang="en-US" sz="1875" dirty="0"/>
              <a:t>Walk slowly, noticing each footstep, saying "left,” “right" with each step</a:t>
            </a:r>
          </a:p>
          <a:p>
            <a:pPr lvl="1"/>
            <a:r>
              <a:rPr lang="en-US" sz="1875" dirty="0"/>
              <a:t>Eat something, describing the flavors in detail to yourself</a:t>
            </a:r>
          </a:p>
          <a:p>
            <a:pPr lvl="1"/>
            <a:r>
              <a:rPr lang="en-US" sz="1875" dirty="0"/>
              <a:t>Focus on your breathing, noticing each inhale and exhale. Repeat a pleasant word to yourself on each inhale (for example, a favorite color or a soothing word such as "safe," or "easy"). </a:t>
            </a:r>
          </a:p>
          <a:p>
            <a:endParaRPr lang="en-US" dirty="0"/>
          </a:p>
        </p:txBody>
      </p:sp>
    </p:spTree>
    <p:extLst>
      <p:ext uri="{BB962C8B-B14F-4D97-AF65-F5344CB8AC3E}">
        <p14:creationId xmlns:p14="http://schemas.microsoft.com/office/powerpoint/2010/main" val="2554513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Grounding Examples</a:t>
            </a:r>
            <a:r>
              <a:rPr lang="en-US" sz="4050" dirty="0" smtClean="0"/>
              <a:t> </a:t>
            </a:r>
            <a:r>
              <a:rPr lang="en-US" sz="1800" dirty="0"/>
              <a:t>(Najavits, 2002)</a:t>
            </a:r>
            <a:endParaRPr lang="en-US" dirty="0"/>
          </a:p>
        </p:txBody>
      </p:sp>
      <p:sp>
        <p:nvSpPr>
          <p:cNvPr id="3" name="Content Placeholder 2"/>
          <p:cNvSpPr>
            <a:spLocks noGrp="1"/>
          </p:cNvSpPr>
          <p:nvPr>
            <p:ph idx="1"/>
          </p:nvPr>
        </p:nvSpPr>
        <p:spPr/>
        <p:txBody>
          <a:bodyPr>
            <a:noAutofit/>
          </a:bodyPr>
          <a:lstStyle/>
          <a:p>
            <a:r>
              <a:rPr lang="en-US" sz="1600" dirty="0"/>
              <a:t>Soothing Grounding</a:t>
            </a:r>
          </a:p>
          <a:p>
            <a:pPr lvl="1"/>
            <a:r>
              <a:rPr lang="en-US" sz="1600" dirty="0" smtClean="0"/>
              <a:t>Say </a:t>
            </a:r>
            <a:r>
              <a:rPr lang="en-US" sz="1600" dirty="0"/>
              <a:t>kind statements, as if you were talking to a small </a:t>
            </a:r>
            <a:r>
              <a:rPr lang="en-US" sz="1600" dirty="0" smtClean="0"/>
              <a:t>child</a:t>
            </a:r>
            <a:endParaRPr lang="en-US" sz="1600" dirty="0"/>
          </a:p>
          <a:p>
            <a:pPr lvl="2"/>
            <a:r>
              <a:rPr lang="en-US" sz="1600" dirty="0"/>
              <a:t>Ex: "You are a good person going through a hard time. You'll get through this.”</a:t>
            </a:r>
          </a:p>
          <a:p>
            <a:pPr lvl="1"/>
            <a:r>
              <a:rPr lang="en-US" sz="1600" dirty="0"/>
              <a:t>T</a:t>
            </a:r>
            <a:r>
              <a:rPr lang="en-US" sz="1600" dirty="0" smtClean="0"/>
              <a:t>hink </a:t>
            </a:r>
            <a:r>
              <a:rPr lang="en-US" sz="1600" dirty="0"/>
              <a:t>of favorites. Think of your favorite color, animal, season, food, time of day, TV </a:t>
            </a:r>
            <a:r>
              <a:rPr lang="en-US" sz="1600" dirty="0" smtClean="0"/>
              <a:t>show</a:t>
            </a:r>
            <a:endParaRPr lang="en-US" sz="1600" dirty="0"/>
          </a:p>
          <a:p>
            <a:pPr lvl="1"/>
            <a:r>
              <a:rPr lang="en-US" sz="1600" dirty="0" smtClean="0"/>
              <a:t> </a:t>
            </a:r>
            <a:r>
              <a:rPr lang="en-US" sz="1600" dirty="0"/>
              <a:t>Picture people you care </a:t>
            </a:r>
            <a:r>
              <a:rPr lang="en-US" sz="1600" dirty="0" smtClean="0"/>
              <a:t>about</a:t>
            </a:r>
          </a:p>
          <a:p>
            <a:pPr lvl="1"/>
            <a:r>
              <a:rPr lang="en-US" sz="1600" dirty="0" smtClean="0"/>
              <a:t>Remember </a:t>
            </a:r>
            <a:r>
              <a:rPr lang="en-US" sz="1600" dirty="0"/>
              <a:t>the words to an inspiring </a:t>
            </a:r>
            <a:r>
              <a:rPr lang="en-US" sz="1600" dirty="0" smtClean="0"/>
              <a:t>song, </a:t>
            </a:r>
            <a:r>
              <a:rPr lang="en-US" sz="1600" dirty="0"/>
              <a:t>quotation, or poem that makes you feel better </a:t>
            </a:r>
            <a:endParaRPr lang="en-US" sz="1600" dirty="0" smtClean="0"/>
          </a:p>
          <a:p>
            <a:pPr lvl="1"/>
            <a:r>
              <a:rPr lang="en-US" sz="1600" dirty="0" smtClean="0"/>
              <a:t>Remember </a:t>
            </a:r>
            <a:r>
              <a:rPr lang="en-US" sz="1600" dirty="0"/>
              <a:t>a </a:t>
            </a:r>
            <a:r>
              <a:rPr lang="en-US" sz="1600" dirty="0" smtClean="0"/>
              <a:t>safe/soothing place (real or imagined) </a:t>
            </a:r>
          </a:p>
          <a:p>
            <a:pPr lvl="2"/>
            <a:r>
              <a:rPr lang="en-US" sz="1600" dirty="0"/>
              <a:t>Focus on everything about that place: the sounds, colors, shapes, objects, textures</a:t>
            </a:r>
          </a:p>
          <a:p>
            <a:pPr lvl="1"/>
            <a:r>
              <a:rPr lang="en-US" sz="1600" dirty="0" smtClean="0"/>
              <a:t>Say </a:t>
            </a:r>
            <a:r>
              <a:rPr lang="en-US" sz="1600" dirty="0"/>
              <a:t>a coping </a:t>
            </a:r>
            <a:r>
              <a:rPr lang="en-US" sz="1600" dirty="0" smtClean="0"/>
              <a:t>statement</a:t>
            </a:r>
            <a:endParaRPr lang="en-US" sz="1600" dirty="0"/>
          </a:p>
          <a:p>
            <a:pPr lvl="2"/>
            <a:r>
              <a:rPr lang="en-US" sz="1600" dirty="0"/>
              <a:t>"1 can handle this", "This feeling will pass.“</a:t>
            </a:r>
          </a:p>
          <a:p>
            <a:pPr lvl="1"/>
            <a:r>
              <a:rPr lang="en-US" sz="1600" dirty="0" smtClean="0"/>
              <a:t> </a:t>
            </a:r>
            <a:r>
              <a:rPr lang="en-US" sz="1600" dirty="0"/>
              <a:t>Plan out a safe treat for yourself, such as a piece of candy, a nice dinner, or a warm </a:t>
            </a:r>
            <a:r>
              <a:rPr lang="en-US" sz="1600" dirty="0" smtClean="0"/>
              <a:t>bath</a:t>
            </a:r>
          </a:p>
          <a:p>
            <a:pPr lvl="1"/>
            <a:r>
              <a:rPr lang="en-US" sz="1600" dirty="0" smtClean="0"/>
              <a:t>Think </a:t>
            </a:r>
            <a:r>
              <a:rPr lang="en-US" sz="1600" dirty="0"/>
              <a:t>of </a:t>
            </a:r>
            <a:r>
              <a:rPr lang="en-US" sz="1600" dirty="0" smtClean="0"/>
              <a:t>things </a:t>
            </a:r>
            <a:r>
              <a:rPr lang="en-US" sz="1600" dirty="0"/>
              <a:t>you are Iookinq forward to in the next </a:t>
            </a:r>
            <a:r>
              <a:rPr lang="en-US" sz="1600" dirty="0" smtClean="0"/>
              <a:t>week</a:t>
            </a:r>
            <a:endParaRPr lang="en-US" sz="1600" dirty="0"/>
          </a:p>
        </p:txBody>
      </p:sp>
    </p:spTree>
    <p:extLst>
      <p:ext uri="{BB962C8B-B14F-4D97-AF65-F5344CB8AC3E}">
        <p14:creationId xmlns:p14="http://schemas.microsoft.com/office/powerpoint/2010/main" val="1322401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For Grounding/Coping </a:t>
            </a:r>
            <a:r>
              <a:rPr lang="en-US" dirty="0"/>
              <a:t>S</a:t>
            </a:r>
            <a:r>
              <a:rPr lang="en-US" dirty="0" smtClean="0"/>
              <a:t>kills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smtClean="0"/>
              <a:t>Role of practice</a:t>
            </a:r>
          </a:p>
          <a:p>
            <a:pPr lvl="1"/>
            <a:r>
              <a:rPr lang="en-US" sz="2400" dirty="0"/>
              <a:t>Using when distressed and not </a:t>
            </a:r>
            <a:r>
              <a:rPr lang="en-US" sz="2400" dirty="0" smtClean="0"/>
              <a:t>distressed</a:t>
            </a:r>
          </a:p>
          <a:p>
            <a:pPr lvl="1"/>
            <a:r>
              <a:rPr lang="en-US" sz="2400" dirty="0" smtClean="0"/>
              <a:t>Practicing multiple times</a:t>
            </a:r>
            <a:endParaRPr lang="en-US" sz="2400" dirty="0"/>
          </a:p>
          <a:p>
            <a:pPr marL="342900" indent="-342900">
              <a:buFont typeface="Arial" panose="020B0604020202020204" pitchFamily="34" charset="0"/>
              <a:buChar char="•"/>
            </a:pPr>
            <a:r>
              <a:rPr lang="en-US" sz="2400" dirty="0" smtClean="0"/>
              <a:t>Finding preferred skills</a:t>
            </a:r>
          </a:p>
          <a:p>
            <a:pPr marL="342900" indent="-342900">
              <a:buFont typeface="Arial" panose="020B0604020202020204" pitchFamily="34" charset="0"/>
              <a:buChar char="•"/>
            </a:pPr>
            <a:r>
              <a:rPr lang="en-US" sz="2400" dirty="0" smtClean="0"/>
              <a:t>Matching skills to symptoms</a:t>
            </a:r>
          </a:p>
          <a:p>
            <a:pPr marL="342900" indent="-342900">
              <a:buFont typeface="Arial" panose="020B0604020202020204" pitchFamily="34" charset="0"/>
              <a:buChar char="•"/>
            </a:pPr>
            <a:r>
              <a:rPr lang="en-US" sz="2400" dirty="0" smtClean="0"/>
              <a:t>Having a “tool box” of multiple skills</a:t>
            </a:r>
            <a:endParaRPr lang="en-US" sz="2400" dirty="0"/>
          </a:p>
        </p:txBody>
      </p:sp>
    </p:spTree>
    <p:extLst>
      <p:ext uri="{BB962C8B-B14F-4D97-AF65-F5344CB8AC3E}">
        <p14:creationId xmlns:p14="http://schemas.microsoft.com/office/powerpoint/2010/main" val="128100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Processing Trauma </a:t>
            </a:r>
            <a:r>
              <a:rPr lang="en-US" dirty="0"/>
              <a:t>N</a:t>
            </a:r>
            <a:r>
              <a:rPr lang="en-US" dirty="0" smtClean="0"/>
              <a:t>arrative</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Full control over trauma narrative, when, where, how, with whom it is processed (no control over trauma)</a:t>
            </a:r>
          </a:p>
          <a:p>
            <a:pPr marL="342900" indent="-342900">
              <a:buFont typeface="Arial" panose="020B0604020202020204" pitchFamily="34" charset="0"/>
              <a:buChar char="•"/>
            </a:pPr>
            <a:r>
              <a:rPr lang="en-US" sz="2400" dirty="0"/>
              <a:t>Identify themes related to self/world as a result of that/those experience(s).  Work to challenge/reconstruct those beliefs</a:t>
            </a:r>
          </a:p>
          <a:p>
            <a:pPr lvl="1"/>
            <a:r>
              <a:rPr lang="en-US" sz="2400" dirty="0"/>
              <a:t>“How has this event changed what you think about yourself?” and, “How has this event changed how you think about others?”  (Cahill &amp; </a:t>
            </a:r>
            <a:r>
              <a:rPr lang="en-US" sz="2400" dirty="0" err="1"/>
              <a:t>Foa</a:t>
            </a:r>
            <a:r>
              <a:rPr lang="en-US" sz="2400" dirty="0"/>
              <a:t>, 2007)</a:t>
            </a:r>
          </a:p>
          <a:p>
            <a:pPr marL="342900" indent="-342900">
              <a:buFont typeface="Arial" panose="020B0604020202020204" pitchFamily="34" charset="0"/>
              <a:buChar char="•"/>
            </a:pPr>
            <a:r>
              <a:rPr lang="en-US" sz="2400" dirty="0"/>
              <a:t>Sit with emotions that arise when processing the narrative and utilize coping/grounding strategies</a:t>
            </a:r>
          </a:p>
          <a:p>
            <a:pPr marL="342900" indent="-342900">
              <a:buFont typeface="Arial" panose="020B0604020202020204" pitchFamily="34" charset="0"/>
              <a:buChar char="•"/>
            </a:pPr>
            <a:r>
              <a:rPr lang="en-US" sz="2400" dirty="0"/>
              <a:t>What makes symptoms better? Worse? (positive and negative coping strategies)</a:t>
            </a:r>
          </a:p>
        </p:txBody>
      </p:sp>
    </p:spTree>
    <p:extLst>
      <p:ext uri="{BB962C8B-B14F-4D97-AF65-F5344CB8AC3E}">
        <p14:creationId xmlns:p14="http://schemas.microsoft.com/office/powerpoint/2010/main" val="2786833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Processing Trauma Narrative: Cognitive Appraisals (</a:t>
            </a:r>
            <a:r>
              <a:rPr lang="en-US" dirty="0" err="1" smtClean="0"/>
              <a:t>McIlveen</a:t>
            </a:r>
            <a:r>
              <a:rPr lang="en-US" dirty="0" smtClean="0"/>
              <a:t> et. al, 2022</a:t>
            </a:r>
            <a:r>
              <a:rPr lang="en-US" dirty="0" smtClean="0"/>
              <a:t>)</a:t>
            </a:r>
            <a:br>
              <a:rPr lang="en-US" dirty="0" smtClean="0"/>
            </a:br>
            <a:endParaRPr lang="en-US" dirty="0"/>
          </a:p>
        </p:txBody>
      </p:sp>
      <p:sp>
        <p:nvSpPr>
          <p:cNvPr id="3" name="Content Placeholder 2"/>
          <p:cNvSpPr>
            <a:spLocks noGrp="1"/>
          </p:cNvSpPr>
          <p:nvPr>
            <p:ph idx="1"/>
          </p:nvPr>
        </p:nvSpPr>
        <p:spPr>
          <a:xfrm>
            <a:off x="270933" y="1600200"/>
            <a:ext cx="8525933" cy="4525963"/>
          </a:xfrm>
        </p:spPr>
        <p:txBody>
          <a:bodyPr>
            <a:normAutofit/>
          </a:bodyPr>
          <a:lstStyle/>
          <a:p>
            <a:pPr marL="342900" indent="-342900">
              <a:buFont typeface="Arial" panose="020B0604020202020204" pitchFamily="34" charset="0"/>
              <a:buChar char="•"/>
            </a:pPr>
            <a:r>
              <a:rPr lang="en-US" sz="2400" dirty="0" smtClean="0"/>
              <a:t>Alienation appraisals (disconnection from self and others) associated most strongly with PTSD symptoms</a:t>
            </a:r>
          </a:p>
          <a:p>
            <a:pPr marL="1085850" lvl="1" indent="-342900">
              <a:buFont typeface="Arial" panose="020B0604020202020204" pitchFamily="34" charset="0"/>
              <a:buChar char="•"/>
            </a:pPr>
            <a:r>
              <a:rPr lang="en-US" sz="2400" dirty="0" smtClean="0"/>
              <a:t>Examples: </a:t>
            </a:r>
            <a:r>
              <a:rPr lang="en-US" sz="2400" dirty="0"/>
              <a:t>“There is a huge void inside me” and “My friends don’t understand my </a:t>
            </a:r>
            <a:r>
              <a:rPr lang="en-US" sz="2400" dirty="0" smtClean="0"/>
              <a:t>reactions”,</a:t>
            </a:r>
          </a:p>
          <a:p>
            <a:pPr marL="1085850" lvl="1" indent="-342900">
              <a:buFont typeface="Arial" panose="020B0604020202020204" pitchFamily="34" charset="0"/>
              <a:buChar char="•"/>
            </a:pPr>
            <a:r>
              <a:rPr lang="en-US" sz="2400" dirty="0" smtClean="0"/>
              <a:t>Association with withdrawal from others, endorsing loneliness</a:t>
            </a:r>
          </a:p>
          <a:p>
            <a:pPr marL="1085850" lvl="1" indent="-342900">
              <a:buFont typeface="Arial" panose="020B0604020202020204" pitchFamily="34" charset="0"/>
              <a:buChar char="•"/>
            </a:pPr>
            <a:r>
              <a:rPr lang="en-US" sz="2400" dirty="0" smtClean="0"/>
              <a:t>Prioritization of building a strong therapeutic alliance</a:t>
            </a:r>
            <a:endParaRPr lang="en-US" sz="2400" dirty="0"/>
          </a:p>
        </p:txBody>
      </p:sp>
    </p:spTree>
    <p:extLst>
      <p:ext uri="{BB962C8B-B14F-4D97-AF65-F5344CB8AC3E}">
        <p14:creationId xmlns:p14="http://schemas.microsoft.com/office/powerpoint/2010/main" val="1777190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Seeking Safety Cognitive Restructuring Examples </a:t>
            </a:r>
            <a:r>
              <a:rPr lang="en-US" sz="1350" dirty="0"/>
              <a:t>(Najavits, 2002)</a:t>
            </a:r>
          </a:p>
        </p:txBody>
      </p:sp>
      <p:sp>
        <p:nvSpPr>
          <p:cNvPr id="3" name="Content Placeholder 2"/>
          <p:cNvSpPr>
            <a:spLocks noGrp="1"/>
          </p:cNvSpPr>
          <p:nvPr>
            <p:ph idx="1"/>
          </p:nvPr>
        </p:nvSpPr>
        <p:spPr/>
        <p:txBody>
          <a:bodyPr>
            <a:noAutofit/>
          </a:bodyPr>
          <a:lstStyle/>
          <a:p>
            <a:pPr marL="96012" lvl="1" indent="0">
              <a:buNone/>
            </a:pPr>
            <a:r>
              <a:rPr lang="en-US" sz="1400" b="1" u="sng" dirty="0"/>
              <a:t>I'm Crazy</a:t>
            </a:r>
          </a:p>
          <a:p>
            <a:pPr lvl="1"/>
            <a:r>
              <a:rPr lang="en-US" sz="1400" dirty="0"/>
              <a:t>You believe that you shouldn't feel the way you do</a:t>
            </a:r>
          </a:p>
          <a:p>
            <a:pPr lvl="1"/>
            <a:r>
              <a:rPr lang="en-US" sz="1400" dirty="0"/>
              <a:t>Cognitive restructuring: Honor Your Feelings. You are not crazy. Your feelings make sense in light of what you have been through. You can get over them by talking about them and learning to cope. </a:t>
            </a:r>
          </a:p>
          <a:p>
            <a:pPr marL="96012" lvl="1" indent="0">
              <a:buNone/>
            </a:pPr>
            <a:r>
              <a:rPr lang="en-US" sz="1400" b="1" u="sng" dirty="0"/>
              <a:t>Time Warp</a:t>
            </a:r>
          </a:p>
          <a:p>
            <a:pPr lvl="1"/>
            <a:r>
              <a:rPr lang="en-US" sz="1400" dirty="0"/>
              <a:t>It feels like a negative feeling will go on forever</a:t>
            </a:r>
          </a:p>
          <a:p>
            <a:pPr lvl="1"/>
            <a:r>
              <a:rPr lang="en-US" sz="1400" dirty="0"/>
              <a:t>Cognitive restructuring: Observe Real Time. Take a clock and time how long it really lasts. Negative feelings will usually subside after a while; often they will go away sooner if you distract with activities.</a:t>
            </a:r>
          </a:p>
          <a:p>
            <a:pPr marL="96012" lvl="1" indent="0">
              <a:buNone/>
            </a:pPr>
            <a:r>
              <a:rPr lang="en-US" sz="1400" b="1" u="sng" dirty="0"/>
              <a:t>The Past is the Present</a:t>
            </a:r>
          </a:p>
          <a:p>
            <a:pPr lvl="1"/>
            <a:r>
              <a:rPr lang="en-US" sz="1400" dirty="0"/>
              <a:t>Because you were a victim in the past, you are a victim in the present</a:t>
            </a:r>
          </a:p>
          <a:p>
            <a:pPr lvl="1"/>
            <a:r>
              <a:rPr lang="en-US" sz="1400" dirty="0"/>
              <a:t>Cognitive Restructuring: Notice Your Power. Stay in the present: I am an adult (no longer a child); I have choices (I am not trapped); I am getting help (I am not </a:t>
            </a:r>
            <a:r>
              <a:rPr lang="en-US" sz="1400" dirty="0" smtClean="0"/>
              <a:t>alone)</a:t>
            </a:r>
          </a:p>
          <a:p>
            <a:pPr indent="-285750"/>
            <a:r>
              <a:rPr lang="en-US" sz="1400" b="1" u="sng" dirty="0" smtClean="0"/>
              <a:t>I </a:t>
            </a:r>
            <a:r>
              <a:rPr lang="en-US" sz="1400" b="1" u="sng" dirty="0"/>
              <a:t>am My Trauma</a:t>
            </a:r>
          </a:p>
          <a:p>
            <a:pPr lvl="1"/>
            <a:r>
              <a:rPr lang="en-US" sz="1400" dirty="0"/>
              <a:t>Your trauma is your identity; it is more important than anything else</a:t>
            </a:r>
          </a:p>
          <a:p>
            <a:pPr lvl="1"/>
            <a:r>
              <a:rPr lang="en-US" sz="1400" dirty="0"/>
              <a:t>Cognitive restructuring: Create a Broad Identity. You are more than what you have suffered. Think of your different roles in life, your varied interests, your goals and hopes.</a:t>
            </a:r>
          </a:p>
        </p:txBody>
      </p:sp>
    </p:spTree>
    <p:extLst>
      <p:ext uri="{BB962C8B-B14F-4D97-AF65-F5344CB8AC3E}">
        <p14:creationId xmlns:p14="http://schemas.microsoft.com/office/powerpoint/2010/main" val="149647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Disclosure</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With respect to the following presentation, there has been no relevant (direct or indirect) financial relationship between the party listed above (or spouse/partner) and any for-profit company in the past 12 months which would be considered a conflict of interest.</a:t>
            </a:r>
          </a:p>
          <a:p>
            <a:pPr marL="342900" indent="-342900">
              <a:buFont typeface="Arial" panose="020B0604020202020204" pitchFamily="34" charset="0"/>
              <a:buChar char="•"/>
            </a:pPr>
            <a:r>
              <a:rPr lang="en-US" dirty="0"/>
              <a:t>The views expressed in this presentation are those of the presenter and may not reflect official policy of Community Health Center, Inc. and its Weitzman Institute.</a:t>
            </a:r>
          </a:p>
          <a:p>
            <a:pPr marL="342900" indent="-342900">
              <a:buFont typeface="Arial" panose="020B0604020202020204" pitchFamily="34" charset="0"/>
              <a:buChar char="•"/>
            </a:pPr>
            <a:r>
              <a:rPr lang="en-US" dirty="0"/>
              <a:t>I am obligated to disclose any products which are off-label, unlabeled, experimental, and/or under investigation (not FDA approved) and any limitations on the information that I present, such as data that are preliminary or that represent ongoing research, interim analyses, and/or unsupported opinion. </a:t>
            </a:r>
          </a:p>
          <a:p>
            <a:endParaRPr lang="en-US" dirty="0"/>
          </a:p>
        </p:txBody>
      </p:sp>
    </p:spTree>
    <p:extLst>
      <p:ext uri="{BB962C8B-B14F-4D97-AF65-F5344CB8AC3E}">
        <p14:creationId xmlns:p14="http://schemas.microsoft.com/office/powerpoint/2010/main" val="4270651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Consideration of Posttraumatic Growth (Gleeson et al., 2022)</a:t>
            </a:r>
            <a:endParaRPr lang="en-US" sz="1350" dirty="0"/>
          </a:p>
        </p:txBody>
      </p:sp>
      <p:sp>
        <p:nvSpPr>
          <p:cNvPr id="3" name="Content Placeholder 2"/>
          <p:cNvSpPr>
            <a:spLocks noGrp="1"/>
          </p:cNvSpPr>
          <p:nvPr>
            <p:ph idx="1"/>
          </p:nvPr>
        </p:nvSpPr>
        <p:spPr/>
        <p:txBody>
          <a:bodyPr>
            <a:noAutofit/>
          </a:bodyPr>
          <a:lstStyle/>
          <a:p>
            <a:pPr marL="381762" lvl="1"/>
            <a:r>
              <a:rPr lang="en-US" sz="2400" dirty="0" smtClean="0"/>
              <a:t>Associated with </a:t>
            </a:r>
            <a:r>
              <a:rPr lang="en-US" sz="2400" dirty="0"/>
              <a:t>greater appreciation of life, improved interpersonal relationships, greater personal strength, recognition of new possibilities, and spiritual or religious growth </a:t>
            </a:r>
            <a:endParaRPr lang="en-US" sz="2400" dirty="0" smtClean="0"/>
          </a:p>
          <a:p>
            <a:pPr marL="381762" lvl="1"/>
            <a:r>
              <a:rPr lang="en-US" sz="2400" dirty="0" smtClean="0"/>
              <a:t>Positive appraisals of traumatic event (</a:t>
            </a:r>
            <a:r>
              <a:rPr lang="en-US" sz="2400" dirty="0" err="1" smtClean="0"/>
              <a:t>eg</a:t>
            </a:r>
            <a:r>
              <a:rPr lang="en-US" sz="2400" dirty="0"/>
              <a:t> </a:t>
            </a:r>
            <a:r>
              <a:rPr lang="en-US" sz="2400" dirty="0" smtClean="0"/>
              <a:t>being able to cope with event successfully) associated with posttraumatic growth</a:t>
            </a:r>
          </a:p>
          <a:p>
            <a:pPr marL="381762" lvl="1"/>
            <a:r>
              <a:rPr lang="en-US" sz="2400" dirty="0" smtClean="0"/>
              <a:t>Potential need to create space for ruminative process related to disrupted schemas associated with event (processing emotional impact of control, safety, identity) prior to transition </a:t>
            </a:r>
            <a:r>
              <a:rPr lang="en-US" sz="2400" dirty="0" smtClean="0"/>
              <a:t>into </a:t>
            </a:r>
            <a:r>
              <a:rPr lang="en-US" sz="2400" dirty="0" smtClean="0"/>
              <a:t>PTG process</a:t>
            </a:r>
          </a:p>
        </p:txBody>
      </p:sp>
    </p:spTree>
    <p:extLst>
      <p:ext uri="{BB962C8B-B14F-4D97-AF65-F5344CB8AC3E}">
        <p14:creationId xmlns:p14="http://schemas.microsoft.com/office/powerpoint/2010/main" val="1824920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Consideration of Posttraumatic Growth (Gleeson et al., 2022; Raja </a:t>
            </a:r>
            <a:r>
              <a:rPr lang="en-US" sz="2400" dirty="0" smtClean="0"/>
              <a:t>et al., </a:t>
            </a:r>
            <a:r>
              <a:rPr lang="en-US" sz="2400" dirty="0" smtClean="0"/>
              <a:t>2021)</a:t>
            </a:r>
            <a:endParaRPr lang="en-US" sz="1350" dirty="0"/>
          </a:p>
        </p:txBody>
      </p:sp>
      <p:sp>
        <p:nvSpPr>
          <p:cNvPr id="3" name="Content Placeholder 2"/>
          <p:cNvSpPr>
            <a:spLocks noGrp="1"/>
          </p:cNvSpPr>
          <p:nvPr>
            <p:ph idx="1"/>
          </p:nvPr>
        </p:nvSpPr>
        <p:spPr>
          <a:xfrm>
            <a:off x="286173" y="1676400"/>
            <a:ext cx="8525933" cy="4525963"/>
          </a:xfrm>
        </p:spPr>
        <p:txBody>
          <a:bodyPr>
            <a:noAutofit/>
          </a:bodyPr>
          <a:lstStyle/>
          <a:p>
            <a:pPr marL="381762" lvl="1"/>
            <a:r>
              <a:rPr lang="en-US" sz="2400" dirty="0" smtClean="0"/>
              <a:t>Reduced PTG with interpersonal related events and multiple/prolonged events</a:t>
            </a:r>
          </a:p>
          <a:p>
            <a:pPr marL="381762" lvl="1"/>
            <a:r>
              <a:rPr lang="en-US" sz="2400" dirty="0" smtClean="0"/>
              <a:t>Consideration of  Trauma Appraisal Questionnaire to determine focus of cognitive restructuring</a:t>
            </a:r>
          </a:p>
          <a:p>
            <a:pPr marL="781812" lvl="2"/>
            <a:r>
              <a:rPr lang="en-US" sz="2400" dirty="0"/>
              <a:t>betrayal, self-blame, fear, alienation, anger, and </a:t>
            </a:r>
            <a:r>
              <a:rPr lang="en-US" sz="2400" dirty="0" smtClean="0"/>
              <a:t>shame</a:t>
            </a:r>
          </a:p>
          <a:p>
            <a:pPr marL="781812" lvl="2"/>
            <a:r>
              <a:rPr lang="en-US" sz="2400" dirty="0" smtClean="0"/>
              <a:t>Betrayal and shame associated with PTG significantly</a:t>
            </a:r>
          </a:p>
          <a:p>
            <a:pPr marL="381762" lvl="1"/>
            <a:r>
              <a:rPr lang="en-US" sz="2400" dirty="0" smtClean="0"/>
              <a:t>Resilience associated with single events, having a support system, healthy coping strategies</a:t>
            </a:r>
          </a:p>
          <a:p>
            <a:pPr marL="781812" lvl="2"/>
            <a:endParaRPr lang="en-US" dirty="0"/>
          </a:p>
        </p:txBody>
      </p:sp>
    </p:spTree>
    <p:extLst>
      <p:ext uri="{BB962C8B-B14F-4D97-AF65-F5344CB8AC3E}">
        <p14:creationId xmlns:p14="http://schemas.microsoft.com/office/powerpoint/2010/main" val="2287446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1800" dirty="0" smtClean="0"/>
              <a:t>Adams, S. &amp; </a:t>
            </a:r>
            <a:r>
              <a:rPr lang="en-US" sz="1800" dirty="0" err="1" smtClean="0"/>
              <a:t>Allwood</a:t>
            </a:r>
            <a:r>
              <a:rPr lang="en-US" sz="1800" dirty="0" smtClean="0"/>
              <a:t>, M. (2020).  Profiles of home violence and posttraumatic stress 	symptoms among young adults: Distinguishing between trauma and adversity 	using latent class analysis.  </a:t>
            </a:r>
            <a:r>
              <a:rPr lang="en-US" sz="1800" i="1" dirty="0" smtClean="0"/>
              <a:t>Psychological Trauma: Theory, Research, Practice and Policy,	 13, </a:t>
            </a:r>
            <a:r>
              <a:rPr lang="en-US" sz="1800" dirty="0" smtClean="0"/>
              <a:t>284-92.</a:t>
            </a:r>
          </a:p>
          <a:p>
            <a:r>
              <a:rPr lang="en-US" dirty="0"/>
              <a:t>Barnett, M. L., Kia-Keating, M., Ruth, A., &amp; Garcia, M. (2020). Promoting </a:t>
            </a:r>
            <a:r>
              <a:rPr lang="en-US" dirty="0" smtClean="0"/>
              <a:t>equity	 </a:t>
            </a:r>
            <a:r>
              <a:rPr lang="en-US" dirty="0"/>
              <a:t>and resilience: Wellness navigators’ role in addressing adverse </a:t>
            </a:r>
            <a:r>
              <a:rPr lang="en-US" dirty="0" smtClean="0"/>
              <a:t>	childhood experiences</a:t>
            </a:r>
            <a:r>
              <a:rPr lang="en-US" dirty="0"/>
              <a:t>. </a:t>
            </a:r>
            <a:r>
              <a:rPr lang="en-US" i="1" dirty="0"/>
              <a:t>Clinical Practice in Pediatric Psychology, 8</a:t>
            </a:r>
            <a:r>
              <a:rPr lang="en-US" dirty="0"/>
              <a:t>(2), 176</a:t>
            </a:r>
            <a:r>
              <a:rPr lang="en-US" dirty="0" smtClean="0"/>
              <a:t>–	188</a:t>
            </a:r>
            <a:r>
              <a:rPr lang="en-US" dirty="0"/>
              <a:t>. </a:t>
            </a:r>
            <a:r>
              <a:rPr lang="en-US" dirty="0">
                <a:hlinkClick r:id="rId2"/>
              </a:rPr>
              <a:t>https://doi.org/10.1037/cpp0000320</a:t>
            </a:r>
            <a:endParaRPr lang="en-US" sz="1800" dirty="0" smtClean="0"/>
          </a:p>
          <a:p>
            <a:r>
              <a:rPr lang="en-US" sz="1800" dirty="0" smtClean="0"/>
              <a:t>Breslau</a:t>
            </a:r>
            <a:r>
              <a:rPr lang="en-US" sz="1800" dirty="0"/>
              <a:t>, N. &amp; Kessler, R. (2001). The stressor criterion in DSM-IV posttraumatic </a:t>
            </a:r>
            <a:r>
              <a:rPr lang="en-US" sz="1800" dirty="0" smtClean="0"/>
              <a:t>stress		 disorder</a:t>
            </a:r>
            <a:r>
              <a:rPr lang="en-US" sz="1800" dirty="0"/>
              <a:t>: an </a:t>
            </a:r>
            <a:r>
              <a:rPr lang="en-US" sz="1800" dirty="0" smtClean="0"/>
              <a:t>empirical investigation.</a:t>
            </a:r>
            <a:r>
              <a:rPr lang="en-US" sz="1800" dirty="0"/>
              <a:t> </a:t>
            </a:r>
            <a:r>
              <a:rPr lang="en-US" sz="1800" i="1" dirty="0" smtClean="0"/>
              <a:t>Biological </a:t>
            </a:r>
            <a:r>
              <a:rPr lang="en-US" sz="1800" i="1" dirty="0"/>
              <a:t>Psychiatry, 50, </a:t>
            </a:r>
            <a:r>
              <a:rPr lang="en-US" sz="1800" dirty="0"/>
              <a:t>699-704</a:t>
            </a:r>
            <a:r>
              <a:rPr lang="en-US" sz="1800" dirty="0" smtClean="0"/>
              <a:t>.</a:t>
            </a:r>
            <a:endParaRPr lang="en-US" sz="1800" dirty="0"/>
          </a:p>
          <a:p>
            <a:r>
              <a:rPr lang="en-US" sz="1800" dirty="0"/>
              <a:t>Cahill, S. </a:t>
            </a:r>
            <a:r>
              <a:rPr lang="en-US" sz="1800" dirty="0" smtClean="0"/>
              <a:t> &amp; </a:t>
            </a:r>
            <a:r>
              <a:rPr lang="en-US" sz="1800" dirty="0" err="1"/>
              <a:t>Foa</a:t>
            </a:r>
            <a:r>
              <a:rPr lang="en-US" sz="1800" dirty="0" smtClean="0"/>
              <a:t>., E. (2007). </a:t>
            </a:r>
            <a:r>
              <a:rPr lang="en-US" sz="1800" dirty="0"/>
              <a:t>Psychological Theories of PTSD. </a:t>
            </a:r>
            <a:r>
              <a:rPr lang="en-US" sz="1800" i="1" dirty="0" smtClean="0"/>
              <a:t>Handbook </a:t>
            </a:r>
            <a:r>
              <a:rPr lang="en-US" sz="1800" i="1" dirty="0"/>
              <a:t>of PTSD: Science and </a:t>
            </a:r>
            <a:r>
              <a:rPr lang="en-US" sz="1800" i="1" dirty="0" smtClean="0"/>
              <a:t>	Practice.</a:t>
            </a:r>
            <a:r>
              <a:rPr lang="en-US" sz="1800" dirty="0"/>
              <a:t> </a:t>
            </a:r>
            <a:r>
              <a:rPr lang="en-US" sz="1800" dirty="0" smtClean="0"/>
              <a:t>New </a:t>
            </a:r>
            <a:r>
              <a:rPr lang="en-US" sz="1800" dirty="0"/>
              <a:t>York: Guilford </a:t>
            </a:r>
            <a:r>
              <a:rPr lang="en-US" sz="1800" dirty="0" smtClean="0"/>
              <a:t>Press</a:t>
            </a:r>
          </a:p>
          <a:p>
            <a:r>
              <a:rPr lang="en-US" sz="1800" dirty="0" smtClean="0"/>
              <a:t>Cusack, K., </a:t>
            </a:r>
            <a:r>
              <a:rPr lang="en-US" sz="1800" dirty="0" err="1" smtClean="0"/>
              <a:t>Frueh</a:t>
            </a:r>
            <a:r>
              <a:rPr lang="en-US" sz="1800" dirty="0" smtClean="0"/>
              <a:t>, C., Brady, K. (2004).  Trauma screening in a community health center. </a:t>
            </a:r>
            <a:r>
              <a:rPr lang="en-US" sz="1800" dirty="0"/>
              <a:t>	</a:t>
            </a:r>
            <a:r>
              <a:rPr lang="en-US" sz="1800" dirty="0" smtClean="0"/>
              <a:t> </a:t>
            </a:r>
            <a:r>
              <a:rPr lang="en-US" sz="1800" i="1" dirty="0" smtClean="0"/>
              <a:t>Psychiatric Services, 55, </a:t>
            </a:r>
            <a:r>
              <a:rPr lang="en-US" sz="1800" dirty="0" smtClean="0"/>
              <a:t>157-62.</a:t>
            </a:r>
          </a:p>
          <a:p>
            <a:endParaRPr lang="en-US" sz="1800" dirty="0" smtClean="0"/>
          </a:p>
        </p:txBody>
      </p:sp>
    </p:spTree>
    <p:extLst>
      <p:ext uri="{BB962C8B-B14F-4D97-AF65-F5344CB8AC3E}">
        <p14:creationId xmlns:p14="http://schemas.microsoft.com/office/powerpoint/2010/main" val="1310515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dirty="0"/>
              <a:t>Ellis, A. E. (2020). Providing trauma-informed affirmative care: Introduction to </a:t>
            </a:r>
            <a:r>
              <a:rPr lang="en-US" dirty="0" smtClean="0"/>
              <a:t>	special </a:t>
            </a:r>
            <a:r>
              <a:rPr lang="en-US" dirty="0"/>
              <a:t>issue on evidence-based relationship variables in working with </a:t>
            </a:r>
            <a:r>
              <a:rPr lang="en-US" dirty="0" smtClean="0"/>
              <a:t>	affectional </a:t>
            </a:r>
            <a:r>
              <a:rPr lang="en-US" dirty="0"/>
              <a:t>and gender </a:t>
            </a:r>
            <a:r>
              <a:rPr lang="en-US" dirty="0" err="1"/>
              <a:t>minorities.</a:t>
            </a:r>
            <a:r>
              <a:rPr lang="en-US" i="1" dirty="0" err="1"/>
              <a:t>Practice</a:t>
            </a:r>
            <a:r>
              <a:rPr lang="en-US" i="1" dirty="0"/>
              <a:t> Innovations, 5</a:t>
            </a:r>
            <a:r>
              <a:rPr lang="en-US" dirty="0"/>
              <a:t>(3), 179–188. </a:t>
            </a:r>
            <a:r>
              <a:rPr lang="en-US" dirty="0" smtClean="0"/>
              <a:t>	https</a:t>
            </a:r>
            <a:r>
              <a:rPr lang="en-US" dirty="0"/>
              <a:t>://doi.org/10.1037/pri0000133</a:t>
            </a:r>
            <a:endParaRPr lang="en-US" sz="1800" dirty="0" smtClean="0"/>
          </a:p>
          <a:p>
            <a:r>
              <a:rPr lang="en-US" sz="1800" dirty="0" smtClean="0"/>
              <a:t>Gleeson</a:t>
            </a:r>
            <a:r>
              <a:rPr lang="en-US" sz="1800" dirty="0"/>
              <a:t>, A., Curran, D., Simms, J., Dyer, K., Fletcher, S., &amp; Hanna, D. (2022). </a:t>
            </a:r>
            <a:r>
              <a:rPr lang="en-US" sz="1800" dirty="0" smtClean="0"/>
              <a:t>The	</a:t>
            </a:r>
            <a:r>
              <a:rPr lang="en-US" sz="1800" dirty="0"/>
              <a:t>	 role of trauma, psychological therapy, and trauma appraisals in </a:t>
            </a:r>
            <a:r>
              <a:rPr lang="en-US" sz="1800" dirty="0" smtClean="0"/>
              <a:t>predicting 	posttraumatic </a:t>
            </a:r>
            <a:r>
              <a:rPr lang="en-US" sz="1800" dirty="0"/>
              <a:t>growth. </a:t>
            </a:r>
            <a:r>
              <a:rPr lang="en-US" sz="1800" i="1" dirty="0"/>
              <a:t>Psychological Trauma: Theory, Research, 	Practice, and Policy, 14, </a:t>
            </a:r>
            <a:r>
              <a:rPr lang="en-US" sz="1800" i="1" dirty="0" smtClean="0"/>
              <a:t>	</a:t>
            </a:r>
            <a:r>
              <a:rPr lang="en-US" sz="1800" dirty="0" smtClean="0"/>
              <a:t>998-1006</a:t>
            </a:r>
            <a:r>
              <a:rPr lang="en-US" sz="1800" dirty="0"/>
              <a:t>.  </a:t>
            </a:r>
            <a:r>
              <a:rPr lang="en-US" sz="1800" dirty="0">
                <a:hlinkClick r:id="rId2"/>
              </a:rPr>
              <a:t>http://</a:t>
            </a:r>
            <a:r>
              <a:rPr lang="en-US" sz="1800" dirty="0" smtClean="0">
                <a:hlinkClick r:id="rId2"/>
              </a:rPr>
              <a:t>dx.doi.org/10.1037/trm0000393</a:t>
            </a:r>
            <a:endParaRPr lang="en-US" sz="1800" dirty="0" smtClean="0"/>
          </a:p>
          <a:p>
            <a:r>
              <a:rPr lang="en-US" sz="1800" dirty="0" err="1" smtClean="0"/>
              <a:t>Hirschberger</a:t>
            </a:r>
            <a:r>
              <a:rPr lang="en-US" sz="1800" dirty="0" smtClean="0"/>
              <a:t>, G. (2019). Collective trauma and the social construction of meaning.		  </a:t>
            </a:r>
            <a:r>
              <a:rPr lang="en-US" sz="1800" i="1" dirty="0" smtClean="0"/>
              <a:t>Frontiers of Psychology, </a:t>
            </a:r>
            <a:r>
              <a:rPr lang="en-US" sz="2400" dirty="0" smtClean="0">
                <a:hlinkClick r:id="rId3"/>
              </a:rPr>
              <a:t>https</a:t>
            </a:r>
            <a:r>
              <a:rPr lang="en-US" sz="2400" dirty="0">
                <a:hlinkClick r:id="rId3"/>
              </a:rPr>
              <a:t>://doi.org/10.3389/fpsyg.2018.01441</a:t>
            </a:r>
            <a:endParaRPr lang="en-US" sz="1800" i="1" dirty="0" smtClean="0"/>
          </a:p>
          <a:p>
            <a:r>
              <a:rPr lang="en-US" sz="1800" dirty="0" smtClean="0"/>
              <a:t>Holman, A., </a:t>
            </a:r>
            <a:r>
              <a:rPr lang="en-US" sz="1800" dirty="0" err="1" smtClean="0"/>
              <a:t>Garfin</a:t>
            </a:r>
            <a:r>
              <a:rPr lang="en-US" sz="1800" dirty="0" smtClean="0"/>
              <a:t>, D., </a:t>
            </a:r>
            <a:r>
              <a:rPr lang="en-US" sz="1800" dirty="0" err="1" smtClean="0"/>
              <a:t>Lubens</a:t>
            </a:r>
            <a:r>
              <a:rPr lang="en-US" sz="1800" dirty="0" smtClean="0"/>
              <a:t>, P., &amp; Silver, R. (2019).  Media Exposure to Collective 	Trauma, Mental Health and Trauma, Does it Matter What you See?  </a:t>
            </a:r>
            <a:r>
              <a:rPr lang="en-US" sz="1800" i="1" dirty="0" smtClean="0"/>
              <a:t>Clinical 	Psychological Science</a:t>
            </a:r>
            <a:r>
              <a:rPr lang="en-US" sz="1800" dirty="0" smtClean="0"/>
              <a:t>, </a:t>
            </a:r>
            <a:r>
              <a:rPr lang="en-US" sz="1800" i="1" dirty="0" smtClean="0"/>
              <a:t>8, </a:t>
            </a:r>
            <a:r>
              <a:rPr lang="en-US" sz="1800" dirty="0" smtClean="0"/>
              <a:t>111-24.</a:t>
            </a:r>
            <a:endParaRPr lang="en-US" sz="1800" dirty="0"/>
          </a:p>
          <a:p>
            <a:r>
              <a:rPr lang="en-US" sz="1800" dirty="0" err="1"/>
              <a:t>Lisak</a:t>
            </a:r>
            <a:r>
              <a:rPr lang="en-US" sz="1800" dirty="0"/>
              <a:t>, D. (</a:t>
            </a:r>
            <a:r>
              <a:rPr lang="en-US" sz="1800" dirty="0" smtClean="0"/>
              <a:t>2014). </a:t>
            </a:r>
            <a:r>
              <a:rPr lang="en-US" sz="1800" dirty="0"/>
              <a:t>Trauma and neurodevelopment. Paper presented at the </a:t>
            </a:r>
            <a:r>
              <a:rPr lang="en-US" sz="1800" dirty="0" smtClean="0"/>
              <a:t>Arizona</a:t>
            </a:r>
            <a:r>
              <a:rPr lang="en-US" sz="1800" dirty="0"/>
              <a:t> </a:t>
            </a:r>
            <a:r>
              <a:rPr lang="en-US" sz="1800" dirty="0" smtClean="0"/>
              <a:t>	Psychological </a:t>
            </a:r>
            <a:r>
              <a:rPr lang="en-US" sz="1800" dirty="0"/>
              <a:t>Association </a:t>
            </a:r>
            <a:r>
              <a:rPr lang="en-US" sz="1800" dirty="0" smtClean="0"/>
              <a:t>Annual Convention</a:t>
            </a:r>
            <a:r>
              <a:rPr lang="en-US" sz="1800" dirty="0"/>
              <a:t>, </a:t>
            </a:r>
            <a:r>
              <a:rPr lang="en-US" sz="1800" dirty="0" smtClean="0"/>
              <a:t>	Tucson</a:t>
            </a:r>
            <a:r>
              <a:rPr lang="en-US" sz="1800" dirty="0"/>
              <a:t>, </a:t>
            </a:r>
            <a:r>
              <a:rPr lang="en-US" sz="1800" dirty="0" smtClean="0"/>
              <a:t>AZ.</a:t>
            </a:r>
          </a:p>
        </p:txBody>
      </p:sp>
    </p:spTree>
    <p:extLst>
      <p:ext uri="{BB962C8B-B14F-4D97-AF65-F5344CB8AC3E}">
        <p14:creationId xmlns:p14="http://schemas.microsoft.com/office/powerpoint/2010/main" val="3342168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1800" dirty="0" err="1"/>
              <a:t>Levenson</a:t>
            </a:r>
            <a:r>
              <a:rPr lang="en-US" sz="1800" dirty="0"/>
              <a:t>, J. S., Craig, S. L., &amp; Austin, A. (2023). Trauma-informed and </a:t>
            </a:r>
            <a:r>
              <a:rPr lang="en-US" sz="1800" dirty="0" smtClean="0"/>
              <a:t>affirmative mental		 </a:t>
            </a:r>
            <a:r>
              <a:rPr lang="en-US" sz="1800" dirty="0"/>
              <a:t>health practices with LGBTQ+ clients. </a:t>
            </a:r>
            <a:r>
              <a:rPr lang="en-US" sz="1800" i="1" dirty="0"/>
              <a:t>Psychological </a:t>
            </a:r>
            <a:r>
              <a:rPr lang="en-US" sz="1800" i="1" dirty="0" smtClean="0"/>
              <a:t>Services</a:t>
            </a:r>
            <a:r>
              <a:rPr lang="en-US" sz="1800" i="1" dirty="0"/>
              <a:t>, </a:t>
            </a:r>
            <a:r>
              <a:rPr lang="en-US" sz="1800" i="1" dirty="0" smtClean="0"/>
              <a:t>20</a:t>
            </a:r>
            <a:r>
              <a:rPr lang="en-US" sz="1800" dirty="0" smtClean="0"/>
              <a:t>, </a:t>
            </a:r>
            <a:r>
              <a:rPr lang="en-US" sz="1800" dirty="0"/>
              <a:t>134</a:t>
            </a:r>
            <a:r>
              <a:rPr lang="en-US" sz="1800" dirty="0" smtClean="0"/>
              <a:t>–	144</a:t>
            </a:r>
            <a:r>
              <a:rPr lang="en-US" sz="1800" dirty="0"/>
              <a:t>. </a:t>
            </a:r>
            <a:r>
              <a:rPr lang="en-US" sz="1800" dirty="0">
                <a:hlinkClick r:id="rId2"/>
              </a:rPr>
              <a:t>https://doi.org/10.1037/ser0000540</a:t>
            </a:r>
            <a:endParaRPr lang="en-US" sz="1800" dirty="0" smtClean="0"/>
          </a:p>
          <a:p>
            <a:r>
              <a:rPr lang="en-US" sz="1800" dirty="0" err="1" smtClean="0"/>
              <a:t>Maffley-Kipp</a:t>
            </a:r>
            <a:r>
              <a:rPr lang="en-US" sz="1800" dirty="0" smtClean="0"/>
              <a:t>, J., Flanagan, P., Kim, J., Schlegel, R., </a:t>
            </a:r>
            <a:r>
              <a:rPr lang="en-US" sz="1800" dirty="0" err="1" smtClean="0"/>
              <a:t>Vess</a:t>
            </a:r>
            <a:r>
              <a:rPr lang="en-US" sz="1800" dirty="0" smtClean="0"/>
              <a:t>, M. &amp; Hicks, J. (2020).  The role		 of perceived authenticity in</a:t>
            </a:r>
            <a:r>
              <a:rPr lang="en-US" sz="1800" dirty="0"/>
              <a:t> </a:t>
            </a:r>
            <a:r>
              <a:rPr lang="en-US" sz="1800" dirty="0" smtClean="0"/>
              <a:t>psychological recovery from collective trauma.  	</a:t>
            </a:r>
            <a:r>
              <a:rPr lang="en-US" sz="1800" i="1" dirty="0" smtClean="0"/>
              <a:t>Journal of Social and Clinical Psychology, 39, 	</a:t>
            </a:r>
            <a:r>
              <a:rPr lang="en-US" sz="1800" u="sng" dirty="0" smtClean="0">
                <a:hlinkClick r:id="rId3"/>
              </a:rPr>
              <a:t>https</a:t>
            </a:r>
            <a:r>
              <a:rPr lang="en-US" sz="1800" u="sng" dirty="0">
                <a:hlinkClick r:id="rId3"/>
              </a:rPr>
              <a:t>://</a:t>
            </a:r>
            <a:r>
              <a:rPr lang="en-US" sz="1800" u="sng" dirty="0" smtClean="0">
                <a:hlinkClick r:id="rId3"/>
              </a:rPr>
              <a:t>doi.org/10.1521/jscp.2020.39.5.419</a:t>
            </a:r>
            <a:endParaRPr lang="en-US" sz="1800" u="sng" dirty="0" smtClean="0"/>
          </a:p>
          <a:p>
            <a:r>
              <a:rPr lang="en-US" sz="1800" dirty="0" err="1"/>
              <a:t>McIlveen</a:t>
            </a:r>
            <a:r>
              <a:rPr lang="en-US" sz="1800" dirty="0"/>
              <a:t>, R., Mitchell, R., Curran, D., Dyer, K., Corry, M., </a:t>
            </a:r>
            <a:r>
              <a:rPr lang="en-US" sz="1800" dirty="0" err="1"/>
              <a:t>DePrince</a:t>
            </a:r>
            <a:r>
              <a:rPr lang="en-US" sz="1800" dirty="0"/>
              <a:t>, A., </a:t>
            </a:r>
            <a:r>
              <a:rPr lang="en-US" sz="1800" dirty="0" err="1"/>
              <a:t>Dorahy</a:t>
            </a:r>
            <a:r>
              <a:rPr lang="en-US" sz="1800" dirty="0"/>
              <a:t>, M., &amp; </a:t>
            </a:r>
            <a:r>
              <a:rPr lang="en-US" sz="1800" dirty="0" smtClean="0"/>
              <a:t>	Hanna</a:t>
            </a:r>
            <a:r>
              <a:rPr lang="en-US" sz="1800" dirty="0"/>
              <a:t>, D. (2022). Exploring </a:t>
            </a:r>
            <a:r>
              <a:rPr lang="en-US" sz="1800" dirty="0" smtClean="0"/>
              <a:t>the </a:t>
            </a:r>
            <a:r>
              <a:rPr lang="en-US" sz="1800" dirty="0"/>
              <a:t>relationship between alienation appraisals, </a:t>
            </a:r>
            <a:r>
              <a:rPr lang="en-US" sz="1800" dirty="0" smtClean="0"/>
              <a:t>	trauma</a:t>
            </a:r>
            <a:r>
              <a:rPr lang="en-US" sz="1800" dirty="0"/>
              <a:t>, posttraumatic stress, and </a:t>
            </a:r>
            <a:r>
              <a:rPr lang="en-US" sz="1800" dirty="0" smtClean="0"/>
              <a:t>depression</a:t>
            </a:r>
            <a:r>
              <a:rPr lang="en-US" sz="1800" dirty="0"/>
              <a:t>. </a:t>
            </a:r>
            <a:r>
              <a:rPr lang="en-US" sz="1800" i="1" dirty="0"/>
              <a:t>Psychological Trauma: Theory, </a:t>
            </a:r>
            <a:r>
              <a:rPr lang="en-US" sz="1800" i="1" dirty="0" smtClean="0"/>
              <a:t>	Research</a:t>
            </a:r>
            <a:r>
              <a:rPr lang="en-US" sz="1800" i="1" dirty="0"/>
              <a:t>, Practice, and Policy, 14</a:t>
            </a:r>
            <a:r>
              <a:rPr lang="en-US" sz="1800" dirty="0"/>
              <a:t>(6), 998</a:t>
            </a:r>
            <a:r>
              <a:rPr lang="en-US" sz="1800" dirty="0" smtClean="0"/>
              <a:t>–	1006</a:t>
            </a:r>
            <a:r>
              <a:rPr lang="en-US" sz="1800" dirty="0"/>
              <a:t>. </a:t>
            </a:r>
            <a:r>
              <a:rPr lang="en-US" sz="1800" dirty="0">
                <a:hlinkClick r:id="rId4"/>
              </a:rPr>
              <a:t>https://doi.org/10.1037/tra0000523</a:t>
            </a:r>
            <a:endParaRPr lang="en-US" sz="1800" dirty="0"/>
          </a:p>
          <a:p>
            <a:r>
              <a:rPr lang="en-US" sz="1800" dirty="0"/>
              <a:t>Najavits, L. (2002) </a:t>
            </a:r>
            <a:r>
              <a:rPr lang="en-US" sz="1800" i="1" dirty="0"/>
              <a:t>Seeking Safety: A Treatment Manual for PTSD and Substance Abuse.  </a:t>
            </a:r>
            <a:r>
              <a:rPr lang="en-US" sz="1800" dirty="0" smtClean="0"/>
              <a:t>Guilford 	Press</a:t>
            </a:r>
            <a:r>
              <a:rPr lang="en-US" sz="1800" dirty="0"/>
              <a:t>, </a:t>
            </a:r>
            <a:r>
              <a:rPr lang="en-US" sz="1800" dirty="0" err="1" smtClean="0"/>
              <a:t>NewYork</a:t>
            </a:r>
            <a:r>
              <a:rPr lang="en-US" sz="1800" dirty="0" smtClean="0"/>
              <a:t>.</a:t>
            </a:r>
          </a:p>
          <a:p>
            <a:r>
              <a:rPr lang="en-US" sz="1800" dirty="0" err="1"/>
              <a:t>Panisch</a:t>
            </a:r>
            <a:r>
              <a:rPr lang="en-US" sz="1800" dirty="0"/>
              <a:t>, L. S., </a:t>
            </a:r>
            <a:r>
              <a:rPr lang="en-US" sz="1800" dirty="0" err="1"/>
              <a:t>Sperlich</a:t>
            </a:r>
            <a:r>
              <a:rPr lang="en-US" sz="1800" dirty="0"/>
              <a:t>, M. I., &amp; Fava, N. M. (2022). How Adults From the General </a:t>
            </a:r>
            <a:r>
              <a:rPr lang="en-US" sz="1800" dirty="0" smtClean="0"/>
              <a:t>	Population </a:t>
            </a:r>
            <a:r>
              <a:rPr lang="en-US" sz="1800" dirty="0" err="1" smtClean="0"/>
              <a:t>DefineTrauma</a:t>
            </a:r>
            <a:r>
              <a:rPr lang="en-US" sz="1800" dirty="0" smtClean="0"/>
              <a:t>: Highlighting </a:t>
            </a:r>
            <a:r>
              <a:rPr lang="en-US" sz="1800" dirty="0"/>
              <a:t>a Need for a Broader and More </a:t>
            </a:r>
            <a:r>
              <a:rPr lang="en-US" sz="1800" dirty="0" smtClean="0"/>
              <a:t>	Inclusive </a:t>
            </a:r>
            <a:r>
              <a:rPr lang="en-US" sz="1800" dirty="0"/>
              <a:t>Understanding. </a:t>
            </a:r>
            <a:r>
              <a:rPr lang="en-US" sz="1800" i="1" dirty="0" smtClean="0"/>
              <a:t>Traumatology</a:t>
            </a:r>
            <a:r>
              <a:rPr lang="en-US" sz="1800" dirty="0"/>
              <a:t>. Advance online </a:t>
            </a:r>
            <a:r>
              <a:rPr lang="en-US" sz="1800" dirty="0" smtClean="0"/>
              <a:t>publication. 			 </a:t>
            </a:r>
            <a:r>
              <a:rPr lang="en-US" sz="1800" u="sng" dirty="0" smtClean="0">
                <a:hlinkClick r:id="rId5"/>
              </a:rPr>
              <a:t>https</a:t>
            </a:r>
            <a:r>
              <a:rPr lang="en-US" sz="1800" u="sng" dirty="0">
                <a:hlinkClick r:id="rId5"/>
              </a:rPr>
              <a:t>://</a:t>
            </a:r>
            <a:r>
              <a:rPr lang="en-US" sz="1800" u="sng" dirty="0" smtClean="0">
                <a:hlinkClick r:id="rId5"/>
              </a:rPr>
              <a:t>dx.doi.org/10.1037/trm0000422</a:t>
            </a:r>
            <a:endParaRPr lang="en-US" sz="1800" dirty="0"/>
          </a:p>
        </p:txBody>
      </p:sp>
    </p:spTree>
    <p:extLst>
      <p:ext uri="{BB962C8B-B14F-4D97-AF65-F5344CB8AC3E}">
        <p14:creationId xmlns:p14="http://schemas.microsoft.com/office/powerpoint/2010/main" val="4156279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1600" dirty="0"/>
              <a:t>Raja, S., Rabinowitz, E. P., &amp; Gray, M. J. (2021). Universal screening and trauma informed care:	Current concerns and future directions. </a:t>
            </a:r>
            <a:r>
              <a:rPr lang="en-US" sz="1600" i="1" dirty="0"/>
              <a:t>Families, Systems, &amp; Health, 39</a:t>
            </a:r>
            <a:r>
              <a:rPr lang="en-US" sz="1600" dirty="0"/>
              <a:t>(3), 526–	534. </a:t>
            </a:r>
            <a:r>
              <a:rPr lang="en-US" sz="1600" u="sng" dirty="0">
                <a:hlinkClick r:id="rId2"/>
              </a:rPr>
              <a:t>https://doi.org/10.1037/fsh0000585</a:t>
            </a:r>
            <a:endParaRPr lang="en-US" sz="1600" dirty="0"/>
          </a:p>
          <a:p>
            <a:r>
              <a:rPr lang="en-US" sz="1600" dirty="0" smtClean="0"/>
              <a:t>Robey</a:t>
            </a:r>
            <a:r>
              <a:rPr lang="en-US" sz="1600" dirty="0"/>
              <a:t>, N., </a:t>
            </a:r>
            <a:r>
              <a:rPr lang="en-US" sz="1600" dirty="0" err="1"/>
              <a:t>Margolies</a:t>
            </a:r>
            <a:r>
              <a:rPr lang="en-US" sz="1600" dirty="0"/>
              <a:t>, S., Sutherland, L., Rupp, C., Black, C., Hill, T., &amp; Baker, C. </a:t>
            </a:r>
            <a:r>
              <a:rPr lang="en-US" sz="1600" dirty="0" smtClean="0"/>
              <a:t>N</a:t>
            </a:r>
            <a:r>
              <a:rPr lang="en-US" sz="1600" dirty="0"/>
              <a:t>. (2021). </a:t>
            </a:r>
            <a:r>
              <a:rPr lang="en-US" sz="1600" dirty="0" smtClean="0"/>
              <a:t>	Understanding </a:t>
            </a:r>
            <a:r>
              <a:rPr lang="en-US" sz="1600" dirty="0"/>
              <a:t>staff- and system-level contextual factors </a:t>
            </a:r>
            <a:r>
              <a:rPr lang="en-US" sz="1600" dirty="0" smtClean="0"/>
              <a:t>relevant </a:t>
            </a:r>
            <a:r>
              <a:rPr lang="en-US" sz="1600" dirty="0"/>
              <a:t>to trauma-informed </a:t>
            </a:r>
            <a:r>
              <a:rPr lang="en-US" sz="1600" dirty="0" smtClean="0"/>
              <a:t>care	 </a:t>
            </a:r>
            <a:r>
              <a:rPr lang="en-US" sz="1600" dirty="0"/>
              <a:t>implementation. </a:t>
            </a:r>
            <a:r>
              <a:rPr lang="en-US" sz="1600" i="1" dirty="0"/>
              <a:t>Psychological Trauma: </a:t>
            </a:r>
            <a:r>
              <a:rPr lang="en-US" sz="1600" i="1" dirty="0" smtClean="0"/>
              <a:t>Theory</a:t>
            </a:r>
            <a:r>
              <a:rPr lang="en-US" sz="1600" i="1" dirty="0"/>
              <a:t>, Research, Practice, and Policy, 13</a:t>
            </a:r>
            <a:r>
              <a:rPr lang="en-US" sz="1600" dirty="0"/>
              <a:t>(2), 249</a:t>
            </a:r>
            <a:r>
              <a:rPr lang="en-US" sz="1600" dirty="0" smtClean="0"/>
              <a:t>–	257</a:t>
            </a:r>
            <a:r>
              <a:rPr lang="en-US" sz="1600" dirty="0"/>
              <a:t>. </a:t>
            </a:r>
            <a:r>
              <a:rPr lang="en-US" sz="1600" dirty="0">
                <a:hlinkClick r:id="rId3"/>
              </a:rPr>
              <a:t>https://doi.org/10.1037/tra0000948</a:t>
            </a:r>
            <a:endParaRPr lang="en-US" sz="1600" dirty="0"/>
          </a:p>
          <a:p>
            <a:r>
              <a:rPr lang="en-US" sz="1600" dirty="0"/>
              <a:t>Sin, </a:t>
            </a:r>
            <a:r>
              <a:rPr lang="en-US" sz="1600" dirty="0" smtClean="0"/>
              <a:t>N., </a:t>
            </a:r>
            <a:r>
              <a:rPr lang="en-US" sz="1600" dirty="0"/>
              <a:t>Graham-</a:t>
            </a:r>
            <a:r>
              <a:rPr lang="en-US" sz="1600" dirty="0" err="1"/>
              <a:t>Engeland</a:t>
            </a:r>
            <a:r>
              <a:rPr lang="en-US" sz="1600" dirty="0"/>
              <a:t>, </a:t>
            </a:r>
            <a:r>
              <a:rPr lang="en-US" sz="1600" dirty="0" smtClean="0"/>
              <a:t>J., </a:t>
            </a:r>
            <a:r>
              <a:rPr lang="en-US" sz="1600" dirty="0" err="1"/>
              <a:t>Gng</a:t>
            </a:r>
            <a:r>
              <a:rPr lang="en-US" sz="1600" dirty="0"/>
              <a:t>, </a:t>
            </a:r>
            <a:r>
              <a:rPr lang="en-US" sz="1600" dirty="0" smtClean="0"/>
              <a:t>A. </a:t>
            </a:r>
            <a:r>
              <a:rPr lang="en-US" sz="1600" dirty="0"/>
              <a:t>&amp; Almeida, D.M. (2015). Affective reactivity to </a:t>
            </a:r>
            <a:r>
              <a:rPr lang="en-US" sz="1600" dirty="0" smtClean="0"/>
              <a:t>daily</a:t>
            </a:r>
            <a:r>
              <a:rPr lang="en-US" sz="1600" dirty="0"/>
              <a:t> </a:t>
            </a:r>
            <a:r>
              <a:rPr lang="en-US" sz="1600" dirty="0" smtClean="0"/>
              <a:t>stressors </a:t>
            </a:r>
            <a:r>
              <a:rPr lang="en-US" sz="1600" dirty="0"/>
              <a:t>is </a:t>
            </a:r>
            <a:r>
              <a:rPr lang="en-US" sz="1600" dirty="0" smtClean="0"/>
              <a:t>	associated 	with elevated inflammation</a:t>
            </a:r>
            <a:r>
              <a:rPr lang="en-US" sz="1600" b="1" i="1" dirty="0"/>
              <a:t>. </a:t>
            </a:r>
            <a:r>
              <a:rPr lang="en-US" sz="1600" i="1" dirty="0"/>
              <a:t>Health Psychology, 34, </a:t>
            </a:r>
            <a:r>
              <a:rPr lang="en-US" sz="1600" dirty="0"/>
              <a:t>1154-1165. </a:t>
            </a:r>
          </a:p>
          <a:p>
            <a:r>
              <a:rPr lang="en-US" sz="1600" dirty="0" err="1"/>
              <a:t>Tolin</a:t>
            </a:r>
            <a:r>
              <a:rPr lang="en-US" sz="1600" dirty="0"/>
              <a:t>, D. F., &amp; </a:t>
            </a:r>
            <a:r>
              <a:rPr lang="en-US" sz="1600" dirty="0" err="1"/>
              <a:t>Foa</a:t>
            </a:r>
            <a:r>
              <a:rPr lang="en-US" sz="1600" dirty="0"/>
              <a:t>, E. B. (2006). Sex differences in trauma and posttraumatic stress </a:t>
            </a:r>
            <a:r>
              <a:rPr lang="en-US" sz="1600" dirty="0" smtClean="0"/>
              <a:t>disorder:</a:t>
            </a:r>
            <a:r>
              <a:rPr lang="en-US" sz="1600" dirty="0"/>
              <a:t> </a:t>
            </a:r>
            <a:r>
              <a:rPr lang="en-US" sz="1600" dirty="0" smtClean="0"/>
              <a:t>A 	quantitative review of</a:t>
            </a:r>
            <a:r>
              <a:rPr lang="en-US" sz="1600" dirty="0"/>
              <a:t> </a:t>
            </a:r>
            <a:r>
              <a:rPr lang="en-US" sz="1600" dirty="0" smtClean="0"/>
              <a:t>25 years </a:t>
            </a:r>
            <a:r>
              <a:rPr lang="en-US" sz="1600" dirty="0"/>
              <a:t>of research. </a:t>
            </a:r>
            <a:r>
              <a:rPr lang="en-US" sz="1600" i="1" dirty="0"/>
              <a:t>Psychological Bulletin, 132</a:t>
            </a:r>
            <a:r>
              <a:rPr lang="en-US" sz="1600" dirty="0"/>
              <a:t>, 959-992. </a:t>
            </a:r>
            <a:r>
              <a:rPr lang="en-US" sz="1600" dirty="0" err="1"/>
              <a:t>doi</a:t>
            </a:r>
            <a:r>
              <a:rPr lang="en-US" sz="1600" dirty="0"/>
              <a:t>: </a:t>
            </a:r>
            <a:r>
              <a:rPr lang="en-US" sz="1600" dirty="0" smtClean="0"/>
              <a:t>	10.1037/0033-2909.132.6.95</a:t>
            </a:r>
          </a:p>
          <a:p>
            <a:r>
              <a:rPr lang="en-US" sz="1600" dirty="0" smtClean="0"/>
              <a:t>Van </a:t>
            </a:r>
            <a:r>
              <a:rPr lang="en-US" sz="1600" dirty="0"/>
              <a:t>Der </a:t>
            </a:r>
            <a:r>
              <a:rPr lang="en-US" sz="1600" dirty="0" err="1"/>
              <a:t>Kolk</a:t>
            </a:r>
            <a:r>
              <a:rPr lang="en-US" sz="1600" dirty="0"/>
              <a:t>, B.(2014). </a:t>
            </a:r>
            <a:r>
              <a:rPr lang="en-US" sz="1600" i="1" dirty="0"/>
              <a:t>The Body Keeps the Score: Brain, Mind, and Body in the Healing of Trauma.</a:t>
            </a:r>
            <a:r>
              <a:rPr lang="en-US" sz="1600" dirty="0"/>
              <a:t> </a:t>
            </a:r>
            <a:r>
              <a:rPr lang="en-US" sz="1600" dirty="0" smtClean="0"/>
              <a:t>Viking</a:t>
            </a:r>
            <a:r>
              <a:rPr lang="en-US" sz="1600" dirty="0"/>
              <a:t>. </a:t>
            </a:r>
            <a:r>
              <a:rPr lang="en-US" sz="1600" dirty="0" smtClean="0"/>
              <a:t>		</a:t>
            </a:r>
            <a:endParaRPr lang="en-US" sz="1600" dirty="0"/>
          </a:p>
          <a:p>
            <a:r>
              <a:rPr lang="en-US" sz="1600" dirty="0"/>
              <a:t>APA Handbook of Trauma Psychology: Vol. 2. Trauma </a:t>
            </a:r>
            <a:r>
              <a:rPr lang="en-US" sz="1600" dirty="0" smtClean="0"/>
              <a:t>Practice</a:t>
            </a:r>
            <a:r>
              <a:rPr lang="en-US" sz="1600" dirty="0"/>
              <a:t>, 2017</a:t>
            </a:r>
            <a:r>
              <a:rPr lang="en-US" sz="1600" dirty="0" smtClean="0"/>
              <a:t>. 	http</a:t>
            </a:r>
            <a:r>
              <a:rPr lang="en-US" sz="1600" dirty="0"/>
              <a:t>://</a:t>
            </a:r>
            <a:r>
              <a:rPr lang="en-US" sz="1600" dirty="0" smtClean="0"/>
              <a:t>dx.doi.org/10.1037/0000020-025</a:t>
            </a:r>
            <a:endParaRPr lang="en-US" sz="1600" dirty="0"/>
          </a:p>
        </p:txBody>
      </p:sp>
    </p:spTree>
    <p:extLst>
      <p:ext uri="{BB962C8B-B14F-4D97-AF65-F5344CB8AC3E}">
        <p14:creationId xmlns:p14="http://schemas.microsoft.com/office/powerpoint/2010/main" val="4096485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a:xfrm>
            <a:off x="270934" y="1600200"/>
            <a:ext cx="8525933" cy="4337315"/>
          </a:xfrm>
        </p:spPr>
        <p:txBody>
          <a:bodyPr/>
          <a:lstStyle/>
          <a:p>
            <a:pPr marL="285750" indent="-285750">
              <a:buFont typeface="Arial" panose="020B0604020202020204" pitchFamily="34" charset="0"/>
              <a:buChar char="•"/>
            </a:pPr>
            <a:r>
              <a:rPr lang="en-US" sz="2800" dirty="0"/>
              <a:t>Discuss how to assess for trauma in adults</a:t>
            </a:r>
          </a:p>
          <a:p>
            <a:pPr marL="285750" indent="-285750">
              <a:buFont typeface="Arial" panose="020B0604020202020204" pitchFamily="34" charset="0"/>
              <a:buChar char="•"/>
            </a:pPr>
            <a:r>
              <a:rPr lang="en-US" sz="2800" dirty="0"/>
              <a:t>Identify ways of distinguishing a trauma presentation from other presenting concerns</a:t>
            </a:r>
          </a:p>
          <a:p>
            <a:pPr marL="285750" indent="-285750">
              <a:buFont typeface="Arial" panose="020B0604020202020204" pitchFamily="34" charset="0"/>
              <a:buChar char="•"/>
            </a:pPr>
            <a:r>
              <a:rPr lang="en-US" sz="2800" dirty="0"/>
              <a:t>Review considerations to creating a trauma-informed environment in your treatment setting</a:t>
            </a:r>
          </a:p>
          <a:p>
            <a:pPr marL="285750" indent="-285750">
              <a:buFont typeface="Arial" panose="020B0604020202020204" pitchFamily="34" charset="0"/>
              <a:buChar char="•"/>
            </a:pPr>
            <a:r>
              <a:rPr lang="en-US" sz="2800" dirty="0"/>
              <a:t>Review general principles of treating trauma in adults</a:t>
            </a:r>
          </a:p>
          <a:p>
            <a:pPr lvl="4"/>
            <a:endParaRPr lang="en-US" dirty="0"/>
          </a:p>
          <a:p>
            <a:endParaRPr lang="en-US" dirty="0"/>
          </a:p>
          <a:p>
            <a:endParaRPr lang="en-US" dirty="0"/>
          </a:p>
        </p:txBody>
      </p:sp>
    </p:spTree>
    <p:extLst>
      <p:ext uri="{BB962C8B-B14F-4D97-AF65-F5344CB8AC3E}">
        <p14:creationId xmlns:p14="http://schemas.microsoft.com/office/powerpoint/2010/main" val="196643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Caveat</a:t>
            </a:r>
            <a:endParaRPr lang="en-US" dirty="0"/>
          </a:p>
        </p:txBody>
      </p:sp>
      <p:sp>
        <p:nvSpPr>
          <p:cNvPr id="3" name="Content Placeholder 2"/>
          <p:cNvSpPr>
            <a:spLocks noGrp="1"/>
          </p:cNvSpPr>
          <p:nvPr>
            <p:ph idx="1"/>
          </p:nvPr>
        </p:nvSpPr>
        <p:spPr>
          <a:xfrm>
            <a:off x="270934" y="1600200"/>
            <a:ext cx="8525933" cy="4337315"/>
          </a:xfrm>
        </p:spPr>
        <p:txBody>
          <a:bodyPr/>
          <a:lstStyle/>
          <a:p>
            <a:pPr marL="457200" indent="-457200">
              <a:buFont typeface="Arial" panose="020B0604020202020204" pitchFamily="34" charset="0"/>
              <a:buChar char="•"/>
            </a:pPr>
            <a:r>
              <a:rPr lang="en-US" sz="2400" dirty="0" smtClean="0"/>
              <a:t>Reviewing </a:t>
            </a:r>
            <a:r>
              <a:rPr lang="en-US" sz="2400" dirty="0"/>
              <a:t>basic principles and interventions of treating trauma in adults</a:t>
            </a:r>
          </a:p>
          <a:p>
            <a:pPr lvl="1"/>
            <a:r>
              <a:rPr lang="en-US" sz="2400" dirty="0"/>
              <a:t>Many modalities to treat trauma </a:t>
            </a:r>
          </a:p>
          <a:p>
            <a:pPr lvl="2"/>
            <a:r>
              <a:rPr lang="en-US" sz="2400" dirty="0"/>
              <a:t>EMDR, Somatic, Art, Yoga, Performance, Movement</a:t>
            </a:r>
          </a:p>
          <a:p>
            <a:pPr lvl="2"/>
            <a:r>
              <a:rPr lang="en-US" sz="2400" dirty="0"/>
              <a:t>Good overview of all modalities found in:</a:t>
            </a:r>
          </a:p>
          <a:p>
            <a:pPr lvl="3"/>
            <a:r>
              <a:rPr lang="en-US" sz="2400" dirty="0"/>
              <a:t>Van Der </a:t>
            </a:r>
            <a:r>
              <a:rPr lang="en-US" sz="2400" dirty="0" err="1"/>
              <a:t>Kolk</a:t>
            </a:r>
            <a:r>
              <a:rPr lang="en-US" sz="2400" dirty="0"/>
              <a:t>, B.(2014). </a:t>
            </a:r>
            <a:r>
              <a:rPr lang="en-US" sz="2400" i="1" dirty="0"/>
              <a:t>The Body Keeps the Score: Brain, Mind, and Body in the Healing of Trauma.</a:t>
            </a:r>
            <a:r>
              <a:rPr lang="en-US" sz="2400" dirty="0"/>
              <a:t> Viking. </a:t>
            </a:r>
            <a:endParaRPr lang="en-US" sz="2400" dirty="0" smtClean="0"/>
          </a:p>
          <a:p>
            <a:pPr marL="457200" lvl="1" indent="0">
              <a:buNone/>
            </a:pPr>
            <a:endParaRPr lang="en-US" sz="2800" dirty="0" smtClean="0"/>
          </a:p>
          <a:p>
            <a:pPr marL="914400" lvl="2" indent="0">
              <a:buNone/>
            </a:pPr>
            <a:endParaRPr lang="en-US" sz="2800" dirty="0"/>
          </a:p>
          <a:p>
            <a:pPr lvl="4"/>
            <a:endParaRPr lang="en-US" dirty="0"/>
          </a:p>
          <a:p>
            <a:endParaRPr lang="en-US" dirty="0"/>
          </a:p>
          <a:p>
            <a:endParaRPr lang="en-US" dirty="0"/>
          </a:p>
        </p:txBody>
      </p:sp>
    </p:spTree>
    <p:extLst>
      <p:ext uri="{BB962C8B-B14F-4D97-AF65-F5344CB8AC3E}">
        <p14:creationId xmlns:p14="http://schemas.microsoft.com/office/powerpoint/2010/main" val="370030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Recognizing Trauma in Our Clients</a:t>
            </a:r>
            <a:endParaRPr lang="en-US" dirty="0"/>
          </a:p>
        </p:txBody>
      </p:sp>
      <p:sp>
        <p:nvSpPr>
          <p:cNvPr id="3" name="Content Placeholder 2"/>
          <p:cNvSpPr>
            <a:spLocks noGrp="1"/>
          </p:cNvSpPr>
          <p:nvPr>
            <p:ph idx="1"/>
          </p:nvPr>
        </p:nvSpPr>
        <p:spPr>
          <a:xfrm>
            <a:off x="270934" y="1600200"/>
            <a:ext cx="8525933" cy="4337315"/>
          </a:xfrm>
        </p:spPr>
        <p:txBody>
          <a:bodyPr>
            <a:noAutofit/>
          </a:bodyPr>
          <a:lstStyle/>
          <a:p>
            <a:pPr marL="457200" indent="-457200">
              <a:buFont typeface="Arial" panose="020B0604020202020204" pitchFamily="34" charset="0"/>
              <a:buChar char="•"/>
            </a:pPr>
            <a:r>
              <a:rPr lang="en-US" sz="2400" dirty="0"/>
              <a:t>Trauma is widespread </a:t>
            </a:r>
            <a:endParaRPr lang="en-US" sz="2400" dirty="0" smtClean="0"/>
          </a:p>
          <a:p>
            <a:pPr marL="1200150" lvl="1" indent="-457200">
              <a:buFont typeface="Arial" panose="020B0604020202020204" pitchFamily="34" charset="0"/>
              <a:buChar char="•"/>
            </a:pPr>
            <a:r>
              <a:rPr lang="en-US" sz="2400" dirty="0" smtClean="0"/>
              <a:t>80 percent of adults in primary care report experiencing one traumatic event (Raja et. al, 2021)</a:t>
            </a:r>
          </a:p>
          <a:p>
            <a:pPr marL="457200" indent="-457200">
              <a:buFont typeface="Arial" panose="020B0604020202020204" pitchFamily="34" charset="0"/>
              <a:buChar char="•"/>
            </a:pPr>
            <a:r>
              <a:rPr lang="en-US" sz="2400" dirty="0" smtClean="0"/>
              <a:t>Every </a:t>
            </a:r>
            <a:r>
              <a:rPr lang="en-US" sz="2400" dirty="0" smtClean="0"/>
              <a:t>patient has a story</a:t>
            </a:r>
          </a:p>
          <a:p>
            <a:pPr marL="1200150" lvl="1" indent="-457200">
              <a:buFont typeface="Arial" panose="020B0604020202020204" pitchFamily="34" charset="0"/>
              <a:buChar char="•"/>
            </a:pPr>
            <a:r>
              <a:rPr lang="en-US" sz="2400" dirty="0"/>
              <a:t>T</a:t>
            </a:r>
            <a:r>
              <a:rPr lang="en-US" sz="2400" dirty="0" smtClean="0"/>
              <a:t>rauma </a:t>
            </a:r>
            <a:r>
              <a:rPr lang="en-US" sz="2400" dirty="0"/>
              <a:t>is at the root of many of the presenting symptoms we </a:t>
            </a:r>
            <a:r>
              <a:rPr lang="en-US" sz="2400" dirty="0" smtClean="0"/>
              <a:t>see</a:t>
            </a:r>
          </a:p>
          <a:p>
            <a:pPr marL="1600200" lvl="2" indent="-457200">
              <a:buFont typeface="Arial" panose="020B0604020202020204" pitchFamily="34" charset="0"/>
              <a:buChar char="•"/>
            </a:pPr>
            <a:r>
              <a:rPr lang="en-US" sz="2400" dirty="0" smtClean="0"/>
              <a:t>If </a:t>
            </a:r>
            <a:r>
              <a:rPr lang="en-US" sz="2400" dirty="0"/>
              <a:t>we are not addressing the root, we may be insufficiently treating the </a:t>
            </a:r>
            <a:r>
              <a:rPr lang="en-US" sz="2400" dirty="0" smtClean="0"/>
              <a:t>problem</a:t>
            </a:r>
          </a:p>
          <a:p>
            <a:pPr lvl="1"/>
            <a:endParaRPr lang="en-US" sz="2800" dirty="0"/>
          </a:p>
          <a:p>
            <a:pPr lvl="1"/>
            <a:endParaRPr lang="en-US" sz="1500" dirty="0"/>
          </a:p>
        </p:txBody>
      </p:sp>
    </p:spTree>
    <p:extLst>
      <p:ext uri="{BB962C8B-B14F-4D97-AF65-F5344CB8AC3E}">
        <p14:creationId xmlns:p14="http://schemas.microsoft.com/office/powerpoint/2010/main" val="285880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Recognizing Trauma in Our Clients</a:t>
            </a:r>
            <a:endParaRPr lang="en-US" dirty="0"/>
          </a:p>
        </p:txBody>
      </p:sp>
      <p:sp>
        <p:nvSpPr>
          <p:cNvPr id="3" name="Content Placeholder 2"/>
          <p:cNvSpPr>
            <a:spLocks noGrp="1"/>
          </p:cNvSpPr>
          <p:nvPr>
            <p:ph idx="1"/>
          </p:nvPr>
        </p:nvSpPr>
        <p:spPr>
          <a:xfrm>
            <a:off x="270934" y="1600200"/>
            <a:ext cx="8525933" cy="4337315"/>
          </a:xfrm>
        </p:spPr>
        <p:txBody>
          <a:bodyPr>
            <a:noAutofit/>
          </a:bodyPr>
          <a:lstStyle/>
          <a:p>
            <a:pPr marL="457200" indent="-457200">
              <a:buFont typeface="Arial" panose="020B0604020202020204" pitchFamily="34" charset="0"/>
              <a:buChar char="•"/>
            </a:pPr>
            <a:r>
              <a:rPr lang="en-US" sz="2800" dirty="0" smtClean="0"/>
              <a:t>Distinguishing </a:t>
            </a:r>
            <a:r>
              <a:rPr lang="en-US" sz="2800" dirty="0"/>
              <a:t>trauma exposure from PTSD</a:t>
            </a:r>
          </a:p>
          <a:p>
            <a:pPr lvl="1"/>
            <a:r>
              <a:rPr lang="en-US" sz="2800" dirty="0"/>
              <a:t>Just because someone may not meet criteria for PTSD, does not mean that their exposure to traumatic events is not impacting their symptoms or their way of viewing the world</a:t>
            </a:r>
          </a:p>
          <a:p>
            <a:pPr lvl="1"/>
            <a:r>
              <a:rPr lang="en-US" sz="2800" dirty="0"/>
              <a:t>Clients define if an event is traumatic to them</a:t>
            </a:r>
          </a:p>
          <a:p>
            <a:pPr lvl="2"/>
            <a:r>
              <a:rPr lang="en-US" sz="2800" dirty="0"/>
              <a:t>Understanding that definition, also understanding when trauma may be </a:t>
            </a:r>
            <a:r>
              <a:rPr lang="en-US" sz="2800" dirty="0" smtClean="0"/>
              <a:t>normalized</a:t>
            </a:r>
          </a:p>
          <a:p>
            <a:pPr lvl="2"/>
            <a:endParaRPr lang="en-US" sz="2800" dirty="0"/>
          </a:p>
          <a:p>
            <a:pPr lvl="1"/>
            <a:endParaRPr lang="en-US" sz="1500" dirty="0"/>
          </a:p>
        </p:txBody>
      </p:sp>
    </p:spTree>
    <p:extLst>
      <p:ext uri="{BB962C8B-B14F-4D97-AF65-F5344CB8AC3E}">
        <p14:creationId xmlns:p14="http://schemas.microsoft.com/office/powerpoint/2010/main" val="288547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Recognizing Trauma in Our </a:t>
            </a:r>
            <a:r>
              <a:rPr lang="en-US" dirty="0"/>
              <a:t>C</a:t>
            </a:r>
            <a:r>
              <a:rPr lang="en-US" dirty="0" smtClean="0"/>
              <a:t>lients</a:t>
            </a:r>
            <a:endParaRPr lang="en-US" dirty="0"/>
          </a:p>
        </p:txBody>
      </p:sp>
      <p:sp>
        <p:nvSpPr>
          <p:cNvPr id="3" name="Content Placeholder 2"/>
          <p:cNvSpPr>
            <a:spLocks noGrp="1"/>
          </p:cNvSpPr>
          <p:nvPr>
            <p:ph idx="1"/>
          </p:nvPr>
        </p:nvSpPr>
        <p:spPr>
          <a:xfrm>
            <a:off x="270934" y="1676400"/>
            <a:ext cx="8525933" cy="4261115"/>
          </a:xfrm>
        </p:spPr>
        <p:txBody>
          <a:bodyPr>
            <a:noAutofit/>
          </a:bodyPr>
          <a:lstStyle/>
          <a:p>
            <a:r>
              <a:rPr lang="en-US" sz="2400" dirty="0"/>
              <a:t>Awareness that some groups are likely to have higher rates of exposure to traumatic events</a:t>
            </a:r>
          </a:p>
          <a:p>
            <a:pPr lvl="1"/>
            <a:r>
              <a:rPr lang="en-US" sz="2400" dirty="0"/>
              <a:t>Women</a:t>
            </a:r>
          </a:p>
          <a:p>
            <a:pPr lvl="2"/>
            <a:r>
              <a:rPr lang="en-US" sz="2400" dirty="0"/>
              <a:t>Trauma is more likely to occur earlier and last longer, and is more likely to be perpetuated by loved ones (Najavits, 2002)</a:t>
            </a:r>
            <a:endParaRPr lang="en-US" sz="2400" dirty="0">
              <a:solidFill>
                <a:srgbClr val="FFFF00"/>
              </a:solidFill>
            </a:endParaRPr>
          </a:p>
          <a:p>
            <a:pPr lvl="1"/>
            <a:r>
              <a:rPr lang="en-US" sz="2400" dirty="0"/>
              <a:t>Impact of trauma via non-dominant identities: sociopolitical trauma</a:t>
            </a:r>
          </a:p>
          <a:p>
            <a:pPr lvl="2"/>
            <a:r>
              <a:rPr lang="en-US" sz="2400" dirty="0"/>
              <a:t>Considering impact of intersectionality (being in more than one non-dominant group increases risk of exposure to trauma(Classen &amp; Clark, 2017</a:t>
            </a:r>
            <a:r>
              <a:rPr lang="en-US" sz="2400" dirty="0" smtClean="0"/>
              <a:t>)</a:t>
            </a:r>
            <a:endParaRPr lang="en-US" sz="2400" dirty="0"/>
          </a:p>
        </p:txBody>
      </p:sp>
    </p:spTree>
    <p:extLst>
      <p:ext uri="{BB962C8B-B14F-4D97-AF65-F5344CB8AC3E}">
        <p14:creationId xmlns:p14="http://schemas.microsoft.com/office/powerpoint/2010/main" val="11333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 Note on Collective Trauma </a:t>
            </a:r>
            <a:r>
              <a:rPr lang="en-US" sz="1600" dirty="0" smtClean="0"/>
              <a:t>(</a:t>
            </a:r>
            <a:r>
              <a:rPr lang="en-US" sz="1600" dirty="0" err="1" smtClean="0"/>
              <a:t>Hirschberger</a:t>
            </a:r>
            <a:r>
              <a:rPr lang="en-US" sz="1600" dirty="0" smtClean="0"/>
              <a:t>, 2018)</a:t>
            </a:r>
            <a:r>
              <a:rPr lang="en-US" dirty="0">
                <a:solidFill>
                  <a:srgbClr val="FFFF00"/>
                </a:solidFill>
              </a:rPr>
              <a:t/>
            </a:r>
            <a:br>
              <a:rPr lang="en-US" dirty="0">
                <a:solidFill>
                  <a:srgbClr val="FFFF00"/>
                </a:solidFill>
              </a:rPr>
            </a:br>
            <a:r>
              <a:rPr lang="en-US" dirty="0">
                <a:solidFill>
                  <a:srgbClr val="FFFF00"/>
                </a:solidFill>
              </a:rPr>
              <a:t/>
            </a:r>
            <a:br>
              <a:rPr lang="en-US" dirty="0">
                <a:solidFill>
                  <a:srgbClr val="FFFF00"/>
                </a:solidFill>
              </a:rPr>
            </a:br>
            <a:endParaRPr lang="en-US" dirty="0"/>
          </a:p>
        </p:txBody>
      </p:sp>
      <p:sp>
        <p:nvSpPr>
          <p:cNvPr id="3" name="Content Placeholder 2"/>
          <p:cNvSpPr>
            <a:spLocks noGrp="1"/>
          </p:cNvSpPr>
          <p:nvPr>
            <p:ph idx="1"/>
          </p:nvPr>
        </p:nvSpPr>
        <p:spPr>
          <a:xfrm>
            <a:off x="270934" y="1676400"/>
            <a:ext cx="8525933" cy="4261115"/>
          </a:xfrm>
        </p:spPr>
        <p:txBody>
          <a:bodyPr>
            <a:normAutofit/>
          </a:bodyPr>
          <a:lstStyle/>
          <a:p>
            <a:pPr lvl="1"/>
            <a:r>
              <a:rPr lang="en-US" sz="2800" dirty="0" smtClean="0"/>
              <a:t>Traumatic events that affect widespread groups</a:t>
            </a:r>
          </a:p>
          <a:p>
            <a:pPr lvl="2"/>
            <a:r>
              <a:rPr lang="en-US" sz="2800" dirty="0" smtClean="0"/>
              <a:t>COVID-19 </a:t>
            </a:r>
            <a:r>
              <a:rPr lang="en-US" sz="2800" dirty="0"/>
              <a:t>p</a:t>
            </a:r>
            <a:r>
              <a:rPr lang="en-US" sz="2800" dirty="0" smtClean="0"/>
              <a:t>andemic, climate change, war</a:t>
            </a:r>
          </a:p>
          <a:p>
            <a:pPr lvl="1"/>
            <a:r>
              <a:rPr lang="en-US" sz="2800" dirty="0" smtClean="0"/>
              <a:t>Impacts overall sense of meaning</a:t>
            </a:r>
          </a:p>
          <a:p>
            <a:pPr lvl="2"/>
            <a:r>
              <a:rPr lang="en-US" sz="2800" dirty="0" smtClean="0"/>
              <a:t>Shared societal meaning</a:t>
            </a:r>
          </a:p>
          <a:p>
            <a:pPr lvl="1"/>
            <a:r>
              <a:rPr lang="en-US" sz="2800" dirty="0" smtClean="0"/>
              <a:t>Impact of media exposure (Holman et al., 2019)</a:t>
            </a:r>
          </a:p>
          <a:p>
            <a:pPr lvl="1"/>
            <a:r>
              <a:rPr lang="en-US" sz="2800" dirty="0" smtClean="0"/>
              <a:t>Correlation of perceived authenticity with recovery from collective trauma (</a:t>
            </a:r>
            <a:r>
              <a:rPr lang="en-US" sz="2800" dirty="0" err="1" smtClean="0"/>
              <a:t>Maffly-Kipp</a:t>
            </a:r>
            <a:r>
              <a:rPr lang="en-US" sz="2800" dirty="0" smtClean="0"/>
              <a:t> et al., 2020)</a:t>
            </a:r>
          </a:p>
          <a:p>
            <a:pPr lvl="1"/>
            <a:endParaRPr lang="en-US" sz="2100" dirty="0"/>
          </a:p>
          <a:p>
            <a:pPr lvl="2"/>
            <a:endParaRPr lang="en-US" sz="1950" dirty="0"/>
          </a:p>
          <a:p>
            <a:pPr lvl="2"/>
            <a:endParaRPr lang="en-US" sz="2100" dirty="0"/>
          </a:p>
          <a:p>
            <a:endParaRPr lang="en-US" sz="2400" dirty="0"/>
          </a:p>
          <a:p>
            <a:endParaRPr lang="en-US" dirty="0"/>
          </a:p>
        </p:txBody>
      </p:sp>
    </p:spTree>
    <p:extLst>
      <p:ext uri="{BB962C8B-B14F-4D97-AF65-F5344CB8AC3E}">
        <p14:creationId xmlns:p14="http://schemas.microsoft.com/office/powerpoint/2010/main" val="728977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30355</TotalTime>
  <Words>3553</Words>
  <Application>Microsoft Office PowerPoint</Application>
  <PresentationFormat>On-screen Show (4:3)</PresentationFormat>
  <Paragraphs>262</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Calibri</vt:lpstr>
      <vt:lpstr>Californian FB</vt:lpstr>
      <vt:lpstr>Wingdings</vt:lpstr>
      <vt:lpstr>Office Theme</vt:lpstr>
      <vt:lpstr>Treating Trauma in Adults</vt:lpstr>
      <vt:lpstr>Continuing Education Credits</vt:lpstr>
      <vt:lpstr>Disclosure</vt:lpstr>
      <vt:lpstr>Objectives</vt:lpstr>
      <vt:lpstr>Caveat</vt:lpstr>
      <vt:lpstr>Recognizing Trauma in Our Clients</vt:lpstr>
      <vt:lpstr>Recognizing Trauma in Our Clients</vt:lpstr>
      <vt:lpstr>Recognizing Trauma in Our Clients</vt:lpstr>
      <vt:lpstr>A Note on Collective Trauma (Hirschberger, 2018)  </vt:lpstr>
      <vt:lpstr>Recognizing Trauma in Our Clients (Van Der Kolk, 2014; Barnett et. al., 2020; Ellis, 2020)  </vt:lpstr>
      <vt:lpstr>Recognizing Trauma in Our Clients (Van Der Kolk, 2014; Barnett et. al., 2020; Ellis, 2020)  </vt:lpstr>
      <vt:lpstr>Approaching the Criteria</vt:lpstr>
      <vt:lpstr>Approaching the Criteria (Panisch et al., 2022) </vt:lpstr>
      <vt:lpstr>Approaching the Criteria (Panisch et al., 2022) </vt:lpstr>
      <vt:lpstr>Approaching the Criteria (Panisch et al., 2022) </vt:lpstr>
      <vt:lpstr>Approaching the Criteria</vt:lpstr>
      <vt:lpstr>Differential/Comorbid Factors</vt:lpstr>
      <vt:lpstr>Trauma Informed Care (Classen &amp; Clark, 2017; Robey et al., 2021)</vt:lpstr>
      <vt:lpstr>Trauma Informed Care (Classen &amp; Clark, 2017)</vt:lpstr>
      <vt:lpstr>Psychoeducation of Trauma (Van der Kolk, 2014)</vt:lpstr>
      <vt:lpstr>Treatment</vt:lpstr>
      <vt:lpstr>Treatment</vt:lpstr>
      <vt:lpstr>Grounding Examples (Najavits, 2002)</vt:lpstr>
      <vt:lpstr>Grounding Examples (Najavits, 2002)</vt:lpstr>
      <vt:lpstr>Grounding Examples (Najavits, 2002)</vt:lpstr>
      <vt:lpstr>For Grounding/Coping Skills</vt:lpstr>
      <vt:lpstr>Processing Trauma Narrative</vt:lpstr>
      <vt:lpstr>Processing Trauma Narrative: Cognitive Appraisals (McIlveen et. al, 2022) </vt:lpstr>
      <vt:lpstr>Seeking Safety Cognitive Restructuring Examples (Najavits, 2002)</vt:lpstr>
      <vt:lpstr>Consideration of Posttraumatic Growth (Gleeson et al., 2022)</vt:lpstr>
      <vt:lpstr>Consideration of Posttraumatic Growth (Gleeson et al., 2022; Raja et al., 2021)</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Sky’s the Limit!</dc:title>
  <dc:creator>Blankson, Mary</dc:creator>
  <cp:lastModifiedBy>McIntosh, Chelsea</cp:lastModifiedBy>
  <cp:revision>509</cp:revision>
  <cp:lastPrinted>2017-03-24T17:39:20Z</cp:lastPrinted>
  <dcterms:created xsi:type="dcterms:W3CDTF">2014-10-22T15:15:32Z</dcterms:created>
  <dcterms:modified xsi:type="dcterms:W3CDTF">2023-02-02T18:05:48Z</dcterms:modified>
</cp:coreProperties>
</file>