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5" r:id="rId3"/>
  </p:sldMasterIdLst>
  <p:notesMasterIdLst>
    <p:notesMasterId r:id="rId147"/>
  </p:notesMasterIdLst>
  <p:sldIdLst>
    <p:sldId id="256" r:id="rId4"/>
    <p:sldId id="407" r:id="rId5"/>
    <p:sldId id="408" r:id="rId6"/>
    <p:sldId id="409" r:id="rId7"/>
    <p:sldId id="259" r:id="rId8"/>
    <p:sldId id="401" r:id="rId9"/>
    <p:sldId id="260" r:id="rId10"/>
    <p:sldId id="397" r:id="rId11"/>
    <p:sldId id="262" r:id="rId12"/>
    <p:sldId id="263" r:id="rId13"/>
    <p:sldId id="395" r:id="rId14"/>
    <p:sldId id="396" r:id="rId15"/>
    <p:sldId id="261" r:id="rId16"/>
    <p:sldId id="265" r:id="rId17"/>
    <p:sldId id="266" r:id="rId18"/>
    <p:sldId id="267" r:id="rId19"/>
    <p:sldId id="268" r:id="rId20"/>
    <p:sldId id="269" r:id="rId21"/>
    <p:sldId id="270" r:id="rId22"/>
    <p:sldId id="271" r:id="rId23"/>
    <p:sldId id="399" r:id="rId24"/>
    <p:sldId id="272" r:id="rId25"/>
    <p:sldId id="400" r:id="rId26"/>
    <p:sldId id="402" r:id="rId27"/>
    <p:sldId id="275" r:id="rId28"/>
    <p:sldId id="276" r:id="rId29"/>
    <p:sldId id="277" r:id="rId30"/>
    <p:sldId id="403" r:id="rId31"/>
    <p:sldId id="283" r:id="rId32"/>
    <p:sldId id="404" r:id="rId33"/>
    <p:sldId id="278" r:id="rId34"/>
    <p:sldId id="281" r:id="rId35"/>
    <p:sldId id="279" r:id="rId36"/>
    <p:sldId id="280" r:id="rId37"/>
    <p:sldId id="282" r:id="rId38"/>
    <p:sldId id="285" r:id="rId39"/>
    <p:sldId id="287" r:id="rId40"/>
    <p:sldId id="288" r:id="rId41"/>
    <p:sldId id="289" r:id="rId42"/>
    <p:sldId id="344" r:id="rId43"/>
    <p:sldId id="345" r:id="rId44"/>
    <p:sldId id="346" r:id="rId45"/>
    <p:sldId id="347" r:id="rId46"/>
    <p:sldId id="429" r:id="rId47"/>
    <p:sldId id="430" r:id="rId48"/>
    <p:sldId id="431" r:id="rId49"/>
    <p:sldId id="326" r:id="rId50"/>
    <p:sldId id="376" r:id="rId51"/>
    <p:sldId id="366" r:id="rId52"/>
    <p:sldId id="367" r:id="rId53"/>
    <p:sldId id="368" r:id="rId54"/>
    <p:sldId id="377" r:id="rId55"/>
    <p:sldId id="369" r:id="rId56"/>
    <p:sldId id="370" r:id="rId57"/>
    <p:sldId id="371" r:id="rId58"/>
    <p:sldId id="378" r:id="rId59"/>
    <p:sldId id="372" r:id="rId60"/>
    <p:sldId id="373" r:id="rId61"/>
    <p:sldId id="374" r:id="rId62"/>
    <p:sldId id="375" r:id="rId63"/>
    <p:sldId id="327" r:id="rId64"/>
    <p:sldId id="286" r:id="rId65"/>
    <p:sldId id="348" r:id="rId66"/>
    <p:sldId id="292" r:id="rId67"/>
    <p:sldId id="293" r:id="rId68"/>
    <p:sldId id="334" r:id="rId69"/>
    <p:sldId id="295" r:id="rId70"/>
    <p:sldId id="297" r:id="rId71"/>
    <p:sldId id="296" r:id="rId72"/>
    <p:sldId id="298" r:id="rId73"/>
    <p:sldId id="299" r:id="rId74"/>
    <p:sldId id="380" r:id="rId75"/>
    <p:sldId id="329" r:id="rId76"/>
    <p:sldId id="301" r:id="rId77"/>
    <p:sldId id="335" r:id="rId78"/>
    <p:sldId id="302" r:id="rId79"/>
    <p:sldId id="365" r:id="rId80"/>
    <p:sldId id="306" r:id="rId81"/>
    <p:sldId id="350" r:id="rId82"/>
    <p:sldId id="307" r:id="rId83"/>
    <p:sldId id="308" r:id="rId84"/>
    <p:sldId id="309" r:id="rId85"/>
    <p:sldId id="311" r:id="rId86"/>
    <p:sldId id="337" r:id="rId87"/>
    <p:sldId id="312" r:id="rId88"/>
    <p:sldId id="330" r:id="rId89"/>
    <p:sldId id="284" r:id="rId90"/>
    <p:sldId id="338" r:id="rId91"/>
    <p:sldId id="313" r:id="rId92"/>
    <p:sldId id="314" r:id="rId93"/>
    <p:sldId id="315" r:id="rId94"/>
    <p:sldId id="339" r:id="rId95"/>
    <p:sldId id="316" r:id="rId96"/>
    <p:sldId id="351" r:id="rId97"/>
    <p:sldId id="317" r:id="rId98"/>
    <p:sldId id="318" r:id="rId99"/>
    <p:sldId id="319" r:id="rId100"/>
    <p:sldId id="379" r:id="rId101"/>
    <p:sldId id="354" r:id="rId102"/>
    <p:sldId id="355" r:id="rId103"/>
    <p:sldId id="356" r:id="rId104"/>
    <p:sldId id="357" r:id="rId105"/>
    <p:sldId id="358" r:id="rId106"/>
    <p:sldId id="359" r:id="rId107"/>
    <p:sldId id="360" r:id="rId108"/>
    <p:sldId id="361" r:id="rId109"/>
    <p:sldId id="362" r:id="rId110"/>
    <p:sldId id="364" r:id="rId111"/>
    <p:sldId id="405" r:id="rId112"/>
    <p:sldId id="382" r:id="rId113"/>
    <p:sldId id="381" r:id="rId114"/>
    <p:sldId id="383" r:id="rId115"/>
    <p:sldId id="384" r:id="rId116"/>
    <p:sldId id="387" r:id="rId117"/>
    <p:sldId id="385" r:id="rId118"/>
    <p:sldId id="388" r:id="rId119"/>
    <p:sldId id="386" r:id="rId120"/>
    <p:sldId id="394" r:id="rId121"/>
    <p:sldId id="389" r:id="rId122"/>
    <p:sldId id="390" r:id="rId123"/>
    <p:sldId id="391" r:id="rId124"/>
    <p:sldId id="392" r:id="rId125"/>
    <p:sldId id="393" r:id="rId126"/>
    <p:sldId id="411" r:id="rId127"/>
    <p:sldId id="410" r:id="rId128"/>
    <p:sldId id="412" r:id="rId129"/>
    <p:sldId id="413" r:id="rId130"/>
    <p:sldId id="414" r:id="rId131"/>
    <p:sldId id="415" r:id="rId132"/>
    <p:sldId id="416" r:id="rId133"/>
    <p:sldId id="417" r:id="rId134"/>
    <p:sldId id="419" r:id="rId135"/>
    <p:sldId id="418" r:id="rId136"/>
    <p:sldId id="420" r:id="rId137"/>
    <p:sldId id="421" r:id="rId138"/>
    <p:sldId id="422" r:id="rId139"/>
    <p:sldId id="423" r:id="rId140"/>
    <p:sldId id="424" r:id="rId141"/>
    <p:sldId id="428" r:id="rId142"/>
    <p:sldId id="425" r:id="rId143"/>
    <p:sldId id="426" r:id="rId144"/>
    <p:sldId id="427" r:id="rId145"/>
    <p:sldId id="406" r:id="rId1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BB83A6-C2E3-5B45-A1AF-6A9E1391A54D}">
          <p14:sldIdLst>
            <p14:sldId id="256"/>
          </p14:sldIdLst>
        </p14:section>
        <p14:section name="body" id="{F3B13333-32D1-C74F-9696-8AF842BD267E}">
          <p14:sldIdLst>
            <p14:sldId id="407"/>
            <p14:sldId id="408"/>
            <p14:sldId id="409"/>
            <p14:sldId id="259"/>
            <p14:sldId id="401"/>
            <p14:sldId id="260"/>
            <p14:sldId id="397"/>
            <p14:sldId id="262"/>
            <p14:sldId id="263"/>
            <p14:sldId id="395"/>
            <p14:sldId id="396"/>
            <p14:sldId id="261"/>
            <p14:sldId id="265"/>
            <p14:sldId id="266"/>
            <p14:sldId id="267"/>
            <p14:sldId id="268"/>
            <p14:sldId id="269"/>
            <p14:sldId id="270"/>
            <p14:sldId id="271"/>
            <p14:sldId id="399"/>
            <p14:sldId id="272"/>
            <p14:sldId id="400"/>
            <p14:sldId id="402"/>
            <p14:sldId id="275"/>
            <p14:sldId id="276"/>
            <p14:sldId id="277"/>
            <p14:sldId id="403"/>
            <p14:sldId id="283"/>
            <p14:sldId id="404"/>
            <p14:sldId id="278"/>
            <p14:sldId id="281"/>
            <p14:sldId id="279"/>
            <p14:sldId id="280"/>
            <p14:sldId id="282"/>
            <p14:sldId id="285"/>
            <p14:sldId id="287"/>
            <p14:sldId id="288"/>
            <p14:sldId id="289"/>
            <p14:sldId id="344"/>
            <p14:sldId id="345"/>
            <p14:sldId id="346"/>
            <p14:sldId id="347"/>
            <p14:sldId id="429"/>
            <p14:sldId id="430"/>
            <p14:sldId id="431"/>
            <p14:sldId id="326"/>
            <p14:sldId id="376"/>
            <p14:sldId id="366"/>
            <p14:sldId id="367"/>
            <p14:sldId id="368"/>
            <p14:sldId id="377"/>
            <p14:sldId id="369"/>
            <p14:sldId id="370"/>
            <p14:sldId id="371"/>
            <p14:sldId id="378"/>
            <p14:sldId id="372"/>
            <p14:sldId id="373"/>
            <p14:sldId id="374"/>
            <p14:sldId id="375"/>
            <p14:sldId id="327"/>
            <p14:sldId id="286"/>
            <p14:sldId id="348"/>
            <p14:sldId id="292"/>
            <p14:sldId id="293"/>
            <p14:sldId id="334"/>
            <p14:sldId id="295"/>
            <p14:sldId id="297"/>
            <p14:sldId id="296"/>
            <p14:sldId id="298"/>
            <p14:sldId id="299"/>
            <p14:sldId id="380"/>
            <p14:sldId id="329"/>
            <p14:sldId id="301"/>
            <p14:sldId id="335"/>
            <p14:sldId id="302"/>
            <p14:sldId id="365"/>
            <p14:sldId id="306"/>
            <p14:sldId id="350"/>
            <p14:sldId id="307"/>
            <p14:sldId id="308"/>
            <p14:sldId id="309"/>
            <p14:sldId id="311"/>
            <p14:sldId id="337"/>
            <p14:sldId id="312"/>
            <p14:sldId id="330"/>
            <p14:sldId id="284"/>
            <p14:sldId id="338"/>
            <p14:sldId id="313"/>
            <p14:sldId id="314"/>
            <p14:sldId id="315"/>
            <p14:sldId id="339"/>
            <p14:sldId id="316"/>
            <p14:sldId id="351"/>
            <p14:sldId id="317"/>
            <p14:sldId id="318"/>
            <p14:sldId id="319"/>
            <p14:sldId id="379"/>
            <p14:sldId id="354"/>
            <p14:sldId id="355"/>
            <p14:sldId id="356"/>
            <p14:sldId id="357"/>
            <p14:sldId id="358"/>
            <p14:sldId id="359"/>
            <p14:sldId id="360"/>
            <p14:sldId id="361"/>
            <p14:sldId id="362"/>
            <p14:sldId id="364"/>
            <p14:sldId id="405"/>
            <p14:sldId id="382"/>
            <p14:sldId id="381"/>
            <p14:sldId id="383"/>
            <p14:sldId id="384"/>
            <p14:sldId id="387"/>
            <p14:sldId id="385"/>
            <p14:sldId id="388"/>
            <p14:sldId id="386"/>
            <p14:sldId id="394"/>
            <p14:sldId id="389"/>
            <p14:sldId id="390"/>
            <p14:sldId id="391"/>
            <p14:sldId id="392"/>
            <p14:sldId id="393"/>
            <p14:sldId id="411"/>
            <p14:sldId id="410"/>
            <p14:sldId id="412"/>
            <p14:sldId id="413"/>
            <p14:sldId id="414"/>
            <p14:sldId id="415"/>
            <p14:sldId id="416"/>
            <p14:sldId id="417"/>
            <p14:sldId id="419"/>
            <p14:sldId id="418"/>
            <p14:sldId id="420"/>
            <p14:sldId id="421"/>
            <p14:sldId id="422"/>
            <p14:sldId id="423"/>
            <p14:sldId id="424"/>
            <p14:sldId id="428"/>
            <p14:sldId id="425"/>
            <p14:sldId id="426"/>
            <p14:sldId id="427"/>
            <p14:sldId id="4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7FED"/>
    <a:srgbClr val="0D3B88"/>
    <a:srgbClr val="673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04" autoAdjust="0"/>
  </p:normalViewPr>
  <p:slideViewPr>
    <p:cSldViewPr>
      <p:cViewPr varScale="1">
        <p:scale>
          <a:sx n="76" d="100"/>
          <a:sy n="76" d="100"/>
        </p:scale>
        <p:origin x="18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viewProps" Target="viewProps.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theme" Target="theme/theme1.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E837E-4D76-41B1-93BD-9B964D3E8FB3}" type="datetimeFigureOut">
              <a:rPr lang="en-US" smtClean="0"/>
              <a:t>2/14/2023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DDFAF-13F3-4092-BAEA-56B86A74EFA6}" type="slidenum">
              <a:rPr lang="en-US" smtClean="0"/>
              <a:t>‹#›</a:t>
            </a:fld>
            <a:endParaRPr lang="en-US"/>
          </a:p>
        </p:txBody>
      </p:sp>
    </p:spTree>
    <p:extLst>
      <p:ext uri="{BB962C8B-B14F-4D97-AF65-F5344CB8AC3E}">
        <p14:creationId xmlns:p14="http://schemas.microsoft.com/office/powerpoint/2010/main" val="189528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Talk slower- plenty of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996471 acct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Teens?</a:t>
            </a:r>
          </a:p>
        </p:txBody>
      </p:sp>
      <p:sp>
        <p:nvSpPr>
          <p:cNvPr id="4" name="Slide Number Placeholder 3"/>
          <p:cNvSpPr>
            <a:spLocks noGrp="1"/>
          </p:cNvSpPr>
          <p:nvPr>
            <p:ph type="sldNum" sz="quarter" idx="10"/>
          </p:nvPr>
        </p:nvSpPr>
        <p:spPr/>
        <p:txBody>
          <a:bodyPr/>
          <a:lstStyle/>
          <a:p>
            <a:fld id="{4D0DDFAF-13F3-4092-BAEA-56B86A74EFA6}" type="slidenum">
              <a:rPr lang="en-US" smtClean="0"/>
              <a:t>1</a:t>
            </a:fld>
            <a:endParaRPr lang="en-US"/>
          </a:p>
        </p:txBody>
      </p:sp>
    </p:spTree>
    <p:extLst>
      <p:ext uri="{BB962C8B-B14F-4D97-AF65-F5344CB8AC3E}">
        <p14:creationId xmlns:p14="http://schemas.microsoft.com/office/powerpoint/2010/main" val="339098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65</a:t>
            </a:fld>
            <a:endParaRPr lang="en-US"/>
          </a:p>
        </p:txBody>
      </p:sp>
    </p:spTree>
    <p:extLst>
      <p:ext uri="{BB962C8B-B14F-4D97-AF65-F5344CB8AC3E}">
        <p14:creationId xmlns:p14="http://schemas.microsoft.com/office/powerpoint/2010/main" val="67161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124</a:t>
            </a:fld>
            <a:endParaRPr lang="en-US"/>
          </a:p>
        </p:txBody>
      </p:sp>
    </p:spTree>
    <p:extLst>
      <p:ext uri="{BB962C8B-B14F-4D97-AF65-F5344CB8AC3E}">
        <p14:creationId xmlns:p14="http://schemas.microsoft.com/office/powerpoint/2010/main" val="212922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130</a:t>
            </a:fld>
            <a:endParaRPr lang="en-US"/>
          </a:p>
        </p:txBody>
      </p:sp>
    </p:spTree>
    <p:extLst>
      <p:ext uri="{BB962C8B-B14F-4D97-AF65-F5344CB8AC3E}">
        <p14:creationId xmlns:p14="http://schemas.microsoft.com/office/powerpoint/2010/main" val="398426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DDFAF-13F3-4092-BAEA-56B86A74EFA6}" type="slidenum">
              <a:rPr lang="en-US" smtClean="0"/>
              <a:t>132</a:t>
            </a:fld>
            <a:endParaRPr lang="en-US"/>
          </a:p>
        </p:txBody>
      </p:sp>
    </p:spTree>
    <p:extLst>
      <p:ext uri="{BB962C8B-B14F-4D97-AF65-F5344CB8AC3E}">
        <p14:creationId xmlns:p14="http://schemas.microsoft.com/office/powerpoint/2010/main" val="388496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p>
          <a:p>
            <a:pPr>
              <a:defRPr/>
            </a:pPr>
            <a:endParaRPr lang="en-US" dirty="0">
              <a:ea typeface="+mn-ea"/>
            </a:endParaRPr>
          </a:p>
        </p:txBody>
      </p:sp>
      <p:sp>
        <p:nvSpPr>
          <p:cNvPr id="2" name="Title 1"/>
          <p:cNvSpPr>
            <a:spLocks noGrp="1"/>
          </p:cNvSpPr>
          <p:nvPr>
            <p:ph type="ctrTitle"/>
          </p:nvPr>
        </p:nvSpPr>
        <p:spPr>
          <a:xfrm>
            <a:off x="1066800" y="152400"/>
            <a:ext cx="7772400" cy="685800"/>
          </a:xfrm>
        </p:spPr>
        <p:txBody>
          <a:bodyPr/>
          <a:lstStyle>
            <a:lvl1pPr>
              <a:defRPr sz="2800" b="1">
                <a:solidFill>
                  <a:srgbClr val="002060"/>
                </a:solidFill>
              </a:defRPr>
            </a:lvl1pPr>
          </a:lstStyle>
          <a:p>
            <a:r>
              <a:rPr lang="en-US" smtClean="0"/>
              <a:t>Click to edit Master title style</a:t>
            </a:r>
            <a:endParaRPr lang="en-US"/>
          </a:p>
        </p:txBody>
      </p:sp>
      <p:sp>
        <p:nvSpPr>
          <p:cNvPr id="3" name="Subtitle 2"/>
          <p:cNvSpPr>
            <a:spLocks noGrp="1"/>
          </p:cNvSpPr>
          <p:nvPr>
            <p:ph type="subTitle" idx="1"/>
          </p:nvPr>
        </p:nvSpPr>
        <p:spPr>
          <a:xfrm>
            <a:off x="1143000" y="1295400"/>
            <a:ext cx="7696200" cy="17526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0" y="6645275"/>
            <a:ext cx="762000" cy="212725"/>
          </a:xfrm>
        </p:spPr>
        <p:txBody>
          <a:bodyPr/>
          <a:lstStyle>
            <a:lvl1pPr>
              <a:defRPr b="1">
                <a:solidFill>
                  <a:schemeClr val="bg1"/>
                </a:solidFill>
              </a:defRPr>
            </a:lvl1pPr>
          </a:lstStyle>
          <a:p>
            <a:fld id="{D2B4218F-A632-4020-ACB0-1B121CB6C537}" type="datetimeFigureOut">
              <a:rPr lang="en-US" smtClean="0"/>
              <a:t>2/14/2023</a:t>
            </a:fld>
            <a:endParaRPr lang="en-US"/>
          </a:p>
        </p:txBody>
      </p:sp>
      <p:sp>
        <p:nvSpPr>
          <p:cNvPr id="6" name="Footer Placeholder 4"/>
          <p:cNvSpPr>
            <a:spLocks noGrp="1"/>
          </p:cNvSpPr>
          <p:nvPr>
            <p:ph type="ftr" sz="quarter" idx="11"/>
          </p:nvPr>
        </p:nvSpPr>
        <p:spPr>
          <a:xfrm>
            <a:off x="2590800" y="6646863"/>
            <a:ext cx="4343400" cy="287337"/>
          </a:xfrm>
        </p:spPr>
        <p:txBody>
          <a:bodyPr/>
          <a:lstStyle>
            <a:lvl1pPr algn="l">
              <a:defRPr b="1">
                <a:solidFill>
                  <a:schemeClr val="bg1"/>
                </a:solidFill>
              </a:defRPr>
            </a:lvl1pPr>
          </a:lstStyle>
          <a:p>
            <a:endParaRPr lang="en-US"/>
          </a:p>
        </p:txBody>
      </p:sp>
      <p:sp>
        <p:nvSpPr>
          <p:cNvPr id="7" name="Slide Number Placeholder 5"/>
          <p:cNvSpPr>
            <a:spLocks noGrp="1"/>
          </p:cNvSpPr>
          <p:nvPr>
            <p:ph type="sldNum" sz="quarter" idx="12"/>
          </p:nvPr>
        </p:nvSpPr>
        <p:spPr>
          <a:xfrm>
            <a:off x="8686800" y="6645275"/>
            <a:ext cx="457200" cy="288925"/>
          </a:xfrm>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181246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6" name="Rectangle 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a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a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a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wrap="square" numCol="1" anchorCtr="0" compatLnSpc="1">
            <a:prstTxWarp prst="textNoShape">
              <a:avLst/>
            </a:prstTxWarp>
          </a:bodyPr>
          <a:lstStyle>
            <a:lvl1pPr fontAlgn="base">
              <a:spcBef>
                <a:spcPct val="0"/>
              </a:spcBef>
              <a:spcAft>
                <a:spcPct val="0"/>
              </a:spcAft>
              <a:defRPr>
                <a:solidFill>
                  <a:srgbClr val="FFFFFF"/>
                </a:solidFill>
                <a:ea typeface="ＭＳ Ｐゴシック" pitchFamily="34" charset="-128"/>
              </a:defRPr>
            </a:lvl1pPr>
          </a:lstStyle>
          <a:p>
            <a:pPr>
              <a:defRPr/>
            </a:pPr>
            <a:fld id="{F6A906B8-42BA-473D-893D-3C1B52C70375}" type="datetime1">
              <a:rPr lang="en-US" altLang="en-US"/>
              <a:pPr>
                <a:defRPr/>
              </a:pPr>
              <a:t>2/14/2023</a:t>
            </a:fld>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pPr>
              <a:defRPr/>
            </a:pPr>
            <a:fld id="{75CFD748-28AE-4718-BC51-6EA91115B6FD}" type="slidenum">
              <a:rPr lang="en-US" altLang="en-US"/>
              <a:pPr>
                <a:defRPr/>
              </a:pPr>
              <a:t>‹#›</a:t>
            </a:fld>
            <a:endParaRPr lang="en-US" altLang="en-US"/>
          </a:p>
        </p:txBody>
      </p:sp>
    </p:spTree>
    <p:extLst>
      <p:ext uri="{BB962C8B-B14F-4D97-AF65-F5344CB8AC3E}">
        <p14:creationId xmlns:p14="http://schemas.microsoft.com/office/powerpoint/2010/main" val="418380947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32F5718-615D-47DF-9BC3-5742C4202468}" type="slidenum">
              <a:rPr lang="en-US" altLang="en-US"/>
              <a:pPr>
                <a:defRPr/>
              </a:pPr>
              <a:t>‹#›</a:t>
            </a:fld>
            <a:endParaRPr lang="en-US" altLang="en-US"/>
          </a:p>
        </p:txBody>
      </p:sp>
    </p:spTree>
    <p:extLst>
      <p:ext uri="{BB962C8B-B14F-4D97-AF65-F5344CB8AC3E}">
        <p14:creationId xmlns:p14="http://schemas.microsoft.com/office/powerpoint/2010/main" val="137333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FFFFFF"/>
                </a:solidFill>
                <a:ea typeface="ＭＳ Ｐゴシック" pitchFamily="34" charset="-128"/>
              </a:defRPr>
            </a:lvl1pPr>
          </a:lstStyle>
          <a:p>
            <a:pPr>
              <a:defRPr/>
            </a:pPr>
            <a:fld id="{994FC75A-A106-4692-81D4-589BD3BF76E7}" type="datetime1">
              <a:rPr lang="en-US" altLang="en-US"/>
              <a:pPr>
                <a:defRPr/>
              </a:pPr>
              <a:t>2/14/2023</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E4C6978-E24C-46FA-9024-BAB503BE8DEA}" type="slidenum">
              <a:rPr lang="en-US" altLang="en-US"/>
              <a:pPr>
                <a:defRPr/>
              </a:pPr>
              <a:t>‹#›</a:t>
            </a:fld>
            <a:endParaRPr lang="en-US" altLang="en-US"/>
          </a:p>
        </p:txBody>
      </p:sp>
    </p:spTree>
    <p:extLst>
      <p:ext uri="{BB962C8B-B14F-4D97-AF65-F5344CB8AC3E}">
        <p14:creationId xmlns:p14="http://schemas.microsoft.com/office/powerpoint/2010/main" val="344778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ooter Placeholder 4"/>
          <p:cNvSpPr txBox="1">
            <a:spLocks/>
          </p:cNvSpPr>
          <p:nvPr userDrawn="1"/>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p:txBody>
          <a:bodyPr/>
          <a:lstStyle>
            <a:lvl1pPr>
              <a:defRPr>
                <a:solidFill>
                  <a:schemeClr val="bg1"/>
                </a:solidFill>
              </a:defRPr>
            </a:lvl1pPr>
          </a:lstStyle>
          <a:p>
            <a:pPr>
              <a:defRPr/>
            </a:pPr>
            <a:fld id="{F303F4B9-0104-47B2-A52A-6EEB5033EAA5}" type="slidenum">
              <a:rPr lang="en-US" altLang="en-US"/>
              <a:pPr>
                <a:defRPr/>
              </a:pPr>
              <a:t>‹#›</a:t>
            </a:fld>
            <a:endParaRPr lang="en-US" altLang="en-US"/>
          </a:p>
        </p:txBody>
      </p:sp>
    </p:spTree>
    <p:extLst>
      <p:ext uri="{BB962C8B-B14F-4D97-AF65-F5344CB8AC3E}">
        <p14:creationId xmlns:p14="http://schemas.microsoft.com/office/powerpoint/2010/main" val="2094485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7772400" cy="685800"/>
          </a:xfrm>
        </p:spPr>
        <p:txBody>
          <a:bodyPr/>
          <a:lstStyle>
            <a:lvl1pPr>
              <a:defRPr sz="2800" b="1">
                <a:solidFill>
                  <a:srgbClr val="002060"/>
                </a:solidFill>
              </a:defRPr>
            </a:lvl1pPr>
          </a:lstStyle>
          <a:p>
            <a:r>
              <a:rPr lang="en-US" smtClean="0"/>
              <a:t>Click to edit Master title style</a:t>
            </a:r>
            <a:endParaRPr lang="en-US"/>
          </a:p>
        </p:txBody>
      </p:sp>
      <p:sp>
        <p:nvSpPr>
          <p:cNvPr id="3" name="Subtitle 2"/>
          <p:cNvSpPr>
            <a:spLocks noGrp="1"/>
          </p:cNvSpPr>
          <p:nvPr>
            <p:ph type="subTitle" idx="1"/>
          </p:nvPr>
        </p:nvSpPr>
        <p:spPr>
          <a:xfrm>
            <a:off x="1143000" y="1295400"/>
            <a:ext cx="7696200" cy="17526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0" y="6645275"/>
            <a:ext cx="762000" cy="212725"/>
          </a:xfrm>
        </p:spPr>
        <p:txBody>
          <a:bodyPr/>
          <a:lstStyle>
            <a:lvl1pPr>
              <a:defRPr b="1">
                <a:solidFill>
                  <a:prstClr val="white"/>
                </a:solidFill>
              </a:defRPr>
            </a:lvl1pPr>
          </a:lstStyle>
          <a:p>
            <a:pPr>
              <a:defRPr/>
            </a:pPr>
            <a:r>
              <a:rPr lang="en-US"/>
              <a:t>7/28/2011</a:t>
            </a:r>
          </a:p>
        </p:txBody>
      </p:sp>
      <p:sp>
        <p:nvSpPr>
          <p:cNvPr id="5" name="Footer Placeholder 4"/>
          <p:cNvSpPr>
            <a:spLocks noGrp="1"/>
          </p:cNvSpPr>
          <p:nvPr>
            <p:ph type="ftr" sz="quarter" idx="11"/>
          </p:nvPr>
        </p:nvSpPr>
        <p:spPr>
          <a:xfrm>
            <a:off x="2590800" y="6646863"/>
            <a:ext cx="4343400" cy="287337"/>
          </a:xfrm>
        </p:spPr>
        <p:txBody>
          <a:bodyPr/>
          <a:lstStyle>
            <a:lvl1pPr algn="l">
              <a:defRPr b="1">
                <a:solidFill>
                  <a:prstClr val="white"/>
                </a:solidFill>
              </a:defRPr>
            </a:lvl1pPr>
          </a:lstStyle>
          <a:p>
            <a:pPr>
              <a:defRPr/>
            </a:pPr>
            <a:r>
              <a:rPr lang="en-US"/>
              <a:t>Best Practices Forum - Reducing Payroll Expenses Alternatives</a:t>
            </a:r>
          </a:p>
        </p:txBody>
      </p:sp>
      <p:sp>
        <p:nvSpPr>
          <p:cNvPr id="6" name="Slide Number Placeholder 5"/>
          <p:cNvSpPr>
            <a:spLocks noGrp="1"/>
          </p:cNvSpPr>
          <p:nvPr>
            <p:ph type="sldNum" sz="quarter" idx="12"/>
          </p:nvPr>
        </p:nvSpPr>
        <p:spPr>
          <a:xfrm>
            <a:off x="8686800" y="6645275"/>
            <a:ext cx="457200" cy="288925"/>
          </a:xfrm>
        </p:spPr>
        <p:txBody>
          <a:bodyPr/>
          <a:lstStyle>
            <a:lvl1pPr>
              <a:defRPr/>
            </a:lvl1pPr>
          </a:lstStyle>
          <a:p>
            <a:pPr>
              <a:defRPr/>
            </a:pPr>
            <a:fld id="{BF2E585E-3F70-485B-A438-2E9F6C4610A4}" type="slidenum">
              <a:rPr lang="en-US" altLang="en-US"/>
              <a:pPr>
                <a:defRPr/>
              </a:pPr>
              <a:t>‹#›</a:t>
            </a:fld>
            <a:endParaRPr lang="en-US" altLang="en-US"/>
          </a:p>
        </p:txBody>
      </p:sp>
    </p:spTree>
    <p:extLst>
      <p:ext uri="{BB962C8B-B14F-4D97-AF65-F5344CB8AC3E}">
        <p14:creationId xmlns:p14="http://schemas.microsoft.com/office/powerpoint/2010/main" val="1297018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67600" cy="579438"/>
          </a:xfrm>
        </p:spPr>
        <p:txBody>
          <a:bodyPr/>
          <a:lstStyle>
            <a:lvl1pPr>
              <a:defRPr sz="2400" b="1">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a:xfrm>
            <a:off x="1143000" y="1166018"/>
            <a:ext cx="7696200" cy="4525963"/>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0" y="6645275"/>
            <a:ext cx="762000" cy="212725"/>
          </a:xfrm>
        </p:spPr>
        <p:txBody>
          <a:bodyPr/>
          <a:lstStyle>
            <a:lvl1pPr>
              <a:defRPr b="1">
                <a:solidFill>
                  <a:prstClr val="white"/>
                </a:solidFill>
              </a:defRPr>
            </a:lvl1pPr>
          </a:lstStyle>
          <a:p>
            <a:pPr>
              <a:defRPr/>
            </a:pPr>
            <a:r>
              <a:rPr lang="en-US"/>
              <a:t>7/28/2011</a:t>
            </a:r>
          </a:p>
        </p:txBody>
      </p:sp>
      <p:sp>
        <p:nvSpPr>
          <p:cNvPr id="5" name="Footer Placeholder 4"/>
          <p:cNvSpPr>
            <a:spLocks noGrp="1"/>
          </p:cNvSpPr>
          <p:nvPr>
            <p:ph type="ftr" sz="quarter" idx="11"/>
          </p:nvPr>
        </p:nvSpPr>
        <p:spPr>
          <a:xfrm>
            <a:off x="2590800" y="6646863"/>
            <a:ext cx="4343400" cy="287337"/>
          </a:xfrm>
        </p:spPr>
        <p:txBody>
          <a:bodyPr/>
          <a:lstStyle>
            <a:lvl1pPr algn="l">
              <a:defRPr b="1">
                <a:solidFill>
                  <a:prstClr val="white"/>
                </a:solidFill>
              </a:defRPr>
            </a:lvl1pPr>
          </a:lstStyle>
          <a:p>
            <a:pPr>
              <a:defRPr/>
            </a:pPr>
            <a:r>
              <a:rPr lang="en-US"/>
              <a:t>Best Practices Forum - Reducing Payroll Expenses Alternatives</a:t>
            </a:r>
          </a:p>
        </p:txBody>
      </p:sp>
      <p:sp>
        <p:nvSpPr>
          <p:cNvPr id="6" name="Slide Number Placeholder 5"/>
          <p:cNvSpPr>
            <a:spLocks noGrp="1"/>
          </p:cNvSpPr>
          <p:nvPr>
            <p:ph type="sldNum" sz="quarter" idx="12"/>
          </p:nvPr>
        </p:nvSpPr>
        <p:spPr>
          <a:xfrm>
            <a:off x="8686800" y="6645275"/>
            <a:ext cx="457200" cy="288925"/>
          </a:xfrm>
        </p:spPr>
        <p:txBody>
          <a:bodyPr/>
          <a:lstStyle>
            <a:lvl1pPr>
              <a:defRPr/>
            </a:lvl1pPr>
          </a:lstStyle>
          <a:p>
            <a:pPr>
              <a:defRPr/>
            </a:pPr>
            <a:fld id="{0D041D7E-8D53-4D35-A1D2-A7B56F9800D5}" type="slidenum">
              <a:rPr lang="en-US" altLang="en-US"/>
              <a:pPr>
                <a:defRPr/>
              </a:pPr>
              <a:t>‹#›</a:t>
            </a:fld>
            <a:endParaRPr lang="en-US" altLang="en-US"/>
          </a:p>
        </p:txBody>
      </p:sp>
    </p:spTree>
    <p:extLst>
      <p:ext uri="{BB962C8B-B14F-4D97-AF65-F5344CB8AC3E}">
        <p14:creationId xmlns:p14="http://schemas.microsoft.com/office/powerpoint/2010/main" val="3726484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0" y="6645275"/>
            <a:ext cx="762000" cy="212725"/>
          </a:xfrm>
        </p:spPr>
        <p:txBody>
          <a:bodyPr/>
          <a:lstStyle>
            <a:lvl1pPr>
              <a:defRPr b="1">
                <a:solidFill>
                  <a:prstClr val="white"/>
                </a:solidFill>
              </a:defRPr>
            </a:lvl1pPr>
          </a:lstStyle>
          <a:p>
            <a:pPr>
              <a:defRPr/>
            </a:pPr>
            <a:r>
              <a:rPr lang="en-US"/>
              <a:t>7/28/2011</a:t>
            </a:r>
          </a:p>
        </p:txBody>
      </p:sp>
      <p:sp>
        <p:nvSpPr>
          <p:cNvPr id="3" name="Footer Placeholder 4"/>
          <p:cNvSpPr>
            <a:spLocks noGrp="1"/>
          </p:cNvSpPr>
          <p:nvPr>
            <p:ph type="ftr" sz="quarter" idx="11"/>
          </p:nvPr>
        </p:nvSpPr>
        <p:spPr>
          <a:xfrm>
            <a:off x="2590800" y="6646863"/>
            <a:ext cx="4343400" cy="287337"/>
          </a:xfrm>
        </p:spPr>
        <p:txBody>
          <a:bodyPr/>
          <a:lstStyle>
            <a:lvl1pPr algn="l">
              <a:defRPr b="1">
                <a:solidFill>
                  <a:prstClr val="white"/>
                </a:solidFill>
              </a:defRPr>
            </a:lvl1pPr>
          </a:lstStyle>
          <a:p>
            <a:pPr>
              <a:defRPr/>
            </a:pPr>
            <a:r>
              <a:rPr lang="en-US"/>
              <a:t>Best Practices Forum - Reducing Payroll Expenses Alternatives</a:t>
            </a:r>
          </a:p>
        </p:txBody>
      </p:sp>
      <p:sp>
        <p:nvSpPr>
          <p:cNvPr id="4" name="Slide Number Placeholder 5"/>
          <p:cNvSpPr>
            <a:spLocks noGrp="1"/>
          </p:cNvSpPr>
          <p:nvPr>
            <p:ph type="sldNum" sz="quarter" idx="12"/>
          </p:nvPr>
        </p:nvSpPr>
        <p:spPr>
          <a:xfrm>
            <a:off x="8686800" y="6645275"/>
            <a:ext cx="457200" cy="288925"/>
          </a:xfrm>
        </p:spPr>
        <p:txBody>
          <a:bodyPr/>
          <a:lstStyle>
            <a:lvl1pPr>
              <a:defRPr/>
            </a:lvl1pPr>
          </a:lstStyle>
          <a:p>
            <a:pPr>
              <a:defRPr/>
            </a:pPr>
            <a:fld id="{53A96E60-DEFF-4435-84E2-C9A918B150D9}" type="slidenum">
              <a:rPr lang="en-US" altLang="en-US"/>
              <a:pPr>
                <a:defRPr/>
              </a:pPr>
              <a:t>‹#›</a:t>
            </a:fld>
            <a:endParaRPr lang="en-US" altLang="en-US"/>
          </a:p>
        </p:txBody>
      </p:sp>
    </p:spTree>
    <p:extLst>
      <p:ext uri="{BB962C8B-B14F-4D97-AF65-F5344CB8AC3E}">
        <p14:creationId xmlns:p14="http://schemas.microsoft.com/office/powerpoint/2010/main" val="1485916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vert="horz" wrap="square" lIns="91440" tIns="45720" rIns="91440" bIns="45720" numCol="1" anchor="t" anchorCtr="0" compatLnSpc="1">
            <a:prstTxWarp prst="textNoShape">
              <a:avLst/>
            </a:prstTxWarp>
          </a:bodyPr>
          <a:lstStyle>
            <a:lvl1pPr>
              <a:defRPr>
                <a:solidFill>
                  <a:srgbClr val="FFFFFF"/>
                </a:solidFill>
                <a:ea typeface="ＭＳ Ｐゴシック" pitchFamily="34" charset="-128"/>
              </a:defRPr>
            </a:lvl1pPr>
          </a:lstStyle>
          <a:p>
            <a:pPr>
              <a:defRPr/>
            </a:pPr>
            <a:fld id="{060DDBAD-618E-4320-9E74-0CBF621782D0}" type="datetime1">
              <a:rPr lang="en-US" altLang="en-US"/>
              <a:pPr>
                <a:defRPr/>
              </a:pPr>
              <a:t>2/14/2023</a:t>
            </a:fld>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4EC67DD-796F-4C7B-BA58-DF2D9ACF1957}" type="slidenum">
              <a:rPr lang="en-US" altLang="en-US"/>
              <a:pPr>
                <a:defRPr/>
              </a:pPr>
              <a:t>‹#›</a:t>
            </a:fld>
            <a:endParaRPr lang="en-US" altLang="en-US"/>
          </a:p>
        </p:txBody>
      </p:sp>
    </p:spTree>
    <p:extLst>
      <p:ext uri="{BB962C8B-B14F-4D97-AF65-F5344CB8AC3E}">
        <p14:creationId xmlns:p14="http://schemas.microsoft.com/office/powerpoint/2010/main" val="493597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6" name="Rectangle 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solidFill>
                <a:srgbClr val="000000"/>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latin typeface="Arial" charset="0"/>
              <a:ea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latin typeface="Arial" charset="0"/>
              <a:ea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latin typeface="Arial" charset="0"/>
              <a:ea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vert="horz" wrap="square" lIns="91440" tIns="45720" rIns="91440" bIns="45720" numCol="1" anchor="t" anchorCtr="0" compatLnSpc="1">
            <a:prstTxWarp prst="textNoShape">
              <a:avLst/>
            </a:prstTxWarp>
          </a:bodyPr>
          <a:lstStyle>
            <a:lvl1pPr>
              <a:defRPr>
                <a:solidFill>
                  <a:srgbClr val="FFFFFF"/>
                </a:solidFill>
                <a:ea typeface="ＭＳ Ｐゴシック" pitchFamily="34" charset="-128"/>
              </a:defRPr>
            </a:lvl1pPr>
          </a:lstStyle>
          <a:p>
            <a:pPr>
              <a:defRPr/>
            </a:pPr>
            <a:fld id="{10F3364F-A59D-4C21-8F4D-EEE0D4F96DA5}" type="datetime1">
              <a:rPr lang="en-US" altLang="en-US"/>
              <a:pPr>
                <a:defRPr/>
              </a:pPr>
              <a:t>2/14/2023</a:t>
            </a:fld>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pPr>
              <a:defRPr/>
            </a:pPr>
            <a:fld id="{A6ADE70F-5B6B-4439-8640-0326E7C382A0}" type="slidenum">
              <a:rPr lang="en-US" altLang="en-US"/>
              <a:pPr>
                <a:defRPr/>
              </a:pPr>
              <a:t>‹#›</a:t>
            </a:fld>
            <a:endParaRPr lang="en-US" altLang="en-US"/>
          </a:p>
        </p:txBody>
      </p:sp>
    </p:spTree>
    <p:extLst>
      <p:ext uri="{BB962C8B-B14F-4D97-AF65-F5344CB8AC3E}">
        <p14:creationId xmlns:p14="http://schemas.microsoft.com/office/powerpoint/2010/main" val="22564844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a:xfrm>
            <a:off x="1219200" y="228600"/>
            <a:ext cx="7467600" cy="579438"/>
          </a:xfrm>
        </p:spPr>
        <p:txBody>
          <a:bodyPr/>
          <a:lstStyle>
            <a:lvl1pPr>
              <a:defRPr sz="2400" b="1">
                <a:solidFill>
                  <a:srgbClr val="002060"/>
                </a:solidFill>
              </a:defRPr>
            </a:lvl1pPr>
          </a:lstStyle>
          <a:p>
            <a:r>
              <a:rPr lang="en-US" smtClean="0"/>
              <a:t>Click to edit Master title style</a:t>
            </a:r>
            <a:endParaRPr lang="en-US"/>
          </a:p>
        </p:txBody>
      </p:sp>
      <p:sp>
        <p:nvSpPr>
          <p:cNvPr id="3" name="Content Placeholder 2"/>
          <p:cNvSpPr>
            <a:spLocks noGrp="1"/>
          </p:cNvSpPr>
          <p:nvPr>
            <p:ph idx="1"/>
          </p:nvPr>
        </p:nvSpPr>
        <p:spPr>
          <a:xfrm>
            <a:off x="1143000" y="1166018"/>
            <a:ext cx="7696200" cy="4525963"/>
          </a:xfrm>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0" y="6645275"/>
            <a:ext cx="762000" cy="212725"/>
          </a:xfrm>
        </p:spPr>
        <p:txBody>
          <a:bodyPr/>
          <a:lstStyle>
            <a:lvl1pPr>
              <a:defRPr b="1">
                <a:solidFill>
                  <a:schemeClr val="bg1"/>
                </a:solidFill>
              </a:defRPr>
            </a:lvl1pPr>
          </a:lstStyle>
          <a:p>
            <a:fld id="{D2B4218F-A632-4020-ACB0-1B121CB6C537}" type="datetimeFigureOut">
              <a:rPr lang="en-US" smtClean="0"/>
              <a:t>2/14/2023</a:t>
            </a:fld>
            <a:endParaRPr lang="en-US"/>
          </a:p>
        </p:txBody>
      </p:sp>
      <p:sp>
        <p:nvSpPr>
          <p:cNvPr id="6" name="Footer Placeholder 4"/>
          <p:cNvSpPr>
            <a:spLocks noGrp="1"/>
          </p:cNvSpPr>
          <p:nvPr>
            <p:ph type="ftr" sz="quarter" idx="11"/>
          </p:nvPr>
        </p:nvSpPr>
        <p:spPr>
          <a:xfrm>
            <a:off x="2590800" y="6646863"/>
            <a:ext cx="4343400" cy="287337"/>
          </a:xfrm>
        </p:spPr>
        <p:txBody>
          <a:bodyPr/>
          <a:lstStyle>
            <a:lvl1pPr algn="l">
              <a:defRPr b="1">
                <a:solidFill>
                  <a:schemeClr val="bg1"/>
                </a:solidFill>
              </a:defRPr>
            </a:lvl1pPr>
          </a:lstStyle>
          <a:p>
            <a:endParaRPr lang="en-US"/>
          </a:p>
        </p:txBody>
      </p:sp>
      <p:sp>
        <p:nvSpPr>
          <p:cNvPr id="7" name="Slide Number Placeholder 5"/>
          <p:cNvSpPr>
            <a:spLocks noGrp="1"/>
          </p:cNvSpPr>
          <p:nvPr>
            <p:ph type="sldNum" sz="quarter" idx="12"/>
          </p:nvPr>
        </p:nvSpPr>
        <p:spPr>
          <a:xfrm>
            <a:off x="8686800" y="6645275"/>
            <a:ext cx="457200" cy="288925"/>
          </a:xfrm>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15892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3" name="Date Placeholder 3"/>
          <p:cNvSpPr>
            <a:spLocks noGrp="1"/>
          </p:cNvSpPr>
          <p:nvPr>
            <p:ph type="dt" sz="half" idx="10"/>
          </p:nvPr>
        </p:nvSpPr>
        <p:spPr>
          <a:xfrm>
            <a:off x="0" y="6645275"/>
            <a:ext cx="762000" cy="212725"/>
          </a:xfrm>
        </p:spPr>
        <p:txBody>
          <a:bodyPr/>
          <a:lstStyle>
            <a:lvl1pPr>
              <a:defRPr b="1">
                <a:solidFill>
                  <a:schemeClr val="bg1"/>
                </a:solidFill>
              </a:defRPr>
            </a:lvl1pPr>
          </a:lstStyle>
          <a:p>
            <a:fld id="{D2B4218F-A632-4020-ACB0-1B121CB6C537}" type="datetimeFigureOut">
              <a:rPr lang="en-US" smtClean="0"/>
              <a:t>2/14/2023</a:t>
            </a:fld>
            <a:endParaRPr lang="en-US"/>
          </a:p>
        </p:txBody>
      </p:sp>
      <p:sp>
        <p:nvSpPr>
          <p:cNvPr id="4" name="Footer Placeholder 4"/>
          <p:cNvSpPr>
            <a:spLocks noGrp="1"/>
          </p:cNvSpPr>
          <p:nvPr>
            <p:ph type="ftr" sz="quarter" idx="11"/>
          </p:nvPr>
        </p:nvSpPr>
        <p:spPr>
          <a:xfrm>
            <a:off x="2590800" y="6646863"/>
            <a:ext cx="4343400" cy="287337"/>
          </a:xfrm>
        </p:spPr>
        <p:txBody>
          <a:bodyPr/>
          <a:lstStyle>
            <a:lvl1pPr algn="l">
              <a:defRPr b="1">
                <a:solidFill>
                  <a:schemeClr val="bg1"/>
                </a:solidFill>
              </a:defRPr>
            </a:lvl1pPr>
          </a:lstStyle>
          <a:p>
            <a:endParaRPr lang="en-US"/>
          </a:p>
        </p:txBody>
      </p:sp>
      <p:sp>
        <p:nvSpPr>
          <p:cNvPr id="5" name="Slide Number Placeholder 5"/>
          <p:cNvSpPr>
            <a:spLocks noGrp="1"/>
          </p:cNvSpPr>
          <p:nvPr>
            <p:ph type="sldNum" sz="quarter" idx="12"/>
          </p:nvPr>
        </p:nvSpPr>
        <p:spPr>
          <a:xfrm>
            <a:off x="8686800" y="6645275"/>
            <a:ext cx="457200" cy="288925"/>
          </a:xfrm>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269922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5" name="Rectangle 1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6" name="Rectangle 12"/>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7" name="Rectangle 1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8" name="Rectangle 1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9" name="Rectangle 1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smtClean="0"/>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charset="0"/>
              <a:ea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charset="0"/>
              <a:ea typeface="ＭＳ Ｐゴシック"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charset="0"/>
              <a:ea typeface="ＭＳ Ｐゴシック"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a:p>
        </p:txBody>
      </p:sp>
      <p:sp>
        <p:nvSpPr>
          <p:cNvPr id="16" name="Footer Placeholder 4"/>
          <p:cNvSpPr>
            <a:spLocks noGrp="1"/>
          </p:cNvSpPr>
          <p:nvPr>
            <p:ph type="ftr" sz="quarter" idx="10"/>
          </p:nvPr>
        </p:nvSpPr>
        <p:spPr/>
        <p:txBody>
          <a:bodyPr/>
          <a:lstStyle>
            <a:lvl1pPr>
              <a:defRPr/>
            </a:lvl1pPr>
          </a:lstStyle>
          <a:p>
            <a:endParaRPr lang="en-US"/>
          </a:p>
        </p:txBody>
      </p:sp>
      <p:sp>
        <p:nvSpPr>
          <p:cNvPr id="17" name="Date Placeholder 3"/>
          <p:cNvSpPr>
            <a:spLocks noGrp="1"/>
          </p:cNvSpPr>
          <p:nvPr>
            <p:ph type="dt" sz="half" idx="11"/>
          </p:nvPr>
        </p:nvSpPr>
        <p:spPr/>
        <p:txBody>
          <a:bodyPr vert="horz" wrap="square" lIns="91440" tIns="45720" rIns="91440" bIns="45720" numCol="1" anchor="t" anchorCtr="0" compatLnSpc="1">
            <a:prstTxWarp prst="textNoShape">
              <a:avLst/>
            </a:prstTxWarp>
          </a:bodyPr>
          <a:lstStyle>
            <a:lvl1pPr>
              <a:defRPr>
                <a:ea typeface="ＭＳ Ｐゴシック" pitchFamily="34" charset="-128"/>
              </a:defRPr>
            </a:lvl1pPr>
          </a:lstStyle>
          <a:p>
            <a:fld id="{D2B4218F-A632-4020-ACB0-1B121CB6C537}" type="datetimeFigureOut">
              <a:rPr lang="en-US" smtClean="0"/>
              <a:t>2/14/2023</a:t>
            </a:fld>
            <a:endParaRPr lang="en-US"/>
          </a:p>
        </p:txBody>
      </p:sp>
      <p:sp>
        <p:nvSpPr>
          <p:cNvPr id="18" name="Slide Number Placeholder 5"/>
          <p:cNvSpPr>
            <a:spLocks noGrp="1"/>
          </p:cNvSpPr>
          <p:nvPr>
            <p:ph type="sldNum" sz="quarter" idx="12"/>
          </p:nvPr>
        </p:nvSpPr>
        <p:spPr>
          <a:xfrm>
            <a:off x="4343400" y="2198688"/>
            <a:ext cx="457200" cy="441325"/>
          </a:xfrm>
        </p:spPr>
        <p:txBody>
          <a:bodyPr/>
          <a:lstStyle>
            <a:lvl1pPr>
              <a:defRPr>
                <a:solidFill>
                  <a:srgbClr val="88A44D"/>
                </a:solidFill>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29486299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0"/>
          </p:nvPr>
        </p:nvSpPr>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172411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Footer Placeholder 4"/>
          <p:cNvSpPr txBox="1">
            <a:spLocks/>
          </p:cNvSpPr>
          <p:nvPr/>
        </p:nvSpPr>
        <p:spPr>
          <a:xfrm>
            <a:off x="0" y="6492875"/>
            <a:ext cx="1676400" cy="365125"/>
          </a:xfrm>
          <a:prstGeom prst="rect">
            <a:avLst/>
          </a:prstGeom>
        </p:spPr>
        <p:txBody>
          <a:bodyPr anchor="ctr"/>
          <a:lstStyle>
            <a:lvl1pPr algn="l">
              <a:defRPr sz="1000">
                <a:solidFill>
                  <a:schemeClr val="tx1">
                    <a:tint val="75000"/>
                  </a:schemeClr>
                </a:solidFill>
                <a:latin typeface="+mj-lt"/>
              </a:defRPr>
            </a:lvl1pPr>
          </a:lstStyle>
          <a:p>
            <a:pPr>
              <a:defRPr/>
            </a:pPr>
            <a:r>
              <a:rPr lang="en-US" dirty="0" smtClean="0">
                <a:ea typeface="+mn-ea"/>
              </a:rPr>
              <a:t>RQLHE0005-0313</a:t>
            </a:r>
            <a:endParaRPr lang="en-US" dirty="0">
              <a:ea typeface="+mn-ea"/>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p:ph type="sldNum" sz="quarter" idx="10"/>
          </p:nvPr>
        </p:nvSpPr>
        <p:spPr/>
        <p:txBody>
          <a:bodyPr/>
          <a:lstStyle>
            <a:lvl1pPr>
              <a:defRPr/>
            </a:lvl1pPr>
          </a:lstStyle>
          <a:p>
            <a:fld id="{77EE6FC3-CEC7-4A31-8750-99B7B129150E}" type="slidenum">
              <a:rPr lang="en-US" smtClean="0"/>
              <a:t>‹#›</a:t>
            </a:fld>
            <a:endParaRPr lang="en-US"/>
          </a:p>
        </p:txBody>
      </p:sp>
    </p:spTree>
    <p:extLst>
      <p:ext uri="{BB962C8B-B14F-4D97-AF65-F5344CB8AC3E}">
        <p14:creationId xmlns:p14="http://schemas.microsoft.com/office/powerpoint/2010/main" val="333717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57200"/>
            <a:ext cx="5867400" cy="708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1676400"/>
            <a:ext cx="4876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8/19/10</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AF408-E942-4AFD-A186-2C8B00AD0325}" type="slidenum">
              <a:rPr lang="en-US" altLang="en-US"/>
              <a:pPr>
                <a:defRPr/>
              </a:pPr>
              <a:t>‹#›</a:t>
            </a:fld>
            <a:endParaRPr lang="en-US" altLang="en-US"/>
          </a:p>
        </p:txBody>
      </p:sp>
    </p:spTree>
    <p:extLst>
      <p:ext uri="{BB962C8B-B14F-4D97-AF65-F5344CB8AC3E}">
        <p14:creationId xmlns:p14="http://schemas.microsoft.com/office/powerpoint/2010/main" val="248648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895600" y="1600200"/>
            <a:ext cx="5791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8/19/10</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F5D1DF-46CB-4143-ADAB-36F7C1575110}" type="slidenum">
              <a:rPr lang="en-US" altLang="en-US"/>
              <a:pPr>
                <a:defRPr/>
              </a:pPr>
              <a:t>‹#›</a:t>
            </a:fld>
            <a:endParaRPr lang="en-US" altLang="en-US"/>
          </a:p>
        </p:txBody>
      </p:sp>
    </p:spTree>
    <p:extLst>
      <p:ext uri="{BB962C8B-B14F-4D97-AF65-F5344CB8AC3E}">
        <p14:creationId xmlns:p14="http://schemas.microsoft.com/office/powerpoint/2010/main" val="1229620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895600" y="1600200"/>
            <a:ext cx="2819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67400" y="1600200"/>
            <a:ext cx="2819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8/19/10</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144D13-9D15-4B2E-8624-E9F0C5551A72}" type="slidenum">
              <a:rPr lang="en-US" altLang="en-US"/>
              <a:pPr>
                <a:defRPr/>
              </a:pPr>
              <a:t>‹#›</a:t>
            </a:fld>
            <a:endParaRPr lang="en-US" altLang="en-US"/>
          </a:p>
        </p:txBody>
      </p:sp>
    </p:spTree>
    <p:extLst>
      <p:ext uri="{BB962C8B-B14F-4D97-AF65-F5344CB8AC3E}">
        <p14:creationId xmlns:p14="http://schemas.microsoft.com/office/powerpoint/2010/main" val="170078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43000" y="274638"/>
            <a:ext cx="7543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143000" y="1165225"/>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0" y="6645275"/>
            <a:ext cx="2133600" cy="365125"/>
          </a:xfrm>
          <a:prstGeom prst="rect">
            <a:avLst/>
          </a:prstGeom>
        </p:spPr>
        <p:txBody>
          <a:bodyPr/>
          <a:lstStyle>
            <a:lvl1pPr>
              <a:defRPr sz="1000" b="1">
                <a:solidFill>
                  <a:schemeClr val="bg1"/>
                </a:solidFill>
                <a:latin typeface="Californian FB" pitchFamily="18" charset="0"/>
                <a:ea typeface="ＭＳ Ｐゴシック" charset="0"/>
              </a:defRPr>
            </a:lvl1pPr>
          </a:lstStyle>
          <a:p>
            <a:fld id="{D2B4218F-A632-4020-ACB0-1B121CB6C537}" type="datetimeFigureOut">
              <a:rPr lang="en-US" smtClean="0"/>
              <a:t>2/14/2023</a:t>
            </a:fld>
            <a:endParaRPr lang="en-US"/>
          </a:p>
        </p:txBody>
      </p:sp>
      <p:sp>
        <p:nvSpPr>
          <p:cNvPr id="8" name="Footer Placeholder 4"/>
          <p:cNvSpPr>
            <a:spLocks noGrp="1"/>
          </p:cNvSpPr>
          <p:nvPr>
            <p:ph type="ftr" sz="quarter" idx="3"/>
          </p:nvPr>
        </p:nvSpPr>
        <p:spPr>
          <a:xfrm>
            <a:off x="3124200" y="6645275"/>
            <a:ext cx="2895600" cy="365125"/>
          </a:xfrm>
          <a:prstGeom prst="rect">
            <a:avLst/>
          </a:prstGeom>
        </p:spPr>
        <p:txBody>
          <a:bodyPr/>
          <a:lstStyle>
            <a:lvl1pPr algn="ctr">
              <a:defRPr sz="1000" b="1">
                <a:solidFill>
                  <a:schemeClr val="bg1"/>
                </a:solidFill>
                <a:latin typeface="Californian FB" pitchFamily="18" charset="0"/>
                <a:ea typeface="ＭＳ Ｐゴシック" charset="0"/>
              </a:defRPr>
            </a:lvl1pPr>
          </a:lstStyle>
          <a:p>
            <a:endParaRPr lang="en-US"/>
          </a:p>
        </p:txBody>
      </p:sp>
      <p:sp>
        <p:nvSpPr>
          <p:cNvPr id="9" name="Slide Number Placeholder 5"/>
          <p:cNvSpPr>
            <a:spLocks noGrp="1"/>
          </p:cNvSpPr>
          <p:nvPr>
            <p:ph type="sldNum" sz="quarter" idx="4"/>
          </p:nvPr>
        </p:nvSpPr>
        <p:spPr>
          <a:xfrm>
            <a:off x="8458200" y="6645275"/>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chemeClr val="bg1"/>
                </a:solidFill>
                <a:latin typeface="Californian FB" pitchFamily="18" charset="0"/>
              </a:defRPr>
            </a:lvl1pPr>
          </a:lstStyle>
          <a:p>
            <a:fld id="{77EE6FC3-CEC7-4A31-8750-99B7B129150E}" type="slidenum">
              <a:rPr lang="en-US" smtClean="0"/>
              <a:t>‹#›</a:t>
            </a:fld>
            <a:endParaRPr lang="en-US"/>
          </a:p>
        </p:txBody>
      </p:sp>
      <p:pic>
        <p:nvPicPr>
          <p:cNvPr id="1031" name="Picture 7" descr="GenericBackgroun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1" fontAlgn="base" hangingPunct="1">
        <a:spcBef>
          <a:spcPct val="0"/>
        </a:spcBef>
        <a:spcAft>
          <a:spcPct val="0"/>
        </a:spcAft>
        <a:defRPr sz="2800" kern="1200">
          <a:solidFill>
            <a:schemeClr val="tx1"/>
          </a:solidFill>
          <a:latin typeface="Californian FB" pitchFamily="18" charset="0"/>
          <a:ea typeface="ＭＳ Ｐゴシック" pitchFamily="34" charset="-128"/>
          <a:cs typeface="+mj-cs"/>
        </a:defRPr>
      </a:lvl1pPr>
      <a:lvl2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2pPr>
      <a:lvl3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3pPr>
      <a:lvl4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4pPr>
      <a:lvl5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971800" y="274638"/>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2895600" y="1600200"/>
            <a:ext cx="579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00">
                <a:solidFill>
                  <a:prstClr val="white"/>
                </a:solidFill>
                <a:latin typeface="Footlight MT Light" pitchFamily="18" charset="0"/>
                <a:ea typeface="ＭＳ Ｐゴシック" charset="0"/>
              </a:defRPr>
            </a:lvl1pPr>
          </a:lstStyle>
          <a:p>
            <a:pPr>
              <a:defRPr/>
            </a:pPr>
            <a:r>
              <a:rPr lang="en-US"/>
              <a:t>8/19/10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prstClr val="white"/>
                </a:solidFill>
                <a:latin typeface="Footlight MT Light" pitchFamily="18" charset="0"/>
                <a:ea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Footlight MT Light" pitchFamily="18" charset="0"/>
              </a:defRPr>
            </a:lvl1pPr>
          </a:lstStyle>
          <a:p>
            <a:pPr>
              <a:defRPr/>
            </a:pPr>
            <a:fld id="{ED02B397-43BC-426F-9630-EE33286BE9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hf hdr="0" ftr="0"/>
  <p:txStyles>
    <p:titleStyle>
      <a:lvl1pPr algn="ctr" rtl="0" eaLnBrk="1" fontAlgn="base" hangingPunct="1">
        <a:spcBef>
          <a:spcPct val="0"/>
        </a:spcBef>
        <a:spcAft>
          <a:spcPct val="0"/>
        </a:spcAft>
        <a:defRPr sz="3600" kern="1200">
          <a:solidFill>
            <a:schemeClr val="tx1"/>
          </a:solidFill>
          <a:latin typeface="Footlight MT Light" pitchFamily="18" charset="0"/>
          <a:ea typeface="ＭＳ Ｐゴシック" pitchFamily="34" charset="-128"/>
          <a:cs typeface="+mj-cs"/>
        </a:defRPr>
      </a:lvl1pPr>
      <a:lvl2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2pPr>
      <a:lvl3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3pPr>
      <a:lvl4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4pPr>
      <a:lvl5pPr algn="ctr" rtl="0" eaLnBrk="1" fontAlgn="base" hangingPunct="1">
        <a:spcBef>
          <a:spcPct val="0"/>
        </a:spcBef>
        <a:spcAft>
          <a:spcPct val="0"/>
        </a:spcAft>
        <a:defRPr sz="3600">
          <a:solidFill>
            <a:schemeClr val="tx1"/>
          </a:solidFill>
          <a:latin typeface="Footlight MT Light"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Footlight MT Light"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143000" y="274638"/>
            <a:ext cx="7543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1143000" y="1165225"/>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0" y="6645275"/>
            <a:ext cx="2133600" cy="365125"/>
          </a:xfrm>
          <a:prstGeom prst="rect">
            <a:avLst/>
          </a:prstGeom>
        </p:spPr>
        <p:txBody>
          <a:bodyPr/>
          <a:lstStyle>
            <a:lvl1pPr>
              <a:defRPr sz="1000" b="1">
                <a:solidFill>
                  <a:prstClr val="white"/>
                </a:solidFill>
                <a:latin typeface="Californian FB" pitchFamily="18" charset="0"/>
                <a:ea typeface="ＭＳ Ｐゴシック" charset="0"/>
              </a:defRPr>
            </a:lvl1pPr>
          </a:lstStyle>
          <a:p>
            <a:pPr>
              <a:defRPr/>
            </a:pPr>
            <a:r>
              <a:rPr lang="en-US"/>
              <a:t>7/28/2011</a:t>
            </a:r>
          </a:p>
        </p:txBody>
      </p:sp>
      <p:sp>
        <p:nvSpPr>
          <p:cNvPr id="8" name="Footer Placeholder 4"/>
          <p:cNvSpPr>
            <a:spLocks noGrp="1"/>
          </p:cNvSpPr>
          <p:nvPr>
            <p:ph type="ftr" sz="quarter" idx="3"/>
          </p:nvPr>
        </p:nvSpPr>
        <p:spPr>
          <a:xfrm>
            <a:off x="3124200" y="6645275"/>
            <a:ext cx="2895600" cy="365125"/>
          </a:xfrm>
          <a:prstGeom prst="rect">
            <a:avLst/>
          </a:prstGeom>
        </p:spPr>
        <p:txBody>
          <a:bodyPr/>
          <a:lstStyle>
            <a:lvl1pPr algn="ctr">
              <a:defRPr sz="1000" b="1">
                <a:solidFill>
                  <a:prstClr val="white"/>
                </a:solidFill>
                <a:latin typeface="Californian FB" pitchFamily="18" charset="0"/>
                <a:ea typeface="ＭＳ Ｐゴシック" charset="0"/>
              </a:defRPr>
            </a:lvl1pPr>
          </a:lstStyle>
          <a:p>
            <a:pPr>
              <a:defRPr/>
            </a:pPr>
            <a:r>
              <a:rPr lang="en-US"/>
              <a:t>Best Practices Forum - Reducing Payroll Expenses Alternatives</a:t>
            </a:r>
          </a:p>
        </p:txBody>
      </p:sp>
      <p:sp>
        <p:nvSpPr>
          <p:cNvPr id="9" name="Slide Number Placeholder 5"/>
          <p:cNvSpPr>
            <a:spLocks noGrp="1"/>
          </p:cNvSpPr>
          <p:nvPr>
            <p:ph type="sldNum" sz="quarter" idx="4"/>
          </p:nvPr>
        </p:nvSpPr>
        <p:spPr>
          <a:xfrm>
            <a:off x="8458200" y="6645275"/>
            <a:ext cx="6858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FFFFFF"/>
                </a:solidFill>
                <a:latin typeface="Californian FB" pitchFamily="18" charset="0"/>
              </a:defRPr>
            </a:lvl1pPr>
          </a:lstStyle>
          <a:p>
            <a:pPr>
              <a:defRPr/>
            </a:pPr>
            <a:fld id="{E7DDA25C-3EF4-41A8-A8B9-083CD93FA5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hdr="0" ftr="0"/>
  <p:txStyles>
    <p:titleStyle>
      <a:lvl1pPr algn="ctr" rtl="0" eaLnBrk="1" fontAlgn="base" hangingPunct="1">
        <a:spcBef>
          <a:spcPct val="0"/>
        </a:spcBef>
        <a:spcAft>
          <a:spcPct val="0"/>
        </a:spcAft>
        <a:defRPr sz="2800" kern="1200">
          <a:solidFill>
            <a:schemeClr val="tx1"/>
          </a:solidFill>
          <a:latin typeface="Californian FB" pitchFamily="18" charset="0"/>
          <a:ea typeface="ＭＳ Ｐゴシック" pitchFamily="34" charset="-128"/>
          <a:cs typeface="+mj-cs"/>
        </a:defRPr>
      </a:lvl1pPr>
      <a:lvl2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2pPr>
      <a:lvl3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3pPr>
      <a:lvl4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4pPr>
      <a:lvl5pPr algn="ctr" rtl="0" eaLnBrk="1" fontAlgn="base" hangingPunct="1">
        <a:spcBef>
          <a:spcPct val="0"/>
        </a:spcBef>
        <a:spcAft>
          <a:spcPct val="0"/>
        </a:spcAft>
        <a:defRPr sz="2800">
          <a:solidFill>
            <a:schemeClr val="tx1"/>
          </a:solidFill>
          <a:latin typeface="Californian FB" pitchFamily="18" charset="0"/>
          <a:ea typeface="ＭＳ Ｐゴシック"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alifornian FB" pitchFamily="18" charset="0"/>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https://mcusercontent.com/8eeee921893db656502b54f00/images/0e0f1bd4-a57b-4cfa-be43-7659e33eab37.png"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81200"/>
            <a:ext cx="9144000" cy="708025"/>
          </a:xfrm>
        </p:spPr>
        <p:txBody>
          <a:bodyPr/>
          <a:lstStyle/>
          <a:p>
            <a:r>
              <a:rPr lang="en-US" altLang="ko-KR" b="1" dirty="0" smtClean="0">
                <a:solidFill>
                  <a:schemeClr val="accent1">
                    <a:lumMod val="75000"/>
                  </a:schemeClr>
                </a:solidFill>
                <a:latin typeface="Arial" pitchFamily="34" charset="0"/>
                <a:ea typeface="맑은 고딕" pitchFamily="50" charset="-127"/>
                <a:cs typeface="Arial" pitchFamily="34" charset="0"/>
              </a:rPr>
              <a:t>The Crimson Tide</a:t>
            </a:r>
            <a:endParaRPr lang="en-US" altLang="ko-KR" b="1" dirty="0">
              <a:solidFill>
                <a:schemeClr val="accent1">
                  <a:lumMod val="75000"/>
                </a:schemeClr>
              </a:solidFill>
              <a:latin typeface="Arial" pitchFamily="34" charset="0"/>
              <a:ea typeface="맑은 고딕" pitchFamily="50" charset="-127"/>
              <a:cs typeface="Arial" pitchFamily="34" charset="0"/>
            </a:endParaRPr>
          </a:p>
        </p:txBody>
      </p:sp>
      <p:sp>
        <p:nvSpPr>
          <p:cNvPr id="3" name="Subtitle 2"/>
          <p:cNvSpPr>
            <a:spLocks noGrp="1"/>
          </p:cNvSpPr>
          <p:nvPr>
            <p:ph type="subTitle" idx="1"/>
          </p:nvPr>
        </p:nvSpPr>
        <p:spPr>
          <a:xfrm>
            <a:off x="0" y="2667000"/>
            <a:ext cx="9144000" cy="1752600"/>
          </a:xfrm>
        </p:spPr>
        <p:txBody>
          <a:bodyPr/>
          <a:lstStyle/>
          <a:p>
            <a:pPr fontAlgn="auto">
              <a:spcBef>
                <a:spcPts val="0"/>
              </a:spcBef>
              <a:spcAft>
                <a:spcPts val="0"/>
              </a:spcAft>
              <a:defRPr/>
            </a:pPr>
            <a:r>
              <a:rPr lang="en-US" altLang="ko-KR" b="1" dirty="0" smtClean="0">
                <a:solidFill>
                  <a:srgbClr val="877FED"/>
                </a:solidFill>
                <a:latin typeface="Arial" pitchFamily="34" charset="0"/>
                <a:cs typeface="Arial" pitchFamily="34" charset="0"/>
              </a:rPr>
              <a:t>Meghan Constantino , CNM</a:t>
            </a:r>
            <a:endParaRPr lang="en-US" altLang="ko-KR" b="1" dirty="0">
              <a:solidFill>
                <a:srgbClr val="877FED"/>
              </a:solidFill>
              <a:latin typeface="Arial" pitchFamily="34" charset="0"/>
              <a:cs typeface="Arial" pitchFamily="34" charset="0"/>
            </a:endParaRPr>
          </a:p>
        </p:txBody>
      </p:sp>
      <p:pic>
        <p:nvPicPr>
          <p:cNvPr id="1026" name="Picture 2" descr="Image result for peri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276600"/>
            <a:ext cx="5258512" cy="351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152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5715000" cy="1143000"/>
          </a:xfrm>
        </p:spPr>
        <p:txBody>
          <a:bodyPr/>
          <a:lstStyle/>
          <a:p>
            <a:r>
              <a:rPr lang="en-US" dirty="0" smtClean="0"/>
              <a:t>HCG </a:t>
            </a:r>
            <a:r>
              <a:rPr lang="en-US" dirty="0" err="1" smtClean="0"/>
              <a:t>quantatitive</a:t>
            </a:r>
            <a:endParaRPr lang="en-US" dirty="0"/>
          </a:p>
        </p:txBody>
      </p:sp>
      <p:sp>
        <p:nvSpPr>
          <p:cNvPr id="3" name="Content Placeholder 2"/>
          <p:cNvSpPr>
            <a:spLocks noGrp="1"/>
          </p:cNvSpPr>
          <p:nvPr>
            <p:ph idx="1"/>
          </p:nvPr>
        </p:nvSpPr>
        <p:spPr>
          <a:xfrm>
            <a:off x="1371600" y="1600200"/>
            <a:ext cx="7315200" cy="4525963"/>
          </a:xfrm>
        </p:spPr>
        <p:txBody>
          <a:bodyPr/>
          <a:lstStyle/>
          <a:p>
            <a:r>
              <a:rPr lang="en-US" dirty="0" smtClean="0"/>
              <a:t>Best used up to 6 weeks EGA</a:t>
            </a:r>
          </a:p>
          <a:p>
            <a:pPr lvl="1"/>
            <a:r>
              <a:rPr lang="en-US" dirty="0" smtClean="0"/>
              <a:t>after 6 weeks US is better tool</a:t>
            </a:r>
          </a:p>
          <a:p>
            <a:pPr lvl="1"/>
            <a:r>
              <a:rPr lang="en-US" dirty="0" smtClean="0"/>
              <a:t>If EGA is &gt;6 weeks, but nothing seen on US, HCG can be helpful</a:t>
            </a:r>
          </a:p>
          <a:p>
            <a:r>
              <a:rPr lang="en-US" dirty="0" smtClean="0"/>
              <a:t>expect to double q48 hours (up to ~6000)</a:t>
            </a:r>
          </a:p>
          <a:p>
            <a:pPr lvl="1"/>
            <a:r>
              <a:rPr lang="en-US" dirty="0" smtClean="0"/>
              <a:t>If doubling (or more)- suggestive of viable pregnancy</a:t>
            </a:r>
          </a:p>
          <a:p>
            <a:pPr lvl="1"/>
            <a:r>
              <a:rPr lang="en-US" dirty="0" smtClean="0"/>
              <a:t>If decreasing- </a:t>
            </a:r>
            <a:r>
              <a:rPr lang="en-US" dirty="0"/>
              <a:t>suggestive</a:t>
            </a:r>
            <a:r>
              <a:rPr lang="en-US" dirty="0" smtClean="0"/>
              <a:t> of SAB </a:t>
            </a:r>
          </a:p>
          <a:p>
            <a:pPr lvl="1"/>
            <a:r>
              <a:rPr lang="en-US" dirty="0" smtClean="0"/>
              <a:t>If variable~ </a:t>
            </a:r>
            <a:r>
              <a:rPr lang="en-US" dirty="0"/>
              <a:t>suggestive</a:t>
            </a:r>
            <a:r>
              <a:rPr lang="en-US" dirty="0" smtClean="0"/>
              <a:t> of ectopic vs SAB</a:t>
            </a:r>
          </a:p>
          <a:p>
            <a:r>
              <a:rPr lang="en-US" dirty="0" smtClean="0"/>
              <a:t>1500= earliest might see gestational sac in uterus (to document IUP and r/o ectopic)</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a:t>
            </a:fld>
            <a:endParaRPr lang="en-US" altLang="en-US"/>
          </a:p>
        </p:txBody>
      </p:sp>
    </p:spTree>
    <p:extLst>
      <p:ext uri="{BB962C8B-B14F-4D97-AF65-F5344CB8AC3E}">
        <p14:creationId xmlns:p14="http://schemas.microsoft.com/office/powerpoint/2010/main" val="28697051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AVR</a:t>
            </a:r>
          </a:p>
        </p:txBody>
      </p:sp>
      <p:sp>
        <p:nvSpPr>
          <p:cNvPr id="3" name="Content Placeholder 2"/>
          <p:cNvSpPr>
            <a:spLocks noGrp="1"/>
          </p:cNvSpPr>
          <p:nvPr>
            <p:ph idx="1"/>
          </p:nvPr>
        </p:nvSpPr>
        <p:spPr>
          <a:xfrm>
            <a:off x="609600" y="1600200"/>
            <a:ext cx="8077200" cy="4525963"/>
          </a:xfrm>
        </p:spPr>
        <p:txBody>
          <a:bodyPr/>
          <a:lstStyle/>
          <a:p>
            <a:pPr marL="0" indent="0">
              <a:buNone/>
            </a:pPr>
            <a:r>
              <a:rPr lang="en-US" b="1" dirty="0" smtClean="0"/>
              <a:t>10/23/18</a:t>
            </a:r>
          </a:p>
          <a:p>
            <a:r>
              <a:rPr lang="en-US" dirty="0" smtClean="0"/>
              <a:t>Reports menses q month x 7-9 days. The first three days are heavy, reporting gushes “like I’m peeing” and </a:t>
            </a:r>
            <a:r>
              <a:rPr lang="en-US" dirty="0" err="1" smtClean="0"/>
              <a:t>golfball</a:t>
            </a:r>
            <a:r>
              <a:rPr lang="en-US" dirty="0" smtClean="0"/>
              <a:t> sized  clots.  +cramps but doesn’t like to take meds</a:t>
            </a:r>
          </a:p>
          <a:p>
            <a:r>
              <a:rPr lang="en-US" dirty="0" err="1" smtClean="0"/>
              <a:t>Hgb</a:t>
            </a:r>
            <a:r>
              <a:rPr lang="en-US" dirty="0" smtClean="0"/>
              <a:t> 9.1 and iron studies consistent with iron deficiency anemia</a:t>
            </a:r>
          </a:p>
          <a:p>
            <a:r>
              <a:rPr lang="en-US" dirty="0" smtClean="0"/>
              <a:t>Normal TSH</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100</a:t>
            </a:fld>
            <a:endParaRPr lang="en-US" altLang="en-US"/>
          </a:p>
        </p:txBody>
      </p:sp>
    </p:spTree>
    <p:extLst>
      <p:ext uri="{BB962C8B-B14F-4D97-AF65-F5344CB8AC3E}">
        <p14:creationId xmlns:p14="http://schemas.microsoft.com/office/powerpoint/2010/main" val="56839645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AVR</a:t>
            </a:r>
          </a:p>
        </p:txBody>
      </p:sp>
      <p:sp>
        <p:nvSpPr>
          <p:cNvPr id="3" name="Content Placeholder 2"/>
          <p:cNvSpPr>
            <a:spLocks noGrp="1"/>
          </p:cNvSpPr>
          <p:nvPr>
            <p:ph idx="1"/>
          </p:nvPr>
        </p:nvSpPr>
        <p:spPr>
          <a:xfrm>
            <a:off x="609600" y="1600200"/>
            <a:ext cx="8077200" cy="4525963"/>
          </a:xfrm>
        </p:spPr>
        <p:txBody>
          <a:bodyPr/>
          <a:lstStyle/>
          <a:p>
            <a:r>
              <a:rPr lang="en-US" dirty="0" smtClean="0"/>
              <a:t>What is your work up and plan?</a:t>
            </a:r>
          </a:p>
          <a:p>
            <a:endParaRPr lang="en-US" dirty="0"/>
          </a:p>
          <a:p>
            <a:r>
              <a:rPr lang="en-US" dirty="0" smtClean="0"/>
              <a:t>Ultrasound!</a:t>
            </a:r>
          </a:p>
          <a:p>
            <a:r>
              <a:rPr lang="en-US" dirty="0" smtClean="0"/>
              <a:t>EMB!</a:t>
            </a:r>
          </a:p>
          <a:p>
            <a:r>
              <a:rPr lang="en-US" dirty="0" smtClean="0"/>
              <a:t>TSH/CBC (already done)</a:t>
            </a:r>
          </a:p>
          <a:p>
            <a:r>
              <a:rPr lang="en-US" dirty="0" err="1" smtClean="0"/>
              <a:t>Mirena</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101</a:t>
            </a:fld>
            <a:endParaRPr lang="en-US" altLang="en-US"/>
          </a:p>
        </p:txBody>
      </p:sp>
    </p:spTree>
    <p:extLst>
      <p:ext uri="{BB962C8B-B14F-4D97-AF65-F5344CB8AC3E}">
        <p14:creationId xmlns:p14="http://schemas.microsoft.com/office/powerpoint/2010/main" val="375760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AVR</a:t>
            </a:r>
          </a:p>
        </p:txBody>
      </p:sp>
      <p:sp>
        <p:nvSpPr>
          <p:cNvPr id="3" name="Content Placeholder 2"/>
          <p:cNvSpPr>
            <a:spLocks noGrp="1"/>
          </p:cNvSpPr>
          <p:nvPr>
            <p:ph idx="1"/>
          </p:nvPr>
        </p:nvSpPr>
        <p:spPr>
          <a:xfrm>
            <a:off x="457200" y="1600200"/>
            <a:ext cx="8229600" cy="4525963"/>
          </a:xfrm>
        </p:spPr>
        <p:txBody>
          <a:bodyPr/>
          <a:lstStyle/>
          <a:p>
            <a:r>
              <a:rPr lang="en-US" dirty="0" smtClean="0"/>
              <a:t>Pt declined US due to cost (no insurance)</a:t>
            </a:r>
          </a:p>
          <a:p>
            <a:r>
              <a:rPr lang="en-US" dirty="0" smtClean="0"/>
              <a:t>11/13/18 EMB done (benign) and </a:t>
            </a:r>
            <a:r>
              <a:rPr lang="en-US" dirty="0" err="1" smtClean="0"/>
              <a:t>Mirena</a:t>
            </a:r>
            <a:r>
              <a:rPr lang="en-US" dirty="0" smtClean="0"/>
              <a:t> IUD inserted</a:t>
            </a:r>
          </a:p>
          <a:p>
            <a:r>
              <a:rPr lang="en-US" dirty="0" smtClean="0"/>
              <a:t>1/2/19 IUD follow up visit- light bleeding for 2 weeks then stopped. Strings not visible on exam</a:t>
            </a:r>
          </a:p>
          <a:p>
            <a:r>
              <a:rPr lang="en-US" dirty="0" smtClean="0"/>
              <a:t>1/14/19 TVUS showed IUD </a:t>
            </a:r>
            <a:r>
              <a:rPr lang="en-US" dirty="0"/>
              <a:t>in </a:t>
            </a:r>
            <a:r>
              <a:rPr lang="en-US" dirty="0" smtClean="0"/>
              <a:t>situ, </a:t>
            </a:r>
            <a:r>
              <a:rPr lang="en-US" dirty="0"/>
              <a:t>2 left ovarian simple cysts 4.9cm and 2.9 cm</a:t>
            </a:r>
          </a:p>
          <a:p>
            <a:r>
              <a:rPr lang="en-US" dirty="0" smtClean="0"/>
              <a:t>3/25/19 TVUS normal- IUD in situ and cysts decreased in size</a:t>
            </a:r>
          </a:p>
          <a:p>
            <a:r>
              <a:rPr lang="en-US" dirty="0" smtClean="0"/>
              <a:t>5/14/19 TSH WNL</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102</a:t>
            </a:fld>
            <a:endParaRPr lang="en-US" altLang="en-US"/>
          </a:p>
        </p:txBody>
      </p:sp>
    </p:spTree>
    <p:extLst>
      <p:ext uri="{BB962C8B-B14F-4D97-AF65-F5344CB8AC3E}">
        <p14:creationId xmlns:p14="http://schemas.microsoft.com/office/powerpoint/2010/main" val="22654894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AVR</a:t>
            </a:r>
          </a:p>
        </p:txBody>
      </p:sp>
      <p:sp>
        <p:nvSpPr>
          <p:cNvPr id="3" name="Content Placeholder 2"/>
          <p:cNvSpPr>
            <a:spLocks noGrp="1"/>
          </p:cNvSpPr>
          <p:nvPr>
            <p:ph idx="1"/>
          </p:nvPr>
        </p:nvSpPr>
        <p:spPr>
          <a:xfrm>
            <a:off x="457200" y="1600200"/>
            <a:ext cx="8229600" cy="4525963"/>
          </a:xfrm>
        </p:spPr>
        <p:txBody>
          <a:bodyPr/>
          <a:lstStyle/>
          <a:p>
            <a:pPr marL="0" indent="0">
              <a:buNone/>
            </a:pPr>
            <a:r>
              <a:rPr lang="en-US" b="1" dirty="0" smtClean="0"/>
              <a:t>6/18/19 (8 month interim)</a:t>
            </a:r>
          </a:p>
          <a:p>
            <a:r>
              <a:rPr lang="en-US" dirty="0" smtClean="0"/>
              <a:t>First few months s/p </a:t>
            </a:r>
            <a:r>
              <a:rPr lang="en-US" dirty="0" err="1" smtClean="0"/>
              <a:t>mirena</a:t>
            </a:r>
            <a:r>
              <a:rPr lang="en-US" dirty="0" smtClean="0"/>
              <a:t> minimal bleeding then in past 3 months had monthly menses x 6 d but heavy flow.</a:t>
            </a:r>
          </a:p>
          <a:p>
            <a:r>
              <a:rPr lang="en-US" dirty="0" err="1" smtClean="0"/>
              <a:t>Hgb</a:t>
            </a:r>
            <a:r>
              <a:rPr lang="en-US" dirty="0" smtClean="0"/>
              <a:t> 8.3</a:t>
            </a:r>
          </a:p>
          <a:p>
            <a:r>
              <a:rPr lang="en-US" dirty="0" smtClean="0"/>
              <a:t>Rx </a:t>
            </a:r>
            <a:r>
              <a:rPr lang="en-US" dirty="0" err="1" smtClean="0"/>
              <a:t>provera</a:t>
            </a:r>
            <a:r>
              <a:rPr lang="en-US" dirty="0" smtClean="0"/>
              <a:t> 10 mg prn heavy bleeding</a:t>
            </a:r>
          </a:p>
          <a:p>
            <a:pPr marL="0" indent="0">
              <a:buNone/>
            </a:pPr>
            <a:r>
              <a:rPr lang="en-US" b="1" dirty="0" smtClean="0"/>
              <a:t>7/9/19 (1 month interim)</a:t>
            </a:r>
          </a:p>
          <a:p>
            <a:r>
              <a:rPr lang="en-US" dirty="0" smtClean="0"/>
              <a:t>Visit for acute pelvic pain.  Exam concerning for appendicitis- refused ED.   also noted bleeding daily x 1 month despite </a:t>
            </a:r>
            <a:r>
              <a:rPr lang="en-US" dirty="0" err="1" smtClean="0"/>
              <a:t>provera</a:t>
            </a:r>
            <a:r>
              <a:rPr lang="en-US" dirty="0" smtClean="0"/>
              <a:t>. Bleeding is lighter but present</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103</a:t>
            </a:fld>
            <a:endParaRPr lang="en-US" altLang="en-US"/>
          </a:p>
        </p:txBody>
      </p:sp>
    </p:spTree>
    <p:extLst>
      <p:ext uri="{BB962C8B-B14F-4D97-AF65-F5344CB8AC3E}">
        <p14:creationId xmlns:p14="http://schemas.microsoft.com/office/powerpoint/2010/main" val="299762832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AVR</a:t>
            </a:r>
          </a:p>
        </p:txBody>
      </p:sp>
      <p:sp>
        <p:nvSpPr>
          <p:cNvPr id="3" name="Content Placeholder 2"/>
          <p:cNvSpPr>
            <a:spLocks noGrp="1"/>
          </p:cNvSpPr>
          <p:nvPr>
            <p:ph idx="1"/>
          </p:nvPr>
        </p:nvSpPr>
        <p:spPr>
          <a:xfrm>
            <a:off x="457200" y="1600200"/>
            <a:ext cx="8229600" cy="4525963"/>
          </a:xfrm>
        </p:spPr>
        <p:txBody>
          <a:bodyPr/>
          <a:lstStyle/>
          <a:p>
            <a:pPr marL="0" indent="0">
              <a:buNone/>
            </a:pPr>
            <a:r>
              <a:rPr lang="en-US" b="1" dirty="0" smtClean="0"/>
              <a:t>10/17/19 (3 month interim)</a:t>
            </a:r>
          </a:p>
          <a:p>
            <a:r>
              <a:rPr lang="en-US" dirty="0" smtClean="0"/>
              <a:t>Did not follow up as scheduled- did not continue </a:t>
            </a:r>
            <a:r>
              <a:rPr lang="en-US" dirty="0" err="1" smtClean="0"/>
              <a:t>provera</a:t>
            </a:r>
            <a:endParaRPr lang="en-US" dirty="0" smtClean="0"/>
          </a:p>
          <a:p>
            <a:r>
              <a:rPr lang="en-US" dirty="0" smtClean="0"/>
              <a:t>Bleeding 3weeks/month- flow varies. Saw PCP week before and restarted </a:t>
            </a:r>
            <a:r>
              <a:rPr lang="en-US" dirty="0" err="1" smtClean="0"/>
              <a:t>provera</a:t>
            </a:r>
            <a:r>
              <a:rPr lang="en-US" dirty="0" smtClean="0"/>
              <a:t> but when stopped, heavy bleeding returned. </a:t>
            </a:r>
          </a:p>
          <a:p>
            <a:r>
              <a:rPr lang="en-US" dirty="0" err="1" smtClean="0"/>
              <a:t>Hgb</a:t>
            </a:r>
            <a:r>
              <a:rPr lang="en-US" dirty="0" smtClean="0"/>
              <a:t> 7.6</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104</a:t>
            </a:fld>
            <a:endParaRPr lang="en-US" altLang="en-US"/>
          </a:p>
        </p:txBody>
      </p:sp>
    </p:spTree>
    <p:extLst>
      <p:ext uri="{BB962C8B-B14F-4D97-AF65-F5344CB8AC3E}">
        <p14:creationId xmlns:p14="http://schemas.microsoft.com/office/powerpoint/2010/main" val="110538764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AVR</a:t>
            </a:r>
          </a:p>
        </p:txBody>
      </p:sp>
      <p:sp>
        <p:nvSpPr>
          <p:cNvPr id="3" name="Content Placeholder 2"/>
          <p:cNvSpPr>
            <a:spLocks noGrp="1"/>
          </p:cNvSpPr>
          <p:nvPr>
            <p:ph idx="1"/>
          </p:nvPr>
        </p:nvSpPr>
        <p:spPr>
          <a:xfrm>
            <a:off x="685800" y="1600200"/>
            <a:ext cx="8001000" cy="4525963"/>
          </a:xfrm>
        </p:spPr>
        <p:txBody>
          <a:bodyPr/>
          <a:lstStyle/>
          <a:p>
            <a:pPr marL="0" indent="0">
              <a:buNone/>
            </a:pPr>
            <a:r>
              <a:rPr lang="en-US" dirty="0" smtClean="0"/>
              <a:t>What is your plan?</a:t>
            </a:r>
          </a:p>
          <a:p>
            <a:endParaRPr lang="en-US" dirty="0"/>
          </a:p>
          <a:p>
            <a:r>
              <a:rPr lang="en-US" dirty="0"/>
              <a:t>Started on </a:t>
            </a:r>
            <a:r>
              <a:rPr lang="en-US" dirty="0" err="1"/>
              <a:t>norethindrone</a:t>
            </a:r>
            <a:r>
              <a:rPr lang="en-US" dirty="0"/>
              <a:t> 5mg daily with close follow up</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105</a:t>
            </a:fld>
            <a:endParaRPr lang="en-US" altLang="en-US"/>
          </a:p>
        </p:txBody>
      </p:sp>
    </p:spTree>
    <p:extLst>
      <p:ext uri="{BB962C8B-B14F-4D97-AF65-F5344CB8AC3E}">
        <p14:creationId xmlns:p14="http://schemas.microsoft.com/office/powerpoint/2010/main" val="142731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AVR</a:t>
            </a:r>
          </a:p>
        </p:txBody>
      </p:sp>
      <p:sp>
        <p:nvSpPr>
          <p:cNvPr id="3" name="Content Placeholder 2"/>
          <p:cNvSpPr>
            <a:spLocks noGrp="1"/>
          </p:cNvSpPr>
          <p:nvPr>
            <p:ph idx="1"/>
          </p:nvPr>
        </p:nvSpPr>
        <p:spPr>
          <a:xfrm>
            <a:off x="533400" y="1600200"/>
            <a:ext cx="8153400" cy="4525963"/>
          </a:xfrm>
        </p:spPr>
        <p:txBody>
          <a:bodyPr/>
          <a:lstStyle/>
          <a:p>
            <a:pPr marL="0" indent="0">
              <a:buNone/>
            </a:pPr>
            <a:r>
              <a:rPr lang="en-US" b="1" dirty="0" smtClean="0"/>
              <a:t>11/14/19  (1 month interim)</a:t>
            </a:r>
          </a:p>
          <a:p>
            <a:r>
              <a:rPr lang="en-US" dirty="0" smtClean="0"/>
              <a:t>bleeding daily. Changing pad q3-4 hours . No clots.  c/o dizziness, fatigue, SOB.  </a:t>
            </a:r>
          </a:p>
          <a:p>
            <a:r>
              <a:rPr lang="en-US" dirty="0" err="1" smtClean="0"/>
              <a:t>Hgb</a:t>
            </a:r>
            <a:r>
              <a:rPr lang="en-US" dirty="0" smtClean="0"/>
              <a:t> 7.5</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106</a:t>
            </a:fld>
            <a:endParaRPr lang="en-US" altLang="en-US"/>
          </a:p>
        </p:txBody>
      </p:sp>
    </p:spTree>
    <p:extLst>
      <p:ext uri="{BB962C8B-B14F-4D97-AF65-F5344CB8AC3E}">
        <p14:creationId xmlns:p14="http://schemas.microsoft.com/office/powerpoint/2010/main" val="31886088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AVR</a:t>
            </a:r>
          </a:p>
        </p:txBody>
      </p:sp>
      <p:sp>
        <p:nvSpPr>
          <p:cNvPr id="3" name="Content Placeholder 2"/>
          <p:cNvSpPr>
            <a:spLocks noGrp="1"/>
          </p:cNvSpPr>
          <p:nvPr>
            <p:ph idx="1"/>
          </p:nvPr>
        </p:nvSpPr>
        <p:spPr>
          <a:xfrm>
            <a:off x="685800" y="1600200"/>
            <a:ext cx="8001000" cy="4525963"/>
          </a:xfrm>
        </p:spPr>
        <p:txBody>
          <a:bodyPr/>
          <a:lstStyle/>
          <a:p>
            <a:pPr marL="0" indent="0">
              <a:buNone/>
            </a:pPr>
            <a:r>
              <a:rPr lang="en-US" dirty="0" smtClean="0"/>
              <a:t>What is your plan?</a:t>
            </a:r>
          </a:p>
          <a:p>
            <a:pPr marL="0" indent="0">
              <a:buNone/>
            </a:pPr>
            <a:endParaRPr lang="en-US" dirty="0" smtClean="0"/>
          </a:p>
          <a:p>
            <a:r>
              <a:rPr lang="en-US" dirty="0"/>
              <a:t>COCP taper</a:t>
            </a:r>
          </a:p>
          <a:p>
            <a:r>
              <a:rPr lang="en-US" dirty="0" err="1"/>
              <a:t>Junel</a:t>
            </a:r>
            <a:r>
              <a:rPr lang="en-US" dirty="0"/>
              <a:t> Fe 1.5/30- three pills x 2 days, two pills x 2 days, one pill daily, SKIP placebos.</a:t>
            </a:r>
          </a:p>
          <a:p>
            <a:r>
              <a:rPr lang="en-US" dirty="0"/>
              <a:t>Close f/u</a:t>
            </a:r>
          </a:p>
          <a:p>
            <a:r>
              <a:rPr lang="en-US" dirty="0"/>
              <a:t>Consider depo/IUD removal</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107</a:t>
            </a:fld>
            <a:endParaRPr lang="en-US" altLang="en-US"/>
          </a:p>
        </p:txBody>
      </p:sp>
    </p:spTree>
    <p:extLst>
      <p:ext uri="{BB962C8B-B14F-4D97-AF65-F5344CB8AC3E}">
        <p14:creationId xmlns:p14="http://schemas.microsoft.com/office/powerpoint/2010/main" val="66732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AVR</a:t>
            </a:r>
          </a:p>
        </p:txBody>
      </p:sp>
      <p:sp>
        <p:nvSpPr>
          <p:cNvPr id="3" name="Content Placeholder 2"/>
          <p:cNvSpPr>
            <a:spLocks noGrp="1"/>
          </p:cNvSpPr>
          <p:nvPr>
            <p:ph idx="1"/>
          </p:nvPr>
        </p:nvSpPr>
        <p:spPr>
          <a:xfrm>
            <a:off x="609600" y="1600200"/>
            <a:ext cx="8077200" cy="4525963"/>
          </a:xfrm>
        </p:spPr>
        <p:txBody>
          <a:bodyPr/>
          <a:lstStyle/>
          <a:p>
            <a:pPr marL="0" indent="0">
              <a:buNone/>
            </a:pPr>
            <a:r>
              <a:rPr lang="en-US" b="1" dirty="0" smtClean="0"/>
              <a:t>11/23/19 TE (1 week interim)</a:t>
            </a:r>
            <a:r>
              <a:rPr lang="en-US" dirty="0" smtClean="0"/>
              <a:t>:</a:t>
            </a:r>
          </a:p>
          <a:p>
            <a:r>
              <a:rPr lang="en-US" dirty="0" smtClean="0"/>
              <a:t>Pt </a:t>
            </a:r>
            <a:r>
              <a:rPr lang="en-US" dirty="0"/>
              <a:t>in neuro ICU with  stroke, </a:t>
            </a:r>
            <a:r>
              <a:rPr lang="en-US" dirty="0" err="1" smtClean="0"/>
              <a:t>Thrombectomy</a:t>
            </a:r>
            <a:r>
              <a:rPr lang="en-US" dirty="0"/>
              <a:t>. lethargic cannot get full history.  reviewed with </a:t>
            </a:r>
            <a:r>
              <a:rPr lang="en-US" dirty="0" smtClean="0"/>
              <a:t>MD- </a:t>
            </a:r>
            <a:r>
              <a:rPr lang="en-US" dirty="0" err="1"/>
              <a:t>pt's</a:t>
            </a:r>
            <a:r>
              <a:rPr lang="en-US" dirty="0"/>
              <a:t> </a:t>
            </a:r>
            <a:r>
              <a:rPr lang="en-US" dirty="0" err="1"/>
              <a:t>gyn</a:t>
            </a:r>
            <a:r>
              <a:rPr lang="en-US" dirty="0"/>
              <a:t> </a:t>
            </a:r>
            <a:r>
              <a:rPr lang="en-US" dirty="0" err="1"/>
              <a:t>hx</a:t>
            </a:r>
            <a:r>
              <a:rPr lang="en-US" dirty="0"/>
              <a:t> (G3P3 </a:t>
            </a:r>
            <a:r>
              <a:rPr lang="en-US" dirty="0" err="1"/>
              <a:t>svd</a:t>
            </a:r>
            <a:r>
              <a:rPr lang="en-US" dirty="0"/>
              <a:t> x 3, bleeding </a:t>
            </a:r>
            <a:r>
              <a:rPr lang="en-US" dirty="0" err="1"/>
              <a:t>hx</a:t>
            </a:r>
            <a:r>
              <a:rPr lang="en-US" dirty="0"/>
              <a:t>, pelvic US, meds for bleeding- </a:t>
            </a:r>
            <a:r>
              <a:rPr lang="en-US" dirty="0" smtClean="0"/>
              <a:t>including </a:t>
            </a:r>
            <a:r>
              <a:rPr lang="en-US" dirty="0"/>
              <a:t>recent start of estrogen to control bleeding after failing </a:t>
            </a:r>
            <a:r>
              <a:rPr lang="en-US" dirty="0" err="1"/>
              <a:t>mirena</a:t>
            </a:r>
            <a:r>
              <a:rPr lang="en-US" dirty="0"/>
              <a:t>, </a:t>
            </a:r>
            <a:r>
              <a:rPr lang="en-US" dirty="0" err="1"/>
              <a:t>provera</a:t>
            </a:r>
            <a:r>
              <a:rPr lang="en-US" dirty="0"/>
              <a:t>, </a:t>
            </a:r>
            <a:r>
              <a:rPr lang="en-US" dirty="0" err="1"/>
              <a:t>aygestin</a:t>
            </a:r>
            <a:r>
              <a:rPr lang="en-US" dirty="0"/>
              <a:t>). answered questions to help coordinate care. </a:t>
            </a: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108</a:t>
            </a:fld>
            <a:endParaRPr lang="en-US" altLang="en-US"/>
          </a:p>
        </p:txBody>
      </p:sp>
    </p:spTree>
    <p:extLst>
      <p:ext uri="{BB962C8B-B14F-4D97-AF65-F5344CB8AC3E}">
        <p14:creationId xmlns:p14="http://schemas.microsoft.com/office/powerpoint/2010/main" val="161462342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AVR</a:t>
            </a:r>
          </a:p>
        </p:txBody>
      </p:sp>
      <p:sp>
        <p:nvSpPr>
          <p:cNvPr id="3" name="Content Placeholder 2"/>
          <p:cNvSpPr>
            <a:spLocks noGrp="1"/>
          </p:cNvSpPr>
          <p:nvPr>
            <p:ph idx="1"/>
          </p:nvPr>
        </p:nvSpPr>
        <p:spPr>
          <a:xfrm>
            <a:off x="609600" y="1600200"/>
            <a:ext cx="8077200" cy="4525963"/>
          </a:xfrm>
        </p:spPr>
        <p:txBody>
          <a:bodyPr/>
          <a:lstStyle/>
          <a:p>
            <a:pPr marL="0" indent="0">
              <a:buNone/>
            </a:pPr>
            <a:r>
              <a:rPr lang="en-US" b="1" u="sng" dirty="0" smtClean="0"/>
              <a:t>2021-2022 update:</a:t>
            </a:r>
          </a:p>
          <a:p>
            <a:r>
              <a:rPr lang="en-US" dirty="0" smtClean="0"/>
              <a:t>Pt with </a:t>
            </a:r>
            <a:r>
              <a:rPr lang="en-US" dirty="0" err="1" smtClean="0"/>
              <a:t>Mirena</a:t>
            </a:r>
            <a:r>
              <a:rPr lang="en-US" dirty="0" smtClean="0"/>
              <a:t> replaced 2020 due to malposition (in cervical canal). </a:t>
            </a:r>
          </a:p>
          <a:p>
            <a:r>
              <a:rPr lang="en-US" dirty="0" smtClean="0"/>
              <a:t>11/2021. </a:t>
            </a:r>
            <a:r>
              <a:rPr lang="en-US" dirty="0"/>
              <a:t>Had episode of prolonged bleeding </a:t>
            </a:r>
            <a:r>
              <a:rPr lang="en-US" dirty="0" smtClean="0"/>
              <a:t>.US again showed IUD in lower uterine segment/cervical canal (as well as fibroids). Declines using other medications. </a:t>
            </a:r>
          </a:p>
          <a:p>
            <a:r>
              <a:rPr lang="en-US" dirty="0" smtClean="0"/>
              <a:t>12/2021 IUD replaced. EMB performed-benign. </a:t>
            </a:r>
          </a:p>
          <a:p>
            <a:r>
              <a:rPr lang="en-US" dirty="0" smtClean="0"/>
              <a:t>1/2022 f/u US showed IUD in situ  </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109</a:t>
            </a:fld>
            <a:endParaRPr lang="en-US" altLang="en-US"/>
          </a:p>
        </p:txBody>
      </p:sp>
    </p:spTree>
    <p:extLst>
      <p:ext uri="{BB962C8B-B14F-4D97-AF65-F5344CB8AC3E}">
        <p14:creationId xmlns:p14="http://schemas.microsoft.com/office/powerpoint/2010/main" val="872335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a:t>
            </a:r>
            <a:endParaRPr lang="en-US" dirty="0"/>
          </a:p>
        </p:txBody>
      </p:sp>
      <p:sp>
        <p:nvSpPr>
          <p:cNvPr id="3" name="Content Placeholder 2"/>
          <p:cNvSpPr>
            <a:spLocks noGrp="1"/>
          </p:cNvSpPr>
          <p:nvPr>
            <p:ph idx="1"/>
          </p:nvPr>
        </p:nvSpPr>
        <p:spPr>
          <a:xfrm>
            <a:off x="304800" y="1295400"/>
            <a:ext cx="8229600" cy="5060950"/>
          </a:xfrm>
        </p:spPr>
        <p:txBody>
          <a:bodyPr/>
          <a:lstStyle/>
          <a:p>
            <a:pPr marL="0" indent="0">
              <a:buNone/>
            </a:pPr>
            <a:r>
              <a:rPr lang="en-US" dirty="0" smtClean="0"/>
              <a:t>Common Scenarios where serum HCG quantitative will be helpful:</a:t>
            </a:r>
          </a:p>
          <a:p>
            <a:r>
              <a:rPr lang="en-US" dirty="0" smtClean="0"/>
              <a:t>Pt presents with: </a:t>
            </a:r>
          </a:p>
          <a:p>
            <a:pPr lvl="1"/>
            <a:r>
              <a:rPr lang="en-US" dirty="0" smtClean="0"/>
              <a:t>history of irregular cycles. doesn’t know when LMP is, but it has been several months. </a:t>
            </a:r>
          </a:p>
          <a:p>
            <a:pPr lvl="1"/>
            <a:r>
              <a:rPr lang="en-US" dirty="0" smtClean="0"/>
              <a:t>Positive home pregnancy test but now with bleeding</a:t>
            </a:r>
          </a:p>
          <a:p>
            <a:pPr lvl="1"/>
            <a:r>
              <a:rPr lang="en-US" dirty="0" smtClean="0"/>
              <a:t>Recent prolonged spotting</a:t>
            </a:r>
          </a:p>
          <a:p>
            <a:r>
              <a:rPr lang="en-US" dirty="0" smtClean="0"/>
              <a:t>Plan: </a:t>
            </a:r>
          </a:p>
          <a:p>
            <a:pPr lvl="1"/>
            <a:r>
              <a:rPr lang="en-US" dirty="0" smtClean="0"/>
              <a:t>urine HCG today. </a:t>
            </a:r>
          </a:p>
          <a:p>
            <a:pPr lvl="1"/>
            <a:r>
              <a:rPr lang="en-US" dirty="0" smtClean="0"/>
              <a:t>If positive, check serum HCG quant today and again in 2 days (also blood type/Rh)</a:t>
            </a:r>
          </a:p>
          <a:p>
            <a:pPr lvl="1"/>
            <a:r>
              <a:rPr lang="en-US" dirty="0" smtClean="0"/>
              <a:t>if doubling and no more spotting, no further labs needed</a:t>
            </a:r>
          </a:p>
          <a:p>
            <a:pPr lvl="1"/>
            <a:r>
              <a:rPr lang="en-US" dirty="0" smtClean="0"/>
              <a:t>if not doubling, continue to check every 2 days until diagnosis is made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a:t>
            </a:fld>
            <a:endParaRPr lang="en-US" altLang="en-US"/>
          </a:p>
        </p:txBody>
      </p:sp>
    </p:spTree>
    <p:extLst>
      <p:ext uri="{BB962C8B-B14F-4D97-AF65-F5344CB8AC3E}">
        <p14:creationId xmlns:p14="http://schemas.microsoft.com/office/powerpoint/2010/main" val="28567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a:xfrm>
            <a:off x="2057400" y="2667000"/>
            <a:ext cx="4876800" cy="1752600"/>
          </a:xfrm>
        </p:spPr>
        <p:txBody>
          <a:bodyPr/>
          <a:lstStyle/>
          <a:p>
            <a:r>
              <a:rPr lang="en-US" sz="6000" b="1" dirty="0" smtClean="0">
                <a:solidFill>
                  <a:schemeClr val="tx1"/>
                </a:solidFill>
              </a:rPr>
              <a:t>“VMG”</a:t>
            </a:r>
            <a:endParaRPr lang="en-US" sz="6000" b="1" dirty="0">
              <a:solidFill>
                <a:schemeClr val="tx1"/>
              </a:solidFill>
            </a:endParaRP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2/14/2023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110</a:t>
            </a:fld>
            <a:endParaRPr lang="en-US" altLang="en-US"/>
          </a:p>
        </p:txBody>
      </p:sp>
    </p:spTree>
    <p:extLst>
      <p:ext uri="{BB962C8B-B14F-4D97-AF65-F5344CB8AC3E}">
        <p14:creationId xmlns:p14="http://schemas.microsoft.com/office/powerpoint/2010/main" val="24394175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2443"/>
            <a:ext cx="5715000" cy="1143000"/>
          </a:xfrm>
        </p:spPr>
        <p:txBody>
          <a:bodyPr/>
          <a:lstStyle/>
          <a:p>
            <a:r>
              <a:rPr lang="en-US" dirty="0" smtClean="0"/>
              <a:t>VMG- remember her???</a:t>
            </a:r>
            <a:endParaRPr lang="en-US" dirty="0"/>
          </a:p>
        </p:txBody>
      </p:sp>
      <p:sp>
        <p:nvSpPr>
          <p:cNvPr id="3" name="Content Placeholder 2"/>
          <p:cNvSpPr>
            <a:spLocks noGrp="1"/>
          </p:cNvSpPr>
          <p:nvPr>
            <p:ph idx="1"/>
          </p:nvPr>
        </p:nvSpPr>
        <p:spPr>
          <a:xfrm>
            <a:off x="152400" y="846138"/>
            <a:ext cx="8229600" cy="4953000"/>
          </a:xfrm>
        </p:spPr>
        <p:txBody>
          <a:bodyPr/>
          <a:lstStyle/>
          <a:p>
            <a:pPr marL="0" indent="0">
              <a:buNone/>
            </a:pPr>
            <a:r>
              <a:rPr lang="en-US" b="1" dirty="0" smtClean="0"/>
              <a:t>***This case takes place during COVID 19 pandemic***</a:t>
            </a:r>
          </a:p>
          <a:p>
            <a:r>
              <a:rPr lang="en-US" dirty="0" smtClean="0"/>
              <a:t>TE: 31 </a:t>
            </a:r>
            <a:r>
              <a:rPr lang="en-US" dirty="0" err="1" smtClean="0"/>
              <a:t>yo</a:t>
            </a:r>
            <a:r>
              <a:rPr lang="en-US" dirty="0" smtClean="0"/>
              <a:t> Hispanic woman calls reported 3 weeks of spotting</a:t>
            </a:r>
          </a:p>
          <a:p>
            <a:r>
              <a:rPr lang="en-US" dirty="0" smtClean="0"/>
              <a:t>Medical </a:t>
            </a:r>
            <a:r>
              <a:rPr lang="en-US" dirty="0" err="1" smtClean="0"/>
              <a:t>hx</a:t>
            </a:r>
            <a:r>
              <a:rPr lang="en-US" dirty="0" smtClean="0"/>
              <a:t>: </a:t>
            </a:r>
            <a:r>
              <a:rPr lang="en-US" dirty="0" err="1" smtClean="0"/>
              <a:t>prolactinoma</a:t>
            </a:r>
            <a:r>
              <a:rPr lang="en-US" dirty="0" smtClean="0"/>
              <a:t>, PCOS diagnosed by </a:t>
            </a:r>
            <a:r>
              <a:rPr lang="en-US" dirty="0" err="1" smtClean="0"/>
              <a:t>oligomenorrhea</a:t>
            </a:r>
            <a:r>
              <a:rPr lang="en-US" dirty="0" smtClean="0"/>
              <a:t> and PCO on US (1 year ago)</a:t>
            </a:r>
          </a:p>
          <a:p>
            <a:r>
              <a:rPr lang="en-US" dirty="0" smtClean="0"/>
              <a:t>OBGYN </a:t>
            </a:r>
            <a:r>
              <a:rPr lang="en-US" dirty="0" err="1" smtClean="0"/>
              <a:t>hx</a:t>
            </a:r>
            <a:r>
              <a:rPr lang="en-US" dirty="0" smtClean="0"/>
              <a:t>:</a:t>
            </a:r>
          </a:p>
          <a:p>
            <a:pPr lvl="1"/>
            <a:r>
              <a:rPr lang="en-US" dirty="0" smtClean="0"/>
              <a:t>G0P0</a:t>
            </a:r>
          </a:p>
          <a:p>
            <a:pPr lvl="1"/>
            <a:r>
              <a:rPr lang="en-US" dirty="0" smtClean="0"/>
              <a:t>Pap 1 year ago normal, </a:t>
            </a:r>
            <a:r>
              <a:rPr lang="en-US" dirty="0" err="1" smtClean="0"/>
              <a:t>neg</a:t>
            </a:r>
            <a:r>
              <a:rPr lang="en-US" dirty="0" smtClean="0"/>
              <a:t> HPV</a:t>
            </a:r>
          </a:p>
          <a:p>
            <a:pPr lvl="1"/>
            <a:r>
              <a:rPr lang="en-US" dirty="0" smtClean="0"/>
              <a:t>TTC x several years</a:t>
            </a:r>
          </a:p>
          <a:p>
            <a:pPr lvl="1"/>
            <a:r>
              <a:rPr lang="en-US" dirty="0" smtClean="0"/>
              <a:t>Menarche age 11</a:t>
            </a:r>
          </a:p>
          <a:p>
            <a:pPr lvl="1"/>
            <a:r>
              <a:rPr lang="en-US" dirty="0" smtClean="0"/>
              <a:t>Menses q1-7  months</a:t>
            </a:r>
          </a:p>
          <a:p>
            <a:r>
              <a:rPr lang="en-US" dirty="0" smtClean="0"/>
              <a:t>LMP 2 months prior. States she has taken 2 negative HPT  (the most recent one 2 weeks ago). Of note, </a:t>
            </a:r>
            <a:r>
              <a:rPr lang="en-US" dirty="0" err="1" smtClean="0"/>
              <a:t>pt</a:t>
            </a:r>
            <a:r>
              <a:rPr lang="en-US" dirty="0" smtClean="0"/>
              <a:t> had been taking fertility medications- though not in the past 2 months- was awaiting next period to restart</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111</a:t>
            </a:fld>
            <a:endParaRPr lang="en-US" altLang="en-US"/>
          </a:p>
        </p:txBody>
      </p:sp>
      <p:sp>
        <p:nvSpPr>
          <p:cNvPr id="6" name="Rectangle 5"/>
          <p:cNvSpPr/>
          <p:nvPr/>
        </p:nvSpPr>
        <p:spPr>
          <a:xfrm>
            <a:off x="5791200" y="1266242"/>
            <a:ext cx="2421321" cy="486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73149" y="1752655"/>
            <a:ext cx="2651251" cy="486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06349" y="3657600"/>
            <a:ext cx="1965451" cy="4102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00" y="4800600"/>
            <a:ext cx="2611821" cy="486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3041" y="5181600"/>
            <a:ext cx="3844159" cy="486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23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7" grpId="0" animBg="1"/>
      <p:bldP spid="8" grpId="0" animBg="1"/>
      <p:bldP spid="9" grpId="0" animBg="1"/>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VMG</a:t>
            </a:r>
            <a:endParaRPr lang="en-US" dirty="0"/>
          </a:p>
        </p:txBody>
      </p:sp>
      <p:sp>
        <p:nvSpPr>
          <p:cNvPr id="3" name="Content Placeholder 2"/>
          <p:cNvSpPr>
            <a:spLocks noGrp="1"/>
          </p:cNvSpPr>
          <p:nvPr>
            <p:ph idx="1"/>
          </p:nvPr>
        </p:nvSpPr>
        <p:spPr>
          <a:xfrm>
            <a:off x="914400" y="1676400"/>
            <a:ext cx="7848600" cy="4525963"/>
          </a:xfrm>
        </p:spPr>
        <p:txBody>
          <a:bodyPr/>
          <a:lstStyle/>
          <a:p>
            <a:r>
              <a:rPr lang="en-US" dirty="0" smtClean="0"/>
              <a:t>What is your plan?</a:t>
            </a:r>
          </a:p>
          <a:p>
            <a:pPr lvl="1"/>
            <a:r>
              <a:rPr lang="en-US" dirty="0" smtClean="0"/>
              <a:t>Serum HCG</a:t>
            </a:r>
          </a:p>
          <a:p>
            <a:pPr lvl="1"/>
            <a:r>
              <a:rPr lang="en-US" dirty="0" smtClean="0"/>
              <a:t>Telehealth visit after results</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112</a:t>
            </a:fld>
            <a:endParaRPr lang="en-US" altLang="en-US"/>
          </a:p>
        </p:txBody>
      </p:sp>
    </p:spTree>
    <p:extLst>
      <p:ext uri="{BB962C8B-B14F-4D97-AF65-F5344CB8AC3E}">
        <p14:creationId xmlns:p14="http://schemas.microsoft.com/office/powerpoint/2010/main" val="188334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VMG</a:t>
            </a:r>
            <a:endParaRPr lang="en-US" dirty="0"/>
          </a:p>
        </p:txBody>
      </p:sp>
      <p:sp>
        <p:nvSpPr>
          <p:cNvPr id="3" name="Content Placeholder 2"/>
          <p:cNvSpPr>
            <a:spLocks noGrp="1"/>
          </p:cNvSpPr>
          <p:nvPr>
            <p:ph idx="1"/>
          </p:nvPr>
        </p:nvSpPr>
        <p:spPr>
          <a:xfrm>
            <a:off x="304800" y="1600200"/>
            <a:ext cx="8382000" cy="4525963"/>
          </a:xfrm>
        </p:spPr>
        <p:txBody>
          <a:bodyPr/>
          <a:lstStyle/>
          <a:p>
            <a:r>
              <a:rPr lang="en-US" dirty="0" smtClean="0"/>
              <a:t>Telehealth visit:</a:t>
            </a:r>
          </a:p>
          <a:p>
            <a:r>
              <a:rPr lang="en-US" dirty="0" err="1" smtClean="0"/>
              <a:t>pt</a:t>
            </a:r>
            <a:r>
              <a:rPr lang="en-US" dirty="0" smtClean="0"/>
              <a:t> </a:t>
            </a:r>
            <a:r>
              <a:rPr lang="en-US" dirty="0"/>
              <a:t>being followed for infertility/</a:t>
            </a:r>
            <a:r>
              <a:rPr lang="en-US" dirty="0" err="1"/>
              <a:t>annovulation</a:t>
            </a:r>
            <a:r>
              <a:rPr lang="en-US" dirty="0"/>
              <a:t>. had spontaneous pregnancy! (LMP 5/4/2020)</a:t>
            </a:r>
            <a:br>
              <a:rPr lang="en-US" dirty="0"/>
            </a:br>
            <a:r>
              <a:rPr lang="en-US" dirty="0"/>
              <a:t>       called 7/2 and reported spotting for 3 weeks. </a:t>
            </a:r>
            <a:br>
              <a:rPr lang="en-US" dirty="0"/>
            </a:br>
            <a:r>
              <a:rPr lang="en-US" dirty="0"/>
              <a:t>       7/2/2020 HCG 514</a:t>
            </a:r>
            <a:br>
              <a:rPr lang="en-US" dirty="0"/>
            </a:br>
            <a:r>
              <a:rPr lang="en-US" dirty="0"/>
              <a:t>       7/4/2020 went to ED- HCG 473. US- no IUP. blood type O+ had darker spotting which eventually turned to red bleeding and passing </a:t>
            </a:r>
            <a:r>
              <a:rPr lang="en-US" dirty="0" smtClean="0"/>
              <a:t>something. Has photo- will send in</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113</a:t>
            </a:fld>
            <a:endParaRPr lang="en-US" altLang="en-US"/>
          </a:p>
        </p:txBody>
      </p:sp>
    </p:spTree>
    <p:extLst>
      <p:ext uri="{BB962C8B-B14F-4D97-AF65-F5344CB8AC3E}">
        <p14:creationId xmlns:p14="http://schemas.microsoft.com/office/powerpoint/2010/main" val="39489124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VMG</a:t>
            </a:r>
            <a:endParaRPr lang="en-US" dirty="0"/>
          </a:p>
        </p:txBody>
      </p:sp>
      <p:sp>
        <p:nvSpPr>
          <p:cNvPr id="3" name="Content Placeholder 2"/>
          <p:cNvSpPr>
            <a:spLocks noGrp="1"/>
          </p:cNvSpPr>
          <p:nvPr>
            <p:ph idx="1"/>
          </p:nvPr>
        </p:nvSpPr>
        <p:spPr>
          <a:xfrm>
            <a:off x="152400" y="1600200"/>
            <a:ext cx="8534400" cy="4525963"/>
          </a:xfrm>
        </p:spPr>
        <p:txBody>
          <a:bodyPr/>
          <a:lstStyle/>
          <a:p>
            <a:r>
              <a:rPr lang="en-US" dirty="0" smtClean="0"/>
              <a:t>Photo:</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114</a:t>
            </a:fld>
            <a:endParaRPr lang="en-US" altLang="en-US"/>
          </a:p>
        </p:txBody>
      </p:sp>
      <p:pic>
        <p:nvPicPr>
          <p:cNvPr id="6" name="Picture 5"/>
          <p:cNvPicPr>
            <a:picLocks noChangeAspect="1"/>
          </p:cNvPicPr>
          <p:nvPr/>
        </p:nvPicPr>
        <p:blipFill>
          <a:blip r:embed="rId2"/>
          <a:stretch>
            <a:fillRect/>
          </a:stretch>
        </p:blipFill>
        <p:spPr>
          <a:xfrm>
            <a:off x="2971800" y="1121175"/>
            <a:ext cx="3581400" cy="5165134"/>
          </a:xfrm>
          <a:prstGeom prst="rect">
            <a:avLst/>
          </a:prstGeom>
        </p:spPr>
      </p:pic>
    </p:spTree>
    <p:extLst>
      <p:ext uri="{BB962C8B-B14F-4D97-AF65-F5344CB8AC3E}">
        <p14:creationId xmlns:p14="http://schemas.microsoft.com/office/powerpoint/2010/main" val="274057882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VMG</a:t>
            </a:r>
            <a:endParaRPr lang="en-US" dirty="0"/>
          </a:p>
        </p:txBody>
      </p:sp>
      <p:sp>
        <p:nvSpPr>
          <p:cNvPr id="3" name="Content Placeholder 2"/>
          <p:cNvSpPr>
            <a:spLocks noGrp="1"/>
          </p:cNvSpPr>
          <p:nvPr>
            <p:ph idx="1"/>
          </p:nvPr>
        </p:nvSpPr>
        <p:spPr>
          <a:xfrm>
            <a:off x="286407" y="1613502"/>
            <a:ext cx="8382000" cy="4525963"/>
          </a:xfrm>
        </p:spPr>
        <p:txBody>
          <a:bodyPr/>
          <a:lstStyle/>
          <a:p>
            <a:r>
              <a:rPr lang="en-US" dirty="0" smtClean="0"/>
              <a:t>Assessment?</a:t>
            </a:r>
          </a:p>
          <a:p>
            <a:pPr lvl="1"/>
            <a:r>
              <a:rPr lang="en-US" dirty="0" smtClean="0"/>
              <a:t>Likely SAB</a:t>
            </a:r>
          </a:p>
          <a:p>
            <a:r>
              <a:rPr lang="en-US" dirty="0" smtClean="0"/>
              <a:t>Plan?</a:t>
            </a:r>
          </a:p>
          <a:p>
            <a:pPr lvl="1"/>
            <a:r>
              <a:rPr lang="en-US" dirty="0" smtClean="0"/>
              <a:t>Follow HCGs to negative. Will order one now. If trending downward can check q1-2 weeks until negative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115</a:t>
            </a:fld>
            <a:endParaRPr lang="en-US" altLang="en-US"/>
          </a:p>
        </p:txBody>
      </p:sp>
    </p:spTree>
    <p:extLst>
      <p:ext uri="{BB962C8B-B14F-4D97-AF65-F5344CB8AC3E}">
        <p14:creationId xmlns:p14="http://schemas.microsoft.com/office/powerpoint/2010/main" val="13045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VMG</a:t>
            </a:r>
            <a:endParaRPr lang="en-US" dirty="0"/>
          </a:p>
        </p:txBody>
      </p:sp>
      <p:sp>
        <p:nvSpPr>
          <p:cNvPr id="3" name="Content Placeholder 2"/>
          <p:cNvSpPr>
            <a:spLocks noGrp="1"/>
          </p:cNvSpPr>
          <p:nvPr>
            <p:ph idx="1"/>
          </p:nvPr>
        </p:nvSpPr>
        <p:spPr>
          <a:xfrm>
            <a:off x="914400" y="1600200"/>
            <a:ext cx="7772400" cy="4525963"/>
          </a:xfrm>
        </p:spPr>
        <p:txBody>
          <a:bodyPr/>
          <a:lstStyle/>
          <a:p>
            <a:r>
              <a:rPr lang="en-US" dirty="0" smtClean="0"/>
              <a:t>HCG result: 486</a:t>
            </a:r>
          </a:p>
          <a:p>
            <a:r>
              <a:rPr lang="en-US" dirty="0" smtClean="0"/>
              <a:t>HCG </a:t>
            </a:r>
            <a:r>
              <a:rPr lang="en-US" dirty="0" err="1" smtClean="0"/>
              <a:t>hx</a:t>
            </a:r>
            <a:r>
              <a:rPr lang="en-US" dirty="0" smtClean="0"/>
              <a:t>: 514 </a:t>
            </a:r>
            <a:r>
              <a:rPr lang="en-US" dirty="0"/>
              <a:t>--&gt;473 --&gt; </a:t>
            </a:r>
            <a:r>
              <a:rPr lang="en-US" dirty="0" smtClean="0"/>
              <a:t>486</a:t>
            </a:r>
          </a:p>
          <a:p>
            <a:r>
              <a:rPr lang="en-US" dirty="0" smtClean="0"/>
              <a:t>Plan?</a:t>
            </a:r>
          </a:p>
          <a:p>
            <a:pPr lvl="1"/>
            <a:r>
              <a:rPr lang="en-US" dirty="0" smtClean="0"/>
              <a:t>Check q 48 hours</a:t>
            </a:r>
          </a:p>
          <a:p>
            <a:r>
              <a:rPr lang="en-US" dirty="0" smtClean="0"/>
              <a:t>Next HCG: 681</a:t>
            </a:r>
          </a:p>
          <a:p>
            <a:r>
              <a:rPr lang="en-US" dirty="0" smtClean="0"/>
              <a:t>HCG </a:t>
            </a:r>
            <a:r>
              <a:rPr lang="en-US" dirty="0" err="1" smtClean="0"/>
              <a:t>hx</a:t>
            </a:r>
            <a:r>
              <a:rPr lang="en-US" dirty="0" smtClean="0"/>
              <a:t>: 514 </a:t>
            </a:r>
            <a:r>
              <a:rPr lang="en-US" dirty="0"/>
              <a:t>--&gt;473 --&gt; 486--&gt; </a:t>
            </a:r>
            <a:r>
              <a:rPr lang="en-US" dirty="0" smtClean="0"/>
              <a:t>681</a:t>
            </a:r>
            <a:endParaRPr lang="en-US" dirty="0"/>
          </a:p>
          <a:p>
            <a:r>
              <a:rPr lang="en-US" dirty="0" smtClean="0"/>
              <a:t>Plan:</a:t>
            </a:r>
          </a:p>
          <a:p>
            <a:pPr lvl="1"/>
            <a:r>
              <a:rPr lang="en-US" dirty="0" smtClean="0"/>
              <a:t>STAT US to r/o ectopic</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116</a:t>
            </a:fld>
            <a:endParaRPr lang="en-US" altLang="en-US"/>
          </a:p>
        </p:txBody>
      </p:sp>
    </p:spTree>
    <p:extLst>
      <p:ext uri="{BB962C8B-B14F-4D97-AF65-F5344CB8AC3E}">
        <p14:creationId xmlns:p14="http://schemas.microsoft.com/office/powerpoint/2010/main" val="98072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VMG</a:t>
            </a:r>
            <a:endParaRPr lang="en-US" dirty="0"/>
          </a:p>
        </p:txBody>
      </p:sp>
      <p:sp>
        <p:nvSpPr>
          <p:cNvPr id="3" name="Content Placeholder 2"/>
          <p:cNvSpPr>
            <a:spLocks noGrp="1"/>
          </p:cNvSpPr>
          <p:nvPr>
            <p:ph idx="1"/>
          </p:nvPr>
        </p:nvSpPr>
        <p:spPr>
          <a:xfrm>
            <a:off x="685800" y="1600200"/>
            <a:ext cx="8001000" cy="4525963"/>
          </a:xfrm>
        </p:spPr>
        <p:txBody>
          <a:bodyPr/>
          <a:lstStyle/>
          <a:p>
            <a:r>
              <a:rPr lang="en-US" dirty="0" smtClean="0"/>
              <a:t>STAT </a:t>
            </a:r>
            <a:r>
              <a:rPr lang="en-US" dirty="0"/>
              <a:t>US report: no IUP, anechoic area adjacent to ovary </a:t>
            </a:r>
            <a:endParaRPr lang="en-US" dirty="0" smtClean="0"/>
          </a:p>
          <a:p>
            <a:r>
              <a:rPr lang="en-US" dirty="0" smtClean="0"/>
              <a:t>Plan?</a:t>
            </a:r>
          </a:p>
          <a:p>
            <a:pPr lvl="1"/>
            <a:r>
              <a:rPr lang="en-US" dirty="0" smtClean="0"/>
              <a:t>To ED for methotrexate</a:t>
            </a:r>
          </a:p>
          <a:p>
            <a:pPr lvl="1"/>
            <a:r>
              <a:rPr lang="en-US" dirty="0" smtClean="0"/>
              <a:t>Need HCGs on d1, d4 and d7</a:t>
            </a:r>
          </a:p>
          <a:p>
            <a:pPr lvl="1"/>
            <a:r>
              <a:rPr lang="en-US" dirty="0" smtClean="0"/>
              <a:t>Expect at least a 15% drop between d4 </a:t>
            </a:r>
            <a:r>
              <a:rPr lang="en-US" dirty="0" smtClean="0">
                <a:sym typeface="Wingdings" panose="05000000000000000000" pitchFamily="2" charset="2"/>
              </a:rPr>
              <a:t> d7, then follow HCG weekly until negative</a:t>
            </a:r>
          </a:p>
          <a:p>
            <a:endParaRPr lang="en-US" dirty="0">
              <a:sym typeface="Wingdings" panose="05000000000000000000" pitchFamily="2" charset="2"/>
            </a:endParaRPr>
          </a:p>
          <a:p>
            <a:r>
              <a:rPr lang="en-US" dirty="0" smtClean="0">
                <a:sym typeface="Wingdings" panose="05000000000000000000" pitchFamily="2" charset="2"/>
              </a:rPr>
              <a:t>Pt’s HCGs dropped appropriately, were followed until negative and then had a spontaneous period.  </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117</a:t>
            </a:fld>
            <a:endParaRPr lang="en-US" altLang="en-US"/>
          </a:p>
        </p:txBody>
      </p:sp>
    </p:spTree>
    <p:extLst>
      <p:ext uri="{BB962C8B-B14F-4D97-AF65-F5344CB8AC3E}">
        <p14:creationId xmlns:p14="http://schemas.microsoft.com/office/powerpoint/2010/main" val="382854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a:xfrm>
            <a:off x="2057400" y="2667000"/>
            <a:ext cx="4876800" cy="1752600"/>
          </a:xfrm>
        </p:spPr>
        <p:txBody>
          <a:bodyPr/>
          <a:lstStyle/>
          <a:p>
            <a:r>
              <a:rPr lang="en-US" sz="6000" b="1" dirty="0" smtClean="0">
                <a:solidFill>
                  <a:schemeClr val="tx1"/>
                </a:solidFill>
              </a:rPr>
              <a:t>“LM”</a:t>
            </a:r>
            <a:endParaRPr lang="en-US" sz="6000" b="1" dirty="0">
              <a:solidFill>
                <a:schemeClr val="tx1"/>
              </a:solidFill>
            </a:endParaRP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2/14/2023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118</a:t>
            </a:fld>
            <a:endParaRPr lang="en-US" altLang="en-US"/>
          </a:p>
        </p:txBody>
      </p:sp>
    </p:spTree>
    <p:extLst>
      <p:ext uri="{BB962C8B-B14F-4D97-AF65-F5344CB8AC3E}">
        <p14:creationId xmlns:p14="http://schemas.microsoft.com/office/powerpoint/2010/main" val="95995243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a:t>
            </a:r>
            <a:endParaRPr lang="en-US" dirty="0"/>
          </a:p>
        </p:txBody>
      </p:sp>
      <p:sp>
        <p:nvSpPr>
          <p:cNvPr id="3" name="Content Placeholder 2"/>
          <p:cNvSpPr>
            <a:spLocks noGrp="1"/>
          </p:cNvSpPr>
          <p:nvPr>
            <p:ph idx="1"/>
          </p:nvPr>
        </p:nvSpPr>
        <p:spPr>
          <a:xfrm>
            <a:off x="685800" y="1600200"/>
            <a:ext cx="8001000" cy="4525963"/>
          </a:xfrm>
        </p:spPr>
        <p:txBody>
          <a:bodyPr/>
          <a:lstStyle/>
          <a:p>
            <a:r>
              <a:rPr lang="en-US" dirty="0" smtClean="0"/>
              <a:t>36 </a:t>
            </a:r>
            <a:r>
              <a:rPr lang="en-US" dirty="0" err="1" smtClean="0"/>
              <a:t>yo</a:t>
            </a:r>
            <a:r>
              <a:rPr lang="en-US" dirty="0" smtClean="0"/>
              <a:t> presents to review US-ordered for pelvic pain and irregular and heavy bleeding</a:t>
            </a:r>
          </a:p>
          <a:p>
            <a:r>
              <a:rPr lang="en-US" dirty="0" smtClean="0"/>
              <a:t>Medical </a:t>
            </a:r>
            <a:r>
              <a:rPr lang="en-US" dirty="0" err="1" smtClean="0"/>
              <a:t>hx</a:t>
            </a:r>
            <a:r>
              <a:rPr lang="en-US" dirty="0" smtClean="0"/>
              <a:t>: hemorrhoids, asthma, foot pain</a:t>
            </a:r>
          </a:p>
          <a:p>
            <a:r>
              <a:rPr lang="en-US" dirty="0" smtClean="0"/>
              <a:t>OB </a:t>
            </a:r>
            <a:r>
              <a:rPr lang="en-US" dirty="0" err="1" smtClean="0"/>
              <a:t>hx</a:t>
            </a:r>
            <a:r>
              <a:rPr lang="en-US" dirty="0" smtClean="0"/>
              <a:t>: G6P3033 c/s x 3, sab x 3</a:t>
            </a:r>
          </a:p>
          <a:p>
            <a:r>
              <a:rPr lang="en-US" dirty="0" smtClean="0"/>
              <a:t>GYN </a:t>
            </a:r>
            <a:r>
              <a:rPr lang="en-US" dirty="0" err="1" smtClean="0"/>
              <a:t>hx</a:t>
            </a:r>
            <a:r>
              <a:rPr lang="en-US" dirty="0" smtClean="0"/>
              <a:t>: menarche age 11, menses q month, recent inter menstrual bleeding, s/p BTL, </a:t>
            </a:r>
            <a:r>
              <a:rPr lang="en-US" dirty="0" err="1" smtClean="0"/>
              <a:t>hx</a:t>
            </a:r>
            <a:r>
              <a:rPr lang="en-US" dirty="0" smtClean="0"/>
              <a:t> ovarian cysts, pap 1.5 </a:t>
            </a:r>
            <a:r>
              <a:rPr lang="en-US" dirty="0" err="1" smtClean="0"/>
              <a:t>yr</a:t>
            </a:r>
            <a:r>
              <a:rPr lang="en-US" dirty="0" smtClean="0"/>
              <a:t> ago normal </a:t>
            </a:r>
            <a:r>
              <a:rPr lang="en-US" dirty="0" err="1" smtClean="0"/>
              <a:t>neg</a:t>
            </a:r>
            <a:r>
              <a:rPr lang="en-US" dirty="0" smtClean="0"/>
              <a:t> HPV, no </a:t>
            </a:r>
            <a:r>
              <a:rPr lang="en-US" dirty="0" err="1" smtClean="0"/>
              <a:t>hx</a:t>
            </a:r>
            <a:r>
              <a:rPr lang="en-US" dirty="0" smtClean="0"/>
              <a:t> </a:t>
            </a:r>
            <a:r>
              <a:rPr lang="en-US" dirty="0" err="1" smtClean="0"/>
              <a:t>abnormals</a:t>
            </a: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119</a:t>
            </a:fld>
            <a:endParaRPr lang="en-US" altLang="en-US"/>
          </a:p>
        </p:txBody>
      </p:sp>
      <p:sp>
        <p:nvSpPr>
          <p:cNvPr id="6" name="Rectangle 5"/>
          <p:cNvSpPr/>
          <p:nvPr/>
        </p:nvSpPr>
        <p:spPr>
          <a:xfrm>
            <a:off x="1006349" y="1600200"/>
            <a:ext cx="898651" cy="486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06349" y="1958500"/>
            <a:ext cx="3794251" cy="486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30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33600" y="2895600"/>
            <a:ext cx="5715000" cy="1143000"/>
          </a:xfrm>
        </p:spPr>
        <p:txBody>
          <a:bodyPr/>
          <a:lstStyle/>
          <a:p>
            <a:r>
              <a:rPr lang="en-US" dirty="0" smtClean="0"/>
              <a:t>PCOS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a:t>
            </a:fld>
            <a:endParaRPr lang="en-US" altLang="en-US"/>
          </a:p>
        </p:txBody>
      </p:sp>
    </p:spTree>
    <p:extLst>
      <p:ext uri="{BB962C8B-B14F-4D97-AF65-F5344CB8AC3E}">
        <p14:creationId xmlns:p14="http://schemas.microsoft.com/office/powerpoint/2010/main" val="5049380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a:t>
            </a:r>
            <a:endParaRPr lang="en-US" dirty="0"/>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smtClean="0"/>
              <a:t>HPI:</a:t>
            </a:r>
          </a:p>
          <a:p>
            <a:r>
              <a:rPr lang="en-US" dirty="0" smtClean="0"/>
              <a:t>-</a:t>
            </a:r>
            <a:r>
              <a:rPr lang="en-US" dirty="0"/>
              <a:t>menses q month but has intermenstrual bleeding 2 weeks after period x 2 days with associated cramps</a:t>
            </a:r>
            <a:br>
              <a:rPr lang="en-US" dirty="0"/>
            </a:br>
            <a:r>
              <a:rPr lang="en-US" dirty="0" smtClean="0"/>
              <a:t>-</a:t>
            </a:r>
            <a:r>
              <a:rPr lang="en-US" dirty="0"/>
              <a:t>menses x 6-7 days, heavy (needs to change overnight pad q1 hour) some </a:t>
            </a:r>
            <a:r>
              <a:rPr lang="en-US" dirty="0" err="1"/>
              <a:t>golfball</a:t>
            </a:r>
            <a:r>
              <a:rPr lang="en-US" dirty="0"/>
              <a:t> sized clots, +cramps </a:t>
            </a:r>
            <a:r>
              <a:rPr lang="en-US" dirty="0" err="1"/>
              <a:t>tylenol</a:t>
            </a:r>
            <a:r>
              <a:rPr lang="en-US" dirty="0"/>
              <a:t> helps but wears off</a:t>
            </a:r>
            <a:br>
              <a:rPr lang="en-US" dirty="0"/>
            </a:br>
            <a:r>
              <a:rPr lang="en-US" dirty="0" smtClean="0"/>
              <a:t>-</a:t>
            </a:r>
            <a:r>
              <a:rPr lang="en-US" dirty="0"/>
              <a:t>US 9/5/19 shows multiple small fibroids (largest 1.5cm) and possible endometrial polyp vs calcification).</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120</a:t>
            </a:fld>
            <a:endParaRPr lang="en-US" altLang="en-US"/>
          </a:p>
        </p:txBody>
      </p:sp>
    </p:spTree>
    <p:extLst>
      <p:ext uri="{BB962C8B-B14F-4D97-AF65-F5344CB8AC3E}">
        <p14:creationId xmlns:p14="http://schemas.microsoft.com/office/powerpoint/2010/main" val="131415686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Assessment?</a:t>
            </a:r>
          </a:p>
          <a:p>
            <a:pPr lvl="1"/>
            <a:r>
              <a:rPr lang="en-US" dirty="0" smtClean="0"/>
              <a:t>Menorrhagia</a:t>
            </a:r>
          </a:p>
          <a:p>
            <a:r>
              <a:rPr lang="en-US" dirty="0" smtClean="0"/>
              <a:t>Plan?</a:t>
            </a:r>
          </a:p>
          <a:p>
            <a:pPr lvl="1"/>
            <a:r>
              <a:rPr lang="en-US" dirty="0" smtClean="0"/>
              <a:t>CBC and TSH ordered</a:t>
            </a:r>
          </a:p>
          <a:p>
            <a:pPr lvl="1"/>
            <a:r>
              <a:rPr lang="en-US" dirty="0" smtClean="0"/>
              <a:t>Already on COCPs x 2 weeks- advised continuation </a:t>
            </a:r>
          </a:p>
          <a:p>
            <a:pPr lvl="1"/>
            <a:r>
              <a:rPr lang="en-US" dirty="0" smtClean="0"/>
              <a:t>Offered EMB vs </a:t>
            </a:r>
            <a:r>
              <a:rPr lang="en-US" dirty="0" err="1" smtClean="0"/>
              <a:t>Hyst</a:t>
            </a:r>
            <a:r>
              <a:rPr lang="en-US" dirty="0" smtClean="0"/>
              <a:t> D&amp;C (recommend </a:t>
            </a:r>
            <a:r>
              <a:rPr lang="en-US" dirty="0" err="1" smtClean="0"/>
              <a:t>Hyst</a:t>
            </a:r>
            <a:r>
              <a:rPr lang="en-US" dirty="0" smtClean="0"/>
              <a:t> D&amp;C)- surgical consult with MD made</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121</a:t>
            </a:fld>
            <a:endParaRPr lang="en-US" altLang="en-US"/>
          </a:p>
        </p:txBody>
      </p:sp>
    </p:spTree>
    <p:extLst>
      <p:ext uri="{BB962C8B-B14F-4D97-AF65-F5344CB8AC3E}">
        <p14:creationId xmlns:p14="http://schemas.microsoft.com/office/powerpoint/2010/main" val="306012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a:t>
            </a:r>
            <a:endParaRPr lang="en-US" dirty="0"/>
          </a:p>
        </p:txBody>
      </p:sp>
      <p:sp>
        <p:nvSpPr>
          <p:cNvPr id="3" name="Content Placeholder 2"/>
          <p:cNvSpPr>
            <a:spLocks noGrp="1"/>
          </p:cNvSpPr>
          <p:nvPr>
            <p:ph idx="1"/>
          </p:nvPr>
        </p:nvSpPr>
        <p:spPr>
          <a:xfrm>
            <a:off x="457200" y="1676399"/>
            <a:ext cx="8229600" cy="4525963"/>
          </a:xfrm>
        </p:spPr>
        <p:txBody>
          <a:bodyPr/>
          <a:lstStyle/>
          <a:p>
            <a:r>
              <a:rPr lang="en-US" dirty="0" smtClean="0"/>
              <a:t>Pathology:</a:t>
            </a:r>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Plan:</a:t>
            </a:r>
          </a:p>
          <a:p>
            <a:r>
              <a:rPr lang="en-US" dirty="0" smtClean="0"/>
              <a:t>Reviewed with MD, </a:t>
            </a:r>
            <a:r>
              <a:rPr lang="en-US" dirty="0" err="1" smtClean="0"/>
              <a:t>pt</a:t>
            </a:r>
            <a:r>
              <a:rPr lang="en-US" dirty="0" smtClean="0"/>
              <a:t> desires definitive treatment with hysterectomy</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122</a:t>
            </a:fld>
            <a:endParaRPr lang="en-US" altLang="en-US"/>
          </a:p>
        </p:txBody>
      </p:sp>
      <p:pic>
        <p:nvPicPr>
          <p:cNvPr id="7" name="Picture 6"/>
          <p:cNvPicPr>
            <a:picLocks noChangeAspect="1"/>
          </p:cNvPicPr>
          <p:nvPr/>
        </p:nvPicPr>
        <p:blipFill>
          <a:blip r:embed="rId2"/>
          <a:stretch>
            <a:fillRect/>
          </a:stretch>
        </p:blipFill>
        <p:spPr>
          <a:xfrm>
            <a:off x="0" y="2438400"/>
            <a:ext cx="9210099" cy="1828800"/>
          </a:xfrm>
          <a:prstGeom prst="rect">
            <a:avLst/>
          </a:prstGeom>
        </p:spPr>
      </p:pic>
      <p:sp>
        <p:nvSpPr>
          <p:cNvPr id="8" name="Rectangle 7"/>
          <p:cNvSpPr/>
          <p:nvPr/>
        </p:nvSpPr>
        <p:spPr>
          <a:xfrm>
            <a:off x="4054349" y="2863759"/>
            <a:ext cx="4861051" cy="486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53000" y="3608933"/>
            <a:ext cx="2286000" cy="330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46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a:t>
            </a:r>
            <a:endParaRPr lang="en-US" dirty="0"/>
          </a:p>
        </p:txBody>
      </p:sp>
      <p:sp>
        <p:nvSpPr>
          <p:cNvPr id="3" name="Content Placeholder 2"/>
          <p:cNvSpPr>
            <a:spLocks noGrp="1"/>
          </p:cNvSpPr>
          <p:nvPr>
            <p:ph idx="1"/>
          </p:nvPr>
        </p:nvSpPr>
        <p:spPr>
          <a:xfrm>
            <a:off x="528145" y="1219200"/>
            <a:ext cx="5791200" cy="4525963"/>
          </a:xfrm>
        </p:spPr>
        <p:txBody>
          <a:bodyPr/>
          <a:lstStyle/>
          <a:p>
            <a:r>
              <a:rPr lang="en-US" dirty="0" smtClean="0"/>
              <a:t>Pathology:</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123</a:t>
            </a:fld>
            <a:endParaRPr lang="en-US" altLang="en-US"/>
          </a:p>
        </p:txBody>
      </p:sp>
      <p:pic>
        <p:nvPicPr>
          <p:cNvPr id="6" name="Picture 5"/>
          <p:cNvPicPr>
            <a:picLocks noChangeAspect="1"/>
          </p:cNvPicPr>
          <p:nvPr/>
        </p:nvPicPr>
        <p:blipFill>
          <a:blip r:embed="rId2"/>
          <a:stretch>
            <a:fillRect/>
          </a:stretch>
        </p:blipFill>
        <p:spPr>
          <a:xfrm>
            <a:off x="0" y="2290735"/>
            <a:ext cx="9069771" cy="2382892"/>
          </a:xfrm>
          <a:prstGeom prst="rect">
            <a:avLst/>
          </a:prstGeom>
        </p:spPr>
      </p:pic>
      <p:sp>
        <p:nvSpPr>
          <p:cNvPr id="7" name="Rectangle 6"/>
          <p:cNvSpPr/>
          <p:nvPr/>
        </p:nvSpPr>
        <p:spPr>
          <a:xfrm>
            <a:off x="1613306" y="3218667"/>
            <a:ext cx="1810439" cy="2813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56945" y="3482181"/>
            <a:ext cx="1676400" cy="3189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01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a:xfrm>
            <a:off x="2057400" y="2667000"/>
            <a:ext cx="4876800" cy="1752600"/>
          </a:xfrm>
        </p:spPr>
        <p:txBody>
          <a:bodyPr/>
          <a:lstStyle/>
          <a:p>
            <a:r>
              <a:rPr lang="en-US" sz="6000" b="1" dirty="0" smtClean="0">
                <a:solidFill>
                  <a:schemeClr val="tx1"/>
                </a:solidFill>
              </a:rPr>
              <a:t>“FAM”</a:t>
            </a:r>
            <a:endParaRPr lang="en-US" sz="6000" b="1" dirty="0">
              <a:solidFill>
                <a:schemeClr val="tx1"/>
              </a:solidFill>
            </a:endParaRP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2/14/2023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124</a:t>
            </a:fld>
            <a:endParaRPr lang="en-US" altLang="en-US"/>
          </a:p>
        </p:txBody>
      </p:sp>
    </p:spTree>
    <p:extLst>
      <p:ext uri="{BB962C8B-B14F-4D97-AF65-F5344CB8AC3E}">
        <p14:creationId xmlns:p14="http://schemas.microsoft.com/office/powerpoint/2010/main" val="35940279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a:t>
            </a:r>
            <a:endParaRPr lang="en-US" dirty="0"/>
          </a:p>
        </p:txBody>
      </p:sp>
      <p:sp>
        <p:nvSpPr>
          <p:cNvPr id="3" name="Content Placeholder 2"/>
          <p:cNvSpPr>
            <a:spLocks noGrp="1"/>
          </p:cNvSpPr>
          <p:nvPr>
            <p:ph idx="1"/>
          </p:nvPr>
        </p:nvSpPr>
        <p:spPr>
          <a:xfrm>
            <a:off x="0" y="1100238"/>
            <a:ext cx="8636129" cy="634800"/>
          </a:xfrm>
        </p:spPr>
        <p:txBody>
          <a:bodyPr/>
          <a:lstStyle/>
          <a:p>
            <a:r>
              <a:rPr lang="en-US" sz="2000" dirty="0" smtClean="0"/>
              <a:t>49yo </a:t>
            </a:r>
            <a:r>
              <a:rPr lang="en-US" sz="2000" dirty="0" err="1" smtClean="0"/>
              <a:t>hispanic</a:t>
            </a:r>
            <a:r>
              <a:rPr lang="en-US" sz="2000" dirty="0" smtClean="0"/>
              <a:t> woman with a </a:t>
            </a:r>
            <a:r>
              <a:rPr lang="en-US" sz="2000" dirty="0" err="1" smtClean="0"/>
              <a:t>hx</a:t>
            </a:r>
            <a:r>
              <a:rPr lang="en-US" sz="2000" dirty="0" smtClean="0"/>
              <a:t> of menorrhagia, high cholesterol, obesity, pre-DM, chronic pain syndrome and migraines</a:t>
            </a:r>
          </a:p>
          <a:p>
            <a:r>
              <a:rPr lang="en-US" sz="2000" dirty="0" smtClean="0"/>
              <a:t>Meds: </a:t>
            </a:r>
            <a:r>
              <a:rPr lang="en-US" sz="2000" dirty="0" err="1" smtClean="0"/>
              <a:t>vit</a:t>
            </a:r>
            <a:r>
              <a:rPr lang="en-US" sz="2000" dirty="0" smtClean="0"/>
              <a:t> D, </a:t>
            </a:r>
            <a:r>
              <a:rPr lang="en-US" sz="2000" dirty="0" err="1" smtClean="0"/>
              <a:t>imitrex</a:t>
            </a:r>
            <a:r>
              <a:rPr lang="en-US" sz="2000" dirty="0" smtClean="0"/>
              <a:t>, </a:t>
            </a:r>
            <a:r>
              <a:rPr lang="en-US" sz="2000" dirty="0" err="1" smtClean="0"/>
              <a:t>atorvostatin</a:t>
            </a:r>
            <a:r>
              <a:rPr lang="en-US" sz="2000" dirty="0" smtClean="0"/>
              <a:t>, </a:t>
            </a:r>
            <a:r>
              <a:rPr lang="en-US" sz="2000" dirty="0" err="1" smtClean="0"/>
              <a:t>gabepentin</a:t>
            </a:r>
            <a:endParaRPr lang="en-US" sz="2000"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125</a:t>
            </a:fld>
            <a:endParaRPr lang="en-US" altLang="en-US"/>
          </a:p>
        </p:txBody>
      </p:sp>
      <p:pic>
        <p:nvPicPr>
          <p:cNvPr id="6" name="Picture 5"/>
          <p:cNvPicPr>
            <a:picLocks noChangeAspect="1"/>
          </p:cNvPicPr>
          <p:nvPr/>
        </p:nvPicPr>
        <p:blipFill>
          <a:blip r:embed="rId2"/>
          <a:stretch>
            <a:fillRect/>
          </a:stretch>
        </p:blipFill>
        <p:spPr>
          <a:xfrm>
            <a:off x="50671" y="2235000"/>
            <a:ext cx="9124860" cy="4121350"/>
          </a:xfrm>
          <a:prstGeom prst="rect">
            <a:avLst/>
          </a:prstGeom>
          <a:ln>
            <a:solidFill>
              <a:schemeClr val="tx1"/>
            </a:solidFill>
          </a:ln>
        </p:spPr>
      </p:pic>
      <p:sp>
        <p:nvSpPr>
          <p:cNvPr id="8" name="Content Placeholder 2"/>
          <p:cNvSpPr txBox="1">
            <a:spLocks/>
          </p:cNvSpPr>
          <p:nvPr/>
        </p:nvSpPr>
        <p:spPr bwMode="auto">
          <a:xfrm>
            <a:off x="5981700" y="2243238"/>
            <a:ext cx="3276600" cy="63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Footlight MT Light"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Visit date: 12/13/21</a:t>
            </a:r>
            <a:endParaRPr lang="en-US" sz="2000" b="1" dirty="0"/>
          </a:p>
        </p:txBody>
      </p:sp>
    </p:spTree>
    <p:extLst>
      <p:ext uri="{BB962C8B-B14F-4D97-AF65-F5344CB8AC3E}">
        <p14:creationId xmlns:p14="http://schemas.microsoft.com/office/powerpoint/2010/main" val="219191431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126</a:t>
            </a:fld>
            <a:endParaRPr lang="en-US" altLang="en-US"/>
          </a:p>
        </p:txBody>
      </p:sp>
      <p:pic>
        <p:nvPicPr>
          <p:cNvPr id="6" name="Picture 5"/>
          <p:cNvPicPr>
            <a:picLocks noChangeAspect="1"/>
          </p:cNvPicPr>
          <p:nvPr/>
        </p:nvPicPr>
        <p:blipFill>
          <a:blip r:embed="rId2"/>
          <a:stretch>
            <a:fillRect/>
          </a:stretch>
        </p:blipFill>
        <p:spPr>
          <a:xfrm>
            <a:off x="0" y="1600200"/>
            <a:ext cx="9073485" cy="3376181"/>
          </a:xfrm>
          <a:prstGeom prst="rect">
            <a:avLst/>
          </a:prstGeom>
          <a:ln>
            <a:solidFill>
              <a:schemeClr val="tx1"/>
            </a:solidFill>
          </a:ln>
        </p:spPr>
      </p:pic>
    </p:spTree>
    <p:extLst>
      <p:ext uri="{BB962C8B-B14F-4D97-AF65-F5344CB8AC3E}">
        <p14:creationId xmlns:p14="http://schemas.microsoft.com/office/powerpoint/2010/main" val="40597479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127</a:t>
            </a:fld>
            <a:endParaRPr lang="en-US" altLang="en-US"/>
          </a:p>
        </p:txBody>
      </p:sp>
      <p:pic>
        <p:nvPicPr>
          <p:cNvPr id="6" name="Picture 5"/>
          <p:cNvPicPr>
            <a:picLocks noChangeAspect="1"/>
          </p:cNvPicPr>
          <p:nvPr/>
        </p:nvPicPr>
        <p:blipFill>
          <a:blip r:embed="rId2"/>
          <a:stretch>
            <a:fillRect/>
          </a:stretch>
        </p:blipFill>
        <p:spPr>
          <a:xfrm>
            <a:off x="13138" y="1135244"/>
            <a:ext cx="9130862" cy="5646556"/>
          </a:xfrm>
          <a:prstGeom prst="rect">
            <a:avLst/>
          </a:prstGeom>
          <a:ln>
            <a:solidFill>
              <a:schemeClr val="tx1"/>
            </a:solidFill>
          </a:ln>
        </p:spPr>
      </p:pic>
    </p:spTree>
    <p:extLst>
      <p:ext uri="{BB962C8B-B14F-4D97-AF65-F5344CB8AC3E}">
        <p14:creationId xmlns:p14="http://schemas.microsoft.com/office/powerpoint/2010/main" val="25440854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128</a:t>
            </a:fld>
            <a:endParaRPr lang="en-US" altLang="en-US"/>
          </a:p>
        </p:txBody>
      </p:sp>
      <p:pic>
        <p:nvPicPr>
          <p:cNvPr id="6" name="Picture 5"/>
          <p:cNvPicPr>
            <a:picLocks noChangeAspect="1"/>
          </p:cNvPicPr>
          <p:nvPr/>
        </p:nvPicPr>
        <p:blipFill>
          <a:blip r:embed="rId2"/>
          <a:stretch>
            <a:fillRect/>
          </a:stretch>
        </p:blipFill>
        <p:spPr>
          <a:xfrm>
            <a:off x="44669" y="1110682"/>
            <a:ext cx="9099331" cy="5137718"/>
          </a:xfrm>
          <a:prstGeom prst="rect">
            <a:avLst/>
          </a:prstGeom>
          <a:ln>
            <a:solidFill>
              <a:schemeClr val="tx1"/>
            </a:solidFill>
          </a:ln>
        </p:spPr>
      </p:pic>
    </p:spTree>
    <p:extLst>
      <p:ext uri="{BB962C8B-B14F-4D97-AF65-F5344CB8AC3E}">
        <p14:creationId xmlns:p14="http://schemas.microsoft.com/office/powerpoint/2010/main" val="238955525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a:t>
            </a:r>
            <a:endParaRPr lang="en-US" dirty="0"/>
          </a:p>
        </p:txBody>
      </p:sp>
      <p:sp>
        <p:nvSpPr>
          <p:cNvPr id="3" name="Content Placeholder 2"/>
          <p:cNvSpPr>
            <a:spLocks noGrp="1"/>
          </p:cNvSpPr>
          <p:nvPr>
            <p:ph idx="1"/>
          </p:nvPr>
        </p:nvSpPr>
        <p:spPr>
          <a:xfrm>
            <a:off x="2743200" y="1600200"/>
            <a:ext cx="5943600" cy="4525963"/>
          </a:xfrm>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129</a:t>
            </a:fld>
            <a:endParaRPr lang="en-US" altLang="en-US"/>
          </a:p>
        </p:txBody>
      </p:sp>
      <p:pic>
        <p:nvPicPr>
          <p:cNvPr id="6" name="Picture 5"/>
          <p:cNvPicPr>
            <a:picLocks noChangeAspect="1"/>
          </p:cNvPicPr>
          <p:nvPr/>
        </p:nvPicPr>
        <p:blipFill rotWithShape="1">
          <a:blip r:embed="rId2"/>
          <a:srcRect l="14008"/>
          <a:stretch/>
        </p:blipFill>
        <p:spPr>
          <a:xfrm>
            <a:off x="0" y="1600200"/>
            <a:ext cx="9208767" cy="3436883"/>
          </a:xfrm>
          <a:prstGeom prst="rect">
            <a:avLst/>
          </a:prstGeom>
          <a:ln>
            <a:solidFill>
              <a:schemeClr val="tx1"/>
            </a:solidFill>
          </a:ln>
        </p:spPr>
      </p:pic>
      <p:sp>
        <p:nvSpPr>
          <p:cNvPr id="7" name="Rectangle 6"/>
          <p:cNvSpPr/>
          <p:nvPr/>
        </p:nvSpPr>
        <p:spPr>
          <a:xfrm>
            <a:off x="3581400" y="1600200"/>
            <a:ext cx="55626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44614" y="3405981"/>
            <a:ext cx="55626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94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5715000" cy="1143000"/>
          </a:xfrm>
        </p:spPr>
        <p:txBody>
          <a:bodyPr/>
          <a:lstStyle/>
          <a:p>
            <a:r>
              <a:rPr lang="en-US" dirty="0" smtClean="0"/>
              <a:t>PCOS</a:t>
            </a:r>
            <a:endParaRPr lang="en-US" dirty="0"/>
          </a:p>
        </p:txBody>
      </p:sp>
      <p:sp>
        <p:nvSpPr>
          <p:cNvPr id="3" name="Content Placeholder 2"/>
          <p:cNvSpPr>
            <a:spLocks noGrp="1"/>
          </p:cNvSpPr>
          <p:nvPr>
            <p:ph idx="1"/>
          </p:nvPr>
        </p:nvSpPr>
        <p:spPr>
          <a:xfrm>
            <a:off x="519957" y="770068"/>
            <a:ext cx="8624043" cy="5257800"/>
          </a:xfrm>
        </p:spPr>
        <p:txBody>
          <a:bodyPr/>
          <a:lstStyle/>
          <a:p>
            <a:pPr marL="0" indent="0">
              <a:buNone/>
            </a:pPr>
            <a:r>
              <a:rPr lang="en-US" b="1" u="sng" dirty="0" smtClean="0"/>
              <a:t>Presentation</a:t>
            </a:r>
            <a:r>
              <a:rPr lang="en-US" dirty="0" smtClean="0"/>
              <a:t>: missed periods, possibly followed by prolonged bleeding</a:t>
            </a:r>
          </a:p>
          <a:p>
            <a:pPr marL="0" indent="0">
              <a:buNone/>
            </a:pPr>
            <a:r>
              <a:rPr lang="en-US" dirty="0" smtClean="0"/>
              <a:t>Need 2/3 following criteria to make diagnosis:</a:t>
            </a:r>
          </a:p>
          <a:p>
            <a:r>
              <a:rPr lang="en-US" u="sng" dirty="0" err="1" smtClean="0"/>
              <a:t>Oligomenorrhea</a:t>
            </a:r>
            <a:endParaRPr lang="en-US" u="sng" dirty="0" smtClean="0"/>
          </a:p>
          <a:p>
            <a:pPr lvl="1"/>
            <a:r>
              <a:rPr lang="en-US" dirty="0" smtClean="0"/>
              <a:t>2 years post menarche</a:t>
            </a:r>
          </a:p>
          <a:p>
            <a:pPr lvl="1"/>
            <a:r>
              <a:rPr lang="en-US" dirty="0" smtClean="0"/>
              <a:t>&gt;45 days between cycles</a:t>
            </a:r>
          </a:p>
          <a:p>
            <a:endParaRPr lang="en-US" dirty="0" smtClean="0"/>
          </a:p>
          <a:p>
            <a:r>
              <a:rPr lang="en-US" u="sng" dirty="0" err="1"/>
              <a:t>H</a:t>
            </a:r>
            <a:r>
              <a:rPr lang="en-US" u="sng" dirty="0" err="1" smtClean="0"/>
              <a:t>yperandrogenism</a:t>
            </a:r>
            <a:r>
              <a:rPr lang="en-US" dirty="0" smtClean="0"/>
              <a:t>- symptoms or biochemical</a:t>
            </a:r>
          </a:p>
          <a:p>
            <a:endParaRPr lang="en-US" dirty="0" smtClean="0"/>
          </a:p>
          <a:p>
            <a:r>
              <a:rPr lang="en-US" u="sng" dirty="0" smtClean="0"/>
              <a:t>Polycystic </a:t>
            </a:r>
            <a:r>
              <a:rPr lang="en-US" u="sng" dirty="0"/>
              <a:t>a</a:t>
            </a:r>
            <a:r>
              <a:rPr lang="en-US" u="sng" dirty="0" smtClean="0"/>
              <a:t>ppearing ovaries on US</a:t>
            </a:r>
            <a:r>
              <a:rPr lang="en-US" dirty="0" smtClean="0"/>
              <a:t> (&gt;= 12 follicles 2-9mm)</a:t>
            </a:r>
          </a:p>
          <a:p>
            <a:pPr lvl="1"/>
            <a:r>
              <a:rPr lang="en-US" dirty="0" smtClean="0"/>
              <a:t>50-70% women with PCOS have PCO</a:t>
            </a:r>
          </a:p>
          <a:p>
            <a:pPr lvl="1"/>
            <a:r>
              <a:rPr lang="en-US" dirty="0" smtClean="0"/>
              <a:t>75% </a:t>
            </a:r>
            <a:r>
              <a:rPr lang="en-US" dirty="0" err="1" smtClean="0"/>
              <a:t>anovulatory</a:t>
            </a:r>
            <a:r>
              <a:rPr lang="en-US" dirty="0" smtClean="0"/>
              <a:t> woman (any cause) can have PCO</a:t>
            </a:r>
          </a:p>
          <a:p>
            <a:pPr lvl="1"/>
            <a:r>
              <a:rPr lang="en-US" dirty="0" smtClean="0"/>
              <a:t>8-25% normal women can have PCO</a:t>
            </a:r>
          </a:p>
          <a:p>
            <a:pPr marL="0" indent="0">
              <a:buNone/>
            </a:pPr>
            <a:r>
              <a:rPr lang="en-US" b="1" dirty="0" smtClean="0"/>
              <a:t>*</a:t>
            </a:r>
            <a:r>
              <a:rPr lang="en-US" b="1" dirty="0" smtClean="0">
                <a:solidFill>
                  <a:schemeClr val="accent2"/>
                </a:solidFill>
              </a:rPr>
              <a:t>Exclude other endocrine etiologies</a:t>
            </a:r>
            <a:r>
              <a:rPr lang="en-US" b="1" dirty="0" smtClean="0"/>
              <a:t>*</a:t>
            </a:r>
          </a:p>
        </p:txBody>
      </p:sp>
      <p:sp>
        <p:nvSpPr>
          <p:cNvPr id="4" name="Date Placeholder 3"/>
          <p:cNvSpPr>
            <a:spLocks noGrp="1"/>
          </p:cNvSpPr>
          <p:nvPr>
            <p:ph type="dt" sz="half" idx="10"/>
          </p:nvPr>
        </p:nvSpPr>
        <p:spPr>
          <a:xfrm>
            <a:off x="0" y="6264910"/>
            <a:ext cx="2133600" cy="365125"/>
          </a:xfrm>
        </p:spPr>
        <p:txBody>
          <a:bodyPr/>
          <a:lstStyle/>
          <a:p>
            <a:pPr>
              <a:defRPr/>
            </a:pPr>
            <a:r>
              <a:rPr lang="en-US" dirty="0" smtClean="0"/>
              <a:t>8/19/10</a:t>
            </a:r>
            <a:endParaRPr lang="en-US" dirty="0"/>
          </a:p>
        </p:txBody>
      </p:sp>
      <p:sp>
        <p:nvSpPr>
          <p:cNvPr id="5" name="Slide Number Placeholder 4"/>
          <p:cNvSpPr>
            <a:spLocks noGrp="1"/>
          </p:cNvSpPr>
          <p:nvPr>
            <p:ph type="sldNum" sz="quarter" idx="12"/>
          </p:nvPr>
        </p:nvSpPr>
        <p:spPr>
          <a:xfrm>
            <a:off x="6096000" y="6264910"/>
            <a:ext cx="2133600" cy="365125"/>
          </a:xfrm>
        </p:spPr>
        <p:txBody>
          <a:bodyPr/>
          <a:lstStyle/>
          <a:p>
            <a:pPr>
              <a:defRPr/>
            </a:pPr>
            <a:fld id="{43F5D1DF-46CB-4143-ADAB-36F7C1575110}" type="slidenum">
              <a:rPr lang="en-US" altLang="en-US" smtClean="0"/>
              <a:pPr>
                <a:defRPr/>
              </a:pPr>
              <a:t>13</a:t>
            </a:fld>
            <a:endParaRPr lang="en-US" altLang="en-US"/>
          </a:p>
        </p:txBody>
      </p:sp>
      <p:sp>
        <p:nvSpPr>
          <p:cNvPr id="6" name="Rectangle 5"/>
          <p:cNvSpPr/>
          <p:nvPr/>
        </p:nvSpPr>
        <p:spPr>
          <a:xfrm>
            <a:off x="-15766" y="2122568"/>
            <a:ext cx="535723"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1</a:t>
            </a:r>
            <a:endParaRPr lang="en-US" sz="5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7" name="Rectangle 6"/>
          <p:cNvSpPr/>
          <p:nvPr/>
        </p:nvSpPr>
        <p:spPr>
          <a:xfrm>
            <a:off x="122447" y="3398968"/>
            <a:ext cx="527840" cy="923330"/>
          </a:xfrm>
          <a:prstGeom prst="rect">
            <a:avLst/>
          </a:prstGeom>
          <a:noFill/>
        </p:spPr>
        <p:txBody>
          <a:bodyPr wrap="square" lIns="91440" tIns="45720" rIns="91440" bIns="45720">
            <a:spAutoFit/>
          </a:bodyPr>
          <a:lstStyle/>
          <a:p>
            <a:pPr algn="ctr"/>
            <a:r>
              <a:rPr lang="en-US" sz="5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2</a:t>
            </a:r>
          </a:p>
        </p:txBody>
      </p:sp>
      <p:sp>
        <p:nvSpPr>
          <p:cNvPr id="8" name="Rectangle 7"/>
          <p:cNvSpPr/>
          <p:nvPr/>
        </p:nvSpPr>
        <p:spPr>
          <a:xfrm>
            <a:off x="149996" y="4802358"/>
            <a:ext cx="535724"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3</a:t>
            </a:r>
          </a:p>
        </p:txBody>
      </p:sp>
    </p:spTree>
    <p:extLst>
      <p:ext uri="{BB962C8B-B14F-4D97-AF65-F5344CB8AC3E}">
        <p14:creationId xmlns:p14="http://schemas.microsoft.com/office/powerpoint/2010/main" val="24903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130</a:t>
            </a:fld>
            <a:endParaRPr lang="en-US" altLang="en-US"/>
          </a:p>
        </p:txBody>
      </p:sp>
      <p:pic>
        <p:nvPicPr>
          <p:cNvPr id="6" name="Picture 5"/>
          <p:cNvPicPr>
            <a:picLocks noChangeAspect="1"/>
          </p:cNvPicPr>
          <p:nvPr/>
        </p:nvPicPr>
        <p:blipFill>
          <a:blip r:embed="rId3"/>
          <a:stretch>
            <a:fillRect/>
          </a:stretch>
        </p:blipFill>
        <p:spPr>
          <a:xfrm>
            <a:off x="0" y="1143000"/>
            <a:ext cx="9144000" cy="5290362"/>
          </a:xfrm>
          <a:prstGeom prst="rect">
            <a:avLst/>
          </a:prstGeom>
          <a:ln>
            <a:solidFill>
              <a:schemeClr val="tx1"/>
            </a:solidFill>
          </a:ln>
        </p:spPr>
      </p:pic>
      <p:sp>
        <p:nvSpPr>
          <p:cNvPr id="7" name="Rectangle 6"/>
          <p:cNvSpPr/>
          <p:nvPr/>
        </p:nvSpPr>
        <p:spPr>
          <a:xfrm>
            <a:off x="6019800" y="1600200"/>
            <a:ext cx="2895600" cy="2746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4810" y="1874838"/>
            <a:ext cx="8257190" cy="230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61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a:t>
            </a:r>
            <a:endParaRPr lang="en-US" dirty="0"/>
          </a:p>
        </p:txBody>
      </p:sp>
      <p:sp>
        <p:nvSpPr>
          <p:cNvPr id="3" name="Content Placeholder 2"/>
          <p:cNvSpPr>
            <a:spLocks noGrp="1"/>
          </p:cNvSpPr>
          <p:nvPr>
            <p:ph idx="1"/>
          </p:nvPr>
        </p:nvSpPr>
        <p:spPr>
          <a:xfrm>
            <a:off x="304800" y="1600200"/>
            <a:ext cx="8382000" cy="4525963"/>
          </a:xfrm>
        </p:spPr>
        <p:txBody>
          <a:bodyPr/>
          <a:lstStyle/>
          <a:p>
            <a:r>
              <a:rPr lang="en-US" dirty="0" smtClean="0"/>
              <a:t>What’s your plan?</a:t>
            </a:r>
          </a:p>
          <a:p>
            <a:endParaRPr lang="en-US" dirty="0"/>
          </a:p>
          <a:p>
            <a:pPr marL="0" indent="0">
              <a:buNone/>
            </a:pPr>
            <a:r>
              <a:rPr lang="en-US" dirty="0" smtClean="0"/>
              <a:t>		EMB vs D &amp; C</a:t>
            </a:r>
          </a:p>
          <a:p>
            <a:pPr marL="0" indent="0">
              <a:buNone/>
            </a:pPr>
            <a:r>
              <a:rPr lang="en-US" i="1" dirty="0" smtClean="0"/>
              <a:t>		(appointment pending)</a:t>
            </a:r>
            <a:endParaRPr lang="en-US" i="1"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131</a:t>
            </a:fld>
            <a:endParaRPr lang="en-US" altLang="en-US"/>
          </a:p>
        </p:txBody>
      </p:sp>
    </p:spTree>
    <p:extLst>
      <p:ext uri="{BB962C8B-B14F-4D97-AF65-F5344CB8AC3E}">
        <p14:creationId xmlns:p14="http://schemas.microsoft.com/office/powerpoint/2010/main" val="38794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a:xfrm>
            <a:off x="2057400" y="2667000"/>
            <a:ext cx="4876800" cy="1752600"/>
          </a:xfrm>
        </p:spPr>
        <p:txBody>
          <a:bodyPr/>
          <a:lstStyle/>
          <a:p>
            <a:r>
              <a:rPr lang="en-US" sz="6000" b="1" dirty="0" smtClean="0">
                <a:solidFill>
                  <a:schemeClr val="tx1"/>
                </a:solidFill>
              </a:rPr>
              <a:t>“YM”</a:t>
            </a:r>
            <a:endParaRPr lang="en-US" sz="6000" b="1" dirty="0">
              <a:solidFill>
                <a:schemeClr val="tx1"/>
              </a:solidFill>
            </a:endParaRP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2/14/2023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132</a:t>
            </a:fld>
            <a:endParaRPr lang="en-US" altLang="en-US"/>
          </a:p>
        </p:txBody>
      </p:sp>
    </p:spTree>
    <p:extLst>
      <p:ext uri="{BB962C8B-B14F-4D97-AF65-F5344CB8AC3E}">
        <p14:creationId xmlns:p14="http://schemas.microsoft.com/office/powerpoint/2010/main" val="428593585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YM</a:t>
            </a:r>
            <a:endParaRPr lang="en-US" dirty="0"/>
          </a:p>
        </p:txBody>
      </p:sp>
      <p:sp>
        <p:nvSpPr>
          <p:cNvPr id="3" name="Content Placeholder 2"/>
          <p:cNvSpPr>
            <a:spLocks noGrp="1"/>
          </p:cNvSpPr>
          <p:nvPr>
            <p:ph idx="1"/>
          </p:nvPr>
        </p:nvSpPr>
        <p:spPr>
          <a:xfrm>
            <a:off x="152400" y="1454424"/>
            <a:ext cx="8534400" cy="4525963"/>
          </a:xfrm>
        </p:spPr>
        <p:txBody>
          <a:bodyPr/>
          <a:lstStyle/>
          <a:p>
            <a:r>
              <a:rPr lang="en-US" dirty="0" smtClean="0"/>
              <a:t>44yo Hispanic G3P2012 with medical </a:t>
            </a:r>
            <a:r>
              <a:rPr lang="en-US" dirty="0" err="1" smtClean="0"/>
              <a:t>hx</a:t>
            </a:r>
            <a:r>
              <a:rPr lang="en-US" dirty="0" smtClean="0"/>
              <a:t>: asthma, hypothyroid, fibromyalgia</a:t>
            </a:r>
          </a:p>
          <a:p>
            <a:r>
              <a:rPr lang="en-US" dirty="0" smtClean="0"/>
              <a:t>Meds: levothyroxine, albuterol, gabapentin, ferrous sulfate, </a:t>
            </a:r>
            <a:r>
              <a:rPr lang="en-US" dirty="0" err="1" smtClean="0"/>
              <a:t>colace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133</a:t>
            </a:fld>
            <a:endParaRPr lang="en-US" altLang="en-US"/>
          </a:p>
        </p:txBody>
      </p:sp>
      <p:pic>
        <p:nvPicPr>
          <p:cNvPr id="6" name="Picture 5"/>
          <p:cNvPicPr>
            <a:picLocks noChangeAspect="1"/>
          </p:cNvPicPr>
          <p:nvPr/>
        </p:nvPicPr>
        <p:blipFill>
          <a:blip r:embed="rId2"/>
          <a:stretch>
            <a:fillRect/>
          </a:stretch>
        </p:blipFill>
        <p:spPr>
          <a:xfrm>
            <a:off x="45414" y="2743200"/>
            <a:ext cx="9022386" cy="3085631"/>
          </a:xfrm>
          <a:prstGeom prst="rect">
            <a:avLst/>
          </a:prstGeom>
          <a:ln>
            <a:solidFill>
              <a:schemeClr val="tx1"/>
            </a:solidFill>
          </a:ln>
        </p:spPr>
      </p:pic>
    </p:spTree>
    <p:extLst>
      <p:ext uri="{BB962C8B-B14F-4D97-AF65-F5344CB8AC3E}">
        <p14:creationId xmlns:p14="http://schemas.microsoft.com/office/powerpoint/2010/main" val="252108426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YM</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134</a:t>
            </a:fld>
            <a:endParaRPr lang="en-US" altLang="en-US"/>
          </a:p>
        </p:txBody>
      </p:sp>
      <p:pic>
        <p:nvPicPr>
          <p:cNvPr id="6" name="Picture 5"/>
          <p:cNvPicPr>
            <a:picLocks noChangeAspect="1"/>
          </p:cNvPicPr>
          <p:nvPr/>
        </p:nvPicPr>
        <p:blipFill>
          <a:blip r:embed="rId2"/>
          <a:stretch>
            <a:fillRect/>
          </a:stretch>
        </p:blipFill>
        <p:spPr>
          <a:xfrm>
            <a:off x="76200" y="1600200"/>
            <a:ext cx="9118597" cy="3733799"/>
          </a:xfrm>
          <a:prstGeom prst="rect">
            <a:avLst/>
          </a:prstGeom>
          <a:ln>
            <a:solidFill>
              <a:schemeClr val="tx1"/>
            </a:solidFill>
          </a:ln>
        </p:spPr>
      </p:pic>
      <p:sp>
        <p:nvSpPr>
          <p:cNvPr id="7" name="Rectangle 6"/>
          <p:cNvSpPr/>
          <p:nvPr/>
        </p:nvSpPr>
        <p:spPr>
          <a:xfrm>
            <a:off x="4876800" y="4572000"/>
            <a:ext cx="1447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99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YM</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135</a:t>
            </a:fld>
            <a:endParaRPr lang="en-US" altLang="en-US"/>
          </a:p>
        </p:txBody>
      </p:sp>
      <p:pic>
        <p:nvPicPr>
          <p:cNvPr id="6" name="Picture 5"/>
          <p:cNvPicPr>
            <a:picLocks noChangeAspect="1"/>
          </p:cNvPicPr>
          <p:nvPr/>
        </p:nvPicPr>
        <p:blipFill>
          <a:blip r:embed="rId2"/>
          <a:stretch>
            <a:fillRect/>
          </a:stretch>
        </p:blipFill>
        <p:spPr>
          <a:xfrm>
            <a:off x="433552" y="2133600"/>
            <a:ext cx="8485520" cy="2971800"/>
          </a:xfrm>
          <a:prstGeom prst="rect">
            <a:avLst/>
          </a:prstGeom>
          <a:ln>
            <a:solidFill>
              <a:schemeClr val="tx1"/>
            </a:solidFill>
          </a:ln>
        </p:spPr>
      </p:pic>
    </p:spTree>
    <p:extLst>
      <p:ext uri="{BB962C8B-B14F-4D97-AF65-F5344CB8AC3E}">
        <p14:creationId xmlns:p14="http://schemas.microsoft.com/office/powerpoint/2010/main" val="426853280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136</a:t>
            </a:fld>
            <a:endParaRPr lang="en-US" altLang="en-US"/>
          </a:p>
        </p:txBody>
      </p:sp>
      <p:pic>
        <p:nvPicPr>
          <p:cNvPr id="6" name="Picture 5"/>
          <p:cNvPicPr>
            <a:picLocks noChangeAspect="1"/>
          </p:cNvPicPr>
          <p:nvPr/>
        </p:nvPicPr>
        <p:blipFill>
          <a:blip r:embed="rId2"/>
          <a:stretch>
            <a:fillRect/>
          </a:stretch>
        </p:blipFill>
        <p:spPr>
          <a:xfrm>
            <a:off x="609600" y="614589"/>
            <a:ext cx="8077200" cy="6106886"/>
          </a:xfrm>
          <a:prstGeom prst="rect">
            <a:avLst/>
          </a:prstGeom>
          <a:ln>
            <a:solidFill>
              <a:schemeClr val="tx1"/>
            </a:solidFill>
          </a:ln>
        </p:spPr>
      </p:pic>
      <p:sp>
        <p:nvSpPr>
          <p:cNvPr id="7" name="Rectangle 6"/>
          <p:cNvSpPr/>
          <p:nvPr/>
        </p:nvSpPr>
        <p:spPr>
          <a:xfrm>
            <a:off x="685800" y="3200400"/>
            <a:ext cx="8001000" cy="213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65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t>
            </a:r>
            <a:r>
              <a:rPr lang="en-US" dirty="0" smtClean="0"/>
              <a:t>M</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137</a:t>
            </a:fld>
            <a:endParaRPr lang="en-US" altLang="en-US"/>
          </a:p>
        </p:txBody>
      </p:sp>
      <p:pic>
        <p:nvPicPr>
          <p:cNvPr id="6" name="Picture 5"/>
          <p:cNvPicPr>
            <a:picLocks noChangeAspect="1"/>
          </p:cNvPicPr>
          <p:nvPr/>
        </p:nvPicPr>
        <p:blipFill>
          <a:blip r:embed="rId2"/>
          <a:stretch>
            <a:fillRect/>
          </a:stretch>
        </p:blipFill>
        <p:spPr>
          <a:xfrm>
            <a:off x="228600" y="1115107"/>
            <a:ext cx="8832334" cy="5011055"/>
          </a:xfrm>
          <a:prstGeom prst="rect">
            <a:avLst/>
          </a:prstGeom>
          <a:ln>
            <a:solidFill>
              <a:schemeClr val="tx1"/>
            </a:solidFill>
          </a:ln>
        </p:spPr>
      </p:pic>
      <p:sp>
        <p:nvSpPr>
          <p:cNvPr id="7" name="Rectangle 6"/>
          <p:cNvSpPr/>
          <p:nvPr/>
        </p:nvSpPr>
        <p:spPr>
          <a:xfrm>
            <a:off x="228600" y="2258107"/>
            <a:ext cx="8832334" cy="485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9110" y="3207744"/>
            <a:ext cx="8832334" cy="485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2835" y="1115106"/>
            <a:ext cx="8832334" cy="485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2835" y="5284311"/>
            <a:ext cx="8832334" cy="8418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36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t>
            </a:r>
            <a:r>
              <a:rPr lang="en-US" dirty="0" smtClean="0"/>
              <a:t>M</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138</a:t>
            </a:fld>
            <a:endParaRPr lang="en-US" altLang="en-US"/>
          </a:p>
        </p:txBody>
      </p:sp>
      <p:pic>
        <p:nvPicPr>
          <p:cNvPr id="6" name="Picture 5"/>
          <p:cNvPicPr>
            <a:picLocks noChangeAspect="1"/>
          </p:cNvPicPr>
          <p:nvPr/>
        </p:nvPicPr>
        <p:blipFill>
          <a:blip r:embed="rId2"/>
          <a:stretch>
            <a:fillRect/>
          </a:stretch>
        </p:blipFill>
        <p:spPr>
          <a:xfrm>
            <a:off x="1143000" y="1296208"/>
            <a:ext cx="6944024" cy="4829955"/>
          </a:xfrm>
          <a:prstGeom prst="rect">
            <a:avLst/>
          </a:prstGeom>
          <a:ln>
            <a:solidFill>
              <a:schemeClr val="tx1"/>
            </a:solidFill>
          </a:ln>
        </p:spPr>
      </p:pic>
      <p:sp>
        <p:nvSpPr>
          <p:cNvPr id="8" name="Rectangle 7"/>
          <p:cNvSpPr/>
          <p:nvPr/>
        </p:nvSpPr>
        <p:spPr>
          <a:xfrm>
            <a:off x="2286000" y="2286000"/>
            <a:ext cx="5638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2500092"/>
            <a:ext cx="685800" cy="3193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41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t>
            </a:r>
            <a:r>
              <a:rPr lang="en-US" dirty="0" smtClean="0"/>
              <a:t>M</a:t>
            </a:r>
            <a:endParaRPr lang="en-US" dirty="0"/>
          </a:p>
        </p:txBody>
      </p:sp>
      <p:sp>
        <p:nvSpPr>
          <p:cNvPr id="3" name="Content Placeholder 2"/>
          <p:cNvSpPr>
            <a:spLocks noGrp="1"/>
          </p:cNvSpPr>
          <p:nvPr>
            <p:ph idx="1"/>
          </p:nvPr>
        </p:nvSpPr>
        <p:spPr>
          <a:xfrm>
            <a:off x="685800" y="1600200"/>
            <a:ext cx="8001000" cy="4525963"/>
          </a:xfrm>
        </p:spPr>
        <p:txBody>
          <a:bodyPr/>
          <a:lstStyle/>
          <a:p>
            <a:r>
              <a:rPr lang="en-US" dirty="0" smtClean="0"/>
              <a:t>Diagnosis:</a:t>
            </a:r>
          </a:p>
          <a:p>
            <a:endParaRPr lang="en-US" dirty="0"/>
          </a:p>
          <a:p>
            <a:pPr marL="0" indent="0">
              <a:buNone/>
            </a:pPr>
            <a:r>
              <a:rPr lang="en-US" dirty="0" smtClean="0"/>
              <a:t>		Fibroid</a:t>
            </a:r>
          </a:p>
          <a:p>
            <a:endParaRPr lang="en-US" dirty="0"/>
          </a:p>
          <a:p>
            <a:r>
              <a:rPr lang="en-US" dirty="0" smtClean="0"/>
              <a:t>Plan:</a:t>
            </a:r>
          </a:p>
          <a:p>
            <a:pPr marL="0" indent="0">
              <a:buNone/>
            </a:pPr>
            <a:r>
              <a:rPr lang="en-US" dirty="0" smtClean="0"/>
              <a:t>		</a:t>
            </a:r>
          </a:p>
          <a:p>
            <a:pPr marL="0" indent="0">
              <a:buNone/>
            </a:pPr>
            <a:r>
              <a:rPr lang="en-US" dirty="0"/>
              <a:t>	</a:t>
            </a:r>
            <a:r>
              <a:rPr lang="en-US" dirty="0" smtClean="0"/>
              <a:t>	Does she still need EMB?</a:t>
            </a:r>
          </a:p>
          <a:p>
            <a:pPr marL="0" indent="0">
              <a:buNone/>
            </a:pPr>
            <a:r>
              <a:rPr lang="en-US" dirty="0" smtClean="0"/>
              <a:t>			Yes!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139</a:t>
            </a:fld>
            <a:endParaRPr lang="en-US" altLang="en-US"/>
          </a:p>
        </p:txBody>
      </p:sp>
    </p:spTree>
    <p:extLst>
      <p:ext uri="{BB962C8B-B14F-4D97-AF65-F5344CB8AC3E}">
        <p14:creationId xmlns:p14="http://schemas.microsoft.com/office/powerpoint/2010/main" val="409790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smtClean="0"/>
              <a:t>PCOS</a:t>
            </a:r>
            <a:endParaRPr lang="en-US" dirty="0"/>
          </a:p>
        </p:txBody>
      </p:sp>
      <p:sp>
        <p:nvSpPr>
          <p:cNvPr id="3" name="Content Placeholder 2"/>
          <p:cNvSpPr>
            <a:spLocks noGrp="1"/>
          </p:cNvSpPr>
          <p:nvPr>
            <p:ph idx="1"/>
          </p:nvPr>
        </p:nvSpPr>
        <p:spPr>
          <a:xfrm>
            <a:off x="1143000" y="1371600"/>
            <a:ext cx="7239000" cy="4525963"/>
          </a:xfrm>
        </p:spPr>
        <p:txBody>
          <a:bodyPr/>
          <a:lstStyle/>
          <a:p>
            <a:pPr marL="0" indent="0">
              <a:buNone/>
            </a:pPr>
            <a:r>
              <a:rPr lang="en-US" dirty="0" smtClean="0"/>
              <a:t>Detailed menstrual history:</a:t>
            </a:r>
          </a:p>
          <a:p>
            <a:r>
              <a:rPr lang="en-US" dirty="0" smtClean="0"/>
              <a:t>Menarche, cycle length, how long periods have been  irregular</a:t>
            </a:r>
          </a:p>
          <a:p>
            <a:r>
              <a:rPr lang="en-US" dirty="0" smtClean="0"/>
              <a:t>Symptomatology:</a:t>
            </a:r>
          </a:p>
          <a:p>
            <a:pPr lvl="1"/>
            <a:r>
              <a:rPr lang="en-US" dirty="0" smtClean="0"/>
              <a:t>Hirsute</a:t>
            </a:r>
          </a:p>
          <a:p>
            <a:pPr lvl="1"/>
            <a:r>
              <a:rPr lang="en-US" dirty="0" smtClean="0"/>
              <a:t>Acne</a:t>
            </a:r>
          </a:p>
          <a:p>
            <a:pPr lvl="1"/>
            <a:r>
              <a:rPr lang="en-US" dirty="0" smtClean="0"/>
              <a:t>BMI</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14</a:t>
            </a:fld>
            <a:endParaRPr lang="en-US" altLang="en-US"/>
          </a:p>
        </p:txBody>
      </p:sp>
    </p:spTree>
    <p:extLst>
      <p:ext uri="{BB962C8B-B14F-4D97-AF65-F5344CB8AC3E}">
        <p14:creationId xmlns:p14="http://schemas.microsoft.com/office/powerpoint/2010/main" val="323809434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t>
            </a:r>
            <a:r>
              <a:rPr lang="en-US" dirty="0" smtClean="0"/>
              <a:t>M</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140</a:t>
            </a:fld>
            <a:endParaRPr lang="en-US" altLang="en-US"/>
          </a:p>
        </p:txBody>
      </p:sp>
      <p:pic>
        <p:nvPicPr>
          <p:cNvPr id="6" name="Picture 5"/>
          <p:cNvPicPr>
            <a:picLocks noChangeAspect="1"/>
          </p:cNvPicPr>
          <p:nvPr/>
        </p:nvPicPr>
        <p:blipFill>
          <a:blip r:embed="rId2"/>
          <a:stretch>
            <a:fillRect/>
          </a:stretch>
        </p:blipFill>
        <p:spPr>
          <a:xfrm>
            <a:off x="152400" y="1133209"/>
            <a:ext cx="8915400" cy="5228396"/>
          </a:xfrm>
          <a:prstGeom prst="rect">
            <a:avLst/>
          </a:prstGeom>
          <a:ln>
            <a:solidFill>
              <a:schemeClr val="tx1"/>
            </a:solidFill>
          </a:ln>
        </p:spPr>
      </p:pic>
    </p:spTree>
    <p:extLst>
      <p:ext uri="{BB962C8B-B14F-4D97-AF65-F5344CB8AC3E}">
        <p14:creationId xmlns:p14="http://schemas.microsoft.com/office/powerpoint/2010/main" val="204307695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t>
            </a:r>
            <a:r>
              <a:rPr lang="en-US" dirty="0" smtClean="0"/>
              <a:t>M</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141</a:t>
            </a:fld>
            <a:endParaRPr lang="en-US" altLang="en-US"/>
          </a:p>
        </p:txBody>
      </p:sp>
      <p:pic>
        <p:nvPicPr>
          <p:cNvPr id="6" name="Picture 5"/>
          <p:cNvPicPr>
            <a:picLocks noChangeAspect="1"/>
          </p:cNvPicPr>
          <p:nvPr/>
        </p:nvPicPr>
        <p:blipFill>
          <a:blip r:embed="rId2"/>
          <a:stretch>
            <a:fillRect/>
          </a:stretch>
        </p:blipFill>
        <p:spPr>
          <a:xfrm>
            <a:off x="152400" y="1066800"/>
            <a:ext cx="8839200" cy="5099538"/>
          </a:xfrm>
          <a:prstGeom prst="rect">
            <a:avLst/>
          </a:prstGeom>
          <a:ln>
            <a:solidFill>
              <a:schemeClr val="tx1"/>
            </a:solidFill>
          </a:ln>
        </p:spPr>
      </p:pic>
    </p:spTree>
    <p:extLst>
      <p:ext uri="{BB962C8B-B14F-4D97-AF65-F5344CB8AC3E}">
        <p14:creationId xmlns:p14="http://schemas.microsoft.com/office/powerpoint/2010/main" val="354038356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a:t>
            </a:r>
            <a:r>
              <a:rPr lang="en-US" smtClean="0"/>
              <a:t>M</a:t>
            </a:r>
            <a:endParaRPr lang="en-US" dirty="0"/>
          </a:p>
        </p:txBody>
      </p:sp>
      <p:sp>
        <p:nvSpPr>
          <p:cNvPr id="3" name="Content Placeholder 2"/>
          <p:cNvSpPr>
            <a:spLocks noGrp="1"/>
          </p:cNvSpPr>
          <p:nvPr>
            <p:ph idx="1"/>
          </p:nvPr>
        </p:nvSpPr>
        <p:spPr>
          <a:xfrm>
            <a:off x="0" y="1600200"/>
            <a:ext cx="8686800" cy="4525963"/>
          </a:xfrm>
        </p:spPr>
        <p:txBody>
          <a:bodyPr/>
          <a:lstStyle/>
          <a:p>
            <a:r>
              <a:rPr lang="en-US" dirty="0" smtClean="0"/>
              <a:t>EMB result:</a:t>
            </a:r>
          </a:p>
          <a:p>
            <a:endParaRPr lang="en-US" dirty="0"/>
          </a:p>
          <a:p>
            <a:endParaRPr lang="en-US" dirty="0" smtClean="0"/>
          </a:p>
          <a:p>
            <a:endParaRPr lang="en-US" dirty="0"/>
          </a:p>
          <a:p>
            <a:r>
              <a:rPr lang="en-US" dirty="0" smtClean="0"/>
              <a:t>PLAN:</a:t>
            </a:r>
          </a:p>
          <a:p>
            <a:endParaRPr lang="en-US" dirty="0"/>
          </a:p>
          <a:p>
            <a:r>
              <a:rPr lang="en-US" dirty="0" smtClean="0"/>
              <a:t>Doxycycline 100mg BID x 10-14 days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142</a:t>
            </a:fld>
            <a:endParaRPr lang="en-US" altLang="en-US"/>
          </a:p>
        </p:txBody>
      </p:sp>
      <p:pic>
        <p:nvPicPr>
          <p:cNvPr id="6" name="Picture 5"/>
          <p:cNvPicPr>
            <a:picLocks noChangeAspect="1"/>
          </p:cNvPicPr>
          <p:nvPr/>
        </p:nvPicPr>
        <p:blipFill rotWithShape="1">
          <a:blip r:embed="rId2"/>
          <a:srcRect l="12860" t="9" b="72269"/>
          <a:stretch/>
        </p:blipFill>
        <p:spPr>
          <a:xfrm>
            <a:off x="0" y="2209800"/>
            <a:ext cx="9223904" cy="614594"/>
          </a:xfrm>
          <a:prstGeom prst="rect">
            <a:avLst/>
          </a:prstGeom>
          <a:ln>
            <a:solidFill>
              <a:schemeClr val="tx1"/>
            </a:solidFill>
          </a:ln>
        </p:spPr>
      </p:pic>
    </p:spTree>
    <p:extLst>
      <p:ext uri="{BB962C8B-B14F-4D97-AF65-F5344CB8AC3E}">
        <p14:creationId xmlns:p14="http://schemas.microsoft.com/office/powerpoint/2010/main" val="203522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143</a:t>
            </a:fld>
            <a:endParaRPr lang="en-US" altLang="en-US"/>
          </a:p>
        </p:txBody>
      </p:sp>
      <p:sp>
        <p:nvSpPr>
          <p:cNvPr id="7" name="AutoShape 2" descr="The Bloody End by HachimakiX23 on Deviant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The Bloody End by HachimakiX23 on Deviant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2209800" y="1828800"/>
            <a:ext cx="4843462" cy="3472671"/>
          </a:xfrm>
          <a:prstGeom prst="rect">
            <a:avLst/>
          </a:prstGeom>
          <a:ln>
            <a:solidFill>
              <a:schemeClr val="tx1"/>
            </a:solidFill>
          </a:ln>
        </p:spPr>
      </p:pic>
    </p:spTree>
    <p:extLst>
      <p:ext uri="{BB962C8B-B14F-4D97-AF65-F5344CB8AC3E}">
        <p14:creationId xmlns:p14="http://schemas.microsoft.com/office/powerpoint/2010/main" val="218921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5715000" cy="1143000"/>
          </a:xfrm>
        </p:spPr>
        <p:txBody>
          <a:bodyPr/>
          <a:lstStyle/>
          <a:p>
            <a:r>
              <a:rPr lang="en-US" dirty="0" smtClean="0"/>
              <a:t>PCOS</a:t>
            </a:r>
            <a:endParaRPr lang="en-US" dirty="0"/>
          </a:p>
        </p:txBody>
      </p:sp>
      <p:sp>
        <p:nvSpPr>
          <p:cNvPr id="3" name="Content Placeholder 2"/>
          <p:cNvSpPr>
            <a:spLocks noGrp="1"/>
          </p:cNvSpPr>
          <p:nvPr>
            <p:ph idx="1"/>
          </p:nvPr>
        </p:nvSpPr>
        <p:spPr>
          <a:xfrm>
            <a:off x="459828" y="990600"/>
            <a:ext cx="8455572" cy="4953000"/>
          </a:xfrm>
        </p:spPr>
        <p:txBody>
          <a:bodyPr/>
          <a:lstStyle/>
          <a:p>
            <a:pPr marL="0" indent="0">
              <a:buNone/>
            </a:pPr>
            <a:r>
              <a:rPr lang="en-US" dirty="0" smtClean="0"/>
              <a:t>Testing</a:t>
            </a:r>
          </a:p>
          <a:p>
            <a:r>
              <a:rPr lang="en-US" dirty="0" smtClean="0"/>
              <a:t>Labs: </a:t>
            </a:r>
          </a:p>
          <a:p>
            <a:pPr lvl="1"/>
            <a:r>
              <a:rPr lang="en-US" dirty="0" err="1" smtClean="0"/>
              <a:t>Oligomenorrhea</a:t>
            </a:r>
            <a:r>
              <a:rPr lang="en-US" dirty="0" smtClean="0"/>
              <a:t>: TSH, PRL, FSH, LH, HCG</a:t>
            </a:r>
          </a:p>
          <a:p>
            <a:pPr lvl="1"/>
            <a:r>
              <a:rPr lang="en-US" dirty="0" smtClean="0"/>
              <a:t>Ovary/adrenal function: total testosterone, SHBG, DHEAS, 17 OHP</a:t>
            </a:r>
          </a:p>
          <a:p>
            <a:pPr lvl="1"/>
            <a:r>
              <a:rPr lang="en-US" dirty="0" smtClean="0"/>
              <a:t>Metabolic: lipids, fasting glucose and insulin, A1c, 2hr GTT (</a:t>
            </a:r>
            <a:r>
              <a:rPr lang="en-US" dirty="0" err="1" smtClean="0"/>
              <a:t>etc</a:t>
            </a:r>
            <a:r>
              <a:rPr lang="en-US" dirty="0" smtClean="0"/>
              <a:t>)</a:t>
            </a:r>
          </a:p>
          <a:p>
            <a:r>
              <a:rPr lang="en-US" dirty="0" smtClean="0"/>
              <a:t>Ultrasound</a:t>
            </a:r>
          </a:p>
          <a:p>
            <a:pPr lvl="1"/>
            <a:r>
              <a:rPr lang="en-US" dirty="0" smtClean="0"/>
              <a:t>Do after withdrawal bleed </a:t>
            </a:r>
            <a:r>
              <a:rPr lang="en-US" dirty="0"/>
              <a:t>/</a:t>
            </a:r>
            <a:r>
              <a:rPr lang="en-US" dirty="0" smtClean="0"/>
              <a:t> period</a:t>
            </a:r>
          </a:p>
          <a:p>
            <a:r>
              <a:rPr lang="en-US" dirty="0" smtClean="0"/>
              <a:t>FSH &gt; 30  Primary Ovarian Insufficiency or “</a:t>
            </a:r>
            <a:r>
              <a:rPr lang="en-US" i="1" dirty="0" smtClean="0"/>
              <a:t>early menopause</a:t>
            </a:r>
            <a:r>
              <a:rPr lang="en-US" dirty="0" smtClean="0"/>
              <a:t>” </a:t>
            </a:r>
          </a:p>
          <a:p>
            <a:r>
              <a:rPr lang="en-US" dirty="0" smtClean="0"/>
              <a:t>LH:FSH &gt;2-3 c/w PCOS</a:t>
            </a:r>
          </a:p>
          <a:p>
            <a:r>
              <a:rPr lang="en-US" dirty="0" smtClean="0"/>
              <a:t>DHEAS &gt;700</a:t>
            </a:r>
            <a:r>
              <a:rPr lang="en-US" dirty="0" smtClean="0">
                <a:sym typeface="Wingdings" panose="05000000000000000000" pitchFamily="2" charset="2"/>
              </a:rPr>
              <a:t> adrenal pathology</a:t>
            </a:r>
          </a:p>
          <a:p>
            <a:r>
              <a:rPr lang="en-US" dirty="0" smtClean="0">
                <a:sym typeface="Wingdings" panose="05000000000000000000" pitchFamily="2" charset="2"/>
              </a:rPr>
              <a:t>17 </a:t>
            </a:r>
            <a:r>
              <a:rPr lang="en-US" dirty="0" err="1" smtClean="0">
                <a:sym typeface="Wingdings" panose="05000000000000000000" pitchFamily="2" charset="2"/>
              </a:rPr>
              <a:t>hydroxyprogesterone</a:t>
            </a:r>
            <a:r>
              <a:rPr lang="en-US" dirty="0" smtClean="0">
                <a:sym typeface="Wingdings" panose="05000000000000000000" pitchFamily="2" charset="2"/>
              </a:rPr>
              <a:t>- rare, one time ever, atypical CAH when elevated</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15</a:t>
            </a:fld>
            <a:endParaRPr lang="en-US" altLang="en-US"/>
          </a:p>
        </p:txBody>
      </p:sp>
    </p:spTree>
    <p:extLst>
      <p:ext uri="{BB962C8B-B14F-4D97-AF65-F5344CB8AC3E}">
        <p14:creationId xmlns:p14="http://schemas.microsoft.com/office/powerpoint/2010/main" val="90876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143000"/>
          </a:xfrm>
        </p:spPr>
        <p:txBody>
          <a:bodyPr/>
          <a:lstStyle/>
          <a:p>
            <a:r>
              <a:rPr lang="en-US" dirty="0" smtClean="0"/>
              <a:t>Testosterone</a:t>
            </a:r>
            <a:endParaRPr lang="en-US" dirty="0"/>
          </a:p>
        </p:txBody>
      </p:sp>
      <p:sp>
        <p:nvSpPr>
          <p:cNvPr id="3" name="Content Placeholder 2"/>
          <p:cNvSpPr>
            <a:spLocks noGrp="1"/>
          </p:cNvSpPr>
          <p:nvPr>
            <p:ph idx="1"/>
          </p:nvPr>
        </p:nvSpPr>
        <p:spPr>
          <a:xfrm>
            <a:off x="609600" y="1600201"/>
            <a:ext cx="7239000" cy="2667000"/>
          </a:xfrm>
        </p:spPr>
        <p:txBody>
          <a:bodyPr/>
          <a:lstStyle/>
          <a:p>
            <a:r>
              <a:rPr lang="en-US" dirty="0" smtClean="0"/>
              <a:t>Helpful to get with SHBG</a:t>
            </a:r>
          </a:p>
          <a:p>
            <a:pPr lvl="1"/>
            <a:r>
              <a:rPr lang="en-US" dirty="0" smtClean="0"/>
              <a:t>Sponges up free testosterone (women have more than men)</a:t>
            </a:r>
          </a:p>
          <a:p>
            <a:pPr lvl="1"/>
            <a:r>
              <a:rPr lang="en-US" dirty="0" smtClean="0"/>
              <a:t>Increases with pregnancy, COCPs</a:t>
            </a:r>
          </a:p>
          <a:p>
            <a:pPr lvl="1"/>
            <a:r>
              <a:rPr lang="en-US" dirty="0" smtClean="0"/>
              <a:t>Decreases with DM, obesity and </a:t>
            </a:r>
            <a:r>
              <a:rPr lang="en-US" b="1" dirty="0" smtClean="0"/>
              <a:t>elevated testosterone</a:t>
            </a:r>
          </a:p>
          <a:p>
            <a:endParaRPr lang="en-US" dirty="0" smtClean="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16</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1167328113"/>
              </p:ext>
            </p:extLst>
          </p:nvPr>
        </p:nvGraphicFramePr>
        <p:xfrm>
          <a:off x="914400" y="3581400"/>
          <a:ext cx="7467600" cy="2133599"/>
        </p:xfrm>
        <a:graphic>
          <a:graphicData uri="http://schemas.openxmlformats.org/drawingml/2006/table">
            <a:tbl>
              <a:tblPr firstRow="1" firstCol="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479239">
                <a:tc>
                  <a:txBody>
                    <a:bodyPr/>
                    <a:lstStyle/>
                    <a:p>
                      <a:endParaRPr lang="en-US" sz="2400" dirty="0"/>
                    </a:p>
                  </a:txBody>
                  <a:tcPr/>
                </a:tc>
                <a:tc>
                  <a:txBody>
                    <a:bodyPr/>
                    <a:lstStyle/>
                    <a:p>
                      <a:r>
                        <a:rPr lang="en-US" sz="2400" dirty="0" smtClean="0"/>
                        <a:t>Normal SHBG</a:t>
                      </a:r>
                      <a:endParaRPr lang="en-US" sz="2400" dirty="0"/>
                    </a:p>
                  </a:txBody>
                  <a:tcPr/>
                </a:tc>
                <a:tc>
                  <a:txBody>
                    <a:bodyPr/>
                    <a:lstStyle/>
                    <a:p>
                      <a:r>
                        <a:rPr lang="en-US" sz="2400" dirty="0" smtClean="0"/>
                        <a:t>Low SHBG</a:t>
                      </a:r>
                      <a:endParaRPr lang="en-US" sz="2400" dirty="0"/>
                    </a:p>
                  </a:txBody>
                  <a:tcPr/>
                </a:tc>
                <a:extLst>
                  <a:ext uri="{0D108BD9-81ED-4DB2-BD59-A6C34878D82A}">
                    <a16:rowId xmlns:a16="http://schemas.microsoft.com/office/drawing/2014/main" val="10000"/>
                  </a:ext>
                </a:extLst>
              </a:tr>
              <a:tr h="827180">
                <a:tc>
                  <a:txBody>
                    <a:bodyPr/>
                    <a:lstStyle/>
                    <a:p>
                      <a:r>
                        <a:rPr lang="en-US" sz="2400" dirty="0" smtClean="0"/>
                        <a:t>Normal total testosterone</a:t>
                      </a:r>
                      <a:endParaRPr lang="en-US" sz="2400" dirty="0"/>
                    </a:p>
                  </a:txBody>
                  <a:tcPr/>
                </a:tc>
                <a:tc>
                  <a:txBody>
                    <a:bodyPr/>
                    <a:lstStyle/>
                    <a:p>
                      <a:r>
                        <a:rPr lang="en-US" sz="2400" dirty="0" smtClean="0"/>
                        <a:t>Normal</a:t>
                      </a:r>
                      <a:endParaRPr lang="en-US" sz="2400" dirty="0"/>
                    </a:p>
                  </a:txBody>
                  <a:tcPr/>
                </a:tc>
                <a:tc>
                  <a:txBody>
                    <a:bodyPr/>
                    <a:lstStyle/>
                    <a:p>
                      <a:r>
                        <a:rPr lang="en-US" sz="2400" dirty="0" smtClean="0"/>
                        <a:t>Elevated testosterone</a:t>
                      </a:r>
                      <a:endParaRPr lang="en-US" sz="2400" dirty="0"/>
                    </a:p>
                  </a:txBody>
                  <a:tcPr/>
                </a:tc>
                <a:extLst>
                  <a:ext uri="{0D108BD9-81ED-4DB2-BD59-A6C34878D82A}">
                    <a16:rowId xmlns:a16="http://schemas.microsoft.com/office/drawing/2014/main" val="10001"/>
                  </a:ext>
                </a:extLst>
              </a:tr>
              <a:tr h="827180">
                <a:tc>
                  <a:txBody>
                    <a:bodyPr/>
                    <a:lstStyle/>
                    <a:p>
                      <a:r>
                        <a:rPr lang="en-US" sz="2400" dirty="0" smtClean="0"/>
                        <a:t>Elevated total testosterone</a:t>
                      </a:r>
                      <a:endParaRPr lang="en-US" sz="2400" dirty="0"/>
                    </a:p>
                  </a:txBody>
                  <a:tcPr/>
                </a:tc>
                <a:tc>
                  <a:txBody>
                    <a:bodyPr/>
                    <a:lstStyle/>
                    <a:p>
                      <a:r>
                        <a:rPr lang="en-US" sz="2400" dirty="0" smtClean="0"/>
                        <a:t>elevated testosterone</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VERY elevated testosterone</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73096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smtClean="0"/>
              <a:t>PCOS treatment</a:t>
            </a:r>
            <a:endParaRPr lang="en-US" dirty="0"/>
          </a:p>
        </p:txBody>
      </p:sp>
      <p:sp>
        <p:nvSpPr>
          <p:cNvPr id="3" name="Content Placeholder 2"/>
          <p:cNvSpPr>
            <a:spLocks noGrp="1"/>
          </p:cNvSpPr>
          <p:nvPr>
            <p:ph idx="1"/>
          </p:nvPr>
        </p:nvSpPr>
        <p:spPr/>
        <p:txBody>
          <a:bodyPr/>
          <a:lstStyle/>
          <a:p>
            <a:pPr marL="0" indent="0">
              <a:buNone/>
            </a:pPr>
            <a:r>
              <a:rPr lang="en-US" dirty="0" smtClean="0"/>
              <a:t>Goal:</a:t>
            </a:r>
          </a:p>
          <a:p>
            <a:r>
              <a:rPr lang="en-US" dirty="0" smtClean="0"/>
              <a:t>Manage hirsutism</a:t>
            </a:r>
          </a:p>
          <a:p>
            <a:r>
              <a:rPr lang="en-US" dirty="0" smtClean="0"/>
              <a:t>Regulate cycles</a:t>
            </a:r>
          </a:p>
          <a:p>
            <a:r>
              <a:rPr lang="en-US" dirty="0" smtClean="0"/>
              <a:t>Prevent endometrial hyperplasia</a:t>
            </a:r>
          </a:p>
          <a:p>
            <a:r>
              <a:rPr lang="en-US" dirty="0" smtClean="0"/>
              <a:t>Help fertility</a:t>
            </a:r>
          </a:p>
          <a:p>
            <a:r>
              <a:rPr lang="en-US" dirty="0" smtClean="0"/>
              <a:t>Decrease metabolic risk</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17</a:t>
            </a:fld>
            <a:endParaRPr lang="en-US" altLang="en-US"/>
          </a:p>
        </p:txBody>
      </p:sp>
    </p:spTree>
    <p:extLst>
      <p:ext uri="{BB962C8B-B14F-4D97-AF65-F5344CB8AC3E}">
        <p14:creationId xmlns:p14="http://schemas.microsoft.com/office/powerpoint/2010/main" val="148828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143000"/>
          </a:xfrm>
        </p:spPr>
        <p:txBody>
          <a:bodyPr/>
          <a:lstStyle/>
          <a:p>
            <a:r>
              <a:rPr lang="en-US" dirty="0" smtClean="0"/>
              <a:t>PCOS treatment</a:t>
            </a:r>
            <a:endParaRPr lang="en-US" dirty="0"/>
          </a:p>
        </p:txBody>
      </p:sp>
      <p:sp>
        <p:nvSpPr>
          <p:cNvPr id="3" name="Content Placeholder 2"/>
          <p:cNvSpPr>
            <a:spLocks noGrp="1"/>
          </p:cNvSpPr>
          <p:nvPr>
            <p:ph idx="1"/>
          </p:nvPr>
        </p:nvSpPr>
        <p:spPr>
          <a:xfrm>
            <a:off x="533400" y="1371600"/>
            <a:ext cx="8077200" cy="6019800"/>
          </a:xfrm>
        </p:spPr>
        <p:txBody>
          <a:bodyPr/>
          <a:lstStyle/>
          <a:p>
            <a:pPr marL="0" indent="0">
              <a:buNone/>
            </a:pPr>
            <a:r>
              <a:rPr lang="en-US" b="1" u="sng" dirty="0" smtClean="0"/>
              <a:t>Hirsutism</a:t>
            </a:r>
          </a:p>
          <a:p>
            <a:r>
              <a:rPr lang="en-US" dirty="0" smtClean="0"/>
              <a:t>Temporary/permanent hair removal</a:t>
            </a:r>
          </a:p>
          <a:p>
            <a:pPr lvl="1"/>
            <a:r>
              <a:rPr lang="en-US" dirty="0" smtClean="0"/>
              <a:t>shave, wax, electrolysis, laser</a:t>
            </a:r>
          </a:p>
          <a:p>
            <a:r>
              <a:rPr lang="en-US" dirty="0" err="1" smtClean="0"/>
              <a:t>Vaniqa</a:t>
            </a:r>
            <a:r>
              <a:rPr lang="en-US" dirty="0" smtClean="0"/>
              <a:t>/</a:t>
            </a:r>
            <a:r>
              <a:rPr lang="en-US" dirty="0" err="1" smtClean="0"/>
              <a:t>Eflornithin</a:t>
            </a:r>
            <a:endParaRPr lang="en-US" dirty="0"/>
          </a:p>
          <a:p>
            <a:pPr lvl="1"/>
            <a:r>
              <a:rPr lang="en-US" dirty="0" smtClean="0"/>
              <a:t>2x/day</a:t>
            </a:r>
          </a:p>
          <a:p>
            <a:pPr lvl="1"/>
            <a:r>
              <a:rPr lang="en-US" dirty="0" smtClean="0"/>
              <a:t>6-8 weeks to see effect</a:t>
            </a:r>
          </a:p>
          <a:p>
            <a:pPr lvl="1"/>
            <a:r>
              <a:rPr lang="en-US" dirty="0" smtClean="0"/>
              <a:t>$30/</a:t>
            </a:r>
            <a:r>
              <a:rPr lang="en-US" dirty="0" err="1" smtClean="0"/>
              <a:t>mo</a:t>
            </a:r>
            <a:endParaRPr lang="en-US" dirty="0" smtClean="0"/>
          </a:p>
          <a:p>
            <a:pPr lvl="1"/>
            <a:r>
              <a:rPr lang="en-US" dirty="0" smtClean="0"/>
              <a:t>Stops working when stop medication</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18</a:t>
            </a:fld>
            <a:endParaRPr lang="en-US" altLang="en-US" dirty="0"/>
          </a:p>
        </p:txBody>
      </p:sp>
    </p:spTree>
    <p:extLst>
      <p:ext uri="{BB962C8B-B14F-4D97-AF65-F5344CB8AC3E}">
        <p14:creationId xmlns:p14="http://schemas.microsoft.com/office/powerpoint/2010/main" val="2805125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a:t>PCOS treatment</a:t>
            </a:r>
          </a:p>
        </p:txBody>
      </p:sp>
      <p:sp>
        <p:nvSpPr>
          <p:cNvPr id="3" name="Content Placeholder 2"/>
          <p:cNvSpPr>
            <a:spLocks noGrp="1"/>
          </p:cNvSpPr>
          <p:nvPr>
            <p:ph idx="1"/>
          </p:nvPr>
        </p:nvSpPr>
        <p:spPr>
          <a:xfrm>
            <a:off x="685800" y="1219200"/>
            <a:ext cx="8305800" cy="4525963"/>
          </a:xfrm>
        </p:spPr>
        <p:txBody>
          <a:bodyPr/>
          <a:lstStyle/>
          <a:p>
            <a:pPr marL="0" indent="0">
              <a:buNone/>
            </a:pPr>
            <a:r>
              <a:rPr lang="en-US" b="1" u="sng" dirty="0" smtClean="0"/>
              <a:t>Hirsutism</a:t>
            </a:r>
          </a:p>
          <a:p>
            <a:r>
              <a:rPr lang="en-US" dirty="0"/>
              <a:t>COCPs *first </a:t>
            </a:r>
            <a:r>
              <a:rPr lang="en-US" dirty="0" smtClean="0"/>
              <a:t>line*</a:t>
            </a:r>
          </a:p>
          <a:p>
            <a:pPr lvl="1"/>
            <a:r>
              <a:rPr lang="en-US" dirty="0"/>
              <a:t>Estrogen 20-30mcg</a:t>
            </a:r>
          </a:p>
          <a:p>
            <a:pPr lvl="1"/>
            <a:r>
              <a:rPr lang="en-US" dirty="0"/>
              <a:t>progesterone: </a:t>
            </a:r>
            <a:endParaRPr lang="en-US" dirty="0" smtClean="0"/>
          </a:p>
          <a:p>
            <a:pPr lvl="2"/>
            <a:r>
              <a:rPr lang="en-US" dirty="0" smtClean="0"/>
              <a:t>Yes: </a:t>
            </a:r>
            <a:r>
              <a:rPr lang="en-US" dirty="0" err="1" smtClean="0"/>
              <a:t>norgestimate</a:t>
            </a:r>
            <a:r>
              <a:rPr lang="en-US" dirty="0"/>
              <a:t>, </a:t>
            </a:r>
            <a:r>
              <a:rPr lang="en-US" dirty="0" err="1" smtClean="0"/>
              <a:t>desogestrel</a:t>
            </a:r>
            <a:r>
              <a:rPr lang="en-US" dirty="0" smtClean="0"/>
              <a:t>*, </a:t>
            </a:r>
            <a:r>
              <a:rPr lang="en-US" dirty="0" err="1"/>
              <a:t>norethindrone</a:t>
            </a:r>
            <a:r>
              <a:rPr lang="en-US" dirty="0"/>
              <a:t>, </a:t>
            </a:r>
            <a:r>
              <a:rPr lang="en-US" dirty="0" err="1"/>
              <a:t>drospirinone</a:t>
            </a:r>
            <a:r>
              <a:rPr lang="en-US" dirty="0"/>
              <a:t> </a:t>
            </a:r>
            <a:r>
              <a:rPr lang="en-US" dirty="0" smtClean="0"/>
              <a:t>*</a:t>
            </a:r>
          </a:p>
          <a:p>
            <a:pPr lvl="3"/>
            <a:r>
              <a:rPr lang="en-US" dirty="0" smtClean="0"/>
              <a:t>*best for acne</a:t>
            </a:r>
          </a:p>
          <a:p>
            <a:pPr lvl="2"/>
            <a:r>
              <a:rPr lang="en-US" dirty="0" smtClean="0"/>
              <a:t>No: </a:t>
            </a:r>
            <a:r>
              <a:rPr lang="en-US" dirty="0" err="1" smtClean="0"/>
              <a:t>levonorgestrol</a:t>
            </a:r>
            <a:r>
              <a:rPr lang="en-US" dirty="0" smtClean="0"/>
              <a:t> or </a:t>
            </a:r>
            <a:r>
              <a:rPr lang="en-US" dirty="0" err="1" smtClean="0"/>
              <a:t>norgestrel</a:t>
            </a:r>
            <a:endParaRPr lang="en-US" dirty="0" smtClean="0"/>
          </a:p>
          <a:p>
            <a:pPr lvl="2"/>
            <a:r>
              <a:rPr lang="en-US" dirty="0" smtClean="0"/>
              <a:t>good </a:t>
            </a:r>
            <a:r>
              <a:rPr lang="en-US" dirty="0"/>
              <a:t>choices: </a:t>
            </a:r>
            <a:r>
              <a:rPr lang="en-US" b="1" dirty="0" err="1"/>
              <a:t>Yaz</a:t>
            </a:r>
            <a:r>
              <a:rPr lang="en-US" b="1" dirty="0"/>
              <a:t>, Yasmin, </a:t>
            </a:r>
            <a:r>
              <a:rPr lang="en-US" b="1" dirty="0" err="1" smtClean="0"/>
              <a:t>gianvi</a:t>
            </a:r>
            <a:r>
              <a:rPr lang="en-US" b="1" dirty="0" smtClean="0"/>
              <a:t>, </a:t>
            </a:r>
            <a:r>
              <a:rPr lang="en-US" b="1" dirty="0" err="1" smtClean="0"/>
              <a:t>desogen</a:t>
            </a:r>
            <a:r>
              <a:rPr lang="en-US" b="1" dirty="0" smtClean="0"/>
              <a:t>, </a:t>
            </a:r>
            <a:r>
              <a:rPr lang="en-US" b="1" dirty="0" err="1" smtClean="0"/>
              <a:t>apri</a:t>
            </a:r>
            <a:endParaRPr lang="en-US" b="1" dirty="0"/>
          </a:p>
          <a:p>
            <a:pPr lvl="1"/>
            <a:r>
              <a:rPr lang="en-US" dirty="0"/>
              <a:t>If COCPs contraindicated- consider </a:t>
            </a:r>
            <a:r>
              <a:rPr lang="en-US" dirty="0" err="1"/>
              <a:t>spiranoloactone</a:t>
            </a:r>
            <a:r>
              <a:rPr lang="en-US" dirty="0"/>
              <a:t> 50-100mg BID *must use another form of contraception. Can feminize a fetus</a:t>
            </a:r>
            <a:r>
              <a:rPr lang="en-US" dirty="0" smtClean="0"/>
              <a:t>.</a:t>
            </a:r>
          </a:p>
          <a:p>
            <a:pPr marL="342900" lvl="1" indent="-342900">
              <a:buFont typeface="Arial" pitchFamily="34" charset="0"/>
              <a:buChar char="•"/>
            </a:pPr>
            <a:r>
              <a:rPr lang="en-US" dirty="0"/>
              <a:t>COCPs x 6 months and local treatment. If unsatisfied, can add </a:t>
            </a:r>
            <a:r>
              <a:rPr lang="en-US" dirty="0" err="1"/>
              <a:t>spiranolactone</a:t>
            </a:r>
            <a:endParaRPr lang="en-US" dirty="0"/>
          </a:p>
          <a:p>
            <a:endParaRPr lang="en-US" dirty="0" smtClean="0"/>
          </a:p>
          <a:p>
            <a:pPr marL="457200" lvl="1" indent="0">
              <a:buNone/>
            </a:pP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19</a:t>
            </a:fld>
            <a:endParaRPr lang="en-US" altLang="en-US"/>
          </a:p>
        </p:txBody>
      </p:sp>
    </p:spTree>
    <p:extLst>
      <p:ext uri="{BB962C8B-B14F-4D97-AF65-F5344CB8AC3E}">
        <p14:creationId xmlns:p14="http://schemas.microsoft.com/office/powerpoint/2010/main" val="2284556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Education Credits</a:t>
            </a:r>
            <a:endParaRPr lang="en-US" dirty="0"/>
          </a:p>
        </p:txBody>
      </p:sp>
      <p:sp>
        <p:nvSpPr>
          <p:cNvPr id="3" name="Content Placeholder 2"/>
          <p:cNvSpPr>
            <a:spLocks noGrp="1"/>
          </p:cNvSpPr>
          <p:nvPr>
            <p:ph idx="1"/>
          </p:nvPr>
        </p:nvSpPr>
        <p:spPr>
          <a:xfrm>
            <a:off x="1257300" y="2057401"/>
            <a:ext cx="4657725" cy="3404507"/>
          </a:xfrm>
        </p:spPr>
        <p:txBody>
          <a:bodyPr>
            <a:noAutofit/>
          </a:bodyPr>
          <a:lstStyle/>
          <a:p>
            <a:pPr marL="0" indent="0">
              <a:buNone/>
            </a:pPr>
            <a:r>
              <a:rPr lang="en-US" sz="1350" dirty="0"/>
              <a:t>In support of improving patient care, Community Health Center, Inc./Weitzman Institute is jointly accredited by the Accreditation Council for Continuing Medical Education (ACCME), the Accreditation Council for Pharmacy Education (ACPE), and the American Nurses Credentialing Center (ANCC), to provide continuing education for the healthcare team.</a:t>
            </a:r>
          </a:p>
          <a:p>
            <a:pPr marL="0" indent="0">
              <a:buNone/>
            </a:pPr>
            <a:endParaRPr lang="en-US" sz="1350" dirty="0"/>
          </a:p>
          <a:p>
            <a:pPr marL="0" indent="0">
              <a:buNone/>
            </a:pPr>
            <a:r>
              <a:rPr lang="en-US" sz="1350" dirty="0"/>
              <a:t>This series is intended for </a:t>
            </a:r>
            <a:r>
              <a:rPr lang="en-US" sz="1350" dirty="0">
                <a:solidFill>
                  <a:srgbClr val="FF0000"/>
                </a:solidFill>
              </a:rPr>
              <a:t>post-graduate residents engaging in a year-long Residency program. </a:t>
            </a:r>
          </a:p>
          <a:p>
            <a:pPr marL="0" indent="0">
              <a:buNone/>
            </a:pPr>
            <a:endParaRPr lang="en-US" sz="1350" dirty="0"/>
          </a:p>
          <a:p>
            <a:pPr marL="0" indent="0">
              <a:buNone/>
            </a:pPr>
            <a:r>
              <a:rPr lang="en-US" sz="1350" dirty="0"/>
              <a:t>Please complete the survey on </a:t>
            </a:r>
            <a:r>
              <a:rPr lang="en-US" sz="1350" dirty="0">
                <a:solidFill>
                  <a:srgbClr val="FF0000"/>
                </a:solidFill>
              </a:rPr>
              <a:t>New Innovations</a:t>
            </a:r>
            <a:r>
              <a:rPr lang="en-US" sz="1350" dirty="0"/>
              <a:t> to satisfy your continuing education credit.</a:t>
            </a:r>
          </a:p>
          <a:p>
            <a:pPr marL="0" indent="0">
              <a:buNone/>
            </a:pPr>
            <a:endParaRPr lang="en-US" sz="1350" dirty="0"/>
          </a:p>
          <a:p>
            <a:pPr marL="0" indent="0">
              <a:buNone/>
            </a:pPr>
            <a:r>
              <a:rPr lang="en-US" sz="1350" dirty="0"/>
              <a:t>A comprehensive certificate will be sent out after the end of the series</a:t>
            </a:r>
            <a:r>
              <a:rPr lang="en-US" sz="1350"/>
              <a:t>, </a:t>
            </a:r>
            <a:r>
              <a:rPr lang="en-US" sz="1350">
                <a:solidFill>
                  <a:srgbClr val="FF0000"/>
                </a:solidFill>
              </a:rPr>
              <a:t>June, 2022. </a:t>
            </a:r>
            <a:endParaRPr lang="en-US" sz="1350" dirty="0">
              <a:solidFill>
                <a:srgbClr val="FF0000"/>
              </a:solidFill>
            </a:endParaRPr>
          </a:p>
        </p:txBody>
      </p:sp>
      <p:pic>
        <p:nvPicPr>
          <p:cNvPr id="1026" name="Picture 2" descr="https://mcusercontent.com/8eeee921893db656502b54f00/images/0e0f1bd4-a57b-4cfa-be43-7659e33eab37.pn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943601" y="2800351"/>
            <a:ext cx="1979579" cy="136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635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
            <a:ext cx="5715000" cy="1143000"/>
          </a:xfrm>
        </p:spPr>
        <p:txBody>
          <a:bodyPr/>
          <a:lstStyle/>
          <a:p>
            <a:r>
              <a:rPr lang="en-US" dirty="0" smtClean="0"/>
              <a:t>PCOS treatment</a:t>
            </a:r>
            <a:endParaRPr lang="en-US" dirty="0"/>
          </a:p>
        </p:txBody>
      </p:sp>
      <p:sp>
        <p:nvSpPr>
          <p:cNvPr id="3" name="Content Placeholder 2"/>
          <p:cNvSpPr>
            <a:spLocks noGrp="1"/>
          </p:cNvSpPr>
          <p:nvPr>
            <p:ph idx="1"/>
          </p:nvPr>
        </p:nvSpPr>
        <p:spPr>
          <a:xfrm>
            <a:off x="457200" y="1524000"/>
            <a:ext cx="8534400" cy="4191000"/>
          </a:xfrm>
        </p:spPr>
        <p:txBody>
          <a:bodyPr/>
          <a:lstStyle/>
          <a:p>
            <a:pPr marL="0" indent="0">
              <a:buNone/>
            </a:pPr>
            <a:r>
              <a:rPr lang="en-US" b="1" u="sng" dirty="0" smtClean="0"/>
              <a:t>Regulate cycles</a:t>
            </a:r>
          </a:p>
          <a:p>
            <a:pPr lvl="1"/>
            <a:r>
              <a:rPr lang="en-US" dirty="0" smtClean="0"/>
              <a:t>COCPs, patch, ring, cyclical progesterone</a:t>
            </a:r>
          </a:p>
          <a:p>
            <a:pPr lvl="1"/>
            <a:endParaRPr lang="en-US" dirty="0" smtClean="0"/>
          </a:p>
          <a:p>
            <a:pPr marL="0" indent="0">
              <a:buNone/>
            </a:pPr>
            <a:r>
              <a:rPr lang="en-US" b="1" u="sng" dirty="0" smtClean="0"/>
              <a:t>Prevent endometrial hyperplasia</a:t>
            </a:r>
          </a:p>
          <a:p>
            <a:pPr lvl="1"/>
            <a:r>
              <a:rPr lang="en-US" dirty="0" smtClean="0"/>
              <a:t>COCPs, patch, ring, depo, </a:t>
            </a:r>
            <a:r>
              <a:rPr lang="en-US" dirty="0" err="1" smtClean="0"/>
              <a:t>nexplanon</a:t>
            </a:r>
            <a:r>
              <a:rPr lang="en-US" dirty="0" smtClean="0"/>
              <a:t>, hormonal IUD</a:t>
            </a:r>
          </a:p>
          <a:p>
            <a:pPr lvl="1"/>
            <a:r>
              <a:rPr lang="en-US" dirty="0" smtClean="0"/>
              <a:t>Cyclic progesterone:</a:t>
            </a:r>
          </a:p>
          <a:p>
            <a:pPr lvl="2"/>
            <a:r>
              <a:rPr lang="en-US" dirty="0" smtClean="0"/>
              <a:t>Provera challenge: Provera 10mg x 10day- expect menses within 10days of stopping</a:t>
            </a:r>
          </a:p>
          <a:p>
            <a:pPr lvl="3"/>
            <a:r>
              <a:rPr lang="en-US" dirty="0" smtClean="0"/>
              <a:t>If fails, trial one month COCPs for withdrawal bleed- consider endocrine referral</a:t>
            </a:r>
          </a:p>
          <a:p>
            <a:pPr lvl="2"/>
            <a:r>
              <a:rPr lang="en-US" dirty="0" smtClean="0"/>
              <a:t>Provera 10mg 1</a:t>
            </a:r>
            <a:r>
              <a:rPr lang="en-US" baseline="30000" dirty="0" smtClean="0"/>
              <a:t>st</a:t>
            </a:r>
            <a:r>
              <a:rPr lang="en-US" dirty="0" smtClean="0"/>
              <a:t> 10 days of every month</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20</a:t>
            </a:fld>
            <a:endParaRPr lang="en-US" altLang="en-US"/>
          </a:p>
        </p:txBody>
      </p:sp>
    </p:spTree>
    <p:extLst>
      <p:ext uri="{BB962C8B-B14F-4D97-AF65-F5344CB8AC3E}">
        <p14:creationId xmlns:p14="http://schemas.microsoft.com/office/powerpoint/2010/main" val="1008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
            <a:ext cx="5715000" cy="1143000"/>
          </a:xfrm>
        </p:spPr>
        <p:txBody>
          <a:bodyPr/>
          <a:lstStyle/>
          <a:p>
            <a:r>
              <a:rPr lang="en-US" dirty="0" smtClean="0"/>
              <a:t>PCOS treatment</a:t>
            </a:r>
            <a:endParaRPr lang="en-US" dirty="0"/>
          </a:p>
        </p:txBody>
      </p:sp>
      <p:sp>
        <p:nvSpPr>
          <p:cNvPr id="3" name="Content Placeholder 2"/>
          <p:cNvSpPr>
            <a:spLocks noGrp="1"/>
          </p:cNvSpPr>
          <p:nvPr>
            <p:ph idx="1"/>
          </p:nvPr>
        </p:nvSpPr>
        <p:spPr>
          <a:xfrm>
            <a:off x="459828" y="1600200"/>
            <a:ext cx="8534400" cy="5562600"/>
          </a:xfrm>
        </p:spPr>
        <p:txBody>
          <a:bodyPr/>
          <a:lstStyle/>
          <a:p>
            <a:pPr marL="0" indent="0">
              <a:buNone/>
            </a:pPr>
            <a:r>
              <a:rPr lang="en-US" b="1" u="sng" dirty="0" smtClean="0"/>
              <a:t>Promote fertility</a:t>
            </a:r>
          </a:p>
          <a:p>
            <a:pPr lvl="1"/>
            <a:r>
              <a:rPr lang="en-US" dirty="0" err="1" smtClean="0"/>
              <a:t>Clomid</a:t>
            </a:r>
            <a:endParaRPr lang="en-US" dirty="0" smtClean="0"/>
          </a:p>
          <a:p>
            <a:pPr lvl="1"/>
            <a:endParaRPr lang="en-US" dirty="0" smtClean="0"/>
          </a:p>
          <a:p>
            <a:pPr marL="0" indent="0">
              <a:buNone/>
            </a:pPr>
            <a:r>
              <a:rPr lang="en-US" b="1" u="sng" dirty="0" smtClean="0"/>
              <a:t>Decrease metabolic risk</a:t>
            </a:r>
          </a:p>
          <a:p>
            <a:pPr lvl="1"/>
            <a:r>
              <a:rPr lang="en-US" dirty="0" smtClean="0"/>
              <a:t>metformin</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21</a:t>
            </a:fld>
            <a:endParaRPr lang="en-US" altLang="en-US"/>
          </a:p>
        </p:txBody>
      </p:sp>
    </p:spTree>
    <p:extLst>
      <p:ext uri="{BB962C8B-B14F-4D97-AF65-F5344CB8AC3E}">
        <p14:creationId xmlns:p14="http://schemas.microsoft.com/office/powerpoint/2010/main" val="391296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52400"/>
            <a:ext cx="5715000" cy="1143000"/>
          </a:xfrm>
        </p:spPr>
        <p:txBody>
          <a:bodyPr/>
          <a:lstStyle/>
          <a:p>
            <a:r>
              <a:rPr lang="en-US" dirty="0" smtClean="0"/>
              <a:t>PCOS treatment</a:t>
            </a:r>
            <a:endParaRPr lang="en-US" dirty="0"/>
          </a:p>
        </p:txBody>
      </p:sp>
      <p:sp>
        <p:nvSpPr>
          <p:cNvPr id="3" name="Content Placeholder 2"/>
          <p:cNvSpPr>
            <a:spLocks noGrp="1"/>
          </p:cNvSpPr>
          <p:nvPr>
            <p:ph idx="1"/>
          </p:nvPr>
        </p:nvSpPr>
        <p:spPr>
          <a:xfrm>
            <a:off x="1550276" y="2362200"/>
            <a:ext cx="5791200" cy="1295400"/>
          </a:xfrm>
        </p:spPr>
        <p:txBody>
          <a:bodyPr/>
          <a:lstStyle/>
          <a:p>
            <a:pPr marL="0" indent="0" algn="ctr">
              <a:buNone/>
            </a:pPr>
            <a:r>
              <a:rPr lang="en-US" sz="3600" dirty="0"/>
              <a:t>*****WEIGHT LOSS!!!******</a:t>
            </a:r>
          </a:p>
          <a:p>
            <a:pPr marL="457200" lvl="1" indent="0">
              <a:buNone/>
            </a:pPr>
            <a:r>
              <a:rPr lang="en-US" dirty="0"/>
              <a:t>Even 5-10% weight loss, ovulation can resume</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22</a:t>
            </a:fld>
            <a:endParaRPr lang="en-US" altLang="en-US"/>
          </a:p>
        </p:txBody>
      </p:sp>
    </p:spTree>
    <p:extLst>
      <p:ext uri="{BB962C8B-B14F-4D97-AF65-F5344CB8AC3E}">
        <p14:creationId xmlns:p14="http://schemas.microsoft.com/office/powerpoint/2010/main" val="499722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PCOS</a:t>
            </a:r>
            <a:endParaRPr lang="en-US" dirty="0"/>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smtClean="0"/>
              <a:t>Common Scenarios:</a:t>
            </a:r>
          </a:p>
          <a:p>
            <a:r>
              <a:rPr lang="en-US" dirty="0" smtClean="0"/>
              <a:t>Pt presents with:</a:t>
            </a:r>
          </a:p>
          <a:p>
            <a:pPr lvl="1"/>
            <a:r>
              <a:rPr lang="en-US" dirty="0" smtClean="0"/>
              <a:t>Gets menses q 2-3 months since menarche</a:t>
            </a:r>
          </a:p>
          <a:p>
            <a:pPr lvl="1"/>
            <a:r>
              <a:rPr lang="en-US" dirty="0" smtClean="0"/>
              <a:t>But now currently bleeding daily for 1 month</a:t>
            </a:r>
          </a:p>
          <a:p>
            <a:pPr lvl="1"/>
            <a:r>
              <a:rPr lang="en-US" dirty="0" smtClean="0"/>
              <a:t>Trying to get pregnant without success</a:t>
            </a:r>
          </a:p>
          <a:p>
            <a:r>
              <a:rPr lang="en-US" dirty="0" smtClean="0"/>
              <a:t>Plan:</a:t>
            </a:r>
          </a:p>
          <a:p>
            <a:pPr lvl="1"/>
            <a:r>
              <a:rPr lang="en-US" dirty="0" smtClean="0"/>
              <a:t>Order blood work: </a:t>
            </a:r>
          </a:p>
          <a:p>
            <a:pPr lvl="2"/>
            <a:r>
              <a:rPr lang="en-US" dirty="0" smtClean="0"/>
              <a:t>Minimum: </a:t>
            </a:r>
            <a:r>
              <a:rPr lang="en-US" dirty="0" err="1" smtClean="0"/>
              <a:t>Hcg</a:t>
            </a:r>
            <a:r>
              <a:rPr lang="en-US" dirty="0" smtClean="0"/>
              <a:t>, PRL, TSH, FSH, testosterone</a:t>
            </a:r>
            <a:endParaRPr lang="en-US" dirty="0"/>
          </a:p>
          <a:p>
            <a:pPr lvl="1"/>
            <a:r>
              <a:rPr lang="en-US" dirty="0" smtClean="0"/>
              <a:t>Consider US</a:t>
            </a:r>
          </a:p>
          <a:p>
            <a:pPr lvl="1"/>
            <a:r>
              <a:rPr lang="en-US" dirty="0" smtClean="0"/>
              <a:t>Provera challenge- follow up 1 month</a:t>
            </a:r>
          </a:p>
          <a:p>
            <a:pPr lvl="1"/>
            <a:r>
              <a:rPr lang="en-US" dirty="0" smtClean="0"/>
              <a:t>Weight counseling, if indicated</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23</a:t>
            </a:fld>
            <a:endParaRPr lang="en-US" altLang="en-US"/>
          </a:p>
        </p:txBody>
      </p:sp>
    </p:spTree>
    <p:extLst>
      <p:ext uri="{BB962C8B-B14F-4D97-AF65-F5344CB8AC3E}">
        <p14:creationId xmlns:p14="http://schemas.microsoft.com/office/powerpoint/2010/main" val="21288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76400" y="2819400"/>
            <a:ext cx="5715000" cy="1143000"/>
          </a:xfrm>
        </p:spPr>
        <p:txBody>
          <a:bodyPr/>
          <a:lstStyle/>
          <a:p>
            <a:r>
              <a:rPr lang="en-US" dirty="0" smtClean="0"/>
              <a:t>“Bleeders”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24</a:t>
            </a:fld>
            <a:endParaRPr lang="en-US" altLang="en-US"/>
          </a:p>
        </p:txBody>
      </p:sp>
    </p:spTree>
    <p:extLst>
      <p:ext uri="{BB962C8B-B14F-4D97-AF65-F5344CB8AC3E}">
        <p14:creationId xmlns:p14="http://schemas.microsoft.com/office/powerpoint/2010/main" val="2060140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smtClean="0"/>
              <a:t>PALM- COEIN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25</a:t>
            </a:fld>
            <a:endParaRPr lang="en-US" altLang="en-US"/>
          </a:p>
        </p:txBody>
      </p:sp>
      <p:pic>
        <p:nvPicPr>
          <p:cNvPr id="1026" name="Picture 2" descr="Image result for palm-co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469" y="1140317"/>
            <a:ext cx="6553200" cy="49149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81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a:t>PALM- COEIN</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26</a:t>
            </a:fld>
            <a:endParaRPr lang="en-US" altLang="en-US"/>
          </a:p>
        </p:txBody>
      </p:sp>
      <p:pic>
        <p:nvPicPr>
          <p:cNvPr id="1026" name="Picture 2" descr="Biomarkers in abnormal uterine blee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85577"/>
            <a:ext cx="6289675" cy="474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327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smtClean="0"/>
              <a:t>Polyp</a:t>
            </a:r>
            <a:endParaRPr lang="en-US" dirty="0"/>
          </a:p>
        </p:txBody>
      </p:sp>
      <p:sp>
        <p:nvSpPr>
          <p:cNvPr id="3" name="Content Placeholder 2"/>
          <p:cNvSpPr>
            <a:spLocks noGrp="1"/>
          </p:cNvSpPr>
          <p:nvPr>
            <p:ph idx="1"/>
          </p:nvPr>
        </p:nvSpPr>
        <p:spPr>
          <a:xfrm>
            <a:off x="465083" y="1143000"/>
            <a:ext cx="8229600" cy="4525963"/>
          </a:xfrm>
        </p:spPr>
        <p:txBody>
          <a:bodyPr/>
          <a:lstStyle/>
          <a:p>
            <a:r>
              <a:rPr lang="en-US" dirty="0" smtClean="0"/>
              <a:t>hyperplastic </a:t>
            </a:r>
            <a:r>
              <a:rPr lang="en-US" dirty="0"/>
              <a:t>overgrowths of endometrial glands and stroma </a:t>
            </a:r>
            <a:endParaRPr lang="en-US" dirty="0" smtClean="0"/>
          </a:p>
          <a:p>
            <a:r>
              <a:rPr lang="en-US" dirty="0" smtClean="0"/>
              <a:t>usually benign (95%)</a:t>
            </a:r>
          </a:p>
          <a:p>
            <a:pPr lvl="1"/>
            <a:r>
              <a:rPr lang="en-US" dirty="0" smtClean="0"/>
              <a:t>Malignancy more common in postmenopausal and symptomatic women </a:t>
            </a:r>
          </a:p>
          <a:p>
            <a:r>
              <a:rPr lang="en-US" b="1" u="sng" dirty="0" smtClean="0"/>
              <a:t>Presentation</a:t>
            </a:r>
            <a:r>
              <a:rPr lang="en-US" dirty="0" smtClean="0"/>
              <a:t>: </a:t>
            </a:r>
            <a:r>
              <a:rPr lang="en-US" dirty="0"/>
              <a:t>heavier periods, longer periods, intermenstrual bleeding, PMP </a:t>
            </a:r>
            <a:r>
              <a:rPr lang="en-US" dirty="0" smtClean="0"/>
              <a:t>bleeding, Can be asymptomatic</a:t>
            </a:r>
          </a:p>
          <a:p>
            <a:r>
              <a:rPr lang="en-US" b="1" u="sng" dirty="0" smtClean="0"/>
              <a:t>Diagnosed by</a:t>
            </a:r>
            <a:r>
              <a:rPr lang="en-US" b="1" dirty="0" smtClean="0"/>
              <a:t>: </a:t>
            </a:r>
            <a:r>
              <a:rPr lang="en-US" dirty="0" smtClean="0"/>
              <a:t>ultrasound, </a:t>
            </a:r>
            <a:r>
              <a:rPr lang="en-US" dirty="0" err="1" smtClean="0"/>
              <a:t>sonohysterogram</a:t>
            </a:r>
            <a:r>
              <a:rPr lang="en-US" dirty="0" smtClean="0"/>
              <a:t>, hysteroscopy</a:t>
            </a:r>
          </a:p>
          <a:p>
            <a:r>
              <a:rPr lang="en-US" b="1" u="sng" dirty="0" smtClean="0"/>
              <a:t>Treatment</a:t>
            </a:r>
            <a:r>
              <a:rPr lang="en-US" dirty="0" smtClean="0"/>
              <a:t>: polypectomy, D&amp;C, can respond to hormones</a:t>
            </a:r>
          </a:p>
          <a:p>
            <a:pPr lvl="1"/>
            <a:r>
              <a:rPr lang="en-US" dirty="0" smtClean="0"/>
              <a:t>If asymptomatic, remove if: &gt;1.5cm in diameters, multiple polyps, prolapsed through cervix, infertility</a:t>
            </a:r>
          </a:p>
          <a:p>
            <a:pPr lvl="1"/>
            <a:r>
              <a:rPr lang="en-US" dirty="0" smtClean="0"/>
              <a:t>Small </a:t>
            </a:r>
            <a:r>
              <a:rPr lang="en-US" dirty="0"/>
              <a:t>percentage resolve on its </a:t>
            </a:r>
            <a:r>
              <a:rPr lang="en-US" dirty="0" smtClean="0"/>
              <a:t>own</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27</a:t>
            </a:fld>
            <a:endParaRPr lang="en-US" altLang="en-US"/>
          </a:p>
        </p:txBody>
      </p:sp>
    </p:spTree>
    <p:extLst>
      <p:ext uri="{BB962C8B-B14F-4D97-AF65-F5344CB8AC3E}">
        <p14:creationId xmlns:p14="http://schemas.microsoft.com/office/powerpoint/2010/main" val="2784689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28</a:t>
            </a:fld>
            <a:endParaRPr lang="en-US" altLang="en-US"/>
          </a:p>
        </p:txBody>
      </p:sp>
      <p:pic>
        <p:nvPicPr>
          <p:cNvPr id="2050" name="Picture 2" descr="Atlas of visual inspection of the cervix with acetic acid for screening,  triage, and assessment for trea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967" y="93882"/>
            <a:ext cx="4606635" cy="34549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enter for Menstrual Disorders in Rochester, 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810" y="1417638"/>
            <a:ext cx="4648907" cy="45006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Endometrial polyps can affect fertility - Austin Fertility &amp; Reproductive  Medic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1487" y="3718284"/>
            <a:ext cx="2813597" cy="282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790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err="1" smtClean="0"/>
              <a:t>Adenomyosis</a:t>
            </a:r>
            <a:endParaRPr lang="en-US" dirty="0"/>
          </a:p>
        </p:txBody>
      </p:sp>
      <p:sp>
        <p:nvSpPr>
          <p:cNvPr id="3" name="Content Placeholder 2"/>
          <p:cNvSpPr>
            <a:spLocks noGrp="1"/>
          </p:cNvSpPr>
          <p:nvPr>
            <p:ph idx="1"/>
          </p:nvPr>
        </p:nvSpPr>
        <p:spPr>
          <a:xfrm>
            <a:off x="1143000" y="1447800"/>
            <a:ext cx="7162800" cy="4525963"/>
          </a:xfrm>
        </p:spPr>
        <p:txBody>
          <a:bodyPr/>
          <a:lstStyle/>
          <a:p>
            <a:r>
              <a:rPr lang="en-US" dirty="0" smtClean="0"/>
              <a:t>endometrial </a:t>
            </a:r>
            <a:r>
              <a:rPr lang="en-US" dirty="0"/>
              <a:t>tissue in myometrium vs hyperplasia of </a:t>
            </a:r>
            <a:r>
              <a:rPr lang="en-US" dirty="0" smtClean="0"/>
              <a:t>myometrium. </a:t>
            </a:r>
          </a:p>
          <a:p>
            <a:r>
              <a:rPr lang="en-US" dirty="0" smtClean="0"/>
              <a:t>increased </a:t>
            </a:r>
            <a:r>
              <a:rPr lang="en-US" dirty="0"/>
              <a:t>endometrial surface of the enlarged </a:t>
            </a:r>
            <a:r>
              <a:rPr lang="en-US" dirty="0" smtClean="0"/>
              <a:t>uterus</a:t>
            </a:r>
          </a:p>
          <a:p>
            <a:r>
              <a:rPr lang="en-US" b="1" u="sng" dirty="0" smtClean="0"/>
              <a:t>Presentation</a:t>
            </a:r>
            <a:r>
              <a:rPr lang="en-US" dirty="0" smtClean="0"/>
              <a:t>: heavy painful periods, Can </a:t>
            </a:r>
            <a:r>
              <a:rPr lang="en-US" dirty="0"/>
              <a:t>be </a:t>
            </a:r>
            <a:r>
              <a:rPr lang="en-US" dirty="0" smtClean="0"/>
              <a:t>asymptomatic</a:t>
            </a:r>
          </a:p>
          <a:p>
            <a:r>
              <a:rPr lang="en-US" b="1" u="sng" dirty="0" smtClean="0"/>
              <a:t>Diagnosed by</a:t>
            </a:r>
            <a:r>
              <a:rPr lang="en-US" dirty="0" smtClean="0"/>
              <a:t>: </a:t>
            </a:r>
            <a:r>
              <a:rPr lang="en-US" dirty="0"/>
              <a:t>ultrasound, MRI, </a:t>
            </a:r>
            <a:r>
              <a:rPr lang="en-US" dirty="0" smtClean="0"/>
              <a:t>hysterectomy</a:t>
            </a:r>
          </a:p>
          <a:p>
            <a:r>
              <a:rPr lang="en-US" b="1" u="sng" dirty="0" smtClean="0"/>
              <a:t>Treatment</a:t>
            </a:r>
            <a:r>
              <a:rPr lang="en-US" dirty="0" smtClean="0"/>
              <a:t>: </a:t>
            </a:r>
            <a:r>
              <a:rPr lang="en-US" dirty="0"/>
              <a:t>hysterectomy, </a:t>
            </a:r>
            <a:r>
              <a:rPr lang="en-US" dirty="0" smtClean="0"/>
              <a:t>uterine artery embolization, can </a:t>
            </a:r>
            <a:r>
              <a:rPr lang="en-US" dirty="0"/>
              <a:t>respond to </a:t>
            </a:r>
            <a:r>
              <a:rPr lang="en-US" dirty="0" smtClean="0"/>
              <a:t>hormones</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29</a:t>
            </a:fld>
            <a:endParaRPr lang="en-US" altLang="en-US"/>
          </a:p>
        </p:txBody>
      </p:sp>
    </p:spTree>
    <p:extLst>
      <p:ext uri="{BB962C8B-B14F-4D97-AF65-F5344CB8AC3E}">
        <p14:creationId xmlns:p14="http://schemas.microsoft.com/office/powerpoint/2010/main" val="3645897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223175"/>
            <a:ext cx="6172200" cy="857250"/>
          </a:xfrm>
        </p:spPr>
        <p:txBody>
          <a:bodyPr/>
          <a:lstStyle/>
          <a:p>
            <a:r>
              <a:rPr lang="en-US" dirty="0" smtClean="0"/>
              <a:t>Disclosures</a:t>
            </a:r>
            <a:endParaRPr lang="en-US" dirty="0"/>
          </a:p>
        </p:txBody>
      </p:sp>
      <p:sp>
        <p:nvSpPr>
          <p:cNvPr id="3" name="Content Placeholder 2"/>
          <p:cNvSpPr>
            <a:spLocks noGrp="1"/>
          </p:cNvSpPr>
          <p:nvPr>
            <p:ph idx="1"/>
          </p:nvPr>
        </p:nvSpPr>
        <p:spPr>
          <a:xfrm>
            <a:off x="1485900" y="1997960"/>
            <a:ext cx="6172200" cy="3718120"/>
          </a:xfrm>
        </p:spPr>
        <p:txBody>
          <a:bodyPr>
            <a:normAutofit fontScale="77500" lnSpcReduction="20000"/>
          </a:bodyPr>
          <a:lstStyle/>
          <a:p>
            <a:r>
              <a:rPr lang="en-US" dirty="0" smtClean="0"/>
              <a:t>With respect to the following presentation, there has been no relevant (direct or indirect) financial relationship between the faculty listed above or other activity planners (or spouse/partner) and any for-profit company in the past 12 months which would be considered a conflict of interest.</a:t>
            </a:r>
          </a:p>
          <a:p>
            <a:r>
              <a:rPr lang="en-US" dirty="0" smtClean="0"/>
              <a:t>The views expressed in this presentation are those of the faculty and may not reflect official policy of Community Health Center, Inc. and its Weitzman Institute.</a:t>
            </a:r>
          </a:p>
          <a:p>
            <a:r>
              <a:rPr lang="en-US" dirty="0" smtClean="0"/>
              <a:t>We are obligated to disclose any products which are off-label, unlabeled, experimental, and/or under investigation (not FDA approved) and any limitations on the information that are presented, such as data that are preliminary or that represent ongoing research, interim analyses, and/or unsupported opinion. </a:t>
            </a:r>
            <a:endParaRPr lang="en-US" dirty="0"/>
          </a:p>
        </p:txBody>
      </p:sp>
    </p:spTree>
    <p:extLst>
      <p:ext uri="{BB962C8B-B14F-4D97-AF65-F5344CB8AC3E}">
        <p14:creationId xmlns:p14="http://schemas.microsoft.com/office/powerpoint/2010/main" val="2694653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30</a:t>
            </a:fld>
            <a:endParaRPr lang="en-US" altLang="en-US"/>
          </a:p>
        </p:txBody>
      </p:sp>
      <p:pic>
        <p:nvPicPr>
          <p:cNvPr id="3074" name="Picture 2" descr="Adenomyosis - Vejthani Hospital"/>
          <p:cNvPicPr>
            <a:picLocks noChangeAspect="1" noChangeArrowheads="1"/>
          </p:cNvPicPr>
          <p:nvPr/>
        </p:nvPicPr>
        <p:blipFill rotWithShape="1">
          <a:blip r:embed="rId2">
            <a:extLst>
              <a:ext uri="{28A0092B-C50C-407E-A947-70E740481C1C}">
                <a14:useLocalDpi xmlns:a14="http://schemas.microsoft.com/office/drawing/2010/main" val="0"/>
              </a:ext>
            </a:extLst>
          </a:blip>
          <a:srcRect t="15133"/>
          <a:stretch/>
        </p:blipFill>
        <p:spPr bwMode="auto">
          <a:xfrm>
            <a:off x="1295400" y="900377"/>
            <a:ext cx="6400800" cy="54321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429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
            <a:ext cx="5715000" cy="1143000"/>
          </a:xfrm>
        </p:spPr>
        <p:txBody>
          <a:bodyPr/>
          <a:lstStyle/>
          <a:p>
            <a:r>
              <a:rPr lang="en-US" dirty="0" smtClean="0"/>
              <a:t>Leiomyoma/ Fibroids</a:t>
            </a:r>
            <a:endParaRPr lang="en-US" dirty="0"/>
          </a:p>
        </p:txBody>
      </p:sp>
      <p:sp>
        <p:nvSpPr>
          <p:cNvPr id="3" name="Content Placeholder 2"/>
          <p:cNvSpPr>
            <a:spLocks noGrp="1"/>
          </p:cNvSpPr>
          <p:nvPr>
            <p:ph idx="1"/>
          </p:nvPr>
        </p:nvSpPr>
        <p:spPr>
          <a:xfrm>
            <a:off x="914400" y="1600200"/>
            <a:ext cx="7772400" cy="4525963"/>
          </a:xfrm>
        </p:spPr>
        <p:txBody>
          <a:bodyPr/>
          <a:lstStyle/>
          <a:p>
            <a:r>
              <a:rPr lang="en-US" dirty="0" smtClean="0"/>
              <a:t>benign fibromuscular tumors of the myometrium</a:t>
            </a:r>
          </a:p>
          <a:p>
            <a:r>
              <a:rPr lang="en-US" dirty="0" smtClean="0"/>
              <a:t>Submucosal most likely to contribute to AUB</a:t>
            </a:r>
          </a:p>
          <a:p>
            <a:r>
              <a:rPr lang="en-US" b="1" u="sng" dirty="0"/>
              <a:t>Presentation: </a:t>
            </a:r>
            <a:r>
              <a:rPr lang="en-US" dirty="0"/>
              <a:t>heavy painful periods, Can be asymptomatic</a:t>
            </a:r>
          </a:p>
          <a:p>
            <a:r>
              <a:rPr lang="en-US" b="1" u="sng" dirty="0" smtClean="0"/>
              <a:t>Diagnosed by</a:t>
            </a:r>
            <a:r>
              <a:rPr lang="en-US" dirty="0" smtClean="0"/>
              <a:t>: ultrasound</a:t>
            </a:r>
          </a:p>
          <a:p>
            <a:r>
              <a:rPr lang="en-US" b="1" u="sng" dirty="0" smtClean="0"/>
              <a:t>Treatment</a:t>
            </a:r>
            <a:r>
              <a:rPr lang="en-US" dirty="0" smtClean="0"/>
              <a:t>: hysterectomy, myomectomy, uterine artery embolization, endometrial ablation, can respond to hormones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31</a:t>
            </a:fld>
            <a:endParaRPr lang="en-US" altLang="en-US"/>
          </a:p>
        </p:txBody>
      </p:sp>
    </p:spTree>
    <p:extLst>
      <p:ext uri="{BB962C8B-B14F-4D97-AF65-F5344CB8AC3E}">
        <p14:creationId xmlns:p14="http://schemas.microsoft.com/office/powerpoint/2010/main" val="1761711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5715000" cy="1143000"/>
          </a:xfrm>
        </p:spPr>
        <p:txBody>
          <a:bodyPr/>
          <a:lstStyle/>
          <a:p>
            <a:r>
              <a:rPr lang="en-US" dirty="0" smtClean="0"/>
              <a:t>Leiomyoma</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32</a:t>
            </a:fld>
            <a:endParaRPr lang="en-US" altLang="en-US"/>
          </a:p>
        </p:txBody>
      </p:sp>
      <p:pic>
        <p:nvPicPr>
          <p:cNvPr id="6" name="Picture 2" descr="Image result for palm-coein"/>
          <p:cNvPicPr>
            <a:picLocks noChangeAspect="1" noChangeArrowheads="1"/>
          </p:cNvPicPr>
          <p:nvPr/>
        </p:nvPicPr>
        <p:blipFill rotWithShape="1">
          <a:blip r:embed="rId2">
            <a:extLst>
              <a:ext uri="{28A0092B-C50C-407E-A947-70E740481C1C}">
                <a14:useLocalDpi xmlns:a14="http://schemas.microsoft.com/office/drawing/2010/main" val="0"/>
              </a:ext>
            </a:extLst>
          </a:blip>
          <a:srcRect t="32479"/>
          <a:stretch/>
        </p:blipFill>
        <p:spPr bwMode="auto">
          <a:xfrm>
            <a:off x="216795" y="1295400"/>
            <a:ext cx="8859333" cy="4419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758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76200"/>
            <a:ext cx="5715000" cy="1143000"/>
          </a:xfrm>
        </p:spPr>
        <p:txBody>
          <a:bodyPr/>
          <a:lstStyle/>
          <a:p>
            <a:r>
              <a:rPr lang="en-US" dirty="0" smtClean="0"/>
              <a:t>Leiomyoma</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33</a:t>
            </a:fld>
            <a:endParaRPr lang="en-US" altLang="en-US"/>
          </a:p>
        </p:txBody>
      </p:sp>
      <p:pic>
        <p:nvPicPr>
          <p:cNvPr id="3074" name="Picture 2" descr="Image result for leiomy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24733"/>
            <a:ext cx="7348694" cy="58768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768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5715000" cy="1143000"/>
          </a:xfrm>
        </p:spPr>
        <p:txBody>
          <a:bodyPr/>
          <a:lstStyle/>
          <a:p>
            <a:r>
              <a:rPr lang="en-US" dirty="0"/>
              <a:t>Leiomyoma</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34</a:t>
            </a:fld>
            <a:endParaRPr lang="en-US" altLang="en-US"/>
          </a:p>
        </p:txBody>
      </p:sp>
      <p:pic>
        <p:nvPicPr>
          <p:cNvPr id="4098" name="Picture 2" descr="Image result for leiomy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7467600" cy="53881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716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5715000" cy="1143000"/>
          </a:xfrm>
        </p:spPr>
        <p:txBody>
          <a:bodyPr/>
          <a:lstStyle/>
          <a:p>
            <a:r>
              <a:rPr lang="en-US" dirty="0" smtClean="0"/>
              <a:t>Malignancy and Hyperplasia</a:t>
            </a:r>
            <a:endParaRPr lang="en-US" dirty="0"/>
          </a:p>
        </p:txBody>
      </p:sp>
      <p:sp>
        <p:nvSpPr>
          <p:cNvPr id="3" name="Content Placeholder 2"/>
          <p:cNvSpPr>
            <a:spLocks noGrp="1"/>
          </p:cNvSpPr>
          <p:nvPr>
            <p:ph idx="1"/>
          </p:nvPr>
        </p:nvSpPr>
        <p:spPr>
          <a:xfrm>
            <a:off x="381000" y="1600200"/>
            <a:ext cx="8305800" cy="4525963"/>
          </a:xfrm>
        </p:spPr>
        <p:txBody>
          <a:bodyPr/>
          <a:lstStyle/>
          <a:p>
            <a:r>
              <a:rPr lang="en-US" dirty="0" smtClean="0"/>
              <a:t>Malignancy= endometrial (or cervical!)</a:t>
            </a:r>
          </a:p>
          <a:p>
            <a:r>
              <a:rPr lang="en-US" dirty="0" smtClean="0"/>
              <a:t>Subcategories:</a:t>
            </a:r>
          </a:p>
          <a:p>
            <a:pPr lvl="1"/>
            <a:r>
              <a:rPr lang="en-US" dirty="0" smtClean="0"/>
              <a:t>Hyperplasia without atypia</a:t>
            </a:r>
          </a:p>
          <a:p>
            <a:pPr lvl="1"/>
            <a:r>
              <a:rPr lang="en-US" dirty="0" smtClean="0"/>
              <a:t>Atypical hyperplasia/Endometrial </a:t>
            </a:r>
            <a:r>
              <a:rPr lang="en-US" dirty="0" err="1" smtClean="0"/>
              <a:t>intraepithilieal</a:t>
            </a:r>
            <a:r>
              <a:rPr lang="en-US" dirty="0" smtClean="0"/>
              <a:t> neoplasia</a:t>
            </a:r>
          </a:p>
          <a:p>
            <a:r>
              <a:rPr lang="en-US" b="1" u="sng" dirty="0" smtClean="0"/>
              <a:t>Presentation: </a:t>
            </a:r>
            <a:r>
              <a:rPr lang="en-US" dirty="0" smtClean="0"/>
              <a:t>menorrhagia, </a:t>
            </a:r>
            <a:r>
              <a:rPr lang="en-US" dirty="0" err="1" smtClean="0"/>
              <a:t>polymenorrhea</a:t>
            </a:r>
            <a:r>
              <a:rPr lang="en-US" dirty="0" smtClean="0"/>
              <a:t>, postmenopausal bleeding</a:t>
            </a:r>
          </a:p>
          <a:p>
            <a:r>
              <a:rPr lang="en-US" b="1" u="sng" dirty="0" smtClean="0"/>
              <a:t>Signs:</a:t>
            </a:r>
            <a:r>
              <a:rPr lang="en-US" b="1" dirty="0" smtClean="0"/>
              <a:t> </a:t>
            </a:r>
            <a:r>
              <a:rPr lang="en-US" dirty="0" smtClean="0"/>
              <a:t>PMP ultrasound endometrial lining &gt;4mm (with symptoms) &gt;11mm (without symptoms)</a:t>
            </a:r>
          </a:p>
          <a:p>
            <a:r>
              <a:rPr lang="en-US" b="1" u="sng" dirty="0" smtClean="0"/>
              <a:t>Diagnosis: </a:t>
            </a:r>
            <a:r>
              <a:rPr lang="en-US" dirty="0" smtClean="0"/>
              <a:t>pap smear/biopsy, endometrial biopsy or D&amp;C</a:t>
            </a:r>
          </a:p>
          <a:p>
            <a:pPr lvl="1"/>
            <a:r>
              <a:rPr lang="en-US" dirty="0" smtClean="0"/>
              <a:t>Ultrasound: </a:t>
            </a:r>
            <a:r>
              <a:rPr lang="en-US" dirty="0" err="1" smtClean="0"/>
              <a:t>heterogenous</a:t>
            </a:r>
            <a:r>
              <a:rPr lang="en-US" dirty="0" smtClean="0"/>
              <a:t> versus homogenous endometrial lining</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35</a:t>
            </a:fld>
            <a:endParaRPr lang="en-US" altLang="en-US"/>
          </a:p>
        </p:txBody>
      </p:sp>
    </p:spTree>
    <p:extLst>
      <p:ext uri="{BB962C8B-B14F-4D97-AF65-F5344CB8AC3E}">
        <p14:creationId xmlns:p14="http://schemas.microsoft.com/office/powerpoint/2010/main" val="8216889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
            <a:ext cx="5715000" cy="1143000"/>
          </a:xfrm>
        </p:spPr>
        <p:txBody>
          <a:bodyPr/>
          <a:lstStyle/>
          <a:p>
            <a:r>
              <a:rPr lang="en-US" dirty="0" smtClean="0"/>
              <a:t>Malignancy and Hyperplasia</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36</a:t>
            </a:fld>
            <a:endParaRPr lang="en-US" altLang="en-US"/>
          </a:p>
        </p:txBody>
      </p:sp>
      <p:pic>
        <p:nvPicPr>
          <p:cNvPr id="5122" name="Picture 2" descr="Image result for risk factors endometrial can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923" y="990600"/>
            <a:ext cx="7421877" cy="53977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22483" y="1764268"/>
            <a:ext cx="1600200" cy="369332"/>
          </a:xfrm>
          <a:prstGeom prst="rect">
            <a:avLst/>
          </a:prstGeom>
          <a:noFill/>
        </p:spPr>
        <p:txBody>
          <a:bodyPr wrap="square" rtlCol="0">
            <a:spAutoFit/>
          </a:bodyPr>
          <a:lstStyle/>
          <a:p>
            <a:r>
              <a:rPr lang="en-US" dirty="0" smtClean="0">
                <a:solidFill>
                  <a:srgbClr val="FF0000"/>
                </a:solidFill>
              </a:rPr>
              <a:t>Age &gt;35</a:t>
            </a:r>
            <a:endParaRPr lang="en-US" dirty="0">
              <a:solidFill>
                <a:srgbClr val="FF0000"/>
              </a:solidFill>
            </a:endParaRPr>
          </a:p>
        </p:txBody>
      </p:sp>
      <p:sp>
        <p:nvSpPr>
          <p:cNvPr id="8" name="Rectangle 7"/>
          <p:cNvSpPr/>
          <p:nvPr/>
        </p:nvSpPr>
        <p:spPr>
          <a:xfrm>
            <a:off x="1066800" y="2758281"/>
            <a:ext cx="41148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78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52400"/>
            <a:ext cx="5715000" cy="1143000"/>
          </a:xfrm>
        </p:spPr>
        <p:txBody>
          <a:bodyPr/>
          <a:lstStyle/>
          <a:p>
            <a:r>
              <a:rPr lang="en-US" dirty="0" smtClean="0"/>
              <a:t>COEIN</a:t>
            </a:r>
            <a:endParaRPr lang="en-US" dirty="0"/>
          </a:p>
        </p:txBody>
      </p:sp>
      <p:sp>
        <p:nvSpPr>
          <p:cNvPr id="3" name="Content Placeholder 2"/>
          <p:cNvSpPr>
            <a:spLocks noGrp="1"/>
          </p:cNvSpPr>
          <p:nvPr>
            <p:ph idx="1"/>
          </p:nvPr>
        </p:nvSpPr>
        <p:spPr>
          <a:xfrm>
            <a:off x="914400" y="1600200"/>
            <a:ext cx="7772400" cy="4525963"/>
          </a:xfrm>
        </p:spPr>
        <p:txBody>
          <a:bodyPr/>
          <a:lstStyle/>
          <a:p>
            <a:r>
              <a:rPr lang="en-US" sz="3200" b="1" dirty="0" smtClean="0"/>
              <a:t>C</a:t>
            </a:r>
            <a:r>
              <a:rPr lang="en-US" dirty="0" smtClean="0"/>
              <a:t>oagulopathy- VWBD</a:t>
            </a:r>
          </a:p>
          <a:p>
            <a:r>
              <a:rPr lang="en-US" sz="3200" b="1" dirty="0" smtClean="0"/>
              <a:t>O</a:t>
            </a:r>
            <a:r>
              <a:rPr lang="en-US" dirty="0" smtClean="0"/>
              <a:t>vulatory dysfunction- PCOS, PRL, Thyroid, mental stress, obesity, anorexia, weight loss, extreme exercise</a:t>
            </a:r>
          </a:p>
          <a:p>
            <a:r>
              <a:rPr lang="en-US" sz="3200" b="1" dirty="0" smtClean="0"/>
              <a:t>E</a:t>
            </a:r>
            <a:r>
              <a:rPr lang="en-US" dirty="0" smtClean="0"/>
              <a:t>ndometrial- disorder of endometrium (inflammation, infection, abnormal vascula</a:t>
            </a:r>
            <a:r>
              <a:rPr lang="en-US" dirty="0"/>
              <a:t>ture</a:t>
            </a:r>
            <a:r>
              <a:rPr lang="en-US" dirty="0" smtClean="0"/>
              <a:t>)</a:t>
            </a:r>
          </a:p>
          <a:p>
            <a:pPr lvl="1"/>
            <a:r>
              <a:rPr lang="en-US" dirty="0" err="1" smtClean="0"/>
              <a:t>Ie</a:t>
            </a:r>
            <a:r>
              <a:rPr lang="en-US" dirty="0" smtClean="0"/>
              <a:t> Post coital</a:t>
            </a:r>
          </a:p>
          <a:p>
            <a:r>
              <a:rPr lang="en-US" sz="3200" b="1" dirty="0" smtClean="0"/>
              <a:t>I</a:t>
            </a:r>
            <a:r>
              <a:rPr lang="en-US" dirty="0" smtClean="0"/>
              <a:t>atrogenic- coper IUD, hormonal birth control, anticoagulants</a:t>
            </a:r>
          </a:p>
          <a:p>
            <a:r>
              <a:rPr lang="en-US" sz="3200" b="1" dirty="0" smtClean="0"/>
              <a:t>N</a:t>
            </a:r>
            <a:r>
              <a:rPr lang="en-US" dirty="0" smtClean="0"/>
              <a:t>ot yet classified</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37</a:t>
            </a:fld>
            <a:endParaRPr lang="en-US" altLang="en-US"/>
          </a:p>
        </p:txBody>
      </p:sp>
    </p:spTree>
    <p:extLst>
      <p:ext uri="{BB962C8B-B14F-4D97-AF65-F5344CB8AC3E}">
        <p14:creationId xmlns:p14="http://schemas.microsoft.com/office/powerpoint/2010/main" val="4095933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6019800" cy="1143000"/>
          </a:xfrm>
        </p:spPr>
        <p:txBody>
          <a:bodyPr/>
          <a:lstStyle/>
          <a:p>
            <a:r>
              <a:rPr lang="en-US" dirty="0" smtClean="0"/>
              <a:t>Management</a:t>
            </a:r>
            <a:br>
              <a:rPr lang="en-US" dirty="0" smtClean="0"/>
            </a:br>
            <a:r>
              <a:rPr lang="en-US" sz="2400" dirty="0" smtClean="0"/>
              <a:t>Menorrhagia/</a:t>
            </a:r>
            <a:r>
              <a:rPr lang="en-US" sz="2400" dirty="0" err="1" smtClean="0"/>
              <a:t>Polymenorrhea</a:t>
            </a:r>
            <a:endParaRPr lang="en-US" sz="2400" dirty="0"/>
          </a:p>
        </p:txBody>
      </p:sp>
      <p:sp>
        <p:nvSpPr>
          <p:cNvPr id="3" name="Content Placeholder 2"/>
          <p:cNvSpPr>
            <a:spLocks noGrp="1"/>
          </p:cNvSpPr>
          <p:nvPr>
            <p:ph idx="1"/>
          </p:nvPr>
        </p:nvSpPr>
        <p:spPr>
          <a:xfrm>
            <a:off x="838200" y="1600200"/>
            <a:ext cx="7848600" cy="4525963"/>
          </a:xfrm>
        </p:spPr>
        <p:txBody>
          <a:bodyPr/>
          <a:lstStyle/>
          <a:p>
            <a:endParaRPr lang="en-US" dirty="0" smtClean="0"/>
          </a:p>
          <a:p>
            <a:r>
              <a:rPr lang="en-US" dirty="0" smtClean="0"/>
              <a:t>NSAIDS- ibuprofen, naproxen</a:t>
            </a:r>
          </a:p>
          <a:p>
            <a:r>
              <a:rPr lang="en-US" dirty="0" err="1" smtClean="0"/>
              <a:t>Mirena</a:t>
            </a:r>
            <a:r>
              <a:rPr lang="en-US" dirty="0" smtClean="0"/>
              <a:t>/ </a:t>
            </a:r>
            <a:r>
              <a:rPr lang="en-US" dirty="0" err="1" smtClean="0"/>
              <a:t>Liletta</a:t>
            </a:r>
            <a:endParaRPr lang="en-US" dirty="0"/>
          </a:p>
          <a:p>
            <a:r>
              <a:rPr lang="en-US" dirty="0" smtClean="0"/>
              <a:t>Depo- Provera150mg</a:t>
            </a:r>
          </a:p>
          <a:p>
            <a:pPr lvl="1"/>
            <a:r>
              <a:rPr lang="en-US" dirty="0" smtClean="0"/>
              <a:t>can receive up to 1 month early for bleeding</a:t>
            </a:r>
          </a:p>
          <a:p>
            <a:r>
              <a:rPr lang="en-US" dirty="0" smtClean="0"/>
              <a:t>COCPs/ring/patch</a:t>
            </a:r>
          </a:p>
          <a:p>
            <a:pPr lvl="1"/>
            <a:r>
              <a:rPr lang="en-US" dirty="0" smtClean="0"/>
              <a:t>Continuously cycling</a:t>
            </a:r>
          </a:p>
          <a:p>
            <a:pPr lvl="1"/>
            <a:r>
              <a:rPr lang="en-US" dirty="0" smtClean="0"/>
              <a:t>Taper</a:t>
            </a:r>
          </a:p>
          <a:p>
            <a:pPr lvl="2"/>
            <a:r>
              <a:rPr lang="en-US" dirty="0" smtClean="0"/>
              <a:t>2 pills daily for 3-5 days</a:t>
            </a:r>
          </a:p>
          <a:p>
            <a:pPr lvl="2"/>
            <a:r>
              <a:rPr lang="en-US" dirty="0" smtClean="0"/>
              <a:t>3 pills x 2 days, 2 pills x 2 days, 1 pill daily</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38</a:t>
            </a:fld>
            <a:endParaRPr lang="en-US" altLang="en-US"/>
          </a:p>
        </p:txBody>
      </p:sp>
      <p:sp>
        <p:nvSpPr>
          <p:cNvPr id="6" name="Rectangle 5"/>
          <p:cNvSpPr/>
          <p:nvPr/>
        </p:nvSpPr>
        <p:spPr>
          <a:xfrm>
            <a:off x="1524000" y="4572000"/>
            <a:ext cx="5029200" cy="144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02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6019800" cy="1143000"/>
          </a:xfrm>
        </p:spPr>
        <p:txBody>
          <a:bodyPr/>
          <a:lstStyle/>
          <a:p>
            <a:r>
              <a:rPr lang="en-US" dirty="0"/>
              <a:t>Management</a:t>
            </a:r>
            <a:br>
              <a:rPr lang="en-US" dirty="0"/>
            </a:br>
            <a:r>
              <a:rPr lang="en-US" sz="2400" dirty="0"/>
              <a:t>Menorrhagia/</a:t>
            </a:r>
            <a:r>
              <a:rPr lang="en-US" sz="2400" dirty="0" err="1"/>
              <a:t>Polymenorrhea</a:t>
            </a:r>
            <a:endParaRPr lang="en-US" sz="2400" dirty="0"/>
          </a:p>
        </p:txBody>
      </p:sp>
      <p:sp>
        <p:nvSpPr>
          <p:cNvPr id="3" name="Content Placeholder 2"/>
          <p:cNvSpPr>
            <a:spLocks noGrp="1"/>
          </p:cNvSpPr>
          <p:nvPr>
            <p:ph idx="1"/>
          </p:nvPr>
        </p:nvSpPr>
        <p:spPr>
          <a:xfrm>
            <a:off x="381000" y="1600200"/>
            <a:ext cx="8305800" cy="4525963"/>
          </a:xfrm>
        </p:spPr>
        <p:txBody>
          <a:bodyPr/>
          <a:lstStyle/>
          <a:p>
            <a:r>
              <a:rPr lang="en-US" dirty="0"/>
              <a:t>Provera: </a:t>
            </a:r>
          </a:p>
          <a:p>
            <a:pPr lvl="1"/>
            <a:r>
              <a:rPr lang="en-US" dirty="0"/>
              <a:t>10 mg daily for 10 days or beyond</a:t>
            </a:r>
          </a:p>
          <a:p>
            <a:pPr lvl="1"/>
            <a:r>
              <a:rPr lang="en-US" dirty="0"/>
              <a:t>can take 2  or 3 pills prn</a:t>
            </a:r>
          </a:p>
          <a:p>
            <a:r>
              <a:rPr lang="en-US" dirty="0" err="1"/>
              <a:t>Agestin</a:t>
            </a:r>
            <a:r>
              <a:rPr lang="en-US" dirty="0"/>
              <a:t>, </a:t>
            </a:r>
            <a:r>
              <a:rPr lang="en-US" dirty="0" err="1" smtClean="0"/>
              <a:t>norenthindrone</a:t>
            </a:r>
            <a:r>
              <a:rPr lang="en-US" dirty="0" smtClean="0"/>
              <a:t> 5mg</a:t>
            </a:r>
          </a:p>
          <a:p>
            <a:r>
              <a:rPr lang="en-US" dirty="0" err="1" smtClean="0"/>
              <a:t>Lysteda</a:t>
            </a:r>
            <a:r>
              <a:rPr lang="en-US" dirty="0" smtClean="0"/>
              <a:t> (</a:t>
            </a:r>
            <a:r>
              <a:rPr lang="en-US" dirty="0" err="1" smtClean="0"/>
              <a:t>tranexamic</a:t>
            </a:r>
            <a:r>
              <a:rPr lang="en-US" dirty="0" smtClean="0"/>
              <a:t> acid 650mg- 2 tab TID x 5 days). </a:t>
            </a:r>
          </a:p>
          <a:p>
            <a:r>
              <a:rPr lang="en-US" dirty="0" smtClean="0"/>
              <a:t>Surgery</a:t>
            </a:r>
          </a:p>
          <a:p>
            <a:pPr lvl="1"/>
            <a:r>
              <a:rPr lang="en-US" dirty="0" smtClean="0"/>
              <a:t>D&amp;C</a:t>
            </a:r>
          </a:p>
          <a:p>
            <a:pPr lvl="1"/>
            <a:r>
              <a:rPr lang="en-US" dirty="0" smtClean="0"/>
              <a:t>Uterine artery embolization</a:t>
            </a:r>
          </a:p>
          <a:p>
            <a:pPr lvl="1"/>
            <a:r>
              <a:rPr lang="en-US" dirty="0" smtClean="0"/>
              <a:t>Myomectomy</a:t>
            </a:r>
          </a:p>
          <a:p>
            <a:pPr lvl="1"/>
            <a:r>
              <a:rPr lang="en-US" dirty="0" smtClean="0"/>
              <a:t>Endometrial Ablation</a:t>
            </a:r>
          </a:p>
          <a:p>
            <a:pPr lvl="1"/>
            <a:r>
              <a:rPr lang="en-US" dirty="0" smtClean="0"/>
              <a:t>hysterectomy</a:t>
            </a:r>
          </a:p>
          <a:p>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39</a:t>
            </a:fld>
            <a:endParaRPr lang="en-US" altLang="en-US"/>
          </a:p>
        </p:txBody>
      </p:sp>
      <p:sp>
        <p:nvSpPr>
          <p:cNvPr id="6" name="Rectangle 5"/>
          <p:cNvSpPr/>
          <p:nvPr/>
        </p:nvSpPr>
        <p:spPr>
          <a:xfrm>
            <a:off x="457200" y="1676400"/>
            <a:ext cx="7543800" cy="2057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10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838200" y="1600200"/>
            <a:ext cx="7848600" cy="4525963"/>
          </a:xfrm>
        </p:spPr>
        <p:txBody>
          <a:bodyPr/>
          <a:lstStyle/>
          <a:p>
            <a:pPr marL="0" indent="0">
              <a:buNone/>
            </a:pPr>
            <a:r>
              <a:rPr lang="en-US" dirty="0" smtClean="0"/>
              <a:t>By the end of this didactic, the NP Resident will be able to:</a:t>
            </a:r>
          </a:p>
          <a:p>
            <a:pPr>
              <a:lnSpc>
                <a:spcPct val="90000"/>
              </a:lnSpc>
              <a:spcBef>
                <a:spcPts val="1200"/>
              </a:spcBef>
              <a:buClr>
                <a:srgbClr val="67358D"/>
              </a:buClr>
              <a:buFont typeface="Wingdings" charset="2"/>
              <a:buChar char="u"/>
            </a:pPr>
            <a:r>
              <a:rPr lang="en-US" dirty="0" smtClean="0">
                <a:latin typeface="Californian FB" panose="0207040306080B030204" pitchFamily="18" charset="0"/>
              </a:rPr>
              <a:t>Identify terms </a:t>
            </a:r>
            <a:r>
              <a:rPr lang="en-US" dirty="0">
                <a:latin typeface="Californian FB" panose="0207040306080B030204" pitchFamily="18" charset="0"/>
              </a:rPr>
              <a:t>related to abnormal uterine bleeding</a:t>
            </a:r>
          </a:p>
          <a:p>
            <a:pPr>
              <a:lnSpc>
                <a:spcPct val="90000"/>
              </a:lnSpc>
              <a:spcBef>
                <a:spcPts val="1200"/>
              </a:spcBef>
              <a:buClr>
                <a:srgbClr val="67358D"/>
              </a:buClr>
              <a:buFont typeface="Wingdings" charset="2"/>
              <a:buChar char="u"/>
            </a:pPr>
            <a:r>
              <a:rPr lang="en-US" dirty="0">
                <a:latin typeface="Californian FB" panose="0207040306080B030204" pitchFamily="18" charset="0"/>
              </a:rPr>
              <a:t>Identify the differential diagnoses and work up associated with different types of AUB</a:t>
            </a:r>
          </a:p>
          <a:p>
            <a:pPr>
              <a:lnSpc>
                <a:spcPct val="90000"/>
              </a:lnSpc>
              <a:spcBef>
                <a:spcPts val="1200"/>
              </a:spcBef>
              <a:buClr>
                <a:srgbClr val="67358D"/>
              </a:buClr>
              <a:buFont typeface="Wingdings" charset="2"/>
              <a:buChar char="u"/>
            </a:pPr>
            <a:r>
              <a:rPr lang="en-US" dirty="0" smtClean="0">
                <a:latin typeface="Californian FB" panose="0207040306080B030204" pitchFamily="18" charset="0"/>
              </a:rPr>
              <a:t>Identify potential </a:t>
            </a:r>
            <a:r>
              <a:rPr lang="en-US" dirty="0">
                <a:latin typeface="Californian FB" panose="0207040306080B030204" pitchFamily="18" charset="0"/>
              </a:rPr>
              <a:t>treatment options for various types of AUB</a:t>
            </a:r>
          </a:p>
          <a:p>
            <a:pPr>
              <a:lnSpc>
                <a:spcPct val="90000"/>
              </a:lnSpc>
              <a:spcBef>
                <a:spcPts val="1200"/>
              </a:spcBef>
              <a:buClr>
                <a:srgbClr val="67358D"/>
              </a:buClr>
              <a:buFont typeface="Wingdings" charset="2"/>
              <a:buChar char="u"/>
            </a:pPr>
            <a:r>
              <a:rPr lang="en-US" dirty="0">
                <a:latin typeface="Californian FB" panose="0207040306080B030204" pitchFamily="18" charset="0"/>
              </a:rPr>
              <a:t>Apply the knowledge gained to real life case studies</a:t>
            </a:r>
          </a:p>
          <a:p>
            <a:endParaRPr lang="en-US" dirty="0" smtClean="0"/>
          </a:p>
          <a:p>
            <a:pPr marL="0" indent="0">
              <a:buNone/>
            </a:pPr>
            <a:endParaRPr lang="en-US" dirty="0"/>
          </a:p>
        </p:txBody>
      </p:sp>
    </p:spTree>
    <p:extLst>
      <p:ext uri="{BB962C8B-B14F-4D97-AF65-F5344CB8AC3E}">
        <p14:creationId xmlns:p14="http://schemas.microsoft.com/office/powerpoint/2010/main" val="2100882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7543800" cy="4525963"/>
          </a:xfrm>
        </p:spPr>
        <p:txBody>
          <a:bodyPr/>
          <a:lstStyle/>
          <a:p>
            <a:r>
              <a:rPr lang="en-US" dirty="0" smtClean="0"/>
              <a:t>Treat cause (based on results)</a:t>
            </a:r>
          </a:p>
          <a:p>
            <a:r>
              <a:rPr lang="en-US" dirty="0" smtClean="0"/>
              <a:t>If no identifiable infection, treat for general cervicitis</a:t>
            </a:r>
          </a:p>
          <a:p>
            <a:pPr lvl="1"/>
            <a:r>
              <a:rPr lang="en-US" dirty="0" smtClean="0"/>
              <a:t>Doxycycline 100mg BID x 10d</a:t>
            </a:r>
          </a:p>
          <a:p>
            <a:r>
              <a:rPr lang="en-US" dirty="0" smtClean="0"/>
              <a:t>Check pap</a:t>
            </a:r>
          </a:p>
          <a:p>
            <a:r>
              <a:rPr lang="en-US" dirty="0" smtClean="0"/>
              <a:t>Consider </a:t>
            </a:r>
            <a:r>
              <a:rPr lang="en-US" dirty="0" err="1" smtClean="0"/>
              <a:t>colpo</a:t>
            </a:r>
            <a:r>
              <a:rPr lang="en-US" dirty="0" smtClean="0"/>
              <a:t> if persists despite treatment</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40</a:t>
            </a:fld>
            <a:endParaRPr lang="en-US" altLang="en-US"/>
          </a:p>
        </p:txBody>
      </p:sp>
      <p:sp>
        <p:nvSpPr>
          <p:cNvPr id="6" name="Title 1"/>
          <p:cNvSpPr>
            <a:spLocks noGrp="1"/>
          </p:cNvSpPr>
          <p:nvPr>
            <p:ph type="title"/>
          </p:nvPr>
        </p:nvSpPr>
        <p:spPr/>
        <p:txBody>
          <a:bodyPr/>
          <a:lstStyle/>
          <a:p>
            <a:r>
              <a:rPr lang="en-US" dirty="0"/>
              <a:t>Management</a:t>
            </a:r>
            <a:br>
              <a:rPr lang="en-US" dirty="0"/>
            </a:br>
            <a:r>
              <a:rPr lang="en-US" sz="2400" dirty="0" smtClean="0"/>
              <a:t>Post Coital</a:t>
            </a:r>
            <a:endParaRPr lang="en-US" sz="2400" dirty="0"/>
          </a:p>
        </p:txBody>
      </p:sp>
    </p:spTree>
    <p:extLst>
      <p:ext uri="{BB962C8B-B14F-4D97-AF65-F5344CB8AC3E}">
        <p14:creationId xmlns:p14="http://schemas.microsoft.com/office/powerpoint/2010/main" val="6167795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a:xfrm>
            <a:off x="838200" y="1417638"/>
            <a:ext cx="7848600" cy="4525963"/>
          </a:xfrm>
        </p:spPr>
        <p:txBody>
          <a:bodyPr/>
          <a:lstStyle/>
          <a:p>
            <a:pPr marL="0" indent="0">
              <a:buNone/>
            </a:pPr>
            <a:r>
              <a:rPr lang="en-US" b="1" dirty="0" smtClean="0"/>
              <a:t>Oligo/amenorrhea</a:t>
            </a:r>
          </a:p>
          <a:p>
            <a:r>
              <a:rPr lang="en-US" dirty="0" smtClean="0"/>
              <a:t>Work up: </a:t>
            </a:r>
          </a:p>
          <a:p>
            <a:pPr lvl="1"/>
            <a:r>
              <a:rPr lang="en-US" dirty="0" smtClean="0"/>
              <a:t>TSH, PRL, HCG, FSH, PCOS labs</a:t>
            </a:r>
          </a:p>
          <a:p>
            <a:r>
              <a:rPr lang="en-US" dirty="0" smtClean="0"/>
              <a:t>Treatment:</a:t>
            </a:r>
          </a:p>
          <a:p>
            <a:pPr lvl="1"/>
            <a:r>
              <a:rPr lang="en-US" dirty="0" smtClean="0"/>
              <a:t>Weight loss, Provera challenge, Protect the endometrium! hormones</a:t>
            </a:r>
          </a:p>
          <a:p>
            <a:pPr marL="0" indent="0">
              <a:buNone/>
            </a:pPr>
            <a:r>
              <a:rPr lang="en-US" b="1" dirty="0" smtClean="0"/>
              <a:t>Menorrhagia</a:t>
            </a:r>
          </a:p>
          <a:p>
            <a:r>
              <a:rPr lang="en-US" dirty="0" smtClean="0"/>
              <a:t>Workup:</a:t>
            </a:r>
          </a:p>
          <a:p>
            <a:pPr lvl="1"/>
            <a:r>
              <a:rPr lang="en-US" dirty="0" smtClean="0"/>
              <a:t>pap, </a:t>
            </a:r>
            <a:r>
              <a:rPr lang="en-US" dirty="0" err="1" smtClean="0"/>
              <a:t>sureswab</a:t>
            </a:r>
            <a:r>
              <a:rPr lang="en-US" dirty="0"/>
              <a:t>, </a:t>
            </a:r>
            <a:r>
              <a:rPr lang="en-US" dirty="0" smtClean="0"/>
              <a:t>bloodwork: TSH/CBC , Ultrasound</a:t>
            </a:r>
            <a:r>
              <a:rPr lang="en-US" dirty="0"/>
              <a:t>, </a:t>
            </a:r>
            <a:r>
              <a:rPr lang="en-US" dirty="0" smtClean="0"/>
              <a:t>sampling: EMB </a:t>
            </a:r>
            <a:r>
              <a:rPr lang="en-US" dirty="0"/>
              <a:t>or D&amp;C</a:t>
            </a:r>
            <a:endParaRPr lang="en-US" dirty="0" smtClean="0"/>
          </a:p>
          <a:p>
            <a:r>
              <a:rPr lang="en-US" dirty="0" smtClean="0"/>
              <a:t>Treatment:</a:t>
            </a:r>
          </a:p>
          <a:p>
            <a:pPr lvl="1"/>
            <a:r>
              <a:rPr lang="en-US" dirty="0" smtClean="0"/>
              <a:t>Slow the bleed! hormones</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41</a:t>
            </a:fld>
            <a:endParaRPr lang="en-US" altLang="en-US"/>
          </a:p>
        </p:txBody>
      </p:sp>
    </p:spTree>
    <p:extLst>
      <p:ext uri="{BB962C8B-B14F-4D97-AF65-F5344CB8AC3E}">
        <p14:creationId xmlns:p14="http://schemas.microsoft.com/office/powerpoint/2010/main" val="350500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a:xfrm>
            <a:off x="533400" y="1454424"/>
            <a:ext cx="8153400" cy="4525963"/>
          </a:xfrm>
        </p:spPr>
        <p:txBody>
          <a:bodyPr/>
          <a:lstStyle/>
          <a:p>
            <a:pPr marL="0" indent="0">
              <a:buNone/>
            </a:pPr>
            <a:r>
              <a:rPr lang="en-US" b="1" dirty="0" smtClean="0"/>
              <a:t>Postmenopausal bleeding</a:t>
            </a:r>
            <a:endParaRPr lang="en-US" b="1" dirty="0"/>
          </a:p>
          <a:p>
            <a:r>
              <a:rPr lang="en-US" dirty="0"/>
              <a:t>Work up</a:t>
            </a:r>
            <a:r>
              <a:rPr lang="en-US" dirty="0" smtClean="0"/>
              <a:t>:</a:t>
            </a:r>
          </a:p>
          <a:p>
            <a:pPr lvl="1"/>
            <a:r>
              <a:rPr lang="en-US" dirty="0"/>
              <a:t>pap, </a:t>
            </a:r>
            <a:r>
              <a:rPr lang="en-US" dirty="0" err="1"/>
              <a:t>sureswab</a:t>
            </a:r>
            <a:r>
              <a:rPr lang="en-US" dirty="0"/>
              <a:t>, bloodwork: TSH/CBC , Ultrasound, sampling: EMB or D&amp;C</a:t>
            </a:r>
          </a:p>
          <a:p>
            <a:r>
              <a:rPr lang="en-US" dirty="0" smtClean="0"/>
              <a:t>Treatment:</a:t>
            </a:r>
          </a:p>
          <a:p>
            <a:pPr lvl="1"/>
            <a:r>
              <a:rPr lang="en-US" dirty="0" smtClean="0"/>
              <a:t>Benign: Expectant management, monthly </a:t>
            </a:r>
            <a:r>
              <a:rPr lang="en-US" dirty="0" err="1" smtClean="0"/>
              <a:t>provera</a:t>
            </a:r>
            <a:r>
              <a:rPr lang="en-US" dirty="0" smtClean="0"/>
              <a:t>, </a:t>
            </a:r>
          </a:p>
          <a:p>
            <a:pPr lvl="1"/>
            <a:r>
              <a:rPr lang="en-US" dirty="0" smtClean="0"/>
              <a:t>Hyperplasia: referral GYN/ GYN ONC</a:t>
            </a:r>
          </a:p>
          <a:p>
            <a:pPr marL="0" indent="0">
              <a:buNone/>
            </a:pPr>
            <a:r>
              <a:rPr lang="en-US" b="1" dirty="0" smtClean="0"/>
              <a:t>Pregnancy bleeding</a:t>
            </a:r>
          </a:p>
          <a:p>
            <a:r>
              <a:rPr lang="en-US" dirty="0" smtClean="0"/>
              <a:t>Work up:</a:t>
            </a:r>
          </a:p>
          <a:p>
            <a:pPr lvl="1"/>
            <a:r>
              <a:rPr lang="en-US" dirty="0" smtClean="0"/>
              <a:t>Serial HCG quants, ultrasound</a:t>
            </a:r>
          </a:p>
          <a:p>
            <a:r>
              <a:rPr lang="en-US" dirty="0" smtClean="0"/>
              <a:t>Treatment:</a:t>
            </a:r>
          </a:p>
          <a:p>
            <a:pPr lvl="1"/>
            <a:r>
              <a:rPr lang="en-US" dirty="0" smtClean="0"/>
              <a:t>Expectant management, referral to OB</a:t>
            </a: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42</a:t>
            </a:fld>
            <a:endParaRPr lang="en-US" altLang="en-US"/>
          </a:p>
        </p:txBody>
      </p:sp>
    </p:spTree>
    <p:extLst>
      <p:ext uri="{BB962C8B-B14F-4D97-AF65-F5344CB8AC3E}">
        <p14:creationId xmlns:p14="http://schemas.microsoft.com/office/powerpoint/2010/main" val="5562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43</a:t>
            </a:fld>
            <a:endParaRPr lang="en-US" altLang="en-US"/>
          </a:p>
        </p:txBody>
      </p:sp>
      <p:sp>
        <p:nvSpPr>
          <p:cNvPr id="6" name="Content Placeholder 2"/>
          <p:cNvSpPr txBox="1">
            <a:spLocks/>
          </p:cNvSpPr>
          <p:nvPr/>
        </p:nvSpPr>
        <p:spPr bwMode="auto">
          <a:xfrm>
            <a:off x="533400" y="16002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Footlight MT Light" pitchFamily="18" charset="0"/>
                <a:ea typeface="ＭＳ Ｐゴシック" pitchFamily="34" charset="-128"/>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Footlight MT Light" pitchFamily="18" charset="0"/>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err="1" smtClean="0"/>
              <a:t>Postcoital</a:t>
            </a:r>
            <a:r>
              <a:rPr lang="en-US" b="1" dirty="0" smtClean="0"/>
              <a:t> Bleeding</a:t>
            </a:r>
          </a:p>
          <a:p>
            <a:r>
              <a:rPr lang="en-US" dirty="0" smtClean="0"/>
              <a:t>Work up:</a:t>
            </a:r>
          </a:p>
          <a:p>
            <a:pPr lvl="1"/>
            <a:r>
              <a:rPr lang="en-US" dirty="0" smtClean="0"/>
              <a:t>Cultures for infection, pap, </a:t>
            </a:r>
            <a:r>
              <a:rPr lang="en-US" dirty="0" err="1" smtClean="0"/>
              <a:t>colpo</a:t>
            </a:r>
            <a:endParaRPr lang="en-US" dirty="0" smtClean="0"/>
          </a:p>
          <a:p>
            <a:r>
              <a:rPr lang="en-US" dirty="0" smtClean="0"/>
              <a:t>Treatment:</a:t>
            </a:r>
          </a:p>
          <a:p>
            <a:pPr lvl="1"/>
            <a:r>
              <a:rPr lang="en-US" dirty="0" smtClean="0"/>
              <a:t>Treat infection</a:t>
            </a:r>
          </a:p>
          <a:p>
            <a:pPr marL="0" indent="0">
              <a:buFont typeface="Arial" pitchFamily="34" charset="0"/>
              <a:buNone/>
            </a:pPr>
            <a:r>
              <a:rPr lang="en-US" b="1" dirty="0" smtClean="0"/>
              <a:t>Frequent bleeding</a:t>
            </a:r>
          </a:p>
          <a:p>
            <a:r>
              <a:rPr lang="en-US" dirty="0" smtClean="0"/>
              <a:t>Work up:</a:t>
            </a:r>
          </a:p>
          <a:p>
            <a:pPr lvl="1"/>
            <a:r>
              <a:rPr lang="en-US" dirty="0" smtClean="0"/>
              <a:t>TSH, VWBD panel, ultrasound *see also menorrhagia*</a:t>
            </a:r>
          </a:p>
          <a:p>
            <a:r>
              <a:rPr lang="en-US" dirty="0" smtClean="0"/>
              <a:t>Treatment:</a:t>
            </a:r>
          </a:p>
          <a:p>
            <a:pPr lvl="1"/>
            <a:r>
              <a:rPr lang="en-US" dirty="0" smtClean="0"/>
              <a:t>Regulate bleeding or quiet endometrium</a:t>
            </a:r>
          </a:p>
          <a:p>
            <a:endParaRPr lang="en-US" dirty="0"/>
          </a:p>
        </p:txBody>
      </p:sp>
    </p:spTree>
    <p:extLst>
      <p:ext uri="{BB962C8B-B14F-4D97-AF65-F5344CB8AC3E}">
        <p14:creationId xmlns:p14="http://schemas.microsoft.com/office/powerpoint/2010/main" val="95796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smtClean="0"/>
              <a:t>Medication protocols:</a:t>
            </a:r>
          </a:p>
          <a:p>
            <a:r>
              <a:rPr lang="en-US" dirty="0" smtClean="0"/>
              <a:t>NSAIDs</a:t>
            </a:r>
          </a:p>
          <a:p>
            <a:pPr lvl="1"/>
            <a:r>
              <a:rPr lang="en-US" dirty="0" smtClean="0"/>
              <a:t>Ibuprofen 600mg q 6hours</a:t>
            </a:r>
          </a:p>
          <a:p>
            <a:pPr lvl="1"/>
            <a:r>
              <a:rPr lang="en-US" dirty="0" smtClean="0"/>
              <a:t>Naproxen 500mg BID</a:t>
            </a:r>
          </a:p>
          <a:p>
            <a:r>
              <a:rPr lang="en-US" dirty="0" smtClean="0"/>
              <a:t>Provera</a:t>
            </a:r>
          </a:p>
          <a:p>
            <a:pPr lvl="1"/>
            <a:r>
              <a:rPr lang="en-US" dirty="0" smtClean="0"/>
              <a:t>TO START BLEEDING: Challenge</a:t>
            </a:r>
            <a:r>
              <a:rPr lang="en-US" dirty="0"/>
              <a:t>=</a:t>
            </a:r>
            <a:r>
              <a:rPr lang="en-US" dirty="0" smtClean="0"/>
              <a:t> used to induce withdrawal bleed</a:t>
            </a:r>
          </a:p>
          <a:p>
            <a:pPr lvl="2"/>
            <a:r>
              <a:rPr lang="en-US" dirty="0" smtClean="0"/>
              <a:t>10mg x 10 days- anticipate bleeding in the 10 days after stopping medication</a:t>
            </a:r>
          </a:p>
          <a:p>
            <a:pPr lvl="1"/>
            <a:r>
              <a:rPr lang="en-US" dirty="0" smtClean="0"/>
              <a:t>TO STOP BLEEDING: 10 mg x 10 days (or longer! Can double up if needed)</a:t>
            </a:r>
          </a:p>
          <a:p>
            <a:pPr lvl="1"/>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44</a:t>
            </a:fld>
            <a:endParaRPr lang="en-US" altLang="en-US"/>
          </a:p>
        </p:txBody>
      </p:sp>
    </p:spTree>
    <p:extLst>
      <p:ext uri="{BB962C8B-B14F-4D97-AF65-F5344CB8AC3E}">
        <p14:creationId xmlns:p14="http://schemas.microsoft.com/office/powerpoint/2010/main" val="3972267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a:xfrm>
            <a:off x="609600" y="1600200"/>
            <a:ext cx="8077200" cy="4525963"/>
          </a:xfrm>
        </p:spPr>
        <p:txBody>
          <a:bodyPr/>
          <a:lstStyle/>
          <a:p>
            <a:pPr marL="0" indent="0">
              <a:buNone/>
            </a:pPr>
            <a:r>
              <a:rPr lang="en-US" dirty="0" smtClean="0"/>
              <a:t>Medication Protocols:</a:t>
            </a:r>
          </a:p>
          <a:p>
            <a:r>
              <a:rPr lang="en-US" dirty="0" err="1" smtClean="0"/>
              <a:t>Norethindrone</a:t>
            </a:r>
            <a:endParaRPr lang="en-US" dirty="0" smtClean="0"/>
          </a:p>
          <a:p>
            <a:pPr lvl="1"/>
            <a:r>
              <a:rPr lang="en-US" dirty="0" err="1" smtClean="0"/>
              <a:t>Minipill</a:t>
            </a:r>
            <a:r>
              <a:rPr lang="en-US" dirty="0" smtClean="0"/>
              <a:t>: 0.35mg</a:t>
            </a:r>
          </a:p>
          <a:p>
            <a:pPr lvl="1"/>
            <a:r>
              <a:rPr lang="en-US" dirty="0" err="1" smtClean="0"/>
              <a:t>Aygestin</a:t>
            </a:r>
            <a:r>
              <a:rPr lang="en-US" dirty="0" smtClean="0"/>
              <a:t> 5mg</a:t>
            </a:r>
            <a:endParaRPr lang="en-US" dirty="0"/>
          </a:p>
          <a:p>
            <a:r>
              <a:rPr lang="en-US" dirty="0" smtClean="0"/>
              <a:t>COCPs</a:t>
            </a:r>
          </a:p>
          <a:p>
            <a:pPr lvl="1"/>
            <a:r>
              <a:rPr lang="en-US" dirty="0" smtClean="0"/>
              <a:t>As directed</a:t>
            </a:r>
          </a:p>
          <a:p>
            <a:pPr lvl="1"/>
            <a:r>
              <a:rPr lang="en-US" dirty="0" smtClean="0"/>
              <a:t>Continuously cycling</a:t>
            </a:r>
          </a:p>
          <a:p>
            <a:pPr lvl="1"/>
            <a:r>
              <a:rPr lang="en-US" dirty="0" smtClean="0"/>
              <a:t>Taper: 2 pills daily for 5 days vs  3-2-1 approach</a:t>
            </a:r>
          </a:p>
          <a:p>
            <a:r>
              <a:rPr lang="en-US" dirty="0" smtClean="0"/>
              <a:t>Patch/ring</a:t>
            </a:r>
          </a:p>
          <a:p>
            <a:pPr lvl="1"/>
            <a:r>
              <a:rPr lang="en-US" dirty="0" smtClean="0"/>
              <a:t>As directed</a:t>
            </a:r>
          </a:p>
          <a:p>
            <a:pPr lvl="1"/>
            <a:r>
              <a:rPr lang="en-US" dirty="0" smtClean="0"/>
              <a:t>Continuously cycling </a:t>
            </a:r>
          </a:p>
          <a:p>
            <a:pPr lvl="1"/>
            <a:r>
              <a:rPr lang="en-US" dirty="0" smtClean="0"/>
              <a:t>FYI ring is equally effective </a:t>
            </a:r>
            <a:r>
              <a:rPr lang="en-US" dirty="0" err="1" smtClean="0"/>
              <a:t>eif</a:t>
            </a:r>
            <a:r>
              <a:rPr lang="en-US" dirty="0" smtClean="0"/>
              <a:t> left in place for 4 weeks</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45</a:t>
            </a:fld>
            <a:endParaRPr lang="en-US" altLang="en-US"/>
          </a:p>
        </p:txBody>
      </p:sp>
    </p:spTree>
    <p:extLst>
      <p:ext uri="{BB962C8B-B14F-4D97-AF65-F5344CB8AC3E}">
        <p14:creationId xmlns:p14="http://schemas.microsoft.com/office/powerpoint/2010/main" val="962921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a:xfrm>
            <a:off x="838200" y="1600200"/>
            <a:ext cx="7848600" cy="4525963"/>
          </a:xfrm>
        </p:spPr>
        <p:txBody>
          <a:bodyPr/>
          <a:lstStyle/>
          <a:p>
            <a:pPr marL="0" indent="0">
              <a:buNone/>
            </a:pPr>
            <a:r>
              <a:rPr lang="en-US" dirty="0"/>
              <a:t>Medication Protocols</a:t>
            </a:r>
            <a:r>
              <a:rPr lang="en-US" dirty="0" smtClean="0"/>
              <a:t>:</a:t>
            </a:r>
          </a:p>
          <a:p>
            <a:r>
              <a:rPr lang="en-US" dirty="0" smtClean="0"/>
              <a:t>Depo</a:t>
            </a:r>
          </a:p>
          <a:p>
            <a:pPr lvl="1"/>
            <a:r>
              <a:rPr lang="en-US" dirty="0" smtClean="0"/>
              <a:t>As directed</a:t>
            </a:r>
          </a:p>
          <a:p>
            <a:pPr lvl="1"/>
            <a:r>
              <a:rPr lang="en-US" dirty="0" smtClean="0"/>
              <a:t>If </a:t>
            </a:r>
            <a:r>
              <a:rPr lang="en-US" dirty="0" err="1" smtClean="0"/>
              <a:t>pt</a:t>
            </a:r>
            <a:r>
              <a:rPr lang="en-US" dirty="0" smtClean="0"/>
              <a:t> starts bleeding</a:t>
            </a:r>
          </a:p>
          <a:p>
            <a:pPr lvl="2"/>
            <a:r>
              <a:rPr lang="en-US" dirty="0" smtClean="0"/>
              <a:t>Can give up to a month early </a:t>
            </a:r>
          </a:p>
          <a:p>
            <a:pPr lvl="2"/>
            <a:r>
              <a:rPr lang="en-US" dirty="0" smtClean="0"/>
              <a:t>Can add additional progesterone vs COCPs</a:t>
            </a:r>
            <a:endParaRPr lang="en-US" dirty="0"/>
          </a:p>
          <a:p>
            <a:r>
              <a:rPr lang="en-US" dirty="0" err="1"/>
              <a:t>Mirena</a:t>
            </a:r>
            <a:r>
              <a:rPr lang="en-US" dirty="0"/>
              <a:t>/</a:t>
            </a:r>
            <a:r>
              <a:rPr lang="en-US" dirty="0" err="1"/>
              <a:t>Liletta</a:t>
            </a:r>
            <a:endParaRPr lang="en-US" dirty="0"/>
          </a:p>
          <a:p>
            <a:r>
              <a:rPr lang="en-US" dirty="0" err="1" smtClean="0"/>
              <a:t>Nexplanon</a:t>
            </a:r>
            <a:endParaRPr lang="en-US" dirty="0" smtClean="0"/>
          </a:p>
          <a:p>
            <a:pPr lvl="1"/>
            <a:r>
              <a:rPr lang="en-US" dirty="0" smtClean="0"/>
              <a:t>20-25% have little to no bleeding</a:t>
            </a:r>
            <a:endParaRPr lang="en-US" dirty="0"/>
          </a:p>
          <a:p>
            <a:r>
              <a:rPr lang="en-US" dirty="0" err="1"/>
              <a:t>Tranexamic</a:t>
            </a:r>
            <a:r>
              <a:rPr lang="en-US" dirty="0"/>
              <a:t> </a:t>
            </a:r>
            <a:r>
              <a:rPr lang="en-US" dirty="0" smtClean="0"/>
              <a:t>acid</a:t>
            </a:r>
          </a:p>
          <a:p>
            <a:pPr lvl="1"/>
            <a:r>
              <a:rPr lang="en-US" dirty="0" smtClean="0"/>
              <a:t>2 pills TID x 5 days when bleeding starts or is heavy</a:t>
            </a: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46</a:t>
            </a:fld>
            <a:endParaRPr lang="en-US" altLang="en-US"/>
          </a:p>
        </p:txBody>
      </p:sp>
    </p:spTree>
    <p:extLst>
      <p:ext uri="{BB962C8B-B14F-4D97-AF65-F5344CB8AC3E}">
        <p14:creationId xmlns:p14="http://schemas.microsoft.com/office/powerpoint/2010/main" val="21217954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endParaRPr lang="en-US" dirty="0"/>
          </a:p>
        </p:txBody>
      </p:sp>
      <p:sp>
        <p:nvSpPr>
          <p:cNvPr id="6" name="Title 5"/>
          <p:cNvSpPr>
            <a:spLocks noGrp="1"/>
          </p:cNvSpPr>
          <p:nvPr>
            <p:ph type="title"/>
          </p:nvPr>
        </p:nvSpPr>
        <p:spPr/>
        <p:txBody>
          <a:bodyPr/>
          <a:lstStyle/>
          <a:p>
            <a:r>
              <a:rPr lang="en-US" dirty="0" smtClean="0"/>
              <a:t>Case Studies</a:t>
            </a:r>
            <a:endParaRPr lang="en-US" dirty="0"/>
          </a:p>
        </p:txBody>
      </p:sp>
      <p:sp>
        <p:nvSpPr>
          <p:cNvPr id="4" name="Date Placeholder 3"/>
          <p:cNvSpPr>
            <a:spLocks noGrp="1"/>
          </p:cNvSpPr>
          <p:nvPr>
            <p:ph type="dt" sz="half" idx="11"/>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47</a:t>
            </a:fld>
            <a:endParaRPr lang="en-US" altLang="en-US"/>
          </a:p>
        </p:txBody>
      </p:sp>
    </p:spTree>
    <p:extLst>
      <p:ext uri="{BB962C8B-B14F-4D97-AF65-F5344CB8AC3E}">
        <p14:creationId xmlns:p14="http://schemas.microsoft.com/office/powerpoint/2010/main" val="22292323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a:xfrm>
            <a:off x="2057400" y="2667000"/>
            <a:ext cx="4876800" cy="1752600"/>
          </a:xfrm>
        </p:spPr>
        <p:txBody>
          <a:bodyPr/>
          <a:lstStyle/>
          <a:p>
            <a:r>
              <a:rPr lang="en-US" sz="6000" b="1" dirty="0" smtClean="0">
                <a:solidFill>
                  <a:schemeClr val="tx1"/>
                </a:solidFill>
              </a:rPr>
              <a:t>“AEG”</a:t>
            </a:r>
            <a:endParaRPr lang="en-US" sz="6000" b="1" dirty="0">
              <a:solidFill>
                <a:schemeClr val="tx1"/>
              </a:solidFill>
            </a:endParaRP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2/14/2023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48</a:t>
            </a:fld>
            <a:endParaRPr lang="en-US" altLang="en-US"/>
          </a:p>
        </p:txBody>
      </p:sp>
    </p:spTree>
    <p:extLst>
      <p:ext uri="{BB962C8B-B14F-4D97-AF65-F5344CB8AC3E}">
        <p14:creationId xmlns:p14="http://schemas.microsoft.com/office/powerpoint/2010/main" val="9382347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AEG</a:t>
            </a:r>
            <a:endParaRPr lang="en-US" dirty="0"/>
          </a:p>
        </p:txBody>
      </p:sp>
      <p:sp>
        <p:nvSpPr>
          <p:cNvPr id="3" name="Content Placeholder 2"/>
          <p:cNvSpPr>
            <a:spLocks noGrp="1"/>
          </p:cNvSpPr>
          <p:nvPr>
            <p:ph idx="1"/>
          </p:nvPr>
        </p:nvSpPr>
        <p:spPr>
          <a:xfrm>
            <a:off x="762000" y="1600200"/>
            <a:ext cx="7924800" cy="4525963"/>
          </a:xfrm>
        </p:spPr>
        <p:txBody>
          <a:bodyPr/>
          <a:lstStyle/>
          <a:p>
            <a:r>
              <a:rPr lang="en-US" dirty="0" smtClean="0"/>
              <a:t>29 </a:t>
            </a:r>
            <a:r>
              <a:rPr lang="en-US" dirty="0" err="1" smtClean="0"/>
              <a:t>yo</a:t>
            </a:r>
            <a:r>
              <a:rPr lang="en-US" dirty="0" smtClean="0"/>
              <a:t>  </a:t>
            </a:r>
            <a:r>
              <a:rPr lang="en-US" dirty="0" err="1" smtClean="0"/>
              <a:t>hispanic</a:t>
            </a:r>
            <a:r>
              <a:rPr lang="en-US" dirty="0" smtClean="0"/>
              <a:t> G2P2002 c/o bleeding x 2 weeks.  LMP prior to this one was 2 months ago. Also c/o pelvic pain</a:t>
            </a:r>
          </a:p>
          <a:p>
            <a:r>
              <a:rPr lang="en-US" dirty="0" smtClean="0"/>
              <a:t>Pertinent medical </a:t>
            </a:r>
            <a:r>
              <a:rPr lang="en-US" dirty="0" err="1" smtClean="0"/>
              <a:t>hx</a:t>
            </a:r>
            <a:r>
              <a:rPr lang="en-US" dirty="0" smtClean="0"/>
              <a:t>: none</a:t>
            </a:r>
          </a:p>
          <a:p>
            <a:r>
              <a:rPr lang="en-US" dirty="0" smtClean="0"/>
              <a:t>Menstrual </a:t>
            </a:r>
            <a:r>
              <a:rPr lang="en-US" dirty="0" err="1" smtClean="0"/>
              <a:t>hx</a:t>
            </a:r>
            <a:r>
              <a:rPr lang="en-US" dirty="0" smtClean="0"/>
              <a:t>:</a:t>
            </a:r>
          </a:p>
          <a:p>
            <a:pPr lvl="1"/>
            <a:r>
              <a:rPr lang="en-US" dirty="0" smtClean="0"/>
              <a:t>Menarche: ?</a:t>
            </a:r>
          </a:p>
          <a:p>
            <a:pPr lvl="1"/>
            <a:r>
              <a:rPr lang="en-US" dirty="0" smtClean="0"/>
              <a:t>Menses q2-3 months x 1 week for the past 5 years.  No hirsutism, no acne, BMI 27</a:t>
            </a:r>
          </a:p>
          <a:p>
            <a:r>
              <a:rPr lang="en-US" dirty="0" smtClean="0"/>
              <a:t>Exam: brown discharge/blood noted in vaginal vault, mild adnexal tenderness bilateral, mild fundal tenderness</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49</a:t>
            </a:fld>
            <a:endParaRPr lang="en-US" altLang="en-US"/>
          </a:p>
        </p:txBody>
      </p:sp>
    </p:spTree>
    <p:extLst>
      <p:ext uri="{BB962C8B-B14F-4D97-AF65-F5344CB8AC3E}">
        <p14:creationId xmlns:p14="http://schemas.microsoft.com/office/powerpoint/2010/main" val="2074280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
            <a:ext cx="5715000" cy="1143000"/>
          </a:xfrm>
        </p:spPr>
        <p:txBody>
          <a:bodyPr/>
          <a:lstStyle/>
          <a:p>
            <a:r>
              <a:rPr lang="en-US" dirty="0" smtClean="0"/>
              <a:t>Terminology</a:t>
            </a:r>
            <a:endParaRPr lang="en-US" dirty="0"/>
          </a:p>
        </p:txBody>
      </p:sp>
      <p:sp>
        <p:nvSpPr>
          <p:cNvPr id="3" name="Content Placeholder 2"/>
          <p:cNvSpPr>
            <a:spLocks noGrp="1"/>
          </p:cNvSpPr>
          <p:nvPr>
            <p:ph idx="1"/>
          </p:nvPr>
        </p:nvSpPr>
        <p:spPr>
          <a:xfrm>
            <a:off x="1752600" y="1143000"/>
            <a:ext cx="6324600" cy="5029200"/>
          </a:xfrm>
        </p:spPr>
        <p:txBody>
          <a:bodyPr/>
          <a:lstStyle/>
          <a:p>
            <a:r>
              <a:rPr lang="en-US" dirty="0" smtClean="0"/>
              <a:t>Amenorrhea</a:t>
            </a:r>
          </a:p>
          <a:p>
            <a:r>
              <a:rPr lang="en-US" dirty="0" err="1" smtClean="0"/>
              <a:t>Oligomenorrhea</a:t>
            </a:r>
            <a:endParaRPr lang="en-US" dirty="0" smtClean="0"/>
          </a:p>
          <a:p>
            <a:r>
              <a:rPr lang="en-US" dirty="0" err="1" smtClean="0"/>
              <a:t>Polymenorrhea</a:t>
            </a:r>
            <a:endParaRPr lang="en-US" dirty="0" smtClean="0"/>
          </a:p>
          <a:p>
            <a:r>
              <a:rPr lang="en-US" dirty="0" smtClean="0"/>
              <a:t>Menorrhagia</a:t>
            </a:r>
          </a:p>
          <a:p>
            <a:r>
              <a:rPr lang="en-US" dirty="0" err="1" smtClean="0"/>
              <a:t>Metrorrhagia</a:t>
            </a:r>
            <a:endParaRPr lang="en-US" dirty="0" smtClean="0"/>
          </a:p>
          <a:p>
            <a:r>
              <a:rPr lang="en-US" dirty="0" smtClean="0"/>
              <a:t>Abnormal/Dysfunctional Uterine Bleeding</a:t>
            </a:r>
          </a:p>
          <a:p>
            <a:r>
              <a:rPr lang="en-US" dirty="0" smtClean="0"/>
              <a:t>Postmenopausal Bleeding</a:t>
            </a:r>
          </a:p>
          <a:p>
            <a:r>
              <a:rPr lang="en-US" dirty="0" err="1" smtClean="0"/>
              <a:t>Postcoital</a:t>
            </a:r>
            <a:r>
              <a:rPr lang="en-US" dirty="0"/>
              <a:t> </a:t>
            </a:r>
            <a:r>
              <a:rPr lang="en-US" dirty="0" smtClean="0"/>
              <a:t>Bleeding</a:t>
            </a:r>
          </a:p>
          <a:p>
            <a:r>
              <a:rPr lang="en-US" dirty="0" smtClean="0"/>
              <a:t>Intermenstrual bleeding</a:t>
            </a:r>
          </a:p>
          <a:p>
            <a:r>
              <a:rPr lang="en-US" dirty="0" smtClean="0"/>
              <a:t>Ovulatory bleeding</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a:t>
            </a:fld>
            <a:endParaRPr lang="en-US" altLang="en-US"/>
          </a:p>
        </p:txBody>
      </p:sp>
    </p:spTree>
    <p:extLst>
      <p:ext uri="{BB962C8B-B14F-4D97-AF65-F5344CB8AC3E}">
        <p14:creationId xmlns:p14="http://schemas.microsoft.com/office/powerpoint/2010/main" val="4126057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AEG</a:t>
            </a:r>
            <a:endParaRPr lang="en-US" dirty="0"/>
          </a:p>
        </p:txBody>
      </p:sp>
      <p:sp>
        <p:nvSpPr>
          <p:cNvPr id="3" name="Content Placeholder 2"/>
          <p:cNvSpPr>
            <a:spLocks noGrp="1"/>
          </p:cNvSpPr>
          <p:nvPr>
            <p:ph idx="1"/>
          </p:nvPr>
        </p:nvSpPr>
        <p:spPr>
          <a:xfrm>
            <a:off x="838200" y="1600200"/>
            <a:ext cx="7848600" cy="4525963"/>
          </a:xfrm>
        </p:spPr>
        <p:txBody>
          <a:bodyPr/>
          <a:lstStyle/>
          <a:p>
            <a:r>
              <a:rPr lang="en-US" dirty="0" smtClean="0"/>
              <a:t>What’s your plan? (work up? Treatment?)</a:t>
            </a:r>
          </a:p>
          <a:p>
            <a:endParaRPr lang="en-US" dirty="0"/>
          </a:p>
          <a:p>
            <a:r>
              <a:rPr lang="en-US" dirty="0" smtClean="0"/>
              <a:t>Labs: PRL, TSH, HCG, testosterone with SHBG, FSH, LH, estradiol, 17 </a:t>
            </a:r>
            <a:r>
              <a:rPr lang="en-US" dirty="0" err="1" smtClean="0"/>
              <a:t>hydroxyprogesterone</a:t>
            </a:r>
            <a:r>
              <a:rPr lang="en-US" dirty="0" smtClean="0"/>
              <a:t>, DHEAS, pap, </a:t>
            </a:r>
            <a:r>
              <a:rPr lang="en-US" dirty="0" err="1" smtClean="0"/>
              <a:t>sureswab</a:t>
            </a:r>
            <a:r>
              <a:rPr lang="en-US" dirty="0" smtClean="0"/>
              <a:t>, urine culture</a:t>
            </a:r>
          </a:p>
          <a:p>
            <a:r>
              <a:rPr lang="en-US" dirty="0" smtClean="0"/>
              <a:t>Imaging: declined US for pelvic pain</a:t>
            </a:r>
          </a:p>
          <a:p>
            <a:endParaRPr lang="en-US" dirty="0"/>
          </a:p>
          <a:p>
            <a:r>
              <a:rPr lang="en-US" dirty="0" smtClean="0"/>
              <a:t>Offered naproxen 500mg BID x 7-14 days. f/u 2 weeks</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50</a:t>
            </a:fld>
            <a:endParaRPr lang="en-US" altLang="en-US"/>
          </a:p>
        </p:txBody>
      </p:sp>
    </p:spTree>
    <p:extLst>
      <p:ext uri="{BB962C8B-B14F-4D97-AF65-F5344CB8AC3E}">
        <p14:creationId xmlns:p14="http://schemas.microsoft.com/office/powerpoint/2010/main" val="16170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AEG</a:t>
            </a:r>
            <a:endParaRPr lang="en-US" dirty="0"/>
          </a:p>
        </p:txBody>
      </p:sp>
      <p:sp>
        <p:nvSpPr>
          <p:cNvPr id="3" name="Content Placeholder 2"/>
          <p:cNvSpPr>
            <a:spLocks noGrp="1"/>
          </p:cNvSpPr>
          <p:nvPr>
            <p:ph idx="1"/>
          </p:nvPr>
        </p:nvSpPr>
        <p:spPr>
          <a:xfrm>
            <a:off x="685800" y="1600200"/>
            <a:ext cx="8001000" cy="4525963"/>
          </a:xfrm>
        </p:spPr>
        <p:txBody>
          <a:bodyPr/>
          <a:lstStyle/>
          <a:p>
            <a:pPr marL="0" indent="0">
              <a:buNone/>
            </a:pPr>
            <a:r>
              <a:rPr lang="en-US" dirty="0" smtClean="0"/>
              <a:t>2 weeks later:</a:t>
            </a:r>
          </a:p>
          <a:p>
            <a:r>
              <a:rPr lang="en-US" dirty="0" smtClean="0"/>
              <a:t>Bleeding stopped</a:t>
            </a:r>
          </a:p>
          <a:p>
            <a:r>
              <a:rPr lang="en-US" dirty="0" smtClean="0"/>
              <a:t>Labs all normal</a:t>
            </a:r>
          </a:p>
          <a:p>
            <a:r>
              <a:rPr lang="en-US" dirty="0" smtClean="0"/>
              <a:t>Plan: Pt chose to expectantly manage with bleeding diary</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51</a:t>
            </a:fld>
            <a:endParaRPr lang="en-US" altLang="en-US"/>
          </a:p>
        </p:txBody>
      </p:sp>
    </p:spTree>
    <p:extLst>
      <p:ext uri="{BB962C8B-B14F-4D97-AF65-F5344CB8AC3E}">
        <p14:creationId xmlns:p14="http://schemas.microsoft.com/office/powerpoint/2010/main" val="1375795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a:xfrm>
            <a:off x="2057400" y="2667000"/>
            <a:ext cx="4876800" cy="1752600"/>
          </a:xfrm>
        </p:spPr>
        <p:txBody>
          <a:bodyPr/>
          <a:lstStyle/>
          <a:p>
            <a:r>
              <a:rPr lang="en-US" sz="6000" b="1" dirty="0" smtClean="0">
                <a:solidFill>
                  <a:schemeClr val="tx1"/>
                </a:solidFill>
              </a:rPr>
              <a:t>“ES”</a:t>
            </a:r>
            <a:endParaRPr lang="en-US" sz="6000" b="1" dirty="0">
              <a:solidFill>
                <a:schemeClr val="tx1"/>
              </a:solidFill>
            </a:endParaRP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2/14/2023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52</a:t>
            </a:fld>
            <a:endParaRPr lang="en-US" altLang="en-US"/>
          </a:p>
        </p:txBody>
      </p:sp>
    </p:spTree>
    <p:extLst>
      <p:ext uri="{BB962C8B-B14F-4D97-AF65-F5344CB8AC3E}">
        <p14:creationId xmlns:p14="http://schemas.microsoft.com/office/powerpoint/2010/main" val="9382347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t>
            </a:r>
            <a:endParaRPr lang="en-US" dirty="0"/>
          </a:p>
        </p:txBody>
      </p:sp>
      <p:sp>
        <p:nvSpPr>
          <p:cNvPr id="3" name="Content Placeholder 2"/>
          <p:cNvSpPr>
            <a:spLocks noGrp="1"/>
          </p:cNvSpPr>
          <p:nvPr>
            <p:ph idx="1"/>
          </p:nvPr>
        </p:nvSpPr>
        <p:spPr>
          <a:xfrm>
            <a:off x="838200" y="1600200"/>
            <a:ext cx="7848600" cy="4525963"/>
          </a:xfrm>
        </p:spPr>
        <p:txBody>
          <a:bodyPr/>
          <a:lstStyle/>
          <a:p>
            <a:r>
              <a:rPr lang="en-US" dirty="0" smtClean="0"/>
              <a:t>18yo white G0 presents with no bleeding x 4 years</a:t>
            </a:r>
          </a:p>
          <a:p>
            <a:r>
              <a:rPr lang="en-US" dirty="0" smtClean="0"/>
              <a:t>Pertinent medical </a:t>
            </a:r>
            <a:r>
              <a:rPr lang="en-US" dirty="0" err="1" smtClean="0"/>
              <a:t>hx</a:t>
            </a:r>
            <a:r>
              <a:rPr lang="en-US" dirty="0" smtClean="0"/>
              <a:t>: none</a:t>
            </a:r>
          </a:p>
          <a:p>
            <a:r>
              <a:rPr lang="en-US" dirty="0" smtClean="0"/>
              <a:t>Menstrual </a:t>
            </a:r>
            <a:r>
              <a:rPr lang="en-US" dirty="0" err="1" smtClean="0"/>
              <a:t>hx</a:t>
            </a:r>
            <a:r>
              <a:rPr lang="en-US" dirty="0" smtClean="0"/>
              <a:t>: menarche age 14, x2 days no bleeding since</a:t>
            </a:r>
          </a:p>
          <a:p>
            <a:r>
              <a:rPr lang="en-US" dirty="0" smtClean="0"/>
              <a:t>+sexually active, using condoms</a:t>
            </a:r>
          </a:p>
          <a:p>
            <a:r>
              <a:rPr lang="en-US" dirty="0" smtClean="0"/>
              <a:t>BMI 34, no acne, no hirsutism (admits to plucking hair on chin)</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53</a:t>
            </a:fld>
            <a:endParaRPr lang="en-US" altLang="en-US"/>
          </a:p>
        </p:txBody>
      </p:sp>
    </p:spTree>
    <p:extLst>
      <p:ext uri="{BB962C8B-B14F-4D97-AF65-F5344CB8AC3E}">
        <p14:creationId xmlns:p14="http://schemas.microsoft.com/office/powerpoint/2010/main" val="27331441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t>
            </a:r>
            <a:endParaRPr lang="en-US" dirty="0"/>
          </a:p>
        </p:txBody>
      </p:sp>
      <p:sp>
        <p:nvSpPr>
          <p:cNvPr id="3" name="Content Placeholder 2"/>
          <p:cNvSpPr>
            <a:spLocks noGrp="1"/>
          </p:cNvSpPr>
          <p:nvPr>
            <p:ph idx="1"/>
          </p:nvPr>
        </p:nvSpPr>
        <p:spPr>
          <a:xfrm>
            <a:off x="685800" y="1600200"/>
            <a:ext cx="8001000" cy="4525963"/>
          </a:xfrm>
        </p:spPr>
        <p:txBody>
          <a:bodyPr/>
          <a:lstStyle/>
          <a:p>
            <a:r>
              <a:rPr lang="en-US" dirty="0" smtClean="0"/>
              <a:t>What’s your work up? What’s your plan?</a:t>
            </a:r>
          </a:p>
          <a:p>
            <a:endParaRPr lang="en-US" dirty="0" smtClean="0"/>
          </a:p>
          <a:p>
            <a:r>
              <a:rPr lang="en-US" dirty="0" smtClean="0"/>
              <a:t>Labs: </a:t>
            </a:r>
            <a:r>
              <a:rPr lang="en-US" dirty="0"/>
              <a:t>PRL, TSH, HCG, testosterone with SHBG, FSH, LH, estradiol, 17 </a:t>
            </a:r>
            <a:r>
              <a:rPr lang="en-US" dirty="0" err="1"/>
              <a:t>hydroxyprogesterone</a:t>
            </a:r>
            <a:r>
              <a:rPr lang="en-US" dirty="0"/>
              <a:t>, </a:t>
            </a:r>
            <a:r>
              <a:rPr lang="en-US" dirty="0" smtClean="0"/>
              <a:t>DHEAS, androstenedione, A1c, fasting glucose and insulin</a:t>
            </a:r>
          </a:p>
          <a:p>
            <a:r>
              <a:rPr lang="en-US" dirty="0" smtClean="0"/>
              <a:t>Provera challenge: 10mg x 10 days, </a:t>
            </a:r>
          </a:p>
          <a:p>
            <a:r>
              <a:rPr lang="en-US" dirty="0" smtClean="0"/>
              <a:t>f/u 1 month</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54</a:t>
            </a:fld>
            <a:endParaRPr lang="en-US" altLang="en-US"/>
          </a:p>
        </p:txBody>
      </p:sp>
    </p:spTree>
    <p:extLst>
      <p:ext uri="{BB962C8B-B14F-4D97-AF65-F5344CB8AC3E}">
        <p14:creationId xmlns:p14="http://schemas.microsoft.com/office/powerpoint/2010/main" val="8212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t>
            </a:r>
            <a:endParaRPr lang="en-US" dirty="0"/>
          </a:p>
        </p:txBody>
      </p:sp>
      <p:sp>
        <p:nvSpPr>
          <p:cNvPr id="3" name="Content Placeholder 2"/>
          <p:cNvSpPr>
            <a:spLocks noGrp="1"/>
          </p:cNvSpPr>
          <p:nvPr>
            <p:ph idx="1"/>
          </p:nvPr>
        </p:nvSpPr>
        <p:spPr>
          <a:xfrm>
            <a:off x="838200" y="1600200"/>
            <a:ext cx="7848600" cy="4525963"/>
          </a:xfrm>
        </p:spPr>
        <p:txBody>
          <a:bodyPr/>
          <a:lstStyle/>
          <a:p>
            <a:r>
              <a:rPr lang="en-US" dirty="0" smtClean="0"/>
              <a:t>1 month later:</a:t>
            </a:r>
          </a:p>
          <a:p>
            <a:r>
              <a:rPr lang="en-US" dirty="0" smtClean="0"/>
              <a:t>+withdrawal bleeding</a:t>
            </a:r>
          </a:p>
          <a:p>
            <a:r>
              <a:rPr lang="en-US" dirty="0"/>
              <a:t>Labs: </a:t>
            </a:r>
          </a:p>
          <a:p>
            <a:pPr lvl="1"/>
            <a:r>
              <a:rPr lang="en-US" dirty="0"/>
              <a:t>elevated free and total testosterone</a:t>
            </a:r>
          </a:p>
          <a:p>
            <a:pPr lvl="1"/>
            <a:r>
              <a:rPr lang="en-US" dirty="0"/>
              <a:t>LH 16.6/FSH 3.8 (ratio &gt;3)</a:t>
            </a:r>
          </a:p>
          <a:p>
            <a:pPr lvl="1"/>
            <a:r>
              <a:rPr lang="en-US" dirty="0"/>
              <a:t>elevated fasting insulin (normal A1c, normal fasting glucose).</a:t>
            </a:r>
            <a:endParaRPr lang="en-US" dirty="0" smtClean="0"/>
          </a:p>
          <a:p>
            <a:r>
              <a:rPr lang="en-US" dirty="0" smtClean="0"/>
              <a:t>Plan:</a:t>
            </a:r>
          </a:p>
          <a:p>
            <a:pPr lvl="1"/>
            <a:r>
              <a:rPr lang="en-US" dirty="0" smtClean="0"/>
              <a:t>goals? Contraception, endometrial protection, decrease metabolic risks </a:t>
            </a:r>
          </a:p>
          <a:p>
            <a:pPr lvl="1"/>
            <a:r>
              <a:rPr lang="en-US" dirty="0" smtClean="0"/>
              <a:t>start </a:t>
            </a:r>
            <a:r>
              <a:rPr lang="en-US" dirty="0" err="1" smtClean="0"/>
              <a:t>gianvi</a:t>
            </a:r>
            <a:r>
              <a:rPr lang="en-US" dirty="0" smtClean="0"/>
              <a:t>, </a:t>
            </a:r>
          </a:p>
          <a:p>
            <a:pPr lvl="1"/>
            <a:r>
              <a:rPr lang="en-US" dirty="0" smtClean="0"/>
              <a:t>refer to PCP for weight management/ impaired fasting insulin</a:t>
            </a:r>
            <a:r>
              <a:rPr lang="en-US" dirty="0"/>
              <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55</a:t>
            </a:fld>
            <a:endParaRPr lang="en-US" altLang="en-US"/>
          </a:p>
        </p:txBody>
      </p:sp>
    </p:spTree>
    <p:extLst>
      <p:ext uri="{BB962C8B-B14F-4D97-AF65-F5344CB8AC3E}">
        <p14:creationId xmlns:p14="http://schemas.microsoft.com/office/powerpoint/2010/main" val="2210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a:xfrm>
            <a:off x="2057400" y="2667000"/>
            <a:ext cx="4876800" cy="1752600"/>
          </a:xfrm>
        </p:spPr>
        <p:txBody>
          <a:bodyPr/>
          <a:lstStyle/>
          <a:p>
            <a:r>
              <a:rPr lang="en-US" sz="6000" b="1" dirty="0" smtClean="0">
                <a:solidFill>
                  <a:schemeClr val="tx1"/>
                </a:solidFill>
              </a:rPr>
              <a:t>“VMG”</a:t>
            </a:r>
            <a:endParaRPr lang="en-US" sz="6000" b="1" dirty="0">
              <a:solidFill>
                <a:schemeClr val="tx1"/>
              </a:solidFill>
            </a:endParaRP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2/14/2023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56</a:t>
            </a:fld>
            <a:endParaRPr lang="en-US" altLang="en-US"/>
          </a:p>
        </p:txBody>
      </p:sp>
    </p:spTree>
    <p:extLst>
      <p:ext uri="{BB962C8B-B14F-4D97-AF65-F5344CB8AC3E}">
        <p14:creationId xmlns:p14="http://schemas.microsoft.com/office/powerpoint/2010/main" val="9382347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VMG</a:t>
            </a:r>
            <a:endParaRPr lang="en-US" dirty="0"/>
          </a:p>
        </p:txBody>
      </p:sp>
      <p:sp>
        <p:nvSpPr>
          <p:cNvPr id="3" name="Content Placeholder 2"/>
          <p:cNvSpPr>
            <a:spLocks noGrp="1"/>
          </p:cNvSpPr>
          <p:nvPr>
            <p:ph idx="1"/>
          </p:nvPr>
        </p:nvSpPr>
        <p:spPr>
          <a:xfrm>
            <a:off x="1219200" y="1600200"/>
            <a:ext cx="7467600" cy="4525963"/>
          </a:xfrm>
        </p:spPr>
        <p:txBody>
          <a:bodyPr/>
          <a:lstStyle/>
          <a:p>
            <a:r>
              <a:rPr lang="en-US" dirty="0" smtClean="0"/>
              <a:t>29yo </a:t>
            </a:r>
            <a:r>
              <a:rPr lang="en-US" dirty="0"/>
              <a:t>H</a:t>
            </a:r>
            <a:r>
              <a:rPr lang="en-US" dirty="0" smtClean="0"/>
              <a:t>ispanic G0 presents wanting pregnancy. Trying to conceive x 4 years</a:t>
            </a:r>
          </a:p>
          <a:p>
            <a:r>
              <a:rPr lang="en-US" dirty="0" smtClean="0"/>
              <a:t>Pertinent medical </a:t>
            </a:r>
            <a:r>
              <a:rPr lang="en-US" dirty="0" err="1" smtClean="0"/>
              <a:t>hx</a:t>
            </a:r>
            <a:r>
              <a:rPr lang="en-US" dirty="0" smtClean="0"/>
              <a:t>: </a:t>
            </a:r>
            <a:r>
              <a:rPr lang="en-US" dirty="0" err="1" smtClean="0"/>
              <a:t>prolactinoma</a:t>
            </a:r>
            <a:r>
              <a:rPr lang="en-US" dirty="0" smtClean="0"/>
              <a:t> in past- used meds</a:t>
            </a:r>
          </a:p>
          <a:p>
            <a:r>
              <a:rPr lang="en-US" dirty="0" smtClean="0"/>
              <a:t>Menstrual </a:t>
            </a:r>
            <a:r>
              <a:rPr lang="en-US" dirty="0" err="1" smtClean="0"/>
              <a:t>hx</a:t>
            </a:r>
            <a:r>
              <a:rPr lang="en-US" dirty="0" smtClean="0"/>
              <a:t>: menarche age 11, menses q1-2 months x 7days</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57</a:t>
            </a:fld>
            <a:endParaRPr lang="en-US" altLang="en-US"/>
          </a:p>
        </p:txBody>
      </p:sp>
    </p:spTree>
    <p:extLst>
      <p:ext uri="{BB962C8B-B14F-4D97-AF65-F5344CB8AC3E}">
        <p14:creationId xmlns:p14="http://schemas.microsoft.com/office/powerpoint/2010/main" val="37282498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r>
              <a:rPr lang="en-US" dirty="0" smtClean="0"/>
              <a:t>MG</a:t>
            </a:r>
            <a:endParaRPr lang="en-US" dirty="0"/>
          </a:p>
        </p:txBody>
      </p:sp>
      <p:sp>
        <p:nvSpPr>
          <p:cNvPr id="3" name="Content Placeholder 2"/>
          <p:cNvSpPr>
            <a:spLocks noGrp="1"/>
          </p:cNvSpPr>
          <p:nvPr>
            <p:ph idx="1"/>
          </p:nvPr>
        </p:nvSpPr>
        <p:spPr>
          <a:xfrm>
            <a:off x="838200" y="1600200"/>
            <a:ext cx="7848600" cy="4525963"/>
          </a:xfrm>
        </p:spPr>
        <p:txBody>
          <a:bodyPr/>
          <a:lstStyle/>
          <a:p>
            <a:r>
              <a:rPr lang="en-US" dirty="0" err="1" smtClean="0"/>
              <a:t>Whats</a:t>
            </a:r>
            <a:r>
              <a:rPr lang="en-US" dirty="0" smtClean="0"/>
              <a:t> your work up? </a:t>
            </a:r>
            <a:r>
              <a:rPr lang="en-US" dirty="0" err="1" smtClean="0"/>
              <a:t>Whats</a:t>
            </a:r>
            <a:r>
              <a:rPr lang="en-US" dirty="0" smtClean="0"/>
              <a:t> your plan?</a:t>
            </a:r>
          </a:p>
          <a:p>
            <a:endParaRPr lang="en-US" dirty="0"/>
          </a:p>
          <a:p>
            <a:r>
              <a:rPr lang="en-US" dirty="0" smtClean="0"/>
              <a:t>Labs: </a:t>
            </a:r>
            <a:r>
              <a:rPr lang="en-US" dirty="0" err="1" smtClean="0"/>
              <a:t>prl</a:t>
            </a:r>
            <a:r>
              <a:rPr lang="en-US" dirty="0" smtClean="0"/>
              <a:t>, TSH, HCG, FSH, LH, </a:t>
            </a:r>
            <a:r>
              <a:rPr lang="en-US" dirty="0" err="1" smtClean="0"/>
              <a:t>PRL,testosterone</a:t>
            </a:r>
            <a:r>
              <a:rPr lang="en-US" dirty="0" smtClean="0"/>
              <a:t> with SHBG, DHEAS, 17 </a:t>
            </a:r>
            <a:r>
              <a:rPr lang="en-US" dirty="0" err="1" smtClean="0"/>
              <a:t>hydroxyprogesterone</a:t>
            </a:r>
            <a:r>
              <a:rPr lang="en-US" dirty="0" smtClean="0"/>
              <a:t>, estradiol, androstenedione, A1c, AMH, day 21 progesterone</a:t>
            </a:r>
          </a:p>
          <a:p>
            <a:r>
              <a:rPr lang="en-US" dirty="0" smtClean="0"/>
              <a:t>Imaging: US for fertility purposes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58</a:t>
            </a:fld>
            <a:endParaRPr lang="en-US" altLang="en-US"/>
          </a:p>
        </p:txBody>
      </p:sp>
    </p:spTree>
    <p:extLst>
      <p:ext uri="{BB962C8B-B14F-4D97-AF65-F5344CB8AC3E}">
        <p14:creationId xmlns:p14="http://schemas.microsoft.com/office/powerpoint/2010/main" val="195801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VMG</a:t>
            </a:r>
            <a:endParaRPr lang="en-US" dirty="0"/>
          </a:p>
        </p:txBody>
      </p:sp>
      <p:sp>
        <p:nvSpPr>
          <p:cNvPr id="3" name="Content Placeholder 2"/>
          <p:cNvSpPr>
            <a:spLocks noGrp="1"/>
          </p:cNvSpPr>
          <p:nvPr>
            <p:ph idx="1"/>
          </p:nvPr>
        </p:nvSpPr>
        <p:spPr>
          <a:xfrm>
            <a:off x="609600" y="1600200"/>
            <a:ext cx="8077200" cy="4525963"/>
          </a:xfrm>
        </p:spPr>
        <p:txBody>
          <a:bodyPr/>
          <a:lstStyle/>
          <a:p>
            <a:pPr marL="0" indent="0">
              <a:buNone/>
            </a:pPr>
            <a:r>
              <a:rPr lang="en-US" dirty="0" smtClean="0"/>
              <a:t>Results:</a:t>
            </a:r>
          </a:p>
          <a:p>
            <a:r>
              <a:rPr lang="en-US" dirty="0" smtClean="0"/>
              <a:t>AMH: 5.86</a:t>
            </a:r>
          </a:p>
          <a:p>
            <a:r>
              <a:rPr lang="en-US" dirty="0" smtClean="0"/>
              <a:t>FSH/LH: 6.0/5.9</a:t>
            </a:r>
          </a:p>
          <a:p>
            <a:r>
              <a:rPr lang="en-US" dirty="0" smtClean="0"/>
              <a:t>D21 progesterone: &lt;0.1</a:t>
            </a:r>
          </a:p>
          <a:p>
            <a:r>
              <a:rPr lang="en-US" dirty="0" smtClean="0"/>
              <a:t>Imaging: US “small peripherally oriented follicles are noted in outer ovaries. This appearance may be seen with PCOS but is not diagnostic”</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59</a:t>
            </a:fld>
            <a:endParaRPr lang="en-US" altLang="en-US"/>
          </a:p>
        </p:txBody>
      </p:sp>
    </p:spTree>
    <p:extLst>
      <p:ext uri="{BB962C8B-B14F-4D97-AF65-F5344CB8AC3E}">
        <p14:creationId xmlns:p14="http://schemas.microsoft.com/office/powerpoint/2010/main" val="164300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33600" y="2590800"/>
            <a:ext cx="5715000" cy="1143000"/>
          </a:xfrm>
        </p:spPr>
        <p:txBody>
          <a:bodyPr/>
          <a:lstStyle/>
          <a:p>
            <a:r>
              <a:rPr lang="en-US" dirty="0" smtClean="0"/>
              <a:t>“No Bleeders”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a:t>
            </a:fld>
            <a:endParaRPr lang="en-US" altLang="en-US"/>
          </a:p>
        </p:txBody>
      </p:sp>
    </p:spTree>
    <p:extLst>
      <p:ext uri="{BB962C8B-B14F-4D97-AF65-F5344CB8AC3E}">
        <p14:creationId xmlns:p14="http://schemas.microsoft.com/office/powerpoint/2010/main" val="42699994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VMG</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Assessment:</a:t>
            </a:r>
          </a:p>
          <a:p>
            <a:pPr lvl="1"/>
            <a:r>
              <a:rPr lang="en-US" dirty="0" smtClean="0"/>
              <a:t>PCOS</a:t>
            </a:r>
            <a:endParaRPr lang="en-US" dirty="0"/>
          </a:p>
          <a:p>
            <a:pPr lvl="1"/>
            <a:r>
              <a:rPr lang="en-US" dirty="0" err="1" smtClean="0"/>
              <a:t>Annovulatory</a:t>
            </a:r>
            <a:endParaRPr lang="en-US" dirty="0" smtClean="0"/>
          </a:p>
          <a:p>
            <a:endParaRPr lang="en-US" dirty="0"/>
          </a:p>
          <a:p>
            <a:r>
              <a:rPr lang="en-US" dirty="0" smtClean="0"/>
              <a:t>Plan:</a:t>
            </a:r>
          </a:p>
          <a:p>
            <a:pPr lvl="1"/>
            <a:r>
              <a:rPr lang="en-US" dirty="0" smtClean="0"/>
              <a:t>Provera prn</a:t>
            </a:r>
          </a:p>
          <a:p>
            <a:pPr lvl="1"/>
            <a:r>
              <a:rPr lang="en-US" dirty="0" err="1" smtClean="0"/>
              <a:t>Clomid</a:t>
            </a:r>
            <a:endParaRPr lang="en-US" dirty="0" smtClean="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60</a:t>
            </a:fld>
            <a:endParaRPr lang="en-US" altLang="en-US"/>
          </a:p>
        </p:txBody>
      </p:sp>
    </p:spTree>
    <p:extLst>
      <p:ext uri="{BB962C8B-B14F-4D97-AF65-F5344CB8AC3E}">
        <p14:creationId xmlns:p14="http://schemas.microsoft.com/office/powerpoint/2010/main" val="166651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a:xfrm>
            <a:off x="2057400" y="2667000"/>
            <a:ext cx="4876800" cy="1752600"/>
          </a:xfrm>
        </p:spPr>
        <p:txBody>
          <a:bodyPr/>
          <a:lstStyle/>
          <a:p>
            <a:r>
              <a:rPr lang="en-US" sz="6000" b="1" dirty="0" smtClean="0">
                <a:solidFill>
                  <a:schemeClr val="tx1"/>
                </a:solidFill>
              </a:rPr>
              <a:t>“AA”</a:t>
            </a:r>
            <a:endParaRPr lang="en-US" sz="6000" b="1" dirty="0">
              <a:solidFill>
                <a:schemeClr val="tx1"/>
              </a:solidFill>
            </a:endParaRP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2/14/2023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61</a:t>
            </a:fld>
            <a:endParaRPr lang="en-US" altLang="en-US"/>
          </a:p>
        </p:txBody>
      </p:sp>
    </p:spTree>
    <p:extLst>
      <p:ext uri="{BB962C8B-B14F-4D97-AF65-F5344CB8AC3E}">
        <p14:creationId xmlns:p14="http://schemas.microsoft.com/office/powerpoint/2010/main" val="29693945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smtClean="0"/>
              <a:t>AA</a:t>
            </a:r>
            <a:endParaRPr lang="en-US" dirty="0"/>
          </a:p>
        </p:txBody>
      </p:sp>
      <p:sp>
        <p:nvSpPr>
          <p:cNvPr id="3" name="Content Placeholder 2"/>
          <p:cNvSpPr>
            <a:spLocks noGrp="1"/>
          </p:cNvSpPr>
          <p:nvPr>
            <p:ph idx="1"/>
          </p:nvPr>
        </p:nvSpPr>
        <p:spPr>
          <a:xfrm>
            <a:off x="533400" y="1600200"/>
            <a:ext cx="8153400" cy="4525963"/>
          </a:xfrm>
        </p:spPr>
        <p:txBody>
          <a:bodyPr/>
          <a:lstStyle/>
          <a:p>
            <a:r>
              <a:rPr lang="en-US" dirty="0" smtClean="0"/>
              <a:t>Cc: Pt </a:t>
            </a:r>
            <a:r>
              <a:rPr lang="en-US" dirty="0"/>
              <a:t>here today for vaginal </a:t>
            </a:r>
            <a:r>
              <a:rPr lang="en-US" dirty="0" smtClean="0"/>
              <a:t>bleeding x 7d after years of no bleeding (one other episode of vaginal bleeding 2 years ago)</a:t>
            </a:r>
          </a:p>
          <a:p>
            <a:r>
              <a:rPr lang="en-US" dirty="0"/>
              <a:t>56yo G4P3013 </a:t>
            </a:r>
          </a:p>
          <a:p>
            <a:r>
              <a:rPr lang="en-US" dirty="0" err="1" smtClean="0"/>
              <a:t>MHx</a:t>
            </a:r>
            <a:r>
              <a:rPr lang="en-US" dirty="0" smtClean="0"/>
              <a:t>: hyperlipidemia, hypothyroid, GERD, tobacco use, h/o cocaine use, type 2 DM (</a:t>
            </a:r>
            <a:r>
              <a:rPr lang="en-US" dirty="0" err="1" smtClean="0"/>
              <a:t>hx</a:t>
            </a:r>
            <a:r>
              <a:rPr lang="en-US" dirty="0" smtClean="0"/>
              <a:t> diabetic ulcer LLE), sleep apnea, morbid obesity (last documented BMI 64), HTN arthritis</a:t>
            </a:r>
          </a:p>
          <a:p>
            <a:r>
              <a:rPr lang="en-US" dirty="0" err="1" smtClean="0"/>
              <a:t>GYNHx</a:t>
            </a:r>
            <a:r>
              <a:rPr lang="en-US" dirty="0" smtClean="0"/>
              <a:t>: menarche age 10, no menses since last child was born (</a:t>
            </a:r>
            <a:r>
              <a:rPr lang="en-US" dirty="0" err="1" smtClean="0"/>
              <a:t>pt</a:t>
            </a:r>
            <a:r>
              <a:rPr lang="en-US" dirty="0" smtClean="0"/>
              <a:t> age 37), no </a:t>
            </a:r>
            <a:r>
              <a:rPr lang="en-US" dirty="0" err="1" smtClean="0"/>
              <a:t>hx</a:t>
            </a:r>
            <a:r>
              <a:rPr lang="en-US" dirty="0" smtClean="0"/>
              <a:t> </a:t>
            </a:r>
            <a:r>
              <a:rPr lang="en-US" dirty="0" err="1" smtClean="0"/>
              <a:t>abn</a:t>
            </a:r>
            <a:r>
              <a:rPr lang="en-US" dirty="0" smtClean="0"/>
              <a:t> </a:t>
            </a:r>
            <a:r>
              <a:rPr lang="en-US" dirty="0" err="1" smtClean="0"/>
              <a:t>paps</a:t>
            </a:r>
            <a:r>
              <a:rPr lang="en-US" dirty="0" smtClean="0"/>
              <a:t>, last pap 11/2015 WNL </a:t>
            </a:r>
            <a:r>
              <a:rPr lang="en-US" dirty="0" err="1" smtClean="0"/>
              <a:t>neg</a:t>
            </a:r>
            <a:r>
              <a:rPr lang="en-US" dirty="0" smtClean="0"/>
              <a:t> HPV</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62</a:t>
            </a:fld>
            <a:endParaRPr lang="en-US" altLang="en-US"/>
          </a:p>
        </p:txBody>
      </p:sp>
    </p:spTree>
    <p:extLst>
      <p:ext uri="{BB962C8B-B14F-4D97-AF65-F5344CB8AC3E}">
        <p14:creationId xmlns:p14="http://schemas.microsoft.com/office/powerpoint/2010/main" val="35778392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924800" cy="4525963"/>
          </a:xfrm>
        </p:spPr>
        <p:txBody>
          <a:bodyPr/>
          <a:lstStyle/>
          <a:p>
            <a:r>
              <a:rPr lang="en-US" dirty="0" smtClean="0"/>
              <a:t>What stands out?</a:t>
            </a:r>
          </a:p>
          <a:p>
            <a:r>
              <a:rPr lang="en-US" dirty="0" smtClean="0"/>
              <a:t>56yo </a:t>
            </a:r>
            <a:r>
              <a:rPr lang="en-US" dirty="0"/>
              <a:t>G4P3013 </a:t>
            </a:r>
          </a:p>
          <a:p>
            <a:r>
              <a:rPr lang="en-US" dirty="0" err="1"/>
              <a:t>MHx</a:t>
            </a:r>
            <a:r>
              <a:rPr lang="en-US" dirty="0"/>
              <a:t>: hyperlipidemia, hypothyroid, GERD, tobacco use, h/o cocaine use, type 2 DM (</a:t>
            </a:r>
            <a:r>
              <a:rPr lang="en-US" dirty="0" err="1"/>
              <a:t>hx</a:t>
            </a:r>
            <a:r>
              <a:rPr lang="en-US" dirty="0"/>
              <a:t> diabetic ulcer LLE), sleep apnea, morbid obesity (last </a:t>
            </a:r>
            <a:r>
              <a:rPr lang="en-US" dirty="0" smtClean="0"/>
              <a:t>documented BMI 64) HTN , arthritis</a:t>
            </a:r>
            <a:endParaRPr lang="en-US" dirty="0"/>
          </a:p>
          <a:p>
            <a:r>
              <a:rPr lang="en-US" dirty="0" err="1"/>
              <a:t>GYNHx</a:t>
            </a:r>
            <a:r>
              <a:rPr lang="en-US" dirty="0"/>
              <a:t>: menarche age 10, no menses since last child was born (</a:t>
            </a:r>
            <a:r>
              <a:rPr lang="en-US" dirty="0" err="1"/>
              <a:t>pt</a:t>
            </a:r>
            <a:r>
              <a:rPr lang="en-US" dirty="0"/>
              <a:t> age 37), no </a:t>
            </a:r>
            <a:r>
              <a:rPr lang="en-US" dirty="0" err="1"/>
              <a:t>hx</a:t>
            </a:r>
            <a:r>
              <a:rPr lang="en-US" dirty="0"/>
              <a:t> </a:t>
            </a:r>
            <a:r>
              <a:rPr lang="en-US" dirty="0" err="1"/>
              <a:t>abn</a:t>
            </a:r>
            <a:r>
              <a:rPr lang="en-US" dirty="0"/>
              <a:t> </a:t>
            </a:r>
            <a:r>
              <a:rPr lang="en-US" dirty="0" err="1"/>
              <a:t>paps</a:t>
            </a:r>
            <a:r>
              <a:rPr lang="en-US" dirty="0"/>
              <a:t>, last pap 11/2015 WNL </a:t>
            </a:r>
            <a:r>
              <a:rPr lang="en-US" dirty="0" err="1"/>
              <a:t>neg</a:t>
            </a:r>
            <a:r>
              <a:rPr lang="en-US" dirty="0"/>
              <a:t> HPV</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63</a:t>
            </a:fld>
            <a:endParaRPr lang="en-US" altLang="en-US"/>
          </a:p>
        </p:txBody>
      </p:sp>
      <p:sp>
        <p:nvSpPr>
          <p:cNvPr id="6" name="Title 1"/>
          <p:cNvSpPr>
            <a:spLocks noGrp="1"/>
          </p:cNvSpPr>
          <p:nvPr>
            <p:ph type="title"/>
          </p:nvPr>
        </p:nvSpPr>
        <p:spPr>
          <a:xfrm>
            <a:off x="2971800" y="152400"/>
            <a:ext cx="5715000" cy="1143000"/>
          </a:xfrm>
        </p:spPr>
        <p:txBody>
          <a:bodyPr/>
          <a:lstStyle/>
          <a:p>
            <a:r>
              <a:rPr lang="en-US" dirty="0" smtClean="0"/>
              <a:t>AA</a:t>
            </a:r>
            <a:endParaRPr lang="en-US" dirty="0"/>
          </a:p>
        </p:txBody>
      </p:sp>
      <p:sp>
        <p:nvSpPr>
          <p:cNvPr id="2" name="Rectangle 1"/>
          <p:cNvSpPr/>
          <p:nvPr/>
        </p:nvSpPr>
        <p:spPr>
          <a:xfrm>
            <a:off x="1143000" y="2057400"/>
            <a:ext cx="762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2819400"/>
            <a:ext cx="1524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3200400"/>
            <a:ext cx="1143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4038600"/>
            <a:ext cx="3276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27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a:t>
            </a:r>
            <a:endParaRPr lang="en-US" dirty="0"/>
          </a:p>
        </p:txBody>
      </p:sp>
      <p:sp>
        <p:nvSpPr>
          <p:cNvPr id="3" name="Content Placeholder 2"/>
          <p:cNvSpPr>
            <a:spLocks noGrp="1"/>
          </p:cNvSpPr>
          <p:nvPr>
            <p:ph idx="1"/>
          </p:nvPr>
        </p:nvSpPr>
        <p:spPr>
          <a:xfrm>
            <a:off x="457200" y="1447800"/>
            <a:ext cx="8229600" cy="4876800"/>
          </a:xfrm>
        </p:spPr>
        <p:txBody>
          <a:bodyPr/>
          <a:lstStyle/>
          <a:p>
            <a:pPr marL="0" indent="0">
              <a:buNone/>
            </a:pPr>
            <a:r>
              <a:rPr lang="en-US" b="1" dirty="0" smtClean="0"/>
              <a:t>Today:</a:t>
            </a:r>
          </a:p>
          <a:p>
            <a:pPr marL="0" indent="0">
              <a:buNone/>
            </a:pPr>
            <a:r>
              <a:rPr lang="en-US" dirty="0" smtClean="0"/>
              <a:t>HPI: </a:t>
            </a:r>
          </a:p>
          <a:p>
            <a:r>
              <a:rPr lang="en-US" sz="2200" dirty="0" smtClean="0"/>
              <a:t>no </a:t>
            </a:r>
            <a:r>
              <a:rPr lang="en-US" sz="2200" dirty="0"/>
              <a:t>periods x 19 years. 2 years ago had episode of </a:t>
            </a:r>
            <a:r>
              <a:rPr lang="en-US" sz="2200" dirty="0" smtClean="0"/>
              <a:t>bleeding x 4d. At that time: Pap WNL, </a:t>
            </a:r>
            <a:r>
              <a:rPr lang="en-US" sz="2200" dirty="0" err="1" smtClean="0"/>
              <a:t>neg</a:t>
            </a:r>
            <a:r>
              <a:rPr lang="en-US" sz="2200" dirty="0" smtClean="0"/>
              <a:t> </a:t>
            </a:r>
            <a:r>
              <a:rPr lang="en-US" sz="2200" dirty="0"/>
              <a:t>H</a:t>
            </a:r>
            <a:r>
              <a:rPr lang="en-US" sz="2200" dirty="0" smtClean="0"/>
              <a:t>PV. </a:t>
            </a:r>
            <a:r>
              <a:rPr lang="en-US" sz="2200" dirty="0"/>
              <a:t>Was sent for pelvic ultrasound but never went. bleeding got better</a:t>
            </a:r>
            <a:r>
              <a:rPr lang="en-US" sz="2200" dirty="0" smtClean="0"/>
              <a:t>.</a:t>
            </a:r>
          </a:p>
          <a:p>
            <a:r>
              <a:rPr lang="en-US" sz="2200" dirty="0"/>
              <a:t> </a:t>
            </a:r>
            <a:r>
              <a:rPr lang="en-US" sz="2200" dirty="0" smtClean="0"/>
              <a:t>Now </a:t>
            </a:r>
            <a:r>
              <a:rPr lang="en-US" sz="2200" dirty="0"/>
              <a:t>presents for another </a:t>
            </a:r>
            <a:r>
              <a:rPr lang="en-US" sz="2200" dirty="0" smtClean="0"/>
              <a:t>episode </a:t>
            </a:r>
            <a:r>
              <a:rPr lang="en-US" sz="2200" dirty="0"/>
              <a:t>of </a:t>
            </a:r>
            <a:r>
              <a:rPr lang="en-US" sz="2200" dirty="0" smtClean="0"/>
              <a:t>light </a:t>
            </a:r>
            <a:r>
              <a:rPr lang="en-US" sz="2200" dirty="0"/>
              <a:t>bleeding with some small clots x 7 </a:t>
            </a:r>
            <a:r>
              <a:rPr lang="en-US" sz="2200" dirty="0" smtClean="0"/>
              <a:t>days. </a:t>
            </a:r>
          </a:p>
          <a:p>
            <a:r>
              <a:rPr lang="en-US" sz="2200" dirty="0" smtClean="0"/>
              <a:t>Reports family </a:t>
            </a:r>
            <a:r>
              <a:rPr lang="en-US" sz="2200" dirty="0"/>
              <a:t>has a history of early menopause. </a:t>
            </a:r>
            <a:r>
              <a:rPr lang="en-US" sz="2200" dirty="0" smtClean="0"/>
              <a:t>She </a:t>
            </a:r>
            <a:r>
              <a:rPr lang="en-US" sz="2200" dirty="0"/>
              <a:t>also states has several family members who had similar symptoms- post menopausal bleeding- and then needed </a:t>
            </a:r>
            <a:r>
              <a:rPr lang="en-US" sz="2200" dirty="0" smtClean="0"/>
              <a:t>hysterectomies</a:t>
            </a:r>
            <a:endParaRPr lang="en-US" sz="2200"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64</a:t>
            </a:fld>
            <a:endParaRPr lang="en-US" altLang="en-US"/>
          </a:p>
        </p:txBody>
      </p:sp>
    </p:spTree>
    <p:extLst>
      <p:ext uri="{BB962C8B-B14F-4D97-AF65-F5344CB8AC3E}">
        <p14:creationId xmlns:p14="http://schemas.microsoft.com/office/powerpoint/2010/main" val="4178083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
            <a:ext cx="5715000" cy="1143000"/>
          </a:xfrm>
        </p:spPr>
        <p:txBody>
          <a:bodyPr/>
          <a:lstStyle/>
          <a:p>
            <a:r>
              <a:rPr lang="en-US" dirty="0" smtClean="0"/>
              <a:t>AA</a:t>
            </a:r>
            <a:endParaRPr lang="en-US" dirty="0"/>
          </a:p>
        </p:txBody>
      </p:sp>
      <p:sp>
        <p:nvSpPr>
          <p:cNvPr id="3" name="Content Placeholder 2"/>
          <p:cNvSpPr>
            <a:spLocks noGrp="1"/>
          </p:cNvSpPr>
          <p:nvPr>
            <p:ph idx="1"/>
          </p:nvPr>
        </p:nvSpPr>
        <p:spPr>
          <a:xfrm>
            <a:off x="381000" y="1143000"/>
            <a:ext cx="8305800" cy="4953000"/>
          </a:xfrm>
        </p:spPr>
        <p:txBody>
          <a:bodyPr/>
          <a:lstStyle/>
          <a:p>
            <a:pPr marL="0" indent="0">
              <a:buNone/>
            </a:pPr>
            <a:r>
              <a:rPr lang="en-US" b="1" dirty="0" smtClean="0"/>
              <a:t>Chart review from 2 years ago</a:t>
            </a:r>
            <a:r>
              <a:rPr lang="en-US" dirty="0" smtClean="0"/>
              <a:t>:</a:t>
            </a:r>
          </a:p>
          <a:p>
            <a:r>
              <a:rPr lang="en-US" dirty="0" smtClean="0"/>
              <a:t>Pt reported bleeding after 18yr of amenorrhea.  Reported normal </a:t>
            </a:r>
            <a:r>
              <a:rPr lang="en-US" dirty="0" err="1" smtClean="0"/>
              <a:t>bx</a:t>
            </a:r>
            <a:r>
              <a:rPr lang="en-US" dirty="0" smtClean="0"/>
              <a:t> in 2012.  </a:t>
            </a:r>
          </a:p>
          <a:p>
            <a:r>
              <a:rPr lang="en-US" dirty="0" smtClean="0"/>
              <a:t>Assessment: PMP bleeding</a:t>
            </a:r>
            <a:endParaRPr lang="en-US" dirty="0"/>
          </a:p>
          <a:p>
            <a:r>
              <a:rPr lang="en-US" dirty="0"/>
              <a:t>P</a:t>
            </a:r>
            <a:r>
              <a:rPr lang="en-US" dirty="0" smtClean="0"/>
              <a:t>lan: </a:t>
            </a:r>
          </a:p>
          <a:p>
            <a:pPr lvl="1"/>
            <a:r>
              <a:rPr lang="en-US" dirty="0" smtClean="0"/>
              <a:t>pap (WNL, </a:t>
            </a:r>
            <a:r>
              <a:rPr lang="en-US" dirty="0" err="1" smtClean="0"/>
              <a:t>neg</a:t>
            </a:r>
            <a:r>
              <a:rPr lang="en-US" dirty="0" smtClean="0"/>
              <a:t> HPV)</a:t>
            </a:r>
          </a:p>
          <a:p>
            <a:pPr lvl="1"/>
            <a:r>
              <a:rPr lang="en-US" dirty="0" err="1" smtClean="0"/>
              <a:t>sureswab</a:t>
            </a:r>
            <a:r>
              <a:rPr lang="en-US" dirty="0" smtClean="0"/>
              <a:t> (</a:t>
            </a:r>
            <a:r>
              <a:rPr lang="en-US" dirty="0" err="1" smtClean="0"/>
              <a:t>neg</a:t>
            </a:r>
            <a:r>
              <a:rPr lang="en-US" dirty="0" smtClean="0"/>
              <a:t>)</a:t>
            </a:r>
          </a:p>
          <a:p>
            <a:pPr lvl="1"/>
            <a:r>
              <a:rPr lang="en-US" dirty="0" smtClean="0"/>
              <a:t>TVUS (</a:t>
            </a:r>
            <a:r>
              <a:rPr lang="en-US" dirty="0" err="1" smtClean="0"/>
              <a:t>pt</a:t>
            </a:r>
            <a:r>
              <a:rPr lang="en-US" dirty="0" smtClean="0"/>
              <a:t> did not go)</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65</a:t>
            </a:fld>
            <a:endParaRPr lang="en-US" altLang="en-US"/>
          </a:p>
        </p:txBody>
      </p:sp>
    </p:spTree>
    <p:extLst>
      <p:ext uri="{BB962C8B-B14F-4D97-AF65-F5344CB8AC3E}">
        <p14:creationId xmlns:p14="http://schemas.microsoft.com/office/powerpoint/2010/main" val="34750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smtClean="0"/>
              <a:t>AA</a:t>
            </a:r>
            <a:endParaRPr lang="en-US" dirty="0"/>
          </a:p>
        </p:txBody>
      </p:sp>
      <p:sp>
        <p:nvSpPr>
          <p:cNvPr id="3" name="Content Placeholder 2"/>
          <p:cNvSpPr>
            <a:spLocks noGrp="1"/>
          </p:cNvSpPr>
          <p:nvPr>
            <p:ph idx="1"/>
          </p:nvPr>
        </p:nvSpPr>
        <p:spPr>
          <a:xfrm>
            <a:off x="533400" y="1263869"/>
            <a:ext cx="8077200" cy="4525963"/>
          </a:xfrm>
        </p:spPr>
        <p:txBody>
          <a:bodyPr/>
          <a:lstStyle/>
          <a:p>
            <a:pPr marL="0" indent="0">
              <a:buNone/>
            </a:pPr>
            <a:r>
              <a:rPr lang="en-US" dirty="0" smtClean="0"/>
              <a:t>In summary:  stopped bleeding at age 37, then had 2 episodes of bleeding in her early fifties. Has not completed a full work up. Has multiple risk factors for endometrial malignancy.</a:t>
            </a:r>
          </a:p>
          <a:p>
            <a:endParaRPr lang="en-US" dirty="0"/>
          </a:p>
          <a:p>
            <a:r>
              <a:rPr lang="en-US" dirty="0" smtClean="0"/>
              <a:t>What is your assessment?</a:t>
            </a:r>
          </a:p>
          <a:p>
            <a:pPr lvl="1"/>
            <a:r>
              <a:rPr lang="en-US" dirty="0" smtClean="0"/>
              <a:t>PMP bleeding vs</a:t>
            </a:r>
            <a:r>
              <a:rPr lang="en-US" dirty="0"/>
              <a:t> </a:t>
            </a:r>
            <a:r>
              <a:rPr lang="en-US" dirty="0" smtClean="0"/>
              <a:t>AUB</a:t>
            </a:r>
          </a:p>
          <a:p>
            <a:r>
              <a:rPr lang="en-US" dirty="0" smtClean="0"/>
              <a:t>What are you going to do today?</a:t>
            </a:r>
          </a:p>
          <a:p>
            <a:pPr lvl="1"/>
            <a:r>
              <a:rPr lang="en-US" dirty="0" smtClean="0"/>
              <a:t>Exam including pap, order US, order FSH , plan for EMB</a:t>
            </a:r>
          </a:p>
          <a:p>
            <a:pPr marL="457200" lvl="1" indent="0">
              <a:buNone/>
            </a:pPr>
            <a:endParaRPr lang="en-US" dirty="0" smtClean="0"/>
          </a:p>
          <a:p>
            <a:pPr marL="457200" lvl="1" indent="0">
              <a:buNone/>
            </a:pPr>
            <a:endParaRPr lang="en-US" dirty="0"/>
          </a:p>
          <a:p>
            <a:pPr marL="457200" lvl="1" indent="0">
              <a:buNone/>
            </a:pPr>
            <a:r>
              <a:rPr lang="en-US" dirty="0" smtClean="0"/>
              <a:t>Pt declined exam because she “did not prepare”</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66</a:t>
            </a:fld>
            <a:endParaRPr lang="en-US" altLang="en-US"/>
          </a:p>
        </p:txBody>
      </p:sp>
    </p:spTree>
    <p:extLst>
      <p:ext uri="{BB962C8B-B14F-4D97-AF65-F5344CB8AC3E}">
        <p14:creationId xmlns:p14="http://schemas.microsoft.com/office/powerpoint/2010/main" val="234401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
            <a:ext cx="5715000" cy="1143000"/>
          </a:xfrm>
        </p:spPr>
        <p:txBody>
          <a:bodyPr/>
          <a:lstStyle/>
          <a:p>
            <a:r>
              <a:rPr lang="en-US" dirty="0" smtClean="0"/>
              <a:t>AA</a:t>
            </a:r>
            <a:endParaRPr lang="en-US" dirty="0"/>
          </a:p>
        </p:txBody>
      </p:sp>
      <p:sp>
        <p:nvSpPr>
          <p:cNvPr id="3" name="Content Placeholder 2"/>
          <p:cNvSpPr>
            <a:spLocks noGrp="1"/>
          </p:cNvSpPr>
          <p:nvPr>
            <p:ph idx="1"/>
          </p:nvPr>
        </p:nvSpPr>
        <p:spPr>
          <a:xfrm>
            <a:off x="186559" y="884872"/>
            <a:ext cx="8686800" cy="4525963"/>
          </a:xfrm>
        </p:spPr>
        <p:txBody>
          <a:bodyPr/>
          <a:lstStyle/>
          <a:p>
            <a:pPr marL="0" indent="0">
              <a:buNone/>
            </a:pPr>
            <a:r>
              <a:rPr lang="en-US" b="1" u="sng" dirty="0" smtClean="0"/>
              <a:t>Results</a:t>
            </a:r>
          </a:p>
          <a:p>
            <a:r>
              <a:rPr lang="en-US" b="1" dirty="0" smtClean="0"/>
              <a:t>LABS: </a:t>
            </a:r>
            <a:r>
              <a:rPr lang="en-US" dirty="0" smtClean="0"/>
              <a:t>FSH 16.6, LH 13.3</a:t>
            </a:r>
          </a:p>
          <a:p>
            <a:r>
              <a:rPr lang="en-US" b="1" dirty="0" smtClean="0"/>
              <a:t>ULTRASOUND</a:t>
            </a:r>
            <a:r>
              <a:rPr lang="en-US" dirty="0" smtClean="0"/>
              <a:t>: </a:t>
            </a:r>
            <a:r>
              <a:rPr lang="en-US" dirty="0"/>
              <a:t>endometrial stripe 8mm</a:t>
            </a:r>
            <a:endParaRPr lang="en-US" dirty="0" smtClean="0"/>
          </a:p>
          <a:p>
            <a:endParaRPr lang="en-US" dirty="0" smtClean="0"/>
          </a:p>
          <a:p>
            <a:endParaRPr lang="en-US" dirty="0"/>
          </a:p>
          <a:p>
            <a:endParaRPr lang="en-US" dirty="0" smtClean="0"/>
          </a:p>
          <a:p>
            <a:endParaRPr lang="en-US" dirty="0"/>
          </a:p>
          <a:p>
            <a:pPr marL="0" indent="0">
              <a:buNone/>
            </a:pPr>
            <a:endParaRPr lang="en-US" dirty="0" smtClean="0"/>
          </a:p>
          <a:p>
            <a:r>
              <a:rPr lang="en-US" dirty="0" smtClean="0"/>
              <a:t>What do these results tell you?</a:t>
            </a:r>
          </a:p>
          <a:p>
            <a:pPr lvl="1"/>
            <a:r>
              <a:rPr lang="en-US" dirty="0" smtClean="0"/>
              <a:t>FSH is NOT in menopausal range.  She has AUB</a:t>
            </a:r>
          </a:p>
          <a:p>
            <a:pPr lvl="1"/>
            <a:r>
              <a:rPr lang="en-US" dirty="0" smtClean="0"/>
              <a:t>For </a:t>
            </a:r>
            <a:r>
              <a:rPr lang="en-US" dirty="0" err="1" smtClean="0"/>
              <a:t>premenopause</a:t>
            </a:r>
            <a:r>
              <a:rPr lang="en-US" dirty="0"/>
              <a:t> </a:t>
            </a:r>
            <a:r>
              <a:rPr lang="en-US" dirty="0" smtClean="0"/>
              <a:t>endometrial stripe is normal, for </a:t>
            </a:r>
            <a:r>
              <a:rPr lang="en-US" dirty="0" err="1" smtClean="0"/>
              <a:t>postmenopause</a:t>
            </a:r>
            <a:r>
              <a:rPr lang="en-US" dirty="0" smtClean="0"/>
              <a:t> endometrial stripe is ABNORMAL for a woman with bleeding</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67</a:t>
            </a:fld>
            <a:endParaRPr lang="en-US" alt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 t="28473" r="4006" b="-331"/>
          <a:stretch/>
        </p:blipFill>
        <p:spPr bwMode="auto">
          <a:xfrm>
            <a:off x="210207" y="2362200"/>
            <a:ext cx="9091774"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92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smtClean="0"/>
              <a:t>AA</a:t>
            </a:r>
            <a:endParaRPr lang="en-US" dirty="0"/>
          </a:p>
        </p:txBody>
      </p:sp>
      <p:sp>
        <p:nvSpPr>
          <p:cNvPr id="3" name="Content Placeholder 2"/>
          <p:cNvSpPr>
            <a:spLocks noGrp="1"/>
          </p:cNvSpPr>
          <p:nvPr>
            <p:ph idx="1"/>
          </p:nvPr>
        </p:nvSpPr>
        <p:spPr>
          <a:xfrm>
            <a:off x="457200" y="1166018"/>
            <a:ext cx="8153400" cy="4525963"/>
          </a:xfrm>
        </p:spPr>
        <p:txBody>
          <a:bodyPr/>
          <a:lstStyle/>
          <a:p>
            <a:r>
              <a:rPr lang="en-US" dirty="0" smtClean="0"/>
              <a:t>Pt did not come in for follow up for 5 months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68</a:t>
            </a:fld>
            <a:endParaRPr lang="en-US"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07" y="1706245"/>
            <a:ext cx="8711762"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68" y="3257629"/>
            <a:ext cx="8104064"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8226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t>AA</a:t>
            </a:r>
            <a:endParaRPr lang="en-US" dirty="0"/>
          </a:p>
        </p:txBody>
      </p:sp>
      <p:sp>
        <p:nvSpPr>
          <p:cNvPr id="3" name="Content Placeholder 2"/>
          <p:cNvSpPr>
            <a:spLocks noGrp="1"/>
          </p:cNvSpPr>
          <p:nvPr>
            <p:ph idx="1"/>
          </p:nvPr>
        </p:nvSpPr>
        <p:spPr>
          <a:xfrm>
            <a:off x="228600" y="990600"/>
            <a:ext cx="8645843" cy="2209800"/>
          </a:xfrm>
        </p:spPr>
        <p:txBody>
          <a:bodyPr/>
          <a:lstStyle/>
          <a:p>
            <a:r>
              <a:rPr lang="en-US" dirty="0" smtClean="0"/>
              <a:t>US: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69</a:t>
            </a:fld>
            <a:endParaRPr lang="en-US"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356360"/>
            <a:ext cx="906555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480" y="2743200"/>
            <a:ext cx="461772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 y="3810000"/>
            <a:ext cx="9065554"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 y="5486400"/>
            <a:ext cx="865632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5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638"/>
            <a:ext cx="5867400" cy="1143000"/>
          </a:xfrm>
        </p:spPr>
        <p:txBody>
          <a:bodyPr/>
          <a:lstStyle/>
          <a:p>
            <a:r>
              <a:rPr lang="en-US" dirty="0" smtClean="0"/>
              <a:t>Amenorrhea/</a:t>
            </a:r>
            <a:r>
              <a:rPr lang="en-US" dirty="0" err="1" smtClean="0"/>
              <a:t>oligomenorrhea</a:t>
            </a:r>
            <a:endParaRPr lang="en-US" dirty="0"/>
          </a:p>
        </p:txBody>
      </p:sp>
      <p:sp>
        <p:nvSpPr>
          <p:cNvPr id="3" name="Content Placeholder 2"/>
          <p:cNvSpPr>
            <a:spLocks noGrp="1"/>
          </p:cNvSpPr>
          <p:nvPr>
            <p:ph idx="1"/>
          </p:nvPr>
        </p:nvSpPr>
        <p:spPr>
          <a:xfrm>
            <a:off x="609600" y="1219200"/>
            <a:ext cx="5791200" cy="4953000"/>
          </a:xfrm>
        </p:spPr>
        <p:txBody>
          <a:bodyPr/>
          <a:lstStyle/>
          <a:p>
            <a:pPr marL="0" indent="0">
              <a:buNone/>
            </a:pPr>
            <a:r>
              <a:rPr lang="en-US" u="sng" dirty="0" smtClean="0"/>
              <a:t>Differentials:</a:t>
            </a:r>
          </a:p>
          <a:p>
            <a:r>
              <a:rPr lang="en-US" b="1" dirty="0" smtClean="0"/>
              <a:t>pregnancy</a:t>
            </a:r>
          </a:p>
          <a:p>
            <a:r>
              <a:rPr lang="en-US" b="1" dirty="0" smtClean="0"/>
              <a:t>PCOS</a:t>
            </a:r>
          </a:p>
          <a:p>
            <a:r>
              <a:rPr lang="en-US" b="1" dirty="0" smtClean="0"/>
              <a:t>Menopause/perimenopause</a:t>
            </a:r>
          </a:p>
          <a:p>
            <a:r>
              <a:rPr lang="en-US" b="1" dirty="0" smtClean="0"/>
              <a:t>Thyroid</a:t>
            </a:r>
          </a:p>
          <a:p>
            <a:r>
              <a:rPr lang="en-US" b="1" dirty="0" smtClean="0"/>
              <a:t>Prolactin</a:t>
            </a:r>
          </a:p>
          <a:p>
            <a:r>
              <a:rPr lang="en-US" dirty="0" smtClean="0"/>
              <a:t>Adolescence</a:t>
            </a:r>
          </a:p>
          <a:p>
            <a:r>
              <a:rPr lang="en-US" dirty="0" smtClean="0"/>
              <a:t>Iatrogenic</a:t>
            </a:r>
          </a:p>
          <a:p>
            <a:r>
              <a:rPr lang="en-US" dirty="0" smtClean="0"/>
              <a:t>Other: exercise, stress, underweight, overweight</a:t>
            </a:r>
            <a:endParaRPr lang="en-US" dirty="0"/>
          </a:p>
          <a:p>
            <a:r>
              <a:rPr lang="en-US" i="1" dirty="0" smtClean="0"/>
              <a:t>Zebras: </a:t>
            </a:r>
            <a:r>
              <a:rPr lang="en-US" i="1" dirty="0" err="1" smtClean="0"/>
              <a:t>mullerian</a:t>
            </a:r>
            <a:r>
              <a:rPr lang="en-US" i="1" dirty="0" smtClean="0"/>
              <a:t> defect</a:t>
            </a:r>
            <a:endParaRPr lang="en-US" i="1"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a:t>
            </a:fld>
            <a:endParaRPr lang="en-US" altLang="en-US"/>
          </a:p>
        </p:txBody>
      </p:sp>
    </p:spTree>
    <p:extLst>
      <p:ext uri="{BB962C8B-B14F-4D97-AF65-F5344CB8AC3E}">
        <p14:creationId xmlns:p14="http://schemas.microsoft.com/office/powerpoint/2010/main" val="263900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t>AA</a:t>
            </a:r>
            <a:endParaRPr lang="en-US" dirty="0"/>
          </a:p>
        </p:txBody>
      </p:sp>
      <p:sp>
        <p:nvSpPr>
          <p:cNvPr id="3" name="Content Placeholder 2"/>
          <p:cNvSpPr>
            <a:spLocks noGrp="1"/>
          </p:cNvSpPr>
          <p:nvPr>
            <p:ph idx="1"/>
          </p:nvPr>
        </p:nvSpPr>
        <p:spPr>
          <a:xfrm>
            <a:off x="76200" y="1143000"/>
            <a:ext cx="5791200" cy="4525963"/>
          </a:xfrm>
        </p:spPr>
        <p:txBody>
          <a:bodyPr/>
          <a:lstStyle/>
          <a:p>
            <a:r>
              <a:rPr lang="en-US" dirty="0"/>
              <a:t>2</a:t>
            </a:r>
            <a:r>
              <a:rPr lang="en-US" dirty="0" smtClean="0"/>
              <a:t> months later:</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70</a:t>
            </a:fld>
            <a:endParaRPr lang="en-US"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676400"/>
            <a:ext cx="7789333"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23" y="3352800"/>
            <a:ext cx="7789333" cy="274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04719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143000"/>
          </a:xfrm>
        </p:spPr>
        <p:txBody>
          <a:bodyPr/>
          <a:lstStyle/>
          <a:p>
            <a:r>
              <a:rPr lang="en-US" dirty="0" smtClean="0"/>
              <a:t>AA</a:t>
            </a:r>
            <a:endParaRPr lang="en-US" dirty="0"/>
          </a:p>
        </p:txBody>
      </p:sp>
      <p:sp>
        <p:nvSpPr>
          <p:cNvPr id="3" name="Content Placeholder 2"/>
          <p:cNvSpPr>
            <a:spLocks noGrp="1"/>
          </p:cNvSpPr>
          <p:nvPr>
            <p:ph idx="1"/>
          </p:nvPr>
        </p:nvSpPr>
        <p:spPr>
          <a:xfrm>
            <a:off x="228600" y="1295400"/>
            <a:ext cx="8915400" cy="4525963"/>
          </a:xfrm>
        </p:spPr>
        <p:txBody>
          <a:bodyPr/>
          <a:lstStyle/>
          <a:p>
            <a:r>
              <a:rPr lang="en-US" dirty="0" smtClean="0"/>
              <a:t>2 months later: </a:t>
            </a:r>
            <a:r>
              <a:rPr lang="en-US" dirty="0" err="1" smtClean="0"/>
              <a:t>Hysteroscopic</a:t>
            </a:r>
            <a:r>
              <a:rPr lang="en-US" dirty="0" smtClean="0"/>
              <a:t> D&amp;C</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71</a:t>
            </a:fld>
            <a:endParaRPr lang="en-US"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8696325"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38200" y="3276600"/>
            <a:ext cx="3124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9" name="Rectangle 8"/>
          <p:cNvSpPr/>
          <p:nvPr/>
        </p:nvSpPr>
        <p:spPr>
          <a:xfrm>
            <a:off x="6553199" y="3962400"/>
            <a:ext cx="2115207"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0" name="Rectangle 9"/>
          <p:cNvSpPr/>
          <p:nvPr/>
        </p:nvSpPr>
        <p:spPr>
          <a:xfrm>
            <a:off x="838200" y="2589213"/>
            <a:ext cx="2115207"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1" name="Rectangle 10"/>
          <p:cNvSpPr/>
          <p:nvPr/>
        </p:nvSpPr>
        <p:spPr>
          <a:xfrm>
            <a:off x="838199" y="4631914"/>
            <a:ext cx="3505201" cy="5496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2" name="Rectangle 11"/>
          <p:cNvSpPr/>
          <p:nvPr/>
        </p:nvSpPr>
        <p:spPr>
          <a:xfrm>
            <a:off x="864476" y="3715926"/>
            <a:ext cx="3478924" cy="3226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Tree>
    <p:extLst>
      <p:ext uri="{BB962C8B-B14F-4D97-AF65-F5344CB8AC3E}">
        <p14:creationId xmlns:p14="http://schemas.microsoft.com/office/powerpoint/2010/main" val="38465520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a:t>
            </a:r>
            <a:endParaRPr lang="en-US" dirty="0"/>
          </a:p>
        </p:txBody>
      </p:sp>
      <p:sp>
        <p:nvSpPr>
          <p:cNvPr id="3" name="Content Placeholder 2"/>
          <p:cNvSpPr>
            <a:spLocks noGrp="1"/>
          </p:cNvSpPr>
          <p:nvPr>
            <p:ph idx="1"/>
          </p:nvPr>
        </p:nvSpPr>
        <p:spPr>
          <a:xfrm>
            <a:off x="609600" y="1600200"/>
            <a:ext cx="8077200" cy="4525963"/>
          </a:xfrm>
        </p:spPr>
        <p:txBody>
          <a:bodyPr/>
          <a:lstStyle/>
          <a:p>
            <a:r>
              <a:rPr lang="en-US" dirty="0" smtClean="0"/>
              <a:t>Options for treatment/</a:t>
            </a:r>
            <a:r>
              <a:rPr lang="en-US" dirty="0" err="1" smtClean="0"/>
              <a:t>followup</a:t>
            </a:r>
            <a:r>
              <a:rPr lang="en-US" dirty="0" smtClean="0"/>
              <a:t>:</a:t>
            </a:r>
          </a:p>
          <a:p>
            <a:pPr lvl="1"/>
            <a:r>
              <a:rPr lang="en-US" dirty="0"/>
              <a:t>Expectant management</a:t>
            </a:r>
          </a:p>
          <a:p>
            <a:pPr lvl="1"/>
            <a:r>
              <a:rPr lang="en-US" dirty="0"/>
              <a:t>Provera 10mg x 10 days monthly until withdrawal bleeding </a:t>
            </a:r>
            <a:r>
              <a:rPr lang="en-US" dirty="0" smtClean="0"/>
              <a:t>stops</a:t>
            </a:r>
          </a:p>
          <a:p>
            <a:endParaRPr lang="en-US" dirty="0" smtClean="0"/>
          </a:p>
          <a:p>
            <a:r>
              <a:rPr lang="en-US" dirty="0" smtClean="0"/>
              <a:t>How long is uterine pathology “good for”?</a:t>
            </a:r>
          </a:p>
          <a:p>
            <a:pPr lvl="1"/>
            <a:r>
              <a:rPr lang="en-US" dirty="0"/>
              <a:t> </a:t>
            </a:r>
            <a:r>
              <a:rPr lang="en-US" dirty="0" smtClean="0"/>
              <a:t>1 year</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72</a:t>
            </a:fld>
            <a:endParaRPr lang="en-US" altLang="en-US"/>
          </a:p>
        </p:txBody>
      </p:sp>
    </p:spTree>
    <p:extLst>
      <p:ext uri="{BB962C8B-B14F-4D97-AF65-F5344CB8AC3E}">
        <p14:creationId xmlns:p14="http://schemas.microsoft.com/office/powerpoint/2010/main" val="8713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a:xfrm>
            <a:off x="2057400" y="2667000"/>
            <a:ext cx="4876800" cy="1752600"/>
          </a:xfrm>
        </p:spPr>
        <p:txBody>
          <a:bodyPr/>
          <a:lstStyle/>
          <a:p>
            <a:r>
              <a:rPr lang="en-US" sz="6000" b="1" dirty="0" smtClean="0">
                <a:solidFill>
                  <a:schemeClr val="tx1"/>
                </a:solidFill>
              </a:rPr>
              <a:t>“JB”</a:t>
            </a:r>
            <a:endParaRPr lang="en-US" sz="6000" b="1" dirty="0">
              <a:solidFill>
                <a:schemeClr val="tx1"/>
              </a:solidFill>
            </a:endParaRP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2/14/2023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73</a:t>
            </a:fld>
            <a:endParaRPr lang="en-US" altLang="en-US"/>
          </a:p>
        </p:txBody>
      </p:sp>
    </p:spTree>
    <p:extLst>
      <p:ext uri="{BB962C8B-B14F-4D97-AF65-F5344CB8AC3E}">
        <p14:creationId xmlns:p14="http://schemas.microsoft.com/office/powerpoint/2010/main" val="18067356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t>Case Study JB</a:t>
            </a:r>
            <a:endParaRPr lang="en-US" dirty="0"/>
          </a:p>
        </p:txBody>
      </p:sp>
      <p:sp>
        <p:nvSpPr>
          <p:cNvPr id="3" name="Content Placeholder 2"/>
          <p:cNvSpPr>
            <a:spLocks noGrp="1"/>
          </p:cNvSpPr>
          <p:nvPr>
            <p:ph idx="1"/>
          </p:nvPr>
        </p:nvSpPr>
        <p:spPr>
          <a:xfrm>
            <a:off x="609600" y="1219200"/>
            <a:ext cx="8077200" cy="4525963"/>
          </a:xfrm>
        </p:spPr>
        <p:txBody>
          <a:bodyPr/>
          <a:lstStyle/>
          <a:p>
            <a:r>
              <a:rPr lang="en-US" sz="2000" dirty="0" smtClean="0"/>
              <a:t>10/2018 </a:t>
            </a:r>
            <a:r>
              <a:rPr lang="en-US" sz="2000" b="1" dirty="0" smtClean="0"/>
              <a:t>PCP visit</a:t>
            </a:r>
          </a:p>
          <a:p>
            <a:pPr marL="0" indent="0">
              <a:buNone/>
            </a:pPr>
            <a:r>
              <a:rPr lang="en-US" sz="2000" dirty="0" smtClean="0"/>
              <a:t>54-year-old </a:t>
            </a:r>
            <a:r>
              <a:rPr lang="en-US" sz="2000" dirty="0"/>
              <a:t>female with a past medical history of hypertension, Hashimoto's, genital herpes who presents with a complaint of abnormal uterine bleeding.</a:t>
            </a:r>
            <a:br>
              <a:rPr lang="en-US" sz="2000" dirty="0"/>
            </a:br>
            <a:r>
              <a:rPr lang="en-US" sz="2000" dirty="0" smtClean="0"/>
              <a:t>-Menses q 3 weeks- recently lasting 2+ weeks.  Soaking pad q hour at heaviest.  </a:t>
            </a:r>
            <a:r>
              <a:rPr lang="en-US" sz="2000" dirty="0"/>
              <a:t/>
            </a:r>
            <a:br>
              <a:rPr lang="en-US" sz="2000" dirty="0"/>
            </a:br>
            <a:r>
              <a:rPr lang="en-US" sz="2000" dirty="0" smtClean="0"/>
              <a:t>-Does "vaginal </a:t>
            </a:r>
            <a:r>
              <a:rPr lang="en-US" sz="2000" dirty="0"/>
              <a:t>weight lifting." </a:t>
            </a:r>
            <a:br>
              <a:rPr lang="en-US" sz="2000" dirty="0"/>
            </a:br>
            <a:r>
              <a:rPr lang="en-US" sz="2000" dirty="0" smtClean="0"/>
              <a:t>-Normal </a:t>
            </a:r>
            <a:r>
              <a:rPr lang="en-US" sz="2000" dirty="0"/>
              <a:t>Pap with negative HPV 4 years ago.</a:t>
            </a:r>
            <a:br>
              <a:rPr lang="en-US" sz="2000" dirty="0"/>
            </a:br>
            <a:r>
              <a:rPr lang="en-US" sz="2000" dirty="0" smtClean="0"/>
              <a:t>-Positive </a:t>
            </a:r>
            <a:r>
              <a:rPr lang="en-US" sz="2000" dirty="0"/>
              <a:t>chlamydia 5/26/18, negative 7/13/18. Denies risky sexual behavior since.</a:t>
            </a:r>
            <a:br>
              <a:rPr lang="en-US" sz="2000" dirty="0"/>
            </a:br>
            <a:r>
              <a:rPr lang="en-US" sz="2000" dirty="0"/>
              <a:t>    </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74</a:t>
            </a:fld>
            <a:endParaRPr lang="en-US" altLang="en-US"/>
          </a:p>
        </p:txBody>
      </p:sp>
    </p:spTree>
    <p:extLst>
      <p:ext uri="{BB962C8B-B14F-4D97-AF65-F5344CB8AC3E}">
        <p14:creationId xmlns:p14="http://schemas.microsoft.com/office/powerpoint/2010/main" val="2852281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t>Case Study JB</a:t>
            </a:r>
            <a:endParaRPr lang="en-US" dirty="0"/>
          </a:p>
        </p:txBody>
      </p:sp>
      <p:sp>
        <p:nvSpPr>
          <p:cNvPr id="3" name="Content Placeholder 2"/>
          <p:cNvSpPr>
            <a:spLocks noGrp="1"/>
          </p:cNvSpPr>
          <p:nvPr>
            <p:ph idx="1"/>
          </p:nvPr>
        </p:nvSpPr>
        <p:spPr>
          <a:xfrm>
            <a:off x="1524000" y="2209801"/>
            <a:ext cx="5791200" cy="2133600"/>
          </a:xfrm>
        </p:spPr>
        <p:txBody>
          <a:bodyPr/>
          <a:lstStyle/>
          <a:p>
            <a:r>
              <a:rPr lang="en-US" dirty="0" smtClean="0"/>
              <a:t>What is your work up and plan?</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75</a:t>
            </a:fld>
            <a:endParaRPr lang="en-US" altLang="en-US"/>
          </a:p>
        </p:txBody>
      </p:sp>
    </p:spTree>
    <p:extLst>
      <p:ext uri="{BB962C8B-B14F-4D97-AF65-F5344CB8AC3E}">
        <p14:creationId xmlns:p14="http://schemas.microsoft.com/office/powerpoint/2010/main" val="5504810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a:t>Case Study JB</a:t>
            </a:r>
          </a:p>
        </p:txBody>
      </p:sp>
      <p:sp>
        <p:nvSpPr>
          <p:cNvPr id="3" name="Content Placeholder 2"/>
          <p:cNvSpPr>
            <a:spLocks noGrp="1"/>
          </p:cNvSpPr>
          <p:nvPr>
            <p:ph idx="1"/>
          </p:nvPr>
        </p:nvSpPr>
        <p:spPr>
          <a:xfrm>
            <a:off x="457200" y="1600200"/>
            <a:ext cx="8229600" cy="4525963"/>
          </a:xfrm>
        </p:spPr>
        <p:txBody>
          <a:bodyPr/>
          <a:lstStyle/>
          <a:p>
            <a:r>
              <a:rPr lang="en-US" dirty="0" smtClean="0"/>
              <a:t>Assessment: AUB</a:t>
            </a:r>
          </a:p>
          <a:p>
            <a:r>
              <a:rPr lang="en-US" dirty="0" smtClean="0"/>
              <a:t>Plan: (PCP consulted with CNM)</a:t>
            </a:r>
          </a:p>
          <a:p>
            <a:pPr lvl="1"/>
            <a:r>
              <a:rPr lang="en-US" dirty="0" smtClean="0"/>
              <a:t>check FSH</a:t>
            </a:r>
          </a:p>
          <a:p>
            <a:pPr lvl="1"/>
            <a:r>
              <a:rPr lang="en-US" dirty="0" smtClean="0"/>
              <a:t>Suspect </a:t>
            </a:r>
            <a:r>
              <a:rPr lang="en-US" dirty="0"/>
              <a:t>related to </a:t>
            </a:r>
            <a:r>
              <a:rPr lang="en-US" dirty="0" err="1"/>
              <a:t>perimenopausal</a:t>
            </a:r>
            <a:r>
              <a:rPr lang="en-US" dirty="0"/>
              <a:t> </a:t>
            </a:r>
            <a:r>
              <a:rPr lang="en-US" dirty="0" smtClean="0"/>
              <a:t>bleeding</a:t>
            </a:r>
            <a:endParaRPr lang="en-US" dirty="0"/>
          </a:p>
          <a:p>
            <a:pPr lvl="1"/>
            <a:r>
              <a:rPr lang="en-US" dirty="0" smtClean="0"/>
              <a:t>recommend US and EMB</a:t>
            </a:r>
          </a:p>
          <a:p>
            <a:pPr lvl="2"/>
            <a:r>
              <a:rPr lang="en-US" dirty="0" smtClean="0"/>
              <a:t>Pt declines US. Has no insurance</a:t>
            </a:r>
          </a:p>
          <a:p>
            <a:pPr lvl="1"/>
            <a:r>
              <a:rPr lang="en-US" dirty="0" smtClean="0"/>
              <a:t>Discussed </a:t>
            </a:r>
            <a:r>
              <a:rPr lang="en-US" dirty="0"/>
              <a:t>use of NSAIDs to help with bleeding and cramping while in Ireland.   </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76</a:t>
            </a:fld>
            <a:endParaRPr lang="en-US" altLang="en-US"/>
          </a:p>
        </p:txBody>
      </p:sp>
    </p:spTree>
    <p:extLst>
      <p:ext uri="{BB962C8B-B14F-4D97-AF65-F5344CB8AC3E}">
        <p14:creationId xmlns:p14="http://schemas.microsoft.com/office/powerpoint/2010/main" val="32436550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JB</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TE to </a:t>
            </a:r>
            <a:r>
              <a:rPr lang="en-US" dirty="0" err="1" smtClean="0"/>
              <a:t>pt</a:t>
            </a:r>
            <a:r>
              <a:rPr lang="en-US" dirty="0" smtClean="0"/>
              <a:t> after consult with CNM regarding plan.  Pt upset at suggesting EMB</a:t>
            </a:r>
            <a:r>
              <a:rPr lang="en-US" dirty="0"/>
              <a:t> </a:t>
            </a:r>
            <a:r>
              <a:rPr lang="en-US" dirty="0" smtClean="0"/>
              <a:t>to r/o malignancy, stating </a:t>
            </a:r>
            <a:r>
              <a:rPr lang="en-US" dirty="0"/>
              <a:t>"why would you put that in someone's mind! that's completely </a:t>
            </a:r>
            <a:r>
              <a:rPr lang="en-US"/>
              <a:t>untrue </a:t>
            </a:r>
            <a:r>
              <a:rPr lang="en-US" smtClean="0"/>
              <a:t>I'm </a:t>
            </a:r>
            <a:r>
              <a:rPr lang="en-US" dirty="0"/>
              <a:t>not going to get cancer" </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77</a:t>
            </a:fld>
            <a:endParaRPr lang="en-US" altLang="en-US"/>
          </a:p>
        </p:txBody>
      </p:sp>
    </p:spTree>
    <p:extLst>
      <p:ext uri="{BB962C8B-B14F-4D97-AF65-F5344CB8AC3E}">
        <p14:creationId xmlns:p14="http://schemas.microsoft.com/office/powerpoint/2010/main" val="10848261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t>Case Study JB</a:t>
            </a:r>
            <a:endParaRPr lang="en-US" dirty="0"/>
          </a:p>
        </p:txBody>
      </p:sp>
      <p:sp>
        <p:nvSpPr>
          <p:cNvPr id="3" name="Content Placeholder 2"/>
          <p:cNvSpPr>
            <a:spLocks noGrp="1"/>
          </p:cNvSpPr>
          <p:nvPr>
            <p:ph idx="1"/>
          </p:nvPr>
        </p:nvSpPr>
        <p:spPr>
          <a:xfrm>
            <a:off x="335280" y="1295400"/>
            <a:ext cx="5791200" cy="4525963"/>
          </a:xfrm>
        </p:spPr>
        <p:txBody>
          <a:bodyPr/>
          <a:lstStyle/>
          <a:p>
            <a:pPr marL="0" indent="0">
              <a:buNone/>
            </a:pPr>
            <a:r>
              <a:rPr lang="en-US" b="1" dirty="0" smtClean="0"/>
              <a:t>11/2018 (1 month interim)</a:t>
            </a:r>
          </a:p>
          <a:p>
            <a:r>
              <a:rPr lang="en-US" dirty="0" smtClean="0"/>
              <a:t>FSH 28.3</a:t>
            </a:r>
          </a:p>
          <a:p>
            <a:r>
              <a:rPr lang="en-US" dirty="0" smtClean="0"/>
              <a:t>EMB:</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78</a:t>
            </a:fld>
            <a:endParaRPr lang="en-US" altLang="en-US"/>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030" t="85641" r="11353" b="2564"/>
          <a:stretch/>
        </p:blipFill>
        <p:spPr bwMode="auto">
          <a:xfrm>
            <a:off x="76200" y="2971800"/>
            <a:ext cx="9067800" cy="1136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3883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086600" cy="4572000"/>
          </a:xfrm>
        </p:spPr>
        <p:txBody>
          <a:bodyPr/>
          <a:lstStyle/>
          <a:p>
            <a:r>
              <a:rPr lang="en-US" dirty="0" smtClean="0"/>
              <a:t>What’s you’re plan?</a:t>
            </a:r>
          </a:p>
          <a:p>
            <a:endParaRPr lang="en-US" dirty="0"/>
          </a:p>
          <a:p>
            <a:r>
              <a:rPr lang="en-US" dirty="0" smtClean="0"/>
              <a:t>Pt expectantly managed</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79</a:t>
            </a:fld>
            <a:endParaRPr lang="en-US" altLang="en-US"/>
          </a:p>
        </p:txBody>
      </p:sp>
      <p:sp>
        <p:nvSpPr>
          <p:cNvPr id="6" name="Title 1"/>
          <p:cNvSpPr>
            <a:spLocks noGrp="1"/>
          </p:cNvSpPr>
          <p:nvPr>
            <p:ph type="title"/>
          </p:nvPr>
        </p:nvSpPr>
        <p:spPr>
          <a:xfrm>
            <a:off x="2895600" y="152400"/>
            <a:ext cx="5715000" cy="1143000"/>
          </a:xfrm>
        </p:spPr>
        <p:txBody>
          <a:bodyPr/>
          <a:lstStyle/>
          <a:p>
            <a:r>
              <a:rPr lang="en-US" dirty="0" smtClean="0"/>
              <a:t>Case Study JB</a:t>
            </a:r>
            <a:endParaRPr lang="en-US" dirty="0"/>
          </a:p>
        </p:txBody>
      </p:sp>
    </p:spTree>
    <p:extLst>
      <p:ext uri="{BB962C8B-B14F-4D97-AF65-F5344CB8AC3E}">
        <p14:creationId xmlns:p14="http://schemas.microsoft.com/office/powerpoint/2010/main" val="201988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57400" y="2667000"/>
            <a:ext cx="5715000" cy="1143000"/>
          </a:xfrm>
        </p:spPr>
        <p:txBody>
          <a:bodyPr/>
          <a:lstStyle/>
          <a:p>
            <a:r>
              <a:rPr lang="en-US" dirty="0" smtClean="0"/>
              <a:t>Pregnancy</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a:t>
            </a:fld>
            <a:endParaRPr lang="en-US" altLang="en-US"/>
          </a:p>
        </p:txBody>
      </p:sp>
    </p:spTree>
    <p:extLst>
      <p:ext uri="{BB962C8B-B14F-4D97-AF65-F5344CB8AC3E}">
        <p14:creationId xmlns:p14="http://schemas.microsoft.com/office/powerpoint/2010/main" val="11057101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t>Case Study JB</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80</a:t>
            </a:fld>
            <a:endParaRPr lang="en-US" altLang="en-US"/>
          </a:p>
        </p:txBody>
      </p:sp>
      <p:sp>
        <p:nvSpPr>
          <p:cNvPr id="6" name="Rectangle 5"/>
          <p:cNvSpPr/>
          <p:nvPr/>
        </p:nvSpPr>
        <p:spPr>
          <a:xfrm>
            <a:off x="304800" y="1143000"/>
            <a:ext cx="8382000" cy="3693319"/>
          </a:xfrm>
          <a:prstGeom prst="rect">
            <a:avLst/>
          </a:prstGeom>
        </p:spPr>
        <p:txBody>
          <a:bodyPr wrap="square">
            <a:spAutoFit/>
          </a:bodyPr>
          <a:lstStyle/>
          <a:p>
            <a:r>
              <a:rPr lang="en-US" sz="2400" dirty="0" smtClean="0">
                <a:latin typeface="Footlight MT Light" panose="0204060206030A020304" pitchFamily="18" charset="0"/>
              </a:rPr>
              <a:t>1/4/2019</a:t>
            </a:r>
            <a:r>
              <a:rPr lang="en-US" sz="2400" dirty="0">
                <a:latin typeface="Footlight MT Light" panose="0204060206030A020304" pitchFamily="18" charset="0"/>
              </a:rPr>
              <a:t> </a:t>
            </a:r>
            <a:r>
              <a:rPr lang="en-US" sz="2400" dirty="0" smtClean="0">
                <a:latin typeface="Footlight MT Light" panose="0204060206030A020304" pitchFamily="18" charset="0"/>
              </a:rPr>
              <a:t> (3 month interim)</a:t>
            </a:r>
          </a:p>
          <a:p>
            <a:endParaRPr lang="en-US" sz="2400" dirty="0" smtClean="0">
              <a:latin typeface="Footlight MT Light" panose="0204060206030A020304" pitchFamily="18" charset="0"/>
            </a:endParaRPr>
          </a:p>
          <a:p>
            <a:pPr marL="342900" indent="-342900">
              <a:buFont typeface="Arial" panose="020B0604020202020204" pitchFamily="34" charset="0"/>
              <a:buChar char="•"/>
            </a:pPr>
            <a:r>
              <a:rPr lang="en-US" sz="2400" dirty="0" smtClean="0">
                <a:latin typeface="Footlight MT Light" panose="0204060206030A020304" pitchFamily="18" charset="0"/>
              </a:rPr>
              <a:t>presents </a:t>
            </a:r>
            <a:r>
              <a:rPr lang="en-US" sz="2400" dirty="0">
                <a:latin typeface="Footlight MT Light" panose="0204060206030A020304" pitchFamily="18" charset="0"/>
              </a:rPr>
              <a:t>with a complaint of nonstop </a:t>
            </a:r>
            <a:r>
              <a:rPr lang="en-US" sz="2400" dirty="0" smtClean="0">
                <a:latin typeface="Footlight MT Light" panose="0204060206030A020304" pitchFamily="18" charset="0"/>
              </a:rPr>
              <a:t>bleeding for </a:t>
            </a:r>
            <a:r>
              <a:rPr lang="en-US" sz="2400" dirty="0">
                <a:latin typeface="Footlight MT Light" panose="0204060206030A020304" pitchFamily="18" charset="0"/>
              </a:rPr>
              <a:t>past 20 days. Slows down some days but typically heavy, changing a pad every hour. Tired of it, feeling weak. Tried oral iron in the past but it made her stomach hurt so now tries to eat iron rich foods. Hemoglobin today </a:t>
            </a:r>
            <a:r>
              <a:rPr lang="en-US" sz="2400" dirty="0" smtClean="0">
                <a:latin typeface="Footlight MT Light" panose="0204060206030A020304" pitchFamily="18" charset="0"/>
              </a:rPr>
              <a:t>14.3.</a:t>
            </a:r>
            <a:endParaRPr lang="en-US" sz="2400" dirty="0">
              <a:latin typeface="Footlight MT Light" panose="0204060206030A020304" pitchFamily="18" charset="0"/>
            </a:endParaRPr>
          </a:p>
          <a:p>
            <a:pPr marL="342900" indent="-342900">
              <a:buFont typeface="Arial" panose="020B0604020202020204" pitchFamily="34" charset="0"/>
              <a:buChar char="•"/>
            </a:pPr>
            <a:r>
              <a:rPr lang="en-US" sz="2400" dirty="0" smtClean="0">
                <a:latin typeface="Footlight MT Light" panose="0204060206030A020304" pitchFamily="18" charset="0"/>
              </a:rPr>
              <a:t>Had </a:t>
            </a:r>
            <a:r>
              <a:rPr lang="en-US" sz="2400" dirty="0">
                <a:latin typeface="Footlight MT Light" panose="0204060206030A020304" pitchFamily="18" charset="0"/>
              </a:rPr>
              <a:t>same many years ago and took OCPs for. Previously controlled for years, then started over a year ago, off and on. </a:t>
            </a:r>
            <a:r>
              <a:rPr lang="en-US" dirty="0"/>
              <a:t/>
            </a:r>
            <a:br>
              <a:rPr lang="en-US" dirty="0"/>
            </a:br>
            <a:endParaRPr lang="en-US" dirty="0"/>
          </a:p>
        </p:txBody>
      </p:sp>
    </p:spTree>
    <p:extLst>
      <p:ext uri="{BB962C8B-B14F-4D97-AF65-F5344CB8AC3E}">
        <p14:creationId xmlns:p14="http://schemas.microsoft.com/office/powerpoint/2010/main" val="15410365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smtClean="0"/>
              <a:t>Case Study JB</a:t>
            </a:r>
            <a:endParaRPr lang="en-US" dirty="0"/>
          </a:p>
        </p:txBody>
      </p:sp>
      <p:sp>
        <p:nvSpPr>
          <p:cNvPr id="3" name="Content Placeholder 2"/>
          <p:cNvSpPr>
            <a:spLocks noGrp="1"/>
          </p:cNvSpPr>
          <p:nvPr>
            <p:ph idx="1"/>
          </p:nvPr>
        </p:nvSpPr>
        <p:spPr>
          <a:xfrm>
            <a:off x="457200" y="990600"/>
            <a:ext cx="7696200" cy="4525963"/>
          </a:xfrm>
        </p:spPr>
        <p:txBody>
          <a:bodyPr/>
          <a:lstStyle/>
          <a:p>
            <a:r>
              <a:rPr lang="en-US" dirty="0" smtClean="0"/>
              <a:t>Exam: benign (pelvic exam not performed)</a:t>
            </a:r>
          </a:p>
          <a:p>
            <a:r>
              <a:rPr lang="en-US" dirty="0" smtClean="0"/>
              <a:t>Plan?</a:t>
            </a:r>
          </a:p>
          <a:p>
            <a:endParaRPr lang="en-US" dirty="0" smtClean="0"/>
          </a:p>
          <a:p>
            <a:r>
              <a:rPr lang="en-US" dirty="0" smtClean="0"/>
              <a:t>Provera 10mg  daily (advised could take 2 pills daily if needed)</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81</a:t>
            </a:fld>
            <a:endParaRPr lang="en-US" altLang="en-US"/>
          </a:p>
        </p:txBody>
      </p:sp>
    </p:spTree>
    <p:extLst>
      <p:ext uri="{BB962C8B-B14F-4D97-AF65-F5344CB8AC3E}">
        <p14:creationId xmlns:p14="http://schemas.microsoft.com/office/powerpoint/2010/main" val="182207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5715000" cy="1143000"/>
          </a:xfrm>
        </p:spPr>
        <p:txBody>
          <a:bodyPr/>
          <a:lstStyle/>
          <a:p>
            <a:r>
              <a:rPr lang="en-US" dirty="0" smtClean="0"/>
              <a:t>Case Study JB</a:t>
            </a:r>
            <a:endParaRPr lang="en-US" dirty="0"/>
          </a:p>
        </p:txBody>
      </p:sp>
      <p:sp>
        <p:nvSpPr>
          <p:cNvPr id="3" name="Content Placeholder 2"/>
          <p:cNvSpPr>
            <a:spLocks noGrp="1"/>
          </p:cNvSpPr>
          <p:nvPr>
            <p:ph idx="1"/>
          </p:nvPr>
        </p:nvSpPr>
        <p:spPr>
          <a:xfrm>
            <a:off x="304800" y="990600"/>
            <a:ext cx="8305800" cy="4525963"/>
          </a:xfrm>
        </p:spPr>
        <p:txBody>
          <a:bodyPr/>
          <a:lstStyle/>
          <a:p>
            <a:pPr marL="0" indent="0">
              <a:buNone/>
            </a:pPr>
            <a:r>
              <a:rPr lang="en-US" dirty="0" smtClean="0"/>
              <a:t>1/8/19 (4 day interim)</a:t>
            </a:r>
          </a:p>
          <a:p>
            <a:r>
              <a:rPr lang="en-US" dirty="0" smtClean="0"/>
              <a:t>Taking </a:t>
            </a:r>
            <a:r>
              <a:rPr lang="en-US" dirty="0" err="1" smtClean="0"/>
              <a:t>provera</a:t>
            </a:r>
            <a:r>
              <a:rPr lang="en-US" dirty="0" smtClean="0"/>
              <a:t> 1-2 pills daily. Bleeding less but still heavy</a:t>
            </a:r>
          </a:p>
          <a:p>
            <a:r>
              <a:rPr lang="en-US" dirty="0" smtClean="0"/>
              <a:t>Plan: continue </a:t>
            </a:r>
            <a:r>
              <a:rPr lang="en-US" dirty="0" err="1" smtClean="0"/>
              <a:t>provera</a:t>
            </a:r>
            <a:r>
              <a:rPr lang="en-US" dirty="0" smtClean="0"/>
              <a:t>, agree to trial </a:t>
            </a:r>
            <a:r>
              <a:rPr lang="en-US" dirty="0" err="1" smtClean="0"/>
              <a:t>mirena</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82</a:t>
            </a:fld>
            <a:endParaRPr lang="en-US" altLang="en-US"/>
          </a:p>
        </p:txBody>
      </p:sp>
    </p:spTree>
    <p:extLst>
      <p:ext uri="{BB962C8B-B14F-4D97-AF65-F5344CB8AC3E}">
        <p14:creationId xmlns:p14="http://schemas.microsoft.com/office/powerpoint/2010/main" val="11828582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580" y="838200"/>
            <a:ext cx="6019800" cy="549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971800" y="30480"/>
            <a:ext cx="5715000" cy="1143000"/>
          </a:xfrm>
        </p:spPr>
        <p:txBody>
          <a:bodyPr/>
          <a:lstStyle/>
          <a:p>
            <a:r>
              <a:rPr lang="en-US" dirty="0" smtClean="0"/>
              <a:t>Case Study JB</a:t>
            </a:r>
            <a:endParaRPr lang="en-US" dirty="0"/>
          </a:p>
        </p:txBody>
      </p:sp>
      <p:sp>
        <p:nvSpPr>
          <p:cNvPr id="3" name="Content Placeholder 2"/>
          <p:cNvSpPr>
            <a:spLocks noGrp="1"/>
          </p:cNvSpPr>
          <p:nvPr>
            <p:ph idx="1"/>
          </p:nvPr>
        </p:nvSpPr>
        <p:spPr>
          <a:xfrm>
            <a:off x="533400" y="1371600"/>
            <a:ext cx="5791200" cy="4525963"/>
          </a:xfrm>
        </p:spPr>
        <p:txBody>
          <a:bodyPr/>
          <a:lstStyle/>
          <a:p>
            <a:r>
              <a:rPr lang="en-US" dirty="0" smtClean="0"/>
              <a:t>1/22/19</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83</a:t>
            </a:fld>
            <a:endParaRPr lang="en-US" altLang="en-US"/>
          </a:p>
        </p:txBody>
      </p:sp>
      <p:sp>
        <p:nvSpPr>
          <p:cNvPr id="6" name="Rectangle 5"/>
          <p:cNvSpPr/>
          <p:nvPr/>
        </p:nvSpPr>
        <p:spPr>
          <a:xfrm>
            <a:off x="2209800" y="3200400"/>
            <a:ext cx="616458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22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JB</a:t>
            </a:r>
            <a:endParaRPr lang="en-US" dirty="0"/>
          </a:p>
        </p:txBody>
      </p:sp>
      <p:sp>
        <p:nvSpPr>
          <p:cNvPr id="3" name="Content Placeholder 2"/>
          <p:cNvSpPr>
            <a:spLocks noGrp="1"/>
          </p:cNvSpPr>
          <p:nvPr>
            <p:ph idx="1"/>
          </p:nvPr>
        </p:nvSpPr>
        <p:spPr>
          <a:xfrm>
            <a:off x="1371600" y="1981200"/>
            <a:ext cx="5791200" cy="4525963"/>
          </a:xfrm>
        </p:spPr>
        <p:txBody>
          <a:bodyPr/>
          <a:lstStyle/>
          <a:p>
            <a:r>
              <a:rPr lang="en-US" dirty="0" smtClean="0"/>
              <a:t>What are her options?</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84</a:t>
            </a:fld>
            <a:endParaRPr lang="en-US" altLang="en-US"/>
          </a:p>
        </p:txBody>
      </p:sp>
    </p:spTree>
    <p:extLst>
      <p:ext uri="{BB962C8B-B14F-4D97-AF65-F5344CB8AC3E}">
        <p14:creationId xmlns:p14="http://schemas.microsoft.com/office/powerpoint/2010/main" val="4630375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85800"/>
            <a:ext cx="5181600" cy="581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0" y="114300"/>
            <a:ext cx="5715000" cy="1143000"/>
          </a:xfrm>
        </p:spPr>
        <p:txBody>
          <a:bodyPr/>
          <a:lstStyle/>
          <a:p>
            <a:r>
              <a:rPr lang="en-US" dirty="0" smtClean="0"/>
              <a:t>Case Study JB</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85</a:t>
            </a:fld>
            <a:endParaRPr lang="en-US" altLang="en-US"/>
          </a:p>
        </p:txBody>
      </p:sp>
      <p:sp>
        <p:nvSpPr>
          <p:cNvPr id="3" name="Rectangle 2"/>
          <p:cNvSpPr/>
          <p:nvPr/>
        </p:nvSpPr>
        <p:spPr>
          <a:xfrm>
            <a:off x="1676400" y="5333999"/>
            <a:ext cx="5181600" cy="11668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82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a:xfrm>
            <a:off x="2057400" y="2667000"/>
            <a:ext cx="4876800" cy="1752600"/>
          </a:xfrm>
        </p:spPr>
        <p:txBody>
          <a:bodyPr/>
          <a:lstStyle/>
          <a:p>
            <a:r>
              <a:rPr lang="en-US" sz="6000" b="1" dirty="0" smtClean="0">
                <a:solidFill>
                  <a:schemeClr val="tx1"/>
                </a:solidFill>
              </a:rPr>
              <a:t>“EW”</a:t>
            </a:r>
            <a:endParaRPr lang="en-US" sz="6000" b="1" dirty="0">
              <a:solidFill>
                <a:schemeClr val="tx1"/>
              </a:solidFill>
            </a:endParaRP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2/14/2023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86</a:t>
            </a:fld>
            <a:endParaRPr lang="en-US" altLang="en-US"/>
          </a:p>
        </p:txBody>
      </p:sp>
    </p:spTree>
    <p:extLst>
      <p:ext uri="{BB962C8B-B14F-4D97-AF65-F5344CB8AC3E}">
        <p14:creationId xmlns:p14="http://schemas.microsoft.com/office/powerpoint/2010/main" val="18067356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
            <a:ext cx="5715000" cy="1143000"/>
          </a:xfrm>
        </p:spPr>
        <p:txBody>
          <a:bodyPr/>
          <a:lstStyle/>
          <a:p>
            <a:r>
              <a:rPr lang="en-US" dirty="0" smtClean="0"/>
              <a:t>Case Study EW</a:t>
            </a:r>
            <a:endParaRPr lang="en-US" dirty="0"/>
          </a:p>
        </p:txBody>
      </p:sp>
      <p:sp>
        <p:nvSpPr>
          <p:cNvPr id="3" name="Content Placeholder 2"/>
          <p:cNvSpPr>
            <a:spLocks noGrp="1"/>
          </p:cNvSpPr>
          <p:nvPr>
            <p:ph idx="1"/>
          </p:nvPr>
        </p:nvSpPr>
        <p:spPr>
          <a:xfrm>
            <a:off x="495300" y="1219200"/>
            <a:ext cx="8077200" cy="4525963"/>
          </a:xfrm>
        </p:spPr>
        <p:txBody>
          <a:bodyPr/>
          <a:lstStyle/>
          <a:p>
            <a:pPr marL="0" indent="0">
              <a:buNone/>
            </a:pPr>
            <a:r>
              <a:rPr lang="en-US" dirty="0" smtClean="0"/>
              <a:t>12/12/18 </a:t>
            </a:r>
          </a:p>
          <a:p>
            <a:r>
              <a:rPr lang="en-US" dirty="0" smtClean="0"/>
              <a:t>36 </a:t>
            </a:r>
            <a:r>
              <a:rPr lang="en-US" dirty="0" err="1" smtClean="0"/>
              <a:t>yo</a:t>
            </a:r>
            <a:r>
              <a:rPr lang="en-US" dirty="0" smtClean="0"/>
              <a:t> G1P1 with minimal medical </a:t>
            </a:r>
            <a:r>
              <a:rPr lang="en-US" dirty="0" err="1" smtClean="0"/>
              <a:t>hx</a:t>
            </a:r>
            <a:r>
              <a:rPr lang="en-US" dirty="0" smtClean="0"/>
              <a:t> (sister with breast ca age 27) presents for problem visit. No pap on file</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87</a:t>
            </a:fld>
            <a:endParaRPr lang="en-US" altLang="en-US"/>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978"/>
          <a:stretch/>
        </p:blipFill>
        <p:spPr bwMode="auto">
          <a:xfrm>
            <a:off x="228600" y="2499362"/>
            <a:ext cx="8399015" cy="3520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93499" y="1676399"/>
            <a:ext cx="1035301" cy="486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800" y="2939527"/>
            <a:ext cx="4953000" cy="486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19200" y="4219689"/>
            <a:ext cx="1219200" cy="486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5848" y="5183819"/>
            <a:ext cx="2848352" cy="8024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74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EW</a:t>
            </a:r>
            <a:endParaRPr lang="en-US" dirty="0"/>
          </a:p>
        </p:txBody>
      </p:sp>
      <p:sp>
        <p:nvSpPr>
          <p:cNvPr id="3" name="Content Placeholder 2"/>
          <p:cNvSpPr>
            <a:spLocks noGrp="1"/>
          </p:cNvSpPr>
          <p:nvPr>
            <p:ph idx="1"/>
          </p:nvPr>
        </p:nvSpPr>
        <p:spPr>
          <a:xfrm>
            <a:off x="2362200" y="2362517"/>
            <a:ext cx="5791200" cy="4525963"/>
          </a:xfrm>
        </p:spPr>
        <p:txBody>
          <a:bodyPr/>
          <a:lstStyle/>
          <a:p>
            <a:r>
              <a:rPr lang="en-US" dirty="0" smtClean="0"/>
              <a:t>What are your differentials?</a:t>
            </a:r>
          </a:p>
          <a:p>
            <a:r>
              <a:rPr lang="en-US" dirty="0" smtClean="0"/>
              <a:t>What are you going to do?</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88</a:t>
            </a:fld>
            <a:endParaRPr lang="en-US" altLang="en-US"/>
          </a:p>
        </p:txBody>
      </p:sp>
    </p:spTree>
    <p:extLst>
      <p:ext uri="{BB962C8B-B14F-4D97-AF65-F5344CB8AC3E}">
        <p14:creationId xmlns:p14="http://schemas.microsoft.com/office/powerpoint/2010/main" val="7768250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a:t>Case Study EW</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89</a:t>
            </a:fld>
            <a:endParaRPr lang="en-US" alt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599"/>
            <a:ext cx="7239000" cy="5219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14400" y="3619975"/>
            <a:ext cx="2446298" cy="266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85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smtClean="0"/>
              <a:t>Pregnancy</a:t>
            </a:r>
            <a:endParaRPr lang="en-US" dirty="0"/>
          </a:p>
        </p:txBody>
      </p:sp>
      <p:sp>
        <p:nvSpPr>
          <p:cNvPr id="3" name="Content Placeholder 2"/>
          <p:cNvSpPr>
            <a:spLocks noGrp="1"/>
          </p:cNvSpPr>
          <p:nvPr>
            <p:ph idx="1"/>
          </p:nvPr>
        </p:nvSpPr>
        <p:spPr>
          <a:xfrm>
            <a:off x="914400" y="1600200"/>
            <a:ext cx="8001000" cy="4525963"/>
          </a:xfrm>
        </p:spPr>
        <p:txBody>
          <a:bodyPr/>
          <a:lstStyle/>
          <a:p>
            <a:r>
              <a:rPr lang="en-US" b="1" u="sng" dirty="0" smtClean="0"/>
              <a:t>Presentation</a:t>
            </a:r>
            <a:r>
              <a:rPr lang="en-US" dirty="0" smtClean="0"/>
              <a:t>: brown, spotting, red flow, clots- in setting of +HCG </a:t>
            </a:r>
          </a:p>
          <a:p>
            <a:r>
              <a:rPr lang="en-US" dirty="0" smtClean="0"/>
              <a:t>Up to 30% of women have bleeding in first trimester</a:t>
            </a:r>
          </a:p>
          <a:p>
            <a:r>
              <a:rPr lang="en-US" dirty="0" smtClean="0"/>
              <a:t>Approximately ½ will miscarry</a:t>
            </a:r>
          </a:p>
          <a:p>
            <a:r>
              <a:rPr lang="en-US" dirty="0" smtClean="0"/>
              <a:t>Tests:</a:t>
            </a:r>
          </a:p>
          <a:p>
            <a:pPr lvl="1"/>
            <a:r>
              <a:rPr lang="en-US" dirty="0" smtClean="0"/>
              <a:t>HCG (urine or serum)</a:t>
            </a:r>
          </a:p>
          <a:p>
            <a:pPr lvl="1"/>
            <a:r>
              <a:rPr lang="en-US" dirty="0" smtClean="0"/>
              <a:t>Ultrasound when appropriate</a:t>
            </a:r>
          </a:p>
          <a:p>
            <a:r>
              <a:rPr lang="en-US" dirty="0" smtClean="0"/>
              <a:t>Differentials:</a:t>
            </a:r>
          </a:p>
          <a:p>
            <a:pPr lvl="1"/>
            <a:r>
              <a:rPr lang="en-US" dirty="0" smtClean="0"/>
              <a:t>viable pregnancy </a:t>
            </a:r>
          </a:p>
          <a:p>
            <a:pPr lvl="1"/>
            <a:r>
              <a:rPr lang="en-US" dirty="0" smtClean="0"/>
              <a:t>ectopic </a:t>
            </a:r>
          </a:p>
          <a:p>
            <a:pPr lvl="1"/>
            <a:r>
              <a:rPr lang="en-US" dirty="0" smtClean="0"/>
              <a:t>miscarriage</a:t>
            </a:r>
          </a:p>
          <a:p>
            <a:endParaRPr lang="en-US" dirty="0" smtClean="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a:t>
            </a:fld>
            <a:endParaRPr lang="en-US" altLang="en-US"/>
          </a:p>
        </p:txBody>
      </p:sp>
    </p:spTree>
    <p:extLst>
      <p:ext uri="{BB962C8B-B14F-4D97-AF65-F5344CB8AC3E}">
        <p14:creationId xmlns:p14="http://schemas.microsoft.com/office/powerpoint/2010/main" val="23092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a:t>Case Study EW</a:t>
            </a:r>
          </a:p>
        </p:txBody>
      </p:sp>
      <p:sp>
        <p:nvSpPr>
          <p:cNvPr id="3" name="Content Placeholder 2"/>
          <p:cNvSpPr>
            <a:spLocks noGrp="1"/>
          </p:cNvSpPr>
          <p:nvPr>
            <p:ph idx="1"/>
          </p:nvPr>
        </p:nvSpPr>
        <p:spPr>
          <a:xfrm>
            <a:off x="609600" y="3924300"/>
            <a:ext cx="5791200" cy="4525963"/>
          </a:xfrm>
        </p:spPr>
        <p:txBody>
          <a:bodyPr/>
          <a:lstStyle/>
          <a:p>
            <a:r>
              <a:rPr lang="en-US" b="1" dirty="0" err="1" smtClean="0"/>
              <a:t>Hgb</a:t>
            </a:r>
            <a:r>
              <a:rPr lang="en-US" b="1" dirty="0" smtClean="0"/>
              <a:t> 8.2/</a:t>
            </a:r>
            <a:r>
              <a:rPr lang="en-US" b="1" dirty="0" err="1" smtClean="0"/>
              <a:t>hct</a:t>
            </a:r>
            <a:r>
              <a:rPr lang="en-US" b="1" dirty="0" smtClean="0"/>
              <a:t> 27.7</a:t>
            </a:r>
            <a:endParaRPr lang="en-US" b="1"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90</a:t>
            </a:fld>
            <a:endParaRPr lang="en-US"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2810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16117" y="1998556"/>
            <a:ext cx="7340588" cy="486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2776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5715000" cy="1143000"/>
          </a:xfrm>
        </p:spPr>
        <p:txBody>
          <a:bodyPr/>
          <a:lstStyle/>
          <a:p>
            <a:r>
              <a:rPr lang="en-US" dirty="0"/>
              <a:t>Case Study EW</a:t>
            </a:r>
          </a:p>
        </p:txBody>
      </p:sp>
      <p:sp>
        <p:nvSpPr>
          <p:cNvPr id="3" name="Content Placeholder 2"/>
          <p:cNvSpPr>
            <a:spLocks noGrp="1"/>
          </p:cNvSpPr>
          <p:nvPr>
            <p:ph idx="1"/>
          </p:nvPr>
        </p:nvSpPr>
        <p:spPr>
          <a:xfrm>
            <a:off x="381000" y="1066800"/>
            <a:ext cx="8229600" cy="4953000"/>
          </a:xfrm>
        </p:spPr>
        <p:txBody>
          <a:bodyPr/>
          <a:lstStyle/>
          <a:p>
            <a:r>
              <a:rPr lang="en-US" dirty="0" smtClean="0"/>
              <a:t>12/17/18 (5 day interim)  </a:t>
            </a:r>
            <a:r>
              <a:rPr lang="en-US" dirty="0" err="1" smtClean="0"/>
              <a:t>pt</a:t>
            </a:r>
            <a:r>
              <a:rPr lang="en-US" dirty="0" smtClean="0"/>
              <a:t> called and was reporting significant symptoms of anemia. Bleeding had slowed. Sent to ED where H/H was 5.7/20.0. Transfused x 2units</a:t>
            </a:r>
          </a:p>
          <a:p>
            <a:r>
              <a:rPr lang="en-US" dirty="0" smtClean="0"/>
              <a:t>12/19/18 </a:t>
            </a:r>
            <a:r>
              <a:rPr lang="en-US" dirty="0" err="1" smtClean="0"/>
              <a:t>pt</a:t>
            </a:r>
            <a:r>
              <a:rPr lang="en-US" dirty="0" smtClean="0"/>
              <a:t> reports stating bleeding again</a:t>
            </a:r>
          </a:p>
          <a:p>
            <a:endParaRPr lang="en-US" dirty="0"/>
          </a:p>
          <a:p>
            <a:r>
              <a:rPr lang="en-US" dirty="0" smtClean="0"/>
              <a:t>What’s your plan?</a:t>
            </a:r>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91</a:t>
            </a:fld>
            <a:endParaRPr lang="en-US" altLang="en-US"/>
          </a:p>
        </p:txBody>
      </p:sp>
    </p:spTree>
    <p:extLst>
      <p:ext uri="{BB962C8B-B14F-4D97-AF65-F5344CB8AC3E}">
        <p14:creationId xmlns:p14="http://schemas.microsoft.com/office/powerpoint/2010/main" val="6525254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smtClean="0"/>
              <a:t>Case Study EW</a:t>
            </a:r>
            <a:endParaRPr lang="en-US" dirty="0"/>
          </a:p>
        </p:txBody>
      </p:sp>
      <p:sp>
        <p:nvSpPr>
          <p:cNvPr id="3" name="Content Placeholder 2"/>
          <p:cNvSpPr>
            <a:spLocks noGrp="1"/>
          </p:cNvSpPr>
          <p:nvPr>
            <p:ph idx="1"/>
          </p:nvPr>
        </p:nvSpPr>
        <p:spPr>
          <a:xfrm>
            <a:off x="762000" y="1143000"/>
            <a:ext cx="7162800" cy="4800600"/>
          </a:xfrm>
        </p:spPr>
        <p:txBody>
          <a:bodyPr/>
          <a:lstStyle/>
          <a:p>
            <a:r>
              <a:rPr lang="en-US" dirty="0"/>
              <a:t>Plan:</a:t>
            </a:r>
          </a:p>
          <a:p>
            <a:pPr lvl="1"/>
            <a:r>
              <a:rPr lang="en-US" dirty="0" err="1"/>
              <a:t>provera</a:t>
            </a:r>
            <a:r>
              <a:rPr lang="en-US" dirty="0"/>
              <a:t> 10mg daily x 10d</a:t>
            </a:r>
          </a:p>
          <a:p>
            <a:pPr lvl="1"/>
            <a:r>
              <a:rPr lang="en-US" dirty="0"/>
              <a:t>Stat US</a:t>
            </a:r>
          </a:p>
          <a:p>
            <a:pPr lvl="1"/>
            <a:r>
              <a:rPr lang="en-US" dirty="0" err="1"/>
              <a:t>Mirena</a:t>
            </a:r>
            <a:r>
              <a:rPr lang="en-US" dirty="0"/>
              <a:t> insertion ASAP</a:t>
            </a:r>
          </a:p>
          <a:p>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92</a:t>
            </a:fld>
            <a:endParaRPr lang="en-US" altLang="en-US"/>
          </a:p>
        </p:txBody>
      </p:sp>
    </p:spTree>
    <p:extLst>
      <p:ext uri="{BB962C8B-B14F-4D97-AF65-F5344CB8AC3E}">
        <p14:creationId xmlns:p14="http://schemas.microsoft.com/office/powerpoint/2010/main" val="40054838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a:t>Case Study EW</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93</a:t>
            </a:fld>
            <a:endParaRPr lang="en-US" alt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35538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2455" y="5181600"/>
            <a:ext cx="8350125"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91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5715000" cy="1143000"/>
          </a:xfrm>
        </p:spPr>
        <p:txBody>
          <a:bodyPr/>
          <a:lstStyle/>
          <a:p>
            <a:r>
              <a:rPr lang="en-US" dirty="0"/>
              <a:t>Case Study EW</a:t>
            </a:r>
          </a:p>
        </p:txBody>
      </p:sp>
      <p:sp>
        <p:nvSpPr>
          <p:cNvPr id="3" name="Content Placeholder 2"/>
          <p:cNvSpPr>
            <a:spLocks noGrp="1"/>
          </p:cNvSpPr>
          <p:nvPr>
            <p:ph idx="1"/>
          </p:nvPr>
        </p:nvSpPr>
        <p:spPr>
          <a:xfrm>
            <a:off x="762000" y="1143000"/>
            <a:ext cx="7924800" cy="4876800"/>
          </a:xfrm>
        </p:spPr>
        <p:txBody>
          <a:bodyPr/>
          <a:lstStyle/>
          <a:p>
            <a:r>
              <a:rPr lang="en-US" dirty="0" smtClean="0"/>
              <a:t>Plan?</a:t>
            </a:r>
          </a:p>
          <a:p>
            <a:r>
              <a:rPr lang="en-US" dirty="0" smtClean="0"/>
              <a:t>Pt counseled and accepts EMB and </a:t>
            </a:r>
            <a:r>
              <a:rPr lang="en-US" dirty="0" err="1" smtClean="0"/>
              <a:t>Mirena</a:t>
            </a:r>
            <a:r>
              <a:rPr lang="en-US" dirty="0" smtClean="0"/>
              <a:t> placement today</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94</a:t>
            </a:fld>
            <a:endParaRPr lang="en-US" altLang="en-US"/>
          </a:p>
        </p:txBody>
      </p:sp>
    </p:spTree>
    <p:extLst>
      <p:ext uri="{BB962C8B-B14F-4D97-AF65-F5344CB8AC3E}">
        <p14:creationId xmlns:p14="http://schemas.microsoft.com/office/powerpoint/2010/main" val="119703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EW</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95</a:t>
            </a:fld>
            <a:endParaRPr lang="en-US" alt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446957"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59979" y="2904487"/>
            <a:ext cx="8326821" cy="10579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8651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715000" cy="1143000"/>
          </a:xfrm>
        </p:spPr>
        <p:txBody>
          <a:bodyPr/>
          <a:lstStyle/>
          <a:p>
            <a:r>
              <a:rPr lang="en-US" dirty="0"/>
              <a:t>Case Study EW</a:t>
            </a:r>
          </a:p>
        </p:txBody>
      </p:sp>
      <p:sp>
        <p:nvSpPr>
          <p:cNvPr id="3" name="Content Placeholder 2"/>
          <p:cNvSpPr>
            <a:spLocks noGrp="1"/>
          </p:cNvSpPr>
          <p:nvPr>
            <p:ph idx="1"/>
          </p:nvPr>
        </p:nvSpPr>
        <p:spPr>
          <a:xfrm>
            <a:off x="990600" y="1600200"/>
            <a:ext cx="5791200" cy="4525963"/>
          </a:xfrm>
        </p:spPr>
        <p:txBody>
          <a:bodyPr/>
          <a:lstStyle/>
          <a:p>
            <a:r>
              <a:rPr lang="en-US" dirty="0" smtClean="0"/>
              <a:t>1. mass removed and sent to pathology</a:t>
            </a:r>
          </a:p>
          <a:p>
            <a:r>
              <a:rPr lang="en-US" dirty="0" smtClean="0"/>
              <a:t>2. EMB performed</a:t>
            </a:r>
          </a:p>
          <a:p>
            <a:r>
              <a:rPr lang="en-US" dirty="0" smtClean="0"/>
              <a:t>3. </a:t>
            </a:r>
            <a:r>
              <a:rPr lang="en-US" dirty="0" err="1" smtClean="0"/>
              <a:t>Mirena</a:t>
            </a:r>
            <a:r>
              <a:rPr lang="en-US" dirty="0" smtClean="0"/>
              <a:t> IUD placed successfully</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96</a:t>
            </a:fld>
            <a:endParaRPr lang="en-US" altLang="en-US"/>
          </a:p>
        </p:txBody>
      </p:sp>
    </p:spTree>
    <p:extLst>
      <p:ext uri="{BB962C8B-B14F-4D97-AF65-F5344CB8AC3E}">
        <p14:creationId xmlns:p14="http://schemas.microsoft.com/office/powerpoint/2010/main" val="3328036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91440"/>
            <a:ext cx="5715000" cy="1143000"/>
          </a:xfrm>
        </p:spPr>
        <p:txBody>
          <a:bodyPr/>
          <a:lstStyle/>
          <a:p>
            <a:r>
              <a:rPr lang="en-US" dirty="0" smtClean="0"/>
              <a:t>Case Study EW</a:t>
            </a:r>
            <a:endParaRPr lang="en-US" dirty="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97</a:t>
            </a:fld>
            <a:endParaRPr lang="en-US"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6226629"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3200" y="3048000"/>
            <a:ext cx="5181600" cy="329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38200" y="2362200"/>
            <a:ext cx="5257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35469" y="5619726"/>
            <a:ext cx="4603531" cy="7366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27555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a:xfrm>
            <a:off x="2057400" y="2667000"/>
            <a:ext cx="4876800" cy="1752600"/>
          </a:xfrm>
        </p:spPr>
        <p:txBody>
          <a:bodyPr/>
          <a:lstStyle/>
          <a:p>
            <a:r>
              <a:rPr lang="en-US" sz="6000" b="1" dirty="0" smtClean="0">
                <a:solidFill>
                  <a:schemeClr val="tx1"/>
                </a:solidFill>
              </a:rPr>
              <a:t>“AVR”</a:t>
            </a:r>
            <a:endParaRPr lang="en-US" sz="6000" b="1" dirty="0">
              <a:solidFill>
                <a:schemeClr val="tx1"/>
              </a:solidFill>
            </a:endParaRPr>
          </a:p>
        </p:txBody>
      </p:sp>
      <p:sp>
        <p:nvSpPr>
          <p:cNvPr id="4" name="Date Placeholder 3"/>
          <p:cNvSpPr>
            <a:spLocks noGrp="1"/>
          </p:cNvSpPr>
          <p:nvPr>
            <p:ph type="dt" sz="half" idx="10"/>
          </p:nvPr>
        </p:nvSpPr>
        <p:spPr/>
        <p:txBody>
          <a:bodyPr/>
          <a:lstStyle/>
          <a:p>
            <a:pPr>
              <a:defRPr/>
            </a:pPr>
            <a:fld id="{F6A906B8-42BA-473D-893D-3C1B52C70375}" type="datetime1">
              <a:rPr lang="en-US" altLang="en-US" smtClean="0"/>
              <a:pPr>
                <a:defRPr/>
              </a:pPr>
              <a:t>2/14/2023</a:t>
            </a:fld>
            <a:endParaRPr lang="en-US" altLang="en-US"/>
          </a:p>
        </p:txBody>
      </p:sp>
      <p:sp>
        <p:nvSpPr>
          <p:cNvPr id="5" name="Slide Number Placeholder 4"/>
          <p:cNvSpPr>
            <a:spLocks noGrp="1"/>
          </p:cNvSpPr>
          <p:nvPr>
            <p:ph type="sldNum" sz="quarter" idx="12"/>
          </p:nvPr>
        </p:nvSpPr>
        <p:spPr/>
        <p:txBody>
          <a:bodyPr/>
          <a:lstStyle/>
          <a:p>
            <a:pPr>
              <a:defRPr/>
            </a:pPr>
            <a:fld id="{75CFD748-28AE-4718-BC51-6EA91115B6FD}" type="slidenum">
              <a:rPr lang="en-US" altLang="en-US" smtClean="0"/>
              <a:pPr>
                <a:defRPr/>
              </a:pPr>
              <a:t>98</a:t>
            </a:fld>
            <a:endParaRPr lang="en-US" altLang="en-US"/>
          </a:p>
        </p:txBody>
      </p:sp>
    </p:spTree>
    <p:extLst>
      <p:ext uri="{BB962C8B-B14F-4D97-AF65-F5344CB8AC3E}">
        <p14:creationId xmlns:p14="http://schemas.microsoft.com/office/powerpoint/2010/main" val="9382347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AVR</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39 </a:t>
            </a:r>
            <a:r>
              <a:rPr lang="en-US" dirty="0" err="1" smtClean="0"/>
              <a:t>yo</a:t>
            </a:r>
            <a:r>
              <a:rPr lang="en-US" dirty="0" smtClean="0"/>
              <a:t> Hispanic female without insurance </a:t>
            </a:r>
          </a:p>
          <a:p>
            <a:r>
              <a:rPr lang="en-US" dirty="0" smtClean="0"/>
              <a:t>Pertinent Med </a:t>
            </a:r>
            <a:r>
              <a:rPr lang="en-US" dirty="0" err="1" smtClean="0"/>
              <a:t>hx</a:t>
            </a:r>
            <a:r>
              <a:rPr lang="en-US" dirty="0" smtClean="0"/>
              <a:t>: anemia with </a:t>
            </a:r>
            <a:r>
              <a:rPr lang="en-US" dirty="0" err="1" smtClean="0"/>
              <a:t>hx</a:t>
            </a:r>
            <a:r>
              <a:rPr lang="en-US" dirty="0" smtClean="0"/>
              <a:t> blood transfusion, migraine w/o aura</a:t>
            </a:r>
          </a:p>
          <a:p>
            <a:r>
              <a:rPr lang="en-US" dirty="0" smtClean="0"/>
              <a:t>OB </a:t>
            </a:r>
            <a:r>
              <a:rPr lang="en-US" dirty="0" err="1" smtClean="0"/>
              <a:t>hx</a:t>
            </a:r>
            <a:r>
              <a:rPr lang="en-US" dirty="0" smtClean="0"/>
              <a:t>: G3P3003 </a:t>
            </a:r>
            <a:r>
              <a:rPr lang="en-US" dirty="0" err="1" smtClean="0"/>
              <a:t>svd</a:t>
            </a:r>
            <a:r>
              <a:rPr lang="en-US" dirty="0" smtClean="0"/>
              <a:t> x 3</a:t>
            </a:r>
          </a:p>
          <a:p>
            <a:r>
              <a:rPr lang="en-US" dirty="0" smtClean="0"/>
              <a:t>GYN </a:t>
            </a:r>
            <a:r>
              <a:rPr lang="en-US" dirty="0" err="1" smtClean="0"/>
              <a:t>hx</a:t>
            </a:r>
            <a:r>
              <a:rPr lang="en-US" dirty="0" smtClean="0"/>
              <a:t>:</a:t>
            </a:r>
          </a:p>
          <a:p>
            <a:pPr lvl="1"/>
            <a:r>
              <a:rPr lang="en-US" dirty="0" smtClean="0"/>
              <a:t>Menarche age 12</a:t>
            </a:r>
          </a:p>
          <a:p>
            <a:pPr lvl="1"/>
            <a:r>
              <a:rPr lang="en-US" dirty="0" smtClean="0"/>
              <a:t>Menses: </a:t>
            </a:r>
            <a:r>
              <a:rPr lang="en-US" dirty="0" err="1" smtClean="0"/>
              <a:t>hx</a:t>
            </a:r>
            <a:r>
              <a:rPr lang="en-US" dirty="0" smtClean="0"/>
              <a:t> irregular menses prior to pregnancies but regulated after last pregnancy. Heavy in the past few years</a:t>
            </a:r>
          </a:p>
          <a:p>
            <a:pPr lvl="1"/>
            <a:r>
              <a:rPr lang="en-US" dirty="0" smtClean="0"/>
              <a:t>Pap smear: this year normal, </a:t>
            </a:r>
            <a:r>
              <a:rPr lang="en-US" dirty="0" err="1" smtClean="0"/>
              <a:t>neg</a:t>
            </a:r>
            <a:r>
              <a:rPr lang="en-US" dirty="0" smtClean="0"/>
              <a:t> HPV. No history of </a:t>
            </a:r>
            <a:r>
              <a:rPr lang="en-US" dirty="0" err="1" smtClean="0"/>
              <a:t>abnormals</a:t>
            </a:r>
            <a:endParaRPr lang="en-US" dirty="0" smtClean="0"/>
          </a:p>
        </p:txBody>
      </p:sp>
      <p:sp>
        <p:nvSpPr>
          <p:cNvPr id="4" name="Date Placeholder 3"/>
          <p:cNvSpPr>
            <a:spLocks noGrp="1"/>
          </p:cNvSpPr>
          <p:nvPr>
            <p:ph type="dt" sz="half" idx="10"/>
          </p:nvPr>
        </p:nvSpPr>
        <p:spPr/>
        <p:txBody>
          <a:bodyPr/>
          <a:lstStyle/>
          <a:p>
            <a:pPr>
              <a:defRPr/>
            </a:pPr>
            <a:r>
              <a:rPr lang="en-US" smtClean="0"/>
              <a:t>8/19/10</a:t>
            </a:r>
            <a:endParaRPr lang="en-US" dirty="0"/>
          </a:p>
        </p:txBody>
      </p:sp>
      <p:sp>
        <p:nvSpPr>
          <p:cNvPr id="5" name="Slide Number Placeholder 4"/>
          <p:cNvSpPr>
            <a:spLocks noGrp="1"/>
          </p:cNvSpPr>
          <p:nvPr>
            <p:ph type="sldNum" sz="quarter" idx="12"/>
          </p:nvPr>
        </p:nvSpPr>
        <p:spPr/>
        <p:txBody>
          <a:bodyPr/>
          <a:lstStyle/>
          <a:p>
            <a:pPr>
              <a:defRPr/>
            </a:pPr>
            <a:fld id="{43F5D1DF-46CB-4143-ADAB-36F7C1575110}" type="slidenum">
              <a:rPr lang="en-US" altLang="en-US" smtClean="0"/>
              <a:pPr>
                <a:defRPr/>
              </a:pPr>
              <a:t>99</a:t>
            </a:fld>
            <a:endParaRPr lang="en-US" altLang="en-US"/>
          </a:p>
        </p:txBody>
      </p:sp>
    </p:spTree>
    <p:extLst>
      <p:ext uri="{BB962C8B-B14F-4D97-AF65-F5344CB8AC3E}">
        <p14:creationId xmlns:p14="http://schemas.microsoft.com/office/powerpoint/2010/main" val="2229571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CH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 Theme</Template>
  <TotalTime>9342</TotalTime>
  <Words>4758</Words>
  <Application>Microsoft Office PowerPoint</Application>
  <PresentationFormat>On-screen Show (4:3)</PresentationFormat>
  <Paragraphs>997</Paragraphs>
  <Slides>143</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143</vt:i4>
      </vt:variant>
    </vt:vector>
  </HeadingPairs>
  <TitlesOfParts>
    <vt:vector size="153" baseType="lpstr">
      <vt:lpstr>맑은 고딕</vt:lpstr>
      <vt:lpstr>ＭＳ Ｐゴシック</vt:lpstr>
      <vt:lpstr>Arial</vt:lpstr>
      <vt:lpstr>Calibri</vt:lpstr>
      <vt:lpstr>Californian FB</vt:lpstr>
      <vt:lpstr>Footlight MT Light</vt:lpstr>
      <vt:lpstr>Wingdings</vt:lpstr>
      <vt:lpstr>CHC Theme</vt:lpstr>
      <vt:lpstr>1_Office Theme</vt:lpstr>
      <vt:lpstr>2_Office Theme</vt:lpstr>
      <vt:lpstr>The Crimson Tide</vt:lpstr>
      <vt:lpstr>Continuing Education Credits</vt:lpstr>
      <vt:lpstr>Disclosures</vt:lpstr>
      <vt:lpstr>Learning Objectives</vt:lpstr>
      <vt:lpstr>Terminology</vt:lpstr>
      <vt:lpstr>“No Bleeders”</vt:lpstr>
      <vt:lpstr>Amenorrhea/oligomenorrhea</vt:lpstr>
      <vt:lpstr>Pregnancy</vt:lpstr>
      <vt:lpstr>Pregnancy</vt:lpstr>
      <vt:lpstr>HCG quantatitive</vt:lpstr>
      <vt:lpstr>Pregnancy</vt:lpstr>
      <vt:lpstr>PCOS</vt:lpstr>
      <vt:lpstr>PCOS</vt:lpstr>
      <vt:lpstr>PCOS</vt:lpstr>
      <vt:lpstr>PCOS</vt:lpstr>
      <vt:lpstr>Testosterone</vt:lpstr>
      <vt:lpstr>PCOS treatment</vt:lpstr>
      <vt:lpstr>PCOS treatment</vt:lpstr>
      <vt:lpstr>PCOS treatment</vt:lpstr>
      <vt:lpstr>PCOS treatment</vt:lpstr>
      <vt:lpstr>PCOS treatment</vt:lpstr>
      <vt:lpstr>PCOS treatment</vt:lpstr>
      <vt:lpstr>PCOS</vt:lpstr>
      <vt:lpstr>“Bleeders”</vt:lpstr>
      <vt:lpstr>PALM- COEIN</vt:lpstr>
      <vt:lpstr>PALM- COEIN</vt:lpstr>
      <vt:lpstr>Polyp</vt:lpstr>
      <vt:lpstr>PowerPoint Presentation</vt:lpstr>
      <vt:lpstr>Adenomyosis</vt:lpstr>
      <vt:lpstr>PowerPoint Presentation</vt:lpstr>
      <vt:lpstr>Leiomyoma/ Fibroids</vt:lpstr>
      <vt:lpstr>Leiomyoma</vt:lpstr>
      <vt:lpstr>Leiomyoma</vt:lpstr>
      <vt:lpstr>Leiomyoma</vt:lpstr>
      <vt:lpstr>Malignancy and Hyperplasia</vt:lpstr>
      <vt:lpstr>Malignancy and Hyperplasia</vt:lpstr>
      <vt:lpstr>COEIN</vt:lpstr>
      <vt:lpstr>Management Menorrhagia/Polymenorrhea</vt:lpstr>
      <vt:lpstr>Management Menorrhagia/Polymenorrhea</vt:lpstr>
      <vt:lpstr>Management Post Coital</vt:lpstr>
      <vt:lpstr>Recap</vt:lpstr>
      <vt:lpstr>Recap</vt:lpstr>
      <vt:lpstr>Recap</vt:lpstr>
      <vt:lpstr>Recap</vt:lpstr>
      <vt:lpstr>Recap</vt:lpstr>
      <vt:lpstr>Recap</vt:lpstr>
      <vt:lpstr>Case Studies</vt:lpstr>
      <vt:lpstr>PowerPoint Presentation</vt:lpstr>
      <vt:lpstr>AEG</vt:lpstr>
      <vt:lpstr>AEG</vt:lpstr>
      <vt:lpstr>AEG</vt:lpstr>
      <vt:lpstr>PowerPoint Presentation</vt:lpstr>
      <vt:lpstr>ES</vt:lpstr>
      <vt:lpstr>ES</vt:lpstr>
      <vt:lpstr>ES</vt:lpstr>
      <vt:lpstr>PowerPoint Presentation</vt:lpstr>
      <vt:lpstr>VMG</vt:lpstr>
      <vt:lpstr>VMG</vt:lpstr>
      <vt:lpstr>VMG</vt:lpstr>
      <vt:lpstr>VMG</vt:lpstr>
      <vt:lpstr>PowerPoint Presentation</vt:lpstr>
      <vt:lpstr>AA</vt:lpstr>
      <vt:lpstr>AA</vt:lpstr>
      <vt:lpstr>AA</vt:lpstr>
      <vt:lpstr>AA</vt:lpstr>
      <vt:lpstr>AA</vt:lpstr>
      <vt:lpstr>AA</vt:lpstr>
      <vt:lpstr>AA</vt:lpstr>
      <vt:lpstr>AA</vt:lpstr>
      <vt:lpstr>AA</vt:lpstr>
      <vt:lpstr>AA</vt:lpstr>
      <vt:lpstr>AA</vt:lpstr>
      <vt:lpstr>PowerPoint Presentation</vt:lpstr>
      <vt:lpstr>Case Study JB</vt:lpstr>
      <vt:lpstr>Case Study JB</vt:lpstr>
      <vt:lpstr>Case Study JB</vt:lpstr>
      <vt:lpstr>Case Study JB</vt:lpstr>
      <vt:lpstr>Case Study JB</vt:lpstr>
      <vt:lpstr>Case Study JB</vt:lpstr>
      <vt:lpstr>Case Study JB</vt:lpstr>
      <vt:lpstr>Case Study JB</vt:lpstr>
      <vt:lpstr>Case Study JB</vt:lpstr>
      <vt:lpstr>Case Study JB</vt:lpstr>
      <vt:lpstr>Case Study JB</vt:lpstr>
      <vt:lpstr>Case Study JB</vt:lpstr>
      <vt:lpstr>PowerPoint Presentation</vt:lpstr>
      <vt:lpstr>Case Study EW</vt:lpstr>
      <vt:lpstr>Case Study EW</vt:lpstr>
      <vt:lpstr>Case Study EW</vt:lpstr>
      <vt:lpstr>Case Study EW</vt:lpstr>
      <vt:lpstr>Case Study EW</vt:lpstr>
      <vt:lpstr>Case Study EW</vt:lpstr>
      <vt:lpstr>Case Study EW</vt:lpstr>
      <vt:lpstr>Case Study EW</vt:lpstr>
      <vt:lpstr>Case Study EW</vt:lpstr>
      <vt:lpstr>Case Study EW</vt:lpstr>
      <vt:lpstr>Case Study EW</vt:lpstr>
      <vt:lpstr>PowerPoint Presentation</vt:lpstr>
      <vt:lpstr>AVR</vt:lpstr>
      <vt:lpstr>AVR</vt:lpstr>
      <vt:lpstr>AVR</vt:lpstr>
      <vt:lpstr>AVR</vt:lpstr>
      <vt:lpstr>AVR</vt:lpstr>
      <vt:lpstr>AVR</vt:lpstr>
      <vt:lpstr>AVR</vt:lpstr>
      <vt:lpstr>AVR</vt:lpstr>
      <vt:lpstr>AVR</vt:lpstr>
      <vt:lpstr>AVR</vt:lpstr>
      <vt:lpstr>AVR</vt:lpstr>
      <vt:lpstr>PowerPoint Presentation</vt:lpstr>
      <vt:lpstr>VMG- remember her???</vt:lpstr>
      <vt:lpstr>VMG</vt:lpstr>
      <vt:lpstr>VMG</vt:lpstr>
      <vt:lpstr>VMG</vt:lpstr>
      <vt:lpstr>VMG</vt:lpstr>
      <vt:lpstr>VMG</vt:lpstr>
      <vt:lpstr>VMG</vt:lpstr>
      <vt:lpstr>PowerPoint Presentation</vt:lpstr>
      <vt:lpstr>LM</vt:lpstr>
      <vt:lpstr>LM</vt:lpstr>
      <vt:lpstr>LM</vt:lpstr>
      <vt:lpstr>LM</vt:lpstr>
      <vt:lpstr>LM</vt:lpstr>
      <vt:lpstr>PowerPoint Presentation</vt:lpstr>
      <vt:lpstr>FAM</vt:lpstr>
      <vt:lpstr>FAM</vt:lpstr>
      <vt:lpstr>FAM</vt:lpstr>
      <vt:lpstr>FAM</vt:lpstr>
      <vt:lpstr>FAM</vt:lpstr>
      <vt:lpstr>FAM</vt:lpstr>
      <vt:lpstr>FAM</vt:lpstr>
      <vt:lpstr>PowerPoint Presentation</vt:lpstr>
      <vt:lpstr>YM</vt:lpstr>
      <vt:lpstr>YM</vt:lpstr>
      <vt:lpstr>YM</vt:lpstr>
      <vt:lpstr>PowerPoint Presentation</vt:lpstr>
      <vt:lpstr>YM</vt:lpstr>
      <vt:lpstr>YM</vt:lpstr>
      <vt:lpstr>YM</vt:lpstr>
      <vt:lpstr>YM</vt:lpstr>
      <vt:lpstr>YM</vt:lpstr>
      <vt:lpstr>YM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Substances of Abuse and an Introduction to Effective Treatments</dc:title>
  <dc:creator>Bryant, Daniel</dc:creator>
  <cp:lastModifiedBy>Cosgrove, Meaghan</cp:lastModifiedBy>
  <cp:revision>343</cp:revision>
  <dcterms:created xsi:type="dcterms:W3CDTF">2014-11-18T19:55:38Z</dcterms:created>
  <dcterms:modified xsi:type="dcterms:W3CDTF">2023-02-14T19:35:41Z</dcterms:modified>
</cp:coreProperties>
</file>