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17" r:id="rId2"/>
    <p:sldMasterId id="2147483919" r:id="rId3"/>
    <p:sldMasterId id="2147483922" r:id="rId4"/>
    <p:sldMasterId id="2147483925" r:id="rId5"/>
    <p:sldMasterId id="2147483927" r:id="rId6"/>
    <p:sldMasterId id="2147484019" r:id="rId7"/>
    <p:sldMasterId id="2147484027" r:id="rId8"/>
    <p:sldMasterId id="2147484098" r:id="rId9"/>
    <p:sldMasterId id="2147484104" r:id="rId10"/>
    <p:sldMasterId id="2147484171" r:id="rId11"/>
    <p:sldMasterId id="2147484173" r:id="rId12"/>
    <p:sldMasterId id="2147484353" r:id="rId13"/>
    <p:sldMasterId id="2147484355" r:id="rId14"/>
    <p:sldMasterId id="2147484357" r:id="rId15"/>
    <p:sldMasterId id="2147484402" r:id="rId16"/>
    <p:sldMasterId id="2147484406" r:id="rId17"/>
    <p:sldMasterId id="2147484415" r:id="rId18"/>
    <p:sldMasterId id="2147484421" r:id="rId19"/>
    <p:sldMasterId id="2147484425" r:id="rId20"/>
  </p:sldMasterIdLst>
  <p:notesMasterIdLst>
    <p:notesMasterId r:id="rId151"/>
  </p:notesMasterIdLst>
  <p:sldIdLst>
    <p:sldId id="479" r:id="rId21"/>
    <p:sldId id="553" r:id="rId22"/>
    <p:sldId id="419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70" r:id="rId31"/>
    <p:sldId id="513" r:id="rId32"/>
    <p:sldId id="503" r:id="rId33"/>
    <p:sldId id="681" r:id="rId34"/>
    <p:sldId id="643" r:id="rId35"/>
    <p:sldId id="682" r:id="rId36"/>
    <p:sldId id="536" r:id="rId37"/>
    <p:sldId id="537" r:id="rId38"/>
    <p:sldId id="683" r:id="rId39"/>
    <p:sldId id="667" r:id="rId40"/>
    <p:sldId id="589" r:id="rId41"/>
    <p:sldId id="680" r:id="rId42"/>
    <p:sldId id="668" r:id="rId43"/>
    <p:sldId id="593" r:id="rId44"/>
    <p:sldId id="669" r:id="rId45"/>
    <p:sldId id="671" r:id="rId46"/>
    <p:sldId id="672" r:id="rId47"/>
    <p:sldId id="684" r:id="rId48"/>
    <p:sldId id="685" r:id="rId49"/>
    <p:sldId id="686" r:id="rId50"/>
    <p:sldId id="687" r:id="rId51"/>
    <p:sldId id="688" r:id="rId52"/>
    <p:sldId id="689" r:id="rId53"/>
    <p:sldId id="584" r:id="rId54"/>
    <p:sldId id="585" r:id="rId55"/>
    <p:sldId id="586" r:id="rId56"/>
    <p:sldId id="690" r:id="rId57"/>
    <p:sldId id="691" r:id="rId58"/>
    <p:sldId id="694" r:id="rId59"/>
    <p:sldId id="695" r:id="rId60"/>
    <p:sldId id="696" r:id="rId61"/>
    <p:sldId id="697" r:id="rId62"/>
    <p:sldId id="698" r:id="rId63"/>
    <p:sldId id="699" r:id="rId64"/>
    <p:sldId id="700" r:id="rId65"/>
    <p:sldId id="701" r:id="rId66"/>
    <p:sldId id="702" r:id="rId67"/>
    <p:sldId id="703" r:id="rId68"/>
    <p:sldId id="704" r:id="rId69"/>
    <p:sldId id="705" r:id="rId70"/>
    <p:sldId id="706" r:id="rId71"/>
    <p:sldId id="707" r:id="rId72"/>
    <p:sldId id="708" r:id="rId73"/>
    <p:sldId id="709" r:id="rId74"/>
    <p:sldId id="710" r:id="rId75"/>
    <p:sldId id="711" r:id="rId76"/>
    <p:sldId id="712" r:id="rId77"/>
    <p:sldId id="713" r:id="rId78"/>
    <p:sldId id="714" r:id="rId79"/>
    <p:sldId id="715" r:id="rId80"/>
    <p:sldId id="716" r:id="rId81"/>
    <p:sldId id="717" r:id="rId82"/>
    <p:sldId id="718" r:id="rId83"/>
    <p:sldId id="719" r:id="rId84"/>
    <p:sldId id="720" r:id="rId85"/>
    <p:sldId id="721" r:id="rId86"/>
    <p:sldId id="722" r:id="rId87"/>
    <p:sldId id="723" r:id="rId88"/>
    <p:sldId id="724" r:id="rId89"/>
    <p:sldId id="725" r:id="rId90"/>
    <p:sldId id="726" r:id="rId91"/>
    <p:sldId id="464" r:id="rId92"/>
    <p:sldId id="469" r:id="rId93"/>
    <p:sldId id="728" r:id="rId94"/>
    <p:sldId id="727" r:id="rId95"/>
    <p:sldId id="473" r:id="rId96"/>
    <p:sldId id="475" r:id="rId97"/>
    <p:sldId id="729" r:id="rId98"/>
    <p:sldId id="730" r:id="rId99"/>
    <p:sldId id="731" r:id="rId100"/>
    <p:sldId id="732" r:id="rId101"/>
    <p:sldId id="523" r:id="rId102"/>
    <p:sldId id="524" r:id="rId103"/>
    <p:sldId id="525" r:id="rId104"/>
    <p:sldId id="526" r:id="rId105"/>
    <p:sldId id="290" r:id="rId106"/>
    <p:sldId id="527" r:id="rId107"/>
    <p:sldId id="284" r:id="rId108"/>
    <p:sldId id="269" r:id="rId109"/>
    <p:sldId id="291" r:id="rId110"/>
    <p:sldId id="292" r:id="rId111"/>
    <p:sldId id="270" r:id="rId112"/>
    <p:sldId id="293" r:id="rId113"/>
    <p:sldId id="271" r:id="rId114"/>
    <p:sldId id="294" r:id="rId115"/>
    <p:sldId id="322" r:id="rId116"/>
    <p:sldId id="323" r:id="rId117"/>
    <p:sldId id="341" r:id="rId118"/>
    <p:sldId id="320" r:id="rId119"/>
    <p:sldId id="321" r:id="rId120"/>
    <p:sldId id="528" r:id="rId121"/>
    <p:sldId id="529" r:id="rId122"/>
    <p:sldId id="530" r:id="rId123"/>
    <p:sldId id="531" r:id="rId124"/>
    <p:sldId id="394" r:id="rId125"/>
    <p:sldId id="395" r:id="rId126"/>
    <p:sldId id="396" r:id="rId127"/>
    <p:sldId id="397" r:id="rId128"/>
    <p:sldId id="399" r:id="rId129"/>
    <p:sldId id="400" r:id="rId130"/>
    <p:sldId id="401" r:id="rId131"/>
    <p:sldId id="402" r:id="rId132"/>
    <p:sldId id="403" r:id="rId133"/>
    <p:sldId id="407" r:id="rId134"/>
    <p:sldId id="398" r:id="rId135"/>
    <p:sldId id="404" r:id="rId136"/>
    <p:sldId id="405" r:id="rId137"/>
    <p:sldId id="406" r:id="rId138"/>
    <p:sldId id="408" r:id="rId139"/>
    <p:sldId id="409" r:id="rId140"/>
    <p:sldId id="410" r:id="rId141"/>
    <p:sldId id="411" r:id="rId142"/>
    <p:sldId id="412" r:id="rId143"/>
    <p:sldId id="413" r:id="rId144"/>
    <p:sldId id="414" r:id="rId145"/>
    <p:sldId id="415" r:id="rId146"/>
    <p:sldId id="416" r:id="rId147"/>
    <p:sldId id="417" r:id="rId148"/>
    <p:sldId id="285" r:id="rId149"/>
    <p:sldId id="733" r:id="rId1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63" Type="http://schemas.openxmlformats.org/officeDocument/2006/relationships/slide" Target="slides/slide43.xml"/><Relationship Id="rId84" Type="http://schemas.openxmlformats.org/officeDocument/2006/relationships/slide" Target="slides/slide64.xml"/><Relationship Id="rId138" Type="http://schemas.openxmlformats.org/officeDocument/2006/relationships/slide" Target="slides/slide118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53" Type="http://schemas.openxmlformats.org/officeDocument/2006/relationships/slide" Target="slides/slide33.xml"/><Relationship Id="rId74" Type="http://schemas.openxmlformats.org/officeDocument/2006/relationships/slide" Target="slides/slide54.xml"/><Relationship Id="rId128" Type="http://schemas.openxmlformats.org/officeDocument/2006/relationships/slide" Target="slides/slide108.xml"/><Relationship Id="rId149" Type="http://schemas.openxmlformats.org/officeDocument/2006/relationships/slide" Target="slides/slide129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18" Type="http://schemas.openxmlformats.org/officeDocument/2006/relationships/slide" Target="slides/slide98.xml"/><Relationship Id="rId134" Type="http://schemas.openxmlformats.org/officeDocument/2006/relationships/slide" Target="slides/slide114.xml"/><Relationship Id="rId139" Type="http://schemas.openxmlformats.org/officeDocument/2006/relationships/slide" Target="slides/slide119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50" Type="http://schemas.openxmlformats.org/officeDocument/2006/relationships/slide" Target="slides/slide130.xml"/><Relationship Id="rId155" Type="http://schemas.openxmlformats.org/officeDocument/2006/relationships/tableStyles" Target="tableStyle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24" Type="http://schemas.openxmlformats.org/officeDocument/2006/relationships/slide" Target="slides/slide104.xml"/><Relationship Id="rId129" Type="http://schemas.openxmlformats.org/officeDocument/2006/relationships/slide" Target="slides/slide109.xml"/><Relationship Id="rId54" Type="http://schemas.openxmlformats.org/officeDocument/2006/relationships/slide" Target="slides/slide34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40" Type="http://schemas.openxmlformats.org/officeDocument/2006/relationships/slide" Target="slides/slide120.xml"/><Relationship Id="rId145" Type="http://schemas.openxmlformats.org/officeDocument/2006/relationships/slide" Target="slides/slide12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49" Type="http://schemas.openxmlformats.org/officeDocument/2006/relationships/slide" Target="slides/slide29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44" Type="http://schemas.openxmlformats.org/officeDocument/2006/relationships/slide" Target="slides/slide24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130" Type="http://schemas.openxmlformats.org/officeDocument/2006/relationships/slide" Target="slides/slide110.xml"/><Relationship Id="rId135" Type="http://schemas.openxmlformats.org/officeDocument/2006/relationships/slide" Target="slides/slide115.xml"/><Relationship Id="rId151" Type="http://schemas.openxmlformats.org/officeDocument/2006/relationships/notesMaster" Target="notesMasters/notesMaster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141" Type="http://schemas.openxmlformats.org/officeDocument/2006/relationships/slide" Target="slides/slide121.xml"/><Relationship Id="rId146" Type="http://schemas.openxmlformats.org/officeDocument/2006/relationships/slide" Target="slides/slide12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131" Type="http://schemas.openxmlformats.org/officeDocument/2006/relationships/slide" Target="slides/slide111.xml"/><Relationship Id="rId136" Type="http://schemas.openxmlformats.org/officeDocument/2006/relationships/slide" Target="slides/slide116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5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26" Type="http://schemas.openxmlformats.org/officeDocument/2006/relationships/slide" Target="slides/slide106.xml"/><Relationship Id="rId147" Type="http://schemas.openxmlformats.org/officeDocument/2006/relationships/slide" Target="slides/slide12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142" Type="http://schemas.openxmlformats.org/officeDocument/2006/relationships/slide" Target="slides/slide122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116" Type="http://schemas.openxmlformats.org/officeDocument/2006/relationships/slide" Target="slides/slide96.xml"/><Relationship Id="rId137" Type="http://schemas.openxmlformats.org/officeDocument/2006/relationships/slide" Target="slides/slide11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slide" Target="slides/slide91.xml"/><Relationship Id="rId132" Type="http://schemas.openxmlformats.org/officeDocument/2006/relationships/slide" Target="slides/slide112.xml"/><Relationship Id="rId153" Type="http://schemas.openxmlformats.org/officeDocument/2006/relationships/viewProps" Target="viewProp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6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27" Type="http://schemas.openxmlformats.org/officeDocument/2006/relationships/slide" Target="slides/slide10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52" Type="http://schemas.openxmlformats.org/officeDocument/2006/relationships/slide" Target="slides/slide32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143" Type="http://schemas.openxmlformats.org/officeDocument/2006/relationships/slide" Target="slides/slide123.xml"/><Relationship Id="rId148" Type="http://schemas.openxmlformats.org/officeDocument/2006/relationships/slide" Target="slides/slide12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6.xml"/><Relationship Id="rId47" Type="http://schemas.openxmlformats.org/officeDocument/2006/relationships/slide" Target="slides/slide27.xml"/><Relationship Id="rId68" Type="http://schemas.openxmlformats.org/officeDocument/2006/relationships/slide" Target="slides/slide48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slide" Target="slides/slide113.xml"/><Relationship Id="rId15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7.xml"/><Relationship Id="rId58" Type="http://schemas.openxmlformats.org/officeDocument/2006/relationships/slide" Target="slides/slide38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44" Type="http://schemas.openxmlformats.org/officeDocument/2006/relationships/slide" Target="slides/slide124.xml"/><Relationship Id="rId90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1A5F77-0FB8-4C50-912F-7330482408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01675" indent="-2698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944688" indent="-215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4018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8590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3162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7734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599E07F-5528-4D15-A460-04B3205AA0C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81E81A-0CD2-41A2-929B-515C81DAF5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37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AD16EB-D677-4A2E-A6F1-3A718A67B9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685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E8284-1725-4526-9AEF-C68A4E5BEA9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456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40353A2-BDF4-472C-8A5C-D24F02BE6C0D}" type="slidenum">
              <a:rPr lang="en-US" altLang="en-US" smtClean="0">
                <a:latin typeface="Arial" panose="020B0604020202020204" pitchFamily="34" charset="0"/>
              </a:rPr>
              <a:pPr/>
              <a:t>35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A727792-B0C3-4A8C-988F-BCF5482F02FE}" type="slidenum">
              <a:rPr lang="en-US" altLang="en-US" smtClean="0">
                <a:latin typeface="Arial" panose="020B0604020202020204" pitchFamily="34" charset="0"/>
              </a:rPr>
              <a:pPr/>
              <a:t>36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69886-FCCF-43F2-8D20-9E290DEA136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275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D5A44-059D-4334-AAE9-7F9A4A831B4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54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C76E6-A123-477D-B448-C1D04D2A89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8963" y="800100"/>
            <a:ext cx="5680075" cy="3195638"/>
          </a:xfrm>
          <a:ln w="12700" cap="flat">
            <a:solidFill>
              <a:schemeClr val="tx1"/>
            </a:solidFill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4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19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0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28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46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9B72BE-B93E-45C6-80D8-83AFB79D3874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Marwan</a:t>
            </a:r>
          </a:p>
          <a:p>
            <a:r>
              <a:rPr lang="en-US" b="1" dirty="0" smtClean="0"/>
              <a:t>Update dates?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33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 dirty="0" smtClean="0">
                <a:latin typeface="Arial" panose="020B0604020202020204" pitchFamily="34" charset="0"/>
              </a:rPr>
              <a:t>FTC, </a:t>
            </a:r>
            <a:r>
              <a:rPr lang="en-US" altLang="en-US" i="1" dirty="0" err="1" smtClean="0">
                <a:latin typeface="Arial" panose="020B0604020202020204" pitchFamily="34" charset="0"/>
              </a:rPr>
              <a:t>emtricitabine</a:t>
            </a:r>
            <a:r>
              <a:rPr lang="en-US" altLang="en-US" i="1" dirty="0" smtClean="0">
                <a:latin typeface="Arial" panose="020B0604020202020204" pitchFamily="34" charset="0"/>
              </a:rPr>
              <a:t>; NR, not reported; PrEP, pre-exposure prophylaxis; TDF, </a:t>
            </a:r>
            <a:r>
              <a:rPr lang="en-US" altLang="en-US" i="1" dirty="0" err="1" smtClean="0">
                <a:latin typeface="Arial" panose="020B0604020202020204" pitchFamily="34" charset="0"/>
              </a:rPr>
              <a:t>tenofovir</a:t>
            </a:r>
            <a:r>
              <a:rPr lang="en-US" altLang="en-US" i="1" dirty="0" smtClean="0">
                <a:latin typeface="Arial" panose="020B0604020202020204" pitchFamily="34" charset="0"/>
              </a:rPr>
              <a:t> </a:t>
            </a:r>
            <a:r>
              <a:rPr lang="en-US" altLang="en-US" i="1" dirty="0" err="1" smtClean="0">
                <a:latin typeface="Arial" panose="020B0604020202020204" pitchFamily="34" charset="0"/>
              </a:rPr>
              <a:t>disoproxil</a:t>
            </a:r>
            <a:r>
              <a:rPr lang="en-US" altLang="en-US" i="1" dirty="0" smtClean="0">
                <a:latin typeface="Arial" panose="020B0604020202020204" pitchFamily="34" charset="0"/>
              </a:rPr>
              <a:t> fumarate; TFV, </a:t>
            </a:r>
            <a:r>
              <a:rPr lang="en-US" altLang="en-US" i="1" dirty="0" err="1" smtClean="0">
                <a:latin typeface="Arial" panose="020B0604020202020204" pitchFamily="34" charset="0"/>
              </a:rPr>
              <a:t>tenofovir</a:t>
            </a:r>
            <a:r>
              <a:rPr lang="en-US" altLang="en-US" i="1" dirty="0" smtClean="0">
                <a:latin typeface="Arial" panose="020B0604020202020204" pitchFamily="34" charset="0"/>
              </a:rPr>
              <a:t>.</a:t>
            </a:r>
          </a:p>
          <a:p>
            <a:endParaRPr lang="en-US" altLang="en-US" i="1" dirty="0" smtClean="0">
              <a:latin typeface="Arial" panose="020B0604020202020204" pitchFamily="34" charset="0"/>
            </a:endParaRPr>
          </a:p>
          <a:p>
            <a:r>
              <a:rPr lang="en-US" altLang="en-US" dirty="0" smtClean="0">
                <a:latin typeface="Arial" panose="020B0604020202020204" pitchFamily="34" charset="0"/>
              </a:rPr>
              <a:t>Oral PrEP works, but adherence is critical. For </a:t>
            </a:r>
            <a:r>
              <a:rPr lang="en-US" altLang="en-US" dirty="0" err="1" smtClean="0">
                <a:latin typeface="Arial" panose="020B0604020202020204" pitchFamily="34" charset="0"/>
              </a:rPr>
              <a:t>IPrEx</a:t>
            </a:r>
            <a:r>
              <a:rPr lang="en-US" altLang="en-US" dirty="0" smtClean="0">
                <a:latin typeface="Arial" panose="020B0604020202020204" pitchFamily="34" charset="0"/>
              </a:rPr>
              <a:t>, when you analyze efficacy with the detection of </a:t>
            </a:r>
            <a:r>
              <a:rPr lang="en-US" altLang="en-US" dirty="0" err="1" smtClean="0">
                <a:latin typeface="Arial" panose="020B0604020202020204" pitchFamily="34" charset="0"/>
              </a:rPr>
              <a:t>tenofovir</a:t>
            </a:r>
            <a:r>
              <a:rPr lang="en-US" altLang="en-US" dirty="0" smtClean="0">
                <a:latin typeface="Arial" panose="020B0604020202020204" pitchFamily="34" charset="0"/>
              </a:rPr>
              <a:t> in the person’s blood, it showed that if you took </a:t>
            </a:r>
            <a:r>
              <a:rPr lang="en-US" altLang="en-US" dirty="0" err="1" smtClean="0">
                <a:latin typeface="Arial" panose="020B0604020202020204" pitchFamily="34" charset="0"/>
              </a:rPr>
              <a:t>tenofovir</a:t>
            </a:r>
            <a:r>
              <a:rPr lang="en-US" altLang="en-US" dirty="0" smtClean="0">
                <a:latin typeface="Arial" panose="020B0604020202020204" pitchFamily="34" charset="0"/>
              </a:rPr>
              <a:t> as instructed, the efficacy of PrEP was 92%.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01675" indent="-2698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081088" indent="-215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512888" indent="-215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944688" indent="-215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4018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8590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3162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773488" indent="-215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6E243D-C230-410C-BE76-379024123C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96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0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28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46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7CECD7-4F91-4CD2-B659-59102E7FA11C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mtClean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1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1675" indent="-2698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0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28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4688" indent="-2159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018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90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62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73488" indent="-2159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450E8-53CE-4D47-AA31-E5DE87BF806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1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84F7C2-655D-47C5-A565-6CEB872A60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28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8D6D-B4CB-4EB7-A655-5AF589FE6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12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407F-2CB5-4ADB-9558-8655B2ADB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F0976-ECA1-452E-9C23-979FA502C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3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47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8"/>
            <a:ext cx="8229600" cy="42419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fld id="{7B94C657-1746-4C48-8695-93DD754042F1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DD86E0-6525-4D92-9439-8A7BE8E960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88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38735"/>
            <a:ext cx="8154334" cy="110331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365" y="1510730"/>
            <a:ext cx="3981958" cy="467873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780" y="1510730"/>
            <a:ext cx="3922177" cy="467946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42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941 h 1906"/>
                <a:gd name="T4" fmla="*/ 5921 w 5740"/>
                <a:gd name="T5" fmla="*/ 941 h 1906"/>
                <a:gd name="T6" fmla="*/ 5921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B091DB-D02B-4A3C-AFDC-AA24CF5E1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53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1A339E-40D1-4DC0-8984-95FE42212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82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7867C0-0C81-4922-B5CC-81498ADCE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72439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724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90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F1D11C9-B1EF-4687-B41A-5E2476888581}" type="datetimeFigureOut">
              <a:rPr lang="en-US"/>
              <a:pPr>
                <a:defRPr/>
              </a:pPr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BF377CC-71EC-40E4-81A4-8AC156EF1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667512"/>
            <a:ext cx="8464550" cy="1103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3" y="1828800"/>
            <a:ext cx="4151312" cy="4546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9779" y="1828800"/>
            <a:ext cx="4151313" cy="45466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25136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1FAB8-47E7-478E-ABD2-76CF1F7CEA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5" y="1411555"/>
            <a:ext cx="8525933" cy="4525963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70935" y="702727"/>
            <a:ext cx="8525933" cy="6858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227972" y="6611939"/>
            <a:ext cx="7222067" cy="355600"/>
          </a:xfrm>
          <a:prstGeom prst="rect">
            <a:avLst/>
          </a:prstGeom>
        </p:spPr>
        <p:txBody>
          <a:bodyPr vert="horz"/>
          <a:lstStyle>
            <a:lvl1pPr algn="ctr"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14338" y="661194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750" b="1">
                <a:solidFill>
                  <a:prstClr val="white"/>
                </a:solidFill>
                <a:latin typeface="Californian FB" pitchFamily="18" charset="0"/>
                <a:cs typeface="+mn-cs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00/00/00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1194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 b="1">
                <a:solidFill>
                  <a:srgbClr val="FFFFFF"/>
                </a:solidFill>
                <a:latin typeface="Californian FB" panose="0207040306080B030204" pitchFamily="18" charset="0"/>
                <a:cs typeface="Arial" panose="020B0604020202020204" pitchFamily="34" charset="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4103806F-18B0-4A71-9C01-12348ED90480}" type="slidenum">
              <a:rPr lang="en-US" altLang="en-US" smtClean="0"/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42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3D11-BC7D-B34F-BCF4-F0774B5B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07FE4-B2E7-5946-AC25-05B28BF1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CF238-8859-D046-9673-B31CBEEE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DBA3B-C46A-2849-8660-0709F6C8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4367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0624E-C54D-7544-A419-C1792DF2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271B8-DE4B-9549-9C96-892618BC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3A7A1-458D-EF49-BE2C-AC77E710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9287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7339-46A0-0C4B-92F6-DB630BA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D41A-5001-5944-BEFC-1C776C2E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4A35-D031-C24A-87D2-C3E308DD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B116-C479-1941-AEB9-551AFA8A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A6725-AF49-4C4A-AD21-D832719A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301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0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7339-46A0-0C4B-92F6-DB630BAF3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D41A-5001-5944-BEFC-1C776C2E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B4A35-D031-C24A-87D2-C3E308DD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B116-C479-1941-AEB9-551AFA8A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A6725-AF49-4C4A-AD21-D832719A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32918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defTabSz="685800" eaLnBrk="0" hangingPunct="0">
              <a:defRPr>
                <a:latin typeface="Garamond" panose="02020404030301010803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93A545-2887-4CBA-AC9D-EF38D6FA415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3D11-BC7D-B34F-BCF4-F0774B5B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07FE4-B2E7-5946-AC25-05B28BF17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CF238-8859-D046-9673-B31CBEEE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DBA3B-C46A-2849-8660-0709F6C8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3171562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CD80-9712-084D-9B72-8D3FA46D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D656E-4B2B-C54F-A59F-D9EDF313D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8981D-D1AD-774C-98B6-F0B2D85A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67C4-CAE8-574C-BD34-8C11125D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AEB2A-2C58-EB43-A189-9FE188523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4291101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5" y="1411554"/>
            <a:ext cx="8525933" cy="4525963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14883" y="661140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750" b="1" smtClean="0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prstClr val="white"/>
                </a:solidFill>
              </a:rPr>
              <a:t>00/00/00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11409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 b="1">
                <a:solidFill>
                  <a:schemeClr val="bg1"/>
                </a:solidFill>
                <a:latin typeface="Californian FB" pitchFamily="18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9682EF0F-D720-AD4C-BD69-74845749DF25}" type="slidenum">
              <a:rPr lang="en-US" smtClean="0">
                <a:solidFill>
                  <a:prstClr val="white"/>
                </a:solidFill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70934" y="702727"/>
            <a:ext cx="8525933" cy="685800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27668" y="6611939"/>
            <a:ext cx="7222067" cy="355600"/>
          </a:xfrm>
          <a:prstGeom prst="rect">
            <a:avLst/>
          </a:prstGeom>
        </p:spPr>
        <p:txBody>
          <a:bodyPr vert="horz"/>
          <a:lstStyle>
            <a:lvl1pPr algn="ctr">
              <a:defRPr sz="7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Click to edit Master footer style</a:t>
            </a:r>
          </a:p>
        </p:txBody>
      </p:sp>
    </p:spTree>
    <p:extLst>
      <p:ext uri="{BB962C8B-B14F-4D97-AF65-F5344CB8AC3E}">
        <p14:creationId xmlns:p14="http://schemas.microsoft.com/office/powerpoint/2010/main" val="204717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1A14-725F-4FB8-933B-AB251761C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77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9679-D5A6-8E4C-BFCC-CD58F2CF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BAE4B-33D0-9E4F-8829-0A278B4D7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D1DA5A-5E92-6F4A-8A8F-BA674ABDE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1D9A6-0B55-1D4C-AE96-CBD82D4B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7735C-31DE-BB42-9048-5217BF504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C282D-69BB-564B-9096-873589999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4585602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20624E-C54D-7544-A419-C1792DF2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271B8-DE4B-9549-9C96-892618BC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3A7A1-458D-EF49-BE2C-AC77E710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fornian FB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1087867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3062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86731A88-BFE3-6C42-BB30-9B3F46A73B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3/23/2023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C8B0A0E7-B5E5-2B43-927D-DABDF4CAC6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077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54495-7CE3-4F0D-8CB7-779B1DEB3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F8D5-C54A-4ACB-BDA2-F25F5FEA2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4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617A1-7A42-453C-8D59-D37656B05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5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4247-8B63-450E-8476-A53809E59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45C1-FF71-4D4D-A41B-B79D031AE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99DB-0578-4893-98D2-110FBD83E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6FD719-C718-4478-9846-171F599A2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9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400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fornian FB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7213"/>
            <a:ext cx="78867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fornian FB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-1"/>
            <a:ext cx="9144000" cy="641351"/>
          </a:xfrm>
          <a:prstGeom prst="rect">
            <a:avLst/>
          </a:prstGeom>
          <a:gradFill flip="none" rotWithShape="1">
            <a:gsLst>
              <a:gs pos="0">
                <a:srgbClr val="225A9E">
                  <a:alpha val="60000"/>
                </a:srgb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charset="0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pic>
        <p:nvPicPr>
          <p:cNvPr id="7173" name="Picture 8" descr="CCO_HIV_rev_forPP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92075"/>
            <a:ext cx="128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28800"/>
            <a:ext cx="84550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87338" y="307975"/>
            <a:ext cx="17097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 smtClean="0">
                <a:solidFill>
                  <a:srgbClr val="CDCDCF"/>
                </a:solidFill>
              </a:rPr>
              <a:t>clinicaloptions.com/hiv</a:t>
            </a:r>
          </a:p>
        </p:txBody>
      </p:sp>
      <p:sp>
        <p:nvSpPr>
          <p:cNvPr id="1033" name="Text Box 13"/>
          <p:cNvSpPr txBox="1">
            <a:spLocks noChangeArrowheads="1"/>
          </p:cNvSpPr>
          <p:nvPr/>
        </p:nvSpPr>
        <p:spPr bwMode="auto">
          <a:xfrm>
            <a:off x="284163" y="69850"/>
            <a:ext cx="7164387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500" b="0" dirty="0" smtClean="0">
                <a:solidFill>
                  <a:srgbClr val="FFFFFF"/>
                </a:solidFill>
              </a:rPr>
              <a:t>Why, When, and How to Use Pre-Exposure Prophylaxis (PrEP) for HIV Acquisition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6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rgbClr val="FEFDDE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>
          <a:solidFill>
            <a:srgbClr val="FEFDDE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1600">
          <a:solidFill>
            <a:srgbClr val="FEFDDE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-1"/>
            <a:ext cx="9144000" cy="641351"/>
          </a:xfrm>
          <a:prstGeom prst="rect">
            <a:avLst/>
          </a:prstGeom>
          <a:gradFill flip="none" rotWithShape="1">
            <a:gsLst>
              <a:gs pos="0">
                <a:srgbClr val="225A9E">
                  <a:alpha val="60000"/>
                </a:srgb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charset="0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8197" name="Picture 8" descr="CCO_HIV_rev_forPPT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92075"/>
            <a:ext cx="128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28800"/>
            <a:ext cx="84550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87338" y="307975"/>
            <a:ext cx="17097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 smtClean="0">
                <a:solidFill>
                  <a:srgbClr val="CDCDCF"/>
                </a:solidFill>
              </a:rPr>
              <a:t>clinicaloptions.com/hiv</a:t>
            </a:r>
          </a:p>
        </p:txBody>
      </p:sp>
      <p:sp>
        <p:nvSpPr>
          <p:cNvPr id="1033" name="Text Box 13"/>
          <p:cNvSpPr txBox="1">
            <a:spLocks noChangeArrowheads="1"/>
          </p:cNvSpPr>
          <p:nvPr userDrawn="1"/>
        </p:nvSpPr>
        <p:spPr bwMode="auto">
          <a:xfrm>
            <a:off x="284163" y="69850"/>
            <a:ext cx="7164387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en-US" sz="1500" b="0" dirty="0" smtClean="0">
                <a:solidFill>
                  <a:srgbClr val="FFFFFF"/>
                </a:solidFill>
              </a:rPr>
              <a:t>2015 Conference on Retroviruses and Opportunistic Infections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1600"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38125"/>
            <a:ext cx="8154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50850" y="1517650"/>
            <a:ext cx="81613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Wingdings" panose="05000000000000000000" pitchFamily="2" charset="2"/>
        <a:buChar char="§"/>
        <a:defRPr sz="26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4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FEFDDE"/>
        </a:buClr>
        <a:buFont typeface="Arial" panose="020B0604020202020204" pitchFamily="34" charset="0"/>
        <a:buChar char="–"/>
        <a:defRPr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6">
            <a:extLst>
              <a:ext uri="{FF2B5EF4-FFF2-40B4-BE49-F238E27FC236}">
                <a16:creationId xmlns:a16="http://schemas.microsoft.com/office/drawing/2014/main" id="{1FBA405B-91D7-455B-838E-7390C471CA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319" y="238125"/>
            <a:ext cx="8154333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173" y="1517650"/>
            <a:ext cx="8161479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1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 userDrawn="1"/>
        </p:nvCxnSpPr>
        <p:spPr>
          <a:xfrm>
            <a:off x="1" y="6745288"/>
            <a:ext cx="9144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648787"/>
      </p:ext>
    </p:extLst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Wingdings" panose="05000000000000000000" pitchFamily="2" charset="2"/>
        <a:buChar char="§"/>
        <a:defRPr sz="21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557213" indent="-214313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950">
          <a:solidFill>
            <a:schemeClr val="bg1"/>
          </a:solidFill>
          <a:latin typeface="Calibri" panose="020F0502020204030204" pitchFamily="34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800">
          <a:solidFill>
            <a:schemeClr val="bg1"/>
          </a:solidFill>
          <a:latin typeface="Calibri" panose="020F0502020204030204" pitchFamily="34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650">
          <a:solidFill>
            <a:schemeClr val="bg1"/>
          </a:solidFill>
          <a:latin typeface="Calibri" panose="020F0502020204030204" pitchFamily="34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750"/>
        </a:spcBef>
        <a:spcAft>
          <a:spcPts val="525"/>
        </a:spcAft>
        <a:buClr>
          <a:schemeClr val="bg1"/>
        </a:buClr>
        <a:buFont typeface="Arial" panose="020B0604020202020204" pitchFamily="34" charset="0"/>
        <a:buChar char="‒"/>
        <a:defRPr sz="1500">
          <a:solidFill>
            <a:schemeClr val="bg1"/>
          </a:solidFill>
          <a:latin typeface="Calibri" panose="020F0502020204030204" pitchFamily="34" charset="0"/>
        </a:defRPr>
      </a:lvl5pPr>
      <a:lvl6pPr marL="18859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38125"/>
            <a:ext cx="81549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7">
            <a:extLst>
              <a:ext uri="{FF2B5EF4-FFF2-40B4-BE49-F238E27FC236}">
                <a16:creationId xmlns:a16="http://schemas.microsoft.com/office/drawing/2014/main" id="{5E3FA78F-9815-470C-AAC7-65118010A9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0850" y="1517650"/>
            <a:ext cx="81613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8AFCB-3188-4961-AAEE-DB4C7846ECE6}"/>
              </a:ext>
            </a:extLst>
          </p:cNvPr>
          <p:cNvSpPr/>
          <p:nvPr/>
        </p:nvSpPr>
        <p:spPr>
          <a:xfrm>
            <a:off x="0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50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A185B-7FCD-47CF-95BF-44DC96F2E8FE}"/>
              </a:ext>
            </a:extLst>
          </p:cNvPr>
          <p:cNvSpPr/>
          <p:nvPr userDrawn="1"/>
        </p:nvSpPr>
        <p:spPr>
          <a:xfrm>
            <a:off x="0" y="2"/>
            <a:ext cx="9144000" cy="14446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</a:schemeClr>
              </a:gs>
              <a:gs pos="100000">
                <a:schemeClr val="tx1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A7AD84-F415-4694-A480-6DD523A1776B}"/>
              </a:ext>
            </a:extLst>
          </p:cNvPr>
          <p:cNvCxnSpPr/>
          <p:nvPr userDrawn="1"/>
        </p:nvCxnSpPr>
        <p:spPr>
          <a:xfrm>
            <a:off x="0" y="6745288"/>
            <a:ext cx="9144000" cy="0"/>
          </a:xfrm>
          <a:prstGeom prst="line">
            <a:avLst/>
          </a:prstGeom>
          <a:ln w="19050">
            <a:solidFill>
              <a:srgbClr val="0053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511453"/>
      </p:ext>
    </p:extLst>
  </p:cSld>
  <p:clrMap bg1="dk2" tx1="lt1" bg2="dk1" tx2="lt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2025" b="1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25" b="1">
          <a:solidFill>
            <a:schemeClr val="bg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25" b="1">
          <a:solidFill>
            <a:schemeClr val="bg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25" b="1">
          <a:solidFill>
            <a:schemeClr val="bg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25" b="1">
          <a:solidFill>
            <a:schemeClr val="bg2"/>
          </a:solidFill>
          <a:latin typeface="Calibri" panose="020F0502020204030204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1969" b="1">
          <a:solidFill>
            <a:schemeClr val="tx2"/>
          </a:solidFill>
          <a:latin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1969" b="1">
          <a:solidFill>
            <a:schemeClr val="tx2"/>
          </a:solidFill>
          <a:latin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1969" b="1">
          <a:solidFill>
            <a:schemeClr val="tx2"/>
          </a:solidFill>
          <a:latin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1969" b="1">
          <a:solidFill>
            <a:schemeClr val="tx2"/>
          </a:solidFill>
          <a:latin typeface="Arial" charset="0"/>
        </a:defRPr>
      </a:lvl9pPr>
    </p:titleStyle>
    <p:bodyStyle>
      <a:lvl1pPr marL="192881" indent="-192881" algn="l" rtl="0" fontAlgn="base">
        <a:lnSpc>
          <a:spcPct val="90000"/>
        </a:lnSpc>
        <a:spcBef>
          <a:spcPts val="563"/>
        </a:spcBef>
        <a:spcAft>
          <a:spcPts val="394"/>
        </a:spcAft>
        <a:buClr>
          <a:schemeClr val="bg1"/>
        </a:buClr>
        <a:buFont typeface="Wingdings" panose="05000000000000000000" pitchFamily="2" charset="2"/>
        <a:buChar char="§"/>
        <a:defRPr sz="1575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417910" indent="-160735" algn="l" rtl="0" fontAlgn="base">
        <a:lnSpc>
          <a:spcPct val="90000"/>
        </a:lnSpc>
        <a:spcBef>
          <a:spcPts val="563"/>
        </a:spcBef>
        <a:spcAft>
          <a:spcPts val="394"/>
        </a:spcAft>
        <a:buClr>
          <a:schemeClr val="bg1"/>
        </a:buClr>
        <a:buFont typeface="Arial" panose="020B0604020202020204" pitchFamily="34" charset="0"/>
        <a:buChar char="‒"/>
        <a:defRPr sz="1425">
          <a:solidFill>
            <a:schemeClr val="bg1"/>
          </a:solidFill>
          <a:latin typeface="Calibri" panose="020F0502020204030204" pitchFamily="34" charset="0"/>
        </a:defRPr>
      </a:lvl2pPr>
      <a:lvl3pPr marL="642938" indent="-128588" algn="l" rtl="0" fontAlgn="base">
        <a:lnSpc>
          <a:spcPct val="90000"/>
        </a:lnSpc>
        <a:spcBef>
          <a:spcPts val="563"/>
        </a:spcBef>
        <a:spcAft>
          <a:spcPts val="394"/>
        </a:spcAft>
        <a:buClr>
          <a:schemeClr val="bg1"/>
        </a:buClr>
        <a:buFont typeface="Arial" panose="020B0604020202020204" pitchFamily="34" charset="0"/>
        <a:buChar char="‒"/>
        <a:defRPr>
          <a:solidFill>
            <a:schemeClr val="bg1"/>
          </a:solidFill>
          <a:latin typeface="Calibri" panose="020F0502020204030204" pitchFamily="34" charset="0"/>
        </a:defRPr>
      </a:lvl3pPr>
      <a:lvl4pPr marL="900113" indent="-128588" algn="l" rtl="0" fontAlgn="base">
        <a:lnSpc>
          <a:spcPct val="90000"/>
        </a:lnSpc>
        <a:spcBef>
          <a:spcPts val="563"/>
        </a:spcBef>
        <a:spcAft>
          <a:spcPts val="394"/>
        </a:spcAft>
        <a:buClr>
          <a:schemeClr val="bg1"/>
        </a:buClr>
        <a:buFont typeface="Arial" panose="020B0604020202020204" pitchFamily="34" charset="0"/>
        <a:buChar char="‒"/>
        <a:defRPr sz="1200">
          <a:solidFill>
            <a:schemeClr val="bg1"/>
          </a:solidFill>
          <a:latin typeface="Calibri" panose="020F0502020204030204" pitchFamily="34" charset="0"/>
        </a:defRPr>
      </a:lvl4pPr>
      <a:lvl5pPr marL="1157288" indent="-128588" algn="l" rtl="0" fontAlgn="base">
        <a:lnSpc>
          <a:spcPct val="90000"/>
        </a:lnSpc>
        <a:spcBef>
          <a:spcPts val="563"/>
        </a:spcBef>
        <a:spcAft>
          <a:spcPts val="394"/>
        </a:spcAft>
        <a:buClr>
          <a:schemeClr val="bg1"/>
        </a:buClr>
        <a:buFont typeface="Arial" panose="020B0604020202020204" pitchFamily="34" charset="0"/>
        <a:buChar char="‒"/>
        <a:defRPr sz="1125">
          <a:solidFill>
            <a:schemeClr val="bg1"/>
          </a:solidFill>
          <a:latin typeface="Calibri" panose="020F0502020204030204" pitchFamily="34" charset="0"/>
        </a:defRPr>
      </a:lvl5pPr>
      <a:lvl6pPr marL="1414463" indent="-128588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788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788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788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78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D46A8-D70A-A147-B44B-0050EDDE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1641-958A-374D-83E2-38AAC73E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41BD-1A1C-C04B-8B78-7DB93966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1A88-BFE3-6C42-BB30-9B3F46A73B0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E7BC-031C-9A4C-B7F3-6E056F82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47E8E-6871-6041-BE6B-A0EFDB894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A0E7-B5E5-2B43-927D-DABDF4CA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6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DD46A8-D70A-A147-B44B-0050EDDE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61641-958A-374D-83E2-38AAC73E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A41BD-1A1C-C04B-8B78-7DB93966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1A88-BFE3-6C42-BB30-9B3F46A73B0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8E7BC-031C-9A4C-B7F3-6E056F82C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47E8E-6871-6041-BE6B-A0EFDB894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A0E7-B5E5-2B43-927D-DABDF4CA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3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7" r:id="rId4"/>
    <p:sldLayoutId id="2147484428" r:id="rId5"/>
    <p:sldLayoutId id="2147484429" r:id="rId6"/>
    <p:sldLayoutId id="214748443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82" r:id="rId2"/>
    <p:sldLayoutId id="2147484392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fornian FB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31A88-BFE3-6C42-BB30-9B3F46A73B0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0A0E7-B5E5-2B43-927D-DABDF4CAC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2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30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28800"/>
            <a:ext cx="84550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"/>
            <a:ext cx="9144000" cy="641351"/>
          </a:xfrm>
          <a:prstGeom prst="rect">
            <a:avLst/>
          </a:prstGeom>
          <a:gradFill flip="none" rotWithShape="1">
            <a:gsLst>
              <a:gs pos="0">
                <a:srgbClr val="2461AA">
                  <a:alpha val="51765"/>
                </a:srgb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charset="0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 userDrawn="1"/>
        </p:nvSpPr>
        <p:spPr bwMode="auto">
          <a:xfrm>
            <a:off x="287338" y="307975"/>
            <a:ext cx="17097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0" dirty="0" smtClean="0">
                <a:solidFill>
                  <a:srgbClr val="CDCDCF"/>
                </a:solidFill>
              </a:rPr>
              <a:t>clinicaloptions.com/hiv</a:t>
            </a:r>
          </a:p>
        </p:txBody>
      </p:sp>
      <p:sp>
        <p:nvSpPr>
          <p:cNvPr id="2056" name="Text Box 13"/>
          <p:cNvSpPr txBox="1">
            <a:spLocks noChangeArrowheads="1"/>
          </p:cNvSpPr>
          <p:nvPr userDrawn="1"/>
        </p:nvSpPr>
        <p:spPr bwMode="auto">
          <a:xfrm>
            <a:off x="284163" y="69850"/>
            <a:ext cx="7164387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1500" b="0" dirty="0" smtClean="0">
                <a:solidFill>
                  <a:srgbClr val="FFFFFF"/>
                </a:solidFill>
              </a:rPr>
              <a:t>Strengthening HIV Prevention in Primary Care</a:t>
            </a:r>
          </a:p>
        </p:txBody>
      </p:sp>
      <p:pic>
        <p:nvPicPr>
          <p:cNvPr id="2057" name="Picture 10" descr="CCO_HIV_REVERSED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/>
          <a:stretch>
            <a:fillRect/>
          </a:stretch>
        </p:blipFill>
        <p:spPr bwMode="auto">
          <a:xfrm>
            <a:off x="7569200" y="90488"/>
            <a:ext cx="1304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1600"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666750"/>
            <a:ext cx="84645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28800"/>
            <a:ext cx="8455025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0" y="1"/>
            <a:ext cx="9144000" cy="641351"/>
          </a:xfrm>
          <a:prstGeom prst="rect">
            <a:avLst/>
          </a:prstGeom>
          <a:gradFill flip="none" rotWithShape="1">
            <a:gsLst>
              <a:gs pos="0">
                <a:srgbClr val="2461AA">
                  <a:alpha val="51765"/>
                </a:srgbClr>
              </a:gs>
              <a:gs pos="6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charset="0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287338" y="307975"/>
            <a:ext cx="17097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 dirty="0" smtClean="0">
                <a:solidFill>
                  <a:srgbClr val="CDCDCF"/>
                </a:solidFill>
                <a:cs typeface="Arial" pitchFamily="34" charset="0"/>
              </a:rPr>
              <a:t>clinicaloptions.com/hiv</a:t>
            </a:r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auto">
          <a:xfrm>
            <a:off x="284163" y="69850"/>
            <a:ext cx="7164387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itchFamily="34" charset="0"/>
              <a:buChar char="•"/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  <a:defRPr/>
            </a:pPr>
            <a:r>
              <a:rPr lang="en-US" altLang="en-US" sz="1500" b="0" dirty="0" smtClean="0">
                <a:solidFill>
                  <a:srgbClr val="FFFFFF"/>
                </a:solidFill>
                <a:cs typeface="Arial" pitchFamily="34" charset="0"/>
              </a:rPr>
              <a:t>HIV/AIDS Update From Boston 2014</a:t>
            </a:r>
          </a:p>
        </p:txBody>
      </p:sp>
      <p:pic>
        <p:nvPicPr>
          <p:cNvPr id="3081" name="Picture 10" descr="CCO_HIV_REVERSE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/>
          <a:stretch>
            <a:fillRect/>
          </a:stretch>
        </p:blipFill>
        <p:spPr bwMode="auto">
          <a:xfrm>
            <a:off x="7569200" y="90488"/>
            <a:ext cx="13049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Wingdings" panose="05000000000000000000" pitchFamily="2" charset="2"/>
        <a:buChar char="§"/>
        <a:defRPr sz="2400">
          <a:solidFill>
            <a:srgbClr val="FEFDD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200">
          <a:solidFill>
            <a:srgbClr val="FEFDDE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2000">
          <a:solidFill>
            <a:srgbClr val="FEFDDE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>
          <a:solidFill>
            <a:srgbClr val="FEFDDE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–"/>
        <a:defRPr sz="1600">
          <a:solidFill>
            <a:srgbClr val="FEFDDE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8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fornian FB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fornian FB" pitchFamily="18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7213"/>
            <a:ext cx="78867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Californian FB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fornian FB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Californian FB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fornian FB" pitchFamily="18" charset="0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upload.wikimedia.org/wikipedia/commons/thumb/6/64/Red_Ribbon.svg/300px-Red_Ribbon.svg.png&amp;imgrefurl=http://hiv-aidsawareness.blogspot.com/&amp;usg=__c0_Muyp_1daTn69NTN-ArOrVXn4=&amp;h=448&amp;w=300&amp;sz=30&amp;hl=en&amp;start=18&amp;itbs=1&amp;tbnid=7HPBctpYfY-L1M:&amp;tbnh=127&amp;tbnw=85&amp;prev=/images%3Fq%3DHIV%2Bred%2Bribbon%26hl%3Den%26safe%3Dactive%26gbv%3D2%26tbs%3Disch:1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library/reports/hiv-surveillance/vol-27-no-3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docs.wixstatic.com/ugd/de0404_9953eed1181949618d205be7e368635f.pdf" TargetMode="External"/><Relationship Id="rId4" Type="http://schemas.openxmlformats.org/officeDocument/2006/relationships/hyperlink" Target="https://www.preventionaccess.org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asccp.org/" TargetMode="Externa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www.drugs.com/images/pills/mmx/t104141f/trizivir.jpg" TargetMode="External"/><Relationship Id="rId7" Type="http://schemas.openxmlformats.org/officeDocument/2006/relationships/hyperlink" Target="http://www.drugs.com/images/pills/mmx/t108045b/epzicom.jpg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8.jpeg"/><Relationship Id="rId5" Type="http://schemas.openxmlformats.org/officeDocument/2006/relationships/hyperlink" Target="http://www.drugs.com/images/pills/mmx/t107244b/truvada.jpg" TargetMode="External"/><Relationship Id="rId10" Type="http://schemas.openxmlformats.org/officeDocument/2006/relationships/image" Target="../media/image71.png"/><Relationship Id="rId4" Type="http://schemas.openxmlformats.org/officeDocument/2006/relationships/image" Target="../media/image67.jpeg"/><Relationship Id="rId9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bing.com/images/search?q=prezcobix&amp;view=detailv2&amp;&amp;id=3255097574151915B449917540DB58B4ECA97062&amp;selectedIndex=10&amp;ccid=ciC0gYT7&amp;simid=608020521208842465&amp;thid=OIP.M7220b48184fb2f1ab06b2357a90c5583o0" TargetMode="Externa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4.jpeg"/><Relationship Id="rId5" Type="http://schemas.openxmlformats.org/officeDocument/2006/relationships/hyperlink" Target="http://www.drugs.com/images/pills/mmx/t108097b/kaletra.jpg" TargetMode="External"/><Relationship Id="rId4" Type="http://schemas.openxmlformats.org/officeDocument/2006/relationships/image" Target="../media/image73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ng.com/images/search?q=stribild&amp;view=detailv2&amp;&amp;id=829597C24544E0957F92F385B1B30D2034984BCC&amp;selectedIndex=0&amp;ccid=YZbp4VWZ&amp;simid=608019945661925929&amp;thid=OIP.YZbp4VWZZSDUqIl8EM951gEsEl" TargetMode="External"/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12" Type="http://schemas.openxmlformats.org/officeDocument/2006/relationships/image" Target="../media/image81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bing.com/images/search?q=odefsey&amp;view=detailv2&amp;&amp;id=84E59FBAE489F95DAABB6D861C0450DC08FE9FB7&amp;selectedIndex=8&amp;ccid=TSsgvQzJ&amp;simid=607991908125052600&amp;thid=OIP.M4d2b20bd0cc9e8dafd3794ab1fe0960bo0" TargetMode="External"/><Relationship Id="rId11" Type="http://schemas.openxmlformats.org/officeDocument/2006/relationships/image" Target="../media/image80.jpeg"/><Relationship Id="rId5" Type="http://schemas.openxmlformats.org/officeDocument/2006/relationships/image" Target="../media/image77.jpeg"/><Relationship Id="rId10" Type="http://schemas.openxmlformats.org/officeDocument/2006/relationships/hyperlink" Target="http://www.bing.com/images/search?q=triumeq&amp;view=detailv2&amp;&amp;id=156A1E9261FC0BC4FC6847BBFEE40C821BC26D15&amp;selectedIndex=6&amp;ccid=3kuE12sI&amp;simid=608010075832060773&amp;thid=OIP.Mde4b84d76b08bcab503807c958232f5do0" TargetMode="External"/><Relationship Id="rId4" Type="http://schemas.openxmlformats.org/officeDocument/2006/relationships/hyperlink" Target="http://www.bing.com/images/search?q=odefsey&amp;view=detailv2&amp;&amp;id=C8751EC6943438305696508280765C052EA96C8A&amp;selectedIndex=0&amp;ccid=UTS5bcps&amp;simid=608005617678091619&amp;thid=OIP.M5134b96dca6ca125c8c335f47e8b3d79o0" TargetMode="External"/><Relationship Id="rId9" Type="http://schemas.openxmlformats.org/officeDocument/2006/relationships/image" Target="../media/image79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hyperlink" Target="http://www.hiv-druginteractions.org/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2.png"/><Relationship Id="rId4" Type="http://schemas.openxmlformats.org/officeDocument/2006/relationships/hyperlink" Target="https://hivdb.stanford.edu/hivdb/by-mutations/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hyperlink" Target="http://images.google.com/imgres?imgurl=http://www.lib.uiowa.edu/HARDIN/md/pictures22/cdc/6054_068_lores.jpg&amp;imgrefurl=http://www.lib.uiowa.edu/HARDIN/md/cdc/6054.html&amp;usg=__y5UWrXG-Ri1vq5kz4a_-ZK5uSeE=&amp;h=469&amp;w=700&amp;sz=41&amp;hl=en&amp;start=1&amp;itbs=1&amp;tbnid=FkWdz686g3umyM:&amp;tbnh=94&amp;tbnw=140&amp;prev=/images%3Fq%3DHIV%2Berythematous%2Bthrush%26hl%3Den%26safe%3Dactive%26sa%3DG%26gbv%3D2%26tbs%3Disch: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hab.hrsa.gov/tools/palliative/images/P8-4.gif&amp;imgrefurl=http://hab.hrsa.gov/tools/palliative/chap8.html&amp;usg=__2T7tryDb7YC3kYi8IU4PUPuaMms=&amp;h=260&amp;w=400&amp;sz=78&amp;hl=en&amp;start=8&amp;um=1&amp;itbs=1&amp;tbnid=cZ8zFNkkbEn25M:&amp;tbnh=81&amp;tbnw=124&amp;prev=/images%3Fq%3Doral%2Bhairy%2Bleucoplakia%26um%3D1%26hl%3Den%26safe%3Dactive%26rls%3Dcom.microsoft:en-us%26tbs%3Disch:1" TargetMode="External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hyperlink" Target="/Image:Toxo_cns.jpg?filetimestamp=20080805214700" TargetMode="Externa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smtClean="0"/>
              <a:t>HIV Primer </a:t>
            </a:r>
            <a:r>
              <a:rPr lang="en-US" altLang="en-US" sz="2400" smtClean="0"/>
              <a:t>(and then some)</a:t>
            </a:r>
            <a:r>
              <a:rPr lang="en-US" altLang="en-US" sz="5400" smtClean="0"/>
              <a:t> for the Non-HIV Provider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343400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March </a:t>
            </a:r>
            <a:r>
              <a:rPr lang="en-US" altLang="en-US" dirty="0" smtClean="0"/>
              <a:t>23, 2023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Marwan Haddad MD, MPH, AAHIVS</a:t>
            </a:r>
          </a:p>
          <a:p>
            <a:pPr eaLnBrk="1" hangingPunct="1"/>
            <a:r>
              <a:rPr lang="en-US" altLang="en-US" dirty="0" smtClean="0"/>
              <a:t>Center for Key Populations</a:t>
            </a:r>
          </a:p>
          <a:p>
            <a:pPr eaLnBrk="1" hangingPunct="1"/>
            <a:r>
              <a:rPr lang="en-US" altLang="en-US" dirty="0" smtClean="0"/>
              <a:t>Community Health Center, Inc.</a:t>
            </a:r>
          </a:p>
          <a:p>
            <a:pPr eaLnBrk="1" hangingPunct="1"/>
            <a:r>
              <a:rPr lang="en-US" altLang="en-US" dirty="0" smtClean="0"/>
              <a:t>Middletown, CT</a:t>
            </a:r>
          </a:p>
        </p:txBody>
      </p:sp>
      <p:pic>
        <p:nvPicPr>
          <p:cNvPr id="24580" name="Picture 5" descr="300px-Red_Ribb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1223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21958" y="5590311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defTabSz="685800"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CDC.GOV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9" y="1843088"/>
            <a:ext cx="7015163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Cryptococcosis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  <a:p>
            <a:pPr lvl="1" eaLnBrk="1" hangingPunct="1">
              <a:defRPr/>
            </a:pPr>
            <a:r>
              <a:rPr lang="en-US" smtClean="0"/>
              <a:t>Amphotercin B plus flucytosine</a:t>
            </a:r>
          </a:p>
          <a:p>
            <a:pPr lvl="1" eaLnBrk="1" hangingPunct="1">
              <a:defRPr/>
            </a:pPr>
            <a:r>
              <a:rPr lang="en-US" smtClean="0"/>
              <a:t>Fluconazole plus flucytosine (alternative but inferior)</a:t>
            </a:r>
          </a:p>
          <a:p>
            <a:pPr lvl="1" eaLnBrk="1" hangingPunct="1">
              <a:defRPr/>
            </a:pPr>
            <a:r>
              <a:rPr lang="en-US" smtClean="0"/>
              <a:t>If opening pressure high, daily LPs recommended</a:t>
            </a:r>
          </a:p>
          <a:p>
            <a:pPr lvl="1" eaLnBrk="1" hangingPunct="1">
              <a:defRPr/>
            </a:pPr>
            <a:r>
              <a:rPr lang="en-US" smtClean="0"/>
              <a:t>After 2 weeks and negative CSF culture, can switch to fluconazole for 8 weeks</a:t>
            </a:r>
          </a:p>
          <a:p>
            <a:pPr eaLnBrk="1" hangingPunct="1">
              <a:defRPr/>
            </a:pPr>
            <a:r>
              <a:rPr lang="en-US" smtClean="0"/>
              <a:t>Prophylaxis</a:t>
            </a:r>
          </a:p>
          <a:p>
            <a:pPr lvl="1" eaLnBrk="1" hangingPunct="1">
              <a:defRPr/>
            </a:pPr>
            <a:r>
              <a:rPr lang="en-US" smtClean="0"/>
              <a:t>After 10 weeks of treatment, maintain on fluconazole 200 mg daily</a:t>
            </a:r>
          </a:p>
          <a:p>
            <a:pPr lvl="1" eaLnBrk="1" hangingPunct="1">
              <a:defRPr/>
            </a:pPr>
            <a:r>
              <a:rPr lang="en-US" smtClean="0"/>
              <a:t>Can stop when CD4&gt;200 for 6 months or more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6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</a:rPr>
              <a:t>Molluscum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</a:rPr>
              <a:t>Contagiosum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2339" name="Picture 5" descr="AID0104-05-0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7" descr="AID0104-05-0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11" descr="AID0104-13-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22750"/>
            <a:ext cx="2971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</a:rPr>
              <a:t>Human Papilloma Virus</a:t>
            </a:r>
          </a:p>
        </p:txBody>
      </p:sp>
      <p:pic>
        <p:nvPicPr>
          <p:cNvPr id="143363" name="Picture 5" descr="AID0104-05-02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3124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4" name="Picture 8" descr="AID0104-05-02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43400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10" descr="AID0104-05-02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Seborrheic Dermatitis</a:t>
            </a:r>
          </a:p>
        </p:txBody>
      </p:sp>
      <p:sp>
        <p:nvSpPr>
          <p:cNvPr id="144387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44388" name="Picture 5" descr="AID0104-05-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Kaposi’s Sarcoma</a:t>
            </a:r>
          </a:p>
        </p:txBody>
      </p:sp>
      <p:pic>
        <p:nvPicPr>
          <p:cNvPr id="145411" name="Picture 5" descr="AID0104-05-03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7" descr="AID0104-05-03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9" descr="AID0104-05-0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11" descr="AID0104-07-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672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MS, 54 year old African American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Diagnosed 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Has been out of care until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Complains of rash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History?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Physical?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>
                <a:solidFill>
                  <a:schemeClr val="tx2"/>
                </a:solidFill>
              </a:rPr>
              <a:t>History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Risk factors (MSM, Heterosexual, IDU)</a:t>
            </a:r>
          </a:p>
          <a:p>
            <a:pPr lvl="2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Past/current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Diagnosis date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OIs (major, minor), previous CD4/VL, CD4 nadir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Co-morbidities</a:t>
            </a:r>
          </a:p>
          <a:p>
            <a:pPr lvl="2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Previous treatments/hospitalizations/surgeries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Medications/Allergies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Symptoms</a:t>
            </a:r>
          </a:p>
          <a:p>
            <a:pPr lvl="2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Physical</a:t>
            </a:r>
          </a:p>
          <a:p>
            <a:pPr lvl="2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Mental health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1371600"/>
            <a:ext cx="8229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>
                <a:solidFill>
                  <a:schemeClr val="tx2"/>
                </a:solidFill>
              </a:rPr>
              <a:t>History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Mental Health and Substance use</a:t>
            </a:r>
          </a:p>
          <a:p>
            <a:pPr lvl="2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Mental health disorders</a:t>
            </a:r>
          </a:p>
          <a:p>
            <a:pPr lvl="2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Drugs</a:t>
            </a:r>
          </a:p>
          <a:p>
            <a:pPr lvl="2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Alcohol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Sexual Orientation/Gender Identity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Sexual Risk Assessment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Social (housing, employment, insurance, relationships)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Partner Notification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Vaccine history</a:t>
            </a:r>
          </a:p>
          <a:p>
            <a:endParaRPr lang="en-US" alt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/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371600"/>
            <a:ext cx="8229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>
                <a:solidFill>
                  <a:schemeClr val="tx2"/>
                </a:solidFill>
              </a:rPr>
              <a:t>Physical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General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HEENT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Lungs/Heart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Skin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Abdomen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Targeted exam based on complaints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PHQ2/9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SBIRT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400" dirty="0"/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481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Musician, on the road,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Identifies as cis-gender heterosexual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No IDU but alcohol/cocaine; quit 1 year ago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Working as a driver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Living at home with mother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No relationship at the moment; mainly has sex with women but has had male partners in past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Last encounter with female 3 months ago, oral and vaginal, condoms used with vaginal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Last encounter with male about 10 months ago, oral sex given/received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89" y="1617912"/>
            <a:ext cx="8229600" cy="543322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spc="-23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  <a:cs typeface="Calibri" panose="020F0502020204030204" pitchFamily="34" charset="0"/>
              </a:rPr>
              <a:t>HIV Prevention Strategies</a:t>
            </a:r>
            <a:endParaRPr lang="en-US" b="1" spc="-23" dirty="0">
              <a:solidFill>
                <a:schemeClr val="accent1">
                  <a:lumMod val="50000"/>
                </a:schemeClr>
              </a:solidFill>
              <a:latin typeface="Californian FB" panose="0207040306080B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89" y="2334568"/>
            <a:ext cx="8229600" cy="29591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Risk reduction counseling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1950" dirty="0">
                <a:latin typeface="Californian FB" panose="0207040306080B030204" pitchFamily="18" charset="0"/>
                <a:cs typeface="Calibri" panose="020F0502020204030204" pitchFamily="34" charset="0"/>
              </a:rPr>
              <a:t>Barrier methods, partners, syringe services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HIV testing</a:t>
            </a:r>
          </a:p>
          <a:p>
            <a:pPr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STI </a:t>
            </a: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testing and treatment</a:t>
            </a:r>
          </a:p>
          <a:p>
            <a:pPr marL="177404" indent="-177404"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PEP (post-exposure prophylaxis)</a:t>
            </a:r>
          </a:p>
          <a:p>
            <a:pPr marL="177404" indent="-177404"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2250" dirty="0" err="1">
                <a:latin typeface="Californian FB" panose="0207040306080B030204" pitchFamily="18" charset="0"/>
                <a:cs typeface="Calibri" panose="020F0502020204030204" pitchFamily="34" charset="0"/>
              </a:rPr>
              <a:t>PrEP</a:t>
            </a: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 </a:t>
            </a: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(pre-exposure prophylaxis)</a:t>
            </a:r>
          </a:p>
          <a:p>
            <a:pPr marL="177404" indent="-177404"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2250" dirty="0">
                <a:latin typeface="Californian FB" panose="0207040306080B030204" pitchFamily="18" charset="0"/>
                <a:cs typeface="Calibri" panose="020F0502020204030204" pitchFamily="34" charset="0"/>
              </a:rPr>
              <a:t>Treatment as Prevention </a:t>
            </a:r>
            <a:endParaRPr lang="en-US" sz="2250" dirty="0">
              <a:latin typeface="Californian FB" panose="0207040306080B030204" pitchFamily="18" charset="0"/>
              <a:cs typeface="Calibri" panose="020F0502020204030204" pitchFamily="34" charset="0"/>
            </a:endParaRPr>
          </a:p>
          <a:p>
            <a:pPr marL="520304" lvl="1" indent="-177404">
              <a:spcBef>
                <a:spcPts val="0"/>
              </a:spcBef>
              <a:spcAft>
                <a:spcPts val="900"/>
              </a:spcAft>
              <a:buClr>
                <a:srgbClr val="008558"/>
              </a:buClr>
            </a:pPr>
            <a:r>
              <a:rPr lang="en-US" sz="1950" dirty="0">
                <a:latin typeface="Californian FB" panose="0207040306080B030204" pitchFamily="18" charset="0"/>
                <a:cs typeface="Calibri" panose="020F0502020204030204" pitchFamily="34" charset="0"/>
              </a:rPr>
              <a:t>U=U</a:t>
            </a:r>
            <a:r>
              <a:rPr lang="en-US" sz="1950" dirty="0">
                <a:latin typeface="Californian FB" panose="0207040306080B030204" pitchFamily="18" charset="0"/>
                <a:cs typeface="Calibri" panose="020F0502020204030204" pitchFamily="34" charset="0"/>
              </a:rPr>
              <a:t> </a:t>
            </a:r>
            <a:r>
              <a:rPr lang="en-US" sz="1950" dirty="0">
                <a:latin typeface="Californian FB" panose="0207040306080B030204" pitchFamily="18" charset="0"/>
                <a:cs typeface="Calibri" panose="020F0502020204030204" pitchFamily="34" charset="0"/>
              </a:rPr>
              <a:t>(Undetectable = </a:t>
            </a:r>
            <a:r>
              <a:rPr lang="en-US" sz="1950" dirty="0" err="1">
                <a:latin typeface="Californian FB" panose="0207040306080B030204" pitchFamily="18" charset="0"/>
                <a:cs typeface="Calibri" panose="020F0502020204030204" pitchFamily="34" charset="0"/>
              </a:rPr>
              <a:t>Untransmittable</a:t>
            </a:r>
            <a:r>
              <a:rPr lang="en-US" sz="1950" dirty="0">
                <a:latin typeface="Californian FB" panose="0207040306080B030204" pitchFamily="18" charset="0"/>
                <a:cs typeface="Calibri" panose="020F0502020204030204" pitchFamily="34" charset="0"/>
              </a:rPr>
              <a:t>)</a:t>
            </a:r>
            <a:endParaRPr lang="en-US" sz="1950" dirty="0">
              <a:latin typeface="Californian FB" panose="0207040306080B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661" y="2334567"/>
            <a:ext cx="3442430" cy="28733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69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41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</a:rPr>
              <a:t>Last in care 7 years ago when diagnosed with HIV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</a:rPr>
              <a:t>Never took HIV medications– prescribed but never took them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Not remember CD4 or VL levels– done once he thinks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No major OIs, he thinks he may have had thrush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Had shingles 8 years ago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Told in past has high blood pressure, has not checked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Hospitalized 5 years ago for pneumonia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Not taking any medications; no allergies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Smokes tobacco 1 pack a day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The reason he came in: the severe rash on his body, went to ER and they told him he had to follow with PCP; itchy++; so bad, he almost got in accident at work because of his scratching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Weight loss of about 5 pounds in last month; poor appetite, not sleeping well; anxious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Some night sweats; no fever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72866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alifornian FB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fornian FB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smtClean="0">
                <a:solidFill>
                  <a:schemeClr val="tx2"/>
                </a:solidFill>
              </a:rPr>
              <a:t>Physical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Unable to sit for prolonged period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Weight: 190 pounds (BMI 26)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BP 150/94, P 100, T=99, RR=16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Large extensive dark plaques on arms, torso, legs, none on face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Mild thrush on palate, asymptomatic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Rest of exam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What would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Would you prescribe anything?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Would you order any labs?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Prescribed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Bactrim DS one pill once a day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Triamcinolone cream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Vistaril for 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609600"/>
            <a:ext cx="8154988" cy="1103313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667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06425" y="1209675"/>
            <a:ext cx="3981450" cy="467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2"/>
                </a:solidFill>
              </a:rPr>
              <a:t>Labs?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HIV test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HIV VL/CD4 count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HIV genotype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CBC/CMP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Lipids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RPR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GC/Chlamydia urethral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GC pharyngeal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Quantiferon</a:t>
            </a:r>
          </a:p>
          <a:p>
            <a:pPr lvl="1"/>
            <a:r>
              <a:rPr lang="en-US" altLang="en-US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Hepatitis A/B/C</a:t>
            </a:r>
          </a:p>
        </p:txBody>
      </p:sp>
      <p:sp>
        <p:nvSpPr>
          <p:cNvPr id="15667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89475" y="1511300"/>
            <a:ext cx="3922713" cy="4678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altLang="en-US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Toxoplasmosis (?)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HLAB5701 (?)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CCR5 tropism (?)</a:t>
            </a:r>
          </a:p>
          <a:p>
            <a:pPr lvl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Anal Pap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447800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CD4 &lt;20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HIV RNA 120,000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HIV genotype– pansensitive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Hg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Platelet 100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Lipids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HAV total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HBV cAb positive/sAb and sAg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HCV negative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RPR/Chlamydia/GC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Quantiferon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HLAB5701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Toxoplasmosis positive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At next visit, BP 154/96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What would you do next?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Would you treat BP?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Would you prescribe ARVs? If so, which ones?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974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Order HBV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Vaccinate with flu shot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Wait until CD4 higher for other vaccines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32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Biktarvy one pill once a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Lisinopril 10 mg one pill once a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32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When do you want to see him again?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When would you repeat labs?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Which labs repeated?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Risk Reduction Counseling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 bwMode="auto">
          <a:xfrm>
            <a:off x="1066800" y="1295400"/>
            <a:ext cx="76200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</a:rPr>
              <a:t>Substance </a:t>
            </a:r>
            <a:r>
              <a:rPr lang="en-US" altLang="en-US" sz="2400" dirty="0" smtClean="0">
                <a:solidFill>
                  <a:schemeClr val="tx2"/>
                </a:solidFill>
              </a:rPr>
              <a:t>Use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Clean needles/works; syringe exchange programs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Medication 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for substance use disorders (e.g. methadone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, buprenorphine)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err="1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PrEP</a:t>
            </a:r>
            <a:endParaRPr lang="en-US" altLang="en-US" sz="2400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PEP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</a:rPr>
              <a:t>Sexual Transmission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Barrier methods (condom use)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PrEP</a:t>
            </a: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PEP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Treatment 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as </a:t>
            </a: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Prevention</a:t>
            </a:r>
            <a:endParaRPr lang="en-US" altLang="en-US" sz="2400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447800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Back in 2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Repeat CBC/CMP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No side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Feeling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Itch better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BP 140/90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PHQ9– 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HBV DNA negative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What do you do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Warm hand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Start Lexapro 10 mg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Bring back in 2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32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What would you do at next visit?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8"/>
            <a:ext cx="8229600" cy="4241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PHQ-9 – 9; seeing therapist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Rash better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CBC/CMP/HIV RNA/CD4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When do you bring him back in?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28800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Monthly labs until VL &lt;20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Meets your team; contact numbers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Connect him with Case Managers (RW Part A/B)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Increase Lexapro 20 mg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2 months later: CD4 120, VL 150, Hg and platelets normal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Presents with SOB on exertion, easily fatigued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Night sweats continue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What is in your differential?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What would you do next?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69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Bacterial Pneumonia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PCP </a:t>
            </a:r>
          </a:p>
          <a:p>
            <a:pPr lvl="1"/>
            <a:r>
              <a:rPr lang="en-US" altLang="en-US" sz="28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Immune reconstitution syndrome**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80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800" smtClean="0">
                <a:solidFill>
                  <a:schemeClr val="tx2"/>
                </a:solidFill>
              </a:rPr>
              <a:t>Rule out MI/cardiac cause (cardiomyopathy)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Sent to 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smtClean="0">
                <a:solidFill>
                  <a:schemeClr val="tx2"/>
                </a:solidFill>
              </a:rPr>
              <a:t>Diagnosed with PCP</a:t>
            </a:r>
          </a:p>
          <a:p>
            <a:pPr lvl="1"/>
            <a:r>
              <a:rPr lang="en-US" altLang="en-US" sz="32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Started on Bactrim</a:t>
            </a:r>
          </a:p>
          <a:p>
            <a:pPr lvl="1"/>
            <a:r>
              <a:rPr lang="en-US" altLang="en-US" sz="32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Did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830388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6 months later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HIV VL &lt;20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CD4 200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BP 130/86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Vaccinations given</a:t>
            </a:r>
          </a:p>
          <a:p>
            <a:pPr lvl="1"/>
            <a:endParaRPr lang="en-US" altLang="en-US" sz="240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Would you stop his Bactrim prophylaxis?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If not, when would you?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How many would vaccinate for Hep B? Full series? Regular dose?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Case Study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998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24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He is stable; comes to see you every 4 months.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Encourage continued BH therapy and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Working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Moved out and living by himself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Starting to date this woman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You counsel him on HIV disclosure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Prevention strategies (e.g. PrEP, Treatment as Prevention, PEP)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Offer for his GF to come in to an appt for further discussion</a:t>
            </a:r>
          </a:p>
          <a:p>
            <a:pPr lvl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They opt to not use condoms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Summary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4188" y="1371600"/>
            <a:ext cx="82296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Test, Test, Test, Test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Preventive measures</a:t>
            </a:r>
          </a:p>
          <a:p>
            <a:pPr lvl="1"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Vaccines, TB/Hep/STD screening, Pap, Routine screenings </a:t>
            </a:r>
          </a:p>
          <a:p>
            <a:pPr lvl="1"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OI prophylaxis</a:t>
            </a:r>
          </a:p>
          <a:p>
            <a:pPr lvl="1" eaLnBrk="1" hangingPunct="1"/>
            <a:r>
              <a:rPr lang="en-US" altLang="en-US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Risk reduction counseling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ARV treatment and adherence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Side effects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Drug interactions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Monitor for OIs at various CD4 levels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chemeClr val="tx2"/>
                </a:solidFill>
              </a:rPr>
              <a:t>Mental health screening and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465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HIV Tests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012825"/>
            <a:ext cx="8229600" cy="524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/>
                </a:solidFill>
              </a:rPr>
              <a:t>Routine HIV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4</a:t>
            </a:r>
            <a:r>
              <a:rPr lang="en-US" altLang="en-US" baseline="300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 generation Ab/Ag testing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Blood test (results in 1-2 weeks)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Sensitivity &gt;99.7%, Specificity 100%</a:t>
            </a:r>
            <a:endParaRPr lang="en-US" altLang="en-US" sz="2400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tx2"/>
                </a:solidFill>
              </a:rPr>
              <a:t>Rapid </a:t>
            </a:r>
            <a:r>
              <a:rPr lang="en-US" altLang="en-US" sz="2400" dirty="0" smtClean="0">
                <a:solidFill>
                  <a:schemeClr val="tx2"/>
                </a:solidFill>
              </a:rPr>
              <a:t>Tests</a:t>
            </a:r>
          </a:p>
          <a:p>
            <a:pPr lvl="1"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INSTI  HIV1/2 Ab IgM/IgG (3</a:t>
            </a:r>
            <a:r>
              <a:rPr lang="en-US" altLang="en-US" baseline="300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rd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 generation)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Blood test (results in 1 minute)</a:t>
            </a: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Sensitivity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&gt;99.8%,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specificity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&gt;99.5%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Picks up infection by 3 weeks</a:t>
            </a:r>
          </a:p>
          <a:p>
            <a:pPr lvl="1" eaLnBrk="1" hangingPunct="1"/>
            <a:r>
              <a:rPr lang="en-US" altLang="en-US" dirty="0" err="1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Alere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Determine HIV1/2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Ab/Ag(4</a:t>
            </a:r>
            <a:r>
              <a:rPr lang="en-US" altLang="en-US" baseline="300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th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generation)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Blood test (results in 15 minutes)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Sensitivity 100%, specificity 99.8%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Picks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up infections earlier (by 1-2 weeks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).</a:t>
            </a:r>
          </a:p>
          <a:p>
            <a:pPr lvl="1" eaLnBrk="1" hangingPunct="1"/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Positive results require confirmation</a:t>
            </a:r>
          </a:p>
          <a:p>
            <a:pPr lvl="2" eaLnBrk="1" hangingPunct="1"/>
            <a:endParaRPr lang="en-US" altLang="en-US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 smtClean="0">
              <a:solidFill>
                <a:schemeClr val="tx2"/>
              </a:solidFill>
            </a:endParaRP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4419600"/>
            <a:ext cx="1752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2" y="2346399"/>
            <a:ext cx="2414588" cy="1809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880" y="2529430"/>
            <a:ext cx="4129208" cy="2240684"/>
          </a:xfrm>
        </p:spPr>
        <p:txBody>
          <a:bodyPr>
            <a:normAutofit/>
          </a:bodyPr>
          <a:lstStyle/>
          <a:p>
            <a:pPr algn="ctr"/>
            <a:r>
              <a:rPr lang="en-US" sz="495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QUESTIONS</a:t>
            </a:r>
            <a:endParaRPr lang="en-US" sz="4500" b="1" dirty="0">
              <a:solidFill>
                <a:schemeClr val="accent1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81" y="2428877"/>
            <a:ext cx="2441787" cy="244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54580" cy="52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791" y="818701"/>
            <a:ext cx="5255459" cy="99417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HIV 4</a:t>
            </a:r>
            <a:r>
              <a:rPr lang="en-US" baseline="30000" dirty="0" smtClean="0"/>
              <a:t>th</a:t>
            </a:r>
            <a:r>
              <a:rPr lang="en-US" dirty="0" smtClean="0"/>
              <a:t> Generation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2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HIV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CDC and USPSTF recommend routine HIV testing for 13 (15)-64 year olds.</a:t>
            </a:r>
          </a:p>
          <a:p>
            <a:pPr lvl="1"/>
            <a:r>
              <a:rPr lang="en-US" dirty="0" smtClean="0"/>
              <a:t>Recommendation for those </a:t>
            </a:r>
            <a:r>
              <a:rPr lang="en-US" dirty="0"/>
              <a:t>at higher risk</a:t>
            </a:r>
            <a:r>
              <a:rPr lang="en-US" dirty="0" smtClean="0"/>
              <a:t> testing at least once a year.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Routine, opt-out, voluntary testing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 of consent to routine medical care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Opportunity to ask questions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Option to decline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Separate written/oral consent not required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Prevention counseling not required in conjunction with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Status Neutral Approach</a:t>
            </a:r>
          </a:p>
          <a:p>
            <a:pPr lvl="1"/>
            <a:r>
              <a:rPr lang="en-US" dirty="0" smtClean="0"/>
              <a:t>People with HIV who are aware of status can get HIV treatment</a:t>
            </a:r>
          </a:p>
          <a:p>
            <a:pPr lvl="2"/>
            <a:r>
              <a:rPr lang="en-US" dirty="0" smtClean="0"/>
              <a:t>Promote individual health</a:t>
            </a:r>
          </a:p>
          <a:p>
            <a:pPr lvl="2"/>
            <a:r>
              <a:rPr lang="en-US" dirty="0" smtClean="0"/>
              <a:t>Prevent transmission</a:t>
            </a:r>
          </a:p>
          <a:p>
            <a:pPr lvl="1"/>
            <a:r>
              <a:rPr lang="en-US" dirty="0" smtClean="0"/>
              <a:t>People who don’t have HIV but are at-risk can make decisions about their health, including </a:t>
            </a:r>
            <a:r>
              <a:rPr lang="en-US" dirty="0" err="1" smtClean="0"/>
              <a:t>PrEP.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45413"/>
            <a:ext cx="6172200" cy="653653"/>
          </a:xfrm>
        </p:spPr>
        <p:txBody>
          <a:bodyPr/>
          <a:lstStyle/>
          <a:p>
            <a:pPr>
              <a:defRPr/>
            </a:pPr>
            <a:r>
              <a:rPr lang="en-US" sz="2700" b="1" dirty="0">
                <a:solidFill>
                  <a:schemeClr val="accent3">
                    <a:lumMod val="50000"/>
                  </a:schemeClr>
                </a:solidFill>
              </a:rPr>
              <a:t>Who Should We Be Testing?</a:t>
            </a:r>
          </a:p>
        </p:txBody>
      </p:sp>
      <p:sp>
        <p:nvSpPr>
          <p:cNvPr id="41987" name="Rectangle 3"/>
          <p:cNvSpPr txBox="1">
            <a:spLocks noChangeArrowheads="1"/>
          </p:cNvSpPr>
          <p:nvPr/>
        </p:nvSpPr>
        <p:spPr bwMode="auto">
          <a:xfrm>
            <a:off x="1066800" y="1592314"/>
            <a:ext cx="6743700" cy="527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All patients 13-64 years of age, at least once</a:t>
            </a:r>
          </a:p>
          <a:p>
            <a:pPr marL="557213" lvl="1" indent="-214313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1F497D"/>
                </a:solidFill>
                <a:latin typeface="Californian FB" panose="0207040306080B030204" pitchFamily="18" charset="0"/>
                <a:ea typeface="MS PGothic" panose="020B0600070205080204" pitchFamily="34" charset="-128"/>
              </a:rPr>
              <a:t>USPSTF recommends starting at age 15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Any patient suspected of acute HIV infection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Pregnant women 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TB patients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Patients seeking STD treatment and attending STD clinics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HBV/HCV patients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Patients starting new sexual relationship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Occupationally exposed individuals</a:t>
            </a:r>
          </a:p>
          <a:p>
            <a:pPr marL="257175" indent="-257175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1F497D"/>
                </a:solidFill>
                <a:latin typeface="Californian FB" panose="0207040306080B030204" pitchFamily="18" charset="0"/>
              </a:rPr>
              <a:t>Patients with risk-taking behavior, at least annually</a:t>
            </a:r>
          </a:p>
          <a:p>
            <a:pPr marL="557213" lvl="1" indent="-214313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1F497D"/>
                </a:solidFill>
                <a:latin typeface="Californian FB" panose="0207040306080B030204" pitchFamily="18" charset="0"/>
                <a:ea typeface="MS PGothic" panose="020B0600070205080204" pitchFamily="34" charset="-128"/>
              </a:rPr>
              <a:t>Injection drug users (IDUs) and their sex partners</a:t>
            </a:r>
          </a:p>
          <a:p>
            <a:pPr marL="557213" lvl="1" indent="-214313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1F497D"/>
                </a:solidFill>
                <a:latin typeface="Californian FB" panose="0207040306080B030204" pitchFamily="18" charset="0"/>
                <a:ea typeface="MS PGothic" panose="020B0600070205080204" pitchFamily="34" charset="-128"/>
              </a:rPr>
              <a:t>Persons who exchange sex for money or drugs</a:t>
            </a:r>
          </a:p>
          <a:p>
            <a:pPr marL="557213" lvl="1" indent="-214313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1F497D"/>
                </a:solidFill>
                <a:latin typeface="Californian FB" panose="0207040306080B030204" pitchFamily="18" charset="0"/>
                <a:ea typeface="MS PGothic" panose="020B0600070205080204" pitchFamily="34" charset="-128"/>
              </a:rPr>
              <a:t>Sex partners of HIV-infected persons</a:t>
            </a:r>
          </a:p>
          <a:p>
            <a:pPr marL="557213" lvl="1" indent="-214313" defTabSz="685800"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1F497D"/>
                </a:solidFill>
                <a:latin typeface="Californian FB" panose="0207040306080B030204" pitchFamily="18" charset="0"/>
                <a:ea typeface="MS PGothic" panose="020B0600070205080204" pitchFamily="34" charset="-128"/>
              </a:rPr>
              <a:t>MSM or heterosexual persons who themselves or their partners have had more than one sexual partner since their last HIV test</a:t>
            </a:r>
          </a:p>
        </p:txBody>
      </p:sp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3886200" y="6019800"/>
            <a:ext cx="49149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50" dirty="0">
                <a:solidFill>
                  <a:srgbClr val="000000"/>
                </a:solidFill>
                <a:latin typeface="Californian FB" panose="0207040306080B030204" pitchFamily="18" charset="0"/>
              </a:rPr>
              <a:t>CDC MMWR Sept 26, 2006</a:t>
            </a:r>
          </a:p>
        </p:txBody>
      </p:sp>
    </p:spTree>
    <p:extLst>
      <p:ext uri="{BB962C8B-B14F-4D97-AF65-F5344CB8AC3E}">
        <p14:creationId xmlns:p14="http://schemas.microsoft.com/office/powerpoint/2010/main" val="40864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 bwMode="auto">
          <a:xfrm>
            <a:off x="176213" y="5762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b="1" smtClean="0">
                <a:solidFill>
                  <a:schemeClr val="tx2"/>
                </a:solidFill>
              </a:rPr>
              <a:t>HIV Transmission</a:t>
            </a:r>
          </a:p>
        </p:txBody>
      </p:sp>
      <p:sp>
        <p:nvSpPr>
          <p:cNvPr id="71683" name="Content Placeholder 3"/>
          <p:cNvSpPr>
            <a:spLocks noGrp="1"/>
          </p:cNvSpPr>
          <p:nvPr>
            <p:ph sz="half" idx="1"/>
          </p:nvPr>
        </p:nvSpPr>
        <p:spPr bwMode="auto">
          <a:xfrm>
            <a:off x="152400" y="1447800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/>
              <a:t>Infectious Bodily Fluid: </a:t>
            </a:r>
          </a:p>
          <a:p>
            <a:pPr lvl="1"/>
            <a:r>
              <a:rPr lang="en-US" altLang="en-US" sz="2400" smtClean="0"/>
              <a:t>Blood</a:t>
            </a:r>
          </a:p>
          <a:p>
            <a:pPr lvl="1"/>
            <a:r>
              <a:rPr lang="en-US" altLang="en-US" sz="2400" smtClean="0"/>
              <a:t>Semen </a:t>
            </a:r>
          </a:p>
          <a:p>
            <a:pPr lvl="1"/>
            <a:r>
              <a:rPr lang="en-US" altLang="en-US" sz="2400" smtClean="0"/>
              <a:t>Vaginal Secretions</a:t>
            </a:r>
          </a:p>
          <a:p>
            <a:pPr lvl="1"/>
            <a:r>
              <a:rPr lang="en-US" altLang="en-US" sz="2400" smtClean="0"/>
              <a:t>Breast milk</a:t>
            </a:r>
          </a:p>
          <a:p>
            <a:endParaRPr lang="en-US" altLang="en-US" sz="2800" smtClean="0"/>
          </a:p>
        </p:txBody>
      </p:sp>
      <p:sp>
        <p:nvSpPr>
          <p:cNvPr id="71684" name="Content Placeholder 4"/>
          <p:cNvSpPr>
            <a:spLocks noGrp="1"/>
          </p:cNvSpPr>
          <p:nvPr>
            <p:ph sz="half" idx="2"/>
          </p:nvPr>
        </p:nvSpPr>
        <p:spPr bwMode="auto">
          <a:xfrm>
            <a:off x="5029200" y="1447800"/>
            <a:ext cx="4267200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Comes into contact with: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mtClean="0"/>
              <a:t> mucous membranes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mtClean="0"/>
              <a:t> damaged tissue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Is injected/ingested into the body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mtClean="0"/>
              <a:t>Typically through: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mtClean="0"/>
              <a:t>Vaginal, anal, or oral sex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mtClean="0"/>
              <a:t>Contaminated needles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mtClean="0"/>
              <a:t>IV drug use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mtClean="0"/>
              <a:t>(Mother to child)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mtClean="0"/>
              <a:t>(Breastfeeding)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altLang="en-US" smtClean="0"/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5029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ent Arrow 7"/>
          <p:cNvSpPr/>
          <p:nvPr/>
        </p:nvSpPr>
        <p:spPr>
          <a:xfrm>
            <a:off x="3441700" y="2438400"/>
            <a:ext cx="1358900" cy="1600200"/>
          </a:xfrm>
          <a:prstGeom prst="bentArrow">
            <a:avLst/>
          </a:prstGeom>
          <a:solidFill>
            <a:srgbClr val="FFC000"/>
          </a:solidFill>
          <a:ln w="10000" cap="flat" cmpd="sng" algn="ctr">
            <a:solidFill>
              <a:srgbClr val="3D276E"/>
            </a:solidFill>
            <a:prstDash val="solid"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rgbClr val="92D050"/>
              </a:solidFill>
              <a:latin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/>
          <p:cNvSpPr>
            <a:spLocks noGrp="1"/>
          </p:cNvSpPr>
          <p:nvPr>
            <p:ph type="title"/>
          </p:nvPr>
        </p:nvSpPr>
        <p:spPr bwMode="auto">
          <a:xfrm>
            <a:off x="206375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>
                <a:solidFill>
                  <a:schemeClr val="tx2"/>
                </a:solidFill>
              </a:rPr>
              <a:t>Bodily Fluids and HIV Risk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369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Infectious*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Potentially</a:t>
                      </a:r>
                      <a:r>
                        <a:rPr lang="en-US" sz="1800" baseline="0" dirty="0" smtClean="0"/>
                        <a:t> Infectious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Infectious!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Cerebrospinal fluid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Feces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Tissue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Synovial fluid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Nasal secretions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Semen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Pleural fluid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Saliva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Vaginal Secretions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Peritoneal</a:t>
                      </a:r>
                      <a:r>
                        <a:rPr lang="en-US" sz="1800" baseline="0" dirty="0" smtClean="0"/>
                        <a:t> fluid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Sputum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Breast Milk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Pericardial fluid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Sweat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Amniotic fluid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Tears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Urine</a:t>
                      </a:r>
                      <a:endParaRPr lang="en-US" sz="1800" dirty="0"/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69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Vomitus </a:t>
                      </a: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2749" name="TextBox 7"/>
          <p:cNvSpPr txBox="1">
            <a:spLocks noChangeArrowheads="1"/>
          </p:cNvSpPr>
          <p:nvPr/>
        </p:nvSpPr>
        <p:spPr bwMode="auto">
          <a:xfrm>
            <a:off x="471488" y="5738813"/>
            <a:ext cx="433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Unless visibly bloody</a:t>
            </a:r>
          </a:p>
        </p:txBody>
      </p:sp>
      <p:sp>
        <p:nvSpPr>
          <p:cNvPr id="72750" name="TextBox 8"/>
          <p:cNvSpPr txBox="1">
            <a:spLocks noChangeArrowheads="1"/>
          </p:cNvSpPr>
          <p:nvPr/>
        </p:nvSpPr>
        <p:spPr bwMode="auto">
          <a:xfrm>
            <a:off x="457200" y="4972050"/>
            <a:ext cx="8391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Increased risk with visible  blood on device; needle directly from vein/artery; hollow-bore needle; deep injury; source patient with terminal illness; high viral load.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657709" cy="486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214939"/>
            <a:ext cx="6856810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3"/>
          <p:cNvSpPr txBox="1">
            <a:spLocks noChangeArrowheads="1"/>
          </p:cNvSpPr>
          <p:nvPr/>
        </p:nvSpPr>
        <p:spPr bwMode="auto">
          <a:xfrm>
            <a:off x="5214782" y="2282682"/>
            <a:ext cx="2908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Mucous Membrane (occupational):</a:t>
            </a:r>
          </a:p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1200" dirty="0">
                <a:solidFill>
                  <a:srgbClr val="000000"/>
                </a:solidFill>
              </a:rPr>
              <a:t>9 per 10,000 Exposures</a:t>
            </a:r>
          </a:p>
        </p:txBody>
      </p:sp>
    </p:spTree>
    <p:extLst>
      <p:ext uri="{BB962C8B-B14F-4D97-AF65-F5344CB8AC3E}">
        <p14:creationId xmlns:p14="http://schemas.microsoft.com/office/powerpoint/2010/main" val="9444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95300"/>
            <a:ext cx="5715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+mn-lt"/>
              </a:rPr>
              <a:t>Disclosure 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With respect to the following presentation, there has been no relevant (direct or indirect) financial relationship between the party list above (or spouse/partner) and any for-profit company in the past 24 months which could be considered a conflict of interest.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The views expressed in this presentation are those of the presenter and do not reflect the official policy of CHC, Inc.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n-lt"/>
              </a:rPr>
              <a:t>I am obligated to disclose any products which are off-label, unlabeled, experimental, and/or investigation (not FDA approved) and any limitations on the information that I present, such as data that are preliminary or that represent ongoing research, interim analyses, and/or unsupported opinion.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1"/>
          <p:cNvSpPr>
            <a:spLocks noGrp="1"/>
          </p:cNvSpPr>
          <p:nvPr>
            <p:ph idx="1"/>
          </p:nvPr>
        </p:nvSpPr>
        <p:spPr bwMode="auto">
          <a:xfrm>
            <a:off x="311310" y="2820855"/>
            <a:ext cx="6654403" cy="19038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57175" indent="-257175"/>
            <a:r>
              <a:rPr lang="en-US" altLang="en-US" sz="2400" dirty="0"/>
              <a:t>Consistent condom </a:t>
            </a:r>
            <a:r>
              <a:rPr lang="en-US" altLang="en-US" sz="2400" dirty="0"/>
              <a:t>use with usual rates of breakage and slippage </a:t>
            </a:r>
            <a:r>
              <a:rPr lang="en-US" altLang="en-US" sz="2400" dirty="0"/>
              <a:t>protects about 80% (with </a:t>
            </a:r>
            <a:r>
              <a:rPr lang="en-US" altLang="en-US" sz="2400" dirty="0"/>
              <a:t>range: </a:t>
            </a:r>
            <a:r>
              <a:rPr lang="en-US" altLang="en-US" sz="2400" dirty="0"/>
              <a:t>35 </a:t>
            </a:r>
            <a:r>
              <a:rPr lang="en-US" altLang="en-US" sz="2400" dirty="0"/>
              <a:t>to </a:t>
            </a:r>
            <a:r>
              <a:rPr lang="en-US" altLang="en-US" sz="2400" dirty="0"/>
              <a:t>94%)</a:t>
            </a:r>
            <a:endParaRPr lang="en-US" altLang="en-US" sz="2400" dirty="0"/>
          </a:p>
          <a:p>
            <a:pPr marL="814388" lvl="1" indent="-257175"/>
            <a:r>
              <a:rPr lang="en-US" altLang="en-US" sz="2100" dirty="0">
                <a:ea typeface="ＭＳ Ｐゴシック" panose="020B0600070205080204" pitchFamily="34" charset="-128"/>
              </a:rPr>
              <a:t>Estimates mainly based on heterosexual couples. </a:t>
            </a:r>
          </a:p>
          <a:p>
            <a:pPr marL="814388" lvl="1" indent="-257175"/>
            <a:r>
              <a:rPr lang="en-US" altLang="en-US" sz="2100" dirty="0">
                <a:ea typeface="ＭＳ Ｐゴシック" panose="020B0600070205080204" pitchFamily="34" charset="-128"/>
              </a:rPr>
              <a:t>Very few studies in MSM or with anal sex.</a:t>
            </a: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t>00/00/00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6743FF1-B1CE-4873-8782-CC77CD918C55}" type="slidenum"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en-US" altLang="en-US">
              <a:solidFill>
                <a:srgbClr val="FFFFFF"/>
              </a:solidFill>
              <a:latin typeface="Californian FB" panose="0207040306080B030204" pitchFamily="18" charset="0"/>
            </a:endParaRPr>
          </a:p>
        </p:txBody>
      </p:sp>
      <p:sp>
        <p:nvSpPr>
          <p:cNvPr id="65542" name="Text Placeholder 5"/>
          <p:cNvSpPr>
            <a:spLocks noGrp="1"/>
          </p:cNvSpPr>
          <p:nvPr>
            <p:ph type="body" sz="quarter" idx="10"/>
          </p:nvPr>
        </p:nvSpPr>
        <p:spPr bwMode="auto">
          <a:xfrm>
            <a:off x="3638511" y="5329049"/>
            <a:ext cx="5416154" cy="26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>
              <a:buNone/>
            </a:pPr>
            <a:r>
              <a:rPr lang="en-US" sz="1050" b="0" dirty="0">
                <a:solidFill>
                  <a:schemeClr val="tx1"/>
                </a:solidFill>
              </a:rPr>
              <a:t>Holmes KK, Levine R, Weaver M. Effectiveness of condoms in preventing sexually transmitted infections. Bull World Health Organ. 2004 Jun;82(6):454-61. PMID: 15356939; PMCID: PMC2622864.</a:t>
            </a:r>
            <a:endParaRPr lang="en-US" altLang="en-US" sz="1050" dirty="0">
              <a:solidFill>
                <a:schemeClr val="tx1"/>
              </a:solidFill>
            </a:endParaRPr>
          </a:p>
        </p:txBody>
      </p:sp>
      <p:pic>
        <p:nvPicPr>
          <p:cNvPr id="65543" name="Picture 2" descr="http://tse1.mm.bing.net/th?&amp;id=OIP.M3ba95a47365c6c006207aa029a0af097o0&amp;w=312&amp;h=163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816" y="1714639"/>
            <a:ext cx="2971379" cy="9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42917" y="1851979"/>
            <a:ext cx="6589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7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Condom Use Protection Against HIV</a:t>
            </a:r>
          </a:p>
        </p:txBody>
      </p:sp>
    </p:spTree>
    <p:extLst>
      <p:ext uri="{BB962C8B-B14F-4D97-AF65-F5344CB8AC3E}">
        <p14:creationId xmlns:p14="http://schemas.microsoft.com/office/powerpoint/2010/main" val="9684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07963" y="6048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Pre-Exposure Prophylaxis</a:t>
            </a:r>
            <a:b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4400" b="1" dirty="0" err="1">
                <a:solidFill>
                  <a:schemeClr val="accent3">
                    <a:lumMod val="50000"/>
                  </a:schemeClr>
                </a:solidFill>
              </a:rPr>
              <a:t>PrEP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altLang="en-US" sz="4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2217738"/>
            <a:ext cx="8229600" cy="424180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n individual without HIV takes antiretroviral medication(s) </a:t>
            </a:r>
            <a:r>
              <a:rPr lang="en-US" alt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before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 potential HIV exposure.</a:t>
            </a:r>
          </a:p>
          <a:p>
            <a:pPr algn="ctr">
              <a:buFont typeface="Arial" charset="0"/>
              <a:buNone/>
              <a:defRPr/>
            </a:pPr>
            <a:endParaRPr lang="en-US" alt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85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83762"/>
            <a:ext cx="8229600" cy="60792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spc="-23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</a:t>
            </a:r>
            <a:r>
              <a:rPr lang="en-US" b="1" spc="-2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b="1" spc="-2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United </a:t>
            </a:r>
            <a:r>
              <a:rPr lang="en-US" b="1" spc="-23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States, 2020</a:t>
            </a:r>
            <a:endParaRPr lang="en-US" b="1" spc="-23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09538" y="5441529"/>
            <a:ext cx="228600" cy="4039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624103-554C-2E4E-857E-364EE110D31D}" type="slidenum">
              <a:rPr lang="en-US" sz="675" kern="0" dirty="0">
                <a:solidFill>
                  <a:srgbClr val="1B3749"/>
                </a:solidFill>
                <a:latin typeface="Calibri" panose="020F0502020204030204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675" kern="0" dirty="0">
              <a:solidFill>
                <a:srgbClr val="1B3749"/>
              </a:solidFill>
              <a:latin typeface="Calibri" panose="020F0502020204030204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5BF9F22-1F1C-45E4-ABBD-554DD422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2194201"/>
            <a:ext cx="2769216" cy="295870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sz="1350" dirty="0"/>
              <a:t>Approximately 1.2 million persons in the United States are likely to benefit from </a:t>
            </a:r>
            <a:r>
              <a:rPr lang="en-US" sz="1350" dirty="0" err="1"/>
              <a:t>PrEP</a:t>
            </a:r>
            <a:r>
              <a:rPr lang="en-US" sz="1350" baseline="30000" dirty="0"/>
              <a:t>[1]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sz="1200" dirty="0"/>
              <a:t>1 in 4 sexually active MSM: 814,000</a:t>
            </a:r>
            <a:r>
              <a:rPr lang="en-US" sz="1200" baseline="30000" dirty="0"/>
              <a:t>[2]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sz="1200" dirty="0"/>
              <a:t>1 in 5 PWIDs: 73,000</a:t>
            </a:r>
            <a:r>
              <a:rPr lang="en-US" sz="1200" baseline="30000" dirty="0"/>
              <a:t>[2]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sz="1200" dirty="0"/>
              <a:t>1 in 200 heterosexual adults: 258,000</a:t>
            </a:r>
            <a:r>
              <a:rPr lang="en-US" sz="1200" baseline="30000" dirty="0"/>
              <a:t>[2]</a:t>
            </a:r>
          </a:p>
          <a:p>
            <a:pPr>
              <a:buClr>
                <a:srgbClr val="008558"/>
              </a:buClr>
              <a:defRPr/>
            </a:pPr>
            <a:r>
              <a:rPr lang="en-US" sz="1350" dirty="0"/>
              <a:t>Though Blacks </a:t>
            </a:r>
            <a:r>
              <a:rPr lang="en-US" sz="1350" dirty="0"/>
              <a:t>and Hispanics account for 69% of new HIV infections, </a:t>
            </a:r>
            <a:r>
              <a:rPr lang="en-US" sz="1350" dirty="0"/>
              <a:t>their </a:t>
            </a:r>
            <a:r>
              <a:rPr lang="en-US" sz="1350" dirty="0"/>
              <a:t>use of </a:t>
            </a:r>
            <a:r>
              <a:rPr lang="en-US" sz="1350" dirty="0" err="1"/>
              <a:t>PrEP</a:t>
            </a:r>
            <a:r>
              <a:rPr lang="en-US" sz="1350" dirty="0"/>
              <a:t> </a:t>
            </a:r>
            <a:r>
              <a:rPr lang="en-US" sz="1350" dirty="0"/>
              <a:t>is </a:t>
            </a:r>
            <a:r>
              <a:rPr lang="en-US" sz="1350" dirty="0"/>
              <a:t>relatively </a:t>
            </a:r>
            <a:r>
              <a:rPr lang="en-US" sz="1350" dirty="0"/>
              <a:t>low.</a:t>
            </a:r>
            <a:endParaRPr lang="en-US" sz="13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E489A3-EC4F-429E-808B-D7D7873EB002}"/>
              </a:ext>
            </a:extLst>
          </p:cNvPr>
          <p:cNvSpPr txBox="1"/>
          <p:nvPr/>
        </p:nvSpPr>
        <p:spPr>
          <a:xfrm>
            <a:off x="5679989" y="5420160"/>
            <a:ext cx="4464844" cy="1858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1435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dirty="0">
                <a:solidFill>
                  <a:prstClr val="black"/>
                </a:solidFill>
                <a:latin typeface="Calibri" panose="020F0502020204030204"/>
                <a:hlinkClick r:id="rId3"/>
              </a:rPr>
              <a:t>Volume 27 Number 3 | HIV Surveillance | Reports | Resource Library | HIV/AIDS | CDC</a:t>
            </a:r>
            <a:endParaRPr lang="en-US" sz="675" spc="-6" dirty="0">
              <a:solidFill>
                <a:srgbClr val="455560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09538" y="5441529"/>
            <a:ext cx="228600" cy="4039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624103-554C-2E4E-857E-364EE110D31D}" type="slidenum">
              <a:rPr lang="en-US" sz="675" kern="0" dirty="0">
                <a:solidFill>
                  <a:srgbClr val="1B3749"/>
                </a:solidFill>
                <a:latin typeface="Calibri" panose="020F0502020204030204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675" kern="0" dirty="0">
              <a:solidFill>
                <a:srgbClr val="1B3749"/>
              </a:solidFill>
              <a:latin typeface="Calibri" panose="020F0502020204030204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346" y="5267805"/>
            <a:ext cx="534054" cy="6301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332" y="1998345"/>
            <a:ext cx="5729288" cy="3350419"/>
          </a:xfrm>
          <a:prstGeom prst="rect">
            <a:avLst/>
          </a:prstGeom>
        </p:spPr>
      </p:pic>
      <p:sp>
        <p:nvSpPr>
          <p:cNvPr id="30" name="Text Box 15">
            <a:extLst>
              <a:ext uri="{FF2B5EF4-FFF2-40B4-BE49-F238E27FC236}">
                <a16:creationId xmlns:a16="http://schemas.microsoft.com/office/drawing/2014/main" id="{8B171898-A213-4CAB-93F6-911946DD7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09" y="5525626"/>
            <a:ext cx="2669096" cy="300082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675" b="0" spc="-6" dirty="0">
                <a:solidFill>
                  <a:srgbClr val="455560"/>
                </a:solidFill>
                <a:latin typeface="Calibri" panose="020F0502020204030204" pitchFamily="34" charset="0"/>
              </a:rPr>
              <a:t>1. Harris. MMWR </a:t>
            </a:r>
            <a:r>
              <a:rPr lang="en-US" altLang="en-US" sz="675" b="0" spc="-6" dirty="0" err="1">
                <a:solidFill>
                  <a:srgbClr val="455560"/>
                </a:solidFill>
                <a:latin typeface="Calibri" panose="020F0502020204030204" pitchFamily="34" charset="0"/>
              </a:rPr>
              <a:t>Morb</a:t>
            </a:r>
            <a:r>
              <a:rPr lang="en-US" altLang="en-US" sz="675" b="0" spc="-6" dirty="0">
                <a:solidFill>
                  <a:srgbClr val="455560"/>
                </a:solidFill>
                <a:latin typeface="Calibri" panose="020F0502020204030204" pitchFamily="34" charset="0"/>
              </a:rPr>
              <a:t> Mortal </a:t>
            </a:r>
            <a:r>
              <a:rPr lang="en-US" altLang="en-US" sz="675" b="0" spc="-6" dirty="0" err="1">
                <a:solidFill>
                  <a:srgbClr val="455560"/>
                </a:solidFill>
                <a:latin typeface="Calibri" panose="020F0502020204030204" pitchFamily="34" charset="0"/>
              </a:rPr>
              <a:t>Wkly</a:t>
            </a:r>
            <a:r>
              <a:rPr lang="en-US" altLang="en-US" sz="675" b="0" spc="-6" dirty="0">
                <a:solidFill>
                  <a:srgbClr val="455560"/>
                </a:solidFill>
                <a:latin typeface="Calibri" panose="020F0502020204030204" pitchFamily="34" charset="0"/>
              </a:rPr>
              <a:t> Rep. 2019;68:1117. 2. Smith. Ann Epidemiol. 2018;28:.e9. 3. Sullivan. J Int AIDS Society. 2020;23:e25461.</a:t>
            </a:r>
          </a:p>
        </p:txBody>
      </p:sp>
    </p:spTree>
    <p:extLst>
      <p:ext uri="{BB962C8B-B14F-4D97-AF65-F5344CB8AC3E}">
        <p14:creationId xmlns:p14="http://schemas.microsoft.com/office/powerpoint/2010/main" val="41180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8128941"/>
              </p:ext>
            </p:extLst>
          </p:nvPr>
        </p:nvGraphicFramePr>
        <p:xfrm>
          <a:off x="1398390" y="2290100"/>
          <a:ext cx="6347222" cy="2682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73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9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9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10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Study</a:t>
                      </a:r>
                      <a:endParaRPr lang="en-US" sz="1400" b="0" dirty="0"/>
                    </a:p>
                  </a:txBody>
                  <a:tcPr marL="61851" marR="61851" marT="34293" marB="34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Efficacy</a:t>
                      </a:r>
                      <a:r>
                        <a:rPr lang="en-US" sz="1400" baseline="0" dirty="0" smtClean="0"/>
                        <a:t> Overall, %</a:t>
                      </a:r>
                      <a:endParaRPr lang="en-US" sz="1400" b="0" dirty="0"/>
                    </a:p>
                  </a:txBody>
                  <a:tcPr marL="61851" marR="61851" marT="34293" marB="34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Blood Samples With TFV Detected, %</a:t>
                      </a:r>
                      <a:endParaRPr lang="en-US" sz="1400" b="0" dirty="0"/>
                    </a:p>
                  </a:txBody>
                  <a:tcPr marL="61851" marR="61851" marT="34293" marB="34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Efficacy</a:t>
                      </a:r>
                      <a:r>
                        <a:rPr lang="en-US" sz="1400" baseline="0" dirty="0" smtClean="0"/>
                        <a:t> By Blood Detection of TFV, %</a:t>
                      </a:r>
                      <a:endParaRPr lang="en-US" sz="1400" b="0" dirty="0"/>
                    </a:p>
                  </a:txBody>
                  <a:tcPr marL="61851" marR="61851" marT="34293" marB="3429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iPrEx</a:t>
                      </a:r>
                      <a:r>
                        <a:rPr lang="en-US" sz="14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[1]</a:t>
                      </a:r>
                      <a:endParaRPr lang="en-US" sz="1400" b="1" baseline="30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44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51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92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iPrEx OLE</a:t>
                      </a:r>
                      <a:r>
                        <a:rPr lang="en-US" sz="1400" b="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[2]</a:t>
                      </a:r>
                      <a:endParaRPr lang="en-US" sz="1400" b="0" baseline="30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49</a:t>
                      </a:r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71</a:t>
                      </a:r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NR</a:t>
                      </a:r>
                      <a:endParaRPr lang="en-US" sz="14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10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Partners PrEP</a:t>
                      </a:r>
                      <a:r>
                        <a:rPr lang="en-US" sz="14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[3]</a:t>
                      </a:r>
                      <a:endParaRPr lang="en-US" sz="1400" b="1" baseline="30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67 (TDF)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75 (TDF/FTC)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81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86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(TDF)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90 (TDF/FTC)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TDF2</a:t>
                      </a:r>
                      <a:r>
                        <a:rPr lang="en-US" sz="14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[4]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62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80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85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Thai IDU</a:t>
                      </a:r>
                      <a:r>
                        <a:rPr lang="en-US" sz="14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[5]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49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67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74</a:t>
                      </a:r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Fem-PrEP</a:t>
                      </a:r>
                      <a:r>
                        <a:rPr lang="en-US" sz="14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[6]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 efficacy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&lt;</a:t>
                      </a:r>
                      <a:r>
                        <a:rPr lang="en-US" sz="14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30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NR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VOICE</a:t>
                      </a:r>
                      <a:r>
                        <a:rPr lang="en-US" sz="1400" baseline="30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[7]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No</a:t>
                      </a:r>
                      <a:r>
                        <a:rPr lang="en-US" sz="1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efficacy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&lt; 30</a:t>
                      </a:r>
                      <a:endParaRPr lang="en-US" sz="1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NR</a:t>
                      </a:r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1851" marR="61851" marT="34293" marB="3429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6116" name="TextBox 4"/>
          <p:cNvSpPr txBox="1">
            <a:spLocks noChangeArrowheads="1"/>
          </p:cNvSpPr>
          <p:nvPr/>
        </p:nvSpPr>
        <p:spPr bwMode="auto">
          <a:xfrm>
            <a:off x="1397794" y="5488142"/>
            <a:ext cx="6347818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 eaLnBrk="1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B85B8"/>
              </a:buClr>
              <a:buNone/>
              <a:defRPr/>
            </a:pPr>
            <a:r>
              <a:rPr lang="en-US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1. Grant RM, et al. N </a:t>
            </a:r>
            <a:r>
              <a:rPr lang="en-US" altLang="en-US" sz="675" dirty="0" err="1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Engl</a:t>
            </a:r>
            <a:r>
              <a:rPr lang="en-US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 J Med. 2010;363:2587-2599. 2. Grant RM, et al. Lancet Infect Dis. 2014; 14:820-829. 3. </a:t>
            </a:r>
            <a:r>
              <a:rPr lang="en-US" altLang="en-US" sz="675" dirty="0" err="1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Baeten</a:t>
            </a:r>
            <a:r>
              <a:rPr lang="en-US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 JM, et al. N </a:t>
            </a:r>
            <a:r>
              <a:rPr lang="en-US" altLang="en-US" sz="675" dirty="0" err="1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Engl</a:t>
            </a:r>
            <a:r>
              <a:rPr lang="en-US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 J Med. 2012;367:399-410. 4. Thigpen MC, et al. N </a:t>
            </a:r>
            <a:r>
              <a:rPr lang="en-US" altLang="en-US" sz="675" dirty="0" err="1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Engl</a:t>
            </a:r>
            <a:r>
              <a:rPr lang="en-US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 J Med. 2012;367:423-434. 5. </a:t>
            </a:r>
            <a:r>
              <a:rPr lang="en-US" altLang="en-US" sz="675" dirty="0" err="1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Choopanya</a:t>
            </a:r>
            <a:r>
              <a:rPr lang="en-US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 K, et al. </a:t>
            </a:r>
            <a:r>
              <a:rPr lang="fr-FR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Lancet. 2013;381:2083-2090. 6. Van Damme L, et al. N </a:t>
            </a:r>
            <a:r>
              <a:rPr lang="fr-FR" altLang="en-US" sz="675" dirty="0" err="1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Engl</a:t>
            </a:r>
            <a:r>
              <a:rPr lang="fr-FR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 J Med. 2012;367:411-422. 7. </a:t>
            </a:r>
            <a:r>
              <a:rPr lang="en-US" altLang="en-US" sz="675" dirty="0" err="1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Marrazzo</a:t>
            </a:r>
            <a:r>
              <a:rPr lang="en-US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 J, et al. </a:t>
            </a:r>
            <a:r>
              <a:rPr lang="fr-FR" altLang="en-US" sz="675" dirty="0">
                <a:solidFill>
                  <a:prstClr val="black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CROI 2013. Abstract 26LB. </a:t>
            </a:r>
            <a:endParaRPr lang="en-US" altLang="en-US" sz="675" dirty="0">
              <a:solidFill>
                <a:prstClr val="black"/>
              </a:solidFill>
              <a:latin typeface="Californian FB" panose="0207040306080B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6950" y="1734394"/>
            <a:ext cx="65895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700" b="1" dirty="0" err="1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PrEP</a:t>
            </a:r>
            <a:r>
              <a:rPr lang="en-US" altLang="en-US" sz="27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 with TDF/FTC </a:t>
            </a:r>
            <a:r>
              <a:rPr lang="en-US" altLang="en-US" sz="27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Works!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8389" y="4955593"/>
            <a:ext cx="68655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050" i="1" dirty="0">
                <a:solidFill>
                  <a:prstClr val="black"/>
                </a:solidFill>
                <a:latin typeface="Calibri" panose="020F0502020204030204"/>
              </a:rPr>
              <a:t>FTC, </a:t>
            </a:r>
            <a:r>
              <a:rPr lang="en-US" altLang="en-US" sz="1050" i="1" dirty="0" err="1">
                <a:solidFill>
                  <a:prstClr val="black"/>
                </a:solidFill>
                <a:latin typeface="Calibri" panose="020F0502020204030204"/>
              </a:rPr>
              <a:t>emtricitabine</a:t>
            </a:r>
            <a:r>
              <a:rPr lang="en-US" altLang="en-US" sz="1050" i="1" dirty="0">
                <a:solidFill>
                  <a:prstClr val="black"/>
                </a:solidFill>
                <a:latin typeface="Calibri" panose="020F0502020204030204"/>
              </a:rPr>
              <a:t>; NR, not reported; </a:t>
            </a:r>
            <a:r>
              <a:rPr lang="en-US" altLang="en-US" sz="1050" i="1" dirty="0" err="1">
                <a:solidFill>
                  <a:prstClr val="black"/>
                </a:solidFill>
                <a:latin typeface="Calibri" panose="020F0502020204030204"/>
              </a:rPr>
              <a:t>PrEP</a:t>
            </a:r>
            <a:r>
              <a:rPr lang="en-US" altLang="en-US" sz="1050" i="1" dirty="0">
                <a:solidFill>
                  <a:prstClr val="black"/>
                </a:solidFill>
                <a:latin typeface="Calibri" panose="020F0502020204030204"/>
              </a:rPr>
              <a:t>, pre-exposure prophylaxis; TDF, </a:t>
            </a:r>
            <a:r>
              <a:rPr lang="en-US" altLang="en-US" sz="1050" i="1" dirty="0" err="1">
                <a:solidFill>
                  <a:prstClr val="black"/>
                </a:solidFill>
                <a:latin typeface="Calibri" panose="020F0502020204030204"/>
              </a:rPr>
              <a:t>tenofovir</a:t>
            </a:r>
            <a:r>
              <a:rPr lang="en-US" altLang="en-US" sz="105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en-US" sz="1050" i="1" dirty="0" err="1">
                <a:solidFill>
                  <a:prstClr val="black"/>
                </a:solidFill>
                <a:latin typeface="Calibri" panose="020F0502020204030204"/>
              </a:rPr>
              <a:t>disoproxil</a:t>
            </a:r>
            <a:r>
              <a:rPr lang="en-US" altLang="en-US" sz="1050" i="1" dirty="0">
                <a:solidFill>
                  <a:prstClr val="black"/>
                </a:solidFill>
                <a:latin typeface="Calibri" panose="020F0502020204030204"/>
              </a:rPr>
              <a:t> fumarate; TFV, </a:t>
            </a:r>
            <a:r>
              <a:rPr lang="en-US" altLang="en-US" sz="1050" i="1" dirty="0" err="1">
                <a:solidFill>
                  <a:prstClr val="black"/>
                </a:solidFill>
                <a:latin typeface="Calibri" panose="020F0502020204030204"/>
              </a:rPr>
              <a:t>tenofovir</a:t>
            </a:r>
            <a:r>
              <a:rPr lang="en-US" altLang="en-US" sz="1050" i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7181540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0"/>
          <p:cNvSpPr>
            <a:spLocks noChangeArrowheads="1"/>
          </p:cNvSpPr>
          <p:nvPr/>
        </p:nvSpPr>
        <p:spPr bwMode="auto">
          <a:xfrm>
            <a:off x="5024438" y="2578100"/>
            <a:ext cx="925512" cy="230505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556" name="Rectangle 51"/>
          <p:cNvSpPr>
            <a:spLocks noChangeArrowheads="1"/>
          </p:cNvSpPr>
          <p:nvPr/>
        </p:nvSpPr>
        <p:spPr bwMode="auto">
          <a:xfrm>
            <a:off x="5949950" y="2578100"/>
            <a:ext cx="841375" cy="2305050"/>
          </a:xfrm>
          <a:prstGeom prst="rect">
            <a:avLst/>
          </a:prstGeom>
          <a:solidFill>
            <a:schemeClr val="accent3">
              <a:alpha val="50196"/>
            </a:schemeClr>
          </a:solidFill>
          <a:ln>
            <a:noFill/>
          </a:ln>
          <a:extLst/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FFFFFF"/>
              </a:solidFill>
              <a:latin typeface="Arial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0420" name="Rectangle 52"/>
          <p:cNvSpPr>
            <a:spLocks noChangeArrowheads="1"/>
          </p:cNvSpPr>
          <p:nvPr/>
        </p:nvSpPr>
        <p:spPr bwMode="auto">
          <a:xfrm>
            <a:off x="6791325" y="2578100"/>
            <a:ext cx="2024063" cy="230505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0421" name="Title 1"/>
          <p:cNvSpPr>
            <a:spLocks noGrp="1"/>
          </p:cNvSpPr>
          <p:nvPr>
            <p:ph type="title"/>
          </p:nvPr>
        </p:nvSpPr>
        <p:spPr>
          <a:xfrm>
            <a:off x="382588" y="666750"/>
            <a:ext cx="8464550" cy="1103313"/>
          </a:xfrm>
        </p:spPr>
        <p:txBody>
          <a:bodyPr/>
          <a:lstStyle/>
          <a:p>
            <a:r>
              <a:rPr lang="en-US" altLang="en-US" smtClean="0"/>
              <a:t>Oral PrEP Reduces Incidence of HIV in MSM, Even With Incomplete Adherence</a:t>
            </a:r>
          </a:p>
        </p:txBody>
      </p:sp>
      <p:sp>
        <p:nvSpPr>
          <p:cNvPr id="60422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385763" y="1828800"/>
            <a:ext cx="3919537" cy="4546600"/>
          </a:xfrm>
        </p:spPr>
        <p:txBody>
          <a:bodyPr/>
          <a:lstStyle/>
          <a:p>
            <a:r>
              <a:rPr lang="en-US" altLang="en-US" sz="1800" smtClean="0"/>
              <a:t>iPreX OLE: open-label extension of iPrEX trial of daily TDF/FTC oral PrEP in MSM and transgender women (N = 1603)</a:t>
            </a:r>
          </a:p>
          <a:p>
            <a:r>
              <a:rPr lang="en-US" altLang="en-US" sz="1800" smtClean="0"/>
              <a:t>100% adherence was not required to attain full benefit </a:t>
            </a:r>
            <a:br>
              <a:rPr lang="en-US" altLang="en-US" sz="1800" smtClean="0"/>
            </a:br>
            <a:r>
              <a:rPr lang="en-US" altLang="en-US" sz="1800" smtClean="0"/>
              <a:t>from PrEP</a:t>
            </a:r>
          </a:p>
          <a:p>
            <a:pPr lvl="1"/>
            <a:r>
              <a:rPr lang="en-US" altLang="en-US" sz="1600" smtClean="0"/>
              <a:t>Benefit of 4-6 tablets/wk similar to 7 tablets/wk</a:t>
            </a:r>
          </a:p>
          <a:p>
            <a:pPr lvl="1"/>
            <a:r>
              <a:rPr lang="en-US" altLang="en-US" sz="1600" smtClean="0"/>
              <a:t>2-3 tablets/wk also associated with significant risk reduction</a:t>
            </a:r>
          </a:p>
          <a:p>
            <a:r>
              <a:rPr lang="en-US" altLang="en-US" sz="1800" smtClean="0"/>
              <a:t>Higher levels of sexual risk taking at baseline were associated with greater adherence to PrEP</a:t>
            </a:r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284163" y="6359525"/>
            <a:ext cx="8561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rgbClr val="CDCDCF"/>
                </a:solidFill>
                <a:cs typeface="Arial" panose="020B0604020202020204" pitchFamily="34" charset="0"/>
              </a:rPr>
              <a:t>1. Grant R, et al. IAC 2014. Abstract TUAC0105LB. 2. Grant R, et al. Lancet Infect Dis. 2014;14:820-829.</a:t>
            </a:r>
          </a:p>
        </p:txBody>
      </p:sp>
      <p:sp>
        <p:nvSpPr>
          <p:cNvPr id="60424" name="TextBox 7"/>
          <p:cNvSpPr txBox="1">
            <a:spLocks noChangeArrowheads="1"/>
          </p:cNvSpPr>
          <p:nvPr/>
        </p:nvSpPr>
        <p:spPr bwMode="auto">
          <a:xfrm>
            <a:off x="5033963" y="2259013"/>
            <a:ext cx="3813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t>HIV Incidence and Drug Concentrations</a:t>
            </a:r>
          </a:p>
        </p:txBody>
      </p:sp>
      <p:cxnSp>
        <p:nvCxnSpPr>
          <p:cNvPr id="60425" name="Straight Connector 9"/>
          <p:cNvCxnSpPr>
            <a:cxnSpLocks noChangeShapeType="1"/>
          </p:cNvCxnSpPr>
          <p:nvPr/>
        </p:nvCxnSpPr>
        <p:spPr bwMode="auto">
          <a:xfrm>
            <a:off x="5021263" y="2573338"/>
            <a:ext cx="0" cy="229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11"/>
          <p:cNvCxnSpPr>
            <a:cxnSpLocks noChangeShapeType="1"/>
          </p:cNvCxnSpPr>
          <p:nvPr/>
        </p:nvCxnSpPr>
        <p:spPr bwMode="auto">
          <a:xfrm>
            <a:off x="5006975" y="4876800"/>
            <a:ext cx="38131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0427" name="Group 20"/>
          <p:cNvGrpSpPr>
            <a:grpSpLocks/>
          </p:cNvGrpSpPr>
          <p:nvPr/>
        </p:nvGrpSpPr>
        <p:grpSpPr bwMode="auto">
          <a:xfrm>
            <a:off x="4949825" y="2679700"/>
            <a:ext cx="66675" cy="2120900"/>
            <a:chOff x="4950259" y="3552345"/>
            <a:chExt cx="66749" cy="2121539"/>
          </a:xfrm>
        </p:grpSpPr>
        <p:cxnSp>
          <p:nvCxnSpPr>
            <p:cNvPr id="60474" name="Straight Connector 14"/>
            <p:cNvCxnSpPr>
              <a:cxnSpLocks noChangeShapeType="1"/>
            </p:cNvCxnSpPr>
            <p:nvPr/>
          </p:nvCxnSpPr>
          <p:spPr bwMode="auto">
            <a:xfrm>
              <a:off x="4950259" y="3552345"/>
              <a:ext cx="64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75" name="Straight Connector 15"/>
            <p:cNvCxnSpPr>
              <a:cxnSpLocks noChangeShapeType="1"/>
            </p:cNvCxnSpPr>
            <p:nvPr/>
          </p:nvCxnSpPr>
          <p:spPr bwMode="auto">
            <a:xfrm>
              <a:off x="4953000" y="3976652"/>
              <a:ext cx="64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76" name="Straight Connector 16"/>
            <p:cNvCxnSpPr>
              <a:cxnSpLocks noChangeShapeType="1"/>
            </p:cNvCxnSpPr>
            <p:nvPr/>
          </p:nvCxnSpPr>
          <p:spPr bwMode="auto">
            <a:xfrm>
              <a:off x="4950259" y="4404250"/>
              <a:ext cx="64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77" name="Straight Connector 17"/>
            <p:cNvCxnSpPr>
              <a:cxnSpLocks noChangeShapeType="1"/>
            </p:cNvCxnSpPr>
            <p:nvPr/>
          </p:nvCxnSpPr>
          <p:spPr bwMode="auto">
            <a:xfrm>
              <a:off x="4953000" y="4828557"/>
              <a:ext cx="64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78" name="Straight Connector 18"/>
            <p:cNvCxnSpPr>
              <a:cxnSpLocks noChangeShapeType="1"/>
            </p:cNvCxnSpPr>
            <p:nvPr/>
          </p:nvCxnSpPr>
          <p:spPr bwMode="auto">
            <a:xfrm>
              <a:off x="4950259" y="5249577"/>
              <a:ext cx="64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79" name="Straight Connector 19"/>
            <p:cNvCxnSpPr>
              <a:cxnSpLocks noChangeShapeType="1"/>
            </p:cNvCxnSpPr>
            <p:nvPr/>
          </p:nvCxnSpPr>
          <p:spPr bwMode="auto">
            <a:xfrm>
              <a:off x="4953000" y="5673884"/>
              <a:ext cx="64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0428" name="Straight Connector 22"/>
          <p:cNvCxnSpPr>
            <a:cxnSpLocks noChangeShapeType="1"/>
          </p:cNvCxnSpPr>
          <p:nvPr/>
        </p:nvCxnSpPr>
        <p:spPr bwMode="auto">
          <a:xfrm>
            <a:off x="5114925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Straight Connector 23"/>
          <p:cNvCxnSpPr>
            <a:cxnSpLocks noChangeShapeType="1"/>
          </p:cNvCxnSpPr>
          <p:nvPr/>
        </p:nvCxnSpPr>
        <p:spPr bwMode="auto">
          <a:xfrm>
            <a:off x="5148263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Connector 24"/>
          <p:cNvCxnSpPr>
            <a:cxnSpLocks noChangeShapeType="1"/>
          </p:cNvCxnSpPr>
          <p:nvPr/>
        </p:nvCxnSpPr>
        <p:spPr bwMode="auto">
          <a:xfrm>
            <a:off x="5953125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1" name="Straight Connector 25"/>
          <p:cNvCxnSpPr>
            <a:cxnSpLocks noChangeShapeType="1"/>
          </p:cNvCxnSpPr>
          <p:nvPr/>
        </p:nvCxnSpPr>
        <p:spPr bwMode="auto">
          <a:xfrm>
            <a:off x="6315075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2" name="Straight Connector 26"/>
          <p:cNvCxnSpPr>
            <a:cxnSpLocks noChangeShapeType="1"/>
          </p:cNvCxnSpPr>
          <p:nvPr/>
        </p:nvCxnSpPr>
        <p:spPr bwMode="auto">
          <a:xfrm>
            <a:off x="6802438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3" name="Straight Connector 27"/>
          <p:cNvCxnSpPr>
            <a:cxnSpLocks noChangeShapeType="1"/>
          </p:cNvCxnSpPr>
          <p:nvPr/>
        </p:nvCxnSpPr>
        <p:spPr bwMode="auto">
          <a:xfrm>
            <a:off x="7513638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4" name="Straight Connector 28"/>
          <p:cNvCxnSpPr>
            <a:cxnSpLocks noChangeShapeType="1"/>
          </p:cNvCxnSpPr>
          <p:nvPr/>
        </p:nvCxnSpPr>
        <p:spPr bwMode="auto">
          <a:xfrm>
            <a:off x="8115300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5" name="Straight Connector 29"/>
          <p:cNvCxnSpPr>
            <a:cxnSpLocks noChangeShapeType="1"/>
          </p:cNvCxnSpPr>
          <p:nvPr/>
        </p:nvCxnSpPr>
        <p:spPr bwMode="auto">
          <a:xfrm>
            <a:off x="8716963" y="4889500"/>
            <a:ext cx="0" cy="66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6" name="Freeform 37"/>
          <p:cNvSpPr>
            <a:spLocks/>
          </p:cNvSpPr>
          <p:nvPr/>
        </p:nvSpPr>
        <p:spPr bwMode="auto">
          <a:xfrm>
            <a:off x="5094288" y="3048000"/>
            <a:ext cx="3582987" cy="1831975"/>
          </a:xfrm>
          <a:custGeom>
            <a:avLst/>
            <a:gdLst>
              <a:gd name="T0" fmla="*/ 0 w 3581949"/>
              <a:gd name="T1" fmla="*/ 0 h 1832637"/>
              <a:gd name="T2" fmla="*/ 1115876 w 3581949"/>
              <a:gd name="T3" fmla="*/ 1536397 h 1832637"/>
              <a:gd name="T4" fmla="*/ 3605900 w 3581949"/>
              <a:gd name="T5" fmla="*/ 1728854 h 1832637"/>
              <a:gd name="T6" fmla="*/ 0 60000 65536"/>
              <a:gd name="T7" fmla="*/ 0 60000 65536"/>
              <a:gd name="T8" fmla="*/ 0 60000 65536"/>
              <a:gd name="T9" fmla="*/ 0 w 3581949"/>
              <a:gd name="T10" fmla="*/ 0 h 1832637"/>
              <a:gd name="T11" fmla="*/ 3581949 w 3581949"/>
              <a:gd name="T12" fmla="*/ 1832637 h 18326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81949" h="1832637">
                <a:moveTo>
                  <a:pt x="0" y="0"/>
                </a:moveTo>
                <a:cubicBezTo>
                  <a:pt x="222569" y="635365"/>
                  <a:pt x="445139" y="1270731"/>
                  <a:pt x="1108463" y="1549217"/>
                </a:cubicBezTo>
                <a:cubicBezTo>
                  <a:pt x="1701069" y="1832637"/>
                  <a:pt x="3103369" y="1722997"/>
                  <a:pt x="3581949" y="174328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0437" name="Group 62"/>
          <p:cNvGrpSpPr>
            <a:grpSpLocks/>
          </p:cNvGrpSpPr>
          <p:nvPr/>
        </p:nvGrpSpPr>
        <p:grpSpPr bwMode="auto">
          <a:xfrm>
            <a:off x="4667250" y="2554288"/>
            <a:ext cx="363538" cy="2400300"/>
            <a:chOff x="4588973" y="3427918"/>
            <a:chExt cx="364027" cy="2398729"/>
          </a:xfrm>
        </p:grpSpPr>
        <p:sp>
          <p:nvSpPr>
            <p:cNvPr id="60468" name="TextBox 53"/>
            <p:cNvSpPr txBox="1">
              <a:spLocks noChangeArrowheads="1"/>
            </p:cNvSpPr>
            <p:nvPr/>
          </p:nvSpPr>
          <p:spPr bwMode="auto">
            <a:xfrm>
              <a:off x="4588973" y="3427918"/>
              <a:ext cx="364027" cy="27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0469" name="TextBox 54"/>
            <p:cNvSpPr txBox="1">
              <a:spLocks noChangeArrowheads="1"/>
            </p:cNvSpPr>
            <p:nvPr/>
          </p:nvSpPr>
          <p:spPr bwMode="auto">
            <a:xfrm>
              <a:off x="4588973" y="3848283"/>
              <a:ext cx="364027" cy="27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470" name="TextBox 55"/>
            <p:cNvSpPr txBox="1">
              <a:spLocks noChangeArrowheads="1"/>
            </p:cNvSpPr>
            <p:nvPr/>
          </p:nvSpPr>
          <p:spPr bwMode="auto">
            <a:xfrm>
              <a:off x="4588973" y="4277314"/>
              <a:ext cx="364027" cy="27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0471" name="TextBox 56"/>
            <p:cNvSpPr txBox="1">
              <a:spLocks noChangeArrowheads="1"/>
            </p:cNvSpPr>
            <p:nvPr/>
          </p:nvSpPr>
          <p:spPr bwMode="auto">
            <a:xfrm>
              <a:off x="4588973" y="4697679"/>
              <a:ext cx="364027" cy="27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0472" name="TextBox 60"/>
            <p:cNvSpPr txBox="1">
              <a:spLocks noChangeArrowheads="1"/>
            </p:cNvSpPr>
            <p:nvPr/>
          </p:nvSpPr>
          <p:spPr bwMode="auto">
            <a:xfrm>
              <a:off x="4588973" y="5129386"/>
              <a:ext cx="364027" cy="27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473" name="TextBox 61"/>
            <p:cNvSpPr txBox="1">
              <a:spLocks noChangeArrowheads="1"/>
            </p:cNvSpPr>
            <p:nvPr/>
          </p:nvSpPr>
          <p:spPr bwMode="auto">
            <a:xfrm>
              <a:off x="4588973" y="5549751"/>
              <a:ext cx="364027" cy="27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60438" name="Group 72"/>
          <p:cNvGrpSpPr>
            <a:grpSpLocks/>
          </p:cNvGrpSpPr>
          <p:nvPr/>
        </p:nvGrpSpPr>
        <p:grpSpPr bwMode="auto">
          <a:xfrm>
            <a:off x="4935538" y="4916488"/>
            <a:ext cx="4070350" cy="280987"/>
            <a:chOff x="4936290" y="5837391"/>
            <a:chExt cx="4069032" cy="280693"/>
          </a:xfrm>
        </p:grpSpPr>
        <p:sp>
          <p:nvSpPr>
            <p:cNvPr id="60460" name="TextBox 63"/>
            <p:cNvSpPr txBox="1">
              <a:spLocks noChangeArrowheads="1"/>
            </p:cNvSpPr>
            <p:nvPr/>
          </p:nvSpPr>
          <p:spPr bwMode="auto">
            <a:xfrm>
              <a:off x="8433280" y="5837391"/>
              <a:ext cx="572042" cy="27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1500</a:t>
              </a:r>
            </a:p>
          </p:txBody>
        </p:sp>
        <p:sp>
          <p:nvSpPr>
            <p:cNvPr id="60461" name="TextBox 64"/>
            <p:cNvSpPr txBox="1">
              <a:spLocks noChangeArrowheads="1"/>
            </p:cNvSpPr>
            <p:nvPr/>
          </p:nvSpPr>
          <p:spPr bwMode="auto">
            <a:xfrm>
              <a:off x="7828742" y="5837395"/>
              <a:ext cx="572042" cy="27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1250</a:t>
              </a:r>
            </a:p>
          </p:txBody>
        </p:sp>
        <p:sp>
          <p:nvSpPr>
            <p:cNvPr id="60462" name="TextBox 65"/>
            <p:cNvSpPr txBox="1">
              <a:spLocks noChangeArrowheads="1"/>
            </p:cNvSpPr>
            <p:nvPr/>
          </p:nvSpPr>
          <p:spPr bwMode="auto">
            <a:xfrm>
              <a:off x="7228522" y="5837395"/>
              <a:ext cx="572042" cy="27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1000</a:t>
              </a:r>
            </a:p>
          </p:txBody>
        </p:sp>
        <p:sp>
          <p:nvSpPr>
            <p:cNvPr id="60463" name="TextBox 66"/>
            <p:cNvSpPr txBox="1">
              <a:spLocks noChangeArrowheads="1"/>
            </p:cNvSpPr>
            <p:nvPr/>
          </p:nvSpPr>
          <p:spPr bwMode="auto">
            <a:xfrm>
              <a:off x="6519968" y="5837395"/>
              <a:ext cx="572042" cy="27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700</a:t>
              </a:r>
            </a:p>
          </p:txBody>
        </p:sp>
        <p:sp>
          <p:nvSpPr>
            <p:cNvPr id="60464" name="TextBox 67"/>
            <p:cNvSpPr txBox="1">
              <a:spLocks noChangeArrowheads="1"/>
            </p:cNvSpPr>
            <p:nvPr/>
          </p:nvSpPr>
          <p:spPr bwMode="auto">
            <a:xfrm>
              <a:off x="6030266" y="5837395"/>
              <a:ext cx="572042" cy="27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500</a:t>
              </a:r>
            </a:p>
          </p:txBody>
        </p:sp>
        <p:sp>
          <p:nvSpPr>
            <p:cNvPr id="60465" name="TextBox 69"/>
            <p:cNvSpPr txBox="1">
              <a:spLocks noChangeArrowheads="1"/>
            </p:cNvSpPr>
            <p:nvPr/>
          </p:nvSpPr>
          <p:spPr bwMode="auto">
            <a:xfrm>
              <a:off x="5670572" y="5837395"/>
              <a:ext cx="572042" cy="276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350</a:t>
              </a:r>
            </a:p>
          </p:txBody>
        </p:sp>
        <p:sp>
          <p:nvSpPr>
            <p:cNvPr id="60466" name="TextBox 70"/>
            <p:cNvSpPr txBox="1">
              <a:spLocks noChangeArrowheads="1"/>
            </p:cNvSpPr>
            <p:nvPr/>
          </p:nvSpPr>
          <p:spPr bwMode="auto">
            <a:xfrm>
              <a:off x="5057015" y="5837395"/>
              <a:ext cx="650409" cy="27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LLOQ</a:t>
              </a:r>
            </a:p>
          </p:txBody>
        </p:sp>
        <p:sp>
          <p:nvSpPr>
            <p:cNvPr id="60467" name="TextBox 71"/>
            <p:cNvSpPr txBox="1">
              <a:spLocks noChangeArrowheads="1"/>
            </p:cNvSpPr>
            <p:nvPr/>
          </p:nvSpPr>
          <p:spPr bwMode="auto">
            <a:xfrm>
              <a:off x="4936290" y="5841960"/>
              <a:ext cx="650409" cy="276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7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rgbClr val="FEFDDE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1200">
                  <a:solidFill>
                    <a:srgbClr val="FFFFFF"/>
                  </a:solidFill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60439" name="TextBox 73"/>
          <p:cNvSpPr txBox="1">
            <a:spLocks noChangeArrowheads="1"/>
          </p:cNvSpPr>
          <p:nvPr/>
        </p:nvSpPr>
        <p:spPr bwMode="auto">
          <a:xfrm>
            <a:off x="8072438" y="3424238"/>
            <a:ext cx="87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Off PrEP</a:t>
            </a:r>
          </a:p>
        </p:txBody>
      </p:sp>
      <p:sp>
        <p:nvSpPr>
          <p:cNvPr id="60440" name="TextBox 74"/>
          <p:cNvSpPr txBox="1">
            <a:spLocks noChangeArrowheads="1"/>
          </p:cNvSpPr>
          <p:nvPr/>
        </p:nvSpPr>
        <p:spPr bwMode="auto">
          <a:xfrm>
            <a:off x="8072438" y="4484688"/>
            <a:ext cx="879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>
                <a:solidFill>
                  <a:srgbClr val="FFFFFF"/>
                </a:solidFill>
                <a:cs typeface="Arial" panose="020B0604020202020204" pitchFamily="34" charset="0"/>
              </a:rPr>
              <a:t>On PrEP</a:t>
            </a:r>
          </a:p>
        </p:txBody>
      </p:sp>
      <p:sp>
        <p:nvSpPr>
          <p:cNvPr id="60441" name="TextBox 75"/>
          <p:cNvSpPr txBox="1">
            <a:spLocks noChangeArrowheads="1"/>
          </p:cNvSpPr>
          <p:nvPr/>
        </p:nvSpPr>
        <p:spPr bwMode="auto">
          <a:xfrm>
            <a:off x="4953000" y="5137150"/>
            <a:ext cx="38941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t>TFV-DP in fmol/punch</a:t>
            </a:r>
          </a:p>
        </p:txBody>
      </p:sp>
      <p:sp>
        <p:nvSpPr>
          <p:cNvPr id="60442" name="TextBox 76"/>
          <p:cNvSpPr txBox="1">
            <a:spLocks noChangeArrowheads="1"/>
          </p:cNvSpPr>
          <p:nvPr/>
        </p:nvSpPr>
        <p:spPr bwMode="auto">
          <a:xfrm>
            <a:off x="8083550" y="2584450"/>
            <a:ext cx="7794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t>7 Tablets/Wk</a:t>
            </a:r>
          </a:p>
        </p:txBody>
      </p:sp>
      <p:sp>
        <p:nvSpPr>
          <p:cNvPr id="60443" name="TextBox 77"/>
          <p:cNvSpPr txBox="1">
            <a:spLocks noChangeArrowheads="1"/>
          </p:cNvSpPr>
          <p:nvPr/>
        </p:nvSpPr>
        <p:spPr bwMode="auto">
          <a:xfrm>
            <a:off x="6786563" y="2584450"/>
            <a:ext cx="1336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t>4-6 Tablets/Wk</a:t>
            </a:r>
          </a:p>
        </p:txBody>
      </p:sp>
      <p:sp>
        <p:nvSpPr>
          <p:cNvPr id="60444" name="TextBox 78"/>
          <p:cNvSpPr txBox="1">
            <a:spLocks noChangeArrowheads="1"/>
          </p:cNvSpPr>
          <p:nvPr/>
        </p:nvSpPr>
        <p:spPr bwMode="auto">
          <a:xfrm>
            <a:off x="5135563" y="2584450"/>
            <a:ext cx="849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t>&lt; 2 Tablets/Wk</a:t>
            </a:r>
          </a:p>
        </p:txBody>
      </p:sp>
      <p:cxnSp>
        <p:nvCxnSpPr>
          <p:cNvPr id="60445" name="Straight Connector 80"/>
          <p:cNvCxnSpPr>
            <a:cxnSpLocks noChangeShapeType="1"/>
          </p:cNvCxnSpPr>
          <p:nvPr/>
        </p:nvCxnSpPr>
        <p:spPr bwMode="auto">
          <a:xfrm flipV="1">
            <a:off x="8116888" y="2582863"/>
            <a:ext cx="0" cy="2300287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6" name="TextBox 83"/>
          <p:cNvSpPr txBox="1">
            <a:spLocks noChangeArrowheads="1"/>
          </p:cNvSpPr>
          <p:nvPr/>
        </p:nvSpPr>
        <p:spPr bwMode="auto">
          <a:xfrm>
            <a:off x="5949950" y="2584450"/>
            <a:ext cx="849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t>2-3 Tablets/Wk</a:t>
            </a:r>
          </a:p>
        </p:txBody>
      </p:sp>
      <p:sp>
        <p:nvSpPr>
          <p:cNvPr id="60447" name="TextBox 84"/>
          <p:cNvSpPr txBox="1">
            <a:spLocks noChangeArrowheads="1"/>
          </p:cNvSpPr>
          <p:nvPr/>
        </p:nvSpPr>
        <p:spPr bwMode="auto">
          <a:xfrm rot="-5400000">
            <a:off x="3394869" y="3547269"/>
            <a:ext cx="2355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>
                <a:solidFill>
                  <a:srgbClr val="FFFFFF"/>
                </a:solidFill>
                <a:cs typeface="Arial" panose="020B0604020202020204" pitchFamily="34" charset="0"/>
              </a:rPr>
              <a:t>HIV Incidence per 100 Person-Yrs</a:t>
            </a:r>
          </a:p>
        </p:txBody>
      </p:sp>
      <p:sp>
        <p:nvSpPr>
          <p:cNvPr id="60448" name="TextBox 85"/>
          <p:cNvSpPr txBox="1">
            <a:spLocks noChangeArrowheads="1"/>
          </p:cNvSpPr>
          <p:nvPr/>
        </p:nvSpPr>
        <p:spPr bwMode="auto">
          <a:xfrm>
            <a:off x="4473575" y="5378450"/>
            <a:ext cx="14906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Follow-up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Risk Reduction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95% Cl</a:t>
            </a:r>
          </a:p>
        </p:txBody>
      </p:sp>
      <p:sp>
        <p:nvSpPr>
          <p:cNvPr id="60449" name="TextBox 86"/>
          <p:cNvSpPr txBox="1">
            <a:spLocks noChangeArrowheads="1"/>
          </p:cNvSpPr>
          <p:nvPr/>
        </p:nvSpPr>
        <p:spPr bwMode="auto">
          <a:xfrm>
            <a:off x="5267325" y="5384800"/>
            <a:ext cx="812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26%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44%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-31 to 77%</a:t>
            </a:r>
          </a:p>
        </p:txBody>
      </p:sp>
      <p:sp>
        <p:nvSpPr>
          <p:cNvPr id="60450" name="TextBox 87"/>
          <p:cNvSpPr txBox="1">
            <a:spLocks noChangeArrowheads="1"/>
          </p:cNvSpPr>
          <p:nvPr/>
        </p:nvSpPr>
        <p:spPr bwMode="auto">
          <a:xfrm>
            <a:off x="6032500" y="5384800"/>
            <a:ext cx="814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12%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84%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21 to 99%</a:t>
            </a:r>
          </a:p>
        </p:txBody>
      </p:sp>
      <p:sp>
        <p:nvSpPr>
          <p:cNvPr id="60451" name="TextBox 88"/>
          <p:cNvSpPr txBox="1">
            <a:spLocks noChangeArrowheads="1"/>
          </p:cNvSpPr>
          <p:nvPr/>
        </p:nvSpPr>
        <p:spPr bwMode="auto">
          <a:xfrm>
            <a:off x="7143750" y="53848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21%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60452" name="TextBox 89"/>
          <p:cNvSpPr txBox="1">
            <a:spLocks noChangeArrowheads="1"/>
          </p:cNvSpPr>
          <p:nvPr/>
        </p:nvSpPr>
        <p:spPr bwMode="auto">
          <a:xfrm>
            <a:off x="8034338" y="53848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12%</a:t>
            </a:r>
            <a:b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60453" name="TextBox 90"/>
          <p:cNvSpPr txBox="1">
            <a:spLocks noChangeArrowheads="1"/>
          </p:cNvSpPr>
          <p:nvPr/>
        </p:nvSpPr>
        <p:spPr bwMode="auto">
          <a:xfrm>
            <a:off x="7178675" y="5686425"/>
            <a:ext cx="16684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rgbClr val="FEFDDE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000">
                <a:solidFill>
                  <a:srgbClr val="FFFFFF"/>
                </a:solidFill>
                <a:cs typeface="Arial" panose="020B0604020202020204" pitchFamily="34" charset="0"/>
              </a:rPr>
              <a:t>86 to 100% (combined)</a:t>
            </a:r>
          </a:p>
        </p:txBody>
      </p:sp>
      <p:grpSp>
        <p:nvGrpSpPr>
          <p:cNvPr id="60454" name="Group 66"/>
          <p:cNvGrpSpPr>
            <a:grpSpLocks/>
          </p:cNvGrpSpPr>
          <p:nvPr/>
        </p:nvGrpSpPr>
        <p:grpSpPr bwMode="auto">
          <a:xfrm>
            <a:off x="5138738" y="3340100"/>
            <a:ext cx="3671887" cy="625475"/>
            <a:chOff x="5142376" y="3340675"/>
            <a:chExt cx="3587750" cy="625475"/>
          </a:xfrm>
        </p:grpSpPr>
        <p:cxnSp>
          <p:nvCxnSpPr>
            <p:cNvPr id="60457" name="Straight Connector 32"/>
            <p:cNvCxnSpPr>
              <a:cxnSpLocks noChangeShapeType="1"/>
            </p:cNvCxnSpPr>
            <p:nvPr/>
          </p:nvCxnSpPr>
          <p:spPr bwMode="auto">
            <a:xfrm>
              <a:off x="5142376" y="3340675"/>
              <a:ext cx="3584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58" name="Straight Connector 33"/>
            <p:cNvCxnSpPr>
              <a:cxnSpLocks noChangeShapeType="1"/>
            </p:cNvCxnSpPr>
            <p:nvPr/>
          </p:nvCxnSpPr>
          <p:spPr bwMode="auto">
            <a:xfrm>
              <a:off x="5145551" y="3699450"/>
              <a:ext cx="35845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459" name="Straight Connector 34"/>
            <p:cNvCxnSpPr>
              <a:cxnSpLocks noChangeShapeType="1"/>
            </p:cNvCxnSpPr>
            <p:nvPr/>
          </p:nvCxnSpPr>
          <p:spPr bwMode="auto">
            <a:xfrm>
              <a:off x="5145551" y="3966150"/>
              <a:ext cx="3584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455" name="Freeform 42"/>
          <p:cNvSpPr>
            <a:spLocks/>
          </p:cNvSpPr>
          <p:nvPr/>
        </p:nvSpPr>
        <p:spPr bwMode="auto">
          <a:xfrm>
            <a:off x="5091113" y="2601913"/>
            <a:ext cx="3592512" cy="2205037"/>
          </a:xfrm>
          <a:custGeom>
            <a:avLst/>
            <a:gdLst>
              <a:gd name="T0" fmla="*/ 0 w 3591763"/>
              <a:gd name="T1" fmla="*/ 0 h 2206142"/>
              <a:gd name="T2" fmla="*/ 1282639 w 3591763"/>
              <a:gd name="T3" fmla="*/ 1894622 h 2206142"/>
              <a:gd name="T4" fmla="*/ 3609029 w 3591763"/>
              <a:gd name="T5" fmla="*/ 2151340 h 2206142"/>
              <a:gd name="T6" fmla="*/ 0 60000 65536"/>
              <a:gd name="T7" fmla="*/ 0 60000 65536"/>
              <a:gd name="T8" fmla="*/ 0 60000 65536"/>
              <a:gd name="T9" fmla="*/ 0 w 3591763"/>
              <a:gd name="T10" fmla="*/ 0 h 2206142"/>
              <a:gd name="T11" fmla="*/ 3591763 w 3591763"/>
              <a:gd name="T12" fmla="*/ 2206142 h 2206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91763" h="2206142">
                <a:moveTo>
                  <a:pt x="0" y="0"/>
                </a:moveTo>
                <a:cubicBezTo>
                  <a:pt x="207569" y="782726"/>
                  <a:pt x="415138" y="1565452"/>
                  <a:pt x="1276503" y="1916582"/>
                </a:cubicBezTo>
                <a:cubicBezTo>
                  <a:pt x="1984858" y="2206142"/>
                  <a:pt x="2943149" y="2144573"/>
                  <a:pt x="3591763" y="217627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56" name="Freeform 49"/>
          <p:cNvSpPr>
            <a:spLocks/>
          </p:cNvSpPr>
          <p:nvPr/>
        </p:nvSpPr>
        <p:spPr bwMode="auto">
          <a:xfrm>
            <a:off x="5095875" y="3360738"/>
            <a:ext cx="3597275" cy="1444625"/>
          </a:xfrm>
          <a:custGeom>
            <a:avLst/>
            <a:gdLst>
              <a:gd name="T0" fmla="*/ 0 w 3596928"/>
              <a:gd name="T1" fmla="*/ 0 h 1445273"/>
              <a:gd name="T2" fmla="*/ 429974 w 3596928"/>
              <a:gd name="T3" fmla="*/ 849258 h 1445273"/>
              <a:gd name="T4" fmla="*/ 1311665 w 3596928"/>
              <a:gd name="T5" fmla="*/ 1333937 h 1445273"/>
              <a:gd name="T6" fmla="*/ 3604917 w 3596928"/>
              <a:gd name="T7" fmla="*/ 1428297 h 1445273"/>
              <a:gd name="T8" fmla="*/ 0 60000 65536"/>
              <a:gd name="T9" fmla="*/ 0 60000 65536"/>
              <a:gd name="T10" fmla="*/ 0 60000 65536"/>
              <a:gd name="T11" fmla="*/ 0 60000 65536"/>
              <a:gd name="T12" fmla="*/ 0 w 3596928"/>
              <a:gd name="T13" fmla="*/ 0 h 1445273"/>
              <a:gd name="T14" fmla="*/ 3596928 w 3596928"/>
              <a:gd name="T15" fmla="*/ 1445273 h 14452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96928" h="1445273">
                <a:moveTo>
                  <a:pt x="0" y="0"/>
                </a:moveTo>
                <a:cubicBezTo>
                  <a:pt x="138315" y="324301"/>
                  <a:pt x="210904" y="633435"/>
                  <a:pt x="429031" y="858063"/>
                </a:cubicBezTo>
                <a:cubicBezTo>
                  <a:pt x="647158" y="1082691"/>
                  <a:pt x="780779" y="1250259"/>
                  <a:pt x="1308762" y="1347766"/>
                </a:cubicBezTo>
                <a:cubicBezTo>
                  <a:pt x="1836745" y="1445273"/>
                  <a:pt x="2519655" y="1398686"/>
                  <a:pt x="3596928" y="144310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78" y="1622739"/>
            <a:ext cx="4395354" cy="2694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699" y="2613794"/>
            <a:ext cx="5111029" cy="3246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278" y="4769011"/>
            <a:ext cx="404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 err="1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PrEP</a:t>
            </a: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 with </a:t>
            </a:r>
            <a:r>
              <a:rPr lang="en-US" altLang="en-US" sz="2400" b="1" dirty="0" err="1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Cabotegravir</a:t>
            </a: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 Works!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6699" y="1542478"/>
            <a:ext cx="4645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 err="1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PrEP</a:t>
            </a: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 with </a:t>
            </a: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TAF/FTC 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Works!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916535" y="5228283"/>
            <a:ext cx="926960" cy="25623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4671286" y="1993493"/>
            <a:ext cx="926960" cy="25623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78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64229" y="1164099"/>
            <a:ext cx="6530578" cy="571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700" b="1" dirty="0" err="1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PrEP</a:t>
            </a:r>
            <a:r>
              <a:rPr lang="en-US" altLang="en-US" sz="27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 Prescribing Choices</a:t>
            </a:r>
            <a:endParaRPr lang="en-US" altLang="en-US" sz="2700" b="1" dirty="0">
              <a:solidFill>
                <a:schemeClr val="accent1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1"/>
          </p:nvPr>
        </p:nvSpPr>
        <p:spPr>
          <a:xfrm>
            <a:off x="664229" y="1735599"/>
            <a:ext cx="8229600" cy="36004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altLang="en-US" sz="2000" dirty="0">
                <a:latin typeface="Californian FB" panose="0207040306080B030204" pitchFamily="18" charset="0"/>
              </a:rPr>
              <a:t>TDF/FTC </a:t>
            </a:r>
            <a:r>
              <a:rPr lang="en-US" altLang="en-US" sz="2000" dirty="0">
                <a:latin typeface="Californian FB" panose="0207040306080B030204" pitchFamily="18" charset="0"/>
              </a:rPr>
              <a:t>(</a:t>
            </a:r>
            <a:r>
              <a:rPr lang="en-US" altLang="en-US" sz="2000" dirty="0" err="1" smtClean="0">
                <a:latin typeface="Californian FB" panose="0207040306080B030204" pitchFamily="18" charset="0"/>
              </a:rPr>
              <a:t>Truvada</a:t>
            </a:r>
            <a:r>
              <a:rPr lang="en-US" altLang="en-US" sz="2000" dirty="0" smtClean="0">
                <a:latin typeface="Californian FB" panose="0207040306080B030204" pitchFamily="18" charset="0"/>
              </a:rPr>
              <a:t>, generic) </a:t>
            </a:r>
            <a:r>
              <a:rPr lang="en-US" altLang="en-US" sz="2000" dirty="0">
                <a:latin typeface="Californian FB" panose="0207040306080B030204" pitchFamily="18" charset="0"/>
              </a:rPr>
              <a:t>for </a:t>
            </a:r>
            <a:r>
              <a:rPr lang="en-US" altLang="en-US" sz="2000" dirty="0">
                <a:latin typeface="Californian FB" panose="0207040306080B030204" pitchFamily="18" charset="0"/>
              </a:rPr>
              <a:t>men who have sex with </a:t>
            </a:r>
            <a:r>
              <a:rPr lang="en-US" altLang="en-US" sz="2000" dirty="0" smtClean="0">
                <a:latin typeface="Californian FB" panose="0207040306080B030204" pitchFamily="18" charset="0"/>
              </a:rPr>
              <a:t>men (MSM), transgender women, heterosexually </a:t>
            </a:r>
            <a:r>
              <a:rPr lang="en-US" altLang="en-US" sz="2000" dirty="0">
                <a:latin typeface="Californian FB" panose="0207040306080B030204" pitchFamily="18" charset="0"/>
              </a:rPr>
              <a:t>active men and women, and </a:t>
            </a:r>
            <a:r>
              <a:rPr lang="en-US" altLang="en-US" sz="2000" dirty="0">
                <a:latin typeface="Californian FB" panose="0207040306080B030204" pitchFamily="18" charset="0"/>
              </a:rPr>
              <a:t>people who inject drugs </a:t>
            </a:r>
            <a:r>
              <a:rPr lang="en-US" altLang="en-US" sz="2000" dirty="0">
                <a:latin typeface="Californian FB" panose="0207040306080B030204" pitchFamily="18" charset="0"/>
              </a:rPr>
              <a:t>who meet </a:t>
            </a:r>
            <a:r>
              <a:rPr lang="en-US" altLang="en-US" sz="2000" dirty="0">
                <a:latin typeface="Californian FB" panose="0207040306080B030204" pitchFamily="18" charset="0"/>
              </a:rPr>
              <a:t>PrEP prescribing criteria</a:t>
            </a:r>
            <a:r>
              <a:rPr lang="en-US" altLang="en-US" sz="2000" dirty="0">
                <a:latin typeface="Californian FB" panose="0207040306080B030204" pitchFamily="18" charset="0"/>
              </a:rPr>
              <a:t>.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altLang="en-US" sz="1600" dirty="0">
                <a:latin typeface="Californian FB" panose="0207040306080B030204" pitchFamily="18" charset="0"/>
              </a:rPr>
              <a:t>Dosed as a single pill once daily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altLang="en-US" sz="1600" dirty="0">
                <a:latin typeface="Californian FB" panose="0207040306080B030204" pitchFamily="18" charset="0"/>
              </a:rPr>
              <a:t>ONLY for </a:t>
            </a:r>
            <a:r>
              <a:rPr lang="en-US" altLang="en-US" sz="1600" dirty="0" smtClean="0">
                <a:latin typeface="Californian FB" panose="0207040306080B030204" pitchFamily="18" charset="0"/>
              </a:rPr>
              <a:t>MSM and transgender women, </a:t>
            </a:r>
            <a:r>
              <a:rPr lang="en-US" altLang="en-US" sz="1600" dirty="0">
                <a:latin typeface="Californian FB" panose="0207040306080B030204" pitchFamily="18" charset="0"/>
              </a:rPr>
              <a:t>can be dosed on demand (2-1-1)</a:t>
            </a:r>
            <a:endParaRPr lang="en-US" altLang="en-US" sz="1600" dirty="0">
              <a:latin typeface="Californian FB" panose="0207040306080B030204" pitchFamily="18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altLang="en-US" sz="2000" dirty="0">
                <a:latin typeface="Californian FB" panose="0207040306080B030204" pitchFamily="18" charset="0"/>
              </a:rPr>
              <a:t>TAF/FTC </a:t>
            </a:r>
            <a:r>
              <a:rPr lang="en-US" altLang="en-US" sz="2000" dirty="0">
                <a:latin typeface="Californian FB" panose="0207040306080B030204" pitchFamily="18" charset="0"/>
              </a:rPr>
              <a:t>(Descovy) for MSM and transgender </a:t>
            </a:r>
            <a:r>
              <a:rPr lang="en-US" altLang="en-US" sz="2000" dirty="0">
                <a:latin typeface="Californian FB" panose="0207040306080B030204" pitchFamily="18" charset="0"/>
              </a:rPr>
              <a:t>women at sexual risk.</a:t>
            </a:r>
            <a:endParaRPr lang="en-US" altLang="en-US" sz="2000" dirty="0">
              <a:latin typeface="Californian FB" panose="0207040306080B030204" pitchFamily="18" charset="0"/>
            </a:endParaRP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altLang="en-US" sz="1600" dirty="0">
                <a:latin typeface="Californian FB" panose="0207040306080B030204" pitchFamily="18" charset="0"/>
              </a:rPr>
              <a:t>Dosed as a single pill once daily 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altLang="en-US" sz="2000" dirty="0">
                <a:latin typeface="Californian FB" panose="0207040306080B030204" pitchFamily="18" charset="0"/>
              </a:rPr>
              <a:t>Injectable cabotegravir (Apretude) for adults/adolescents 35 kg + at sexual risk.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  <a:defRPr/>
            </a:pPr>
            <a:r>
              <a:rPr lang="en-US" altLang="en-US" sz="1600" dirty="0">
                <a:latin typeface="Californian FB" panose="0207040306080B030204" pitchFamily="18" charset="0"/>
              </a:rPr>
              <a:t>Monthly injection for 2 months then every other month. </a:t>
            </a:r>
            <a:endParaRPr lang="en-US" altLang="en-US" sz="1600" dirty="0">
              <a:latin typeface="Californian FB" panose="0207040306080B0302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2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7" y="4886269"/>
            <a:ext cx="2950276" cy="1514475"/>
          </a:xfrm>
          <a:prstGeom prst="rect">
            <a:avLst/>
          </a:prstGeom>
          <a:noFill/>
          <a:ln w="9525">
            <a:solidFill>
              <a:srgbClr val="0E74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042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15" y="4886213"/>
            <a:ext cx="2035969" cy="1514475"/>
          </a:xfrm>
          <a:prstGeom prst="rect">
            <a:avLst/>
          </a:prstGeom>
          <a:noFill/>
          <a:ln w="9525">
            <a:solidFill>
              <a:srgbClr val="0E74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 result for apretud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42" y="4886213"/>
            <a:ext cx="1913890" cy="1505683"/>
          </a:xfrm>
          <a:prstGeom prst="rect">
            <a:avLst/>
          </a:prstGeom>
          <a:noFill/>
          <a:ln>
            <a:solidFill>
              <a:srgbClr val="0E74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C57A9-FA56-8846-A262-C38A4576E609}"/>
              </a:ext>
            </a:extLst>
          </p:cNvPr>
          <p:cNvSpPr txBox="1"/>
          <p:nvPr/>
        </p:nvSpPr>
        <p:spPr>
          <a:xfrm>
            <a:off x="109538" y="5441529"/>
            <a:ext cx="228600" cy="4039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D624103-554C-2E4E-857E-364EE110D31D}" type="slidenum">
              <a:rPr lang="en-US" sz="675" kern="0" dirty="0">
                <a:solidFill>
                  <a:srgbClr val="1B3749"/>
                </a:solidFill>
                <a:latin typeface="Calibri" panose="020F0502020204030204"/>
              </a:rPr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675" kern="0" dirty="0">
              <a:solidFill>
                <a:srgbClr val="1B3749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647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779A16-415A-9145-B181-90C7EE2C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" y="1066800"/>
            <a:ext cx="8229600" cy="543322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1" spc="-23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cs typeface="Calibri" panose="020F0502020204030204" pitchFamily="34" charset="0"/>
              </a:rPr>
              <a:t>2-1-1 </a:t>
            </a:r>
            <a:r>
              <a:rPr lang="en-US" b="1" spc="-23" dirty="0" err="1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cs typeface="Calibri" panose="020F0502020204030204" pitchFamily="34" charset="0"/>
              </a:rPr>
              <a:t>PrEP</a:t>
            </a:r>
            <a:r>
              <a:rPr lang="en-US" b="1" spc="-23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cs typeface="Calibri" panose="020F0502020204030204" pitchFamily="34" charset="0"/>
              </a:rPr>
              <a:t> </a:t>
            </a:r>
            <a:r>
              <a:rPr lang="en-US" b="1" spc="-23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cs typeface="Calibri" panose="020F0502020204030204" pitchFamily="34" charset="0"/>
              </a:rPr>
              <a:t>On-Demand with TDF/FTC </a:t>
            </a:r>
            <a:endParaRPr lang="en-US" b="1" spc="-23" dirty="0">
              <a:solidFill>
                <a:schemeClr val="accent1">
                  <a:lumMod val="75000"/>
                </a:schemeClr>
              </a:solidFill>
              <a:latin typeface="Californian FB" panose="0207040306080B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4702C2-A368-9E43-A250-6A042667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" y="1752600"/>
            <a:ext cx="8229600" cy="32495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sz="1800" dirty="0">
                <a:latin typeface="Californian FB" panose="0207040306080B030204" pitchFamily="18" charset="0"/>
                <a:cs typeface="Calibri" panose="020F0502020204030204" pitchFamily="34" charset="0"/>
              </a:rPr>
              <a:t>Studied only with TDF/FTC and only with men who have sex with men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sz="1600" dirty="0">
                <a:latin typeface="Californian FB" panose="0207040306080B030204" pitchFamily="18" charset="0"/>
                <a:cs typeface="Calibri" panose="020F0502020204030204" pitchFamily="34" charset="0"/>
              </a:rPr>
              <a:t>ANRS </a:t>
            </a:r>
            <a:r>
              <a:rPr lang="en-US" sz="1600" dirty="0">
                <a:latin typeface="Californian FB" panose="0207040306080B030204" pitchFamily="18" charset="0"/>
                <a:cs typeface="Calibri" panose="020F0502020204030204" pitchFamily="34" charset="0"/>
              </a:rPr>
              <a:t>IPERGAY study (France, Canada): demonstrated 86% risk reduction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sz="1600" dirty="0">
                <a:latin typeface="Californian FB" panose="0207040306080B030204" pitchFamily="18" charset="0"/>
                <a:cs typeface="Calibri" panose="020F0502020204030204" pitchFamily="34" charset="0"/>
              </a:rPr>
              <a:t>ANRS PREVENIR study (Paris): equivalent HIV protection between daily </a:t>
            </a:r>
            <a:r>
              <a:rPr lang="en-US" sz="1600" dirty="0" err="1">
                <a:latin typeface="Californian FB" panose="0207040306080B030204" pitchFamily="18" charset="0"/>
                <a:cs typeface="Calibri" panose="020F0502020204030204" pitchFamily="34" charset="0"/>
              </a:rPr>
              <a:t>PrEP</a:t>
            </a:r>
            <a:r>
              <a:rPr lang="en-US" sz="1600" dirty="0">
                <a:latin typeface="Californian FB" panose="0207040306080B030204" pitchFamily="18" charset="0"/>
                <a:cs typeface="Calibri" panose="020F0502020204030204" pitchFamily="34" charset="0"/>
              </a:rPr>
              <a:t> and on-demand </a:t>
            </a:r>
            <a:r>
              <a:rPr lang="en-US" sz="1600" dirty="0" err="1">
                <a:latin typeface="Californian FB" panose="0207040306080B030204" pitchFamily="18" charset="0"/>
                <a:cs typeface="Calibri" panose="020F0502020204030204" pitchFamily="34" charset="0"/>
              </a:rPr>
              <a:t>PrEP</a:t>
            </a:r>
            <a:endParaRPr lang="en-US" sz="1600" dirty="0">
              <a:latin typeface="Californian FB" panose="0207040306080B030204" pitchFamily="18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sz="1600" dirty="0" err="1">
                <a:latin typeface="Californian FB" panose="0207040306080B030204" pitchFamily="18" charset="0"/>
                <a:cs typeface="Calibri" panose="020F0502020204030204" pitchFamily="34" charset="0"/>
              </a:rPr>
              <a:t>AMPrEP</a:t>
            </a:r>
            <a:r>
              <a:rPr lang="en-US" sz="1600" dirty="0">
                <a:latin typeface="Californian FB" panose="0207040306080B030204" pitchFamily="18" charset="0"/>
                <a:cs typeface="Calibri" panose="020F0502020204030204" pitchFamily="34" charset="0"/>
              </a:rPr>
              <a:t> study (Amsterdam): equivalent HIV protection between daily </a:t>
            </a:r>
            <a:r>
              <a:rPr lang="en-US" sz="1600" dirty="0" err="1">
                <a:latin typeface="Californian FB" panose="0207040306080B030204" pitchFamily="18" charset="0"/>
                <a:cs typeface="Calibri" panose="020F0502020204030204" pitchFamily="34" charset="0"/>
              </a:rPr>
              <a:t>PrEP</a:t>
            </a:r>
            <a:r>
              <a:rPr lang="en-US" sz="1600" dirty="0">
                <a:latin typeface="Californian FB" panose="0207040306080B030204" pitchFamily="18" charset="0"/>
                <a:cs typeface="Calibri" panose="020F0502020204030204" pitchFamily="34" charset="0"/>
              </a:rPr>
              <a:t> and on-demand </a:t>
            </a:r>
            <a:r>
              <a:rPr lang="en-US" sz="1600" dirty="0" err="1">
                <a:latin typeface="Californian FB" panose="0207040306080B030204" pitchFamily="18" charset="0"/>
                <a:cs typeface="Calibri" panose="020F0502020204030204" pitchFamily="34" charset="0"/>
              </a:rPr>
              <a:t>PrEP</a:t>
            </a:r>
            <a:endParaRPr lang="en-US" sz="1600" dirty="0">
              <a:latin typeface="Californian FB" panose="0207040306080B0302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endParaRPr lang="en-US" sz="1800" dirty="0">
              <a:latin typeface="Californian FB" panose="0207040306080B0302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sz="1800" dirty="0">
                <a:latin typeface="Californian FB" panose="0207040306080B030204" pitchFamily="18" charset="0"/>
                <a:cs typeface="Calibri" panose="020F0502020204030204" pitchFamily="34" charset="0"/>
              </a:rPr>
              <a:t>Taking </a:t>
            </a:r>
            <a:r>
              <a:rPr lang="en-US" sz="1800" dirty="0">
                <a:latin typeface="Californian FB" panose="0207040306080B030204" pitchFamily="18" charset="0"/>
                <a:cs typeface="Calibri" panose="020F0502020204030204" pitchFamily="34" charset="0"/>
              </a:rPr>
              <a:t>PrEP before and after sex, instead of daily</a:t>
            </a:r>
          </a:p>
          <a:p>
            <a:pPr marL="642938" lvl="1" indent="-342900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dirty="0">
                <a:latin typeface="Californian FB" panose="0207040306080B030204" pitchFamily="18" charset="0"/>
                <a:cs typeface="Calibri" panose="020F0502020204030204" pitchFamily="34" charset="0"/>
              </a:rPr>
              <a:t>2 pills at least 2-24 hours before sex </a:t>
            </a:r>
          </a:p>
          <a:p>
            <a:pPr marL="642938" lvl="1" indent="-342900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dirty="0">
                <a:latin typeface="Californian FB" panose="0207040306080B030204" pitchFamily="18" charset="0"/>
                <a:cs typeface="Calibri" panose="020F0502020204030204" pitchFamily="34" charset="0"/>
              </a:rPr>
              <a:t>1 pill 24 hours after first dose</a:t>
            </a:r>
          </a:p>
          <a:p>
            <a:pPr marL="642938" lvl="1" indent="-342900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dirty="0">
                <a:latin typeface="Californian FB" panose="0207040306080B030204" pitchFamily="18" charset="0"/>
                <a:cs typeface="Calibri" panose="020F0502020204030204" pitchFamily="34" charset="0"/>
              </a:rPr>
              <a:t>1 pill  48 hours after first dose</a:t>
            </a:r>
          </a:p>
          <a:p>
            <a:pPr marL="642938" lvl="1" indent="-342900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dirty="0">
                <a:latin typeface="Californian FB" panose="0207040306080B030204" pitchFamily="18" charset="0"/>
                <a:cs typeface="Calibri" panose="020F0502020204030204" pitchFamily="34" charset="0"/>
              </a:rPr>
              <a:t>If sexually activity continues, take 1 pill every 24 </a:t>
            </a:r>
            <a:r>
              <a:rPr lang="en-US" dirty="0" err="1">
                <a:latin typeface="Californian FB" panose="0207040306080B030204" pitchFamily="18" charset="0"/>
                <a:cs typeface="Calibri" panose="020F0502020204030204" pitchFamily="34" charset="0"/>
              </a:rPr>
              <a:t>hrs</a:t>
            </a:r>
            <a:r>
              <a:rPr lang="en-US" dirty="0">
                <a:latin typeface="Californian FB" panose="0207040306080B030204" pitchFamily="18" charset="0"/>
                <a:cs typeface="Calibri" panose="020F0502020204030204" pitchFamily="34" charset="0"/>
              </a:rPr>
              <a:t> until 48 </a:t>
            </a:r>
            <a:r>
              <a:rPr lang="en-US" dirty="0" err="1">
                <a:latin typeface="Californian FB" panose="0207040306080B030204" pitchFamily="18" charset="0"/>
                <a:cs typeface="Calibri" panose="020F0502020204030204" pitchFamily="34" charset="0"/>
              </a:rPr>
              <a:t>hrs</a:t>
            </a:r>
            <a:r>
              <a:rPr lang="en-US" dirty="0">
                <a:latin typeface="Californian FB" panose="0207040306080B030204" pitchFamily="18" charset="0"/>
                <a:cs typeface="Calibri" panose="020F0502020204030204" pitchFamily="34" charset="0"/>
              </a:rPr>
              <a:t> after last sex</a:t>
            </a:r>
          </a:p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endParaRPr lang="en-US" sz="1800" dirty="0">
              <a:latin typeface="Californian FB" panose="0207040306080B0302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sz="1800" dirty="0">
                <a:latin typeface="Californian FB" panose="0207040306080B030204" pitchFamily="18" charset="0"/>
                <a:cs typeface="Calibri" panose="020F0502020204030204" pitchFamily="34" charset="0"/>
              </a:rPr>
              <a:t>Best avoid in people with chronic active HBV</a:t>
            </a:r>
          </a:p>
          <a:p>
            <a:pPr lvl="1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r>
              <a:rPr lang="en-US" sz="1600" dirty="0">
                <a:latin typeface="Californian FB" panose="0207040306080B030204" pitchFamily="18" charset="0"/>
                <a:cs typeface="Calibri" panose="020F0502020204030204" pitchFamily="34" charset="0"/>
              </a:rPr>
              <a:t>Can trigger hepatitis flares with being on and off TDF/FTC</a:t>
            </a:r>
            <a:endParaRPr lang="en-US" sz="1600" dirty="0">
              <a:latin typeface="Californian FB" panose="0207040306080B030204" pitchFamily="18" charset="0"/>
              <a:cs typeface="Calibri" panose="020F0502020204030204" pitchFamily="34" charset="0"/>
            </a:endParaRPr>
          </a:p>
          <a:p>
            <a:pPr marL="177404" indent="-177404">
              <a:spcBef>
                <a:spcPts val="0"/>
              </a:spcBef>
              <a:spcAft>
                <a:spcPts val="450"/>
              </a:spcAft>
              <a:buClr>
                <a:srgbClr val="008558"/>
              </a:buClr>
            </a:pPr>
            <a:endParaRPr lang="en-US" sz="2400" dirty="0">
              <a:latin typeface="Californian FB" panose="0207040306080B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081" y="1651078"/>
            <a:ext cx="7918598" cy="54948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>What  is Treatment As Prevention?</a:t>
            </a:r>
            <a:b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4" y="2693333"/>
            <a:ext cx="8528249" cy="144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2775347" y="5347098"/>
            <a:ext cx="41612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50">
                <a:solidFill>
                  <a:prstClr val="black"/>
                </a:solidFill>
              </a:rPr>
              <a:t>https://www.cdc.gov/hiv/risk/art/index.html</a:t>
            </a:r>
          </a:p>
        </p:txBody>
      </p:sp>
    </p:spTree>
    <p:extLst>
      <p:ext uri="{BB962C8B-B14F-4D97-AF65-F5344CB8AC3E}">
        <p14:creationId xmlns:p14="http://schemas.microsoft.com/office/powerpoint/2010/main" val="31601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5239941" y="5486400"/>
            <a:ext cx="3904059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t>https://www.cdc.gov/hiv/risk/art/index.html</a:t>
            </a:r>
          </a:p>
        </p:txBody>
      </p:sp>
      <p:pic>
        <p:nvPicPr>
          <p:cNvPr id="419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9" y="2184799"/>
            <a:ext cx="6642497" cy="308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2093120" y="1599010"/>
            <a:ext cx="5075635" cy="4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Risk by Transmission Category</a:t>
            </a:r>
          </a:p>
        </p:txBody>
      </p:sp>
    </p:spTree>
    <p:extLst>
      <p:ext uri="{BB962C8B-B14F-4D97-AF65-F5344CB8AC3E}">
        <p14:creationId xmlns:p14="http://schemas.microsoft.com/office/powerpoint/2010/main" val="2069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0800" y="60483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400" dirty="0" smtClean="0">
                <a:solidFill>
                  <a:schemeClr val="accent3">
                    <a:lumMod val="50000"/>
                  </a:schemeClr>
                </a:solidFill>
              </a:rPr>
              <a:t>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74650" y="1641475"/>
            <a:ext cx="8478838" cy="42418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Epidemiology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HIV Screening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 smtClean="0">
                <a:solidFill>
                  <a:schemeClr val="tx2">
                    <a:lumMod val="50000"/>
                  </a:schemeClr>
                </a:solidFill>
              </a:rPr>
              <a:t>PrEP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/Treatment 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Prevention</a:t>
            </a:r>
            <a:endParaRPr lang="en-US" alt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Preventive Care and Monitoring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HIV Treatment and Anti-Retroviral (ARV) Complications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Common Opportunistic Infections (OIs) (time permitting)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</a:rPr>
              <a:t>Case Study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820" y="1041257"/>
            <a:ext cx="3560549" cy="8572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>Scientific </a:t>
            </a: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>Evidence</a:t>
            </a: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endParaRPr lang="en-US" sz="2700" dirty="0"/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75" y="2249191"/>
            <a:ext cx="7769742" cy="36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0" y="1297507"/>
            <a:ext cx="2007450" cy="7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88" y="1687463"/>
            <a:ext cx="183475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907882"/>
            <a:ext cx="9144000" cy="91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" y="857250"/>
            <a:ext cx="9144000" cy="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0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837314" y="1572400"/>
            <a:ext cx="6727917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 dirty="0" smtClean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HPTN 052: </a:t>
            </a:r>
            <a:br>
              <a:rPr lang="en-US" altLang="en-US" b="1" dirty="0" smtClean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en-US" altLang="en-US" sz="15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Last known VLs prior to HIV diagnosis </a:t>
            </a:r>
            <a:r>
              <a:rPr lang="en-US" altLang="en-US" sz="15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in </a:t>
            </a:r>
            <a:r>
              <a:rPr lang="en-US" altLang="en-US" sz="15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the 8 linked transmissions after ARV start</a:t>
            </a:r>
            <a:endParaRPr lang="en-US" altLang="en-US" sz="1500" dirty="0"/>
          </a:p>
        </p:txBody>
      </p:sp>
      <p:pic>
        <p:nvPicPr>
          <p:cNvPr id="4505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42" y="2321719"/>
            <a:ext cx="5674519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119814" y="4747022"/>
            <a:ext cx="1092994" cy="166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2271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81" y="1341454"/>
            <a:ext cx="6172200" cy="538163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  <a:t>When does TasP become effective?</a:t>
            </a:r>
            <a:br>
              <a:rPr 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+mn-cs"/>
              </a:rPr>
            </a:br>
            <a:endParaRPr lang="en-US" dirty="0"/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00" y="1895595"/>
            <a:ext cx="5755257" cy="403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xfrm>
            <a:off x="1550789" y="1896985"/>
            <a:ext cx="6172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700" b="1" dirty="0">
                <a:solidFill>
                  <a:srgbClr val="003F9B"/>
                </a:solidFill>
                <a:latin typeface="Californian FB" panose="0207040306080B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Prevention Access Campaign: 2016</a:t>
            </a:r>
            <a:endParaRPr lang="en-US" altLang="en-US" sz="2700" dirty="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86100" y="5429251"/>
            <a:ext cx="3101579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https://www.preventionaccess.org/</a:t>
            </a:r>
          </a:p>
        </p:txBody>
      </p:sp>
      <p:pic>
        <p:nvPicPr>
          <p:cNvPr id="532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27" y="2620677"/>
            <a:ext cx="4489128" cy="221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76200" y="4953000"/>
            <a:ext cx="2362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mtClean="0">
                <a:latin typeface="Arial" panose="020B0604020202020204" pitchFamily="34" charset="0"/>
              </a:rPr>
              <a:t>https://www.cdc.gov/hiv/pdf/risk/art/cdc-hiv-tasp-101.pdf</a:t>
            </a:r>
          </a:p>
        </p:txBody>
      </p:sp>
      <p:pic>
        <p:nvPicPr>
          <p:cNvPr id="4813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52463"/>
            <a:ext cx="5068887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798513"/>
            <a:ext cx="5167313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44463" y="4495800"/>
            <a:ext cx="2895600" cy="703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mtClean="0">
                <a:latin typeface="Arial" panose="020B0604020202020204" pitchFamily="34" charset="0"/>
              </a:rPr>
              <a:t>https://www.hivma.org/globalassets/hivma/clinical-practice/hivma-uu-for-providers-june-2019-002.pdf</a:t>
            </a:r>
          </a:p>
        </p:txBody>
      </p:sp>
      <p:pic>
        <p:nvPicPr>
          <p:cNvPr id="4915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716088"/>
            <a:ext cx="2516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-346075"/>
            <a:ext cx="4062412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3200"/>
              </a:spcAft>
              <a:defRPr/>
            </a:pPr>
            <a:r>
              <a:rPr lang="en-US" sz="3600" b="1" dirty="0" smtClean="0">
                <a:solidFill>
                  <a:srgbClr val="003F9B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3600" b="1" dirty="0" smtClean="0">
                <a:solidFill>
                  <a:srgbClr val="003F9B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3600" b="1" dirty="0">
                <a:solidFill>
                  <a:srgbClr val="003F9B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3600" b="1" dirty="0">
                <a:solidFill>
                  <a:srgbClr val="003F9B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en-US" sz="3600" b="1" dirty="0" smtClean="0">
                <a:solidFill>
                  <a:srgbClr val="003F9B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STI and Condom Use </a:t>
            </a:r>
            <a:r>
              <a:rPr lang="en-US" sz="3600" b="1" dirty="0">
                <a:solidFill>
                  <a:srgbClr val="003F9B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/>
            </a:r>
            <a:br>
              <a:rPr lang="en-US" sz="3600" b="1" dirty="0">
                <a:solidFill>
                  <a:srgbClr val="003F9B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473200"/>
            <a:ext cx="36798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U=U prevents HIV transmission but does not protect against STIs or unintended pregnancy.</a:t>
            </a:r>
          </a:p>
          <a:p>
            <a:r>
              <a:rPr lang="en-US" altLang="en-US" smtClean="0"/>
              <a:t>Condoms protect against HIV, other STIs, and pregnancy.</a:t>
            </a:r>
          </a:p>
          <a:p>
            <a:r>
              <a:rPr lang="en-US" altLang="en-US" smtClean="0"/>
              <a:t>All options should be considered when thinking about HIV and STI prevention and pregnancy– condoms, HIV treatment, PrEP, PEP, and birth control.</a:t>
            </a:r>
          </a:p>
        </p:txBody>
      </p:sp>
      <p:pic>
        <p:nvPicPr>
          <p:cNvPr id="512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625475"/>
            <a:ext cx="4708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76225" y="4864100"/>
            <a:ext cx="3887788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https://www.preventionaccess.org/</a:t>
            </a: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https://docs.wixstatic.com/ugd/de0404_9953eed1181949618d205be7e368635f.pdf</a:t>
            </a:r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 bwMode="auto">
          <a:xfrm>
            <a:off x="162409" y="2647139"/>
            <a:ext cx="4879352" cy="179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4950" b="1" dirty="0">
                <a:solidFill>
                  <a:schemeClr val="accent1">
                    <a:lumMod val="75000"/>
                  </a:schemeClr>
                </a:solidFill>
              </a:rPr>
              <a:t>HIV Preventive Care &amp; Monitoring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408" y="1481985"/>
            <a:ext cx="4949999" cy="49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1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191456"/>
              </p:ext>
            </p:extLst>
          </p:nvPr>
        </p:nvGraphicFramePr>
        <p:xfrm>
          <a:off x="2819820" y="685800"/>
          <a:ext cx="6095582" cy="5410196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2006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620">
                  <a:extLst>
                    <a:ext uri="{9D8B030D-6E8A-4147-A177-3AD203B41FA5}">
                      <a16:colId xmlns:a16="http://schemas.microsoft.com/office/drawing/2014/main" val="2493128819"/>
                    </a:ext>
                  </a:extLst>
                </a:gridCol>
                <a:gridCol w="208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fornian FB" panose="0207040306080B030204" pitchFamily="18" charset="0"/>
                        </a:rPr>
                        <a:t>Lab Tests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fornian FB" panose="0207040306080B030204" pitchFamily="18" charset="0"/>
                        </a:rPr>
                        <a:t>Initial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fornian FB" panose="0207040306080B030204" pitchFamily="18" charset="0"/>
                        </a:rPr>
                        <a:t>Monitoring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CD4 cell count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Q 3-6 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If VL&lt;200 x 2yrs and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CD4 &gt;300, annually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CD4 &gt;500, optional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HIV Viral Load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Q 1 m until VL suppressed, then Q 3-6 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HIV Resistance Testing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At ARV start; VL failure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CBC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Q 3-6 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CMP incl. glucose, renal, hepatic function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Q 3-6 m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Lipids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Annually (if on ARVs)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HAV/HBV/HCV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Repeat based on risk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Syphilis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Annually; more frequently if at risk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GC/Chlamydia/ Trichomonas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Baseline; at all sites of exposure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Annually; more frequently if at risk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fornian FB" panose="0207040306080B030204" pitchFamily="18" charset="0"/>
                        </a:rPr>
                        <a:t>TB (PPD/IGRA)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Annually if at risk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Pregnancy Test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Baseline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fornian FB" panose="0207040306080B030204" pitchFamily="18" charset="0"/>
                        </a:rPr>
                        <a:t>As needed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58158" y="2667000"/>
            <a:ext cx="2761662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</a:pPr>
            <a:r>
              <a:rPr lang="en-US" altLang="en-US" sz="2400" b="1" dirty="0">
                <a:solidFill>
                  <a:srgbClr val="5B9BD5">
                    <a:lumMod val="75000"/>
                  </a:srgbClr>
                </a:solidFill>
                <a:latin typeface="Californian FB" panose="0207040306080B030204" pitchFamily="18" charset="0"/>
              </a:rPr>
              <a:t>Baseline HIV Labs and Ongoing Monitoring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06937"/>
            <a:ext cx="9144000" cy="916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462136"/>
            <a:ext cx="9144000" cy="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idx="1"/>
          </p:nvPr>
        </p:nvSpPr>
        <p:spPr bwMode="auto">
          <a:xfrm>
            <a:off x="1346597" y="2512268"/>
            <a:ext cx="6393656" cy="2971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/>
            <a:r>
              <a:rPr lang="en-US" altLang="en-US" dirty="0" smtClean="0"/>
              <a:t>HIV RNA testing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RT (NRTI and NNRTI) and PR (PIs)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Integrase Inhibitor</a:t>
            </a:r>
          </a:p>
          <a:p>
            <a:pPr marL="257175" indent="-257175"/>
            <a:endParaRPr lang="en-US" altLang="en-US" dirty="0" smtClean="0"/>
          </a:p>
          <a:p>
            <a:pPr marL="257175" indent="-257175"/>
            <a:r>
              <a:rPr lang="en-US" altLang="en-US" dirty="0" smtClean="0"/>
              <a:t>Baseline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Order RT and PR</a:t>
            </a:r>
          </a:p>
          <a:p>
            <a:pPr marL="257175" indent="-257175"/>
            <a:endParaRPr lang="en-US" altLang="en-US" dirty="0" smtClean="0"/>
          </a:p>
          <a:p>
            <a:pPr marL="257175" indent="-257175"/>
            <a:r>
              <a:rPr lang="en-US" altLang="en-US" dirty="0" smtClean="0"/>
              <a:t>Upon ARV failure if exposed to integrase inhibitors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Order RT, PR, and Integrase</a:t>
            </a:r>
          </a:p>
        </p:txBody>
      </p:sp>
      <p:sp>
        <p:nvSpPr>
          <p:cNvPr id="76803" name="Title 2"/>
          <p:cNvSpPr>
            <a:spLocks noGrp="1"/>
          </p:cNvSpPr>
          <p:nvPr>
            <p:ph type="ctrTitle"/>
          </p:nvPr>
        </p:nvSpPr>
        <p:spPr bwMode="auto">
          <a:xfrm>
            <a:off x="1346597" y="1675928"/>
            <a:ext cx="6393656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HIV Resistance Testing</a:t>
            </a: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5816204"/>
            <a:ext cx="6858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8B36E12-FA95-44FD-BD0B-E3E4EB7DD70F}" type="slidenum"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39</a:t>
            </a:fld>
            <a:endParaRPr lang="en-US" altLang="en-US">
              <a:solidFill>
                <a:srgbClr val="FFFFFF"/>
              </a:solidFill>
              <a:latin typeface="Californian FB" panose="0207040306080B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069" y="2780151"/>
            <a:ext cx="2536031" cy="24360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653" y="5436434"/>
            <a:ext cx="73478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fornian FB"/>
              </a:rPr>
              <a:t>RT= reverse 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t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ranscriptase; NRTI= nucleoside 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r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everse 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t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ranscriptase 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nhibitor; NNRTI= non-nucleoside reverse transcriptase inhibitor; PR- protease; PI= protease inhibitor</a:t>
            </a:r>
            <a:endParaRPr lang="en-US" sz="1050" dirty="0">
              <a:solidFill>
                <a:prstClr val="black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17945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73" y="2356878"/>
            <a:ext cx="1085850" cy="1185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598" y="3709591"/>
            <a:ext cx="1092994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626" y="2692580"/>
            <a:ext cx="4009999" cy="3566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626" y="3240679"/>
            <a:ext cx="4009999" cy="38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68" y="2228291"/>
            <a:ext cx="270033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6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1"/>
          <p:cNvSpPr>
            <a:spLocks noGrp="1"/>
          </p:cNvSpPr>
          <p:nvPr>
            <p:ph idx="1"/>
          </p:nvPr>
        </p:nvSpPr>
        <p:spPr bwMode="auto">
          <a:xfrm>
            <a:off x="1393571" y="2687511"/>
            <a:ext cx="6393656" cy="23423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/>
            <a:r>
              <a:rPr lang="en-US" altLang="en-US" dirty="0" smtClean="0"/>
              <a:t>Order if considering using abacavir or abacavir-containing medication.</a:t>
            </a:r>
          </a:p>
          <a:p>
            <a:pPr marL="257175" indent="-257175"/>
            <a:endParaRPr lang="en-US" altLang="en-US" dirty="0" smtClean="0"/>
          </a:p>
          <a:p>
            <a:pPr marL="257175" indent="-257175"/>
            <a:r>
              <a:rPr lang="en-US" altLang="en-US" dirty="0" smtClean="0"/>
              <a:t>Predicts abacavir hypersensitivity reaction.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If positive, DO NOT use abacavir.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If negative, can proceed with abacavir use.</a:t>
            </a:r>
          </a:p>
        </p:txBody>
      </p:sp>
      <p:sp>
        <p:nvSpPr>
          <p:cNvPr id="77827" name="Title 2"/>
          <p:cNvSpPr>
            <a:spLocks noGrp="1"/>
          </p:cNvSpPr>
          <p:nvPr>
            <p:ph type="ctrTitle"/>
          </p:nvPr>
        </p:nvSpPr>
        <p:spPr bwMode="auto">
          <a:xfrm>
            <a:off x="1346599" y="1824479"/>
            <a:ext cx="6393656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HLA-B5701 Testing</a:t>
            </a:r>
          </a:p>
        </p:txBody>
      </p:sp>
      <p:sp>
        <p:nvSpPr>
          <p:cNvPr id="77829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581620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t>00/00/00</a:t>
            </a: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5816204"/>
            <a:ext cx="6858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9C4C48CF-9200-4604-9737-22AD4F0634E5}" type="slidenum"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 lang="en-US" altLang="en-US">
              <a:solidFill>
                <a:srgbClr val="FFFFFF"/>
              </a:solidFill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863" y="3980928"/>
            <a:ext cx="1582325" cy="15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1"/>
          <p:cNvSpPr>
            <a:spLocks noGrp="1"/>
          </p:cNvSpPr>
          <p:nvPr>
            <p:ph idx="1"/>
          </p:nvPr>
        </p:nvSpPr>
        <p:spPr bwMode="auto">
          <a:xfrm>
            <a:off x="1346598" y="2314983"/>
            <a:ext cx="6393656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/>
            <a:r>
              <a:rPr lang="en-US" altLang="en-US" dirty="0" smtClean="0"/>
              <a:t>Tests HIV-1 co-receptor usage.</a:t>
            </a:r>
          </a:p>
          <a:p>
            <a:pPr marL="257175" indent="-257175"/>
            <a:r>
              <a:rPr lang="en-US" altLang="en-US" dirty="0" smtClean="0"/>
              <a:t>Use if considering using CCR5 co-receptor antagonist (</a:t>
            </a:r>
            <a:r>
              <a:rPr lang="en-US" altLang="en-US" dirty="0" err="1" smtClean="0"/>
              <a:t>maraviroc</a:t>
            </a:r>
            <a:r>
              <a:rPr lang="en-US" altLang="en-US" dirty="0" smtClean="0"/>
              <a:t>).</a:t>
            </a:r>
          </a:p>
          <a:p>
            <a:pPr marL="257175" indent="-257175"/>
            <a:r>
              <a:rPr lang="en-US" altLang="en-US" dirty="0" smtClean="0"/>
              <a:t>Use if ARV failure containing CCR5 co-receptor antagonist (</a:t>
            </a:r>
            <a:r>
              <a:rPr lang="en-US" altLang="en-US" dirty="0" err="1" smtClean="0"/>
              <a:t>maraviroc</a:t>
            </a:r>
            <a:r>
              <a:rPr lang="en-US" altLang="en-US" dirty="0" smtClean="0"/>
              <a:t>).</a:t>
            </a:r>
          </a:p>
          <a:p>
            <a:pPr marL="257175" indent="-257175"/>
            <a:endParaRPr lang="en-US" altLang="en-US" dirty="0" smtClean="0"/>
          </a:p>
          <a:p>
            <a:pPr marL="257175" indent="-257175"/>
            <a:r>
              <a:rPr lang="en-US" altLang="en-US" dirty="0" smtClean="0"/>
              <a:t>Reported as: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R5  (CCR5)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X4  (CXCR4)</a:t>
            </a:r>
          </a:p>
          <a:p>
            <a:pPr marL="814388" lvl="1" indent="-257175"/>
            <a:r>
              <a:rPr lang="en-US" altLang="en-US" dirty="0" smtClean="0">
                <a:ea typeface="ＭＳ Ｐゴシック" panose="020B0600070205080204" pitchFamily="34" charset="-128"/>
              </a:rPr>
              <a:t>Dual/Mixed</a:t>
            </a:r>
          </a:p>
        </p:txBody>
      </p:sp>
      <p:sp>
        <p:nvSpPr>
          <p:cNvPr id="78851" name="Title 2"/>
          <p:cNvSpPr>
            <a:spLocks noGrp="1"/>
          </p:cNvSpPr>
          <p:nvPr>
            <p:ph type="ctrTitle"/>
          </p:nvPr>
        </p:nvSpPr>
        <p:spPr bwMode="auto">
          <a:xfrm>
            <a:off x="1346599" y="1693884"/>
            <a:ext cx="6393656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Tropism Testing</a:t>
            </a:r>
          </a:p>
        </p:txBody>
      </p:sp>
      <p:sp>
        <p:nvSpPr>
          <p:cNvPr id="78853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581620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t>00/00/00</a:t>
            </a:r>
          </a:p>
        </p:txBody>
      </p:sp>
      <p:sp>
        <p:nvSpPr>
          <p:cNvPr id="788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5816204"/>
            <a:ext cx="6858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1F7CD52-FE21-4EEC-BB9E-8E23D47310E1}" type="slidenum"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 lang="en-US" altLang="en-US">
              <a:solidFill>
                <a:srgbClr val="FFFFFF"/>
              </a:solidFill>
              <a:latin typeface="Californian FB" panose="0207040306080B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477" y="4057389"/>
            <a:ext cx="1652066" cy="16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6598" y="2414588"/>
            <a:ext cx="6393656" cy="3394472"/>
          </a:xfrm>
        </p:spPr>
        <p:txBody>
          <a:bodyPr/>
          <a:lstStyle/>
          <a:p>
            <a:pPr marL="257175" indent="-257175">
              <a:defRPr/>
            </a:pPr>
            <a:r>
              <a:rPr lang="en-US" dirty="0" smtClean="0"/>
              <a:t>Measles, Mumps, Rubella</a:t>
            </a:r>
          </a:p>
          <a:p>
            <a:pPr marL="814388" lvl="1" indent="-257175">
              <a:defRPr/>
            </a:pPr>
            <a:r>
              <a:rPr lang="en-US" dirty="0" smtClean="0">
                <a:ea typeface="MS PGothic" panose="020B0600070205080204" pitchFamily="34" charset="-128"/>
              </a:rPr>
              <a:t>Test for immunity in those born in 1957 and after.</a:t>
            </a:r>
          </a:p>
          <a:p>
            <a:pPr lvl="1" indent="0">
              <a:buNone/>
              <a:defRPr/>
            </a:pPr>
            <a:endParaRPr lang="en-US" dirty="0" smtClean="0">
              <a:ea typeface="MS PGothic" panose="020B0600070205080204" pitchFamily="34" charset="-128"/>
            </a:endParaRPr>
          </a:p>
          <a:p>
            <a:pPr marL="257175" indent="-257175">
              <a:defRPr/>
            </a:pPr>
            <a:r>
              <a:rPr lang="en-US" dirty="0" smtClean="0"/>
              <a:t>Varicella</a:t>
            </a:r>
          </a:p>
          <a:p>
            <a:pPr marL="814388" lvl="1" indent="-257175">
              <a:defRPr/>
            </a:pPr>
            <a:r>
              <a:rPr lang="en-US" dirty="0" smtClean="0">
                <a:ea typeface="MS PGothic" panose="020B0600070205080204" pitchFamily="34" charset="-128"/>
              </a:rPr>
              <a:t>Test for immunity in those without a history of chicken pox or shingles.</a:t>
            </a:r>
          </a:p>
          <a:p>
            <a:pPr marL="814388" lvl="1" indent="-257175">
              <a:defRPr/>
            </a:pPr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ctrTitle"/>
          </p:nvPr>
        </p:nvSpPr>
        <p:spPr bwMode="auto">
          <a:xfrm>
            <a:off x="1346599" y="1680625"/>
            <a:ext cx="6393656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2700" dirty="0">
                <a:solidFill>
                  <a:schemeClr val="accent1">
                    <a:lumMod val="75000"/>
                  </a:schemeClr>
                </a:solidFill>
              </a:rPr>
              <a:t>Other Viral Testing</a:t>
            </a:r>
          </a:p>
        </p:txBody>
      </p:sp>
      <p:sp>
        <p:nvSpPr>
          <p:cNvPr id="26629" name="Date Placeholder 4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5816204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t>00/00/00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58200" y="5816204"/>
            <a:ext cx="6858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defRPr/>
            </a:pPr>
            <a:fld id="{2CC550EF-C429-41E5-9F7D-045F9AA45244}" type="slidenum">
              <a:rPr lang="en-US" altLang="en-US">
                <a:solidFill>
                  <a:srgbClr val="FFFFFF"/>
                </a:solidFill>
                <a:latin typeface="Californian FB" panose="0207040306080B030204" pitchFamily="18" charset="0"/>
              </a:rPr>
              <a:pPr defTabSz="685800" eaLnBrk="1" hangingPunct="1">
                <a:defRPr/>
              </a:pPr>
              <a:t>42</a:t>
            </a:fld>
            <a:endParaRPr lang="en-US" altLang="en-US">
              <a:solidFill>
                <a:srgbClr val="FFFFFF"/>
              </a:solidFill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200" y="4161333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85900" y="1482296"/>
            <a:ext cx="6172200" cy="857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Routine Screening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24159" y="2153438"/>
            <a:ext cx="7316456" cy="3524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/>
              <a:t>Mental Health Screening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/>
              <a:t>Smoking Cessation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/>
              <a:t>Substance </a:t>
            </a:r>
            <a:r>
              <a:rPr lang="en-US" altLang="en-US" dirty="0" smtClean="0"/>
              <a:t>Use/Alcohol Use </a:t>
            </a:r>
            <a:r>
              <a:rPr lang="en-US" altLang="en-US" dirty="0"/>
              <a:t>Screening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Cancer Screenings based on general recommendations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Breast (Mammogram)</a:t>
            </a:r>
            <a:endParaRPr lang="en-US" altLang="en-US" dirty="0"/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Colon (FOBT/Colonoscopy)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Lung (Low dose CT scan)</a:t>
            </a:r>
          </a:p>
          <a:p>
            <a:pPr marL="600075" lvl="1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Prostate</a:t>
            </a:r>
            <a:endParaRPr lang="en-US" altLang="en-US" dirty="0"/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/>
              <a:t>Oral </a:t>
            </a:r>
            <a:r>
              <a:rPr lang="en-US" altLang="en-US" dirty="0" smtClean="0"/>
              <a:t>Health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Bone Density (baseline in post-menopausal women and men ≥50)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Nutrition</a:t>
            </a:r>
            <a:endParaRPr lang="en-US" altLang="en-US" dirty="0"/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/>
              <a:t>Retinal Screening (</a:t>
            </a:r>
            <a:r>
              <a:rPr lang="en-US" altLang="en-US" dirty="0" smtClean="0"/>
              <a:t>esp. </a:t>
            </a:r>
            <a:r>
              <a:rPr lang="en-US" altLang="en-US" dirty="0"/>
              <a:t>if </a:t>
            </a:r>
            <a:r>
              <a:rPr lang="en-US" altLang="en-US" dirty="0" smtClean="0"/>
              <a:t>CD4 </a:t>
            </a:r>
            <a:r>
              <a:rPr lang="en-US" altLang="en-US" dirty="0"/>
              <a:t>&lt;50)</a:t>
            </a:r>
          </a:p>
        </p:txBody>
      </p:sp>
    </p:spTree>
    <p:extLst>
      <p:ext uri="{BB962C8B-B14F-4D97-AF65-F5344CB8AC3E}">
        <p14:creationId xmlns:p14="http://schemas.microsoft.com/office/powerpoint/2010/main" val="7394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21" y="1371600"/>
            <a:ext cx="8113897" cy="857250"/>
          </a:xfrm>
        </p:spPr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Cervical Cancer Screening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 bwMode="auto">
          <a:xfrm>
            <a:off x="479121" y="1983405"/>
            <a:ext cx="8243691" cy="3926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/>
            <a:r>
              <a:rPr lang="en-US" altLang="en-US" sz="16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Begin within one year of onset of sexual activity or at age 21+ and continue through lifetime. </a:t>
            </a:r>
          </a:p>
          <a:p>
            <a:pPr marL="257175" indent="-257175"/>
            <a:r>
              <a:rPr lang="en-US" altLang="en-US" sz="1650" b="1" dirty="0">
                <a:solidFill>
                  <a:schemeClr val="tx2"/>
                </a:solidFill>
              </a:rPr>
              <a:t>Women with HIV &lt; 30 years of age</a:t>
            </a: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Cytology only</a:t>
            </a: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Annual for 3 years</a:t>
            </a:r>
          </a:p>
          <a:p>
            <a:pPr marL="1114425" lvl="2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Some experts recommend first year to do q 6 months.</a:t>
            </a: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If negative, every 3 years</a:t>
            </a:r>
          </a:p>
          <a:p>
            <a:pPr marL="257175" indent="-257175"/>
            <a:r>
              <a:rPr lang="en-US" altLang="en-US" sz="1650" b="1" dirty="0">
                <a:solidFill>
                  <a:schemeClr val="tx2"/>
                </a:solidFill>
              </a:rPr>
              <a:t>Women with HIV 30 years of age or older</a:t>
            </a: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Cytology + HPV</a:t>
            </a: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Every 3 years if negative</a:t>
            </a:r>
          </a:p>
          <a:p>
            <a:pPr marL="1114425" lvl="2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Some experts recommend first year to do q 6 months.</a:t>
            </a:r>
          </a:p>
          <a:p>
            <a:pPr marL="257175" indent="-257175"/>
            <a:r>
              <a:rPr lang="en-US" altLang="en-US" sz="165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Referral for colposcopy:</a:t>
            </a: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ASCUS with +high risk HPV, or higher</a:t>
            </a: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Same guidelines as </a:t>
            </a:r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women without HIV</a:t>
            </a:r>
            <a:endParaRPr lang="en-US" altLang="en-US" sz="135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814388" lvl="1" indent="-257175"/>
            <a:r>
              <a:rPr lang="en-US" altLang="en-US" sz="1350" dirty="0">
                <a:solidFill>
                  <a:schemeClr val="tx2"/>
                </a:solidFill>
                <a:ea typeface="ＭＳ Ｐゴシック" panose="020B0600070205080204" pitchFamily="34" charset="-128"/>
                <a:hlinkClick r:id="rId2"/>
              </a:rPr>
              <a:t>www.asccp.org</a:t>
            </a:r>
            <a:endParaRPr lang="en-US" altLang="en-US" sz="135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1114425" lvl="2" indent="-257175"/>
            <a:endParaRPr lang="en-US" altLang="en-US" dirty="0" smtClean="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0900" name="Picture 5" descr="368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56" y="4259632"/>
            <a:ext cx="1551662" cy="1163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11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395086" y="1628775"/>
            <a:ext cx="6172200" cy="8572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Why is Cervical Cancer Screening Important For Women with HIV?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901875" y="2683194"/>
            <a:ext cx="7158625" cy="2392471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indent="-342900">
              <a:defRPr/>
            </a:pP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Cervical HPV more prevalent in </a:t>
            </a: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women with HIV</a:t>
            </a:r>
            <a:endParaRPr lang="en-US" altLang="en-US" sz="225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defRPr/>
            </a:pP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Prevalence in </a:t>
            </a: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women with HIV: </a:t>
            </a: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64%</a:t>
            </a:r>
            <a:r>
              <a:rPr lang="en-US" altLang="en-US" sz="2250" baseline="300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1,2</a:t>
            </a:r>
          </a:p>
          <a:p>
            <a:pPr lvl="1" eaLnBrk="1" hangingPunct="1">
              <a:defRPr/>
            </a:pP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Prevalence in high </a:t>
            </a: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risk women without HIV: </a:t>
            </a: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28-30%</a:t>
            </a:r>
            <a:r>
              <a:rPr lang="en-US" altLang="en-US" sz="2250" baseline="300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1,2</a:t>
            </a:r>
            <a:endParaRPr lang="en-US" altLang="en-US" sz="225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>
              <a:defRPr/>
            </a:pP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Greater persistence and diversity of HPV types found </a:t>
            </a: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in women with HIV</a:t>
            </a:r>
            <a:endParaRPr lang="en-US" altLang="en-US" sz="225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>
              <a:defRPr/>
            </a:pP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Increased incidence, recurrence of CIN 2,3</a:t>
            </a:r>
            <a:r>
              <a:rPr lang="en-US" altLang="en-US" sz="2250" baseline="300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3</a:t>
            </a:r>
          </a:p>
          <a:p>
            <a:pPr marL="342900" indent="-342900">
              <a:defRPr/>
            </a:pPr>
            <a:r>
              <a:rPr lang="en-US" altLang="en-US" sz="225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HIV considered risk factor for cervical cancer</a:t>
            </a:r>
            <a:r>
              <a:rPr lang="en-US" altLang="en-US" sz="2250" baseline="3000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4</a:t>
            </a:r>
          </a:p>
          <a:p>
            <a:pPr marL="257175" indent="-257175">
              <a:defRPr/>
            </a:pPr>
            <a:endParaRPr lang="en-US" altLang="en-US" dirty="0" smtClean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1657670" y="5675310"/>
            <a:ext cx="735121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257175" indent="-257175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Jamieson DJ et al. Am J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Obstet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Gynecol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2002;186(1); 2.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Palefsky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JM et al. J Natl Cancer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Inst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1999;91(3); 3.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Moscicki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et al. JID 2004;190; 4. Pinto &amp; Crum.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Clin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Obstet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75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Gyn</a:t>
            </a:r>
            <a:r>
              <a:rPr lang="en-US" altLang="en-US" sz="75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2000;43(2)</a:t>
            </a:r>
          </a:p>
        </p:txBody>
      </p:sp>
    </p:spTree>
    <p:extLst>
      <p:ext uri="{BB962C8B-B14F-4D97-AF65-F5344CB8AC3E}">
        <p14:creationId xmlns:p14="http://schemas.microsoft.com/office/powerpoint/2010/main" val="15285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334544" y="1657351"/>
            <a:ext cx="6116241" cy="827485"/>
          </a:xfrm>
        </p:spPr>
        <p:txBody>
          <a:bodyPr/>
          <a:lstStyle/>
          <a:p>
            <a:pPr>
              <a:defRPr/>
            </a:pP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HPV and HIV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25201" y="2704921"/>
            <a:ext cx="2986088" cy="3508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20-40% of women with HIV have abnormal pap results</a:t>
            </a:r>
            <a:r>
              <a:rPr lang="en-US" altLang="en-US" baseline="300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1</a:t>
            </a:r>
          </a:p>
          <a:p>
            <a:pPr marL="342900" indent="-342900"/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Lower CD4 counts (&lt;200 cells/</a:t>
            </a:r>
            <a:r>
              <a:rPr lang="en-US" altLang="en-US" dirty="0" err="1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uL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) at highest risk</a:t>
            </a:r>
            <a:r>
              <a:rPr lang="en-US" altLang="en-US" baseline="30000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4467821" y="5676932"/>
            <a:ext cx="358166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342900"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788" dirty="0">
                <a:solidFill>
                  <a:srgbClr val="44546A"/>
                </a:solidFill>
              </a:rPr>
              <a:t>1. </a:t>
            </a:r>
            <a:r>
              <a:rPr lang="en-US" altLang="en-US" sz="788" dirty="0" err="1">
                <a:solidFill>
                  <a:srgbClr val="44546A"/>
                </a:solidFill>
              </a:rPr>
              <a:t>Danso</a:t>
            </a:r>
            <a:r>
              <a:rPr lang="en-US" altLang="en-US" sz="788" dirty="0">
                <a:solidFill>
                  <a:srgbClr val="44546A"/>
                </a:solidFill>
              </a:rPr>
              <a:t> et al. </a:t>
            </a:r>
            <a:r>
              <a:rPr lang="en-US" altLang="en-US" sz="788" dirty="0" err="1">
                <a:solidFill>
                  <a:srgbClr val="44546A"/>
                </a:solidFill>
              </a:rPr>
              <a:t>Int</a:t>
            </a:r>
            <a:r>
              <a:rPr lang="en-US" altLang="en-US" sz="788" dirty="0">
                <a:solidFill>
                  <a:srgbClr val="44546A"/>
                </a:solidFill>
              </a:rPr>
              <a:t> J STD AIDS 2006;17. 2. </a:t>
            </a:r>
            <a:r>
              <a:rPr lang="en-US" altLang="en-US" sz="788" dirty="0" err="1">
                <a:solidFill>
                  <a:srgbClr val="44546A"/>
                </a:solidFill>
              </a:rPr>
              <a:t>Massad</a:t>
            </a:r>
            <a:r>
              <a:rPr lang="en-US" altLang="en-US" sz="788" dirty="0">
                <a:solidFill>
                  <a:srgbClr val="44546A"/>
                </a:solidFill>
              </a:rPr>
              <a:t> et al. JAIDS 1999;21.</a:t>
            </a:r>
          </a:p>
        </p:txBody>
      </p:sp>
      <p:pic>
        <p:nvPicPr>
          <p:cNvPr id="83973" name="Content Placeholder 3" descr="Palefsky-fig8-6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821" y="1906175"/>
            <a:ext cx="3923942" cy="3455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5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85900" y="1460848"/>
            <a:ext cx="61722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Anal Cancer Screening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85900" y="2230041"/>
            <a:ext cx="6457322" cy="318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sz="1800" dirty="0"/>
              <a:t>Anal </a:t>
            </a:r>
            <a:r>
              <a:rPr lang="en-US" altLang="en-US" sz="1800" dirty="0"/>
              <a:t>Pap </a:t>
            </a:r>
            <a:r>
              <a:rPr lang="en-US" altLang="en-US" sz="1800" dirty="0"/>
              <a:t>S</a:t>
            </a:r>
            <a:r>
              <a:rPr lang="en-US" altLang="en-US" sz="1800" dirty="0"/>
              <a:t>mears </a:t>
            </a:r>
            <a:endParaRPr lang="en-US" altLang="en-US" sz="1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ＭＳ Ｐゴシック" panose="020B0600070205080204" pitchFamily="34" charset="-128"/>
              </a:rPr>
              <a:t>Men who have sex with men (MSM) </a:t>
            </a:r>
            <a:r>
              <a:rPr lang="en-US" altLang="en-US" dirty="0">
                <a:ea typeface="ＭＳ Ｐゴシック" panose="020B0600070205080204" pitchFamily="34" charset="-128"/>
              </a:rPr>
              <a:t>and women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with HIV have </a:t>
            </a:r>
            <a:r>
              <a:rPr lang="en-US" altLang="en-US" dirty="0">
                <a:ea typeface="ＭＳ Ｐゴシック" panose="020B0600070205080204" pitchFamily="34" charset="-128"/>
              </a:rPr>
              <a:t>higher risk for anal intraepithelial neoplasia (AIN) and anal cancer than general population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No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decreased </a:t>
            </a:r>
            <a:r>
              <a:rPr lang="en-US" altLang="en-US" dirty="0">
                <a:ea typeface="ＭＳ Ｐゴシック" panose="020B0600070205080204" pitchFamily="34" charset="-128"/>
              </a:rPr>
              <a:t>risk with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anti-retroviral (ARV) medication </a:t>
            </a:r>
            <a:r>
              <a:rPr lang="en-US" altLang="en-US" dirty="0">
                <a:ea typeface="ＭＳ Ｐゴシック" panose="020B0600070205080204" pitchFamily="34" charset="-128"/>
              </a:rPr>
              <a:t>use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u="sng" dirty="0">
                <a:ea typeface="ＭＳ Ｐゴシック" panose="020B0600070205080204" pitchFamily="34" charset="-128"/>
              </a:rPr>
              <a:t>No national recommendations for screening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ＭＳ Ｐゴシック" panose="020B0600070205080204" pitchFamily="34" charset="-128"/>
              </a:rPr>
              <a:t>Some </a:t>
            </a:r>
            <a:r>
              <a:rPr lang="en-US" altLang="en-US" dirty="0">
                <a:ea typeface="ＭＳ Ｐゴシック" panose="020B0600070205080204" pitchFamily="34" charset="-128"/>
              </a:rPr>
              <a:t>recommend annual DRE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Some recommend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Anal Pap </a:t>
            </a:r>
            <a:r>
              <a:rPr lang="en-US" altLang="en-US" dirty="0">
                <a:ea typeface="ＭＳ Ｐゴシック" panose="020B0600070205080204" pitchFamily="34" charset="-128"/>
              </a:rPr>
              <a:t>smears and if abnormal, high resolution anoscopy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(HRA) with </a:t>
            </a:r>
            <a:r>
              <a:rPr lang="en-US" altLang="en-US" dirty="0">
                <a:ea typeface="ＭＳ Ｐゴシック" panose="020B0600070205080204" pitchFamily="34" charset="-128"/>
              </a:rPr>
              <a:t>biopsy of suspected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lesions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ＭＳ Ｐゴシック" panose="020B0600070205080204" pitchFamily="34" charset="-128"/>
              </a:rPr>
              <a:t>Recent ANCHOR study demonstrated</a:t>
            </a:r>
            <a:r>
              <a:rPr lang="en-US" altLang="en-US" dirty="0">
                <a:ea typeface="ＭＳ Ｐゴシック" panose="020B0600070205080204" pitchFamily="34" charset="-128"/>
              </a:rPr>
              <a:t> treatment of HSIL significantly reduced progression to anal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cancer.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387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Content Placeholder 2"/>
          <p:cNvSpPr>
            <a:spLocks noGrp="1"/>
          </p:cNvSpPr>
          <p:nvPr>
            <p:ph idx="1"/>
          </p:nvPr>
        </p:nvSpPr>
        <p:spPr bwMode="auto">
          <a:xfrm>
            <a:off x="1346598" y="2606279"/>
            <a:ext cx="6393656" cy="121024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/>
            <a:r>
              <a:rPr lang="en-US" altLang="en-US" sz="2100" dirty="0">
                <a:solidFill>
                  <a:schemeClr val="tx2"/>
                </a:solidFill>
              </a:rPr>
              <a:t>Persons with history of receptive anal sex</a:t>
            </a:r>
          </a:p>
          <a:p>
            <a:pPr marL="257175" indent="-257175"/>
            <a:r>
              <a:rPr lang="en-US" altLang="en-US" sz="21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Persons with abnormal cervical Pap tests</a:t>
            </a:r>
          </a:p>
          <a:p>
            <a:pPr marL="257175" indent="-257175"/>
            <a:r>
              <a:rPr lang="en-US" altLang="en-US" sz="21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Persons with anogenital warts</a:t>
            </a:r>
          </a:p>
          <a:p>
            <a:pPr marL="257175" indent="-257175"/>
            <a:endParaRPr lang="en-US" altLang="en-US" sz="21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257175" indent="-257175"/>
            <a:endParaRPr lang="en-US" altLang="en-US" sz="2100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1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599" y="1726424"/>
            <a:ext cx="6393656" cy="5143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Anal Pap Smear Recommendations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perhaps)</a:t>
            </a:r>
            <a:endParaRPr lang="en-US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37" y="3816524"/>
            <a:ext cx="1968152" cy="19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a-neop-al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80" y="1139168"/>
            <a:ext cx="4287441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07882"/>
            <a:ext cx="9144000" cy="91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430716" y="1588144"/>
            <a:ext cx="4041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4472C4">
                    <a:lumMod val="50000"/>
                  </a:srgbClr>
                </a:solidFill>
                <a:latin typeface="Californian FB" panose="0207040306080B030204" pitchFamily="18" charset="0"/>
              </a:rPr>
              <a:t>Epidemiology of HIV</a:t>
            </a:r>
            <a:endParaRPr lang="en-US" sz="3000" b="1" dirty="0">
              <a:solidFill>
                <a:srgbClr val="4472C4">
                  <a:lumMod val="50000"/>
                </a:srgbClr>
              </a:solidFill>
              <a:latin typeface="Californian FB" panose="0207040306080B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136" y="2850625"/>
            <a:ext cx="564226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About </a:t>
            </a: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1.2 </a:t>
            </a: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million people </a:t>
            </a: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with HIV are living </a:t>
            </a: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in the U.S. in 2019.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1 in 8 (about 13 %) unaware of their infection.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In </a:t>
            </a: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2020, 30,635 </a:t>
            </a:r>
            <a:r>
              <a:rPr lang="en-US" altLang="en-US" sz="2100" dirty="0">
                <a:solidFill>
                  <a:srgbClr val="44546A">
                    <a:lumMod val="50000"/>
                  </a:srgbClr>
                </a:solidFill>
                <a:latin typeface="Californian FB" panose="0207040306080B030204" pitchFamily="18" charset="0"/>
              </a:rPr>
              <a:t>new infections occurred.</a:t>
            </a:r>
          </a:p>
          <a:p>
            <a:pPr marL="342900" indent="-342900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100" dirty="0">
              <a:solidFill>
                <a:srgbClr val="44546A">
                  <a:lumMod val="50000"/>
                </a:srgbClr>
              </a:solidFill>
              <a:latin typeface="Californian FB" panose="0207040306080B030204" pitchFamily="18" charset="0"/>
            </a:endParaRPr>
          </a:p>
        </p:txBody>
      </p:sp>
      <p:pic>
        <p:nvPicPr>
          <p:cNvPr id="23" name="Picture 2" descr="http://1.bp.blogspot.com/-MJFms2J5SUo/T9Tauz1o6ZI/AAAAAAAAAKM/bpxGrLRSzN4/s1600/HIV+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00" y="2990220"/>
            <a:ext cx="3177137" cy="14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07882"/>
            <a:ext cx="9144000" cy="91652"/>
          </a:xfrm>
          <a:prstGeom prst="rect">
            <a:avLst/>
          </a:prstGeom>
        </p:spPr>
      </p:pic>
      <p:pic>
        <p:nvPicPr>
          <p:cNvPr id="4" name="Picture 6" descr="anusdiagram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6" y="1189434"/>
            <a:ext cx="4743450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0" y="4864894"/>
            <a:ext cx="4857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sz="1350" b="1" dirty="0">
                <a:solidFill>
                  <a:srgbClr val="000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Technique</a:t>
            </a:r>
            <a:r>
              <a:rPr lang="en-US" altLang="en-US" sz="1350" dirty="0">
                <a:solidFill>
                  <a:srgbClr val="000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: insert moistened </a:t>
            </a:r>
            <a:r>
              <a:rPr lang="en-US" altLang="en-US" sz="1350" dirty="0" err="1">
                <a:solidFill>
                  <a:srgbClr val="000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dacron</a:t>
            </a:r>
            <a:r>
              <a:rPr lang="en-US" altLang="en-US" sz="1350" dirty="0">
                <a:solidFill>
                  <a:srgbClr val="000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 swab or </a:t>
            </a:r>
            <a:r>
              <a:rPr lang="en-US" altLang="en-US" sz="1350" dirty="0" err="1">
                <a:solidFill>
                  <a:srgbClr val="000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cytobrush</a:t>
            </a:r>
            <a:r>
              <a:rPr lang="en-US" altLang="en-US" sz="1350" dirty="0">
                <a:solidFill>
                  <a:srgbClr val="000000"/>
                </a:solidFill>
                <a:latin typeface="Californian FB" panose="0207040306080B030204" pitchFamily="18" charset="0"/>
                <a:ea typeface="ＭＳ Ｐゴシック" panose="020B0600070205080204" pitchFamily="34" charset="-128"/>
              </a:rPr>
              <a:t> 2cm past anal verge; move in and out while rotating and applying light pressure to walls, immerse in liquid pap solution, label as ANAL pap smear!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4000" cy="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85900" y="1366793"/>
            <a:ext cx="61722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Vaccinations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36075" y="1825565"/>
            <a:ext cx="7671851" cy="428267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solidFill>
                  <a:schemeClr val="tx2"/>
                </a:solidFill>
              </a:rPr>
              <a:t>Tdap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solidFill>
                  <a:schemeClr val="tx2"/>
                </a:solidFill>
              </a:rPr>
              <a:t>Pneumovax</a:t>
            </a:r>
            <a:r>
              <a:rPr lang="en-US" altLang="en-US" sz="1800" dirty="0">
                <a:solidFill>
                  <a:schemeClr val="tx2"/>
                </a:solidFill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err="1">
                <a:solidFill>
                  <a:schemeClr val="tx2"/>
                </a:solidFill>
                <a:ea typeface="ＭＳ Ｐゴシック" panose="020B0600070205080204" pitchFamily="34" charset="-128"/>
              </a:rPr>
              <a:t>Pneumo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23 (2 shots at least 5 years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apart; one more shot after age 65)</a:t>
            </a:r>
            <a:endParaRPr lang="en-US" altLang="en-US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*</a:t>
            </a:r>
            <a:r>
              <a:rPr lang="en-US" altLang="en-US" dirty="0" err="1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Pneumo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13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(1 shot 8 </a:t>
            </a:r>
            <a:r>
              <a:rPr lang="en-US" altLang="en-US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weeks before </a:t>
            </a:r>
            <a:r>
              <a:rPr lang="en-US" altLang="en-US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or 1 year after Pneumo-23)</a:t>
            </a:r>
            <a:endParaRPr lang="en-US" altLang="en-US" dirty="0">
              <a:solidFill>
                <a:schemeClr val="tx2"/>
              </a:solidFill>
              <a:ea typeface="ＭＳ Ｐゴシック" panose="020B060007020508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Influenza shot annually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Hepatitis A and B series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HPV as per HIV-negative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solidFill>
                  <a:schemeClr val="tx2"/>
                </a:solidFill>
              </a:rPr>
              <a:t>Meningococcal vaccine</a:t>
            </a:r>
          </a:p>
          <a:p>
            <a:pPr marL="900113" lvl="1" indent="-34290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</a:rPr>
              <a:t>MCV4 two doses at least 2 months apart and then every 5 years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2"/>
                </a:solidFill>
              </a:rPr>
              <a:t>COVID-19 vaccine</a:t>
            </a:r>
          </a:p>
          <a:p>
            <a:pPr marL="900113" lvl="1" indent="-34290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</a:rPr>
              <a:t>Primary series + Booster</a:t>
            </a:r>
          </a:p>
          <a:p>
            <a:pPr marL="900113" lvl="1" indent="-342900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</a:rPr>
              <a:t>If CD4&lt;200 or not on ARVs, primary series includes 3</a:t>
            </a:r>
            <a:r>
              <a:rPr 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dirty="0" smtClean="0">
                <a:solidFill>
                  <a:schemeClr val="tx2"/>
                </a:solidFill>
              </a:rPr>
              <a:t> shot + booster.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5954021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n-lt"/>
              </a:rPr>
              <a:t>*New recommendations using PCV-20 or PCV-15 are available. Follow guidance for general population.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04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16945" y="729134"/>
            <a:ext cx="7306176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Opportunistic Infection (OI) Prophylaxis</a:t>
            </a:r>
          </a:p>
        </p:txBody>
      </p:sp>
      <p:graphicFrame>
        <p:nvGraphicFramePr>
          <p:cNvPr id="115780" name="Group 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675020"/>
              </p:ext>
            </p:extLst>
          </p:nvPr>
        </p:nvGraphicFramePr>
        <p:xfrm>
          <a:off x="1070346" y="1443888"/>
          <a:ext cx="7152775" cy="437836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8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4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CD4 Level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Preferred Regimen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Alternative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Pneumocystis Pneumonia (PCP)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&lt;200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Bactrim DS daily/TIW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Dapsone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+/-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pyrimethamine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leucovorin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Atovaquone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Toxoplasmosis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&lt;100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Bactrim DS daily/TIW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Dapsone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+/-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pyrimethamine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leucovorin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Atovaquone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+/-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pyrimethamine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+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leucovorin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72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Mycobacterium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Avium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Complex (MAC)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&lt;50 and not on ARV or not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virologically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suppressed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Azithromycin once a week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Clarithromycin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41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Latent TB Infection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Rifapentine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/INH weekly x 12 weeks (with B6)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INH/Rifampin daily x 12 weeks (with B6)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fornian FB" panose="0207040306080B030204" pitchFamily="18" charset="0"/>
                      </a:endParaRPr>
                    </a:p>
                  </a:txBody>
                  <a:tcPr marL="66727" marR="66727" marT="34280" marB="3428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-INH/B6 x 6-9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-Rifampin x 4 months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Rifapentine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/INH daily for 4 weeks (with B6)</a:t>
                      </a:r>
                    </a:p>
                  </a:txBody>
                  <a:tcPr marL="66727" marR="66727" marT="34280" marB="3428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07882"/>
            <a:ext cx="9144000" cy="91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57250"/>
            <a:ext cx="9144000" cy="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70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-971269" y="2512939"/>
            <a:ext cx="6858000" cy="179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050" dirty="0"/>
              <a:t>HIV Treatment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46" y="1172998"/>
            <a:ext cx="4949999" cy="49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657350" y="1462087"/>
            <a:ext cx="5786438" cy="623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056" tIns="34529" rIns="69056" bIns="34529" numCol="1" rtlCol="0" anchor="b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</a:rPr>
              <a:t>Clinical Course of HIV</a:t>
            </a:r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>
            <a:off x="2053829" y="2305050"/>
            <a:ext cx="0" cy="245387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521869" y="2512219"/>
            <a:ext cx="1828800" cy="2238375"/>
          </a:xfrm>
          <a:prstGeom prst="rect">
            <a:avLst/>
          </a:prstGeom>
          <a:solidFill>
            <a:srgbClr val="AB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94213" name="Freeform 5"/>
          <p:cNvSpPr>
            <a:spLocks/>
          </p:cNvSpPr>
          <p:nvPr/>
        </p:nvSpPr>
        <p:spPr bwMode="auto">
          <a:xfrm>
            <a:off x="2288381" y="2930130"/>
            <a:ext cx="4144566" cy="1434703"/>
          </a:xfrm>
          <a:custGeom>
            <a:avLst/>
            <a:gdLst>
              <a:gd name="T0" fmla="*/ 2147483646 w 4019"/>
              <a:gd name="T1" fmla="*/ 2147483646 h 1392"/>
              <a:gd name="T2" fmla="*/ 2147483646 w 4019"/>
              <a:gd name="T3" fmla="*/ 2147483646 h 1392"/>
              <a:gd name="T4" fmla="*/ 2147483646 w 4019"/>
              <a:gd name="T5" fmla="*/ 2147483646 h 1392"/>
              <a:gd name="T6" fmla="*/ 2147483646 w 4019"/>
              <a:gd name="T7" fmla="*/ 2147483646 h 1392"/>
              <a:gd name="T8" fmla="*/ 2147483646 w 4019"/>
              <a:gd name="T9" fmla="*/ 2147483646 h 1392"/>
              <a:gd name="T10" fmla="*/ 2147483646 w 4019"/>
              <a:gd name="T11" fmla="*/ 2147483646 h 1392"/>
              <a:gd name="T12" fmla="*/ 2147483646 w 4019"/>
              <a:gd name="T13" fmla="*/ 2147483646 h 1392"/>
              <a:gd name="T14" fmla="*/ 2147483646 w 4019"/>
              <a:gd name="T15" fmla="*/ 2147483646 h 1392"/>
              <a:gd name="T16" fmla="*/ 2147483646 w 4019"/>
              <a:gd name="T17" fmla="*/ 2147483646 h 1392"/>
              <a:gd name="T18" fmla="*/ 2147483646 w 4019"/>
              <a:gd name="T19" fmla="*/ 2147483646 h 1392"/>
              <a:gd name="T20" fmla="*/ 2147483646 w 4019"/>
              <a:gd name="T21" fmla="*/ 2147483646 h 1392"/>
              <a:gd name="T22" fmla="*/ 2147483646 w 4019"/>
              <a:gd name="T23" fmla="*/ 2147483646 h 1392"/>
              <a:gd name="T24" fmla="*/ 2147483646 w 4019"/>
              <a:gd name="T25" fmla="*/ 2147483646 h 1392"/>
              <a:gd name="T26" fmla="*/ 2147483646 w 4019"/>
              <a:gd name="T27" fmla="*/ 2147483646 h 1392"/>
              <a:gd name="T28" fmla="*/ 2147483646 w 4019"/>
              <a:gd name="T29" fmla="*/ 2147483646 h 1392"/>
              <a:gd name="T30" fmla="*/ 2147483646 w 4019"/>
              <a:gd name="T31" fmla="*/ 2147483646 h 1392"/>
              <a:gd name="T32" fmla="*/ 2147483646 w 4019"/>
              <a:gd name="T33" fmla="*/ 2147483646 h 1392"/>
              <a:gd name="T34" fmla="*/ 2147483646 w 4019"/>
              <a:gd name="T35" fmla="*/ 2147483646 h 1392"/>
              <a:gd name="T36" fmla="*/ 2147483646 w 4019"/>
              <a:gd name="T37" fmla="*/ 2147483646 h 1392"/>
              <a:gd name="T38" fmla="*/ 2147483646 w 4019"/>
              <a:gd name="T39" fmla="*/ 2147483646 h 1392"/>
              <a:gd name="T40" fmla="*/ 2147483646 w 4019"/>
              <a:gd name="T41" fmla="*/ 2147483646 h 1392"/>
              <a:gd name="T42" fmla="*/ 2147483646 w 4019"/>
              <a:gd name="T43" fmla="*/ 2147483646 h 1392"/>
              <a:gd name="T44" fmla="*/ 2147483646 w 4019"/>
              <a:gd name="T45" fmla="*/ 2147483646 h 1392"/>
              <a:gd name="T46" fmla="*/ 2147483646 w 4019"/>
              <a:gd name="T47" fmla="*/ 2147483646 h 1392"/>
              <a:gd name="T48" fmla="*/ 2147483646 w 4019"/>
              <a:gd name="T49" fmla="*/ 2147483646 h 1392"/>
              <a:gd name="T50" fmla="*/ 2147483646 w 4019"/>
              <a:gd name="T51" fmla="*/ 2147483646 h 1392"/>
              <a:gd name="T52" fmla="*/ 2147483646 w 4019"/>
              <a:gd name="T53" fmla="*/ 2147483646 h 1392"/>
              <a:gd name="T54" fmla="*/ 2147483646 w 4019"/>
              <a:gd name="T55" fmla="*/ 2147483646 h 1392"/>
              <a:gd name="T56" fmla="*/ 2147483646 w 4019"/>
              <a:gd name="T57" fmla="*/ 2147483646 h 1392"/>
              <a:gd name="T58" fmla="*/ 2147483646 w 4019"/>
              <a:gd name="T59" fmla="*/ 2147483646 h 1392"/>
              <a:gd name="T60" fmla="*/ 2147483646 w 4019"/>
              <a:gd name="T61" fmla="*/ 2147483646 h 1392"/>
              <a:gd name="T62" fmla="*/ 2147483646 w 4019"/>
              <a:gd name="T63" fmla="*/ 2147483646 h 1392"/>
              <a:gd name="T64" fmla="*/ 2147483646 w 4019"/>
              <a:gd name="T65" fmla="*/ 2147483646 h 1392"/>
              <a:gd name="T66" fmla="*/ 2147483646 w 4019"/>
              <a:gd name="T67" fmla="*/ 2147483646 h 1392"/>
              <a:gd name="T68" fmla="*/ 2147483646 w 4019"/>
              <a:gd name="T69" fmla="*/ 2147483646 h 1392"/>
              <a:gd name="T70" fmla="*/ 2147483646 w 4019"/>
              <a:gd name="T71" fmla="*/ 2147483646 h 1392"/>
              <a:gd name="T72" fmla="*/ 2147483646 w 4019"/>
              <a:gd name="T73" fmla="*/ 2147483646 h 1392"/>
              <a:gd name="T74" fmla="*/ 2147483646 w 4019"/>
              <a:gd name="T75" fmla="*/ 2147483646 h 1392"/>
              <a:gd name="T76" fmla="*/ 2147483646 w 4019"/>
              <a:gd name="T77" fmla="*/ 2147483646 h 1392"/>
              <a:gd name="T78" fmla="*/ 2147483646 w 4019"/>
              <a:gd name="T79" fmla="*/ 2147483646 h 1392"/>
              <a:gd name="T80" fmla="*/ 2147483646 w 4019"/>
              <a:gd name="T81" fmla="*/ 2147483646 h 1392"/>
              <a:gd name="T82" fmla="*/ 2147483646 w 4019"/>
              <a:gd name="T83" fmla="*/ 2147483646 h 1392"/>
              <a:gd name="T84" fmla="*/ 2147483646 w 4019"/>
              <a:gd name="T85" fmla="*/ 2147483646 h 1392"/>
              <a:gd name="T86" fmla="*/ 2147483646 w 4019"/>
              <a:gd name="T87" fmla="*/ 2147483646 h 1392"/>
              <a:gd name="T88" fmla="*/ 2147483646 w 4019"/>
              <a:gd name="T89" fmla="*/ 2147483646 h 1392"/>
              <a:gd name="T90" fmla="*/ 2147483646 w 4019"/>
              <a:gd name="T91" fmla="*/ 2147483646 h 1392"/>
              <a:gd name="T92" fmla="*/ 2147483646 w 4019"/>
              <a:gd name="T93" fmla="*/ 2147483646 h 1392"/>
              <a:gd name="T94" fmla="*/ 2147483646 w 4019"/>
              <a:gd name="T95" fmla="*/ 2147483646 h 1392"/>
              <a:gd name="T96" fmla="*/ 2147483646 w 4019"/>
              <a:gd name="T97" fmla="*/ 2147483646 h 1392"/>
              <a:gd name="T98" fmla="*/ 2147483646 w 4019"/>
              <a:gd name="T99" fmla="*/ 2147483646 h 1392"/>
              <a:gd name="T100" fmla="*/ 2147483646 w 4019"/>
              <a:gd name="T101" fmla="*/ 2147483646 h 1392"/>
              <a:gd name="T102" fmla="*/ 2147483646 w 4019"/>
              <a:gd name="T103" fmla="*/ 2147483646 h 1392"/>
              <a:gd name="T104" fmla="*/ 2147483646 w 4019"/>
              <a:gd name="T105" fmla="*/ 2147483646 h 1392"/>
              <a:gd name="T106" fmla="*/ 2147483646 w 4019"/>
              <a:gd name="T107" fmla="*/ 2147483646 h 1392"/>
              <a:gd name="T108" fmla="*/ 2147483646 w 4019"/>
              <a:gd name="T109" fmla="*/ 2147483646 h 1392"/>
              <a:gd name="T110" fmla="*/ 2147483646 w 4019"/>
              <a:gd name="T111" fmla="*/ 2147483646 h 1392"/>
              <a:gd name="T112" fmla="*/ 2147483646 w 4019"/>
              <a:gd name="T113" fmla="*/ 2147483646 h 1392"/>
              <a:gd name="T114" fmla="*/ 2147483646 w 4019"/>
              <a:gd name="T115" fmla="*/ 2147483646 h 13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019"/>
              <a:gd name="T175" fmla="*/ 0 h 1392"/>
              <a:gd name="T176" fmla="*/ 4019 w 4019"/>
              <a:gd name="T177" fmla="*/ 1392 h 13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019" h="1392">
                <a:moveTo>
                  <a:pt x="0" y="0"/>
                </a:moveTo>
                <a:lnTo>
                  <a:pt x="19" y="34"/>
                </a:lnTo>
                <a:lnTo>
                  <a:pt x="39" y="34"/>
                </a:lnTo>
                <a:lnTo>
                  <a:pt x="67" y="42"/>
                </a:lnTo>
                <a:lnTo>
                  <a:pt x="97" y="51"/>
                </a:lnTo>
                <a:lnTo>
                  <a:pt x="126" y="60"/>
                </a:lnTo>
                <a:lnTo>
                  <a:pt x="155" y="60"/>
                </a:lnTo>
                <a:lnTo>
                  <a:pt x="184" y="68"/>
                </a:lnTo>
                <a:lnTo>
                  <a:pt x="223" y="76"/>
                </a:lnTo>
                <a:lnTo>
                  <a:pt x="243" y="85"/>
                </a:lnTo>
                <a:lnTo>
                  <a:pt x="271" y="93"/>
                </a:lnTo>
                <a:lnTo>
                  <a:pt x="301" y="102"/>
                </a:lnTo>
                <a:lnTo>
                  <a:pt x="330" y="119"/>
                </a:lnTo>
                <a:lnTo>
                  <a:pt x="349" y="136"/>
                </a:lnTo>
                <a:lnTo>
                  <a:pt x="378" y="153"/>
                </a:lnTo>
                <a:lnTo>
                  <a:pt x="388" y="179"/>
                </a:lnTo>
                <a:lnTo>
                  <a:pt x="407" y="204"/>
                </a:lnTo>
                <a:lnTo>
                  <a:pt x="417" y="230"/>
                </a:lnTo>
                <a:lnTo>
                  <a:pt x="437" y="255"/>
                </a:lnTo>
                <a:lnTo>
                  <a:pt x="447" y="281"/>
                </a:lnTo>
                <a:lnTo>
                  <a:pt x="456" y="307"/>
                </a:lnTo>
                <a:lnTo>
                  <a:pt x="456" y="332"/>
                </a:lnTo>
                <a:lnTo>
                  <a:pt x="465" y="358"/>
                </a:lnTo>
                <a:lnTo>
                  <a:pt x="465" y="383"/>
                </a:lnTo>
                <a:lnTo>
                  <a:pt x="475" y="409"/>
                </a:lnTo>
                <a:lnTo>
                  <a:pt x="484" y="435"/>
                </a:lnTo>
                <a:lnTo>
                  <a:pt x="484" y="460"/>
                </a:lnTo>
                <a:lnTo>
                  <a:pt x="494" y="486"/>
                </a:lnTo>
                <a:lnTo>
                  <a:pt x="505" y="511"/>
                </a:lnTo>
                <a:lnTo>
                  <a:pt x="534" y="528"/>
                </a:lnTo>
                <a:lnTo>
                  <a:pt x="534" y="546"/>
                </a:lnTo>
                <a:lnTo>
                  <a:pt x="562" y="554"/>
                </a:lnTo>
                <a:lnTo>
                  <a:pt x="582" y="572"/>
                </a:lnTo>
                <a:lnTo>
                  <a:pt x="611" y="580"/>
                </a:lnTo>
                <a:lnTo>
                  <a:pt x="640" y="580"/>
                </a:lnTo>
                <a:lnTo>
                  <a:pt x="669" y="580"/>
                </a:lnTo>
                <a:lnTo>
                  <a:pt x="698" y="580"/>
                </a:lnTo>
                <a:lnTo>
                  <a:pt x="728" y="572"/>
                </a:lnTo>
                <a:lnTo>
                  <a:pt x="747" y="554"/>
                </a:lnTo>
                <a:lnTo>
                  <a:pt x="766" y="546"/>
                </a:lnTo>
                <a:lnTo>
                  <a:pt x="785" y="528"/>
                </a:lnTo>
                <a:lnTo>
                  <a:pt x="805" y="503"/>
                </a:lnTo>
                <a:lnTo>
                  <a:pt x="825" y="486"/>
                </a:lnTo>
                <a:lnTo>
                  <a:pt x="834" y="460"/>
                </a:lnTo>
                <a:lnTo>
                  <a:pt x="844" y="435"/>
                </a:lnTo>
                <a:lnTo>
                  <a:pt x="854" y="409"/>
                </a:lnTo>
                <a:lnTo>
                  <a:pt x="863" y="383"/>
                </a:lnTo>
                <a:lnTo>
                  <a:pt x="863" y="358"/>
                </a:lnTo>
                <a:lnTo>
                  <a:pt x="873" y="332"/>
                </a:lnTo>
                <a:lnTo>
                  <a:pt x="892" y="307"/>
                </a:lnTo>
                <a:lnTo>
                  <a:pt x="902" y="281"/>
                </a:lnTo>
                <a:lnTo>
                  <a:pt x="912" y="255"/>
                </a:lnTo>
                <a:lnTo>
                  <a:pt x="921" y="230"/>
                </a:lnTo>
                <a:lnTo>
                  <a:pt x="942" y="204"/>
                </a:lnTo>
                <a:lnTo>
                  <a:pt x="960" y="179"/>
                </a:lnTo>
                <a:lnTo>
                  <a:pt x="989" y="162"/>
                </a:lnTo>
                <a:lnTo>
                  <a:pt x="1009" y="144"/>
                </a:lnTo>
                <a:lnTo>
                  <a:pt x="1029" y="136"/>
                </a:lnTo>
                <a:lnTo>
                  <a:pt x="1038" y="119"/>
                </a:lnTo>
                <a:lnTo>
                  <a:pt x="1058" y="102"/>
                </a:lnTo>
                <a:lnTo>
                  <a:pt x="1087" y="93"/>
                </a:lnTo>
                <a:lnTo>
                  <a:pt x="1116" y="85"/>
                </a:lnTo>
                <a:lnTo>
                  <a:pt x="1145" y="85"/>
                </a:lnTo>
                <a:lnTo>
                  <a:pt x="1174" y="85"/>
                </a:lnTo>
                <a:lnTo>
                  <a:pt x="1203" y="85"/>
                </a:lnTo>
                <a:lnTo>
                  <a:pt x="1233" y="85"/>
                </a:lnTo>
                <a:lnTo>
                  <a:pt x="1261" y="85"/>
                </a:lnTo>
                <a:lnTo>
                  <a:pt x="1290" y="93"/>
                </a:lnTo>
                <a:lnTo>
                  <a:pt x="1320" y="102"/>
                </a:lnTo>
                <a:lnTo>
                  <a:pt x="1349" y="111"/>
                </a:lnTo>
                <a:lnTo>
                  <a:pt x="1387" y="119"/>
                </a:lnTo>
                <a:lnTo>
                  <a:pt x="1407" y="119"/>
                </a:lnTo>
                <a:lnTo>
                  <a:pt x="1437" y="127"/>
                </a:lnTo>
                <a:lnTo>
                  <a:pt x="1474" y="136"/>
                </a:lnTo>
                <a:lnTo>
                  <a:pt x="1494" y="144"/>
                </a:lnTo>
                <a:lnTo>
                  <a:pt x="1524" y="144"/>
                </a:lnTo>
                <a:lnTo>
                  <a:pt x="1553" y="153"/>
                </a:lnTo>
                <a:lnTo>
                  <a:pt x="1582" y="153"/>
                </a:lnTo>
                <a:lnTo>
                  <a:pt x="1611" y="153"/>
                </a:lnTo>
                <a:lnTo>
                  <a:pt x="1660" y="153"/>
                </a:lnTo>
                <a:lnTo>
                  <a:pt x="1688" y="153"/>
                </a:lnTo>
                <a:lnTo>
                  <a:pt x="1717" y="153"/>
                </a:lnTo>
                <a:lnTo>
                  <a:pt x="1747" y="162"/>
                </a:lnTo>
                <a:lnTo>
                  <a:pt x="1775" y="162"/>
                </a:lnTo>
                <a:lnTo>
                  <a:pt x="1805" y="162"/>
                </a:lnTo>
                <a:lnTo>
                  <a:pt x="1834" y="170"/>
                </a:lnTo>
                <a:lnTo>
                  <a:pt x="1863" y="170"/>
                </a:lnTo>
                <a:lnTo>
                  <a:pt x="1892" y="179"/>
                </a:lnTo>
                <a:lnTo>
                  <a:pt x="1921" y="179"/>
                </a:lnTo>
                <a:lnTo>
                  <a:pt x="1970" y="179"/>
                </a:lnTo>
                <a:lnTo>
                  <a:pt x="1989" y="188"/>
                </a:lnTo>
                <a:lnTo>
                  <a:pt x="2019" y="188"/>
                </a:lnTo>
                <a:lnTo>
                  <a:pt x="2057" y="196"/>
                </a:lnTo>
                <a:lnTo>
                  <a:pt x="2086" y="204"/>
                </a:lnTo>
                <a:lnTo>
                  <a:pt x="2115" y="204"/>
                </a:lnTo>
                <a:lnTo>
                  <a:pt x="2135" y="204"/>
                </a:lnTo>
                <a:lnTo>
                  <a:pt x="2164" y="204"/>
                </a:lnTo>
                <a:lnTo>
                  <a:pt x="2193" y="204"/>
                </a:lnTo>
                <a:lnTo>
                  <a:pt x="2222" y="204"/>
                </a:lnTo>
                <a:lnTo>
                  <a:pt x="2261" y="213"/>
                </a:lnTo>
                <a:lnTo>
                  <a:pt x="2280" y="221"/>
                </a:lnTo>
                <a:lnTo>
                  <a:pt x="2310" y="230"/>
                </a:lnTo>
                <a:lnTo>
                  <a:pt x="2339" y="239"/>
                </a:lnTo>
                <a:lnTo>
                  <a:pt x="2368" y="239"/>
                </a:lnTo>
                <a:lnTo>
                  <a:pt x="2397" y="239"/>
                </a:lnTo>
                <a:lnTo>
                  <a:pt x="2426" y="239"/>
                </a:lnTo>
                <a:lnTo>
                  <a:pt x="2474" y="247"/>
                </a:lnTo>
                <a:lnTo>
                  <a:pt x="2503" y="247"/>
                </a:lnTo>
                <a:lnTo>
                  <a:pt x="2533" y="255"/>
                </a:lnTo>
                <a:lnTo>
                  <a:pt x="2562" y="255"/>
                </a:lnTo>
                <a:lnTo>
                  <a:pt x="2601" y="255"/>
                </a:lnTo>
                <a:lnTo>
                  <a:pt x="2630" y="255"/>
                </a:lnTo>
                <a:lnTo>
                  <a:pt x="2660" y="264"/>
                </a:lnTo>
                <a:lnTo>
                  <a:pt x="2697" y="281"/>
                </a:lnTo>
                <a:lnTo>
                  <a:pt x="2717" y="281"/>
                </a:lnTo>
                <a:lnTo>
                  <a:pt x="2747" y="298"/>
                </a:lnTo>
                <a:lnTo>
                  <a:pt x="2775" y="307"/>
                </a:lnTo>
                <a:lnTo>
                  <a:pt x="2805" y="307"/>
                </a:lnTo>
                <a:lnTo>
                  <a:pt x="2834" y="324"/>
                </a:lnTo>
                <a:lnTo>
                  <a:pt x="2873" y="341"/>
                </a:lnTo>
                <a:lnTo>
                  <a:pt x="2901" y="358"/>
                </a:lnTo>
                <a:lnTo>
                  <a:pt x="2921" y="367"/>
                </a:lnTo>
                <a:lnTo>
                  <a:pt x="2951" y="383"/>
                </a:lnTo>
                <a:lnTo>
                  <a:pt x="2979" y="392"/>
                </a:lnTo>
                <a:lnTo>
                  <a:pt x="3008" y="400"/>
                </a:lnTo>
                <a:lnTo>
                  <a:pt x="3038" y="409"/>
                </a:lnTo>
                <a:lnTo>
                  <a:pt x="3076" y="435"/>
                </a:lnTo>
                <a:lnTo>
                  <a:pt x="3096" y="444"/>
                </a:lnTo>
                <a:lnTo>
                  <a:pt x="3125" y="460"/>
                </a:lnTo>
                <a:lnTo>
                  <a:pt x="3154" y="486"/>
                </a:lnTo>
                <a:lnTo>
                  <a:pt x="3183" y="511"/>
                </a:lnTo>
                <a:lnTo>
                  <a:pt x="3212" y="528"/>
                </a:lnTo>
                <a:lnTo>
                  <a:pt x="3232" y="546"/>
                </a:lnTo>
                <a:lnTo>
                  <a:pt x="3261" y="563"/>
                </a:lnTo>
                <a:lnTo>
                  <a:pt x="3289" y="580"/>
                </a:lnTo>
                <a:lnTo>
                  <a:pt x="3329" y="597"/>
                </a:lnTo>
                <a:lnTo>
                  <a:pt x="3358" y="614"/>
                </a:lnTo>
                <a:lnTo>
                  <a:pt x="3377" y="639"/>
                </a:lnTo>
                <a:lnTo>
                  <a:pt x="3406" y="656"/>
                </a:lnTo>
                <a:lnTo>
                  <a:pt x="3425" y="674"/>
                </a:lnTo>
                <a:lnTo>
                  <a:pt x="3446" y="691"/>
                </a:lnTo>
                <a:lnTo>
                  <a:pt x="3475" y="716"/>
                </a:lnTo>
                <a:lnTo>
                  <a:pt x="3503" y="742"/>
                </a:lnTo>
                <a:lnTo>
                  <a:pt x="3533" y="759"/>
                </a:lnTo>
                <a:lnTo>
                  <a:pt x="3552" y="776"/>
                </a:lnTo>
                <a:lnTo>
                  <a:pt x="3581" y="793"/>
                </a:lnTo>
                <a:lnTo>
                  <a:pt x="3610" y="819"/>
                </a:lnTo>
                <a:lnTo>
                  <a:pt x="3639" y="836"/>
                </a:lnTo>
                <a:lnTo>
                  <a:pt x="3639" y="853"/>
                </a:lnTo>
                <a:lnTo>
                  <a:pt x="3669" y="870"/>
                </a:lnTo>
                <a:lnTo>
                  <a:pt x="3687" y="895"/>
                </a:lnTo>
                <a:lnTo>
                  <a:pt x="3707" y="904"/>
                </a:lnTo>
                <a:lnTo>
                  <a:pt x="3726" y="930"/>
                </a:lnTo>
                <a:lnTo>
                  <a:pt x="3746" y="956"/>
                </a:lnTo>
                <a:lnTo>
                  <a:pt x="3766" y="981"/>
                </a:lnTo>
                <a:lnTo>
                  <a:pt x="3784" y="1007"/>
                </a:lnTo>
                <a:lnTo>
                  <a:pt x="3804" y="1032"/>
                </a:lnTo>
                <a:lnTo>
                  <a:pt x="3824" y="1040"/>
                </a:lnTo>
                <a:lnTo>
                  <a:pt x="3824" y="1058"/>
                </a:lnTo>
                <a:lnTo>
                  <a:pt x="3843" y="1084"/>
                </a:lnTo>
                <a:lnTo>
                  <a:pt x="3862" y="1109"/>
                </a:lnTo>
                <a:lnTo>
                  <a:pt x="3862" y="1135"/>
                </a:lnTo>
                <a:lnTo>
                  <a:pt x="3872" y="1160"/>
                </a:lnTo>
                <a:lnTo>
                  <a:pt x="3882" y="1186"/>
                </a:lnTo>
                <a:lnTo>
                  <a:pt x="3901" y="1212"/>
                </a:lnTo>
                <a:lnTo>
                  <a:pt x="3911" y="1237"/>
                </a:lnTo>
                <a:lnTo>
                  <a:pt x="3920" y="1263"/>
                </a:lnTo>
                <a:lnTo>
                  <a:pt x="3940" y="1271"/>
                </a:lnTo>
                <a:lnTo>
                  <a:pt x="3950" y="1288"/>
                </a:lnTo>
                <a:lnTo>
                  <a:pt x="3960" y="1314"/>
                </a:lnTo>
                <a:lnTo>
                  <a:pt x="3979" y="1340"/>
                </a:lnTo>
                <a:lnTo>
                  <a:pt x="3988" y="1365"/>
                </a:lnTo>
                <a:lnTo>
                  <a:pt x="3988" y="1391"/>
                </a:lnTo>
                <a:lnTo>
                  <a:pt x="4018" y="1382"/>
                </a:lnTo>
              </a:path>
            </a:pathLst>
          </a:custGeom>
          <a:noFill/>
          <a:ln w="38100" cap="rnd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14" name="Freeform 6"/>
          <p:cNvSpPr>
            <a:spLocks/>
          </p:cNvSpPr>
          <p:nvPr/>
        </p:nvSpPr>
        <p:spPr bwMode="auto">
          <a:xfrm>
            <a:off x="2241948" y="2824162"/>
            <a:ext cx="4550569" cy="1901429"/>
          </a:xfrm>
          <a:custGeom>
            <a:avLst/>
            <a:gdLst>
              <a:gd name="T0" fmla="*/ 2147483646 w 4413"/>
              <a:gd name="T1" fmla="*/ 2147483646 h 1844"/>
              <a:gd name="T2" fmla="*/ 2147483646 w 4413"/>
              <a:gd name="T3" fmla="*/ 2147483646 h 1844"/>
              <a:gd name="T4" fmla="*/ 2147483646 w 4413"/>
              <a:gd name="T5" fmla="*/ 2147483646 h 1844"/>
              <a:gd name="T6" fmla="*/ 2147483646 w 4413"/>
              <a:gd name="T7" fmla="*/ 2147483646 h 1844"/>
              <a:gd name="T8" fmla="*/ 2147483646 w 4413"/>
              <a:gd name="T9" fmla="*/ 2147483646 h 1844"/>
              <a:gd name="T10" fmla="*/ 2147483646 w 4413"/>
              <a:gd name="T11" fmla="*/ 2147483646 h 1844"/>
              <a:gd name="T12" fmla="*/ 2147483646 w 4413"/>
              <a:gd name="T13" fmla="*/ 2147483646 h 1844"/>
              <a:gd name="T14" fmla="*/ 2147483646 w 4413"/>
              <a:gd name="T15" fmla="*/ 2147483646 h 1844"/>
              <a:gd name="T16" fmla="*/ 2147483646 w 4413"/>
              <a:gd name="T17" fmla="*/ 2147483646 h 1844"/>
              <a:gd name="T18" fmla="*/ 2147483646 w 4413"/>
              <a:gd name="T19" fmla="*/ 2147483646 h 1844"/>
              <a:gd name="T20" fmla="*/ 2147483646 w 4413"/>
              <a:gd name="T21" fmla="*/ 2147483646 h 1844"/>
              <a:gd name="T22" fmla="*/ 2147483646 w 4413"/>
              <a:gd name="T23" fmla="*/ 2147483646 h 1844"/>
              <a:gd name="T24" fmla="*/ 2147483646 w 4413"/>
              <a:gd name="T25" fmla="*/ 2147483646 h 1844"/>
              <a:gd name="T26" fmla="*/ 2147483646 w 4413"/>
              <a:gd name="T27" fmla="*/ 2147483646 h 1844"/>
              <a:gd name="T28" fmla="*/ 2147483646 w 4413"/>
              <a:gd name="T29" fmla="*/ 2147483646 h 1844"/>
              <a:gd name="T30" fmla="*/ 2147483646 w 4413"/>
              <a:gd name="T31" fmla="*/ 2147483646 h 1844"/>
              <a:gd name="T32" fmla="*/ 2147483646 w 4413"/>
              <a:gd name="T33" fmla="*/ 2147483646 h 1844"/>
              <a:gd name="T34" fmla="*/ 2147483646 w 4413"/>
              <a:gd name="T35" fmla="*/ 2147483646 h 1844"/>
              <a:gd name="T36" fmla="*/ 2147483646 w 4413"/>
              <a:gd name="T37" fmla="*/ 2147483646 h 1844"/>
              <a:gd name="T38" fmla="*/ 2147483646 w 4413"/>
              <a:gd name="T39" fmla="*/ 2147483646 h 1844"/>
              <a:gd name="T40" fmla="*/ 2147483646 w 4413"/>
              <a:gd name="T41" fmla="*/ 2147483646 h 1844"/>
              <a:gd name="T42" fmla="*/ 2147483646 w 4413"/>
              <a:gd name="T43" fmla="*/ 2147483646 h 1844"/>
              <a:gd name="T44" fmla="*/ 2147483646 w 4413"/>
              <a:gd name="T45" fmla="*/ 2147483646 h 1844"/>
              <a:gd name="T46" fmla="*/ 2147483646 w 4413"/>
              <a:gd name="T47" fmla="*/ 2147483646 h 1844"/>
              <a:gd name="T48" fmla="*/ 2147483646 w 4413"/>
              <a:gd name="T49" fmla="*/ 2147483646 h 1844"/>
              <a:gd name="T50" fmla="*/ 2147483646 w 4413"/>
              <a:gd name="T51" fmla="*/ 2147483646 h 1844"/>
              <a:gd name="T52" fmla="*/ 2147483646 w 4413"/>
              <a:gd name="T53" fmla="*/ 2147483646 h 1844"/>
              <a:gd name="T54" fmla="*/ 2147483646 w 4413"/>
              <a:gd name="T55" fmla="*/ 2147483646 h 1844"/>
              <a:gd name="T56" fmla="*/ 2147483646 w 4413"/>
              <a:gd name="T57" fmla="*/ 2147483646 h 1844"/>
              <a:gd name="T58" fmla="*/ 2147483646 w 4413"/>
              <a:gd name="T59" fmla="*/ 2147483646 h 1844"/>
              <a:gd name="T60" fmla="*/ 2147483646 w 4413"/>
              <a:gd name="T61" fmla="*/ 2147483646 h 1844"/>
              <a:gd name="T62" fmla="*/ 2147483646 w 4413"/>
              <a:gd name="T63" fmla="*/ 2147483646 h 1844"/>
              <a:gd name="T64" fmla="*/ 2147483646 w 4413"/>
              <a:gd name="T65" fmla="*/ 2147483646 h 1844"/>
              <a:gd name="T66" fmla="*/ 2147483646 w 4413"/>
              <a:gd name="T67" fmla="*/ 2147483646 h 1844"/>
              <a:gd name="T68" fmla="*/ 2147483646 w 4413"/>
              <a:gd name="T69" fmla="*/ 2147483646 h 1844"/>
              <a:gd name="T70" fmla="*/ 2147483646 w 4413"/>
              <a:gd name="T71" fmla="*/ 2147483646 h 1844"/>
              <a:gd name="T72" fmla="*/ 2147483646 w 4413"/>
              <a:gd name="T73" fmla="*/ 2147483646 h 1844"/>
              <a:gd name="T74" fmla="*/ 2147483646 w 4413"/>
              <a:gd name="T75" fmla="*/ 2147483646 h 1844"/>
              <a:gd name="T76" fmla="*/ 2147483646 w 4413"/>
              <a:gd name="T77" fmla="*/ 2147483646 h 1844"/>
              <a:gd name="T78" fmla="*/ 2147483646 w 4413"/>
              <a:gd name="T79" fmla="*/ 2147483646 h 1844"/>
              <a:gd name="T80" fmla="*/ 2147483646 w 4413"/>
              <a:gd name="T81" fmla="*/ 2147483646 h 1844"/>
              <a:gd name="T82" fmla="*/ 2147483646 w 4413"/>
              <a:gd name="T83" fmla="*/ 2147483646 h 1844"/>
              <a:gd name="T84" fmla="*/ 2147483646 w 4413"/>
              <a:gd name="T85" fmla="*/ 2147483646 h 1844"/>
              <a:gd name="T86" fmla="*/ 2147483646 w 4413"/>
              <a:gd name="T87" fmla="*/ 2147483646 h 1844"/>
              <a:gd name="T88" fmla="*/ 2147483646 w 4413"/>
              <a:gd name="T89" fmla="*/ 2147483646 h 1844"/>
              <a:gd name="T90" fmla="*/ 2147483646 w 4413"/>
              <a:gd name="T91" fmla="*/ 2147483646 h 1844"/>
              <a:gd name="T92" fmla="*/ 2147483646 w 4413"/>
              <a:gd name="T93" fmla="*/ 2147483646 h 1844"/>
              <a:gd name="T94" fmla="*/ 2147483646 w 4413"/>
              <a:gd name="T95" fmla="*/ 2147483646 h 1844"/>
              <a:gd name="T96" fmla="*/ 2147483646 w 4413"/>
              <a:gd name="T97" fmla="*/ 2147483646 h 1844"/>
              <a:gd name="T98" fmla="*/ 2147483646 w 4413"/>
              <a:gd name="T99" fmla="*/ 2147483646 h 1844"/>
              <a:gd name="T100" fmla="*/ 2147483646 w 4413"/>
              <a:gd name="T101" fmla="*/ 2147483646 h 1844"/>
              <a:gd name="T102" fmla="*/ 2147483646 w 4413"/>
              <a:gd name="T103" fmla="*/ 2147483646 h 1844"/>
              <a:gd name="T104" fmla="*/ 2147483646 w 4413"/>
              <a:gd name="T105" fmla="*/ 2147483646 h 1844"/>
              <a:gd name="T106" fmla="*/ 2147483646 w 4413"/>
              <a:gd name="T107" fmla="*/ 2147483646 h 1844"/>
              <a:gd name="T108" fmla="*/ 2147483646 w 4413"/>
              <a:gd name="T109" fmla="*/ 2147483646 h 1844"/>
              <a:gd name="T110" fmla="*/ 2147483646 w 4413"/>
              <a:gd name="T111" fmla="*/ 2147483646 h 1844"/>
              <a:gd name="T112" fmla="*/ 2147483646 w 4413"/>
              <a:gd name="T113" fmla="*/ 2147483646 h 1844"/>
              <a:gd name="T114" fmla="*/ 2147483646 w 4413"/>
              <a:gd name="T115" fmla="*/ 2147483646 h 1844"/>
              <a:gd name="T116" fmla="*/ 2147483646 w 4413"/>
              <a:gd name="T117" fmla="*/ 2147483646 h 1844"/>
              <a:gd name="T118" fmla="*/ 2147483646 w 4413"/>
              <a:gd name="T119" fmla="*/ 2147483646 h 1844"/>
              <a:gd name="T120" fmla="*/ 2147483646 w 4413"/>
              <a:gd name="T121" fmla="*/ 2147483646 h 184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413"/>
              <a:gd name="T184" fmla="*/ 0 h 1844"/>
              <a:gd name="T185" fmla="*/ 4413 w 4413"/>
              <a:gd name="T186" fmla="*/ 1844 h 184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413" h="1844">
                <a:moveTo>
                  <a:pt x="0" y="1830"/>
                </a:moveTo>
                <a:lnTo>
                  <a:pt x="43" y="1834"/>
                </a:lnTo>
                <a:lnTo>
                  <a:pt x="73" y="1834"/>
                </a:lnTo>
                <a:lnTo>
                  <a:pt x="102" y="1826"/>
                </a:lnTo>
                <a:lnTo>
                  <a:pt x="130" y="1808"/>
                </a:lnTo>
                <a:lnTo>
                  <a:pt x="150" y="1783"/>
                </a:lnTo>
                <a:lnTo>
                  <a:pt x="170" y="1783"/>
                </a:lnTo>
                <a:lnTo>
                  <a:pt x="189" y="1757"/>
                </a:lnTo>
                <a:lnTo>
                  <a:pt x="208" y="1731"/>
                </a:lnTo>
                <a:lnTo>
                  <a:pt x="228" y="1715"/>
                </a:lnTo>
                <a:lnTo>
                  <a:pt x="247" y="1689"/>
                </a:lnTo>
                <a:lnTo>
                  <a:pt x="266" y="1664"/>
                </a:lnTo>
                <a:lnTo>
                  <a:pt x="286" y="1638"/>
                </a:lnTo>
                <a:lnTo>
                  <a:pt x="296" y="1612"/>
                </a:lnTo>
                <a:lnTo>
                  <a:pt x="315" y="1587"/>
                </a:lnTo>
                <a:lnTo>
                  <a:pt x="334" y="1561"/>
                </a:lnTo>
                <a:lnTo>
                  <a:pt x="344" y="1535"/>
                </a:lnTo>
                <a:lnTo>
                  <a:pt x="353" y="1510"/>
                </a:lnTo>
                <a:lnTo>
                  <a:pt x="364" y="1484"/>
                </a:lnTo>
                <a:lnTo>
                  <a:pt x="383" y="1459"/>
                </a:lnTo>
                <a:lnTo>
                  <a:pt x="393" y="1433"/>
                </a:lnTo>
                <a:lnTo>
                  <a:pt x="403" y="1407"/>
                </a:lnTo>
                <a:lnTo>
                  <a:pt x="422" y="1382"/>
                </a:lnTo>
                <a:lnTo>
                  <a:pt x="431" y="1348"/>
                </a:lnTo>
                <a:lnTo>
                  <a:pt x="441" y="1322"/>
                </a:lnTo>
                <a:lnTo>
                  <a:pt x="451" y="1288"/>
                </a:lnTo>
                <a:lnTo>
                  <a:pt x="451" y="1271"/>
                </a:lnTo>
                <a:lnTo>
                  <a:pt x="461" y="1237"/>
                </a:lnTo>
                <a:lnTo>
                  <a:pt x="461" y="1220"/>
                </a:lnTo>
                <a:lnTo>
                  <a:pt x="461" y="1186"/>
                </a:lnTo>
                <a:lnTo>
                  <a:pt x="470" y="1168"/>
                </a:lnTo>
                <a:lnTo>
                  <a:pt x="470" y="1134"/>
                </a:lnTo>
                <a:lnTo>
                  <a:pt x="480" y="1117"/>
                </a:lnTo>
                <a:lnTo>
                  <a:pt x="480" y="1092"/>
                </a:lnTo>
                <a:lnTo>
                  <a:pt x="490" y="1066"/>
                </a:lnTo>
                <a:lnTo>
                  <a:pt x="499" y="1032"/>
                </a:lnTo>
                <a:lnTo>
                  <a:pt x="499" y="1006"/>
                </a:lnTo>
                <a:lnTo>
                  <a:pt x="499" y="989"/>
                </a:lnTo>
                <a:lnTo>
                  <a:pt x="510" y="964"/>
                </a:lnTo>
                <a:lnTo>
                  <a:pt x="510" y="938"/>
                </a:lnTo>
                <a:lnTo>
                  <a:pt x="519" y="912"/>
                </a:lnTo>
                <a:lnTo>
                  <a:pt x="528" y="793"/>
                </a:lnTo>
                <a:lnTo>
                  <a:pt x="538" y="639"/>
                </a:lnTo>
                <a:lnTo>
                  <a:pt x="538" y="452"/>
                </a:lnTo>
                <a:lnTo>
                  <a:pt x="538" y="281"/>
                </a:lnTo>
                <a:lnTo>
                  <a:pt x="548" y="179"/>
                </a:lnTo>
                <a:lnTo>
                  <a:pt x="548" y="144"/>
                </a:lnTo>
                <a:lnTo>
                  <a:pt x="557" y="111"/>
                </a:lnTo>
                <a:lnTo>
                  <a:pt x="557" y="93"/>
                </a:lnTo>
                <a:lnTo>
                  <a:pt x="567" y="68"/>
                </a:lnTo>
                <a:lnTo>
                  <a:pt x="597" y="42"/>
                </a:lnTo>
                <a:lnTo>
                  <a:pt x="616" y="16"/>
                </a:lnTo>
                <a:lnTo>
                  <a:pt x="635" y="8"/>
                </a:lnTo>
                <a:lnTo>
                  <a:pt x="665" y="0"/>
                </a:lnTo>
                <a:lnTo>
                  <a:pt x="694" y="16"/>
                </a:lnTo>
                <a:lnTo>
                  <a:pt x="713" y="34"/>
                </a:lnTo>
                <a:lnTo>
                  <a:pt x="733" y="68"/>
                </a:lnTo>
                <a:lnTo>
                  <a:pt x="733" y="85"/>
                </a:lnTo>
                <a:lnTo>
                  <a:pt x="742" y="111"/>
                </a:lnTo>
                <a:lnTo>
                  <a:pt x="761" y="144"/>
                </a:lnTo>
                <a:lnTo>
                  <a:pt x="761" y="162"/>
                </a:lnTo>
                <a:lnTo>
                  <a:pt x="771" y="188"/>
                </a:lnTo>
                <a:lnTo>
                  <a:pt x="781" y="213"/>
                </a:lnTo>
                <a:lnTo>
                  <a:pt x="781" y="239"/>
                </a:lnTo>
                <a:lnTo>
                  <a:pt x="790" y="272"/>
                </a:lnTo>
                <a:lnTo>
                  <a:pt x="801" y="290"/>
                </a:lnTo>
                <a:lnTo>
                  <a:pt x="801" y="324"/>
                </a:lnTo>
                <a:lnTo>
                  <a:pt x="801" y="341"/>
                </a:lnTo>
                <a:lnTo>
                  <a:pt x="811" y="366"/>
                </a:lnTo>
                <a:lnTo>
                  <a:pt x="811" y="392"/>
                </a:lnTo>
                <a:lnTo>
                  <a:pt x="811" y="426"/>
                </a:lnTo>
                <a:lnTo>
                  <a:pt x="811" y="444"/>
                </a:lnTo>
                <a:lnTo>
                  <a:pt x="811" y="469"/>
                </a:lnTo>
                <a:lnTo>
                  <a:pt x="820" y="494"/>
                </a:lnTo>
                <a:lnTo>
                  <a:pt x="820" y="520"/>
                </a:lnTo>
                <a:lnTo>
                  <a:pt x="820" y="546"/>
                </a:lnTo>
                <a:lnTo>
                  <a:pt x="820" y="572"/>
                </a:lnTo>
                <a:lnTo>
                  <a:pt x="820" y="597"/>
                </a:lnTo>
                <a:lnTo>
                  <a:pt x="820" y="622"/>
                </a:lnTo>
                <a:lnTo>
                  <a:pt x="820" y="648"/>
                </a:lnTo>
                <a:lnTo>
                  <a:pt x="820" y="674"/>
                </a:lnTo>
                <a:lnTo>
                  <a:pt x="820" y="700"/>
                </a:lnTo>
                <a:lnTo>
                  <a:pt x="820" y="726"/>
                </a:lnTo>
                <a:lnTo>
                  <a:pt x="820" y="758"/>
                </a:lnTo>
                <a:lnTo>
                  <a:pt x="820" y="776"/>
                </a:lnTo>
                <a:lnTo>
                  <a:pt x="820" y="810"/>
                </a:lnTo>
                <a:lnTo>
                  <a:pt x="820" y="836"/>
                </a:lnTo>
                <a:lnTo>
                  <a:pt x="820" y="862"/>
                </a:lnTo>
                <a:lnTo>
                  <a:pt x="820" y="878"/>
                </a:lnTo>
                <a:lnTo>
                  <a:pt x="820" y="912"/>
                </a:lnTo>
                <a:lnTo>
                  <a:pt x="820" y="930"/>
                </a:lnTo>
                <a:lnTo>
                  <a:pt x="820" y="956"/>
                </a:lnTo>
                <a:lnTo>
                  <a:pt x="820" y="989"/>
                </a:lnTo>
                <a:lnTo>
                  <a:pt x="820" y="1006"/>
                </a:lnTo>
                <a:lnTo>
                  <a:pt x="820" y="1040"/>
                </a:lnTo>
                <a:lnTo>
                  <a:pt x="820" y="1058"/>
                </a:lnTo>
                <a:lnTo>
                  <a:pt x="820" y="1092"/>
                </a:lnTo>
                <a:lnTo>
                  <a:pt x="830" y="1109"/>
                </a:lnTo>
                <a:lnTo>
                  <a:pt x="830" y="1134"/>
                </a:lnTo>
                <a:lnTo>
                  <a:pt x="839" y="1160"/>
                </a:lnTo>
                <a:lnTo>
                  <a:pt x="839" y="1186"/>
                </a:lnTo>
                <a:lnTo>
                  <a:pt x="848" y="1220"/>
                </a:lnTo>
                <a:lnTo>
                  <a:pt x="848" y="1237"/>
                </a:lnTo>
                <a:lnTo>
                  <a:pt x="858" y="1271"/>
                </a:lnTo>
                <a:lnTo>
                  <a:pt x="869" y="1288"/>
                </a:lnTo>
                <a:lnTo>
                  <a:pt x="869" y="1314"/>
                </a:lnTo>
                <a:lnTo>
                  <a:pt x="878" y="1340"/>
                </a:lnTo>
                <a:lnTo>
                  <a:pt x="888" y="1365"/>
                </a:lnTo>
                <a:lnTo>
                  <a:pt x="888" y="1391"/>
                </a:lnTo>
                <a:lnTo>
                  <a:pt x="898" y="1416"/>
                </a:lnTo>
                <a:lnTo>
                  <a:pt x="898" y="1442"/>
                </a:lnTo>
                <a:lnTo>
                  <a:pt x="907" y="1468"/>
                </a:lnTo>
                <a:lnTo>
                  <a:pt x="917" y="1501"/>
                </a:lnTo>
                <a:lnTo>
                  <a:pt x="927" y="1527"/>
                </a:lnTo>
                <a:lnTo>
                  <a:pt x="936" y="1552"/>
                </a:lnTo>
                <a:lnTo>
                  <a:pt x="946" y="1570"/>
                </a:lnTo>
                <a:lnTo>
                  <a:pt x="956" y="1595"/>
                </a:lnTo>
                <a:lnTo>
                  <a:pt x="985" y="1621"/>
                </a:lnTo>
                <a:lnTo>
                  <a:pt x="1015" y="1647"/>
                </a:lnTo>
                <a:lnTo>
                  <a:pt x="1043" y="1672"/>
                </a:lnTo>
                <a:lnTo>
                  <a:pt x="1072" y="1689"/>
                </a:lnTo>
                <a:lnTo>
                  <a:pt x="1102" y="1715"/>
                </a:lnTo>
                <a:lnTo>
                  <a:pt x="1131" y="1731"/>
                </a:lnTo>
                <a:lnTo>
                  <a:pt x="1150" y="1749"/>
                </a:lnTo>
                <a:lnTo>
                  <a:pt x="1179" y="1757"/>
                </a:lnTo>
                <a:lnTo>
                  <a:pt x="1208" y="1775"/>
                </a:lnTo>
                <a:lnTo>
                  <a:pt x="1238" y="1783"/>
                </a:lnTo>
                <a:lnTo>
                  <a:pt x="1266" y="1792"/>
                </a:lnTo>
                <a:lnTo>
                  <a:pt x="1295" y="1800"/>
                </a:lnTo>
                <a:lnTo>
                  <a:pt x="1325" y="1808"/>
                </a:lnTo>
                <a:lnTo>
                  <a:pt x="1363" y="1808"/>
                </a:lnTo>
                <a:lnTo>
                  <a:pt x="1393" y="1808"/>
                </a:lnTo>
                <a:lnTo>
                  <a:pt x="1422" y="1808"/>
                </a:lnTo>
                <a:lnTo>
                  <a:pt x="1452" y="1808"/>
                </a:lnTo>
                <a:lnTo>
                  <a:pt x="1480" y="1808"/>
                </a:lnTo>
                <a:lnTo>
                  <a:pt x="1509" y="1808"/>
                </a:lnTo>
                <a:lnTo>
                  <a:pt x="1539" y="1808"/>
                </a:lnTo>
                <a:lnTo>
                  <a:pt x="1567" y="1808"/>
                </a:lnTo>
                <a:lnTo>
                  <a:pt x="1597" y="1808"/>
                </a:lnTo>
                <a:lnTo>
                  <a:pt x="1635" y="1808"/>
                </a:lnTo>
                <a:lnTo>
                  <a:pt x="1655" y="1808"/>
                </a:lnTo>
                <a:lnTo>
                  <a:pt x="1684" y="1808"/>
                </a:lnTo>
                <a:lnTo>
                  <a:pt x="1713" y="1808"/>
                </a:lnTo>
                <a:lnTo>
                  <a:pt x="1743" y="1808"/>
                </a:lnTo>
                <a:lnTo>
                  <a:pt x="1771" y="1808"/>
                </a:lnTo>
                <a:lnTo>
                  <a:pt x="1800" y="1808"/>
                </a:lnTo>
                <a:lnTo>
                  <a:pt x="1830" y="1808"/>
                </a:lnTo>
                <a:lnTo>
                  <a:pt x="1859" y="1808"/>
                </a:lnTo>
                <a:lnTo>
                  <a:pt x="1888" y="1808"/>
                </a:lnTo>
                <a:lnTo>
                  <a:pt x="1917" y="1808"/>
                </a:lnTo>
                <a:lnTo>
                  <a:pt x="1946" y="1817"/>
                </a:lnTo>
                <a:lnTo>
                  <a:pt x="1976" y="1817"/>
                </a:lnTo>
                <a:lnTo>
                  <a:pt x="2023" y="1834"/>
                </a:lnTo>
                <a:lnTo>
                  <a:pt x="2053" y="1843"/>
                </a:lnTo>
                <a:lnTo>
                  <a:pt x="2082" y="1843"/>
                </a:lnTo>
                <a:lnTo>
                  <a:pt x="2111" y="1843"/>
                </a:lnTo>
                <a:lnTo>
                  <a:pt x="2140" y="1843"/>
                </a:lnTo>
                <a:lnTo>
                  <a:pt x="2169" y="1843"/>
                </a:lnTo>
                <a:lnTo>
                  <a:pt x="2208" y="1834"/>
                </a:lnTo>
                <a:lnTo>
                  <a:pt x="2237" y="1817"/>
                </a:lnTo>
                <a:lnTo>
                  <a:pt x="2267" y="1800"/>
                </a:lnTo>
                <a:lnTo>
                  <a:pt x="2286" y="1783"/>
                </a:lnTo>
                <a:lnTo>
                  <a:pt x="2315" y="1783"/>
                </a:lnTo>
                <a:lnTo>
                  <a:pt x="2344" y="1783"/>
                </a:lnTo>
                <a:lnTo>
                  <a:pt x="2373" y="1792"/>
                </a:lnTo>
                <a:lnTo>
                  <a:pt x="2412" y="1800"/>
                </a:lnTo>
                <a:lnTo>
                  <a:pt x="2441" y="1808"/>
                </a:lnTo>
                <a:lnTo>
                  <a:pt x="2471" y="1817"/>
                </a:lnTo>
                <a:lnTo>
                  <a:pt x="2500" y="1817"/>
                </a:lnTo>
                <a:lnTo>
                  <a:pt x="2528" y="1817"/>
                </a:lnTo>
                <a:lnTo>
                  <a:pt x="2558" y="1808"/>
                </a:lnTo>
                <a:lnTo>
                  <a:pt x="2606" y="1808"/>
                </a:lnTo>
                <a:lnTo>
                  <a:pt x="2645" y="1808"/>
                </a:lnTo>
                <a:lnTo>
                  <a:pt x="2674" y="1808"/>
                </a:lnTo>
                <a:lnTo>
                  <a:pt x="2704" y="1808"/>
                </a:lnTo>
                <a:lnTo>
                  <a:pt x="2732" y="1808"/>
                </a:lnTo>
                <a:lnTo>
                  <a:pt x="2762" y="1808"/>
                </a:lnTo>
                <a:lnTo>
                  <a:pt x="2791" y="1808"/>
                </a:lnTo>
                <a:lnTo>
                  <a:pt x="2819" y="1817"/>
                </a:lnTo>
                <a:lnTo>
                  <a:pt x="2849" y="1826"/>
                </a:lnTo>
                <a:lnTo>
                  <a:pt x="2878" y="1826"/>
                </a:lnTo>
                <a:lnTo>
                  <a:pt x="2908" y="1826"/>
                </a:lnTo>
                <a:lnTo>
                  <a:pt x="2936" y="1826"/>
                </a:lnTo>
                <a:lnTo>
                  <a:pt x="2966" y="1826"/>
                </a:lnTo>
                <a:lnTo>
                  <a:pt x="2995" y="1826"/>
                </a:lnTo>
                <a:lnTo>
                  <a:pt x="3023" y="1826"/>
                </a:lnTo>
                <a:lnTo>
                  <a:pt x="3053" y="1826"/>
                </a:lnTo>
                <a:lnTo>
                  <a:pt x="3082" y="1826"/>
                </a:lnTo>
                <a:lnTo>
                  <a:pt x="3112" y="1826"/>
                </a:lnTo>
                <a:lnTo>
                  <a:pt x="3140" y="1826"/>
                </a:lnTo>
                <a:lnTo>
                  <a:pt x="3169" y="1826"/>
                </a:lnTo>
                <a:lnTo>
                  <a:pt x="3199" y="1826"/>
                </a:lnTo>
                <a:lnTo>
                  <a:pt x="3228" y="1808"/>
                </a:lnTo>
                <a:lnTo>
                  <a:pt x="3257" y="1800"/>
                </a:lnTo>
                <a:lnTo>
                  <a:pt x="3286" y="1792"/>
                </a:lnTo>
                <a:lnTo>
                  <a:pt x="3315" y="1775"/>
                </a:lnTo>
                <a:lnTo>
                  <a:pt x="3324" y="1757"/>
                </a:lnTo>
                <a:lnTo>
                  <a:pt x="3344" y="1749"/>
                </a:lnTo>
                <a:lnTo>
                  <a:pt x="3373" y="1740"/>
                </a:lnTo>
                <a:lnTo>
                  <a:pt x="3403" y="1731"/>
                </a:lnTo>
                <a:lnTo>
                  <a:pt x="3432" y="1715"/>
                </a:lnTo>
                <a:lnTo>
                  <a:pt x="3460" y="1698"/>
                </a:lnTo>
                <a:lnTo>
                  <a:pt x="3490" y="1689"/>
                </a:lnTo>
                <a:lnTo>
                  <a:pt x="3519" y="1680"/>
                </a:lnTo>
                <a:lnTo>
                  <a:pt x="3548" y="1664"/>
                </a:lnTo>
                <a:lnTo>
                  <a:pt x="3577" y="1647"/>
                </a:lnTo>
                <a:lnTo>
                  <a:pt x="3596" y="1629"/>
                </a:lnTo>
                <a:lnTo>
                  <a:pt x="3626" y="1621"/>
                </a:lnTo>
                <a:lnTo>
                  <a:pt x="3645" y="1603"/>
                </a:lnTo>
                <a:lnTo>
                  <a:pt x="3664" y="1595"/>
                </a:lnTo>
                <a:lnTo>
                  <a:pt x="3694" y="1578"/>
                </a:lnTo>
                <a:lnTo>
                  <a:pt x="3723" y="1552"/>
                </a:lnTo>
                <a:lnTo>
                  <a:pt x="3732" y="1527"/>
                </a:lnTo>
                <a:lnTo>
                  <a:pt x="3751" y="1510"/>
                </a:lnTo>
                <a:lnTo>
                  <a:pt x="3761" y="1484"/>
                </a:lnTo>
                <a:lnTo>
                  <a:pt x="3781" y="1468"/>
                </a:lnTo>
                <a:lnTo>
                  <a:pt x="3790" y="1442"/>
                </a:lnTo>
                <a:lnTo>
                  <a:pt x="3800" y="1424"/>
                </a:lnTo>
                <a:lnTo>
                  <a:pt x="3800" y="1399"/>
                </a:lnTo>
                <a:lnTo>
                  <a:pt x="3810" y="1373"/>
                </a:lnTo>
                <a:lnTo>
                  <a:pt x="3829" y="1348"/>
                </a:lnTo>
                <a:lnTo>
                  <a:pt x="3858" y="1322"/>
                </a:lnTo>
                <a:lnTo>
                  <a:pt x="3887" y="1296"/>
                </a:lnTo>
                <a:lnTo>
                  <a:pt x="3907" y="1271"/>
                </a:lnTo>
                <a:lnTo>
                  <a:pt x="3927" y="1245"/>
                </a:lnTo>
                <a:lnTo>
                  <a:pt x="3946" y="1220"/>
                </a:lnTo>
                <a:lnTo>
                  <a:pt x="3974" y="1194"/>
                </a:lnTo>
                <a:lnTo>
                  <a:pt x="3994" y="1168"/>
                </a:lnTo>
                <a:lnTo>
                  <a:pt x="4023" y="1151"/>
                </a:lnTo>
                <a:lnTo>
                  <a:pt x="4053" y="1134"/>
                </a:lnTo>
                <a:lnTo>
                  <a:pt x="4072" y="1117"/>
                </a:lnTo>
                <a:lnTo>
                  <a:pt x="4081" y="1092"/>
                </a:lnTo>
                <a:lnTo>
                  <a:pt x="4110" y="1058"/>
                </a:lnTo>
                <a:lnTo>
                  <a:pt x="4120" y="1040"/>
                </a:lnTo>
                <a:lnTo>
                  <a:pt x="4140" y="1014"/>
                </a:lnTo>
                <a:lnTo>
                  <a:pt x="4160" y="1006"/>
                </a:lnTo>
                <a:lnTo>
                  <a:pt x="4188" y="998"/>
                </a:lnTo>
                <a:lnTo>
                  <a:pt x="4218" y="981"/>
                </a:lnTo>
                <a:lnTo>
                  <a:pt x="4227" y="964"/>
                </a:lnTo>
                <a:lnTo>
                  <a:pt x="4247" y="947"/>
                </a:lnTo>
                <a:lnTo>
                  <a:pt x="4285" y="912"/>
                </a:lnTo>
                <a:lnTo>
                  <a:pt x="4314" y="886"/>
                </a:lnTo>
                <a:lnTo>
                  <a:pt x="4334" y="870"/>
                </a:lnTo>
                <a:lnTo>
                  <a:pt x="4364" y="862"/>
                </a:lnTo>
                <a:lnTo>
                  <a:pt x="4392" y="836"/>
                </a:lnTo>
                <a:lnTo>
                  <a:pt x="4412" y="793"/>
                </a:lnTo>
              </a:path>
            </a:pathLst>
          </a:custGeom>
          <a:noFill/>
          <a:ln w="38100" cap="rnd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2046685" y="4750594"/>
            <a:ext cx="477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3860723" y="2491979"/>
            <a:ext cx="836770" cy="6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913" tIns="30956" rIns="61913" bIns="30956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63154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350" b="1">
                <a:solidFill>
                  <a:srgbClr val="000000"/>
                </a:solidFill>
                <a:latin typeface="Times New Roman" panose="02020603050405020304" pitchFamily="18" charset="0"/>
              </a:rPr>
              <a:t>Clinically</a:t>
            </a:r>
          </a:p>
          <a:p>
            <a:pPr algn="ctr" defTabSz="463154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350" b="1">
                <a:solidFill>
                  <a:srgbClr val="000000"/>
                </a:solidFill>
                <a:latin typeface="Times New Roman" panose="02020603050405020304" pitchFamily="18" charset="0"/>
              </a:rPr>
              <a:t>latent</a:t>
            </a:r>
          </a:p>
          <a:p>
            <a:pPr algn="ctr" defTabSz="463154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altLang="en-US" sz="1350" b="1">
                <a:solidFill>
                  <a:srgbClr val="000000"/>
                </a:solidFill>
                <a:latin typeface="Times New Roman" panose="02020603050405020304" pitchFamily="18" charset="0"/>
              </a:rPr>
              <a:t>period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>
            <a:off x="2315767" y="4814888"/>
            <a:ext cx="162163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3982642" y="4814888"/>
            <a:ext cx="94535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4973242" y="4814888"/>
            <a:ext cx="18454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4156649" y="4827985"/>
            <a:ext cx="702117" cy="5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913" tIns="30956" rIns="61913" bIns="30956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0.5–15 </a:t>
            </a:r>
          </a:p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years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5618220" y="4827985"/>
            <a:ext cx="562656" cy="5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913" tIns="30956" rIns="61913" bIns="30956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2–3</a:t>
            </a:r>
          </a:p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years</a:t>
            </a:r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2816217" y="4827985"/>
            <a:ext cx="617158" cy="52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913" tIns="30956" rIns="61913" bIns="30956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6–24</a:t>
            </a:r>
          </a:p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500" b="1">
                <a:solidFill>
                  <a:srgbClr val="000000"/>
                </a:solidFill>
                <a:latin typeface="Times New Roman" panose="02020603050405020304" pitchFamily="18" charset="0"/>
              </a:rPr>
              <a:t>weeks</a:t>
            </a:r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2114550" y="2228850"/>
            <a:ext cx="1094853" cy="2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913" tIns="30956" rIns="61913" bIns="30956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200" b="1">
                <a:solidFill>
                  <a:srgbClr val="FF6600"/>
                </a:solidFill>
                <a:latin typeface="Times New Roman" panose="02020603050405020304" pitchFamily="18" charset="0"/>
              </a:rPr>
              <a:t>HIV RNA load</a:t>
            </a:r>
          </a:p>
        </p:txBody>
      </p:sp>
      <p:sp>
        <p:nvSpPr>
          <p:cNvPr id="94224" name="Rectangle 16"/>
          <p:cNvSpPr>
            <a:spLocks noChangeArrowheads="1"/>
          </p:cNvSpPr>
          <p:nvPr/>
        </p:nvSpPr>
        <p:spPr bwMode="auto">
          <a:xfrm>
            <a:off x="5689789" y="2663429"/>
            <a:ext cx="945773" cy="4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913" tIns="30956" rIns="61913" bIns="30956">
            <a:spAutoFit/>
          </a:bodyPr>
          <a:lstStyle>
            <a:lvl1pPr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defTabSz="617538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617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200" b="1">
                <a:solidFill>
                  <a:srgbClr val="FF00FF"/>
                </a:solidFill>
                <a:latin typeface="Times New Roman" panose="02020603050405020304" pitchFamily="18" charset="0"/>
              </a:rPr>
              <a:t>CD4</a:t>
            </a:r>
          </a:p>
          <a:p>
            <a:pPr algn="ctr" defTabSz="4631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200" b="1">
                <a:solidFill>
                  <a:srgbClr val="FF00FF"/>
                </a:solidFill>
                <a:latin typeface="Times New Roman" panose="02020603050405020304" pitchFamily="18" charset="0"/>
              </a:rPr>
              <a:t>lymphocytes</a:t>
            </a: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5382268" y="5372100"/>
            <a:ext cx="1837041" cy="4852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lIns="69056" tIns="34529" rIns="69056" bIns="34529">
            <a:spAutoFit/>
          </a:bodyPr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defTabSz="5715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altLang="en-US" sz="1350" b="1" dirty="0">
                <a:solidFill>
                  <a:srgbClr val="EEECE1"/>
                </a:solidFill>
                <a:latin typeface="Times New Roman" pitchFamily="18" charset="0"/>
              </a:rPr>
              <a:t>Clinical symptoms</a:t>
            </a:r>
          </a:p>
          <a:p>
            <a:pPr algn="ctr" defTabSz="5715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altLang="en-US" sz="1350" b="1" dirty="0">
                <a:solidFill>
                  <a:srgbClr val="EEECE1"/>
                </a:solidFill>
                <a:latin typeface="Times New Roman" pitchFamily="18" charset="0"/>
              </a:rPr>
              <a:t>Opportunistic Illnesses</a:t>
            </a: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 flipV="1">
            <a:off x="6400800" y="4857750"/>
            <a:ext cx="0" cy="514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27" name="Line 19"/>
          <p:cNvSpPr>
            <a:spLocks noChangeShapeType="1"/>
          </p:cNvSpPr>
          <p:nvPr/>
        </p:nvSpPr>
        <p:spPr bwMode="auto">
          <a:xfrm>
            <a:off x="2572941" y="2424112"/>
            <a:ext cx="284559" cy="3762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 flipH="1">
            <a:off x="5086351" y="2892028"/>
            <a:ext cx="607219" cy="251222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94229" name="Rectangle 21"/>
          <p:cNvSpPr>
            <a:spLocks noChangeArrowheads="1"/>
          </p:cNvSpPr>
          <p:nvPr/>
        </p:nvSpPr>
        <p:spPr bwMode="auto">
          <a:xfrm>
            <a:off x="2571750" y="2457450"/>
            <a:ext cx="68580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5600700" y="2457450"/>
            <a:ext cx="1428750" cy="2286000"/>
          </a:xfrm>
          <a:prstGeom prst="rect">
            <a:avLst/>
          </a:prstGeom>
          <a:solidFill>
            <a:srgbClr val="FFFF99">
              <a:alpha val="50195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altLang="en-US" sz="1350">
              <a:solidFill>
                <a:srgbClr val="000000"/>
              </a:solidFill>
            </a:endParaRPr>
          </a:p>
        </p:txBody>
      </p:sp>
      <p:sp>
        <p:nvSpPr>
          <p:cNvPr id="105495" name="Rectangle 23"/>
          <p:cNvSpPr>
            <a:spLocks noChangeArrowheads="1"/>
          </p:cNvSpPr>
          <p:nvPr/>
        </p:nvSpPr>
        <p:spPr bwMode="auto">
          <a:xfrm>
            <a:off x="2117749" y="5372100"/>
            <a:ext cx="1705723" cy="4852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lIns="69056" tIns="34529" rIns="69056" bIns="34529">
            <a:spAutoFit/>
          </a:bodyPr>
          <a:lstStyle>
            <a:lvl1pPr defTabSz="7620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defTabSz="5715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altLang="en-US" sz="1350" b="1" dirty="0">
                <a:solidFill>
                  <a:srgbClr val="EEECE1"/>
                </a:solidFill>
                <a:latin typeface="Times New Roman" pitchFamily="18" charset="0"/>
              </a:rPr>
              <a:t>Clinical symptoms</a:t>
            </a:r>
          </a:p>
          <a:p>
            <a:pPr algn="ctr" defTabSz="57150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altLang="en-US" sz="1350" b="1" dirty="0">
                <a:solidFill>
                  <a:srgbClr val="EEECE1"/>
                </a:solidFill>
                <a:latin typeface="Times New Roman" pitchFamily="18" charset="0"/>
              </a:rPr>
              <a:t>Retroviral Syndrome</a:t>
            </a:r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 flipV="1">
            <a:off x="2857500" y="4800600"/>
            <a:ext cx="0" cy="514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fornian FB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454" y="1720796"/>
            <a:ext cx="17329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fornian FB"/>
              </a:rPr>
              <a:t>Main part of  immune system  is white blood cells (WBCs). 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fornian FB"/>
              </a:rPr>
              <a:t>WBCs include neutrophils, lymphocytes, eosinophils, and basophils.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fornian FB"/>
              </a:rPr>
              <a:t>Under lymphocytes, there are CD3, CD4, and CD8 cells.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fornian FB"/>
              </a:rPr>
              <a:t>HIV attacks CD4 cells only. </a:t>
            </a: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fornian FB"/>
              </a:rPr>
              <a:t>With progression of disease, absolute CD4 and CD4/CD8 ratio (%) decrease.</a:t>
            </a:r>
            <a:endParaRPr lang="en-US" sz="1350" dirty="0">
              <a:solidFill>
                <a:prstClr val="black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7323903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595804" y="1623583"/>
            <a:ext cx="6788918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CD4 and HIV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RNA (Viral Load)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Relationship</a:t>
            </a:r>
          </a:p>
        </p:txBody>
      </p:sp>
      <p:pic>
        <p:nvPicPr>
          <p:cNvPr id="96259" name="Picture 4" descr="train_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04" y="2098892"/>
            <a:ext cx="611505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2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61262" y="1106912"/>
            <a:ext cx="8621477" cy="8572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Department of Health And Human Services (DHHS)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Guidelines: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/>
            </a:r>
            <a:b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</a:b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Anti-Retroviral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>(ARV) Initiation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  <a:t/>
            </a:r>
            <a:br>
              <a:rPr lang="en-US" sz="2100" b="1" dirty="0">
                <a:solidFill>
                  <a:schemeClr val="accent1">
                    <a:lumMod val="75000"/>
                  </a:schemeClr>
                </a:solidFill>
                <a:latin typeface="Californian FB" panose="0207040306080B030204" pitchFamily="18" charset="0"/>
              </a:rPr>
            </a:br>
            <a:endParaRPr lang="en-US" sz="1800" b="1" dirty="0">
              <a:solidFill>
                <a:schemeClr val="accent1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80852" y="3286045"/>
            <a:ext cx="6582298" cy="400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endParaRPr lang="en-US" altLang="en-US" dirty="0">
              <a:latin typeface="Californian FB" panose="0207040306080B0302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dirty="0">
                <a:latin typeface="Californian FB" panose="0207040306080B030204" pitchFamily="18" charset="0"/>
              </a:rPr>
              <a:t>Recommended for ALL </a:t>
            </a:r>
            <a:r>
              <a:rPr lang="en-US" altLang="en-US" dirty="0" smtClean="0">
                <a:latin typeface="Californian FB" panose="0207040306080B030204" pitchFamily="18" charset="0"/>
              </a:rPr>
              <a:t>individuals with HIV to </a:t>
            </a:r>
            <a:r>
              <a:rPr lang="en-US" altLang="en-US" dirty="0">
                <a:latin typeface="Californian FB" panose="0207040306080B030204" pitchFamily="18" charset="0"/>
              </a:rPr>
              <a:t>reduce risk of disease progression and AIDS- and non-AIDS-related complications regardless of CD4 count.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en-US" altLang="en-US" dirty="0">
              <a:latin typeface="Californian FB" panose="0207040306080B0302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dirty="0">
                <a:latin typeface="Californian FB" panose="0207040306080B030204" pitchFamily="18" charset="0"/>
              </a:rPr>
              <a:t>Recommended for </a:t>
            </a:r>
            <a:r>
              <a:rPr lang="en-US" altLang="en-US" dirty="0" smtClean="0">
                <a:latin typeface="Californian FB" panose="0207040306080B030204" pitchFamily="18" charset="0"/>
              </a:rPr>
              <a:t>individuals with HIV to </a:t>
            </a:r>
            <a:r>
              <a:rPr lang="en-US" altLang="en-US" dirty="0">
                <a:latin typeface="Californian FB" panose="0207040306080B030204" pitchFamily="18" charset="0"/>
              </a:rPr>
              <a:t>prevent transmission of HIV.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57" y="1964162"/>
            <a:ext cx="4735286" cy="1500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907882"/>
            <a:ext cx="9144000" cy="9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4000" cy="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0" y="1485900"/>
            <a:ext cx="6172200" cy="857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700" dirty="0">
                <a:solidFill>
                  <a:schemeClr val="accent1">
                    <a:lumMod val="75000"/>
                  </a:schemeClr>
                </a:solidFill>
              </a:rPr>
              <a:t>ARV Regimen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6768" y="2181219"/>
            <a:ext cx="6856744" cy="3714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sz="1800" dirty="0"/>
              <a:t>In general, ARV regimens involve at least 3 drugs from 2 classes of HIV medication</a:t>
            </a:r>
          </a:p>
          <a:p>
            <a:pPr marL="814388" lvl="1" indent="-257175">
              <a:buFont typeface="Wingdings" panose="05000000000000000000" pitchFamily="2" charset="2"/>
              <a:buChar char="§"/>
            </a:pPr>
            <a:r>
              <a:rPr lang="en-US" altLang="en-US" dirty="0"/>
              <a:t>2 </a:t>
            </a:r>
            <a:r>
              <a:rPr lang="en-US" altLang="en-US" dirty="0" smtClean="0"/>
              <a:t>NRTIs (backbone) </a:t>
            </a:r>
            <a:r>
              <a:rPr lang="en-US" altLang="en-US" dirty="0"/>
              <a:t>+ Integrase or NNRTI or PI</a:t>
            </a:r>
          </a:p>
          <a:p>
            <a:pPr marL="1114425" lvl="2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Requires high adherence rates </a:t>
            </a:r>
          </a:p>
          <a:p>
            <a:pPr marL="1114425" lvl="2" indent="-257175">
              <a:buFont typeface="Wingdings" panose="05000000000000000000" pitchFamily="2" charset="2"/>
              <a:buChar char="§"/>
            </a:pPr>
            <a:r>
              <a:rPr lang="en-US" altLang="en-US" dirty="0" smtClean="0"/>
              <a:t>Take ALL the regimen or none (easier with single tablet regimens)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sz="1800" dirty="0"/>
              <a:t>Resistance can develop with non-adherence</a:t>
            </a:r>
          </a:p>
          <a:p>
            <a:pPr marL="814388" lvl="1" indent="-257175">
              <a:buFont typeface="Wingdings" panose="05000000000000000000" pitchFamily="2" charset="2"/>
              <a:buChar char="§"/>
            </a:pPr>
            <a:r>
              <a:rPr lang="en-US" altLang="en-US" dirty="0"/>
              <a:t>Some classes/drugs more forgiving than others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Low genetic barrier to resistance</a:t>
            </a:r>
          </a:p>
          <a:p>
            <a:pPr lvl="4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3TC/FTC, many NNRTIs, </a:t>
            </a:r>
            <a:r>
              <a:rPr lang="en-US" altLang="en-US" dirty="0" err="1" smtClean="0"/>
              <a:t>raltegravir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elvitegravir</a:t>
            </a:r>
            <a:endParaRPr lang="en-US" altLang="en-US" dirty="0" smtClean="0"/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High genetic barrier to resistance</a:t>
            </a:r>
          </a:p>
          <a:p>
            <a:pPr lvl="4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smtClean="0"/>
              <a:t>NRTIs (other than 3TC/FTC), PIs, </a:t>
            </a:r>
            <a:r>
              <a:rPr lang="en-US" altLang="en-US" dirty="0" err="1" smtClean="0"/>
              <a:t>dolutegravir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bictegravir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doravarine</a:t>
            </a:r>
            <a:r>
              <a:rPr lang="en-US" altLang="en-US" dirty="0" smtClean="0"/>
              <a:t> (NNRTI)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653" y="5551850"/>
            <a:ext cx="73478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fornian FB"/>
              </a:rPr>
              <a:t>NRTI= nucleoside 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r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everse 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t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ranscriptase 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i</a:t>
            </a:r>
            <a:r>
              <a:rPr lang="en-US" sz="1050" dirty="0">
                <a:solidFill>
                  <a:prstClr val="black"/>
                </a:solidFill>
                <a:latin typeface="Californian FB"/>
              </a:rPr>
              <a:t>nhibitor; NNRTI= non-nucleoside reverse transcriptase inhibitor; PI= protease inhibitor</a:t>
            </a:r>
            <a:endParaRPr lang="en-US" sz="1050" dirty="0">
              <a:solidFill>
                <a:prstClr val="black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31865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717006"/>
            <a:ext cx="3207544" cy="201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717006"/>
            <a:ext cx="3495675" cy="201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3"/>
          <p:cNvSpPr txBox="1">
            <a:spLocks noChangeArrowheads="1"/>
          </p:cNvSpPr>
          <p:nvPr/>
        </p:nvSpPr>
        <p:spPr bwMode="auto">
          <a:xfrm>
            <a:off x="1569244" y="1615680"/>
            <a:ext cx="596384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700" b="1" dirty="0">
                <a:solidFill>
                  <a:srgbClr val="4472C4">
                    <a:lumMod val="75000"/>
                  </a:srgbClr>
                </a:solidFill>
                <a:latin typeface="Californian FB" panose="0207040306080B030204" pitchFamily="18" charset="0"/>
              </a:rPr>
              <a:t>Missing Doses Leads To Resistance</a:t>
            </a:r>
            <a:endParaRPr lang="en-US" altLang="en-US" sz="2700" b="1" dirty="0">
              <a:solidFill>
                <a:srgbClr val="4472C4">
                  <a:lumMod val="75000"/>
                </a:srgbClr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 bwMode="auto">
          <a:xfrm>
            <a:off x="0" y="1583829"/>
            <a:ext cx="6429755" cy="6917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Antiretroviral (ARV) Medications</a:t>
            </a:r>
          </a:p>
        </p:txBody>
      </p:sp>
      <p:pic>
        <p:nvPicPr>
          <p:cNvPr id="1013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42" y="2012604"/>
            <a:ext cx="4024313" cy="349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32802" y="2124856"/>
            <a:ext cx="399388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en-US" altLang="en-US" sz="1800" b="1" u="sng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Where Do The Drugs Work?</a:t>
            </a:r>
          </a:p>
          <a:p>
            <a:pPr marL="257175" indent="-257175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Entry/Fusion/Attachment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Fusion inhibitors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Entry inhibitors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Attachment and Post Attachment inhibitors</a:t>
            </a:r>
          </a:p>
          <a:p>
            <a:pPr marL="257175" indent="-257175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Reverse Transcription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NRTIs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NNRTIs</a:t>
            </a:r>
          </a:p>
          <a:p>
            <a:pPr marL="257175" indent="-257175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Integration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Integrase inhibitors</a:t>
            </a:r>
          </a:p>
          <a:p>
            <a:pPr marL="257175" indent="-257175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Assembly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Protease Inhibitors</a:t>
            </a:r>
          </a:p>
          <a:p>
            <a:pPr marL="171450" indent="-171450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Maturation</a:t>
            </a:r>
          </a:p>
          <a:p>
            <a:pPr marL="514350" lvl="1" indent="-171450" defTabSz="685800" fontAlgn="auto">
              <a:spcBef>
                <a:spcPts val="375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prstClr val="black"/>
                </a:solidFill>
                <a:latin typeface="Californian FB"/>
                <a:ea typeface="ＭＳ Ｐゴシック" panose="020B0600070205080204" pitchFamily="34" charset="-128"/>
              </a:rPr>
              <a:t>Maturation Inhibitors</a:t>
            </a:r>
          </a:p>
          <a:p>
            <a:pPr marL="257175" indent="-257175" defTabSz="685800" fontAlgn="auto">
              <a:spcBef>
                <a:spcPts val="75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1800" dirty="0">
              <a:solidFill>
                <a:prstClr val="black"/>
              </a:solidFill>
              <a:latin typeface="Californian FB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0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609" y="1426445"/>
            <a:ext cx="2529753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  <a:latin typeface="Californian FB" panose="0207040306080B030204" pitchFamily="18" charset="0"/>
              </a:rPr>
              <a:t>HIV Incidence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21958" y="5590311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defTabSz="685800"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CDC.GOV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64" y="2397866"/>
            <a:ext cx="7115175" cy="22431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34" y="4858482"/>
            <a:ext cx="8758238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2"/>
          <p:cNvSpPr txBox="1">
            <a:spLocks noChangeArrowheads="1"/>
          </p:cNvSpPr>
          <p:nvPr/>
        </p:nvSpPr>
        <p:spPr bwMode="auto">
          <a:xfrm>
            <a:off x="1332310" y="1437086"/>
            <a:ext cx="28575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350" b="1" u="sng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NRTI</a:t>
            </a: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FTC/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emtricitabine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Emtriva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3TC/lamivudine/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Epivir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Tenofovir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disoproxil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fumarate/TDF/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Viread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Tenofovir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alafenamide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/TAF</a:t>
            </a: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Abacavir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/ABC/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Ziagen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AZT/zidovudine/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Retrovir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ddI</a:t>
            </a: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didanosine</a:t>
            </a: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Videx</a:t>
            </a:r>
            <a:endParaRPr lang="en-US" altLang="en-US" sz="135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d4T/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stavudine</a:t>
            </a: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Zerit</a:t>
            </a:r>
            <a:endParaRPr lang="en-US" altLang="en-US" sz="135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6259" name="TextBox 4"/>
          <p:cNvSpPr txBox="1">
            <a:spLocks noChangeArrowheads="1"/>
          </p:cNvSpPr>
          <p:nvPr/>
        </p:nvSpPr>
        <p:spPr bwMode="auto">
          <a:xfrm>
            <a:off x="5257800" y="3960020"/>
            <a:ext cx="2743200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350" b="1" u="sng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Integrase Inhibitor</a:t>
            </a: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Raltegravir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/RAL/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Isentress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Elvitegravir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/EVG/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Vitekta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90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(w/ food)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Dolutegravir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/DTG/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Tivicay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Bictegravir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/BIC</a:t>
            </a:r>
          </a:p>
        </p:txBody>
      </p:sp>
      <p:sp>
        <p:nvSpPr>
          <p:cNvPr id="96260" name="TextBox 6"/>
          <p:cNvSpPr txBox="1">
            <a:spLocks noChangeArrowheads="1"/>
          </p:cNvSpPr>
          <p:nvPr/>
        </p:nvSpPr>
        <p:spPr bwMode="auto">
          <a:xfrm>
            <a:off x="5257800" y="1393032"/>
            <a:ext cx="2800350" cy="23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350" b="1" u="sng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PI</a:t>
            </a: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Darunavir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/DRV/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Prezista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90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(w/ food)</a:t>
            </a:r>
            <a:endParaRPr lang="en-US" altLang="en-US" sz="150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Atazanavir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/ATV/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Reyataz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90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(w/ food)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Lopinavir</a:t>
            </a:r>
            <a:r>
              <a:rPr lang="en-US" altLang="en-US" sz="1350" dirty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/LPV/</a:t>
            </a:r>
            <a:r>
              <a:rPr lang="en-US" altLang="en-US" sz="1350" dirty="0" err="1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Kaletra</a:t>
            </a:r>
            <a:r>
              <a:rPr lang="en-US" altLang="en-US" sz="1350" dirty="0">
                <a:solidFill>
                  <a:srgbClr val="FFC000"/>
                </a:solidFill>
                <a:latin typeface="Arial" pitchFamily="34" charset="0"/>
                <a:ea typeface="ＭＳ Ｐゴシック" pitchFamily="34" charset="-128"/>
              </a:rPr>
              <a:t> (co-formulated with ritonavir)</a:t>
            </a: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Ritonavir/RTV/</a:t>
            </a:r>
            <a:r>
              <a:rPr lang="en-US" altLang="en-US" sz="1350" dirty="0" err="1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Norvir</a:t>
            </a:r>
            <a:r>
              <a:rPr lang="en-US" altLang="en-US" sz="135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(booster)</a:t>
            </a: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Fosamprenavir</a:t>
            </a: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Lexiva</a:t>
            </a:r>
            <a:endParaRPr lang="en-US" altLang="en-US" sz="135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Tipranavir</a:t>
            </a: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Aptivus</a:t>
            </a:r>
            <a:endParaRPr lang="en-US" altLang="en-US" sz="135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Indinavir</a:t>
            </a: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Crixivan</a:t>
            </a:r>
            <a:endParaRPr lang="en-US" altLang="en-US" sz="135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Nelfinavir/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Viracept</a:t>
            </a:r>
            <a:endParaRPr lang="en-US" altLang="en-US" sz="135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Saquinavir</a:t>
            </a:r>
            <a:r>
              <a:rPr lang="en-US" altLang="en-US" sz="1350" dirty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Invirase</a:t>
            </a:r>
            <a:endParaRPr lang="en-US" altLang="en-US" sz="135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6263" name="TextBox 3"/>
          <p:cNvSpPr txBox="1">
            <a:spLocks noChangeArrowheads="1"/>
          </p:cNvSpPr>
          <p:nvPr/>
        </p:nvSpPr>
        <p:spPr bwMode="auto">
          <a:xfrm>
            <a:off x="1332311" y="3787379"/>
            <a:ext cx="306133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350" b="1" u="sng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NNRTI</a:t>
            </a: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Efavirenz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/EFV/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Sustiva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90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(w/o food)</a:t>
            </a: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Nevirapine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Viramune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Rilpivirine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/RPV/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Edurant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90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(w/ large meal)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Etravirine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Intelence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altLang="en-US" sz="90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(after meals)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  <a:p>
            <a:pPr marL="214313" indent="-214313" defTabSz="6858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Doravirine</a:t>
            </a:r>
            <a:r>
              <a:rPr lang="en-US" altLang="en-US" sz="1350" dirty="0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/DOR/</a:t>
            </a:r>
            <a:r>
              <a:rPr lang="en-US" altLang="en-US" sz="1350" dirty="0" err="1">
                <a:solidFill>
                  <a:srgbClr val="77933C"/>
                </a:solidFill>
                <a:latin typeface="Arial" pitchFamily="34" charset="0"/>
                <a:ea typeface="ＭＳ Ｐゴシック" pitchFamily="34" charset="-128"/>
              </a:rPr>
              <a:t>Pifeltro</a:t>
            </a:r>
            <a:endParaRPr lang="en-US" altLang="en-US" sz="1350" dirty="0">
              <a:solidFill>
                <a:srgbClr val="77933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3484250" y="960620"/>
            <a:ext cx="19818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685800" eaLnBrk="1" hangingPunct="1">
              <a:defRPr/>
            </a:pPr>
            <a:r>
              <a:rPr lang="en-US" altLang="en-US" sz="2400" b="1" dirty="0">
                <a:solidFill>
                  <a:srgbClr val="5B9BD5">
                    <a:lumMod val="75000"/>
                  </a:srgbClr>
                </a:solidFill>
                <a:latin typeface="Californian FB" panose="0207040306080B030204" pitchFamily="18" charset="0"/>
              </a:rPr>
              <a:t>ARV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476" y="5281614"/>
            <a:ext cx="3245644" cy="456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NRTI: </a:t>
            </a:r>
            <a:r>
              <a:rPr lang="en-US" sz="788" dirty="0" err="1">
                <a:solidFill>
                  <a:prstClr val="black"/>
                </a:solidFill>
                <a:latin typeface="Arial" charset="0"/>
              </a:rPr>
              <a:t>Nucleos</a:t>
            </a:r>
            <a:r>
              <a:rPr lang="en-US" sz="788" dirty="0">
                <a:solidFill>
                  <a:prstClr val="black"/>
                </a:solidFill>
                <a:latin typeface="Arial" charset="0"/>
              </a:rPr>
              <a:t>(t)ide Reverse Transcriptase Inhibitor</a:t>
            </a:r>
          </a:p>
          <a:p>
            <a:pPr defTabSz="685800"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NNRTI: Non-nucleoside Reverse Transcriptase Inhibitor</a:t>
            </a:r>
          </a:p>
          <a:p>
            <a:pPr defTabSz="685800" eaLnBrk="1" hangingPunct="1">
              <a:defRPr/>
            </a:pPr>
            <a:r>
              <a:rPr lang="en-US" sz="788" dirty="0">
                <a:solidFill>
                  <a:prstClr val="black"/>
                </a:solidFill>
                <a:latin typeface="Arial" charset="0"/>
              </a:rPr>
              <a:t>PI: Protease inhibitor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907882"/>
            <a:ext cx="9144000" cy="91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14" y="2602497"/>
            <a:ext cx="1565287" cy="1565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968"/>
            <a:ext cx="9144000" cy="9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344363" y="1650129"/>
            <a:ext cx="25196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685800" eaLnBrk="1" hangingPunct="1">
              <a:defRPr/>
            </a:pPr>
            <a:r>
              <a:rPr lang="en-US" altLang="en-US" sz="2700" b="1" dirty="0">
                <a:solidFill>
                  <a:srgbClr val="4472C4">
                    <a:lumMod val="75000"/>
                  </a:srgbClr>
                </a:solidFill>
                <a:latin typeface="Californian FB" panose="0207040306080B030204" pitchFamily="18" charset="0"/>
              </a:rPr>
              <a:t>ARV Classes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503813" y="2749226"/>
            <a:ext cx="24574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1" hangingPunct="1">
              <a:spcBef>
                <a:spcPts val="0"/>
              </a:spcBef>
              <a:defRPr/>
            </a:pPr>
            <a:r>
              <a:rPr lang="en-US" sz="135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CCR5 Receptor Antagonist</a:t>
            </a:r>
          </a:p>
          <a:p>
            <a:pPr defTabSz="685800" eaLnBrk="1" hangingPunct="1">
              <a:spcBef>
                <a:spcPts val="0"/>
              </a:spcBef>
              <a:defRPr/>
            </a:pPr>
            <a:r>
              <a:rPr lang="en-US" sz="1350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Maraviroc</a:t>
            </a:r>
            <a:r>
              <a:rPr lang="en-US" sz="1350" dirty="0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/</a:t>
            </a:r>
            <a:r>
              <a:rPr lang="en-US" sz="1350" dirty="0" err="1">
                <a:solidFill>
                  <a:srgbClr val="9BBB59">
                    <a:lumMod val="75000"/>
                  </a:srgbClr>
                </a:solidFill>
                <a:latin typeface="Arial" charset="0"/>
                <a:ea typeface="ＭＳ Ｐゴシック" charset="0"/>
                <a:cs typeface="Arial" charset="0"/>
              </a:rPr>
              <a:t>Selzentry</a:t>
            </a:r>
            <a:endParaRPr lang="en-US" sz="1350" dirty="0">
              <a:solidFill>
                <a:srgbClr val="9BBB59">
                  <a:lumMod val="75000"/>
                </a:srgbClr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569944" y="4449379"/>
            <a:ext cx="1896563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1350" b="1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Fusion Inhibitor</a:t>
            </a:r>
          </a:p>
          <a:p>
            <a:pPr defTabSz="685800" eaLnBrk="1" hangingPunct="1">
              <a:defRPr/>
            </a:pPr>
            <a:r>
              <a:rPr lang="en-US" altLang="en-US" sz="135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Enfuvirtide</a:t>
            </a:r>
            <a:r>
              <a:rPr lang="en-US" altLang="en-US" sz="13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</a:t>
            </a:r>
            <a:r>
              <a:rPr lang="en-US" altLang="en-US" sz="1350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Fuzeon</a:t>
            </a:r>
            <a:r>
              <a:rPr lang="en-US" altLang="en-US" sz="135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(injection)</a:t>
            </a:r>
            <a:endParaRPr lang="en-US" altLang="en-US" sz="135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52964" y="2749226"/>
            <a:ext cx="24574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1" hangingPunct="1">
              <a:spcBef>
                <a:spcPts val="0"/>
              </a:spcBef>
              <a:defRPr/>
            </a:pPr>
            <a:r>
              <a:rPr lang="en-US" sz="135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Attachment Inhibitor</a:t>
            </a:r>
          </a:p>
          <a:p>
            <a:pPr defTabSz="685800" eaLnBrk="1" hangingPunct="1">
              <a:spcBef>
                <a:spcPts val="0"/>
              </a:spcBef>
              <a:defRPr/>
            </a:pPr>
            <a:r>
              <a:rPr lang="en-US" sz="1350" dirty="0" err="1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Fostemsavir</a:t>
            </a:r>
            <a:r>
              <a:rPr lang="en-US" sz="1350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50" dirty="0" err="1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Rukobia</a:t>
            </a:r>
            <a:endParaRPr lang="en-US" sz="1350" dirty="0">
              <a:solidFill>
                <a:srgbClr val="9BBB5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652964" y="4462508"/>
            <a:ext cx="245745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eaLnBrk="1" hangingPunct="1">
              <a:spcBef>
                <a:spcPts val="0"/>
              </a:spcBef>
              <a:defRPr/>
            </a:pPr>
            <a:r>
              <a:rPr lang="en-US" sz="1350" b="1" u="sng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Post-Attachment Inhibitor</a:t>
            </a:r>
          </a:p>
          <a:p>
            <a:pPr defTabSz="685800" eaLnBrk="1" hangingPunct="1">
              <a:spcBef>
                <a:spcPts val="0"/>
              </a:spcBef>
              <a:defRPr/>
            </a:pPr>
            <a:r>
              <a:rPr lang="en-US" sz="1350" dirty="0" err="1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Ibalizumab-uiyk</a:t>
            </a:r>
            <a:r>
              <a:rPr lang="en-US" sz="1350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50" dirty="0" err="1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Trogarzo</a:t>
            </a:r>
            <a:r>
              <a:rPr lang="en-US" sz="1350" dirty="0">
                <a:solidFill>
                  <a:srgbClr val="9BBB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(infusion)</a:t>
            </a:r>
            <a:endParaRPr lang="en-US" sz="1350" dirty="0">
              <a:solidFill>
                <a:srgbClr val="9BBB59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38" y="2776596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2219" y="5538357"/>
            <a:ext cx="2816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Capsid Inhibitor</a:t>
            </a:r>
          </a:p>
          <a:p>
            <a:r>
              <a:rPr lang="en-US" sz="14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Lenacapavir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(subcutaneous injection)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03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4"/>
          <p:cNvSpPr>
            <a:spLocks noGrp="1"/>
          </p:cNvSpPr>
          <p:nvPr>
            <p:ph type="title"/>
          </p:nvPr>
        </p:nvSpPr>
        <p:spPr>
          <a:xfrm>
            <a:off x="1485900" y="1459706"/>
            <a:ext cx="680042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7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Using Pharmacokinetics To Our Advantage…</a:t>
            </a:r>
            <a:endParaRPr lang="en-US" altLang="en-US" sz="2700" b="1" dirty="0">
              <a:solidFill>
                <a:schemeClr val="accent1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103427" name="Content Placeholder 5"/>
          <p:cNvSpPr>
            <a:spLocks noGrp="1"/>
          </p:cNvSpPr>
          <p:nvPr>
            <p:ph idx="1"/>
          </p:nvPr>
        </p:nvSpPr>
        <p:spPr bwMode="auto">
          <a:xfrm>
            <a:off x="1485900" y="2356472"/>
            <a:ext cx="6412105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Ritonavir: inhibitor of CYP3A4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 err="1">
                <a:ea typeface="ＭＳ Ｐゴシック" panose="020B0600070205080204" pitchFamily="34" charset="-128"/>
              </a:rPr>
              <a:t>Cobicistat</a:t>
            </a:r>
            <a:r>
              <a:rPr lang="en-US" altLang="en-US" dirty="0">
                <a:ea typeface="ＭＳ Ｐゴシック" panose="020B0600070205080204" pitchFamily="34" charset="-128"/>
              </a:rPr>
              <a:t>: inhibitor of CYP3A4, P-glycoprotein</a:t>
            </a:r>
          </a:p>
          <a:p>
            <a:pPr marL="814388" lvl="1" indent="-257175">
              <a:buFont typeface="Wingdings" panose="05000000000000000000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Inhibit metabolism of PIs</a:t>
            </a:r>
          </a:p>
          <a:p>
            <a:pPr marL="814388" lvl="1" indent="-257175">
              <a:buFont typeface="Wingdings" panose="05000000000000000000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Inhibits metabolism of Integrases (</a:t>
            </a:r>
            <a:r>
              <a:rPr lang="en-US" altLang="en-US" sz="2100" dirty="0" err="1">
                <a:ea typeface="ＭＳ Ｐゴシック" panose="020B0600070205080204" pitchFamily="34" charset="-128"/>
              </a:rPr>
              <a:t>cobicistat</a:t>
            </a:r>
            <a:r>
              <a:rPr lang="en-US" altLang="en-US" sz="2100" dirty="0">
                <a:ea typeface="ＭＳ Ｐゴシック" panose="020B0600070205080204" pitchFamily="34" charset="-128"/>
              </a:rPr>
              <a:t> only)</a:t>
            </a:r>
          </a:p>
          <a:p>
            <a:pPr marL="814388" lvl="1" indent="-257175">
              <a:buFont typeface="Wingdings" panose="05000000000000000000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Used to </a:t>
            </a:r>
            <a:r>
              <a:rPr lang="ja-JP" altLang="en-US" sz="2100" dirty="0">
                <a:ea typeface="ＭＳ Ｐゴシック" panose="020B0600070205080204" pitchFamily="34" charset="-128"/>
              </a:rPr>
              <a:t>“</a:t>
            </a:r>
            <a:r>
              <a:rPr lang="en-US" altLang="ja-JP" sz="2100" dirty="0">
                <a:ea typeface="ＭＳ Ｐゴシック" panose="020B0600070205080204" pitchFamily="34" charset="-128"/>
              </a:rPr>
              <a:t>boost</a:t>
            </a:r>
            <a:r>
              <a:rPr lang="ja-JP" altLang="en-US" sz="2100" dirty="0">
                <a:ea typeface="ＭＳ Ｐゴシック" panose="020B0600070205080204" pitchFamily="34" charset="-128"/>
              </a:rPr>
              <a:t>”</a:t>
            </a:r>
            <a:r>
              <a:rPr lang="en-US" altLang="ja-JP" sz="2100" dirty="0">
                <a:ea typeface="ＭＳ Ｐゴシック" panose="020B0600070205080204" pitchFamily="34" charset="-128"/>
              </a:rPr>
              <a:t> PIs/Integrases</a:t>
            </a:r>
          </a:p>
          <a:p>
            <a:pPr marL="814388" lvl="1" indent="-257175">
              <a:buFont typeface="Wingdings" panose="05000000000000000000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Co-formulation is possible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378" y="4306875"/>
            <a:ext cx="2277937" cy="15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2701" y="1516262"/>
            <a:ext cx="61722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7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Co-formulated ARVs</a:t>
            </a:r>
          </a:p>
        </p:txBody>
      </p:sp>
      <p:pic>
        <p:nvPicPr>
          <p:cNvPr id="104451" name="Picture 5" descr="combiv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44" y="4475032"/>
            <a:ext cx="857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8" descr="trizivi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274" y="5091777"/>
            <a:ext cx="850106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12" descr="truvad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2048538"/>
            <a:ext cx="850106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14" descr="epzico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827332"/>
            <a:ext cx="857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15"/>
          <p:cNvSpPr txBox="1">
            <a:spLocks noChangeArrowheads="1"/>
          </p:cNvSpPr>
          <p:nvPr/>
        </p:nvSpPr>
        <p:spPr bwMode="auto">
          <a:xfrm>
            <a:off x="2414588" y="4596476"/>
            <a:ext cx="520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Combivir: AZT + 3TC (2 NRTIs) 1 tab BID</a:t>
            </a:r>
          </a:p>
        </p:txBody>
      </p:sp>
      <p:sp>
        <p:nvSpPr>
          <p:cNvPr id="104456" name="Text Box 16"/>
          <p:cNvSpPr txBox="1">
            <a:spLocks noChangeArrowheads="1"/>
          </p:cNvSpPr>
          <p:nvPr/>
        </p:nvSpPr>
        <p:spPr bwMode="auto">
          <a:xfrm>
            <a:off x="2414588" y="5163214"/>
            <a:ext cx="5143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Californian FB"/>
                <a:ea typeface="ＭＳ Ｐゴシック" panose="020B0600070205080204" pitchFamily="34" charset="-128"/>
              </a:rPr>
              <a:t>Trizivir</a:t>
            </a:r>
            <a:r>
              <a:rPr lang="en-US" altLang="en-US" b="1" dirty="0">
                <a:solidFill>
                  <a:srgbClr val="FF0000"/>
                </a:solidFill>
                <a:latin typeface="Californian FB"/>
                <a:ea typeface="ＭＳ Ｐゴシック" panose="020B0600070205080204" pitchFamily="34" charset="-128"/>
              </a:rPr>
              <a:t>: AZT + 3TC + ABC (3 NRTIs) 1 tab BID</a:t>
            </a:r>
          </a:p>
        </p:txBody>
      </p:sp>
      <p:sp>
        <p:nvSpPr>
          <p:cNvPr id="104457" name="Text Box 18"/>
          <p:cNvSpPr txBox="1">
            <a:spLocks noChangeArrowheads="1"/>
          </p:cNvSpPr>
          <p:nvPr/>
        </p:nvSpPr>
        <p:spPr bwMode="auto">
          <a:xfrm>
            <a:off x="2414588" y="4023785"/>
            <a:ext cx="4743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Epzicom: ABC + 3TC (2 NRTIs) 1 tab daily</a:t>
            </a:r>
          </a:p>
        </p:txBody>
      </p:sp>
      <p:sp>
        <p:nvSpPr>
          <p:cNvPr id="104458" name="Text Box 19"/>
          <p:cNvSpPr txBox="1">
            <a:spLocks noChangeArrowheads="1"/>
          </p:cNvSpPr>
          <p:nvPr/>
        </p:nvSpPr>
        <p:spPr bwMode="auto">
          <a:xfrm>
            <a:off x="2414588" y="2137835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1" dirty="0" err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Truvada</a:t>
            </a:r>
            <a:r>
              <a:rPr lang="en-US" altLang="en-US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: TDF + FTC (2 NRTIs) 1 tab daily</a:t>
            </a:r>
          </a:p>
        </p:txBody>
      </p:sp>
      <p:pic>
        <p:nvPicPr>
          <p:cNvPr id="10445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91" y="2655757"/>
            <a:ext cx="87034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0" name="Text Box 19"/>
          <p:cNvSpPr txBox="1">
            <a:spLocks noChangeArrowheads="1"/>
          </p:cNvSpPr>
          <p:nvPr/>
        </p:nvSpPr>
        <p:spPr bwMode="auto">
          <a:xfrm>
            <a:off x="2414588" y="2766485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Descovy: TAF + FTC (2 NRTIs) 1 tab daily</a:t>
            </a:r>
          </a:p>
        </p:txBody>
      </p:sp>
      <p:sp>
        <p:nvSpPr>
          <p:cNvPr id="104461" name="Text Box 19"/>
          <p:cNvSpPr txBox="1">
            <a:spLocks noChangeArrowheads="1"/>
          </p:cNvSpPr>
          <p:nvPr/>
        </p:nvSpPr>
        <p:spPr bwMode="auto">
          <a:xfrm>
            <a:off x="2414588" y="334155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altLang="en-US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Cimduo: TDF + 3TC (2 NRTIs) 1 tab daily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306" y="3306972"/>
            <a:ext cx="678326" cy="3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423988"/>
            <a:ext cx="6172200" cy="857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Co-formulated ARVs</a:t>
            </a:r>
          </a:p>
        </p:txBody>
      </p:sp>
      <p:sp>
        <p:nvSpPr>
          <p:cNvPr id="37891" name="Text Box 19"/>
          <p:cNvSpPr txBox="1">
            <a:spLocks noChangeArrowheads="1"/>
          </p:cNvSpPr>
          <p:nvPr/>
        </p:nvSpPr>
        <p:spPr bwMode="auto">
          <a:xfrm>
            <a:off x="2446708" y="2520554"/>
            <a:ext cx="4349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Prezcobix: DRV + cobicistat (boosted PI) 1 tab daily (w/ food)</a:t>
            </a:r>
          </a:p>
        </p:txBody>
      </p:sp>
      <p:sp>
        <p:nvSpPr>
          <p:cNvPr id="37892" name="Text Box 19"/>
          <p:cNvSpPr txBox="1">
            <a:spLocks noChangeArrowheads="1"/>
          </p:cNvSpPr>
          <p:nvPr/>
        </p:nvSpPr>
        <p:spPr bwMode="auto">
          <a:xfrm>
            <a:off x="2488380" y="3250407"/>
            <a:ext cx="4043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Evotaz:  ATV + cobicistat (boosted PI) 1 tab daily (w/ food)</a:t>
            </a:r>
          </a:p>
        </p:txBody>
      </p:sp>
      <p:pic>
        <p:nvPicPr>
          <p:cNvPr id="37893" name="Picture 2" descr="http://tse1.mm.bing.net/th?&amp;id=OIP.M7220b48184fb2f1ab06b2357a90c5583o0&amp;w=259&amp;h=120&amp;c=0&amp;pid=1.9&amp;rs=0&amp;p=0&amp;r=0">
            <a:hlinkClick r:id="rId2" tooltip="View image details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9" y="2553891"/>
            <a:ext cx="85010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Evotaz_AtazavirCobicistat_tabl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9" y="3269457"/>
            <a:ext cx="850106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0" descr="kaletr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09" y="3945731"/>
            <a:ext cx="850106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20"/>
          <p:cNvSpPr txBox="1">
            <a:spLocks noChangeArrowheads="1"/>
          </p:cNvSpPr>
          <p:nvPr/>
        </p:nvSpPr>
        <p:spPr bwMode="auto">
          <a:xfrm>
            <a:off x="2446708" y="4042172"/>
            <a:ext cx="4686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b="1">
                <a:solidFill>
                  <a:srgbClr val="FFC000"/>
                </a:solidFill>
                <a:latin typeface="Californian FB"/>
                <a:ea typeface="ＭＳ Ｐゴシック" panose="020B0600070205080204" pitchFamily="34" charset="-128"/>
              </a:rPr>
              <a:t>Kaletra: LPV + RTV (boosted  PI) 2 tabs BID</a:t>
            </a:r>
          </a:p>
        </p:txBody>
      </p:sp>
    </p:spTree>
    <p:extLst>
      <p:ext uri="{BB962C8B-B14F-4D97-AF65-F5344CB8AC3E}">
        <p14:creationId xmlns:p14="http://schemas.microsoft.com/office/powerpoint/2010/main" val="832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5179" y="1552576"/>
            <a:ext cx="6172200" cy="60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Co-formulated Single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Tablet 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ARV Regimens</a:t>
            </a:r>
          </a:p>
        </p:txBody>
      </p:sp>
      <p:pic>
        <p:nvPicPr>
          <p:cNvPr id="38915" name="Picture 5" descr="atrip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79" y="3783806"/>
            <a:ext cx="561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9"/>
          <p:cNvSpPr txBox="1">
            <a:spLocks noChangeArrowheads="1"/>
          </p:cNvSpPr>
          <p:nvPr/>
        </p:nvSpPr>
        <p:spPr bwMode="auto">
          <a:xfrm>
            <a:off x="3022999" y="3783807"/>
            <a:ext cx="4574381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sz="1500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Atripla: TDF/FTC/EFV 1 tab daily (w/o food)</a:t>
            </a:r>
          </a:p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sz="1500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Symfi/Symfi Lo: TDF/3TC/EFV 1 tab daily (w/o food)</a:t>
            </a:r>
          </a:p>
        </p:txBody>
      </p:sp>
      <p:pic>
        <p:nvPicPr>
          <p:cNvPr id="38917" name="Picture 2" descr="Image result for complera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66072"/>
            <a:ext cx="48101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http://tse1.mm.bing.net/th?&amp;id=OIP.M5134b96dca6ca125c8c335f47e8b3d79o0&amp;w=300&amp;h=224&amp;c=0&amp;pid=1.9&amp;rs=0&amp;p=0&amp;r=0">
            <a:hlinkClick r:id="rId4" tooltip="View image details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60" y="4766074"/>
            <a:ext cx="841772" cy="7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19"/>
          <p:cNvSpPr txBox="1">
            <a:spLocks noChangeArrowheads="1"/>
          </p:cNvSpPr>
          <p:nvPr/>
        </p:nvSpPr>
        <p:spPr bwMode="auto">
          <a:xfrm>
            <a:off x="3022998" y="4698556"/>
            <a:ext cx="54854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sz="1500" b="1" dirty="0" err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Complera</a:t>
            </a:r>
            <a:r>
              <a:rPr lang="en-US" altLang="en-US" sz="1500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: TDF/FTC/RPV 1 tab daily </a:t>
            </a:r>
            <a:r>
              <a:rPr lang="en-US" altLang="en-US" sz="1200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(w/ large meal (350-500 </a:t>
            </a:r>
            <a:r>
              <a:rPr lang="en-US" altLang="en-US" sz="1200" b="1" dirty="0" err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cal</a:t>
            </a:r>
            <a:r>
              <a:rPr lang="en-US" altLang="en-US" sz="1200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))</a:t>
            </a:r>
          </a:p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sz="1500" b="1" dirty="0" err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Odefsey</a:t>
            </a:r>
            <a:r>
              <a:rPr lang="en-US" altLang="en-US" sz="1500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: TAF/FTC/RPV 1 tab daily </a:t>
            </a:r>
            <a:r>
              <a:rPr lang="en-US" altLang="en-US" sz="1200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(w/ large meal (350-500 </a:t>
            </a:r>
            <a:r>
              <a:rPr lang="en-US" altLang="en-US" sz="1200" b="1" dirty="0" err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cal</a:t>
            </a:r>
            <a:r>
              <a:rPr lang="en-US" altLang="en-US" sz="1200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))</a:t>
            </a:r>
          </a:p>
          <a:p>
            <a:pPr defTabSz="685800" eaLnBrk="1" hangingPunct="1">
              <a:spcBef>
                <a:spcPct val="50000"/>
              </a:spcBef>
              <a:defRPr/>
            </a:pPr>
            <a:endParaRPr lang="en-US" altLang="en-US" sz="1500" b="1" dirty="0">
              <a:solidFill>
                <a:srgbClr val="4F6228"/>
              </a:solidFill>
              <a:latin typeface="Californian FB"/>
              <a:ea typeface="ＭＳ Ｐゴシック" panose="020B0600070205080204" pitchFamily="34" charset="-128"/>
            </a:endParaRPr>
          </a:p>
        </p:txBody>
      </p:sp>
      <p:pic>
        <p:nvPicPr>
          <p:cNvPr id="38920" name="Picture 8" descr="http://tse1.mm.bing.net/th?&amp;id=OIP.M4d2b20bd0cc9e8dafd3794ab1fe0960bo0&amp;w=300&amp;h=225&amp;c=0&amp;pid=1.9&amp;rs=0&amp;p=0&amp;r=0">
            <a:hlinkClick r:id="rId6" tooltip="View image details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94" y="2822972"/>
            <a:ext cx="848916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0" descr="http://tse1.mm.bing.net/th?&amp;id=OIP.YZbp4VWZZSDUqIl8EM951gEsEl&amp;w=300&amp;h=293&amp;c=0&amp;pid=1.9&amp;rs=0&amp;p=0&amp;r=0">
            <a:hlinkClick r:id="rId8" tooltip="View image details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70" y="2822974"/>
            <a:ext cx="616744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2" descr="http://tse1.mm.bing.net/th?&amp;id=OIP.Mde4b84d76b08bcab503807c958232f5do0&amp;w=300&amp;h=300&amp;c=0&amp;pid=1.9&amp;rs=0&amp;p=0&amp;r=0">
            <a:hlinkClick r:id="rId10" tooltip="View image details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52" y="1994893"/>
            <a:ext cx="685800" cy="68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9"/>
          <p:cNvSpPr txBox="1">
            <a:spLocks noChangeArrowheads="1"/>
          </p:cNvSpPr>
          <p:nvPr/>
        </p:nvSpPr>
        <p:spPr bwMode="auto">
          <a:xfrm>
            <a:off x="3022998" y="2087166"/>
            <a:ext cx="43493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sz="1500" b="1" dirty="0" err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Triumeq</a:t>
            </a:r>
            <a:r>
              <a:rPr lang="en-US" altLang="en-US" sz="1500" b="1" dirty="0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: ABC/3TC/DTG 1 tab daily</a:t>
            </a:r>
          </a:p>
        </p:txBody>
      </p:sp>
      <p:sp>
        <p:nvSpPr>
          <p:cNvPr id="38924" name="Text Box 19"/>
          <p:cNvSpPr txBox="1">
            <a:spLocks noChangeArrowheads="1"/>
          </p:cNvSpPr>
          <p:nvPr/>
        </p:nvSpPr>
        <p:spPr bwMode="auto">
          <a:xfrm>
            <a:off x="3022997" y="2678907"/>
            <a:ext cx="4833938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sz="1500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Stribild: TDF/FTC/EVG/cobicistat 1 tab daily </a:t>
            </a:r>
            <a:r>
              <a:rPr lang="en-US" altLang="en-US" sz="1200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(w/ food)</a:t>
            </a:r>
          </a:p>
          <a:p>
            <a:pPr defTabSz="685800" eaLnBrk="1" hangingPunct="1">
              <a:spcBef>
                <a:spcPct val="50000"/>
              </a:spcBef>
              <a:defRPr/>
            </a:pPr>
            <a:r>
              <a:rPr lang="en-US" altLang="en-US" sz="1500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Genvoya: TAF/FTC/EVG/cobicistat 1 tab daily </a:t>
            </a:r>
            <a:r>
              <a:rPr lang="en-US" altLang="en-US" sz="1200" b="1">
                <a:solidFill>
                  <a:srgbClr val="4F6228"/>
                </a:solidFill>
                <a:latin typeface="Californian FB"/>
                <a:ea typeface="ＭＳ Ｐゴシック" panose="020B0600070205080204" pitchFamily="34" charset="-128"/>
              </a:rPr>
              <a:t>(w/ food)</a:t>
            </a:r>
          </a:p>
        </p:txBody>
      </p:sp>
      <p:pic>
        <p:nvPicPr>
          <p:cNvPr id="38925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85" y="3783806"/>
            <a:ext cx="4667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0" y="2063949"/>
            <a:ext cx="4972050" cy="4075509"/>
          </a:xfrm>
        </p:spPr>
        <p:txBody>
          <a:bodyPr/>
          <a:lstStyle/>
          <a:p>
            <a:pPr>
              <a:defRPr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Biktarvy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: TAF/FTC/BIC one tablet once a day</a:t>
            </a:r>
          </a:p>
          <a:p>
            <a:pPr>
              <a:defRPr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Symtuza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: TAF/FTC/DRV/</a:t>
            </a: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cobicistat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 one tablet once a day with food</a:t>
            </a:r>
          </a:p>
          <a:p>
            <a:pPr>
              <a:defRPr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Delstrigo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: TDF/3TC/DOR one tablet once a day</a:t>
            </a:r>
          </a:p>
          <a:p>
            <a:pPr>
              <a:defRPr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Dovato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: DTG/3TC one tablet once a day</a:t>
            </a:r>
          </a:p>
          <a:p>
            <a:pPr>
              <a:defRPr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dirty="0" err="1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Juluca</a:t>
            </a: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: DTG/RPV one tablet once a day with a large meal</a:t>
            </a:r>
          </a:p>
          <a:p>
            <a:pPr marL="257175" indent="-257175">
              <a:defRPr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57175" indent="-257175">
              <a:defRPr/>
            </a:pPr>
            <a:endParaRPr lang="en-US" sz="1800" b="1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939" name="Title 2"/>
          <p:cNvSpPr>
            <a:spLocks noGrp="1"/>
          </p:cNvSpPr>
          <p:nvPr>
            <p:ph type="ctrTitle"/>
          </p:nvPr>
        </p:nvSpPr>
        <p:spPr bwMode="auto">
          <a:xfrm>
            <a:off x="1346599" y="1557736"/>
            <a:ext cx="6393656" cy="51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ea typeface="ＭＳ Ｐゴシック" panose="020B0600070205080204" pitchFamily="34" charset="-128"/>
              </a:rPr>
              <a:t>Co-formulated Single Tablet ARV Regimens</a:t>
            </a:r>
            <a:endParaRPr lang="en-US" alt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994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10" y="1950915"/>
            <a:ext cx="906065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298" y="2686050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61" y="3457575"/>
            <a:ext cx="791765" cy="5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6" y="4947915"/>
            <a:ext cx="59650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98" y="4244578"/>
            <a:ext cx="1015603" cy="49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8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1337175" y="1563296"/>
            <a:ext cx="6172200" cy="4226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Injectable ARV Regimen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088" y="2228851"/>
            <a:ext cx="6172200" cy="3394472"/>
          </a:xfrm>
        </p:spPr>
        <p:txBody>
          <a:bodyPr>
            <a:normAutofit fontScale="92500" lnSpcReduction="10000"/>
          </a:bodyPr>
          <a:lstStyle/>
          <a:p>
            <a:pPr marL="257175" indent="-257175">
              <a:defRPr/>
            </a:pPr>
            <a:r>
              <a:rPr lang="en-US" dirty="0" err="1">
                <a:solidFill>
                  <a:srgbClr val="002060"/>
                </a:solidFill>
              </a:rPr>
              <a:t>Cabotegravir</a:t>
            </a:r>
            <a:r>
              <a:rPr lang="en-US" dirty="0">
                <a:solidFill>
                  <a:srgbClr val="002060"/>
                </a:solidFill>
              </a:rPr>
              <a:t> + </a:t>
            </a:r>
            <a:r>
              <a:rPr lang="en-US" dirty="0" err="1">
                <a:solidFill>
                  <a:srgbClr val="002060"/>
                </a:solidFill>
              </a:rPr>
              <a:t>Rilpivirine</a:t>
            </a:r>
            <a:endParaRPr lang="en-US" dirty="0">
              <a:solidFill>
                <a:srgbClr val="002060"/>
              </a:solidFill>
            </a:endParaRPr>
          </a:p>
          <a:p>
            <a:pPr marL="257175" indent="-257175">
              <a:defRPr/>
            </a:pPr>
            <a:r>
              <a:rPr lang="en-US" dirty="0" smtClean="0">
                <a:solidFill>
                  <a:srgbClr val="002060"/>
                </a:solidFill>
              </a:rPr>
              <a:t>Can use oral lead-in for 28 days</a:t>
            </a:r>
          </a:p>
          <a:p>
            <a:pPr marL="257175" indent="-257175">
              <a:defRPr/>
            </a:pPr>
            <a:r>
              <a:rPr lang="en-US" dirty="0" smtClean="0">
                <a:solidFill>
                  <a:srgbClr val="002060"/>
                </a:solidFill>
              </a:rPr>
              <a:t>Should be virally suppressed prior to use</a:t>
            </a:r>
          </a:p>
          <a:p>
            <a:pPr marL="257175" indent="-257175">
              <a:defRPr/>
            </a:pPr>
            <a:r>
              <a:rPr lang="en-US" dirty="0" smtClean="0">
                <a:solidFill>
                  <a:srgbClr val="002060"/>
                </a:solidFill>
              </a:rPr>
              <a:t>Injections every 30-60 days</a:t>
            </a:r>
          </a:p>
          <a:p>
            <a:pPr lvl="1">
              <a:defRPr/>
            </a:pPr>
            <a:r>
              <a:rPr lang="en-US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Monthly</a:t>
            </a:r>
            <a:r>
              <a:rPr lang="en-US" dirty="0">
                <a:solidFill>
                  <a:srgbClr val="002060"/>
                </a:solidFill>
                <a:ea typeface="MS PGothic" panose="020B0600070205080204" pitchFamily="34" charset="-128"/>
              </a:rPr>
              <a:t>: </a:t>
            </a:r>
          </a:p>
          <a:p>
            <a:pPr lvl="2">
              <a:defRPr/>
            </a:pPr>
            <a:r>
              <a:rPr lang="en-US" dirty="0">
                <a:solidFill>
                  <a:srgbClr val="002060"/>
                </a:solidFill>
                <a:ea typeface="MS PGothic" panose="020B0600070205080204" pitchFamily="34" charset="-128"/>
              </a:rPr>
              <a:t>Initial: 600mg-900mg IM on last day of oral lead-in.</a:t>
            </a:r>
          </a:p>
          <a:p>
            <a:pPr lvl="2">
              <a:defRPr/>
            </a:pPr>
            <a:r>
              <a:rPr lang="en-US" dirty="0">
                <a:solidFill>
                  <a:srgbClr val="002060"/>
                </a:solidFill>
                <a:ea typeface="MS PGothic" panose="020B0600070205080204" pitchFamily="34" charset="-128"/>
              </a:rPr>
              <a:t>Continuation: 400 mg-600mg given up to 7 days before or after scheduled monthly injection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ea typeface="MS PGothic" panose="020B0600070205080204" pitchFamily="34" charset="-128"/>
              </a:rPr>
              <a:t>Every-2 month</a:t>
            </a:r>
          </a:p>
          <a:p>
            <a:pPr lvl="2">
              <a:defRPr/>
            </a:pPr>
            <a:r>
              <a:rPr lang="en-US" dirty="0">
                <a:solidFill>
                  <a:srgbClr val="002060"/>
                </a:solidFill>
                <a:ea typeface="MS PGothic" panose="020B0600070205080204" pitchFamily="34" charset="-128"/>
              </a:rPr>
              <a:t>Initial: 600mg-900 mg IM on last day of oral lead in then repeated in 1 month (up to 7 days before or after due date)</a:t>
            </a:r>
          </a:p>
          <a:p>
            <a:pPr lvl="2">
              <a:defRPr/>
            </a:pPr>
            <a:r>
              <a:rPr lang="en-US" dirty="0" smtClean="0">
                <a:solidFill>
                  <a:srgbClr val="002060"/>
                </a:solidFill>
                <a:ea typeface="MS PGothic" panose="020B0600070205080204" pitchFamily="34" charset="-128"/>
              </a:rPr>
              <a:t>Continuation: 600 mg-900 mg IM every 2 months given up to 7 days before or after due date.</a:t>
            </a:r>
            <a:endParaRPr lang="en-US" dirty="0">
              <a:solidFill>
                <a:srgbClr val="002060"/>
              </a:solidFill>
              <a:ea typeface="MS PGothic" panose="020B0600070205080204" pitchFamily="34" charset="-128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0967" name="Picture 2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2" b="23054"/>
          <a:stretch/>
        </p:blipFill>
        <p:spPr bwMode="auto">
          <a:xfrm>
            <a:off x="5653984" y="2132528"/>
            <a:ext cx="2947988" cy="53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102" y="2663636"/>
            <a:ext cx="145375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1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9791"/>
            <a:ext cx="7886700" cy="994172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chemeClr val="accent1">
                    <a:lumMod val="75000"/>
                  </a:schemeClr>
                </a:solidFill>
              </a:rPr>
              <a:t>Bottom Line: Most Commonly Used HIV Regimens</a:t>
            </a:r>
            <a:endParaRPr 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8087"/>
            <a:ext cx="7886700" cy="4351338"/>
          </a:xfrm>
        </p:spPr>
        <p:txBody>
          <a:bodyPr/>
          <a:lstStyle/>
          <a:p>
            <a:r>
              <a:rPr lang="en-US" dirty="0" smtClean="0"/>
              <a:t>TDF or TAF or </a:t>
            </a:r>
            <a:r>
              <a:rPr lang="en-US" dirty="0" err="1" smtClean="0"/>
              <a:t>Abacavir</a:t>
            </a:r>
            <a:r>
              <a:rPr lang="en-US" dirty="0" smtClean="0"/>
              <a:t> +</a:t>
            </a:r>
          </a:p>
          <a:p>
            <a:r>
              <a:rPr lang="en-US" dirty="0" smtClean="0"/>
              <a:t>3TC or FTC +</a:t>
            </a:r>
          </a:p>
          <a:p>
            <a:r>
              <a:rPr lang="en-US" dirty="0" err="1" smtClean="0"/>
              <a:t>Dolutegravir</a:t>
            </a:r>
            <a:r>
              <a:rPr lang="en-US" dirty="0" smtClean="0"/>
              <a:t> or </a:t>
            </a:r>
            <a:r>
              <a:rPr lang="en-US" dirty="0" err="1" smtClean="0"/>
              <a:t>Bictegravir</a:t>
            </a:r>
            <a:r>
              <a:rPr lang="en-US" dirty="0" smtClean="0"/>
              <a:t> or boosted </a:t>
            </a:r>
            <a:r>
              <a:rPr lang="en-US" dirty="0" err="1" smtClean="0"/>
              <a:t>Darunavir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Medication to be familiar with:	</a:t>
            </a:r>
          </a:p>
          <a:p>
            <a:pPr lvl="1"/>
            <a:r>
              <a:rPr lang="en-US" dirty="0" err="1" smtClean="0"/>
              <a:t>Cabotegravir</a:t>
            </a:r>
            <a:r>
              <a:rPr lang="en-US" dirty="0" smtClean="0"/>
              <a:t>, </a:t>
            </a:r>
            <a:r>
              <a:rPr lang="en-US" dirty="0" err="1" smtClean="0"/>
              <a:t>Rilpivirine</a:t>
            </a:r>
            <a:r>
              <a:rPr lang="en-US" dirty="0" smtClean="0"/>
              <a:t>, </a:t>
            </a:r>
            <a:r>
              <a:rPr lang="en-US" dirty="0" err="1" smtClean="0"/>
              <a:t>Doravirine</a:t>
            </a:r>
            <a:r>
              <a:rPr lang="en-US" dirty="0" smtClean="0"/>
              <a:t> may become more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563" y="1532074"/>
            <a:ext cx="6172200" cy="400050"/>
          </a:xfrm>
        </p:spPr>
        <p:txBody>
          <a:bodyPr/>
          <a:lstStyle/>
          <a:p>
            <a:pPr algn="ctr">
              <a:defRPr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DHHS Guidelines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126153" y="4998859"/>
            <a:ext cx="54292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342900" indent="-342900" defTabSz="685800">
              <a:buFont typeface="Wingdings" panose="05000000000000000000" pitchFamily="2" charset="2"/>
              <a:buChar char="Ø"/>
              <a:defRPr/>
            </a:pPr>
            <a:r>
              <a:rPr lang="en-US" altLang="en-US" sz="1500" dirty="0" err="1">
                <a:solidFill>
                  <a:srgbClr val="000000"/>
                </a:solidFill>
                <a:latin typeface="Californian FB" panose="0207040306080B030204" pitchFamily="18" charset="0"/>
              </a:rPr>
              <a:t>Biktarvy</a:t>
            </a:r>
            <a:endParaRPr lang="en-US" altLang="en-US" sz="1500" dirty="0">
              <a:solidFill>
                <a:srgbClr val="000000"/>
              </a:solidFill>
              <a:latin typeface="Californian FB" panose="0207040306080B030204" pitchFamily="18" charset="0"/>
            </a:endParaRPr>
          </a:p>
          <a:p>
            <a:pPr marL="342900" indent="-342900" defTabSz="685800">
              <a:buFont typeface="Wingdings" panose="05000000000000000000" pitchFamily="2" charset="2"/>
              <a:buChar char="Ø"/>
              <a:defRPr/>
            </a:pPr>
            <a:r>
              <a:rPr lang="en-US" altLang="en-US" sz="1500" dirty="0" err="1">
                <a:solidFill>
                  <a:srgbClr val="000000"/>
                </a:solidFill>
                <a:latin typeface="Californian FB" panose="0207040306080B030204" pitchFamily="18" charset="0"/>
              </a:rPr>
              <a:t>Triumeq</a:t>
            </a:r>
            <a:endParaRPr lang="en-US" altLang="en-US" sz="1500" dirty="0">
              <a:solidFill>
                <a:srgbClr val="00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19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091" y="1943665"/>
            <a:ext cx="5341144" cy="29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27" y="2765975"/>
            <a:ext cx="5274469" cy="19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03078" y="5021943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50" dirty="0" err="1">
                <a:solidFill>
                  <a:prstClr val="black"/>
                </a:solidFill>
                <a:latin typeface="Californian FB"/>
              </a:rPr>
              <a:t>Tivicay</a:t>
            </a:r>
            <a:r>
              <a:rPr lang="en-US" sz="1350" dirty="0">
                <a:solidFill>
                  <a:prstClr val="black"/>
                </a:solidFill>
                <a:latin typeface="Californian FB"/>
              </a:rPr>
              <a:t> + </a:t>
            </a:r>
            <a:r>
              <a:rPr lang="en-US" sz="1350" dirty="0" err="1">
                <a:solidFill>
                  <a:prstClr val="black"/>
                </a:solidFill>
                <a:latin typeface="Californian FB"/>
              </a:rPr>
              <a:t>Truvada</a:t>
            </a:r>
            <a:r>
              <a:rPr lang="en-US" sz="1350" dirty="0">
                <a:solidFill>
                  <a:prstClr val="black"/>
                </a:solidFill>
                <a:latin typeface="Californian FB"/>
              </a:rPr>
              <a:t> or </a:t>
            </a:r>
            <a:r>
              <a:rPr lang="en-US" sz="1350" dirty="0" err="1">
                <a:solidFill>
                  <a:prstClr val="black"/>
                </a:solidFill>
                <a:latin typeface="Californian FB"/>
              </a:rPr>
              <a:t>Descovy</a:t>
            </a:r>
            <a:endParaRPr lang="en-US" sz="1350" dirty="0">
              <a:solidFill>
                <a:prstClr val="black"/>
              </a:solidFill>
              <a:latin typeface="Californian FB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350" dirty="0" err="1">
                <a:solidFill>
                  <a:prstClr val="black"/>
                </a:solidFill>
                <a:latin typeface="Californian FB"/>
              </a:rPr>
              <a:t>Dovato</a:t>
            </a:r>
            <a:endParaRPr lang="en-US" sz="1350" dirty="0">
              <a:solidFill>
                <a:prstClr val="black"/>
              </a:solidFill>
              <a:latin typeface="Californian FB"/>
            </a:endParaRPr>
          </a:p>
        </p:txBody>
      </p:sp>
    </p:spTree>
    <p:extLst>
      <p:ext uri="{BB962C8B-B14F-4D97-AF65-F5344CB8AC3E}">
        <p14:creationId xmlns:p14="http://schemas.microsoft.com/office/powerpoint/2010/main" val="39688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21958" y="5590311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defTabSz="685800"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CDC.GOV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18"/>
            <a:ext cx="9079193" cy="37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386639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7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Practical Issues to Consider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20136" y="2070722"/>
            <a:ext cx="6172200" cy="3732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Patient readiness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Patient </a:t>
            </a:r>
            <a:r>
              <a:rPr lang="en-US" altLang="en-US" sz="1350" dirty="0">
                <a:ea typeface="ＭＳ Ｐゴシック" panose="020B0600070205080204" pitchFamily="34" charset="-128"/>
              </a:rPr>
              <a:t>Preferences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/>
              <a:t>Number/size of pills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/>
              <a:t>Dosing </a:t>
            </a:r>
            <a:r>
              <a:rPr lang="en-US" altLang="en-US" sz="1200" dirty="0"/>
              <a:t>frequency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>
                <a:ea typeface="ＭＳ Ｐゴシック" panose="020B0600070205080204" pitchFamily="34" charset="-128"/>
              </a:rPr>
              <a:t>Meal </a:t>
            </a:r>
            <a:r>
              <a:rPr lang="en-US" altLang="en-US" sz="1200" dirty="0">
                <a:ea typeface="ＭＳ Ｐゴシック" panose="020B0600070205080204" pitchFamily="34" charset="-128"/>
              </a:rPr>
              <a:t>requirements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Adherence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/>
              <a:t>Stigma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/>
              <a:t>Pill </a:t>
            </a:r>
            <a:r>
              <a:rPr lang="en-US" altLang="en-US" sz="1200" dirty="0"/>
              <a:t>fatigue/trauma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/>
              <a:t>Mental health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/>
              <a:t>Low </a:t>
            </a:r>
            <a:r>
              <a:rPr lang="en-US" altLang="en-US" sz="1200" dirty="0"/>
              <a:t>health literacy</a:t>
            </a:r>
          </a:p>
          <a:p>
            <a:pPr marL="814388" lvl="1" indent="-257175">
              <a:buFont typeface="Wingdings" panose="05000000000000000000" pitchFamily="2" charset="2"/>
              <a:buChar char="ü"/>
            </a:pPr>
            <a:r>
              <a:rPr lang="en-US" altLang="en-US" sz="1200" dirty="0"/>
              <a:t>Insurance coverage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Baseline </a:t>
            </a:r>
            <a:r>
              <a:rPr lang="en-US" altLang="en-US" sz="1350" dirty="0">
                <a:ea typeface="ＭＳ Ｐゴシック" panose="020B0600070205080204" pitchFamily="34" charset="-128"/>
              </a:rPr>
              <a:t>CD4, HIV </a:t>
            </a:r>
            <a:r>
              <a:rPr lang="en-US" altLang="en-US" sz="1350" dirty="0">
                <a:ea typeface="ＭＳ Ｐゴシック" panose="020B0600070205080204" pitchFamily="34" charset="-128"/>
              </a:rPr>
              <a:t>RNA </a:t>
            </a:r>
            <a:r>
              <a:rPr lang="en-US" altLang="en-US" sz="1350" dirty="0">
                <a:ea typeface="ＭＳ Ｐゴシック" panose="020B0600070205080204" pitchFamily="34" charset="-128"/>
              </a:rPr>
              <a:t>levels, Resistance </a:t>
            </a:r>
            <a:r>
              <a:rPr lang="en-US" altLang="en-US" sz="1350" dirty="0">
                <a:ea typeface="ＭＳ Ｐゴシック" panose="020B0600070205080204" pitchFamily="34" charset="-128"/>
              </a:rPr>
              <a:t>patterns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Co-morbidities (HBV/HCV/OIs/Kidney/Heart/Bone disease)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Pregnancy and pregnancy potential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Drug interactions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en-US" altLang="en-US" sz="1350" dirty="0">
                <a:ea typeface="ＭＳ Ｐゴシック" panose="020B0600070205080204" pitchFamily="34" charset="-128"/>
              </a:rPr>
              <a:t>Potential side effects…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69" y="2070722"/>
            <a:ext cx="3571875" cy="236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1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4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4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1435791"/>
            <a:ext cx="61722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ARV Side Effects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71600" y="2108039"/>
            <a:ext cx="6172200" cy="42005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/>
              <a:t>GI side effects </a:t>
            </a:r>
            <a:r>
              <a:rPr lang="en-US" altLang="en-US" sz="1650" dirty="0"/>
              <a:t>(nausea, vomiting, diarrhea,</a:t>
            </a:r>
            <a:r>
              <a:rPr lang="en-US" altLang="en-US" sz="1650" dirty="0">
                <a:ea typeface="ＭＳ Ｐゴシック" panose="020B0600070205080204" pitchFamily="34" charset="-128"/>
              </a:rPr>
              <a:t> </a:t>
            </a:r>
            <a:r>
              <a:rPr lang="en-US" altLang="en-US" sz="1650" dirty="0">
                <a:ea typeface="ＭＳ Ｐゴシック" panose="020B0600070205080204" pitchFamily="34" charset="-128"/>
              </a:rPr>
              <a:t>heartburn) (NRTIs, PIs)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Rash </a:t>
            </a:r>
            <a:r>
              <a:rPr lang="en-US" altLang="en-US" sz="1650" dirty="0">
                <a:ea typeface="ＭＳ Ｐゴシック" panose="020B0600070205080204" pitchFamily="34" charset="-128"/>
              </a:rPr>
              <a:t>(PIs, NNRTIs)</a:t>
            </a:r>
          </a:p>
          <a:p>
            <a:pPr marL="814388" lvl="1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/>
              <a:t>ABC hypersensitivity reaction (HLAB5701)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Renal </a:t>
            </a:r>
            <a:r>
              <a:rPr lang="en-US" altLang="en-US" sz="1650" dirty="0">
                <a:ea typeface="ＭＳ Ｐゴシック" panose="020B0600070205080204" pitchFamily="34" charset="-128"/>
              </a:rPr>
              <a:t>toxicity (TDF, HIV)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Bone toxicity (TDF)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Cardiac toxicity (ABC, PIs, HIV)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Hyperbilirubinemia (ATV)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CNS </a:t>
            </a:r>
            <a:r>
              <a:rPr lang="en-US" altLang="en-US" sz="1650" dirty="0">
                <a:ea typeface="ＭＳ Ｐゴシック" panose="020B0600070205080204" pitchFamily="34" charset="-128"/>
              </a:rPr>
              <a:t>effects (EFV, RPV, Integrases)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Hepatotoxicity (NRTI/NNRTI/PI)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Peripheral neuropathy (d4T, </a:t>
            </a:r>
            <a:r>
              <a:rPr lang="en-US" altLang="en-US" sz="1650" dirty="0" err="1">
                <a:ea typeface="ＭＳ Ｐゴシック" panose="020B0600070205080204" pitchFamily="34" charset="-128"/>
              </a:rPr>
              <a:t>ddI</a:t>
            </a:r>
            <a:r>
              <a:rPr lang="en-US" altLang="en-US" sz="1650" dirty="0">
                <a:ea typeface="ＭＳ Ｐゴシック" panose="020B0600070205080204" pitchFamily="34" charset="-128"/>
              </a:rPr>
              <a:t>, HIV)</a:t>
            </a: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r>
              <a:rPr lang="en-US" altLang="en-US" sz="1650" dirty="0">
                <a:ea typeface="ＭＳ Ｐゴシック" panose="020B0600070205080204" pitchFamily="34" charset="-128"/>
              </a:rPr>
              <a:t>Weight gain (TAF, Integrases)</a:t>
            </a:r>
          </a:p>
          <a:p>
            <a:pPr eaLnBrk="1" hangingPunct="1"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014" y="2806016"/>
            <a:ext cx="1481093" cy="227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556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ARV Side Effects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GI side effects (especially with PIs)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Nausea – 	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prochlorperazine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ondansetron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Diarrhea – 	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loperamide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diphenoxylate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/atropine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Heartburn – 	PPIs, H-2 blockers (careful with 				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atazanavir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+ </a:t>
            </a:r>
            <a:r>
              <a:rPr lang="en-US" altLang="en-US" sz="2400" dirty="0" err="1" smtClean="0">
                <a:ea typeface="ＭＳ Ｐゴシック" panose="020B0600070205080204" pitchFamily="34" charset="-128"/>
              </a:rPr>
              <a:t>rilpivirine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)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/>
              <a:t>Peripheral Neuropathy (d4T, </a:t>
            </a:r>
            <a:r>
              <a:rPr lang="en-US" altLang="en-US" sz="2400" dirty="0" err="1" smtClean="0"/>
              <a:t>ddI</a:t>
            </a:r>
            <a:r>
              <a:rPr lang="en-US" altLang="en-US" sz="2400" dirty="0" smtClean="0"/>
              <a:t>, HIV)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Tricyclic Antidepressants (TCAs)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Gabapentin and other anticonvulsants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Opioids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accent3">
                    <a:lumMod val="75000"/>
                  </a:schemeClr>
                </a:solidFill>
                <a:ea typeface="ＭＳ Ｐゴシック" pitchFamily="34" charset="-128"/>
              </a:rPr>
              <a:t>Renal complications: HIVAN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89100"/>
            <a:ext cx="8229600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HIV-associated nephropathy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Most common cause of biopsy proven ESRD in HIV+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Presentation: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nephrotic range proteinuria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, renal failure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Histology: focal segmental glomerulosclerosis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Risk factors: AA race, high HIV RNA, low CD4, HCV coinfection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Diagnosis = exclusion, biopsy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Treatment = HAART, ACE-I, steroids?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Screening: baseline UA, routine creat/GFR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>
          <a:xfrm>
            <a:off x="1329929" y="1400175"/>
            <a:ext cx="6172200" cy="857250"/>
          </a:xfrm>
        </p:spPr>
        <p:txBody>
          <a:bodyPr/>
          <a:lstStyle/>
          <a:p>
            <a:pPr>
              <a:defRPr/>
            </a:pPr>
            <a:r>
              <a:rPr lang="en-US" altLang="en-US" sz="3000" b="1" dirty="0">
                <a:solidFill>
                  <a:schemeClr val="accent1">
                    <a:lumMod val="75000"/>
                  </a:schemeClr>
                </a:solidFill>
                <a:ea typeface="ＭＳ Ｐゴシック" pitchFamily="34" charset="-128"/>
              </a:rPr>
              <a:t>Renal Dose Adjustments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 bwMode="auto">
          <a:xfrm>
            <a:off x="1485900" y="2250981"/>
            <a:ext cx="6172200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Most NRTIs require renal dosing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Exception: abacavir, TAF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100" dirty="0">
                <a:ea typeface="ＭＳ Ｐゴシック" panose="020B0600070205080204" pitchFamily="34" charset="-128"/>
              </a:rPr>
              <a:t>Co-formulations need to be split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PIs/NNRTIs/Integrase – no adjustments needed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CCR5-receptor antagonist – adjustment at lowest creatinine clearance (&lt;30 ml/min)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925" y="4115525"/>
            <a:ext cx="1607344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659606" y="1676680"/>
            <a:ext cx="6172200" cy="6298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700" b="1" dirty="0">
                <a:solidFill>
                  <a:schemeClr val="accent1">
                    <a:lumMod val="75000"/>
                  </a:schemeClr>
                </a:solidFill>
              </a:rPr>
              <a:t>Lipodystrophy Syndrome</a:t>
            </a:r>
            <a:endParaRPr lang="en-US" altLang="en-US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39" y="2366806"/>
            <a:ext cx="4129410" cy="159424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Seen with older regimens (</a:t>
            </a:r>
            <a:r>
              <a:rPr lang="en-US" dirty="0" err="1" smtClean="0"/>
              <a:t>esp</a:t>
            </a:r>
            <a:r>
              <a:rPr lang="en-US" dirty="0" smtClean="0"/>
              <a:t> with NRTIs/PIs)</a:t>
            </a:r>
            <a:endParaRPr lang="en-US" i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ea typeface="ＭＳ Ｐゴシック" charset="-128"/>
              </a:rPr>
              <a:t>Lipoatrophy</a:t>
            </a:r>
            <a:endParaRPr lang="en-US" i="1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i="1" dirty="0" err="1">
                <a:ea typeface="ＭＳ Ｐゴシック" charset="-128"/>
              </a:rPr>
              <a:t>Lipohypertrophy</a:t>
            </a:r>
            <a:endParaRPr lang="en-US" i="1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i="1" dirty="0">
                <a:ea typeface="ＭＳ Ｐゴシック" charset="-128"/>
              </a:rPr>
              <a:t>Insulin Resistance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i="1" dirty="0" smtClean="0">
                <a:ea typeface="ＭＳ Ｐゴシック" charset="-128"/>
              </a:rPr>
              <a:t>Dyslipidemia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81" y="3899819"/>
            <a:ext cx="2066925" cy="197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99" y="1842058"/>
            <a:ext cx="2854949" cy="390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1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637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/>
              <a:t>Lipoatrophy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Switch off implicated ARVs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Fillers (e.g. Restylene),Anabolic steroids, Human Growth Hormone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/>
              <a:t>Lipohypertrophy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Switch off implicated ARVs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Liposuction ?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Exercise ?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Thiazolidinedione (TZDs), particularly pioglitazone?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Insulin Resistance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Metformin, TZDs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mtClean="0"/>
              <a:t>Hyperlipidemia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mtClean="0">
                <a:ea typeface="ＭＳ Ｐゴシック" panose="020B0600070205080204" pitchFamily="34" charset="-128"/>
              </a:rPr>
              <a:t>Statins, Fibrates, Niacin, Fish oil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16739" name="Rectangle 2"/>
          <p:cNvSpPr txBox="1">
            <a:spLocks noRot="1" noChangeArrowheads="1"/>
          </p:cNvSpPr>
          <p:nvPr/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77933C"/>
                </a:solidFill>
                <a:latin typeface="Californian FB" panose="0207040306080B030204" pitchFamily="18" charset="0"/>
              </a:rPr>
              <a:t>Lipodystrophy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937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Other ARV Complications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87463"/>
            <a:ext cx="82296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/>
              <a:t>CVD Risk (abacavir, PIs)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Increase risk of MIs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HIV-associated cardiomyopathy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Switch off ARVs if possible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Smoking cessation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Lipid, BP, DM control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/>
              <a:t>Bone Loss (TDF)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Osteopenia/osteoporosis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Bone Density Scans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Bisphosphonates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smtClean="0">
                <a:ea typeface="ＭＳ Ｐゴシック" panose="020B0600070205080204" pitchFamily="34" charset="-128"/>
              </a:rPr>
              <a:t>Calcium/Vit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85900" y="1428750"/>
            <a:ext cx="61722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Drug Interactions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85900" y="2298524"/>
            <a:ext cx="6515100" cy="4000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sz="1800" dirty="0"/>
              <a:t>Look it up every time!!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US" altLang="en-US" sz="1800" dirty="0"/>
              <a:t>PIs and NNRTIs have higher drug interactions including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Statins (pravastatin, atorvastatin, </a:t>
            </a:r>
            <a:r>
              <a:rPr lang="en-US" altLang="en-US" dirty="0" err="1">
                <a:ea typeface="ＭＳ Ｐゴシック" panose="020B0600070205080204" pitchFamily="34" charset="-128"/>
              </a:rPr>
              <a:t>rosuvastatin</a:t>
            </a:r>
            <a:r>
              <a:rPr lang="en-US" altLang="en-US" dirty="0">
                <a:ea typeface="ＭＳ Ｐゴシック" panose="020B0600070205080204" pitchFamily="34" charset="-128"/>
              </a:rPr>
              <a:t> can be used– start low dose)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Benzodiazepines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Methadone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Fluticasone (Advair, Flonase, </a:t>
            </a:r>
            <a:r>
              <a:rPr lang="en-US" altLang="en-US" dirty="0" err="1">
                <a:ea typeface="ＭＳ Ｐゴシック" panose="020B0600070205080204" pitchFamily="34" charset="-128"/>
              </a:rPr>
              <a:t>Flovent</a:t>
            </a:r>
            <a:r>
              <a:rPr lang="en-US" altLang="en-US" dirty="0">
                <a:ea typeface="ＭＳ Ｐゴシック" panose="020B0600070205080204" pitchFamily="34" charset="-128"/>
              </a:rPr>
              <a:t>)– avoid with ritonavir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St. John’s </a:t>
            </a:r>
            <a:r>
              <a:rPr lang="en-US" altLang="en-US" dirty="0" err="1">
                <a:ea typeface="ＭＳ Ｐゴシック" panose="020B0600070205080204" pitchFamily="34" charset="-128"/>
              </a:rPr>
              <a:t>wort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Proton pump inhibitors (ATV and RPV)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Other acid suppressants (ATV, RPV)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027" y="4426328"/>
            <a:ext cx="987871" cy="14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28750"/>
            <a:ext cx="6172200" cy="857250"/>
          </a:xfrm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Drug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0" y="2206228"/>
            <a:ext cx="6172200" cy="2994422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Triumeq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Dovato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Tivicay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(DTG)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Administer 2 hours before or 6 hours after cation-containing antacids or laxatives, sucralfate, oral supplements containing iron or calcium, or buffered medications. 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Alternatively,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Triumeq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/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Dovato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/DTG and supplements containing calcium or iron can be taken together with food.</a:t>
            </a:r>
            <a:endParaRPr lang="en-US" altLang="en-US" sz="18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§"/>
              <a:defRPr/>
            </a:pP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031" y="4419166"/>
            <a:ext cx="1377339" cy="13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21958" y="5676930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defTabSz="685800"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CDC.GOV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4" y="1613773"/>
            <a:ext cx="8341192" cy="40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16302" y="5029774"/>
            <a:ext cx="5564981" cy="357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>
                <a:solidFill>
                  <a:srgbClr val="000000"/>
                </a:solidFill>
                <a:hlinkClick r:id="rId2"/>
              </a:rPr>
              <a:t>http://www.hiv-druginteractions.org</a:t>
            </a:r>
            <a:r>
              <a:rPr lang="en-US" altLang="en-US" sz="1800" dirty="0">
                <a:solidFill>
                  <a:srgbClr val="000000"/>
                </a:solidFill>
                <a:hlinkClick r:id="rId2"/>
              </a:rPr>
              <a:t>/</a:t>
            </a:r>
            <a:r>
              <a:rPr lang="en-US" altLang="en-US" sz="1800" dirty="0">
                <a:solidFill>
                  <a:srgbClr val="000000"/>
                </a:solidFill>
              </a:rPr>
              <a:t>  or download App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17187"/>
            <a:ext cx="6858000" cy="30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77" y="4729639"/>
            <a:ext cx="2445977" cy="11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4" y="1671827"/>
            <a:ext cx="3339637" cy="5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5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3" y="2227303"/>
            <a:ext cx="3442298" cy="229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Title 1"/>
          <p:cNvSpPr>
            <a:spLocks noGrp="1"/>
          </p:cNvSpPr>
          <p:nvPr>
            <p:ph type="title"/>
          </p:nvPr>
        </p:nvSpPr>
        <p:spPr bwMode="auto">
          <a:xfrm>
            <a:off x="179798" y="4583382"/>
            <a:ext cx="3532733" cy="5369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en-US" sz="135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https://hivdb.stanford.edu/hivdb/by-mutations/</a:t>
            </a:r>
            <a:r>
              <a:rPr lang="en-US" altLang="en-US" sz="135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435" y="1671826"/>
            <a:ext cx="5106275" cy="29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889125"/>
            <a:ext cx="7772400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5400" smtClean="0"/>
              <a:t>Common </a:t>
            </a:r>
            <a:br>
              <a:rPr lang="en-US" altLang="en-US" sz="5400" smtClean="0"/>
            </a:br>
            <a:r>
              <a:rPr lang="en-US" altLang="en-US" sz="5400" smtClean="0"/>
              <a:t>Opportunistic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30250"/>
            <a:ext cx="9144000" cy="79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smtClean="0">
                <a:solidFill>
                  <a:schemeClr val="tx2"/>
                </a:solidFill>
              </a:rPr>
              <a:t>CD4 Count and Risk of Opportunistic Infections</a:t>
            </a:r>
          </a:p>
        </p:txBody>
      </p:sp>
      <p:grpSp>
        <p:nvGrpSpPr>
          <p:cNvPr id="123907" name="Group 39"/>
          <p:cNvGrpSpPr>
            <a:grpSpLocks/>
          </p:cNvGrpSpPr>
          <p:nvPr/>
        </p:nvGrpSpPr>
        <p:grpSpPr bwMode="auto">
          <a:xfrm>
            <a:off x="76200" y="1295400"/>
            <a:ext cx="9347200" cy="5186363"/>
            <a:chOff x="228600" y="1477963"/>
            <a:chExt cx="9346526" cy="5186363"/>
          </a:xfrm>
        </p:grpSpPr>
        <p:grpSp>
          <p:nvGrpSpPr>
            <p:cNvPr id="123908" name="Group 25"/>
            <p:cNvGrpSpPr>
              <a:grpSpLocks/>
            </p:cNvGrpSpPr>
            <p:nvPr/>
          </p:nvGrpSpPr>
          <p:grpSpPr bwMode="auto">
            <a:xfrm>
              <a:off x="228600" y="1477963"/>
              <a:ext cx="9020175" cy="5186363"/>
              <a:chOff x="144" y="931"/>
              <a:chExt cx="5682" cy="3267"/>
            </a:xfrm>
          </p:grpSpPr>
          <p:sp>
            <p:nvSpPr>
              <p:cNvPr id="123922" name="Line 6"/>
              <p:cNvSpPr>
                <a:spLocks noChangeShapeType="1"/>
              </p:cNvSpPr>
              <p:nvPr/>
            </p:nvSpPr>
            <p:spPr bwMode="auto">
              <a:xfrm>
                <a:off x="432" y="1027"/>
                <a:ext cx="0" cy="28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3" name="Line 7"/>
              <p:cNvSpPr>
                <a:spLocks noChangeShapeType="1"/>
              </p:cNvSpPr>
              <p:nvPr/>
            </p:nvSpPr>
            <p:spPr bwMode="auto">
              <a:xfrm>
                <a:off x="405" y="3859"/>
                <a:ext cx="521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4" name="Text Box 8"/>
              <p:cNvSpPr txBox="1">
                <a:spLocks noChangeArrowheads="1"/>
              </p:cNvSpPr>
              <p:nvPr/>
            </p:nvSpPr>
            <p:spPr bwMode="auto">
              <a:xfrm>
                <a:off x="1392" y="3907"/>
                <a:ext cx="29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Years</a:t>
                </a:r>
              </a:p>
            </p:txBody>
          </p:sp>
          <p:sp>
            <p:nvSpPr>
              <p:cNvPr id="123925" name="Text Box 9"/>
              <p:cNvSpPr txBox="1">
                <a:spLocks noChangeArrowheads="1"/>
              </p:cNvSpPr>
              <p:nvPr/>
            </p:nvSpPr>
            <p:spPr bwMode="auto">
              <a:xfrm rot="-5400000">
                <a:off x="-1176" y="2251"/>
                <a:ext cx="29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CD4 Count</a:t>
                </a:r>
              </a:p>
            </p:txBody>
          </p:sp>
          <p:sp>
            <p:nvSpPr>
              <p:cNvPr id="123926" name="Freeform 10"/>
              <p:cNvSpPr>
                <a:spLocks/>
              </p:cNvSpPr>
              <p:nvPr/>
            </p:nvSpPr>
            <p:spPr bwMode="auto">
              <a:xfrm>
                <a:off x="439" y="1141"/>
                <a:ext cx="5047" cy="2679"/>
              </a:xfrm>
              <a:custGeom>
                <a:avLst/>
                <a:gdLst>
                  <a:gd name="T0" fmla="*/ 0 w 5047"/>
                  <a:gd name="T1" fmla="*/ 0 h 2679"/>
                  <a:gd name="T2" fmla="*/ 91 w 5047"/>
                  <a:gd name="T3" fmla="*/ 137 h 2679"/>
                  <a:gd name="T4" fmla="*/ 119 w 5047"/>
                  <a:gd name="T5" fmla="*/ 430 h 2679"/>
                  <a:gd name="T6" fmla="*/ 146 w 5047"/>
                  <a:gd name="T7" fmla="*/ 531 h 2679"/>
                  <a:gd name="T8" fmla="*/ 183 w 5047"/>
                  <a:gd name="T9" fmla="*/ 320 h 2679"/>
                  <a:gd name="T10" fmla="*/ 192 w 5047"/>
                  <a:gd name="T11" fmla="*/ 220 h 2679"/>
                  <a:gd name="T12" fmla="*/ 420 w 5047"/>
                  <a:gd name="T13" fmla="*/ 238 h 2679"/>
                  <a:gd name="T14" fmla="*/ 475 w 5047"/>
                  <a:gd name="T15" fmla="*/ 247 h 2679"/>
                  <a:gd name="T16" fmla="*/ 530 w 5047"/>
                  <a:gd name="T17" fmla="*/ 265 h 2679"/>
                  <a:gd name="T18" fmla="*/ 722 w 5047"/>
                  <a:gd name="T19" fmla="*/ 421 h 2679"/>
                  <a:gd name="T20" fmla="*/ 731 w 5047"/>
                  <a:gd name="T21" fmla="*/ 448 h 2679"/>
                  <a:gd name="T22" fmla="*/ 750 w 5047"/>
                  <a:gd name="T23" fmla="*/ 467 h 2679"/>
                  <a:gd name="T24" fmla="*/ 832 w 5047"/>
                  <a:gd name="T25" fmla="*/ 585 h 2679"/>
                  <a:gd name="T26" fmla="*/ 887 w 5047"/>
                  <a:gd name="T27" fmla="*/ 595 h 2679"/>
                  <a:gd name="T28" fmla="*/ 960 w 5047"/>
                  <a:gd name="T29" fmla="*/ 640 h 2679"/>
                  <a:gd name="T30" fmla="*/ 1097 w 5047"/>
                  <a:gd name="T31" fmla="*/ 787 h 2679"/>
                  <a:gd name="T32" fmla="*/ 1188 w 5047"/>
                  <a:gd name="T33" fmla="*/ 860 h 2679"/>
                  <a:gd name="T34" fmla="*/ 1234 w 5047"/>
                  <a:gd name="T35" fmla="*/ 924 h 2679"/>
                  <a:gd name="T36" fmla="*/ 1426 w 5047"/>
                  <a:gd name="T37" fmla="*/ 1079 h 2679"/>
                  <a:gd name="T38" fmla="*/ 1536 w 5047"/>
                  <a:gd name="T39" fmla="*/ 1107 h 2679"/>
                  <a:gd name="T40" fmla="*/ 1563 w 5047"/>
                  <a:gd name="T41" fmla="*/ 1125 h 2679"/>
                  <a:gd name="T42" fmla="*/ 1582 w 5047"/>
                  <a:gd name="T43" fmla="*/ 1143 h 2679"/>
                  <a:gd name="T44" fmla="*/ 1655 w 5047"/>
                  <a:gd name="T45" fmla="*/ 1161 h 2679"/>
                  <a:gd name="T46" fmla="*/ 1746 w 5047"/>
                  <a:gd name="T47" fmla="*/ 1207 h 2679"/>
                  <a:gd name="T48" fmla="*/ 1838 w 5047"/>
                  <a:gd name="T49" fmla="*/ 1363 h 2679"/>
                  <a:gd name="T50" fmla="*/ 1956 w 5047"/>
                  <a:gd name="T51" fmla="*/ 1472 h 2679"/>
                  <a:gd name="T52" fmla="*/ 2011 w 5047"/>
                  <a:gd name="T53" fmla="*/ 1527 h 2679"/>
                  <a:gd name="T54" fmla="*/ 2030 w 5047"/>
                  <a:gd name="T55" fmla="*/ 1555 h 2679"/>
                  <a:gd name="T56" fmla="*/ 2094 w 5047"/>
                  <a:gd name="T57" fmla="*/ 1609 h 2679"/>
                  <a:gd name="T58" fmla="*/ 2112 w 5047"/>
                  <a:gd name="T59" fmla="*/ 1628 h 2679"/>
                  <a:gd name="T60" fmla="*/ 2158 w 5047"/>
                  <a:gd name="T61" fmla="*/ 1637 h 2679"/>
                  <a:gd name="T62" fmla="*/ 2295 w 5047"/>
                  <a:gd name="T63" fmla="*/ 1673 h 2679"/>
                  <a:gd name="T64" fmla="*/ 2331 w 5047"/>
                  <a:gd name="T65" fmla="*/ 1701 h 2679"/>
                  <a:gd name="T66" fmla="*/ 2377 w 5047"/>
                  <a:gd name="T67" fmla="*/ 1719 h 2679"/>
                  <a:gd name="T68" fmla="*/ 2505 w 5047"/>
                  <a:gd name="T69" fmla="*/ 1820 h 2679"/>
                  <a:gd name="T70" fmla="*/ 2670 w 5047"/>
                  <a:gd name="T71" fmla="*/ 1884 h 2679"/>
                  <a:gd name="T72" fmla="*/ 2834 w 5047"/>
                  <a:gd name="T73" fmla="*/ 1966 h 2679"/>
                  <a:gd name="T74" fmla="*/ 3072 w 5047"/>
                  <a:gd name="T75" fmla="*/ 2030 h 2679"/>
                  <a:gd name="T76" fmla="*/ 3218 w 5047"/>
                  <a:gd name="T77" fmla="*/ 2057 h 2679"/>
                  <a:gd name="T78" fmla="*/ 3392 w 5047"/>
                  <a:gd name="T79" fmla="*/ 2121 h 2679"/>
                  <a:gd name="T80" fmla="*/ 3547 w 5047"/>
                  <a:gd name="T81" fmla="*/ 2167 h 2679"/>
                  <a:gd name="T82" fmla="*/ 3721 w 5047"/>
                  <a:gd name="T83" fmla="*/ 2304 h 2679"/>
                  <a:gd name="T84" fmla="*/ 3767 w 5047"/>
                  <a:gd name="T85" fmla="*/ 2332 h 2679"/>
                  <a:gd name="T86" fmla="*/ 4334 w 5047"/>
                  <a:gd name="T87" fmla="*/ 2396 h 2679"/>
                  <a:gd name="T88" fmla="*/ 4388 w 5047"/>
                  <a:gd name="T89" fmla="*/ 2414 h 2679"/>
                  <a:gd name="T90" fmla="*/ 4416 w 5047"/>
                  <a:gd name="T91" fmla="*/ 2423 h 2679"/>
                  <a:gd name="T92" fmla="*/ 4443 w 5047"/>
                  <a:gd name="T93" fmla="*/ 2432 h 2679"/>
                  <a:gd name="T94" fmla="*/ 4480 w 5047"/>
                  <a:gd name="T95" fmla="*/ 2478 h 2679"/>
                  <a:gd name="T96" fmla="*/ 4535 w 5047"/>
                  <a:gd name="T97" fmla="*/ 2496 h 2679"/>
                  <a:gd name="T98" fmla="*/ 4864 w 5047"/>
                  <a:gd name="T99" fmla="*/ 2542 h 2679"/>
                  <a:gd name="T100" fmla="*/ 4873 w 5047"/>
                  <a:gd name="T101" fmla="*/ 2588 h 2679"/>
                  <a:gd name="T102" fmla="*/ 4900 w 5047"/>
                  <a:gd name="T103" fmla="*/ 2597 h 2679"/>
                  <a:gd name="T104" fmla="*/ 4919 w 5047"/>
                  <a:gd name="T105" fmla="*/ 2615 h 2679"/>
                  <a:gd name="T106" fmla="*/ 4974 w 5047"/>
                  <a:gd name="T107" fmla="*/ 2633 h 2679"/>
                  <a:gd name="T108" fmla="*/ 5028 w 5047"/>
                  <a:gd name="T109" fmla="*/ 2661 h 2679"/>
                  <a:gd name="T110" fmla="*/ 5047 w 5047"/>
                  <a:gd name="T111" fmla="*/ 2679 h 267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047"/>
                  <a:gd name="T169" fmla="*/ 0 h 2679"/>
                  <a:gd name="T170" fmla="*/ 5047 w 5047"/>
                  <a:gd name="T171" fmla="*/ 2679 h 267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047" h="2679">
                    <a:moveTo>
                      <a:pt x="0" y="0"/>
                    </a:moveTo>
                    <a:cubicBezTo>
                      <a:pt x="63" y="21"/>
                      <a:pt x="58" y="87"/>
                      <a:pt x="91" y="137"/>
                    </a:cubicBezTo>
                    <a:cubicBezTo>
                      <a:pt x="120" y="226"/>
                      <a:pt x="112" y="339"/>
                      <a:pt x="119" y="430"/>
                    </a:cubicBezTo>
                    <a:cubicBezTo>
                      <a:pt x="125" y="517"/>
                      <a:pt x="110" y="493"/>
                      <a:pt x="146" y="531"/>
                    </a:cubicBezTo>
                    <a:cubicBezTo>
                      <a:pt x="169" y="461"/>
                      <a:pt x="161" y="389"/>
                      <a:pt x="183" y="320"/>
                    </a:cubicBezTo>
                    <a:cubicBezTo>
                      <a:pt x="186" y="287"/>
                      <a:pt x="161" y="233"/>
                      <a:pt x="192" y="220"/>
                    </a:cubicBezTo>
                    <a:cubicBezTo>
                      <a:pt x="360" y="147"/>
                      <a:pt x="335" y="219"/>
                      <a:pt x="420" y="238"/>
                    </a:cubicBezTo>
                    <a:cubicBezTo>
                      <a:pt x="438" y="242"/>
                      <a:pt x="457" y="243"/>
                      <a:pt x="475" y="247"/>
                    </a:cubicBezTo>
                    <a:cubicBezTo>
                      <a:pt x="494" y="252"/>
                      <a:pt x="530" y="265"/>
                      <a:pt x="530" y="265"/>
                    </a:cubicBezTo>
                    <a:cubicBezTo>
                      <a:pt x="586" y="324"/>
                      <a:pt x="654" y="376"/>
                      <a:pt x="722" y="421"/>
                    </a:cubicBezTo>
                    <a:cubicBezTo>
                      <a:pt x="725" y="430"/>
                      <a:pt x="726" y="440"/>
                      <a:pt x="731" y="448"/>
                    </a:cubicBezTo>
                    <a:cubicBezTo>
                      <a:pt x="736" y="456"/>
                      <a:pt x="746" y="459"/>
                      <a:pt x="750" y="467"/>
                    </a:cubicBezTo>
                    <a:cubicBezTo>
                      <a:pt x="771" y="509"/>
                      <a:pt x="778" y="567"/>
                      <a:pt x="832" y="585"/>
                    </a:cubicBezTo>
                    <a:cubicBezTo>
                      <a:pt x="850" y="591"/>
                      <a:pt x="869" y="592"/>
                      <a:pt x="887" y="595"/>
                    </a:cubicBezTo>
                    <a:cubicBezTo>
                      <a:pt x="910" y="612"/>
                      <a:pt x="938" y="622"/>
                      <a:pt x="960" y="640"/>
                    </a:cubicBezTo>
                    <a:cubicBezTo>
                      <a:pt x="1017" y="687"/>
                      <a:pt x="1048" y="737"/>
                      <a:pt x="1097" y="787"/>
                    </a:cubicBezTo>
                    <a:cubicBezTo>
                      <a:pt x="1124" y="815"/>
                      <a:pt x="1161" y="832"/>
                      <a:pt x="1188" y="860"/>
                    </a:cubicBezTo>
                    <a:cubicBezTo>
                      <a:pt x="1206" y="910"/>
                      <a:pt x="1187" y="868"/>
                      <a:pt x="1234" y="924"/>
                    </a:cubicBezTo>
                    <a:cubicBezTo>
                      <a:pt x="1293" y="994"/>
                      <a:pt x="1342" y="1038"/>
                      <a:pt x="1426" y="1079"/>
                    </a:cubicBezTo>
                    <a:cubicBezTo>
                      <a:pt x="1460" y="1096"/>
                      <a:pt x="1502" y="1090"/>
                      <a:pt x="1536" y="1107"/>
                    </a:cubicBezTo>
                    <a:cubicBezTo>
                      <a:pt x="1546" y="1112"/>
                      <a:pt x="1554" y="1118"/>
                      <a:pt x="1563" y="1125"/>
                    </a:cubicBezTo>
                    <a:cubicBezTo>
                      <a:pt x="1570" y="1130"/>
                      <a:pt x="1574" y="1139"/>
                      <a:pt x="1582" y="1143"/>
                    </a:cubicBezTo>
                    <a:cubicBezTo>
                      <a:pt x="1597" y="1152"/>
                      <a:pt x="1644" y="1159"/>
                      <a:pt x="1655" y="1161"/>
                    </a:cubicBezTo>
                    <a:cubicBezTo>
                      <a:pt x="1683" y="1205"/>
                      <a:pt x="1700" y="1192"/>
                      <a:pt x="1746" y="1207"/>
                    </a:cubicBezTo>
                    <a:cubicBezTo>
                      <a:pt x="1786" y="1269"/>
                      <a:pt x="1769" y="1316"/>
                      <a:pt x="1838" y="1363"/>
                    </a:cubicBezTo>
                    <a:cubicBezTo>
                      <a:pt x="1863" y="1401"/>
                      <a:pt x="1916" y="1452"/>
                      <a:pt x="1956" y="1472"/>
                    </a:cubicBezTo>
                    <a:cubicBezTo>
                      <a:pt x="1996" y="1550"/>
                      <a:pt x="1948" y="1474"/>
                      <a:pt x="2011" y="1527"/>
                    </a:cubicBezTo>
                    <a:cubicBezTo>
                      <a:pt x="2020" y="1534"/>
                      <a:pt x="2023" y="1546"/>
                      <a:pt x="2030" y="1555"/>
                    </a:cubicBezTo>
                    <a:cubicBezTo>
                      <a:pt x="2059" y="1590"/>
                      <a:pt x="2057" y="1578"/>
                      <a:pt x="2094" y="1609"/>
                    </a:cubicBezTo>
                    <a:cubicBezTo>
                      <a:pt x="2101" y="1615"/>
                      <a:pt x="2104" y="1625"/>
                      <a:pt x="2112" y="1628"/>
                    </a:cubicBezTo>
                    <a:cubicBezTo>
                      <a:pt x="2126" y="1634"/>
                      <a:pt x="2143" y="1633"/>
                      <a:pt x="2158" y="1637"/>
                    </a:cubicBezTo>
                    <a:cubicBezTo>
                      <a:pt x="2204" y="1649"/>
                      <a:pt x="2248" y="1662"/>
                      <a:pt x="2295" y="1673"/>
                    </a:cubicBezTo>
                    <a:cubicBezTo>
                      <a:pt x="2307" y="1682"/>
                      <a:pt x="2318" y="1694"/>
                      <a:pt x="2331" y="1701"/>
                    </a:cubicBezTo>
                    <a:cubicBezTo>
                      <a:pt x="2345" y="1709"/>
                      <a:pt x="2364" y="1709"/>
                      <a:pt x="2377" y="1719"/>
                    </a:cubicBezTo>
                    <a:cubicBezTo>
                      <a:pt x="2438" y="1766"/>
                      <a:pt x="2439" y="1798"/>
                      <a:pt x="2505" y="1820"/>
                    </a:cubicBezTo>
                    <a:cubicBezTo>
                      <a:pt x="2597" y="1885"/>
                      <a:pt x="2543" y="1860"/>
                      <a:pt x="2670" y="1884"/>
                    </a:cubicBezTo>
                    <a:cubicBezTo>
                      <a:pt x="2723" y="1919"/>
                      <a:pt x="2772" y="1954"/>
                      <a:pt x="2834" y="1966"/>
                    </a:cubicBezTo>
                    <a:cubicBezTo>
                      <a:pt x="2900" y="2008"/>
                      <a:pt x="2994" y="2019"/>
                      <a:pt x="3072" y="2030"/>
                    </a:cubicBezTo>
                    <a:cubicBezTo>
                      <a:pt x="3156" y="2057"/>
                      <a:pt x="3108" y="2046"/>
                      <a:pt x="3218" y="2057"/>
                    </a:cubicBezTo>
                    <a:cubicBezTo>
                      <a:pt x="3281" y="2083"/>
                      <a:pt x="3324" y="2110"/>
                      <a:pt x="3392" y="2121"/>
                    </a:cubicBezTo>
                    <a:cubicBezTo>
                      <a:pt x="3456" y="2145"/>
                      <a:pt x="3474" y="2158"/>
                      <a:pt x="3547" y="2167"/>
                    </a:cubicBezTo>
                    <a:cubicBezTo>
                      <a:pt x="3600" y="2217"/>
                      <a:pt x="3659" y="2265"/>
                      <a:pt x="3721" y="2304"/>
                    </a:cubicBezTo>
                    <a:cubicBezTo>
                      <a:pt x="3736" y="2314"/>
                      <a:pt x="3749" y="2328"/>
                      <a:pt x="3767" y="2332"/>
                    </a:cubicBezTo>
                    <a:cubicBezTo>
                      <a:pt x="3954" y="2369"/>
                      <a:pt x="4145" y="2369"/>
                      <a:pt x="4334" y="2396"/>
                    </a:cubicBezTo>
                    <a:cubicBezTo>
                      <a:pt x="4352" y="2402"/>
                      <a:pt x="4370" y="2408"/>
                      <a:pt x="4388" y="2414"/>
                    </a:cubicBezTo>
                    <a:cubicBezTo>
                      <a:pt x="4397" y="2417"/>
                      <a:pt x="4407" y="2420"/>
                      <a:pt x="4416" y="2423"/>
                    </a:cubicBezTo>
                    <a:cubicBezTo>
                      <a:pt x="4425" y="2426"/>
                      <a:pt x="4443" y="2432"/>
                      <a:pt x="4443" y="2432"/>
                    </a:cubicBezTo>
                    <a:cubicBezTo>
                      <a:pt x="4457" y="2446"/>
                      <a:pt x="4463" y="2468"/>
                      <a:pt x="4480" y="2478"/>
                    </a:cubicBezTo>
                    <a:cubicBezTo>
                      <a:pt x="4496" y="2488"/>
                      <a:pt x="4535" y="2496"/>
                      <a:pt x="4535" y="2496"/>
                    </a:cubicBezTo>
                    <a:cubicBezTo>
                      <a:pt x="4605" y="2570"/>
                      <a:pt x="4815" y="2540"/>
                      <a:pt x="4864" y="2542"/>
                    </a:cubicBezTo>
                    <a:cubicBezTo>
                      <a:pt x="4867" y="2557"/>
                      <a:pt x="4864" y="2575"/>
                      <a:pt x="4873" y="2588"/>
                    </a:cubicBezTo>
                    <a:cubicBezTo>
                      <a:pt x="4878" y="2596"/>
                      <a:pt x="4892" y="2592"/>
                      <a:pt x="4900" y="2597"/>
                    </a:cubicBezTo>
                    <a:cubicBezTo>
                      <a:pt x="4908" y="2601"/>
                      <a:pt x="4911" y="2611"/>
                      <a:pt x="4919" y="2615"/>
                    </a:cubicBezTo>
                    <a:cubicBezTo>
                      <a:pt x="4936" y="2623"/>
                      <a:pt x="4956" y="2627"/>
                      <a:pt x="4974" y="2633"/>
                    </a:cubicBezTo>
                    <a:cubicBezTo>
                      <a:pt x="5000" y="2641"/>
                      <a:pt x="5006" y="2644"/>
                      <a:pt x="5028" y="2661"/>
                    </a:cubicBezTo>
                    <a:cubicBezTo>
                      <a:pt x="5035" y="2666"/>
                      <a:pt x="5047" y="2679"/>
                      <a:pt x="5047" y="2679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7" name="Rectangle 12"/>
              <p:cNvSpPr>
                <a:spLocks noChangeArrowheads="1"/>
              </p:cNvSpPr>
              <p:nvPr/>
            </p:nvSpPr>
            <p:spPr bwMode="auto">
              <a:xfrm>
                <a:off x="720" y="1267"/>
                <a:ext cx="144" cy="240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3928" name="Line 13"/>
              <p:cNvSpPr>
                <a:spLocks noChangeShapeType="1"/>
              </p:cNvSpPr>
              <p:nvPr/>
            </p:nvSpPr>
            <p:spPr bwMode="auto">
              <a:xfrm flipH="1">
                <a:off x="672" y="1219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9" name="Line 14"/>
              <p:cNvSpPr>
                <a:spLocks noChangeShapeType="1"/>
              </p:cNvSpPr>
              <p:nvPr/>
            </p:nvSpPr>
            <p:spPr bwMode="auto">
              <a:xfrm flipH="1">
                <a:off x="768" y="1315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0" name="Text Box 16"/>
              <p:cNvSpPr txBox="1">
                <a:spLocks noChangeArrowheads="1"/>
              </p:cNvSpPr>
              <p:nvPr/>
            </p:nvSpPr>
            <p:spPr bwMode="auto">
              <a:xfrm rot="-1817502">
                <a:off x="1008" y="1842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MTB</a:t>
                </a:r>
              </a:p>
            </p:txBody>
          </p:sp>
          <p:sp>
            <p:nvSpPr>
              <p:cNvPr id="123931" name="Text Box 17"/>
              <p:cNvSpPr txBox="1">
                <a:spLocks noChangeArrowheads="1"/>
              </p:cNvSpPr>
              <p:nvPr/>
            </p:nvSpPr>
            <p:spPr bwMode="auto">
              <a:xfrm rot="-1817502">
                <a:off x="1950" y="1931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Bacterial pneumonia</a:t>
                </a:r>
              </a:p>
            </p:txBody>
          </p:sp>
          <p:sp>
            <p:nvSpPr>
              <p:cNvPr id="123932" name="Text Box 18"/>
              <p:cNvSpPr txBox="1">
                <a:spLocks noChangeArrowheads="1"/>
              </p:cNvSpPr>
              <p:nvPr/>
            </p:nvSpPr>
            <p:spPr bwMode="auto">
              <a:xfrm rot="-1817502">
                <a:off x="3138" y="2747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Toxoplasmosis</a:t>
                </a:r>
              </a:p>
            </p:txBody>
          </p:sp>
          <p:sp>
            <p:nvSpPr>
              <p:cNvPr id="123933" name="Text Box 19"/>
              <p:cNvSpPr txBox="1">
                <a:spLocks noChangeArrowheads="1"/>
              </p:cNvSpPr>
              <p:nvPr/>
            </p:nvSpPr>
            <p:spPr bwMode="auto">
              <a:xfrm rot="-1817502">
                <a:off x="3378" y="2828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Cryptococcosis</a:t>
                </a:r>
              </a:p>
            </p:txBody>
          </p:sp>
          <p:sp>
            <p:nvSpPr>
              <p:cNvPr id="123934" name="Text Box 20"/>
              <p:cNvSpPr txBox="1">
                <a:spLocks noChangeArrowheads="1"/>
              </p:cNvSpPr>
              <p:nvPr/>
            </p:nvSpPr>
            <p:spPr bwMode="auto">
              <a:xfrm rot="-1817502">
                <a:off x="1518" y="1772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Histoplasmosis</a:t>
                </a:r>
              </a:p>
            </p:txBody>
          </p:sp>
          <p:sp>
            <p:nvSpPr>
              <p:cNvPr id="123935" name="Text Box 21"/>
              <p:cNvSpPr txBox="1">
                <a:spLocks noChangeArrowheads="1"/>
              </p:cNvSpPr>
              <p:nvPr/>
            </p:nvSpPr>
            <p:spPr bwMode="auto">
              <a:xfrm rot="-1817502">
                <a:off x="2322" y="2780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PCP</a:t>
                </a:r>
              </a:p>
            </p:txBody>
          </p:sp>
          <p:sp>
            <p:nvSpPr>
              <p:cNvPr id="123936" name="Text Box 22"/>
              <p:cNvSpPr txBox="1">
                <a:spLocks noChangeArrowheads="1"/>
              </p:cNvSpPr>
              <p:nvPr/>
            </p:nvSpPr>
            <p:spPr bwMode="auto">
              <a:xfrm rot="-1817502">
                <a:off x="4002" y="3275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MAC</a:t>
                </a:r>
              </a:p>
            </p:txBody>
          </p:sp>
          <p:sp>
            <p:nvSpPr>
              <p:cNvPr id="123937" name="Text Box 23"/>
              <p:cNvSpPr txBox="1">
                <a:spLocks noChangeArrowheads="1"/>
              </p:cNvSpPr>
              <p:nvPr/>
            </p:nvSpPr>
            <p:spPr bwMode="auto">
              <a:xfrm rot="-1817502">
                <a:off x="4476" y="3387"/>
                <a:ext cx="131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CMV</a:t>
                </a:r>
              </a:p>
            </p:txBody>
          </p:sp>
          <p:sp>
            <p:nvSpPr>
              <p:cNvPr id="123938" name="Text Box 24"/>
              <p:cNvSpPr txBox="1">
                <a:spLocks noChangeArrowheads="1"/>
              </p:cNvSpPr>
              <p:nvPr/>
            </p:nvSpPr>
            <p:spPr bwMode="auto">
              <a:xfrm rot="-1817502">
                <a:off x="3954" y="3035"/>
                <a:ext cx="182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Cryptosporidium</a:t>
                </a:r>
              </a:p>
            </p:txBody>
          </p:sp>
        </p:grpSp>
        <p:cxnSp>
          <p:nvCxnSpPr>
            <p:cNvPr id="123909" name="Straight Connector 23"/>
            <p:cNvCxnSpPr>
              <a:cxnSpLocks noChangeShapeType="1"/>
            </p:cNvCxnSpPr>
            <p:nvPr/>
          </p:nvCxnSpPr>
          <p:spPr bwMode="auto">
            <a:xfrm>
              <a:off x="685767" y="4799013"/>
              <a:ext cx="419069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10" name="Text Box 16"/>
            <p:cNvSpPr txBox="1">
              <a:spLocks noChangeArrowheads="1"/>
            </p:cNvSpPr>
            <p:nvPr/>
          </p:nvSpPr>
          <p:spPr bwMode="auto">
            <a:xfrm rot="-1817502">
              <a:off x="809216" y="2304133"/>
              <a:ext cx="2895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VZV</a:t>
              </a:r>
            </a:p>
          </p:txBody>
        </p:sp>
        <p:sp>
          <p:nvSpPr>
            <p:cNvPr id="123911" name="TextBox 25"/>
            <p:cNvSpPr txBox="1">
              <a:spLocks noChangeArrowheads="1"/>
            </p:cNvSpPr>
            <p:nvPr/>
          </p:nvSpPr>
          <p:spPr bwMode="auto">
            <a:xfrm>
              <a:off x="685800" y="443126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200</a:t>
              </a:r>
            </a:p>
          </p:txBody>
        </p:sp>
        <p:cxnSp>
          <p:nvCxnSpPr>
            <p:cNvPr id="123912" name="Straight Connector 26"/>
            <p:cNvCxnSpPr>
              <a:cxnSpLocks noChangeShapeType="1"/>
            </p:cNvCxnSpPr>
            <p:nvPr/>
          </p:nvCxnSpPr>
          <p:spPr bwMode="auto">
            <a:xfrm>
              <a:off x="685767" y="5561013"/>
              <a:ext cx="6019366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13" name="TextBox 28"/>
            <p:cNvSpPr txBox="1">
              <a:spLocks noChangeArrowheads="1"/>
            </p:cNvSpPr>
            <p:nvPr/>
          </p:nvSpPr>
          <p:spPr bwMode="auto">
            <a:xfrm>
              <a:off x="685800" y="5193268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50</a:t>
              </a:r>
            </a:p>
          </p:txBody>
        </p:sp>
        <p:sp>
          <p:nvSpPr>
            <p:cNvPr id="123914" name="Text Box 23"/>
            <p:cNvSpPr txBox="1">
              <a:spLocks noChangeArrowheads="1"/>
            </p:cNvSpPr>
            <p:nvPr/>
          </p:nvSpPr>
          <p:spPr bwMode="auto">
            <a:xfrm rot="-1817502">
              <a:off x="7486049" y="5454744"/>
              <a:ext cx="2089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PML</a:t>
              </a:r>
            </a:p>
          </p:txBody>
        </p:sp>
        <p:sp>
          <p:nvSpPr>
            <p:cNvPr id="123915" name="Text Box 16"/>
            <p:cNvSpPr txBox="1">
              <a:spLocks noChangeArrowheads="1"/>
            </p:cNvSpPr>
            <p:nvPr/>
          </p:nvSpPr>
          <p:spPr bwMode="auto">
            <a:xfrm rot="-1817502">
              <a:off x="2162584" y="2075533"/>
              <a:ext cx="2895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NHL (well-differentiated)</a:t>
              </a:r>
            </a:p>
          </p:txBody>
        </p:sp>
        <p:sp>
          <p:nvSpPr>
            <p:cNvPr id="123916" name="Text Box 16"/>
            <p:cNvSpPr txBox="1">
              <a:spLocks noChangeArrowheads="1"/>
            </p:cNvSpPr>
            <p:nvPr/>
          </p:nvSpPr>
          <p:spPr bwMode="auto">
            <a:xfrm rot="-1817502">
              <a:off x="6182144" y="4342796"/>
              <a:ext cx="31745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NHL (poorly -differentiated)</a:t>
              </a:r>
            </a:p>
          </p:txBody>
        </p:sp>
        <p:sp>
          <p:nvSpPr>
            <p:cNvPr id="123917" name="Text Box 17"/>
            <p:cNvSpPr txBox="1">
              <a:spLocks noChangeArrowheads="1"/>
            </p:cNvSpPr>
            <p:nvPr/>
          </p:nvSpPr>
          <p:spPr bwMode="auto">
            <a:xfrm rot="-1817502">
              <a:off x="3152778" y="4032084"/>
              <a:ext cx="2895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Thrush</a:t>
              </a:r>
            </a:p>
          </p:txBody>
        </p:sp>
        <p:sp>
          <p:nvSpPr>
            <p:cNvPr id="123918" name="Text Box 18"/>
            <p:cNvSpPr txBox="1">
              <a:spLocks noChangeArrowheads="1"/>
            </p:cNvSpPr>
            <p:nvPr/>
          </p:nvSpPr>
          <p:spPr bwMode="auto">
            <a:xfrm rot="-1817502">
              <a:off x="4829584" y="4108335"/>
              <a:ext cx="2895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Candida Esophagitis</a:t>
              </a:r>
            </a:p>
          </p:txBody>
        </p:sp>
        <p:sp>
          <p:nvSpPr>
            <p:cNvPr id="123919" name="Text Box 17"/>
            <p:cNvSpPr txBox="1">
              <a:spLocks noChangeArrowheads="1"/>
            </p:cNvSpPr>
            <p:nvPr/>
          </p:nvSpPr>
          <p:spPr bwMode="auto">
            <a:xfrm rot="-1817502">
              <a:off x="2543222" y="3879684"/>
              <a:ext cx="2895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KS</a:t>
              </a:r>
            </a:p>
          </p:txBody>
        </p:sp>
        <p:cxnSp>
          <p:nvCxnSpPr>
            <p:cNvPr id="123920" name="Straight Connector 36"/>
            <p:cNvCxnSpPr>
              <a:cxnSpLocks noChangeShapeType="1"/>
            </p:cNvCxnSpPr>
            <p:nvPr/>
          </p:nvCxnSpPr>
          <p:spPr bwMode="auto">
            <a:xfrm>
              <a:off x="685767" y="3340100"/>
              <a:ext cx="2057252" cy="127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ysDash"/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21" name="TextBox 37"/>
            <p:cNvSpPr txBox="1">
              <a:spLocks noChangeArrowheads="1"/>
            </p:cNvSpPr>
            <p:nvPr/>
          </p:nvSpPr>
          <p:spPr bwMode="auto">
            <a:xfrm>
              <a:off x="685800" y="2971800"/>
              <a:ext cx="1143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350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Mucocutaneous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Candidiasis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343400" cy="4624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ORAL THRUSH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Painless, creamy, white, plaque-like lesions of buccal or oropharyngeal mucosa or tongue surface.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Can be easily scraped off with tongue depressor.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Less commonly can have erythematous patches without white plaques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Treatment: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Oral fluconazole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Clotrimazole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troches or nystatin suspension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5105400" y="1143000"/>
            <a:ext cx="4038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24933" name="Picture 6" descr="6054_068_lor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2766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Picture 8" descr="Figure 1. Pseudomembranous Candidiasis (Thrush) in Pharyn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276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Oral Hairy Leucoplakia</a:t>
            </a:r>
          </a:p>
        </p:txBody>
      </p:sp>
      <p:pic>
        <p:nvPicPr>
          <p:cNvPr id="125955" name="Picture 5" descr="AID0104-05-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71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7" descr="P8-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7" name="Picture 8" descr="AID0104-07-0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5050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0850" y="649288"/>
            <a:ext cx="8154988" cy="5524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Mucocutaneous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Candidiasis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0850" y="1511300"/>
            <a:ext cx="3983038" cy="467836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Candida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vulvovaginitis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ild to mod, sporadic episodes, similar to HIV- ; if low CD4, may be more severe and frequent.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Treatment: Oral fluconazole or topical azoles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Esophageal candidiasis: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etrosternal burning pain or discomfort and odynophagia; endoscopic diagnosis. </a:t>
            </a:r>
          </a:p>
          <a:p>
            <a:pPr marL="108585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Treatment: Fluconazole or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</a:rPr>
              <a:t>itraconazole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6980" name="Picture 5" descr="AID0104-09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752600"/>
            <a:ext cx="3581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457200" y="576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Aphthous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Ulcers</a:t>
            </a:r>
          </a:p>
        </p:txBody>
      </p:sp>
      <p:sp>
        <p:nvSpPr>
          <p:cNvPr id="128009" name="Rectangle 9"/>
          <p:cNvSpPr>
            <a:spLocks noGrp="1" noChangeArrowheads="1"/>
          </p:cNvSpPr>
          <p:nvPr>
            <p:ph idx="1"/>
          </p:nvPr>
        </p:nvSpPr>
        <p:spPr>
          <a:xfrm>
            <a:off x="5105400" y="1549400"/>
            <a:ext cx="3733800" cy="424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Treatment: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Topical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Mild to moderate ulcers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Corticosteroids, e..g.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Kenalog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Orabase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Topical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Lidocaine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Elixirs (Magic Mouthwash)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Oral steroids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Severe ulcers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Thalidomide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Severe ulcers</a:t>
            </a:r>
          </a:p>
        </p:txBody>
      </p:sp>
      <p:pic>
        <p:nvPicPr>
          <p:cNvPr id="128004" name="Picture 5" descr="AID0104-07-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4343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Bacterial Pneumonia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Incidence higher than HIV negative population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Increased incidence of bacteremia, especially with S. Pneumoniae.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Higher rates of resistant S. Pneumoniae.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Symptoms and Signs similar to non-HIV population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CXR, blood cultures (if not well enough to be treated as outpatient)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smtClean="0"/>
              <a:t>Treatment: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Oral beta-lactam (high dose amoxicillin or amoxicillin-clavulanate) plus oral macrolide (azithromycin or clarithromycin).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Oral respiratory fluoroquinolone (e.g. levaquin) can be used with macrolide if penicillin allergic.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PCP (Pneumocystis jirovecii)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Risks: CD4&lt;200; CD4%&lt;14, oral thrush, recurrent bacterial pneumonia, high viral load, weight loss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Symptoms and Signs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Subacute onset of progressive dyspnea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Fever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Non-productive cough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Chest discomfort that worsens within days to weeks.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May be normal exam at rest.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With exertion, tachypnea, tachycardia, and diffuse dry rales.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Oxygen desaturation with exercise occurs.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Oral thrush may be present.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Elevated LDH &gt;500 common but non-specific.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CXR: diffuse bilateral symmetrical interstitial infiltrates in butterfly pattern or normal. Pneumothorax can be associated.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About 13-18% have another concurrent pulmonary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121958" y="5590311"/>
            <a:ext cx="16002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defTabSz="685800" eaLnBrk="1" hangingPunct="1">
              <a:defRPr/>
            </a:pPr>
            <a:r>
              <a:rPr lang="en-US" altLang="en-US" dirty="0">
                <a:solidFill>
                  <a:srgbClr val="000000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CDC.GOV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527" y="1641956"/>
            <a:ext cx="6655309" cy="41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PCP (Pneumocystis jirovecii)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Treatment:</a:t>
            </a:r>
          </a:p>
          <a:p>
            <a:pPr lvl="1" eaLnBrk="1" hangingPunct="1">
              <a:defRPr/>
            </a:pPr>
            <a:r>
              <a:rPr lang="en-US" sz="2000" smtClean="0"/>
              <a:t>TMP-SMX +/- corticosteroids within 72 hours if moderate-severe hypoxemia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Prophylaxis if CD4&lt;200 or history of oral thrush</a:t>
            </a:r>
          </a:p>
          <a:p>
            <a:pPr lvl="1" eaLnBrk="1" hangingPunct="1">
              <a:defRPr/>
            </a:pPr>
            <a:r>
              <a:rPr lang="en-US" sz="2000" smtClean="0"/>
              <a:t>Bactrim DS daily or TIW or SS daily</a:t>
            </a:r>
          </a:p>
          <a:p>
            <a:pPr lvl="1" eaLnBrk="1" hangingPunct="1">
              <a:defRPr/>
            </a:pPr>
            <a:r>
              <a:rPr lang="en-US" sz="2000" smtClean="0"/>
              <a:t>Dapsone +/-pyrimethamine/leucovorin</a:t>
            </a:r>
          </a:p>
          <a:p>
            <a:pPr lvl="1" eaLnBrk="1" hangingPunct="1">
              <a:defRPr/>
            </a:pPr>
            <a:r>
              <a:rPr lang="en-US" sz="2000" smtClean="0"/>
              <a:t>Atovaquone</a:t>
            </a:r>
          </a:p>
          <a:p>
            <a:pPr eaLnBrk="1" hangingPunct="1">
              <a:defRPr/>
            </a:pPr>
            <a:endParaRPr lang="en-US" sz="2400" smtClean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31077" name="Picture 6" descr="211212-211213-225976-226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Toxoplasma gondii Encephalitis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Occurs as reactivation of latent tissue cysts of the protozoa</a:t>
            </a:r>
          </a:p>
          <a:p>
            <a:pPr eaLnBrk="1" hangingPunct="1">
              <a:defRPr/>
            </a:pPr>
            <a:r>
              <a:rPr lang="en-US" smtClean="0"/>
              <a:t>Clinical disease rare with CD4 &gt;200; highest risk with CD4 &lt;50</a:t>
            </a:r>
          </a:p>
          <a:p>
            <a:pPr eaLnBrk="1" hangingPunct="1">
              <a:defRPr/>
            </a:pPr>
            <a:r>
              <a:rPr lang="en-US" smtClean="0"/>
              <a:t>Eating undercooked meat containing the cysts or ingesting the oocytes shed in cat feces and sporulated in the environment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Toxoplasma gondii Encephalitis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Symptoms and Signs: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Focal encephalitis with headache, confusion, or motor weakness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Fever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Focal neurological abnormalities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Progresses to seizures, stupor, and coma.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CT or MRI– multiple contrast-enhancing lesions often with edema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smtClean="0"/>
              <a:t>Diagnosis: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Toxo IgG positive,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Lesion on CT/MRI,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mtClean="0"/>
              <a:t>Detection of organism on biopsy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smtClean="0"/>
          </a:p>
        </p:txBody>
      </p:sp>
      <p:pic>
        <p:nvPicPr>
          <p:cNvPr id="133125" name="Picture 6" descr="Toxo_cns_large">
            <a:hlinkClick r:id="rId2" tooltip="Computed tomography image of a brain abscess (arrow) caused by Toxoplasma gondii. Source: National HIV/AIDS Program - U.S. Department of Veterans Affairs and Paul A. Volberding, MD, UCS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Toxoplasma gondii Encephalitis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Treatment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Pyrimethamine plus sulfadiazine plus leucovorin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At least 6 weeks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Corticosteroids for treatment of mass effect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Prophylaxis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CD4&lt;100 and Toxo IgG positive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TMP-SMX DS daily or TIW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Dapsone-pyrimethamine plus leucovorin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Atovaquone +/- pyrimethamine plus leucovorin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Mycobacterium Avium Complex (MAC)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Typically is disseminated multi-organ infection occurring when CD4 &lt;50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Viral load &gt;100,000, previous colonization with MAC, previous OIs increase susceptibility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Symptoms and Signs: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Fever, night sweats, weight loss, fatigue, diarrhea, and abdominal pain.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Anemia, elevated liver alk phos, hepatomegaly, splenomegaly, lymphadenopathy.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Early symptoms may be minimal and precede detectable mycobacteremia for several weeks.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Mycobacterium Avium Complex (MAC)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Treatment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Clarithromycin and Ethambutol +/- </a:t>
            </a:r>
            <a:r>
              <a:rPr lang="en-US" dirty="0" err="1" smtClean="0"/>
              <a:t>Rifabutin</a:t>
            </a:r>
            <a:r>
              <a:rPr lang="en-US" dirty="0" smtClean="0"/>
              <a:t> +/- fourth drug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After 12 months, asymptomatic, CD4&gt;100 for at least 6 months, can stop treatment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Prophylaxis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CD4&lt;50 and not on ARV or on ARV but not </a:t>
            </a:r>
            <a:r>
              <a:rPr lang="en-US" dirty="0" err="1" smtClean="0"/>
              <a:t>virologically</a:t>
            </a:r>
            <a:r>
              <a:rPr lang="en-US" dirty="0" smtClean="0"/>
              <a:t> suppressed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Azithromycin weekly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Clarithromycin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Discontinue when CD4 &gt;100 for 3 months or more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Cytomegalovirus (CMV)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Occurs typically when CD4&lt;50</a:t>
            </a:r>
          </a:p>
          <a:p>
            <a:pPr eaLnBrk="1" hangingPunct="1">
              <a:defRPr/>
            </a:pPr>
            <a:r>
              <a:rPr lang="en-US" smtClean="0"/>
              <a:t>Symptoms and Signs: Retinitis most common manifestation. Usually unilateral disease but can spread to other eye without treatment. Floaters, scotomata, peripheral visual defects. Can cause blindness. Can progress within 2-3 weeks. Other manifestations involve colitis, esophagitis, pneumonitis, neurologic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Cytomegalovirus (CMV)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  <a:p>
            <a:pPr lvl="1" eaLnBrk="1" hangingPunct="1">
              <a:defRPr/>
            </a:pPr>
            <a:r>
              <a:rPr lang="en-US" smtClean="0"/>
              <a:t>Valganciclovir, IV ganciclovir, IV foscarnet, IV cidofovir, intraocular implants</a:t>
            </a:r>
          </a:p>
          <a:p>
            <a:pPr lvl="1" eaLnBrk="1" hangingPunct="1">
              <a:defRPr/>
            </a:pPr>
            <a:r>
              <a:rPr lang="en-US" smtClean="0"/>
              <a:t>Maintenance treatment can be stopped if CD4&gt;100 for greater than 3-6 months on ARV</a:t>
            </a:r>
          </a:p>
          <a:p>
            <a:pPr eaLnBrk="1" hangingPunct="1">
              <a:defRPr/>
            </a:pPr>
            <a:r>
              <a:rPr lang="en-US" smtClean="0"/>
              <a:t>Prophylaxis</a:t>
            </a:r>
          </a:p>
          <a:p>
            <a:pPr lvl="1" eaLnBrk="1" hangingPunct="1">
              <a:defRPr/>
            </a:pPr>
            <a:r>
              <a:rPr lang="en-US" smtClean="0"/>
              <a:t>Testing visual acuity regularly</a:t>
            </a:r>
          </a:p>
          <a:p>
            <a:pPr lvl="1" eaLnBrk="1" hangingPunct="1">
              <a:defRPr/>
            </a:pPr>
            <a:r>
              <a:rPr lang="en-US" smtClean="0"/>
              <a:t>Fundoscopic examinations by ophthalmologist if CD4&lt;50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Cytomegalovirus (CMV) Retinitis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39268" name="Picture 5" descr="AID0104-06-0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73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7" descr="AID0104-13-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Cryptococcosis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Majority of cases observed when CD4 &lt;50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Symptoms and Signs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Usually as subacute meningitis or meningoencephalitis with fever, malaise, and headache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Neck stiffness and photophobia in 1/4 to 1/3 patients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Lethargy, altered mentation, personality changes, memory loss in small groups of patients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Cryptococcal antigen almost always positive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CSF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Theme1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FDB275E8-7261-4A99-BA1A-4BD79DB00272}" vid="{94B8CB64-C6D1-43E7-8D29-4C7182201CB0}"/>
    </a:ext>
  </a:extLst>
</a:theme>
</file>

<file path=ppt/theme/theme12.xml><?xml version="1.0" encoding="utf-8"?>
<a:theme xmlns:a="http://schemas.openxmlformats.org/drawingml/2006/main" name="1_CH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C" id="{EBFDE1B7-95F0-48DF-9B84-F05520CD9FC8}" vid="{F9D0790F-4C59-46B5-8063-4B18A5D56534}"/>
    </a:ext>
  </a:extLst>
</a:theme>
</file>

<file path=ppt/theme/theme13.xml><?xml version="1.0" encoding="utf-8"?>
<a:theme xmlns:a="http://schemas.openxmlformats.org/drawingml/2006/main" name="54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5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857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>
            <a:solidFill>
              <a:schemeClr val="bg2"/>
            </a:solidFill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9_Custom Design">
  <a:themeElements>
    <a:clrScheme name="ONC Theme">
      <a:dk1>
        <a:srgbClr val="CDCDCF"/>
      </a:dk1>
      <a:lt1>
        <a:srgbClr val="FFFFFF"/>
      </a:lt1>
      <a:dk2>
        <a:srgbClr val="00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8B3D9A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sz="1400" b="0" dirty="0" smtClean="0">
            <a:solidFill>
              <a:schemeClr val="bg2"/>
            </a:solidFill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17.xml><?xml version="1.0" encoding="utf-8"?>
<a:theme xmlns:a="http://schemas.openxmlformats.org/drawingml/2006/main" name="4_2017_HTAA_Diabetes">
  <a:themeElements>
    <a:clrScheme name="2018 CCO LIVE">
      <a:dk1>
        <a:srgbClr val="455560"/>
      </a:dk1>
      <a:lt1>
        <a:srgbClr val="FFFFFF"/>
      </a:lt1>
      <a:dk2>
        <a:srgbClr val="000000"/>
      </a:dk2>
      <a:lt2>
        <a:srgbClr val="CDCDCF"/>
      </a:lt2>
      <a:accent1>
        <a:srgbClr val="015873"/>
      </a:accent1>
      <a:accent2>
        <a:srgbClr val="4DA1BB"/>
      </a:accent2>
      <a:accent3>
        <a:srgbClr val="E1471D"/>
      </a:accent3>
      <a:accent4>
        <a:srgbClr val="00823B"/>
      </a:accent4>
      <a:accent5>
        <a:srgbClr val="FDB338"/>
      </a:accent5>
      <a:accent6>
        <a:srgbClr val="682E74"/>
      </a:accent6>
      <a:hlink>
        <a:srgbClr val="E1471D"/>
      </a:hlink>
      <a:folHlink>
        <a:srgbClr val="01587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0">
          <a:solidFill>
            <a:schemeClr val="bg1"/>
          </a:solidFill>
          <a:miter lim="800000"/>
          <a:headEnd/>
          <a:tailEnd/>
        </a:ln>
      </a:spPr>
      <a:bodyPr anchor="b"/>
      <a:lstStyle>
        <a:defPPr algn="ctr" eaLnBrk="1" hangingPunct="1">
          <a:spcBef>
            <a:spcPct val="35000"/>
          </a:spcBef>
          <a:spcAft>
            <a:spcPct val="25000"/>
          </a:spcAft>
          <a:buClr>
            <a:schemeClr val="folHlink"/>
          </a:buClr>
          <a:buNone/>
          <a:defRPr sz="1800" b="0" dirty="0">
            <a:solidFill>
              <a:schemeClr val="tx1"/>
            </a:solidFill>
            <a:latin typeface="Calibri" panose="020F0502020204030204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rtlCol="0">
        <a:spAutoFit/>
      </a:bodyPr>
      <a:lstStyle>
        <a:defPPr algn="l">
          <a:lnSpc>
            <a:spcPct val="100000"/>
          </a:lnSpc>
          <a:spcBef>
            <a:spcPct val="50000"/>
          </a:spcBef>
          <a:spcAft>
            <a:spcPct val="0"/>
          </a:spcAft>
          <a:buClrTx/>
          <a:buFontTx/>
          <a:buNone/>
          <a:defRPr b="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_HTAA_Diabetes" id="{1367EE62-49C0-41AA-9F7D-AEA8A8F73D1D}" vid="{45DB6FF6-6200-4F3D-90FC-F48B64252754}"/>
    </a:ext>
  </a:extLst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CHHSTP_PPT_dark([1]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b="0" dirty="0"/>
        </a:defPPr>
      </a:lstStyle>
    </a:tx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">
  <a:themeElements>
    <a:clrScheme name="Custom 13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FDB275E8-7261-4A99-BA1A-4BD79DB00272}" vid="{94B8CB64-C6D1-43E7-8D29-4C7182201CB0}"/>
    </a:ext>
  </a:extLst>
</a:theme>
</file>

<file path=ppt/theme/theme9.xml><?xml version="1.0" encoding="utf-8"?>
<a:theme xmlns:a="http://schemas.openxmlformats.org/drawingml/2006/main" name="CH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C" id="{EBFDE1B7-95F0-48DF-9B84-F05520CD9FC8}" vid="{F9D0790F-4C59-46B5-8063-4B18A5D5653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19796</TotalTime>
  <Words>6009</Words>
  <Application>Microsoft Office PowerPoint</Application>
  <PresentationFormat>On-screen Show (4:3)</PresentationFormat>
  <Paragraphs>1101</Paragraphs>
  <Slides>130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130</vt:i4>
      </vt:variant>
    </vt:vector>
  </HeadingPairs>
  <TitlesOfParts>
    <vt:vector size="161" baseType="lpstr">
      <vt:lpstr>MS PGothic</vt:lpstr>
      <vt:lpstr>MS PGothic</vt:lpstr>
      <vt:lpstr>Arial</vt:lpstr>
      <vt:lpstr>Calibri</vt:lpstr>
      <vt:lpstr>Calibri Light</vt:lpstr>
      <vt:lpstr>Californian FB</vt:lpstr>
      <vt:lpstr>Cambria</vt:lpstr>
      <vt:lpstr>Garamond</vt:lpstr>
      <vt:lpstr>Myriad Web Pro</vt:lpstr>
      <vt:lpstr>Times New Roman</vt:lpstr>
      <vt:lpstr>Wingdings</vt:lpstr>
      <vt:lpstr>Stream</vt:lpstr>
      <vt:lpstr>Office Theme</vt:lpstr>
      <vt:lpstr>NCHHSTP_PPT_dark(</vt:lpstr>
      <vt:lpstr>NCHHSTP_PPT_dark([1]</vt:lpstr>
      <vt:lpstr>4_Custom Design</vt:lpstr>
      <vt:lpstr>5_Custom Design</vt:lpstr>
      <vt:lpstr>7_Office Theme</vt:lpstr>
      <vt:lpstr>Theme1</vt:lpstr>
      <vt:lpstr>CHC</vt:lpstr>
      <vt:lpstr>1_Office Theme</vt:lpstr>
      <vt:lpstr>1_Theme1</vt:lpstr>
      <vt:lpstr>1_CHC</vt:lpstr>
      <vt:lpstr>54_Custom Design</vt:lpstr>
      <vt:lpstr>55_Custom Design</vt:lpstr>
      <vt:lpstr>59_Custom Design</vt:lpstr>
      <vt:lpstr>3_2017_HTAA_Diabetes</vt:lpstr>
      <vt:lpstr>4_2017_HTAA_Diabetes</vt:lpstr>
      <vt:lpstr>3_Office Theme</vt:lpstr>
      <vt:lpstr>4_Office Theme</vt:lpstr>
      <vt:lpstr>6_Office Theme</vt:lpstr>
      <vt:lpstr>HIV Primer (and then some) for the Non-HIV Provider</vt:lpstr>
      <vt:lpstr>Disclosure </vt:lpstr>
      <vt:lpstr>Outline</vt:lpstr>
      <vt:lpstr>PowerPoint Presentation</vt:lpstr>
      <vt:lpstr>PowerPoint Presentation</vt:lpstr>
      <vt:lpstr>HIV Incidence</vt:lpstr>
      <vt:lpstr>PowerPoint Presentation</vt:lpstr>
      <vt:lpstr>PowerPoint Presentation</vt:lpstr>
      <vt:lpstr>PowerPoint Presentation</vt:lpstr>
      <vt:lpstr>PowerPoint Presentation</vt:lpstr>
      <vt:lpstr>HIV Prevention Strategies</vt:lpstr>
      <vt:lpstr>Risk Reduction Counseling</vt:lpstr>
      <vt:lpstr>HIV Tests</vt:lpstr>
      <vt:lpstr>HIV 4th Generation Testing</vt:lpstr>
      <vt:lpstr>HIV Testing</vt:lpstr>
      <vt:lpstr>Who Should We Be Testing?</vt:lpstr>
      <vt:lpstr>HIV Transmission</vt:lpstr>
      <vt:lpstr>Bodily Fluids and HIV Risk</vt:lpstr>
      <vt:lpstr>PowerPoint Presentation</vt:lpstr>
      <vt:lpstr>PowerPoint Presentation</vt:lpstr>
      <vt:lpstr>Pre-Exposure Prophylaxis (PrEP)</vt:lpstr>
      <vt:lpstr>PrEP in the United States, 2020</vt:lpstr>
      <vt:lpstr>PowerPoint Presentation</vt:lpstr>
      <vt:lpstr>Oral PrEP Reduces Incidence of HIV in MSM, Even With Incomplete Adherence</vt:lpstr>
      <vt:lpstr>PowerPoint Presentation</vt:lpstr>
      <vt:lpstr>PrEP Prescribing Choices</vt:lpstr>
      <vt:lpstr>2-1-1 PrEP On-Demand with TDF/FTC </vt:lpstr>
      <vt:lpstr>  What  is Treatment As Prevention? </vt:lpstr>
      <vt:lpstr>PowerPoint Presentation</vt:lpstr>
      <vt:lpstr>  Scientific Evidence </vt:lpstr>
      <vt:lpstr>HPTN 052:  Last known VLs prior to HIV diagnosis in the 8 linked transmissions after ARV start</vt:lpstr>
      <vt:lpstr>  When does TasP become effective? </vt:lpstr>
      <vt:lpstr>Prevention Access Campaign: 2016</vt:lpstr>
      <vt:lpstr>PowerPoint Presentation</vt:lpstr>
      <vt:lpstr>PowerPoint Presentation</vt:lpstr>
      <vt:lpstr>  STI and Condom Use  </vt:lpstr>
      <vt:lpstr>HIV Preventive Care &amp; Monitoring</vt:lpstr>
      <vt:lpstr>PowerPoint Presentation</vt:lpstr>
      <vt:lpstr>HIV Resistance Testing</vt:lpstr>
      <vt:lpstr>HLA-B5701 Testing</vt:lpstr>
      <vt:lpstr>Tropism Testing</vt:lpstr>
      <vt:lpstr>Other Viral Testing</vt:lpstr>
      <vt:lpstr>Routine Screening</vt:lpstr>
      <vt:lpstr>Cervical Cancer Screening</vt:lpstr>
      <vt:lpstr>Why is Cervical Cancer Screening Important For Women with HIV?</vt:lpstr>
      <vt:lpstr>HPV and HIV</vt:lpstr>
      <vt:lpstr>Anal Cancer Screening</vt:lpstr>
      <vt:lpstr>Anal Pap Smear Recommendations (perhaps)</vt:lpstr>
      <vt:lpstr>PowerPoint Presentation</vt:lpstr>
      <vt:lpstr>PowerPoint Presentation</vt:lpstr>
      <vt:lpstr>Vaccinations</vt:lpstr>
      <vt:lpstr>Opportunistic Infection (OI) Prophylaxis</vt:lpstr>
      <vt:lpstr>HIV Treatment</vt:lpstr>
      <vt:lpstr>Clinical Course of HIV</vt:lpstr>
      <vt:lpstr>CD4 and HIV RNA (Viral Load) Relationship</vt:lpstr>
      <vt:lpstr>Department of Health And Human Services (DHHS) Guidelines:  Anti-Retroviral (ARV) Initiation </vt:lpstr>
      <vt:lpstr>ARV Regimen</vt:lpstr>
      <vt:lpstr>PowerPoint Presentation</vt:lpstr>
      <vt:lpstr>Antiretroviral (ARV) Medications</vt:lpstr>
      <vt:lpstr>PowerPoint Presentation</vt:lpstr>
      <vt:lpstr>PowerPoint Presentation</vt:lpstr>
      <vt:lpstr>Using Pharmacokinetics To Our Advantage…</vt:lpstr>
      <vt:lpstr>Co-formulated ARVs</vt:lpstr>
      <vt:lpstr>Co-formulated ARVs</vt:lpstr>
      <vt:lpstr>Co-formulated Single Tablet ARV Regimens</vt:lpstr>
      <vt:lpstr>Co-formulated Single Tablet ARV Regimens</vt:lpstr>
      <vt:lpstr>Injectable ARV Regimen</vt:lpstr>
      <vt:lpstr>Bottom Line: Most Commonly Used HIV Regimens</vt:lpstr>
      <vt:lpstr>DHHS Guidelines</vt:lpstr>
      <vt:lpstr>Practical Issues to Consider</vt:lpstr>
      <vt:lpstr>ARV Side Effects</vt:lpstr>
      <vt:lpstr>ARV Side Effects</vt:lpstr>
      <vt:lpstr>Renal complications: HIVAN</vt:lpstr>
      <vt:lpstr>Renal Dose Adjustments</vt:lpstr>
      <vt:lpstr>Lipodystrophy Syndrome</vt:lpstr>
      <vt:lpstr>PowerPoint Presentation</vt:lpstr>
      <vt:lpstr>Other ARV Complications</vt:lpstr>
      <vt:lpstr>Drug Interactions</vt:lpstr>
      <vt:lpstr>Drug Interactions</vt:lpstr>
      <vt:lpstr>PowerPoint Presentation</vt:lpstr>
      <vt:lpstr>https://hivdb.stanford.edu/hivdb/by-mutations/ </vt:lpstr>
      <vt:lpstr>Common  Opportunistic Infections</vt:lpstr>
      <vt:lpstr>CD4 Count and Risk of Opportunistic Infections</vt:lpstr>
      <vt:lpstr>Mucocutaneous Candidiasis</vt:lpstr>
      <vt:lpstr>Oral Hairy Leucoplakia</vt:lpstr>
      <vt:lpstr>Mucocutaneous Candidiasis</vt:lpstr>
      <vt:lpstr>Aphthous Ulcers</vt:lpstr>
      <vt:lpstr>Bacterial Pneumonia</vt:lpstr>
      <vt:lpstr>PCP (Pneumocystis jirovecii)</vt:lpstr>
      <vt:lpstr>PCP (Pneumocystis jirovecii)</vt:lpstr>
      <vt:lpstr>Toxoplasma gondii Encephalitis</vt:lpstr>
      <vt:lpstr>Toxoplasma gondii Encephalitis</vt:lpstr>
      <vt:lpstr>Toxoplasma gondii Encephalitis</vt:lpstr>
      <vt:lpstr>Mycobacterium Avium Complex (MAC)</vt:lpstr>
      <vt:lpstr>Mycobacterium Avium Complex (MAC)</vt:lpstr>
      <vt:lpstr>Cytomegalovirus (CMV)</vt:lpstr>
      <vt:lpstr>Cytomegalovirus (CMV)</vt:lpstr>
      <vt:lpstr>Cytomegalovirus (CMV) Retinitis</vt:lpstr>
      <vt:lpstr>Cryptococcosis</vt:lpstr>
      <vt:lpstr>Cryptococcosis</vt:lpstr>
      <vt:lpstr>Molluscum Contagiosum</vt:lpstr>
      <vt:lpstr>Human Papilloma Virus</vt:lpstr>
      <vt:lpstr>Seborrheic Dermatitis</vt:lpstr>
      <vt:lpstr>Kaposi’s Sarcoma</vt:lpstr>
      <vt:lpstr>Case Study</vt:lpstr>
      <vt:lpstr>Case Study</vt:lpstr>
      <vt:lpstr>Case Study</vt:lpstr>
      <vt:lpstr>Case Study</vt:lpstr>
      <vt:lpstr>Case Study</vt:lpstr>
      <vt:lpstr>Case Study</vt:lpstr>
      <vt:lpstr>PowerPoint Presentation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Summary</vt:lpstr>
      <vt:lpstr>QUESTIONS</vt:lpstr>
    </vt:vector>
  </TitlesOfParts>
  <Company>Community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Primer for the Non-HIV PRovider</dc:title>
  <dc:creator>haddadm</dc:creator>
  <cp:lastModifiedBy>Haddad, Marwan</cp:lastModifiedBy>
  <cp:revision>246</cp:revision>
  <dcterms:created xsi:type="dcterms:W3CDTF">2010-02-21T18:41:17Z</dcterms:created>
  <dcterms:modified xsi:type="dcterms:W3CDTF">2023-03-23T16:06:03Z</dcterms:modified>
</cp:coreProperties>
</file>