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sldIdLst>
    <p:sldId id="256" r:id="rId4"/>
    <p:sldId id="258" r:id="rId5"/>
    <p:sldId id="259" r:id="rId6"/>
    <p:sldId id="261" r:id="rId7"/>
    <p:sldId id="260" r:id="rId8"/>
    <p:sldId id="312" r:id="rId9"/>
    <p:sldId id="262" r:id="rId10"/>
    <p:sldId id="271" r:id="rId11"/>
    <p:sldId id="273" r:id="rId12"/>
    <p:sldId id="274" r:id="rId13"/>
    <p:sldId id="275" r:id="rId14"/>
    <p:sldId id="276" r:id="rId15"/>
    <p:sldId id="313" r:id="rId16"/>
    <p:sldId id="314" r:id="rId17"/>
    <p:sldId id="278" r:id="rId18"/>
    <p:sldId id="279" r:id="rId19"/>
    <p:sldId id="280" r:id="rId20"/>
    <p:sldId id="281" r:id="rId21"/>
    <p:sldId id="283" r:id="rId22"/>
    <p:sldId id="282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5" r:id="rId50"/>
    <p:sldId id="311" r:id="rId51"/>
    <p:sldId id="269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Intosh, Jeannie" initials="MJ" lastIdx="1" clrIdx="0">
    <p:extLst>
      <p:ext uri="{19B8F6BF-5375-455C-9EA6-DF929625EA0E}">
        <p15:presenceInfo xmlns:p15="http://schemas.microsoft.com/office/powerpoint/2012/main" userId="S-1-5-21-1671965561-1685016268-2076119496-280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6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149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commentAuthors" Target="commentAuthors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3-16T13:36:54.985" idx="1">
    <p:pos x="10" y="10"/>
    <p:text/>
    <p:extLst>
      <p:ext uri="{C676402C-5697-4E1C-873F-D02D1690AC5C}">
        <p15:threadingInfo xmlns:p15="http://schemas.microsoft.com/office/powerpoint/2012/main" timeZoneBias="24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935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14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994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43935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46624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39641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855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87541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4114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078431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69203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6624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263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168144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99409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57200"/>
            <a:ext cx="5867400" cy="708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1676400"/>
            <a:ext cx="4876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8/19/10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AF408-E942-4AFD-A186-2C8B00AD032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80647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95600" y="1600200"/>
            <a:ext cx="5791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8/19/10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5D1DF-46CB-4143-ADAB-36F7C157511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14425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274638"/>
            <a:ext cx="5715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895600" y="1600200"/>
            <a:ext cx="2819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67400" y="1600200"/>
            <a:ext cx="28194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8/19/10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44D13-9D15-4B2E-8624-E9F0C5551A7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75352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endParaRPr lang="en-US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prstClr val="black"/>
              </a:solidFill>
              <a:ea typeface="ＭＳ Ｐゴシック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F6A906B8-42BA-473D-893D-3C1B52C70375}" type="datetime1">
              <a:rPr lang="en-US" altLang="en-US"/>
              <a:pPr>
                <a:defRPr/>
              </a:pPr>
              <a:t>3/16/2023</a:t>
            </a:fld>
            <a:endParaRPr lang="en-US" altLang="en-US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rgbClr val="88A44D"/>
                </a:solidFill>
              </a:defRPr>
            </a:lvl1pPr>
          </a:lstStyle>
          <a:p>
            <a:pPr>
              <a:defRPr/>
            </a:pPr>
            <a:fld id="{75CFD748-28AE-4718-BC51-6EA91115B6F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687261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F5718-615D-47DF-9BC3-5742C420246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8190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ea typeface="ＭＳ Ｐゴシック" pitchFamily="34" charset="-128"/>
              </a:defRPr>
            </a:lvl1pPr>
          </a:lstStyle>
          <a:p>
            <a:pPr>
              <a:defRPr/>
            </a:pPr>
            <a:fld id="{994FC75A-A106-4692-81D4-589BD3BF76E7}" type="datetime1">
              <a:rPr lang="en-US" altLang="en-US"/>
              <a:pPr>
                <a:defRPr/>
              </a:pPr>
              <a:t>3/16/2023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4C6978-E24C-46FA-9024-BAB503BE8DEA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953470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 txBox="1">
            <a:spLocks/>
          </p:cNvSpPr>
          <p:nvPr userDrawn="1"/>
        </p:nvSpPr>
        <p:spPr>
          <a:xfrm>
            <a:off x="0" y="6492875"/>
            <a:ext cx="1676400" cy="365125"/>
          </a:xfrm>
          <a:prstGeom prst="rect">
            <a:avLst/>
          </a:prstGeo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dirty="0" smtClean="0">
                <a:ea typeface="+mn-ea"/>
              </a:rPr>
              <a:t>RQLHE0005-0313</a:t>
            </a:r>
            <a:endParaRPr lang="en-US" dirty="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303F4B9-0104-47B2-A52A-6EEB5033EAA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6016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396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8557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5416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114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843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920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1485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6994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F348-B3D9-4D48-9047-CE76AC290D03}" type="datetimeFigureOut">
              <a:rPr lang="en-US" smtClean="0"/>
              <a:t>3/16/2023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3348-EC9C-5F45-A82A-2C26670334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28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FF348-B3D9-4D48-9047-CE76AC290D03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3/16/2023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A3348-EC9C-5F45-A82A-2C26670334C6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4283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971800" y="274638"/>
            <a:ext cx="5715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895600" y="1600200"/>
            <a:ext cx="57912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prstClr val="white"/>
                </a:solidFill>
                <a:latin typeface="Footlight MT Light" pitchFamily="18" charset="0"/>
                <a:ea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8/19/10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prstClr val="white"/>
                </a:solidFill>
                <a:latin typeface="Footlight MT Light" pitchFamily="18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FFFFFF"/>
                </a:solidFill>
                <a:latin typeface="Footlight MT Light" pitchFamily="18" charset="0"/>
              </a:defRPr>
            </a:lvl1pPr>
          </a:lstStyle>
          <a:p>
            <a:pPr>
              <a:defRPr/>
            </a:pPr>
            <a:fld id="{ED02B397-43BC-426F-9630-EE33286BE9E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30252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Footlight MT Light" pitchFamily="18" charset="0"/>
          <a:ea typeface="ＭＳ Ｐゴシック" pitchFamily="34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ootlight MT Light" pitchFamily="18" charset="0"/>
          <a:ea typeface="ＭＳ Ｐゴシック" pitchFamily="34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ootlight MT Light" pitchFamily="18" charset="0"/>
          <a:ea typeface="ＭＳ Ｐゴシック" pitchFamily="34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ootlight MT Light" pitchFamily="18" charset="0"/>
          <a:ea typeface="ＭＳ Ｐゴシック" pitchFamily="34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Footlight MT Light" pitchFamily="18" charset="0"/>
          <a:ea typeface="ＭＳ Ｐゴシック" pitchFamily="34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Footlight MT Light" pitchFamily="18" charset="0"/>
          <a:ea typeface="ＭＳ Ｐゴシック" pitchFamily="34" charset="-128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Footlight MT Light" pitchFamily="18" charset="0"/>
          <a:ea typeface="ＭＳ Ｐゴシック" pitchFamily="34" charset="-128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Footlight MT Light" pitchFamily="18" charset="0"/>
          <a:ea typeface="ＭＳ Ｐゴシック" pitchFamily="34" charset="-128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Footlight MT Light" pitchFamily="18" charset="0"/>
          <a:ea typeface="ＭＳ Ｐゴシック" pitchFamily="34" charset="-128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Footlight MT Light" pitchFamily="18" charset="0"/>
          <a:ea typeface="ＭＳ Ｐゴシック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637" y="1939635"/>
            <a:ext cx="8478981" cy="1537856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C00000"/>
                </a:solidFill>
              </a:rPr>
              <a:t>HEPATITIS B INFECTION:</a:t>
            </a:r>
            <a:br>
              <a:rPr lang="en-US" sz="4800" b="1" dirty="0" smtClean="0">
                <a:solidFill>
                  <a:srgbClr val="C00000"/>
                </a:solidFill>
              </a:rPr>
            </a:br>
            <a:r>
              <a:rPr lang="en-US" sz="3200" b="1" dirty="0" smtClean="0">
                <a:solidFill>
                  <a:srgbClr val="C00000"/>
                </a:solidFill>
              </a:rPr>
              <a:t>A PRIMER FOR NP RESIDENTS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41419" y="4461164"/>
            <a:ext cx="6802581" cy="1468581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en-US" b="1" dirty="0">
                <a:solidFill>
                  <a:srgbClr val="002060"/>
                </a:solidFill>
              </a:rPr>
              <a:t>Jeannie McIntosh, APRN, FNP-C, AAHIVS</a:t>
            </a:r>
          </a:p>
          <a:p>
            <a:pPr lvl="0"/>
            <a:r>
              <a:rPr lang="en-US" sz="2800" b="1" i="1" dirty="0">
                <a:solidFill>
                  <a:srgbClr val="002060"/>
                </a:solidFill>
              </a:rPr>
              <a:t>CHC Center for Key Populations</a:t>
            </a:r>
          </a:p>
          <a:p>
            <a:pPr lvl="0"/>
            <a:r>
              <a:rPr lang="en-US" sz="2800" b="1" dirty="0" smtClean="0">
                <a:solidFill>
                  <a:srgbClr val="002060"/>
                </a:solidFill>
              </a:rPr>
              <a:t>NP Residency Didactic</a:t>
            </a:r>
            <a:r>
              <a:rPr lang="en-US" sz="2800" b="1" smtClean="0">
                <a:solidFill>
                  <a:srgbClr val="002060"/>
                </a:solidFill>
              </a:rPr>
              <a:t>, March 2023</a:t>
            </a:r>
            <a:endParaRPr lang="en-US" sz="2800" b="1" dirty="0">
              <a:solidFill>
                <a:srgbClr val="002060"/>
              </a:solidFill>
            </a:endParaRP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1164"/>
            <a:ext cx="2229400" cy="630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91546"/>
            <a:ext cx="2229400" cy="79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8872"/>
            <a:ext cx="8229600" cy="92132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PREVENTION OF HBV TRANSMISSION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100" b="1" dirty="0" smtClean="0">
                <a:solidFill>
                  <a:srgbClr val="002060"/>
                </a:solidFill>
              </a:rPr>
              <a:t>Vaccinate close contacts (household members, sex partners, those who share needles, etc.)</a:t>
            </a:r>
          </a:p>
          <a:p>
            <a:r>
              <a:rPr lang="en-US" sz="3100" b="1" dirty="0" smtClean="0">
                <a:solidFill>
                  <a:srgbClr val="002060"/>
                </a:solidFill>
              </a:rPr>
              <a:t>If close contacts are non-immune:</a:t>
            </a:r>
          </a:p>
          <a:p>
            <a:pPr marL="0" indent="0">
              <a:buNone/>
            </a:pPr>
            <a:r>
              <a:rPr lang="en-US" sz="3100" b="1" dirty="0" smtClean="0">
                <a:solidFill>
                  <a:srgbClr val="002060"/>
                </a:solidFill>
              </a:rPr>
              <a:t>		-	Use </a:t>
            </a:r>
            <a:r>
              <a:rPr lang="en-US" sz="3100" b="1" dirty="0">
                <a:solidFill>
                  <a:srgbClr val="002060"/>
                </a:solidFill>
              </a:rPr>
              <a:t>barrier protection for sexual </a:t>
            </a:r>
            <a:r>
              <a:rPr lang="en-US" sz="3100" b="1" dirty="0" smtClean="0">
                <a:solidFill>
                  <a:srgbClr val="002060"/>
                </a:solidFill>
              </a:rPr>
              <a:t>intercourse</a:t>
            </a:r>
          </a:p>
          <a:p>
            <a:pPr marL="0" indent="0">
              <a:buNone/>
            </a:pPr>
            <a:r>
              <a:rPr lang="en-US" sz="3100" b="1" dirty="0">
                <a:solidFill>
                  <a:srgbClr val="002060"/>
                </a:solidFill>
              </a:rPr>
              <a:t>	</a:t>
            </a:r>
            <a:r>
              <a:rPr lang="en-US" sz="3100" b="1" dirty="0" smtClean="0">
                <a:solidFill>
                  <a:srgbClr val="002060"/>
                </a:solidFill>
              </a:rPr>
              <a:t>	-	Don’t </a:t>
            </a:r>
            <a:r>
              <a:rPr lang="en-US" sz="3100" b="1" dirty="0">
                <a:solidFill>
                  <a:srgbClr val="002060"/>
                </a:solidFill>
              </a:rPr>
              <a:t>share </a:t>
            </a:r>
            <a:r>
              <a:rPr lang="en-US" sz="3100" b="1" dirty="0" smtClean="0">
                <a:solidFill>
                  <a:srgbClr val="002060"/>
                </a:solidFill>
              </a:rPr>
              <a:t>toothbrushes/razors</a:t>
            </a:r>
          </a:p>
          <a:p>
            <a:pPr marL="0" indent="0">
              <a:buNone/>
            </a:pPr>
            <a:r>
              <a:rPr lang="en-US" sz="3100" b="1" dirty="0">
                <a:solidFill>
                  <a:srgbClr val="002060"/>
                </a:solidFill>
              </a:rPr>
              <a:t>	</a:t>
            </a:r>
            <a:r>
              <a:rPr lang="en-US" sz="3100" b="1" dirty="0" smtClean="0">
                <a:solidFill>
                  <a:srgbClr val="002060"/>
                </a:solidFill>
              </a:rPr>
              <a:t>	-	Cover </a:t>
            </a:r>
            <a:r>
              <a:rPr lang="en-US" sz="3100" b="1" dirty="0">
                <a:solidFill>
                  <a:srgbClr val="002060"/>
                </a:solidFill>
              </a:rPr>
              <a:t>open cuts and </a:t>
            </a:r>
            <a:r>
              <a:rPr lang="en-US" sz="3100" b="1" dirty="0" smtClean="0">
                <a:solidFill>
                  <a:srgbClr val="002060"/>
                </a:solidFill>
              </a:rPr>
              <a:t>scratches</a:t>
            </a:r>
          </a:p>
          <a:p>
            <a:pPr marL="0" indent="0">
              <a:buNone/>
            </a:pPr>
            <a:r>
              <a:rPr lang="en-US" sz="3100" b="1" dirty="0">
                <a:solidFill>
                  <a:srgbClr val="002060"/>
                </a:solidFill>
              </a:rPr>
              <a:t>	</a:t>
            </a:r>
            <a:r>
              <a:rPr lang="en-US" sz="3100" b="1" dirty="0" smtClean="0">
                <a:solidFill>
                  <a:srgbClr val="002060"/>
                </a:solidFill>
              </a:rPr>
              <a:t>	-	Clean </a:t>
            </a:r>
            <a:r>
              <a:rPr lang="en-US" sz="3100" b="1" dirty="0">
                <a:solidFill>
                  <a:srgbClr val="002060"/>
                </a:solidFill>
              </a:rPr>
              <a:t>blood spills with detergent or bleach</a:t>
            </a:r>
          </a:p>
          <a:p>
            <a:r>
              <a:rPr lang="en-US" sz="3100" b="1" dirty="0" smtClean="0">
                <a:solidFill>
                  <a:srgbClr val="002060"/>
                </a:solidFill>
              </a:rPr>
              <a:t>Can </a:t>
            </a:r>
            <a:r>
              <a:rPr lang="en-US" sz="3100" b="1" dirty="0">
                <a:solidFill>
                  <a:srgbClr val="002060"/>
                </a:solidFill>
              </a:rPr>
              <a:t>participate in all activities including contact sports</a:t>
            </a:r>
          </a:p>
          <a:p>
            <a:r>
              <a:rPr lang="en-US" sz="3100" b="1" dirty="0">
                <a:solidFill>
                  <a:srgbClr val="002060"/>
                </a:solidFill>
              </a:rPr>
              <a:t>Can share food, utensils, or kiss others</a:t>
            </a:r>
          </a:p>
          <a:p>
            <a:r>
              <a:rPr lang="en-US" sz="3100" b="1" dirty="0">
                <a:solidFill>
                  <a:srgbClr val="002060"/>
                </a:solidFill>
              </a:rPr>
              <a:t>Should not be excluded from daycare or school participation and should not be isolated from other children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61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642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HBV VACCINATION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All infants, beginning at </a:t>
            </a:r>
            <a:r>
              <a:rPr lang="en-US" sz="2400" b="1" dirty="0" smtClean="0">
                <a:solidFill>
                  <a:srgbClr val="002060"/>
                </a:solidFill>
              </a:rPr>
              <a:t>birth</a:t>
            </a:r>
            <a:endParaRPr lang="en-US" sz="2400" b="1" dirty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dirty="0">
                <a:solidFill>
                  <a:srgbClr val="002060"/>
                </a:solidFill>
              </a:rPr>
              <a:t>All children &lt;19 not vaccinated </a:t>
            </a:r>
            <a:r>
              <a:rPr lang="en-US" sz="2400" b="1" dirty="0" smtClean="0">
                <a:solidFill>
                  <a:srgbClr val="002060"/>
                </a:solidFill>
              </a:rPr>
              <a:t>previously</a:t>
            </a:r>
          </a:p>
          <a:p>
            <a:pPr>
              <a:lnSpc>
                <a:spcPct val="120000"/>
              </a:lnSpc>
            </a:pPr>
            <a:r>
              <a:rPr lang="en-US" sz="2400" b="1" dirty="0" smtClean="0">
                <a:solidFill>
                  <a:srgbClr val="002060"/>
                </a:solidFill>
              </a:rPr>
              <a:t>Adults: see next slide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2400" b="1" u="sng" dirty="0" smtClean="0">
                <a:solidFill>
                  <a:srgbClr val="002060"/>
                </a:solidFill>
              </a:rPr>
              <a:t>Standard </a:t>
            </a:r>
            <a:r>
              <a:rPr lang="en-US" sz="2400" b="1" u="sng" dirty="0" smtClean="0">
                <a:solidFill>
                  <a:srgbClr val="002060"/>
                </a:solidFill>
              </a:rPr>
              <a:t>3-dose vaccine</a:t>
            </a:r>
            <a:r>
              <a:rPr lang="en-US" sz="2400" b="1" dirty="0" smtClean="0">
                <a:solidFill>
                  <a:srgbClr val="002060"/>
                </a:solidFill>
              </a:rPr>
              <a:t>: 0, 1-2 months, and 6-18 months</a:t>
            </a:r>
          </a:p>
          <a:p>
            <a:pPr>
              <a:lnSpc>
                <a:spcPct val="120000"/>
              </a:lnSpc>
            </a:pPr>
            <a:r>
              <a:rPr lang="en-US" sz="2400" b="1" u="sng" dirty="0" err="1" smtClean="0">
                <a:solidFill>
                  <a:srgbClr val="002060"/>
                </a:solidFill>
              </a:rPr>
              <a:t>Heplisav</a:t>
            </a:r>
            <a:r>
              <a:rPr lang="en-US" sz="2400" b="1" dirty="0" smtClean="0">
                <a:solidFill>
                  <a:srgbClr val="002060"/>
                </a:solidFill>
              </a:rPr>
              <a:t>: for patients ≥ 18 y/o, 2 shots dosed one month apart</a:t>
            </a:r>
            <a:endParaRPr lang="en-US" sz="24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90" y="4617460"/>
            <a:ext cx="1914525" cy="20288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2480" y="4668720"/>
            <a:ext cx="2699039" cy="197756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5183" y="4500777"/>
            <a:ext cx="2145507" cy="2145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8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9090"/>
            <a:ext cx="8229600" cy="810492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INDICATIONS FOR VACCINATION IN ADULTS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436" y="1981201"/>
            <a:ext cx="8465127" cy="4523509"/>
          </a:xfrm>
        </p:spPr>
        <p:txBody>
          <a:bodyPr>
            <a:norm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Older guidelines recommended vaccination in adults based on risk only</a:t>
            </a:r>
          </a:p>
          <a:p>
            <a:pPr marL="0" indent="0">
              <a:buNone/>
            </a:pPr>
            <a:endParaRPr lang="en-US" sz="2200" dirty="0" smtClean="0">
              <a:solidFill>
                <a:srgbClr val="002060"/>
              </a:solidFill>
            </a:endParaRPr>
          </a:p>
          <a:p>
            <a:r>
              <a:rPr lang="en-US" sz="2200" b="1" dirty="0" smtClean="0">
                <a:solidFill>
                  <a:srgbClr val="002060"/>
                </a:solidFill>
              </a:rPr>
              <a:t>2022 CDC ACIP Updated Guidelines</a:t>
            </a:r>
            <a:endParaRPr lang="en-US" sz="22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200" dirty="0" smtClean="0">
                <a:solidFill>
                  <a:srgbClr val="002060"/>
                </a:solidFill>
              </a:rPr>
              <a:t>	- All adults 19-59 should be vaccinated if HBV series not previously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</a:rPr>
              <a:t>	 </a:t>
            </a:r>
            <a:r>
              <a:rPr lang="en-US" sz="2200" dirty="0" smtClean="0">
                <a:solidFill>
                  <a:srgbClr val="002060"/>
                </a:solidFill>
              </a:rPr>
              <a:t> </a:t>
            </a:r>
            <a:r>
              <a:rPr lang="en-US" sz="2200" dirty="0" smtClean="0">
                <a:solidFill>
                  <a:srgbClr val="002060"/>
                </a:solidFill>
              </a:rPr>
              <a:t>completed in childhood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</a:rPr>
              <a:t>	</a:t>
            </a:r>
            <a:r>
              <a:rPr lang="en-US" sz="2200" dirty="0" smtClean="0">
                <a:solidFill>
                  <a:srgbClr val="002060"/>
                </a:solidFill>
              </a:rPr>
              <a:t>- Adults ≥ 60 years old with known risk factors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</a:rPr>
              <a:t>	</a:t>
            </a:r>
            <a:r>
              <a:rPr lang="en-US" sz="2200" dirty="0" smtClean="0">
                <a:solidFill>
                  <a:srgbClr val="002060"/>
                </a:solidFill>
              </a:rPr>
              <a:t>- Adults ≥ 60 years old without risk factors can also choose to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</a:rPr>
              <a:t>	</a:t>
            </a:r>
            <a:r>
              <a:rPr lang="en-US" sz="2200" dirty="0" smtClean="0">
                <a:solidFill>
                  <a:srgbClr val="002060"/>
                </a:solidFill>
              </a:rPr>
              <a:t>  </a:t>
            </a:r>
            <a:r>
              <a:rPr lang="en-US" sz="2200" dirty="0" smtClean="0">
                <a:solidFill>
                  <a:srgbClr val="002060"/>
                </a:solidFill>
              </a:rPr>
              <a:t>receive vaccine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</a:rPr>
              <a:t>	</a:t>
            </a:r>
            <a:r>
              <a:rPr lang="en-US" sz="2200" dirty="0" smtClean="0">
                <a:solidFill>
                  <a:srgbClr val="002060"/>
                </a:solidFill>
              </a:rPr>
              <a:t>- In settings with high rates of HBV infection can consider opting </a:t>
            </a:r>
          </a:p>
          <a:p>
            <a:pPr marL="0" indent="0">
              <a:buNone/>
            </a:pPr>
            <a:r>
              <a:rPr lang="en-US" sz="2200" dirty="0">
                <a:solidFill>
                  <a:srgbClr val="002060"/>
                </a:solidFill>
              </a:rPr>
              <a:t>	 </a:t>
            </a:r>
            <a:r>
              <a:rPr lang="en-US" sz="2200" dirty="0" smtClean="0">
                <a:solidFill>
                  <a:srgbClr val="002060"/>
                </a:solidFill>
              </a:rPr>
              <a:t> out of pre-vaccination </a:t>
            </a:r>
            <a:r>
              <a:rPr lang="en-US" sz="2200" dirty="0" err="1" smtClean="0">
                <a:solidFill>
                  <a:srgbClr val="002060"/>
                </a:solidFill>
              </a:rPr>
              <a:t>HBSAb</a:t>
            </a:r>
            <a:r>
              <a:rPr lang="en-US" sz="2200" dirty="0" smtClean="0">
                <a:solidFill>
                  <a:srgbClr val="002060"/>
                </a:solidFill>
              </a:rPr>
              <a:t> testing documents HBV immunity	**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3171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5035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RATIONALE FOR THE CHANGE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54382"/>
            <a:ext cx="8229600" cy="408261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Progress in recent years on further reducing HBV incidence has stalled</a:t>
            </a:r>
          </a:p>
          <a:p>
            <a:r>
              <a:rPr lang="en-US" sz="2400" dirty="0">
                <a:solidFill>
                  <a:srgbClr val="002060"/>
                </a:solidFill>
              </a:rPr>
              <a:t>R</a:t>
            </a:r>
            <a:r>
              <a:rPr lang="en-US" sz="2400" dirty="0" smtClean="0">
                <a:solidFill>
                  <a:srgbClr val="002060"/>
                </a:solidFill>
              </a:rPr>
              <a:t>isk behavior and exposure info often missing (37% of cases in 2019 per CDC)</a:t>
            </a:r>
          </a:p>
          <a:p>
            <a:r>
              <a:rPr lang="en-US" sz="2400" dirty="0">
                <a:solidFill>
                  <a:srgbClr val="002060"/>
                </a:solidFill>
              </a:rPr>
              <a:t>R</a:t>
            </a:r>
            <a:r>
              <a:rPr lang="en-US" sz="2400" dirty="0" smtClean="0">
                <a:solidFill>
                  <a:srgbClr val="002060"/>
                </a:solidFill>
              </a:rPr>
              <a:t>ate of new infections increasing among adults 40-59 y/o (CDC, 2019)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Large racial / ethnic disparities, with non-Hispanic Black Americans being at highest risk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Chronic liver disease and other comorbidities (ex. T2DM) can decrease HBV immune response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06291" y="6289964"/>
            <a:ext cx="2576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MMWR, April 2022</a:t>
            </a:r>
            <a:endParaRPr lang="en-US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363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2837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HBV IMMUNITY STATUS TESTING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15837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200" dirty="0" smtClean="0"/>
              <a:t>Should be performed 4-8 weeks after final vaccine dose (results less valid outside that window)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u="sng" dirty="0" smtClean="0"/>
              <a:t>Indications</a:t>
            </a:r>
            <a:r>
              <a:rPr lang="en-US" sz="2200" dirty="0" smtClean="0"/>
              <a:t>: 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- Healthcare workers</a:t>
            </a:r>
          </a:p>
          <a:p>
            <a:pPr marL="0" indent="0">
              <a:buNone/>
            </a:pPr>
            <a:r>
              <a:rPr lang="en-US" sz="2200" dirty="0"/>
              <a:t>	- Infants </a:t>
            </a:r>
            <a:r>
              <a:rPr lang="en-US" sz="2200" dirty="0" smtClean="0"/>
              <a:t>with perinatal HBV exposure (test </a:t>
            </a:r>
            <a:r>
              <a:rPr lang="en-US" sz="2200" dirty="0"/>
              <a:t>at 9 to 15 </a:t>
            </a:r>
            <a:r>
              <a:rPr lang="en-US" sz="2200" dirty="0" smtClean="0"/>
              <a:t>months)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- People with HIV</a:t>
            </a:r>
          </a:p>
          <a:p>
            <a:pPr marL="0" indent="0">
              <a:buNone/>
            </a:pPr>
            <a:r>
              <a:rPr lang="en-US" sz="2200" dirty="0"/>
              <a:t>	</a:t>
            </a:r>
            <a:r>
              <a:rPr lang="en-US" sz="2200" dirty="0" smtClean="0"/>
              <a:t>- People on dialysis</a:t>
            </a:r>
          </a:p>
          <a:p>
            <a:pPr marL="0" indent="0">
              <a:buNone/>
            </a:pPr>
            <a:endParaRPr lang="en-US" sz="2200" dirty="0" smtClean="0"/>
          </a:p>
          <a:p>
            <a:r>
              <a:rPr lang="en-US" sz="2200" dirty="0" smtClean="0"/>
              <a:t>Some HBV vaccine experts consider </a:t>
            </a:r>
            <a:r>
              <a:rPr lang="en-US" sz="2200" dirty="0" err="1" smtClean="0"/>
              <a:t>HBSAb</a:t>
            </a:r>
            <a:r>
              <a:rPr lang="en-US" sz="2200" dirty="0" smtClean="0"/>
              <a:t> indicative of immunity only if </a:t>
            </a:r>
            <a:r>
              <a:rPr lang="en-US" sz="2200" dirty="0" err="1" smtClean="0"/>
              <a:t>HBCAb</a:t>
            </a:r>
            <a:r>
              <a:rPr lang="en-US" sz="2200" dirty="0" smtClean="0"/>
              <a:t>++ (i.e. if </a:t>
            </a:r>
            <a:r>
              <a:rPr lang="en-US" sz="2200" dirty="0" err="1" smtClean="0"/>
              <a:t>HBSAb</a:t>
            </a:r>
            <a:r>
              <a:rPr lang="en-US" sz="2200" dirty="0" smtClean="0"/>
              <a:t> titer ≥, core antibody negative and complete vaccine series not documented then still vaccinate!)</a:t>
            </a:r>
            <a:endParaRPr lang="en-US" sz="22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3877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8036"/>
            <a:ext cx="8229600" cy="1032164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INITIAL HBsAg+ WORK-UP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64895"/>
            <a:ext cx="8229600" cy="2057400"/>
          </a:xfrm>
        </p:spPr>
        <p:txBody>
          <a:bodyPr numCol="2">
            <a:normAutofit fontScale="85000" lnSpcReduction="10000"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HAV, HCV and HDV Ab</a:t>
            </a:r>
          </a:p>
          <a:p>
            <a:r>
              <a:rPr lang="en-US" sz="2000" b="1" i="1" dirty="0" smtClean="0">
                <a:solidFill>
                  <a:srgbClr val="002060"/>
                </a:solidFill>
              </a:rPr>
              <a:t>HBV DNA (viral load)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CMP </a:t>
            </a:r>
            <a:r>
              <a:rPr lang="en-US" sz="2000" b="1" i="1" dirty="0" smtClean="0">
                <a:solidFill>
                  <a:srgbClr val="002060"/>
                </a:solidFill>
              </a:rPr>
              <a:t>(ALT)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CBC</a:t>
            </a:r>
          </a:p>
          <a:p>
            <a:r>
              <a:rPr lang="en-US" sz="2000" b="1" i="1" dirty="0" smtClean="0">
                <a:solidFill>
                  <a:srgbClr val="002060"/>
                </a:solidFill>
              </a:rPr>
              <a:t>Liver fibrosis panel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HIV Ab/Ag screening</a:t>
            </a:r>
          </a:p>
          <a:p>
            <a:r>
              <a:rPr lang="en-US" sz="2000" b="1" i="1" dirty="0" smtClean="0">
                <a:solidFill>
                  <a:srgbClr val="002060"/>
                </a:solidFill>
              </a:rPr>
              <a:t>HB E Antigen</a:t>
            </a:r>
          </a:p>
          <a:p>
            <a:r>
              <a:rPr lang="en-US" sz="2000" b="1" i="1" dirty="0" smtClean="0">
                <a:solidFill>
                  <a:srgbClr val="002060"/>
                </a:solidFill>
              </a:rPr>
              <a:t>HB E Antibody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(Additional STI screenings if transmission thought to be sexual)</a:t>
            </a:r>
          </a:p>
          <a:p>
            <a:pPr marL="0" indent="0">
              <a:buNone/>
            </a:pPr>
            <a:endParaRPr lang="en-US" sz="2000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rgbClr val="002060"/>
                </a:solidFill>
              </a:rPr>
              <a:t>**The italicized labs are especially critical in guiding </a:t>
            </a:r>
            <a:r>
              <a:rPr lang="en-US" sz="2000" i="1" dirty="0" err="1" smtClean="0">
                <a:solidFill>
                  <a:srgbClr val="002060"/>
                </a:solidFill>
              </a:rPr>
              <a:t>hep</a:t>
            </a:r>
            <a:r>
              <a:rPr lang="en-US" sz="2000" i="1" dirty="0" smtClean="0">
                <a:solidFill>
                  <a:srgbClr val="002060"/>
                </a:solidFill>
              </a:rPr>
              <a:t> B management decisions</a:t>
            </a:r>
            <a:endParaRPr lang="en-US" sz="2000" i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495563"/>
            <a:ext cx="2610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LABS: </a:t>
            </a:r>
            <a:endParaRPr lang="en-US" b="1" u="sng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018548"/>
            <a:ext cx="7447548" cy="27238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b="1" u="sng" dirty="0" smtClean="0">
                <a:solidFill>
                  <a:srgbClr val="002060"/>
                </a:solidFill>
              </a:rPr>
              <a:t>HISTORY: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rgbClr val="002060"/>
                </a:solidFill>
              </a:rPr>
              <a:t>Metabolic risk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rgbClr val="002060"/>
                </a:solidFill>
              </a:rPr>
              <a:t>ETOH and tobacco use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rgbClr val="002060"/>
                </a:solidFill>
              </a:rPr>
              <a:t>Family </a:t>
            </a:r>
            <a:r>
              <a:rPr lang="en-US" sz="1700" b="1" dirty="0" err="1" smtClean="0">
                <a:solidFill>
                  <a:srgbClr val="002060"/>
                </a:solidFill>
              </a:rPr>
              <a:t>hx</a:t>
            </a:r>
            <a:r>
              <a:rPr lang="en-US" sz="1700" b="1" dirty="0" smtClean="0">
                <a:solidFill>
                  <a:srgbClr val="002060"/>
                </a:solidFill>
              </a:rPr>
              <a:t> HCC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rgbClr val="002060"/>
                </a:solidFill>
              </a:rPr>
              <a:t>Transmission risk factors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rgbClr val="002060"/>
                </a:solidFill>
              </a:rPr>
              <a:t>Immunization history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700" b="1" dirty="0">
              <a:solidFill>
                <a:srgbClr val="002060"/>
              </a:solidFill>
            </a:endParaRPr>
          </a:p>
          <a:p>
            <a:r>
              <a:rPr lang="en-US" sz="1700" b="1" u="sng" dirty="0" smtClean="0">
                <a:solidFill>
                  <a:srgbClr val="002060"/>
                </a:solidFill>
              </a:rPr>
              <a:t>PHYSICAL</a:t>
            </a:r>
            <a:r>
              <a:rPr lang="en-US" sz="1700" b="1" dirty="0" smtClean="0">
                <a:solidFill>
                  <a:srgbClr val="002060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700" b="1" dirty="0" smtClean="0">
                <a:solidFill>
                  <a:srgbClr val="002060"/>
                </a:solidFill>
              </a:rPr>
              <a:t>Signs of cirrhosis or acute liver inflammation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u="sng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17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1002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CHRONIC HBV INFECTION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4002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800" b="1" dirty="0" smtClean="0">
                <a:solidFill>
                  <a:srgbClr val="002060"/>
                </a:solidFill>
              </a:rPr>
              <a:t>HBV infection that persists beyond 6 months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6-10% of acute HBV infections progress to chronic infection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Risk for both cirrhosis and hepatocellular carcinoma</a:t>
            </a:r>
          </a:p>
          <a:p>
            <a:r>
              <a:rPr lang="en-US" sz="2800" b="1" dirty="0" smtClean="0">
                <a:solidFill>
                  <a:srgbClr val="002060"/>
                </a:solidFill>
              </a:rPr>
              <a:t>There are different phases in immune response to virus: 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</a:rPr>
              <a:t>-	Immune-tolerant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</a:rPr>
              <a:t>-	Immune-active (</a:t>
            </a:r>
            <a:r>
              <a:rPr lang="en-US" sz="2800" b="1" dirty="0" err="1" smtClean="0">
                <a:solidFill>
                  <a:srgbClr val="002060"/>
                </a:solidFill>
              </a:rPr>
              <a:t>HBeAg</a:t>
            </a:r>
            <a:r>
              <a:rPr lang="en-US" sz="2800" b="1" dirty="0" smtClean="0">
                <a:solidFill>
                  <a:srgbClr val="002060"/>
                </a:solidFill>
              </a:rPr>
              <a:t>+ or </a:t>
            </a:r>
            <a:r>
              <a:rPr lang="en-US" sz="2800" b="1" dirty="0" err="1" smtClean="0">
                <a:solidFill>
                  <a:srgbClr val="002060"/>
                </a:solidFill>
              </a:rPr>
              <a:t>HBeAg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neg</a:t>
            </a:r>
            <a:r>
              <a:rPr lang="en-US" sz="2800" b="1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002060"/>
                </a:solidFill>
              </a:rPr>
              <a:t>	-	Inactive</a:t>
            </a:r>
          </a:p>
          <a:p>
            <a:pPr marL="0" indent="0">
              <a:buNone/>
            </a:pPr>
            <a:r>
              <a:rPr lang="en-US" sz="2800" b="1" dirty="0">
                <a:solidFill>
                  <a:srgbClr val="002060"/>
                </a:solidFill>
              </a:rPr>
              <a:t>	</a:t>
            </a:r>
            <a:r>
              <a:rPr lang="en-US" sz="2800" b="1" dirty="0" smtClean="0">
                <a:solidFill>
                  <a:srgbClr val="002060"/>
                </a:solidFill>
              </a:rPr>
              <a:t>-	Resolved infection</a:t>
            </a:r>
          </a:p>
        </p:txBody>
      </p:sp>
    </p:spTree>
    <p:extLst>
      <p:ext uri="{BB962C8B-B14F-4D97-AF65-F5344CB8AC3E}">
        <p14:creationId xmlns:p14="http://schemas.microsoft.com/office/powerpoint/2010/main" val="13197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462" y="1416802"/>
            <a:ext cx="7333348" cy="4489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96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847" y="981632"/>
            <a:ext cx="8382727" cy="54137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27818" y="1662545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HBeAg</a:t>
            </a:r>
            <a:r>
              <a:rPr lang="en-US" sz="1400" b="1" dirty="0" smtClean="0">
                <a:solidFill>
                  <a:srgbClr val="FF0000"/>
                </a:solidFill>
              </a:rPr>
              <a:t>+ infection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27818" y="2826327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HBeAg</a:t>
            </a:r>
            <a:r>
              <a:rPr lang="en-US" sz="1400" b="1" dirty="0" smtClean="0">
                <a:solidFill>
                  <a:srgbClr val="FF0000"/>
                </a:solidFill>
              </a:rPr>
              <a:t>+ disease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7818" y="3602182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HBeAg</a:t>
            </a:r>
            <a:r>
              <a:rPr lang="en-US" sz="14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disease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27818" y="4419600"/>
            <a:ext cx="91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solidFill>
                  <a:srgbClr val="FF0000"/>
                </a:solidFill>
              </a:rPr>
              <a:t>HBeAg</a:t>
            </a:r>
            <a:r>
              <a:rPr lang="en-US" sz="1400" b="1" dirty="0" smtClean="0">
                <a:solidFill>
                  <a:srgbClr val="FF0000"/>
                </a:solidFill>
              </a:rPr>
              <a:t>-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infection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39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0122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RISK FACTORS FOR HBV DISEASE PROGRESSION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33927" y="2249905"/>
            <a:ext cx="34650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CIRRHOSIS</a:t>
            </a:r>
            <a:endParaRPr lang="en-US" b="1" u="sng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High HBV DNA (&gt;2000)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Elevated 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Heavy alcohol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HCV/HDV/HIV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Immune compromise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Metabolic syndrome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Male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Older age (&gt;</a:t>
            </a:r>
            <a:r>
              <a:rPr lang="en-US" b="1" dirty="0" smtClean="0">
                <a:solidFill>
                  <a:srgbClr val="002060"/>
                </a:solidFill>
              </a:rPr>
              <a:t>40 y/o)</a:t>
            </a:r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HBV genotype 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002060"/>
                </a:solidFill>
              </a:rPr>
              <a:t>Prolonged time to </a:t>
            </a:r>
            <a:r>
              <a:rPr lang="en-US" b="1" dirty="0" err="1">
                <a:solidFill>
                  <a:srgbClr val="002060"/>
                </a:solidFill>
              </a:rPr>
              <a:t>HBeAg</a:t>
            </a:r>
            <a:r>
              <a:rPr lang="en-US" b="1" dirty="0">
                <a:solidFill>
                  <a:srgbClr val="002060"/>
                </a:solidFill>
              </a:rPr>
              <a:t> seroconversion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40441" y="2273968"/>
            <a:ext cx="382604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</a:rPr>
              <a:t>HCC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All of the previous risk factors as well as: 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	-	Cirrhosis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	-	Carcinogens </a:t>
            </a:r>
            <a:r>
              <a:rPr lang="en-US" b="1" dirty="0">
                <a:solidFill>
                  <a:srgbClr val="002060"/>
                </a:solidFill>
              </a:rPr>
              <a:t>(e.g. aflatoxin)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	-	Smoking</a:t>
            </a:r>
            <a:endParaRPr lang="en-US" b="1" dirty="0">
              <a:solidFill>
                <a:srgbClr val="002060"/>
              </a:solidFill>
            </a:endParaRPr>
          </a:p>
          <a:p>
            <a:r>
              <a:rPr lang="en-US" b="1" dirty="0" smtClean="0">
                <a:solidFill>
                  <a:srgbClr val="002060"/>
                </a:solidFill>
              </a:rPr>
              <a:t>	-	Family </a:t>
            </a:r>
            <a:r>
              <a:rPr lang="en-US" b="1" dirty="0">
                <a:solidFill>
                  <a:srgbClr val="002060"/>
                </a:solidFill>
              </a:rPr>
              <a:t>history</a:t>
            </a:r>
          </a:p>
          <a:p>
            <a:r>
              <a:rPr lang="en-US" b="1" dirty="0" smtClean="0">
                <a:solidFill>
                  <a:srgbClr val="002060"/>
                </a:solidFill>
              </a:rPr>
              <a:t>	-	Born </a:t>
            </a:r>
            <a:r>
              <a:rPr lang="en-US" b="1" dirty="0">
                <a:solidFill>
                  <a:srgbClr val="002060"/>
                </a:solidFill>
              </a:rPr>
              <a:t>in Sub-Saharan Africa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22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3345" y="1589900"/>
            <a:ext cx="8326582" cy="460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C00000"/>
                </a:solidFill>
              </a:rPr>
              <a:t>TOPICS COVERED:</a:t>
            </a:r>
          </a:p>
          <a:p>
            <a:endParaRPr lang="en-US" sz="11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Epidemiology</a:t>
            </a:r>
            <a:endParaRPr lang="en-US" sz="2800" b="1" dirty="0">
              <a:solidFill>
                <a:srgbClr val="00206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Screening and Prevention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Interpreting HBV Labs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Phases of HBV Infection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Diagnosis and Initial Evaluation of Chronic HBV Infection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2060"/>
                </a:solidFill>
              </a:rPr>
              <a:t>Hepatocellular Carcinoma </a:t>
            </a:r>
            <a:r>
              <a:rPr lang="en-US" sz="2800" b="1" dirty="0" smtClean="0">
                <a:solidFill>
                  <a:srgbClr val="002060"/>
                </a:solidFill>
              </a:rPr>
              <a:t>Screening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b="1" dirty="0" smtClean="0">
                <a:solidFill>
                  <a:srgbClr val="002060"/>
                </a:solidFill>
              </a:rPr>
              <a:t>Basics of HBV Management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8473" y="1740454"/>
            <a:ext cx="3075709" cy="2170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7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3711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HEPATOCELLULAR CARCINOMA (HCC) SCREENING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00559"/>
            <a:ext cx="8229600" cy="4525963"/>
          </a:xfrm>
        </p:spPr>
        <p:txBody>
          <a:bodyPr/>
          <a:lstStyle/>
          <a:p>
            <a:r>
              <a:rPr lang="en-US" sz="1600" b="1" u="sng" dirty="0" smtClean="0">
                <a:solidFill>
                  <a:srgbClr val="002060"/>
                </a:solidFill>
              </a:rPr>
              <a:t>HBV is oncogenic in two ways</a:t>
            </a:r>
            <a:r>
              <a:rPr lang="en-US" sz="1600" b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2060"/>
                </a:solidFill>
              </a:rPr>
              <a:t>	</a:t>
            </a:r>
            <a:r>
              <a:rPr lang="en-US" sz="1600" b="1" dirty="0" smtClean="0">
                <a:solidFill>
                  <a:srgbClr val="002060"/>
                </a:solidFill>
              </a:rPr>
              <a:t>- 	Via DNA integration and viral replication process in host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2060"/>
                </a:solidFill>
              </a:rPr>
              <a:t>	</a:t>
            </a:r>
            <a:r>
              <a:rPr lang="en-US" sz="1600" b="1" dirty="0" smtClean="0">
                <a:solidFill>
                  <a:srgbClr val="002060"/>
                </a:solidFill>
              </a:rPr>
              <a:t>	hepatocyte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2060"/>
                </a:solidFill>
              </a:rPr>
              <a:t>	</a:t>
            </a:r>
            <a:r>
              <a:rPr lang="en-US" sz="1600" b="1" dirty="0" smtClean="0">
                <a:solidFill>
                  <a:srgbClr val="002060"/>
                </a:solidFill>
              </a:rPr>
              <a:t>-	Via chronic liver inflammation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600" b="1" u="sng" dirty="0" smtClean="0">
                <a:solidFill>
                  <a:srgbClr val="002060"/>
                </a:solidFill>
              </a:rPr>
              <a:t>Screening</a:t>
            </a:r>
            <a:r>
              <a:rPr lang="en-US" sz="1600" b="1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1600" b="1" dirty="0" smtClean="0">
                <a:solidFill>
                  <a:srgbClr val="002060"/>
                </a:solidFill>
              </a:rPr>
              <a:t>	-	Liver U/S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2060"/>
                </a:solidFill>
              </a:rPr>
              <a:t>	</a:t>
            </a:r>
            <a:r>
              <a:rPr lang="en-US" sz="1600" b="1" dirty="0" smtClean="0">
                <a:solidFill>
                  <a:srgbClr val="002060"/>
                </a:solidFill>
              </a:rPr>
              <a:t>-	+ / - Alpha-fetoprotein (AFP) – not very sensitive or specific</a:t>
            </a:r>
          </a:p>
          <a:p>
            <a:pPr marL="0" indent="0">
              <a:buNone/>
            </a:pPr>
            <a:r>
              <a:rPr lang="en-US" sz="1600" b="1" dirty="0">
                <a:solidFill>
                  <a:srgbClr val="002060"/>
                </a:solidFill>
              </a:rPr>
              <a:t>	</a:t>
            </a:r>
            <a:r>
              <a:rPr lang="en-US" sz="1600" b="1" dirty="0" smtClean="0">
                <a:solidFill>
                  <a:srgbClr val="002060"/>
                </a:solidFill>
              </a:rPr>
              <a:t>-	Q 6-12 months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9884" y="4223946"/>
            <a:ext cx="5775158" cy="246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261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99196" y="1874712"/>
            <a:ext cx="5944031" cy="361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24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491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MONITORING OF UNTREATED HBV PATIENTS</a:t>
            </a:r>
            <a:endParaRPr lang="en-US" sz="3200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4048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</a:rPr>
              <a:t>Often medication is not indicated for chronic HBV infection and instead labs are monitored regularly over time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ALT and HBV viral load are trended Q 3, 6 or 12 months depending duration of infection and how stable the labs are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ALT upper limit of normal (ULN) is 35 for males and 25 for females (AASLD)</a:t>
            </a:r>
          </a:p>
          <a:p>
            <a:r>
              <a:rPr lang="en-US" sz="2000" b="1" dirty="0" smtClean="0">
                <a:solidFill>
                  <a:srgbClr val="002060"/>
                </a:solidFill>
              </a:rPr>
              <a:t>The HBV viral load threshold for treatment is different for </a:t>
            </a:r>
            <a:r>
              <a:rPr lang="en-US" sz="2000" b="1" dirty="0" err="1" smtClean="0">
                <a:solidFill>
                  <a:srgbClr val="002060"/>
                </a:solidFill>
              </a:rPr>
              <a:t>HBeAg</a:t>
            </a:r>
            <a:r>
              <a:rPr lang="en-US" sz="2000" b="1" dirty="0" smtClean="0">
                <a:solidFill>
                  <a:srgbClr val="002060"/>
                </a:solidFill>
              </a:rPr>
              <a:t>++ vs. </a:t>
            </a:r>
            <a:r>
              <a:rPr lang="en-US" sz="2000" b="1" dirty="0" err="1" smtClean="0">
                <a:solidFill>
                  <a:srgbClr val="002060"/>
                </a:solidFill>
              </a:rPr>
              <a:t>HBeAg</a:t>
            </a:r>
            <a:r>
              <a:rPr lang="en-US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smtClean="0">
                <a:solidFill>
                  <a:srgbClr val="002060"/>
                </a:solidFill>
              </a:rPr>
              <a:t>negative infection</a:t>
            </a:r>
          </a:p>
          <a:p>
            <a:r>
              <a:rPr lang="en-US" sz="2000" b="1" u="sng" dirty="0" smtClean="0">
                <a:solidFill>
                  <a:srgbClr val="002060"/>
                </a:solidFill>
              </a:rPr>
              <a:t>Essential resources</a:t>
            </a:r>
            <a:r>
              <a:rPr lang="en-US" sz="2000" b="1" dirty="0" smtClean="0">
                <a:solidFill>
                  <a:srgbClr val="002060"/>
                </a:solidFill>
              </a:rPr>
              <a:t>:</a:t>
            </a:r>
            <a:endParaRPr lang="en-US" sz="20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581" y="4886680"/>
            <a:ext cx="4628399" cy="15361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191" y="4797132"/>
            <a:ext cx="3100388" cy="809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191" y="5606757"/>
            <a:ext cx="3100388" cy="1066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87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2983" y="1605255"/>
            <a:ext cx="5882691" cy="398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8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10" y="1324475"/>
            <a:ext cx="7698014" cy="436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43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8359" y="1452103"/>
            <a:ext cx="7677475" cy="4455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0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9132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</a:rPr>
              <a:t>CRITERIA FOR TREATMENT (AASLD)</a:t>
            </a:r>
            <a:endParaRPr lang="en-US" sz="3600" b="1" dirty="0">
              <a:solidFill>
                <a:srgbClr val="C0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595745" y="1971554"/>
                <a:ext cx="8229600" cy="4525963"/>
              </a:xfrm>
            </p:spPr>
            <p:txBody>
              <a:bodyPr/>
              <a:lstStyle/>
              <a:p>
                <a:r>
                  <a:rPr lang="en-US" sz="2400" b="1" dirty="0" smtClean="0">
                    <a:solidFill>
                      <a:srgbClr val="002060"/>
                    </a:solidFill>
                  </a:rPr>
                  <a:t>Treat IMMUNE-ACTIVE infection: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	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-	ALT ≥ 2 x ULN </a:t>
                </a:r>
                <a:r>
                  <a:rPr lang="en-US" sz="2400" b="1" u="sng" dirty="0" smtClean="0">
                    <a:solidFill>
                      <a:srgbClr val="002060"/>
                    </a:solidFill>
                  </a:rPr>
                  <a:t>AND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	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-	Elevated HBV viral load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	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		&gt; 20,000 if HBeAg++</a:t>
                </a:r>
              </a:p>
              <a:p>
                <a:pPr marL="0" indent="0">
                  <a:buNone/>
                </a:pPr>
                <a:r>
                  <a:rPr lang="en-US" sz="2400" b="1" dirty="0">
                    <a:solidFill>
                      <a:srgbClr val="002060"/>
                    </a:solidFill>
                  </a:rPr>
                  <a:t>	</a:t>
                </a:r>
                <a:r>
                  <a:rPr lang="en-US" sz="2400" b="1" dirty="0" smtClean="0">
                    <a:solidFill>
                      <a:srgbClr val="002060"/>
                    </a:solidFill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US" sz="2400" b="1" dirty="0" smtClean="0">
                    <a:solidFill>
                      <a:srgbClr val="002060"/>
                    </a:solidFill>
                  </a:rPr>
                  <a:t> 2,000 if HBeAg </a:t>
                </a:r>
                <a:r>
                  <a:rPr lang="en-US" sz="2400" b="1" dirty="0" err="1" smtClean="0">
                    <a:solidFill>
                      <a:srgbClr val="002060"/>
                    </a:solidFill>
                  </a:rPr>
                  <a:t>neg</a:t>
                </a:r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pPr marL="0" indent="0">
                  <a:buNone/>
                </a:pPr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solidFill>
                      <a:srgbClr val="002060"/>
                    </a:solidFill>
                  </a:rPr>
                  <a:t>Treat if cirrhosis present (may consider at F2-3)</a:t>
                </a:r>
              </a:p>
              <a:p>
                <a:pPr marL="0" indent="0">
                  <a:buNone/>
                </a:pPr>
                <a:endParaRPr lang="en-US" sz="2400" b="1" dirty="0" smtClean="0">
                  <a:solidFill>
                    <a:srgbClr val="002060"/>
                  </a:solidFill>
                </a:endParaRP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2400" b="1" dirty="0" smtClean="0">
                    <a:solidFill>
                      <a:srgbClr val="002060"/>
                    </a:solidFill>
                  </a:rPr>
                  <a:t>Treat during pregnancy if HBV VL &gt; 200,000</a:t>
                </a:r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5745" y="1971554"/>
                <a:ext cx="8229600" cy="4525963"/>
              </a:xfrm>
              <a:blipFill>
                <a:blip r:embed="rId2"/>
                <a:stretch>
                  <a:fillRect l="-1037" t="-10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59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0473" y="1306224"/>
            <a:ext cx="7322655" cy="4484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1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452" y="1242507"/>
            <a:ext cx="7513068" cy="4673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78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27401" y="1475436"/>
            <a:ext cx="7180170" cy="427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8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8144"/>
            <a:ext cx="8229600" cy="852055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EPIDEMIOLOGY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60818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2060"/>
                </a:solidFill>
              </a:rPr>
              <a:t>Most common form of viral hepatitis in the world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	-	Nearly 250 million people in world are estimated to be chronic carriers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-	Overall prevalence estimated at 3.6%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-	Accounts for nearly 800,000 deaths annually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2060"/>
                </a:solidFill>
              </a:rPr>
              <a:t>United States: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-	Est. 850,000 – 2.2 million people with chronic HBV 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-	Dramatic decrease in incidence since advent of vaccine in 1980s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-	Small uptick in cases over the past decade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-	2/3 people with HBV infection thought to be unaware</a:t>
            </a: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dirty="0" smtClean="0">
                <a:solidFill>
                  <a:srgbClr val="002060"/>
                </a:solidFill>
              </a:rPr>
              <a:t>Mode of transmission: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	-	Vertical transmission most common in high prevalence areas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-	Horizontal transmission in early childhood most common in intermediate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	prevalence areas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-	Horizontal transmission in adulthood (sex, IVDU) most common in low</a:t>
            </a:r>
          </a:p>
          <a:p>
            <a:pPr marL="0" indent="0">
              <a:buNone/>
            </a:pPr>
            <a:r>
              <a:rPr lang="en-US" sz="1800" b="1" dirty="0">
                <a:solidFill>
                  <a:srgbClr val="002060"/>
                </a:solidFill>
              </a:rPr>
              <a:t>	</a:t>
            </a:r>
            <a:r>
              <a:rPr lang="en-US" sz="1800" b="1" dirty="0" smtClean="0">
                <a:solidFill>
                  <a:srgbClr val="002060"/>
                </a:solidFill>
              </a:rPr>
              <a:t>	prevalence areas</a:t>
            </a:r>
          </a:p>
          <a:p>
            <a:pPr marL="0" indent="0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sz="1800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19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08038"/>
            <a:ext cx="8458200" cy="715962"/>
          </a:xfrm>
        </p:spPr>
        <p:txBody>
          <a:bodyPr/>
          <a:lstStyle/>
          <a:p>
            <a:r>
              <a:rPr lang="en-US" sz="3200" b="1" dirty="0">
                <a:solidFill>
                  <a:srgbClr val="0D3B88"/>
                </a:solidFill>
              </a:rPr>
              <a:t>Guidelines: What to Start as Initial HBV Therapy</a:t>
            </a:r>
            <a:endParaRPr lang="en-US" sz="3200" dirty="0">
              <a:solidFill>
                <a:srgbClr val="0D3B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181600"/>
            <a:ext cx="8382000" cy="9445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***Update: 2018 AASLD guidelines do include TAF***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†</a:t>
            </a:r>
            <a:r>
              <a:rPr lang="en-US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Pts receiving TDF: monitor renal function, consider monitoring BMD in pts at risk.</a:t>
            </a:r>
            <a:r>
              <a:rPr lang="en-US" altLang="en-US" sz="16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[1</a:t>
            </a:r>
            <a:r>
              <a:rPr lang="en-US" altLang="en-US" sz="1600" b="1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</a:p>
          <a:p>
            <a:pPr marL="0" indent="0">
              <a:buNone/>
            </a:pPr>
            <a:r>
              <a:rPr lang="en-US" b="1" dirty="0">
                <a:solidFill>
                  <a:srgbClr val="000514"/>
                </a:solidFill>
              </a:rPr>
              <a:t>ETV, TDF, TAF have very favorable safety profiles</a:t>
            </a:r>
            <a:r>
              <a:rPr lang="en-US" b="1" baseline="30000" dirty="0">
                <a:solidFill>
                  <a:srgbClr val="000514"/>
                </a:solidFill>
              </a:rPr>
              <a:t>[2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itchFamily="18" charset="0"/>
                <a:ea typeface="ＭＳ Ｐゴシック" charset="0"/>
                <a:cs typeface="+mn-cs"/>
              </a:rPr>
              <a:t>8/19/10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otlight MT Light" pitchFamily="18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5D1DF-46CB-4143-ADAB-36F7C15751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61FE5657-6BB4-4008-A408-9E758B4BA6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6172200"/>
            <a:ext cx="5997888" cy="2616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b">
            <a:spAutoFit/>
          </a:bodyPr>
          <a:lstStyle>
            <a:lvl1pPr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Arial" panose="020B0604020202020204" pitchFamily="34" charset="0"/>
              </a:rPr>
              <a:t>1. </a:t>
            </a:r>
            <a:r>
              <a:rPr kumimoji="0" lang="en-US" altLang="en-US" sz="1100" b="0" i="0" u="none" strike="noStrike" kern="1200" cap="none" spc="-1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Arial" panose="020B0604020202020204" pitchFamily="34" charset="0"/>
              </a:rPr>
              <a:t>Terrault</a:t>
            </a:r>
            <a:r>
              <a:rPr kumimoji="0" lang="en-US" altLang="en-US" sz="1100" b="0" i="0" u="none" strike="noStrike" kern="1200" cap="none" spc="-1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Arial" panose="020B0604020202020204" pitchFamily="34" charset="0"/>
              </a:rPr>
              <a:t>NA, et al. Hepatology. 2016;63:261-283. 2. </a:t>
            </a:r>
            <a:r>
              <a:rPr kumimoji="0" lang="en-US" sz="1100" b="0" i="0" u="none" strike="noStrike" kern="1200" cap="none" spc="-1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fornian FB" panose="0207040306080B030204" pitchFamily="18" charset="0"/>
                <a:ea typeface="+mn-ea"/>
                <a:cs typeface="Arial" panose="020B0604020202020204" pitchFamily="34" charset="0"/>
              </a:rPr>
              <a:t>EASL. J Hepatol. 2017;67:370-398. 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fornian FB" panose="0207040306080B03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910" y="1524000"/>
            <a:ext cx="8509090" cy="3657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7021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914400"/>
            <a:ext cx="8534400" cy="639762"/>
          </a:xfrm>
        </p:spPr>
        <p:txBody>
          <a:bodyPr/>
          <a:lstStyle/>
          <a:p>
            <a:r>
              <a:rPr lang="en-US" altLang="en-US" sz="3200" b="1" dirty="0">
                <a:solidFill>
                  <a:srgbClr val="0D3B88"/>
                </a:solidFill>
              </a:rPr>
              <a:t>Recommended Nucleos(t)ide Analogues for HBV</a:t>
            </a:r>
            <a:endParaRPr lang="en-US" sz="3200" dirty="0">
              <a:solidFill>
                <a:srgbClr val="0D3B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5791200"/>
            <a:ext cx="8382000" cy="334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200" dirty="0">
                <a:latin typeface="Californian FB" panose="0207040306080B030204" pitchFamily="18" charset="0"/>
                <a:cs typeface="Arial" charset="0"/>
              </a:rPr>
              <a:t>Entecavir [package insert]. 2017. Tenofovir disoproxil fumarate [package insert]. 2017. Tenofovir alafenamide [package insert]. 2017.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itchFamily="18" charset="0"/>
                <a:ea typeface="ＭＳ Ｐゴシック" charset="0"/>
                <a:cs typeface="+mn-cs"/>
              </a:rPr>
              <a:t>8/19/10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otlight MT Light" pitchFamily="18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5D1DF-46CB-4143-ADAB-36F7C15751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2" y="1600200"/>
            <a:ext cx="8609036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728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534400" cy="8382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0D3B88"/>
                </a:solidFill>
              </a:rPr>
              <a:t>Factors to Consider With Interferon as Initial Therapy</a:t>
            </a:r>
            <a:endParaRPr lang="en-US" sz="2800" dirty="0">
              <a:solidFill>
                <a:srgbClr val="0D3B8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itchFamily="18" charset="0"/>
                <a:ea typeface="ＭＳ Ｐゴシック" charset="0"/>
                <a:cs typeface="+mn-cs"/>
              </a:rPr>
              <a:t>8/19/10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otlight MT Light" pitchFamily="18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5D1DF-46CB-4143-ADAB-36F7C15751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752600"/>
            <a:ext cx="8001000" cy="426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460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itchFamily="18" charset="0"/>
                <a:ea typeface="ＭＳ Ｐゴシック" charset="0"/>
                <a:cs typeface="+mn-cs"/>
              </a:rPr>
              <a:t>8/19/10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otlight MT Light" pitchFamily="18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5D1DF-46CB-4143-ADAB-36F7C15751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1066800"/>
          </a:xfrm>
        </p:spPr>
        <p:txBody>
          <a:bodyPr/>
          <a:lstStyle/>
          <a:p>
            <a:r>
              <a:rPr lang="en-US" altLang="en-US" b="1" dirty="0">
                <a:solidFill>
                  <a:srgbClr val="0D3B88"/>
                </a:solidFill>
              </a:rPr>
              <a:t>Factors to Consider With </a:t>
            </a:r>
            <a:br>
              <a:rPr lang="en-US" altLang="en-US" b="1" dirty="0">
                <a:solidFill>
                  <a:srgbClr val="0D3B88"/>
                </a:solidFill>
              </a:rPr>
            </a:br>
            <a:r>
              <a:rPr lang="en-US" altLang="en-US" b="1" dirty="0">
                <a:solidFill>
                  <a:srgbClr val="0D3B88"/>
                </a:solidFill>
              </a:rPr>
              <a:t>Nucleos(t)ides as Initial Therapy</a:t>
            </a:r>
            <a:endParaRPr lang="en-US" dirty="0">
              <a:solidFill>
                <a:srgbClr val="0D3B88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133600"/>
            <a:ext cx="8229600" cy="396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070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610600" cy="609600"/>
          </a:xfrm>
        </p:spPr>
        <p:txBody>
          <a:bodyPr/>
          <a:lstStyle/>
          <a:p>
            <a:r>
              <a:rPr lang="en-US" b="1" dirty="0">
                <a:solidFill>
                  <a:srgbClr val="0D3B88"/>
                </a:solidFill>
              </a:rPr>
              <a:t>Choosing Among Nucleos(t)ide Analogues</a:t>
            </a:r>
            <a:endParaRPr lang="en-US" dirty="0">
              <a:solidFill>
                <a:srgbClr val="0D3B8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itchFamily="18" charset="0"/>
                <a:ea typeface="ＭＳ Ｐゴシック" charset="0"/>
                <a:cs typeface="+mn-cs"/>
              </a:rPr>
              <a:t>8/19/10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otlight MT Light" pitchFamily="18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5D1DF-46CB-4143-ADAB-36F7C15751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00200"/>
            <a:ext cx="8449474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532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639762"/>
          </a:xfrm>
        </p:spPr>
        <p:txBody>
          <a:bodyPr/>
          <a:lstStyle/>
          <a:p>
            <a:r>
              <a:rPr lang="en-US" altLang="en-US" b="1" dirty="0">
                <a:solidFill>
                  <a:srgbClr val="0D3B88"/>
                </a:solidFill>
              </a:rPr>
              <a:t>Monitoring while on Treatment</a:t>
            </a:r>
            <a:endParaRPr lang="en-US" dirty="0">
              <a:solidFill>
                <a:srgbClr val="0D3B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0687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u="sng" dirty="0">
                <a:solidFill>
                  <a:srgbClr val="0D3B88"/>
                </a:solidFill>
              </a:rPr>
              <a:t>Interferon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D3B88"/>
                </a:solidFill>
              </a:rPr>
              <a:t>Monthly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solidFill>
                  <a:srgbClr val="0D3B88"/>
                </a:solidFill>
              </a:rPr>
              <a:t>Blood counts and liver panel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D3B88"/>
                </a:solidFill>
              </a:rPr>
              <a:t>Every 3 months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solidFill>
                  <a:srgbClr val="0D3B88"/>
                </a:solidFill>
              </a:rPr>
              <a:t>TSH and HBV DNA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D3B88"/>
                </a:solidFill>
              </a:rPr>
              <a:t>Every 6 months 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solidFill>
                  <a:srgbClr val="0D3B88"/>
                </a:solidFill>
              </a:rPr>
              <a:t>If HBeAg+, </a:t>
            </a:r>
            <a:r>
              <a:rPr lang="en-US" altLang="en-US" sz="2400" dirty="0" err="1">
                <a:solidFill>
                  <a:srgbClr val="0D3B88"/>
                </a:solidFill>
              </a:rPr>
              <a:t>eAg</a:t>
            </a:r>
            <a:r>
              <a:rPr lang="en-US" altLang="en-US" sz="2400" dirty="0">
                <a:solidFill>
                  <a:srgbClr val="0D3B88"/>
                </a:solidFill>
              </a:rPr>
              <a:t>/</a:t>
            </a:r>
            <a:r>
              <a:rPr lang="en-US" altLang="en-US" sz="2400" dirty="0" err="1">
                <a:solidFill>
                  <a:srgbClr val="0D3B88"/>
                </a:solidFill>
              </a:rPr>
              <a:t>eAb</a:t>
            </a:r>
            <a:endParaRPr lang="en-US" altLang="en-US" sz="2400" dirty="0">
              <a:solidFill>
                <a:srgbClr val="0D3B88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D3B88"/>
                </a:solidFill>
              </a:rPr>
              <a:t>Every 3 months for the first 6 months post treatment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solidFill>
                  <a:srgbClr val="0D3B88"/>
                </a:solidFill>
              </a:rPr>
              <a:t>Blood counts, liver panel, TSH, HBV DNA, and if </a:t>
            </a:r>
            <a:r>
              <a:rPr lang="en-US" altLang="en-US" sz="2400" dirty="0" err="1">
                <a:solidFill>
                  <a:srgbClr val="0D3B88"/>
                </a:solidFill>
              </a:rPr>
              <a:t>eAg</a:t>
            </a:r>
            <a:r>
              <a:rPr lang="en-US" altLang="en-US" sz="2400" dirty="0">
                <a:solidFill>
                  <a:srgbClr val="0D3B88"/>
                </a:solidFill>
              </a:rPr>
              <a:t>+ originally, </a:t>
            </a:r>
            <a:r>
              <a:rPr lang="en-US" altLang="en-US" sz="2400" dirty="0" err="1">
                <a:solidFill>
                  <a:srgbClr val="0D3B88"/>
                </a:solidFill>
              </a:rPr>
              <a:t>eAg</a:t>
            </a:r>
            <a:r>
              <a:rPr lang="en-US" altLang="en-US" sz="2400" dirty="0">
                <a:solidFill>
                  <a:srgbClr val="0D3B88"/>
                </a:solidFill>
              </a:rPr>
              <a:t>/</a:t>
            </a:r>
            <a:r>
              <a:rPr lang="en-US" altLang="en-US" sz="2400" dirty="0" err="1">
                <a:solidFill>
                  <a:srgbClr val="0D3B88"/>
                </a:solidFill>
              </a:rPr>
              <a:t>eAb</a:t>
            </a:r>
            <a:endParaRPr lang="en-US" altLang="en-US" sz="2400" dirty="0">
              <a:solidFill>
                <a:srgbClr val="0D3B88"/>
              </a:solidFill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itchFamily="18" charset="0"/>
                <a:ea typeface="ＭＳ Ｐゴシック" charset="0"/>
                <a:cs typeface="+mn-cs"/>
              </a:rPr>
              <a:t>8/19/10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otlight MT Light" pitchFamily="18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5D1DF-46CB-4143-ADAB-36F7C15751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416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05800" cy="639762"/>
          </a:xfrm>
        </p:spPr>
        <p:txBody>
          <a:bodyPr/>
          <a:lstStyle/>
          <a:p>
            <a:r>
              <a:rPr lang="en-US" altLang="en-US" b="1" dirty="0">
                <a:solidFill>
                  <a:srgbClr val="0D3B88"/>
                </a:solidFill>
              </a:rPr>
              <a:t>Monitoring while on Treatment</a:t>
            </a:r>
            <a:endParaRPr lang="en-US" dirty="0">
              <a:solidFill>
                <a:srgbClr val="0D3B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1534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b="1" u="sng" dirty="0">
                <a:solidFill>
                  <a:srgbClr val="0D3B88"/>
                </a:solidFill>
              </a:rPr>
              <a:t>NAs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D3B88"/>
                </a:solidFill>
              </a:rPr>
              <a:t>Every 3 months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solidFill>
                  <a:srgbClr val="0D3B88"/>
                </a:solidFill>
              </a:rPr>
              <a:t>Liver panel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solidFill>
                  <a:srgbClr val="0D3B88"/>
                </a:solidFill>
              </a:rPr>
              <a:t>Creatinine (if on </a:t>
            </a:r>
            <a:r>
              <a:rPr lang="en-US" altLang="en-US" sz="2400" dirty="0" err="1">
                <a:solidFill>
                  <a:srgbClr val="0D3B88"/>
                </a:solidFill>
              </a:rPr>
              <a:t>adefovir</a:t>
            </a:r>
            <a:r>
              <a:rPr lang="en-US" altLang="en-US" sz="2400" dirty="0">
                <a:solidFill>
                  <a:srgbClr val="0D3B88"/>
                </a:solidFill>
              </a:rPr>
              <a:t> or </a:t>
            </a:r>
            <a:r>
              <a:rPr lang="en-US" altLang="en-US" sz="2400" dirty="0" err="1">
                <a:solidFill>
                  <a:srgbClr val="0D3B88"/>
                </a:solidFill>
              </a:rPr>
              <a:t>tenofovir</a:t>
            </a:r>
            <a:r>
              <a:rPr lang="en-US" altLang="en-US" sz="2400" dirty="0">
                <a:solidFill>
                  <a:srgbClr val="0D3B88"/>
                </a:solidFill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D3B88"/>
                </a:solidFill>
              </a:rPr>
              <a:t>Every 3-6 months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solidFill>
                  <a:srgbClr val="0D3B88"/>
                </a:solidFill>
              </a:rPr>
              <a:t>HBV DNA</a:t>
            </a: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D3B88"/>
                </a:solidFill>
              </a:rPr>
              <a:t>Every 6 months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solidFill>
                  <a:srgbClr val="0D3B88"/>
                </a:solidFill>
              </a:rPr>
              <a:t>If HBeAg+, </a:t>
            </a:r>
            <a:r>
              <a:rPr lang="en-US" altLang="en-US" sz="2400" dirty="0" err="1">
                <a:solidFill>
                  <a:srgbClr val="0D3B88"/>
                </a:solidFill>
              </a:rPr>
              <a:t>eAg</a:t>
            </a:r>
            <a:r>
              <a:rPr lang="en-US" altLang="en-US" sz="2400" dirty="0">
                <a:solidFill>
                  <a:srgbClr val="0D3B88"/>
                </a:solidFill>
              </a:rPr>
              <a:t>/</a:t>
            </a:r>
            <a:r>
              <a:rPr lang="en-US" altLang="en-US" sz="2400" dirty="0" err="1">
                <a:solidFill>
                  <a:srgbClr val="0D3B88"/>
                </a:solidFill>
              </a:rPr>
              <a:t>eAb</a:t>
            </a:r>
            <a:endParaRPr lang="en-US" altLang="en-US" sz="2400" dirty="0">
              <a:solidFill>
                <a:srgbClr val="0D3B88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0D3B88"/>
                </a:solidFill>
              </a:rPr>
              <a:t>Every 6-12 months</a:t>
            </a:r>
          </a:p>
          <a:p>
            <a:pPr lvl="2">
              <a:lnSpc>
                <a:spcPct val="90000"/>
              </a:lnSpc>
            </a:pPr>
            <a:r>
              <a:rPr lang="en-US" altLang="en-US" sz="2400" dirty="0">
                <a:solidFill>
                  <a:srgbClr val="0D3B88"/>
                </a:solidFill>
              </a:rPr>
              <a:t>HBsAg (if </a:t>
            </a:r>
            <a:r>
              <a:rPr lang="en-US" altLang="en-US" sz="2400" dirty="0" err="1">
                <a:solidFill>
                  <a:srgbClr val="0D3B88"/>
                </a:solidFill>
              </a:rPr>
              <a:t>eAg</a:t>
            </a:r>
            <a:r>
              <a:rPr lang="en-US" altLang="en-US" sz="2400" dirty="0">
                <a:solidFill>
                  <a:srgbClr val="0D3B88"/>
                </a:solidFill>
              </a:rPr>
              <a:t> negative with HBV DNA persistently undetectable)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itchFamily="18" charset="0"/>
                <a:ea typeface="ＭＳ Ｐゴシック" charset="0"/>
                <a:cs typeface="+mn-cs"/>
              </a:rPr>
              <a:t>8/19/10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otlight MT Light" pitchFamily="18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5D1DF-46CB-4143-ADAB-36F7C15751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417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534400" cy="792162"/>
          </a:xfrm>
        </p:spPr>
        <p:txBody>
          <a:bodyPr/>
          <a:lstStyle/>
          <a:p>
            <a:r>
              <a:rPr lang="en-US" altLang="en-US" b="1" dirty="0">
                <a:solidFill>
                  <a:srgbClr val="0D3B88"/>
                </a:solidFill>
              </a:rPr>
              <a:t>Duration of Treatment</a:t>
            </a:r>
            <a:endParaRPr lang="en-US" dirty="0">
              <a:solidFill>
                <a:srgbClr val="0D3B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534400" cy="4525963"/>
          </a:xfrm>
        </p:spPr>
        <p:txBody>
          <a:bodyPr/>
          <a:lstStyle/>
          <a:p>
            <a:r>
              <a:rPr lang="en-US" altLang="en-US" sz="2000" b="1" u="sng" dirty="0">
                <a:solidFill>
                  <a:srgbClr val="0D3B88"/>
                </a:solidFill>
              </a:rPr>
              <a:t>Interferon</a:t>
            </a:r>
          </a:p>
          <a:p>
            <a:pPr lvl="1"/>
            <a:r>
              <a:rPr lang="en-US" altLang="en-US" dirty="0" err="1">
                <a:solidFill>
                  <a:srgbClr val="0D3B88"/>
                </a:solidFill>
              </a:rPr>
              <a:t>eAg</a:t>
            </a:r>
            <a:r>
              <a:rPr lang="en-US" altLang="en-US" dirty="0">
                <a:solidFill>
                  <a:srgbClr val="0D3B88"/>
                </a:solidFill>
              </a:rPr>
              <a:t> positive (4-12 months)</a:t>
            </a:r>
          </a:p>
          <a:p>
            <a:pPr lvl="1"/>
            <a:r>
              <a:rPr lang="en-US" altLang="en-US" dirty="0" err="1">
                <a:solidFill>
                  <a:srgbClr val="0D3B88"/>
                </a:solidFill>
              </a:rPr>
              <a:t>eAg</a:t>
            </a:r>
            <a:r>
              <a:rPr lang="en-US" altLang="en-US" dirty="0">
                <a:solidFill>
                  <a:srgbClr val="0D3B88"/>
                </a:solidFill>
              </a:rPr>
              <a:t> negative (12 months)</a:t>
            </a:r>
          </a:p>
          <a:p>
            <a:r>
              <a:rPr lang="en-US" altLang="en-US" sz="2000" b="1" u="sng" dirty="0">
                <a:solidFill>
                  <a:srgbClr val="0D3B88"/>
                </a:solidFill>
              </a:rPr>
              <a:t>NAs</a:t>
            </a:r>
          </a:p>
          <a:p>
            <a:pPr lvl="1"/>
            <a:r>
              <a:rPr lang="en-US" altLang="en-US" b="1" dirty="0" err="1">
                <a:solidFill>
                  <a:srgbClr val="0D3B88"/>
                </a:solidFill>
              </a:rPr>
              <a:t>eAg</a:t>
            </a:r>
            <a:r>
              <a:rPr lang="en-US" altLang="en-US" b="1" dirty="0">
                <a:solidFill>
                  <a:srgbClr val="0D3B88"/>
                </a:solidFill>
              </a:rPr>
              <a:t> positive </a:t>
            </a:r>
            <a:r>
              <a:rPr lang="en-US" altLang="en-US" dirty="0">
                <a:solidFill>
                  <a:srgbClr val="0D3B88"/>
                </a:solidFill>
              </a:rPr>
              <a:t>(no cirrhosis with anti-</a:t>
            </a:r>
            <a:r>
              <a:rPr lang="en-US" altLang="en-US" dirty="0" err="1">
                <a:solidFill>
                  <a:srgbClr val="0D3B88"/>
                </a:solidFill>
              </a:rPr>
              <a:t>HBe</a:t>
            </a:r>
            <a:r>
              <a:rPr lang="en-US" altLang="en-US" dirty="0">
                <a:solidFill>
                  <a:srgbClr val="0D3B88"/>
                </a:solidFill>
              </a:rPr>
              <a:t> seroconversion)</a:t>
            </a:r>
          </a:p>
          <a:p>
            <a:pPr lvl="2"/>
            <a:r>
              <a:rPr lang="en-US" altLang="en-US" dirty="0">
                <a:solidFill>
                  <a:srgbClr val="0D3B88"/>
                </a:solidFill>
              </a:rPr>
              <a:t>Treat until at least 12 months with normal ALT and undetectable HBV DNA and then stop.</a:t>
            </a:r>
          </a:p>
          <a:p>
            <a:pPr lvl="3"/>
            <a:r>
              <a:rPr lang="en-US" altLang="en-US" dirty="0">
                <a:solidFill>
                  <a:srgbClr val="0D3B88"/>
                </a:solidFill>
              </a:rPr>
              <a:t>If stop, monitor for viremia, ALT increase, </a:t>
            </a:r>
            <a:r>
              <a:rPr lang="en-US" altLang="en-US" dirty="0" err="1">
                <a:solidFill>
                  <a:srgbClr val="0D3B88"/>
                </a:solidFill>
              </a:rPr>
              <a:t>seroreversion</a:t>
            </a:r>
            <a:r>
              <a:rPr lang="en-US" altLang="en-US" dirty="0">
                <a:solidFill>
                  <a:srgbClr val="0D3B88"/>
                </a:solidFill>
              </a:rPr>
              <a:t> of </a:t>
            </a:r>
            <a:r>
              <a:rPr lang="en-US" altLang="en-US" dirty="0" err="1">
                <a:solidFill>
                  <a:srgbClr val="0D3B88"/>
                </a:solidFill>
              </a:rPr>
              <a:t>eAg</a:t>
            </a:r>
            <a:r>
              <a:rPr lang="en-US" altLang="en-US" dirty="0">
                <a:solidFill>
                  <a:srgbClr val="0D3B88"/>
                </a:solidFill>
              </a:rPr>
              <a:t>, and decompensation q 3 mos.</a:t>
            </a:r>
          </a:p>
          <a:p>
            <a:pPr lvl="2"/>
            <a:r>
              <a:rPr lang="en-US" altLang="en-US" dirty="0">
                <a:solidFill>
                  <a:srgbClr val="0D3B88"/>
                </a:solidFill>
              </a:rPr>
              <a:t>OR continue until HBsAg loss</a:t>
            </a:r>
          </a:p>
          <a:p>
            <a:pPr lvl="2"/>
            <a:r>
              <a:rPr lang="en-US" altLang="en-US" dirty="0">
                <a:solidFill>
                  <a:srgbClr val="0D3B88"/>
                </a:solidFill>
              </a:rPr>
              <a:t>If cirrhosis, continue treatment indefinitely.</a:t>
            </a:r>
          </a:p>
          <a:p>
            <a:pPr lvl="1"/>
            <a:r>
              <a:rPr lang="en-US" altLang="en-US" b="1" dirty="0" err="1">
                <a:solidFill>
                  <a:srgbClr val="0D3B88"/>
                </a:solidFill>
              </a:rPr>
              <a:t>eAg</a:t>
            </a:r>
            <a:r>
              <a:rPr lang="en-US" altLang="en-US" b="1" dirty="0">
                <a:solidFill>
                  <a:srgbClr val="0D3B88"/>
                </a:solidFill>
              </a:rPr>
              <a:t> negative</a:t>
            </a:r>
          </a:p>
          <a:p>
            <a:pPr lvl="2"/>
            <a:r>
              <a:rPr lang="en-US" altLang="en-US" dirty="0">
                <a:solidFill>
                  <a:srgbClr val="0D3B88"/>
                </a:solidFill>
              </a:rPr>
              <a:t>Continue indefinitely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itchFamily="18" charset="0"/>
                <a:ea typeface="ＭＳ Ｐゴシック" charset="0"/>
                <a:cs typeface="+mn-cs"/>
              </a:rPr>
              <a:t>8/19/10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otlight MT Light" pitchFamily="18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5D1DF-46CB-4143-ADAB-36F7C15751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358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229600" cy="1143000"/>
          </a:xfrm>
        </p:spPr>
        <p:txBody>
          <a:bodyPr/>
          <a:lstStyle/>
          <a:p>
            <a:r>
              <a:rPr lang="en-US" altLang="en-US" b="1" dirty="0">
                <a:solidFill>
                  <a:srgbClr val="0D3B88"/>
                </a:solidFill>
              </a:rPr>
              <a:t>Cumulative Rates of Resistance With Oral Agents in Nucleos(t)ide-naive Patients</a:t>
            </a:r>
            <a:endParaRPr lang="en-US" b="1" dirty="0">
              <a:solidFill>
                <a:srgbClr val="0D3B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791200"/>
            <a:ext cx="8382000" cy="4111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sz="1200" dirty="0">
                <a:latin typeface="Californian FB" panose="0207040306080B030204" pitchFamily="18" charset="0"/>
                <a:ea typeface="Times New Roman" pitchFamily="18" charset="0"/>
                <a:cs typeface="Arial" pitchFamily="34" charset="0"/>
              </a:rPr>
              <a:t>EASL clinical practice guidelines. J </a:t>
            </a:r>
            <a:r>
              <a:rPr lang="en-US" altLang="en-US" sz="1200" dirty="0" err="1">
                <a:latin typeface="Californian FB" panose="0207040306080B030204" pitchFamily="18" charset="0"/>
                <a:ea typeface="Times New Roman" pitchFamily="18" charset="0"/>
                <a:cs typeface="Arial" pitchFamily="34" charset="0"/>
              </a:rPr>
              <a:t>Hepatol</a:t>
            </a:r>
            <a:r>
              <a:rPr lang="en-US" altLang="en-US" sz="1200" dirty="0">
                <a:latin typeface="Californian FB" panose="0207040306080B030204" pitchFamily="18" charset="0"/>
                <a:ea typeface="Times New Roman" pitchFamily="18" charset="0"/>
                <a:cs typeface="Arial" pitchFamily="34" charset="0"/>
              </a:rPr>
              <a:t>. 2009;50:227-242. </a:t>
            </a:r>
            <a:r>
              <a:rPr lang="en-US" altLang="en-US" sz="1200" dirty="0" err="1">
                <a:latin typeface="Californian FB" panose="0207040306080B030204" pitchFamily="18" charset="0"/>
                <a:ea typeface="Times New Roman" pitchFamily="18" charset="0"/>
                <a:cs typeface="Arial" pitchFamily="34" charset="0"/>
              </a:rPr>
              <a:t>Tenney</a:t>
            </a:r>
            <a:r>
              <a:rPr lang="en-US" altLang="en-US" sz="1200" dirty="0">
                <a:latin typeface="Californian FB" panose="0207040306080B030204" pitchFamily="18" charset="0"/>
                <a:ea typeface="Times New Roman" pitchFamily="18" charset="0"/>
                <a:cs typeface="Arial" pitchFamily="34" charset="0"/>
              </a:rPr>
              <a:t> DJ, et al. EASL; 2009; Copenhagen, Denmark. Abstract 20.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itchFamily="18" charset="0"/>
                <a:ea typeface="ＭＳ Ｐゴシック" charset="0"/>
                <a:cs typeface="+mn-cs"/>
              </a:rPr>
              <a:t>8/19/10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otlight MT Light" pitchFamily="18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5D1DF-46CB-4143-ADAB-36F7C15751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764032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962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82000" cy="990600"/>
          </a:xfrm>
        </p:spPr>
        <p:txBody>
          <a:bodyPr/>
          <a:lstStyle/>
          <a:p>
            <a:r>
              <a:rPr lang="en-US" altLang="en-US" sz="2800" b="1" dirty="0">
                <a:solidFill>
                  <a:srgbClr val="0D3B88"/>
                </a:solidFill>
              </a:rPr>
              <a:t>Chronic HBV Infection: </a:t>
            </a:r>
            <a:br>
              <a:rPr lang="en-US" altLang="en-US" sz="2800" b="1" dirty="0">
                <a:solidFill>
                  <a:srgbClr val="0D3B88"/>
                </a:solidFill>
              </a:rPr>
            </a:br>
            <a:r>
              <a:rPr lang="en-US" altLang="en-US" sz="2800" b="1" dirty="0">
                <a:solidFill>
                  <a:srgbClr val="0D3B88"/>
                </a:solidFill>
              </a:rPr>
              <a:t>Management of Pts With NA Resistance</a:t>
            </a:r>
            <a:endParaRPr lang="en-US" sz="2800" dirty="0">
              <a:solidFill>
                <a:srgbClr val="0D3B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5562600"/>
            <a:ext cx="8534400" cy="563563"/>
          </a:xfrm>
        </p:spPr>
        <p:txBody>
          <a:bodyPr/>
          <a:lstStyle/>
          <a:p>
            <a:pPr marL="0" indent="0">
              <a:buFont typeface="Arial"/>
              <a:buNone/>
              <a:defRPr/>
            </a:pPr>
            <a:r>
              <a:rPr lang="en-US" altLang="en-US" sz="1600" dirty="0">
                <a:latin typeface="Californian FB" panose="0207040306080B030204" pitchFamily="18" charset="0"/>
              </a:rPr>
              <a:t>*Includes either TDF or TAF in EASL guidelines; AASLD guidelines not yet updated since approval of TAF.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itchFamily="18" charset="0"/>
                <a:ea typeface="ＭＳ Ｐゴシック" charset="0"/>
                <a:cs typeface="+mn-cs"/>
              </a:rPr>
              <a:t>8/19/10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otlight MT Light" pitchFamily="18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5D1DF-46CB-4143-ADAB-36F7C15751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05000"/>
            <a:ext cx="8229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0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3564"/>
            <a:ext cx="8229600" cy="108065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PREVALENCE MAP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6863" y="2133949"/>
            <a:ext cx="5847487" cy="332439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772082"/>
            <a:ext cx="2354145" cy="11707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597953"/>
            <a:ext cx="802715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2008 CDC guidelines recommended screening for HBV in:</a:t>
            </a:r>
          </a:p>
          <a:p>
            <a:r>
              <a:rPr lang="en-US" sz="1600" dirty="0"/>
              <a:t>	- Persons born in countries with ≥ 2% </a:t>
            </a:r>
            <a:r>
              <a:rPr lang="en-US" sz="1600" dirty="0" err="1"/>
              <a:t>HBsAg</a:t>
            </a:r>
            <a:r>
              <a:rPr lang="en-US" sz="1600" dirty="0"/>
              <a:t> prevalence </a:t>
            </a:r>
            <a:endParaRPr lang="en-US" sz="1600" dirty="0" smtClean="0"/>
          </a:p>
          <a:p>
            <a:r>
              <a:rPr lang="en-US" sz="1600" dirty="0"/>
              <a:t>	</a:t>
            </a:r>
            <a:r>
              <a:rPr lang="en-US" sz="1600" dirty="0" smtClean="0"/>
              <a:t>- US-born </a:t>
            </a:r>
            <a:r>
              <a:rPr lang="en-US" sz="1600" dirty="0"/>
              <a:t>persons not vaccinated whose parents born in regions ≥ 8% </a:t>
            </a:r>
            <a:r>
              <a:rPr lang="en-US" sz="1600" dirty="0" err="1"/>
              <a:t>HBsAg</a:t>
            </a:r>
            <a:r>
              <a:rPr lang="en-US" sz="1600" dirty="0"/>
              <a:t> prevalence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87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itchFamily="18" charset="0"/>
                <a:ea typeface="ＭＳ Ｐゴシック" charset="0"/>
                <a:cs typeface="+mn-cs"/>
              </a:rPr>
              <a:t>8/19/10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otlight MT Light" pitchFamily="18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5D1DF-46CB-4143-ADAB-36F7C15751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3999" cy="5410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386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itchFamily="18" charset="0"/>
                <a:ea typeface="ＭＳ Ｐゴシック" charset="0"/>
                <a:cs typeface="+mn-cs"/>
              </a:rPr>
              <a:t>8/19/10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otlight MT Light" pitchFamily="18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5D1DF-46CB-4143-ADAB-36F7C15751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333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27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itchFamily="18" charset="0"/>
                <a:ea typeface="ＭＳ Ｐゴシック" charset="0"/>
                <a:cs typeface="+mn-cs"/>
              </a:rPr>
              <a:t>8/19/10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otlight MT Light" pitchFamily="18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5D1DF-46CB-4143-ADAB-36F7C15751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7860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itchFamily="18" charset="0"/>
                <a:ea typeface="ＭＳ Ｐゴシック" charset="0"/>
                <a:cs typeface="+mn-cs"/>
              </a:rPr>
              <a:t>8/19/10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otlight MT Light" pitchFamily="18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5D1DF-46CB-4143-ADAB-36F7C15751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41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itchFamily="18" charset="0"/>
                <a:ea typeface="ＭＳ Ｐゴシック" charset="0"/>
                <a:cs typeface="+mn-cs"/>
              </a:rPr>
              <a:t>8/19/10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otlight MT Light" pitchFamily="18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5D1DF-46CB-4143-ADAB-36F7C15751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200"/>
            <a:ext cx="9144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519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itchFamily="18" charset="0"/>
                <a:ea typeface="ＭＳ Ｐゴシック" charset="0"/>
                <a:cs typeface="+mn-cs"/>
              </a:rPr>
              <a:t>8/19/10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otlight MT Light" pitchFamily="18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5D1DF-46CB-4143-ADAB-36F7C15751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" y="1092201"/>
            <a:ext cx="8340436" cy="4865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135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534400" cy="533400"/>
          </a:xfrm>
        </p:spPr>
        <p:txBody>
          <a:bodyPr/>
          <a:lstStyle/>
          <a:p>
            <a:r>
              <a:rPr lang="en-US" altLang="en-US" b="1" dirty="0">
                <a:solidFill>
                  <a:srgbClr val="0D3B88"/>
                </a:solidFill>
              </a:rPr>
              <a:t>Summary of HBV Treatment</a:t>
            </a:r>
            <a:endParaRPr lang="en-US" dirty="0">
              <a:solidFill>
                <a:srgbClr val="0D3B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9067800" cy="4724400"/>
          </a:xfrm>
        </p:spPr>
        <p:txBody>
          <a:bodyPr/>
          <a:lstStyle/>
          <a:p>
            <a:pPr>
              <a:spcAft>
                <a:spcPts val="200"/>
              </a:spcAft>
            </a:pPr>
            <a:r>
              <a:rPr lang="en-US" altLang="en-US" sz="1800" dirty="0">
                <a:solidFill>
                  <a:srgbClr val="002060"/>
                </a:solidFill>
              </a:rPr>
              <a:t>Tenofovir, </a:t>
            </a:r>
            <a:r>
              <a:rPr lang="en-US" altLang="en-US" sz="1800" dirty="0" err="1">
                <a:solidFill>
                  <a:srgbClr val="002060"/>
                </a:solidFill>
              </a:rPr>
              <a:t>entecavir</a:t>
            </a:r>
            <a:r>
              <a:rPr lang="en-US" altLang="en-US" sz="1800" dirty="0">
                <a:solidFill>
                  <a:srgbClr val="002060"/>
                </a:solidFill>
              </a:rPr>
              <a:t>, and </a:t>
            </a:r>
            <a:r>
              <a:rPr lang="en-US" altLang="en-US" sz="1800" dirty="0" err="1">
                <a:solidFill>
                  <a:srgbClr val="002060"/>
                </a:solidFill>
              </a:rPr>
              <a:t>peginterferon</a:t>
            </a:r>
            <a:r>
              <a:rPr lang="en-US" altLang="en-US" sz="1800" dirty="0">
                <a:solidFill>
                  <a:srgbClr val="002060"/>
                </a:solidFill>
              </a:rPr>
              <a:t> are preferred first-line drugs</a:t>
            </a:r>
          </a:p>
          <a:p>
            <a:pPr lvl="1">
              <a:spcAft>
                <a:spcPts val="200"/>
              </a:spcAft>
            </a:pPr>
            <a:r>
              <a:rPr lang="en-US" altLang="en-US" sz="1800" dirty="0">
                <a:solidFill>
                  <a:srgbClr val="002060"/>
                </a:solidFill>
              </a:rPr>
              <a:t>First decision is between NAs vs </a:t>
            </a:r>
            <a:r>
              <a:rPr lang="en-US" altLang="en-US" sz="1800" dirty="0" err="1">
                <a:solidFill>
                  <a:srgbClr val="002060"/>
                </a:solidFill>
              </a:rPr>
              <a:t>peginterferon</a:t>
            </a:r>
            <a:endParaRPr lang="en-US" altLang="en-US" sz="1800" dirty="0">
              <a:solidFill>
                <a:srgbClr val="002060"/>
              </a:solidFill>
            </a:endParaRPr>
          </a:p>
          <a:p>
            <a:pPr lvl="1">
              <a:spcAft>
                <a:spcPts val="200"/>
              </a:spcAft>
            </a:pPr>
            <a:r>
              <a:rPr lang="en-US" altLang="en-US" sz="1800" dirty="0">
                <a:solidFill>
                  <a:srgbClr val="002060"/>
                </a:solidFill>
              </a:rPr>
              <a:t>3rd generation NAs have high efficacy, very low rates of resistance, and excellent safety record</a:t>
            </a:r>
          </a:p>
          <a:p>
            <a:pPr lvl="1">
              <a:spcAft>
                <a:spcPts val="200"/>
              </a:spcAft>
            </a:pPr>
            <a:r>
              <a:rPr lang="en-US" altLang="en-US" sz="1800" dirty="0" err="1">
                <a:solidFill>
                  <a:srgbClr val="002060"/>
                </a:solidFill>
              </a:rPr>
              <a:t>Peginterferon</a:t>
            </a:r>
            <a:r>
              <a:rPr lang="en-US" altLang="en-US" sz="1800" dirty="0">
                <a:solidFill>
                  <a:srgbClr val="002060"/>
                </a:solidFill>
              </a:rPr>
              <a:t> offers finite therapy, some evidence of off-treatment benefits</a:t>
            </a:r>
          </a:p>
          <a:p>
            <a:pPr>
              <a:spcAft>
                <a:spcPts val="200"/>
              </a:spcAft>
            </a:pPr>
            <a:r>
              <a:rPr lang="en-US" altLang="en-US" sz="1800" dirty="0">
                <a:solidFill>
                  <a:srgbClr val="002060"/>
                </a:solidFill>
              </a:rPr>
              <a:t>HBeAg seroconversion</a:t>
            </a:r>
          </a:p>
          <a:p>
            <a:pPr lvl="1">
              <a:spcAft>
                <a:spcPts val="200"/>
              </a:spcAft>
            </a:pPr>
            <a:r>
              <a:rPr lang="en-US" altLang="en-US" sz="1800" dirty="0">
                <a:solidFill>
                  <a:srgbClr val="002060"/>
                </a:solidFill>
              </a:rPr>
              <a:t>Increases over time with NAs</a:t>
            </a:r>
          </a:p>
          <a:p>
            <a:pPr lvl="1">
              <a:spcAft>
                <a:spcPts val="200"/>
              </a:spcAft>
            </a:pPr>
            <a:r>
              <a:rPr lang="en-US" altLang="en-US" sz="1800" dirty="0">
                <a:solidFill>
                  <a:srgbClr val="002060"/>
                </a:solidFill>
              </a:rPr>
              <a:t>Approximately same after 3 </a:t>
            </a:r>
            <a:r>
              <a:rPr lang="en-US" altLang="en-US" sz="1800" dirty="0" err="1">
                <a:solidFill>
                  <a:srgbClr val="002060"/>
                </a:solidFill>
              </a:rPr>
              <a:t>yrs</a:t>
            </a:r>
            <a:r>
              <a:rPr lang="en-US" altLang="en-US" sz="1800" dirty="0">
                <a:solidFill>
                  <a:srgbClr val="002060"/>
                </a:solidFill>
              </a:rPr>
              <a:t> continuous treatment with NAs vs 1 </a:t>
            </a:r>
            <a:r>
              <a:rPr lang="en-US" altLang="en-US" sz="1800" dirty="0" err="1">
                <a:solidFill>
                  <a:srgbClr val="002060"/>
                </a:solidFill>
              </a:rPr>
              <a:t>yr</a:t>
            </a:r>
            <a:r>
              <a:rPr lang="en-US" altLang="en-US" sz="1800" dirty="0">
                <a:solidFill>
                  <a:srgbClr val="002060"/>
                </a:solidFill>
              </a:rPr>
              <a:t> of </a:t>
            </a:r>
            <a:r>
              <a:rPr lang="en-US" altLang="en-US" sz="1800" dirty="0" err="1">
                <a:solidFill>
                  <a:srgbClr val="002060"/>
                </a:solidFill>
              </a:rPr>
              <a:t>peginterferon</a:t>
            </a:r>
            <a:endParaRPr lang="en-US" altLang="en-US" sz="1800" dirty="0">
              <a:solidFill>
                <a:srgbClr val="002060"/>
              </a:solidFill>
            </a:endParaRPr>
          </a:p>
          <a:p>
            <a:pPr>
              <a:spcAft>
                <a:spcPts val="200"/>
              </a:spcAft>
            </a:pPr>
            <a:r>
              <a:rPr lang="en-US" altLang="en-US" sz="1800" dirty="0">
                <a:solidFill>
                  <a:srgbClr val="002060"/>
                </a:solidFill>
              </a:rPr>
              <a:t>HBsAg loss</a:t>
            </a:r>
          </a:p>
          <a:p>
            <a:pPr lvl="1">
              <a:spcAft>
                <a:spcPts val="200"/>
              </a:spcAft>
            </a:pPr>
            <a:r>
              <a:rPr lang="en-US" altLang="en-US" sz="1800" dirty="0">
                <a:solidFill>
                  <a:srgbClr val="002060"/>
                </a:solidFill>
              </a:rPr>
              <a:t>Infrequent and increases slowly (&lt; 10% at 3-4 </a:t>
            </a:r>
            <a:r>
              <a:rPr lang="en-US" altLang="en-US" sz="1800" dirty="0" err="1">
                <a:solidFill>
                  <a:srgbClr val="002060"/>
                </a:solidFill>
              </a:rPr>
              <a:t>yrs</a:t>
            </a:r>
            <a:r>
              <a:rPr lang="en-US" altLang="en-US" sz="1800" dirty="0">
                <a:solidFill>
                  <a:srgbClr val="002060"/>
                </a:solidFill>
              </a:rPr>
              <a:t>)</a:t>
            </a:r>
          </a:p>
          <a:p>
            <a:pPr lvl="2">
              <a:spcAft>
                <a:spcPts val="200"/>
              </a:spcAft>
            </a:pPr>
            <a:r>
              <a:rPr lang="en-US" altLang="en-US" sz="1800" dirty="0">
                <a:solidFill>
                  <a:srgbClr val="002060"/>
                </a:solidFill>
              </a:rPr>
              <a:t>Rare with NAs in </a:t>
            </a:r>
            <a:r>
              <a:rPr lang="en-US" altLang="en-US" sz="1800" dirty="0" err="1">
                <a:solidFill>
                  <a:srgbClr val="002060"/>
                </a:solidFill>
              </a:rPr>
              <a:t>HBeAg</a:t>
            </a:r>
            <a:r>
              <a:rPr lang="en-US" altLang="en-US" sz="1800" dirty="0">
                <a:solidFill>
                  <a:srgbClr val="002060"/>
                </a:solidFill>
              </a:rPr>
              <a:t>-negative chronic Hep B</a:t>
            </a:r>
          </a:p>
          <a:p>
            <a:pPr lvl="1">
              <a:spcAft>
                <a:spcPts val="200"/>
              </a:spcAft>
            </a:pPr>
            <a:r>
              <a:rPr lang="en-US" altLang="en-US" sz="1800" dirty="0">
                <a:solidFill>
                  <a:srgbClr val="002060"/>
                </a:solidFill>
              </a:rPr>
              <a:t>After 3-4 </a:t>
            </a:r>
            <a:r>
              <a:rPr lang="en-US" altLang="en-US" sz="1800" dirty="0" err="1">
                <a:solidFill>
                  <a:srgbClr val="002060"/>
                </a:solidFill>
              </a:rPr>
              <a:t>yrs</a:t>
            </a:r>
            <a:r>
              <a:rPr lang="en-US" altLang="en-US" sz="1800" dirty="0">
                <a:solidFill>
                  <a:srgbClr val="002060"/>
                </a:solidFill>
              </a:rPr>
              <a:t> follow-up, somewhat higher with </a:t>
            </a:r>
            <a:r>
              <a:rPr lang="en-US" altLang="en-US" sz="1800" dirty="0" err="1">
                <a:solidFill>
                  <a:srgbClr val="002060"/>
                </a:solidFill>
              </a:rPr>
              <a:t>peginterferon</a:t>
            </a:r>
            <a:r>
              <a:rPr lang="en-US" altLang="en-US" sz="1800" dirty="0">
                <a:solidFill>
                  <a:srgbClr val="002060"/>
                </a:solidFill>
              </a:rPr>
              <a:t> than NAs</a:t>
            </a:r>
            <a:endParaRPr lang="en-US" sz="1800" dirty="0">
              <a:solidFill>
                <a:srgbClr val="00206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itchFamily="18" charset="0"/>
                <a:ea typeface="ＭＳ Ｐゴシック" charset="0"/>
                <a:cs typeface="+mn-cs"/>
              </a:rPr>
              <a:t>8/19/10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otlight MT Light" pitchFamily="18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5D1DF-46CB-4143-ADAB-36F7C15751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30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8/19/10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F5D1DF-46CB-4143-ADAB-36F7C1575110}" type="slidenum">
              <a:rPr lang="en-US" altLang="en-US" smtClean="0"/>
              <a:pPr>
                <a:defRPr/>
              </a:pPr>
              <a:t>47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556" y="1028266"/>
            <a:ext cx="5410200" cy="866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1756" y="1036060"/>
            <a:ext cx="2268681" cy="60637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57200" y="2064327"/>
            <a:ext cx="80910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Higher risk of HCC among untreated immuno-tolerant patients compared to matched treated cohorts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Potential benefits in treating all patients with HBV DNA &gt; 2000:</a:t>
            </a:r>
          </a:p>
          <a:p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- circumventing the transition to active disease</a:t>
            </a:r>
          </a:p>
          <a:p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- reducing transcriptionally active integrations</a:t>
            </a:r>
          </a:p>
          <a:p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- inducing a slow decline in the </a:t>
            </a:r>
            <a:r>
              <a:rPr lang="en-US" b="1" dirty="0" err="1" smtClean="0">
                <a:solidFill>
                  <a:srgbClr val="002060"/>
                </a:solidFill>
              </a:rPr>
              <a:t>cccDNA</a:t>
            </a:r>
            <a:r>
              <a:rPr lang="en-US" b="1" dirty="0" smtClean="0">
                <a:solidFill>
                  <a:srgbClr val="002060"/>
                </a:solidFill>
              </a:rPr>
              <a:t> pool and hepatic clone size</a:t>
            </a:r>
          </a:p>
          <a:p>
            <a:endParaRPr lang="en-US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Newer investigational therapies, alone or in combination with DAAs, may be more effective in bringing about functional cure</a:t>
            </a:r>
          </a:p>
          <a:p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- Entry inhibitors</a:t>
            </a:r>
          </a:p>
          <a:p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- RNA interference agents</a:t>
            </a:r>
          </a:p>
          <a:p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- </a:t>
            </a:r>
            <a:r>
              <a:rPr lang="en-US" b="1" dirty="0" err="1" smtClean="0">
                <a:solidFill>
                  <a:srgbClr val="002060"/>
                </a:solidFill>
              </a:rPr>
              <a:t>HBSAg</a:t>
            </a:r>
            <a:r>
              <a:rPr lang="en-US" b="1" dirty="0" smtClean="0">
                <a:solidFill>
                  <a:srgbClr val="002060"/>
                </a:solidFill>
              </a:rPr>
              <a:t> assembly agents</a:t>
            </a:r>
          </a:p>
          <a:p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- Capsid (core) assembly modulators</a:t>
            </a:r>
          </a:p>
          <a:p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b="1" dirty="0" smtClean="0">
                <a:solidFill>
                  <a:srgbClr val="002060"/>
                </a:solidFill>
              </a:rPr>
              <a:t>- </a:t>
            </a:r>
            <a:r>
              <a:rPr lang="en-US" b="1" dirty="0" err="1" smtClean="0">
                <a:solidFill>
                  <a:srgbClr val="002060"/>
                </a:solidFill>
              </a:rPr>
              <a:t>Immunomodulators</a:t>
            </a:r>
            <a:endParaRPr lang="en-US" b="1" dirty="0" smtClean="0">
              <a:solidFill>
                <a:srgbClr val="00206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78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14400"/>
            <a:ext cx="8763000" cy="533400"/>
          </a:xfrm>
        </p:spPr>
        <p:txBody>
          <a:bodyPr/>
          <a:lstStyle/>
          <a:p>
            <a:r>
              <a:rPr lang="en-US" altLang="en-US" b="1" dirty="0">
                <a:solidFill>
                  <a:srgbClr val="0D3B88"/>
                </a:solidFill>
              </a:rPr>
              <a:t>Summary</a:t>
            </a:r>
            <a:endParaRPr lang="en-US" dirty="0">
              <a:solidFill>
                <a:srgbClr val="0D3B88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47800"/>
            <a:ext cx="9144000" cy="4983163"/>
          </a:xfrm>
        </p:spPr>
        <p:txBody>
          <a:bodyPr/>
          <a:lstStyle/>
          <a:p>
            <a:r>
              <a:rPr lang="en-US" altLang="en-US" sz="2000" dirty="0">
                <a:solidFill>
                  <a:srgbClr val="0D3B88"/>
                </a:solidFill>
              </a:rPr>
              <a:t>HBV screening, prevention, and vaccination can and must be done in primary care.</a:t>
            </a:r>
          </a:p>
          <a:p>
            <a:r>
              <a:rPr lang="en-US" altLang="en-US" sz="2000" dirty="0">
                <a:solidFill>
                  <a:srgbClr val="0D3B88"/>
                </a:solidFill>
              </a:rPr>
              <a:t>HBV treatment can also be done in primary care or in conjunction with GI.</a:t>
            </a:r>
          </a:p>
          <a:p>
            <a:r>
              <a:rPr lang="en-US" altLang="en-US" sz="2000" dirty="0">
                <a:solidFill>
                  <a:srgbClr val="0D3B88"/>
                </a:solidFill>
              </a:rPr>
              <a:t>Evaluate and/or refer all those with chronic HBV for monitoring and potential treatment.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D3B88"/>
                </a:solidFill>
              </a:rPr>
              <a:t>Correlation between HBV DNA and cirrhosis and HCC well known.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D3B88"/>
                </a:solidFill>
              </a:rPr>
              <a:t>Cirrhosis is by far the largest risk factor for HCC.</a:t>
            </a:r>
          </a:p>
          <a:p>
            <a:r>
              <a:rPr lang="en-US" altLang="en-US" sz="2000" dirty="0">
                <a:solidFill>
                  <a:srgbClr val="0D3B88"/>
                </a:solidFill>
              </a:rPr>
              <a:t>Antiviral therapy currently does not eradicate HBV, BUT</a:t>
            </a:r>
          </a:p>
          <a:p>
            <a:r>
              <a:rPr lang="en-US" altLang="en-US" sz="2000" dirty="0">
                <a:solidFill>
                  <a:srgbClr val="0D3B88"/>
                </a:solidFill>
              </a:rPr>
              <a:t>Treatment when indicated can alter  natural history of HBV and can slow or even reverse disease progression, especially if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D3B88"/>
                </a:solidFill>
              </a:rPr>
              <a:t>Risk of liver-related morbidity and mortality is high and 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0D3B88"/>
                </a:solidFill>
              </a:rPr>
              <a:t>There is a strong likelihood of maintaining viral suppression with treatment.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ootlight MT Light" pitchFamily="18" charset="0"/>
                <a:ea typeface="ＭＳ Ｐゴシック" charset="0"/>
                <a:cs typeface="+mn-cs"/>
              </a:rPr>
              <a:t>8/19/10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ootlight MT Light" pitchFamily="18" charset="0"/>
              <a:ea typeface="ＭＳ Ｐゴシック" charset="0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F5D1DF-46CB-4143-ADAB-36F7C1575110}" type="slidenum">
              <a:rPr kumimoji="0" lang="en-US" alt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ootlight MT Light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ootlight MT Light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31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39091"/>
            <a:ext cx="8229600" cy="1316182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THANK YOU!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80655" y="2244436"/>
            <a:ext cx="6761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Jeannie McIntosh, APRN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CHC Center for Key Populations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mcintosj@chc1.com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7345" y="4378036"/>
            <a:ext cx="54586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 smtClean="0">
                <a:solidFill>
                  <a:schemeClr val="accent3">
                    <a:lumMod val="50000"/>
                  </a:schemeClr>
                </a:solidFill>
              </a:rPr>
              <a:t>Questions? </a:t>
            </a:r>
            <a:endParaRPr lang="en-US" sz="4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3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68" y="1602202"/>
            <a:ext cx="3359923" cy="214001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997" y="1598086"/>
            <a:ext cx="4223239" cy="22848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17964" y="815516"/>
            <a:ext cx="5541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HEPATITIS B IN THE US</a:t>
            </a:r>
          </a:p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62637" y="3882975"/>
            <a:ext cx="3325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</a:rPr>
              <a:t>Incidence by race / ethnicity</a:t>
            </a:r>
            <a:endParaRPr lang="en-US" sz="16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25182" y="6470478"/>
            <a:ext cx="22721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2060"/>
                </a:solidFill>
              </a:rPr>
              <a:t>All graphics from CDC</a:t>
            </a:r>
            <a:endParaRPr lang="en-US" i="1" dirty="0">
              <a:solidFill>
                <a:srgbClr val="00206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531" y="4237078"/>
            <a:ext cx="3830977" cy="19825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5801" y="4326349"/>
            <a:ext cx="3018761" cy="203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4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HBV SCREENING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Older guidelines recommended screening based on specific risk factors</a:t>
            </a:r>
          </a:p>
          <a:p>
            <a:pPr marL="0" indent="0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en-US" sz="2400" b="1" dirty="0" smtClean="0">
                <a:solidFill>
                  <a:srgbClr val="002060"/>
                </a:solidFill>
              </a:rPr>
              <a:t>2023 CDC guidelines:</a:t>
            </a:r>
          </a:p>
          <a:p>
            <a:pPr marL="457200" lvl="1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- Triple panel test (</a:t>
            </a:r>
            <a:r>
              <a:rPr lang="en-US" sz="2400" dirty="0" err="1" smtClean="0">
                <a:solidFill>
                  <a:srgbClr val="002060"/>
                </a:solidFill>
              </a:rPr>
              <a:t>SAg</a:t>
            </a:r>
            <a:r>
              <a:rPr lang="en-US" sz="2400" dirty="0" smtClean="0">
                <a:solidFill>
                  <a:srgbClr val="002060"/>
                </a:solidFill>
              </a:rPr>
              <a:t> + </a:t>
            </a:r>
            <a:r>
              <a:rPr lang="en-US" sz="2400" dirty="0" err="1" smtClean="0">
                <a:solidFill>
                  <a:srgbClr val="002060"/>
                </a:solidFill>
              </a:rPr>
              <a:t>SAb</a:t>
            </a:r>
            <a:r>
              <a:rPr lang="en-US" sz="2400" dirty="0" smtClean="0">
                <a:solidFill>
                  <a:srgbClr val="002060"/>
                </a:solidFill>
              </a:rPr>
              <a:t> + </a:t>
            </a:r>
            <a:r>
              <a:rPr lang="en-US" sz="2400" dirty="0" err="1" smtClean="0">
                <a:solidFill>
                  <a:srgbClr val="002060"/>
                </a:solidFill>
              </a:rPr>
              <a:t>CAb</a:t>
            </a:r>
            <a:r>
              <a:rPr lang="en-US" sz="2400" dirty="0" smtClean="0">
                <a:solidFill>
                  <a:srgbClr val="002060"/>
                </a:solidFill>
              </a:rPr>
              <a:t>) unless noted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rgbClr val="002060"/>
                </a:solidFill>
              </a:rPr>
              <a:t>	- Universal screening in adults 18 and older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- Repeat screening with </a:t>
            </a:r>
            <a:r>
              <a:rPr lang="en-US" sz="2400" dirty="0" err="1" smtClean="0">
                <a:solidFill>
                  <a:srgbClr val="002060"/>
                </a:solidFill>
              </a:rPr>
              <a:t>SAg</a:t>
            </a:r>
            <a:r>
              <a:rPr lang="en-US" sz="2400" dirty="0" smtClean="0">
                <a:solidFill>
                  <a:srgbClr val="002060"/>
                </a:solidFill>
              </a:rPr>
              <a:t> only during first trimester of each 	  	   pregnancy (if prior documented triple test in adulthood)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- Anyone who requests HBV testing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- Infants born to antigen positive people (</a:t>
            </a:r>
            <a:r>
              <a:rPr lang="en-US" sz="2400" dirty="0" err="1" smtClean="0">
                <a:solidFill>
                  <a:srgbClr val="002060"/>
                </a:solidFill>
              </a:rPr>
              <a:t>SAg</a:t>
            </a:r>
            <a:r>
              <a:rPr lang="en-US" sz="2400" dirty="0" smtClean="0">
                <a:solidFill>
                  <a:srgbClr val="002060"/>
                </a:solidFill>
              </a:rPr>
              <a:t> + </a:t>
            </a:r>
            <a:r>
              <a:rPr lang="en-US" sz="2400" dirty="0" err="1" smtClean="0">
                <a:solidFill>
                  <a:srgbClr val="002060"/>
                </a:solidFill>
              </a:rPr>
              <a:t>CAb</a:t>
            </a:r>
            <a:r>
              <a:rPr lang="en-US" sz="2400" dirty="0" smtClean="0">
                <a:solidFill>
                  <a:srgbClr val="002060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	</a:t>
            </a:r>
            <a:r>
              <a:rPr lang="en-US" sz="2400" dirty="0" smtClean="0">
                <a:solidFill>
                  <a:srgbClr val="002060"/>
                </a:solidFill>
              </a:rPr>
              <a:t>- Periodic risk-based testing if the following risk factors are 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</a:rPr>
              <a:t>	 </a:t>
            </a:r>
            <a:r>
              <a:rPr lang="en-US" sz="2400" dirty="0" smtClean="0">
                <a:solidFill>
                  <a:srgbClr val="002060"/>
                </a:solidFill>
              </a:rPr>
              <a:t>  present: </a:t>
            </a:r>
          </a:p>
          <a:p>
            <a:pPr marL="0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9666386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8873" y="1048432"/>
            <a:ext cx="7633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C00000"/>
                </a:solidFill>
              </a:rPr>
              <a:t>PEOPLE AT INCREASED HBV RISK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8873" y="2045637"/>
            <a:ext cx="7633854" cy="4247317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History of STIs or multiple sex partners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Current or past HCV infection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Current or past incarceration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People born in regions with ≥ 2% prevalence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US-born people not vaccinated as infants whose parents were born in countries with prevalence  ≥ 8%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People who use IV drugs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People with HIV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Men who have sex with men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Household contacts of people with HBV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IVDU or sexual partners of people with HBV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ESRD on dialysis</a:t>
            </a:r>
          </a:p>
          <a:p>
            <a:endParaRPr lang="en-US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2060"/>
                </a:solidFill>
              </a:rPr>
              <a:t>Elevated AST/ALT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407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047018" y="660861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52945" y="748146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C00000"/>
                </a:solidFill>
              </a:rPr>
              <a:t>HBV SCREENING LABS</a:t>
            </a:r>
            <a:endParaRPr lang="en-US" sz="4400" b="1" dirty="0">
              <a:solidFill>
                <a:srgbClr val="C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799" y="1531441"/>
            <a:ext cx="835429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</a:rPr>
              <a:t>Surface Antigen (HBsAg) = active infection</a:t>
            </a:r>
          </a:p>
          <a:p>
            <a:endParaRPr lang="en-US" sz="22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</a:rPr>
              <a:t>Core Antibody (</a:t>
            </a:r>
            <a:r>
              <a:rPr lang="en-US" sz="2200" b="1" dirty="0" err="1" smtClean="0">
                <a:solidFill>
                  <a:srgbClr val="002060"/>
                </a:solidFill>
              </a:rPr>
              <a:t>HBcAb</a:t>
            </a:r>
            <a:r>
              <a:rPr lang="en-US" sz="2200" b="1" dirty="0" smtClean="0">
                <a:solidFill>
                  <a:srgbClr val="002060"/>
                </a:solidFill>
              </a:rPr>
              <a:t>) = evidence of exposure to virus, past or present</a:t>
            </a:r>
          </a:p>
          <a:p>
            <a:endParaRPr lang="en-US" sz="2200" b="1" dirty="0" smtClean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rgbClr val="002060"/>
                </a:solidFill>
              </a:rPr>
              <a:t>Surface Antibody (</a:t>
            </a:r>
            <a:r>
              <a:rPr lang="en-US" sz="2200" b="1" dirty="0" err="1" smtClean="0">
                <a:solidFill>
                  <a:srgbClr val="002060"/>
                </a:solidFill>
              </a:rPr>
              <a:t>HBsAb</a:t>
            </a:r>
            <a:r>
              <a:rPr lang="en-US" sz="2200" b="1" dirty="0" smtClean="0">
                <a:solidFill>
                  <a:srgbClr val="002060"/>
                </a:solidFill>
              </a:rPr>
              <a:t>) = immune response</a:t>
            </a:r>
          </a:p>
          <a:p>
            <a:r>
              <a:rPr lang="en-US" sz="2200" b="1" dirty="0">
                <a:solidFill>
                  <a:srgbClr val="002060"/>
                </a:solidFill>
              </a:rPr>
              <a:t>	</a:t>
            </a:r>
            <a:r>
              <a:rPr lang="en-US" sz="2200" b="1" dirty="0" smtClean="0">
                <a:solidFill>
                  <a:srgbClr val="002060"/>
                </a:solidFill>
              </a:rPr>
              <a:t>* Order QUANTITATIVE TITER (immunity if titer &gt; 10 </a:t>
            </a:r>
            <a:r>
              <a:rPr lang="en-US" sz="2200" b="1" dirty="0" err="1" smtClean="0">
                <a:solidFill>
                  <a:srgbClr val="002060"/>
                </a:solidFill>
              </a:rPr>
              <a:t>mIU</a:t>
            </a:r>
            <a:r>
              <a:rPr lang="en-US" sz="2200" b="1" dirty="0" smtClean="0">
                <a:solidFill>
                  <a:srgbClr val="002060"/>
                </a:solidFill>
              </a:rPr>
              <a:t>/mL)</a:t>
            </a:r>
            <a:endParaRPr lang="en-US" sz="2200" b="1" dirty="0">
              <a:solidFill>
                <a:srgbClr val="00206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329" y="4147828"/>
            <a:ext cx="4630016" cy="238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094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4235" y="871754"/>
            <a:ext cx="7675529" cy="577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00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2063</Words>
  <Application>Microsoft Office PowerPoint</Application>
  <PresentationFormat>On-screen Show (4:3)</PresentationFormat>
  <Paragraphs>332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49</vt:i4>
      </vt:variant>
    </vt:vector>
  </HeadingPairs>
  <TitlesOfParts>
    <vt:vector size="59" baseType="lpstr">
      <vt:lpstr>ＭＳ Ｐゴシック</vt:lpstr>
      <vt:lpstr>Arial</vt:lpstr>
      <vt:lpstr>Calibri</vt:lpstr>
      <vt:lpstr>Californian FB</vt:lpstr>
      <vt:lpstr>Cambria Math</vt:lpstr>
      <vt:lpstr>Footlight MT Light</vt:lpstr>
      <vt:lpstr>Times New Roman</vt:lpstr>
      <vt:lpstr>Office Theme</vt:lpstr>
      <vt:lpstr>1_Office Theme</vt:lpstr>
      <vt:lpstr>2_Office Theme</vt:lpstr>
      <vt:lpstr>HEPATITIS B INFECTION: A PRIMER FOR NP RESIDENTS</vt:lpstr>
      <vt:lpstr>PowerPoint Presentation</vt:lpstr>
      <vt:lpstr>EPIDEMIOLOGY</vt:lpstr>
      <vt:lpstr>PREVALENCE MAP</vt:lpstr>
      <vt:lpstr>PowerPoint Presentation</vt:lpstr>
      <vt:lpstr>HBV SCREENING</vt:lpstr>
      <vt:lpstr>PowerPoint Presentation</vt:lpstr>
      <vt:lpstr>PowerPoint Presentation</vt:lpstr>
      <vt:lpstr>PowerPoint Presentation</vt:lpstr>
      <vt:lpstr>PREVENTION OF HBV TRANSMISSION</vt:lpstr>
      <vt:lpstr>HBV VACCINATION</vt:lpstr>
      <vt:lpstr>INDICATIONS FOR VACCINATION IN ADULTS</vt:lpstr>
      <vt:lpstr>RATIONALE FOR THE CHANGE</vt:lpstr>
      <vt:lpstr>HBV IMMUNITY STATUS TESTING</vt:lpstr>
      <vt:lpstr>INITIAL HBsAg+ WORK-UP</vt:lpstr>
      <vt:lpstr>CHRONIC HBV INFECTION</vt:lpstr>
      <vt:lpstr>PowerPoint Presentation</vt:lpstr>
      <vt:lpstr>PowerPoint Presentation</vt:lpstr>
      <vt:lpstr>RISK FACTORS FOR HBV DISEASE PROGRESSION</vt:lpstr>
      <vt:lpstr>HEPATOCELLULAR CARCINOMA (HCC) SCREENING</vt:lpstr>
      <vt:lpstr>PowerPoint Presentation</vt:lpstr>
      <vt:lpstr>MONITORING OF UNTREATED HBV PATIENTS</vt:lpstr>
      <vt:lpstr>PowerPoint Presentation</vt:lpstr>
      <vt:lpstr>PowerPoint Presentation</vt:lpstr>
      <vt:lpstr>PowerPoint Presentation</vt:lpstr>
      <vt:lpstr>CRITERIA FOR TREATMENT (AASLD)</vt:lpstr>
      <vt:lpstr>PowerPoint Presentation</vt:lpstr>
      <vt:lpstr>PowerPoint Presentation</vt:lpstr>
      <vt:lpstr>PowerPoint Presentation</vt:lpstr>
      <vt:lpstr>Guidelines: What to Start as Initial HBV Therapy</vt:lpstr>
      <vt:lpstr>Recommended Nucleos(t)ide Analogues for HBV</vt:lpstr>
      <vt:lpstr>Factors to Consider With Interferon as Initial Therapy</vt:lpstr>
      <vt:lpstr>Factors to Consider With  Nucleos(t)ides as Initial Therapy</vt:lpstr>
      <vt:lpstr>Choosing Among Nucleos(t)ide Analogues</vt:lpstr>
      <vt:lpstr>Monitoring while on Treatment</vt:lpstr>
      <vt:lpstr>Monitoring while on Treatment</vt:lpstr>
      <vt:lpstr>Duration of Treatment</vt:lpstr>
      <vt:lpstr>Cumulative Rates of Resistance With Oral Agents in Nucleos(t)ide-naive Patients</vt:lpstr>
      <vt:lpstr>Chronic HBV Infection:  Management of Pts With NA Resistance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HBV Treatment</vt:lpstr>
      <vt:lpstr>PowerPoint Presentation</vt:lpstr>
      <vt:lpstr>Summary</vt:lpstr>
      <vt:lpstr>THANK YOU!</vt:lpstr>
    </vt:vector>
  </TitlesOfParts>
  <Company>Maurer Designs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Maurer</dc:creator>
  <cp:lastModifiedBy>McIntosh, Jeannie</cp:lastModifiedBy>
  <cp:revision>213</cp:revision>
  <dcterms:created xsi:type="dcterms:W3CDTF">2016-05-24T18:52:55Z</dcterms:created>
  <dcterms:modified xsi:type="dcterms:W3CDTF">2023-03-16T18:00:33Z</dcterms:modified>
</cp:coreProperties>
</file>