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677" r:id="rId3"/>
    <p:sldMasterId id="2147483689" r:id="rId4"/>
  </p:sldMasterIdLst>
  <p:notesMasterIdLst>
    <p:notesMasterId r:id="rId58"/>
  </p:notesMasterIdLst>
  <p:sldIdLst>
    <p:sldId id="435" r:id="rId5"/>
    <p:sldId id="436" r:id="rId6"/>
    <p:sldId id="437" r:id="rId7"/>
    <p:sldId id="438" r:id="rId8"/>
    <p:sldId id="439" r:id="rId9"/>
    <p:sldId id="464" r:id="rId10"/>
    <p:sldId id="463" r:id="rId11"/>
    <p:sldId id="465" r:id="rId12"/>
    <p:sldId id="466" r:id="rId13"/>
    <p:sldId id="467" r:id="rId14"/>
    <p:sldId id="468" r:id="rId15"/>
    <p:sldId id="494" r:id="rId16"/>
    <p:sldId id="469" r:id="rId17"/>
    <p:sldId id="442" r:id="rId18"/>
    <p:sldId id="470" r:id="rId19"/>
    <p:sldId id="471" r:id="rId20"/>
    <p:sldId id="475" r:id="rId21"/>
    <p:sldId id="445" r:id="rId22"/>
    <p:sldId id="472" r:id="rId23"/>
    <p:sldId id="473" r:id="rId24"/>
    <p:sldId id="474" r:id="rId25"/>
    <p:sldId id="478" r:id="rId26"/>
    <p:sldId id="446" r:id="rId27"/>
    <p:sldId id="476" r:id="rId28"/>
    <p:sldId id="447" r:id="rId29"/>
    <p:sldId id="498" r:id="rId30"/>
    <p:sldId id="499" r:id="rId31"/>
    <p:sldId id="500" r:id="rId32"/>
    <p:sldId id="501" r:id="rId33"/>
    <p:sldId id="477" r:id="rId34"/>
    <p:sldId id="449" r:id="rId35"/>
    <p:sldId id="450" r:id="rId36"/>
    <p:sldId id="485" r:id="rId37"/>
    <p:sldId id="493" r:id="rId38"/>
    <p:sldId id="484" r:id="rId39"/>
    <p:sldId id="481" r:id="rId40"/>
    <p:sldId id="482" r:id="rId41"/>
    <p:sldId id="483" r:id="rId42"/>
    <p:sldId id="486" r:id="rId43"/>
    <p:sldId id="451" r:id="rId44"/>
    <p:sldId id="489" r:id="rId45"/>
    <p:sldId id="452" r:id="rId46"/>
    <p:sldId id="453" r:id="rId47"/>
    <p:sldId id="487" r:id="rId48"/>
    <p:sldId id="456" r:id="rId49"/>
    <p:sldId id="422" r:id="rId50"/>
    <p:sldId id="457" r:id="rId51"/>
    <p:sldId id="458" r:id="rId52"/>
    <p:sldId id="492" r:id="rId53"/>
    <p:sldId id="460" r:id="rId54"/>
    <p:sldId id="459" r:id="rId55"/>
    <p:sldId id="490" r:id="rId56"/>
    <p:sldId id="462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54333-8FE2-43A5-A195-29375E7789A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1DCA-AD03-4262-83A4-19973A45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7500" indent="-278849" defTabSz="9066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0069" indent="-222768" defTabSz="9066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68719" indent="-222768" defTabSz="9066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17369" indent="-222768" defTabSz="9066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66020" indent="-222768" defTabSz="9066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14670" indent="-222768" defTabSz="9066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63320" indent="-222768" defTabSz="9066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11971" indent="-222768" defTabSz="9066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06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EF68C-45B6-493A-B5FE-1E34C61C38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rPr>
              <a:pPr marL="0" marR="0" lvl="0" indent="0" algn="r" defTabSz="906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Osaka" pitchFamily="-84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8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6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01DCE-362F-45C8-9210-9A96C12210D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7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59DD1-440D-DC48-B604-4CA05CDC9A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88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34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50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41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85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343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18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685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1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62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7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0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2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2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87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54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1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8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24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47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45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82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8794-235F-467D-B37D-43D485301AA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103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7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8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99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8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1C18A3-74E4-421B-9E5E-0B5B5C12F714}" type="slidenum">
              <a:rPr lang="en-US" altLang="en-US">
                <a:solidFill>
                  <a:srgbClr val="FFFFFF"/>
                </a:solidFill>
                <a:ea typeface="MS PGothic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3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-11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-11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-11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-111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5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7" y="1939635"/>
            <a:ext cx="8478981" cy="153785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MEDICATIONS FOR OPIOID USE DISORDER (MOUD)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1419" y="4461164"/>
            <a:ext cx="6802581" cy="146858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Jeannie McIntosh, APRN, FNP-C, AAHIVS</a:t>
            </a:r>
          </a:p>
          <a:p>
            <a:pPr lvl="0"/>
            <a:r>
              <a:rPr lang="en-US" sz="2800" b="1" i="1" dirty="0">
                <a:solidFill>
                  <a:srgbClr val="002060"/>
                </a:solidFill>
              </a:rPr>
              <a:t>CHC Center for Key Populations</a:t>
            </a:r>
          </a:p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NP Residency Didactic, March </a:t>
            </a:r>
            <a:r>
              <a:rPr lang="en-US" sz="2800" b="1" dirty="0" smtClean="0">
                <a:solidFill>
                  <a:srgbClr val="002060"/>
                </a:solidFill>
              </a:rPr>
              <a:t>2023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1164"/>
            <a:ext cx="2229400" cy="63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1546"/>
            <a:ext cx="2229400" cy="7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164" y="845127"/>
            <a:ext cx="76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PATHOPHYSIOLOGY OF OPIOID DEPENDENCE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4" y="1368346"/>
            <a:ext cx="4648633" cy="2483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51" y="1368347"/>
            <a:ext cx="3270513" cy="2638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894" y="4007125"/>
            <a:ext cx="89851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•	</a:t>
            </a:r>
            <a:r>
              <a:rPr lang="en-US" sz="1400" b="1" dirty="0">
                <a:solidFill>
                  <a:srgbClr val="002060"/>
                </a:solidFill>
              </a:rPr>
              <a:t>Reward pathway</a:t>
            </a:r>
            <a:r>
              <a:rPr lang="en-US" sz="1400" dirty="0">
                <a:solidFill>
                  <a:srgbClr val="002060"/>
                </a:solidFill>
              </a:rPr>
              <a:t>: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-	VTA </a:t>
            </a:r>
            <a:r>
              <a:rPr lang="en-US" sz="1400" dirty="0">
                <a:solidFill>
                  <a:srgbClr val="002060"/>
                </a:solidFill>
              </a:rPr>
              <a:t>+ nucleus </a:t>
            </a:r>
            <a:r>
              <a:rPr lang="en-US" sz="1400" dirty="0" err="1">
                <a:solidFill>
                  <a:srgbClr val="002060"/>
                </a:solidFill>
              </a:rPr>
              <a:t>accumbens</a:t>
            </a:r>
            <a:r>
              <a:rPr lang="en-US" sz="1400" dirty="0">
                <a:solidFill>
                  <a:srgbClr val="002060"/>
                </a:solidFill>
              </a:rPr>
              <a:t> (with projections into prefrontal cortex)</a:t>
            </a:r>
          </a:p>
          <a:p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-	A </a:t>
            </a:r>
            <a:r>
              <a:rPr lang="en-US" sz="1400" dirty="0">
                <a:solidFill>
                  <a:srgbClr val="002060"/>
                </a:solidFill>
              </a:rPr>
              <a:t>dopaminergic system modulated by </a:t>
            </a:r>
            <a:r>
              <a:rPr lang="en-US" sz="1400" b="1" dirty="0">
                <a:solidFill>
                  <a:srgbClr val="002060"/>
                </a:solidFill>
              </a:rPr>
              <a:t>mu receptors</a:t>
            </a:r>
          </a:p>
          <a:p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-	Stimulated </a:t>
            </a:r>
            <a:r>
              <a:rPr lang="en-US" sz="1400" dirty="0">
                <a:solidFill>
                  <a:srgbClr val="002060"/>
                </a:solidFill>
              </a:rPr>
              <a:t>by opioids to much higher degree than other rewarding behaviors (ex. sex, food)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•</a:t>
            </a: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b="1" dirty="0">
                <a:solidFill>
                  <a:srgbClr val="002060"/>
                </a:solidFill>
              </a:rPr>
              <a:t>Tolerance</a:t>
            </a:r>
            <a:r>
              <a:rPr lang="en-US" sz="1400" dirty="0">
                <a:solidFill>
                  <a:srgbClr val="002060"/>
                </a:solidFill>
              </a:rPr>
              <a:t>: needing increased dose over time to produce </a:t>
            </a:r>
            <a:r>
              <a:rPr lang="en-US" sz="1400" dirty="0" smtClean="0">
                <a:solidFill>
                  <a:srgbClr val="002060"/>
                </a:solidFill>
              </a:rPr>
              <a:t>effect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•</a:t>
            </a: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b="1" dirty="0">
                <a:solidFill>
                  <a:srgbClr val="002060"/>
                </a:solidFill>
              </a:rPr>
              <a:t>Physical dependence</a:t>
            </a:r>
            <a:r>
              <a:rPr lang="en-US" sz="1400" dirty="0">
                <a:solidFill>
                  <a:srgbClr val="002060"/>
                </a:solidFill>
              </a:rPr>
              <a:t>: s/s withdrawal with reduction or cessation of exposure</a:t>
            </a:r>
          </a:p>
          <a:p>
            <a:r>
              <a:rPr lang="en-US" sz="1400" dirty="0">
                <a:solidFill>
                  <a:srgbClr val="002060"/>
                </a:solidFill>
              </a:rPr>
              <a:t>•	Euphoria becomes less over time while physical dependence (withdrawal symptoms) worsen; patient begins </a:t>
            </a:r>
            <a:r>
              <a:rPr lang="en-US" sz="1400" dirty="0" smtClean="0">
                <a:solidFill>
                  <a:srgbClr val="002060"/>
                </a:solidFill>
              </a:rPr>
              <a:t>to</a:t>
            </a:r>
          </a:p>
          <a:p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need </a:t>
            </a:r>
            <a:r>
              <a:rPr lang="en-US" sz="1400" dirty="0">
                <a:solidFill>
                  <a:srgbClr val="002060"/>
                </a:solidFill>
              </a:rPr>
              <a:t>opioid to feel normal</a:t>
            </a:r>
          </a:p>
        </p:txBody>
      </p:sp>
    </p:spTree>
    <p:extLst>
      <p:ext uri="{BB962C8B-B14F-4D97-AF65-F5344CB8AC3E}">
        <p14:creationId xmlns:p14="http://schemas.microsoft.com/office/powerpoint/2010/main" val="29773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16" y="789722"/>
            <a:ext cx="86868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4000" b="1" dirty="0" smtClean="0">
                <a:solidFill>
                  <a:srgbClr val="C00000"/>
                </a:solidFill>
              </a:rPr>
              <a:t>MEDICATION FOR OPIOID USE DISORDER (MOUD)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5485" y="1932722"/>
            <a:ext cx="5902038" cy="296487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Best evidence-based treatment for opioid use disorder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Biological rationale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revents withdrawal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elieves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</a:rPr>
              <a:t>craving for opioids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Blocks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</a:rPr>
              <a:t>or attenuates euphoric effect of exogenous 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opioids</a:t>
            </a:r>
            <a:endParaRPr lang="en-US" alt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3 types with different activity at mu receptor: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	-	NALTREXONE – full antagonist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-	METHADONE – full agonist</a:t>
            </a:r>
            <a:endParaRPr lang="en-US" alt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	-	BUPRENORPHINE– partial agonist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481" y="1663965"/>
            <a:ext cx="1423035" cy="191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4940542"/>
            <a:ext cx="2231230" cy="140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82" y="4955781"/>
            <a:ext cx="2125287" cy="139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70" y="4955781"/>
            <a:ext cx="2125286" cy="140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3" y="4955783"/>
            <a:ext cx="2616477" cy="14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2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43" y="1690255"/>
            <a:ext cx="3998814" cy="3027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59" y="4918364"/>
            <a:ext cx="3754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</a:rPr>
              <a:t>California Bridge Program, 2018 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40" y="1586674"/>
            <a:ext cx="3876824" cy="32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title"/>
          </p:nvPr>
        </p:nvSpPr>
        <p:spPr>
          <a:xfrm>
            <a:off x="425360" y="556832"/>
            <a:ext cx="8915400" cy="11430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Comparison of Short-Acting Heroin vs. 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Long-Acting Methadone Treatment</a:t>
            </a: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1600200" y="4273550"/>
            <a:ext cx="6858000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 pitchFamily="18" charset="0"/>
              <a:ea typeface="Osaka" pitchFamily="-84" charset="-128"/>
              <a:cs typeface="+mn-cs"/>
            </a:endParaRP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1600200" y="2978150"/>
            <a:ext cx="685800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 pitchFamily="18" charset="0"/>
              <a:ea typeface="Osaka" pitchFamily="-84" charset="-128"/>
              <a:cs typeface="+mn-cs"/>
            </a:endParaRP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1600200" y="1682750"/>
            <a:ext cx="68580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 pitchFamily="18" charset="0"/>
              <a:ea typeface="Osaka" pitchFamily="-84" charset="-128"/>
              <a:cs typeface="+mn-cs"/>
            </a:endParaRP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 rot="-5400000">
            <a:off x="523875" y="2081072"/>
            <a:ext cx="14541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“</a:t>
            </a: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High</a:t>
            </a: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”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Osaka" pitchFamily="-84" charset="-128"/>
              <a:cs typeface="+mn-cs"/>
            </a:endParaRP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 rot="-5400000">
            <a:off x="433212" y="3379644"/>
            <a:ext cx="1600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“</a:t>
            </a: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Normal</a:t>
            </a: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”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Osaka" pitchFamily="-84" charset="-128"/>
              <a:cs typeface="+mn-cs"/>
            </a:endParaRPr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 rot="-5400000">
            <a:off x="507648" y="4595672"/>
            <a:ext cx="14541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“</a:t>
            </a: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Sick</a:t>
            </a: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”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Osaka" pitchFamily="-84" charset="-128"/>
              <a:cs typeface="+mn-cs"/>
            </a:endParaRP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 rot="-5400000">
            <a:off x="-1375832" y="336424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Functional State</a:t>
            </a:r>
          </a:p>
        </p:txBody>
      </p:sp>
      <p:sp>
        <p:nvSpPr>
          <p:cNvPr id="32778" name="Line 16"/>
          <p:cNvSpPr>
            <a:spLocks noChangeShapeType="1"/>
          </p:cNvSpPr>
          <p:nvPr/>
        </p:nvSpPr>
        <p:spPr bwMode="auto">
          <a:xfrm>
            <a:off x="4267200" y="16764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>
            <a:off x="6934200" y="16764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1752600" y="5851544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AM</a:t>
            </a:r>
          </a:p>
        </p:txBody>
      </p:sp>
      <p:sp>
        <p:nvSpPr>
          <p:cNvPr id="32781" name="Text Box 19"/>
          <p:cNvSpPr txBox="1">
            <a:spLocks noChangeArrowheads="1"/>
          </p:cNvSpPr>
          <p:nvPr/>
        </p:nvSpPr>
        <p:spPr bwMode="auto">
          <a:xfrm>
            <a:off x="2971800" y="5851544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PM</a:t>
            </a:r>
          </a:p>
        </p:txBody>
      </p:sp>
      <p:sp>
        <p:nvSpPr>
          <p:cNvPr id="32782" name="Text Box 20"/>
          <p:cNvSpPr txBox="1">
            <a:spLocks noChangeArrowheads="1"/>
          </p:cNvSpPr>
          <p:nvPr/>
        </p:nvSpPr>
        <p:spPr bwMode="auto">
          <a:xfrm>
            <a:off x="4572000" y="5851544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AM</a:t>
            </a:r>
          </a:p>
        </p:txBody>
      </p:sp>
      <p:sp>
        <p:nvSpPr>
          <p:cNvPr id="32783" name="Text Box 21"/>
          <p:cNvSpPr txBox="1">
            <a:spLocks noChangeArrowheads="1"/>
          </p:cNvSpPr>
          <p:nvPr/>
        </p:nvSpPr>
        <p:spPr bwMode="auto">
          <a:xfrm>
            <a:off x="5791200" y="5851544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PM</a:t>
            </a:r>
          </a:p>
        </p:txBody>
      </p:sp>
      <p:sp>
        <p:nvSpPr>
          <p:cNvPr id="32784" name="Text Box 22"/>
          <p:cNvSpPr txBox="1">
            <a:spLocks noChangeArrowheads="1"/>
          </p:cNvSpPr>
          <p:nvPr/>
        </p:nvSpPr>
        <p:spPr bwMode="auto">
          <a:xfrm>
            <a:off x="7010400" y="5851544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Osaka" pitchFamily="-84" charset="-128"/>
                <a:cs typeface="+mn-cs"/>
              </a:rPr>
              <a:t>AM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828800" y="1262069"/>
            <a:ext cx="6848488" cy="4529144"/>
            <a:chOff x="1152" y="795"/>
            <a:chExt cx="4314" cy="2853"/>
          </a:xfrm>
        </p:grpSpPr>
        <p:sp>
          <p:nvSpPr>
            <p:cNvPr id="32795" name="Freeform 15"/>
            <p:cNvSpPr>
              <a:spLocks/>
            </p:cNvSpPr>
            <p:nvPr/>
          </p:nvSpPr>
          <p:spPr bwMode="auto">
            <a:xfrm>
              <a:off x="1225" y="987"/>
              <a:ext cx="3795" cy="2419"/>
            </a:xfrm>
            <a:custGeom>
              <a:avLst/>
              <a:gdLst>
                <a:gd name="T0" fmla="*/ 18 w 3795"/>
                <a:gd name="T1" fmla="*/ 1674 h 2419"/>
                <a:gd name="T2" fmla="*/ 73 w 3795"/>
                <a:gd name="T3" fmla="*/ 823 h 2419"/>
                <a:gd name="T4" fmla="*/ 210 w 3795"/>
                <a:gd name="T5" fmla="*/ 375 h 2419"/>
                <a:gd name="T6" fmla="*/ 265 w 3795"/>
                <a:gd name="T7" fmla="*/ 412 h 2419"/>
                <a:gd name="T8" fmla="*/ 338 w 3795"/>
                <a:gd name="T9" fmla="*/ 503 h 2419"/>
                <a:gd name="T10" fmla="*/ 402 w 3795"/>
                <a:gd name="T11" fmla="*/ 896 h 2419"/>
                <a:gd name="T12" fmla="*/ 448 w 3795"/>
                <a:gd name="T13" fmla="*/ 695 h 2419"/>
                <a:gd name="T14" fmla="*/ 494 w 3795"/>
                <a:gd name="T15" fmla="*/ 586 h 2419"/>
                <a:gd name="T16" fmla="*/ 622 w 3795"/>
                <a:gd name="T17" fmla="*/ 531 h 2419"/>
                <a:gd name="T18" fmla="*/ 713 w 3795"/>
                <a:gd name="T19" fmla="*/ 1015 h 2419"/>
                <a:gd name="T20" fmla="*/ 796 w 3795"/>
                <a:gd name="T21" fmla="*/ 732 h 2419"/>
                <a:gd name="T22" fmla="*/ 869 w 3795"/>
                <a:gd name="T23" fmla="*/ 997 h 2419"/>
                <a:gd name="T24" fmla="*/ 905 w 3795"/>
                <a:gd name="T25" fmla="*/ 1226 h 2419"/>
                <a:gd name="T26" fmla="*/ 942 w 3795"/>
                <a:gd name="T27" fmla="*/ 1152 h 2419"/>
                <a:gd name="T28" fmla="*/ 1033 w 3795"/>
                <a:gd name="T29" fmla="*/ 384 h 2419"/>
                <a:gd name="T30" fmla="*/ 1134 w 3795"/>
                <a:gd name="T31" fmla="*/ 421 h 2419"/>
                <a:gd name="T32" fmla="*/ 1152 w 3795"/>
                <a:gd name="T33" fmla="*/ 531 h 2419"/>
                <a:gd name="T34" fmla="*/ 1253 w 3795"/>
                <a:gd name="T35" fmla="*/ 714 h 2419"/>
                <a:gd name="T36" fmla="*/ 1381 w 3795"/>
                <a:gd name="T37" fmla="*/ 869 h 2419"/>
                <a:gd name="T38" fmla="*/ 1454 w 3795"/>
                <a:gd name="T39" fmla="*/ 1079 h 2419"/>
                <a:gd name="T40" fmla="*/ 1518 w 3795"/>
                <a:gd name="T41" fmla="*/ 1189 h 2419"/>
                <a:gd name="T42" fmla="*/ 1609 w 3795"/>
                <a:gd name="T43" fmla="*/ 1482 h 2419"/>
                <a:gd name="T44" fmla="*/ 1692 w 3795"/>
                <a:gd name="T45" fmla="*/ 1802 h 2419"/>
                <a:gd name="T46" fmla="*/ 1792 w 3795"/>
                <a:gd name="T47" fmla="*/ 2122 h 2419"/>
                <a:gd name="T48" fmla="*/ 1893 w 3795"/>
                <a:gd name="T49" fmla="*/ 2323 h 2419"/>
                <a:gd name="T50" fmla="*/ 1984 w 3795"/>
                <a:gd name="T51" fmla="*/ 1975 h 2419"/>
                <a:gd name="T52" fmla="*/ 2176 w 3795"/>
                <a:gd name="T53" fmla="*/ 1664 h 2419"/>
                <a:gd name="T54" fmla="*/ 2286 w 3795"/>
                <a:gd name="T55" fmla="*/ 1820 h 2419"/>
                <a:gd name="T56" fmla="*/ 2304 w 3795"/>
                <a:gd name="T57" fmla="*/ 1920 h 2419"/>
                <a:gd name="T58" fmla="*/ 2396 w 3795"/>
                <a:gd name="T59" fmla="*/ 1893 h 2419"/>
                <a:gd name="T60" fmla="*/ 2542 w 3795"/>
                <a:gd name="T61" fmla="*/ 1637 h 2419"/>
                <a:gd name="T62" fmla="*/ 2569 w 3795"/>
                <a:gd name="T63" fmla="*/ 1719 h 2419"/>
                <a:gd name="T64" fmla="*/ 2661 w 3795"/>
                <a:gd name="T65" fmla="*/ 2012 h 2419"/>
                <a:gd name="T66" fmla="*/ 2761 w 3795"/>
                <a:gd name="T67" fmla="*/ 1674 h 2419"/>
                <a:gd name="T68" fmla="*/ 2917 w 3795"/>
                <a:gd name="T69" fmla="*/ 1710 h 2419"/>
                <a:gd name="T70" fmla="*/ 2944 w 3795"/>
                <a:gd name="T71" fmla="*/ 1792 h 2419"/>
                <a:gd name="T72" fmla="*/ 3054 w 3795"/>
                <a:gd name="T73" fmla="*/ 2122 h 2419"/>
                <a:gd name="T74" fmla="*/ 3164 w 3795"/>
                <a:gd name="T75" fmla="*/ 2167 h 2419"/>
                <a:gd name="T76" fmla="*/ 3246 w 3795"/>
                <a:gd name="T77" fmla="*/ 2250 h 2419"/>
                <a:gd name="T78" fmla="*/ 3337 w 3795"/>
                <a:gd name="T79" fmla="*/ 2341 h 2419"/>
                <a:gd name="T80" fmla="*/ 3447 w 3795"/>
                <a:gd name="T81" fmla="*/ 2304 h 2419"/>
                <a:gd name="T82" fmla="*/ 3529 w 3795"/>
                <a:gd name="T83" fmla="*/ 1500 h 2419"/>
                <a:gd name="T84" fmla="*/ 3593 w 3795"/>
                <a:gd name="T85" fmla="*/ 1006 h 2419"/>
                <a:gd name="T86" fmla="*/ 3685 w 3795"/>
                <a:gd name="T87" fmla="*/ 714 h 2419"/>
                <a:gd name="T88" fmla="*/ 3785 w 3795"/>
                <a:gd name="T89" fmla="*/ 64 h 2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95"/>
                <a:gd name="T136" fmla="*/ 0 h 2419"/>
                <a:gd name="T137" fmla="*/ 3795 w 3795"/>
                <a:gd name="T138" fmla="*/ 2419 h 2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95" h="2419">
                  <a:moveTo>
                    <a:pt x="0" y="2259"/>
                  </a:moveTo>
                  <a:cubicBezTo>
                    <a:pt x="66" y="2053"/>
                    <a:pt x="3" y="2258"/>
                    <a:pt x="18" y="1674"/>
                  </a:cubicBezTo>
                  <a:cubicBezTo>
                    <a:pt x="21" y="1560"/>
                    <a:pt x="32" y="1464"/>
                    <a:pt x="46" y="1354"/>
                  </a:cubicBezTo>
                  <a:cubicBezTo>
                    <a:pt x="48" y="1281"/>
                    <a:pt x="32" y="950"/>
                    <a:pt x="73" y="823"/>
                  </a:cubicBezTo>
                  <a:cubicBezTo>
                    <a:pt x="88" y="699"/>
                    <a:pt x="95" y="571"/>
                    <a:pt x="146" y="458"/>
                  </a:cubicBezTo>
                  <a:cubicBezTo>
                    <a:pt x="169" y="407"/>
                    <a:pt x="156" y="393"/>
                    <a:pt x="210" y="375"/>
                  </a:cubicBezTo>
                  <a:cubicBezTo>
                    <a:pt x="225" y="378"/>
                    <a:pt x="243" y="375"/>
                    <a:pt x="256" y="384"/>
                  </a:cubicBezTo>
                  <a:cubicBezTo>
                    <a:pt x="264" y="389"/>
                    <a:pt x="260" y="404"/>
                    <a:pt x="265" y="412"/>
                  </a:cubicBezTo>
                  <a:cubicBezTo>
                    <a:pt x="273" y="425"/>
                    <a:pt x="300" y="441"/>
                    <a:pt x="311" y="448"/>
                  </a:cubicBezTo>
                  <a:cubicBezTo>
                    <a:pt x="317" y="467"/>
                    <a:pt x="332" y="483"/>
                    <a:pt x="338" y="503"/>
                  </a:cubicBezTo>
                  <a:cubicBezTo>
                    <a:pt x="363" y="592"/>
                    <a:pt x="364" y="696"/>
                    <a:pt x="375" y="787"/>
                  </a:cubicBezTo>
                  <a:cubicBezTo>
                    <a:pt x="382" y="844"/>
                    <a:pt x="383" y="841"/>
                    <a:pt x="402" y="896"/>
                  </a:cubicBezTo>
                  <a:cubicBezTo>
                    <a:pt x="405" y="905"/>
                    <a:pt x="412" y="924"/>
                    <a:pt x="412" y="924"/>
                  </a:cubicBezTo>
                  <a:cubicBezTo>
                    <a:pt x="509" y="892"/>
                    <a:pt x="433" y="926"/>
                    <a:pt x="448" y="695"/>
                  </a:cubicBezTo>
                  <a:cubicBezTo>
                    <a:pt x="449" y="676"/>
                    <a:pt x="450" y="657"/>
                    <a:pt x="457" y="640"/>
                  </a:cubicBezTo>
                  <a:cubicBezTo>
                    <a:pt x="465" y="620"/>
                    <a:pt x="494" y="586"/>
                    <a:pt x="494" y="586"/>
                  </a:cubicBezTo>
                  <a:cubicBezTo>
                    <a:pt x="505" y="528"/>
                    <a:pt x="515" y="478"/>
                    <a:pt x="576" y="458"/>
                  </a:cubicBezTo>
                  <a:cubicBezTo>
                    <a:pt x="593" y="484"/>
                    <a:pt x="601" y="509"/>
                    <a:pt x="622" y="531"/>
                  </a:cubicBezTo>
                  <a:cubicBezTo>
                    <a:pt x="638" y="579"/>
                    <a:pt x="650" y="629"/>
                    <a:pt x="668" y="677"/>
                  </a:cubicBezTo>
                  <a:cubicBezTo>
                    <a:pt x="675" y="793"/>
                    <a:pt x="685" y="903"/>
                    <a:pt x="713" y="1015"/>
                  </a:cubicBezTo>
                  <a:cubicBezTo>
                    <a:pt x="719" y="891"/>
                    <a:pt x="720" y="768"/>
                    <a:pt x="759" y="650"/>
                  </a:cubicBezTo>
                  <a:cubicBezTo>
                    <a:pt x="811" y="667"/>
                    <a:pt x="780" y="648"/>
                    <a:pt x="796" y="732"/>
                  </a:cubicBezTo>
                  <a:cubicBezTo>
                    <a:pt x="805" y="778"/>
                    <a:pt x="816" y="821"/>
                    <a:pt x="841" y="860"/>
                  </a:cubicBezTo>
                  <a:cubicBezTo>
                    <a:pt x="852" y="906"/>
                    <a:pt x="861" y="951"/>
                    <a:pt x="869" y="997"/>
                  </a:cubicBezTo>
                  <a:cubicBezTo>
                    <a:pt x="848" y="1059"/>
                    <a:pt x="865" y="1114"/>
                    <a:pt x="887" y="1171"/>
                  </a:cubicBezTo>
                  <a:cubicBezTo>
                    <a:pt x="894" y="1189"/>
                    <a:pt x="905" y="1226"/>
                    <a:pt x="905" y="1226"/>
                  </a:cubicBezTo>
                  <a:cubicBezTo>
                    <a:pt x="911" y="1220"/>
                    <a:pt x="920" y="1215"/>
                    <a:pt x="924" y="1207"/>
                  </a:cubicBezTo>
                  <a:cubicBezTo>
                    <a:pt x="933" y="1190"/>
                    <a:pt x="942" y="1152"/>
                    <a:pt x="942" y="1152"/>
                  </a:cubicBezTo>
                  <a:cubicBezTo>
                    <a:pt x="953" y="1002"/>
                    <a:pt x="953" y="1022"/>
                    <a:pt x="960" y="842"/>
                  </a:cubicBezTo>
                  <a:cubicBezTo>
                    <a:pt x="964" y="730"/>
                    <a:pt x="932" y="491"/>
                    <a:pt x="1033" y="384"/>
                  </a:cubicBezTo>
                  <a:cubicBezTo>
                    <a:pt x="1064" y="387"/>
                    <a:pt x="1096" y="383"/>
                    <a:pt x="1125" y="394"/>
                  </a:cubicBezTo>
                  <a:cubicBezTo>
                    <a:pt x="1134" y="397"/>
                    <a:pt x="1131" y="412"/>
                    <a:pt x="1134" y="421"/>
                  </a:cubicBezTo>
                  <a:cubicBezTo>
                    <a:pt x="1137" y="433"/>
                    <a:pt x="1141" y="445"/>
                    <a:pt x="1143" y="458"/>
                  </a:cubicBezTo>
                  <a:cubicBezTo>
                    <a:pt x="1147" y="482"/>
                    <a:pt x="1146" y="507"/>
                    <a:pt x="1152" y="531"/>
                  </a:cubicBezTo>
                  <a:cubicBezTo>
                    <a:pt x="1155" y="541"/>
                    <a:pt x="1166" y="548"/>
                    <a:pt x="1170" y="558"/>
                  </a:cubicBezTo>
                  <a:cubicBezTo>
                    <a:pt x="1205" y="635"/>
                    <a:pt x="1198" y="646"/>
                    <a:pt x="1253" y="714"/>
                  </a:cubicBezTo>
                  <a:cubicBezTo>
                    <a:pt x="1289" y="759"/>
                    <a:pt x="1270" y="774"/>
                    <a:pt x="1335" y="796"/>
                  </a:cubicBezTo>
                  <a:cubicBezTo>
                    <a:pt x="1345" y="827"/>
                    <a:pt x="1362" y="842"/>
                    <a:pt x="1381" y="869"/>
                  </a:cubicBezTo>
                  <a:cubicBezTo>
                    <a:pt x="1415" y="971"/>
                    <a:pt x="1360" y="813"/>
                    <a:pt x="1408" y="924"/>
                  </a:cubicBezTo>
                  <a:cubicBezTo>
                    <a:pt x="1429" y="973"/>
                    <a:pt x="1437" y="1029"/>
                    <a:pt x="1454" y="1079"/>
                  </a:cubicBezTo>
                  <a:cubicBezTo>
                    <a:pt x="1460" y="1098"/>
                    <a:pt x="1471" y="1116"/>
                    <a:pt x="1481" y="1134"/>
                  </a:cubicBezTo>
                  <a:cubicBezTo>
                    <a:pt x="1492" y="1153"/>
                    <a:pt x="1518" y="1189"/>
                    <a:pt x="1518" y="1189"/>
                  </a:cubicBezTo>
                  <a:cubicBezTo>
                    <a:pt x="1526" y="1249"/>
                    <a:pt x="1530" y="1303"/>
                    <a:pt x="1564" y="1354"/>
                  </a:cubicBezTo>
                  <a:cubicBezTo>
                    <a:pt x="1573" y="1400"/>
                    <a:pt x="1576" y="1447"/>
                    <a:pt x="1609" y="1482"/>
                  </a:cubicBezTo>
                  <a:cubicBezTo>
                    <a:pt x="1626" y="1531"/>
                    <a:pt x="1634" y="1577"/>
                    <a:pt x="1646" y="1628"/>
                  </a:cubicBezTo>
                  <a:cubicBezTo>
                    <a:pt x="1653" y="1695"/>
                    <a:pt x="1662" y="1744"/>
                    <a:pt x="1692" y="1802"/>
                  </a:cubicBezTo>
                  <a:cubicBezTo>
                    <a:pt x="1702" y="1851"/>
                    <a:pt x="1715" y="1894"/>
                    <a:pt x="1737" y="1939"/>
                  </a:cubicBezTo>
                  <a:cubicBezTo>
                    <a:pt x="1745" y="1996"/>
                    <a:pt x="1751" y="2079"/>
                    <a:pt x="1792" y="2122"/>
                  </a:cubicBezTo>
                  <a:cubicBezTo>
                    <a:pt x="1805" y="2172"/>
                    <a:pt x="1816" y="2208"/>
                    <a:pt x="1847" y="2250"/>
                  </a:cubicBezTo>
                  <a:cubicBezTo>
                    <a:pt x="1857" y="2281"/>
                    <a:pt x="1870" y="2300"/>
                    <a:pt x="1893" y="2323"/>
                  </a:cubicBezTo>
                  <a:cubicBezTo>
                    <a:pt x="1904" y="2366"/>
                    <a:pt x="1911" y="2372"/>
                    <a:pt x="1948" y="2396"/>
                  </a:cubicBezTo>
                  <a:cubicBezTo>
                    <a:pt x="1990" y="2265"/>
                    <a:pt x="1978" y="2108"/>
                    <a:pt x="1984" y="1975"/>
                  </a:cubicBezTo>
                  <a:cubicBezTo>
                    <a:pt x="1987" y="1914"/>
                    <a:pt x="1970" y="1718"/>
                    <a:pt x="2030" y="1655"/>
                  </a:cubicBezTo>
                  <a:cubicBezTo>
                    <a:pt x="2079" y="1658"/>
                    <a:pt x="2128" y="1656"/>
                    <a:pt x="2176" y="1664"/>
                  </a:cubicBezTo>
                  <a:cubicBezTo>
                    <a:pt x="2179" y="1664"/>
                    <a:pt x="2222" y="1704"/>
                    <a:pt x="2240" y="1710"/>
                  </a:cubicBezTo>
                  <a:cubicBezTo>
                    <a:pt x="2253" y="1750"/>
                    <a:pt x="2273" y="1779"/>
                    <a:pt x="2286" y="1820"/>
                  </a:cubicBezTo>
                  <a:cubicBezTo>
                    <a:pt x="2290" y="1832"/>
                    <a:pt x="2293" y="1844"/>
                    <a:pt x="2295" y="1856"/>
                  </a:cubicBezTo>
                  <a:cubicBezTo>
                    <a:pt x="2299" y="1877"/>
                    <a:pt x="2297" y="1900"/>
                    <a:pt x="2304" y="1920"/>
                  </a:cubicBezTo>
                  <a:cubicBezTo>
                    <a:pt x="2305" y="1924"/>
                    <a:pt x="2338" y="1955"/>
                    <a:pt x="2341" y="1957"/>
                  </a:cubicBezTo>
                  <a:cubicBezTo>
                    <a:pt x="2377" y="1945"/>
                    <a:pt x="2383" y="1928"/>
                    <a:pt x="2396" y="1893"/>
                  </a:cubicBezTo>
                  <a:cubicBezTo>
                    <a:pt x="2400" y="1800"/>
                    <a:pt x="2365" y="1679"/>
                    <a:pt x="2469" y="1646"/>
                  </a:cubicBezTo>
                  <a:cubicBezTo>
                    <a:pt x="2490" y="1632"/>
                    <a:pt x="2513" y="1608"/>
                    <a:pt x="2542" y="1637"/>
                  </a:cubicBezTo>
                  <a:cubicBezTo>
                    <a:pt x="2556" y="1651"/>
                    <a:pt x="2554" y="1674"/>
                    <a:pt x="2560" y="1692"/>
                  </a:cubicBezTo>
                  <a:cubicBezTo>
                    <a:pt x="2563" y="1701"/>
                    <a:pt x="2569" y="1719"/>
                    <a:pt x="2569" y="1719"/>
                  </a:cubicBezTo>
                  <a:cubicBezTo>
                    <a:pt x="2579" y="1797"/>
                    <a:pt x="2596" y="1864"/>
                    <a:pt x="2615" y="1939"/>
                  </a:cubicBezTo>
                  <a:cubicBezTo>
                    <a:pt x="2625" y="1979"/>
                    <a:pt x="2620" y="1999"/>
                    <a:pt x="2661" y="2012"/>
                  </a:cubicBezTo>
                  <a:cubicBezTo>
                    <a:pt x="2690" y="1923"/>
                    <a:pt x="2675" y="1829"/>
                    <a:pt x="2706" y="1738"/>
                  </a:cubicBezTo>
                  <a:cubicBezTo>
                    <a:pt x="2722" y="1690"/>
                    <a:pt x="2712" y="1686"/>
                    <a:pt x="2761" y="1674"/>
                  </a:cubicBezTo>
                  <a:cubicBezTo>
                    <a:pt x="2796" y="1639"/>
                    <a:pt x="2811" y="1647"/>
                    <a:pt x="2862" y="1655"/>
                  </a:cubicBezTo>
                  <a:cubicBezTo>
                    <a:pt x="2905" y="1669"/>
                    <a:pt x="2886" y="1680"/>
                    <a:pt x="2917" y="1710"/>
                  </a:cubicBezTo>
                  <a:cubicBezTo>
                    <a:pt x="2923" y="1728"/>
                    <a:pt x="2929" y="1747"/>
                    <a:pt x="2935" y="1765"/>
                  </a:cubicBezTo>
                  <a:cubicBezTo>
                    <a:pt x="2938" y="1774"/>
                    <a:pt x="2944" y="1792"/>
                    <a:pt x="2944" y="1792"/>
                  </a:cubicBezTo>
                  <a:cubicBezTo>
                    <a:pt x="2955" y="1873"/>
                    <a:pt x="2946" y="1995"/>
                    <a:pt x="2981" y="2067"/>
                  </a:cubicBezTo>
                  <a:cubicBezTo>
                    <a:pt x="2999" y="2103"/>
                    <a:pt x="3022" y="2106"/>
                    <a:pt x="3054" y="2122"/>
                  </a:cubicBezTo>
                  <a:cubicBezTo>
                    <a:pt x="3071" y="2131"/>
                    <a:pt x="3081" y="2152"/>
                    <a:pt x="3100" y="2158"/>
                  </a:cubicBezTo>
                  <a:cubicBezTo>
                    <a:pt x="3120" y="2165"/>
                    <a:pt x="3143" y="2164"/>
                    <a:pt x="3164" y="2167"/>
                  </a:cubicBezTo>
                  <a:cubicBezTo>
                    <a:pt x="3184" y="2188"/>
                    <a:pt x="3210" y="2200"/>
                    <a:pt x="3228" y="2222"/>
                  </a:cubicBezTo>
                  <a:cubicBezTo>
                    <a:pt x="3235" y="2231"/>
                    <a:pt x="3238" y="2243"/>
                    <a:pt x="3246" y="2250"/>
                  </a:cubicBezTo>
                  <a:cubicBezTo>
                    <a:pt x="3256" y="2259"/>
                    <a:pt x="3271" y="2261"/>
                    <a:pt x="3282" y="2268"/>
                  </a:cubicBezTo>
                  <a:cubicBezTo>
                    <a:pt x="3307" y="2285"/>
                    <a:pt x="3337" y="2341"/>
                    <a:pt x="3337" y="2341"/>
                  </a:cubicBezTo>
                  <a:cubicBezTo>
                    <a:pt x="3349" y="2413"/>
                    <a:pt x="3338" y="2419"/>
                    <a:pt x="3410" y="2405"/>
                  </a:cubicBezTo>
                  <a:cubicBezTo>
                    <a:pt x="3427" y="2371"/>
                    <a:pt x="3435" y="2340"/>
                    <a:pt x="3447" y="2304"/>
                  </a:cubicBezTo>
                  <a:cubicBezTo>
                    <a:pt x="3455" y="2249"/>
                    <a:pt x="3465" y="2201"/>
                    <a:pt x="3484" y="2149"/>
                  </a:cubicBezTo>
                  <a:cubicBezTo>
                    <a:pt x="3497" y="1932"/>
                    <a:pt x="3510" y="1716"/>
                    <a:pt x="3529" y="1500"/>
                  </a:cubicBezTo>
                  <a:cubicBezTo>
                    <a:pt x="3536" y="1417"/>
                    <a:pt x="3540" y="1332"/>
                    <a:pt x="3566" y="1253"/>
                  </a:cubicBezTo>
                  <a:cubicBezTo>
                    <a:pt x="3573" y="1170"/>
                    <a:pt x="3583" y="1089"/>
                    <a:pt x="3593" y="1006"/>
                  </a:cubicBezTo>
                  <a:cubicBezTo>
                    <a:pt x="3596" y="979"/>
                    <a:pt x="3615" y="938"/>
                    <a:pt x="3621" y="915"/>
                  </a:cubicBezTo>
                  <a:cubicBezTo>
                    <a:pt x="3640" y="847"/>
                    <a:pt x="3663" y="781"/>
                    <a:pt x="3685" y="714"/>
                  </a:cubicBezTo>
                  <a:cubicBezTo>
                    <a:pt x="3698" y="621"/>
                    <a:pt x="3717" y="531"/>
                    <a:pt x="3730" y="439"/>
                  </a:cubicBezTo>
                  <a:cubicBezTo>
                    <a:pt x="3735" y="320"/>
                    <a:pt x="3715" y="172"/>
                    <a:pt x="3785" y="64"/>
                  </a:cubicBezTo>
                  <a:cubicBezTo>
                    <a:pt x="3795" y="7"/>
                    <a:pt x="3794" y="28"/>
                    <a:pt x="379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96" name="AutoShape 23"/>
            <p:cNvSpPr>
              <a:spLocks noChangeArrowheads="1"/>
            </p:cNvSpPr>
            <p:nvPr/>
          </p:nvSpPr>
          <p:spPr bwMode="auto">
            <a:xfrm>
              <a:off x="1584" y="35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797" name="AutoShape 24"/>
            <p:cNvSpPr>
              <a:spLocks noChangeArrowheads="1"/>
            </p:cNvSpPr>
            <p:nvPr/>
          </p:nvSpPr>
          <p:spPr bwMode="auto">
            <a:xfrm>
              <a:off x="1152" y="321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798" name="AutoShape 25"/>
            <p:cNvSpPr>
              <a:spLocks noChangeArrowheads="1"/>
            </p:cNvSpPr>
            <p:nvPr/>
          </p:nvSpPr>
          <p:spPr bwMode="auto">
            <a:xfrm>
              <a:off x="1584" y="1920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799" name="AutoShape 26"/>
            <p:cNvSpPr>
              <a:spLocks noChangeArrowheads="1"/>
            </p:cNvSpPr>
            <p:nvPr/>
          </p:nvSpPr>
          <p:spPr bwMode="auto">
            <a:xfrm>
              <a:off x="1872" y="201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0" name="AutoShape 28"/>
            <p:cNvSpPr>
              <a:spLocks noChangeArrowheads="1"/>
            </p:cNvSpPr>
            <p:nvPr/>
          </p:nvSpPr>
          <p:spPr bwMode="auto">
            <a:xfrm>
              <a:off x="2064" y="220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1" name="AutoShape 29"/>
            <p:cNvSpPr>
              <a:spLocks noChangeArrowheads="1"/>
            </p:cNvSpPr>
            <p:nvPr/>
          </p:nvSpPr>
          <p:spPr bwMode="auto">
            <a:xfrm>
              <a:off x="3792" y="35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2" name="AutoShape 30"/>
            <p:cNvSpPr>
              <a:spLocks noChangeArrowheads="1"/>
            </p:cNvSpPr>
            <p:nvPr/>
          </p:nvSpPr>
          <p:spPr bwMode="auto">
            <a:xfrm>
              <a:off x="1152" y="35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3" name="AutoShape 31"/>
            <p:cNvSpPr>
              <a:spLocks noChangeArrowheads="1"/>
            </p:cNvSpPr>
            <p:nvPr/>
          </p:nvSpPr>
          <p:spPr bwMode="auto">
            <a:xfrm>
              <a:off x="2064" y="35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4" name="AutoShape 32"/>
            <p:cNvSpPr>
              <a:spLocks noChangeArrowheads="1"/>
            </p:cNvSpPr>
            <p:nvPr/>
          </p:nvSpPr>
          <p:spPr bwMode="auto">
            <a:xfrm>
              <a:off x="4560" y="3360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5" name="AutoShape 33"/>
            <p:cNvSpPr>
              <a:spLocks noChangeArrowheads="1"/>
            </p:cNvSpPr>
            <p:nvPr/>
          </p:nvSpPr>
          <p:spPr bwMode="auto">
            <a:xfrm>
              <a:off x="3792" y="297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6" name="AutoShape 34"/>
            <p:cNvSpPr>
              <a:spLocks noChangeArrowheads="1"/>
            </p:cNvSpPr>
            <p:nvPr/>
          </p:nvSpPr>
          <p:spPr bwMode="auto">
            <a:xfrm>
              <a:off x="3504" y="292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7" name="AutoShape 35"/>
            <p:cNvSpPr>
              <a:spLocks noChangeArrowheads="1"/>
            </p:cNvSpPr>
            <p:nvPr/>
          </p:nvSpPr>
          <p:spPr bwMode="auto">
            <a:xfrm>
              <a:off x="3504" y="35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8" name="AutoShape 36"/>
            <p:cNvSpPr>
              <a:spLocks noChangeArrowheads="1"/>
            </p:cNvSpPr>
            <p:nvPr/>
          </p:nvSpPr>
          <p:spPr bwMode="auto">
            <a:xfrm>
              <a:off x="4560" y="35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09" name="AutoShape 37"/>
            <p:cNvSpPr>
              <a:spLocks noChangeArrowheads="1"/>
            </p:cNvSpPr>
            <p:nvPr/>
          </p:nvSpPr>
          <p:spPr bwMode="auto">
            <a:xfrm>
              <a:off x="3072" y="35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10" name="AutoShape 38"/>
            <p:cNvSpPr>
              <a:spLocks noChangeArrowheads="1"/>
            </p:cNvSpPr>
            <p:nvPr/>
          </p:nvSpPr>
          <p:spPr bwMode="auto">
            <a:xfrm>
              <a:off x="1872" y="35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  <p:sp>
          <p:nvSpPr>
            <p:cNvPr id="32811" name="Text Box 39"/>
            <p:cNvSpPr txBox="1">
              <a:spLocks noChangeArrowheads="1"/>
            </p:cNvSpPr>
            <p:nvPr/>
          </p:nvSpPr>
          <p:spPr bwMode="auto">
            <a:xfrm>
              <a:off x="4986" y="795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Osaka" pitchFamily="-84" charset="-128"/>
                  <a:cs typeface="+mn-cs"/>
                </a:rPr>
                <a:t>OD</a:t>
              </a:r>
            </a:p>
          </p:txBody>
        </p:sp>
      </p:grpSp>
      <p:sp>
        <p:nvSpPr>
          <p:cNvPr id="753707" name="Line 43"/>
          <p:cNvSpPr>
            <a:spLocks noChangeShapeType="1"/>
          </p:cNvSpPr>
          <p:nvPr/>
        </p:nvSpPr>
        <p:spPr bwMode="auto">
          <a:xfrm>
            <a:off x="4800600" y="3962400"/>
            <a:ext cx="3581400" cy="4572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876800" y="3467100"/>
            <a:ext cx="381000" cy="571500"/>
            <a:chOff x="3072" y="2184"/>
            <a:chExt cx="240" cy="360"/>
          </a:xfrm>
        </p:grpSpPr>
        <p:sp>
          <p:nvSpPr>
            <p:cNvPr id="32793" name="Freeform 44"/>
            <p:cNvSpPr>
              <a:spLocks/>
            </p:cNvSpPr>
            <p:nvPr/>
          </p:nvSpPr>
          <p:spPr bwMode="auto">
            <a:xfrm>
              <a:off x="3120" y="2184"/>
              <a:ext cx="192" cy="216"/>
            </a:xfrm>
            <a:custGeom>
              <a:avLst/>
              <a:gdLst>
                <a:gd name="T0" fmla="*/ 0 w 192"/>
                <a:gd name="T1" fmla="*/ 216 h 216"/>
                <a:gd name="T2" fmla="*/ 48 w 192"/>
                <a:gd name="T3" fmla="*/ 24 h 216"/>
                <a:gd name="T4" fmla="*/ 192 w 192"/>
                <a:gd name="T5" fmla="*/ 72 h 216"/>
                <a:gd name="T6" fmla="*/ 0 60000 65536"/>
                <a:gd name="T7" fmla="*/ 0 60000 65536"/>
                <a:gd name="T8" fmla="*/ 0 60000 65536"/>
                <a:gd name="T9" fmla="*/ 0 w 192"/>
                <a:gd name="T10" fmla="*/ 0 h 216"/>
                <a:gd name="T11" fmla="*/ 192 w 19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16">
                  <a:moveTo>
                    <a:pt x="0" y="216"/>
                  </a:moveTo>
                  <a:cubicBezTo>
                    <a:pt x="8" y="132"/>
                    <a:pt x="16" y="48"/>
                    <a:pt x="48" y="24"/>
                  </a:cubicBezTo>
                  <a:cubicBezTo>
                    <a:pt x="80" y="0"/>
                    <a:pt x="160" y="64"/>
                    <a:pt x="192" y="7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94" name="AutoShape 45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Osaka" pitchFamily="-84" charset="-128"/>
                <a:cs typeface="+mn-cs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447800" y="3352803"/>
            <a:ext cx="7035800" cy="995363"/>
            <a:chOff x="912" y="2112"/>
            <a:chExt cx="4432" cy="627"/>
          </a:xfrm>
        </p:grpSpPr>
        <p:sp>
          <p:nvSpPr>
            <p:cNvPr id="32789" name="Freeform 41"/>
            <p:cNvSpPr>
              <a:spLocks/>
            </p:cNvSpPr>
            <p:nvPr/>
          </p:nvSpPr>
          <p:spPr bwMode="auto">
            <a:xfrm>
              <a:off x="1104" y="2112"/>
              <a:ext cx="4240" cy="400"/>
            </a:xfrm>
            <a:custGeom>
              <a:avLst/>
              <a:gdLst>
                <a:gd name="T0" fmla="*/ 0 w 4240"/>
                <a:gd name="T1" fmla="*/ 384 h 400"/>
                <a:gd name="T2" fmla="*/ 480 w 4240"/>
                <a:gd name="T3" fmla="*/ 48 h 400"/>
                <a:gd name="T4" fmla="*/ 1056 w 4240"/>
                <a:gd name="T5" fmla="*/ 96 h 400"/>
                <a:gd name="T6" fmla="*/ 1440 w 4240"/>
                <a:gd name="T7" fmla="*/ 240 h 400"/>
                <a:gd name="T8" fmla="*/ 1824 w 4240"/>
                <a:gd name="T9" fmla="*/ 384 h 400"/>
                <a:gd name="T10" fmla="*/ 2256 w 4240"/>
                <a:gd name="T11" fmla="*/ 144 h 400"/>
                <a:gd name="T12" fmla="*/ 2688 w 4240"/>
                <a:gd name="T13" fmla="*/ 48 h 400"/>
                <a:gd name="T14" fmla="*/ 3120 w 4240"/>
                <a:gd name="T15" fmla="*/ 192 h 400"/>
                <a:gd name="T16" fmla="*/ 3552 w 4240"/>
                <a:gd name="T17" fmla="*/ 384 h 400"/>
                <a:gd name="T18" fmla="*/ 4128 w 4240"/>
                <a:gd name="T19" fmla="*/ 144 h 400"/>
                <a:gd name="T20" fmla="*/ 4224 w 4240"/>
                <a:gd name="T21" fmla="*/ 48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40"/>
                <a:gd name="T34" fmla="*/ 0 h 400"/>
                <a:gd name="T35" fmla="*/ 4240 w 4240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40" h="400">
                  <a:moveTo>
                    <a:pt x="0" y="384"/>
                  </a:moveTo>
                  <a:cubicBezTo>
                    <a:pt x="152" y="240"/>
                    <a:pt x="304" y="96"/>
                    <a:pt x="480" y="48"/>
                  </a:cubicBezTo>
                  <a:cubicBezTo>
                    <a:pt x="656" y="0"/>
                    <a:pt x="896" y="64"/>
                    <a:pt x="1056" y="96"/>
                  </a:cubicBezTo>
                  <a:cubicBezTo>
                    <a:pt x="1216" y="128"/>
                    <a:pt x="1312" y="192"/>
                    <a:pt x="1440" y="240"/>
                  </a:cubicBezTo>
                  <a:cubicBezTo>
                    <a:pt x="1568" y="288"/>
                    <a:pt x="1688" y="400"/>
                    <a:pt x="1824" y="384"/>
                  </a:cubicBezTo>
                  <a:cubicBezTo>
                    <a:pt x="1960" y="368"/>
                    <a:pt x="2112" y="200"/>
                    <a:pt x="2256" y="144"/>
                  </a:cubicBezTo>
                  <a:cubicBezTo>
                    <a:pt x="2400" y="88"/>
                    <a:pt x="2544" y="40"/>
                    <a:pt x="2688" y="48"/>
                  </a:cubicBezTo>
                  <a:cubicBezTo>
                    <a:pt x="2832" y="56"/>
                    <a:pt x="2976" y="136"/>
                    <a:pt x="3120" y="192"/>
                  </a:cubicBezTo>
                  <a:cubicBezTo>
                    <a:pt x="3264" y="248"/>
                    <a:pt x="3384" y="392"/>
                    <a:pt x="3552" y="384"/>
                  </a:cubicBezTo>
                  <a:cubicBezTo>
                    <a:pt x="3720" y="376"/>
                    <a:pt x="4016" y="200"/>
                    <a:pt x="4128" y="144"/>
                  </a:cubicBezTo>
                  <a:cubicBezTo>
                    <a:pt x="4240" y="88"/>
                    <a:pt x="4208" y="56"/>
                    <a:pt x="4224" y="48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90" name="Text Box 47"/>
            <p:cNvSpPr txBox="1">
              <a:spLocks noChangeArrowheads="1"/>
            </p:cNvSpPr>
            <p:nvPr/>
          </p:nvSpPr>
          <p:spPr bwMode="auto">
            <a:xfrm>
              <a:off x="912" y="2448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itchFamily="34" charset="0"/>
                  <a:ea typeface="Osaka" pitchFamily="-84" charset="-128"/>
                  <a:cs typeface="+mn-cs"/>
                </a:rPr>
                <a:t>M</a:t>
              </a:r>
            </a:p>
          </p:txBody>
        </p:sp>
        <p:sp>
          <p:nvSpPr>
            <p:cNvPr id="32791" name="Text Box 48"/>
            <p:cNvSpPr txBox="1">
              <a:spLocks noChangeArrowheads="1"/>
            </p:cNvSpPr>
            <p:nvPr/>
          </p:nvSpPr>
          <p:spPr bwMode="auto">
            <a:xfrm>
              <a:off x="2640" y="2448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itchFamily="34" charset="0"/>
                  <a:ea typeface="Osaka" pitchFamily="-84" charset="-128"/>
                  <a:cs typeface="+mn-cs"/>
                </a:rPr>
                <a:t>M</a:t>
              </a:r>
            </a:p>
          </p:txBody>
        </p:sp>
        <p:sp>
          <p:nvSpPr>
            <p:cNvPr id="32792" name="Text Box 49"/>
            <p:cNvSpPr txBox="1">
              <a:spLocks noChangeArrowheads="1"/>
            </p:cNvSpPr>
            <p:nvPr/>
          </p:nvSpPr>
          <p:spPr bwMode="auto">
            <a:xfrm>
              <a:off x="4416" y="2448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itchFamily="34" charset="0"/>
                  <a:ea typeface="Osaka" pitchFamily="-84" charset="-128"/>
                  <a:cs typeface="+mn-cs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9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5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7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0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NALTREXONE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493"/>
            <a:ext cx="8229600" cy="5121707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Full opioid antagonist 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Must be off opioids 7-10 (?14) days prior to initiation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	-	Heroin, PO narcotics – </a:t>
            </a:r>
            <a:r>
              <a:rPr lang="en-US" sz="1600" b="1" dirty="0">
                <a:solidFill>
                  <a:schemeClr val="tx2"/>
                </a:solidFill>
              </a:rPr>
              <a:t>off 5-7 days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	-	Buprenorphine</a:t>
            </a:r>
            <a:r>
              <a:rPr lang="en-US" sz="1600" b="1" dirty="0">
                <a:solidFill>
                  <a:schemeClr val="tx2"/>
                </a:solidFill>
              </a:rPr>
              <a:t>– off 9 days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	-	Methadone</a:t>
            </a:r>
            <a:r>
              <a:rPr lang="en-US" sz="1600" b="1" dirty="0">
                <a:solidFill>
                  <a:schemeClr val="tx2"/>
                </a:solidFill>
              </a:rPr>
              <a:t>– off 12-15 days, if not </a:t>
            </a:r>
            <a:r>
              <a:rPr lang="en-US" sz="1600" b="1" dirty="0" smtClean="0">
                <a:solidFill>
                  <a:schemeClr val="tx2"/>
                </a:solidFill>
              </a:rPr>
              <a:t>longer (? Fentanyl too)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Consider in-office NALOXONE CHALLENGE to ensure opiates are out of system prior to first dose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If any doubt start with PO naltrexone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Dosing: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-	ORAL: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	* 25 mg on first day, then 50 mg after that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	* </a:t>
            </a:r>
            <a:r>
              <a:rPr lang="en-US" sz="1600" b="1" i="1" dirty="0" smtClean="0">
                <a:solidFill>
                  <a:schemeClr val="tx2"/>
                </a:solidFill>
              </a:rPr>
              <a:t>Alternate</a:t>
            </a:r>
            <a:r>
              <a:rPr lang="en-US" sz="1600" b="1" dirty="0" smtClean="0">
                <a:solidFill>
                  <a:schemeClr val="tx2"/>
                </a:solidFill>
              </a:rPr>
              <a:t>:  	50 mg on week days + 100 mg weekend dose (for Sat/Sun)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				150 mg every 3 days</a:t>
            </a: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	-	IM: 380 mg every 4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Caution in cirrhosis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tx2"/>
                </a:solidFill>
              </a:rPr>
              <a:t>Injection</a:t>
            </a:r>
            <a:r>
              <a:rPr lang="en-US" sz="1600" b="1" dirty="0" smtClean="0">
                <a:solidFill>
                  <a:schemeClr val="tx2"/>
                </a:solidFill>
              </a:rPr>
              <a:t>: administered in office; very viscous; needs to be deep IM;  risk of abscess, tissue necrosis with improper 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tx2"/>
                </a:solidFill>
              </a:rPr>
              <a:t>Disadvantages</a:t>
            </a:r>
            <a:r>
              <a:rPr lang="en-US" sz="1600" b="1" dirty="0" smtClean="0">
                <a:solidFill>
                  <a:schemeClr val="tx2"/>
                </a:solidFill>
              </a:rPr>
              <a:t>: OD risk due to loss of tolerance; frequent loss of patients to follow-up at start of 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tx2"/>
                </a:solidFill>
              </a:rPr>
              <a:t>Advantages</a:t>
            </a:r>
            <a:r>
              <a:rPr lang="en-US" sz="1600" b="1" dirty="0" smtClean="0">
                <a:solidFill>
                  <a:schemeClr val="tx2"/>
                </a:solidFill>
              </a:rPr>
              <a:t>: monthly IM injection affords a lot of independence; some patients do not want to be on agonist therapy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71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9600" cy="88626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METHADONE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77108"/>
            <a:ext cx="836324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Full opioid agonist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>
                <a:solidFill>
                  <a:srgbClr val="1F497D"/>
                </a:solidFill>
                <a:latin typeface="Calibri"/>
              </a:rPr>
              <a:t>Very long half-life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u="sng" dirty="0" smtClean="0">
                <a:solidFill>
                  <a:srgbClr val="1F497D"/>
                </a:solidFill>
                <a:latin typeface="Calibri"/>
              </a:rPr>
              <a:t>Positive outcomes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-	Reduction in death rates, IVDU relapse, crime days, HIV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</a:rPr>
              <a:t>	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seroconversion</a:t>
            </a:r>
            <a:endParaRPr lang="en-US" b="1" dirty="0">
              <a:solidFill>
                <a:srgbClr val="1F497D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	-	Improved employment rates,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health, &amp; social function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Safe in pregnancy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Can be used for medical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maintenance, medically supervised withdrawal, and detoxification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Can only be prescribed in a SAMHSA-certified Opioid Treatment Program (OTP)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</a:rPr>
              <a:t>	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-	Patients start with daily med pick-ups and graduate to increased “take-home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</a:rPr>
              <a:t>	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	bottles” – typically up to a month supply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i="1" dirty="0" smtClean="0">
                <a:solidFill>
                  <a:srgbClr val="1F497D"/>
                </a:solidFill>
                <a:latin typeface="Calibri"/>
              </a:rPr>
              <a:t>	-	Average dosing in US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: 60-120 mg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u="sng" dirty="0" smtClean="0">
                <a:solidFill>
                  <a:srgbClr val="1F497D"/>
                </a:solidFill>
                <a:latin typeface="Calibri"/>
              </a:rPr>
              <a:t>Advantages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: some patients with severe OUD and / or concomitant chronic pain find it is more effective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u="sng" dirty="0" smtClean="0">
                <a:solidFill>
                  <a:srgbClr val="1F497D"/>
                </a:solidFill>
                <a:latin typeface="Calibri"/>
              </a:rPr>
              <a:t>Disadvantages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: requires more frequent follow-up (less independence), higher OD risk, increased sedation, some patients do not like that they “feel high” on 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1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0292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BUPRENORPHINE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520" y="1524000"/>
            <a:ext cx="77724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Partial opioid agonist at the mu receptor.  Has a high affinity and low dissociation rate from receptor.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Lower risk of OD due to “ceiling effect.”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Typically co-administered with naloxone as an abuse deterrent.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Must be prescribed by an x-waivered clinician if used for OUD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Buprenorphine monotherapy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is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safe in pregnancy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u="sng" dirty="0" smtClean="0">
                <a:solidFill>
                  <a:schemeClr val="tx2">
                    <a:lumMod val="75000"/>
                  </a:schemeClr>
                </a:solidFill>
              </a:rPr>
              <a:t>Formulations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	- 	</a:t>
            </a:r>
            <a:r>
              <a:rPr lang="en-US" altLang="en-US" sz="1800" i="1" dirty="0" smtClean="0">
                <a:solidFill>
                  <a:schemeClr val="tx2">
                    <a:lumMod val="75000"/>
                  </a:schemeClr>
                </a:solidFill>
              </a:rPr>
              <a:t>Sublingual buprenorphine-naloxone</a:t>
            </a:r>
            <a:r>
              <a:rPr lang="en-US" altLang="en-US" sz="1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1800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film or tablet [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</a:rPr>
              <a:t>Suboxone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</a:rPr>
              <a:t>Zubsolv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	generic]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-	</a:t>
            </a:r>
            <a:r>
              <a:rPr lang="en-US" altLang="en-US" sz="1800" i="1" dirty="0" smtClean="0">
                <a:solidFill>
                  <a:schemeClr val="tx2">
                    <a:lumMod val="75000"/>
                  </a:schemeClr>
                </a:solidFill>
              </a:rPr>
              <a:t>Sublingual buprenorphine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– tablet [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</a:rPr>
              <a:t>Subutex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	-	</a:t>
            </a:r>
            <a:r>
              <a:rPr lang="en-US" altLang="en-US" sz="1800" i="1" dirty="0" smtClean="0">
                <a:solidFill>
                  <a:schemeClr val="tx2">
                    <a:lumMod val="75000"/>
                  </a:schemeClr>
                </a:solidFill>
              </a:rPr>
              <a:t>Subcutaneous buprenorphine-naloxone injection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</a:rPr>
              <a:t>Sublocade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] – monthly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u="sng" dirty="0" smtClean="0">
                <a:solidFill>
                  <a:schemeClr val="tx2">
                    <a:lumMod val="75000"/>
                  </a:schemeClr>
                </a:solidFill>
              </a:rPr>
              <a:t>Daily sublingual dosing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: **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</a:rPr>
              <a:t>Zubsolv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 is dosed differently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-	Typically 8-24 mg daily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</a:rPr>
              <a:t>bup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 dose – may be as low as 2 mg and as high as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	32 mg (esp. if comorbid chronic pain)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-	Almost all mu receptors saturated at 16 mg dose</a:t>
            </a:r>
          </a:p>
        </p:txBody>
      </p:sp>
    </p:spTree>
    <p:extLst>
      <p:ext uri="{BB962C8B-B14F-4D97-AF65-F5344CB8AC3E}">
        <p14:creationId xmlns:p14="http://schemas.microsoft.com/office/powerpoint/2010/main" val="45720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ront_par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917700"/>
            <a:ext cx="9461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au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914525"/>
            <a:ext cx="9461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amy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905000"/>
            <a:ext cx="9382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ereb_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17700"/>
            <a:ext cx="9461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sag_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1997075"/>
            <a:ext cx="13128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front_pari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173413"/>
            <a:ext cx="9461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cau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175000"/>
            <a:ext cx="93821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amy_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175000"/>
            <a:ext cx="93821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cereb_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175000"/>
            <a:ext cx="9382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sa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252788"/>
            <a:ext cx="13049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front_pari_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441825"/>
            <a:ext cx="9461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cau_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441825"/>
            <a:ext cx="9461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amy_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443413"/>
            <a:ext cx="9461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cereb_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446588"/>
            <a:ext cx="93821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sag_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522788"/>
            <a:ext cx="13128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fron_pari_3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5699125"/>
            <a:ext cx="9461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cau_3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699125"/>
            <a:ext cx="9461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amy_3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"/>
          <a:stretch>
            <a:fillRect/>
          </a:stretch>
        </p:blipFill>
        <p:spPr bwMode="auto">
          <a:xfrm>
            <a:off x="5391150" y="5695950"/>
            <a:ext cx="9604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cereb_3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5700713"/>
            <a:ext cx="94615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sag_3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5780088"/>
            <a:ext cx="13049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525588" y="2332038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Bup 00 mg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1525588" y="358775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Bup 02 mg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1525588" y="485616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Bup 16 mg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1525588" y="6111875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Bup 32 mg</a:t>
            </a:r>
          </a:p>
        </p:txBody>
      </p:sp>
      <p:pic>
        <p:nvPicPr>
          <p:cNvPr id="28698" name="Picture 26" descr="CMYK ba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503738"/>
            <a:ext cx="19526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336550" y="62118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-111" charset="0"/>
                <a:ea typeface="MS PGothic" pitchFamily="34" charset="-128"/>
                <a:cs typeface="+mn-cs"/>
              </a:rPr>
              <a:t> -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338138" y="434022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4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-111" charset="0"/>
                <a:ea typeface="MS PGothic" pitchFamily="34" charset="-128"/>
                <a:cs typeface="+mn-cs"/>
              </a:rPr>
              <a:t> -</a:t>
            </a:r>
          </a:p>
        </p:txBody>
      </p:sp>
      <p:pic>
        <p:nvPicPr>
          <p:cNvPr id="28701" name="Picture 29" descr="front_pari_mri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630238"/>
            <a:ext cx="9509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30" descr="cau_mri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633413"/>
            <a:ext cx="9509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31" descr="amy_mri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631825"/>
            <a:ext cx="9509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32" descr="cereb_mri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633413"/>
            <a:ext cx="9509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33" descr="sag_mri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717550"/>
            <a:ext cx="130651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1528763" y="10493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MRI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0" y="3222625"/>
            <a:ext cx="1327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Binding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Potential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(Bmax/Kd)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Effects of Buprenorphine Dose </a:t>
            </a:r>
            <a:b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11" charset="0"/>
                <a:ea typeface="MS PGothic" pitchFamily="34" charset="-128"/>
                <a:cs typeface="+mn-cs"/>
              </a:rPr>
              <a:t>on µ-Opioid Receptor Availability in a Representative Subject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4800600" y="652145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Slide Courtesy of Laura McNicholas, MD, PhD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11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30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INTAKE VISIT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8965"/>
            <a:ext cx="8229600" cy="4061836"/>
          </a:xfrm>
        </p:spPr>
        <p:txBody>
          <a:bodyPr numCol="2">
            <a:normAutofit lnSpcReduction="10000"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Opioid use history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Last opioid use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Cravings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Withdrawal symptoms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Prior treatment history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Other substance use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Mental health comorbidities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Medical comorbidities (HIV, HCV, endocarditis, etc.)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PDMP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Any toxicology screenings on file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Housing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Employment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Social supports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Goals, reasons for seeking care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H/o transactional sex ?</a:t>
            </a:r>
          </a:p>
          <a:p>
            <a:pPr>
              <a:buFontTx/>
              <a:buChar char="-"/>
            </a:pPr>
            <a:endParaRPr lang="en-US" sz="1800" b="1" dirty="0" smtClean="0"/>
          </a:p>
          <a:p>
            <a:pPr>
              <a:buFontTx/>
              <a:buChar char="-"/>
            </a:pP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02182" y="1614055"/>
            <a:ext cx="315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HISTORY: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055" y="1413164"/>
            <a:ext cx="4045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PHYSICAL EXAM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891" y="2022764"/>
            <a:ext cx="35883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Auscultate heart and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Examine skin for injection site abscesses, cellulitis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Psych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Grading withdrawal signs and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3055" y="1454728"/>
            <a:ext cx="36437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Toxicology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(urine and / or saliva)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HIV and HCV screening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0654" y="3657600"/>
            <a:ext cx="425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**PRESCRIBE NALOXONE**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345" y="1922409"/>
            <a:ext cx="832658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Origins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Epidemiology of Opioid Epidemic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Pathophysiology of Addiction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MOUD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	Naltrexone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-	Methadone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	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Buprenorphine***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Prescribing Buprenorphine in a Community Health Primary Care Setting: CHC’s Program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09" y="1152968"/>
            <a:ext cx="6331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TOPICS COVERED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71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CLINICAL OPIATE WITHDRAWAL SCORE (COWS)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711"/>
            <a:ext cx="3463636" cy="45259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Resting pulse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Sweating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Restlessness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Pupil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Bone or joint 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Runny nose or tearing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GI upset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Tremor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Yawning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Anxiety or irritability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Gooseflesh skin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273" y="2119745"/>
            <a:ext cx="3851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Mild: 5-12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Moderate: 13-24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Moderately severe: 25-36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Severe: &gt; 36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83" y="1242819"/>
            <a:ext cx="7315834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682" y="5263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Buprenorphine Eligibility Considerations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9437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 (are) there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6575" y="1811620"/>
            <a:ext cx="4488450" cy="4438867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 diagnosis of Opioid Use Disorder?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Signs of intoxication or withdrawal?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An interest in BMT?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An understanding of risks and benefits of BMT?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An ability to adhere to treatment plan?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An ability to follow safety procedures?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An agreement for treatment after review of options?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Needed resources available?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Prior adverse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reaction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buprenorphine?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Drug interactions with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buprenorphine?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Medical problems that are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contraindications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to BMT?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36759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 the patient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824146"/>
            <a:ext cx="4041775" cy="460170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Psychiatrically stable?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Pregnant?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Dependent or abusing alcohol?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Dependent or abusing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benzos or other sedative-hypnotics?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At risk for continued use or relapse? Using other drugs? Has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history of previous treatment? 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In a stable/supportive recovery environment?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At an appropriate level of motivation/stage of change?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93" y="836243"/>
            <a:ext cx="1251568" cy="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42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INDUCTION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2493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Home induction vs. in-office induction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Wait at least 24 hours since last opioid use (72 hours if methadone) AND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moderate withdrawal 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2060"/>
                </a:solidFill>
              </a:rPr>
              <a:t>Day 1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-	Take 2-4 mg, then wait an hour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-	If still in withdrawal then take another 4 mg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-	Max dose 8 mg on first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2060"/>
                </a:solidFill>
              </a:rPr>
              <a:t>Days 2-7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-	Increase by 4 mg per day as needed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-	Max dose 16 mg per day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-	Nurse or provider can call to check in mid-week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1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MANAGEMENT OF WITHDRAWAL SYMPTOMS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893"/>
            <a:ext cx="3172691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ANXIETY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Hydroxyzine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Gabapentin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Clonidine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Quetiapine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NAUSEA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Ondansetron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Metoclopramide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217" y="1992601"/>
            <a:ext cx="40870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DIARRHEA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</a:rPr>
              <a:t>Loperamide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NSAIDs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Lidoderm patch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? Low dose baclofen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14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MAINTENANCE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Buprenorphine dose titrated until control of opiate cravings + withdrawal </a:t>
            </a:r>
            <a:r>
              <a:rPr lang="en-US" sz="2400" b="1" dirty="0" err="1" smtClean="0">
                <a:solidFill>
                  <a:srgbClr val="002060"/>
                </a:solidFill>
              </a:rPr>
              <a:t>sx</a:t>
            </a:r>
            <a:r>
              <a:rPr lang="en-US" sz="2400" b="1" dirty="0" smtClean="0">
                <a:solidFill>
                  <a:srgbClr val="002060"/>
                </a:solidFill>
              </a:rPr>
              <a:t> achieved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As OUD becomes stabilized and opioid use diminishes can consider decreased frequency of follow-up sessions over time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Patient drives length of therapy - may choose to stay on BMT for decades or choose to gradually titrate off once OUD in sustained remission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9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949"/>
            <a:ext cx="8229600" cy="1143000"/>
          </a:xfrm>
        </p:spPr>
        <p:txBody>
          <a:bodyPr/>
          <a:lstStyle/>
          <a:p>
            <a:r>
              <a:rPr lang="en-US" dirty="0" smtClean="0"/>
              <a:t>Revisiting Standard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6" y="2214415"/>
            <a:ext cx="5593901" cy="22100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Precipitated Withdrawal r/t Buprenorphine Induction </a:t>
            </a:r>
          </a:p>
          <a:p>
            <a:pPr lvl="1"/>
            <a:r>
              <a:rPr lang="en-US" dirty="0" smtClean="0"/>
              <a:t>Risk for severe withdrawal increase when taking Buprenorphine w/in 24-48 hours after Fentanyl use</a:t>
            </a:r>
          </a:p>
          <a:p>
            <a:pPr lvl="2"/>
            <a:r>
              <a:rPr lang="en-US" dirty="0" smtClean="0"/>
              <a:t> 24 hours: 22% </a:t>
            </a:r>
          </a:p>
          <a:p>
            <a:pPr lvl="2"/>
            <a:r>
              <a:rPr lang="en-US" dirty="0" smtClean="0"/>
              <a:t>48 hours: about 8-10%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69" y="2243572"/>
            <a:ext cx="3118220" cy="32464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426926" y="2908118"/>
            <a:ext cx="6532" cy="2103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0629" y="55911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err="1"/>
              <a:t>Varshneya</a:t>
            </a:r>
            <a:r>
              <a:rPr lang="en-US" sz="600" dirty="0"/>
              <a:t> NB, </a:t>
            </a:r>
            <a:r>
              <a:rPr lang="en-US" sz="600" dirty="0" err="1"/>
              <a:t>Thakrar</a:t>
            </a:r>
            <a:r>
              <a:rPr lang="en-US" sz="600" dirty="0"/>
              <a:t> AP, </a:t>
            </a:r>
            <a:r>
              <a:rPr lang="en-US" sz="600" dirty="0" err="1"/>
              <a:t>Hobelmann</a:t>
            </a:r>
            <a:r>
              <a:rPr lang="en-US" sz="600" dirty="0"/>
              <a:t> JG, Dunn KE, </a:t>
            </a:r>
            <a:r>
              <a:rPr lang="en-US" sz="600" dirty="0" err="1"/>
              <a:t>Huhn</a:t>
            </a:r>
            <a:r>
              <a:rPr lang="en-US" sz="600" dirty="0"/>
              <a:t> AS. Evidence of Buprenorphine-precipitated Withdrawal in Persons Who Use Fentanyl. J Addict Med. 2021 Nov 23</a:t>
            </a:r>
          </a:p>
        </p:txBody>
      </p:sp>
      <p:sp>
        <p:nvSpPr>
          <p:cNvPr id="9" name="Chevron 8"/>
          <p:cNvSpPr/>
          <p:nvPr/>
        </p:nvSpPr>
        <p:spPr>
          <a:xfrm rot="5400000">
            <a:off x="486439" y="4735440"/>
            <a:ext cx="896744" cy="612322"/>
          </a:xfrm>
          <a:prstGeom prst="chevron">
            <a:avLst>
              <a:gd name="adj" fmla="val 429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11" y="4582075"/>
            <a:ext cx="617273" cy="91905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416629" y="5041601"/>
            <a:ext cx="894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307" y="4593229"/>
            <a:ext cx="617273" cy="91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464" y="4593229"/>
            <a:ext cx="617273" cy="919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008" y="4359966"/>
            <a:ext cx="568520" cy="457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51" y="4359966"/>
            <a:ext cx="568520" cy="45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611" y="4338462"/>
            <a:ext cx="566978" cy="457240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 rot="8026582">
            <a:off x="3638737" y="4324706"/>
            <a:ext cx="424637" cy="365200"/>
          </a:xfrm>
          <a:prstGeom prst="triangle">
            <a:avLst>
              <a:gd name="adj" fmla="val 9679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717" y="4355803"/>
            <a:ext cx="310923" cy="5761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2610" y="4960809"/>
            <a:ext cx="54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Mu Receptor</a:t>
            </a:r>
            <a:endParaRPr lang="en-US" sz="600" dirty="0"/>
          </a:p>
        </p:txBody>
      </p:sp>
      <p:sp>
        <p:nvSpPr>
          <p:cNvPr id="24" name="TextBox 23"/>
          <p:cNvSpPr txBox="1"/>
          <p:nvPr/>
        </p:nvSpPr>
        <p:spPr>
          <a:xfrm>
            <a:off x="1399092" y="4960809"/>
            <a:ext cx="54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Mu Receptor</a:t>
            </a:r>
            <a:endParaRPr lang="en-US" sz="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71906" y="4988027"/>
            <a:ext cx="54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Mu Receptor</a:t>
            </a:r>
            <a:endParaRPr lang="en-US" sz="600" dirty="0"/>
          </a:p>
        </p:txBody>
      </p:sp>
      <p:sp>
        <p:nvSpPr>
          <p:cNvPr id="26" name="TextBox 25"/>
          <p:cNvSpPr txBox="1"/>
          <p:nvPr/>
        </p:nvSpPr>
        <p:spPr>
          <a:xfrm>
            <a:off x="4428929" y="5041600"/>
            <a:ext cx="54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Mu Receptor</a:t>
            </a:r>
            <a:endParaRPr lang="en-US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747459" y="4372588"/>
            <a:ext cx="4716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Fentanyl</a:t>
            </a:r>
            <a:endParaRPr lang="en-US" sz="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672" y="4364217"/>
            <a:ext cx="475529" cy="1783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19" y="4355622"/>
            <a:ext cx="475529" cy="178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01574" y="4424419"/>
            <a:ext cx="3238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/>
              <a:t>Bup</a:t>
            </a:r>
            <a:endParaRPr lang="en-US" sz="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9541" y="4582075"/>
            <a:ext cx="324641" cy="1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5" y="858033"/>
            <a:ext cx="6243411" cy="9941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Micro-Dosing and Low-Dosing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67" y="1701374"/>
            <a:ext cx="6257664" cy="289988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Overarching Goal: Transition from full opioid agonist to buprenorphine without requiring patients to undergo period of opioid abstinence without symptoms of </a:t>
            </a:r>
            <a:r>
              <a:rPr lang="en-US" dirty="0" err="1" smtClean="0"/>
              <a:t>withdrawl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Principles </a:t>
            </a:r>
          </a:p>
          <a:p>
            <a:pPr lvl="1"/>
            <a:r>
              <a:rPr lang="en-US" dirty="0" smtClean="0"/>
              <a:t>Step </a:t>
            </a:r>
            <a:r>
              <a:rPr lang="en-US" dirty="0"/>
              <a:t>1: Overlapping of concurrent full agonist use </a:t>
            </a:r>
          </a:p>
          <a:p>
            <a:pPr lvl="1"/>
            <a:r>
              <a:rPr lang="en-US" dirty="0"/>
              <a:t>Step 2: Bridge incremental small doses of </a:t>
            </a:r>
            <a:r>
              <a:rPr lang="en-US" dirty="0" err="1"/>
              <a:t>bup</a:t>
            </a:r>
            <a:r>
              <a:rPr lang="en-US" dirty="0"/>
              <a:t>, gradual changes in the mu-receptor activation </a:t>
            </a:r>
          </a:p>
          <a:p>
            <a:pPr lvl="1"/>
            <a:r>
              <a:rPr lang="en-US" dirty="0"/>
              <a:t>Step 3: Cross-titration with full agonist discontinued and </a:t>
            </a:r>
            <a:r>
              <a:rPr lang="en-US" dirty="0" err="1"/>
              <a:t>bup</a:t>
            </a:r>
            <a:r>
              <a:rPr lang="en-US" dirty="0"/>
              <a:t> at normal dose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Advantages: </a:t>
            </a:r>
          </a:p>
          <a:p>
            <a:pPr lvl="1"/>
            <a:r>
              <a:rPr lang="en-US" dirty="0" smtClean="0"/>
              <a:t>Decreased risk of precipitated withdrawal </a:t>
            </a:r>
          </a:p>
          <a:p>
            <a:pPr lvl="2"/>
            <a:r>
              <a:rPr lang="en-US" dirty="0" err="1"/>
              <a:t>Reddit</a:t>
            </a:r>
            <a:r>
              <a:rPr lang="en-US" dirty="0"/>
              <a:t> study: many users used micro-dosing at home to assist with prevention </a:t>
            </a:r>
            <a:endParaRPr lang="en-US" dirty="0" smtClean="0"/>
          </a:p>
          <a:p>
            <a:pPr lvl="1"/>
            <a:r>
              <a:rPr lang="en-US" dirty="0" smtClean="0"/>
              <a:t>Autonomy </a:t>
            </a:r>
          </a:p>
          <a:p>
            <a:pPr marL="0" indent="0">
              <a:buNone/>
            </a:pPr>
            <a:r>
              <a:rPr lang="en-US" dirty="0" smtClean="0"/>
              <a:t>Disadvantages: </a:t>
            </a:r>
          </a:p>
          <a:p>
            <a:pPr lvl="1"/>
            <a:r>
              <a:rPr lang="en-US" dirty="0" smtClean="0"/>
              <a:t>Very small dosing – manipulation of medication based on micro vs. low dosing </a:t>
            </a:r>
          </a:p>
          <a:p>
            <a:pPr lvl="2"/>
            <a:r>
              <a:rPr lang="en-US" dirty="0" err="1" smtClean="0"/>
              <a:t>Suboxone</a:t>
            </a:r>
            <a:r>
              <a:rPr lang="en-US" dirty="0" smtClean="0"/>
              <a:t> vs. </a:t>
            </a:r>
            <a:r>
              <a:rPr lang="en-US" dirty="0" err="1" smtClean="0"/>
              <a:t>Belbuca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Insurance difficulties </a:t>
            </a:r>
          </a:p>
          <a:p>
            <a:pPr lvl="1"/>
            <a:r>
              <a:rPr lang="en-US" dirty="0" smtClean="0"/>
              <a:t>Limited data – arguably new concept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70" y="3712477"/>
            <a:ext cx="2301363" cy="2171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6475" y="5722507"/>
            <a:ext cx="251675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" dirty="0"/>
              <a:t>Buprenorphine </a:t>
            </a:r>
            <a:r>
              <a:rPr lang="en-US" sz="300" dirty="0" err="1"/>
              <a:t>Microdose</a:t>
            </a:r>
            <a:r>
              <a:rPr lang="en-US" sz="300" dirty="0"/>
              <a:t> Induction for </a:t>
            </a:r>
            <a:r>
              <a:rPr lang="en-US" sz="300" dirty="0"/>
              <a:t>the Management </a:t>
            </a:r>
            <a:r>
              <a:rPr lang="en-US" sz="300" dirty="0"/>
              <a:t>of Prescription Opioid </a:t>
            </a:r>
            <a:r>
              <a:rPr lang="en-US" sz="300" dirty="0"/>
              <a:t>Dependence Jonathan </a:t>
            </a:r>
            <a:r>
              <a:rPr lang="en-US" sz="300" dirty="0"/>
              <a:t>L. Robbins, MD, MS, Honora Englander, MD, and Jessica Gregg, MD, </a:t>
            </a:r>
            <a:r>
              <a:rPr lang="en-US" sz="300" dirty="0"/>
              <a:t>PhD (2/2021)</a:t>
            </a:r>
            <a:endParaRPr lang="en-US" sz="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78" y="1030520"/>
            <a:ext cx="2611622" cy="1997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3782" y="2812997"/>
            <a:ext cx="21684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" dirty="0"/>
              <a:t>Transitioning Hospitalized Patients with Opioid </a:t>
            </a:r>
            <a:r>
              <a:rPr lang="en-US" sz="300" dirty="0"/>
              <a:t>Use Disorder </a:t>
            </a:r>
            <a:r>
              <a:rPr lang="en-US" sz="300" dirty="0"/>
              <a:t>from Methadone to Buprenorphine without </a:t>
            </a:r>
            <a:r>
              <a:rPr lang="en-US" sz="300" dirty="0"/>
              <a:t>a Period </a:t>
            </a:r>
            <a:r>
              <a:rPr lang="en-US" sz="300" dirty="0"/>
              <a:t>of Opioid Abstinence Using </a:t>
            </a:r>
            <a:r>
              <a:rPr lang="en-US" sz="300" dirty="0"/>
              <a:t>a</a:t>
            </a:r>
          </a:p>
          <a:p>
            <a:r>
              <a:rPr lang="en-US" sz="300" dirty="0" err="1"/>
              <a:t>Microdosing</a:t>
            </a:r>
            <a:r>
              <a:rPr lang="en-US" sz="300" dirty="0"/>
              <a:t> Protocol Dale </a:t>
            </a:r>
            <a:r>
              <a:rPr lang="en-US" sz="300" dirty="0" err="1"/>
              <a:t>Terasaki</a:t>
            </a:r>
            <a:r>
              <a:rPr lang="en-US" sz="300" dirty="0"/>
              <a:t>*1 Christopher Smith,2 and Susan L. </a:t>
            </a:r>
            <a:r>
              <a:rPr lang="en-US" sz="300" dirty="0"/>
              <a:t>Calcaterra2 1 Addition </a:t>
            </a:r>
            <a:r>
              <a:rPr lang="en-US" sz="300" dirty="0"/>
              <a:t>Medicine Fellowship, University of </a:t>
            </a:r>
            <a:r>
              <a:rPr lang="en-US" sz="300" dirty="0"/>
              <a:t>Colorado Hospital</a:t>
            </a:r>
            <a:r>
              <a:rPr lang="en-US" sz="300" dirty="0"/>
              <a:t>, </a:t>
            </a:r>
            <a:r>
              <a:rPr lang="en-US" sz="300" dirty="0" err="1"/>
              <a:t>CeDAR</a:t>
            </a:r>
            <a:r>
              <a:rPr lang="en-US" sz="300" dirty="0"/>
              <a:t>, Aurora, Colorado; </a:t>
            </a:r>
            <a:r>
              <a:rPr lang="en-US" sz="300" dirty="0"/>
              <a:t>2 Department of Medicine</a:t>
            </a:r>
            <a:r>
              <a:rPr lang="en-US" sz="300" dirty="0"/>
              <a:t>, Hospital Medicine, University of Colorado Hospital, Aurora, Colorado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5" y="4890748"/>
            <a:ext cx="617273" cy="919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7" y="4662128"/>
            <a:ext cx="571550" cy="457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24" y="4916193"/>
            <a:ext cx="617273" cy="919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55" y="4912617"/>
            <a:ext cx="617273" cy="91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60" y="4918766"/>
            <a:ext cx="617273" cy="919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867" y="4649788"/>
            <a:ext cx="103885" cy="296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862" y="4710610"/>
            <a:ext cx="516007" cy="412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333" y="4754608"/>
            <a:ext cx="480427" cy="384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2362" y="4918766"/>
            <a:ext cx="617273" cy="919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304" y="4875533"/>
            <a:ext cx="617273" cy="9190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1731" y="4890748"/>
            <a:ext cx="617273" cy="91905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790303" y="5252902"/>
            <a:ext cx="156755" cy="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738969" y="5259433"/>
            <a:ext cx="156755" cy="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628259" y="5262179"/>
            <a:ext cx="156755" cy="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248" y="5203717"/>
            <a:ext cx="219475" cy="12345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3790070" y="5295872"/>
            <a:ext cx="156755" cy="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34349" y="5328528"/>
            <a:ext cx="156755" cy="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3009" y="4787957"/>
            <a:ext cx="397054" cy="3176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8476" y="4822670"/>
            <a:ext cx="285775" cy="2286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733" y="4774286"/>
            <a:ext cx="253118" cy="202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0385" y="4714840"/>
            <a:ext cx="148615" cy="1188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0595" y="4754607"/>
            <a:ext cx="141745" cy="2626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8262" y="4742501"/>
            <a:ext cx="198770" cy="3185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3989" y="4727606"/>
            <a:ext cx="199694" cy="3700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0268" y="4617898"/>
            <a:ext cx="239178" cy="4431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9978" y="4529478"/>
            <a:ext cx="310923" cy="576122"/>
          </a:xfrm>
          <a:prstGeom prst="rect">
            <a:avLst/>
          </a:prstGeom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168061" y="2602676"/>
          <a:ext cx="4257555" cy="571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185">
                  <a:extLst>
                    <a:ext uri="{9D8B030D-6E8A-4147-A177-3AD203B41FA5}">
                      <a16:colId xmlns:a16="http://schemas.microsoft.com/office/drawing/2014/main" val="3481798478"/>
                    </a:ext>
                  </a:extLst>
                </a:gridCol>
                <a:gridCol w="1419185">
                  <a:extLst>
                    <a:ext uri="{9D8B030D-6E8A-4147-A177-3AD203B41FA5}">
                      <a16:colId xmlns:a16="http://schemas.microsoft.com/office/drawing/2014/main" val="4061512026"/>
                    </a:ext>
                  </a:extLst>
                </a:gridCol>
                <a:gridCol w="1419185">
                  <a:extLst>
                    <a:ext uri="{9D8B030D-6E8A-4147-A177-3AD203B41FA5}">
                      <a16:colId xmlns:a16="http://schemas.microsoft.com/office/drawing/2014/main" val="215933665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Initial</a:t>
                      </a:r>
                      <a:r>
                        <a:rPr lang="en-US" sz="800" baseline="0" dirty="0" smtClean="0"/>
                        <a:t> Dosing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Day 1 Total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7291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Micro</a:t>
                      </a:r>
                      <a:r>
                        <a:rPr lang="en-US" sz="800" baseline="0" dirty="0" smtClean="0"/>
                        <a:t> Dosing 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0.02-0.25mg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0.25-0.48mg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17087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Low Dosing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0.5mg-1mg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0.5mg-2mg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151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0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1633" y="711931"/>
            <a:ext cx="7886700" cy="994172"/>
          </a:xfrm>
        </p:spPr>
        <p:txBody>
          <a:bodyPr/>
          <a:lstStyle/>
          <a:p>
            <a:r>
              <a:rPr lang="en-US" dirty="0" smtClean="0"/>
              <a:t>Macro-Dosing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43" y="1841684"/>
            <a:ext cx="38862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dirty="0"/>
              <a:t>Overarching goal:  Increasing presence of partial agonist to not only satisfy receptor, but also provide agonism of the receptor without precipitating withdrawal</a:t>
            </a:r>
          </a:p>
          <a:p>
            <a:pPr marL="0" indent="0">
              <a:buNone/>
            </a:pPr>
            <a:r>
              <a:rPr lang="en-US" sz="825" dirty="0"/>
              <a:t> </a:t>
            </a:r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r>
              <a:rPr lang="en-US" sz="825" dirty="0"/>
              <a:t>Advantages</a:t>
            </a:r>
            <a:r>
              <a:rPr lang="en-US" sz="750" dirty="0"/>
              <a:t>: </a:t>
            </a:r>
            <a:endParaRPr lang="en-US" sz="750" dirty="0"/>
          </a:p>
          <a:p>
            <a:pPr lvl="1"/>
            <a:r>
              <a:rPr lang="en-US" sz="750" dirty="0"/>
              <a:t>Fast induction </a:t>
            </a:r>
          </a:p>
          <a:p>
            <a:pPr lvl="1"/>
            <a:r>
              <a:rPr lang="en-US" sz="750" dirty="0"/>
              <a:t>Greater receptor saturation </a:t>
            </a:r>
          </a:p>
          <a:p>
            <a:pPr lvl="2"/>
            <a:r>
              <a:rPr lang="en-US" sz="750" dirty="0"/>
              <a:t>&gt;90% allows for cumulative effect w/out precipitated withdrawal </a:t>
            </a:r>
          </a:p>
          <a:p>
            <a:pPr lvl="1"/>
            <a:r>
              <a:rPr lang="en-US" sz="750" dirty="0"/>
              <a:t>No continuation of full-agonist</a:t>
            </a:r>
          </a:p>
          <a:p>
            <a:pPr lvl="1"/>
            <a:r>
              <a:rPr lang="en-US" sz="750" dirty="0"/>
              <a:t>Keeps fentanyl from re-binding  </a:t>
            </a:r>
            <a:r>
              <a:rPr lang="en-US" sz="750" dirty="0"/>
              <a:t>	</a:t>
            </a:r>
          </a:p>
          <a:p>
            <a:pPr marL="0" indent="0">
              <a:buNone/>
            </a:pPr>
            <a:r>
              <a:rPr lang="en-US" sz="825" dirty="0"/>
              <a:t>Disadvantages</a:t>
            </a:r>
            <a:r>
              <a:rPr lang="en-US" sz="750" dirty="0"/>
              <a:t>: </a:t>
            </a:r>
          </a:p>
          <a:p>
            <a:pPr lvl="1"/>
            <a:r>
              <a:rPr lang="en-US" sz="750" dirty="0"/>
              <a:t>Limited data </a:t>
            </a:r>
          </a:p>
          <a:p>
            <a:pPr lvl="2"/>
            <a:r>
              <a:rPr lang="en-US" sz="750" dirty="0"/>
              <a:t>Mainly clinical trials </a:t>
            </a:r>
          </a:p>
          <a:p>
            <a:pPr lvl="1"/>
            <a:r>
              <a:rPr lang="en-US" sz="750" dirty="0"/>
              <a:t>Risks unclear w/ pregnancy, concomitant substance use disorder </a:t>
            </a:r>
          </a:p>
          <a:p>
            <a:pPr lvl="1"/>
            <a:r>
              <a:rPr lang="en-US" sz="750" dirty="0"/>
              <a:t>Risk for possible withdrawal </a:t>
            </a:r>
            <a:endParaRPr lang="en-US" sz="750" dirty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995090" y="1754537"/>
            <a:ext cx="4216568" cy="4916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25" dirty="0"/>
          </a:p>
          <a:p>
            <a:pPr marL="0" indent="0" algn="ctr">
              <a:buNone/>
            </a:pPr>
            <a:r>
              <a:rPr lang="en-US" sz="825" dirty="0"/>
              <a:t>Quick Literature Review</a:t>
            </a:r>
          </a:p>
          <a:p>
            <a:r>
              <a:rPr lang="en-US" sz="825" dirty="0" err="1"/>
              <a:t>Ang</a:t>
            </a:r>
            <a:r>
              <a:rPr lang="en-US" sz="825" dirty="0"/>
              <a:t>-Lee et al. </a:t>
            </a:r>
            <a:r>
              <a:rPr lang="en-US" sz="825" dirty="0" err="1"/>
              <a:t>Singel</a:t>
            </a:r>
            <a:r>
              <a:rPr lang="en-US" sz="825" dirty="0"/>
              <a:t> Dose of 24 mg of Buprenorphine of Heroine Detoxification An Open-label Study of Five Inpatients </a:t>
            </a:r>
          </a:p>
          <a:p>
            <a:pPr lvl="1"/>
            <a:r>
              <a:rPr lang="en-US" sz="825" dirty="0"/>
              <a:t>Five participants with heroine use disorder given single 24mg dose of Buprenorphine </a:t>
            </a:r>
            <a:endParaRPr lang="en-US" sz="825" dirty="0"/>
          </a:p>
          <a:p>
            <a:pPr marL="0" indent="0">
              <a:buNone/>
            </a:pPr>
            <a:r>
              <a:rPr lang="en-US" sz="825" dirty="0"/>
              <a:t>	One episode of precipitated withdrawal, resolved in 4 hours </a:t>
            </a:r>
          </a:p>
          <a:p>
            <a:pPr lvl="1"/>
            <a:r>
              <a:rPr lang="en-US" sz="825" dirty="0"/>
              <a:t>Single high dose buprenorphine can be used safety for inpatient detox </a:t>
            </a:r>
          </a:p>
          <a:p>
            <a:pPr lvl="1"/>
            <a:endParaRPr lang="en-US" sz="825" dirty="0"/>
          </a:p>
          <a:p>
            <a:pPr lvl="1"/>
            <a:endParaRPr lang="en-US" sz="825" dirty="0"/>
          </a:p>
          <a:p>
            <a:pPr marL="342900" lvl="1" indent="0">
              <a:buNone/>
            </a:pPr>
            <a:endParaRPr lang="en-US" sz="825" dirty="0"/>
          </a:p>
          <a:p>
            <a:pPr lvl="1"/>
            <a:endParaRPr lang="en-US" sz="825" dirty="0"/>
          </a:p>
          <a:p>
            <a:pPr lvl="1"/>
            <a:endParaRPr lang="en-US" sz="825" dirty="0"/>
          </a:p>
          <a:p>
            <a:pPr lvl="1"/>
            <a:endParaRPr lang="en-US" sz="825" dirty="0"/>
          </a:p>
          <a:p>
            <a:pPr lvl="1"/>
            <a:endParaRPr lang="en-US" sz="825" dirty="0"/>
          </a:p>
          <a:p>
            <a:pPr marL="0" indent="0" algn="ctr">
              <a:buNone/>
            </a:pPr>
            <a:r>
              <a:rPr lang="en-US" sz="825" dirty="0"/>
              <a:t>Withdrawal Symptoms Happen … Treat Them </a:t>
            </a:r>
          </a:p>
          <a:p>
            <a:pPr lvl="1"/>
            <a:r>
              <a:rPr lang="en-US" sz="825" dirty="0"/>
              <a:t>Nausea/Vomiting: </a:t>
            </a:r>
          </a:p>
          <a:p>
            <a:pPr lvl="2"/>
            <a:r>
              <a:rPr lang="en-US" sz="825" dirty="0"/>
              <a:t>Ondansetron 4mg q 6 </a:t>
            </a:r>
            <a:r>
              <a:rPr lang="en-US" sz="825" dirty="0" err="1"/>
              <a:t>hr</a:t>
            </a:r>
            <a:r>
              <a:rPr lang="en-US" sz="825" dirty="0"/>
              <a:t> prn </a:t>
            </a:r>
          </a:p>
          <a:p>
            <a:pPr lvl="1"/>
            <a:r>
              <a:rPr lang="en-US" sz="825" dirty="0"/>
              <a:t>Diarrhea </a:t>
            </a:r>
          </a:p>
          <a:p>
            <a:pPr lvl="2"/>
            <a:r>
              <a:rPr lang="en-US" sz="825" dirty="0" err="1"/>
              <a:t>Loperimide</a:t>
            </a:r>
            <a:r>
              <a:rPr lang="en-US" sz="825" dirty="0"/>
              <a:t> 4mg </a:t>
            </a:r>
          </a:p>
          <a:p>
            <a:pPr lvl="1"/>
            <a:r>
              <a:rPr lang="en-US" sz="825" dirty="0"/>
              <a:t>Agitation/Irritation/Restlessness </a:t>
            </a:r>
          </a:p>
          <a:p>
            <a:pPr lvl="2"/>
            <a:r>
              <a:rPr lang="en-US" sz="825" dirty="0"/>
              <a:t>Clonidine 0.1-0.3mg q6-8 hours </a:t>
            </a:r>
          </a:p>
          <a:p>
            <a:pPr lvl="2"/>
            <a:r>
              <a:rPr lang="en-US" sz="825" dirty="0"/>
              <a:t>Gabapentin 300mg TID </a:t>
            </a:r>
          </a:p>
          <a:p>
            <a:pPr lvl="2"/>
            <a:r>
              <a:rPr lang="en-US" sz="825" dirty="0" err="1"/>
              <a:t>Tizanidine</a:t>
            </a:r>
            <a:r>
              <a:rPr lang="en-US" sz="825" dirty="0"/>
              <a:t> (off-</a:t>
            </a:r>
            <a:r>
              <a:rPr lang="en-US" sz="825" dirty="0" err="1"/>
              <a:t>lable</a:t>
            </a:r>
            <a:r>
              <a:rPr lang="en-US" sz="825" dirty="0"/>
              <a:t>) </a:t>
            </a:r>
          </a:p>
          <a:p>
            <a:pPr lvl="1"/>
            <a:r>
              <a:rPr lang="en-US" sz="825" dirty="0"/>
              <a:t>Musculoskeletal Pain </a:t>
            </a:r>
          </a:p>
          <a:p>
            <a:pPr lvl="2"/>
            <a:r>
              <a:rPr lang="en-US" sz="825" dirty="0"/>
              <a:t>Acetaminophen 650mg q 4 </a:t>
            </a:r>
            <a:r>
              <a:rPr lang="en-US" sz="825" dirty="0" err="1"/>
              <a:t>hr</a:t>
            </a:r>
            <a:r>
              <a:rPr lang="en-US" sz="825" dirty="0"/>
              <a:t> prn </a:t>
            </a:r>
          </a:p>
          <a:p>
            <a:pPr lvl="2"/>
            <a:r>
              <a:rPr lang="en-US" sz="825" dirty="0" err="1"/>
              <a:t>Tizanidine</a:t>
            </a:r>
            <a:r>
              <a:rPr lang="en-US" sz="825" dirty="0"/>
              <a:t> </a:t>
            </a:r>
          </a:p>
          <a:p>
            <a:pPr lvl="1"/>
            <a:r>
              <a:rPr lang="en-US" sz="825" dirty="0"/>
              <a:t>Insomnia </a:t>
            </a:r>
          </a:p>
          <a:p>
            <a:pPr lvl="2"/>
            <a:r>
              <a:rPr lang="en-US" sz="825" dirty="0"/>
              <a:t>Hydroxyzine 25mg </a:t>
            </a:r>
            <a:r>
              <a:rPr lang="en-US" sz="825" dirty="0" err="1"/>
              <a:t>po</a:t>
            </a:r>
            <a:r>
              <a:rPr lang="en-US" sz="825" dirty="0"/>
              <a:t> nightly </a:t>
            </a:r>
          </a:p>
          <a:p>
            <a:pPr lvl="2"/>
            <a:r>
              <a:rPr lang="en-US" sz="825" dirty="0"/>
              <a:t>Trazadone 100mg nightly </a:t>
            </a:r>
          </a:p>
          <a:p>
            <a:pPr lvl="1"/>
            <a:r>
              <a:rPr lang="en-US" sz="825" dirty="0"/>
              <a:t>Non-Pharmacologic </a:t>
            </a:r>
            <a:endParaRPr lang="en-US" sz="825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5915" y="2361501"/>
          <a:ext cx="4037862" cy="389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954">
                  <a:extLst>
                    <a:ext uri="{9D8B030D-6E8A-4147-A177-3AD203B41FA5}">
                      <a16:colId xmlns:a16="http://schemas.microsoft.com/office/drawing/2014/main" val="1027648073"/>
                    </a:ext>
                  </a:extLst>
                </a:gridCol>
                <a:gridCol w="1345954">
                  <a:extLst>
                    <a:ext uri="{9D8B030D-6E8A-4147-A177-3AD203B41FA5}">
                      <a16:colId xmlns:a16="http://schemas.microsoft.com/office/drawing/2014/main" val="3244708412"/>
                    </a:ext>
                  </a:extLst>
                </a:gridCol>
                <a:gridCol w="1345954">
                  <a:extLst>
                    <a:ext uri="{9D8B030D-6E8A-4147-A177-3AD203B41FA5}">
                      <a16:colId xmlns:a16="http://schemas.microsoft.com/office/drawing/2014/main" val="347051425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Initial</a:t>
                      </a:r>
                      <a:r>
                        <a:rPr lang="en-US" sz="800" baseline="0" dirty="0" smtClean="0"/>
                        <a:t> Dose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Day 1 Total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1804113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Macro</a:t>
                      </a:r>
                      <a:r>
                        <a:rPr lang="en-US" sz="800" baseline="0" dirty="0" smtClean="0"/>
                        <a:t> Dosing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8-20mg</a:t>
                      </a:r>
                      <a:r>
                        <a:rPr lang="en-US" sz="800" baseline="0" dirty="0" smtClean="0"/>
                        <a:t>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16mg-32mg 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138194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779" y="4847355"/>
            <a:ext cx="617273" cy="919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25" y="4892980"/>
            <a:ext cx="617273" cy="919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92" y="4892980"/>
            <a:ext cx="617273" cy="919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9" y="4892980"/>
            <a:ext cx="617273" cy="919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6" y="4611141"/>
            <a:ext cx="571550" cy="457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8" y="4611142"/>
            <a:ext cx="571550" cy="457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779" y="4492259"/>
            <a:ext cx="310923" cy="576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97" y="4507196"/>
            <a:ext cx="310923" cy="57612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847241" y="5170376"/>
            <a:ext cx="327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323" y="3020951"/>
            <a:ext cx="3115889" cy="9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72" y="263669"/>
            <a:ext cx="4786746" cy="6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98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OPIOID USE DISORDER IN THE US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18" y="1719985"/>
            <a:ext cx="4610532" cy="3073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8328" y="3800886"/>
            <a:ext cx="178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2018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749" y="1719985"/>
            <a:ext cx="4429134" cy="307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04" y="775679"/>
            <a:ext cx="4014592" cy="195499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883"/>
            <a:ext cx="9144000" cy="36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BEHAVIORAL HEALTH ENGAGMENT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565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Can help patient identify and explore root causes for opioid use, develop alternate coping mechanisms, and navigate stressors that trigger cravings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Individualized based on patient needs and BH assessment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Involves interdisciplinary care coordination and a team based </a:t>
            </a:r>
            <a:r>
              <a:rPr lang="en-US" sz="2400" b="1" dirty="0" smtClean="0">
                <a:solidFill>
                  <a:srgbClr val="002060"/>
                </a:solidFill>
              </a:rPr>
              <a:t>approach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CLINIC-BASED BH CARE: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-	Group counseling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-	Individual therapy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-	Psychotropic mgmt. with psych prescriber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HIGHER LEVEL OF CARE (HLOC):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	-	Intensive outpatient program (IOP)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-	Residential treatment program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Some patients also choose to engage in PEER SUPPORT, such as NA</a:t>
            </a:r>
          </a:p>
        </p:txBody>
      </p:sp>
    </p:spTree>
    <p:extLst>
      <p:ext uri="{BB962C8B-B14F-4D97-AF65-F5344CB8AC3E}">
        <p14:creationId xmlns:p14="http://schemas.microsoft.com/office/powerpoint/2010/main" val="28467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9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INTERPRETING TOXICOLOGY SCREENINGS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639" y="2257641"/>
            <a:ext cx="6872721" cy="41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12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Norbuprenorphine</a:t>
            </a:r>
            <a:r>
              <a:rPr lang="en-US" sz="2400" b="1" dirty="0" smtClean="0">
                <a:solidFill>
                  <a:srgbClr val="002060"/>
                </a:solidFill>
              </a:rPr>
              <a:t> is the active metabolite of buprenorphine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</a:rPr>
              <a:t>etectable in urine longer than in saliva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There are no absolute values that are “right” or “wrong” - instead need to look at an individual’s toxicology over time for accurate interpretation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However, BUP levels significantly higher than NORBUP levels may raise suspicion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089157"/>
            <a:ext cx="4902345" cy="27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4073" y="1219200"/>
            <a:ext cx="8769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typically use urine GC/MS test as lab send-out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urine immunoassay allows for quick result and is cheap but less accurate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 saliva if patient cannot urinate (ex. on dialysis, prostate issue) or if concern of tampering with urine sample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Urine </a:t>
            </a: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bup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norbup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levels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	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Norbuprenorphine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active metabolite – if very low levels may be not taking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med or swallowing before letting it fully dissolve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	No absolute number for an “appropriate” level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so look for trend in patient’s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toxicology screenings over time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	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N</a:t>
            </a:r>
            <a:r>
              <a:rPr kumimoji="0" lang="en-US" sz="18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orbup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typically &gt; 100-200,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norbup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ratio  &gt; 0.02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(ex. if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bup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&gt; 2000,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norbup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40 I would have concern for possible tampering)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	If any doubt can bring patient in for observed med administration with serial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toxicology screenings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Heroin may show up as morphine or 6-acetyl-morphine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“Fentanyl tail” phenomenon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0433" y="886277"/>
            <a:ext cx="7600225" cy="101110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Potential Inaccurate Results 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316745"/>
            <a:ext cx="4040188" cy="639762"/>
          </a:xfrm>
        </p:spPr>
        <p:txBody>
          <a:bodyPr/>
          <a:lstStyle/>
          <a:p>
            <a:r>
              <a:rPr lang="en-US" u="sng" dirty="0" smtClean="0"/>
              <a:t>False Positive</a:t>
            </a:r>
            <a:endParaRPr lang="en-US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993368"/>
            <a:ext cx="4040188" cy="44210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Amphetamine</a:t>
            </a:r>
          </a:p>
          <a:p>
            <a:pPr lvl="1"/>
            <a:r>
              <a:rPr lang="en-US" dirty="0" smtClean="0"/>
              <a:t>Pseudoephedrine, ephedrine, phenylephrine</a:t>
            </a:r>
          </a:p>
          <a:p>
            <a:pPr lvl="1"/>
            <a:r>
              <a:rPr lang="en-US" dirty="0" smtClean="0"/>
              <a:t>Other commonly used meds e.g. atenolol, propranolol, levodopa, carbidopa</a:t>
            </a:r>
          </a:p>
          <a:p>
            <a:r>
              <a:rPr lang="en-US" dirty="0" smtClean="0"/>
              <a:t>Methamphetamine</a:t>
            </a:r>
          </a:p>
          <a:p>
            <a:pPr lvl="1"/>
            <a:r>
              <a:rPr lang="en-US" dirty="0" smtClean="0"/>
              <a:t>d- (prescribed/abused meds) vs </a:t>
            </a:r>
          </a:p>
          <a:p>
            <a:pPr marL="457200" lvl="1" indent="0">
              <a:buNone/>
            </a:pPr>
            <a:r>
              <a:rPr lang="en-US" dirty="0" smtClean="0"/>
              <a:t>l- isomers (OTC meds)</a:t>
            </a:r>
          </a:p>
          <a:p>
            <a:r>
              <a:rPr lang="en-US" dirty="0" smtClean="0"/>
              <a:t>Opioids</a:t>
            </a:r>
          </a:p>
          <a:p>
            <a:pPr lvl="1"/>
            <a:r>
              <a:rPr lang="en-US" dirty="0" smtClean="0"/>
              <a:t>Poppy seeds, e.g. bagel, pastries</a:t>
            </a:r>
          </a:p>
          <a:p>
            <a:r>
              <a:rPr lang="en-US" dirty="0" smtClean="0"/>
              <a:t>PCP</a:t>
            </a:r>
          </a:p>
          <a:p>
            <a:pPr lvl="1"/>
            <a:r>
              <a:rPr lang="en-US" dirty="0" smtClean="0"/>
              <a:t>OTC cold meds, e.g. DM</a:t>
            </a:r>
          </a:p>
          <a:p>
            <a:r>
              <a:rPr lang="en-US" dirty="0" smtClean="0"/>
              <a:t>Cannabinoid/marijuana</a:t>
            </a:r>
          </a:p>
          <a:p>
            <a:pPr lvl="1"/>
            <a:r>
              <a:rPr lang="en-US" dirty="0" smtClean="0"/>
              <a:t>Hemp containing products, </a:t>
            </a:r>
            <a:r>
              <a:rPr lang="en-US" dirty="0" err="1" smtClean="0"/>
              <a:t>dronabinol</a:t>
            </a:r>
            <a:r>
              <a:rPr lang="en-US" dirty="0" smtClean="0"/>
              <a:t> (</a:t>
            </a:r>
            <a:r>
              <a:rPr lang="en-US" dirty="0" err="1" smtClean="0"/>
              <a:t>Marinol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355916"/>
            <a:ext cx="4041775" cy="639762"/>
          </a:xfrm>
        </p:spPr>
        <p:txBody>
          <a:bodyPr/>
          <a:lstStyle/>
          <a:p>
            <a:r>
              <a:rPr lang="en-US" u="sng" dirty="0" smtClean="0"/>
              <a:t>“False” Negative</a:t>
            </a:r>
            <a:endParaRPr lang="en-US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1991596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Amphetamines</a:t>
            </a:r>
          </a:p>
          <a:p>
            <a:pPr lvl="1"/>
            <a:r>
              <a:rPr lang="en-US" sz="1700" dirty="0" smtClean="0"/>
              <a:t>MDMA, crystal meth, methylphenidate (Ritalin) NOT included</a:t>
            </a:r>
          </a:p>
          <a:p>
            <a:r>
              <a:rPr lang="en-US" sz="2000" dirty="0" smtClean="0"/>
              <a:t>Opioids</a:t>
            </a:r>
          </a:p>
          <a:p>
            <a:pPr lvl="1"/>
            <a:r>
              <a:rPr lang="en-US" sz="1700" dirty="0" smtClean="0"/>
              <a:t>Meperidine (Demerol), </a:t>
            </a:r>
            <a:r>
              <a:rPr lang="en-US" sz="1700" dirty="0"/>
              <a:t>oxycodone, fentanyl, buprenorphine NOT included</a:t>
            </a:r>
          </a:p>
          <a:p>
            <a:r>
              <a:rPr lang="en-US" sz="2000" dirty="0" smtClean="0"/>
              <a:t>Benzodiazepines</a:t>
            </a:r>
          </a:p>
          <a:p>
            <a:pPr lvl="1"/>
            <a:r>
              <a:rPr lang="en-US" sz="1600" dirty="0" smtClean="0"/>
              <a:t>Clonazepam NOT included</a:t>
            </a:r>
            <a:endParaRPr lang="en-US" sz="1600" dirty="0"/>
          </a:p>
          <a:p>
            <a:r>
              <a:rPr lang="en-US" sz="2000" dirty="0" smtClean="0"/>
              <a:t>Other commonly abused drugs</a:t>
            </a:r>
          </a:p>
          <a:p>
            <a:pPr lvl="1"/>
            <a:r>
              <a:rPr lang="en-US" sz="1700" dirty="0" smtClean="0"/>
              <a:t>GHB, LSD, ketamine, designer amphetamines, synthetic cannabinoids NOT included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842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77"/>
            <a:ext cx="9144000" cy="62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3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216" y="46636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Concerns with Polysubstance Use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2060"/>
                </a:solidFill>
              </a:rPr>
              <a:t>Benzo/Alcohol Use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Patients </a:t>
            </a:r>
            <a:r>
              <a:rPr lang="en-US" dirty="0">
                <a:solidFill>
                  <a:srgbClr val="002060"/>
                </a:solidFill>
              </a:rPr>
              <a:t>need to be warned about the dangers of </a:t>
            </a:r>
            <a:r>
              <a:rPr lang="en-US" dirty="0" smtClean="0">
                <a:solidFill>
                  <a:srgbClr val="002060"/>
                </a:solidFill>
              </a:rPr>
              <a:t>benzo/alcohol use, </a:t>
            </a:r>
            <a:r>
              <a:rPr lang="en-US" dirty="0">
                <a:solidFill>
                  <a:srgbClr val="002060"/>
                </a:solidFill>
              </a:rPr>
              <a:t>which include fatalities, while </a:t>
            </a:r>
            <a:r>
              <a:rPr lang="en-US" dirty="0" smtClean="0">
                <a:solidFill>
                  <a:srgbClr val="002060"/>
                </a:solidFill>
              </a:rPr>
              <a:t>taking buprenorphine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Prescribed </a:t>
            </a:r>
            <a:r>
              <a:rPr lang="en-US" dirty="0">
                <a:solidFill>
                  <a:srgbClr val="002060"/>
                </a:solidFill>
              </a:rPr>
              <a:t>stable benzo use may be approved at the discretion of the prescriber.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Weigh risks of continuing buprenorphine with risks of discontinuing treatment and potential for complications including overdose and death.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2060"/>
                </a:solidFill>
              </a:rPr>
              <a:t>Cocaine Use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Buprenorphine </a:t>
            </a:r>
            <a:r>
              <a:rPr lang="en-US" dirty="0">
                <a:solidFill>
                  <a:srgbClr val="002060"/>
                </a:solidFill>
              </a:rPr>
              <a:t>is treatment for opioid dependency, not cocaine.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Additional behavioral health support may be needed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Some </a:t>
            </a:r>
            <a:r>
              <a:rPr lang="en-US" dirty="0">
                <a:solidFill>
                  <a:srgbClr val="002060"/>
                </a:solidFill>
              </a:rPr>
              <a:t>pharmacotherapy may be tried, though no medication has yet been approved </a:t>
            </a:r>
            <a:r>
              <a:rPr lang="en-US" dirty="0" smtClean="0">
                <a:solidFill>
                  <a:srgbClr val="002060"/>
                </a:solidFill>
              </a:rPr>
              <a:t>by </a:t>
            </a:r>
            <a:r>
              <a:rPr lang="en-US" dirty="0">
                <a:solidFill>
                  <a:srgbClr val="002060"/>
                </a:solidFill>
              </a:rPr>
              <a:t>FDA for cocaine dependency. </a:t>
            </a:r>
          </a:p>
        </p:txBody>
      </p:sp>
    </p:spTree>
    <p:extLst>
      <p:ext uri="{BB962C8B-B14F-4D97-AF65-F5344CB8AC3E}">
        <p14:creationId xmlns:p14="http://schemas.microsoft.com/office/powerpoint/2010/main" val="3117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EPIDEMIOLOGY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Nearly 841,000 people have died since 1999 from a drug </a:t>
            </a:r>
            <a:r>
              <a:rPr lang="en-US" dirty="0" smtClean="0">
                <a:solidFill>
                  <a:srgbClr val="002060"/>
                </a:solidFill>
              </a:rPr>
              <a:t>overdose (CDC). 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Over </a:t>
            </a:r>
            <a:r>
              <a:rPr lang="en-US" dirty="0">
                <a:solidFill>
                  <a:srgbClr val="002060"/>
                </a:solidFill>
              </a:rPr>
              <a:t>70% of drug overdose deaths in 2019 involved an </a:t>
            </a:r>
            <a:r>
              <a:rPr lang="en-US" dirty="0" smtClean="0">
                <a:solidFill>
                  <a:srgbClr val="002060"/>
                </a:solidFill>
              </a:rPr>
              <a:t>opioid and nearly 73% of those deaths involved synthetic opioids like fentanyl.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30% increase in overdose deaths in US from 03/2020 to </a:t>
            </a:r>
            <a:r>
              <a:rPr lang="en-US" dirty="0" smtClean="0">
                <a:solidFill>
                  <a:srgbClr val="002060"/>
                </a:solidFill>
              </a:rPr>
              <a:t>03/2021. 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Cocaine-related OD deaths are also increasing.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Increased prevalence of OUD in metropolitan areas and among African Americans over past five years. </a:t>
            </a:r>
          </a:p>
        </p:txBody>
      </p:sp>
    </p:spTree>
    <p:extLst>
      <p:ext uri="{BB962C8B-B14F-4D97-AF65-F5344CB8AC3E}">
        <p14:creationId xmlns:p14="http://schemas.microsoft.com/office/powerpoint/2010/main" val="31285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7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PRESCRIBING BUPRENORPHINE IN A COMMUNITY HEALTH PRIMARY CARE SETTING: CHC’S PROGRAM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" y="1737360"/>
            <a:ext cx="9144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Visit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1840" y="1732508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Weekly visits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9760" y="1248667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4860" y="286893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BH Counseling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8930" y="2807732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Weekly visits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9760" y="2289810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Office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7240" y="925948"/>
            <a:ext cx="9144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MD/RN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27020" y="2402205"/>
            <a:ext cx="411480" cy="363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78930" y="1068705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2-4 weeks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4990" y="4480560"/>
            <a:ext cx="101346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Partial Abstinence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09410" y="4480560"/>
            <a:ext cx="11430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Abstinence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2000" y="4480560"/>
            <a:ext cx="100203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Failure/ Out of Care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920" y="2642800"/>
            <a:ext cx="176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Eligibility,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Labs,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screen, Agreements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3080" y="3283982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1810" y="2685603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Stabilization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4610" y="7108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493520" y="2025193"/>
            <a:ext cx="228600" cy="56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3520" y="2225040"/>
            <a:ext cx="228600" cy="170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796540" y="1761350"/>
            <a:ext cx="457200" cy="253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236720" y="1888032"/>
            <a:ext cx="308610" cy="289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>
            <a:off x="4206240" y="2189708"/>
            <a:ext cx="339090" cy="394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2"/>
            <a:endCxn id="9" idx="0"/>
          </p:cNvCxnSpPr>
          <p:nvPr/>
        </p:nvCxnSpPr>
        <p:spPr>
          <a:xfrm>
            <a:off x="5044440" y="1840348"/>
            <a:ext cx="7620" cy="10285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206365" y="1480186"/>
            <a:ext cx="1304925" cy="663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07180" y="3756660"/>
            <a:ext cx="204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 or external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35240" y="962025"/>
            <a:ext cx="163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BH and Medical assessments and treatment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059930" y="1983105"/>
            <a:ext cx="0" cy="824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14210" y="211359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elapse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206365" y="2482930"/>
            <a:ext cx="1253490" cy="8162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urved Left Arrow 79"/>
          <p:cNvSpPr/>
          <p:nvPr/>
        </p:nvSpPr>
        <p:spPr>
          <a:xfrm>
            <a:off x="7924800" y="2144079"/>
            <a:ext cx="1051560" cy="311372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386840" y="4480560"/>
            <a:ext cx="108204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Reengage-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529840" y="4480560"/>
            <a:ext cx="9144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505200" y="4480560"/>
            <a:ext cx="100965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Overdose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425440" y="1939289"/>
            <a:ext cx="1356360" cy="77679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(Revised)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Plan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Curved Down Arrow 133"/>
          <p:cNvSpPr/>
          <p:nvPr/>
        </p:nvSpPr>
        <p:spPr>
          <a:xfrm rot="-5400000">
            <a:off x="-58339" y="3766897"/>
            <a:ext cx="1640681" cy="106680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661160" y="5623560"/>
            <a:ext cx="5810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Buprenorphine Program Workflow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3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71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LINKAGE TO CARE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Self-referral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External referrals </a:t>
            </a:r>
            <a:r>
              <a:rPr lang="en-US" dirty="0" smtClean="0">
                <a:solidFill>
                  <a:srgbClr val="002060"/>
                </a:solidFill>
              </a:rPr>
              <a:t>– hospital, detox program, prison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Internal referrals </a:t>
            </a:r>
            <a:r>
              <a:rPr lang="en-US" dirty="0" smtClean="0">
                <a:solidFill>
                  <a:srgbClr val="002060"/>
                </a:solidFill>
              </a:rPr>
              <a:t>– from other providers in clinic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**All go to a central TEACH-BMT electronic bin and are then routed by coordinators to a prescriber at the desired clinic location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2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MOUD CARE TEAM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Recovery care coordinator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MAT prescriber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BH clinician(s)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Nurse(s)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MA(s)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**Monthly case review meeting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" y="1176226"/>
            <a:ext cx="4437590" cy="526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91" y="681888"/>
            <a:ext cx="879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Buprenorphine Treatment and Pharmacy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Agreement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09" y="1176226"/>
            <a:ext cx="45624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69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FOLLOW-UP VISITS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693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Vary in frequency based on patient need and stage of recovery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Typically weekly nurse visits and counseling + follow-up with prescriber Q 2-4 weeks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Patients may eventually progress to monthly nurse visit + prescriber visit Q 3 mos.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32" y="52535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Buprenorphine Nursing Visit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728"/>
            <a:ext cx="8229600" cy="493333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Review how they have been since last visit; any triggers; how behaved in response to triggers, to stresses.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Opportunity for motivational interviewing, self-management goal setting, brief intervention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Review any illicit drug or alcohol use.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Review support system/network.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Review buprenorphine side effects; effectiveness, adherence, taking as directed, cravings curbed, withdrawal symptoms.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Review toxicology screens including buprenorphine levels.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Review treatment plan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Are they in group? Attending? ROI? May need to call to verify.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Are they seeing BH? Attending? ROI? May need to call to verify.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Do they have updated and signed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Bup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/Pharmacy Agreement?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Using voucher? Do they have refills?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Call in refill and pull prescription into Rx tab and fill appropriately and/or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Send TE to prescriber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Do they have an appointment with the prescriber?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TO DO IF A PATIENT IS STRUGGLING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309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Motivational interviewing!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Titrate up on dose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If UDS inconsistent – add random saliva screenings, observed med administration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More frequent BH and medical follow-up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Referral to psych prescriber to ensure mental health comorbidities are adequately managed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Regular check-ins with recovery care coordinator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Referral to HLOC: 	IOP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						Detox 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residential program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Consider switching to a different form of MAT, such as methadone</a:t>
            </a:r>
          </a:p>
        </p:txBody>
      </p:sp>
    </p:spTree>
    <p:extLst>
      <p:ext uri="{BB962C8B-B14F-4D97-AF65-F5344CB8AC3E}">
        <p14:creationId xmlns:p14="http://schemas.microsoft.com/office/powerpoint/2010/main" val="17467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71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DIFFERENT STYLES OF PROGRAMS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1791711"/>
            <a:ext cx="82296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Separate MOUD visits 		vs. 		Integrated primary care + 										MOUD visits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Standardized protocols	vs. 		Individualized to 													patient goals and needs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Abstinence model			vs.		Harm reduction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CHANGES DUE TO COVID PANDEMIC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4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Opioid overdoses on the rise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More limited availability in detox, residential program and IOPs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CHC BH sessions all telehealth, mostly individual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Some providers are decreasing frequency of toxicology screenings and increasing refill duration to minimize risk of </a:t>
            </a:r>
            <a:r>
              <a:rPr lang="en-US" dirty="0" err="1" smtClean="0">
                <a:solidFill>
                  <a:srgbClr val="002060"/>
                </a:solidFill>
              </a:rPr>
              <a:t>covid</a:t>
            </a:r>
            <a:r>
              <a:rPr lang="en-US" dirty="0" smtClean="0">
                <a:solidFill>
                  <a:srgbClr val="002060"/>
                </a:solidFill>
              </a:rPr>
              <a:t> exposure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Voucher system not as widely implemented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MAT intake visit may occur with provider joining remotely and nurse on-site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ORIGINS OF THE EPIDEMIC: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000" b="1" i="1" dirty="0" smtClean="0">
                <a:solidFill>
                  <a:srgbClr val="C00000"/>
                </a:solidFill>
              </a:rPr>
              <a:t>HOW DID WE GET HERE?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3009466"/>
            <a:ext cx="5019675" cy="300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68469"/>
            <a:ext cx="784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1. Rise in opioid prescription for treatment of chronic pain 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PRINCIPLES OF HARM REDUCTION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PRAGMATISM - substance </a:t>
            </a:r>
            <a:r>
              <a:rPr lang="en-US" sz="1800" b="1" dirty="0">
                <a:solidFill>
                  <a:srgbClr val="002060"/>
                </a:solidFill>
              </a:rPr>
              <a:t>use will not be eliminated in society, so maybe limiting the use should be the goal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HUMANISTIC VALUES - respect </a:t>
            </a:r>
            <a:r>
              <a:rPr lang="en-US" sz="1800" b="1" dirty="0">
                <a:solidFill>
                  <a:srgbClr val="002060"/>
                </a:solidFill>
              </a:rPr>
              <a:t>individual’s rights and dignity by accepting their decision to </a:t>
            </a:r>
            <a:r>
              <a:rPr lang="en-US" sz="1800" b="1" dirty="0" smtClean="0">
                <a:solidFill>
                  <a:srgbClr val="002060"/>
                </a:solidFill>
              </a:rPr>
              <a:t>use.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FOCUS ON HARMS - minimize </a:t>
            </a:r>
            <a:r>
              <a:rPr lang="en-US" sz="1800" b="1" dirty="0">
                <a:solidFill>
                  <a:srgbClr val="002060"/>
                </a:solidFill>
              </a:rPr>
              <a:t>the negative consequences that come with drug </a:t>
            </a:r>
            <a:r>
              <a:rPr lang="en-US" sz="1800" b="1" dirty="0" smtClean="0">
                <a:solidFill>
                  <a:srgbClr val="002060"/>
                </a:solidFill>
              </a:rPr>
              <a:t>use.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BALANCE OF COSTS vs. BENEFITS (to individual and society) - identify </a:t>
            </a:r>
            <a:r>
              <a:rPr lang="en-US" sz="1800" b="1" dirty="0">
                <a:solidFill>
                  <a:srgbClr val="002060"/>
                </a:solidFill>
              </a:rPr>
              <a:t>the consequences of drug use and the costs and benefits for preventing the </a:t>
            </a:r>
            <a:r>
              <a:rPr lang="en-US" sz="1800" b="1" dirty="0" smtClean="0">
                <a:solidFill>
                  <a:srgbClr val="002060"/>
                </a:solidFill>
              </a:rPr>
              <a:t>consequences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HIERARCHY OF GOALS - address </a:t>
            </a:r>
            <a:r>
              <a:rPr lang="en-US" sz="1800" b="1" dirty="0">
                <a:solidFill>
                  <a:srgbClr val="002060"/>
                </a:solidFill>
              </a:rPr>
              <a:t>the most immediate goals of patients, and keep engaged in care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76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85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RECOVERY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202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Typically not a linear process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Important to take stock of positive changes along the way: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	-	“Graduating” </a:t>
            </a:r>
            <a:r>
              <a:rPr lang="en-US" sz="2600" dirty="0" smtClean="0">
                <a:solidFill>
                  <a:srgbClr val="002060"/>
                </a:solidFill>
              </a:rPr>
              <a:t>to </a:t>
            </a:r>
            <a:r>
              <a:rPr lang="en-US" sz="2600" dirty="0">
                <a:solidFill>
                  <a:srgbClr val="002060"/>
                </a:solidFill>
              </a:rPr>
              <a:t>14 or 28 day refills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	-	6 </a:t>
            </a:r>
            <a:r>
              <a:rPr lang="en-US" sz="2600" dirty="0">
                <a:solidFill>
                  <a:srgbClr val="002060"/>
                </a:solidFill>
              </a:rPr>
              <a:t>or 12 month anniversary of sobriety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	-	Helping reunite or keep a family together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	</a:t>
            </a:r>
            <a:r>
              <a:rPr lang="en-US" sz="2600" dirty="0" smtClean="0">
                <a:solidFill>
                  <a:srgbClr val="002060"/>
                </a:solidFill>
              </a:rPr>
              <a:t>-	Symptoms </a:t>
            </a:r>
            <a:r>
              <a:rPr lang="en-US" sz="2600" dirty="0">
                <a:solidFill>
                  <a:srgbClr val="002060"/>
                </a:solidFill>
              </a:rPr>
              <a:t>stabilize to the point </a:t>
            </a:r>
            <a:r>
              <a:rPr lang="en-US" sz="2600" dirty="0" smtClean="0">
                <a:solidFill>
                  <a:srgbClr val="002060"/>
                </a:solidFill>
              </a:rPr>
              <a:t>where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	</a:t>
            </a:r>
            <a:r>
              <a:rPr lang="en-US" sz="2600" dirty="0" smtClean="0">
                <a:solidFill>
                  <a:srgbClr val="002060"/>
                </a:solidFill>
              </a:rPr>
              <a:t>	patient </a:t>
            </a:r>
            <a:r>
              <a:rPr lang="en-US" sz="2600" dirty="0">
                <a:solidFill>
                  <a:srgbClr val="002060"/>
                </a:solidFill>
              </a:rPr>
              <a:t>can maintain a job or go back to school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08" y="5343894"/>
            <a:ext cx="3036555" cy="15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67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FINAL THOUGHTS…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Substance use disorder treatment is a part of primary care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MOUD works best when it is team-based – use the clinical support services available to you!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Providing MOUD in a community health setting is crucial to help extend access to this life-saving service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9"/>
            <a:ext cx="8229600" cy="131618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THANK YOU!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655" y="2687782"/>
            <a:ext cx="6761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Jeannie McIntosh, APRN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CHC Center for Key Populations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mcintosj@chc1.com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2. Rise in heroin use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Lower cost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-	Increasingly restricted access to </a:t>
            </a:r>
            <a:r>
              <a:rPr lang="en-US" sz="2400" b="1" dirty="0" err="1" smtClean="0">
                <a:solidFill>
                  <a:srgbClr val="002060"/>
                </a:solidFill>
              </a:rPr>
              <a:t>rx</a:t>
            </a:r>
            <a:r>
              <a:rPr lang="en-US" sz="2400" b="1" dirty="0" smtClean="0">
                <a:solidFill>
                  <a:srgbClr val="002060"/>
                </a:solidFill>
              </a:rPr>
              <a:t> oral narcotics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		WHO pain mgmt. guidelines (2011)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		Increase in state PDMP systems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3. Rise in synthetic opioid (ex. Fentanyl)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-	Cheap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-	Potent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4304000"/>
            <a:ext cx="2784764" cy="2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9625"/>
            <a:ext cx="80772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202893"/>
            <a:ext cx="8229600" cy="8797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OPIOID USE DISORDER (DSM-V)</a:t>
            </a:r>
            <a:br>
              <a:rPr lang="en-US" altLang="en-US" b="1" dirty="0" smtClean="0">
                <a:solidFill>
                  <a:srgbClr val="C00000"/>
                </a:solidFill>
              </a:rPr>
            </a:b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642775"/>
            <a:ext cx="87630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Tolerance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Need for increased amounts to achieve desired effect, or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Diminished effect with continued use of same amount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Withdrawal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The characteristic opioid withdrawal syndrome, or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The same or closely related substances are taken to relieve or avoid withdrawal symptoms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Opioids taken in larger amounts/longer period than intended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Inability to/persistent desire to cut down or control opioid use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Great deal of time spent in activities necessary to obtain, use or recover from opioids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Craving/strong desire to use opioids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94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Content Placeholder 7"/>
          <p:cNvSpPr>
            <a:spLocks noGrp="1"/>
          </p:cNvSpPr>
          <p:nvPr>
            <p:ph idx="1"/>
          </p:nvPr>
        </p:nvSpPr>
        <p:spPr>
          <a:xfrm>
            <a:off x="76200" y="942109"/>
            <a:ext cx="8686800" cy="5382491"/>
          </a:xfrm>
          <a:extLst/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alt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Recurrent 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use results in failure to fulfill obligations at work, school, or home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Social, occupational and recreational activities given up or reduced because of opioid use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Recurrent opioid use in situations in which it is physically </a:t>
            </a: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hazardous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Continued use despite knowledge of having persistent/recurrent physical/psychological problem that is likely caused/exacerbated by opioids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*** 2 or more within a 12 month period</a:t>
            </a:r>
            <a:endParaRPr lang="en-US" altLang="en-US" sz="2400" b="1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*** Severity: Mild= 2-3; Moderate= 4-5; Severe= 6 or more</a:t>
            </a:r>
            <a:endParaRPr lang="en-US" alt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9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7883</TotalTime>
  <Words>3397</Words>
  <Application>Microsoft Office PowerPoint</Application>
  <PresentationFormat>On-screen Show (4:3)</PresentationFormat>
  <Paragraphs>519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MS PGothic</vt:lpstr>
      <vt:lpstr>MS PGothic</vt:lpstr>
      <vt:lpstr>Arial</vt:lpstr>
      <vt:lpstr>Calibri</vt:lpstr>
      <vt:lpstr>Helvetica</vt:lpstr>
      <vt:lpstr>Osaka</vt:lpstr>
      <vt:lpstr>Tahoma</vt:lpstr>
      <vt:lpstr>Times</vt:lpstr>
      <vt:lpstr>Times New Roman</vt:lpstr>
      <vt:lpstr>Wingdings</vt:lpstr>
      <vt:lpstr>Office Theme</vt:lpstr>
      <vt:lpstr>1_Office Theme</vt:lpstr>
      <vt:lpstr>2_Office Theme</vt:lpstr>
      <vt:lpstr>1_Default Design</vt:lpstr>
      <vt:lpstr>MEDICATIONS FOR OPIOID USE DISORDER (MOUD)</vt:lpstr>
      <vt:lpstr>PowerPoint Presentation</vt:lpstr>
      <vt:lpstr>OPIOID USE DISORDER IN THE US</vt:lpstr>
      <vt:lpstr>EPIDEMIOLOGY</vt:lpstr>
      <vt:lpstr>ORIGINS OF THE EPIDEMIC:  HOW DID WE GET HERE?</vt:lpstr>
      <vt:lpstr>PowerPoint Presentation</vt:lpstr>
      <vt:lpstr>PowerPoint Presentation</vt:lpstr>
      <vt:lpstr>OPIOID USE DISORDER (DSM-V) </vt:lpstr>
      <vt:lpstr>PowerPoint Presentation</vt:lpstr>
      <vt:lpstr>PowerPoint Presentation</vt:lpstr>
      <vt:lpstr>MEDICATION FOR OPIOID USE DISORDER (MOUD)</vt:lpstr>
      <vt:lpstr>PowerPoint Presentation</vt:lpstr>
      <vt:lpstr>Comparison of Short-Acting Heroin vs.  Long-Acting Methadone Treatment</vt:lpstr>
      <vt:lpstr>NALTREXONE</vt:lpstr>
      <vt:lpstr>METHADONE</vt:lpstr>
      <vt:lpstr>BUPRENORPHINE</vt:lpstr>
      <vt:lpstr>PowerPoint Presentation</vt:lpstr>
      <vt:lpstr>INTAKE VISIT</vt:lpstr>
      <vt:lpstr>PowerPoint Presentation</vt:lpstr>
      <vt:lpstr>CLINICAL OPIATE WITHDRAWAL SCORE (COWS)</vt:lpstr>
      <vt:lpstr>PowerPoint Presentation</vt:lpstr>
      <vt:lpstr>Buprenorphine Eligibility Considerations</vt:lpstr>
      <vt:lpstr>INDUCTION</vt:lpstr>
      <vt:lpstr>MANAGEMENT OF WITHDRAWAL SYMPTOMS</vt:lpstr>
      <vt:lpstr>MAINTENANCE</vt:lpstr>
      <vt:lpstr>Revisiting Standard Method</vt:lpstr>
      <vt:lpstr>Micro-Dosing and Low-Dosing</vt:lpstr>
      <vt:lpstr>Macro-Dosing</vt:lpstr>
      <vt:lpstr>PowerPoint Presentation</vt:lpstr>
      <vt:lpstr>PowerPoint Presentation</vt:lpstr>
      <vt:lpstr>BEHAVIORAL HEALTH ENGAGMENT</vt:lpstr>
      <vt:lpstr>INTERPRETING TOXICOLOGY SCREENINGS</vt:lpstr>
      <vt:lpstr>PowerPoint Presentation</vt:lpstr>
      <vt:lpstr>PowerPoint Presentation</vt:lpstr>
      <vt:lpstr>Potential Inaccurate Results  </vt:lpstr>
      <vt:lpstr>PowerPoint Presentation</vt:lpstr>
      <vt:lpstr>PowerPoint Presentation</vt:lpstr>
      <vt:lpstr>PowerPoint Presentation</vt:lpstr>
      <vt:lpstr>Concerns with Polysubstance Use</vt:lpstr>
      <vt:lpstr>PRESCRIBING BUPRENORPHINE IN A COMMUNITY HEALTH PRIMARY CARE SETTING: CHC’S PROGRAM</vt:lpstr>
      <vt:lpstr>PowerPoint Presentation</vt:lpstr>
      <vt:lpstr>LINKAGE TO CARE</vt:lpstr>
      <vt:lpstr>MOUD CARE TEAM</vt:lpstr>
      <vt:lpstr>PowerPoint Presentation</vt:lpstr>
      <vt:lpstr>FOLLOW-UP VISITS</vt:lpstr>
      <vt:lpstr>Buprenorphine Nursing Visit</vt:lpstr>
      <vt:lpstr>WHAT TO DO IF A PATIENT IS STRUGGLING</vt:lpstr>
      <vt:lpstr>DIFFERENT STYLES OF PROGRAMS</vt:lpstr>
      <vt:lpstr>CHANGES DUE TO COVID PANDEMIC</vt:lpstr>
      <vt:lpstr>PRINCIPLES OF HARM REDUCTION</vt:lpstr>
      <vt:lpstr>RECOVERY</vt:lpstr>
      <vt:lpstr>FINAL THOUGHTS…</vt:lpstr>
      <vt:lpstr>THANK YOU!</vt:lpstr>
    </vt:vector>
  </TitlesOfParts>
  <Company>Maurer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Maurer</dc:creator>
  <cp:lastModifiedBy>McIntosh, Jeannie</cp:lastModifiedBy>
  <cp:revision>266</cp:revision>
  <dcterms:created xsi:type="dcterms:W3CDTF">2016-05-24T18:52:55Z</dcterms:created>
  <dcterms:modified xsi:type="dcterms:W3CDTF">2023-03-16T19:28:56Z</dcterms:modified>
</cp:coreProperties>
</file>