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56" r:id="rId4"/>
    <p:sldId id="282" r:id="rId5"/>
    <p:sldId id="283" r:id="rId6"/>
    <p:sldId id="285" r:id="rId7"/>
    <p:sldId id="257" r:id="rId8"/>
    <p:sldId id="258" r:id="rId9"/>
    <p:sldId id="272" r:id="rId10"/>
    <p:sldId id="273" r:id="rId11"/>
    <p:sldId id="261" r:id="rId12"/>
    <p:sldId id="286" r:id="rId13"/>
    <p:sldId id="259" r:id="rId14"/>
    <p:sldId id="287" r:id="rId15"/>
    <p:sldId id="277" r:id="rId16"/>
    <p:sldId id="274" r:id="rId17"/>
    <p:sldId id="288" r:id="rId18"/>
    <p:sldId id="289" r:id="rId19"/>
    <p:sldId id="291" r:id="rId20"/>
    <p:sldId id="275" r:id="rId21"/>
    <p:sldId id="290" r:id="rId22"/>
    <p:sldId id="260" r:id="rId23"/>
    <p:sldId id="262" r:id="rId24"/>
    <p:sldId id="292" r:id="rId25"/>
    <p:sldId id="278" r:id="rId26"/>
    <p:sldId id="280" r:id="rId27"/>
    <p:sldId id="279" r:id="rId28"/>
    <p:sldId id="294" r:id="rId29"/>
    <p:sldId id="265" r:id="rId30"/>
    <p:sldId id="276" r:id="rId31"/>
    <p:sldId id="263" r:id="rId32"/>
    <p:sldId id="281" r:id="rId33"/>
    <p:sldId id="295" r:id="rId34"/>
    <p:sldId id="298" r:id="rId35"/>
    <p:sldId id="296" r:id="rId36"/>
    <p:sldId id="297" r:id="rId37"/>
    <p:sldId id="299" r:id="rId38"/>
    <p:sldId id="300" r:id="rId39"/>
    <p:sldId id="268" r:id="rId40"/>
    <p:sldId id="293" r:id="rId41"/>
    <p:sldId id="2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6861" autoAdjust="0"/>
  </p:normalViewPr>
  <p:slideViewPr>
    <p:cSldViewPr snapToGrid="0">
      <p:cViewPr varScale="1">
        <p:scale>
          <a:sx n="63" d="100"/>
          <a:sy n="63" d="100"/>
        </p:scale>
        <p:origin x="11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70FDD-C433-43FF-BB02-40A7930B761F}"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304D9-871C-40D8-86E7-546800E01969}" type="slidenum">
              <a:rPr lang="en-US" smtClean="0"/>
              <a:t>‹#›</a:t>
            </a:fld>
            <a:endParaRPr lang="en-US"/>
          </a:p>
        </p:txBody>
      </p:sp>
    </p:spTree>
    <p:extLst>
      <p:ext uri="{BB962C8B-B14F-4D97-AF65-F5344CB8AC3E}">
        <p14:creationId xmlns:p14="http://schemas.microsoft.com/office/powerpoint/2010/main" val="309026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a:t>
            </a:r>
            <a:r>
              <a:rPr lang="en-US" baseline="0" dirty="0" smtClean="0"/>
              <a:t> Health Organization (WHO) Tuberculosis Fact Sheet. https://www.who.int/news-room/fact-sheets/detail/tuberculosis.  10 Oct 2021. </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6</a:t>
            </a:fld>
            <a:endParaRPr lang="en-US"/>
          </a:p>
        </p:txBody>
      </p:sp>
    </p:spTree>
    <p:extLst>
      <p:ext uri="{BB962C8B-B14F-4D97-AF65-F5344CB8AC3E}">
        <p14:creationId xmlns:p14="http://schemas.microsoft.com/office/powerpoint/2010/main" val="209742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Pai</a:t>
            </a:r>
            <a:r>
              <a:rPr lang="en-US" dirty="0" smtClean="0"/>
              <a:t>, M.  The Spectrum</a:t>
            </a:r>
            <a:r>
              <a:rPr lang="en-US" baseline="0" dirty="0" smtClean="0"/>
              <a:t> of Tuberculosis and Why It Matters.  4 Aug 2017.  Nature. https://microbiologycommunity.nature.com/posts/19192-the-spectrum-of-tuberculosis-and-why-it-matters. </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17</a:t>
            </a:fld>
            <a:endParaRPr lang="en-US"/>
          </a:p>
        </p:txBody>
      </p:sp>
    </p:spTree>
    <p:extLst>
      <p:ext uri="{BB962C8B-B14F-4D97-AF65-F5344CB8AC3E}">
        <p14:creationId xmlns:p14="http://schemas.microsoft.com/office/powerpoint/2010/main" val="330672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https://www.grepmed.com/images/2645/interpretation-tuberculosis-thresholds-induration-tuberculin</a:t>
            </a:r>
          </a:p>
          <a:p>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24</a:t>
            </a:fld>
            <a:endParaRPr lang="en-US"/>
          </a:p>
        </p:txBody>
      </p:sp>
    </p:spTree>
    <p:extLst>
      <p:ext uri="{BB962C8B-B14F-4D97-AF65-F5344CB8AC3E}">
        <p14:creationId xmlns:p14="http://schemas.microsoft.com/office/powerpoint/2010/main" val="119957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Basem</a:t>
            </a:r>
            <a:r>
              <a:rPr lang="en-US" dirty="0" smtClean="0"/>
              <a:t> Abbas Al </a:t>
            </a:r>
            <a:r>
              <a:rPr lang="en-US" dirty="0" err="1" smtClean="0"/>
              <a:t>Ubaidi</a:t>
            </a:r>
            <a:r>
              <a:rPr lang="en-US" dirty="0" smtClean="0"/>
              <a:t> - (2018). "The Radiological Diagnosis of Pulmonary Tuberculosis (TB) in Primary Care". Journal of Family Medicine and Disease Prevention</a:t>
            </a:r>
          </a:p>
          <a:p>
            <a:endParaRPr lang="en-US" dirty="0" smtClean="0"/>
          </a:p>
          <a:p>
            <a:r>
              <a:rPr lang="en-US" dirty="0" smtClean="0"/>
              <a:t>https://radiopaedia.org/cases/calcified-tuberculous-granulomas?lang=us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26</a:t>
            </a:fld>
            <a:endParaRPr lang="en-US"/>
          </a:p>
        </p:txBody>
      </p:sp>
    </p:spTree>
    <p:extLst>
      <p:ext uri="{BB962C8B-B14F-4D97-AF65-F5344CB8AC3E}">
        <p14:creationId xmlns:p14="http://schemas.microsoft.com/office/powerpoint/2010/main" val="150021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TB/HIV.  USAID.  April 2021.  https://www.usaid.gov/global-health/health-areas/tuberculosis/tbhiv</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27</a:t>
            </a:fld>
            <a:endParaRPr lang="en-US"/>
          </a:p>
        </p:txBody>
      </p:sp>
    </p:spTree>
    <p:extLst>
      <p:ext uri="{BB962C8B-B14F-4D97-AF65-F5344CB8AC3E}">
        <p14:creationId xmlns:p14="http://schemas.microsoft.com/office/powerpoint/2010/main" val="230771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28</a:t>
            </a:fld>
            <a:endParaRPr lang="en-US"/>
          </a:p>
        </p:txBody>
      </p:sp>
    </p:spTree>
    <p:extLst>
      <p:ext uri="{BB962C8B-B14F-4D97-AF65-F5344CB8AC3E}">
        <p14:creationId xmlns:p14="http://schemas.microsoft.com/office/powerpoint/2010/main" val="393077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Horsburgh,</a:t>
            </a:r>
            <a:r>
              <a:rPr lang="en-US" baseline="0" dirty="0" smtClean="0"/>
              <a:t> C.R.  “</a:t>
            </a:r>
            <a:r>
              <a:rPr lang="en-US" dirty="0" smtClean="0"/>
              <a:t>Treatment of latent tuberculosis infection in HIV-uninfected non-pregnant adults.”  </a:t>
            </a:r>
            <a:r>
              <a:rPr lang="en-US" dirty="0" err="1" smtClean="0"/>
              <a:t>UpToDate</a:t>
            </a:r>
            <a:r>
              <a:rPr lang="en-US" dirty="0" smtClean="0"/>
              <a:t>.</a:t>
            </a:r>
            <a:r>
              <a:rPr lang="en-US" baseline="0" dirty="0" smtClean="0"/>
              <a:t>  April 2021.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31</a:t>
            </a:fld>
            <a:endParaRPr lang="en-US"/>
          </a:p>
        </p:txBody>
      </p:sp>
    </p:spTree>
    <p:extLst>
      <p:ext uri="{BB962C8B-B14F-4D97-AF65-F5344CB8AC3E}">
        <p14:creationId xmlns:p14="http://schemas.microsoft.com/office/powerpoint/2010/main" val="355947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months of </a:t>
            </a:r>
            <a:r>
              <a:rPr lang="en-US" dirty="0" err="1" smtClean="0"/>
              <a:t>rifapentine</a:t>
            </a:r>
            <a:r>
              <a:rPr lang="en-US" dirty="0" smtClean="0"/>
              <a:t> and isoniazid for latent tuberculosis infection. AU Sterling TR, </a:t>
            </a:r>
            <a:r>
              <a:rPr lang="en-US" dirty="0" err="1" smtClean="0"/>
              <a:t>Villarino</a:t>
            </a:r>
            <a:r>
              <a:rPr lang="en-US" dirty="0" smtClean="0"/>
              <a:t> ME, </a:t>
            </a:r>
            <a:r>
              <a:rPr lang="en-US" dirty="0" err="1" smtClean="0"/>
              <a:t>Borisov</a:t>
            </a:r>
            <a:r>
              <a:rPr lang="en-US" dirty="0" smtClean="0"/>
              <a:t> AS, Shang N, </a:t>
            </a:r>
            <a:r>
              <a:rPr lang="en-US" dirty="0" err="1" smtClean="0"/>
              <a:t>Gordin</a:t>
            </a:r>
            <a:r>
              <a:rPr lang="en-US" dirty="0" smtClean="0"/>
              <a:t> F, </a:t>
            </a:r>
            <a:r>
              <a:rPr lang="en-US" dirty="0" err="1" smtClean="0"/>
              <a:t>Bliven</a:t>
            </a:r>
            <a:r>
              <a:rPr lang="en-US" dirty="0" smtClean="0"/>
              <a:t>-Sizemore E, Hackman J, Hamilton CD, Menzies D, Kerrigan A, Weis SE, Weiner M, Wing D, Conde MB, Bozeman L, Horsburgh CR Jr, </a:t>
            </a:r>
            <a:r>
              <a:rPr lang="en-US" dirty="0" err="1" smtClean="0"/>
              <a:t>Chaisson</a:t>
            </a:r>
            <a:r>
              <a:rPr lang="en-US" dirty="0" smtClean="0"/>
              <a:t> RE, TB Trials Consortium PREVENT TB Study Team  SO N </a:t>
            </a:r>
            <a:r>
              <a:rPr lang="en-US" dirty="0" err="1" smtClean="0"/>
              <a:t>Engl</a:t>
            </a:r>
            <a:r>
              <a:rPr lang="en-US" dirty="0" smtClean="0"/>
              <a:t> J Med. 2011 Dec;365(23):2155-66. </a:t>
            </a:r>
          </a:p>
          <a:p>
            <a:endParaRPr lang="en-US" dirty="0" smtClean="0"/>
          </a:p>
          <a:p>
            <a:r>
              <a:rPr lang="en-US" dirty="0" smtClean="0"/>
              <a:t>Update of Recommendations for Use of Once-Weekly Isoniazid-</a:t>
            </a:r>
            <a:r>
              <a:rPr lang="en-US" dirty="0" err="1" smtClean="0"/>
              <a:t>Rifapentine</a:t>
            </a:r>
            <a:r>
              <a:rPr lang="en-US" dirty="0" smtClean="0"/>
              <a:t> Regimen to Treat Latent Mycobacterium tuberculosis Infection. AU </a:t>
            </a:r>
            <a:r>
              <a:rPr lang="en-US" dirty="0" err="1" smtClean="0"/>
              <a:t>Borisov</a:t>
            </a:r>
            <a:r>
              <a:rPr lang="en-US" dirty="0" smtClean="0"/>
              <a:t> AS, </a:t>
            </a:r>
            <a:r>
              <a:rPr lang="en-US" dirty="0" err="1" smtClean="0"/>
              <a:t>Bamrah</a:t>
            </a:r>
            <a:r>
              <a:rPr lang="en-US" dirty="0" smtClean="0"/>
              <a:t> Morris S, </a:t>
            </a:r>
            <a:r>
              <a:rPr lang="en-US" dirty="0" err="1" smtClean="0"/>
              <a:t>Njie</a:t>
            </a:r>
            <a:r>
              <a:rPr lang="en-US" dirty="0" smtClean="0"/>
              <a:t> GJ, Winston CA, Burton D, Goldberg S, </a:t>
            </a:r>
            <a:r>
              <a:rPr lang="en-US" dirty="0" err="1" smtClean="0"/>
              <a:t>Yelk</a:t>
            </a:r>
            <a:r>
              <a:rPr lang="en-US" dirty="0" smtClean="0"/>
              <a:t> Woodruff R, Allen L, </a:t>
            </a:r>
            <a:r>
              <a:rPr lang="en-US" dirty="0" err="1" smtClean="0"/>
              <a:t>LoBue</a:t>
            </a:r>
            <a:r>
              <a:rPr lang="en-US" dirty="0" smtClean="0"/>
              <a:t> P, Vernon A  SO MMWR </a:t>
            </a:r>
            <a:r>
              <a:rPr lang="en-US" dirty="0" err="1" smtClean="0"/>
              <a:t>Morb</a:t>
            </a:r>
            <a:r>
              <a:rPr lang="en-US" dirty="0" smtClean="0"/>
              <a:t> Mortal </a:t>
            </a:r>
            <a:r>
              <a:rPr lang="en-US" dirty="0" err="1" smtClean="0"/>
              <a:t>Wkly</a:t>
            </a:r>
            <a:r>
              <a:rPr lang="en-US" dirty="0" smtClean="0"/>
              <a:t> Rep. 2018;67(25):723. </a:t>
            </a:r>
            <a:r>
              <a:rPr lang="en-US" dirty="0" err="1" smtClean="0"/>
              <a:t>Epub</a:t>
            </a:r>
            <a:r>
              <a:rPr lang="en-US" dirty="0" smtClean="0"/>
              <a:t> 2018 Jun 29. </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32</a:t>
            </a:fld>
            <a:endParaRPr lang="en-US"/>
          </a:p>
        </p:txBody>
      </p:sp>
    </p:spTree>
    <p:extLst>
      <p:ext uri="{BB962C8B-B14F-4D97-AF65-F5344CB8AC3E}">
        <p14:creationId xmlns:p14="http://schemas.microsoft.com/office/powerpoint/2010/main" val="306267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Short-course therapy with rifampin plus isoniazid, compared with standard therapy with isoniazid, for latent tuberculosis infection: a meta-analysis. </a:t>
            </a:r>
            <a:r>
              <a:rPr lang="en-US" dirty="0" err="1" smtClean="0"/>
              <a:t>Ena</a:t>
            </a:r>
            <a:r>
              <a:rPr lang="en-US" dirty="0" smtClean="0"/>
              <a:t> J, </a:t>
            </a:r>
            <a:r>
              <a:rPr lang="en-US" dirty="0" err="1" smtClean="0"/>
              <a:t>Valls</a:t>
            </a:r>
            <a:r>
              <a:rPr lang="en-US" dirty="0" smtClean="0"/>
              <a:t> V  SO </a:t>
            </a:r>
            <a:r>
              <a:rPr lang="en-US" dirty="0" err="1" smtClean="0"/>
              <a:t>Clin</a:t>
            </a:r>
            <a:r>
              <a:rPr lang="en-US" dirty="0" smtClean="0"/>
              <a:t> Infect Dis. 2005;40(5):670. </a:t>
            </a:r>
            <a:r>
              <a:rPr lang="en-US" dirty="0" err="1" smtClean="0"/>
              <a:t>Epub</a:t>
            </a:r>
            <a:r>
              <a:rPr lang="en-US" dirty="0" smtClean="0"/>
              <a:t> 2005 Feb 1. </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34</a:t>
            </a:fld>
            <a:endParaRPr lang="en-US"/>
          </a:p>
        </p:txBody>
      </p:sp>
    </p:spTree>
    <p:extLst>
      <p:ext uri="{BB962C8B-B14F-4D97-AF65-F5344CB8AC3E}">
        <p14:creationId xmlns:p14="http://schemas.microsoft.com/office/powerpoint/2010/main" val="127750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Adams, L. and Starke, J.  Tuberculosis Disease in Children.” </a:t>
            </a:r>
            <a:r>
              <a:rPr lang="en-US" baseline="0" dirty="0" smtClean="0"/>
              <a:t> </a:t>
            </a:r>
            <a:r>
              <a:rPr lang="en-US" baseline="0" dirty="0" err="1" smtClean="0"/>
              <a:t>UpToDate</a:t>
            </a:r>
            <a:r>
              <a:rPr lang="en-US" baseline="0" dirty="0" smtClean="0"/>
              <a:t>.  Updated June 2022. </a:t>
            </a:r>
          </a:p>
          <a:p>
            <a:pPr marL="228600" indent="-228600">
              <a:buAutoNum type="arabicPeriod"/>
            </a:pPr>
            <a:r>
              <a:rPr lang="en-US" baseline="0" dirty="0" smtClean="0"/>
              <a:t>“TB and Pregnancy Fact Sheet.”  CDC.  September 2012. </a:t>
            </a:r>
          </a:p>
          <a:p>
            <a:pPr marL="228600" indent="-228600">
              <a:buAutoNum type="arabicPeriod"/>
            </a:pPr>
            <a:r>
              <a:rPr lang="en-US" dirty="0" err="1" smtClean="0"/>
              <a:t>Nolt</a:t>
            </a:r>
            <a:r>
              <a:rPr lang="en-US" dirty="0" smtClean="0"/>
              <a:t>, D. and Starke, J. “Tuberculosis Infection in Children and Adolescents: Testing and Treatment (AAP</a:t>
            </a:r>
            <a:r>
              <a:rPr lang="en-US" baseline="0" dirty="0" smtClean="0"/>
              <a:t> Clinical Report)”. Pediatrics (2021) 148 (6): e2021054663.</a:t>
            </a:r>
            <a:endParaRPr lang="en-US" dirty="0" smtClean="0"/>
          </a:p>
        </p:txBody>
      </p:sp>
      <p:sp>
        <p:nvSpPr>
          <p:cNvPr id="4" name="Slide Number Placeholder 3"/>
          <p:cNvSpPr>
            <a:spLocks noGrp="1"/>
          </p:cNvSpPr>
          <p:nvPr>
            <p:ph type="sldNum" sz="quarter" idx="10"/>
          </p:nvPr>
        </p:nvSpPr>
        <p:spPr/>
        <p:txBody>
          <a:bodyPr/>
          <a:lstStyle/>
          <a:p>
            <a:fld id="{66D304D9-871C-40D8-86E7-546800E01969}" type="slidenum">
              <a:rPr lang="en-US" smtClean="0"/>
              <a:t>35</a:t>
            </a:fld>
            <a:endParaRPr lang="en-US"/>
          </a:p>
        </p:txBody>
      </p:sp>
    </p:spTree>
    <p:extLst>
      <p:ext uri="{BB962C8B-B14F-4D97-AF65-F5344CB8AC3E}">
        <p14:creationId xmlns:p14="http://schemas.microsoft.com/office/powerpoint/2010/main" val="95047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Adams, L. and Starke, J. “Latent Tuberculosis Infection in Children.” </a:t>
            </a:r>
            <a:r>
              <a:rPr lang="en-US" dirty="0" err="1" smtClean="0"/>
              <a:t>UpToDate</a:t>
            </a:r>
            <a:r>
              <a:rPr lang="en-US" dirty="0" smtClean="0"/>
              <a:t>.  Updated March 2022. </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36</a:t>
            </a:fld>
            <a:endParaRPr lang="en-US"/>
          </a:p>
        </p:txBody>
      </p:sp>
    </p:spTree>
    <p:extLst>
      <p:ext uri="{BB962C8B-B14F-4D97-AF65-F5344CB8AC3E}">
        <p14:creationId xmlns:p14="http://schemas.microsoft.com/office/powerpoint/2010/main" val="203018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https://www.who.int/tb/publications/global_report/gtbr2017_main_text.pdf</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7</a:t>
            </a:fld>
            <a:endParaRPr lang="en-US"/>
          </a:p>
        </p:txBody>
      </p:sp>
    </p:spTree>
    <p:extLst>
      <p:ext uri="{BB962C8B-B14F-4D97-AF65-F5344CB8AC3E}">
        <p14:creationId xmlns:p14="http://schemas.microsoft.com/office/powerpoint/2010/main" val="46369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high burden country lists for TB by WHO in</a:t>
            </a:r>
            <a:r>
              <a:rPr lang="en-US" baseline="0" dirty="0" smtClean="0"/>
              <a:t> </a:t>
            </a:r>
            <a:r>
              <a:rPr lang="en-US" dirty="0" smtClean="0"/>
              <a:t>the post-2015 era: Summary.</a:t>
            </a:r>
            <a:r>
              <a:rPr lang="en-US" baseline="0" dirty="0" smtClean="0"/>
              <a:t>  WHO.  </a:t>
            </a:r>
            <a:r>
              <a:rPr lang="en-US" dirty="0" smtClean="0"/>
              <a:t>https://www.who.int/tb/publications/global_report/high_tb_burdencountrylists2016-2020summary.pdf?ua=1</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8</a:t>
            </a:fld>
            <a:endParaRPr lang="en-US"/>
          </a:p>
        </p:txBody>
      </p:sp>
    </p:spTree>
    <p:extLst>
      <p:ext uri="{BB962C8B-B14F-4D97-AF65-F5344CB8AC3E}">
        <p14:creationId xmlns:p14="http://schemas.microsoft.com/office/powerpoint/2010/main" val="27818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Trends in Tuberculosis – 2020. Centers for Disease Control</a:t>
            </a:r>
            <a:r>
              <a:rPr lang="en-US" baseline="0" dirty="0" smtClean="0"/>
              <a:t> and Prevention (CDC). 12 Oct 2021.  </a:t>
            </a:r>
            <a:r>
              <a:rPr lang="en-US" dirty="0" smtClean="0"/>
              <a:t>https://www.cdc.gov/tb/publications/factsheets/statistics/tbtrends.htm#:~:text=During%202020%2C%20the%20United%20States,Statistics)%3A%201953%E2%80%932020).</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9</a:t>
            </a:fld>
            <a:endParaRPr lang="en-US"/>
          </a:p>
        </p:txBody>
      </p:sp>
    </p:spTree>
    <p:extLst>
      <p:ext uri="{BB962C8B-B14F-4D97-AF65-F5344CB8AC3E}">
        <p14:creationId xmlns:p14="http://schemas.microsoft.com/office/powerpoint/2010/main" val="233373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Trends in Tuberculosis – 2020. Centers for Disease Control and Prevention (CDC). 12 Oct 2021.  https://www.cdc.gov/tb/publications/factsheets/statistics/tbtrends.htm#:~:text=During%202020%2C%20the%20United%20States,Statistics)%3A%201953%E2%80%932020).</a:t>
            </a:r>
          </a:p>
          <a:p>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10</a:t>
            </a:fld>
            <a:endParaRPr lang="en-US"/>
          </a:p>
        </p:txBody>
      </p:sp>
    </p:spTree>
    <p:extLst>
      <p:ext uri="{BB962C8B-B14F-4D97-AF65-F5344CB8AC3E}">
        <p14:creationId xmlns:p14="http://schemas.microsoft.com/office/powerpoint/2010/main" val="152005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https://www.osmosis.org/learn/Mycobacterium_tuberculosis_(Tuberculosis) </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11</a:t>
            </a:fld>
            <a:endParaRPr lang="en-US"/>
          </a:p>
        </p:txBody>
      </p:sp>
    </p:spTree>
    <p:extLst>
      <p:ext uri="{BB962C8B-B14F-4D97-AF65-F5344CB8AC3E}">
        <p14:creationId xmlns:p14="http://schemas.microsoft.com/office/powerpoint/2010/main" val="149977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13</a:t>
            </a:fld>
            <a:endParaRPr lang="en-US"/>
          </a:p>
        </p:txBody>
      </p:sp>
    </p:spTree>
    <p:extLst>
      <p:ext uri="{BB962C8B-B14F-4D97-AF65-F5344CB8AC3E}">
        <p14:creationId xmlns:p14="http://schemas.microsoft.com/office/powerpoint/2010/main" val="420635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Transmission</a:t>
            </a:r>
            <a:r>
              <a:rPr lang="en-US" baseline="0" dirty="0" smtClean="0"/>
              <a:t> and Pathogenesis of Tuberculosis.  Core Curriculum on TB (6</a:t>
            </a:r>
            <a:r>
              <a:rPr lang="en-US" baseline="30000" dirty="0" smtClean="0"/>
              <a:t>th</a:t>
            </a:r>
            <a:r>
              <a:rPr lang="en-US" baseline="0" dirty="0" smtClean="0"/>
              <a:t> Ed).  2013.  </a:t>
            </a:r>
            <a:r>
              <a:rPr lang="en-US" dirty="0" smtClean="0"/>
              <a:t>https://www.cdc.gov/tb/education/corecurr/pdf/chapter2.pdf</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14</a:t>
            </a:fld>
            <a:endParaRPr lang="en-US"/>
          </a:p>
        </p:txBody>
      </p:sp>
    </p:spTree>
    <p:extLst>
      <p:ext uri="{BB962C8B-B14F-4D97-AF65-F5344CB8AC3E}">
        <p14:creationId xmlns:p14="http://schemas.microsoft.com/office/powerpoint/2010/main" val="343504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https://www.jci.org/articles/view/57423/figure/1</a:t>
            </a:r>
            <a:endParaRPr lang="en-US" dirty="0"/>
          </a:p>
        </p:txBody>
      </p:sp>
      <p:sp>
        <p:nvSpPr>
          <p:cNvPr id="4" name="Slide Number Placeholder 3"/>
          <p:cNvSpPr>
            <a:spLocks noGrp="1"/>
          </p:cNvSpPr>
          <p:nvPr>
            <p:ph type="sldNum" sz="quarter" idx="10"/>
          </p:nvPr>
        </p:nvSpPr>
        <p:spPr/>
        <p:txBody>
          <a:bodyPr/>
          <a:lstStyle/>
          <a:p>
            <a:fld id="{66D304D9-871C-40D8-86E7-546800E01969}" type="slidenum">
              <a:rPr lang="en-US" smtClean="0"/>
              <a:t>16</a:t>
            </a:fld>
            <a:endParaRPr lang="en-US"/>
          </a:p>
        </p:txBody>
      </p:sp>
    </p:spTree>
    <p:extLst>
      <p:ext uri="{BB962C8B-B14F-4D97-AF65-F5344CB8AC3E}">
        <p14:creationId xmlns:p14="http://schemas.microsoft.com/office/powerpoint/2010/main" val="238173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E2D58-5C64-4E20-AFAA-3D20884044F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54076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E2D58-5C64-4E20-AFAA-3D20884044F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353535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E2D58-5C64-4E20-AFAA-3D20884044F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387377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9736203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26832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22300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40525015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157066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391578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16765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245242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E2D58-5C64-4E20-AFAA-3D20884044F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54385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3341806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2422399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4192972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02110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15928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70906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7518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33566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15879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3296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3E2D58-5C64-4E20-AFAA-3D20884044FF}"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3127792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4419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49838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7170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4037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E2D58-5C64-4E20-AFAA-3D20884044F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98400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E2D58-5C64-4E20-AFAA-3D20884044FF}"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306873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E2D58-5C64-4E20-AFAA-3D20884044FF}"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79247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E2D58-5C64-4E20-AFAA-3D20884044FF}"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95813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3E2D58-5C64-4E20-AFAA-3D20884044F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211299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3E2D58-5C64-4E20-AFAA-3D20884044FF}"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4850C-6019-4EB0-911B-E1624091BE0B}" type="slidenum">
              <a:rPr lang="en-US" smtClean="0"/>
              <a:t>‹#›</a:t>
            </a:fld>
            <a:endParaRPr lang="en-US"/>
          </a:p>
        </p:txBody>
      </p:sp>
    </p:spTree>
    <p:extLst>
      <p:ext uri="{BB962C8B-B14F-4D97-AF65-F5344CB8AC3E}">
        <p14:creationId xmlns:p14="http://schemas.microsoft.com/office/powerpoint/2010/main" val="39440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E2D58-5C64-4E20-AFAA-3D20884044FF}"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4850C-6019-4EB0-911B-E1624091BE0B}" type="slidenum">
              <a:rPr lang="en-US" smtClean="0"/>
              <a:t>‹#›</a:t>
            </a:fld>
            <a:endParaRPr lang="en-US"/>
          </a:p>
        </p:txBody>
      </p:sp>
    </p:spTree>
    <p:extLst>
      <p:ext uri="{BB962C8B-B14F-4D97-AF65-F5344CB8AC3E}">
        <p14:creationId xmlns:p14="http://schemas.microsoft.com/office/powerpoint/2010/main" val="15086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14857"/>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6994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t>3/30/2023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t>‹#›</a:t>
            </a:fld>
            <a:endParaRPr lang="en-US" dirty="0"/>
          </a:p>
        </p:txBody>
      </p:sp>
    </p:spTree>
    <p:extLst>
      <p:ext uri="{BB962C8B-B14F-4D97-AF65-F5344CB8AC3E}">
        <p14:creationId xmlns:p14="http://schemas.microsoft.com/office/powerpoint/2010/main" val="3576722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3/30/2023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41632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https://mcusercontent.com/8eeee921893db656502b54f00/images/0e0f1bd4-a57b-4cfa-be43-7659e33eab37.png"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tb/education/corecurr/pdf/chapter2.pdf" TargetMode="External"/><Relationship Id="rId2" Type="http://schemas.openxmlformats.org/officeDocument/2006/relationships/hyperlink" Target="https://www.cdc.gov/tb/publications/ltbi/pdf/LTBIbooklet508.pdf" TargetMode="External"/><Relationship Id="rId1" Type="http://schemas.openxmlformats.org/officeDocument/2006/relationships/slideLayout" Target="../slideLayouts/slideLayout24.xml"/><Relationship Id="rId6" Type="http://schemas.openxmlformats.org/officeDocument/2006/relationships/hyperlink" Target="https://www.cdc.gov/tb/default.htm" TargetMode="External"/><Relationship Id="rId5" Type="http://schemas.openxmlformats.org/officeDocument/2006/relationships/hyperlink" Target="https://www.who.int/health-topics/tuberculosis#tab=tab_1" TargetMode="External"/><Relationship Id="rId4" Type="http://schemas.openxmlformats.org/officeDocument/2006/relationships/hyperlink" Target="https://www.thoracic.org/statements/resources/tb-opi/diagnosis-of-tuberculosis-in-adults-and-children.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6302"/>
            <a:ext cx="8478981" cy="1537856"/>
          </a:xfrm>
        </p:spPr>
        <p:txBody>
          <a:bodyPr>
            <a:noAutofit/>
          </a:bodyPr>
          <a:lstStyle/>
          <a:p>
            <a:r>
              <a:rPr lang="en-US" sz="5400" b="1" dirty="0" smtClean="0">
                <a:solidFill>
                  <a:srgbClr val="C00000"/>
                </a:solidFill>
              </a:rPr>
              <a:t>TUBERCULOSIS</a:t>
            </a:r>
            <a:r>
              <a:rPr lang="en-US" sz="4800" b="1" dirty="0" smtClean="0">
                <a:solidFill>
                  <a:srgbClr val="C00000"/>
                </a:solidFill>
              </a:rPr>
              <a:t>:</a:t>
            </a:r>
            <a:r>
              <a:rPr lang="en-US" sz="4800" b="1" dirty="0">
                <a:solidFill>
                  <a:srgbClr val="C00000"/>
                </a:solidFill>
              </a:rPr>
              <a:t/>
            </a:r>
            <a:br>
              <a:rPr lang="en-US" sz="4800" b="1" dirty="0">
                <a:solidFill>
                  <a:srgbClr val="C00000"/>
                </a:solidFill>
              </a:rPr>
            </a:br>
            <a:r>
              <a:rPr lang="en-US" sz="3200" b="1" dirty="0">
                <a:solidFill>
                  <a:srgbClr val="C00000"/>
                </a:solidFill>
              </a:rPr>
              <a:t>A PRIMER FOR NP RESIDENTS</a:t>
            </a:r>
          </a:p>
        </p:txBody>
      </p:sp>
      <p:sp>
        <p:nvSpPr>
          <p:cNvPr id="3" name="Subtitle 2"/>
          <p:cNvSpPr>
            <a:spLocks noGrp="1"/>
          </p:cNvSpPr>
          <p:nvPr>
            <p:ph type="subTitle" idx="1"/>
          </p:nvPr>
        </p:nvSpPr>
        <p:spPr>
          <a:xfrm>
            <a:off x="3865420" y="4461165"/>
            <a:ext cx="6802581" cy="1468581"/>
          </a:xfrm>
        </p:spPr>
        <p:txBody>
          <a:bodyPr>
            <a:normAutofit fontScale="92500" lnSpcReduction="10000"/>
          </a:bodyPr>
          <a:lstStyle/>
          <a:p>
            <a:pPr lvl="0"/>
            <a:r>
              <a:rPr lang="en-US" b="1" dirty="0">
                <a:solidFill>
                  <a:srgbClr val="002060"/>
                </a:solidFill>
              </a:rPr>
              <a:t>Jeannie McIntosh, APRN, FNP-C, AAHIVS</a:t>
            </a:r>
          </a:p>
          <a:p>
            <a:pPr lvl="0"/>
            <a:r>
              <a:rPr lang="en-US" sz="2800" b="1" i="1" dirty="0">
                <a:solidFill>
                  <a:srgbClr val="002060"/>
                </a:solidFill>
              </a:rPr>
              <a:t>CHC Center for Key Populations</a:t>
            </a:r>
          </a:p>
          <a:p>
            <a:pPr lvl="0"/>
            <a:r>
              <a:rPr lang="en-US" sz="2800" b="1" dirty="0">
                <a:solidFill>
                  <a:srgbClr val="002060"/>
                </a:solidFill>
              </a:rPr>
              <a:t>NP Residency Didactic, </a:t>
            </a:r>
            <a:r>
              <a:rPr lang="en-US" sz="2800" b="1" dirty="0" smtClean="0">
                <a:solidFill>
                  <a:srgbClr val="002060"/>
                </a:solidFill>
              </a:rPr>
              <a:t>March 2023</a:t>
            </a:r>
            <a:endParaRPr lang="en-US" sz="2800" b="1" dirty="0">
              <a:solidFill>
                <a:srgbClr val="002060"/>
              </a:solidFill>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61164"/>
            <a:ext cx="2229400" cy="63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stretch>
            <a:fillRect/>
          </a:stretch>
        </p:blipFill>
        <p:spPr>
          <a:xfrm>
            <a:off x="1524000" y="5091547"/>
            <a:ext cx="2229400" cy="797269"/>
          </a:xfrm>
          <a:prstGeom prst="rect">
            <a:avLst/>
          </a:prstGeom>
        </p:spPr>
      </p:pic>
      <p:pic>
        <p:nvPicPr>
          <p:cNvPr id="6" name="Picture 5"/>
          <p:cNvPicPr>
            <a:picLocks noChangeAspect="1"/>
          </p:cNvPicPr>
          <p:nvPr/>
        </p:nvPicPr>
        <p:blipFill>
          <a:blip r:embed="rId5"/>
          <a:stretch>
            <a:fillRect/>
          </a:stretch>
        </p:blipFill>
        <p:spPr>
          <a:xfrm>
            <a:off x="8630417" y="1605178"/>
            <a:ext cx="2966804" cy="2206769"/>
          </a:xfrm>
          <a:prstGeom prst="rect">
            <a:avLst/>
          </a:prstGeom>
        </p:spPr>
      </p:pic>
      <p:pic>
        <p:nvPicPr>
          <p:cNvPr id="7" name="Picture 6"/>
          <p:cNvPicPr>
            <a:picLocks noChangeAspect="1"/>
          </p:cNvPicPr>
          <p:nvPr/>
        </p:nvPicPr>
        <p:blipFill>
          <a:blip r:embed="rId6"/>
          <a:stretch>
            <a:fillRect/>
          </a:stretch>
        </p:blipFill>
        <p:spPr>
          <a:xfrm>
            <a:off x="968563" y="1605178"/>
            <a:ext cx="1670137" cy="2240105"/>
          </a:xfrm>
          <a:prstGeom prst="rect">
            <a:avLst/>
          </a:prstGeom>
        </p:spPr>
      </p:pic>
    </p:spTree>
    <p:extLst>
      <p:ext uri="{BB962C8B-B14F-4D97-AF65-F5344CB8AC3E}">
        <p14:creationId xmlns:p14="http://schemas.microsoft.com/office/powerpoint/2010/main" val="1906371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160" y="843914"/>
            <a:ext cx="5174827" cy="2910840"/>
          </a:xfrm>
          <a:prstGeom prst="rect">
            <a:avLst/>
          </a:prstGeom>
        </p:spPr>
      </p:pic>
      <p:pic>
        <p:nvPicPr>
          <p:cNvPr id="5" name="Picture 4"/>
          <p:cNvPicPr>
            <a:picLocks noChangeAspect="1"/>
          </p:cNvPicPr>
          <p:nvPr/>
        </p:nvPicPr>
        <p:blipFill>
          <a:blip r:embed="rId4"/>
          <a:stretch>
            <a:fillRect/>
          </a:stretch>
        </p:blipFill>
        <p:spPr>
          <a:xfrm>
            <a:off x="6229772" y="843914"/>
            <a:ext cx="5245948" cy="2950846"/>
          </a:xfrm>
          <a:prstGeom prst="rect">
            <a:avLst/>
          </a:prstGeom>
        </p:spPr>
      </p:pic>
      <p:pic>
        <p:nvPicPr>
          <p:cNvPr id="6" name="Picture 5"/>
          <p:cNvPicPr>
            <a:picLocks noChangeAspect="1"/>
          </p:cNvPicPr>
          <p:nvPr/>
        </p:nvPicPr>
        <p:blipFill>
          <a:blip r:embed="rId5"/>
          <a:stretch>
            <a:fillRect/>
          </a:stretch>
        </p:blipFill>
        <p:spPr>
          <a:xfrm>
            <a:off x="518160" y="3947160"/>
            <a:ext cx="5044440" cy="2837498"/>
          </a:xfrm>
          <a:prstGeom prst="rect">
            <a:avLst/>
          </a:prstGeom>
        </p:spPr>
      </p:pic>
      <p:pic>
        <p:nvPicPr>
          <p:cNvPr id="2" name="Picture 1"/>
          <p:cNvPicPr>
            <a:picLocks noChangeAspect="1"/>
          </p:cNvPicPr>
          <p:nvPr/>
        </p:nvPicPr>
        <p:blipFill>
          <a:blip r:embed="rId6"/>
          <a:stretch>
            <a:fillRect/>
          </a:stretch>
        </p:blipFill>
        <p:spPr>
          <a:xfrm>
            <a:off x="6251788" y="3846196"/>
            <a:ext cx="5223932" cy="2938462"/>
          </a:xfrm>
          <a:prstGeom prst="rect">
            <a:avLst/>
          </a:prstGeom>
        </p:spPr>
      </p:pic>
    </p:spTree>
    <p:extLst>
      <p:ext uri="{BB962C8B-B14F-4D97-AF65-F5344CB8AC3E}">
        <p14:creationId xmlns:p14="http://schemas.microsoft.com/office/powerpoint/2010/main" val="302391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2549"/>
            <a:ext cx="10972800" cy="868362"/>
          </a:xfrm>
        </p:spPr>
        <p:txBody>
          <a:bodyPr/>
          <a:lstStyle/>
          <a:p>
            <a:r>
              <a:rPr lang="en-US" b="1" dirty="0" smtClean="0">
                <a:solidFill>
                  <a:srgbClr val="C00000"/>
                </a:solidFill>
              </a:rPr>
              <a:t>TB INFECTION BASICS</a:t>
            </a:r>
            <a:endParaRPr lang="en-US" b="1" dirty="0">
              <a:solidFill>
                <a:srgbClr val="C00000"/>
              </a:solidFill>
            </a:endParaRPr>
          </a:p>
        </p:txBody>
      </p:sp>
      <p:sp>
        <p:nvSpPr>
          <p:cNvPr id="3" name="Content Placeholder 2"/>
          <p:cNvSpPr>
            <a:spLocks noGrp="1"/>
          </p:cNvSpPr>
          <p:nvPr>
            <p:ph idx="1"/>
          </p:nvPr>
        </p:nvSpPr>
        <p:spPr>
          <a:xfrm>
            <a:off x="106680" y="1901958"/>
            <a:ext cx="10972800" cy="4998404"/>
          </a:xfrm>
        </p:spPr>
        <p:txBody>
          <a:bodyPr>
            <a:normAutofit/>
          </a:bodyPr>
          <a:lstStyle/>
          <a:p>
            <a:r>
              <a:rPr lang="en-US" sz="1800" b="1" i="1" dirty="0" smtClean="0">
                <a:solidFill>
                  <a:srgbClr val="002060"/>
                </a:solidFill>
              </a:rPr>
              <a:t>MYCOBACTERIUM TUBERCULOSIS</a:t>
            </a:r>
          </a:p>
          <a:p>
            <a:pPr marL="0" indent="0">
              <a:buNone/>
            </a:pPr>
            <a:r>
              <a:rPr lang="en-US" sz="1800" b="1" dirty="0">
                <a:solidFill>
                  <a:srgbClr val="002060"/>
                </a:solidFill>
              </a:rPr>
              <a:t>	</a:t>
            </a:r>
            <a:r>
              <a:rPr lang="en-US" sz="1800" b="1" dirty="0" smtClean="0">
                <a:solidFill>
                  <a:srgbClr val="002060"/>
                </a:solidFill>
              </a:rPr>
              <a:t>-	Facultative aerobic bacillus</a:t>
            </a:r>
          </a:p>
          <a:p>
            <a:pPr marL="0" indent="0">
              <a:buNone/>
            </a:pPr>
            <a:r>
              <a:rPr lang="en-US" sz="1800" b="1" dirty="0">
                <a:solidFill>
                  <a:srgbClr val="002060"/>
                </a:solidFill>
              </a:rPr>
              <a:t>	</a:t>
            </a:r>
            <a:r>
              <a:rPr lang="en-US" sz="1800" b="1" dirty="0" smtClean="0">
                <a:solidFill>
                  <a:srgbClr val="002060"/>
                </a:solidFill>
              </a:rPr>
              <a:t>-	Can persist intracellularly for prolonged periods</a:t>
            </a:r>
          </a:p>
          <a:p>
            <a:pPr marL="0" indent="0">
              <a:buNone/>
            </a:pPr>
            <a:r>
              <a:rPr lang="en-US" sz="1800" b="1" dirty="0">
                <a:solidFill>
                  <a:srgbClr val="002060"/>
                </a:solidFill>
              </a:rPr>
              <a:t>	</a:t>
            </a:r>
            <a:r>
              <a:rPr lang="en-US" sz="1800" b="1" dirty="0" smtClean="0">
                <a:solidFill>
                  <a:srgbClr val="002060"/>
                </a:solidFill>
              </a:rPr>
              <a:t>-	Very slow growing</a:t>
            </a:r>
          </a:p>
          <a:p>
            <a:pPr marL="0" indent="0">
              <a:buNone/>
            </a:pPr>
            <a:r>
              <a:rPr lang="en-US" sz="1800" b="1" dirty="0">
                <a:solidFill>
                  <a:srgbClr val="002060"/>
                </a:solidFill>
              </a:rPr>
              <a:t>	</a:t>
            </a:r>
            <a:r>
              <a:rPr lang="en-US" sz="1800" b="1" dirty="0" smtClean="0">
                <a:solidFill>
                  <a:srgbClr val="002060"/>
                </a:solidFill>
              </a:rPr>
              <a:t>-	Waxy coat stains red with acid fast testing</a:t>
            </a:r>
          </a:p>
          <a:p>
            <a:pPr marL="0" indent="0">
              <a:buNone/>
            </a:pPr>
            <a:r>
              <a:rPr lang="en-US" sz="1800" b="1" dirty="0">
                <a:solidFill>
                  <a:srgbClr val="002060"/>
                </a:solidFill>
              </a:rPr>
              <a:t>	</a:t>
            </a:r>
            <a:r>
              <a:rPr lang="en-US" sz="1800" b="1" dirty="0" smtClean="0">
                <a:solidFill>
                  <a:srgbClr val="002060"/>
                </a:solidFill>
              </a:rPr>
              <a:t>-	</a:t>
            </a:r>
            <a:r>
              <a:rPr lang="en-US" sz="1800" b="1" i="1" dirty="0" smtClean="0">
                <a:solidFill>
                  <a:srgbClr val="002060"/>
                </a:solidFill>
              </a:rPr>
              <a:t>M. </a:t>
            </a:r>
            <a:r>
              <a:rPr lang="en-US" sz="1800" b="1" i="1" dirty="0" err="1" smtClean="0">
                <a:solidFill>
                  <a:srgbClr val="002060"/>
                </a:solidFill>
              </a:rPr>
              <a:t>africanum</a:t>
            </a:r>
            <a:r>
              <a:rPr lang="en-US" sz="1800" b="1" i="1" dirty="0" smtClean="0">
                <a:solidFill>
                  <a:srgbClr val="002060"/>
                </a:solidFill>
              </a:rPr>
              <a:t> </a:t>
            </a:r>
            <a:r>
              <a:rPr lang="en-US" sz="1800" b="1" dirty="0" smtClean="0">
                <a:solidFill>
                  <a:srgbClr val="002060"/>
                </a:solidFill>
              </a:rPr>
              <a:t>and </a:t>
            </a:r>
            <a:r>
              <a:rPr lang="en-US" sz="1800" b="1" i="1" dirty="0" smtClean="0">
                <a:solidFill>
                  <a:srgbClr val="002060"/>
                </a:solidFill>
              </a:rPr>
              <a:t>M. </a:t>
            </a:r>
            <a:r>
              <a:rPr lang="en-US" sz="1800" b="1" i="1" dirty="0" err="1" smtClean="0">
                <a:solidFill>
                  <a:srgbClr val="002060"/>
                </a:solidFill>
              </a:rPr>
              <a:t>bovis</a:t>
            </a:r>
            <a:r>
              <a:rPr lang="en-US" sz="1800" b="1" i="1" dirty="0" smtClean="0">
                <a:solidFill>
                  <a:srgbClr val="002060"/>
                </a:solidFill>
              </a:rPr>
              <a:t> </a:t>
            </a:r>
            <a:r>
              <a:rPr lang="en-US" sz="1800" b="1" dirty="0" smtClean="0">
                <a:solidFill>
                  <a:srgbClr val="002060"/>
                </a:solidFill>
              </a:rPr>
              <a:t>also (less commonly) cause TB disease</a:t>
            </a:r>
          </a:p>
          <a:p>
            <a:pPr marL="0" indent="0">
              <a:buNone/>
            </a:pPr>
            <a:endParaRPr lang="en-US" sz="1800" dirty="0">
              <a:solidFill>
                <a:srgbClr val="002060"/>
              </a:solidFill>
            </a:endParaRPr>
          </a:p>
          <a:p>
            <a:pPr>
              <a:buFont typeface="Arial" panose="020B0604020202020204" pitchFamily="34" charset="0"/>
              <a:buChar char="•"/>
            </a:pPr>
            <a:r>
              <a:rPr lang="en-US" sz="1800" b="1" dirty="0" smtClean="0">
                <a:solidFill>
                  <a:srgbClr val="002060"/>
                </a:solidFill>
              </a:rPr>
              <a:t>TRANSMISSION</a:t>
            </a:r>
          </a:p>
          <a:p>
            <a:pPr marL="0" indent="0">
              <a:buNone/>
            </a:pPr>
            <a:r>
              <a:rPr lang="en-US" sz="1800" b="1" dirty="0">
                <a:solidFill>
                  <a:srgbClr val="002060"/>
                </a:solidFill>
              </a:rPr>
              <a:t>	</a:t>
            </a:r>
            <a:r>
              <a:rPr lang="en-US" sz="1800" b="1" dirty="0" smtClean="0">
                <a:solidFill>
                  <a:srgbClr val="002060"/>
                </a:solidFill>
              </a:rPr>
              <a:t>-	Airborne, via inhalation of droplet nuclei</a:t>
            </a:r>
          </a:p>
          <a:p>
            <a:pPr marL="0" indent="0">
              <a:buNone/>
            </a:pPr>
            <a:r>
              <a:rPr lang="en-US" sz="1800" b="1" dirty="0">
                <a:solidFill>
                  <a:srgbClr val="002060"/>
                </a:solidFill>
              </a:rPr>
              <a:t>	</a:t>
            </a:r>
            <a:r>
              <a:rPr lang="en-US" sz="1800" b="1" dirty="0" smtClean="0">
                <a:solidFill>
                  <a:srgbClr val="002060"/>
                </a:solidFill>
              </a:rPr>
              <a:t>-	Aerosolized particles can remain in air for up to 6 hours</a:t>
            </a:r>
          </a:p>
          <a:p>
            <a:pPr marL="0" indent="0">
              <a:buNone/>
            </a:pPr>
            <a:r>
              <a:rPr lang="en-US" sz="1800" b="1" dirty="0">
                <a:solidFill>
                  <a:srgbClr val="002060"/>
                </a:solidFill>
              </a:rPr>
              <a:t>	</a:t>
            </a:r>
            <a:r>
              <a:rPr lang="en-US" sz="1800" b="1" dirty="0" smtClean="0">
                <a:solidFill>
                  <a:srgbClr val="002060"/>
                </a:solidFill>
              </a:rPr>
              <a:t>-	Usually associated with prolonged exposure (ex. close household contact) but there are documented </a:t>
            </a:r>
          </a:p>
          <a:p>
            <a:pPr marL="0" indent="0">
              <a:buNone/>
            </a:pPr>
            <a:r>
              <a:rPr lang="en-US" sz="1800" b="1" dirty="0">
                <a:solidFill>
                  <a:srgbClr val="002060"/>
                </a:solidFill>
              </a:rPr>
              <a:t>	</a:t>
            </a:r>
            <a:r>
              <a:rPr lang="en-US" sz="1800" b="1" dirty="0" smtClean="0">
                <a:solidFill>
                  <a:srgbClr val="002060"/>
                </a:solidFill>
              </a:rPr>
              <a:t>	cases of infection after more brief exposure, esp. in high risk settings (shelters, prisons, hospitals)</a:t>
            </a:r>
          </a:p>
          <a:p>
            <a:pPr marL="0" indent="0">
              <a:buNone/>
            </a:pPr>
            <a:endParaRPr lang="en-US" sz="1400" b="1" dirty="0">
              <a:solidFill>
                <a:srgbClr val="002060"/>
              </a:solidFill>
            </a:endParaRPr>
          </a:p>
          <a:p>
            <a:pPr marL="0" indent="0">
              <a:buNone/>
            </a:pPr>
            <a:endParaRPr lang="en-US" sz="1400" b="1" dirty="0">
              <a:solidFill>
                <a:srgbClr val="002060"/>
              </a:solidFill>
            </a:endParaRPr>
          </a:p>
          <a:p>
            <a:pPr marL="0" indent="0">
              <a:buNone/>
            </a:pPr>
            <a:endParaRPr lang="en-US" sz="1400" b="1" dirty="0" smtClean="0">
              <a:solidFill>
                <a:srgbClr val="002060"/>
              </a:solidFill>
            </a:endParaRPr>
          </a:p>
        </p:txBody>
      </p:sp>
      <p:pic>
        <p:nvPicPr>
          <p:cNvPr id="4" name="Picture 3"/>
          <p:cNvPicPr>
            <a:picLocks noChangeAspect="1"/>
          </p:cNvPicPr>
          <p:nvPr/>
        </p:nvPicPr>
        <p:blipFill>
          <a:blip r:embed="rId3"/>
          <a:stretch>
            <a:fillRect/>
          </a:stretch>
        </p:blipFill>
        <p:spPr>
          <a:xfrm>
            <a:off x="7529283" y="2069282"/>
            <a:ext cx="4662717" cy="2914198"/>
          </a:xfrm>
          <a:prstGeom prst="rect">
            <a:avLst/>
          </a:prstGeom>
        </p:spPr>
      </p:pic>
    </p:spTree>
    <p:extLst>
      <p:ext uri="{BB962C8B-B14F-4D97-AF65-F5344CB8AC3E}">
        <p14:creationId xmlns:p14="http://schemas.microsoft.com/office/powerpoint/2010/main" val="64866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77240"/>
            <a:ext cx="10972800" cy="5909310"/>
          </a:xfrm>
          <a:prstGeom prst="rect">
            <a:avLst/>
          </a:prstGeom>
        </p:spPr>
        <p:txBody>
          <a:bodyPr wrap="square">
            <a:spAutoFit/>
          </a:bodyPr>
          <a:lstStyle/>
          <a:p>
            <a:pPr lvl="0" algn="ctr" defTabSz="457200">
              <a:spcBef>
                <a:spcPct val="20000"/>
              </a:spcBef>
            </a:pPr>
            <a:r>
              <a:rPr lang="en-US" sz="3600" b="1" dirty="0" smtClean="0">
                <a:solidFill>
                  <a:srgbClr val="C00000"/>
                </a:solidFill>
              </a:rPr>
              <a:t>PREVENTION</a:t>
            </a:r>
          </a:p>
          <a:p>
            <a:pPr lvl="0" algn="ctr" defTabSz="457200">
              <a:spcBef>
                <a:spcPct val="20000"/>
              </a:spcBef>
            </a:pPr>
            <a:endParaRPr lang="en-US" b="1" dirty="0">
              <a:solidFill>
                <a:srgbClr val="002060"/>
              </a:solidFill>
            </a:endParaRPr>
          </a:p>
          <a:p>
            <a:pPr marL="285750" lvl="0" indent="-285750" defTabSz="457200">
              <a:spcBef>
                <a:spcPct val="20000"/>
              </a:spcBef>
              <a:buFont typeface="Arial" panose="020B0604020202020204" pitchFamily="34" charset="0"/>
              <a:buChar char="•"/>
            </a:pPr>
            <a:r>
              <a:rPr lang="en-US" b="1" dirty="0" smtClean="0">
                <a:solidFill>
                  <a:srgbClr val="C00000"/>
                </a:solidFill>
              </a:rPr>
              <a:t>SCREENING:</a:t>
            </a:r>
            <a:r>
              <a:rPr lang="en-US" b="1" dirty="0" smtClean="0">
                <a:solidFill>
                  <a:srgbClr val="002060"/>
                </a:solidFill>
              </a:rPr>
              <a:t> </a:t>
            </a:r>
            <a:r>
              <a:rPr lang="en-US" b="1" dirty="0">
                <a:solidFill>
                  <a:srgbClr val="002060"/>
                </a:solidFill>
              </a:rPr>
              <a:t>individuals at risk </a:t>
            </a:r>
            <a:r>
              <a:rPr lang="en-US" b="1" dirty="0" smtClean="0">
                <a:solidFill>
                  <a:srgbClr val="002060"/>
                </a:solidFill>
                <a:sym typeface="Wingdings" panose="05000000000000000000" pitchFamily="2" charset="2"/>
              </a:rPr>
              <a:t> then</a:t>
            </a:r>
            <a:r>
              <a:rPr lang="en-US" b="1" dirty="0" smtClean="0">
                <a:solidFill>
                  <a:srgbClr val="002060"/>
                </a:solidFill>
              </a:rPr>
              <a:t> </a:t>
            </a:r>
            <a:r>
              <a:rPr lang="en-US" b="1" dirty="0">
                <a:solidFill>
                  <a:srgbClr val="002060"/>
                </a:solidFill>
              </a:rPr>
              <a:t>treating LTBI </a:t>
            </a:r>
            <a:r>
              <a:rPr lang="en-US" b="1" dirty="0" smtClean="0">
                <a:solidFill>
                  <a:srgbClr val="002060"/>
                </a:solidFill>
              </a:rPr>
              <a:t>or monitoring (symptom screen, serial CXR)</a:t>
            </a:r>
          </a:p>
          <a:p>
            <a:pPr lvl="0" defTabSz="457200">
              <a:spcBef>
                <a:spcPct val="20000"/>
              </a:spcBef>
            </a:pPr>
            <a:endParaRPr lang="en-US" b="1" dirty="0">
              <a:solidFill>
                <a:srgbClr val="002060"/>
              </a:solidFill>
            </a:endParaRPr>
          </a:p>
          <a:p>
            <a:pPr marL="285750" lvl="0" indent="-285750" defTabSz="457200">
              <a:spcBef>
                <a:spcPct val="20000"/>
              </a:spcBef>
              <a:buFont typeface="Arial" panose="020B0604020202020204" pitchFamily="34" charset="0"/>
              <a:buChar char="•"/>
            </a:pPr>
            <a:r>
              <a:rPr lang="en-US" b="1" dirty="0" smtClean="0">
                <a:solidFill>
                  <a:srgbClr val="C00000"/>
                </a:solidFill>
              </a:rPr>
              <a:t>MITIGATING HEALTHCARE-ASSOCIATED TRANSMISSION:</a:t>
            </a:r>
            <a:r>
              <a:rPr lang="en-US" b="1" dirty="0" smtClean="0">
                <a:solidFill>
                  <a:srgbClr val="002060"/>
                </a:solidFill>
              </a:rPr>
              <a:t> </a:t>
            </a:r>
          </a:p>
          <a:p>
            <a:pPr lvl="0" defTabSz="457200">
              <a:spcBef>
                <a:spcPct val="20000"/>
              </a:spcBef>
            </a:pPr>
            <a:r>
              <a:rPr lang="en-US" b="1" dirty="0">
                <a:solidFill>
                  <a:srgbClr val="002060"/>
                </a:solidFill>
              </a:rPr>
              <a:t>	</a:t>
            </a:r>
            <a:r>
              <a:rPr lang="en-US" b="1" dirty="0" smtClean="0">
                <a:solidFill>
                  <a:srgbClr val="002060"/>
                </a:solidFill>
              </a:rPr>
              <a:t>-	Negative </a:t>
            </a:r>
            <a:r>
              <a:rPr lang="en-US" b="1" dirty="0">
                <a:solidFill>
                  <a:srgbClr val="002060"/>
                </a:solidFill>
              </a:rPr>
              <a:t>pressure </a:t>
            </a:r>
            <a:r>
              <a:rPr lang="en-US" b="1" dirty="0" smtClean="0">
                <a:solidFill>
                  <a:srgbClr val="002060"/>
                </a:solidFill>
              </a:rPr>
              <a:t>rooms</a:t>
            </a:r>
          </a:p>
          <a:p>
            <a:pPr lvl="0" defTabSz="457200">
              <a:spcBef>
                <a:spcPct val="20000"/>
              </a:spcBef>
            </a:pPr>
            <a:r>
              <a:rPr lang="en-US" b="1" dirty="0">
                <a:solidFill>
                  <a:srgbClr val="002060"/>
                </a:solidFill>
              </a:rPr>
              <a:t>	</a:t>
            </a:r>
            <a:r>
              <a:rPr lang="en-US" b="1" dirty="0" smtClean="0">
                <a:solidFill>
                  <a:srgbClr val="002060"/>
                </a:solidFill>
              </a:rPr>
              <a:t>-	N95 masks</a:t>
            </a:r>
          </a:p>
          <a:p>
            <a:pPr lvl="0" defTabSz="457200">
              <a:spcBef>
                <a:spcPct val="20000"/>
              </a:spcBef>
            </a:pPr>
            <a:r>
              <a:rPr lang="en-US" b="1" dirty="0">
                <a:solidFill>
                  <a:srgbClr val="002060"/>
                </a:solidFill>
              </a:rPr>
              <a:t>	</a:t>
            </a:r>
            <a:r>
              <a:rPr lang="en-US" b="1" dirty="0" smtClean="0">
                <a:solidFill>
                  <a:srgbClr val="002060"/>
                </a:solidFill>
              </a:rPr>
              <a:t>-	</a:t>
            </a:r>
            <a:r>
              <a:rPr lang="en-US" b="1" dirty="0" err="1" smtClean="0">
                <a:solidFill>
                  <a:srgbClr val="002060"/>
                </a:solidFill>
              </a:rPr>
              <a:t>Tuberculocidal</a:t>
            </a:r>
            <a:r>
              <a:rPr lang="en-US" b="1" dirty="0" smtClean="0">
                <a:solidFill>
                  <a:srgbClr val="002060"/>
                </a:solidFill>
              </a:rPr>
              <a:t> disinfectants</a:t>
            </a:r>
          </a:p>
          <a:p>
            <a:pPr lvl="0" defTabSz="457200">
              <a:spcBef>
                <a:spcPct val="20000"/>
              </a:spcBef>
            </a:pPr>
            <a:endParaRPr lang="en-US" b="1" dirty="0">
              <a:solidFill>
                <a:srgbClr val="002060"/>
              </a:solidFill>
            </a:endParaRPr>
          </a:p>
          <a:p>
            <a:pPr marL="285750" lvl="0" indent="-285750" defTabSz="457200">
              <a:spcBef>
                <a:spcPct val="20000"/>
              </a:spcBef>
              <a:buFont typeface="Arial" panose="020B0604020202020204" pitchFamily="34" charset="0"/>
              <a:buChar char="•"/>
            </a:pPr>
            <a:r>
              <a:rPr lang="en-US" b="1" dirty="0" smtClean="0">
                <a:solidFill>
                  <a:srgbClr val="C00000"/>
                </a:solidFill>
              </a:rPr>
              <a:t>BACILLUS CALMETTE-GUERIN (BCG) VACCINE:</a:t>
            </a:r>
          </a:p>
          <a:p>
            <a:pPr lvl="0" defTabSz="457200">
              <a:spcBef>
                <a:spcPct val="20000"/>
              </a:spcBef>
            </a:pPr>
            <a:r>
              <a:rPr lang="en-US" b="1" dirty="0" smtClean="0">
                <a:solidFill>
                  <a:srgbClr val="002060"/>
                </a:solidFill>
              </a:rPr>
              <a:t>	</a:t>
            </a:r>
            <a:r>
              <a:rPr lang="en-US" dirty="0" smtClean="0">
                <a:solidFill>
                  <a:srgbClr val="002060"/>
                </a:solidFill>
              </a:rPr>
              <a:t>-	</a:t>
            </a:r>
            <a:r>
              <a:rPr lang="en-US" b="1" dirty="0" smtClean="0">
                <a:solidFill>
                  <a:srgbClr val="002060"/>
                </a:solidFill>
              </a:rPr>
              <a:t>Live </a:t>
            </a:r>
            <a:r>
              <a:rPr lang="en-US" b="1" dirty="0">
                <a:solidFill>
                  <a:srgbClr val="002060"/>
                </a:solidFill>
              </a:rPr>
              <a:t>attenuated vaccine derived from </a:t>
            </a:r>
            <a:r>
              <a:rPr lang="en-US" b="1" i="1" dirty="0">
                <a:solidFill>
                  <a:srgbClr val="002060"/>
                </a:solidFill>
              </a:rPr>
              <a:t>M. </a:t>
            </a:r>
            <a:r>
              <a:rPr lang="en-US" b="1" i="1" dirty="0" err="1" smtClean="0">
                <a:solidFill>
                  <a:srgbClr val="002060"/>
                </a:solidFill>
              </a:rPr>
              <a:t>bovis</a:t>
            </a:r>
            <a:endParaRPr lang="en-US" b="1" dirty="0">
              <a:solidFill>
                <a:srgbClr val="002060"/>
              </a:solidFill>
            </a:endParaRPr>
          </a:p>
          <a:p>
            <a:pPr lvl="0" defTabSz="457200">
              <a:spcBef>
                <a:spcPct val="20000"/>
              </a:spcBef>
            </a:pPr>
            <a:r>
              <a:rPr lang="en-US" b="1" dirty="0" smtClean="0">
                <a:solidFill>
                  <a:srgbClr val="002060"/>
                </a:solidFill>
              </a:rPr>
              <a:t>	-	Compulsory </a:t>
            </a:r>
            <a:r>
              <a:rPr lang="en-US" b="1" dirty="0">
                <a:solidFill>
                  <a:srgbClr val="002060"/>
                </a:solidFill>
              </a:rPr>
              <a:t>in many countries with higher TB burden (≥ 40 / </a:t>
            </a:r>
            <a:r>
              <a:rPr lang="en-US" b="1" dirty="0" smtClean="0">
                <a:solidFill>
                  <a:srgbClr val="002060"/>
                </a:solidFill>
              </a:rPr>
              <a:t>100,000)</a:t>
            </a:r>
          </a:p>
          <a:p>
            <a:pPr lvl="0" defTabSz="457200">
              <a:spcBef>
                <a:spcPct val="20000"/>
              </a:spcBef>
            </a:pPr>
            <a:r>
              <a:rPr lang="en-US" b="1" dirty="0">
                <a:solidFill>
                  <a:srgbClr val="002060"/>
                </a:solidFill>
              </a:rPr>
              <a:t>	</a:t>
            </a:r>
            <a:r>
              <a:rPr lang="en-US" b="1" dirty="0" smtClean="0">
                <a:solidFill>
                  <a:srgbClr val="002060"/>
                </a:solidFill>
              </a:rPr>
              <a:t>-	Administered </a:t>
            </a:r>
            <a:r>
              <a:rPr lang="en-US" b="1" dirty="0">
                <a:solidFill>
                  <a:srgbClr val="002060"/>
                </a:solidFill>
              </a:rPr>
              <a:t>to children under 5 y/o (usually 0-6 </a:t>
            </a:r>
            <a:r>
              <a:rPr lang="en-US" b="1" dirty="0" smtClean="0">
                <a:solidFill>
                  <a:srgbClr val="002060"/>
                </a:solidFill>
              </a:rPr>
              <a:t>months)</a:t>
            </a:r>
          </a:p>
          <a:p>
            <a:pPr lvl="0" defTabSz="457200">
              <a:spcBef>
                <a:spcPct val="20000"/>
              </a:spcBef>
            </a:pPr>
            <a:r>
              <a:rPr lang="en-US" b="1" dirty="0">
                <a:solidFill>
                  <a:srgbClr val="002060"/>
                </a:solidFill>
              </a:rPr>
              <a:t>	</a:t>
            </a:r>
            <a:r>
              <a:rPr lang="en-US" b="1" dirty="0" smtClean="0">
                <a:solidFill>
                  <a:srgbClr val="002060"/>
                </a:solidFill>
              </a:rPr>
              <a:t>-	More </a:t>
            </a:r>
            <a:r>
              <a:rPr lang="en-US" b="1" dirty="0">
                <a:solidFill>
                  <a:srgbClr val="002060"/>
                </a:solidFill>
              </a:rPr>
              <a:t>effective in preventing </a:t>
            </a:r>
            <a:r>
              <a:rPr lang="en-US" b="1" dirty="0" err="1">
                <a:solidFill>
                  <a:srgbClr val="002060"/>
                </a:solidFill>
              </a:rPr>
              <a:t>miliary</a:t>
            </a:r>
            <a:r>
              <a:rPr lang="en-US" b="1" dirty="0">
                <a:solidFill>
                  <a:srgbClr val="002060"/>
                </a:solidFill>
              </a:rPr>
              <a:t> TB and TB meningitis than </a:t>
            </a:r>
            <a:r>
              <a:rPr lang="en-US" b="1" dirty="0" smtClean="0">
                <a:solidFill>
                  <a:srgbClr val="002060"/>
                </a:solidFill>
              </a:rPr>
              <a:t>pulmonary TB</a:t>
            </a:r>
          </a:p>
          <a:p>
            <a:pPr lvl="0" defTabSz="457200">
              <a:spcBef>
                <a:spcPct val="20000"/>
              </a:spcBef>
            </a:pPr>
            <a:endParaRPr lang="en-US" b="1" dirty="0">
              <a:solidFill>
                <a:srgbClr val="002060"/>
              </a:solidFill>
            </a:endParaRPr>
          </a:p>
          <a:p>
            <a:pPr marL="285750" lvl="0" indent="-285750" defTabSz="457200">
              <a:spcBef>
                <a:spcPct val="20000"/>
              </a:spcBef>
              <a:buFont typeface="Arial" panose="020B0604020202020204" pitchFamily="34" charset="0"/>
              <a:buChar char="•"/>
            </a:pPr>
            <a:r>
              <a:rPr lang="en-US" b="1" dirty="0" smtClean="0">
                <a:solidFill>
                  <a:srgbClr val="C00000"/>
                </a:solidFill>
              </a:rPr>
              <a:t>ADDRESSING SOCIAL DETERMINANTS OF HEALTH (SDOH)</a:t>
            </a:r>
            <a:r>
              <a:rPr lang="en-US" b="1" dirty="0">
                <a:solidFill>
                  <a:srgbClr val="C00000"/>
                </a:solidFill>
              </a:rPr>
              <a:t> </a:t>
            </a:r>
            <a:r>
              <a:rPr lang="en-US" b="1" dirty="0" smtClean="0">
                <a:solidFill>
                  <a:srgbClr val="002060"/>
                </a:solidFill>
              </a:rPr>
              <a:t>that put some individuals and communities at higher risk [ex. safer housing, occupational and prison environments]</a:t>
            </a:r>
            <a:endParaRPr lang="en-US" b="1" dirty="0">
              <a:solidFill>
                <a:srgbClr val="002060"/>
              </a:solidFill>
            </a:endParaRPr>
          </a:p>
        </p:txBody>
      </p:sp>
      <p:pic>
        <p:nvPicPr>
          <p:cNvPr id="5" name="Picture 4"/>
          <p:cNvPicPr>
            <a:picLocks noChangeAspect="1"/>
          </p:cNvPicPr>
          <p:nvPr/>
        </p:nvPicPr>
        <p:blipFill>
          <a:blip r:embed="rId2"/>
          <a:stretch>
            <a:fillRect/>
          </a:stretch>
        </p:blipFill>
        <p:spPr>
          <a:xfrm>
            <a:off x="10120155" y="2895599"/>
            <a:ext cx="1250790" cy="2421255"/>
          </a:xfrm>
          <a:prstGeom prst="rect">
            <a:avLst/>
          </a:prstGeom>
        </p:spPr>
      </p:pic>
    </p:spTree>
    <p:extLst>
      <p:ext uri="{BB962C8B-B14F-4D97-AF65-F5344CB8AC3E}">
        <p14:creationId xmlns:p14="http://schemas.microsoft.com/office/powerpoint/2010/main" val="743941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83805" y="1127760"/>
            <a:ext cx="8955970" cy="5013960"/>
          </a:xfrm>
          <a:prstGeom prst="rect">
            <a:avLst/>
          </a:prstGeom>
        </p:spPr>
      </p:pic>
    </p:spTree>
    <p:extLst>
      <p:ext uri="{BB962C8B-B14F-4D97-AF65-F5344CB8AC3E}">
        <p14:creationId xmlns:p14="http://schemas.microsoft.com/office/powerpoint/2010/main" val="161115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7078"/>
            <a:ext cx="10972800" cy="1143000"/>
          </a:xfrm>
        </p:spPr>
        <p:txBody>
          <a:bodyPr>
            <a:normAutofit/>
          </a:bodyPr>
          <a:lstStyle/>
          <a:p>
            <a:r>
              <a:rPr lang="en-US" b="1" dirty="0" smtClean="0">
                <a:solidFill>
                  <a:srgbClr val="C00000"/>
                </a:solidFill>
              </a:rPr>
              <a:t>NATURAL HISTORY OF PULMONARY TB</a:t>
            </a:r>
            <a:endParaRPr lang="en-US" b="1" dirty="0">
              <a:solidFill>
                <a:srgbClr val="C00000"/>
              </a:solidFill>
            </a:endParaRPr>
          </a:p>
        </p:txBody>
      </p:sp>
      <p:sp>
        <p:nvSpPr>
          <p:cNvPr id="3" name="Content Placeholder 2"/>
          <p:cNvSpPr>
            <a:spLocks noGrp="1"/>
          </p:cNvSpPr>
          <p:nvPr>
            <p:ph idx="1"/>
          </p:nvPr>
        </p:nvSpPr>
        <p:spPr>
          <a:xfrm>
            <a:off x="609600" y="1890078"/>
            <a:ext cx="10972800" cy="4434522"/>
          </a:xfrm>
        </p:spPr>
        <p:txBody>
          <a:bodyPr>
            <a:normAutofit/>
          </a:bodyPr>
          <a:lstStyle/>
          <a:p>
            <a:pPr>
              <a:buFont typeface="+mj-lt"/>
              <a:buAutoNum type="arabicPeriod"/>
            </a:pPr>
            <a:r>
              <a:rPr lang="en-US" sz="2000" b="1" dirty="0" smtClean="0">
                <a:solidFill>
                  <a:schemeClr val="accent3">
                    <a:lumMod val="50000"/>
                  </a:schemeClr>
                </a:solidFill>
              </a:rPr>
              <a:t>Inhaled bacteria evade alveolar macrophage activity then disseminate </a:t>
            </a:r>
            <a:r>
              <a:rPr lang="en-US" sz="2000" b="1" dirty="0" smtClean="0">
                <a:solidFill>
                  <a:schemeClr val="accent3">
                    <a:lumMod val="50000"/>
                  </a:schemeClr>
                </a:solidFill>
                <a:sym typeface="Wingdings" panose="05000000000000000000" pitchFamily="2" charset="2"/>
              </a:rPr>
              <a:t>in blood and lymph tissue </a:t>
            </a:r>
          </a:p>
          <a:p>
            <a:pPr marL="0" indent="0">
              <a:buNone/>
            </a:pPr>
            <a:r>
              <a:rPr lang="en-US" sz="1800" b="1" dirty="0">
                <a:solidFill>
                  <a:srgbClr val="002060"/>
                </a:solidFill>
                <a:sym typeface="Wingdings" panose="05000000000000000000" pitchFamily="2" charset="2"/>
              </a:rPr>
              <a:t>	</a:t>
            </a:r>
            <a:endParaRPr lang="en-US" sz="1800" b="1" dirty="0" smtClean="0">
              <a:solidFill>
                <a:srgbClr val="002060"/>
              </a:solidFill>
              <a:sym typeface="Wingdings" panose="05000000000000000000" pitchFamily="2" charset="2"/>
            </a:endParaRPr>
          </a:p>
          <a:p>
            <a:pPr marL="0" indent="0">
              <a:buNone/>
            </a:pPr>
            <a:r>
              <a:rPr lang="en-US" sz="1800" b="1" dirty="0">
                <a:solidFill>
                  <a:srgbClr val="002060"/>
                </a:solidFill>
                <a:sym typeface="Wingdings" panose="05000000000000000000" pitchFamily="2" charset="2"/>
              </a:rPr>
              <a:t>	</a:t>
            </a:r>
            <a:endParaRPr lang="en-US" sz="1800" b="1" dirty="0" smtClean="0">
              <a:solidFill>
                <a:srgbClr val="002060"/>
              </a:solidFill>
              <a:sym typeface="Wingdings" panose="05000000000000000000" pitchFamily="2" charset="2"/>
            </a:endParaRPr>
          </a:p>
          <a:p>
            <a:pPr marL="0" indent="0">
              <a:buNone/>
            </a:pPr>
            <a:endParaRPr lang="en-US" sz="1800" b="1" dirty="0">
              <a:solidFill>
                <a:srgbClr val="002060"/>
              </a:solidFill>
              <a:sym typeface="Wingdings" panose="05000000000000000000" pitchFamily="2" charset="2"/>
            </a:endParaRPr>
          </a:p>
          <a:p>
            <a:pPr marL="0" indent="0">
              <a:buNone/>
            </a:pPr>
            <a:endParaRPr lang="en-US" sz="1800" b="1" dirty="0" smtClean="0">
              <a:solidFill>
                <a:srgbClr val="002060"/>
              </a:solidFill>
              <a:sym typeface="Wingdings" panose="05000000000000000000" pitchFamily="2" charset="2"/>
            </a:endParaRPr>
          </a:p>
          <a:p>
            <a:pPr marL="0" indent="0">
              <a:buNone/>
            </a:pPr>
            <a:endParaRPr lang="en-US" sz="1800" b="1" dirty="0">
              <a:solidFill>
                <a:srgbClr val="002060"/>
              </a:solidFill>
              <a:sym typeface="Wingdings" panose="05000000000000000000" pitchFamily="2" charset="2"/>
            </a:endParaRPr>
          </a:p>
          <a:p>
            <a:pPr marL="0" indent="0">
              <a:buNone/>
            </a:pPr>
            <a:endParaRPr lang="en-US" sz="1800" b="1" dirty="0" smtClean="0">
              <a:solidFill>
                <a:srgbClr val="002060"/>
              </a:solidFill>
              <a:sym typeface="Wingdings" panose="05000000000000000000" pitchFamily="2" charset="2"/>
            </a:endParaRPr>
          </a:p>
          <a:p>
            <a:pPr marL="0" indent="0">
              <a:buNone/>
            </a:pPr>
            <a:endParaRPr lang="en-US" sz="1800" b="1" dirty="0">
              <a:solidFill>
                <a:srgbClr val="002060"/>
              </a:solidFill>
              <a:sym typeface="Wingdings" panose="05000000000000000000" pitchFamily="2" charset="2"/>
            </a:endParaRPr>
          </a:p>
          <a:p>
            <a:pPr marL="0" indent="0">
              <a:buNone/>
            </a:pPr>
            <a:endParaRPr lang="en-US" sz="1800" b="1" dirty="0" smtClean="0">
              <a:solidFill>
                <a:srgbClr val="002060"/>
              </a:solidFill>
              <a:sym typeface="Wingdings" panose="05000000000000000000" pitchFamily="2" charset="2"/>
            </a:endParaRPr>
          </a:p>
          <a:p>
            <a:pPr marL="0" indent="0">
              <a:buNone/>
            </a:pPr>
            <a:endParaRPr lang="en-US" sz="1800" b="1" dirty="0" smtClean="0">
              <a:solidFill>
                <a:srgbClr val="002060"/>
              </a:solidFill>
              <a:sym typeface="Wingdings" panose="05000000000000000000" pitchFamily="2" charset="2"/>
            </a:endParaRPr>
          </a:p>
          <a:p>
            <a:pPr marL="0" indent="0">
              <a:buNone/>
            </a:pPr>
            <a:r>
              <a:rPr lang="en-US" sz="1800" b="1" dirty="0" smtClean="0">
                <a:solidFill>
                  <a:schemeClr val="accent3">
                    <a:lumMod val="50000"/>
                  </a:schemeClr>
                </a:solidFill>
                <a:sym typeface="Wingdings" panose="05000000000000000000" pitchFamily="2" charset="2"/>
              </a:rPr>
              <a:t>2</a:t>
            </a:r>
            <a:r>
              <a:rPr lang="en-US" sz="2000" b="1" dirty="0" smtClean="0">
                <a:solidFill>
                  <a:schemeClr val="accent3">
                    <a:lumMod val="50000"/>
                  </a:schemeClr>
                </a:solidFill>
                <a:sym typeface="Wingdings" panose="05000000000000000000" pitchFamily="2" charset="2"/>
              </a:rPr>
              <a:t>.    Adaptive immune mechanisms are activated within 2-13 weeks of infection</a:t>
            </a:r>
          </a:p>
          <a:p>
            <a:pPr mar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T cells and macrophages form granulomas around the bacteria to contain their spread.  </a:t>
            </a:r>
          </a:p>
          <a:p>
            <a:pPr mar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These primary complexes can heal over time, leaving a small </a:t>
            </a:r>
            <a:r>
              <a:rPr lang="en-US" sz="1800" b="1" dirty="0" err="1" smtClean="0">
                <a:solidFill>
                  <a:srgbClr val="002060"/>
                </a:solidFill>
                <a:sym typeface="Wingdings" panose="05000000000000000000" pitchFamily="2" charset="2"/>
              </a:rPr>
              <a:t>cavitary</a:t>
            </a:r>
            <a:r>
              <a:rPr lang="en-US" sz="1800" b="1" dirty="0" smtClean="0">
                <a:solidFill>
                  <a:srgbClr val="002060"/>
                </a:solidFill>
                <a:sym typeface="Wingdings" panose="05000000000000000000" pitchFamily="2" charset="2"/>
              </a:rPr>
              <a:t> lesion.</a:t>
            </a:r>
          </a:p>
        </p:txBody>
      </p:sp>
      <p:pic>
        <p:nvPicPr>
          <p:cNvPr id="4" name="Picture 3"/>
          <p:cNvPicPr>
            <a:picLocks noChangeAspect="1"/>
          </p:cNvPicPr>
          <p:nvPr/>
        </p:nvPicPr>
        <p:blipFill>
          <a:blip r:embed="rId3"/>
          <a:stretch>
            <a:fillRect/>
          </a:stretch>
        </p:blipFill>
        <p:spPr>
          <a:xfrm>
            <a:off x="1935479" y="2289118"/>
            <a:ext cx="6621049" cy="2785802"/>
          </a:xfrm>
          <a:prstGeom prst="rect">
            <a:avLst/>
          </a:prstGeom>
        </p:spPr>
      </p:pic>
    </p:spTree>
    <p:extLst>
      <p:ext uri="{BB962C8B-B14F-4D97-AF65-F5344CB8AC3E}">
        <p14:creationId xmlns:p14="http://schemas.microsoft.com/office/powerpoint/2010/main" val="1340518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 y="1310641"/>
            <a:ext cx="11506200" cy="4846319"/>
          </a:xfrm>
        </p:spPr>
        <p:txBody>
          <a:bodyPr>
            <a:normAutofit fontScale="92500" lnSpcReduction="10000"/>
          </a:bodyPr>
          <a:lstStyle/>
          <a:p>
            <a:pPr lvl="0">
              <a:buAutoNum type="arabicPeriod" startAt="3"/>
            </a:pPr>
            <a:r>
              <a:rPr lang="en-US" sz="1800" b="1" dirty="0" smtClean="0">
                <a:solidFill>
                  <a:schemeClr val="accent3">
                    <a:lumMod val="50000"/>
                  </a:schemeClr>
                </a:solidFill>
                <a:sym typeface="Wingdings" panose="05000000000000000000" pitchFamily="2" charset="2"/>
              </a:rPr>
              <a:t>THREE PATHWAYS FROM HERE: </a:t>
            </a:r>
          </a:p>
          <a:p>
            <a:pPr marL="0" lvl="0" indent="0">
              <a:buNone/>
            </a:pPr>
            <a:endParaRPr lang="en-US" sz="1800" b="1" dirty="0" smtClean="0">
              <a:solidFill>
                <a:srgbClr val="002060"/>
              </a:solidFill>
              <a:sym typeface="Wingdings" panose="05000000000000000000" pitchFamily="2" charset="2"/>
            </a:endParaRPr>
          </a:p>
          <a:p>
            <a:pPr marL="0" lvl="0" indent="0">
              <a:buNone/>
            </a:pPr>
            <a:r>
              <a:rPr lang="en-US" sz="1800" b="1" dirty="0">
                <a:solidFill>
                  <a:schemeClr val="accent3">
                    <a:lumMod val="50000"/>
                  </a:schemeClr>
                </a:solidFill>
                <a:sym typeface="Wingdings" panose="05000000000000000000" pitchFamily="2" charset="2"/>
              </a:rPr>
              <a:t>	</a:t>
            </a:r>
            <a:r>
              <a:rPr lang="en-US" sz="1800" b="1" dirty="0" smtClean="0">
                <a:solidFill>
                  <a:schemeClr val="accent3">
                    <a:lumMod val="50000"/>
                  </a:schemeClr>
                </a:solidFill>
                <a:sym typeface="Wingdings" panose="05000000000000000000" pitchFamily="2" charset="2"/>
              </a:rPr>
              <a:t>1) 	PRIMARY TB DISEASE (5%): 	</a:t>
            </a:r>
          </a:p>
          <a:p>
            <a:pPr marL="0" lv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 Direct progression to active TB within first 2 years of infection</a:t>
            </a:r>
          </a:p>
          <a:p>
            <a:pPr marL="0" lv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 Slightly under 50% of active TB cases</a:t>
            </a:r>
          </a:p>
          <a:p>
            <a:pPr marL="0" lvl="0" indent="0">
              <a:buNone/>
            </a:pPr>
            <a:endParaRPr lang="en-US" sz="1800" b="1" dirty="0" smtClean="0">
              <a:solidFill>
                <a:srgbClr val="002060"/>
              </a:solidFill>
              <a:sym typeface="Wingdings" panose="05000000000000000000" pitchFamily="2" charset="2"/>
            </a:endParaRPr>
          </a:p>
          <a:p>
            <a:pPr marL="0" lvl="0" indent="0">
              <a:buNone/>
            </a:pPr>
            <a:r>
              <a:rPr lang="en-US" sz="1800" b="1" dirty="0">
                <a:solidFill>
                  <a:schemeClr val="accent3">
                    <a:lumMod val="50000"/>
                  </a:schemeClr>
                </a:solidFill>
                <a:sym typeface="Wingdings" panose="05000000000000000000" pitchFamily="2" charset="2"/>
              </a:rPr>
              <a:t>	</a:t>
            </a:r>
            <a:r>
              <a:rPr lang="en-US" sz="1800" b="1" dirty="0" smtClean="0">
                <a:solidFill>
                  <a:schemeClr val="accent3">
                    <a:lumMod val="50000"/>
                  </a:schemeClr>
                </a:solidFill>
                <a:sym typeface="Wingdings" panose="05000000000000000000" pitchFamily="2" charset="2"/>
              </a:rPr>
              <a:t>2)	LATENT TB INFECTION (95%): </a:t>
            </a:r>
          </a:p>
          <a:p>
            <a:pPr marL="0" lv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 Period of clinical latency maintained by active immune system</a:t>
            </a:r>
          </a:p>
          <a:p>
            <a:pPr marL="0" lv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 The majority of patients infected with TB remain in this phase for life</a:t>
            </a:r>
          </a:p>
          <a:p>
            <a:pPr marL="0" lv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- 5-10% lifetime risk of progression to…</a:t>
            </a:r>
          </a:p>
          <a:p>
            <a:pPr marL="0" lvl="0" indent="0">
              <a:buNone/>
            </a:pPr>
            <a:endParaRPr lang="en-US" sz="1800" b="1" dirty="0" smtClean="0">
              <a:solidFill>
                <a:srgbClr val="002060"/>
              </a:solidFill>
              <a:sym typeface="Wingdings" panose="05000000000000000000" pitchFamily="2" charset="2"/>
            </a:endParaRPr>
          </a:p>
          <a:p>
            <a:pPr marL="0" lvl="0" indent="0">
              <a:buNone/>
            </a:pPr>
            <a:r>
              <a:rPr lang="en-US" sz="1800" b="1" dirty="0">
                <a:solidFill>
                  <a:schemeClr val="accent3">
                    <a:lumMod val="50000"/>
                  </a:schemeClr>
                </a:solidFill>
                <a:sym typeface="Wingdings" panose="05000000000000000000" pitchFamily="2" charset="2"/>
              </a:rPr>
              <a:t>	</a:t>
            </a:r>
            <a:r>
              <a:rPr lang="en-US" sz="1800" b="1" dirty="0" smtClean="0">
                <a:solidFill>
                  <a:schemeClr val="accent3">
                    <a:lumMod val="50000"/>
                  </a:schemeClr>
                </a:solidFill>
                <a:sym typeface="Wingdings" panose="05000000000000000000" pitchFamily="2" charset="2"/>
              </a:rPr>
              <a:t>3)	SECONDARY (REACTIVATION) TB DISEASE FOLLOWING LTBI:  </a:t>
            </a:r>
          </a:p>
          <a:p>
            <a:pPr marL="0" lvl="0" indent="0">
              <a:buNone/>
            </a:pPr>
            <a:r>
              <a:rPr lang="en-US" sz="1800" b="1" dirty="0">
                <a:solidFill>
                  <a:srgbClr val="002060"/>
                </a:solidFill>
                <a:sym typeface="Wingdings" panose="05000000000000000000" pitchFamily="2" charset="2"/>
              </a:rPr>
              <a:t>	-	May occur after an </a:t>
            </a:r>
            <a:r>
              <a:rPr lang="en-US" sz="1800" b="1" dirty="0" smtClean="0">
                <a:solidFill>
                  <a:srgbClr val="002060"/>
                </a:solidFill>
                <a:sym typeface="Wingdings" panose="05000000000000000000" pitchFamily="2" charset="2"/>
              </a:rPr>
              <a:t>immunosuppressing </a:t>
            </a:r>
            <a:r>
              <a:rPr lang="en-US" sz="1800" b="1" dirty="0">
                <a:solidFill>
                  <a:srgbClr val="002060"/>
                </a:solidFill>
                <a:sym typeface="Wingdings" panose="05000000000000000000" pitchFamily="2" charset="2"/>
              </a:rPr>
              <a:t>event, development of comorbid conditions, or for </a:t>
            </a:r>
            <a:r>
              <a:rPr lang="en-US" sz="1800" b="1" dirty="0" smtClean="0">
                <a:solidFill>
                  <a:srgbClr val="002060"/>
                </a:solidFill>
                <a:sym typeface="Wingdings" panose="05000000000000000000" pitchFamily="2" charset="2"/>
              </a:rPr>
              <a:t>unknown </a:t>
            </a:r>
            <a:r>
              <a:rPr lang="en-US" sz="1800" b="1" dirty="0">
                <a:solidFill>
                  <a:srgbClr val="002060"/>
                </a:solidFill>
                <a:sym typeface="Wingdings" panose="05000000000000000000" pitchFamily="2" charset="2"/>
              </a:rPr>
              <a:t>reasons</a:t>
            </a:r>
            <a:endParaRPr lang="en-US" sz="1800" b="1" dirty="0">
              <a:solidFill>
                <a:prstClr val="black"/>
              </a:solidFill>
              <a:sym typeface="Wingdings" panose="05000000000000000000" pitchFamily="2" charset="2"/>
            </a:endParaRPr>
          </a:p>
          <a:p>
            <a:pPr marL="0" lvl="0" indent="0">
              <a:buNone/>
            </a:pPr>
            <a:r>
              <a:rPr lang="en-US" sz="1800" b="1" dirty="0">
                <a:solidFill>
                  <a:prstClr val="black"/>
                </a:solidFill>
                <a:sym typeface="Wingdings" panose="05000000000000000000" pitchFamily="2" charset="2"/>
              </a:rPr>
              <a:t>	-	</a:t>
            </a:r>
            <a:r>
              <a:rPr lang="en-US" sz="1800" b="1" dirty="0" smtClean="0">
                <a:solidFill>
                  <a:srgbClr val="002060"/>
                </a:solidFill>
                <a:sym typeface="Wingdings" panose="05000000000000000000" pitchFamily="2" charset="2"/>
              </a:rPr>
              <a:t>The granulomas necrotize</a:t>
            </a:r>
            <a:r>
              <a:rPr lang="en-US" sz="1800" b="1" dirty="0">
                <a:solidFill>
                  <a:srgbClr val="002060"/>
                </a:solidFill>
                <a:sym typeface="Wingdings" panose="05000000000000000000" pitchFamily="2" charset="2"/>
              </a:rPr>
              <a:t>, resulting in </a:t>
            </a:r>
            <a:r>
              <a:rPr lang="en-US" sz="1800" b="1" dirty="0" err="1">
                <a:solidFill>
                  <a:srgbClr val="002060"/>
                </a:solidFill>
                <a:sym typeface="Wingdings" panose="05000000000000000000" pitchFamily="2" charset="2"/>
              </a:rPr>
              <a:t>cavitary</a:t>
            </a:r>
            <a:r>
              <a:rPr lang="en-US" sz="1800" b="1" dirty="0">
                <a:solidFill>
                  <a:srgbClr val="002060"/>
                </a:solidFill>
                <a:sym typeface="Wingdings" panose="05000000000000000000" pitchFamily="2" charset="2"/>
              </a:rPr>
              <a:t> lung </a:t>
            </a:r>
            <a:r>
              <a:rPr lang="en-US" sz="1800" b="1" dirty="0" smtClean="0">
                <a:solidFill>
                  <a:srgbClr val="002060"/>
                </a:solidFill>
                <a:sym typeface="Wingdings" panose="05000000000000000000" pitchFamily="2" charset="2"/>
              </a:rPr>
              <a:t>disease (</a:t>
            </a:r>
            <a:r>
              <a:rPr lang="en-US" sz="1800" b="1" dirty="0" err="1" smtClean="0">
                <a:solidFill>
                  <a:srgbClr val="002060"/>
                </a:solidFill>
                <a:sym typeface="Wingdings" panose="05000000000000000000" pitchFamily="2" charset="2"/>
              </a:rPr>
              <a:t>caseum</a:t>
            </a:r>
            <a:r>
              <a:rPr lang="en-US" sz="1800" b="1" dirty="0" smtClean="0">
                <a:solidFill>
                  <a:srgbClr val="002060"/>
                </a:solidFill>
                <a:sym typeface="Wingdings" panose="05000000000000000000" pitchFamily="2" charset="2"/>
              </a:rPr>
              <a:t>, central collection of necrotized macrophages</a:t>
            </a:r>
          </a:p>
          <a:p>
            <a:pPr marL="0" lvl="0" indent="0">
              <a:buNone/>
            </a:pPr>
            <a:r>
              <a:rPr lang="en-US" sz="1800" b="1" dirty="0">
                <a:solidFill>
                  <a:srgbClr val="002060"/>
                </a:solidFill>
                <a:sym typeface="Wingdings" panose="05000000000000000000" pitchFamily="2" charset="2"/>
              </a:rPr>
              <a:t>	</a:t>
            </a:r>
            <a:r>
              <a:rPr lang="en-US" sz="1800" b="1" dirty="0" smtClean="0">
                <a:solidFill>
                  <a:srgbClr val="002060"/>
                </a:solidFill>
                <a:sym typeface="Wingdings" panose="05000000000000000000" pitchFamily="2" charset="2"/>
              </a:rPr>
              <a:t>	in granuloma, harbors the bacteria)</a:t>
            </a:r>
            <a:endParaRPr lang="en-US" sz="1800" b="1" dirty="0">
              <a:solidFill>
                <a:srgbClr val="002060"/>
              </a:solidFill>
              <a:sym typeface="Wingdings" panose="05000000000000000000" pitchFamily="2" charset="2"/>
            </a:endParaRPr>
          </a:p>
          <a:p>
            <a:pPr marL="0" lvl="0" indent="0">
              <a:buNone/>
            </a:pPr>
            <a:r>
              <a:rPr lang="en-US" sz="1800" b="1" dirty="0">
                <a:solidFill>
                  <a:srgbClr val="002060"/>
                </a:solidFill>
                <a:sym typeface="Wingdings" panose="05000000000000000000" pitchFamily="2" charset="2"/>
              </a:rPr>
              <a:t>	-	Extensive inflammation can result in apoptosis of responsive T cells</a:t>
            </a:r>
          </a:p>
          <a:p>
            <a:pPr marL="0" indent="0">
              <a:buNone/>
            </a:pPr>
            <a:endParaRPr lang="en-US" dirty="0"/>
          </a:p>
        </p:txBody>
      </p:sp>
      <p:sp>
        <p:nvSpPr>
          <p:cNvPr id="4" name="Rectangle 3"/>
          <p:cNvSpPr/>
          <p:nvPr/>
        </p:nvSpPr>
        <p:spPr>
          <a:xfrm>
            <a:off x="3048000" y="1693140"/>
            <a:ext cx="6096000" cy="369332"/>
          </a:xfrm>
          <a:prstGeom prst="rect">
            <a:avLst/>
          </a:prstGeom>
        </p:spPr>
        <p:txBody>
          <a:bodyPr>
            <a:spAutoFit/>
          </a:bodyPr>
          <a:lstStyle/>
          <a:p>
            <a:pPr lvl="0" defTabSz="457200">
              <a:spcBef>
                <a:spcPct val="20000"/>
              </a:spcBef>
            </a:pPr>
            <a:endParaRPr lang="en-US" b="1" dirty="0">
              <a:solidFill>
                <a:srgbClr val="002060"/>
              </a:solidFill>
              <a:sym typeface="Wingdings" panose="05000000000000000000" pitchFamily="2" charset="2"/>
            </a:endParaRPr>
          </a:p>
        </p:txBody>
      </p:sp>
    </p:spTree>
    <p:extLst>
      <p:ext uri="{BB962C8B-B14F-4D97-AF65-F5344CB8AC3E}">
        <p14:creationId xmlns:p14="http://schemas.microsoft.com/office/powerpoint/2010/main" val="730071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m5migu4zj3pb.cloudfront.net/manuscripts/57000/57423/large/JCI57423.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3968"/>
            <a:ext cx="7818120" cy="444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89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3551" y="1182052"/>
            <a:ext cx="9806327" cy="5157788"/>
          </a:xfrm>
          <a:prstGeom prst="rect">
            <a:avLst/>
          </a:prstGeom>
        </p:spPr>
      </p:pic>
    </p:spTree>
    <p:extLst>
      <p:ext uri="{BB962C8B-B14F-4D97-AF65-F5344CB8AC3E}">
        <p14:creationId xmlns:p14="http://schemas.microsoft.com/office/powerpoint/2010/main" val="1988741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1356360"/>
          </a:xfrm>
        </p:spPr>
        <p:txBody>
          <a:bodyPr/>
          <a:lstStyle/>
          <a:p>
            <a:r>
              <a:rPr lang="en-US" b="1" dirty="0" smtClean="0">
                <a:solidFill>
                  <a:srgbClr val="C00000"/>
                </a:solidFill>
              </a:rPr>
              <a:t>EXTRAPULMONARY TB</a:t>
            </a:r>
            <a:endParaRPr lang="en-US" b="1" dirty="0">
              <a:solidFill>
                <a:srgbClr val="C00000"/>
              </a:solidFill>
            </a:endParaRPr>
          </a:p>
        </p:txBody>
      </p:sp>
      <p:sp>
        <p:nvSpPr>
          <p:cNvPr id="3" name="Content Placeholder 2"/>
          <p:cNvSpPr>
            <a:spLocks noGrp="1"/>
          </p:cNvSpPr>
          <p:nvPr>
            <p:ph idx="1"/>
          </p:nvPr>
        </p:nvSpPr>
        <p:spPr>
          <a:xfrm>
            <a:off x="609600" y="1965960"/>
            <a:ext cx="10972800" cy="4525963"/>
          </a:xfrm>
        </p:spPr>
        <p:txBody>
          <a:bodyPr>
            <a:normAutofit/>
          </a:bodyPr>
          <a:lstStyle/>
          <a:p>
            <a:r>
              <a:rPr lang="en-US" sz="1800" b="1" dirty="0" smtClean="0">
                <a:solidFill>
                  <a:srgbClr val="002060"/>
                </a:solidFill>
              </a:rPr>
              <a:t>Approx. 20% of TBD cases in HIV-negative individuals; more common in PLWHA</a:t>
            </a:r>
          </a:p>
          <a:p>
            <a:endParaRPr lang="en-US" sz="1800" b="1" dirty="0" smtClean="0">
              <a:solidFill>
                <a:srgbClr val="002060"/>
              </a:solidFill>
            </a:endParaRPr>
          </a:p>
          <a:p>
            <a:r>
              <a:rPr lang="en-US" sz="1800" b="1" i="1" dirty="0" smtClean="0">
                <a:solidFill>
                  <a:srgbClr val="002060"/>
                </a:solidFill>
              </a:rPr>
              <a:t>Areas endemic for TB</a:t>
            </a:r>
            <a:r>
              <a:rPr lang="en-US" sz="1800" b="1" dirty="0" smtClean="0">
                <a:solidFill>
                  <a:srgbClr val="002060"/>
                </a:solidFill>
              </a:rPr>
              <a:t>: often concurrent with pulmonary TB, associated with primary disease, seen in children</a:t>
            </a:r>
          </a:p>
          <a:p>
            <a:pPr marL="0" indent="0">
              <a:buNone/>
            </a:pPr>
            <a:endParaRPr lang="en-US" sz="1800" b="1" dirty="0" smtClean="0">
              <a:solidFill>
                <a:srgbClr val="002060"/>
              </a:solidFill>
            </a:endParaRPr>
          </a:p>
          <a:p>
            <a:r>
              <a:rPr lang="en-US" sz="1800" b="1" i="1" dirty="0" smtClean="0">
                <a:solidFill>
                  <a:srgbClr val="002060"/>
                </a:solidFill>
              </a:rPr>
              <a:t>Low prevalence areas</a:t>
            </a:r>
            <a:r>
              <a:rPr lang="en-US" sz="1800" b="1" dirty="0" smtClean="0">
                <a:solidFill>
                  <a:srgbClr val="002060"/>
                </a:solidFill>
              </a:rPr>
              <a:t>: often isolated (no pulmonary disease); elderly; seen in reactivation disease</a:t>
            </a:r>
          </a:p>
          <a:p>
            <a:pPr marL="0" indent="0">
              <a:buNone/>
            </a:pPr>
            <a:endParaRPr lang="en-US" sz="1800" b="1" dirty="0" smtClean="0">
              <a:solidFill>
                <a:srgbClr val="002060"/>
              </a:solidFill>
            </a:endParaRPr>
          </a:p>
          <a:p>
            <a:r>
              <a:rPr lang="en-US" sz="1800" b="1" dirty="0" smtClean="0">
                <a:solidFill>
                  <a:srgbClr val="002060"/>
                </a:solidFill>
              </a:rPr>
              <a:t>MILIARY TB: </a:t>
            </a:r>
            <a:r>
              <a:rPr lang="en-US" sz="1800" b="1" dirty="0" err="1" smtClean="0">
                <a:solidFill>
                  <a:srgbClr val="002060"/>
                </a:solidFill>
              </a:rPr>
              <a:t>hematogenous</a:t>
            </a:r>
            <a:r>
              <a:rPr lang="en-US" sz="1800" b="1" dirty="0" smtClean="0">
                <a:solidFill>
                  <a:srgbClr val="002060"/>
                </a:solidFill>
              </a:rPr>
              <a:t> dissemination of TB throughout body; liver, adrenal and CNS involvement are common; 25-30% fatality in adults even with antibiotic therapy</a:t>
            </a:r>
          </a:p>
          <a:p>
            <a:pPr marL="0" indent="0">
              <a:buNone/>
            </a:pPr>
            <a:endParaRPr lang="en-US" sz="1800" b="1" dirty="0" smtClean="0">
              <a:solidFill>
                <a:srgbClr val="002060"/>
              </a:solidFill>
            </a:endParaRPr>
          </a:p>
          <a:p>
            <a:r>
              <a:rPr lang="en-US" sz="1800" b="1" dirty="0" smtClean="0">
                <a:solidFill>
                  <a:srgbClr val="002060"/>
                </a:solidFill>
              </a:rPr>
              <a:t>TB MENINGITIS</a:t>
            </a:r>
            <a:r>
              <a:rPr lang="en-US" sz="1800" dirty="0" smtClean="0">
                <a:solidFill>
                  <a:srgbClr val="002060"/>
                </a:solidFill>
              </a:rPr>
              <a:t>: </a:t>
            </a:r>
            <a:r>
              <a:rPr lang="en-US" sz="1800" b="1" dirty="0" smtClean="0">
                <a:solidFill>
                  <a:srgbClr val="002060"/>
                </a:solidFill>
              </a:rPr>
              <a:t>when </a:t>
            </a:r>
            <a:r>
              <a:rPr lang="en-US" sz="1800" b="1" dirty="0" err="1" smtClean="0">
                <a:solidFill>
                  <a:srgbClr val="002060"/>
                </a:solidFill>
              </a:rPr>
              <a:t>tuberculomas</a:t>
            </a:r>
            <a:r>
              <a:rPr lang="en-US" sz="1800" b="1" dirty="0" smtClean="0">
                <a:solidFill>
                  <a:srgbClr val="002060"/>
                </a:solidFill>
              </a:rPr>
              <a:t> (granuloma conglomerate) develop in brain or spinal cord; more common in children in endemic areas</a:t>
            </a:r>
          </a:p>
          <a:p>
            <a:endParaRPr lang="en-US" sz="1800" b="1" dirty="0" smtClean="0">
              <a:solidFill>
                <a:srgbClr val="002060"/>
              </a:solidFill>
            </a:endParaRPr>
          </a:p>
          <a:p>
            <a:r>
              <a:rPr lang="en-US" sz="1800" b="1" i="1" dirty="0">
                <a:solidFill>
                  <a:srgbClr val="002060"/>
                </a:solidFill>
              </a:rPr>
              <a:t>Locations</a:t>
            </a:r>
            <a:r>
              <a:rPr lang="en-US" sz="1800" b="1" dirty="0">
                <a:solidFill>
                  <a:srgbClr val="002060"/>
                </a:solidFill>
              </a:rPr>
              <a:t>: pleura, lymph nodes, pericardium, peritoneum / GI tract, kidneys, vertebrae, uterus</a:t>
            </a:r>
          </a:p>
          <a:p>
            <a:endParaRPr lang="en-US" sz="1800" dirty="0"/>
          </a:p>
        </p:txBody>
      </p:sp>
    </p:spTree>
    <p:extLst>
      <p:ext uri="{BB962C8B-B14F-4D97-AF65-F5344CB8AC3E}">
        <p14:creationId xmlns:p14="http://schemas.microsoft.com/office/powerpoint/2010/main" val="1054248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rvical Tuberculous Lymphadenitis - Journal of Emergency Medic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189038"/>
            <a:ext cx="5607684" cy="5029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960" y="2880360"/>
            <a:ext cx="3855720" cy="707886"/>
          </a:xfrm>
          <a:prstGeom prst="rect">
            <a:avLst/>
          </a:prstGeom>
          <a:noFill/>
        </p:spPr>
        <p:txBody>
          <a:bodyPr wrap="square" rtlCol="0">
            <a:spAutoFit/>
          </a:bodyPr>
          <a:lstStyle/>
          <a:p>
            <a:pPr algn="ctr"/>
            <a:r>
              <a:rPr lang="en-US" sz="2000" b="1" dirty="0" smtClean="0">
                <a:solidFill>
                  <a:schemeClr val="accent3">
                    <a:lumMod val="50000"/>
                  </a:schemeClr>
                </a:solidFill>
              </a:rPr>
              <a:t>Scrofula</a:t>
            </a:r>
          </a:p>
          <a:p>
            <a:pPr algn="ctr"/>
            <a:r>
              <a:rPr lang="en-US" sz="2000" b="1" dirty="0" smtClean="0">
                <a:solidFill>
                  <a:schemeClr val="accent3">
                    <a:lumMod val="50000"/>
                  </a:schemeClr>
                </a:solidFill>
              </a:rPr>
              <a:t>MTB cervical lymphadenitis</a:t>
            </a:r>
            <a:endParaRPr lang="en-US" sz="2000" b="1" dirty="0">
              <a:solidFill>
                <a:schemeClr val="accent3">
                  <a:lumMod val="50000"/>
                </a:schemeClr>
              </a:solidFill>
            </a:endParaRPr>
          </a:p>
        </p:txBody>
      </p:sp>
    </p:spTree>
    <p:extLst>
      <p:ext uri="{BB962C8B-B14F-4D97-AF65-F5344CB8AC3E}">
        <p14:creationId xmlns:p14="http://schemas.microsoft.com/office/powerpoint/2010/main" val="233081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900"/>
            <a:ext cx="8229600" cy="1143000"/>
          </a:xfrm>
        </p:spPr>
        <p:txBody>
          <a:bodyPr/>
          <a:lstStyle/>
          <a:p>
            <a:r>
              <a:rPr lang="en-US" dirty="0" smtClean="0">
                <a:solidFill>
                  <a:srgbClr val="002060"/>
                </a:solidFill>
              </a:rPr>
              <a:t>Disclosures</a:t>
            </a:r>
            <a:endParaRPr lang="en-US" dirty="0">
              <a:solidFill>
                <a:srgbClr val="002060"/>
              </a:solidFill>
            </a:endParaRPr>
          </a:p>
        </p:txBody>
      </p:sp>
      <p:sp>
        <p:nvSpPr>
          <p:cNvPr id="3" name="Content Placeholder 2"/>
          <p:cNvSpPr>
            <a:spLocks noGrp="1"/>
          </p:cNvSpPr>
          <p:nvPr>
            <p:ph idx="1"/>
          </p:nvPr>
        </p:nvSpPr>
        <p:spPr>
          <a:xfrm>
            <a:off x="1981200" y="1520946"/>
            <a:ext cx="8229600" cy="4957493"/>
          </a:xfrm>
        </p:spPr>
        <p:txBody>
          <a:bodyPr>
            <a:normAutofit fontScale="77500" lnSpcReduction="20000"/>
          </a:bodyPr>
          <a:lstStyle/>
          <a:p>
            <a:r>
              <a:rPr lang="en-US" dirty="0" smtClean="0">
                <a:solidFill>
                  <a:srgbClr val="002060"/>
                </a:solidFill>
              </a:rPr>
              <a:t>With respect to the following presentation, there has been no relevant (direct or indirect) financial relationship between the faculty listed above or other activity planners (or spouse/partner) and any for-profit company in the past 12 months which would be considered a conflict of interest.</a:t>
            </a:r>
          </a:p>
          <a:p>
            <a:r>
              <a:rPr lang="en-US" dirty="0" smtClean="0">
                <a:solidFill>
                  <a:srgbClr val="002060"/>
                </a:solidFill>
              </a:rPr>
              <a:t>The views expressed in this presentation are those of the faculty and may not reflect official policy of Community Health Center, Inc. and its Weitzman Institute.</a:t>
            </a:r>
          </a:p>
          <a:p>
            <a:r>
              <a:rPr lang="en-US" dirty="0" smtClean="0">
                <a:solidFill>
                  <a:srgbClr val="002060"/>
                </a:solidFill>
              </a:rPr>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endParaRPr lang="en-US" dirty="0">
              <a:solidFill>
                <a:srgbClr val="002060"/>
              </a:solidFill>
            </a:endParaRPr>
          </a:p>
        </p:txBody>
      </p:sp>
    </p:spTree>
    <p:extLst>
      <p:ext uri="{BB962C8B-B14F-4D97-AF65-F5344CB8AC3E}">
        <p14:creationId xmlns:p14="http://schemas.microsoft.com/office/powerpoint/2010/main" val="1957654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1040"/>
            <a:ext cx="10972800" cy="1234440"/>
          </a:xfrm>
        </p:spPr>
        <p:txBody>
          <a:bodyPr>
            <a:normAutofit/>
          </a:bodyPr>
          <a:lstStyle/>
          <a:p>
            <a:r>
              <a:rPr lang="en-US" b="1" dirty="0" smtClean="0">
                <a:solidFill>
                  <a:srgbClr val="C00000"/>
                </a:solidFill>
              </a:rPr>
              <a:t>SIGNS AND SYMPTOMS OF ACTIVE TB</a:t>
            </a:r>
            <a:endParaRPr lang="en-US" b="1" dirty="0">
              <a:solidFill>
                <a:srgbClr val="C00000"/>
              </a:solidFill>
            </a:endParaRPr>
          </a:p>
        </p:txBody>
      </p:sp>
      <p:pic>
        <p:nvPicPr>
          <p:cNvPr id="4" name="Picture 3"/>
          <p:cNvPicPr>
            <a:picLocks noChangeAspect="1"/>
          </p:cNvPicPr>
          <p:nvPr/>
        </p:nvPicPr>
        <p:blipFill>
          <a:blip r:embed="rId2"/>
          <a:stretch>
            <a:fillRect/>
          </a:stretch>
        </p:blipFill>
        <p:spPr>
          <a:xfrm>
            <a:off x="771525" y="2101215"/>
            <a:ext cx="5619750" cy="3829050"/>
          </a:xfrm>
          <a:prstGeom prst="rect">
            <a:avLst/>
          </a:prstGeom>
        </p:spPr>
      </p:pic>
      <p:sp>
        <p:nvSpPr>
          <p:cNvPr id="5" name="TextBox 4"/>
          <p:cNvSpPr txBox="1"/>
          <p:nvPr/>
        </p:nvSpPr>
        <p:spPr>
          <a:xfrm>
            <a:off x="2545080" y="6096000"/>
            <a:ext cx="2468880" cy="369332"/>
          </a:xfrm>
          <a:prstGeom prst="rect">
            <a:avLst/>
          </a:prstGeom>
          <a:noFill/>
        </p:spPr>
        <p:txBody>
          <a:bodyPr wrap="square" rtlCol="0">
            <a:spAutoFit/>
          </a:bodyPr>
          <a:lstStyle/>
          <a:p>
            <a:pPr algn="ctr"/>
            <a:r>
              <a:rPr lang="en-US" b="1" dirty="0" smtClean="0">
                <a:solidFill>
                  <a:schemeClr val="accent3">
                    <a:lumMod val="50000"/>
                  </a:schemeClr>
                </a:solidFill>
              </a:rPr>
              <a:t>FLORIDA DPH</a:t>
            </a:r>
            <a:endParaRPr lang="en-US" b="1" dirty="0">
              <a:solidFill>
                <a:schemeClr val="accent3">
                  <a:lumMod val="50000"/>
                </a:schemeClr>
              </a:solidFill>
            </a:endParaRPr>
          </a:p>
        </p:txBody>
      </p:sp>
      <p:sp>
        <p:nvSpPr>
          <p:cNvPr id="6" name="TextBox 5"/>
          <p:cNvSpPr txBox="1"/>
          <p:nvPr/>
        </p:nvSpPr>
        <p:spPr>
          <a:xfrm>
            <a:off x="7162800" y="2101215"/>
            <a:ext cx="4297680" cy="1477328"/>
          </a:xfrm>
          <a:prstGeom prst="rect">
            <a:avLst/>
          </a:prstGeom>
          <a:noFill/>
        </p:spPr>
        <p:txBody>
          <a:bodyPr wrap="square" rtlCol="0">
            <a:spAutoFit/>
          </a:bodyPr>
          <a:lstStyle/>
          <a:p>
            <a:r>
              <a:rPr lang="en-US" b="1" dirty="0" smtClean="0">
                <a:solidFill>
                  <a:schemeClr val="accent3">
                    <a:lumMod val="50000"/>
                  </a:schemeClr>
                </a:solidFill>
              </a:rPr>
              <a:t>ON EXAM:</a:t>
            </a:r>
          </a:p>
          <a:p>
            <a:pPr marL="285750" indent="-285750">
              <a:buFont typeface="Arial" panose="020B0604020202020204" pitchFamily="34" charset="0"/>
              <a:buChar char="•"/>
            </a:pPr>
            <a:r>
              <a:rPr lang="en-US" b="1" dirty="0" smtClean="0">
                <a:solidFill>
                  <a:srgbClr val="002060"/>
                </a:solidFill>
              </a:rPr>
              <a:t>Cachexia</a:t>
            </a:r>
          </a:p>
          <a:p>
            <a:pPr marL="285750" indent="-285750">
              <a:buFont typeface="Arial" panose="020B0604020202020204" pitchFamily="34" charset="0"/>
              <a:buChar char="•"/>
            </a:pPr>
            <a:r>
              <a:rPr lang="en-US" b="1" dirty="0" smtClean="0">
                <a:solidFill>
                  <a:srgbClr val="002060"/>
                </a:solidFill>
              </a:rPr>
              <a:t>Post-</a:t>
            </a:r>
            <a:r>
              <a:rPr lang="en-US" b="1" dirty="0" err="1" smtClean="0">
                <a:solidFill>
                  <a:srgbClr val="002060"/>
                </a:solidFill>
              </a:rPr>
              <a:t>tussive</a:t>
            </a:r>
            <a:r>
              <a:rPr lang="en-US" b="1" dirty="0" smtClean="0">
                <a:solidFill>
                  <a:srgbClr val="002060"/>
                </a:solidFill>
              </a:rPr>
              <a:t> apical rales</a:t>
            </a:r>
          </a:p>
          <a:p>
            <a:pPr marL="285750" indent="-285750">
              <a:buFont typeface="Arial" panose="020B0604020202020204" pitchFamily="34" charset="0"/>
              <a:buChar char="•"/>
            </a:pPr>
            <a:r>
              <a:rPr lang="en-US" b="1" dirty="0" smtClean="0">
                <a:solidFill>
                  <a:srgbClr val="002060"/>
                </a:solidFill>
              </a:rPr>
              <a:t>Erythema </a:t>
            </a:r>
            <a:r>
              <a:rPr lang="en-US" b="1" dirty="0" err="1" smtClean="0">
                <a:solidFill>
                  <a:srgbClr val="002060"/>
                </a:solidFill>
              </a:rPr>
              <a:t>nodosum</a:t>
            </a:r>
            <a:r>
              <a:rPr lang="en-US" b="1" dirty="0" smtClean="0">
                <a:solidFill>
                  <a:srgbClr val="002060"/>
                </a:solidFill>
              </a:rPr>
              <a:t> </a:t>
            </a:r>
          </a:p>
          <a:p>
            <a:pPr marL="285750" indent="-285750">
              <a:buFont typeface="Arial" panose="020B0604020202020204" pitchFamily="34" charset="0"/>
              <a:buChar char="•"/>
            </a:pPr>
            <a:r>
              <a:rPr lang="en-US" b="1" dirty="0" smtClean="0">
                <a:solidFill>
                  <a:srgbClr val="002060"/>
                </a:solidFill>
              </a:rPr>
              <a:t>Often no abnormal findings**</a:t>
            </a:r>
            <a:endParaRPr lang="en-US" b="1" dirty="0">
              <a:solidFill>
                <a:srgbClr val="002060"/>
              </a:solidFill>
            </a:endParaRPr>
          </a:p>
        </p:txBody>
      </p:sp>
    </p:spTree>
    <p:extLst>
      <p:ext uri="{BB962C8B-B14F-4D97-AF65-F5344CB8AC3E}">
        <p14:creationId xmlns:p14="http://schemas.microsoft.com/office/powerpoint/2010/main" val="1014507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4288"/>
            <a:ext cx="10972800" cy="1143000"/>
          </a:xfrm>
        </p:spPr>
        <p:txBody>
          <a:bodyPr/>
          <a:lstStyle/>
          <a:p>
            <a:r>
              <a:rPr lang="en-US" b="1" dirty="0" smtClean="0">
                <a:solidFill>
                  <a:srgbClr val="C00000"/>
                </a:solidFill>
              </a:rPr>
              <a:t>SCREENING</a:t>
            </a:r>
            <a:endParaRPr lang="en-US" b="1" dirty="0">
              <a:solidFill>
                <a:srgbClr val="C00000"/>
              </a:solidFill>
            </a:endParaRPr>
          </a:p>
        </p:txBody>
      </p:sp>
      <p:sp>
        <p:nvSpPr>
          <p:cNvPr id="4" name="TextBox 3"/>
          <p:cNvSpPr txBox="1"/>
          <p:nvPr/>
        </p:nvSpPr>
        <p:spPr>
          <a:xfrm>
            <a:off x="685800" y="2115551"/>
            <a:ext cx="10820400" cy="4431983"/>
          </a:xfrm>
          <a:prstGeom prst="rect">
            <a:avLst/>
          </a:prstGeom>
          <a:noFill/>
        </p:spPr>
        <p:txBody>
          <a:bodyPr wrap="square" rtlCol="0">
            <a:spAutoFit/>
          </a:bodyPr>
          <a:lstStyle/>
          <a:p>
            <a:r>
              <a:rPr lang="en-US" sz="2400" b="1" dirty="0" smtClean="0">
                <a:solidFill>
                  <a:schemeClr val="accent3">
                    <a:lumMod val="50000"/>
                  </a:schemeClr>
                </a:solidFill>
              </a:rPr>
              <a:t>CDC SCREENING RECOMMENDATIONS:</a:t>
            </a:r>
          </a:p>
          <a:p>
            <a:endParaRPr lang="en-US" sz="2400" b="1" dirty="0" smtClean="0">
              <a:solidFill>
                <a:srgbClr val="002060"/>
              </a:solidFill>
            </a:endParaRPr>
          </a:p>
          <a:p>
            <a:pPr marL="285750" indent="-285750">
              <a:buFont typeface="Arial" panose="020B0604020202020204" pitchFamily="34" charset="0"/>
              <a:buChar char="•"/>
            </a:pPr>
            <a:r>
              <a:rPr lang="en-US" b="1" dirty="0">
                <a:solidFill>
                  <a:srgbClr val="002060"/>
                </a:solidFill>
              </a:rPr>
              <a:t>People who have spent time with someone who has TB </a:t>
            </a:r>
            <a:r>
              <a:rPr lang="en-US" b="1" dirty="0" smtClean="0">
                <a:solidFill>
                  <a:srgbClr val="002060"/>
                </a:solidFill>
              </a:rPr>
              <a:t>disease</a:t>
            </a:r>
          </a:p>
          <a:p>
            <a:endParaRPr lang="en-US" b="1" dirty="0">
              <a:solidFill>
                <a:srgbClr val="002060"/>
              </a:solidFill>
            </a:endParaRPr>
          </a:p>
          <a:p>
            <a:pPr marL="285750" indent="-285750">
              <a:buFont typeface="Arial" panose="020B0604020202020204" pitchFamily="34" charset="0"/>
              <a:buChar char="•"/>
            </a:pPr>
            <a:r>
              <a:rPr lang="en-US" b="1" dirty="0">
                <a:solidFill>
                  <a:srgbClr val="002060"/>
                </a:solidFill>
              </a:rPr>
              <a:t>People from a country where TB disease is common </a:t>
            </a:r>
            <a:r>
              <a:rPr lang="en-US" b="1" dirty="0" smtClean="0">
                <a:solidFill>
                  <a:srgbClr val="002060"/>
                </a:solidFill>
              </a:rPr>
              <a:t>– case burden &gt; 20 / 100,000 per IDSA guidelines; CDC guidelines </a:t>
            </a:r>
            <a:r>
              <a:rPr lang="en-US" b="1" dirty="0">
                <a:solidFill>
                  <a:srgbClr val="002060"/>
                </a:solidFill>
              </a:rPr>
              <a:t>specifically mention  Mexico, the </a:t>
            </a:r>
            <a:r>
              <a:rPr lang="en-US" b="1" dirty="0" smtClean="0">
                <a:solidFill>
                  <a:srgbClr val="002060"/>
                </a:solidFill>
              </a:rPr>
              <a:t>Philippines, Vietnam</a:t>
            </a:r>
            <a:r>
              <a:rPr lang="en-US" b="1" dirty="0">
                <a:solidFill>
                  <a:srgbClr val="002060"/>
                </a:solidFill>
              </a:rPr>
              <a:t>, India, China, Haiti, </a:t>
            </a:r>
            <a:r>
              <a:rPr lang="en-US" b="1" dirty="0" smtClean="0">
                <a:solidFill>
                  <a:srgbClr val="002060"/>
                </a:solidFill>
              </a:rPr>
              <a:t>and Guatemala for screening in US</a:t>
            </a:r>
          </a:p>
          <a:p>
            <a:endParaRPr lang="en-US" b="1" dirty="0">
              <a:solidFill>
                <a:srgbClr val="002060"/>
              </a:solidFill>
            </a:endParaRPr>
          </a:p>
          <a:p>
            <a:pPr marL="285750" indent="-285750">
              <a:buFont typeface="Arial" panose="020B0604020202020204" pitchFamily="34" charset="0"/>
              <a:buChar char="•"/>
            </a:pPr>
            <a:r>
              <a:rPr lang="en-US" b="1" dirty="0">
                <a:solidFill>
                  <a:srgbClr val="002060"/>
                </a:solidFill>
              </a:rPr>
              <a:t>People who live or work in high-risk settings (for example: correctional facilities, long-term care facilities or nursing homes, and homeless shelters</a:t>
            </a:r>
            <a:r>
              <a:rPr lang="en-US" b="1" dirty="0" smtClean="0">
                <a:solidFill>
                  <a:srgbClr val="002060"/>
                </a:solidFill>
              </a:rPr>
              <a:t>)</a:t>
            </a:r>
          </a:p>
          <a:p>
            <a:endParaRPr lang="en-US" b="1" dirty="0">
              <a:solidFill>
                <a:srgbClr val="002060"/>
              </a:solidFill>
            </a:endParaRPr>
          </a:p>
          <a:p>
            <a:pPr marL="285750" indent="-285750">
              <a:buFont typeface="Arial" panose="020B0604020202020204" pitchFamily="34" charset="0"/>
              <a:buChar char="•"/>
            </a:pPr>
            <a:r>
              <a:rPr lang="en-US" b="1" dirty="0">
                <a:solidFill>
                  <a:srgbClr val="002060"/>
                </a:solidFill>
              </a:rPr>
              <a:t>Health-care workers who care for patients at increased risk for TB </a:t>
            </a:r>
            <a:r>
              <a:rPr lang="en-US" b="1" dirty="0" smtClean="0">
                <a:solidFill>
                  <a:srgbClr val="002060"/>
                </a:solidFill>
              </a:rPr>
              <a:t>disease</a:t>
            </a:r>
          </a:p>
          <a:p>
            <a:endParaRPr lang="en-US" b="1" dirty="0">
              <a:solidFill>
                <a:srgbClr val="002060"/>
              </a:solidFill>
            </a:endParaRPr>
          </a:p>
          <a:p>
            <a:pPr marL="285750" indent="-285750">
              <a:buFont typeface="Arial" panose="020B0604020202020204" pitchFamily="34" charset="0"/>
              <a:buChar char="•"/>
            </a:pPr>
            <a:r>
              <a:rPr lang="en-US" b="1" dirty="0">
                <a:solidFill>
                  <a:srgbClr val="002060"/>
                </a:solidFill>
              </a:rPr>
              <a:t>Infants, children and adolescents exposed to adults who are at increased risk for latent tuberculosis infection or TB </a:t>
            </a:r>
            <a:r>
              <a:rPr lang="en-US" b="1" dirty="0" smtClean="0">
                <a:solidFill>
                  <a:srgbClr val="002060"/>
                </a:solidFill>
              </a:rPr>
              <a:t>disease</a:t>
            </a:r>
          </a:p>
        </p:txBody>
      </p:sp>
      <p:sp>
        <p:nvSpPr>
          <p:cNvPr id="3" name="TextBox 2"/>
          <p:cNvSpPr txBox="1"/>
          <p:nvPr/>
        </p:nvSpPr>
        <p:spPr>
          <a:xfrm>
            <a:off x="1844040" y="1367070"/>
            <a:ext cx="9159240" cy="646331"/>
          </a:xfrm>
          <a:prstGeom prst="rect">
            <a:avLst/>
          </a:prstGeom>
          <a:noFill/>
        </p:spPr>
        <p:txBody>
          <a:bodyPr wrap="square" rtlCol="0">
            <a:spAutoFit/>
          </a:bodyPr>
          <a:lstStyle/>
          <a:p>
            <a:pPr marL="342900" indent="-342900">
              <a:buAutoNum type="arabicPeriod"/>
            </a:pPr>
            <a:r>
              <a:rPr lang="en-US" b="1" dirty="0" smtClean="0">
                <a:solidFill>
                  <a:srgbClr val="C00000"/>
                </a:solidFill>
              </a:rPr>
              <a:t>PEOPLE AT HIGH RISK OF TB EXPOSURE</a:t>
            </a:r>
          </a:p>
          <a:p>
            <a:pPr marL="342900" indent="-342900">
              <a:buAutoNum type="arabicPeriod"/>
            </a:pPr>
            <a:r>
              <a:rPr lang="en-US" b="1" dirty="0" smtClean="0">
                <a:solidFill>
                  <a:srgbClr val="C00000"/>
                </a:solidFill>
              </a:rPr>
              <a:t>PEOPLE AT HIGH RISK OF DEVELOPING ACTIVE TB IF EXPOSED</a:t>
            </a:r>
            <a:endParaRPr lang="en-US" b="1" dirty="0">
              <a:solidFill>
                <a:srgbClr val="C00000"/>
              </a:solidFill>
            </a:endParaRPr>
          </a:p>
        </p:txBody>
      </p:sp>
    </p:spTree>
    <p:extLst>
      <p:ext uri="{BB962C8B-B14F-4D97-AF65-F5344CB8AC3E}">
        <p14:creationId xmlns:p14="http://schemas.microsoft.com/office/powerpoint/2010/main" val="39011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79832" y="0"/>
            <a:ext cx="4753928" cy="6883153"/>
          </a:xfrm>
          <a:prstGeom prst="rect">
            <a:avLst/>
          </a:prstGeom>
        </p:spPr>
      </p:pic>
      <p:pic>
        <p:nvPicPr>
          <p:cNvPr id="6" name="Picture 5"/>
          <p:cNvPicPr>
            <a:picLocks noChangeAspect="1"/>
          </p:cNvPicPr>
          <p:nvPr/>
        </p:nvPicPr>
        <p:blipFill>
          <a:blip r:embed="rId3"/>
          <a:stretch>
            <a:fillRect/>
          </a:stretch>
        </p:blipFill>
        <p:spPr>
          <a:xfrm>
            <a:off x="1185862" y="0"/>
            <a:ext cx="4340026" cy="6858000"/>
          </a:xfrm>
          <a:prstGeom prst="rect">
            <a:avLst/>
          </a:prstGeom>
        </p:spPr>
      </p:pic>
    </p:spTree>
    <p:extLst>
      <p:ext uri="{BB962C8B-B14F-4D97-AF65-F5344CB8AC3E}">
        <p14:creationId xmlns:p14="http://schemas.microsoft.com/office/powerpoint/2010/main" val="4137285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036320"/>
            <a:ext cx="10972800" cy="5516880"/>
          </a:xfrm>
        </p:spPr>
        <p:txBody>
          <a:bodyPr>
            <a:normAutofit/>
          </a:bodyPr>
          <a:lstStyle/>
          <a:p>
            <a:pPr marL="0" indent="0">
              <a:buNone/>
            </a:pPr>
            <a:r>
              <a:rPr lang="en-US" sz="1600" b="1" dirty="0" smtClean="0">
                <a:solidFill>
                  <a:schemeClr val="accent3">
                    <a:lumMod val="50000"/>
                  </a:schemeClr>
                </a:solidFill>
              </a:rPr>
              <a:t>TUBERCULIN SKIN TEST (TST): </a:t>
            </a:r>
          </a:p>
          <a:p>
            <a:pPr>
              <a:buFont typeface="Arial" panose="020B0604020202020204" pitchFamily="34" charset="0"/>
              <a:buChar char="•"/>
            </a:pPr>
            <a:r>
              <a:rPr lang="en-US" sz="1600" dirty="0" smtClean="0">
                <a:solidFill>
                  <a:srgbClr val="002060"/>
                </a:solidFill>
              </a:rPr>
              <a:t>0.1 PPD containing 5 tuberculin units is injected </a:t>
            </a:r>
            <a:r>
              <a:rPr lang="en-US" sz="1600" dirty="0" err="1" smtClean="0">
                <a:solidFill>
                  <a:srgbClr val="002060"/>
                </a:solidFill>
              </a:rPr>
              <a:t>intradermally</a:t>
            </a:r>
            <a:r>
              <a:rPr lang="en-US" sz="1600" dirty="0" smtClean="0">
                <a:solidFill>
                  <a:srgbClr val="002060"/>
                </a:solidFill>
              </a:rPr>
              <a:t> on volar surface of forearm using 27 gg TB syringe, then transverse width measured 48-72 hours after injection</a:t>
            </a:r>
          </a:p>
          <a:p>
            <a:pPr>
              <a:buFont typeface="Arial" panose="020B0604020202020204" pitchFamily="34" charset="0"/>
              <a:buChar char="•"/>
            </a:pPr>
            <a:r>
              <a:rPr lang="en-US" sz="1600" dirty="0" smtClean="0">
                <a:solidFill>
                  <a:srgbClr val="002060"/>
                </a:solidFill>
              </a:rPr>
              <a:t>77% sensitive, 97% specific</a:t>
            </a:r>
          </a:p>
          <a:p>
            <a:pPr>
              <a:buFont typeface="Arial" panose="020B0604020202020204" pitchFamily="34" charset="0"/>
              <a:buChar char="•"/>
            </a:pPr>
            <a:r>
              <a:rPr lang="en-US" sz="1600" u="sng" dirty="0" smtClean="0">
                <a:solidFill>
                  <a:srgbClr val="002060"/>
                </a:solidFill>
              </a:rPr>
              <a:t>Advantages</a:t>
            </a:r>
            <a:r>
              <a:rPr lang="en-US" sz="1600" dirty="0" smtClean="0">
                <a:solidFill>
                  <a:srgbClr val="002060"/>
                </a:solidFill>
              </a:rPr>
              <a:t>: no blood draw required; preferred test for children &lt; 2 y/o</a:t>
            </a:r>
          </a:p>
          <a:p>
            <a:pPr>
              <a:buFont typeface="Arial" panose="020B0604020202020204" pitchFamily="34" charset="0"/>
              <a:buChar char="•"/>
            </a:pPr>
            <a:r>
              <a:rPr lang="en-US" sz="1600" u="sng" dirty="0" smtClean="0">
                <a:solidFill>
                  <a:srgbClr val="002060"/>
                </a:solidFill>
              </a:rPr>
              <a:t>Disadvantages</a:t>
            </a:r>
            <a:r>
              <a:rPr lang="en-US" sz="1600" dirty="0" smtClean="0">
                <a:solidFill>
                  <a:srgbClr val="002060"/>
                </a:solidFill>
              </a:rPr>
              <a:t>: requires a second visit; can get a false positive if prior BCG vaccination; can get a false negative if immunocompromised; reaction can wane if LTBI many years after exposure</a:t>
            </a:r>
          </a:p>
          <a:p>
            <a:pPr>
              <a:buFont typeface="Arial" panose="020B0604020202020204" pitchFamily="34" charset="0"/>
              <a:buChar char="•"/>
            </a:pPr>
            <a:endParaRPr lang="en-US" sz="1600" dirty="0"/>
          </a:p>
          <a:p>
            <a:pPr marL="0" indent="0">
              <a:buNone/>
            </a:pPr>
            <a:r>
              <a:rPr lang="en-US" sz="1600" b="1" dirty="0" smtClean="0">
                <a:solidFill>
                  <a:schemeClr val="accent3">
                    <a:lumMod val="50000"/>
                  </a:schemeClr>
                </a:solidFill>
              </a:rPr>
              <a:t>INTERFERON GAMMA RELEASE ASSAYS (IGRAs): </a:t>
            </a:r>
          </a:p>
          <a:p>
            <a:pPr>
              <a:buFont typeface="Arial" panose="020B0604020202020204" pitchFamily="34" charset="0"/>
              <a:buChar char="•"/>
            </a:pPr>
            <a:r>
              <a:rPr lang="en-US" sz="1600" dirty="0" smtClean="0">
                <a:solidFill>
                  <a:srgbClr val="002060"/>
                </a:solidFill>
              </a:rPr>
              <a:t>Ex. </a:t>
            </a:r>
            <a:r>
              <a:rPr lang="en-US" sz="1600" dirty="0" err="1" smtClean="0">
                <a:solidFill>
                  <a:srgbClr val="002060"/>
                </a:solidFill>
              </a:rPr>
              <a:t>Quantiferon</a:t>
            </a:r>
            <a:r>
              <a:rPr lang="en-US" sz="1600" dirty="0" smtClean="0">
                <a:solidFill>
                  <a:srgbClr val="002060"/>
                </a:solidFill>
              </a:rPr>
              <a:t> and T-SPOT</a:t>
            </a:r>
          </a:p>
          <a:p>
            <a:pPr>
              <a:buFont typeface="Arial" panose="020B0604020202020204" pitchFamily="34" charset="0"/>
              <a:buChar char="•"/>
            </a:pPr>
            <a:r>
              <a:rPr lang="en-US" sz="1600" dirty="0" smtClean="0">
                <a:solidFill>
                  <a:srgbClr val="002060"/>
                </a:solidFill>
              </a:rPr>
              <a:t>Check for T-cell-mediated interferon gamma release in response to specific MTB antigens</a:t>
            </a:r>
          </a:p>
          <a:p>
            <a:pPr>
              <a:buFont typeface="Arial" panose="020B0604020202020204" pitchFamily="34" charset="0"/>
              <a:buChar char="•"/>
            </a:pPr>
            <a:r>
              <a:rPr lang="en-US" sz="1600" dirty="0" smtClean="0">
                <a:solidFill>
                  <a:srgbClr val="002060"/>
                </a:solidFill>
              </a:rPr>
              <a:t>60-90% sensitivity, &gt; 95% specificity</a:t>
            </a:r>
          </a:p>
          <a:p>
            <a:pPr>
              <a:buFont typeface="Arial" panose="020B0604020202020204" pitchFamily="34" charset="0"/>
              <a:buChar char="•"/>
            </a:pPr>
            <a:r>
              <a:rPr lang="en-US" sz="1600" u="sng" dirty="0" smtClean="0">
                <a:solidFill>
                  <a:srgbClr val="002060"/>
                </a:solidFill>
              </a:rPr>
              <a:t>Advantages</a:t>
            </a:r>
            <a:r>
              <a:rPr lang="en-US" sz="1600" dirty="0" smtClean="0">
                <a:solidFill>
                  <a:srgbClr val="002060"/>
                </a:solidFill>
              </a:rPr>
              <a:t>: multiple visits not required; better accuracy if prior BCG vaccination; probably slightly more accurate in the setting of HIV</a:t>
            </a:r>
          </a:p>
          <a:p>
            <a:pPr>
              <a:buFont typeface="Arial" panose="020B0604020202020204" pitchFamily="34" charset="0"/>
              <a:buChar char="•"/>
            </a:pPr>
            <a:r>
              <a:rPr lang="en-US" sz="1600" u="sng" dirty="0" smtClean="0">
                <a:solidFill>
                  <a:srgbClr val="002060"/>
                </a:solidFill>
              </a:rPr>
              <a:t>Disadvantages</a:t>
            </a:r>
            <a:r>
              <a:rPr lang="en-US" sz="1600" dirty="0" smtClean="0">
                <a:solidFill>
                  <a:srgbClr val="002060"/>
                </a:solidFill>
              </a:rPr>
              <a:t>: more expensive; requires blood draw; less data on use &lt; 2 y/o</a:t>
            </a:r>
          </a:p>
          <a:p>
            <a:pPr>
              <a:buFont typeface="Arial" panose="020B0604020202020204" pitchFamily="34" charset="0"/>
              <a:buChar char="•"/>
            </a:pPr>
            <a:endParaRPr lang="en-US" sz="1600" dirty="0" smtClean="0"/>
          </a:p>
          <a:p>
            <a:pPr marL="0" indent="0">
              <a:buNone/>
            </a:pPr>
            <a:r>
              <a:rPr lang="en-US" sz="1600" b="1" dirty="0" smtClean="0">
                <a:solidFill>
                  <a:schemeClr val="accent3">
                    <a:lumMod val="75000"/>
                  </a:schemeClr>
                </a:solidFill>
              </a:rPr>
              <a:t>SECONDARY SCREENING (after treatment):</a:t>
            </a:r>
          </a:p>
          <a:p>
            <a:pPr>
              <a:buFont typeface="Arial" panose="020B0604020202020204" pitchFamily="34" charset="0"/>
              <a:buChar char="•"/>
            </a:pPr>
            <a:r>
              <a:rPr lang="en-US" sz="1600" dirty="0" smtClean="0">
                <a:solidFill>
                  <a:srgbClr val="002060"/>
                </a:solidFill>
              </a:rPr>
              <a:t>PRIOR LATENT TB </a:t>
            </a:r>
            <a:r>
              <a:rPr lang="en-US" sz="1600" dirty="0" smtClean="0">
                <a:solidFill>
                  <a:srgbClr val="002060"/>
                </a:solidFill>
                <a:sym typeface="Wingdings" panose="05000000000000000000" pitchFamily="2" charset="2"/>
              </a:rPr>
              <a:t> CXR</a:t>
            </a:r>
          </a:p>
          <a:p>
            <a:pPr>
              <a:buFont typeface="Arial" panose="020B0604020202020204" pitchFamily="34" charset="0"/>
              <a:buChar char="•"/>
            </a:pPr>
            <a:r>
              <a:rPr lang="en-US" sz="1600" dirty="0" smtClean="0">
                <a:solidFill>
                  <a:srgbClr val="002060"/>
                </a:solidFill>
                <a:sym typeface="Wingdings" panose="05000000000000000000" pitchFamily="2" charset="2"/>
              </a:rPr>
              <a:t>PRIOR ACTIVE TB  symptom screening</a:t>
            </a:r>
          </a:p>
          <a:p>
            <a:pPr>
              <a:buFont typeface="Arial" panose="020B0604020202020204" pitchFamily="34" charset="0"/>
              <a:buChar char="•"/>
            </a:pPr>
            <a:endParaRPr lang="en-US" sz="1800" dirty="0">
              <a:solidFill>
                <a:srgbClr val="002060"/>
              </a:solidFill>
            </a:endParaRPr>
          </a:p>
          <a:p>
            <a:pPr marL="0" indent="0">
              <a:buNone/>
            </a:pPr>
            <a:endParaRPr lang="en-US" sz="1800" dirty="0" smtClean="0"/>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367168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r4UuTwNI2iE/V-w-J7Q-5bI/AAAAAAAACoE/aUt0yO9vNqoHqj3D0Nq2id0GpRU3UrDGwCLcB/s1600/interpretation%2Bof%2BPPD%2Bskin%2B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336" y="1280160"/>
            <a:ext cx="6388983" cy="502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84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4523"/>
            <a:ext cx="10972800" cy="975678"/>
          </a:xfrm>
        </p:spPr>
        <p:txBody>
          <a:bodyPr/>
          <a:lstStyle/>
          <a:p>
            <a:r>
              <a:rPr lang="en-US" b="1" dirty="0" smtClean="0">
                <a:solidFill>
                  <a:srgbClr val="C00000"/>
                </a:solidFill>
              </a:rPr>
              <a:t>DIAGNOSIS</a:t>
            </a:r>
            <a:endParaRPr lang="en-US" b="1" dirty="0">
              <a:solidFill>
                <a:srgbClr val="C00000"/>
              </a:solidFill>
            </a:endParaRPr>
          </a:p>
        </p:txBody>
      </p:sp>
      <p:sp>
        <p:nvSpPr>
          <p:cNvPr id="3" name="Content Placeholder 2"/>
          <p:cNvSpPr>
            <a:spLocks noGrp="1"/>
          </p:cNvSpPr>
          <p:nvPr>
            <p:ph idx="1"/>
          </p:nvPr>
        </p:nvSpPr>
        <p:spPr>
          <a:xfrm>
            <a:off x="609600" y="1112362"/>
            <a:ext cx="10972800" cy="5501797"/>
          </a:xfrm>
        </p:spPr>
        <p:txBody>
          <a:bodyPr>
            <a:normAutofit/>
          </a:bodyPr>
          <a:lstStyle/>
          <a:p>
            <a:pPr marL="0" indent="0">
              <a:buNone/>
            </a:pPr>
            <a:r>
              <a:rPr lang="en-US" sz="2800" b="1" dirty="0" smtClean="0">
                <a:solidFill>
                  <a:schemeClr val="accent3">
                    <a:lumMod val="50000"/>
                  </a:schemeClr>
                </a:solidFill>
              </a:rPr>
              <a:t>CXR</a:t>
            </a:r>
            <a:endParaRPr lang="en-US" sz="2800" dirty="0"/>
          </a:p>
          <a:p>
            <a:r>
              <a:rPr lang="en-US" sz="1800" b="1" dirty="0">
                <a:solidFill>
                  <a:srgbClr val="002060"/>
                </a:solidFill>
              </a:rPr>
              <a:t>P</a:t>
            </a:r>
            <a:r>
              <a:rPr lang="en-US" sz="1800" b="1" dirty="0" smtClean="0">
                <a:solidFill>
                  <a:srgbClr val="002060"/>
                </a:solidFill>
              </a:rPr>
              <a:t>ositive x-ray alone not diagnostic of active TB!</a:t>
            </a:r>
          </a:p>
          <a:p>
            <a:r>
              <a:rPr lang="en-US" sz="1800" b="1" dirty="0" smtClean="0">
                <a:solidFill>
                  <a:srgbClr val="002060"/>
                </a:solidFill>
              </a:rPr>
              <a:t>Focal infiltrate, esp. in upper lobe(s) though can be lower as well; may be unilateral or bilateral</a:t>
            </a:r>
          </a:p>
          <a:p>
            <a:r>
              <a:rPr lang="en-US" sz="1800" b="1" dirty="0" smtClean="0">
                <a:solidFill>
                  <a:srgbClr val="002060"/>
                </a:solidFill>
              </a:rPr>
              <a:t>Other features (dependent upon disease stage): </a:t>
            </a:r>
            <a:r>
              <a:rPr lang="en-US" sz="1800" b="1" dirty="0" err="1" smtClean="0">
                <a:solidFill>
                  <a:srgbClr val="002060"/>
                </a:solidFill>
              </a:rPr>
              <a:t>cavitations</a:t>
            </a:r>
            <a:r>
              <a:rPr lang="en-US" sz="1800" b="1" dirty="0" smtClean="0">
                <a:solidFill>
                  <a:srgbClr val="002060"/>
                </a:solidFill>
              </a:rPr>
              <a:t>, fibrosis, hilar and mediastinal LAD, volume loss, calcified nodular lesions from healed tubercles</a:t>
            </a:r>
          </a:p>
          <a:p>
            <a:endParaRPr lang="en-US" sz="1800" b="1" dirty="0"/>
          </a:p>
          <a:p>
            <a:pPr marL="0" indent="0">
              <a:buNone/>
            </a:pPr>
            <a:r>
              <a:rPr lang="en-US" sz="2800" b="1" dirty="0" smtClean="0">
                <a:solidFill>
                  <a:schemeClr val="accent3">
                    <a:lumMod val="50000"/>
                  </a:schemeClr>
                </a:solidFill>
              </a:rPr>
              <a:t>ACID-FAST BACILLI (AFB) TEST</a:t>
            </a:r>
          </a:p>
          <a:p>
            <a:r>
              <a:rPr lang="en-US" sz="1800" b="1" dirty="0" smtClean="0">
                <a:solidFill>
                  <a:srgbClr val="002060"/>
                </a:solidFill>
              </a:rPr>
              <a:t>Sample early morning deep cough x 3 consecutive days</a:t>
            </a:r>
          </a:p>
          <a:p>
            <a:r>
              <a:rPr lang="en-US" sz="1800" b="1" dirty="0" smtClean="0">
                <a:solidFill>
                  <a:srgbClr val="002060"/>
                </a:solidFill>
              </a:rPr>
              <a:t>Sputum smear + culture</a:t>
            </a:r>
          </a:p>
          <a:p>
            <a:r>
              <a:rPr lang="en-US" sz="1800" b="1" dirty="0" smtClean="0">
                <a:solidFill>
                  <a:srgbClr val="002060"/>
                </a:solidFill>
              </a:rPr>
              <a:t>Still the mainstay for dx</a:t>
            </a:r>
          </a:p>
          <a:p>
            <a:r>
              <a:rPr lang="en-US" sz="1800" b="1" dirty="0" smtClean="0">
                <a:solidFill>
                  <a:srgbClr val="002060"/>
                </a:solidFill>
              </a:rPr>
              <a:t>Can take 10-60 days to get result!</a:t>
            </a:r>
          </a:p>
          <a:p>
            <a:pPr marL="0" indent="0">
              <a:buNone/>
            </a:pPr>
            <a:endParaRPr lang="en-US" sz="1800" dirty="0" smtClean="0">
              <a:solidFill>
                <a:srgbClr val="002060"/>
              </a:solidFill>
            </a:endParaRPr>
          </a:p>
          <a:p>
            <a:pPr marL="0" indent="0">
              <a:buNone/>
            </a:pPr>
            <a:r>
              <a:rPr lang="en-US" sz="2800" b="1" dirty="0" smtClean="0">
                <a:solidFill>
                  <a:schemeClr val="accent3">
                    <a:lumMod val="50000"/>
                  </a:schemeClr>
                </a:solidFill>
              </a:rPr>
              <a:t>OTHER METHODS</a:t>
            </a:r>
          </a:p>
          <a:p>
            <a:r>
              <a:rPr lang="en-US" sz="1800" b="1" dirty="0" smtClean="0">
                <a:solidFill>
                  <a:schemeClr val="accent3">
                    <a:lumMod val="50000"/>
                  </a:schemeClr>
                </a:solidFill>
              </a:rPr>
              <a:t>NAAT</a:t>
            </a:r>
            <a:r>
              <a:rPr lang="en-US" sz="1800" b="1" dirty="0" smtClean="0">
                <a:solidFill>
                  <a:srgbClr val="002060"/>
                </a:solidFill>
              </a:rPr>
              <a:t>: result within 48 hours, $$$</a:t>
            </a:r>
          </a:p>
          <a:p>
            <a:r>
              <a:rPr lang="en-US" sz="1800" b="1" dirty="0" smtClean="0">
                <a:solidFill>
                  <a:schemeClr val="accent3">
                    <a:lumMod val="50000"/>
                  </a:schemeClr>
                </a:solidFill>
              </a:rPr>
              <a:t>Pleural fluid testing</a:t>
            </a:r>
          </a:p>
          <a:p>
            <a:pPr marL="0" indent="0">
              <a:buNone/>
            </a:pPr>
            <a:endParaRPr lang="en-US" sz="2800" dirty="0" smtClean="0">
              <a:solidFill>
                <a:srgbClr val="002060"/>
              </a:solidFill>
            </a:endParaRPr>
          </a:p>
          <a:p>
            <a:endParaRPr lang="en-US" sz="1800" b="1" dirty="0"/>
          </a:p>
          <a:p>
            <a:pPr marL="0" indent="0">
              <a:buNone/>
            </a:pPr>
            <a:endParaRPr lang="en-US" sz="1800" b="1" dirty="0" smtClean="0"/>
          </a:p>
          <a:p>
            <a:endParaRPr lang="en-US" sz="1800" dirty="0"/>
          </a:p>
        </p:txBody>
      </p:sp>
      <p:pic>
        <p:nvPicPr>
          <p:cNvPr id="4" name="Picture 3"/>
          <p:cNvPicPr>
            <a:picLocks noChangeAspect="1"/>
          </p:cNvPicPr>
          <p:nvPr/>
        </p:nvPicPr>
        <p:blipFill>
          <a:blip r:embed="rId2"/>
          <a:stretch>
            <a:fillRect/>
          </a:stretch>
        </p:blipFill>
        <p:spPr>
          <a:xfrm>
            <a:off x="6705600" y="3106975"/>
            <a:ext cx="2960370" cy="2125018"/>
          </a:xfrm>
          <a:prstGeom prst="rect">
            <a:avLst/>
          </a:prstGeom>
        </p:spPr>
      </p:pic>
    </p:spTree>
    <p:extLst>
      <p:ext uri="{BB962C8B-B14F-4D97-AF65-F5344CB8AC3E}">
        <p14:creationId xmlns:p14="http://schemas.microsoft.com/office/powerpoint/2010/main" val="3325174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54442" y="1343025"/>
            <a:ext cx="3256598" cy="3592480"/>
          </a:xfrm>
          <a:prstGeom prst="rect">
            <a:avLst/>
          </a:prstGeom>
        </p:spPr>
      </p:pic>
      <p:sp>
        <p:nvSpPr>
          <p:cNvPr id="5" name="Rectangle 4"/>
          <p:cNvSpPr/>
          <p:nvPr/>
        </p:nvSpPr>
        <p:spPr>
          <a:xfrm>
            <a:off x="289560" y="5285155"/>
            <a:ext cx="6096000" cy="1200329"/>
          </a:xfrm>
          <a:prstGeom prst="rect">
            <a:avLst/>
          </a:prstGeom>
        </p:spPr>
        <p:txBody>
          <a:bodyPr>
            <a:spAutoFit/>
          </a:bodyPr>
          <a:lstStyle/>
          <a:p>
            <a:r>
              <a:rPr lang="en-US" dirty="0"/>
              <a:t>patchy opacification on the upper right and mid-zone lung with fibrotic shadows, as well as bilateral hilar </a:t>
            </a:r>
            <a:r>
              <a:rPr lang="en-US" dirty="0" smtClean="0"/>
              <a:t>lymphadenopathy</a:t>
            </a:r>
          </a:p>
          <a:p>
            <a:endParaRPr lang="en-US" dirty="0"/>
          </a:p>
          <a:p>
            <a:endParaRPr lang="en-US" dirty="0"/>
          </a:p>
        </p:txBody>
      </p:sp>
      <p:pic>
        <p:nvPicPr>
          <p:cNvPr id="6" name="Picture 5"/>
          <p:cNvPicPr>
            <a:picLocks noChangeAspect="1"/>
          </p:cNvPicPr>
          <p:nvPr/>
        </p:nvPicPr>
        <p:blipFill>
          <a:blip r:embed="rId4"/>
          <a:stretch>
            <a:fillRect/>
          </a:stretch>
        </p:blipFill>
        <p:spPr>
          <a:xfrm>
            <a:off x="6385560" y="1343025"/>
            <a:ext cx="4446488" cy="3592480"/>
          </a:xfrm>
          <a:prstGeom prst="rect">
            <a:avLst/>
          </a:prstGeom>
        </p:spPr>
      </p:pic>
      <p:sp>
        <p:nvSpPr>
          <p:cNvPr id="7" name="Rectangle 6"/>
          <p:cNvSpPr/>
          <p:nvPr/>
        </p:nvSpPr>
        <p:spPr>
          <a:xfrm>
            <a:off x="6385560" y="5285155"/>
            <a:ext cx="6096000" cy="646331"/>
          </a:xfrm>
          <a:prstGeom prst="rect">
            <a:avLst/>
          </a:prstGeom>
        </p:spPr>
        <p:txBody>
          <a:bodyPr>
            <a:spAutoFit/>
          </a:bodyPr>
          <a:lstStyle/>
          <a:p>
            <a:r>
              <a:rPr lang="en-US" dirty="0"/>
              <a:t>Calcified mediastinal and abdominal lymph nodes. Calcified pulmonary and splenic granulomas. </a:t>
            </a:r>
          </a:p>
        </p:txBody>
      </p:sp>
    </p:spTree>
    <p:extLst>
      <p:ext uri="{BB962C8B-B14F-4D97-AF65-F5344CB8AC3E}">
        <p14:creationId xmlns:p14="http://schemas.microsoft.com/office/powerpoint/2010/main" val="155496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8"/>
            <a:ext cx="10972800" cy="1143000"/>
          </a:xfrm>
        </p:spPr>
        <p:txBody>
          <a:bodyPr/>
          <a:lstStyle/>
          <a:p>
            <a:r>
              <a:rPr lang="en-US" b="1" dirty="0" smtClean="0">
                <a:solidFill>
                  <a:srgbClr val="C00000"/>
                </a:solidFill>
              </a:rPr>
              <a:t>HIV-TB COINFECTION</a:t>
            </a:r>
            <a:endParaRPr lang="en-US" b="1" dirty="0">
              <a:solidFill>
                <a:srgbClr val="C00000"/>
              </a:solidFill>
            </a:endParaRPr>
          </a:p>
        </p:txBody>
      </p:sp>
      <p:sp>
        <p:nvSpPr>
          <p:cNvPr id="3" name="Content Placeholder 2"/>
          <p:cNvSpPr>
            <a:spLocks noGrp="1"/>
          </p:cNvSpPr>
          <p:nvPr>
            <p:ph idx="1"/>
          </p:nvPr>
        </p:nvSpPr>
        <p:spPr>
          <a:xfrm>
            <a:off x="365760" y="1874838"/>
            <a:ext cx="10972800" cy="4525963"/>
          </a:xfrm>
        </p:spPr>
        <p:txBody>
          <a:bodyPr>
            <a:normAutofit fontScale="92500" lnSpcReduction="20000"/>
          </a:bodyPr>
          <a:lstStyle/>
          <a:p>
            <a:r>
              <a:rPr lang="en-US" sz="2200" b="1" dirty="0" smtClean="0">
                <a:solidFill>
                  <a:srgbClr val="002060"/>
                </a:solidFill>
              </a:rPr>
              <a:t>Individuals with HIV-TB coinfection are 18 x more likely to develop active TB. </a:t>
            </a:r>
          </a:p>
          <a:p>
            <a:endParaRPr lang="en-US" sz="2200" b="1" dirty="0">
              <a:solidFill>
                <a:srgbClr val="002060"/>
              </a:solidFill>
            </a:endParaRPr>
          </a:p>
          <a:p>
            <a:r>
              <a:rPr lang="en-US" sz="2200" b="1" dirty="0" smtClean="0">
                <a:solidFill>
                  <a:srgbClr val="002060"/>
                </a:solidFill>
              </a:rPr>
              <a:t>Accounts for more than 30% of AIDS-related deaths worldwide.  </a:t>
            </a:r>
          </a:p>
          <a:p>
            <a:pPr marL="0" indent="0">
              <a:buNone/>
            </a:pPr>
            <a:endParaRPr lang="en-US" sz="2200" b="1" dirty="0" smtClean="0">
              <a:solidFill>
                <a:srgbClr val="002060"/>
              </a:solidFill>
            </a:endParaRPr>
          </a:p>
          <a:p>
            <a:r>
              <a:rPr lang="en-US" sz="2200" b="1" dirty="0" smtClean="0">
                <a:solidFill>
                  <a:srgbClr val="002060"/>
                </a:solidFill>
              </a:rPr>
              <a:t>Extra-pulmonary TB more common than in general population.</a:t>
            </a:r>
          </a:p>
          <a:p>
            <a:pPr marL="0" indent="0">
              <a:buNone/>
            </a:pPr>
            <a:endParaRPr lang="en-US" sz="2200" b="1" dirty="0" smtClean="0">
              <a:solidFill>
                <a:srgbClr val="002060"/>
              </a:solidFill>
            </a:endParaRPr>
          </a:p>
          <a:p>
            <a:r>
              <a:rPr lang="en-US" sz="2200" b="1" dirty="0" smtClean="0">
                <a:solidFill>
                  <a:srgbClr val="002060"/>
                </a:solidFill>
              </a:rPr>
              <a:t>10% annual risk of progressing to active TB if HIV-positive.</a:t>
            </a:r>
          </a:p>
          <a:p>
            <a:pPr marL="0" indent="0">
              <a:buNone/>
            </a:pPr>
            <a:endParaRPr lang="en-US" sz="2200" b="1" dirty="0" smtClean="0">
              <a:solidFill>
                <a:srgbClr val="002060"/>
              </a:solidFill>
            </a:endParaRPr>
          </a:p>
          <a:p>
            <a:r>
              <a:rPr lang="en-US" sz="2200" b="1" u="sng" dirty="0" smtClean="0">
                <a:solidFill>
                  <a:srgbClr val="002060"/>
                </a:solidFill>
              </a:rPr>
              <a:t>LTBI treatment </a:t>
            </a:r>
            <a:r>
              <a:rPr lang="en-US" sz="2200" b="1" dirty="0" smtClean="0">
                <a:solidFill>
                  <a:srgbClr val="002060"/>
                </a:solidFill>
              </a:rPr>
              <a:t>– major drug interactions between </a:t>
            </a:r>
            <a:r>
              <a:rPr lang="en-US" sz="2200" b="1" dirty="0" err="1" smtClean="0">
                <a:solidFill>
                  <a:srgbClr val="002060"/>
                </a:solidFill>
              </a:rPr>
              <a:t>rifamycins</a:t>
            </a:r>
            <a:r>
              <a:rPr lang="en-US" sz="2200" b="1" dirty="0" smtClean="0">
                <a:solidFill>
                  <a:srgbClr val="002060"/>
                </a:solidFill>
              </a:rPr>
              <a:t> and multiple ART classes</a:t>
            </a:r>
          </a:p>
          <a:p>
            <a:pPr marL="0" indent="0">
              <a:buNone/>
            </a:pPr>
            <a:endParaRPr lang="en-US" sz="2200" b="1" dirty="0" smtClean="0">
              <a:solidFill>
                <a:srgbClr val="002060"/>
              </a:solidFill>
            </a:endParaRPr>
          </a:p>
          <a:p>
            <a:r>
              <a:rPr lang="en-US" sz="2200" b="1" u="sng" dirty="0" smtClean="0">
                <a:solidFill>
                  <a:srgbClr val="002060"/>
                </a:solidFill>
              </a:rPr>
              <a:t>TBD treatment </a:t>
            </a:r>
            <a:r>
              <a:rPr lang="en-US" sz="2200" b="1" dirty="0" smtClean="0">
                <a:solidFill>
                  <a:srgbClr val="002060"/>
                </a:solidFill>
              </a:rPr>
              <a:t>– start PRIOR to initiating antiretroviral therapy if not already on ART</a:t>
            </a:r>
          </a:p>
          <a:p>
            <a:pPr marL="0" indent="0">
              <a:buNone/>
            </a:pPr>
            <a:r>
              <a:rPr lang="en-US" sz="2200" b="1" dirty="0">
                <a:solidFill>
                  <a:srgbClr val="002060"/>
                </a:solidFill>
              </a:rPr>
              <a:t>	</a:t>
            </a:r>
            <a:r>
              <a:rPr lang="en-US" sz="2200" b="1" dirty="0" smtClean="0">
                <a:solidFill>
                  <a:srgbClr val="002060"/>
                </a:solidFill>
              </a:rPr>
              <a:t>-	Start ART within 2 weeks if CD4 &lt; 50</a:t>
            </a:r>
          </a:p>
          <a:p>
            <a:pPr marL="0" indent="0">
              <a:buNone/>
            </a:pPr>
            <a:r>
              <a:rPr lang="en-US" sz="2200" b="1" dirty="0">
                <a:solidFill>
                  <a:srgbClr val="002060"/>
                </a:solidFill>
              </a:rPr>
              <a:t>	</a:t>
            </a:r>
            <a:r>
              <a:rPr lang="en-US" sz="2200" b="1" dirty="0" smtClean="0">
                <a:solidFill>
                  <a:srgbClr val="002060"/>
                </a:solidFill>
              </a:rPr>
              <a:t>-	Start ART within 8 weeks if CD4 &gt; 50</a:t>
            </a:r>
          </a:p>
          <a:p>
            <a:pPr marL="0" indent="0">
              <a:buNone/>
            </a:pPr>
            <a:r>
              <a:rPr lang="en-US" sz="2200" b="1" dirty="0">
                <a:solidFill>
                  <a:srgbClr val="002060"/>
                </a:solidFill>
              </a:rPr>
              <a:t>	</a:t>
            </a:r>
            <a:r>
              <a:rPr lang="en-US" sz="2200" b="1" dirty="0" smtClean="0">
                <a:solidFill>
                  <a:srgbClr val="002060"/>
                </a:solidFill>
              </a:rPr>
              <a:t>-	Why??? To prevent TB-associated IRIS</a:t>
            </a:r>
            <a:r>
              <a:rPr lang="en-US" sz="1800" dirty="0" smtClean="0"/>
              <a:t>	</a:t>
            </a:r>
          </a:p>
        </p:txBody>
      </p:sp>
    </p:spTree>
    <p:extLst>
      <p:ext uri="{BB962C8B-B14F-4D97-AF65-F5344CB8AC3E}">
        <p14:creationId xmlns:p14="http://schemas.microsoft.com/office/powerpoint/2010/main" val="2048961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7078"/>
            <a:ext cx="10972800" cy="1143000"/>
          </a:xfrm>
        </p:spPr>
        <p:txBody>
          <a:bodyPr/>
          <a:lstStyle/>
          <a:p>
            <a:r>
              <a:rPr lang="en-US" b="1" dirty="0" smtClean="0">
                <a:solidFill>
                  <a:srgbClr val="C00000"/>
                </a:solidFill>
              </a:rPr>
              <a:t>MULTIDRUG-RESISTANT TB</a:t>
            </a:r>
            <a:endParaRPr lang="en-US" b="1" dirty="0">
              <a:solidFill>
                <a:srgbClr val="C00000"/>
              </a:solidFill>
            </a:endParaRPr>
          </a:p>
        </p:txBody>
      </p:sp>
      <p:sp>
        <p:nvSpPr>
          <p:cNvPr id="3" name="Content Placeholder 2"/>
          <p:cNvSpPr>
            <a:spLocks noGrp="1"/>
          </p:cNvSpPr>
          <p:nvPr>
            <p:ph idx="1"/>
          </p:nvPr>
        </p:nvSpPr>
        <p:spPr>
          <a:xfrm>
            <a:off x="609600" y="1783081"/>
            <a:ext cx="10972800" cy="4952999"/>
          </a:xfrm>
        </p:spPr>
        <p:txBody>
          <a:bodyPr>
            <a:normAutofit/>
          </a:bodyPr>
          <a:lstStyle/>
          <a:p>
            <a:r>
              <a:rPr lang="en-US" sz="1800" b="1" u="sng" dirty="0" smtClean="0">
                <a:solidFill>
                  <a:srgbClr val="002060"/>
                </a:solidFill>
              </a:rPr>
              <a:t>MDR-TB</a:t>
            </a:r>
            <a:r>
              <a:rPr lang="en-US" sz="1800" b="1" dirty="0" smtClean="0">
                <a:solidFill>
                  <a:srgbClr val="002060"/>
                </a:solidFill>
              </a:rPr>
              <a:t>: TB that is resistant to at least INH and rifampin, the two most potent TB drugs</a:t>
            </a:r>
          </a:p>
          <a:p>
            <a:pPr marL="0" indent="0">
              <a:buNone/>
            </a:pPr>
            <a:endParaRPr lang="en-US" sz="1800" b="1" dirty="0" smtClean="0">
              <a:solidFill>
                <a:srgbClr val="002060"/>
              </a:solidFill>
            </a:endParaRPr>
          </a:p>
          <a:p>
            <a:r>
              <a:rPr lang="en-US" sz="1800" b="1" u="sng" dirty="0" smtClean="0">
                <a:solidFill>
                  <a:srgbClr val="002060"/>
                </a:solidFill>
              </a:rPr>
              <a:t>Extensively Drug Resistant TB (XDR-TB)</a:t>
            </a:r>
            <a:r>
              <a:rPr lang="en-US" sz="1800" b="1" dirty="0" smtClean="0">
                <a:solidFill>
                  <a:srgbClr val="002060"/>
                </a:solidFill>
              </a:rPr>
              <a:t>: also resistant to fluoroquinolones and at least 1 of 3 third line injectable drugs</a:t>
            </a:r>
          </a:p>
          <a:p>
            <a:endParaRPr lang="en-US" sz="1800" b="1" dirty="0">
              <a:solidFill>
                <a:srgbClr val="002060"/>
              </a:solidFill>
            </a:endParaRPr>
          </a:p>
          <a:p>
            <a:r>
              <a:rPr lang="en-US" sz="1800" b="1" dirty="0" smtClean="0">
                <a:solidFill>
                  <a:srgbClr val="002060"/>
                </a:solidFill>
              </a:rPr>
              <a:t>Drug resistant strains have emerged due to inadequate</a:t>
            </a:r>
          </a:p>
          <a:p>
            <a:pPr marL="0" indent="0">
              <a:buNone/>
            </a:pPr>
            <a:r>
              <a:rPr lang="en-US" sz="1800" b="1" dirty="0">
                <a:solidFill>
                  <a:srgbClr val="002060"/>
                </a:solidFill>
              </a:rPr>
              <a:t>	</a:t>
            </a:r>
            <a:r>
              <a:rPr lang="en-US" sz="1800" b="1" dirty="0" smtClean="0">
                <a:solidFill>
                  <a:srgbClr val="002060"/>
                </a:solidFill>
              </a:rPr>
              <a:t>treatment regimens or incomplete treatments.</a:t>
            </a:r>
          </a:p>
          <a:p>
            <a:pPr marL="0" indent="0">
              <a:buNone/>
            </a:pPr>
            <a:endParaRPr lang="en-US" sz="1800" b="1" dirty="0">
              <a:solidFill>
                <a:srgbClr val="002060"/>
              </a:solidFill>
            </a:endParaRPr>
          </a:p>
          <a:p>
            <a:r>
              <a:rPr lang="en-US" sz="1800" b="1" dirty="0" smtClean="0">
                <a:solidFill>
                  <a:srgbClr val="002060"/>
                </a:solidFill>
              </a:rPr>
              <a:t>Addressing TB on a global level can help prevent</a:t>
            </a:r>
          </a:p>
          <a:p>
            <a:pPr marL="0" indent="0">
              <a:buNone/>
            </a:pPr>
            <a:r>
              <a:rPr lang="en-US" sz="1800" b="1" dirty="0">
                <a:solidFill>
                  <a:srgbClr val="002060"/>
                </a:solidFill>
              </a:rPr>
              <a:t>	</a:t>
            </a:r>
            <a:r>
              <a:rPr lang="en-US" sz="1800" b="1" dirty="0" smtClean="0">
                <a:solidFill>
                  <a:srgbClr val="002060"/>
                </a:solidFill>
              </a:rPr>
              <a:t>the spread of MDR-TB. </a:t>
            </a:r>
            <a:endParaRPr lang="en-US" sz="1800" b="1" dirty="0">
              <a:solidFill>
                <a:srgbClr val="002060"/>
              </a:solidFill>
            </a:endParaRPr>
          </a:p>
        </p:txBody>
      </p:sp>
      <p:pic>
        <p:nvPicPr>
          <p:cNvPr id="4" name="Picture 3"/>
          <p:cNvPicPr>
            <a:picLocks noChangeAspect="1"/>
          </p:cNvPicPr>
          <p:nvPr/>
        </p:nvPicPr>
        <p:blipFill>
          <a:blip r:embed="rId3"/>
          <a:stretch>
            <a:fillRect/>
          </a:stretch>
        </p:blipFill>
        <p:spPr>
          <a:xfrm>
            <a:off x="6467143" y="3154680"/>
            <a:ext cx="4671391" cy="3581400"/>
          </a:xfrm>
          <a:prstGeom prst="rect">
            <a:avLst/>
          </a:prstGeom>
        </p:spPr>
      </p:pic>
    </p:spTree>
    <p:extLst>
      <p:ext uri="{BB962C8B-B14F-4D97-AF65-F5344CB8AC3E}">
        <p14:creationId xmlns:p14="http://schemas.microsoft.com/office/powerpoint/2010/main" val="146486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5638"/>
            <a:ext cx="10972800" cy="1143000"/>
          </a:xfrm>
        </p:spPr>
        <p:txBody>
          <a:bodyPr/>
          <a:lstStyle/>
          <a:p>
            <a:r>
              <a:rPr lang="en-US" b="1" dirty="0" smtClean="0">
                <a:solidFill>
                  <a:srgbClr val="C00000"/>
                </a:solidFill>
              </a:rPr>
              <a:t>LTBI TREATMENT</a:t>
            </a:r>
            <a:endParaRPr lang="en-US" b="1" dirty="0">
              <a:solidFill>
                <a:srgbClr val="C00000"/>
              </a:solidFill>
            </a:endParaRPr>
          </a:p>
        </p:txBody>
      </p:sp>
      <p:sp>
        <p:nvSpPr>
          <p:cNvPr id="3" name="Content Placeholder 2"/>
          <p:cNvSpPr>
            <a:spLocks noGrp="1"/>
          </p:cNvSpPr>
          <p:nvPr>
            <p:ph idx="1"/>
          </p:nvPr>
        </p:nvSpPr>
        <p:spPr>
          <a:xfrm>
            <a:off x="609600" y="1798638"/>
            <a:ext cx="10972800" cy="4525963"/>
          </a:xfrm>
        </p:spPr>
        <p:txBody>
          <a:bodyPr/>
          <a:lstStyle/>
          <a:p>
            <a:endParaRPr lang="en-US" dirty="0"/>
          </a:p>
        </p:txBody>
      </p:sp>
      <p:pic>
        <p:nvPicPr>
          <p:cNvPr id="4" name="Picture 3"/>
          <p:cNvPicPr>
            <a:picLocks noChangeAspect="1"/>
          </p:cNvPicPr>
          <p:nvPr/>
        </p:nvPicPr>
        <p:blipFill>
          <a:blip r:embed="rId2"/>
          <a:stretch>
            <a:fillRect/>
          </a:stretch>
        </p:blipFill>
        <p:spPr>
          <a:xfrm>
            <a:off x="272645" y="1535113"/>
            <a:ext cx="11646710" cy="5053013"/>
          </a:xfrm>
          <a:prstGeom prst="rect">
            <a:avLst/>
          </a:prstGeom>
        </p:spPr>
      </p:pic>
    </p:spTree>
    <p:extLst>
      <p:ext uri="{BB962C8B-B14F-4D97-AF65-F5344CB8AC3E}">
        <p14:creationId xmlns:p14="http://schemas.microsoft.com/office/powerpoint/2010/main" val="26080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Continuing Education Credits</a:t>
            </a:r>
            <a:endParaRPr lang="en-US" dirty="0">
              <a:solidFill>
                <a:srgbClr val="002060"/>
              </a:solidFill>
            </a:endParaRPr>
          </a:p>
        </p:txBody>
      </p:sp>
      <p:sp>
        <p:nvSpPr>
          <p:cNvPr id="3" name="Content Placeholder 2"/>
          <p:cNvSpPr>
            <a:spLocks noGrp="1"/>
          </p:cNvSpPr>
          <p:nvPr>
            <p:ph idx="1"/>
          </p:nvPr>
        </p:nvSpPr>
        <p:spPr>
          <a:xfrm>
            <a:off x="1676400" y="1600201"/>
            <a:ext cx="6210300" cy="4539342"/>
          </a:xfrm>
        </p:spPr>
        <p:txBody>
          <a:bodyPr>
            <a:noAutofit/>
          </a:bodyPr>
          <a:lstStyle/>
          <a:p>
            <a:pPr marL="0" indent="0">
              <a:buNone/>
            </a:pPr>
            <a:r>
              <a:rPr lang="en-US" sz="1800" dirty="0">
                <a:solidFill>
                  <a:srgbClr val="002060"/>
                </a:solidFill>
              </a:rPr>
              <a:t>In support of improving patient care, Community Health Center, Inc./Weitzman Institute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1800" dirty="0"/>
          </a:p>
          <a:p>
            <a:pPr marL="0" indent="0">
              <a:buNone/>
            </a:pPr>
            <a:r>
              <a:rPr lang="en-US" sz="1800" dirty="0" smtClean="0">
                <a:solidFill>
                  <a:srgbClr val="002060"/>
                </a:solidFill>
              </a:rPr>
              <a:t>This series is intended for </a:t>
            </a:r>
            <a:r>
              <a:rPr lang="en-US" sz="1800" dirty="0" smtClean="0">
                <a:solidFill>
                  <a:srgbClr val="FF0000"/>
                </a:solidFill>
              </a:rPr>
              <a:t>post-graduate residents engaging in a year-long Residency program. </a:t>
            </a:r>
            <a:endParaRPr lang="en-US" sz="1800" dirty="0">
              <a:solidFill>
                <a:srgbClr val="FF0000"/>
              </a:solidFill>
            </a:endParaRPr>
          </a:p>
          <a:p>
            <a:pPr marL="0" indent="0">
              <a:buNone/>
            </a:pPr>
            <a:endParaRPr lang="en-US" sz="1800" dirty="0"/>
          </a:p>
          <a:p>
            <a:pPr marL="0" indent="0">
              <a:buNone/>
            </a:pPr>
            <a:r>
              <a:rPr lang="en-US" sz="1800" dirty="0">
                <a:solidFill>
                  <a:srgbClr val="002060"/>
                </a:solidFill>
              </a:rPr>
              <a:t>Please complete the survey </a:t>
            </a:r>
            <a:r>
              <a:rPr lang="en-US" sz="1800" dirty="0" smtClean="0">
                <a:solidFill>
                  <a:srgbClr val="002060"/>
                </a:solidFill>
              </a:rPr>
              <a:t>on </a:t>
            </a:r>
            <a:r>
              <a:rPr lang="en-US" sz="1800" dirty="0" smtClean="0">
                <a:solidFill>
                  <a:srgbClr val="FF0000"/>
                </a:solidFill>
              </a:rPr>
              <a:t>New Innovations</a:t>
            </a:r>
            <a:r>
              <a:rPr lang="en-US" sz="1800" dirty="0" smtClean="0"/>
              <a:t> </a:t>
            </a:r>
            <a:r>
              <a:rPr lang="en-US" sz="1800" dirty="0" smtClean="0">
                <a:solidFill>
                  <a:srgbClr val="002060"/>
                </a:solidFill>
              </a:rPr>
              <a:t>to satisfy </a:t>
            </a:r>
            <a:r>
              <a:rPr lang="en-US" sz="1800" dirty="0">
                <a:solidFill>
                  <a:srgbClr val="002060"/>
                </a:solidFill>
              </a:rPr>
              <a:t>your continuing education credit.</a:t>
            </a:r>
          </a:p>
          <a:p>
            <a:pPr marL="0" indent="0">
              <a:buNone/>
            </a:pPr>
            <a:endParaRPr lang="en-US" sz="1800" dirty="0"/>
          </a:p>
          <a:p>
            <a:pPr marL="0" indent="0">
              <a:buNone/>
            </a:pPr>
            <a:r>
              <a:rPr lang="en-US" sz="1800" dirty="0">
                <a:solidFill>
                  <a:srgbClr val="002060"/>
                </a:solidFill>
              </a:rPr>
              <a:t>A comprehensive certificate will be sent out after the end of the series,</a:t>
            </a:r>
            <a:r>
              <a:rPr lang="en-US" sz="1800" dirty="0"/>
              <a:t> </a:t>
            </a:r>
            <a:r>
              <a:rPr lang="en-US" sz="1800" dirty="0" smtClean="0">
                <a:solidFill>
                  <a:srgbClr val="FF0000"/>
                </a:solidFill>
              </a:rPr>
              <a:t>June, 2022. </a:t>
            </a:r>
            <a:endParaRPr lang="en-US" sz="1800" dirty="0">
              <a:solidFill>
                <a:srgbClr val="FF0000"/>
              </a:solidFill>
            </a:endParaRPr>
          </a:p>
        </p:txBody>
      </p:sp>
      <p:pic>
        <p:nvPicPr>
          <p:cNvPr id="1026" name="Picture 2" descr="https://mcusercontent.com/8eeee921893db656502b54f00/images/0e0f1bd4-a57b-4cfa-be43-7659e33eab37.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924801" y="2590801"/>
            <a:ext cx="2639439" cy="181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914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05840"/>
            <a:ext cx="10972800" cy="5547359"/>
          </a:xfrm>
        </p:spPr>
        <p:txBody>
          <a:bodyPr/>
          <a:lstStyle/>
          <a:p>
            <a:pPr marL="0" indent="0">
              <a:buNone/>
            </a:pPr>
            <a:r>
              <a:rPr lang="en-US" sz="2400" b="1" dirty="0" smtClean="0">
                <a:solidFill>
                  <a:schemeClr val="accent3">
                    <a:lumMod val="50000"/>
                  </a:schemeClr>
                </a:solidFill>
              </a:rPr>
              <a:t>MONITORING</a:t>
            </a:r>
          </a:p>
          <a:p>
            <a:pPr>
              <a:buFont typeface="Arial" panose="020B0604020202020204" pitchFamily="34" charset="0"/>
              <a:buChar char="•"/>
            </a:pPr>
            <a:r>
              <a:rPr lang="en-US" sz="1800" b="1" dirty="0" smtClean="0">
                <a:solidFill>
                  <a:srgbClr val="002060"/>
                </a:solidFill>
              </a:rPr>
              <a:t>See patient at least monthly during treatment to assess adherence and side effects (can be a nurse visit)</a:t>
            </a:r>
          </a:p>
          <a:p>
            <a:pPr>
              <a:buFont typeface="Arial" panose="020B0604020202020204" pitchFamily="34" charset="0"/>
              <a:buChar char="•"/>
            </a:pPr>
            <a:r>
              <a:rPr lang="en-US" sz="1800" b="1" i="1" dirty="0" smtClean="0">
                <a:solidFill>
                  <a:srgbClr val="002060"/>
                </a:solidFill>
              </a:rPr>
              <a:t>Concerning side effects</a:t>
            </a:r>
            <a:r>
              <a:rPr lang="en-US" sz="1800" b="1" dirty="0" smtClean="0">
                <a:solidFill>
                  <a:srgbClr val="002060"/>
                </a:solidFill>
              </a:rPr>
              <a:t> – hepatitis, peripheral neuropathy (INH), rash or thrombocytopenia (</a:t>
            </a:r>
            <a:r>
              <a:rPr lang="en-US" sz="1800" b="1" dirty="0" err="1" smtClean="0">
                <a:solidFill>
                  <a:srgbClr val="002060"/>
                </a:solidFill>
              </a:rPr>
              <a:t>rifamycins</a:t>
            </a:r>
            <a:r>
              <a:rPr lang="en-US" sz="1800" b="1" dirty="0" smtClean="0">
                <a:solidFill>
                  <a:srgbClr val="002060"/>
                </a:solidFill>
              </a:rPr>
              <a:t>)</a:t>
            </a:r>
          </a:p>
          <a:p>
            <a:pPr>
              <a:buFont typeface="Arial" panose="020B0604020202020204" pitchFamily="34" charset="0"/>
              <a:buChar char="•"/>
            </a:pPr>
            <a:r>
              <a:rPr lang="en-US" sz="1800" b="1" dirty="0" smtClean="0">
                <a:solidFill>
                  <a:srgbClr val="002060"/>
                </a:solidFill>
              </a:rPr>
              <a:t>Weekly RN visit if 12-week DOT treatment</a:t>
            </a:r>
          </a:p>
          <a:p>
            <a:pPr>
              <a:buFont typeface="Arial" panose="020B0604020202020204" pitchFamily="34" charset="0"/>
              <a:buChar char="•"/>
            </a:pPr>
            <a:r>
              <a:rPr lang="en-US" sz="1800" b="1" dirty="0" smtClean="0">
                <a:solidFill>
                  <a:srgbClr val="002060"/>
                </a:solidFill>
              </a:rPr>
              <a:t>Monitor for signs and symptoms of hepatotoxicity – d/c INH or </a:t>
            </a:r>
            <a:r>
              <a:rPr lang="en-US" sz="1800" b="1" dirty="0" err="1" smtClean="0">
                <a:solidFill>
                  <a:srgbClr val="002060"/>
                </a:solidFill>
              </a:rPr>
              <a:t>rifamycin</a:t>
            </a:r>
            <a:r>
              <a:rPr lang="en-US" sz="1800" b="1" dirty="0" smtClean="0">
                <a:solidFill>
                  <a:srgbClr val="002060"/>
                </a:solidFill>
              </a:rPr>
              <a:t> if symptomatic and ALT &gt; 3 x ULN or if asymptomatic and ALT &gt; 5 x ULN</a:t>
            </a:r>
          </a:p>
          <a:p>
            <a:pPr>
              <a:buFont typeface="Arial" panose="020B0604020202020204" pitchFamily="34" charset="0"/>
              <a:buChar char="•"/>
            </a:pPr>
            <a:r>
              <a:rPr lang="en-US" sz="1800" b="1" u="sng" dirty="0" smtClean="0">
                <a:solidFill>
                  <a:srgbClr val="002060"/>
                </a:solidFill>
              </a:rPr>
              <a:t>Labs</a:t>
            </a:r>
          </a:p>
          <a:p>
            <a:pPr marL="0" indent="0">
              <a:buNone/>
            </a:pPr>
            <a:r>
              <a:rPr lang="en-US" sz="1800" b="1" dirty="0">
                <a:solidFill>
                  <a:srgbClr val="002060"/>
                </a:solidFill>
              </a:rPr>
              <a:t>	</a:t>
            </a:r>
            <a:r>
              <a:rPr lang="en-US" sz="1800" b="1" dirty="0" smtClean="0">
                <a:solidFill>
                  <a:srgbClr val="002060"/>
                </a:solidFill>
              </a:rPr>
              <a:t>-	</a:t>
            </a:r>
            <a:r>
              <a:rPr lang="en-US" sz="1800" b="1" u="sng" dirty="0" smtClean="0">
                <a:solidFill>
                  <a:srgbClr val="002060"/>
                </a:solidFill>
              </a:rPr>
              <a:t>Isoniazid</a:t>
            </a:r>
            <a:r>
              <a:rPr lang="en-US" sz="1800" b="1" dirty="0" smtClean="0">
                <a:solidFill>
                  <a:srgbClr val="002060"/>
                </a:solidFill>
              </a:rPr>
              <a:t>: baseline and periodic CMP</a:t>
            </a:r>
          </a:p>
          <a:p>
            <a:pPr marL="0" indent="0">
              <a:buNone/>
            </a:pPr>
            <a:r>
              <a:rPr lang="en-US" sz="1800" b="1" dirty="0">
                <a:solidFill>
                  <a:srgbClr val="002060"/>
                </a:solidFill>
              </a:rPr>
              <a:t>	</a:t>
            </a:r>
            <a:r>
              <a:rPr lang="en-US" sz="1800" b="1" dirty="0" smtClean="0">
                <a:solidFill>
                  <a:srgbClr val="002060"/>
                </a:solidFill>
              </a:rPr>
              <a:t>-	</a:t>
            </a:r>
            <a:r>
              <a:rPr lang="en-US" sz="1800" b="1" u="sng" dirty="0" smtClean="0">
                <a:solidFill>
                  <a:srgbClr val="002060"/>
                </a:solidFill>
              </a:rPr>
              <a:t>Rifampin</a:t>
            </a:r>
            <a:r>
              <a:rPr lang="en-US" sz="1800" b="1" dirty="0" smtClean="0">
                <a:solidFill>
                  <a:srgbClr val="002060"/>
                </a:solidFill>
              </a:rPr>
              <a:t>: baseline CMP + CBC; repeat every 2-4 weeks if liver or kidney disease</a:t>
            </a:r>
          </a:p>
          <a:p>
            <a:pPr marL="0" indent="0">
              <a:buNone/>
            </a:pPr>
            <a:r>
              <a:rPr lang="en-US" sz="1800" b="1" dirty="0">
                <a:solidFill>
                  <a:srgbClr val="002060"/>
                </a:solidFill>
              </a:rPr>
              <a:t>	</a:t>
            </a:r>
            <a:r>
              <a:rPr lang="en-US" sz="1800" b="1" dirty="0" smtClean="0">
                <a:solidFill>
                  <a:srgbClr val="002060"/>
                </a:solidFill>
              </a:rPr>
              <a:t>-	</a:t>
            </a:r>
            <a:r>
              <a:rPr lang="en-US" sz="1800" b="1" u="sng" dirty="0" err="1" smtClean="0">
                <a:solidFill>
                  <a:srgbClr val="002060"/>
                </a:solidFill>
              </a:rPr>
              <a:t>Rifapentine</a:t>
            </a:r>
            <a:r>
              <a:rPr lang="en-US" sz="1800" b="1" dirty="0" smtClean="0">
                <a:solidFill>
                  <a:srgbClr val="002060"/>
                </a:solidFill>
              </a:rPr>
              <a:t>: baseline AST/ALT and monitor every 2-4 weeks if preexisting liver disease</a:t>
            </a:r>
          </a:p>
          <a:p>
            <a:pPr marL="0" indent="0">
              <a:buNone/>
            </a:pPr>
            <a:endParaRPr lang="en-US" sz="1800" dirty="0" smtClean="0"/>
          </a:p>
          <a:p>
            <a:pPr marL="0" indent="0">
              <a:buNone/>
            </a:pPr>
            <a:r>
              <a:rPr lang="en-US" sz="2400" b="1" dirty="0" smtClean="0">
                <a:solidFill>
                  <a:schemeClr val="accent3">
                    <a:lumMod val="50000"/>
                  </a:schemeClr>
                </a:solidFill>
              </a:rPr>
              <a:t>PYRIDOXINE (B6) SUPPLEMENTATION WITH INH USE</a:t>
            </a:r>
            <a:endParaRPr lang="en-US" sz="2400" b="1" dirty="0">
              <a:solidFill>
                <a:schemeClr val="accent3">
                  <a:lumMod val="50000"/>
                </a:schemeClr>
              </a:solidFill>
            </a:endParaRPr>
          </a:p>
          <a:p>
            <a:pPr>
              <a:buFont typeface="Arial" panose="020B0604020202020204" pitchFamily="34" charset="0"/>
              <a:buChar char="•"/>
            </a:pPr>
            <a:r>
              <a:rPr lang="en-US" sz="1800" b="1" dirty="0" smtClean="0">
                <a:solidFill>
                  <a:srgbClr val="002060"/>
                </a:solidFill>
              </a:rPr>
              <a:t>INH can cause peripheral neuropathy secondary to B6 deficiency but this is uncommon at standard doses</a:t>
            </a:r>
          </a:p>
          <a:p>
            <a:pPr>
              <a:buFont typeface="Arial" panose="020B0604020202020204" pitchFamily="34" charset="0"/>
              <a:buChar char="•"/>
            </a:pPr>
            <a:r>
              <a:rPr lang="en-US" sz="1800" b="1" dirty="0" smtClean="0">
                <a:solidFill>
                  <a:srgbClr val="002060"/>
                </a:solidFill>
              </a:rPr>
              <a:t>Diabetes, malnutrition and ETOH use increase risk</a:t>
            </a:r>
          </a:p>
          <a:p>
            <a:pPr>
              <a:buFont typeface="Arial" panose="020B0604020202020204" pitchFamily="34" charset="0"/>
              <a:buChar char="•"/>
            </a:pPr>
            <a:r>
              <a:rPr lang="en-US" sz="1800" b="1" dirty="0" smtClean="0">
                <a:solidFill>
                  <a:srgbClr val="002060"/>
                </a:solidFill>
              </a:rPr>
              <a:t>CDC recommends supplementation with 10-50 mg pyridoxine QD if an individual develops neuropathy during treatment or is at increased risk for neuropathy</a:t>
            </a:r>
          </a:p>
        </p:txBody>
      </p:sp>
    </p:spTree>
    <p:extLst>
      <p:ext uri="{BB962C8B-B14F-4D97-AF65-F5344CB8AC3E}">
        <p14:creationId xmlns:p14="http://schemas.microsoft.com/office/powerpoint/2010/main" val="307565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398"/>
            <a:ext cx="10972800" cy="1143000"/>
          </a:xfrm>
        </p:spPr>
        <p:txBody>
          <a:bodyPr/>
          <a:lstStyle/>
          <a:p>
            <a:r>
              <a:rPr lang="en-US" b="1" dirty="0" smtClean="0">
                <a:solidFill>
                  <a:srgbClr val="C00000"/>
                </a:solidFill>
              </a:rPr>
              <a:t>INH MONOTHERAPY</a:t>
            </a:r>
            <a:endParaRPr lang="en-US" b="1" dirty="0">
              <a:solidFill>
                <a:srgbClr val="C00000"/>
              </a:solidFill>
            </a:endParaRPr>
          </a:p>
        </p:txBody>
      </p:sp>
      <p:sp>
        <p:nvSpPr>
          <p:cNvPr id="3" name="Content Placeholder 2"/>
          <p:cNvSpPr>
            <a:spLocks noGrp="1"/>
          </p:cNvSpPr>
          <p:nvPr>
            <p:ph idx="1"/>
          </p:nvPr>
        </p:nvSpPr>
        <p:spPr>
          <a:xfrm>
            <a:off x="609600" y="1783398"/>
            <a:ext cx="10972800" cy="4525963"/>
          </a:xfrm>
        </p:spPr>
        <p:txBody>
          <a:bodyPr>
            <a:normAutofit lnSpcReduction="10000"/>
          </a:bodyPr>
          <a:lstStyle/>
          <a:p>
            <a:r>
              <a:rPr lang="en-US" sz="2000" b="1" dirty="0" smtClean="0">
                <a:solidFill>
                  <a:srgbClr val="002060"/>
                </a:solidFill>
              </a:rPr>
              <a:t>Previously the gold standard LTBI treatment.  CDC guidelines now favor </a:t>
            </a:r>
            <a:r>
              <a:rPr lang="en-US" sz="2000" b="1" dirty="0" err="1" smtClean="0">
                <a:solidFill>
                  <a:srgbClr val="002060"/>
                </a:solidFill>
              </a:rPr>
              <a:t>rifamycin</a:t>
            </a:r>
            <a:r>
              <a:rPr lang="en-US" sz="2000" b="1" dirty="0" smtClean="0">
                <a:solidFill>
                  <a:srgbClr val="002060"/>
                </a:solidFill>
              </a:rPr>
              <a:t>-based treatments due to favorable treatment completion rates and lower incidence of hepatotoxicity. </a:t>
            </a:r>
          </a:p>
          <a:p>
            <a:pPr marL="0" indent="0">
              <a:buNone/>
            </a:pPr>
            <a:endParaRPr lang="en-US" sz="2000" b="1" dirty="0" smtClean="0">
              <a:solidFill>
                <a:srgbClr val="002060"/>
              </a:solidFill>
            </a:endParaRPr>
          </a:p>
          <a:p>
            <a:r>
              <a:rPr lang="en-US" sz="2000" b="1" dirty="0" smtClean="0">
                <a:solidFill>
                  <a:srgbClr val="002060"/>
                </a:solidFill>
              </a:rPr>
              <a:t>May be the preferred regimen if significant drug-drug interactions with </a:t>
            </a:r>
            <a:r>
              <a:rPr lang="en-US" sz="2000" b="1" dirty="0" err="1" smtClean="0">
                <a:solidFill>
                  <a:srgbClr val="002060"/>
                </a:solidFill>
              </a:rPr>
              <a:t>rifamycins</a:t>
            </a:r>
            <a:r>
              <a:rPr lang="en-US" sz="2000" b="1" dirty="0" smtClean="0">
                <a:solidFill>
                  <a:srgbClr val="002060"/>
                </a:solidFill>
              </a:rPr>
              <a:t>.</a:t>
            </a:r>
          </a:p>
          <a:p>
            <a:pPr marL="0" indent="0">
              <a:buNone/>
            </a:pPr>
            <a:endParaRPr lang="en-US" sz="2000" b="1" dirty="0" smtClean="0">
              <a:solidFill>
                <a:srgbClr val="002060"/>
              </a:solidFill>
            </a:endParaRPr>
          </a:p>
          <a:p>
            <a:r>
              <a:rPr lang="en-US" sz="2000" b="1" dirty="0" smtClean="0">
                <a:solidFill>
                  <a:srgbClr val="002060"/>
                </a:solidFill>
              </a:rPr>
              <a:t>60-90% effective in preventing active TB but in reality efficacy likely lower due to adherence issues.</a:t>
            </a:r>
          </a:p>
          <a:p>
            <a:endParaRPr lang="en-US" sz="2000" b="1" dirty="0">
              <a:solidFill>
                <a:srgbClr val="002060"/>
              </a:solidFill>
            </a:endParaRPr>
          </a:p>
          <a:p>
            <a:r>
              <a:rPr lang="en-US" sz="2000" b="1" dirty="0" smtClean="0">
                <a:solidFill>
                  <a:srgbClr val="002060"/>
                </a:solidFill>
              </a:rPr>
              <a:t>Limited data on comparative efficacy of 6 vs. 9 months of INH therapy but there appears to NOT be a statistically significant advantage to 9 month treatment. </a:t>
            </a:r>
          </a:p>
          <a:p>
            <a:pPr marL="0" indent="0">
              <a:buNone/>
            </a:pPr>
            <a:endParaRPr lang="en-US" sz="2000" b="1" dirty="0" smtClean="0">
              <a:solidFill>
                <a:srgbClr val="002060"/>
              </a:solidFill>
            </a:endParaRPr>
          </a:p>
          <a:p>
            <a:r>
              <a:rPr lang="en-US" sz="2000" b="1" dirty="0" smtClean="0">
                <a:solidFill>
                  <a:srgbClr val="002060"/>
                </a:solidFill>
              </a:rPr>
              <a:t>Alternate dosing option is twice weekly DOT x 6-9 months. </a:t>
            </a:r>
          </a:p>
          <a:p>
            <a:endParaRPr lang="en-US" sz="2000" b="1" dirty="0">
              <a:solidFill>
                <a:srgbClr val="002060"/>
              </a:solidFill>
            </a:endParaRPr>
          </a:p>
          <a:p>
            <a:r>
              <a:rPr lang="en-US" sz="2000" b="1" dirty="0" smtClean="0">
                <a:solidFill>
                  <a:srgbClr val="002060"/>
                </a:solidFill>
              </a:rPr>
              <a:t>Up to 2% risk of peripheral neuropathy due to interference with pyridoxine metabolism. </a:t>
            </a:r>
          </a:p>
          <a:p>
            <a:endParaRPr lang="en-US" sz="2000" dirty="0" smtClean="0"/>
          </a:p>
          <a:p>
            <a:endParaRPr lang="en-US" sz="2000" dirty="0" smtClean="0"/>
          </a:p>
          <a:p>
            <a:endParaRPr lang="en-US" dirty="0"/>
          </a:p>
        </p:txBody>
      </p:sp>
    </p:spTree>
    <p:extLst>
      <p:ext uri="{BB962C8B-B14F-4D97-AF65-F5344CB8AC3E}">
        <p14:creationId xmlns:p14="http://schemas.microsoft.com/office/powerpoint/2010/main" val="636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lstStyle/>
          <a:p>
            <a:r>
              <a:rPr lang="en-US" b="1" dirty="0" smtClean="0">
                <a:solidFill>
                  <a:srgbClr val="C00000"/>
                </a:solidFill>
              </a:rPr>
              <a:t>INH + RIFAPENTINE (3HP)</a:t>
            </a:r>
            <a:endParaRPr lang="en-US" b="1" dirty="0">
              <a:solidFill>
                <a:srgbClr val="C0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b="1" dirty="0">
                <a:solidFill>
                  <a:srgbClr val="002060"/>
                </a:solidFill>
              </a:rPr>
              <a:t>RPT is a </a:t>
            </a:r>
            <a:r>
              <a:rPr lang="en-US" sz="2000" b="1" dirty="0" err="1">
                <a:solidFill>
                  <a:srgbClr val="002060"/>
                </a:solidFill>
              </a:rPr>
              <a:t>rifamycin</a:t>
            </a:r>
            <a:r>
              <a:rPr lang="en-US" sz="2000" b="1" dirty="0">
                <a:solidFill>
                  <a:srgbClr val="002060"/>
                </a:solidFill>
              </a:rPr>
              <a:t> derivative with a long half-life and greater in vitro potency against M. tuberculosis than </a:t>
            </a:r>
            <a:r>
              <a:rPr lang="en-US" sz="2000" b="1" dirty="0" smtClean="0">
                <a:solidFill>
                  <a:srgbClr val="002060"/>
                </a:solidFill>
              </a:rPr>
              <a:t>RIF</a:t>
            </a:r>
          </a:p>
          <a:p>
            <a:pPr marL="0" indent="0">
              <a:buNone/>
            </a:pPr>
            <a:endParaRPr lang="en-US" sz="2000" b="1" dirty="0" smtClean="0">
              <a:solidFill>
                <a:srgbClr val="002060"/>
              </a:solidFill>
            </a:endParaRPr>
          </a:p>
          <a:p>
            <a:pPr>
              <a:buFont typeface="Arial" panose="020B0604020202020204" pitchFamily="34" charset="0"/>
              <a:buChar char="•"/>
            </a:pPr>
            <a:r>
              <a:rPr lang="en-US" sz="2000" b="1" dirty="0" smtClean="0">
                <a:solidFill>
                  <a:srgbClr val="002060"/>
                </a:solidFill>
              </a:rPr>
              <a:t>Shown to be non-inferior to INH x 9 </a:t>
            </a:r>
            <a:r>
              <a:rPr lang="en-US" sz="2000" b="1" dirty="0" err="1" smtClean="0">
                <a:solidFill>
                  <a:srgbClr val="002060"/>
                </a:solidFill>
              </a:rPr>
              <a:t>mos</a:t>
            </a:r>
            <a:r>
              <a:rPr lang="en-US" sz="2000" b="1" dirty="0" smtClean="0">
                <a:solidFill>
                  <a:srgbClr val="002060"/>
                </a:solidFill>
              </a:rPr>
              <a:t> in a 2011 RCT including 2011 patients w/o HIV at high risk of TB progression. </a:t>
            </a:r>
          </a:p>
          <a:p>
            <a:pPr marL="0" indent="0">
              <a:buNone/>
            </a:pPr>
            <a:endParaRPr lang="en-US" sz="2000" b="1" dirty="0" smtClean="0">
              <a:solidFill>
                <a:srgbClr val="002060"/>
              </a:solidFill>
            </a:endParaRPr>
          </a:p>
          <a:p>
            <a:pPr>
              <a:buFont typeface="Arial" panose="020B0604020202020204" pitchFamily="34" charset="0"/>
              <a:buChar char="•"/>
            </a:pPr>
            <a:r>
              <a:rPr lang="en-US" sz="2000" b="1" dirty="0" smtClean="0">
                <a:solidFill>
                  <a:srgbClr val="002060"/>
                </a:solidFill>
              </a:rPr>
              <a:t>Hypersensitivity </a:t>
            </a:r>
            <a:r>
              <a:rPr lang="en-US" sz="2000" b="1" dirty="0">
                <a:solidFill>
                  <a:srgbClr val="002060"/>
                </a:solidFill>
              </a:rPr>
              <a:t>or flu-like symptoms (</a:t>
            </a:r>
            <a:r>
              <a:rPr lang="en-US" sz="2000" b="1" dirty="0" err="1">
                <a:solidFill>
                  <a:srgbClr val="002060"/>
                </a:solidFill>
              </a:rPr>
              <a:t>eg</a:t>
            </a:r>
            <a:r>
              <a:rPr lang="en-US" sz="2000" b="1" dirty="0">
                <a:solidFill>
                  <a:srgbClr val="002060"/>
                </a:solidFill>
              </a:rPr>
              <a:t>, light headedness, dizziness, headache, nausea or vomiting, syncope, rash, or angioedema</a:t>
            </a:r>
            <a:r>
              <a:rPr lang="en-US" sz="2000" b="1" dirty="0" smtClean="0">
                <a:solidFill>
                  <a:srgbClr val="002060"/>
                </a:solidFill>
              </a:rPr>
              <a:t>) have been observed in about 3.5% of people while taking 3HP but less than 0.3% of these reactions have been serious and none have resulted in death. </a:t>
            </a:r>
          </a:p>
          <a:p>
            <a:pPr marL="0" indent="0">
              <a:buNone/>
            </a:pPr>
            <a:endParaRPr lang="en-US" sz="2000" b="1" dirty="0" smtClean="0">
              <a:solidFill>
                <a:srgbClr val="002060"/>
              </a:solidFill>
            </a:endParaRPr>
          </a:p>
          <a:p>
            <a:pPr>
              <a:buFont typeface="Arial" panose="020B0604020202020204" pitchFamily="34" charset="0"/>
              <a:buChar char="•"/>
            </a:pPr>
            <a:r>
              <a:rPr lang="en-US" sz="2000" b="1" dirty="0" smtClean="0">
                <a:solidFill>
                  <a:srgbClr val="002060"/>
                </a:solidFill>
              </a:rPr>
              <a:t>May consider self-administered therapy for patients who can reliably take meds on a schedule and notify provider promptly if side effects occur (per small 2018 study).  </a:t>
            </a:r>
            <a:endParaRPr lang="en-US" sz="2000" b="1" dirty="0">
              <a:solidFill>
                <a:srgbClr val="002060"/>
              </a:solidFill>
            </a:endParaRP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071556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5158"/>
            <a:ext cx="10972800" cy="1143000"/>
          </a:xfrm>
        </p:spPr>
        <p:txBody>
          <a:bodyPr/>
          <a:lstStyle/>
          <a:p>
            <a:r>
              <a:rPr lang="en-US" b="1" dirty="0" smtClean="0">
                <a:solidFill>
                  <a:srgbClr val="C00000"/>
                </a:solidFill>
              </a:rPr>
              <a:t>RIFAMPIN MONOTHERAPY (4R)</a:t>
            </a:r>
            <a:endParaRPr lang="en-US" b="1" dirty="0">
              <a:solidFill>
                <a:srgbClr val="C00000"/>
              </a:solidFill>
            </a:endParaRPr>
          </a:p>
        </p:txBody>
      </p:sp>
      <p:sp>
        <p:nvSpPr>
          <p:cNvPr id="3" name="Content Placeholder 2"/>
          <p:cNvSpPr>
            <a:spLocks noGrp="1"/>
          </p:cNvSpPr>
          <p:nvPr>
            <p:ph idx="1"/>
          </p:nvPr>
        </p:nvSpPr>
        <p:spPr>
          <a:xfrm>
            <a:off x="609600" y="1905001"/>
            <a:ext cx="10972800" cy="4525963"/>
          </a:xfrm>
        </p:spPr>
        <p:txBody>
          <a:bodyPr>
            <a:normAutofit/>
          </a:bodyPr>
          <a:lstStyle/>
          <a:p>
            <a:r>
              <a:rPr lang="en-US" sz="2000" b="1" dirty="0" smtClean="0">
                <a:solidFill>
                  <a:srgbClr val="002060"/>
                </a:solidFill>
              </a:rPr>
              <a:t>Similar efficacy to INH x 9 months. </a:t>
            </a:r>
          </a:p>
          <a:p>
            <a:pPr marL="0" indent="0">
              <a:buNone/>
            </a:pPr>
            <a:endParaRPr lang="en-US" sz="2000" b="1" dirty="0" smtClean="0">
              <a:solidFill>
                <a:srgbClr val="002060"/>
              </a:solidFill>
            </a:endParaRPr>
          </a:p>
          <a:p>
            <a:r>
              <a:rPr lang="en-US" sz="2000" b="1" dirty="0" smtClean="0">
                <a:solidFill>
                  <a:srgbClr val="002060"/>
                </a:solidFill>
              </a:rPr>
              <a:t>Well tolerated. </a:t>
            </a:r>
          </a:p>
          <a:p>
            <a:pPr marL="0" indent="0">
              <a:buNone/>
            </a:pPr>
            <a:endParaRPr lang="en-US" sz="2000" b="1" dirty="0" smtClean="0">
              <a:solidFill>
                <a:srgbClr val="002060"/>
              </a:solidFill>
            </a:endParaRPr>
          </a:p>
          <a:p>
            <a:r>
              <a:rPr lang="en-US" sz="2000" b="1" dirty="0" smtClean="0">
                <a:solidFill>
                  <a:srgbClr val="002060"/>
                </a:solidFill>
              </a:rPr>
              <a:t>High completion rates.</a:t>
            </a:r>
          </a:p>
          <a:p>
            <a:pPr marL="0" indent="0">
              <a:buNone/>
            </a:pPr>
            <a:endParaRPr lang="en-US" sz="2000" b="1" dirty="0" smtClean="0">
              <a:solidFill>
                <a:srgbClr val="002060"/>
              </a:solidFill>
            </a:endParaRPr>
          </a:p>
          <a:p>
            <a:r>
              <a:rPr lang="en-US" sz="2000" b="1" dirty="0" smtClean="0">
                <a:solidFill>
                  <a:srgbClr val="002060"/>
                </a:solidFill>
              </a:rPr>
              <a:t>Lower rate of hepatotoxicity. </a:t>
            </a:r>
          </a:p>
          <a:p>
            <a:pPr marL="0" indent="0">
              <a:buNone/>
            </a:pPr>
            <a:endParaRPr lang="en-US" sz="2000" b="1" dirty="0" smtClean="0">
              <a:solidFill>
                <a:srgbClr val="002060"/>
              </a:solidFill>
            </a:endParaRPr>
          </a:p>
          <a:p>
            <a:r>
              <a:rPr lang="en-US" sz="2000" b="1" dirty="0" smtClean="0">
                <a:solidFill>
                  <a:srgbClr val="002060"/>
                </a:solidFill>
              </a:rPr>
              <a:t>Main issue is with drug-drug interactions – potent inducer of drugs </a:t>
            </a:r>
            <a:r>
              <a:rPr lang="en-US" sz="2000" b="1" dirty="0">
                <a:solidFill>
                  <a:srgbClr val="002060"/>
                </a:solidFill>
              </a:rPr>
              <a:t>undergoing metabolism via cytochrome P450 enzyme </a:t>
            </a:r>
            <a:r>
              <a:rPr lang="en-US" sz="2000" b="1" dirty="0" smtClean="0">
                <a:solidFill>
                  <a:srgbClr val="002060"/>
                </a:solidFill>
              </a:rPr>
              <a:t>system. </a:t>
            </a:r>
          </a:p>
        </p:txBody>
      </p:sp>
    </p:spTree>
    <p:extLst>
      <p:ext uri="{BB962C8B-B14F-4D97-AF65-F5344CB8AC3E}">
        <p14:creationId xmlns:p14="http://schemas.microsoft.com/office/powerpoint/2010/main" val="2456621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0878"/>
            <a:ext cx="10972800" cy="1143000"/>
          </a:xfrm>
        </p:spPr>
        <p:txBody>
          <a:bodyPr/>
          <a:lstStyle/>
          <a:p>
            <a:r>
              <a:rPr lang="en-US" b="1" dirty="0" smtClean="0">
                <a:solidFill>
                  <a:srgbClr val="C00000"/>
                </a:solidFill>
              </a:rPr>
              <a:t>INH + RIFAMPIN (3HR)</a:t>
            </a:r>
            <a:endParaRPr lang="en-US" b="1" dirty="0">
              <a:solidFill>
                <a:srgbClr val="C00000"/>
              </a:solidFill>
            </a:endParaRPr>
          </a:p>
        </p:txBody>
      </p:sp>
      <p:sp>
        <p:nvSpPr>
          <p:cNvPr id="3" name="Content Placeholder 2"/>
          <p:cNvSpPr>
            <a:spLocks noGrp="1"/>
          </p:cNvSpPr>
          <p:nvPr>
            <p:ph idx="1"/>
          </p:nvPr>
        </p:nvSpPr>
        <p:spPr>
          <a:xfrm>
            <a:off x="609600" y="1813878"/>
            <a:ext cx="10972800" cy="4525963"/>
          </a:xfrm>
        </p:spPr>
        <p:txBody>
          <a:bodyPr>
            <a:normAutofit/>
          </a:bodyPr>
          <a:lstStyle/>
          <a:p>
            <a:r>
              <a:rPr lang="en-US" sz="2000" b="1" dirty="0" smtClean="0">
                <a:solidFill>
                  <a:srgbClr val="002060"/>
                </a:solidFill>
              </a:rPr>
              <a:t>Short treatment course and low pill burden.  </a:t>
            </a:r>
          </a:p>
          <a:p>
            <a:pPr marL="0" indent="0">
              <a:buNone/>
            </a:pPr>
            <a:endParaRPr lang="en-US" sz="2000" b="1" dirty="0" smtClean="0">
              <a:solidFill>
                <a:srgbClr val="002060"/>
              </a:solidFill>
            </a:endParaRPr>
          </a:p>
          <a:p>
            <a:r>
              <a:rPr lang="en-US" sz="2000" b="1" dirty="0" smtClean="0">
                <a:solidFill>
                  <a:srgbClr val="002060"/>
                </a:solidFill>
              </a:rPr>
              <a:t>Ideal for a patient who needs short treatment course but cannot come in for weekly DOT. </a:t>
            </a:r>
          </a:p>
          <a:p>
            <a:pPr marL="0" indent="0">
              <a:buNone/>
            </a:pPr>
            <a:endParaRPr lang="en-US" sz="2000" b="1" dirty="0" smtClean="0">
              <a:solidFill>
                <a:srgbClr val="002060"/>
              </a:solidFill>
            </a:endParaRPr>
          </a:p>
          <a:p>
            <a:r>
              <a:rPr lang="en-US" sz="2000" b="1" dirty="0" smtClean="0">
                <a:solidFill>
                  <a:srgbClr val="002060"/>
                </a:solidFill>
              </a:rPr>
              <a:t>Limited efficacy studies available but a meta-analysis </a:t>
            </a:r>
            <a:r>
              <a:rPr lang="en-US" sz="2000" b="1" dirty="0">
                <a:solidFill>
                  <a:srgbClr val="002060"/>
                </a:solidFill>
              </a:rPr>
              <a:t>of small studies in this population suggests that it is equally efficacious and not more toxic than INH for nine </a:t>
            </a:r>
            <a:r>
              <a:rPr lang="en-US" sz="2000" b="1" dirty="0" smtClean="0">
                <a:solidFill>
                  <a:srgbClr val="002060"/>
                </a:solidFill>
              </a:rPr>
              <a:t>months. </a:t>
            </a:r>
            <a:endParaRPr lang="en-US" sz="2000" b="1" dirty="0">
              <a:solidFill>
                <a:srgbClr val="002060"/>
              </a:solidFill>
            </a:endParaRPr>
          </a:p>
        </p:txBody>
      </p:sp>
    </p:spTree>
    <p:extLst>
      <p:ext uri="{BB962C8B-B14F-4D97-AF65-F5344CB8AC3E}">
        <p14:creationId xmlns:p14="http://schemas.microsoft.com/office/powerpoint/2010/main" val="4269154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6761"/>
            <a:ext cx="10972800" cy="1143000"/>
          </a:xfrm>
        </p:spPr>
        <p:txBody>
          <a:bodyPr/>
          <a:lstStyle/>
          <a:p>
            <a:r>
              <a:rPr lang="en-US" b="1" dirty="0" smtClean="0">
                <a:solidFill>
                  <a:srgbClr val="C00000"/>
                </a:solidFill>
              </a:rPr>
              <a:t>PEDIATRIC CONSIDERATIONS</a:t>
            </a:r>
            <a:endParaRPr lang="en-US" b="1"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889761"/>
                <a:ext cx="10972800" cy="4525963"/>
              </a:xfrm>
            </p:spPr>
            <p:txBody>
              <a:bodyPr>
                <a:normAutofit fontScale="92500" lnSpcReduction="10000"/>
              </a:bodyPr>
              <a:lstStyle/>
              <a:p>
                <a:r>
                  <a:rPr lang="en-US" sz="2000" b="1" dirty="0" smtClean="0">
                    <a:solidFill>
                      <a:srgbClr val="002060"/>
                    </a:solidFill>
                  </a:rPr>
                  <a:t>Children under 5 years old are at the highest risk of progression to active TB and more severe manifestations such as </a:t>
                </a:r>
                <a:r>
                  <a:rPr lang="en-US" sz="2000" b="1" dirty="0" err="1" smtClean="0">
                    <a:solidFill>
                      <a:srgbClr val="002060"/>
                    </a:solidFill>
                  </a:rPr>
                  <a:t>miliary</a:t>
                </a:r>
                <a:r>
                  <a:rPr lang="en-US" sz="2000" b="1" dirty="0" smtClean="0">
                    <a:solidFill>
                      <a:srgbClr val="002060"/>
                    </a:solidFill>
                  </a:rPr>
                  <a:t> TB or TB meningitis.  </a:t>
                </a:r>
              </a:p>
              <a:p>
                <a:endParaRPr lang="en-US" sz="2000" b="1" dirty="0">
                  <a:solidFill>
                    <a:srgbClr val="002060"/>
                  </a:solidFill>
                </a:endParaRPr>
              </a:p>
              <a:p>
                <a:r>
                  <a:rPr lang="en-US" sz="2000" b="1" dirty="0" smtClean="0">
                    <a:solidFill>
                      <a:srgbClr val="002060"/>
                    </a:solidFill>
                  </a:rPr>
                  <a:t>Congenital TB is uncommon but may be seen in the setting of maternal TB </a:t>
                </a:r>
                <a:r>
                  <a:rPr lang="en-US" sz="2000" b="1" dirty="0" err="1" smtClean="0">
                    <a:solidFill>
                      <a:srgbClr val="002060"/>
                    </a:solidFill>
                  </a:rPr>
                  <a:t>endometritis</a:t>
                </a:r>
                <a:r>
                  <a:rPr lang="en-US" sz="2000" b="1" dirty="0" smtClean="0">
                    <a:solidFill>
                      <a:srgbClr val="002060"/>
                    </a:solidFill>
                  </a:rPr>
                  <a:t> or disseminated TB. </a:t>
                </a:r>
              </a:p>
              <a:p>
                <a:pPr marL="0" indent="0">
                  <a:buNone/>
                </a:pPr>
                <a:endParaRPr lang="en-US" sz="2000" b="1" dirty="0" smtClean="0">
                  <a:solidFill>
                    <a:srgbClr val="002060"/>
                  </a:solidFill>
                </a:endParaRPr>
              </a:p>
              <a:p>
                <a:r>
                  <a:rPr lang="en-US" sz="2000" b="1" dirty="0" smtClean="0">
                    <a:solidFill>
                      <a:srgbClr val="002060"/>
                    </a:solidFill>
                  </a:rPr>
                  <a:t>Breastfeeding should not be discouraged in parents being treated with first-line antibiotics  (CDC, 2020)</a:t>
                </a:r>
              </a:p>
              <a:p>
                <a:pPr marL="0" indent="0">
                  <a:buNone/>
                </a:pPr>
                <a:endParaRPr lang="en-US" sz="2000" b="1" dirty="0">
                  <a:solidFill>
                    <a:srgbClr val="002060"/>
                  </a:solidFill>
                </a:endParaRPr>
              </a:p>
              <a:p>
                <a:r>
                  <a:rPr lang="en-US" sz="2000" b="1" u="sng" dirty="0" smtClean="0">
                    <a:solidFill>
                      <a:srgbClr val="002060"/>
                    </a:solidFill>
                  </a:rPr>
                  <a:t>Screening</a:t>
                </a:r>
                <a:r>
                  <a:rPr lang="en-US" sz="2000" b="1" dirty="0" smtClean="0">
                    <a:solidFill>
                      <a:srgbClr val="002060"/>
                    </a:solidFill>
                  </a:rPr>
                  <a:t> (AAP, 12/2021): </a:t>
                </a:r>
              </a:p>
              <a:p>
                <a:pPr marL="0" indent="0">
                  <a:buNone/>
                </a:pPr>
                <a:r>
                  <a:rPr lang="en-US" sz="2000" b="1" dirty="0">
                    <a:solidFill>
                      <a:srgbClr val="002060"/>
                    </a:solidFill>
                  </a:rPr>
                  <a:t>	</a:t>
                </a:r>
                <a:r>
                  <a:rPr lang="en-US" sz="2000" b="1" dirty="0" smtClean="0">
                    <a:solidFill>
                      <a:srgbClr val="002060"/>
                    </a:solidFill>
                  </a:rPr>
                  <a:t>- </a:t>
                </a:r>
                <a14:m>
                  <m:oMath xmlns:m="http://schemas.openxmlformats.org/officeDocument/2006/math">
                    <m:r>
                      <a:rPr lang="en-US" sz="2000" b="1" i="1" smtClean="0">
                        <a:solidFill>
                          <a:srgbClr val="002060"/>
                        </a:solidFill>
                        <a:latin typeface="Cambria Math" panose="02040503050406030204" pitchFamily="18" charset="0"/>
                        <a:ea typeface="Cambria Math" panose="02040503050406030204" pitchFamily="18" charset="0"/>
                      </a:rPr>
                      <m:t>≥</m:t>
                    </m:r>
                  </m:oMath>
                </a14:m>
                <a:r>
                  <a:rPr lang="en-US" sz="2000" b="1" dirty="0" smtClean="0">
                    <a:solidFill>
                      <a:srgbClr val="002060"/>
                    </a:solidFill>
                  </a:rPr>
                  <a:t> 2 y/o – IGRA preferred</a:t>
                </a:r>
              </a:p>
              <a:p>
                <a:pPr marL="0" indent="0">
                  <a:buNone/>
                </a:pPr>
                <a:r>
                  <a:rPr lang="en-US" sz="2000" b="1" dirty="0">
                    <a:solidFill>
                      <a:srgbClr val="002060"/>
                    </a:solidFill>
                  </a:rPr>
                  <a:t>	</a:t>
                </a:r>
                <a:r>
                  <a:rPr lang="en-US" sz="2000" b="1" dirty="0" smtClean="0">
                    <a:solidFill>
                      <a:srgbClr val="002060"/>
                    </a:solidFill>
                  </a:rPr>
                  <a:t>- &lt; 2 y/o – TST preferred due to risk of indeterminate or invalid results with IGRA</a:t>
                </a:r>
              </a:p>
              <a:p>
                <a:pPr marL="0" indent="0">
                  <a:buNone/>
                </a:pPr>
                <a:r>
                  <a:rPr lang="en-US" sz="2000" b="1" dirty="0">
                    <a:solidFill>
                      <a:srgbClr val="002060"/>
                    </a:solidFill>
                  </a:rPr>
                  <a:t>	</a:t>
                </a:r>
                <a:r>
                  <a:rPr lang="en-US" sz="2000" b="1" dirty="0" smtClean="0">
                    <a:solidFill>
                      <a:srgbClr val="002060"/>
                    </a:solidFill>
                  </a:rPr>
                  <a:t>	* However, IGRA is an acceptable alternative and preferred in children who received BCG vax</a:t>
                </a:r>
              </a:p>
              <a:p>
                <a:pPr marL="0" indent="0">
                  <a:buNone/>
                </a:pPr>
                <a:r>
                  <a:rPr lang="en-US" sz="2000" b="1" dirty="0">
                    <a:solidFill>
                      <a:srgbClr val="002060"/>
                    </a:solidFill>
                  </a:rPr>
                  <a:t>	</a:t>
                </a:r>
                <a:r>
                  <a:rPr lang="en-US" sz="2000" b="1" dirty="0" smtClean="0">
                    <a:solidFill>
                      <a:srgbClr val="002060"/>
                    </a:solidFill>
                  </a:rPr>
                  <a:t>	* Both tests are unreliable in infants less than 3 months old</a:t>
                </a:r>
              </a:p>
              <a:p>
                <a:pPr marL="0" indent="0">
                  <a:buNone/>
                </a:pPr>
                <a:r>
                  <a:rPr lang="en-US" sz="2000" b="1" dirty="0">
                    <a:solidFill>
                      <a:srgbClr val="002060"/>
                    </a:solidFill>
                  </a:rPr>
                  <a:t>	</a:t>
                </a:r>
                <a:r>
                  <a:rPr lang="en-US" sz="2000" b="1" dirty="0" smtClean="0">
                    <a:solidFill>
                      <a:srgbClr val="002060"/>
                    </a:solidFill>
                  </a:rPr>
                  <a:t>- Can consider ordering both TST and IGRA to maximize sensitivity if high suspicion for  TB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889761"/>
                <a:ext cx="10972800" cy="4525963"/>
              </a:xfrm>
              <a:blipFill>
                <a:blip r:embed="rId3"/>
                <a:stretch>
                  <a:fillRect l="-389" t="-1348" r="-722"/>
                </a:stretch>
              </a:blipFill>
            </p:spPr>
            <p:txBody>
              <a:bodyPr/>
              <a:lstStyle/>
              <a:p>
                <a:r>
                  <a:rPr lang="en-US">
                    <a:noFill/>
                  </a:rPr>
                  <a:t> </a:t>
                </a:r>
              </a:p>
            </p:txBody>
          </p:sp>
        </mc:Fallback>
      </mc:AlternateContent>
    </p:spTree>
    <p:extLst>
      <p:ext uri="{BB962C8B-B14F-4D97-AF65-F5344CB8AC3E}">
        <p14:creationId xmlns:p14="http://schemas.microsoft.com/office/powerpoint/2010/main" val="3844473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1960" y="975361"/>
                <a:ext cx="10972800" cy="5166359"/>
              </a:xfrm>
            </p:spPr>
            <p:txBody>
              <a:bodyPr>
                <a:normAutofit lnSpcReduction="10000"/>
              </a:bodyPr>
              <a:lstStyle/>
              <a:p>
                <a:pPr marL="0" indent="0">
                  <a:buNone/>
                </a:pPr>
                <a:r>
                  <a:rPr lang="en-US" sz="2400" b="1" dirty="0" smtClean="0">
                    <a:solidFill>
                      <a:schemeClr val="accent3">
                        <a:lumMod val="75000"/>
                      </a:schemeClr>
                    </a:solidFill>
                  </a:rPr>
                  <a:t>TREATMENT OF LTBI IN CHILDREN</a:t>
                </a:r>
              </a:p>
              <a:p>
                <a:pPr marL="0" indent="0">
                  <a:buNone/>
                </a:pPr>
                <a:endParaRPr lang="en-US" sz="2400" b="1" dirty="0" smtClean="0">
                  <a:solidFill>
                    <a:schemeClr val="accent3">
                      <a:lumMod val="75000"/>
                    </a:schemeClr>
                  </a:solidFill>
                </a:endParaRPr>
              </a:p>
              <a:p>
                <a:r>
                  <a:rPr lang="en-US" sz="1800" b="1" u="sng" dirty="0" smtClean="0">
                    <a:solidFill>
                      <a:srgbClr val="002060"/>
                    </a:solidFill>
                  </a:rPr>
                  <a:t>WINDOW PROPHYLAXIS</a:t>
                </a:r>
                <a:r>
                  <a:rPr lang="en-US" sz="1800" b="1" dirty="0" smtClean="0">
                    <a:solidFill>
                      <a:srgbClr val="002060"/>
                    </a:solidFill>
                  </a:rPr>
                  <a:t> (after case contact with active TB): </a:t>
                </a:r>
              </a:p>
              <a:p>
                <a:pPr marL="0" indent="0">
                  <a:buNone/>
                </a:pPr>
                <a:r>
                  <a:rPr lang="en-US" sz="1800" b="1" dirty="0">
                    <a:solidFill>
                      <a:srgbClr val="002060"/>
                    </a:solidFill>
                  </a:rPr>
                  <a:t>	</a:t>
                </a:r>
                <a:r>
                  <a:rPr lang="en-US" sz="1800" b="1" dirty="0" smtClean="0">
                    <a:solidFill>
                      <a:srgbClr val="002060"/>
                    </a:solidFill>
                  </a:rPr>
                  <a:t>- Start LTBI treatment (after ruling out active infection) regardless of IGRA/PPD screening result in children</a:t>
                </a:r>
              </a:p>
              <a:p>
                <a:pPr marL="0" indent="0">
                  <a:buNone/>
                </a:pPr>
                <a:r>
                  <a:rPr lang="en-US" sz="1800" b="1" dirty="0">
                    <a:solidFill>
                      <a:srgbClr val="002060"/>
                    </a:solidFill>
                  </a:rPr>
                  <a:t>	</a:t>
                </a:r>
                <a:r>
                  <a:rPr lang="en-US" sz="1800" b="1" dirty="0" smtClean="0">
                    <a:solidFill>
                      <a:srgbClr val="002060"/>
                    </a:solidFill>
                  </a:rPr>
                  <a:t>	under 5 years old and children with immunosuppressive conditions</a:t>
                </a:r>
              </a:p>
              <a:p>
                <a:pPr marL="0" indent="0">
                  <a:buNone/>
                </a:pPr>
                <a:r>
                  <a:rPr lang="en-US" sz="1800" b="1" dirty="0">
                    <a:solidFill>
                      <a:srgbClr val="002060"/>
                    </a:solidFill>
                  </a:rPr>
                  <a:t>	</a:t>
                </a:r>
                <a:r>
                  <a:rPr lang="en-US" sz="1800" b="1" dirty="0" smtClean="0">
                    <a:solidFill>
                      <a:srgbClr val="002060"/>
                    </a:solidFill>
                  </a:rPr>
                  <a:t>- Repeat screening 8-10 weeks after exposure.  If negative can consider stopping the treatment. </a:t>
                </a:r>
              </a:p>
              <a:p>
                <a:pPr marL="0" indent="0">
                  <a:buNone/>
                </a:pPr>
                <a:endParaRPr lang="en-US" sz="1800" b="1" dirty="0">
                  <a:solidFill>
                    <a:srgbClr val="002060"/>
                  </a:solidFill>
                </a:endParaRPr>
              </a:p>
              <a:p>
                <a:r>
                  <a:rPr lang="en-US" sz="1800" b="1" u="sng" dirty="0" smtClean="0">
                    <a:solidFill>
                      <a:srgbClr val="002060"/>
                    </a:solidFill>
                  </a:rPr>
                  <a:t>LTBI TX REGIMENS</a:t>
                </a:r>
                <a:r>
                  <a:rPr lang="en-US" sz="1800" b="1" dirty="0" smtClean="0">
                    <a:solidFill>
                      <a:srgbClr val="002060"/>
                    </a:solidFill>
                  </a:rPr>
                  <a:t>: </a:t>
                </a:r>
              </a:p>
              <a:p>
                <a:pPr marL="0" indent="0">
                  <a:buNone/>
                </a:pPr>
                <a:r>
                  <a:rPr lang="en-US" sz="1800" b="1" dirty="0" smtClean="0">
                    <a:solidFill>
                      <a:srgbClr val="002060"/>
                    </a:solidFill>
                  </a:rPr>
                  <a:t>	- All of the regimens used in adults are used in children as well</a:t>
                </a:r>
              </a:p>
              <a:p>
                <a:pPr marL="0" indent="0">
                  <a:buNone/>
                </a:pPr>
                <a:r>
                  <a:rPr lang="en-US" sz="1800" b="1" dirty="0">
                    <a:solidFill>
                      <a:srgbClr val="002060"/>
                    </a:solidFill>
                  </a:rPr>
                  <a:t>	</a:t>
                </a:r>
                <a:r>
                  <a:rPr lang="en-US" sz="1800" b="1" dirty="0" smtClean="0">
                    <a:solidFill>
                      <a:srgbClr val="002060"/>
                    </a:solidFill>
                  </a:rPr>
                  <a:t>- Daily INH x 6-9 months</a:t>
                </a:r>
                <a:r>
                  <a:rPr lang="en-US" sz="1800" dirty="0" smtClean="0">
                    <a:solidFill>
                      <a:srgbClr val="002060"/>
                    </a:solidFill>
                  </a:rPr>
                  <a:t>: who recommends 6 months in high incidence settings; there are alternate DOT</a:t>
                </a:r>
              </a:p>
              <a:p>
                <a:pPr marL="0" indent="0">
                  <a:buNone/>
                </a:pPr>
                <a:r>
                  <a:rPr lang="en-US" sz="1800" dirty="0">
                    <a:solidFill>
                      <a:srgbClr val="002060"/>
                    </a:solidFill>
                  </a:rPr>
                  <a:t>		</a:t>
                </a:r>
                <a:r>
                  <a:rPr lang="en-US" sz="1800" dirty="0" smtClean="0">
                    <a:solidFill>
                      <a:srgbClr val="002060"/>
                    </a:solidFill>
                  </a:rPr>
                  <a:t>dosing regimens BIW-TIW if adherence is a concern; infants who are exclusively BF need pyridoxine; can</a:t>
                </a:r>
              </a:p>
              <a:p>
                <a:pPr marL="0" indent="0">
                  <a:buNone/>
                </a:pPr>
                <a:r>
                  <a:rPr lang="en-US" sz="1800" dirty="0">
                    <a:solidFill>
                      <a:srgbClr val="002060"/>
                    </a:solidFill>
                  </a:rPr>
                  <a:t>	</a:t>
                </a:r>
                <a:r>
                  <a:rPr lang="en-US" sz="1800" dirty="0" smtClean="0">
                    <a:solidFill>
                      <a:srgbClr val="002060"/>
                    </a:solidFill>
                  </a:rPr>
                  <a:t>	crush tab</a:t>
                </a:r>
                <a:endParaRPr lang="en-US" sz="1800" b="1" dirty="0" smtClean="0">
                  <a:solidFill>
                    <a:srgbClr val="002060"/>
                  </a:solidFill>
                </a:endParaRPr>
              </a:p>
              <a:p>
                <a:pPr marL="0" indent="0">
                  <a:buNone/>
                </a:pPr>
                <a:r>
                  <a:rPr lang="en-US" sz="1800" b="1" dirty="0">
                    <a:solidFill>
                      <a:srgbClr val="002060"/>
                    </a:solidFill>
                  </a:rPr>
                  <a:t>	</a:t>
                </a:r>
                <a:r>
                  <a:rPr lang="en-US" sz="1800" b="1" dirty="0" smtClean="0">
                    <a:solidFill>
                      <a:srgbClr val="002060"/>
                    </a:solidFill>
                  </a:rPr>
                  <a:t>- Weekly DOT with INH/RPT x 12 weeks</a:t>
                </a:r>
                <a:r>
                  <a:rPr lang="en-US" sz="1800" dirty="0" smtClean="0">
                    <a:solidFill>
                      <a:srgbClr val="002060"/>
                    </a:solidFill>
                  </a:rPr>
                  <a:t>: only for children </a:t>
                </a:r>
                <a14:m>
                  <m:oMath xmlns:m="http://schemas.openxmlformats.org/officeDocument/2006/math">
                    <m:r>
                      <a:rPr lang="en-US" sz="1800" b="0" i="1" smtClean="0">
                        <a:solidFill>
                          <a:srgbClr val="002060"/>
                        </a:solidFill>
                        <a:latin typeface="Cambria Math" panose="02040503050406030204" pitchFamily="18" charset="0"/>
                        <a:ea typeface="Cambria Math" panose="02040503050406030204" pitchFamily="18" charset="0"/>
                      </a:rPr>
                      <m:t>≥</m:t>
                    </m:r>
                  </m:oMath>
                </a14:m>
                <a:r>
                  <a:rPr lang="en-US" sz="1800" dirty="0" smtClean="0">
                    <a:solidFill>
                      <a:srgbClr val="002060"/>
                    </a:solidFill>
                  </a:rPr>
                  <a:t> 2 y/o</a:t>
                </a:r>
              </a:p>
              <a:p>
                <a:pPr marL="0" indent="0">
                  <a:buNone/>
                </a:pPr>
                <a:r>
                  <a:rPr lang="en-US" sz="1800" b="1" dirty="0">
                    <a:solidFill>
                      <a:srgbClr val="002060"/>
                    </a:solidFill>
                  </a:rPr>
                  <a:t>	</a:t>
                </a:r>
                <a:r>
                  <a:rPr lang="en-US" sz="1800" b="1" dirty="0" smtClean="0">
                    <a:solidFill>
                      <a:srgbClr val="002060"/>
                    </a:solidFill>
                  </a:rPr>
                  <a:t>- Daily RIF x 4 months</a:t>
                </a:r>
                <a:r>
                  <a:rPr lang="en-US" sz="1800" dirty="0" smtClean="0">
                    <a:solidFill>
                      <a:srgbClr val="002060"/>
                    </a:solidFill>
                  </a:rPr>
                  <a:t>: some studies show better adherence than 6H or 9H; can open capsules</a:t>
                </a:r>
                <a:endParaRPr lang="en-US" sz="1800" b="1" dirty="0" smtClean="0">
                  <a:solidFill>
                    <a:srgbClr val="002060"/>
                  </a:solidFill>
                </a:endParaRPr>
              </a:p>
              <a:p>
                <a:pPr marL="0" indent="0">
                  <a:buNone/>
                </a:pPr>
                <a:r>
                  <a:rPr lang="en-US" sz="1800" b="1" dirty="0">
                    <a:solidFill>
                      <a:srgbClr val="002060"/>
                    </a:solidFill>
                  </a:rPr>
                  <a:t>	</a:t>
                </a:r>
                <a:r>
                  <a:rPr lang="en-US" sz="1800" b="1" dirty="0" smtClean="0">
                    <a:solidFill>
                      <a:srgbClr val="002060"/>
                    </a:solidFill>
                  </a:rPr>
                  <a:t>- INH/RIF daily x 3 months</a:t>
                </a:r>
                <a:r>
                  <a:rPr lang="en-US" sz="1800" dirty="0" smtClean="0">
                    <a:solidFill>
                      <a:srgbClr val="002060"/>
                    </a:solidFill>
                  </a:rPr>
                  <a:t>: alternate regimen per WHO; useful in settings where RPT not available</a:t>
                </a:r>
                <a:endParaRPr lang="en-US" sz="1800" b="1" dirty="0" smtClean="0">
                  <a:solidFill>
                    <a:srgbClr val="002060"/>
                  </a:solidFill>
                </a:endParaRPr>
              </a:p>
              <a:p>
                <a:endParaRPr lang="en-US" sz="1800" dirty="0" smtClean="0">
                  <a:solidFill>
                    <a:srgbClr val="00206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1960" y="975361"/>
                <a:ext cx="10972800" cy="5166359"/>
              </a:xfrm>
              <a:blipFill>
                <a:blip r:embed="rId3"/>
                <a:stretch>
                  <a:fillRect l="-889" t="-1651"/>
                </a:stretch>
              </a:blipFill>
            </p:spPr>
            <p:txBody>
              <a:bodyPr/>
              <a:lstStyle/>
              <a:p>
                <a:r>
                  <a:rPr lang="en-US">
                    <a:noFill/>
                  </a:rPr>
                  <a:t> </a:t>
                </a:r>
              </a:p>
            </p:txBody>
          </p:sp>
        </mc:Fallback>
      </mc:AlternateContent>
    </p:spTree>
    <p:extLst>
      <p:ext uri="{BB962C8B-B14F-4D97-AF65-F5344CB8AC3E}">
        <p14:creationId xmlns:p14="http://schemas.microsoft.com/office/powerpoint/2010/main" val="3112519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398"/>
            <a:ext cx="10972800" cy="1143000"/>
          </a:xfrm>
        </p:spPr>
        <p:txBody>
          <a:bodyPr/>
          <a:lstStyle/>
          <a:p>
            <a:r>
              <a:rPr lang="en-US" b="1" dirty="0" smtClean="0">
                <a:solidFill>
                  <a:srgbClr val="C00000"/>
                </a:solidFill>
              </a:rPr>
              <a:t>CARE COORDINATION: DPH</a:t>
            </a:r>
            <a:endParaRPr lang="en-US" b="1" dirty="0">
              <a:solidFill>
                <a:srgbClr val="C00000"/>
              </a:solidFill>
            </a:endParaRPr>
          </a:p>
        </p:txBody>
      </p:sp>
      <p:sp>
        <p:nvSpPr>
          <p:cNvPr id="3" name="Content Placeholder 2"/>
          <p:cNvSpPr>
            <a:spLocks noGrp="1"/>
          </p:cNvSpPr>
          <p:nvPr>
            <p:ph idx="1"/>
          </p:nvPr>
        </p:nvSpPr>
        <p:spPr>
          <a:xfrm>
            <a:off x="609600" y="1783398"/>
            <a:ext cx="11247120" cy="4525963"/>
          </a:xfrm>
        </p:spPr>
        <p:txBody>
          <a:bodyPr>
            <a:normAutofit fontScale="92500"/>
          </a:bodyPr>
          <a:lstStyle/>
          <a:p>
            <a:r>
              <a:rPr lang="en-US" dirty="0" smtClean="0">
                <a:solidFill>
                  <a:srgbClr val="002060"/>
                </a:solidFill>
              </a:rPr>
              <a:t>Reportable disease</a:t>
            </a:r>
          </a:p>
          <a:p>
            <a:r>
              <a:rPr lang="en-US" dirty="0" smtClean="0">
                <a:solidFill>
                  <a:srgbClr val="002060"/>
                </a:solidFill>
              </a:rPr>
              <a:t>DPH local resources variable according to county size, TB burden, etc.</a:t>
            </a:r>
          </a:p>
          <a:p>
            <a:pPr marL="0" indent="0">
              <a:buNone/>
            </a:pPr>
            <a:r>
              <a:rPr lang="en-US" dirty="0">
                <a:solidFill>
                  <a:srgbClr val="002060"/>
                </a:solidFill>
              </a:rPr>
              <a:t>	</a:t>
            </a:r>
            <a:r>
              <a:rPr lang="en-US" dirty="0" smtClean="0">
                <a:solidFill>
                  <a:srgbClr val="002060"/>
                </a:solidFill>
              </a:rPr>
              <a:t>- Some have designated TB clinics staffed with ID provider, </a:t>
            </a:r>
          </a:p>
          <a:p>
            <a:pPr marL="0" indent="0">
              <a:buNone/>
            </a:pPr>
            <a:r>
              <a:rPr lang="en-US" dirty="0">
                <a:solidFill>
                  <a:srgbClr val="002060"/>
                </a:solidFill>
              </a:rPr>
              <a:t>	</a:t>
            </a:r>
            <a:r>
              <a:rPr lang="en-US" dirty="0" smtClean="0">
                <a:solidFill>
                  <a:srgbClr val="002060"/>
                </a:solidFill>
              </a:rPr>
              <a:t>	radiology, phlebotomy, etc.</a:t>
            </a:r>
          </a:p>
          <a:p>
            <a:pPr marL="0" indent="0">
              <a:buNone/>
            </a:pPr>
            <a:r>
              <a:rPr lang="en-US" dirty="0">
                <a:solidFill>
                  <a:srgbClr val="002060"/>
                </a:solidFill>
              </a:rPr>
              <a:t>	</a:t>
            </a:r>
            <a:r>
              <a:rPr lang="en-US" dirty="0" smtClean="0">
                <a:solidFill>
                  <a:srgbClr val="002060"/>
                </a:solidFill>
              </a:rPr>
              <a:t>- Others utilize public health nurse – DOT, rural outreach for testing</a:t>
            </a:r>
          </a:p>
          <a:p>
            <a:pPr marL="0" indent="0">
              <a:buNone/>
            </a:pPr>
            <a:r>
              <a:rPr lang="en-US" dirty="0">
                <a:solidFill>
                  <a:srgbClr val="002060"/>
                </a:solidFill>
              </a:rPr>
              <a:t>	</a:t>
            </a:r>
            <a:r>
              <a:rPr lang="en-US" dirty="0" smtClean="0">
                <a:solidFill>
                  <a:srgbClr val="002060"/>
                </a:solidFill>
              </a:rPr>
              <a:t>	and med dispensing, etc.</a:t>
            </a:r>
          </a:p>
          <a:p>
            <a:pPr marL="0" indent="0">
              <a:buNone/>
            </a:pPr>
            <a:r>
              <a:rPr lang="en-US" dirty="0">
                <a:solidFill>
                  <a:srgbClr val="002060"/>
                </a:solidFill>
              </a:rPr>
              <a:t>	</a:t>
            </a:r>
            <a:r>
              <a:rPr lang="en-US" dirty="0" smtClean="0">
                <a:solidFill>
                  <a:srgbClr val="002060"/>
                </a:solidFill>
              </a:rPr>
              <a:t>- May supply meds, cover CXR and lab costs, etc.</a:t>
            </a:r>
          </a:p>
          <a:p>
            <a:pPr marL="0" indent="0">
              <a:buNone/>
            </a:pPr>
            <a:r>
              <a:rPr lang="en-US" dirty="0">
                <a:solidFill>
                  <a:srgbClr val="002060"/>
                </a:solidFill>
              </a:rPr>
              <a:t>	</a:t>
            </a:r>
            <a:r>
              <a:rPr lang="en-US" dirty="0" smtClean="0">
                <a:solidFill>
                  <a:srgbClr val="002060"/>
                </a:solidFill>
              </a:rPr>
              <a:t>- May rely on local primary care and ID providers outside of DPH</a:t>
            </a:r>
          </a:p>
          <a:p>
            <a:pPr marL="0" indent="0">
              <a:buNone/>
            </a:pPr>
            <a:endParaRPr lang="en-US" dirty="0" smtClean="0"/>
          </a:p>
        </p:txBody>
      </p:sp>
    </p:spTree>
    <p:extLst>
      <p:ext uri="{BB962C8B-B14F-4D97-AF65-F5344CB8AC3E}">
        <p14:creationId xmlns:p14="http://schemas.microsoft.com/office/powerpoint/2010/main" val="45398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4520" y="899160"/>
            <a:ext cx="8001000" cy="769441"/>
          </a:xfrm>
          <a:prstGeom prst="rect">
            <a:avLst/>
          </a:prstGeom>
          <a:noFill/>
        </p:spPr>
        <p:txBody>
          <a:bodyPr wrap="square" rtlCol="0">
            <a:spAutoFit/>
          </a:bodyPr>
          <a:lstStyle/>
          <a:p>
            <a:pPr algn="ctr"/>
            <a:r>
              <a:rPr lang="en-US" sz="4400" b="1" dirty="0" smtClean="0">
                <a:solidFill>
                  <a:srgbClr val="C00000"/>
                </a:solidFill>
              </a:rPr>
              <a:t>RESOURCES</a:t>
            </a:r>
            <a:endParaRPr lang="en-US" sz="4400" b="1" dirty="0">
              <a:solidFill>
                <a:srgbClr val="C00000"/>
              </a:solidFill>
            </a:endParaRPr>
          </a:p>
        </p:txBody>
      </p:sp>
      <p:sp>
        <p:nvSpPr>
          <p:cNvPr id="5" name="TextBox 4"/>
          <p:cNvSpPr txBox="1"/>
          <p:nvPr/>
        </p:nvSpPr>
        <p:spPr>
          <a:xfrm>
            <a:off x="579120" y="1912441"/>
            <a:ext cx="11094720" cy="5078313"/>
          </a:xfrm>
          <a:prstGeom prst="rect">
            <a:avLst/>
          </a:prstGeom>
          <a:noFill/>
        </p:spPr>
        <p:txBody>
          <a:bodyPr wrap="square" rtlCol="0">
            <a:spAutoFit/>
          </a:bodyPr>
          <a:lstStyle/>
          <a:p>
            <a:r>
              <a:rPr lang="en-US" b="1" i="1" dirty="0" smtClean="0">
                <a:solidFill>
                  <a:srgbClr val="002060"/>
                </a:solidFill>
              </a:rPr>
              <a:t>LTBI: A Guide for Primary Health Care Providers</a:t>
            </a:r>
            <a:r>
              <a:rPr lang="en-US" b="1" dirty="0" smtClean="0">
                <a:solidFill>
                  <a:srgbClr val="002060"/>
                </a:solidFill>
              </a:rPr>
              <a:t>.  CDC.  </a:t>
            </a:r>
            <a:r>
              <a:rPr lang="en-US" b="1" dirty="0">
                <a:solidFill>
                  <a:srgbClr val="002060"/>
                </a:solidFill>
              </a:rPr>
              <a:t>2020. </a:t>
            </a:r>
            <a:r>
              <a:rPr lang="en-US" b="1" dirty="0">
                <a:solidFill>
                  <a:srgbClr val="002060"/>
                </a:solidFill>
                <a:hlinkClick r:id="rId2"/>
              </a:rPr>
              <a:t>https://</a:t>
            </a:r>
            <a:r>
              <a:rPr lang="en-US" b="1" dirty="0" smtClean="0">
                <a:solidFill>
                  <a:srgbClr val="002060"/>
                </a:solidFill>
                <a:hlinkClick r:id="rId2"/>
              </a:rPr>
              <a:t>www.cdc.gov/tb/publications/ltbi/pdf/LTBIbooklet508.pdf</a:t>
            </a:r>
            <a:endParaRPr lang="en-US" b="1" dirty="0" smtClean="0">
              <a:solidFill>
                <a:srgbClr val="002060"/>
              </a:solidFill>
            </a:endParaRPr>
          </a:p>
          <a:p>
            <a:endParaRPr lang="en-US" b="1" dirty="0">
              <a:solidFill>
                <a:srgbClr val="002060"/>
              </a:solidFill>
            </a:endParaRPr>
          </a:p>
          <a:p>
            <a:r>
              <a:rPr lang="en-US" b="1" i="1" dirty="0" smtClean="0">
                <a:solidFill>
                  <a:srgbClr val="002060"/>
                </a:solidFill>
              </a:rPr>
              <a:t>Core </a:t>
            </a:r>
            <a:r>
              <a:rPr lang="en-US" b="1" i="1" dirty="0">
                <a:solidFill>
                  <a:srgbClr val="002060"/>
                </a:solidFill>
              </a:rPr>
              <a:t>Curriculum on TB (6th Ed).  </a:t>
            </a:r>
            <a:r>
              <a:rPr lang="en-US" b="1" dirty="0" smtClean="0">
                <a:solidFill>
                  <a:srgbClr val="002060"/>
                </a:solidFill>
              </a:rPr>
              <a:t>CDC.  2013</a:t>
            </a:r>
            <a:r>
              <a:rPr lang="en-US" b="1" dirty="0">
                <a:solidFill>
                  <a:srgbClr val="002060"/>
                </a:solidFill>
              </a:rPr>
              <a:t>.  </a:t>
            </a:r>
            <a:r>
              <a:rPr lang="en-US" b="1" dirty="0">
                <a:solidFill>
                  <a:srgbClr val="002060"/>
                </a:solidFill>
                <a:hlinkClick r:id="rId3"/>
              </a:rPr>
              <a:t>https://</a:t>
            </a:r>
            <a:r>
              <a:rPr lang="en-US" b="1" dirty="0" smtClean="0">
                <a:solidFill>
                  <a:srgbClr val="002060"/>
                </a:solidFill>
                <a:hlinkClick r:id="rId3"/>
              </a:rPr>
              <a:t>www.cdc.gov/tb/education/corecurr/pdf/chapter2.pdf</a:t>
            </a:r>
            <a:r>
              <a:rPr lang="en-US" b="1" dirty="0" smtClean="0">
                <a:solidFill>
                  <a:srgbClr val="002060"/>
                </a:solidFill>
              </a:rPr>
              <a:t> </a:t>
            </a:r>
            <a:endParaRPr lang="en-US" b="1" dirty="0">
              <a:solidFill>
                <a:srgbClr val="002060"/>
              </a:solidFill>
            </a:endParaRPr>
          </a:p>
          <a:p>
            <a:endParaRPr lang="en-US" b="1" dirty="0" smtClean="0">
              <a:solidFill>
                <a:srgbClr val="002060"/>
              </a:solidFill>
            </a:endParaRPr>
          </a:p>
          <a:p>
            <a:r>
              <a:rPr lang="en-US" b="1" dirty="0">
                <a:solidFill>
                  <a:srgbClr val="002060"/>
                </a:solidFill>
              </a:rPr>
              <a:t>Clinical Practice Guidelines: Diagnosis </a:t>
            </a:r>
            <a:r>
              <a:rPr lang="en-US" b="1" dirty="0" smtClean="0">
                <a:solidFill>
                  <a:srgbClr val="002060"/>
                </a:solidFill>
              </a:rPr>
              <a:t>of Tuberculosis </a:t>
            </a:r>
            <a:r>
              <a:rPr lang="en-US" b="1" dirty="0">
                <a:solidFill>
                  <a:srgbClr val="002060"/>
                </a:solidFill>
              </a:rPr>
              <a:t>in Adults and </a:t>
            </a:r>
            <a:r>
              <a:rPr lang="en-US" b="1" dirty="0" smtClean="0">
                <a:solidFill>
                  <a:srgbClr val="002060"/>
                </a:solidFill>
              </a:rPr>
              <a:t>Children.  American Thoracic Society / IDSA / CDC.</a:t>
            </a:r>
          </a:p>
          <a:p>
            <a:r>
              <a:rPr lang="en-US" b="1" dirty="0">
                <a:solidFill>
                  <a:srgbClr val="002060"/>
                </a:solidFill>
              </a:rPr>
              <a:t>2017. </a:t>
            </a:r>
            <a:r>
              <a:rPr lang="en-US" b="1" dirty="0">
                <a:solidFill>
                  <a:srgbClr val="002060"/>
                </a:solidFill>
                <a:hlinkClick r:id="rId4"/>
              </a:rPr>
              <a:t>https://</a:t>
            </a:r>
            <a:r>
              <a:rPr lang="en-US" b="1" dirty="0" smtClean="0">
                <a:solidFill>
                  <a:srgbClr val="002060"/>
                </a:solidFill>
                <a:hlinkClick r:id="rId4"/>
              </a:rPr>
              <a:t>www.thoracic.org/statements/resources/tb-opi/diagnosis-of-tuberculosis-in-adults-and-children.PDF</a:t>
            </a:r>
            <a:r>
              <a:rPr lang="en-US" b="1" dirty="0" smtClean="0">
                <a:solidFill>
                  <a:srgbClr val="002060"/>
                </a:solidFill>
              </a:rPr>
              <a:t>. </a:t>
            </a:r>
          </a:p>
          <a:p>
            <a:endParaRPr lang="en-US" b="1" dirty="0">
              <a:solidFill>
                <a:srgbClr val="002060"/>
              </a:solidFill>
            </a:endParaRPr>
          </a:p>
          <a:p>
            <a:r>
              <a:rPr lang="en-US" b="1" dirty="0" smtClean="0">
                <a:solidFill>
                  <a:srgbClr val="002060"/>
                </a:solidFill>
              </a:rPr>
              <a:t>World Health Organization (WHO) Health Topics: Tuberculosis.  WHO.  </a:t>
            </a:r>
            <a:r>
              <a:rPr lang="en-US" b="1" dirty="0" smtClean="0">
                <a:solidFill>
                  <a:srgbClr val="002060"/>
                </a:solidFill>
                <a:hlinkClick r:id="rId5"/>
              </a:rPr>
              <a:t>https</a:t>
            </a:r>
            <a:r>
              <a:rPr lang="en-US" b="1" dirty="0">
                <a:solidFill>
                  <a:srgbClr val="002060"/>
                </a:solidFill>
                <a:hlinkClick r:id="rId5"/>
              </a:rPr>
              <a:t>://</a:t>
            </a:r>
            <a:r>
              <a:rPr lang="en-US" b="1" dirty="0" smtClean="0">
                <a:solidFill>
                  <a:srgbClr val="002060"/>
                </a:solidFill>
                <a:hlinkClick r:id="rId5"/>
              </a:rPr>
              <a:t>www.who.int/health-topics/tuberculosis#tab=tab_1</a:t>
            </a:r>
            <a:r>
              <a:rPr lang="en-US" b="1" dirty="0" smtClean="0">
                <a:solidFill>
                  <a:srgbClr val="002060"/>
                </a:solidFill>
              </a:rPr>
              <a:t> </a:t>
            </a:r>
          </a:p>
          <a:p>
            <a:endParaRPr lang="en-US" b="1" dirty="0">
              <a:solidFill>
                <a:srgbClr val="002060"/>
              </a:solidFill>
            </a:endParaRPr>
          </a:p>
          <a:p>
            <a:r>
              <a:rPr lang="en-US" b="1" dirty="0" smtClean="0">
                <a:solidFill>
                  <a:srgbClr val="002060"/>
                </a:solidFill>
              </a:rPr>
              <a:t>Tuberculosis (TB).  </a:t>
            </a:r>
            <a:r>
              <a:rPr lang="en-US" b="1" dirty="0">
                <a:solidFill>
                  <a:srgbClr val="002060"/>
                </a:solidFill>
              </a:rPr>
              <a:t>CDC. </a:t>
            </a:r>
            <a:r>
              <a:rPr lang="en-US" b="1" dirty="0">
                <a:solidFill>
                  <a:srgbClr val="002060"/>
                </a:solidFill>
                <a:hlinkClick r:id="rId6"/>
              </a:rPr>
              <a:t>https://</a:t>
            </a:r>
            <a:r>
              <a:rPr lang="en-US" b="1" dirty="0" smtClean="0">
                <a:solidFill>
                  <a:srgbClr val="002060"/>
                </a:solidFill>
                <a:hlinkClick r:id="rId6"/>
              </a:rPr>
              <a:t>www.cdc.gov/tb/default.htm</a:t>
            </a:r>
            <a:r>
              <a:rPr lang="en-US" b="1" dirty="0" smtClean="0">
                <a:solidFill>
                  <a:srgbClr val="002060"/>
                </a:solidFill>
              </a:rPr>
              <a:t> </a:t>
            </a:r>
          </a:p>
          <a:p>
            <a:endParaRPr lang="en-US" dirty="0"/>
          </a:p>
          <a:p>
            <a:r>
              <a:rPr lang="en-US" dirty="0" smtClean="0"/>
              <a:t>  </a:t>
            </a:r>
          </a:p>
          <a:p>
            <a:endParaRPr lang="en-US" dirty="0"/>
          </a:p>
          <a:p>
            <a:endParaRPr lang="en-US" dirty="0"/>
          </a:p>
        </p:txBody>
      </p:sp>
    </p:spTree>
    <p:extLst>
      <p:ext uri="{BB962C8B-B14F-4D97-AF65-F5344CB8AC3E}">
        <p14:creationId xmlns:p14="http://schemas.microsoft.com/office/powerpoint/2010/main" val="3449232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39091"/>
            <a:ext cx="8229600" cy="1316182"/>
          </a:xfrm>
        </p:spPr>
        <p:txBody>
          <a:bodyPr>
            <a:normAutofit/>
          </a:bodyPr>
          <a:lstStyle/>
          <a:p>
            <a:r>
              <a:rPr lang="en-US" b="1" dirty="0" smtClean="0">
                <a:solidFill>
                  <a:srgbClr val="C00000"/>
                </a:solidFill>
              </a:rPr>
              <a:t>THANK YOU!</a:t>
            </a:r>
            <a:endParaRPr lang="en-US" b="1" dirty="0">
              <a:solidFill>
                <a:srgbClr val="C00000"/>
              </a:solidFill>
            </a:endParaRPr>
          </a:p>
        </p:txBody>
      </p:sp>
      <p:sp>
        <p:nvSpPr>
          <p:cNvPr id="4" name="TextBox 3"/>
          <p:cNvSpPr txBox="1"/>
          <p:nvPr/>
        </p:nvSpPr>
        <p:spPr>
          <a:xfrm>
            <a:off x="2604655" y="2244436"/>
            <a:ext cx="6761018" cy="1569660"/>
          </a:xfrm>
          <a:prstGeom prst="rect">
            <a:avLst/>
          </a:prstGeom>
          <a:noFill/>
        </p:spPr>
        <p:txBody>
          <a:bodyPr wrap="square" rtlCol="0">
            <a:spAutoFit/>
          </a:bodyPr>
          <a:lstStyle/>
          <a:p>
            <a:pPr algn="ctr" defTabSz="457200">
              <a:defRPr/>
            </a:pPr>
            <a:r>
              <a:rPr lang="en-US" sz="3200" b="1" dirty="0">
                <a:solidFill>
                  <a:srgbClr val="002060"/>
                </a:solidFill>
                <a:latin typeface="Calibri"/>
              </a:rPr>
              <a:t>Jeannie McIntosh, APRN</a:t>
            </a:r>
          </a:p>
          <a:p>
            <a:pPr algn="ctr" defTabSz="457200">
              <a:defRPr/>
            </a:pPr>
            <a:r>
              <a:rPr lang="en-US" sz="3200" i="1" dirty="0">
                <a:solidFill>
                  <a:srgbClr val="002060"/>
                </a:solidFill>
                <a:latin typeface="Calibri"/>
              </a:rPr>
              <a:t>CHC Center for Key Populations</a:t>
            </a:r>
          </a:p>
          <a:p>
            <a:pPr algn="ctr" defTabSz="457200">
              <a:defRPr/>
            </a:pPr>
            <a:r>
              <a:rPr lang="en-US" sz="3200" dirty="0">
                <a:solidFill>
                  <a:srgbClr val="002060"/>
                </a:solidFill>
                <a:latin typeface="Calibri"/>
              </a:rPr>
              <a:t>mcintosj@chc1.com</a:t>
            </a:r>
          </a:p>
        </p:txBody>
      </p:sp>
      <p:sp>
        <p:nvSpPr>
          <p:cNvPr id="3" name="TextBox 2"/>
          <p:cNvSpPr txBox="1"/>
          <p:nvPr/>
        </p:nvSpPr>
        <p:spPr>
          <a:xfrm>
            <a:off x="3491346" y="4378037"/>
            <a:ext cx="5458691" cy="769441"/>
          </a:xfrm>
          <a:prstGeom prst="rect">
            <a:avLst/>
          </a:prstGeom>
          <a:noFill/>
        </p:spPr>
        <p:txBody>
          <a:bodyPr wrap="square" rtlCol="0">
            <a:spAutoFit/>
          </a:bodyPr>
          <a:lstStyle/>
          <a:p>
            <a:pPr algn="ctr" defTabSz="457200"/>
            <a:r>
              <a:rPr lang="en-US" sz="4400" b="1" i="1" dirty="0">
                <a:solidFill>
                  <a:srgbClr val="9BBB59">
                    <a:lumMod val="50000"/>
                  </a:srgbClr>
                </a:solidFill>
                <a:latin typeface="Calibri"/>
              </a:rPr>
              <a:t>Questions? </a:t>
            </a:r>
          </a:p>
        </p:txBody>
      </p:sp>
    </p:spTree>
    <p:extLst>
      <p:ext uri="{BB962C8B-B14F-4D97-AF65-F5344CB8AC3E}">
        <p14:creationId xmlns:p14="http://schemas.microsoft.com/office/powerpoint/2010/main" val="496107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0562"/>
            <a:ext cx="10972800" cy="1143000"/>
          </a:xfrm>
        </p:spPr>
        <p:txBody>
          <a:bodyPr/>
          <a:lstStyle/>
          <a:p>
            <a:r>
              <a:rPr lang="en-US" b="1" dirty="0" smtClean="0">
                <a:solidFill>
                  <a:srgbClr val="C00000"/>
                </a:solidFill>
              </a:rPr>
              <a:t>MARCH 24</a:t>
            </a:r>
            <a:r>
              <a:rPr lang="en-US" b="1" baseline="30000" dirty="0" smtClean="0">
                <a:solidFill>
                  <a:srgbClr val="C00000"/>
                </a:solidFill>
              </a:rPr>
              <a:t>TH</a:t>
            </a:r>
            <a:r>
              <a:rPr lang="en-US" b="1" dirty="0" smtClean="0">
                <a:solidFill>
                  <a:srgbClr val="C00000"/>
                </a:solidFill>
              </a:rPr>
              <a:t> IS WORLD TB DAY!</a:t>
            </a:r>
            <a:endParaRPr lang="en-US" b="1" dirty="0">
              <a:solidFill>
                <a:srgbClr val="C00000"/>
              </a:solidFill>
            </a:endParaRPr>
          </a:p>
        </p:txBody>
      </p:sp>
      <p:sp>
        <p:nvSpPr>
          <p:cNvPr id="5" name="TextBox 4"/>
          <p:cNvSpPr txBox="1"/>
          <p:nvPr/>
        </p:nvSpPr>
        <p:spPr>
          <a:xfrm>
            <a:off x="6096000" y="3337560"/>
            <a:ext cx="5105400" cy="954107"/>
          </a:xfrm>
          <a:prstGeom prst="rect">
            <a:avLst/>
          </a:prstGeom>
          <a:noFill/>
        </p:spPr>
        <p:txBody>
          <a:bodyPr wrap="square" rtlCol="0">
            <a:spAutoFit/>
          </a:bodyPr>
          <a:lstStyle/>
          <a:p>
            <a:pPr algn="ctr"/>
            <a:r>
              <a:rPr lang="en-US" sz="2800" b="1" i="1" dirty="0" smtClean="0">
                <a:solidFill>
                  <a:srgbClr val="002060"/>
                </a:solidFill>
              </a:rPr>
              <a:t>STOP TB PARTNERSHIP (UNOPS)</a:t>
            </a:r>
          </a:p>
          <a:p>
            <a:pPr algn="ctr"/>
            <a:r>
              <a:rPr lang="en-US" sz="2800" b="1" i="1" dirty="0" smtClean="0">
                <a:solidFill>
                  <a:srgbClr val="002060"/>
                </a:solidFill>
              </a:rPr>
              <a:t>www.stoptb.org</a:t>
            </a:r>
            <a:endParaRPr lang="en-US" sz="2800" b="1" i="1" dirty="0">
              <a:solidFill>
                <a:srgbClr val="002060"/>
              </a:solidFill>
            </a:endParaRPr>
          </a:p>
        </p:txBody>
      </p:sp>
      <p:pic>
        <p:nvPicPr>
          <p:cNvPr id="6" name="Picture 5"/>
          <p:cNvPicPr>
            <a:picLocks noChangeAspect="1"/>
          </p:cNvPicPr>
          <p:nvPr/>
        </p:nvPicPr>
        <p:blipFill>
          <a:blip r:embed="rId2"/>
          <a:stretch>
            <a:fillRect/>
          </a:stretch>
        </p:blipFill>
        <p:spPr>
          <a:xfrm>
            <a:off x="1219200" y="1833562"/>
            <a:ext cx="4876800" cy="4096512"/>
          </a:xfrm>
          <a:prstGeom prst="rect">
            <a:avLst/>
          </a:prstGeom>
        </p:spPr>
      </p:pic>
    </p:spTree>
    <p:extLst>
      <p:ext uri="{BB962C8B-B14F-4D97-AF65-F5344CB8AC3E}">
        <p14:creationId xmlns:p14="http://schemas.microsoft.com/office/powerpoint/2010/main" val="1975794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3321" y="949136"/>
            <a:ext cx="4465319" cy="6740307"/>
          </a:xfrm>
          <a:prstGeom prst="rect">
            <a:avLst/>
          </a:prstGeom>
          <a:noFill/>
        </p:spPr>
        <p:txBody>
          <a:bodyPr wrap="square" rtlCol="0">
            <a:spAutoFit/>
          </a:bodyPr>
          <a:lstStyle/>
          <a:p>
            <a:pPr defTabSz="457200"/>
            <a:r>
              <a:rPr lang="en-US" sz="4000" b="1" dirty="0">
                <a:solidFill>
                  <a:srgbClr val="C00000"/>
                </a:solidFill>
                <a:latin typeface="Calibri"/>
              </a:rPr>
              <a:t>TOPICS COVERED:</a:t>
            </a:r>
          </a:p>
          <a:p>
            <a:pPr defTabSz="457200"/>
            <a:endParaRPr lang="en-US" sz="2800" b="1" dirty="0">
              <a:solidFill>
                <a:srgbClr val="C00000"/>
              </a:solidFill>
              <a:latin typeface="Calibri"/>
            </a:endParaRPr>
          </a:p>
          <a:p>
            <a:pPr marL="342900" indent="-342900" defTabSz="457200">
              <a:buFont typeface="Arial" panose="020B0604020202020204" pitchFamily="34" charset="0"/>
              <a:buChar char="•"/>
            </a:pPr>
            <a:r>
              <a:rPr lang="en-US" sz="2800" b="1" dirty="0" smtClean="0">
                <a:solidFill>
                  <a:srgbClr val="002060"/>
                </a:solidFill>
                <a:latin typeface="Calibri"/>
              </a:rPr>
              <a:t>Global Epidemiology</a:t>
            </a:r>
            <a:endParaRPr lang="en-US" sz="2800" dirty="0">
              <a:solidFill>
                <a:prstClr val="black"/>
              </a:solidFill>
              <a:latin typeface="Calibri"/>
            </a:endParaRPr>
          </a:p>
          <a:p>
            <a:pPr marL="342900" indent="-342900" defTabSz="457200">
              <a:buFont typeface="Arial" panose="020B0604020202020204" pitchFamily="34" charset="0"/>
              <a:buChar char="•"/>
            </a:pPr>
            <a:r>
              <a:rPr lang="en-US" sz="2800" b="1" dirty="0" smtClean="0">
                <a:solidFill>
                  <a:srgbClr val="002060"/>
                </a:solidFill>
                <a:latin typeface="Calibri"/>
              </a:rPr>
              <a:t>TB in the US</a:t>
            </a:r>
          </a:p>
          <a:p>
            <a:pPr marL="342900" indent="-342900" defTabSz="457200">
              <a:buFont typeface="Arial" panose="020B0604020202020204" pitchFamily="34" charset="0"/>
              <a:buChar char="•"/>
            </a:pPr>
            <a:r>
              <a:rPr lang="en-US" sz="2800" b="1" dirty="0" smtClean="0">
                <a:solidFill>
                  <a:srgbClr val="002060"/>
                </a:solidFill>
                <a:latin typeface="Calibri"/>
              </a:rPr>
              <a:t>Natural History</a:t>
            </a:r>
          </a:p>
          <a:p>
            <a:pPr marL="342900" indent="-342900" defTabSz="457200">
              <a:buFont typeface="Arial" panose="020B0604020202020204" pitchFamily="34" charset="0"/>
              <a:buChar char="•"/>
            </a:pPr>
            <a:r>
              <a:rPr lang="en-US" sz="2800" b="1" dirty="0" smtClean="0">
                <a:solidFill>
                  <a:srgbClr val="002060"/>
                </a:solidFill>
                <a:latin typeface="Calibri"/>
              </a:rPr>
              <a:t>Signs and Symptoms</a:t>
            </a:r>
          </a:p>
          <a:p>
            <a:pPr marL="342900" indent="-342900" defTabSz="457200">
              <a:buFont typeface="Arial" panose="020B0604020202020204" pitchFamily="34" charset="0"/>
              <a:buChar char="•"/>
            </a:pPr>
            <a:r>
              <a:rPr lang="en-US" sz="2800" b="1" dirty="0" smtClean="0">
                <a:solidFill>
                  <a:srgbClr val="002060"/>
                </a:solidFill>
                <a:latin typeface="Calibri"/>
              </a:rPr>
              <a:t>Screening and Diagnosis</a:t>
            </a:r>
          </a:p>
          <a:p>
            <a:pPr marL="342900" indent="-342900" defTabSz="457200">
              <a:buFont typeface="Arial" panose="020B0604020202020204" pitchFamily="34" charset="0"/>
              <a:buChar char="•"/>
            </a:pPr>
            <a:r>
              <a:rPr lang="en-US" sz="2800" b="1" dirty="0" smtClean="0">
                <a:solidFill>
                  <a:srgbClr val="002060"/>
                </a:solidFill>
                <a:latin typeface="Calibri"/>
              </a:rPr>
              <a:t>MDR-TB</a:t>
            </a:r>
          </a:p>
          <a:p>
            <a:pPr marL="342900" indent="-342900" defTabSz="457200">
              <a:buFont typeface="Arial" panose="020B0604020202020204" pitchFamily="34" charset="0"/>
              <a:buChar char="•"/>
            </a:pPr>
            <a:r>
              <a:rPr lang="en-US" sz="2800" b="1" dirty="0" smtClean="0">
                <a:solidFill>
                  <a:srgbClr val="002060"/>
                </a:solidFill>
                <a:latin typeface="Calibri"/>
              </a:rPr>
              <a:t>HIV-TB Coinfection</a:t>
            </a:r>
          </a:p>
          <a:p>
            <a:pPr marL="342900" indent="-342900" defTabSz="457200">
              <a:buFont typeface="Arial" panose="020B0604020202020204" pitchFamily="34" charset="0"/>
              <a:buChar char="•"/>
            </a:pPr>
            <a:r>
              <a:rPr lang="en-US" sz="2800" b="1" dirty="0" smtClean="0">
                <a:solidFill>
                  <a:srgbClr val="002060"/>
                </a:solidFill>
                <a:latin typeface="Calibri"/>
              </a:rPr>
              <a:t>LTBI treatment</a:t>
            </a:r>
          </a:p>
          <a:p>
            <a:pPr marL="342900" indent="-342900" defTabSz="457200">
              <a:buFont typeface="Arial" panose="020B0604020202020204" pitchFamily="34" charset="0"/>
              <a:buChar char="•"/>
            </a:pPr>
            <a:r>
              <a:rPr lang="en-US" sz="2800" b="1" dirty="0" smtClean="0">
                <a:solidFill>
                  <a:srgbClr val="002060"/>
                </a:solidFill>
                <a:latin typeface="Calibri"/>
              </a:rPr>
              <a:t>Pediatric Considerations</a:t>
            </a:r>
          </a:p>
          <a:p>
            <a:pPr marL="342900" indent="-342900" defTabSz="457200">
              <a:buFont typeface="Arial" panose="020B0604020202020204" pitchFamily="34" charset="0"/>
              <a:buChar char="•"/>
            </a:pPr>
            <a:r>
              <a:rPr lang="en-US" sz="2800" b="1" dirty="0" smtClean="0">
                <a:solidFill>
                  <a:srgbClr val="002060"/>
                </a:solidFill>
                <a:latin typeface="Calibri"/>
              </a:rPr>
              <a:t>Care Coordination: DPH</a:t>
            </a:r>
          </a:p>
          <a:p>
            <a:pPr marL="342900" indent="-342900" defTabSz="457200">
              <a:buFont typeface="Arial" panose="020B0604020202020204" pitchFamily="34" charset="0"/>
              <a:buChar char="•"/>
            </a:pPr>
            <a:endParaRPr lang="en-US" sz="2800" b="1" dirty="0" smtClean="0">
              <a:solidFill>
                <a:prstClr val="black"/>
              </a:solidFill>
              <a:latin typeface="Calibri"/>
            </a:endParaRPr>
          </a:p>
          <a:p>
            <a:pPr marL="342900" indent="-342900" defTabSz="457200">
              <a:buFont typeface="Arial" panose="020B0604020202020204" pitchFamily="34" charset="0"/>
              <a:buChar char="•"/>
            </a:pPr>
            <a:endParaRPr lang="en-US" sz="2800" b="1" dirty="0" smtClean="0">
              <a:solidFill>
                <a:prstClr val="black"/>
              </a:solidFill>
              <a:latin typeface="Calibri"/>
            </a:endParaRPr>
          </a:p>
          <a:p>
            <a:pPr marL="342900" indent="-342900" defTabSz="457200">
              <a:buFont typeface="Arial" panose="020B0604020202020204" pitchFamily="34" charset="0"/>
              <a:buChar char="•"/>
            </a:pPr>
            <a:endParaRPr lang="en-US" sz="2800" b="1" dirty="0">
              <a:solidFill>
                <a:srgbClr val="002060"/>
              </a:solidFill>
              <a:latin typeface="Calibri"/>
            </a:endParaRPr>
          </a:p>
        </p:txBody>
      </p:sp>
    </p:spTree>
    <p:extLst>
      <p:ext uri="{BB962C8B-B14F-4D97-AF65-F5344CB8AC3E}">
        <p14:creationId xmlns:p14="http://schemas.microsoft.com/office/powerpoint/2010/main" val="830618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0560"/>
            <a:ext cx="10972800" cy="1143000"/>
          </a:xfrm>
        </p:spPr>
        <p:txBody>
          <a:bodyPr/>
          <a:lstStyle/>
          <a:p>
            <a:r>
              <a:rPr lang="en-US" b="1" dirty="0" smtClean="0">
                <a:solidFill>
                  <a:srgbClr val="C00000"/>
                </a:solidFill>
              </a:rPr>
              <a:t>GLOBAL EPIDEMIOLOGY</a:t>
            </a:r>
            <a:endParaRPr lang="en-US" b="1" dirty="0">
              <a:solidFill>
                <a:srgbClr val="C00000"/>
              </a:solidFill>
            </a:endParaRPr>
          </a:p>
        </p:txBody>
      </p:sp>
      <p:sp>
        <p:nvSpPr>
          <p:cNvPr id="3" name="Content Placeholder 2"/>
          <p:cNvSpPr>
            <a:spLocks noGrp="1"/>
          </p:cNvSpPr>
          <p:nvPr>
            <p:ph idx="1"/>
          </p:nvPr>
        </p:nvSpPr>
        <p:spPr>
          <a:xfrm>
            <a:off x="182880" y="1813560"/>
            <a:ext cx="11826240" cy="5029200"/>
          </a:xfrm>
        </p:spPr>
        <p:txBody>
          <a:bodyPr>
            <a:normAutofit/>
          </a:bodyPr>
          <a:lstStyle/>
          <a:p>
            <a:r>
              <a:rPr lang="en-US" sz="2000" b="1" dirty="0" smtClean="0">
                <a:solidFill>
                  <a:srgbClr val="002060"/>
                </a:solidFill>
              </a:rPr>
              <a:t>23% of the world’s population estimated to be infected with TB (incl. latent + active)</a:t>
            </a:r>
            <a:endParaRPr lang="en-US" sz="1600" b="1" dirty="0" smtClean="0">
              <a:solidFill>
                <a:srgbClr val="002060"/>
              </a:solidFill>
            </a:endParaRPr>
          </a:p>
          <a:p>
            <a:pPr marL="0" indent="0">
              <a:buNone/>
            </a:pPr>
            <a:endParaRPr lang="en-US" sz="2000" b="1" dirty="0" smtClean="0">
              <a:solidFill>
                <a:srgbClr val="002060"/>
              </a:solidFill>
            </a:endParaRPr>
          </a:p>
          <a:p>
            <a:r>
              <a:rPr lang="en-US" sz="2000" b="1" dirty="0" smtClean="0">
                <a:solidFill>
                  <a:srgbClr val="002060"/>
                </a:solidFill>
              </a:rPr>
              <a:t>Leading cause of infectious disease death worldwide prior to Covid-19 pandemic</a:t>
            </a:r>
          </a:p>
          <a:p>
            <a:pPr marL="0" indent="0">
              <a:buNone/>
            </a:pPr>
            <a:endParaRPr lang="en-US" sz="2000" b="1" dirty="0" smtClean="0">
              <a:solidFill>
                <a:srgbClr val="002060"/>
              </a:solidFill>
            </a:endParaRPr>
          </a:p>
          <a:p>
            <a:r>
              <a:rPr lang="en-US" sz="2000" b="1" dirty="0" smtClean="0">
                <a:solidFill>
                  <a:srgbClr val="002060"/>
                </a:solidFill>
              </a:rPr>
              <a:t>An estimated 1.5 million people died from TB in 2020</a:t>
            </a:r>
            <a:r>
              <a:rPr lang="en-US" sz="1400" dirty="0" smtClean="0">
                <a:solidFill>
                  <a:srgbClr val="002060"/>
                </a:solidFill>
              </a:rPr>
              <a:t> </a:t>
            </a:r>
            <a:endParaRPr lang="en-US" sz="2000" b="1" dirty="0" smtClean="0">
              <a:solidFill>
                <a:srgbClr val="002060"/>
              </a:solidFill>
            </a:endParaRPr>
          </a:p>
          <a:p>
            <a:pPr marL="0" indent="0">
              <a:buNone/>
            </a:pPr>
            <a:r>
              <a:rPr lang="en-US" sz="2000" b="1" dirty="0">
                <a:solidFill>
                  <a:srgbClr val="002060"/>
                </a:solidFill>
              </a:rPr>
              <a:t>	</a:t>
            </a:r>
            <a:r>
              <a:rPr lang="en-US" sz="2000" b="1" dirty="0" smtClean="0">
                <a:solidFill>
                  <a:srgbClr val="002060"/>
                </a:solidFill>
              </a:rPr>
              <a:t>	- Compared to 3 million people from Covid-19 and 700,000 from HIV/AIDS</a:t>
            </a:r>
          </a:p>
          <a:p>
            <a:pPr marL="0" indent="0">
              <a:buNone/>
            </a:pPr>
            <a:r>
              <a:rPr lang="en-US" sz="2000" b="1" dirty="0">
                <a:solidFill>
                  <a:srgbClr val="002060"/>
                </a:solidFill>
              </a:rPr>
              <a:t>	</a:t>
            </a:r>
            <a:r>
              <a:rPr lang="en-US" sz="2000" b="1" dirty="0" smtClean="0">
                <a:solidFill>
                  <a:srgbClr val="002060"/>
                </a:solidFill>
              </a:rPr>
              <a:t>	- Largest number since 2012 (had been steadily declining over past decade prior to that)</a:t>
            </a:r>
          </a:p>
          <a:p>
            <a:pPr marL="0" indent="0">
              <a:buNone/>
            </a:pPr>
            <a:r>
              <a:rPr lang="en-US" sz="2000" b="1" dirty="0">
                <a:solidFill>
                  <a:srgbClr val="002060"/>
                </a:solidFill>
              </a:rPr>
              <a:t>	</a:t>
            </a:r>
            <a:r>
              <a:rPr lang="en-US" sz="2000" b="1" dirty="0" smtClean="0">
                <a:solidFill>
                  <a:srgbClr val="002060"/>
                </a:solidFill>
              </a:rPr>
              <a:t>	- Increase attributed to decline in screening and interruptions in access to care due to Covid-19</a:t>
            </a:r>
          </a:p>
          <a:p>
            <a:pPr marL="0" indent="0">
              <a:buNone/>
            </a:pPr>
            <a:r>
              <a:rPr lang="en-US" sz="2000" b="1" dirty="0">
                <a:solidFill>
                  <a:srgbClr val="002060"/>
                </a:solidFill>
              </a:rPr>
              <a:t>	</a:t>
            </a:r>
            <a:r>
              <a:rPr lang="en-US" sz="2000" b="1" dirty="0" smtClean="0">
                <a:solidFill>
                  <a:srgbClr val="002060"/>
                </a:solidFill>
              </a:rPr>
              <a:t>	- India, Indonesia and Philippines thought to be most affected by pandemic changes</a:t>
            </a:r>
          </a:p>
          <a:p>
            <a:pPr marL="0" indent="0">
              <a:buNone/>
            </a:pPr>
            <a:r>
              <a:rPr lang="en-US" sz="2000" b="1" dirty="0">
                <a:solidFill>
                  <a:srgbClr val="002060"/>
                </a:solidFill>
              </a:rPr>
              <a:t>	</a:t>
            </a:r>
            <a:r>
              <a:rPr lang="en-US" sz="2000" b="1" dirty="0" smtClean="0">
                <a:solidFill>
                  <a:srgbClr val="002060"/>
                </a:solidFill>
              </a:rPr>
              <a:t>	- 2022 WHO update: further increases in rates of active TB, DR-TB and TB deaths in 2021</a:t>
            </a:r>
          </a:p>
          <a:p>
            <a:pPr marL="0" indent="0">
              <a:buNone/>
            </a:pPr>
            <a:endParaRPr lang="en-US" sz="2000" b="1" dirty="0" smtClean="0">
              <a:solidFill>
                <a:srgbClr val="002060"/>
              </a:solidFill>
            </a:endParaRPr>
          </a:p>
          <a:p>
            <a:r>
              <a:rPr lang="en-US" sz="2000" b="1" dirty="0" smtClean="0">
                <a:solidFill>
                  <a:srgbClr val="002060"/>
                </a:solidFill>
              </a:rPr>
              <a:t>8 countries (India, Indonesia, China, Philippines, Pakistan, Nigeria, Bangladesh and South Africa) account for about two-thirds of all TB infections in the world</a:t>
            </a:r>
            <a:endParaRPr lang="en-US" sz="2000" b="1" dirty="0">
              <a:solidFill>
                <a:srgbClr val="002060"/>
              </a:solidFill>
            </a:endParaRPr>
          </a:p>
        </p:txBody>
      </p:sp>
    </p:spTree>
    <p:extLst>
      <p:ext uri="{BB962C8B-B14F-4D97-AF65-F5344CB8AC3E}">
        <p14:creationId xmlns:p14="http://schemas.microsoft.com/office/powerpoint/2010/main" val="299256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3840" y="716281"/>
            <a:ext cx="8867136" cy="6141719"/>
          </a:xfrm>
          <a:prstGeom prst="rect">
            <a:avLst/>
          </a:prstGeom>
        </p:spPr>
      </p:pic>
      <p:sp>
        <p:nvSpPr>
          <p:cNvPr id="6" name="TextBox 5"/>
          <p:cNvSpPr txBox="1"/>
          <p:nvPr/>
        </p:nvSpPr>
        <p:spPr>
          <a:xfrm>
            <a:off x="9110976" y="2956560"/>
            <a:ext cx="3081024" cy="1569660"/>
          </a:xfrm>
          <a:prstGeom prst="rect">
            <a:avLst/>
          </a:prstGeom>
          <a:noFill/>
        </p:spPr>
        <p:txBody>
          <a:bodyPr wrap="square" rtlCol="0">
            <a:spAutoFit/>
          </a:bodyPr>
          <a:lstStyle/>
          <a:p>
            <a:pPr algn="ctr"/>
            <a:r>
              <a:rPr lang="en-US" sz="2000" b="1" dirty="0" smtClean="0">
                <a:solidFill>
                  <a:srgbClr val="C00000"/>
                </a:solidFill>
              </a:rPr>
              <a:t>TB Incidence per 100,000</a:t>
            </a:r>
          </a:p>
          <a:p>
            <a:pPr algn="ctr"/>
            <a:r>
              <a:rPr lang="en-US" sz="2000" b="1" dirty="0" smtClean="0">
                <a:solidFill>
                  <a:srgbClr val="C00000"/>
                </a:solidFill>
              </a:rPr>
              <a:t>WHO Global TB Report</a:t>
            </a:r>
          </a:p>
          <a:p>
            <a:pPr algn="ctr"/>
            <a:r>
              <a:rPr lang="en-US" sz="2000" b="1" dirty="0" smtClean="0">
                <a:solidFill>
                  <a:srgbClr val="C00000"/>
                </a:solidFill>
              </a:rPr>
              <a:t>2017</a:t>
            </a:r>
          </a:p>
          <a:p>
            <a:endParaRPr lang="en-US" dirty="0" smtClean="0"/>
          </a:p>
          <a:p>
            <a:endParaRPr lang="en-US" dirty="0"/>
          </a:p>
        </p:txBody>
      </p:sp>
    </p:spTree>
    <p:extLst>
      <p:ext uri="{BB962C8B-B14F-4D97-AF65-F5344CB8AC3E}">
        <p14:creationId xmlns:p14="http://schemas.microsoft.com/office/powerpoint/2010/main" val="802725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 y="868680"/>
            <a:ext cx="117348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2060"/>
                </a:solidFill>
              </a:rPr>
              <a:t>WHO now defines </a:t>
            </a:r>
            <a:r>
              <a:rPr lang="en-US" b="1" u="sng" dirty="0" smtClean="0">
                <a:solidFill>
                  <a:srgbClr val="002060"/>
                </a:solidFill>
              </a:rPr>
              <a:t>High Burden Country (HBC) </a:t>
            </a:r>
            <a:r>
              <a:rPr lang="en-US" b="1" dirty="0" smtClean="0">
                <a:solidFill>
                  <a:srgbClr val="002060"/>
                </a:solidFill>
              </a:rPr>
              <a:t>in three different ways:</a:t>
            </a:r>
          </a:p>
          <a:p>
            <a:r>
              <a:rPr lang="en-US" b="1" dirty="0" smtClean="0">
                <a:solidFill>
                  <a:srgbClr val="002060"/>
                </a:solidFill>
              </a:rPr>
              <a:t>	1.	30 countries with largest burden in general – 20 with the most absolute cases + 10 with highest rates</a:t>
            </a:r>
          </a:p>
          <a:p>
            <a:r>
              <a:rPr lang="en-US" b="1" dirty="0">
                <a:solidFill>
                  <a:srgbClr val="002060"/>
                </a:solidFill>
              </a:rPr>
              <a:t>	</a:t>
            </a:r>
            <a:r>
              <a:rPr lang="en-US" b="1" dirty="0" smtClean="0">
                <a:solidFill>
                  <a:srgbClr val="002060"/>
                </a:solidFill>
              </a:rPr>
              <a:t>2. 	</a:t>
            </a:r>
            <a:r>
              <a:rPr lang="en-US" b="1" dirty="0">
                <a:solidFill>
                  <a:srgbClr val="002060"/>
                </a:solidFill>
              </a:rPr>
              <a:t>C</a:t>
            </a:r>
            <a:r>
              <a:rPr lang="en-US" b="1" dirty="0" smtClean="0">
                <a:solidFill>
                  <a:srgbClr val="002060"/>
                </a:solidFill>
              </a:rPr>
              <a:t>ountries with highest rates of TB-HIV coinfection</a:t>
            </a:r>
          </a:p>
          <a:p>
            <a:r>
              <a:rPr lang="en-US" b="1" dirty="0">
                <a:solidFill>
                  <a:srgbClr val="002060"/>
                </a:solidFill>
              </a:rPr>
              <a:t>	</a:t>
            </a:r>
            <a:r>
              <a:rPr lang="en-US" b="1" dirty="0" smtClean="0">
                <a:solidFill>
                  <a:srgbClr val="002060"/>
                </a:solidFill>
              </a:rPr>
              <a:t>3.	Countries with highest rates of MDR TB</a:t>
            </a:r>
            <a:endParaRPr lang="en-US" b="1" dirty="0">
              <a:solidFill>
                <a:srgbClr val="002060"/>
              </a:solidFill>
            </a:endParaRPr>
          </a:p>
        </p:txBody>
      </p:sp>
      <p:pic>
        <p:nvPicPr>
          <p:cNvPr id="5" name="Picture 4"/>
          <p:cNvPicPr>
            <a:picLocks noChangeAspect="1"/>
          </p:cNvPicPr>
          <p:nvPr/>
        </p:nvPicPr>
        <p:blipFill>
          <a:blip r:embed="rId3"/>
          <a:stretch>
            <a:fillRect/>
          </a:stretch>
        </p:blipFill>
        <p:spPr>
          <a:xfrm>
            <a:off x="361494" y="2251889"/>
            <a:ext cx="6636109" cy="4127183"/>
          </a:xfrm>
          <a:prstGeom prst="rect">
            <a:avLst/>
          </a:prstGeom>
        </p:spPr>
      </p:pic>
      <p:sp>
        <p:nvSpPr>
          <p:cNvPr id="7" name="TextBox 6"/>
          <p:cNvSpPr txBox="1"/>
          <p:nvPr/>
        </p:nvSpPr>
        <p:spPr>
          <a:xfrm>
            <a:off x="7391400" y="2251889"/>
            <a:ext cx="4587240" cy="4031873"/>
          </a:xfrm>
          <a:prstGeom prst="rect">
            <a:avLst/>
          </a:prstGeom>
          <a:noFill/>
        </p:spPr>
        <p:txBody>
          <a:bodyPr wrap="square" rtlCol="0">
            <a:spAutoFit/>
          </a:bodyPr>
          <a:lstStyle/>
          <a:p>
            <a:r>
              <a:rPr lang="en-US" sz="1600" b="1" dirty="0" smtClean="0">
                <a:solidFill>
                  <a:srgbClr val="C00000"/>
                </a:solidFill>
              </a:rPr>
              <a:t>ANGOLA		BANGLADESH</a:t>
            </a:r>
          </a:p>
          <a:p>
            <a:r>
              <a:rPr lang="en-US" sz="1600" b="1" dirty="0" smtClean="0">
                <a:solidFill>
                  <a:srgbClr val="C00000"/>
                </a:solidFill>
              </a:rPr>
              <a:t>BRAZIL		CAMBODIA</a:t>
            </a:r>
          </a:p>
          <a:p>
            <a:r>
              <a:rPr lang="en-US" sz="1600" b="1" dirty="0" smtClean="0">
                <a:solidFill>
                  <a:srgbClr val="C00000"/>
                </a:solidFill>
              </a:rPr>
              <a:t>CHINA		CONGO</a:t>
            </a:r>
          </a:p>
          <a:p>
            <a:r>
              <a:rPr lang="en-US" sz="1600" b="1" dirty="0" smtClean="0">
                <a:solidFill>
                  <a:srgbClr val="C00000"/>
                </a:solidFill>
              </a:rPr>
              <a:t>CF		DPR KOREA</a:t>
            </a:r>
          </a:p>
          <a:p>
            <a:r>
              <a:rPr lang="en-US" sz="1600" b="1" dirty="0" smtClean="0">
                <a:solidFill>
                  <a:srgbClr val="C00000"/>
                </a:solidFill>
              </a:rPr>
              <a:t>DRC		ETHIOPIA</a:t>
            </a:r>
          </a:p>
          <a:p>
            <a:r>
              <a:rPr lang="en-US" sz="1600" b="1" dirty="0" smtClean="0">
                <a:solidFill>
                  <a:srgbClr val="C00000"/>
                </a:solidFill>
              </a:rPr>
              <a:t>INDIA		INDONESIA</a:t>
            </a:r>
          </a:p>
          <a:p>
            <a:r>
              <a:rPr lang="en-US" sz="1600" b="1" dirty="0" smtClean="0">
                <a:solidFill>
                  <a:srgbClr val="C00000"/>
                </a:solidFill>
              </a:rPr>
              <a:t>KENYA		LESOTHO</a:t>
            </a:r>
          </a:p>
          <a:p>
            <a:r>
              <a:rPr lang="en-US" sz="1600" b="1" dirty="0" smtClean="0">
                <a:solidFill>
                  <a:srgbClr val="C00000"/>
                </a:solidFill>
              </a:rPr>
              <a:t>LIBERIA		MOZAMBIQUE</a:t>
            </a:r>
          </a:p>
          <a:p>
            <a:r>
              <a:rPr lang="en-US" sz="1600" b="1" dirty="0" smtClean="0">
                <a:solidFill>
                  <a:srgbClr val="C00000"/>
                </a:solidFill>
              </a:rPr>
              <a:t>MYANMAR	NAMIBIA</a:t>
            </a:r>
          </a:p>
          <a:p>
            <a:r>
              <a:rPr lang="en-US" sz="1600" b="1" dirty="0" smtClean="0">
                <a:solidFill>
                  <a:srgbClr val="C00000"/>
                </a:solidFill>
              </a:rPr>
              <a:t>NIGERIA		PAKISTAN</a:t>
            </a:r>
          </a:p>
          <a:p>
            <a:r>
              <a:rPr lang="en-US" sz="1600" b="1" dirty="0" smtClean="0">
                <a:solidFill>
                  <a:srgbClr val="C00000"/>
                </a:solidFill>
              </a:rPr>
              <a:t>PNG		PHILIPPINES</a:t>
            </a:r>
          </a:p>
          <a:p>
            <a:r>
              <a:rPr lang="en-US" sz="1600" b="1" dirty="0" smtClean="0">
                <a:solidFill>
                  <a:srgbClr val="C00000"/>
                </a:solidFill>
              </a:rPr>
              <a:t>RUSSIA		SIERRE LEONE	</a:t>
            </a:r>
          </a:p>
          <a:p>
            <a:r>
              <a:rPr lang="en-US" sz="1600" b="1" dirty="0" smtClean="0">
                <a:solidFill>
                  <a:srgbClr val="C00000"/>
                </a:solidFill>
              </a:rPr>
              <a:t>SOUTH AFRICA	THAILAND	</a:t>
            </a:r>
          </a:p>
          <a:p>
            <a:r>
              <a:rPr lang="en-US" sz="1600" b="1" dirty="0" smtClean="0">
                <a:solidFill>
                  <a:srgbClr val="C00000"/>
                </a:solidFill>
              </a:rPr>
              <a:t>TANZANIA</a:t>
            </a:r>
            <a:r>
              <a:rPr lang="en-US" sz="1600" b="1" dirty="0">
                <a:solidFill>
                  <a:srgbClr val="C00000"/>
                </a:solidFill>
              </a:rPr>
              <a:t>	</a:t>
            </a:r>
            <a:r>
              <a:rPr lang="en-US" sz="1600" b="1" dirty="0" smtClean="0">
                <a:solidFill>
                  <a:srgbClr val="C00000"/>
                </a:solidFill>
              </a:rPr>
              <a:t>	VIETNAM		</a:t>
            </a:r>
          </a:p>
          <a:p>
            <a:r>
              <a:rPr lang="en-US" sz="1600" b="1" dirty="0" smtClean="0">
                <a:solidFill>
                  <a:srgbClr val="C00000"/>
                </a:solidFill>
              </a:rPr>
              <a:t>ZAMBIA		ZIMBABWE</a:t>
            </a:r>
          </a:p>
          <a:p>
            <a:endParaRPr lang="en-US" sz="1600" dirty="0"/>
          </a:p>
        </p:txBody>
      </p:sp>
    </p:spTree>
    <p:extLst>
      <p:ext uri="{BB962C8B-B14F-4D97-AF65-F5344CB8AC3E}">
        <p14:creationId xmlns:p14="http://schemas.microsoft.com/office/powerpoint/2010/main" val="328005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8038"/>
            <a:ext cx="10972800" cy="1143000"/>
          </a:xfrm>
        </p:spPr>
        <p:txBody>
          <a:bodyPr/>
          <a:lstStyle/>
          <a:p>
            <a:r>
              <a:rPr lang="en-US" b="1" dirty="0" smtClean="0">
                <a:solidFill>
                  <a:srgbClr val="C00000"/>
                </a:solidFill>
              </a:rPr>
              <a:t>TB IN THE US</a:t>
            </a:r>
            <a:endParaRPr lang="en-US" b="1" dirty="0">
              <a:solidFill>
                <a:srgbClr val="C00000"/>
              </a:solidFill>
            </a:endParaRPr>
          </a:p>
        </p:txBody>
      </p:sp>
      <p:sp>
        <p:nvSpPr>
          <p:cNvPr id="4" name="TextBox 3"/>
          <p:cNvSpPr txBox="1"/>
          <p:nvPr/>
        </p:nvSpPr>
        <p:spPr>
          <a:xfrm>
            <a:off x="362857" y="1951038"/>
            <a:ext cx="11829143"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002060"/>
                </a:solidFill>
              </a:rPr>
              <a:t>Substantial decline in incidence over past three decades</a:t>
            </a:r>
          </a:p>
          <a:p>
            <a:endParaRPr lang="en-US"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2.2 cases per 100,000 in 2020 – historic low, 19% decrease from previous year, likely due to Covid-19 (CDC)</a:t>
            </a:r>
          </a:p>
          <a:p>
            <a:endParaRPr lang="en-US"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71% of cases occur in foreign-born individuals emigrating from medium and high burden countries; 11.5 cases per 100,000 in this population subset</a:t>
            </a:r>
          </a:p>
          <a:p>
            <a:endParaRPr lang="en-US"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Most common countries of origin: Mexico, Philippines, Vietnam, India, China, DR, Haiti</a:t>
            </a:r>
          </a:p>
          <a:p>
            <a:endParaRPr lang="en-US"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In 2019 4.9% of people with TB in US estimated to have HIV coinfection</a:t>
            </a:r>
          </a:p>
          <a:p>
            <a:endParaRPr lang="en-US"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States with highest number of new cases per 100,000 (2020) – Alaska (7.9), Hawaii (6.5), California (4.3), New York (3.1), Texas (3) </a:t>
            </a:r>
          </a:p>
          <a:p>
            <a:pPr marL="285750" indent="-285750">
              <a:buFont typeface="Arial" panose="020B0604020202020204" pitchFamily="34" charset="0"/>
              <a:buChar char="•"/>
            </a:pPr>
            <a:endParaRPr lang="en-US" sz="2000" b="1" dirty="0" smtClean="0">
              <a:solidFill>
                <a:srgbClr val="002060"/>
              </a:solidFill>
            </a:endParaRPr>
          </a:p>
        </p:txBody>
      </p:sp>
    </p:spTree>
    <p:extLst>
      <p:ext uri="{BB962C8B-B14F-4D97-AF65-F5344CB8AC3E}">
        <p14:creationId xmlns:p14="http://schemas.microsoft.com/office/powerpoint/2010/main" val="4227349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3546</Words>
  <Application>Microsoft Office PowerPoint</Application>
  <PresentationFormat>Widescreen</PresentationFormat>
  <Paragraphs>386</Paragraphs>
  <Slides>39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Calibri Light</vt:lpstr>
      <vt:lpstr>Cambria Math</vt:lpstr>
      <vt:lpstr>Wingdings</vt:lpstr>
      <vt:lpstr>Office Theme</vt:lpstr>
      <vt:lpstr>1_Office Theme</vt:lpstr>
      <vt:lpstr>2_Office Theme</vt:lpstr>
      <vt:lpstr>TUBERCULOSIS: A PRIMER FOR NP RESIDENTS</vt:lpstr>
      <vt:lpstr>Disclosures</vt:lpstr>
      <vt:lpstr>Continuing Education Credits</vt:lpstr>
      <vt:lpstr>MARCH 24TH IS WORLD TB DAY!</vt:lpstr>
      <vt:lpstr>PowerPoint Presentation</vt:lpstr>
      <vt:lpstr>GLOBAL EPIDEMIOLOGY</vt:lpstr>
      <vt:lpstr>PowerPoint Presentation</vt:lpstr>
      <vt:lpstr>PowerPoint Presentation</vt:lpstr>
      <vt:lpstr>TB IN THE US</vt:lpstr>
      <vt:lpstr>PowerPoint Presentation</vt:lpstr>
      <vt:lpstr>TB INFECTION BASICS</vt:lpstr>
      <vt:lpstr>PowerPoint Presentation</vt:lpstr>
      <vt:lpstr>PowerPoint Presentation</vt:lpstr>
      <vt:lpstr>NATURAL HISTORY OF PULMONARY TB</vt:lpstr>
      <vt:lpstr>PowerPoint Presentation</vt:lpstr>
      <vt:lpstr>PowerPoint Presentation</vt:lpstr>
      <vt:lpstr>PowerPoint Presentation</vt:lpstr>
      <vt:lpstr>EXTRAPULMONARY TB</vt:lpstr>
      <vt:lpstr>PowerPoint Presentation</vt:lpstr>
      <vt:lpstr>SIGNS AND SYMPTOMS OF ACTIVE TB</vt:lpstr>
      <vt:lpstr>SCREENING</vt:lpstr>
      <vt:lpstr>PowerPoint Presentation</vt:lpstr>
      <vt:lpstr>PowerPoint Presentation</vt:lpstr>
      <vt:lpstr>PowerPoint Presentation</vt:lpstr>
      <vt:lpstr>DIAGNOSIS</vt:lpstr>
      <vt:lpstr>PowerPoint Presentation</vt:lpstr>
      <vt:lpstr>HIV-TB COINFECTION</vt:lpstr>
      <vt:lpstr>MULTIDRUG-RESISTANT TB</vt:lpstr>
      <vt:lpstr>LTBI TREATMENT</vt:lpstr>
      <vt:lpstr>PowerPoint Presentation</vt:lpstr>
      <vt:lpstr>INH MONOTHERAPY</vt:lpstr>
      <vt:lpstr>INH + RIFAPENTINE (3HP)</vt:lpstr>
      <vt:lpstr>RIFAMPIN MONOTHERAPY (4R)</vt:lpstr>
      <vt:lpstr>INH + RIFAMPIN (3HR)</vt:lpstr>
      <vt:lpstr>PEDIATRIC CONSIDERATIONS</vt:lpstr>
      <vt:lpstr>PowerPoint Presentation</vt:lpstr>
      <vt:lpstr>CARE COORDINATION: DPH</vt:lpstr>
      <vt:lpstr>PowerPoint Presentation</vt:lpstr>
      <vt:lpstr>THANK YOU!</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A PRIMER FOR NP RESIDENTS</dc:title>
  <dc:creator>McIntosh, Jeannie</dc:creator>
  <cp:lastModifiedBy>McIntosh, Jeannie</cp:lastModifiedBy>
  <cp:revision>235</cp:revision>
  <dcterms:created xsi:type="dcterms:W3CDTF">2021-07-01T10:26:50Z</dcterms:created>
  <dcterms:modified xsi:type="dcterms:W3CDTF">2023-03-30T18:06:29Z</dcterms:modified>
</cp:coreProperties>
</file>