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5" r:id="rId3"/>
  </p:sldMasterIdLst>
  <p:notesMasterIdLst>
    <p:notesMasterId r:id="rId173"/>
  </p:notesMasterIdLst>
  <p:sldIdLst>
    <p:sldId id="256" r:id="rId4"/>
    <p:sldId id="428" r:id="rId5"/>
    <p:sldId id="259" r:id="rId6"/>
    <p:sldId id="258" r:id="rId7"/>
    <p:sldId id="278" r:id="rId8"/>
    <p:sldId id="260" r:id="rId9"/>
    <p:sldId id="430" r:id="rId10"/>
    <p:sldId id="261" r:id="rId11"/>
    <p:sldId id="266" r:id="rId12"/>
    <p:sldId id="263" r:id="rId13"/>
    <p:sldId id="431" r:id="rId14"/>
    <p:sldId id="432" r:id="rId15"/>
    <p:sldId id="265" r:id="rId16"/>
    <p:sldId id="264" r:id="rId17"/>
    <p:sldId id="262" r:id="rId18"/>
    <p:sldId id="267" r:id="rId19"/>
    <p:sldId id="433" r:id="rId20"/>
    <p:sldId id="340" r:id="rId21"/>
    <p:sldId id="268" r:id="rId22"/>
    <p:sldId id="390" r:id="rId23"/>
    <p:sldId id="341" r:id="rId24"/>
    <p:sldId id="294" r:id="rId25"/>
    <p:sldId id="295" r:id="rId26"/>
    <p:sldId id="296" r:id="rId27"/>
    <p:sldId id="297" r:id="rId28"/>
    <p:sldId id="298" r:id="rId29"/>
    <p:sldId id="299" r:id="rId30"/>
    <p:sldId id="300" r:id="rId31"/>
    <p:sldId id="434" r:id="rId32"/>
    <p:sldId id="344" r:id="rId33"/>
    <p:sldId id="345" r:id="rId34"/>
    <p:sldId id="435" r:id="rId35"/>
    <p:sldId id="269" r:id="rId36"/>
    <p:sldId id="301" r:id="rId37"/>
    <p:sldId id="302" r:id="rId38"/>
    <p:sldId id="304" r:id="rId39"/>
    <p:sldId id="305" r:id="rId40"/>
    <p:sldId id="306" r:id="rId41"/>
    <p:sldId id="342" r:id="rId42"/>
    <p:sldId id="307" r:id="rId43"/>
    <p:sldId id="270" r:id="rId44"/>
    <p:sldId id="343" r:id="rId45"/>
    <p:sldId id="326" r:id="rId46"/>
    <p:sldId id="321" r:id="rId47"/>
    <p:sldId id="322" r:id="rId48"/>
    <p:sldId id="323" r:id="rId49"/>
    <p:sldId id="324" r:id="rId50"/>
    <p:sldId id="325" r:id="rId51"/>
    <p:sldId id="339" r:id="rId52"/>
    <p:sldId id="327" r:id="rId53"/>
    <p:sldId id="328" r:id="rId54"/>
    <p:sldId id="331" r:id="rId55"/>
    <p:sldId id="329" r:id="rId56"/>
    <p:sldId id="330" r:id="rId57"/>
    <p:sldId id="388" r:id="rId58"/>
    <p:sldId id="333" r:id="rId59"/>
    <p:sldId id="334" r:id="rId60"/>
    <p:sldId id="335" r:id="rId61"/>
    <p:sldId id="389" r:id="rId62"/>
    <p:sldId id="336" r:id="rId63"/>
    <p:sldId id="338" r:id="rId64"/>
    <p:sldId id="392" r:id="rId65"/>
    <p:sldId id="393" r:id="rId66"/>
    <p:sldId id="427" r:id="rId67"/>
    <p:sldId id="394" r:id="rId68"/>
    <p:sldId id="395" r:id="rId69"/>
    <p:sldId id="396" r:id="rId70"/>
    <p:sldId id="397" r:id="rId71"/>
    <p:sldId id="399" r:id="rId72"/>
    <p:sldId id="403" r:id="rId73"/>
    <p:sldId id="438" r:id="rId74"/>
    <p:sldId id="457" r:id="rId75"/>
    <p:sldId id="437" r:id="rId76"/>
    <p:sldId id="439" r:id="rId77"/>
    <p:sldId id="440" r:id="rId78"/>
    <p:sldId id="441" r:id="rId79"/>
    <p:sldId id="447" r:id="rId80"/>
    <p:sldId id="443" r:id="rId81"/>
    <p:sldId id="444" r:id="rId82"/>
    <p:sldId id="445" r:id="rId83"/>
    <p:sldId id="442" r:id="rId84"/>
    <p:sldId id="446" r:id="rId85"/>
    <p:sldId id="448" r:id="rId86"/>
    <p:sldId id="449" r:id="rId87"/>
    <p:sldId id="450" r:id="rId88"/>
    <p:sldId id="451" r:id="rId89"/>
    <p:sldId id="452" r:id="rId90"/>
    <p:sldId id="453" r:id="rId91"/>
    <p:sldId id="454" r:id="rId92"/>
    <p:sldId id="455" r:id="rId93"/>
    <p:sldId id="456" r:id="rId94"/>
    <p:sldId id="277" r:id="rId95"/>
    <p:sldId id="281" r:id="rId96"/>
    <p:sldId id="364" r:id="rId97"/>
    <p:sldId id="361" r:id="rId98"/>
    <p:sldId id="371" r:id="rId99"/>
    <p:sldId id="285" r:id="rId100"/>
    <p:sldId id="288" r:id="rId101"/>
    <p:sldId id="374" r:id="rId102"/>
    <p:sldId id="378" r:id="rId103"/>
    <p:sldId id="380" r:id="rId104"/>
    <p:sldId id="360" r:id="rId105"/>
    <p:sldId id="366" r:id="rId106"/>
    <p:sldId id="370" r:id="rId107"/>
    <p:sldId id="368" r:id="rId108"/>
    <p:sldId id="367" r:id="rId109"/>
    <p:sldId id="369" r:id="rId110"/>
    <p:sldId id="372" r:id="rId111"/>
    <p:sldId id="373" r:id="rId112"/>
    <p:sldId id="376" r:id="rId113"/>
    <p:sldId id="375" r:id="rId114"/>
    <p:sldId id="362" r:id="rId115"/>
    <p:sldId id="365" r:id="rId116"/>
    <p:sldId id="436" r:id="rId117"/>
    <p:sldId id="363" r:id="rId118"/>
    <p:sldId id="346" r:id="rId119"/>
    <p:sldId id="348" r:id="rId120"/>
    <p:sldId id="347" r:id="rId121"/>
    <p:sldId id="349" r:id="rId122"/>
    <p:sldId id="350" r:id="rId123"/>
    <p:sldId id="351" r:id="rId124"/>
    <p:sldId id="352" r:id="rId125"/>
    <p:sldId id="353" r:id="rId126"/>
    <p:sldId id="354" r:id="rId127"/>
    <p:sldId id="355" r:id="rId128"/>
    <p:sldId id="356" r:id="rId129"/>
    <p:sldId id="357" r:id="rId130"/>
    <p:sldId id="358" r:id="rId131"/>
    <p:sldId id="359" r:id="rId132"/>
    <p:sldId id="400" r:id="rId133"/>
    <p:sldId id="404" r:id="rId134"/>
    <p:sldId id="405" r:id="rId135"/>
    <p:sldId id="406" r:id="rId136"/>
    <p:sldId id="407" r:id="rId137"/>
    <p:sldId id="408" r:id="rId138"/>
    <p:sldId id="409" r:id="rId139"/>
    <p:sldId id="410" r:id="rId140"/>
    <p:sldId id="280" r:id="rId141"/>
    <p:sldId id="310" r:id="rId142"/>
    <p:sldId id="381" r:id="rId143"/>
    <p:sldId id="382" r:id="rId144"/>
    <p:sldId id="383" r:id="rId145"/>
    <p:sldId id="386" r:id="rId146"/>
    <p:sldId id="384" r:id="rId147"/>
    <p:sldId id="385" r:id="rId148"/>
    <p:sldId id="411" r:id="rId149"/>
    <p:sldId id="412" r:id="rId150"/>
    <p:sldId id="415" r:id="rId151"/>
    <p:sldId id="416" r:id="rId152"/>
    <p:sldId id="413" r:id="rId153"/>
    <p:sldId id="417" r:id="rId154"/>
    <p:sldId id="418" r:id="rId155"/>
    <p:sldId id="414" r:id="rId156"/>
    <p:sldId id="314" r:id="rId157"/>
    <p:sldId id="315" r:id="rId158"/>
    <p:sldId id="312" r:id="rId159"/>
    <p:sldId id="387" r:id="rId160"/>
    <p:sldId id="292" r:id="rId161"/>
    <p:sldId id="317" r:id="rId162"/>
    <p:sldId id="291" r:id="rId163"/>
    <p:sldId id="320" r:id="rId164"/>
    <p:sldId id="318" r:id="rId165"/>
    <p:sldId id="420" r:id="rId166"/>
    <p:sldId id="419" r:id="rId167"/>
    <p:sldId id="421" r:id="rId168"/>
    <p:sldId id="423" r:id="rId169"/>
    <p:sldId id="424" r:id="rId170"/>
    <p:sldId id="425" r:id="rId171"/>
    <p:sldId id="426" r:id="rId1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BB83A6-C2E3-5B45-A1AF-6A9E1391A54D}">
          <p14:sldIdLst>
            <p14:sldId id="256"/>
          </p14:sldIdLst>
        </p14:section>
        <p14:section name="body" id="{F3B13333-32D1-C74F-9696-8AF842BD267E}">
          <p14:sldIdLst>
            <p14:sldId id="428"/>
            <p14:sldId id="259"/>
            <p14:sldId id="258"/>
            <p14:sldId id="278"/>
            <p14:sldId id="260"/>
            <p14:sldId id="430"/>
            <p14:sldId id="261"/>
            <p14:sldId id="266"/>
            <p14:sldId id="263"/>
            <p14:sldId id="431"/>
            <p14:sldId id="432"/>
            <p14:sldId id="265"/>
            <p14:sldId id="264"/>
            <p14:sldId id="262"/>
            <p14:sldId id="267"/>
            <p14:sldId id="433"/>
            <p14:sldId id="340"/>
            <p14:sldId id="268"/>
            <p14:sldId id="390"/>
            <p14:sldId id="341"/>
            <p14:sldId id="294"/>
            <p14:sldId id="295"/>
            <p14:sldId id="296"/>
            <p14:sldId id="297"/>
            <p14:sldId id="298"/>
            <p14:sldId id="299"/>
            <p14:sldId id="300"/>
            <p14:sldId id="434"/>
            <p14:sldId id="344"/>
            <p14:sldId id="345"/>
            <p14:sldId id="435"/>
            <p14:sldId id="269"/>
            <p14:sldId id="301"/>
            <p14:sldId id="302"/>
            <p14:sldId id="304"/>
            <p14:sldId id="305"/>
            <p14:sldId id="306"/>
            <p14:sldId id="342"/>
            <p14:sldId id="307"/>
            <p14:sldId id="270"/>
            <p14:sldId id="343"/>
            <p14:sldId id="326"/>
            <p14:sldId id="321"/>
            <p14:sldId id="322"/>
            <p14:sldId id="323"/>
            <p14:sldId id="324"/>
            <p14:sldId id="325"/>
            <p14:sldId id="339"/>
            <p14:sldId id="327"/>
            <p14:sldId id="328"/>
            <p14:sldId id="331"/>
            <p14:sldId id="329"/>
            <p14:sldId id="330"/>
            <p14:sldId id="388"/>
            <p14:sldId id="333"/>
            <p14:sldId id="334"/>
            <p14:sldId id="335"/>
            <p14:sldId id="389"/>
            <p14:sldId id="336"/>
            <p14:sldId id="338"/>
            <p14:sldId id="392"/>
            <p14:sldId id="393"/>
            <p14:sldId id="427"/>
            <p14:sldId id="394"/>
            <p14:sldId id="395"/>
            <p14:sldId id="396"/>
            <p14:sldId id="397"/>
            <p14:sldId id="399"/>
            <p14:sldId id="403"/>
            <p14:sldId id="438"/>
            <p14:sldId id="457"/>
            <p14:sldId id="437"/>
            <p14:sldId id="439"/>
            <p14:sldId id="440"/>
            <p14:sldId id="441"/>
            <p14:sldId id="447"/>
            <p14:sldId id="443"/>
            <p14:sldId id="444"/>
            <p14:sldId id="445"/>
            <p14:sldId id="442"/>
            <p14:sldId id="446"/>
            <p14:sldId id="448"/>
            <p14:sldId id="449"/>
            <p14:sldId id="450"/>
            <p14:sldId id="451"/>
            <p14:sldId id="452"/>
            <p14:sldId id="453"/>
            <p14:sldId id="454"/>
            <p14:sldId id="455"/>
            <p14:sldId id="456"/>
            <p14:sldId id="277"/>
            <p14:sldId id="281"/>
            <p14:sldId id="364"/>
            <p14:sldId id="361"/>
            <p14:sldId id="371"/>
            <p14:sldId id="285"/>
            <p14:sldId id="288"/>
            <p14:sldId id="374"/>
            <p14:sldId id="378"/>
            <p14:sldId id="380"/>
            <p14:sldId id="360"/>
            <p14:sldId id="366"/>
            <p14:sldId id="370"/>
            <p14:sldId id="368"/>
            <p14:sldId id="367"/>
            <p14:sldId id="369"/>
            <p14:sldId id="372"/>
            <p14:sldId id="373"/>
            <p14:sldId id="376"/>
            <p14:sldId id="375"/>
            <p14:sldId id="362"/>
            <p14:sldId id="365"/>
            <p14:sldId id="436"/>
            <p14:sldId id="363"/>
            <p14:sldId id="346"/>
            <p14:sldId id="348"/>
            <p14:sldId id="347"/>
            <p14:sldId id="349"/>
            <p14:sldId id="350"/>
            <p14:sldId id="351"/>
            <p14:sldId id="352"/>
            <p14:sldId id="353"/>
            <p14:sldId id="354"/>
            <p14:sldId id="355"/>
            <p14:sldId id="356"/>
            <p14:sldId id="357"/>
            <p14:sldId id="358"/>
            <p14:sldId id="359"/>
            <p14:sldId id="400"/>
            <p14:sldId id="404"/>
            <p14:sldId id="405"/>
            <p14:sldId id="406"/>
            <p14:sldId id="407"/>
            <p14:sldId id="408"/>
            <p14:sldId id="409"/>
            <p14:sldId id="410"/>
            <p14:sldId id="280"/>
            <p14:sldId id="310"/>
            <p14:sldId id="381"/>
            <p14:sldId id="382"/>
            <p14:sldId id="383"/>
            <p14:sldId id="386"/>
            <p14:sldId id="384"/>
            <p14:sldId id="385"/>
            <p14:sldId id="411"/>
            <p14:sldId id="412"/>
            <p14:sldId id="415"/>
            <p14:sldId id="416"/>
            <p14:sldId id="413"/>
            <p14:sldId id="417"/>
            <p14:sldId id="418"/>
            <p14:sldId id="414"/>
            <p14:sldId id="314"/>
            <p14:sldId id="315"/>
            <p14:sldId id="312"/>
            <p14:sldId id="387"/>
            <p14:sldId id="292"/>
            <p14:sldId id="317"/>
            <p14:sldId id="291"/>
            <p14:sldId id="320"/>
            <p14:sldId id="318"/>
            <p14:sldId id="420"/>
            <p14:sldId id="419"/>
            <p14:sldId id="421"/>
            <p14:sldId id="423"/>
            <p14:sldId id="424"/>
            <p14:sldId id="425"/>
            <p14:sldId id="4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CA"/>
    <a:srgbClr val="877FED"/>
    <a:srgbClr val="0D3B88"/>
    <a:srgbClr val="673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4" autoAdjust="0"/>
  </p:normalViewPr>
  <p:slideViewPr>
    <p:cSldViewPr>
      <p:cViewPr varScale="1">
        <p:scale>
          <a:sx n="96" d="100"/>
          <a:sy n="96" d="100"/>
        </p:scale>
        <p:origin x="20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tableStyles" Target="tableStyles.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viewProps" Target="view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theme" Target="theme/theme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E837E-4D76-41B1-93BD-9B964D3E8FB3}" type="datetimeFigureOut">
              <a:rPr lang="en-US" smtClean="0"/>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DDFAF-13F3-4092-BAEA-56B86A74EFA6}" type="slidenum">
              <a:rPr lang="en-US" smtClean="0"/>
              <a:t>‹#›</a:t>
            </a:fld>
            <a:endParaRPr lang="en-US"/>
          </a:p>
        </p:txBody>
      </p:sp>
    </p:spTree>
    <p:extLst>
      <p:ext uri="{BB962C8B-B14F-4D97-AF65-F5344CB8AC3E}">
        <p14:creationId xmlns:p14="http://schemas.microsoft.com/office/powerpoint/2010/main" val="189528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case study: account </a:t>
            </a:r>
            <a:r>
              <a:rPr lang="en-US" dirty="0" smtClean="0"/>
              <a:t>383002</a:t>
            </a:r>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a:t>
            </a:fld>
            <a:endParaRPr lang="en-US"/>
          </a:p>
        </p:txBody>
      </p:sp>
    </p:spTree>
    <p:extLst>
      <p:ext uri="{BB962C8B-B14F-4D97-AF65-F5344CB8AC3E}">
        <p14:creationId xmlns:p14="http://schemas.microsoft.com/office/powerpoint/2010/main" val="200841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Samia</a:t>
            </a:r>
            <a:r>
              <a:rPr lang="en-US" dirty="0" smtClean="0"/>
              <a:t> </a:t>
            </a:r>
            <a:r>
              <a:rPr lang="en-US" dirty="0" err="1" smtClean="0"/>
              <a:t>chowdhury</a:t>
            </a:r>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146</a:t>
            </a:fld>
            <a:endParaRPr lang="en-US"/>
          </a:p>
        </p:txBody>
      </p:sp>
    </p:spTree>
    <p:extLst>
      <p:ext uri="{BB962C8B-B14F-4D97-AF65-F5344CB8AC3E}">
        <p14:creationId xmlns:p14="http://schemas.microsoft.com/office/powerpoint/2010/main" val="353079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159</a:t>
            </a:fld>
            <a:endParaRPr lang="en-US"/>
          </a:p>
        </p:txBody>
      </p:sp>
    </p:spTree>
    <p:extLst>
      <p:ext uri="{BB962C8B-B14F-4D97-AF65-F5344CB8AC3E}">
        <p14:creationId xmlns:p14="http://schemas.microsoft.com/office/powerpoint/2010/main" val="283741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Samia</a:t>
            </a:r>
            <a:r>
              <a:rPr lang="en-US" dirty="0" smtClean="0"/>
              <a:t> </a:t>
            </a:r>
            <a:r>
              <a:rPr lang="en-US" dirty="0" err="1" smtClean="0"/>
              <a:t>chowdhury</a:t>
            </a:r>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163</a:t>
            </a:fld>
            <a:endParaRPr lang="en-US"/>
          </a:p>
        </p:txBody>
      </p:sp>
    </p:spTree>
    <p:extLst>
      <p:ext uri="{BB962C8B-B14F-4D97-AF65-F5344CB8AC3E}">
        <p14:creationId xmlns:p14="http://schemas.microsoft.com/office/powerpoint/2010/main" val="353079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2</a:t>
            </a:fld>
            <a:endParaRPr lang="en-US"/>
          </a:p>
        </p:txBody>
      </p:sp>
    </p:spTree>
    <p:extLst>
      <p:ext uri="{BB962C8B-B14F-4D97-AF65-F5344CB8AC3E}">
        <p14:creationId xmlns:p14="http://schemas.microsoft.com/office/powerpoint/2010/main" val="411472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6</a:t>
            </a:fld>
            <a:endParaRPr lang="en-US"/>
          </a:p>
        </p:txBody>
      </p:sp>
    </p:spTree>
    <p:extLst>
      <p:ext uri="{BB962C8B-B14F-4D97-AF65-F5344CB8AC3E}">
        <p14:creationId xmlns:p14="http://schemas.microsoft.com/office/powerpoint/2010/main" val="254987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More common with</a:t>
            </a:r>
            <a:r>
              <a:rPr lang="en-US" baseline="0" dirty="0" smtClean="0"/>
              <a:t> benign than malignant masses</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Most common 20s-30s (can </a:t>
            </a:r>
            <a:r>
              <a:rPr lang="en-US" dirty="0" err="1" smtClean="0"/>
              <a:t>occure</a:t>
            </a:r>
            <a:r>
              <a:rPr lang="en-US" dirty="0" smtClean="0"/>
              <a:t> in </a:t>
            </a:r>
            <a:r>
              <a:rPr lang="en-US" dirty="0" err="1" smtClean="0"/>
              <a:t>premenarchal</a:t>
            </a:r>
            <a:r>
              <a:rPr lang="en-US" dirty="0" smtClean="0"/>
              <a:t> girls, rare in postmenopausal women)</a:t>
            </a:r>
          </a:p>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15</a:t>
            </a:fld>
            <a:endParaRPr lang="en-US"/>
          </a:p>
        </p:txBody>
      </p:sp>
    </p:spTree>
    <p:extLst>
      <p:ext uri="{BB962C8B-B14F-4D97-AF65-F5344CB8AC3E}">
        <p14:creationId xmlns:p14="http://schemas.microsoft.com/office/powerpoint/2010/main" val="280890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Heavy menstrual bleeding is possibly related to the increased endometrial surface of the enlarged uterus, while pain may be due to bleeding and swelling of endometrial islands confined by myometrium</a:t>
            </a:r>
          </a:p>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30</a:t>
            </a:fld>
            <a:endParaRPr lang="en-US"/>
          </a:p>
        </p:txBody>
      </p:sp>
    </p:spTree>
    <p:extLst>
      <p:ext uri="{BB962C8B-B14F-4D97-AF65-F5344CB8AC3E}">
        <p14:creationId xmlns:p14="http://schemas.microsoft.com/office/powerpoint/2010/main" val="69209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Dysmenorrhea- </a:t>
            </a:r>
            <a:r>
              <a:rPr lang="en-US" dirty="0" err="1" smtClean="0"/>
              <a:t>poss</a:t>
            </a:r>
            <a:r>
              <a:rPr lang="en-US" dirty="0" smtClean="0"/>
              <a:t> low fat vegetarian</a:t>
            </a:r>
            <a:r>
              <a:rPr lang="en-US" baseline="0" dirty="0" smtClean="0"/>
              <a:t> diet, increased dairy, </a:t>
            </a:r>
            <a:r>
              <a:rPr lang="en-US" baseline="0" dirty="0" err="1" smtClean="0"/>
              <a:t>vit</a:t>
            </a:r>
            <a:r>
              <a:rPr lang="en-US" baseline="0" dirty="0" smtClean="0"/>
              <a:t> E, </a:t>
            </a:r>
            <a:r>
              <a:rPr lang="en-US" baseline="0" dirty="0" err="1" smtClean="0"/>
              <a:t>fisho</a:t>
            </a:r>
            <a:r>
              <a:rPr lang="en-US" baseline="0" dirty="0" smtClean="0"/>
              <a:t> oil, bit B1, </a:t>
            </a:r>
            <a:r>
              <a:rPr lang="en-US" baseline="0" dirty="0" err="1" smtClean="0"/>
              <a:t>vit</a:t>
            </a:r>
            <a:r>
              <a:rPr lang="en-US" baseline="0" dirty="0" smtClean="0"/>
              <a:t> D, ginger</a:t>
            </a:r>
          </a:p>
          <a:p>
            <a:r>
              <a:rPr lang="en-US" baseline="0" dirty="0" smtClean="0"/>
              <a:t>Congestion- </a:t>
            </a:r>
            <a:r>
              <a:rPr lang="en-US" dirty="0" smtClean="0">
                <a:effectLst/>
              </a:rPr>
              <a:t>dull ache or heaviness that increases </a:t>
            </a:r>
            <a:r>
              <a:rPr lang="en-US" dirty="0" err="1" smtClean="0">
                <a:effectLst/>
              </a:rPr>
              <a:t>premenstrually</a:t>
            </a:r>
            <a:r>
              <a:rPr lang="en-US" dirty="0" smtClean="0">
                <a:effectLst/>
              </a:rPr>
              <a:t>; with prolonged standing, postural changes, walking, or activities that increase intraabdominal pressure; and after intercourse (</a:t>
            </a:r>
            <a:r>
              <a:rPr lang="en-US" dirty="0" err="1" smtClean="0">
                <a:effectLst/>
              </a:rPr>
              <a:t>postcoital</a:t>
            </a:r>
            <a:r>
              <a:rPr lang="en-US" dirty="0" smtClean="0">
                <a:effectLst/>
              </a:rPr>
              <a:t> ache). It is usually unilateral, but can be bilateral or shift from one side to the other. The patient may also complain of sharp exacerbations of pain, dysmenorrhea, deep dyspareunia, and urinary urgency. Gluteal, vulvar, and/or thigh varices may also be present </a:t>
            </a:r>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41</a:t>
            </a:fld>
            <a:endParaRPr lang="en-US"/>
          </a:p>
        </p:txBody>
      </p:sp>
    </p:spTree>
    <p:extLst>
      <p:ext uri="{BB962C8B-B14F-4D97-AF65-F5344CB8AC3E}">
        <p14:creationId xmlns:p14="http://schemas.microsoft.com/office/powerpoint/2010/main" val="150190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101</a:t>
            </a:fld>
            <a:endParaRPr lang="en-US"/>
          </a:p>
        </p:txBody>
      </p:sp>
    </p:spTree>
    <p:extLst>
      <p:ext uri="{BB962C8B-B14F-4D97-AF65-F5344CB8AC3E}">
        <p14:creationId xmlns:p14="http://schemas.microsoft.com/office/powerpoint/2010/main" val="406079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106</a:t>
            </a:fld>
            <a:endParaRPr lang="en-US"/>
          </a:p>
        </p:txBody>
      </p:sp>
    </p:spTree>
    <p:extLst>
      <p:ext uri="{BB962C8B-B14F-4D97-AF65-F5344CB8AC3E}">
        <p14:creationId xmlns:p14="http://schemas.microsoft.com/office/powerpoint/2010/main" val="297144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Raquel </a:t>
            </a:r>
            <a:r>
              <a:rPr lang="en-US" dirty="0" err="1" smtClean="0"/>
              <a:t>viele</a:t>
            </a:r>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130</a:t>
            </a:fld>
            <a:endParaRPr lang="en-US"/>
          </a:p>
        </p:txBody>
      </p:sp>
    </p:spTree>
    <p:extLst>
      <p:ext uri="{BB962C8B-B14F-4D97-AF65-F5344CB8AC3E}">
        <p14:creationId xmlns:p14="http://schemas.microsoft.com/office/powerpoint/2010/main" val="353079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p>
          <a:p>
            <a:pPr>
              <a:defRPr/>
            </a:pPr>
            <a:endParaRPr lang="en-US" dirty="0">
              <a:ea typeface="+mn-ea"/>
            </a:endParaRPr>
          </a:p>
        </p:txBody>
      </p:sp>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3/29/2023</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81246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F6A906B8-42BA-473D-893D-3C1B52C70375}" type="datetime1">
              <a:rPr lang="en-US" altLang="en-US"/>
              <a:pPr>
                <a:defRPr/>
              </a:pPr>
              <a:t>3/29/2023</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75CFD748-28AE-4718-BC51-6EA91115B6FD}" type="slidenum">
              <a:rPr lang="en-US" altLang="en-US"/>
              <a:pPr>
                <a:defRPr/>
              </a:pPr>
              <a:t>‹#›</a:t>
            </a:fld>
            <a:endParaRPr lang="en-US" altLang="en-US"/>
          </a:p>
        </p:txBody>
      </p:sp>
    </p:spTree>
    <p:extLst>
      <p:ext uri="{BB962C8B-B14F-4D97-AF65-F5344CB8AC3E}">
        <p14:creationId xmlns:p14="http://schemas.microsoft.com/office/powerpoint/2010/main" val="418380947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32F5718-615D-47DF-9BC3-5742C4202468}" type="slidenum">
              <a:rPr lang="en-US" altLang="en-US"/>
              <a:pPr>
                <a:defRPr/>
              </a:pPr>
              <a:t>‹#›</a:t>
            </a:fld>
            <a:endParaRPr lang="en-US" altLang="en-US"/>
          </a:p>
        </p:txBody>
      </p:sp>
    </p:spTree>
    <p:extLst>
      <p:ext uri="{BB962C8B-B14F-4D97-AF65-F5344CB8AC3E}">
        <p14:creationId xmlns:p14="http://schemas.microsoft.com/office/powerpoint/2010/main" val="137333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994FC75A-A106-4692-81D4-589BD3BF76E7}" type="datetime1">
              <a:rPr lang="en-US" altLang="en-US"/>
              <a:pPr>
                <a:defRPr/>
              </a:pPr>
              <a:t>3/29/2023</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4C6978-E24C-46FA-9024-BAB503BE8DEA}" type="slidenum">
              <a:rPr lang="en-US" altLang="en-US"/>
              <a:pPr>
                <a:defRPr/>
              </a:pPr>
              <a:t>‹#›</a:t>
            </a:fld>
            <a:endParaRPr lang="en-US" altLang="en-US"/>
          </a:p>
        </p:txBody>
      </p:sp>
    </p:spTree>
    <p:extLst>
      <p:ext uri="{BB962C8B-B14F-4D97-AF65-F5344CB8AC3E}">
        <p14:creationId xmlns:p14="http://schemas.microsoft.com/office/powerpoint/2010/main" val="34477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solidFill>
                  <a:schemeClr val="bg1"/>
                </a:solidFill>
              </a:defRPr>
            </a:lvl1pPr>
          </a:lstStyle>
          <a:p>
            <a:pPr>
              <a:defRPr/>
            </a:pPr>
            <a:fld id="{F303F4B9-0104-47B2-A52A-6EEB5033EAA5}" type="slidenum">
              <a:rPr lang="en-US" altLang="en-US"/>
              <a:pPr>
                <a:defRPr/>
              </a:pPr>
              <a:t>‹#›</a:t>
            </a:fld>
            <a:endParaRPr lang="en-US" altLang="en-US"/>
          </a:p>
        </p:txBody>
      </p:sp>
    </p:spTree>
    <p:extLst>
      <p:ext uri="{BB962C8B-B14F-4D97-AF65-F5344CB8AC3E}">
        <p14:creationId xmlns:p14="http://schemas.microsoft.com/office/powerpoint/2010/main" val="209448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BF2E585E-3F70-485B-A438-2E9F6C4610A4}" type="slidenum">
              <a:rPr lang="en-US" altLang="en-US"/>
              <a:pPr>
                <a:defRPr/>
              </a:pPr>
              <a:t>‹#›</a:t>
            </a:fld>
            <a:endParaRPr lang="en-US" altLang="en-US"/>
          </a:p>
        </p:txBody>
      </p:sp>
    </p:spTree>
    <p:extLst>
      <p:ext uri="{BB962C8B-B14F-4D97-AF65-F5344CB8AC3E}">
        <p14:creationId xmlns:p14="http://schemas.microsoft.com/office/powerpoint/2010/main" val="1297018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0D041D7E-8D53-4D35-A1D2-A7B56F9800D5}" type="slidenum">
              <a:rPr lang="en-US" altLang="en-US"/>
              <a:pPr>
                <a:defRPr/>
              </a:pPr>
              <a:t>‹#›</a:t>
            </a:fld>
            <a:endParaRPr lang="en-US" altLang="en-US"/>
          </a:p>
        </p:txBody>
      </p:sp>
    </p:spTree>
    <p:extLst>
      <p:ext uri="{BB962C8B-B14F-4D97-AF65-F5344CB8AC3E}">
        <p14:creationId xmlns:p14="http://schemas.microsoft.com/office/powerpoint/2010/main" val="3726484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3"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4" name="Slide Number Placeholder 5"/>
          <p:cNvSpPr>
            <a:spLocks noGrp="1"/>
          </p:cNvSpPr>
          <p:nvPr>
            <p:ph type="sldNum" sz="quarter" idx="12"/>
          </p:nvPr>
        </p:nvSpPr>
        <p:spPr>
          <a:xfrm>
            <a:off x="8686800" y="6645275"/>
            <a:ext cx="457200" cy="288925"/>
          </a:xfrm>
        </p:spPr>
        <p:txBody>
          <a:bodyPr/>
          <a:lstStyle>
            <a:lvl1pPr>
              <a:defRPr/>
            </a:lvl1pPr>
          </a:lstStyle>
          <a:p>
            <a:pPr>
              <a:defRPr/>
            </a:pPr>
            <a:fld id="{53A96E60-DEFF-4435-84E2-C9A918B150D9}" type="slidenum">
              <a:rPr lang="en-US" altLang="en-US"/>
              <a:pPr>
                <a:defRPr/>
              </a:pPr>
              <a:t>‹#›</a:t>
            </a:fld>
            <a:endParaRPr lang="en-US" altLang="en-US"/>
          </a:p>
        </p:txBody>
      </p:sp>
    </p:spTree>
    <p:extLst>
      <p:ext uri="{BB962C8B-B14F-4D97-AF65-F5344CB8AC3E}">
        <p14:creationId xmlns:p14="http://schemas.microsoft.com/office/powerpoint/2010/main" val="1485916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060DDBAD-618E-4320-9E74-0CBF621782D0}" type="datetime1">
              <a:rPr lang="en-US" altLang="en-US"/>
              <a:pPr>
                <a:defRPr/>
              </a:pPr>
              <a:t>3/29/2023</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4EC67DD-796F-4C7B-BA58-DF2D9ACF1957}" type="slidenum">
              <a:rPr lang="en-US" altLang="en-US"/>
              <a:pPr>
                <a:defRPr/>
              </a:pPr>
              <a:t>‹#›</a:t>
            </a:fld>
            <a:endParaRPr lang="en-US" altLang="en-US"/>
          </a:p>
        </p:txBody>
      </p:sp>
    </p:spTree>
    <p:extLst>
      <p:ext uri="{BB962C8B-B14F-4D97-AF65-F5344CB8AC3E}">
        <p14:creationId xmlns:p14="http://schemas.microsoft.com/office/powerpoint/2010/main" val="493597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10F3364F-A59D-4C21-8F4D-EEE0D4F96DA5}" type="datetime1">
              <a:rPr lang="en-US" altLang="en-US"/>
              <a:pPr>
                <a:defRPr/>
              </a:pPr>
              <a:t>3/29/2023</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A6ADE70F-5B6B-4439-8640-0326E7C382A0}" type="slidenum">
              <a:rPr lang="en-US" altLang="en-US"/>
              <a:pPr>
                <a:defRPr/>
              </a:pPr>
              <a:t>‹#›</a:t>
            </a:fld>
            <a:endParaRPr lang="en-US" altLang="en-US"/>
          </a:p>
        </p:txBody>
      </p:sp>
    </p:spTree>
    <p:extLst>
      <p:ext uri="{BB962C8B-B14F-4D97-AF65-F5344CB8AC3E}">
        <p14:creationId xmlns:p14="http://schemas.microsoft.com/office/powerpoint/2010/main" val="22564844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3/29/2023</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5892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3/29/2023</a:t>
            </a:fld>
            <a:endParaRPr lang="en-US"/>
          </a:p>
        </p:txBody>
      </p:sp>
      <p:sp>
        <p:nvSpPr>
          <p:cNvPr id="4"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5"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69922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5" name="Rectangle 1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6" name="Rectangle 12"/>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7" name="Rectangle 1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8" name="Rectangle 1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9" name="Rectangle 1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6" name="Footer Placeholder 4"/>
          <p:cNvSpPr>
            <a:spLocks noGrp="1"/>
          </p:cNvSpPr>
          <p:nvPr>
            <p:ph type="ftr" sz="quarter" idx="10"/>
          </p:nvPr>
        </p:nvSpPr>
        <p:spPr/>
        <p:txBody>
          <a:bodyPr/>
          <a:lstStyle>
            <a:lvl1pPr>
              <a:defRPr/>
            </a:lvl1pPr>
          </a:lstStyle>
          <a:p>
            <a:endParaRPr lang="en-US"/>
          </a:p>
        </p:txBody>
      </p:sp>
      <p:sp>
        <p:nvSpPr>
          <p:cNvPr id="17"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fld id="{D2B4218F-A632-4020-ACB0-1B121CB6C537}" type="datetimeFigureOut">
              <a:rPr lang="en-US" smtClean="0"/>
              <a:t>3/29/2023</a:t>
            </a:fld>
            <a:endParaRPr lang="en-US"/>
          </a:p>
        </p:txBody>
      </p:sp>
      <p:sp>
        <p:nvSpPr>
          <p:cNvPr id="18"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9486299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72411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333717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57200"/>
            <a:ext cx="5867400" cy="70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676400"/>
            <a:ext cx="4876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AF408-E942-4AFD-A186-2C8B00AD0325}" type="slidenum">
              <a:rPr lang="en-US" altLang="en-US"/>
              <a:pPr>
                <a:defRPr/>
              </a:pPr>
              <a:t>‹#›</a:t>
            </a:fld>
            <a:endParaRPr lang="en-US" altLang="en-US"/>
          </a:p>
        </p:txBody>
      </p:sp>
    </p:spTree>
    <p:extLst>
      <p:ext uri="{BB962C8B-B14F-4D97-AF65-F5344CB8AC3E}">
        <p14:creationId xmlns:p14="http://schemas.microsoft.com/office/powerpoint/2010/main" val="24864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895600" y="1600200"/>
            <a:ext cx="5791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5D1DF-46CB-4143-ADAB-36F7C1575110}" type="slidenum">
              <a:rPr lang="en-US" altLang="en-US"/>
              <a:pPr>
                <a:defRPr/>
              </a:pPr>
              <a:t>‹#›</a:t>
            </a:fld>
            <a:endParaRPr lang="en-US" altLang="en-US"/>
          </a:p>
        </p:txBody>
      </p:sp>
    </p:spTree>
    <p:extLst>
      <p:ext uri="{BB962C8B-B14F-4D97-AF65-F5344CB8AC3E}">
        <p14:creationId xmlns:p14="http://schemas.microsoft.com/office/powerpoint/2010/main" val="122962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956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44D13-9D15-4B2E-8624-E9F0C5551A72}" type="slidenum">
              <a:rPr lang="en-US" altLang="en-US"/>
              <a:pPr>
                <a:defRPr/>
              </a:pPr>
              <a:t>‹#›</a:t>
            </a:fld>
            <a:endParaRPr lang="en-US" altLang="en-US"/>
          </a:p>
        </p:txBody>
      </p:sp>
    </p:spTree>
    <p:extLst>
      <p:ext uri="{BB962C8B-B14F-4D97-AF65-F5344CB8AC3E}">
        <p14:creationId xmlns:p14="http://schemas.microsoft.com/office/powerpoint/2010/main" val="170078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schemeClr val="bg1"/>
                </a:solidFill>
                <a:latin typeface="Californian FB" pitchFamily="18" charset="0"/>
                <a:ea typeface="ＭＳ Ｐゴシック" charset="0"/>
              </a:defRPr>
            </a:lvl1pPr>
          </a:lstStyle>
          <a:p>
            <a:fld id="{D2B4218F-A632-4020-ACB0-1B121CB6C537}" type="datetimeFigureOut">
              <a:rPr lang="en-US" smtClean="0"/>
              <a:t>3/29/2023</a:t>
            </a:fld>
            <a:endParaRPr lang="en-US"/>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schemeClr val="bg1"/>
                </a:solidFill>
                <a:latin typeface="Californian FB" pitchFamily="18" charset="0"/>
                <a:ea typeface="ＭＳ Ｐゴシック" charset="0"/>
              </a:defRPr>
            </a:lvl1pPr>
          </a:lstStyle>
          <a:p>
            <a:endParaRPr lang="en-US"/>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77EE6FC3-CEC7-4A31-8750-99B7B129150E}" type="slidenum">
              <a:rPr lang="en-US" smtClean="0"/>
              <a:t>‹#›</a:t>
            </a:fld>
            <a:endParaRPr lang="en-US"/>
          </a:p>
        </p:txBody>
      </p:sp>
      <p:pic>
        <p:nvPicPr>
          <p:cNvPr id="1031" name="Picture 7" descr="GenericBackgroun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971800" y="274638"/>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895600" y="1600200"/>
            <a:ext cx="579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prstClr val="white"/>
                </a:solidFill>
                <a:latin typeface="Footlight MT Light" pitchFamily="18" charset="0"/>
                <a:ea typeface="ＭＳ Ｐゴシック" charset="0"/>
              </a:defRPr>
            </a:lvl1pPr>
          </a:lstStyle>
          <a:p>
            <a:pPr>
              <a:defRPr/>
            </a:pPr>
            <a:r>
              <a:rPr lang="en-US"/>
              <a:t>8/19/10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prstClr val="white"/>
                </a:solidFill>
                <a:latin typeface="Footlight MT Light" pitchFamily="18" charset="0"/>
                <a:ea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Footlight MT Light" pitchFamily="18" charset="0"/>
              </a:defRPr>
            </a:lvl1pPr>
          </a:lstStyle>
          <a:p>
            <a:pPr>
              <a:defRPr/>
            </a:pPr>
            <a:fld id="{ED02B397-43BC-426F-9630-EE33286BE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ftr="0"/>
  <p:txStyles>
    <p:titleStyle>
      <a:lvl1pPr algn="ctr" rtl="0" eaLnBrk="1" fontAlgn="base" hangingPunct="1">
        <a:spcBef>
          <a:spcPct val="0"/>
        </a:spcBef>
        <a:spcAft>
          <a:spcPct val="0"/>
        </a:spcAft>
        <a:defRPr sz="3600" kern="1200">
          <a:solidFill>
            <a:schemeClr val="tx1"/>
          </a:solidFill>
          <a:latin typeface="Footlight MT Light" pitchFamily="18" charset="0"/>
          <a:ea typeface="ＭＳ Ｐゴシック" pitchFamily="34" charset="-128"/>
          <a:cs typeface="+mj-cs"/>
        </a:defRPr>
      </a:lvl1pPr>
      <a:lvl2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2pPr>
      <a:lvl3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3pPr>
      <a:lvl4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4pPr>
      <a:lvl5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prstClr val="white"/>
                </a:solidFill>
                <a:latin typeface="Californian FB" pitchFamily="18" charset="0"/>
                <a:ea typeface="ＭＳ Ｐゴシック" charset="0"/>
              </a:defRPr>
            </a:lvl1pPr>
          </a:lstStyle>
          <a:p>
            <a:pPr>
              <a:defRPr/>
            </a:pPr>
            <a:r>
              <a:rPr lang="en-US"/>
              <a:t>7/28/2011</a:t>
            </a:r>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prstClr val="white"/>
                </a:solidFill>
                <a:latin typeface="Californian FB" pitchFamily="18" charset="0"/>
                <a:ea typeface="ＭＳ Ｐゴシック" charset="0"/>
              </a:defRPr>
            </a:lvl1pPr>
          </a:lstStyle>
          <a:p>
            <a:pPr>
              <a:defRPr/>
            </a:pPr>
            <a:r>
              <a:rPr lang="en-US"/>
              <a:t>Best Practices Forum - Reducing Payroll Expenses Alternatives</a:t>
            </a:r>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FFFFFF"/>
                </a:solidFill>
                <a:latin typeface="Californian FB" pitchFamily="18" charset="0"/>
              </a:defRPr>
            </a:lvl1pPr>
          </a:lstStyle>
          <a:p>
            <a:pPr>
              <a:defRPr/>
            </a:pPr>
            <a:fld id="{E7DDA25C-3EF4-41A8-A8B9-083CD93FA5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200400"/>
            <a:ext cx="9144000" cy="708025"/>
          </a:xfrm>
        </p:spPr>
        <p:txBody>
          <a:bodyPr/>
          <a:lstStyle/>
          <a:p>
            <a:r>
              <a:rPr lang="en-US" altLang="ko-KR" b="1" dirty="0" smtClean="0">
                <a:solidFill>
                  <a:schemeClr val="accent1">
                    <a:lumMod val="75000"/>
                  </a:schemeClr>
                </a:solidFill>
                <a:latin typeface="Arial" pitchFamily="34" charset="0"/>
                <a:ea typeface="맑은 고딕" pitchFamily="50" charset="-127"/>
                <a:cs typeface="Arial" pitchFamily="34" charset="0"/>
              </a:rPr>
              <a:t>Bits ‘n Pieces</a:t>
            </a:r>
            <a:endParaRPr lang="en-US" altLang="ko-KR" b="1" dirty="0">
              <a:solidFill>
                <a:schemeClr val="accent1">
                  <a:lumMod val="75000"/>
                </a:schemeClr>
              </a:solidFill>
              <a:latin typeface="Arial" pitchFamily="34" charset="0"/>
              <a:ea typeface="맑은 고딕" pitchFamily="50" charset="-127"/>
              <a:cs typeface="Arial" pitchFamily="34" charset="0"/>
            </a:endParaRPr>
          </a:p>
        </p:txBody>
      </p:sp>
      <p:sp>
        <p:nvSpPr>
          <p:cNvPr id="3" name="Subtitle 2"/>
          <p:cNvSpPr>
            <a:spLocks noGrp="1"/>
          </p:cNvSpPr>
          <p:nvPr>
            <p:ph type="subTitle" idx="1"/>
          </p:nvPr>
        </p:nvSpPr>
        <p:spPr>
          <a:xfrm>
            <a:off x="0" y="4495800"/>
            <a:ext cx="9144000" cy="1752600"/>
          </a:xfrm>
        </p:spPr>
        <p:txBody>
          <a:bodyPr/>
          <a:lstStyle/>
          <a:p>
            <a:pPr fontAlgn="auto">
              <a:spcBef>
                <a:spcPts val="0"/>
              </a:spcBef>
              <a:spcAft>
                <a:spcPts val="0"/>
              </a:spcAft>
              <a:defRPr/>
            </a:pPr>
            <a:r>
              <a:rPr lang="en-US" altLang="ko-KR" b="1" dirty="0" smtClean="0">
                <a:solidFill>
                  <a:srgbClr val="877FED"/>
                </a:solidFill>
                <a:latin typeface="Arial" pitchFamily="34" charset="0"/>
                <a:cs typeface="Arial" pitchFamily="34" charset="0"/>
              </a:rPr>
              <a:t>Meghan Constantino, CNM</a:t>
            </a:r>
            <a:endParaRPr lang="en-US" altLang="ko-KR" b="1" dirty="0">
              <a:solidFill>
                <a:srgbClr val="877FED"/>
              </a:solidFill>
              <a:latin typeface="Arial" pitchFamily="34" charset="0"/>
              <a:cs typeface="Arial" pitchFamily="34" charset="0"/>
            </a:endParaRPr>
          </a:p>
        </p:txBody>
      </p:sp>
      <p:sp>
        <p:nvSpPr>
          <p:cNvPr id="4" name="Title 1"/>
          <p:cNvSpPr txBox="1">
            <a:spLocks/>
          </p:cNvSpPr>
          <p:nvPr/>
        </p:nvSpPr>
        <p:spPr bwMode="auto">
          <a:xfrm>
            <a:off x="0" y="3810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tx1"/>
                </a:solidFill>
                <a:latin typeface="Footlight MT Light" pitchFamily="18" charset="0"/>
                <a:ea typeface="ＭＳ Ｐゴシック" pitchFamily="34" charset="-128"/>
                <a:cs typeface="+mj-cs"/>
              </a:defRPr>
            </a:lvl1pPr>
            <a:lvl2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2pPr>
            <a:lvl3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3pPr>
            <a:lvl4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4pPr>
            <a:lvl5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ko-KR" sz="2400" b="1" dirty="0" smtClean="0">
                <a:solidFill>
                  <a:schemeClr val="accent1">
                    <a:lumMod val="75000"/>
                  </a:schemeClr>
                </a:solidFill>
                <a:latin typeface="Arial" pitchFamily="34" charset="0"/>
                <a:ea typeface="맑은 고딕" pitchFamily="50" charset="-127"/>
                <a:cs typeface="Arial" pitchFamily="34" charset="0"/>
              </a:rPr>
              <a:t>Pelvic Pain, Menopause &amp; Pregnancy </a:t>
            </a:r>
            <a:endParaRPr lang="en-US" altLang="ko-KR" sz="2400" b="1" dirty="0">
              <a:solidFill>
                <a:schemeClr val="accent1">
                  <a:lumMod val="7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290315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41574"/>
            <a:ext cx="8915400" cy="5154426"/>
          </a:xfrm>
        </p:spPr>
        <p:txBody>
          <a:bodyPr/>
          <a:lstStyle/>
          <a:p>
            <a:pPr lvl="1"/>
            <a:r>
              <a:rPr lang="en-US" sz="2400" dirty="0">
                <a:latin typeface="+mn-lt"/>
              </a:rPr>
              <a:t>Tests: Ultrasound </a:t>
            </a:r>
          </a:p>
          <a:p>
            <a:pPr lvl="2"/>
            <a:r>
              <a:rPr lang="en-US" sz="2400" dirty="0">
                <a:latin typeface="+mn-lt"/>
              </a:rPr>
              <a:t>Simple: Anechoic, fluid filled cyst cavity, thin walls</a:t>
            </a:r>
          </a:p>
          <a:p>
            <a:pPr lvl="3"/>
            <a:r>
              <a:rPr lang="en-US" sz="2400" dirty="0">
                <a:latin typeface="+mn-lt"/>
              </a:rPr>
              <a:t>Size:</a:t>
            </a:r>
          </a:p>
          <a:p>
            <a:pPr lvl="4"/>
            <a:r>
              <a:rPr lang="en-US" sz="2400" dirty="0" smtClean="0">
                <a:latin typeface="+mn-lt"/>
              </a:rPr>
              <a:t>      Premenopausal</a:t>
            </a:r>
            <a:endParaRPr lang="en-US" sz="2400" dirty="0">
              <a:latin typeface="+mn-lt"/>
            </a:endParaRPr>
          </a:p>
          <a:p>
            <a:pPr lvl="5"/>
            <a:r>
              <a:rPr lang="en-US" sz="2400" dirty="0" smtClean="0"/>
              <a:t>    Up </a:t>
            </a:r>
            <a:r>
              <a:rPr lang="en-US" sz="2400" dirty="0"/>
              <a:t>to 3-5cm can be physiologic</a:t>
            </a:r>
          </a:p>
          <a:p>
            <a:pPr lvl="5"/>
            <a:r>
              <a:rPr lang="en-US" sz="2400" dirty="0" smtClean="0"/>
              <a:t>     5-7 </a:t>
            </a:r>
            <a:r>
              <a:rPr lang="en-US" sz="2400" dirty="0"/>
              <a:t>cm should have yearly US (at minimum)</a:t>
            </a:r>
          </a:p>
          <a:p>
            <a:pPr lvl="5"/>
            <a:r>
              <a:rPr lang="en-US" sz="2400" dirty="0" smtClean="0"/>
              <a:t>      &gt;</a:t>
            </a:r>
            <a:r>
              <a:rPr lang="en-US" sz="2400" dirty="0"/>
              <a:t>7cm consider MRI</a:t>
            </a:r>
          </a:p>
          <a:p>
            <a:pPr lvl="4"/>
            <a:r>
              <a:rPr lang="en-US" sz="2400" dirty="0" smtClean="0">
                <a:latin typeface="+mn-lt"/>
              </a:rPr>
              <a:t>      Postmenopausal</a:t>
            </a:r>
            <a:endParaRPr lang="en-US" sz="2400" dirty="0">
              <a:latin typeface="+mn-lt"/>
            </a:endParaRPr>
          </a:p>
          <a:p>
            <a:pPr lvl="5"/>
            <a:r>
              <a:rPr lang="en-US" sz="2400" dirty="0"/>
              <a:t>&gt; 3cm should have yearly US (at minimum)</a:t>
            </a:r>
          </a:p>
          <a:p>
            <a:pPr lvl="2"/>
            <a:endParaRPr lang="en-US" sz="2400" dirty="0">
              <a:latin typeface="+mn-lt"/>
            </a:endParaRPr>
          </a:p>
          <a:p>
            <a:pPr lvl="2"/>
            <a:r>
              <a:rPr lang="en-US" sz="2400" dirty="0">
                <a:latin typeface="+mn-lt"/>
              </a:rPr>
              <a:t>Complex: </a:t>
            </a:r>
            <a:r>
              <a:rPr lang="en-US" sz="2400" dirty="0" err="1">
                <a:latin typeface="+mn-lt"/>
              </a:rPr>
              <a:t>septations</a:t>
            </a:r>
            <a:r>
              <a:rPr lang="en-US" sz="2400" dirty="0">
                <a:latin typeface="+mn-lt"/>
              </a:rPr>
              <a:t> (irregular, thickened), solid, +color/</a:t>
            </a:r>
            <a:r>
              <a:rPr lang="en-US" sz="2400" dirty="0" err="1">
                <a:latin typeface="+mn-lt"/>
              </a:rPr>
              <a:t>doppler</a:t>
            </a:r>
            <a:r>
              <a:rPr lang="en-US" sz="2400" dirty="0">
                <a:latin typeface="+mn-lt"/>
              </a:rPr>
              <a:t> flow</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a:t>
            </a:fld>
            <a:endParaRPr lang="en-US" altLang="en-US"/>
          </a:p>
        </p:txBody>
      </p:sp>
      <p:sp>
        <p:nvSpPr>
          <p:cNvPr id="6" name="Title 5"/>
          <p:cNvSpPr>
            <a:spLocks noGrp="1"/>
          </p:cNvSpPr>
          <p:nvPr>
            <p:ph type="title"/>
          </p:nvPr>
        </p:nvSpPr>
        <p:spPr>
          <a:xfrm>
            <a:off x="3016526" y="0"/>
            <a:ext cx="5715000" cy="1143000"/>
          </a:xfrm>
        </p:spPr>
        <p:txBody>
          <a:bodyPr/>
          <a:lstStyle/>
          <a:p>
            <a:r>
              <a:rPr lang="en-US" dirty="0" smtClean="0">
                <a:latin typeface="+mn-lt"/>
              </a:rPr>
              <a:t>Ovarian Cysts</a:t>
            </a:r>
            <a:endParaRPr lang="en-US" dirty="0">
              <a:latin typeface="+mn-lt"/>
            </a:endParaRPr>
          </a:p>
        </p:txBody>
      </p:sp>
    </p:spTree>
    <p:extLst>
      <p:ext uri="{BB962C8B-B14F-4D97-AF65-F5344CB8AC3E}">
        <p14:creationId xmlns:p14="http://schemas.microsoft.com/office/powerpoint/2010/main" val="40732344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WHI</a:t>
            </a:r>
            <a:endParaRPr lang="en-US" dirty="0">
              <a:latin typeface="+mn-lt"/>
            </a:endParaRPr>
          </a:p>
        </p:txBody>
      </p:sp>
      <p:sp>
        <p:nvSpPr>
          <p:cNvPr id="3" name="Content Placeholder 2"/>
          <p:cNvSpPr>
            <a:spLocks noGrp="1"/>
          </p:cNvSpPr>
          <p:nvPr>
            <p:ph idx="1"/>
          </p:nvPr>
        </p:nvSpPr>
        <p:spPr>
          <a:xfrm>
            <a:off x="533400" y="1325562"/>
            <a:ext cx="8153400" cy="4525963"/>
          </a:xfrm>
        </p:spPr>
        <p:txBody>
          <a:bodyPr/>
          <a:lstStyle/>
          <a:p>
            <a:pPr marL="0" indent="0">
              <a:buNone/>
            </a:pPr>
            <a:r>
              <a:rPr lang="en-US" dirty="0" smtClean="0">
                <a:latin typeface="+mn-lt"/>
              </a:rPr>
              <a:t>Women’s Health Initiative</a:t>
            </a:r>
          </a:p>
          <a:p>
            <a:r>
              <a:rPr lang="en-US" dirty="0" smtClean="0">
                <a:latin typeface="+mn-lt"/>
              </a:rPr>
              <a:t>Longitudinal study of 27,000+ women looking at estrogen therapy (ET) and estrogen and progestin therapy (EPT) effect on disease prevention</a:t>
            </a:r>
          </a:p>
          <a:p>
            <a:r>
              <a:rPr lang="en-US" dirty="0" smtClean="0">
                <a:latin typeface="+mn-lt"/>
              </a:rPr>
              <a:t>Stopped 3yrs early when results showed increased risks</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100</a:t>
            </a:fld>
            <a:endParaRPr lang="en-US" altLang="en-US"/>
          </a:p>
        </p:txBody>
      </p:sp>
      <p:pic>
        <p:nvPicPr>
          <p:cNvPr id="3074" name="Picture 2" descr="Image result for women's health initi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33800"/>
            <a:ext cx="238125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58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243" y="90805"/>
            <a:ext cx="5715000" cy="1143000"/>
          </a:xfrm>
        </p:spPr>
        <p:txBody>
          <a:bodyPr/>
          <a:lstStyle/>
          <a:p>
            <a:r>
              <a:rPr lang="en-US" dirty="0" smtClean="0">
                <a:latin typeface="+mn-lt"/>
              </a:rPr>
              <a:t>WHI</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0572604"/>
              </p:ext>
            </p:extLst>
          </p:nvPr>
        </p:nvGraphicFramePr>
        <p:xfrm>
          <a:off x="457200" y="1066800"/>
          <a:ext cx="7620000" cy="50292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358140">
                <a:tc>
                  <a:txBody>
                    <a:bodyPr/>
                    <a:lstStyle/>
                    <a:p>
                      <a:r>
                        <a:rPr lang="en-US" dirty="0" smtClean="0"/>
                        <a:t>Disease</a:t>
                      </a:r>
                      <a:endParaRPr lang="en-US" dirty="0"/>
                    </a:p>
                  </a:txBody>
                  <a:tcPr/>
                </a:tc>
                <a:tc>
                  <a:txBody>
                    <a:bodyPr/>
                    <a:lstStyle/>
                    <a:p>
                      <a:r>
                        <a:rPr lang="en-US" dirty="0" smtClean="0"/>
                        <a:t>ET</a:t>
                      </a:r>
                      <a:endParaRPr lang="en-US" dirty="0"/>
                    </a:p>
                  </a:txBody>
                  <a:tcPr/>
                </a:tc>
                <a:tc>
                  <a:txBody>
                    <a:bodyPr/>
                    <a:lstStyle/>
                    <a:p>
                      <a:r>
                        <a:rPr lang="en-US" dirty="0" smtClean="0"/>
                        <a:t>EPT</a:t>
                      </a:r>
                      <a:endParaRPr lang="en-US" dirty="0"/>
                    </a:p>
                  </a:txBody>
                  <a:tcPr/>
                </a:tc>
                <a:extLst>
                  <a:ext uri="{0D108BD9-81ED-4DB2-BD59-A6C34878D82A}">
                    <a16:rowId xmlns:a16="http://schemas.microsoft.com/office/drawing/2014/main" val="10000"/>
                  </a:ext>
                </a:extLst>
              </a:tr>
              <a:tr h="358140">
                <a:tc>
                  <a:txBody>
                    <a:bodyPr/>
                    <a:lstStyle/>
                    <a:p>
                      <a:r>
                        <a:rPr lang="en-US" sz="2000" dirty="0" smtClean="0"/>
                        <a:t>CVD</a:t>
                      </a:r>
                      <a:endParaRPr lang="en-US" sz="2000" dirty="0"/>
                    </a:p>
                  </a:txBody>
                  <a:tcPr/>
                </a:tc>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Increased 80%/18%</a:t>
                      </a:r>
                    </a:p>
                  </a:txBody>
                  <a:tcPr/>
                </a:tc>
                <a:extLst>
                  <a:ext uri="{0D108BD9-81ED-4DB2-BD59-A6C34878D82A}">
                    <a16:rowId xmlns:a16="http://schemas.microsoft.com/office/drawing/2014/main" val="10001"/>
                  </a:ext>
                </a:extLst>
              </a:tr>
              <a:tr h="358140">
                <a:tc>
                  <a:txBody>
                    <a:bodyPr/>
                    <a:lstStyle/>
                    <a:p>
                      <a:r>
                        <a:rPr lang="en-US" sz="2000" dirty="0" smtClean="0"/>
                        <a:t>Breast ca</a:t>
                      </a:r>
                      <a:endParaRPr lang="en-US" sz="2000" dirty="0"/>
                    </a:p>
                  </a:txBody>
                  <a:tcPr/>
                </a:tc>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Increased 24%</a:t>
                      </a:r>
                    </a:p>
                  </a:txBody>
                  <a:tcPr/>
                </a:tc>
                <a:extLst>
                  <a:ext uri="{0D108BD9-81ED-4DB2-BD59-A6C34878D82A}">
                    <a16:rowId xmlns:a16="http://schemas.microsoft.com/office/drawing/2014/main" val="10002"/>
                  </a:ext>
                </a:extLst>
              </a:tr>
              <a:tr h="358140">
                <a:tc>
                  <a:txBody>
                    <a:bodyPr/>
                    <a:lstStyle/>
                    <a:p>
                      <a:r>
                        <a:rPr lang="en-US" sz="2000" dirty="0" smtClean="0"/>
                        <a:t>VTE</a:t>
                      </a:r>
                      <a:endParaRPr lang="en-US" sz="2000" dirty="0"/>
                    </a:p>
                  </a:txBody>
                  <a:tcPr/>
                </a:tc>
                <a:tc>
                  <a:txBody>
                    <a:bodyPr/>
                    <a:lstStyle/>
                    <a:p>
                      <a:r>
                        <a:rPr lang="en-US" sz="2000" dirty="0" smtClean="0">
                          <a:solidFill>
                            <a:srgbClr val="FF0000"/>
                          </a:solidFill>
                        </a:rPr>
                        <a:t>Increased 33%</a:t>
                      </a:r>
                      <a:endParaRPr lang="en-US" sz="2000" dirty="0">
                        <a:solidFill>
                          <a:srgbClr val="FF0000"/>
                        </a:solidFill>
                      </a:endParaRPr>
                    </a:p>
                  </a:txBody>
                  <a:tcPr/>
                </a:tc>
                <a:tc>
                  <a:txBody>
                    <a:bodyPr/>
                    <a:lstStyle/>
                    <a:p>
                      <a:r>
                        <a:rPr lang="en-US" sz="2000" dirty="0" smtClean="0">
                          <a:solidFill>
                            <a:srgbClr val="FF0000"/>
                          </a:solidFill>
                        </a:rPr>
                        <a:t>Increased 33%</a:t>
                      </a:r>
                      <a:endParaRPr lang="en-US" sz="2000" dirty="0">
                        <a:solidFill>
                          <a:srgbClr val="FF0000"/>
                        </a:solidFill>
                      </a:endParaRPr>
                    </a:p>
                  </a:txBody>
                  <a:tcPr/>
                </a:tc>
                <a:extLst>
                  <a:ext uri="{0D108BD9-81ED-4DB2-BD59-A6C34878D82A}">
                    <a16:rowId xmlns:a16="http://schemas.microsoft.com/office/drawing/2014/main" val="10003"/>
                  </a:ext>
                </a:extLst>
              </a:tr>
              <a:tr h="358140">
                <a:tc>
                  <a:txBody>
                    <a:bodyPr/>
                    <a:lstStyle/>
                    <a:p>
                      <a:r>
                        <a:rPr lang="en-US" sz="2000" dirty="0" smtClean="0"/>
                        <a:t>Hip fracture</a:t>
                      </a:r>
                      <a:endParaRPr lang="en-US" sz="2000" dirty="0"/>
                    </a:p>
                  </a:txBody>
                  <a:tcPr/>
                </a:tc>
                <a:tc>
                  <a:txBody>
                    <a:bodyPr/>
                    <a:lstStyle/>
                    <a:p>
                      <a:r>
                        <a:rPr lang="en-US" sz="2000" dirty="0" smtClean="0"/>
                        <a:t>Decreased 33%</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Decreased</a:t>
                      </a:r>
                      <a:r>
                        <a:rPr lang="en-US" sz="2000" baseline="0" dirty="0" smtClean="0"/>
                        <a:t> 33%</a:t>
                      </a:r>
                      <a:endParaRPr lang="en-US" sz="2000" dirty="0" smtClean="0"/>
                    </a:p>
                  </a:txBody>
                  <a:tcPr/>
                </a:tc>
                <a:extLst>
                  <a:ext uri="{0D108BD9-81ED-4DB2-BD59-A6C34878D82A}">
                    <a16:rowId xmlns:a16="http://schemas.microsoft.com/office/drawing/2014/main" val="10004"/>
                  </a:ext>
                </a:extLst>
              </a:tr>
              <a:tr h="358140">
                <a:tc>
                  <a:txBody>
                    <a:bodyPr/>
                    <a:lstStyle/>
                    <a:p>
                      <a:r>
                        <a:rPr lang="en-US" sz="2000" dirty="0" smtClean="0"/>
                        <a:t>Colorectal ca</a:t>
                      </a:r>
                      <a:endParaRPr lang="en-US" sz="2000" dirty="0"/>
                    </a:p>
                  </a:txBody>
                  <a:tcPr/>
                </a:tc>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Decreased</a:t>
                      </a:r>
                    </a:p>
                  </a:txBody>
                  <a:tcPr/>
                </a:tc>
                <a:extLst>
                  <a:ext uri="{0D108BD9-81ED-4DB2-BD59-A6C34878D82A}">
                    <a16:rowId xmlns:a16="http://schemas.microsoft.com/office/drawing/2014/main" val="10005"/>
                  </a:ext>
                </a:extLst>
              </a:tr>
              <a:tr h="358140">
                <a:tc>
                  <a:txBody>
                    <a:bodyPr/>
                    <a:lstStyle/>
                    <a:p>
                      <a:r>
                        <a:rPr lang="en-US" sz="2000" dirty="0" smtClean="0"/>
                        <a:t>Overall illness and death</a:t>
                      </a:r>
                      <a:endParaRPr lang="en-US" sz="2000" dirty="0"/>
                    </a:p>
                  </a:txBody>
                  <a:tcPr/>
                </a:tc>
                <a:tc>
                  <a:txBody>
                    <a:bodyPr/>
                    <a:lstStyle/>
                    <a:p>
                      <a:endParaRPr lang="en-US" sz="2000" dirty="0">
                        <a:solidFill>
                          <a:srgbClr val="FF0000"/>
                        </a:solidFill>
                      </a:endParaRPr>
                    </a:p>
                  </a:txBody>
                  <a:tcPr/>
                </a:tc>
                <a:tc>
                  <a:txBody>
                    <a:bodyPr/>
                    <a:lstStyle/>
                    <a:p>
                      <a:r>
                        <a:rPr lang="en-US" sz="2000" dirty="0" smtClean="0">
                          <a:solidFill>
                            <a:srgbClr val="FF0000"/>
                          </a:solidFill>
                        </a:rPr>
                        <a:t>Increased 12%</a:t>
                      </a:r>
                      <a:endParaRPr lang="en-US" sz="2000" dirty="0">
                        <a:solidFill>
                          <a:srgbClr val="FF0000"/>
                        </a:solidFill>
                      </a:endParaRPr>
                    </a:p>
                  </a:txBody>
                  <a:tcPr/>
                </a:tc>
                <a:extLst>
                  <a:ext uri="{0D108BD9-81ED-4DB2-BD59-A6C34878D82A}">
                    <a16:rowId xmlns:a16="http://schemas.microsoft.com/office/drawing/2014/main" val="10006"/>
                  </a:ext>
                </a:extLst>
              </a:tr>
              <a:tr h="358140">
                <a:tc>
                  <a:txBody>
                    <a:bodyPr/>
                    <a:lstStyle/>
                    <a:p>
                      <a:r>
                        <a:rPr lang="en-US" sz="2000" dirty="0" smtClean="0"/>
                        <a:t>Dementia</a:t>
                      </a:r>
                      <a:endParaRPr lang="en-US" sz="2000" dirty="0"/>
                    </a:p>
                  </a:txBody>
                  <a:tcPr/>
                </a:tc>
                <a:tc>
                  <a:txBody>
                    <a:bodyPr/>
                    <a:lstStyle/>
                    <a:p>
                      <a:r>
                        <a:rPr lang="en-US" sz="2000" dirty="0" smtClean="0">
                          <a:solidFill>
                            <a:srgbClr val="FF0000"/>
                          </a:solidFill>
                        </a:rPr>
                        <a:t>Increased</a:t>
                      </a:r>
                      <a:endParaRPr lang="en-US" sz="2000" dirty="0">
                        <a:solidFill>
                          <a:srgbClr val="FF0000"/>
                        </a:solidFill>
                      </a:endParaRPr>
                    </a:p>
                  </a:txBody>
                  <a:tcPr/>
                </a:tc>
                <a:tc>
                  <a:txBody>
                    <a:bodyPr/>
                    <a:lstStyle/>
                    <a:p>
                      <a:r>
                        <a:rPr lang="en-US" sz="2000" dirty="0" smtClean="0">
                          <a:solidFill>
                            <a:srgbClr val="FF0000"/>
                          </a:solidFill>
                        </a:rPr>
                        <a:t>Increased</a:t>
                      </a:r>
                      <a:endParaRPr lang="en-US" sz="2000" dirty="0">
                        <a:solidFill>
                          <a:srgbClr val="FF0000"/>
                        </a:solidFill>
                      </a:endParaRPr>
                    </a:p>
                  </a:txBody>
                  <a:tcPr/>
                </a:tc>
                <a:extLst>
                  <a:ext uri="{0D108BD9-81ED-4DB2-BD59-A6C34878D82A}">
                    <a16:rowId xmlns:a16="http://schemas.microsoft.com/office/drawing/2014/main" val="10007"/>
                  </a:ext>
                </a:extLst>
              </a:tr>
              <a:tr h="358140">
                <a:tc>
                  <a:txBody>
                    <a:bodyPr/>
                    <a:lstStyle/>
                    <a:p>
                      <a:r>
                        <a:rPr lang="en-US" sz="2000" dirty="0" smtClean="0"/>
                        <a:t>Gall bladder dx</a:t>
                      </a:r>
                      <a:endParaRPr lang="en-US" sz="2000" dirty="0"/>
                    </a:p>
                  </a:txBody>
                  <a:tcPr/>
                </a:tc>
                <a:tc>
                  <a:txBody>
                    <a:bodyPr/>
                    <a:lstStyle/>
                    <a:p>
                      <a:r>
                        <a:rPr lang="en-US" sz="2000" dirty="0" smtClean="0">
                          <a:solidFill>
                            <a:srgbClr val="FF0000"/>
                          </a:solidFill>
                        </a:rPr>
                        <a:t>Increased</a:t>
                      </a:r>
                      <a:endParaRPr lang="en-US" sz="2000" dirty="0">
                        <a:solidFill>
                          <a:srgbClr val="FF0000"/>
                        </a:solidFill>
                      </a:endParaRPr>
                    </a:p>
                  </a:txBody>
                  <a:tcPr/>
                </a:tc>
                <a:tc>
                  <a:txBody>
                    <a:bodyPr/>
                    <a:lstStyle/>
                    <a:p>
                      <a:r>
                        <a:rPr lang="en-US" sz="2000" dirty="0" smtClean="0">
                          <a:solidFill>
                            <a:srgbClr val="FF0000"/>
                          </a:solidFill>
                        </a:rPr>
                        <a:t>Increased</a:t>
                      </a:r>
                      <a:endParaRPr lang="en-US" sz="2000" dirty="0">
                        <a:solidFill>
                          <a:srgbClr val="FF0000"/>
                        </a:solidFill>
                      </a:endParaRPr>
                    </a:p>
                  </a:txBody>
                  <a:tcPr/>
                </a:tc>
                <a:extLst>
                  <a:ext uri="{0D108BD9-81ED-4DB2-BD59-A6C34878D82A}">
                    <a16:rowId xmlns:a16="http://schemas.microsoft.com/office/drawing/2014/main" val="10008"/>
                  </a:ext>
                </a:extLst>
              </a:tr>
              <a:tr h="358140">
                <a:tc>
                  <a:txBody>
                    <a:bodyPr/>
                    <a:lstStyle/>
                    <a:p>
                      <a:r>
                        <a:rPr lang="en-US" sz="2000" dirty="0" smtClean="0"/>
                        <a:t>Urinary incontinence</a:t>
                      </a:r>
                      <a:endParaRPr lang="en-US" sz="2000" dirty="0"/>
                    </a:p>
                  </a:txBody>
                  <a:tcPr/>
                </a:tc>
                <a:tc>
                  <a:txBody>
                    <a:bodyPr/>
                    <a:lstStyle/>
                    <a:p>
                      <a:r>
                        <a:rPr lang="en-US" sz="2000" dirty="0" smtClean="0">
                          <a:solidFill>
                            <a:srgbClr val="FF0000"/>
                          </a:solidFill>
                        </a:rPr>
                        <a:t>Increased</a:t>
                      </a:r>
                      <a:endParaRPr lang="en-US" sz="2000" dirty="0">
                        <a:solidFill>
                          <a:srgbClr val="FF0000"/>
                        </a:solidFill>
                      </a:endParaRPr>
                    </a:p>
                  </a:txBody>
                  <a:tcPr/>
                </a:tc>
                <a:tc>
                  <a:txBody>
                    <a:bodyPr/>
                    <a:lstStyle/>
                    <a:p>
                      <a:r>
                        <a:rPr lang="en-US" sz="2000" dirty="0" smtClean="0">
                          <a:solidFill>
                            <a:srgbClr val="FF0000"/>
                          </a:solidFill>
                        </a:rPr>
                        <a:t>Increased</a:t>
                      </a:r>
                      <a:endParaRPr lang="en-US" sz="2000" dirty="0">
                        <a:solidFill>
                          <a:srgbClr val="FF0000"/>
                        </a:solidFill>
                      </a:endParaRPr>
                    </a:p>
                  </a:txBody>
                  <a:tcPr/>
                </a:tc>
                <a:extLst>
                  <a:ext uri="{0D108BD9-81ED-4DB2-BD59-A6C34878D82A}">
                    <a16:rowId xmlns:a16="http://schemas.microsoft.com/office/drawing/2014/main" val="10009"/>
                  </a:ext>
                </a:extLst>
              </a:tr>
              <a:tr h="358140">
                <a:tc>
                  <a:txBody>
                    <a:bodyPr/>
                    <a:lstStyle/>
                    <a:p>
                      <a:r>
                        <a:rPr lang="en-US" sz="2000" dirty="0" smtClean="0"/>
                        <a:t>DM</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Decreased</a:t>
                      </a:r>
                      <a:r>
                        <a:rPr lang="en-US" sz="2000" baseline="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Decreased</a:t>
                      </a:r>
                      <a:r>
                        <a:rPr lang="en-US" sz="2000" baseline="0" dirty="0" smtClean="0"/>
                        <a:t> </a:t>
                      </a:r>
                      <a:endParaRPr lang="en-US" sz="2000" dirty="0" smtClean="0"/>
                    </a:p>
                  </a:txBody>
                  <a:tcPr/>
                </a:tc>
                <a:extLst>
                  <a:ext uri="{0D108BD9-81ED-4DB2-BD59-A6C34878D82A}">
                    <a16:rowId xmlns:a16="http://schemas.microsoft.com/office/drawing/2014/main" val="10010"/>
                  </a:ext>
                </a:extLst>
              </a:tr>
              <a:tr h="358140">
                <a:tc>
                  <a:txBody>
                    <a:bodyPr/>
                    <a:lstStyle/>
                    <a:p>
                      <a:r>
                        <a:rPr lang="en-US" sz="2000" dirty="0" smtClean="0"/>
                        <a:t>Hot flashes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Decreased</a:t>
                      </a:r>
                      <a:r>
                        <a:rPr lang="en-US" sz="2000" baseline="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Decreased</a:t>
                      </a:r>
                      <a:r>
                        <a:rPr lang="en-US" sz="2000" baseline="0" dirty="0" smtClean="0"/>
                        <a:t> </a:t>
                      </a:r>
                      <a:endParaRPr lang="en-US" sz="2000" dirty="0" smtClean="0"/>
                    </a:p>
                  </a:txBody>
                  <a:tcPr/>
                </a:tc>
                <a:extLst>
                  <a:ext uri="{0D108BD9-81ED-4DB2-BD59-A6C34878D82A}">
                    <a16:rowId xmlns:a16="http://schemas.microsoft.com/office/drawing/2014/main" val="10011"/>
                  </a:ext>
                </a:extLst>
              </a:tr>
            </a:tbl>
          </a:graphicData>
        </a:graphic>
      </p:graphicFrame>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101</a:t>
            </a:fld>
            <a:endParaRPr lang="en-US" altLang="en-US"/>
          </a:p>
        </p:txBody>
      </p:sp>
    </p:spTree>
    <p:extLst>
      <p:ext uri="{BB962C8B-B14F-4D97-AF65-F5344CB8AC3E}">
        <p14:creationId xmlns:p14="http://schemas.microsoft.com/office/powerpoint/2010/main" val="8564236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052" y="19878"/>
            <a:ext cx="5715000" cy="1143000"/>
          </a:xfrm>
        </p:spPr>
        <p:txBody>
          <a:bodyPr/>
          <a:lstStyle/>
          <a:p>
            <a:r>
              <a:rPr lang="en-US" dirty="0" smtClean="0">
                <a:latin typeface="+mn-lt"/>
              </a:rPr>
              <a:t>Hot Flashes</a:t>
            </a:r>
            <a:endParaRPr lang="en-US" dirty="0">
              <a:latin typeface="+mn-lt"/>
            </a:endParaRPr>
          </a:p>
        </p:txBody>
      </p:sp>
      <p:sp>
        <p:nvSpPr>
          <p:cNvPr id="3" name="Content Placeholder 2"/>
          <p:cNvSpPr>
            <a:spLocks noGrp="1"/>
          </p:cNvSpPr>
          <p:nvPr>
            <p:ph idx="1"/>
          </p:nvPr>
        </p:nvSpPr>
        <p:spPr>
          <a:xfrm>
            <a:off x="470452" y="1391478"/>
            <a:ext cx="8229600" cy="4525963"/>
          </a:xfrm>
        </p:spPr>
        <p:txBody>
          <a:bodyPr/>
          <a:lstStyle/>
          <a:p>
            <a:pPr marL="0" indent="0">
              <a:buNone/>
            </a:pPr>
            <a:r>
              <a:rPr lang="en-US" dirty="0" smtClean="0">
                <a:latin typeface="+mn-lt"/>
              </a:rPr>
              <a:t>HRT</a:t>
            </a:r>
          </a:p>
          <a:p>
            <a:r>
              <a:rPr lang="en-US" dirty="0" smtClean="0">
                <a:latin typeface="+mn-lt"/>
              </a:rPr>
              <a:t>Candidates:</a:t>
            </a:r>
          </a:p>
          <a:p>
            <a:pPr lvl="1"/>
            <a:r>
              <a:rPr lang="en-US" sz="2400" dirty="0" smtClean="0">
                <a:latin typeface="+mn-lt"/>
              </a:rPr>
              <a:t>Within 10 years of menopause OR</a:t>
            </a:r>
          </a:p>
          <a:p>
            <a:pPr lvl="1"/>
            <a:r>
              <a:rPr lang="en-US" sz="2400" dirty="0" smtClean="0">
                <a:latin typeface="+mn-lt"/>
              </a:rPr>
              <a:t>Younger than 60</a:t>
            </a:r>
          </a:p>
          <a:p>
            <a:pPr lvl="1"/>
            <a:r>
              <a:rPr lang="en-US" sz="2400" dirty="0" smtClean="0">
                <a:latin typeface="+mn-lt"/>
              </a:rPr>
              <a:t>Contraindications: </a:t>
            </a:r>
            <a:r>
              <a:rPr lang="en-US" sz="2400" dirty="0" err="1" smtClean="0">
                <a:latin typeface="+mn-lt"/>
              </a:rPr>
              <a:t>hx</a:t>
            </a:r>
            <a:r>
              <a:rPr lang="en-US" sz="2400" dirty="0" smtClean="0">
                <a:latin typeface="+mn-lt"/>
              </a:rPr>
              <a:t> breast ca, CVD, VTE/stroke, active liver disease (elevated TGs, active gallbladder disease), thrombophilia</a:t>
            </a:r>
          </a:p>
          <a:p>
            <a:pPr lvl="1"/>
            <a:r>
              <a:rPr lang="en-US" sz="2400" dirty="0" smtClean="0">
                <a:latin typeface="+mn-lt"/>
              </a:rPr>
              <a:t>h/o migraines with aura- transdermal form preferred</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102</a:t>
            </a:fld>
            <a:endParaRPr lang="en-US" altLang="en-US"/>
          </a:p>
        </p:txBody>
      </p:sp>
    </p:spTree>
    <p:extLst>
      <p:ext uri="{BB962C8B-B14F-4D97-AF65-F5344CB8AC3E}">
        <p14:creationId xmlns:p14="http://schemas.microsoft.com/office/powerpoint/2010/main" val="23379121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9817"/>
            <a:ext cx="5715000" cy="1143000"/>
          </a:xfrm>
        </p:spPr>
        <p:txBody>
          <a:bodyPr/>
          <a:lstStyle/>
          <a:p>
            <a:r>
              <a:rPr lang="en-US" dirty="0" smtClean="0">
                <a:latin typeface="+mn-lt"/>
              </a:rPr>
              <a:t>Hot flashes</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103</a:t>
            </a:fld>
            <a:endParaRPr lang="en-US" altLang="en-US"/>
          </a:p>
        </p:txBody>
      </p:sp>
      <p:sp>
        <p:nvSpPr>
          <p:cNvPr id="8" name="Content Placeholder 7"/>
          <p:cNvSpPr>
            <a:spLocks noGrp="1"/>
          </p:cNvSpPr>
          <p:nvPr>
            <p:ph idx="1"/>
          </p:nvPr>
        </p:nvSpPr>
        <p:spPr>
          <a:xfrm>
            <a:off x="381000" y="4357404"/>
            <a:ext cx="8001000" cy="2133600"/>
          </a:xfrm>
        </p:spPr>
        <p:txBody>
          <a:bodyPr/>
          <a:lstStyle/>
          <a:p>
            <a:r>
              <a:rPr lang="en-US" dirty="0" smtClean="0">
                <a:latin typeface="+mn-lt"/>
              </a:rPr>
              <a:t>Online calculate for 10 year CVD risk based on age, sex, race, lipids, BP, DM, smoking</a:t>
            </a:r>
            <a:endParaRPr lang="en-US"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272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0638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5715000" cy="1143000"/>
          </a:xfrm>
        </p:spPr>
        <p:txBody>
          <a:bodyPr/>
          <a:lstStyle/>
          <a:p>
            <a:r>
              <a:rPr lang="en-US" dirty="0" smtClean="0">
                <a:latin typeface="+mn-lt"/>
              </a:rPr>
              <a:t>Hot flashes- HRT</a:t>
            </a:r>
            <a:endParaRPr lang="en-US" dirty="0">
              <a:latin typeface="+mn-lt"/>
            </a:endParaRPr>
          </a:p>
        </p:txBody>
      </p:sp>
      <p:sp>
        <p:nvSpPr>
          <p:cNvPr id="3" name="Content Placeholder 2"/>
          <p:cNvSpPr>
            <a:spLocks noGrp="1"/>
          </p:cNvSpPr>
          <p:nvPr>
            <p:ph idx="1"/>
          </p:nvPr>
        </p:nvSpPr>
        <p:spPr>
          <a:xfrm>
            <a:off x="914400" y="1325562"/>
            <a:ext cx="7848600" cy="4525963"/>
          </a:xfrm>
        </p:spPr>
        <p:txBody>
          <a:bodyPr/>
          <a:lstStyle/>
          <a:p>
            <a:pPr marL="0" indent="0">
              <a:buNone/>
            </a:pPr>
            <a:r>
              <a:rPr lang="en-US" dirty="0" smtClean="0">
                <a:latin typeface="+mn-lt"/>
              </a:rPr>
              <a:t>Route:</a:t>
            </a:r>
            <a:endParaRPr lang="en-US" dirty="0">
              <a:latin typeface="+mn-lt"/>
            </a:endParaRPr>
          </a:p>
          <a:p>
            <a:r>
              <a:rPr lang="en-US" dirty="0" smtClean="0">
                <a:latin typeface="+mn-lt"/>
              </a:rPr>
              <a:t>systemic</a:t>
            </a:r>
          </a:p>
          <a:p>
            <a:pPr lvl="1"/>
            <a:r>
              <a:rPr lang="en-US" sz="2400" dirty="0" smtClean="0">
                <a:latin typeface="+mn-lt"/>
              </a:rPr>
              <a:t>Oral (</a:t>
            </a:r>
            <a:r>
              <a:rPr lang="en-US" sz="2400" dirty="0" err="1" smtClean="0">
                <a:latin typeface="+mn-lt"/>
              </a:rPr>
              <a:t>ie</a:t>
            </a:r>
            <a:r>
              <a:rPr lang="en-US" sz="2400" dirty="0" smtClean="0">
                <a:latin typeface="+mn-lt"/>
              </a:rPr>
              <a:t> </a:t>
            </a:r>
            <a:r>
              <a:rPr lang="en-US" sz="2400" dirty="0" err="1" smtClean="0">
                <a:latin typeface="+mn-lt"/>
              </a:rPr>
              <a:t>FemHRT</a:t>
            </a:r>
            <a:r>
              <a:rPr lang="en-US" sz="2400" dirty="0" smtClean="0">
                <a:latin typeface="+mn-lt"/>
              </a:rPr>
              <a:t>)</a:t>
            </a:r>
          </a:p>
          <a:p>
            <a:pPr lvl="1"/>
            <a:r>
              <a:rPr lang="en-US" sz="2400" dirty="0" smtClean="0">
                <a:latin typeface="+mn-lt"/>
              </a:rPr>
              <a:t>Transdermal: patch (</a:t>
            </a:r>
            <a:r>
              <a:rPr lang="en-US" sz="2400" dirty="0" err="1" smtClean="0">
                <a:latin typeface="+mn-lt"/>
              </a:rPr>
              <a:t>ie</a:t>
            </a:r>
            <a:r>
              <a:rPr lang="en-US" sz="2400" dirty="0" smtClean="0">
                <a:latin typeface="+mn-lt"/>
              </a:rPr>
              <a:t> </a:t>
            </a:r>
            <a:r>
              <a:rPr lang="en-US" sz="2400" dirty="0" err="1" smtClean="0">
                <a:latin typeface="+mn-lt"/>
              </a:rPr>
              <a:t>combipatch</a:t>
            </a:r>
            <a:r>
              <a:rPr lang="en-US" sz="2400" dirty="0" smtClean="0">
                <a:latin typeface="+mn-lt"/>
              </a:rPr>
              <a:t>), </a:t>
            </a:r>
            <a:r>
              <a:rPr lang="en-US" sz="2400" dirty="0">
                <a:latin typeface="+mn-lt"/>
              </a:rPr>
              <a:t>topical </a:t>
            </a:r>
            <a:r>
              <a:rPr lang="en-US" sz="2400" dirty="0" smtClean="0">
                <a:latin typeface="+mn-lt"/>
              </a:rPr>
              <a:t>gels (</a:t>
            </a:r>
            <a:r>
              <a:rPr lang="en-US" sz="2400" dirty="0" err="1" smtClean="0">
                <a:latin typeface="+mn-lt"/>
              </a:rPr>
              <a:t>ie</a:t>
            </a:r>
            <a:r>
              <a:rPr lang="en-US" sz="2400" dirty="0" smtClean="0">
                <a:latin typeface="+mn-lt"/>
              </a:rPr>
              <a:t> </a:t>
            </a:r>
            <a:r>
              <a:rPr lang="en-US" sz="2400" dirty="0" err="1" smtClean="0">
                <a:latin typeface="+mn-lt"/>
              </a:rPr>
              <a:t>Divigel</a:t>
            </a:r>
            <a:r>
              <a:rPr lang="en-US" sz="2400" dirty="0" smtClean="0">
                <a:latin typeface="+mn-lt"/>
              </a:rPr>
              <a:t>), sprays (</a:t>
            </a:r>
            <a:r>
              <a:rPr lang="en-US" sz="2400" dirty="0" err="1" smtClean="0">
                <a:latin typeface="+mn-lt"/>
              </a:rPr>
              <a:t>ie</a:t>
            </a:r>
            <a:r>
              <a:rPr lang="en-US" sz="2400" dirty="0" smtClean="0">
                <a:latin typeface="+mn-lt"/>
              </a:rPr>
              <a:t> </a:t>
            </a:r>
            <a:r>
              <a:rPr lang="en-US" sz="2400" dirty="0" err="1" smtClean="0">
                <a:latin typeface="+mn-lt"/>
              </a:rPr>
              <a:t>evamist</a:t>
            </a:r>
            <a:r>
              <a:rPr lang="en-US" sz="2400" dirty="0" smtClean="0">
                <a:latin typeface="+mn-lt"/>
              </a:rPr>
              <a:t>)</a:t>
            </a:r>
          </a:p>
          <a:p>
            <a:pPr lvl="1"/>
            <a:r>
              <a:rPr lang="en-US" sz="2400" dirty="0" smtClean="0">
                <a:latin typeface="+mn-lt"/>
              </a:rPr>
              <a:t>vaginal rings (</a:t>
            </a:r>
            <a:r>
              <a:rPr lang="en-US" sz="2400" dirty="0" err="1" smtClean="0">
                <a:latin typeface="+mn-lt"/>
              </a:rPr>
              <a:t>ie</a:t>
            </a:r>
            <a:r>
              <a:rPr lang="en-US" sz="2400" dirty="0" smtClean="0">
                <a:latin typeface="+mn-lt"/>
              </a:rPr>
              <a:t> E-string)</a:t>
            </a:r>
          </a:p>
          <a:p>
            <a:r>
              <a:rPr lang="en-US" dirty="0" smtClean="0">
                <a:latin typeface="+mn-lt"/>
              </a:rPr>
              <a:t>Local: </a:t>
            </a:r>
          </a:p>
          <a:p>
            <a:pPr lvl="1"/>
            <a:r>
              <a:rPr lang="en-US" sz="2400" dirty="0">
                <a:latin typeface="+mn-lt"/>
              </a:rPr>
              <a:t>intravaginal </a:t>
            </a:r>
            <a:r>
              <a:rPr lang="en-US" sz="2400" dirty="0" smtClean="0">
                <a:latin typeface="+mn-lt"/>
              </a:rPr>
              <a:t>creams (</a:t>
            </a:r>
            <a:r>
              <a:rPr lang="en-US" sz="2400" dirty="0" err="1" smtClean="0">
                <a:latin typeface="+mn-lt"/>
              </a:rPr>
              <a:t>ie</a:t>
            </a:r>
            <a:r>
              <a:rPr lang="en-US" sz="2400" dirty="0" smtClean="0">
                <a:latin typeface="+mn-lt"/>
              </a:rPr>
              <a:t> </a:t>
            </a:r>
            <a:r>
              <a:rPr lang="en-US" sz="2400" dirty="0" err="1" smtClean="0">
                <a:latin typeface="+mn-lt"/>
              </a:rPr>
              <a:t>estrace</a:t>
            </a:r>
            <a:r>
              <a:rPr lang="en-US" sz="2400" dirty="0" smtClean="0">
                <a:latin typeface="+mn-lt"/>
              </a:rPr>
              <a:t>, </a:t>
            </a:r>
            <a:r>
              <a:rPr lang="en-US" sz="2400" dirty="0" err="1" smtClean="0">
                <a:latin typeface="+mn-lt"/>
              </a:rPr>
              <a:t>premarin</a:t>
            </a:r>
            <a:r>
              <a:rPr lang="en-US" sz="2400" dirty="0" smtClean="0">
                <a:latin typeface="+mn-lt"/>
              </a:rPr>
              <a:t>) </a:t>
            </a:r>
            <a:r>
              <a:rPr lang="en-US" sz="2400" dirty="0">
                <a:latin typeface="+mn-lt"/>
              </a:rPr>
              <a:t>and </a:t>
            </a:r>
            <a:r>
              <a:rPr lang="en-US" sz="2400" dirty="0" smtClean="0">
                <a:latin typeface="+mn-lt"/>
              </a:rPr>
              <a:t>tablets (</a:t>
            </a:r>
            <a:r>
              <a:rPr lang="en-US" sz="2400" dirty="0" err="1" smtClean="0">
                <a:latin typeface="+mn-lt"/>
              </a:rPr>
              <a:t>ie</a:t>
            </a:r>
            <a:r>
              <a:rPr lang="en-US" sz="2400" dirty="0" smtClean="0">
                <a:latin typeface="+mn-lt"/>
              </a:rPr>
              <a:t> </a:t>
            </a:r>
            <a:r>
              <a:rPr lang="en-US" sz="2400" dirty="0" err="1" smtClean="0">
                <a:latin typeface="+mn-lt"/>
              </a:rPr>
              <a:t>vagifem</a:t>
            </a:r>
            <a:r>
              <a:rPr lang="en-US" dirty="0" smtClean="0">
                <a:latin typeface="+mn-lt"/>
              </a:rPr>
              <a:t>)</a:t>
            </a:r>
            <a:endParaRPr lang="en-US" dirty="0">
              <a:latin typeface="+mn-lt"/>
            </a:endParaRPr>
          </a:p>
          <a:p>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104</a:t>
            </a:fld>
            <a:endParaRPr lang="en-US" altLang="en-US"/>
          </a:p>
        </p:txBody>
      </p:sp>
    </p:spTree>
    <p:extLst>
      <p:ext uri="{BB962C8B-B14F-4D97-AF65-F5344CB8AC3E}">
        <p14:creationId xmlns:p14="http://schemas.microsoft.com/office/powerpoint/2010/main" val="37944150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113" y="0"/>
            <a:ext cx="5715000" cy="1143000"/>
          </a:xfrm>
        </p:spPr>
        <p:txBody>
          <a:bodyPr/>
          <a:lstStyle/>
          <a:p>
            <a:r>
              <a:rPr lang="en-US" dirty="0" smtClean="0">
                <a:latin typeface="+mn-lt"/>
              </a:rPr>
              <a:t>Hot Flashes-HRT</a:t>
            </a:r>
            <a:endParaRPr lang="en-US" dirty="0">
              <a:latin typeface="+mn-lt"/>
            </a:endParaRPr>
          </a:p>
        </p:txBody>
      </p:sp>
      <p:sp>
        <p:nvSpPr>
          <p:cNvPr id="3" name="Content Placeholder 2"/>
          <p:cNvSpPr>
            <a:spLocks noGrp="1"/>
          </p:cNvSpPr>
          <p:nvPr>
            <p:ph idx="1"/>
          </p:nvPr>
        </p:nvSpPr>
        <p:spPr>
          <a:xfrm>
            <a:off x="689113" y="1325562"/>
            <a:ext cx="8001000" cy="4525963"/>
          </a:xfrm>
        </p:spPr>
        <p:txBody>
          <a:bodyPr/>
          <a:lstStyle/>
          <a:p>
            <a:r>
              <a:rPr lang="en-US" dirty="0" smtClean="0">
                <a:latin typeface="+mn-lt"/>
              </a:rPr>
              <a:t>side effects of HRT</a:t>
            </a:r>
          </a:p>
          <a:p>
            <a:pPr lvl="1"/>
            <a:r>
              <a:rPr lang="en-US" sz="2400" dirty="0" smtClean="0">
                <a:latin typeface="+mn-lt"/>
              </a:rPr>
              <a:t>breast soreness</a:t>
            </a:r>
          </a:p>
          <a:p>
            <a:pPr lvl="1"/>
            <a:r>
              <a:rPr lang="en-US" sz="2400" dirty="0" smtClean="0">
                <a:latin typeface="+mn-lt"/>
              </a:rPr>
              <a:t>With progestin: mood </a:t>
            </a:r>
            <a:r>
              <a:rPr lang="en-US" sz="2400" dirty="0">
                <a:latin typeface="+mn-lt"/>
              </a:rPr>
              <a:t>symptoms and </a:t>
            </a:r>
            <a:r>
              <a:rPr lang="en-US" sz="2400" dirty="0" smtClean="0">
                <a:latin typeface="+mn-lt"/>
              </a:rPr>
              <a:t>bloating </a:t>
            </a:r>
          </a:p>
          <a:p>
            <a:pPr lvl="1"/>
            <a:r>
              <a:rPr lang="en-US" sz="2400" dirty="0" smtClean="0">
                <a:latin typeface="+mn-lt"/>
              </a:rPr>
              <a:t>Vaginal bleeding- </a:t>
            </a:r>
            <a:r>
              <a:rPr lang="en-US" sz="2400" dirty="0" err="1" smtClean="0">
                <a:latin typeface="+mn-lt"/>
              </a:rPr>
              <a:t>esp</a:t>
            </a:r>
            <a:r>
              <a:rPr lang="en-US" sz="2400" dirty="0" smtClean="0">
                <a:latin typeface="+mn-lt"/>
              </a:rPr>
              <a:t> in early months</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105</a:t>
            </a:fld>
            <a:endParaRPr lang="en-US" altLang="en-US"/>
          </a:p>
        </p:txBody>
      </p:sp>
      <p:pic>
        <p:nvPicPr>
          <p:cNvPr id="4098" name="Picture 2" descr="Image result for hot flas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45802"/>
            <a:ext cx="2858135" cy="285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75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39" y="26504"/>
            <a:ext cx="5715000" cy="1143000"/>
          </a:xfrm>
        </p:spPr>
        <p:txBody>
          <a:bodyPr/>
          <a:lstStyle/>
          <a:p>
            <a:r>
              <a:rPr lang="en-US" dirty="0" smtClean="0">
                <a:latin typeface="+mn-lt"/>
              </a:rPr>
              <a:t>Hot Flashes- HRT</a:t>
            </a:r>
            <a:endParaRPr lang="en-US" dirty="0">
              <a:latin typeface="+mn-lt"/>
            </a:endParaRPr>
          </a:p>
        </p:txBody>
      </p:sp>
      <p:sp>
        <p:nvSpPr>
          <p:cNvPr id="3" name="Content Placeholder 2"/>
          <p:cNvSpPr>
            <a:spLocks noGrp="1"/>
          </p:cNvSpPr>
          <p:nvPr>
            <p:ph idx="1"/>
          </p:nvPr>
        </p:nvSpPr>
        <p:spPr>
          <a:xfrm>
            <a:off x="228600" y="990600"/>
            <a:ext cx="8610600" cy="5105400"/>
          </a:xfrm>
        </p:spPr>
        <p:txBody>
          <a:bodyPr/>
          <a:lstStyle/>
          <a:p>
            <a:r>
              <a:rPr lang="en-US" dirty="0" smtClean="0">
                <a:latin typeface="+mn-lt"/>
              </a:rPr>
              <a:t>Added progestin</a:t>
            </a:r>
          </a:p>
          <a:p>
            <a:pPr lvl="1"/>
            <a:r>
              <a:rPr lang="en-US" dirty="0" smtClean="0">
                <a:latin typeface="+mn-lt"/>
              </a:rPr>
              <a:t>Any woman with a uterus – prevents endometrial hyperplasia (which can occur in as little as 6 </a:t>
            </a:r>
            <a:r>
              <a:rPr lang="en-US" dirty="0" err="1" smtClean="0">
                <a:latin typeface="+mn-lt"/>
              </a:rPr>
              <a:t>mo</a:t>
            </a:r>
            <a:r>
              <a:rPr lang="en-US" dirty="0" smtClean="0">
                <a:latin typeface="+mn-lt"/>
              </a:rPr>
              <a:t> with unopposed estrogen)</a:t>
            </a:r>
          </a:p>
          <a:p>
            <a:pPr lvl="1"/>
            <a:r>
              <a:rPr lang="en-US" dirty="0" smtClean="0">
                <a:latin typeface="+mn-lt"/>
              </a:rPr>
              <a:t>Timing</a:t>
            </a:r>
          </a:p>
          <a:p>
            <a:pPr lvl="2"/>
            <a:r>
              <a:rPr lang="en-US" dirty="0" smtClean="0">
                <a:latin typeface="+mn-lt"/>
              </a:rPr>
              <a:t>Cyclic: </a:t>
            </a:r>
          </a:p>
          <a:p>
            <a:pPr lvl="3"/>
            <a:r>
              <a:rPr lang="en-US" dirty="0" smtClean="0">
                <a:latin typeface="+mn-lt"/>
              </a:rPr>
              <a:t>micronized </a:t>
            </a:r>
            <a:r>
              <a:rPr lang="en-US" dirty="0" smtClean="0">
                <a:latin typeface="+mn-lt"/>
              </a:rPr>
              <a:t>progesterone (</a:t>
            </a:r>
            <a:r>
              <a:rPr lang="en-US" dirty="0" err="1" smtClean="0">
                <a:latin typeface="+mn-lt"/>
              </a:rPr>
              <a:t>prometrium</a:t>
            </a:r>
            <a:r>
              <a:rPr lang="en-US" dirty="0" smtClean="0">
                <a:latin typeface="+mn-lt"/>
              </a:rPr>
              <a:t>) </a:t>
            </a:r>
            <a:r>
              <a:rPr lang="en-US" dirty="0" smtClean="0">
                <a:latin typeface="+mn-lt"/>
              </a:rPr>
              <a:t>200 mg/day x 12 days/</a:t>
            </a:r>
            <a:r>
              <a:rPr lang="en-US" dirty="0" err="1" smtClean="0">
                <a:latin typeface="+mn-lt"/>
              </a:rPr>
              <a:t>mo</a:t>
            </a:r>
            <a:endParaRPr lang="en-US" dirty="0" smtClean="0">
              <a:latin typeface="+mn-lt"/>
            </a:endParaRPr>
          </a:p>
          <a:p>
            <a:pPr lvl="3"/>
            <a:r>
              <a:rPr lang="en-US" dirty="0" err="1" smtClean="0">
                <a:latin typeface="+mn-lt"/>
              </a:rPr>
              <a:t>Perimenopausal</a:t>
            </a:r>
            <a:r>
              <a:rPr lang="en-US" dirty="0" smtClean="0">
                <a:latin typeface="+mn-lt"/>
              </a:rPr>
              <a:t>, newly menopausal</a:t>
            </a:r>
          </a:p>
          <a:p>
            <a:pPr lvl="3"/>
            <a:r>
              <a:rPr lang="en-US" dirty="0" smtClean="0">
                <a:latin typeface="+mn-lt"/>
              </a:rPr>
              <a:t>More erratic bleeding, mood swings, bloating</a:t>
            </a:r>
          </a:p>
          <a:p>
            <a:pPr lvl="2"/>
            <a:r>
              <a:rPr lang="en-US" dirty="0" smtClean="0">
                <a:latin typeface="+mn-lt"/>
              </a:rPr>
              <a:t>Continuous: </a:t>
            </a:r>
          </a:p>
          <a:p>
            <a:pPr lvl="3"/>
            <a:r>
              <a:rPr lang="en-US" dirty="0" smtClean="0">
                <a:latin typeface="+mn-lt"/>
              </a:rPr>
              <a:t>micronized </a:t>
            </a:r>
            <a:r>
              <a:rPr lang="en-US" dirty="0" smtClean="0">
                <a:latin typeface="+mn-lt"/>
              </a:rPr>
              <a:t>progesterone (</a:t>
            </a:r>
            <a:r>
              <a:rPr lang="en-US" dirty="0" err="1" smtClean="0">
                <a:latin typeface="+mn-lt"/>
              </a:rPr>
              <a:t>prometrium</a:t>
            </a:r>
            <a:r>
              <a:rPr lang="en-US" dirty="0" smtClean="0">
                <a:latin typeface="+mn-lt"/>
              </a:rPr>
              <a:t>) </a:t>
            </a:r>
            <a:r>
              <a:rPr lang="en-US" dirty="0">
                <a:latin typeface="+mn-lt"/>
              </a:rPr>
              <a:t>100 </a:t>
            </a:r>
            <a:r>
              <a:rPr lang="en-US" dirty="0" smtClean="0">
                <a:latin typeface="+mn-lt"/>
              </a:rPr>
              <a:t>mg/day</a:t>
            </a:r>
          </a:p>
          <a:p>
            <a:pPr lvl="3"/>
            <a:r>
              <a:rPr lang="en-US" dirty="0" smtClean="0">
                <a:latin typeface="+mn-lt"/>
              </a:rPr>
              <a:t>2-3 years post menopause</a:t>
            </a:r>
          </a:p>
          <a:p>
            <a:pPr lvl="3"/>
            <a:r>
              <a:rPr lang="en-US" dirty="0" smtClean="0">
                <a:latin typeface="+mn-lt"/>
              </a:rPr>
              <a:t>Increased risk breast ca?</a:t>
            </a:r>
          </a:p>
          <a:p>
            <a:pPr lvl="3"/>
            <a:r>
              <a:rPr lang="en-US" dirty="0" smtClean="0">
                <a:latin typeface="+mn-lt"/>
              </a:rPr>
              <a:t>Off label: </a:t>
            </a:r>
            <a:r>
              <a:rPr lang="en-US" dirty="0" err="1" smtClean="0">
                <a:latin typeface="+mn-lt"/>
              </a:rPr>
              <a:t>Mirena</a:t>
            </a:r>
            <a:r>
              <a:rPr lang="en-US" dirty="0" smtClean="0">
                <a:latin typeface="+mn-lt"/>
              </a:rPr>
              <a:t>/</a:t>
            </a:r>
            <a:r>
              <a:rPr lang="en-US" dirty="0" err="1" smtClean="0">
                <a:latin typeface="+mn-lt"/>
              </a:rPr>
              <a:t>liletta</a:t>
            </a:r>
            <a:r>
              <a:rPr lang="en-US" dirty="0" smtClean="0">
                <a:latin typeface="+mn-lt"/>
              </a:rPr>
              <a:t> (if cannot tolerate oral) or </a:t>
            </a:r>
            <a:r>
              <a:rPr lang="en-US" dirty="0" err="1" smtClean="0">
                <a:latin typeface="+mn-lt"/>
              </a:rPr>
              <a:t>bazedoxifene</a:t>
            </a:r>
            <a:r>
              <a:rPr lang="en-US" dirty="0" smtClean="0">
                <a:latin typeface="+mn-lt"/>
              </a:rPr>
              <a:t> (increased risk VTE)</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106</a:t>
            </a:fld>
            <a:endParaRPr lang="en-US" altLang="en-US"/>
          </a:p>
        </p:txBody>
      </p:sp>
    </p:spTree>
    <p:extLst>
      <p:ext uri="{BB962C8B-B14F-4D97-AF65-F5344CB8AC3E}">
        <p14:creationId xmlns:p14="http://schemas.microsoft.com/office/powerpoint/2010/main" val="31020449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Hot Flashes- HRT</a:t>
            </a:r>
            <a:endParaRPr lang="en-US" dirty="0">
              <a:latin typeface="+mn-lt"/>
            </a:endParaRPr>
          </a:p>
        </p:txBody>
      </p:sp>
      <p:sp>
        <p:nvSpPr>
          <p:cNvPr id="3" name="Content Placeholder 2"/>
          <p:cNvSpPr>
            <a:spLocks noGrp="1"/>
          </p:cNvSpPr>
          <p:nvPr>
            <p:ph idx="1"/>
          </p:nvPr>
        </p:nvSpPr>
        <p:spPr>
          <a:xfrm>
            <a:off x="609600" y="1211317"/>
            <a:ext cx="7696200" cy="4525963"/>
          </a:xfrm>
        </p:spPr>
        <p:txBody>
          <a:bodyPr/>
          <a:lstStyle/>
          <a:p>
            <a:r>
              <a:rPr lang="en-US" dirty="0">
                <a:latin typeface="+mn-lt"/>
              </a:rPr>
              <a:t>Dose</a:t>
            </a:r>
          </a:p>
          <a:p>
            <a:pPr lvl="1"/>
            <a:r>
              <a:rPr lang="en-US" dirty="0">
                <a:latin typeface="+mn-lt"/>
              </a:rPr>
              <a:t>Start lower dose and titrate up (re-</a:t>
            </a:r>
            <a:r>
              <a:rPr lang="en-US" dirty="0" err="1">
                <a:latin typeface="+mn-lt"/>
              </a:rPr>
              <a:t>eval</a:t>
            </a:r>
            <a:r>
              <a:rPr lang="en-US" dirty="0">
                <a:latin typeface="+mn-lt"/>
              </a:rPr>
              <a:t> monthly)</a:t>
            </a:r>
          </a:p>
          <a:p>
            <a:pPr lvl="1"/>
            <a:r>
              <a:rPr lang="en-US" dirty="0" err="1">
                <a:latin typeface="+mn-lt"/>
              </a:rPr>
              <a:t>Oopherectomy</a:t>
            </a:r>
            <a:r>
              <a:rPr lang="en-US" dirty="0">
                <a:latin typeface="+mn-lt"/>
              </a:rPr>
              <a:t>- often require higher doses </a:t>
            </a:r>
            <a:r>
              <a:rPr lang="en-US" dirty="0" smtClean="0">
                <a:latin typeface="+mn-lt"/>
              </a:rPr>
              <a:t>initially</a:t>
            </a:r>
          </a:p>
          <a:p>
            <a:r>
              <a:rPr lang="en-US" dirty="0" smtClean="0">
                <a:latin typeface="+mn-lt"/>
              </a:rPr>
              <a:t>Duration</a:t>
            </a:r>
          </a:p>
          <a:p>
            <a:pPr lvl="1"/>
            <a:r>
              <a:rPr lang="en-US" dirty="0" smtClean="0">
                <a:latin typeface="+mn-lt"/>
              </a:rPr>
              <a:t>Less than 5 years</a:t>
            </a:r>
          </a:p>
          <a:p>
            <a:pPr lvl="1"/>
            <a:r>
              <a:rPr lang="en-US" dirty="0" smtClean="0">
                <a:latin typeface="+mn-lt"/>
              </a:rPr>
              <a:t>Not beyond age 60</a:t>
            </a:r>
          </a:p>
          <a:p>
            <a:pPr lvl="1"/>
            <a:r>
              <a:rPr lang="en-US" dirty="0" smtClean="0">
                <a:latin typeface="+mn-lt"/>
              </a:rPr>
              <a:t>*hot flashes duration= 7.4 years</a:t>
            </a:r>
          </a:p>
          <a:p>
            <a:pPr lvl="2"/>
            <a:r>
              <a:rPr lang="en-US" dirty="0" smtClean="0">
                <a:latin typeface="+mn-lt"/>
              </a:rPr>
              <a:t>Consider non hormonal</a:t>
            </a:r>
          </a:p>
          <a:p>
            <a:pPr lvl="2"/>
            <a:r>
              <a:rPr lang="en-US" dirty="0" smtClean="0">
                <a:latin typeface="+mn-lt"/>
              </a:rPr>
              <a:t>Consider extended therapy</a:t>
            </a:r>
          </a:p>
          <a:p>
            <a:pPr lvl="3"/>
            <a:r>
              <a:rPr lang="en-US" dirty="0" smtClean="0">
                <a:latin typeface="+mn-lt"/>
              </a:rPr>
              <a:t>Individualized, risk vs benefit</a:t>
            </a:r>
          </a:p>
          <a:p>
            <a:pPr lvl="3"/>
            <a:r>
              <a:rPr lang="en-US" dirty="0" smtClean="0">
                <a:latin typeface="+mn-lt"/>
              </a:rPr>
              <a:t>40% age </a:t>
            </a:r>
            <a:r>
              <a:rPr lang="en-US" dirty="0">
                <a:latin typeface="+mn-lt"/>
              </a:rPr>
              <a:t>60 to 65 years </a:t>
            </a:r>
            <a:r>
              <a:rPr lang="en-US" dirty="0" smtClean="0">
                <a:latin typeface="+mn-lt"/>
              </a:rPr>
              <a:t>persistent </a:t>
            </a:r>
            <a:r>
              <a:rPr lang="en-US" dirty="0">
                <a:latin typeface="+mn-lt"/>
              </a:rPr>
              <a:t>hot flashes that can impair sleep and quality of life</a:t>
            </a:r>
            <a:endParaRPr lang="en-US" dirty="0" smtClean="0">
              <a:latin typeface="+mn-lt"/>
            </a:endParaRPr>
          </a:p>
          <a:p>
            <a:pPr marL="457200" lvl="1" indent="0">
              <a:buNone/>
            </a:pPr>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107</a:t>
            </a:fld>
            <a:endParaRPr lang="en-US" altLang="en-US"/>
          </a:p>
        </p:txBody>
      </p:sp>
    </p:spTree>
    <p:extLst>
      <p:ext uri="{BB962C8B-B14F-4D97-AF65-F5344CB8AC3E}">
        <p14:creationId xmlns:p14="http://schemas.microsoft.com/office/powerpoint/2010/main" val="8591356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Hot Flashes- HRT</a:t>
            </a:r>
            <a:endParaRPr lang="en-US" dirty="0">
              <a:latin typeface="+mn-lt"/>
            </a:endParaRPr>
          </a:p>
        </p:txBody>
      </p:sp>
      <p:sp>
        <p:nvSpPr>
          <p:cNvPr id="3" name="Content Placeholder 2"/>
          <p:cNvSpPr>
            <a:spLocks noGrp="1"/>
          </p:cNvSpPr>
          <p:nvPr>
            <p:ph idx="1"/>
          </p:nvPr>
        </p:nvSpPr>
        <p:spPr>
          <a:xfrm>
            <a:off x="838200" y="1325562"/>
            <a:ext cx="7848600" cy="4525963"/>
          </a:xfrm>
        </p:spPr>
        <p:txBody>
          <a:bodyPr/>
          <a:lstStyle/>
          <a:p>
            <a:pPr marL="0" indent="0">
              <a:buNone/>
            </a:pPr>
            <a:r>
              <a:rPr lang="en-US" dirty="0" smtClean="0">
                <a:latin typeface="+mn-lt"/>
              </a:rPr>
              <a:t>Stopping HRT</a:t>
            </a:r>
          </a:p>
          <a:p>
            <a:r>
              <a:rPr lang="en-US" dirty="0" smtClean="0">
                <a:latin typeface="+mn-lt"/>
              </a:rPr>
              <a:t>40-50% stop within 1 year</a:t>
            </a:r>
          </a:p>
          <a:p>
            <a:r>
              <a:rPr lang="en-US" dirty="0" smtClean="0">
                <a:latin typeface="+mn-lt"/>
              </a:rPr>
              <a:t>65-75% stop within 2 years</a:t>
            </a:r>
          </a:p>
          <a:p>
            <a:r>
              <a:rPr lang="en-US" dirty="0" smtClean="0">
                <a:latin typeface="+mn-lt"/>
              </a:rPr>
              <a:t>Stopping abruptly: </a:t>
            </a:r>
          </a:p>
          <a:p>
            <a:pPr lvl="1"/>
            <a:r>
              <a:rPr lang="en-US" dirty="0" smtClean="0">
                <a:latin typeface="+mn-lt"/>
              </a:rPr>
              <a:t>increase  immediate return of hot flashes, better after 3 months</a:t>
            </a:r>
          </a:p>
          <a:p>
            <a:r>
              <a:rPr lang="en-US" dirty="0" smtClean="0">
                <a:latin typeface="+mn-lt"/>
              </a:rPr>
              <a:t>Gradual taper (6 months)</a:t>
            </a:r>
          </a:p>
          <a:p>
            <a:pPr lvl="1"/>
            <a:r>
              <a:rPr lang="en-US" dirty="0" smtClean="0">
                <a:latin typeface="+mn-lt"/>
              </a:rPr>
              <a:t>Increased hot flashes at 6 months</a:t>
            </a:r>
          </a:p>
          <a:p>
            <a:pPr lvl="1"/>
            <a:r>
              <a:rPr lang="en-US" dirty="0" smtClean="0">
                <a:latin typeface="+mn-lt"/>
              </a:rPr>
              <a:t>Same symptoms at 9-12 months as abrupt</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108</a:t>
            </a:fld>
            <a:endParaRPr lang="en-US" altLang="en-US"/>
          </a:p>
        </p:txBody>
      </p:sp>
    </p:spTree>
    <p:extLst>
      <p:ext uri="{BB962C8B-B14F-4D97-AF65-F5344CB8AC3E}">
        <p14:creationId xmlns:p14="http://schemas.microsoft.com/office/powerpoint/2010/main" val="13077018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6504"/>
            <a:ext cx="5715000" cy="1143000"/>
          </a:xfrm>
        </p:spPr>
        <p:txBody>
          <a:bodyPr/>
          <a:lstStyle/>
          <a:p>
            <a:r>
              <a:rPr lang="en-US" dirty="0" smtClean="0">
                <a:latin typeface="+mn-lt"/>
              </a:rPr>
              <a:t>Hot Flashes</a:t>
            </a:r>
            <a:endParaRPr lang="en-US" dirty="0">
              <a:latin typeface="+mn-lt"/>
            </a:endParaRPr>
          </a:p>
        </p:txBody>
      </p:sp>
      <p:sp>
        <p:nvSpPr>
          <p:cNvPr id="3" name="Content Placeholder 2"/>
          <p:cNvSpPr>
            <a:spLocks noGrp="1"/>
          </p:cNvSpPr>
          <p:nvPr>
            <p:ph idx="1"/>
          </p:nvPr>
        </p:nvSpPr>
        <p:spPr>
          <a:xfrm>
            <a:off x="990600" y="1352066"/>
            <a:ext cx="7696200" cy="4525963"/>
          </a:xfrm>
        </p:spPr>
        <p:txBody>
          <a:bodyPr/>
          <a:lstStyle/>
          <a:p>
            <a:pPr marL="0" indent="0">
              <a:buNone/>
            </a:pPr>
            <a:r>
              <a:rPr lang="en-US" dirty="0" smtClean="0">
                <a:latin typeface="+mn-lt"/>
              </a:rPr>
              <a:t>Non hormonal treatment</a:t>
            </a:r>
          </a:p>
          <a:p>
            <a:r>
              <a:rPr lang="en-US" dirty="0" smtClean="0">
                <a:latin typeface="+mn-lt"/>
              </a:rPr>
              <a:t>SSRIs/SNRIs</a:t>
            </a:r>
          </a:p>
          <a:p>
            <a:pPr lvl="1"/>
            <a:r>
              <a:rPr lang="en-US" sz="2400" dirty="0" smtClean="0">
                <a:latin typeface="+mn-lt"/>
              </a:rPr>
              <a:t>Paroxetine (7.5mg </a:t>
            </a:r>
            <a:r>
              <a:rPr lang="en-US" sz="2400" dirty="0" err="1" smtClean="0">
                <a:latin typeface="+mn-lt"/>
              </a:rPr>
              <a:t>Brisdelle</a:t>
            </a:r>
            <a:r>
              <a:rPr lang="en-US" sz="2400" dirty="0" smtClean="0">
                <a:latin typeface="+mn-lt"/>
              </a:rPr>
              <a:t>)</a:t>
            </a:r>
          </a:p>
          <a:p>
            <a:pPr lvl="1"/>
            <a:r>
              <a:rPr lang="en-US" sz="2400" dirty="0" err="1" smtClean="0">
                <a:latin typeface="+mn-lt"/>
              </a:rPr>
              <a:t>Citolapram</a:t>
            </a:r>
            <a:r>
              <a:rPr lang="en-US" sz="2400" dirty="0" smtClean="0">
                <a:latin typeface="+mn-lt"/>
              </a:rPr>
              <a:t> 20mg</a:t>
            </a:r>
          </a:p>
          <a:p>
            <a:pPr lvl="1"/>
            <a:r>
              <a:rPr lang="en-US" sz="2400" dirty="0" smtClean="0">
                <a:latin typeface="+mn-lt"/>
              </a:rPr>
              <a:t>Venlafaxine/</a:t>
            </a:r>
            <a:r>
              <a:rPr lang="en-US" sz="2400" dirty="0" err="1" smtClean="0">
                <a:latin typeface="+mn-lt"/>
              </a:rPr>
              <a:t>desvenlafaxine</a:t>
            </a:r>
            <a:r>
              <a:rPr lang="en-US" sz="2400" dirty="0" smtClean="0">
                <a:latin typeface="+mn-lt"/>
              </a:rPr>
              <a:t> 37.5mg SR </a:t>
            </a:r>
            <a:r>
              <a:rPr lang="en-US" sz="2400" dirty="0" smtClean="0">
                <a:latin typeface="+mn-lt"/>
                <a:sym typeface="Wingdings" panose="05000000000000000000" pitchFamily="2" charset="2"/>
              </a:rPr>
              <a:t> increase to 75mg SR after 1 week</a:t>
            </a:r>
          </a:p>
          <a:p>
            <a:pPr lvl="1"/>
            <a:r>
              <a:rPr lang="en-US" sz="2400" dirty="0" smtClean="0">
                <a:latin typeface="+mn-lt"/>
                <a:sym typeface="Wingdings" panose="05000000000000000000" pitchFamily="2" charset="2"/>
              </a:rPr>
              <a:t>Escitalopram</a:t>
            </a:r>
          </a:p>
          <a:p>
            <a:pPr lvl="1"/>
            <a:r>
              <a:rPr lang="en-US" sz="2400" dirty="0" smtClean="0">
                <a:latin typeface="+mn-lt"/>
                <a:sym typeface="Wingdings" panose="05000000000000000000" pitchFamily="2" charset="2"/>
              </a:rPr>
              <a:t>Not effective: sertraline, fluoxetine</a:t>
            </a:r>
            <a:endParaRPr lang="en-US" sz="2400" dirty="0" smtClean="0">
              <a:latin typeface="+mn-lt"/>
            </a:endParaRPr>
          </a:p>
          <a:p>
            <a:endParaRPr lang="en-US" dirty="0" smtClean="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109</a:t>
            </a:fld>
            <a:endParaRPr lang="en-US" altLang="en-US"/>
          </a:p>
        </p:txBody>
      </p:sp>
    </p:spTree>
    <p:extLst>
      <p:ext uri="{BB962C8B-B14F-4D97-AF65-F5344CB8AC3E}">
        <p14:creationId xmlns:p14="http://schemas.microsoft.com/office/powerpoint/2010/main" val="3143176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a:t>
            </a:fld>
            <a:endParaRPr lang="en-US" altLang="en-US"/>
          </a:p>
        </p:txBody>
      </p:sp>
      <p:pic>
        <p:nvPicPr>
          <p:cNvPr id="1026" name="Picture 2" descr="Indeterminate Adnexal Cysts at US: Prevalence and Characteristics of Ovarian  Cancer | Radiology"/>
          <p:cNvPicPr>
            <a:picLocks noChangeAspect="1" noChangeArrowheads="1"/>
          </p:cNvPicPr>
          <p:nvPr/>
        </p:nvPicPr>
        <p:blipFill rotWithShape="1">
          <a:blip r:embed="rId2">
            <a:extLst>
              <a:ext uri="{28A0092B-C50C-407E-A947-70E740481C1C}">
                <a14:useLocalDpi xmlns:a14="http://schemas.microsoft.com/office/drawing/2010/main" val="0"/>
              </a:ext>
            </a:extLst>
          </a:blip>
          <a:srcRect b="45600"/>
          <a:stretch/>
        </p:blipFill>
        <p:spPr bwMode="auto">
          <a:xfrm>
            <a:off x="609600" y="1074902"/>
            <a:ext cx="7925360" cy="5257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p:cNvSpPr>
            <a:spLocks noGrp="1"/>
          </p:cNvSpPr>
          <p:nvPr>
            <p:ph type="title"/>
          </p:nvPr>
        </p:nvSpPr>
        <p:spPr/>
        <p:txBody>
          <a:bodyPr/>
          <a:lstStyle/>
          <a:p>
            <a:r>
              <a:rPr lang="en-US" dirty="0" smtClean="0">
                <a:latin typeface="+mn-lt"/>
              </a:rPr>
              <a:t>Ovarian Cysts</a:t>
            </a:r>
            <a:endParaRPr lang="en-US" dirty="0">
              <a:latin typeface="+mn-lt"/>
            </a:endParaRPr>
          </a:p>
        </p:txBody>
      </p:sp>
    </p:spTree>
    <p:extLst>
      <p:ext uri="{BB962C8B-B14F-4D97-AF65-F5344CB8AC3E}">
        <p14:creationId xmlns:p14="http://schemas.microsoft.com/office/powerpoint/2010/main" val="20975742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latin typeface="+mn-lt"/>
              </a:rPr>
              <a:t>Hot Flashes</a:t>
            </a:r>
            <a:endParaRPr lang="en-US" dirty="0">
              <a:latin typeface="+mn-lt"/>
            </a:endParaRPr>
          </a:p>
        </p:txBody>
      </p:sp>
      <p:sp>
        <p:nvSpPr>
          <p:cNvPr id="3" name="Content Placeholder 2"/>
          <p:cNvSpPr>
            <a:spLocks noGrp="1"/>
          </p:cNvSpPr>
          <p:nvPr>
            <p:ph idx="1"/>
          </p:nvPr>
        </p:nvSpPr>
        <p:spPr>
          <a:xfrm>
            <a:off x="838200" y="1477962"/>
            <a:ext cx="7848600" cy="4525963"/>
          </a:xfrm>
        </p:spPr>
        <p:txBody>
          <a:bodyPr/>
          <a:lstStyle/>
          <a:p>
            <a:pPr marL="0" indent="0">
              <a:buNone/>
            </a:pPr>
            <a:r>
              <a:rPr lang="en-US" dirty="0">
                <a:latin typeface="+mn-lt"/>
              </a:rPr>
              <a:t>Non hormonal </a:t>
            </a:r>
            <a:endParaRPr lang="en-US" dirty="0" smtClean="0">
              <a:latin typeface="+mn-lt"/>
            </a:endParaRPr>
          </a:p>
          <a:p>
            <a:r>
              <a:rPr lang="en-US" dirty="0" err="1" smtClean="0">
                <a:latin typeface="+mn-lt"/>
              </a:rPr>
              <a:t>Gabepentin</a:t>
            </a:r>
            <a:r>
              <a:rPr lang="en-US" dirty="0" smtClean="0">
                <a:latin typeface="+mn-lt"/>
              </a:rPr>
              <a:t> 900mg/day</a:t>
            </a:r>
          </a:p>
          <a:p>
            <a:pPr lvl="1"/>
            <a:r>
              <a:rPr lang="en-US" dirty="0" smtClean="0">
                <a:latin typeface="+mn-lt"/>
              </a:rPr>
              <a:t>300mg TID</a:t>
            </a:r>
          </a:p>
          <a:p>
            <a:pPr lvl="1"/>
            <a:r>
              <a:rPr lang="en-US" dirty="0" smtClean="0">
                <a:latin typeface="+mn-lt"/>
              </a:rPr>
              <a:t>100-900mg </a:t>
            </a:r>
            <a:r>
              <a:rPr lang="en-US" dirty="0" err="1" smtClean="0">
                <a:latin typeface="+mn-lt"/>
              </a:rPr>
              <a:t>qhs</a:t>
            </a:r>
            <a:r>
              <a:rPr lang="en-US" dirty="0" smtClean="0">
                <a:latin typeface="+mn-lt"/>
              </a:rPr>
              <a:t> (titrate)</a:t>
            </a:r>
          </a:p>
          <a:p>
            <a:r>
              <a:rPr lang="en-US" dirty="0" smtClean="0">
                <a:latin typeface="+mn-lt"/>
              </a:rPr>
              <a:t>Clonidine patch 0.1-0.3mg/day</a:t>
            </a:r>
          </a:p>
          <a:p>
            <a:endParaRPr lang="en-US" dirty="0" smtClean="0">
              <a:latin typeface="+mn-lt"/>
            </a:endParaRPr>
          </a:p>
          <a:p>
            <a:pPr marL="0" indent="0">
              <a:buNone/>
            </a:pPr>
            <a:r>
              <a:rPr lang="en-US" dirty="0" smtClean="0">
                <a:latin typeface="+mn-lt"/>
              </a:rPr>
              <a:t>Other</a:t>
            </a:r>
            <a:endParaRPr lang="en-US" dirty="0">
              <a:latin typeface="+mn-lt"/>
            </a:endParaRPr>
          </a:p>
          <a:p>
            <a:r>
              <a:rPr lang="en-US" dirty="0" smtClean="0">
                <a:latin typeface="+mn-lt"/>
              </a:rPr>
              <a:t>Depo </a:t>
            </a:r>
            <a:r>
              <a:rPr lang="en-US" dirty="0" err="1" smtClean="0">
                <a:latin typeface="+mn-lt"/>
              </a:rPr>
              <a:t>provera</a:t>
            </a:r>
            <a:r>
              <a:rPr lang="en-US" dirty="0" smtClean="0">
                <a:latin typeface="+mn-lt"/>
              </a:rPr>
              <a:t> 500mg IM</a:t>
            </a:r>
          </a:p>
          <a:p>
            <a:r>
              <a:rPr lang="en-US" dirty="0" err="1" smtClean="0">
                <a:latin typeface="+mn-lt"/>
              </a:rPr>
              <a:t>Norethindrone</a:t>
            </a:r>
            <a:r>
              <a:rPr lang="en-US" dirty="0" smtClean="0">
                <a:latin typeface="+mn-lt"/>
              </a:rPr>
              <a:t> 10mg/day </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110</a:t>
            </a:fld>
            <a:endParaRPr lang="en-US" altLang="en-US"/>
          </a:p>
        </p:txBody>
      </p:sp>
    </p:spTree>
    <p:extLst>
      <p:ext uri="{BB962C8B-B14F-4D97-AF65-F5344CB8AC3E}">
        <p14:creationId xmlns:p14="http://schemas.microsoft.com/office/powerpoint/2010/main" val="24437144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Hot Flashes</a:t>
            </a:r>
            <a:endParaRPr lang="en-US" dirty="0">
              <a:latin typeface="+mn-lt"/>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111</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399"/>
            <a:ext cx="6629400" cy="581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9292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3501"/>
            <a:ext cx="5715000" cy="1143000"/>
          </a:xfrm>
        </p:spPr>
        <p:txBody>
          <a:bodyPr/>
          <a:lstStyle/>
          <a:p>
            <a:r>
              <a:rPr lang="en-US" dirty="0" smtClean="0">
                <a:latin typeface="+mn-lt"/>
              </a:rPr>
              <a:t>Sleep Disturbances </a:t>
            </a:r>
            <a:endParaRPr lang="en-US" dirty="0">
              <a:latin typeface="+mn-lt"/>
            </a:endParaRPr>
          </a:p>
        </p:txBody>
      </p:sp>
      <p:sp>
        <p:nvSpPr>
          <p:cNvPr id="3" name="Content Placeholder 2"/>
          <p:cNvSpPr>
            <a:spLocks noGrp="1"/>
          </p:cNvSpPr>
          <p:nvPr>
            <p:ph idx="1"/>
          </p:nvPr>
        </p:nvSpPr>
        <p:spPr>
          <a:xfrm>
            <a:off x="-76200" y="1206501"/>
            <a:ext cx="5257800" cy="4525963"/>
          </a:xfrm>
        </p:spPr>
        <p:txBody>
          <a:bodyPr/>
          <a:lstStyle/>
          <a:p>
            <a:r>
              <a:rPr lang="en-US" dirty="0" smtClean="0">
                <a:latin typeface="+mn-lt"/>
              </a:rPr>
              <a:t>Sleep disturbances</a:t>
            </a:r>
          </a:p>
          <a:p>
            <a:pPr lvl="1"/>
            <a:r>
              <a:rPr lang="en-US" sz="2400" dirty="0" smtClean="0">
                <a:latin typeface="+mn-lt"/>
              </a:rPr>
              <a:t>May be due to hot flashes/ night sweats</a:t>
            </a:r>
          </a:p>
          <a:p>
            <a:pPr lvl="1"/>
            <a:r>
              <a:rPr lang="en-US" sz="2400" dirty="0" smtClean="0">
                <a:latin typeface="+mn-lt"/>
              </a:rPr>
              <a:t>May be due to anxiety/depression</a:t>
            </a:r>
          </a:p>
          <a:p>
            <a:pPr lvl="1"/>
            <a:r>
              <a:rPr lang="en-US" sz="2400" dirty="0" smtClean="0">
                <a:latin typeface="+mn-lt"/>
              </a:rPr>
              <a:t>Treat the possible underlying cause</a:t>
            </a:r>
          </a:p>
          <a:p>
            <a:pPr lvl="2"/>
            <a:r>
              <a:rPr lang="en-US" sz="2400" dirty="0" smtClean="0">
                <a:latin typeface="+mn-lt"/>
              </a:rPr>
              <a:t>Vasomotor symptoms</a:t>
            </a:r>
          </a:p>
          <a:p>
            <a:pPr lvl="2"/>
            <a:r>
              <a:rPr lang="en-US" sz="2400" dirty="0" smtClean="0">
                <a:latin typeface="+mn-lt"/>
              </a:rPr>
              <a:t>Mental health</a:t>
            </a:r>
          </a:p>
          <a:p>
            <a:pPr lvl="2"/>
            <a:r>
              <a:rPr lang="en-US" sz="2400" dirty="0" smtClean="0">
                <a:latin typeface="+mn-lt"/>
              </a:rPr>
              <a:t>Sleep disorder</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112</a:t>
            </a:fld>
            <a:endParaRPr lang="en-US" altLang="en-US"/>
          </a:p>
        </p:txBody>
      </p:sp>
      <p:pic>
        <p:nvPicPr>
          <p:cNvPr id="5122" name="Picture 2" descr="Image result for menopause 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486150"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846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052" y="76200"/>
            <a:ext cx="5715000" cy="1143000"/>
          </a:xfrm>
        </p:spPr>
        <p:txBody>
          <a:bodyPr/>
          <a:lstStyle/>
          <a:p>
            <a:r>
              <a:rPr lang="en-US" dirty="0" smtClean="0">
                <a:latin typeface="+mn-lt"/>
              </a:rPr>
              <a:t>Vaginal Atrophy</a:t>
            </a:r>
            <a:endParaRPr lang="en-US" dirty="0">
              <a:latin typeface="+mn-lt"/>
            </a:endParaRPr>
          </a:p>
        </p:txBody>
      </p:sp>
      <p:sp>
        <p:nvSpPr>
          <p:cNvPr id="3" name="Content Placeholder 2"/>
          <p:cNvSpPr>
            <a:spLocks noGrp="1"/>
          </p:cNvSpPr>
          <p:nvPr>
            <p:ph idx="1"/>
          </p:nvPr>
        </p:nvSpPr>
        <p:spPr>
          <a:xfrm>
            <a:off x="152400" y="1219200"/>
            <a:ext cx="8001000" cy="4800600"/>
          </a:xfrm>
        </p:spPr>
        <p:txBody>
          <a:bodyPr/>
          <a:lstStyle/>
          <a:p>
            <a:pPr marL="0" indent="0">
              <a:buNone/>
            </a:pPr>
            <a:r>
              <a:rPr lang="en-US" dirty="0" smtClean="0">
                <a:latin typeface="+mn-lt"/>
              </a:rPr>
              <a:t>Vaginal atrophy</a:t>
            </a:r>
          </a:p>
          <a:p>
            <a:r>
              <a:rPr lang="en-US" dirty="0" smtClean="0">
                <a:latin typeface="+mn-lt"/>
              </a:rPr>
              <a:t>Thinning and less elastic vaginal walls, vulva</a:t>
            </a:r>
          </a:p>
          <a:p>
            <a:r>
              <a:rPr lang="en-US" dirty="0" smtClean="0">
                <a:latin typeface="+mn-lt"/>
              </a:rPr>
              <a:t>Symptoms: Dryness, itching, dyspareunia, less natural lubrication with arousal</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113</a:t>
            </a:fld>
            <a:endParaRPr lang="en-US" altLang="en-US"/>
          </a:p>
        </p:txBody>
      </p:sp>
      <p:pic>
        <p:nvPicPr>
          <p:cNvPr id="6146" name="Picture 2" descr="Image result for vaginal atro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95547"/>
            <a:ext cx="4191000" cy="436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201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052" y="76200"/>
            <a:ext cx="5715000" cy="1143000"/>
          </a:xfrm>
        </p:spPr>
        <p:txBody>
          <a:bodyPr/>
          <a:lstStyle/>
          <a:p>
            <a:r>
              <a:rPr lang="en-US" dirty="0" smtClean="0">
                <a:latin typeface="+mn-lt"/>
              </a:rPr>
              <a:t>Vaginal Atrophy</a:t>
            </a:r>
            <a:endParaRPr lang="en-US" dirty="0">
              <a:latin typeface="+mn-lt"/>
            </a:endParaRPr>
          </a:p>
        </p:txBody>
      </p:sp>
      <p:sp>
        <p:nvSpPr>
          <p:cNvPr id="3" name="Content Placeholder 2"/>
          <p:cNvSpPr>
            <a:spLocks noGrp="1"/>
          </p:cNvSpPr>
          <p:nvPr>
            <p:ph idx="1"/>
          </p:nvPr>
        </p:nvSpPr>
        <p:spPr>
          <a:xfrm>
            <a:off x="152400" y="1219200"/>
            <a:ext cx="8001000" cy="4800600"/>
          </a:xfrm>
        </p:spPr>
        <p:txBody>
          <a:bodyPr/>
          <a:lstStyle/>
          <a:p>
            <a:r>
              <a:rPr lang="en-US" dirty="0" smtClean="0">
                <a:latin typeface="+mn-lt"/>
              </a:rPr>
              <a:t>Treatment</a:t>
            </a:r>
          </a:p>
          <a:p>
            <a:pPr lvl="1"/>
            <a:r>
              <a:rPr lang="en-US" sz="2400" dirty="0" smtClean="0">
                <a:latin typeface="+mn-lt"/>
              </a:rPr>
              <a:t>Lubrication</a:t>
            </a:r>
          </a:p>
          <a:p>
            <a:pPr lvl="1"/>
            <a:r>
              <a:rPr lang="en-US" sz="2400" dirty="0" smtClean="0">
                <a:latin typeface="+mn-lt"/>
              </a:rPr>
              <a:t>Topical estrogen</a:t>
            </a:r>
          </a:p>
          <a:p>
            <a:pPr lvl="2"/>
            <a:r>
              <a:rPr lang="en-US" sz="2400" dirty="0" err="1" smtClean="0">
                <a:latin typeface="+mn-lt"/>
              </a:rPr>
              <a:t>Estrace</a:t>
            </a:r>
            <a:r>
              <a:rPr lang="en-US" sz="2400" dirty="0" smtClean="0">
                <a:latin typeface="+mn-lt"/>
              </a:rPr>
              <a:t>, </a:t>
            </a:r>
            <a:r>
              <a:rPr lang="en-US" sz="2400" dirty="0" err="1" smtClean="0">
                <a:latin typeface="+mn-lt"/>
              </a:rPr>
              <a:t>premarin</a:t>
            </a:r>
            <a:r>
              <a:rPr lang="en-US" sz="2400" dirty="0" smtClean="0">
                <a:latin typeface="+mn-lt"/>
              </a:rPr>
              <a:t>, </a:t>
            </a:r>
            <a:r>
              <a:rPr lang="en-US" sz="2400" dirty="0" err="1" smtClean="0">
                <a:latin typeface="+mn-lt"/>
              </a:rPr>
              <a:t>vagifem</a:t>
            </a:r>
            <a:endParaRPr lang="en-US" sz="2400" dirty="0" smtClean="0">
              <a:latin typeface="+mn-lt"/>
            </a:endParaRPr>
          </a:p>
          <a:p>
            <a:pPr lvl="2"/>
            <a:r>
              <a:rPr lang="en-US" sz="2400" dirty="0" smtClean="0">
                <a:latin typeface="+mn-lt"/>
              </a:rPr>
              <a:t>Loading dose followed by maintenance dose</a:t>
            </a:r>
          </a:p>
          <a:p>
            <a:pPr lvl="2"/>
            <a:r>
              <a:rPr lang="en-US" sz="2400" dirty="0" err="1" smtClean="0">
                <a:latin typeface="+mn-lt"/>
              </a:rPr>
              <a:t>Estrace</a:t>
            </a:r>
            <a:r>
              <a:rPr lang="en-US" sz="2400" dirty="0" smtClean="0">
                <a:latin typeface="+mn-lt"/>
              </a:rPr>
              <a:t> 1gm per vagina nightly for 2 weeks, then 2x/week</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114</a:t>
            </a:fld>
            <a:endParaRPr lang="en-US" altLang="en-US"/>
          </a:p>
        </p:txBody>
      </p:sp>
    </p:spTree>
    <p:extLst>
      <p:ext uri="{BB962C8B-B14F-4D97-AF65-F5344CB8AC3E}">
        <p14:creationId xmlns:p14="http://schemas.microsoft.com/office/powerpoint/2010/main" val="15145247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Menopause-other</a:t>
            </a:r>
            <a:endParaRPr lang="en-US" dirty="0">
              <a:latin typeface="+mn-lt"/>
            </a:endParaRPr>
          </a:p>
        </p:txBody>
      </p:sp>
      <p:sp>
        <p:nvSpPr>
          <p:cNvPr id="3" name="Content Placeholder 2"/>
          <p:cNvSpPr>
            <a:spLocks noGrp="1"/>
          </p:cNvSpPr>
          <p:nvPr>
            <p:ph idx="1"/>
          </p:nvPr>
        </p:nvSpPr>
        <p:spPr>
          <a:xfrm>
            <a:off x="1447800" y="1401762"/>
            <a:ext cx="7239000" cy="4525963"/>
          </a:xfrm>
        </p:spPr>
        <p:txBody>
          <a:bodyPr/>
          <a:lstStyle/>
          <a:p>
            <a:r>
              <a:rPr lang="en-US" dirty="0" smtClean="0">
                <a:latin typeface="+mn-lt"/>
              </a:rPr>
              <a:t>Depression</a:t>
            </a:r>
          </a:p>
          <a:p>
            <a:pPr lvl="1"/>
            <a:r>
              <a:rPr lang="en-US" sz="2400" dirty="0" smtClean="0">
                <a:latin typeface="+mn-lt"/>
              </a:rPr>
              <a:t>Estrogen may help</a:t>
            </a:r>
          </a:p>
          <a:p>
            <a:pPr lvl="1"/>
            <a:r>
              <a:rPr lang="en-US" sz="2400" dirty="0" smtClean="0">
                <a:latin typeface="+mn-lt"/>
              </a:rPr>
              <a:t>SSRIs most helpful </a:t>
            </a:r>
          </a:p>
          <a:p>
            <a:r>
              <a:rPr lang="en-US" dirty="0" smtClean="0">
                <a:latin typeface="+mn-lt"/>
              </a:rPr>
              <a:t>Weight gain</a:t>
            </a:r>
          </a:p>
          <a:p>
            <a:r>
              <a:rPr lang="en-US" dirty="0" smtClean="0">
                <a:latin typeface="+mn-lt"/>
              </a:rPr>
              <a:t>Cognitive changes</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115</a:t>
            </a:fld>
            <a:endParaRPr lang="en-US" altLang="en-US"/>
          </a:p>
        </p:txBody>
      </p:sp>
    </p:spTree>
    <p:extLst>
      <p:ext uri="{BB962C8B-B14F-4D97-AF65-F5344CB8AC3E}">
        <p14:creationId xmlns:p14="http://schemas.microsoft.com/office/powerpoint/2010/main" val="30392223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31913" y="3276600"/>
            <a:ext cx="6480174" cy="1673225"/>
          </a:xfrm>
        </p:spPr>
        <p:txBody>
          <a:bodyPr/>
          <a:lstStyle/>
          <a:p>
            <a:r>
              <a:rPr lang="en-US" sz="4000" dirty="0" smtClean="0"/>
              <a:t>MM</a:t>
            </a:r>
            <a:endParaRPr lang="en-US" sz="4000" dirty="0"/>
          </a:p>
        </p:txBody>
      </p:sp>
      <p:sp>
        <p:nvSpPr>
          <p:cNvPr id="6" name="Title 5"/>
          <p:cNvSpPr>
            <a:spLocks noGrp="1"/>
          </p:cNvSpPr>
          <p:nvPr>
            <p:ph type="title"/>
          </p:nvPr>
        </p:nvSpPr>
        <p:spPr/>
        <p:txBody>
          <a:bodyPr/>
          <a:lstStyle/>
          <a:p>
            <a:r>
              <a:rPr lang="en-US" dirty="0" smtClean="0"/>
              <a:t>Case study</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116</a:t>
            </a:fld>
            <a:endParaRPr lang="en-US" altLang="en-US"/>
          </a:p>
        </p:txBody>
      </p:sp>
    </p:spTree>
    <p:extLst>
      <p:ext uri="{BB962C8B-B14F-4D97-AF65-F5344CB8AC3E}">
        <p14:creationId xmlns:p14="http://schemas.microsoft.com/office/powerpoint/2010/main" val="24026360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latin typeface="+mn-lt"/>
              </a:rPr>
              <a:t>MM</a:t>
            </a:r>
            <a:endParaRPr lang="en-US" dirty="0">
              <a:latin typeface="+mn-lt"/>
            </a:endParaRPr>
          </a:p>
        </p:txBody>
      </p:sp>
      <p:sp>
        <p:nvSpPr>
          <p:cNvPr id="3" name="Content Placeholder 2"/>
          <p:cNvSpPr>
            <a:spLocks noGrp="1"/>
          </p:cNvSpPr>
          <p:nvPr>
            <p:ph idx="1"/>
          </p:nvPr>
        </p:nvSpPr>
        <p:spPr>
          <a:xfrm>
            <a:off x="228600" y="1249362"/>
            <a:ext cx="8458200" cy="4876800"/>
          </a:xfrm>
        </p:spPr>
        <p:txBody>
          <a:bodyPr/>
          <a:lstStyle/>
          <a:p>
            <a:pPr marL="0" indent="0">
              <a:buNone/>
            </a:pPr>
            <a:r>
              <a:rPr lang="en-US" dirty="0">
                <a:latin typeface="+mn-lt"/>
              </a:rPr>
              <a:t>5</a:t>
            </a:r>
            <a:r>
              <a:rPr lang="en-US" dirty="0" smtClean="0">
                <a:latin typeface="+mn-lt"/>
              </a:rPr>
              <a:t>4 </a:t>
            </a:r>
            <a:r>
              <a:rPr lang="en-US" dirty="0" err="1" smtClean="0">
                <a:latin typeface="+mn-lt"/>
              </a:rPr>
              <a:t>yo</a:t>
            </a:r>
            <a:r>
              <a:rPr lang="en-US" dirty="0" smtClean="0">
                <a:latin typeface="+mn-lt"/>
              </a:rPr>
              <a:t> presents for annual exam</a:t>
            </a:r>
          </a:p>
          <a:p>
            <a:pPr marL="0" indent="0">
              <a:buNone/>
            </a:pPr>
            <a:r>
              <a:rPr lang="en-US" dirty="0" smtClean="0">
                <a:latin typeface="+mn-lt"/>
              </a:rPr>
              <a:t>~~Menstrual </a:t>
            </a:r>
            <a:r>
              <a:rPr lang="en-US" dirty="0" err="1">
                <a:latin typeface="+mn-lt"/>
              </a:rPr>
              <a:t>hx</a:t>
            </a:r>
            <a:r>
              <a:rPr lang="en-US" dirty="0">
                <a:latin typeface="+mn-lt"/>
              </a:rPr>
              <a:t>: menarche: 15, post menopausal x10 years</a:t>
            </a:r>
            <a:br>
              <a:rPr lang="en-US" dirty="0">
                <a:latin typeface="+mn-lt"/>
              </a:rPr>
            </a:br>
            <a:r>
              <a:rPr lang="en-US" dirty="0" smtClean="0">
                <a:latin typeface="+mn-lt"/>
              </a:rPr>
              <a:t>--</a:t>
            </a:r>
            <a:r>
              <a:rPr lang="en-US" dirty="0">
                <a:latin typeface="+mn-lt"/>
              </a:rPr>
              <a:t>Sexual </a:t>
            </a:r>
            <a:r>
              <a:rPr lang="en-US" dirty="0" err="1">
                <a:latin typeface="+mn-lt"/>
              </a:rPr>
              <a:t>hx</a:t>
            </a:r>
            <a:r>
              <a:rPr lang="en-US" dirty="0">
                <a:latin typeface="+mn-lt"/>
              </a:rPr>
              <a:t>: not in past 4 years</a:t>
            </a:r>
            <a:br>
              <a:rPr lang="en-US" dirty="0">
                <a:latin typeface="+mn-lt"/>
              </a:rPr>
            </a:br>
            <a:r>
              <a:rPr lang="en-US" dirty="0" smtClean="0">
                <a:latin typeface="+mn-lt"/>
              </a:rPr>
              <a:t>--</a:t>
            </a:r>
            <a:r>
              <a:rPr lang="en-US" dirty="0">
                <a:latin typeface="+mn-lt"/>
              </a:rPr>
              <a:t>Contraception: Menopausal, s/p BTL</a:t>
            </a:r>
            <a:br>
              <a:rPr lang="en-US" dirty="0">
                <a:latin typeface="+mn-lt"/>
              </a:rPr>
            </a:br>
            <a:r>
              <a:rPr lang="en-US" dirty="0">
                <a:latin typeface="+mn-lt"/>
              </a:rPr>
              <a:t> --Pregnancy </a:t>
            </a:r>
            <a:r>
              <a:rPr lang="en-US" dirty="0" err="1">
                <a:latin typeface="+mn-lt"/>
              </a:rPr>
              <a:t>hx</a:t>
            </a:r>
            <a:r>
              <a:rPr lang="en-US" dirty="0">
                <a:latin typeface="+mn-lt"/>
              </a:rPr>
              <a:t>: G3P3, c/s x3</a:t>
            </a:r>
            <a:br>
              <a:rPr lang="en-US" dirty="0">
                <a:latin typeface="+mn-lt"/>
              </a:rPr>
            </a:br>
            <a:r>
              <a:rPr lang="en-US" dirty="0">
                <a:latin typeface="+mn-lt"/>
              </a:rPr>
              <a:t> --Pap smear: </a:t>
            </a:r>
            <a:r>
              <a:rPr lang="en-US" dirty="0" smtClean="0">
                <a:latin typeface="+mn-lt"/>
              </a:rPr>
              <a:t>this year </a:t>
            </a:r>
            <a:r>
              <a:rPr lang="en-US" dirty="0">
                <a:latin typeface="+mn-lt"/>
              </a:rPr>
              <a:t>Negative </a:t>
            </a:r>
            <a:r>
              <a:rPr lang="en-US" dirty="0" err="1">
                <a:latin typeface="+mn-lt"/>
              </a:rPr>
              <a:t>ThinPrep</a:t>
            </a:r>
            <a:r>
              <a:rPr lang="en-US" dirty="0">
                <a:latin typeface="+mn-lt"/>
              </a:rPr>
              <a:t>/Negative HPV, abnormal result in 1995 cleared spontaneously, no other </a:t>
            </a:r>
            <a:r>
              <a:rPr lang="en-US" dirty="0" err="1">
                <a:latin typeface="+mn-lt"/>
              </a:rPr>
              <a:t>abnormals</a:t>
            </a:r>
            <a:r>
              <a:rPr lang="en-US" dirty="0">
                <a:latin typeface="+mn-lt"/>
              </a:rPr>
              <a:t> </a:t>
            </a:r>
            <a:br>
              <a:rPr lang="en-US" dirty="0">
                <a:latin typeface="+mn-lt"/>
              </a:rPr>
            </a:br>
            <a:r>
              <a:rPr lang="en-US" dirty="0" smtClean="0">
                <a:latin typeface="+mn-lt"/>
              </a:rPr>
              <a:t>--</a:t>
            </a:r>
            <a:r>
              <a:rPr lang="en-US" dirty="0" err="1">
                <a:latin typeface="+mn-lt"/>
              </a:rPr>
              <a:t>Mammo</a:t>
            </a:r>
            <a:r>
              <a:rPr lang="en-US" dirty="0">
                <a:latin typeface="+mn-lt"/>
              </a:rPr>
              <a:t>: </a:t>
            </a:r>
            <a:r>
              <a:rPr lang="en-US" dirty="0" smtClean="0">
                <a:latin typeface="+mn-lt"/>
              </a:rPr>
              <a:t>recent </a:t>
            </a:r>
            <a:r>
              <a:rPr lang="en-US" dirty="0">
                <a:latin typeface="+mn-lt"/>
              </a:rPr>
              <a:t>BIRADS1</a:t>
            </a:r>
            <a:br>
              <a:rPr lang="en-US" dirty="0">
                <a:latin typeface="+mn-lt"/>
              </a:rPr>
            </a:br>
            <a:r>
              <a:rPr lang="en-US" dirty="0" smtClean="0">
                <a:latin typeface="+mn-lt"/>
              </a:rPr>
              <a:t>--</a:t>
            </a:r>
            <a:r>
              <a:rPr lang="en-US" dirty="0">
                <a:latin typeface="+mn-lt"/>
              </a:rPr>
              <a:t>Fam </a:t>
            </a:r>
            <a:r>
              <a:rPr lang="en-US" dirty="0" err="1">
                <a:latin typeface="+mn-lt"/>
              </a:rPr>
              <a:t>hx</a:t>
            </a:r>
            <a:r>
              <a:rPr lang="en-US" dirty="0">
                <a:latin typeface="+mn-lt"/>
              </a:rPr>
              <a:t>: GYN cancers: 2 grandmothers uterine CA, maternal and paternal aunts breast CA (</a:t>
            </a:r>
            <a:r>
              <a:rPr lang="en-US" dirty="0" err="1" smtClean="0">
                <a:latin typeface="+mn-lt"/>
              </a:rPr>
              <a:t>dx'd</a:t>
            </a:r>
            <a:r>
              <a:rPr lang="en-US" dirty="0" smtClean="0">
                <a:latin typeface="+mn-lt"/>
              </a:rPr>
              <a:t> </a:t>
            </a:r>
            <a:r>
              <a:rPr lang="en-US" dirty="0">
                <a:latin typeface="+mn-lt"/>
              </a:rPr>
              <a:t>ages 34, 24) - </a:t>
            </a:r>
            <a:r>
              <a:rPr lang="en-US" dirty="0" err="1">
                <a:latin typeface="+mn-lt"/>
              </a:rPr>
              <a:t>pt</a:t>
            </a:r>
            <a:r>
              <a:rPr lang="en-US" dirty="0">
                <a:latin typeface="+mn-lt"/>
              </a:rPr>
              <a:t> denies genetic testing in the past, blood clots: maternal grandfather had DVT</a:t>
            </a:r>
            <a:br>
              <a:rPr lang="en-US" dirty="0">
                <a:latin typeface="+mn-lt"/>
              </a:rPr>
            </a:br>
            <a:r>
              <a:rPr lang="en-US" dirty="0">
                <a:latin typeface="+mn-lt"/>
              </a:rPr>
              <a:t>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117</a:t>
            </a:fld>
            <a:endParaRPr lang="en-US" altLang="en-US"/>
          </a:p>
        </p:txBody>
      </p:sp>
    </p:spTree>
    <p:extLst>
      <p:ext uri="{BB962C8B-B14F-4D97-AF65-F5344CB8AC3E}">
        <p14:creationId xmlns:p14="http://schemas.microsoft.com/office/powerpoint/2010/main" val="129147826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MM</a:t>
            </a:r>
            <a:endParaRPr lang="en-US" dirty="0">
              <a:latin typeface="+mn-lt"/>
            </a:endParaRPr>
          </a:p>
        </p:txBody>
      </p:sp>
      <p:sp>
        <p:nvSpPr>
          <p:cNvPr id="3" name="Content Placeholder 2"/>
          <p:cNvSpPr>
            <a:spLocks noGrp="1"/>
          </p:cNvSpPr>
          <p:nvPr>
            <p:ph idx="1"/>
          </p:nvPr>
        </p:nvSpPr>
        <p:spPr>
          <a:xfrm>
            <a:off x="838200" y="1401762"/>
            <a:ext cx="7848600" cy="4525963"/>
          </a:xfrm>
        </p:spPr>
        <p:txBody>
          <a:bodyPr/>
          <a:lstStyle/>
          <a:p>
            <a:pPr marL="0" indent="0">
              <a:buNone/>
            </a:pPr>
            <a:r>
              <a:rPr lang="en-US" dirty="0" smtClean="0">
                <a:latin typeface="+mn-lt"/>
              </a:rPr>
              <a:t>Previously </a:t>
            </a:r>
            <a:r>
              <a:rPr lang="en-US" dirty="0">
                <a:latin typeface="+mn-lt"/>
              </a:rPr>
              <a:t>on PO </a:t>
            </a:r>
            <a:r>
              <a:rPr lang="en-US" dirty="0" err="1">
                <a:latin typeface="+mn-lt"/>
              </a:rPr>
              <a:t>Estrace</a:t>
            </a:r>
            <a:r>
              <a:rPr lang="en-US" dirty="0">
                <a:latin typeface="+mn-lt"/>
              </a:rPr>
              <a:t> for vaginal dryness, but it gave her HAs, so she </a:t>
            </a:r>
            <a:r>
              <a:rPr lang="en-US" dirty="0" smtClean="0">
                <a:latin typeface="+mn-lt"/>
              </a:rPr>
              <a:t>d/</a:t>
            </a:r>
            <a:r>
              <a:rPr lang="en-US" dirty="0" err="1" smtClean="0">
                <a:latin typeface="+mn-lt"/>
              </a:rPr>
              <a:t>c'd</a:t>
            </a:r>
            <a:r>
              <a:rPr lang="en-US" dirty="0">
                <a:latin typeface="+mn-lt"/>
              </a:rPr>
              <a:t>. She has never tried any other method</a:t>
            </a:r>
            <a:r>
              <a:rPr lang="en-US" dirty="0" smtClean="0">
                <a:latin typeface="+mn-lt"/>
              </a:rPr>
              <a:t>.  she </a:t>
            </a:r>
            <a:r>
              <a:rPr lang="en-US" dirty="0">
                <a:latin typeface="+mn-lt"/>
              </a:rPr>
              <a:t>is not sexually active.</a:t>
            </a:r>
          </a:p>
          <a:p>
            <a:endParaRPr lang="en-US" dirty="0" smtClean="0">
              <a:latin typeface="+mn-lt"/>
            </a:endParaRPr>
          </a:p>
          <a:p>
            <a:pPr marL="0" indent="0">
              <a:buNone/>
            </a:pPr>
            <a:r>
              <a:rPr lang="en-US" dirty="0" smtClean="0">
                <a:latin typeface="+mn-lt"/>
              </a:rPr>
              <a:t>Chart review shows:</a:t>
            </a:r>
          </a:p>
          <a:p>
            <a:r>
              <a:rPr lang="en-US" dirty="0" smtClean="0">
                <a:latin typeface="+mn-lt"/>
              </a:rPr>
              <a:t>Told PCP was on </a:t>
            </a:r>
            <a:r>
              <a:rPr lang="en-US" dirty="0" err="1" smtClean="0">
                <a:latin typeface="+mn-lt"/>
              </a:rPr>
              <a:t>vagifem</a:t>
            </a:r>
            <a:r>
              <a:rPr lang="en-US" dirty="0" smtClean="0">
                <a:latin typeface="+mn-lt"/>
              </a:rPr>
              <a:t> but causing her vaginal pimples</a:t>
            </a:r>
          </a:p>
          <a:p>
            <a:r>
              <a:rPr lang="en-US" dirty="0" smtClean="0">
                <a:latin typeface="+mn-lt"/>
              </a:rPr>
              <a:t>PCP switched her to </a:t>
            </a:r>
            <a:r>
              <a:rPr lang="en-US" dirty="0" err="1" smtClean="0">
                <a:latin typeface="+mn-lt"/>
              </a:rPr>
              <a:t>estrace</a:t>
            </a:r>
            <a:r>
              <a:rPr lang="en-US" dirty="0" smtClean="0">
                <a:latin typeface="+mn-lt"/>
              </a:rPr>
              <a:t> vaginal cream which caused her an increase in hot flashes</a:t>
            </a:r>
          </a:p>
          <a:p>
            <a:r>
              <a:rPr lang="en-US" dirty="0" smtClean="0">
                <a:latin typeface="+mn-lt"/>
              </a:rPr>
              <a:t>PCP switched her to oral </a:t>
            </a:r>
            <a:r>
              <a:rPr lang="en-US" b="1" dirty="0" smtClean="0">
                <a:latin typeface="+mn-lt"/>
              </a:rPr>
              <a:t>estradiol 1mg </a:t>
            </a:r>
            <a:r>
              <a:rPr lang="en-US" dirty="0" smtClean="0">
                <a:latin typeface="+mn-lt"/>
              </a:rPr>
              <a:t>which she eventually stopped due to worsening HA </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118</a:t>
            </a:fld>
            <a:endParaRPr lang="en-US" altLang="en-US"/>
          </a:p>
        </p:txBody>
      </p:sp>
    </p:spTree>
    <p:extLst>
      <p:ext uri="{BB962C8B-B14F-4D97-AF65-F5344CB8AC3E}">
        <p14:creationId xmlns:p14="http://schemas.microsoft.com/office/powerpoint/2010/main" val="414099211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678" y="36443"/>
            <a:ext cx="5715000" cy="1143000"/>
          </a:xfrm>
        </p:spPr>
        <p:txBody>
          <a:bodyPr/>
          <a:lstStyle/>
          <a:p>
            <a:r>
              <a:rPr lang="en-US" dirty="0" smtClean="0">
                <a:latin typeface="+mn-lt"/>
              </a:rPr>
              <a:t>MM</a:t>
            </a:r>
            <a:endParaRPr lang="en-US" dirty="0">
              <a:latin typeface="+mn-lt"/>
            </a:endParaRPr>
          </a:p>
        </p:txBody>
      </p:sp>
      <p:sp>
        <p:nvSpPr>
          <p:cNvPr id="3" name="Content Placeholder 2"/>
          <p:cNvSpPr>
            <a:spLocks noGrp="1"/>
          </p:cNvSpPr>
          <p:nvPr>
            <p:ph idx="1"/>
          </p:nvPr>
        </p:nvSpPr>
        <p:spPr>
          <a:xfrm>
            <a:off x="858078" y="1362005"/>
            <a:ext cx="7848600" cy="4525963"/>
          </a:xfrm>
        </p:spPr>
        <p:txBody>
          <a:bodyPr/>
          <a:lstStyle/>
          <a:p>
            <a:pPr marL="0" indent="0">
              <a:buNone/>
            </a:pPr>
            <a:r>
              <a:rPr lang="en-US" dirty="0" smtClean="0">
                <a:latin typeface="+mn-lt"/>
              </a:rPr>
              <a:t>Exam</a:t>
            </a:r>
          </a:p>
          <a:p>
            <a:pPr marL="0" indent="0">
              <a:buNone/>
            </a:pPr>
            <a:endParaRPr lang="en-US" dirty="0">
              <a:latin typeface="+mn-lt"/>
            </a:endParaRPr>
          </a:p>
          <a:p>
            <a:pPr marL="0" indent="0">
              <a:buNone/>
            </a:pPr>
            <a:r>
              <a:rPr lang="en-US" dirty="0">
                <a:latin typeface="+mn-lt"/>
              </a:rPr>
              <a:t>       External genitalia: no lesions</a:t>
            </a:r>
            <a:r>
              <a:rPr lang="en-US" dirty="0" smtClean="0">
                <a:latin typeface="+mn-lt"/>
              </a:rPr>
              <a:t>, dry</a:t>
            </a:r>
            <a:r>
              <a:rPr lang="en-US" dirty="0">
                <a:latin typeface="+mn-lt"/>
              </a:rPr>
              <a:t>, some erythema present around the </a:t>
            </a:r>
            <a:r>
              <a:rPr lang="en-US" dirty="0" err="1">
                <a:latin typeface="+mn-lt"/>
              </a:rPr>
              <a:t>introitus</a:t>
            </a:r>
            <a:r>
              <a:rPr lang="en-US" dirty="0">
                <a:latin typeface="+mn-lt"/>
              </a:rPr>
              <a:t>. </a:t>
            </a:r>
            <a:br>
              <a:rPr lang="en-US" dirty="0">
                <a:latin typeface="+mn-lt"/>
              </a:rPr>
            </a:br>
            <a:r>
              <a:rPr lang="en-US" dirty="0">
                <a:latin typeface="+mn-lt"/>
              </a:rPr>
              <a:t>       Vagina: healthy pink dry mucosa without any lesions. </a:t>
            </a:r>
            <a:br>
              <a:rPr lang="en-US" dirty="0">
                <a:latin typeface="+mn-lt"/>
              </a:rPr>
            </a:br>
            <a:r>
              <a:rPr lang="en-US" dirty="0">
                <a:latin typeface="+mn-lt"/>
              </a:rPr>
              <a:t>       Cervix: normal appearing</a:t>
            </a:r>
            <a:r>
              <a:rPr lang="en-US" dirty="0" smtClean="0">
                <a:latin typeface="+mn-lt"/>
              </a:rPr>
              <a:t>, no </a:t>
            </a:r>
            <a:r>
              <a:rPr lang="en-US" dirty="0">
                <a:latin typeface="+mn-lt"/>
              </a:rPr>
              <a:t>CMT, small amount of white discharge present in vaginal canal. </a:t>
            </a:r>
            <a:br>
              <a:rPr lang="en-US" dirty="0">
                <a:latin typeface="+mn-lt"/>
              </a:rPr>
            </a:br>
            <a:r>
              <a:rPr lang="en-US" dirty="0">
                <a:latin typeface="+mn-lt"/>
              </a:rPr>
              <a:t>       Uterus: normal size, shape and consistency, </a:t>
            </a:r>
            <a:r>
              <a:rPr lang="en-US" dirty="0" err="1">
                <a:latin typeface="+mn-lt"/>
              </a:rPr>
              <a:t>nontender</a:t>
            </a:r>
            <a:r>
              <a:rPr lang="en-US" dirty="0">
                <a:latin typeface="+mn-lt"/>
              </a:rPr>
              <a:t>. </a:t>
            </a:r>
            <a:br>
              <a:rPr lang="en-US" dirty="0">
                <a:latin typeface="+mn-lt"/>
              </a:rPr>
            </a:br>
            <a:r>
              <a:rPr lang="en-US" dirty="0">
                <a:latin typeface="+mn-lt"/>
              </a:rPr>
              <a:t>       Adnexa: normal, no masses, </a:t>
            </a:r>
            <a:r>
              <a:rPr lang="en-US" dirty="0" err="1">
                <a:latin typeface="+mn-lt"/>
              </a:rPr>
              <a:t>nontender</a:t>
            </a:r>
            <a:r>
              <a:rPr lang="en-US" dirty="0">
                <a:latin typeface="+mn-lt"/>
              </a:rPr>
              <a:t>.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119</a:t>
            </a:fld>
            <a:endParaRPr lang="en-US" altLang="en-US"/>
          </a:p>
        </p:txBody>
      </p:sp>
    </p:spTree>
    <p:extLst>
      <p:ext uri="{BB962C8B-B14F-4D97-AF65-F5344CB8AC3E}">
        <p14:creationId xmlns:p14="http://schemas.microsoft.com/office/powerpoint/2010/main" val="152528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a:t>
            </a:fld>
            <a:endParaRPr lang="en-US" altLang="en-US"/>
          </a:p>
        </p:txBody>
      </p:sp>
      <p:pic>
        <p:nvPicPr>
          <p:cNvPr id="2050" name="Picture 2" descr="Indeterminate Adnexal Cysts at US: Prevalence and Characteristics of Ovarian  Cancer | Radiology"/>
          <p:cNvPicPr>
            <a:picLocks noChangeAspect="1" noChangeArrowheads="1"/>
          </p:cNvPicPr>
          <p:nvPr/>
        </p:nvPicPr>
        <p:blipFill rotWithShape="1">
          <a:blip r:embed="rId2">
            <a:extLst>
              <a:ext uri="{28A0092B-C50C-407E-A947-70E740481C1C}">
                <a14:useLocalDpi xmlns:a14="http://schemas.microsoft.com/office/drawing/2010/main" val="0"/>
              </a:ext>
            </a:extLst>
          </a:blip>
          <a:srcRect t="52800"/>
          <a:stretch/>
        </p:blipFill>
        <p:spPr bwMode="auto">
          <a:xfrm>
            <a:off x="304800" y="1173163"/>
            <a:ext cx="8604788" cy="4953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p:cNvSpPr>
            <a:spLocks noGrp="1"/>
          </p:cNvSpPr>
          <p:nvPr>
            <p:ph type="title"/>
          </p:nvPr>
        </p:nvSpPr>
        <p:spPr/>
        <p:txBody>
          <a:bodyPr/>
          <a:lstStyle/>
          <a:p>
            <a:r>
              <a:rPr lang="en-US" dirty="0" smtClean="0">
                <a:latin typeface="+mn-lt"/>
              </a:rPr>
              <a:t>Ovarian Cysts</a:t>
            </a:r>
            <a:endParaRPr lang="en-US" dirty="0">
              <a:latin typeface="+mn-lt"/>
            </a:endParaRPr>
          </a:p>
        </p:txBody>
      </p:sp>
    </p:spTree>
    <p:extLst>
      <p:ext uri="{BB962C8B-B14F-4D97-AF65-F5344CB8AC3E}">
        <p14:creationId xmlns:p14="http://schemas.microsoft.com/office/powerpoint/2010/main" val="24543986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5715000" cy="1143000"/>
          </a:xfrm>
        </p:spPr>
        <p:txBody>
          <a:bodyPr/>
          <a:lstStyle/>
          <a:p>
            <a:r>
              <a:rPr lang="en-US" dirty="0" smtClean="0">
                <a:latin typeface="+mn-lt"/>
              </a:rPr>
              <a:t>MM</a:t>
            </a:r>
            <a:endParaRPr lang="en-US" dirty="0">
              <a:latin typeface="+mn-lt"/>
            </a:endParaRPr>
          </a:p>
        </p:txBody>
      </p:sp>
      <p:sp>
        <p:nvSpPr>
          <p:cNvPr id="3" name="Content Placeholder 2"/>
          <p:cNvSpPr>
            <a:spLocks noGrp="1"/>
          </p:cNvSpPr>
          <p:nvPr>
            <p:ph idx="1"/>
          </p:nvPr>
        </p:nvSpPr>
        <p:spPr>
          <a:xfrm>
            <a:off x="609600" y="1325562"/>
            <a:ext cx="8229600" cy="4525963"/>
          </a:xfrm>
        </p:spPr>
        <p:txBody>
          <a:bodyPr/>
          <a:lstStyle/>
          <a:p>
            <a:r>
              <a:rPr lang="en-US" dirty="0" smtClean="0">
                <a:latin typeface="+mn-lt"/>
              </a:rPr>
              <a:t>What is your plan?</a:t>
            </a:r>
          </a:p>
          <a:p>
            <a:pPr marL="0" indent="0">
              <a:buNone/>
            </a:pP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120</a:t>
            </a:fld>
            <a:endParaRPr lang="en-US" altLang="en-US"/>
          </a:p>
        </p:txBody>
      </p:sp>
    </p:spTree>
    <p:extLst>
      <p:ext uri="{BB962C8B-B14F-4D97-AF65-F5344CB8AC3E}">
        <p14:creationId xmlns:p14="http://schemas.microsoft.com/office/powerpoint/2010/main" val="38194223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68426" y="3505200"/>
            <a:ext cx="6480174" cy="1673225"/>
          </a:xfrm>
        </p:spPr>
        <p:txBody>
          <a:bodyPr/>
          <a:lstStyle/>
          <a:p>
            <a:r>
              <a:rPr lang="en-US" sz="2800" dirty="0" smtClean="0"/>
              <a:t>MPR</a:t>
            </a:r>
            <a:endParaRPr lang="en-US" sz="2800" dirty="0"/>
          </a:p>
        </p:txBody>
      </p:sp>
      <p:sp>
        <p:nvSpPr>
          <p:cNvPr id="6" name="Title 5"/>
          <p:cNvSpPr>
            <a:spLocks noGrp="1"/>
          </p:cNvSpPr>
          <p:nvPr>
            <p:ph type="title"/>
          </p:nvPr>
        </p:nvSpPr>
        <p:spPr/>
        <p:txBody>
          <a:bodyPr/>
          <a:lstStyle/>
          <a:p>
            <a:r>
              <a:rPr lang="en-US" dirty="0" smtClean="0"/>
              <a:t>Case study</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121</a:t>
            </a:fld>
            <a:endParaRPr lang="en-US" altLang="en-US"/>
          </a:p>
        </p:txBody>
      </p:sp>
    </p:spTree>
    <p:extLst>
      <p:ext uri="{BB962C8B-B14F-4D97-AF65-F5344CB8AC3E}">
        <p14:creationId xmlns:p14="http://schemas.microsoft.com/office/powerpoint/2010/main" val="37767303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latin typeface="+mn-lt"/>
              </a:rPr>
              <a:t>MPR</a:t>
            </a:r>
            <a:endParaRPr lang="en-US" dirty="0">
              <a:latin typeface="+mn-lt"/>
            </a:endParaRPr>
          </a:p>
        </p:txBody>
      </p:sp>
      <p:sp>
        <p:nvSpPr>
          <p:cNvPr id="3" name="Content Placeholder 2"/>
          <p:cNvSpPr>
            <a:spLocks noGrp="1"/>
          </p:cNvSpPr>
          <p:nvPr>
            <p:ph idx="1"/>
          </p:nvPr>
        </p:nvSpPr>
        <p:spPr>
          <a:xfrm>
            <a:off x="152400" y="1096962"/>
            <a:ext cx="8686800" cy="4525963"/>
          </a:xfrm>
        </p:spPr>
        <p:txBody>
          <a:bodyPr/>
          <a:lstStyle/>
          <a:p>
            <a:pPr marL="0" indent="0">
              <a:buNone/>
            </a:pPr>
            <a:r>
              <a:rPr lang="en-US" dirty="0" smtClean="0">
                <a:latin typeface="+mn-lt"/>
              </a:rPr>
              <a:t>58 </a:t>
            </a:r>
            <a:r>
              <a:rPr lang="en-US" dirty="0" err="1" smtClean="0">
                <a:latin typeface="+mn-lt"/>
              </a:rPr>
              <a:t>yo</a:t>
            </a:r>
            <a:r>
              <a:rPr lang="en-US" dirty="0" smtClean="0">
                <a:latin typeface="+mn-lt"/>
              </a:rPr>
              <a:t> Here </a:t>
            </a:r>
            <a:r>
              <a:rPr lang="en-US" dirty="0">
                <a:latin typeface="+mn-lt"/>
              </a:rPr>
              <a:t>for annual exam</a:t>
            </a:r>
            <a:br>
              <a:rPr lang="en-US" dirty="0">
                <a:latin typeface="+mn-lt"/>
              </a:rPr>
            </a:br>
            <a:r>
              <a:rPr lang="en-US" dirty="0">
                <a:latin typeface="+mn-lt"/>
              </a:rPr>
              <a:t>       --Menstrual </a:t>
            </a:r>
            <a:r>
              <a:rPr lang="en-US" dirty="0" err="1">
                <a:latin typeface="+mn-lt"/>
              </a:rPr>
              <a:t>hx</a:t>
            </a:r>
            <a:r>
              <a:rPr lang="en-US" dirty="0">
                <a:latin typeface="+mn-lt"/>
              </a:rPr>
              <a:t>: menarche: 13, hysterectomy</a:t>
            </a:r>
            <a:br>
              <a:rPr lang="en-US" dirty="0">
                <a:latin typeface="+mn-lt"/>
              </a:rPr>
            </a:br>
            <a:r>
              <a:rPr lang="en-US" dirty="0">
                <a:latin typeface="+mn-lt"/>
              </a:rPr>
              <a:t>       --Sexual </a:t>
            </a:r>
            <a:r>
              <a:rPr lang="en-US" dirty="0" err="1">
                <a:latin typeface="+mn-lt"/>
              </a:rPr>
              <a:t>hx</a:t>
            </a:r>
            <a:r>
              <a:rPr lang="en-US" dirty="0">
                <a:latin typeface="+mn-lt"/>
              </a:rPr>
              <a:t>: not sexually active x 1 year</a:t>
            </a:r>
            <a:br>
              <a:rPr lang="en-US" dirty="0">
                <a:latin typeface="+mn-lt"/>
              </a:rPr>
            </a:br>
            <a:r>
              <a:rPr lang="en-US" dirty="0">
                <a:latin typeface="+mn-lt"/>
              </a:rPr>
              <a:t>       --Contraception</a:t>
            </a:r>
            <a:r>
              <a:rPr lang="en-US" dirty="0" smtClean="0">
                <a:latin typeface="+mn-lt"/>
              </a:rPr>
              <a:t>: hysterectomy</a:t>
            </a:r>
            <a:r>
              <a:rPr lang="en-US" dirty="0">
                <a:latin typeface="+mn-lt"/>
              </a:rPr>
              <a:t/>
            </a:r>
            <a:br>
              <a:rPr lang="en-US" dirty="0">
                <a:latin typeface="+mn-lt"/>
              </a:rPr>
            </a:br>
            <a:r>
              <a:rPr lang="en-US" dirty="0">
                <a:latin typeface="+mn-lt"/>
              </a:rPr>
              <a:t>       --Pregnancy </a:t>
            </a:r>
            <a:r>
              <a:rPr lang="en-US" dirty="0" err="1">
                <a:latin typeface="+mn-lt"/>
              </a:rPr>
              <a:t>hx</a:t>
            </a:r>
            <a:r>
              <a:rPr lang="en-US" dirty="0">
                <a:latin typeface="+mn-lt"/>
              </a:rPr>
              <a:t>: G2P2002 c/s x 2</a:t>
            </a:r>
            <a:br>
              <a:rPr lang="en-US" dirty="0">
                <a:latin typeface="+mn-lt"/>
              </a:rPr>
            </a:br>
            <a:r>
              <a:rPr lang="en-US" dirty="0">
                <a:latin typeface="+mn-lt"/>
              </a:rPr>
              <a:t>       --Pap smear</a:t>
            </a:r>
            <a:r>
              <a:rPr lang="en-US" dirty="0" smtClean="0">
                <a:latin typeface="+mn-lt"/>
              </a:rPr>
              <a:t>: none </a:t>
            </a:r>
            <a:r>
              <a:rPr lang="en-US" dirty="0">
                <a:latin typeface="+mn-lt"/>
              </a:rPr>
              <a:t>on </a:t>
            </a:r>
            <a:r>
              <a:rPr lang="en-US" dirty="0" smtClean="0">
                <a:latin typeface="+mn-lt"/>
              </a:rPr>
              <a:t>file, </a:t>
            </a:r>
            <a:r>
              <a:rPr lang="en-US" dirty="0">
                <a:latin typeface="+mn-lt"/>
              </a:rPr>
              <a:t>no </a:t>
            </a:r>
            <a:r>
              <a:rPr lang="en-US" dirty="0" err="1">
                <a:latin typeface="+mn-lt"/>
              </a:rPr>
              <a:t>hx</a:t>
            </a:r>
            <a:r>
              <a:rPr lang="en-US" dirty="0">
                <a:latin typeface="+mn-lt"/>
              </a:rPr>
              <a:t> </a:t>
            </a:r>
            <a:r>
              <a:rPr lang="en-US" dirty="0" err="1">
                <a:latin typeface="+mn-lt"/>
              </a:rPr>
              <a:t>abnormals</a:t>
            </a:r>
            <a:r>
              <a:rPr lang="en-US" dirty="0">
                <a:latin typeface="+mn-lt"/>
              </a:rPr>
              <a:t>, no longer indicated due to TAH</a:t>
            </a:r>
            <a:br>
              <a:rPr lang="en-US" dirty="0">
                <a:latin typeface="+mn-lt"/>
              </a:rPr>
            </a:br>
            <a:r>
              <a:rPr lang="en-US" dirty="0">
                <a:latin typeface="+mn-lt"/>
              </a:rPr>
              <a:t>       --</a:t>
            </a:r>
            <a:r>
              <a:rPr lang="en-US" dirty="0" err="1">
                <a:latin typeface="+mn-lt"/>
              </a:rPr>
              <a:t>Mammo</a:t>
            </a:r>
            <a:r>
              <a:rPr lang="en-US" dirty="0">
                <a:latin typeface="+mn-lt"/>
              </a:rPr>
              <a:t>: per </a:t>
            </a:r>
            <a:r>
              <a:rPr lang="en-US" dirty="0" err="1">
                <a:latin typeface="+mn-lt"/>
              </a:rPr>
              <a:t>pt</a:t>
            </a:r>
            <a:r>
              <a:rPr lang="en-US" dirty="0">
                <a:latin typeface="+mn-lt"/>
              </a:rPr>
              <a:t>- had one </a:t>
            </a:r>
            <a:r>
              <a:rPr lang="en-US" dirty="0" smtClean="0">
                <a:latin typeface="+mn-lt"/>
              </a:rPr>
              <a:t>within past year- </a:t>
            </a:r>
            <a:r>
              <a:rPr lang="en-US" dirty="0">
                <a:latin typeface="+mn-lt"/>
              </a:rPr>
              <a:t>normal</a:t>
            </a:r>
            <a:br>
              <a:rPr lang="en-US" dirty="0">
                <a:latin typeface="+mn-lt"/>
              </a:rPr>
            </a:br>
            <a:r>
              <a:rPr lang="en-US" dirty="0">
                <a:latin typeface="+mn-lt"/>
              </a:rPr>
              <a:t>       --Fam </a:t>
            </a:r>
            <a:r>
              <a:rPr lang="en-US" dirty="0" err="1">
                <a:latin typeface="+mn-lt"/>
              </a:rPr>
              <a:t>hx</a:t>
            </a:r>
            <a:r>
              <a:rPr lang="en-US" dirty="0">
                <a:latin typeface="+mn-lt"/>
              </a:rPr>
              <a:t>: GYN cancers: no, blood clots: no</a:t>
            </a:r>
            <a:br>
              <a:rPr lang="en-US" dirty="0">
                <a:latin typeface="+mn-lt"/>
              </a:rPr>
            </a:br>
            <a:r>
              <a:rPr lang="en-US" dirty="0">
                <a:latin typeface="+mn-lt"/>
              </a:rPr>
              <a:t>       --</a:t>
            </a:r>
            <a:r>
              <a:rPr lang="en-US" dirty="0" err="1">
                <a:latin typeface="+mn-lt"/>
              </a:rPr>
              <a:t>Soc</a:t>
            </a:r>
            <a:r>
              <a:rPr lang="en-US" dirty="0">
                <a:latin typeface="+mn-lt"/>
              </a:rPr>
              <a:t> </a:t>
            </a:r>
            <a:r>
              <a:rPr lang="en-US" dirty="0" err="1">
                <a:latin typeface="+mn-lt"/>
              </a:rPr>
              <a:t>hx</a:t>
            </a:r>
            <a:r>
              <a:rPr lang="en-US" dirty="0">
                <a:latin typeface="+mn-lt"/>
              </a:rPr>
              <a:t>: no working, no </a:t>
            </a:r>
            <a:r>
              <a:rPr lang="en-US" dirty="0" err="1">
                <a:latin typeface="+mn-lt"/>
              </a:rPr>
              <a:t>tob</a:t>
            </a:r>
            <a:r>
              <a:rPr lang="en-US" dirty="0">
                <a:latin typeface="+mn-lt"/>
              </a:rPr>
              <a:t>, has </a:t>
            </a:r>
            <a:r>
              <a:rPr lang="en-US" dirty="0" err="1">
                <a:latin typeface="+mn-lt"/>
              </a:rPr>
              <a:t>hx</a:t>
            </a:r>
            <a:r>
              <a:rPr lang="en-US" dirty="0">
                <a:latin typeface="+mn-lt"/>
              </a:rPr>
              <a:t> DV (emotional) with prior partner- no longer in her life</a:t>
            </a:r>
            <a:br>
              <a:rPr lang="en-US" dirty="0">
                <a:latin typeface="+mn-lt"/>
              </a:rPr>
            </a:br>
            <a:r>
              <a:rPr lang="en-US" dirty="0">
                <a:latin typeface="+mn-lt"/>
              </a:rPr>
              <a:t>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122</a:t>
            </a:fld>
            <a:endParaRPr lang="en-US" altLang="en-US"/>
          </a:p>
        </p:txBody>
      </p:sp>
    </p:spTree>
    <p:extLst>
      <p:ext uri="{BB962C8B-B14F-4D97-AF65-F5344CB8AC3E}">
        <p14:creationId xmlns:p14="http://schemas.microsoft.com/office/powerpoint/2010/main" val="42126333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MPR</a:t>
            </a:r>
            <a:endParaRPr lang="en-US" dirty="0">
              <a:latin typeface="+mn-lt"/>
            </a:endParaRPr>
          </a:p>
        </p:txBody>
      </p:sp>
      <p:sp>
        <p:nvSpPr>
          <p:cNvPr id="3" name="Content Placeholder 2"/>
          <p:cNvSpPr>
            <a:spLocks noGrp="1"/>
          </p:cNvSpPr>
          <p:nvPr>
            <p:ph idx="1"/>
          </p:nvPr>
        </p:nvSpPr>
        <p:spPr>
          <a:xfrm>
            <a:off x="685800" y="1401762"/>
            <a:ext cx="8001000" cy="4525963"/>
          </a:xfrm>
        </p:spPr>
        <p:txBody>
          <a:bodyPr/>
          <a:lstStyle/>
          <a:p>
            <a:r>
              <a:rPr lang="en-US" dirty="0">
                <a:latin typeface="+mn-lt"/>
              </a:rPr>
              <a:t>   1. taking estradiol 1mg for </a:t>
            </a:r>
            <a:r>
              <a:rPr lang="en-US" dirty="0" smtClean="0">
                <a:latin typeface="+mn-lt"/>
              </a:rPr>
              <a:t>3years- </a:t>
            </a:r>
            <a:r>
              <a:rPr lang="en-US" dirty="0">
                <a:latin typeface="+mn-lt"/>
              </a:rPr>
              <a:t>helps with hot flashes. works well when taking, cant sleep when </a:t>
            </a:r>
            <a:r>
              <a:rPr lang="en-US" dirty="0" smtClean="0">
                <a:latin typeface="+mn-lt"/>
              </a:rPr>
              <a:t>doesn’t </a:t>
            </a:r>
            <a:r>
              <a:rPr lang="en-US" dirty="0">
                <a:latin typeface="+mn-lt"/>
              </a:rPr>
              <a:t>take. wondering if she should be on this medication but also hesitant to stop</a:t>
            </a:r>
            <a:br>
              <a:rPr lang="en-US" dirty="0">
                <a:latin typeface="+mn-lt"/>
              </a:rPr>
            </a:br>
            <a:r>
              <a:rPr lang="en-US" dirty="0">
                <a:latin typeface="+mn-lt"/>
              </a:rPr>
              <a:t>       2. very elevated BP today. repeat slightly better. no chest pain, no SOB, no headache.</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123</a:t>
            </a:fld>
            <a:endParaRPr lang="en-US" altLang="en-US"/>
          </a:p>
        </p:txBody>
      </p:sp>
    </p:spTree>
    <p:extLst>
      <p:ext uri="{BB962C8B-B14F-4D97-AF65-F5344CB8AC3E}">
        <p14:creationId xmlns:p14="http://schemas.microsoft.com/office/powerpoint/2010/main" val="9003841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678" y="76200"/>
            <a:ext cx="5715000" cy="1143000"/>
          </a:xfrm>
        </p:spPr>
        <p:txBody>
          <a:bodyPr/>
          <a:lstStyle/>
          <a:p>
            <a:r>
              <a:rPr lang="en-US" dirty="0" smtClean="0">
                <a:latin typeface="+mn-lt"/>
              </a:rPr>
              <a:t>MPR</a:t>
            </a:r>
            <a:endParaRPr lang="en-US" dirty="0">
              <a:latin typeface="+mn-lt"/>
            </a:endParaRPr>
          </a:p>
        </p:txBody>
      </p:sp>
      <p:sp>
        <p:nvSpPr>
          <p:cNvPr id="3" name="Content Placeholder 2"/>
          <p:cNvSpPr>
            <a:spLocks noGrp="1"/>
          </p:cNvSpPr>
          <p:nvPr>
            <p:ph idx="1"/>
          </p:nvPr>
        </p:nvSpPr>
        <p:spPr>
          <a:xfrm>
            <a:off x="553278" y="1401762"/>
            <a:ext cx="8153400" cy="4525963"/>
          </a:xfrm>
        </p:spPr>
        <p:txBody>
          <a:bodyPr/>
          <a:lstStyle/>
          <a:p>
            <a:pPr marL="0" indent="0">
              <a:buNone/>
            </a:pPr>
            <a:r>
              <a:rPr lang="en-US" dirty="0">
                <a:latin typeface="+mn-lt"/>
              </a:rPr>
              <a:t>Temp 97.6 F, Temp Site oral, </a:t>
            </a:r>
            <a:r>
              <a:rPr lang="en-US" dirty="0" err="1">
                <a:latin typeface="+mn-lt"/>
              </a:rPr>
              <a:t>Ht</a:t>
            </a:r>
            <a:r>
              <a:rPr lang="en-US" dirty="0">
                <a:latin typeface="+mn-lt"/>
              </a:rPr>
              <a:t> 60.5 in, </a:t>
            </a:r>
            <a:r>
              <a:rPr lang="en-US" dirty="0" err="1">
                <a:latin typeface="+mn-lt"/>
              </a:rPr>
              <a:t>Wt</a:t>
            </a:r>
            <a:r>
              <a:rPr lang="en-US" dirty="0">
                <a:latin typeface="+mn-lt"/>
              </a:rPr>
              <a:t> 145.6 </a:t>
            </a:r>
            <a:r>
              <a:rPr lang="en-US" dirty="0" err="1">
                <a:latin typeface="+mn-lt"/>
              </a:rPr>
              <a:t>lbs</a:t>
            </a:r>
            <a:r>
              <a:rPr lang="en-US" dirty="0">
                <a:latin typeface="+mn-lt"/>
              </a:rPr>
              <a:t>, BMI 27.96, </a:t>
            </a:r>
            <a:r>
              <a:rPr lang="en-US" b="1" dirty="0">
                <a:latin typeface="+mn-lt"/>
              </a:rPr>
              <a:t>BP 185/104 </a:t>
            </a:r>
            <a:r>
              <a:rPr lang="en-US" dirty="0">
                <a:latin typeface="+mn-lt"/>
              </a:rPr>
              <a:t>mm Hg, BP Site/</a:t>
            </a:r>
            <a:r>
              <a:rPr lang="en-US" dirty="0" err="1">
                <a:latin typeface="+mn-lt"/>
              </a:rPr>
              <a:t>Pos</a:t>
            </a:r>
            <a:r>
              <a:rPr lang="en-US" dirty="0">
                <a:latin typeface="+mn-lt"/>
              </a:rPr>
              <a:t> r forearm, HR 79, RR 20, Smoking never, # cigs day 0, # of </a:t>
            </a:r>
            <a:r>
              <a:rPr lang="en-US" dirty="0" err="1">
                <a:latin typeface="+mn-lt"/>
              </a:rPr>
              <a:t>yrs</a:t>
            </a:r>
            <a:r>
              <a:rPr lang="en-US" dirty="0">
                <a:latin typeface="+mn-lt"/>
              </a:rPr>
              <a:t> smoked 0, Pain Scale 0, O2 Sat </a:t>
            </a:r>
            <a:r>
              <a:rPr lang="en-US" dirty="0" smtClean="0">
                <a:latin typeface="+mn-lt"/>
              </a:rPr>
              <a:t>100, </a:t>
            </a:r>
            <a:r>
              <a:rPr lang="en-US" dirty="0">
                <a:latin typeface="+mn-lt"/>
              </a:rPr>
              <a:t>LMP: no menses, Repeat </a:t>
            </a:r>
            <a:r>
              <a:rPr lang="en-US" b="1" dirty="0">
                <a:latin typeface="+mn-lt"/>
              </a:rPr>
              <a:t>BP 170/97</a:t>
            </a:r>
            <a:r>
              <a:rPr lang="en-US" dirty="0" smtClean="0">
                <a:latin typeface="+mn-lt"/>
              </a:rPr>
              <a:t>.</a:t>
            </a:r>
          </a:p>
          <a:p>
            <a:pPr marL="0" indent="0">
              <a:buNone/>
            </a:pPr>
            <a:endParaRPr lang="en-US" dirty="0">
              <a:latin typeface="+mn-lt"/>
            </a:endParaRPr>
          </a:p>
          <a:p>
            <a:pPr marL="0" indent="0">
              <a:buNone/>
            </a:pPr>
            <a:r>
              <a:rPr lang="en-US" dirty="0">
                <a:latin typeface="+mn-lt"/>
              </a:rPr>
              <a:t>  Breast: soft, non tender, no masses. </a:t>
            </a:r>
            <a:br>
              <a:rPr lang="en-US" dirty="0">
                <a:latin typeface="+mn-lt"/>
              </a:rPr>
            </a:br>
            <a:r>
              <a:rPr lang="en-US" dirty="0">
                <a:latin typeface="+mn-lt"/>
              </a:rPr>
              <a:t>       External genitalia: normal, no lesions, </a:t>
            </a:r>
            <a:r>
              <a:rPr lang="en-US" dirty="0" err="1">
                <a:latin typeface="+mn-lt"/>
              </a:rPr>
              <a:t>introitus</a:t>
            </a:r>
            <a:r>
              <a:rPr lang="en-US" dirty="0">
                <a:latin typeface="+mn-lt"/>
              </a:rPr>
              <a:t> normal. </a:t>
            </a:r>
            <a:br>
              <a:rPr lang="en-US" dirty="0">
                <a:latin typeface="+mn-lt"/>
              </a:rPr>
            </a:br>
            <a:r>
              <a:rPr lang="en-US" dirty="0">
                <a:latin typeface="+mn-lt"/>
              </a:rPr>
              <a:t>       Vagina: healthy pink mucosa without any lesions. </a:t>
            </a:r>
            <a:br>
              <a:rPr lang="en-US" dirty="0">
                <a:latin typeface="+mn-lt"/>
              </a:rPr>
            </a:br>
            <a:r>
              <a:rPr lang="en-US" dirty="0">
                <a:latin typeface="+mn-lt"/>
              </a:rPr>
              <a:t>       Cervix:  surgically absent. </a:t>
            </a:r>
            <a:br>
              <a:rPr lang="en-US" dirty="0">
                <a:latin typeface="+mn-lt"/>
              </a:rPr>
            </a:br>
            <a:r>
              <a:rPr lang="en-US" dirty="0">
                <a:latin typeface="+mn-lt"/>
              </a:rPr>
              <a:t>       Uterus: surgically absent. </a:t>
            </a:r>
            <a:br>
              <a:rPr lang="en-US" dirty="0">
                <a:latin typeface="+mn-lt"/>
              </a:rPr>
            </a:br>
            <a:r>
              <a:rPr lang="en-US" dirty="0">
                <a:latin typeface="+mn-lt"/>
              </a:rPr>
              <a:t>       Adnexa: non palpable (? ovary left side). </a:t>
            </a:r>
            <a:br>
              <a:rPr lang="en-US" dirty="0">
                <a:latin typeface="+mn-lt"/>
              </a:rPr>
            </a:b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124</a:t>
            </a:fld>
            <a:endParaRPr lang="en-US" altLang="en-US"/>
          </a:p>
        </p:txBody>
      </p:sp>
    </p:spTree>
    <p:extLst>
      <p:ext uri="{BB962C8B-B14F-4D97-AF65-F5344CB8AC3E}">
        <p14:creationId xmlns:p14="http://schemas.microsoft.com/office/powerpoint/2010/main" val="290366671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930" y="6626"/>
            <a:ext cx="5715000" cy="1143000"/>
          </a:xfrm>
        </p:spPr>
        <p:txBody>
          <a:bodyPr/>
          <a:lstStyle/>
          <a:p>
            <a:r>
              <a:rPr lang="en-US" dirty="0" smtClean="0">
                <a:latin typeface="+mn-lt"/>
              </a:rPr>
              <a:t>MPR</a:t>
            </a:r>
            <a:endParaRPr lang="en-US" dirty="0">
              <a:latin typeface="+mn-lt"/>
            </a:endParaRPr>
          </a:p>
        </p:txBody>
      </p:sp>
      <p:sp>
        <p:nvSpPr>
          <p:cNvPr id="3" name="Content Placeholder 2"/>
          <p:cNvSpPr>
            <a:spLocks noGrp="1"/>
          </p:cNvSpPr>
          <p:nvPr>
            <p:ph idx="1"/>
          </p:nvPr>
        </p:nvSpPr>
        <p:spPr>
          <a:xfrm>
            <a:off x="642730" y="1332188"/>
            <a:ext cx="8077200" cy="4525963"/>
          </a:xfrm>
        </p:spPr>
        <p:txBody>
          <a:bodyPr/>
          <a:lstStyle/>
          <a:p>
            <a:pPr marL="0" indent="0">
              <a:buNone/>
            </a:pPr>
            <a:r>
              <a:rPr lang="en-US" dirty="0" smtClean="0">
                <a:latin typeface="+mn-lt"/>
              </a:rPr>
              <a:t>What is your plan?</a:t>
            </a:r>
          </a:p>
          <a:p>
            <a:endParaRPr lang="en-US" dirty="0" smtClean="0">
              <a:latin typeface="+mn-lt"/>
            </a:endParaRPr>
          </a:p>
          <a:p>
            <a:r>
              <a:rPr lang="en-US" dirty="0" smtClean="0">
                <a:latin typeface="+mn-lt"/>
              </a:rPr>
              <a:t>Continue estrogen 1mg daily</a:t>
            </a:r>
          </a:p>
          <a:p>
            <a:r>
              <a:rPr lang="en-US" dirty="0" smtClean="0">
                <a:latin typeface="+mn-lt"/>
              </a:rPr>
              <a:t>Wean off estrogen</a:t>
            </a:r>
          </a:p>
          <a:p>
            <a:r>
              <a:rPr lang="en-US" dirty="0" smtClean="0">
                <a:latin typeface="+mn-lt"/>
              </a:rPr>
              <a:t>Stop estrogen now</a:t>
            </a:r>
          </a:p>
          <a:p>
            <a:r>
              <a:rPr lang="en-US" dirty="0" smtClean="0">
                <a:latin typeface="+mn-lt"/>
              </a:rPr>
              <a:t>Change to new medication</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125</a:t>
            </a:fld>
            <a:endParaRPr lang="en-US" altLang="en-US"/>
          </a:p>
        </p:txBody>
      </p:sp>
    </p:spTree>
    <p:extLst>
      <p:ext uri="{BB962C8B-B14F-4D97-AF65-F5344CB8AC3E}">
        <p14:creationId xmlns:p14="http://schemas.microsoft.com/office/powerpoint/2010/main" val="338504363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715000" cy="1143000"/>
          </a:xfrm>
        </p:spPr>
        <p:txBody>
          <a:bodyPr/>
          <a:lstStyle/>
          <a:p>
            <a:r>
              <a:rPr lang="en-US" dirty="0" smtClean="0">
                <a:latin typeface="+mn-lt"/>
              </a:rPr>
              <a:t>MPR</a:t>
            </a:r>
            <a:endParaRPr lang="en-US" dirty="0">
              <a:latin typeface="+mn-lt"/>
            </a:endParaRPr>
          </a:p>
        </p:txBody>
      </p:sp>
      <p:sp>
        <p:nvSpPr>
          <p:cNvPr id="3" name="Content Placeholder 2"/>
          <p:cNvSpPr>
            <a:spLocks noGrp="1"/>
          </p:cNvSpPr>
          <p:nvPr>
            <p:ph idx="1"/>
          </p:nvPr>
        </p:nvSpPr>
        <p:spPr>
          <a:xfrm>
            <a:off x="304800" y="1295400"/>
            <a:ext cx="8458200" cy="4525963"/>
          </a:xfrm>
        </p:spPr>
        <p:txBody>
          <a:bodyPr/>
          <a:lstStyle/>
          <a:p>
            <a:pPr marL="0" indent="0">
              <a:buNone/>
            </a:pPr>
            <a:r>
              <a:rPr lang="en-US" dirty="0" smtClean="0">
                <a:latin typeface="+mn-lt"/>
              </a:rPr>
              <a:t>Plan:</a:t>
            </a:r>
          </a:p>
          <a:p>
            <a:pPr marL="0" indent="0">
              <a:buNone/>
            </a:pPr>
            <a:r>
              <a:rPr lang="en-US" dirty="0" smtClean="0">
                <a:latin typeface="+mn-lt"/>
              </a:rPr>
              <a:t>HOT FLASHES</a:t>
            </a:r>
          </a:p>
          <a:p>
            <a:pPr marL="0" indent="0">
              <a:buNone/>
            </a:pPr>
            <a:r>
              <a:rPr lang="en-US" dirty="0">
                <a:latin typeface="+mn-lt"/>
              </a:rPr>
              <a:t>	</a:t>
            </a:r>
            <a:r>
              <a:rPr lang="en-US" dirty="0" smtClean="0">
                <a:latin typeface="+mn-lt"/>
              </a:rPr>
              <a:t>Start </a:t>
            </a:r>
            <a:r>
              <a:rPr lang="en-US" dirty="0">
                <a:latin typeface="+mn-lt"/>
              </a:rPr>
              <a:t>estradiol tablet, 0.5 mg, 1 tab(s), orally, once a day for </a:t>
            </a:r>
            <a:r>
              <a:rPr lang="en-US" dirty="0" smtClean="0">
                <a:latin typeface="+mn-lt"/>
              </a:rPr>
              <a:t>3 </a:t>
            </a:r>
            <a:r>
              <a:rPr lang="en-US" dirty="0">
                <a:latin typeface="+mn-lt"/>
              </a:rPr>
              <a:t>days then every other day for 30 days, 45, Refills 0</a:t>
            </a:r>
            <a:br>
              <a:rPr lang="en-US" dirty="0">
                <a:latin typeface="+mn-lt"/>
              </a:rPr>
            </a:br>
            <a:r>
              <a:rPr lang="en-US" dirty="0">
                <a:latin typeface="+mn-lt"/>
              </a:rPr>
              <a:t>	</a:t>
            </a:r>
            <a:r>
              <a:rPr lang="en-US" dirty="0" smtClean="0">
                <a:latin typeface="+mn-lt"/>
              </a:rPr>
              <a:t>Start </a:t>
            </a:r>
            <a:r>
              <a:rPr lang="en-US" dirty="0">
                <a:latin typeface="+mn-lt"/>
              </a:rPr>
              <a:t>Paroxetine Hydrochloride tablet, 10 mg, 1 tab(s), orally, once a day, 90, Refills 0</a:t>
            </a:r>
            <a:br>
              <a:rPr lang="en-US" dirty="0">
                <a:latin typeface="+mn-lt"/>
              </a:rPr>
            </a:br>
            <a:r>
              <a:rPr lang="en-US" dirty="0" smtClean="0">
                <a:latin typeface="+mn-lt"/>
              </a:rPr>
              <a:t>	advised </a:t>
            </a:r>
            <a:r>
              <a:rPr lang="en-US" dirty="0">
                <a:latin typeface="+mn-lt"/>
              </a:rPr>
              <a:t>in the setting of possibly poorly controlled HTN and been on for 3 years, consider tapering and </a:t>
            </a:r>
            <a:r>
              <a:rPr lang="en-US" dirty="0" smtClean="0">
                <a:latin typeface="+mn-lt"/>
              </a:rPr>
              <a:t>discontinuing</a:t>
            </a:r>
            <a:r>
              <a:rPr lang="en-US" dirty="0">
                <a:latin typeface="+mn-lt"/>
              </a:rPr>
              <a:t>. will trial SSRI to see if gets symptom relief. </a:t>
            </a:r>
            <a:endParaRPr lang="en-US" dirty="0" smtClean="0">
              <a:latin typeface="+mn-lt"/>
            </a:endParaRPr>
          </a:p>
          <a:p>
            <a:pPr marL="0" indent="0">
              <a:buNone/>
            </a:pPr>
            <a:endParaRPr lang="en-US" dirty="0" smtClean="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126</a:t>
            </a:fld>
            <a:endParaRPr lang="en-US" altLang="en-US"/>
          </a:p>
        </p:txBody>
      </p:sp>
    </p:spTree>
    <p:extLst>
      <p:ext uri="{BB962C8B-B14F-4D97-AF65-F5344CB8AC3E}">
        <p14:creationId xmlns:p14="http://schemas.microsoft.com/office/powerpoint/2010/main" val="35945446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MPR</a:t>
            </a:r>
            <a:endParaRPr lang="en-US" dirty="0">
              <a:latin typeface="+mn-lt"/>
            </a:endParaRPr>
          </a:p>
        </p:txBody>
      </p:sp>
      <p:sp>
        <p:nvSpPr>
          <p:cNvPr id="3" name="Content Placeholder 2"/>
          <p:cNvSpPr>
            <a:spLocks noGrp="1"/>
          </p:cNvSpPr>
          <p:nvPr>
            <p:ph idx="1"/>
          </p:nvPr>
        </p:nvSpPr>
        <p:spPr>
          <a:xfrm>
            <a:off x="533400" y="1401762"/>
            <a:ext cx="8153400" cy="4525963"/>
          </a:xfrm>
        </p:spPr>
        <p:txBody>
          <a:bodyPr/>
          <a:lstStyle/>
          <a:p>
            <a:pPr marL="0" indent="0">
              <a:buNone/>
            </a:pPr>
            <a:r>
              <a:rPr lang="en-US" dirty="0">
                <a:latin typeface="+mn-lt"/>
              </a:rPr>
              <a:t>ELEVATED BP</a:t>
            </a:r>
          </a:p>
          <a:p>
            <a:pPr marL="0" indent="0">
              <a:buNone/>
            </a:pPr>
            <a:r>
              <a:rPr lang="en-US" dirty="0">
                <a:latin typeface="+mn-lt"/>
              </a:rPr>
              <a:t>known HTN- </a:t>
            </a:r>
            <a:r>
              <a:rPr lang="en-US" dirty="0" err="1">
                <a:latin typeface="+mn-lt"/>
              </a:rPr>
              <a:t>pt</a:t>
            </a:r>
            <a:r>
              <a:rPr lang="en-US" dirty="0">
                <a:latin typeface="+mn-lt"/>
              </a:rPr>
              <a:t> states she taking her meds as prescribed. chart review (though limited because </a:t>
            </a:r>
            <a:r>
              <a:rPr lang="en-US" dirty="0" err="1">
                <a:latin typeface="+mn-lt"/>
              </a:rPr>
              <a:t>pt</a:t>
            </a:r>
            <a:r>
              <a:rPr lang="en-US" dirty="0">
                <a:latin typeface="+mn-lt"/>
              </a:rPr>
              <a:t> is relatively new to this clinic) shows better control in general. Pt does admit to be nervous for GYN exam. PCP </a:t>
            </a:r>
            <a:r>
              <a:rPr lang="en-US" dirty="0" smtClean="0">
                <a:latin typeface="+mn-lt"/>
              </a:rPr>
              <a:t>unavailable </a:t>
            </a:r>
            <a:r>
              <a:rPr lang="en-US" dirty="0">
                <a:latin typeface="+mn-lt"/>
              </a:rPr>
              <a:t>at time of visit, so consulted with </a:t>
            </a:r>
            <a:r>
              <a:rPr lang="en-US" dirty="0" smtClean="0">
                <a:latin typeface="+mn-lt"/>
              </a:rPr>
              <a:t>on site medical director. Advised </a:t>
            </a:r>
            <a:r>
              <a:rPr lang="en-US" dirty="0">
                <a:latin typeface="+mn-lt"/>
              </a:rPr>
              <a:t>since other BPS better controlled </a:t>
            </a:r>
            <a:r>
              <a:rPr lang="en-US" dirty="0" err="1">
                <a:latin typeface="+mn-lt"/>
              </a:rPr>
              <a:t>pt</a:t>
            </a:r>
            <a:r>
              <a:rPr lang="en-US" dirty="0">
                <a:latin typeface="+mn-lt"/>
              </a:rPr>
              <a:t> can take BP at S&amp;S </a:t>
            </a:r>
            <a:r>
              <a:rPr lang="en-US" dirty="0" smtClean="0">
                <a:latin typeface="+mn-lt"/>
              </a:rPr>
              <a:t>can </a:t>
            </a:r>
            <a:r>
              <a:rPr lang="en-US" dirty="0">
                <a:latin typeface="+mn-lt"/>
              </a:rPr>
              <a:t>call CHC if elevated for follow up.   </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127</a:t>
            </a:fld>
            <a:endParaRPr lang="en-US" altLang="en-US"/>
          </a:p>
        </p:txBody>
      </p:sp>
    </p:spTree>
    <p:extLst>
      <p:ext uri="{BB962C8B-B14F-4D97-AF65-F5344CB8AC3E}">
        <p14:creationId xmlns:p14="http://schemas.microsoft.com/office/powerpoint/2010/main" val="343817589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6504"/>
            <a:ext cx="5715000" cy="1143000"/>
          </a:xfrm>
        </p:spPr>
        <p:txBody>
          <a:bodyPr/>
          <a:lstStyle/>
          <a:p>
            <a:r>
              <a:rPr lang="en-US" dirty="0" smtClean="0">
                <a:latin typeface="+mn-lt"/>
              </a:rPr>
              <a:t>MPR</a:t>
            </a:r>
            <a:endParaRPr lang="en-US" dirty="0">
              <a:latin typeface="+mn-lt"/>
            </a:endParaRPr>
          </a:p>
        </p:txBody>
      </p:sp>
      <p:sp>
        <p:nvSpPr>
          <p:cNvPr id="3" name="Content Placeholder 2"/>
          <p:cNvSpPr>
            <a:spLocks noGrp="1"/>
          </p:cNvSpPr>
          <p:nvPr>
            <p:ph idx="1"/>
          </p:nvPr>
        </p:nvSpPr>
        <p:spPr>
          <a:xfrm>
            <a:off x="914400" y="1352066"/>
            <a:ext cx="7772400" cy="4525963"/>
          </a:xfrm>
        </p:spPr>
        <p:txBody>
          <a:bodyPr/>
          <a:lstStyle/>
          <a:p>
            <a:r>
              <a:rPr lang="en-US" dirty="0" smtClean="0">
                <a:latin typeface="+mn-lt"/>
              </a:rPr>
              <a:t>3 months later, </a:t>
            </a:r>
            <a:r>
              <a:rPr lang="en-US" dirty="0" err="1" smtClean="0">
                <a:latin typeface="+mn-lt"/>
              </a:rPr>
              <a:t>appt</a:t>
            </a:r>
            <a:r>
              <a:rPr lang="en-US" dirty="0" smtClean="0">
                <a:latin typeface="+mn-lt"/>
              </a:rPr>
              <a:t> to f/u meds:</a:t>
            </a:r>
          </a:p>
          <a:p>
            <a:pPr lvl="1"/>
            <a:r>
              <a:rPr lang="en-US" sz="2400" dirty="0" smtClean="0">
                <a:latin typeface="+mn-lt"/>
              </a:rPr>
              <a:t>Pt reports she stopped Estradiol </a:t>
            </a:r>
            <a:r>
              <a:rPr lang="en-US" sz="2400" dirty="0">
                <a:latin typeface="+mn-lt"/>
              </a:rPr>
              <a:t>completely as </a:t>
            </a:r>
            <a:r>
              <a:rPr lang="en-US" sz="2400" dirty="0" smtClean="0">
                <a:latin typeface="+mn-lt"/>
              </a:rPr>
              <a:t>she was concerned it was "blocking </a:t>
            </a:r>
            <a:r>
              <a:rPr lang="en-US" sz="2400" dirty="0">
                <a:latin typeface="+mn-lt"/>
              </a:rPr>
              <a:t>her arteries." </a:t>
            </a:r>
            <a:endParaRPr lang="en-US" sz="2400" dirty="0" smtClean="0">
              <a:latin typeface="+mn-lt"/>
            </a:endParaRPr>
          </a:p>
          <a:p>
            <a:pPr lvl="1"/>
            <a:r>
              <a:rPr lang="en-US" sz="2400" dirty="0" smtClean="0">
                <a:latin typeface="+mn-lt"/>
              </a:rPr>
              <a:t>Pt </a:t>
            </a:r>
            <a:r>
              <a:rPr lang="en-US" sz="2400" dirty="0">
                <a:latin typeface="+mn-lt"/>
              </a:rPr>
              <a:t>reports very tired, taking Paxil in the morning. Having occasional hot flashes, </a:t>
            </a:r>
            <a:r>
              <a:rPr lang="en-US" sz="2400" dirty="0" err="1">
                <a:latin typeface="+mn-lt"/>
              </a:rPr>
              <a:t>pt</a:t>
            </a:r>
            <a:r>
              <a:rPr lang="en-US" sz="2400" dirty="0">
                <a:latin typeface="+mn-lt"/>
              </a:rPr>
              <a:t> reports estrogen alone works better</a:t>
            </a:r>
            <a:r>
              <a:rPr lang="en-US" sz="2400" dirty="0" smtClean="0">
                <a:latin typeface="+mn-lt"/>
              </a:rPr>
              <a:t>.</a:t>
            </a:r>
          </a:p>
          <a:p>
            <a:pPr lvl="1"/>
            <a:endParaRPr lang="en-US" sz="2400" dirty="0">
              <a:latin typeface="+mn-lt"/>
            </a:endParaRPr>
          </a:p>
          <a:p>
            <a:pPr lvl="1"/>
            <a:endParaRPr lang="en-US" sz="2400" dirty="0" smtClean="0">
              <a:latin typeface="+mn-lt"/>
            </a:endParaRPr>
          </a:p>
          <a:p>
            <a:pPr lvl="1"/>
            <a:r>
              <a:rPr lang="en-US" sz="2400" dirty="0">
                <a:latin typeface="+mn-lt"/>
              </a:rPr>
              <a:t>BP 115/71 mm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128</a:t>
            </a:fld>
            <a:endParaRPr lang="en-US" altLang="en-US"/>
          </a:p>
        </p:txBody>
      </p:sp>
    </p:spTree>
    <p:extLst>
      <p:ext uri="{BB962C8B-B14F-4D97-AF65-F5344CB8AC3E}">
        <p14:creationId xmlns:p14="http://schemas.microsoft.com/office/powerpoint/2010/main" val="148267303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626"/>
            <a:ext cx="5715000" cy="1143000"/>
          </a:xfrm>
        </p:spPr>
        <p:txBody>
          <a:bodyPr/>
          <a:lstStyle/>
          <a:p>
            <a:r>
              <a:rPr lang="en-US" dirty="0" smtClean="0">
                <a:latin typeface="+mn-lt"/>
              </a:rPr>
              <a:t>MPR</a:t>
            </a:r>
            <a:endParaRPr lang="en-US" dirty="0">
              <a:latin typeface="+mn-lt"/>
            </a:endParaRPr>
          </a:p>
        </p:txBody>
      </p:sp>
      <p:sp>
        <p:nvSpPr>
          <p:cNvPr id="3" name="Content Placeholder 2"/>
          <p:cNvSpPr>
            <a:spLocks noGrp="1"/>
          </p:cNvSpPr>
          <p:nvPr>
            <p:ph idx="1"/>
          </p:nvPr>
        </p:nvSpPr>
        <p:spPr>
          <a:xfrm>
            <a:off x="990600" y="1332188"/>
            <a:ext cx="7772400" cy="4525963"/>
          </a:xfrm>
        </p:spPr>
        <p:txBody>
          <a:bodyPr/>
          <a:lstStyle/>
          <a:p>
            <a:pPr marL="0" indent="0">
              <a:buNone/>
            </a:pPr>
            <a:r>
              <a:rPr lang="en-US" dirty="0" smtClean="0">
                <a:latin typeface="+mn-lt"/>
              </a:rPr>
              <a:t>Plan?</a:t>
            </a:r>
          </a:p>
          <a:p>
            <a:r>
              <a:rPr lang="en-US" dirty="0" smtClean="0">
                <a:latin typeface="+mn-lt"/>
              </a:rPr>
              <a:t>Take </a:t>
            </a:r>
            <a:r>
              <a:rPr lang="en-US" dirty="0" err="1" smtClean="0">
                <a:latin typeface="+mn-lt"/>
              </a:rPr>
              <a:t>paxil</a:t>
            </a:r>
            <a:r>
              <a:rPr lang="en-US" dirty="0" smtClean="0">
                <a:latin typeface="+mn-lt"/>
              </a:rPr>
              <a:t> at night</a:t>
            </a:r>
          </a:p>
          <a:p>
            <a:r>
              <a:rPr lang="en-US" dirty="0" smtClean="0">
                <a:latin typeface="+mn-lt"/>
              </a:rPr>
              <a:t>Restart trial of 0.5mg estradiol</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129</a:t>
            </a:fld>
            <a:endParaRPr lang="en-US" altLang="en-US"/>
          </a:p>
        </p:txBody>
      </p:sp>
    </p:spTree>
    <p:extLst>
      <p:ext uri="{BB962C8B-B14F-4D97-AF65-F5344CB8AC3E}">
        <p14:creationId xmlns:p14="http://schemas.microsoft.com/office/powerpoint/2010/main" val="12723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a:t>
            </a:fld>
            <a:endParaRPr lang="en-US" altLang="en-US"/>
          </a:p>
        </p:txBody>
      </p:sp>
      <p:pic>
        <p:nvPicPr>
          <p:cNvPr id="2050" name="Picture 2" descr="Image result for ovarian cy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010400" cy="522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0512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68426" y="3505200"/>
            <a:ext cx="6480174" cy="1673225"/>
          </a:xfrm>
        </p:spPr>
        <p:txBody>
          <a:bodyPr/>
          <a:lstStyle/>
          <a:p>
            <a:r>
              <a:rPr lang="en-US" sz="2800" dirty="0" smtClean="0"/>
              <a:t>RV</a:t>
            </a:r>
            <a:endParaRPr lang="en-US" sz="2800" dirty="0"/>
          </a:p>
        </p:txBody>
      </p:sp>
      <p:sp>
        <p:nvSpPr>
          <p:cNvPr id="6" name="Title 5"/>
          <p:cNvSpPr>
            <a:spLocks noGrp="1"/>
          </p:cNvSpPr>
          <p:nvPr>
            <p:ph type="title"/>
          </p:nvPr>
        </p:nvSpPr>
        <p:spPr/>
        <p:txBody>
          <a:bodyPr/>
          <a:lstStyle/>
          <a:p>
            <a:r>
              <a:rPr lang="en-US" dirty="0" smtClean="0"/>
              <a:t>Case study</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130</a:t>
            </a:fld>
            <a:endParaRPr lang="en-US" altLang="en-US"/>
          </a:p>
        </p:txBody>
      </p:sp>
    </p:spTree>
    <p:extLst>
      <p:ext uri="{BB962C8B-B14F-4D97-AF65-F5344CB8AC3E}">
        <p14:creationId xmlns:p14="http://schemas.microsoft.com/office/powerpoint/2010/main" val="326383903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RV</a:t>
            </a:r>
            <a:endParaRPr lang="en-US" dirty="0"/>
          </a:p>
        </p:txBody>
      </p:sp>
      <p:sp>
        <p:nvSpPr>
          <p:cNvPr id="7" name="Content Placeholder 6"/>
          <p:cNvSpPr>
            <a:spLocks noGrp="1"/>
          </p:cNvSpPr>
          <p:nvPr>
            <p:ph idx="1"/>
          </p:nvPr>
        </p:nvSpPr>
        <p:spPr>
          <a:xfrm>
            <a:off x="457200" y="1600200"/>
            <a:ext cx="8229600" cy="4525963"/>
          </a:xfrm>
        </p:spPr>
        <p:txBody>
          <a:bodyPr/>
          <a:lstStyle/>
          <a:p>
            <a:pPr marL="0" indent="0">
              <a:buNone/>
            </a:pPr>
            <a:r>
              <a:rPr lang="en-US" dirty="0" smtClean="0"/>
              <a:t>47yo G7P4034 presents for annual exam </a:t>
            </a:r>
            <a:r>
              <a:rPr lang="en-US" dirty="0"/>
              <a:t>c/o hot flashes. (black cohosh seems to be helping), difficulty sleeping, difficulty </a:t>
            </a:r>
            <a:r>
              <a:rPr lang="en-US" dirty="0" smtClean="0"/>
              <a:t>concentrating</a:t>
            </a:r>
          </a:p>
          <a:p>
            <a:r>
              <a:rPr lang="en-US" dirty="0" smtClean="0"/>
              <a:t>Med </a:t>
            </a:r>
            <a:r>
              <a:rPr lang="en-US" dirty="0" err="1" smtClean="0"/>
              <a:t>Hx</a:t>
            </a:r>
            <a:r>
              <a:rPr lang="en-US" dirty="0" smtClean="0"/>
              <a:t>: insomnia, ADD, depression, migraines no aura, asthma, former smoker, </a:t>
            </a:r>
          </a:p>
          <a:p>
            <a:r>
              <a:rPr lang="en-US" dirty="0" smtClean="0"/>
              <a:t>Meds: asthma </a:t>
            </a:r>
            <a:r>
              <a:rPr lang="en-US" dirty="0" err="1" smtClean="0"/>
              <a:t>valtrex</a:t>
            </a:r>
            <a:r>
              <a:rPr lang="en-US" dirty="0" smtClean="0"/>
              <a:t>, </a:t>
            </a:r>
            <a:r>
              <a:rPr lang="en-US" dirty="0" err="1" smtClean="0"/>
              <a:t>zonisamide</a:t>
            </a:r>
            <a:r>
              <a:rPr lang="en-US" dirty="0" smtClean="0"/>
              <a:t>, zolpidem, </a:t>
            </a:r>
            <a:r>
              <a:rPr lang="en-US" dirty="0" err="1" smtClean="0"/>
              <a:t>strattera</a:t>
            </a:r>
            <a:r>
              <a:rPr lang="en-US" dirty="0" smtClean="0"/>
              <a:t> </a:t>
            </a:r>
            <a:r>
              <a:rPr lang="en-US" dirty="0" err="1" smtClean="0"/>
              <a:t>singulair</a:t>
            </a:r>
            <a:r>
              <a:rPr lang="en-US" dirty="0" smtClean="0"/>
              <a:t>, </a:t>
            </a:r>
            <a:r>
              <a:rPr lang="en-US" dirty="0" err="1" smtClean="0"/>
              <a:t>imitrex</a:t>
            </a:r>
            <a:endParaRPr lang="en-US" dirty="0" smtClean="0"/>
          </a:p>
          <a:p>
            <a:r>
              <a:rPr lang="en-US" dirty="0" smtClean="0"/>
              <a:t>Menses: q2-3 months for the past few years “was tested by Yale and told was </a:t>
            </a:r>
            <a:r>
              <a:rPr lang="en-US" dirty="0" err="1" smtClean="0"/>
              <a:t>perimenopausal</a:t>
            </a:r>
            <a:r>
              <a:rPr lang="en-US" dirty="0" smtClean="0"/>
              <a:t>”</a:t>
            </a:r>
            <a:endParaRPr lang="en-US" dirty="0"/>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3/29/2023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131</a:t>
            </a:fld>
            <a:endParaRPr lang="en-US" altLang="en-US"/>
          </a:p>
        </p:txBody>
      </p:sp>
    </p:spTree>
    <p:extLst>
      <p:ext uri="{BB962C8B-B14F-4D97-AF65-F5344CB8AC3E}">
        <p14:creationId xmlns:p14="http://schemas.microsoft.com/office/powerpoint/2010/main" val="33791291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a:t>
            </a:r>
            <a:endParaRPr lang="en-US" dirty="0"/>
          </a:p>
        </p:txBody>
      </p:sp>
      <p:sp>
        <p:nvSpPr>
          <p:cNvPr id="3" name="Content Placeholder 2"/>
          <p:cNvSpPr>
            <a:spLocks noGrp="1"/>
          </p:cNvSpPr>
          <p:nvPr>
            <p:ph idx="1"/>
          </p:nvPr>
        </p:nvSpPr>
        <p:spPr>
          <a:xfrm>
            <a:off x="762000" y="1600200"/>
            <a:ext cx="7924800" cy="4525963"/>
          </a:xfrm>
        </p:spPr>
        <p:txBody>
          <a:bodyPr/>
          <a:lstStyle/>
          <a:p>
            <a:pPr marL="0" indent="0">
              <a:buNone/>
            </a:pPr>
            <a:r>
              <a:rPr lang="en-US" dirty="0" smtClean="0"/>
              <a:t>Plan?</a:t>
            </a:r>
          </a:p>
          <a:p>
            <a:r>
              <a:rPr lang="en-US" dirty="0" smtClean="0"/>
              <a:t>Started on low dose COCPs (</a:t>
            </a:r>
            <a:r>
              <a:rPr lang="en-US" dirty="0" err="1" smtClean="0"/>
              <a:t>loestrin</a:t>
            </a:r>
            <a:r>
              <a:rPr lang="en-US" dirty="0" smtClean="0"/>
              <a:t> 1/20)</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132</a:t>
            </a:fld>
            <a:endParaRPr lang="en-US" altLang="en-US"/>
          </a:p>
        </p:txBody>
      </p:sp>
    </p:spTree>
    <p:extLst>
      <p:ext uri="{BB962C8B-B14F-4D97-AF65-F5344CB8AC3E}">
        <p14:creationId xmlns:p14="http://schemas.microsoft.com/office/powerpoint/2010/main" val="400802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a:t>
            </a:r>
            <a:endParaRPr lang="en-US" dirty="0"/>
          </a:p>
        </p:txBody>
      </p:sp>
      <p:sp>
        <p:nvSpPr>
          <p:cNvPr id="3" name="Content Placeholder 2"/>
          <p:cNvSpPr>
            <a:spLocks noGrp="1"/>
          </p:cNvSpPr>
          <p:nvPr>
            <p:ph idx="1"/>
          </p:nvPr>
        </p:nvSpPr>
        <p:spPr>
          <a:xfrm>
            <a:off x="304800" y="1600200"/>
            <a:ext cx="8382000" cy="4525963"/>
          </a:xfrm>
        </p:spPr>
        <p:txBody>
          <a:bodyPr/>
          <a:lstStyle/>
          <a:p>
            <a:pPr marL="0" indent="0">
              <a:buNone/>
            </a:pPr>
            <a:r>
              <a:rPr lang="en-US" dirty="0" smtClean="0"/>
              <a:t>4 months later</a:t>
            </a:r>
          </a:p>
          <a:p>
            <a:r>
              <a:rPr lang="en-US" dirty="0" smtClean="0"/>
              <a:t>Took </a:t>
            </a:r>
            <a:r>
              <a:rPr lang="en-US" dirty="0" err="1"/>
              <a:t>loestrin</a:t>
            </a:r>
            <a:r>
              <a:rPr lang="en-US" dirty="0"/>
              <a:t> 1/20 x 3 </a:t>
            </a:r>
            <a:r>
              <a:rPr lang="en-US" dirty="0" smtClean="0"/>
              <a:t>months. </a:t>
            </a:r>
            <a:r>
              <a:rPr lang="en-US" dirty="0"/>
              <a:t>had </a:t>
            </a:r>
            <a:r>
              <a:rPr lang="en-US" dirty="0" smtClean="0"/>
              <a:t>menses </a:t>
            </a:r>
            <a:r>
              <a:rPr lang="en-US" dirty="0"/>
              <a:t>first month but </a:t>
            </a:r>
            <a:r>
              <a:rPr lang="en-US" dirty="0" smtClean="0"/>
              <a:t>not the </a:t>
            </a:r>
            <a:r>
              <a:rPr lang="en-US" dirty="0"/>
              <a:t>the subsequent months. While on COCPs headaches seemed worse (not all were migraines, but bad HA </a:t>
            </a:r>
            <a:r>
              <a:rPr lang="en-US" dirty="0" err="1"/>
              <a:t>esp</a:t>
            </a:r>
            <a:r>
              <a:rPr lang="en-US" dirty="0"/>
              <a:t> before and after menses/placebos), moody/emotional but </a:t>
            </a:r>
            <a:r>
              <a:rPr lang="en-US" dirty="0" smtClean="0"/>
              <a:t>hot flashes </a:t>
            </a:r>
            <a:r>
              <a:rPr lang="en-US" dirty="0"/>
              <a:t>were better. ran out 1 month ago and hot flashes are back. difficulty sleeping.</a:t>
            </a:r>
            <a:br>
              <a:rPr lang="en-US" dirty="0"/>
            </a:br>
            <a:r>
              <a:rPr lang="en-US" dirty="0"/>
              <a:t>       currently on </a:t>
            </a:r>
            <a:r>
              <a:rPr lang="en-US" dirty="0" smtClean="0"/>
              <a:t>psych </a:t>
            </a:r>
            <a:r>
              <a:rPr lang="en-US" dirty="0"/>
              <a:t>meds, so SSRIs not a good option</a:t>
            </a:r>
            <a:br>
              <a:rPr lang="en-US" dirty="0"/>
            </a:br>
            <a:r>
              <a:rPr lang="en-US" dirty="0"/>
              <a:t>       takes </a:t>
            </a:r>
            <a:r>
              <a:rPr lang="en-US" dirty="0" err="1"/>
              <a:t>ambien</a:t>
            </a:r>
            <a:r>
              <a:rPr lang="en-US" dirty="0"/>
              <a:t> for sleep but still awakes with </a:t>
            </a:r>
            <a:r>
              <a:rPr lang="en-US" dirty="0" smtClean="0"/>
              <a:t>hot flashes</a:t>
            </a: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133</a:t>
            </a:fld>
            <a:endParaRPr lang="en-US" altLang="en-US"/>
          </a:p>
        </p:txBody>
      </p:sp>
    </p:spTree>
    <p:extLst>
      <p:ext uri="{BB962C8B-B14F-4D97-AF65-F5344CB8AC3E}">
        <p14:creationId xmlns:p14="http://schemas.microsoft.com/office/powerpoint/2010/main" val="123561859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a:t>
            </a:r>
            <a:endParaRPr lang="en-US" dirty="0"/>
          </a:p>
        </p:txBody>
      </p:sp>
      <p:sp>
        <p:nvSpPr>
          <p:cNvPr id="3" name="Content Placeholder 2"/>
          <p:cNvSpPr>
            <a:spLocks noGrp="1"/>
          </p:cNvSpPr>
          <p:nvPr>
            <p:ph idx="1"/>
          </p:nvPr>
        </p:nvSpPr>
        <p:spPr>
          <a:xfrm>
            <a:off x="914400" y="1600200"/>
            <a:ext cx="7772400" cy="4525963"/>
          </a:xfrm>
        </p:spPr>
        <p:txBody>
          <a:bodyPr/>
          <a:lstStyle/>
          <a:p>
            <a:pPr marL="0" indent="0">
              <a:buNone/>
            </a:pPr>
            <a:r>
              <a:rPr lang="en-US" dirty="0" smtClean="0"/>
              <a:t>Plan?</a:t>
            </a:r>
          </a:p>
          <a:p>
            <a:r>
              <a:rPr lang="en-US" dirty="0" smtClean="0"/>
              <a:t>Started on </a:t>
            </a:r>
            <a:r>
              <a:rPr lang="en-US" dirty="0" err="1" smtClean="0"/>
              <a:t>gabepentin</a:t>
            </a:r>
            <a:r>
              <a:rPr lang="en-US" dirty="0" smtClean="0"/>
              <a:t>. start </a:t>
            </a:r>
            <a:r>
              <a:rPr lang="en-US" dirty="0"/>
              <a:t>at 100mg QHS, can increase q3days to max dose of 900mg </a:t>
            </a:r>
            <a:r>
              <a:rPr lang="en-US" dirty="0" err="1"/>
              <a:t>qHS</a:t>
            </a:r>
            <a:r>
              <a:rPr lang="en-US" dirty="0"/>
              <a:t>.</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134</a:t>
            </a:fld>
            <a:endParaRPr lang="en-US" altLang="en-US"/>
          </a:p>
        </p:txBody>
      </p:sp>
    </p:spTree>
    <p:extLst>
      <p:ext uri="{BB962C8B-B14F-4D97-AF65-F5344CB8AC3E}">
        <p14:creationId xmlns:p14="http://schemas.microsoft.com/office/powerpoint/2010/main" val="35229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a:t>
            </a:r>
            <a:endParaRPr lang="en-US" dirty="0"/>
          </a:p>
        </p:txBody>
      </p:sp>
      <p:sp>
        <p:nvSpPr>
          <p:cNvPr id="3" name="Content Placeholder 2"/>
          <p:cNvSpPr>
            <a:spLocks noGrp="1"/>
          </p:cNvSpPr>
          <p:nvPr>
            <p:ph idx="1"/>
          </p:nvPr>
        </p:nvSpPr>
        <p:spPr>
          <a:xfrm>
            <a:off x="381000" y="1600200"/>
            <a:ext cx="8305800" cy="4525963"/>
          </a:xfrm>
        </p:spPr>
        <p:txBody>
          <a:bodyPr/>
          <a:lstStyle/>
          <a:p>
            <a:pPr marL="0" indent="0">
              <a:buNone/>
            </a:pPr>
            <a:r>
              <a:rPr lang="en-US" dirty="0" smtClean="0"/>
              <a:t>9months later</a:t>
            </a:r>
          </a:p>
          <a:p>
            <a:r>
              <a:rPr lang="en-US" dirty="0" smtClean="0"/>
              <a:t>HOT FLASHES: terrible</a:t>
            </a:r>
            <a:r>
              <a:rPr lang="en-US" dirty="0"/>
              <a:t>, not sleeping. night sweats. </a:t>
            </a:r>
            <a:r>
              <a:rPr lang="en-US" dirty="0" err="1"/>
              <a:t>gabepentin</a:t>
            </a:r>
            <a:r>
              <a:rPr lang="en-US" dirty="0"/>
              <a:t> was helping but was having crying jags. stopped in May and mood got better but hot flashes got worse, so restarted- now taking 2pills nightly for a few weeks. </a:t>
            </a:r>
          </a:p>
          <a:p>
            <a:pPr marL="0" indent="0">
              <a:buNone/>
            </a:pPr>
            <a:r>
              <a:rPr lang="en-US" dirty="0" smtClean="0"/>
              <a:t>Plan?</a:t>
            </a:r>
          </a:p>
          <a:p>
            <a:r>
              <a:rPr lang="en-US" dirty="0" err="1"/>
              <a:t>Norethindrone</a:t>
            </a:r>
            <a:r>
              <a:rPr lang="en-US" dirty="0"/>
              <a:t> Acetate tablet, 5 mg, 2 tab(s), orally, once a day, 180, Refills 1</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135</a:t>
            </a:fld>
            <a:endParaRPr lang="en-US" altLang="en-US"/>
          </a:p>
        </p:txBody>
      </p:sp>
    </p:spTree>
    <p:extLst>
      <p:ext uri="{BB962C8B-B14F-4D97-AF65-F5344CB8AC3E}">
        <p14:creationId xmlns:p14="http://schemas.microsoft.com/office/powerpoint/2010/main" val="120634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a:t>
            </a:r>
            <a:endParaRPr lang="en-US" dirty="0"/>
          </a:p>
        </p:txBody>
      </p:sp>
      <p:sp>
        <p:nvSpPr>
          <p:cNvPr id="3" name="Content Placeholder 2"/>
          <p:cNvSpPr>
            <a:spLocks noGrp="1"/>
          </p:cNvSpPr>
          <p:nvPr>
            <p:ph idx="1"/>
          </p:nvPr>
        </p:nvSpPr>
        <p:spPr>
          <a:xfrm>
            <a:off x="838200" y="1600200"/>
            <a:ext cx="7848600" cy="4525963"/>
          </a:xfrm>
        </p:spPr>
        <p:txBody>
          <a:bodyPr/>
          <a:lstStyle/>
          <a:p>
            <a:pPr marL="0" indent="0">
              <a:buNone/>
            </a:pPr>
            <a:r>
              <a:rPr lang="en-US" dirty="0" smtClean="0"/>
              <a:t>1.5 years later (annual exam/now)</a:t>
            </a:r>
          </a:p>
          <a:p>
            <a:r>
              <a:rPr lang="en-US" dirty="0" smtClean="0"/>
              <a:t>HOT FLASHES: at some point (unknown) stopped </a:t>
            </a:r>
            <a:r>
              <a:rPr lang="en-US" dirty="0" err="1" smtClean="0"/>
              <a:t>norethindrone</a:t>
            </a:r>
            <a:r>
              <a:rPr lang="en-US" dirty="0" smtClean="0"/>
              <a:t>. seen </a:t>
            </a:r>
            <a:r>
              <a:rPr lang="en-US" dirty="0"/>
              <a:t>at PP and tried </a:t>
            </a:r>
            <a:r>
              <a:rPr lang="en-US" dirty="0" err="1"/>
              <a:t>femring</a:t>
            </a:r>
            <a:r>
              <a:rPr lang="en-US" dirty="0"/>
              <a:t> but was awful. bad yeast </a:t>
            </a:r>
            <a:r>
              <a:rPr lang="en-US" dirty="0" smtClean="0"/>
              <a:t>infections</a:t>
            </a:r>
            <a:r>
              <a:rPr lang="en-US" dirty="0"/>
              <a:t>. tried for a month. restarted </a:t>
            </a:r>
            <a:r>
              <a:rPr lang="en-US" dirty="0" err="1"/>
              <a:t>gabepentin</a:t>
            </a:r>
            <a:r>
              <a:rPr lang="en-US" dirty="0"/>
              <a:t> (300-400mg)- which helps but not enough and if misses dose has emotional lability. also notes vaginal dryness. interested in medication- patch form would be </a:t>
            </a:r>
            <a:r>
              <a:rPr lang="en-US" dirty="0" smtClean="0"/>
              <a:t>great. No menses for &gt; 1 year</a:t>
            </a:r>
            <a:r>
              <a:rPr lang="en-US" dirty="0"/>
              <a:t/>
            </a:r>
            <a:br>
              <a:rPr lang="en-US" dirty="0"/>
            </a:br>
            <a:r>
              <a:rPr lang="en-US" dirty="0"/>
              <a:t>       has </a:t>
            </a:r>
            <a:r>
              <a:rPr lang="en-US" dirty="0" err="1"/>
              <a:t>hx</a:t>
            </a:r>
            <a:r>
              <a:rPr lang="en-US" dirty="0"/>
              <a:t> migraines- no aura. had some bad headaches on low dose COCPs so stopped them in </a:t>
            </a:r>
            <a:r>
              <a:rPr lang="en-US" dirty="0" err="1"/>
              <a:t>perimenopausal</a:t>
            </a:r>
            <a:r>
              <a:rPr lang="en-US" dirty="0"/>
              <a:t> phase</a:t>
            </a:r>
            <a:r>
              <a:rPr lang="en-US" dirty="0" smtClean="0"/>
              <a:t>.  </a:t>
            </a: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136</a:t>
            </a:fld>
            <a:endParaRPr lang="en-US" altLang="en-US"/>
          </a:p>
        </p:txBody>
      </p:sp>
    </p:spTree>
    <p:extLst>
      <p:ext uri="{BB962C8B-B14F-4D97-AF65-F5344CB8AC3E}">
        <p14:creationId xmlns:p14="http://schemas.microsoft.com/office/powerpoint/2010/main" val="16194975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t>Plan?</a:t>
            </a:r>
          </a:p>
          <a:p>
            <a:r>
              <a:rPr lang="en-US" dirty="0"/>
              <a:t>Start </a:t>
            </a:r>
            <a:r>
              <a:rPr lang="en-US" dirty="0" err="1"/>
              <a:t>Combipatch</a:t>
            </a:r>
            <a:r>
              <a:rPr lang="en-US" dirty="0"/>
              <a:t> film, extended release, 0.05 mg-0.14 mg/24 hours, 1 PATCH, applied topically, 2 times a week, 30, Refills 0</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137</a:t>
            </a:fld>
            <a:endParaRPr lang="en-US" altLang="en-US"/>
          </a:p>
        </p:txBody>
      </p:sp>
    </p:spTree>
    <p:extLst>
      <p:ext uri="{BB962C8B-B14F-4D97-AF65-F5344CB8AC3E}">
        <p14:creationId xmlns:p14="http://schemas.microsoft.com/office/powerpoint/2010/main" val="36363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Pregnancy for the Primary Care Provider</a:t>
            </a:r>
            <a:endParaRPr lang="en-US" dirty="0"/>
          </a:p>
        </p:txBody>
      </p:sp>
      <p:sp>
        <p:nvSpPr>
          <p:cNvPr id="4" name="Date Placeholder 3"/>
          <p:cNvSpPr>
            <a:spLocks noGrp="1"/>
          </p:cNvSpPr>
          <p:nvPr>
            <p:ph type="dt" sz="half" idx="11"/>
          </p:nvPr>
        </p:nvSpPr>
        <p:spPr/>
        <p:txBody>
          <a:bodyPr/>
          <a:lstStyle/>
          <a:p>
            <a:pPr>
              <a:defRPr/>
            </a:pPr>
            <a:fld id="{F6A906B8-42BA-473D-893D-3C1B52C70375}" type="datetime1">
              <a:rPr lang="en-US" altLang="en-US" smtClean="0"/>
              <a:pPr>
                <a:defRPr/>
              </a:pPr>
              <a:t>3/29/2023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138</a:t>
            </a:fld>
            <a:endParaRPr lang="en-US" altLang="en-US"/>
          </a:p>
        </p:txBody>
      </p:sp>
    </p:spTree>
    <p:extLst>
      <p:ext uri="{BB962C8B-B14F-4D97-AF65-F5344CB8AC3E}">
        <p14:creationId xmlns:p14="http://schemas.microsoft.com/office/powerpoint/2010/main" val="417545611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Preconception</a:t>
            </a:r>
            <a:endParaRPr lang="en-US" dirty="0">
              <a:latin typeface="+mn-lt"/>
            </a:endParaRPr>
          </a:p>
        </p:txBody>
      </p:sp>
      <p:sp>
        <p:nvSpPr>
          <p:cNvPr id="3" name="Content Placeholder 2"/>
          <p:cNvSpPr>
            <a:spLocks noGrp="1"/>
          </p:cNvSpPr>
          <p:nvPr>
            <p:ph idx="1"/>
          </p:nvPr>
        </p:nvSpPr>
        <p:spPr>
          <a:xfrm>
            <a:off x="685800" y="1514158"/>
            <a:ext cx="8001000" cy="4525963"/>
          </a:xfrm>
        </p:spPr>
        <p:txBody>
          <a:bodyPr/>
          <a:lstStyle/>
          <a:p>
            <a:r>
              <a:rPr lang="en-US" dirty="0" smtClean="0">
                <a:latin typeface="+mn-lt"/>
              </a:rPr>
              <a:t>Preconception</a:t>
            </a:r>
          </a:p>
          <a:p>
            <a:pPr lvl="1"/>
            <a:r>
              <a:rPr lang="en-US" dirty="0" smtClean="0">
                <a:latin typeface="+mn-lt"/>
              </a:rPr>
              <a:t>Folic acid/PNV</a:t>
            </a:r>
          </a:p>
          <a:p>
            <a:pPr lvl="1"/>
            <a:r>
              <a:rPr lang="en-US" dirty="0" smtClean="0">
                <a:latin typeface="+mn-lt"/>
              </a:rPr>
              <a:t>Assess medication safety</a:t>
            </a:r>
          </a:p>
          <a:p>
            <a:pPr lvl="1"/>
            <a:r>
              <a:rPr lang="en-US" dirty="0" smtClean="0">
                <a:latin typeface="+mn-lt"/>
              </a:rPr>
              <a:t>Assess medical risk factors</a:t>
            </a:r>
          </a:p>
          <a:p>
            <a:pPr lvl="1"/>
            <a:r>
              <a:rPr lang="en-US" dirty="0" smtClean="0">
                <a:latin typeface="+mn-lt"/>
              </a:rPr>
              <a:t>Toxic exposures</a:t>
            </a:r>
          </a:p>
          <a:p>
            <a:pPr lvl="2"/>
            <a:r>
              <a:rPr lang="en-US" dirty="0" err="1" smtClean="0">
                <a:latin typeface="+mn-lt"/>
              </a:rPr>
              <a:t>Etoh</a:t>
            </a:r>
            <a:r>
              <a:rPr lang="en-US" dirty="0" smtClean="0">
                <a:latin typeface="+mn-lt"/>
              </a:rPr>
              <a:t>, drugs, tobacco</a:t>
            </a:r>
          </a:p>
          <a:p>
            <a:pPr lvl="2"/>
            <a:r>
              <a:rPr lang="en-US" dirty="0" smtClean="0">
                <a:latin typeface="+mn-lt"/>
              </a:rPr>
              <a:t>Listeria</a:t>
            </a:r>
          </a:p>
          <a:p>
            <a:pPr lvl="2"/>
            <a:r>
              <a:rPr lang="en-US" dirty="0" smtClean="0">
                <a:latin typeface="+mn-lt"/>
              </a:rPr>
              <a:t>Mercury</a:t>
            </a:r>
          </a:p>
          <a:p>
            <a:pPr lvl="2"/>
            <a:endParaRPr lang="en-US" dirty="0" smtClean="0">
              <a:latin typeface="+mn-lt"/>
            </a:endParaRPr>
          </a:p>
          <a:p>
            <a:r>
              <a:rPr lang="en-US" dirty="0" smtClean="0">
                <a:latin typeface="+mn-lt"/>
              </a:rPr>
              <a:t>Anticipatory guidance</a:t>
            </a:r>
          </a:p>
          <a:p>
            <a:pPr lvl="1"/>
            <a:r>
              <a:rPr lang="en-US" dirty="0" smtClean="0">
                <a:latin typeface="+mn-lt"/>
              </a:rPr>
              <a:t>May take up to 1 year for a healthy young woman with regular cycles to get pregnant</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139</a:t>
            </a:fld>
            <a:endParaRPr lang="en-US" altLang="en-US"/>
          </a:p>
        </p:txBody>
      </p:sp>
      <p:pic>
        <p:nvPicPr>
          <p:cNvPr id="7170" name="Picture 2" descr="Image result for preconception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05242"/>
            <a:ext cx="3124200" cy="409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9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05800" cy="4525963"/>
          </a:xfrm>
        </p:spPr>
        <p:txBody>
          <a:bodyPr/>
          <a:lstStyle/>
          <a:p>
            <a:pPr marL="342900" lvl="1" indent="-342900">
              <a:buFont typeface="Arial" pitchFamily="34" charset="0"/>
              <a:buChar char="•"/>
            </a:pPr>
            <a:r>
              <a:rPr lang="en-US" sz="2800" dirty="0">
                <a:latin typeface="+mn-lt"/>
              </a:rPr>
              <a:t>Management: </a:t>
            </a:r>
            <a:endParaRPr lang="en-US" sz="2800" dirty="0" smtClean="0">
              <a:latin typeface="+mn-lt"/>
            </a:endParaRPr>
          </a:p>
          <a:p>
            <a:pPr marL="742950" lvl="2" indent="-342900"/>
            <a:r>
              <a:rPr lang="en-US" sz="2800" dirty="0" smtClean="0">
                <a:latin typeface="+mn-lt"/>
              </a:rPr>
              <a:t>Most are benign</a:t>
            </a:r>
          </a:p>
          <a:p>
            <a:pPr marL="742950" lvl="2" indent="-342900"/>
            <a:r>
              <a:rPr lang="en-US" sz="2800" dirty="0" smtClean="0">
                <a:latin typeface="+mn-lt"/>
              </a:rPr>
              <a:t>f/u US 6-8 weeks to ensure resolution (or decrease in size)</a:t>
            </a:r>
          </a:p>
          <a:p>
            <a:pPr marL="742950" lvl="2" indent="-342900"/>
            <a:r>
              <a:rPr lang="en-US" sz="2800" dirty="0" smtClean="0">
                <a:latin typeface="+mn-lt"/>
              </a:rPr>
              <a:t>NSAIDs</a:t>
            </a:r>
          </a:p>
          <a:p>
            <a:pPr marL="742950" lvl="2" indent="-342900"/>
            <a:r>
              <a:rPr lang="en-US" sz="2800" dirty="0" smtClean="0">
                <a:latin typeface="+mn-lt"/>
              </a:rPr>
              <a:t>Suppress ovulation</a:t>
            </a:r>
          </a:p>
          <a:p>
            <a:pPr marL="742950" lvl="2" indent="-342900"/>
            <a:r>
              <a:rPr lang="en-US" sz="2800" dirty="0">
                <a:latin typeface="+mn-lt"/>
              </a:rPr>
              <a:t>S</a:t>
            </a:r>
            <a:r>
              <a:rPr lang="en-US" sz="2800" dirty="0" smtClean="0">
                <a:latin typeface="+mn-lt"/>
              </a:rPr>
              <a:t>urgery</a:t>
            </a:r>
          </a:p>
          <a:p>
            <a:pPr marL="742950" lvl="2" indent="-342900"/>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a:t>
            </a:fld>
            <a:endParaRPr lang="en-US" altLang="en-US"/>
          </a:p>
        </p:txBody>
      </p:sp>
      <p:sp>
        <p:nvSpPr>
          <p:cNvPr id="6" name="Title 5"/>
          <p:cNvSpPr>
            <a:spLocks noGrp="1"/>
          </p:cNvSpPr>
          <p:nvPr>
            <p:ph type="title"/>
          </p:nvPr>
        </p:nvSpPr>
        <p:spPr>
          <a:xfrm>
            <a:off x="3016526" y="0"/>
            <a:ext cx="5715000" cy="1143000"/>
          </a:xfrm>
        </p:spPr>
        <p:txBody>
          <a:bodyPr/>
          <a:lstStyle/>
          <a:p>
            <a:r>
              <a:rPr lang="en-US" dirty="0" smtClean="0">
                <a:latin typeface="+mn-lt"/>
              </a:rPr>
              <a:t>Ovarian Cysts</a:t>
            </a:r>
            <a:endParaRPr lang="en-US" dirty="0">
              <a:latin typeface="+mn-lt"/>
            </a:endParaRPr>
          </a:p>
        </p:txBody>
      </p:sp>
    </p:spTree>
    <p:extLst>
      <p:ext uri="{BB962C8B-B14F-4D97-AF65-F5344CB8AC3E}">
        <p14:creationId xmlns:p14="http://schemas.microsoft.com/office/powerpoint/2010/main" val="234915360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a:t>
            </a:r>
            <a:endParaRPr lang="en-US" dirty="0"/>
          </a:p>
        </p:txBody>
      </p:sp>
      <p:sp>
        <p:nvSpPr>
          <p:cNvPr id="3" name="Content Placeholder 2"/>
          <p:cNvSpPr>
            <a:spLocks noGrp="1"/>
          </p:cNvSpPr>
          <p:nvPr>
            <p:ph idx="1"/>
          </p:nvPr>
        </p:nvSpPr>
        <p:spPr>
          <a:xfrm>
            <a:off x="685800" y="1600200"/>
            <a:ext cx="8001000" cy="4525963"/>
          </a:xfrm>
        </p:spPr>
        <p:txBody>
          <a:bodyPr/>
          <a:lstStyle/>
          <a:p>
            <a:pPr lvl="0"/>
            <a:r>
              <a:rPr lang="en-US" dirty="0" smtClean="0"/>
              <a:t>Detailed </a:t>
            </a:r>
            <a:r>
              <a:rPr lang="en-US" dirty="0"/>
              <a:t>history (prior </a:t>
            </a:r>
            <a:r>
              <a:rPr lang="en-US" dirty="0" err="1"/>
              <a:t>preg</a:t>
            </a:r>
            <a:r>
              <a:rPr lang="en-US" dirty="0"/>
              <a:t>, FOB’s prior </a:t>
            </a:r>
            <a:r>
              <a:rPr lang="en-US" dirty="0" err="1"/>
              <a:t>preg</a:t>
            </a:r>
            <a:r>
              <a:rPr lang="en-US" dirty="0"/>
              <a:t>), </a:t>
            </a:r>
            <a:r>
              <a:rPr lang="en-US" dirty="0" smtClean="0"/>
              <a:t>in depth </a:t>
            </a:r>
            <a:r>
              <a:rPr lang="en-US" dirty="0"/>
              <a:t>menstrual history</a:t>
            </a:r>
          </a:p>
          <a:p>
            <a:pPr lvl="0"/>
            <a:r>
              <a:rPr lang="en-US" dirty="0"/>
              <a:t>PCOS work up: </a:t>
            </a:r>
            <a:endParaRPr lang="en-US" dirty="0" smtClean="0"/>
          </a:p>
          <a:p>
            <a:pPr lvl="1"/>
            <a:r>
              <a:rPr lang="en-US" dirty="0" smtClean="0"/>
              <a:t>androstenedione</a:t>
            </a:r>
            <a:r>
              <a:rPr lang="en-US" dirty="0"/>
              <a:t>, </a:t>
            </a:r>
            <a:r>
              <a:rPr lang="en-US" dirty="0" smtClean="0"/>
              <a:t>17 </a:t>
            </a:r>
            <a:r>
              <a:rPr lang="en-US" dirty="0" err="1" smtClean="0"/>
              <a:t>hydroxyprogestone</a:t>
            </a:r>
            <a:r>
              <a:rPr lang="en-US" dirty="0"/>
              <a:t>, </a:t>
            </a:r>
            <a:r>
              <a:rPr lang="en-US" dirty="0" smtClean="0"/>
              <a:t>DHEAS, testosterone</a:t>
            </a:r>
            <a:r>
              <a:rPr lang="en-US" dirty="0"/>
              <a:t>, LH, FSH, PRL, TSH with reflex, fasting insulin and fasting </a:t>
            </a:r>
            <a:r>
              <a:rPr lang="en-US" dirty="0" smtClean="0"/>
              <a:t>glucose, A1c</a:t>
            </a:r>
            <a:endParaRPr lang="en-US" dirty="0"/>
          </a:p>
          <a:p>
            <a:pPr lvl="1"/>
            <a:r>
              <a:rPr lang="en-US" dirty="0"/>
              <a:t>Ideal TSH when TTC is &lt;3.0</a:t>
            </a:r>
          </a:p>
          <a:p>
            <a:pPr lvl="0"/>
            <a:r>
              <a:rPr lang="en-US" dirty="0"/>
              <a:t>Day 3 labs: FSH and estradiol, can add Anti </a:t>
            </a:r>
            <a:r>
              <a:rPr lang="en-US" dirty="0" err="1"/>
              <a:t>Mullerian</a:t>
            </a:r>
            <a:r>
              <a:rPr lang="en-US" dirty="0"/>
              <a:t> Hormone </a:t>
            </a:r>
            <a:endParaRPr lang="en-US" dirty="0" smtClean="0"/>
          </a:p>
          <a:p>
            <a:pPr lvl="1"/>
            <a:r>
              <a:rPr lang="en-US" dirty="0" smtClean="0"/>
              <a:t>Will </a:t>
            </a:r>
            <a:r>
              <a:rPr lang="en-US" dirty="0"/>
              <a:t>tell you “egg quality” or “egg reserve</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140</a:t>
            </a:fld>
            <a:endParaRPr lang="en-US" altLang="en-US"/>
          </a:p>
        </p:txBody>
      </p:sp>
    </p:spTree>
    <p:extLst>
      <p:ext uri="{BB962C8B-B14F-4D97-AF65-F5344CB8AC3E}">
        <p14:creationId xmlns:p14="http://schemas.microsoft.com/office/powerpoint/2010/main" val="281694191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153400" cy="914400"/>
          </a:xfrm>
        </p:spPr>
        <p:txBody>
          <a:bodyPr/>
          <a:lstStyle/>
          <a:p>
            <a:r>
              <a:rPr lang="en-US" dirty="0">
                <a:latin typeface="+mn-lt"/>
              </a:rPr>
              <a:t>Estradiol: want below 80.  If elevated, might mean that a normal FSH is falsely suppressed and there is really an issue</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141</a:t>
            </a:fld>
            <a:endParaRPr lang="en-US" altLang="en-US"/>
          </a:p>
        </p:txBody>
      </p:sp>
      <p:pic>
        <p:nvPicPr>
          <p:cNvPr id="6" name="Picture 5" descr="Image result for d3 fsh and e2"/>
          <p:cNvPicPr/>
          <p:nvPr/>
        </p:nvPicPr>
        <p:blipFill rotWithShape="1">
          <a:blip r:embed="rId2">
            <a:extLst>
              <a:ext uri="{28A0092B-C50C-407E-A947-70E740481C1C}">
                <a14:useLocalDpi xmlns:a14="http://schemas.microsoft.com/office/drawing/2010/main" val="0"/>
              </a:ext>
            </a:extLst>
          </a:blip>
          <a:srcRect t="7297" b="18377"/>
          <a:stretch/>
        </p:blipFill>
        <p:spPr bwMode="auto">
          <a:xfrm>
            <a:off x="533400" y="914400"/>
            <a:ext cx="8001000" cy="4145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689339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Fertility</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142</a:t>
            </a:fld>
            <a:endParaRPr lang="en-US" altLang="en-US"/>
          </a:p>
        </p:txBody>
      </p:sp>
      <p:pic>
        <p:nvPicPr>
          <p:cNvPr id="6" name="Picture 5" descr="Image result for amh levels"/>
          <p:cNvPicPr/>
          <p:nvPr/>
        </p:nvPicPr>
        <p:blipFill rotWithShape="1">
          <a:blip r:embed="rId2">
            <a:extLst>
              <a:ext uri="{28A0092B-C50C-407E-A947-70E740481C1C}">
                <a14:useLocalDpi xmlns:a14="http://schemas.microsoft.com/office/drawing/2010/main" val="0"/>
              </a:ext>
            </a:extLst>
          </a:blip>
          <a:srcRect l="4128" r="58139" b="11871"/>
          <a:stretch/>
        </p:blipFill>
        <p:spPr bwMode="auto">
          <a:xfrm>
            <a:off x="2438400" y="1447800"/>
            <a:ext cx="4227513" cy="41979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358411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183" y="26504"/>
            <a:ext cx="5715000" cy="1143000"/>
          </a:xfrm>
        </p:spPr>
        <p:txBody>
          <a:bodyPr/>
          <a:lstStyle/>
          <a:p>
            <a:r>
              <a:rPr lang="en-US" dirty="0" smtClean="0">
                <a:latin typeface="+mn-lt"/>
              </a:rPr>
              <a:t>Fertility</a:t>
            </a:r>
            <a:endParaRPr lang="en-US" dirty="0">
              <a:latin typeface="+mn-lt"/>
            </a:endParaRPr>
          </a:p>
        </p:txBody>
      </p:sp>
      <p:sp>
        <p:nvSpPr>
          <p:cNvPr id="3" name="Content Placeholder 2"/>
          <p:cNvSpPr>
            <a:spLocks noGrp="1"/>
          </p:cNvSpPr>
          <p:nvPr>
            <p:ph idx="1"/>
          </p:nvPr>
        </p:nvSpPr>
        <p:spPr>
          <a:xfrm>
            <a:off x="427383" y="1352066"/>
            <a:ext cx="8305800" cy="4525963"/>
          </a:xfrm>
        </p:spPr>
        <p:txBody>
          <a:bodyPr/>
          <a:lstStyle/>
          <a:p>
            <a:pPr marL="0" indent="0">
              <a:buNone/>
            </a:pPr>
            <a:r>
              <a:rPr lang="en-US" b="1" dirty="0">
                <a:latin typeface="+mn-lt"/>
              </a:rPr>
              <a:t>Diet/lifestyle</a:t>
            </a:r>
            <a:endParaRPr lang="en-US" dirty="0">
              <a:latin typeface="+mn-lt"/>
            </a:endParaRPr>
          </a:p>
          <a:p>
            <a:pPr lvl="0"/>
            <a:r>
              <a:rPr lang="en-US" dirty="0">
                <a:latin typeface="+mn-lt"/>
              </a:rPr>
              <a:t>Take a prenatal vitamin every day</a:t>
            </a:r>
          </a:p>
          <a:p>
            <a:pPr lvl="0"/>
            <a:r>
              <a:rPr lang="en-US" dirty="0">
                <a:latin typeface="+mn-lt"/>
              </a:rPr>
              <a:t>Take omega-3 fatty acids- either as a separate pill or see if your prenatal vitamin has DHA (this is omega 3 fatty acids)</a:t>
            </a:r>
          </a:p>
          <a:p>
            <a:pPr lvl="0"/>
            <a:r>
              <a:rPr lang="en-US" dirty="0">
                <a:latin typeface="+mn-lt"/>
              </a:rPr>
              <a:t>Eat one serving of full fat dairy a day (</a:t>
            </a:r>
            <a:r>
              <a:rPr lang="en-US" dirty="0" err="1">
                <a:latin typeface="+mn-lt"/>
              </a:rPr>
              <a:t>ie</a:t>
            </a:r>
            <a:r>
              <a:rPr lang="en-US" dirty="0">
                <a:latin typeface="+mn-lt"/>
              </a:rPr>
              <a:t> whole milk, whole milk yogurt, whole milk cheese)</a:t>
            </a:r>
          </a:p>
          <a:p>
            <a:pPr lvl="0"/>
            <a:r>
              <a:rPr lang="en-US" dirty="0">
                <a:latin typeface="+mn-lt"/>
              </a:rPr>
              <a:t>Moderate exercise for 30-60 minutes on most days</a:t>
            </a:r>
          </a:p>
          <a:p>
            <a:pPr lvl="0"/>
            <a:r>
              <a:rPr lang="en-US" dirty="0">
                <a:latin typeface="+mn-lt"/>
              </a:rPr>
              <a:t>Maintain a healthy weight</a:t>
            </a:r>
          </a:p>
          <a:p>
            <a:pPr lvl="0"/>
            <a:r>
              <a:rPr lang="en-US" dirty="0">
                <a:latin typeface="+mn-lt"/>
              </a:rPr>
              <a:t>Avoid smoking and drugs. Limit alcohol to no more than 4 drinks per week while trying to conceive (and none if you become pregnant)</a:t>
            </a:r>
          </a:p>
          <a:p>
            <a:r>
              <a:rPr lang="en-US" dirty="0" smtClean="0">
                <a:latin typeface="+mn-lt"/>
              </a:rPr>
              <a:t>Use fertility lubricants like </a:t>
            </a:r>
            <a:r>
              <a:rPr lang="en-US" dirty="0" err="1" smtClean="0">
                <a:latin typeface="+mn-lt"/>
              </a:rPr>
              <a:t>PreSeed</a:t>
            </a:r>
            <a:r>
              <a:rPr lang="en-US" dirty="0">
                <a:latin typeface="+mn-lt"/>
              </a:rPr>
              <a:t/>
            </a:r>
            <a:br>
              <a:rPr lang="en-US" dirty="0">
                <a:latin typeface="+mn-lt"/>
              </a:rPr>
            </a:br>
            <a:r>
              <a:rPr lang="en-US" dirty="0">
                <a:latin typeface="+mn-lt"/>
              </a:rPr>
              <a:t> </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143</a:t>
            </a:fld>
            <a:endParaRPr lang="en-US" altLang="en-US"/>
          </a:p>
        </p:txBody>
      </p:sp>
    </p:spTree>
    <p:extLst>
      <p:ext uri="{BB962C8B-B14F-4D97-AF65-F5344CB8AC3E}">
        <p14:creationId xmlns:p14="http://schemas.microsoft.com/office/powerpoint/2010/main" val="21981620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Fertility</a:t>
            </a:r>
            <a:endParaRPr lang="en-US" dirty="0">
              <a:latin typeface="+mn-lt"/>
            </a:endParaRPr>
          </a:p>
        </p:txBody>
      </p:sp>
      <p:sp>
        <p:nvSpPr>
          <p:cNvPr id="3" name="Content Placeholder 2"/>
          <p:cNvSpPr>
            <a:spLocks noGrp="1"/>
          </p:cNvSpPr>
          <p:nvPr>
            <p:ph idx="1"/>
          </p:nvPr>
        </p:nvSpPr>
        <p:spPr>
          <a:xfrm>
            <a:off x="533400" y="1325562"/>
            <a:ext cx="8153400" cy="4525963"/>
          </a:xfrm>
        </p:spPr>
        <p:txBody>
          <a:bodyPr/>
          <a:lstStyle/>
          <a:p>
            <a:pPr marL="0" indent="0">
              <a:buNone/>
            </a:pPr>
            <a:r>
              <a:rPr lang="en-US" b="1" dirty="0" smtClean="0">
                <a:latin typeface="+mn-lt"/>
              </a:rPr>
              <a:t>Track Ovulation</a:t>
            </a:r>
          </a:p>
          <a:p>
            <a:r>
              <a:rPr lang="en-US" dirty="0" smtClean="0">
                <a:latin typeface="+mn-lt"/>
              </a:rPr>
              <a:t>Use a free app/calendar. Most ovulation occurs day 10-14</a:t>
            </a:r>
          </a:p>
          <a:p>
            <a:pPr marL="0" indent="0">
              <a:buNone/>
            </a:pPr>
            <a:endParaRPr lang="en-US" b="1" dirty="0" smtClean="0">
              <a:latin typeface="+mn-lt"/>
            </a:endParaRPr>
          </a:p>
          <a:p>
            <a:pPr marL="0" indent="0">
              <a:buNone/>
            </a:pPr>
            <a:r>
              <a:rPr lang="en-US" b="1" dirty="0" smtClean="0">
                <a:latin typeface="+mn-lt"/>
              </a:rPr>
              <a:t>Cervical </a:t>
            </a:r>
            <a:r>
              <a:rPr lang="en-US" b="1" dirty="0">
                <a:latin typeface="+mn-lt"/>
              </a:rPr>
              <a:t>Mucous Monitoring</a:t>
            </a:r>
            <a:endParaRPr lang="en-US" dirty="0">
              <a:latin typeface="+mn-lt"/>
            </a:endParaRPr>
          </a:p>
          <a:p>
            <a:r>
              <a:rPr lang="en-US" u="sng" dirty="0">
                <a:latin typeface="+mn-lt"/>
              </a:rPr>
              <a:t>After period</a:t>
            </a:r>
            <a:r>
              <a:rPr lang="en-US" dirty="0">
                <a:latin typeface="+mn-lt"/>
              </a:rPr>
              <a:t>: discharge may be: dry, cloudy, </a:t>
            </a:r>
            <a:r>
              <a:rPr lang="en-US" dirty="0" err="1">
                <a:latin typeface="+mn-lt"/>
              </a:rPr>
              <a:t>muscousy</a:t>
            </a:r>
            <a:r>
              <a:rPr lang="en-US" dirty="0">
                <a:latin typeface="+mn-lt"/>
              </a:rPr>
              <a:t>, yellow or white</a:t>
            </a:r>
          </a:p>
          <a:p>
            <a:r>
              <a:rPr lang="en-US" u="sng" dirty="0">
                <a:latin typeface="+mn-lt"/>
              </a:rPr>
              <a:t>During ovulation:</a:t>
            </a:r>
            <a:r>
              <a:rPr lang="en-US" dirty="0">
                <a:latin typeface="+mn-lt"/>
              </a:rPr>
              <a:t> clear, stretchy discharge- looks like egg-whites. Will stretch between your fingers.  Lasts one day</a:t>
            </a:r>
          </a:p>
          <a:p>
            <a:r>
              <a:rPr lang="en-US" u="sng" dirty="0">
                <a:latin typeface="+mn-lt"/>
              </a:rPr>
              <a:t>After ovulation</a:t>
            </a:r>
            <a:r>
              <a:rPr lang="en-US" dirty="0">
                <a:latin typeface="+mn-lt"/>
              </a:rPr>
              <a:t>: discharge may be: dry, cloudy, </a:t>
            </a:r>
            <a:r>
              <a:rPr lang="en-US" dirty="0" err="1">
                <a:latin typeface="+mn-lt"/>
              </a:rPr>
              <a:t>muscousy</a:t>
            </a:r>
            <a:r>
              <a:rPr lang="en-US" dirty="0">
                <a:latin typeface="+mn-lt"/>
              </a:rPr>
              <a:t>, yellow or white</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144</a:t>
            </a:fld>
            <a:endParaRPr lang="en-US" altLang="en-US"/>
          </a:p>
        </p:txBody>
      </p:sp>
    </p:spTree>
    <p:extLst>
      <p:ext uri="{BB962C8B-B14F-4D97-AF65-F5344CB8AC3E}">
        <p14:creationId xmlns:p14="http://schemas.microsoft.com/office/powerpoint/2010/main" val="101965004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6565"/>
            <a:ext cx="5715000" cy="1143000"/>
          </a:xfrm>
        </p:spPr>
        <p:txBody>
          <a:bodyPr/>
          <a:lstStyle/>
          <a:p>
            <a:r>
              <a:rPr lang="en-US" dirty="0" smtClean="0">
                <a:latin typeface="+mn-lt"/>
              </a:rPr>
              <a:t>Fertility </a:t>
            </a:r>
            <a:endParaRPr lang="en-US" dirty="0">
              <a:latin typeface="+mn-lt"/>
            </a:endParaRPr>
          </a:p>
        </p:txBody>
      </p:sp>
      <p:sp>
        <p:nvSpPr>
          <p:cNvPr id="3" name="Content Placeholder 2"/>
          <p:cNvSpPr>
            <a:spLocks noGrp="1"/>
          </p:cNvSpPr>
          <p:nvPr>
            <p:ph idx="1"/>
          </p:nvPr>
        </p:nvSpPr>
        <p:spPr>
          <a:xfrm>
            <a:off x="457200" y="1342127"/>
            <a:ext cx="8229600" cy="4525963"/>
          </a:xfrm>
        </p:spPr>
        <p:txBody>
          <a:bodyPr/>
          <a:lstStyle/>
          <a:p>
            <a:pPr marL="0" lvl="0" indent="0">
              <a:buNone/>
            </a:pPr>
            <a:r>
              <a:rPr lang="en-US" altLang="en-US" b="1" dirty="0" smtClean="0">
                <a:latin typeface="+mn-lt"/>
                <a:ea typeface="Calibri" pitchFamily="34" charset="0"/>
                <a:cs typeface="Times New Roman" pitchFamily="18" charset="0"/>
              </a:rPr>
              <a:t>Ovulation Predictor Kits</a:t>
            </a:r>
          </a:p>
          <a:p>
            <a:pPr lvl="0"/>
            <a:r>
              <a:rPr lang="en-US" altLang="en-US" dirty="0" smtClean="0">
                <a:latin typeface="+mn-lt"/>
                <a:ea typeface="Calibri" pitchFamily="34" charset="0"/>
                <a:cs typeface="Times New Roman" pitchFamily="18" charset="0"/>
              </a:rPr>
              <a:t>Recommend</a:t>
            </a:r>
            <a:r>
              <a:rPr lang="en-US" altLang="en-US" dirty="0">
                <a:latin typeface="+mn-lt"/>
                <a:ea typeface="Calibri" pitchFamily="34" charset="0"/>
                <a:cs typeface="Times New Roman" pitchFamily="18" charset="0"/>
              </a:rPr>
              <a:t>: Clear Blue Digital Ovulation </a:t>
            </a:r>
            <a:r>
              <a:rPr lang="en-US" altLang="en-US" dirty="0" smtClean="0">
                <a:latin typeface="+mn-lt"/>
                <a:ea typeface="Calibri" pitchFamily="34" charset="0"/>
                <a:cs typeface="Times New Roman" pitchFamily="18" charset="0"/>
              </a:rPr>
              <a:t>Test</a:t>
            </a:r>
            <a:endParaRPr lang="en-US" altLang="en-US" sz="4000" dirty="0" smtClean="0">
              <a:latin typeface="+mn-lt"/>
              <a:cs typeface="Arial" pitchFamily="34" charset="0"/>
            </a:endParaRPr>
          </a:p>
          <a:p>
            <a:pPr lvl="0"/>
            <a:r>
              <a:rPr lang="en-US" altLang="en-US" dirty="0" smtClean="0">
                <a:latin typeface="+mn-lt"/>
                <a:ea typeface="Calibri" pitchFamily="34" charset="0"/>
                <a:cs typeface="Times New Roman" pitchFamily="18" charset="0"/>
              </a:rPr>
              <a:t>Start </a:t>
            </a:r>
            <a:r>
              <a:rPr lang="en-US" altLang="en-US" dirty="0">
                <a:latin typeface="+mn-lt"/>
                <a:ea typeface="Calibri" pitchFamily="34" charset="0"/>
                <a:cs typeface="Times New Roman" pitchFamily="18" charset="0"/>
              </a:rPr>
              <a:t>testing on day 10, using a first morning urine until you get a positive (smiley face). Have sex that night, the next night and the following night</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145</a:t>
            </a:fld>
            <a:endParaRPr lang="en-US" altLang="en-US"/>
          </a:p>
        </p:txBody>
      </p:sp>
      <p:pic>
        <p:nvPicPr>
          <p:cNvPr id="3073" name="Picture 1" descr="Image result for clear blue digital ovulation test"/>
          <p:cNvPicPr>
            <a:picLocks noChangeAspect="1" noChangeArrowheads="1"/>
          </p:cNvPicPr>
          <p:nvPr/>
        </p:nvPicPr>
        <p:blipFill>
          <a:blip r:embed="rId2">
            <a:extLst>
              <a:ext uri="{28A0092B-C50C-407E-A947-70E740481C1C}">
                <a14:useLocalDpi xmlns:a14="http://schemas.microsoft.com/office/drawing/2010/main" val="0"/>
              </a:ext>
            </a:extLst>
          </a:blip>
          <a:srcRect l="7436" t="27138" r="6693" b="30855"/>
          <a:stretch>
            <a:fillRect/>
          </a:stretch>
        </p:blipFill>
        <p:spPr bwMode="auto">
          <a:xfrm>
            <a:off x="2286000" y="3830161"/>
            <a:ext cx="4800600" cy="23467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26395"/>
            <a:ext cx="2519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alt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413543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68426" y="3505200"/>
            <a:ext cx="6480174" cy="1673225"/>
          </a:xfrm>
        </p:spPr>
        <p:txBody>
          <a:bodyPr/>
          <a:lstStyle/>
          <a:p>
            <a:r>
              <a:rPr lang="en-US" sz="2800" dirty="0" smtClean="0"/>
              <a:t>SC</a:t>
            </a:r>
            <a:endParaRPr lang="en-US" sz="2800" dirty="0"/>
          </a:p>
        </p:txBody>
      </p:sp>
      <p:sp>
        <p:nvSpPr>
          <p:cNvPr id="6" name="Title 5"/>
          <p:cNvSpPr>
            <a:spLocks noGrp="1"/>
          </p:cNvSpPr>
          <p:nvPr>
            <p:ph type="title"/>
          </p:nvPr>
        </p:nvSpPr>
        <p:spPr/>
        <p:txBody>
          <a:bodyPr/>
          <a:lstStyle/>
          <a:p>
            <a:r>
              <a:rPr lang="en-US" dirty="0" smtClean="0"/>
              <a:t>Case study</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146</a:t>
            </a:fld>
            <a:endParaRPr lang="en-US" altLang="en-US"/>
          </a:p>
        </p:txBody>
      </p:sp>
    </p:spTree>
    <p:extLst>
      <p:ext uri="{BB962C8B-B14F-4D97-AF65-F5344CB8AC3E}">
        <p14:creationId xmlns:p14="http://schemas.microsoft.com/office/powerpoint/2010/main" val="17558099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a:t>
            </a:r>
            <a:endParaRPr lang="en-US" dirty="0"/>
          </a:p>
        </p:txBody>
      </p:sp>
      <p:sp>
        <p:nvSpPr>
          <p:cNvPr id="7" name="Content Placeholder 6"/>
          <p:cNvSpPr>
            <a:spLocks noGrp="1"/>
          </p:cNvSpPr>
          <p:nvPr>
            <p:ph idx="1"/>
          </p:nvPr>
        </p:nvSpPr>
        <p:spPr>
          <a:xfrm>
            <a:off x="533400" y="1600200"/>
            <a:ext cx="8153400" cy="4525963"/>
          </a:xfrm>
        </p:spPr>
        <p:txBody>
          <a:bodyPr/>
          <a:lstStyle/>
          <a:p>
            <a:r>
              <a:rPr lang="en-US" dirty="0" smtClean="0"/>
              <a:t>34 </a:t>
            </a:r>
            <a:r>
              <a:rPr lang="en-US" dirty="0" err="1" smtClean="0"/>
              <a:t>yo</a:t>
            </a:r>
            <a:r>
              <a:rPr lang="en-US" dirty="0" smtClean="0"/>
              <a:t> G1P1001 presents for annual.   Notes menses q1-3 months.  Is not </a:t>
            </a:r>
            <a:r>
              <a:rPr lang="en-US" dirty="0" err="1" smtClean="0"/>
              <a:t>contracepting</a:t>
            </a:r>
            <a:r>
              <a:rPr lang="en-US" dirty="0" smtClean="0"/>
              <a:t>, would like to be pregnant. Current child is 7yo and hasn’t </a:t>
            </a:r>
            <a:r>
              <a:rPr lang="en-US" dirty="0" err="1" smtClean="0"/>
              <a:t>contracepted</a:t>
            </a:r>
            <a:r>
              <a:rPr lang="en-US" dirty="0" smtClean="0"/>
              <a:t> nor conceived since. </a:t>
            </a:r>
          </a:p>
          <a:p>
            <a:r>
              <a:rPr lang="en-US" dirty="0" smtClean="0"/>
              <a:t>Med </a:t>
            </a:r>
            <a:r>
              <a:rPr lang="en-US" dirty="0" err="1" smtClean="0"/>
              <a:t>hx</a:t>
            </a:r>
            <a:r>
              <a:rPr lang="en-US" dirty="0" smtClean="0"/>
              <a:t>: overweight (BMI 30), prediabetes (a1c 5.7 1 year ago)</a:t>
            </a:r>
          </a:p>
          <a:p>
            <a:pPr marL="0" indent="0">
              <a:buNone/>
            </a:pPr>
            <a:endParaRPr lang="en-US" dirty="0" smtClean="0"/>
          </a:p>
          <a:p>
            <a:pPr marL="0" indent="0">
              <a:buNone/>
            </a:pPr>
            <a:r>
              <a:rPr lang="en-US" dirty="0" smtClean="0"/>
              <a:t>Plan?</a:t>
            </a:r>
          </a:p>
          <a:p>
            <a:r>
              <a:rPr lang="en-US" dirty="0" smtClean="0"/>
              <a:t>Order PCOS labs, TSH, PRL, Fertility labs</a:t>
            </a: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3/29/2023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147</a:t>
            </a:fld>
            <a:endParaRPr lang="en-US" altLang="en-US"/>
          </a:p>
        </p:txBody>
      </p:sp>
    </p:spTree>
    <p:extLst>
      <p:ext uri="{BB962C8B-B14F-4D97-AF65-F5344CB8AC3E}">
        <p14:creationId xmlns:p14="http://schemas.microsoft.com/office/powerpoint/2010/main" val="38559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t>NORMAL LABS:</a:t>
            </a:r>
          </a:p>
          <a:p>
            <a:r>
              <a:rPr lang="en-US" dirty="0" smtClean="0"/>
              <a:t>Testosterone</a:t>
            </a:r>
          </a:p>
          <a:p>
            <a:r>
              <a:rPr lang="en-US" dirty="0" smtClean="0"/>
              <a:t>Androstenedione</a:t>
            </a:r>
          </a:p>
          <a:p>
            <a:r>
              <a:rPr lang="en-US" dirty="0" smtClean="0"/>
              <a:t>17 </a:t>
            </a:r>
            <a:r>
              <a:rPr lang="en-US" dirty="0" err="1" smtClean="0"/>
              <a:t>hydroxyprogesterone</a:t>
            </a:r>
            <a:endParaRPr lang="en-US" dirty="0" smtClean="0"/>
          </a:p>
          <a:p>
            <a:r>
              <a:rPr lang="en-US" dirty="0" smtClean="0"/>
              <a:t>Prolactin</a:t>
            </a:r>
          </a:p>
          <a:p>
            <a:r>
              <a:rPr lang="en-US" dirty="0" smtClean="0"/>
              <a:t>thyroid</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148</a:t>
            </a:fld>
            <a:endParaRPr lang="en-US" altLang="en-US"/>
          </a:p>
        </p:txBody>
      </p:sp>
    </p:spTree>
    <p:extLst>
      <p:ext uri="{BB962C8B-B14F-4D97-AF65-F5344CB8AC3E}">
        <p14:creationId xmlns:p14="http://schemas.microsoft.com/office/powerpoint/2010/main" val="30221127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
            </a:r>
            <a:endParaRPr lang="en-US" dirty="0"/>
          </a:p>
        </p:txBody>
      </p:sp>
      <p:sp>
        <p:nvSpPr>
          <p:cNvPr id="3" name="Content Placeholder 2"/>
          <p:cNvSpPr>
            <a:spLocks noGrp="1"/>
          </p:cNvSpPr>
          <p:nvPr>
            <p:ph idx="1"/>
          </p:nvPr>
        </p:nvSpPr>
        <p:spPr>
          <a:xfrm>
            <a:off x="685800" y="1600200"/>
            <a:ext cx="8001000" cy="4525963"/>
          </a:xfrm>
        </p:spPr>
        <p:txBody>
          <a:bodyPr/>
          <a:lstStyle/>
          <a:p>
            <a:r>
              <a:rPr lang="en-US" dirty="0" smtClean="0"/>
              <a:t>NEED INTEPRETATION</a:t>
            </a:r>
            <a:br>
              <a:rPr lang="en-US" dirty="0" smtClean="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149</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38400"/>
            <a:ext cx="34861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3000"/>
            <a:ext cx="340042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86400" y="1981200"/>
            <a:ext cx="2590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1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6443"/>
            <a:ext cx="5715000" cy="1143000"/>
          </a:xfrm>
        </p:spPr>
        <p:txBody>
          <a:bodyPr/>
          <a:lstStyle/>
          <a:p>
            <a:r>
              <a:rPr lang="en-US" dirty="0" smtClean="0">
                <a:latin typeface="+mn-lt"/>
              </a:rPr>
              <a:t>Ovarian Torsion</a:t>
            </a:r>
            <a:endParaRPr lang="en-US" dirty="0">
              <a:latin typeface="+mn-lt"/>
            </a:endParaRPr>
          </a:p>
        </p:txBody>
      </p:sp>
      <p:sp>
        <p:nvSpPr>
          <p:cNvPr id="3" name="Content Placeholder 2"/>
          <p:cNvSpPr>
            <a:spLocks noGrp="1"/>
          </p:cNvSpPr>
          <p:nvPr>
            <p:ph idx="1"/>
          </p:nvPr>
        </p:nvSpPr>
        <p:spPr>
          <a:xfrm>
            <a:off x="533400" y="1362005"/>
            <a:ext cx="8229600" cy="5562600"/>
          </a:xfrm>
        </p:spPr>
        <p:txBody>
          <a:bodyPr/>
          <a:lstStyle/>
          <a:p>
            <a:pPr marL="0" indent="0">
              <a:buNone/>
            </a:pPr>
            <a:r>
              <a:rPr lang="en-US" dirty="0" smtClean="0">
                <a:latin typeface="+mn-lt"/>
              </a:rPr>
              <a:t>Torsion</a:t>
            </a:r>
          </a:p>
          <a:p>
            <a:r>
              <a:rPr lang="en-US" dirty="0" smtClean="0">
                <a:latin typeface="+mn-lt"/>
              </a:rPr>
              <a:t>ovary</a:t>
            </a:r>
            <a:r>
              <a:rPr lang="en-US" dirty="0">
                <a:latin typeface="+mn-lt"/>
              </a:rPr>
              <a:t> twists around the ligaments that hold it in place. This twisting can cut off blood flow to </a:t>
            </a:r>
            <a:r>
              <a:rPr lang="en-US" dirty="0" smtClean="0">
                <a:latin typeface="+mn-lt"/>
              </a:rPr>
              <a:t>the ovary</a:t>
            </a:r>
            <a:r>
              <a:rPr lang="en-US" dirty="0">
                <a:latin typeface="+mn-lt"/>
              </a:rPr>
              <a:t> and fallopian </a:t>
            </a:r>
            <a:r>
              <a:rPr lang="en-US" dirty="0" smtClean="0">
                <a:latin typeface="+mn-lt"/>
              </a:rPr>
              <a:t>tube</a:t>
            </a:r>
            <a:endParaRPr lang="en-US" dirty="0">
              <a:latin typeface="+mn-lt"/>
            </a:endParaRPr>
          </a:p>
          <a:p>
            <a:r>
              <a:rPr lang="en-US" dirty="0" smtClean="0">
                <a:latin typeface="+mn-lt"/>
              </a:rPr>
              <a:t>Risk factors: mass (presence, size, benign vs malignant), age, pregnancy, </a:t>
            </a:r>
            <a:r>
              <a:rPr lang="en-US" dirty="0" err="1" smtClean="0">
                <a:latin typeface="+mn-lt"/>
              </a:rPr>
              <a:t>hx</a:t>
            </a:r>
            <a:r>
              <a:rPr lang="en-US" dirty="0" smtClean="0">
                <a:latin typeface="+mn-lt"/>
              </a:rPr>
              <a:t> torsion, ovulation induction, </a:t>
            </a:r>
          </a:p>
          <a:p>
            <a:r>
              <a:rPr lang="en-US" dirty="0" smtClean="0">
                <a:latin typeface="+mn-lt"/>
              </a:rPr>
              <a:t>s/s:</a:t>
            </a:r>
          </a:p>
          <a:p>
            <a:pPr lvl="1"/>
            <a:r>
              <a:rPr lang="en-US" dirty="0" smtClean="0">
                <a:latin typeface="+mn-lt"/>
              </a:rPr>
              <a:t>pelvic pain: Severe, sudden onset, sharp</a:t>
            </a:r>
            <a:r>
              <a:rPr lang="en-US" dirty="0">
                <a:latin typeface="+mn-lt"/>
              </a:rPr>
              <a:t>, dull, stabbing, colicky, or crampy, and may radiate to the flank, back, or groin</a:t>
            </a:r>
            <a:r>
              <a:rPr lang="en-US" dirty="0" smtClean="0">
                <a:latin typeface="+mn-lt"/>
              </a:rPr>
              <a:t>  </a:t>
            </a:r>
          </a:p>
          <a:p>
            <a:pPr lvl="1"/>
            <a:r>
              <a:rPr lang="en-US" dirty="0" smtClean="0">
                <a:latin typeface="+mn-lt"/>
              </a:rPr>
              <a:t>Nausea,  vomiting</a:t>
            </a:r>
          </a:p>
          <a:p>
            <a:pPr lvl="1"/>
            <a:r>
              <a:rPr lang="en-US" dirty="0" smtClean="0">
                <a:latin typeface="+mn-lt"/>
              </a:rPr>
              <a:t>Less common: Fever, bleeding</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a:t>
            </a:fld>
            <a:endParaRPr lang="en-US" altLang="en-US"/>
          </a:p>
        </p:txBody>
      </p:sp>
    </p:spTree>
    <p:extLst>
      <p:ext uri="{BB962C8B-B14F-4D97-AF65-F5344CB8AC3E}">
        <p14:creationId xmlns:p14="http://schemas.microsoft.com/office/powerpoint/2010/main" val="13281140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
            </a:r>
            <a:endParaRPr lang="en-US" dirty="0"/>
          </a:p>
        </p:txBody>
      </p:sp>
      <p:sp>
        <p:nvSpPr>
          <p:cNvPr id="3" name="Content Placeholder 2"/>
          <p:cNvSpPr>
            <a:spLocks noGrp="1"/>
          </p:cNvSpPr>
          <p:nvPr>
            <p:ph idx="1"/>
          </p:nvPr>
        </p:nvSpPr>
        <p:spPr>
          <a:xfrm>
            <a:off x="457200" y="1017248"/>
            <a:ext cx="8382000" cy="5202577"/>
          </a:xfrm>
        </p:spPr>
        <p:txBody>
          <a:bodyPr/>
          <a:lstStyle/>
          <a:p>
            <a:r>
              <a:rPr lang="en-US" dirty="0" smtClean="0"/>
              <a:t>ABNORMAL LABS: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150</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102883"/>
            <a:ext cx="7646107" cy="169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923"/>
          <a:stretch/>
        </p:blipFill>
        <p:spPr bwMode="auto">
          <a:xfrm>
            <a:off x="838200" y="1532166"/>
            <a:ext cx="7646106" cy="151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76800"/>
            <a:ext cx="7646106" cy="152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31697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
            </a:r>
            <a:endParaRPr lang="en-US" dirty="0"/>
          </a:p>
        </p:txBody>
      </p:sp>
      <p:sp>
        <p:nvSpPr>
          <p:cNvPr id="3" name="Content Placeholder 2"/>
          <p:cNvSpPr>
            <a:spLocks noGrp="1"/>
          </p:cNvSpPr>
          <p:nvPr>
            <p:ph idx="1"/>
          </p:nvPr>
        </p:nvSpPr>
        <p:spPr>
          <a:xfrm>
            <a:off x="685800" y="1600200"/>
            <a:ext cx="8001000" cy="4525963"/>
          </a:xfrm>
        </p:spPr>
        <p:txBody>
          <a:bodyPr/>
          <a:lstStyle/>
          <a:p>
            <a:pPr marL="0" indent="0">
              <a:buNone/>
            </a:pPr>
            <a:r>
              <a:rPr lang="en-US" dirty="0" smtClean="0"/>
              <a:t>ASSESSMENT?</a:t>
            </a:r>
          </a:p>
          <a:p>
            <a:r>
              <a:rPr lang="en-US" dirty="0" smtClean="0"/>
              <a:t>PCOS (</a:t>
            </a:r>
            <a:r>
              <a:rPr lang="en-US" dirty="0" err="1" smtClean="0"/>
              <a:t>eEndocrinology</a:t>
            </a:r>
            <a:r>
              <a:rPr lang="en-US" dirty="0" smtClean="0"/>
              <a:t> consulted), POI</a:t>
            </a:r>
          </a:p>
          <a:p>
            <a:r>
              <a:rPr lang="en-US" dirty="0" smtClean="0"/>
              <a:t>infertile</a:t>
            </a:r>
          </a:p>
          <a:p>
            <a:endParaRPr lang="en-US" dirty="0"/>
          </a:p>
          <a:p>
            <a:pPr marL="0" indent="0">
              <a:buNone/>
            </a:pPr>
            <a:r>
              <a:rPr lang="en-US" dirty="0" smtClean="0"/>
              <a:t>PLAN?</a:t>
            </a:r>
          </a:p>
          <a:p>
            <a:r>
              <a:rPr lang="en-US" dirty="0" smtClean="0"/>
              <a:t>Refer to REI if pregnancy desired</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151</a:t>
            </a:fld>
            <a:endParaRPr lang="en-US" altLang="en-US"/>
          </a:p>
        </p:txBody>
      </p:sp>
    </p:spTree>
    <p:extLst>
      <p:ext uri="{BB962C8B-B14F-4D97-AF65-F5344CB8AC3E}">
        <p14:creationId xmlns:p14="http://schemas.microsoft.com/office/powerpoint/2010/main" val="14171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Pregnancy for the Primary Care Provider</a:t>
            </a:r>
            <a:endParaRPr lang="en-US" dirty="0"/>
          </a:p>
        </p:txBody>
      </p:sp>
      <p:sp>
        <p:nvSpPr>
          <p:cNvPr id="4" name="Date Placeholder 3"/>
          <p:cNvSpPr>
            <a:spLocks noGrp="1"/>
          </p:cNvSpPr>
          <p:nvPr>
            <p:ph type="dt" sz="half" idx="11"/>
          </p:nvPr>
        </p:nvSpPr>
        <p:spPr/>
        <p:txBody>
          <a:bodyPr/>
          <a:lstStyle/>
          <a:p>
            <a:pPr>
              <a:defRPr/>
            </a:pPr>
            <a:fld id="{F6A906B8-42BA-473D-893D-3C1B52C70375}" type="datetime1">
              <a:rPr lang="en-US" altLang="en-US" smtClean="0"/>
              <a:pPr>
                <a:defRPr/>
              </a:pPr>
              <a:t>3/29/2023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152</a:t>
            </a:fld>
            <a:endParaRPr lang="en-US" altLang="en-US"/>
          </a:p>
        </p:txBody>
      </p:sp>
    </p:spTree>
    <p:extLst>
      <p:ext uri="{BB962C8B-B14F-4D97-AF65-F5344CB8AC3E}">
        <p14:creationId xmlns:p14="http://schemas.microsoft.com/office/powerpoint/2010/main" val="364748267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304" y="16565"/>
            <a:ext cx="5715000" cy="1143000"/>
          </a:xfrm>
        </p:spPr>
        <p:txBody>
          <a:bodyPr/>
          <a:lstStyle/>
          <a:p>
            <a:r>
              <a:rPr lang="en-US" dirty="0" smtClean="0">
                <a:latin typeface="+mn-lt"/>
              </a:rPr>
              <a:t>Pregnancy</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5093291"/>
              </p:ext>
            </p:extLst>
          </p:nvPr>
        </p:nvGraphicFramePr>
        <p:xfrm>
          <a:off x="914400" y="1295400"/>
          <a:ext cx="7848600" cy="4718538"/>
        </p:xfrm>
        <a:graphic>
          <a:graphicData uri="http://schemas.openxmlformats.org/drawingml/2006/table">
            <a:tbl>
              <a:tblPr>
                <a:tableStyleId>{5C22544A-7EE6-4342-B048-85BDC9FD1C3A}</a:tableStyleId>
              </a:tblPr>
              <a:tblGrid>
                <a:gridCol w="1085685">
                  <a:extLst>
                    <a:ext uri="{9D8B030D-6E8A-4147-A177-3AD203B41FA5}">
                      <a16:colId xmlns:a16="http://schemas.microsoft.com/office/drawing/2014/main" val="20000"/>
                    </a:ext>
                  </a:extLst>
                </a:gridCol>
                <a:gridCol w="6762915">
                  <a:extLst>
                    <a:ext uri="{9D8B030D-6E8A-4147-A177-3AD203B41FA5}">
                      <a16:colId xmlns:a16="http://schemas.microsoft.com/office/drawing/2014/main" val="20001"/>
                    </a:ext>
                  </a:extLst>
                </a:gridCol>
              </a:tblGrid>
              <a:tr h="328246">
                <a:tc>
                  <a:txBody>
                    <a:bodyPr/>
                    <a:lstStyle/>
                    <a:p>
                      <a:pPr algn="ctr" fontAlgn="ctr"/>
                      <a:r>
                        <a:rPr lang="en-US" sz="1400" b="1" u="none" strike="noStrike" dirty="0">
                          <a:effectLst/>
                        </a:rPr>
                        <a:t>Weeks</a:t>
                      </a:r>
                      <a:endParaRPr lang="en-US" sz="14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tc>
                  <a:txBody>
                    <a:bodyPr/>
                    <a:lstStyle/>
                    <a:p>
                      <a:pPr algn="ctr" fontAlgn="ctr"/>
                      <a:r>
                        <a:rPr lang="en-US" sz="1400" b="1" u="none" strike="noStrike" dirty="0">
                          <a:effectLst/>
                        </a:rPr>
                        <a:t>Milestones</a:t>
                      </a:r>
                      <a:endParaRPr lang="en-US" sz="14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10000"/>
                  </a:ext>
                </a:extLst>
              </a:tr>
              <a:tr h="984738">
                <a:tc>
                  <a:txBody>
                    <a:bodyPr/>
                    <a:lstStyle/>
                    <a:p>
                      <a:pPr algn="ctr" fontAlgn="ctr"/>
                      <a:r>
                        <a:rPr lang="en-US" sz="2400" u="none" strike="noStrike">
                          <a:effectLst/>
                        </a:rPr>
                        <a:t>before 10</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Prenatal labs, discuss genetic testing, flu vaccine, dating assessment, physical exam, assessment of risk factors</a:t>
                      </a:r>
                      <a:endParaRPr lang="en-US" sz="2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656492">
                <a:tc>
                  <a:txBody>
                    <a:bodyPr/>
                    <a:lstStyle/>
                    <a:p>
                      <a:pPr algn="ctr" fontAlgn="ctr"/>
                      <a:r>
                        <a:rPr lang="en-US" sz="2400" u="none" strike="noStrike">
                          <a:effectLst/>
                        </a:rPr>
                        <a:t>10-13.5</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First Trimester Screen, cell free fetal DNA</a:t>
                      </a:r>
                      <a:endParaRPr lang="en-US" sz="2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328246">
                <a:tc>
                  <a:txBody>
                    <a:bodyPr/>
                    <a:lstStyle/>
                    <a:p>
                      <a:pPr algn="ctr" fontAlgn="ctr"/>
                      <a:r>
                        <a:rPr lang="en-US" sz="2400" u="none" strike="noStrike">
                          <a:effectLst/>
                        </a:rPr>
                        <a:t>15-20</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Quad Screen or </a:t>
                      </a:r>
                      <a:r>
                        <a:rPr lang="en-US" sz="2400" u="none" strike="noStrike" dirty="0" smtClean="0">
                          <a:effectLst/>
                        </a:rPr>
                        <a:t>AFP, early </a:t>
                      </a:r>
                      <a:r>
                        <a:rPr lang="en-US" sz="2400" u="none" strike="noStrike" dirty="0">
                          <a:effectLst/>
                        </a:rPr>
                        <a:t>GTT for those at risk</a:t>
                      </a:r>
                      <a:endParaRPr lang="en-US" sz="2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328246">
                <a:tc>
                  <a:txBody>
                    <a:bodyPr/>
                    <a:lstStyle/>
                    <a:p>
                      <a:pPr algn="ctr" fontAlgn="ctr"/>
                      <a:r>
                        <a:rPr lang="en-US" sz="2400" u="none" strike="noStrike">
                          <a:effectLst/>
                        </a:rPr>
                        <a:t>19+</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Anatomy US (level 1 or 2)</a:t>
                      </a:r>
                      <a:endParaRPr lang="en-US" sz="2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328246">
                <a:tc>
                  <a:txBody>
                    <a:bodyPr/>
                    <a:lstStyle/>
                    <a:p>
                      <a:pPr algn="ctr" fontAlgn="ctr"/>
                      <a:r>
                        <a:rPr lang="en-US" sz="2400" u="none" strike="noStrike">
                          <a:effectLst/>
                        </a:rPr>
                        <a:t>24+</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Fasting Glucose and labs</a:t>
                      </a:r>
                      <a:endParaRPr lang="en-US" sz="2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328246">
                <a:tc>
                  <a:txBody>
                    <a:bodyPr/>
                    <a:lstStyle/>
                    <a:p>
                      <a:pPr algn="ctr" fontAlgn="ctr"/>
                      <a:r>
                        <a:rPr lang="en-US" sz="2400" u="none" strike="noStrike">
                          <a:effectLst/>
                        </a:rPr>
                        <a:t>28-38</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TDAP</a:t>
                      </a:r>
                      <a:endParaRPr lang="en-US" sz="2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328246">
                <a:tc>
                  <a:txBody>
                    <a:bodyPr/>
                    <a:lstStyle/>
                    <a:p>
                      <a:pPr algn="ctr" fontAlgn="ctr"/>
                      <a:r>
                        <a:rPr lang="en-US" sz="2400" u="none" strike="noStrike" dirty="0" smtClean="0">
                          <a:effectLst/>
                        </a:rPr>
                        <a:t>36-37 </a:t>
                      </a:r>
                      <a:endParaRPr lang="en-US" sz="2400" b="0" i="0" u="none" strike="noStrike" dirty="0">
                        <a:solidFill>
                          <a:srgbClr val="000000"/>
                        </a:solidFill>
                        <a:effectLst/>
                        <a:latin typeface="Calibri"/>
                      </a:endParaRPr>
                    </a:p>
                  </a:txBody>
                  <a:tcPr marL="9525" marR="9525" marT="9525" marB="0" anchor="ctr"/>
                </a:tc>
                <a:tc>
                  <a:txBody>
                    <a:bodyPr/>
                    <a:lstStyle/>
                    <a:p>
                      <a:pPr algn="ctr" fontAlgn="ctr"/>
                      <a:r>
                        <a:rPr lang="en-US" sz="2400" u="none" strike="noStrike">
                          <a:effectLst/>
                        </a:rPr>
                        <a:t>GBS</a:t>
                      </a:r>
                      <a:endParaRPr lang="en-US" sz="2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328246">
                <a:tc>
                  <a:txBody>
                    <a:bodyPr/>
                    <a:lstStyle/>
                    <a:p>
                      <a:pPr algn="ctr" fontAlgn="ctr"/>
                      <a:r>
                        <a:rPr lang="en-US" sz="2400" u="none" strike="noStrike">
                          <a:effectLst/>
                        </a:rPr>
                        <a:t>40-42</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NST</a:t>
                      </a:r>
                      <a:endParaRPr lang="en-US" sz="2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328246">
                <a:tc>
                  <a:txBody>
                    <a:bodyPr/>
                    <a:lstStyle/>
                    <a:p>
                      <a:pPr algn="ctr" fontAlgn="ctr"/>
                      <a:r>
                        <a:rPr lang="en-US" sz="2400" u="none" strike="noStrike">
                          <a:effectLst/>
                        </a:rPr>
                        <a:t>PP</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PHQ2, birth control </a:t>
                      </a:r>
                      <a:r>
                        <a:rPr lang="en-US" sz="2400" u="none" strike="noStrike" dirty="0" smtClean="0">
                          <a:effectLst/>
                        </a:rPr>
                        <a:t>counseling</a:t>
                      </a:r>
                      <a:endParaRPr lang="en-US" sz="2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153</a:t>
            </a:fld>
            <a:endParaRPr lang="en-US" altLang="en-US"/>
          </a:p>
        </p:txBody>
      </p:sp>
    </p:spTree>
    <p:extLst>
      <p:ext uri="{BB962C8B-B14F-4D97-AF65-F5344CB8AC3E}">
        <p14:creationId xmlns:p14="http://schemas.microsoft.com/office/powerpoint/2010/main" val="205527789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6443"/>
            <a:ext cx="5715000" cy="1143000"/>
          </a:xfrm>
        </p:spPr>
        <p:txBody>
          <a:bodyPr/>
          <a:lstStyle/>
          <a:p>
            <a:r>
              <a:rPr lang="en-US" dirty="0" smtClean="0">
                <a:latin typeface="+mn-lt"/>
              </a:rPr>
              <a:t>Pregnancy</a:t>
            </a:r>
            <a:endParaRPr lang="en-US" dirty="0">
              <a:latin typeface="+mn-lt"/>
            </a:endParaRPr>
          </a:p>
        </p:txBody>
      </p:sp>
      <p:sp>
        <p:nvSpPr>
          <p:cNvPr id="3" name="Content Placeholder 2"/>
          <p:cNvSpPr>
            <a:spLocks noGrp="1"/>
          </p:cNvSpPr>
          <p:nvPr>
            <p:ph idx="1"/>
          </p:nvPr>
        </p:nvSpPr>
        <p:spPr>
          <a:xfrm>
            <a:off x="457200" y="1285805"/>
            <a:ext cx="8077200" cy="4525963"/>
          </a:xfrm>
        </p:spPr>
        <p:txBody>
          <a:bodyPr/>
          <a:lstStyle/>
          <a:p>
            <a:pPr marL="0" indent="0">
              <a:buNone/>
            </a:pPr>
            <a:r>
              <a:rPr lang="en-US" dirty="0" smtClean="0">
                <a:latin typeface="+mn-lt"/>
              </a:rPr>
              <a:t>Labs:</a:t>
            </a:r>
          </a:p>
          <a:p>
            <a:r>
              <a:rPr lang="en-US" dirty="0" smtClean="0">
                <a:latin typeface="+mn-lt"/>
              </a:rPr>
              <a:t>PN1= blood type, </a:t>
            </a:r>
            <a:r>
              <a:rPr lang="en-US" dirty="0" err="1" smtClean="0">
                <a:latin typeface="+mn-lt"/>
              </a:rPr>
              <a:t>rh</a:t>
            </a:r>
            <a:r>
              <a:rPr lang="en-US" dirty="0" smtClean="0">
                <a:latin typeface="+mn-lt"/>
              </a:rPr>
              <a:t>, antibody screen, CBC, HIV, syphilis, </a:t>
            </a:r>
            <a:r>
              <a:rPr lang="en-US" dirty="0" err="1" smtClean="0">
                <a:latin typeface="+mn-lt"/>
              </a:rPr>
              <a:t>Hep</a:t>
            </a:r>
            <a:r>
              <a:rPr lang="en-US" dirty="0" smtClean="0">
                <a:latin typeface="+mn-lt"/>
              </a:rPr>
              <a:t> B,  Rubella status, urine. Additional labs= cystic fibrosis, </a:t>
            </a:r>
            <a:r>
              <a:rPr lang="en-US" dirty="0" err="1" smtClean="0">
                <a:latin typeface="+mn-lt"/>
              </a:rPr>
              <a:t>hgb</a:t>
            </a:r>
            <a:r>
              <a:rPr lang="en-US" dirty="0" smtClean="0">
                <a:latin typeface="+mn-lt"/>
              </a:rPr>
              <a:t> Electrophoresis, A1c, </a:t>
            </a:r>
            <a:r>
              <a:rPr lang="en-US" dirty="0" err="1" smtClean="0">
                <a:latin typeface="+mn-lt"/>
              </a:rPr>
              <a:t>hep</a:t>
            </a:r>
            <a:r>
              <a:rPr lang="en-US" dirty="0" smtClean="0">
                <a:latin typeface="+mn-lt"/>
              </a:rPr>
              <a:t> C, Tb screening</a:t>
            </a:r>
          </a:p>
          <a:p>
            <a:r>
              <a:rPr lang="en-US" dirty="0" smtClean="0">
                <a:latin typeface="+mn-lt"/>
              </a:rPr>
              <a:t>Pap, GC/CT</a:t>
            </a:r>
          </a:p>
          <a:p>
            <a:r>
              <a:rPr lang="en-US" dirty="0" smtClean="0">
                <a:latin typeface="+mn-lt"/>
              </a:rPr>
              <a:t>Genetics= FTS, cell free DNA, QS/AFP, CVS, </a:t>
            </a:r>
            <a:r>
              <a:rPr lang="en-US" dirty="0" err="1" smtClean="0">
                <a:latin typeface="+mn-lt"/>
              </a:rPr>
              <a:t>amnio</a:t>
            </a:r>
            <a:endParaRPr lang="en-US" dirty="0" smtClean="0">
              <a:latin typeface="+mn-lt"/>
            </a:endParaRPr>
          </a:p>
          <a:p>
            <a:r>
              <a:rPr lang="en-US" dirty="0" smtClean="0">
                <a:latin typeface="+mn-lt"/>
              </a:rPr>
              <a:t>Diabetes screening= 1hr GTT, 3hr GTT</a:t>
            </a:r>
          </a:p>
          <a:p>
            <a:r>
              <a:rPr lang="en-US" dirty="0">
                <a:latin typeface="+mn-lt"/>
              </a:rPr>
              <a:t>3</a:t>
            </a:r>
            <a:r>
              <a:rPr lang="en-US" dirty="0" smtClean="0">
                <a:latin typeface="+mn-lt"/>
              </a:rPr>
              <a:t>rd trimester= CBC, repeat syphilis, HIV, GTT</a:t>
            </a:r>
          </a:p>
          <a:p>
            <a:r>
              <a:rPr lang="en-US" dirty="0" smtClean="0">
                <a:latin typeface="+mn-lt"/>
              </a:rPr>
              <a:t>GBS, repeat GC/CT</a:t>
            </a:r>
          </a:p>
          <a:p>
            <a:endParaRPr lang="en-US" dirty="0" smtClean="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154</a:t>
            </a:fld>
            <a:endParaRPr lang="en-US" altLang="en-US"/>
          </a:p>
        </p:txBody>
      </p:sp>
    </p:spTree>
    <p:extLst>
      <p:ext uri="{BB962C8B-B14F-4D97-AF65-F5344CB8AC3E}">
        <p14:creationId xmlns:p14="http://schemas.microsoft.com/office/powerpoint/2010/main" val="295278837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991" y="36443"/>
            <a:ext cx="5715000" cy="1143000"/>
          </a:xfrm>
        </p:spPr>
        <p:txBody>
          <a:bodyPr/>
          <a:lstStyle/>
          <a:p>
            <a:r>
              <a:rPr lang="en-US" dirty="0" smtClean="0">
                <a:latin typeface="+mn-lt"/>
              </a:rPr>
              <a:t>Pregnancy</a:t>
            </a:r>
            <a:endParaRPr lang="en-US" dirty="0">
              <a:latin typeface="+mn-lt"/>
            </a:endParaRPr>
          </a:p>
        </p:txBody>
      </p:sp>
      <p:sp>
        <p:nvSpPr>
          <p:cNvPr id="3" name="Content Placeholder 2"/>
          <p:cNvSpPr>
            <a:spLocks noGrp="1"/>
          </p:cNvSpPr>
          <p:nvPr>
            <p:ph idx="1"/>
          </p:nvPr>
        </p:nvSpPr>
        <p:spPr>
          <a:xfrm>
            <a:off x="530086" y="1286033"/>
            <a:ext cx="8153400" cy="4525963"/>
          </a:xfrm>
        </p:spPr>
        <p:txBody>
          <a:bodyPr/>
          <a:lstStyle/>
          <a:p>
            <a:pPr marL="0" indent="0">
              <a:buNone/>
            </a:pPr>
            <a:r>
              <a:rPr lang="en-US" dirty="0" smtClean="0">
                <a:latin typeface="+mn-lt"/>
              </a:rPr>
              <a:t>Ultrasound</a:t>
            </a:r>
            <a:r>
              <a:rPr lang="en-US" dirty="0" smtClean="0"/>
              <a:t> uses </a:t>
            </a:r>
          </a:p>
          <a:p>
            <a:r>
              <a:rPr lang="en-US" dirty="0" smtClean="0"/>
              <a:t>Dating</a:t>
            </a:r>
          </a:p>
          <a:p>
            <a:pPr lvl="1"/>
            <a:r>
              <a:rPr lang="en-US" dirty="0" smtClean="0"/>
              <a:t>When to change EDD</a:t>
            </a:r>
          </a:p>
          <a:p>
            <a:r>
              <a:rPr lang="en-US" dirty="0" smtClean="0"/>
              <a:t>Genetic screening</a:t>
            </a:r>
          </a:p>
          <a:p>
            <a:r>
              <a:rPr lang="en-US" dirty="0" smtClean="0"/>
              <a:t>Anatomy</a:t>
            </a:r>
          </a:p>
          <a:p>
            <a:r>
              <a:rPr lang="en-US" dirty="0" smtClean="0"/>
              <a:t>Growth</a:t>
            </a:r>
          </a:p>
          <a:p>
            <a:r>
              <a:rPr lang="en-US" dirty="0" smtClean="0"/>
              <a:t>Position</a:t>
            </a:r>
          </a:p>
          <a:p>
            <a:r>
              <a:rPr lang="en-US" dirty="0"/>
              <a:t>A</a:t>
            </a:r>
            <a:r>
              <a:rPr lang="en-US" dirty="0" smtClean="0"/>
              <a:t>mniotic fluid</a:t>
            </a:r>
          </a:p>
          <a:p>
            <a:r>
              <a:rPr lang="en-US" dirty="0" smtClean="0"/>
              <a:t>Fetal well being (BPP)</a:t>
            </a:r>
          </a:p>
          <a:p>
            <a:r>
              <a:rPr lang="en-US" dirty="0" smtClean="0"/>
              <a:t>Placenta </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155</a:t>
            </a:fld>
            <a:endParaRPr lang="en-US" altLang="en-US"/>
          </a:p>
        </p:txBody>
      </p:sp>
      <p:pic>
        <p:nvPicPr>
          <p:cNvPr id="5124" name="Picture 4" descr="Image result for guidelines for red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0200"/>
            <a:ext cx="5196840" cy="389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4192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Pregnancy</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4627888"/>
              </p:ext>
            </p:extLst>
          </p:nvPr>
        </p:nvGraphicFramePr>
        <p:xfrm>
          <a:off x="1981200" y="1828800"/>
          <a:ext cx="6324600" cy="4210050"/>
        </p:xfrm>
        <a:graphic>
          <a:graphicData uri="http://schemas.openxmlformats.org/drawingml/2006/table">
            <a:tbl>
              <a:tblPr>
                <a:tableStyleId>{5C22544A-7EE6-4342-B048-85BDC9FD1C3A}</a:tableStyleId>
              </a:tblPr>
              <a:tblGrid>
                <a:gridCol w="1562834">
                  <a:extLst>
                    <a:ext uri="{9D8B030D-6E8A-4147-A177-3AD203B41FA5}">
                      <a16:colId xmlns:a16="http://schemas.microsoft.com/office/drawing/2014/main" val="20000"/>
                    </a:ext>
                  </a:extLst>
                </a:gridCol>
                <a:gridCol w="4761766">
                  <a:extLst>
                    <a:ext uri="{9D8B030D-6E8A-4147-A177-3AD203B41FA5}">
                      <a16:colId xmlns:a16="http://schemas.microsoft.com/office/drawing/2014/main" val="20001"/>
                    </a:ext>
                  </a:extLst>
                </a:gridCol>
              </a:tblGrid>
              <a:tr h="476250">
                <a:tc>
                  <a:txBody>
                    <a:bodyPr/>
                    <a:lstStyle/>
                    <a:p>
                      <a:pPr algn="ctr" fontAlgn="ctr"/>
                      <a:r>
                        <a:rPr lang="en-US" sz="3600" b="1" u="none" strike="noStrike" dirty="0">
                          <a:effectLst/>
                        </a:rPr>
                        <a:t>Week</a:t>
                      </a:r>
                      <a:endParaRPr lang="en-US" sz="36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tc>
                  <a:txBody>
                    <a:bodyPr/>
                    <a:lstStyle/>
                    <a:p>
                      <a:pPr algn="ctr" fontAlgn="ctr"/>
                      <a:r>
                        <a:rPr lang="en-US" sz="3600" b="1" u="none" strike="noStrike" dirty="0">
                          <a:effectLst/>
                        </a:rPr>
                        <a:t>Appointment Schedule</a:t>
                      </a:r>
                      <a:endParaRPr lang="en-US" sz="36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10000"/>
                  </a:ext>
                </a:extLst>
              </a:tr>
              <a:tr h="1428750">
                <a:tc>
                  <a:txBody>
                    <a:bodyPr/>
                    <a:lstStyle/>
                    <a:p>
                      <a:pPr algn="ctr" fontAlgn="ctr"/>
                      <a:r>
                        <a:rPr lang="en-US" sz="3600" u="none" strike="noStrike" dirty="0">
                          <a:effectLst/>
                        </a:rPr>
                        <a:t>0-28 weeks</a:t>
                      </a:r>
                      <a:endParaRPr lang="en-US" sz="3600" b="0" i="0" u="none" strike="noStrike" dirty="0">
                        <a:solidFill>
                          <a:srgbClr val="000000"/>
                        </a:solidFill>
                        <a:effectLst/>
                        <a:latin typeface="Calibri"/>
                      </a:endParaRPr>
                    </a:p>
                  </a:txBody>
                  <a:tcPr marL="9525" marR="9525" marT="9525" marB="0" anchor="ctr"/>
                </a:tc>
                <a:tc>
                  <a:txBody>
                    <a:bodyPr/>
                    <a:lstStyle/>
                    <a:p>
                      <a:pPr algn="l" fontAlgn="ctr"/>
                      <a:r>
                        <a:rPr lang="en-US" sz="3600" u="none" strike="noStrike" dirty="0">
                          <a:effectLst/>
                        </a:rPr>
                        <a:t>every 4 weeks</a:t>
                      </a:r>
                      <a:endParaRPr lang="en-US" sz="3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952500">
                <a:tc>
                  <a:txBody>
                    <a:bodyPr/>
                    <a:lstStyle/>
                    <a:p>
                      <a:pPr algn="ctr" fontAlgn="ctr"/>
                      <a:r>
                        <a:rPr lang="en-US" sz="3600" u="none" strike="noStrike">
                          <a:effectLst/>
                        </a:rPr>
                        <a:t>28-35 weeks</a:t>
                      </a:r>
                      <a:endParaRPr lang="en-US" sz="3600" b="0" i="0" u="none" strike="noStrike">
                        <a:solidFill>
                          <a:srgbClr val="000000"/>
                        </a:solidFill>
                        <a:effectLst/>
                        <a:latin typeface="Calibri"/>
                      </a:endParaRPr>
                    </a:p>
                  </a:txBody>
                  <a:tcPr marL="9525" marR="9525" marT="9525" marB="0" anchor="ctr"/>
                </a:tc>
                <a:tc>
                  <a:txBody>
                    <a:bodyPr/>
                    <a:lstStyle/>
                    <a:p>
                      <a:pPr algn="l" fontAlgn="ctr"/>
                      <a:r>
                        <a:rPr lang="en-US" sz="3600" u="none" strike="noStrike" dirty="0">
                          <a:effectLst/>
                        </a:rPr>
                        <a:t>every 2 weeks</a:t>
                      </a:r>
                      <a:endParaRPr lang="en-US" sz="3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476250">
                <a:tc>
                  <a:txBody>
                    <a:bodyPr/>
                    <a:lstStyle/>
                    <a:p>
                      <a:pPr algn="ctr" fontAlgn="ctr"/>
                      <a:r>
                        <a:rPr lang="en-US" sz="3600" u="none" strike="noStrike">
                          <a:effectLst/>
                        </a:rPr>
                        <a:t>36+</a:t>
                      </a:r>
                      <a:endParaRPr lang="en-US" sz="3600" b="0" i="0" u="none" strike="noStrike">
                        <a:solidFill>
                          <a:srgbClr val="000000"/>
                        </a:solidFill>
                        <a:effectLst/>
                        <a:latin typeface="Calibri"/>
                      </a:endParaRPr>
                    </a:p>
                  </a:txBody>
                  <a:tcPr marL="9525" marR="9525" marT="9525" marB="0" anchor="ctr"/>
                </a:tc>
                <a:tc>
                  <a:txBody>
                    <a:bodyPr/>
                    <a:lstStyle/>
                    <a:p>
                      <a:pPr algn="l" fontAlgn="ctr"/>
                      <a:r>
                        <a:rPr lang="en-US" sz="3600" u="none" strike="noStrike" dirty="0">
                          <a:effectLst/>
                        </a:rPr>
                        <a:t>every 1 week</a:t>
                      </a:r>
                      <a:endParaRPr lang="en-US" sz="3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476250">
                <a:tc>
                  <a:txBody>
                    <a:bodyPr/>
                    <a:lstStyle/>
                    <a:p>
                      <a:pPr algn="ctr" fontAlgn="ctr"/>
                      <a:r>
                        <a:rPr lang="en-US" sz="3600" u="none" strike="noStrike">
                          <a:effectLst/>
                        </a:rPr>
                        <a:t>40+</a:t>
                      </a:r>
                      <a:endParaRPr lang="en-US" sz="3600" b="0" i="0" u="none" strike="noStrike">
                        <a:solidFill>
                          <a:srgbClr val="000000"/>
                        </a:solidFill>
                        <a:effectLst/>
                        <a:latin typeface="Calibri"/>
                      </a:endParaRPr>
                    </a:p>
                  </a:txBody>
                  <a:tcPr marL="9525" marR="9525" marT="9525" marB="0" anchor="ctr"/>
                </a:tc>
                <a:tc>
                  <a:txBody>
                    <a:bodyPr/>
                    <a:lstStyle/>
                    <a:p>
                      <a:pPr algn="l" fontAlgn="ctr"/>
                      <a:r>
                        <a:rPr lang="en-US" sz="3600" u="none" strike="noStrike" dirty="0">
                          <a:effectLst/>
                        </a:rPr>
                        <a:t>NST 1-2 x/week</a:t>
                      </a:r>
                      <a:endParaRPr lang="en-US" sz="3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156</a:t>
            </a:fld>
            <a:endParaRPr lang="en-US" altLang="en-US"/>
          </a:p>
        </p:txBody>
      </p:sp>
    </p:spTree>
    <p:extLst>
      <p:ext uri="{BB962C8B-B14F-4D97-AF65-F5344CB8AC3E}">
        <p14:creationId xmlns:p14="http://schemas.microsoft.com/office/powerpoint/2010/main" val="54679315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304" y="0"/>
            <a:ext cx="5715000" cy="1143000"/>
          </a:xfrm>
        </p:spPr>
        <p:txBody>
          <a:bodyPr/>
          <a:lstStyle/>
          <a:p>
            <a:r>
              <a:rPr lang="en-US" dirty="0" smtClean="0">
                <a:latin typeface="+mn-lt"/>
              </a:rPr>
              <a:t>Pregnancy</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157</a:t>
            </a:fld>
            <a:endParaRPr lang="en-US" altLang="en-US"/>
          </a:p>
        </p:txBody>
      </p:sp>
      <p:pic>
        <p:nvPicPr>
          <p:cNvPr id="4098" name="Picture 2" descr="Image result for fundal h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3810000" cy="471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5404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991" y="0"/>
            <a:ext cx="5715000" cy="1143000"/>
          </a:xfrm>
        </p:spPr>
        <p:txBody>
          <a:bodyPr/>
          <a:lstStyle/>
          <a:p>
            <a:r>
              <a:rPr lang="en-US" dirty="0" smtClean="0">
                <a:latin typeface="+mn-lt"/>
              </a:rPr>
              <a:t>First trimester complaints</a:t>
            </a:r>
            <a:endParaRPr lang="en-US" dirty="0">
              <a:latin typeface="+mn-lt"/>
            </a:endParaRPr>
          </a:p>
        </p:txBody>
      </p:sp>
      <p:sp>
        <p:nvSpPr>
          <p:cNvPr id="3" name="Content Placeholder 2"/>
          <p:cNvSpPr>
            <a:spLocks noGrp="1"/>
          </p:cNvSpPr>
          <p:nvPr>
            <p:ph idx="1"/>
          </p:nvPr>
        </p:nvSpPr>
        <p:spPr>
          <a:xfrm>
            <a:off x="327991" y="1401762"/>
            <a:ext cx="8382000" cy="4525963"/>
          </a:xfrm>
        </p:spPr>
        <p:txBody>
          <a:bodyPr/>
          <a:lstStyle/>
          <a:p>
            <a:pPr marL="0" indent="0">
              <a:buNone/>
            </a:pPr>
            <a:r>
              <a:rPr lang="en-US" dirty="0" smtClean="0">
                <a:latin typeface="+mn-lt"/>
              </a:rPr>
              <a:t>Bleeding</a:t>
            </a:r>
          </a:p>
          <a:p>
            <a:r>
              <a:rPr lang="en-US" dirty="0" smtClean="0">
                <a:latin typeface="+mn-lt"/>
              </a:rPr>
              <a:t>Causes: infection</a:t>
            </a:r>
            <a:r>
              <a:rPr lang="en-US" dirty="0">
                <a:latin typeface="+mn-lt"/>
              </a:rPr>
              <a:t>, miscarriage, ectopic, friable cervix, recent intercourse </a:t>
            </a:r>
          </a:p>
          <a:p>
            <a:r>
              <a:rPr lang="en-US" dirty="0" smtClean="0">
                <a:latin typeface="+mn-lt"/>
              </a:rPr>
              <a:t>up </a:t>
            </a:r>
            <a:r>
              <a:rPr lang="en-US" dirty="0">
                <a:latin typeface="+mn-lt"/>
              </a:rPr>
              <a:t>to 30% of woman have bleeding in first trimester and over half have viable pregnancies </a:t>
            </a:r>
          </a:p>
          <a:p>
            <a:r>
              <a:rPr lang="en-US" dirty="0" smtClean="0">
                <a:latin typeface="+mn-lt"/>
              </a:rPr>
              <a:t>nothing </a:t>
            </a:r>
            <a:r>
              <a:rPr lang="en-US" dirty="0">
                <a:latin typeface="+mn-lt"/>
              </a:rPr>
              <a:t>that can be done to prevent a miscarriage nor </a:t>
            </a:r>
            <a:r>
              <a:rPr lang="en-US" dirty="0" smtClean="0">
                <a:latin typeface="+mn-lt"/>
              </a:rPr>
              <a:t>hasten </a:t>
            </a:r>
            <a:r>
              <a:rPr lang="en-US" dirty="0">
                <a:latin typeface="+mn-lt"/>
              </a:rPr>
              <a:t>a miscarriage in early </a:t>
            </a:r>
            <a:r>
              <a:rPr lang="en-US" dirty="0" smtClean="0">
                <a:latin typeface="+mn-lt"/>
              </a:rPr>
              <a:t>pregnancy</a:t>
            </a:r>
            <a:endParaRPr lang="en-US" dirty="0">
              <a:latin typeface="+mn-lt"/>
            </a:endParaRPr>
          </a:p>
          <a:p>
            <a:r>
              <a:rPr lang="en-US" dirty="0" smtClean="0">
                <a:latin typeface="+mn-lt"/>
              </a:rPr>
              <a:t>pelvic </a:t>
            </a:r>
            <a:r>
              <a:rPr lang="en-US" dirty="0">
                <a:latin typeface="+mn-lt"/>
              </a:rPr>
              <a:t>rest until one week after bleeding has </a:t>
            </a:r>
            <a:r>
              <a:rPr lang="en-US" dirty="0" smtClean="0">
                <a:latin typeface="+mn-lt"/>
              </a:rPr>
              <a:t>stopped </a:t>
            </a:r>
            <a:r>
              <a:rPr lang="en-US" dirty="0">
                <a:latin typeface="+mn-lt"/>
              </a:rPr>
              <a:t>to avoid additional </a:t>
            </a:r>
            <a:r>
              <a:rPr lang="en-US" dirty="0" smtClean="0">
                <a:latin typeface="+mn-lt"/>
              </a:rPr>
              <a:t>bleeding</a:t>
            </a:r>
            <a:endParaRPr lang="en-US" dirty="0">
              <a:latin typeface="+mn-lt"/>
            </a:endParaRPr>
          </a:p>
          <a:p>
            <a:r>
              <a:rPr lang="en-US" dirty="0" smtClean="0">
                <a:latin typeface="+mn-lt"/>
              </a:rPr>
              <a:t>bloodwork(serial HCGs, blood type and Rh) and </a:t>
            </a:r>
            <a:r>
              <a:rPr lang="en-US" dirty="0">
                <a:latin typeface="+mn-lt"/>
              </a:rPr>
              <a:t>US </a:t>
            </a:r>
            <a:r>
              <a:rPr lang="en-US" dirty="0" smtClean="0">
                <a:latin typeface="+mn-lt"/>
              </a:rPr>
              <a:t>timing</a:t>
            </a:r>
            <a:endParaRPr lang="en-US" dirty="0">
              <a:latin typeface="+mn-lt"/>
            </a:endParaRPr>
          </a:p>
          <a:p>
            <a:r>
              <a:rPr lang="en-US" dirty="0" smtClean="0">
                <a:latin typeface="+mn-lt"/>
              </a:rPr>
              <a:t>ectopic </a:t>
            </a:r>
            <a:r>
              <a:rPr lang="en-US" dirty="0">
                <a:latin typeface="+mn-lt"/>
              </a:rPr>
              <a:t>and miscarriage </a:t>
            </a:r>
            <a:r>
              <a:rPr lang="en-US" dirty="0" smtClean="0">
                <a:latin typeface="+mn-lt"/>
              </a:rPr>
              <a:t>precautions</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158</a:t>
            </a:fld>
            <a:endParaRPr lang="en-US" altLang="en-US"/>
          </a:p>
        </p:txBody>
      </p:sp>
    </p:spTree>
    <p:extLst>
      <p:ext uri="{BB962C8B-B14F-4D97-AF65-F5344CB8AC3E}">
        <p14:creationId xmlns:p14="http://schemas.microsoft.com/office/powerpoint/2010/main" val="181113102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9939"/>
            <a:ext cx="5715000" cy="1143000"/>
          </a:xfrm>
        </p:spPr>
        <p:txBody>
          <a:bodyPr/>
          <a:lstStyle/>
          <a:p>
            <a:r>
              <a:rPr lang="en-US" dirty="0">
                <a:latin typeface="+mn-lt"/>
              </a:rPr>
              <a:t>First trimester complaints</a:t>
            </a:r>
          </a:p>
        </p:txBody>
      </p:sp>
      <p:sp>
        <p:nvSpPr>
          <p:cNvPr id="3" name="Content Placeholder 2"/>
          <p:cNvSpPr>
            <a:spLocks noGrp="1"/>
          </p:cNvSpPr>
          <p:nvPr>
            <p:ph idx="1"/>
          </p:nvPr>
        </p:nvSpPr>
        <p:spPr>
          <a:xfrm>
            <a:off x="609600" y="1600200"/>
            <a:ext cx="8077200" cy="4525963"/>
          </a:xfrm>
        </p:spPr>
        <p:txBody>
          <a:bodyPr/>
          <a:lstStyle/>
          <a:p>
            <a:pPr marL="0" indent="0">
              <a:buNone/>
            </a:pPr>
            <a:r>
              <a:rPr lang="en-US" dirty="0" smtClean="0">
                <a:latin typeface="+mn-lt"/>
              </a:rPr>
              <a:t>Nausea/ Vomiting</a:t>
            </a:r>
          </a:p>
          <a:p>
            <a:r>
              <a:rPr lang="en-US" dirty="0" smtClean="0">
                <a:latin typeface="+mn-lt"/>
              </a:rPr>
              <a:t>resolution usually at 10-12 weeks</a:t>
            </a:r>
          </a:p>
          <a:p>
            <a:r>
              <a:rPr lang="en-US" dirty="0" smtClean="0">
                <a:latin typeface="+mn-lt"/>
              </a:rPr>
              <a:t>lifestyle changes</a:t>
            </a:r>
          </a:p>
          <a:p>
            <a:r>
              <a:rPr lang="en-US" dirty="0" smtClean="0">
                <a:latin typeface="+mn-lt"/>
              </a:rPr>
              <a:t>OTC meds</a:t>
            </a:r>
          </a:p>
          <a:p>
            <a:r>
              <a:rPr lang="en-US" dirty="0" smtClean="0">
                <a:latin typeface="+mn-lt"/>
              </a:rPr>
              <a:t>RX</a:t>
            </a:r>
          </a:p>
          <a:p>
            <a:pPr lvl="1"/>
            <a:r>
              <a:rPr lang="en-US" sz="2400" dirty="0" err="1" smtClean="0">
                <a:latin typeface="+mn-lt"/>
              </a:rPr>
              <a:t>Diclegis</a:t>
            </a:r>
            <a:endParaRPr lang="en-US" sz="2400" dirty="0" smtClean="0">
              <a:latin typeface="+mn-lt"/>
            </a:endParaRPr>
          </a:p>
          <a:p>
            <a:pPr lvl="1"/>
            <a:r>
              <a:rPr lang="en-US" sz="2400" dirty="0" smtClean="0">
                <a:latin typeface="+mn-lt"/>
              </a:rPr>
              <a:t>Zofran</a:t>
            </a:r>
          </a:p>
          <a:p>
            <a:pPr lvl="1"/>
            <a:r>
              <a:rPr lang="en-US" sz="2400" dirty="0" smtClean="0">
                <a:latin typeface="+mn-lt"/>
              </a:rPr>
              <a:t>Other </a:t>
            </a:r>
            <a:r>
              <a:rPr lang="en-US" sz="2400" dirty="0" err="1" smtClean="0">
                <a:latin typeface="+mn-lt"/>
              </a:rPr>
              <a:t>antiemtics</a:t>
            </a:r>
            <a:r>
              <a:rPr lang="en-US" sz="2400" dirty="0" smtClean="0">
                <a:latin typeface="+mn-lt"/>
              </a:rPr>
              <a:t>: </a:t>
            </a:r>
            <a:r>
              <a:rPr lang="en-US" sz="2400" dirty="0" err="1" smtClean="0">
                <a:latin typeface="+mn-lt"/>
              </a:rPr>
              <a:t>phenergan</a:t>
            </a:r>
            <a:r>
              <a:rPr lang="en-US" sz="2400" dirty="0" smtClean="0">
                <a:latin typeface="+mn-lt"/>
              </a:rPr>
              <a:t>, </a:t>
            </a:r>
            <a:r>
              <a:rPr lang="en-US" sz="2400" dirty="0" err="1" smtClean="0">
                <a:latin typeface="+mn-lt"/>
              </a:rPr>
              <a:t>reglan</a:t>
            </a:r>
            <a:r>
              <a:rPr lang="en-US" sz="2400" dirty="0" smtClean="0">
                <a:latin typeface="+mn-lt"/>
              </a:rPr>
              <a:t>, </a:t>
            </a:r>
            <a:r>
              <a:rPr lang="en-US" sz="2400" dirty="0" err="1" smtClean="0">
                <a:latin typeface="+mn-lt"/>
              </a:rPr>
              <a:t>compazine</a:t>
            </a:r>
            <a:endParaRPr lang="en-US" sz="2400" dirty="0" smtClean="0">
              <a:latin typeface="+mn-lt"/>
            </a:endParaRPr>
          </a:p>
          <a:p>
            <a:r>
              <a:rPr lang="en-US" dirty="0" smtClean="0">
                <a:latin typeface="+mn-lt"/>
              </a:rPr>
              <a:t>if </a:t>
            </a:r>
            <a:r>
              <a:rPr lang="en-US" dirty="0">
                <a:latin typeface="+mn-lt"/>
              </a:rPr>
              <a:t>unable to tolerate any PO for &gt;24hrs, will need </a:t>
            </a:r>
            <a:r>
              <a:rPr lang="en-US" dirty="0" smtClean="0">
                <a:latin typeface="+mn-lt"/>
              </a:rPr>
              <a:t>evaluation</a:t>
            </a:r>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159</a:t>
            </a:fld>
            <a:endParaRPr lang="en-US" altLang="en-US"/>
          </a:p>
        </p:txBody>
      </p:sp>
      <p:pic>
        <p:nvPicPr>
          <p:cNvPr id="8194" name="Picture 2" descr="Image result for nausea vomiting pregnan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447800"/>
            <a:ext cx="259950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04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930" y="0"/>
            <a:ext cx="5715000" cy="1143000"/>
          </a:xfrm>
        </p:spPr>
        <p:txBody>
          <a:bodyPr/>
          <a:lstStyle/>
          <a:p>
            <a:r>
              <a:rPr lang="en-US" dirty="0" smtClean="0">
                <a:latin typeface="+mn-lt"/>
              </a:rPr>
              <a:t>Ovarian Torsion</a:t>
            </a:r>
            <a:endParaRPr lang="en-US" dirty="0">
              <a:latin typeface="+mn-lt"/>
            </a:endParaRPr>
          </a:p>
        </p:txBody>
      </p:sp>
      <p:sp>
        <p:nvSpPr>
          <p:cNvPr id="3" name="Content Placeholder 2"/>
          <p:cNvSpPr>
            <a:spLocks noGrp="1"/>
          </p:cNvSpPr>
          <p:nvPr>
            <p:ph idx="1"/>
          </p:nvPr>
        </p:nvSpPr>
        <p:spPr>
          <a:xfrm>
            <a:off x="1023730" y="1325562"/>
            <a:ext cx="7696200" cy="4525963"/>
          </a:xfrm>
        </p:spPr>
        <p:txBody>
          <a:bodyPr/>
          <a:lstStyle/>
          <a:p>
            <a:pPr marL="0" indent="0">
              <a:buNone/>
            </a:pPr>
            <a:r>
              <a:rPr lang="en-US" dirty="0" smtClean="0">
                <a:latin typeface="+mn-lt"/>
              </a:rPr>
              <a:t>Torsion</a:t>
            </a:r>
          </a:p>
          <a:p>
            <a:r>
              <a:rPr lang="en-US" dirty="0" smtClean="0">
                <a:latin typeface="+mn-lt"/>
              </a:rPr>
              <a:t>Exam: </a:t>
            </a:r>
            <a:r>
              <a:rPr lang="en-US" dirty="0">
                <a:latin typeface="+mn-lt"/>
              </a:rPr>
              <a:t>tenderness (focal or diffuse), </a:t>
            </a:r>
            <a:r>
              <a:rPr lang="en-US" dirty="0" smtClean="0">
                <a:latin typeface="+mn-lt"/>
              </a:rPr>
              <a:t>enlargement/mass</a:t>
            </a:r>
          </a:p>
          <a:p>
            <a:r>
              <a:rPr lang="en-US" dirty="0" smtClean="0">
                <a:latin typeface="+mn-lt"/>
              </a:rPr>
              <a:t>Tests: ultrasound, HCG, CBC</a:t>
            </a:r>
          </a:p>
          <a:p>
            <a:r>
              <a:rPr lang="en-US" dirty="0" smtClean="0">
                <a:latin typeface="+mn-lt"/>
              </a:rPr>
              <a:t>Management: surgical- to ED</a:t>
            </a:r>
          </a:p>
          <a:p>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a:t>
            </a:fld>
            <a:endParaRPr lang="en-US" altLang="en-US"/>
          </a:p>
        </p:txBody>
      </p:sp>
      <p:pic>
        <p:nvPicPr>
          <p:cNvPr id="2050" name="Picture 2" descr="Image result for ovarian tor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048000"/>
            <a:ext cx="492445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1119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1800" y="0"/>
            <a:ext cx="5715000" cy="1143000"/>
          </a:xfrm>
        </p:spPr>
        <p:txBody>
          <a:bodyPr/>
          <a:lstStyle/>
          <a:p>
            <a:r>
              <a:rPr lang="en-US" dirty="0" smtClean="0">
                <a:latin typeface="+mn-lt"/>
              </a:rPr>
              <a:t>Co Management</a:t>
            </a:r>
            <a:endParaRPr lang="en-US" dirty="0">
              <a:latin typeface="+mn-lt"/>
            </a:endParaRPr>
          </a:p>
        </p:txBody>
      </p:sp>
      <p:sp>
        <p:nvSpPr>
          <p:cNvPr id="7" name="Content Placeholder 6"/>
          <p:cNvSpPr>
            <a:spLocks noGrp="1"/>
          </p:cNvSpPr>
          <p:nvPr>
            <p:ph idx="1"/>
          </p:nvPr>
        </p:nvSpPr>
        <p:spPr>
          <a:xfrm>
            <a:off x="990600" y="1371600"/>
            <a:ext cx="7696200" cy="4495800"/>
          </a:xfrm>
        </p:spPr>
        <p:txBody>
          <a:bodyPr/>
          <a:lstStyle/>
          <a:p>
            <a:r>
              <a:rPr lang="en-US" dirty="0" smtClean="0">
                <a:latin typeface="+mn-lt"/>
              </a:rPr>
              <a:t>Thyroid</a:t>
            </a:r>
          </a:p>
          <a:p>
            <a:pPr lvl="1"/>
            <a:r>
              <a:rPr lang="en-US" sz="2200" dirty="0" smtClean="0">
                <a:latin typeface="+mn-lt"/>
              </a:rPr>
              <a:t>Monitor TSH every trimester (as frequent as q4-6 weeks)</a:t>
            </a:r>
          </a:p>
          <a:p>
            <a:pPr lvl="1"/>
            <a:r>
              <a:rPr lang="en-US" sz="2200" dirty="0" smtClean="0">
                <a:latin typeface="+mn-lt"/>
              </a:rPr>
              <a:t>Keep TSH &lt;3</a:t>
            </a:r>
          </a:p>
          <a:p>
            <a:pPr lvl="1"/>
            <a:r>
              <a:rPr lang="en-US" sz="2200" dirty="0" smtClean="0">
                <a:latin typeface="+mn-lt"/>
              </a:rPr>
              <a:t>Dose </a:t>
            </a:r>
            <a:r>
              <a:rPr lang="en-US" sz="2200" dirty="0">
                <a:latin typeface="+mn-lt"/>
              </a:rPr>
              <a:t>requirements may increase by as much as 50 percent during pregnancy</a:t>
            </a:r>
            <a:endParaRPr lang="en-US" sz="2200" dirty="0" smtClean="0">
              <a:latin typeface="+mn-lt"/>
            </a:endParaRPr>
          </a:p>
          <a:p>
            <a:r>
              <a:rPr lang="en-US" dirty="0" smtClean="0">
                <a:latin typeface="+mn-lt"/>
              </a:rPr>
              <a:t>URIs, UTIs, infections</a:t>
            </a:r>
          </a:p>
          <a:p>
            <a:pPr lvl="1"/>
            <a:r>
              <a:rPr lang="en-US" sz="2200" dirty="0" smtClean="0">
                <a:latin typeface="+mn-lt"/>
              </a:rPr>
              <a:t>Treat with appropriate antibiotics when indicated. </a:t>
            </a:r>
          </a:p>
          <a:p>
            <a:pPr lvl="1"/>
            <a:r>
              <a:rPr lang="en-US" sz="2200" dirty="0" smtClean="0">
                <a:latin typeface="+mn-lt"/>
              </a:rPr>
              <a:t>Single drug therapy, lowest effective dose</a:t>
            </a:r>
          </a:p>
          <a:p>
            <a:pPr lvl="2"/>
            <a:r>
              <a:rPr lang="en-US" sz="2200" dirty="0" err="1">
                <a:latin typeface="+mn-lt"/>
              </a:rPr>
              <a:t>Penicillins</a:t>
            </a:r>
            <a:r>
              <a:rPr lang="en-US" sz="2200" dirty="0">
                <a:latin typeface="+mn-lt"/>
              </a:rPr>
              <a:t>, </a:t>
            </a:r>
            <a:r>
              <a:rPr lang="en-US" sz="2200" dirty="0" err="1" smtClean="0">
                <a:latin typeface="+mn-lt"/>
              </a:rPr>
              <a:t>Cephalosporins</a:t>
            </a:r>
            <a:r>
              <a:rPr lang="en-US" sz="2200" dirty="0" smtClean="0">
                <a:latin typeface="+mn-lt"/>
              </a:rPr>
              <a:t>, Erythromycin, Clindamycin (after 1</a:t>
            </a:r>
            <a:r>
              <a:rPr lang="en-US" sz="2200" baseline="30000" dirty="0" smtClean="0">
                <a:latin typeface="+mn-lt"/>
              </a:rPr>
              <a:t>st</a:t>
            </a:r>
            <a:r>
              <a:rPr lang="en-US" sz="2200" dirty="0" smtClean="0">
                <a:latin typeface="+mn-lt"/>
              </a:rPr>
              <a:t> tri), </a:t>
            </a:r>
            <a:r>
              <a:rPr lang="en-US" sz="2200" dirty="0" err="1" smtClean="0">
                <a:latin typeface="+mn-lt"/>
              </a:rPr>
              <a:t>augmentin</a:t>
            </a:r>
            <a:endParaRPr lang="en-US" sz="2200" dirty="0" smtClean="0">
              <a:latin typeface="+mn-lt"/>
            </a:endParaRPr>
          </a:p>
          <a:p>
            <a:pPr lvl="2"/>
            <a:r>
              <a:rPr lang="en-US" sz="2200" dirty="0" smtClean="0">
                <a:latin typeface="+mn-lt"/>
              </a:rPr>
              <a:t> Avoid: tetracycline, streptomycin, </a:t>
            </a:r>
            <a:r>
              <a:rPr lang="en-US" sz="2200" dirty="0" err="1" smtClean="0">
                <a:latin typeface="+mn-lt"/>
              </a:rPr>
              <a:t>kanomycin</a:t>
            </a:r>
            <a:r>
              <a:rPr lang="en-US" sz="2200" dirty="0" smtClean="0">
                <a:latin typeface="+mn-lt"/>
              </a:rPr>
              <a:t>, </a:t>
            </a: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3/29/2023</a:t>
            </a:fld>
            <a:endParaRPr lang="en-US" altLang="en-US" dirty="0"/>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160</a:t>
            </a:fld>
            <a:endParaRPr lang="en-US" altLang="en-US"/>
          </a:p>
        </p:txBody>
      </p:sp>
    </p:spTree>
    <p:extLst>
      <p:ext uri="{BB962C8B-B14F-4D97-AF65-F5344CB8AC3E}">
        <p14:creationId xmlns:p14="http://schemas.microsoft.com/office/powerpoint/2010/main" val="18293167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6565"/>
            <a:ext cx="5715000" cy="1143000"/>
          </a:xfrm>
        </p:spPr>
        <p:txBody>
          <a:bodyPr/>
          <a:lstStyle/>
          <a:p>
            <a:r>
              <a:rPr lang="en-US" dirty="0">
                <a:latin typeface="+mn-lt"/>
              </a:rPr>
              <a:t>Co Management</a:t>
            </a:r>
          </a:p>
        </p:txBody>
      </p:sp>
      <p:sp>
        <p:nvSpPr>
          <p:cNvPr id="3" name="Content Placeholder 2"/>
          <p:cNvSpPr>
            <a:spLocks noGrp="1"/>
          </p:cNvSpPr>
          <p:nvPr>
            <p:ph idx="1"/>
          </p:nvPr>
        </p:nvSpPr>
        <p:spPr>
          <a:xfrm>
            <a:off x="1219200" y="1342127"/>
            <a:ext cx="7467600" cy="4525963"/>
          </a:xfrm>
        </p:spPr>
        <p:txBody>
          <a:bodyPr/>
          <a:lstStyle/>
          <a:p>
            <a:r>
              <a:rPr lang="en-US" dirty="0">
                <a:latin typeface="+mn-lt"/>
              </a:rPr>
              <a:t>Vaginal infections</a:t>
            </a:r>
          </a:p>
          <a:p>
            <a:pPr lvl="1"/>
            <a:r>
              <a:rPr lang="en-US" sz="2400" dirty="0" smtClean="0">
                <a:latin typeface="+mn-lt"/>
              </a:rPr>
              <a:t>treat </a:t>
            </a:r>
            <a:r>
              <a:rPr lang="en-US" sz="2400" dirty="0">
                <a:latin typeface="+mn-lt"/>
              </a:rPr>
              <a:t>per </a:t>
            </a:r>
            <a:r>
              <a:rPr lang="en-US" sz="2400" dirty="0" smtClean="0">
                <a:latin typeface="+mn-lt"/>
              </a:rPr>
              <a:t>CDC </a:t>
            </a:r>
          </a:p>
          <a:p>
            <a:pPr lvl="2"/>
            <a:r>
              <a:rPr lang="en-US" sz="2400" dirty="0" smtClean="0">
                <a:latin typeface="+mn-lt"/>
              </a:rPr>
              <a:t>Use azithromycin as alternative to doxycycline in pregnancy</a:t>
            </a:r>
            <a:endParaRPr lang="en-US" sz="2400" dirty="0">
              <a:latin typeface="+mn-lt"/>
            </a:endParaRPr>
          </a:p>
          <a:p>
            <a:pPr lvl="1"/>
            <a:r>
              <a:rPr lang="en-US" sz="2400" dirty="0">
                <a:latin typeface="+mn-lt"/>
              </a:rPr>
              <a:t>GC/CT TOC 4 weeks </a:t>
            </a:r>
            <a:r>
              <a:rPr lang="en-US" sz="2400" dirty="0" smtClean="0">
                <a:latin typeface="+mn-lt"/>
              </a:rPr>
              <a:t>later, repeat at 36 weeks</a:t>
            </a:r>
            <a:endParaRPr lang="en-US" sz="2400" dirty="0">
              <a:latin typeface="+mn-lt"/>
            </a:endParaRPr>
          </a:p>
          <a:p>
            <a:r>
              <a:rPr lang="en-US" dirty="0">
                <a:latin typeface="+mn-lt"/>
              </a:rPr>
              <a:t>Depression meds</a:t>
            </a:r>
          </a:p>
          <a:p>
            <a:pPr lvl="1"/>
            <a:r>
              <a:rPr lang="en-US" sz="2400" dirty="0">
                <a:latin typeface="+mn-lt"/>
              </a:rPr>
              <a:t>Do not stop abruptly</a:t>
            </a:r>
          </a:p>
          <a:p>
            <a:pPr lvl="1"/>
            <a:r>
              <a:rPr lang="en-US" sz="2400" dirty="0">
                <a:latin typeface="+mn-lt"/>
              </a:rPr>
              <a:t>Pregnancy not indication to stop most </a:t>
            </a:r>
            <a:r>
              <a:rPr lang="en-US" sz="2400" dirty="0" smtClean="0">
                <a:latin typeface="+mn-lt"/>
              </a:rPr>
              <a:t>meds</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161</a:t>
            </a:fld>
            <a:endParaRPr lang="en-US" altLang="en-US"/>
          </a:p>
        </p:txBody>
      </p:sp>
    </p:spTree>
    <p:extLst>
      <p:ext uri="{BB962C8B-B14F-4D97-AF65-F5344CB8AC3E}">
        <p14:creationId xmlns:p14="http://schemas.microsoft.com/office/powerpoint/2010/main" val="186959158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39" y="36443"/>
            <a:ext cx="5715000" cy="1143000"/>
          </a:xfrm>
        </p:spPr>
        <p:txBody>
          <a:bodyPr/>
          <a:lstStyle/>
          <a:p>
            <a:r>
              <a:rPr lang="en-US" dirty="0">
                <a:latin typeface="+mn-lt"/>
              </a:rPr>
              <a:t>Co Management</a:t>
            </a:r>
          </a:p>
        </p:txBody>
      </p:sp>
      <p:sp>
        <p:nvSpPr>
          <p:cNvPr id="3" name="Content Placeholder 2"/>
          <p:cNvSpPr>
            <a:spLocks noGrp="1"/>
          </p:cNvSpPr>
          <p:nvPr>
            <p:ph idx="1"/>
          </p:nvPr>
        </p:nvSpPr>
        <p:spPr>
          <a:xfrm>
            <a:off x="1533939" y="1408043"/>
            <a:ext cx="7162800" cy="4525963"/>
          </a:xfrm>
        </p:spPr>
        <p:txBody>
          <a:bodyPr/>
          <a:lstStyle/>
          <a:p>
            <a:r>
              <a:rPr lang="en-US" dirty="0">
                <a:latin typeface="+mn-lt"/>
              </a:rPr>
              <a:t>BP </a:t>
            </a:r>
            <a:r>
              <a:rPr lang="en-US" dirty="0" smtClean="0">
                <a:latin typeface="+mn-lt"/>
              </a:rPr>
              <a:t>meds</a:t>
            </a:r>
          </a:p>
          <a:p>
            <a:pPr lvl="1"/>
            <a:r>
              <a:rPr lang="en-US" sz="2400" dirty="0" smtClean="0">
                <a:latin typeface="+mn-lt"/>
              </a:rPr>
              <a:t>-transition to </a:t>
            </a:r>
            <a:r>
              <a:rPr lang="en-US" sz="2400" dirty="0" smtClean="0">
                <a:latin typeface="+mn-lt"/>
              </a:rPr>
              <a:t>labetalol or </a:t>
            </a:r>
            <a:r>
              <a:rPr lang="en-US" sz="2400" dirty="0" err="1" smtClean="0">
                <a:latin typeface="+mn-lt"/>
              </a:rPr>
              <a:t>nifedipine</a:t>
            </a:r>
            <a:endParaRPr lang="en-US" sz="2400" dirty="0">
              <a:latin typeface="+mn-lt"/>
            </a:endParaRPr>
          </a:p>
          <a:p>
            <a:r>
              <a:rPr lang="en-US" dirty="0" smtClean="0">
                <a:latin typeface="+mn-lt"/>
              </a:rPr>
              <a:t>DM</a:t>
            </a:r>
          </a:p>
          <a:p>
            <a:pPr lvl="1"/>
            <a:r>
              <a:rPr lang="en-US" sz="2400" dirty="0" smtClean="0">
                <a:latin typeface="+mn-lt"/>
              </a:rPr>
              <a:t>Eye exam</a:t>
            </a:r>
          </a:p>
          <a:p>
            <a:pPr lvl="1"/>
            <a:r>
              <a:rPr lang="en-US" sz="2400" dirty="0" smtClean="0">
                <a:latin typeface="+mn-lt"/>
              </a:rPr>
              <a:t>EKG</a:t>
            </a:r>
          </a:p>
          <a:p>
            <a:pPr lvl="1"/>
            <a:r>
              <a:rPr lang="en-US" sz="2400" dirty="0" smtClean="0">
                <a:latin typeface="+mn-lt"/>
              </a:rPr>
              <a:t>Liver function</a:t>
            </a:r>
          </a:p>
          <a:p>
            <a:pPr lvl="1"/>
            <a:r>
              <a:rPr lang="en-US" sz="2400" dirty="0" smtClean="0">
                <a:latin typeface="+mn-lt"/>
              </a:rPr>
              <a:t>Kidney function</a:t>
            </a:r>
          </a:p>
          <a:p>
            <a:pPr lvl="1"/>
            <a:r>
              <a:rPr lang="en-US" sz="2400" dirty="0" smtClean="0">
                <a:latin typeface="+mn-lt"/>
              </a:rPr>
              <a:t>24 hour urine</a:t>
            </a:r>
          </a:p>
          <a:p>
            <a:pPr lvl="1"/>
            <a:r>
              <a:rPr lang="en-US" sz="2400" dirty="0" smtClean="0">
                <a:latin typeface="+mn-lt"/>
              </a:rPr>
              <a:t>Transition to insulin, some </a:t>
            </a:r>
            <a:r>
              <a:rPr lang="en-US" sz="2400" dirty="0">
                <a:latin typeface="+mn-lt"/>
              </a:rPr>
              <a:t>P</a:t>
            </a:r>
            <a:r>
              <a:rPr lang="en-US" sz="2400" dirty="0" smtClean="0">
                <a:latin typeface="+mn-lt"/>
              </a:rPr>
              <a:t>O </a:t>
            </a:r>
            <a:r>
              <a:rPr lang="en-US" sz="2400" dirty="0" smtClean="0">
                <a:latin typeface="+mn-lt"/>
              </a:rPr>
              <a:t>meds- done by endocrinology</a:t>
            </a:r>
            <a:endParaRPr lang="en-US" sz="2400" dirty="0" smtClean="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162</a:t>
            </a:fld>
            <a:endParaRPr lang="en-US" altLang="en-US"/>
          </a:p>
        </p:txBody>
      </p:sp>
    </p:spTree>
    <p:extLst>
      <p:ext uri="{BB962C8B-B14F-4D97-AF65-F5344CB8AC3E}">
        <p14:creationId xmlns:p14="http://schemas.microsoft.com/office/powerpoint/2010/main" val="387161852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68426" y="3505200"/>
            <a:ext cx="6480174" cy="1673225"/>
          </a:xfrm>
        </p:spPr>
        <p:txBody>
          <a:bodyPr/>
          <a:lstStyle/>
          <a:p>
            <a:r>
              <a:rPr lang="en-US" sz="2800" dirty="0" smtClean="0"/>
              <a:t>FF</a:t>
            </a:r>
            <a:endParaRPr lang="en-US" sz="2800" dirty="0"/>
          </a:p>
        </p:txBody>
      </p:sp>
      <p:sp>
        <p:nvSpPr>
          <p:cNvPr id="6" name="Title 5"/>
          <p:cNvSpPr>
            <a:spLocks noGrp="1"/>
          </p:cNvSpPr>
          <p:nvPr>
            <p:ph type="title"/>
          </p:nvPr>
        </p:nvSpPr>
        <p:spPr/>
        <p:txBody>
          <a:bodyPr/>
          <a:lstStyle/>
          <a:p>
            <a:r>
              <a:rPr lang="en-US" dirty="0" smtClean="0"/>
              <a:t>Case study</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163</a:t>
            </a:fld>
            <a:endParaRPr lang="en-US" altLang="en-US"/>
          </a:p>
        </p:txBody>
      </p:sp>
    </p:spTree>
    <p:extLst>
      <p:ext uri="{BB962C8B-B14F-4D97-AF65-F5344CB8AC3E}">
        <p14:creationId xmlns:p14="http://schemas.microsoft.com/office/powerpoint/2010/main" val="392891769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t>
            </a:r>
            <a:endParaRPr lang="en-US" dirty="0"/>
          </a:p>
        </p:txBody>
      </p:sp>
      <p:sp>
        <p:nvSpPr>
          <p:cNvPr id="3" name="Content Placeholder 2"/>
          <p:cNvSpPr>
            <a:spLocks noGrp="1"/>
          </p:cNvSpPr>
          <p:nvPr>
            <p:ph idx="1"/>
          </p:nvPr>
        </p:nvSpPr>
        <p:spPr>
          <a:xfrm>
            <a:off x="533400" y="1295400"/>
            <a:ext cx="8077200" cy="4525963"/>
          </a:xfrm>
        </p:spPr>
        <p:txBody>
          <a:bodyPr/>
          <a:lstStyle/>
          <a:p>
            <a:r>
              <a:rPr lang="en-US" sz="2200" dirty="0" smtClean="0"/>
              <a:t>28yo G3P0020 (SA B x 2 at 8 and 12 weeks) presents to f/u from ED</a:t>
            </a:r>
          </a:p>
          <a:p>
            <a:r>
              <a:rPr lang="en-US" sz="2200" dirty="0" smtClean="0"/>
              <a:t>Yesterday she noticed blood in toilet paper, this episode happened twice in one day. Went to the emergency room where she was evaluated. Denies current bleeding, does not report pain. Reports feeling stressed and frightened given her </a:t>
            </a:r>
            <a:r>
              <a:rPr lang="en-US" sz="2200" dirty="0" err="1" smtClean="0"/>
              <a:t>hx</a:t>
            </a:r>
            <a:r>
              <a:rPr lang="en-US" sz="2200" dirty="0" smtClean="0"/>
              <a:t> of past miscarriages</a:t>
            </a:r>
          </a:p>
          <a:p>
            <a:r>
              <a:rPr lang="en-US" sz="2200" dirty="0" smtClean="0"/>
              <a:t> </a:t>
            </a:r>
            <a:r>
              <a:rPr lang="en-US" sz="2200" dirty="0" err="1" smtClean="0"/>
              <a:t>PMHx</a:t>
            </a:r>
            <a:r>
              <a:rPr lang="en-US" sz="2200" dirty="0" smtClean="0"/>
              <a:t> of uncontrolled diabetes (A1c 11.3). Not taking Januvia. Was unsure if it was going to hurt the baby. Does not monitor BG.</a:t>
            </a:r>
          </a:p>
          <a:p>
            <a:r>
              <a:rPr lang="en-US" sz="2200" dirty="0" smtClean="0"/>
              <a:t>Reports vaginal itching and some clear white discharge. Reports </a:t>
            </a:r>
            <a:r>
              <a:rPr lang="en-US" sz="2200" dirty="0" err="1" smtClean="0"/>
              <a:t>hx</a:t>
            </a:r>
            <a:r>
              <a:rPr lang="en-US" sz="2200" dirty="0" smtClean="0"/>
              <a:t> of frequent yeast infections. She was given a gel for pruritus in the emergency room. She has been using it at night since last night with mild improvement. </a:t>
            </a:r>
            <a:br>
              <a:rPr lang="en-US" sz="2200" dirty="0" smtClean="0"/>
            </a:br>
            <a:r>
              <a:rPr lang="en-US" sz="2200" dirty="0" smtClean="0"/>
              <a:t>        . </a:t>
            </a:r>
            <a:r>
              <a:rPr lang="en-US" dirty="0"/>
              <a:t/>
            </a:r>
            <a:br>
              <a:rPr lang="en-US" dirty="0"/>
            </a:br>
            <a:r>
              <a:rPr lang="en-US" dirty="0"/>
              <a:t>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164</a:t>
            </a:fld>
            <a:endParaRPr lang="en-US" altLang="en-US"/>
          </a:p>
        </p:txBody>
      </p:sp>
    </p:spTree>
    <p:extLst>
      <p:ext uri="{BB962C8B-B14F-4D97-AF65-F5344CB8AC3E}">
        <p14:creationId xmlns:p14="http://schemas.microsoft.com/office/powerpoint/2010/main" val="331482120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t>
            </a:r>
            <a:endParaRPr lang="en-US" dirty="0"/>
          </a:p>
        </p:txBody>
      </p:sp>
      <p:sp>
        <p:nvSpPr>
          <p:cNvPr id="3" name="Content Placeholder 2"/>
          <p:cNvSpPr>
            <a:spLocks noGrp="1"/>
          </p:cNvSpPr>
          <p:nvPr>
            <p:ph idx="1"/>
          </p:nvPr>
        </p:nvSpPr>
        <p:spPr>
          <a:xfrm>
            <a:off x="457200" y="1371600"/>
            <a:ext cx="7924800" cy="4525963"/>
          </a:xfrm>
        </p:spPr>
        <p:txBody>
          <a:bodyPr/>
          <a:lstStyle/>
          <a:p>
            <a:pPr marL="0" indent="0">
              <a:buNone/>
            </a:pPr>
            <a:r>
              <a:rPr lang="en-US" dirty="0" smtClean="0"/>
              <a:t>Visit Date: 12/20/2018</a:t>
            </a:r>
          </a:p>
          <a:p>
            <a:r>
              <a:rPr lang="en-US" dirty="0" smtClean="0"/>
              <a:t>+</a:t>
            </a:r>
            <a:r>
              <a:rPr lang="en-US" dirty="0"/>
              <a:t>urine HCG 12/6/18  </a:t>
            </a:r>
            <a:endParaRPr lang="en-US" dirty="0" smtClean="0"/>
          </a:p>
          <a:p>
            <a:r>
              <a:rPr lang="en-US" dirty="0" smtClean="0"/>
              <a:t>LMP</a:t>
            </a:r>
            <a:r>
              <a:rPr lang="en-US" dirty="0"/>
              <a:t>: 10/23/18 </a:t>
            </a:r>
            <a:endParaRPr lang="en-US" dirty="0" smtClean="0"/>
          </a:p>
          <a:p>
            <a:r>
              <a:rPr lang="en-US" dirty="0" smtClean="0"/>
              <a:t>EGA</a:t>
            </a:r>
            <a:r>
              <a:rPr lang="en-US" dirty="0"/>
              <a:t>: 6w5d by LMP; 6w0d by </a:t>
            </a:r>
            <a:r>
              <a:rPr lang="en-US" dirty="0" smtClean="0"/>
              <a:t>US</a:t>
            </a:r>
          </a:p>
          <a:p>
            <a:r>
              <a:rPr lang="en-US" dirty="0" smtClean="0"/>
              <a:t>EDD</a:t>
            </a:r>
            <a:r>
              <a:rPr lang="en-US" dirty="0"/>
              <a:t>: 7/30/19 by LMP; 8/5/19 by US</a:t>
            </a:r>
            <a:r>
              <a:rPr lang="en-US" dirty="0" smtClean="0"/>
              <a:t>.</a:t>
            </a:r>
            <a:r>
              <a:rPr lang="en-US" dirty="0"/>
              <a:t>    </a:t>
            </a:r>
          </a:p>
          <a:p>
            <a:r>
              <a:rPr lang="en-US" dirty="0" smtClean="0"/>
              <a:t>12/9/18 </a:t>
            </a:r>
            <a:r>
              <a:rPr lang="en-US" dirty="0"/>
              <a:t>ED visit for bleeding</a:t>
            </a:r>
            <a:br>
              <a:rPr lang="en-US" dirty="0"/>
            </a:br>
            <a:r>
              <a:rPr lang="en-US" dirty="0"/>
              <a:t>       -Pelvic US: viable IUP at 5+6 FHR 105bpm</a:t>
            </a:r>
            <a:br>
              <a:rPr lang="en-US" dirty="0"/>
            </a:br>
            <a:r>
              <a:rPr lang="en-US" dirty="0"/>
              <a:t>       -HCG 2884</a:t>
            </a:r>
            <a:br>
              <a:rPr lang="en-US" dirty="0"/>
            </a:br>
            <a:r>
              <a:rPr lang="en-US" dirty="0"/>
              <a:t>       -per hospital records: blood type RH </a:t>
            </a:r>
            <a:r>
              <a:rPr lang="en-US" dirty="0" err="1"/>
              <a:t>pos</a:t>
            </a:r>
            <a:r>
              <a:rPr lang="en-US" dirty="0"/>
              <a:t>/ </a:t>
            </a:r>
            <a:r>
              <a:rPr lang="en-US" dirty="0" err="1"/>
              <a:t>rhogam</a:t>
            </a:r>
            <a:r>
              <a:rPr lang="en-US" dirty="0"/>
              <a:t> not indicated</a:t>
            </a:r>
            <a:br>
              <a:rPr lang="en-US" dirty="0"/>
            </a:br>
            <a:r>
              <a:rPr lang="en-US" dirty="0"/>
              <a:t>     </a:t>
            </a:r>
            <a:br>
              <a:rPr lang="en-US" dirty="0"/>
            </a:br>
            <a:r>
              <a:rPr lang="en-US" dirty="0"/>
              <a:t>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165</a:t>
            </a:fld>
            <a:endParaRPr lang="en-US" altLang="en-US"/>
          </a:p>
        </p:txBody>
      </p:sp>
    </p:spTree>
    <p:extLst>
      <p:ext uri="{BB962C8B-B14F-4D97-AF65-F5344CB8AC3E}">
        <p14:creationId xmlns:p14="http://schemas.microsoft.com/office/powerpoint/2010/main" val="295237510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t>
            </a:r>
            <a:endParaRPr lang="en-US" dirty="0"/>
          </a:p>
        </p:txBody>
      </p:sp>
      <p:sp>
        <p:nvSpPr>
          <p:cNvPr id="3" name="Content Placeholder 2"/>
          <p:cNvSpPr>
            <a:spLocks noGrp="1"/>
          </p:cNvSpPr>
          <p:nvPr>
            <p:ph idx="1"/>
          </p:nvPr>
        </p:nvSpPr>
        <p:spPr>
          <a:xfrm>
            <a:off x="304800" y="1600200"/>
            <a:ext cx="8382000" cy="4525963"/>
          </a:xfrm>
        </p:spPr>
        <p:txBody>
          <a:bodyPr/>
          <a:lstStyle/>
          <a:p>
            <a:pPr marL="0" indent="0">
              <a:buNone/>
            </a:pPr>
            <a:r>
              <a:rPr lang="en-US" dirty="0" smtClean="0"/>
              <a:t>Plan?</a:t>
            </a:r>
          </a:p>
          <a:p>
            <a:r>
              <a:rPr lang="en-US" dirty="0" err="1" smtClean="0"/>
              <a:t>Sureswab</a:t>
            </a:r>
            <a:r>
              <a:rPr lang="en-US" dirty="0" smtClean="0"/>
              <a:t> taken (thin white discharge noted)</a:t>
            </a:r>
          </a:p>
          <a:p>
            <a:r>
              <a:rPr lang="en-US" dirty="0" smtClean="0"/>
              <a:t>Serum HCG 48 </a:t>
            </a:r>
            <a:r>
              <a:rPr lang="en-US" dirty="0" err="1" smtClean="0"/>
              <a:t>hrs</a:t>
            </a:r>
            <a:r>
              <a:rPr lang="en-US" dirty="0" smtClean="0"/>
              <a:t> after last one</a:t>
            </a:r>
          </a:p>
          <a:p>
            <a:r>
              <a:rPr lang="en-US" dirty="0" smtClean="0"/>
              <a:t>OB Intake ASAP</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166</a:t>
            </a:fld>
            <a:endParaRPr lang="en-US" altLang="en-US"/>
          </a:p>
        </p:txBody>
      </p:sp>
    </p:spTree>
    <p:extLst>
      <p:ext uri="{BB962C8B-B14F-4D97-AF65-F5344CB8AC3E}">
        <p14:creationId xmlns:p14="http://schemas.microsoft.com/office/powerpoint/2010/main" val="22520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t>
            </a:r>
            <a:endParaRPr lang="en-US" dirty="0"/>
          </a:p>
        </p:txBody>
      </p:sp>
      <p:sp>
        <p:nvSpPr>
          <p:cNvPr id="3" name="Content Placeholder 2"/>
          <p:cNvSpPr>
            <a:spLocks noGrp="1"/>
          </p:cNvSpPr>
          <p:nvPr>
            <p:ph idx="1"/>
          </p:nvPr>
        </p:nvSpPr>
        <p:spPr>
          <a:xfrm>
            <a:off x="381000" y="1066800"/>
            <a:ext cx="8382000" cy="5105400"/>
          </a:xfrm>
        </p:spPr>
        <p:txBody>
          <a:bodyPr/>
          <a:lstStyle/>
          <a:p>
            <a:r>
              <a:rPr lang="en-US" dirty="0" smtClean="0"/>
              <a:t>f/u HCG : 6400 (had been 2884   48hrs prior)</a:t>
            </a:r>
          </a:p>
          <a:p>
            <a:r>
              <a:rPr lang="en-US" dirty="0" smtClean="0"/>
              <a:t>Baseline labs: </a:t>
            </a:r>
          </a:p>
          <a:p>
            <a:pPr lvl="1"/>
            <a:r>
              <a:rPr lang="en-US" dirty="0" smtClean="0"/>
              <a:t>LFTs normal</a:t>
            </a:r>
          </a:p>
          <a:p>
            <a:pPr lvl="1"/>
            <a:r>
              <a:rPr lang="en-US" dirty="0" smtClean="0"/>
              <a:t>RFTs normal</a:t>
            </a:r>
          </a:p>
          <a:p>
            <a:pPr lvl="1"/>
            <a:r>
              <a:rPr lang="en-US" dirty="0" smtClean="0"/>
              <a:t>833 mg PRO</a:t>
            </a:r>
          </a:p>
          <a:p>
            <a:pPr lvl="1"/>
            <a:r>
              <a:rPr lang="en-US" dirty="0" smtClean="0"/>
              <a:t>EKG= sinus tachycardia</a:t>
            </a:r>
          </a:p>
          <a:p>
            <a:pPr lvl="1"/>
            <a:r>
              <a:rPr lang="en-US" dirty="0" smtClean="0"/>
              <a:t>Retinopathy= to be scheduled</a:t>
            </a:r>
          </a:p>
          <a:p>
            <a:r>
              <a:rPr lang="en-US" dirty="0" smtClean="0"/>
              <a:t>Bedside US  “</a:t>
            </a:r>
            <a:r>
              <a:rPr lang="en-US" dirty="0"/>
              <a:t>viable IUP 7-8 </a:t>
            </a:r>
            <a:r>
              <a:rPr lang="en-US" dirty="0" err="1"/>
              <a:t>wks</a:t>
            </a:r>
            <a:r>
              <a:rPr lang="en-US" dirty="0"/>
              <a:t> size; </a:t>
            </a:r>
            <a:r>
              <a:rPr lang="en-US" dirty="0" err="1"/>
              <a:t>pt</a:t>
            </a:r>
            <a:r>
              <a:rPr lang="en-US" dirty="0"/>
              <a:t> had spotting last night __ </a:t>
            </a:r>
            <a:r>
              <a:rPr lang="en-US" dirty="0" err="1"/>
              <a:t>rh</a:t>
            </a:r>
            <a:r>
              <a:rPr lang="en-US" dirty="0"/>
              <a:t> </a:t>
            </a:r>
            <a:r>
              <a:rPr lang="en-US" dirty="0" err="1"/>
              <a:t>pos</a:t>
            </a:r>
            <a:r>
              <a:rPr lang="en-US" dirty="0"/>
              <a:t>; will have f/u in 2 </a:t>
            </a:r>
            <a:r>
              <a:rPr lang="en-US" dirty="0" err="1" smtClean="0"/>
              <a:t>wks</a:t>
            </a:r>
            <a:r>
              <a:rPr lang="en-US" dirty="0" smtClean="0"/>
              <a:t>”</a:t>
            </a:r>
          </a:p>
          <a:p>
            <a:r>
              <a:rPr lang="en-US" dirty="0" smtClean="0"/>
              <a:t>1 weeks later had spotting: STAT US:  viable IUP at 8+3</a:t>
            </a:r>
          </a:p>
          <a:p>
            <a:r>
              <a:rPr lang="en-US" dirty="0" smtClean="0"/>
              <a:t>1 week later: bedside </a:t>
            </a:r>
            <a:r>
              <a:rPr lang="en-US" dirty="0"/>
              <a:t>u/s </a:t>
            </a:r>
            <a:r>
              <a:rPr lang="en-US" dirty="0" smtClean="0"/>
              <a:t>“reveals </a:t>
            </a:r>
            <a:r>
              <a:rPr lang="en-US" dirty="0"/>
              <a:t>only one large empty appearing gestational </a:t>
            </a:r>
            <a:r>
              <a:rPr lang="en-US" dirty="0" smtClean="0"/>
              <a:t>sac”. STAT US</a:t>
            </a:r>
            <a:r>
              <a:rPr lang="en-US" smtClean="0"/>
              <a:t>: demise. </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167</a:t>
            </a:fld>
            <a:endParaRPr lang="en-US" altLang="en-US"/>
          </a:p>
        </p:txBody>
      </p:sp>
    </p:spTree>
    <p:extLst>
      <p:ext uri="{BB962C8B-B14F-4D97-AF65-F5344CB8AC3E}">
        <p14:creationId xmlns:p14="http://schemas.microsoft.com/office/powerpoint/2010/main" val="138608594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t>
            </a:r>
            <a:endParaRPr lang="en-US" dirty="0"/>
          </a:p>
        </p:txBody>
      </p:sp>
      <p:sp>
        <p:nvSpPr>
          <p:cNvPr id="3" name="Content Placeholder 2"/>
          <p:cNvSpPr>
            <a:spLocks noGrp="1"/>
          </p:cNvSpPr>
          <p:nvPr>
            <p:ph idx="1"/>
          </p:nvPr>
        </p:nvSpPr>
        <p:spPr>
          <a:xfrm>
            <a:off x="304800" y="990600"/>
            <a:ext cx="8153400" cy="5638800"/>
          </a:xfrm>
        </p:spPr>
        <p:txBody>
          <a:bodyPr/>
          <a:lstStyle/>
          <a:p>
            <a:r>
              <a:rPr lang="en-US" dirty="0" smtClean="0"/>
              <a:t>6 months later, </a:t>
            </a:r>
            <a:r>
              <a:rPr lang="en-US" dirty="0" err="1" smtClean="0"/>
              <a:t>pt</a:t>
            </a:r>
            <a:r>
              <a:rPr lang="en-US" dirty="0" smtClean="0"/>
              <a:t> presents to with + pregnancy test</a:t>
            </a:r>
          </a:p>
          <a:p>
            <a:r>
              <a:rPr lang="en-US" dirty="0" smtClean="0"/>
              <a:t>Had bleeding on and off throughout first trimester. started on vaginal </a:t>
            </a:r>
            <a:r>
              <a:rPr lang="en-US" dirty="0" err="1" smtClean="0"/>
              <a:t>prometrium</a:t>
            </a:r>
            <a:r>
              <a:rPr lang="en-US" dirty="0" smtClean="0"/>
              <a:t> at 15 weeks. US continued to show viable pregnancy</a:t>
            </a:r>
          </a:p>
          <a:p>
            <a:r>
              <a:rPr lang="en-US" dirty="0" smtClean="0"/>
              <a:t>A1c=10.1</a:t>
            </a:r>
          </a:p>
          <a:p>
            <a:r>
              <a:rPr lang="en-US" dirty="0" smtClean="0"/>
              <a:t>24hr urine= 1200mg pro</a:t>
            </a:r>
          </a:p>
          <a:p>
            <a:r>
              <a:rPr lang="en-US" dirty="0" smtClean="0"/>
              <a:t>Referred to Endocrinology</a:t>
            </a:r>
          </a:p>
          <a:p>
            <a:r>
              <a:rPr lang="en-US" dirty="0" smtClean="0"/>
              <a:t>Insulin regimen= </a:t>
            </a:r>
            <a:r>
              <a:rPr lang="en-US" dirty="0" err="1" smtClean="0"/>
              <a:t>levimir</a:t>
            </a:r>
            <a:r>
              <a:rPr lang="en-US" dirty="0" smtClean="0"/>
              <a:t> </a:t>
            </a:r>
            <a:r>
              <a:rPr lang="en-US" dirty="0"/>
              <a:t>30units in am and pm, metformin 100mg BID </a:t>
            </a:r>
            <a:r>
              <a:rPr lang="en-US" dirty="0" smtClean="0"/>
              <a:t>BS= states </a:t>
            </a:r>
            <a:r>
              <a:rPr lang="en-US" dirty="0" err="1"/>
              <a:t>fastings</a:t>
            </a:r>
            <a:r>
              <a:rPr lang="en-US" dirty="0"/>
              <a:t> 130s, 2hr PP 130s</a:t>
            </a:r>
            <a:endParaRPr lang="en-US" dirty="0" smtClean="0"/>
          </a:p>
          <a:p>
            <a:r>
              <a:rPr lang="en-US" dirty="0" smtClean="0"/>
              <a:t>A1c= 9.4 in early 3</a:t>
            </a:r>
            <a:r>
              <a:rPr lang="en-US" baseline="30000" dirty="0" smtClean="0"/>
              <a:t>rd</a:t>
            </a:r>
            <a:r>
              <a:rPr lang="en-US" dirty="0" smtClean="0"/>
              <a:t> tri</a:t>
            </a:r>
          </a:p>
          <a:p>
            <a:r>
              <a:rPr lang="en-US" dirty="0" smtClean="0"/>
              <a:t>Started on baby ASA</a:t>
            </a:r>
          </a:p>
          <a:p>
            <a:r>
              <a:rPr lang="en-US" dirty="0" smtClean="0"/>
              <a:t>Followed </a:t>
            </a:r>
            <a:r>
              <a:rPr lang="en-US" dirty="0" err="1" smtClean="0"/>
              <a:t>byM</a:t>
            </a:r>
            <a:r>
              <a:rPr lang="en-US" dirty="0" smtClean="0"/>
              <a:t> FM- normal USs</a:t>
            </a:r>
          </a:p>
          <a:p>
            <a:r>
              <a:rPr lang="en-US" dirty="0" smtClean="0"/>
              <a:t>Connected with community health worker</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168</a:t>
            </a:fld>
            <a:endParaRPr lang="en-US" altLang="en-US"/>
          </a:p>
        </p:txBody>
      </p:sp>
    </p:spTree>
    <p:extLst>
      <p:ext uri="{BB962C8B-B14F-4D97-AF65-F5344CB8AC3E}">
        <p14:creationId xmlns:p14="http://schemas.microsoft.com/office/powerpoint/2010/main" val="340989148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t>
            </a:r>
            <a:endParaRPr lang="en-US" dirty="0"/>
          </a:p>
        </p:txBody>
      </p:sp>
      <p:sp>
        <p:nvSpPr>
          <p:cNvPr id="3" name="Content Placeholder 2"/>
          <p:cNvSpPr>
            <a:spLocks noGrp="1"/>
          </p:cNvSpPr>
          <p:nvPr>
            <p:ph idx="1"/>
          </p:nvPr>
        </p:nvSpPr>
        <p:spPr>
          <a:xfrm>
            <a:off x="304800" y="1600200"/>
            <a:ext cx="8382000" cy="4525963"/>
          </a:xfrm>
        </p:spPr>
        <p:txBody>
          <a:bodyPr/>
          <a:lstStyle/>
          <a:p>
            <a:r>
              <a:rPr lang="en-US" dirty="0" smtClean="0"/>
              <a:t>Pt presented to local hospital at 31 weeks with PPROM and PEC.  Had emergent c/s. Baby in NICU doing well for GA.  Mother in ICU for cardiomyopathy (septic vs cardiogenic shock). Possible MRSA pneumonia. - ECHMO was considered, but </a:t>
            </a:r>
            <a:r>
              <a:rPr lang="en-US" dirty="0" err="1" smtClean="0"/>
              <a:t>pt</a:t>
            </a:r>
            <a:r>
              <a:rPr lang="en-US" dirty="0" smtClean="0"/>
              <a:t> improved.  Pt discharged home after 2 weeks . </a:t>
            </a:r>
            <a:r>
              <a:rPr lang="en-US" dirty="0" err="1" smtClean="0"/>
              <a:t>Nexplanon</a:t>
            </a:r>
            <a:r>
              <a:rPr lang="en-US" dirty="0" smtClean="0"/>
              <a:t> inserted prior to discharge.  Pending f/u </a:t>
            </a:r>
            <a:r>
              <a:rPr lang="en-US" dirty="0" err="1" smtClean="0"/>
              <a:t>appt</a:t>
            </a:r>
            <a:r>
              <a:rPr lang="en-US" dirty="0" smtClean="0"/>
              <a:t> this week. (attempt to reach </a:t>
            </a:r>
            <a:r>
              <a:rPr lang="en-US" dirty="0" err="1" smtClean="0"/>
              <a:t>pt</a:t>
            </a:r>
            <a:r>
              <a:rPr lang="en-US" dirty="0" smtClean="0"/>
              <a:t> by phone for f/u in interim unsuccessful) </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169</a:t>
            </a:fld>
            <a:endParaRPr lang="en-US" altLang="en-US"/>
          </a:p>
        </p:txBody>
      </p:sp>
    </p:spTree>
    <p:extLst>
      <p:ext uri="{BB962C8B-B14F-4D97-AF65-F5344CB8AC3E}">
        <p14:creationId xmlns:p14="http://schemas.microsoft.com/office/powerpoint/2010/main" val="1654058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514600"/>
            <a:ext cx="5715000" cy="1143000"/>
          </a:xfrm>
        </p:spPr>
        <p:txBody>
          <a:bodyPr/>
          <a:lstStyle/>
          <a:p>
            <a:r>
              <a:rPr lang="en-US" dirty="0" smtClean="0"/>
              <a:t>Endometriosis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17</a:t>
            </a:fld>
            <a:endParaRPr lang="en-US" altLang="en-US"/>
          </a:p>
        </p:txBody>
      </p:sp>
    </p:spTree>
    <p:extLst>
      <p:ext uri="{BB962C8B-B14F-4D97-AF65-F5344CB8AC3E}">
        <p14:creationId xmlns:p14="http://schemas.microsoft.com/office/powerpoint/2010/main" val="3744992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715000" cy="1143000"/>
          </a:xfrm>
        </p:spPr>
        <p:txBody>
          <a:bodyPr/>
          <a:lstStyle/>
          <a:p>
            <a:r>
              <a:rPr lang="en-US" dirty="0" smtClean="0">
                <a:latin typeface="+mn-lt"/>
              </a:rPr>
              <a:t>Endometriosis</a:t>
            </a:r>
            <a:endParaRPr lang="en-US" dirty="0">
              <a:latin typeface="+mn-lt"/>
            </a:endParaRPr>
          </a:p>
        </p:txBody>
      </p:sp>
      <p:sp>
        <p:nvSpPr>
          <p:cNvPr id="3" name="Content Placeholder 2"/>
          <p:cNvSpPr>
            <a:spLocks noGrp="1"/>
          </p:cNvSpPr>
          <p:nvPr>
            <p:ph idx="1"/>
          </p:nvPr>
        </p:nvSpPr>
        <p:spPr>
          <a:xfrm>
            <a:off x="609600" y="1401762"/>
            <a:ext cx="8153400" cy="4525963"/>
          </a:xfrm>
        </p:spPr>
        <p:txBody>
          <a:bodyPr/>
          <a:lstStyle/>
          <a:p>
            <a:r>
              <a:rPr lang="en-US" dirty="0">
                <a:latin typeface="+mn-lt"/>
              </a:rPr>
              <a:t>Growth of endometrial tissue outside of uterus</a:t>
            </a:r>
          </a:p>
          <a:p>
            <a:r>
              <a:rPr lang="en-US" dirty="0">
                <a:latin typeface="+mn-lt"/>
              </a:rPr>
              <a:t>Peak presentation 25-35yo</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18</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200"/>
            <a:ext cx="6193130" cy="347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73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715000" cy="1143000"/>
          </a:xfrm>
        </p:spPr>
        <p:txBody>
          <a:bodyPr/>
          <a:lstStyle/>
          <a:p>
            <a:r>
              <a:rPr lang="en-US" dirty="0" smtClean="0">
                <a:latin typeface="+mn-lt"/>
              </a:rPr>
              <a:t>Endometriosis</a:t>
            </a:r>
            <a:endParaRPr lang="en-US" dirty="0">
              <a:latin typeface="+mn-lt"/>
            </a:endParaRPr>
          </a:p>
        </p:txBody>
      </p:sp>
      <p:sp>
        <p:nvSpPr>
          <p:cNvPr id="3" name="Content Placeholder 2"/>
          <p:cNvSpPr>
            <a:spLocks noGrp="1"/>
          </p:cNvSpPr>
          <p:nvPr>
            <p:ph idx="1"/>
          </p:nvPr>
        </p:nvSpPr>
        <p:spPr>
          <a:xfrm>
            <a:off x="762000" y="1401762"/>
            <a:ext cx="8001000" cy="4525963"/>
          </a:xfrm>
        </p:spPr>
        <p:txBody>
          <a:bodyPr/>
          <a:lstStyle/>
          <a:p>
            <a:r>
              <a:rPr lang="en-US" dirty="0" smtClean="0">
                <a:latin typeface="+mn-lt"/>
              </a:rPr>
              <a:t>Symptoms: </a:t>
            </a:r>
          </a:p>
          <a:p>
            <a:pPr lvl="1"/>
            <a:r>
              <a:rPr lang="en-US" sz="2400" dirty="0" smtClean="0">
                <a:latin typeface="+mn-lt"/>
              </a:rPr>
              <a:t>dysmenorrhea, dyspareunia, ovarian mass, infertility</a:t>
            </a:r>
          </a:p>
          <a:p>
            <a:pPr lvl="1"/>
            <a:r>
              <a:rPr lang="en-US" sz="2400" dirty="0" smtClean="0">
                <a:latin typeface="+mn-lt"/>
              </a:rPr>
              <a:t>Less common: bowel </a:t>
            </a:r>
            <a:r>
              <a:rPr lang="en-US" sz="2400" dirty="0">
                <a:latin typeface="+mn-lt"/>
              </a:rPr>
              <a:t>and bladder dysfunction, abnormal uterine bleeding, low back pain, or </a:t>
            </a:r>
            <a:r>
              <a:rPr lang="en-US" sz="2400" dirty="0" smtClean="0">
                <a:latin typeface="+mn-lt"/>
              </a:rPr>
              <a:t>c</a:t>
            </a:r>
            <a:r>
              <a:rPr lang="en-US" sz="2400" dirty="0">
                <a:latin typeface="+mn-lt"/>
              </a:rPr>
              <a:t>hronic </a:t>
            </a:r>
            <a:r>
              <a:rPr lang="en-US" sz="2400" dirty="0" smtClean="0">
                <a:latin typeface="+mn-lt"/>
              </a:rPr>
              <a:t>fatigue</a:t>
            </a:r>
          </a:p>
          <a:p>
            <a:pPr lvl="1"/>
            <a:r>
              <a:rPr lang="en-US" sz="2400" dirty="0" smtClean="0">
                <a:latin typeface="+mn-lt"/>
              </a:rPr>
              <a:t>Can present with GI, urinary, chest symptoms based on site</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19</a:t>
            </a:fld>
            <a:endParaRPr lang="en-US" altLang="en-US"/>
          </a:p>
        </p:txBody>
      </p:sp>
    </p:spTree>
    <p:extLst>
      <p:ext uri="{BB962C8B-B14F-4D97-AF65-F5344CB8AC3E}">
        <p14:creationId xmlns:p14="http://schemas.microsoft.com/office/powerpoint/2010/main" val="162854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Education Credits</a:t>
            </a:r>
          </a:p>
        </p:txBody>
      </p:sp>
      <p:sp>
        <p:nvSpPr>
          <p:cNvPr id="3" name="Content Placeholder 2"/>
          <p:cNvSpPr>
            <a:spLocks noGrp="1"/>
          </p:cNvSpPr>
          <p:nvPr>
            <p:ph idx="1"/>
          </p:nvPr>
        </p:nvSpPr>
        <p:spPr>
          <a:xfrm>
            <a:off x="152400" y="1066800"/>
            <a:ext cx="8991600" cy="4525963"/>
          </a:xfrm>
        </p:spPr>
        <p:txBody>
          <a:bodyPr/>
          <a:lstStyle/>
          <a:p>
            <a:pPr marL="0" indent="0">
              <a:buNone/>
            </a:pPr>
            <a:r>
              <a:rPr lang="en-US" sz="2200" dirty="0"/>
              <a:t>In support of improving patient care, Community Health Center, Inc./Weitzman Institute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buNone/>
            </a:pPr>
            <a:endParaRPr lang="en-US" sz="2200" dirty="0"/>
          </a:p>
          <a:p>
            <a:pPr marL="0" indent="0">
              <a:buNone/>
            </a:pPr>
            <a:r>
              <a:rPr lang="en-US" sz="2200" dirty="0"/>
              <a:t>This series is intended for </a:t>
            </a:r>
            <a:r>
              <a:rPr lang="en-US" sz="2200" dirty="0">
                <a:solidFill>
                  <a:srgbClr val="FF0000"/>
                </a:solidFill>
              </a:rPr>
              <a:t>post-graduate residents engaging in a year-long Residency program. </a:t>
            </a:r>
          </a:p>
          <a:p>
            <a:pPr marL="0" indent="0">
              <a:buNone/>
            </a:pPr>
            <a:endParaRPr lang="en-US" sz="2200" dirty="0"/>
          </a:p>
          <a:p>
            <a:pPr marL="0" indent="0">
              <a:buNone/>
            </a:pPr>
            <a:r>
              <a:rPr lang="en-US" sz="2200" dirty="0"/>
              <a:t>Please complete the survey on </a:t>
            </a:r>
            <a:r>
              <a:rPr lang="en-US" sz="2200" dirty="0">
                <a:solidFill>
                  <a:srgbClr val="FF0000"/>
                </a:solidFill>
              </a:rPr>
              <a:t>New Innovations</a:t>
            </a:r>
            <a:r>
              <a:rPr lang="en-US" sz="2200" dirty="0"/>
              <a:t> to satisfy your continuing education credit.</a:t>
            </a:r>
          </a:p>
          <a:p>
            <a:pPr marL="0" indent="0">
              <a:buNone/>
            </a:pPr>
            <a:endParaRPr lang="en-US" sz="2200" dirty="0"/>
          </a:p>
          <a:p>
            <a:pPr marL="0" indent="0">
              <a:buNone/>
            </a:pPr>
            <a:r>
              <a:rPr lang="en-US" sz="2200" dirty="0"/>
              <a:t>A comprehensive certificate will be sent out after the end of the series, </a:t>
            </a:r>
            <a:r>
              <a:rPr lang="en-US" sz="2200" dirty="0">
                <a:solidFill>
                  <a:srgbClr val="FF0000"/>
                </a:solidFill>
              </a:rPr>
              <a:t>June, 2022. </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a:t>
            </a:fld>
            <a:endParaRPr lang="en-US" altLang="en-US"/>
          </a:p>
        </p:txBody>
      </p:sp>
    </p:spTree>
    <p:extLst>
      <p:ext uri="{BB962C8B-B14F-4D97-AF65-F5344CB8AC3E}">
        <p14:creationId xmlns:p14="http://schemas.microsoft.com/office/powerpoint/2010/main" val="58503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715000" cy="1143000"/>
          </a:xfrm>
        </p:spPr>
        <p:txBody>
          <a:bodyPr/>
          <a:lstStyle/>
          <a:p>
            <a:r>
              <a:rPr lang="en-US" dirty="0" smtClean="0">
                <a:latin typeface="+mn-lt"/>
              </a:rPr>
              <a:t>Endometriosis</a:t>
            </a:r>
            <a:endParaRPr lang="en-US" dirty="0">
              <a:latin typeface="+mn-lt"/>
            </a:endParaRPr>
          </a:p>
        </p:txBody>
      </p:sp>
      <p:sp>
        <p:nvSpPr>
          <p:cNvPr id="3" name="Content Placeholder 2"/>
          <p:cNvSpPr>
            <a:spLocks noGrp="1"/>
          </p:cNvSpPr>
          <p:nvPr>
            <p:ph idx="1"/>
          </p:nvPr>
        </p:nvSpPr>
        <p:spPr>
          <a:xfrm>
            <a:off x="838200" y="1447800"/>
            <a:ext cx="8001000" cy="4525963"/>
          </a:xfrm>
        </p:spPr>
        <p:txBody>
          <a:bodyPr/>
          <a:lstStyle/>
          <a:p>
            <a:r>
              <a:rPr lang="en-US" dirty="0" smtClean="0">
                <a:latin typeface="+mn-lt"/>
              </a:rPr>
              <a:t>Top three Symptoms: </a:t>
            </a:r>
          </a:p>
          <a:p>
            <a:pPr lvl="1"/>
            <a:r>
              <a:rPr lang="en-US" sz="2400" dirty="0" smtClean="0">
                <a:latin typeface="+mn-lt"/>
              </a:rPr>
              <a:t>Pain since menarche</a:t>
            </a:r>
          </a:p>
          <a:p>
            <a:pPr lvl="1"/>
            <a:r>
              <a:rPr lang="en-US" sz="2400" dirty="0" smtClean="0">
                <a:latin typeface="+mn-lt"/>
              </a:rPr>
              <a:t>Pain with sex</a:t>
            </a:r>
          </a:p>
          <a:p>
            <a:pPr lvl="1"/>
            <a:r>
              <a:rPr lang="en-US" sz="2400" dirty="0" smtClean="0">
                <a:latin typeface="+mn-lt"/>
              </a:rPr>
              <a:t>Pain that starts before bleeding</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20</a:t>
            </a:fld>
            <a:endParaRPr lang="en-US" altLang="en-US"/>
          </a:p>
        </p:txBody>
      </p:sp>
    </p:spTree>
    <p:extLst>
      <p:ext uri="{BB962C8B-B14F-4D97-AF65-F5344CB8AC3E}">
        <p14:creationId xmlns:p14="http://schemas.microsoft.com/office/powerpoint/2010/main" val="3505978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930" y="26504"/>
            <a:ext cx="5715000" cy="1143000"/>
          </a:xfrm>
        </p:spPr>
        <p:txBody>
          <a:bodyPr/>
          <a:lstStyle/>
          <a:p>
            <a:r>
              <a:rPr lang="en-US" dirty="0" smtClean="0">
                <a:latin typeface="+mn-lt"/>
              </a:rPr>
              <a:t>Endometriosis</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21</a:t>
            </a:fld>
            <a:endParaRPr lang="en-US" altLang="en-US"/>
          </a:p>
        </p:txBody>
      </p:sp>
      <p:pic>
        <p:nvPicPr>
          <p:cNvPr id="4098" name="Picture 2" descr="Image result for endometr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772400" cy="436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11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5715000" cy="1143000"/>
          </a:xfrm>
        </p:spPr>
        <p:txBody>
          <a:bodyPr/>
          <a:lstStyle/>
          <a:p>
            <a:r>
              <a:rPr lang="en-US" dirty="0">
                <a:latin typeface="+mn-lt"/>
              </a:rPr>
              <a:t>Endometriosis</a:t>
            </a:r>
          </a:p>
        </p:txBody>
      </p:sp>
      <p:sp>
        <p:nvSpPr>
          <p:cNvPr id="3" name="Content Placeholder 2"/>
          <p:cNvSpPr>
            <a:spLocks noGrp="1"/>
          </p:cNvSpPr>
          <p:nvPr>
            <p:ph idx="1"/>
          </p:nvPr>
        </p:nvSpPr>
        <p:spPr>
          <a:xfrm>
            <a:off x="914400" y="1447800"/>
            <a:ext cx="7924800" cy="4525963"/>
          </a:xfrm>
        </p:spPr>
        <p:txBody>
          <a:bodyPr/>
          <a:lstStyle/>
          <a:p>
            <a:r>
              <a:rPr lang="en-US" dirty="0" smtClean="0">
                <a:latin typeface="+mn-lt"/>
              </a:rPr>
              <a:t>Exam: </a:t>
            </a:r>
          </a:p>
          <a:p>
            <a:pPr lvl="1"/>
            <a:r>
              <a:rPr lang="en-US" sz="2400" dirty="0">
                <a:latin typeface="+mn-lt"/>
              </a:rPr>
              <a:t>tenderness on vaginal </a:t>
            </a:r>
            <a:r>
              <a:rPr lang="en-US" sz="2400" dirty="0" smtClean="0">
                <a:latin typeface="+mn-lt"/>
              </a:rPr>
              <a:t>examination</a:t>
            </a:r>
          </a:p>
          <a:p>
            <a:pPr lvl="1"/>
            <a:r>
              <a:rPr lang="en-US" sz="2400" dirty="0" smtClean="0">
                <a:latin typeface="+mn-lt"/>
              </a:rPr>
              <a:t>nodules </a:t>
            </a:r>
            <a:r>
              <a:rPr lang="en-US" sz="2400" dirty="0">
                <a:latin typeface="+mn-lt"/>
              </a:rPr>
              <a:t>in the posterior </a:t>
            </a:r>
            <a:r>
              <a:rPr lang="en-US" sz="2400" dirty="0" smtClean="0">
                <a:latin typeface="+mn-lt"/>
              </a:rPr>
              <a:t>fornix</a:t>
            </a:r>
          </a:p>
          <a:p>
            <a:pPr lvl="1"/>
            <a:r>
              <a:rPr lang="en-US" sz="2400" dirty="0" smtClean="0">
                <a:latin typeface="+mn-lt"/>
              </a:rPr>
              <a:t>adnexal masses</a:t>
            </a:r>
          </a:p>
          <a:p>
            <a:pPr lvl="1"/>
            <a:r>
              <a:rPr lang="en-US" sz="2400" dirty="0" smtClean="0">
                <a:latin typeface="+mn-lt"/>
              </a:rPr>
              <a:t>immobility </a:t>
            </a:r>
            <a:r>
              <a:rPr lang="en-US" sz="2400" dirty="0">
                <a:latin typeface="+mn-lt"/>
              </a:rPr>
              <a:t>or lateral placement of the cervix or uterus </a:t>
            </a:r>
            <a:endParaRPr lang="en-US" sz="2400" dirty="0" smtClean="0">
              <a:latin typeface="+mn-lt"/>
            </a:endParaRPr>
          </a:p>
          <a:p>
            <a:pPr lvl="1"/>
            <a:r>
              <a:rPr lang="en-US" sz="2400" dirty="0" smtClean="0">
                <a:latin typeface="+mn-lt"/>
              </a:rPr>
              <a:t>May be normal</a:t>
            </a:r>
          </a:p>
          <a:p>
            <a:r>
              <a:rPr lang="en-US" dirty="0" smtClean="0">
                <a:latin typeface="+mn-lt"/>
              </a:rPr>
              <a:t>Tests: </a:t>
            </a:r>
          </a:p>
          <a:p>
            <a:pPr lvl="1"/>
            <a:r>
              <a:rPr lang="en-US" sz="2400" dirty="0" smtClean="0">
                <a:latin typeface="+mn-lt"/>
              </a:rPr>
              <a:t>No labs</a:t>
            </a:r>
          </a:p>
          <a:p>
            <a:pPr lvl="1"/>
            <a:r>
              <a:rPr lang="en-US" sz="2400" dirty="0" smtClean="0">
                <a:latin typeface="+mn-lt"/>
              </a:rPr>
              <a:t>US or MRI: ovarian </a:t>
            </a:r>
            <a:r>
              <a:rPr lang="en-US" sz="2400" dirty="0">
                <a:latin typeface="+mn-lt"/>
              </a:rPr>
              <a:t>cysts (</a:t>
            </a:r>
            <a:r>
              <a:rPr lang="en-US" sz="2400" dirty="0" err="1">
                <a:latin typeface="+mn-lt"/>
              </a:rPr>
              <a:t>endometriomas</a:t>
            </a:r>
            <a:r>
              <a:rPr lang="en-US" sz="2400" dirty="0" smtClean="0">
                <a:latin typeface="+mn-lt"/>
              </a:rPr>
              <a:t>), nodules </a:t>
            </a:r>
            <a:r>
              <a:rPr lang="en-US" sz="2400" dirty="0">
                <a:latin typeface="+mn-lt"/>
              </a:rPr>
              <a:t>of the rectovaginal septum, and bladder nodules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22</a:t>
            </a:fld>
            <a:endParaRPr lang="en-US" altLang="en-US"/>
          </a:p>
        </p:txBody>
      </p:sp>
    </p:spTree>
    <p:extLst>
      <p:ext uri="{BB962C8B-B14F-4D97-AF65-F5344CB8AC3E}">
        <p14:creationId xmlns:p14="http://schemas.microsoft.com/office/powerpoint/2010/main" val="3622523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39" y="0"/>
            <a:ext cx="5715000" cy="1143000"/>
          </a:xfrm>
        </p:spPr>
        <p:txBody>
          <a:bodyPr/>
          <a:lstStyle/>
          <a:p>
            <a:r>
              <a:rPr lang="en-US" dirty="0">
                <a:latin typeface="+mn-lt"/>
              </a:rPr>
              <a:t>Endometriosis</a:t>
            </a:r>
          </a:p>
        </p:txBody>
      </p:sp>
      <p:sp>
        <p:nvSpPr>
          <p:cNvPr id="3" name="Content Placeholder 2"/>
          <p:cNvSpPr>
            <a:spLocks noGrp="1"/>
          </p:cNvSpPr>
          <p:nvPr>
            <p:ph idx="1"/>
          </p:nvPr>
        </p:nvSpPr>
        <p:spPr>
          <a:xfrm>
            <a:off x="457200" y="990600"/>
            <a:ext cx="8229600" cy="5029200"/>
          </a:xfrm>
        </p:spPr>
        <p:txBody>
          <a:bodyPr/>
          <a:lstStyle/>
          <a:p>
            <a:r>
              <a:rPr lang="en-US" dirty="0" smtClean="0">
                <a:latin typeface="+mn-lt"/>
              </a:rPr>
              <a:t>Diagnosis:</a:t>
            </a:r>
          </a:p>
          <a:p>
            <a:pPr lvl="1"/>
            <a:r>
              <a:rPr lang="en-US" sz="2400" dirty="0">
                <a:latin typeface="+mn-lt"/>
              </a:rPr>
              <a:t>diagnostic delay of </a:t>
            </a:r>
            <a:r>
              <a:rPr lang="en-US" sz="2400" dirty="0">
                <a:solidFill>
                  <a:srgbClr val="FF0000"/>
                </a:solidFill>
                <a:latin typeface="+mn-lt"/>
              </a:rPr>
              <a:t>7 to 12 </a:t>
            </a:r>
            <a:r>
              <a:rPr lang="en-US" sz="2400" dirty="0" smtClean="0">
                <a:solidFill>
                  <a:srgbClr val="FF0000"/>
                </a:solidFill>
                <a:latin typeface="+mn-lt"/>
              </a:rPr>
              <a:t>YEARS</a:t>
            </a:r>
          </a:p>
          <a:p>
            <a:pPr lvl="1"/>
            <a:r>
              <a:rPr lang="en-US" sz="2400" dirty="0" smtClean="0">
                <a:latin typeface="+mn-lt"/>
              </a:rPr>
              <a:t>Surgery: the gold standard</a:t>
            </a:r>
          </a:p>
          <a:p>
            <a:pPr lvl="1"/>
            <a:r>
              <a:rPr lang="en-US" sz="2400" dirty="0" smtClean="0">
                <a:latin typeface="+mn-lt"/>
              </a:rPr>
              <a:t>Nonsurgical: </a:t>
            </a:r>
          </a:p>
          <a:p>
            <a:pPr lvl="2"/>
            <a:r>
              <a:rPr lang="en-US" sz="2400" dirty="0" err="1">
                <a:latin typeface="+mn-lt"/>
              </a:rPr>
              <a:t>ultrasonographic</a:t>
            </a:r>
            <a:r>
              <a:rPr lang="en-US" sz="2400" dirty="0">
                <a:latin typeface="+mn-lt"/>
              </a:rPr>
              <a:t> finding of ovarian </a:t>
            </a:r>
            <a:r>
              <a:rPr lang="en-US" sz="2400" dirty="0" err="1">
                <a:latin typeface="+mn-lt"/>
              </a:rPr>
              <a:t>endometrioma</a:t>
            </a:r>
            <a:endParaRPr lang="en-US" sz="2400" dirty="0">
              <a:latin typeface="+mn-lt"/>
            </a:endParaRPr>
          </a:p>
          <a:p>
            <a:pPr lvl="2"/>
            <a:r>
              <a:rPr lang="en-US" sz="2400" dirty="0">
                <a:latin typeface="+mn-lt"/>
              </a:rPr>
              <a:t>visual inspection of the posterior vaginal fornix and biopsy of rectovaginal lesions</a:t>
            </a:r>
          </a:p>
          <a:p>
            <a:pPr lvl="2"/>
            <a:r>
              <a:rPr lang="en-US" sz="2400" dirty="0" err="1">
                <a:latin typeface="+mn-lt"/>
              </a:rPr>
              <a:t>cystoscopic</a:t>
            </a:r>
            <a:r>
              <a:rPr lang="en-US" sz="2400" dirty="0">
                <a:latin typeface="+mn-lt"/>
              </a:rPr>
              <a:t> evaluation and biopsy of detrusor lesions</a:t>
            </a:r>
          </a:p>
          <a:p>
            <a:pPr lvl="2"/>
            <a:r>
              <a:rPr lang="en-US" sz="2400" dirty="0">
                <a:latin typeface="+mn-lt"/>
              </a:rPr>
              <a:t>physical examination findings of rectovaginal endometriosis that are confirmed with imaging </a:t>
            </a:r>
            <a:endParaRPr lang="en-US" sz="2400" dirty="0" smtClean="0">
              <a:latin typeface="+mn-lt"/>
            </a:endParaRPr>
          </a:p>
          <a:p>
            <a:pPr lvl="1"/>
            <a:r>
              <a:rPr lang="en-US" sz="2400" dirty="0" smtClean="0">
                <a:latin typeface="+mn-lt"/>
              </a:rPr>
              <a:t>Presumptive : based on </a:t>
            </a:r>
            <a:r>
              <a:rPr lang="en-US" sz="2400" dirty="0" err="1" smtClean="0">
                <a:latin typeface="+mn-lt"/>
              </a:rPr>
              <a:t>pt</a:t>
            </a:r>
            <a:r>
              <a:rPr lang="en-US" sz="2400" dirty="0" smtClean="0">
                <a:latin typeface="+mn-lt"/>
              </a:rPr>
              <a:t> symptoms, exam and ruling out other causes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23</a:t>
            </a:fld>
            <a:endParaRPr lang="en-US" altLang="en-US"/>
          </a:p>
        </p:txBody>
      </p:sp>
    </p:spTree>
    <p:extLst>
      <p:ext uri="{BB962C8B-B14F-4D97-AF65-F5344CB8AC3E}">
        <p14:creationId xmlns:p14="http://schemas.microsoft.com/office/powerpoint/2010/main" val="3516301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6504"/>
            <a:ext cx="5715000" cy="1143000"/>
          </a:xfrm>
        </p:spPr>
        <p:txBody>
          <a:bodyPr/>
          <a:lstStyle/>
          <a:p>
            <a:r>
              <a:rPr lang="en-US" dirty="0">
                <a:latin typeface="+mn-lt"/>
              </a:rPr>
              <a:t>Endometriosis</a:t>
            </a:r>
          </a:p>
        </p:txBody>
      </p:sp>
      <p:sp>
        <p:nvSpPr>
          <p:cNvPr id="3" name="Content Placeholder 2"/>
          <p:cNvSpPr>
            <a:spLocks noGrp="1"/>
          </p:cNvSpPr>
          <p:nvPr>
            <p:ph idx="1"/>
          </p:nvPr>
        </p:nvSpPr>
        <p:spPr>
          <a:xfrm>
            <a:off x="762000" y="971066"/>
            <a:ext cx="7696200" cy="4525963"/>
          </a:xfrm>
        </p:spPr>
        <p:txBody>
          <a:bodyPr/>
          <a:lstStyle/>
          <a:p>
            <a:r>
              <a:rPr lang="en-US" dirty="0" smtClean="0">
                <a:latin typeface="+mn-lt"/>
              </a:rPr>
              <a:t>Indications for surgery:</a:t>
            </a:r>
          </a:p>
          <a:p>
            <a:pPr lvl="1"/>
            <a:r>
              <a:rPr lang="en-US" sz="2400" dirty="0" smtClean="0">
                <a:latin typeface="+mn-lt"/>
              </a:rPr>
              <a:t> unexplained pelvic pain unresponsive to medical therapy</a:t>
            </a:r>
          </a:p>
          <a:p>
            <a:pPr lvl="1"/>
            <a:r>
              <a:rPr lang="en-US" sz="2400" dirty="0" smtClean="0">
                <a:latin typeface="+mn-lt"/>
              </a:rPr>
              <a:t>severe debilitating symptoms</a:t>
            </a:r>
          </a:p>
          <a:p>
            <a:pPr lvl="1"/>
            <a:r>
              <a:rPr lang="en-US" sz="2400" dirty="0" smtClean="0">
                <a:latin typeface="+mn-lt"/>
              </a:rPr>
              <a:t>treatment of anatomical abnormalities (</a:t>
            </a:r>
            <a:r>
              <a:rPr lang="en-US" sz="2400" dirty="0" err="1" smtClean="0">
                <a:latin typeface="+mn-lt"/>
              </a:rPr>
              <a:t>ie</a:t>
            </a:r>
            <a:r>
              <a:rPr lang="en-US" sz="2400" dirty="0" smtClean="0">
                <a:latin typeface="+mn-lt"/>
              </a:rPr>
              <a:t> cysts, bladder lesions</a:t>
            </a:r>
            <a:r>
              <a:rPr lang="en-US" dirty="0" smtClean="0">
                <a:latin typeface="+mn-lt"/>
              </a:rPr>
              <a:t>)</a:t>
            </a:r>
          </a:p>
          <a:p>
            <a:pPr marL="0" indent="0">
              <a:buNone/>
            </a:pP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24</a:t>
            </a:fld>
            <a:endParaRPr lang="en-US" altLang="en-US"/>
          </a:p>
        </p:txBody>
      </p:sp>
    </p:spTree>
    <p:extLst>
      <p:ext uri="{BB962C8B-B14F-4D97-AF65-F5344CB8AC3E}">
        <p14:creationId xmlns:p14="http://schemas.microsoft.com/office/powerpoint/2010/main" val="2865202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Endometriosis</a:t>
            </a:r>
          </a:p>
        </p:txBody>
      </p:sp>
      <p:sp>
        <p:nvSpPr>
          <p:cNvPr id="3" name="Content Placeholder 2"/>
          <p:cNvSpPr>
            <a:spLocks noGrp="1"/>
          </p:cNvSpPr>
          <p:nvPr>
            <p:ph idx="1"/>
          </p:nvPr>
        </p:nvSpPr>
        <p:spPr>
          <a:xfrm>
            <a:off x="173421" y="1041264"/>
            <a:ext cx="5715000" cy="4572000"/>
          </a:xfrm>
        </p:spPr>
        <p:txBody>
          <a:bodyPr/>
          <a:lstStyle/>
          <a:p>
            <a:pPr marL="0" indent="0">
              <a:buNone/>
            </a:pPr>
            <a:r>
              <a:rPr lang="en-US" dirty="0" smtClean="0">
                <a:latin typeface="+mn-lt"/>
              </a:rPr>
              <a:t>Staging</a:t>
            </a:r>
          </a:p>
          <a:p>
            <a:r>
              <a:rPr lang="en-US" dirty="0">
                <a:latin typeface="+mn-lt"/>
              </a:rPr>
              <a:t>Stage I</a:t>
            </a:r>
            <a:r>
              <a:rPr lang="en-US" dirty="0" smtClean="0">
                <a:latin typeface="+mn-lt"/>
              </a:rPr>
              <a:t>: (minimal) isolated </a:t>
            </a:r>
            <a:r>
              <a:rPr lang="en-US" dirty="0">
                <a:latin typeface="+mn-lt"/>
              </a:rPr>
              <a:t>implants and no significant adhesions.</a:t>
            </a:r>
          </a:p>
          <a:p>
            <a:r>
              <a:rPr lang="en-US" dirty="0" smtClean="0">
                <a:latin typeface="+mn-lt"/>
              </a:rPr>
              <a:t>Stage </a:t>
            </a:r>
            <a:r>
              <a:rPr lang="en-US" dirty="0">
                <a:latin typeface="+mn-lt"/>
              </a:rPr>
              <a:t>II: </a:t>
            </a:r>
            <a:r>
              <a:rPr lang="en-US" dirty="0" smtClean="0">
                <a:latin typeface="+mn-lt"/>
              </a:rPr>
              <a:t>(Mild) superficial, scattered </a:t>
            </a:r>
            <a:r>
              <a:rPr lang="en-US" dirty="0">
                <a:latin typeface="+mn-lt"/>
              </a:rPr>
              <a:t>implants that are less than 5 cm in </a:t>
            </a:r>
            <a:r>
              <a:rPr lang="en-US" dirty="0" smtClean="0">
                <a:latin typeface="+mn-lt"/>
              </a:rPr>
              <a:t>aggregate. </a:t>
            </a:r>
            <a:r>
              <a:rPr lang="en-US" dirty="0">
                <a:latin typeface="+mn-lt"/>
              </a:rPr>
              <a:t>No significant adhesions </a:t>
            </a:r>
            <a:endParaRPr lang="en-US" dirty="0" smtClean="0">
              <a:latin typeface="+mn-lt"/>
            </a:endParaRPr>
          </a:p>
          <a:p>
            <a:r>
              <a:rPr lang="en-US" dirty="0" smtClean="0">
                <a:latin typeface="+mn-lt"/>
              </a:rPr>
              <a:t>Stage </a:t>
            </a:r>
            <a:r>
              <a:rPr lang="en-US" dirty="0">
                <a:latin typeface="+mn-lt"/>
              </a:rPr>
              <a:t>III: </a:t>
            </a:r>
            <a:r>
              <a:rPr lang="en-US" dirty="0" smtClean="0">
                <a:latin typeface="+mn-lt"/>
              </a:rPr>
              <a:t>(Moderate) multiple </a:t>
            </a:r>
            <a:r>
              <a:rPr lang="en-US" dirty="0">
                <a:latin typeface="+mn-lt"/>
              </a:rPr>
              <a:t>implants, both superficial and deeply invasive. </a:t>
            </a:r>
            <a:r>
              <a:rPr lang="en-US" dirty="0" smtClean="0">
                <a:latin typeface="+mn-lt"/>
              </a:rPr>
              <a:t>Possible </a:t>
            </a:r>
            <a:r>
              <a:rPr lang="en-US" dirty="0" err="1" smtClean="0">
                <a:latin typeface="+mn-lt"/>
              </a:rPr>
              <a:t>peritubal</a:t>
            </a:r>
            <a:r>
              <a:rPr lang="en-US" dirty="0" smtClean="0">
                <a:latin typeface="+mn-lt"/>
              </a:rPr>
              <a:t> </a:t>
            </a:r>
            <a:r>
              <a:rPr lang="en-US" dirty="0">
                <a:latin typeface="+mn-lt"/>
              </a:rPr>
              <a:t>and </a:t>
            </a:r>
            <a:r>
              <a:rPr lang="en-US" dirty="0" err="1">
                <a:latin typeface="+mn-lt"/>
              </a:rPr>
              <a:t>periovarian</a:t>
            </a:r>
            <a:r>
              <a:rPr lang="en-US" dirty="0">
                <a:latin typeface="+mn-lt"/>
              </a:rPr>
              <a:t> </a:t>
            </a:r>
            <a:r>
              <a:rPr lang="en-US" dirty="0" smtClean="0">
                <a:latin typeface="+mn-lt"/>
              </a:rPr>
              <a:t>adhesions</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25</a:t>
            </a:fld>
            <a:endParaRPr lang="en-US" altLang="en-US"/>
          </a:p>
        </p:txBody>
      </p:sp>
      <p:pic>
        <p:nvPicPr>
          <p:cNvPr id="6146" name="Picture 2" descr="Image result for endometriosis sev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410" y="2057400"/>
            <a:ext cx="3489590" cy="296227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149773" y="5019676"/>
            <a:ext cx="806159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mn-lt"/>
              </a:rPr>
              <a:t>Stage IV: (Severe) multiple superficial and deep implants, large ovarian </a:t>
            </a:r>
            <a:r>
              <a:rPr lang="en-US" dirty="0" err="1" smtClean="0">
                <a:latin typeface="+mn-lt"/>
              </a:rPr>
              <a:t>endometriomas</a:t>
            </a:r>
            <a:r>
              <a:rPr lang="en-US" dirty="0" smtClean="0">
                <a:latin typeface="+mn-lt"/>
              </a:rPr>
              <a:t>. Filmy and dense adhesion. </a:t>
            </a:r>
          </a:p>
          <a:p>
            <a:endParaRPr lang="en-US" dirty="0">
              <a:latin typeface="+mn-lt"/>
            </a:endParaRPr>
          </a:p>
        </p:txBody>
      </p:sp>
    </p:spTree>
    <p:extLst>
      <p:ext uri="{BB962C8B-B14F-4D97-AF65-F5344CB8AC3E}">
        <p14:creationId xmlns:p14="http://schemas.microsoft.com/office/powerpoint/2010/main" val="16592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6443"/>
            <a:ext cx="5715000" cy="1143000"/>
          </a:xfrm>
        </p:spPr>
        <p:txBody>
          <a:bodyPr/>
          <a:lstStyle/>
          <a:p>
            <a:r>
              <a:rPr lang="en-US" dirty="0">
                <a:latin typeface="+mn-lt"/>
              </a:rPr>
              <a:t>Endometriosis</a:t>
            </a:r>
          </a:p>
        </p:txBody>
      </p:sp>
      <p:sp>
        <p:nvSpPr>
          <p:cNvPr id="3" name="Content Placeholder 2"/>
          <p:cNvSpPr>
            <a:spLocks noGrp="1"/>
          </p:cNvSpPr>
          <p:nvPr>
            <p:ph idx="1"/>
          </p:nvPr>
        </p:nvSpPr>
        <p:spPr>
          <a:xfrm>
            <a:off x="304800" y="1447800"/>
            <a:ext cx="8686800" cy="4525963"/>
          </a:xfrm>
        </p:spPr>
        <p:txBody>
          <a:bodyPr/>
          <a:lstStyle/>
          <a:p>
            <a:pPr marL="0" indent="0">
              <a:buNone/>
            </a:pPr>
            <a:r>
              <a:rPr lang="en-US" dirty="0" smtClean="0">
                <a:latin typeface="+mn-lt"/>
              </a:rPr>
              <a:t>Treatment</a:t>
            </a:r>
          </a:p>
          <a:p>
            <a:r>
              <a:rPr lang="en-US" dirty="0" smtClean="0">
                <a:latin typeface="+mn-lt"/>
              </a:rPr>
              <a:t>Mild to moderate symptoms:</a:t>
            </a:r>
          </a:p>
          <a:p>
            <a:pPr lvl="1"/>
            <a:r>
              <a:rPr lang="en-US" sz="2400" dirty="0" smtClean="0">
                <a:latin typeface="+mn-lt"/>
              </a:rPr>
              <a:t>NSAIDS + continuous cycling COCPS (or POPs if estrogen contraindicated)</a:t>
            </a:r>
          </a:p>
          <a:p>
            <a:pPr lvl="1"/>
            <a:r>
              <a:rPr lang="en-US" sz="2400" dirty="0" smtClean="0">
                <a:latin typeface="+mn-lt"/>
              </a:rPr>
              <a:t> Reevaluate 3-4 months. If no better trial alternative regimen </a:t>
            </a:r>
          </a:p>
          <a:p>
            <a:pPr lvl="1"/>
            <a:r>
              <a:rPr lang="en-US" sz="2400" dirty="0" smtClean="0">
                <a:latin typeface="+mn-lt"/>
              </a:rPr>
              <a:t>Continuous treatment until </a:t>
            </a:r>
            <a:r>
              <a:rPr lang="en-US" sz="2400" dirty="0" err="1" smtClean="0">
                <a:latin typeface="+mn-lt"/>
              </a:rPr>
              <a:t>pt</a:t>
            </a:r>
            <a:r>
              <a:rPr lang="en-US" sz="2400" dirty="0" smtClean="0">
                <a:latin typeface="+mn-lt"/>
              </a:rPr>
              <a:t> desires pregnancy or menopause</a:t>
            </a:r>
          </a:p>
          <a:p>
            <a:pPr lvl="1"/>
            <a:r>
              <a:rPr lang="en-US" sz="2400" dirty="0" smtClean="0">
                <a:latin typeface="+mn-lt"/>
              </a:rPr>
              <a:t>If desires pregnancy- NSAIDs alone</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26</a:t>
            </a:fld>
            <a:endParaRPr lang="en-US" altLang="en-US"/>
          </a:p>
        </p:txBody>
      </p:sp>
    </p:spTree>
    <p:extLst>
      <p:ext uri="{BB962C8B-B14F-4D97-AF65-F5344CB8AC3E}">
        <p14:creationId xmlns:p14="http://schemas.microsoft.com/office/powerpoint/2010/main" val="1966303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6443"/>
            <a:ext cx="5715000" cy="1143000"/>
          </a:xfrm>
        </p:spPr>
        <p:txBody>
          <a:bodyPr/>
          <a:lstStyle/>
          <a:p>
            <a:r>
              <a:rPr lang="en-US" dirty="0">
                <a:latin typeface="+mn-lt"/>
              </a:rPr>
              <a:t>Endometriosis</a:t>
            </a:r>
          </a:p>
        </p:txBody>
      </p:sp>
      <p:sp>
        <p:nvSpPr>
          <p:cNvPr id="3" name="Content Placeholder 2"/>
          <p:cNvSpPr>
            <a:spLocks noGrp="1"/>
          </p:cNvSpPr>
          <p:nvPr>
            <p:ph idx="1"/>
          </p:nvPr>
        </p:nvSpPr>
        <p:spPr>
          <a:xfrm>
            <a:off x="381000" y="1209605"/>
            <a:ext cx="8686800" cy="4525963"/>
          </a:xfrm>
        </p:spPr>
        <p:txBody>
          <a:bodyPr/>
          <a:lstStyle/>
          <a:p>
            <a:pPr marL="0" indent="0">
              <a:buNone/>
            </a:pPr>
            <a:r>
              <a:rPr lang="en-US" dirty="0" smtClean="0">
                <a:latin typeface="+mn-lt"/>
              </a:rPr>
              <a:t>Severe/debilitating </a:t>
            </a:r>
            <a:r>
              <a:rPr lang="en-US" dirty="0">
                <a:latin typeface="+mn-lt"/>
              </a:rPr>
              <a:t>symptoms</a:t>
            </a:r>
          </a:p>
          <a:p>
            <a:r>
              <a:rPr lang="en-US" dirty="0" smtClean="0">
                <a:latin typeface="+mn-lt"/>
              </a:rPr>
              <a:t>If medical therapy fails after </a:t>
            </a:r>
            <a:r>
              <a:rPr lang="en-US" dirty="0">
                <a:latin typeface="+mn-lt"/>
              </a:rPr>
              <a:t>3-4 </a:t>
            </a:r>
            <a:r>
              <a:rPr lang="en-US" dirty="0" smtClean="0">
                <a:latin typeface="+mn-lt"/>
              </a:rPr>
              <a:t>consider </a:t>
            </a:r>
            <a:r>
              <a:rPr lang="en-US" dirty="0">
                <a:latin typeface="+mn-lt"/>
              </a:rPr>
              <a:t>surgery vs GnRH with add back therapy</a:t>
            </a:r>
          </a:p>
          <a:p>
            <a:r>
              <a:rPr lang="en-US" dirty="0">
                <a:latin typeface="+mn-lt"/>
              </a:rPr>
              <a:t>GnRH: leuprolide (</a:t>
            </a:r>
            <a:r>
              <a:rPr lang="en-US" dirty="0" err="1">
                <a:latin typeface="+mn-lt"/>
              </a:rPr>
              <a:t>lupron</a:t>
            </a:r>
            <a:r>
              <a:rPr lang="en-US" dirty="0">
                <a:latin typeface="+mn-lt"/>
              </a:rPr>
              <a:t>) – add progestin to avoid </a:t>
            </a:r>
            <a:r>
              <a:rPr lang="en-US" dirty="0" err="1">
                <a:latin typeface="+mn-lt"/>
              </a:rPr>
              <a:t>hypoestrogen</a:t>
            </a:r>
            <a:r>
              <a:rPr lang="en-US" dirty="0">
                <a:latin typeface="+mn-lt"/>
              </a:rPr>
              <a:t> </a:t>
            </a:r>
            <a:r>
              <a:rPr lang="en-US" dirty="0" smtClean="0">
                <a:latin typeface="+mn-lt"/>
              </a:rPr>
              <a:t>effects</a:t>
            </a:r>
          </a:p>
          <a:p>
            <a:r>
              <a:rPr lang="en-US" dirty="0" smtClean="0">
                <a:latin typeface="+mn-lt"/>
              </a:rPr>
              <a:t>Aromatase inhibitors- off label use for refractory/severe cases</a:t>
            </a:r>
          </a:p>
          <a:p>
            <a:r>
              <a:rPr lang="en-US" dirty="0">
                <a:latin typeface="+mn-lt"/>
              </a:rPr>
              <a:t>Surgical resection </a:t>
            </a:r>
            <a:endParaRPr lang="en-US" dirty="0" smtClean="0">
              <a:latin typeface="+mn-lt"/>
            </a:endParaRPr>
          </a:p>
          <a:p>
            <a:pPr lvl="1"/>
            <a:r>
              <a:rPr lang="en-US" dirty="0" smtClean="0">
                <a:latin typeface="+mn-lt"/>
              </a:rPr>
              <a:t>conservative </a:t>
            </a:r>
            <a:r>
              <a:rPr lang="en-US" dirty="0">
                <a:latin typeface="+mn-lt"/>
              </a:rPr>
              <a:t>(treatment of endometriosis lesions by ablation or </a:t>
            </a:r>
            <a:r>
              <a:rPr lang="en-US" dirty="0" smtClean="0">
                <a:latin typeface="+mn-lt"/>
              </a:rPr>
              <a:t>resection)</a:t>
            </a:r>
          </a:p>
          <a:p>
            <a:pPr lvl="1"/>
            <a:r>
              <a:rPr lang="en-US" dirty="0" smtClean="0">
                <a:latin typeface="+mn-lt"/>
              </a:rPr>
              <a:t>definitive </a:t>
            </a:r>
            <a:r>
              <a:rPr lang="en-US" dirty="0">
                <a:latin typeface="+mn-lt"/>
              </a:rPr>
              <a:t>(hysterectomy, with or without oophorectomy, in addition to resection of </a:t>
            </a:r>
            <a:r>
              <a:rPr lang="en-US" dirty="0" smtClean="0">
                <a:latin typeface="+mn-lt"/>
              </a:rPr>
              <a:t>endometriosis) </a:t>
            </a:r>
          </a:p>
          <a:p>
            <a:pPr lvl="1"/>
            <a:r>
              <a:rPr lang="en-US" dirty="0" smtClean="0">
                <a:latin typeface="+mn-lt"/>
              </a:rPr>
              <a:t>radical </a:t>
            </a:r>
            <a:r>
              <a:rPr lang="en-US" dirty="0">
                <a:latin typeface="+mn-lt"/>
              </a:rPr>
              <a:t>(removal of all visible implants at time of surgery). </a:t>
            </a:r>
          </a:p>
          <a:p>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27</a:t>
            </a:fld>
            <a:endParaRPr lang="en-US" altLang="en-US"/>
          </a:p>
        </p:txBody>
      </p:sp>
    </p:spTree>
    <p:extLst>
      <p:ext uri="{BB962C8B-B14F-4D97-AF65-F5344CB8AC3E}">
        <p14:creationId xmlns:p14="http://schemas.microsoft.com/office/powerpoint/2010/main" val="3925286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a:latin typeface="+mn-lt"/>
              </a:rPr>
              <a:t>Endometriosis</a:t>
            </a:r>
          </a:p>
        </p:txBody>
      </p:sp>
      <p:sp>
        <p:nvSpPr>
          <p:cNvPr id="3" name="Content Placeholder 2"/>
          <p:cNvSpPr>
            <a:spLocks noGrp="1"/>
          </p:cNvSpPr>
          <p:nvPr>
            <p:ph idx="1"/>
          </p:nvPr>
        </p:nvSpPr>
        <p:spPr>
          <a:xfrm>
            <a:off x="457200" y="1158766"/>
            <a:ext cx="7467600" cy="4525963"/>
          </a:xfrm>
        </p:spPr>
        <p:txBody>
          <a:bodyPr/>
          <a:lstStyle/>
          <a:p>
            <a:pPr marL="0" indent="0">
              <a:buNone/>
            </a:pPr>
            <a:endParaRPr lang="en-US" dirty="0">
              <a:latin typeface="+mn-lt"/>
            </a:endParaRPr>
          </a:p>
          <a:p>
            <a:pPr marL="0" indent="0">
              <a:buNone/>
            </a:pPr>
            <a:r>
              <a:rPr lang="en-US" dirty="0" smtClean="0">
                <a:latin typeface="+mn-lt"/>
              </a:rPr>
              <a:t>Needs more research:</a:t>
            </a:r>
          </a:p>
          <a:p>
            <a:r>
              <a:rPr lang="en-US" dirty="0" smtClean="0">
                <a:latin typeface="+mn-lt"/>
              </a:rPr>
              <a:t>Possible benefit from auricular acupuncture</a:t>
            </a:r>
          </a:p>
          <a:p>
            <a:r>
              <a:rPr lang="en-US" dirty="0" smtClean="0">
                <a:latin typeface="+mn-lt"/>
              </a:rPr>
              <a:t>Dietary- possible line with eating more meats, less green veggies</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28</a:t>
            </a:fld>
            <a:endParaRPr lang="en-US" altLang="en-US"/>
          </a:p>
        </p:txBody>
      </p:sp>
    </p:spTree>
    <p:extLst>
      <p:ext uri="{BB962C8B-B14F-4D97-AF65-F5344CB8AC3E}">
        <p14:creationId xmlns:p14="http://schemas.microsoft.com/office/powerpoint/2010/main" val="3818133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819400"/>
            <a:ext cx="5715000" cy="1143000"/>
          </a:xfrm>
        </p:spPr>
        <p:txBody>
          <a:bodyPr/>
          <a:lstStyle/>
          <a:p>
            <a:r>
              <a:rPr lang="en-US" dirty="0" err="1" smtClean="0"/>
              <a:t>Adenomyosis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29</a:t>
            </a:fld>
            <a:endParaRPr lang="en-US" altLang="en-US"/>
          </a:p>
        </p:txBody>
      </p:sp>
    </p:spTree>
    <p:extLst>
      <p:ext uri="{BB962C8B-B14F-4D97-AF65-F5344CB8AC3E}">
        <p14:creationId xmlns:p14="http://schemas.microsoft.com/office/powerpoint/2010/main" val="290235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a:t>
            </a:fld>
            <a:endParaRPr lang="en-US" altLang="en-US"/>
          </a:p>
        </p:txBody>
      </p:sp>
      <p:sp>
        <p:nvSpPr>
          <p:cNvPr id="6" name="Title 1"/>
          <p:cNvSpPr txBox="1">
            <a:spLocks/>
          </p:cNvSpPr>
          <p:nvPr/>
        </p:nvSpPr>
        <p:spPr bwMode="auto">
          <a:xfrm>
            <a:off x="1066800" y="6118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tx1"/>
                </a:solidFill>
                <a:latin typeface="Footlight MT Light" pitchFamily="18" charset="0"/>
                <a:ea typeface="ＭＳ Ｐゴシック" pitchFamily="34" charset="-128"/>
                <a:cs typeface="+mj-cs"/>
              </a:defRPr>
            </a:lvl1pPr>
            <a:lvl2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2pPr>
            <a:lvl3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3pPr>
            <a:lvl4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4pPr>
            <a:lvl5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smtClean="0"/>
              <a:t>Disclosure</a:t>
            </a:r>
            <a:endParaRPr lang="en-US" b="1" dirty="0"/>
          </a:p>
        </p:txBody>
      </p:sp>
      <p:sp>
        <p:nvSpPr>
          <p:cNvPr id="7" name="Content Placeholder 2"/>
          <p:cNvSpPr txBox="1">
            <a:spLocks/>
          </p:cNvSpPr>
          <p:nvPr/>
        </p:nvSpPr>
        <p:spPr bwMode="auto">
          <a:xfrm>
            <a:off x="304800" y="1204180"/>
            <a:ext cx="8229600" cy="49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With respect to the following presentation, there has been no relevant (direct or indirect) financial relationship between the faculty listed above or other activity planners (or spouse/partner) and any for-profit company in the past 12 months which would be considered a conflict of interest.</a:t>
            </a:r>
          </a:p>
          <a:p>
            <a:r>
              <a:rPr lang="en-US" dirty="0"/>
              <a:t>The views expressed in this presentation are those of the faculty and may not reflect official policy of Community Health Center, Inc. and its Weitzman Institute.</a:t>
            </a:r>
          </a:p>
          <a:p>
            <a:r>
              <a:rPr lang="en-US" dirty="0"/>
              <a:t>We are obligated to disclose any products which are off-label, unlabeled, experimental, and/or under investigation (not FDA approved) and any limitations on the information that are presented, such as data that are preliminary or that represent ongoing research, interim analyses, and/or unsupported opinion. </a:t>
            </a:r>
          </a:p>
        </p:txBody>
      </p:sp>
    </p:spTree>
    <p:extLst>
      <p:ext uri="{BB962C8B-B14F-4D97-AF65-F5344CB8AC3E}">
        <p14:creationId xmlns:p14="http://schemas.microsoft.com/office/powerpoint/2010/main" val="48582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426" y="26504"/>
            <a:ext cx="5715000" cy="1143000"/>
          </a:xfrm>
        </p:spPr>
        <p:txBody>
          <a:bodyPr/>
          <a:lstStyle/>
          <a:p>
            <a:r>
              <a:rPr lang="en-US" dirty="0" err="1" smtClean="0">
                <a:latin typeface="+mn-lt"/>
              </a:rPr>
              <a:t>Adenomyosis</a:t>
            </a:r>
            <a:endParaRPr lang="en-US" dirty="0">
              <a:latin typeface="+mn-lt"/>
            </a:endParaRPr>
          </a:p>
        </p:txBody>
      </p:sp>
      <p:sp>
        <p:nvSpPr>
          <p:cNvPr id="3" name="Content Placeholder 2"/>
          <p:cNvSpPr>
            <a:spLocks noGrp="1"/>
          </p:cNvSpPr>
          <p:nvPr>
            <p:ph idx="1"/>
          </p:nvPr>
        </p:nvSpPr>
        <p:spPr>
          <a:xfrm>
            <a:off x="159026" y="1047266"/>
            <a:ext cx="8229600" cy="4525963"/>
          </a:xfrm>
        </p:spPr>
        <p:txBody>
          <a:bodyPr/>
          <a:lstStyle/>
          <a:p>
            <a:r>
              <a:rPr lang="en-US" dirty="0">
                <a:latin typeface="+mn-lt"/>
              </a:rPr>
              <a:t>endometrial glands and stroma are present within the myometrium </a:t>
            </a:r>
            <a:endParaRPr lang="en-US" dirty="0" smtClean="0">
              <a:latin typeface="+mn-lt"/>
            </a:endParaRPr>
          </a:p>
          <a:p>
            <a:r>
              <a:rPr lang="en-US" dirty="0" smtClean="0">
                <a:latin typeface="+mn-lt"/>
              </a:rPr>
              <a:t>Symptoms: </a:t>
            </a:r>
          </a:p>
          <a:p>
            <a:pPr lvl="1"/>
            <a:r>
              <a:rPr lang="en-US" sz="2400" dirty="0" smtClean="0">
                <a:latin typeface="+mn-lt"/>
              </a:rPr>
              <a:t>Heavy </a:t>
            </a:r>
            <a:r>
              <a:rPr lang="en-US" sz="2400" dirty="0">
                <a:latin typeface="+mn-lt"/>
              </a:rPr>
              <a:t>menstrual bleeding </a:t>
            </a:r>
            <a:endParaRPr lang="en-US" sz="2400" dirty="0" smtClean="0">
              <a:latin typeface="+mn-lt"/>
            </a:endParaRPr>
          </a:p>
          <a:p>
            <a:pPr lvl="1"/>
            <a:r>
              <a:rPr lang="en-US" sz="2400" dirty="0" smtClean="0">
                <a:latin typeface="+mn-lt"/>
              </a:rPr>
              <a:t>Dysmenorrhea</a:t>
            </a:r>
          </a:p>
          <a:p>
            <a:pPr lvl="1"/>
            <a:r>
              <a:rPr lang="en-US" sz="2400" dirty="0" smtClean="0">
                <a:latin typeface="+mn-lt"/>
              </a:rPr>
              <a:t>chronic pelvic pain</a:t>
            </a:r>
          </a:p>
        </p:txBody>
      </p:sp>
      <p:sp>
        <p:nvSpPr>
          <p:cNvPr id="4" name="Date Placeholder 3"/>
          <p:cNvSpPr>
            <a:spLocks noGrp="1"/>
          </p:cNvSpPr>
          <p:nvPr>
            <p:ph type="dt" sz="half" idx="10"/>
          </p:nvPr>
        </p:nvSpPr>
        <p:spPr/>
        <p:txBody>
          <a:bodyPr/>
          <a:lstStyle/>
          <a:p>
            <a:pPr>
              <a:defRPr/>
            </a:pPr>
            <a:r>
              <a:rPr lang="en-US" dirty="0"/>
              <a:t>Heavy menstrual bleeding is possibly related to the increased endometrial surface of the enlarged uterus, while pain may be due to bleeding and swelling of endometrial islands confined by myometrium</a:t>
            </a:r>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30</a:t>
            </a:fld>
            <a:endParaRPr lang="en-US" altLang="en-US"/>
          </a:p>
        </p:txBody>
      </p:sp>
      <p:pic>
        <p:nvPicPr>
          <p:cNvPr id="10242" name="Picture 2" descr="Image result for adenomy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225" y="2667000"/>
            <a:ext cx="4479801"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81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5715000" cy="1143000"/>
          </a:xfrm>
        </p:spPr>
        <p:txBody>
          <a:bodyPr/>
          <a:lstStyle/>
          <a:p>
            <a:r>
              <a:rPr lang="en-US" dirty="0" err="1">
                <a:latin typeface="+mn-lt"/>
              </a:rPr>
              <a:t>Adenomyosis</a:t>
            </a:r>
            <a:endParaRPr lang="en-US" dirty="0">
              <a:latin typeface="+mn-lt"/>
            </a:endParaRPr>
          </a:p>
        </p:txBody>
      </p:sp>
      <p:sp>
        <p:nvSpPr>
          <p:cNvPr id="3" name="Content Placeholder 2"/>
          <p:cNvSpPr>
            <a:spLocks noGrp="1"/>
          </p:cNvSpPr>
          <p:nvPr>
            <p:ph idx="1"/>
          </p:nvPr>
        </p:nvSpPr>
        <p:spPr>
          <a:xfrm>
            <a:off x="685800" y="1325562"/>
            <a:ext cx="8077200" cy="4525963"/>
          </a:xfrm>
        </p:spPr>
        <p:txBody>
          <a:bodyPr/>
          <a:lstStyle/>
          <a:p>
            <a:r>
              <a:rPr lang="en-US" dirty="0" smtClean="0">
                <a:latin typeface="+mn-lt"/>
              </a:rPr>
              <a:t>Exam: </a:t>
            </a:r>
          </a:p>
          <a:p>
            <a:pPr lvl="1"/>
            <a:r>
              <a:rPr lang="en-US" sz="2400" dirty="0" smtClean="0">
                <a:latin typeface="+mn-lt"/>
              </a:rPr>
              <a:t>mobile</a:t>
            </a:r>
            <a:r>
              <a:rPr lang="en-US" sz="2400" dirty="0">
                <a:latin typeface="+mn-lt"/>
              </a:rPr>
              <a:t>, diffusely </a:t>
            </a:r>
            <a:r>
              <a:rPr lang="en-US" sz="2400" dirty="0" smtClean="0">
                <a:latin typeface="+mn-lt"/>
              </a:rPr>
              <a:t>enlarged “globular”, soft “boggy” uterus (&lt;12 weeks size)</a:t>
            </a:r>
          </a:p>
          <a:p>
            <a:r>
              <a:rPr lang="en-US" dirty="0" smtClean="0">
                <a:latin typeface="+mn-lt"/>
              </a:rPr>
              <a:t>Tests: </a:t>
            </a:r>
          </a:p>
          <a:p>
            <a:pPr lvl="1"/>
            <a:r>
              <a:rPr lang="en-US" sz="2400" dirty="0" smtClean="0">
                <a:latin typeface="+mn-lt"/>
              </a:rPr>
              <a:t>US ( radiologist skilled in </a:t>
            </a:r>
            <a:r>
              <a:rPr lang="en-US" sz="2400" dirty="0" err="1" smtClean="0">
                <a:latin typeface="+mn-lt"/>
              </a:rPr>
              <a:t>adenomyosis</a:t>
            </a:r>
            <a:r>
              <a:rPr lang="en-US" sz="2400" dirty="0" smtClean="0">
                <a:latin typeface="+mn-lt"/>
              </a:rPr>
              <a:t>)</a:t>
            </a:r>
          </a:p>
          <a:p>
            <a:pPr lvl="1"/>
            <a:r>
              <a:rPr lang="en-US" sz="2400" dirty="0" smtClean="0">
                <a:latin typeface="+mn-lt"/>
              </a:rPr>
              <a:t>MRI (if needed to determine management such as to differentiate from fibroids)</a:t>
            </a:r>
          </a:p>
          <a:p>
            <a:r>
              <a:rPr lang="en-US" dirty="0">
                <a:latin typeface="+mn-lt"/>
              </a:rPr>
              <a:t>Diagnosis: definitively with </a:t>
            </a:r>
            <a:r>
              <a:rPr lang="en-US" dirty="0" smtClean="0">
                <a:latin typeface="+mn-lt"/>
              </a:rPr>
              <a:t>hysterectomy</a:t>
            </a:r>
          </a:p>
          <a:p>
            <a:r>
              <a:rPr lang="en-US" dirty="0">
                <a:latin typeface="+mn-lt"/>
              </a:rPr>
              <a:t>Management: hysterectomy, hormones, uterine artery </a:t>
            </a:r>
            <a:r>
              <a:rPr lang="en-US" dirty="0" smtClean="0">
                <a:latin typeface="+mn-lt"/>
              </a:rPr>
              <a:t>embolization</a:t>
            </a:r>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31</a:t>
            </a:fld>
            <a:endParaRPr lang="en-US" altLang="en-US"/>
          </a:p>
        </p:txBody>
      </p:sp>
    </p:spTree>
    <p:extLst>
      <p:ext uri="{BB962C8B-B14F-4D97-AF65-F5344CB8AC3E}">
        <p14:creationId xmlns:p14="http://schemas.microsoft.com/office/powerpoint/2010/main" val="2436215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819400"/>
            <a:ext cx="5715000" cy="1143000"/>
          </a:xfrm>
        </p:spPr>
        <p:txBody>
          <a:bodyPr/>
          <a:lstStyle/>
          <a:p>
            <a:r>
              <a:rPr lang="en-US" dirty="0" smtClean="0"/>
              <a:t>Infection</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32</a:t>
            </a:fld>
            <a:endParaRPr lang="en-US" altLang="en-US"/>
          </a:p>
        </p:txBody>
      </p:sp>
    </p:spTree>
    <p:extLst>
      <p:ext uri="{BB962C8B-B14F-4D97-AF65-F5344CB8AC3E}">
        <p14:creationId xmlns:p14="http://schemas.microsoft.com/office/powerpoint/2010/main" val="892509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Infection</a:t>
            </a:r>
            <a:endParaRPr lang="en-US" dirty="0">
              <a:latin typeface="+mn-lt"/>
            </a:endParaRPr>
          </a:p>
        </p:txBody>
      </p:sp>
      <p:sp>
        <p:nvSpPr>
          <p:cNvPr id="3" name="Content Placeholder 2"/>
          <p:cNvSpPr>
            <a:spLocks noGrp="1"/>
          </p:cNvSpPr>
          <p:nvPr>
            <p:ph idx="1"/>
          </p:nvPr>
        </p:nvSpPr>
        <p:spPr>
          <a:xfrm>
            <a:off x="609600" y="1371600"/>
            <a:ext cx="8153400" cy="4525963"/>
          </a:xfrm>
        </p:spPr>
        <p:txBody>
          <a:bodyPr/>
          <a:lstStyle/>
          <a:p>
            <a:pPr marL="0" indent="0">
              <a:buNone/>
            </a:pPr>
            <a:r>
              <a:rPr lang="en-US" sz="3200" dirty="0" smtClean="0">
                <a:latin typeface="+mn-lt"/>
              </a:rPr>
              <a:t>PID</a:t>
            </a:r>
          </a:p>
          <a:p>
            <a:r>
              <a:rPr lang="en-US" dirty="0" smtClean="0">
                <a:latin typeface="+mn-lt"/>
              </a:rPr>
              <a:t>85% caused </a:t>
            </a:r>
            <a:r>
              <a:rPr lang="en-US" dirty="0">
                <a:latin typeface="+mn-lt"/>
              </a:rPr>
              <a:t>by </a:t>
            </a:r>
            <a:r>
              <a:rPr lang="en-US" dirty="0" smtClean="0">
                <a:latin typeface="+mn-lt"/>
              </a:rPr>
              <a:t>STD or BV</a:t>
            </a:r>
          </a:p>
          <a:p>
            <a:r>
              <a:rPr lang="en-US" dirty="0" smtClean="0">
                <a:latin typeface="+mn-lt"/>
              </a:rPr>
              <a:t>Risks: multiple sex partner, younger than 25, partner with STD, </a:t>
            </a:r>
            <a:r>
              <a:rPr lang="en-US" dirty="0" err="1" smtClean="0">
                <a:latin typeface="+mn-lt"/>
              </a:rPr>
              <a:t>hx</a:t>
            </a:r>
            <a:r>
              <a:rPr lang="en-US" dirty="0" smtClean="0">
                <a:latin typeface="+mn-lt"/>
              </a:rPr>
              <a:t> prior PID or STD, instrumentation of cervix,</a:t>
            </a:r>
          </a:p>
          <a:p>
            <a:r>
              <a:rPr lang="en-US" dirty="0">
                <a:latin typeface="+mn-lt"/>
              </a:rPr>
              <a:t>P</a:t>
            </a:r>
            <a:r>
              <a:rPr lang="en-US" dirty="0" smtClean="0">
                <a:latin typeface="+mn-lt"/>
              </a:rPr>
              <a:t>rotective: pregnancy after 12 weeks (mucous plug), barrier methods</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33</a:t>
            </a:fld>
            <a:endParaRPr lang="en-US" altLang="en-US"/>
          </a:p>
        </p:txBody>
      </p:sp>
    </p:spTree>
    <p:extLst>
      <p:ext uri="{BB962C8B-B14F-4D97-AF65-F5344CB8AC3E}">
        <p14:creationId xmlns:p14="http://schemas.microsoft.com/office/powerpoint/2010/main" val="2098912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235" y="0"/>
            <a:ext cx="5715000" cy="1143000"/>
          </a:xfrm>
        </p:spPr>
        <p:txBody>
          <a:bodyPr/>
          <a:lstStyle/>
          <a:p>
            <a:r>
              <a:rPr lang="en-US" dirty="0" smtClean="0">
                <a:latin typeface="+mn-lt"/>
              </a:rPr>
              <a:t>Infection</a:t>
            </a:r>
            <a:endParaRPr lang="en-US" dirty="0">
              <a:latin typeface="+mn-lt"/>
            </a:endParaRPr>
          </a:p>
        </p:txBody>
      </p:sp>
      <p:sp>
        <p:nvSpPr>
          <p:cNvPr id="3" name="Content Placeholder 2"/>
          <p:cNvSpPr>
            <a:spLocks noGrp="1"/>
          </p:cNvSpPr>
          <p:nvPr>
            <p:ph idx="1"/>
          </p:nvPr>
        </p:nvSpPr>
        <p:spPr>
          <a:xfrm>
            <a:off x="364435" y="1325562"/>
            <a:ext cx="8305800" cy="4525963"/>
          </a:xfrm>
        </p:spPr>
        <p:txBody>
          <a:bodyPr/>
          <a:lstStyle/>
          <a:p>
            <a:r>
              <a:rPr lang="en-US" dirty="0">
                <a:latin typeface="+mn-lt"/>
              </a:rPr>
              <a:t> </a:t>
            </a:r>
            <a:r>
              <a:rPr lang="en-US" dirty="0" smtClean="0">
                <a:latin typeface="+mn-lt"/>
              </a:rPr>
              <a:t>Symptoms: </a:t>
            </a:r>
          </a:p>
          <a:p>
            <a:pPr lvl="1"/>
            <a:r>
              <a:rPr lang="en-US" sz="2400" dirty="0" smtClean="0">
                <a:latin typeface="+mn-lt"/>
              </a:rPr>
              <a:t>Lower </a:t>
            </a:r>
            <a:r>
              <a:rPr lang="en-US" sz="2400" dirty="0">
                <a:latin typeface="+mn-lt"/>
              </a:rPr>
              <a:t>abdominal pain </a:t>
            </a:r>
            <a:endParaRPr lang="en-US" sz="2400" dirty="0" smtClean="0">
              <a:latin typeface="+mn-lt"/>
            </a:endParaRPr>
          </a:p>
          <a:p>
            <a:pPr lvl="1"/>
            <a:r>
              <a:rPr lang="en-US" sz="2400" dirty="0" smtClean="0">
                <a:latin typeface="+mn-lt"/>
              </a:rPr>
              <a:t>bilateral </a:t>
            </a:r>
          </a:p>
          <a:p>
            <a:pPr lvl="1"/>
            <a:r>
              <a:rPr lang="en-US" sz="2400" dirty="0" smtClean="0">
                <a:latin typeface="+mn-lt"/>
              </a:rPr>
              <a:t>Acute (&lt;2 weeks)</a:t>
            </a:r>
          </a:p>
          <a:p>
            <a:pPr lvl="1"/>
            <a:r>
              <a:rPr lang="en-US" sz="2400" dirty="0" smtClean="0">
                <a:latin typeface="+mn-lt"/>
              </a:rPr>
              <a:t>worsens </a:t>
            </a:r>
            <a:r>
              <a:rPr lang="en-US" sz="2400" dirty="0">
                <a:latin typeface="+mn-lt"/>
              </a:rPr>
              <a:t>during coitus or with jarring </a:t>
            </a:r>
            <a:endParaRPr lang="en-US" sz="2400" dirty="0" smtClean="0">
              <a:latin typeface="+mn-lt"/>
            </a:endParaRPr>
          </a:p>
          <a:p>
            <a:pPr lvl="1"/>
            <a:r>
              <a:rPr lang="en-US" sz="2400" dirty="0" smtClean="0">
                <a:latin typeface="+mn-lt"/>
              </a:rPr>
              <a:t>Pain shortly </a:t>
            </a:r>
            <a:r>
              <a:rPr lang="en-US" sz="2400" dirty="0">
                <a:latin typeface="+mn-lt"/>
              </a:rPr>
              <a:t>after menses is particularly suggestive </a:t>
            </a:r>
            <a:endParaRPr lang="en-US" sz="2400" dirty="0" smtClean="0">
              <a:latin typeface="+mn-lt"/>
            </a:endParaRPr>
          </a:p>
          <a:p>
            <a:pPr lvl="1"/>
            <a:r>
              <a:rPr lang="en-US" sz="2400" dirty="0" smtClean="0">
                <a:latin typeface="+mn-lt"/>
              </a:rPr>
              <a:t>1/3 have Abnormal </a:t>
            </a:r>
            <a:r>
              <a:rPr lang="en-US" sz="2400" dirty="0">
                <a:latin typeface="+mn-lt"/>
              </a:rPr>
              <a:t>uterine bleeding (post-coital bleeding, inter-menstrual bleeding, menorrhagia</a:t>
            </a:r>
            <a:r>
              <a:rPr lang="en-US" sz="2400" dirty="0" smtClean="0">
                <a:latin typeface="+mn-lt"/>
              </a:rPr>
              <a:t>)</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34</a:t>
            </a:fld>
            <a:endParaRPr lang="en-US" altLang="en-US"/>
          </a:p>
        </p:txBody>
      </p:sp>
    </p:spTree>
    <p:extLst>
      <p:ext uri="{BB962C8B-B14F-4D97-AF65-F5344CB8AC3E}">
        <p14:creationId xmlns:p14="http://schemas.microsoft.com/office/powerpoint/2010/main" val="2445066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Infections</a:t>
            </a:r>
            <a:endParaRPr lang="en-US" dirty="0">
              <a:latin typeface="+mn-lt"/>
            </a:endParaRPr>
          </a:p>
        </p:txBody>
      </p:sp>
      <p:sp>
        <p:nvSpPr>
          <p:cNvPr id="3" name="Content Placeholder 2"/>
          <p:cNvSpPr>
            <a:spLocks noGrp="1"/>
          </p:cNvSpPr>
          <p:nvPr>
            <p:ph idx="1"/>
          </p:nvPr>
        </p:nvSpPr>
        <p:spPr>
          <a:xfrm>
            <a:off x="228600" y="1325562"/>
            <a:ext cx="8458200" cy="5030788"/>
          </a:xfrm>
        </p:spPr>
        <p:txBody>
          <a:bodyPr/>
          <a:lstStyle/>
          <a:p>
            <a:r>
              <a:rPr lang="en-US" dirty="0" smtClean="0">
                <a:latin typeface="+mn-lt"/>
              </a:rPr>
              <a:t>Exam:</a:t>
            </a:r>
          </a:p>
          <a:p>
            <a:pPr lvl="1"/>
            <a:r>
              <a:rPr lang="en-US" sz="2400" dirty="0" smtClean="0">
                <a:latin typeface="+mn-lt"/>
              </a:rPr>
              <a:t>abdominal </a:t>
            </a:r>
            <a:r>
              <a:rPr lang="en-US" sz="2400" dirty="0">
                <a:latin typeface="+mn-lt"/>
              </a:rPr>
              <a:t>tenderness on palpation, greatest in the lower </a:t>
            </a:r>
            <a:r>
              <a:rPr lang="en-US" sz="2400" dirty="0" smtClean="0">
                <a:latin typeface="+mn-lt"/>
              </a:rPr>
              <a:t>quadrants,</a:t>
            </a:r>
          </a:p>
          <a:p>
            <a:pPr lvl="1"/>
            <a:r>
              <a:rPr lang="en-US" sz="2400" dirty="0" smtClean="0">
                <a:latin typeface="+mn-lt"/>
              </a:rPr>
              <a:t>Acute </a:t>
            </a:r>
            <a:r>
              <a:rPr lang="en-US" sz="2400" dirty="0">
                <a:latin typeface="+mn-lt"/>
              </a:rPr>
              <a:t>cervical motion, uterine, and adnexal tenderness on bimanual pelvic examination </a:t>
            </a:r>
            <a:endParaRPr lang="en-US" sz="2400" dirty="0" smtClean="0">
              <a:latin typeface="+mn-lt"/>
            </a:endParaRPr>
          </a:p>
          <a:p>
            <a:pPr lvl="1"/>
            <a:r>
              <a:rPr lang="en-US" sz="2400" dirty="0" err="1" smtClean="0">
                <a:latin typeface="+mn-lt"/>
              </a:rPr>
              <a:t>Prurulent</a:t>
            </a:r>
            <a:r>
              <a:rPr lang="en-US" sz="2400" dirty="0" smtClean="0">
                <a:latin typeface="+mn-lt"/>
              </a:rPr>
              <a:t> vaginal discharge</a:t>
            </a:r>
          </a:p>
          <a:p>
            <a:pPr lvl="1"/>
            <a:r>
              <a:rPr lang="en-US" sz="2400" dirty="0" smtClean="0">
                <a:latin typeface="+mn-lt"/>
              </a:rPr>
              <a:t>significant </a:t>
            </a:r>
            <a:r>
              <a:rPr lang="en-US" sz="2400" dirty="0">
                <a:latin typeface="+mn-lt"/>
              </a:rPr>
              <a:t>lateralization of adnexal tenderness is uncommon in PID</a:t>
            </a:r>
          </a:p>
          <a:p>
            <a:r>
              <a:rPr lang="en-US" dirty="0" smtClean="0">
                <a:latin typeface="+mn-lt"/>
              </a:rPr>
              <a:t>Tests: </a:t>
            </a:r>
          </a:p>
          <a:p>
            <a:pPr lvl="1"/>
            <a:r>
              <a:rPr lang="en-US" sz="2400" dirty="0" smtClean="0">
                <a:latin typeface="+mn-lt"/>
              </a:rPr>
              <a:t>Cultures for vaginal/cervical infection (GC/CT/BV)</a:t>
            </a:r>
          </a:p>
          <a:p>
            <a:pPr lvl="1"/>
            <a:r>
              <a:rPr lang="en-US" sz="2400" dirty="0" err="1" smtClean="0">
                <a:latin typeface="+mn-lt"/>
              </a:rPr>
              <a:t>cbc</a:t>
            </a:r>
            <a:r>
              <a:rPr lang="en-US" sz="2400" dirty="0" smtClean="0">
                <a:latin typeface="+mn-lt"/>
              </a:rPr>
              <a:t>, ESR, CRP (most women don’t exhibit- poor sensitivity and specificity)</a:t>
            </a:r>
            <a:endParaRPr lang="en-US" sz="2400"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35</a:t>
            </a:fld>
            <a:endParaRPr lang="en-US" altLang="en-US"/>
          </a:p>
        </p:txBody>
      </p:sp>
    </p:spTree>
    <p:extLst>
      <p:ext uri="{BB962C8B-B14F-4D97-AF65-F5344CB8AC3E}">
        <p14:creationId xmlns:p14="http://schemas.microsoft.com/office/powerpoint/2010/main" val="3749604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Infection</a:t>
            </a:r>
            <a:endParaRPr lang="en-US" dirty="0">
              <a:latin typeface="+mn-lt"/>
            </a:endParaRPr>
          </a:p>
        </p:txBody>
      </p:sp>
      <p:sp>
        <p:nvSpPr>
          <p:cNvPr id="3" name="Content Placeholder 2"/>
          <p:cNvSpPr>
            <a:spLocks noGrp="1"/>
          </p:cNvSpPr>
          <p:nvPr>
            <p:ph idx="1"/>
          </p:nvPr>
        </p:nvSpPr>
        <p:spPr>
          <a:xfrm>
            <a:off x="381000" y="1371600"/>
            <a:ext cx="8305800" cy="4525963"/>
          </a:xfrm>
        </p:spPr>
        <p:txBody>
          <a:bodyPr/>
          <a:lstStyle/>
          <a:p>
            <a:pPr marL="0" indent="0">
              <a:buNone/>
            </a:pPr>
            <a:r>
              <a:rPr lang="en-US" dirty="0" smtClean="0">
                <a:latin typeface="+mn-lt"/>
              </a:rPr>
              <a:t>Presumptive Diagnostic criteria:</a:t>
            </a:r>
            <a:endParaRPr lang="en-US" dirty="0">
              <a:latin typeface="+mn-lt"/>
            </a:endParaRPr>
          </a:p>
          <a:p>
            <a:r>
              <a:rPr lang="en-US" dirty="0" smtClean="0">
                <a:latin typeface="+mn-lt"/>
              </a:rPr>
              <a:t>Sexually active woman with pelvic or lower </a:t>
            </a:r>
            <a:r>
              <a:rPr lang="en-US" dirty="0" err="1" smtClean="0">
                <a:latin typeface="+mn-lt"/>
              </a:rPr>
              <a:t>abd</a:t>
            </a:r>
            <a:r>
              <a:rPr lang="en-US" dirty="0" smtClean="0">
                <a:latin typeface="+mn-lt"/>
              </a:rPr>
              <a:t> pain </a:t>
            </a:r>
            <a:endParaRPr lang="en-US" dirty="0">
              <a:latin typeface="+mn-lt"/>
            </a:endParaRPr>
          </a:p>
          <a:p>
            <a:r>
              <a:rPr lang="en-US" dirty="0" smtClean="0">
                <a:latin typeface="+mn-lt"/>
              </a:rPr>
              <a:t>+CMT or fundal tenderness or adnexal tenderness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36</a:t>
            </a:fld>
            <a:endParaRPr lang="en-US" altLang="en-US"/>
          </a:p>
        </p:txBody>
      </p:sp>
      <p:pic>
        <p:nvPicPr>
          <p:cNvPr id="8194" name="Picture 2" descr="Image result for pelvic inflammatory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00" y="2843600"/>
            <a:ext cx="4651399"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343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678" y="26504"/>
            <a:ext cx="5715000" cy="1143000"/>
          </a:xfrm>
        </p:spPr>
        <p:txBody>
          <a:bodyPr/>
          <a:lstStyle/>
          <a:p>
            <a:r>
              <a:rPr lang="en-US" dirty="0">
                <a:latin typeface="+mn-lt"/>
              </a:rPr>
              <a:t>Infection</a:t>
            </a:r>
          </a:p>
        </p:txBody>
      </p:sp>
      <p:sp>
        <p:nvSpPr>
          <p:cNvPr id="3" name="Content Placeholder 2"/>
          <p:cNvSpPr>
            <a:spLocks noGrp="1"/>
          </p:cNvSpPr>
          <p:nvPr>
            <p:ph idx="1"/>
          </p:nvPr>
        </p:nvSpPr>
        <p:spPr>
          <a:xfrm>
            <a:off x="858078" y="1352066"/>
            <a:ext cx="7848600" cy="4525963"/>
          </a:xfrm>
        </p:spPr>
        <p:txBody>
          <a:bodyPr/>
          <a:lstStyle/>
          <a:p>
            <a:pPr marL="0" indent="0">
              <a:buNone/>
            </a:pPr>
            <a:r>
              <a:rPr lang="en-US" dirty="0">
                <a:latin typeface="+mn-lt"/>
              </a:rPr>
              <a:t>More diagnostic </a:t>
            </a:r>
            <a:r>
              <a:rPr lang="en-US" dirty="0" smtClean="0">
                <a:latin typeface="+mn-lt"/>
              </a:rPr>
              <a:t>criteria</a:t>
            </a:r>
          </a:p>
          <a:p>
            <a:r>
              <a:rPr lang="en-US" dirty="0">
                <a:latin typeface="+mn-lt"/>
              </a:rPr>
              <a:t>oral temperature &gt;101</a:t>
            </a:r>
            <a:r>
              <a:rPr lang="en-US" baseline="30000" dirty="0">
                <a:latin typeface="+mn-lt"/>
              </a:rPr>
              <a:t>°</a:t>
            </a:r>
            <a:r>
              <a:rPr lang="en-US" dirty="0">
                <a:latin typeface="+mn-lt"/>
              </a:rPr>
              <a:t>F (&gt;38.3</a:t>
            </a:r>
            <a:r>
              <a:rPr lang="en-US" baseline="30000" dirty="0">
                <a:latin typeface="+mn-lt"/>
              </a:rPr>
              <a:t>°</a:t>
            </a:r>
            <a:r>
              <a:rPr lang="en-US" dirty="0">
                <a:latin typeface="+mn-lt"/>
              </a:rPr>
              <a:t>C</a:t>
            </a:r>
            <a:r>
              <a:rPr lang="en-US" dirty="0" smtClean="0">
                <a:latin typeface="+mn-lt"/>
              </a:rPr>
              <a:t>)</a:t>
            </a:r>
            <a:endParaRPr lang="en-US" dirty="0">
              <a:latin typeface="+mn-lt"/>
            </a:endParaRPr>
          </a:p>
          <a:p>
            <a:r>
              <a:rPr lang="en-US" dirty="0">
                <a:latin typeface="+mn-lt"/>
              </a:rPr>
              <a:t>abnormal cervical mucopurulent discharge or cervical </a:t>
            </a:r>
            <a:r>
              <a:rPr lang="en-US" dirty="0" smtClean="0">
                <a:latin typeface="+mn-lt"/>
              </a:rPr>
              <a:t>friability</a:t>
            </a:r>
            <a:endParaRPr lang="en-US" dirty="0">
              <a:latin typeface="+mn-lt"/>
            </a:endParaRPr>
          </a:p>
          <a:p>
            <a:r>
              <a:rPr lang="en-US" dirty="0">
                <a:latin typeface="+mn-lt"/>
              </a:rPr>
              <a:t>presence of abundant numbers of WBC </a:t>
            </a:r>
            <a:r>
              <a:rPr lang="en-US" dirty="0" smtClean="0">
                <a:latin typeface="+mn-lt"/>
              </a:rPr>
              <a:t>on microscopy</a:t>
            </a:r>
            <a:endParaRPr lang="en-US" dirty="0">
              <a:latin typeface="+mn-lt"/>
            </a:endParaRPr>
          </a:p>
          <a:p>
            <a:r>
              <a:rPr lang="en-US" dirty="0">
                <a:latin typeface="+mn-lt"/>
              </a:rPr>
              <a:t>elevated </a:t>
            </a:r>
            <a:r>
              <a:rPr lang="en-US" dirty="0" smtClean="0">
                <a:latin typeface="+mn-lt"/>
              </a:rPr>
              <a:t>ESR</a:t>
            </a:r>
            <a:endParaRPr lang="en-US" dirty="0">
              <a:latin typeface="+mn-lt"/>
            </a:endParaRPr>
          </a:p>
          <a:p>
            <a:r>
              <a:rPr lang="en-US" dirty="0">
                <a:latin typeface="+mn-lt"/>
              </a:rPr>
              <a:t>elevated </a:t>
            </a:r>
            <a:r>
              <a:rPr lang="en-US" dirty="0" smtClean="0">
                <a:latin typeface="+mn-lt"/>
              </a:rPr>
              <a:t>CRP</a:t>
            </a:r>
            <a:endParaRPr lang="en-US" dirty="0">
              <a:latin typeface="+mn-lt"/>
            </a:endParaRPr>
          </a:p>
          <a:p>
            <a:r>
              <a:rPr lang="en-US" dirty="0" smtClean="0">
                <a:latin typeface="+mn-lt"/>
              </a:rPr>
              <a:t>+GC/CT culture</a:t>
            </a:r>
            <a:endParaRPr lang="en-US" dirty="0">
              <a:latin typeface="+mn-lt"/>
            </a:endParaRPr>
          </a:p>
          <a:p>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37</a:t>
            </a:fld>
            <a:endParaRPr lang="en-US" altLang="en-US"/>
          </a:p>
        </p:txBody>
      </p:sp>
    </p:spTree>
    <p:extLst>
      <p:ext uri="{BB962C8B-B14F-4D97-AF65-F5344CB8AC3E}">
        <p14:creationId xmlns:p14="http://schemas.microsoft.com/office/powerpoint/2010/main" val="361721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052" y="0"/>
            <a:ext cx="5715000" cy="1143000"/>
          </a:xfrm>
        </p:spPr>
        <p:txBody>
          <a:bodyPr/>
          <a:lstStyle/>
          <a:p>
            <a:r>
              <a:rPr lang="en-US" dirty="0" smtClean="0">
                <a:latin typeface="+mn-lt"/>
              </a:rPr>
              <a:t>Infection</a:t>
            </a:r>
            <a:endParaRPr lang="en-US" dirty="0">
              <a:latin typeface="+mn-lt"/>
            </a:endParaRPr>
          </a:p>
        </p:txBody>
      </p:sp>
      <p:sp>
        <p:nvSpPr>
          <p:cNvPr id="3" name="Content Placeholder 2"/>
          <p:cNvSpPr>
            <a:spLocks noGrp="1"/>
          </p:cNvSpPr>
          <p:nvPr>
            <p:ph idx="1"/>
          </p:nvPr>
        </p:nvSpPr>
        <p:spPr>
          <a:xfrm>
            <a:off x="699052" y="1371600"/>
            <a:ext cx="8001000" cy="4525963"/>
          </a:xfrm>
        </p:spPr>
        <p:txBody>
          <a:bodyPr/>
          <a:lstStyle/>
          <a:p>
            <a:pPr marL="0" indent="0">
              <a:buNone/>
            </a:pPr>
            <a:r>
              <a:rPr lang="en-US" dirty="0" smtClean="0">
                <a:latin typeface="+mn-lt"/>
              </a:rPr>
              <a:t>Most diagnostic criteria</a:t>
            </a:r>
          </a:p>
          <a:p>
            <a:r>
              <a:rPr lang="en-US" dirty="0" smtClean="0">
                <a:latin typeface="+mn-lt"/>
              </a:rPr>
              <a:t>endometrial </a:t>
            </a:r>
            <a:r>
              <a:rPr lang="en-US" dirty="0">
                <a:latin typeface="+mn-lt"/>
              </a:rPr>
              <a:t>biopsy </a:t>
            </a:r>
            <a:r>
              <a:rPr lang="en-US" dirty="0" smtClean="0">
                <a:latin typeface="+mn-lt"/>
              </a:rPr>
              <a:t>showing endometritis</a:t>
            </a:r>
          </a:p>
          <a:p>
            <a:r>
              <a:rPr lang="en-US" dirty="0" smtClean="0">
                <a:latin typeface="+mn-lt"/>
              </a:rPr>
              <a:t>US or MRI shows thickened</a:t>
            </a:r>
            <a:r>
              <a:rPr lang="en-US" dirty="0">
                <a:latin typeface="+mn-lt"/>
              </a:rPr>
              <a:t>, fluid-filled tubes with or without free pelvic fluid or </a:t>
            </a:r>
            <a:r>
              <a:rPr lang="en-US" dirty="0" err="1">
                <a:latin typeface="+mn-lt"/>
              </a:rPr>
              <a:t>tubo</a:t>
            </a:r>
            <a:r>
              <a:rPr lang="en-US" dirty="0">
                <a:latin typeface="+mn-lt"/>
              </a:rPr>
              <a:t>-ovarian complex, or Doppler studies suggesting pelvic infection </a:t>
            </a:r>
            <a:endParaRPr lang="en-US" dirty="0" smtClean="0">
              <a:latin typeface="+mn-lt"/>
            </a:endParaRPr>
          </a:p>
          <a:p>
            <a:r>
              <a:rPr lang="en-US" dirty="0" smtClean="0">
                <a:latin typeface="+mn-lt"/>
              </a:rPr>
              <a:t>laparoscopic </a:t>
            </a:r>
            <a:r>
              <a:rPr lang="en-US" dirty="0">
                <a:latin typeface="+mn-lt"/>
              </a:rPr>
              <a:t>findings consistent with PID.</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38</a:t>
            </a:fld>
            <a:endParaRPr lang="en-US" altLang="en-US"/>
          </a:p>
        </p:txBody>
      </p:sp>
    </p:spTree>
    <p:extLst>
      <p:ext uri="{BB962C8B-B14F-4D97-AF65-F5344CB8AC3E}">
        <p14:creationId xmlns:p14="http://schemas.microsoft.com/office/powerpoint/2010/main" val="825415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5715000" cy="1143000"/>
          </a:xfrm>
        </p:spPr>
        <p:txBody>
          <a:bodyPr/>
          <a:lstStyle/>
          <a:p>
            <a:r>
              <a:rPr lang="en-US" dirty="0" smtClean="0">
                <a:latin typeface="+mn-lt"/>
              </a:rPr>
              <a:t>Infection</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39</a:t>
            </a:fld>
            <a:endParaRPr lang="en-US" altLang="en-US"/>
          </a:p>
        </p:txBody>
      </p:sp>
      <p:pic>
        <p:nvPicPr>
          <p:cNvPr id="9218" name="Picture 2" descr="Image result for pelvic inflammatory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234" y="866029"/>
            <a:ext cx="4663966" cy="588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29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6327"/>
            <a:ext cx="8991600" cy="4297363"/>
          </a:xfrm>
        </p:spPr>
        <p:txBody>
          <a:bodyPr/>
          <a:lstStyle/>
          <a:p>
            <a:pPr marL="0" indent="0">
              <a:lnSpc>
                <a:spcPct val="90000"/>
              </a:lnSpc>
              <a:spcBef>
                <a:spcPts val="1200"/>
              </a:spcBef>
              <a:buClr>
                <a:srgbClr val="67358D"/>
              </a:buClr>
              <a:buNone/>
            </a:pPr>
            <a:r>
              <a:rPr lang="en-US" dirty="0"/>
              <a:t>By the end of this didactic, the NP Resident will be able to</a:t>
            </a:r>
            <a:r>
              <a:rPr lang="en-US" dirty="0" smtClean="0"/>
              <a:t>:</a:t>
            </a:r>
            <a:endParaRPr lang="en-US" dirty="0" smtClean="0">
              <a:latin typeface="+mn-lt"/>
            </a:endParaRPr>
          </a:p>
          <a:p>
            <a:pPr>
              <a:lnSpc>
                <a:spcPct val="90000"/>
              </a:lnSpc>
              <a:spcBef>
                <a:spcPts val="1200"/>
              </a:spcBef>
              <a:buClr>
                <a:srgbClr val="67358D"/>
              </a:buClr>
              <a:buFont typeface="Wingdings" charset="2"/>
              <a:buChar char="u"/>
            </a:pPr>
            <a:r>
              <a:rPr lang="en-US" dirty="0" smtClean="0">
                <a:latin typeface="+mn-lt"/>
              </a:rPr>
              <a:t>Identify differential diagnoses, work up and management for pelvic pain </a:t>
            </a:r>
          </a:p>
          <a:p>
            <a:pPr>
              <a:lnSpc>
                <a:spcPct val="90000"/>
              </a:lnSpc>
              <a:spcBef>
                <a:spcPts val="1200"/>
              </a:spcBef>
              <a:buClr>
                <a:srgbClr val="67358D"/>
              </a:buClr>
              <a:buFont typeface="Wingdings" charset="2"/>
              <a:buChar char="u"/>
            </a:pPr>
            <a:r>
              <a:rPr lang="en-US" dirty="0" smtClean="0">
                <a:latin typeface="+mn-lt"/>
              </a:rPr>
              <a:t>Understand the definition and diagnosis of menopause</a:t>
            </a:r>
          </a:p>
          <a:p>
            <a:pPr>
              <a:lnSpc>
                <a:spcPct val="90000"/>
              </a:lnSpc>
              <a:spcBef>
                <a:spcPts val="1200"/>
              </a:spcBef>
              <a:buClr>
                <a:srgbClr val="67358D"/>
              </a:buClr>
              <a:buFont typeface="Wingdings" charset="2"/>
              <a:buChar char="u"/>
            </a:pPr>
            <a:r>
              <a:rPr lang="en-US" dirty="0" smtClean="0">
                <a:latin typeface="+mn-lt"/>
              </a:rPr>
              <a:t>Identify common complaints in menopause and become familiar with treatment options</a:t>
            </a:r>
          </a:p>
          <a:p>
            <a:pPr>
              <a:lnSpc>
                <a:spcPct val="90000"/>
              </a:lnSpc>
              <a:spcBef>
                <a:spcPts val="1200"/>
              </a:spcBef>
              <a:buClr>
                <a:srgbClr val="67358D"/>
              </a:buClr>
              <a:buFont typeface="Wingdings" charset="2"/>
              <a:buChar char="u"/>
            </a:pPr>
            <a:r>
              <a:rPr lang="en-US" dirty="0" smtClean="0">
                <a:latin typeface="+mn-lt"/>
              </a:rPr>
              <a:t> Understand prenatal care in general- terminology, milestones</a:t>
            </a:r>
          </a:p>
          <a:p>
            <a:pPr>
              <a:lnSpc>
                <a:spcPct val="90000"/>
              </a:lnSpc>
              <a:spcBef>
                <a:spcPts val="1200"/>
              </a:spcBef>
              <a:buClr>
                <a:srgbClr val="67358D"/>
              </a:buClr>
              <a:buFont typeface="Wingdings" charset="2"/>
              <a:buChar char="u"/>
            </a:pPr>
            <a:r>
              <a:rPr lang="en-US" dirty="0" smtClean="0">
                <a:latin typeface="+mn-lt"/>
              </a:rPr>
              <a:t>Identify ways to handle common first trimester complaints</a:t>
            </a:r>
          </a:p>
          <a:p>
            <a:pPr>
              <a:lnSpc>
                <a:spcPct val="90000"/>
              </a:lnSpc>
              <a:spcBef>
                <a:spcPts val="1200"/>
              </a:spcBef>
              <a:buClr>
                <a:srgbClr val="67358D"/>
              </a:buClr>
              <a:buFont typeface="Wingdings" charset="2"/>
              <a:buChar char="u"/>
            </a:pPr>
            <a:r>
              <a:rPr lang="en-US" dirty="0" smtClean="0">
                <a:latin typeface="+mn-lt"/>
              </a:rPr>
              <a:t>Understand medical diagnoses in pregnancy that require co management</a:t>
            </a:r>
            <a:endParaRPr lang="en-US" dirty="0">
              <a:latin typeface="+mn-lt"/>
            </a:endParaRPr>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a:t>
            </a:fld>
            <a:endParaRPr lang="en-US" altLang="en-US"/>
          </a:p>
        </p:txBody>
      </p:sp>
      <p:sp>
        <p:nvSpPr>
          <p:cNvPr id="7" name="Title 1"/>
          <p:cNvSpPr>
            <a:spLocks noGrp="1"/>
          </p:cNvSpPr>
          <p:nvPr>
            <p:ph type="title"/>
          </p:nvPr>
        </p:nvSpPr>
        <p:spPr>
          <a:xfrm>
            <a:off x="533400" y="849865"/>
            <a:ext cx="5715000" cy="609600"/>
          </a:xfrm>
        </p:spPr>
        <p:txBody>
          <a:bodyPr/>
          <a:lstStyle/>
          <a:p>
            <a:pPr algn="l"/>
            <a:r>
              <a:rPr lang="en-US" sz="3000" dirty="0" smtClean="0">
                <a:solidFill>
                  <a:srgbClr val="67358D"/>
                </a:solidFill>
                <a:latin typeface="Californian FB" panose="0207040306080B030204" pitchFamily="18" charset="0"/>
              </a:rPr>
              <a:t>Learning Objectives</a:t>
            </a:r>
            <a:endParaRPr lang="en-US" sz="2000" dirty="0">
              <a:solidFill>
                <a:srgbClr val="67358D"/>
              </a:solidFill>
              <a:latin typeface="Californian FB" panose="0207040306080B030204" pitchFamily="18" charset="0"/>
            </a:endParaRPr>
          </a:p>
        </p:txBody>
      </p:sp>
    </p:spTree>
    <p:extLst>
      <p:ext uri="{BB962C8B-B14F-4D97-AF65-F5344CB8AC3E}">
        <p14:creationId xmlns:p14="http://schemas.microsoft.com/office/powerpoint/2010/main" val="2461583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latin typeface="+mn-lt"/>
              </a:rPr>
              <a:t>Infection</a:t>
            </a:r>
            <a:endParaRPr lang="en-US" dirty="0">
              <a:latin typeface="+mn-lt"/>
            </a:endParaRPr>
          </a:p>
        </p:txBody>
      </p:sp>
      <p:sp>
        <p:nvSpPr>
          <p:cNvPr id="3" name="Content Placeholder 2"/>
          <p:cNvSpPr>
            <a:spLocks noGrp="1"/>
          </p:cNvSpPr>
          <p:nvPr>
            <p:ph idx="1"/>
          </p:nvPr>
        </p:nvSpPr>
        <p:spPr>
          <a:xfrm>
            <a:off x="457200" y="1524000"/>
            <a:ext cx="8229600" cy="4525963"/>
          </a:xfrm>
        </p:spPr>
        <p:txBody>
          <a:bodyPr/>
          <a:lstStyle/>
          <a:p>
            <a:pPr marL="0" indent="0">
              <a:buNone/>
            </a:pPr>
            <a:r>
              <a:rPr lang="en-US" dirty="0" smtClean="0">
                <a:latin typeface="+mn-lt"/>
              </a:rPr>
              <a:t>Treatment- per CDC</a:t>
            </a:r>
          </a:p>
          <a:p>
            <a:r>
              <a:rPr lang="en-US" b="1" dirty="0">
                <a:latin typeface="+mn-lt"/>
              </a:rPr>
              <a:t>Ceftriaxone</a:t>
            </a:r>
            <a:r>
              <a:rPr lang="en-US" dirty="0">
                <a:latin typeface="+mn-lt"/>
              </a:rPr>
              <a:t> </a:t>
            </a:r>
            <a:r>
              <a:rPr lang="en-US" dirty="0" smtClean="0">
                <a:latin typeface="+mn-lt"/>
              </a:rPr>
              <a:t>500 </a:t>
            </a:r>
            <a:r>
              <a:rPr lang="en-US" dirty="0">
                <a:latin typeface="+mn-lt"/>
              </a:rPr>
              <a:t>mg IM in a single dose</a:t>
            </a:r>
            <a:br>
              <a:rPr lang="en-US" dirty="0">
                <a:latin typeface="+mn-lt"/>
              </a:rPr>
            </a:br>
            <a:r>
              <a:rPr lang="en-US" dirty="0">
                <a:latin typeface="+mn-lt"/>
              </a:rPr>
              <a:t>PLUS</a:t>
            </a:r>
          </a:p>
          <a:p>
            <a:r>
              <a:rPr lang="en-US" b="1" dirty="0">
                <a:latin typeface="+mn-lt"/>
              </a:rPr>
              <a:t>Doxycycline</a:t>
            </a:r>
            <a:r>
              <a:rPr lang="en-US" dirty="0">
                <a:latin typeface="+mn-lt"/>
              </a:rPr>
              <a:t> 100 mg orally twice a day for 14 days</a:t>
            </a:r>
            <a:br>
              <a:rPr lang="en-US" dirty="0">
                <a:latin typeface="+mn-lt"/>
              </a:rPr>
            </a:br>
            <a:r>
              <a:rPr lang="en-US" dirty="0">
                <a:latin typeface="+mn-lt"/>
              </a:rPr>
              <a:t>WITH* or WITHOUT</a:t>
            </a:r>
          </a:p>
          <a:p>
            <a:r>
              <a:rPr lang="en-US" b="1" dirty="0">
                <a:latin typeface="+mn-lt"/>
              </a:rPr>
              <a:t>Metronidazole</a:t>
            </a:r>
            <a:r>
              <a:rPr lang="en-US" dirty="0">
                <a:latin typeface="+mn-lt"/>
              </a:rPr>
              <a:t> 500 mg orally twice a day for 14 days</a:t>
            </a:r>
          </a:p>
          <a:p>
            <a:endParaRPr lang="en-US" dirty="0" smtClean="0">
              <a:latin typeface="+mn-lt"/>
            </a:endParaRPr>
          </a:p>
          <a:p>
            <a:r>
              <a:rPr lang="en-US" dirty="0" smtClean="0">
                <a:latin typeface="+mn-lt"/>
              </a:rPr>
              <a:t>Expect response in 72 hours- if not- re-</a:t>
            </a:r>
            <a:r>
              <a:rPr lang="en-US" dirty="0" err="1" smtClean="0">
                <a:latin typeface="+mn-lt"/>
              </a:rPr>
              <a:t>eval</a:t>
            </a:r>
            <a:r>
              <a:rPr lang="en-US" dirty="0" smtClean="0">
                <a:latin typeface="+mn-lt"/>
              </a:rPr>
              <a:t> for other causes or admit for IV therapy</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40</a:t>
            </a:fld>
            <a:endParaRPr lang="en-US" altLang="en-US"/>
          </a:p>
        </p:txBody>
      </p:sp>
    </p:spTree>
    <p:extLst>
      <p:ext uri="{BB962C8B-B14F-4D97-AF65-F5344CB8AC3E}">
        <p14:creationId xmlns:p14="http://schemas.microsoft.com/office/powerpoint/2010/main" val="3877693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5715000" cy="1143000"/>
          </a:xfrm>
        </p:spPr>
        <p:txBody>
          <a:bodyPr/>
          <a:lstStyle/>
          <a:p>
            <a:r>
              <a:rPr lang="en-US" dirty="0" smtClean="0">
                <a:latin typeface="+mn-lt"/>
              </a:rPr>
              <a:t>Other</a:t>
            </a:r>
            <a:endParaRPr lang="en-US" dirty="0">
              <a:latin typeface="+mn-lt"/>
            </a:endParaRPr>
          </a:p>
        </p:txBody>
      </p:sp>
      <p:sp>
        <p:nvSpPr>
          <p:cNvPr id="3" name="Content Placeholder 2"/>
          <p:cNvSpPr>
            <a:spLocks noGrp="1"/>
          </p:cNvSpPr>
          <p:nvPr>
            <p:ph idx="1"/>
          </p:nvPr>
        </p:nvSpPr>
        <p:spPr>
          <a:xfrm>
            <a:off x="838200" y="1249362"/>
            <a:ext cx="7772400" cy="4525963"/>
          </a:xfrm>
        </p:spPr>
        <p:txBody>
          <a:bodyPr/>
          <a:lstStyle/>
          <a:p>
            <a:r>
              <a:rPr lang="en-US" dirty="0" smtClean="0">
                <a:latin typeface="+mn-lt"/>
              </a:rPr>
              <a:t>Dysmenorrhea</a:t>
            </a:r>
          </a:p>
          <a:p>
            <a:pPr lvl="1"/>
            <a:r>
              <a:rPr lang="en-US" dirty="0" smtClean="0">
                <a:latin typeface="+mn-lt"/>
              </a:rPr>
              <a:t>Heat, exercise, hormones</a:t>
            </a:r>
          </a:p>
          <a:p>
            <a:r>
              <a:rPr lang="en-US" dirty="0" smtClean="0">
                <a:latin typeface="+mn-lt"/>
              </a:rPr>
              <a:t>Pregnancy</a:t>
            </a:r>
          </a:p>
          <a:p>
            <a:pPr lvl="1"/>
            <a:r>
              <a:rPr lang="en-US" dirty="0" smtClean="0">
                <a:latin typeface="+mn-lt"/>
              </a:rPr>
              <a:t>SAB, ectopic, IUP</a:t>
            </a:r>
          </a:p>
          <a:p>
            <a:r>
              <a:rPr lang="en-US" dirty="0" smtClean="0">
                <a:latin typeface="+mn-lt"/>
              </a:rPr>
              <a:t>Adhesions</a:t>
            </a:r>
          </a:p>
          <a:p>
            <a:pPr lvl="1"/>
            <a:r>
              <a:rPr lang="en-US" dirty="0" smtClean="0">
                <a:latin typeface="+mn-lt"/>
              </a:rPr>
              <a:t>Surgery ( cause, diagnosis and treatment)</a:t>
            </a:r>
          </a:p>
          <a:p>
            <a:r>
              <a:rPr lang="en-US" dirty="0" smtClean="0">
                <a:latin typeface="+mn-lt"/>
              </a:rPr>
              <a:t>Pelvic congestion</a:t>
            </a:r>
          </a:p>
          <a:p>
            <a:pPr lvl="1"/>
            <a:r>
              <a:rPr lang="en-US" dirty="0" smtClean="0">
                <a:latin typeface="+mn-lt"/>
              </a:rPr>
              <a:t>Venous pathology</a:t>
            </a:r>
            <a:endParaRPr lang="en-US" dirty="0">
              <a:latin typeface="+mn-lt"/>
            </a:endParaRPr>
          </a:p>
          <a:p>
            <a:r>
              <a:rPr lang="en-US" dirty="0" smtClean="0">
                <a:latin typeface="+mn-lt"/>
              </a:rPr>
              <a:t>malignancy</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41</a:t>
            </a:fld>
            <a:endParaRPr lang="en-US" altLang="en-US"/>
          </a:p>
        </p:txBody>
      </p:sp>
    </p:spTree>
    <p:extLst>
      <p:ext uri="{BB962C8B-B14F-4D97-AF65-F5344CB8AC3E}">
        <p14:creationId xmlns:p14="http://schemas.microsoft.com/office/powerpoint/2010/main" val="3731237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6504"/>
            <a:ext cx="5715000" cy="1143000"/>
          </a:xfrm>
        </p:spPr>
        <p:txBody>
          <a:bodyPr/>
          <a:lstStyle/>
          <a:p>
            <a:r>
              <a:rPr lang="en-US" dirty="0" smtClean="0">
                <a:latin typeface="+mn-lt"/>
              </a:rPr>
              <a:t>Pelvic Pain</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118592"/>
              </p:ext>
            </p:extLst>
          </p:nvPr>
        </p:nvGraphicFramePr>
        <p:xfrm>
          <a:off x="533400" y="1066800"/>
          <a:ext cx="8382000" cy="502919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65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649927">
                <a:tc>
                  <a:txBody>
                    <a:bodyPr/>
                    <a:lstStyle/>
                    <a:p>
                      <a:r>
                        <a:rPr lang="en-US" dirty="0" smtClean="0"/>
                        <a:t>Chronic</a:t>
                      </a:r>
                      <a:endParaRPr lang="en-US" dirty="0"/>
                    </a:p>
                  </a:txBody>
                  <a:tcPr/>
                </a:tc>
                <a:tc>
                  <a:txBody>
                    <a:bodyPr/>
                    <a:lstStyle/>
                    <a:p>
                      <a:r>
                        <a:rPr lang="en-US" dirty="0" smtClean="0"/>
                        <a:t>Endometriosis, </a:t>
                      </a:r>
                      <a:r>
                        <a:rPr lang="en-US" dirty="0" err="1" smtClean="0"/>
                        <a:t>adenomyosis</a:t>
                      </a:r>
                      <a:r>
                        <a:rPr lang="en-US" dirty="0" smtClean="0"/>
                        <a:t>, dysmenorrhea, fibroids</a:t>
                      </a:r>
                      <a:endParaRPr lang="en-US" dirty="0"/>
                    </a:p>
                  </a:txBody>
                  <a:tcPr/>
                </a:tc>
                <a:extLst>
                  <a:ext uri="{0D108BD9-81ED-4DB2-BD59-A6C34878D82A}">
                    <a16:rowId xmlns:a16="http://schemas.microsoft.com/office/drawing/2014/main" val="10001"/>
                  </a:ext>
                </a:extLst>
              </a:tr>
              <a:tr h="649927">
                <a:tc>
                  <a:txBody>
                    <a:bodyPr/>
                    <a:lstStyle/>
                    <a:p>
                      <a:r>
                        <a:rPr lang="en-US" dirty="0" smtClean="0"/>
                        <a:t>Acute</a:t>
                      </a:r>
                      <a:endParaRPr lang="en-US" dirty="0"/>
                    </a:p>
                  </a:txBody>
                  <a:tcPr/>
                </a:tc>
                <a:tc>
                  <a:txBody>
                    <a:bodyPr/>
                    <a:lstStyle/>
                    <a:p>
                      <a:r>
                        <a:rPr lang="en-US" dirty="0" smtClean="0"/>
                        <a:t>PID,</a:t>
                      </a:r>
                      <a:r>
                        <a:rPr lang="en-US" baseline="0" dirty="0" smtClean="0"/>
                        <a:t> cysts, torsion, ectopic pregnancy</a:t>
                      </a:r>
                      <a:endParaRPr lang="en-US" dirty="0"/>
                    </a:p>
                  </a:txBody>
                  <a:tcPr/>
                </a:tc>
                <a:extLst>
                  <a:ext uri="{0D108BD9-81ED-4DB2-BD59-A6C34878D82A}">
                    <a16:rowId xmlns:a16="http://schemas.microsoft.com/office/drawing/2014/main" val="10002"/>
                  </a:ext>
                </a:extLst>
              </a:tr>
              <a:tr h="649927">
                <a:tc>
                  <a:txBody>
                    <a:bodyPr/>
                    <a:lstStyle/>
                    <a:p>
                      <a:r>
                        <a:rPr lang="en-US" dirty="0" smtClean="0"/>
                        <a:t>Unilateral</a:t>
                      </a:r>
                      <a:endParaRPr lang="en-US" dirty="0"/>
                    </a:p>
                  </a:txBody>
                  <a:tcPr/>
                </a:tc>
                <a:tc>
                  <a:txBody>
                    <a:bodyPr/>
                    <a:lstStyle/>
                    <a:p>
                      <a:r>
                        <a:rPr lang="en-US" dirty="0" smtClean="0"/>
                        <a:t>Cyst, torsion, ectopic pregnancy</a:t>
                      </a:r>
                      <a:endParaRPr lang="en-US" dirty="0"/>
                    </a:p>
                  </a:txBody>
                  <a:tcPr/>
                </a:tc>
                <a:extLst>
                  <a:ext uri="{0D108BD9-81ED-4DB2-BD59-A6C34878D82A}">
                    <a16:rowId xmlns:a16="http://schemas.microsoft.com/office/drawing/2014/main" val="10003"/>
                  </a:ext>
                </a:extLst>
              </a:tr>
              <a:tr h="649927">
                <a:tc>
                  <a:txBody>
                    <a:bodyPr/>
                    <a:lstStyle/>
                    <a:p>
                      <a:r>
                        <a:rPr lang="en-US" dirty="0" smtClean="0"/>
                        <a:t>Bilateral</a:t>
                      </a:r>
                      <a:endParaRPr lang="en-US" dirty="0"/>
                    </a:p>
                  </a:txBody>
                  <a:tcPr/>
                </a:tc>
                <a:tc>
                  <a:txBody>
                    <a:bodyPr/>
                    <a:lstStyle/>
                    <a:p>
                      <a:r>
                        <a:rPr lang="en-US" dirty="0" smtClean="0"/>
                        <a:t>Endometriosis, </a:t>
                      </a:r>
                      <a:r>
                        <a:rPr lang="en-US" dirty="0" err="1" smtClean="0"/>
                        <a:t>adenomyosis</a:t>
                      </a:r>
                      <a:r>
                        <a:rPr lang="en-US" dirty="0" smtClean="0"/>
                        <a:t>, PID,</a:t>
                      </a:r>
                      <a:r>
                        <a:rPr lang="en-US" baseline="0" dirty="0" smtClean="0"/>
                        <a:t> </a:t>
                      </a:r>
                      <a:r>
                        <a:rPr lang="en-US" baseline="0" dirty="0" err="1" smtClean="0"/>
                        <a:t>dysmenorreha</a:t>
                      </a:r>
                      <a:endParaRPr lang="en-US" dirty="0"/>
                    </a:p>
                  </a:txBody>
                  <a:tcPr/>
                </a:tc>
                <a:extLst>
                  <a:ext uri="{0D108BD9-81ED-4DB2-BD59-A6C34878D82A}">
                    <a16:rowId xmlns:a16="http://schemas.microsoft.com/office/drawing/2014/main" val="10004"/>
                  </a:ext>
                </a:extLst>
              </a:tr>
              <a:tr h="649927">
                <a:tc>
                  <a:txBody>
                    <a:bodyPr/>
                    <a:lstStyle/>
                    <a:p>
                      <a:r>
                        <a:rPr lang="en-US" dirty="0" smtClean="0"/>
                        <a:t>Worse with menses</a:t>
                      </a:r>
                      <a:endParaRPr lang="en-US" dirty="0"/>
                    </a:p>
                  </a:txBody>
                  <a:tcPr/>
                </a:tc>
                <a:tc>
                  <a:txBody>
                    <a:bodyPr/>
                    <a:lstStyle/>
                    <a:p>
                      <a:r>
                        <a:rPr lang="en-US" dirty="0" smtClean="0"/>
                        <a:t>Endometriosis, </a:t>
                      </a:r>
                      <a:r>
                        <a:rPr lang="en-US" dirty="0" err="1" smtClean="0"/>
                        <a:t>adenomyosis</a:t>
                      </a:r>
                      <a:r>
                        <a:rPr lang="en-US" dirty="0" smtClean="0"/>
                        <a:t>, dysmenorrhea, fibroids</a:t>
                      </a:r>
                      <a:endParaRPr lang="en-US" dirty="0"/>
                    </a:p>
                  </a:txBody>
                  <a:tcPr/>
                </a:tc>
                <a:extLst>
                  <a:ext uri="{0D108BD9-81ED-4DB2-BD59-A6C34878D82A}">
                    <a16:rowId xmlns:a16="http://schemas.microsoft.com/office/drawing/2014/main" val="10005"/>
                  </a:ext>
                </a:extLst>
              </a:tr>
              <a:tr h="649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Pain in between menses</a:t>
                      </a:r>
                    </a:p>
                  </a:txBody>
                  <a:tcPr/>
                </a:tc>
                <a:tc>
                  <a:txBody>
                    <a:bodyPr/>
                    <a:lstStyle/>
                    <a:p>
                      <a:r>
                        <a:rPr lang="en-US" dirty="0" smtClean="0"/>
                        <a:t>Endometriosis, </a:t>
                      </a:r>
                      <a:r>
                        <a:rPr lang="en-US" dirty="0" err="1" smtClean="0"/>
                        <a:t>adenomyosis</a:t>
                      </a:r>
                      <a:r>
                        <a:rPr lang="en-US" dirty="0" smtClean="0"/>
                        <a:t>,</a:t>
                      </a:r>
                      <a:r>
                        <a:rPr lang="en-US" baseline="0" dirty="0" smtClean="0"/>
                        <a:t> PID, cyst</a:t>
                      </a:r>
                      <a:endParaRPr lang="en-US" dirty="0"/>
                    </a:p>
                  </a:txBody>
                  <a:tcPr/>
                </a:tc>
                <a:extLst>
                  <a:ext uri="{0D108BD9-81ED-4DB2-BD59-A6C34878D82A}">
                    <a16:rowId xmlns:a16="http://schemas.microsoft.com/office/drawing/2014/main" val="10006"/>
                  </a:ext>
                </a:extLst>
              </a:tr>
              <a:tr h="376545">
                <a:tc>
                  <a:txBody>
                    <a:bodyPr/>
                    <a:lstStyle/>
                    <a:p>
                      <a:r>
                        <a:rPr lang="en-US" dirty="0" smtClean="0"/>
                        <a:t>No menses</a:t>
                      </a:r>
                      <a:endParaRPr lang="en-US" dirty="0"/>
                    </a:p>
                  </a:txBody>
                  <a:tcPr/>
                </a:tc>
                <a:tc>
                  <a:txBody>
                    <a:bodyPr/>
                    <a:lstStyle/>
                    <a:p>
                      <a:r>
                        <a:rPr lang="en-US" dirty="0" smtClean="0"/>
                        <a:t>Pregnancy</a:t>
                      </a:r>
                      <a:endParaRPr lang="en-US" dirty="0"/>
                    </a:p>
                  </a:txBody>
                  <a:tcPr/>
                </a:tc>
                <a:extLst>
                  <a:ext uri="{0D108BD9-81ED-4DB2-BD59-A6C34878D82A}">
                    <a16:rowId xmlns:a16="http://schemas.microsoft.com/office/drawing/2014/main" val="10007"/>
                  </a:ext>
                </a:extLst>
              </a:tr>
              <a:tr h="376545">
                <a:tc>
                  <a:txBody>
                    <a:bodyPr/>
                    <a:lstStyle/>
                    <a:p>
                      <a:r>
                        <a:rPr lang="en-US" dirty="0" smtClean="0"/>
                        <a:t>Abnormal bleeding</a:t>
                      </a:r>
                      <a:endParaRPr lang="en-US" dirty="0"/>
                    </a:p>
                  </a:txBody>
                  <a:tcPr/>
                </a:tc>
                <a:tc>
                  <a:txBody>
                    <a:bodyPr/>
                    <a:lstStyle/>
                    <a:p>
                      <a:r>
                        <a:rPr lang="en-US" dirty="0" smtClean="0"/>
                        <a:t>Endometriosis,  PID,</a:t>
                      </a:r>
                      <a:r>
                        <a:rPr lang="en-US" baseline="0" dirty="0" smtClean="0"/>
                        <a:t> </a:t>
                      </a:r>
                      <a:r>
                        <a:rPr lang="en-US" baseline="0" dirty="0" err="1" smtClean="0"/>
                        <a:t>adenomyosis</a:t>
                      </a:r>
                      <a:r>
                        <a:rPr lang="en-US" baseline="0" dirty="0" smtClean="0"/>
                        <a:t>, pregnancy</a:t>
                      </a:r>
                      <a:endParaRPr lang="en-US" dirty="0"/>
                    </a:p>
                  </a:txBody>
                  <a:tcPr/>
                </a:tc>
                <a:extLst>
                  <a:ext uri="{0D108BD9-81ED-4DB2-BD59-A6C34878D82A}">
                    <a16:rowId xmlns:a16="http://schemas.microsoft.com/office/drawing/2014/main" val="10008"/>
                  </a:ext>
                </a:extLst>
              </a:tr>
            </a:tbl>
          </a:graphicData>
        </a:graphic>
      </p:graphicFrame>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42</a:t>
            </a:fld>
            <a:endParaRPr lang="en-US" altLang="en-US"/>
          </a:p>
        </p:txBody>
      </p:sp>
    </p:spTree>
    <p:extLst>
      <p:ext uri="{BB962C8B-B14F-4D97-AF65-F5344CB8AC3E}">
        <p14:creationId xmlns:p14="http://schemas.microsoft.com/office/powerpoint/2010/main" val="698049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68426" y="3733800"/>
            <a:ext cx="6480174" cy="1673225"/>
          </a:xfrm>
        </p:spPr>
        <p:txBody>
          <a:bodyPr/>
          <a:lstStyle/>
          <a:p>
            <a:r>
              <a:rPr lang="en-US" sz="4800" dirty="0" smtClean="0"/>
              <a:t>JA</a:t>
            </a:r>
            <a:endParaRPr lang="en-US" sz="4800" dirty="0"/>
          </a:p>
        </p:txBody>
      </p:sp>
      <p:sp>
        <p:nvSpPr>
          <p:cNvPr id="6" name="Title 5"/>
          <p:cNvSpPr>
            <a:spLocks noGrp="1"/>
          </p:cNvSpPr>
          <p:nvPr>
            <p:ph type="title"/>
          </p:nvPr>
        </p:nvSpPr>
        <p:spPr/>
        <p:txBody>
          <a:bodyPr/>
          <a:lstStyle/>
          <a:p>
            <a:r>
              <a:rPr lang="en-US" dirty="0" smtClean="0"/>
              <a:t>Case Study</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43</a:t>
            </a:fld>
            <a:endParaRPr lang="en-US" altLang="en-US"/>
          </a:p>
        </p:txBody>
      </p:sp>
    </p:spTree>
    <p:extLst>
      <p:ext uri="{BB962C8B-B14F-4D97-AF65-F5344CB8AC3E}">
        <p14:creationId xmlns:p14="http://schemas.microsoft.com/office/powerpoint/2010/main" val="3161610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6443"/>
            <a:ext cx="5715000" cy="1143000"/>
          </a:xfrm>
        </p:spPr>
        <p:txBody>
          <a:bodyPr/>
          <a:lstStyle/>
          <a:p>
            <a:r>
              <a:rPr lang="en-US" dirty="0" smtClean="0">
                <a:latin typeface="+mn-lt"/>
              </a:rPr>
              <a:t>JA</a:t>
            </a:r>
            <a:endParaRPr lang="en-US" dirty="0">
              <a:latin typeface="+mn-lt"/>
            </a:endParaRPr>
          </a:p>
        </p:txBody>
      </p:sp>
      <p:sp>
        <p:nvSpPr>
          <p:cNvPr id="3" name="Content Placeholder 2"/>
          <p:cNvSpPr>
            <a:spLocks noGrp="1"/>
          </p:cNvSpPr>
          <p:nvPr>
            <p:ph idx="1"/>
          </p:nvPr>
        </p:nvSpPr>
        <p:spPr>
          <a:xfrm>
            <a:off x="533400" y="1600200"/>
            <a:ext cx="8153400" cy="4525963"/>
          </a:xfrm>
        </p:spPr>
        <p:txBody>
          <a:bodyPr/>
          <a:lstStyle/>
          <a:p>
            <a:r>
              <a:rPr lang="en-US" dirty="0" smtClean="0">
                <a:latin typeface="+mn-lt"/>
              </a:rPr>
              <a:t>17 </a:t>
            </a:r>
            <a:r>
              <a:rPr lang="en-US" dirty="0" err="1" smtClean="0">
                <a:latin typeface="+mn-lt"/>
              </a:rPr>
              <a:t>yo</a:t>
            </a:r>
            <a:r>
              <a:rPr lang="en-US" dirty="0" smtClean="0">
                <a:latin typeface="+mn-lt"/>
              </a:rPr>
              <a:t> presents with mother c/o prolonged heavy bleeding – daily for 3 months with accompanied pelvic pain and nausea/vomiting daily.  Soaks tampon in 1.5 hours. Pain is sharp shooting bilaterally in pelvis. Feels 4x/day, lasting 5 mins, PS 10/10 “brings me to my knees”. Was seen in ED 2x in one week- had normal pelvic US there</a:t>
            </a:r>
          </a:p>
          <a:p>
            <a:r>
              <a:rPr lang="en-US" dirty="0" smtClean="0">
                <a:latin typeface="+mn-lt"/>
              </a:rPr>
              <a:t>Menarche age 14- had prolonged menses. Used depo and COCPs which essentially controlled bleeding but </a:t>
            </a:r>
            <a:r>
              <a:rPr lang="en-US" dirty="0" err="1" smtClean="0">
                <a:latin typeface="+mn-lt"/>
              </a:rPr>
              <a:t>pt</a:t>
            </a:r>
            <a:r>
              <a:rPr lang="en-US" dirty="0" smtClean="0">
                <a:latin typeface="+mn-lt"/>
              </a:rPr>
              <a:t> d/</a:t>
            </a:r>
            <a:r>
              <a:rPr lang="en-US" dirty="0" err="1" smtClean="0">
                <a:latin typeface="+mn-lt"/>
              </a:rPr>
              <a:t>c’d</a:t>
            </a:r>
            <a:r>
              <a:rPr lang="en-US" dirty="0" smtClean="0">
                <a:latin typeface="+mn-lt"/>
              </a:rPr>
              <a:t> secondary to weight gain</a:t>
            </a:r>
          </a:p>
          <a:p>
            <a:r>
              <a:rPr lang="en-US" dirty="0" smtClean="0">
                <a:latin typeface="+mn-lt"/>
              </a:rPr>
              <a:t>30 missed school days in first half of academic year. </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44</a:t>
            </a:fld>
            <a:endParaRPr lang="en-US" altLang="en-US"/>
          </a:p>
        </p:txBody>
      </p:sp>
    </p:spTree>
    <p:extLst>
      <p:ext uri="{BB962C8B-B14F-4D97-AF65-F5344CB8AC3E}">
        <p14:creationId xmlns:p14="http://schemas.microsoft.com/office/powerpoint/2010/main" val="1582434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6038"/>
            <a:ext cx="5715000" cy="1143000"/>
          </a:xfrm>
        </p:spPr>
        <p:txBody>
          <a:bodyPr/>
          <a:lstStyle/>
          <a:p>
            <a:r>
              <a:rPr lang="en-US" dirty="0" smtClean="0">
                <a:latin typeface="+mn-lt"/>
              </a:rPr>
              <a:t>JA</a:t>
            </a:r>
            <a:endParaRPr lang="en-US" dirty="0">
              <a:latin typeface="+mn-lt"/>
            </a:endParaRPr>
          </a:p>
        </p:txBody>
      </p:sp>
      <p:sp>
        <p:nvSpPr>
          <p:cNvPr id="3" name="Content Placeholder 2"/>
          <p:cNvSpPr>
            <a:spLocks noGrp="1"/>
          </p:cNvSpPr>
          <p:nvPr>
            <p:ph idx="1"/>
          </p:nvPr>
        </p:nvSpPr>
        <p:spPr>
          <a:xfrm>
            <a:off x="914400" y="914400"/>
            <a:ext cx="7924800" cy="5334000"/>
          </a:xfrm>
        </p:spPr>
        <p:txBody>
          <a:bodyPr/>
          <a:lstStyle/>
          <a:p>
            <a:pPr marL="0" indent="0">
              <a:buNone/>
            </a:pPr>
            <a:r>
              <a:rPr lang="en-US" dirty="0" smtClean="0">
                <a:latin typeface="+mn-lt"/>
              </a:rPr>
              <a:t>Exam:</a:t>
            </a:r>
          </a:p>
          <a:p>
            <a:pPr marL="0" indent="0">
              <a:buNone/>
            </a:pPr>
            <a:r>
              <a:rPr lang="en-US" dirty="0" smtClean="0">
                <a:latin typeface="+mn-lt"/>
              </a:rPr>
              <a:t>VS: Temp </a:t>
            </a:r>
            <a:r>
              <a:rPr lang="en-US" dirty="0">
                <a:latin typeface="+mn-lt"/>
              </a:rPr>
              <a:t>98.5 F, Temp Site ORAL, </a:t>
            </a:r>
            <a:r>
              <a:rPr lang="en-US" dirty="0" err="1">
                <a:latin typeface="+mn-lt"/>
              </a:rPr>
              <a:t>Ht</a:t>
            </a:r>
            <a:r>
              <a:rPr lang="en-US" dirty="0">
                <a:latin typeface="+mn-lt"/>
              </a:rPr>
              <a:t> 59.25 in, </a:t>
            </a:r>
            <a:r>
              <a:rPr lang="en-US" dirty="0" err="1">
                <a:latin typeface="+mn-lt"/>
              </a:rPr>
              <a:t>Wt</a:t>
            </a:r>
            <a:r>
              <a:rPr lang="en-US" dirty="0">
                <a:latin typeface="+mn-lt"/>
              </a:rPr>
              <a:t> 148.4 </a:t>
            </a:r>
            <a:r>
              <a:rPr lang="en-US" dirty="0" err="1">
                <a:latin typeface="+mn-lt"/>
              </a:rPr>
              <a:t>lbs</a:t>
            </a:r>
            <a:r>
              <a:rPr lang="en-US" dirty="0">
                <a:latin typeface="+mn-lt"/>
              </a:rPr>
              <a:t>, BMI 29.72, BMI Percentile 95.12, BP 109/73 mm Hg</a:t>
            </a:r>
            <a:r>
              <a:rPr lang="en-US" dirty="0" smtClean="0">
                <a:latin typeface="+mn-lt"/>
              </a:rPr>
              <a:t>,</a:t>
            </a:r>
            <a:endParaRPr lang="en-US" dirty="0">
              <a:latin typeface="+mn-lt"/>
            </a:endParaRPr>
          </a:p>
          <a:p>
            <a:pPr marL="0" indent="0">
              <a:buNone/>
            </a:pPr>
            <a:r>
              <a:rPr lang="en-US" dirty="0">
                <a:latin typeface="+mn-lt"/>
              </a:rPr>
              <a:t/>
            </a:r>
            <a:br>
              <a:rPr lang="en-US" dirty="0">
                <a:latin typeface="+mn-lt"/>
              </a:rPr>
            </a:br>
            <a:r>
              <a:rPr lang="en-US" dirty="0">
                <a:latin typeface="+mn-lt"/>
              </a:rPr>
              <a:t>       General Appearance: A &amp; O x 3 in NAD, well built and nourished. </a:t>
            </a:r>
            <a:br>
              <a:rPr lang="en-US" dirty="0">
                <a:latin typeface="+mn-lt"/>
              </a:rPr>
            </a:br>
            <a:r>
              <a:rPr lang="en-US" dirty="0">
                <a:latin typeface="+mn-lt"/>
              </a:rPr>
              <a:t>       External genitalia:  normal, no lesions, </a:t>
            </a:r>
            <a:r>
              <a:rPr lang="en-US" dirty="0" err="1">
                <a:latin typeface="+mn-lt"/>
              </a:rPr>
              <a:t>introitus</a:t>
            </a:r>
            <a:r>
              <a:rPr lang="en-US" dirty="0">
                <a:latin typeface="+mn-lt"/>
              </a:rPr>
              <a:t> normal. </a:t>
            </a:r>
            <a:br>
              <a:rPr lang="en-US" dirty="0">
                <a:latin typeface="+mn-lt"/>
              </a:rPr>
            </a:br>
            <a:r>
              <a:rPr lang="en-US" dirty="0">
                <a:latin typeface="+mn-lt"/>
              </a:rPr>
              <a:t>       Vagina: healthy pink mucosa without any lesions, no blood noted in vault. </a:t>
            </a:r>
            <a:br>
              <a:rPr lang="en-US" dirty="0">
                <a:latin typeface="+mn-lt"/>
              </a:rPr>
            </a:br>
            <a:r>
              <a:rPr lang="en-US" dirty="0">
                <a:latin typeface="+mn-lt"/>
              </a:rPr>
              <a:t>       Cervix:  normal appearing, , no cervical movement tenderness. </a:t>
            </a:r>
            <a:br>
              <a:rPr lang="en-US" dirty="0">
                <a:latin typeface="+mn-lt"/>
              </a:rPr>
            </a:br>
            <a:r>
              <a:rPr lang="en-US" dirty="0">
                <a:latin typeface="+mn-lt"/>
              </a:rPr>
              <a:t>       Uterus:  normal size, shape and consistency, </a:t>
            </a:r>
            <a:r>
              <a:rPr lang="en-US" dirty="0" err="1">
                <a:latin typeface="+mn-lt"/>
              </a:rPr>
              <a:t>nontender</a:t>
            </a:r>
            <a:r>
              <a:rPr lang="en-US" dirty="0">
                <a:latin typeface="+mn-lt"/>
              </a:rPr>
              <a:t>. </a:t>
            </a:r>
            <a:br>
              <a:rPr lang="en-US" dirty="0">
                <a:latin typeface="+mn-lt"/>
              </a:rPr>
            </a:br>
            <a:r>
              <a:rPr lang="en-US" dirty="0">
                <a:latin typeface="+mn-lt"/>
              </a:rPr>
              <a:t>       Adnexa: normal, no masses, bilateral tenderness. </a:t>
            </a:r>
            <a:br>
              <a:rPr lang="en-US" dirty="0">
                <a:latin typeface="+mn-lt"/>
              </a:rPr>
            </a:b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45</a:t>
            </a:fld>
            <a:endParaRPr lang="en-US" altLang="en-US"/>
          </a:p>
        </p:txBody>
      </p:sp>
    </p:spTree>
    <p:extLst>
      <p:ext uri="{BB962C8B-B14F-4D97-AF65-F5344CB8AC3E}">
        <p14:creationId xmlns:p14="http://schemas.microsoft.com/office/powerpoint/2010/main" val="4226240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JA</a:t>
            </a:r>
            <a:endParaRPr lang="en-US" dirty="0">
              <a:latin typeface="+mn-lt"/>
            </a:endParaRPr>
          </a:p>
        </p:txBody>
      </p:sp>
      <p:sp>
        <p:nvSpPr>
          <p:cNvPr id="3" name="Content Placeholder 2"/>
          <p:cNvSpPr>
            <a:spLocks noGrp="1"/>
          </p:cNvSpPr>
          <p:nvPr>
            <p:ph idx="1"/>
          </p:nvPr>
        </p:nvSpPr>
        <p:spPr>
          <a:xfrm>
            <a:off x="838200" y="1830387"/>
            <a:ext cx="7848600" cy="4525963"/>
          </a:xfrm>
        </p:spPr>
        <p:txBody>
          <a:bodyPr/>
          <a:lstStyle/>
          <a:p>
            <a:r>
              <a:rPr lang="en-US" dirty="0" smtClean="0">
                <a:latin typeface="+mn-lt"/>
              </a:rPr>
              <a:t>Labs: TSH, FSH, PRL, </a:t>
            </a:r>
            <a:r>
              <a:rPr lang="en-US" dirty="0" err="1" smtClean="0">
                <a:latin typeface="+mn-lt"/>
              </a:rPr>
              <a:t>Hgb</a:t>
            </a:r>
            <a:r>
              <a:rPr lang="en-US" dirty="0" smtClean="0">
                <a:latin typeface="+mn-lt"/>
              </a:rPr>
              <a:t> A1c, VWB panel, 17 OHP= normal, elevated testosterone</a:t>
            </a:r>
            <a:r>
              <a:rPr lang="en-US" dirty="0">
                <a:latin typeface="+mn-lt"/>
              </a:rPr>
              <a:t>  </a:t>
            </a:r>
            <a:endParaRPr lang="en-US" dirty="0" smtClean="0">
              <a:latin typeface="+mn-lt"/>
            </a:endParaRPr>
          </a:p>
          <a:p>
            <a:r>
              <a:rPr lang="en-US" dirty="0" smtClean="0">
                <a:latin typeface="+mn-lt"/>
              </a:rPr>
              <a:t>TVUS: in ED was normal</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46</a:t>
            </a:fld>
            <a:endParaRPr lang="en-US" altLang="en-US"/>
          </a:p>
        </p:txBody>
      </p:sp>
    </p:spTree>
    <p:extLst>
      <p:ext uri="{BB962C8B-B14F-4D97-AF65-F5344CB8AC3E}">
        <p14:creationId xmlns:p14="http://schemas.microsoft.com/office/powerpoint/2010/main" val="3108390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JA</a:t>
            </a:r>
            <a:endParaRPr lang="en-US" dirty="0">
              <a:latin typeface="+mn-lt"/>
            </a:endParaRPr>
          </a:p>
        </p:txBody>
      </p:sp>
      <p:sp>
        <p:nvSpPr>
          <p:cNvPr id="3" name="Content Placeholder 2"/>
          <p:cNvSpPr>
            <a:spLocks noGrp="1"/>
          </p:cNvSpPr>
          <p:nvPr>
            <p:ph idx="1"/>
          </p:nvPr>
        </p:nvSpPr>
        <p:spPr>
          <a:xfrm>
            <a:off x="457200" y="1335048"/>
            <a:ext cx="8382000" cy="4525963"/>
          </a:xfrm>
        </p:spPr>
        <p:txBody>
          <a:bodyPr/>
          <a:lstStyle/>
          <a:p>
            <a:pPr marL="0" indent="0">
              <a:buNone/>
            </a:pPr>
            <a:r>
              <a:rPr lang="en-US" dirty="0" smtClean="0">
                <a:latin typeface="+mn-lt"/>
              </a:rPr>
              <a:t>What is your assessment?</a:t>
            </a:r>
          </a:p>
          <a:p>
            <a:r>
              <a:rPr lang="en-US" dirty="0" smtClean="0">
                <a:latin typeface="+mn-lt"/>
              </a:rPr>
              <a:t>Endometriosis</a:t>
            </a:r>
          </a:p>
          <a:p>
            <a:r>
              <a:rPr lang="en-US" dirty="0" err="1" smtClean="0">
                <a:latin typeface="+mn-lt"/>
              </a:rPr>
              <a:t>Adenomyosis</a:t>
            </a:r>
            <a:endParaRPr lang="en-US" dirty="0" smtClean="0">
              <a:latin typeface="+mn-lt"/>
            </a:endParaRPr>
          </a:p>
          <a:p>
            <a:r>
              <a:rPr lang="en-US" dirty="0" smtClean="0">
                <a:latin typeface="+mn-lt"/>
              </a:rPr>
              <a:t>PID</a:t>
            </a:r>
          </a:p>
          <a:p>
            <a:r>
              <a:rPr lang="en-US" dirty="0" smtClean="0">
                <a:latin typeface="+mn-lt"/>
              </a:rPr>
              <a:t>Fibroids</a:t>
            </a:r>
          </a:p>
          <a:p>
            <a:r>
              <a:rPr lang="en-US" dirty="0" smtClean="0">
                <a:latin typeface="+mn-lt"/>
              </a:rPr>
              <a:t>Ovarian cysts</a:t>
            </a:r>
          </a:p>
          <a:p>
            <a:r>
              <a:rPr lang="en-US" dirty="0" smtClean="0">
                <a:latin typeface="+mn-lt"/>
              </a:rPr>
              <a:t>Ovarian torsion</a:t>
            </a:r>
          </a:p>
          <a:p>
            <a:r>
              <a:rPr lang="en-US" dirty="0" smtClean="0">
                <a:latin typeface="+mn-lt"/>
              </a:rPr>
              <a:t>Pregnancy</a:t>
            </a:r>
          </a:p>
          <a:p>
            <a:r>
              <a:rPr lang="en-US" dirty="0" smtClean="0">
                <a:latin typeface="+mn-lt"/>
              </a:rPr>
              <a:t>Other (non GYN)</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47</a:t>
            </a:fld>
            <a:endParaRPr lang="en-US" altLang="en-US"/>
          </a:p>
        </p:txBody>
      </p:sp>
      <p:sp>
        <p:nvSpPr>
          <p:cNvPr id="6" name="TextBox 5"/>
          <p:cNvSpPr txBox="1"/>
          <p:nvPr/>
        </p:nvSpPr>
        <p:spPr>
          <a:xfrm>
            <a:off x="6781800" y="5745163"/>
            <a:ext cx="864532" cy="369332"/>
          </a:xfrm>
          <a:prstGeom prst="rect">
            <a:avLst/>
          </a:prstGeom>
          <a:noFill/>
        </p:spPr>
        <p:txBody>
          <a:bodyPr wrap="none" rtlCol="0">
            <a:spAutoFit/>
          </a:bodyPr>
          <a:lstStyle/>
          <a:p>
            <a:r>
              <a:rPr lang="en-US" dirty="0" smtClean="0">
                <a:solidFill>
                  <a:srgbClr val="FF0000"/>
                </a:solidFill>
              </a:rPr>
              <a:t>Poll # 1</a:t>
            </a:r>
            <a:endParaRPr lang="en-US" dirty="0">
              <a:solidFill>
                <a:srgbClr val="FF0000"/>
              </a:solidFill>
            </a:endParaRPr>
          </a:p>
        </p:txBody>
      </p:sp>
    </p:spTree>
    <p:extLst>
      <p:ext uri="{BB962C8B-B14F-4D97-AF65-F5344CB8AC3E}">
        <p14:creationId xmlns:p14="http://schemas.microsoft.com/office/powerpoint/2010/main" val="3636427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715000" cy="1143000"/>
          </a:xfrm>
        </p:spPr>
        <p:txBody>
          <a:bodyPr/>
          <a:lstStyle/>
          <a:p>
            <a:r>
              <a:rPr lang="en-US" dirty="0" smtClean="0">
                <a:latin typeface="+mn-lt"/>
              </a:rPr>
              <a:t>JA</a:t>
            </a:r>
            <a:endParaRPr lang="en-US" dirty="0">
              <a:latin typeface="+mn-lt"/>
            </a:endParaRPr>
          </a:p>
        </p:txBody>
      </p:sp>
      <p:sp>
        <p:nvSpPr>
          <p:cNvPr id="3" name="Content Placeholder 2"/>
          <p:cNvSpPr>
            <a:spLocks noGrp="1"/>
          </p:cNvSpPr>
          <p:nvPr>
            <p:ph idx="1"/>
          </p:nvPr>
        </p:nvSpPr>
        <p:spPr>
          <a:xfrm>
            <a:off x="685800" y="1401762"/>
            <a:ext cx="8077200" cy="4525963"/>
          </a:xfrm>
        </p:spPr>
        <p:txBody>
          <a:bodyPr/>
          <a:lstStyle/>
          <a:p>
            <a:r>
              <a:rPr lang="en-US" dirty="0" smtClean="0">
                <a:latin typeface="+mn-lt"/>
              </a:rPr>
              <a:t>Assessment: </a:t>
            </a:r>
          </a:p>
          <a:p>
            <a:pPr lvl="1"/>
            <a:r>
              <a:rPr lang="en-US" dirty="0" smtClean="0">
                <a:latin typeface="+mn-lt"/>
              </a:rPr>
              <a:t>pelvic pain- possible endometriosis</a:t>
            </a:r>
          </a:p>
          <a:p>
            <a:r>
              <a:rPr lang="en-US" dirty="0" smtClean="0">
                <a:latin typeface="+mn-lt"/>
              </a:rPr>
              <a:t>Plan: </a:t>
            </a:r>
          </a:p>
          <a:p>
            <a:pPr lvl="1"/>
            <a:r>
              <a:rPr lang="en-US" dirty="0" smtClean="0">
                <a:latin typeface="+mn-lt"/>
              </a:rPr>
              <a:t>start continuous COCPs (</a:t>
            </a:r>
            <a:r>
              <a:rPr lang="en-US" dirty="0" err="1" smtClean="0">
                <a:latin typeface="+mn-lt"/>
              </a:rPr>
              <a:t>gianvi</a:t>
            </a:r>
            <a:r>
              <a:rPr lang="en-US" dirty="0" smtClean="0">
                <a:latin typeface="+mn-lt"/>
              </a:rPr>
              <a:t>)</a:t>
            </a:r>
          </a:p>
          <a:p>
            <a:pPr lvl="1"/>
            <a:r>
              <a:rPr lang="en-US" dirty="0" smtClean="0">
                <a:latin typeface="+mn-lt"/>
              </a:rPr>
              <a:t>naproxen </a:t>
            </a:r>
          </a:p>
          <a:p>
            <a:pPr lvl="1"/>
            <a:r>
              <a:rPr lang="en-US" dirty="0" smtClean="0">
                <a:latin typeface="+mn-lt"/>
              </a:rPr>
              <a:t>see PCP to continue GI work up</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48</a:t>
            </a:fld>
            <a:endParaRPr lang="en-US" altLang="en-US"/>
          </a:p>
        </p:txBody>
      </p:sp>
    </p:spTree>
    <p:extLst>
      <p:ext uri="{BB962C8B-B14F-4D97-AF65-F5344CB8AC3E}">
        <p14:creationId xmlns:p14="http://schemas.microsoft.com/office/powerpoint/2010/main" val="619233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678" y="36443"/>
            <a:ext cx="5715000" cy="1143000"/>
          </a:xfrm>
        </p:spPr>
        <p:txBody>
          <a:bodyPr/>
          <a:lstStyle/>
          <a:p>
            <a:r>
              <a:rPr lang="en-US" dirty="0" smtClean="0">
                <a:latin typeface="+mn-lt"/>
              </a:rPr>
              <a:t>JA</a:t>
            </a:r>
            <a:endParaRPr lang="en-US" dirty="0">
              <a:latin typeface="+mn-lt"/>
            </a:endParaRPr>
          </a:p>
        </p:txBody>
      </p:sp>
      <p:sp>
        <p:nvSpPr>
          <p:cNvPr id="3" name="Content Placeholder 2"/>
          <p:cNvSpPr>
            <a:spLocks noGrp="1"/>
          </p:cNvSpPr>
          <p:nvPr>
            <p:ph idx="1"/>
          </p:nvPr>
        </p:nvSpPr>
        <p:spPr>
          <a:xfrm>
            <a:off x="324678" y="1362005"/>
            <a:ext cx="8382000" cy="4525963"/>
          </a:xfrm>
        </p:spPr>
        <p:txBody>
          <a:bodyPr/>
          <a:lstStyle/>
          <a:p>
            <a:r>
              <a:rPr lang="en-US" dirty="0">
                <a:latin typeface="+mn-lt"/>
              </a:rPr>
              <a:t>2 weeks later MOC calls stating </a:t>
            </a:r>
            <a:r>
              <a:rPr lang="en-US" dirty="0" err="1">
                <a:latin typeface="+mn-lt"/>
              </a:rPr>
              <a:t>pt</a:t>
            </a:r>
            <a:r>
              <a:rPr lang="en-US" dirty="0">
                <a:latin typeface="+mn-lt"/>
              </a:rPr>
              <a:t> still with significant pain, no relief, requesting consult with MD for surgery</a:t>
            </a:r>
          </a:p>
          <a:p>
            <a:endParaRPr lang="en-US" dirty="0">
              <a:latin typeface="+mn-lt"/>
            </a:endParaRPr>
          </a:p>
          <a:p>
            <a:r>
              <a:rPr lang="en-US" dirty="0">
                <a:latin typeface="+mn-lt"/>
              </a:rPr>
              <a:t>Pt saw GI, had endoscopy which showed severe GERD</a:t>
            </a:r>
          </a:p>
          <a:p>
            <a:endParaRPr lang="en-US" dirty="0" smtClean="0">
              <a:latin typeface="+mn-lt"/>
            </a:endParaRPr>
          </a:p>
          <a:p>
            <a:r>
              <a:rPr lang="en-US" dirty="0" smtClean="0">
                <a:latin typeface="+mn-lt"/>
              </a:rPr>
              <a:t>Pt </a:t>
            </a:r>
            <a:r>
              <a:rPr lang="en-US" dirty="0">
                <a:latin typeface="+mn-lt"/>
              </a:rPr>
              <a:t>had diagnostic laparoscopy that showed no evidence of </a:t>
            </a:r>
            <a:r>
              <a:rPr lang="en-US" dirty="0" smtClean="0">
                <a:latin typeface="+mn-lt"/>
              </a:rPr>
              <a:t>endometriosis</a:t>
            </a:r>
            <a:r>
              <a:rPr lang="en-US" dirty="0">
                <a:latin typeface="+mn-lt"/>
              </a:rPr>
              <a:t>, did show significantly dilated sigmoid colon- plans </a:t>
            </a:r>
            <a:r>
              <a:rPr lang="en-US" dirty="0" smtClean="0">
                <a:latin typeface="+mn-lt"/>
              </a:rPr>
              <a:t>colonoscopy </a:t>
            </a:r>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49</a:t>
            </a:fld>
            <a:endParaRPr lang="en-US" altLang="en-US"/>
          </a:p>
        </p:txBody>
      </p:sp>
    </p:spTree>
    <p:extLst>
      <p:ext uri="{BB962C8B-B14F-4D97-AF65-F5344CB8AC3E}">
        <p14:creationId xmlns:p14="http://schemas.microsoft.com/office/powerpoint/2010/main" val="1298480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Pelvic Pain</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a:t>
            </a:fld>
            <a:endParaRPr lang="en-US" altLang="en-US"/>
          </a:p>
        </p:txBody>
      </p:sp>
    </p:spTree>
    <p:extLst>
      <p:ext uri="{BB962C8B-B14F-4D97-AF65-F5344CB8AC3E}">
        <p14:creationId xmlns:p14="http://schemas.microsoft.com/office/powerpoint/2010/main" val="28599930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68426" y="3429000"/>
            <a:ext cx="6480174" cy="1673225"/>
          </a:xfrm>
        </p:spPr>
        <p:txBody>
          <a:bodyPr/>
          <a:lstStyle/>
          <a:p>
            <a:r>
              <a:rPr lang="en-US" sz="4800" dirty="0" smtClean="0"/>
              <a:t>MS</a:t>
            </a:r>
            <a:endParaRPr lang="en-US" sz="4800" dirty="0"/>
          </a:p>
        </p:txBody>
      </p:sp>
      <p:sp>
        <p:nvSpPr>
          <p:cNvPr id="6" name="Title 5"/>
          <p:cNvSpPr>
            <a:spLocks noGrp="1"/>
          </p:cNvSpPr>
          <p:nvPr>
            <p:ph type="title"/>
          </p:nvPr>
        </p:nvSpPr>
        <p:spPr/>
        <p:txBody>
          <a:bodyPr/>
          <a:lstStyle/>
          <a:p>
            <a:r>
              <a:rPr lang="en-US" dirty="0" smtClean="0"/>
              <a:t>Case Study </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50</a:t>
            </a:fld>
            <a:endParaRPr lang="en-US" altLang="en-US"/>
          </a:p>
        </p:txBody>
      </p:sp>
    </p:spTree>
    <p:extLst>
      <p:ext uri="{BB962C8B-B14F-4D97-AF65-F5344CB8AC3E}">
        <p14:creationId xmlns:p14="http://schemas.microsoft.com/office/powerpoint/2010/main" val="2719635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1800" y="0"/>
            <a:ext cx="5715000" cy="1143000"/>
          </a:xfrm>
        </p:spPr>
        <p:txBody>
          <a:bodyPr/>
          <a:lstStyle/>
          <a:p>
            <a:r>
              <a:rPr lang="en-US" dirty="0" smtClean="0">
                <a:latin typeface="+mn-lt"/>
              </a:rPr>
              <a:t>MS</a:t>
            </a:r>
            <a:endParaRPr lang="en-US" dirty="0">
              <a:latin typeface="+mn-lt"/>
            </a:endParaRPr>
          </a:p>
        </p:txBody>
      </p:sp>
      <p:sp>
        <p:nvSpPr>
          <p:cNvPr id="7" name="Content Placeholder 6"/>
          <p:cNvSpPr>
            <a:spLocks noGrp="1"/>
          </p:cNvSpPr>
          <p:nvPr>
            <p:ph idx="1"/>
          </p:nvPr>
        </p:nvSpPr>
        <p:spPr>
          <a:xfrm>
            <a:off x="533400" y="1325562"/>
            <a:ext cx="8153400" cy="4525963"/>
          </a:xfrm>
        </p:spPr>
        <p:txBody>
          <a:bodyPr/>
          <a:lstStyle/>
          <a:p>
            <a:r>
              <a:rPr lang="en-US" dirty="0" smtClean="0">
                <a:latin typeface="+mn-lt"/>
              </a:rPr>
              <a:t>37yo G5P5 with </a:t>
            </a:r>
            <a:r>
              <a:rPr lang="en-US" dirty="0" err="1" smtClean="0">
                <a:latin typeface="+mn-lt"/>
              </a:rPr>
              <a:t>hx</a:t>
            </a:r>
            <a:r>
              <a:rPr lang="en-US" dirty="0" smtClean="0">
                <a:latin typeface="+mn-lt"/>
              </a:rPr>
              <a:t> c/s x 1, VBAC x 4 and </a:t>
            </a:r>
            <a:r>
              <a:rPr lang="en-US" dirty="0" err="1" smtClean="0">
                <a:latin typeface="+mn-lt"/>
              </a:rPr>
              <a:t>hx</a:t>
            </a:r>
            <a:r>
              <a:rPr lang="en-US" dirty="0" smtClean="0">
                <a:latin typeface="+mn-lt"/>
              </a:rPr>
              <a:t> BTL presents for annual.  Notes menses q month with increase flow and clots. +dysmenorrhea. </a:t>
            </a:r>
            <a:r>
              <a:rPr lang="en-US" dirty="0" err="1" smtClean="0">
                <a:latin typeface="+mn-lt"/>
              </a:rPr>
              <a:t>Hx</a:t>
            </a:r>
            <a:r>
              <a:rPr lang="en-US" dirty="0" smtClean="0">
                <a:latin typeface="+mn-lt"/>
              </a:rPr>
              <a:t> of anemia</a:t>
            </a:r>
          </a:p>
          <a:p>
            <a:endParaRPr lang="en-US" dirty="0">
              <a:latin typeface="+mn-lt"/>
            </a:endParaRPr>
          </a:p>
          <a:p>
            <a:r>
              <a:rPr lang="en-US" dirty="0" smtClean="0">
                <a:latin typeface="+mn-lt"/>
              </a:rPr>
              <a:t>Exam:</a:t>
            </a:r>
          </a:p>
          <a:p>
            <a:pPr lvl="1"/>
            <a:r>
              <a:rPr lang="en-US" dirty="0" smtClean="0">
                <a:latin typeface="+mn-lt"/>
              </a:rPr>
              <a:t>“</a:t>
            </a:r>
            <a:r>
              <a:rPr lang="en-US" dirty="0" err="1" smtClean="0">
                <a:latin typeface="+mn-lt"/>
              </a:rPr>
              <a:t>abd</a:t>
            </a:r>
            <a:r>
              <a:rPr lang="en-US" dirty="0" smtClean="0">
                <a:latin typeface="+mn-lt"/>
              </a:rPr>
              <a:t> benign”</a:t>
            </a:r>
          </a:p>
          <a:p>
            <a:r>
              <a:rPr lang="en-US" dirty="0">
                <a:latin typeface="+mn-lt"/>
              </a:rPr>
              <a:t>Plan:</a:t>
            </a:r>
          </a:p>
          <a:p>
            <a:pPr lvl="1"/>
            <a:r>
              <a:rPr lang="en-US" dirty="0">
                <a:latin typeface="+mn-lt"/>
              </a:rPr>
              <a:t>US and f/u </a:t>
            </a:r>
            <a:r>
              <a:rPr lang="en-US" dirty="0" err="1">
                <a:latin typeface="+mn-lt"/>
              </a:rPr>
              <a:t>mirena</a:t>
            </a:r>
            <a:endParaRPr lang="en-US" dirty="0">
              <a:latin typeface="+mn-lt"/>
            </a:endParaRPr>
          </a:p>
          <a:p>
            <a:pPr lvl="1"/>
            <a:endParaRPr lang="en-US" dirty="0" smtClean="0">
              <a:latin typeface="+mn-lt"/>
            </a:endParaRPr>
          </a:p>
          <a:p>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3/29/2023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51</a:t>
            </a:fld>
            <a:endParaRPr lang="en-US" altLang="en-US"/>
          </a:p>
        </p:txBody>
      </p:sp>
    </p:spTree>
    <p:extLst>
      <p:ext uri="{BB962C8B-B14F-4D97-AF65-F5344CB8AC3E}">
        <p14:creationId xmlns:p14="http://schemas.microsoft.com/office/powerpoint/2010/main" val="959715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685800" y="1325562"/>
            <a:ext cx="8001000" cy="4525963"/>
          </a:xfrm>
        </p:spPr>
        <p:txBody>
          <a:bodyPr/>
          <a:lstStyle/>
          <a:p>
            <a:pPr marL="0" indent="0">
              <a:buNone/>
            </a:pPr>
            <a:r>
              <a:rPr lang="en-US" dirty="0" smtClean="0">
                <a:latin typeface="+mn-lt"/>
              </a:rPr>
              <a:t>4 months later</a:t>
            </a:r>
          </a:p>
          <a:p>
            <a:pPr marL="0" indent="0">
              <a:buNone/>
            </a:pPr>
            <a:endParaRPr lang="en-US" dirty="0">
              <a:latin typeface="+mn-lt"/>
            </a:endParaRPr>
          </a:p>
          <a:p>
            <a:r>
              <a:rPr lang="en-US" dirty="0" smtClean="0">
                <a:latin typeface="+mn-lt"/>
              </a:rPr>
              <a:t>US: </a:t>
            </a:r>
          </a:p>
          <a:p>
            <a:pPr lvl="1"/>
            <a:r>
              <a:rPr lang="en-US" dirty="0" smtClean="0">
                <a:latin typeface="+mn-lt"/>
              </a:rPr>
              <a:t>1. slightly </a:t>
            </a:r>
            <a:r>
              <a:rPr lang="en-US" dirty="0" err="1" smtClean="0">
                <a:latin typeface="+mn-lt"/>
              </a:rPr>
              <a:t>heterogeoneous</a:t>
            </a:r>
            <a:r>
              <a:rPr lang="en-US" dirty="0" smtClean="0">
                <a:latin typeface="+mn-lt"/>
              </a:rPr>
              <a:t>  uterine endometrium</a:t>
            </a:r>
          </a:p>
          <a:p>
            <a:pPr lvl="1"/>
            <a:r>
              <a:rPr lang="en-US" dirty="0" smtClean="0">
                <a:latin typeface="+mn-lt"/>
              </a:rPr>
              <a:t>2. right </a:t>
            </a:r>
            <a:r>
              <a:rPr lang="en-US" dirty="0">
                <a:latin typeface="+mn-lt"/>
              </a:rPr>
              <a:t>o</a:t>
            </a:r>
            <a:r>
              <a:rPr lang="en-US" dirty="0" smtClean="0">
                <a:latin typeface="+mn-lt"/>
              </a:rPr>
              <a:t>vary 1.8cm hypoechoic cystic structure with no internal vascularity and is non specific</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52</a:t>
            </a:fld>
            <a:endParaRPr lang="en-US" altLang="en-US"/>
          </a:p>
        </p:txBody>
      </p:sp>
    </p:spTree>
    <p:extLst>
      <p:ext uri="{BB962C8B-B14F-4D97-AF65-F5344CB8AC3E}">
        <p14:creationId xmlns:p14="http://schemas.microsoft.com/office/powerpoint/2010/main" val="3569467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9878"/>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381000" y="1305684"/>
            <a:ext cx="8382000" cy="4525963"/>
          </a:xfrm>
        </p:spPr>
        <p:txBody>
          <a:bodyPr/>
          <a:lstStyle/>
          <a:p>
            <a:pPr marL="0" indent="0">
              <a:buNone/>
            </a:pPr>
            <a:r>
              <a:rPr lang="en-US" dirty="0" smtClean="0">
                <a:latin typeface="+mn-lt"/>
              </a:rPr>
              <a:t>EXAM</a:t>
            </a:r>
          </a:p>
          <a:p>
            <a:r>
              <a:rPr lang="en-US" u="sng" dirty="0" smtClean="0">
                <a:latin typeface="+mn-lt"/>
              </a:rPr>
              <a:t>ABDOMEN</a:t>
            </a:r>
            <a:r>
              <a:rPr lang="en-US" dirty="0">
                <a:latin typeface="+mn-lt"/>
              </a:rPr>
              <a:t>:  </a:t>
            </a:r>
            <a:br>
              <a:rPr lang="en-US" dirty="0">
                <a:latin typeface="+mn-lt"/>
              </a:rPr>
            </a:br>
            <a:r>
              <a:rPr lang="en-US" dirty="0">
                <a:latin typeface="+mn-lt"/>
              </a:rPr>
              <a:t>       Tenderness:  none.  Masses:  none.  Guarding:  absent.  </a:t>
            </a:r>
            <a:br>
              <a:rPr lang="en-US" dirty="0">
                <a:latin typeface="+mn-lt"/>
              </a:rPr>
            </a:br>
            <a:r>
              <a:rPr lang="en-US" u="sng" dirty="0">
                <a:latin typeface="+mn-lt"/>
              </a:rPr>
              <a:t>GENITOURINARY - FEMALE</a:t>
            </a:r>
            <a:r>
              <a:rPr lang="en-US" dirty="0">
                <a:latin typeface="+mn-lt"/>
              </a:rPr>
              <a:t>:  </a:t>
            </a:r>
            <a:br>
              <a:rPr lang="en-US" dirty="0">
                <a:latin typeface="+mn-lt"/>
              </a:rPr>
            </a:br>
            <a:r>
              <a:rPr lang="en-US" dirty="0">
                <a:latin typeface="+mn-lt"/>
              </a:rPr>
              <a:t>       Vulva:  normal, no lesions.  Vagina:  no lesions.  Cervix or cuff:  no lesion, no cervical motion tenderness.  Uterus:  normal size, shape and contour.  </a:t>
            </a:r>
            <a:r>
              <a:rPr lang="en-US" dirty="0" err="1">
                <a:latin typeface="+mn-lt"/>
              </a:rPr>
              <a:t>Adnexae</a:t>
            </a:r>
            <a:r>
              <a:rPr lang="en-US" dirty="0">
                <a:latin typeface="+mn-lt"/>
              </a:rPr>
              <a:t>:  no mass, non tender, ovaries not enlarged.  Pap smear:  taken.  </a:t>
            </a:r>
            <a:br>
              <a:rPr lang="en-US" dirty="0">
                <a:latin typeface="+mn-lt"/>
              </a:rPr>
            </a:br>
            <a:r>
              <a:rPr lang="en-US" dirty="0">
                <a:latin typeface="+mn-lt"/>
              </a:rPr>
              <a:t>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53</a:t>
            </a:fld>
            <a:endParaRPr lang="en-US" altLang="en-US"/>
          </a:p>
        </p:txBody>
      </p:sp>
    </p:spTree>
    <p:extLst>
      <p:ext uri="{BB962C8B-B14F-4D97-AF65-F5344CB8AC3E}">
        <p14:creationId xmlns:p14="http://schemas.microsoft.com/office/powerpoint/2010/main" val="1282286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39" y="0"/>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1229139" y="1325562"/>
            <a:ext cx="7467600" cy="4525963"/>
          </a:xfrm>
        </p:spPr>
        <p:txBody>
          <a:bodyPr/>
          <a:lstStyle/>
          <a:p>
            <a:pPr marL="0" indent="0">
              <a:buNone/>
            </a:pPr>
            <a:r>
              <a:rPr lang="en-US" dirty="0" smtClean="0">
                <a:latin typeface="+mn-lt"/>
              </a:rPr>
              <a:t>What is your Assessment?</a:t>
            </a:r>
          </a:p>
          <a:p>
            <a:r>
              <a:rPr lang="en-US" dirty="0">
                <a:latin typeface="+mn-lt"/>
              </a:rPr>
              <a:t>Endometriosis</a:t>
            </a:r>
          </a:p>
          <a:p>
            <a:r>
              <a:rPr lang="en-US" dirty="0" err="1">
                <a:latin typeface="+mn-lt"/>
              </a:rPr>
              <a:t>Adenomyosis</a:t>
            </a:r>
            <a:endParaRPr lang="en-US" dirty="0">
              <a:latin typeface="+mn-lt"/>
            </a:endParaRPr>
          </a:p>
          <a:p>
            <a:r>
              <a:rPr lang="en-US" dirty="0">
                <a:latin typeface="+mn-lt"/>
              </a:rPr>
              <a:t>PID</a:t>
            </a:r>
          </a:p>
          <a:p>
            <a:r>
              <a:rPr lang="en-US" dirty="0">
                <a:latin typeface="+mn-lt"/>
              </a:rPr>
              <a:t>Fibroids</a:t>
            </a:r>
          </a:p>
          <a:p>
            <a:r>
              <a:rPr lang="en-US" dirty="0">
                <a:latin typeface="+mn-lt"/>
              </a:rPr>
              <a:t>Ovarian cysts</a:t>
            </a:r>
          </a:p>
          <a:p>
            <a:r>
              <a:rPr lang="en-US" dirty="0">
                <a:latin typeface="+mn-lt"/>
              </a:rPr>
              <a:t>Ovarian torsion</a:t>
            </a:r>
          </a:p>
          <a:p>
            <a:r>
              <a:rPr lang="en-US" dirty="0">
                <a:latin typeface="+mn-lt"/>
              </a:rPr>
              <a:t>Pregnancy</a:t>
            </a:r>
          </a:p>
          <a:p>
            <a:r>
              <a:rPr lang="en-US" dirty="0">
                <a:latin typeface="+mn-lt"/>
              </a:rPr>
              <a:t>Other (non GYN)</a:t>
            </a:r>
          </a:p>
          <a:p>
            <a:endParaRPr lang="en-US" dirty="0" smtClean="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54</a:t>
            </a:fld>
            <a:endParaRPr lang="en-US" altLang="en-US"/>
          </a:p>
        </p:txBody>
      </p:sp>
      <p:sp>
        <p:nvSpPr>
          <p:cNvPr id="6" name="TextBox 5"/>
          <p:cNvSpPr txBox="1"/>
          <p:nvPr/>
        </p:nvSpPr>
        <p:spPr>
          <a:xfrm>
            <a:off x="6781800" y="5745163"/>
            <a:ext cx="864532" cy="369332"/>
          </a:xfrm>
          <a:prstGeom prst="rect">
            <a:avLst/>
          </a:prstGeom>
          <a:noFill/>
        </p:spPr>
        <p:txBody>
          <a:bodyPr wrap="none" rtlCol="0">
            <a:spAutoFit/>
          </a:bodyPr>
          <a:lstStyle/>
          <a:p>
            <a:r>
              <a:rPr lang="en-US" dirty="0" smtClean="0">
                <a:solidFill>
                  <a:srgbClr val="FF0000"/>
                </a:solidFill>
              </a:rPr>
              <a:t>Poll # 2</a:t>
            </a:r>
            <a:endParaRPr lang="en-US" dirty="0">
              <a:solidFill>
                <a:srgbClr val="FF0000"/>
              </a:solidFill>
            </a:endParaRPr>
          </a:p>
        </p:txBody>
      </p:sp>
    </p:spTree>
    <p:extLst>
      <p:ext uri="{BB962C8B-B14F-4D97-AF65-F5344CB8AC3E}">
        <p14:creationId xmlns:p14="http://schemas.microsoft.com/office/powerpoint/2010/main" val="10478608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22238"/>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1143000" y="1447800"/>
            <a:ext cx="7543800" cy="4525963"/>
          </a:xfrm>
        </p:spPr>
        <p:txBody>
          <a:bodyPr/>
          <a:lstStyle/>
          <a:p>
            <a:pPr marL="0" indent="0">
              <a:buNone/>
            </a:pPr>
            <a:r>
              <a:rPr lang="en-US" dirty="0">
                <a:latin typeface="+mn-lt"/>
              </a:rPr>
              <a:t>What’s your plan?</a:t>
            </a:r>
          </a:p>
          <a:p>
            <a:endParaRPr lang="en-US" dirty="0">
              <a:latin typeface="+mn-lt"/>
            </a:endParaRPr>
          </a:p>
          <a:p>
            <a:r>
              <a:rPr lang="en-US" dirty="0" err="1">
                <a:latin typeface="+mn-lt"/>
              </a:rPr>
              <a:t>Mirena</a:t>
            </a:r>
            <a:r>
              <a:rPr lang="en-US" dirty="0">
                <a:latin typeface="+mn-lt"/>
              </a:rPr>
              <a:t> placed 4 days later, US ordered to f/u on cyst</a:t>
            </a:r>
          </a:p>
          <a:p>
            <a:pPr marL="0" indent="0">
              <a:buNone/>
            </a:pPr>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55</a:t>
            </a:fld>
            <a:endParaRPr lang="en-US" altLang="en-US"/>
          </a:p>
        </p:txBody>
      </p:sp>
    </p:spTree>
    <p:extLst>
      <p:ext uri="{BB962C8B-B14F-4D97-AF65-F5344CB8AC3E}">
        <p14:creationId xmlns:p14="http://schemas.microsoft.com/office/powerpoint/2010/main" val="35150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052" y="0"/>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533400" y="1416602"/>
            <a:ext cx="8229600" cy="4953000"/>
          </a:xfrm>
        </p:spPr>
        <p:txBody>
          <a:bodyPr/>
          <a:lstStyle/>
          <a:p>
            <a:r>
              <a:rPr lang="en-US" dirty="0" smtClean="0">
                <a:latin typeface="+mn-lt"/>
              </a:rPr>
              <a:t>1 </a:t>
            </a:r>
            <a:r>
              <a:rPr lang="en-US" dirty="0">
                <a:latin typeface="+mn-lt"/>
              </a:rPr>
              <a:t>week later</a:t>
            </a:r>
            <a:r>
              <a:rPr lang="en-US" dirty="0" smtClean="0">
                <a:latin typeface="+mn-lt"/>
              </a:rPr>
              <a:t>:</a:t>
            </a:r>
          </a:p>
          <a:p>
            <a:r>
              <a:rPr lang="en-US" dirty="0" smtClean="0">
                <a:latin typeface="+mn-lt"/>
              </a:rPr>
              <a:t>HPI:</a:t>
            </a:r>
            <a:r>
              <a:rPr lang="en-US" dirty="0">
                <a:latin typeface="+mn-lt"/>
              </a:rPr>
              <a:t/>
            </a:r>
            <a:br>
              <a:rPr lang="en-US" dirty="0">
                <a:latin typeface="+mn-lt"/>
              </a:rPr>
            </a:br>
            <a:r>
              <a:rPr lang="en-US" dirty="0">
                <a:latin typeface="+mn-lt"/>
              </a:rPr>
              <a:t>       -Patient went to </a:t>
            </a:r>
            <a:r>
              <a:rPr lang="en-US" dirty="0" smtClean="0">
                <a:latin typeface="+mn-lt"/>
              </a:rPr>
              <a:t>ED diagnosed </a:t>
            </a:r>
            <a:r>
              <a:rPr lang="en-US" dirty="0">
                <a:latin typeface="+mn-lt"/>
              </a:rPr>
              <a:t>with labial cyst that was drained by needle aspiration. </a:t>
            </a:r>
            <a:r>
              <a:rPr lang="en-US" dirty="0" smtClean="0">
                <a:latin typeface="+mn-lt"/>
              </a:rPr>
              <a:t>Started on </a:t>
            </a:r>
            <a:r>
              <a:rPr lang="en-US" dirty="0" err="1" smtClean="0">
                <a:latin typeface="+mn-lt"/>
              </a:rPr>
              <a:t>bactrim</a:t>
            </a:r>
            <a:r>
              <a:rPr lang="en-US" dirty="0">
                <a:latin typeface="+mn-lt"/>
              </a:rPr>
              <a:t/>
            </a:r>
            <a:br>
              <a:rPr lang="en-US" dirty="0">
                <a:latin typeface="+mn-lt"/>
              </a:rPr>
            </a:br>
            <a:r>
              <a:rPr lang="en-US" dirty="0">
                <a:latin typeface="+mn-lt"/>
              </a:rPr>
              <a:t>       </a:t>
            </a:r>
            <a:r>
              <a:rPr lang="en-US" dirty="0" smtClean="0">
                <a:latin typeface="+mn-lt"/>
              </a:rPr>
              <a:t>-the next day: pelvic </a:t>
            </a:r>
            <a:r>
              <a:rPr lang="en-US" dirty="0">
                <a:latin typeface="+mn-lt"/>
              </a:rPr>
              <a:t>pain, that increases with cough. Constant cramps, "they never go away" No fevers. No chills. She reports no sexual intercourse for the last two months. Denies dysuria, and urinary frequency. Vaginal discharge described as yellow/red, </a:t>
            </a:r>
            <a:r>
              <a:rPr lang="en-US" dirty="0" err="1">
                <a:latin typeface="+mn-lt"/>
              </a:rPr>
              <a:t>nonodorous</a:t>
            </a:r>
            <a:r>
              <a:rPr lang="en-US" dirty="0">
                <a:latin typeface="+mn-lt"/>
              </a:rPr>
              <a:t>. She denies internal/external vaginal itching. Denies diarrhea/constipation. </a:t>
            </a:r>
            <a:br>
              <a:rPr lang="en-US" dirty="0">
                <a:latin typeface="+mn-lt"/>
              </a:rPr>
            </a:b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56</a:t>
            </a:fld>
            <a:endParaRPr lang="en-US" altLang="en-US"/>
          </a:p>
        </p:txBody>
      </p:sp>
    </p:spTree>
    <p:extLst>
      <p:ext uri="{BB962C8B-B14F-4D97-AF65-F5344CB8AC3E}">
        <p14:creationId xmlns:p14="http://schemas.microsoft.com/office/powerpoint/2010/main" val="11286160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457200" y="1401762"/>
            <a:ext cx="8229600" cy="4525963"/>
          </a:xfrm>
        </p:spPr>
        <p:txBody>
          <a:bodyPr/>
          <a:lstStyle/>
          <a:p>
            <a:pPr marL="0" indent="0">
              <a:buNone/>
            </a:pPr>
            <a:r>
              <a:rPr lang="en-US" dirty="0" smtClean="0">
                <a:latin typeface="+mn-lt"/>
              </a:rPr>
              <a:t>Exam:</a:t>
            </a:r>
          </a:p>
          <a:p>
            <a:r>
              <a:rPr lang="en-US" u="sng" dirty="0">
                <a:latin typeface="+mn-lt"/>
              </a:rPr>
              <a:t>GENITOURINARY - FEMALE</a:t>
            </a:r>
            <a:r>
              <a:rPr lang="en-US" dirty="0">
                <a:latin typeface="+mn-lt"/>
              </a:rPr>
              <a:t>:  </a:t>
            </a:r>
            <a:br>
              <a:rPr lang="en-US" dirty="0">
                <a:latin typeface="+mn-lt"/>
              </a:rPr>
            </a:br>
            <a:r>
              <a:rPr lang="en-US" dirty="0">
                <a:latin typeface="+mn-lt"/>
              </a:rPr>
              <a:t>       Vulva:  </a:t>
            </a:r>
            <a:r>
              <a:rPr lang="en-US" b="1" dirty="0">
                <a:latin typeface="+mn-lt"/>
              </a:rPr>
              <a:t>Firm palpable, tender mass to right upper vulva, some dried blood present on external skin</a:t>
            </a:r>
            <a:r>
              <a:rPr lang="en-US" dirty="0">
                <a:latin typeface="+mn-lt"/>
              </a:rPr>
              <a:t>.  </a:t>
            </a:r>
            <a:br>
              <a:rPr lang="en-US" dirty="0">
                <a:latin typeface="+mn-lt"/>
              </a:rPr>
            </a:br>
            <a:r>
              <a:rPr lang="en-US" dirty="0">
                <a:latin typeface="+mn-lt"/>
              </a:rPr>
              <a:t>       Vagina:  No lesions, moist, IUD present 3 CM IUD strings visualized on speculum exam. No odor, </a:t>
            </a:r>
            <a:r>
              <a:rPr lang="en-US" b="1" dirty="0">
                <a:latin typeface="+mn-lt"/>
              </a:rPr>
              <a:t>+streaks of bright red blood</a:t>
            </a:r>
            <a:r>
              <a:rPr lang="en-US" dirty="0">
                <a:latin typeface="+mn-lt"/>
              </a:rPr>
              <a:t>.  </a:t>
            </a:r>
            <a:br>
              <a:rPr lang="en-US" dirty="0">
                <a:latin typeface="+mn-lt"/>
              </a:rPr>
            </a:br>
            <a:r>
              <a:rPr lang="en-US" dirty="0">
                <a:latin typeface="+mn-lt"/>
              </a:rPr>
              <a:t>       Cervix or cuff:  No lesion, </a:t>
            </a:r>
            <a:r>
              <a:rPr lang="en-US" b="1" dirty="0">
                <a:latin typeface="+mn-lt"/>
              </a:rPr>
              <a:t>clear discharge with streaks of bright red blood, tender with motion</a:t>
            </a:r>
            <a:r>
              <a:rPr lang="en-US" dirty="0">
                <a:latin typeface="+mn-lt"/>
              </a:rPr>
              <a:t>.  </a:t>
            </a:r>
            <a:br>
              <a:rPr lang="en-US" dirty="0">
                <a:latin typeface="+mn-lt"/>
              </a:rPr>
            </a:br>
            <a:r>
              <a:rPr lang="en-US" dirty="0">
                <a:latin typeface="+mn-lt"/>
              </a:rPr>
              <a:t>       Uterus:  </a:t>
            </a:r>
            <a:r>
              <a:rPr lang="en-US" b="1" dirty="0">
                <a:latin typeface="+mn-lt"/>
              </a:rPr>
              <a:t>tender with movement</a:t>
            </a:r>
            <a:r>
              <a:rPr lang="en-US" dirty="0">
                <a:latin typeface="+mn-lt"/>
              </a:rPr>
              <a:t>.  </a:t>
            </a:r>
            <a:br>
              <a:rPr lang="en-US" dirty="0">
                <a:latin typeface="+mn-lt"/>
              </a:rPr>
            </a:br>
            <a:r>
              <a:rPr lang="en-US" dirty="0">
                <a:latin typeface="+mn-lt"/>
              </a:rPr>
              <a:t>       </a:t>
            </a:r>
            <a:r>
              <a:rPr lang="en-US" dirty="0" err="1">
                <a:latin typeface="+mn-lt"/>
              </a:rPr>
              <a:t>Adnexae</a:t>
            </a:r>
            <a:r>
              <a:rPr lang="en-US" dirty="0">
                <a:latin typeface="+mn-lt"/>
              </a:rPr>
              <a:t>:  Unable to palpate bilateral </a:t>
            </a:r>
            <a:r>
              <a:rPr lang="en-US" dirty="0" err="1">
                <a:latin typeface="+mn-lt"/>
              </a:rPr>
              <a:t>adnexae</a:t>
            </a:r>
            <a:r>
              <a:rPr lang="en-US" dirty="0">
                <a:latin typeface="+mn-lt"/>
              </a:rPr>
              <a:t>, </a:t>
            </a:r>
            <a:r>
              <a:rPr lang="en-US" b="1" dirty="0">
                <a:latin typeface="+mn-lt"/>
              </a:rPr>
              <a:t>tender to palpation bilaterally</a:t>
            </a:r>
            <a:r>
              <a:rPr lang="en-US" dirty="0">
                <a:latin typeface="+mn-lt"/>
              </a:rPr>
              <a:t>.  </a:t>
            </a:r>
            <a:br>
              <a:rPr lang="en-US" dirty="0">
                <a:latin typeface="+mn-lt"/>
              </a:rPr>
            </a:b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57</a:t>
            </a:fld>
            <a:endParaRPr lang="en-US" altLang="en-US"/>
          </a:p>
        </p:txBody>
      </p:sp>
    </p:spTree>
    <p:extLst>
      <p:ext uri="{BB962C8B-B14F-4D97-AF65-F5344CB8AC3E}">
        <p14:creationId xmlns:p14="http://schemas.microsoft.com/office/powerpoint/2010/main" val="4529295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9939"/>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685800" y="1381539"/>
            <a:ext cx="8001000" cy="4525963"/>
          </a:xfrm>
        </p:spPr>
        <p:txBody>
          <a:bodyPr/>
          <a:lstStyle/>
          <a:p>
            <a:pPr marL="0" indent="0">
              <a:buNone/>
            </a:pPr>
            <a:r>
              <a:rPr lang="en-US" dirty="0" smtClean="0">
                <a:latin typeface="+mn-lt"/>
              </a:rPr>
              <a:t>What is you assessment?</a:t>
            </a:r>
          </a:p>
          <a:p>
            <a:r>
              <a:rPr lang="en-US" dirty="0">
                <a:latin typeface="+mn-lt"/>
              </a:rPr>
              <a:t>Endometriosis</a:t>
            </a:r>
          </a:p>
          <a:p>
            <a:r>
              <a:rPr lang="en-US" dirty="0" err="1">
                <a:latin typeface="+mn-lt"/>
              </a:rPr>
              <a:t>Adenomyosis</a:t>
            </a:r>
            <a:endParaRPr lang="en-US" dirty="0">
              <a:latin typeface="+mn-lt"/>
            </a:endParaRPr>
          </a:p>
          <a:p>
            <a:r>
              <a:rPr lang="en-US" dirty="0">
                <a:latin typeface="+mn-lt"/>
              </a:rPr>
              <a:t>PID</a:t>
            </a:r>
          </a:p>
          <a:p>
            <a:r>
              <a:rPr lang="en-US" dirty="0">
                <a:latin typeface="+mn-lt"/>
              </a:rPr>
              <a:t>Fibroids</a:t>
            </a:r>
          </a:p>
          <a:p>
            <a:r>
              <a:rPr lang="en-US" dirty="0">
                <a:latin typeface="+mn-lt"/>
              </a:rPr>
              <a:t>Ovarian cysts</a:t>
            </a:r>
          </a:p>
          <a:p>
            <a:r>
              <a:rPr lang="en-US" dirty="0">
                <a:latin typeface="+mn-lt"/>
              </a:rPr>
              <a:t>Ovarian torsion</a:t>
            </a:r>
          </a:p>
          <a:p>
            <a:r>
              <a:rPr lang="en-US" dirty="0">
                <a:latin typeface="+mn-lt"/>
              </a:rPr>
              <a:t>Pregnancy</a:t>
            </a:r>
          </a:p>
          <a:p>
            <a:r>
              <a:rPr lang="en-US" dirty="0">
                <a:latin typeface="+mn-lt"/>
              </a:rPr>
              <a:t>Other (non GYN)</a:t>
            </a:r>
          </a:p>
          <a:p>
            <a:endParaRPr lang="en-US" dirty="0" smtClean="0">
              <a:latin typeface="+mn-lt"/>
            </a:endParaRPr>
          </a:p>
          <a:p>
            <a:endParaRPr lang="en-US" dirty="0" smtClean="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58</a:t>
            </a:fld>
            <a:endParaRPr lang="en-US" altLang="en-US"/>
          </a:p>
        </p:txBody>
      </p:sp>
      <p:sp>
        <p:nvSpPr>
          <p:cNvPr id="6" name="TextBox 5"/>
          <p:cNvSpPr txBox="1"/>
          <p:nvPr/>
        </p:nvSpPr>
        <p:spPr>
          <a:xfrm>
            <a:off x="6781800" y="5745163"/>
            <a:ext cx="864532" cy="369332"/>
          </a:xfrm>
          <a:prstGeom prst="rect">
            <a:avLst/>
          </a:prstGeom>
          <a:noFill/>
        </p:spPr>
        <p:txBody>
          <a:bodyPr wrap="none" rtlCol="0">
            <a:spAutoFit/>
          </a:bodyPr>
          <a:lstStyle/>
          <a:p>
            <a:r>
              <a:rPr lang="en-US" dirty="0" smtClean="0">
                <a:solidFill>
                  <a:srgbClr val="FF0000"/>
                </a:solidFill>
              </a:rPr>
              <a:t>Poll # 3</a:t>
            </a:r>
            <a:endParaRPr lang="en-US" dirty="0">
              <a:solidFill>
                <a:srgbClr val="FF0000"/>
              </a:solidFill>
            </a:endParaRPr>
          </a:p>
        </p:txBody>
      </p:sp>
    </p:spTree>
    <p:extLst>
      <p:ext uri="{BB962C8B-B14F-4D97-AF65-F5344CB8AC3E}">
        <p14:creationId xmlns:p14="http://schemas.microsoft.com/office/powerpoint/2010/main" val="20855655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1143000" y="1325562"/>
            <a:ext cx="7543800" cy="4525963"/>
          </a:xfrm>
        </p:spPr>
        <p:txBody>
          <a:bodyPr/>
          <a:lstStyle/>
          <a:p>
            <a:pPr marL="0" indent="0">
              <a:buNone/>
            </a:pPr>
            <a:r>
              <a:rPr lang="en-US" dirty="0">
                <a:latin typeface="+mn-lt"/>
              </a:rPr>
              <a:t>What is your plan?</a:t>
            </a:r>
          </a:p>
          <a:p>
            <a:endParaRPr lang="en-US" dirty="0">
              <a:latin typeface="+mn-lt"/>
            </a:endParaRPr>
          </a:p>
          <a:p>
            <a:endParaRPr lang="en-US" dirty="0">
              <a:latin typeface="+mn-lt"/>
            </a:endParaRPr>
          </a:p>
          <a:p>
            <a:r>
              <a:rPr lang="en-US" dirty="0">
                <a:latin typeface="+mn-lt"/>
              </a:rPr>
              <a:t>-treated for PID</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59</a:t>
            </a:fld>
            <a:endParaRPr lang="en-US" altLang="en-US"/>
          </a:p>
        </p:txBody>
      </p:sp>
    </p:spTree>
    <p:extLst>
      <p:ext uri="{BB962C8B-B14F-4D97-AF65-F5344CB8AC3E}">
        <p14:creationId xmlns:p14="http://schemas.microsoft.com/office/powerpoint/2010/main" val="5507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626"/>
            <a:ext cx="5715000" cy="1143000"/>
          </a:xfrm>
        </p:spPr>
        <p:txBody>
          <a:bodyPr/>
          <a:lstStyle/>
          <a:p>
            <a:r>
              <a:rPr lang="en-US" dirty="0" smtClean="0">
                <a:latin typeface="+mn-lt"/>
              </a:rPr>
              <a:t>Differentials</a:t>
            </a:r>
            <a:endParaRPr lang="en-US" dirty="0">
              <a:latin typeface="+mn-lt"/>
            </a:endParaRPr>
          </a:p>
        </p:txBody>
      </p:sp>
      <p:sp>
        <p:nvSpPr>
          <p:cNvPr id="3" name="Content Placeholder 2"/>
          <p:cNvSpPr>
            <a:spLocks noGrp="1"/>
          </p:cNvSpPr>
          <p:nvPr>
            <p:ph sz="half" idx="1"/>
          </p:nvPr>
        </p:nvSpPr>
        <p:spPr>
          <a:xfrm>
            <a:off x="304800" y="1066800"/>
            <a:ext cx="5867400" cy="5943600"/>
          </a:xfrm>
        </p:spPr>
        <p:txBody>
          <a:bodyPr/>
          <a:lstStyle/>
          <a:p>
            <a:r>
              <a:rPr lang="en-US" dirty="0" smtClean="0">
                <a:latin typeface="+mn-lt"/>
              </a:rPr>
              <a:t>Ovarian- cyst, torsion</a:t>
            </a:r>
          </a:p>
          <a:p>
            <a:r>
              <a:rPr lang="en-US" dirty="0" smtClean="0">
                <a:latin typeface="+mn-lt"/>
              </a:rPr>
              <a:t>Fibroids</a:t>
            </a:r>
          </a:p>
          <a:p>
            <a:r>
              <a:rPr lang="en-US" dirty="0" smtClean="0">
                <a:latin typeface="+mn-lt"/>
              </a:rPr>
              <a:t>Endometriosis</a:t>
            </a:r>
          </a:p>
          <a:p>
            <a:r>
              <a:rPr lang="en-US" dirty="0" err="1" smtClean="0">
                <a:latin typeface="+mn-lt"/>
              </a:rPr>
              <a:t>Adenomyosis</a:t>
            </a:r>
            <a:endParaRPr lang="en-US" dirty="0" smtClean="0">
              <a:latin typeface="+mn-lt"/>
            </a:endParaRPr>
          </a:p>
          <a:p>
            <a:r>
              <a:rPr lang="en-US" dirty="0" smtClean="0">
                <a:latin typeface="+mn-lt"/>
              </a:rPr>
              <a:t>Infection- endometritis, PID</a:t>
            </a:r>
          </a:p>
          <a:p>
            <a:r>
              <a:rPr lang="en-US" dirty="0" smtClean="0">
                <a:latin typeface="+mn-lt"/>
              </a:rPr>
              <a:t>Dysmenorrhea</a:t>
            </a:r>
          </a:p>
          <a:p>
            <a:r>
              <a:rPr lang="en-US" dirty="0" smtClean="0">
                <a:latin typeface="+mn-lt"/>
              </a:rPr>
              <a:t>Pregnancy- ectopic, SAB, normal</a:t>
            </a:r>
          </a:p>
          <a:p>
            <a:r>
              <a:rPr lang="en-US" dirty="0" smtClean="0">
                <a:latin typeface="+mn-lt"/>
              </a:rPr>
              <a:t>Adhesions</a:t>
            </a:r>
          </a:p>
          <a:p>
            <a:r>
              <a:rPr lang="en-US" dirty="0" smtClean="0">
                <a:latin typeface="+mn-lt"/>
              </a:rPr>
              <a:t>Pelvic congestion</a:t>
            </a:r>
          </a:p>
          <a:p>
            <a:r>
              <a:rPr lang="en-US" dirty="0" smtClean="0">
                <a:latin typeface="+mn-lt"/>
              </a:rPr>
              <a:t>Malignancy</a:t>
            </a:r>
          </a:p>
          <a:p>
            <a:pPr marL="0" indent="0">
              <a:buNone/>
            </a:pPr>
            <a:endParaRPr lang="en-US" dirty="0">
              <a:latin typeface="+mn-lt"/>
            </a:endParaRPr>
          </a:p>
        </p:txBody>
      </p:sp>
      <p:sp>
        <p:nvSpPr>
          <p:cNvPr id="6" name="Content Placeholder 5"/>
          <p:cNvSpPr>
            <a:spLocks noGrp="1"/>
          </p:cNvSpPr>
          <p:nvPr>
            <p:ph sz="half" idx="2"/>
          </p:nvPr>
        </p:nvSpPr>
        <p:spPr>
          <a:xfrm>
            <a:off x="5905500" y="1066800"/>
            <a:ext cx="3429000" cy="4525963"/>
          </a:xfrm>
        </p:spPr>
        <p:txBody>
          <a:bodyPr/>
          <a:lstStyle/>
          <a:p>
            <a:r>
              <a:rPr lang="en-US" dirty="0" smtClean="0">
                <a:latin typeface="+mn-lt"/>
              </a:rPr>
              <a:t>GI </a:t>
            </a:r>
          </a:p>
          <a:p>
            <a:pPr lvl="1"/>
            <a:r>
              <a:rPr lang="en-US" dirty="0" smtClean="0">
                <a:latin typeface="+mn-lt"/>
              </a:rPr>
              <a:t>Appendix</a:t>
            </a:r>
          </a:p>
          <a:p>
            <a:pPr lvl="1"/>
            <a:r>
              <a:rPr lang="en-US" dirty="0" smtClean="0">
                <a:latin typeface="+mn-lt"/>
              </a:rPr>
              <a:t>Diverticulitis</a:t>
            </a:r>
          </a:p>
          <a:p>
            <a:pPr lvl="1"/>
            <a:r>
              <a:rPr lang="en-US" dirty="0" smtClean="0">
                <a:latin typeface="+mn-lt"/>
              </a:rPr>
              <a:t>constipation</a:t>
            </a:r>
          </a:p>
          <a:p>
            <a:r>
              <a:rPr lang="en-US" dirty="0" smtClean="0">
                <a:latin typeface="+mn-lt"/>
              </a:rPr>
              <a:t>Renal </a:t>
            </a:r>
          </a:p>
          <a:p>
            <a:pPr lvl="1"/>
            <a:r>
              <a:rPr lang="en-US" dirty="0" smtClean="0">
                <a:latin typeface="+mn-lt"/>
              </a:rPr>
              <a:t>UTI </a:t>
            </a:r>
          </a:p>
          <a:p>
            <a:pPr lvl="1"/>
            <a:r>
              <a:rPr lang="en-US" dirty="0" smtClean="0">
                <a:latin typeface="+mn-lt"/>
              </a:rPr>
              <a:t>kidney stone</a:t>
            </a:r>
          </a:p>
          <a:p>
            <a:r>
              <a:rPr lang="en-US" dirty="0" err="1" smtClean="0">
                <a:latin typeface="+mn-lt"/>
              </a:rPr>
              <a:t>Musculoskelatal</a:t>
            </a:r>
            <a:endParaRPr lang="en-US" dirty="0">
              <a:latin typeface="+mn-lt"/>
            </a:endParaRPr>
          </a:p>
          <a:p>
            <a:pPr lvl="1"/>
            <a:r>
              <a:rPr lang="en-US" dirty="0" smtClean="0">
                <a:latin typeface="+mn-lt"/>
              </a:rPr>
              <a:t>Trauma </a:t>
            </a:r>
          </a:p>
          <a:p>
            <a:pPr lvl="1"/>
            <a:r>
              <a:rPr lang="en-US" dirty="0" smtClean="0">
                <a:latin typeface="+mn-lt"/>
              </a:rPr>
              <a:t>injury</a:t>
            </a:r>
          </a:p>
          <a:p>
            <a:endParaRPr lang="en-US" dirty="0">
              <a:latin typeface="+mn-lt"/>
            </a:endParaRPr>
          </a:p>
        </p:txBody>
      </p:sp>
      <p:sp>
        <p:nvSpPr>
          <p:cNvPr id="5" name="Slide Number Placeholder 4"/>
          <p:cNvSpPr>
            <a:spLocks noGrp="1"/>
          </p:cNvSpPr>
          <p:nvPr>
            <p:ph type="sldNum" sz="quarter" idx="10"/>
          </p:nvPr>
        </p:nvSpPr>
        <p:spPr/>
        <p:txBody>
          <a:bodyPr/>
          <a:lstStyle/>
          <a:p>
            <a:pPr>
              <a:defRPr/>
            </a:pPr>
            <a:fld id="{43F5D1DF-46CB-4143-ADAB-36F7C1575110}" type="slidenum">
              <a:rPr lang="en-US" altLang="en-US" smtClean="0"/>
              <a:pPr>
                <a:defRPr/>
              </a:pPr>
              <a:t>6</a:t>
            </a:fld>
            <a:endParaRPr lang="en-US" alt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smtClean="0"/>
              <a:t>8/19/10</a:t>
            </a:r>
            <a:endParaRPr lang="en-US" dirty="0"/>
          </a:p>
        </p:txBody>
      </p:sp>
    </p:spTree>
    <p:extLst>
      <p:ext uri="{BB962C8B-B14F-4D97-AF65-F5344CB8AC3E}">
        <p14:creationId xmlns:p14="http://schemas.microsoft.com/office/powerpoint/2010/main" val="709924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609600" y="1401762"/>
            <a:ext cx="8153400" cy="4525963"/>
          </a:xfrm>
        </p:spPr>
        <p:txBody>
          <a:bodyPr/>
          <a:lstStyle/>
          <a:p>
            <a:pPr marL="0" indent="0">
              <a:buNone/>
            </a:pPr>
            <a:r>
              <a:rPr lang="en-US" dirty="0">
                <a:latin typeface="+mn-lt"/>
              </a:rPr>
              <a:t>3</a:t>
            </a:r>
            <a:r>
              <a:rPr lang="en-US" dirty="0" smtClean="0">
                <a:latin typeface="+mn-lt"/>
              </a:rPr>
              <a:t> days later</a:t>
            </a:r>
          </a:p>
          <a:p>
            <a:r>
              <a:rPr lang="en-US" dirty="0" smtClean="0">
                <a:latin typeface="+mn-lt"/>
              </a:rPr>
              <a:t>Went to ED with severe pain radiating down leg and itching all over</a:t>
            </a:r>
          </a:p>
          <a:p>
            <a:r>
              <a:rPr lang="en-US" dirty="0" smtClean="0">
                <a:latin typeface="+mn-lt"/>
              </a:rPr>
              <a:t>Diagnosed with allergic reaction </a:t>
            </a:r>
          </a:p>
          <a:p>
            <a:r>
              <a:rPr lang="en-US" dirty="0" smtClean="0">
                <a:latin typeface="+mn-lt"/>
              </a:rPr>
              <a:t>Given </a:t>
            </a:r>
            <a:r>
              <a:rPr lang="en-US" dirty="0" err="1" smtClean="0">
                <a:latin typeface="+mn-lt"/>
              </a:rPr>
              <a:t>vicodin</a:t>
            </a:r>
            <a:r>
              <a:rPr lang="en-US" dirty="0" smtClean="0">
                <a:latin typeface="+mn-lt"/>
              </a:rPr>
              <a:t> for pain(helped a little)</a:t>
            </a:r>
          </a:p>
          <a:p>
            <a:r>
              <a:rPr lang="en-US" dirty="0" smtClean="0">
                <a:latin typeface="+mn-lt"/>
              </a:rPr>
              <a:t>US: </a:t>
            </a:r>
          </a:p>
          <a:p>
            <a:pPr lvl="1"/>
            <a:r>
              <a:rPr lang="en-US" dirty="0" smtClean="0">
                <a:latin typeface="+mn-lt"/>
              </a:rPr>
              <a:t>1. non specific heterogeneous uterus</a:t>
            </a:r>
          </a:p>
          <a:p>
            <a:pPr lvl="1"/>
            <a:r>
              <a:rPr lang="en-US" dirty="0" smtClean="0">
                <a:latin typeface="+mn-lt"/>
              </a:rPr>
              <a:t>2. Normal ovaries</a:t>
            </a:r>
          </a:p>
          <a:p>
            <a:pPr lvl="1"/>
            <a:r>
              <a:rPr lang="en-US" dirty="0" smtClean="0">
                <a:latin typeface="+mn-lt"/>
              </a:rPr>
              <a:t>3. IUD in situ (tip at level of lower uterine segment)</a:t>
            </a:r>
            <a:r>
              <a:rPr lang="en-US" dirty="0">
                <a:latin typeface="+mn-lt"/>
              </a:rPr>
              <a:t/>
            </a:r>
            <a:br>
              <a:rPr lang="en-US" dirty="0">
                <a:latin typeface="+mn-lt"/>
              </a:rPr>
            </a:br>
            <a:endParaRPr lang="en-US" dirty="0">
              <a:latin typeface="+mn-lt"/>
            </a:endParaRP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60</a:t>
            </a:fld>
            <a:endParaRPr lang="en-US" altLang="en-US"/>
          </a:p>
        </p:txBody>
      </p:sp>
    </p:spTree>
    <p:extLst>
      <p:ext uri="{BB962C8B-B14F-4D97-AF65-F5344CB8AC3E}">
        <p14:creationId xmlns:p14="http://schemas.microsoft.com/office/powerpoint/2010/main" val="38297241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930" y="76200"/>
            <a:ext cx="5715000" cy="1143000"/>
          </a:xfrm>
        </p:spPr>
        <p:txBody>
          <a:bodyPr/>
          <a:lstStyle/>
          <a:p>
            <a:r>
              <a:rPr lang="en-US" dirty="0" smtClean="0">
                <a:latin typeface="+mn-lt"/>
              </a:rPr>
              <a:t>MS</a:t>
            </a:r>
            <a:endParaRPr lang="en-US" dirty="0">
              <a:latin typeface="+mn-lt"/>
            </a:endParaRPr>
          </a:p>
        </p:txBody>
      </p:sp>
      <p:sp>
        <p:nvSpPr>
          <p:cNvPr id="3" name="Content Placeholder 2"/>
          <p:cNvSpPr>
            <a:spLocks noGrp="1"/>
          </p:cNvSpPr>
          <p:nvPr>
            <p:ph idx="1"/>
          </p:nvPr>
        </p:nvSpPr>
        <p:spPr>
          <a:xfrm>
            <a:off x="337930" y="1401762"/>
            <a:ext cx="8382000" cy="4525963"/>
          </a:xfrm>
        </p:spPr>
        <p:txBody>
          <a:bodyPr/>
          <a:lstStyle/>
          <a:p>
            <a:r>
              <a:rPr lang="en-US" dirty="0" smtClean="0">
                <a:latin typeface="+mn-lt"/>
              </a:rPr>
              <a:t>Plan</a:t>
            </a:r>
          </a:p>
          <a:p>
            <a:pPr lvl="1"/>
            <a:r>
              <a:rPr lang="en-US" dirty="0" smtClean="0">
                <a:latin typeface="+mn-lt"/>
              </a:rPr>
              <a:t>IUD removed</a:t>
            </a:r>
          </a:p>
          <a:p>
            <a:pPr lvl="1"/>
            <a:r>
              <a:rPr lang="en-US" dirty="0" smtClean="0">
                <a:latin typeface="+mn-lt"/>
              </a:rPr>
              <a:t>Pt eventually underwent robotic  hysterectomy</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61</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1"/>
            <a:ext cx="8686800" cy="205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90800" y="4038600"/>
            <a:ext cx="2514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2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68426" y="3429000"/>
            <a:ext cx="6480174" cy="1673225"/>
          </a:xfrm>
        </p:spPr>
        <p:txBody>
          <a:bodyPr/>
          <a:lstStyle/>
          <a:p>
            <a:r>
              <a:rPr lang="en-US" sz="4800" dirty="0" smtClean="0"/>
              <a:t>VE</a:t>
            </a:r>
            <a:endParaRPr lang="en-US" sz="4800" dirty="0"/>
          </a:p>
        </p:txBody>
      </p:sp>
      <p:sp>
        <p:nvSpPr>
          <p:cNvPr id="6" name="Title 5"/>
          <p:cNvSpPr>
            <a:spLocks noGrp="1"/>
          </p:cNvSpPr>
          <p:nvPr>
            <p:ph type="title"/>
          </p:nvPr>
        </p:nvSpPr>
        <p:spPr/>
        <p:txBody>
          <a:bodyPr/>
          <a:lstStyle/>
          <a:p>
            <a:r>
              <a:rPr lang="en-US" dirty="0" smtClean="0"/>
              <a:t>Case Study </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62</a:t>
            </a:fld>
            <a:endParaRPr lang="en-US" altLang="en-US"/>
          </a:p>
        </p:txBody>
      </p:sp>
    </p:spTree>
    <p:extLst>
      <p:ext uri="{BB962C8B-B14F-4D97-AF65-F5344CB8AC3E}">
        <p14:creationId xmlns:p14="http://schemas.microsoft.com/office/powerpoint/2010/main" val="1268519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VE</a:t>
            </a:r>
            <a:endParaRPr lang="en-US" dirty="0"/>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3/29/2023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63</a:t>
            </a:fld>
            <a:endParaRPr lang="en-US" altLang="en-US"/>
          </a:p>
        </p:txBody>
      </p:sp>
      <p:sp>
        <p:nvSpPr>
          <p:cNvPr id="7" name="Rectangle 6"/>
          <p:cNvSpPr/>
          <p:nvPr/>
        </p:nvSpPr>
        <p:spPr>
          <a:xfrm>
            <a:off x="228600" y="1066800"/>
            <a:ext cx="8534400" cy="2616101"/>
          </a:xfrm>
          <a:prstGeom prst="rect">
            <a:avLst/>
          </a:prstGeom>
        </p:spPr>
        <p:txBody>
          <a:bodyPr wrap="square">
            <a:spAutoFit/>
          </a:bodyPr>
          <a:lstStyle/>
          <a:p>
            <a:r>
              <a:rPr lang="en-US" sz="2400" dirty="0" smtClean="0"/>
              <a:t>20 </a:t>
            </a:r>
            <a:r>
              <a:rPr lang="en-US" sz="2400" dirty="0" err="1" smtClean="0"/>
              <a:t>yo</a:t>
            </a:r>
            <a:r>
              <a:rPr lang="en-US" sz="2400" dirty="0" smtClean="0"/>
              <a:t> sexually active G0 presents for ED f/u visit.  </a:t>
            </a:r>
          </a:p>
          <a:p>
            <a:endParaRPr lang="en-US" sz="2400" dirty="0" smtClean="0"/>
          </a:p>
          <a:p>
            <a:r>
              <a:rPr lang="en-US" sz="2400" dirty="0" smtClean="0"/>
              <a:t>PMH: neuroblastoma age 1, depression, anorexia, ADHD, PMDD </a:t>
            </a:r>
          </a:p>
          <a:p>
            <a:endParaRPr lang="en-US" sz="2400" dirty="0" smtClean="0"/>
          </a:p>
          <a:p>
            <a:r>
              <a:rPr lang="en-US" sz="2400" dirty="0" smtClean="0"/>
              <a:t>Meds: </a:t>
            </a:r>
            <a:r>
              <a:rPr lang="en-US" sz="2400" dirty="0" err="1" smtClean="0"/>
              <a:t>miralax</a:t>
            </a:r>
            <a:r>
              <a:rPr lang="en-US" sz="2400" dirty="0" smtClean="0"/>
              <a:t>, docusate, </a:t>
            </a:r>
            <a:r>
              <a:rPr lang="en-US" sz="2400" dirty="0" err="1" smtClean="0"/>
              <a:t>proair</a:t>
            </a:r>
            <a:r>
              <a:rPr lang="en-US" sz="2400" dirty="0" smtClean="0"/>
              <a:t>, </a:t>
            </a:r>
            <a:r>
              <a:rPr lang="en-US" sz="2400" dirty="0" err="1" smtClean="0"/>
              <a:t>levsin</a:t>
            </a:r>
            <a:r>
              <a:rPr lang="en-US" sz="2400" dirty="0" smtClean="0"/>
              <a:t>, minastrin24, trazadone, </a:t>
            </a:r>
            <a:r>
              <a:rPr lang="en-US" sz="2400" dirty="0" err="1" smtClean="0"/>
              <a:t>lamictal</a:t>
            </a:r>
            <a:r>
              <a:rPr lang="en-US" sz="2400" dirty="0" smtClean="0"/>
              <a:t>, </a:t>
            </a:r>
            <a:r>
              <a:rPr lang="en-US" sz="2400" dirty="0" err="1" smtClean="0"/>
              <a:t>minipress</a:t>
            </a:r>
            <a:r>
              <a:rPr lang="en-US" sz="2400" dirty="0" smtClean="0"/>
              <a:t>, </a:t>
            </a:r>
            <a:r>
              <a:rPr lang="en-US" sz="2400" dirty="0" err="1" smtClean="0"/>
              <a:t>abilify</a:t>
            </a:r>
            <a:r>
              <a:rPr lang="en-US" sz="2400" dirty="0" smtClean="0"/>
              <a:t>, naproxen</a:t>
            </a:r>
          </a:p>
          <a:p>
            <a:endParaRPr lang="en-US" sz="2000" dirty="0" smtClean="0"/>
          </a:p>
        </p:txBody>
      </p:sp>
    </p:spTree>
    <p:extLst>
      <p:ext uri="{BB962C8B-B14F-4D97-AF65-F5344CB8AC3E}">
        <p14:creationId xmlns:p14="http://schemas.microsoft.com/office/powerpoint/2010/main" val="13464964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VE</a:t>
            </a:r>
            <a:endParaRPr lang="en-US" dirty="0"/>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3/29/2023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64</a:t>
            </a:fld>
            <a:endParaRPr lang="en-US" altLang="en-US"/>
          </a:p>
        </p:txBody>
      </p:sp>
      <p:sp>
        <p:nvSpPr>
          <p:cNvPr id="7" name="Rectangle 6"/>
          <p:cNvSpPr/>
          <p:nvPr/>
        </p:nvSpPr>
        <p:spPr>
          <a:xfrm>
            <a:off x="228600" y="1066800"/>
            <a:ext cx="8534400" cy="5262979"/>
          </a:xfrm>
          <a:prstGeom prst="rect">
            <a:avLst/>
          </a:prstGeom>
        </p:spPr>
        <p:txBody>
          <a:bodyPr wrap="square">
            <a:spAutoFit/>
          </a:bodyPr>
          <a:lstStyle/>
          <a:p>
            <a:r>
              <a:rPr lang="en-US" sz="2400" dirty="0" smtClean="0"/>
              <a:t>PAIN: Had been exercising and noted bad pelvic pain bilaterally. was somewhat better overnight but happened again the next day- but so bad it hurt while walking and made </a:t>
            </a:r>
            <a:r>
              <a:rPr lang="en-US" sz="2400" dirty="0" err="1" smtClean="0"/>
              <a:t>pt</a:t>
            </a:r>
            <a:r>
              <a:rPr lang="en-US" sz="2400" dirty="0" smtClean="0"/>
              <a:t> cry while in the store, so went to ED</a:t>
            </a:r>
            <a:br>
              <a:rPr lang="en-US" sz="2400" dirty="0" smtClean="0"/>
            </a:br>
            <a:r>
              <a:rPr lang="en-US" sz="2400" dirty="0" smtClean="0"/>
              <a:t>-ED for pelvic pain- TVUS left 4cm ovarian cyst/dominant follicle</a:t>
            </a:r>
            <a:br>
              <a:rPr lang="en-US" sz="2400" dirty="0" smtClean="0"/>
            </a:br>
            <a:r>
              <a:rPr lang="en-US" sz="2400" dirty="0" smtClean="0"/>
              <a:t>-was started on naproxen. pain got better one week later. currently almost no pain.</a:t>
            </a:r>
            <a:br>
              <a:rPr lang="en-US" sz="2400" dirty="0" smtClean="0"/>
            </a:br>
            <a:r>
              <a:rPr lang="en-US" sz="2400" dirty="0" smtClean="0"/>
              <a:t/>
            </a:r>
            <a:br>
              <a:rPr lang="en-US" sz="2400" dirty="0" smtClean="0"/>
            </a:br>
            <a:r>
              <a:rPr lang="en-US" sz="2400" dirty="0" smtClean="0"/>
              <a:t>BLEEDING: was on </a:t>
            </a:r>
            <a:r>
              <a:rPr lang="en-US" sz="2400" dirty="0" err="1" smtClean="0"/>
              <a:t>loloestrin</a:t>
            </a:r>
            <a:r>
              <a:rPr lang="en-US" sz="2400" dirty="0" smtClean="0"/>
              <a:t> for 9 months and had developed frequent bleeding (x10-14days </a:t>
            </a:r>
            <a:r>
              <a:rPr lang="en-US" sz="2400" dirty="0" err="1" smtClean="0"/>
              <a:t>midpack</a:t>
            </a:r>
            <a:r>
              <a:rPr lang="en-US" sz="2400" dirty="0" smtClean="0"/>
              <a:t>). Switched to minastrin24 on to try to help with bleeding profile. since started new pill 1 month ago and bled daily until 1 week ago (on last row of pills)- flow varied with some days clotty. had an episode of heavier bleeding around the time pain resolved.</a:t>
            </a:r>
            <a:endParaRPr lang="en-US" sz="2400" dirty="0"/>
          </a:p>
        </p:txBody>
      </p:sp>
    </p:spTree>
    <p:extLst>
      <p:ext uri="{BB962C8B-B14F-4D97-AF65-F5344CB8AC3E}">
        <p14:creationId xmlns:p14="http://schemas.microsoft.com/office/powerpoint/2010/main" val="2668944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a:t>
            </a:r>
            <a:endParaRPr lang="en-US" dirty="0"/>
          </a:p>
        </p:txBody>
      </p:sp>
      <p:sp>
        <p:nvSpPr>
          <p:cNvPr id="6" name="Content Placeholder 5"/>
          <p:cNvSpPr>
            <a:spLocks noGrp="1"/>
          </p:cNvSpPr>
          <p:nvPr>
            <p:ph idx="1"/>
          </p:nvPr>
        </p:nvSpPr>
        <p:spPr>
          <a:xfrm>
            <a:off x="533400" y="1600200"/>
            <a:ext cx="8153400" cy="4525963"/>
          </a:xfrm>
        </p:spPr>
        <p:txBody>
          <a:bodyPr/>
          <a:lstStyle/>
          <a:p>
            <a:pPr marL="0" indent="0">
              <a:buNone/>
            </a:pPr>
            <a:r>
              <a:rPr lang="en-US" dirty="0" smtClean="0"/>
              <a:t>Plan? </a:t>
            </a:r>
          </a:p>
          <a:p>
            <a:endParaRPr lang="en-US" dirty="0" smtClean="0"/>
          </a:p>
          <a:p>
            <a:r>
              <a:rPr lang="en-US" dirty="0" smtClean="0"/>
              <a:t>f/u US 6-8 weeks</a:t>
            </a:r>
          </a:p>
          <a:p>
            <a:r>
              <a:rPr lang="en-US" dirty="0" err="1" smtClean="0"/>
              <a:t>Nsaids</a:t>
            </a:r>
            <a:r>
              <a:rPr lang="en-US" dirty="0" smtClean="0"/>
              <a:t> prn pain</a:t>
            </a:r>
          </a:p>
          <a:p>
            <a:endParaRPr lang="en-US" dirty="0"/>
          </a:p>
        </p:txBody>
      </p:sp>
      <p:sp>
        <p:nvSpPr>
          <p:cNvPr id="3" name="Date Placeholder 2"/>
          <p:cNvSpPr>
            <a:spLocks noGrp="1"/>
          </p:cNvSpPr>
          <p:nvPr>
            <p:ph type="dt" sz="half" idx="10"/>
          </p:nvPr>
        </p:nvSpPr>
        <p:spPr/>
        <p:txBody>
          <a:bodyPr/>
          <a:lstStyle/>
          <a:p>
            <a:pPr>
              <a:defRPr/>
            </a:pPr>
            <a:fld id="{994FC75A-A106-4692-81D4-589BD3BF76E7}" type="datetime1">
              <a:rPr lang="en-US" altLang="en-US" smtClean="0"/>
              <a:pPr>
                <a:defRPr/>
              </a:pPr>
              <a:t>3/29/2023</a:t>
            </a:fld>
            <a:endParaRPr lang="en-US" altLang="en-US"/>
          </a:p>
        </p:txBody>
      </p:sp>
      <p:sp>
        <p:nvSpPr>
          <p:cNvPr id="4" name="Slide Number Placeholder 3"/>
          <p:cNvSpPr>
            <a:spLocks noGrp="1"/>
          </p:cNvSpPr>
          <p:nvPr>
            <p:ph type="sldNum" sz="quarter" idx="12"/>
          </p:nvPr>
        </p:nvSpPr>
        <p:spPr/>
        <p:txBody>
          <a:bodyPr/>
          <a:lstStyle/>
          <a:p>
            <a:pPr>
              <a:defRPr/>
            </a:pPr>
            <a:fld id="{DE4C6978-E24C-46FA-9024-BAB503BE8DEA}" type="slidenum">
              <a:rPr lang="en-US" altLang="en-US" smtClean="0"/>
              <a:pPr>
                <a:defRPr/>
              </a:pPr>
              <a:t>65</a:t>
            </a:fld>
            <a:endParaRPr lang="en-US" altLang="en-US"/>
          </a:p>
        </p:txBody>
      </p:sp>
    </p:spTree>
    <p:extLst>
      <p:ext uri="{BB962C8B-B14F-4D97-AF65-F5344CB8AC3E}">
        <p14:creationId xmlns:p14="http://schemas.microsoft.com/office/powerpoint/2010/main" val="329949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t>
            </a:r>
            <a:endParaRPr lang="en-US" dirty="0"/>
          </a:p>
        </p:txBody>
      </p:sp>
      <p:sp>
        <p:nvSpPr>
          <p:cNvPr id="3" name="Content Placeholder 2"/>
          <p:cNvSpPr>
            <a:spLocks noGrp="1"/>
          </p:cNvSpPr>
          <p:nvPr>
            <p:ph idx="1"/>
          </p:nvPr>
        </p:nvSpPr>
        <p:spPr>
          <a:xfrm>
            <a:off x="381000" y="1143000"/>
            <a:ext cx="8458200" cy="4876800"/>
          </a:xfrm>
        </p:spPr>
        <p:txBody>
          <a:bodyPr/>
          <a:lstStyle/>
          <a:p>
            <a:pPr marL="0" indent="0">
              <a:buNone/>
            </a:pPr>
            <a:r>
              <a:rPr lang="en-US" dirty="0" smtClean="0"/>
              <a:t>2 months later</a:t>
            </a:r>
          </a:p>
          <a:p>
            <a:r>
              <a:rPr lang="en-US" dirty="0" smtClean="0"/>
              <a:t>f/u US shows cyst increased from 4cm to 4.9cm</a:t>
            </a:r>
          </a:p>
          <a:p>
            <a:endParaRPr lang="en-US" dirty="0"/>
          </a:p>
          <a:p>
            <a:pPr marL="0" indent="0">
              <a:buNone/>
            </a:pPr>
            <a:r>
              <a:rPr lang="en-US" dirty="0" smtClean="0"/>
              <a:t>Plan?</a:t>
            </a:r>
          </a:p>
          <a:p>
            <a:endParaRPr lang="en-US" dirty="0" smtClean="0"/>
          </a:p>
          <a:p>
            <a:r>
              <a:rPr lang="en-US" dirty="0" smtClean="0"/>
              <a:t>Opted for consult with MD because still in pain</a:t>
            </a:r>
          </a:p>
          <a:p>
            <a:r>
              <a:rPr lang="en-US" dirty="0" smtClean="0"/>
              <a:t>Chose surgical removal</a:t>
            </a:r>
          </a:p>
          <a:p>
            <a:endParaRPr lang="en-US" dirty="0"/>
          </a:p>
          <a:p>
            <a:pPr marL="0" indent="0">
              <a:buNone/>
            </a:pPr>
            <a:r>
              <a:rPr lang="en-US" dirty="0" smtClean="0"/>
              <a:t>Outcome</a:t>
            </a:r>
          </a:p>
          <a:p>
            <a:r>
              <a:rPr lang="en-US" dirty="0"/>
              <a:t>s/p scope with right </a:t>
            </a:r>
            <a:r>
              <a:rPr lang="en-US" dirty="0" err="1"/>
              <a:t>ov</a:t>
            </a:r>
            <a:r>
              <a:rPr lang="en-US" dirty="0"/>
              <a:t> cystectomy and </a:t>
            </a:r>
            <a:r>
              <a:rPr lang="en-US" dirty="0" err="1"/>
              <a:t>bx</a:t>
            </a:r>
            <a:r>
              <a:rPr lang="en-US" dirty="0"/>
              <a:t> of </a:t>
            </a:r>
            <a:r>
              <a:rPr lang="en-US" dirty="0" err="1"/>
              <a:t>culdesac</a:t>
            </a:r>
            <a:r>
              <a:rPr lang="en-US" dirty="0"/>
              <a:t> lesion -- lesion result endometriosis </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66</a:t>
            </a:fld>
            <a:endParaRPr lang="en-US" altLang="en-US"/>
          </a:p>
        </p:txBody>
      </p:sp>
    </p:spTree>
    <p:extLst>
      <p:ext uri="{BB962C8B-B14F-4D97-AF65-F5344CB8AC3E}">
        <p14:creationId xmlns:p14="http://schemas.microsoft.com/office/powerpoint/2010/main" val="58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t>
            </a:r>
            <a:endParaRPr lang="en-US" dirty="0"/>
          </a:p>
        </p:txBody>
      </p:sp>
      <p:sp>
        <p:nvSpPr>
          <p:cNvPr id="3" name="Content Placeholder 2"/>
          <p:cNvSpPr>
            <a:spLocks noGrp="1"/>
          </p:cNvSpPr>
          <p:nvPr>
            <p:ph idx="1"/>
          </p:nvPr>
        </p:nvSpPr>
        <p:spPr>
          <a:xfrm>
            <a:off x="533400" y="1600200"/>
            <a:ext cx="8153400" cy="4525963"/>
          </a:xfrm>
        </p:spPr>
        <p:txBody>
          <a:bodyPr/>
          <a:lstStyle/>
          <a:p>
            <a:pPr marL="0" indent="0">
              <a:buNone/>
            </a:pPr>
            <a:r>
              <a:rPr lang="en-US" dirty="0"/>
              <a:t>2 months later: </a:t>
            </a:r>
            <a:endParaRPr lang="en-US" dirty="0" smtClean="0"/>
          </a:p>
          <a:p>
            <a:r>
              <a:rPr lang="en-US" dirty="0" smtClean="0"/>
              <a:t>Here </a:t>
            </a:r>
            <a:r>
              <a:rPr lang="en-US" dirty="0"/>
              <a:t>to follow up on COCPs. has mood disorder and history of suicidal ideation on different pills. Has </a:t>
            </a:r>
            <a:r>
              <a:rPr lang="en-US" dirty="0" smtClean="0"/>
              <a:t>had </a:t>
            </a:r>
            <a:r>
              <a:rPr lang="en-US" dirty="0"/>
              <a:t>successful mood management on </a:t>
            </a:r>
            <a:r>
              <a:rPr lang="en-US" dirty="0" err="1"/>
              <a:t>loloestrin</a:t>
            </a:r>
            <a:r>
              <a:rPr lang="en-US" dirty="0"/>
              <a:t> in past but with significant BTB. Trial of </a:t>
            </a:r>
            <a:r>
              <a:rPr lang="en-US" dirty="0" err="1"/>
              <a:t>minastrin</a:t>
            </a:r>
            <a:r>
              <a:rPr lang="en-US" dirty="0"/>
              <a:t> 24 </a:t>
            </a:r>
            <a:r>
              <a:rPr lang="en-US" dirty="0" smtClean="0"/>
              <a:t>helped </a:t>
            </a:r>
            <a:r>
              <a:rPr lang="en-US" dirty="0"/>
              <a:t>somewhat with BTB, but mood issues returned. Of note, </a:t>
            </a:r>
            <a:r>
              <a:rPr lang="en-US" dirty="0" err="1"/>
              <a:t>pt</a:t>
            </a:r>
            <a:r>
              <a:rPr lang="en-US" dirty="0"/>
              <a:t> also with </a:t>
            </a:r>
            <a:r>
              <a:rPr lang="en-US" dirty="0" err="1"/>
              <a:t>hx</a:t>
            </a:r>
            <a:r>
              <a:rPr lang="en-US" dirty="0"/>
              <a:t> ovarian cysts (requiring ovarian cystectomy 9/2019) </a:t>
            </a:r>
            <a:r>
              <a:rPr lang="en-US" dirty="0" smtClean="0"/>
              <a:t>and endometriosis </a:t>
            </a:r>
            <a:r>
              <a:rPr lang="en-US" dirty="0"/>
              <a:t>(found and </a:t>
            </a:r>
            <a:r>
              <a:rPr lang="en-US" dirty="0" smtClean="0"/>
              <a:t>fulgurated </a:t>
            </a:r>
            <a:r>
              <a:rPr lang="en-US" dirty="0"/>
              <a:t>during surgery). </a:t>
            </a:r>
            <a:r>
              <a:rPr lang="en-US" dirty="0" smtClean="0"/>
              <a:t>Takes </a:t>
            </a:r>
            <a:r>
              <a:rPr lang="en-US" dirty="0"/>
              <a:t>naproxen prn for </a:t>
            </a:r>
            <a:r>
              <a:rPr lang="en-US" dirty="0" smtClean="0"/>
              <a:t>bleeding </a:t>
            </a:r>
            <a:r>
              <a:rPr lang="en-US" dirty="0"/>
              <a:t>and pain with some success</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67</a:t>
            </a:fld>
            <a:endParaRPr lang="en-US" altLang="en-US"/>
          </a:p>
        </p:txBody>
      </p:sp>
    </p:spTree>
    <p:extLst>
      <p:ext uri="{BB962C8B-B14F-4D97-AF65-F5344CB8AC3E}">
        <p14:creationId xmlns:p14="http://schemas.microsoft.com/office/powerpoint/2010/main" val="14117345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t>
            </a:r>
            <a:endParaRPr lang="en-US" dirty="0"/>
          </a:p>
        </p:txBody>
      </p:sp>
      <p:sp>
        <p:nvSpPr>
          <p:cNvPr id="3" name="Content Placeholder 2"/>
          <p:cNvSpPr>
            <a:spLocks noGrp="1"/>
          </p:cNvSpPr>
          <p:nvPr>
            <p:ph idx="1"/>
          </p:nvPr>
        </p:nvSpPr>
        <p:spPr>
          <a:xfrm>
            <a:off x="228600" y="1371600"/>
            <a:ext cx="8534400" cy="5943600"/>
          </a:xfrm>
        </p:spPr>
        <p:txBody>
          <a:bodyPr/>
          <a:lstStyle/>
          <a:p>
            <a:r>
              <a:rPr lang="en-US" dirty="0" smtClean="0"/>
              <a:t>Pt has been on </a:t>
            </a:r>
            <a:r>
              <a:rPr lang="en-US" dirty="0"/>
              <a:t>minastrin24 x </a:t>
            </a:r>
            <a:r>
              <a:rPr lang="en-US" dirty="0" smtClean="0"/>
              <a:t>5 month- </a:t>
            </a:r>
          </a:p>
          <a:p>
            <a:r>
              <a:rPr lang="en-US" dirty="0" smtClean="0"/>
              <a:t>MOOD: noticed </a:t>
            </a:r>
            <a:r>
              <a:rPr lang="en-US" dirty="0"/>
              <a:t>bad mood swings and depression on and off for weeks at a time </a:t>
            </a:r>
          </a:p>
          <a:p>
            <a:r>
              <a:rPr lang="en-US" dirty="0" smtClean="0"/>
              <a:t>BLEEDING: originally </a:t>
            </a:r>
            <a:r>
              <a:rPr lang="en-US" dirty="0"/>
              <a:t>had bleeding daily for two months, then stopped and had monthly period until </a:t>
            </a:r>
            <a:r>
              <a:rPr lang="en-US" dirty="0" smtClean="0"/>
              <a:t>recently when started bleeding mid-pack lasting &gt; </a:t>
            </a:r>
            <a:r>
              <a:rPr lang="en-US" dirty="0"/>
              <a:t>2 weeks. flow varied. </a:t>
            </a:r>
            <a:endParaRPr lang="en-US" dirty="0" smtClean="0"/>
          </a:p>
          <a:p>
            <a:endParaRPr lang="en-US" dirty="0" smtClean="0"/>
          </a:p>
          <a:p>
            <a:pPr marL="0" indent="0">
              <a:buNone/>
            </a:pPr>
            <a:r>
              <a:rPr lang="en-US" dirty="0" smtClean="0"/>
              <a:t>Plan?</a:t>
            </a:r>
            <a:endParaRPr lang="en-US" dirty="0"/>
          </a:p>
          <a:p>
            <a:r>
              <a:rPr lang="en-US" dirty="0" err="1" smtClean="0"/>
              <a:t>pt</a:t>
            </a:r>
            <a:r>
              <a:rPr lang="en-US" dirty="0" smtClean="0"/>
              <a:t> </a:t>
            </a:r>
            <a:r>
              <a:rPr lang="en-US" dirty="0"/>
              <a:t>wishes to return to </a:t>
            </a:r>
            <a:r>
              <a:rPr lang="en-US" dirty="0" err="1"/>
              <a:t>loloestrin</a:t>
            </a:r>
            <a:r>
              <a:rPr lang="en-US" dirty="0"/>
              <a:t>. </a:t>
            </a:r>
            <a:r>
              <a:rPr lang="en-US" dirty="0" smtClean="0"/>
              <a:t>“I'd </a:t>
            </a:r>
            <a:r>
              <a:rPr lang="en-US" dirty="0"/>
              <a:t>rather deal with the bleeding"</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68</a:t>
            </a:fld>
            <a:endParaRPr lang="en-US" altLang="en-US"/>
          </a:p>
        </p:txBody>
      </p:sp>
    </p:spTree>
    <p:extLst>
      <p:ext uri="{BB962C8B-B14F-4D97-AF65-F5344CB8AC3E}">
        <p14:creationId xmlns:p14="http://schemas.microsoft.com/office/powerpoint/2010/main" val="19722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t>
            </a:r>
            <a:endParaRPr lang="en-US" dirty="0"/>
          </a:p>
        </p:txBody>
      </p:sp>
      <p:sp>
        <p:nvSpPr>
          <p:cNvPr id="3" name="Content Placeholder 2"/>
          <p:cNvSpPr>
            <a:spLocks noGrp="1"/>
          </p:cNvSpPr>
          <p:nvPr>
            <p:ph idx="1"/>
          </p:nvPr>
        </p:nvSpPr>
        <p:spPr>
          <a:xfrm>
            <a:off x="609600" y="1066800"/>
            <a:ext cx="8229600" cy="5105400"/>
          </a:xfrm>
        </p:spPr>
        <p:txBody>
          <a:bodyPr/>
          <a:lstStyle/>
          <a:p>
            <a:pPr marL="0" indent="0">
              <a:buNone/>
            </a:pPr>
            <a:r>
              <a:rPr lang="en-US" dirty="0" smtClean="0"/>
              <a:t>2 months later (now)</a:t>
            </a:r>
          </a:p>
          <a:p>
            <a:r>
              <a:rPr lang="en-US" dirty="0"/>
              <a:t>on </a:t>
            </a:r>
            <a:r>
              <a:rPr lang="en-US" dirty="0" err="1"/>
              <a:t>loloestrin</a:t>
            </a:r>
            <a:r>
              <a:rPr lang="en-US" dirty="0"/>
              <a:t>. </a:t>
            </a:r>
            <a:endParaRPr lang="en-US" dirty="0" smtClean="0"/>
          </a:p>
          <a:p>
            <a:r>
              <a:rPr lang="en-US" dirty="0" smtClean="0"/>
              <a:t>BLEEDING: on </a:t>
            </a:r>
            <a:r>
              <a:rPr lang="en-US" dirty="0"/>
              <a:t>3rd </a:t>
            </a:r>
            <a:r>
              <a:rPr lang="en-US" dirty="0" smtClean="0"/>
              <a:t>week </a:t>
            </a:r>
            <a:r>
              <a:rPr lang="en-US" dirty="0"/>
              <a:t>of pack got menses and continued into 4th week then stopped. on the next pack got menses 2nd week and was heavy and very crampy. bled through pants </a:t>
            </a:r>
            <a:r>
              <a:rPr lang="en-US" dirty="0" smtClean="0"/>
              <a:t>despite </a:t>
            </a:r>
            <a:r>
              <a:rPr lang="en-US" dirty="0"/>
              <a:t>pad and tampon. </a:t>
            </a:r>
            <a:endParaRPr lang="en-US" dirty="0" smtClean="0"/>
          </a:p>
          <a:p>
            <a:r>
              <a:rPr lang="en-US" dirty="0" smtClean="0"/>
              <a:t>PAIN: Has also pain with sex- mostly with deep thrusting but can be on entrance.  Feels dry at times. Has had some episodes of random pelvic pain.</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69</a:t>
            </a:fld>
            <a:endParaRPr lang="en-US" altLang="en-US"/>
          </a:p>
        </p:txBody>
      </p:sp>
    </p:spTree>
    <p:extLst>
      <p:ext uri="{BB962C8B-B14F-4D97-AF65-F5344CB8AC3E}">
        <p14:creationId xmlns:p14="http://schemas.microsoft.com/office/powerpoint/2010/main" val="147478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52600" y="2895600"/>
            <a:ext cx="5867400" cy="708025"/>
          </a:xfrm>
        </p:spPr>
        <p:txBody>
          <a:bodyPr/>
          <a:lstStyle/>
          <a:p>
            <a:r>
              <a:rPr lang="en-US" dirty="0" smtClean="0"/>
              <a:t>Ovarian</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F303F4B9-0104-47B2-A52A-6EEB5033EAA5}" type="slidenum">
              <a:rPr lang="en-US" altLang="en-US" smtClean="0"/>
              <a:pPr>
                <a:defRPr/>
              </a:pPr>
              <a:t>7</a:t>
            </a:fld>
            <a:endParaRPr lang="en-US" altLang="en-US"/>
          </a:p>
        </p:txBody>
      </p:sp>
    </p:spTree>
    <p:extLst>
      <p:ext uri="{BB962C8B-B14F-4D97-AF65-F5344CB8AC3E}">
        <p14:creationId xmlns:p14="http://schemas.microsoft.com/office/powerpoint/2010/main" val="22135331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t>
            </a:r>
            <a:endParaRPr lang="en-US" dirty="0"/>
          </a:p>
        </p:txBody>
      </p:sp>
      <p:sp>
        <p:nvSpPr>
          <p:cNvPr id="3" name="Content Placeholder 2"/>
          <p:cNvSpPr>
            <a:spLocks noGrp="1"/>
          </p:cNvSpPr>
          <p:nvPr>
            <p:ph idx="1"/>
          </p:nvPr>
        </p:nvSpPr>
        <p:spPr>
          <a:xfrm>
            <a:off x="533400" y="1600200"/>
            <a:ext cx="8153400" cy="4525963"/>
          </a:xfrm>
        </p:spPr>
        <p:txBody>
          <a:bodyPr/>
          <a:lstStyle/>
          <a:p>
            <a:pPr marL="0" indent="0">
              <a:buNone/>
            </a:pPr>
            <a:r>
              <a:rPr lang="en-US" dirty="0"/>
              <a:t>Plan?</a:t>
            </a:r>
          </a:p>
          <a:p>
            <a:r>
              <a:rPr lang="en-US" dirty="0"/>
              <a:t>Check pap, </a:t>
            </a:r>
            <a:r>
              <a:rPr lang="en-US" dirty="0" err="1"/>
              <a:t>sureswab</a:t>
            </a:r>
            <a:r>
              <a:rPr lang="en-US" dirty="0"/>
              <a:t> and </a:t>
            </a:r>
            <a:r>
              <a:rPr lang="en-US" dirty="0" smtClean="0"/>
              <a:t>TVUS</a:t>
            </a:r>
          </a:p>
          <a:p>
            <a:r>
              <a:rPr lang="en-US" dirty="0" smtClean="0"/>
              <a:t>Pt asking about hormonal IUD</a:t>
            </a:r>
          </a:p>
          <a:p>
            <a:pPr lvl="1"/>
            <a:r>
              <a:rPr lang="en-US" dirty="0" smtClean="0"/>
              <a:t>Thoughts???</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70</a:t>
            </a:fld>
            <a:endParaRPr lang="en-US" altLang="en-US"/>
          </a:p>
        </p:txBody>
      </p:sp>
    </p:spTree>
    <p:extLst>
      <p:ext uri="{BB962C8B-B14F-4D97-AF65-F5344CB8AC3E}">
        <p14:creationId xmlns:p14="http://schemas.microsoft.com/office/powerpoint/2010/main" val="32176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68426" y="3429000"/>
            <a:ext cx="6480174" cy="1673225"/>
          </a:xfrm>
        </p:spPr>
        <p:txBody>
          <a:bodyPr/>
          <a:lstStyle/>
          <a:p>
            <a:r>
              <a:rPr lang="en-US" sz="4800" dirty="0" smtClean="0"/>
              <a:t>KTE</a:t>
            </a:r>
            <a:endParaRPr lang="en-US" sz="4800" dirty="0"/>
          </a:p>
        </p:txBody>
      </p:sp>
      <p:sp>
        <p:nvSpPr>
          <p:cNvPr id="6" name="Title 5"/>
          <p:cNvSpPr>
            <a:spLocks noGrp="1"/>
          </p:cNvSpPr>
          <p:nvPr>
            <p:ph type="title"/>
          </p:nvPr>
        </p:nvSpPr>
        <p:spPr/>
        <p:txBody>
          <a:bodyPr/>
          <a:lstStyle/>
          <a:p>
            <a:r>
              <a:rPr lang="en-US" dirty="0" smtClean="0"/>
              <a:t>Case Study </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71</a:t>
            </a:fld>
            <a:endParaRPr lang="en-US" altLang="en-US"/>
          </a:p>
        </p:txBody>
      </p:sp>
    </p:spTree>
    <p:extLst>
      <p:ext uri="{BB962C8B-B14F-4D97-AF65-F5344CB8AC3E}">
        <p14:creationId xmlns:p14="http://schemas.microsoft.com/office/powerpoint/2010/main" val="21012821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72</a:t>
            </a:fld>
            <a:endParaRPr lang="en-US" altLang="en-US"/>
          </a:p>
        </p:txBody>
      </p:sp>
      <p:sp>
        <p:nvSpPr>
          <p:cNvPr id="3" name="TextBox 2"/>
          <p:cNvSpPr txBox="1"/>
          <p:nvPr/>
        </p:nvSpPr>
        <p:spPr>
          <a:xfrm>
            <a:off x="685800" y="1923871"/>
            <a:ext cx="7924800" cy="1754326"/>
          </a:xfrm>
          <a:prstGeom prst="rect">
            <a:avLst/>
          </a:prstGeom>
          <a:noFill/>
        </p:spPr>
        <p:txBody>
          <a:bodyPr wrap="square" rtlCol="0">
            <a:spAutoFit/>
          </a:bodyPr>
          <a:lstStyle/>
          <a:p>
            <a:r>
              <a:rPr lang="en-US" dirty="0" smtClean="0"/>
              <a:t>33 </a:t>
            </a:r>
            <a:r>
              <a:rPr lang="en-US" dirty="0" err="1" smtClean="0"/>
              <a:t>yo</a:t>
            </a:r>
            <a:r>
              <a:rPr lang="en-US" dirty="0" smtClean="0"/>
              <a:t> female</a:t>
            </a:r>
          </a:p>
          <a:p>
            <a:endParaRPr lang="en-US" dirty="0" smtClean="0"/>
          </a:p>
          <a:p>
            <a:r>
              <a:rPr lang="en-US" b="1" dirty="0" smtClean="0"/>
              <a:t>Med </a:t>
            </a:r>
            <a:r>
              <a:rPr lang="en-US" b="1" dirty="0" err="1" smtClean="0"/>
              <a:t>hx</a:t>
            </a:r>
            <a:r>
              <a:rPr lang="en-US" dirty="0" smtClean="0"/>
              <a:t>: depression/anxiety, obesity, mild alcohol abuse</a:t>
            </a:r>
          </a:p>
          <a:p>
            <a:r>
              <a:rPr lang="en-US" b="1" dirty="0" err="1" smtClean="0"/>
              <a:t>Surg</a:t>
            </a:r>
            <a:r>
              <a:rPr lang="en-US" b="1" dirty="0" smtClean="0"/>
              <a:t> </a:t>
            </a:r>
            <a:r>
              <a:rPr lang="en-US" b="1" dirty="0" err="1" smtClean="0"/>
              <a:t>hx</a:t>
            </a:r>
            <a:r>
              <a:rPr lang="en-US" dirty="0" smtClean="0"/>
              <a:t>: none</a:t>
            </a:r>
          </a:p>
          <a:p>
            <a:r>
              <a:rPr lang="en-US" b="1" dirty="0" smtClean="0"/>
              <a:t>GYN </a:t>
            </a:r>
            <a:r>
              <a:rPr lang="en-US" b="1" dirty="0" err="1" smtClean="0"/>
              <a:t>hx</a:t>
            </a:r>
            <a:r>
              <a:rPr lang="en-US" b="1" dirty="0" smtClean="0"/>
              <a:t>: </a:t>
            </a:r>
            <a:r>
              <a:rPr lang="en-US" dirty="0" smtClean="0"/>
              <a:t>menarche age 12, G3P3003 </a:t>
            </a:r>
            <a:r>
              <a:rPr lang="en-US" dirty="0" err="1" smtClean="0"/>
              <a:t>svd</a:t>
            </a:r>
            <a:r>
              <a:rPr lang="en-US" dirty="0" smtClean="0"/>
              <a:t> x 3, last pap 3 </a:t>
            </a:r>
            <a:r>
              <a:rPr lang="en-US" dirty="0" err="1" smtClean="0"/>
              <a:t>yrs</a:t>
            </a:r>
            <a:r>
              <a:rPr lang="en-US" dirty="0" smtClean="0"/>
              <a:t> ago WNL, reports </a:t>
            </a:r>
            <a:r>
              <a:rPr lang="en-US" dirty="0" err="1" smtClean="0"/>
              <a:t>hx</a:t>
            </a:r>
            <a:r>
              <a:rPr lang="en-US" dirty="0" smtClean="0"/>
              <a:t> CIN 1, no </a:t>
            </a:r>
            <a:r>
              <a:rPr lang="en-US" dirty="0" err="1" smtClean="0"/>
              <a:t>hx</a:t>
            </a:r>
            <a:r>
              <a:rPr lang="en-US" dirty="0" smtClean="0"/>
              <a:t> STDs</a:t>
            </a:r>
            <a:endParaRPr lang="en-US" dirty="0"/>
          </a:p>
        </p:txBody>
      </p:sp>
    </p:spTree>
    <p:extLst>
      <p:ext uri="{BB962C8B-B14F-4D97-AF65-F5344CB8AC3E}">
        <p14:creationId xmlns:p14="http://schemas.microsoft.com/office/powerpoint/2010/main" val="15899523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73</a:t>
            </a:fld>
            <a:endParaRPr lang="en-US" altLang="en-US"/>
          </a:p>
        </p:txBody>
      </p:sp>
      <p:pic>
        <p:nvPicPr>
          <p:cNvPr id="6" name="Picture 5"/>
          <p:cNvPicPr>
            <a:picLocks noChangeAspect="1"/>
          </p:cNvPicPr>
          <p:nvPr/>
        </p:nvPicPr>
        <p:blipFill>
          <a:blip r:embed="rId2"/>
          <a:stretch>
            <a:fillRect/>
          </a:stretch>
        </p:blipFill>
        <p:spPr>
          <a:xfrm>
            <a:off x="381000" y="1352937"/>
            <a:ext cx="8639804" cy="4801245"/>
          </a:xfrm>
          <a:prstGeom prst="rect">
            <a:avLst/>
          </a:prstGeom>
          <a:ln>
            <a:solidFill>
              <a:schemeClr val="tx1"/>
            </a:solidFill>
          </a:ln>
        </p:spPr>
      </p:pic>
      <p:sp>
        <p:nvSpPr>
          <p:cNvPr id="7" name="TextBox 6"/>
          <p:cNvSpPr txBox="1"/>
          <p:nvPr/>
        </p:nvSpPr>
        <p:spPr>
          <a:xfrm>
            <a:off x="228600" y="846138"/>
            <a:ext cx="205740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3/10/22 PCP visit</a:t>
            </a:r>
            <a:endParaRPr lang="en-US" dirty="0"/>
          </a:p>
        </p:txBody>
      </p:sp>
      <p:sp>
        <p:nvSpPr>
          <p:cNvPr id="9" name="Rectangle 8"/>
          <p:cNvSpPr/>
          <p:nvPr/>
        </p:nvSpPr>
        <p:spPr>
          <a:xfrm>
            <a:off x="1752600" y="2128727"/>
            <a:ext cx="457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57400" y="2849562"/>
            <a:ext cx="3962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7261" y="3064946"/>
            <a:ext cx="1533939" cy="2116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7016" y="1454979"/>
            <a:ext cx="6828183" cy="25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7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74</a:t>
            </a:fld>
            <a:endParaRPr lang="en-US" altLang="en-US"/>
          </a:p>
        </p:txBody>
      </p:sp>
      <p:pic>
        <p:nvPicPr>
          <p:cNvPr id="6" name="Picture 5"/>
          <p:cNvPicPr>
            <a:picLocks noChangeAspect="1"/>
          </p:cNvPicPr>
          <p:nvPr/>
        </p:nvPicPr>
        <p:blipFill>
          <a:blip r:embed="rId2"/>
          <a:stretch>
            <a:fillRect/>
          </a:stretch>
        </p:blipFill>
        <p:spPr>
          <a:xfrm>
            <a:off x="533400" y="1834265"/>
            <a:ext cx="8350904" cy="2028916"/>
          </a:xfrm>
          <a:prstGeom prst="rect">
            <a:avLst/>
          </a:prstGeom>
          <a:ln>
            <a:solidFill>
              <a:schemeClr val="tx1"/>
            </a:solidFill>
          </a:ln>
        </p:spPr>
      </p:pic>
      <p:sp>
        <p:nvSpPr>
          <p:cNvPr id="7" name="Rectangle 6"/>
          <p:cNvSpPr/>
          <p:nvPr/>
        </p:nvSpPr>
        <p:spPr>
          <a:xfrm>
            <a:off x="1447800" y="2971800"/>
            <a:ext cx="3200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2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75</a:t>
            </a:fld>
            <a:endParaRPr lang="en-US" altLang="en-US"/>
          </a:p>
        </p:txBody>
      </p:sp>
      <p:pic>
        <p:nvPicPr>
          <p:cNvPr id="6" name="Picture 5"/>
          <p:cNvPicPr>
            <a:picLocks noChangeAspect="1"/>
          </p:cNvPicPr>
          <p:nvPr/>
        </p:nvPicPr>
        <p:blipFill>
          <a:blip r:embed="rId2"/>
          <a:stretch>
            <a:fillRect/>
          </a:stretch>
        </p:blipFill>
        <p:spPr>
          <a:xfrm>
            <a:off x="304800" y="1444142"/>
            <a:ext cx="8674982" cy="2836954"/>
          </a:xfrm>
          <a:prstGeom prst="rect">
            <a:avLst/>
          </a:prstGeom>
          <a:ln>
            <a:solidFill>
              <a:schemeClr val="tx1"/>
            </a:solidFill>
          </a:ln>
        </p:spPr>
      </p:pic>
      <p:sp>
        <p:nvSpPr>
          <p:cNvPr id="7" name="Rectangle 6"/>
          <p:cNvSpPr/>
          <p:nvPr/>
        </p:nvSpPr>
        <p:spPr>
          <a:xfrm>
            <a:off x="2819400" y="2610828"/>
            <a:ext cx="4953000" cy="208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1905000"/>
            <a:ext cx="4191000" cy="705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9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76</a:t>
            </a:fld>
            <a:endParaRPr lang="en-US" altLang="en-US"/>
          </a:p>
        </p:txBody>
      </p:sp>
      <p:pic>
        <p:nvPicPr>
          <p:cNvPr id="6" name="Picture 5"/>
          <p:cNvPicPr>
            <a:picLocks noChangeAspect="1"/>
          </p:cNvPicPr>
          <p:nvPr/>
        </p:nvPicPr>
        <p:blipFill>
          <a:blip r:embed="rId2"/>
          <a:stretch>
            <a:fillRect/>
          </a:stretch>
        </p:blipFill>
        <p:spPr>
          <a:xfrm>
            <a:off x="430054" y="1143000"/>
            <a:ext cx="8427829" cy="4419600"/>
          </a:xfrm>
          <a:prstGeom prst="rect">
            <a:avLst/>
          </a:prstGeom>
          <a:ln>
            <a:solidFill>
              <a:schemeClr val="tx1"/>
            </a:solidFill>
          </a:ln>
        </p:spPr>
      </p:pic>
    </p:spTree>
    <p:extLst>
      <p:ext uri="{BB962C8B-B14F-4D97-AF65-F5344CB8AC3E}">
        <p14:creationId xmlns:p14="http://schemas.microsoft.com/office/powerpoint/2010/main" val="22933970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3505200" cy="1143000"/>
          </a:xfrm>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77</a:t>
            </a:fld>
            <a:endParaRPr lang="en-US" altLang="en-US"/>
          </a:p>
        </p:txBody>
      </p:sp>
      <p:pic>
        <p:nvPicPr>
          <p:cNvPr id="6" name="Picture 5"/>
          <p:cNvPicPr>
            <a:picLocks noChangeAspect="1"/>
          </p:cNvPicPr>
          <p:nvPr/>
        </p:nvPicPr>
        <p:blipFill>
          <a:blip r:embed="rId2"/>
          <a:stretch>
            <a:fillRect/>
          </a:stretch>
        </p:blipFill>
        <p:spPr>
          <a:xfrm>
            <a:off x="1078325" y="583929"/>
            <a:ext cx="4897813" cy="3415051"/>
          </a:xfrm>
          <a:prstGeom prst="rect">
            <a:avLst/>
          </a:prstGeom>
        </p:spPr>
      </p:pic>
      <p:pic>
        <p:nvPicPr>
          <p:cNvPr id="7" name="Picture 6"/>
          <p:cNvPicPr>
            <a:picLocks noChangeAspect="1"/>
          </p:cNvPicPr>
          <p:nvPr/>
        </p:nvPicPr>
        <p:blipFill>
          <a:blip r:embed="rId3"/>
          <a:stretch>
            <a:fillRect/>
          </a:stretch>
        </p:blipFill>
        <p:spPr>
          <a:xfrm>
            <a:off x="1078325" y="3998980"/>
            <a:ext cx="4974794" cy="2829203"/>
          </a:xfrm>
          <a:prstGeom prst="rect">
            <a:avLst/>
          </a:prstGeom>
        </p:spPr>
      </p:pic>
      <p:sp>
        <p:nvSpPr>
          <p:cNvPr id="3" name="TextBox 2"/>
          <p:cNvSpPr txBox="1"/>
          <p:nvPr/>
        </p:nvSpPr>
        <p:spPr>
          <a:xfrm>
            <a:off x="3581400" y="5867400"/>
            <a:ext cx="1752600" cy="369332"/>
          </a:xfrm>
          <a:prstGeom prst="rect">
            <a:avLst/>
          </a:prstGeom>
          <a:noFill/>
        </p:spPr>
        <p:txBody>
          <a:bodyPr wrap="square" rtlCol="0">
            <a:spAutoFit/>
          </a:bodyPr>
          <a:lstStyle/>
          <a:p>
            <a:r>
              <a:rPr lang="en-US" dirty="0" smtClean="0"/>
              <a:t>NO GROWTH</a:t>
            </a:r>
            <a:endParaRPr lang="en-US" dirty="0"/>
          </a:p>
        </p:txBody>
      </p:sp>
    </p:spTree>
    <p:extLst>
      <p:ext uri="{BB962C8B-B14F-4D97-AF65-F5344CB8AC3E}">
        <p14:creationId xmlns:p14="http://schemas.microsoft.com/office/powerpoint/2010/main" val="38025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78</a:t>
            </a:fld>
            <a:endParaRPr lang="en-US" altLang="en-US"/>
          </a:p>
        </p:txBody>
      </p:sp>
      <p:pic>
        <p:nvPicPr>
          <p:cNvPr id="6" name="Picture 5"/>
          <p:cNvPicPr>
            <a:picLocks noChangeAspect="1"/>
          </p:cNvPicPr>
          <p:nvPr/>
        </p:nvPicPr>
        <p:blipFill>
          <a:blip r:embed="rId2"/>
          <a:stretch>
            <a:fillRect/>
          </a:stretch>
        </p:blipFill>
        <p:spPr>
          <a:xfrm>
            <a:off x="609600" y="2514600"/>
            <a:ext cx="7383606" cy="981127"/>
          </a:xfrm>
          <a:prstGeom prst="rect">
            <a:avLst/>
          </a:prstGeom>
          <a:ln>
            <a:solidFill>
              <a:schemeClr val="tx1"/>
            </a:solidFill>
          </a:ln>
        </p:spPr>
      </p:pic>
    </p:spTree>
    <p:extLst>
      <p:ext uri="{BB962C8B-B14F-4D97-AF65-F5344CB8AC3E}">
        <p14:creationId xmlns:p14="http://schemas.microsoft.com/office/powerpoint/2010/main" val="14508010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79</a:t>
            </a:fld>
            <a:endParaRPr lang="en-US" altLang="en-US"/>
          </a:p>
        </p:txBody>
      </p:sp>
      <p:pic>
        <p:nvPicPr>
          <p:cNvPr id="6" name="Picture 5"/>
          <p:cNvPicPr>
            <a:picLocks noChangeAspect="1"/>
          </p:cNvPicPr>
          <p:nvPr/>
        </p:nvPicPr>
        <p:blipFill>
          <a:blip r:embed="rId2"/>
          <a:stretch>
            <a:fillRect/>
          </a:stretch>
        </p:blipFill>
        <p:spPr>
          <a:xfrm>
            <a:off x="373376" y="1105693"/>
            <a:ext cx="7246624" cy="5135563"/>
          </a:xfrm>
          <a:prstGeom prst="rect">
            <a:avLst/>
          </a:prstGeom>
          <a:ln>
            <a:solidFill>
              <a:schemeClr val="tx1"/>
            </a:solidFill>
          </a:ln>
        </p:spPr>
      </p:pic>
      <p:sp>
        <p:nvSpPr>
          <p:cNvPr id="7" name="TextBox 6"/>
          <p:cNvSpPr txBox="1"/>
          <p:nvPr/>
        </p:nvSpPr>
        <p:spPr>
          <a:xfrm>
            <a:off x="260074" y="805934"/>
            <a:ext cx="281940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3/14/22 PCP Phone visit</a:t>
            </a:r>
            <a:endParaRPr lang="en-US" dirty="0"/>
          </a:p>
        </p:txBody>
      </p:sp>
      <p:sp>
        <p:nvSpPr>
          <p:cNvPr id="8" name="Rectangle 7"/>
          <p:cNvSpPr/>
          <p:nvPr/>
        </p:nvSpPr>
        <p:spPr>
          <a:xfrm>
            <a:off x="373376" y="4495800"/>
            <a:ext cx="4427224" cy="1745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76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6526" y="0"/>
            <a:ext cx="5715000" cy="1143000"/>
          </a:xfrm>
        </p:spPr>
        <p:txBody>
          <a:bodyPr/>
          <a:lstStyle/>
          <a:p>
            <a:r>
              <a:rPr lang="en-US" dirty="0" smtClean="0">
                <a:latin typeface="+mn-lt"/>
              </a:rPr>
              <a:t>Ovarian Cysts</a:t>
            </a:r>
            <a:endParaRPr lang="en-US" dirty="0">
              <a:latin typeface="+mn-lt"/>
            </a:endParaRPr>
          </a:p>
        </p:txBody>
      </p:sp>
      <p:sp>
        <p:nvSpPr>
          <p:cNvPr id="7" name="Content Placeholder 6"/>
          <p:cNvSpPr>
            <a:spLocks noGrp="1"/>
          </p:cNvSpPr>
          <p:nvPr>
            <p:ph idx="1"/>
          </p:nvPr>
        </p:nvSpPr>
        <p:spPr>
          <a:xfrm>
            <a:off x="457200" y="1524000"/>
            <a:ext cx="8458200" cy="4525963"/>
          </a:xfrm>
        </p:spPr>
        <p:txBody>
          <a:bodyPr/>
          <a:lstStyle/>
          <a:p>
            <a:r>
              <a:rPr lang="en-US" sz="2800" dirty="0" smtClean="0">
                <a:latin typeface="+mn-lt"/>
              </a:rPr>
              <a:t>cyst </a:t>
            </a:r>
          </a:p>
          <a:p>
            <a:pPr lvl="1"/>
            <a:r>
              <a:rPr lang="en-US" sz="2400" dirty="0" smtClean="0">
                <a:latin typeface="+mn-lt"/>
              </a:rPr>
              <a:t>s/s: unilateral or bilateral pain, may be sharp or achy, may be constant or intermittent. May be worse with activity or sex, Usually responds to NSAIDs, may last days/weeks. </a:t>
            </a:r>
          </a:p>
          <a:p>
            <a:pPr lvl="2"/>
            <a:r>
              <a:rPr lang="en-US" sz="2400" dirty="0" smtClean="0">
                <a:latin typeface="+mn-lt"/>
              </a:rPr>
              <a:t>At time of rupture may have acute onset, intense pain</a:t>
            </a:r>
          </a:p>
          <a:p>
            <a:pPr lvl="1"/>
            <a:r>
              <a:rPr lang="en-US" sz="2400" dirty="0" smtClean="0">
                <a:latin typeface="+mn-lt"/>
              </a:rPr>
              <a:t>Exam:</a:t>
            </a:r>
          </a:p>
          <a:p>
            <a:pPr lvl="2"/>
            <a:r>
              <a:rPr lang="en-US" sz="2400" dirty="0" smtClean="0">
                <a:latin typeface="+mn-lt"/>
              </a:rPr>
              <a:t>Adnexal enlargement</a:t>
            </a:r>
          </a:p>
          <a:p>
            <a:pPr lvl="2"/>
            <a:r>
              <a:rPr lang="en-US" sz="2400" dirty="0" smtClean="0">
                <a:latin typeface="+mn-lt"/>
              </a:rPr>
              <a:t>Adnexal tenderness</a:t>
            </a:r>
          </a:p>
          <a:p>
            <a:endParaRPr lang="en-US" dirty="0" smtClean="0">
              <a:latin typeface="+mn-lt"/>
            </a:endParaRPr>
          </a:p>
          <a:p>
            <a:endParaRPr lang="en-US" dirty="0">
              <a:latin typeface="+mn-lt"/>
            </a:endParaRPr>
          </a:p>
        </p:txBody>
      </p:sp>
      <p:sp>
        <p:nvSpPr>
          <p:cNvPr id="5" name="Slide Number Placeholder 4"/>
          <p:cNvSpPr>
            <a:spLocks noGrp="1"/>
          </p:cNvSpPr>
          <p:nvPr>
            <p:ph type="sldNum" sz="quarter" idx="12"/>
          </p:nvPr>
        </p:nvSpPr>
        <p:spPr/>
        <p:txBody>
          <a:bodyPr/>
          <a:lstStyle/>
          <a:p>
            <a:pPr>
              <a:defRPr/>
            </a:pPr>
            <a:fld id="{F303F4B9-0104-47B2-A52A-6EEB5033EAA5}" type="slidenum">
              <a:rPr lang="en-US" altLang="en-US" smtClean="0"/>
              <a:pPr>
                <a:defRPr/>
              </a:pPr>
              <a:t>8</a:t>
            </a:fld>
            <a:endParaRPr lang="en-US" altLang="en-US"/>
          </a:p>
        </p:txBody>
      </p:sp>
      <p:pic>
        <p:nvPicPr>
          <p:cNvPr id="1026" name="Picture 2" descr="Image result for ovarian cy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934" y="3581400"/>
            <a:ext cx="445770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405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80</a:t>
            </a:fld>
            <a:endParaRPr lang="en-US" altLang="en-US"/>
          </a:p>
        </p:txBody>
      </p:sp>
      <p:pic>
        <p:nvPicPr>
          <p:cNvPr id="6" name="Picture 5"/>
          <p:cNvPicPr>
            <a:picLocks noChangeAspect="1"/>
          </p:cNvPicPr>
          <p:nvPr/>
        </p:nvPicPr>
        <p:blipFill>
          <a:blip r:embed="rId2"/>
          <a:stretch>
            <a:fillRect/>
          </a:stretch>
        </p:blipFill>
        <p:spPr>
          <a:xfrm>
            <a:off x="304800" y="1219200"/>
            <a:ext cx="8514126" cy="4876799"/>
          </a:xfrm>
          <a:prstGeom prst="rect">
            <a:avLst/>
          </a:prstGeom>
          <a:ln>
            <a:solidFill>
              <a:schemeClr val="tx1"/>
            </a:solidFill>
          </a:ln>
        </p:spPr>
      </p:pic>
      <p:sp>
        <p:nvSpPr>
          <p:cNvPr id="7" name="Rectangle 6"/>
          <p:cNvSpPr/>
          <p:nvPr/>
        </p:nvSpPr>
        <p:spPr>
          <a:xfrm>
            <a:off x="2819400" y="3200400"/>
            <a:ext cx="5999526"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259262"/>
            <a:ext cx="4343400" cy="236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5638799"/>
            <a:ext cx="7162800" cy="457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74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3886200" cy="1143000"/>
          </a:xfrm>
        </p:spPr>
        <p:txBody>
          <a:bodyPr/>
          <a:lstStyle/>
          <a:p>
            <a:r>
              <a:rPr lang="en-US" dirty="0" smtClean="0"/>
              <a:t>KTE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81</a:t>
            </a:fld>
            <a:endParaRPr lang="en-US" altLang="en-US"/>
          </a:p>
        </p:txBody>
      </p:sp>
      <p:pic>
        <p:nvPicPr>
          <p:cNvPr id="6" name="Picture 5"/>
          <p:cNvPicPr>
            <a:picLocks noChangeAspect="1"/>
          </p:cNvPicPr>
          <p:nvPr/>
        </p:nvPicPr>
        <p:blipFill>
          <a:blip r:embed="rId2"/>
          <a:stretch>
            <a:fillRect/>
          </a:stretch>
        </p:blipFill>
        <p:spPr>
          <a:xfrm>
            <a:off x="443948" y="152400"/>
            <a:ext cx="5138514" cy="3929452"/>
          </a:xfrm>
          <a:prstGeom prst="rect">
            <a:avLst/>
          </a:prstGeom>
        </p:spPr>
      </p:pic>
      <p:pic>
        <p:nvPicPr>
          <p:cNvPr id="7" name="Picture 6"/>
          <p:cNvPicPr>
            <a:picLocks noChangeAspect="1"/>
          </p:cNvPicPr>
          <p:nvPr/>
        </p:nvPicPr>
        <p:blipFill>
          <a:blip r:embed="rId3"/>
          <a:stretch>
            <a:fillRect/>
          </a:stretch>
        </p:blipFill>
        <p:spPr>
          <a:xfrm>
            <a:off x="443948" y="4029656"/>
            <a:ext cx="5078719" cy="2529134"/>
          </a:xfrm>
          <a:prstGeom prst="rect">
            <a:avLst/>
          </a:prstGeom>
        </p:spPr>
      </p:pic>
      <p:sp>
        <p:nvSpPr>
          <p:cNvPr id="8" name="Rectangle 7"/>
          <p:cNvSpPr/>
          <p:nvPr/>
        </p:nvSpPr>
        <p:spPr>
          <a:xfrm>
            <a:off x="1010462" y="6356350"/>
            <a:ext cx="1199338" cy="189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05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82</a:t>
            </a:fld>
            <a:endParaRPr lang="en-US" altLang="en-US"/>
          </a:p>
        </p:txBody>
      </p:sp>
      <p:pic>
        <p:nvPicPr>
          <p:cNvPr id="6" name="Picture 5"/>
          <p:cNvPicPr>
            <a:picLocks noChangeAspect="1"/>
          </p:cNvPicPr>
          <p:nvPr/>
        </p:nvPicPr>
        <p:blipFill>
          <a:blip r:embed="rId2"/>
          <a:stretch>
            <a:fillRect/>
          </a:stretch>
        </p:blipFill>
        <p:spPr>
          <a:xfrm>
            <a:off x="725557" y="2133600"/>
            <a:ext cx="7135221" cy="1076475"/>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758687" y="3362422"/>
            <a:ext cx="7087589" cy="762106"/>
          </a:xfrm>
          <a:prstGeom prst="rect">
            <a:avLst/>
          </a:prstGeom>
          <a:ln>
            <a:solidFill>
              <a:schemeClr val="tx1"/>
            </a:solidFill>
          </a:ln>
        </p:spPr>
      </p:pic>
    </p:spTree>
    <p:extLst>
      <p:ext uri="{BB962C8B-B14F-4D97-AF65-F5344CB8AC3E}">
        <p14:creationId xmlns:p14="http://schemas.microsoft.com/office/powerpoint/2010/main" val="13358123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83</a:t>
            </a:fld>
            <a:endParaRPr lang="en-US" altLang="en-US"/>
          </a:p>
        </p:txBody>
      </p:sp>
      <p:pic>
        <p:nvPicPr>
          <p:cNvPr id="6" name="Picture 5"/>
          <p:cNvPicPr>
            <a:picLocks noChangeAspect="1"/>
          </p:cNvPicPr>
          <p:nvPr/>
        </p:nvPicPr>
        <p:blipFill>
          <a:blip r:embed="rId2"/>
          <a:stretch>
            <a:fillRect/>
          </a:stretch>
        </p:blipFill>
        <p:spPr>
          <a:xfrm>
            <a:off x="234399" y="1417638"/>
            <a:ext cx="8610156" cy="3992561"/>
          </a:xfrm>
          <a:prstGeom prst="rect">
            <a:avLst/>
          </a:prstGeom>
          <a:ln>
            <a:solidFill>
              <a:schemeClr val="tx1"/>
            </a:solidFill>
          </a:ln>
        </p:spPr>
      </p:pic>
      <p:sp>
        <p:nvSpPr>
          <p:cNvPr id="7" name="TextBox 6"/>
          <p:cNvSpPr txBox="1"/>
          <p:nvPr/>
        </p:nvSpPr>
        <p:spPr>
          <a:xfrm>
            <a:off x="260074" y="805934"/>
            <a:ext cx="281940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3/18/22 PCP visit</a:t>
            </a:r>
            <a:endParaRPr lang="en-US" dirty="0"/>
          </a:p>
        </p:txBody>
      </p:sp>
    </p:spTree>
    <p:extLst>
      <p:ext uri="{BB962C8B-B14F-4D97-AF65-F5344CB8AC3E}">
        <p14:creationId xmlns:p14="http://schemas.microsoft.com/office/powerpoint/2010/main" val="3299236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84</a:t>
            </a:fld>
            <a:endParaRPr lang="en-US" altLang="en-US"/>
          </a:p>
        </p:txBody>
      </p:sp>
      <p:pic>
        <p:nvPicPr>
          <p:cNvPr id="6" name="Picture 5"/>
          <p:cNvPicPr>
            <a:picLocks noChangeAspect="1"/>
          </p:cNvPicPr>
          <p:nvPr/>
        </p:nvPicPr>
        <p:blipFill>
          <a:blip r:embed="rId2"/>
          <a:stretch>
            <a:fillRect/>
          </a:stretch>
        </p:blipFill>
        <p:spPr>
          <a:xfrm>
            <a:off x="437322" y="1295400"/>
            <a:ext cx="8448430" cy="3581400"/>
          </a:xfrm>
          <a:prstGeom prst="rect">
            <a:avLst/>
          </a:prstGeom>
          <a:ln>
            <a:solidFill>
              <a:schemeClr val="tx1"/>
            </a:solidFill>
          </a:ln>
        </p:spPr>
      </p:pic>
      <p:sp>
        <p:nvSpPr>
          <p:cNvPr id="7" name="Rectangle 6"/>
          <p:cNvSpPr/>
          <p:nvPr/>
        </p:nvSpPr>
        <p:spPr>
          <a:xfrm>
            <a:off x="2133600" y="2438400"/>
            <a:ext cx="419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3309040"/>
            <a:ext cx="2971800" cy="729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77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85</a:t>
            </a:fld>
            <a:endParaRPr lang="en-US" altLang="en-US"/>
          </a:p>
        </p:txBody>
      </p:sp>
      <p:pic>
        <p:nvPicPr>
          <p:cNvPr id="6" name="Picture 5"/>
          <p:cNvPicPr>
            <a:picLocks noChangeAspect="1"/>
          </p:cNvPicPr>
          <p:nvPr/>
        </p:nvPicPr>
        <p:blipFill>
          <a:blip r:embed="rId2"/>
          <a:stretch>
            <a:fillRect/>
          </a:stretch>
        </p:blipFill>
        <p:spPr>
          <a:xfrm>
            <a:off x="560299" y="1417638"/>
            <a:ext cx="8267210" cy="4144961"/>
          </a:xfrm>
          <a:prstGeom prst="rect">
            <a:avLst/>
          </a:prstGeom>
          <a:ln>
            <a:solidFill>
              <a:schemeClr val="tx1"/>
            </a:solidFill>
          </a:ln>
        </p:spPr>
      </p:pic>
      <p:sp>
        <p:nvSpPr>
          <p:cNvPr id="7" name="Rectangle 6"/>
          <p:cNvSpPr/>
          <p:nvPr/>
        </p:nvSpPr>
        <p:spPr>
          <a:xfrm>
            <a:off x="560298" y="1905000"/>
            <a:ext cx="5688101"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046" y="4244974"/>
            <a:ext cx="3567754" cy="479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3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86</a:t>
            </a:fld>
            <a:endParaRPr lang="en-US" altLang="en-US"/>
          </a:p>
        </p:txBody>
      </p:sp>
      <p:pic>
        <p:nvPicPr>
          <p:cNvPr id="6" name="Picture 5"/>
          <p:cNvPicPr>
            <a:picLocks noChangeAspect="1"/>
          </p:cNvPicPr>
          <p:nvPr/>
        </p:nvPicPr>
        <p:blipFill>
          <a:blip r:embed="rId2"/>
          <a:stretch>
            <a:fillRect/>
          </a:stretch>
        </p:blipFill>
        <p:spPr>
          <a:xfrm>
            <a:off x="1156253" y="1218891"/>
            <a:ext cx="7720492" cy="4907272"/>
          </a:xfrm>
          <a:prstGeom prst="rect">
            <a:avLst/>
          </a:prstGeom>
          <a:ln>
            <a:solidFill>
              <a:schemeClr val="tx1"/>
            </a:solidFill>
          </a:ln>
        </p:spPr>
      </p:pic>
      <p:sp>
        <p:nvSpPr>
          <p:cNvPr id="7" name="TextBox 6"/>
          <p:cNvSpPr txBox="1"/>
          <p:nvPr/>
        </p:nvSpPr>
        <p:spPr>
          <a:xfrm>
            <a:off x="260074" y="805934"/>
            <a:ext cx="281940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3/21/22 GYN visit</a:t>
            </a:r>
            <a:endParaRPr lang="en-US" dirty="0"/>
          </a:p>
        </p:txBody>
      </p:sp>
      <p:sp>
        <p:nvSpPr>
          <p:cNvPr id="8" name="Rectangle 7"/>
          <p:cNvSpPr/>
          <p:nvPr/>
        </p:nvSpPr>
        <p:spPr>
          <a:xfrm>
            <a:off x="1186070" y="1461263"/>
            <a:ext cx="7424530" cy="415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3999" y="2057399"/>
            <a:ext cx="1181655" cy="2608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00" y="2209800"/>
            <a:ext cx="2057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4267200"/>
            <a:ext cx="6248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713" y="5638799"/>
            <a:ext cx="2587487" cy="487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97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3" name="Content Placeholder 2"/>
          <p:cNvSpPr>
            <a:spLocks noGrp="1"/>
          </p:cNvSpPr>
          <p:nvPr>
            <p:ph idx="1"/>
          </p:nvPr>
        </p:nvSpPr>
        <p:spPr>
          <a:xfrm>
            <a:off x="609600" y="1371601"/>
            <a:ext cx="5791200" cy="2362200"/>
          </a:xfrm>
        </p:spPr>
        <p:txBody>
          <a:bodyPr/>
          <a:lstStyle/>
          <a:p>
            <a:pPr marL="0" indent="0">
              <a:buNone/>
            </a:pPr>
            <a:r>
              <a:rPr lang="en-US" dirty="0" smtClean="0"/>
              <a:t>Assessment?</a:t>
            </a:r>
          </a:p>
          <a:p>
            <a:pPr marL="0" indent="0">
              <a:buNone/>
            </a:pPr>
            <a:r>
              <a:rPr lang="en-US" dirty="0" smtClean="0"/>
              <a:t>	1. PID</a:t>
            </a:r>
          </a:p>
          <a:p>
            <a:pPr marL="0" indent="0">
              <a:buNone/>
            </a:pPr>
            <a:r>
              <a:rPr lang="en-US" dirty="0" smtClean="0"/>
              <a:t>	2. constipation</a:t>
            </a:r>
          </a:p>
          <a:p>
            <a:pPr marL="0" indent="0">
              <a:buNone/>
            </a:pPr>
            <a:endParaRPr lang="en-US" dirty="0"/>
          </a:p>
          <a:p>
            <a:pPr marL="0" indent="0">
              <a:buNone/>
            </a:pPr>
            <a:r>
              <a:rPr lang="en-US" dirty="0" smtClean="0"/>
              <a:t>Plan?</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87</a:t>
            </a:fld>
            <a:endParaRPr lang="en-US" altLang="en-US"/>
          </a:p>
        </p:txBody>
      </p:sp>
      <p:pic>
        <p:nvPicPr>
          <p:cNvPr id="6" name="Picture 5"/>
          <p:cNvPicPr>
            <a:picLocks noChangeAspect="1"/>
          </p:cNvPicPr>
          <p:nvPr/>
        </p:nvPicPr>
        <p:blipFill>
          <a:blip r:embed="rId2"/>
          <a:stretch>
            <a:fillRect/>
          </a:stretch>
        </p:blipFill>
        <p:spPr>
          <a:xfrm>
            <a:off x="1066800" y="3515224"/>
            <a:ext cx="7315200" cy="2631080"/>
          </a:xfrm>
          <a:prstGeom prst="rect">
            <a:avLst/>
          </a:prstGeom>
          <a:ln>
            <a:solidFill>
              <a:schemeClr val="tx1"/>
            </a:solidFill>
          </a:ln>
        </p:spPr>
      </p:pic>
    </p:spTree>
    <p:extLst>
      <p:ext uri="{BB962C8B-B14F-4D97-AF65-F5344CB8AC3E}">
        <p14:creationId xmlns:p14="http://schemas.microsoft.com/office/powerpoint/2010/main" val="288666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88</a:t>
            </a:fld>
            <a:endParaRPr lang="en-US" altLang="en-US"/>
          </a:p>
        </p:txBody>
      </p:sp>
      <p:pic>
        <p:nvPicPr>
          <p:cNvPr id="6" name="Picture 5"/>
          <p:cNvPicPr>
            <a:picLocks noChangeAspect="1"/>
          </p:cNvPicPr>
          <p:nvPr/>
        </p:nvPicPr>
        <p:blipFill>
          <a:blip r:embed="rId2"/>
          <a:stretch>
            <a:fillRect/>
          </a:stretch>
        </p:blipFill>
        <p:spPr>
          <a:xfrm>
            <a:off x="1143000" y="1181892"/>
            <a:ext cx="6781800" cy="4375355"/>
          </a:xfrm>
          <a:prstGeom prst="rect">
            <a:avLst/>
          </a:prstGeom>
          <a:ln>
            <a:solidFill>
              <a:schemeClr val="tx1"/>
            </a:solidFill>
          </a:ln>
        </p:spPr>
      </p:pic>
      <p:sp>
        <p:nvSpPr>
          <p:cNvPr id="7" name="TextBox 6"/>
          <p:cNvSpPr txBox="1"/>
          <p:nvPr/>
        </p:nvSpPr>
        <p:spPr>
          <a:xfrm>
            <a:off x="260074" y="805934"/>
            <a:ext cx="281940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3/26/22 KUB US</a:t>
            </a:r>
            <a:endParaRPr lang="en-US" dirty="0"/>
          </a:p>
        </p:txBody>
      </p:sp>
      <p:sp>
        <p:nvSpPr>
          <p:cNvPr id="8" name="Rectangle 7"/>
          <p:cNvSpPr/>
          <p:nvPr/>
        </p:nvSpPr>
        <p:spPr>
          <a:xfrm>
            <a:off x="1169504" y="4876799"/>
            <a:ext cx="6298096" cy="680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4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89</a:t>
            </a:fld>
            <a:endParaRPr lang="en-US" altLang="en-US"/>
          </a:p>
        </p:txBody>
      </p:sp>
      <p:pic>
        <p:nvPicPr>
          <p:cNvPr id="6" name="Picture 5"/>
          <p:cNvPicPr>
            <a:picLocks noChangeAspect="1"/>
          </p:cNvPicPr>
          <p:nvPr/>
        </p:nvPicPr>
        <p:blipFill>
          <a:blip r:embed="rId2"/>
          <a:stretch>
            <a:fillRect/>
          </a:stretch>
        </p:blipFill>
        <p:spPr>
          <a:xfrm>
            <a:off x="838200" y="1143525"/>
            <a:ext cx="8140176" cy="4982638"/>
          </a:xfrm>
          <a:prstGeom prst="rect">
            <a:avLst/>
          </a:prstGeom>
          <a:ln>
            <a:solidFill>
              <a:schemeClr val="tx1"/>
            </a:solidFill>
          </a:ln>
        </p:spPr>
      </p:pic>
      <p:sp>
        <p:nvSpPr>
          <p:cNvPr id="7" name="TextBox 6"/>
          <p:cNvSpPr txBox="1"/>
          <p:nvPr/>
        </p:nvSpPr>
        <p:spPr>
          <a:xfrm>
            <a:off x="304800" y="757497"/>
            <a:ext cx="281940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3/31/22 PCP Phone visit</a:t>
            </a:r>
            <a:endParaRPr lang="en-US" dirty="0"/>
          </a:p>
        </p:txBody>
      </p:sp>
      <p:sp>
        <p:nvSpPr>
          <p:cNvPr id="8" name="Rectangle 7"/>
          <p:cNvSpPr/>
          <p:nvPr/>
        </p:nvSpPr>
        <p:spPr>
          <a:xfrm>
            <a:off x="838200" y="5486399"/>
            <a:ext cx="7924800" cy="639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21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a:t>
            </a:fld>
            <a:endParaRPr lang="en-US" altLang="en-US"/>
          </a:p>
        </p:txBody>
      </p:sp>
      <p:pic>
        <p:nvPicPr>
          <p:cNvPr id="4098" name="Picture 2" descr="Image result for ovarian cy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999424"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127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90</a:t>
            </a:fld>
            <a:endParaRPr lang="en-US" altLang="en-US"/>
          </a:p>
        </p:txBody>
      </p:sp>
      <p:pic>
        <p:nvPicPr>
          <p:cNvPr id="6" name="Picture 5"/>
          <p:cNvPicPr>
            <a:picLocks noChangeAspect="1"/>
          </p:cNvPicPr>
          <p:nvPr/>
        </p:nvPicPr>
        <p:blipFill>
          <a:blip r:embed="rId2"/>
          <a:stretch>
            <a:fillRect/>
          </a:stretch>
        </p:blipFill>
        <p:spPr>
          <a:xfrm>
            <a:off x="457199" y="2590800"/>
            <a:ext cx="8283739" cy="1295400"/>
          </a:xfrm>
          <a:prstGeom prst="rect">
            <a:avLst/>
          </a:prstGeom>
          <a:ln>
            <a:solidFill>
              <a:schemeClr val="tx1"/>
            </a:solidFill>
          </a:ln>
        </p:spPr>
      </p:pic>
      <p:sp>
        <p:nvSpPr>
          <p:cNvPr id="7" name="TextBox 6"/>
          <p:cNvSpPr txBox="1"/>
          <p:nvPr/>
        </p:nvSpPr>
        <p:spPr>
          <a:xfrm>
            <a:off x="228600" y="1819553"/>
            <a:ext cx="281940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5/6/22 PCP Phone visit</a:t>
            </a:r>
            <a:endParaRPr lang="en-US" dirty="0"/>
          </a:p>
        </p:txBody>
      </p:sp>
    </p:spTree>
    <p:extLst>
      <p:ext uri="{BB962C8B-B14F-4D97-AF65-F5344CB8AC3E}">
        <p14:creationId xmlns:p14="http://schemas.microsoft.com/office/powerpoint/2010/main" val="30976674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KTE</a:t>
            </a:r>
            <a:endParaRPr lang="en-US" dirty="0"/>
          </a:p>
        </p:txBody>
      </p:sp>
      <p:sp>
        <p:nvSpPr>
          <p:cNvPr id="3" name="Content Placeholder 2"/>
          <p:cNvSpPr>
            <a:spLocks noGrp="1"/>
          </p:cNvSpPr>
          <p:nvPr>
            <p:ph idx="1"/>
          </p:nvPr>
        </p:nvSpPr>
        <p:spPr>
          <a:xfrm>
            <a:off x="490331" y="3428999"/>
            <a:ext cx="4538870" cy="1143001"/>
          </a:xfrm>
        </p:spPr>
        <p:txBody>
          <a:bodyPr/>
          <a:lstStyle/>
          <a:p>
            <a:r>
              <a:rPr lang="en-US" dirty="0" smtClean="0"/>
              <a:t>Referred to GYN for follow up</a:t>
            </a:r>
          </a:p>
          <a:p>
            <a:r>
              <a:rPr lang="en-US" dirty="0" smtClean="0"/>
              <a:t>US ordered </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91</a:t>
            </a:fld>
            <a:endParaRPr lang="en-US" altLang="en-US"/>
          </a:p>
        </p:txBody>
      </p:sp>
      <p:pic>
        <p:nvPicPr>
          <p:cNvPr id="6" name="Picture 5"/>
          <p:cNvPicPr>
            <a:picLocks noChangeAspect="1"/>
          </p:cNvPicPr>
          <p:nvPr/>
        </p:nvPicPr>
        <p:blipFill>
          <a:blip r:embed="rId2"/>
          <a:stretch>
            <a:fillRect/>
          </a:stretch>
        </p:blipFill>
        <p:spPr>
          <a:xfrm>
            <a:off x="450573" y="1117337"/>
            <a:ext cx="8343471" cy="2235463"/>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80043" y="4343400"/>
            <a:ext cx="6399648" cy="1752600"/>
          </a:xfrm>
          <a:prstGeom prst="rect">
            <a:avLst/>
          </a:prstGeom>
          <a:ln>
            <a:solidFill>
              <a:schemeClr val="tx1"/>
            </a:solidFill>
          </a:ln>
        </p:spPr>
      </p:pic>
      <p:sp>
        <p:nvSpPr>
          <p:cNvPr id="8" name="Rectangle 7"/>
          <p:cNvSpPr/>
          <p:nvPr/>
        </p:nvSpPr>
        <p:spPr>
          <a:xfrm>
            <a:off x="731290" y="1583290"/>
            <a:ext cx="7117309" cy="2455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53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Menopause</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92</a:t>
            </a:fld>
            <a:endParaRPr lang="en-US" altLang="en-US"/>
          </a:p>
        </p:txBody>
      </p:sp>
    </p:spTree>
    <p:extLst>
      <p:ext uri="{BB962C8B-B14F-4D97-AF65-F5344CB8AC3E}">
        <p14:creationId xmlns:p14="http://schemas.microsoft.com/office/powerpoint/2010/main" val="4182826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8940" y="76200"/>
            <a:ext cx="5715000" cy="1143000"/>
          </a:xfrm>
        </p:spPr>
        <p:txBody>
          <a:bodyPr/>
          <a:lstStyle/>
          <a:p>
            <a:r>
              <a:rPr lang="en-US" dirty="0" smtClean="0">
                <a:latin typeface="+mn-lt"/>
              </a:rPr>
              <a:t>Menopause</a:t>
            </a:r>
            <a:endParaRPr lang="en-US" dirty="0">
              <a:latin typeface="+mn-lt"/>
            </a:endParaRPr>
          </a:p>
        </p:txBody>
      </p:sp>
      <p:sp>
        <p:nvSpPr>
          <p:cNvPr id="7" name="Content Placeholder 6"/>
          <p:cNvSpPr>
            <a:spLocks noGrp="1"/>
          </p:cNvSpPr>
          <p:nvPr>
            <p:ph idx="1"/>
          </p:nvPr>
        </p:nvSpPr>
        <p:spPr>
          <a:xfrm>
            <a:off x="281940" y="1401762"/>
            <a:ext cx="7924800" cy="4525963"/>
          </a:xfrm>
        </p:spPr>
        <p:txBody>
          <a:bodyPr/>
          <a:lstStyle/>
          <a:p>
            <a:r>
              <a:rPr lang="en-US" dirty="0" smtClean="0">
                <a:latin typeface="+mn-lt"/>
              </a:rPr>
              <a:t>Average age: 51-52 (range 40-58)</a:t>
            </a:r>
            <a:endParaRPr lang="en-US" dirty="0">
              <a:latin typeface="+mn-lt"/>
            </a:endParaRPr>
          </a:p>
          <a:p>
            <a:r>
              <a:rPr lang="en-US" dirty="0" smtClean="0">
                <a:latin typeface="+mn-lt"/>
              </a:rPr>
              <a:t>Perimenopause</a:t>
            </a:r>
            <a:endParaRPr lang="en-US" dirty="0">
              <a:latin typeface="+mn-lt"/>
            </a:endParaRPr>
          </a:p>
          <a:p>
            <a:pPr lvl="1"/>
            <a:r>
              <a:rPr lang="en-US" dirty="0" smtClean="0">
                <a:latin typeface="+mn-lt"/>
              </a:rPr>
              <a:t>Average age: 47 </a:t>
            </a:r>
          </a:p>
          <a:p>
            <a:pPr lvl="1"/>
            <a:r>
              <a:rPr lang="en-US" dirty="0" smtClean="0">
                <a:latin typeface="+mn-lt"/>
              </a:rPr>
              <a:t>Duration 4-8 years</a:t>
            </a:r>
          </a:p>
          <a:p>
            <a:r>
              <a:rPr lang="en-US" dirty="0" smtClean="0">
                <a:latin typeface="+mn-lt"/>
              </a:rPr>
              <a:t>Effected by smoking, genetics</a:t>
            </a:r>
          </a:p>
          <a:p>
            <a:r>
              <a:rPr lang="en-US" dirty="0" smtClean="0">
                <a:latin typeface="+mn-lt"/>
              </a:rPr>
              <a:t>Diagnosis:</a:t>
            </a:r>
          </a:p>
          <a:p>
            <a:pPr lvl="1"/>
            <a:r>
              <a:rPr lang="en-US" dirty="0" smtClean="0">
                <a:latin typeface="+mn-lt"/>
              </a:rPr>
              <a:t>No menses &gt;12 </a:t>
            </a:r>
            <a:r>
              <a:rPr lang="en-US" dirty="0" err="1" smtClean="0">
                <a:latin typeface="+mn-lt"/>
              </a:rPr>
              <a:t>mo</a:t>
            </a:r>
            <a:endParaRPr lang="en-US" dirty="0" smtClean="0">
              <a:latin typeface="+mn-lt"/>
            </a:endParaRPr>
          </a:p>
          <a:p>
            <a:pPr lvl="1"/>
            <a:r>
              <a:rPr lang="en-US" dirty="0" smtClean="0">
                <a:latin typeface="+mn-lt"/>
              </a:rPr>
              <a:t>Surgical </a:t>
            </a:r>
            <a:r>
              <a:rPr lang="en-US" dirty="0" err="1" smtClean="0">
                <a:latin typeface="+mn-lt"/>
              </a:rPr>
              <a:t>oopherectomy</a:t>
            </a:r>
            <a:endParaRPr lang="en-US" dirty="0" smtClean="0">
              <a:latin typeface="+mn-lt"/>
            </a:endParaRPr>
          </a:p>
          <a:p>
            <a:pPr lvl="1"/>
            <a:r>
              <a:rPr lang="en-US" dirty="0" smtClean="0">
                <a:latin typeface="+mn-lt"/>
              </a:rPr>
              <a:t>Elevated serum FSH (&gt;25)</a:t>
            </a:r>
          </a:p>
          <a:p>
            <a:pPr lvl="1"/>
            <a:endParaRPr lang="en-US" dirty="0" smtClean="0">
              <a:latin typeface="+mn-lt"/>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3/29/2023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93</a:t>
            </a:fld>
            <a:endParaRPr lang="en-US" altLang="en-US"/>
          </a:p>
        </p:txBody>
      </p:sp>
      <p:pic>
        <p:nvPicPr>
          <p:cNvPr id="8" name="Picture 7"/>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040" y="1034415"/>
            <a:ext cx="30480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040" y="2987040"/>
            <a:ext cx="30099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831080"/>
            <a:ext cx="30194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66866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930" y="19878"/>
            <a:ext cx="5715000" cy="1143000"/>
          </a:xfrm>
        </p:spPr>
        <p:txBody>
          <a:bodyPr/>
          <a:lstStyle/>
          <a:p>
            <a:r>
              <a:rPr lang="en-US" dirty="0" smtClean="0">
                <a:latin typeface="+mn-lt"/>
              </a:rPr>
              <a:t>Menopause</a:t>
            </a:r>
            <a:endParaRPr lang="en-US" dirty="0">
              <a:latin typeface="+mn-lt"/>
            </a:endParaRPr>
          </a:p>
        </p:txBody>
      </p:sp>
      <p:sp>
        <p:nvSpPr>
          <p:cNvPr id="3" name="Content Placeholder 2"/>
          <p:cNvSpPr>
            <a:spLocks noGrp="1"/>
          </p:cNvSpPr>
          <p:nvPr>
            <p:ph idx="1"/>
          </p:nvPr>
        </p:nvSpPr>
        <p:spPr>
          <a:xfrm>
            <a:off x="1099930" y="1600200"/>
            <a:ext cx="7620000" cy="4525963"/>
          </a:xfrm>
        </p:spPr>
        <p:txBody>
          <a:bodyPr/>
          <a:lstStyle/>
          <a:p>
            <a:r>
              <a:rPr lang="en-US" dirty="0" smtClean="0">
                <a:latin typeface="+mn-lt"/>
              </a:rPr>
              <a:t>How do you diagnosed when </a:t>
            </a:r>
            <a:r>
              <a:rPr lang="en-US" dirty="0" err="1" smtClean="0">
                <a:latin typeface="+mn-lt"/>
              </a:rPr>
              <a:t>pt</a:t>
            </a:r>
            <a:r>
              <a:rPr lang="en-US" dirty="0" smtClean="0">
                <a:latin typeface="+mn-lt"/>
              </a:rPr>
              <a:t> is s/p hysterectomy or endometrial ablation?</a:t>
            </a:r>
          </a:p>
          <a:p>
            <a:r>
              <a:rPr lang="en-US" dirty="0" smtClean="0">
                <a:latin typeface="+mn-lt"/>
              </a:rPr>
              <a:t>When symptomatic can check FSH</a:t>
            </a:r>
          </a:p>
          <a:p>
            <a:pPr lvl="1"/>
            <a:r>
              <a:rPr lang="en-US" dirty="0" smtClean="0">
                <a:latin typeface="+mn-lt"/>
              </a:rPr>
              <a:t>If &gt;25 can initiate HRT if needed</a:t>
            </a:r>
          </a:p>
          <a:p>
            <a:pPr lvl="1"/>
            <a:r>
              <a:rPr lang="en-US" dirty="0" smtClean="0">
                <a:latin typeface="+mn-lt"/>
              </a:rPr>
              <a:t>If &lt; 25 consider other etiologies </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94</a:t>
            </a:fld>
            <a:endParaRPr lang="en-US" altLang="en-US"/>
          </a:p>
        </p:txBody>
      </p:sp>
    </p:spTree>
    <p:extLst>
      <p:ext uri="{BB962C8B-B14F-4D97-AF65-F5344CB8AC3E}">
        <p14:creationId xmlns:p14="http://schemas.microsoft.com/office/powerpoint/2010/main" val="9550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9939"/>
            <a:ext cx="5715000" cy="1143000"/>
          </a:xfrm>
        </p:spPr>
        <p:txBody>
          <a:bodyPr/>
          <a:lstStyle/>
          <a:p>
            <a:r>
              <a:rPr lang="en-US" dirty="0" err="1" smtClean="0">
                <a:latin typeface="+mn-lt"/>
              </a:rPr>
              <a:t>Peri</a:t>
            </a:r>
            <a:r>
              <a:rPr lang="en-US" dirty="0" smtClean="0">
                <a:latin typeface="+mn-lt"/>
              </a:rPr>
              <a:t>-Menopause</a:t>
            </a:r>
            <a:endParaRPr lang="en-US" dirty="0">
              <a:latin typeface="+mn-lt"/>
            </a:endParaRPr>
          </a:p>
        </p:txBody>
      </p:sp>
      <p:sp>
        <p:nvSpPr>
          <p:cNvPr id="3" name="Content Placeholder 2"/>
          <p:cNvSpPr>
            <a:spLocks noGrp="1"/>
          </p:cNvSpPr>
          <p:nvPr>
            <p:ph idx="1"/>
          </p:nvPr>
        </p:nvSpPr>
        <p:spPr>
          <a:xfrm>
            <a:off x="0" y="904461"/>
            <a:ext cx="4800600" cy="4953000"/>
          </a:xfrm>
        </p:spPr>
        <p:txBody>
          <a:bodyPr/>
          <a:lstStyle/>
          <a:p>
            <a:pPr marL="0" indent="0">
              <a:buNone/>
            </a:pPr>
            <a:r>
              <a:rPr lang="en-US" dirty="0" smtClean="0">
                <a:latin typeface="+mn-lt"/>
              </a:rPr>
              <a:t>Bleeding:</a:t>
            </a:r>
          </a:p>
          <a:p>
            <a:r>
              <a:rPr lang="en-US" sz="2200" dirty="0" err="1" smtClean="0">
                <a:latin typeface="+mn-lt"/>
              </a:rPr>
              <a:t>Oligomenorrhea</a:t>
            </a:r>
            <a:endParaRPr lang="en-US" sz="2200" dirty="0">
              <a:latin typeface="+mn-lt"/>
            </a:endParaRPr>
          </a:p>
          <a:p>
            <a:pPr lvl="1"/>
            <a:r>
              <a:rPr lang="en-US" sz="1800" dirty="0" smtClean="0">
                <a:latin typeface="+mn-lt"/>
              </a:rPr>
              <a:t>&gt; 45yo presumptive diagnosis of perimenopause</a:t>
            </a:r>
          </a:p>
          <a:p>
            <a:pPr lvl="1"/>
            <a:r>
              <a:rPr lang="en-US" sz="1800" dirty="0" smtClean="0">
                <a:latin typeface="+mn-lt"/>
              </a:rPr>
              <a:t>&lt;45yo investigate other causes</a:t>
            </a:r>
          </a:p>
          <a:p>
            <a:r>
              <a:rPr lang="en-US" sz="2200" dirty="0" smtClean="0">
                <a:latin typeface="+mn-lt"/>
              </a:rPr>
              <a:t>Prolonged heavy menses</a:t>
            </a:r>
          </a:p>
          <a:p>
            <a:pPr lvl="1"/>
            <a:r>
              <a:rPr lang="en-US" sz="1800" dirty="0" smtClean="0">
                <a:latin typeface="+mn-lt"/>
              </a:rPr>
              <a:t>Usually an effect of </a:t>
            </a:r>
            <a:r>
              <a:rPr lang="en-US" sz="1800" dirty="0" err="1" smtClean="0">
                <a:latin typeface="+mn-lt"/>
              </a:rPr>
              <a:t>annovular</a:t>
            </a:r>
            <a:r>
              <a:rPr lang="en-US" sz="1800" dirty="0" smtClean="0">
                <a:latin typeface="+mn-lt"/>
              </a:rPr>
              <a:t> cycles</a:t>
            </a:r>
          </a:p>
          <a:p>
            <a:pPr lvl="1"/>
            <a:r>
              <a:rPr lang="en-US" sz="1800" dirty="0" smtClean="0">
                <a:latin typeface="+mn-lt"/>
              </a:rPr>
              <a:t>Consider EMB</a:t>
            </a:r>
          </a:p>
          <a:p>
            <a:r>
              <a:rPr lang="en-US" sz="2200" dirty="0" smtClean="0">
                <a:latin typeface="+mn-lt"/>
              </a:rPr>
              <a:t>Can control with COCPs, cyclical </a:t>
            </a:r>
            <a:r>
              <a:rPr lang="en-US" sz="2200" dirty="0" err="1" smtClean="0">
                <a:latin typeface="+mn-lt"/>
              </a:rPr>
              <a:t>provera</a:t>
            </a:r>
            <a:r>
              <a:rPr lang="en-US" sz="2200" dirty="0" smtClean="0">
                <a:latin typeface="+mn-lt"/>
              </a:rPr>
              <a:t>, </a:t>
            </a:r>
            <a:r>
              <a:rPr lang="en-US" sz="2200" dirty="0" err="1" smtClean="0">
                <a:latin typeface="+mn-lt"/>
              </a:rPr>
              <a:t>Mirena</a:t>
            </a:r>
            <a:r>
              <a:rPr lang="en-US" sz="2200" dirty="0" smtClean="0">
                <a:latin typeface="+mn-lt"/>
              </a:rPr>
              <a:t>, depo</a:t>
            </a:r>
          </a:p>
        </p:txBody>
      </p:sp>
      <p:sp>
        <p:nvSpPr>
          <p:cNvPr id="4" name="Date Placeholder 3"/>
          <p:cNvSpPr>
            <a:spLocks noGrp="1"/>
          </p:cNvSpPr>
          <p:nvPr>
            <p:ph type="dt" sz="half" idx="10"/>
          </p:nvPr>
        </p:nvSpPr>
        <p:spPr/>
        <p:txBody>
          <a:bodyPr/>
          <a:lstStyle/>
          <a:p>
            <a:pPr>
              <a:defRPr/>
            </a:pPr>
            <a:r>
              <a:rPr lang="en-US" dirty="0" smtClean="0"/>
              <a:t>8/19/10Age</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95</a:t>
            </a:fld>
            <a:endParaRPr lang="en-US" altLang="en-US"/>
          </a:p>
        </p:txBody>
      </p:sp>
      <p:pic>
        <p:nvPicPr>
          <p:cNvPr id="1026" name="Picture 2" descr="Image result for perimenopause"/>
          <p:cNvPicPr>
            <a:picLocks noChangeAspect="1" noChangeArrowheads="1"/>
          </p:cNvPicPr>
          <p:nvPr/>
        </p:nvPicPr>
        <p:blipFill rotWithShape="1">
          <a:blip r:embed="rId2">
            <a:extLst>
              <a:ext uri="{28A0092B-C50C-407E-A947-70E740481C1C}">
                <a14:useLocalDpi xmlns:a14="http://schemas.microsoft.com/office/drawing/2010/main" val="0"/>
              </a:ext>
            </a:extLst>
          </a:blip>
          <a:srcRect l="16415" t="6346" r="24261"/>
          <a:stretch/>
        </p:blipFill>
        <p:spPr bwMode="auto">
          <a:xfrm>
            <a:off x="4847771" y="1209260"/>
            <a:ext cx="4122058" cy="488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563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err="1">
                <a:latin typeface="+mn-lt"/>
              </a:rPr>
              <a:t>Peri</a:t>
            </a:r>
            <a:r>
              <a:rPr lang="en-US" dirty="0">
                <a:latin typeface="+mn-lt"/>
              </a:rPr>
              <a:t>-Menopause</a:t>
            </a:r>
          </a:p>
        </p:txBody>
      </p:sp>
      <p:sp>
        <p:nvSpPr>
          <p:cNvPr id="3" name="Content Placeholder 2"/>
          <p:cNvSpPr>
            <a:spLocks noGrp="1"/>
          </p:cNvSpPr>
          <p:nvPr>
            <p:ph idx="1"/>
          </p:nvPr>
        </p:nvSpPr>
        <p:spPr>
          <a:xfrm>
            <a:off x="762000" y="1401762"/>
            <a:ext cx="7924800" cy="4525963"/>
          </a:xfrm>
        </p:spPr>
        <p:txBody>
          <a:bodyPr/>
          <a:lstStyle/>
          <a:p>
            <a:pPr marL="0" indent="0">
              <a:buNone/>
            </a:pPr>
            <a:endParaRPr lang="en-US" dirty="0" smtClean="0">
              <a:latin typeface="+mn-lt"/>
            </a:endParaRPr>
          </a:p>
          <a:p>
            <a:r>
              <a:rPr lang="en-US" dirty="0" smtClean="0">
                <a:latin typeface="+mn-lt"/>
              </a:rPr>
              <a:t>Treatment</a:t>
            </a:r>
            <a:endParaRPr lang="en-US" dirty="0">
              <a:latin typeface="+mn-lt"/>
            </a:endParaRPr>
          </a:p>
          <a:p>
            <a:pPr lvl="1"/>
            <a:r>
              <a:rPr lang="en-US" dirty="0">
                <a:latin typeface="+mn-lt"/>
              </a:rPr>
              <a:t>COCPS if not contraindicated</a:t>
            </a:r>
          </a:p>
          <a:p>
            <a:pPr lvl="1"/>
            <a:r>
              <a:rPr lang="en-US" dirty="0">
                <a:latin typeface="+mn-lt"/>
              </a:rPr>
              <a:t>If no longer withdrawal bleed, stop pills, check FSH after 2-4 </a:t>
            </a:r>
            <a:r>
              <a:rPr lang="en-US" dirty="0" smtClean="0">
                <a:latin typeface="+mn-lt"/>
              </a:rPr>
              <a:t>weeks</a:t>
            </a:r>
          </a:p>
          <a:p>
            <a:pPr lvl="1"/>
            <a:r>
              <a:rPr lang="en-US" dirty="0" smtClean="0">
                <a:latin typeface="+mn-lt"/>
              </a:rPr>
              <a:t>Consider stopping age </a:t>
            </a:r>
            <a:r>
              <a:rPr lang="en-US" dirty="0" smtClean="0">
                <a:latin typeface="+mn-lt"/>
              </a:rPr>
              <a:t>50</a:t>
            </a:r>
            <a:endParaRPr lang="en-US" dirty="0">
              <a:latin typeface="+mn-lt"/>
            </a:endParaRPr>
          </a:p>
          <a:p>
            <a:r>
              <a:rPr lang="en-US" dirty="0">
                <a:latin typeface="+mn-lt"/>
              </a:rPr>
              <a:t>possibility of pregnancy </a:t>
            </a:r>
          </a:p>
          <a:p>
            <a:pPr lvl="1"/>
            <a:r>
              <a:rPr lang="en-US" dirty="0" smtClean="0">
                <a:latin typeface="+mn-lt"/>
              </a:rPr>
              <a:t>Age 45 </a:t>
            </a:r>
            <a:r>
              <a:rPr lang="en-US" dirty="0">
                <a:latin typeface="+mn-lt"/>
              </a:rPr>
              <a:t>to 49 </a:t>
            </a:r>
            <a:r>
              <a:rPr lang="en-US" dirty="0" err="1">
                <a:latin typeface="+mn-lt"/>
              </a:rPr>
              <a:t>yo</a:t>
            </a:r>
            <a:r>
              <a:rPr lang="en-US" dirty="0">
                <a:latin typeface="+mn-lt"/>
              </a:rPr>
              <a:t> 2-3%</a:t>
            </a:r>
          </a:p>
          <a:p>
            <a:pPr lvl="1"/>
            <a:r>
              <a:rPr lang="en-US" dirty="0">
                <a:latin typeface="+mn-lt"/>
              </a:rPr>
              <a:t>Age </a:t>
            </a:r>
            <a:r>
              <a:rPr lang="en-US" dirty="0" smtClean="0">
                <a:latin typeface="+mn-lt"/>
              </a:rPr>
              <a:t>50yo  &lt;1 </a:t>
            </a:r>
            <a:r>
              <a:rPr lang="en-US" dirty="0">
                <a:latin typeface="+mn-lt"/>
              </a:rPr>
              <a:t>%</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96</a:t>
            </a:fld>
            <a:endParaRPr lang="en-US" altLang="en-US"/>
          </a:p>
        </p:txBody>
      </p:sp>
    </p:spTree>
    <p:extLst>
      <p:ext uri="{BB962C8B-B14F-4D97-AF65-F5344CB8AC3E}">
        <p14:creationId xmlns:p14="http://schemas.microsoft.com/office/powerpoint/2010/main" val="6875815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33400"/>
            <a:ext cx="5715000" cy="1143000"/>
          </a:xfrm>
        </p:spPr>
        <p:txBody>
          <a:bodyPr/>
          <a:lstStyle/>
          <a:p>
            <a:r>
              <a:rPr lang="en-US" sz="3200" dirty="0">
                <a:latin typeface="+mn-lt"/>
              </a:rPr>
              <a:t>Spontaneous Primary </a:t>
            </a:r>
            <a:r>
              <a:rPr lang="en-US" sz="3200" dirty="0" smtClean="0">
                <a:latin typeface="+mn-lt"/>
              </a:rPr>
              <a:t/>
            </a:r>
            <a:br>
              <a:rPr lang="en-US" sz="3200" dirty="0" smtClean="0">
                <a:latin typeface="+mn-lt"/>
              </a:rPr>
            </a:br>
            <a:r>
              <a:rPr lang="en-US" sz="3200" dirty="0" smtClean="0">
                <a:latin typeface="+mn-lt"/>
              </a:rPr>
              <a:t>Ovarian </a:t>
            </a:r>
            <a:r>
              <a:rPr lang="en-US" sz="3200" dirty="0">
                <a:latin typeface="+mn-lt"/>
              </a:rPr>
              <a:t>Insufficiency </a:t>
            </a:r>
            <a:r>
              <a:rPr lang="en-US" sz="2400" dirty="0">
                <a:latin typeface="+mn-lt"/>
              </a:rPr>
              <a:t/>
            </a:r>
            <a:br>
              <a:rPr lang="en-US" sz="2400" dirty="0">
                <a:latin typeface="+mn-lt"/>
              </a:rPr>
            </a:br>
            <a:endParaRPr lang="en-US" sz="2400" dirty="0">
              <a:latin typeface="+mn-lt"/>
            </a:endParaRPr>
          </a:p>
        </p:txBody>
      </p:sp>
      <p:sp>
        <p:nvSpPr>
          <p:cNvPr id="3" name="Content Placeholder 2"/>
          <p:cNvSpPr>
            <a:spLocks noGrp="1"/>
          </p:cNvSpPr>
          <p:nvPr>
            <p:ph idx="1"/>
          </p:nvPr>
        </p:nvSpPr>
        <p:spPr>
          <a:xfrm>
            <a:off x="228600" y="1676400"/>
            <a:ext cx="8763000" cy="4343400"/>
          </a:xfrm>
        </p:spPr>
        <p:txBody>
          <a:bodyPr/>
          <a:lstStyle/>
          <a:p>
            <a:r>
              <a:rPr lang="en-US" dirty="0" smtClean="0">
                <a:latin typeface="+mn-lt"/>
              </a:rPr>
              <a:t>Aka Premature ovarian failure/ premature menopause</a:t>
            </a:r>
          </a:p>
          <a:p>
            <a:pPr lvl="1"/>
            <a:r>
              <a:rPr lang="en-US" dirty="0" smtClean="0">
                <a:latin typeface="+mn-lt"/>
              </a:rPr>
              <a:t>Misnomers: because can intermittently produce estrogen and ovulate, menstruation</a:t>
            </a:r>
          </a:p>
          <a:p>
            <a:pPr lvl="1"/>
            <a:r>
              <a:rPr lang="en-US" dirty="0" smtClean="0">
                <a:latin typeface="+mn-lt"/>
              </a:rPr>
              <a:t> 5-10% conceive and have  normal pregnancy</a:t>
            </a:r>
          </a:p>
          <a:p>
            <a:r>
              <a:rPr lang="en-US" dirty="0" smtClean="0">
                <a:latin typeface="+mn-lt"/>
              </a:rPr>
              <a:t>Incidence: approximately </a:t>
            </a:r>
            <a:r>
              <a:rPr lang="en-US" dirty="0">
                <a:latin typeface="+mn-lt"/>
              </a:rPr>
              <a:t>1 in 250 by age 35 years and 1 in 100 by age 40 years </a:t>
            </a:r>
            <a:endParaRPr lang="en-US" dirty="0" smtClean="0">
              <a:latin typeface="+mn-lt"/>
            </a:endParaRPr>
          </a:p>
          <a:p>
            <a:r>
              <a:rPr lang="en-US" dirty="0" smtClean="0">
                <a:latin typeface="+mn-lt"/>
              </a:rPr>
              <a:t>Presentation: irregular menses, infertility, menopausal symptoms</a:t>
            </a:r>
          </a:p>
          <a:p>
            <a:r>
              <a:rPr lang="en-US" dirty="0" smtClean="0">
                <a:latin typeface="+mn-lt"/>
              </a:rPr>
              <a:t>Tests: FSH</a:t>
            </a:r>
          </a:p>
          <a:p>
            <a:r>
              <a:rPr lang="en-US" dirty="0" smtClean="0">
                <a:latin typeface="+mn-lt"/>
              </a:rPr>
              <a:t>Treatment: Estrogen/progestin therapy (like menopause) vs COCPs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97</a:t>
            </a:fld>
            <a:endParaRPr lang="en-US" altLang="en-US"/>
          </a:p>
        </p:txBody>
      </p:sp>
    </p:spTree>
    <p:extLst>
      <p:ext uri="{BB962C8B-B14F-4D97-AF65-F5344CB8AC3E}">
        <p14:creationId xmlns:p14="http://schemas.microsoft.com/office/powerpoint/2010/main" val="816858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latin typeface="+mn-lt"/>
              </a:rPr>
              <a:t>Menopause</a:t>
            </a:r>
            <a:endParaRPr lang="en-US" dirty="0">
              <a:latin typeface="+mn-lt"/>
            </a:endParaRPr>
          </a:p>
        </p:txBody>
      </p:sp>
      <p:sp>
        <p:nvSpPr>
          <p:cNvPr id="3" name="Content Placeholder 2"/>
          <p:cNvSpPr>
            <a:spLocks noGrp="1"/>
          </p:cNvSpPr>
          <p:nvPr>
            <p:ph idx="1"/>
          </p:nvPr>
        </p:nvSpPr>
        <p:spPr>
          <a:xfrm>
            <a:off x="685800" y="1524000"/>
            <a:ext cx="8839200" cy="4525963"/>
          </a:xfrm>
        </p:spPr>
        <p:txBody>
          <a:bodyPr/>
          <a:lstStyle/>
          <a:p>
            <a:pPr marL="0" indent="0">
              <a:buNone/>
            </a:pPr>
            <a:r>
              <a:rPr lang="en-US" dirty="0" smtClean="0">
                <a:latin typeface="+mn-lt"/>
              </a:rPr>
              <a:t>Symptoms</a:t>
            </a:r>
          </a:p>
          <a:p>
            <a:r>
              <a:rPr lang="en-US" dirty="0" smtClean="0">
                <a:latin typeface="+mn-lt"/>
              </a:rPr>
              <a:t>Hot flashes</a:t>
            </a:r>
          </a:p>
          <a:p>
            <a:r>
              <a:rPr lang="en-US" dirty="0" smtClean="0">
                <a:latin typeface="+mn-lt"/>
              </a:rPr>
              <a:t>Sleep disturbances</a:t>
            </a:r>
          </a:p>
          <a:p>
            <a:r>
              <a:rPr lang="en-US" dirty="0" smtClean="0">
                <a:latin typeface="+mn-lt"/>
              </a:rPr>
              <a:t>Vaginal dryness, painful sex</a:t>
            </a:r>
          </a:p>
          <a:p>
            <a:r>
              <a:rPr lang="en-US" dirty="0">
                <a:latin typeface="+mn-lt"/>
              </a:rPr>
              <a:t>D</a:t>
            </a:r>
            <a:r>
              <a:rPr lang="en-US" dirty="0" smtClean="0">
                <a:latin typeface="+mn-lt"/>
              </a:rPr>
              <a:t>epression</a:t>
            </a:r>
            <a:endParaRPr lang="en-US" dirty="0">
              <a:latin typeface="+mn-lt"/>
            </a:endParaRPr>
          </a:p>
          <a:p>
            <a:r>
              <a:rPr lang="en-US" dirty="0">
                <a:latin typeface="+mn-lt"/>
              </a:rPr>
              <a:t>Weight </a:t>
            </a:r>
            <a:r>
              <a:rPr lang="en-US" dirty="0" smtClean="0">
                <a:latin typeface="+mn-lt"/>
              </a:rPr>
              <a:t>gain</a:t>
            </a:r>
          </a:p>
          <a:p>
            <a:r>
              <a:rPr lang="en-US" dirty="0" smtClean="0">
                <a:latin typeface="+mn-lt"/>
              </a:rPr>
              <a:t>Cognition/memory</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98</a:t>
            </a:fld>
            <a:endParaRPr lang="en-US" altLang="en-US"/>
          </a:p>
        </p:txBody>
      </p:sp>
      <p:pic>
        <p:nvPicPr>
          <p:cNvPr id="2050" name="Picture 2" descr="Image result for menopa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35074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20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Hot flashes</a:t>
            </a:r>
            <a:endParaRPr lang="en-US" dirty="0">
              <a:latin typeface="+mn-lt"/>
            </a:endParaRPr>
          </a:p>
        </p:txBody>
      </p:sp>
      <p:sp>
        <p:nvSpPr>
          <p:cNvPr id="3" name="Content Placeholder 2"/>
          <p:cNvSpPr>
            <a:spLocks noGrp="1"/>
          </p:cNvSpPr>
          <p:nvPr>
            <p:ph idx="1"/>
          </p:nvPr>
        </p:nvSpPr>
        <p:spPr>
          <a:xfrm>
            <a:off x="533400" y="1325562"/>
            <a:ext cx="8153400" cy="4525963"/>
          </a:xfrm>
        </p:spPr>
        <p:txBody>
          <a:bodyPr/>
          <a:lstStyle/>
          <a:p>
            <a:pPr marL="0" indent="0">
              <a:buNone/>
            </a:pPr>
            <a:r>
              <a:rPr lang="en-US" sz="2800" dirty="0" smtClean="0">
                <a:latin typeface="+mn-lt"/>
              </a:rPr>
              <a:t>Lifestyle modifications:</a:t>
            </a:r>
          </a:p>
          <a:p>
            <a:r>
              <a:rPr lang="en-US" dirty="0">
                <a:latin typeface="+mn-lt"/>
              </a:rPr>
              <a:t>lowering room temperature, using fans, dressing in layers of clothing that can be easily shed, and avoiding triggers (such as spicy foods and stressful situations), </a:t>
            </a:r>
            <a:endParaRPr lang="en-US" dirty="0" smtClean="0">
              <a:latin typeface="+mn-lt"/>
            </a:endParaRPr>
          </a:p>
          <a:p>
            <a:r>
              <a:rPr lang="en-US" u="sng" dirty="0" smtClean="0">
                <a:latin typeface="+mn-lt"/>
              </a:rPr>
              <a:t>Promising</a:t>
            </a:r>
            <a:r>
              <a:rPr lang="en-US" dirty="0" smtClean="0">
                <a:latin typeface="+mn-lt"/>
              </a:rPr>
              <a:t>: CBT/mindfulness, vitamin E, neurokinin 3 receptor antagonist, stellate ganglion block</a:t>
            </a:r>
          </a:p>
          <a:p>
            <a:r>
              <a:rPr lang="en-US" u="sng" dirty="0" smtClean="0">
                <a:latin typeface="+mn-lt"/>
              </a:rPr>
              <a:t>Inconsistent</a:t>
            </a:r>
            <a:r>
              <a:rPr lang="en-US" dirty="0" smtClean="0">
                <a:latin typeface="+mn-lt"/>
              </a:rPr>
              <a:t>: black cohosh, phytoestrogens, exercise, paced respiration, weight loss, hypnosis</a:t>
            </a:r>
          </a:p>
          <a:p>
            <a:r>
              <a:rPr lang="en-US" u="sng" dirty="0" smtClean="0">
                <a:latin typeface="+mn-lt"/>
              </a:rPr>
              <a:t>Ineffective</a:t>
            </a:r>
            <a:r>
              <a:rPr lang="en-US" dirty="0" smtClean="0">
                <a:latin typeface="+mn-lt"/>
              </a:rPr>
              <a:t>: acupuncture, EPO, flaxseed</a:t>
            </a:r>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99</a:t>
            </a:fld>
            <a:endParaRPr lang="en-US" altLang="en-US"/>
          </a:p>
        </p:txBody>
      </p:sp>
    </p:spTree>
    <p:extLst>
      <p:ext uri="{BB962C8B-B14F-4D97-AF65-F5344CB8AC3E}">
        <p14:creationId xmlns:p14="http://schemas.microsoft.com/office/powerpoint/2010/main" val="3845972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 Theme</Template>
  <TotalTime>14698</TotalTime>
  <Words>7497</Words>
  <Application>Microsoft Office PowerPoint</Application>
  <PresentationFormat>On-screen Show (4:3)</PresentationFormat>
  <Paragraphs>1277</Paragraphs>
  <Slides>169</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169</vt:i4>
      </vt:variant>
    </vt:vector>
  </HeadingPairs>
  <TitlesOfParts>
    <vt:vector size="180" baseType="lpstr">
      <vt:lpstr>맑은 고딕</vt:lpstr>
      <vt:lpstr>ＭＳ Ｐゴシック</vt:lpstr>
      <vt:lpstr>Arial</vt:lpstr>
      <vt:lpstr>Calibri</vt:lpstr>
      <vt:lpstr>Californian FB</vt:lpstr>
      <vt:lpstr>Footlight MT Light</vt:lpstr>
      <vt:lpstr>Times New Roman</vt:lpstr>
      <vt:lpstr>Wingdings</vt:lpstr>
      <vt:lpstr>CHC Theme</vt:lpstr>
      <vt:lpstr>1_Office Theme</vt:lpstr>
      <vt:lpstr>2_Office Theme</vt:lpstr>
      <vt:lpstr>Bits ‘n Pieces</vt:lpstr>
      <vt:lpstr>Continuing Education Credits</vt:lpstr>
      <vt:lpstr>PowerPoint Presentation</vt:lpstr>
      <vt:lpstr>Learning Objectives</vt:lpstr>
      <vt:lpstr>Pelvic Pain</vt:lpstr>
      <vt:lpstr>Differentials</vt:lpstr>
      <vt:lpstr>Ovarian</vt:lpstr>
      <vt:lpstr>Ovarian Cysts</vt:lpstr>
      <vt:lpstr>PowerPoint Presentation</vt:lpstr>
      <vt:lpstr>Ovarian Cysts</vt:lpstr>
      <vt:lpstr>Ovarian Cysts</vt:lpstr>
      <vt:lpstr>Ovarian Cysts</vt:lpstr>
      <vt:lpstr>PowerPoint Presentation</vt:lpstr>
      <vt:lpstr>Ovarian Cysts</vt:lpstr>
      <vt:lpstr>Ovarian Torsion</vt:lpstr>
      <vt:lpstr>Ovarian Torsion</vt:lpstr>
      <vt:lpstr>Endometriosis</vt:lpstr>
      <vt:lpstr>Endometriosis</vt:lpstr>
      <vt:lpstr>Endometriosis</vt:lpstr>
      <vt:lpstr>Endometriosis</vt:lpstr>
      <vt:lpstr>Endometriosis</vt:lpstr>
      <vt:lpstr>Endometriosis</vt:lpstr>
      <vt:lpstr>Endometriosis</vt:lpstr>
      <vt:lpstr>Endometriosis</vt:lpstr>
      <vt:lpstr>Endometriosis</vt:lpstr>
      <vt:lpstr>Endometriosis</vt:lpstr>
      <vt:lpstr>Endometriosis</vt:lpstr>
      <vt:lpstr>Endometriosis</vt:lpstr>
      <vt:lpstr>Adenomyosis</vt:lpstr>
      <vt:lpstr>Adenomyosis</vt:lpstr>
      <vt:lpstr>Adenomyosis</vt:lpstr>
      <vt:lpstr>Infection</vt:lpstr>
      <vt:lpstr>Infection</vt:lpstr>
      <vt:lpstr>Infection</vt:lpstr>
      <vt:lpstr>Infections</vt:lpstr>
      <vt:lpstr>Infection</vt:lpstr>
      <vt:lpstr>Infection</vt:lpstr>
      <vt:lpstr>Infection</vt:lpstr>
      <vt:lpstr>Infection</vt:lpstr>
      <vt:lpstr>Infection</vt:lpstr>
      <vt:lpstr>Other</vt:lpstr>
      <vt:lpstr>Pelvic Pain</vt:lpstr>
      <vt:lpstr>Case Study</vt:lpstr>
      <vt:lpstr>JA</vt:lpstr>
      <vt:lpstr>JA</vt:lpstr>
      <vt:lpstr>JA</vt:lpstr>
      <vt:lpstr>JA</vt:lpstr>
      <vt:lpstr>JA</vt:lpstr>
      <vt:lpstr>JA</vt:lpstr>
      <vt:lpstr>Case Study </vt:lpstr>
      <vt:lpstr>MS</vt:lpstr>
      <vt:lpstr>MS</vt:lpstr>
      <vt:lpstr>MS</vt:lpstr>
      <vt:lpstr>MS</vt:lpstr>
      <vt:lpstr>MS</vt:lpstr>
      <vt:lpstr>MS</vt:lpstr>
      <vt:lpstr>MS</vt:lpstr>
      <vt:lpstr>MS</vt:lpstr>
      <vt:lpstr>MS</vt:lpstr>
      <vt:lpstr>MS</vt:lpstr>
      <vt:lpstr>MS</vt:lpstr>
      <vt:lpstr>Case Study </vt:lpstr>
      <vt:lpstr>VE</vt:lpstr>
      <vt:lpstr>VE</vt:lpstr>
      <vt:lpstr>VE</vt:lpstr>
      <vt:lpstr>VE</vt:lpstr>
      <vt:lpstr>VE</vt:lpstr>
      <vt:lpstr>VE</vt:lpstr>
      <vt:lpstr>VE</vt:lpstr>
      <vt:lpstr>VE</vt:lpstr>
      <vt:lpstr>Case Study </vt:lpstr>
      <vt:lpstr>KTE</vt:lpstr>
      <vt:lpstr>KTE</vt:lpstr>
      <vt:lpstr>KTE</vt:lpstr>
      <vt:lpstr>KTE</vt:lpstr>
      <vt:lpstr>KTE</vt:lpstr>
      <vt:lpstr>KTE</vt:lpstr>
      <vt:lpstr>KTE</vt:lpstr>
      <vt:lpstr>KTE</vt:lpstr>
      <vt:lpstr>KTE</vt:lpstr>
      <vt:lpstr>KTE</vt:lpstr>
      <vt:lpstr>KTE</vt:lpstr>
      <vt:lpstr>KTE</vt:lpstr>
      <vt:lpstr>KTE</vt:lpstr>
      <vt:lpstr>KTE</vt:lpstr>
      <vt:lpstr>KTE</vt:lpstr>
      <vt:lpstr>KTE</vt:lpstr>
      <vt:lpstr>KTE</vt:lpstr>
      <vt:lpstr>KTE</vt:lpstr>
      <vt:lpstr>KTE</vt:lpstr>
      <vt:lpstr>KTE</vt:lpstr>
      <vt:lpstr>Menopause</vt:lpstr>
      <vt:lpstr>Menopause</vt:lpstr>
      <vt:lpstr>Menopause</vt:lpstr>
      <vt:lpstr>Peri-Menopause</vt:lpstr>
      <vt:lpstr>Peri-Menopause</vt:lpstr>
      <vt:lpstr>Spontaneous Primary  Ovarian Insufficiency  </vt:lpstr>
      <vt:lpstr>Menopause</vt:lpstr>
      <vt:lpstr>Hot flashes</vt:lpstr>
      <vt:lpstr>WHI</vt:lpstr>
      <vt:lpstr>WHI</vt:lpstr>
      <vt:lpstr>Hot Flashes</vt:lpstr>
      <vt:lpstr>Hot flashes</vt:lpstr>
      <vt:lpstr>Hot flashes- HRT</vt:lpstr>
      <vt:lpstr>Hot Flashes-HRT</vt:lpstr>
      <vt:lpstr>Hot Flashes- HRT</vt:lpstr>
      <vt:lpstr>Hot Flashes- HRT</vt:lpstr>
      <vt:lpstr>Hot Flashes- HRT</vt:lpstr>
      <vt:lpstr>Hot Flashes</vt:lpstr>
      <vt:lpstr>Hot Flashes</vt:lpstr>
      <vt:lpstr>Hot Flashes</vt:lpstr>
      <vt:lpstr>Sleep Disturbances </vt:lpstr>
      <vt:lpstr>Vaginal Atrophy</vt:lpstr>
      <vt:lpstr>Vaginal Atrophy</vt:lpstr>
      <vt:lpstr>Menopause-other</vt:lpstr>
      <vt:lpstr>Case study</vt:lpstr>
      <vt:lpstr>MM</vt:lpstr>
      <vt:lpstr>MM</vt:lpstr>
      <vt:lpstr>MM</vt:lpstr>
      <vt:lpstr>MM</vt:lpstr>
      <vt:lpstr>Case study</vt:lpstr>
      <vt:lpstr>MPR</vt:lpstr>
      <vt:lpstr>MPR</vt:lpstr>
      <vt:lpstr>MPR</vt:lpstr>
      <vt:lpstr>MPR</vt:lpstr>
      <vt:lpstr>MPR</vt:lpstr>
      <vt:lpstr>MPR</vt:lpstr>
      <vt:lpstr>MPR</vt:lpstr>
      <vt:lpstr>MPR</vt:lpstr>
      <vt:lpstr>Case study</vt:lpstr>
      <vt:lpstr>RV</vt:lpstr>
      <vt:lpstr>RV</vt:lpstr>
      <vt:lpstr>RV</vt:lpstr>
      <vt:lpstr>RV</vt:lpstr>
      <vt:lpstr>RV</vt:lpstr>
      <vt:lpstr>RV</vt:lpstr>
      <vt:lpstr>RV</vt:lpstr>
      <vt:lpstr>Pregnancy for the Primary Care Provider</vt:lpstr>
      <vt:lpstr>Preconception</vt:lpstr>
      <vt:lpstr>Fertility</vt:lpstr>
      <vt:lpstr>PowerPoint Presentation</vt:lpstr>
      <vt:lpstr>Fertility</vt:lpstr>
      <vt:lpstr>Fertility</vt:lpstr>
      <vt:lpstr>Fertility</vt:lpstr>
      <vt:lpstr>Fertility </vt:lpstr>
      <vt:lpstr>Case study</vt:lpstr>
      <vt:lpstr>SC</vt:lpstr>
      <vt:lpstr>SC</vt:lpstr>
      <vt:lpstr>SC</vt:lpstr>
      <vt:lpstr>SC</vt:lpstr>
      <vt:lpstr>SC</vt:lpstr>
      <vt:lpstr>Pregnancy for the Primary Care Provider</vt:lpstr>
      <vt:lpstr>Pregnancy</vt:lpstr>
      <vt:lpstr>Pregnancy</vt:lpstr>
      <vt:lpstr>Pregnancy</vt:lpstr>
      <vt:lpstr>Pregnancy</vt:lpstr>
      <vt:lpstr>Pregnancy</vt:lpstr>
      <vt:lpstr>First trimester complaints</vt:lpstr>
      <vt:lpstr>First trimester complaints</vt:lpstr>
      <vt:lpstr>Co Management</vt:lpstr>
      <vt:lpstr>Co Management</vt:lpstr>
      <vt:lpstr>Co Management</vt:lpstr>
      <vt:lpstr>Case study</vt:lpstr>
      <vt:lpstr>FF</vt:lpstr>
      <vt:lpstr>FF</vt:lpstr>
      <vt:lpstr>FF</vt:lpstr>
      <vt:lpstr>FF</vt:lpstr>
      <vt:lpstr>FF</vt:lpstr>
      <vt:lpstr>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Substances of Abuse and an Introduction to Effective Treatments</dc:title>
  <dc:creator>Bryant, Daniel</dc:creator>
  <cp:lastModifiedBy>Constantino, Meghan</cp:lastModifiedBy>
  <cp:revision>370</cp:revision>
  <dcterms:created xsi:type="dcterms:W3CDTF">2014-11-18T19:55:38Z</dcterms:created>
  <dcterms:modified xsi:type="dcterms:W3CDTF">2023-03-29T21:06:51Z</dcterms:modified>
</cp:coreProperties>
</file>