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606" r:id="rId3"/>
    <p:sldId id="607" r:id="rId4"/>
    <p:sldId id="608" r:id="rId5"/>
    <p:sldId id="378" r:id="rId6"/>
    <p:sldId id="609" r:id="rId7"/>
    <p:sldId id="610" r:id="rId8"/>
    <p:sldId id="611" r:id="rId9"/>
    <p:sldId id="612" r:id="rId10"/>
    <p:sldId id="613" r:id="rId11"/>
    <p:sldId id="614" r:id="rId12"/>
    <p:sldId id="615" r:id="rId13"/>
    <p:sldId id="616" r:id="rId14"/>
    <p:sldId id="617" r:id="rId15"/>
    <p:sldId id="618" r:id="rId16"/>
    <p:sldId id="628" r:id="rId17"/>
    <p:sldId id="619" r:id="rId18"/>
    <p:sldId id="620" r:id="rId19"/>
    <p:sldId id="621" r:id="rId20"/>
    <p:sldId id="622" r:id="rId21"/>
    <p:sldId id="623" r:id="rId22"/>
    <p:sldId id="624" r:id="rId23"/>
    <p:sldId id="625" r:id="rId24"/>
    <p:sldId id="626" r:id="rId25"/>
    <p:sldId id="627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433" autoAdjust="0"/>
  </p:normalViewPr>
  <p:slideViewPr>
    <p:cSldViewPr>
      <p:cViewPr varScale="1">
        <p:scale>
          <a:sx n="55" d="100"/>
          <a:sy n="55" d="100"/>
        </p:scale>
        <p:origin x="155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21FE2-E792-4DF8-8099-7A6AF6BD10CD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FBD2D-0805-48FF-AB52-683E231F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18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30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NATALIE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C7D1B-6069-47AA-A5EF-A3A9C19C737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67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 txBox="1">
            <a:spLocks noGrp="1" noChangeArrowheads="1"/>
          </p:cNvSpPr>
          <p:nvPr/>
        </p:nvSpPr>
        <p:spPr bwMode="auto">
          <a:xfrm>
            <a:off x="0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Arial" pitchFamily="34" charset="0"/>
                <a:ea typeface="MS PGothic" pitchFamily="34" charset="-128"/>
              </a:rPr>
              <a:t>www.clinicalmicrosystem.org</a:t>
            </a:r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852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081EA2-7E66-4711-952B-774383B5C38F}" type="slidenum">
              <a:rPr lang="en-US" altLang="en-US" sz="1300">
                <a:latin typeface="Arial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sz="13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5175" cy="3430587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148" y="4343713"/>
            <a:ext cx="5037705" cy="411229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7919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D2D-0805-48FF-AB52-683E231FD28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19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 txBox="1">
            <a:spLocks noGrp="1" noChangeArrowheads="1"/>
          </p:cNvSpPr>
          <p:nvPr/>
        </p:nvSpPr>
        <p:spPr bwMode="auto">
          <a:xfrm>
            <a:off x="0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Arial" pitchFamily="34" charset="0"/>
                <a:ea typeface="MS PGothic" pitchFamily="34" charset="-128"/>
              </a:rPr>
              <a:t>www.clinicalmicrosystem.org</a:t>
            </a:r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852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081EA2-7E66-4711-952B-774383B5C38F}" type="slidenum">
              <a:rPr lang="en-US" altLang="en-US" sz="1300">
                <a:latin typeface="Arial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 sz="13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5175" cy="3430587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148" y="4343713"/>
            <a:ext cx="5037705" cy="411229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3155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 txBox="1">
            <a:spLocks noGrp="1" noChangeArrowheads="1"/>
          </p:cNvSpPr>
          <p:nvPr/>
        </p:nvSpPr>
        <p:spPr bwMode="auto">
          <a:xfrm>
            <a:off x="0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300">
                <a:latin typeface="Arial" pitchFamily="34" charset="0"/>
                <a:ea typeface="MS PGothic" pitchFamily="34" charset="-128"/>
              </a:rPr>
              <a:t>www.clinicalmicrosystem.org</a:t>
            </a:r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852" y="8687426"/>
            <a:ext cx="2971593" cy="455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 anchor="b"/>
          <a:lstStyle>
            <a:lvl1pPr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94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94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081EA2-7E66-4711-952B-774383B5C38F}" type="slidenum">
              <a:rPr lang="en-US" altLang="en-US" sz="1300">
                <a:latin typeface="Arial" pitchFamily="34" charset="0"/>
                <a:ea typeface="MS PGothic" pitchFamily="34" charset="-128"/>
              </a:rPr>
              <a:pPr algn="r" eaLnBrk="1" hangingPunct="1">
                <a:spcBef>
                  <a:spcPct val="0"/>
                </a:spcBef>
              </a:pPr>
              <a:t>21</a:t>
            </a:fld>
            <a:endParaRPr lang="en-US" altLang="en-US" sz="1300"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5175" cy="3430587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0148" y="4343713"/>
            <a:ext cx="5037705" cy="411229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699" rIns="91400" bIns="45699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6527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3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14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94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733455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6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5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4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1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4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B149-E0F2-46F0-AC55-6D3947D2FD4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8B149-E0F2-46F0-AC55-6D3947D2FD48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0E99B-16B3-480A-8AA9-2062A2451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8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xCkhV7zhu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TH2zEvDxRc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 txBox="1">
            <a:spLocks noChangeArrowheads="1"/>
          </p:cNvSpPr>
          <p:nvPr/>
        </p:nvSpPr>
        <p:spPr bwMode="auto">
          <a:xfrm>
            <a:off x="291682" y="1029808"/>
            <a:ext cx="8623718" cy="4168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8779" tIns="43611" rIns="88779" bIns="43611"/>
          <a:lstStyle/>
          <a:p>
            <a:pPr marL="336427" indent="-336427" algn="ctr" eaLnBrk="0" hangingPunct="0">
              <a:spcBef>
                <a:spcPct val="20000"/>
              </a:spcBef>
              <a:spcAft>
                <a:spcPts val="987"/>
              </a:spcAft>
              <a:buClr>
                <a:schemeClr val="hlink"/>
              </a:buClr>
              <a:buSzPct val="75000"/>
              <a:defRPr/>
            </a:pPr>
            <a:endParaRPr lang="en-US" altLang="en-US" b="1" kern="0" dirty="0">
              <a:solidFill>
                <a:schemeClr val="bg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4800" b="1" kern="0" dirty="0" smtClean="0">
                <a:solidFill>
                  <a:schemeClr val="bg1"/>
                </a:solidFill>
              </a:rPr>
              <a:t>Quality Improvement Seminar</a:t>
            </a: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endParaRPr lang="en-US" altLang="en-US" sz="2800" b="1" kern="0" dirty="0">
              <a:solidFill>
                <a:schemeClr val="bg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endParaRPr lang="en-US" altLang="en-US" sz="2800" b="1" kern="0" dirty="0">
              <a:solidFill>
                <a:schemeClr val="bg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3200" b="1" kern="0" dirty="0" smtClean="0">
                <a:solidFill>
                  <a:schemeClr val="accent1"/>
                </a:solidFill>
              </a:rPr>
              <a:t>Alyson Faires, Natalie Ewashkow, Mark Splaine</a:t>
            </a: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r>
              <a:rPr lang="en-US" altLang="en-US" sz="3200" b="1" kern="0" dirty="0" smtClean="0">
                <a:solidFill>
                  <a:schemeClr val="accent1"/>
                </a:solidFill>
              </a:rPr>
              <a:t>April </a:t>
            </a:r>
            <a:r>
              <a:rPr lang="en-US" altLang="en-US" sz="3200" b="1" kern="0" dirty="0">
                <a:solidFill>
                  <a:schemeClr val="accent1"/>
                </a:solidFill>
              </a:rPr>
              <a:t>1</a:t>
            </a:r>
            <a:r>
              <a:rPr lang="en-US" altLang="en-US" sz="3200" b="1" kern="0" dirty="0" smtClean="0">
                <a:solidFill>
                  <a:schemeClr val="accent1"/>
                </a:solidFill>
              </a:rPr>
              <a:t>3, 2023</a:t>
            </a:r>
            <a:endParaRPr lang="en-US" altLang="en-US" sz="3200" b="1" kern="0" dirty="0">
              <a:solidFill>
                <a:schemeClr val="accent1"/>
              </a:solidFill>
            </a:endParaRPr>
          </a:p>
          <a:p>
            <a:pPr marL="336427" indent="-336427" algn="ctr"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hlink"/>
              </a:buClr>
              <a:buSzPct val="75000"/>
              <a:defRPr/>
            </a:pPr>
            <a:endParaRPr lang="en-US" altLang="en-US" sz="2800" b="1" kern="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5056967"/>
            <a:ext cx="1000125" cy="10001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14525" y="5047792"/>
            <a:ext cx="7458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893BC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Nurse Practitioner &amp; Post Doctoral</a:t>
            </a:r>
          </a:p>
        </p:txBody>
      </p:sp>
      <p:sp>
        <p:nvSpPr>
          <p:cNvPr id="3" name="Rectangle 2"/>
          <p:cNvSpPr/>
          <p:nvPr/>
        </p:nvSpPr>
        <p:spPr>
          <a:xfrm>
            <a:off x="1914525" y="5432513"/>
            <a:ext cx="56686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Training Programs</a:t>
            </a:r>
            <a:endParaRPr lang="en-US" sz="2800" dirty="0">
              <a:solidFill>
                <a:schemeClr val="tx2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 rot="21353334">
            <a:off x="80962" y="2381006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INTERACTIVE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2667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INFORMATIVE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 rot="730540">
            <a:off x="5992201" y="3148479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SKILL BUILDING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2362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TEAM WORK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 rot="21287501">
            <a:off x="701247" y="959843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STRATEGIC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 rot="330888">
            <a:off x="5735387" y="1002626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FOCUSED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31197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FUN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10623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RELEVANT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3728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6406" y="870449"/>
            <a:ext cx="7816241" cy="827473"/>
          </a:xfrm>
        </p:spPr>
        <p:txBody>
          <a:bodyPr lIns="91423" tIns="45712" rIns="91423" bIns="45712" anchor="t"/>
          <a:lstStyle/>
          <a:p>
            <a:r>
              <a:rPr lang="en-US" altLang="en-US" b="1" dirty="0" smtClean="0"/>
              <a:t>Stages of Negotiation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8564" y="2091147"/>
            <a:ext cx="3169085" cy="2708095"/>
          </a:xfrm>
        </p:spPr>
        <p:txBody>
          <a:bodyPr lIns="91423" tIns="45712" rIns="91423" bIns="45712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600" dirty="0" smtClean="0">
                <a:solidFill>
                  <a:schemeClr val="tx2"/>
                </a:solidFill>
              </a:rPr>
              <a:t>Analysis</a:t>
            </a:r>
          </a:p>
          <a:p>
            <a:pPr>
              <a:lnSpc>
                <a:spcPct val="90000"/>
              </a:lnSpc>
            </a:pPr>
            <a:r>
              <a:rPr lang="en-US" altLang="en-US" sz="3600" dirty="0" smtClean="0">
                <a:solidFill>
                  <a:schemeClr val="tx2"/>
                </a:solidFill>
              </a:rPr>
              <a:t>Planning</a:t>
            </a:r>
          </a:p>
          <a:p>
            <a:pPr>
              <a:lnSpc>
                <a:spcPct val="90000"/>
              </a:lnSpc>
            </a:pPr>
            <a:r>
              <a:rPr lang="en-US" altLang="en-US" sz="3600" dirty="0" smtClean="0">
                <a:solidFill>
                  <a:schemeClr val="tx2"/>
                </a:solidFill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79939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834300"/>
            <a:ext cx="7816241" cy="858817"/>
          </a:xfrm>
        </p:spPr>
        <p:txBody>
          <a:bodyPr lIns="91423" tIns="45712" rIns="91423" bIns="45712" anchor="t"/>
          <a:lstStyle/>
          <a:p>
            <a:r>
              <a:rPr lang="en-US" altLang="en-US" b="1" dirty="0" smtClean="0"/>
              <a:t>Live Negotiation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678872"/>
            <a:ext cx="7816241" cy="4340928"/>
          </a:xfrm>
        </p:spPr>
        <p:txBody>
          <a:bodyPr lIns="91423" tIns="45712" rIns="91423" bIns="45712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We will engage in (or observe) a negotiation about purchasing equipment for a cardiology practice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Each site will have a role in the negotiation (see next slides)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For sites doing the negotiation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Please prepare ahead of time by reading your position (see separate file)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Decide how you want to organize your participation in the negotiation (e.g., single spokesperson, group discussion, one lead and others follow, etc.)</a:t>
            </a:r>
          </a:p>
        </p:txBody>
      </p:sp>
    </p:spTree>
    <p:extLst>
      <p:ext uri="{BB962C8B-B14F-4D97-AF65-F5344CB8AC3E}">
        <p14:creationId xmlns:p14="http://schemas.microsoft.com/office/powerpoint/2010/main" val="126194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834300"/>
            <a:ext cx="7816241" cy="858817"/>
          </a:xfrm>
        </p:spPr>
        <p:txBody>
          <a:bodyPr lIns="91423" tIns="45712" rIns="91423" bIns="45712" anchor="t"/>
          <a:lstStyle/>
          <a:p>
            <a:r>
              <a:rPr lang="en-US" altLang="en-US" b="1" dirty="0" smtClean="0"/>
              <a:t>Negotiation Roles (Group A)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642503"/>
            <a:ext cx="7816241" cy="4786010"/>
          </a:xfrm>
        </p:spPr>
        <p:txBody>
          <a:bodyPr lIns="91423" tIns="45712" rIns="91423" bIns="45712">
            <a:normAutofit/>
          </a:bodyPr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Facilitator – Mark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Negotiation sites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CHC Middletown – multi-specialty practice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CHC New Britain </a:t>
            </a:r>
            <a:r>
              <a:rPr lang="en-US" altLang="en-US" dirty="0" smtClean="0">
                <a:solidFill>
                  <a:schemeClr val="tx2"/>
                </a:solidFill>
              </a:rPr>
              <a:t>– small practice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Observer sites</a:t>
            </a:r>
          </a:p>
          <a:p>
            <a:pPr lvl="1"/>
            <a:r>
              <a:rPr lang="en-US" altLang="en-US" dirty="0" err="1" smtClean="0">
                <a:solidFill>
                  <a:schemeClr val="tx2"/>
                </a:solidFill>
              </a:rPr>
              <a:t>HealthLinc</a:t>
            </a:r>
            <a:r>
              <a:rPr lang="en-US" altLang="en-US" dirty="0" smtClean="0">
                <a:solidFill>
                  <a:schemeClr val="tx2"/>
                </a:solidFill>
              </a:rPr>
              <a:t>, </a:t>
            </a:r>
            <a:r>
              <a:rPr lang="en-US" altLang="en-US" dirty="0" smtClean="0">
                <a:solidFill>
                  <a:schemeClr val="tx2"/>
                </a:solidFill>
              </a:rPr>
              <a:t>CHC Meriden/Hartford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Summarizing sites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CHC New London</a:t>
            </a:r>
          </a:p>
        </p:txBody>
      </p:sp>
    </p:spTree>
    <p:extLst>
      <p:ext uri="{BB962C8B-B14F-4D97-AF65-F5344CB8AC3E}">
        <p14:creationId xmlns:p14="http://schemas.microsoft.com/office/powerpoint/2010/main" val="187933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858550"/>
            <a:ext cx="7816241" cy="858817"/>
          </a:xfrm>
        </p:spPr>
        <p:txBody>
          <a:bodyPr lIns="91423" tIns="45712" rIns="91423" bIns="45712" anchor="t"/>
          <a:lstStyle/>
          <a:p>
            <a:r>
              <a:rPr lang="en-US" altLang="en-US" b="1" dirty="0" smtClean="0"/>
              <a:t>Negotiation Roles (Group B)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529938"/>
            <a:ext cx="8036775" cy="5008722"/>
          </a:xfrm>
        </p:spPr>
        <p:txBody>
          <a:bodyPr lIns="91423" tIns="45712" rIns="91423" bIns="45712">
            <a:normAutofit/>
          </a:bodyPr>
          <a:lstStyle/>
          <a:p>
            <a:r>
              <a:rPr lang="en-US" altLang="en-US" dirty="0">
                <a:solidFill>
                  <a:schemeClr val="tx2"/>
                </a:solidFill>
              </a:rPr>
              <a:t>Facilitators – </a:t>
            </a:r>
            <a:r>
              <a:rPr lang="en-US" altLang="en-US" dirty="0" smtClean="0">
                <a:solidFill>
                  <a:schemeClr val="tx2"/>
                </a:solidFill>
              </a:rPr>
              <a:t>Alyson &amp; Natalie</a:t>
            </a:r>
            <a:endParaRPr lang="en-US" altLang="en-US" dirty="0">
              <a:solidFill>
                <a:schemeClr val="tx2"/>
              </a:solidFill>
            </a:endParaRPr>
          </a:p>
          <a:p>
            <a:r>
              <a:rPr lang="en-US" altLang="en-US" dirty="0">
                <a:solidFill>
                  <a:schemeClr val="tx2"/>
                </a:solidFill>
              </a:rPr>
              <a:t>Negotiation sites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Holyoke – </a:t>
            </a:r>
            <a:r>
              <a:rPr lang="en-US" altLang="en-US" dirty="0">
                <a:solidFill>
                  <a:schemeClr val="tx2"/>
                </a:solidFill>
              </a:rPr>
              <a:t>multi-specialty practice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CHC Stamford – </a:t>
            </a:r>
            <a:r>
              <a:rPr lang="en-US" altLang="en-US" dirty="0">
                <a:solidFill>
                  <a:schemeClr val="tx2"/>
                </a:solidFill>
              </a:rPr>
              <a:t>small practice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Observer sites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CHC Postdocs, CHC Danbury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Summarizing sites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Open Door</a:t>
            </a:r>
            <a:endParaRPr lang="en-US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26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39050"/>
            <a:ext cx="7816241" cy="858817"/>
          </a:xfrm>
        </p:spPr>
        <p:txBody>
          <a:bodyPr lIns="91423" tIns="45712" rIns="91423" bIns="45712" anchor="t"/>
          <a:lstStyle/>
          <a:p>
            <a:r>
              <a:rPr lang="en-US" altLang="en-US" b="1" dirty="0" smtClean="0"/>
              <a:t>Negotiation Agenda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716972"/>
            <a:ext cx="7816241" cy="4062143"/>
          </a:xfrm>
        </p:spPr>
        <p:txBody>
          <a:bodyPr lIns="91423" tIns="45712" rIns="91423" bIns="45712"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Negotiation (20 mins)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Observer debrief discussion </a:t>
            </a:r>
            <a:br>
              <a:rPr lang="en-US" altLang="en-US" dirty="0" smtClean="0">
                <a:solidFill>
                  <a:schemeClr val="tx2"/>
                </a:solidFill>
              </a:rPr>
            </a:br>
            <a:r>
              <a:rPr lang="en-US" altLang="en-US" dirty="0" smtClean="0">
                <a:solidFill>
                  <a:schemeClr val="tx2"/>
                </a:solidFill>
              </a:rPr>
              <a:t>(20 mins)</a:t>
            </a:r>
          </a:p>
          <a:p>
            <a:pPr>
              <a:lnSpc>
                <a:spcPct val="90000"/>
              </a:lnSpc>
            </a:pPr>
            <a:endParaRPr lang="en-US" altLang="en-US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Summarizing site reports (7 </a:t>
            </a:r>
            <a:r>
              <a:rPr lang="en-US" altLang="en-US" dirty="0" err="1" smtClean="0">
                <a:solidFill>
                  <a:schemeClr val="tx2"/>
                </a:solidFill>
              </a:rPr>
              <a:t>mins</a:t>
            </a:r>
            <a:r>
              <a:rPr lang="en-US" altLang="en-US" dirty="0" smtClean="0">
                <a:solidFill>
                  <a:schemeClr val="tx2"/>
                </a:solidFill>
              </a:rPr>
              <a:t> for each Group)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This will occur back in large group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25780" y="838130"/>
            <a:ext cx="7816241" cy="858817"/>
          </a:xfrm>
        </p:spPr>
        <p:txBody>
          <a:bodyPr lIns="91423" tIns="45712" rIns="91423" bIns="45712" anchor="t">
            <a:normAutofit/>
          </a:bodyPr>
          <a:lstStyle/>
          <a:p>
            <a:r>
              <a:rPr lang="en-US" altLang="en-US" b="1" dirty="0"/>
              <a:t>Questions to Guide Discussion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789272"/>
            <a:ext cx="7816241" cy="4438267"/>
          </a:xfrm>
        </p:spPr>
        <p:txBody>
          <a:bodyPr lIns="91423" tIns="45712" rIns="91423" bIns="45712">
            <a:normAutofit fontScale="92500" lnSpcReduction="10000"/>
          </a:bodyPr>
          <a:lstStyle/>
          <a:p>
            <a:r>
              <a:rPr lang="en-US" altLang="en-US" dirty="0">
                <a:solidFill>
                  <a:schemeClr val="tx2"/>
                </a:solidFill>
              </a:rPr>
              <a:t>Observer sites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</a:rPr>
              <a:t>What went well?  What could be improved?  What strategies did you observe?  Are there other strategies that might have been useful?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Summarizing sites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What was the result?  Did the sides reach an agreement?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What </a:t>
            </a:r>
            <a:r>
              <a:rPr lang="en-US" altLang="en-US" dirty="0">
                <a:solidFill>
                  <a:schemeClr val="tx2"/>
                </a:solidFill>
              </a:rPr>
              <a:t>aspects of the exercise surprised you?</a:t>
            </a:r>
          </a:p>
          <a:p>
            <a:pPr lvl="1"/>
            <a:r>
              <a:rPr lang="en-US" altLang="en-US" dirty="0">
                <a:solidFill>
                  <a:schemeClr val="tx2"/>
                </a:solidFill>
              </a:rPr>
              <a:t>What haven’t we figured out about effective negotiating?  </a:t>
            </a:r>
          </a:p>
        </p:txBody>
      </p:sp>
    </p:spTree>
    <p:extLst>
      <p:ext uri="{BB962C8B-B14F-4D97-AF65-F5344CB8AC3E}">
        <p14:creationId xmlns:p14="http://schemas.microsoft.com/office/powerpoint/2010/main" val="369588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6408" y="1730175"/>
            <a:ext cx="7816241" cy="2181521"/>
          </a:xfrm>
        </p:spPr>
        <p:txBody>
          <a:bodyPr/>
          <a:lstStyle/>
          <a:p>
            <a:r>
              <a:rPr lang="en-US" altLang="en-US" b="1" dirty="0" smtClean="0"/>
              <a:t>Break!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6093" y="3218928"/>
            <a:ext cx="8116866" cy="1429272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Take five minutes to recharge and refresh.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16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1271016"/>
            <a:ext cx="2438400" cy="16245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2710" y="1201667"/>
            <a:ext cx="1812676" cy="19721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5833" y="4419600"/>
            <a:ext cx="2657385" cy="187282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7712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6406" y="737099"/>
            <a:ext cx="7816241" cy="827473"/>
          </a:xfrm>
        </p:spPr>
        <p:txBody>
          <a:bodyPr lIns="91423" tIns="45712" rIns="91423" bIns="45712" anchor="t"/>
          <a:lstStyle/>
          <a:p>
            <a:r>
              <a:rPr lang="en-US" altLang="en-US" b="1" dirty="0" smtClean="0"/>
              <a:t>Large Group Discussion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406" y="1579269"/>
            <a:ext cx="7816241" cy="3869031"/>
          </a:xfrm>
        </p:spPr>
        <p:txBody>
          <a:bodyPr lIns="91423" tIns="45712" rIns="91423" bIns="45712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600" dirty="0" smtClean="0">
                <a:solidFill>
                  <a:schemeClr val="tx2"/>
                </a:solidFill>
              </a:rPr>
              <a:t>We will hear from each of the Summarizing Sites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Negotiation A (CHC New London)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Negotiation B (Open Door)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Things to share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What was the result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Your summary of how the negotiation went</a:t>
            </a:r>
          </a:p>
        </p:txBody>
      </p:sp>
    </p:spTree>
    <p:extLst>
      <p:ext uri="{BB962C8B-B14F-4D97-AF65-F5344CB8AC3E}">
        <p14:creationId xmlns:p14="http://schemas.microsoft.com/office/powerpoint/2010/main" val="36488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2515" y="1730175"/>
            <a:ext cx="8071733" cy="2181521"/>
          </a:xfrm>
        </p:spPr>
        <p:txBody>
          <a:bodyPr/>
          <a:lstStyle/>
          <a:p>
            <a:r>
              <a:rPr lang="en-US" altLang="en-US" b="1" dirty="0" smtClean="0"/>
              <a:t>What haven’t we figured out yet?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6093" y="3805125"/>
            <a:ext cx="8116866" cy="1429272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Questions or issues that remain unclear?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18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586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6408" y="1730175"/>
            <a:ext cx="7816241" cy="2181521"/>
          </a:xfrm>
        </p:spPr>
        <p:txBody>
          <a:bodyPr/>
          <a:lstStyle/>
          <a:p>
            <a:r>
              <a:rPr lang="en-US" altLang="en-US" b="1" dirty="0" smtClean="0"/>
              <a:t>Take-home Thoughts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6093" y="3805125"/>
            <a:ext cx="8116866" cy="1429272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Nicole – share 1 or 2 ideas you will take away from our discussion</a:t>
            </a:r>
          </a:p>
        </p:txBody>
      </p:sp>
    </p:spTree>
    <p:extLst>
      <p:ext uri="{BB962C8B-B14F-4D97-AF65-F5344CB8AC3E}">
        <p14:creationId xmlns:p14="http://schemas.microsoft.com/office/powerpoint/2010/main" val="252630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52650"/>
            <a:ext cx="8267178" cy="4632598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To </a:t>
            </a:r>
            <a:r>
              <a:rPr lang="en-US" altLang="en-US" dirty="0">
                <a:solidFill>
                  <a:schemeClr val="tx2"/>
                </a:solidFill>
              </a:rPr>
              <a:t>review some principles about effective </a:t>
            </a:r>
            <a:r>
              <a:rPr lang="en-US" altLang="en-US" dirty="0" smtClean="0">
                <a:solidFill>
                  <a:schemeClr val="tx2"/>
                </a:solidFill>
              </a:rPr>
              <a:t>negotiation</a:t>
            </a:r>
          </a:p>
          <a:p>
            <a:endParaRPr lang="en-US" altLang="en-US" dirty="0">
              <a:solidFill>
                <a:schemeClr val="tx2"/>
              </a:solidFill>
            </a:endParaRPr>
          </a:p>
          <a:p>
            <a:r>
              <a:rPr lang="en-US" altLang="en-US" dirty="0" smtClean="0">
                <a:solidFill>
                  <a:schemeClr val="tx2"/>
                </a:solidFill>
              </a:rPr>
              <a:t>To </a:t>
            </a:r>
            <a:r>
              <a:rPr lang="en-US" altLang="en-US" dirty="0">
                <a:solidFill>
                  <a:schemeClr val="tx2"/>
                </a:solidFill>
              </a:rPr>
              <a:t>practice an actual negotiation and debrief about what we </a:t>
            </a:r>
            <a:r>
              <a:rPr lang="en-US" altLang="en-US" dirty="0" smtClean="0">
                <a:solidFill>
                  <a:schemeClr val="tx2"/>
                </a:solidFill>
              </a:rPr>
              <a:t>observe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3077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9966" y="8001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Session Goals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19553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663880" y="1698453"/>
            <a:ext cx="7816241" cy="4494790"/>
          </a:xfrm>
        </p:spPr>
        <p:txBody>
          <a:bodyPr lIns="90918" tIns="45457" rIns="90918" bIns="45457"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en-US" dirty="0">
                <a:solidFill>
                  <a:schemeClr val="tx2"/>
                </a:solidFill>
              </a:rPr>
              <a:t>Describe a negotiation in which you have recently taken </a:t>
            </a:r>
            <a:r>
              <a:rPr lang="en-US" altLang="en-US" dirty="0" smtClean="0">
                <a:solidFill>
                  <a:schemeClr val="tx2"/>
                </a:solidFill>
              </a:rPr>
              <a:t>part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altLang="en-US" dirty="0">
                <a:solidFill>
                  <a:schemeClr val="tx2"/>
                </a:solidFill>
              </a:rPr>
              <a:t>Share information about the setting, other participants and the issues at stake.</a:t>
            </a:r>
          </a:p>
          <a:p>
            <a:pPr lvl="1">
              <a:lnSpc>
                <a:spcPct val="110000"/>
              </a:lnSpc>
            </a:pPr>
            <a:r>
              <a:rPr lang="en-US" altLang="en-US" dirty="0">
                <a:solidFill>
                  <a:schemeClr val="tx2"/>
                </a:solidFill>
              </a:rPr>
              <a:t>What was the result?</a:t>
            </a:r>
          </a:p>
          <a:p>
            <a:pPr>
              <a:lnSpc>
                <a:spcPct val="110000"/>
              </a:lnSpc>
            </a:pPr>
            <a:r>
              <a:rPr lang="en-US" altLang="en-US" dirty="0">
                <a:solidFill>
                  <a:schemeClr val="tx2"/>
                </a:solidFill>
              </a:rPr>
              <a:t>What went well in the negotiation?  What could have been improved?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Contact Alyson, Natalie, or Mark if you have questions; be prepared to discuss your example on our next session (4/27/23)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52412"/>
            <a:ext cx="7816241" cy="1128373"/>
          </a:xfrm>
        </p:spPr>
        <p:txBody>
          <a:bodyPr lIns="90918" tIns="45457" rIns="90918" bIns="45457"/>
          <a:lstStyle/>
          <a:p>
            <a:pPr eaLnBrk="1" hangingPunct="1"/>
            <a:r>
              <a:rPr lang="en-US" altLang="en-US" b="1" dirty="0" smtClean="0"/>
              <a:t>Assignment for Session XIII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20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8949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21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3350" y="1838761"/>
            <a:ext cx="8839200" cy="30934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Getting to Yes (a brief video summary) – 4 mins</a:t>
            </a:r>
          </a:p>
          <a:p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William </a:t>
            </a:r>
            <a:r>
              <a:rPr lang="en-US" dirty="0" err="1">
                <a:solidFill>
                  <a:schemeClr val="tx2"/>
                </a:solidFill>
              </a:rPr>
              <a:t>Ury</a:t>
            </a:r>
            <a:r>
              <a:rPr lang="en-US" dirty="0">
                <a:solidFill>
                  <a:schemeClr val="tx2"/>
                </a:solidFill>
              </a:rPr>
              <a:t>: The walk from "no" to "</a:t>
            </a:r>
            <a:r>
              <a:rPr lang="en-US" dirty="0" smtClean="0">
                <a:solidFill>
                  <a:schemeClr val="tx2"/>
                </a:solidFill>
              </a:rPr>
              <a:t>yes“ (a TED Talk by </a:t>
            </a:r>
            <a:r>
              <a:rPr lang="en-US" dirty="0" err="1" smtClean="0">
                <a:solidFill>
                  <a:schemeClr val="tx2"/>
                </a:solidFill>
              </a:rPr>
              <a:t>Ury</a:t>
            </a:r>
            <a:r>
              <a:rPr lang="en-US" dirty="0" smtClean="0">
                <a:solidFill>
                  <a:schemeClr val="tx2"/>
                </a:solidFill>
              </a:rPr>
              <a:t> – 19 minutes)</a:t>
            </a:r>
          </a:p>
          <a:p>
            <a:pPr lvl="1"/>
            <a:endParaRPr lang="en-US" dirty="0" smtClean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9650" y="4194601"/>
            <a:ext cx="6686550" cy="4985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lnSpc>
                <a:spcPct val="110000"/>
              </a:lnSpc>
              <a:defRPr/>
            </a:pP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hlinkClick r:id="rId3"/>
              </a:rPr>
              <a:t>https://www.youtube.com/watch?v=6xCkhV7zhuw</a:t>
            </a:r>
            <a:endParaRPr lang="en-US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9650" y="2461051"/>
            <a:ext cx="6686550" cy="4782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>
              <a:lnSpc>
                <a:spcPct val="110000"/>
              </a:lnSpc>
              <a:defRPr/>
            </a:pP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hlinkClick r:id="rId4"/>
              </a:rPr>
              <a:t>https://</a:t>
            </a: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  <a:hlinkClick r:id="rId4"/>
              </a:rPr>
              <a:t>www.youtube.com/watch?v=zTH2zEvDxRc</a:t>
            </a:r>
            <a:endParaRPr lang="en-US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9966" y="85725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References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951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545523"/>
            <a:ext cx="7816241" cy="5008722"/>
          </a:xfrm>
        </p:spPr>
        <p:txBody>
          <a:bodyPr lIns="91423" tIns="45712" rIns="91423" bIns="45712"/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QI Seminar Series will end on June 22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nd</a:t>
            </a:r>
            <a:r>
              <a:rPr lang="en-US" altLang="en-US" dirty="0" smtClean="0">
                <a:solidFill>
                  <a:schemeClr val="tx2"/>
                </a:solidFill>
              </a:rPr>
              <a:t>    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We are interested in incorporating topics that would be of interest to you in our final sessions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Please send us any ideas you have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We are planning the final sessions </a:t>
            </a:r>
            <a:r>
              <a:rPr lang="en-US" altLang="en-US" dirty="0">
                <a:solidFill>
                  <a:schemeClr val="tx2"/>
                </a:solidFill>
              </a:rPr>
              <a:t>o</a:t>
            </a:r>
            <a:r>
              <a:rPr lang="en-US" altLang="en-US" dirty="0" smtClean="0">
                <a:solidFill>
                  <a:schemeClr val="tx2"/>
                </a:solidFill>
              </a:rPr>
              <a:t>n May 25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altLang="en-US" dirty="0" smtClean="0">
                <a:solidFill>
                  <a:schemeClr val="tx2"/>
                </a:solidFill>
              </a:rPr>
              <a:t>, June 8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altLang="en-US" dirty="0" smtClean="0">
                <a:solidFill>
                  <a:schemeClr val="tx2"/>
                </a:solidFill>
              </a:rPr>
              <a:t> and June 22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nd</a:t>
            </a:r>
            <a:r>
              <a:rPr lang="en-US" altLang="en-US" dirty="0" smtClean="0">
                <a:solidFill>
                  <a:schemeClr val="tx2"/>
                </a:solidFill>
              </a:rPr>
              <a:t> as a way to enhance all of our learning (see next slide)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900" y="838200"/>
            <a:ext cx="7658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 Look Ahead…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7596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507423"/>
            <a:ext cx="7816241" cy="5008722"/>
          </a:xfrm>
        </p:spPr>
        <p:txBody>
          <a:bodyPr lIns="91423" tIns="45712" rIns="91423" bIns="45712">
            <a:normAutofit fontScale="92500" lnSpcReduction="20000"/>
          </a:bodyPr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We will ask each team to create a presentation to help all of us learn from their experience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Options for the presentation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A summary of your site’s QI project to date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A topic that you found particularly helpful in our QI seminar series and how you have used this information in your work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We will ask each site to sign up (by May 4</a:t>
            </a:r>
            <a:r>
              <a:rPr lang="en-US" alt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altLang="en-US" dirty="0" smtClean="0">
                <a:solidFill>
                  <a:schemeClr val="tx2"/>
                </a:solidFill>
              </a:rPr>
              <a:t>) for a date to present and confirmation of your topic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Some additional guidance for each type of presentation follows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1980" y="799537"/>
            <a:ext cx="7658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Final Sessions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77936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545523"/>
            <a:ext cx="7816241" cy="5008722"/>
          </a:xfrm>
        </p:spPr>
        <p:txBody>
          <a:bodyPr lIns="91423" tIns="45712" rIns="91423" bIns="45712">
            <a:normAutofit fontScale="92500" lnSpcReduction="10000"/>
          </a:bodyPr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A summary of your team’s QI project to date that includes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A description of your project based on your project charter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How your stakeholder interactions informed your effort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What change(s) did you want to try (or what happened when you tried them)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What advice do you have moving forward related to this issue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You may also include examples of flowcharts, data summaries, interview results etc.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900" y="781050"/>
            <a:ext cx="7658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Final Presentation Option 1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74611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545523"/>
            <a:ext cx="7816241" cy="5008722"/>
          </a:xfrm>
        </p:spPr>
        <p:txBody>
          <a:bodyPr lIns="91423" tIns="45712" rIns="91423" bIns="45712">
            <a:normAutofit/>
          </a:bodyPr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Discussion of a QI </a:t>
            </a:r>
            <a:r>
              <a:rPr lang="en-US" altLang="en-US" dirty="0">
                <a:solidFill>
                  <a:schemeClr val="tx2"/>
                </a:solidFill>
              </a:rPr>
              <a:t>seminar series </a:t>
            </a:r>
            <a:r>
              <a:rPr lang="en-US" altLang="en-US" dirty="0" smtClean="0">
                <a:solidFill>
                  <a:schemeClr val="tx2"/>
                </a:solidFill>
              </a:rPr>
              <a:t>topic that includes</a:t>
            </a:r>
            <a:endParaRPr lang="en-US" altLang="en-US" dirty="0">
              <a:solidFill>
                <a:schemeClr val="tx2"/>
              </a:solidFill>
            </a:endParaRP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Why you found the topic helpful/meaningful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How you have used what you learned in your work</a:t>
            </a:r>
          </a:p>
          <a:p>
            <a:pPr lvl="1"/>
            <a:r>
              <a:rPr lang="en-US" altLang="en-US" dirty="0" smtClean="0">
                <a:solidFill>
                  <a:schemeClr val="tx2"/>
                </a:solidFill>
              </a:rPr>
              <a:t>Ideas for how to help future residents learn about this topic (must include one specific example)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900" y="800100"/>
            <a:ext cx="7658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Final Presentation Option 2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8677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3880" y="710285"/>
            <a:ext cx="7816241" cy="752249"/>
          </a:xfrm>
        </p:spPr>
        <p:txBody>
          <a:bodyPr lIns="90918" tIns="45457" rIns="90918" bIns="45457" anchor="t">
            <a:noAutofit/>
          </a:bodyPr>
          <a:lstStyle/>
          <a:p>
            <a:r>
              <a:rPr lang="en-US" altLang="en-US" b="1" dirty="0" smtClean="0"/>
              <a:t>Roles</a:t>
            </a:r>
            <a:endParaRPr lang="en-US" altLang="en-US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548380"/>
            <a:ext cx="7816241" cy="4740113"/>
          </a:xfrm>
        </p:spPr>
        <p:txBody>
          <a:bodyPr lIns="90918" tIns="45457" rIns="90918" bIns="45457">
            <a:normAutofit fontScale="92500" lnSpcReduction="20000"/>
          </a:bodyPr>
          <a:lstStyle/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Theory Burst Presenter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Mark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Small Group Moderators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Alyson, Natalie, &amp; Mark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>
                <a:solidFill>
                  <a:schemeClr val="tx2"/>
                </a:solidFill>
              </a:rPr>
              <a:t>Timekeeper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>
                <a:solidFill>
                  <a:schemeClr val="tx2"/>
                </a:solidFill>
              </a:rPr>
              <a:t>Natalie</a:t>
            </a: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Technical genius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Tempestt</a:t>
            </a:r>
          </a:p>
          <a:p>
            <a:pPr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Take-home </a:t>
            </a:r>
            <a:r>
              <a:rPr lang="en-US" altLang="en-US" dirty="0">
                <a:solidFill>
                  <a:schemeClr val="tx2"/>
                </a:solidFill>
              </a:rPr>
              <a:t>thoughts </a:t>
            </a:r>
            <a:r>
              <a:rPr lang="en-US" altLang="en-US" dirty="0" smtClean="0">
                <a:solidFill>
                  <a:schemeClr val="tx2"/>
                </a:solidFill>
              </a:rPr>
              <a:t>report-out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r>
              <a:rPr lang="en-US" altLang="en-US" dirty="0" smtClean="0">
                <a:solidFill>
                  <a:schemeClr val="tx2"/>
                </a:solidFill>
              </a:rPr>
              <a:t>Nicole</a:t>
            </a:r>
          </a:p>
          <a:p>
            <a:pPr lvl="1">
              <a:spcBef>
                <a:spcPct val="15000"/>
              </a:spcBef>
              <a:spcAft>
                <a:spcPct val="15000"/>
              </a:spcAft>
            </a:pPr>
            <a:endParaRPr lang="en-US" altLang="en-US" dirty="0" smtClean="0">
              <a:solidFill>
                <a:schemeClr val="tx2"/>
              </a:solidFill>
            </a:endParaRP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330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75781" y="1705038"/>
            <a:ext cx="8267178" cy="463259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Welcome and check-in (7 minutes)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Theory </a:t>
            </a:r>
            <a:r>
              <a:rPr lang="en-US" altLang="en-US" dirty="0">
                <a:solidFill>
                  <a:schemeClr val="tx2"/>
                </a:solidFill>
              </a:rPr>
              <a:t>burst </a:t>
            </a:r>
            <a:r>
              <a:rPr lang="en-US" altLang="en-US" dirty="0" smtClean="0">
                <a:solidFill>
                  <a:schemeClr val="tx2"/>
                </a:solidFill>
              </a:rPr>
              <a:t>(10 minutes)</a:t>
            </a:r>
            <a:endParaRPr lang="en-US" altLang="en-US" dirty="0">
              <a:solidFill>
                <a:schemeClr val="tx2"/>
              </a:solidFill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Principled negotiation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Negotiation set-up (8 minutes)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Live negotiation (20 minutes)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Negotiation debrief (20 minutes)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Break (5 minutes)</a:t>
            </a:r>
          </a:p>
          <a:p>
            <a:pPr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Large group debrief (10 minutes)</a:t>
            </a:r>
            <a:endParaRPr lang="en-US" altLang="en-US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altLang="en-US" dirty="0" smtClean="0">
                <a:solidFill>
                  <a:schemeClr val="tx2"/>
                </a:solidFill>
              </a:rPr>
              <a:t>Summary </a:t>
            </a:r>
            <a:r>
              <a:rPr lang="en-US" altLang="en-US" dirty="0">
                <a:solidFill>
                  <a:schemeClr val="tx2"/>
                </a:solidFill>
              </a:rPr>
              <a:t>and take-home points </a:t>
            </a:r>
            <a:r>
              <a:rPr lang="en-US" altLang="en-US" dirty="0" smtClean="0">
                <a:solidFill>
                  <a:schemeClr val="tx2"/>
                </a:solidFill>
              </a:rPr>
              <a:t>(10 </a:t>
            </a:r>
            <a:r>
              <a:rPr lang="en-US" altLang="en-US" dirty="0">
                <a:solidFill>
                  <a:schemeClr val="tx2"/>
                </a:solidFill>
              </a:rPr>
              <a:t>mins)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9966" y="78105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Agenda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40536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92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An overview of Quality Improvement (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10/13/22)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Care Observations</a:t>
            </a:r>
            <a:r>
              <a:rPr kumimoji="0" lang="en-US" sz="240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&amp; Stakeholder Considerations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10/27/22)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Organizing your Improvement Project (11/10/22)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Global Aim and Fishbone Diagram (12/8/22)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Process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Mapping (Flowcharts) (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12/22/22)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Measurement to Inform Change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(1/12/23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&amp;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1/26/23)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An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Approach to Testing a Change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(</a:t>
            </a:r>
            <a:r>
              <a:rPr lang="en-US" sz="2400" i="1" dirty="0" smtClean="0">
                <a:solidFill>
                  <a:schemeClr val="bg1"/>
                </a:solidFill>
                <a:latin typeface="Calibri"/>
              </a:rPr>
              <a:t>2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/9/23)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Communication about your Improvement Effort (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2/23/23)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Stakeholder Analysis &amp; Conflict Management 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(</a:t>
            </a:r>
            <a:r>
              <a:rPr lang="en-US" sz="2400" i="1" noProof="0" dirty="0" smtClean="0">
                <a:solidFill>
                  <a:schemeClr val="bg1"/>
                </a:solidFill>
                <a:latin typeface="Calibri"/>
              </a:rPr>
              <a:t>3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/9/23)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Managing Up and Gaining Leadership</a:t>
            </a:r>
            <a:r>
              <a:rPr kumimoji="0" lang="en-US" sz="240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Buy-In (3/23/23)</a:t>
            </a:r>
            <a:endParaRPr kumimoji="0" lang="en-US" sz="240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Negotiation (4/13/23)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Negotiation and More About Cycles of Change (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4/27/23)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Sustaining </a:t>
            </a: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your Improvement Effort 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(5/11/23)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Resident Presentations (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</a:rPr>
              <a:t>5/25/23, 6/8/23, 6/22/23)</a:t>
            </a:r>
            <a:endParaRPr kumimoji="0" lang="en-US" sz="240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9966" y="6096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Curriculum Plan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367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663880" y="1643033"/>
            <a:ext cx="7816241" cy="4494790"/>
          </a:xfrm>
        </p:spPr>
        <p:txBody>
          <a:bodyPr lIns="90918" tIns="45457" rIns="90918" bIns="45457">
            <a:normAutofit fontScale="850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I have experienced or observed a negotiation in the following settings in the last two months: (select all that apply)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An encounters with a client/patient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A professional colleague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Related to my job or future position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A family member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A friend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Making a purchase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Renting or buying property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</a:rPr>
              <a:t>Leasing or buying a vehicle</a:t>
            </a:r>
          </a:p>
        </p:txBody>
      </p:sp>
      <p:sp>
        <p:nvSpPr>
          <p:cNvPr id="5" name="Slide Number Placeholder 5"/>
          <p:cNvSpPr txBox="1">
            <a:spLocks noGrp="1"/>
          </p:cNvSpPr>
          <p:nvPr/>
        </p:nvSpPr>
        <p:spPr bwMode="auto">
          <a:xfrm>
            <a:off x="6552710" y="6059684"/>
            <a:ext cx="1905521" cy="457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8" tIns="45457" rIns="90918" bIns="45457"/>
          <a:lstStyle>
            <a:lvl1pPr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u"/>
              <a:defRPr sz="3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Char char="•"/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Wingdings" pitchFamily="2" charset="2"/>
              <a:buChar char="ü"/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;"/>
              <a:defRPr sz="20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7100" eaLnBrk="0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ts val="1000"/>
              </a:spcAft>
              <a:buClr>
                <a:schemeClr val="hlink"/>
              </a:buClr>
              <a:buSzPct val="75000"/>
              <a:buFont typeface="Monotype Sorts"/>
              <a:buChar char="W"/>
              <a:defRPr sz="2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F1FEEBB-83AA-4BAB-8697-27EFFEA8DC70}" type="slidenum">
              <a:rPr lang="en-US" altLang="en-US" sz="1400" b="0">
                <a:solidFill>
                  <a:schemeClr val="bg1"/>
                </a:solidFill>
                <a:latin typeface="Times New Roman" pitchFamily="18" charset="0"/>
                <a:ea typeface="MS PGothic" pitchFamily="34" charset="-128"/>
              </a:rPr>
              <a:pPr algn="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6</a:t>
            </a:fld>
            <a:endParaRPr lang="en-US" altLang="en-US" sz="1400" b="0" dirty="0">
              <a:solidFill>
                <a:schemeClr val="bg1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9966" y="81915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Poll Question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2531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6406" y="1060949"/>
            <a:ext cx="7816241" cy="827473"/>
          </a:xfrm>
        </p:spPr>
        <p:txBody>
          <a:bodyPr lIns="91423" tIns="45712" rIns="91423" bIns="45712" anchor="t"/>
          <a:lstStyle/>
          <a:p>
            <a:r>
              <a:rPr lang="en-US" altLang="en-US" b="1" dirty="0" smtClean="0"/>
              <a:t>Negotiation: ‘Getting to Yes’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2054022"/>
            <a:ext cx="7816241" cy="4062143"/>
          </a:xfrm>
        </p:spPr>
        <p:txBody>
          <a:bodyPr lIns="91423" tIns="45712" rIns="91423" bIns="45712"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Negotiation is part of everyday life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Possible strategies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Hard negotiation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Soft negotiation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Principled negotiation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Free to choose the best approach for the need of the situation</a:t>
            </a:r>
          </a:p>
        </p:txBody>
      </p:sp>
    </p:spTree>
    <p:extLst>
      <p:ext uri="{BB962C8B-B14F-4D97-AF65-F5344CB8AC3E}">
        <p14:creationId xmlns:p14="http://schemas.microsoft.com/office/powerpoint/2010/main" val="176746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6406" y="965699"/>
            <a:ext cx="7816241" cy="827473"/>
          </a:xfrm>
        </p:spPr>
        <p:txBody>
          <a:bodyPr lIns="91423" tIns="45712" rIns="91423" bIns="45712" anchor="t"/>
          <a:lstStyle/>
          <a:p>
            <a:r>
              <a:rPr lang="en-US" altLang="en-US" b="1" dirty="0" smtClean="0"/>
              <a:t>Goals for Any Negotiation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2222546"/>
            <a:ext cx="7816241" cy="4062143"/>
          </a:xfrm>
        </p:spPr>
        <p:txBody>
          <a:bodyPr lIns="91423" tIns="45712" rIns="91423" bIns="45712"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Produce a wise agreement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Be efficient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Improve (or at least not damage) the relationship between the parties</a:t>
            </a:r>
          </a:p>
        </p:txBody>
      </p:sp>
    </p:spTree>
    <p:extLst>
      <p:ext uri="{BB962C8B-B14F-4D97-AF65-F5344CB8AC3E}">
        <p14:creationId xmlns:p14="http://schemas.microsoft.com/office/powerpoint/2010/main" val="404050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6406" y="851399"/>
            <a:ext cx="7816241" cy="827473"/>
          </a:xfrm>
        </p:spPr>
        <p:txBody>
          <a:bodyPr lIns="91423" tIns="45712" rIns="91423" bIns="45712" anchor="t"/>
          <a:lstStyle/>
          <a:p>
            <a:r>
              <a:rPr lang="en-US" altLang="en-US" b="1" dirty="0" smtClean="0"/>
              <a:t>Principled Negotiation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3880" y="1902597"/>
            <a:ext cx="7816241" cy="4062143"/>
          </a:xfrm>
        </p:spPr>
        <p:txBody>
          <a:bodyPr lIns="91423" tIns="45712" rIns="91423" bIns="45712"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Separate the people from the problem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Focus on interests, not positions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Generate a variety of possibilities before deciding what to do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Insist that the results be based on some objective standard</a:t>
            </a:r>
          </a:p>
        </p:txBody>
      </p:sp>
    </p:spTree>
    <p:extLst>
      <p:ext uri="{BB962C8B-B14F-4D97-AF65-F5344CB8AC3E}">
        <p14:creationId xmlns:p14="http://schemas.microsoft.com/office/powerpoint/2010/main" val="30625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HC_WI_PPTtemp_Option2_R0524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CHC_WI_PPTtemp_Option2_R052416</Template>
  <TotalTime>18632</TotalTime>
  <Words>1099</Words>
  <Application>Microsoft Office PowerPoint</Application>
  <PresentationFormat>On-screen Show (4:3)</PresentationFormat>
  <Paragraphs>191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MS PGothic</vt:lpstr>
      <vt:lpstr>Aharoni</vt:lpstr>
      <vt:lpstr>Arial</vt:lpstr>
      <vt:lpstr>Calibri</vt:lpstr>
      <vt:lpstr>Times New Roman</vt:lpstr>
      <vt:lpstr>CHC_WI_PPTtemp_Option2_R052416</vt:lpstr>
      <vt:lpstr>PowerPoint Presentation</vt:lpstr>
      <vt:lpstr>PowerPoint Presentation</vt:lpstr>
      <vt:lpstr>Roles</vt:lpstr>
      <vt:lpstr>PowerPoint Presentation</vt:lpstr>
      <vt:lpstr>PowerPoint Presentation</vt:lpstr>
      <vt:lpstr>PowerPoint Presentation</vt:lpstr>
      <vt:lpstr>Negotiation: ‘Getting to Yes’</vt:lpstr>
      <vt:lpstr>Goals for Any Negotiation</vt:lpstr>
      <vt:lpstr>Principled Negotiation</vt:lpstr>
      <vt:lpstr>Stages of Negotiation</vt:lpstr>
      <vt:lpstr>Live Negotiation</vt:lpstr>
      <vt:lpstr>Negotiation Roles (Group A)</vt:lpstr>
      <vt:lpstr>Negotiation Roles (Group B)</vt:lpstr>
      <vt:lpstr>Negotiation Agenda</vt:lpstr>
      <vt:lpstr>Questions to Guide Discussion</vt:lpstr>
      <vt:lpstr>Break!</vt:lpstr>
      <vt:lpstr>Large Group Discussion</vt:lpstr>
      <vt:lpstr>What haven’t we figured out yet?</vt:lpstr>
      <vt:lpstr>Take-home Thoughts</vt:lpstr>
      <vt:lpstr>Assignment for Session XIII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Feeney, Patti</dc:creator>
  <cp:lastModifiedBy>Splaine, Mark</cp:lastModifiedBy>
  <cp:revision>210</cp:revision>
  <dcterms:created xsi:type="dcterms:W3CDTF">2016-09-01T16:53:39Z</dcterms:created>
  <dcterms:modified xsi:type="dcterms:W3CDTF">2023-04-03T18:46:35Z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A8EB94D5-4FD7-42B1-AB75-498D43E550C1</vt:lpwstr>
  </property>
  <property fmtid="{D5CDD505-2E9C-101B-9397-08002B2CF9AE}" pid="3" name="ArticulatePath">
    <vt:lpwstr>Session V QI Seminar Slides 12.22.22</vt:lpwstr>
  </property>
</Properties>
</file>