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ags/tag4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7" r:id="rId2"/>
    <p:sldId id="629" r:id="rId3"/>
    <p:sldId id="607" r:id="rId4"/>
    <p:sldId id="630" r:id="rId5"/>
    <p:sldId id="378" r:id="rId6"/>
    <p:sldId id="659" r:id="rId7"/>
    <p:sldId id="631" r:id="rId8"/>
    <p:sldId id="632" r:id="rId9"/>
    <p:sldId id="633" r:id="rId10"/>
    <p:sldId id="634" r:id="rId11"/>
    <p:sldId id="653" r:id="rId12"/>
    <p:sldId id="635" r:id="rId13"/>
    <p:sldId id="636" r:id="rId14"/>
    <p:sldId id="637" r:id="rId15"/>
    <p:sldId id="658" r:id="rId16"/>
    <p:sldId id="639" r:id="rId17"/>
    <p:sldId id="640" r:id="rId18"/>
    <p:sldId id="641" r:id="rId19"/>
    <p:sldId id="642" r:id="rId20"/>
    <p:sldId id="643" r:id="rId21"/>
    <p:sldId id="644" r:id="rId22"/>
    <p:sldId id="654" r:id="rId23"/>
    <p:sldId id="655" r:id="rId24"/>
    <p:sldId id="656" r:id="rId25"/>
    <p:sldId id="657" r:id="rId26"/>
    <p:sldId id="628" r:id="rId27"/>
    <p:sldId id="652" r:id="rId28"/>
    <p:sldId id="649" r:id="rId29"/>
    <p:sldId id="650" r:id="rId30"/>
    <p:sldId id="651" r:id="rId31"/>
  </p:sldIdLst>
  <p:sldSz cx="9144000" cy="6858000" type="screen4x3"/>
  <p:notesSz cx="6858000" cy="9144000"/>
  <p:custDataLst>
    <p:tags r:id="rId3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4433" autoAdjust="0"/>
  </p:normalViewPr>
  <p:slideViewPr>
    <p:cSldViewPr>
      <p:cViewPr varScale="1">
        <p:scale>
          <a:sx n="55" d="100"/>
          <a:sy n="55" d="100"/>
        </p:scale>
        <p:origin x="1552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21FE2-E792-4DF8-8099-7A6AF6BD10CD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FBD2D-0805-48FF-AB52-683E231FD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18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NATALIE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C7D1B-6069-47AA-A5EF-A3A9C19C737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3090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NICOLE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C7D1B-6069-47AA-A5EF-A3A9C19C737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962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C7D1B-6069-47AA-A5EF-A3A9C19C737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3551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MARK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C7D1B-6069-47AA-A5EF-A3A9C19C737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7363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MARK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C7D1B-6069-47AA-A5EF-A3A9C19C737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8511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MARK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C7D1B-6069-47AA-A5EF-A3A9C19C737E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6994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MARK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C7D1B-6069-47AA-A5EF-A3A9C19C737E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9279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MARK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C7D1B-6069-47AA-A5EF-A3A9C19C737E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7950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MARK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226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 txBox="1">
            <a:spLocks noGrp="1" noChangeArrowheads="1"/>
          </p:cNvSpPr>
          <p:nvPr/>
        </p:nvSpPr>
        <p:spPr bwMode="auto">
          <a:xfrm>
            <a:off x="0" y="8687426"/>
            <a:ext cx="2971593" cy="45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 anchor="b"/>
          <a:lstStyle>
            <a:lvl1pPr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Arial" pitchFamily="34" charset="0"/>
                <a:ea typeface="MS PGothic" pitchFamily="34" charset="-128"/>
              </a:rPr>
              <a:t>www.clinicalmicrosystem.org</a:t>
            </a:r>
          </a:p>
        </p:txBody>
      </p:sp>
      <p:sp>
        <p:nvSpPr>
          <p:cNvPr id="35843" name="Rectangle 7"/>
          <p:cNvSpPr txBox="1">
            <a:spLocks noGrp="1" noChangeArrowheads="1"/>
          </p:cNvSpPr>
          <p:nvPr/>
        </p:nvSpPr>
        <p:spPr bwMode="auto">
          <a:xfrm>
            <a:off x="3884852" y="8687426"/>
            <a:ext cx="2971593" cy="45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 anchor="b"/>
          <a:lstStyle>
            <a:lvl1pPr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4081EA2-7E66-4711-952B-774383B5C38F}" type="slidenum">
              <a:rPr lang="en-US" altLang="en-US" sz="1300">
                <a:latin typeface="Arial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18</a:t>
            </a:fld>
            <a:endParaRPr lang="en-US" altLang="en-US" sz="13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7388"/>
            <a:ext cx="4575175" cy="3430587"/>
          </a:xfrm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0148" y="4343713"/>
            <a:ext cx="5037705" cy="411229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MARK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12555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MARK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280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NATALIE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673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ALYSON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566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 txBox="1">
            <a:spLocks noGrp="1" noChangeArrowheads="1"/>
          </p:cNvSpPr>
          <p:nvPr/>
        </p:nvSpPr>
        <p:spPr bwMode="auto">
          <a:xfrm>
            <a:off x="0" y="8687426"/>
            <a:ext cx="2971593" cy="45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 anchor="b"/>
          <a:lstStyle>
            <a:lvl1pPr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Arial" pitchFamily="34" charset="0"/>
                <a:ea typeface="MS PGothic" pitchFamily="34" charset="-128"/>
              </a:rPr>
              <a:t>www.clinicalmicrosystem.org</a:t>
            </a:r>
          </a:p>
        </p:txBody>
      </p:sp>
      <p:sp>
        <p:nvSpPr>
          <p:cNvPr id="35843" name="Rectangle 7"/>
          <p:cNvSpPr txBox="1">
            <a:spLocks noGrp="1" noChangeArrowheads="1"/>
          </p:cNvSpPr>
          <p:nvPr/>
        </p:nvSpPr>
        <p:spPr bwMode="auto">
          <a:xfrm>
            <a:off x="3884852" y="8687426"/>
            <a:ext cx="2971593" cy="45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 anchor="b"/>
          <a:lstStyle>
            <a:lvl1pPr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4081EA2-7E66-4711-952B-774383B5C38F}" type="slidenum">
              <a:rPr lang="en-US" altLang="en-US" sz="1300">
                <a:latin typeface="Arial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21</a:t>
            </a:fld>
            <a:endParaRPr lang="en-US" altLang="en-US" sz="13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7388"/>
            <a:ext cx="4575175" cy="3430587"/>
          </a:xfrm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0148" y="4343713"/>
            <a:ext cx="5037705" cy="411229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ALYSON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72841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ALYSON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120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ALYSON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1411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ALYSON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6852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ALYSON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71628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ALYSON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194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ALYSON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C7D1B-6069-47AA-A5EF-A3A9C19C737E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9543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C7D1B-6069-47AA-A5EF-A3A9C19C737E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640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NATALIE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22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NATALIE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7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NATALIE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C7D1B-6069-47AA-A5EF-A3A9C19C737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7678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NATALIE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9063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 txBox="1">
            <a:spLocks noGrp="1" noChangeArrowheads="1"/>
          </p:cNvSpPr>
          <p:nvPr/>
        </p:nvSpPr>
        <p:spPr bwMode="auto">
          <a:xfrm>
            <a:off x="0" y="8687426"/>
            <a:ext cx="2971593" cy="45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 anchor="b"/>
          <a:lstStyle>
            <a:lvl1pPr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Arial" pitchFamily="34" charset="0"/>
                <a:ea typeface="MS PGothic" pitchFamily="34" charset="-128"/>
              </a:rPr>
              <a:t>www.clinicalmicrosystem.org</a:t>
            </a:r>
          </a:p>
        </p:txBody>
      </p:sp>
      <p:sp>
        <p:nvSpPr>
          <p:cNvPr id="35843" name="Rectangle 7"/>
          <p:cNvSpPr txBox="1">
            <a:spLocks noGrp="1" noChangeArrowheads="1"/>
          </p:cNvSpPr>
          <p:nvPr/>
        </p:nvSpPr>
        <p:spPr bwMode="auto">
          <a:xfrm>
            <a:off x="3884852" y="8687426"/>
            <a:ext cx="2971593" cy="45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 anchor="b"/>
          <a:lstStyle>
            <a:lvl1pPr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4081EA2-7E66-4711-952B-774383B5C38F}" type="slidenum">
              <a:rPr lang="en-US" altLang="en-US" sz="1300">
                <a:latin typeface="Arial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 sz="13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7388"/>
            <a:ext cx="4575175" cy="3430587"/>
          </a:xfrm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0148" y="4343713"/>
            <a:ext cx="5037705" cy="411229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NATALIE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74711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 txBox="1">
            <a:spLocks noGrp="1" noChangeArrowheads="1"/>
          </p:cNvSpPr>
          <p:nvPr/>
        </p:nvSpPr>
        <p:spPr bwMode="auto">
          <a:xfrm>
            <a:off x="0" y="8687426"/>
            <a:ext cx="2971593" cy="45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 anchor="b"/>
          <a:lstStyle>
            <a:lvl1pPr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Arial" pitchFamily="34" charset="0"/>
                <a:ea typeface="MS PGothic" pitchFamily="34" charset="-128"/>
              </a:rPr>
              <a:t>www.clinicalmicrosystem.org</a:t>
            </a:r>
          </a:p>
        </p:txBody>
      </p:sp>
      <p:sp>
        <p:nvSpPr>
          <p:cNvPr id="35843" name="Rectangle 7"/>
          <p:cNvSpPr txBox="1">
            <a:spLocks noGrp="1" noChangeArrowheads="1"/>
          </p:cNvSpPr>
          <p:nvPr/>
        </p:nvSpPr>
        <p:spPr bwMode="auto">
          <a:xfrm>
            <a:off x="3884852" y="8687426"/>
            <a:ext cx="2971593" cy="45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 anchor="b"/>
          <a:lstStyle>
            <a:lvl1pPr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4081EA2-7E66-4711-952B-774383B5C38F}" type="slidenum">
              <a:rPr lang="en-US" altLang="en-US" sz="1300">
                <a:latin typeface="Arial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 sz="13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7388"/>
            <a:ext cx="4575175" cy="3430587"/>
          </a:xfrm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0148" y="4343713"/>
            <a:ext cx="5037705" cy="411229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NATALIE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26887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NATALIE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06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3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14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94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733455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662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64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57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541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14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84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2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8B149-E0F2-46F0-AC55-6D3947D2FD48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83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hrq.gov/professionals/quality-patient-safety/quality-resources/tools/literacy-toolkit/healthlittoolkit2-tool2b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 txBox="1">
            <a:spLocks noChangeArrowheads="1"/>
          </p:cNvSpPr>
          <p:nvPr/>
        </p:nvSpPr>
        <p:spPr bwMode="auto">
          <a:xfrm>
            <a:off x="291682" y="1029808"/>
            <a:ext cx="8623718" cy="41687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8779" tIns="43611" rIns="88779" bIns="43611"/>
          <a:lstStyle/>
          <a:p>
            <a:pPr marL="336427" indent="-336427" algn="ctr" eaLnBrk="0" hangingPunct="0">
              <a:spcBef>
                <a:spcPct val="20000"/>
              </a:spcBef>
              <a:spcAft>
                <a:spcPts val="987"/>
              </a:spcAft>
              <a:buClr>
                <a:schemeClr val="hlink"/>
              </a:buClr>
              <a:buSzPct val="75000"/>
              <a:defRPr/>
            </a:pPr>
            <a:endParaRPr lang="en-US" altLang="en-US" b="1" kern="0" dirty="0">
              <a:solidFill>
                <a:schemeClr val="bg1"/>
              </a:solidFill>
            </a:endParaRPr>
          </a:p>
          <a:p>
            <a:pPr marL="336427" indent="-336427" algn="ctr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SzPct val="75000"/>
              <a:defRPr/>
            </a:pPr>
            <a:r>
              <a:rPr lang="en-US" altLang="en-US" sz="4800" b="1" kern="0" dirty="0" smtClean="0">
                <a:solidFill>
                  <a:schemeClr val="bg1"/>
                </a:solidFill>
              </a:rPr>
              <a:t>Quality Improvement Seminar</a:t>
            </a:r>
          </a:p>
          <a:p>
            <a:pPr marL="336427" indent="-336427" algn="ctr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SzPct val="75000"/>
              <a:defRPr/>
            </a:pPr>
            <a:endParaRPr lang="en-US" altLang="en-US" sz="2800" b="1" kern="0" dirty="0">
              <a:solidFill>
                <a:schemeClr val="bg1"/>
              </a:solidFill>
            </a:endParaRPr>
          </a:p>
          <a:p>
            <a:pPr marL="336427" indent="-336427" algn="ctr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SzPct val="75000"/>
              <a:defRPr/>
            </a:pPr>
            <a:endParaRPr lang="en-US" altLang="en-US" sz="2800" b="1" kern="0" dirty="0">
              <a:solidFill>
                <a:schemeClr val="bg1"/>
              </a:solidFill>
            </a:endParaRPr>
          </a:p>
          <a:p>
            <a:pPr marL="336427" indent="-336427" algn="ctr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SzPct val="75000"/>
              <a:defRPr/>
            </a:pPr>
            <a:r>
              <a:rPr lang="en-US" altLang="en-US" sz="3200" b="1" kern="0" dirty="0" smtClean="0">
                <a:solidFill>
                  <a:schemeClr val="accent1"/>
                </a:solidFill>
              </a:rPr>
              <a:t>Alyson Faires, Natalie Ewashkow, Mark Splaine</a:t>
            </a:r>
          </a:p>
          <a:p>
            <a:pPr marL="336427" indent="-336427" algn="ctr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SzPct val="75000"/>
              <a:defRPr/>
            </a:pPr>
            <a:r>
              <a:rPr lang="en-US" altLang="en-US" sz="3200" b="1" kern="0" dirty="0" smtClean="0">
                <a:solidFill>
                  <a:schemeClr val="accent1"/>
                </a:solidFill>
              </a:rPr>
              <a:t>April 27, 2023</a:t>
            </a:r>
            <a:endParaRPr lang="en-US" altLang="en-US" sz="3200" b="1" kern="0" dirty="0">
              <a:solidFill>
                <a:schemeClr val="accent1"/>
              </a:solidFill>
            </a:endParaRPr>
          </a:p>
          <a:p>
            <a:pPr marL="336427" indent="-336427" algn="ctr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SzPct val="75000"/>
              <a:defRPr/>
            </a:pPr>
            <a:endParaRPr lang="en-US" altLang="en-US" sz="2800" b="1" kern="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5056967"/>
            <a:ext cx="1000125" cy="10001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14525" y="5047792"/>
            <a:ext cx="7458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893BC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Nurse Practitioner &amp; Post Doctoral</a:t>
            </a:r>
          </a:p>
        </p:txBody>
      </p:sp>
      <p:sp>
        <p:nvSpPr>
          <p:cNvPr id="3" name="Rectangle 2"/>
          <p:cNvSpPr/>
          <p:nvPr/>
        </p:nvSpPr>
        <p:spPr>
          <a:xfrm>
            <a:off x="1914525" y="5432513"/>
            <a:ext cx="56686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Training Programs</a:t>
            </a:r>
            <a:endParaRPr lang="en-US" sz="2800" dirty="0">
              <a:solidFill>
                <a:schemeClr val="tx2">
                  <a:lumMod val="40000"/>
                  <a:lumOff val="6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 rot="21353334">
            <a:off x="80962" y="2381006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INTERACTIVE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26670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INFORMATIVE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 rot="730540">
            <a:off x="5992201" y="3148479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SKILL BUILDING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9800" y="23622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TEAM WORK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 rot="21287501">
            <a:off x="701247" y="959843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STRATEGIC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 rot="330888">
            <a:off x="5735387" y="1002626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FOCUSED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31197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FUN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24200" y="10623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RELEVANT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37282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0732" y="2277854"/>
            <a:ext cx="85915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Negotiation Reflections from Nicole</a:t>
            </a:r>
          </a:p>
          <a:p>
            <a:pPr algn="ctr"/>
            <a:endParaRPr lang="en-US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136379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0732" y="2277854"/>
            <a:ext cx="859155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More About Making Change in Today’s Dynamic Work Environment</a:t>
            </a:r>
          </a:p>
          <a:p>
            <a:pPr algn="ctr"/>
            <a:endParaRPr lang="en-US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151578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1354" y="856680"/>
            <a:ext cx="86870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Group Discussion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1905000"/>
            <a:ext cx="859155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  <a:ea typeface="Times New Roman" panose="02020603050405020304" pitchFamily="18" charset="0"/>
                <a:cs typeface="Calibri Light" panose="020F0302020204030204" pitchFamily="34" charset="0"/>
              </a:rPr>
              <a:t>We will review an issue you have all experienced to one degree or another during residency.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2"/>
              </a:solidFill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  <a:ea typeface="Times New Roman" panose="02020603050405020304" pitchFamily="18" charset="0"/>
                <a:cs typeface="Calibri Light" panose="020F0302020204030204" pitchFamily="34" charset="0"/>
              </a:rPr>
              <a:t>We will hear examples of changes people made to address this issue.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2"/>
              </a:solidFill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  <a:ea typeface="Times New Roman" panose="02020603050405020304" pitchFamily="18" charset="0"/>
                <a:cs typeface="Calibri Light" panose="020F0302020204030204" pitchFamily="34" charset="0"/>
              </a:rPr>
              <a:t>We will pick one of the changes and design a PDSA cycle to test that change.</a:t>
            </a:r>
          </a:p>
        </p:txBody>
      </p:sp>
    </p:spTree>
    <p:extLst>
      <p:ext uri="{BB962C8B-B14F-4D97-AF65-F5344CB8AC3E}">
        <p14:creationId xmlns:p14="http://schemas.microsoft.com/office/powerpoint/2010/main" val="238796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118" y="790578"/>
            <a:ext cx="8989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Increasing Patient Responsibility</a:t>
            </a:r>
            <a:endParaRPr lang="en-US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100" u="sng" dirty="0" smtClean="0"/>
              <a:t>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Resident needs to see more patients during clinic a session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000" u="sng" dirty="0" smtClean="0"/>
              <a:t>Other Issues Associated with 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Resident has more new patients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Resident has to become more efficient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Resident has more documentation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Resident has more issues on which to follow-up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43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1354" y="1059359"/>
            <a:ext cx="86870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Brainstorming on Change Ideas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2471665"/>
            <a:ext cx="859155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  <a:cs typeface="Calibri Light" panose="020F0302020204030204" pitchFamily="34" charset="0"/>
              </a:rPr>
              <a:t>What change(s) did you make that helped you address the challenge of an increasing patient load?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2"/>
              </a:solidFill>
              <a:cs typeface="Calibri Light" panose="020F03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  <a:cs typeface="Calibri Light" panose="020F0302020204030204" pitchFamily="34" charset="0"/>
              </a:rPr>
              <a:t>How did you evaluate whether the change was successful or not?</a:t>
            </a:r>
          </a:p>
        </p:txBody>
      </p:sp>
    </p:spTree>
    <p:extLst>
      <p:ext uri="{BB962C8B-B14F-4D97-AF65-F5344CB8AC3E}">
        <p14:creationId xmlns:p14="http://schemas.microsoft.com/office/powerpoint/2010/main" val="22231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1354" y="762000"/>
            <a:ext cx="86870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List of Change Ideas</a:t>
            </a: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800" b="1" i="1" dirty="0" smtClean="0"/>
              <a:t>(We will list your ideas here)</a:t>
            </a:r>
            <a:endParaRPr lang="en-US" sz="2800" b="1" i="1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922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1354" y="685800"/>
            <a:ext cx="86870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Planning a PDSA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371600"/>
            <a:ext cx="859155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  <a:ea typeface="Times New Roman" panose="02020603050405020304" pitchFamily="18" charset="0"/>
                <a:cs typeface="Calibri Light" panose="020F0302020204030204" pitchFamily="34" charset="0"/>
              </a:rPr>
              <a:t>Let’s do a poll to select a change from one brainstormed by the group.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2"/>
              </a:solidFill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  <a:cs typeface="Calibri Light" panose="020F0302020204030204" pitchFamily="34" charset="0"/>
              </a:rPr>
              <a:t>How would you script </a:t>
            </a:r>
            <a:r>
              <a:rPr lang="en-US" sz="2800" dirty="0" smtClean="0">
                <a:solidFill>
                  <a:schemeClr val="tx2"/>
                </a:solidFill>
                <a:cs typeface="Calibri Light" panose="020F0302020204030204" pitchFamily="34" charset="0"/>
              </a:rPr>
              <a:t>the Plan for a </a:t>
            </a:r>
            <a:r>
              <a:rPr lang="en-US" sz="2800" dirty="0" smtClean="0">
                <a:solidFill>
                  <a:schemeClr val="tx2"/>
                </a:solidFill>
                <a:cs typeface="Calibri Light" panose="020F0302020204030204" pitchFamily="34" charset="0"/>
              </a:rPr>
              <a:t>PDSA cycle for this change?</a:t>
            </a:r>
          </a:p>
          <a:p>
            <a:pPr marL="911862" lvl="1" indent="-45720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2"/>
                </a:solidFill>
                <a:cs typeface="Calibri Light" panose="020F0302020204030204" pitchFamily="34" charset="0"/>
              </a:rPr>
              <a:t>What would you want to include in the planning?</a:t>
            </a:r>
          </a:p>
          <a:p>
            <a:pPr marL="911862" lvl="1" indent="-45720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2"/>
                </a:solidFill>
                <a:cs typeface="Calibri Light" panose="020F0302020204030204" pitchFamily="34" charset="0"/>
              </a:rPr>
              <a:t>What would you measure?</a:t>
            </a:r>
          </a:p>
          <a:p>
            <a:pPr marL="911862" lvl="1" indent="-45720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2"/>
                </a:solidFill>
                <a:cs typeface="Calibri Light" panose="020F0302020204030204" pitchFamily="34" charset="0"/>
              </a:rPr>
              <a:t>How long would you run the cycle?</a:t>
            </a:r>
            <a:endParaRPr lang="en-US" sz="2400" dirty="0">
              <a:solidFill>
                <a:schemeClr val="tx2"/>
              </a:solidFill>
              <a:cs typeface="Calibri Light" panose="020F0302020204030204" pitchFamily="34" charset="0"/>
            </a:endParaRPr>
          </a:p>
          <a:p>
            <a:pPr marL="911862" lvl="1" indent="-45720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2"/>
                </a:solidFill>
                <a:cs typeface="Calibri Light" panose="020F0302020204030204" pitchFamily="34" charset="0"/>
              </a:rPr>
              <a:t>What do you think your second cycle might be</a:t>
            </a:r>
            <a:r>
              <a:rPr lang="en-US" sz="2400" dirty="0" smtClean="0">
                <a:solidFill>
                  <a:schemeClr val="tx2"/>
                </a:solidFill>
                <a:cs typeface="Calibri Light" panose="020F0302020204030204" pitchFamily="34" charset="0"/>
              </a:rPr>
              <a:t>?</a:t>
            </a:r>
          </a:p>
          <a:p>
            <a:pPr marL="454662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2"/>
              </a:solidFill>
              <a:cs typeface="Calibri Light" panose="020F0302020204030204" pitchFamily="34" charset="0"/>
            </a:endParaRPr>
          </a:p>
          <a:p>
            <a:pPr marL="454662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  <a:cs typeface="Calibri Light" panose="020F0302020204030204" pitchFamily="34" charset="0"/>
              </a:rPr>
              <a:t>Let’s develop this together using the PDSA Worksheet</a:t>
            </a:r>
            <a:endParaRPr lang="en-US" sz="2800" dirty="0">
              <a:solidFill>
                <a:schemeClr val="tx2"/>
              </a:solidFill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45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1450" y="1569541"/>
            <a:ext cx="8610600" cy="4448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33496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tx2"/>
                </a:solidFill>
              </a:rPr>
              <a:t>Getting a team to agree on the test </a:t>
            </a:r>
          </a:p>
          <a:p>
            <a:pPr marL="457200" indent="-33496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tx2"/>
                </a:solidFill>
              </a:rPr>
              <a:t>Testing something measurable</a:t>
            </a:r>
          </a:p>
          <a:p>
            <a:pPr marL="457200" indent="-33496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tx2"/>
                </a:solidFill>
              </a:rPr>
              <a:t>Keeping the content of testing </a:t>
            </a:r>
            <a:r>
              <a:rPr lang="en-US" altLang="en-US" sz="3200" dirty="0" smtClean="0">
                <a:solidFill>
                  <a:schemeClr val="tx2"/>
                </a:solidFill>
              </a:rPr>
              <a:t>small</a:t>
            </a:r>
            <a:endParaRPr lang="en-US" altLang="en-US" sz="3200" dirty="0">
              <a:solidFill>
                <a:schemeClr val="tx2"/>
              </a:solidFill>
            </a:endParaRPr>
          </a:p>
          <a:p>
            <a:pPr marL="457200" indent="-33496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tx2"/>
                </a:solidFill>
              </a:rPr>
              <a:t>Keeping the length of a PDSA to a minimum</a:t>
            </a:r>
          </a:p>
          <a:p>
            <a:pPr marL="457200" indent="-33496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tx2"/>
                </a:solidFill>
              </a:rPr>
              <a:t>Documenting each stage of the test and details</a:t>
            </a:r>
          </a:p>
          <a:p>
            <a:pPr marL="457200" indent="-33496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tx2"/>
                </a:solidFill>
              </a:rPr>
              <a:t>Documenting the PDSA in </a:t>
            </a:r>
            <a:r>
              <a:rPr lang="en-US" altLang="en-US" sz="3200" dirty="0" smtClean="0">
                <a:solidFill>
                  <a:schemeClr val="tx2"/>
                </a:solidFill>
              </a:rPr>
              <a:t>general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900" y="800100"/>
            <a:ext cx="861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PDSA – Important Elements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80251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3350" y="1476811"/>
            <a:ext cx="8839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Reed JE, Card AJ. The problem with Plan-Do-Study-Act cycles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. BMJ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Qual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Saf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2016; 25:147-152. 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doi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: 10.1136/bmjqs-2015-005076.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This review article offers perspectives on using the PDSA cycle to promote change in healthcare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AHRQ. 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Health Literacy Universal Precautions Toolkit, 2nd Edition. </a:t>
            </a: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https</a:t>
            </a:r>
            <a:r>
              <a:rPr lang="en-US" sz="3000" dirty="0">
                <a:solidFill>
                  <a:schemeClr val="accent1">
                    <a:lumMod val="50000"/>
                  </a:schemeClr>
                </a:solidFill>
                <a:hlinkClick r:id="rId3"/>
              </a:rPr>
              <a:t>://</a:t>
            </a: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www.ahrq.gov/professionals/quality-patient-safety/quality-resources/tools/literacy-toolkit/healthlittoolkit2-tool2b.html</a:t>
            </a: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)  Accessed </a:t>
            </a: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4/24/23</a:t>
            </a:r>
            <a:endParaRPr lang="en-US" sz="3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</a:rPr>
              <a:t>This web resource provides examples and tools for implementing health literacy assessments using the PDSA cycle</a:t>
            </a:r>
            <a:endParaRPr lang="en-US" sz="2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18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9966" y="74295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Additional Resources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9591439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22515" y="1730175"/>
            <a:ext cx="8071733" cy="2181521"/>
          </a:xfrm>
        </p:spPr>
        <p:txBody>
          <a:bodyPr/>
          <a:lstStyle/>
          <a:p>
            <a:r>
              <a:rPr lang="en-US" altLang="en-US" b="1" dirty="0" smtClean="0"/>
              <a:t>What haven’t we figured out yet?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6093" y="3805125"/>
            <a:ext cx="8116866" cy="1429272"/>
          </a:xfrm>
        </p:spPr>
        <p:txBody>
          <a:bodyPr/>
          <a:lstStyle/>
          <a:p>
            <a:r>
              <a:rPr lang="en-US" altLang="en-US" b="1" dirty="0" smtClean="0">
                <a:solidFill>
                  <a:schemeClr val="tx2"/>
                </a:solidFill>
              </a:rPr>
              <a:t>Questions or issues that remain unclear?</a:t>
            </a: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19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423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75781" y="1937845"/>
            <a:ext cx="8267178" cy="339808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 smtClean="0">
                <a:solidFill>
                  <a:schemeClr val="tx2"/>
                </a:solidFill>
              </a:rPr>
              <a:t>To learn from your application of negotiation skills</a:t>
            </a:r>
          </a:p>
          <a:p>
            <a:endParaRPr lang="en-US" altLang="en-US" sz="2800" dirty="0" smtClean="0">
              <a:solidFill>
                <a:schemeClr val="tx2"/>
              </a:solidFill>
            </a:endParaRPr>
          </a:p>
          <a:p>
            <a:r>
              <a:rPr lang="en-US" altLang="en-US" sz="2800" dirty="0" smtClean="0">
                <a:solidFill>
                  <a:schemeClr val="tx2"/>
                </a:solidFill>
              </a:rPr>
              <a:t>To continue and deepen our discussion about PDSA cycles</a:t>
            </a:r>
          </a:p>
          <a:p>
            <a:pPr lvl="1"/>
            <a:r>
              <a:rPr lang="en-US" altLang="en-US" sz="2400" dirty="0" smtClean="0">
                <a:solidFill>
                  <a:schemeClr val="tx2"/>
                </a:solidFill>
              </a:rPr>
              <a:t>Hone your skills using experience from changes you have likely experienced</a:t>
            </a:r>
          </a:p>
          <a:p>
            <a:endParaRPr lang="en-US" altLang="en-US" sz="2800" dirty="0">
              <a:solidFill>
                <a:schemeClr val="tx2"/>
              </a:solidFill>
            </a:endParaRPr>
          </a:p>
          <a:p>
            <a:r>
              <a:rPr lang="en-US" altLang="en-US" sz="2800" dirty="0" smtClean="0">
                <a:solidFill>
                  <a:schemeClr val="tx2"/>
                </a:solidFill>
              </a:rPr>
              <a:t>To look ahead and discuss some upcoming sessions in our seminar series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077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9550" y="971550"/>
            <a:ext cx="85915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Session Goals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7128915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6408" y="1730175"/>
            <a:ext cx="7816241" cy="2181521"/>
          </a:xfrm>
        </p:spPr>
        <p:txBody>
          <a:bodyPr/>
          <a:lstStyle/>
          <a:p>
            <a:r>
              <a:rPr lang="en-US" altLang="en-US" b="1" dirty="0" smtClean="0"/>
              <a:t>Take-home Thoughts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6093" y="3805125"/>
            <a:ext cx="8116866" cy="1429272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2"/>
                </a:solidFill>
              </a:rPr>
              <a:t>Alyson – share 1 or 2 ideas you will take away from our discussion</a:t>
            </a:r>
          </a:p>
        </p:txBody>
      </p:sp>
    </p:spTree>
    <p:extLst>
      <p:ext uri="{BB962C8B-B14F-4D97-AF65-F5344CB8AC3E}">
        <p14:creationId xmlns:p14="http://schemas.microsoft.com/office/powerpoint/2010/main" val="102836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>
          <a:xfrm>
            <a:off x="663880" y="1698453"/>
            <a:ext cx="7816241" cy="4494790"/>
          </a:xfrm>
        </p:spPr>
        <p:txBody>
          <a:bodyPr lIns="90918" tIns="45457" rIns="90918" bIns="45457"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Continue your work on your project</a:t>
            </a:r>
          </a:p>
          <a:p>
            <a:pPr>
              <a:lnSpc>
                <a:spcPct val="11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Based on the information we discussed today, plan a test of change (PDSA cycle) for your project; conduct it, and share the results at our next session</a:t>
            </a:r>
            <a:endParaRPr lang="en-US" altLang="en-US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Contact Natalie, Alyson, or Mark if you have questions and be prepared to discuss your work in our next session (5/11/23)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63880" y="752412"/>
            <a:ext cx="7816241" cy="1128373"/>
          </a:xfrm>
        </p:spPr>
        <p:txBody>
          <a:bodyPr lIns="90918" tIns="45457" rIns="90918" bIns="45457"/>
          <a:lstStyle/>
          <a:p>
            <a:pPr eaLnBrk="1" hangingPunct="1"/>
            <a:r>
              <a:rPr lang="en-US" altLang="en-US" b="1" dirty="0" smtClean="0"/>
              <a:t>Assignment for Session XIV</a:t>
            </a: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21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5170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880" y="1545523"/>
            <a:ext cx="7816241" cy="5008722"/>
          </a:xfrm>
        </p:spPr>
        <p:txBody>
          <a:bodyPr lIns="91423" tIns="45712" rIns="91423" bIns="45712"/>
          <a:lstStyle/>
          <a:p>
            <a:r>
              <a:rPr lang="en-US" altLang="en-US" dirty="0" smtClean="0">
                <a:solidFill>
                  <a:schemeClr val="tx2"/>
                </a:solidFill>
              </a:rPr>
              <a:t>QI Seminar Series will end on June 22</a:t>
            </a:r>
            <a:r>
              <a:rPr lang="en-US" altLang="en-US" baseline="30000" dirty="0" smtClean="0">
                <a:solidFill>
                  <a:schemeClr val="tx2"/>
                </a:solidFill>
              </a:rPr>
              <a:t>nd</a:t>
            </a:r>
            <a:r>
              <a:rPr lang="en-US" altLang="en-US" dirty="0" smtClean="0">
                <a:solidFill>
                  <a:schemeClr val="tx2"/>
                </a:solidFill>
              </a:rPr>
              <a:t>    </a:t>
            </a:r>
          </a:p>
          <a:p>
            <a:r>
              <a:rPr lang="en-US" altLang="en-US" dirty="0" smtClean="0">
                <a:solidFill>
                  <a:schemeClr val="tx2"/>
                </a:solidFill>
              </a:rPr>
              <a:t>We are interested in incorporating topics that would be of interest to you in our final sessions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Please send us any ideas you have</a:t>
            </a:r>
          </a:p>
          <a:p>
            <a:r>
              <a:rPr lang="en-US" altLang="en-US" dirty="0" smtClean="0">
                <a:solidFill>
                  <a:schemeClr val="tx2"/>
                </a:solidFill>
              </a:rPr>
              <a:t>We are planning the final sessions </a:t>
            </a:r>
            <a:r>
              <a:rPr lang="en-US" altLang="en-US" dirty="0">
                <a:solidFill>
                  <a:schemeClr val="tx2"/>
                </a:solidFill>
              </a:rPr>
              <a:t>o</a:t>
            </a:r>
            <a:r>
              <a:rPr lang="en-US" altLang="en-US" dirty="0" smtClean="0">
                <a:solidFill>
                  <a:schemeClr val="tx2"/>
                </a:solidFill>
              </a:rPr>
              <a:t>n May 25</a:t>
            </a:r>
            <a:r>
              <a:rPr lang="en-US" alt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altLang="en-US" dirty="0" smtClean="0">
                <a:solidFill>
                  <a:schemeClr val="tx2"/>
                </a:solidFill>
              </a:rPr>
              <a:t>, June 8</a:t>
            </a:r>
            <a:r>
              <a:rPr lang="en-US" alt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altLang="en-US" dirty="0" smtClean="0">
                <a:solidFill>
                  <a:schemeClr val="tx2"/>
                </a:solidFill>
              </a:rPr>
              <a:t> and June 22</a:t>
            </a:r>
            <a:r>
              <a:rPr lang="en-US" altLang="en-US" baseline="30000" dirty="0" smtClean="0">
                <a:solidFill>
                  <a:schemeClr val="tx2"/>
                </a:solidFill>
              </a:rPr>
              <a:t>nd</a:t>
            </a:r>
            <a:r>
              <a:rPr lang="en-US" altLang="en-US" dirty="0" smtClean="0">
                <a:solidFill>
                  <a:schemeClr val="tx2"/>
                </a:solidFill>
              </a:rPr>
              <a:t> as a way to enhance all of our learning (see next slide)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3900" y="838200"/>
            <a:ext cx="7658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A Look Ahead…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47911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880" y="1507423"/>
            <a:ext cx="7816241" cy="5008722"/>
          </a:xfrm>
        </p:spPr>
        <p:txBody>
          <a:bodyPr lIns="91423" tIns="45712" rIns="91423" bIns="45712">
            <a:normAutofit fontScale="92500" lnSpcReduction="20000"/>
          </a:bodyPr>
          <a:lstStyle/>
          <a:p>
            <a:r>
              <a:rPr lang="en-US" altLang="en-US" dirty="0" smtClean="0">
                <a:solidFill>
                  <a:schemeClr val="tx2"/>
                </a:solidFill>
              </a:rPr>
              <a:t>We will ask each team to create a presentation to help all of us learn from their experience</a:t>
            </a:r>
          </a:p>
          <a:p>
            <a:r>
              <a:rPr lang="en-US" altLang="en-US" dirty="0" smtClean="0">
                <a:solidFill>
                  <a:schemeClr val="tx2"/>
                </a:solidFill>
              </a:rPr>
              <a:t>Options for the presentation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A summary of your site’s QI project to date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A topic that you found particularly helpful in our QI seminar series and how you have used this information in your work</a:t>
            </a:r>
          </a:p>
          <a:p>
            <a:r>
              <a:rPr lang="en-US" altLang="en-US" dirty="0" smtClean="0">
                <a:solidFill>
                  <a:schemeClr val="tx2"/>
                </a:solidFill>
              </a:rPr>
              <a:t>We will ask each site to sign up (by May 4</a:t>
            </a:r>
            <a:r>
              <a:rPr lang="en-US" alt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altLang="en-US" dirty="0" smtClean="0">
                <a:solidFill>
                  <a:schemeClr val="tx2"/>
                </a:solidFill>
              </a:rPr>
              <a:t>) for a date to present and </a:t>
            </a:r>
            <a:r>
              <a:rPr lang="en-US" altLang="en-US" dirty="0" smtClean="0">
                <a:solidFill>
                  <a:schemeClr val="tx2"/>
                </a:solidFill>
              </a:rPr>
              <a:t>confirm </a:t>
            </a:r>
            <a:r>
              <a:rPr lang="en-US" altLang="en-US" dirty="0" smtClean="0">
                <a:solidFill>
                  <a:schemeClr val="tx2"/>
                </a:solidFill>
              </a:rPr>
              <a:t>your </a:t>
            </a:r>
            <a:r>
              <a:rPr lang="en-US" altLang="en-US" dirty="0" smtClean="0">
                <a:solidFill>
                  <a:schemeClr val="tx2"/>
                </a:solidFill>
              </a:rPr>
              <a:t>presentation option</a:t>
            </a:r>
            <a:endParaRPr lang="en-US" altLang="en-US" dirty="0" smtClean="0">
              <a:solidFill>
                <a:schemeClr val="tx2"/>
              </a:solidFill>
            </a:endParaRPr>
          </a:p>
          <a:p>
            <a:r>
              <a:rPr lang="en-US" altLang="en-US" dirty="0" smtClean="0">
                <a:solidFill>
                  <a:schemeClr val="tx2"/>
                </a:solidFill>
              </a:rPr>
              <a:t>Some additional guidance for each type of presentation follows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1980" y="799537"/>
            <a:ext cx="7658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Final Sessions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07642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880" y="1545523"/>
            <a:ext cx="7816241" cy="5008722"/>
          </a:xfrm>
        </p:spPr>
        <p:txBody>
          <a:bodyPr lIns="91423" tIns="45712" rIns="91423" bIns="45712">
            <a:normAutofit fontScale="92500" lnSpcReduction="10000"/>
          </a:bodyPr>
          <a:lstStyle/>
          <a:p>
            <a:r>
              <a:rPr lang="en-US" altLang="en-US" dirty="0" smtClean="0">
                <a:solidFill>
                  <a:schemeClr val="tx2"/>
                </a:solidFill>
              </a:rPr>
              <a:t>A summary of your team’s QI project to date that includes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A description of your project based on your project charter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How your stakeholder interactions informed your effort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What change(s) did you want to try (or what happened when you tried them)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What advice do you have moving forward related to this issue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You may also include examples of flowcharts, data summaries, interview results etc.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3900" y="781050"/>
            <a:ext cx="7658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Final Presentation Option 1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96493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880" y="1545523"/>
            <a:ext cx="7816241" cy="5008722"/>
          </a:xfrm>
        </p:spPr>
        <p:txBody>
          <a:bodyPr lIns="91423" tIns="45712" rIns="91423" bIns="45712">
            <a:normAutofit/>
          </a:bodyPr>
          <a:lstStyle/>
          <a:p>
            <a:r>
              <a:rPr lang="en-US" altLang="en-US" dirty="0" smtClean="0">
                <a:solidFill>
                  <a:schemeClr val="tx2"/>
                </a:solidFill>
              </a:rPr>
              <a:t>Discussion of a QI </a:t>
            </a:r>
            <a:r>
              <a:rPr lang="en-US" altLang="en-US" dirty="0">
                <a:solidFill>
                  <a:schemeClr val="tx2"/>
                </a:solidFill>
              </a:rPr>
              <a:t>seminar series </a:t>
            </a:r>
            <a:r>
              <a:rPr lang="en-US" altLang="en-US" dirty="0" smtClean="0">
                <a:solidFill>
                  <a:schemeClr val="tx2"/>
                </a:solidFill>
              </a:rPr>
              <a:t>topic that includes</a:t>
            </a:r>
            <a:endParaRPr lang="en-US" altLang="en-US" dirty="0">
              <a:solidFill>
                <a:schemeClr val="tx2"/>
              </a:solidFill>
            </a:endParaRP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Why you found the topic helpful/meaningful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How you have used what you learned in your work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Ideas for how to help future residents learn about this topic (must include one specific example)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3900" y="800100"/>
            <a:ext cx="7658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Final Presentation Option 2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80982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6408" y="1730175"/>
            <a:ext cx="7816241" cy="2181521"/>
          </a:xfrm>
        </p:spPr>
        <p:txBody>
          <a:bodyPr/>
          <a:lstStyle/>
          <a:p>
            <a:r>
              <a:rPr lang="en-US" altLang="en-US" b="1" dirty="0" smtClean="0"/>
              <a:t>Break!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6093" y="3218928"/>
            <a:ext cx="8116866" cy="1429272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2"/>
                </a:solidFill>
              </a:rPr>
              <a:t>Take five minutes to recharge and refresh.</a:t>
            </a: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26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1271016"/>
            <a:ext cx="2438400" cy="16245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2710" y="1201667"/>
            <a:ext cx="1812676" cy="19721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5833" y="4419600"/>
            <a:ext cx="2657385" cy="187282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7712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0732" y="2277854"/>
            <a:ext cx="859155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Breakout Rooms in Your Project Teams</a:t>
            </a:r>
          </a:p>
          <a:p>
            <a:pPr algn="ctr"/>
            <a:endParaRPr lang="en-US" sz="4400" b="1" dirty="0" smtClean="0"/>
          </a:p>
          <a:p>
            <a:pPr algn="ctr"/>
            <a:r>
              <a:rPr lang="en-US" sz="3200" b="1" dirty="0" smtClean="0"/>
              <a:t>(Alyson, Natalie, and Mark available to join for consultation if needed)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0832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0732" y="2277854"/>
            <a:ext cx="85915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Summary Ideas from Reed and Card Article (FYI)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78252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5195" y="1683827"/>
            <a:ext cx="861972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Time</a:t>
            </a:r>
            <a:r>
              <a:rPr lang="en-US" sz="2400" dirty="0">
                <a:solidFill>
                  <a:schemeClr val="tx2"/>
                </a:solidFill>
              </a:rPr>
              <a:t>, money and </a:t>
            </a:r>
            <a:r>
              <a:rPr lang="en-US" sz="2400" dirty="0" smtClean="0">
                <a:solidFill>
                  <a:schemeClr val="tx2"/>
                </a:solidFill>
              </a:rPr>
              <a:t>good will </a:t>
            </a:r>
            <a:r>
              <a:rPr lang="en-US" sz="2400" dirty="0">
                <a:solidFill>
                  <a:schemeClr val="tx2"/>
                </a:solidFill>
              </a:rPr>
              <a:t>may be wasted trying to solve the wrong problem or solve it in the wrong </a:t>
            </a:r>
            <a:r>
              <a:rPr lang="en-US" sz="2400" dirty="0" smtClean="0">
                <a:solidFill>
                  <a:schemeClr val="tx2"/>
                </a:solidFill>
              </a:rPr>
              <a:t>way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A </a:t>
            </a:r>
            <a:r>
              <a:rPr lang="en-US" sz="2400" dirty="0">
                <a:solidFill>
                  <a:schemeClr val="tx2"/>
                </a:solidFill>
              </a:rPr>
              <a:t>poor match between the design of the intervention and its intended </a:t>
            </a:r>
            <a:r>
              <a:rPr lang="en-US" sz="2400" dirty="0" smtClean="0">
                <a:solidFill>
                  <a:schemeClr val="tx2"/>
                </a:solidFill>
              </a:rPr>
              <a:t>impact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Inability </a:t>
            </a:r>
            <a:r>
              <a:rPr lang="en-US" sz="2400" dirty="0">
                <a:solidFill>
                  <a:schemeClr val="tx2"/>
                </a:solidFill>
              </a:rPr>
              <a:t>to assess success during ‘study’ </a:t>
            </a:r>
            <a:r>
              <a:rPr lang="en-US" sz="2400" dirty="0" smtClean="0">
                <a:solidFill>
                  <a:schemeClr val="tx2"/>
                </a:solidFill>
              </a:rPr>
              <a:t>phase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Important </a:t>
            </a:r>
            <a:r>
              <a:rPr lang="en-US" sz="2400" dirty="0">
                <a:solidFill>
                  <a:schemeClr val="tx2"/>
                </a:solidFill>
              </a:rPr>
              <a:t>knowledge may be left out of the planning </a:t>
            </a:r>
            <a:r>
              <a:rPr lang="en-US" sz="2400" dirty="0" smtClean="0">
                <a:solidFill>
                  <a:schemeClr val="tx2"/>
                </a:solidFill>
              </a:rPr>
              <a:t>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Poorly targeted interventions that may be inefficient or may fail </a:t>
            </a:r>
            <a:r>
              <a:rPr lang="en-US" sz="2400" dirty="0" smtClean="0">
                <a:solidFill>
                  <a:schemeClr val="tx2"/>
                </a:solidFill>
              </a:rPr>
              <a:t>altogether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897258"/>
            <a:ext cx="85915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PDSA Challenges (from the article)</a:t>
            </a:r>
          </a:p>
        </p:txBody>
      </p:sp>
    </p:spTree>
    <p:extLst>
      <p:ext uri="{BB962C8B-B14F-4D97-AF65-F5344CB8AC3E}">
        <p14:creationId xmlns:p14="http://schemas.microsoft.com/office/powerpoint/2010/main" val="563547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3880" y="710285"/>
            <a:ext cx="7816241" cy="752249"/>
          </a:xfrm>
        </p:spPr>
        <p:txBody>
          <a:bodyPr lIns="90918" tIns="45457" rIns="90918" bIns="45457" anchor="t">
            <a:noAutofit/>
          </a:bodyPr>
          <a:lstStyle/>
          <a:p>
            <a:r>
              <a:rPr lang="en-US" altLang="en-US" b="1" dirty="0" smtClean="0"/>
              <a:t>Roles</a:t>
            </a:r>
            <a:endParaRPr lang="en-US" altLang="en-US" b="1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880" y="1548380"/>
            <a:ext cx="7816241" cy="4740113"/>
          </a:xfrm>
        </p:spPr>
        <p:txBody>
          <a:bodyPr lIns="90918" tIns="45457" rIns="90918" bIns="45457">
            <a:normAutofit fontScale="92500" lnSpcReduction="20000"/>
          </a:bodyPr>
          <a:lstStyle/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tx2"/>
                </a:solidFill>
              </a:rPr>
              <a:t>Guest Presenter</a:t>
            </a:r>
            <a:endParaRPr lang="en-US" altLang="en-US" dirty="0">
              <a:solidFill>
                <a:schemeClr val="tx2"/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tx2"/>
                </a:solidFill>
              </a:rPr>
              <a:t>Nicole</a:t>
            </a:r>
            <a:endParaRPr lang="en-US" altLang="en-US" dirty="0">
              <a:solidFill>
                <a:schemeClr val="tx2"/>
              </a:solidFill>
            </a:endParaRPr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tx2"/>
                </a:solidFill>
              </a:rPr>
              <a:t>Group Discussion Moderators</a:t>
            </a:r>
            <a:endParaRPr lang="en-US" altLang="en-US" dirty="0">
              <a:solidFill>
                <a:schemeClr val="tx2"/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tx2"/>
                </a:solidFill>
              </a:rPr>
              <a:t>Alyson, Natalie, &amp; Mark</a:t>
            </a:r>
            <a:endParaRPr lang="en-US" altLang="en-US" dirty="0">
              <a:solidFill>
                <a:schemeClr val="tx2"/>
              </a:solidFill>
            </a:endParaRPr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>
                <a:solidFill>
                  <a:schemeClr val="tx2"/>
                </a:solidFill>
              </a:rPr>
              <a:t>Timekeeper</a:t>
            </a: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>
                <a:solidFill>
                  <a:schemeClr val="tx2"/>
                </a:solidFill>
              </a:rPr>
              <a:t>Natalie</a:t>
            </a:r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tx2"/>
                </a:solidFill>
              </a:rPr>
              <a:t>Technical genius</a:t>
            </a: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tx2"/>
                </a:solidFill>
              </a:rPr>
              <a:t>Meaghan</a:t>
            </a:r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tx2"/>
                </a:solidFill>
              </a:rPr>
              <a:t>Take-home </a:t>
            </a:r>
            <a:r>
              <a:rPr lang="en-US" altLang="en-US" dirty="0">
                <a:solidFill>
                  <a:schemeClr val="tx2"/>
                </a:solidFill>
              </a:rPr>
              <a:t>thoughts </a:t>
            </a:r>
            <a:r>
              <a:rPr lang="en-US" altLang="en-US" dirty="0" smtClean="0">
                <a:solidFill>
                  <a:schemeClr val="tx2"/>
                </a:solidFill>
              </a:rPr>
              <a:t>report-out</a:t>
            </a: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tx2"/>
                </a:solidFill>
              </a:rPr>
              <a:t>Alyson</a:t>
            </a: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endParaRPr lang="en-US" altLang="en-US" dirty="0" smtClean="0">
              <a:solidFill>
                <a:schemeClr val="tx2"/>
              </a:solidFill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3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330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1875" y="1820987"/>
            <a:ext cx="854352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Underinvestment </a:t>
            </a:r>
            <a:r>
              <a:rPr lang="en-US" sz="2400" dirty="0">
                <a:solidFill>
                  <a:schemeClr val="tx2"/>
                </a:solidFill>
              </a:rPr>
              <a:t>leading to projects that do not achieve their goals or that cannot be proven to have achieved their </a:t>
            </a:r>
            <a:r>
              <a:rPr lang="en-US" sz="2400" dirty="0" smtClean="0">
                <a:solidFill>
                  <a:schemeClr val="tx2"/>
                </a:solidFill>
              </a:rPr>
              <a:t>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Overinvestment </a:t>
            </a:r>
            <a:r>
              <a:rPr lang="en-US" sz="2400" dirty="0">
                <a:solidFill>
                  <a:schemeClr val="tx2"/>
                </a:solidFill>
              </a:rPr>
              <a:t>leading to wasted </a:t>
            </a:r>
            <a:r>
              <a:rPr lang="en-US" sz="2400" dirty="0" smtClean="0">
                <a:solidFill>
                  <a:schemeClr val="tx2"/>
                </a:solidFill>
              </a:rPr>
              <a:t>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Staff </a:t>
            </a:r>
            <a:r>
              <a:rPr lang="en-US" sz="2400" dirty="0">
                <a:solidFill>
                  <a:schemeClr val="tx2"/>
                </a:solidFill>
              </a:rPr>
              <a:t>frustrated with unsuccessful change effort and disengage from future </a:t>
            </a:r>
            <a:r>
              <a:rPr lang="en-US" sz="2400" dirty="0" smtClean="0">
                <a:solidFill>
                  <a:schemeClr val="tx2"/>
                </a:solidFill>
              </a:rPr>
              <a:t>attempts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Interventions create </a:t>
            </a:r>
            <a:r>
              <a:rPr lang="en-US" sz="2400" dirty="0">
                <a:solidFill>
                  <a:schemeClr val="tx2"/>
                </a:solidFill>
              </a:rPr>
              <a:t>more problems than they </a:t>
            </a:r>
            <a:r>
              <a:rPr lang="en-US" sz="2400" dirty="0" smtClean="0">
                <a:solidFill>
                  <a:schemeClr val="tx2"/>
                </a:solidFill>
              </a:rPr>
              <a:t>solve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Failure </a:t>
            </a:r>
            <a:r>
              <a:rPr lang="en-US" sz="2400" dirty="0">
                <a:solidFill>
                  <a:schemeClr val="tx2"/>
                </a:solidFill>
              </a:rPr>
              <a:t>to select the most cost-effective solutions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897258"/>
            <a:ext cx="85915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PDSA Challenges (from the article)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385267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75781" y="1705038"/>
            <a:ext cx="8267178" cy="4632598"/>
          </a:xfrm>
        </p:spPr>
        <p:txBody>
          <a:bodyPr>
            <a:normAutofit lnSpcReduction="10000"/>
          </a:bodyPr>
          <a:lstStyle/>
          <a:p>
            <a:pPr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Examples of your negotiations (15 </a:t>
            </a:r>
            <a:r>
              <a:rPr lang="en-US" altLang="en-US" dirty="0" err="1" smtClean="0">
                <a:solidFill>
                  <a:schemeClr val="tx2"/>
                </a:solidFill>
              </a:rPr>
              <a:t>mins</a:t>
            </a:r>
            <a:r>
              <a:rPr lang="en-US" altLang="en-US" dirty="0" smtClean="0">
                <a:solidFill>
                  <a:schemeClr val="tx2"/>
                </a:solidFill>
              </a:rPr>
              <a:t>)</a:t>
            </a:r>
          </a:p>
          <a:p>
            <a:pPr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Nicole’s reflections (10 </a:t>
            </a:r>
            <a:r>
              <a:rPr lang="en-US" altLang="en-US" dirty="0" err="1" smtClean="0">
                <a:solidFill>
                  <a:schemeClr val="tx2"/>
                </a:solidFill>
              </a:rPr>
              <a:t>mins</a:t>
            </a:r>
            <a:r>
              <a:rPr lang="en-US" altLang="en-US" dirty="0" smtClean="0">
                <a:solidFill>
                  <a:schemeClr val="tx2"/>
                </a:solidFill>
              </a:rPr>
              <a:t>)</a:t>
            </a:r>
          </a:p>
          <a:p>
            <a:pPr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PDSA cycles – common challenges and how to address them discussion (20 </a:t>
            </a:r>
            <a:r>
              <a:rPr lang="en-US" altLang="en-US" dirty="0" err="1" smtClean="0">
                <a:solidFill>
                  <a:schemeClr val="tx2"/>
                </a:solidFill>
              </a:rPr>
              <a:t>mins</a:t>
            </a:r>
            <a:r>
              <a:rPr lang="en-US" altLang="en-US" dirty="0" smtClean="0">
                <a:solidFill>
                  <a:schemeClr val="tx2"/>
                </a:solidFill>
              </a:rPr>
              <a:t>)</a:t>
            </a:r>
          </a:p>
          <a:p>
            <a:pPr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Reminder about helpful resources (5 </a:t>
            </a:r>
            <a:r>
              <a:rPr lang="en-US" altLang="en-US" dirty="0" err="1" smtClean="0">
                <a:solidFill>
                  <a:schemeClr val="tx2"/>
                </a:solidFill>
              </a:rPr>
              <a:t>mins</a:t>
            </a:r>
            <a:r>
              <a:rPr lang="en-US" altLang="en-US" dirty="0" smtClean="0">
                <a:solidFill>
                  <a:schemeClr val="tx2"/>
                </a:solidFill>
              </a:rPr>
              <a:t>)</a:t>
            </a:r>
            <a:endParaRPr lang="en-US" altLang="en-US" dirty="0">
              <a:solidFill>
                <a:schemeClr val="tx2"/>
              </a:solidFill>
            </a:endParaRPr>
          </a:p>
          <a:p>
            <a:pPr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Looking ahead (5 </a:t>
            </a:r>
            <a:r>
              <a:rPr lang="en-US" altLang="en-US" dirty="0" err="1" smtClean="0">
                <a:solidFill>
                  <a:schemeClr val="tx2"/>
                </a:solidFill>
              </a:rPr>
              <a:t>mins</a:t>
            </a:r>
            <a:r>
              <a:rPr lang="en-US" altLang="en-US" dirty="0" smtClean="0">
                <a:solidFill>
                  <a:schemeClr val="tx2"/>
                </a:solidFill>
              </a:rPr>
              <a:t>)</a:t>
            </a:r>
          </a:p>
          <a:p>
            <a:pPr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Break (5 </a:t>
            </a:r>
            <a:r>
              <a:rPr lang="en-US" altLang="en-US" dirty="0" err="1" smtClean="0">
                <a:solidFill>
                  <a:schemeClr val="tx2"/>
                </a:solidFill>
              </a:rPr>
              <a:t>mins</a:t>
            </a:r>
            <a:r>
              <a:rPr lang="en-US" altLang="en-US" dirty="0" smtClean="0">
                <a:solidFill>
                  <a:schemeClr val="tx2"/>
                </a:solidFill>
              </a:rPr>
              <a:t>)</a:t>
            </a:r>
          </a:p>
          <a:p>
            <a:pPr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Small Group Project Work (30 </a:t>
            </a:r>
            <a:r>
              <a:rPr lang="en-US" altLang="en-US" dirty="0" err="1" smtClean="0">
                <a:solidFill>
                  <a:schemeClr val="tx2"/>
                </a:solidFill>
              </a:rPr>
              <a:t>mins</a:t>
            </a:r>
            <a:r>
              <a:rPr lang="en-US" altLang="en-US" dirty="0" smtClean="0">
                <a:solidFill>
                  <a:schemeClr val="tx2"/>
                </a:solidFill>
              </a:rPr>
              <a:t>)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4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9550" y="971550"/>
            <a:ext cx="85915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Agenda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3003053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1920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An overview of Quality Improvement (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10/13/22)</a:t>
            </a:r>
            <a:endParaRPr kumimoji="0" lang="en-US" sz="24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Care Observations</a:t>
            </a:r>
            <a:r>
              <a:rPr kumimoji="0" lang="en-US" sz="2400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&amp; Stakeholder Considerations </a:t>
            </a: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10/27/22)</a:t>
            </a:r>
            <a:endParaRPr kumimoji="0" lang="en-US" sz="24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Organizing your Improvement Project (11/10/22)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Global Aim and Fishbone Diagram (12/8/22)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Process </a:t>
            </a: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Mapping (Flowcharts) (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12/22/22)</a:t>
            </a:r>
            <a:endParaRPr kumimoji="0" lang="en-US" sz="24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Measurement to Inform Change 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(1/12/23 </a:t>
            </a: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&amp; 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1/26/23)</a:t>
            </a:r>
            <a:endParaRPr kumimoji="0" lang="en-US" sz="24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An </a:t>
            </a: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Approach to Testing a Change 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(</a:t>
            </a:r>
            <a:r>
              <a:rPr lang="en-US" sz="2400" i="1" dirty="0" smtClean="0">
                <a:solidFill>
                  <a:schemeClr val="bg1"/>
                </a:solidFill>
                <a:latin typeface="Calibri"/>
              </a:rPr>
              <a:t>2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/9/23)</a:t>
            </a:r>
            <a:endParaRPr kumimoji="0" lang="en-US" sz="24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Communication about your Improvement Effort (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2/23/23)</a:t>
            </a:r>
            <a:endParaRPr kumimoji="0" lang="en-US" sz="24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Stakeholder Analysis &amp; Conflict Management 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(</a:t>
            </a:r>
            <a:r>
              <a:rPr lang="en-US" sz="2400" i="1" noProof="0" dirty="0" smtClean="0">
                <a:solidFill>
                  <a:schemeClr val="bg1"/>
                </a:solidFill>
                <a:latin typeface="Calibri"/>
              </a:rPr>
              <a:t>3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/9/23)</a:t>
            </a:r>
            <a:endParaRPr kumimoji="0" lang="en-US" sz="24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Managing Up and Gaining Leadership</a:t>
            </a:r>
            <a:r>
              <a:rPr kumimoji="0" lang="en-US" sz="2400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 Buy-In (3/23/23)</a:t>
            </a:r>
            <a:endParaRPr kumimoji="0" lang="en-US" sz="240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Negotiation (4/13/23)</a:t>
            </a:r>
            <a:endParaRPr kumimoji="0" lang="en-US" sz="24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Negotiation and More About Cycles of Change (</a:t>
            </a: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4/27/23)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Sustaining </a:t>
            </a:r>
            <a:r>
              <a:rPr kumimoji="0" lang="en-US" sz="240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your Improvement Effort </a:t>
            </a: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(5/11/23)</a:t>
            </a:r>
            <a:endParaRPr kumimoji="0" lang="en-US" sz="240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Resident Presentations (</a:t>
            </a: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5/25/23, 6/8/23, 6/22/23)</a:t>
            </a:r>
            <a:endParaRPr kumimoji="0" lang="en-US" sz="240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9966" y="6096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Curriculum Plan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367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880" y="1507423"/>
            <a:ext cx="7816241" cy="5008722"/>
          </a:xfrm>
        </p:spPr>
        <p:txBody>
          <a:bodyPr lIns="91423" tIns="45712" rIns="91423" bIns="45712">
            <a:normAutofit/>
          </a:bodyPr>
          <a:lstStyle/>
          <a:p>
            <a:r>
              <a:rPr lang="en-US" altLang="en-US" dirty="0" smtClean="0">
                <a:solidFill>
                  <a:schemeClr val="tx2"/>
                </a:solidFill>
              </a:rPr>
              <a:t>Dates available for presentations: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May 25</a:t>
            </a:r>
            <a:r>
              <a:rPr lang="en-US" altLang="en-US" baseline="30000" dirty="0" smtClean="0">
                <a:solidFill>
                  <a:schemeClr val="tx2"/>
                </a:solidFill>
              </a:rPr>
              <a:t>th</a:t>
            </a:r>
            <a:endParaRPr lang="en-US" altLang="en-US" dirty="0" smtClean="0">
              <a:solidFill>
                <a:schemeClr val="tx2"/>
              </a:solidFill>
            </a:endParaRP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June 8</a:t>
            </a:r>
            <a:r>
              <a:rPr lang="en-US" altLang="en-US" baseline="30000" dirty="0" smtClean="0">
                <a:solidFill>
                  <a:schemeClr val="tx2"/>
                </a:solidFill>
              </a:rPr>
              <a:t>th</a:t>
            </a:r>
            <a:endParaRPr lang="en-US" altLang="en-US" dirty="0" smtClean="0">
              <a:solidFill>
                <a:schemeClr val="tx2"/>
              </a:solidFill>
            </a:endParaRP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June 22</a:t>
            </a:r>
            <a:r>
              <a:rPr lang="en-US" altLang="en-US" baseline="30000" dirty="0" smtClean="0">
                <a:solidFill>
                  <a:schemeClr val="tx2"/>
                </a:solidFill>
              </a:rPr>
              <a:t>nd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endParaRPr lang="en-US" altLang="en-US" dirty="0" smtClean="0">
              <a:solidFill>
                <a:schemeClr val="tx2"/>
              </a:solidFill>
            </a:endParaRPr>
          </a:p>
          <a:p>
            <a:endParaRPr lang="en-US" altLang="en-US" dirty="0">
              <a:solidFill>
                <a:schemeClr val="tx2"/>
              </a:solidFill>
            </a:endParaRPr>
          </a:p>
          <a:p>
            <a:r>
              <a:rPr lang="en-US" altLang="en-US" dirty="0" smtClean="0">
                <a:solidFill>
                  <a:schemeClr val="tx2"/>
                </a:solidFill>
              </a:rPr>
              <a:t>Each team should let us know their preferred date on which to present by </a:t>
            </a:r>
            <a:r>
              <a:rPr lang="en-US" altLang="en-US" dirty="0" smtClean="0">
                <a:solidFill>
                  <a:schemeClr val="tx2"/>
                </a:solidFill>
              </a:rPr>
              <a:t>May </a:t>
            </a:r>
            <a:r>
              <a:rPr lang="en-US" altLang="en-US" dirty="0" smtClean="0">
                <a:solidFill>
                  <a:schemeClr val="tx2"/>
                </a:solidFill>
              </a:rPr>
              <a:t>4</a:t>
            </a:r>
            <a:r>
              <a:rPr lang="en-US" altLang="en-US" baseline="30000" dirty="0" smtClean="0">
                <a:solidFill>
                  <a:schemeClr val="tx2"/>
                </a:solidFill>
              </a:rPr>
              <a:t>th</a:t>
            </a:r>
            <a:endParaRPr lang="en-US" altLang="en-US" dirty="0" smtClean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980" y="799537"/>
            <a:ext cx="7658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Team Presentations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93183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>
          <a:xfrm>
            <a:off x="663880" y="1698453"/>
            <a:ext cx="7816241" cy="4494790"/>
          </a:xfrm>
        </p:spPr>
        <p:txBody>
          <a:bodyPr lIns="90918" tIns="45457" rIns="90918" bIns="45457"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en-US" dirty="0">
                <a:solidFill>
                  <a:schemeClr val="tx2"/>
                </a:solidFill>
              </a:rPr>
              <a:t>Describe a negotiation in which you have recently taken </a:t>
            </a:r>
            <a:r>
              <a:rPr lang="en-US" altLang="en-US" dirty="0" smtClean="0">
                <a:solidFill>
                  <a:schemeClr val="tx2"/>
                </a:solidFill>
              </a:rPr>
              <a:t>part</a:t>
            </a:r>
            <a:endParaRPr lang="en-US" altLang="en-US" dirty="0">
              <a:solidFill>
                <a:schemeClr val="tx2"/>
              </a:solidFill>
            </a:endParaRPr>
          </a:p>
          <a:p>
            <a:pPr lvl="1">
              <a:lnSpc>
                <a:spcPct val="110000"/>
              </a:lnSpc>
            </a:pPr>
            <a:r>
              <a:rPr lang="en-US" altLang="en-US" dirty="0">
                <a:solidFill>
                  <a:schemeClr val="tx2"/>
                </a:solidFill>
              </a:rPr>
              <a:t>Share information about the setting, other participants and the issues at </a:t>
            </a:r>
            <a:r>
              <a:rPr lang="en-US" altLang="en-US" dirty="0" smtClean="0">
                <a:solidFill>
                  <a:schemeClr val="tx2"/>
                </a:solidFill>
              </a:rPr>
              <a:t>stake</a:t>
            </a:r>
            <a:endParaRPr lang="en-US" altLang="en-US" dirty="0">
              <a:solidFill>
                <a:schemeClr val="tx2"/>
              </a:solidFill>
            </a:endParaRPr>
          </a:p>
          <a:p>
            <a:pPr lvl="1">
              <a:lnSpc>
                <a:spcPct val="110000"/>
              </a:lnSpc>
            </a:pPr>
            <a:r>
              <a:rPr lang="en-US" altLang="en-US" dirty="0">
                <a:solidFill>
                  <a:schemeClr val="tx2"/>
                </a:solidFill>
              </a:rPr>
              <a:t>What was the result?</a:t>
            </a:r>
          </a:p>
          <a:p>
            <a:pPr>
              <a:lnSpc>
                <a:spcPct val="110000"/>
              </a:lnSpc>
            </a:pPr>
            <a:r>
              <a:rPr lang="en-US" altLang="en-US" dirty="0">
                <a:solidFill>
                  <a:schemeClr val="tx2"/>
                </a:solidFill>
              </a:rPr>
              <a:t>What went well in the negotiation?  What could have been improved?</a:t>
            </a:r>
          </a:p>
          <a:p>
            <a:pPr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Be prepared to discuss your example during our session </a:t>
            </a: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7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9550" y="971550"/>
            <a:ext cx="85915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Assignment for Today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5002436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>
          <a:xfrm>
            <a:off x="663880" y="1643033"/>
            <a:ext cx="7816241" cy="4494790"/>
          </a:xfrm>
        </p:spPr>
        <p:txBody>
          <a:bodyPr lIns="90918" tIns="45457" rIns="90918" bIns="45457">
            <a:normAutofit fontScale="85000" lnSpcReduction="20000"/>
          </a:bodyPr>
          <a:lstStyle/>
          <a:p>
            <a:pPr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</a:rPr>
              <a:t>I have experienced or observed a negotiation in the following settings in the last two weeks: (select all that apply)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</a:rPr>
              <a:t>An encounters with a client/patient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</a:rPr>
              <a:t>A professional colleague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</a:rPr>
              <a:t>Related to my job or future position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</a:rPr>
              <a:t>A family member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</a:rPr>
              <a:t>A friend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</a:rPr>
              <a:t>Making a purchase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</a:rPr>
              <a:t>Renting or buying property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</a:rPr>
              <a:t>Leasing or buying a vehicle</a:t>
            </a: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8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9966" y="81915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Poll Question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92871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75781" y="1680533"/>
            <a:ext cx="8267178" cy="4002637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We will hear from two people (or more if we have time)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We invite volunteers</a:t>
            </a:r>
          </a:p>
          <a:p>
            <a:pPr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In your presentation tell us about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Background for your negotiation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Result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Your reflections (went well, could be improved)</a:t>
            </a: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9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9550" y="800100"/>
            <a:ext cx="85915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Negotiation Examples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3571424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8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CHC_WI_PPTtemp_Option2_R0524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CHC_WI_PPTtemp_Option2_R052416</Template>
  <TotalTime>18882</TotalTime>
  <Words>1391</Words>
  <Application>Microsoft Office PowerPoint</Application>
  <PresentationFormat>On-screen Show (4:3)</PresentationFormat>
  <Paragraphs>261</Paragraphs>
  <Slides>30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MS PGothic</vt:lpstr>
      <vt:lpstr>Aharoni</vt:lpstr>
      <vt:lpstr>Arial</vt:lpstr>
      <vt:lpstr>Calibri</vt:lpstr>
      <vt:lpstr>Calibri Light</vt:lpstr>
      <vt:lpstr>Times New Roman</vt:lpstr>
      <vt:lpstr>Wingdings</vt:lpstr>
      <vt:lpstr>CHC_WI_PPTtemp_Option2_R052416</vt:lpstr>
      <vt:lpstr>PowerPoint Presentation</vt:lpstr>
      <vt:lpstr>PowerPoint Presentation</vt:lpstr>
      <vt:lpstr>Roles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haven’t we figured out yet?</vt:lpstr>
      <vt:lpstr>Take-home Thoughts</vt:lpstr>
      <vt:lpstr>Assignment for Session XIV</vt:lpstr>
      <vt:lpstr>PowerPoint Presentation</vt:lpstr>
      <vt:lpstr>PowerPoint Presentation</vt:lpstr>
      <vt:lpstr>PowerPoint Presentation</vt:lpstr>
      <vt:lpstr>PowerPoint Presentation</vt:lpstr>
      <vt:lpstr>Break!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Feeney, Patti</dc:creator>
  <cp:lastModifiedBy>Splaine, Mark</cp:lastModifiedBy>
  <cp:revision>221</cp:revision>
  <dcterms:created xsi:type="dcterms:W3CDTF">2016-09-01T16:53:39Z</dcterms:created>
  <dcterms:modified xsi:type="dcterms:W3CDTF">2023-04-24T19:13:00Z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A8EB94D5-4FD7-42B1-AB75-498D43E550C1</vt:lpwstr>
  </property>
  <property fmtid="{D5CDD505-2E9C-101B-9397-08002B2CF9AE}" pid="3" name="ArticulatePath">
    <vt:lpwstr>Session V QI Seminar Slides 12.22.22</vt:lpwstr>
  </property>
</Properties>
</file>