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 id="2147483681" r:id="rId3"/>
    <p:sldMasterId id="2147483693" r:id="rId4"/>
  </p:sldMasterIdLst>
  <p:notesMasterIdLst>
    <p:notesMasterId r:id="rId87"/>
  </p:notesMasterIdLst>
  <p:sldIdLst>
    <p:sldId id="256" r:id="rId5"/>
    <p:sldId id="336" r:id="rId6"/>
    <p:sldId id="33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86" r:id="rId23"/>
    <p:sldId id="288" r:id="rId24"/>
    <p:sldId id="289" r:id="rId25"/>
    <p:sldId id="274" r:id="rId26"/>
    <p:sldId id="275" r:id="rId27"/>
    <p:sldId id="276" r:id="rId28"/>
    <p:sldId id="277" r:id="rId29"/>
    <p:sldId id="278" r:id="rId30"/>
    <p:sldId id="279" r:id="rId31"/>
    <p:sldId id="280" r:id="rId32"/>
    <p:sldId id="281" r:id="rId33"/>
    <p:sldId id="282" r:id="rId34"/>
    <p:sldId id="283" r:id="rId35"/>
    <p:sldId id="273" r:id="rId36"/>
    <p:sldId id="284" r:id="rId37"/>
    <p:sldId id="285" r:id="rId38"/>
    <p:sldId id="287"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37" r:id="rId64"/>
    <p:sldId id="338" r:id="rId65"/>
    <p:sldId id="339" r:id="rId66"/>
    <p:sldId id="340" r:id="rId67"/>
    <p:sldId id="341" r:id="rId68"/>
    <p:sldId id="342" r:id="rId69"/>
    <p:sldId id="343"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45" r:id="rId85"/>
    <p:sldId id="329" r:id="rId8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CCD2"/>
          </a:solidFill>
        </a:fill>
      </a:tcStyle>
    </a:wholeTbl>
    <a:band2H>
      <a:tcTxStyle/>
      <a:tcStyle>
        <a:tcBdr/>
        <a:fill>
          <a:solidFill>
            <a:srgbClr val="EA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CCD2"/>
          </a:solidFill>
        </a:fill>
      </a:tcStyle>
    </a:wholeTbl>
    <a:band2H>
      <a:tcTxStyle/>
      <a:tcStyle>
        <a:tcBdr/>
        <a:fill>
          <a:solidFill>
            <a:srgbClr val="EA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2DD"/>
          </a:solidFill>
        </a:fill>
      </a:tcStyle>
    </a:wholeTbl>
    <a:band2H>
      <a:tcTxStyle/>
      <a:tcStyle>
        <a:tcBdr/>
        <a:fill>
          <a:solidFill>
            <a:srgbClr val="EAEA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DFCA"/>
          </a:solidFill>
        </a:fill>
      </a:tcStyle>
    </a:wholeTbl>
    <a:band2H>
      <a:tcTxStyle/>
      <a:tcStyle>
        <a:tcBdr/>
        <a:fill>
          <a:solidFill>
            <a:srgbClr val="F0F0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8.9455300000000001E-2"/>
          <c:y val="5.24156E-2"/>
          <c:w val="0.88780899999999996"/>
          <c:h val="0.77424099999999996"/>
        </c:manualLayout>
      </c:layout>
      <c:barChart>
        <c:barDir val="col"/>
        <c:grouping val="clustered"/>
        <c:varyColors val="0"/>
        <c:ser>
          <c:idx val="0"/>
          <c:order val="0"/>
          <c:tx>
            <c:strRef>
              <c:f>Sheet1!$A$2</c:f>
              <c:strCache>
                <c:ptCount val="1"/>
                <c:pt idx="0">
                  <c:v>Syndromatic Persistence</c:v>
                </c:pt>
              </c:strCache>
            </c:strRef>
          </c:tx>
          <c:spPr>
            <a:solidFill>
              <a:srgbClr val="4F81BD"/>
            </a:solidFill>
            <a:ln w="12700" cap="flat">
              <a:solidFill>
                <a:srgbClr val="000000"/>
              </a:solidFill>
              <a:prstDash val="solid"/>
              <a:round/>
            </a:ln>
            <a:effectLst/>
          </c:spPr>
          <c:invertIfNegative val="0"/>
          <c:cat>
            <c:strRef>
              <c:f>Sheet1!$B$1:$F$1</c:f>
              <c:strCache>
                <c:ptCount val="5"/>
                <c:pt idx="0">
                  <c:v>10</c:v>
                </c:pt>
                <c:pt idx="1">
                  <c:v>15</c:v>
                </c:pt>
                <c:pt idx="2">
                  <c:v>20</c:v>
                </c:pt>
                <c:pt idx="3">
                  <c:v>25</c:v>
                </c:pt>
                <c:pt idx="4">
                  <c:v>30</c:v>
                </c:pt>
              </c:strCache>
            </c:strRef>
          </c:cat>
          <c:val>
            <c:numRef>
              <c:f>Sheet1!$B$2:$F$2</c:f>
              <c:numCache>
                <c:formatCode>General</c:formatCode>
                <c:ptCount val="4"/>
                <c:pt idx="0">
                  <c:v>84</c:v>
                </c:pt>
                <c:pt idx="1">
                  <c:v>48</c:v>
                </c:pt>
                <c:pt idx="2">
                  <c:v>28</c:v>
                </c:pt>
                <c:pt idx="3">
                  <c:v>19</c:v>
                </c:pt>
              </c:numCache>
            </c:numRef>
          </c:val>
          <c:extLst>
            <c:ext xmlns:c16="http://schemas.microsoft.com/office/drawing/2014/chart" uri="{C3380CC4-5D6E-409C-BE32-E72D297353CC}">
              <c16:uniqueId val="{00000000-B196-4EDD-9665-5B34F41AA26D}"/>
            </c:ext>
          </c:extLst>
        </c:ser>
        <c:ser>
          <c:idx val="1"/>
          <c:order val="1"/>
          <c:tx>
            <c:strRef>
              <c:f>Sheet1!$A$3</c:f>
              <c:strCache>
                <c:ptCount val="1"/>
                <c:pt idx="0">
                  <c:v>Symptomatic Persistence</c:v>
                </c:pt>
              </c:strCache>
            </c:strRef>
          </c:tx>
          <c:spPr>
            <a:solidFill>
              <a:srgbClr val="C0504D"/>
            </a:solidFill>
            <a:ln w="12700" cap="flat">
              <a:solidFill>
                <a:srgbClr val="000000"/>
              </a:solidFill>
              <a:prstDash val="solid"/>
              <a:round/>
            </a:ln>
            <a:effectLst/>
          </c:spPr>
          <c:invertIfNegative val="0"/>
          <c:cat>
            <c:strRef>
              <c:f>Sheet1!$B$1:$F$1</c:f>
              <c:strCache>
                <c:ptCount val="5"/>
                <c:pt idx="0">
                  <c:v>10</c:v>
                </c:pt>
                <c:pt idx="1">
                  <c:v>15</c:v>
                </c:pt>
                <c:pt idx="2">
                  <c:v>20</c:v>
                </c:pt>
                <c:pt idx="3">
                  <c:v>25</c:v>
                </c:pt>
                <c:pt idx="4">
                  <c:v>30</c:v>
                </c:pt>
              </c:strCache>
            </c:strRef>
          </c:cat>
          <c:val>
            <c:numRef>
              <c:f>Sheet1!$B$3:$F$3</c:f>
              <c:numCache>
                <c:formatCode>General</c:formatCode>
                <c:ptCount val="5"/>
                <c:pt idx="1">
                  <c:v>84</c:v>
                </c:pt>
                <c:pt idx="2">
                  <c:v>69</c:v>
                </c:pt>
                <c:pt idx="3">
                  <c:v>62</c:v>
                </c:pt>
                <c:pt idx="4">
                  <c:v>53</c:v>
                </c:pt>
              </c:numCache>
            </c:numRef>
          </c:val>
          <c:extLst>
            <c:ext xmlns:c16="http://schemas.microsoft.com/office/drawing/2014/chart" uri="{C3380CC4-5D6E-409C-BE32-E72D297353CC}">
              <c16:uniqueId val="{00000001-B196-4EDD-9665-5B34F41AA26D}"/>
            </c:ext>
          </c:extLst>
        </c:ser>
        <c:dLbls>
          <c:showLegendKey val="0"/>
          <c:showVal val="0"/>
          <c:showCatName val="0"/>
          <c:showSerName val="0"/>
          <c:showPercent val="0"/>
          <c:showBubbleSize val="0"/>
        </c:dLbls>
        <c:gapWidth val="150"/>
        <c:axId val="2094734552"/>
        <c:axId val="2094734553"/>
      </c:barChart>
      <c:catAx>
        <c:axId val="2094734552"/>
        <c:scaling>
          <c:orientation val="minMax"/>
        </c:scaling>
        <c:delete val="0"/>
        <c:axPos val="b"/>
        <c:title>
          <c:tx>
            <c:rich>
              <a:bodyPr rot="0"/>
              <a:lstStyle/>
              <a:p>
                <a:pPr>
                  <a:defRPr sz="1600" b="1" i="0" u="none" strike="noStrike">
                    <a:solidFill>
                      <a:srgbClr val="000000"/>
                    </a:solidFill>
                    <a:latin typeface="Arial"/>
                  </a:defRPr>
                </a:pPr>
                <a:r>
                  <a:rPr lang="en-US" sz="1600" b="1" i="0" u="none" strike="noStrike">
                    <a:solidFill>
                      <a:srgbClr val="000000"/>
                    </a:solidFill>
                    <a:latin typeface="Arial"/>
                  </a:rPr>
                  <a:t>Age at Follow-Up</a:t>
                </a:r>
              </a:p>
            </c:rich>
          </c:tx>
          <c:layout/>
          <c:overlay val="1"/>
        </c:title>
        <c:numFmt formatCode="General" sourceLinked="0"/>
        <c:majorTickMark val="out"/>
        <c:minorTickMark val="none"/>
        <c:tickLblPos val="low"/>
        <c:spPr>
          <a:ln w="12700" cap="flat">
            <a:solidFill>
              <a:srgbClr val="000000"/>
            </a:solidFill>
            <a:prstDash val="solid"/>
            <a:round/>
          </a:ln>
        </c:spPr>
        <c:txPr>
          <a:bodyPr rot="0"/>
          <a:lstStyle/>
          <a:p>
            <a:pPr>
              <a:defRPr sz="1600" b="1"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l"/>
        <c:title>
          <c:tx>
            <c:rich>
              <a:bodyPr rot="-5400000"/>
              <a:lstStyle/>
              <a:p>
                <a:pPr>
                  <a:defRPr sz="1600" b="1" i="0" u="none" strike="noStrike">
                    <a:solidFill>
                      <a:srgbClr val="000000"/>
                    </a:solidFill>
                    <a:latin typeface="Arial"/>
                  </a:defRPr>
                </a:pPr>
                <a:r>
                  <a:rPr lang="en-US" sz="1600" b="1" i="0" u="none" strike="noStrike">
                    <a:solidFill>
                      <a:srgbClr val="000000"/>
                    </a:solidFill>
                    <a:latin typeface="Arial"/>
                  </a:rPr>
                  <a:t>Persistence (Predicted Value)</a:t>
                </a:r>
              </a:p>
            </c:rich>
          </c:tx>
          <c:layout/>
          <c:overlay val="1"/>
        </c:title>
        <c:numFmt formatCode="0" sourceLinked="0"/>
        <c:majorTickMark val="out"/>
        <c:minorTickMark val="none"/>
        <c:tickLblPos val="nextTo"/>
        <c:spPr>
          <a:ln w="12700" cap="flat">
            <a:solidFill>
              <a:srgbClr val="000000"/>
            </a:solidFill>
            <a:prstDash val="solid"/>
            <a:round/>
          </a:ln>
        </c:spPr>
        <c:txPr>
          <a:bodyPr rot="0"/>
          <a:lstStyle/>
          <a:p>
            <a:pPr>
              <a:defRPr sz="1600" b="1" i="0" u="none" strike="noStrike">
                <a:solidFill>
                  <a:srgbClr val="000000"/>
                </a:solidFill>
                <a:latin typeface="Arial"/>
              </a:defRPr>
            </a:pPr>
            <a:endParaRPr lang="en-US"/>
          </a:p>
        </c:txPr>
        <c:crossAx val="2094734552"/>
        <c:crosses val="autoZero"/>
        <c:crossBetween val="between"/>
        <c:majorUnit val="22.5"/>
        <c:minorUnit val="11.25"/>
      </c:valAx>
      <c:spPr>
        <a:noFill/>
        <a:ln w="12700" cap="flat">
          <a:noFill/>
          <a:miter lim="400000"/>
        </a:ln>
        <a:effectLst/>
      </c:spPr>
    </c:plotArea>
    <c:legend>
      <c:legendPos val="r"/>
      <c:layout>
        <c:manualLayout>
          <c:xMode val="edge"/>
          <c:yMode val="edge"/>
          <c:x val="0.65488100000000005"/>
          <c:y val="5.4018999999999998E-2"/>
          <c:w val="0.34511900000000001"/>
          <c:h val="0.13283"/>
        </c:manualLayout>
      </c:layout>
      <c:overlay val="1"/>
      <c:spPr>
        <a:noFill/>
        <a:ln w="12700" cap="flat">
          <a:solidFill>
            <a:srgbClr val="FFFFFF"/>
          </a:solidFill>
          <a:prstDash val="solid"/>
          <a:round/>
        </a:ln>
        <a:effectLst/>
      </c:spPr>
      <c:txPr>
        <a:bodyPr rot="0"/>
        <a:lstStyle/>
        <a:p>
          <a:pPr>
            <a:defRPr sz="1600" b="1" i="0" u="none" strike="noStrike">
              <a:solidFill>
                <a:srgbClr val="000000"/>
              </a:solidFill>
              <a:latin typeface="Arial"/>
            </a:defRPr>
          </a:pPr>
          <a:endParaRPr lang="en-US"/>
        </a:p>
      </c:txPr>
    </c:legend>
    <c:plotVisOnly val="0"/>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3.2426900000000002E-2"/>
          <c:y val="6.6666799999999998E-2"/>
          <c:w val="0.93372699999999997"/>
          <c:h val="0.82879899999999995"/>
        </c:manualLayout>
      </c:layout>
      <c:lineChart>
        <c:grouping val="standard"/>
        <c:varyColors val="0"/>
        <c:ser>
          <c:idx val="0"/>
          <c:order val="0"/>
          <c:tx>
            <c:strRef>
              <c:f>Sheet1!$A$2</c:f>
              <c:strCache>
                <c:ptCount val="1"/>
                <c:pt idx="0">
                  <c:v>Region 1</c:v>
                </c:pt>
              </c:strCache>
            </c:strRef>
          </c:tx>
          <c:spPr>
            <a:ln w="63500" cap="flat">
              <a:solidFill>
                <a:srgbClr val="653165"/>
              </a:solidFill>
              <a:prstDash val="solid"/>
              <a:round/>
            </a:ln>
            <a:effectLst/>
          </c:spPr>
          <c:marker>
            <c:symbol val="circle"/>
            <c:size val="5"/>
            <c:spPr>
              <a:solidFill>
                <a:schemeClr val="accent1"/>
              </a:solidFill>
              <a:ln w="12700" cap="flat">
                <a:solidFill>
                  <a:srgbClr val="653165"/>
                </a:solidFill>
                <a:prstDash val="solid"/>
                <a:round/>
              </a:ln>
              <a:effectLst/>
            </c:spPr>
          </c:marker>
          <c:cat>
            <c:strRef>
              <c:f>Sheet1!$B$1:$G$1</c:f>
              <c:strCache>
                <c:ptCount val="6"/>
                <c:pt idx="0">
                  <c:v>8am</c:v>
                </c:pt>
                <c:pt idx="1">
                  <c:v>10</c:v>
                </c:pt>
                <c:pt idx="2">
                  <c:v>12</c:v>
                </c:pt>
                <c:pt idx="3">
                  <c:v>2pm</c:v>
                </c:pt>
                <c:pt idx="4">
                  <c:v>4pm</c:v>
                </c:pt>
                <c:pt idx="5">
                  <c:v>6pm</c:v>
                </c:pt>
              </c:strCache>
            </c:strRef>
          </c:cat>
          <c:val>
            <c:numRef>
              <c:f>Sheet1!$B$2:$G$2</c:f>
              <c:numCache>
                <c:formatCode>General</c:formatCode>
                <c:ptCount val="6"/>
                <c:pt idx="0">
                  <c:v>0</c:v>
                </c:pt>
                <c:pt idx="1">
                  <c:v>75</c:v>
                </c:pt>
                <c:pt idx="2">
                  <c:v>25</c:v>
                </c:pt>
                <c:pt idx="3">
                  <c:v>50</c:v>
                </c:pt>
                <c:pt idx="4">
                  <c:v>20</c:v>
                </c:pt>
                <c:pt idx="5">
                  <c:v>0</c:v>
                </c:pt>
              </c:numCache>
            </c:numRef>
          </c:val>
          <c:smooth val="0"/>
          <c:extLst>
            <c:ext xmlns:c16="http://schemas.microsoft.com/office/drawing/2014/chart" uri="{C3380CC4-5D6E-409C-BE32-E72D297353CC}">
              <c16:uniqueId val="{00000000-AFB3-4FB4-A358-43DF41E25836}"/>
            </c:ext>
          </c:extLst>
        </c:ser>
        <c:ser>
          <c:idx val="1"/>
          <c:order val="1"/>
          <c:tx>
            <c:strRef>
              <c:f>Sheet1!$A$3</c:f>
              <c:strCache>
                <c:ptCount val="1"/>
                <c:pt idx="0">
                  <c:v>Untitled 1</c:v>
                </c:pt>
              </c:strCache>
            </c:strRef>
          </c:tx>
          <c:spPr>
            <a:ln w="63500" cap="flat">
              <a:solidFill>
                <a:srgbClr val="320D42"/>
              </a:solidFill>
              <a:prstDash val="solid"/>
              <a:round/>
            </a:ln>
            <a:effectLst/>
          </c:spPr>
          <c:marker>
            <c:symbol val="circle"/>
            <c:size val="5"/>
            <c:spPr>
              <a:solidFill>
                <a:schemeClr val="accent2"/>
              </a:solidFill>
              <a:ln w="12700" cap="flat">
                <a:solidFill>
                  <a:srgbClr val="320D42"/>
                </a:solidFill>
                <a:prstDash val="solid"/>
                <a:round/>
              </a:ln>
              <a:effectLst/>
            </c:spPr>
          </c:marker>
          <c:dLbls>
            <c:numFmt formatCode="#,##0" sourceLinked="0"/>
            <c:spPr>
              <a:noFill/>
              <a:ln>
                <a:noFill/>
              </a:ln>
              <a:effectLst/>
            </c:spPr>
            <c:txPr>
              <a:bodyPr/>
              <a:lstStyle/>
              <a:p>
                <a:pPr>
                  <a:defRPr sz="1800" b="0" i="0" u="none" strike="noStrike">
                    <a:solidFill>
                      <a:srgbClr val="000000"/>
                    </a:solidFill>
                    <a:latin typeface="Rockwe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8am</c:v>
                </c:pt>
                <c:pt idx="1">
                  <c:v>10</c:v>
                </c:pt>
                <c:pt idx="2">
                  <c:v>12</c:v>
                </c:pt>
                <c:pt idx="3">
                  <c:v>2pm</c:v>
                </c:pt>
                <c:pt idx="4">
                  <c:v>4pm</c:v>
                </c:pt>
                <c:pt idx="5">
                  <c:v>6pm</c:v>
                </c:pt>
              </c:strCache>
            </c:strRef>
          </c:cat>
          <c:val>
            <c:numRef>
              <c:f>Sheet1!$B$3:$G$3</c:f>
              <c:numCache>
                <c:formatCode>General</c:formatCode>
                <c:ptCount val="6"/>
                <c:pt idx="2">
                  <c:v>0</c:v>
                </c:pt>
                <c:pt idx="3">
                  <c:v>65</c:v>
                </c:pt>
                <c:pt idx="4">
                  <c:v>35</c:v>
                </c:pt>
                <c:pt idx="5">
                  <c:v>45</c:v>
                </c:pt>
              </c:numCache>
            </c:numRef>
          </c:val>
          <c:smooth val="0"/>
          <c:extLst>
            <c:ext xmlns:c16="http://schemas.microsoft.com/office/drawing/2014/chart" uri="{C3380CC4-5D6E-409C-BE32-E72D297353CC}">
              <c16:uniqueId val="{00000001-AFB3-4FB4-A358-43DF41E25836}"/>
            </c:ext>
          </c:extLst>
        </c:ser>
        <c:ser>
          <c:idx val="2"/>
          <c:order val="2"/>
          <c:tx>
            <c:strRef>
              <c:f>Sheet1!$A$4</c:f>
              <c:strCache>
                <c:ptCount val="1"/>
                <c:pt idx="0">
                  <c:v>Region 2</c:v>
                </c:pt>
              </c:strCache>
            </c:strRef>
          </c:tx>
          <c:spPr>
            <a:ln w="63500" cap="flat">
              <a:solidFill>
                <a:srgbClr val="626297"/>
              </a:solidFill>
              <a:prstDash val="solid"/>
              <a:round/>
            </a:ln>
            <a:effectLst/>
          </c:spPr>
          <c:marker>
            <c:symbol val="circle"/>
            <c:size val="5"/>
            <c:spPr>
              <a:solidFill>
                <a:schemeClr val="accent3"/>
              </a:solidFill>
              <a:ln w="12700" cap="flat">
                <a:solidFill>
                  <a:srgbClr val="626297"/>
                </a:solidFill>
                <a:prstDash val="solid"/>
                <a:round/>
              </a:ln>
              <a:effectLst/>
            </c:spPr>
          </c:marker>
          <c:cat>
            <c:strRef>
              <c:f>Sheet1!$B$1:$G$1</c:f>
              <c:strCache>
                <c:ptCount val="6"/>
                <c:pt idx="0">
                  <c:v>8am</c:v>
                </c:pt>
                <c:pt idx="1">
                  <c:v>10</c:v>
                </c:pt>
                <c:pt idx="2">
                  <c:v>12</c:v>
                </c:pt>
                <c:pt idx="3">
                  <c:v>2pm</c:v>
                </c:pt>
                <c:pt idx="4">
                  <c:v>4pm</c:v>
                </c:pt>
                <c:pt idx="5">
                  <c:v>6pm</c:v>
                </c:pt>
              </c:strCache>
            </c:strRef>
          </c:cat>
          <c:val>
            <c:numRef>
              <c:f>Sheet1!$B$4:$G$4</c:f>
              <c:numCache>
                <c:formatCode>General</c:formatCode>
                <c:ptCount val="4"/>
                <c:pt idx="0">
                  <c:v>55</c:v>
                </c:pt>
                <c:pt idx="3">
                  <c:v>0</c:v>
                </c:pt>
              </c:numCache>
            </c:numRef>
          </c:val>
          <c:smooth val="0"/>
          <c:extLst>
            <c:ext xmlns:c16="http://schemas.microsoft.com/office/drawing/2014/chart" uri="{C3380CC4-5D6E-409C-BE32-E72D297353CC}">
              <c16:uniqueId val="{00000002-AFB3-4FB4-A358-43DF41E25836}"/>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a:defRPr sz="1800" b="0" i="0" u="none" strike="noStrike">
                <a:solidFill>
                  <a:srgbClr val="000000"/>
                </a:solidFill>
                <a:latin typeface="Rockwell"/>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888888"/>
              </a:solidFill>
              <a:prstDash val="solid"/>
              <a:round/>
            </a:ln>
          </c:spPr>
        </c:majorGridlines>
        <c:minorGridlines>
          <c:spPr>
            <a:ln w="12700" cap="flat">
              <a:solidFill>
                <a:srgbClr val="000000"/>
              </a:solidFill>
              <a:custDash>
                <a:ds d="200000" sp="200000"/>
              </a:custDash>
              <a:miter lim="400000"/>
            </a:ln>
          </c:spPr>
        </c:minorGridlines>
        <c:numFmt formatCode="#,##0%" sourceLinked="0"/>
        <c:majorTickMark val="none"/>
        <c:minorTickMark val="none"/>
        <c:tickLblPos val="none"/>
        <c:spPr>
          <a:ln w="12700" cap="flat">
            <a:solidFill>
              <a:srgbClr val="000000"/>
            </a:solidFill>
            <a:prstDash val="solid"/>
            <a:miter lim="400000"/>
          </a:ln>
        </c:spPr>
        <c:txPr>
          <a:bodyPr rot="0"/>
          <a:lstStyle/>
          <a:p>
            <a:pPr>
              <a:defRPr sz="1800" b="0" i="0" u="none" strike="noStrike">
                <a:solidFill>
                  <a:srgbClr val="000000"/>
                </a:solidFill>
                <a:latin typeface="Rockwell"/>
              </a:defRPr>
            </a:pPr>
            <a:endParaRPr lang="en-US"/>
          </a:p>
        </c:txPr>
        <c:crossAx val="2094734552"/>
        <c:crosses val="autoZero"/>
        <c:crossBetween val="midCat"/>
        <c:majorUnit val="20"/>
        <c:minorUnit val="1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1143000" y="685800"/>
            <a:ext cx="4572000" cy="3429000"/>
          </a:xfrm>
          <a:prstGeom prst="rect">
            <a:avLst/>
          </a:prstGeom>
        </p:spPr>
        <p:txBody>
          <a:bodyPr/>
          <a:lstStyle/>
          <a:p>
            <a:endParaRPr/>
          </a:p>
        </p:txBody>
      </p:sp>
      <p:sp>
        <p:nvSpPr>
          <p:cNvPr id="252" name="Shape 2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ciencedirect.com.ezproxy.cul.columbia.edu/science/article/pii/S0890856712000433%23bib14"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sciencedirect.com.ezproxy.cul.columbia.edu/science/article/pii/S0890856712000433%23bib1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p>
            <a:pPr>
              <a:defRPr>
                <a:latin typeface="Times New Roman"/>
                <a:ea typeface="Times New Roman"/>
                <a:cs typeface="Times New Roman"/>
                <a:sym typeface="Times New Roman"/>
              </a:defRPr>
            </a:pPr>
            <a:r>
              <a:t>Over: </a:t>
            </a:r>
          </a:p>
          <a:p>
            <a:pPr>
              <a:defRPr>
                <a:latin typeface="Times New Roman"/>
                <a:ea typeface="Times New Roman"/>
                <a:cs typeface="Times New Roman"/>
                <a:sym typeface="Times New Roman"/>
              </a:defRPr>
            </a:pPr>
            <a:r>
              <a:t>Persistent need: making noise, moving, tapping,. Will have radio tv on always. Focuses better with music on. </a:t>
            </a:r>
          </a:p>
          <a:p>
            <a:pPr>
              <a:defRPr>
                <a:latin typeface="Times New Roman"/>
                <a:ea typeface="Times New Roman"/>
                <a:cs typeface="Times New Roman"/>
                <a:sym typeface="Times New Roman"/>
              </a:defRPr>
            </a:pPr>
            <a:r>
              <a:t>Over focuses on activities of enjoyment </a:t>
            </a:r>
          </a:p>
          <a:p>
            <a:pPr>
              <a:defRPr>
                <a:latin typeface="Times New Roman"/>
                <a:ea typeface="Times New Roman"/>
                <a:cs typeface="Times New Roman"/>
                <a:sym typeface="Times New Roman"/>
              </a:defRPr>
            </a:pPr>
            <a:r>
              <a:t>Justice: concrete or rigid thinking are common in ADHD, children have difficulty, thinking “things are not fair” and are easily frustrated with changes in routine, ie. Substitute teachers </a:t>
            </a:r>
          </a:p>
          <a:p>
            <a:pPr>
              <a:defRPr>
                <a:latin typeface="Times New Roman"/>
                <a:ea typeface="Times New Roman"/>
                <a:cs typeface="Times New Roman"/>
                <a:sym typeface="Times New Roman"/>
              </a:defRPr>
            </a:pPr>
            <a:r>
              <a:t>Under: </a:t>
            </a:r>
          </a:p>
          <a:p>
            <a:pPr>
              <a:defRPr>
                <a:latin typeface="Times New Roman"/>
                <a:ea typeface="Times New Roman"/>
                <a:cs typeface="Times New Roman"/>
                <a:sym typeface="Times New Roman"/>
              </a:defRPr>
            </a:pPr>
            <a:r>
              <a:t>Prefrontal cortex is responsible for executive functioning</a:t>
            </a:r>
          </a:p>
          <a:p>
            <a:pPr>
              <a:defRPr>
                <a:latin typeface="Times New Roman"/>
                <a:ea typeface="Times New Roman"/>
                <a:cs typeface="Times New Roman"/>
                <a:sym typeface="Times New Roman"/>
              </a:defRPr>
            </a:pPr>
            <a:r>
              <a:t>What are exec fx??</a:t>
            </a:r>
          </a:p>
          <a:p>
            <a:pPr>
              <a:defRPr>
                <a:latin typeface="Times New Roman"/>
                <a:ea typeface="Times New Roman"/>
                <a:cs typeface="Times New Roman"/>
                <a:sym typeface="Times New Roman"/>
              </a:defRPr>
            </a:pPr>
            <a:r>
              <a:t>Organization</a:t>
            </a:r>
          </a:p>
          <a:p>
            <a:pPr>
              <a:defRPr>
                <a:latin typeface="Times New Roman"/>
                <a:ea typeface="Times New Roman"/>
                <a:cs typeface="Times New Roman"/>
                <a:sym typeface="Times New Roman"/>
              </a:defRPr>
            </a:pPr>
            <a:r>
              <a:t>Time management</a:t>
            </a:r>
          </a:p>
          <a:p>
            <a:pPr>
              <a:defRPr>
                <a:latin typeface="Times New Roman"/>
                <a:ea typeface="Times New Roman"/>
                <a:cs typeface="Times New Roman"/>
                <a:sym typeface="Times New Roman"/>
              </a:defRPr>
            </a:pPr>
            <a:r>
              <a:t>Prioritizing</a:t>
            </a:r>
          </a:p>
          <a:p>
            <a:pPr>
              <a:defRPr>
                <a:latin typeface="Times New Roman"/>
                <a:ea typeface="Times New Roman"/>
                <a:cs typeface="Times New Roman"/>
                <a:sym typeface="Times New Roman"/>
              </a:defRPr>
            </a:pPr>
            <a:r>
              <a:t>Multitasking</a:t>
            </a:r>
          </a:p>
          <a:p>
            <a:pPr>
              <a:defRPr>
                <a:latin typeface="Times New Roman"/>
                <a:ea typeface="Times New Roman"/>
                <a:cs typeface="Times New Roman"/>
                <a:sym typeface="Times New Roman"/>
              </a:defRPr>
            </a:pPr>
            <a:r>
              <a:t>Completing tasks in a logical or prescribed order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a:spLocks noGrp="1" noRot="1" noChangeAspect="1"/>
          </p:cNvSpPr>
          <p:nvPr>
            <p:ph type="sldImg"/>
          </p:nvPr>
        </p:nvSpPr>
        <p:spPr>
          <a:prstGeom prst="rect">
            <a:avLst/>
          </a:prstGeom>
        </p:spPr>
        <p:txBody>
          <a:bodyPr/>
          <a:lstStyle/>
          <a:p>
            <a:endParaRPr/>
          </a:p>
        </p:txBody>
      </p:sp>
      <p:sp>
        <p:nvSpPr>
          <p:cNvPr id="457" name="Shape 457"/>
          <p:cNvSpPr>
            <a:spLocks noGrp="1"/>
          </p:cNvSpPr>
          <p:nvPr>
            <p:ph type="body" sz="quarter" idx="1"/>
          </p:nvPr>
        </p:nvSpPr>
        <p:spPr>
          <a:prstGeom prst="rect">
            <a:avLst/>
          </a:prstGeom>
        </p:spPr>
        <p:txBody>
          <a:bodyPr/>
          <a:lstStyle/>
          <a:p>
            <a:r>
              <a:t>D and NE modulate glutamate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noRot="1" noChangeAspect="1"/>
          </p:cNvSpPr>
          <p:nvPr>
            <p:ph type="sldImg"/>
          </p:nvPr>
        </p:nvSpPr>
        <p:spPr>
          <a:prstGeom prst="rect">
            <a:avLst/>
          </a:prstGeom>
        </p:spPr>
        <p:txBody>
          <a:bodyPr/>
          <a:lstStyle/>
          <a:p>
            <a:endParaRPr/>
          </a:p>
        </p:txBody>
      </p:sp>
      <p:sp>
        <p:nvSpPr>
          <p:cNvPr id="466" name="Shape 466"/>
          <p:cNvSpPr>
            <a:spLocks noGrp="1"/>
          </p:cNvSpPr>
          <p:nvPr>
            <p:ph type="body" sz="quarter" idx="1"/>
          </p:nvPr>
        </p:nvSpPr>
        <p:spPr>
          <a:prstGeom prst="rect">
            <a:avLst/>
          </a:prstGeom>
        </p:spPr>
        <p:txBody>
          <a:bodyPr/>
          <a:lstStyle/>
          <a:p>
            <a:r>
              <a:t>ADHD handout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hape 477"/>
          <p:cNvSpPr>
            <a:spLocks noGrp="1" noRot="1" noChangeAspect="1"/>
          </p:cNvSpPr>
          <p:nvPr>
            <p:ph type="sldImg"/>
          </p:nvPr>
        </p:nvSpPr>
        <p:spPr>
          <a:prstGeom prst="rect">
            <a:avLst/>
          </a:prstGeom>
        </p:spPr>
        <p:txBody>
          <a:bodyPr/>
          <a:lstStyle/>
          <a:p>
            <a:endParaRPr/>
          </a:p>
        </p:txBody>
      </p:sp>
      <p:sp>
        <p:nvSpPr>
          <p:cNvPr id="478" name="Shape 478"/>
          <p:cNvSpPr>
            <a:spLocks noGrp="1"/>
          </p:cNvSpPr>
          <p:nvPr>
            <p:ph type="body" sz="quarter" idx="1"/>
          </p:nvPr>
        </p:nvSpPr>
        <p:spPr>
          <a:prstGeom prst="rect">
            <a:avLst/>
          </a:prstGeom>
        </p:spPr>
        <p:txBody>
          <a:bodyPr/>
          <a:lstStyle/>
          <a:p>
            <a:pPr>
              <a:lnSpc>
                <a:spcPct val="90000"/>
              </a:lnSpc>
            </a:pPr>
            <a:r>
              <a:t>FIGURE 3. Working model of catecholamine actions on prefrontal cortex (PFC) circuits at the molecular level. Note: The top–down regulatory abilities of the PFC depend on networks of pyramidal cells that excite each other through </a:t>
            </a:r>
            <a:r>
              <a:rPr i="1"/>
              <a:t>N</a:t>
            </a:r>
            <a:r>
              <a:t>-methyl-d-aspartate (NMDA) glutamate synaptic connections on dendritic spines, schematically shown in this figure. The catecholamines norepinephrine (NE) and dopamine (DA) have powerful and dynamic influences on the functional strength of network synapses. By increasing or decreasing cyclic adenosine monophosphate (cAMP) signaling, they alter the open state of ion channels on the spine and determine whether a network input is able to get through to reach the cell body. NE engagement of α</a:t>
            </a:r>
            <a:r>
              <a:rPr baseline="-25000"/>
              <a:t>2A</a:t>
            </a:r>
            <a:r>
              <a:t> receptors on spines inhibits cAMP production, closes nearby potassium channels, and increases the strength of network connections. Conversely, moderate levels of DA engaging D</a:t>
            </a:r>
            <a:r>
              <a:rPr baseline="-25000"/>
              <a:t>1</a:t>
            </a:r>
            <a:r>
              <a:t> receptors on a different set of spines can gate out inappropriate network inputs via increased production of cAMP. However, high levels of cAMP production during stress disconnect all network inputs and shut off cell firing. These stress effects may arise from excessive DA D</a:t>
            </a:r>
            <a:r>
              <a:rPr baseline="-25000"/>
              <a:t>1</a:t>
            </a:r>
            <a:r>
              <a:t>, and possibly NE β</a:t>
            </a:r>
            <a:r>
              <a:rPr baseline="-25000"/>
              <a:t>1</a:t>
            </a:r>
            <a:r>
              <a:t>, receptor stimulation. Attention-deficit/hyperactivity disorder (ADHD) medications likely have some of their therapeutic effects by enhancing catecholamine actions in PFC. Stimulant medications such as methylphenidate (MPH) and the nonstimulant medication, atomoxetine (ATM) all block the NE transporter (NET); stimulants also block the DA transporter (DAT). Animal studies show that these agents can improve PFC function by indirectly increasing NE and DA stimulation of the α</a:t>
            </a:r>
            <a:r>
              <a:rPr baseline="-25000"/>
              <a:t>2A</a:t>
            </a:r>
            <a:r>
              <a:t> and D</a:t>
            </a:r>
            <a:r>
              <a:rPr baseline="-25000"/>
              <a:t>1</a:t>
            </a:r>
            <a:r>
              <a:t> receptors, respectively. However, excessive doses of these medications impair PFC function. In contrast, the α</a:t>
            </a:r>
            <a:r>
              <a:rPr baseline="-25000"/>
              <a:t>2A</a:t>
            </a:r>
            <a:r>
              <a:t> agonist guanfacine (GFC) appears to have therapeutic effects by mimicking NE at postsynaptic α</a:t>
            </a:r>
            <a:r>
              <a:rPr baseline="-25000"/>
              <a:t>2A</a:t>
            </a:r>
            <a:r>
              <a:t> receptors on spines, thereby strengthening PFC network connections.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hape 519"/>
          <p:cNvSpPr>
            <a:spLocks noGrp="1" noRot="1" noChangeAspect="1"/>
          </p:cNvSpPr>
          <p:nvPr>
            <p:ph type="sldImg"/>
          </p:nvPr>
        </p:nvSpPr>
        <p:spPr>
          <a:prstGeom prst="rect">
            <a:avLst/>
          </a:prstGeom>
        </p:spPr>
        <p:txBody>
          <a:bodyPr/>
          <a:lstStyle/>
          <a:p>
            <a:endParaRPr/>
          </a:p>
        </p:txBody>
      </p:sp>
      <p:sp>
        <p:nvSpPr>
          <p:cNvPr id="520" name="Shape 520"/>
          <p:cNvSpPr>
            <a:spLocks noGrp="1"/>
          </p:cNvSpPr>
          <p:nvPr>
            <p:ph type="body" sz="quarter" idx="1"/>
          </p:nvPr>
        </p:nvSpPr>
        <p:spPr>
          <a:prstGeom prst="rect">
            <a:avLst/>
          </a:prstGeom>
        </p:spPr>
        <p:txBody>
          <a:bodyPr/>
          <a:lstStyle/>
          <a:p>
            <a:r>
              <a:t> new data from MTA 12 year follow up noting persistent height average of 1 inch shorter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p>
            <a:pPr marL="76930" indent="-76930">
              <a:lnSpc>
                <a:spcPct val="93000"/>
              </a:lnSpc>
              <a:tabLst>
                <a:tab pos="647700" algn="l"/>
                <a:tab pos="1295400" algn="l"/>
                <a:tab pos="1943100" algn="l"/>
                <a:tab pos="2590800" algn="l"/>
                <a:tab pos="3238500" algn="l"/>
                <a:tab pos="3886200" algn="l"/>
                <a:tab pos="4546600" algn="l"/>
              </a:tabLst>
              <a:defRPr>
                <a:latin typeface="Arial"/>
                <a:ea typeface="Arial"/>
                <a:cs typeface="Arial"/>
                <a:sym typeface="Arial"/>
              </a:defRPr>
            </a:pPr>
            <a:r>
              <a:t>Kaplan–Meier curves illustrating the proportion of cortical points that had attained peak thickness at each age for all cerebral cortical points (Left) and the prefrontal cortex (Right). The median age by which 50% of cortical points had attained their peak differed significantly between the groups (all P &lt; 1.0 × 10−20)</a:t>
            </a:r>
            <a:r>
              <a:rPr>
                <a:latin typeface="msgothic"/>
                <a:ea typeface="msgothic"/>
                <a:cs typeface="msgothic"/>
                <a:sym typeface="msgothic"/>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pPr>
              <a:defRPr>
                <a:latin typeface="Times New Roman"/>
                <a:ea typeface="Times New Roman"/>
                <a:cs typeface="Times New Roman"/>
                <a:sym typeface="Times New Roman"/>
              </a:defRPr>
            </a:pPr>
            <a:r>
              <a:t>Genetics is a principal cause of ADHD with 76% concordance over multiple genes, for a child of a parent with ADHD the risk of developing ADHD may be as high as 54% </a:t>
            </a:r>
          </a:p>
          <a:p>
            <a:pPr>
              <a:defRPr>
                <a:latin typeface="Times New Roman"/>
                <a:ea typeface="Times New Roman"/>
                <a:cs typeface="Times New Roman"/>
                <a:sym typeface="Times New Roman"/>
              </a:defRPr>
            </a:pPr>
            <a:endParaRPr/>
          </a:p>
          <a:p>
            <a:pPr>
              <a:defRPr>
                <a:latin typeface="Times New Roman"/>
                <a:ea typeface="Times New Roman"/>
                <a:cs typeface="Times New Roman"/>
                <a:sym typeface="Times New Roman"/>
              </a:defRPr>
            </a:pPr>
            <a:r>
              <a:t>Nongenetic factors: maternal smoking  or alcohol use during pregnancy, TBI perinatal stress and low birth weight. </a:t>
            </a:r>
          </a:p>
          <a:p>
            <a:pPr>
              <a:defRPr>
                <a:latin typeface="Times New Roman"/>
                <a:ea typeface="Times New Roman"/>
                <a:cs typeface="Times New Roman"/>
                <a:sym typeface="Times New Roman"/>
              </a:defRPr>
            </a:pPr>
            <a:endParaRPr/>
          </a:p>
          <a:p>
            <a:pPr>
              <a:defRPr>
                <a:latin typeface="Times New Roman"/>
                <a:ea typeface="Times New Roman"/>
                <a:cs typeface="Times New Roman"/>
                <a:sym typeface="Times New Roman"/>
              </a:defRPr>
            </a:pPr>
            <a:r>
              <a:t>Learning disorders: dyslexia most common. Also responsive to medication. </a:t>
            </a:r>
          </a:p>
          <a:p>
            <a:pPr>
              <a:defRPr>
                <a:latin typeface="Times New Roman"/>
                <a:ea typeface="Times New Roman"/>
                <a:cs typeface="Times New Roman"/>
                <a:sym typeface="Times New Roman"/>
              </a:defRPr>
            </a:pPr>
            <a:endParaRPr/>
          </a:p>
          <a:p>
            <a:pPr>
              <a:defRPr>
                <a:latin typeface="Times New Roman"/>
                <a:ea typeface="Times New Roman"/>
                <a:cs typeface="Times New Roman"/>
                <a:sym typeface="Times New Roman"/>
              </a:defRPr>
            </a:pPr>
            <a:r>
              <a:t>Imagine a life of loosing, forgetting, being told that you’re smart enough, and still not being able to get work done, stay organized and on task. Relationship failure, job failure, impacts self perception, self esteem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pPr>
              <a:defRPr>
                <a:latin typeface="Times New Roman"/>
                <a:ea typeface="Times New Roman"/>
                <a:cs typeface="Times New Roman"/>
                <a:sym typeface="Times New Roman"/>
              </a:defRPr>
            </a:pPr>
            <a:r>
              <a:t>The trends of ADHD symptoms by age are shown here.</a:t>
            </a:r>
          </a:p>
          <a:p>
            <a:pPr>
              <a:defRPr>
                <a:latin typeface="Times New Roman"/>
                <a:ea typeface="Times New Roman"/>
                <a:cs typeface="Times New Roman"/>
                <a:sym typeface="Times New Roman"/>
              </a:defRPr>
            </a:pPr>
            <a:endParaRPr/>
          </a:p>
          <a:p>
            <a:pPr>
              <a:defRPr>
                <a:latin typeface="Times New Roman"/>
                <a:ea typeface="Times New Roman"/>
                <a:cs typeface="Times New Roman"/>
                <a:sym typeface="Times New Roman"/>
              </a:defRPr>
            </a:pPr>
            <a:r>
              <a:t>In general, hyperactive and impulsive symptoms may lessen as an individual ages, possibly beginning in adolescence. However, inattentive symptoms seem to persist through adulthood. </a:t>
            </a:r>
          </a:p>
          <a:p>
            <a:pPr>
              <a:defRPr>
                <a:latin typeface="Times New Roman"/>
                <a:ea typeface="Times New Roman"/>
                <a:cs typeface="Times New Roman"/>
                <a:sym typeface="Times New Roman"/>
              </a:defRPr>
            </a:pPr>
            <a:endParaRPr/>
          </a:p>
          <a:p>
            <a:pPr>
              <a:defRPr>
                <a:latin typeface="Times New Roman"/>
                <a:ea typeface="Times New Roman"/>
                <a:cs typeface="Times New Roman"/>
                <a:sym typeface="Times New Roman"/>
              </a:defRPr>
            </a:pPr>
            <a:r>
              <a:t>Adults are also more likely to have comorbid disorders be recognized than children. </a:t>
            </a:r>
          </a:p>
          <a:p>
            <a:pPr>
              <a:defRPr>
                <a:latin typeface="Times New Roman"/>
                <a:ea typeface="Times New Roman"/>
                <a:cs typeface="Times New Roman"/>
                <a:sym typeface="Times New Roman"/>
              </a:defRPr>
            </a:pPr>
            <a:endParaRPr/>
          </a:p>
          <a:p>
            <a:pPr>
              <a:defRPr>
                <a:latin typeface="Times New Roman"/>
                <a:ea typeface="Times New Roman"/>
                <a:cs typeface="Times New Roman"/>
                <a:sym typeface="Times New Roman"/>
              </a:defRPr>
            </a:pPr>
            <a:r>
              <a:t>This may be because the comorbidities develop later, but could also be because of changes in symptom expression, ability of patients to express themselves, and other factors.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pPr>
              <a:defRPr>
                <a:latin typeface="Times New Roman"/>
                <a:ea typeface="Times New Roman"/>
                <a:cs typeface="Times New Roman"/>
                <a:sym typeface="Times New Roman"/>
              </a:defRPr>
            </a:pPr>
            <a:r>
              <a:t>Although some have argued that ADHD rates diminish with age, others believe that the symptoms of ADHD simply change with development. </a:t>
            </a:r>
          </a:p>
          <a:p>
            <a:pPr>
              <a:defRPr>
                <a:latin typeface="Times New Roman"/>
                <a:ea typeface="Times New Roman"/>
                <a:cs typeface="Times New Roman"/>
                <a:sym typeface="Times New Roman"/>
              </a:defRPr>
            </a:pPr>
            <a:r>
              <a:t>Specifically, symptoms such as hyperactivity are thought to diminish, while symptoms of inattention persist. </a:t>
            </a:r>
          </a:p>
          <a:p>
            <a:pPr>
              <a:defRPr>
                <a:latin typeface="Times New Roman"/>
                <a:ea typeface="Times New Roman"/>
                <a:cs typeface="Times New Roman"/>
                <a:sym typeface="Times New Roman"/>
              </a:defRPr>
            </a:pPr>
            <a:endParaRPr/>
          </a:p>
          <a:p>
            <a:pPr>
              <a:defRPr>
                <a:latin typeface="Times New Roman"/>
                <a:ea typeface="Times New Roman"/>
                <a:cs typeface="Times New Roman"/>
                <a:sym typeface="Times New Roman"/>
              </a:defRPr>
            </a:pPr>
            <a:r>
              <a:t>This may mean, depending on the diagnostic criteria and/or scales used, that patients would no longer meet syndromatic criteria, as shown in this study (dark blue bars). However, subsyndromal symptoms may still persist and require treatment and/or monitoring (light blue bars).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5893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a:spLocks noGrp="1" noRot="1" noChangeAspect="1"/>
          </p:cNvSpPr>
          <p:nvPr>
            <p:ph type="sldImg"/>
          </p:nvPr>
        </p:nvSpPr>
        <p:spPr>
          <a:prstGeom prst="rect">
            <a:avLst/>
          </a:prstGeom>
        </p:spPr>
        <p:txBody>
          <a:bodyPr/>
          <a:lstStyle/>
          <a:p>
            <a:endParaRPr/>
          </a:p>
        </p:txBody>
      </p:sp>
      <p:sp>
        <p:nvSpPr>
          <p:cNvPr id="398" name="Shape 398"/>
          <p:cNvSpPr>
            <a:spLocks noGrp="1"/>
          </p:cNvSpPr>
          <p:nvPr>
            <p:ph type="body" sz="quarter" idx="1"/>
          </p:nvPr>
        </p:nvSpPr>
        <p:spPr>
          <a:prstGeom prst="rect">
            <a:avLst/>
          </a:prstGeom>
        </p:spPr>
        <p:txBody>
          <a:bodyPr/>
          <a:lstStyle/>
          <a:p>
            <a:pPr>
              <a:lnSpc>
                <a:spcPct val="80000"/>
              </a:lnSpc>
              <a:defRPr sz="1000"/>
            </a:pPr>
            <a:r>
              <a:t>The prefrontal cortex (PFC) regulates attention, behavior, and emotion through extensive network connections with other brain regions. Note: Dorsal regions (blue) subserve higher cognitive functions and regulate “top–down” attention through extensive projections to posterior cortical regions. In contrast, ventromedial PFC (vmPFC) regulates emotion through extensive projections to subcortical areas such as the amygdala, nucleus accumbens, and brainstem. In humans, the right inferior frontal cortex (IFC) is specialized for the inhibition of inappropropiate motor responses through projections to the basal ganglia. The PFC also has extensive connections with the cerebellar cortex via the pontine nuclei, which parallel projections through the basal ganglia. Thus, the PFC is positioned to orchestrate all aspects of behavior.</a:t>
            </a:r>
          </a:p>
          <a:p>
            <a:pPr>
              <a:lnSpc>
                <a:spcPct val="80000"/>
              </a:lnSpc>
              <a:defRPr sz="1000"/>
            </a:pPr>
            <a:r>
              <a:t>The DPFC is especially dependent on the levels of the catecholamines dopamine (DA) and norepinephrine (NE), exhibiting an “inverted U” dose-response to both modulators. Depletion of catecholamines from this region of PFC is as devastating as removing the cortex itself. Similarly, blockade of D1 or alpha-2 receptors in PFC impairs PFC function. NE stimulation of post-synaptic, alpha-2A adrenoceptors on PFC pyramidal cell spines is critical for strengthening appropriate PFC network connections (increasing “signals”), whereas DA D1 stimula tion on a separate set of spines is important for shunting inappropriate network connections (decreasing “noise”). The optimal level of D1 receptor stimulation varies according to task demands, e.g., moderate levels of D1 receptor stimulation are helpful for focused memory and attention, but can be harmful to attentional set-shifting or insight solutions when widespread network inputs may be needed. Thus, medications such as stimulants that increase DA actions may be helpful for some cognitive tasks (e.g., mathematics homework) but interfere with others (e.g., music composition). All PFC functions are impaired by very high levels of DA and NE release—as occurs during stress—through D1 and alpha-1 receptor stimulation, respectively. Under these conditions, all PFC networks disconnect and cell firing is suppressed.</a:t>
            </a:r>
          </a:p>
          <a:p>
            <a:pPr>
              <a:lnSpc>
                <a:spcPct val="80000"/>
              </a:lnSpc>
              <a:defRPr sz="1000"/>
            </a:pPr>
            <a:r>
              <a:t>There have been fewer studies of catecholamine actions in other regions of PFC. Emerging data indicate that NE has beneficial effects on ventrolateral and OFC function as well; e.g., stimulation of alpha-2A receptors with guanfacine improves the performance of motor and emotional regulation tasks that depend on these PFC regions. Atomoxetine, a selective noradrenaline transporter inhibitor, has been shown to enhance the activity and inhibitory functions of the right IFC in healthy adults.</a:t>
            </a:r>
            <a:r>
              <a:rPr u="sng" baseline="30000">
                <a:solidFill>
                  <a:srgbClr val="0000FF"/>
                </a:solidFill>
                <a:uFill>
                  <a:solidFill>
                    <a:srgbClr val="0000FF"/>
                  </a:solidFill>
                </a:uFill>
                <a:hlinkClick r:id="rId3"/>
              </a:rPr>
              <a:t>14</a:t>
            </a:r>
            <a:r>
              <a:t> DA appears to have a complex influence on OFC function; these data are still emerging. A detailed discussion is provided by Robbins and Arnsten.</a:t>
            </a:r>
            <a:r>
              <a:rPr u="sng" baseline="30000">
                <a:solidFill>
                  <a:srgbClr val="0000FF"/>
                </a:solidFill>
                <a:uFill>
                  <a:solidFill>
                    <a:srgbClr val="0000FF"/>
                  </a:solidFill>
                </a:uFill>
                <a:hlinkClick r:id="rId4"/>
              </a:rPr>
              <a:t>11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pPr>
              <a:defRPr>
                <a:latin typeface="Times New Roman"/>
                <a:ea typeface="Times New Roman"/>
                <a:cs typeface="Times New Roman"/>
                <a:sym typeface="Times New Roman"/>
              </a:defRPr>
            </a:pPr>
            <a:r>
              <a:t>Some specific symptoms of ADHD by age are shown here. </a:t>
            </a:r>
          </a:p>
          <a:p>
            <a:pPr>
              <a:defRPr>
                <a:latin typeface="Times New Roman"/>
                <a:ea typeface="Times New Roman"/>
                <a:cs typeface="Times New Roman"/>
                <a:sym typeface="Times New Roman"/>
              </a:defRPr>
            </a:pPr>
            <a:r>
              <a:t>in general, younger patients are more likely to display hyperactive and impulsive symptoms than adults. </a:t>
            </a:r>
          </a:p>
          <a:p>
            <a:pPr>
              <a:defRPr>
                <a:latin typeface="Times New Roman"/>
                <a:ea typeface="Times New Roman"/>
                <a:cs typeface="Times New Roman"/>
                <a:sym typeface="Times New Roman"/>
              </a:defRPr>
            </a:pPr>
            <a:r>
              <a:t>In childhood, symptoms of ADHD may manifest as low frustration tolerance and aggression. </a:t>
            </a:r>
          </a:p>
          <a:p>
            <a:pPr>
              <a:defRPr>
                <a:latin typeface="Times New Roman"/>
                <a:ea typeface="Times New Roman"/>
                <a:cs typeface="Times New Roman"/>
                <a:sym typeface="Times New Roman"/>
              </a:defRPr>
            </a:pPr>
            <a:r>
              <a:t>Children with ADHD may be easily distracted and have difficulty developing routines such as regular homework time or bedtime rituals. </a:t>
            </a:r>
          </a:p>
          <a:p>
            <a:pPr>
              <a:defRPr>
                <a:latin typeface="Times New Roman"/>
                <a:ea typeface="Times New Roman"/>
                <a:cs typeface="Times New Roman"/>
                <a:sym typeface="Times New Roman"/>
              </a:defRPr>
            </a:pPr>
            <a:r>
              <a:t>In adolescence, symptoms may remain the same but manifest differently, or symptoms may begin to change at this stage with hyperactivity lessening. Symptoms may be exhibited in adolescence by poor driving (distraction), and it may become apparent that these patients are emotionally immature compared to their peers.</a:t>
            </a:r>
          </a:p>
          <a:p>
            <a:pPr>
              <a:defRPr>
                <a:latin typeface="Times New Roman"/>
                <a:ea typeface="Times New Roman"/>
                <a:cs typeface="Times New Roman"/>
                <a:sym typeface="Times New Roman"/>
              </a:defRPr>
            </a:pPr>
            <a:r>
              <a:t>In adulthood, inattentive symptoms generally predominate, and may manifest as missed appointments or deadlines, poor organization of time and money, and poor bill tracking.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noRot="1" noChangeAspect="1"/>
          </p:cNvSpPr>
          <p:nvPr>
            <p:ph type="sldImg"/>
          </p:nvPr>
        </p:nvSpPr>
        <p:spPr>
          <a:prstGeom prst="rect">
            <a:avLst/>
          </a:prstGeom>
        </p:spPr>
        <p:txBody>
          <a:bodyPr/>
          <a:lstStyle/>
          <a:p>
            <a:endParaRPr/>
          </a:p>
        </p:txBody>
      </p:sp>
      <p:sp>
        <p:nvSpPr>
          <p:cNvPr id="452" name="Shape 452"/>
          <p:cNvSpPr>
            <a:spLocks noGrp="1"/>
          </p:cNvSpPr>
          <p:nvPr>
            <p:ph type="body" sz="quarter" idx="1"/>
          </p:nvPr>
        </p:nvSpPr>
        <p:spPr>
          <a:prstGeom prst="rect">
            <a:avLst/>
          </a:prstGeom>
        </p:spPr>
        <p:txBody>
          <a:bodyPr/>
          <a:lstStyle/>
          <a:p>
            <a:pPr>
              <a:lnSpc>
                <a:spcPct val="80000"/>
              </a:lnSpc>
              <a:defRPr>
                <a:latin typeface="Times New Roman"/>
                <a:ea typeface="Times New Roman"/>
                <a:cs typeface="Times New Roman"/>
                <a:sym typeface="Times New Roman"/>
              </a:defRPr>
            </a:pPr>
            <a:r>
              <a:t>ADHD treatment includes using Cognitive behavioral techniques and medications</a:t>
            </a:r>
          </a:p>
          <a:p>
            <a:pPr>
              <a:lnSpc>
                <a:spcPct val="80000"/>
              </a:lnSpc>
              <a:defRPr>
                <a:latin typeface="Times New Roman"/>
                <a:ea typeface="Times New Roman"/>
                <a:cs typeface="Times New Roman"/>
                <a:sym typeface="Times New Roman"/>
              </a:defRPr>
            </a:pPr>
            <a:endParaRPr/>
          </a:p>
          <a:p>
            <a:pPr>
              <a:lnSpc>
                <a:spcPct val="80000"/>
              </a:lnSpc>
              <a:defRPr>
                <a:latin typeface="Times New Roman"/>
                <a:ea typeface="Times New Roman"/>
                <a:cs typeface="Times New Roman"/>
                <a:sym typeface="Times New Roman"/>
              </a:defRPr>
            </a:pPr>
            <a:r>
              <a:t>CBT’s include clear consequences and expectations</a:t>
            </a:r>
          </a:p>
          <a:p>
            <a:pPr>
              <a:lnSpc>
                <a:spcPct val="80000"/>
              </a:lnSpc>
              <a:defRPr>
                <a:latin typeface="Times New Roman"/>
                <a:ea typeface="Times New Roman"/>
                <a:cs typeface="Times New Roman"/>
                <a:sym typeface="Times New Roman"/>
              </a:defRPr>
            </a:pPr>
            <a:r>
              <a:t>Predictable environment, quiet with limited distractions</a:t>
            </a:r>
          </a:p>
          <a:p>
            <a:pPr>
              <a:lnSpc>
                <a:spcPct val="80000"/>
              </a:lnSpc>
              <a:defRPr>
                <a:latin typeface="Times New Roman"/>
                <a:ea typeface="Times New Roman"/>
                <a:cs typeface="Times New Roman"/>
                <a:sym typeface="Times New Roman"/>
              </a:defRPr>
            </a:pPr>
            <a:r>
              <a:t>Encourage child to do homework in a quiet place</a:t>
            </a:r>
          </a:p>
          <a:p>
            <a:pPr>
              <a:lnSpc>
                <a:spcPct val="80000"/>
              </a:lnSpc>
              <a:defRPr>
                <a:latin typeface="Times New Roman"/>
                <a:ea typeface="Times New Roman"/>
                <a:cs typeface="Times New Roman"/>
                <a:sym typeface="Times New Roman"/>
              </a:defRPr>
            </a:pPr>
            <a:r>
              <a:t>Encourage one assignment at a time</a:t>
            </a:r>
          </a:p>
          <a:p>
            <a:pPr>
              <a:lnSpc>
                <a:spcPct val="80000"/>
              </a:lnSpc>
              <a:defRPr>
                <a:latin typeface="Times New Roman"/>
                <a:ea typeface="Times New Roman"/>
                <a:cs typeface="Times New Roman"/>
                <a:sym typeface="Times New Roman"/>
              </a:defRPr>
            </a:pPr>
            <a:endParaRPr/>
          </a:p>
          <a:p>
            <a:pPr>
              <a:lnSpc>
                <a:spcPct val="80000"/>
              </a:lnSpc>
              <a:defRPr>
                <a:latin typeface="Times New Roman"/>
                <a:ea typeface="Times New Roman"/>
                <a:cs typeface="Times New Roman"/>
                <a:sym typeface="Times New Roman"/>
              </a:defRPr>
            </a:pPr>
            <a:r>
              <a:t>The  primary pharmacologic interventions for ADHD are Stimulant medications that fall in to two categories: methyphenidate products and mixed-amphetamine products</a:t>
            </a:r>
          </a:p>
          <a:p>
            <a:pPr>
              <a:lnSpc>
                <a:spcPct val="80000"/>
              </a:lnSpc>
              <a:defRPr>
                <a:latin typeface="Times New Roman"/>
                <a:ea typeface="Times New Roman"/>
                <a:cs typeface="Times New Roman"/>
                <a:sym typeface="Times New Roman"/>
              </a:defRPr>
            </a:pPr>
            <a:r>
              <a:t>Non-stimulant medications can also be used, including alpha agonists and anti-depressants with norepinepherine. </a:t>
            </a:r>
          </a:p>
          <a:p>
            <a:pPr>
              <a:lnSpc>
                <a:spcPct val="80000"/>
              </a:lnSpc>
              <a:defRPr>
                <a:latin typeface="Times New Roman"/>
                <a:ea typeface="Times New Roman"/>
                <a:cs typeface="Times New Roman"/>
                <a:sym typeface="Times New Roman"/>
              </a:defRPr>
            </a:pPr>
            <a:endParaRPr/>
          </a:p>
          <a:p>
            <a:pPr>
              <a:defRPr>
                <a:latin typeface="Times New Roman"/>
                <a:ea typeface="Times New Roman"/>
                <a:cs typeface="Times New Roman"/>
                <a:sym typeface="Times New Roman"/>
              </a:defRPr>
            </a:pPr>
            <a:r>
              <a:t>Any intervention other than stimulant medication has been repeatedly found in the literature to be not effective first line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Title Text"/>
          <p:cNvSpPr txBox="1">
            <a:spLocks noGrp="1"/>
          </p:cNvSpPr>
          <p:nvPr>
            <p:ph type="title"/>
          </p:nvPr>
        </p:nvSpPr>
        <p:spPr>
          <a:xfrm>
            <a:off x="4800600" y="4624668"/>
            <a:ext cx="4038600" cy="933452"/>
          </a:xfrm>
          <a:prstGeom prst="rect">
            <a:avLst/>
          </a:prstGeom>
        </p:spPr>
        <p:txBody>
          <a:bodyPr/>
          <a:lstStyle>
            <a:lvl1pPr>
              <a:defRPr sz="2800"/>
            </a:lvl1pPr>
          </a:lstStyle>
          <a:p>
            <a:r>
              <a:t>Title Text</a:t>
            </a:r>
          </a:p>
        </p:txBody>
      </p:sp>
      <p:sp>
        <p:nvSpPr>
          <p:cNvPr id="15" name="Body Level One…"/>
          <p:cNvSpPr txBox="1">
            <a:spLocks noGrp="1"/>
          </p:cNvSpPr>
          <p:nvPr>
            <p:ph type="body" sz="quarter" idx="1"/>
          </p:nvPr>
        </p:nvSpPr>
        <p:spPr>
          <a:xfrm>
            <a:off x="4800600" y="5562598"/>
            <a:ext cx="4038600" cy="748555"/>
          </a:xfrm>
          <a:prstGeom prst="rect">
            <a:avLst/>
          </a:prstGeom>
        </p:spPr>
        <p:txBody>
          <a:bodyPr/>
          <a:lstStyle>
            <a:lvl1pPr marL="0" indent="0">
              <a:spcBef>
                <a:spcPts val="300"/>
              </a:spcBef>
              <a:buClrTx/>
              <a:buSzTx/>
              <a:buNone/>
              <a:defRPr sz="1400">
                <a:solidFill>
                  <a:srgbClr val="888888"/>
                </a:solidFill>
              </a:defRPr>
            </a:lvl1pPr>
            <a:lvl2pPr marL="0" indent="0">
              <a:spcBef>
                <a:spcPts val="300"/>
              </a:spcBef>
              <a:buClrTx/>
              <a:buSzTx/>
              <a:buNone/>
              <a:defRPr sz="1400">
                <a:solidFill>
                  <a:srgbClr val="888888"/>
                </a:solidFill>
              </a:defRPr>
            </a:lvl2pPr>
            <a:lvl3pPr marL="0" indent="0">
              <a:spcBef>
                <a:spcPts val="300"/>
              </a:spcBef>
              <a:buClrTx/>
              <a:buSzTx/>
              <a:buNone/>
              <a:defRPr sz="1400">
                <a:solidFill>
                  <a:srgbClr val="888888"/>
                </a:solidFill>
              </a:defRPr>
            </a:lvl3pPr>
            <a:lvl4pPr marL="0" indent="0">
              <a:spcBef>
                <a:spcPts val="300"/>
              </a:spcBef>
              <a:buClrTx/>
              <a:buSzTx/>
              <a:buNone/>
              <a:defRPr sz="1400">
                <a:solidFill>
                  <a:srgbClr val="888888"/>
                </a:solidFill>
              </a:defRPr>
            </a:lvl4pPr>
            <a:lvl5pPr marL="0" indent="0">
              <a:spcBef>
                <a:spcPts val="300"/>
              </a:spcBef>
              <a:buClrTx/>
              <a:buSzTx/>
              <a:buNone/>
              <a:defRPr sz="1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6" name="Rectangle 6"/>
          <p:cNvSpPr/>
          <p:nvPr/>
        </p:nvSpPr>
        <p:spPr>
          <a:xfrm>
            <a:off x="282575" y="228598"/>
            <a:ext cx="4235450" cy="4187956"/>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17" name="Rectangle 7"/>
          <p:cNvSpPr/>
          <p:nvPr/>
        </p:nvSpPr>
        <p:spPr>
          <a:xfrm>
            <a:off x="6802438" y="228600"/>
            <a:ext cx="2057402" cy="2039112"/>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18" name="Rectangle 9"/>
          <p:cNvSpPr/>
          <p:nvPr/>
        </p:nvSpPr>
        <p:spPr>
          <a:xfrm>
            <a:off x="4624387" y="2377438"/>
            <a:ext cx="2057402" cy="2039114"/>
          </a:xfrm>
          <a:prstGeom prst="rect">
            <a:avLst/>
          </a:prstGeom>
          <a:solidFill>
            <a:schemeClr val="accent4"/>
          </a:solidFill>
          <a:ln w="12700">
            <a:miter lim="400000"/>
          </a:ln>
        </p:spPr>
        <p:txBody>
          <a:bodyPr lIns="45718" tIns="45718" rIns="45718" bIns="45718" anchor="ctr"/>
          <a:lstStyle/>
          <a:p>
            <a:pPr algn="ctr" defTabSz="914400">
              <a:defRPr>
                <a:solidFill>
                  <a:srgbClr val="FFFFFF"/>
                </a:solidFill>
                <a:latin typeface="Rockwell"/>
                <a:ea typeface="Rockwell"/>
                <a:cs typeface="Rockwell"/>
                <a:sym typeface="Rockwell"/>
              </a:defRPr>
            </a:pPr>
            <a:endParaRPr/>
          </a:p>
        </p:txBody>
      </p:sp>
      <p:sp>
        <p:nvSpPr>
          <p:cNvPr id="19" name="TextBox 14"/>
          <p:cNvSpPr txBox="1"/>
          <p:nvPr/>
        </p:nvSpPr>
        <p:spPr>
          <a:xfrm>
            <a:off x="424891" y="174810"/>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b="1">
                <a:solidFill>
                  <a:srgbClr val="B870B8"/>
                </a:solidFill>
                <a:latin typeface="Rockwell"/>
                <a:ea typeface="Rockwell"/>
                <a:cs typeface="Rockwell"/>
                <a:sym typeface="Rockwell"/>
              </a:defRPr>
            </a:lvl1pPr>
          </a:lstStyle>
          <a:p>
            <a:r>
              <a:t>+</a:t>
            </a:r>
          </a:p>
        </p:txBody>
      </p:sp>
      <p:sp>
        <p:nvSpPr>
          <p:cNvPr id="20" name="Rectangle 10"/>
          <p:cNvSpPr/>
          <p:nvPr/>
        </p:nvSpPr>
        <p:spPr>
          <a:xfrm>
            <a:off x="4624387" y="228600"/>
            <a:ext cx="2057402" cy="2039112"/>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21" name="Rectangle 11"/>
          <p:cNvSpPr/>
          <p:nvPr/>
        </p:nvSpPr>
        <p:spPr>
          <a:xfrm>
            <a:off x="6802438" y="2377438"/>
            <a:ext cx="2057402" cy="2039114"/>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22" name="Slide Number"/>
          <p:cNvSpPr txBox="1">
            <a:spLocks noGrp="1"/>
          </p:cNvSpPr>
          <p:nvPr>
            <p:ph type="sldNum" sz="quarter" idx="2"/>
          </p:nvPr>
        </p:nvSpPr>
        <p:spPr>
          <a:xfrm>
            <a:off x="6240355" y="6220478"/>
            <a:ext cx="312846" cy="27174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4 Content">
    <p:spTree>
      <p:nvGrpSpPr>
        <p:cNvPr id="1" name=""/>
        <p:cNvGrpSpPr/>
        <p:nvPr/>
      </p:nvGrpSpPr>
      <p:grpSpPr>
        <a:xfrm>
          <a:off x="0" y="0"/>
          <a:ext cx="0" cy="0"/>
          <a:chOff x="0" y="0"/>
          <a:chExt cx="0" cy="0"/>
        </a:xfrm>
      </p:grpSpPr>
      <p:sp>
        <p:nvSpPr>
          <p:cNvPr id="125" name="Rectangle 7"/>
          <p:cNvSpPr/>
          <p:nvPr/>
        </p:nvSpPr>
        <p:spPr>
          <a:xfrm>
            <a:off x="8166847" y="282573"/>
            <a:ext cx="685802" cy="1600203"/>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126" name="TextBox 9"/>
          <p:cNvSpPr txBox="1"/>
          <p:nvPr/>
        </p:nvSpPr>
        <p:spPr>
          <a:xfrm>
            <a:off x="223184" y="228599"/>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b="1">
                <a:solidFill>
                  <a:srgbClr val="B870B8"/>
                </a:solidFill>
                <a:latin typeface="Rockwell"/>
                <a:ea typeface="Rockwell"/>
                <a:cs typeface="Rockwell"/>
                <a:sym typeface="Rockwell"/>
              </a:defRPr>
            </a:lvl1pPr>
          </a:lstStyle>
          <a:p>
            <a:r>
              <a:t>+</a:t>
            </a:r>
          </a:p>
        </p:txBody>
      </p:sp>
      <p:sp>
        <p:nvSpPr>
          <p:cNvPr id="127" name="Title Text"/>
          <p:cNvSpPr txBox="1">
            <a:spLocks noGrp="1"/>
          </p:cNvSpPr>
          <p:nvPr>
            <p:ph type="title"/>
          </p:nvPr>
        </p:nvSpPr>
        <p:spPr>
          <a:prstGeom prst="rect">
            <a:avLst/>
          </a:prstGeom>
        </p:spPr>
        <p:txBody>
          <a:bodyPr/>
          <a:lstStyle/>
          <a:p>
            <a:r>
              <a:t>Title Text</a:t>
            </a:r>
          </a:p>
        </p:txBody>
      </p:sp>
      <p:sp>
        <p:nvSpPr>
          <p:cNvPr id="128" name="Body Level One…"/>
          <p:cNvSpPr txBox="1">
            <a:spLocks noGrp="1"/>
          </p:cNvSpPr>
          <p:nvPr>
            <p:ph type="body" sz="quarter" idx="1"/>
          </p:nvPr>
        </p:nvSpPr>
        <p:spPr>
          <a:xfrm>
            <a:off x="502919" y="1985963"/>
            <a:ext cx="3657416" cy="1965962"/>
          </a:xfrm>
          <a:prstGeom prst="rect">
            <a:avLst/>
          </a:prstGeom>
        </p:spPr>
        <p:txBody>
          <a:bodyPr/>
          <a:lstStyle>
            <a:lvl1pPr>
              <a:defRPr sz="1800"/>
            </a:lvl1pPr>
            <a:lvl2pPr marL="457200" indent="-228600">
              <a:defRPr sz="1800"/>
            </a:lvl2pPr>
            <a:lvl3pPr marL="685800" indent="-228600">
              <a:defRPr sz="1800"/>
            </a:lvl3pPr>
            <a:lvl4pPr marL="914400" indent="-228600">
              <a:defRPr sz="1800"/>
            </a:lvl4pPr>
            <a:lvl5pPr marL="1143000" indent="-228600">
              <a:defRPr sz="1800"/>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36" name="Rectangle 5"/>
          <p:cNvSpPr/>
          <p:nvPr/>
        </p:nvSpPr>
        <p:spPr>
          <a:xfrm>
            <a:off x="8166847" y="282573"/>
            <a:ext cx="685802" cy="1600203"/>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137" name="TextBox 7"/>
          <p:cNvSpPr txBox="1"/>
          <p:nvPr/>
        </p:nvSpPr>
        <p:spPr>
          <a:xfrm>
            <a:off x="223184" y="228599"/>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b="1">
                <a:solidFill>
                  <a:srgbClr val="B870B8"/>
                </a:solidFill>
                <a:latin typeface="Rockwell"/>
                <a:ea typeface="Rockwell"/>
                <a:cs typeface="Rockwell"/>
                <a:sym typeface="Rockwell"/>
              </a:defRPr>
            </a:lvl1pPr>
          </a:lstStyle>
          <a:p>
            <a:r>
              <a:t>+</a:t>
            </a:r>
          </a:p>
        </p:txBody>
      </p:sp>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46" name="Rectangle 4"/>
          <p:cNvSpPr/>
          <p:nvPr/>
        </p:nvSpPr>
        <p:spPr>
          <a:xfrm>
            <a:off x="8166847" y="282571"/>
            <a:ext cx="685802" cy="30222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54" name="Rectangle 7"/>
          <p:cNvSpPr/>
          <p:nvPr/>
        </p:nvSpPr>
        <p:spPr>
          <a:xfrm>
            <a:off x="282575" y="228598"/>
            <a:ext cx="3451225" cy="6345242"/>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155" name="Title Text"/>
          <p:cNvSpPr txBox="1">
            <a:spLocks noGrp="1"/>
          </p:cNvSpPr>
          <p:nvPr>
            <p:ph type="title"/>
          </p:nvPr>
        </p:nvSpPr>
        <p:spPr>
          <a:xfrm>
            <a:off x="380554" y="2571750"/>
            <a:ext cx="3255267" cy="1162050"/>
          </a:xfrm>
          <a:prstGeom prst="rect">
            <a:avLst/>
          </a:prstGeom>
        </p:spPr>
        <p:txBody>
          <a:bodyPr anchor="b"/>
          <a:lstStyle>
            <a:lvl1pPr>
              <a:defRPr sz="2600">
                <a:solidFill>
                  <a:srgbClr val="FFFFFF"/>
                </a:solidFill>
              </a:defRPr>
            </a:lvl1pPr>
          </a:lstStyle>
          <a:p>
            <a:r>
              <a:t>Title Text</a:t>
            </a:r>
          </a:p>
        </p:txBody>
      </p:sp>
      <p:sp>
        <p:nvSpPr>
          <p:cNvPr id="156" name="Body Level One…"/>
          <p:cNvSpPr txBox="1">
            <a:spLocks noGrp="1"/>
          </p:cNvSpPr>
          <p:nvPr>
            <p:ph type="body" idx="1"/>
          </p:nvPr>
        </p:nvSpPr>
        <p:spPr>
          <a:xfrm>
            <a:off x="4168775" y="273050"/>
            <a:ext cx="4597399" cy="5853113"/>
          </a:xfrm>
          <a:prstGeom prst="rect">
            <a:avLst/>
          </a:prstGeom>
        </p:spPr>
        <p:txBody>
          <a:bodyPr/>
          <a:lstStyle>
            <a:lvl1pPr>
              <a:defRPr sz="1800"/>
            </a:lvl1pPr>
            <a:lvl2pPr marL="457200" indent="-228600">
              <a:defRPr sz="1800"/>
            </a:lvl2pPr>
            <a:lvl3pPr marL="685800" indent="-228600">
              <a:defRPr sz="1800"/>
            </a:lvl3pPr>
            <a:lvl4pPr marL="914400" indent="-228600">
              <a:defRPr sz="1800"/>
            </a:lvl4pPr>
            <a:lvl5pPr marL="1143000" indent="-228600">
              <a:defRPr sz="1800"/>
            </a:lvl5pPr>
          </a:lstStyle>
          <a:p>
            <a:r>
              <a:t>Body Level One</a:t>
            </a:r>
          </a:p>
          <a:p>
            <a:pPr lvl="1"/>
            <a:r>
              <a:t>Body Level Two</a:t>
            </a:r>
          </a:p>
          <a:p>
            <a:pPr lvl="2"/>
            <a:r>
              <a:t>Body Level Three</a:t>
            </a:r>
          </a:p>
          <a:p>
            <a:pPr lvl="3"/>
            <a:r>
              <a:t>Body Level Four</a:t>
            </a:r>
          </a:p>
          <a:p>
            <a:pPr lvl="4"/>
            <a:r>
              <a:t>Body Level Five</a:t>
            </a:r>
          </a:p>
        </p:txBody>
      </p:sp>
      <p:sp>
        <p:nvSpPr>
          <p:cNvPr id="157" name="Text Placeholder 3"/>
          <p:cNvSpPr>
            <a:spLocks noGrp="1"/>
          </p:cNvSpPr>
          <p:nvPr>
            <p:ph type="body" sz="quarter" idx="13"/>
          </p:nvPr>
        </p:nvSpPr>
        <p:spPr>
          <a:xfrm>
            <a:off x="381091" y="3733798"/>
            <a:ext cx="3255268" cy="2392366"/>
          </a:xfrm>
          <a:prstGeom prst="rect">
            <a:avLst/>
          </a:prstGeom>
        </p:spPr>
        <p:txBody>
          <a:bodyPr/>
          <a:lstStyle/>
          <a:p>
            <a:endParaRPr/>
          </a:p>
        </p:txBody>
      </p:sp>
      <p:sp>
        <p:nvSpPr>
          <p:cNvPr id="158" name="TextBox 8"/>
          <p:cNvSpPr txBox="1"/>
          <p:nvPr/>
        </p:nvSpPr>
        <p:spPr>
          <a:xfrm>
            <a:off x="424891" y="174810"/>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b="1">
                <a:solidFill>
                  <a:srgbClr val="B870B8"/>
                </a:solidFill>
                <a:latin typeface="Rockwell"/>
                <a:ea typeface="Rockwell"/>
                <a:cs typeface="Rockwell"/>
                <a:sym typeface="Rockwell"/>
              </a:defRPr>
            </a:lvl1pPr>
          </a:lstStyle>
          <a:p>
            <a:r>
              <a:t>+</a:t>
            </a:r>
          </a:p>
        </p:txBody>
      </p:sp>
      <p:sp>
        <p:nvSpPr>
          <p:cNvPr id="159" name="Slide Number"/>
          <p:cNvSpPr txBox="1">
            <a:spLocks noGrp="1"/>
          </p:cNvSpPr>
          <p:nvPr>
            <p:ph type="sldNum" sz="quarter" idx="2"/>
          </p:nvPr>
        </p:nvSpPr>
        <p:spPr>
          <a:xfrm>
            <a:off x="6240355" y="6220478"/>
            <a:ext cx="312846" cy="27174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66" name="Rectangle 10"/>
          <p:cNvSpPr/>
          <p:nvPr/>
        </p:nvSpPr>
        <p:spPr>
          <a:xfrm>
            <a:off x="8166847" y="282571"/>
            <a:ext cx="685802" cy="30222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167" name="Title Text"/>
          <p:cNvSpPr txBox="1">
            <a:spLocks noGrp="1"/>
          </p:cNvSpPr>
          <p:nvPr>
            <p:ph type="title"/>
          </p:nvPr>
        </p:nvSpPr>
        <p:spPr>
          <a:xfrm>
            <a:off x="4169404" y="3124200"/>
            <a:ext cx="3898273" cy="871538"/>
          </a:xfrm>
          <a:prstGeom prst="rect">
            <a:avLst/>
          </a:prstGeom>
        </p:spPr>
        <p:txBody>
          <a:bodyPr anchor="b"/>
          <a:lstStyle>
            <a:lvl1pPr>
              <a:defRPr sz="2600"/>
            </a:lvl1pPr>
          </a:lstStyle>
          <a:p>
            <a:r>
              <a:t>Title Text</a:t>
            </a:r>
          </a:p>
        </p:txBody>
      </p:sp>
      <p:sp>
        <p:nvSpPr>
          <p:cNvPr id="168" name="Picture Placeholder 2"/>
          <p:cNvSpPr>
            <a:spLocks noGrp="1"/>
          </p:cNvSpPr>
          <p:nvPr>
            <p:ph type="pic" sz="half" idx="13"/>
          </p:nvPr>
        </p:nvSpPr>
        <p:spPr>
          <a:xfrm>
            <a:off x="277906" y="228600"/>
            <a:ext cx="3460659" cy="6345238"/>
          </a:xfrm>
          <a:prstGeom prst="rect">
            <a:avLst/>
          </a:prstGeom>
        </p:spPr>
        <p:txBody>
          <a:bodyPr lIns="91439" tIns="45719" rIns="91439" bIns="45719">
            <a:noAutofit/>
          </a:bodyPr>
          <a:lstStyle/>
          <a:p>
            <a:endParaRPr/>
          </a:p>
        </p:txBody>
      </p:sp>
      <p:sp>
        <p:nvSpPr>
          <p:cNvPr id="169" name="Body Level One…"/>
          <p:cNvSpPr txBox="1">
            <a:spLocks noGrp="1"/>
          </p:cNvSpPr>
          <p:nvPr>
            <p:ph type="body" sz="quarter" idx="1"/>
          </p:nvPr>
        </p:nvSpPr>
        <p:spPr>
          <a:xfrm>
            <a:off x="4169404" y="3995737"/>
            <a:ext cx="3898273" cy="2147890"/>
          </a:xfrm>
          <a:prstGeom prst="rect">
            <a:avLst/>
          </a:prstGeom>
        </p:spPr>
        <p:txBody>
          <a:bodyPr/>
          <a:lstStyle>
            <a:lvl1pPr marL="0" indent="0">
              <a:buClrTx/>
              <a:buSzTx/>
              <a:buNone/>
              <a:defRPr sz="1400"/>
            </a:lvl1pPr>
            <a:lvl2pPr marL="0" indent="0">
              <a:buClrTx/>
              <a:buSzTx/>
              <a:buNone/>
              <a:defRPr sz="1400"/>
            </a:lvl2pPr>
            <a:lvl3pPr marL="0" indent="0">
              <a:buClrTx/>
              <a:buSzTx/>
              <a:buNone/>
              <a:defRPr sz="1400"/>
            </a:lvl3pPr>
            <a:lvl4pPr marL="0" indent="0">
              <a:buClrTx/>
              <a:buSzTx/>
              <a:buNone/>
              <a:defRPr sz="1400"/>
            </a:lvl4pPr>
            <a:lvl5pPr marL="0" indent="0">
              <a:buClrTx/>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70" name="TextBox 9"/>
          <p:cNvSpPr txBox="1"/>
          <p:nvPr/>
        </p:nvSpPr>
        <p:spPr>
          <a:xfrm>
            <a:off x="3990109" y="3370729"/>
            <a:ext cx="220570"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2400" b="1">
                <a:solidFill>
                  <a:srgbClr val="B870B8"/>
                </a:solidFill>
                <a:latin typeface="Rockwell"/>
                <a:ea typeface="Rockwell"/>
                <a:cs typeface="Rockwell"/>
                <a:sym typeface="Rockwell"/>
              </a:defRPr>
            </a:lvl1pPr>
          </a:lstStyle>
          <a:p>
            <a:r>
              <a:t>+ </a:t>
            </a:r>
          </a:p>
        </p:txBody>
      </p:sp>
      <p:sp>
        <p:nvSpPr>
          <p:cNvPr id="1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icture above Caption">
    <p:spTree>
      <p:nvGrpSpPr>
        <p:cNvPr id="1" name=""/>
        <p:cNvGrpSpPr/>
        <p:nvPr/>
      </p:nvGrpSpPr>
      <p:grpSpPr>
        <a:xfrm>
          <a:off x="0" y="0"/>
          <a:ext cx="0" cy="0"/>
          <a:chOff x="0" y="0"/>
          <a:chExt cx="0" cy="0"/>
        </a:xfrm>
      </p:grpSpPr>
      <p:sp>
        <p:nvSpPr>
          <p:cNvPr id="178" name="Title Text"/>
          <p:cNvSpPr txBox="1">
            <a:spLocks noGrp="1"/>
          </p:cNvSpPr>
          <p:nvPr>
            <p:ph type="title"/>
          </p:nvPr>
        </p:nvSpPr>
        <p:spPr>
          <a:xfrm>
            <a:off x="506504" y="4424081"/>
            <a:ext cx="6191159" cy="833720"/>
          </a:xfrm>
          <a:prstGeom prst="rect">
            <a:avLst/>
          </a:prstGeom>
        </p:spPr>
        <p:txBody>
          <a:bodyPr anchor="b"/>
          <a:lstStyle>
            <a:lvl1pPr>
              <a:defRPr sz="2600"/>
            </a:lvl1pPr>
          </a:lstStyle>
          <a:p>
            <a:r>
              <a:t>Title Text</a:t>
            </a:r>
          </a:p>
        </p:txBody>
      </p:sp>
      <p:sp>
        <p:nvSpPr>
          <p:cNvPr id="179" name="Picture Placeholder 2"/>
          <p:cNvSpPr>
            <a:spLocks noGrp="1"/>
          </p:cNvSpPr>
          <p:nvPr>
            <p:ph type="pic" idx="13"/>
          </p:nvPr>
        </p:nvSpPr>
        <p:spPr>
          <a:xfrm>
            <a:off x="277905" y="228600"/>
            <a:ext cx="6378389" cy="4187953"/>
          </a:xfrm>
          <a:prstGeom prst="rect">
            <a:avLst/>
          </a:prstGeom>
        </p:spPr>
        <p:txBody>
          <a:bodyPr lIns="91439" tIns="45719" rIns="91439" bIns="45719">
            <a:noAutofit/>
          </a:bodyPr>
          <a:lstStyle/>
          <a:p>
            <a:endParaRPr/>
          </a:p>
        </p:txBody>
      </p:sp>
      <p:sp>
        <p:nvSpPr>
          <p:cNvPr id="180" name="Body Level One…"/>
          <p:cNvSpPr txBox="1">
            <a:spLocks noGrp="1"/>
          </p:cNvSpPr>
          <p:nvPr>
            <p:ph type="body" sz="quarter" idx="1"/>
          </p:nvPr>
        </p:nvSpPr>
        <p:spPr>
          <a:xfrm>
            <a:off x="506504" y="5257798"/>
            <a:ext cx="6191159" cy="885827"/>
          </a:xfrm>
          <a:prstGeom prst="rect">
            <a:avLst/>
          </a:prstGeom>
        </p:spPr>
        <p:txBody>
          <a:bodyPr/>
          <a:lstStyle>
            <a:lvl1pPr marL="0" indent="0">
              <a:spcBef>
                <a:spcPts val="300"/>
              </a:spcBef>
              <a:buClrTx/>
              <a:buSzTx/>
              <a:buNone/>
              <a:defRPr sz="1400"/>
            </a:lvl1pPr>
            <a:lvl2pPr marL="0" indent="0">
              <a:spcBef>
                <a:spcPts val="300"/>
              </a:spcBef>
              <a:buClrTx/>
              <a:buSzTx/>
              <a:buNone/>
              <a:defRPr sz="1400"/>
            </a:lvl2pPr>
            <a:lvl3pPr marL="0" indent="0">
              <a:spcBef>
                <a:spcPts val="300"/>
              </a:spcBef>
              <a:buClrTx/>
              <a:buSzTx/>
              <a:buNone/>
              <a:defRPr sz="1400"/>
            </a:lvl3pPr>
            <a:lvl4pPr marL="0" indent="0">
              <a:spcBef>
                <a:spcPts val="300"/>
              </a:spcBef>
              <a:buClrTx/>
              <a:buSzTx/>
              <a:buNone/>
              <a:defRPr sz="1400"/>
            </a:lvl4pPr>
            <a:lvl5pPr marL="0" indent="0">
              <a:spcBef>
                <a:spcPts val="300"/>
              </a:spcBef>
              <a:buClrTx/>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81" name="Rectangle 7"/>
          <p:cNvSpPr/>
          <p:nvPr/>
        </p:nvSpPr>
        <p:spPr>
          <a:xfrm>
            <a:off x="6802438" y="228600"/>
            <a:ext cx="2057402" cy="2039112"/>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182" name="Rectangle 8"/>
          <p:cNvSpPr/>
          <p:nvPr/>
        </p:nvSpPr>
        <p:spPr>
          <a:xfrm>
            <a:off x="6802438" y="2377438"/>
            <a:ext cx="2057402" cy="2039114"/>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183" name="TextBox 9"/>
          <p:cNvSpPr txBox="1"/>
          <p:nvPr/>
        </p:nvSpPr>
        <p:spPr>
          <a:xfrm>
            <a:off x="327212" y="4632792"/>
            <a:ext cx="220570"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2400" b="1">
                <a:solidFill>
                  <a:srgbClr val="B870B8"/>
                </a:solidFill>
                <a:latin typeface="Rockwell"/>
                <a:ea typeface="Rockwell"/>
                <a:cs typeface="Rockwell"/>
                <a:sym typeface="Rockwell"/>
              </a:defRPr>
            </a:lvl1pPr>
          </a:lstStyle>
          <a:p>
            <a:r>
              <a:t>+ </a:t>
            </a: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2 Pictures with Caption">
    <p:spTree>
      <p:nvGrpSpPr>
        <p:cNvPr id="1" name=""/>
        <p:cNvGrpSpPr/>
        <p:nvPr/>
      </p:nvGrpSpPr>
      <p:grpSpPr>
        <a:xfrm>
          <a:off x="0" y="0"/>
          <a:ext cx="0" cy="0"/>
          <a:chOff x="0" y="0"/>
          <a:chExt cx="0" cy="0"/>
        </a:xfrm>
      </p:grpSpPr>
      <p:sp>
        <p:nvSpPr>
          <p:cNvPr id="191" name="Rectangle 7"/>
          <p:cNvSpPr/>
          <p:nvPr/>
        </p:nvSpPr>
        <p:spPr>
          <a:xfrm>
            <a:off x="282572" y="228598"/>
            <a:ext cx="6387171" cy="6345242"/>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192" name="Title Text"/>
          <p:cNvSpPr txBox="1">
            <a:spLocks noGrp="1"/>
          </p:cNvSpPr>
          <p:nvPr>
            <p:ph type="title"/>
          </p:nvPr>
        </p:nvSpPr>
        <p:spPr>
          <a:xfrm>
            <a:off x="380554" y="2571750"/>
            <a:ext cx="6181612" cy="1162050"/>
          </a:xfrm>
          <a:prstGeom prst="rect">
            <a:avLst/>
          </a:prstGeom>
        </p:spPr>
        <p:txBody>
          <a:bodyPr anchor="b"/>
          <a:lstStyle>
            <a:lvl1pPr>
              <a:defRPr sz="2600">
                <a:solidFill>
                  <a:srgbClr val="FFFFFF"/>
                </a:solidFill>
              </a:defRPr>
            </a:lvl1pPr>
          </a:lstStyle>
          <a:p>
            <a:r>
              <a:t>Title Text</a:t>
            </a:r>
          </a:p>
        </p:txBody>
      </p:sp>
      <p:sp>
        <p:nvSpPr>
          <p:cNvPr id="193" name="Body Level One…"/>
          <p:cNvSpPr txBox="1">
            <a:spLocks noGrp="1"/>
          </p:cNvSpPr>
          <p:nvPr>
            <p:ph type="body" sz="half" idx="1"/>
          </p:nvPr>
        </p:nvSpPr>
        <p:spPr>
          <a:xfrm>
            <a:off x="381094" y="3733800"/>
            <a:ext cx="6179566" cy="2392365"/>
          </a:xfrm>
          <a:prstGeom prst="rect">
            <a:avLst/>
          </a:prstGeom>
        </p:spPr>
        <p:txBody>
          <a:bodyPr/>
          <a:lstStyle>
            <a:lvl1pPr marL="0" indent="0">
              <a:buClrTx/>
              <a:buSzTx/>
              <a:buNone/>
              <a:defRPr sz="1400">
                <a:solidFill>
                  <a:srgbClr val="FFFFFF"/>
                </a:solidFill>
              </a:defRPr>
            </a:lvl1pPr>
            <a:lvl2pPr marL="0" indent="0">
              <a:buClrTx/>
              <a:buSzTx/>
              <a:buNone/>
              <a:defRPr sz="1400">
                <a:solidFill>
                  <a:srgbClr val="FFFFFF"/>
                </a:solidFill>
              </a:defRPr>
            </a:lvl2pPr>
            <a:lvl3pPr marL="0" indent="0">
              <a:buClrTx/>
              <a:buSzTx/>
              <a:buNone/>
              <a:defRPr sz="1400">
                <a:solidFill>
                  <a:srgbClr val="FFFFFF"/>
                </a:solidFill>
              </a:defRPr>
            </a:lvl3pPr>
            <a:lvl4pPr marL="0" indent="0">
              <a:buClrTx/>
              <a:buSzTx/>
              <a:buNone/>
              <a:defRPr sz="1400">
                <a:solidFill>
                  <a:srgbClr val="FFFFFF"/>
                </a:solidFill>
              </a:defRPr>
            </a:lvl4pPr>
            <a:lvl5pPr marL="0" indent="0">
              <a:buClrTx/>
              <a:buSzTx/>
              <a:buNone/>
              <a:defRPr sz="1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94" name="TextBox 8"/>
          <p:cNvSpPr txBox="1"/>
          <p:nvPr/>
        </p:nvSpPr>
        <p:spPr>
          <a:xfrm>
            <a:off x="424891" y="174810"/>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b="1">
                <a:solidFill>
                  <a:srgbClr val="B870B8"/>
                </a:solidFill>
                <a:latin typeface="Rockwell"/>
                <a:ea typeface="Rockwell"/>
                <a:cs typeface="Rockwell"/>
                <a:sym typeface="Rockwell"/>
              </a:defRPr>
            </a:lvl1pPr>
          </a:lstStyle>
          <a:p>
            <a:r>
              <a:t>+</a:t>
            </a:r>
          </a:p>
        </p:txBody>
      </p:sp>
      <p:sp>
        <p:nvSpPr>
          <p:cNvPr id="195" name="Rectangle 9"/>
          <p:cNvSpPr/>
          <p:nvPr/>
        </p:nvSpPr>
        <p:spPr>
          <a:xfrm>
            <a:off x="6802438" y="228600"/>
            <a:ext cx="2057402" cy="2039112"/>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196" name="Picture Placeholder 12"/>
          <p:cNvSpPr>
            <a:spLocks noGrp="1"/>
          </p:cNvSpPr>
          <p:nvPr>
            <p:ph type="pic" sz="quarter" idx="13"/>
          </p:nvPr>
        </p:nvSpPr>
        <p:spPr>
          <a:xfrm>
            <a:off x="6802438" y="2374938"/>
            <a:ext cx="2057402" cy="2039114"/>
          </a:xfrm>
          <a:prstGeom prst="rect">
            <a:avLst/>
          </a:prstGeom>
        </p:spPr>
        <p:txBody>
          <a:bodyPr lIns="91439" tIns="45719" rIns="91439" bIns="45719">
            <a:noAutofit/>
          </a:bodyPr>
          <a:lstStyle/>
          <a:p>
            <a:endParaRPr/>
          </a:p>
        </p:txBody>
      </p:sp>
      <p:sp>
        <p:nvSpPr>
          <p:cNvPr id="197" name="Picture Placeholder 12"/>
          <p:cNvSpPr>
            <a:spLocks noGrp="1"/>
          </p:cNvSpPr>
          <p:nvPr>
            <p:ph type="pic" sz="quarter" idx="14"/>
          </p:nvPr>
        </p:nvSpPr>
        <p:spPr>
          <a:xfrm>
            <a:off x="6802438" y="4535423"/>
            <a:ext cx="2057402" cy="2039114"/>
          </a:xfrm>
          <a:prstGeom prst="rect">
            <a:avLst/>
          </a:prstGeom>
        </p:spPr>
        <p:txBody>
          <a:bodyPr lIns="91439" tIns="45719" rIns="91439" bIns="45719">
            <a:noAutofit/>
          </a:bodyPr>
          <a:lstStyle/>
          <a:p>
            <a:endParaRPr/>
          </a:p>
        </p:txBody>
      </p:sp>
      <p:sp>
        <p:nvSpPr>
          <p:cNvPr id="1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3 Pictures with Caption">
    <p:spTree>
      <p:nvGrpSpPr>
        <p:cNvPr id="1" name=""/>
        <p:cNvGrpSpPr/>
        <p:nvPr/>
      </p:nvGrpSpPr>
      <p:grpSpPr>
        <a:xfrm>
          <a:off x="0" y="0"/>
          <a:ext cx="0" cy="0"/>
          <a:chOff x="0" y="0"/>
          <a:chExt cx="0" cy="0"/>
        </a:xfrm>
      </p:grpSpPr>
      <p:sp>
        <p:nvSpPr>
          <p:cNvPr id="205" name="Rectangle 7"/>
          <p:cNvSpPr/>
          <p:nvPr/>
        </p:nvSpPr>
        <p:spPr>
          <a:xfrm>
            <a:off x="282575" y="228598"/>
            <a:ext cx="4235450" cy="6345242"/>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206" name="Title Text"/>
          <p:cNvSpPr txBox="1">
            <a:spLocks noGrp="1"/>
          </p:cNvSpPr>
          <p:nvPr>
            <p:ph type="title"/>
          </p:nvPr>
        </p:nvSpPr>
        <p:spPr>
          <a:xfrm>
            <a:off x="380554" y="2571750"/>
            <a:ext cx="4016634" cy="1162050"/>
          </a:xfrm>
          <a:prstGeom prst="rect">
            <a:avLst/>
          </a:prstGeom>
        </p:spPr>
        <p:txBody>
          <a:bodyPr anchor="b"/>
          <a:lstStyle>
            <a:lvl1pPr>
              <a:defRPr sz="2600">
                <a:solidFill>
                  <a:srgbClr val="FFFFFF"/>
                </a:solidFill>
              </a:defRPr>
            </a:lvl1pPr>
          </a:lstStyle>
          <a:p>
            <a:r>
              <a:t>Title Text</a:t>
            </a:r>
          </a:p>
        </p:txBody>
      </p:sp>
      <p:sp>
        <p:nvSpPr>
          <p:cNvPr id="207" name="Body Level One…"/>
          <p:cNvSpPr txBox="1">
            <a:spLocks noGrp="1"/>
          </p:cNvSpPr>
          <p:nvPr>
            <p:ph type="body" sz="quarter" idx="1"/>
          </p:nvPr>
        </p:nvSpPr>
        <p:spPr>
          <a:xfrm>
            <a:off x="381094" y="3733800"/>
            <a:ext cx="4015305" cy="2392365"/>
          </a:xfrm>
          <a:prstGeom prst="rect">
            <a:avLst/>
          </a:prstGeom>
        </p:spPr>
        <p:txBody>
          <a:bodyPr/>
          <a:lstStyle>
            <a:lvl1pPr marL="0" indent="0">
              <a:buClrTx/>
              <a:buSzTx/>
              <a:buNone/>
              <a:defRPr sz="1400">
                <a:solidFill>
                  <a:srgbClr val="FFFFFF"/>
                </a:solidFill>
              </a:defRPr>
            </a:lvl1pPr>
            <a:lvl2pPr marL="0" indent="0">
              <a:buClrTx/>
              <a:buSzTx/>
              <a:buNone/>
              <a:defRPr sz="1400">
                <a:solidFill>
                  <a:srgbClr val="FFFFFF"/>
                </a:solidFill>
              </a:defRPr>
            </a:lvl2pPr>
            <a:lvl3pPr marL="0" indent="0">
              <a:buClrTx/>
              <a:buSzTx/>
              <a:buNone/>
              <a:defRPr sz="1400">
                <a:solidFill>
                  <a:srgbClr val="FFFFFF"/>
                </a:solidFill>
              </a:defRPr>
            </a:lvl3pPr>
            <a:lvl4pPr marL="0" indent="0">
              <a:buClrTx/>
              <a:buSzTx/>
              <a:buNone/>
              <a:defRPr sz="1400">
                <a:solidFill>
                  <a:srgbClr val="FFFFFF"/>
                </a:solidFill>
              </a:defRPr>
            </a:lvl4pPr>
            <a:lvl5pPr marL="0" indent="0">
              <a:buClrTx/>
              <a:buSzTx/>
              <a:buNone/>
              <a:defRPr sz="1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8" name="TextBox 8"/>
          <p:cNvSpPr txBox="1"/>
          <p:nvPr/>
        </p:nvSpPr>
        <p:spPr>
          <a:xfrm>
            <a:off x="424891" y="174810"/>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b="1">
                <a:solidFill>
                  <a:srgbClr val="B870B8"/>
                </a:solidFill>
                <a:latin typeface="Rockwell"/>
                <a:ea typeface="Rockwell"/>
                <a:cs typeface="Rockwell"/>
                <a:sym typeface="Rockwell"/>
              </a:defRPr>
            </a:lvl1pPr>
          </a:lstStyle>
          <a:p>
            <a:r>
              <a:t>+</a:t>
            </a:r>
          </a:p>
        </p:txBody>
      </p:sp>
      <p:sp>
        <p:nvSpPr>
          <p:cNvPr id="209" name="Rectangle 9"/>
          <p:cNvSpPr/>
          <p:nvPr/>
        </p:nvSpPr>
        <p:spPr>
          <a:xfrm>
            <a:off x="6802438" y="228600"/>
            <a:ext cx="2057402" cy="2039112"/>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210" name="Rectangle 10"/>
          <p:cNvSpPr/>
          <p:nvPr/>
        </p:nvSpPr>
        <p:spPr>
          <a:xfrm>
            <a:off x="4624387" y="4534725"/>
            <a:ext cx="2057402" cy="2039114"/>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211" name="Picture Placeholder 12"/>
          <p:cNvSpPr>
            <a:spLocks noGrp="1"/>
          </p:cNvSpPr>
          <p:nvPr>
            <p:ph type="pic" sz="quarter" idx="13"/>
          </p:nvPr>
        </p:nvSpPr>
        <p:spPr>
          <a:xfrm>
            <a:off x="4624387" y="228600"/>
            <a:ext cx="2057402" cy="2039112"/>
          </a:xfrm>
          <a:prstGeom prst="rect">
            <a:avLst/>
          </a:prstGeom>
        </p:spPr>
        <p:txBody>
          <a:bodyPr lIns="91439" tIns="45719" rIns="91439" bIns="45719">
            <a:noAutofit/>
          </a:bodyPr>
          <a:lstStyle/>
          <a:p>
            <a:endParaRPr/>
          </a:p>
        </p:txBody>
      </p:sp>
      <p:sp>
        <p:nvSpPr>
          <p:cNvPr id="212" name="Picture Placeholder 12"/>
          <p:cNvSpPr>
            <a:spLocks noGrp="1"/>
          </p:cNvSpPr>
          <p:nvPr>
            <p:ph type="pic" sz="quarter" idx="14"/>
          </p:nvPr>
        </p:nvSpPr>
        <p:spPr>
          <a:xfrm>
            <a:off x="4624387" y="2381661"/>
            <a:ext cx="2057402" cy="2039114"/>
          </a:xfrm>
          <a:prstGeom prst="rect">
            <a:avLst/>
          </a:prstGeom>
        </p:spPr>
        <p:txBody>
          <a:bodyPr lIns="91439" tIns="45719" rIns="91439" bIns="45719">
            <a:noAutofit/>
          </a:bodyPr>
          <a:lstStyle/>
          <a:p>
            <a:endParaRPr/>
          </a:p>
        </p:txBody>
      </p:sp>
      <p:sp>
        <p:nvSpPr>
          <p:cNvPr id="213" name="Picture Placeholder 12"/>
          <p:cNvSpPr>
            <a:spLocks noGrp="1"/>
          </p:cNvSpPr>
          <p:nvPr>
            <p:ph type="pic" sz="quarter" idx="15"/>
          </p:nvPr>
        </p:nvSpPr>
        <p:spPr>
          <a:xfrm>
            <a:off x="6803135" y="2381661"/>
            <a:ext cx="2057402" cy="4187955"/>
          </a:xfrm>
          <a:prstGeom prst="rect">
            <a:avLst/>
          </a:prstGeom>
        </p:spPr>
        <p:txBody>
          <a:bodyPr lIns="91439" tIns="45719" rIns="91439" bIns="45719">
            <a:noAutofit/>
          </a:bodyPr>
          <a:lstStyle/>
          <a:p>
            <a:endParaRPr/>
          </a:p>
        </p:txBody>
      </p:sp>
      <p:sp>
        <p:nvSpPr>
          <p:cNvPr id="2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3 Pictures with Caption, Alt.">
    <p:spTree>
      <p:nvGrpSpPr>
        <p:cNvPr id="1" name=""/>
        <p:cNvGrpSpPr/>
        <p:nvPr/>
      </p:nvGrpSpPr>
      <p:grpSpPr>
        <a:xfrm>
          <a:off x="0" y="0"/>
          <a:ext cx="0" cy="0"/>
          <a:chOff x="0" y="0"/>
          <a:chExt cx="0" cy="0"/>
        </a:xfrm>
      </p:grpSpPr>
      <p:sp>
        <p:nvSpPr>
          <p:cNvPr id="221" name="Rectangle 10"/>
          <p:cNvSpPr/>
          <p:nvPr/>
        </p:nvSpPr>
        <p:spPr>
          <a:xfrm>
            <a:off x="8166847" y="282571"/>
            <a:ext cx="685802" cy="30222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222" name="Title Text"/>
          <p:cNvSpPr txBox="1">
            <a:spLocks noGrp="1"/>
          </p:cNvSpPr>
          <p:nvPr>
            <p:ph type="title"/>
          </p:nvPr>
        </p:nvSpPr>
        <p:spPr>
          <a:xfrm>
            <a:off x="4953000" y="3124200"/>
            <a:ext cx="3108962" cy="871538"/>
          </a:xfrm>
          <a:prstGeom prst="rect">
            <a:avLst/>
          </a:prstGeom>
        </p:spPr>
        <p:txBody>
          <a:bodyPr anchor="b"/>
          <a:lstStyle>
            <a:lvl1pPr>
              <a:defRPr sz="2600"/>
            </a:lvl1pPr>
          </a:lstStyle>
          <a:p>
            <a:r>
              <a:t>Title Text</a:t>
            </a:r>
          </a:p>
        </p:txBody>
      </p:sp>
      <p:sp>
        <p:nvSpPr>
          <p:cNvPr id="223" name="Picture Placeholder 2"/>
          <p:cNvSpPr>
            <a:spLocks noGrp="1"/>
          </p:cNvSpPr>
          <p:nvPr>
            <p:ph type="pic" sz="half" idx="13"/>
          </p:nvPr>
        </p:nvSpPr>
        <p:spPr>
          <a:xfrm>
            <a:off x="277905" y="2365248"/>
            <a:ext cx="4240120" cy="4187953"/>
          </a:xfrm>
          <a:prstGeom prst="rect">
            <a:avLst/>
          </a:prstGeom>
        </p:spPr>
        <p:txBody>
          <a:bodyPr lIns="91439" tIns="45719" rIns="91439" bIns="45719">
            <a:noAutofit/>
          </a:bodyPr>
          <a:lstStyle/>
          <a:p>
            <a:endParaRPr/>
          </a:p>
        </p:txBody>
      </p:sp>
      <p:sp>
        <p:nvSpPr>
          <p:cNvPr id="224" name="Body Level One…"/>
          <p:cNvSpPr txBox="1">
            <a:spLocks noGrp="1"/>
          </p:cNvSpPr>
          <p:nvPr>
            <p:ph type="body" sz="quarter" idx="1"/>
          </p:nvPr>
        </p:nvSpPr>
        <p:spPr>
          <a:xfrm>
            <a:off x="4953000" y="3995737"/>
            <a:ext cx="3108962" cy="2147890"/>
          </a:xfrm>
          <a:prstGeom prst="rect">
            <a:avLst/>
          </a:prstGeom>
        </p:spPr>
        <p:txBody>
          <a:bodyPr/>
          <a:lstStyle>
            <a:lvl1pPr marL="0" indent="0">
              <a:buClrTx/>
              <a:buSzTx/>
              <a:buNone/>
              <a:defRPr sz="1400"/>
            </a:lvl1pPr>
            <a:lvl2pPr marL="0" indent="0">
              <a:buClrTx/>
              <a:buSzTx/>
              <a:buNone/>
              <a:defRPr sz="1400"/>
            </a:lvl2pPr>
            <a:lvl3pPr marL="0" indent="0">
              <a:buClrTx/>
              <a:buSzTx/>
              <a:buNone/>
              <a:defRPr sz="1400"/>
            </a:lvl3pPr>
            <a:lvl4pPr marL="0" indent="0">
              <a:buClrTx/>
              <a:buSzTx/>
              <a:buNone/>
              <a:defRPr sz="1400"/>
            </a:lvl4pPr>
            <a:lvl5pPr marL="0" indent="0">
              <a:buClrTx/>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225" name="TextBox 9"/>
          <p:cNvSpPr txBox="1"/>
          <p:nvPr/>
        </p:nvSpPr>
        <p:spPr>
          <a:xfrm>
            <a:off x="4750360" y="3370729"/>
            <a:ext cx="220570"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2400" b="1">
                <a:solidFill>
                  <a:srgbClr val="B870B8"/>
                </a:solidFill>
                <a:latin typeface="Rockwell"/>
                <a:ea typeface="Rockwell"/>
                <a:cs typeface="Rockwell"/>
                <a:sym typeface="Rockwell"/>
              </a:defRPr>
            </a:lvl1pPr>
          </a:lstStyle>
          <a:p>
            <a:r>
              <a:t>+ </a:t>
            </a:r>
          </a:p>
        </p:txBody>
      </p:sp>
      <p:sp>
        <p:nvSpPr>
          <p:cNvPr id="226" name="Picture Placeholder 12"/>
          <p:cNvSpPr>
            <a:spLocks noGrp="1"/>
          </p:cNvSpPr>
          <p:nvPr>
            <p:ph type="pic" sz="quarter" idx="14"/>
          </p:nvPr>
        </p:nvSpPr>
        <p:spPr>
          <a:xfrm>
            <a:off x="277905" y="228600"/>
            <a:ext cx="2057401" cy="2039112"/>
          </a:xfrm>
          <a:prstGeom prst="rect">
            <a:avLst/>
          </a:prstGeom>
        </p:spPr>
        <p:txBody>
          <a:bodyPr lIns="91439" tIns="45719" rIns="91439" bIns="45719">
            <a:noAutofit/>
          </a:bodyPr>
          <a:lstStyle/>
          <a:p>
            <a:endParaRPr/>
          </a:p>
        </p:txBody>
      </p:sp>
      <p:sp>
        <p:nvSpPr>
          <p:cNvPr id="227" name="Picture Placeholder 12"/>
          <p:cNvSpPr>
            <a:spLocks noGrp="1"/>
          </p:cNvSpPr>
          <p:nvPr>
            <p:ph type="pic" sz="quarter" idx="15"/>
          </p:nvPr>
        </p:nvSpPr>
        <p:spPr>
          <a:xfrm>
            <a:off x="2460625" y="228600"/>
            <a:ext cx="2057400" cy="2039112"/>
          </a:xfrm>
          <a:prstGeom prst="rect">
            <a:avLst/>
          </a:prstGeom>
        </p:spPr>
        <p:txBody>
          <a:bodyPr lIns="91439" tIns="45719" rIns="91439" bIns="45719">
            <a:noAutofit/>
          </a:bodyPr>
          <a:lstStyle/>
          <a:p>
            <a:endParaRPr/>
          </a:p>
        </p:txBody>
      </p:sp>
      <p:sp>
        <p:nvSpPr>
          <p:cNvPr id="2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Text, and Content">
    <p:spTree>
      <p:nvGrpSpPr>
        <p:cNvPr id="1" name=""/>
        <p:cNvGrpSpPr/>
        <p:nvPr/>
      </p:nvGrpSpPr>
      <p:grpSpPr>
        <a:xfrm>
          <a:off x="0" y="0"/>
          <a:ext cx="0" cy="0"/>
          <a:chOff x="0" y="0"/>
          <a:chExt cx="0" cy="0"/>
        </a:xfrm>
      </p:grpSpPr>
      <p:sp>
        <p:nvSpPr>
          <p:cNvPr id="235" name="Title Text"/>
          <p:cNvSpPr txBox="1">
            <a:spLocks noGrp="1"/>
          </p:cNvSpPr>
          <p:nvPr>
            <p:ph type="title"/>
          </p:nvPr>
        </p:nvSpPr>
        <p:spPr>
          <a:xfrm>
            <a:off x="0" y="90488"/>
            <a:ext cx="9144000" cy="1143001"/>
          </a:xfrm>
          <a:prstGeom prst="rect">
            <a:avLst/>
          </a:prstGeom>
        </p:spPr>
        <p:txBody>
          <a:bodyPr/>
          <a:lstStyle/>
          <a:p>
            <a:r>
              <a:t>Title Text</a:t>
            </a:r>
          </a:p>
        </p:txBody>
      </p:sp>
      <p:sp>
        <p:nvSpPr>
          <p:cNvPr id="236" name="Body Level One…"/>
          <p:cNvSpPr txBox="1">
            <a:spLocks noGrp="1"/>
          </p:cNvSpPr>
          <p:nvPr>
            <p:ph type="body" sz="half" idx="1"/>
          </p:nvPr>
        </p:nvSpPr>
        <p:spPr>
          <a:xfrm>
            <a:off x="153987" y="1323975"/>
            <a:ext cx="4343402" cy="46164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7" name="Slide Number"/>
          <p:cNvSpPr txBox="1">
            <a:spLocks noGrp="1"/>
          </p:cNvSpPr>
          <p:nvPr>
            <p:ph type="sldNum" sz="quarter" idx="2"/>
          </p:nvPr>
        </p:nvSpPr>
        <p:spPr>
          <a:xfrm>
            <a:off x="6240355" y="6220478"/>
            <a:ext cx="312846" cy="27174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nd Chart">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0" y="90488"/>
            <a:ext cx="9144000" cy="1143001"/>
          </a:xfrm>
          <a:prstGeom prst="rect">
            <a:avLst/>
          </a:prstGeom>
        </p:spPr>
        <p:txBody>
          <a:bodyPr/>
          <a:lstStyle/>
          <a:p>
            <a:r>
              <a:t>Title Text</a:t>
            </a:r>
          </a:p>
        </p:txBody>
      </p:sp>
      <p:sp>
        <p:nvSpPr>
          <p:cNvPr id="245" name="Slide Number"/>
          <p:cNvSpPr txBox="1">
            <a:spLocks noGrp="1"/>
          </p:cNvSpPr>
          <p:nvPr>
            <p:ph type="sldNum" sz="quarter" idx="2"/>
          </p:nvPr>
        </p:nvSpPr>
        <p:spPr>
          <a:xfrm>
            <a:off x="6240355" y="6220478"/>
            <a:ext cx="312846" cy="27174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306EC9-D1F3-43A0-8A61-2BD49C417F3D}"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1485" y="270910"/>
            <a:ext cx="318353" cy="307773"/>
          </a:xfrm>
        </p:spPr>
        <p:txBody>
          <a:bodyPr/>
          <a:lstStyle/>
          <a:p>
            <a:fld id="{89801FC9-6A46-4D1C-ACCB-7DD0B73B97CF}" type="slidenum">
              <a:rPr lang="en-US" smtClean="0"/>
              <a:t>‹#›</a:t>
            </a:fld>
            <a:endParaRPr lang="en-US"/>
          </a:p>
        </p:txBody>
      </p:sp>
    </p:spTree>
    <p:extLst>
      <p:ext uri="{BB962C8B-B14F-4D97-AF65-F5344CB8AC3E}">
        <p14:creationId xmlns:p14="http://schemas.microsoft.com/office/powerpoint/2010/main" val="920025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90621634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1237052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5FF348-B3D9-4D48-9047-CE76AC290D03}"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2104927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5FF348-B3D9-4D48-9047-CE76AC290D03}"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39886764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5FF348-B3D9-4D48-9047-CE76AC290D03}"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4148438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5FF348-B3D9-4D48-9047-CE76AC290D03}" type="datetimeFigureOut">
              <a:rPr lang="en-US" smtClean="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115748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F348-B3D9-4D48-9047-CE76AC290D03}" type="datetimeFigureOut">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3858537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257367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Alt.">
    <p:spTree>
      <p:nvGrpSpPr>
        <p:cNvPr id="1" name=""/>
        <p:cNvGrpSpPr/>
        <p:nvPr/>
      </p:nvGrpSpPr>
      <p:grpSpPr>
        <a:xfrm>
          <a:off x="0" y="0"/>
          <a:ext cx="0" cy="0"/>
          <a:chOff x="0" y="0"/>
          <a:chExt cx="0" cy="0"/>
        </a:xfrm>
      </p:grpSpPr>
      <p:sp>
        <p:nvSpPr>
          <p:cNvPr id="38" name="Rectangle 6"/>
          <p:cNvSpPr/>
          <p:nvPr/>
        </p:nvSpPr>
        <p:spPr>
          <a:xfrm>
            <a:off x="8166847" y="282573"/>
            <a:ext cx="685802" cy="1600203"/>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39" name="Title Text"/>
          <p:cNvSpPr txBox="1">
            <a:spLocks noGrp="1"/>
          </p:cNvSpPr>
          <p:nvPr>
            <p:ph type="title"/>
          </p:nvPr>
        </p:nvSpPr>
        <p:spPr>
          <a:xfrm>
            <a:off x="498473" y="134470"/>
            <a:ext cx="7556315" cy="995083"/>
          </a:xfrm>
          <a:prstGeom prst="rect">
            <a:avLst/>
          </a:prstGeom>
        </p:spPr>
        <p:txBody>
          <a:bodyPr anchor="b"/>
          <a:lstStyle/>
          <a:p>
            <a:r>
              <a:t>Title Text</a:t>
            </a:r>
          </a:p>
        </p:txBody>
      </p:sp>
      <p:sp>
        <p:nvSpPr>
          <p:cNvPr id="4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TextBox 8"/>
          <p:cNvSpPr txBox="1"/>
          <p:nvPr/>
        </p:nvSpPr>
        <p:spPr>
          <a:xfrm>
            <a:off x="223184" y="228599"/>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b="1">
                <a:solidFill>
                  <a:srgbClr val="B870B8"/>
                </a:solidFill>
                <a:latin typeface="Rockwell"/>
                <a:ea typeface="Rockwell"/>
                <a:cs typeface="Rockwell"/>
                <a:sym typeface="Rockwell"/>
              </a:defRPr>
            </a:lvl1pPr>
          </a:lstStyle>
          <a:p>
            <a:r>
              <a:t>+</a:t>
            </a:r>
          </a:p>
        </p:txBody>
      </p:sp>
      <p:sp>
        <p:nvSpPr>
          <p:cNvPr id="42" name="Text Placeholder 3"/>
          <p:cNvSpPr>
            <a:spLocks noGrp="1"/>
          </p:cNvSpPr>
          <p:nvPr>
            <p:ph type="body" sz="quarter" idx="13"/>
          </p:nvPr>
        </p:nvSpPr>
        <p:spPr>
          <a:xfrm>
            <a:off x="498517" y="1129551"/>
            <a:ext cx="7558962" cy="774703"/>
          </a:xfrm>
          <a:prstGeom prst="rect">
            <a:avLst/>
          </a:prstGeom>
        </p:spPr>
        <p:txBody>
          <a:bodyPr/>
          <a:lstStyle/>
          <a:p>
            <a:endParaRP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332749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2690247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2637440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63755E-FD04-4419-BFF0-E62CA1C385EB}"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037C7-2D35-48BF-A219-348F4EB615C1}" type="slidenum">
              <a:rPr lang="en-US" smtClean="0"/>
              <a:pPr/>
              <a:t>‹#›</a:t>
            </a:fld>
            <a:endParaRPr lang="en-US"/>
          </a:p>
        </p:txBody>
      </p:sp>
    </p:spTree>
    <p:extLst>
      <p:ext uri="{BB962C8B-B14F-4D97-AF65-F5344CB8AC3E}">
        <p14:creationId xmlns:p14="http://schemas.microsoft.com/office/powerpoint/2010/main" val="1554494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4568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78868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3755E-FD04-4419-BFF0-E62CA1C385EB}"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037C7-2D35-48BF-A219-348F4EB615C1}" type="slidenum">
              <a:rPr lang="en-US" smtClean="0"/>
              <a:pPr/>
              <a:t>‹#›</a:t>
            </a:fld>
            <a:endParaRPr lang="en-US"/>
          </a:p>
        </p:txBody>
      </p:sp>
    </p:spTree>
    <p:extLst>
      <p:ext uri="{BB962C8B-B14F-4D97-AF65-F5344CB8AC3E}">
        <p14:creationId xmlns:p14="http://schemas.microsoft.com/office/powerpoint/2010/main" val="16914655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3755E-FD04-4419-BFF0-E62CA1C385EB}"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037C7-2D35-48BF-A219-348F4EB615C1}" type="slidenum">
              <a:rPr lang="en-US" smtClean="0"/>
              <a:pPr/>
              <a:t>‹#›</a:t>
            </a:fld>
            <a:endParaRPr lang="en-US"/>
          </a:p>
        </p:txBody>
      </p:sp>
    </p:spTree>
    <p:extLst>
      <p:ext uri="{BB962C8B-B14F-4D97-AF65-F5344CB8AC3E}">
        <p14:creationId xmlns:p14="http://schemas.microsoft.com/office/powerpoint/2010/main" val="1408344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63755E-FD04-4419-BFF0-E62CA1C385EB}"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037C7-2D35-48BF-A219-348F4EB615C1}" type="slidenum">
              <a:rPr lang="en-US" smtClean="0"/>
              <a:pPr/>
              <a:t>‹#›</a:t>
            </a:fld>
            <a:endParaRPr lang="en-US"/>
          </a:p>
        </p:txBody>
      </p:sp>
    </p:spTree>
    <p:extLst>
      <p:ext uri="{BB962C8B-B14F-4D97-AF65-F5344CB8AC3E}">
        <p14:creationId xmlns:p14="http://schemas.microsoft.com/office/powerpoint/2010/main" val="3875211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63755E-FD04-4419-BFF0-E62CA1C385EB}" type="datetimeFigureOut">
              <a:rPr lang="en-US" smtClean="0"/>
              <a:pPr/>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6037C7-2D35-48BF-A219-348F4EB615C1}" type="slidenum">
              <a:rPr lang="en-US" smtClean="0"/>
              <a:pPr/>
              <a:t>‹#›</a:t>
            </a:fld>
            <a:endParaRPr lang="en-US"/>
          </a:p>
        </p:txBody>
      </p:sp>
    </p:spTree>
    <p:extLst>
      <p:ext uri="{BB962C8B-B14F-4D97-AF65-F5344CB8AC3E}">
        <p14:creationId xmlns:p14="http://schemas.microsoft.com/office/powerpoint/2010/main" val="2661299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63755E-FD04-4419-BFF0-E62CA1C385EB}" type="datetimeFigureOut">
              <a:rPr lang="en-US" smtClean="0"/>
              <a:pPr/>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6037C7-2D35-48BF-A219-348F4EB615C1}" type="slidenum">
              <a:rPr lang="en-US" smtClean="0"/>
              <a:pPr/>
              <a:t>‹#›</a:t>
            </a:fld>
            <a:endParaRPr lang="en-US"/>
          </a:p>
        </p:txBody>
      </p:sp>
    </p:spTree>
    <p:extLst>
      <p:ext uri="{BB962C8B-B14F-4D97-AF65-F5344CB8AC3E}">
        <p14:creationId xmlns:p14="http://schemas.microsoft.com/office/powerpoint/2010/main" val="1832601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3755E-FD04-4419-BFF0-E62CA1C385EB}" type="datetimeFigureOut">
              <a:rPr lang="en-US" smtClean="0"/>
              <a:pPr/>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6037C7-2D35-48BF-A219-348F4EB615C1}" type="slidenum">
              <a:rPr lang="en-US" smtClean="0"/>
              <a:pPr/>
              <a:t>‹#›</a:t>
            </a:fld>
            <a:endParaRPr lang="en-US"/>
          </a:p>
        </p:txBody>
      </p:sp>
    </p:spTree>
    <p:extLst>
      <p:ext uri="{BB962C8B-B14F-4D97-AF65-F5344CB8AC3E}">
        <p14:creationId xmlns:p14="http://schemas.microsoft.com/office/powerpoint/2010/main" val="134625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with 2 Pictures">
    <p:spTree>
      <p:nvGrpSpPr>
        <p:cNvPr id="1" name=""/>
        <p:cNvGrpSpPr/>
        <p:nvPr/>
      </p:nvGrpSpPr>
      <p:grpSpPr>
        <a:xfrm>
          <a:off x="0" y="0"/>
          <a:ext cx="0" cy="0"/>
          <a:chOff x="0" y="0"/>
          <a:chExt cx="0" cy="0"/>
        </a:xfrm>
      </p:grpSpPr>
      <p:sp>
        <p:nvSpPr>
          <p:cNvPr id="50" name="Title Text"/>
          <p:cNvSpPr txBox="1">
            <a:spLocks noGrp="1"/>
          </p:cNvSpPr>
          <p:nvPr>
            <p:ph type="title"/>
          </p:nvPr>
        </p:nvSpPr>
        <p:spPr>
          <a:xfrm>
            <a:off x="4800600" y="4624668"/>
            <a:ext cx="4038600" cy="933452"/>
          </a:xfrm>
          <a:prstGeom prst="rect">
            <a:avLst/>
          </a:prstGeom>
        </p:spPr>
        <p:txBody>
          <a:bodyPr/>
          <a:lstStyle>
            <a:lvl1pPr>
              <a:defRPr sz="2800"/>
            </a:lvl1pPr>
          </a:lstStyle>
          <a:p>
            <a:r>
              <a:t>Title Text</a:t>
            </a:r>
          </a:p>
        </p:txBody>
      </p:sp>
      <p:sp>
        <p:nvSpPr>
          <p:cNvPr id="51" name="Body Level One…"/>
          <p:cNvSpPr txBox="1">
            <a:spLocks noGrp="1"/>
          </p:cNvSpPr>
          <p:nvPr>
            <p:ph type="body" sz="quarter" idx="1"/>
          </p:nvPr>
        </p:nvSpPr>
        <p:spPr>
          <a:xfrm>
            <a:off x="4800600" y="5562598"/>
            <a:ext cx="4038600" cy="748555"/>
          </a:xfrm>
          <a:prstGeom prst="rect">
            <a:avLst/>
          </a:prstGeom>
        </p:spPr>
        <p:txBody>
          <a:bodyPr/>
          <a:lstStyle>
            <a:lvl1pPr marL="0" indent="0">
              <a:spcBef>
                <a:spcPts val="300"/>
              </a:spcBef>
              <a:buClrTx/>
              <a:buSzTx/>
              <a:buNone/>
              <a:defRPr sz="1400">
                <a:solidFill>
                  <a:srgbClr val="888888"/>
                </a:solidFill>
              </a:defRPr>
            </a:lvl1pPr>
            <a:lvl2pPr marL="0" indent="0">
              <a:spcBef>
                <a:spcPts val="300"/>
              </a:spcBef>
              <a:buClrTx/>
              <a:buSzTx/>
              <a:buNone/>
              <a:defRPr sz="1400">
                <a:solidFill>
                  <a:srgbClr val="888888"/>
                </a:solidFill>
              </a:defRPr>
            </a:lvl2pPr>
            <a:lvl3pPr marL="0" indent="0">
              <a:spcBef>
                <a:spcPts val="300"/>
              </a:spcBef>
              <a:buClrTx/>
              <a:buSzTx/>
              <a:buNone/>
              <a:defRPr sz="1400">
                <a:solidFill>
                  <a:srgbClr val="888888"/>
                </a:solidFill>
              </a:defRPr>
            </a:lvl3pPr>
            <a:lvl4pPr marL="0" indent="0">
              <a:spcBef>
                <a:spcPts val="300"/>
              </a:spcBef>
              <a:buClrTx/>
              <a:buSzTx/>
              <a:buNone/>
              <a:defRPr sz="1400">
                <a:solidFill>
                  <a:srgbClr val="888888"/>
                </a:solidFill>
              </a:defRPr>
            </a:lvl4pPr>
            <a:lvl5pPr marL="0" indent="0">
              <a:spcBef>
                <a:spcPts val="300"/>
              </a:spcBef>
              <a:buClrTx/>
              <a:buSzTx/>
              <a:buNone/>
              <a:defRPr sz="1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2" name="Rectangle 6"/>
          <p:cNvSpPr/>
          <p:nvPr/>
        </p:nvSpPr>
        <p:spPr>
          <a:xfrm>
            <a:off x="282575" y="228598"/>
            <a:ext cx="4235450" cy="4187956"/>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53" name="Rectangle 7"/>
          <p:cNvSpPr/>
          <p:nvPr/>
        </p:nvSpPr>
        <p:spPr>
          <a:xfrm>
            <a:off x="6802438" y="228600"/>
            <a:ext cx="2057402" cy="2039112"/>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54" name="Rectangle 9"/>
          <p:cNvSpPr/>
          <p:nvPr/>
        </p:nvSpPr>
        <p:spPr>
          <a:xfrm>
            <a:off x="4624387" y="2377438"/>
            <a:ext cx="2057402" cy="2039114"/>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55" name="Picture Placeholder 12"/>
          <p:cNvSpPr>
            <a:spLocks noGrp="1"/>
          </p:cNvSpPr>
          <p:nvPr>
            <p:ph type="pic" sz="quarter" idx="13"/>
          </p:nvPr>
        </p:nvSpPr>
        <p:spPr>
          <a:xfrm>
            <a:off x="4624387" y="228600"/>
            <a:ext cx="2057402" cy="2039112"/>
          </a:xfrm>
          <a:prstGeom prst="rect">
            <a:avLst/>
          </a:prstGeom>
        </p:spPr>
        <p:txBody>
          <a:bodyPr lIns="91439" tIns="45719" rIns="91439" bIns="45719">
            <a:noAutofit/>
          </a:bodyPr>
          <a:lstStyle/>
          <a:p>
            <a:endParaRPr/>
          </a:p>
        </p:txBody>
      </p:sp>
      <p:sp>
        <p:nvSpPr>
          <p:cNvPr id="56" name="Picture Placeholder 12"/>
          <p:cNvSpPr>
            <a:spLocks noGrp="1"/>
          </p:cNvSpPr>
          <p:nvPr>
            <p:ph type="pic" sz="quarter" idx="14"/>
          </p:nvPr>
        </p:nvSpPr>
        <p:spPr>
          <a:xfrm>
            <a:off x="6802438" y="2377438"/>
            <a:ext cx="2057402" cy="2039114"/>
          </a:xfrm>
          <a:prstGeom prst="rect">
            <a:avLst/>
          </a:prstGeom>
        </p:spPr>
        <p:txBody>
          <a:bodyPr lIns="91439" tIns="45719" rIns="91439" bIns="45719">
            <a:noAutofit/>
          </a:bodyPr>
          <a:lstStyle/>
          <a:p>
            <a:endParaRPr/>
          </a:p>
        </p:txBody>
      </p:sp>
      <p:sp>
        <p:nvSpPr>
          <p:cNvPr id="57" name="Text Placeholder 3"/>
          <p:cNvSpPr>
            <a:spLocks noGrp="1"/>
          </p:cNvSpPr>
          <p:nvPr>
            <p:ph type="body" sz="quarter" idx="15"/>
          </p:nvPr>
        </p:nvSpPr>
        <p:spPr>
          <a:xfrm>
            <a:off x="857250" y="1779494"/>
            <a:ext cx="3086100" cy="2040907"/>
          </a:xfrm>
          <a:prstGeom prst="rect">
            <a:avLst/>
          </a:prstGeom>
        </p:spPr>
        <p:txBody>
          <a:bodyPr/>
          <a:lstStyle/>
          <a:p>
            <a:endParaRPr/>
          </a:p>
        </p:txBody>
      </p:sp>
      <p:sp>
        <p:nvSpPr>
          <p:cNvPr id="58" name="TextBox 14"/>
          <p:cNvSpPr txBox="1"/>
          <p:nvPr/>
        </p:nvSpPr>
        <p:spPr>
          <a:xfrm>
            <a:off x="424891" y="174810"/>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b="1">
                <a:solidFill>
                  <a:srgbClr val="B870B8"/>
                </a:solidFill>
                <a:latin typeface="Rockwell"/>
                <a:ea typeface="Rockwell"/>
                <a:cs typeface="Rockwell"/>
                <a:sym typeface="Rockwell"/>
              </a:defRPr>
            </a:lvl1pPr>
          </a:lstStyle>
          <a:p>
            <a:r>
              <a:t>+</a:t>
            </a:r>
          </a:p>
        </p:txBody>
      </p:sp>
      <p:sp>
        <p:nvSpPr>
          <p:cNvPr id="59" name="Slide Number"/>
          <p:cNvSpPr txBox="1">
            <a:spLocks noGrp="1"/>
          </p:cNvSpPr>
          <p:nvPr>
            <p:ph type="sldNum" sz="quarter" idx="2"/>
          </p:nvPr>
        </p:nvSpPr>
        <p:spPr>
          <a:xfrm>
            <a:off x="6240355" y="6220478"/>
            <a:ext cx="312846" cy="27174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3755E-FD04-4419-BFF0-E62CA1C385EB}"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037C7-2D35-48BF-A219-348F4EB615C1}" type="slidenum">
              <a:rPr lang="en-US" smtClean="0"/>
              <a:pPr/>
              <a:t>‹#›</a:t>
            </a:fld>
            <a:endParaRPr lang="en-US"/>
          </a:p>
        </p:txBody>
      </p:sp>
    </p:spTree>
    <p:extLst>
      <p:ext uri="{BB962C8B-B14F-4D97-AF65-F5344CB8AC3E}">
        <p14:creationId xmlns:p14="http://schemas.microsoft.com/office/powerpoint/2010/main" val="906000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3755E-FD04-4419-BFF0-E62CA1C385EB}"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037C7-2D35-48BF-A219-348F4EB615C1}" type="slidenum">
              <a:rPr lang="en-US" smtClean="0"/>
              <a:pPr/>
              <a:t>‹#›</a:t>
            </a:fld>
            <a:endParaRPr lang="en-US"/>
          </a:p>
        </p:txBody>
      </p:sp>
    </p:spTree>
    <p:extLst>
      <p:ext uri="{BB962C8B-B14F-4D97-AF65-F5344CB8AC3E}">
        <p14:creationId xmlns:p14="http://schemas.microsoft.com/office/powerpoint/2010/main" val="3271639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3755E-FD04-4419-BFF0-E62CA1C385EB}"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037C7-2D35-48BF-A219-348F4EB615C1}" type="slidenum">
              <a:rPr lang="en-US" smtClean="0"/>
              <a:pPr/>
              <a:t>‹#›</a:t>
            </a:fld>
            <a:endParaRPr lang="en-US"/>
          </a:p>
        </p:txBody>
      </p:sp>
    </p:spTree>
    <p:extLst>
      <p:ext uri="{BB962C8B-B14F-4D97-AF65-F5344CB8AC3E}">
        <p14:creationId xmlns:p14="http://schemas.microsoft.com/office/powerpoint/2010/main" val="39606940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3755E-FD04-4419-BFF0-E62CA1C385EB}"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037C7-2D35-48BF-A219-348F4EB615C1}" type="slidenum">
              <a:rPr lang="en-US" smtClean="0"/>
              <a:pPr/>
              <a:t>‹#›</a:t>
            </a:fld>
            <a:endParaRPr lang="en-US"/>
          </a:p>
        </p:txBody>
      </p:sp>
    </p:spTree>
    <p:extLst>
      <p:ext uri="{BB962C8B-B14F-4D97-AF65-F5344CB8AC3E}">
        <p14:creationId xmlns:p14="http://schemas.microsoft.com/office/powerpoint/2010/main" val="1594040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425511355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803180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5FF348-B3D9-4D48-9047-CE76AC290D03}"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1482719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5FF348-B3D9-4D48-9047-CE76AC290D03}"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161604353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5FF348-B3D9-4D48-9047-CE76AC290D03}"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14606429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5FF348-B3D9-4D48-9047-CE76AC290D03}" type="datetimeFigureOut">
              <a:rPr lang="en-US" smtClean="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11757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66" name="Rectangle 6"/>
          <p:cNvSpPr/>
          <p:nvPr/>
        </p:nvSpPr>
        <p:spPr>
          <a:xfrm>
            <a:off x="658907" y="228598"/>
            <a:ext cx="8200929" cy="6345242"/>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67" name="Title Text"/>
          <p:cNvSpPr txBox="1">
            <a:spLocks noGrp="1"/>
          </p:cNvSpPr>
          <p:nvPr>
            <p:ph type="title"/>
          </p:nvPr>
        </p:nvSpPr>
        <p:spPr>
          <a:xfrm>
            <a:off x="2286000" y="3124200"/>
            <a:ext cx="5638800" cy="1362075"/>
          </a:xfrm>
          <a:prstGeom prst="rect">
            <a:avLst/>
          </a:prstGeom>
        </p:spPr>
        <p:txBody>
          <a:bodyPr anchor="b"/>
          <a:lstStyle>
            <a:lvl1pPr>
              <a:defRPr sz="3200">
                <a:solidFill>
                  <a:srgbClr val="FFFFFF"/>
                </a:solidFill>
              </a:defRPr>
            </a:lvl1pPr>
          </a:lstStyle>
          <a:p>
            <a:r>
              <a:t>Title Text</a:t>
            </a:r>
          </a:p>
        </p:txBody>
      </p:sp>
      <p:sp>
        <p:nvSpPr>
          <p:cNvPr id="68" name="Body Level One…"/>
          <p:cNvSpPr txBox="1">
            <a:spLocks noGrp="1"/>
          </p:cNvSpPr>
          <p:nvPr>
            <p:ph type="body" sz="quarter" idx="1"/>
          </p:nvPr>
        </p:nvSpPr>
        <p:spPr>
          <a:xfrm>
            <a:off x="2286000" y="4495800"/>
            <a:ext cx="5638800" cy="1500188"/>
          </a:xfrm>
          <a:prstGeom prst="rect">
            <a:avLst/>
          </a:prstGeom>
        </p:spPr>
        <p:txBody>
          <a:bodyPr/>
          <a:lstStyle>
            <a:lvl1pPr marL="0" indent="0">
              <a:spcBef>
                <a:spcPts val="300"/>
              </a:spcBef>
              <a:buClrTx/>
              <a:buSzTx/>
              <a:buNone/>
              <a:defRPr sz="1400">
                <a:solidFill>
                  <a:srgbClr val="FFFFFF"/>
                </a:solidFill>
              </a:defRPr>
            </a:lvl1pPr>
            <a:lvl2pPr marL="0" indent="0">
              <a:spcBef>
                <a:spcPts val="300"/>
              </a:spcBef>
              <a:buClrTx/>
              <a:buSzTx/>
              <a:buNone/>
              <a:defRPr sz="1400">
                <a:solidFill>
                  <a:srgbClr val="FFFFFF"/>
                </a:solidFill>
              </a:defRPr>
            </a:lvl2pPr>
            <a:lvl3pPr marL="0" indent="0">
              <a:spcBef>
                <a:spcPts val="300"/>
              </a:spcBef>
              <a:buClrTx/>
              <a:buSzTx/>
              <a:buNone/>
              <a:defRPr sz="1400">
                <a:solidFill>
                  <a:srgbClr val="FFFFFF"/>
                </a:solidFill>
              </a:defRPr>
            </a:lvl3pPr>
            <a:lvl4pPr marL="0" indent="0">
              <a:spcBef>
                <a:spcPts val="300"/>
              </a:spcBef>
              <a:buClrTx/>
              <a:buSzTx/>
              <a:buNone/>
              <a:defRPr sz="1400">
                <a:solidFill>
                  <a:srgbClr val="FFFFFF"/>
                </a:solidFill>
              </a:defRPr>
            </a:lvl4pPr>
            <a:lvl5pPr marL="0" indent="0">
              <a:spcBef>
                <a:spcPts val="300"/>
              </a:spcBef>
              <a:buClrTx/>
              <a:buSzTx/>
              <a:buNone/>
              <a:defRPr sz="1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9" name="TextBox 7"/>
          <p:cNvSpPr txBox="1"/>
          <p:nvPr/>
        </p:nvSpPr>
        <p:spPr>
          <a:xfrm>
            <a:off x="2003612" y="3110752"/>
            <a:ext cx="260910" cy="507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4000" b="1">
                <a:solidFill>
                  <a:srgbClr val="B870B8"/>
                </a:solidFill>
                <a:latin typeface="Rockwell"/>
                <a:ea typeface="Rockwell"/>
                <a:cs typeface="Rockwell"/>
                <a:sym typeface="Rockwell"/>
              </a:defRPr>
            </a:lvl1pPr>
          </a:lstStyle>
          <a:p>
            <a:r>
              <a:t>+</a:t>
            </a:r>
          </a:p>
        </p:txBody>
      </p:sp>
      <p:sp>
        <p:nvSpPr>
          <p:cNvPr id="70" name="Rectangle 8"/>
          <p:cNvSpPr/>
          <p:nvPr/>
        </p:nvSpPr>
        <p:spPr>
          <a:xfrm>
            <a:off x="285750" y="228598"/>
            <a:ext cx="212725" cy="6345242"/>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71" name="Slide Number"/>
          <p:cNvSpPr txBox="1">
            <a:spLocks noGrp="1"/>
          </p:cNvSpPr>
          <p:nvPr>
            <p:ph type="sldNum" sz="quarter" idx="2"/>
          </p:nvPr>
        </p:nvSpPr>
        <p:spPr>
          <a:xfrm>
            <a:off x="8546992" y="6295464"/>
            <a:ext cx="312846" cy="27174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F348-B3D9-4D48-9047-CE76AC290D03}" type="datetimeFigureOut">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25014231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30419768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39037360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17215532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324062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78" name="Rectangle 10"/>
          <p:cNvSpPr/>
          <p:nvPr/>
        </p:nvSpPr>
        <p:spPr>
          <a:xfrm>
            <a:off x="8210550" y="282573"/>
            <a:ext cx="642097" cy="1600203"/>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79" name="Rectangle 11"/>
          <p:cNvSpPr/>
          <p:nvPr/>
        </p:nvSpPr>
        <p:spPr>
          <a:xfrm>
            <a:off x="8068233" y="282573"/>
            <a:ext cx="91442" cy="1600203"/>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80" name="TextBox 9"/>
          <p:cNvSpPr txBox="1"/>
          <p:nvPr/>
        </p:nvSpPr>
        <p:spPr>
          <a:xfrm>
            <a:off x="223184" y="228599"/>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b="1">
                <a:solidFill>
                  <a:srgbClr val="B870B8"/>
                </a:solidFill>
                <a:latin typeface="Rockwell"/>
                <a:ea typeface="Rockwell"/>
                <a:cs typeface="Rockwell"/>
                <a:sym typeface="Rockwell"/>
              </a:defRPr>
            </a:lvl1pPr>
          </a:lstStyle>
          <a:p>
            <a:r>
              <a:t>+</a:t>
            </a:r>
          </a:p>
        </p:txBody>
      </p:sp>
      <p:sp>
        <p:nvSpPr>
          <p:cNvPr id="81" name="Title Text"/>
          <p:cNvSpPr txBox="1">
            <a:spLocks noGrp="1"/>
          </p:cNvSpPr>
          <p:nvPr>
            <p:ph type="title"/>
          </p:nvPr>
        </p:nvSpPr>
        <p:spPr>
          <a:prstGeom prst="rect">
            <a:avLst/>
          </a:prstGeom>
        </p:spPr>
        <p:txBody>
          <a:bodyPr/>
          <a:lstStyle/>
          <a:p>
            <a:r>
              <a:t>Title Text</a:t>
            </a:r>
          </a:p>
        </p:txBody>
      </p:sp>
      <p:sp>
        <p:nvSpPr>
          <p:cNvPr id="82" name="Body Level One…"/>
          <p:cNvSpPr txBox="1">
            <a:spLocks noGrp="1"/>
          </p:cNvSpPr>
          <p:nvPr>
            <p:ph type="body" sz="half" idx="1"/>
          </p:nvPr>
        </p:nvSpPr>
        <p:spPr>
          <a:xfrm>
            <a:off x="498518" y="1985963"/>
            <a:ext cx="3657602" cy="4140202"/>
          </a:xfrm>
          <a:prstGeom prst="rect">
            <a:avLst/>
          </a:prstGeom>
        </p:spPr>
        <p:txBody>
          <a:bodyPr/>
          <a:lstStyle>
            <a:lvl1pPr>
              <a:defRPr sz="1800"/>
            </a:lvl1pPr>
            <a:lvl2pPr marL="457200" indent="-228600">
              <a:defRPr sz="1800"/>
            </a:lvl2pPr>
            <a:lvl3pPr marL="685800" indent="-228600">
              <a:defRPr sz="1800"/>
            </a:lvl3pPr>
            <a:lvl4pPr marL="914400" indent="-228600">
              <a:defRPr sz="1800"/>
            </a:lvl4pPr>
            <a:lvl5pPr marL="1143000" indent="-228600">
              <a:defRPr sz="1800"/>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90" name="Rectangle 9"/>
          <p:cNvSpPr/>
          <p:nvPr/>
        </p:nvSpPr>
        <p:spPr>
          <a:xfrm>
            <a:off x="8166847" y="282573"/>
            <a:ext cx="685802" cy="1600203"/>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91" name="TextBox 11"/>
          <p:cNvSpPr txBox="1"/>
          <p:nvPr/>
        </p:nvSpPr>
        <p:spPr>
          <a:xfrm>
            <a:off x="223184" y="228599"/>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b="1">
                <a:solidFill>
                  <a:srgbClr val="B870B8"/>
                </a:solidFill>
                <a:latin typeface="Rockwell"/>
                <a:ea typeface="Rockwell"/>
                <a:cs typeface="Rockwell"/>
                <a:sym typeface="Rockwell"/>
              </a:defRPr>
            </a:lvl1pPr>
          </a:lstStyle>
          <a:p>
            <a:r>
              <a:t>+</a:t>
            </a:r>
          </a:p>
        </p:txBody>
      </p:sp>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sz="half" idx="1"/>
          </p:nvPr>
        </p:nvSpPr>
        <p:spPr>
          <a:xfrm>
            <a:off x="497539" y="2447363"/>
            <a:ext cx="3657603" cy="3678801"/>
          </a:xfrm>
          <a:prstGeom prst="rect">
            <a:avLst/>
          </a:prstGeom>
        </p:spPr>
        <p:txBody>
          <a:bodyPr/>
          <a:lstStyle>
            <a:lvl1pPr>
              <a:defRPr sz="1800"/>
            </a:lvl1pPr>
            <a:lvl2pPr marL="457200" indent="-228600">
              <a:defRPr sz="1800"/>
            </a:lvl2pPr>
            <a:lvl3pPr marL="685800" indent="-228600">
              <a:defRPr sz="1800"/>
            </a:lvl3pPr>
            <a:lvl4pPr marL="914400" indent="-228600">
              <a:defRPr sz="1800"/>
            </a:lvl4pPr>
            <a:lvl5pPr marL="1143000" indent="-228600">
              <a:defRPr sz="1800"/>
            </a:lvl5pPr>
          </a:lstStyle>
          <a:p>
            <a:r>
              <a:t>Body Level One</a:t>
            </a:r>
          </a:p>
          <a:p>
            <a:pPr lvl="1"/>
            <a:r>
              <a:t>Body Level Two</a:t>
            </a:r>
          </a:p>
          <a:p>
            <a:pPr lvl="2"/>
            <a:r>
              <a:t>Body Level Three</a:t>
            </a:r>
          </a:p>
          <a:p>
            <a:pPr lvl="3"/>
            <a:r>
              <a:t>Body Level Four</a:t>
            </a:r>
          </a:p>
          <a:p>
            <a:pPr lvl="4"/>
            <a:r>
              <a:t>Body Level Five</a:t>
            </a:r>
          </a:p>
        </p:txBody>
      </p:sp>
      <p:sp>
        <p:nvSpPr>
          <p:cNvPr id="94" name="Text Placeholder 2"/>
          <p:cNvSpPr>
            <a:spLocks noGrp="1"/>
          </p:cNvSpPr>
          <p:nvPr>
            <p:ph type="body" sz="quarter" idx="13"/>
          </p:nvPr>
        </p:nvSpPr>
        <p:spPr>
          <a:xfrm>
            <a:off x="497539" y="2070847"/>
            <a:ext cx="3657603" cy="322731"/>
          </a:xfrm>
          <a:prstGeom prst="rect">
            <a:avLst/>
          </a:prstGeom>
          <a:solidFill>
            <a:schemeClr val="accent3"/>
          </a:solidFill>
        </p:spPr>
        <p:txBody>
          <a:bodyPr lIns="0" tIns="0" rIns="0" bIns="0" anchor="ctr"/>
          <a:lstStyle/>
          <a:p>
            <a:endParaRPr/>
          </a:p>
        </p:txBody>
      </p:sp>
      <p:sp>
        <p:nvSpPr>
          <p:cNvPr id="95" name="Text Placeholder 4"/>
          <p:cNvSpPr>
            <a:spLocks noGrp="1"/>
          </p:cNvSpPr>
          <p:nvPr>
            <p:ph type="body" sz="quarter" idx="14"/>
          </p:nvPr>
        </p:nvSpPr>
        <p:spPr>
          <a:xfrm>
            <a:off x="4399877" y="2070847"/>
            <a:ext cx="3657602" cy="322731"/>
          </a:xfrm>
          <a:prstGeom prst="rect">
            <a:avLst/>
          </a:prstGeom>
          <a:solidFill>
            <a:srgbClr val="A3A3C2"/>
          </a:solidFill>
        </p:spPr>
        <p:txBody>
          <a:bodyPr lIns="0" tIns="0" rIns="0" bIns="0" anchor="ctr"/>
          <a:lstStyle/>
          <a:p>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 Content, Top and Bottom">
    <p:spTree>
      <p:nvGrpSpPr>
        <p:cNvPr id="1" name=""/>
        <p:cNvGrpSpPr/>
        <p:nvPr/>
      </p:nvGrpSpPr>
      <p:grpSpPr>
        <a:xfrm>
          <a:off x="0" y="0"/>
          <a:ext cx="0" cy="0"/>
          <a:chOff x="0" y="0"/>
          <a:chExt cx="0" cy="0"/>
        </a:xfrm>
      </p:grpSpPr>
      <p:sp>
        <p:nvSpPr>
          <p:cNvPr id="103" name="TextBox 9"/>
          <p:cNvSpPr txBox="1"/>
          <p:nvPr/>
        </p:nvSpPr>
        <p:spPr>
          <a:xfrm>
            <a:off x="223184" y="228599"/>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b="1">
                <a:solidFill>
                  <a:srgbClr val="B870B8"/>
                </a:solidFill>
                <a:latin typeface="Rockwell"/>
                <a:ea typeface="Rockwell"/>
                <a:cs typeface="Rockwell"/>
                <a:sym typeface="Rockwell"/>
              </a:defRPr>
            </a:lvl1pPr>
          </a:lstStyle>
          <a:p>
            <a:r>
              <a:t>+</a:t>
            </a:r>
          </a:p>
        </p:txBody>
      </p:sp>
      <p:sp>
        <p:nvSpPr>
          <p:cNvPr id="104" name="Title Text"/>
          <p:cNvSpPr txBox="1">
            <a:spLocks noGrp="1"/>
          </p:cNvSpPr>
          <p:nvPr>
            <p:ph type="title"/>
          </p:nvPr>
        </p:nvSpPr>
        <p:spPr>
          <a:prstGeom prst="rect">
            <a:avLst/>
          </a:prstGeom>
        </p:spPr>
        <p:txBody>
          <a:bodyPr/>
          <a:lstStyle/>
          <a:p>
            <a:r>
              <a:t>Title Text</a:t>
            </a:r>
          </a:p>
        </p:txBody>
      </p:sp>
      <p:sp>
        <p:nvSpPr>
          <p:cNvPr id="105" name="Body Level One…"/>
          <p:cNvSpPr txBox="1">
            <a:spLocks noGrp="1"/>
          </p:cNvSpPr>
          <p:nvPr>
            <p:ph type="body" sz="half" idx="1"/>
          </p:nvPr>
        </p:nvSpPr>
        <p:spPr>
          <a:xfrm>
            <a:off x="498517" y="1985963"/>
            <a:ext cx="7569159" cy="1965962"/>
          </a:xfrm>
          <a:prstGeom prst="rect">
            <a:avLst/>
          </a:prstGeom>
        </p:spPr>
        <p:txBody>
          <a:bodyPr/>
          <a:lstStyle>
            <a:lvl1pPr>
              <a:defRPr sz="1800"/>
            </a:lvl1pPr>
            <a:lvl2pPr marL="457200" indent="-228600">
              <a:defRPr sz="1800"/>
            </a:lvl2pPr>
            <a:lvl3pPr marL="685800" indent="-228600">
              <a:defRPr sz="1800"/>
            </a:lvl3pPr>
            <a:lvl4pPr marL="914400" indent="-228600">
              <a:defRPr sz="1800"/>
            </a:lvl4pPr>
            <a:lvl5pPr marL="1143000" indent="-228600">
              <a:defRPr sz="1800"/>
            </a:lvl5pPr>
          </a:lstStyle>
          <a:p>
            <a:r>
              <a:t>Body Level One</a:t>
            </a:r>
          </a:p>
          <a:p>
            <a:pPr lvl="1"/>
            <a:r>
              <a:t>Body Level Two</a:t>
            </a:r>
          </a:p>
          <a:p>
            <a:pPr lvl="2"/>
            <a:r>
              <a:t>Body Level Three</a:t>
            </a:r>
          </a:p>
          <a:p>
            <a:pPr lvl="3"/>
            <a:r>
              <a:t>Body Level Four</a:t>
            </a:r>
          </a:p>
          <a:p>
            <a:pPr lvl="4"/>
            <a:r>
              <a:t>Body Level Five</a:t>
            </a:r>
          </a:p>
        </p:txBody>
      </p:sp>
      <p:sp>
        <p:nvSpPr>
          <p:cNvPr id="106" name="Rectangle 13"/>
          <p:cNvSpPr/>
          <p:nvPr/>
        </p:nvSpPr>
        <p:spPr>
          <a:xfrm>
            <a:off x="8166847" y="282573"/>
            <a:ext cx="685802" cy="1600203"/>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 Content">
    <p:spTree>
      <p:nvGrpSpPr>
        <p:cNvPr id="1" name=""/>
        <p:cNvGrpSpPr/>
        <p:nvPr/>
      </p:nvGrpSpPr>
      <p:grpSpPr>
        <a:xfrm>
          <a:off x="0" y="0"/>
          <a:ext cx="0" cy="0"/>
          <a:chOff x="0" y="0"/>
          <a:chExt cx="0" cy="0"/>
        </a:xfrm>
      </p:grpSpPr>
      <p:sp>
        <p:nvSpPr>
          <p:cNvPr id="114" name="Rectangle 7"/>
          <p:cNvSpPr/>
          <p:nvPr/>
        </p:nvSpPr>
        <p:spPr>
          <a:xfrm>
            <a:off x="8166847" y="282573"/>
            <a:ext cx="685802" cy="1600203"/>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115" name="TextBox 9"/>
          <p:cNvSpPr txBox="1"/>
          <p:nvPr/>
        </p:nvSpPr>
        <p:spPr>
          <a:xfrm>
            <a:off x="223184" y="228599"/>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b="1">
                <a:solidFill>
                  <a:srgbClr val="B870B8"/>
                </a:solidFill>
                <a:latin typeface="Rockwell"/>
                <a:ea typeface="Rockwell"/>
                <a:cs typeface="Rockwell"/>
                <a:sym typeface="Rockwell"/>
              </a:defRPr>
            </a:lvl1pPr>
          </a:lstStyle>
          <a:p>
            <a:r>
              <a:t>+</a:t>
            </a:r>
          </a:p>
        </p:txBody>
      </p:sp>
      <p:sp>
        <p:nvSpPr>
          <p:cNvPr id="116" name="Title Text"/>
          <p:cNvSpPr txBox="1">
            <a:spLocks noGrp="1"/>
          </p:cNvSpPr>
          <p:nvPr>
            <p:ph type="title"/>
          </p:nvPr>
        </p:nvSpPr>
        <p:spPr>
          <a:prstGeom prst="rect">
            <a:avLst/>
          </a:prstGeom>
        </p:spPr>
        <p:txBody>
          <a:bodyPr/>
          <a:lstStyle/>
          <a:p>
            <a:r>
              <a:t>Title Text</a:t>
            </a:r>
          </a:p>
        </p:txBody>
      </p:sp>
      <p:sp>
        <p:nvSpPr>
          <p:cNvPr id="117" name="Body Level One…"/>
          <p:cNvSpPr txBox="1">
            <a:spLocks noGrp="1"/>
          </p:cNvSpPr>
          <p:nvPr>
            <p:ph type="body" sz="quarter" idx="1"/>
          </p:nvPr>
        </p:nvSpPr>
        <p:spPr>
          <a:xfrm>
            <a:off x="4410075" y="1985963"/>
            <a:ext cx="3657600" cy="1965962"/>
          </a:xfrm>
          <a:prstGeom prst="rect">
            <a:avLst/>
          </a:prstGeom>
        </p:spPr>
        <p:txBody>
          <a:bodyPr/>
          <a:lstStyle>
            <a:lvl1pPr>
              <a:defRPr sz="1800"/>
            </a:lvl1pPr>
            <a:lvl2pPr marL="457200" indent="-228600">
              <a:defRPr sz="1800"/>
            </a:lvl2pPr>
            <a:lvl3pPr marL="685800" indent="-228600">
              <a:defRPr sz="1800"/>
            </a:lvl3pPr>
            <a:lvl4pPr marL="914400" indent="-228600">
              <a:defRPr sz="1800"/>
            </a:lvl4pPr>
            <a:lvl5pPr marL="1143000" indent="-228600">
              <a:defRPr sz="1800"/>
            </a:lvl5pPr>
          </a:lstStyle>
          <a:p>
            <a:r>
              <a:t>Body Level One</a:t>
            </a:r>
          </a:p>
          <a:p>
            <a:pPr lvl="1"/>
            <a:r>
              <a:t>Body Level Two</a:t>
            </a:r>
          </a:p>
          <a:p>
            <a:pPr lvl="2"/>
            <a:r>
              <a:t>Body Level Three</a:t>
            </a:r>
          </a:p>
          <a:p>
            <a:pPr lvl="3"/>
            <a:r>
              <a:t>Body Level Four</a:t>
            </a:r>
          </a:p>
          <a:p>
            <a:pPr lvl="4"/>
            <a:r>
              <a:t>Body Level Five</a:t>
            </a: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8210550" y="282573"/>
            <a:ext cx="642097" cy="1600203"/>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3" name="TextBox 8"/>
          <p:cNvSpPr txBox="1"/>
          <p:nvPr/>
        </p:nvSpPr>
        <p:spPr>
          <a:xfrm>
            <a:off x="223184" y="228599"/>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b="1">
                <a:solidFill>
                  <a:srgbClr val="B870B8"/>
                </a:solidFill>
                <a:latin typeface="Rockwell"/>
                <a:ea typeface="Rockwell"/>
                <a:cs typeface="Rockwell"/>
                <a:sym typeface="Rockwell"/>
              </a:defRPr>
            </a:lvl1pPr>
          </a:lstStyle>
          <a:p>
            <a:r>
              <a:t>+</a:t>
            </a:r>
          </a:p>
        </p:txBody>
      </p:sp>
      <p:sp>
        <p:nvSpPr>
          <p:cNvPr id="4" name="Rectangle 9"/>
          <p:cNvSpPr/>
          <p:nvPr/>
        </p:nvSpPr>
        <p:spPr>
          <a:xfrm>
            <a:off x="8068233" y="282573"/>
            <a:ext cx="91442" cy="1600203"/>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5" name="Title Text"/>
          <p:cNvSpPr txBox="1">
            <a:spLocks noGrp="1"/>
          </p:cNvSpPr>
          <p:nvPr>
            <p:ph type="title"/>
          </p:nvPr>
        </p:nvSpPr>
        <p:spPr>
          <a:xfrm>
            <a:off x="498473" y="484092"/>
            <a:ext cx="7556315" cy="1116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Title Text</a:t>
            </a:r>
          </a:p>
        </p:txBody>
      </p:sp>
      <p:sp>
        <p:nvSpPr>
          <p:cNvPr id="6" name="Body Level One…"/>
          <p:cNvSpPr txBox="1">
            <a:spLocks noGrp="1"/>
          </p:cNvSpPr>
          <p:nvPr>
            <p:ph type="body" idx="1"/>
          </p:nvPr>
        </p:nvSpPr>
        <p:spPr>
          <a:xfrm>
            <a:off x="498473" y="1981200"/>
            <a:ext cx="7556315" cy="4144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8546992" y="288924"/>
            <a:ext cx="312846" cy="271745"/>
          </a:xfrm>
          <a:prstGeom prst="rect">
            <a:avLst/>
          </a:prstGeom>
          <a:ln w="12700">
            <a:miter lim="400000"/>
          </a:ln>
        </p:spPr>
        <p:txBody>
          <a:bodyPr wrap="none" lIns="45718" tIns="45718" rIns="45718" bIns="45718" anchor="ctr">
            <a:spAutoFit/>
          </a:bodyPr>
          <a:lstStyle>
            <a:lvl1pPr algn="r">
              <a:defRPr sz="1400">
                <a:solidFill>
                  <a:srgbClr val="FFFFFF"/>
                </a:solidFill>
                <a:latin typeface="Rockwell"/>
                <a:ea typeface="Rockwell"/>
                <a:cs typeface="Rockwell"/>
                <a:sym typeface="Rockwe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705" r:id="rId21"/>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Rockwell"/>
          <a:ea typeface="Rockwell"/>
          <a:cs typeface="Rockwell"/>
          <a:sym typeface="Rockwell"/>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Rockwell"/>
          <a:ea typeface="Rockwell"/>
          <a:cs typeface="Rockwell"/>
          <a:sym typeface="Rockwell"/>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Rockwell"/>
          <a:ea typeface="Rockwell"/>
          <a:cs typeface="Rockwell"/>
          <a:sym typeface="Rockwell"/>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Rockwell"/>
          <a:ea typeface="Rockwell"/>
          <a:cs typeface="Rockwell"/>
          <a:sym typeface="Rockwell"/>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Rockwell"/>
          <a:ea typeface="Rockwell"/>
          <a:cs typeface="Rockwell"/>
          <a:sym typeface="Rockwell"/>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Rockwell"/>
          <a:ea typeface="Rockwell"/>
          <a:cs typeface="Rockwell"/>
          <a:sym typeface="Rockwell"/>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Rockwell"/>
          <a:ea typeface="Rockwell"/>
          <a:cs typeface="Rockwell"/>
          <a:sym typeface="Rockwell"/>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Rockwell"/>
          <a:ea typeface="Rockwell"/>
          <a:cs typeface="Rockwell"/>
          <a:sym typeface="Rockwell"/>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Rockwell"/>
          <a:ea typeface="Rockwell"/>
          <a:cs typeface="Rockwell"/>
          <a:sym typeface="Rockwell"/>
        </a:defRPr>
      </a:lvl9pPr>
    </p:titleStyle>
    <p:bodyStyle>
      <a:lvl1pPr marL="228600" marR="0" indent="-228600" algn="l" defTabSz="914400" rtl="0" latinLnBrk="0">
        <a:lnSpc>
          <a:spcPct val="100000"/>
        </a:lnSpc>
        <a:spcBef>
          <a:spcPts val="2000"/>
        </a:spcBef>
        <a:spcAft>
          <a:spcPts val="0"/>
        </a:spcAft>
        <a:buClr>
          <a:schemeClr val="accent1"/>
        </a:buClr>
        <a:buSzPct val="75000"/>
        <a:buFontTx/>
        <a:buChar char="■"/>
        <a:tabLst/>
        <a:defRPr sz="2000" b="0" i="0" u="none" strike="noStrike" cap="none" spc="0" baseline="0">
          <a:solidFill>
            <a:srgbClr val="595959"/>
          </a:solidFill>
          <a:uFillTx/>
          <a:latin typeface="Rockwell"/>
          <a:ea typeface="Rockwell"/>
          <a:cs typeface="Rockwell"/>
          <a:sym typeface="Rockwell"/>
        </a:defRPr>
      </a:lvl1pPr>
      <a:lvl2pPr marL="482600" marR="0" indent="-254000" algn="l" defTabSz="914400" rtl="0" latinLnBrk="0">
        <a:lnSpc>
          <a:spcPct val="100000"/>
        </a:lnSpc>
        <a:spcBef>
          <a:spcPts val="2000"/>
        </a:spcBef>
        <a:spcAft>
          <a:spcPts val="0"/>
        </a:spcAft>
        <a:buClr>
          <a:schemeClr val="accent1"/>
        </a:buClr>
        <a:buSzPct val="75000"/>
        <a:buFontTx/>
        <a:buChar char="■"/>
        <a:tabLst/>
        <a:defRPr sz="2000" b="0" i="0" u="none" strike="noStrike" cap="none" spc="0" baseline="0">
          <a:solidFill>
            <a:srgbClr val="595959"/>
          </a:solidFill>
          <a:uFillTx/>
          <a:latin typeface="Rockwell"/>
          <a:ea typeface="Rockwell"/>
          <a:cs typeface="Rockwell"/>
          <a:sym typeface="Rockwell"/>
        </a:defRPr>
      </a:lvl2pPr>
      <a:lvl3pPr marL="711200" marR="0" indent="-254000" algn="l" defTabSz="914400" rtl="0" latinLnBrk="0">
        <a:lnSpc>
          <a:spcPct val="100000"/>
        </a:lnSpc>
        <a:spcBef>
          <a:spcPts val="2000"/>
        </a:spcBef>
        <a:spcAft>
          <a:spcPts val="0"/>
        </a:spcAft>
        <a:buClr>
          <a:schemeClr val="accent1"/>
        </a:buClr>
        <a:buSzPct val="75000"/>
        <a:buFontTx/>
        <a:buChar char="■"/>
        <a:tabLst/>
        <a:defRPr sz="2000" b="0" i="0" u="none" strike="noStrike" cap="none" spc="0" baseline="0">
          <a:solidFill>
            <a:srgbClr val="595959"/>
          </a:solidFill>
          <a:uFillTx/>
          <a:latin typeface="Rockwell"/>
          <a:ea typeface="Rockwell"/>
          <a:cs typeface="Rockwell"/>
          <a:sym typeface="Rockwell"/>
        </a:defRPr>
      </a:lvl3pPr>
      <a:lvl4pPr marL="939800" marR="0" indent="-254000" algn="l" defTabSz="914400" rtl="0" latinLnBrk="0">
        <a:lnSpc>
          <a:spcPct val="100000"/>
        </a:lnSpc>
        <a:spcBef>
          <a:spcPts val="2000"/>
        </a:spcBef>
        <a:spcAft>
          <a:spcPts val="0"/>
        </a:spcAft>
        <a:buClr>
          <a:schemeClr val="accent1"/>
        </a:buClr>
        <a:buSzPct val="75000"/>
        <a:buFontTx/>
        <a:buChar char="■"/>
        <a:tabLst/>
        <a:defRPr sz="2000" b="0" i="0" u="none" strike="noStrike" cap="none" spc="0" baseline="0">
          <a:solidFill>
            <a:srgbClr val="595959"/>
          </a:solidFill>
          <a:uFillTx/>
          <a:latin typeface="Rockwell"/>
          <a:ea typeface="Rockwell"/>
          <a:cs typeface="Rockwell"/>
          <a:sym typeface="Rockwell"/>
        </a:defRPr>
      </a:lvl4pPr>
      <a:lvl5pPr marL="1168400" marR="0" indent="-254000" algn="l" defTabSz="914400" rtl="0" latinLnBrk="0">
        <a:lnSpc>
          <a:spcPct val="100000"/>
        </a:lnSpc>
        <a:spcBef>
          <a:spcPts val="2000"/>
        </a:spcBef>
        <a:spcAft>
          <a:spcPts val="0"/>
        </a:spcAft>
        <a:buClr>
          <a:schemeClr val="accent1"/>
        </a:buClr>
        <a:buSzPct val="75000"/>
        <a:buFontTx/>
        <a:buChar char="■"/>
        <a:tabLst/>
        <a:defRPr sz="2000" b="0" i="0" u="none" strike="noStrike" cap="none" spc="0" baseline="0">
          <a:solidFill>
            <a:srgbClr val="595959"/>
          </a:solidFill>
          <a:uFillTx/>
          <a:latin typeface="Rockwell"/>
          <a:ea typeface="Rockwell"/>
          <a:cs typeface="Rockwell"/>
          <a:sym typeface="Rockwell"/>
        </a:defRPr>
      </a:lvl5pPr>
      <a:lvl6pPr marL="2514600" marR="0" indent="-228600" algn="l" defTabSz="914400" rtl="0" latinLnBrk="0">
        <a:lnSpc>
          <a:spcPct val="100000"/>
        </a:lnSpc>
        <a:spcBef>
          <a:spcPts val="2000"/>
        </a:spcBef>
        <a:spcAft>
          <a:spcPts val="0"/>
        </a:spcAft>
        <a:buClr>
          <a:schemeClr val="accent1"/>
        </a:buClr>
        <a:buSzPct val="100000"/>
        <a:buFontTx/>
        <a:buChar char="•"/>
        <a:tabLst/>
        <a:defRPr sz="2000" b="0" i="0" u="none" strike="noStrike" cap="none" spc="0" baseline="0">
          <a:solidFill>
            <a:srgbClr val="595959"/>
          </a:solidFill>
          <a:uFillTx/>
          <a:latin typeface="Rockwell"/>
          <a:ea typeface="Rockwell"/>
          <a:cs typeface="Rockwell"/>
          <a:sym typeface="Rockwell"/>
        </a:defRPr>
      </a:lvl6pPr>
      <a:lvl7pPr marL="2971800" marR="0" indent="-228600" algn="l" defTabSz="914400" rtl="0" latinLnBrk="0">
        <a:lnSpc>
          <a:spcPct val="100000"/>
        </a:lnSpc>
        <a:spcBef>
          <a:spcPts val="2000"/>
        </a:spcBef>
        <a:spcAft>
          <a:spcPts val="0"/>
        </a:spcAft>
        <a:buClr>
          <a:schemeClr val="accent1"/>
        </a:buClr>
        <a:buSzPct val="100000"/>
        <a:buFontTx/>
        <a:buChar char="•"/>
        <a:tabLst/>
        <a:defRPr sz="2000" b="0" i="0" u="none" strike="noStrike" cap="none" spc="0" baseline="0">
          <a:solidFill>
            <a:srgbClr val="595959"/>
          </a:solidFill>
          <a:uFillTx/>
          <a:latin typeface="Rockwell"/>
          <a:ea typeface="Rockwell"/>
          <a:cs typeface="Rockwell"/>
          <a:sym typeface="Rockwell"/>
        </a:defRPr>
      </a:lvl7pPr>
      <a:lvl8pPr marL="3429000" marR="0" indent="-228600" algn="l" defTabSz="914400" rtl="0" latinLnBrk="0">
        <a:lnSpc>
          <a:spcPct val="100000"/>
        </a:lnSpc>
        <a:spcBef>
          <a:spcPts val="2000"/>
        </a:spcBef>
        <a:spcAft>
          <a:spcPts val="0"/>
        </a:spcAft>
        <a:buClr>
          <a:schemeClr val="accent1"/>
        </a:buClr>
        <a:buSzPct val="100000"/>
        <a:buFontTx/>
        <a:buChar char="•"/>
        <a:tabLst/>
        <a:defRPr sz="2000" b="0" i="0" u="none" strike="noStrike" cap="none" spc="0" baseline="0">
          <a:solidFill>
            <a:srgbClr val="595959"/>
          </a:solidFill>
          <a:uFillTx/>
          <a:latin typeface="Rockwell"/>
          <a:ea typeface="Rockwell"/>
          <a:cs typeface="Rockwell"/>
          <a:sym typeface="Rockwell"/>
        </a:defRPr>
      </a:lvl8pPr>
      <a:lvl9pPr marL="3886200" marR="0" indent="-228600" algn="l" defTabSz="914400" rtl="0" latinLnBrk="0">
        <a:lnSpc>
          <a:spcPct val="100000"/>
        </a:lnSpc>
        <a:spcBef>
          <a:spcPts val="2000"/>
        </a:spcBef>
        <a:spcAft>
          <a:spcPts val="0"/>
        </a:spcAft>
        <a:buClr>
          <a:schemeClr val="accent1"/>
        </a:buClr>
        <a:buSzPct val="100000"/>
        <a:buFontTx/>
        <a:buChar char="•"/>
        <a:tabLst/>
        <a:defRPr sz="2000" b="0" i="0" u="none" strike="noStrike" cap="none" spc="0" baseline="0">
          <a:solidFill>
            <a:srgbClr val="595959"/>
          </a:solidFill>
          <a:uFillTx/>
          <a:latin typeface="Rockwell"/>
          <a:ea typeface="Rockwell"/>
          <a:cs typeface="Rockwell"/>
          <a:sym typeface="Rockwell"/>
        </a:defRPr>
      </a:lvl9pPr>
    </p:bodyStyle>
    <p:otherStyle>
      <a:lvl1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Rockwell"/>
        </a:defRPr>
      </a:lvl1pPr>
      <a:lvl2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Rockwell"/>
        </a:defRPr>
      </a:lvl2pPr>
      <a:lvl3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Rockwell"/>
        </a:defRPr>
      </a:lvl3pPr>
      <a:lvl4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Rockwell"/>
        </a:defRPr>
      </a:lvl4pPr>
      <a:lvl5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Rockwell"/>
        </a:defRPr>
      </a:lvl5pPr>
      <a:lvl6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Rockwell"/>
        </a:defRPr>
      </a:lvl6pPr>
      <a:lvl7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Rockwell"/>
        </a:defRPr>
      </a:lvl7pPr>
      <a:lvl8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Rockwell"/>
        </a:defRPr>
      </a:lvl8pPr>
      <a:lvl9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Rockwel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1485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6994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F348-B3D9-4D48-9047-CE76AC290D03}" type="datetimeFigureOut">
              <a:rPr lang="en-US" smtClean="0"/>
              <a:t>5/24/2023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3348-EC9C-5F45-A82A-2C26670334C6}" type="slidenum">
              <a:rPr lang="en-US" smtClean="0"/>
              <a:t>‹#›</a:t>
            </a:fld>
            <a:endParaRPr lang="en-US"/>
          </a:p>
        </p:txBody>
      </p:sp>
    </p:spTree>
    <p:extLst>
      <p:ext uri="{BB962C8B-B14F-4D97-AF65-F5344CB8AC3E}">
        <p14:creationId xmlns:p14="http://schemas.microsoft.com/office/powerpoint/2010/main" val="40835709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963755E-FD04-4419-BFF0-E62CA1C385EB}" type="datetimeFigureOut">
              <a:rPr lang="en-US" smtClean="0"/>
              <a:pPr/>
              <a:t>5/24/2023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6037C7-2D35-48BF-A219-348F4EB615C1}" type="slidenum">
              <a:rPr lang="en-US" smtClean="0"/>
              <a:pPr/>
              <a:t>‹#›</a:t>
            </a:fld>
            <a:endParaRPr lang="en-US"/>
          </a:p>
        </p:txBody>
      </p:sp>
    </p:spTree>
    <p:extLst>
      <p:ext uri="{BB962C8B-B14F-4D97-AF65-F5344CB8AC3E}">
        <p14:creationId xmlns:p14="http://schemas.microsoft.com/office/powerpoint/2010/main" val="25431093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1485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6994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5FF348-B3D9-4D48-9047-CE76AC290D03}" type="datetimeFigureOut">
              <a:rPr lang="en-US" smtClean="0"/>
              <a:t>5/24/2023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5A3348-EC9C-5F45-A82A-2C26670334C6}" type="slidenum">
              <a:rPr lang="en-US" smtClean="0"/>
              <a:t>‹#›</a:t>
            </a:fld>
            <a:endParaRPr lang="en-US"/>
          </a:p>
        </p:txBody>
      </p:sp>
    </p:spTree>
    <p:extLst>
      <p:ext uri="{BB962C8B-B14F-4D97-AF65-F5344CB8AC3E}">
        <p14:creationId xmlns:p14="http://schemas.microsoft.com/office/powerpoint/2010/main" val="82466683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iming>
    <p:tnLst>
      <p:par>
        <p:cTn id="1" dur="indefinite" restart="never" nodeType="tmRoot"/>
      </p:par>
    </p:tnLst>
  </p:timing>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IO6zqIm88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youtu.be/Zvqx9DfG9lU"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youtu.be/0Cw51gLry_I"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youtu.be/Am-XbS0y0h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youtu.be/Ka59V4TFef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dmeE3qTJRUw"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oi.org/10.1007/s40261-015-0354-y"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https://mcusercontent.com/8eeee921893db656502b54f00/images/0e0f1bd4-a57b-4cfa-be43-7659e33eab37.png" TargetMode="External"/><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3" Type="http://schemas.openxmlformats.org/officeDocument/2006/relationships/hyperlink" Target="https://doi.org/10.1016/j.euroneuro.2018.08.001" TargetMode="External"/><Relationship Id="rId2" Type="http://schemas.openxmlformats.org/officeDocument/2006/relationships/hyperlink" Target="https://howtoadhd.com" TargetMode="External"/><Relationship Id="rId1" Type="http://schemas.openxmlformats.org/officeDocument/2006/relationships/slideLayout" Target="../slideLayouts/slideLayout2.xml"/><Relationship Id="rId6" Type="http://schemas.openxmlformats.org/officeDocument/2006/relationships/hyperlink" Target="mailto:okoniea@chc1.com" TargetMode="External"/><Relationship Id="rId5" Type="http://schemas.openxmlformats.org/officeDocument/2006/relationships/hyperlink" Target="https://doi.org/10.1007/s11920-014-0478-4" TargetMode="External"/><Relationship Id="rId4" Type="http://schemas.openxmlformats.org/officeDocument/2006/relationships/hyperlink" Target="https://doi.org/10.1159/000495307"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itle 1"/>
          <p:cNvSpPr txBox="1">
            <a:spLocks noGrp="1"/>
          </p:cNvSpPr>
          <p:nvPr>
            <p:ph type="ctrTitle"/>
          </p:nvPr>
        </p:nvSpPr>
        <p:spPr>
          <a:prstGeom prst="rect">
            <a:avLst/>
          </a:prstGeom>
        </p:spPr>
        <p:txBody>
          <a:bodyPr/>
          <a:lstStyle>
            <a:lvl1pPr>
              <a:defRPr sz="2500"/>
            </a:lvl1pPr>
          </a:lstStyle>
          <a:p>
            <a:r>
              <a:t>attention, concentration, impulsivity and mood</a:t>
            </a:r>
          </a:p>
        </p:txBody>
      </p:sp>
      <p:sp>
        <p:nvSpPr>
          <p:cNvPr id="255" name="Subtitle 2"/>
          <p:cNvSpPr txBox="1">
            <a:spLocks noGrp="1"/>
          </p:cNvSpPr>
          <p:nvPr>
            <p:ph type="subTitle" sz="quarter" idx="1"/>
          </p:nvPr>
        </p:nvSpPr>
        <p:spPr>
          <a:prstGeom prst="rect">
            <a:avLst/>
          </a:prstGeom>
        </p:spPr>
        <p:txBody>
          <a:bodyPr/>
          <a:lstStyle/>
          <a:p>
            <a:pPr>
              <a:lnSpc>
                <a:spcPct val="90000"/>
              </a:lnSpc>
              <a:defRPr sz="1200"/>
            </a:pPr>
            <a:endParaRPr dirty="0"/>
          </a:p>
          <a:p>
            <a:pPr>
              <a:lnSpc>
                <a:spcPct val="90000"/>
              </a:lnSpc>
              <a:defRPr sz="1200"/>
            </a:pPr>
            <a:r>
              <a:rPr dirty="0"/>
              <a:t>Anastasia Okoniewski, MSN, APRN, DNP</a:t>
            </a:r>
          </a:p>
          <a:p>
            <a:pPr>
              <a:lnSpc>
                <a:spcPct val="90000"/>
              </a:lnSpc>
              <a:defRPr sz="1200"/>
            </a:pPr>
            <a:r>
              <a:rPr lang="en-US" dirty="0" smtClean="0"/>
              <a:t>Community Health Center, </a:t>
            </a:r>
            <a:r>
              <a:rPr lang="en-US" dirty="0" err="1" smtClean="0"/>
              <a:t>Inc</a:t>
            </a:r>
            <a:endParaRPr dirty="0"/>
          </a:p>
        </p:txBody>
      </p:sp>
      <p:sp>
        <p:nvSpPr>
          <p:cNvPr id="256" name="Slide Number"/>
          <p:cNvSpPr txBox="1">
            <a:spLocks noGrp="1"/>
          </p:cNvSpPr>
          <p:nvPr>
            <p:ph type="sldNum" sz="quarter" idx="4294967295"/>
          </p:nvPr>
        </p:nvSpPr>
        <p:spPr>
          <a:xfrm>
            <a:off x="6344708" y="6220478"/>
            <a:ext cx="208493" cy="27174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11" descr="Picture 11"/>
          <p:cNvPicPr>
            <a:picLocks noChangeAspect="1"/>
          </p:cNvPicPr>
          <p:nvPr/>
        </p:nvPicPr>
        <p:blipFill>
          <a:blip r:embed="rId2">
            <a:extLst/>
          </a:blip>
          <a:stretch>
            <a:fillRect/>
          </a:stretch>
        </p:blipFill>
        <p:spPr>
          <a:xfrm>
            <a:off x="0" y="0"/>
            <a:ext cx="9144000" cy="660400"/>
          </a:xfrm>
          <a:prstGeom prst="rect">
            <a:avLst/>
          </a:prstGeom>
          <a:ln w="12700">
            <a:miter lim="400000"/>
          </a:ln>
        </p:spPr>
      </p:pic>
      <p:sp>
        <p:nvSpPr>
          <p:cNvPr id="283" name="Rectangle 10"/>
          <p:cNvSpPr/>
          <p:nvPr/>
        </p:nvSpPr>
        <p:spPr>
          <a:xfrm>
            <a:off x="0" y="668337"/>
            <a:ext cx="9144000" cy="914401"/>
          </a:xfrm>
          <a:prstGeom prst="rect">
            <a:avLst/>
          </a:prstGeom>
          <a:solidFill>
            <a:srgbClr val="E5ECF3"/>
          </a:solidFill>
          <a:ln w="12700">
            <a:miter lim="400000"/>
          </a:ln>
        </p:spPr>
        <p:txBody>
          <a:bodyPr lIns="45718" tIns="45718" rIns="45718" bIns="45718" anchor="ctr"/>
          <a:lstStyle/>
          <a:p>
            <a:pPr algn="ctr">
              <a:defRPr>
                <a:solidFill>
                  <a:srgbClr val="FFFFFF"/>
                </a:solidFill>
                <a:latin typeface="Rockwell"/>
                <a:ea typeface="Rockwell"/>
                <a:cs typeface="Rockwell"/>
                <a:sym typeface="Rockwell"/>
              </a:defRPr>
            </a:pPr>
            <a:endParaRPr/>
          </a:p>
        </p:txBody>
      </p:sp>
      <p:sp>
        <p:nvSpPr>
          <p:cNvPr id="284" name="Date Placeholder 3"/>
          <p:cNvSpPr txBox="1"/>
          <p:nvPr/>
        </p:nvSpPr>
        <p:spPr>
          <a:xfrm>
            <a:off x="457200" y="6342075"/>
            <a:ext cx="2133600" cy="3936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defRPr sz="1100">
                <a:solidFill>
                  <a:srgbClr val="898989"/>
                </a:solidFill>
                <a:latin typeface="Rockwell"/>
                <a:ea typeface="Rockwell"/>
                <a:cs typeface="Rockwell"/>
                <a:sym typeface="Rockwell"/>
              </a:defRPr>
            </a:pPr>
            <a:r>
              <a:t>Date of download: </a:t>
            </a:r>
          </a:p>
          <a:p>
            <a:pPr>
              <a:defRPr sz="1100">
                <a:solidFill>
                  <a:srgbClr val="898989"/>
                </a:solidFill>
                <a:latin typeface="Rockwell"/>
                <a:ea typeface="Rockwell"/>
                <a:cs typeface="Rockwell"/>
                <a:sym typeface="Rockwell"/>
              </a:defRPr>
            </a:pPr>
            <a:r>
              <a:t>10/29/2013</a:t>
            </a:r>
          </a:p>
        </p:txBody>
      </p:sp>
      <p:sp>
        <p:nvSpPr>
          <p:cNvPr id="285" name="Footer Placeholder 4"/>
          <p:cNvSpPr txBox="1"/>
          <p:nvPr/>
        </p:nvSpPr>
        <p:spPr>
          <a:xfrm>
            <a:off x="3124200" y="6342075"/>
            <a:ext cx="3200400" cy="3936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100">
                <a:solidFill>
                  <a:srgbClr val="898989"/>
                </a:solidFill>
                <a:latin typeface="Rockwell"/>
                <a:ea typeface="Rockwell"/>
                <a:cs typeface="Rockwell"/>
                <a:sym typeface="Rockwell"/>
              </a:defRPr>
            </a:lvl1pPr>
          </a:lstStyle>
          <a:p>
            <a:r>
              <a:t>Copyright © American Psychiatric Association. All rights reserved.</a:t>
            </a:r>
          </a:p>
        </p:txBody>
      </p:sp>
      <p:sp>
        <p:nvSpPr>
          <p:cNvPr id="286" name="Text Placeholder 2"/>
          <p:cNvSpPr txBox="1"/>
          <p:nvPr/>
        </p:nvSpPr>
        <p:spPr>
          <a:xfrm>
            <a:off x="457200" y="744537"/>
            <a:ext cx="8229600" cy="2387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marL="342900" indent="-342900">
              <a:spcBef>
                <a:spcPts val="200"/>
              </a:spcBef>
              <a:defRPr sz="1200" b="1">
                <a:latin typeface="Rockwell"/>
                <a:ea typeface="Rockwell"/>
                <a:cs typeface="Rockwell"/>
                <a:sym typeface="Rockwell"/>
              </a:defRPr>
            </a:lvl1pPr>
          </a:lstStyle>
          <a:p>
            <a:r>
              <a:t>From: Cerebellar Development and Clinical Outcome in Attention Deficit Hyperactivity Disorder</a:t>
            </a:r>
          </a:p>
        </p:txBody>
      </p:sp>
      <p:sp>
        <p:nvSpPr>
          <p:cNvPr id="287" name="Straight Connector 8"/>
          <p:cNvSpPr/>
          <p:nvPr/>
        </p:nvSpPr>
        <p:spPr>
          <a:xfrm>
            <a:off x="381000" y="6248400"/>
            <a:ext cx="8382001" cy="0"/>
          </a:xfrm>
          <a:prstGeom prst="line">
            <a:avLst/>
          </a:prstGeom>
          <a:ln>
            <a:solidFill>
              <a:srgbClr val="BFBFBF"/>
            </a:solidFill>
          </a:ln>
        </p:spPr>
        <p:txBody>
          <a:bodyPr lIns="45718" tIns="45718" rIns="45718" bIns="45718"/>
          <a:lstStyle/>
          <a:p>
            <a:endParaRPr/>
          </a:p>
        </p:txBody>
      </p:sp>
      <p:sp>
        <p:nvSpPr>
          <p:cNvPr id="288" name="Text Placeholder 2"/>
          <p:cNvSpPr txBox="1"/>
          <p:nvPr/>
        </p:nvSpPr>
        <p:spPr>
          <a:xfrm>
            <a:off x="457200" y="1354137"/>
            <a:ext cx="7467600" cy="198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marL="342900" indent="-342900">
              <a:spcBef>
                <a:spcPts val="100"/>
              </a:spcBef>
              <a:defRPr sz="800" b="1">
                <a:latin typeface="Rockwell"/>
                <a:ea typeface="Rockwell"/>
                <a:cs typeface="Rockwell"/>
                <a:sym typeface="Rockwell"/>
              </a:defRPr>
            </a:lvl1pPr>
          </a:lstStyle>
          <a:p>
            <a:r>
              <a:t>Am J Psychiatry. 2007;164(4):647-655. doi:10.1176/appi.ajp.164.4.647</a:t>
            </a:r>
          </a:p>
        </p:txBody>
      </p:sp>
      <p:pic>
        <p:nvPicPr>
          <p:cNvPr id="289" name="Picture 15" descr="Picture 15"/>
          <p:cNvPicPr>
            <a:picLocks noChangeAspect="1"/>
          </p:cNvPicPr>
          <p:nvPr/>
        </p:nvPicPr>
        <p:blipFill>
          <a:blip r:embed="rId3">
            <a:extLst/>
          </a:blip>
          <a:stretch>
            <a:fillRect/>
          </a:stretch>
        </p:blipFill>
        <p:spPr>
          <a:xfrm>
            <a:off x="7302500" y="0"/>
            <a:ext cx="1765300" cy="363540"/>
          </a:xfrm>
          <a:prstGeom prst="rect">
            <a:avLst/>
          </a:prstGeom>
          <a:ln w="12700">
            <a:miter lim="400000"/>
          </a:ln>
          <a:effectLst>
            <a:outerShdw blurRad="63500" dist="12700" dir="2700000" rotWithShape="0">
              <a:srgbClr val="000000">
                <a:alpha val="20000"/>
              </a:srgbClr>
            </a:outerShdw>
          </a:effectLst>
        </p:spPr>
      </p:pic>
      <p:pic>
        <p:nvPicPr>
          <p:cNvPr id="290" name="Picture 14" descr="Picture 14"/>
          <p:cNvPicPr>
            <a:picLocks noChangeAspect="1"/>
          </p:cNvPicPr>
          <p:nvPr/>
        </p:nvPicPr>
        <p:blipFill>
          <a:blip r:embed="rId4">
            <a:extLst/>
          </a:blip>
          <a:stretch>
            <a:fillRect/>
          </a:stretch>
        </p:blipFill>
        <p:spPr>
          <a:xfrm>
            <a:off x="1064189" y="1702683"/>
            <a:ext cx="6509668" cy="454571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 Box 1"/>
          <p:cNvSpPr txBox="1"/>
          <p:nvPr/>
        </p:nvSpPr>
        <p:spPr>
          <a:xfrm>
            <a:off x="325439" y="381640"/>
            <a:ext cx="8493122" cy="4255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tabLst>
                <a:tab pos="647700" algn="l"/>
                <a:tab pos="1308100" algn="l"/>
                <a:tab pos="1968500" algn="l"/>
                <a:tab pos="2616200" algn="l"/>
                <a:tab pos="3276600" algn="l"/>
                <a:tab pos="3937000" algn="l"/>
                <a:tab pos="4584700" algn="l"/>
                <a:tab pos="5245100" algn="l"/>
                <a:tab pos="5905500" algn="l"/>
                <a:tab pos="6565900" algn="l"/>
                <a:tab pos="7213600" algn="l"/>
                <a:tab pos="7874000" algn="l"/>
              </a:tabLst>
              <a:defRPr sz="1500" b="1">
                <a:latin typeface="Arial"/>
                <a:ea typeface="Arial"/>
                <a:cs typeface="Arial"/>
                <a:sym typeface="Arial"/>
              </a:defRPr>
            </a:lvl1pPr>
          </a:lstStyle>
          <a:p>
            <a:r>
              <a:t>Kaplan–Meier curves illustrating the proportion of cortical points that had attained peak thickness at each age for all cerebral cortical points (Left) and the prefrontal cortex (Right). </a:t>
            </a:r>
          </a:p>
        </p:txBody>
      </p:sp>
      <p:pic>
        <p:nvPicPr>
          <p:cNvPr id="293" name="Picture 2" descr="Picture 2"/>
          <p:cNvPicPr>
            <a:picLocks noChangeAspect="1"/>
          </p:cNvPicPr>
          <p:nvPr/>
        </p:nvPicPr>
        <p:blipFill>
          <a:blip r:embed="rId3">
            <a:extLst/>
          </a:blip>
          <a:stretch>
            <a:fillRect/>
          </a:stretch>
        </p:blipFill>
        <p:spPr>
          <a:xfrm>
            <a:off x="2879" y="5943503"/>
            <a:ext cx="9106562" cy="943301"/>
          </a:xfrm>
          <a:prstGeom prst="rect">
            <a:avLst/>
          </a:prstGeom>
          <a:ln w="12700">
            <a:miter lim="400000"/>
          </a:ln>
        </p:spPr>
      </p:pic>
      <p:pic>
        <p:nvPicPr>
          <p:cNvPr id="294" name="Picture 3" descr="Picture 3"/>
          <p:cNvPicPr>
            <a:picLocks noChangeAspect="1"/>
          </p:cNvPicPr>
          <p:nvPr/>
        </p:nvPicPr>
        <p:blipFill>
          <a:blip r:embed="rId4">
            <a:extLst/>
          </a:blip>
          <a:stretch>
            <a:fillRect/>
          </a:stretch>
        </p:blipFill>
        <p:spPr>
          <a:xfrm>
            <a:off x="671038" y="1385425"/>
            <a:ext cx="7804803" cy="4079951"/>
          </a:xfrm>
          <a:prstGeom prst="rect">
            <a:avLst/>
          </a:prstGeom>
          <a:ln w="12700">
            <a:miter lim="400000"/>
          </a:ln>
        </p:spPr>
      </p:pic>
      <p:sp>
        <p:nvSpPr>
          <p:cNvPr id="295" name="Text Box 4"/>
          <p:cNvSpPr txBox="1"/>
          <p:nvPr/>
        </p:nvSpPr>
        <p:spPr>
          <a:xfrm>
            <a:off x="671040" y="5972307"/>
            <a:ext cx="3918240" cy="14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tabLst>
                <a:tab pos="647700" algn="l"/>
                <a:tab pos="1308100" algn="l"/>
                <a:tab pos="1968500" algn="l"/>
                <a:tab pos="2616200" algn="l"/>
                <a:tab pos="3276600" algn="l"/>
              </a:tabLst>
              <a:defRPr sz="1100" b="1">
                <a:latin typeface="Arial"/>
                <a:ea typeface="Arial"/>
                <a:cs typeface="Arial"/>
                <a:sym typeface="Arial"/>
              </a:defRPr>
            </a:lvl1pPr>
          </a:lstStyle>
          <a:p>
            <a:r>
              <a:t>Shaw P et al. PNAS 2007;104:19649-19654</a:t>
            </a:r>
          </a:p>
        </p:txBody>
      </p:sp>
      <p:sp>
        <p:nvSpPr>
          <p:cNvPr id="296" name="Text Box 5"/>
          <p:cNvSpPr txBox="1"/>
          <p:nvPr/>
        </p:nvSpPr>
        <p:spPr>
          <a:xfrm>
            <a:off x="97920" y="6613173"/>
            <a:ext cx="4930560"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77760" indent="-77760">
              <a:tabLst>
                <a:tab pos="647700" algn="l"/>
                <a:tab pos="1308100" algn="l"/>
                <a:tab pos="1968500" algn="l"/>
                <a:tab pos="2616200" algn="l"/>
                <a:tab pos="3276600" algn="l"/>
                <a:tab pos="3937000" algn="l"/>
                <a:tab pos="4584700" algn="l"/>
              </a:tabLst>
              <a:defRPr sz="900">
                <a:latin typeface="Arial"/>
                <a:ea typeface="Arial"/>
                <a:cs typeface="Arial"/>
                <a:sym typeface="Arial"/>
              </a:defRPr>
            </a:lvl1pPr>
          </a:lstStyle>
          <a:p>
            <a:r>
              <a:t>©2007 by National Academy of Sciences</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1C1E4"/>
        </a:solidFill>
        <a:effectLst/>
      </p:bgPr>
    </p:bg>
    <p:spTree>
      <p:nvGrpSpPr>
        <p:cNvPr id="1" name=""/>
        <p:cNvGrpSpPr/>
        <p:nvPr/>
      </p:nvGrpSpPr>
      <p:grpSpPr>
        <a:xfrm>
          <a:off x="0" y="0"/>
          <a:ext cx="0" cy="0"/>
          <a:chOff x="0" y="0"/>
          <a:chExt cx="0" cy="0"/>
        </a:xfrm>
      </p:grpSpPr>
      <p:sp>
        <p:nvSpPr>
          <p:cNvPr id="300" name="Title 1"/>
          <p:cNvSpPr txBox="1">
            <a:spLocks noGrp="1"/>
          </p:cNvSpPr>
          <p:nvPr>
            <p:ph type="title"/>
          </p:nvPr>
        </p:nvSpPr>
        <p:spPr>
          <a:xfrm>
            <a:off x="498473" y="484092"/>
            <a:ext cx="7556314" cy="1116108"/>
          </a:xfrm>
          <a:prstGeom prst="rect">
            <a:avLst/>
          </a:prstGeom>
        </p:spPr>
        <p:txBody>
          <a:bodyPr/>
          <a:lstStyle/>
          <a:p>
            <a:pPr>
              <a:defRPr sz="3200"/>
            </a:pPr>
            <a:r>
              <a:t>ADHD and the DSM V</a:t>
            </a:r>
            <a:br/>
            <a:endParaRPr/>
          </a:p>
        </p:txBody>
      </p:sp>
      <p:sp>
        <p:nvSpPr>
          <p:cNvPr id="301" name="Content Placeholder 2"/>
          <p:cNvSpPr txBox="1">
            <a:spLocks noGrp="1"/>
          </p:cNvSpPr>
          <p:nvPr>
            <p:ph type="body" idx="1"/>
          </p:nvPr>
        </p:nvSpPr>
        <p:spPr>
          <a:xfrm>
            <a:off x="685800" y="1600200"/>
            <a:ext cx="7772400" cy="4495800"/>
          </a:xfrm>
          <a:prstGeom prst="rect">
            <a:avLst/>
          </a:prstGeom>
        </p:spPr>
        <p:txBody>
          <a:bodyPr/>
          <a:lstStyle/>
          <a:p>
            <a:pPr>
              <a:lnSpc>
                <a:spcPct val="90000"/>
              </a:lnSpc>
              <a:defRPr sz="2400"/>
            </a:pPr>
            <a:r>
              <a:t>Why this change is NOT useful:</a:t>
            </a:r>
          </a:p>
          <a:p>
            <a:pPr marL="457200" lvl="1" indent="-228600">
              <a:lnSpc>
                <a:spcPct val="90000"/>
              </a:lnSpc>
              <a:spcBef>
                <a:spcPts val="600"/>
              </a:spcBef>
              <a:buClr>
                <a:srgbClr val="B870B8"/>
              </a:buClr>
            </a:pPr>
            <a:r>
              <a:t> Changing the age at diagnosis to 12 adds MANY complicating environmental variables/leading to a muddier picture of ADHD and possible profiles.</a:t>
            </a:r>
            <a:endParaRPr sz="1800"/>
          </a:p>
          <a:p>
            <a:pPr marL="457200" lvl="1" indent="-228600">
              <a:lnSpc>
                <a:spcPct val="90000"/>
              </a:lnSpc>
              <a:spcBef>
                <a:spcPts val="600"/>
              </a:spcBef>
              <a:buClr>
                <a:srgbClr val="B870B8"/>
              </a:buClr>
              <a:defRPr sz="1800"/>
            </a:pPr>
            <a:endParaRPr sz="1800"/>
          </a:p>
          <a:p>
            <a:pPr marL="457200" lvl="1" indent="-228600">
              <a:lnSpc>
                <a:spcPct val="90000"/>
              </a:lnSpc>
              <a:spcBef>
                <a:spcPts val="600"/>
              </a:spcBef>
              <a:buClr>
                <a:srgbClr val="B870B8"/>
              </a:buClr>
            </a:pPr>
            <a:r>
              <a:t> There was no research to support this change and argues against neurodevelopmental etiologies</a:t>
            </a:r>
            <a:endParaRPr sz="1800"/>
          </a:p>
          <a:p>
            <a:pPr marL="457200" lvl="1" indent="-228600">
              <a:lnSpc>
                <a:spcPct val="90000"/>
              </a:lnSpc>
              <a:spcBef>
                <a:spcPts val="600"/>
              </a:spcBef>
              <a:buClr>
                <a:srgbClr val="B870B8"/>
              </a:buClr>
              <a:defRPr sz="1800"/>
            </a:pPr>
            <a:endParaRPr sz="1800"/>
          </a:p>
          <a:p>
            <a:pPr marL="457200" lvl="1" indent="-228600">
              <a:lnSpc>
                <a:spcPct val="90000"/>
              </a:lnSpc>
              <a:spcBef>
                <a:spcPts val="600"/>
              </a:spcBef>
              <a:buClr>
                <a:srgbClr val="B870B8"/>
              </a:buClr>
            </a:pPr>
            <a:r>
              <a:t> THERE IS CLEAR EVIDENCE OF THE SEPARATION OF ATTENTIVE ONLY AND COMBINED TYPE AS VERY DISTINCT DISORDERS</a:t>
            </a:r>
            <a:endParaRPr sz="1800"/>
          </a:p>
          <a:p>
            <a:pPr marL="685800" lvl="2" indent="-228600">
              <a:lnSpc>
                <a:spcPct val="90000"/>
              </a:lnSpc>
              <a:spcBef>
                <a:spcPts val="600"/>
              </a:spcBef>
              <a:defRPr sz="1600"/>
            </a:pPr>
            <a:r>
              <a:t>RUSSELL BARKELEY-CONCENTRATION DEFICIT DISORDER</a:t>
            </a:r>
            <a:endParaRPr sz="1800"/>
          </a:p>
          <a:p>
            <a:pPr marL="685800" lvl="2" indent="-228600">
              <a:lnSpc>
                <a:spcPct val="90000"/>
              </a:lnSpc>
              <a:spcBef>
                <a:spcPts val="600"/>
              </a:spcBef>
              <a:defRPr sz="1600"/>
            </a:pPr>
            <a:r>
              <a:t>SLOW COGNITIVE TEMPO</a:t>
            </a:r>
            <a:endParaRPr sz="1800"/>
          </a:p>
          <a:p>
            <a:pPr marL="685800" lvl="2" indent="-228600">
              <a:lnSpc>
                <a:spcPct val="90000"/>
              </a:lnSpc>
              <a:spcBef>
                <a:spcPts val="600"/>
              </a:spcBef>
              <a:defRPr sz="1600"/>
            </a:pPr>
            <a:r>
              <a:t>DISTINCT LIFE TRAJECTORIES/QUALITY OF LIFE OUTCOMES</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Footer Placeholder 3"/>
          <p:cNvSpPr txBox="1"/>
          <p:nvPr/>
        </p:nvSpPr>
        <p:spPr>
          <a:xfrm rot="5400000">
            <a:off x="6990186" y="3805834"/>
            <a:ext cx="3200402" cy="2285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100">
                <a:solidFill>
                  <a:srgbClr val="595959"/>
                </a:solidFill>
                <a:latin typeface="Rockwell"/>
                <a:ea typeface="Rockwell"/>
                <a:cs typeface="Rockwell"/>
                <a:sym typeface="Rockwell"/>
              </a:defRPr>
            </a:lvl1pPr>
          </a:lstStyle>
          <a:p>
            <a:r>
              <a:t>Arnsten &amp; Rubia, 2012</a:t>
            </a:r>
          </a:p>
        </p:txBody>
      </p:sp>
      <p:sp>
        <p:nvSpPr>
          <p:cNvPr id="304" name="Title 1"/>
          <p:cNvSpPr txBox="1">
            <a:spLocks noGrp="1"/>
          </p:cNvSpPr>
          <p:nvPr>
            <p:ph type="title"/>
          </p:nvPr>
        </p:nvSpPr>
        <p:spPr>
          <a:xfrm>
            <a:off x="457200" y="704850"/>
            <a:ext cx="8229600" cy="742950"/>
          </a:xfrm>
          <a:prstGeom prst="rect">
            <a:avLst/>
          </a:prstGeom>
        </p:spPr>
        <p:txBody>
          <a:bodyPr anchor="ctr"/>
          <a:lstStyle>
            <a:lvl1pPr algn="ctr">
              <a:defRPr sz="3200"/>
            </a:lvl1pPr>
          </a:lstStyle>
          <a:p>
            <a:r>
              <a:t>ADHD Neurobiology</a:t>
            </a:r>
          </a:p>
        </p:txBody>
      </p:sp>
      <p:sp>
        <p:nvSpPr>
          <p:cNvPr id="305" name="Content Placeholder 2"/>
          <p:cNvSpPr txBox="1">
            <a:spLocks noGrp="1"/>
          </p:cNvSpPr>
          <p:nvPr>
            <p:ph type="body" idx="1"/>
          </p:nvPr>
        </p:nvSpPr>
        <p:spPr>
          <a:xfrm>
            <a:off x="457200" y="1600199"/>
            <a:ext cx="8229600" cy="4724403"/>
          </a:xfrm>
          <a:prstGeom prst="rect">
            <a:avLst/>
          </a:prstGeom>
        </p:spPr>
        <p:txBody>
          <a:bodyPr/>
          <a:lstStyle/>
          <a:p>
            <a:pPr>
              <a:defRPr sz="2400"/>
            </a:pPr>
            <a:r>
              <a:t>Over/under or tuning in/tuning out</a:t>
            </a:r>
          </a:p>
          <a:p>
            <a:pPr>
              <a:defRPr sz="2400"/>
            </a:pPr>
            <a:r>
              <a:t>Neuropsychological deficits are in tasks of inhibitory control, attention and timing. </a:t>
            </a:r>
          </a:p>
          <a:p>
            <a:pPr>
              <a:defRPr sz="2400"/>
            </a:pPr>
            <a:r>
              <a:t>Limbic system, associated with emotional regulation and reward drive develops before the prefrontal cortex- responsible for exec fx, judgment, planning, organization and inhibition</a:t>
            </a:r>
          </a:p>
          <a:p>
            <a:pPr>
              <a:defRPr sz="2400"/>
            </a:pPr>
            <a:r>
              <a:t>Developmental asymmetry may account for the inability of the frontal lobe to influence emotion, impulsivity and reward drive</a:t>
            </a:r>
          </a:p>
        </p:txBody>
      </p:sp>
      <p:sp>
        <p:nvSpPr>
          <p:cNvPr id="306" name="Slide Number Placeholder 4"/>
          <p:cNvSpPr txBox="1">
            <a:spLocks noGrp="1"/>
          </p:cNvSpPr>
          <p:nvPr>
            <p:ph type="sldNum" sz="quarter" idx="4294967295"/>
          </p:nvPr>
        </p:nvSpPr>
        <p:spPr>
          <a:xfrm>
            <a:off x="8425768" y="5858781"/>
            <a:ext cx="312846" cy="2717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8" name="Title 1"/>
          <p:cNvSpPr txBox="1">
            <a:spLocks noGrp="1"/>
          </p:cNvSpPr>
          <p:nvPr>
            <p:ph type="title"/>
          </p:nvPr>
        </p:nvSpPr>
        <p:spPr>
          <a:xfrm>
            <a:off x="457200" y="704850"/>
            <a:ext cx="8229600" cy="590550"/>
          </a:xfrm>
          <a:prstGeom prst="rect">
            <a:avLst/>
          </a:prstGeom>
        </p:spPr>
        <p:txBody>
          <a:bodyPr anchor="ctr"/>
          <a:lstStyle>
            <a:lvl1pPr algn="ctr">
              <a:defRPr sz="3200"/>
            </a:lvl1pPr>
          </a:lstStyle>
          <a:p>
            <a:r>
              <a:t>Attention Deficit Hyperactivity Disorder</a:t>
            </a:r>
          </a:p>
        </p:txBody>
      </p:sp>
      <p:sp>
        <p:nvSpPr>
          <p:cNvPr id="309" name="Content Placeholder 2"/>
          <p:cNvSpPr txBox="1">
            <a:spLocks noGrp="1"/>
          </p:cNvSpPr>
          <p:nvPr>
            <p:ph type="body" idx="1"/>
          </p:nvPr>
        </p:nvSpPr>
        <p:spPr>
          <a:xfrm>
            <a:off x="457200" y="1295400"/>
            <a:ext cx="8229600" cy="5334000"/>
          </a:xfrm>
          <a:prstGeom prst="rect">
            <a:avLst/>
          </a:prstGeom>
        </p:spPr>
        <p:txBody>
          <a:bodyPr/>
          <a:lstStyle/>
          <a:p>
            <a:pPr>
              <a:defRPr sz="2400"/>
            </a:pPr>
            <a:r>
              <a:t>Biologic factors</a:t>
            </a:r>
          </a:p>
          <a:p>
            <a:pPr marL="457200" lvl="1" indent="-228600">
              <a:spcBef>
                <a:spcPts val="600"/>
              </a:spcBef>
              <a:buClr>
                <a:srgbClr val="B870B8"/>
              </a:buClr>
              <a:defRPr sz="1800"/>
            </a:pPr>
            <a:r>
              <a:t>Genetics</a:t>
            </a:r>
          </a:p>
          <a:p>
            <a:pPr marL="457200" lvl="1" indent="-228600">
              <a:spcBef>
                <a:spcPts val="600"/>
              </a:spcBef>
              <a:buClr>
                <a:srgbClr val="B870B8"/>
              </a:buClr>
              <a:defRPr sz="1800"/>
            </a:pPr>
            <a:r>
              <a:t>Frontal lobe and cerebellar functioning</a:t>
            </a:r>
          </a:p>
          <a:p>
            <a:r>
              <a:t>Comorbidities: </a:t>
            </a:r>
          </a:p>
          <a:p>
            <a:pPr marL="457200" lvl="1" indent="-228600">
              <a:spcBef>
                <a:spcPts val="600"/>
              </a:spcBef>
              <a:buClr>
                <a:srgbClr val="B870B8"/>
              </a:buClr>
            </a:pPr>
            <a:r>
              <a:t>Anxiety</a:t>
            </a:r>
            <a:endParaRPr sz="1800"/>
          </a:p>
          <a:p>
            <a:pPr marL="457200" lvl="1" indent="-228600">
              <a:spcBef>
                <a:spcPts val="600"/>
              </a:spcBef>
              <a:buClr>
                <a:srgbClr val="B870B8"/>
              </a:buClr>
            </a:pPr>
            <a:r>
              <a:t>Depression</a:t>
            </a:r>
            <a:endParaRPr sz="1800"/>
          </a:p>
          <a:p>
            <a:pPr marL="457200" lvl="1" indent="-228600">
              <a:spcBef>
                <a:spcPts val="600"/>
              </a:spcBef>
              <a:buClr>
                <a:srgbClr val="B870B8"/>
              </a:buClr>
            </a:pPr>
            <a:r>
              <a:t>Mood Disorder</a:t>
            </a:r>
            <a:endParaRPr sz="1800"/>
          </a:p>
          <a:p>
            <a:pPr marL="457200" lvl="1" indent="-228600">
              <a:spcBef>
                <a:spcPts val="600"/>
              </a:spcBef>
              <a:buClr>
                <a:srgbClr val="B870B8"/>
              </a:buClr>
            </a:pPr>
            <a:r>
              <a:t>Learning Disorders</a:t>
            </a:r>
            <a:endParaRPr sz="1800"/>
          </a:p>
          <a:p>
            <a:pPr marL="434338" lvl="1" indent="-205738">
              <a:spcBef>
                <a:spcPts val="600"/>
              </a:spcBef>
              <a:buClr>
                <a:srgbClr val="B870B8"/>
              </a:buClr>
              <a:defRPr sz="1800"/>
            </a:pPr>
            <a:r>
              <a:t>Autism</a:t>
            </a:r>
          </a:p>
          <a:p>
            <a:pPr marL="0" lvl="1" indent="228600" algn="ctr">
              <a:spcBef>
                <a:spcPts val="600"/>
              </a:spcBef>
              <a:buSzTx/>
              <a:buNone/>
              <a:defRPr sz="1800" i="1"/>
            </a:pPr>
            <a:endParaRPr/>
          </a:p>
          <a:p>
            <a:pPr marL="0" lvl="1" indent="228600" algn="ctr">
              <a:spcBef>
                <a:spcPts val="600"/>
              </a:spcBef>
              <a:buSzTx/>
              <a:buNone/>
              <a:defRPr sz="1800" i="1"/>
            </a:pPr>
            <a:endParaRPr/>
          </a:p>
          <a:p>
            <a:pPr marL="0" lvl="1" indent="228600" algn="ctr">
              <a:spcBef>
                <a:spcPts val="600"/>
              </a:spcBef>
              <a:buSzTx/>
              <a:buNone/>
              <a:defRPr sz="1800" i="1"/>
            </a:pPr>
            <a:r>
              <a:t>Untreated ADHD may lead to comorbid diagnoses later in life</a:t>
            </a:r>
          </a:p>
        </p:txBody>
      </p:sp>
      <p:sp>
        <p:nvSpPr>
          <p:cNvPr id="310" name="Slide Number Placeholder 3"/>
          <p:cNvSpPr txBox="1">
            <a:spLocks noGrp="1"/>
          </p:cNvSpPr>
          <p:nvPr>
            <p:ph type="sldNum" sz="quarter" idx="4294967295"/>
          </p:nvPr>
        </p:nvSpPr>
        <p:spPr>
          <a:xfrm>
            <a:off x="8503991" y="5858781"/>
            <a:ext cx="234624" cy="2717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Line 49"/>
          <p:cNvSpPr/>
          <p:nvPr/>
        </p:nvSpPr>
        <p:spPr>
          <a:xfrm>
            <a:off x="762000" y="3276600"/>
            <a:ext cx="7543801" cy="0"/>
          </a:xfrm>
          <a:prstGeom prst="line">
            <a:avLst/>
          </a:prstGeom>
          <a:ln>
            <a:solidFill>
              <a:srgbClr val="000000"/>
            </a:solidFill>
            <a:prstDash val="dash"/>
          </a:ln>
        </p:spPr>
        <p:txBody>
          <a:bodyPr lIns="45718" tIns="45718" rIns="45718" bIns="45718"/>
          <a:lstStyle/>
          <a:p>
            <a:endParaRPr/>
          </a:p>
        </p:txBody>
      </p:sp>
      <p:sp>
        <p:nvSpPr>
          <p:cNvPr id="315" name="Rectangle 2"/>
          <p:cNvSpPr txBox="1">
            <a:spLocks noGrp="1"/>
          </p:cNvSpPr>
          <p:nvPr>
            <p:ph type="title"/>
          </p:nvPr>
        </p:nvSpPr>
        <p:spPr>
          <a:xfrm>
            <a:off x="457200" y="0"/>
            <a:ext cx="8229600" cy="1295400"/>
          </a:xfrm>
          <a:prstGeom prst="rect">
            <a:avLst/>
          </a:prstGeom>
        </p:spPr>
        <p:txBody>
          <a:bodyPr anchor="ctr"/>
          <a:lstStyle>
            <a:lvl1pPr algn="ctr">
              <a:defRPr sz="3200"/>
            </a:lvl1pPr>
          </a:lstStyle>
          <a:p>
            <a:r>
              <a:t>ADHD Developmental Trends by Age</a:t>
            </a:r>
          </a:p>
        </p:txBody>
      </p:sp>
      <p:sp>
        <p:nvSpPr>
          <p:cNvPr id="316" name="Slide Number Placeholder 25"/>
          <p:cNvSpPr txBox="1">
            <a:spLocks noGrp="1"/>
          </p:cNvSpPr>
          <p:nvPr>
            <p:ph type="sldNum" sz="quarter" idx="4294967295"/>
          </p:nvPr>
        </p:nvSpPr>
        <p:spPr>
          <a:xfrm>
            <a:off x="8425768" y="5858781"/>
            <a:ext cx="312846" cy="2717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317" name="Line 4"/>
          <p:cNvSpPr/>
          <p:nvPr/>
        </p:nvSpPr>
        <p:spPr>
          <a:xfrm>
            <a:off x="731838" y="4830762"/>
            <a:ext cx="7678736" cy="1"/>
          </a:xfrm>
          <a:prstGeom prst="line">
            <a:avLst/>
          </a:prstGeom>
          <a:ln>
            <a:solidFill>
              <a:srgbClr val="000000"/>
            </a:solidFill>
          </a:ln>
        </p:spPr>
        <p:txBody>
          <a:bodyPr lIns="45718" tIns="45718" rIns="45718" bIns="45718"/>
          <a:lstStyle/>
          <a:p>
            <a:endParaRPr/>
          </a:p>
        </p:txBody>
      </p:sp>
      <p:sp>
        <p:nvSpPr>
          <p:cNvPr id="318" name="Text Box 5"/>
          <p:cNvSpPr txBox="1"/>
          <p:nvPr/>
        </p:nvSpPr>
        <p:spPr>
          <a:xfrm>
            <a:off x="1143000" y="4830762"/>
            <a:ext cx="7129463" cy="345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200"/>
              </a:spcBef>
              <a:defRPr sz="2000">
                <a:latin typeface="Rockwell"/>
                <a:ea typeface="Rockwell"/>
                <a:cs typeface="Rockwell"/>
                <a:sym typeface="Rockwell"/>
              </a:defRPr>
            </a:lvl1pPr>
          </a:lstStyle>
          <a:p>
            <a:r>
              <a:t>Childhood	           Adolescence		Adulthood</a:t>
            </a:r>
          </a:p>
        </p:txBody>
      </p:sp>
      <p:sp>
        <p:nvSpPr>
          <p:cNvPr id="319" name="Line 6"/>
          <p:cNvSpPr/>
          <p:nvPr/>
        </p:nvSpPr>
        <p:spPr>
          <a:xfrm flipV="1">
            <a:off x="731837" y="1447800"/>
            <a:ext cx="2" cy="3382963"/>
          </a:xfrm>
          <a:prstGeom prst="line">
            <a:avLst/>
          </a:prstGeom>
          <a:ln>
            <a:solidFill>
              <a:srgbClr val="000000"/>
            </a:solidFill>
          </a:ln>
        </p:spPr>
        <p:txBody>
          <a:bodyPr lIns="45718" tIns="45718" rIns="45718" bIns="45718"/>
          <a:lstStyle/>
          <a:p>
            <a:endParaRPr/>
          </a:p>
        </p:txBody>
      </p:sp>
      <p:grpSp>
        <p:nvGrpSpPr>
          <p:cNvPr id="322" name="AutoShape 16"/>
          <p:cNvGrpSpPr/>
          <p:nvPr/>
        </p:nvGrpSpPr>
        <p:grpSpPr>
          <a:xfrm>
            <a:off x="1281112" y="1649413"/>
            <a:ext cx="6946901" cy="366715"/>
            <a:chOff x="0" y="0"/>
            <a:chExt cx="6946900" cy="366714"/>
          </a:xfrm>
        </p:grpSpPr>
        <p:sp>
          <p:nvSpPr>
            <p:cNvPr id="320" name="Arrow"/>
            <p:cNvSpPr/>
            <p:nvPr/>
          </p:nvSpPr>
          <p:spPr>
            <a:xfrm>
              <a:off x="0" y="0"/>
              <a:ext cx="6946901" cy="366715"/>
            </a:xfrm>
            <a:prstGeom prst="rightArrow">
              <a:avLst>
                <a:gd name="adj1" fmla="val 50000"/>
                <a:gd name="adj2" fmla="val 56480"/>
              </a:avLst>
            </a:prstGeom>
            <a:solidFill>
              <a:srgbClr val="00CC00"/>
            </a:solidFill>
            <a:ln w="12700" cap="flat">
              <a:noFill/>
              <a:miter lim="400000"/>
            </a:ln>
            <a:effectLst/>
          </p:spPr>
          <p:txBody>
            <a:bodyPr wrap="square" lIns="45718" tIns="45718" rIns="45718" bIns="45718" numCol="1" anchor="ctr">
              <a:noAutofit/>
            </a:bodyPr>
            <a:lstStyle/>
            <a:p>
              <a:pPr algn="ctr">
                <a:defRPr>
                  <a:latin typeface="Rockwell"/>
                  <a:ea typeface="Rockwell"/>
                  <a:cs typeface="Rockwell"/>
                  <a:sym typeface="Rockwell"/>
                </a:defRPr>
              </a:pPr>
              <a:endParaRPr/>
            </a:p>
          </p:txBody>
        </p:sp>
        <p:sp>
          <p:nvSpPr>
            <p:cNvPr id="321" name="INATTENTION"/>
            <p:cNvSpPr txBox="1"/>
            <p:nvPr/>
          </p:nvSpPr>
          <p:spPr>
            <a:xfrm>
              <a:off x="2616948" y="42404"/>
              <a:ext cx="1609442" cy="2819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ctr">
              <a:spAutoFit/>
            </a:bodyPr>
            <a:lstStyle>
              <a:lvl1pPr algn="ctr">
                <a:defRPr sz="1500" b="1">
                  <a:latin typeface="Rockwell"/>
                  <a:ea typeface="Rockwell"/>
                  <a:cs typeface="Rockwell"/>
                  <a:sym typeface="Rockwell"/>
                </a:defRPr>
              </a:lvl1pPr>
            </a:lstStyle>
            <a:p>
              <a:r>
                <a:t>INATTENTION</a:t>
              </a:r>
            </a:p>
          </p:txBody>
        </p:sp>
      </p:grpSp>
      <p:grpSp>
        <p:nvGrpSpPr>
          <p:cNvPr id="328" name="Group 45"/>
          <p:cNvGrpSpPr/>
          <p:nvPr/>
        </p:nvGrpSpPr>
        <p:grpSpPr>
          <a:xfrm>
            <a:off x="1281112" y="2289174"/>
            <a:ext cx="6946901" cy="1665454"/>
            <a:chOff x="0" y="0"/>
            <a:chExt cx="6946900" cy="1665452"/>
          </a:xfrm>
        </p:grpSpPr>
        <p:sp>
          <p:nvSpPr>
            <p:cNvPr id="323" name="Freeform 22"/>
            <p:cNvSpPr/>
            <p:nvPr/>
          </p:nvSpPr>
          <p:spPr>
            <a:xfrm>
              <a:off x="0" y="-1"/>
              <a:ext cx="6946901" cy="1648501"/>
            </a:xfrm>
            <a:custGeom>
              <a:avLst/>
              <a:gdLst/>
              <a:ahLst/>
              <a:cxnLst>
                <a:cxn ang="0">
                  <a:pos x="wd2" y="hd2"/>
                </a:cxn>
                <a:cxn ang="5400000">
                  <a:pos x="wd2" y="hd2"/>
                </a:cxn>
                <a:cxn ang="10800000">
                  <a:pos x="wd2" y="hd2"/>
                </a:cxn>
                <a:cxn ang="16200000">
                  <a:pos x="wd2" y="hd2"/>
                </a:cxn>
              </a:cxnLst>
              <a:rect l="0" t="0" r="r" b="b"/>
              <a:pathLst>
                <a:path w="21600" h="21281" extrusionOk="0">
                  <a:moveTo>
                    <a:pt x="0" y="0"/>
                  </a:moveTo>
                  <a:cubicBezTo>
                    <a:pt x="1813" y="3086"/>
                    <a:pt x="7298" y="14918"/>
                    <a:pt x="10898" y="18472"/>
                  </a:cubicBezTo>
                  <a:cubicBezTo>
                    <a:pt x="14570" y="21600"/>
                    <a:pt x="19370" y="20706"/>
                    <a:pt x="21600" y="21281"/>
                  </a:cubicBezTo>
                </a:path>
              </a:pathLst>
            </a:custGeom>
            <a:noFill/>
            <a:ln w="152400" cap="flat">
              <a:solidFill>
                <a:srgbClr val="FF6600"/>
              </a:solidFill>
              <a:prstDash val="solid"/>
              <a:round/>
              <a:tailEnd type="triangle" w="med" len="med"/>
            </a:ln>
            <a:effectLst/>
          </p:spPr>
          <p:txBody>
            <a:bodyPr wrap="square" lIns="45718" tIns="45718" rIns="45718" bIns="45718" numCol="1" anchor="t">
              <a:noAutofit/>
            </a:bodyPr>
            <a:lstStyle/>
            <a:p>
              <a:pPr>
                <a:defRPr>
                  <a:latin typeface="Rockwell"/>
                  <a:ea typeface="Rockwell"/>
                  <a:cs typeface="Rockwell"/>
                  <a:sym typeface="Rockwell"/>
                </a:defRPr>
              </a:pPr>
              <a:endParaRPr/>
            </a:p>
          </p:txBody>
        </p:sp>
        <p:grpSp>
          <p:nvGrpSpPr>
            <p:cNvPr id="327" name="Group 44"/>
            <p:cNvGrpSpPr/>
            <p:nvPr/>
          </p:nvGrpSpPr>
          <p:grpSpPr>
            <a:xfrm>
              <a:off x="1371673" y="471328"/>
              <a:ext cx="2179882" cy="1194125"/>
              <a:chOff x="0" y="0"/>
              <a:chExt cx="2179880" cy="1194123"/>
            </a:xfrm>
          </p:grpSpPr>
          <p:sp>
            <p:nvSpPr>
              <p:cNvPr id="324" name="Text Box 23"/>
              <p:cNvSpPr txBox="1"/>
              <p:nvPr/>
            </p:nvSpPr>
            <p:spPr>
              <a:xfrm rot="1631129">
                <a:off x="562" y="248433"/>
                <a:ext cx="1155702" cy="2819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spcBef>
                    <a:spcPts val="900"/>
                  </a:spcBef>
                  <a:defRPr sz="1500" b="1">
                    <a:latin typeface="Rockwell"/>
                    <a:ea typeface="Rockwell"/>
                    <a:cs typeface="Rockwell"/>
                    <a:sym typeface="Rockwell"/>
                  </a:defRPr>
                </a:lvl1pPr>
              </a:lstStyle>
              <a:p>
                <a:r>
                  <a:t>HYPER</a:t>
                </a:r>
              </a:p>
            </p:txBody>
          </p:sp>
          <p:sp>
            <p:nvSpPr>
              <p:cNvPr id="325" name="Text Box 24"/>
              <p:cNvSpPr txBox="1"/>
              <p:nvPr/>
            </p:nvSpPr>
            <p:spPr>
              <a:xfrm rot="1529575">
                <a:off x="621077" y="587049"/>
                <a:ext cx="1574802" cy="2819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spcBef>
                    <a:spcPts val="900"/>
                  </a:spcBef>
                  <a:defRPr sz="1500" b="1">
                    <a:latin typeface="Rockwell"/>
                    <a:ea typeface="Rockwell"/>
                    <a:cs typeface="Rockwell"/>
                    <a:sym typeface="Rockwell"/>
                  </a:defRPr>
                </a:lvl1pPr>
              </a:lstStyle>
              <a:p>
                <a:r>
                  <a:t>ACTIV</a:t>
                </a:r>
              </a:p>
            </p:txBody>
          </p:sp>
          <p:sp>
            <p:nvSpPr>
              <p:cNvPr id="326" name="Text Box 25"/>
              <p:cNvSpPr txBox="1"/>
              <p:nvPr/>
            </p:nvSpPr>
            <p:spPr>
              <a:xfrm rot="1292314">
                <a:off x="1213571" y="640443"/>
                <a:ext cx="704852" cy="2819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spcBef>
                    <a:spcPts val="900"/>
                  </a:spcBef>
                  <a:defRPr sz="1500" b="1">
                    <a:latin typeface="Rockwell"/>
                    <a:ea typeface="Rockwell"/>
                    <a:cs typeface="Rockwell"/>
                    <a:sym typeface="Rockwell"/>
                  </a:defRPr>
                </a:lvl1pPr>
              </a:lstStyle>
              <a:p>
                <a:r>
                  <a:t>ITY</a:t>
                </a:r>
              </a:p>
            </p:txBody>
          </p:sp>
        </p:grpSp>
      </p:grpSp>
      <p:grpSp>
        <p:nvGrpSpPr>
          <p:cNvPr id="332" name="Group 57"/>
          <p:cNvGrpSpPr/>
          <p:nvPr/>
        </p:nvGrpSpPr>
        <p:grpSpPr>
          <a:xfrm>
            <a:off x="1371600" y="2930524"/>
            <a:ext cx="6764340" cy="1197890"/>
            <a:chOff x="0" y="0"/>
            <a:chExt cx="6764339" cy="1197888"/>
          </a:xfrm>
        </p:grpSpPr>
        <p:sp>
          <p:nvSpPr>
            <p:cNvPr id="329" name="Freeform 40"/>
            <p:cNvSpPr/>
            <p:nvPr/>
          </p:nvSpPr>
          <p:spPr>
            <a:xfrm>
              <a:off x="0" y="-1"/>
              <a:ext cx="6764340" cy="1058411"/>
            </a:xfrm>
            <a:custGeom>
              <a:avLst/>
              <a:gdLst/>
              <a:ahLst/>
              <a:cxnLst>
                <a:cxn ang="0">
                  <a:pos x="wd2" y="hd2"/>
                </a:cxn>
                <a:cxn ang="5400000">
                  <a:pos x="wd2" y="hd2"/>
                </a:cxn>
                <a:cxn ang="10800000">
                  <a:pos x="wd2" y="hd2"/>
                </a:cxn>
                <a:cxn ang="16200000">
                  <a:pos x="wd2" y="hd2"/>
                </a:cxn>
              </a:cxnLst>
              <a:rect l="0" t="0" r="r" b="b"/>
              <a:pathLst>
                <a:path w="21600" h="19891" extrusionOk="0">
                  <a:moveTo>
                    <a:pt x="0" y="18523"/>
                  </a:moveTo>
                  <a:cubicBezTo>
                    <a:pt x="1597" y="18523"/>
                    <a:pt x="5981" y="21600"/>
                    <a:pt x="9578" y="18523"/>
                  </a:cubicBezTo>
                  <a:cubicBezTo>
                    <a:pt x="13175" y="15445"/>
                    <a:pt x="19094" y="3856"/>
                    <a:pt x="21600" y="0"/>
                  </a:cubicBezTo>
                </a:path>
              </a:pathLst>
            </a:custGeom>
            <a:noFill/>
            <a:ln w="152400" cap="flat">
              <a:solidFill>
                <a:srgbClr val="99CCFF"/>
              </a:solidFill>
              <a:prstDash val="solid"/>
              <a:round/>
              <a:tailEnd type="triangle" w="med" len="med"/>
            </a:ln>
            <a:effectLst/>
          </p:spPr>
          <p:txBody>
            <a:bodyPr wrap="square" lIns="45718" tIns="45718" rIns="45718" bIns="45718" numCol="1" anchor="t">
              <a:noAutofit/>
            </a:bodyPr>
            <a:lstStyle/>
            <a:p>
              <a:pPr>
                <a:defRPr>
                  <a:latin typeface="Rockwell"/>
                  <a:ea typeface="Rockwell"/>
                  <a:cs typeface="Rockwell"/>
                  <a:sym typeface="Rockwell"/>
                </a:defRPr>
              </a:pPr>
              <a:endParaRPr/>
            </a:p>
          </p:txBody>
        </p:sp>
        <p:sp>
          <p:nvSpPr>
            <p:cNvPr id="330" name="Text Box 41"/>
            <p:cNvSpPr txBox="1"/>
            <p:nvPr/>
          </p:nvSpPr>
          <p:spPr>
            <a:xfrm>
              <a:off x="1052512" y="915987"/>
              <a:ext cx="1919289" cy="2819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spcBef>
                  <a:spcPts val="900"/>
                </a:spcBef>
                <a:defRPr sz="1500" b="1">
                  <a:latin typeface="Rockwell"/>
                  <a:ea typeface="Rockwell"/>
                  <a:cs typeface="Rockwell"/>
                  <a:sym typeface="Rockwell"/>
                </a:defRPr>
              </a:lvl1pPr>
            </a:lstStyle>
            <a:p>
              <a:r>
                <a:t>RECOGNIZED</a:t>
              </a:r>
            </a:p>
          </p:txBody>
        </p:sp>
        <p:sp>
          <p:nvSpPr>
            <p:cNvPr id="331" name="Text Box 42"/>
            <p:cNvSpPr txBox="1"/>
            <p:nvPr/>
          </p:nvSpPr>
          <p:spPr>
            <a:xfrm rot="20950001">
              <a:off x="2634259" y="711545"/>
              <a:ext cx="1919289" cy="2819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spcBef>
                  <a:spcPts val="900"/>
                </a:spcBef>
                <a:defRPr sz="1500" b="1">
                  <a:latin typeface="Rockwell"/>
                  <a:ea typeface="Rockwell"/>
                  <a:cs typeface="Rockwell"/>
                  <a:sym typeface="Rockwell"/>
                </a:defRPr>
              </a:lvl1pPr>
            </a:lstStyle>
            <a:p>
              <a:r>
                <a:t>COMORBIDITY</a:t>
              </a:r>
            </a:p>
          </p:txBody>
        </p:sp>
      </p:grpSp>
      <p:sp>
        <p:nvSpPr>
          <p:cNvPr id="333" name="Text Box 46"/>
          <p:cNvSpPr txBox="1"/>
          <p:nvPr/>
        </p:nvSpPr>
        <p:spPr>
          <a:xfrm>
            <a:off x="1600200" y="6019798"/>
            <a:ext cx="6000750" cy="533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900"/>
              </a:spcBef>
              <a:defRPr sz="1600">
                <a:latin typeface="Rockwell"/>
                <a:ea typeface="Rockwell"/>
                <a:cs typeface="Rockwell"/>
                <a:sym typeface="Rockwell"/>
              </a:defRPr>
            </a:lvl1pPr>
          </a:lstStyle>
          <a:p>
            <a:r>
              <a:t>Wasserstein. JCLP 2005. Mick et al. Psychiatr Clin N Am 2004.</a:t>
            </a:r>
          </a:p>
        </p:txBody>
      </p:sp>
      <p:sp>
        <p:nvSpPr>
          <p:cNvPr id="334" name="Line 47"/>
          <p:cNvSpPr/>
          <p:nvPr/>
        </p:nvSpPr>
        <p:spPr>
          <a:xfrm>
            <a:off x="762000" y="4191000"/>
            <a:ext cx="7543801" cy="0"/>
          </a:xfrm>
          <a:prstGeom prst="line">
            <a:avLst/>
          </a:prstGeom>
          <a:ln>
            <a:solidFill>
              <a:srgbClr val="000000"/>
            </a:solidFill>
            <a:prstDash val="dash"/>
          </a:ln>
        </p:spPr>
        <p:txBody>
          <a:bodyPr lIns="45718" tIns="45718" rIns="45718" bIns="45718"/>
          <a:lstStyle/>
          <a:p>
            <a:endParaRPr/>
          </a:p>
        </p:txBody>
      </p:sp>
      <p:grpSp>
        <p:nvGrpSpPr>
          <p:cNvPr id="339" name="Group 59"/>
          <p:cNvGrpSpPr/>
          <p:nvPr/>
        </p:nvGrpSpPr>
        <p:grpSpPr>
          <a:xfrm>
            <a:off x="1295398" y="2057398"/>
            <a:ext cx="6946902" cy="1648503"/>
            <a:chOff x="0" y="-1"/>
            <a:chExt cx="6946901" cy="1648501"/>
          </a:xfrm>
        </p:grpSpPr>
        <p:grpSp>
          <p:nvGrpSpPr>
            <p:cNvPr id="337" name="Group 58"/>
            <p:cNvGrpSpPr/>
            <p:nvPr/>
          </p:nvGrpSpPr>
          <p:grpSpPr>
            <a:xfrm>
              <a:off x="-1" y="-2"/>
              <a:ext cx="6946902" cy="1648503"/>
              <a:chOff x="0" y="0"/>
              <a:chExt cx="6946901" cy="1648501"/>
            </a:xfrm>
          </p:grpSpPr>
          <p:sp>
            <p:nvSpPr>
              <p:cNvPr id="335" name="Freeform 51"/>
              <p:cNvSpPr/>
              <p:nvPr/>
            </p:nvSpPr>
            <p:spPr>
              <a:xfrm>
                <a:off x="0" y="-1"/>
                <a:ext cx="6946902" cy="1648503"/>
              </a:xfrm>
              <a:custGeom>
                <a:avLst/>
                <a:gdLst/>
                <a:ahLst/>
                <a:cxnLst>
                  <a:cxn ang="0">
                    <a:pos x="wd2" y="hd2"/>
                  </a:cxn>
                  <a:cxn ang="5400000">
                    <a:pos x="wd2" y="hd2"/>
                  </a:cxn>
                  <a:cxn ang="10800000">
                    <a:pos x="wd2" y="hd2"/>
                  </a:cxn>
                  <a:cxn ang="16200000">
                    <a:pos x="wd2" y="hd2"/>
                  </a:cxn>
                </a:cxnLst>
                <a:rect l="0" t="0" r="r" b="b"/>
                <a:pathLst>
                  <a:path w="21600" h="21281" extrusionOk="0">
                    <a:moveTo>
                      <a:pt x="0" y="0"/>
                    </a:moveTo>
                    <a:cubicBezTo>
                      <a:pt x="1813" y="3086"/>
                      <a:pt x="7298" y="14918"/>
                      <a:pt x="10898" y="18472"/>
                    </a:cubicBezTo>
                    <a:cubicBezTo>
                      <a:pt x="14570" y="21600"/>
                      <a:pt x="19370" y="20706"/>
                      <a:pt x="21600" y="21281"/>
                    </a:cubicBezTo>
                  </a:path>
                </a:pathLst>
              </a:custGeom>
              <a:noFill/>
              <a:ln w="152400" cap="flat">
                <a:solidFill>
                  <a:srgbClr val="FFCC00"/>
                </a:solidFill>
                <a:prstDash val="solid"/>
                <a:round/>
                <a:tailEnd type="triangle" w="med" len="med"/>
              </a:ln>
              <a:effectLst/>
            </p:spPr>
            <p:txBody>
              <a:bodyPr wrap="square" lIns="45718" tIns="45718" rIns="45718" bIns="45718" numCol="1" anchor="t">
                <a:noAutofit/>
              </a:bodyPr>
              <a:lstStyle/>
              <a:p>
                <a:pPr>
                  <a:defRPr>
                    <a:latin typeface="Rockwell"/>
                    <a:ea typeface="Rockwell"/>
                    <a:cs typeface="Rockwell"/>
                    <a:sym typeface="Rockwell"/>
                  </a:defRPr>
                </a:pPr>
                <a:endParaRPr/>
              </a:p>
            </p:txBody>
          </p:sp>
          <p:sp>
            <p:nvSpPr>
              <p:cNvPr id="336" name="Text Box 53"/>
              <p:cNvSpPr txBox="1"/>
              <p:nvPr/>
            </p:nvSpPr>
            <p:spPr>
              <a:xfrm rot="1461163">
                <a:off x="1371329" y="731905"/>
                <a:ext cx="1155702" cy="2819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spcBef>
                    <a:spcPts val="900"/>
                  </a:spcBef>
                  <a:defRPr sz="1500" b="1">
                    <a:latin typeface="Rockwell"/>
                    <a:ea typeface="Rockwell"/>
                    <a:cs typeface="Rockwell"/>
                    <a:sym typeface="Rockwell"/>
                  </a:defRPr>
                </a:lvl1pPr>
              </a:lstStyle>
              <a:p>
                <a:r>
                  <a:t>IMPULS</a:t>
                </a:r>
              </a:p>
            </p:txBody>
          </p:sp>
        </p:grpSp>
        <p:sp>
          <p:nvSpPr>
            <p:cNvPr id="338" name="Text Box 54"/>
            <p:cNvSpPr txBox="1"/>
            <p:nvPr/>
          </p:nvSpPr>
          <p:spPr>
            <a:xfrm rot="1155619">
              <a:off x="2036807" y="1059947"/>
              <a:ext cx="1574802" cy="2819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spcBef>
                  <a:spcPts val="900"/>
                </a:spcBef>
                <a:defRPr sz="1500" b="1">
                  <a:latin typeface="Rockwell"/>
                  <a:ea typeface="Rockwell"/>
                  <a:cs typeface="Rockwell"/>
                  <a:sym typeface="Rockwell"/>
                </a:defRPr>
              </a:lvl1pPr>
            </a:lstStyle>
            <a:p>
              <a:r>
                <a:t>IVITY</a:t>
              </a:r>
            </a:p>
          </p:txBody>
        </p:sp>
      </p:grpSp>
      <p:sp>
        <p:nvSpPr>
          <p:cNvPr id="340" name="Text Box 9"/>
          <p:cNvSpPr txBox="1"/>
          <p:nvPr/>
        </p:nvSpPr>
        <p:spPr>
          <a:xfrm>
            <a:off x="0" y="6657975"/>
            <a:ext cx="9140825" cy="208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500"/>
              </a:spcBef>
              <a:defRPr sz="900">
                <a:solidFill>
                  <a:srgbClr val="B2B2B2"/>
                </a:solidFill>
                <a:latin typeface="Rockwell"/>
                <a:ea typeface="Rockwell"/>
                <a:cs typeface="Rockwell"/>
                <a:sym typeface="Rockwell"/>
              </a:defRPr>
            </a:lvl1pPr>
          </a:lstStyle>
          <a:p>
            <a:r>
              <a:t>Copyright © 2006 Neuroscience Education Institute.  All rights reserved.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39"/>
                                        </p:tgtEl>
                                        <p:attrNameLst>
                                          <p:attrName>style.visibility</p:attrName>
                                        </p:attrNameLst>
                                      </p:cBhvr>
                                      <p:to>
                                        <p:strVal val="visible"/>
                                      </p:to>
                                    </p:set>
                                    <p:animEffect transition="in" filter="wipe(left)">
                                      <p:cBhvr>
                                        <p:cTn id="7" dur="500"/>
                                        <p:tgtEl>
                                          <p:spTgt spid="3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28"/>
                                        </p:tgtEl>
                                        <p:attrNameLst>
                                          <p:attrName>style.visibility</p:attrName>
                                        </p:attrNameLst>
                                      </p:cBhvr>
                                      <p:to>
                                        <p:strVal val="visible"/>
                                      </p:to>
                                    </p:set>
                                    <p:animEffect transition="in" filter="wipe(left)">
                                      <p:cBhvr>
                                        <p:cTn id="12" dur="500"/>
                                        <p:tgtEl>
                                          <p:spTgt spid="3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322"/>
                                        </p:tgtEl>
                                        <p:attrNameLst>
                                          <p:attrName>style.visibility</p:attrName>
                                        </p:attrNameLst>
                                      </p:cBhvr>
                                      <p:to>
                                        <p:strVal val="visible"/>
                                      </p:to>
                                    </p:set>
                                    <p:animEffect transition="in" filter="wipe(left)">
                                      <p:cBhvr>
                                        <p:cTn id="17" dur="500"/>
                                        <p:tgtEl>
                                          <p:spTgt spid="3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332"/>
                                        </p:tgtEl>
                                        <p:attrNameLst>
                                          <p:attrName>style.visibility</p:attrName>
                                        </p:attrNameLst>
                                      </p:cBhvr>
                                      <p:to>
                                        <p:strVal val="visible"/>
                                      </p:to>
                                    </p:set>
                                    <p:animEffect transition="in" filter="wipe(left)">
                                      <p:cBhvr>
                                        <p:cTn id="22"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3" animBg="1" advAuto="0"/>
      <p:bldP spid="328" grpId="2" animBg="1" advAuto="0"/>
      <p:bldP spid="332" grpId="4" animBg="1" advAuto="0"/>
      <p:bldP spid="339"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Rectangle 2"/>
          <p:cNvSpPr txBox="1">
            <a:spLocks noGrp="1"/>
          </p:cNvSpPr>
          <p:nvPr>
            <p:ph type="title"/>
          </p:nvPr>
        </p:nvSpPr>
        <p:spPr>
          <a:xfrm>
            <a:off x="-6350" y="109537"/>
            <a:ext cx="9150350" cy="1123951"/>
          </a:xfrm>
          <a:prstGeom prst="rect">
            <a:avLst/>
          </a:prstGeom>
        </p:spPr>
        <p:txBody>
          <a:bodyPr anchor="ctr"/>
          <a:lstStyle>
            <a:lvl1pPr algn="ctr">
              <a:defRPr sz="3200"/>
            </a:lvl1pPr>
          </a:lstStyle>
          <a:p>
            <a:r>
              <a:t>Persistence of ADHD Into Adulthood</a:t>
            </a:r>
          </a:p>
        </p:txBody>
      </p:sp>
      <p:graphicFrame>
        <p:nvGraphicFramePr>
          <p:cNvPr id="345" name="2D Column Chart"/>
          <p:cNvGraphicFramePr/>
          <p:nvPr/>
        </p:nvGraphicFramePr>
        <p:xfrm>
          <a:off x="411128" y="1345139"/>
          <a:ext cx="8794952" cy="4234473"/>
        </p:xfrm>
        <a:graphic>
          <a:graphicData uri="http://schemas.openxmlformats.org/drawingml/2006/chart">
            <c:chart xmlns:c="http://schemas.openxmlformats.org/drawingml/2006/chart" xmlns:r="http://schemas.openxmlformats.org/officeDocument/2006/relationships" r:id="rId3"/>
          </a:graphicData>
        </a:graphic>
      </p:graphicFrame>
      <p:sp>
        <p:nvSpPr>
          <p:cNvPr id="346" name="Text Box 5"/>
          <p:cNvSpPr txBox="1"/>
          <p:nvPr/>
        </p:nvSpPr>
        <p:spPr>
          <a:xfrm>
            <a:off x="-6350" y="5921375"/>
            <a:ext cx="9150350" cy="8889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900"/>
              </a:spcBef>
              <a:defRPr sz="1600" b="1">
                <a:latin typeface="Rockwell"/>
                <a:ea typeface="Rockwell"/>
                <a:cs typeface="Rockwell"/>
                <a:sym typeface="Rockwell"/>
              </a:defRPr>
            </a:pPr>
            <a:r>
              <a:t>Syndromatic: Loss of full diagnostic status    Symptomatic: Loss of partial diagnostic status</a:t>
            </a:r>
          </a:p>
          <a:p>
            <a:pPr algn="ctr">
              <a:spcBef>
                <a:spcPts val="900"/>
              </a:spcBef>
              <a:defRPr sz="1600">
                <a:latin typeface="Rockwell"/>
                <a:ea typeface="Rockwell"/>
                <a:cs typeface="Rockwell"/>
                <a:sym typeface="Rockwell"/>
              </a:defRPr>
            </a:pPr>
            <a:r>
              <a:t>Mick et al. Psychiatr Clin N Am 2004.</a:t>
            </a:r>
          </a:p>
        </p:txBody>
      </p:sp>
      <p:sp>
        <p:nvSpPr>
          <p:cNvPr id="347" name="Text Box 6"/>
          <p:cNvSpPr txBox="1"/>
          <p:nvPr/>
        </p:nvSpPr>
        <p:spPr>
          <a:xfrm>
            <a:off x="1905000" y="4571998"/>
            <a:ext cx="609600" cy="325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b="1">
                <a:latin typeface="Rockwell"/>
                <a:ea typeface="Rockwell"/>
                <a:cs typeface="Rockwell"/>
                <a:sym typeface="Rockwell"/>
              </a:defRPr>
            </a:lvl1pPr>
          </a:lstStyle>
          <a:p>
            <a:r>
              <a:t>NA</a:t>
            </a:r>
          </a:p>
        </p:txBody>
      </p:sp>
      <p:sp>
        <p:nvSpPr>
          <p:cNvPr id="348" name="Text Box 7"/>
          <p:cNvSpPr txBox="1"/>
          <p:nvPr/>
        </p:nvSpPr>
        <p:spPr>
          <a:xfrm>
            <a:off x="7467600" y="4571998"/>
            <a:ext cx="609600" cy="325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b="1">
                <a:latin typeface="Rockwell"/>
                <a:ea typeface="Rockwell"/>
                <a:cs typeface="Rockwell"/>
                <a:sym typeface="Rockwell"/>
              </a:defRPr>
            </a:lvl1pPr>
          </a:lstStyle>
          <a:p>
            <a:r>
              <a:t>NA</a:t>
            </a:r>
          </a:p>
        </p:txBody>
      </p:sp>
      <p:sp>
        <p:nvSpPr>
          <p:cNvPr id="349" name="Text Box 9"/>
          <p:cNvSpPr txBox="1"/>
          <p:nvPr/>
        </p:nvSpPr>
        <p:spPr>
          <a:xfrm>
            <a:off x="0" y="6657975"/>
            <a:ext cx="9140825" cy="208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500"/>
              </a:spcBef>
              <a:defRPr sz="900">
                <a:solidFill>
                  <a:srgbClr val="B2B2B2"/>
                </a:solidFill>
                <a:latin typeface="Rockwell"/>
                <a:ea typeface="Rockwell"/>
                <a:cs typeface="Rockwell"/>
                <a:sym typeface="Rockwell"/>
              </a:defRPr>
            </a:lvl1pPr>
          </a:lstStyle>
          <a:p>
            <a:r>
              <a:t>Copyright © 2006 Neuroscience Education Institute.  All rights reserved.</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itle 1"/>
          <p:cNvSpPr txBox="1">
            <a:spLocks noGrp="1"/>
          </p:cNvSpPr>
          <p:nvPr>
            <p:ph type="title"/>
          </p:nvPr>
        </p:nvSpPr>
        <p:spPr>
          <a:xfrm>
            <a:off x="498473" y="484092"/>
            <a:ext cx="7556314" cy="1116108"/>
          </a:xfrm>
          <a:prstGeom prst="rect">
            <a:avLst/>
          </a:prstGeom>
        </p:spPr>
        <p:txBody>
          <a:bodyPr/>
          <a:lstStyle/>
          <a:p>
            <a:r>
              <a:t>ADHD: assessment in children		</a:t>
            </a:r>
          </a:p>
        </p:txBody>
      </p:sp>
      <p:sp>
        <p:nvSpPr>
          <p:cNvPr id="354" name="Content Placeholder 2"/>
          <p:cNvSpPr txBox="1">
            <a:spLocks noGrp="1"/>
          </p:cNvSpPr>
          <p:nvPr>
            <p:ph type="body" idx="1"/>
          </p:nvPr>
        </p:nvSpPr>
        <p:spPr>
          <a:xfrm>
            <a:off x="498473" y="1981200"/>
            <a:ext cx="7556314" cy="4144963"/>
          </a:xfrm>
          <a:prstGeom prst="rect">
            <a:avLst/>
          </a:prstGeom>
        </p:spPr>
        <p:txBody>
          <a:bodyPr/>
          <a:lstStyle/>
          <a:p>
            <a:pPr>
              <a:defRPr sz="2400"/>
            </a:pPr>
            <a:r>
              <a:t>Goal of assessment is to know what it is like to be in class and at the dinner table with your patient.</a:t>
            </a:r>
          </a:p>
          <a:p>
            <a:pPr>
              <a:defRPr sz="2400"/>
            </a:pPr>
            <a:r>
              <a:t>Longer time on initial evaluation + More psychoeducation during appointment = Longer length of stay in treatment</a:t>
            </a:r>
          </a:p>
          <a:p>
            <a:pPr>
              <a:defRPr sz="2400"/>
            </a:pPr>
            <a:r>
              <a:t>Differential diagnoses: ODD, IED, learning disorders, anxiety, depression, ASD, DMDD</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itle 1"/>
          <p:cNvSpPr txBox="1">
            <a:spLocks noGrp="1"/>
          </p:cNvSpPr>
          <p:nvPr>
            <p:ph type="title"/>
          </p:nvPr>
        </p:nvSpPr>
        <p:spPr>
          <a:xfrm>
            <a:off x="498473" y="484092"/>
            <a:ext cx="7556314" cy="1116108"/>
          </a:xfrm>
          <a:prstGeom prst="rect">
            <a:avLst/>
          </a:prstGeom>
        </p:spPr>
        <p:txBody>
          <a:bodyPr/>
          <a:lstStyle/>
          <a:p>
            <a:r>
              <a:t>ADHD assessment in children</a:t>
            </a:r>
          </a:p>
        </p:txBody>
      </p:sp>
      <p:sp>
        <p:nvSpPr>
          <p:cNvPr id="357" name="Content Placeholder 2"/>
          <p:cNvSpPr txBox="1">
            <a:spLocks noGrp="1"/>
          </p:cNvSpPr>
          <p:nvPr>
            <p:ph type="body" idx="1"/>
          </p:nvPr>
        </p:nvSpPr>
        <p:spPr>
          <a:xfrm>
            <a:off x="457200" y="1417636"/>
            <a:ext cx="8229600" cy="4980452"/>
          </a:xfrm>
          <a:prstGeom prst="rect">
            <a:avLst/>
          </a:prstGeom>
        </p:spPr>
        <p:txBody>
          <a:bodyPr/>
          <a:lstStyle/>
          <a:p>
            <a:pPr>
              <a:lnSpc>
                <a:spcPct val="90000"/>
              </a:lnSpc>
            </a:pPr>
            <a:r>
              <a:t>Home</a:t>
            </a:r>
          </a:p>
          <a:p>
            <a:pPr marL="457200" lvl="1" indent="-228600">
              <a:lnSpc>
                <a:spcPct val="90000"/>
              </a:lnSpc>
              <a:spcBef>
                <a:spcPts val="600"/>
              </a:spcBef>
              <a:buClr>
                <a:srgbClr val="B870B8"/>
              </a:buClr>
              <a:defRPr sz="1800"/>
            </a:pPr>
            <a:r>
              <a:t>Organization (bedroom, backpack, homework)</a:t>
            </a:r>
          </a:p>
          <a:p>
            <a:pPr marL="457200" lvl="1" indent="-228600">
              <a:lnSpc>
                <a:spcPct val="90000"/>
              </a:lnSpc>
              <a:spcBef>
                <a:spcPts val="600"/>
              </a:spcBef>
              <a:buClr>
                <a:srgbClr val="B870B8"/>
              </a:buClr>
              <a:defRPr sz="1800"/>
            </a:pPr>
            <a:r>
              <a:t>Eating habits</a:t>
            </a:r>
          </a:p>
          <a:p>
            <a:pPr marL="457200" lvl="1" indent="-228600">
              <a:lnSpc>
                <a:spcPct val="90000"/>
              </a:lnSpc>
              <a:spcBef>
                <a:spcPts val="600"/>
              </a:spcBef>
              <a:buClr>
                <a:srgbClr val="B870B8"/>
              </a:buClr>
              <a:defRPr sz="1800"/>
            </a:pPr>
            <a:r>
              <a:t>Sleep (onset, quality, length)</a:t>
            </a:r>
          </a:p>
          <a:p>
            <a:pPr>
              <a:lnSpc>
                <a:spcPct val="90000"/>
              </a:lnSpc>
            </a:pPr>
            <a:r>
              <a:t>School</a:t>
            </a:r>
          </a:p>
          <a:p>
            <a:pPr marL="457200" lvl="1" indent="-228600">
              <a:lnSpc>
                <a:spcPct val="90000"/>
              </a:lnSpc>
              <a:spcBef>
                <a:spcPts val="600"/>
              </a:spcBef>
              <a:buClr>
                <a:srgbClr val="B870B8"/>
              </a:buClr>
              <a:defRPr sz="1800"/>
            </a:pPr>
            <a:r>
              <a:t>Concentration, distractibility, restlessness</a:t>
            </a:r>
          </a:p>
          <a:p>
            <a:pPr marL="457200" lvl="1" indent="-228600">
              <a:lnSpc>
                <a:spcPct val="90000"/>
              </a:lnSpc>
              <a:spcBef>
                <a:spcPts val="600"/>
              </a:spcBef>
              <a:buClr>
                <a:srgbClr val="B870B8"/>
              </a:buClr>
              <a:defRPr sz="1800"/>
            </a:pPr>
            <a:r>
              <a:t>Time management</a:t>
            </a:r>
          </a:p>
          <a:p>
            <a:pPr>
              <a:lnSpc>
                <a:spcPct val="90000"/>
              </a:lnSpc>
            </a:pPr>
            <a:r>
              <a:t>Social/Emotional</a:t>
            </a:r>
          </a:p>
          <a:p>
            <a:pPr marL="457200" lvl="1" indent="-228600">
              <a:lnSpc>
                <a:spcPct val="90000"/>
              </a:lnSpc>
              <a:spcBef>
                <a:spcPts val="600"/>
              </a:spcBef>
              <a:buClr>
                <a:srgbClr val="B870B8"/>
              </a:buClr>
              <a:defRPr sz="1800"/>
            </a:pPr>
            <a:r>
              <a:t>Peer/parent/teacher relationships</a:t>
            </a:r>
          </a:p>
          <a:p>
            <a:pPr marL="457200" lvl="1" indent="-228600">
              <a:lnSpc>
                <a:spcPct val="90000"/>
              </a:lnSpc>
              <a:spcBef>
                <a:spcPts val="600"/>
              </a:spcBef>
              <a:buClr>
                <a:srgbClr val="B870B8"/>
              </a:buClr>
              <a:defRPr sz="1800"/>
            </a:pPr>
            <a:r>
              <a:t>Temperament, coping skills</a:t>
            </a:r>
          </a:p>
          <a:p>
            <a:pPr>
              <a:lnSpc>
                <a:spcPct val="90000"/>
              </a:lnSpc>
            </a:pPr>
            <a:r>
              <a:t>Activity Level/Interests</a:t>
            </a:r>
          </a:p>
          <a:p>
            <a:pPr marL="457200" lvl="1" indent="-228600">
              <a:lnSpc>
                <a:spcPct val="90000"/>
              </a:lnSpc>
              <a:spcBef>
                <a:spcPts val="600"/>
              </a:spcBef>
              <a:buClr>
                <a:srgbClr val="B870B8"/>
              </a:buClr>
              <a:defRPr sz="1800"/>
            </a:pPr>
            <a:r>
              <a:t>Accidents/injuries	</a:t>
            </a:r>
          </a:p>
          <a:p>
            <a:pPr marL="457200" lvl="1" indent="-228600">
              <a:lnSpc>
                <a:spcPct val="90000"/>
              </a:lnSpc>
              <a:spcBef>
                <a:spcPts val="600"/>
              </a:spcBef>
              <a:buClr>
                <a:srgbClr val="B870B8"/>
              </a:buClr>
              <a:defRPr sz="1800"/>
            </a:pPr>
            <a:r>
              <a:t>Physical activity and exercise is very important! </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ADHD: in Elementary school"/>
          <p:cNvSpPr txBox="1">
            <a:spLocks noGrp="1"/>
          </p:cNvSpPr>
          <p:nvPr>
            <p:ph type="title"/>
          </p:nvPr>
        </p:nvSpPr>
        <p:spPr>
          <a:xfrm>
            <a:off x="498473" y="484092"/>
            <a:ext cx="7556314" cy="1116108"/>
          </a:xfrm>
          <a:prstGeom prst="rect">
            <a:avLst/>
          </a:prstGeom>
        </p:spPr>
        <p:txBody>
          <a:bodyPr/>
          <a:lstStyle/>
          <a:p>
            <a:r>
              <a:t>ADHD: in Elementary school</a:t>
            </a:r>
          </a:p>
        </p:txBody>
      </p:sp>
      <p:sp>
        <p:nvSpPr>
          <p:cNvPr id="401" name="externalizing sx predominant…"/>
          <p:cNvSpPr txBox="1">
            <a:spLocks noGrp="1"/>
          </p:cNvSpPr>
          <p:nvPr>
            <p:ph type="body" idx="1"/>
          </p:nvPr>
        </p:nvSpPr>
        <p:spPr>
          <a:xfrm>
            <a:off x="498473" y="1981200"/>
            <a:ext cx="7556314" cy="4144963"/>
          </a:xfrm>
          <a:prstGeom prst="rect">
            <a:avLst/>
          </a:prstGeom>
        </p:spPr>
        <p:txBody>
          <a:bodyPr/>
          <a:lstStyle/>
          <a:p>
            <a:pPr marL="214884" indent="-214884" defTabSz="859536">
              <a:spcBef>
                <a:spcPts val="1800"/>
              </a:spcBef>
              <a:defRPr sz="1879" u="sng">
                <a:solidFill>
                  <a:srgbClr val="BC5FBC"/>
                </a:solidFill>
                <a:uFill>
                  <a:solidFill>
                    <a:srgbClr val="BC5FBC"/>
                  </a:solidFill>
                </a:uFill>
              </a:defRPr>
            </a:pPr>
            <a:r>
              <a:rPr dirty="0">
                <a:solidFill>
                  <a:srgbClr val="0000FF"/>
                </a:solidFill>
                <a:uFill>
                  <a:solidFill>
                    <a:srgbClr val="0000FF"/>
                  </a:solidFill>
                </a:uFill>
                <a:hlinkClick r:id="rId3"/>
              </a:rPr>
              <a:t>https://youtu.be/-IO6zqIm88s</a:t>
            </a:r>
          </a:p>
          <a:p>
            <a:pPr marL="191246" indent="-191246" defTabSz="764987">
              <a:spcBef>
                <a:spcPts val="1500"/>
              </a:spcBef>
              <a:defRPr sz="1598"/>
            </a:pPr>
            <a:r>
              <a:rPr dirty="0"/>
              <a:t>externalizing </a:t>
            </a:r>
            <a:r>
              <a:rPr dirty="0" err="1"/>
              <a:t>sx</a:t>
            </a:r>
            <a:r>
              <a:rPr dirty="0"/>
              <a:t> predominant </a:t>
            </a:r>
          </a:p>
          <a:p>
            <a:pPr marL="191246" indent="-191246" defTabSz="764987">
              <a:spcBef>
                <a:spcPts val="1500"/>
              </a:spcBef>
              <a:defRPr sz="1598"/>
            </a:pPr>
            <a:r>
              <a:rPr dirty="0"/>
              <a:t>distractibility, hyperactivity, impulsivity</a:t>
            </a:r>
          </a:p>
          <a:p>
            <a:pPr marL="191246" indent="-191246" defTabSz="764987">
              <a:spcBef>
                <a:spcPts val="1500"/>
              </a:spcBef>
              <a:defRPr sz="1598"/>
            </a:pPr>
            <a:r>
              <a:rPr dirty="0"/>
              <a:t>talking out in class, tantrums with homework</a:t>
            </a:r>
          </a:p>
          <a:p>
            <a:pPr marL="191246" indent="-191246" defTabSz="764987">
              <a:spcBef>
                <a:spcPts val="1500"/>
              </a:spcBef>
              <a:defRPr sz="1598"/>
            </a:pPr>
            <a:r>
              <a:rPr dirty="0"/>
              <a:t>unable to wait in line, easily agitated in unstructured environments (lunch room, music class, recess)</a:t>
            </a:r>
          </a:p>
          <a:p>
            <a:pPr marL="191246" indent="-191246" defTabSz="764987">
              <a:spcBef>
                <a:spcPts val="1500"/>
              </a:spcBef>
              <a:defRPr sz="1598"/>
            </a:pPr>
            <a:r>
              <a:rPr dirty="0"/>
              <a:t>arguments with teachers and peers</a:t>
            </a:r>
          </a:p>
          <a:p>
            <a:pPr marL="191246" indent="-191246" defTabSz="764987">
              <a:spcBef>
                <a:spcPts val="1500"/>
              </a:spcBef>
              <a:defRPr sz="1598"/>
            </a:pPr>
            <a:r>
              <a:rPr dirty="0"/>
              <a:t>grumpy when routine changes</a:t>
            </a:r>
          </a:p>
          <a:p>
            <a:pPr marL="191246" indent="-191246" defTabSz="764987">
              <a:spcBef>
                <a:spcPts val="1500"/>
              </a:spcBef>
              <a:defRPr sz="1598"/>
            </a:pPr>
            <a:r>
              <a:rPr dirty="0"/>
              <a:t>sleep delay common</a:t>
            </a:r>
          </a:p>
          <a:p>
            <a:pPr marL="191246" indent="-191246" defTabSz="764987">
              <a:spcBef>
                <a:spcPts val="1500"/>
              </a:spcBef>
              <a:defRPr sz="1598"/>
            </a:pPr>
            <a:r>
              <a:rPr dirty="0"/>
              <a:t>negative self talk begins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223175"/>
            <a:ext cx="6172200" cy="857250"/>
          </a:xfrm>
        </p:spPr>
        <p:txBody>
          <a:bodyPr/>
          <a:lstStyle/>
          <a:p>
            <a:r>
              <a:rPr lang="en-US" dirty="0" smtClean="0"/>
              <a:t>Disclosures</a:t>
            </a:r>
            <a:endParaRPr lang="en-US" dirty="0"/>
          </a:p>
        </p:txBody>
      </p:sp>
      <p:sp>
        <p:nvSpPr>
          <p:cNvPr id="3" name="Content Placeholder 2"/>
          <p:cNvSpPr>
            <a:spLocks noGrp="1"/>
          </p:cNvSpPr>
          <p:nvPr>
            <p:ph idx="1"/>
          </p:nvPr>
        </p:nvSpPr>
        <p:spPr>
          <a:xfrm>
            <a:off x="1485900" y="1997960"/>
            <a:ext cx="6172200" cy="3718120"/>
          </a:xfrm>
        </p:spPr>
        <p:txBody>
          <a:bodyPr>
            <a:normAutofit fontScale="77500" lnSpcReduction="20000"/>
          </a:bodyPr>
          <a:lstStyle/>
          <a:p>
            <a:r>
              <a:rPr lang="en-US" dirty="0" smtClean="0"/>
              <a:t>With respect to the following presentation, there has been no relevant (direct or indirect) financial relationship between the faculty listed above or other activity planners (or spouse/partner) and any for-profit company in the past 12 months which would be considered a conflict of interest.</a:t>
            </a:r>
          </a:p>
          <a:p>
            <a:r>
              <a:rPr lang="en-US" dirty="0" smtClean="0"/>
              <a:t>The views expressed in this presentation are those of the faculty and may not reflect official policy of Community Health Center, Inc. and its Weitzman Institute.</a:t>
            </a:r>
          </a:p>
          <a:p>
            <a:r>
              <a:rPr lang="en-US" dirty="0" smtClean="0"/>
              <a:t>We are obligated to disclose any products which are off-label, unlabeled, experimental, and/or under investigation (not FDA approved) and any limitations on the information that are presented, such as data that are preliminary or that represent ongoing research, interim analyses, and/or unsupported opinion. </a:t>
            </a:r>
            <a:endParaRPr lang="en-US" dirty="0"/>
          </a:p>
        </p:txBody>
      </p:sp>
    </p:spTree>
    <p:extLst>
      <p:ext uri="{BB962C8B-B14F-4D97-AF65-F5344CB8AC3E}">
        <p14:creationId xmlns:p14="http://schemas.microsoft.com/office/powerpoint/2010/main" val="1441831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ADHD in Middle School"/>
          <p:cNvSpPr txBox="1">
            <a:spLocks noGrp="1"/>
          </p:cNvSpPr>
          <p:nvPr>
            <p:ph type="title"/>
          </p:nvPr>
        </p:nvSpPr>
        <p:spPr>
          <a:xfrm>
            <a:off x="498473" y="484092"/>
            <a:ext cx="7556314" cy="1116108"/>
          </a:xfrm>
          <a:prstGeom prst="rect">
            <a:avLst/>
          </a:prstGeom>
        </p:spPr>
        <p:txBody>
          <a:bodyPr/>
          <a:lstStyle/>
          <a:p>
            <a:pPr lvl="1"/>
            <a:r>
              <a:t>ADHD in Middle School</a:t>
            </a:r>
          </a:p>
        </p:txBody>
      </p:sp>
      <p:sp>
        <p:nvSpPr>
          <p:cNvPr id="407" name="internalizing begins to emerge…"/>
          <p:cNvSpPr txBox="1">
            <a:spLocks noGrp="1"/>
          </p:cNvSpPr>
          <p:nvPr>
            <p:ph type="body" idx="1"/>
          </p:nvPr>
        </p:nvSpPr>
        <p:spPr>
          <a:xfrm>
            <a:off x="498473" y="1981200"/>
            <a:ext cx="7556314" cy="4144963"/>
          </a:xfrm>
          <a:prstGeom prst="rect">
            <a:avLst/>
          </a:prstGeom>
        </p:spPr>
        <p:txBody>
          <a:bodyPr/>
          <a:lstStyle/>
          <a:p>
            <a:r>
              <a:t>internalizing begins to emerge</a:t>
            </a:r>
          </a:p>
          <a:p>
            <a:r>
              <a:t>will not raise hand in class if they know the answer</a:t>
            </a:r>
          </a:p>
          <a:p>
            <a:r>
              <a:t>will not order for self when at a restaurant</a:t>
            </a:r>
          </a:p>
          <a:p>
            <a:r>
              <a:t>has trouble making friends</a:t>
            </a:r>
          </a:p>
          <a:p>
            <a:r>
              <a:t>will not ask for help from teachers or peers </a:t>
            </a:r>
          </a:p>
          <a:p>
            <a:r>
              <a:t>negative self talk increases</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ADHD in High School"/>
          <p:cNvSpPr txBox="1">
            <a:spLocks noGrp="1"/>
          </p:cNvSpPr>
          <p:nvPr>
            <p:ph type="title"/>
          </p:nvPr>
        </p:nvSpPr>
        <p:spPr>
          <a:xfrm>
            <a:off x="498473" y="484092"/>
            <a:ext cx="7556314" cy="1116108"/>
          </a:xfrm>
          <a:prstGeom prst="rect">
            <a:avLst/>
          </a:prstGeom>
        </p:spPr>
        <p:txBody>
          <a:bodyPr/>
          <a:lstStyle/>
          <a:p>
            <a:pPr lvl="1"/>
            <a:r>
              <a:t>ADHD in High School</a:t>
            </a:r>
          </a:p>
        </p:txBody>
      </p:sp>
      <p:sp>
        <p:nvSpPr>
          <p:cNvPr id="410" name="Fun mix of internalizing and externalizing symptoms…"/>
          <p:cNvSpPr txBox="1">
            <a:spLocks noGrp="1"/>
          </p:cNvSpPr>
          <p:nvPr>
            <p:ph type="body" idx="1"/>
          </p:nvPr>
        </p:nvSpPr>
        <p:spPr>
          <a:xfrm>
            <a:off x="498473" y="1981200"/>
            <a:ext cx="7556314" cy="4144963"/>
          </a:xfrm>
          <a:prstGeom prst="rect">
            <a:avLst/>
          </a:prstGeom>
        </p:spPr>
        <p:txBody>
          <a:bodyPr/>
          <a:lstStyle/>
          <a:p>
            <a:endParaRPr/>
          </a:p>
          <a:p>
            <a:r>
              <a:t>Fun mix of internalizing and externalizing symptoms</a:t>
            </a:r>
          </a:p>
          <a:p>
            <a:r>
              <a:t>will not raise hand/ask questions (shame/ self consciousness)</a:t>
            </a:r>
          </a:p>
          <a:p>
            <a:r>
              <a:t>substance use experimentation increasing</a:t>
            </a:r>
          </a:p>
          <a:p>
            <a:r>
              <a:t>often masks by associating with peers that act how they see themselves</a:t>
            </a:r>
          </a:p>
          <a:p>
            <a:r>
              <a:t>impulsivity with spending, DRIVING, fashion/style</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7CFE7"/>
        </a:solidFill>
        <a:effectLst/>
      </p:bgPr>
    </p:bg>
    <p:spTree>
      <p:nvGrpSpPr>
        <p:cNvPr id="1" name=""/>
        <p:cNvGrpSpPr/>
        <p:nvPr/>
      </p:nvGrpSpPr>
      <p:grpSpPr>
        <a:xfrm>
          <a:off x="0" y="0"/>
          <a:ext cx="0" cy="0"/>
          <a:chOff x="0" y="0"/>
          <a:chExt cx="0" cy="0"/>
        </a:xfrm>
      </p:grpSpPr>
      <p:sp>
        <p:nvSpPr>
          <p:cNvPr id="362" name="Title 1"/>
          <p:cNvSpPr txBox="1">
            <a:spLocks noGrp="1"/>
          </p:cNvSpPr>
          <p:nvPr>
            <p:ph type="title"/>
          </p:nvPr>
        </p:nvSpPr>
        <p:spPr>
          <a:xfrm>
            <a:off x="498473" y="484092"/>
            <a:ext cx="7556314" cy="1116108"/>
          </a:xfrm>
          <a:prstGeom prst="rect">
            <a:avLst/>
          </a:prstGeom>
        </p:spPr>
        <p:txBody>
          <a:bodyPr/>
          <a:lstStyle>
            <a:lvl1pPr>
              <a:defRPr sz="3200"/>
            </a:lvl1pPr>
          </a:lstStyle>
          <a:p>
            <a:r>
              <a:t>Instruments and Scales</a:t>
            </a:r>
          </a:p>
        </p:txBody>
      </p:sp>
      <p:sp>
        <p:nvSpPr>
          <p:cNvPr id="363" name="Content Placeholder 2"/>
          <p:cNvSpPr txBox="1">
            <a:spLocks noGrp="1"/>
          </p:cNvSpPr>
          <p:nvPr>
            <p:ph type="body" idx="1"/>
          </p:nvPr>
        </p:nvSpPr>
        <p:spPr>
          <a:xfrm>
            <a:off x="685800" y="1676400"/>
            <a:ext cx="7772400" cy="4419600"/>
          </a:xfrm>
          <a:prstGeom prst="rect">
            <a:avLst/>
          </a:prstGeom>
        </p:spPr>
        <p:txBody>
          <a:bodyPr/>
          <a:lstStyle/>
          <a:p>
            <a:pPr marL="448055" lvl="1" indent="-224026" defTabSz="896111">
              <a:lnSpc>
                <a:spcPct val="80000"/>
              </a:lnSpc>
              <a:spcBef>
                <a:spcPts val="500"/>
              </a:spcBef>
              <a:buClr>
                <a:srgbClr val="B870B8"/>
              </a:buClr>
              <a:defRPr sz="1900"/>
            </a:pPr>
            <a:r>
              <a:t>Connors - ADHD</a:t>
            </a:r>
          </a:p>
          <a:p>
            <a:pPr marL="448055" lvl="1" indent="-224026" defTabSz="896111">
              <a:lnSpc>
                <a:spcPct val="80000"/>
              </a:lnSpc>
              <a:spcBef>
                <a:spcPts val="500"/>
              </a:spcBef>
              <a:buClr>
                <a:srgbClr val="B870B8"/>
              </a:buClr>
              <a:defRPr sz="1900"/>
            </a:pPr>
            <a:r>
              <a:t>SNAP IV - ADHD and mood </a:t>
            </a:r>
          </a:p>
          <a:p>
            <a:pPr marL="448055" lvl="1" indent="-224026" defTabSz="896111">
              <a:lnSpc>
                <a:spcPct val="80000"/>
              </a:lnSpc>
              <a:spcBef>
                <a:spcPts val="500"/>
              </a:spcBef>
              <a:buClr>
                <a:srgbClr val="B870B8"/>
              </a:buClr>
              <a:defRPr sz="1900"/>
            </a:pPr>
            <a:r>
              <a:t>ADULT: </a:t>
            </a:r>
            <a:endParaRPr sz="1500"/>
          </a:p>
          <a:p>
            <a:pPr marL="0" lvl="1" indent="448055" defTabSz="896111">
              <a:lnSpc>
                <a:spcPct val="80000"/>
              </a:lnSpc>
              <a:spcBef>
                <a:spcPts val="500"/>
              </a:spcBef>
              <a:buSzTx/>
              <a:buNone/>
              <a:defRPr sz="2100"/>
            </a:pPr>
            <a:r>
              <a:t>	ASRS-ADULT ADHD SELF-REPORT SCALE</a:t>
            </a:r>
            <a:endParaRPr sz="1500"/>
          </a:p>
          <a:p>
            <a:pPr marL="0" lvl="1" indent="448055" defTabSz="896111">
              <a:lnSpc>
                <a:spcPct val="80000"/>
              </a:lnSpc>
              <a:spcBef>
                <a:spcPts val="500"/>
              </a:spcBef>
              <a:buSzTx/>
              <a:buNone/>
              <a:defRPr sz="2100"/>
            </a:pPr>
            <a:r>
              <a:t>	WUS-WENDER UTAH RATING SCALE</a:t>
            </a:r>
            <a:endParaRPr sz="1500"/>
          </a:p>
          <a:p>
            <a:pPr marL="0" lvl="1" indent="448055" defTabSz="896111">
              <a:lnSpc>
                <a:spcPct val="80000"/>
              </a:lnSpc>
              <a:spcBef>
                <a:spcPts val="500"/>
              </a:spcBef>
              <a:buSzTx/>
              <a:buNone/>
              <a:defRPr sz="2300"/>
            </a:pPr>
            <a:endParaRPr sz="1500"/>
          </a:p>
          <a:p>
            <a:pPr marL="0" lvl="1" indent="448055" defTabSz="896111">
              <a:lnSpc>
                <a:spcPct val="80000"/>
              </a:lnSpc>
              <a:spcBef>
                <a:spcPts val="500"/>
              </a:spcBef>
              <a:buSzTx/>
              <a:buNone/>
              <a:defRPr sz="2100"/>
            </a:pPr>
            <a:r>
              <a:t>Limitations:</a:t>
            </a:r>
            <a:endParaRPr sz="1500"/>
          </a:p>
          <a:p>
            <a:pPr marL="0" lvl="1" indent="448055" defTabSz="896111">
              <a:lnSpc>
                <a:spcPct val="80000"/>
              </a:lnSpc>
              <a:spcBef>
                <a:spcPts val="500"/>
              </a:spcBef>
              <a:buSzTx/>
              <a:buNone/>
              <a:defRPr sz="2100"/>
            </a:pPr>
            <a:r>
              <a:t>	*Not appropriate for diagnostic use</a:t>
            </a:r>
            <a:endParaRPr sz="1500"/>
          </a:p>
          <a:p>
            <a:pPr marL="0" lvl="1" indent="448055" defTabSz="896111">
              <a:lnSpc>
                <a:spcPct val="80000"/>
              </a:lnSpc>
              <a:spcBef>
                <a:spcPts val="500"/>
              </a:spcBef>
              <a:buSzTx/>
              <a:buNone/>
              <a:defRPr sz="2100"/>
            </a:pPr>
            <a:r>
              <a:t>	*Not Selective for specific profiles</a:t>
            </a:r>
            <a:endParaRPr sz="1500"/>
          </a:p>
          <a:p>
            <a:pPr marL="0" lvl="1" indent="448055" defTabSz="896111">
              <a:lnSpc>
                <a:spcPct val="80000"/>
              </a:lnSpc>
              <a:spcBef>
                <a:spcPts val="500"/>
              </a:spcBef>
              <a:buSzTx/>
              <a:buNone/>
              <a:defRPr sz="2100"/>
            </a:pPr>
            <a:r>
              <a:t>	*Subjective and not normed for OTHER cultures</a:t>
            </a:r>
            <a:endParaRPr sz="1500"/>
          </a:p>
          <a:p>
            <a:pPr marL="0" lvl="1" indent="448055" defTabSz="896111">
              <a:lnSpc>
                <a:spcPct val="80000"/>
              </a:lnSpc>
              <a:spcBef>
                <a:spcPts val="500"/>
              </a:spcBef>
              <a:buSzTx/>
              <a:buNone/>
              <a:defRPr sz="2100"/>
            </a:pPr>
            <a:r>
              <a:t>	*Not always useful as a score, more useful with individual items and profiles</a:t>
            </a:r>
            <a:endParaRPr sz="1500"/>
          </a:p>
          <a:p>
            <a:pPr marL="0" lvl="1" indent="448055" defTabSz="896111">
              <a:lnSpc>
                <a:spcPct val="80000"/>
              </a:lnSpc>
              <a:spcBef>
                <a:spcPts val="500"/>
              </a:spcBef>
              <a:buSzTx/>
              <a:buNone/>
              <a:defRPr sz="2100"/>
            </a:pPr>
            <a:r>
              <a:t>	</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ADHD"/>
          <p:cNvSpPr txBox="1">
            <a:spLocks noGrp="1"/>
          </p:cNvSpPr>
          <p:nvPr>
            <p:ph type="title"/>
          </p:nvPr>
        </p:nvSpPr>
        <p:spPr>
          <a:prstGeom prst="rect">
            <a:avLst/>
          </a:prstGeom>
        </p:spPr>
        <p:txBody>
          <a:bodyPr/>
          <a:lstStyle>
            <a:lvl1pPr>
              <a:defRPr sz="5300"/>
            </a:lvl1pPr>
          </a:lstStyle>
          <a:p>
            <a:r>
              <a:t>ADHD</a:t>
            </a:r>
          </a:p>
        </p:txBody>
      </p:sp>
      <p:sp>
        <p:nvSpPr>
          <p:cNvPr id="366" name="Comorbidities and Differentials…"/>
          <p:cNvSpPr txBox="1">
            <a:spLocks noGrp="1"/>
          </p:cNvSpPr>
          <p:nvPr>
            <p:ph type="body" sz="quarter" idx="1"/>
          </p:nvPr>
        </p:nvSpPr>
        <p:spPr>
          <a:prstGeom prst="rect">
            <a:avLst/>
          </a:prstGeom>
        </p:spPr>
        <p:txBody>
          <a:bodyPr>
            <a:normAutofit/>
          </a:bodyPr>
          <a:lstStyle/>
          <a:p>
            <a:pPr>
              <a:defRPr sz="2600"/>
            </a:pPr>
            <a:r>
              <a:rPr dirty="0"/>
              <a:t>Comorbidities and Differentials </a:t>
            </a:r>
          </a:p>
          <a:p>
            <a:pPr>
              <a:defRPr sz="2000" u="sng">
                <a:solidFill>
                  <a:srgbClr val="BC5FBC"/>
                </a:solidFill>
                <a:uFill>
                  <a:solidFill>
                    <a:srgbClr val="BC5FBC"/>
                  </a:solidFill>
                </a:uFill>
              </a:defRPr>
            </a:pPr>
            <a:r>
              <a:rPr dirty="0">
                <a:solidFill>
                  <a:srgbClr val="0000FF"/>
                </a:solidFill>
                <a:uFill>
                  <a:solidFill>
                    <a:srgbClr val="0000FF"/>
                  </a:solidFill>
                </a:uFill>
                <a:hlinkClick r:id="rId2"/>
              </a:rPr>
              <a:t>(under the sea)</a:t>
            </a:r>
          </a:p>
          <a:p>
            <a:pPr>
              <a:defRPr sz="2000"/>
            </a:pPr>
            <a:endParaRPr dirty="0">
              <a:solidFill>
                <a:srgbClr val="0000FF"/>
              </a:solidFill>
              <a:uFill>
                <a:solidFill>
                  <a:srgbClr val="0000FF"/>
                </a:solidFill>
              </a:uFill>
              <a:hlinkClick r:id="rId2"/>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ADHD + Autism, Tics"/>
          <p:cNvSpPr txBox="1">
            <a:spLocks noGrp="1"/>
          </p:cNvSpPr>
          <p:nvPr>
            <p:ph type="title"/>
          </p:nvPr>
        </p:nvSpPr>
        <p:spPr>
          <a:xfrm>
            <a:off x="498473" y="484092"/>
            <a:ext cx="7556314" cy="1116108"/>
          </a:xfrm>
          <a:prstGeom prst="rect">
            <a:avLst/>
          </a:prstGeom>
        </p:spPr>
        <p:txBody>
          <a:bodyPr/>
          <a:lstStyle/>
          <a:p>
            <a:r>
              <a:t>ADHD + Autism, Tics</a:t>
            </a:r>
          </a:p>
        </p:txBody>
      </p:sp>
      <p:sp>
        <p:nvSpPr>
          <p:cNvPr id="369" name="20-50% of children with ADH also meet criteria for ASD…"/>
          <p:cNvSpPr txBox="1">
            <a:spLocks noGrp="1"/>
          </p:cNvSpPr>
          <p:nvPr>
            <p:ph type="body" idx="1"/>
          </p:nvPr>
        </p:nvSpPr>
        <p:spPr>
          <a:xfrm>
            <a:off x="498473" y="1816100"/>
            <a:ext cx="7556314" cy="4144963"/>
          </a:xfrm>
          <a:prstGeom prst="rect">
            <a:avLst/>
          </a:prstGeom>
        </p:spPr>
        <p:txBody>
          <a:bodyPr/>
          <a:lstStyle/>
          <a:p>
            <a:r>
              <a:t>20-50% of children with ADH also meet criteria for ASD</a:t>
            </a:r>
          </a:p>
          <a:p>
            <a:pPr marL="457200" lvl="1" indent="-228600"/>
            <a:r>
              <a:t>social deficits, peer relationship issues, empathy problems in both dx</a:t>
            </a:r>
          </a:p>
          <a:p>
            <a:r>
              <a:t>Tic disorders in 10-20% of children with ADHD</a:t>
            </a:r>
          </a:p>
          <a:p>
            <a:pPr marL="457200" lvl="1" indent="-228600"/>
            <a:r>
              <a:t>severity often peaks 8-12 years old, decline in adolescence. </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ADHD + Learning disorders"/>
          <p:cNvSpPr txBox="1">
            <a:spLocks noGrp="1"/>
          </p:cNvSpPr>
          <p:nvPr>
            <p:ph type="title"/>
          </p:nvPr>
        </p:nvSpPr>
        <p:spPr>
          <a:xfrm>
            <a:off x="498473" y="484092"/>
            <a:ext cx="7556314" cy="1116108"/>
          </a:xfrm>
          <a:prstGeom prst="rect">
            <a:avLst/>
          </a:prstGeom>
        </p:spPr>
        <p:txBody>
          <a:bodyPr/>
          <a:lstStyle/>
          <a:p>
            <a:r>
              <a:t>ADHD + Learning disorders</a:t>
            </a:r>
          </a:p>
        </p:txBody>
      </p:sp>
      <p:sp>
        <p:nvSpPr>
          <p:cNvPr id="372" name="25-40% children with ADHD have major reading and writing difficulties, common co-occuring language, math disorders…"/>
          <p:cNvSpPr txBox="1">
            <a:spLocks noGrp="1"/>
          </p:cNvSpPr>
          <p:nvPr>
            <p:ph type="body" idx="1"/>
          </p:nvPr>
        </p:nvSpPr>
        <p:spPr>
          <a:xfrm>
            <a:off x="498473" y="1981200"/>
            <a:ext cx="7556314" cy="4144963"/>
          </a:xfrm>
          <a:prstGeom prst="rect">
            <a:avLst/>
          </a:prstGeom>
        </p:spPr>
        <p:txBody>
          <a:bodyPr/>
          <a:lstStyle/>
          <a:p>
            <a:pPr marL="210311" indent="-210311" defTabSz="841247">
              <a:spcBef>
                <a:spcPts val="1800"/>
              </a:spcBef>
              <a:defRPr sz="1800"/>
            </a:pPr>
            <a:r>
              <a:t>25-40% children with ADHD have major reading and writing difficulties, common co-occuring language, math disorders</a:t>
            </a:r>
          </a:p>
          <a:p>
            <a:pPr marL="210311" indent="-210311" defTabSz="841247">
              <a:spcBef>
                <a:spcPts val="1800"/>
              </a:spcBef>
              <a:defRPr sz="1800"/>
            </a:pPr>
            <a:r>
              <a:t>Higher IQ and lower externalizing sx differentiated adult onset from lifelong ADHD </a:t>
            </a:r>
          </a:p>
          <a:p>
            <a:pPr marL="210311" indent="-210311" defTabSz="841247">
              <a:spcBef>
                <a:spcPts val="1800"/>
              </a:spcBef>
              <a:defRPr sz="1800"/>
            </a:pPr>
            <a:r>
              <a:t>Higher intelligence and lack of comorbidity may allow disorder to go undetected in childhood</a:t>
            </a:r>
          </a:p>
          <a:p>
            <a:pPr marL="210311" indent="-210311" defTabSz="841247">
              <a:spcBef>
                <a:spcPts val="1800"/>
              </a:spcBef>
              <a:defRPr sz="1800"/>
            </a:pPr>
            <a:r>
              <a:t>Cognitive reserve, resilience factors, lower symptomatology in childhood important factors in understanding ADHD through the lifespan</a:t>
            </a:r>
          </a:p>
          <a:p>
            <a:pPr marL="210311" indent="-210311" defTabSz="841247">
              <a:spcBef>
                <a:spcPts val="1800"/>
              </a:spcBef>
              <a:defRPr sz="1800"/>
            </a:pPr>
            <a:r>
              <a:t>Stim increase cognitive processing, working memory, ability to manipulate information and planning (pref-c def)</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ADHD + PITA (rule breakers)"/>
          <p:cNvSpPr txBox="1">
            <a:spLocks noGrp="1"/>
          </p:cNvSpPr>
          <p:nvPr>
            <p:ph type="title"/>
          </p:nvPr>
        </p:nvSpPr>
        <p:spPr>
          <a:xfrm>
            <a:off x="498473" y="484092"/>
            <a:ext cx="7556314" cy="1116108"/>
          </a:xfrm>
          <a:prstGeom prst="rect">
            <a:avLst/>
          </a:prstGeom>
        </p:spPr>
        <p:txBody>
          <a:bodyPr/>
          <a:lstStyle/>
          <a:p>
            <a:r>
              <a:t>ADHD + PITA (rule breakers)</a:t>
            </a:r>
          </a:p>
        </p:txBody>
      </p:sp>
      <p:sp>
        <p:nvSpPr>
          <p:cNvPr id="375" name="25-80% children with ADHD will meet criteria for ODD/CD…"/>
          <p:cNvSpPr txBox="1">
            <a:spLocks noGrp="1"/>
          </p:cNvSpPr>
          <p:nvPr>
            <p:ph type="body" idx="1"/>
          </p:nvPr>
        </p:nvSpPr>
        <p:spPr>
          <a:xfrm>
            <a:off x="498473" y="1981200"/>
            <a:ext cx="7556314" cy="4144963"/>
          </a:xfrm>
          <a:prstGeom prst="rect">
            <a:avLst/>
          </a:prstGeom>
        </p:spPr>
        <p:txBody>
          <a:bodyPr/>
          <a:lstStyle/>
          <a:p>
            <a:r>
              <a:t>25-80% children with ADHD will meet criteria for ODD/CD</a:t>
            </a:r>
          </a:p>
          <a:p>
            <a:r>
              <a:t>ODD and CD predict more severe clinical sx, more severe functional impairments, higher persistence into adulthood, higher rates of substance abuse and comorbid depression</a:t>
            </a:r>
          </a:p>
          <a:p>
            <a:r>
              <a:t>Symptom presentation does respond to medication</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ADHD + Depression and Anxiety"/>
          <p:cNvSpPr txBox="1">
            <a:spLocks noGrp="1"/>
          </p:cNvSpPr>
          <p:nvPr>
            <p:ph type="title"/>
          </p:nvPr>
        </p:nvSpPr>
        <p:spPr>
          <a:xfrm>
            <a:off x="498473" y="484092"/>
            <a:ext cx="7556314" cy="1116108"/>
          </a:xfrm>
          <a:prstGeom prst="rect">
            <a:avLst/>
          </a:prstGeom>
        </p:spPr>
        <p:txBody>
          <a:bodyPr/>
          <a:lstStyle/>
          <a:p>
            <a:r>
              <a:t>ADHD + Depression and Anxiety </a:t>
            </a:r>
          </a:p>
        </p:txBody>
      </p:sp>
      <p:sp>
        <p:nvSpPr>
          <p:cNvPr id="378" name="20-40% of adults with Anxiety will have comorbid ADHD dx…"/>
          <p:cNvSpPr txBox="1">
            <a:spLocks noGrp="1"/>
          </p:cNvSpPr>
          <p:nvPr>
            <p:ph type="body" idx="1"/>
          </p:nvPr>
        </p:nvSpPr>
        <p:spPr>
          <a:xfrm>
            <a:off x="498473" y="1981200"/>
            <a:ext cx="7556314" cy="4144963"/>
          </a:xfrm>
          <a:prstGeom prst="rect">
            <a:avLst/>
          </a:prstGeom>
        </p:spPr>
        <p:txBody>
          <a:bodyPr/>
          <a:lstStyle/>
          <a:p>
            <a:r>
              <a:t>20-40% of adults with Anxiety will have comorbid ADHD dx</a:t>
            </a:r>
          </a:p>
          <a:p>
            <a:r>
              <a:t>Anxiety- worry/phobia ADHD- tension/restlessness</a:t>
            </a:r>
          </a:p>
          <a:p>
            <a:r>
              <a:t>Inability to function d/t social and cognitive limitations</a:t>
            </a:r>
          </a:p>
          <a:p>
            <a:endParaRPr/>
          </a:p>
          <a:p>
            <a:r>
              <a:t>5-20% comorbid Major Depression</a:t>
            </a:r>
          </a:p>
          <a:p>
            <a:r>
              <a:t>Poorly understood developmental trajectory leading to anxiety and depression</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ADHD + irritability, lability"/>
          <p:cNvSpPr txBox="1">
            <a:spLocks noGrp="1"/>
          </p:cNvSpPr>
          <p:nvPr>
            <p:ph type="title"/>
          </p:nvPr>
        </p:nvSpPr>
        <p:spPr>
          <a:xfrm>
            <a:off x="498473" y="484092"/>
            <a:ext cx="7556314" cy="1116108"/>
          </a:xfrm>
          <a:prstGeom prst="rect">
            <a:avLst/>
          </a:prstGeom>
        </p:spPr>
        <p:txBody>
          <a:bodyPr/>
          <a:lstStyle/>
          <a:p>
            <a:r>
              <a:t>ADHD + irritability, lability </a:t>
            </a:r>
          </a:p>
        </p:txBody>
      </p:sp>
      <p:sp>
        <p:nvSpPr>
          <p:cNvPr id="381" name="Sudden strong shifts that are inappropriate for age/dev…"/>
          <p:cNvSpPr txBox="1">
            <a:spLocks noGrp="1"/>
          </p:cNvSpPr>
          <p:nvPr>
            <p:ph type="body" idx="1"/>
          </p:nvPr>
        </p:nvSpPr>
        <p:spPr>
          <a:xfrm>
            <a:off x="498473" y="1981200"/>
            <a:ext cx="7556314" cy="4144963"/>
          </a:xfrm>
          <a:prstGeom prst="rect">
            <a:avLst/>
          </a:prstGeom>
        </p:spPr>
        <p:txBody>
          <a:bodyPr/>
          <a:lstStyle/>
          <a:p>
            <a:r>
              <a:t>Sudden strong shifts that are inappropriate for age/dev</a:t>
            </a:r>
          </a:p>
          <a:p>
            <a:r>
              <a:t>Strong emotional reactions, both positive and negative, brief (minutes to hours) not defined or cyclical (days or weeks)</a:t>
            </a:r>
          </a:p>
          <a:p>
            <a:r>
              <a:t>Emotional lability independently contributes to high rates of incarceration, poor academic achievement, more driving accidents, and problematic social/marital relationships  </a:t>
            </a:r>
          </a:p>
          <a:p>
            <a:r>
              <a:t>Over-reactivity and lability more common in adult ADHD</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ADHD + DMDD / Bipolar"/>
          <p:cNvSpPr txBox="1">
            <a:spLocks noGrp="1"/>
          </p:cNvSpPr>
          <p:nvPr>
            <p:ph type="title"/>
          </p:nvPr>
        </p:nvSpPr>
        <p:spPr>
          <a:xfrm>
            <a:off x="498473" y="484092"/>
            <a:ext cx="7556314" cy="1116108"/>
          </a:xfrm>
          <a:prstGeom prst="rect">
            <a:avLst/>
          </a:prstGeom>
        </p:spPr>
        <p:txBody>
          <a:bodyPr/>
          <a:lstStyle/>
          <a:p>
            <a:r>
              <a:t>ADHD + DMDD / Bipolar </a:t>
            </a:r>
          </a:p>
        </p:txBody>
      </p:sp>
      <p:sp>
        <p:nvSpPr>
          <p:cNvPr id="384" name="Uncontrolled emotional and mood changes common in both children and adults with ADHD…"/>
          <p:cNvSpPr txBox="1">
            <a:spLocks noGrp="1"/>
          </p:cNvSpPr>
          <p:nvPr>
            <p:ph type="body" idx="1"/>
          </p:nvPr>
        </p:nvSpPr>
        <p:spPr>
          <a:xfrm>
            <a:off x="498473" y="1981200"/>
            <a:ext cx="7556314" cy="4144963"/>
          </a:xfrm>
          <a:prstGeom prst="rect">
            <a:avLst/>
          </a:prstGeom>
        </p:spPr>
        <p:txBody>
          <a:bodyPr/>
          <a:lstStyle/>
          <a:p>
            <a:pPr marL="221741" indent="-221741" defTabSz="886967">
              <a:spcBef>
                <a:spcPts val="1900"/>
              </a:spcBef>
              <a:defRPr sz="1900"/>
            </a:pPr>
            <a:r>
              <a:t>Uncontrolled emotional and mood changes common in both children and adults with ADHD</a:t>
            </a:r>
          </a:p>
          <a:p>
            <a:pPr marL="221741" indent="-221741" defTabSz="886967">
              <a:spcBef>
                <a:spcPts val="1900"/>
              </a:spcBef>
              <a:defRPr sz="1900"/>
            </a:pPr>
            <a:r>
              <a:t>In ADHD, emotional dysregulation occurs in the absence of comorbid disorders, is an independent predictor of impairment and responds to both stimulant and Atmx</a:t>
            </a:r>
          </a:p>
          <a:p>
            <a:pPr marL="221741" indent="-221741" defTabSz="886967">
              <a:spcBef>
                <a:spcPts val="1900"/>
              </a:spcBef>
              <a:defRPr sz="1900"/>
            </a:pPr>
            <a:r>
              <a:t>20% comorbid bipolar disorder </a:t>
            </a:r>
          </a:p>
          <a:p>
            <a:pPr marL="221741" indent="-221741" defTabSz="886967">
              <a:spcBef>
                <a:spcPts val="1900"/>
              </a:spcBef>
              <a:defRPr sz="1900"/>
            </a:pPr>
            <a:r>
              <a:t>Developmental trajectory unclear, even when irritability  and anger are prominent symptoms</a:t>
            </a:r>
          </a:p>
          <a:p>
            <a:pPr marL="221741" indent="-221741" defTabSz="886967">
              <a:spcBef>
                <a:spcPts val="1900"/>
              </a:spcBef>
              <a:defRPr sz="1900"/>
            </a:pPr>
            <a:r>
              <a:t>DMDD added to ease overdiagnosis of bipolar disorder in youth</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By the end of this didactic, the NP Resident will be able to:</a:t>
            </a:r>
          </a:p>
          <a:p>
            <a:r>
              <a:rPr lang="en-US" dirty="0"/>
              <a:t>1. Review ADHD symptoms and presentation in children, adolescents and adults</a:t>
            </a:r>
          </a:p>
          <a:p>
            <a:r>
              <a:rPr lang="en-US" dirty="0"/>
              <a:t>2. Review current medication interventions for ADHD across the lifespan</a:t>
            </a:r>
          </a:p>
          <a:p>
            <a:r>
              <a:rPr lang="en-US" dirty="0"/>
              <a:t>3. Discuss common comorbid diagnoses with ADHD</a:t>
            </a:r>
          </a:p>
          <a:p>
            <a:r>
              <a:rPr lang="en-US" dirty="0"/>
              <a:t>4. Discuss case examples </a:t>
            </a:r>
          </a:p>
          <a:p>
            <a:r>
              <a:rPr lang="en-US" dirty="0"/>
              <a:t>5. HAVE FUN! this is ADHD we’re talking about today! </a:t>
            </a:r>
          </a:p>
          <a:p>
            <a:pPr marL="0" indent="0">
              <a:buNone/>
            </a:pPr>
            <a:endParaRPr lang="en-US" dirty="0"/>
          </a:p>
        </p:txBody>
      </p:sp>
    </p:spTree>
    <p:extLst>
      <p:ext uri="{BB962C8B-B14F-4D97-AF65-F5344CB8AC3E}">
        <p14:creationId xmlns:p14="http://schemas.microsoft.com/office/powerpoint/2010/main" val="2018470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ADHD + Substance Use"/>
          <p:cNvSpPr txBox="1">
            <a:spLocks noGrp="1"/>
          </p:cNvSpPr>
          <p:nvPr>
            <p:ph type="title"/>
          </p:nvPr>
        </p:nvSpPr>
        <p:spPr>
          <a:xfrm>
            <a:off x="498473" y="484092"/>
            <a:ext cx="7556314" cy="1116108"/>
          </a:xfrm>
          <a:prstGeom prst="rect">
            <a:avLst/>
          </a:prstGeom>
        </p:spPr>
        <p:txBody>
          <a:bodyPr/>
          <a:lstStyle/>
          <a:p>
            <a:r>
              <a:t>ADHD + Substance Use </a:t>
            </a:r>
          </a:p>
        </p:txBody>
      </p:sp>
      <p:sp>
        <p:nvSpPr>
          <p:cNvPr id="387" name="Earlier onset of tobacco, alcohol and illegal substance use…"/>
          <p:cNvSpPr txBox="1">
            <a:spLocks noGrp="1"/>
          </p:cNvSpPr>
          <p:nvPr>
            <p:ph type="body" idx="1"/>
          </p:nvPr>
        </p:nvSpPr>
        <p:spPr>
          <a:xfrm>
            <a:off x="498473" y="1981200"/>
            <a:ext cx="7556314" cy="4144963"/>
          </a:xfrm>
          <a:prstGeom prst="rect">
            <a:avLst/>
          </a:prstGeom>
        </p:spPr>
        <p:txBody>
          <a:bodyPr/>
          <a:lstStyle/>
          <a:p>
            <a:pPr marL="224026" indent="-224026" defTabSz="896111">
              <a:spcBef>
                <a:spcPts val="1900"/>
              </a:spcBef>
              <a:defRPr sz="1900"/>
            </a:pPr>
            <a:r>
              <a:t>Earlier onset of tobacco, alcohol and illegal substance use</a:t>
            </a:r>
          </a:p>
          <a:p>
            <a:pPr marL="224026" indent="-224026" defTabSz="896111">
              <a:spcBef>
                <a:spcPts val="1900"/>
              </a:spcBef>
              <a:defRPr sz="1900"/>
            </a:pPr>
            <a:r>
              <a:t>9-40% reverence of drug abuse or dependency in adulthood</a:t>
            </a:r>
          </a:p>
          <a:p>
            <a:pPr marL="224026" indent="-224026" defTabSz="896111">
              <a:spcBef>
                <a:spcPts val="1900"/>
              </a:spcBef>
              <a:defRPr sz="1900"/>
            </a:pPr>
            <a:r>
              <a:t>Meta-analysis of ADHD cohort studies demonstrated ADHD significantly increases risk for nicotine use in middle school, risk for alcohol use in young adulthood, and elevated risk for cannabis use and psychoactive substance use as young adults</a:t>
            </a:r>
          </a:p>
          <a:p>
            <a:pPr marL="224026" indent="-224026" defTabSz="896111">
              <a:spcBef>
                <a:spcPts val="1900"/>
              </a:spcBef>
              <a:defRPr sz="1900"/>
            </a:pPr>
            <a:r>
              <a:t>Development of a SUD in adulthood was found to be predicted by age fo treatment initiation in childhood (later/ higher risk)</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ADHD:"/>
          <p:cNvSpPr txBox="1">
            <a:spLocks noGrp="1"/>
          </p:cNvSpPr>
          <p:nvPr>
            <p:ph type="title"/>
          </p:nvPr>
        </p:nvSpPr>
        <p:spPr>
          <a:prstGeom prst="rect">
            <a:avLst/>
          </a:prstGeom>
        </p:spPr>
        <p:txBody>
          <a:bodyPr/>
          <a:lstStyle/>
          <a:p>
            <a:r>
              <a:t>ADHD: </a:t>
            </a:r>
          </a:p>
        </p:txBody>
      </p:sp>
      <p:sp>
        <p:nvSpPr>
          <p:cNvPr id="390" name="Across the Lifespan"/>
          <p:cNvSpPr txBox="1">
            <a:spLocks noGrp="1"/>
          </p:cNvSpPr>
          <p:nvPr>
            <p:ph type="body" sz="quarter" idx="1"/>
          </p:nvPr>
        </p:nvSpPr>
        <p:spPr>
          <a:prstGeom prst="rect">
            <a:avLst/>
          </a:prstGeom>
        </p:spPr>
        <p:txBody>
          <a:bodyPr/>
          <a:lstStyle>
            <a:lvl1pPr>
              <a:defRPr sz="3000"/>
            </a:lvl1pPr>
          </a:lstStyle>
          <a:p>
            <a:r>
              <a:rPr dirty="0"/>
              <a:t>Across the </a:t>
            </a:r>
            <a:r>
              <a:rPr dirty="0" smtClean="0"/>
              <a:t>Lifespan</a:t>
            </a:r>
            <a:endParaRPr lang="en-US" dirty="0" smtClean="0"/>
          </a:p>
          <a:p>
            <a:r>
              <a:rPr lang="en-US" dirty="0">
                <a:solidFill>
                  <a:srgbClr val="0000FF"/>
                </a:solidFill>
                <a:uFill>
                  <a:solidFill>
                    <a:srgbClr val="0000FF"/>
                  </a:solidFill>
                </a:uFill>
                <a:hlinkClick r:id="rId2"/>
              </a:rPr>
              <a:t>(worst enemy)</a:t>
            </a:r>
          </a:p>
          <a:p>
            <a:endParaRPr dirty="0"/>
          </a:p>
        </p:txBody>
      </p:sp>
      <p:sp>
        <p:nvSpPr>
          <p:cNvPr id="391" name="Slide Number"/>
          <p:cNvSpPr txBox="1">
            <a:spLocks noGrp="1"/>
          </p:cNvSpPr>
          <p:nvPr>
            <p:ph type="sldNum" sz="quarter" idx="4294967295"/>
          </p:nvPr>
        </p:nvSpPr>
        <p:spPr>
          <a:xfrm>
            <a:off x="8546990" y="6295463"/>
            <a:ext cx="312846" cy="2717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1C1E4"/>
        </a:solidFill>
        <a:effectLst/>
      </p:bgPr>
    </p:bg>
    <p:spTree>
      <p:nvGrpSpPr>
        <p:cNvPr id="1" name=""/>
        <p:cNvGrpSpPr/>
        <p:nvPr/>
      </p:nvGrpSpPr>
      <p:grpSpPr>
        <a:xfrm>
          <a:off x="0" y="0"/>
          <a:ext cx="0" cy="0"/>
          <a:chOff x="0" y="0"/>
          <a:chExt cx="0" cy="0"/>
        </a:xfrm>
      </p:grpSpPr>
      <p:sp>
        <p:nvSpPr>
          <p:cNvPr id="359" name="Title 1"/>
          <p:cNvSpPr txBox="1">
            <a:spLocks noGrp="1"/>
          </p:cNvSpPr>
          <p:nvPr>
            <p:ph type="title"/>
          </p:nvPr>
        </p:nvSpPr>
        <p:spPr>
          <a:xfrm>
            <a:off x="498473" y="484092"/>
            <a:ext cx="7556314" cy="1116108"/>
          </a:xfrm>
          <a:prstGeom prst="rect">
            <a:avLst/>
          </a:prstGeom>
        </p:spPr>
        <p:txBody>
          <a:bodyPr/>
          <a:lstStyle>
            <a:lvl1pPr>
              <a:defRPr sz="3200"/>
            </a:lvl1pPr>
          </a:lstStyle>
          <a:p>
            <a:r>
              <a:rPr dirty="0"/>
              <a:t>ADHD </a:t>
            </a:r>
            <a:r>
              <a:rPr lang="en-US" dirty="0" smtClean="0"/>
              <a:t>assessment </a:t>
            </a:r>
            <a:r>
              <a:rPr dirty="0" smtClean="0"/>
              <a:t>in ADULTS</a:t>
            </a:r>
            <a:endParaRPr dirty="0"/>
          </a:p>
        </p:txBody>
      </p:sp>
      <p:sp>
        <p:nvSpPr>
          <p:cNvPr id="360" name="Content Placeholder 2"/>
          <p:cNvSpPr txBox="1">
            <a:spLocks noGrp="1"/>
          </p:cNvSpPr>
          <p:nvPr>
            <p:ph type="body" idx="1"/>
          </p:nvPr>
        </p:nvSpPr>
        <p:spPr>
          <a:xfrm>
            <a:off x="685800" y="1676400"/>
            <a:ext cx="7772400" cy="4419600"/>
          </a:xfrm>
          <a:prstGeom prst="rect">
            <a:avLst/>
          </a:prstGeom>
        </p:spPr>
        <p:txBody>
          <a:bodyPr/>
          <a:lstStyle/>
          <a:p>
            <a:pPr>
              <a:lnSpc>
                <a:spcPct val="80000"/>
              </a:lnSpc>
            </a:pPr>
            <a:r>
              <a:t>May initially present after their child is diagnosed</a:t>
            </a:r>
            <a:endParaRPr sz="1700"/>
          </a:p>
          <a:p>
            <a:pPr>
              <a:lnSpc>
                <a:spcPct val="80000"/>
              </a:lnSpc>
            </a:pPr>
            <a:r>
              <a:t>May present after an accident or legal issue</a:t>
            </a:r>
            <a:endParaRPr sz="1700"/>
          </a:p>
          <a:p>
            <a:pPr>
              <a:lnSpc>
                <a:spcPct val="80000"/>
              </a:lnSpc>
            </a:pPr>
            <a:r>
              <a:t>May present after a loss of a job or relationship</a:t>
            </a:r>
            <a:endParaRPr sz="1700"/>
          </a:p>
          <a:p>
            <a:pPr>
              <a:lnSpc>
                <a:spcPct val="80000"/>
              </a:lnSpc>
            </a:pPr>
            <a:r>
              <a:t>RETROSPECTIVE MEMORY is not perfect-get COLLATERAL if POSSIBLE</a:t>
            </a:r>
            <a:endParaRPr sz="1700"/>
          </a:p>
          <a:p>
            <a:pPr>
              <a:lnSpc>
                <a:spcPct val="80000"/>
              </a:lnSpc>
            </a:pPr>
            <a:r>
              <a:t>NEED DATA ABOUT:</a:t>
            </a:r>
            <a:endParaRPr sz="1700"/>
          </a:p>
          <a:p>
            <a:pPr marL="457200" lvl="1" indent="-228600">
              <a:lnSpc>
                <a:spcPct val="80000"/>
              </a:lnSpc>
              <a:spcBef>
                <a:spcPts val="600"/>
              </a:spcBef>
              <a:buClr>
                <a:srgbClr val="B870B8"/>
              </a:buClr>
              <a:defRPr sz="1700"/>
            </a:pPr>
            <a:r>
              <a:t>School/academic achievement-behavioral problems</a:t>
            </a:r>
            <a:endParaRPr sz="1500"/>
          </a:p>
          <a:p>
            <a:pPr marL="457200" lvl="1" indent="-228600">
              <a:lnSpc>
                <a:spcPct val="80000"/>
              </a:lnSpc>
              <a:spcBef>
                <a:spcPts val="600"/>
              </a:spcBef>
              <a:buClr>
                <a:srgbClr val="B870B8"/>
              </a:buClr>
              <a:defRPr sz="1700"/>
            </a:pPr>
            <a:r>
              <a:t>Legal difficulties/Substance Abuse/Arrests</a:t>
            </a:r>
            <a:endParaRPr sz="1500"/>
          </a:p>
          <a:p>
            <a:pPr marL="457200" lvl="1" indent="-228600">
              <a:lnSpc>
                <a:spcPct val="80000"/>
              </a:lnSpc>
              <a:spcBef>
                <a:spcPts val="600"/>
              </a:spcBef>
              <a:buClr>
                <a:srgbClr val="B870B8"/>
              </a:buClr>
              <a:defRPr sz="1700"/>
            </a:pPr>
            <a:r>
              <a:t>Social difficulties/RELATIONSHIPS/Divorces/DV</a:t>
            </a:r>
            <a:endParaRPr sz="1500"/>
          </a:p>
          <a:p>
            <a:pPr marL="457200" lvl="1" indent="-228600">
              <a:lnSpc>
                <a:spcPct val="80000"/>
              </a:lnSpc>
              <a:spcBef>
                <a:spcPts val="600"/>
              </a:spcBef>
              <a:buClr>
                <a:srgbClr val="B870B8"/>
              </a:buClr>
              <a:defRPr sz="1700"/>
            </a:pPr>
            <a:r>
              <a:t>Emotional Patterns-Anger/Aggression/Frustration Tolerance</a:t>
            </a:r>
            <a:endParaRPr sz="1500"/>
          </a:p>
          <a:p>
            <a:pPr marL="457200" lvl="1" indent="-228600">
              <a:lnSpc>
                <a:spcPct val="80000"/>
              </a:lnSpc>
              <a:spcBef>
                <a:spcPts val="600"/>
              </a:spcBef>
              <a:buClr>
                <a:srgbClr val="B870B8"/>
              </a:buClr>
              <a:defRPr sz="1700"/>
            </a:pPr>
            <a:r>
              <a:t>Job losses/accidents</a:t>
            </a:r>
            <a:endParaRPr sz="1500"/>
          </a:p>
          <a:p>
            <a:pPr marL="457200" lvl="1" indent="-228600">
              <a:lnSpc>
                <a:spcPct val="80000"/>
              </a:lnSpc>
              <a:spcBef>
                <a:spcPts val="600"/>
              </a:spcBef>
              <a:buClr>
                <a:srgbClr val="B870B8"/>
              </a:buClr>
              <a:defRPr sz="1700"/>
            </a:pPr>
            <a:r>
              <a:t>DAILY Functioning-time management, etc.</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rgbClr val="E1C1E4"/>
        </a:solidFill>
        <a:effectLst/>
      </p:bgPr>
    </p:bg>
    <p:spTree>
      <p:nvGrpSpPr>
        <p:cNvPr id="1" name=""/>
        <p:cNvGrpSpPr/>
        <p:nvPr/>
      </p:nvGrpSpPr>
      <p:grpSpPr>
        <a:xfrm>
          <a:off x="0" y="0"/>
          <a:ext cx="0" cy="0"/>
          <a:chOff x="0" y="0"/>
          <a:chExt cx="0" cy="0"/>
        </a:xfrm>
      </p:grpSpPr>
      <p:sp>
        <p:nvSpPr>
          <p:cNvPr id="393" name="Title 1"/>
          <p:cNvSpPr txBox="1">
            <a:spLocks noGrp="1"/>
          </p:cNvSpPr>
          <p:nvPr>
            <p:ph type="title"/>
          </p:nvPr>
        </p:nvSpPr>
        <p:spPr>
          <a:xfrm>
            <a:off x="498473" y="484092"/>
            <a:ext cx="7556314" cy="1116108"/>
          </a:xfrm>
          <a:prstGeom prst="rect">
            <a:avLst/>
          </a:prstGeom>
        </p:spPr>
        <p:txBody>
          <a:bodyPr/>
          <a:lstStyle>
            <a:lvl1pPr>
              <a:defRPr sz="3200"/>
            </a:lvl1pPr>
          </a:lstStyle>
          <a:p>
            <a:r>
              <a:t>ADHD Updated</a:t>
            </a:r>
          </a:p>
        </p:txBody>
      </p:sp>
      <p:sp>
        <p:nvSpPr>
          <p:cNvPr id="394" name="Content Placeholder 2"/>
          <p:cNvSpPr txBox="1">
            <a:spLocks noGrp="1"/>
          </p:cNvSpPr>
          <p:nvPr>
            <p:ph type="body" idx="1"/>
          </p:nvPr>
        </p:nvSpPr>
        <p:spPr>
          <a:xfrm>
            <a:off x="498473" y="1981200"/>
            <a:ext cx="7556314" cy="4144963"/>
          </a:xfrm>
          <a:prstGeom prst="rect">
            <a:avLst/>
          </a:prstGeom>
        </p:spPr>
        <p:txBody>
          <a:bodyPr/>
          <a:lstStyle/>
          <a:p>
            <a:pPr>
              <a:defRPr sz="2800" b="1"/>
            </a:pPr>
            <a:r>
              <a:t>RDoC-NIMH efforts-DIMENSIONAL 				CONSTRUCTS</a:t>
            </a:r>
          </a:p>
          <a:p>
            <a:pPr marL="457200" lvl="1" indent="-228600">
              <a:spcBef>
                <a:spcPts val="600"/>
              </a:spcBef>
              <a:buClr>
                <a:srgbClr val="B870B8"/>
              </a:buClr>
              <a:defRPr sz="2400" b="1"/>
            </a:pPr>
            <a:r>
              <a:t>CLASSIFICATION OF DISORDERS USING </a:t>
            </a:r>
            <a:endParaRPr sz="1800"/>
          </a:p>
          <a:p>
            <a:pPr marL="685800" lvl="2" indent="-228600">
              <a:spcBef>
                <a:spcPts val="600"/>
              </a:spcBef>
              <a:defRPr sz="1800" b="1"/>
            </a:pPr>
            <a:r>
              <a:t>GWAS</a:t>
            </a:r>
          </a:p>
          <a:p>
            <a:pPr marL="685800" lvl="2" indent="-228600">
              <a:spcBef>
                <a:spcPts val="600"/>
              </a:spcBef>
              <a:defRPr sz="1800" b="1"/>
            </a:pPr>
            <a:r>
              <a:t>CNVs: </a:t>
            </a:r>
            <a:r>
              <a:rPr sz="2000"/>
              <a:t>CHROMOSOMES 16, 15, 22</a:t>
            </a:r>
          </a:p>
          <a:p>
            <a:pPr marL="685800" lvl="2" indent="-228600">
              <a:spcBef>
                <a:spcPts val="600"/>
              </a:spcBef>
              <a:defRPr sz="1800" b="1"/>
            </a:pPr>
            <a:r>
              <a:t>EXPLORING PLEIOTROPISM</a:t>
            </a:r>
            <a:r>
              <a:rPr sz="2000"/>
              <a:t>-BIPOLAR, ASD, SCHIZOPHRENIA-ONE GENETIC ANOMALY/MULTIPLE PRESENTATIONS</a:t>
            </a:r>
          </a:p>
          <a:p>
            <a:pPr marL="685800" lvl="2" indent="-228600">
              <a:spcBef>
                <a:spcPts val="600"/>
              </a:spcBef>
              <a:defRPr sz="1800" b="1"/>
            </a:pPr>
            <a:r>
              <a:t>LONGITUNIDNAL RESEARCH</a:t>
            </a:r>
          </a:p>
          <a:p>
            <a:pPr marL="685800" lvl="2" indent="-228600">
              <a:spcBef>
                <a:spcPts val="600"/>
              </a:spcBef>
              <a:defRPr sz="1800" b="1"/>
            </a:pPr>
            <a:r>
              <a:t>**WORLDWIDE RESEARCH-EUROPE IS FAR AHEAD</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6" name="Content Placeholder 3" descr="Content Placeholder 3"/>
          <p:cNvPicPr>
            <a:picLocks noChangeAspect="1"/>
          </p:cNvPicPr>
          <p:nvPr/>
        </p:nvPicPr>
        <p:blipFill>
          <a:blip r:embed="rId3">
            <a:extLst/>
          </a:blip>
          <a:stretch>
            <a:fillRect/>
          </a:stretch>
        </p:blipFill>
        <p:spPr>
          <a:xfrm>
            <a:off x="2359885" y="1166812"/>
            <a:ext cx="5338630" cy="4525965"/>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rgbClr val="E7CFE7"/>
        </a:solidFill>
        <a:effectLst/>
      </p:bgPr>
    </p:bg>
    <p:spTree>
      <p:nvGrpSpPr>
        <p:cNvPr id="1" name=""/>
        <p:cNvGrpSpPr/>
        <p:nvPr/>
      </p:nvGrpSpPr>
      <p:grpSpPr>
        <a:xfrm>
          <a:off x="0" y="0"/>
          <a:ext cx="0" cy="0"/>
          <a:chOff x="0" y="0"/>
          <a:chExt cx="0" cy="0"/>
        </a:xfrm>
      </p:grpSpPr>
      <p:sp>
        <p:nvSpPr>
          <p:cNvPr id="403" name="Rectangle 1026"/>
          <p:cNvSpPr txBox="1">
            <a:spLocks noGrp="1"/>
          </p:cNvSpPr>
          <p:nvPr>
            <p:ph type="title"/>
          </p:nvPr>
        </p:nvSpPr>
        <p:spPr>
          <a:xfrm>
            <a:off x="498473" y="484092"/>
            <a:ext cx="7556314" cy="1116108"/>
          </a:xfrm>
          <a:prstGeom prst="rect">
            <a:avLst/>
          </a:prstGeom>
        </p:spPr>
        <p:txBody>
          <a:bodyPr/>
          <a:lstStyle/>
          <a:p>
            <a:r>
              <a:t> </a:t>
            </a:r>
            <a:r>
              <a:rPr sz="3200"/>
              <a:t>ADHD RELATED DISORDERS</a:t>
            </a:r>
          </a:p>
        </p:txBody>
      </p:sp>
      <p:sp>
        <p:nvSpPr>
          <p:cNvPr id="404" name="Rectangle 1027"/>
          <p:cNvSpPr txBox="1">
            <a:spLocks noGrp="1"/>
          </p:cNvSpPr>
          <p:nvPr>
            <p:ph type="body" idx="1"/>
          </p:nvPr>
        </p:nvSpPr>
        <p:spPr>
          <a:xfrm>
            <a:off x="498473" y="1981200"/>
            <a:ext cx="7556314" cy="4144963"/>
          </a:xfrm>
          <a:prstGeom prst="rect">
            <a:avLst/>
          </a:prstGeom>
        </p:spPr>
        <p:txBody>
          <a:bodyPr/>
          <a:lstStyle/>
          <a:p>
            <a:pPr>
              <a:defRPr sz="2400" b="1"/>
            </a:pPr>
            <a:r>
              <a:t> COMORBIDITES</a:t>
            </a:r>
          </a:p>
          <a:p>
            <a:pPr marL="457200" lvl="1" indent="-228600">
              <a:spcBef>
                <a:spcPts val="600"/>
              </a:spcBef>
              <a:buClr>
                <a:srgbClr val="B870B8"/>
              </a:buClr>
              <a:defRPr sz="2400"/>
            </a:pPr>
            <a:r>
              <a:t>Disorders associated with ADHD: Anxiety, Tourettes, OCD</a:t>
            </a:r>
            <a:endParaRPr sz="1800"/>
          </a:p>
          <a:p>
            <a:pPr marL="457200" lvl="1" indent="-228600">
              <a:spcBef>
                <a:spcPts val="600"/>
              </a:spcBef>
              <a:buClr>
                <a:srgbClr val="B870B8"/>
              </a:buClr>
              <a:defRPr sz="2400"/>
            </a:pPr>
            <a:r>
              <a:t>Lots of co-morbidities though: LDs, MOOD, OCD ODD, DEPRESSION,*SUBSTANCE 	ABUSE</a:t>
            </a:r>
          </a:p>
          <a:p>
            <a:pPr marL="457200" lvl="1" indent="-228600">
              <a:spcBef>
                <a:spcPts val="600"/>
              </a:spcBef>
              <a:buClr>
                <a:srgbClr val="B870B8"/>
              </a:buClr>
              <a:defRPr sz="2400"/>
            </a:pPr>
            <a:r>
              <a:t>Multiple genes implicated-subtypes*****</a:t>
            </a:r>
            <a:endParaRPr sz="1800"/>
          </a:p>
          <a:p>
            <a:pPr marL="457200" lvl="1" indent="-228600">
              <a:spcBef>
                <a:spcPts val="600"/>
              </a:spcBef>
              <a:buClr>
                <a:srgbClr val="B870B8"/>
              </a:buClr>
              <a:defRPr sz="2400"/>
            </a:pPr>
            <a:r>
              <a:t>Not clear what are mediating, shared underlying biogenetics or causative factors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2" name="Title 1"/>
          <p:cNvSpPr txBox="1">
            <a:spLocks noGrp="1"/>
          </p:cNvSpPr>
          <p:nvPr>
            <p:ph type="title"/>
          </p:nvPr>
        </p:nvSpPr>
        <p:spPr>
          <a:xfrm>
            <a:off x="498473" y="484092"/>
            <a:ext cx="7556314" cy="1116108"/>
          </a:xfrm>
          <a:prstGeom prst="rect">
            <a:avLst/>
          </a:prstGeom>
        </p:spPr>
        <p:txBody>
          <a:bodyPr/>
          <a:lstStyle/>
          <a:p>
            <a:r>
              <a:t>ADHD</a:t>
            </a:r>
          </a:p>
        </p:txBody>
      </p:sp>
      <p:sp>
        <p:nvSpPr>
          <p:cNvPr id="413" name="Content Placeholder 2"/>
          <p:cNvSpPr txBox="1">
            <a:spLocks noGrp="1"/>
          </p:cNvSpPr>
          <p:nvPr>
            <p:ph type="body" idx="1"/>
          </p:nvPr>
        </p:nvSpPr>
        <p:spPr>
          <a:xfrm>
            <a:off x="498473" y="1600200"/>
            <a:ext cx="7556314" cy="4525963"/>
          </a:xfrm>
          <a:prstGeom prst="rect">
            <a:avLst/>
          </a:prstGeom>
        </p:spPr>
        <p:txBody>
          <a:bodyPr/>
          <a:lstStyle/>
          <a:p>
            <a:pPr marL="342900" lvl="1" indent="-342900" algn="ctr">
              <a:spcBef>
                <a:spcPts val="600"/>
              </a:spcBef>
              <a:buSzTx/>
              <a:buNone/>
              <a:defRPr sz="2400" i="1"/>
            </a:pPr>
            <a:r>
              <a:t>Untreated ADHD may lead to comorbid diagnoses later in life</a:t>
            </a:r>
            <a:endParaRPr sz="1800"/>
          </a:p>
          <a:p>
            <a:pPr marL="114300" indent="-342900">
              <a:buFont typeface="Arial"/>
              <a:buChar char="•"/>
              <a:defRPr i="1"/>
            </a:pPr>
            <a:r>
              <a:t>PALS (pittsburg ADHD longitudinal study) </a:t>
            </a:r>
            <a:r>
              <a:rPr sz="1600"/>
              <a:t>(sibley, et al 2012) </a:t>
            </a:r>
            <a:r>
              <a:t>found that period of increased risk for new psychopathology was most limited to adolescence</a:t>
            </a:r>
          </a:p>
          <a:p>
            <a:pPr marL="114300" indent="-342900">
              <a:buFont typeface="Arial"/>
              <a:buChar char="•"/>
              <a:defRPr i="1"/>
            </a:pPr>
            <a:r>
              <a:t>Did not indicate that ADHD subjects were not worse off than controls</a:t>
            </a:r>
          </a:p>
          <a:p>
            <a:pPr marL="114300" indent="-342900">
              <a:buFont typeface="Arial"/>
              <a:buChar char="•"/>
              <a:defRPr i="1"/>
            </a:pPr>
            <a:r>
              <a:t>Elevated dysfunction in adulthood reflected persistence of malfunction that had its onset in adolescence</a:t>
            </a:r>
            <a:r>
              <a:rPr sz="1800"/>
              <a:t>.</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1C1E4"/>
        </a:solidFill>
        <a:effectLst/>
      </p:bgPr>
    </p:bg>
    <p:spTree>
      <p:nvGrpSpPr>
        <p:cNvPr id="1" name=""/>
        <p:cNvGrpSpPr/>
        <p:nvPr/>
      </p:nvGrpSpPr>
      <p:grpSpPr>
        <a:xfrm>
          <a:off x="0" y="0"/>
          <a:ext cx="0" cy="0"/>
          <a:chOff x="0" y="0"/>
          <a:chExt cx="0" cy="0"/>
        </a:xfrm>
      </p:grpSpPr>
      <p:sp>
        <p:nvSpPr>
          <p:cNvPr id="415" name="Title 1"/>
          <p:cNvSpPr txBox="1">
            <a:spLocks noGrp="1"/>
          </p:cNvSpPr>
          <p:nvPr>
            <p:ph type="title"/>
          </p:nvPr>
        </p:nvSpPr>
        <p:spPr>
          <a:xfrm>
            <a:off x="498473" y="484092"/>
            <a:ext cx="7556314" cy="1116108"/>
          </a:xfrm>
          <a:prstGeom prst="rect">
            <a:avLst/>
          </a:prstGeom>
        </p:spPr>
        <p:txBody>
          <a:bodyPr/>
          <a:lstStyle>
            <a:lvl1pPr>
              <a:defRPr sz="3200"/>
            </a:lvl1pPr>
          </a:lstStyle>
          <a:p>
            <a:r>
              <a:t>ADHD in Adulthood</a:t>
            </a:r>
          </a:p>
        </p:txBody>
      </p:sp>
      <p:sp>
        <p:nvSpPr>
          <p:cNvPr id="416" name="Content Placeholder 2"/>
          <p:cNvSpPr txBox="1">
            <a:spLocks noGrp="1"/>
          </p:cNvSpPr>
          <p:nvPr>
            <p:ph type="body" idx="1"/>
          </p:nvPr>
        </p:nvSpPr>
        <p:spPr>
          <a:xfrm>
            <a:off x="685800" y="1676400"/>
            <a:ext cx="7772400" cy="4419600"/>
          </a:xfrm>
          <a:prstGeom prst="rect">
            <a:avLst/>
          </a:prstGeom>
        </p:spPr>
        <p:txBody>
          <a:bodyPr/>
          <a:lstStyle/>
          <a:p>
            <a:pPr marL="205739" indent="-205739" defTabSz="822959">
              <a:spcBef>
                <a:spcPts val="1800"/>
              </a:spcBef>
              <a:defRPr sz="1800" u="sng">
                <a:solidFill>
                  <a:srgbClr val="BC5FBC"/>
                </a:solidFill>
                <a:uFill>
                  <a:solidFill>
                    <a:srgbClr val="BC5FBC"/>
                  </a:solidFill>
                </a:uFill>
              </a:defRPr>
            </a:pPr>
            <a:r>
              <a:rPr dirty="0" smtClean="0">
                <a:solidFill>
                  <a:srgbClr val="0000FF"/>
                </a:solidFill>
                <a:uFill>
                  <a:solidFill>
                    <a:srgbClr val="0000FF"/>
                  </a:solidFill>
                </a:uFill>
                <a:hlinkClick r:id="rId2"/>
              </a:rPr>
              <a:t>https://youtu.be/Am-XbS0y0hE:</a:t>
            </a:r>
          </a:p>
          <a:p>
            <a:pPr marL="185165" indent="-185165" defTabSz="740663">
              <a:lnSpc>
                <a:spcPct val="90000"/>
              </a:lnSpc>
              <a:spcBef>
                <a:spcPts val="1600"/>
              </a:spcBef>
              <a:defRPr sz="1710"/>
            </a:pPr>
            <a:r>
              <a:rPr dirty="0" smtClean="0"/>
              <a:t>Inattention and Avoidance</a:t>
            </a:r>
          </a:p>
          <a:p>
            <a:pPr marL="370331" lvl="1" indent="-185165" defTabSz="740663">
              <a:lnSpc>
                <a:spcPct val="90000"/>
              </a:lnSpc>
              <a:spcBef>
                <a:spcPts val="1600"/>
              </a:spcBef>
              <a:defRPr sz="1710"/>
            </a:pPr>
            <a:r>
              <a:rPr dirty="0" smtClean="0"/>
              <a:t>task </a:t>
            </a:r>
            <a:r>
              <a:rPr dirty="0"/>
              <a:t>avoidance, mimics anxiety</a:t>
            </a:r>
          </a:p>
          <a:p>
            <a:pPr marL="555497" lvl="2" indent="-185165" defTabSz="740663">
              <a:lnSpc>
                <a:spcPct val="90000"/>
              </a:lnSpc>
              <a:spcBef>
                <a:spcPts val="1600"/>
              </a:spcBef>
              <a:defRPr sz="1710"/>
            </a:pPr>
            <a:r>
              <a:rPr dirty="0"/>
              <a:t>not opening mail, paying bills, ADL’s, usually disorganized home</a:t>
            </a:r>
          </a:p>
          <a:p>
            <a:pPr marL="370331" lvl="1" indent="-185165" defTabSz="740663">
              <a:lnSpc>
                <a:spcPct val="90000"/>
              </a:lnSpc>
              <a:spcBef>
                <a:spcPts val="1600"/>
              </a:spcBef>
              <a:defRPr sz="1710"/>
            </a:pPr>
            <a:r>
              <a:rPr dirty="0"/>
              <a:t>poor credit</a:t>
            </a:r>
          </a:p>
          <a:p>
            <a:pPr marL="370331" lvl="1" indent="-185165" defTabSz="740663">
              <a:lnSpc>
                <a:spcPct val="90000"/>
              </a:lnSpc>
              <a:spcBef>
                <a:spcPts val="1600"/>
              </a:spcBef>
              <a:defRPr sz="1710"/>
            </a:pPr>
            <a:r>
              <a:rPr dirty="0"/>
              <a:t>chronically late</a:t>
            </a:r>
          </a:p>
          <a:p>
            <a:pPr marL="370331" lvl="1" indent="-185165" defTabSz="740663">
              <a:lnSpc>
                <a:spcPct val="90000"/>
              </a:lnSpc>
              <a:spcBef>
                <a:spcPts val="1600"/>
              </a:spcBef>
              <a:defRPr sz="1710"/>
            </a:pPr>
            <a:r>
              <a:rPr dirty="0"/>
              <a:t>avoids social gatherings (poor auditory processing/discrimination) </a:t>
            </a:r>
          </a:p>
          <a:p>
            <a:pPr marL="370331" lvl="1" indent="-185165" defTabSz="740663">
              <a:lnSpc>
                <a:spcPct val="90000"/>
              </a:lnSpc>
              <a:spcBef>
                <a:spcPts val="1600"/>
              </a:spcBef>
              <a:defRPr sz="1710"/>
            </a:pPr>
            <a:r>
              <a:rPr dirty="0"/>
              <a:t>forgetful</a:t>
            </a:r>
          </a:p>
          <a:p>
            <a:pPr marL="370331" lvl="1" indent="-185165" defTabSz="740663">
              <a:lnSpc>
                <a:spcPct val="90000"/>
              </a:lnSpc>
              <a:spcBef>
                <a:spcPts val="1600"/>
              </a:spcBef>
              <a:defRPr sz="1710"/>
            </a:pPr>
            <a:r>
              <a:rPr dirty="0"/>
              <a:t>highly remorseful</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1C1E4"/>
        </a:solidFill>
        <a:effectLst/>
      </p:bgPr>
    </p:bg>
    <p:spTree>
      <p:nvGrpSpPr>
        <p:cNvPr id="1" name=""/>
        <p:cNvGrpSpPr/>
        <p:nvPr/>
      </p:nvGrpSpPr>
      <p:grpSpPr>
        <a:xfrm>
          <a:off x="0" y="0"/>
          <a:ext cx="0" cy="0"/>
          <a:chOff x="0" y="0"/>
          <a:chExt cx="0" cy="0"/>
        </a:xfrm>
      </p:grpSpPr>
      <p:sp>
        <p:nvSpPr>
          <p:cNvPr id="418" name="Title 1"/>
          <p:cNvSpPr txBox="1">
            <a:spLocks noGrp="1"/>
          </p:cNvSpPr>
          <p:nvPr>
            <p:ph type="title"/>
          </p:nvPr>
        </p:nvSpPr>
        <p:spPr>
          <a:xfrm>
            <a:off x="498473" y="484092"/>
            <a:ext cx="7556314" cy="1116108"/>
          </a:xfrm>
          <a:prstGeom prst="rect">
            <a:avLst/>
          </a:prstGeom>
        </p:spPr>
        <p:txBody>
          <a:bodyPr/>
          <a:lstStyle>
            <a:lvl1pPr>
              <a:defRPr sz="3200"/>
            </a:lvl1pPr>
          </a:lstStyle>
          <a:p>
            <a:r>
              <a:t>ADHD Core Symptoms in ADULTS</a:t>
            </a:r>
          </a:p>
        </p:txBody>
      </p:sp>
      <p:sp>
        <p:nvSpPr>
          <p:cNvPr id="419" name="Content Placeholder 2"/>
          <p:cNvSpPr txBox="1">
            <a:spLocks noGrp="1"/>
          </p:cNvSpPr>
          <p:nvPr>
            <p:ph type="body" idx="1"/>
          </p:nvPr>
        </p:nvSpPr>
        <p:spPr>
          <a:xfrm>
            <a:off x="685800" y="1676400"/>
            <a:ext cx="7772400" cy="4419600"/>
          </a:xfrm>
          <a:prstGeom prst="rect">
            <a:avLst/>
          </a:prstGeom>
        </p:spPr>
        <p:txBody>
          <a:bodyPr/>
          <a:lstStyle/>
          <a:p>
            <a:pPr marL="217170" indent="-217170" defTabSz="868680">
              <a:lnSpc>
                <a:spcPct val="90000"/>
              </a:lnSpc>
              <a:spcBef>
                <a:spcPts val="1900"/>
              </a:spcBef>
              <a:defRPr sz="2200"/>
            </a:pPr>
            <a:r>
              <a:t>Hyperactivity and Impulsivity</a:t>
            </a:r>
          </a:p>
          <a:p>
            <a:pPr marL="217170" indent="-217170" defTabSz="868680">
              <a:lnSpc>
                <a:spcPct val="90000"/>
              </a:lnSpc>
              <a:spcBef>
                <a:spcPts val="1900"/>
              </a:spcBef>
              <a:defRPr sz="2200"/>
            </a:pPr>
            <a:r>
              <a:t>A subjective sense of restlessness-needs a job moving around and 	</a:t>
            </a:r>
          </a:p>
          <a:p>
            <a:pPr marL="217170" indent="-217170" defTabSz="868680">
              <a:lnSpc>
                <a:spcPct val="90000"/>
              </a:lnSpc>
              <a:spcBef>
                <a:spcPts val="1900"/>
              </a:spcBef>
              <a:defRPr sz="2200"/>
            </a:pPr>
            <a:r>
              <a:t>Manual/physically engaging jobs over desk job</a:t>
            </a:r>
          </a:p>
          <a:p>
            <a:pPr marL="217170" indent="-217170" defTabSz="868680">
              <a:lnSpc>
                <a:spcPct val="90000"/>
              </a:lnSpc>
              <a:spcBef>
                <a:spcPts val="1900"/>
              </a:spcBef>
              <a:defRPr sz="2200"/>
            </a:pPr>
            <a:r>
              <a:t>Low level of repetition (often first responders, athletes, sales, real estate)</a:t>
            </a:r>
          </a:p>
          <a:p>
            <a:pPr marL="217170" indent="-217170" defTabSz="868680">
              <a:lnSpc>
                <a:spcPct val="90000"/>
              </a:lnSpc>
              <a:spcBef>
                <a:spcPts val="1900"/>
              </a:spcBef>
              <a:defRPr sz="2200"/>
            </a:pPr>
            <a:r>
              <a:t>Frequent speeding tickets, car accidents</a:t>
            </a:r>
          </a:p>
          <a:p>
            <a:pPr marL="217170" indent="-217170" defTabSz="868680">
              <a:lnSpc>
                <a:spcPct val="90000"/>
              </a:lnSpc>
              <a:spcBef>
                <a:spcPts val="1900"/>
              </a:spcBef>
              <a:defRPr sz="2200"/>
            </a:pPr>
            <a:r>
              <a:t>Poor spending habits</a:t>
            </a:r>
          </a:p>
          <a:p>
            <a:pPr marL="217170" indent="-217170" defTabSz="868680">
              <a:lnSpc>
                <a:spcPct val="90000"/>
              </a:lnSpc>
              <a:spcBef>
                <a:spcPts val="1900"/>
              </a:spcBef>
              <a:defRPr sz="2200"/>
            </a:pPr>
            <a:r>
              <a:t>New “interests” hobbies frequently</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rgbClr val="E1C1E4"/>
        </a:solidFill>
        <a:effectLst/>
      </p:bgPr>
    </p:bg>
    <p:spTree>
      <p:nvGrpSpPr>
        <p:cNvPr id="1" name=""/>
        <p:cNvGrpSpPr/>
        <p:nvPr/>
      </p:nvGrpSpPr>
      <p:grpSpPr>
        <a:xfrm>
          <a:off x="0" y="0"/>
          <a:ext cx="0" cy="0"/>
          <a:chOff x="0" y="0"/>
          <a:chExt cx="0" cy="0"/>
        </a:xfrm>
      </p:grpSpPr>
      <p:sp>
        <p:nvSpPr>
          <p:cNvPr id="421" name="Title 1"/>
          <p:cNvSpPr txBox="1">
            <a:spLocks noGrp="1"/>
          </p:cNvSpPr>
          <p:nvPr>
            <p:ph type="title"/>
          </p:nvPr>
        </p:nvSpPr>
        <p:spPr>
          <a:xfrm>
            <a:off x="498473" y="484092"/>
            <a:ext cx="7556314" cy="1116108"/>
          </a:xfrm>
          <a:prstGeom prst="rect">
            <a:avLst/>
          </a:prstGeom>
        </p:spPr>
        <p:txBody>
          <a:bodyPr/>
          <a:lstStyle>
            <a:lvl1pPr>
              <a:defRPr sz="3200"/>
            </a:lvl1pPr>
          </a:lstStyle>
          <a:p>
            <a:r>
              <a:t>ADHD Core Symptoms in ADULTS</a:t>
            </a:r>
          </a:p>
        </p:txBody>
      </p:sp>
      <p:sp>
        <p:nvSpPr>
          <p:cNvPr id="422" name="Content Placeholder 2"/>
          <p:cNvSpPr txBox="1">
            <a:spLocks noGrp="1"/>
          </p:cNvSpPr>
          <p:nvPr>
            <p:ph type="body" idx="1"/>
          </p:nvPr>
        </p:nvSpPr>
        <p:spPr>
          <a:xfrm>
            <a:off x="498473" y="1981200"/>
            <a:ext cx="7556314" cy="4144963"/>
          </a:xfrm>
          <a:prstGeom prst="rect">
            <a:avLst/>
          </a:prstGeom>
        </p:spPr>
        <p:txBody>
          <a:bodyPr/>
          <a:lstStyle/>
          <a:p>
            <a:pPr>
              <a:defRPr sz="2400"/>
            </a:pPr>
            <a:r>
              <a:t>Executive Functioning no longer considered core</a:t>
            </a:r>
          </a:p>
          <a:p>
            <a:pPr>
              <a:defRPr sz="2400"/>
            </a:pPr>
            <a:r>
              <a:t>Temperament-the Hunter, not the Gatherer</a:t>
            </a:r>
          </a:p>
          <a:p>
            <a:pPr>
              <a:defRPr sz="2400"/>
            </a:pPr>
            <a:r>
              <a:t>Reward system-Dopamine driven</a:t>
            </a:r>
          </a:p>
          <a:p>
            <a:pPr>
              <a:defRPr sz="2400"/>
            </a:pPr>
            <a:r>
              <a:t>Alerting system-Norepinephrine driven</a:t>
            </a:r>
          </a:p>
          <a:p>
            <a:pPr>
              <a:defRPr sz="2400"/>
            </a:pPr>
            <a:r>
              <a:t>Functional changes due to technology-at least exacerbates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C1E4"/>
        </a:solidFill>
        <a:effectLst/>
      </p:bgPr>
    </p:bg>
    <p:spTree>
      <p:nvGrpSpPr>
        <p:cNvPr id="1" name=""/>
        <p:cNvGrpSpPr/>
        <p:nvPr/>
      </p:nvGrpSpPr>
      <p:grpSpPr>
        <a:xfrm>
          <a:off x="0" y="0"/>
          <a:ext cx="0" cy="0"/>
          <a:chOff x="0" y="0"/>
          <a:chExt cx="0" cy="0"/>
        </a:xfrm>
      </p:grpSpPr>
      <p:sp>
        <p:nvSpPr>
          <p:cNvPr id="261" name="Title 1"/>
          <p:cNvSpPr txBox="1">
            <a:spLocks noGrp="1"/>
          </p:cNvSpPr>
          <p:nvPr>
            <p:ph type="title"/>
          </p:nvPr>
        </p:nvSpPr>
        <p:spPr>
          <a:xfrm>
            <a:off x="498473" y="484092"/>
            <a:ext cx="7556314" cy="1116108"/>
          </a:xfrm>
          <a:prstGeom prst="rect">
            <a:avLst/>
          </a:prstGeom>
        </p:spPr>
        <p:txBody>
          <a:bodyPr/>
          <a:lstStyle>
            <a:lvl1pPr>
              <a:defRPr sz="3200"/>
            </a:lvl1pPr>
          </a:lstStyle>
          <a:p>
            <a:r>
              <a:t>Common Questions about ADHD</a:t>
            </a:r>
          </a:p>
        </p:txBody>
      </p:sp>
      <p:sp>
        <p:nvSpPr>
          <p:cNvPr id="262" name="Content Placeholder 2"/>
          <p:cNvSpPr txBox="1">
            <a:spLocks noGrp="1"/>
          </p:cNvSpPr>
          <p:nvPr>
            <p:ph type="body" idx="1"/>
          </p:nvPr>
        </p:nvSpPr>
        <p:spPr>
          <a:xfrm>
            <a:off x="390430" y="1549400"/>
            <a:ext cx="7772401" cy="4495800"/>
          </a:xfrm>
          <a:prstGeom prst="rect">
            <a:avLst/>
          </a:prstGeom>
        </p:spPr>
        <p:txBody>
          <a:bodyPr/>
          <a:lstStyle/>
          <a:p>
            <a:r>
              <a:t>Is ADHD over- or underdiagnosed?</a:t>
            </a:r>
          </a:p>
          <a:p>
            <a:r>
              <a:t>Do patients grow out of ADHD? </a:t>
            </a:r>
          </a:p>
          <a:p>
            <a:r>
              <a:t>Does a patient not going to school or working need medication for ADHD?</a:t>
            </a:r>
          </a:p>
          <a:p>
            <a:r>
              <a:t>What about the abuse potential for using stimulants?</a:t>
            </a:r>
          </a:p>
          <a:p>
            <a:r>
              <a:t>Why do so many of my patients with ADHD have substance abuse issues?</a:t>
            </a:r>
          </a:p>
          <a:p>
            <a:r>
              <a:t>What about marijuana? </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1C1E4"/>
        </a:solidFill>
        <a:effectLst/>
      </p:bgPr>
    </p:bg>
    <p:spTree>
      <p:nvGrpSpPr>
        <p:cNvPr id="1" name=""/>
        <p:cNvGrpSpPr/>
        <p:nvPr/>
      </p:nvGrpSpPr>
      <p:grpSpPr>
        <a:xfrm>
          <a:off x="0" y="0"/>
          <a:ext cx="0" cy="0"/>
          <a:chOff x="0" y="0"/>
          <a:chExt cx="0" cy="0"/>
        </a:xfrm>
      </p:grpSpPr>
      <p:sp>
        <p:nvSpPr>
          <p:cNvPr id="424" name="Title 1"/>
          <p:cNvSpPr txBox="1">
            <a:spLocks noGrp="1"/>
          </p:cNvSpPr>
          <p:nvPr>
            <p:ph type="title"/>
          </p:nvPr>
        </p:nvSpPr>
        <p:spPr>
          <a:xfrm>
            <a:off x="498473" y="484092"/>
            <a:ext cx="7556314" cy="1116108"/>
          </a:xfrm>
          <a:prstGeom prst="rect">
            <a:avLst/>
          </a:prstGeom>
        </p:spPr>
        <p:txBody>
          <a:bodyPr/>
          <a:lstStyle>
            <a:lvl1pPr>
              <a:defRPr sz="3200"/>
            </a:lvl1pPr>
          </a:lstStyle>
          <a:p>
            <a:r>
              <a:t>ADULT ADHD Issues</a:t>
            </a:r>
          </a:p>
        </p:txBody>
      </p:sp>
      <p:sp>
        <p:nvSpPr>
          <p:cNvPr id="425" name="Content Placeholder 2"/>
          <p:cNvSpPr txBox="1">
            <a:spLocks noGrp="1"/>
          </p:cNvSpPr>
          <p:nvPr>
            <p:ph type="body" idx="1"/>
          </p:nvPr>
        </p:nvSpPr>
        <p:spPr>
          <a:xfrm>
            <a:off x="498473" y="1981200"/>
            <a:ext cx="7556314" cy="4144963"/>
          </a:xfrm>
          <a:prstGeom prst="rect">
            <a:avLst/>
          </a:prstGeom>
        </p:spPr>
        <p:txBody>
          <a:bodyPr/>
          <a:lstStyle/>
          <a:p>
            <a:pPr>
              <a:lnSpc>
                <a:spcPct val="90000"/>
              </a:lnSpc>
              <a:defRPr sz="2400" b="1"/>
            </a:pPr>
            <a:r>
              <a:t>RISKS FOR Adults with ADHD </a:t>
            </a:r>
          </a:p>
          <a:p>
            <a:pPr marL="457200" lvl="1" indent="-228600">
              <a:lnSpc>
                <a:spcPct val="90000"/>
              </a:lnSpc>
              <a:spcBef>
                <a:spcPts val="600"/>
              </a:spcBef>
              <a:buClr>
                <a:srgbClr val="B870B8"/>
              </a:buClr>
              <a:defRPr b="1"/>
            </a:pPr>
            <a:r>
              <a:t>DIVORCES/Unstable relationships</a:t>
            </a:r>
            <a:endParaRPr sz="1800"/>
          </a:p>
          <a:p>
            <a:pPr marL="457200" lvl="1" indent="-228600">
              <a:lnSpc>
                <a:spcPct val="90000"/>
              </a:lnSpc>
              <a:spcBef>
                <a:spcPts val="600"/>
              </a:spcBef>
              <a:buClr>
                <a:srgbClr val="B870B8"/>
              </a:buClr>
              <a:defRPr b="1"/>
            </a:pPr>
            <a:r>
              <a:t> POOR PARENTING/difficult parent-child communication</a:t>
            </a:r>
            <a:endParaRPr sz="1800"/>
          </a:p>
          <a:p>
            <a:pPr marL="457200" lvl="1" indent="-228600">
              <a:lnSpc>
                <a:spcPct val="90000"/>
              </a:lnSpc>
              <a:spcBef>
                <a:spcPts val="600"/>
              </a:spcBef>
              <a:buClr>
                <a:srgbClr val="B870B8"/>
              </a:buClr>
              <a:defRPr b="1"/>
            </a:pPr>
            <a:r>
              <a:t> LOW PAY/LOWER SES</a:t>
            </a:r>
            <a:endParaRPr sz="1800"/>
          </a:p>
          <a:p>
            <a:pPr marL="457200" lvl="1" indent="-228600">
              <a:lnSpc>
                <a:spcPct val="90000"/>
              </a:lnSpc>
              <a:spcBef>
                <a:spcPts val="600"/>
              </a:spcBef>
              <a:buClr>
                <a:srgbClr val="B870B8"/>
              </a:buClr>
              <a:defRPr b="1"/>
            </a:pPr>
            <a:r>
              <a:t> LESS EDUCATION-more drop outs</a:t>
            </a:r>
            <a:endParaRPr sz="1800"/>
          </a:p>
          <a:p>
            <a:pPr marL="457200" lvl="1" indent="-228600">
              <a:lnSpc>
                <a:spcPct val="90000"/>
              </a:lnSpc>
              <a:spcBef>
                <a:spcPts val="600"/>
              </a:spcBef>
              <a:buClr>
                <a:srgbClr val="B870B8"/>
              </a:buClr>
              <a:defRPr b="1"/>
            </a:pPr>
            <a:r>
              <a:t> MORE JOBS LOST/CHANGES</a:t>
            </a:r>
            <a:endParaRPr sz="1800"/>
          </a:p>
          <a:p>
            <a:pPr marL="457200" lvl="1" indent="-228600">
              <a:lnSpc>
                <a:spcPct val="90000"/>
              </a:lnSpc>
              <a:spcBef>
                <a:spcPts val="600"/>
              </a:spcBef>
              <a:buClr>
                <a:srgbClr val="B870B8"/>
              </a:buClr>
              <a:defRPr b="1"/>
            </a:pPr>
            <a:r>
              <a:t> DOMESTIC VIOLENCE</a:t>
            </a:r>
            <a:endParaRPr sz="1800"/>
          </a:p>
          <a:p>
            <a:pPr marL="457200" lvl="1" indent="-228600">
              <a:lnSpc>
                <a:spcPct val="90000"/>
              </a:lnSpc>
              <a:spcBef>
                <a:spcPts val="600"/>
              </a:spcBef>
              <a:buClr>
                <a:srgbClr val="B870B8"/>
              </a:buClr>
              <a:defRPr b="1"/>
            </a:pPr>
            <a:r>
              <a:t> SUBSTANCE ABUSE</a:t>
            </a:r>
            <a:endParaRPr sz="1800"/>
          </a:p>
          <a:p>
            <a:pPr marL="457200" lvl="1" indent="-228600">
              <a:lnSpc>
                <a:spcPct val="90000"/>
              </a:lnSpc>
              <a:spcBef>
                <a:spcPts val="600"/>
              </a:spcBef>
              <a:buClr>
                <a:srgbClr val="B870B8"/>
              </a:buClr>
              <a:defRPr b="1"/>
            </a:pPr>
            <a:r>
              <a:t> LEGAL ISSUES</a:t>
            </a:r>
            <a:endParaRPr sz="1800"/>
          </a:p>
          <a:p>
            <a:pPr marL="457200" lvl="1" indent="-228600">
              <a:lnSpc>
                <a:spcPct val="90000"/>
              </a:lnSpc>
              <a:spcBef>
                <a:spcPts val="600"/>
              </a:spcBef>
              <a:buClr>
                <a:srgbClr val="B870B8"/>
              </a:buClr>
              <a:defRPr b="1"/>
            </a:pPr>
            <a:r>
              <a:t>EARLIER MORTALITY-HEALTH/CAR ACCIDENTS</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Rectangle 2"/>
          <p:cNvSpPr txBox="1">
            <a:spLocks noGrp="1"/>
          </p:cNvSpPr>
          <p:nvPr>
            <p:ph type="title"/>
          </p:nvPr>
        </p:nvSpPr>
        <p:spPr>
          <a:xfrm>
            <a:off x="0" y="304800"/>
            <a:ext cx="9144000" cy="900113"/>
          </a:xfrm>
          <a:prstGeom prst="rect">
            <a:avLst/>
          </a:prstGeom>
        </p:spPr>
        <p:txBody>
          <a:bodyPr anchor="ctr"/>
          <a:lstStyle>
            <a:lvl1pPr algn="ctr">
              <a:defRPr sz="3200"/>
            </a:lvl1pPr>
          </a:lstStyle>
          <a:p>
            <a:r>
              <a:t>ADHD Symptom Manifestation by Age</a:t>
            </a:r>
          </a:p>
        </p:txBody>
      </p:sp>
      <p:graphicFrame>
        <p:nvGraphicFramePr>
          <p:cNvPr id="428" name="Group 96"/>
          <p:cNvGraphicFramePr/>
          <p:nvPr/>
        </p:nvGraphicFramePr>
        <p:xfrm>
          <a:off x="228600" y="1371600"/>
          <a:ext cx="8764588" cy="4622483"/>
        </p:xfrm>
        <a:graphic>
          <a:graphicData uri="http://schemas.openxmlformats.org/drawingml/2006/table">
            <a:tbl>
              <a:tblPr>
                <a:tableStyleId>{4C3C2611-4C71-4FC5-86AE-919BDF0F9419}</a:tableStyleId>
              </a:tblPr>
              <a:tblGrid>
                <a:gridCol w="2921000">
                  <a:extLst>
                    <a:ext uri="{9D8B030D-6E8A-4147-A177-3AD203B41FA5}">
                      <a16:colId xmlns:a16="http://schemas.microsoft.com/office/drawing/2014/main" val="20000"/>
                    </a:ext>
                  </a:extLst>
                </a:gridCol>
                <a:gridCol w="2922588">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tblGrid>
              <a:tr h="381000">
                <a:tc>
                  <a:txBody>
                    <a:bodyPr/>
                    <a:lstStyle/>
                    <a:p>
                      <a:pPr algn="ctr" defTabSz="914400">
                        <a:spcBef>
                          <a:spcPts val="500"/>
                        </a:spcBef>
                        <a:defRPr sz="1800"/>
                      </a:pPr>
                      <a:r>
                        <a:rPr sz="2200">
                          <a:latin typeface="Arial"/>
                          <a:ea typeface="Arial"/>
                          <a:cs typeface="Arial"/>
                          <a:sym typeface="Arial"/>
                        </a:rPr>
                        <a:t>CHILDHOOD</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solidFill>
                      <a:srgbClr val="000099"/>
                    </a:solidFill>
                  </a:tcPr>
                </a:tc>
                <a:tc>
                  <a:txBody>
                    <a:bodyPr/>
                    <a:lstStyle/>
                    <a:p>
                      <a:pPr algn="ctr" defTabSz="914400">
                        <a:spcBef>
                          <a:spcPts val="500"/>
                        </a:spcBef>
                        <a:defRPr sz="1800"/>
                      </a:pPr>
                      <a:r>
                        <a:rPr sz="2200">
                          <a:latin typeface="Arial"/>
                          <a:ea typeface="Arial"/>
                          <a:cs typeface="Arial"/>
                          <a:sym typeface="Arial"/>
                        </a:rPr>
                        <a:t>ADOLESCENCE</a:t>
                      </a:r>
                    </a:p>
                  </a:txBody>
                  <a:tcPr marL="45720" marR="45720" horzOverflow="overflow">
                    <a:lnL w="12700">
                      <a:solidFill>
                        <a:srgbClr val="000000"/>
                      </a:solidFill>
                    </a:lnL>
                    <a:lnR w="12700">
                      <a:solidFill>
                        <a:srgbClr val="000000"/>
                      </a:solidFill>
                    </a:lnR>
                    <a:lnT w="28575">
                      <a:solidFill>
                        <a:srgbClr val="000000"/>
                      </a:solidFill>
                    </a:lnT>
                    <a:lnB w="12700">
                      <a:solidFill>
                        <a:srgbClr val="000000"/>
                      </a:solidFill>
                    </a:lnB>
                    <a:solidFill>
                      <a:srgbClr val="003300"/>
                    </a:solidFill>
                  </a:tcPr>
                </a:tc>
                <a:tc>
                  <a:txBody>
                    <a:bodyPr/>
                    <a:lstStyle/>
                    <a:p>
                      <a:pPr algn="ctr" defTabSz="914400">
                        <a:spcBef>
                          <a:spcPts val="500"/>
                        </a:spcBef>
                        <a:defRPr sz="1800"/>
                      </a:pPr>
                      <a:r>
                        <a:rPr sz="2200">
                          <a:latin typeface="Arial"/>
                          <a:ea typeface="Arial"/>
                          <a:cs typeface="Arial"/>
                          <a:sym typeface="Arial"/>
                        </a:rPr>
                        <a:t>ADULTHOOD</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solidFill>
                      <a:srgbClr val="800000"/>
                    </a:solidFill>
                  </a:tcPr>
                </a:tc>
                <a:extLst>
                  <a:ext uri="{0D108BD9-81ED-4DB2-BD59-A6C34878D82A}">
                    <a16:rowId xmlns:a16="http://schemas.microsoft.com/office/drawing/2014/main" val="10000"/>
                  </a:ext>
                </a:extLst>
              </a:tr>
              <a:tr h="690563">
                <a:tc>
                  <a:txBody>
                    <a:bodyPr/>
                    <a:lstStyle/>
                    <a:p>
                      <a:pPr algn="l" defTabSz="914400">
                        <a:spcBef>
                          <a:spcPts val="400"/>
                        </a:spcBef>
                        <a:defRPr sz="1800"/>
                      </a:pPr>
                      <a:r>
                        <a:rPr sz="2000">
                          <a:latin typeface="Arial"/>
                          <a:ea typeface="Arial"/>
                          <a:cs typeface="Arial"/>
                          <a:sym typeface="Arial"/>
                        </a:rPr>
                        <a:t>Hyperactivity</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4343FF"/>
                    </a:solidFill>
                  </a:tcPr>
                </a:tc>
                <a:tc>
                  <a:txBody>
                    <a:bodyPr/>
                    <a:lstStyle/>
                    <a:p>
                      <a:pPr algn="l" defTabSz="914400">
                        <a:spcBef>
                          <a:spcPts val="400"/>
                        </a:spcBef>
                        <a:defRPr sz="1800"/>
                      </a:pPr>
                      <a:r>
                        <a:rPr sz="2000">
                          <a:latin typeface="Arial"/>
                          <a:ea typeface="Arial"/>
                          <a:cs typeface="Arial"/>
                          <a:sym typeface="Arial"/>
                        </a:rPr>
                        <a:t>Easily distracted, inattentive</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8000"/>
                    </a:solidFill>
                  </a:tcPr>
                </a:tc>
                <a:tc>
                  <a:txBody>
                    <a:bodyPr/>
                    <a:lstStyle/>
                    <a:p>
                      <a:pPr algn="l" defTabSz="914400">
                        <a:spcBef>
                          <a:spcPts val="400"/>
                        </a:spcBef>
                        <a:defRPr sz="1800"/>
                      </a:pPr>
                      <a:r>
                        <a:rPr sz="2000">
                          <a:latin typeface="Arial"/>
                          <a:ea typeface="Arial"/>
                          <a:cs typeface="Arial"/>
                          <a:sym typeface="Arial"/>
                        </a:rPr>
                        <a:t>Inattentiveness</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A50021"/>
                    </a:solidFill>
                  </a:tcPr>
                </a:tc>
                <a:extLst>
                  <a:ext uri="{0D108BD9-81ED-4DB2-BD59-A6C34878D82A}">
                    <a16:rowId xmlns:a16="http://schemas.microsoft.com/office/drawing/2014/main" val="10001"/>
                  </a:ext>
                </a:extLst>
              </a:tr>
              <a:tr h="690563">
                <a:tc>
                  <a:txBody>
                    <a:bodyPr/>
                    <a:lstStyle/>
                    <a:p>
                      <a:pPr algn="l" defTabSz="914400">
                        <a:spcBef>
                          <a:spcPts val="400"/>
                        </a:spcBef>
                        <a:defRPr sz="1800"/>
                      </a:pPr>
                      <a:r>
                        <a:rPr sz="2000">
                          <a:latin typeface="Arial"/>
                          <a:ea typeface="Arial"/>
                          <a:cs typeface="Arial"/>
                          <a:sym typeface="Arial"/>
                        </a:rPr>
                        <a:t>Low frustration tolerance</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4343FF"/>
                    </a:solidFill>
                  </a:tcPr>
                </a:tc>
                <a:tc>
                  <a:txBody>
                    <a:bodyPr/>
                    <a:lstStyle/>
                    <a:p>
                      <a:pPr algn="l" defTabSz="914400">
                        <a:spcBef>
                          <a:spcPts val="400"/>
                        </a:spcBef>
                        <a:defRPr sz="1800"/>
                      </a:pPr>
                      <a:r>
                        <a:rPr sz="2000">
                          <a:latin typeface="Arial"/>
                          <a:ea typeface="Arial"/>
                          <a:cs typeface="Arial"/>
                          <a:sym typeface="Arial"/>
                        </a:rPr>
                        <a:t>Easily bored</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8000"/>
                    </a:solidFill>
                  </a:tcPr>
                </a:tc>
                <a:tc>
                  <a:txBody>
                    <a:bodyPr/>
                    <a:lstStyle/>
                    <a:p>
                      <a:pPr algn="l" defTabSz="914400">
                        <a:spcBef>
                          <a:spcPts val="400"/>
                        </a:spcBef>
                        <a:defRPr sz="1800"/>
                      </a:pPr>
                      <a:r>
                        <a:rPr sz="2000">
                          <a:latin typeface="Arial"/>
                          <a:ea typeface="Arial"/>
                          <a:cs typeface="Arial"/>
                          <a:sym typeface="Arial"/>
                        </a:rPr>
                        <a:t>Poor organization of time/money</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A50021"/>
                    </a:solidFill>
                  </a:tcPr>
                </a:tc>
                <a:extLst>
                  <a:ext uri="{0D108BD9-81ED-4DB2-BD59-A6C34878D82A}">
                    <a16:rowId xmlns:a16="http://schemas.microsoft.com/office/drawing/2014/main" val="10002"/>
                  </a:ext>
                </a:extLst>
              </a:tr>
              <a:tr h="690563">
                <a:tc>
                  <a:txBody>
                    <a:bodyPr/>
                    <a:lstStyle/>
                    <a:p>
                      <a:pPr algn="l" defTabSz="914400">
                        <a:spcBef>
                          <a:spcPts val="400"/>
                        </a:spcBef>
                        <a:defRPr sz="1800"/>
                      </a:pPr>
                      <a:r>
                        <a:rPr sz="2000">
                          <a:latin typeface="Arial"/>
                          <a:ea typeface="Arial"/>
                          <a:cs typeface="Arial"/>
                          <a:sym typeface="Arial"/>
                        </a:rPr>
                        <a:t>Aggression</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4343FF"/>
                    </a:solidFill>
                  </a:tcPr>
                </a:tc>
                <a:tc>
                  <a:txBody>
                    <a:bodyPr/>
                    <a:lstStyle/>
                    <a:p>
                      <a:pPr algn="l" defTabSz="914400">
                        <a:spcBef>
                          <a:spcPts val="400"/>
                        </a:spcBef>
                        <a:defRPr sz="1800"/>
                      </a:pPr>
                      <a:r>
                        <a:rPr sz="2000">
                          <a:latin typeface="Arial"/>
                          <a:ea typeface="Arial"/>
                          <a:cs typeface="Arial"/>
                          <a:sym typeface="Arial"/>
                        </a:rPr>
                        <a:t>Impatient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8000"/>
                    </a:solidFill>
                  </a:tcPr>
                </a:tc>
                <a:tc>
                  <a:txBody>
                    <a:bodyPr/>
                    <a:lstStyle/>
                    <a:p>
                      <a:pPr algn="l" defTabSz="914400">
                        <a:spcBef>
                          <a:spcPts val="400"/>
                        </a:spcBef>
                        <a:defRPr sz="1800"/>
                      </a:pPr>
                      <a:r>
                        <a:rPr sz="2000">
                          <a:latin typeface="Arial"/>
                          <a:ea typeface="Arial"/>
                          <a:cs typeface="Arial"/>
                          <a:sym typeface="Arial"/>
                        </a:rPr>
                        <a:t>Missing deadlines or appointments</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A50021"/>
                    </a:solidFill>
                  </a:tcPr>
                </a:tc>
                <a:extLst>
                  <a:ext uri="{0D108BD9-81ED-4DB2-BD59-A6C34878D82A}">
                    <a16:rowId xmlns:a16="http://schemas.microsoft.com/office/drawing/2014/main" val="10003"/>
                  </a:ext>
                </a:extLst>
              </a:tr>
              <a:tr h="690563">
                <a:tc>
                  <a:txBody>
                    <a:bodyPr/>
                    <a:lstStyle/>
                    <a:p>
                      <a:pPr algn="l" defTabSz="914400">
                        <a:spcBef>
                          <a:spcPts val="400"/>
                        </a:spcBef>
                        <a:defRPr sz="1800"/>
                      </a:pPr>
                      <a:r>
                        <a:rPr sz="2000">
                          <a:latin typeface="Arial"/>
                          <a:ea typeface="Arial"/>
                          <a:cs typeface="Arial"/>
                          <a:sym typeface="Arial"/>
                        </a:rPr>
                        <a:t>Easily distracted</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4343FF"/>
                    </a:solidFill>
                  </a:tcPr>
                </a:tc>
                <a:tc>
                  <a:txBody>
                    <a:bodyPr/>
                    <a:lstStyle/>
                    <a:p>
                      <a:pPr algn="l" defTabSz="914400">
                        <a:spcBef>
                          <a:spcPts val="400"/>
                        </a:spcBef>
                        <a:defRPr sz="1800"/>
                      </a:pPr>
                      <a:r>
                        <a:rPr sz="2000">
                          <a:latin typeface="Arial"/>
                          <a:ea typeface="Arial"/>
                          <a:cs typeface="Arial"/>
                          <a:sym typeface="Arial"/>
                        </a:rPr>
                        <a:t>Emotionally immature compared to peers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8000"/>
                    </a:solidFill>
                  </a:tcPr>
                </a:tc>
                <a:tc>
                  <a:txBody>
                    <a:bodyPr/>
                    <a:lstStyle/>
                    <a:p>
                      <a:pPr algn="l" defTabSz="914400">
                        <a:spcBef>
                          <a:spcPts val="400"/>
                        </a:spcBef>
                        <a:defRPr sz="1800"/>
                      </a:pPr>
                      <a:r>
                        <a:rPr sz="2000">
                          <a:latin typeface="Arial"/>
                          <a:ea typeface="Arial"/>
                          <a:cs typeface="Arial"/>
                          <a:sym typeface="Arial"/>
                        </a:rPr>
                        <a:t>Poor bill tracking</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A50021"/>
                    </a:solidFill>
                  </a:tcPr>
                </a:tc>
                <a:extLst>
                  <a:ext uri="{0D108BD9-81ED-4DB2-BD59-A6C34878D82A}">
                    <a16:rowId xmlns:a16="http://schemas.microsoft.com/office/drawing/2014/main" val="10004"/>
                  </a:ext>
                </a:extLst>
              </a:tr>
              <a:tr h="690563">
                <a:tc>
                  <a:txBody>
                    <a:bodyPr/>
                    <a:lstStyle/>
                    <a:p>
                      <a:pPr algn="l" defTabSz="914400">
                        <a:spcBef>
                          <a:spcPts val="400"/>
                        </a:spcBef>
                        <a:defRPr sz="1800"/>
                      </a:pPr>
                      <a:r>
                        <a:rPr sz="2000">
                          <a:latin typeface="Arial"/>
                          <a:ea typeface="Arial"/>
                          <a:cs typeface="Arial"/>
                          <a:sym typeface="Arial"/>
                        </a:rPr>
                        <a:t>Difficulty developing routines</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4343FF"/>
                    </a:solidFill>
                  </a:tcPr>
                </a:tc>
                <a:tc>
                  <a:txBody>
                    <a:bodyPr/>
                    <a:lstStyle/>
                    <a:p>
                      <a:pPr algn="l" defTabSz="914400">
                        <a:spcBef>
                          <a:spcPts val="400"/>
                        </a:spcBef>
                        <a:defRPr sz="1800"/>
                      </a:pPr>
                      <a:r>
                        <a:rPr sz="2000">
                          <a:latin typeface="Arial"/>
                          <a:ea typeface="Arial"/>
                          <a:cs typeface="Arial"/>
                          <a:sym typeface="Arial"/>
                        </a:rPr>
                        <a:t>Shifts activities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8000"/>
                    </a:solidFill>
                  </a:tcPr>
                </a:tc>
                <a:tc>
                  <a:txBody>
                    <a:bodyPr/>
                    <a:lstStyle/>
                    <a:p>
                      <a:pPr algn="l" defTabSz="914400">
                        <a:spcBef>
                          <a:spcPts val="400"/>
                        </a:spcBef>
                        <a:defRPr sz="1800"/>
                      </a:pPr>
                      <a:r>
                        <a:rPr sz="2000">
                          <a:latin typeface="Arial"/>
                          <a:ea typeface="Arial"/>
                          <a:cs typeface="Arial"/>
                          <a:sym typeface="Arial"/>
                        </a:rPr>
                        <a:t>Restlessness</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A50021"/>
                    </a:solidFill>
                  </a:tcPr>
                </a:tc>
                <a:extLst>
                  <a:ext uri="{0D108BD9-81ED-4DB2-BD59-A6C34878D82A}">
                    <a16:rowId xmlns:a16="http://schemas.microsoft.com/office/drawing/2014/main" val="10005"/>
                  </a:ext>
                </a:extLst>
              </a:tr>
              <a:tr h="690563">
                <a:tc>
                  <a:txBody>
                    <a:bodyPr/>
                    <a:lstStyle/>
                    <a:p>
                      <a:pPr algn="l" defTabSz="914400">
                        <a:spcBef>
                          <a:spcPts val="400"/>
                        </a:spcBef>
                        <a:defRPr sz="1800"/>
                      </a:pPr>
                      <a:r>
                        <a:rPr sz="2000">
                          <a:latin typeface="Arial"/>
                          <a:ea typeface="Arial"/>
                          <a:cs typeface="Arial"/>
                          <a:sym typeface="Arial"/>
                        </a:rPr>
                        <a:t>Impulsiveness</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solidFill>
                      <a:srgbClr val="4343FF"/>
                    </a:solidFill>
                  </a:tcPr>
                </a:tc>
                <a:tc>
                  <a:txBody>
                    <a:bodyPr/>
                    <a:lstStyle/>
                    <a:p>
                      <a:pPr algn="l" defTabSz="914400">
                        <a:spcBef>
                          <a:spcPts val="400"/>
                        </a:spcBef>
                        <a:defRPr sz="1800"/>
                      </a:pPr>
                      <a:r>
                        <a:rPr sz="2000">
                          <a:latin typeface="Arial"/>
                          <a:ea typeface="Arial"/>
                          <a:cs typeface="Arial"/>
                          <a:sym typeface="Arial"/>
                        </a:rPr>
                        <a:t>Poor driving</a:t>
                      </a:r>
                    </a:p>
                  </a:txBody>
                  <a:tcPr marL="45720" marR="45720" horzOverflow="overflow">
                    <a:lnL w="12700">
                      <a:solidFill>
                        <a:srgbClr val="000000"/>
                      </a:solidFill>
                    </a:lnL>
                    <a:lnR w="12700">
                      <a:solidFill>
                        <a:srgbClr val="000000"/>
                      </a:solidFill>
                    </a:lnR>
                    <a:lnT w="12700">
                      <a:solidFill>
                        <a:srgbClr val="000000"/>
                      </a:solidFill>
                    </a:lnT>
                    <a:lnB w="28575">
                      <a:solidFill>
                        <a:srgbClr val="000000"/>
                      </a:solidFill>
                    </a:lnB>
                    <a:solidFill>
                      <a:srgbClr val="008000"/>
                    </a:solidFill>
                  </a:tcPr>
                </a:tc>
                <a:tc>
                  <a:txBody>
                    <a:bodyPr/>
                    <a:lstStyle/>
                    <a:p>
                      <a:pPr algn="l" defTabSz="914400">
                        <a:spcBef>
                          <a:spcPts val="400"/>
                        </a:spcBef>
                        <a:defRPr sz="1800"/>
                      </a:pPr>
                      <a:r>
                        <a:rPr sz="2000">
                          <a:latin typeface="Arial"/>
                          <a:ea typeface="Arial"/>
                          <a:cs typeface="Arial"/>
                          <a:sym typeface="Arial"/>
                        </a:rPr>
                        <a:t>Emotional reactivity</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solidFill>
                      <a:srgbClr val="A50021"/>
                    </a:solidFill>
                  </a:tcPr>
                </a:tc>
                <a:extLst>
                  <a:ext uri="{0D108BD9-81ED-4DB2-BD59-A6C34878D82A}">
                    <a16:rowId xmlns:a16="http://schemas.microsoft.com/office/drawing/2014/main" val="10006"/>
                  </a:ext>
                </a:extLst>
              </a:tr>
            </a:tbl>
          </a:graphicData>
        </a:graphic>
      </p:graphicFrame>
      <p:sp>
        <p:nvSpPr>
          <p:cNvPr id="429" name="Text Box 81"/>
          <p:cNvSpPr txBox="1"/>
          <p:nvPr/>
        </p:nvSpPr>
        <p:spPr>
          <a:xfrm>
            <a:off x="1847850" y="6124575"/>
            <a:ext cx="5448300" cy="5333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900"/>
              </a:spcBef>
              <a:defRPr sz="1600">
                <a:latin typeface="Rockwell"/>
                <a:ea typeface="Rockwell"/>
                <a:cs typeface="Rockwell"/>
                <a:sym typeface="Rockwell"/>
              </a:defRPr>
            </a:lvl1pPr>
          </a:lstStyle>
          <a:p>
            <a:r>
              <a:t>Wasserstein. JCLP 2005. Wilens et al. Ann Rev Psychiatry 1999. Millstein et al. J Atten Disord 1997.</a:t>
            </a:r>
          </a:p>
        </p:txBody>
      </p:sp>
      <p:sp>
        <p:nvSpPr>
          <p:cNvPr id="430" name="Text Box 9"/>
          <p:cNvSpPr txBox="1"/>
          <p:nvPr/>
        </p:nvSpPr>
        <p:spPr>
          <a:xfrm>
            <a:off x="0" y="6657975"/>
            <a:ext cx="9140825" cy="208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500"/>
              </a:spcBef>
              <a:defRPr sz="900">
                <a:solidFill>
                  <a:srgbClr val="B2B2B2"/>
                </a:solidFill>
                <a:latin typeface="Rockwell"/>
                <a:ea typeface="Rockwell"/>
                <a:cs typeface="Rockwell"/>
                <a:sym typeface="Rockwell"/>
              </a:defRPr>
            </a:lvl1pPr>
          </a:lstStyle>
          <a:p>
            <a:r>
              <a:t>Copyright © 2006 Neuroscience Education Institute.  All rights reserved.</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ADHD according to the patient"/>
          <p:cNvSpPr txBox="1">
            <a:spLocks noGrp="1"/>
          </p:cNvSpPr>
          <p:nvPr>
            <p:ph type="title"/>
          </p:nvPr>
        </p:nvSpPr>
        <p:spPr>
          <a:xfrm>
            <a:off x="498473" y="134470"/>
            <a:ext cx="7556314" cy="995082"/>
          </a:xfrm>
          <a:prstGeom prst="rect">
            <a:avLst/>
          </a:prstGeom>
        </p:spPr>
        <p:txBody>
          <a:bodyPr/>
          <a:lstStyle/>
          <a:p>
            <a:r>
              <a:t>ADHD according to the patient</a:t>
            </a:r>
          </a:p>
        </p:txBody>
      </p:sp>
      <p:sp>
        <p:nvSpPr>
          <p:cNvPr id="435" name="your patient leaving to buy groceries:…"/>
          <p:cNvSpPr txBox="1">
            <a:spLocks noGrp="1"/>
          </p:cNvSpPr>
          <p:nvPr>
            <p:ph type="body" idx="1"/>
          </p:nvPr>
        </p:nvSpPr>
        <p:spPr>
          <a:xfrm>
            <a:off x="498473" y="1981200"/>
            <a:ext cx="7556314" cy="4144963"/>
          </a:xfrm>
          <a:prstGeom prst="rect">
            <a:avLst/>
          </a:prstGeom>
        </p:spPr>
        <p:txBody>
          <a:bodyPr/>
          <a:lstStyle/>
          <a:p>
            <a:r>
              <a:t>your patient leaving to buy groceries:</a:t>
            </a:r>
          </a:p>
          <a:p>
            <a:r>
              <a:t>“dont forget to lock the door, dont forget to grab your keys, do you have your phone? did you feed the dog? did you call your doctor back? you forgot milk last time you left. did you lock your notes? you got a snarky email last time you forgot. DONT FORGET! you are smarter than this. if you dont lock your notes your going to get fired. I know I am good at my job, why do I feel like such an imposter? My teachers always told me I was smart but acted stupid.” </a:t>
            </a:r>
          </a:p>
          <a:p>
            <a:r>
              <a:t>BANG! they just backed into a parked car. </a:t>
            </a:r>
          </a:p>
        </p:txBody>
      </p:sp>
      <p:sp>
        <p:nvSpPr>
          <p:cNvPr id="436" name="Text Placeholder 3"/>
          <p:cNvSpPr>
            <a:spLocks noGrp="1"/>
          </p:cNvSpPr>
          <p:nvPr>
            <p:ph type="body" idx="13"/>
          </p:nvPr>
        </p:nvSpPr>
        <p:spPr>
          <a:xfrm>
            <a:off x="497149" y="1168025"/>
            <a:ext cx="7558963" cy="7747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gn="ctr" defTabSz="365759">
              <a:spcBef>
                <a:spcPts val="0"/>
              </a:spcBef>
              <a:buSzTx/>
              <a:buNone/>
              <a:defRPr sz="900">
                <a:solidFill>
                  <a:schemeClr val="accent3"/>
                </a:solidFill>
              </a:defRPr>
            </a:pPr>
            <a:endParaRPr/>
          </a:p>
          <a:p>
            <a:pPr marL="0" indent="0" algn="ctr" defTabSz="365759">
              <a:spcBef>
                <a:spcPts val="0"/>
              </a:spcBef>
              <a:buSzTx/>
              <a:buNone/>
              <a:defRPr sz="3200">
                <a:solidFill>
                  <a:schemeClr val="accent3"/>
                </a:solidFill>
              </a:defRPr>
            </a:pPr>
            <a:r>
              <a:t>“worry-tasking”</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ADHD according to the patient"/>
          <p:cNvSpPr txBox="1"/>
          <p:nvPr/>
        </p:nvSpPr>
        <p:spPr>
          <a:xfrm>
            <a:off x="498473" y="134469"/>
            <a:ext cx="6826950" cy="899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defTabSz="877822">
              <a:defRPr sz="3400">
                <a:solidFill>
                  <a:schemeClr val="accent1"/>
                </a:solidFill>
                <a:latin typeface="Rockwell"/>
                <a:ea typeface="Rockwell"/>
                <a:cs typeface="Rockwell"/>
                <a:sym typeface="Rockwell"/>
              </a:defRPr>
            </a:lvl1pPr>
          </a:lstStyle>
          <a:p>
            <a:r>
              <a:rPr dirty="0"/>
              <a:t>ADHD according to the patient</a:t>
            </a:r>
          </a:p>
        </p:txBody>
      </p:sp>
      <p:sp>
        <p:nvSpPr>
          <p:cNvPr id="440" name="Text Placeholder 3"/>
          <p:cNvSpPr txBox="1"/>
          <p:nvPr/>
        </p:nvSpPr>
        <p:spPr>
          <a:xfrm>
            <a:off x="498474" y="134470"/>
            <a:ext cx="7464746" cy="765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defTabSz="365759">
              <a:defRPr sz="900">
                <a:solidFill>
                  <a:schemeClr val="accent3"/>
                </a:solidFill>
                <a:latin typeface="Rockwell"/>
                <a:ea typeface="Rockwell"/>
                <a:cs typeface="Rockwell"/>
                <a:sym typeface="Rockwell"/>
              </a:defRPr>
            </a:pPr>
            <a:endParaRPr/>
          </a:p>
        </p:txBody>
      </p:sp>
      <p:sp>
        <p:nvSpPr>
          <p:cNvPr id="441" name="your patient, appropriately medicated:…"/>
          <p:cNvSpPr txBox="1">
            <a:spLocks noGrp="1"/>
          </p:cNvSpPr>
          <p:nvPr>
            <p:ph type="body" idx="1"/>
          </p:nvPr>
        </p:nvSpPr>
        <p:spPr>
          <a:xfrm>
            <a:off x="498473" y="1981200"/>
            <a:ext cx="7556314" cy="4144963"/>
          </a:xfrm>
          <a:prstGeom prst="rect">
            <a:avLst/>
          </a:prstGeom>
        </p:spPr>
        <p:txBody>
          <a:bodyPr/>
          <a:lstStyle/>
          <a:p>
            <a:r>
              <a:t>your patient, appropriately medicated:</a:t>
            </a:r>
          </a:p>
          <a:p>
            <a:r>
              <a:t>“I know I will make the right decision. I will remember everything I need to do today and get it done.”</a:t>
            </a:r>
          </a:p>
          <a:p>
            <a:r>
              <a:t>OH LOOK A CAR! (accident avoided)</a:t>
            </a:r>
          </a:p>
          <a:p>
            <a:r>
              <a:t>Quieting the anxiety of forgetfulness is key to helping your patients be mindful, present and successful. </a:t>
            </a:r>
          </a:p>
        </p:txBody>
      </p:sp>
      <p:sp>
        <p:nvSpPr>
          <p:cNvPr id="443" name="Text Placeholder 3"/>
          <p:cNvSpPr txBox="1"/>
          <p:nvPr/>
        </p:nvSpPr>
        <p:spPr>
          <a:xfrm>
            <a:off x="497149" y="1168025"/>
            <a:ext cx="7558963" cy="7747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defTabSz="365759">
              <a:defRPr sz="900">
                <a:solidFill>
                  <a:schemeClr val="accent3"/>
                </a:solidFill>
                <a:latin typeface="Rockwell"/>
                <a:ea typeface="Rockwell"/>
                <a:cs typeface="Rockwell"/>
                <a:sym typeface="Rockwell"/>
              </a:defRPr>
            </a:pPr>
            <a:endParaRPr/>
          </a:p>
          <a:p>
            <a:pPr algn="ctr" defTabSz="365759">
              <a:defRPr sz="3200">
                <a:solidFill>
                  <a:schemeClr val="accent3"/>
                </a:solidFill>
                <a:latin typeface="Rockwell"/>
                <a:ea typeface="Rockwell"/>
                <a:cs typeface="Rockwell"/>
                <a:sym typeface="Rockwell"/>
              </a:defRPr>
            </a:pPr>
            <a:r>
              <a:t>“worry-tasking”</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ADHD Treatment"/>
          <p:cNvSpPr txBox="1">
            <a:spLocks noGrp="1"/>
          </p:cNvSpPr>
          <p:nvPr>
            <p:ph type="title"/>
          </p:nvPr>
        </p:nvSpPr>
        <p:spPr>
          <a:xfrm>
            <a:off x="498473" y="484092"/>
            <a:ext cx="7556314" cy="1116108"/>
          </a:xfrm>
          <a:prstGeom prst="rect">
            <a:avLst/>
          </a:prstGeom>
        </p:spPr>
        <p:txBody>
          <a:bodyPr/>
          <a:lstStyle/>
          <a:p>
            <a:r>
              <a:t>ADHD Treatment </a:t>
            </a:r>
          </a:p>
        </p:txBody>
      </p:sp>
      <p:sp>
        <p:nvSpPr>
          <p:cNvPr id="446" name="Continuity of treatment across the lifespan key factor in positive outcomes…"/>
          <p:cNvSpPr txBox="1">
            <a:spLocks noGrp="1"/>
          </p:cNvSpPr>
          <p:nvPr>
            <p:ph type="body" idx="1"/>
          </p:nvPr>
        </p:nvSpPr>
        <p:spPr>
          <a:xfrm>
            <a:off x="498473" y="1981200"/>
            <a:ext cx="7556314" cy="4144963"/>
          </a:xfrm>
          <a:prstGeom prst="rect">
            <a:avLst/>
          </a:prstGeom>
        </p:spPr>
        <p:txBody>
          <a:bodyPr/>
          <a:lstStyle/>
          <a:p>
            <a:r>
              <a:t>Continuity of treatment across the lifespan key factor in positive outcomes</a:t>
            </a:r>
          </a:p>
          <a:p>
            <a:r>
              <a:t>Many patients lost to follow up at transitional age from adolescence to adulthood</a:t>
            </a:r>
          </a:p>
          <a:p>
            <a:r>
              <a:t>According to NCS, only 10.9% of adults with ADHD in the US were obtaining treatment, though 40% sought out treatment within the last year (THIS IS NUTS TO ME)</a:t>
            </a:r>
          </a:p>
          <a:p>
            <a:r>
              <a:t>Chart review found 1.2% young adults (20-44) received treatment for ADHD, 18% of the treatment rate for children with ADHD (should be 30-50% adjusted)</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8" name="Title 1"/>
          <p:cNvSpPr txBox="1">
            <a:spLocks noGrp="1"/>
          </p:cNvSpPr>
          <p:nvPr>
            <p:ph type="title"/>
          </p:nvPr>
        </p:nvSpPr>
        <p:spPr>
          <a:xfrm>
            <a:off x="457200" y="704850"/>
            <a:ext cx="8229600" cy="666750"/>
          </a:xfrm>
          <a:prstGeom prst="rect">
            <a:avLst/>
          </a:prstGeom>
        </p:spPr>
        <p:txBody>
          <a:bodyPr anchor="ctr"/>
          <a:lstStyle>
            <a:lvl1pPr algn="ctr"/>
          </a:lstStyle>
          <a:p>
            <a:r>
              <a:t>ADHD: Interventions</a:t>
            </a:r>
          </a:p>
        </p:txBody>
      </p:sp>
      <p:sp>
        <p:nvSpPr>
          <p:cNvPr id="449" name="Content Placeholder 3"/>
          <p:cNvSpPr txBox="1">
            <a:spLocks noGrp="1"/>
          </p:cNvSpPr>
          <p:nvPr>
            <p:ph type="body" idx="1"/>
          </p:nvPr>
        </p:nvSpPr>
        <p:spPr>
          <a:xfrm>
            <a:off x="457200" y="1524000"/>
            <a:ext cx="8229600" cy="4800600"/>
          </a:xfrm>
          <a:prstGeom prst="rect">
            <a:avLst/>
          </a:prstGeom>
        </p:spPr>
        <p:txBody>
          <a:bodyPr/>
          <a:lstStyle/>
          <a:p>
            <a:pPr marL="274320" lvl="1" indent="-228600">
              <a:lnSpc>
                <a:spcPct val="80000"/>
              </a:lnSpc>
              <a:spcBef>
                <a:spcPts val="600"/>
              </a:spcBef>
              <a:buClr>
                <a:srgbClr val="B870B8"/>
              </a:buClr>
              <a:buSzPct val="70000"/>
              <a:defRPr sz="1800" i="1" u="sng">
                <a:solidFill>
                  <a:srgbClr val="BC5FBC"/>
                </a:solidFill>
                <a:uFill>
                  <a:solidFill>
                    <a:srgbClr val="BC5FBC"/>
                  </a:solidFill>
                </a:uFill>
              </a:defRPr>
            </a:pPr>
            <a:r>
              <a:rPr dirty="0">
                <a:solidFill>
                  <a:srgbClr val="0000FF"/>
                </a:solidFill>
                <a:uFill>
                  <a:solidFill>
                    <a:srgbClr val="0000FF"/>
                  </a:solidFill>
                </a:uFill>
                <a:hlinkClick r:id="rId3"/>
              </a:rPr>
              <a:t>ADHD clip 2</a:t>
            </a:r>
            <a:r>
              <a:rPr u="none" dirty="0">
                <a:solidFill>
                  <a:srgbClr val="595959"/>
                </a:solidFill>
                <a:uFillTx/>
              </a:rPr>
              <a:t>  </a:t>
            </a:r>
            <a:r>
              <a:rPr sz="1000" u="none" dirty="0">
                <a:solidFill>
                  <a:srgbClr val="595959"/>
                </a:solidFill>
                <a:uFillTx/>
              </a:rPr>
              <a:t>(</a:t>
            </a:r>
            <a:r>
              <a:rPr sz="1000" dirty="0">
                <a:solidFill>
                  <a:srgbClr val="0000FF"/>
                </a:solidFill>
                <a:uFill>
                  <a:solidFill>
                    <a:srgbClr val="0000FF"/>
                  </a:solidFill>
                </a:uFill>
                <a:hlinkClick r:id="rId3"/>
              </a:rPr>
              <a:t>http://youtu.be/Ka59V4TFefM</a:t>
            </a:r>
            <a:r>
              <a:rPr sz="1000" u="none" dirty="0">
                <a:solidFill>
                  <a:srgbClr val="595959"/>
                </a:solidFill>
                <a:uFillTx/>
              </a:rPr>
              <a:t>)</a:t>
            </a:r>
          </a:p>
          <a:p>
            <a:pPr>
              <a:lnSpc>
                <a:spcPct val="80000"/>
              </a:lnSpc>
              <a:buSzTx/>
              <a:buNone/>
              <a:defRPr sz="2800"/>
            </a:pPr>
            <a:endParaRPr sz="1000" u="none" dirty="0">
              <a:solidFill>
                <a:srgbClr val="595959"/>
              </a:solidFill>
              <a:uFillTx/>
            </a:endParaRPr>
          </a:p>
          <a:p>
            <a:pPr>
              <a:lnSpc>
                <a:spcPct val="80000"/>
              </a:lnSpc>
              <a:defRPr sz="2800"/>
            </a:pPr>
            <a:r>
              <a:rPr dirty="0"/>
              <a:t>Cognitive behavioral techniques</a:t>
            </a:r>
          </a:p>
          <a:p>
            <a:pPr marL="457200" lvl="1" indent="-228600">
              <a:lnSpc>
                <a:spcPct val="80000"/>
              </a:lnSpc>
              <a:spcBef>
                <a:spcPts val="600"/>
              </a:spcBef>
              <a:buClr>
                <a:srgbClr val="B870B8"/>
              </a:buClr>
              <a:defRPr sz="2200"/>
            </a:pPr>
            <a:r>
              <a:rPr dirty="0"/>
              <a:t>Clear limits with clear consequences</a:t>
            </a:r>
            <a:endParaRPr sz="1800" dirty="0"/>
          </a:p>
          <a:p>
            <a:pPr marL="457200" lvl="1" indent="-228600">
              <a:lnSpc>
                <a:spcPct val="80000"/>
              </a:lnSpc>
              <a:spcBef>
                <a:spcPts val="600"/>
              </a:spcBef>
              <a:buClr>
                <a:srgbClr val="B870B8"/>
              </a:buClr>
              <a:defRPr sz="2200"/>
            </a:pPr>
            <a:r>
              <a:rPr dirty="0"/>
              <a:t>Predictable environment with decreased stimuli</a:t>
            </a:r>
            <a:endParaRPr sz="1800" dirty="0"/>
          </a:p>
          <a:p>
            <a:pPr marL="457200" lvl="1" indent="-228600">
              <a:lnSpc>
                <a:spcPct val="80000"/>
              </a:lnSpc>
              <a:spcBef>
                <a:spcPts val="600"/>
              </a:spcBef>
              <a:buClr>
                <a:srgbClr val="B870B8"/>
              </a:buClr>
              <a:defRPr sz="2200"/>
            </a:pPr>
            <a:r>
              <a:rPr dirty="0"/>
              <a:t>Establish eye contact before giving directions; ask to repeat what was heard</a:t>
            </a:r>
            <a:endParaRPr sz="1800" dirty="0"/>
          </a:p>
          <a:p>
            <a:pPr marL="457200" lvl="1" indent="-228600">
              <a:lnSpc>
                <a:spcPct val="80000"/>
              </a:lnSpc>
              <a:spcBef>
                <a:spcPts val="600"/>
              </a:spcBef>
              <a:buClr>
                <a:srgbClr val="B870B8"/>
              </a:buClr>
              <a:defRPr sz="2200"/>
            </a:pPr>
            <a:r>
              <a:rPr dirty="0"/>
              <a:t>Encourage child to do homework in a quiet place</a:t>
            </a:r>
            <a:endParaRPr sz="1800" dirty="0"/>
          </a:p>
          <a:p>
            <a:pPr marL="457200" lvl="1" indent="-228600">
              <a:lnSpc>
                <a:spcPct val="80000"/>
              </a:lnSpc>
              <a:spcBef>
                <a:spcPts val="600"/>
              </a:spcBef>
              <a:buClr>
                <a:srgbClr val="B870B8"/>
              </a:buClr>
              <a:defRPr sz="2200"/>
            </a:pPr>
            <a:r>
              <a:rPr dirty="0"/>
              <a:t>Encourage one assignment at a time</a:t>
            </a:r>
          </a:p>
        </p:txBody>
      </p:sp>
      <p:sp>
        <p:nvSpPr>
          <p:cNvPr id="450" name="Slide Number Placeholder 3"/>
          <p:cNvSpPr txBox="1">
            <a:spLocks noGrp="1"/>
          </p:cNvSpPr>
          <p:nvPr>
            <p:ph type="sldNum" sz="quarter" idx="4294967295"/>
          </p:nvPr>
        </p:nvSpPr>
        <p:spPr>
          <a:xfrm>
            <a:off x="8503991" y="5858781"/>
            <a:ext cx="234624" cy="2717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45</a:t>
            </a:fld>
            <a:endParaRP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a:spLocks noGrp="1"/>
          </p:cNvSpPr>
          <p:nvPr>
            <p:ph type="title"/>
          </p:nvPr>
        </p:nvSpPr>
        <p:spPr>
          <a:xfrm>
            <a:off x="498473" y="484092"/>
            <a:ext cx="7556314" cy="1116108"/>
          </a:xfrm>
          <a:prstGeom prst="rect">
            <a:avLst/>
          </a:prstGeom>
        </p:spPr>
        <p:txBody>
          <a:bodyPr/>
          <a:lstStyle/>
          <a:p>
            <a:r>
              <a:t>ADHD medications</a:t>
            </a:r>
          </a:p>
        </p:txBody>
      </p:sp>
      <p:sp>
        <p:nvSpPr>
          <p:cNvPr id="455" name="Content Placeholder 2"/>
          <p:cNvSpPr txBox="1">
            <a:spLocks noGrp="1"/>
          </p:cNvSpPr>
          <p:nvPr>
            <p:ph type="body" idx="1"/>
          </p:nvPr>
        </p:nvSpPr>
        <p:spPr>
          <a:xfrm>
            <a:off x="498473" y="1981200"/>
            <a:ext cx="7556314" cy="4144963"/>
          </a:xfrm>
          <a:prstGeom prst="rect">
            <a:avLst/>
          </a:prstGeom>
        </p:spPr>
        <p:txBody>
          <a:bodyPr/>
          <a:lstStyle/>
          <a:p>
            <a:pPr>
              <a:lnSpc>
                <a:spcPct val="80000"/>
              </a:lnSpc>
            </a:pPr>
            <a:r>
              <a:t>Mimic or enhance catecholamine transmission in PFC</a:t>
            </a:r>
          </a:p>
          <a:p>
            <a:pPr>
              <a:lnSpc>
                <a:spcPct val="80000"/>
              </a:lnSpc>
            </a:pPr>
            <a:r>
              <a:t>NE make signal strength stronger</a:t>
            </a:r>
          </a:p>
          <a:p>
            <a:pPr>
              <a:lnSpc>
                <a:spcPct val="80000"/>
              </a:lnSpc>
            </a:pPr>
            <a:r>
              <a:t>Dopamine opens transmission channels</a:t>
            </a:r>
          </a:p>
          <a:p>
            <a:pPr marL="742950" lvl="2" indent="-342900">
              <a:spcBef>
                <a:spcPts val="600"/>
              </a:spcBef>
              <a:defRPr sz="2300"/>
            </a:pPr>
            <a:r>
              <a:t>MPH and Atom: blocks reuptake of DA and NE </a:t>
            </a:r>
            <a:endParaRPr sz="1800"/>
          </a:p>
          <a:p>
            <a:pPr marL="742950" lvl="2" indent="-342900">
              <a:spcBef>
                <a:spcPts val="600"/>
              </a:spcBef>
              <a:defRPr sz="2300"/>
            </a:pPr>
            <a:r>
              <a:t>Amph: Displaces and disrupts reuptake of DA and NE</a:t>
            </a:r>
            <a:endParaRPr sz="1800"/>
          </a:p>
          <a:p>
            <a:pPr marL="742950" lvl="2" indent="-342900">
              <a:spcBef>
                <a:spcPts val="600"/>
              </a:spcBef>
              <a:defRPr sz="2300" i="1"/>
            </a:pPr>
            <a:r>
              <a:t>AA: acts as a post-synaptic GLU receptor agonist (closes doors) making signal strength stronger and more efficient  </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7CFE7"/>
        </a:solidFill>
        <a:effectLst/>
      </p:bgPr>
    </p:bg>
    <p:spTree>
      <p:nvGrpSpPr>
        <p:cNvPr id="1" name=""/>
        <p:cNvGrpSpPr/>
        <p:nvPr/>
      </p:nvGrpSpPr>
      <p:grpSpPr>
        <a:xfrm>
          <a:off x="0" y="0"/>
          <a:ext cx="0" cy="0"/>
          <a:chOff x="0" y="0"/>
          <a:chExt cx="0" cy="0"/>
        </a:xfrm>
      </p:grpSpPr>
      <p:sp>
        <p:nvSpPr>
          <p:cNvPr id="459" name="Content Placeholder 1"/>
          <p:cNvSpPr txBox="1">
            <a:spLocks noGrp="1"/>
          </p:cNvSpPr>
          <p:nvPr>
            <p:ph type="body" idx="1"/>
          </p:nvPr>
        </p:nvSpPr>
        <p:spPr>
          <a:xfrm>
            <a:off x="498473" y="1981200"/>
            <a:ext cx="7556314" cy="4144963"/>
          </a:xfrm>
          <a:prstGeom prst="rect">
            <a:avLst/>
          </a:prstGeom>
        </p:spPr>
        <p:txBody>
          <a:bodyPr/>
          <a:lstStyle/>
          <a:p>
            <a:pPr>
              <a:buChar char="●"/>
            </a:pPr>
            <a:r>
              <a:t>Screen for contraindicating medical conditions (cardiac, hyperthyroidism, glaucoma, COVID-19)</a:t>
            </a:r>
          </a:p>
          <a:p>
            <a:pPr>
              <a:buChar char="●"/>
            </a:pPr>
            <a:r>
              <a:t>Screen for substance abuse (tox screens) </a:t>
            </a:r>
          </a:p>
          <a:p>
            <a:pPr>
              <a:buChar char="●"/>
            </a:pPr>
            <a:r>
              <a:t>Co-morbid conditions (SA, Mood DO, Anxiety) that have </a:t>
            </a:r>
            <a:r>
              <a:rPr i="1"/>
              <a:t>serious</a:t>
            </a:r>
            <a:r>
              <a:t> acuity-TREAT FIRST</a:t>
            </a:r>
          </a:p>
        </p:txBody>
      </p:sp>
      <p:sp>
        <p:nvSpPr>
          <p:cNvPr id="460" name="Title 2"/>
          <p:cNvSpPr txBox="1">
            <a:spLocks noGrp="1"/>
          </p:cNvSpPr>
          <p:nvPr>
            <p:ph type="title"/>
          </p:nvPr>
        </p:nvSpPr>
        <p:spPr>
          <a:xfrm>
            <a:off x="498473" y="484092"/>
            <a:ext cx="7556314" cy="1116108"/>
          </a:xfrm>
          <a:prstGeom prst="rect">
            <a:avLst/>
          </a:prstGeom>
        </p:spPr>
        <p:txBody>
          <a:bodyPr/>
          <a:lstStyle>
            <a:lvl1pPr>
              <a:defRPr sz="3200"/>
            </a:lvl1pPr>
          </a:lstStyle>
          <a:p>
            <a:r>
              <a:t>ADHD Medication</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Title 1"/>
          <p:cNvSpPr txBox="1">
            <a:spLocks noGrp="1"/>
          </p:cNvSpPr>
          <p:nvPr>
            <p:ph type="title"/>
          </p:nvPr>
        </p:nvSpPr>
        <p:spPr>
          <a:xfrm>
            <a:off x="457200" y="704850"/>
            <a:ext cx="8229600" cy="742950"/>
          </a:xfrm>
          <a:prstGeom prst="rect">
            <a:avLst/>
          </a:prstGeom>
        </p:spPr>
        <p:txBody>
          <a:bodyPr anchor="ctr"/>
          <a:lstStyle>
            <a:lvl1pPr algn="ctr"/>
          </a:lstStyle>
          <a:p>
            <a:r>
              <a:t>ADHD medications</a:t>
            </a:r>
          </a:p>
        </p:txBody>
      </p:sp>
      <p:sp>
        <p:nvSpPr>
          <p:cNvPr id="463" name="Content Placeholder 2"/>
          <p:cNvSpPr txBox="1">
            <a:spLocks noGrp="1"/>
          </p:cNvSpPr>
          <p:nvPr>
            <p:ph type="body" idx="1"/>
          </p:nvPr>
        </p:nvSpPr>
        <p:spPr>
          <a:xfrm>
            <a:off x="457200" y="1600199"/>
            <a:ext cx="8229600" cy="4724403"/>
          </a:xfrm>
          <a:prstGeom prst="rect">
            <a:avLst/>
          </a:prstGeom>
        </p:spPr>
        <p:txBody>
          <a:bodyPr/>
          <a:lstStyle/>
          <a:p>
            <a:pPr>
              <a:lnSpc>
                <a:spcPct val="80000"/>
              </a:lnSpc>
            </a:pPr>
            <a:r>
              <a:rPr dirty="0"/>
              <a:t>Non-Stimulant medications:</a:t>
            </a:r>
          </a:p>
          <a:p>
            <a:pPr marL="457200" lvl="1" indent="-228600">
              <a:lnSpc>
                <a:spcPct val="80000"/>
              </a:lnSpc>
              <a:spcBef>
                <a:spcPts val="600"/>
              </a:spcBef>
              <a:buClr>
                <a:srgbClr val="B870B8"/>
              </a:buClr>
              <a:defRPr sz="1800"/>
            </a:pPr>
            <a:r>
              <a:rPr dirty="0"/>
              <a:t>Alpha-agonists: </a:t>
            </a:r>
            <a:r>
              <a:rPr dirty="0" err="1"/>
              <a:t>Tenex</a:t>
            </a:r>
            <a:r>
              <a:rPr dirty="0"/>
              <a:t>/</a:t>
            </a:r>
            <a:r>
              <a:rPr dirty="0" err="1"/>
              <a:t>Intuniv</a:t>
            </a:r>
            <a:r>
              <a:rPr dirty="0"/>
              <a:t>, </a:t>
            </a:r>
            <a:r>
              <a:rPr dirty="0" err="1"/>
              <a:t>Clondine</a:t>
            </a:r>
            <a:r>
              <a:rPr dirty="0"/>
              <a:t>/</a:t>
            </a:r>
            <a:r>
              <a:rPr dirty="0" err="1"/>
              <a:t>Kapvay</a:t>
            </a:r>
            <a:endParaRPr dirty="0"/>
          </a:p>
          <a:p>
            <a:pPr marL="457200" lvl="1" indent="-228600">
              <a:lnSpc>
                <a:spcPct val="80000"/>
              </a:lnSpc>
              <a:spcBef>
                <a:spcPts val="600"/>
              </a:spcBef>
              <a:buClr>
                <a:srgbClr val="B870B8"/>
              </a:buClr>
              <a:defRPr sz="1800"/>
            </a:pPr>
            <a:r>
              <a:rPr dirty="0"/>
              <a:t>Wellbutrin</a:t>
            </a:r>
          </a:p>
          <a:p>
            <a:pPr marL="457200" lvl="1" indent="-228600">
              <a:lnSpc>
                <a:spcPct val="80000"/>
              </a:lnSpc>
              <a:spcBef>
                <a:spcPts val="600"/>
              </a:spcBef>
              <a:buClr>
                <a:srgbClr val="B870B8"/>
              </a:buClr>
              <a:defRPr sz="1800"/>
            </a:pPr>
            <a:r>
              <a:rPr dirty="0"/>
              <a:t>Strattera</a:t>
            </a:r>
          </a:p>
          <a:p>
            <a:pPr marL="457200" lvl="1" indent="-228600">
              <a:lnSpc>
                <a:spcPct val="80000"/>
              </a:lnSpc>
              <a:spcBef>
                <a:spcPts val="600"/>
              </a:spcBef>
              <a:buClr>
                <a:srgbClr val="B870B8"/>
              </a:buClr>
              <a:defRPr sz="1800"/>
            </a:pPr>
            <a:endParaRPr dirty="0"/>
          </a:p>
          <a:p>
            <a:pPr>
              <a:lnSpc>
                <a:spcPct val="80000"/>
              </a:lnSpc>
            </a:pPr>
            <a:r>
              <a:rPr dirty="0"/>
              <a:t>Stimulant medications: </a:t>
            </a:r>
          </a:p>
          <a:p>
            <a:pPr marL="457200" lvl="1" indent="-228600">
              <a:lnSpc>
                <a:spcPct val="80000"/>
              </a:lnSpc>
              <a:spcBef>
                <a:spcPts val="600"/>
              </a:spcBef>
              <a:buClr>
                <a:srgbClr val="B870B8"/>
              </a:buClr>
              <a:defRPr sz="1800"/>
            </a:pPr>
            <a:r>
              <a:rPr dirty="0"/>
              <a:t>Methylphenidate: </a:t>
            </a:r>
            <a:r>
              <a:rPr sz="2100" dirty="0"/>
              <a:t>Ritalin, Ritalin LA, </a:t>
            </a:r>
            <a:r>
              <a:rPr sz="2100" dirty="0" err="1"/>
              <a:t>Concerta</a:t>
            </a:r>
            <a:r>
              <a:rPr sz="2100" dirty="0"/>
              <a:t>, Focalin, </a:t>
            </a:r>
            <a:r>
              <a:rPr sz="2100" dirty="0" err="1"/>
              <a:t>Quivilant</a:t>
            </a:r>
            <a:r>
              <a:rPr sz="2100" dirty="0"/>
              <a:t> </a:t>
            </a:r>
          </a:p>
          <a:p>
            <a:pPr marL="457200" lvl="1" indent="-228600">
              <a:lnSpc>
                <a:spcPct val="80000"/>
              </a:lnSpc>
              <a:spcBef>
                <a:spcPts val="600"/>
              </a:spcBef>
              <a:buClr>
                <a:srgbClr val="B870B8"/>
              </a:buClr>
              <a:defRPr sz="1800"/>
            </a:pPr>
            <a:r>
              <a:rPr dirty="0"/>
              <a:t>Mixed Amphetamines:</a:t>
            </a:r>
            <a:r>
              <a:rPr sz="2100" dirty="0"/>
              <a:t> Adderall, Adderall XR, </a:t>
            </a:r>
            <a:r>
              <a:rPr sz="2100" dirty="0" err="1"/>
              <a:t>Vyvanse</a:t>
            </a:r>
            <a:endParaRPr sz="2100" dirty="0"/>
          </a:p>
          <a:p>
            <a:pPr>
              <a:lnSpc>
                <a:spcPct val="80000"/>
              </a:lnSpc>
              <a:spcBef>
                <a:spcPts val="600"/>
              </a:spcBef>
              <a:buClr>
                <a:srgbClr val="B870B8"/>
              </a:buClr>
              <a:defRPr sz="2100"/>
            </a:pPr>
            <a:endParaRPr sz="2100" dirty="0"/>
          </a:p>
          <a:p>
            <a:pPr marL="266700" indent="-266700">
              <a:lnSpc>
                <a:spcPct val="80000"/>
              </a:lnSpc>
              <a:spcBef>
                <a:spcPts val="600"/>
              </a:spcBef>
              <a:buClr>
                <a:srgbClr val="B870B8"/>
              </a:buClr>
              <a:defRPr sz="2100"/>
            </a:pPr>
            <a:r>
              <a:rPr sz="3200" dirty="0"/>
              <a:t>Understand functional and social demands, tailor medication to address patient needs</a:t>
            </a:r>
          </a:p>
        </p:txBody>
      </p:sp>
      <p:sp>
        <p:nvSpPr>
          <p:cNvPr id="464" name="Slide Number Placeholder 4"/>
          <p:cNvSpPr txBox="1">
            <a:spLocks noGrp="1"/>
          </p:cNvSpPr>
          <p:nvPr>
            <p:ph type="sldNum" sz="quarter" idx="4294967295"/>
          </p:nvPr>
        </p:nvSpPr>
        <p:spPr>
          <a:xfrm>
            <a:off x="8425768" y="5858781"/>
            <a:ext cx="312846" cy="2717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48</a:t>
            </a:fld>
            <a:endParaRP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ADHD Treatment: Medications"/>
          <p:cNvSpPr txBox="1">
            <a:spLocks noGrp="1"/>
          </p:cNvSpPr>
          <p:nvPr>
            <p:ph type="title"/>
          </p:nvPr>
        </p:nvSpPr>
        <p:spPr>
          <a:xfrm>
            <a:off x="498473" y="484092"/>
            <a:ext cx="7556314" cy="1116108"/>
          </a:xfrm>
          <a:prstGeom prst="rect">
            <a:avLst/>
          </a:prstGeom>
        </p:spPr>
        <p:txBody>
          <a:bodyPr/>
          <a:lstStyle/>
          <a:p>
            <a:pPr lvl="1"/>
            <a:r>
              <a:t>ADHD Treatment: Medications</a:t>
            </a:r>
          </a:p>
        </p:txBody>
      </p:sp>
      <p:sp>
        <p:nvSpPr>
          <p:cNvPr id="469" name="NICE (2018) guidelines recommend pharmacotherapy as first line treatment for adult ADHD…"/>
          <p:cNvSpPr txBox="1">
            <a:spLocks noGrp="1"/>
          </p:cNvSpPr>
          <p:nvPr>
            <p:ph type="body" idx="1"/>
          </p:nvPr>
        </p:nvSpPr>
        <p:spPr>
          <a:xfrm>
            <a:off x="498473" y="1981200"/>
            <a:ext cx="7556314" cy="4144963"/>
          </a:xfrm>
          <a:prstGeom prst="rect">
            <a:avLst/>
          </a:prstGeom>
        </p:spPr>
        <p:txBody>
          <a:bodyPr/>
          <a:lstStyle/>
          <a:p>
            <a:r>
              <a:t>NICE (2018) guidelines recommend pharmacotherapy as first line treatment for adult ADHD</a:t>
            </a:r>
          </a:p>
          <a:p>
            <a:r>
              <a:t>Effect size for medication response across lifespan likely due to dosing regimens applied in clinical trials</a:t>
            </a:r>
          </a:p>
          <a:p>
            <a:r>
              <a:t>Doses around 1mg/kg for MPH corroatled with better efficacy for Adult ADHD, but rarely achieved in studies. </a:t>
            </a:r>
          </a:p>
          <a:p>
            <a:r>
              <a:t>Higher doses related to best efficacy</a:t>
            </a:r>
          </a:p>
          <a:p>
            <a:r>
              <a:t>30% patients do not respond to currently available treatments </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ADHD: defined"/>
          <p:cNvSpPr txBox="1">
            <a:spLocks noGrp="1"/>
          </p:cNvSpPr>
          <p:nvPr>
            <p:ph type="title"/>
          </p:nvPr>
        </p:nvSpPr>
        <p:spPr>
          <a:xfrm>
            <a:off x="498473" y="484092"/>
            <a:ext cx="7556314" cy="1116108"/>
          </a:xfrm>
          <a:prstGeom prst="rect">
            <a:avLst/>
          </a:prstGeom>
        </p:spPr>
        <p:txBody>
          <a:bodyPr/>
          <a:lstStyle/>
          <a:p>
            <a:r>
              <a:t>ADHD: defined</a:t>
            </a:r>
          </a:p>
        </p:txBody>
      </p:sp>
      <p:sp>
        <p:nvSpPr>
          <p:cNvPr id="265" name="Age inappropriate levels of inattention, hyperactivity and/or impulsivity interfering with normal development or functioning…"/>
          <p:cNvSpPr txBox="1">
            <a:spLocks noGrp="1"/>
          </p:cNvSpPr>
          <p:nvPr>
            <p:ph type="body" idx="1"/>
          </p:nvPr>
        </p:nvSpPr>
        <p:spPr>
          <a:xfrm>
            <a:off x="498473" y="1981200"/>
            <a:ext cx="7556314" cy="4144963"/>
          </a:xfrm>
          <a:prstGeom prst="rect">
            <a:avLst/>
          </a:prstGeom>
        </p:spPr>
        <p:txBody>
          <a:bodyPr/>
          <a:lstStyle/>
          <a:p>
            <a:r>
              <a:t> Age inappropriate levels of inattention, hyperactivity and/or impulsivity interfering with normal development or functioning</a:t>
            </a:r>
          </a:p>
          <a:p>
            <a:r>
              <a:t>Seriously effects productivity, life expectancy and quality of life </a:t>
            </a:r>
            <a:r>
              <a:rPr i="1"/>
              <a:t>throughout the lifespan</a:t>
            </a:r>
          </a:p>
          <a:p>
            <a:r>
              <a:t>Hypothesized that childhood ADHD </a:t>
            </a:r>
            <a:r>
              <a:rPr i="1"/>
              <a:t>itself </a:t>
            </a:r>
            <a:r>
              <a:t>seems to be a risk factor for the later development of depression, and can be reduced by treatment. </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bg>
      <p:bgPr>
        <a:solidFill>
          <a:srgbClr val="E7CFE7"/>
        </a:solidFill>
        <a:effectLst/>
      </p:bgPr>
    </p:bg>
    <p:spTree>
      <p:nvGrpSpPr>
        <p:cNvPr id="1" name=""/>
        <p:cNvGrpSpPr/>
        <p:nvPr/>
      </p:nvGrpSpPr>
      <p:grpSpPr>
        <a:xfrm>
          <a:off x="0" y="0"/>
          <a:ext cx="0" cy="0"/>
          <a:chOff x="0" y="0"/>
          <a:chExt cx="0" cy="0"/>
        </a:xfrm>
      </p:grpSpPr>
      <p:sp>
        <p:nvSpPr>
          <p:cNvPr id="471" name="Rectangle 2"/>
          <p:cNvSpPr txBox="1">
            <a:spLocks noGrp="1"/>
          </p:cNvSpPr>
          <p:nvPr>
            <p:ph type="title"/>
          </p:nvPr>
        </p:nvSpPr>
        <p:spPr>
          <a:xfrm>
            <a:off x="498473" y="484092"/>
            <a:ext cx="7556314" cy="1116108"/>
          </a:xfrm>
          <a:prstGeom prst="rect">
            <a:avLst/>
          </a:prstGeom>
        </p:spPr>
        <p:txBody>
          <a:bodyPr/>
          <a:lstStyle>
            <a:lvl1pPr>
              <a:defRPr sz="3200"/>
            </a:lvl1pPr>
          </a:lstStyle>
          <a:p>
            <a:r>
              <a:t>MEDICATIONS: STIMULANTS</a:t>
            </a:r>
          </a:p>
        </p:txBody>
      </p:sp>
      <p:sp>
        <p:nvSpPr>
          <p:cNvPr id="472" name="Rectangle 3"/>
          <p:cNvSpPr txBox="1">
            <a:spLocks noGrp="1"/>
          </p:cNvSpPr>
          <p:nvPr>
            <p:ph type="body" idx="1"/>
          </p:nvPr>
        </p:nvSpPr>
        <p:spPr>
          <a:xfrm>
            <a:off x="498473" y="1981200"/>
            <a:ext cx="7556314" cy="4144963"/>
          </a:xfrm>
          <a:prstGeom prst="rect">
            <a:avLst/>
          </a:prstGeom>
        </p:spPr>
        <p:txBody>
          <a:bodyPr/>
          <a:lstStyle/>
          <a:p>
            <a:pPr>
              <a:lnSpc>
                <a:spcPct val="80000"/>
              </a:lnSpc>
              <a:defRPr sz="1800"/>
            </a:pPr>
            <a:r>
              <a:t>ALL FAIRLY EQUAL IN EFFECTIVENESS (depending on dx or subclinical comorbidities)</a:t>
            </a:r>
          </a:p>
          <a:p>
            <a:pPr>
              <a:lnSpc>
                <a:spcPct val="80000"/>
              </a:lnSpc>
              <a:defRPr sz="1800"/>
            </a:pPr>
            <a:r>
              <a:t>USUALLY  START W/LONGER ACTING FORMS</a:t>
            </a:r>
          </a:p>
          <a:p>
            <a:pPr>
              <a:lnSpc>
                <a:spcPct val="80000"/>
              </a:lnSpc>
              <a:defRPr sz="1800"/>
            </a:pPr>
            <a:r>
              <a:t>MAY DIFFER IN RESPONSE/SES</a:t>
            </a:r>
          </a:p>
          <a:p>
            <a:pPr>
              <a:lnSpc>
                <a:spcPct val="80000"/>
              </a:lnSpc>
              <a:defRPr sz="1800"/>
            </a:pPr>
            <a:r>
              <a:t>CHOOSE BY DESIRED TIMING/CONTEXT</a:t>
            </a:r>
          </a:p>
          <a:p>
            <a:pPr>
              <a:lnSpc>
                <a:spcPct val="80000"/>
              </a:lnSpc>
              <a:defRPr sz="1800"/>
            </a:pPr>
            <a:r>
              <a:t>START WITH ANY, IF PARTIAL RESPONSE KEEP MOVING DOSE UP TO FULL IMPROVEMENT</a:t>
            </a:r>
          </a:p>
          <a:p>
            <a:pPr>
              <a:lnSpc>
                <a:spcPct val="80000"/>
              </a:lnSpc>
              <a:defRPr sz="1800"/>
            </a:pPr>
            <a:r>
              <a:t>IF NO RESPONSE, BUT NO SIGNIFICANT SES, TRY A DIFFERENT STIMULANT</a:t>
            </a:r>
          </a:p>
          <a:p>
            <a:pPr>
              <a:lnSpc>
                <a:spcPct val="80000"/>
              </a:lnSpc>
              <a:defRPr sz="2200"/>
            </a:pPr>
            <a:r>
              <a:t>****WORKS FOR ADULTS BEST TOO!!!!!!!</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4" name="Title 1"/>
          <p:cNvSpPr txBox="1">
            <a:spLocks noGrp="1"/>
          </p:cNvSpPr>
          <p:nvPr>
            <p:ph type="title"/>
          </p:nvPr>
        </p:nvSpPr>
        <p:spPr>
          <a:xfrm>
            <a:off x="498473" y="484092"/>
            <a:ext cx="7556314" cy="1116108"/>
          </a:xfrm>
          <a:prstGeom prst="rect">
            <a:avLst/>
          </a:prstGeom>
        </p:spPr>
        <p:txBody>
          <a:bodyPr/>
          <a:lstStyle/>
          <a:p>
            <a:r>
              <a:t>Prefrontal medication MOA</a:t>
            </a:r>
          </a:p>
        </p:txBody>
      </p:sp>
      <p:pic>
        <p:nvPicPr>
          <p:cNvPr id="475" name="Content Placeholder 4" descr="Content Placeholder 4"/>
          <p:cNvPicPr>
            <a:picLocks noChangeAspect="1"/>
          </p:cNvPicPr>
          <p:nvPr/>
        </p:nvPicPr>
        <p:blipFill>
          <a:blip r:embed="rId3">
            <a:extLst/>
          </a:blip>
          <a:stretch>
            <a:fillRect/>
          </a:stretch>
        </p:blipFill>
        <p:spPr>
          <a:xfrm>
            <a:off x="498473" y="2424883"/>
            <a:ext cx="7556315" cy="3257596"/>
          </a:xfrm>
          <a:prstGeom prst="rect">
            <a:avLst/>
          </a:prstGeom>
          <a:ln w="12700">
            <a:miter lim="400000"/>
          </a:ln>
        </p:spPr>
      </p:pic>
      <p:sp>
        <p:nvSpPr>
          <p:cNvPr id="476" name="TextBox 6"/>
          <p:cNvSpPr txBox="1"/>
          <p:nvPr/>
        </p:nvSpPr>
        <p:spPr>
          <a:xfrm>
            <a:off x="457200" y="6126162"/>
            <a:ext cx="8229600" cy="523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000">
                <a:latin typeface="Rockwell"/>
                <a:ea typeface="Rockwell"/>
                <a:cs typeface="Rockwell"/>
                <a:sym typeface="Rockwell"/>
              </a:defRPr>
            </a:pPr>
            <a:r>
              <a:t>Arnsten, A. F. T., &amp; Rubia, K. (2012). Neurobiological circuts regulating attention, cognitive control, motivation and emotion: Disruptions in neurodevelopmental psychiatric disorders. </a:t>
            </a:r>
            <a:r>
              <a:rPr i="1"/>
              <a:t>Journal of the American Academy of Child &amp; Adolescent Psychiatry, 51(4), 356-367. </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Title 1"/>
          <p:cNvSpPr txBox="1">
            <a:spLocks noGrp="1"/>
          </p:cNvSpPr>
          <p:nvPr>
            <p:ph type="title"/>
          </p:nvPr>
        </p:nvSpPr>
        <p:spPr>
          <a:xfrm>
            <a:off x="498473" y="484092"/>
            <a:ext cx="7556314" cy="1116108"/>
          </a:xfrm>
          <a:prstGeom prst="rect">
            <a:avLst/>
          </a:prstGeom>
        </p:spPr>
        <p:txBody>
          <a:bodyPr/>
          <a:lstStyle/>
          <a:p>
            <a:r>
              <a:t>Know your pharmacokinetics!</a:t>
            </a:r>
          </a:p>
        </p:txBody>
      </p:sp>
      <p:pic>
        <p:nvPicPr>
          <p:cNvPr id="481" name="Content Placeholder 3" descr="Content Placeholder 3"/>
          <p:cNvPicPr>
            <a:picLocks noChangeAspect="1"/>
          </p:cNvPicPr>
          <p:nvPr/>
        </p:nvPicPr>
        <p:blipFill>
          <a:blip r:embed="rId2">
            <a:extLst/>
          </a:blip>
          <a:stretch>
            <a:fillRect/>
          </a:stretch>
        </p:blipFill>
        <p:spPr>
          <a:xfrm>
            <a:off x="976583" y="1981200"/>
            <a:ext cx="6600095" cy="41449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Title 1"/>
          <p:cNvSpPr txBox="1">
            <a:spLocks noGrp="1"/>
          </p:cNvSpPr>
          <p:nvPr>
            <p:ph type="title"/>
          </p:nvPr>
        </p:nvSpPr>
        <p:spPr>
          <a:xfrm>
            <a:off x="498473" y="484092"/>
            <a:ext cx="7556314" cy="1116108"/>
          </a:xfrm>
          <a:prstGeom prst="rect">
            <a:avLst/>
          </a:prstGeom>
        </p:spPr>
        <p:txBody>
          <a:bodyPr/>
          <a:lstStyle/>
          <a:p>
            <a:r>
              <a:t>Know your pharmacokinetics!</a:t>
            </a:r>
          </a:p>
        </p:txBody>
      </p:sp>
      <p:pic>
        <p:nvPicPr>
          <p:cNvPr id="484" name="Content Placeholder 3" descr="Content Placeholder 3"/>
          <p:cNvPicPr>
            <a:picLocks noChangeAspect="1"/>
          </p:cNvPicPr>
          <p:nvPr/>
        </p:nvPicPr>
        <p:blipFill>
          <a:blip r:embed="rId2">
            <a:extLst/>
          </a:blip>
          <a:stretch>
            <a:fillRect/>
          </a:stretch>
        </p:blipFill>
        <p:spPr>
          <a:xfrm>
            <a:off x="498473" y="2324162"/>
            <a:ext cx="7556315" cy="345903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bg>
      <p:bgPr>
        <a:solidFill>
          <a:srgbClr val="E7CFE7"/>
        </a:solidFill>
        <a:effectLst/>
      </p:bgPr>
    </p:bg>
    <p:spTree>
      <p:nvGrpSpPr>
        <p:cNvPr id="1" name=""/>
        <p:cNvGrpSpPr/>
        <p:nvPr/>
      </p:nvGrpSpPr>
      <p:grpSpPr>
        <a:xfrm>
          <a:off x="0" y="0"/>
          <a:ext cx="0" cy="0"/>
          <a:chOff x="0" y="0"/>
          <a:chExt cx="0" cy="0"/>
        </a:xfrm>
      </p:grpSpPr>
      <p:sp>
        <p:nvSpPr>
          <p:cNvPr id="486" name="Rectangle 2"/>
          <p:cNvSpPr txBox="1">
            <a:spLocks noGrp="1"/>
          </p:cNvSpPr>
          <p:nvPr>
            <p:ph type="body" idx="1"/>
          </p:nvPr>
        </p:nvSpPr>
        <p:spPr>
          <a:xfrm>
            <a:off x="553565" y="685800"/>
            <a:ext cx="7912573" cy="5715000"/>
          </a:xfrm>
          <a:prstGeom prst="rect">
            <a:avLst/>
          </a:prstGeom>
        </p:spPr>
        <p:txBody>
          <a:bodyPr/>
          <a:lstStyle/>
          <a:p>
            <a:pPr marL="220027" indent="-220027" defTabSz="704087">
              <a:lnSpc>
                <a:spcPct val="90000"/>
              </a:lnSpc>
              <a:spcBef>
                <a:spcPts val="1500"/>
              </a:spcBef>
              <a:buSzTx/>
              <a:buNone/>
              <a:defRPr sz="1500"/>
            </a:pPr>
            <a:r>
              <a:t>ADHD MEDICATIONS: NON-STIMULANT MEDS for ADHD</a:t>
            </a:r>
          </a:p>
          <a:p>
            <a:pPr marL="220027" indent="-220027" defTabSz="704087">
              <a:lnSpc>
                <a:spcPct val="90000"/>
              </a:lnSpc>
              <a:spcBef>
                <a:spcPts val="1500"/>
              </a:spcBef>
              <a:buSzTx/>
              <a:buNone/>
              <a:defRPr sz="1500" b="1"/>
            </a:pPr>
            <a:r>
              <a:t>A) Alpha - 2 Agonists /NE AGONISTS      </a:t>
            </a:r>
            <a:br/>
            <a:r>
              <a:t>                 </a:t>
            </a:r>
            <a:r>
              <a:rPr b="0"/>
              <a:t>1)  Clonidine (Catapres*)</a:t>
            </a:r>
            <a:br>
              <a:rPr b="0"/>
            </a:br>
            <a:r>
              <a:rPr b="0"/>
              <a:t>                 2)  Guanfacine (Tenex*) </a:t>
            </a:r>
          </a:p>
          <a:p>
            <a:pPr marL="220027" indent="-220027" defTabSz="704087">
              <a:lnSpc>
                <a:spcPct val="90000"/>
              </a:lnSpc>
              <a:spcBef>
                <a:spcPts val="1500"/>
              </a:spcBef>
              <a:buSzTx/>
              <a:buNone/>
              <a:defRPr sz="1500"/>
            </a:pPr>
            <a:r>
              <a:t>CAN USE W/STIMULANTS, GOOD W/TRAUMA</a:t>
            </a:r>
          </a:p>
          <a:p>
            <a:pPr marL="220027" indent="-220027" defTabSz="704087">
              <a:lnSpc>
                <a:spcPct val="90000"/>
              </a:lnSpc>
              <a:spcBef>
                <a:spcPts val="1500"/>
              </a:spcBef>
              <a:buSzTx/>
              <a:buNone/>
              <a:defRPr sz="1500" b="1"/>
            </a:pPr>
            <a:r>
              <a:t>B)  Atomoxetine (Strattera)-NE REUPTAKE INHIBITOR</a:t>
            </a:r>
          </a:p>
          <a:p>
            <a:pPr marL="220027" indent="-220027" defTabSz="704087">
              <a:lnSpc>
                <a:spcPct val="90000"/>
              </a:lnSpc>
              <a:spcBef>
                <a:spcPts val="1500"/>
              </a:spcBef>
              <a:buSzTx/>
              <a:buNone/>
              <a:defRPr sz="1500" b="1"/>
            </a:pPr>
            <a:r>
              <a:t>	</a:t>
            </a:r>
            <a:r>
              <a:rPr b="0"/>
              <a:t>DOSED BY WEIGHT, GOOD W/CO-MORBID ANXIETY/SUBSTANCE ABUSE</a:t>
            </a:r>
          </a:p>
          <a:p>
            <a:pPr marL="220027" indent="-220027" defTabSz="704087">
              <a:lnSpc>
                <a:spcPct val="90000"/>
              </a:lnSpc>
              <a:spcBef>
                <a:spcPts val="1500"/>
              </a:spcBef>
              <a:buSzTx/>
              <a:buNone/>
              <a:defRPr sz="1500" b="1"/>
            </a:pPr>
            <a:r>
              <a:t>	</a:t>
            </a:r>
            <a:r>
              <a:rPr b="0"/>
              <a:t>CAN USE W/STIMULANT</a:t>
            </a:r>
          </a:p>
          <a:p>
            <a:pPr marL="220027" indent="-220027" defTabSz="704087">
              <a:lnSpc>
                <a:spcPct val="90000"/>
              </a:lnSpc>
              <a:spcBef>
                <a:spcPts val="1500"/>
              </a:spcBef>
              <a:buSzTx/>
              <a:buNone/>
              <a:defRPr sz="1500" b="1"/>
            </a:pPr>
            <a:r>
              <a:t>C) OTHER MEDICATIONS</a:t>
            </a:r>
            <a:br/>
            <a:r>
              <a:t>    </a:t>
            </a:r>
            <a:r>
              <a:rPr b="0"/>
              <a:t>  Bupropion (Wellbutrin*)-300-450XL</a:t>
            </a:r>
            <a:br>
              <a:rPr b="0"/>
            </a:br>
            <a:r>
              <a:rPr b="0"/>
              <a:t>      Venlafaxine (Effexor*  </a:t>
            </a:r>
          </a:p>
          <a:p>
            <a:pPr marL="220027" indent="-220027" defTabSz="704087">
              <a:lnSpc>
                <a:spcPct val="90000"/>
              </a:lnSpc>
              <a:spcBef>
                <a:spcPts val="1500"/>
              </a:spcBef>
              <a:buSzTx/>
              <a:buNone/>
              <a:defRPr sz="1500"/>
            </a:pPr>
            <a:r>
              <a:t>Provigil/Nuvigil TCAs</a:t>
            </a:r>
          </a:p>
          <a:p>
            <a:pPr marL="220027" indent="-220027" defTabSz="704087">
              <a:lnSpc>
                <a:spcPct val="90000"/>
              </a:lnSpc>
              <a:spcBef>
                <a:spcPts val="1500"/>
              </a:spcBef>
              <a:buSzTx/>
              <a:buNone/>
              <a:defRPr sz="3200" b="1"/>
            </a:pPr>
            <a:r>
              <a:t>		</a:t>
            </a:r>
          </a:p>
          <a:p>
            <a:pPr marL="220027" indent="-220027" defTabSz="704087">
              <a:lnSpc>
                <a:spcPct val="90000"/>
              </a:lnSpc>
              <a:spcBef>
                <a:spcPts val="1500"/>
              </a:spcBef>
              <a:buSzTx/>
              <a:buNone/>
              <a:defRPr sz="1500" b="1"/>
            </a:pPr>
            <a:r>
              <a:t>                          </a:t>
            </a:r>
          </a:p>
          <a:p>
            <a:pPr marL="220027" indent="-220027" defTabSz="704087">
              <a:lnSpc>
                <a:spcPct val="50000"/>
              </a:lnSpc>
              <a:spcBef>
                <a:spcPts val="1500"/>
              </a:spcBef>
              <a:buSzTx/>
              <a:buNone/>
              <a:defRPr sz="1000" b="1" i="1"/>
            </a:pPr>
            <a:r>
              <a:t>    </a:t>
            </a:r>
          </a:p>
          <a:p>
            <a:pPr marL="220027" indent="-220027" defTabSz="704087">
              <a:lnSpc>
                <a:spcPct val="50000"/>
              </a:lnSpc>
              <a:spcBef>
                <a:spcPts val="1500"/>
              </a:spcBef>
              <a:buSzTx/>
              <a:buNone/>
              <a:defRPr sz="1000" b="1" i="1"/>
            </a:pPr>
            <a:r>
              <a:t>       </a:t>
            </a: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ADHD medication: a graph"/>
          <p:cNvSpPr txBox="1">
            <a:spLocks noGrp="1"/>
          </p:cNvSpPr>
          <p:nvPr>
            <p:ph type="title"/>
          </p:nvPr>
        </p:nvSpPr>
        <p:spPr>
          <a:xfrm>
            <a:off x="498473" y="484092"/>
            <a:ext cx="7556314" cy="1116108"/>
          </a:xfrm>
          <a:prstGeom prst="rect">
            <a:avLst/>
          </a:prstGeom>
        </p:spPr>
        <p:txBody>
          <a:bodyPr/>
          <a:lstStyle/>
          <a:p>
            <a:r>
              <a:t>ADHD medication: a graph</a:t>
            </a:r>
          </a:p>
        </p:txBody>
      </p:sp>
      <p:sp>
        <p:nvSpPr>
          <p:cNvPr id="489" name="Strategies for coverage"/>
          <p:cNvSpPr txBox="1">
            <a:spLocks noGrp="1"/>
          </p:cNvSpPr>
          <p:nvPr>
            <p:ph type="body" idx="1"/>
          </p:nvPr>
        </p:nvSpPr>
        <p:spPr>
          <a:xfrm>
            <a:off x="498473" y="1981200"/>
            <a:ext cx="7556314" cy="4144963"/>
          </a:xfrm>
          <a:prstGeom prst="rect">
            <a:avLst/>
          </a:prstGeom>
        </p:spPr>
        <p:txBody>
          <a:bodyPr/>
          <a:lstStyle/>
          <a:p>
            <a:r>
              <a:t>Strategies for coverage</a:t>
            </a:r>
          </a:p>
        </p:txBody>
      </p:sp>
      <p:graphicFrame>
        <p:nvGraphicFramePr>
          <p:cNvPr id="490" name="2D Line Chart"/>
          <p:cNvGraphicFramePr/>
          <p:nvPr/>
        </p:nvGraphicFramePr>
        <p:xfrm>
          <a:off x="645032" y="2323689"/>
          <a:ext cx="7629335" cy="3504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4" name="Image Gallery"/>
          <p:cNvGrpSpPr/>
          <p:nvPr/>
        </p:nvGrpSpPr>
        <p:grpSpPr>
          <a:xfrm>
            <a:off x="180339" y="244973"/>
            <a:ext cx="8171623" cy="6749746"/>
            <a:chOff x="0" y="0"/>
            <a:chExt cx="8171622" cy="6749744"/>
          </a:xfrm>
        </p:grpSpPr>
        <p:pic>
          <p:nvPicPr>
            <p:cNvPr id="492" name="Screen Shot 2021-04-21 at 11.19.27 PM.png" descr="Screen Shot 2021-04-21 at 11.19.27 PM.png"/>
            <p:cNvPicPr>
              <a:picLocks noChangeAspect="1"/>
            </p:cNvPicPr>
            <p:nvPr/>
          </p:nvPicPr>
          <p:blipFill>
            <a:blip r:embed="rId2">
              <a:extLst/>
            </a:blip>
            <a:srcRect l="1105" r="1104"/>
            <a:stretch>
              <a:fillRect/>
            </a:stretch>
          </p:blipFill>
          <p:spPr>
            <a:xfrm>
              <a:off x="0" y="-1"/>
              <a:ext cx="8171623" cy="6340842"/>
            </a:xfrm>
            <a:prstGeom prst="rect">
              <a:avLst/>
            </a:prstGeom>
            <a:ln w="12700" cap="flat">
              <a:noFill/>
              <a:miter lim="400000"/>
            </a:ln>
            <a:effectLst/>
          </p:spPr>
        </p:pic>
        <p:sp>
          <p:nvSpPr>
            <p:cNvPr id="493" name="Type to enter a caption."/>
            <p:cNvSpPr txBox="1"/>
            <p:nvPr/>
          </p:nvSpPr>
          <p:spPr>
            <a:xfrm>
              <a:off x="0" y="6417039"/>
              <a:ext cx="8171623" cy="3327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spAutoFit/>
            </a:bodyPr>
            <a:lstStyle>
              <a:lvl1pPr algn="r">
                <a:defRPr sz="1400">
                  <a:solidFill>
                    <a:srgbClr val="FFFFFF"/>
                  </a:solidFill>
                  <a:latin typeface="Rockwell"/>
                  <a:ea typeface="Rockwell"/>
                  <a:cs typeface="Rockwell"/>
                  <a:sym typeface="Rockwell"/>
                </a:defRPr>
              </a:lvl1pPr>
            </a:lstStyle>
            <a:p>
              <a:r>
                <a:t>Type to enter a caption.</a:t>
              </a:r>
            </a:p>
          </p:txBody>
        </p:sp>
      </p:gr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8" name="Image Gallery"/>
          <p:cNvGrpSpPr/>
          <p:nvPr/>
        </p:nvGrpSpPr>
        <p:grpSpPr>
          <a:xfrm>
            <a:off x="821562" y="260155"/>
            <a:ext cx="7881605" cy="6989297"/>
            <a:chOff x="0" y="0"/>
            <a:chExt cx="7881604" cy="6989296"/>
          </a:xfrm>
        </p:grpSpPr>
        <p:pic>
          <p:nvPicPr>
            <p:cNvPr id="496" name="Screen Shot 2021-04-21 at 11.22.52 PM.png" descr="Screen Shot 2021-04-21 at 11.22.52 PM.png"/>
            <p:cNvPicPr>
              <a:picLocks noChangeAspect="1"/>
            </p:cNvPicPr>
            <p:nvPr/>
          </p:nvPicPr>
          <p:blipFill>
            <a:blip r:embed="rId2">
              <a:extLst/>
            </a:blip>
            <a:srcRect l="994" r="994"/>
            <a:stretch>
              <a:fillRect/>
            </a:stretch>
          </p:blipFill>
          <p:spPr>
            <a:xfrm>
              <a:off x="-1" y="-1"/>
              <a:ext cx="7881605" cy="6580393"/>
            </a:xfrm>
            <a:prstGeom prst="rect">
              <a:avLst/>
            </a:prstGeom>
            <a:ln w="12700" cap="flat">
              <a:noFill/>
              <a:miter lim="400000"/>
            </a:ln>
            <a:effectLst/>
          </p:spPr>
        </p:pic>
        <p:sp>
          <p:nvSpPr>
            <p:cNvPr id="497" name="Type to enter a caption."/>
            <p:cNvSpPr txBox="1"/>
            <p:nvPr/>
          </p:nvSpPr>
          <p:spPr>
            <a:xfrm>
              <a:off x="-1" y="6656590"/>
              <a:ext cx="7881605" cy="3327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spAutoFit/>
            </a:bodyPr>
            <a:lstStyle>
              <a:lvl1pPr algn="r">
                <a:defRPr sz="1400">
                  <a:solidFill>
                    <a:srgbClr val="FFFFFF"/>
                  </a:solidFill>
                  <a:latin typeface="Rockwell"/>
                  <a:ea typeface="Rockwell"/>
                  <a:cs typeface="Rockwell"/>
                  <a:sym typeface="Rockwell"/>
                </a:defRPr>
              </a:lvl1pPr>
            </a:lstStyle>
            <a:p>
              <a:r>
                <a:t>Type to enter a caption.</a:t>
              </a:r>
            </a:p>
          </p:txBody>
        </p:sp>
      </p:gr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2" name="Image Gallery"/>
          <p:cNvGrpSpPr/>
          <p:nvPr/>
        </p:nvGrpSpPr>
        <p:grpSpPr>
          <a:xfrm>
            <a:off x="209371" y="80202"/>
            <a:ext cx="8725260" cy="6991886"/>
            <a:chOff x="0" y="0"/>
            <a:chExt cx="8725258" cy="6991885"/>
          </a:xfrm>
        </p:grpSpPr>
        <p:pic>
          <p:nvPicPr>
            <p:cNvPr id="500" name="Screen Shot 2021-04-21 at 11.23.49 PM.png" descr="Screen Shot 2021-04-21 at 11.23.49 PM.png"/>
            <p:cNvPicPr>
              <a:picLocks noChangeAspect="1"/>
            </p:cNvPicPr>
            <p:nvPr/>
          </p:nvPicPr>
          <p:blipFill>
            <a:blip r:embed="rId2">
              <a:extLst/>
            </a:blip>
            <a:srcRect t="270" b="270"/>
            <a:stretch>
              <a:fillRect/>
            </a:stretch>
          </p:blipFill>
          <p:spPr>
            <a:xfrm>
              <a:off x="0" y="0"/>
              <a:ext cx="8725260" cy="6582982"/>
            </a:xfrm>
            <a:prstGeom prst="rect">
              <a:avLst/>
            </a:prstGeom>
            <a:ln w="12700" cap="flat">
              <a:noFill/>
              <a:miter lim="400000"/>
            </a:ln>
            <a:effectLst/>
          </p:spPr>
        </p:pic>
        <p:sp>
          <p:nvSpPr>
            <p:cNvPr id="501" name="Type to enter a caption."/>
            <p:cNvSpPr txBox="1"/>
            <p:nvPr/>
          </p:nvSpPr>
          <p:spPr>
            <a:xfrm>
              <a:off x="0" y="6659180"/>
              <a:ext cx="8725260" cy="3327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spAutoFit/>
            </a:bodyPr>
            <a:lstStyle>
              <a:lvl1pPr algn="r">
                <a:defRPr sz="1400">
                  <a:solidFill>
                    <a:srgbClr val="FFFFFF"/>
                  </a:solidFill>
                  <a:latin typeface="Rockwell"/>
                  <a:ea typeface="Rockwell"/>
                  <a:cs typeface="Rockwell"/>
                  <a:sym typeface="Rockwell"/>
                </a:defRPr>
              </a:lvl1pPr>
            </a:lstStyle>
            <a:p>
              <a:r>
                <a:t>Type to enter a caption.</a:t>
              </a:r>
            </a:p>
          </p:txBody>
        </p:sp>
      </p:gr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6" name="Image Gallery"/>
          <p:cNvGrpSpPr/>
          <p:nvPr/>
        </p:nvGrpSpPr>
        <p:grpSpPr>
          <a:xfrm>
            <a:off x="331891" y="208282"/>
            <a:ext cx="8480218" cy="6997239"/>
            <a:chOff x="0" y="0"/>
            <a:chExt cx="8480217" cy="6997237"/>
          </a:xfrm>
        </p:grpSpPr>
        <p:pic>
          <p:nvPicPr>
            <p:cNvPr id="504" name="Screen Shot 2021-04-21 at 11.24.41 PM.png" descr="Screen Shot 2021-04-21 at 11.24.41 PM.png"/>
            <p:cNvPicPr>
              <a:picLocks noChangeAspect="1"/>
            </p:cNvPicPr>
            <p:nvPr/>
          </p:nvPicPr>
          <p:blipFill>
            <a:blip r:embed="rId2">
              <a:extLst/>
            </a:blip>
            <a:srcRect t="1617" b="1618"/>
            <a:stretch>
              <a:fillRect/>
            </a:stretch>
          </p:blipFill>
          <p:spPr>
            <a:xfrm>
              <a:off x="-1" y="0"/>
              <a:ext cx="8480218" cy="6588334"/>
            </a:xfrm>
            <a:prstGeom prst="rect">
              <a:avLst/>
            </a:prstGeom>
            <a:ln w="12700" cap="flat">
              <a:noFill/>
              <a:miter lim="400000"/>
            </a:ln>
            <a:effectLst/>
          </p:spPr>
        </p:pic>
        <p:sp>
          <p:nvSpPr>
            <p:cNvPr id="505" name="Type to enter a caption."/>
            <p:cNvSpPr txBox="1"/>
            <p:nvPr/>
          </p:nvSpPr>
          <p:spPr>
            <a:xfrm>
              <a:off x="-1" y="6664532"/>
              <a:ext cx="8480218" cy="332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spAutoFit/>
            </a:bodyPr>
            <a:lstStyle>
              <a:lvl1pPr algn="r">
                <a:defRPr sz="1400">
                  <a:solidFill>
                    <a:srgbClr val="FFFFFF"/>
                  </a:solidFill>
                  <a:latin typeface="Rockwell"/>
                  <a:ea typeface="Rockwell"/>
                  <a:cs typeface="Rockwell"/>
                  <a:sym typeface="Rockwell"/>
                </a:defRPr>
              </a:lvl1pPr>
            </a:lstStyle>
            <a:p>
              <a:r>
                <a:t>Type to enter a caption.</a:t>
              </a:r>
            </a:p>
          </p:txBody>
        </p:sp>
      </p:gr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C1E4"/>
        </a:solidFill>
        <a:effectLst/>
      </p:bgPr>
    </p:bg>
    <p:spTree>
      <p:nvGrpSpPr>
        <p:cNvPr id="1" name=""/>
        <p:cNvGrpSpPr/>
        <p:nvPr/>
      </p:nvGrpSpPr>
      <p:grpSpPr>
        <a:xfrm>
          <a:off x="0" y="0"/>
          <a:ext cx="0" cy="0"/>
          <a:chOff x="0" y="0"/>
          <a:chExt cx="0" cy="0"/>
        </a:xfrm>
      </p:grpSpPr>
      <p:sp>
        <p:nvSpPr>
          <p:cNvPr id="267" name="Rectangle 2"/>
          <p:cNvSpPr txBox="1">
            <a:spLocks noGrp="1"/>
          </p:cNvSpPr>
          <p:nvPr>
            <p:ph type="title"/>
          </p:nvPr>
        </p:nvSpPr>
        <p:spPr>
          <a:xfrm>
            <a:off x="498473" y="484092"/>
            <a:ext cx="7556314" cy="1116108"/>
          </a:xfrm>
          <a:prstGeom prst="rect">
            <a:avLst/>
          </a:prstGeom>
        </p:spPr>
        <p:txBody>
          <a:bodyPr/>
          <a:lstStyle/>
          <a:p>
            <a:r>
              <a:t>ADHD: Statistics </a:t>
            </a:r>
          </a:p>
        </p:txBody>
      </p:sp>
      <p:sp>
        <p:nvSpPr>
          <p:cNvPr id="268" name="Rectangle 3"/>
          <p:cNvSpPr txBox="1">
            <a:spLocks noGrp="1"/>
          </p:cNvSpPr>
          <p:nvPr>
            <p:ph type="body" idx="1"/>
          </p:nvPr>
        </p:nvSpPr>
        <p:spPr>
          <a:xfrm>
            <a:off x="850900" y="1866900"/>
            <a:ext cx="7772400" cy="4343400"/>
          </a:xfrm>
          <a:prstGeom prst="rect">
            <a:avLst/>
          </a:prstGeom>
        </p:spPr>
        <p:txBody>
          <a:bodyPr/>
          <a:lstStyle/>
          <a:p>
            <a:r>
              <a:rPr dirty="0"/>
              <a:t>Worldwide prevalence: between 5-10% for children; 2.5-5% for adults</a:t>
            </a:r>
          </a:p>
          <a:p>
            <a:r>
              <a:rPr dirty="0"/>
              <a:t>Heritability is 60-80%-the highest of all psychiatric diagnoses</a:t>
            </a:r>
          </a:p>
          <a:p>
            <a:r>
              <a:rPr dirty="0"/>
              <a:t>Ratio of male and female diagnosis</a:t>
            </a:r>
          </a:p>
          <a:p>
            <a:pPr marL="685800" lvl="2" indent="-228600">
              <a:spcBef>
                <a:spcPts val="600"/>
              </a:spcBef>
            </a:pPr>
            <a:r>
              <a:rPr dirty="0"/>
              <a:t> 4:1 IN CHILDREN and 6:1 IN ADULTS</a:t>
            </a:r>
          </a:p>
          <a:p>
            <a:pPr>
              <a:spcBef>
                <a:spcPts val="600"/>
              </a:spcBef>
            </a:pPr>
            <a:r>
              <a:rPr dirty="0"/>
              <a:t>Boys most likely to be present with externalizing behaviors, hyperactivity</a:t>
            </a:r>
          </a:p>
          <a:p>
            <a:pPr>
              <a:spcBef>
                <a:spcPts val="600"/>
              </a:spcBef>
            </a:pPr>
            <a:r>
              <a:rPr dirty="0"/>
              <a:t>Girls more likely to be </a:t>
            </a:r>
            <a:r>
              <a:rPr dirty="0" err="1"/>
              <a:t>mis</a:t>
            </a:r>
            <a:r>
              <a:rPr dirty="0"/>
              <a:t>/under-diagnosed due to presenting with inattention and distractibility</a:t>
            </a:r>
          </a:p>
          <a:p>
            <a:pPr>
              <a:spcBef>
                <a:spcPts val="600"/>
              </a:spcBef>
              <a:defRPr b="1"/>
            </a:pPr>
            <a:r>
              <a:rPr u="sng" dirty="0">
                <a:solidFill>
                  <a:srgbClr val="0000FF"/>
                </a:solidFill>
                <a:uFill>
                  <a:solidFill>
                    <a:srgbClr val="0000FF"/>
                  </a:solidFill>
                </a:uFill>
                <a:hlinkClick r:id="rId2"/>
              </a:rPr>
              <a:t>https://youtu.be/dmeE3qTJRUw</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427703"/>
            <a:ext cx="3868340" cy="1291697"/>
          </a:xfrm>
        </p:spPr>
        <p:txBody>
          <a:bodyPr>
            <a:normAutofit/>
          </a:bodyPr>
          <a:lstStyle/>
          <a:p>
            <a:r>
              <a:rPr lang="en-US" sz="2800" dirty="0" err="1" smtClean="0"/>
              <a:t>Adhansia</a:t>
            </a:r>
            <a:r>
              <a:rPr lang="en-US" sz="2800" dirty="0" smtClean="0"/>
              <a:t> XR </a:t>
            </a:r>
          </a:p>
          <a:p>
            <a:r>
              <a:rPr lang="en-US" dirty="0" smtClean="0"/>
              <a:t>(Methylphenidate </a:t>
            </a:r>
            <a:r>
              <a:rPr lang="en-US" dirty="0" err="1" smtClean="0"/>
              <a:t>HCl</a:t>
            </a:r>
            <a:r>
              <a:rPr lang="en-US" dirty="0" smtClean="0"/>
              <a:t>)</a:t>
            </a:r>
            <a:endParaRPr lang="en-US" dirty="0"/>
          </a:p>
        </p:txBody>
      </p:sp>
      <p:sp>
        <p:nvSpPr>
          <p:cNvPr id="4" name="Content Placeholder 3"/>
          <p:cNvSpPr>
            <a:spLocks noGrp="1"/>
          </p:cNvSpPr>
          <p:nvPr>
            <p:ph sz="half" idx="2"/>
          </p:nvPr>
        </p:nvSpPr>
        <p:spPr>
          <a:xfrm>
            <a:off x="629842" y="1827167"/>
            <a:ext cx="3868340" cy="3672330"/>
          </a:xfrm>
        </p:spPr>
        <p:txBody>
          <a:bodyPr/>
          <a:lstStyle/>
          <a:p>
            <a:r>
              <a:rPr lang="en-US" dirty="0" smtClean="0"/>
              <a:t>25mg- 85mg capsule</a:t>
            </a:r>
          </a:p>
          <a:p>
            <a:r>
              <a:rPr lang="en-US" dirty="0" smtClean="0"/>
              <a:t>20/80 release</a:t>
            </a:r>
          </a:p>
          <a:p>
            <a:r>
              <a:rPr lang="en-US" dirty="0" smtClean="0"/>
              <a:t>+/- 16 </a:t>
            </a:r>
            <a:r>
              <a:rPr lang="en-US" dirty="0" err="1" smtClean="0"/>
              <a:t>hr</a:t>
            </a:r>
            <a:r>
              <a:rPr lang="en-US" dirty="0" smtClean="0"/>
              <a:t> coverage</a:t>
            </a:r>
          </a:p>
          <a:p>
            <a:endParaRPr lang="en-US" dirty="0" smtClean="0"/>
          </a:p>
          <a:p>
            <a:endParaRPr lang="en-US" dirty="0"/>
          </a:p>
        </p:txBody>
      </p:sp>
      <p:sp>
        <p:nvSpPr>
          <p:cNvPr id="5" name="Text Placeholder 4"/>
          <p:cNvSpPr>
            <a:spLocks noGrp="1"/>
          </p:cNvSpPr>
          <p:nvPr>
            <p:ph type="body" sz="quarter" idx="3"/>
          </p:nvPr>
        </p:nvSpPr>
        <p:spPr>
          <a:xfrm>
            <a:off x="4629150" y="427704"/>
            <a:ext cx="3887391" cy="1291696"/>
          </a:xfrm>
        </p:spPr>
        <p:txBody>
          <a:bodyPr>
            <a:normAutofit/>
          </a:bodyPr>
          <a:lstStyle/>
          <a:p>
            <a:r>
              <a:rPr lang="en-US" sz="2800" dirty="0" err="1" smtClean="0"/>
              <a:t>Aptensio</a:t>
            </a:r>
            <a:r>
              <a:rPr lang="en-US" sz="2800" dirty="0" smtClean="0"/>
              <a:t> XR </a:t>
            </a:r>
          </a:p>
          <a:p>
            <a:r>
              <a:rPr lang="en-US" dirty="0" smtClean="0"/>
              <a:t>(Methylphenidate </a:t>
            </a:r>
            <a:r>
              <a:rPr lang="en-US" dirty="0" err="1" smtClean="0"/>
              <a:t>HCl</a:t>
            </a:r>
            <a:r>
              <a:rPr lang="en-US" dirty="0" smtClean="0"/>
              <a:t>)</a:t>
            </a:r>
            <a:endParaRPr lang="en-US" dirty="0" smtClean="0"/>
          </a:p>
        </p:txBody>
      </p:sp>
      <p:sp>
        <p:nvSpPr>
          <p:cNvPr id="6" name="Content Placeholder 5"/>
          <p:cNvSpPr>
            <a:spLocks noGrp="1"/>
          </p:cNvSpPr>
          <p:nvPr>
            <p:ph sz="quarter" idx="4"/>
          </p:nvPr>
        </p:nvSpPr>
        <p:spPr>
          <a:xfrm>
            <a:off x="4629150" y="1827167"/>
            <a:ext cx="3887391" cy="3672330"/>
          </a:xfrm>
        </p:spPr>
        <p:txBody>
          <a:bodyPr>
            <a:normAutofit/>
          </a:bodyPr>
          <a:lstStyle/>
          <a:p>
            <a:r>
              <a:rPr lang="en-US" sz="1800" dirty="0"/>
              <a:t>10-60mg capsules</a:t>
            </a:r>
          </a:p>
          <a:p>
            <a:r>
              <a:rPr lang="en-US" sz="1800" dirty="0"/>
              <a:t>40/60 </a:t>
            </a:r>
            <a:r>
              <a:rPr lang="en-US" sz="1800" dirty="0" smtClean="0"/>
              <a:t>release</a:t>
            </a:r>
          </a:p>
          <a:p>
            <a:r>
              <a:rPr lang="en-US" sz="1800" dirty="0" smtClean="0"/>
              <a:t>+/- 12hr coverage</a:t>
            </a:r>
            <a:endParaRPr lang="en-US" sz="1800" dirty="0"/>
          </a:p>
          <a:p>
            <a:endParaRPr lang="en-US" sz="1500" dirty="0"/>
          </a:p>
        </p:txBody>
      </p:sp>
      <p:pic>
        <p:nvPicPr>
          <p:cNvPr id="7" name="Picture 6"/>
          <p:cNvPicPr>
            <a:picLocks noChangeAspect="1"/>
          </p:cNvPicPr>
          <p:nvPr/>
        </p:nvPicPr>
        <p:blipFill>
          <a:blip r:embed="rId2"/>
          <a:stretch>
            <a:fillRect/>
          </a:stretch>
        </p:blipFill>
        <p:spPr>
          <a:xfrm>
            <a:off x="327814" y="3560093"/>
            <a:ext cx="4472396" cy="2406201"/>
          </a:xfrm>
          <a:prstGeom prst="rect">
            <a:avLst/>
          </a:prstGeom>
        </p:spPr>
      </p:pic>
      <p:pic>
        <p:nvPicPr>
          <p:cNvPr id="11" name="Picture 10"/>
          <p:cNvPicPr>
            <a:picLocks noChangeAspect="1"/>
          </p:cNvPicPr>
          <p:nvPr/>
        </p:nvPicPr>
        <p:blipFill>
          <a:blip r:embed="rId3"/>
          <a:stretch>
            <a:fillRect/>
          </a:stretch>
        </p:blipFill>
        <p:spPr>
          <a:xfrm>
            <a:off x="4629150" y="3341352"/>
            <a:ext cx="4414838" cy="2443163"/>
          </a:xfrm>
          <a:prstGeom prst="rect">
            <a:avLst/>
          </a:prstGeom>
        </p:spPr>
      </p:pic>
    </p:spTree>
    <p:extLst>
      <p:ext uri="{BB962C8B-B14F-4D97-AF65-F5344CB8AC3E}">
        <p14:creationId xmlns:p14="http://schemas.microsoft.com/office/powerpoint/2010/main" val="4255534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29841" y="471948"/>
            <a:ext cx="3868340" cy="1267045"/>
          </a:xfrm>
        </p:spPr>
        <p:txBody>
          <a:bodyPr anchor="t">
            <a:normAutofit/>
          </a:bodyPr>
          <a:lstStyle/>
          <a:p>
            <a:r>
              <a:rPr lang="en-US" sz="2400" dirty="0" err="1" smtClean="0"/>
              <a:t>Cotempla</a:t>
            </a:r>
            <a:r>
              <a:rPr lang="en-US" sz="2400" dirty="0" smtClean="0"/>
              <a:t>  XR ODT</a:t>
            </a:r>
          </a:p>
          <a:p>
            <a:r>
              <a:rPr lang="en-US" dirty="0" smtClean="0"/>
              <a:t>(Methylphenidate)</a:t>
            </a:r>
            <a:endParaRPr lang="en-US" dirty="0"/>
          </a:p>
        </p:txBody>
      </p:sp>
      <p:sp>
        <p:nvSpPr>
          <p:cNvPr id="9" name="Content Placeholder 8"/>
          <p:cNvSpPr>
            <a:spLocks noGrp="1"/>
          </p:cNvSpPr>
          <p:nvPr>
            <p:ph sz="half" idx="2"/>
          </p:nvPr>
        </p:nvSpPr>
        <p:spPr>
          <a:xfrm>
            <a:off x="629840" y="1445342"/>
            <a:ext cx="3868340" cy="4061707"/>
          </a:xfrm>
        </p:spPr>
        <p:txBody>
          <a:bodyPr/>
          <a:lstStyle/>
          <a:p>
            <a:r>
              <a:rPr lang="en-US" sz="1800" dirty="0"/>
              <a:t>8.6mg, 17.3mg, 25.9mg (dissolvable)</a:t>
            </a:r>
          </a:p>
          <a:p>
            <a:r>
              <a:rPr lang="en-US" sz="1800" dirty="0"/>
              <a:t>25/75 </a:t>
            </a:r>
            <a:r>
              <a:rPr lang="en-US" sz="1800" dirty="0" smtClean="0"/>
              <a:t>release</a:t>
            </a:r>
          </a:p>
          <a:p>
            <a:r>
              <a:rPr lang="en-US" sz="1800" dirty="0" smtClean="0"/>
              <a:t>8-12hr coverage</a:t>
            </a:r>
            <a:endParaRPr lang="en-US" sz="1800" dirty="0"/>
          </a:p>
          <a:p>
            <a:endParaRPr lang="en-US" dirty="0" smtClean="0"/>
          </a:p>
          <a:p>
            <a:endParaRPr lang="en-US" dirty="0"/>
          </a:p>
        </p:txBody>
      </p:sp>
      <p:sp>
        <p:nvSpPr>
          <p:cNvPr id="10" name="Text Placeholder 9"/>
          <p:cNvSpPr>
            <a:spLocks noGrp="1"/>
          </p:cNvSpPr>
          <p:nvPr>
            <p:ph type="body" sz="quarter" idx="3"/>
          </p:nvPr>
        </p:nvSpPr>
        <p:spPr>
          <a:xfrm>
            <a:off x="4629150" y="471948"/>
            <a:ext cx="3887391" cy="1267045"/>
          </a:xfrm>
        </p:spPr>
        <p:txBody>
          <a:bodyPr anchor="t">
            <a:normAutofit/>
          </a:bodyPr>
          <a:lstStyle/>
          <a:p>
            <a:r>
              <a:rPr lang="en-US" sz="2400" dirty="0" err="1" smtClean="0"/>
              <a:t>Quilichew</a:t>
            </a:r>
            <a:r>
              <a:rPr lang="en-US" sz="2400" dirty="0" smtClean="0"/>
              <a:t> ER</a:t>
            </a:r>
          </a:p>
          <a:p>
            <a:r>
              <a:rPr lang="en-US" dirty="0" smtClean="0"/>
              <a:t>(Methylphenidate </a:t>
            </a:r>
            <a:r>
              <a:rPr lang="en-US" dirty="0" err="1" smtClean="0"/>
              <a:t>Hcl</a:t>
            </a:r>
            <a:r>
              <a:rPr lang="en-US" dirty="0" smtClean="0"/>
              <a:t>)</a:t>
            </a:r>
            <a:endParaRPr lang="en-US" dirty="0"/>
          </a:p>
        </p:txBody>
      </p:sp>
      <p:sp>
        <p:nvSpPr>
          <p:cNvPr id="11" name="Content Placeholder 10"/>
          <p:cNvSpPr>
            <a:spLocks noGrp="1"/>
          </p:cNvSpPr>
          <p:nvPr>
            <p:ph sz="quarter" idx="4"/>
          </p:nvPr>
        </p:nvSpPr>
        <p:spPr>
          <a:xfrm>
            <a:off x="4629150" y="1445343"/>
            <a:ext cx="3887391" cy="4054156"/>
          </a:xfrm>
        </p:spPr>
        <p:txBody>
          <a:bodyPr/>
          <a:lstStyle/>
          <a:p>
            <a:r>
              <a:rPr lang="en-US" dirty="0" smtClean="0"/>
              <a:t>20mg, 30mg, 40mg </a:t>
            </a:r>
            <a:r>
              <a:rPr lang="en-US" dirty="0" smtClean="0"/>
              <a:t>(chewable)</a:t>
            </a:r>
            <a:endParaRPr lang="en-US" dirty="0" smtClean="0"/>
          </a:p>
          <a:p>
            <a:r>
              <a:rPr lang="en-US" dirty="0" smtClean="0"/>
              <a:t>30/70 release</a:t>
            </a:r>
          </a:p>
          <a:p>
            <a:r>
              <a:rPr lang="en-US" dirty="0" smtClean="0"/>
              <a:t>8-12 </a:t>
            </a:r>
            <a:r>
              <a:rPr lang="en-US" dirty="0" err="1" smtClean="0"/>
              <a:t>hr</a:t>
            </a:r>
            <a:r>
              <a:rPr lang="en-US" dirty="0" smtClean="0"/>
              <a:t> coverage</a:t>
            </a:r>
          </a:p>
          <a:p>
            <a:endParaRPr lang="en-US" dirty="0"/>
          </a:p>
        </p:txBody>
      </p:sp>
      <p:pic>
        <p:nvPicPr>
          <p:cNvPr id="6" name="Picture 5"/>
          <p:cNvPicPr>
            <a:picLocks noChangeAspect="1"/>
          </p:cNvPicPr>
          <p:nvPr/>
        </p:nvPicPr>
        <p:blipFill>
          <a:blip r:embed="rId2"/>
          <a:stretch>
            <a:fillRect/>
          </a:stretch>
        </p:blipFill>
        <p:spPr>
          <a:xfrm>
            <a:off x="277415" y="3476195"/>
            <a:ext cx="4286250" cy="2771775"/>
          </a:xfrm>
          <a:prstGeom prst="rect">
            <a:avLst/>
          </a:prstGeom>
        </p:spPr>
      </p:pic>
      <p:pic>
        <p:nvPicPr>
          <p:cNvPr id="2" name="Picture 1"/>
          <p:cNvPicPr>
            <a:picLocks noChangeAspect="1"/>
          </p:cNvPicPr>
          <p:nvPr/>
        </p:nvPicPr>
        <p:blipFill>
          <a:blip r:embed="rId3"/>
          <a:stretch>
            <a:fillRect/>
          </a:stretch>
        </p:blipFill>
        <p:spPr>
          <a:xfrm>
            <a:off x="4694635" y="3292089"/>
            <a:ext cx="4159389" cy="3139985"/>
          </a:xfrm>
          <a:prstGeom prst="rect">
            <a:avLst/>
          </a:prstGeom>
        </p:spPr>
      </p:pic>
    </p:spTree>
    <p:extLst>
      <p:ext uri="{BB962C8B-B14F-4D97-AF65-F5344CB8AC3E}">
        <p14:creationId xmlns:p14="http://schemas.microsoft.com/office/powerpoint/2010/main" val="3890605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29841" y="339214"/>
            <a:ext cx="3868340" cy="1399780"/>
          </a:xfrm>
        </p:spPr>
        <p:txBody>
          <a:bodyPr anchor="t">
            <a:normAutofit/>
          </a:bodyPr>
          <a:lstStyle/>
          <a:p>
            <a:r>
              <a:rPr lang="en-US" sz="2400" dirty="0"/>
              <a:t>Focalin XR </a:t>
            </a:r>
          </a:p>
          <a:p>
            <a:r>
              <a:rPr lang="en-US" dirty="0" smtClean="0"/>
              <a:t>(</a:t>
            </a:r>
            <a:r>
              <a:rPr lang="en-US" dirty="0" err="1" smtClean="0"/>
              <a:t>dexmethylphenidate</a:t>
            </a:r>
            <a:r>
              <a:rPr lang="en-US" dirty="0" smtClean="0"/>
              <a:t> HCL)</a:t>
            </a:r>
            <a:endParaRPr lang="en-US" dirty="0"/>
          </a:p>
        </p:txBody>
      </p:sp>
      <p:sp>
        <p:nvSpPr>
          <p:cNvPr id="9" name="Content Placeholder 8"/>
          <p:cNvSpPr>
            <a:spLocks noGrp="1"/>
          </p:cNvSpPr>
          <p:nvPr>
            <p:ph sz="half" idx="2"/>
          </p:nvPr>
        </p:nvSpPr>
        <p:spPr>
          <a:xfrm>
            <a:off x="629840" y="1386348"/>
            <a:ext cx="3868340" cy="4120701"/>
          </a:xfrm>
        </p:spPr>
        <p:txBody>
          <a:bodyPr/>
          <a:lstStyle/>
          <a:p>
            <a:r>
              <a:rPr lang="en-US" dirty="0" smtClean="0"/>
              <a:t>5mg-40mg (capsule)</a:t>
            </a:r>
          </a:p>
          <a:p>
            <a:r>
              <a:rPr lang="en-US" dirty="0" smtClean="0"/>
              <a:t>50/50 release</a:t>
            </a:r>
          </a:p>
          <a:p>
            <a:r>
              <a:rPr lang="en-US" dirty="0" smtClean="0"/>
              <a:t>+/- 12hr coverage</a:t>
            </a:r>
            <a:endParaRPr lang="en-US" dirty="0" smtClean="0"/>
          </a:p>
          <a:p>
            <a:endParaRPr lang="en-US" dirty="0" smtClean="0"/>
          </a:p>
          <a:p>
            <a:endParaRPr lang="en-US" dirty="0"/>
          </a:p>
        </p:txBody>
      </p:sp>
      <p:sp>
        <p:nvSpPr>
          <p:cNvPr id="10" name="Text Placeholder 9"/>
          <p:cNvSpPr>
            <a:spLocks noGrp="1"/>
          </p:cNvSpPr>
          <p:nvPr>
            <p:ph type="body" sz="quarter" idx="3"/>
          </p:nvPr>
        </p:nvSpPr>
        <p:spPr>
          <a:xfrm>
            <a:off x="4629150" y="339214"/>
            <a:ext cx="3887391" cy="1399779"/>
          </a:xfrm>
        </p:spPr>
        <p:txBody>
          <a:bodyPr anchor="t">
            <a:normAutofit/>
          </a:bodyPr>
          <a:lstStyle/>
          <a:p>
            <a:r>
              <a:rPr lang="en-US" sz="2700" dirty="0" err="1"/>
              <a:t>Azstarys</a:t>
            </a:r>
            <a:r>
              <a:rPr lang="en-US" sz="2700" dirty="0"/>
              <a:t>  </a:t>
            </a:r>
          </a:p>
          <a:p>
            <a:r>
              <a:rPr lang="en-US" dirty="0" smtClean="0"/>
              <a:t>(</a:t>
            </a:r>
            <a:r>
              <a:rPr lang="en-US" dirty="0" err="1" smtClean="0"/>
              <a:t>serdexmethlyphenidate</a:t>
            </a:r>
            <a:r>
              <a:rPr lang="en-US" dirty="0"/>
              <a:t> </a:t>
            </a:r>
            <a:r>
              <a:rPr lang="en-US" dirty="0" smtClean="0"/>
              <a:t>+</a:t>
            </a:r>
            <a:r>
              <a:rPr lang="en-US" dirty="0" err="1" smtClean="0"/>
              <a:t>dexmph</a:t>
            </a:r>
            <a:r>
              <a:rPr lang="en-US" dirty="0" smtClean="0"/>
              <a:t>)</a:t>
            </a:r>
            <a:endParaRPr lang="en-US" dirty="0"/>
          </a:p>
        </p:txBody>
      </p:sp>
      <p:sp>
        <p:nvSpPr>
          <p:cNvPr id="11" name="Content Placeholder 10"/>
          <p:cNvSpPr>
            <a:spLocks noGrp="1"/>
          </p:cNvSpPr>
          <p:nvPr>
            <p:ph sz="quarter" idx="4"/>
          </p:nvPr>
        </p:nvSpPr>
        <p:spPr>
          <a:xfrm>
            <a:off x="4629150" y="1807573"/>
            <a:ext cx="3887391" cy="3691925"/>
          </a:xfrm>
        </p:spPr>
        <p:txBody>
          <a:bodyPr/>
          <a:lstStyle/>
          <a:p>
            <a:r>
              <a:rPr lang="en-US" sz="1800" dirty="0"/>
              <a:t>26.1/5.2mg, 39.2/7.8mg, 52.3/10.4mg capsule</a:t>
            </a:r>
          </a:p>
          <a:p>
            <a:r>
              <a:rPr lang="en-US" sz="1800" dirty="0"/>
              <a:t>30% immediate release </a:t>
            </a:r>
            <a:r>
              <a:rPr lang="en-US" sz="1800" dirty="0" err="1"/>
              <a:t>dex</a:t>
            </a:r>
            <a:r>
              <a:rPr lang="en-US" sz="1800" dirty="0"/>
              <a:t>+ 70% prodrug </a:t>
            </a:r>
            <a:r>
              <a:rPr lang="en-US" sz="1800" dirty="0" err="1" smtClean="0"/>
              <a:t>serdex</a:t>
            </a:r>
            <a:endParaRPr lang="en-US" sz="1800" dirty="0" smtClean="0"/>
          </a:p>
          <a:p>
            <a:r>
              <a:rPr lang="en-US" sz="1800" dirty="0" smtClean="0"/>
              <a:t>10 + </a:t>
            </a:r>
            <a:r>
              <a:rPr lang="en-US" sz="1800" dirty="0" err="1" smtClean="0"/>
              <a:t>hr</a:t>
            </a:r>
            <a:r>
              <a:rPr lang="en-US" sz="1800" dirty="0" smtClean="0"/>
              <a:t> coverage</a:t>
            </a:r>
            <a:endParaRPr lang="en-US" sz="1800" dirty="0"/>
          </a:p>
          <a:p>
            <a:endParaRPr lang="en-US" dirty="0" smtClean="0"/>
          </a:p>
          <a:p>
            <a:endParaRPr lang="en-US" dirty="0"/>
          </a:p>
        </p:txBody>
      </p:sp>
      <p:pic>
        <p:nvPicPr>
          <p:cNvPr id="3" name="Picture 2"/>
          <p:cNvPicPr>
            <a:picLocks noChangeAspect="1"/>
          </p:cNvPicPr>
          <p:nvPr/>
        </p:nvPicPr>
        <p:blipFill>
          <a:blip r:embed="rId2"/>
          <a:stretch>
            <a:fillRect/>
          </a:stretch>
        </p:blipFill>
        <p:spPr>
          <a:xfrm>
            <a:off x="307264" y="2934929"/>
            <a:ext cx="4076597" cy="3357073"/>
          </a:xfrm>
          <a:prstGeom prst="rect">
            <a:avLst/>
          </a:prstGeom>
        </p:spPr>
      </p:pic>
      <p:pic>
        <p:nvPicPr>
          <p:cNvPr id="4" name="Picture 3"/>
          <p:cNvPicPr>
            <a:picLocks noChangeAspect="1"/>
          </p:cNvPicPr>
          <p:nvPr/>
        </p:nvPicPr>
        <p:blipFill>
          <a:blip r:embed="rId3"/>
          <a:stretch>
            <a:fillRect/>
          </a:stretch>
        </p:blipFill>
        <p:spPr>
          <a:xfrm>
            <a:off x="4629150" y="3795474"/>
            <a:ext cx="4243184" cy="2496528"/>
          </a:xfrm>
          <a:prstGeom prst="rect">
            <a:avLst/>
          </a:prstGeom>
        </p:spPr>
      </p:pic>
    </p:spTree>
    <p:extLst>
      <p:ext uri="{BB962C8B-B14F-4D97-AF65-F5344CB8AC3E}">
        <p14:creationId xmlns:p14="http://schemas.microsoft.com/office/powerpoint/2010/main" val="623240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29841" y="235974"/>
            <a:ext cx="3868340" cy="958645"/>
          </a:xfrm>
        </p:spPr>
        <p:txBody>
          <a:bodyPr anchor="t">
            <a:normAutofit fontScale="92500" lnSpcReduction="10000"/>
          </a:bodyPr>
          <a:lstStyle/>
          <a:p>
            <a:r>
              <a:rPr lang="en-US" sz="2800" dirty="0" err="1" smtClean="0"/>
              <a:t>Concerta</a:t>
            </a:r>
            <a:endParaRPr lang="en-US" sz="2800" dirty="0" smtClean="0"/>
          </a:p>
          <a:p>
            <a:r>
              <a:rPr lang="en-US" dirty="0" smtClean="0"/>
              <a:t>(Methylphenidate </a:t>
            </a:r>
            <a:r>
              <a:rPr lang="en-US" dirty="0" err="1" smtClean="0"/>
              <a:t>Hcl</a:t>
            </a:r>
            <a:r>
              <a:rPr lang="en-US" dirty="0" smtClean="0"/>
              <a:t>)</a:t>
            </a:r>
            <a:endParaRPr lang="en-US" dirty="0"/>
          </a:p>
        </p:txBody>
      </p:sp>
      <p:sp>
        <p:nvSpPr>
          <p:cNvPr id="9" name="Content Placeholder 8"/>
          <p:cNvSpPr>
            <a:spLocks noGrp="1"/>
          </p:cNvSpPr>
          <p:nvPr>
            <p:ph sz="half" idx="2"/>
          </p:nvPr>
        </p:nvSpPr>
        <p:spPr>
          <a:xfrm>
            <a:off x="629840" y="1194619"/>
            <a:ext cx="3868340" cy="4312430"/>
          </a:xfrm>
        </p:spPr>
        <p:txBody>
          <a:bodyPr>
            <a:normAutofit/>
          </a:bodyPr>
          <a:lstStyle/>
          <a:p>
            <a:r>
              <a:rPr lang="en-US" sz="1800" dirty="0"/>
              <a:t>18-54mg (tablet)</a:t>
            </a:r>
          </a:p>
          <a:p>
            <a:r>
              <a:rPr lang="en-US" sz="1800" dirty="0"/>
              <a:t>osmotically active </a:t>
            </a:r>
            <a:r>
              <a:rPr lang="en-US" sz="1800" dirty="0" err="1"/>
              <a:t>trilayer</a:t>
            </a:r>
            <a:r>
              <a:rPr lang="en-US" sz="1800" dirty="0"/>
              <a:t> core surrounded by a semipermeable membrane with an immediate-release drug overcoat</a:t>
            </a:r>
          </a:p>
          <a:p>
            <a:r>
              <a:rPr lang="en-US" sz="1800" dirty="0" smtClean="0"/>
              <a:t>10 </a:t>
            </a:r>
            <a:r>
              <a:rPr lang="en-US" sz="1800" dirty="0" err="1" smtClean="0"/>
              <a:t>hr</a:t>
            </a:r>
            <a:r>
              <a:rPr lang="en-US" sz="1800" dirty="0" smtClean="0"/>
              <a:t> coverage?</a:t>
            </a:r>
            <a:endParaRPr lang="en-US" sz="1800" dirty="0"/>
          </a:p>
        </p:txBody>
      </p:sp>
      <p:sp>
        <p:nvSpPr>
          <p:cNvPr id="10" name="Text Placeholder 9"/>
          <p:cNvSpPr>
            <a:spLocks noGrp="1"/>
          </p:cNvSpPr>
          <p:nvPr>
            <p:ph type="body" sz="quarter" idx="3"/>
          </p:nvPr>
        </p:nvSpPr>
        <p:spPr>
          <a:xfrm>
            <a:off x="4629150" y="235974"/>
            <a:ext cx="3887391" cy="958645"/>
          </a:xfrm>
        </p:spPr>
        <p:txBody>
          <a:bodyPr anchor="t">
            <a:normAutofit lnSpcReduction="10000"/>
          </a:bodyPr>
          <a:lstStyle/>
          <a:p>
            <a:r>
              <a:rPr lang="en-US" sz="2400" dirty="0" err="1" smtClean="0"/>
              <a:t>Daytrana</a:t>
            </a:r>
            <a:endParaRPr lang="en-US" sz="2400" dirty="0" smtClean="0"/>
          </a:p>
          <a:p>
            <a:r>
              <a:rPr lang="en-US" dirty="0" smtClean="0"/>
              <a:t>(Methylphenidate)</a:t>
            </a:r>
          </a:p>
        </p:txBody>
      </p:sp>
      <p:sp>
        <p:nvSpPr>
          <p:cNvPr id="11" name="Content Placeholder 10"/>
          <p:cNvSpPr>
            <a:spLocks noGrp="1"/>
          </p:cNvSpPr>
          <p:nvPr>
            <p:ph sz="quarter" idx="4"/>
          </p:nvPr>
        </p:nvSpPr>
        <p:spPr>
          <a:xfrm>
            <a:off x="4629150" y="1194619"/>
            <a:ext cx="3887391" cy="4304879"/>
          </a:xfrm>
        </p:spPr>
        <p:txBody>
          <a:bodyPr/>
          <a:lstStyle/>
          <a:p>
            <a:r>
              <a:rPr lang="en-US" sz="1600" dirty="0"/>
              <a:t>10mg, 15mg, 20mg, 30mg (transdermal patch</a:t>
            </a:r>
            <a:r>
              <a:rPr lang="en-US" sz="1600" dirty="0" smtClean="0"/>
              <a:t>)</a:t>
            </a:r>
          </a:p>
          <a:p>
            <a:r>
              <a:rPr lang="en-US" sz="1600" dirty="0" smtClean="0"/>
              <a:t>10-16hr coverage (4 hours from when you remove)</a:t>
            </a:r>
            <a:endParaRPr lang="en-US" sz="1600" dirty="0"/>
          </a:p>
          <a:p>
            <a:endParaRPr lang="en-US" dirty="0"/>
          </a:p>
        </p:txBody>
      </p:sp>
      <p:pic>
        <p:nvPicPr>
          <p:cNvPr id="14" name="Picture 13"/>
          <p:cNvPicPr>
            <a:picLocks noChangeAspect="1"/>
          </p:cNvPicPr>
          <p:nvPr/>
        </p:nvPicPr>
        <p:blipFill>
          <a:blip r:embed="rId2"/>
          <a:stretch>
            <a:fillRect/>
          </a:stretch>
        </p:blipFill>
        <p:spPr>
          <a:xfrm>
            <a:off x="356524" y="3623040"/>
            <a:ext cx="3871913" cy="2586038"/>
          </a:xfrm>
          <a:prstGeom prst="rect">
            <a:avLst/>
          </a:prstGeom>
        </p:spPr>
      </p:pic>
      <p:pic>
        <p:nvPicPr>
          <p:cNvPr id="15" name="Picture 14"/>
          <p:cNvPicPr>
            <a:picLocks noChangeAspect="1"/>
          </p:cNvPicPr>
          <p:nvPr/>
        </p:nvPicPr>
        <p:blipFill>
          <a:blip r:embed="rId3"/>
          <a:stretch>
            <a:fillRect/>
          </a:stretch>
        </p:blipFill>
        <p:spPr>
          <a:xfrm>
            <a:off x="4498180" y="2791445"/>
            <a:ext cx="4419074" cy="3524710"/>
          </a:xfrm>
          <a:prstGeom prst="rect">
            <a:avLst/>
          </a:prstGeom>
        </p:spPr>
      </p:pic>
    </p:spTree>
    <p:extLst>
      <p:ext uri="{BB962C8B-B14F-4D97-AF65-F5344CB8AC3E}">
        <p14:creationId xmlns:p14="http://schemas.microsoft.com/office/powerpoint/2010/main" val="6174309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29841" y="339214"/>
            <a:ext cx="3868340" cy="1399780"/>
          </a:xfrm>
        </p:spPr>
        <p:txBody>
          <a:bodyPr anchor="t">
            <a:normAutofit/>
          </a:bodyPr>
          <a:lstStyle/>
          <a:p>
            <a:r>
              <a:rPr lang="en-US" sz="2400" dirty="0" smtClean="0"/>
              <a:t>Adderall XR</a:t>
            </a:r>
          </a:p>
          <a:p>
            <a:r>
              <a:rPr lang="en-US" sz="1600" dirty="0" smtClean="0"/>
              <a:t>(mixed amphetamine and d-</a:t>
            </a:r>
            <a:r>
              <a:rPr lang="en-US" sz="1600" dirty="0" err="1" smtClean="0"/>
              <a:t>amph</a:t>
            </a:r>
            <a:r>
              <a:rPr lang="en-US" sz="1600" dirty="0" smtClean="0"/>
              <a:t>)</a:t>
            </a:r>
            <a:endParaRPr lang="en-US" sz="1600" dirty="0"/>
          </a:p>
        </p:txBody>
      </p:sp>
      <p:sp>
        <p:nvSpPr>
          <p:cNvPr id="9" name="Content Placeholder 8"/>
          <p:cNvSpPr>
            <a:spLocks noGrp="1"/>
          </p:cNvSpPr>
          <p:nvPr>
            <p:ph sz="half" idx="2"/>
          </p:nvPr>
        </p:nvSpPr>
        <p:spPr>
          <a:xfrm>
            <a:off x="629840" y="1489587"/>
            <a:ext cx="3868340" cy="2035278"/>
          </a:xfrm>
        </p:spPr>
        <p:txBody>
          <a:bodyPr>
            <a:normAutofit fontScale="85000" lnSpcReduction="10000"/>
          </a:bodyPr>
          <a:lstStyle/>
          <a:p>
            <a:r>
              <a:rPr lang="en-US" sz="1900" dirty="0"/>
              <a:t>5-30mg (Capsules)</a:t>
            </a:r>
          </a:p>
          <a:p>
            <a:r>
              <a:rPr lang="en-US" sz="1900" dirty="0"/>
              <a:t>50/50 release</a:t>
            </a:r>
          </a:p>
          <a:p>
            <a:r>
              <a:rPr lang="en-US" sz="1900" dirty="0" smtClean="0"/>
              <a:t>d-amphetamine </a:t>
            </a:r>
            <a:r>
              <a:rPr lang="en-US" sz="1900" dirty="0"/>
              <a:t>and l-amphetamine salts in the ratio of 3:1</a:t>
            </a:r>
            <a:r>
              <a:rPr lang="en-US" sz="1900" dirty="0" smtClean="0"/>
              <a:t>.</a:t>
            </a:r>
          </a:p>
          <a:p>
            <a:r>
              <a:rPr lang="en-US" sz="1900" dirty="0" smtClean="0"/>
              <a:t>+/- 8 hours</a:t>
            </a:r>
          </a:p>
          <a:p>
            <a:endParaRPr lang="en-US" sz="1800" dirty="0"/>
          </a:p>
          <a:p>
            <a:endParaRPr lang="en-US" sz="1800" dirty="0"/>
          </a:p>
          <a:p>
            <a:endParaRPr lang="en-US" sz="1200" dirty="0"/>
          </a:p>
        </p:txBody>
      </p:sp>
      <p:sp>
        <p:nvSpPr>
          <p:cNvPr id="10" name="Text Placeholder 9"/>
          <p:cNvSpPr>
            <a:spLocks noGrp="1"/>
          </p:cNvSpPr>
          <p:nvPr>
            <p:ph type="body" sz="quarter" idx="3"/>
          </p:nvPr>
        </p:nvSpPr>
        <p:spPr>
          <a:xfrm>
            <a:off x="4629150" y="339214"/>
            <a:ext cx="3887391" cy="1399779"/>
          </a:xfrm>
        </p:spPr>
        <p:txBody>
          <a:bodyPr anchor="t">
            <a:normAutofit/>
          </a:bodyPr>
          <a:lstStyle/>
          <a:p>
            <a:r>
              <a:rPr lang="en-US" sz="2800" dirty="0" err="1" smtClean="0"/>
              <a:t>Mydayis</a:t>
            </a:r>
            <a:endParaRPr lang="en-US" sz="2800" dirty="0" smtClean="0"/>
          </a:p>
          <a:p>
            <a:r>
              <a:rPr lang="en-US" sz="1600" dirty="0" smtClean="0"/>
              <a:t>(mixed </a:t>
            </a:r>
            <a:r>
              <a:rPr lang="en-US" sz="1600" dirty="0" err="1" smtClean="0"/>
              <a:t>amph</a:t>
            </a:r>
            <a:r>
              <a:rPr lang="en-US" sz="1600" dirty="0"/>
              <a:t> </a:t>
            </a:r>
            <a:r>
              <a:rPr lang="en-US" sz="1600" dirty="0" smtClean="0"/>
              <a:t>and d-</a:t>
            </a:r>
            <a:r>
              <a:rPr lang="en-US" sz="1600" dirty="0" err="1" smtClean="0"/>
              <a:t>amph</a:t>
            </a:r>
            <a:r>
              <a:rPr lang="en-US" sz="1600" dirty="0" smtClean="0"/>
              <a:t>)</a:t>
            </a:r>
          </a:p>
        </p:txBody>
      </p:sp>
      <p:sp>
        <p:nvSpPr>
          <p:cNvPr id="11" name="Content Placeholder 10"/>
          <p:cNvSpPr>
            <a:spLocks noGrp="1"/>
          </p:cNvSpPr>
          <p:nvPr>
            <p:ph sz="quarter" idx="4"/>
          </p:nvPr>
        </p:nvSpPr>
        <p:spPr>
          <a:xfrm>
            <a:off x="4629150" y="1489587"/>
            <a:ext cx="3887391" cy="2163949"/>
          </a:xfrm>
        </p:spPr>
        <p:txBody>
          <a:bodyPr>
            <a:noAutofit/>
          </a:bodyPr>
          <a:lstStyle/>
          <a:p>
            <a:r>
              <a:rPr lang="en-US" sz="1400" dirty="0"/>
              <a:t>12.5mg, 25mg, 37.5mg, 50mg (capsule)</a:t>
            </a:r>
          </a:p>
          <a:p>
            <a:r>
              <a:rPr lang="en-US" sz="1400" dirty="0"/>
              <a:t>d-amphetamine and l-amphetamine salts in ratio of 3:1.</a:t>
            </a:r>
          </a:p>
          <a:p>
            <a:r>
              <a:rPr lang="en-US" sz="1400" dirty="0" smtClean="0"/>
              <a:t>three </a:t>
            </a:r>
            <a:r>
              <a:rPr lang="en-US" sz="1400" dirty="0"/>
              <a:t>types of beads, an immediate release and two delayed </a:t>
            </a:r>
            <a:r>
              <a:rPr lang="en-US" sz="1400" dirty="0" smtClean="0"/>
              <a:t>release </a:t>
            </a:r>
            <a:r>
              <a:rPr lang="en-US" sz="1400" dirty="0"/>
              <a:t>beads, releasing at pH 5.5 and pH </a:t>
            </a:r>
            <a:r>
              <a:rPr lang="en-US" sz="1400" dirty="0" smtClean="0"/>
              <a:t>7.0</a:t>
            </a:r>
          </a:p>
          <a:p>
            <a:r>
              <a:rPr lang="en-US" sz="1400" dirty="0" smtClean="0"/>
              <a:t>+/- 16 hours</a:t>
            </a:r>
            <a:endParaRPr lang="en-US" sz="1400" dirty="0"/>
          </a:p>
        </p:txBody>
      </p:sp>
      <p:pic>
        <p:nvPicPr>
          <p:cNvPr id="2" name="Picture 1"/>
          <p:cNvPicPr>
            <a:picLocks noChangeAspect="1"/>
          </p:cNvPicPr>
          <p:nvPr/>
        </p:nvPicPr>
        <p:blipFill>
          <a:blip r:embed="rId2"/>
          <a:stretch>
            <a:fillRect/>
          </a:stretch>
        </p:blipFill>
        <p:spPr>
          <a:xfrm>
            <a:off x="818024" y="3653535"/>
            <a:ext cx="3076323" cy="2938648"/>
          </a:xfrm>
          <a:prstGeom prst="rect">
            <a:avLst/>
          </a:prstGeom>
        </p:spPr>
      </p:pic>
      <p:pic>
        <p:nvPicPr>
          <p:cNvPr id="3" name="Picture 2"/>
          <p:cNvPicPr>
            <a:picLocks noChangeAspect="1"/>
          </p:cNvPicPr>
          <p:nvPr/>
        </p:nvPicPr>
        <p:blipFill>
          <a:blip r:embed="rId3"/>
          <a:stretch>
            <a:fillRect/>
          </a:stretch>
        </p:blipFill>
        <p:spPr>
          <a:xfrm>
            <a:off x="4261748" y="3828266"/>
            <a:ext cx="4622194" cy="2589186"/>
          </a:xfrm>
          <a:prstGeom prst="rect">
            <a:avLst/>
          </a:prstGeom>
        </p:spPr>
      </p:pic>
    </p:spTree>
    <p:extLst>
      <p:ext uri="{BB962C8B-B14F-4D97-AF65-F5344CB8AC3E}">
        <p14:creationId xmlns:p14="http://schemas.microsoft.com/office/powerpoint/2010/main" val="5625217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29841" y="147485"/>
            <a:ext cx="3868340" cy="929148"/>
          </a:xfrm>
        </p:spPr>
        <p:txBody>
          <a:bodyPr anchor="t">
            <a:normAutofit fontScale="92500" lnSpcReduction="20000"/>
          </a:bodyPr>
          <a:lstStyle/>
          <a:p>
            <a:r>
              <a:rPr lang="en-US" sz="2800" dirty="0" err="1" smtClean="0"/>
              <a:t>Adzenys</a:t>
            </a:r>
            <a:r>
              <a:rPr lang="en-US" sz="2800" dirty="0" smtClean="0"/>
              <a:t> XR</a:t>
            </a:r>
          </a:p>
          <a:p>
            <a:r>
              <a:rPr lang="en-US" dirty="0" smtClean="0"/>
              <a:t>(amphetamine only)</a:t>
            </a:r>
            <a:endParaRPr lang="en-US" dirty="0"/>
          </a:p>
        </p:txBody>
      </p:sp>
      <p:sp>
        <p:nvSpPr>
          <p:cNvPr id="9" name="Content Placeholder 8"/>
          <p:cNvSpPr>
            <a:spLocks noGrp="1"/>
          </p:cNvSpPr>
          <p:nvPr>
            <p:ph sz="half" idx="2"/>
          </p:nvPr>
        </p:nvSpPr>
        <p:spPr>
          <a:xfrm>
            <a:off x="529666" y="1047136"/>
            <a:ext cx="3868340" cy="2153265"/>
          </a:xfrm>
        </p:spPr>
        <p:txBody>
          <a:bodyPr>
            <a:normAutofit/>
          </a:bodyPr>
          <a:lstStyle/>
          <a:p>
            <a:r>
              <a:rPr lang="en-US" sz="1600" dirty="0"/>
              <a:t>5-30mg OTD or 3.1-18.8mg liquid</a:t>
            </a:r>
          </a:p>
          <a:p>
            <a:r>
              <a:rPr lang="en-US" sz="1600" dirty="0"/>
              <a:t>50/50 release</a:t>
            </a:r>
          </a:p>
          <a:p>
            <a:r>
              <a:rPr lang="en-US" sz="1600" dirty="0" smtClean="0"/>
              <a:t>+/- 9-12 </a:t>
            </a:r>
            <a:r>
              <a:rPr lang="en-US" sz="1600" dirty="0" err="1" smtClean="0"/>
              <a:t>hr</a:t>
            </a:r>
            <a:r>
              <a:rPr lang="en-US" sz="1600" dirty="0" smtClean="0"/>
              <a:t> coverage</a:t>
            </a:r>
            <a:endParaRPr lang="en-US" sz="1600" dirty="0"/>
          </a:p>
        </p:txBody>
      </p:sp>
      <p:sp>
        <p:nvSpPr>
          <p:cNvPr id="10" name="Text Placeholder 9"/>
          <p:cNvSpPr>
            <a:spLocks noGrp="1"/>
          </p:cNvSpPr>
          <p:nvPr>
            <p:ph type="body" sz="quarter" idx="3"/>
          </p:nvPr>
        </p:nvSpPr>
        <p:spPr>
          <a:xfrm>
            <a:off x="4629150" y="147485"/>
            <a:ext cx="3887391" cy="929148"/>
          </a:xfrm>
        </p:spPr>
        <p:txBody>
          <a:bodyPr anchor="t">
            <a:normAutofit lnSpcReduction="10000"/>
          </a:bodyPr>
          <a:lstStyle/>
          <a:p>
            <a:r>
              <a:rPr lang="en-US" sz="2400" dirty="0" err="1" smtClean="0"/>
              <a:t>Vyvanse</a:t>
            </a:r>
            <a:r>
              <a:rPr lang="en-US" sz="2400" dirty="0" smtClean="0"/>
              <a:t> </a:t>
            </a:r>
          </a:p>
          <a:p>
            <a:r>
              <a:rPr lang="en-US" dirty="0" smtClean="0"/>
              <a:t>(</a:t>
            </a:r>
            <a:r>
              <a:rPr lang="en-US" dirty="0" err="1" smtClean="0"/>
              <a:t>lisdexafeamine</a:t>
            </a:r>
            <a:r>
              <a:rPr lang="en-US" dirty="0" smtClean="0"/>
              <a:t>)</a:t>
            </a:r>
          </a:p>
        </p:txBody>
      </p:sp>
      <p:sp>
        <p:nvSpPr>
          <p:cNvPr id="11" name="Content Placeholder 10"/>
          <p:cNvSpPr>
            <a:spLocks noGrp="1"/>
          </p:cNvSpPr>
          <p:nvPr>
            <p:ph sz="quarter" idx="4"/>
          </p:nvPr>
        </p:nvSpPr>
        <p:spPr>
          <a:xfrm>
            <a:off x="4629150" y="1194619"/>
            <a:ext cx="3887391" cy="4304880"/>
          </a:xfrm>
        </p:spPr>
        <p:txBody>
          <a:bodyPr>
            <a:normAutofit/>
          </a:bodyPr>
          <a:lstStyle/>
          <a:p>
            <a:r>
              <a:rPr lang="en-US" sz="1200" dirty="0"/>
              <a:t>10mg-70mg capsules and chewable tablets</a:t>
            </a:r>
          </a:p>
          <a:p>
            <a:r>
              <a:rPr lang="en-US" sz="1200" dirty="0" err="1"/>
              <a:t>Lisdexamfetamine</a:t>
            </a:r>
            <a:r>
              <a:rPr lang="en-US" sz="1200" dirty="0"/>
              <a:t> is converted to </a:t>
            </a:r>
            <a:r>
              <a:rPr lang="en-US" sz="1200" dirty="0" err="1"/>
              <a:t>dextroamphetamine</a:t>
            </a:r>
            <a:r>
              <a:rPr lang="en-US" sz="1200" dirty="0"/>
              <a:t> and l-lysine primarily in blood due to the hydrolytic activity of red blood cells after oral administration</a:t>
            </a:r>
          </a:p>
          <a:p>
            <a:r>
              <a:rPr lang="en-US" sz="1200" dirty="0"/>
              <a:t>Systemic delivery of </a:t>
            </a:r>
            <a:r>
              <a:rPr lang="en-US" sz="1200" i="1" dirty="0"/>
              <a:t>d</a:t>
            </a:r>
            <a:r>
              <a:rPr lang="en-US" sz="1200" dirty="0"/>
              <a:t>-amphetamine by hydrolysis of LDX in the blood. </a:t>
            </a:r>
            <a:r>
              <a:rPr lang="en-US" sz="1200" i="1" dirty="0"/>
              <a:t>LDX</a:t>
            </a:r>
            <a:r>
              <a:rPr lang="en-US" sz="1200" dirty="0"/>
              <a:t> </a:t>
            </a:r>
            <a:r>
              <a:rPr lang="en-US" sz="1200" dirty="0" err="1"/>
              <a:t>lisdexamfetamine</a:t>
            </a:r>
            <a:r>
              <a:rPr lang="en-US" sz="1200" dirty="0"/>
              <a:t> </a:t>
            </a:r>
            <a:r>
              <a:rPr lang="en-US" sz="1200" dirty="0" err="1"/>
              <a:t>dimesylate</a:t>
            </a:r>
            <a:r>
              <a:rPr lang="en-US" sz="1200" dirty="0"/>
              <a:t>, </a:t>
            </a:r>
            <a:r>
              <a:rPr lang="en-US" sz="1200" i="1" dirty="0"/>
              <a:t>PEPT1</a:t>
            </a:r>
            <a:r>
              <a:rPr lang="en-US" sz="1200" dirty="0"/>
              <a:t> peptide transporter 1</a:t>
            </a:r>
          </a:p>
          <a:p>
            <a:endParaRPr lang="en-US" dirty="0"/>
          </a:p>
          <a:p>
            <a:endParaRPr lang="en-US" dirty="0" smtClean="0"/>
          </a:p>
          <a:p>
            <a:endParaRPr lang="en-US" dirty="0"/>
          </a:p>
          <a:p>
            <a:endParaRPr lang="en-US" dirty="0" smtClean="0"/>
          </a:p>
        </p:txBody>
      </p:sp>
      <p:pic>
        <p:nvPicPr>
          <p:cNvPr id="2" name="Picture 1"/>
          <p:cNvPicPr>
            <a:picLocks noChangeAspect="1"/>
          </p:cNvPicPr>
          <p:nvPr/>
        </p:nvPicPr>
        <p:blipFill>
          <a:blip r:embed="rId2"/>
          <a:stretch>
            <a:fillRect/>
          </a:stretch>
        </p:blipFill>
        <p:spPr>
          <a:xfrm>
            <a:off x="298522" y="2477729"/>
            <a:ext cx="3963762" cy="3882670"/>
          </a:xfrm>
          <a:prstGeom prst="rect">
            <a:avLst/>
          </a:prstGeom>
        </p:spPr>
      </p:pic>
      <p:pic>
        <p:nvPicPr>
          <p:cNvPr id="4" name="Picture 3"/>
          <p:cNvPicPr>
            <a:picLocks noChangeAspect="1"/>
          </p:cNvPicPr>
          <p:nvPr/>
        </p:nvPicPr>
        <p:blipFill>
          <a:blip r:embed="rId3"/>
          <a:stretch>
            <a:fillRect/>
          </a:stretch>
        </p:blipFill>
        <p:spPr>
          <a:xfrm>
            <a:off x="4629150" y="3679749"/>
            <a:ext cx="3987566" cy="2393156"/>
          </a:xfrm>
          <a:prstGeom prst="rect">
            <a:avLst/>
          </a:prstGeom>
        </p:spPr>
      </p:pic>
    </p:spTree>
    <p:extLst>
      <p:ext uri="{BB962C8B-B14F-4D97-AF65-F5344CB8AC3E}">
        <p14:creationId xmlns:p14="http://schemas.microsoft.com/office/powerpoint/2010/main" val="40834397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2956"/>
            <a:ext cx="2810901" cy="1205380"/>
          </a:xfrm>
        </p:spPr>
        <p:txBody>
          <a:bodyPr>
            <a:normAutofit fontScale="90000"/>
          </a:bodyPr>
          <a:lstStyle/>
          <a:p>
            <a:r>
              <a:rPr lang="en-US" dirty="0" err="1" smtClean="0"/>
              <a:t>Vyvanse</a:t>
            </a:r>
            <a:r>
              <a:rPr lang="en-US" dirty="0" smtClean="0"/>
              <a:t> </a:t>
            </a:r>
            <a:br>
              <a:rPr lang="en-US" dirty="0" smtClean="0"/>
            </a:br>
            <a:r>
              <a:rPr lang="en-US" sz="2025" dirty="0"/>
              <a:t>(</a:t>
            </a:r>
            <a:r>
              <a:rPr lang="en-US" sz="2025" dirty="0" err="1"/>
              <a:t>lisdexafetamine</a:t>
            </a:r>
            <a:r>
              <a:rPr lang="en-US" sz="2025" dirty="0"/>
              <a:t>)</a:t>
            </a:r>
            <a:r>
              <a:rPr lang="en-US" dirty="0" smtClean="0"/>
              <a:t/>
            </a:r>
            <a:br>
              <a:rPr lang="en-US" dirty="0" smtClean="0"/>
            </a:br>
            <a:endParaRPr lang="en-US" dirty="0"/>
          </a:p>
        </p:txBody>
      </p:sp>
      <p:sp>
        <p:nvSpPr>
          <p:cNvPr id="8" name="Content Placeholder 7"/>
          <p:cNvSpPr>
            <a:spLocks noGrp="1"/>
          </p:cNvSpPr>
          <p:nvPr>
            <p:ph idx="1"/>
          </p:nvPr>
        </p:nvSpPr>
        <p:spPr>
          <a:xfrm>
            <a:off x="628650" y="1504335"/>
            <a:ext cx="2601247" cy="4645742"/>
          </a:xfrm>
        </p:spPr>
        <p:txBody>
          <a:bodyPr>
            <a:normAutofit fontScale="92500" lnSpcReduction="20000"/>
          </a:bodyPr>
          <a:lstStyle/>
          <a:p>
            <a:endParaRPr lang="en-US" dirty="0" smtClean="0"/>
          </a:p>
          <a:p>
            <a:r>
              <a:rPr lang="en-US" dirty="0" smtClean="0"/>
              <a:t>Difference in plasma concentration  between intact LDX and d-</a:t>
            </a:r>
            <a:r>
              <a:rPr lang="en-US" dirty="0" err="1" smtClean="0"/>
              <a:t>amph</a:t>
            </a:r>
            <a:endParaRPr lang="en-US" dirty="0" smtClean="0"/>
          </a:p>
          <a:p>
            <a:r>
              <a:rPr lang="en-US" dirty="0" smtClean="0"/>
              <a:t> ?patients only “feeling” the intact LDX and not benefiting from d-</a:t>
            </a:r>
            <a:r>
              <a:rPr lang="en-US" dirty="0" err="1" smtClean="0"/>
              <a:t>amph</a:t>
            </a:r>
            <a:r>
              <a:rPr lang="en-US" dirty="0" smtClean="0"/>
              <a:t> alone?</a:t>
            </a:r>
          </a:p>
          <a:p>
            <a:r>
              <a:rPr lang="en-US" sz="1275" dirty="0">
                <a:hlinkClick r:id="rId2"/>
              </a:rPr>
              <a:t>https://</a:t>
            </a:r>
            <a:r>
              <a:rPr lang="en-US" sz="1275" dirty="0" smtClean="0">
                <a:hlinkClick r:id="rId2"/>
              </a:rPr>
              <a:t>doi.org/10.1007/s40261-015-0354-y</a:t>
            </a:r>
            <a:endParaRPr lang="en-US" sz="1275" dirty="0" smtClean="0"/>
          </a:p>
          <a:p>
            <a:r>
              <a:rPr lang="en-US" sz="1400" dirty="0"/>
              <a:t>https://dailymed.nlm.nih.gov/</a:t>
            </a:r>
            <a:endParaRPr lang="en-US" sz="1275" dirty="0"/>
          </a:p>
        </p:txBody>
      </p:sp>
      <p:pic>
        <p:nvPicPr>
          <p:cNvPr id="10" name="Picture 2" descr="Fig. 3"/>
          <p:cNvPicPr>
            <a:picLocks noChangeAspect="1" noChangeArrowheads="1"/>
          </p:cNvPicPr>
          <p:nvPr/>
        </p:nvPicPr>
        <p:blipFill rotWithShape="1">
          <a:blip r:embed="rId3">
            <a:extLst>
              <a:ext uri="{28A0092B-C50C-407E-A947-70E740481C1C}">
                <a14:useLocalDpi xmlns:a14="http://schemas.microsoft.com/office/drawing/2010/main" val="0"/>
              </a:ext>
            </a:extLst>
          </a:blip>
          <a:srcRect l="-544" t="-1699" r="544" b="24757"/>
          <a:stretch/>
        </p:blipFill>
        <p:spPr bwMode="auto">
          <a:xfrm>
            <a:off x="3069707" y="1618335"/>
            <a:ext cx="5814353" cy="437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779092"/>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rgbClr val="E7CFE7"/>
        </a:solidFill>
        <a:effectLst/>
      </p:bgPr>
    </p:bg>
    <p:spTree>
      <p:nvGrpSpPr>
        <p:cNvPr id="1" name=""/>
        <p:cNvGrpSpPr/>
        <p:nvPr/>
      </p:nvGrpSpPr>
      <p:grpSpPr>
        <a:xfrm>
          <a:off x="0" y="0"/>
          <a:ext cx="0" cy="0"/>
          <a:chOff x="0" y="0"/>
          <a:chExt cx="0" cy="0"/>
        </a:xfrm>
      </p:grpSpPr>
      <p:sp>
        <p:nvSpPr>
          <p:cNvPr id="508" name="Content Placeholder 1"/>
          <p:cNvSpPr txBox="1">
            <a:spLocks noGrp="1"/>
          </p:cNvSpPr>
          <p:nvPr>
            <p:ph type="body" idx="1"/>
          </p:nvPr>
        </p:nvSpPr>
        <p:spPr>
          <a:xfrm>
            <a:off x="498473" y="1981200"/>
            <a:ext cx="7556314" cy="4144963"/>
          </a:xfrm>
          <a:prstGeom prst="rect">
            <a:avLst/>
          </a:prstGeom>
        </p:spPr>
        <p:txBody>
          <a:bodyPr/>
          <a:lstStyle/>
          <a:p>
            <a:r>
              <a:t>ADHD is a chronic condition for which there is no cure; many deficits will remain</a:t>
            </a:r>
          </a:p>
          <a:p>
            <a:r>
              <a:t>Emphasize strengths</a:t>
            </a:r>
          </a:p>
          <a:p>
            <a:r>
              <a:t>Provide hope</a:t>
            </a:r>
          </a:p>
          <a:p>
            <a:r>
              <a:t>Empower the patient</a:t>
            </a:r>
          </a:p>
        </p:txBody>
      </p:sp>
      <p:sp>
        <p:nvSpPr>
          <p:cNvPr id="509" name="Title 2"/>
          <p:cNvSpPr txBox="1">
            <a:spLocks noGrp="1"/>
          </p:cNvSpPr>
          <p:nvPr>
            <p:ph type="title"/>
          </p:nvPr>
        </p:nvSpPr>
        <p:spPr>
          <a:xfrm>
            <a:off x="498473" y="484092"/>
            <a:ext cx="7556314" cy="1116108"/>
          </a:xfrm>
          <a:prstGeom prst="rect">
            <a:avLst/>
          </a:prstGeom>
        </p:spPr>
        <p:txBody>
          <a:bodyPr/>
          <a:lstStyle>
            <a:lvl1pPr>
              <a:defRPr sz="3200"/>
            </a:lvl1pPr>
          </a:lstStyle>
          <a:p>
            <a:r>
              <a:t>Long Term Treatment </a:t>
            </a:r>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bg>
      <p:bgPr>
        <a:solidFill>
          <a:srgbClr val="E7CFE7"/>
        </a:solidFill>
        <a:effectLst/>
      </p:bgPr>
    </p:bg>
    <p:spTree>
      <p:nvGrpSpPr>
        <p:cNvPr id="1" name=""/>
        <p:cNvGrpSpPr/>
        <p:nvPr/>
      </p:nvGrpSpPr>
      <p:grpSpPr>
        <a:xfrm>
          <a:off x="0" y="0"/>
          <a:ext cx="0" cy="0"/>
          <a:chOff x="0" y="0"/>
          <a:chExt cx="0" cy="0"/>
        </a:xfrm>
      </p:grpSpPr>
      <p:sp>
        <p:nvSpPr>
          <p:cNvPr id="511" name="Title 1"/>
          <p:cNvSpPr txBox="1">
            <a:spLocks noGrp="1"/>
          </p:cNvSpPr>
          <p:nvPr>
            <p:ph type="title"/>
          </p:nvPr>
        </p:nvSpPr>
        <p:spPr>
          <a:xfrm>
            <a:off x="498473" y="484092"/>
            <a:ext cx="7556314" cy="1116108"/>
          </a:xfrm>
          <a:prstGeom prst="rect">
            <a:avLst/>
          </a:prstGeom>
        </p:spPr>
        <p:txBody>
          <a:bodyPr/>
          <a:lstStyle>
            <a:lvl1pPr>
              <a:defRPr sz="3200"/>
            </a:lvl1pPr>
          </a:lstStyle>
          <a:p>
            <a:r>
              <a:t>ADHD Treatment for Adults</a:t>
            </a:r>
          </a:p>
        </p:txBody>
      </p:sp>
      <p:sp>
        <p:nvSpPr>
          <p:cNvPr id="512" name="Content Placeholder 2"/>
          <p:cNvSpPr txBox="1">
            <a:spLocks noGrp="1"/>
          </p:cNvSpPr>
          <p:nvPr>
            <p:ph type="body" idx="1"/>
          </p:nvPr>
        </p:nvSpPr>
        <p:spPr>
          <a:xfrm>
            <a:off x="685800" y="1524000"/>
            <a:ext cx="7772400" cy="4572000"/>
          </a:xfrm>
          <a:prstGeom prst="rect">
            <a:avLst/>
          </a:prstGeom>
        </p:spPr>
        <p:txBody>
          <a:bodyPr/>
          <a:lstStyle/>
          <a:p>
            <a:pPr marL="226313" indent="-226313" defTabSz="905255">
              <a:lnSpc>
                <a:spcPct val="80000"/>
              </a:lnSpc>
              <a:spcBef>
                <a:spcPts val="1900"/>
              </a:spcBef>
              <a:defRPr sz="1900" b="1"/>
            </a:pPr>
            <a:r>
              <a:t>Full life-assessment</a:t>
            </a:r>
            <a:r>
              <a:rPr b="0"/>
              <a:t>: work, relationships, substance use, legal issues, general functioning, self-concept, style of communication, values, goals, early life, beliefs</a:t>
            </a:r>
            <a:endParaRPr sz="1600"/>
          </a:p>
          <a:p>
            <a:pPr marL="226313" indent="-226313" defTabSz="905255">
              <a:lnSpc>
                <a:spcPct val="80000"/>
              </a:lnSpc>
              <a:spcBef>
                <a:spcPts val="1900"/>
              </a:spcBef>
              <a:defRPr sz="1900" b="1"/>
            </a:pPr>
            <a:r>
              <a:t>Medication: stimulants, alpha agonists, strattera, wellbutrin, effexor-what works/what fits/what needs are for coverage</a:t>
            </a:r>
            <a:endParaRPr sz="1600"/>
          </a:p>
          <a:p>
            <a:pPr marL="226313" indent="-226313" defTabSz="905255">
              <a:lnSpc>
                <a:spcPct val="80000"/>
              </a:lnSpc>
              <a:spcBef>
                <a:spcPts val="1900"/>
              </a:spcBef>
              <a:defRPr sz="1900" b="1"/>
            </a:pPr>
            <a:r>
              <a:t>Most stimulants diverted for functional purposes, not getting high*******</a:t>
            </a:r>
            <a:endParaRPr sz="2300"/>
          </a:p>
          <a:p>
            <a:pPr marL="226313" indent="-226313" defTabSz="905255">
              <a:lnSpc>
                <a:spcPct val="80000"/>
              </a:lnSpc>
              <a:spcBef>
                <a:spcPts val="1900"/>
              </a:spcBef>
              <a:defRPr sz="1900" b="1"/>
            </a:pPr>
            <a:r>
              <a:t>CBT</a:t>
            </a:r>
            <a:endParaRPr sz="1600"/>
          </a:p>
          <a:p>
            <a:pPr marL="226313" indent="-226313" defTabSz="905255">
              <a:lnSpc>
                <a:spcPct val="80000"/>
              </a:lnSpc>
              <a:spcBef>
                <a:spcPts val="1900"/>
              </a:spcBef>
              <a:defRPr sz="1900" b="1"/>
            </a:pPr>
            <a:r>
              <a:t>IFP</a:t>
            </a:r>
            <a:endParaRPr sz="1600"/>
          </a:p>
          <a:p>
            <a:pPr marL="226313" indent="-226313" defTabSz="905255">
              <a:lnSpc>
                <a:spcPct val="80000"/>
              </a:lnSpc>
              <a:spcBef>
                <a:spcPts val="1900"/>
              </a:spcBef>
              <a:defRPr sz="1900" b="1"/>
            </a:pPr>
            <a:r>
              <a:t>Marital/couples counseling</a:t>
            </a:r>
            <a:endParaRPr sz="1600"/>
          </a:p>
          <a:p>
            <a:pPr marL="226313" indent="-226313" defTabSz="905255">
              <a:lnSpc>
                <a:spcPct val="80000"/>
              </a:lnSpc>
              <a:spcBef>
                <a:spcPts val="1900"/>
              </a:spcBef>
              <a:defRPr sz="1900" b="1"/>
            </a:pPr>
            <a:r>
              <a:t>Parenting skills</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rgbClr val="E7CFE7"/>
        </a:solidFill>
        <a:effectLst/>
      </p:bgPr>
    </p:bg>
    <p:spTree>
      <p:nvGrpSpPr>
        <p:cNvPr id="1" name=""/>
        <p:cNvGrpSpPr/>
        <p:nvPr/>
      </p:nvGrpSpPr>
      <p:grpSpPr>
        <a:xfrm>
          <a:off x="0" y="0"/>
          <a:ext cx="0" cy="0"/>
          <a:chOff x="0" y="0"/>
          <a:chExt cx="0" cy="0"/>
        </a:xfrm>
      </p:grpSpPr>
      <p:sp>
        <p:nvSpPr>
          <p:cNvPr id="514" name="Title 1"/>
          <p:cNvSpPr txBox="1">
            <a:spLocks noGrp="1"/>
          </p:cNvSpPr>
          <p:nvPr>
            <p:ph type="title"/>
          </p:nvPr>
        </p:nvSpPr>
        <p:spPr>
          <a:xfrm>
            <a:off x="498473" y="484092"/>
            <a:ext cx="7556314" cy="1116108"/>
          </a:xfrm>
          <a:prstGeom prst="rect">
            <a:avLst/>
          </a:prstGeom>
        </p:spPr>
        <p:txBody>
          <a:bodyPr/>
          <a:lstStyle>
            <a:lvl1pPr>
              <a:defRPr sz="3200"/>
            </a:lvl1pPr>
          </a:lstStyle>
          <a:p>
            <a:r>
              <a:t>ADHD Treatment for Adults</a:t>
            </a:r>
          </a:p>
        </p:txBody>
      </p:sp>
      <p:sp>
        <p:nvSpPr>
          <p:cNvPr id="515" name="Content Placeholder 2"/>
          <p:cNvSpPr txBox="1">
            <a:spLocks noGrp="1"/>
          </p:cNvSpPr>
          <p:nvPr>
            <p:ph type="body" idx="1"/>
          </p:nvPr>
        </p:nvSpPr>
        <p:spPr>
          <a:xfrm>
            <a:off x="685800" y="1676400"/>
            <a:ext cx="7772400" cy="4419600"/>
          </a:xfrm>
          <a:prstGeom prst="rect">
            <a:avLst/>
          </a:prstGeom>
        </p:spPr>
        <p:txBody>
          <a:bodyPr/>
          <a:lstStyle/>
          <a:p>
            <a:pPr>
              <a:lnSpc>
                <a:spcPct val="90000"/>
              </a:lnSpc>
              <a:defRPr sz="2200"/>
            </a:pPr>
            <a:r>
              <a:t>PREGNANCY: little data to suggest harm to fetus. Only studies on stimulants come from cocaine and methamphetamine abuse, so normal use has not been found to be problematic at this time. HOWEVER-a risk/benefit analysis should be done and the dosing of the medication should be at the lowest possible level, at the time of necessity.</a:t>
            </a:r>
            <a:endParaRPr sz="1800"/>
          </a:p>
          <a:p>
            <a:pPr>
              <a:lnSpc>
                <a:spcPct val="90000"/>
              </a:lnSpc>
              <a:defRPr sz="2400"/>
            </a:pPr>
            <a:endParaRPr sz="1800"/>
          </a:p>
          <a:p>
            <a:pPr>
              <a:lnSpc>
                <a:spcPct val="90000"/>
              </a:lnSpc>
              <a:defRPr sz="2200"/>
            </a:pPr>
            <a:r>
              <a:t>SUBSTANCE ABUSE: using formulations that are less abusable: long-acting, unable to snort. VYVANSE or CONCERTA for stimulants. Strattera or Wellbutrin may have additional benefits.</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ADHD"/>
          <p:cNvSpPr txBox="1">
            <a:spLocks noGrp="1"/>
          </p:cNvSpPr>
          <p:nvPr>
            <p:ph type="title"/>
          </p:nvPr>
        </p:nvSpPr>
        <p:spPr>
          <a:xfrm>
            <a:off x="498473" y="484092"/>
            <a:ext cx="7556314" cy="1116108"/>
          </a:xfrm>
          <a:prstGeom prst="rect">
            <a:avLst/>
          </a:prstGeom>
        </p:spPr>
        <p:txBody>
          <a:bodyPr/>
          <a:lstStyle/>
          <a:p>
            <a:r>
              <a:t>ADHD</a:t>
            </a:r>
          </a:p>
        </p:txBody>
      </p:sp>
      <p:sp>
        <p:nvSpPr>
          <p:cNvPr id="271" name="At least 15% continue to meet full diagnostic criteria at age 25…"/>
          <p:cNvSpPr txBox="1">
            <a:spLocks noGrp="1"/>
          </p:cNvSpPr>
          <p:nvPr>
            <p:ph type="body" idx="1"/>
          </p:nvPr>
        </p:nvSpPr>
        <p:spPr>
          <a:xfrm>
            <a:off x="498473" y="1981200"/>
            <a:ext cx="7556314" cy="4144963"/>
          </a:xfrm>
          <a:prstGeom prst="rect">
            <a:avLst/>
          </a:prstGeom>
        </p:spPr>
        <p:txBody>
          <a:bodyPr/>
          <a:lstStyle/>
          <a:p>
            <a:pPr marL="187452" indent="-187452" defTabSz="749808">
              <a:spcBef>
                <a:spcPts val="1600"/>
              </a:spcBef>
              <a:defRPr sz="1900"/>
            </a:pPr>
            <a:r>
              <a:t>At least 15% continue to meet full diagnostic criteria at age 25</a:t>
            </a:r>
          </a:p>
          <a:p>
            <a:pPr marL="187452" indent="-187452" defTabSz="749808">
              <a:spcBef>
                <a:spcPts val="1600"/>
              </a:spcBef>
              <a:defRPr sz="1900"/>
            </a:pPr>
            <a:r>
              <a:t>50% meet criteria in “in partial remission” with sub threshold symptoms that still cause significant impairment</a:t>
            </a:r>
          </a:p>
          <a:p>
            <a:pPr marL="187452" indent="-187452" defTabSz="749808">
              <a:spcBef>
                <a:spcPts val="1600"/>
              </a:spcBef>
              <a:defRPr sz="1900"/>
            </a:pPr>
            <a:r>
              <a:t>Changes in presentation are likely related to the shift from traditional externalizing symptoms (hyperactivity)in childhood.</a:t>
            </a:r>
          </a:p>
          <a:p>
            <a:pPr marL="187452" indent="-187452" defTabSz="749808">
              <a:spcBef>
                <a:spcPts val="1600"/>
              </a:spcBef>
              <a:defRPr sz="1900"/>
            </a:pPr>
            <a:r>
              <a:t>Adolescents present with more inattention and internalizing symptoms</a:t>
            </a:r>
          </a:p>
          <a:p>
            <a:pPr marL="187452" indent="-187452" defTabSz="749808">
              <a:spcBef>
                <a:spcPts val="1600"/>
              </a:spcBef>
              <a:defRPr sz="1900"/>
            </a:pPr>
            <a:r>
              <a:t>Emotional lability becomes a dominate clinical feature in adulthood, with I/H persisting</a:t>
            </a: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itle 1"/>
          <p:cNvSpPr txBox="1">
            <a:spLocks noGrp="1"/>
          </p:cNvSpPr>
          <p:nvPr>
            <p:ph type="title"/>
          </p:nvPr>
        </p:nvSpPr>
        <p:spPr>
          <a:xfrm>
            <a:off x="498473" y="484092"/>
            <a:ext cx="7556314" cy="1116108"/>
          </a:xfrm>
          <a:prstGeom prst="rect">
            <a:avLst/>
          </a:prstGeom>
        </p:spPr>
        <p:txBody>
          <a:bodyPr/>
          <a:lstStyle/>
          <a:p>
            <a:r>
              <a:t>ADHD medications- Side Effects </a:t>
            </a:r>
          </a:p>
        </p:txBody>
      </p:sp>
      <p:sp>
        <p:nvSpPr>
          <p:cNvPr id="518" name="Content Placeholder 2"/>
          <p:cNvSpPr txBox="1">
            <a:spLocks noGrp="1"/>
          </p:cNvSpPr>
          <p:nvPr>
            <p:ph type="body" idx="1"/>
          </p:nvPr>
        </p:nvSpPr>
        <p:spPr>
          <a:xfrm>
            <a:off x="498473" y="1981200"/>
            <a:ext cx="7556314" cy="4144963"/>
          </a:xfrm>
          <a:prstGeom prst="rect">
            <a:avLst/>
          </a:prstGeom>
        </p:spPr>
        <p:txBody>
          <a:bodyPr/>
          <a:lstStyle/>
          <a:p>
            <a:r>
              <a:t>Appetite suppression</a:t>
            </a:r>
          </a:p>
          <a:p>
            <a:r>
              <a:t>Anxiety</a:t>
            </a:r>
          </a:p>
          <a:p>
            <a:r>
              <a:t>Depression</a:t>
            </a:r>
          </a:p>
          <a:p>
            <a:r>
              <a:t>Bruxism</a:t>
            </a:r>
          </a:p>
          <a:p>
            <a:pPr>
              <a:defRPr i="1" u="sng"/>
            </a:pPr>
            <a:r>
              <a:t>Growth delay</a:t>
            </a:r>
          </a:p>
          <a:p>
            <a:r>
              <a:t>picking/dermatilliomania</a:t>
            </a:r>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ADHD: Medication strategies"/>
          <p:cNvSpPr txBox="1">
            <a:spLocks noGrp="1"/>
          </p:cNvSpPr>
          <p:nvPr>
            <p:ph type="title"/>
          </p:nvPr>
        </p:nvSpPr>
        <p:spPr>
          <a:xfrm>
            <a:off x="498473" y="484092"/>
            <a:ext cx="7556314" cy="1116108"/>
          </a:xfrm>
          <a:prstGeom prst="rect">
            <a:avLst/>
          </a:prstGeom>
        </p:spPr>
        <p:txBody>
          <a:bodyPr/>
          <a:lstStyle/>
          <a:p>
            <a:r>
              <a:t>ADHD: Medication strategies</a:t>
            </a:r>
          </a:p>
        </p:txBody>
      </p:sp>
      <p:sp>
        <p:nvSpPr>
          <p:cNvPr id="523" name="Start MPH or AMPH depending on subthreshold/diagnostic comorbidities, lifestyle demands…"/>
          <p:cNvSpPr txBox="1">
            <a:spLocks noGrp="1"/>
          </p:cNvSpPr>
          <p:nvPr>
            <p:ph type="body" idx="1"/>
          </p:nvPr>
        </p:nvSpPr>
        <p:spPr>
          <a:xfrm>
            <a:off x="498473" y="1981200"/>
            <a:ext cx="7556314" cy="4144963"/>
          </a:xfrm>
          <a:prstGeom prst="rect">
            <a:avLst/>
          </a:prstGeom>
        </p:spPr>
        <p:txBody>
          <a:bodyPr>
            <a:normAutofit lnSpcReduction="10000"/>
          </a:bodyPr>
          <a:lstStyle/>
          <a:p>
            <a:pPr marL="219454" indent="-219454" defTabSz="877822">
              <a:spcBef>
                <a:spcPts val="1900"/>
              </a:spcBef>
              <a:defRPr sz="1900"/>
            </a:pPr>
            <a:r>
              <a:t>Start MPH or AMPH depending on subthreshold/diagnostic comorbidities, lifestyle demands</a:t>
            </a:r>
          </a:p>
          <a:p>
            <a:pPr marL="219454" indent="-219454" defTabSz="877822">
              <a:spcBef>
                <a:spcPts val="1900"/>
              </a:spcBef>
              <a:defRPr sz="1900"/>
            </a:pPr>
            <a:r>
              <a:t>Assess for LOA, SE</a:t>
            </a:r>
          </a:p>
          <a:p>
            <a:pPr marL="219454" indent="-219454" defTabSz="877822">
              <a:spcBef>
                <a:spcPts val="1900"/>
              </a:spcBef>
              <a:defRPr sz="1900"/>
            </a:pPr>
            <a:r>
              <a:t>Modify dose, augment based on remaining symptoms</a:t>
            </a:r>
          </a:p>
          <a:p>
            <a:pPr marL="219454" indent="-219454" defTabSz="877822">
              <a:spcBef>
                <a:spcPts val="1900"/>
              </a:spcBef>
              <a:defRPr sz="1900"/>
            </a:pPr>
            <a:r>
              <a:t>Impulsivity and irritability remain but focused? Guanfacine</a:t>
            </a:r>
          </a:p>
          <a:p>
            <a:pPr marL="219454" indent="-219454" defTabSz="877822">
              <a:spcBef>
                <a:spcPts val="1900"/>
              </a:spcBef>
              <a:defRPr sz="1900"/>
            </a:pPr>
            <a:r>
              <a:t>Focused but anxious? SSRI</a:t>
            </a:r>
          </a:p>
          <a:p>
            <a:pPr marL="219454" indent="-219454" defTabSz="877822">
              <a:spcBef>
                <a:spcPts val="1900"/>
              </a:spcBef>
              <a:defRPr sz="1900"/>
            </a:pPr>
            <a:r>
              <a:t>Sleep delay but dosing meds appropriately? Clonidine</a:t>
            </a:r>
          </a:p>
          <a:p>
            <a:pPr marL="219454" indent="-219454" defTabSz="877822">
              <a:spcBef>
                <a:spcPts val="1900"/>
              </a:spcBef>
              <a:defRPr sz="1900"/>
            </a:pPr>
            <a:r>
              <a:t>High dose AMPH/MPH but sx remain? Guanfacine or Wellbutrin (in adults)</a:t>
            </a:r>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hey wait, what about marijuana?"/>
          <p:cNvSpPr txBox="1">
            <a:spLocks noGrp="1"/>
          </p:cNvSpPr>
          <p:nvPr>
            <p:ph type="title"/>
          </p:nvPr>
        </p:nvSpPr>
        <p:spPr>
          <a:xfrm>
            <a:off x="498473" y="484092"/>
            <a:ext cx="7556314" cy="1116108"/>
          </a:xfrm>
          <a:prstGeom prst="rect">
            <a:avLst/>
          </a:prstGeom>
        </p:spPr>
        <p:txBody>
          <a:bodyPr/>
          <a:lstStyle/>
          <a:p>
            <a:r>
              <a:t>hey wait, what about marijuana?</a:t>
            </a:r>
          </a:p>
        </p:txBody>
      </p:sp>
      <p:sp>
        <p:nvSpPr>
          <p:cNvPr id="526" name="Genetic studies have found a correlation between cannabinoid receptor gene and ADHD…"/>
          <p:cNvSpPr txBox="1">
            <a:spLocks noGrp="1"/>
          </p:cNvSpPr>
          <p:nvPr>
            <p:ph type="body" idx="1"/>
          </p:nvPr>
        </p:nvSpPr>
        <p:spPr>
          <a:xfrm>
            <a:off x="498473" y="1981200"/>
            <a:ext cx="7556314" cy="4144963"/>
          </a:xfrm>
          <a:prstGeom prst="rect">
            <a:avLst/>
          </a:prstGeom>
        </p:spPr>
        <p:txBody>
          <a:bodyPr/>
          <a:lstStyle/>
          <a:p>
            <a:r>
              <a:t>Genetic studies have found a correlation between cannabinoid receptor gene and ADHD</a:t>
            </a:r>
          </a:p>
          <a:p>
            <a:r>
              <a:t>ADHD pathology associated with dopaminergic symptoms</a:t>
            </a:r>
          </a:p>
          <a:p>
            <a:r>
              <a:t>CB1 receptors interact with dopaminergic symptoms and target to reduce impulsivity and distractibility</a:t>
            </a:r>
          </a:p>
          <a:p>
            <a:r>
              <a:t>Exocannabinoids (from outside) delta9-THC demonstrated to induce dopamine release in prefrontal cortex and ventral striatum (key structural locations of ADHD)</a:t>
            </a:r>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hey wait, what about marijuana?"/>
          <p:cNvSpPr txBox="1">
            <a:spLocks noGrp="1"/>
          </p:cNvSpPr>
          <p:nvPr>
            <p:ph type="title"/>
          </p:nvPr>
        </p:nvSpPr>
        <p:spPr>
          <a:xfrm>
            <a:off x="498473" y="484092"/>
            <a:ext cx="7556314" cy="1116108"/>
          </a:xfrm>
          <a:prstGeom prst="rect">
            <a:avLst/>
          </a:prstGeom>
        </p:spPr>
        <p:txBody>
          <a:bodyPr/>
          <a:lstStyle/>
          <a:p>
            <a:r>
              <a:t>hey wait, what about marijuana?</a:t>
            </a:r>
          </a:p>
        </p:txBody>
      </p:sp>
      <p:sp>
        <p:nvSpPr>
          <p:cNvPr id="529" name="European studies have found that controlled use of Becodran (delta9-THC) was helpful in alleviated symptoms of poor frustration tolerance, anger outbursts, boredom and concentration problems in adults with ADHD…"/>
          <p:cNvSpPr txBox="1">
            <a:spLocks noGrp="1"/>
          </p:cNvSpPr>
          <p:nvPr>
            <p:ph type="body" idx="1"/>
          </p:nvPr>
        </p:nvSpPr>
        <p:spPr>
          <a:xfrm>
            <a:off x="498473" y="1981200"/>
            <a:ext cx="7556314" cy="4144963"/>
          </a:xfrm>
          <a:prstGeom prst="rect">
            <a:avLst/>
          </a:prstGeom>
        </p:spPr>
        <p:txBody>
          <a:bodyPr/>
          <a:lstStyle/>
          <a:p>
            <a:pPr marL="221741" indent="-221741" defTabSz="886967">
              <a:spcBef>
                <a:spcPts val="1900"/>
              </a:spcBef>
              <a:defRPr sz="1900"/>
            </a:pPr>
            <a:r>
              <a:t>European studies have found that controlled use of Becodran (delta9-THC) was helpful in alleviated symptoms of poor frustration tolerance, anger outbursts, boredom and concentration problems in adults with ADHD</a:t>
            </a:r>
          </a:p>
          <a:p>
            <a:pPr marL="221741" indent="-221741" defTabSz="886967">
              <a:spcBef>
                <a:spcPts val="1900"/>
              </a:spcBef>
              <a:defRPr sz="1900"/>
            </a:pPr>
            <a:r>
              <a:t>Delta9-THC + CBD has demonstrated effectiveness for sleep</a:t>
            </a:r>
          </a:p>
          <a:p>
            <a:pPr marL="221741" indent="-221741" defTabSz="886967">
              <a:spcBef>
                <a:spcPts val="1900"/>
              </a:spcBef>
              <a:defRPr sz="1900"/>
            </a:pPr>
            <a:r>
              <a:t>nomedical use of THC shown to keep adults with ADHD away fro more harmful subsrtances, like cocaine</a:t>
            </a:r>
          </a:p>
          <a:p>
            <a:pPr marL="221741" indent="-221741" defTabSz="886967">
              <a:spcBef>
                <a:spcPts val="1900"/>
              </a:spcBef>
              <a:defRPr sz="1900"/>
            </a:pPr>
            <a:r>
              <a:t>Observational studies show cannabis is often a substitute for alcohol illicit drugs and commonly diverted prescription drugs. </a:t>
            </a:r>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O, marijuana is cool for my patients?"/>
          <p:cNvSpPr txBox="1">
            <a:spLocks noGrp="1"/>
          </p:cNvSpPr>
          <p:nvPr>
            <p:ph type="title"/>
          </p:nvPr>
        </p:nvSpPr>
        <p:spPr>
          <a:xfrm>
            <a:off x="498473" y="484092"/>
            <a:ext cx="7556314" cy="1116108"/>
          </a:xfrm>
          <a:prstGeom prst="rect">
            <a:avLst/>
          </a:prstGeom>
        </p:spPr>
        <p:txBody>
          <a:bodyPr>
            <a:normAutofit fontScale="90000"/>
          </a:bodyPr>
          <a:lstStyle/>
          <a:p>
            <a:pPr lvl="1"/>
            <a:r>
              <a:t>SO, marijuana is cool for my patients? </a:t>
            </a:r>
          </a:p>
        </p:txBody>
      </p:sp>
      <p:sp>
        <p:nvSpPr>
          <p:cNvPr id="532" name="not exactly.…"/>
          <p:cNvSpPr txBox="1">
            <a:spLocks noGrp="1"/>
          </p:cNvSpPr>
          <p:nvPr>
            <p:ph type="body" idx="1"/>
          </p:nvPr>
        </p:nvSpPr>
        <p:spPr>
          <a:xfrm>
            <a:off x="498473" y="1981200"/>
            <a:ext cx="7556314" cy="4144963"/>
          </a:xfrm>
          <a:prstGeom prst="rect">
            <a:avLst/>
          </a:prstGeom>
        </p:spPr>
        <p:txBody>
          <a:bodyPr/>
          <a:lstStyle/>
          <a:p>
            <a:r>
              <a:t>not exactly. </a:t>
            </a:r>
          </a:p>
          <a:p>
            <a:r>
              <a:t>more research is needed. </a:t>
            </a:r>
          </a:p>
          <a:p>
            <a:r>
              <a:t>but this may explain WHY many patients with ADHD use THC and the effects it has on calming internal agitation</a:t>
            </a:r>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ADHD medication"/>
          <p:cNvSpPr txBox="1">
            <a:spLocks noGrp="1"/>
          </p:cNvSpPr>
          <p:nvPr>
            <p:ph type="title"/>
          </p:nvPr>
        </p:nvSpPr>
        <p:spPr>
          <a:xfrm>
            <a:off x="498473" y="134470"/>
            <a:ext cx="7556314" cy="995082"/>
          </a:xfrm>
          <a:prstGeom prst="rect">
            <a:avLst/>
          </a:prstGeom>
        </p:spPr>
        <p:txBody>
          <a:bodyPr/>
          <a:lstStyle/>
          <a:p>
            <a:pPr lvl="3"/>
            <a:r>
              <a:t>ADHD medication</a:t>
            </a:r>
          </a:p>
        </p:txBody>
      </p:sp>
      <p:sp>
        <p:nvSpPr>
          <p:cNvPr id="535" name="Research consistently demonstrates highest risk for medication abuse, misuse or diversion among white, male college aged young adults…"/>
          <p:cNvSpPr txBox="1">
            <a:spLocks noGrp="1"/>
          </p:cNvSpPr>
          <p:nvPr>
            <p:ph type="body" idx="1"/>
          </p:nvPr>
        </p:nvSpPr>
        <p:spPr>
          <a:xfrm>
            <a:off x="498473" y="1981200"/>
            <a:ext cx="7556314" cy="4144963"/>
          </a:xfrm>
          <a:prstGeom prst="rect">
            <a:avLst/>
          </a:prstGeom>
        </p:spPr>
        <p:txBody>
          <a:bodyPr/>
          <a:lstStyle/>
          <a:p>
            <a:r>
              <a:t>Research consistently demonstrates highest risk for medication abuse, misuse or diversion among white, male college aged young adults</a:t>
            </a:r>
          </a:p>
          <a:p>
            <a:r>
              <a:t>Does diversion happen? Of course. Are we the stimulant police. NO. </a:t>
            </a:r>
          </a:p>
          <a:p>
            <a:r>
              <a:t>see patients monthly, no less than every 3 months. </a:t>
            </a:r>
          </a:p>
          <a:p>
            <a:r>
              <a:t>30 day refills for new patients, </a:t>
            </a:r>
          </a:p>
          <a:p>
            <a:r>
              <a:t>Check PMP at every refill, controlled substance contracts, UTOX if concerned (be aware of shame)</a:t>
            </a:r>
          </a:p>
        </p:txBody>
      </p:sp>
      <p:sp>
        <p:nvSpPr>
          <p:cNvPr id="536" name="Text Placeholder 3"/>
          <p:cNvSpPr>
            <a:spLocks noGrp="1"/>
          </p:cNvSpPr>
          <p:nvPr>
            <p:ph type="body" idx="1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spcBef>
                <a:spcPts val="0"/>
              </a:spcBef>
              <a:buSzTx/>
              <a:buNone/>
              <a:defRPr sz="2400">
                <a:solidFill>
                  <a:schemeClr val="accent3"/>
                </a:solidFill>
              </a:defRPr>
            </a:lvl1pPr>
          </a:lstStyle>
          <a:p>
            <a:r>
              <a:t>Prescribing SAFETY and SAFELY</a:t>
            </a:r>
          </a:p>
        </p:txBody>
      </p: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8" name="Title 1"/>
          <p:cNvSpPr txBox="1">
            <a:spLocks noGrp="1"/>
          </p:cNvSpPr>
          <p:nvPr>
            <p:ph type="title"/>
          </p:nvPr>
        </p:nvSpPr>
        <p:spPr>
          <a:xfrm>
            <a:off x="498473" y="484092"/>
            <a:ext cx="7556314" cy="1116108"/>
          </a:xfrm>
          <a:prstGeom prst="rect">
            <a:avLst/>
          </a:prstGeom>
        </p:spPr>
        <p:txBody>
          <a:bodyPr/>
          <a:lstStyle>
            <a:lvl1pPr>
              <a:defRPr sz="3200"/>
            </a:lvl1pPr>
          </a:lstStyle>
          <a:p>
            <a:r>
              <a:t>Disruptive Mood Dysregulation Disorder</a:t>
            </a:r>
          </a:p>
        </p:txBody>
      </p:sp>
      <p:sp>
        <p:nvSpPr>
          <p:cNvPr id="539" name="Content Placeholder 2"/>
          <p:cNvSpPr txBox="1">
            <a:spLocks noGrp="1"/>
          </p:cNvSpPr>
          <p:nvPr>
            <p:ph type="body" idx="1"/>
          </p:nvPr>
        </p:nvSpPr>
        <p:spPr>
          <a:xfrm>
            <a:off x="498473" y="1981200"/>
            <a:ext cx="7556314" cy="4144963"/>
          </a:xfrm>
          <a:prstGeom prst="rect">
            <a:avLst/>
          </a:prstGeom>
        </p:spPr>
        <p:txBody>
          <a:bodyPr/>
          <a:lstStyle/>
          <a:p>
            <a:r>
              <a:t>New to DSM-V</a:t>
            </a:r>
          </a:p>
          <a:p>
            <a:r>
              <a:t>Created to capture pts with ADHD + mood dysregulation frequently diagnosed as pediatric bipolar disorder </a:t>
            </a:r>
          </a:p>
          <a:p>
            <a:r>
              <a:t>Validated following research showing pts diagnosed with PBPD </a:t>
            </a:r>
            <a:r>
              <a:rPr i="1"/>
              <a:t>with</a:t>
            </a:r>
            <a:r>
              <a:t> mania had similar rate of sx improvement on stimulants compared to pts dx with ADHD</a:t>
            </a:r>
          </a:p>
        </p:txBody>
      </p:sp>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1" name="Title 1"/>
          <p:cNvSpPr txBox="1">
            <a:spLocks noGrp="1"/>
          </p:cNvSpPr>
          <p:nvPr>
            <p:ph type="title"/>
          </p:nvPr>
        </p:nvSpPr>
        <p:spPr>
          <a:xfrm>
            <a:off x="498473" y="484092"/>
            <a:ext cx="7556314" cy="1116108"/>
          </a:xfrm>
          <a:prstGeom prst="rect">
            <a:avLst/>
          </a:prstGeom>
        </p:spPr>
        <p:txBody>
          <a:bodyPr/>
          <a:lstStyle/>
          <a:p>
            <a:r>
              <a:t>DMDD diagnostic critera</a:t>
            </a:r>
          </a:p>
        </p:txBody>
      </p:sp>
      <p:sp>
        <p:nvSpPr>
          <p:cNvPr id="542" name="Content Placeholder 2"/>
          <p:cNvSpPr txBox="1">
            <a:spLocks noGrp="1"/>
          </p:cNvSpPr>
          <p:nvPr>
            <p:ph type="body" idx="1"/>
          </p:nvPr>
        </p:nvSpPr>
        <p:spPr>
          <a:xfrm>
            <a:off x="498473" y="1981200"/>
            <a:ext cx="7556314" cy="4144963"/>
          </a:xfrm>
          <a:prstGeom prst="rect">
            <a:avLst/>
          </a:prstGeom>
        </p:spPr>
        <p:txBody>
          <a:bodyPr/>
          <a:lstStyle/>
          <a:p>
            <a:r>
              <a:t>Severe and recurrent temper outbursts </a:t>
            </a:r>
          </a:p>
          <a:p>
            <a:r>
              <a:t>Inconsistent with developmental level</a:t>
            </a:r>
          </a:p>
          <a:p>
            <a:pPr>
              <a:defRPr i="1"/>
            </a:pPr>
            <a:r>
              <a:t>Mood between outbursts is persistently irritable</a:t>
            </a:r>
          </a:p>
          <a:p>
            <a:r>
              <a:t>3x per week, persistent for 12 months with no periods lasting more than 3 months without sx</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4" name="Title 1"/>
          <p:cNvSpPr txBox="1">
            <a:spLocks noGrp="1"/>
          </p:cNvSpPr>
          <p:nvPr>
            <p:ph type="title"/>
          </p:nvPr>
        </p:nvSpPr>
        <p:spPr>
          <a:xfrm>
            <a:off x="498473" y="484092"/>
            <a:ext cx="7556314" cy="1116108"/>
          </a:xfrm>
          <a:prstGeom prst="rect">
            <a:avLst/>
          </a:prstGeom>
        </p:spPr>
        <p:txBody>
          <a:bodyPr/>
          <a:lstStyle/>
          <a:p>
            <a:r>
              <a:t>DMDD: a changing diagnosis?</a:t>
            </a:r>
          </a:p>
        </p:txBody>
      </p:sp>
      <p:sp>
        <p:nvSpPr>
          <p:cNvPr id="545" name="Content Placeholder 2"/>
          <p:cNvSpPr txBox="1">
            <a:spLocks noGrp="1"/>
          </p:cNvSpPr>
          <p:nvPr>
            <p:ph type="body" idx="1"/>
          </p:nvPr>
        </p:nvSpPr>
        <p:spPr>
          <a:xfrm>
            <a:off x="498473" y="1981200"/>
            <a:ext cx="7556314" cy="4144963"/>
          </a:xfrm>
          <a:prstGeom prst="rect">
            <a:avLst/>
          </a:prstGeom>
        </p:spPr>
        <p:txBody>
          <a:bodyPr/>
          <a:lstStyle/>
          <a:p>
            <a:r>
              <a:t>56% of pts on inpatient unit met criteria for mania at parent report</a:t>
            </a:r>
          </a:p>
          <a:p>
            <a:r>
              <a:t>Of those, 46% met criteria for DMDD by parent report</a:t>
            </a:r>
          </a:p>
          <a:p>
            <a:r>
              <a:t>But only 17% met full criteria when observed on unit. </a:t>
            </a:r>
          </a:p>
          <a:p>
            <a:pPr>
              <a:defRPr sz="1400"/>
            </a:pPr>
            <a:r>
              <a:t>Margulies, D. M., Weintraub, S., Basile, J., Grover, P. J. and Carlson, G. A. (2012), Will disruptive mood dysregulation disorder reduce false diagnosis of bipolar disorder in children?. Bipolar Disorders, 14: 488–496. doi: 10.1111/j.1399-5618.2012.01029.x</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rgbClr val="E7CFE7"/>
        </a:solidFill>
        <a:effectLst/>
      </p:bgPr>
    </p:bg>
    <p:spTree>
      <p:nvGrpSpPr>
        <p:cNvPr id="1" name=""/>
        <p:cNvGrpSpPr/>
        <p:nvPr/>
      </p:nvGrpSpPr>
      <p:grpSpPr>
        <a:xfrm>
          <a:off x="0" y="0"/>
          <a:ext cx="0" cy="0"/>
          <a:chOff x="0" y="0"/>
          <a:chExt cx="0" cy="0"/>
        </a:xfrm>
      </p:grpSpPr>
      <p:sp>
        <p:nvSpPr>
          <p:cNvPr id="547" name="Title 1"/>
          <p:cNvSpPr txBox="1">
            <a:spLocks noGrp="1"/>
          </p:cNvSpPr>
          <p:nvPr>
            <p:ph type="title"/>
          </p:nvPr>
        </p:nvSpPr>
        <p:spPr>
          <a:xfrm>
            <a:off x="498473" y="484092"/>
            <a:ext cx="7556314" cy="1116108"/>
          </a:xfrm>
          <a:prstGeom prst="rect">
            <a:avLst/>
          </a:prstGeom>
        </p:spPr>
        <p:txBody>
          <a:bodyPr/>
          <a:lstStyle>
            <a:lvl1pPr>
              <a:defRPr sz="3200"/>
            </a:lvl1pPr>
          </a:lstStyle>
          <a:p>
            <a:r>
              <a:t>ADHD Adult Cases</a:t>
            </a:r>
          </a:p>
        </p:txBody>
      </p:sp>
      <p:sp>
        <p:nvSpPr>
          <p:cNvPr id="548" name="Content Placeholder 2"/>
          <p:cNvSpPr txBox="1">
            <a:spLocks noGrp="1"/>
          </p:cNvSpPr>
          <p:nvPr>
            <p:ph type="body" idx="1"/>
          </p:nvPr>
        </p:nvSpPr>
        <p:spPr>
          <a:xfrm>
            <a:off x="685800" y="1676400"/>
            <a:ext cx="7772400" cy="4419600"/>
          </a:xfrm>
          <a:prstGeom prst="rect">
            <a:avLst/>
          </a:prstGeom>
        </p:spPr>
        <p:txBody>
          <a:bodyPr/>
          <a:lstStyle/>
          <a:p>
            <a:pPr marL="221741" indent="-221741" defTabSz="886967">
              <a:spcBef>
                <a:spcPts val="1900"/>
              </a:spcBef>
              <a:defRPr sz="2100" b="1"/>
            </a:pPr>
            <a:r>
              <a:t>CASE 1: 32yo/H/M-father of 2</a:t>
            </a:r>
            <a:r>
              <a:rPr b="0"/>
              <a:t>. Cannot keep job &gt;6mths. Gets bored easily. Never had close friendships. Cannot finish projects/school/training. Irritable. Gets annoyed when challenged. Feels guilty he is not helping his family and has low self-esteem.</a:t>
            </a:r>
            <a:endParaRPr sz="1700"/>
          </a:p>
          <a:p>
            <a:pPr marL="221741" indent="-221741" defTabSz="886967">
              <a:spcBef>
                <a:spcPts val="1900"/>
              </a:spcBef>
              <a:defRPr sz="2300"/>
            </a:pPr>
            <a:endParaRPr sz="1700"/>
          </a:p>
          <a:p>
            <a:pPr marL="221741" indent="-221741" defTabSz="886967">
              <a:spcBef>
                <a:spcPts val="1900"/>
              </a:spcBef>
              <a:defRPr sz="2100" b="1"/>
            </a:pPr>
            <a:r>
              <a:t>CASE 2: 32yo/W/F-mother of 3</a:t>
            </a:r>
            <a:r>
              <a:rPr b="0"/>
              <a:t>. Chronic underachiever. Grew up in home with ETOH/DV. ‘Bad temper’. No patience. Early life: ‘free spirit’, happy, always on the ‘go’. Very embarrassed about making bad choices-especially around males she has in relationships.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1C1E4"/>
        </a:solidFill>
        <a:effectLst/>
      </p:bgPr>
    </p:bg>
    <p:spTree>
      <p:nvGrpSpPr>
        <p:cNvPr id="1" name=""/>
        <p:cNvGrpSpPr/>
        <p:nvPr/>
      </p:nvGrpSpPr>
      <p:grpSpPr>
        <a:xfrm>
          <a:off x="0" y="0"/>
          <a:ext cx="0" cy="0"/>
          <a:chOff x="0" y="0"/>
          <a:chExt cx="0" cy="0"/>
        </a:xfrm>
      </p:grpSpPr>
      <p:sp>
        <p:nvSpPr>
          <p:cNvPr id="273" name="Title 1"/>
          <p:cNvSpPr txBox="1">
            <a:spLocks noGrp="1"/>
          </p:cNvSpPr>
          <p:nvPr>
            <p:ph type="title"/>
          </p:nvPr>
        </p:nvSpPr>
        <p:spPr>
          <a:xfrm>
            <a:off x="498473" y="484092"/>
            <a:ext cx="7556314" cy="1116108"/>
          </a:xfrm>
          <a:prstGeom prst="rect">
            <a:avLst/>
          </a:prstGeom>
        </p:spPr>
        <p:txBody>
          <a:bodyPr/>
          <a:lstStyle/>
          <a:p>
            <a:pPr>
              <a:defRPr sz="3200"/>
            </a:pPr>
            <a:r>
              <a:t>ADHD: </a:t>
            </a:r>
            <a:br/>
            <a:endParaRPr/>
          </a:p>
        </p:txBody>
      </p:sp>
      <p:sp>
        <p:nvSpPr>
          <p:cNvPr id="274" name="Content Placeholder 2"/>
          <p:cNvSpPr txBox="1">
            <a:spLocks noGrp="1"/>
          </p:cNvSpPr>
          <p:nvPr>
            <p:ph type="body" idx="1"/>
          </p:nvPr>
        </p:nvSpPr>
        <p:spPr>
          <a:xfrm>
            <a:off x="787400" y="1638300"/>
            <a:ext cx="7772400" cy="4495800"/>
          </a:xfrm>
          <a:prstGeom prst="rect">
            <a:avLst/>
          </a:prstGeom>
        </p:spPr>
        <p:txBody>
          <a:bodyPr/>
          <a:lstStyle/>
          <a:p>
            <a:pPr>
              <a:lnSpc>
                <a:spcPct val="80000"/>
              </a:lnSpc>
            </a:pPr>
            <a:r>
              <a:t>Inattention, Impulsivity, Hyperactivity </a:t>
            </a:r>
          </a:p>
          <a:p>
            <a:pPr>
              <a:lnSpc>
                <a:spcPct val="80000"/>
              </a:lnSpc>
            </a:pPr>
            <a:r>
              <a:t>Symptoms must have been present prior to the age of 12</a:t>
            </a:r>
          </a:p>
          <a:p>
            <a:pPr>
              <a:lnSpc>
                <a:spcPct val="80000"/>
              </a:lnSpc>
            </a:pPr>
            <a:r>
              <a:t>Core symptoms: internal restlessness, unfocused mental activity, difficulty with focusing on conversations</a:t>
            </a:r>
          </a:p>
          <a:p>
            <a:pPr>
              <a:lnSpc>
                <a:spcPct val="80000"/>
              </a:lnSpc>
            </a:pPr>
            <a:r>
              <a:t>Self regulation: problems controlling impulses, switching attention, regulating emotional responses, initiating tasks and problem solving</a:t>
            </a:r>
          </a:p>
          <a:p>
            <a:pPr>
              <a:lnSpc>
                <a:spcPct val="80000"/>
              </a:lnSpc>
            </a:pPr>
            <a:r>
              <a:t>Additional problems: sleep problems, poor self esteem, comorbid conditions</a:t>
            </a:r>
          </a:p>
          <a:p>
            <a:pPr>
              <a:lnSpc>
                <a:spcPct val="80000"/>
              </a:lnSpc>
            </a:pPr>
            <a:r>
              <a:t>15-50% children who have had a serious concussion or TBI develop secondary ADHD, which is clinically indistinguishable from idiopathic ADHD</a:t>
            </a:r>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bg>
      <p:bgPr>
        <a:solidFill>
          <a:srgbClr val="E7CFE7"/>
        </a:solidFill>
        <a:effectLst/>
      </p:bgPr>
    </p:bg>
    <p:spTree>
      <p:nvGrpSpPr>
        <p:cNvPr id="1" name=""/>
        <p:cNvGrpSpPr/>
        <p:nvPr/>
      </p:nvGrpSpPr>
      <p:grpSpPr>
        <a:xfrm>
          <a:off x="0" y="0"/>
          <a:ext cx="0" cy="0"/>
          <a:chOff x="0" y="0"/>
          <a:chExt cx="0" cy="0"/>
        </a:xfrm>
      </p:grpSpPr>
      <p:sp>
        <p:nvSpPr>
          <p:cNvPr id="550" name="Title 1"/>
          <p:cNvSpPr txBox="1">
            <a:spLocks noGrp="1"/>
          </p:cNvSpPr>
          <p:nvPr>
            <p:ph type="title"/>
          </p:nvPr>
        </p:nvSpPr>
        <p:spPr>
          <a:xfrm>
            <a:off x="498473" y="484092"/>
            <a:ext cx="7556314" cy="1116108"/>
          </a:xfrm>
          <a:prstGeom prst="rect">
            <a:avLst/>
          </a:prstGeom>
        </p:spPr>
        <p:txBody>
          <a:bodyPr/>
          <a:lstStyle>
            <a:lvl1pPr>
              <a:defRPr sz="3200"/>
            </a:lvl1pPr>
          </a:lstStyle>
          <a:p>
            <a:r>
              <a:t>ADHD Adult Cases</a:t>
            </a:r>
          </a:p>
        </p:txBody>
      </p:sp>
      <p:sp>
        <p:nvSpPr>
          <p:cNvPr id="551" name="Content Placeholder 2"/>
          <p:cNvSpPr txBox="1">
            <a:spLocks noGrp="1"/>
          </p:cNvSpPr>
          <p:nvPr>
            <p:ph type="body" idx="1"/>
          </p:nvPr>
        </p:nvSpPr>
        <p:spPr>
          <a:xfrm>
            <a:off x="685800" y="1676400"/>
            <a:ext cx="7772400" cy="4419600"/>
          </a:xfrm>
          <a:prstGeom prst="rect">
            <a:avLst/>
          </a:prstGeom>
        </p:spPr>
        <p:txBody>
          <a:bodyPr/>
          <a:lstStyle/>
          <a:p>
            <a:pPr>
              <a:lnSpc>
                <a:spcPct val="90000"/>
              </a:lnSpc>
              <a:defRPr sz="2200" b="1"/>
            </a:pPr>
            <a:r>
              <a:t>CASE 3: 54yo/W/M-teacher and Coach</a:t>
            </a:r>
            <a:r>
              <a:rPr b="0"/>
              <a:t>. Fired from job for inappropriate verbal abuse to student in game (had job for 12 years). Very outspoken/hard-charging. Workaholic. ‘My way or the highway’. Ranter and Raver. Wife is constant peace-maker at home. Poor time management.</a:t>
            </a:r>
            <a:endParaRPr sz="1800"/>
          </a:p>
          <a:p>
            <a:pPr>
              <a:lnSpc>
                <a:spcPct val="90000"/>
              </a:lnSpc>
              <a:defRPr sz="2200" b="1"/>
            </a:pPr>
            <a:r>
              <a:t>CASE 4: 61yo/Eastern-European/F-no children</a:t>
            </a:r>
            <a:r>
              <a:rPr b="0"/>
              <a:t>. Has PhD. Describes self as stubborn, bossy, impulsive, unpopular and ‘difficult’. She has chronic DFA, with trouble waking and getting going in the AM-so often late. Able to compensate for attentional drift, but not socially or in daily life skills. Often forgets to pay bills. Brilliant academically.</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Education Credits</a:t>
            </a:r>
            <a:endParaRPr lang="en-US" dirty="0"/>
          </a:p>
        </p:txBody>
      </p:sp>
      <p:sp>
        <p:nvSpPr>
          <p:cNvPr id="3" name="Content Placeholder 2"/>
          <p:cNvSpPr>
            <a:spLocks noGrp="1"/>
          </p:cNvSpPr>
          <p:nvPr>
            <p:ph idx="1"/>
          </p:nvPr>
        </p:nvSpPr>
        <p:spPr>
          <a:xfrm>
            <a:off x="1257300" y="2057401"/>
            <a:ext cx="4657725" cy="3404507"/>
          </a:xfrm>
        </p:spPr>
        <p:txBody>
          <a:bodyPr>
            <a:noAutofit/>
          </a:bodyPr>
          <a:lstStyle/>
          <a:p>
            <a:pPr marL="0" indent="0">
              <a:buNone/>
            </a:pPr>
            <a:r>
              <a:rPr lang="en-US" sz="1350" dirty="0"/>
              <a:t>In support of improving patient care, Community Health Center, Inc./Weitzman Institute is jointly accredited by the Accreditation Council for Continuing Medical Education (ACCME), the Accreditation Council for Pharmacy Education (ACPE), and the American Nurses Credentialing Center (ANCC), to provide continuing education for the healthcare team.</a:t>
            </a:r>
          </a:p>
          <a:p>
            <a:pPr marL="0" indent="0">
              <a:buNone/>
            </a:pPr>
            <a:endParaRPr lang="en-US" sz="1350" dirty="0"/>
          </a:p>
          <a:p>
            <a:pPr marL="0" indent="0">
              <a:buNone/>
            </a:pPr>
            <a:r>
              <a:rPr lang="en-US" sz="1350" dirty="0"/>
              <a:t>This series is intended for </a:t>
            </a:r>
            <a:r>
              <a:rPr lang="en-US" sz="1350" dirty="0">
                <a:solidFill>
                  <a:srgbClr val="FF0000"/>
                </a:solidFill>
              </a:rPr>
              <a:t>post-graduate residents engaging in a year-long Residency program. </a:t>
            </a:r>
            <a:endParaRPr lang="en-US" sz="1350" dirty="0">
              <a:solidFill>
                <a:srgbClr val="FF0000"/>
              </a:solidFill>
            </a:endParaRPr>
          </a:p>
          <a:p>
            <a:pPr marL="0" indent="0">
              <a:buNone/>
            </a:pPr>
            <a:endParaRPr lang="en-US" sz="1350" dirty="0"/>
          </a:p>
          <a:p>
            <a:pPr marL="0" indent="0">
              <a:buNone/>
            </a:pPr>
            <a:r>
              <a:rPr lang="en-US" sz="1350" dirty="0"/>
              <a:t>Please complete the survey </a:t>
            </a:r>
            <a:r>
              <a:rPr lang="en-US" sz="1350" dirty="0"/>
              <a:t>on </a:t>
            </a:r>
            <a:r>
              <a:rPr lang="en-US" sz="1350" dirty="0">
                <a:solidFill>
                  <a:srgbClr val="FF0000"/>
                </a:solidFill>
              </a:rPr>
              <a:t>New Innovations</a:t>
            </a:r>
            <a:r>
              <a:rPr lang="en-US" sz="1350" dirty="0"/>
              <a:t> to satisfy </a:t>
            </a:r>
            <a:r>
              <a:rPr lang="en-US" sz="1350" dirty="0"/>
              <a:t>your continuing education credit.</a:t>
            </a:r>
          </a:p>
          <a:p>
            <a:pPr marL="0" indent="0">
              <a:buNone/>
            </a:pPr>
            <a:endParaRPr lang="en-US" sz="1350" dirty="0"/>
          </a:p>
          <a:p>
            <a:pPr marL="0" indent="0">
              <a:buNone/>
            </a:pPr>
            <a:r>
              <a:rPr lang="en-US" sz="1350" dirty="0"/>
              <a:t>A comprehensive certificate will be sent out after the end of the series, </a:t>
            </a:r>
            <a:r>
              <a:rPr lang="en-US" sz="1350" dirty="0">
                <a:solidFill>
                  <a:srgbClr val="FF0000"/>
                </a:solidFill>
              </a:rPr>
              <a:t>June</a:t>
            </a:r>
            <a:r>
              <a:rPr lang="en-US" sz="1350">
                <a:solidFill>
                  <a:srgbClr val="FF0000"/>
                </a:solidFill>
              </a:rPr>
              <a:t>, 2023. </a:t>
            </a:r>
            <a:endParaRPr lang="en-US" sz="1350" dirty="0">
              <a:solidFill>
                <a:srgbClr val="FF0000"/>
              </a:solidFill>
            </a:endParaRPr>
          </a:p>
        </p:txBody>
      </p:sp>
      <p:pic>
        <p:nvPicPr>
          <p:cNvPr id="1026" name="Picture 2" descr="https://mcusercontent.com/8eeee921893db656502b54f00/images/0e0f1bd4-a57b-4cfa-be43-7659e33eab37.pn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943601" y="2800351"/>
            <a:ext cx="1979579" cy="136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5361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Title 1"/>
          <p:cNvSpPr txBox="1">
            <a:spLocks noGrp="1"/>
          </p:cNvSpPr>
          <p:nvPr>
            <p:ph type="title"/>
          </p:nvPr>
        </p:nvSpPr>
        <p:spPr>
          <a:xfrm>
            <a:off x="498473" y="484092"/>
            <a:ext cx="7556314" cy="1116108"/>
          </a:xfrm>
          <a:prstGeom prst="rect">
            <a:avLst/>
          </a:prstGeom>
        </p:spPr>
        <p:txBody>
          <a:bodyPr/>
          <a:lstStyle/>
          <a:p>
            <a:pPr>
              <a:defRPr sz="3200" b="1"/>
            </a:pPr>
            <a:r>
              <a:t>References &amp; Resources</a:t>
            </a:r>
            <a:br/>
            <a:endParaRPr/>
          </a:p>
        </p:txBody>
      </p:sp>
      <p:sp>
        <p:nvSpPr>
          <p:cNvPr id="557" name="Content Placeholder 2"/>
          <p:cNvSpPr txBox="1">
            <a:spLocks noGrp="1"/>
          </p:cNvSpPr>
          <p:nvPr>
            <p:ph type="body" idx="1"/>
          </p:nvPr>
        </p:nvSpPr>
        <p:spPr>
          <a:xfrm>
            <a:off x="685800" y="1295400"/>
            <a:ext cx="7772400" cy="4800600"/>
          </a:xfrm>
          <a:prstGeom prst="rect">
            <a:avLst/>
          </a:prstGeom>
        </p:spPr>
        <p:txBody>
          <a:bodyPr/>
          <a:lstStyle/>
          <a:p>
            <a:pPr marL="144017" indent="-144017" defTabSz="576071">
              <a:spcBef>
                <a:spcPts val="1200"/>
              </a:spcBef>
              <a:buSzTx/>
              <a:buNone/>
              <a:defRPr sz="1260"/>
            </a:pPr>
            <a:r>
              <a:rPr dirty="0"/>
              <a:t>CHADD</a:t>
            </a:r>
          </a:p>
          <a:p>
            <a:pPr marL="144017" indent="-144017" defTabSz="576071">
              <a:spcBef>
                <a:spcPts val="1200"/>
              </a:spcBef>
              <a:buSzTx/>
              <a:buNone/>
              <a:defRPr sz="1260"/>
            </a:pPr>
            <a:r>
              <a:rPr dirty="0" err="1"/>
              <a:t>ADDitude</a:t>
            </a:r>
            <a:endParaRPr dirty="0"/>
          </a:p>
          <a:p>
            <a:pPr marL="144017" indent="-144017" defTabSz="576071">
              <a:spcBef>
                <a:spcPts val="1200"/>
              </a:spcBef>
              <a:buSzTx/>
              <a:buNone/>
              <a:defRPr sz="1260"/>
            </a:pPr>
            <a:r>
              <a:rPr u="sng" dirty="0">
                <a:solidFill>
                  <a:srgbClr val="0000FF"/>
                </a:solidFill>
                <a:uFill>
                  <a:solidFill>
                    <a:srgbClr val="0000FF"/>
                  </a:solidFill>
                </a:uFill>
                <a:hlinkClick r:id="rId2"/>
              </a:rPr>
              <a:t>https://howtoadhd.com</a:t>
            </a:r>
          </a:p>
          <a:p>
            <a:pPr marL="144017" indent="-144017" defTabSz="576071">
              <a:spcBef>
                <a:spcPts val="1200"/>
              </a:spcBef>
              <a:buSzTx/>
              <a:buNone/>
              <a:defRPr sz="1260"/>
            </a:pPr>
            <a:r>
              <a:rPr dirty="0" err="1"/>
              <a:t>Faraone</a:t>
            </a:r>
            <a:r>
              <a:rPr dirty="0"/>
              <a:t>, S.V. et al. (2015). Attention-deficit/hyperactivity disorder. </a:t>
            </a:r>
            <a:r>
              <a:rPr i="1" dirty="0"/>
              <a:t>Nat. Rev. Dis. Primers </a:t>
            </a:r>
            <a:r>
              <a:rPr dirty="0" err="1"/>
              <a:t>doi</a:t>
            </a:r>
            <a:r>
              <a:rPr dirty="0"/>
              <a:t>: 10.1038/nrdp.2015.20 </a:t>
            </a:r>
          </a:p>
          <a:p>
            <a:pPr marL="144017" indent="-144017" defTabSz="576071">
              <a:spcBef>
                <a:spcPts val="1200"/>
              </a:spcBef>
              <a:buSzTx/>
              <a:buNone/>
              <a:defRPr sz="1260"/>
            </a:pPr>
            <a:r>
              <a:rPr dirty="0"/>
              <a:t>Franke, B., </a:t>
            </a:r>
            <a:r>
              <a:rPr dirty="0" err="1"/>
              <a:t>Michelini</a:t>
            </a:r>
            <a:r>
              <a:rPr dirty="0"/>
              <a:t>, G., </a:t>
            </a:r>
            <a:r>
              <a:rPr dirty="0" err="1"/>
              <a:t>Asherson</a:t>
            </a:r>
            <a:r>
              <a:rPr dirty="0"/>
              <a:t>, P., </a:t>
            </a:r>
            <a:r>
              <a:rPr dirty="0" err="1"/>
              <a:t>Banaschewski</a:t>
            </a:r>
            <a:r>
              <a:rPr dirty="0"/>
              <a:t>, T., </a:t>
            </a:r>
            <a:r>
              <a:rPr dirty="0" err="1"/>
              <a:t>Bilbow</a:t>
            </a:r>
            <a:r>
              <a:rPr dirty="0"/>
              <a:t>, A., </a:t>
            </a:r>
            <a:r>
              <a:rPr dirty="0" err="1"/>
              <a:t>Buitelaar</a:t>
            </a:r>
            <a:r>
              <a:rPr dirty="0"/>
              <a:t>, J. K., </a:t>
            </a:r>
            <a:r>
              <a:rPr dirty="0" err="1"/>
              <a:t>Cormand</a:t>
            </a:r>
            <a:r>
              <a:rPr dirty="0"/>
              <a:t>, B., </a:t>
            </a:r>
            <a:r>
              <a:rPr dirty="0" err="1"/>
              <a:t>Faraone</a:t>
            </a:r>
            <a:r>
              <a:rPr dirty="0"/>
              <a:t>, S. V., Ginsberg, Y., </a:t>
            </a:r>
            <a:r>
              <a:rPr dirty="0" err="1"/>
              <a:t>Haavik</a:t>
            </a:r>
            <a:r>
              <a:rPr dirty="0"/>
              <a:t>, J., </a:t>
            </a:r>
            <a:r>
              <a:rPr dirty="0" err="1"/>
              <a:t>Kuntsi</a:t>
            </a:r>
            <a:r>
              <a:rPr dirty="0"/>
              <a:t>, J., Larsson, H., </a:t>
            </a:r>
            <a:r>
              <a:rPr dirty="0" err="1"/>
              <a:t>Lesch</a:t>
            </a:r>
            <a:r>
              <a:rPr dirty="0"/>
              <a:t>, K.-P., Ramos-</a:t>
            </a:r>
            <a:r>
              <a:rPr dirty="0" err="1"/>
              <a:t>Quiroga</a:t>
            </a:r>
            <a:r>
              <a:rPr dirty="0"/>
              <a:t>, J. A., </a:t>
            </a:r>
            <a:r>
              <a:rPr dirty="0" err="1"/>
              <a:t>Réthelyi</a:t>
            </a:r>
            <a:r>
              <a:rPr dirty="0"/>
              <a:t>, J. M., </a:t>
            </a:r>
            <a:r>
              <a:rPr dirty="0" err="1"/>
              <a:t>Ribases</a:t>
            </a:r>
            <a:r>
              <a:rPr dirty="0"/>
              <a:t>, M., &amp; </a:t>
            </a:r>
            <a:r>
              <a:rPr dirty="0" err="1"/>
              <a:t>Reif</a:t>
            </a:r>
            <a:r>
              <a:rPr dirty="0"/>
              <a:t>, A. (2018). Live fast, die young? A review on the developmental trajectories of ADHD across the lifespan. </a:t>
            </a:r>
            <a:r>
              <a:rPr i="1" dirty="0">
                <a:solidFill>
                  <a:srgbClr val="000000"/>
                </a:solidFill>
              </a:rPr>
              <a:t>European </a:t>
            </a:r>
            <a:r>
              <a:rPr i="1" dirty="0" err="1">
                <a:solidFill>
                  <a:srgbClr val="000000"/>
                </a:solidFill>
              </a:rPr>
              <a:t>Neuropsychopharmacology</a:t>
            </a:r>
            <a:r>
              <a:rPr dirty="0"/>
              <a:t>, </a:t>
            </a:r>
            <a:r>
              <a:rPr i="1" dirty="0">
                <a:solidFill>
                  <a:srgbClr val="000000"/>
                </a:solidFill>
              </a:rPr>
              <a:t>28</a:t>
            </a:r>
            <a:r>
              <a:rPr dirty="0"/>
              <a:t>(10), 1059–1088. </a:t>
            </a:r>
            <a:r>
              <a:rPr u="sng" dirty="0">
                <a:ln w="3175" cap="flat">
                  <a:solidFill>
                    <a:srgbClr val="0000EE"/>
                  </a:solidFill>
                  <a:prstDash val="solid"/>
                  <a:miter lim="400000"/>
                </a:ln>
                <a:solidFill>
                  <a:srgbClr val="0000FF"/>
                </a:solidFill>
                <a:uFill>
                  <a:solidFill>
                    <a:srgbClr val="0000FF"/>
                  </a:solidFill>
                </a:uFill>
                <a:hlinkClick r:id="rId3"/>
              </a:rPr>
              <a:t>https://doi.org/10.1016/j.euroneuro.2018.08.001</a:t>
            </a:r>
          </a:p>
          <a:p>
            <a:pPr marL="0" indent="0" defTabSz="576071">
              <a:spcBef>
                <a:spcPts val="1200"/>
              </a:spcBef>
              <a:buSzTx/>
              <a:buNone/>
              <a:defRPr sz="1260"/>
            </a:pPr>
            <a:r>
              <a:rPr dirty="0" err="1"/>
              <a:t>Hupli</a:t>
            </a:r>
            <a:r>
              <a:rPr dirty="0"/>
              <a:t>, A. M. M. (2018). Medical Cannabis for Adult Attention Deficit Hyperactivity Disorder: Sociological Patient Case Report of Cannabinoid Therapeutics in Finland. </a:t>
            </a:r>
            <a:r>
              <a:rPr i="1" dirty="0">
                <a:solidFill>
                  <a:srgbClr val="000000"/>
                </a:solidFill>
              </a:rPr>
              <a:t>Medical Cannabis and Cannabinoids</a:t>
            </a:r>
            <a:r>
              <a:rPr dirty="0"/>
              <a:t>, </a:t>
            </a:r>
            <a:r>
              <a:rPr i="1" dirty="0">
                <a:solidFill>
                  <a:srgbClr val="000000"/>
                </a:solidFill>
              </a:rPr>
              <a:t>1</a:t>
            </a:r>
            <a:r>
              <a:rPr dirty="0"/>
              <a:t>(2), 112–118. </a:t>
            </a:r>
            <a:r>
              <a:rPr u="sng" dirty="0">
                <a:ln w="3175" cap="flat">
                  <a:solidFill>
                    <a:srgbClr val="0000EE"/>
                  </a:solidFill>
                  <a:prstDash val="solid"/>
                  <a:miter lim="400000"/>
                </a:ln>
                <a:solidFill>
                  <a:srgbClr val="0000FF"/>
                </a:solidFill>
                <a:uFill>
                  <a:solidFill>
                    <a:srgbClr val="0000FF"/>
                  </a:solidFill>
                </a:uFill>
                <a:hlinkClick r:id="rId4"/>
              </a:rPr>
              <a:t>https://doi.org/10.1159/000495307</a:t>
            </a:r>
          </a:p>
          <a:p>
            <a:pPr marL="0" indent="0" defTabSz="576071">
              <a:spcBef>
                <a:spcPts val="1200"/>
              </a:spcBef>
              <a:buSzTx/>
              <a:buNone/>
              <a:defRPr sz="1260"/>
            </a:pPr>
            <a:r>
              <a:rPr dirty="0"/>
              <a:t>Posner, J., </a:t>
            </a:r>
            <a:r>
              <a:rPr dirty="0" err="1"/>
              <a:t>Kass</a:t>
            </a:r>
            <a:r>
              <a:rPr dirty="0"/>
              <a:t>, E., &amp; </a:t>
            </a:r>
            <a:r>
              <a:rPr dirty="0" err="1"/>
              <a:t>Hulvershorn</a:t>
            </a:r>
            <a:r>
              <a:rPr dirty="0"/>
              <a:t>, L. (2014). Using Stimulants to Treat ADHD-Related Emotional Lability. </a:t>
            </a:r>
            <a:r>
              <a:rPr i="1" dirty="0">
                <a:solidFill>
                  <a:srgbClr val="000000"/>
                </a:solidFill>
              </a:rPr>
              <a:t>Current Psychiatry Reports</a:t>
            </a:r>
            <a:r>
              <a:rPr dirty="0"/>
              <a:t>, </a:t>
            </a:r>
            <a:r>
              <a:rPr i="1" dirty="0">
                <a:solidFill>
                  <a:srgbClr val="000000"/>
                </a:solidFill>
              </a:rPr>
              <a:t>16</a:t>
            </a:r>
            <a:r>
              <a:rPr dirty="0"/>
              <a:t>(10), 478. </a:t>
            </a:r>
            <a:r>
              <a:rPr u="sng" dirty="0">
                <a:ln w="3175" cap="flat">
                  <a:solidFill>
                    <a:srgbClr val="0000EE"/>
                  </a:solidFill>
                  <a:prstDash val="solid"/>
                  <a:miter lim="400000"/>
                </a:ln>
                <a:solidFill>
                  <a:srgbClr val="0000FF"/>
                </a:solidFill>
                <a:uFill>
                  <a:solidFill>
                    <a:srgbClr val="0000FF"/>
                  </a:solidFill>
                </a:uFill>
                <a:hlinkClick r:id="rId5"/>
              </a:rPr>
              <a:t>https://doi.org/10.1007/s11920-014-0478-4</a:t>
            </a:r>
          </a:p>
          <a:p>
            <a:pPr marL="144017" indent="-144017" defTabSz="576071">
              <a:spcBef>
                <a:spcPts val="1200"/>
              </a:spcBef>
              <a:buSzTx/>
              <a:buNone/>
              <a:defRPr sz="1260" u="sng">
                <a:solidFill>
                  <a:srgbClr val="BC5FBC"/>
                </a:solidFill>
                <a:uFill>
                  <a:solidFill>
                    <a:srgbClr val="BC5FBC"/>
                  </a:solidFill>
                </a:uFill>
              </a:defRPr>
            </a:pPr>
            <a:r>
              <a:rPr lang="en-US" u="sng" dirty="0" smtClean="0">
                <a:ln w="3175" cap="flat">
                  <a:solidFill>
                    <a:srgbClr val="0000EE"/>
                  </a:solidFill>
                  <a:prstDash val="solid"/>
                  <a:miter lim="400000"/>
                </a:ln>
                <a:solidFill>
                  <a:srgbClr val="0000FF"/>
                </a:solidFill>
                <a:uFill>
                  <a:solidFill>
                    <a:srgbClr val="0000FF"/>
                  </a:solidFill>
                </a:uFill>
                <a:hlinkClick r:id="rId6"/>
              </a:rPr>
              <a:t>okoniea@chc1.com</a:t>
            </a:r>
            <a:endParaRPr lang="en-US" u="sng" dirty="0" smtClean="0">
              <a:ln w="3175" cap="flat">
                <a:solidFill>
                  <a:srgbClr val="0000EE"/>
                </a:solidFill>
                <a:prstDash val="solid"/>
                <a:miter lim="400000"/>
              </a:ln>
              <a:solidFill>
                <a:srgbClr val="0000FF"/>
              </a:solidFill>
              <a:uFill>
                <a:solidFill>
                  <a:srgbClr val="0000FF"/>
                </a:solidFill>
              </a:uFill>
            </a:endParaRPr>
          </a:p>
          <a:p>
            <a:pPr marL="144017" indent="-144017" defTabSz="576071">
              <a:spcBef>
                <a:spcPts val="1200"/>
              </a:spcBef>
              <a:buSzTx/>
              <a:buNone/>
              <a:defRPr sz="1260" u="sng">
                <a:solidFill>
                  <a:srgbClr val="BC5FBC"/>
                </a:solidFill>
                <a:uFill>
                  <a:solidFill>
                    <a:srgbClr val="BC5FBC"/>
                  </a:solidFill>
                </a:uFill>
              </a:defRPr>
            </a:pPr>
            <a:r>
              <a:rPr lang="en-US" u="sng" dirty="0" smtClean="0">
                <a:ln w="3175" cap="flat">
                  <a:solidFill>
                    <a:srgbClr val="0000EE"/>
                  </a:solidFill>
                  <a:prstDash val="solid"/>
                  <a:miter lim="400000"/>
                </a:ln>
                <a:solidFill>
                  <a:srgbClr val="0000FF"/>
                </a:solidFill>
                <a:uFill>
                  <a:solidFill>
                    <a:srgbClr val="0000FF"/>
                  </a:solidFill>
                </a:uFill>
              </a:rPr>
              <a:t>Please reach out! </a:t>
            </a:r>
            <a:endParaRPr dirty="0">
              <a:solidFill>
                <a:srgbClr val="0000FF"/>
              </a:solidFill>
              <a:uFill>
                <a:solidFill>
                  <a:srgbClr val="0000FF"/>
                </a:solidFill>
              </a:u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457200" y="704850"/>
            <a:ext cx="8229600" cy="666750"/>
          </a:xfrm>
          <a:prstGeom prst="rect">
            <a:avLst/>
          </a:prstGeom>
        </p:spPr>
        <p:txBody>
          <a:bodyPr/>
          <a:lstStyle/>
          <a:p>
            <a:pPr>
              <a:defRPr b="1"/>
            </a:pPr>
            <a:r>
              <a:t>ADHD: </a:t>
            </a:r>
            <a:r>
              <a:rPr sz="3000"/>
              <a:t>a disorder of over and under</a:t>
            </a:r>
            <a:r>
              <a:t> </a:t>
            </a:r>
          </a:p>
        </p:txBody>
      </p:sp>
      <p:sp>
        <p:nvSpPr>
          <p:cNvPr id="277" name="Content Placeholder 2"/>
          <p:cNvSpPr txBox="1">
            <a:spLocks noGrp="1"/>
          </p:cNvSpPr>
          <p:nvPr>
            <p:ph type="body" idx="1"/>
          </p:nvPr>
        </p:nvSpPr>
        <p:spPr>
          <a:xfrm>
            <a:off x="457200" y="1447800"/>
            <a:ext cx="8229600" cy="4876800"/>
          </a:xfrm>
          <a:prstGeom prst="rect">
            <a:avLst/>
          </a:prstGeom>
        </p:spPr>
        <p:txBody>
          <a:bodyPr/>
          <a:lstStyle/>
          <a:p>
            <a:pPr>
              <a:defRPr u="sng">
                <a:solidFill>
                  <a:srgbClr val="BC5FBC"/>
                </a:solidFill>
                <a:uFill>
                  <a:solidFill>
                    <a:srgbClr val="BC5FBC"/>
                  </a:solidFill>
                </a:uFill>
              </a:defRPr>
            </a:pPr>
            <a:r>
              <a:t>OVER</a:t>
            </a:r>
            <a:endParaRPr u="none">
              <a:solidFill>
                <a:srgbClr val="595959"/>
              </a:solidFill>
              <a:uFillTx/>
            </a:endParaRPr>
          </a:p>
          <a:p>
            <a:pPr marL="457200" lvl="1" indent="-228600">
              <a:spcBef>
                <a:spcPts val="600"/>
              </a:spcBef>
              <a:buClr>
                <a:srgbClr val="B870B8"/>
              </a:buClr>
              <a:defRPr sz="1800"/>
            </a:pPr>
            <a:r>
              <a:t>Persistent need for over-stimulation</a:t>
            </a:r>
          </a:p>
          <a:p>
            <a:pPr marL="457200" lvl="1" indent="-228600">
              <a:spcBef>
                <a:spcPts val="600"/>
              </a:spcBef>
              <a:buClr>
                <a:srgbClr val="B870B8"/>
              </a:buClr>
              <a:defRPr sz="1800"/>
            </a:pPr>
            <a:r>
              <a:t>Over-focus on activities of enjoyment </a:t>
            </a:r>
            <a:r>
              <a:rPr sz="1600"/>
              <a:t>(video games)</a:t>
            </a:r>
          </a:p>
          <a:p>
            <a:pPr marL="457200" lvl="1" indent="-228600">
              <a:spcBef>
                <a:spcPts val="600"/>
              </a:spcBef>
              <a:buClr>
                <a:srgbClr val="B870B8"/>
              </a:buClr>
              <a:defRPr sz="1800"/>
            </a:pPr>
            <a:r>
              <a:t>Hypersensitive perception of justice</a:t>
            </a:r>
          </a:p>
          <a:p>
            <a:r>
              <a:t>UNDER:</a:t>
            </a:r>
          </a:p>
          <a:p>
            <a:pPr marL="457200" lvl="1" indent="-228600">
              <a:spcBef>
                <a:spcPts val="600"/>
              </a:spcBef>
              <a:buClr>
                <a:srgbClr val="B870B8"/>
              </a:buClr>
              <a:defRPr sz="1800"/>
            </a:pPr>
            <a:r>
              <a:t>Neurologically likely related to under-sensitivity of receptors in prefrontal cortex- </a:t>
            </a:r>
            <a:r>
              <a:rPr i="1"/>
              <a:t>executive functioning and impulse control </a:t>
            </a:r>
            <a:r>
              <a:t>and </a:t>
            </a:r>
            <a:r>
              <a:rPr u="sng"/>
              <a:t>cerebellum- </a:t>
            </a:r>
            <a:r>
              <a:rPr i="1" u="sng"/>
              <a:t>balance- ACCIDENTS! INJURIES! SLEEP!</a:t>
            </a:r>
          </a:p>
          <a:p>
            <a:pPr marL="457200" lvl="1" indent="-228600">
              <a:spcBef>
                <a:spcPts val="600"/>
              </a:spcBef>
              <a:buClr>
                <a:srgbClr val="B870B8"/>
              </a:buClr>
              <a:defRPr sz="1800"/>
            </a:pPr>
            <a:r>
              <a:t>Avoidance or difficulty completing tasks that are challenging (homework, chores, bills)</a:t>
            </a:r>
          </a:p>
        </p:txBody>
      </p:sp>
      <p:sp>
        <p:nvSpPr>
          <p:cNvPr id="278" name="Slide Number Placeholder 3"/>
          <p:cNvSpPr txBox="1">
            <a:spLocks noGrp="1"/>
          </p:cNvSpPr>
          <p:nvPr>
            <p:ph type="sldNum" sz="quarter" idx="4294967295"/>
          </p:nvPr>
        </p:nvSpPr>
        <p:spPr>
          <a:xfrm>
            <a:off x="8530121" y="5858781"/>
            <a:ext cx="208493" cy="2717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Advantage">
  <a:themeElements>
    <a:clrScheme name="Advantage">
      <a:dk1>
        <a:srgbClr val="000000"/>
      </a:dk1>
      <a:lt1>
        <a:srgbClr val="FFFFFF"/>
      </a:lt1>
      <a:dk2>
        <a:srgbClr val="A7A7A7"/>
      </a:dk2>
      <a:lt2>
        <a:srgbClr val="535353"/>
      </a:lt2>
      <a:accent1>
        <a:srgbClr val="663366"/>
      </a:accent1>
      <a:accent2>
        <a:srgbClr val="330F42"/>
      </a:accent2>
      <a:accent3>
        <a:srgbClr val="666699"/>
      </a:accent3>
      <a:accent4>
        <a:srgbClr val="999966"/>
      </a:accent4>
      <a:accent5>
        <a:srgbClr val="F7901E"/>
      </a:accent5>
      <a:accent6>
        <a:srgbClr val="A3A101"/>
      </a:accent6>
      <a:hlink>
        <a:srgbClr val="0000FF"/>
      </a:hlink>
      <a:folHlink>
        <a:srgbClr val="FF00FF"/>
      </a:folHlink>
    </a:clrScheme>
    <a:fontScheme name="Advantage">
      <a:majorFont>
        <a:latin typeface="Calibri"/>
        <a:ea typeface="Calibri"/>
        <a:cs typeface="Calibri"/>
      </a:majorFont>
      <a:minorFont>
        <a:latin typeface="Helvetica"/>
        <a:ea typeface="Helvetica"/>
        <a:cs typeface="Helvetica"/>
      </a:minorFont>
    </a:fontScheme>
    <a:fmtScheme name="Adva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808080">
                <a:alpha val="75000"/>
              </a:srgbClr>
            </a:outerShdw>
          </a:effectLst>
        </a:effectStyle>
        <a:effectStyle>
          <a:effectLst>
            <a:outerShdw blurRad="63500" dist="25400" dir="5400000" rotWithShape="0">
              <a:srgbClr val="808080">
                <a:alpha val="75000"/>
              </a:srgbClr>
            </a:outerShdw>
          </a:effectLst>
        </a:effectStyle>
        <a:effectStyle>
          <a:effectLst>
            <a:outerShdw blurRad="63500" dist="25400" dir="5400000" rotWithShape="0">
              <a:srgbClr val="808080">
                <a:alpha val="7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st="25400" dir="5400000" rotWithShape="0">
            <a:srgbClr val="808080">
              <a:alpha val="7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st="25400" dir="5400000" rotWithShape="0">
            <a:srgbClr val="808080">
              <a:alpha val="7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HC_WI_PPTtemp_Option2_R0524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dvantage">
  <a:themeElements>
    <a:clrScheme name="Advantage">
      <a:dk1>
        <a:srgbClr val="000000"/>
      </a:dk1>
      <a:lt1>
        <a:srgbClr val="FFFFFF"/>
      </a:lt1>
      <a:dk2>
        <a:srgbClr val="A7A7A7"/>
      </a:dk2>
      <a:lt2>
        <a:srgbClr val="535353"/>
      </a:lt2>
      <a:accent1>
        <a:srgbClr val="663366"/>
      </a:accent1>
      <a:accent2>
        <a:srgbClr val="330F42"/>
      </a:accent2>
      <a:accent3>
        <a:srgbClr val="666699"/>
      </a:accent3>
      <a:accent4>
        <a:srgbClr val="999966"/>
      </a:accent4>
      <a:accent5>
        <a:srgbClr val="F7901E"/>
      </a:accent5>
      <a:accent6>
        <a:srgbClr val="A3A101"/>
      </a:accent6>
      <a:hlink>
        <a:srgbClr val="0000FF"/>
      </a:hlink>
      <a:folHlink>
        <a:srgbClr val="FF00FF"/>
      </a:folHlink>
    </a:clrScheme>
    <a:fontScheme name="Advantage">
      <a:majorFont>
        <a:latin typeface="Calibri"/>
        <a:ea typeface="Calibri"/>
        <a:cs typeface="Calibri"/>
      </a:majorFont>
      <a:minorFont>
        <a:latin typeface="Helvetica"/>
        <a:ea typeface="Helvetica"/>
        <a:cs typeface="Helvetica"/>
      </a:minorFont>
    </a:fontScheme>
    <a:fmtScheme name="Adva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808080">
                <a:alpha val="75000"/>
              </a:srgbClr>
            </a:outerShdw>
          </a:effectLst>
        </a:effectStyle>
        <a:effectStyle>
          <a:effectLst>
            <a:outerShdw blurRad="63500" dist="25400" dir="5400000" rotWithShape="0">
              <a:srgbClr val="808080">
                <a:alpha val="75000"/>
              </a:srgbClr>
            </a:outerShdw>
          </a:effectLst>
        </a:effectStyle>
        <a:effectStyle>
          <a:effectLst>
            <a:outerShdw blurRad="63500" dist="25400" dir="5400000" rotWithShape="0">
              <a:srgbClr val="808080">
                <a:alpha val="7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st="25400" dir="5400000" rotWithShape="0">
            <a:srgbClr val="808080">
              <a:alpha val="7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st="25400" dir="5400000" rotWithShape="0">
            <a:srgbClr val="808080">
              <a:alpha val="7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1441</TotalTime>
  <Words>6163</Words>
  <Application>Microsoft Office PowerPoint</Application>
  <PresentationFormat>On-screen Show (4:3)</PresentationFormat>
  <Paragraphs>611</Paragraphs>
  <Slides>82</Slides>
  <Notes>13</Notes>
  <HiddenSlides>18</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82</vt:i4>
      </vt:variant>
    </vt:vector>
  </HeadingPairs>
  <TitlesOfParts>
    <vt:vector size="91" baseType="lpstr">
      <vt:lpstr>Arial</vt:lpstr>
      <vt:lpstr>Calibri</vt:lpstr>
      <vt:lpstr>msgothic</vt:lpstr>
      <vt:lpstr>Rockwell</vt:lpstr>
      <vt:lpstr>Times New Roman</vt:lpstr>
      <vt:lpstr>Advantage</vt:lpstr>
      <vt:lpstr>Office Theme</vt:lpstr>
      <vt:lpstr>CHC_WI_PPTtemp_Option2_R052416</vt:lpstr>
      <vt:lpstr>1_Office Theme</vt:lpstr>
      <vt:lpstr>attention, concentration, impulsivity and mood</vt:lpstr>
      <vt:lpstr>Disclosures</vt:lpstr>
      <vt:lpstr>Learning Objectives</vt:lpstr>
      <vt:lpstr>Common Questions about ADHD</vt:lpstr>
      <vt:lpstr>ADHD: defined</vt:lpstr>
      <vt:lpstr>ADHD: Statistics </vt:lpstr>
      <vt:lpstr>ADHD</vt:lpstr>
      <vt:lpstr>ADHD:  </vt:lpstr>
      <vt:lpstr>ADHD: a disorder of over and under </vt:lpstr>
      <vt:lpstr>PowerPoint Presentation</vt:lpstr>
      <vt:lpstr>PowerPoint Presentation</vt:lpstr>
      <vt:lpstr>ADHD and the DSM V </vt:lpstr>
      <vt:lpstr>ADHD Neurobiology</vt:lpstr>
      <vt:lpstr>Attention Deficit Hyperactivity Disorder</vt:lpstr>
      <vt:lpstr>ADHD Developmental Trends by Age</vt:lpstr>
      <vt:lpstr>Persistence of ADHD Into Adulthood</vt:lpstr>
      <vt:lpstr>ADHD: assessment in children  </vt:lpstr>
      <vt:lpstr>ADHD assessment in children</vt:lpstr>
      <vt:lpstr>ADHD: in Elementary school</vt:lpstr>
      <vt:lpstr>ADHD in Middle School</vt:lpstr>
      <vt:lpstr>ADHD in High School</vt:lpstr>
      <vt:lpstr>Instruments and Scales</vt:lpstr>
      <vt:lpstr>ADHD</vt:lpstr>
      <vt:lpstr>ADHD + Autism, Tics</vt:lpstr>
      <vt:lpstr>ADHD + Learning disorders</vt:lpstr>
      <vt:lpstr>ADHD + PITA (rule breakers)</vt:lpstr>
      <vt:lpstr>ADHD + Depression and Anxiety </vt:lpstr>
      <vt:lpstr>ADHD + irritability, lability </vt:lpstr>
      <vt:lpstr>ADHD + DMDD / Bipolar </vt:lpstr>
      <vt:lpstr>ADHD + Substance Use </vt:lpstr>
      <vt:lpstr>ADHD: </vt:lpstr>
      <vt:lpstr>ADHD assessment in ADULTS</vt:lpstr>
      <vt:lpstr>ADHD Updated</vt:lpstr>
      <vt:lpstr>PowerPoint Presentation</vt:lpstr>
      <vt:lpstr> ADHD RELATED DISORDERS</vt:lpstr>
      <vt:lpstr>ADHD</vt:lpstr>
      <vt:lpstr>ADHD in Adulthood</vt:lpstr>
      <vt:lpstr>ADHD Core Symptoms in ADULTS</vt:lpstr>
      <vt:lpstr>ADHD Core Symptoms in ADULTS</vt:lpstr>
      <vt:lpstr>ADULT ADHD Issues</vt:lpstr>
      <vt:lpstr>ADHD Symptom Manifestation by Age</vt:lpstr>
      <vt:lpstr>ADHD according to the patient</vt:lpstr>
      <vt:lpstr>PowerPoint Presentation</vt:lpstr>
      <vt:lpstr>ADHD Treatment </vt:lpstr>
      <vt:lpstr>ADHD: Interventions</vt:lpstr>
      <vt:lpstr>ADHD medications</vt:lpstr>
      <vt:lpstr>ADHD Medication</vt:lpstr>
      <vt:lpstr>ADHD medications</vt:lpstr>
      <vt:lpstr>ADHD Treatment: Medications</vt:lpstr>
      <vt:lpstr>MEDICATIONS: STIMULANTS</vt:lpstr>
      <vt:lpstr>Prefrontal medication MOA</vt:lpstr>
      <vt:lpstr>Know your pharmacokinetics!</vt:lpstr>
      <vt:lpstr>Know your pharmacokinetics!</vt:lpstr>
      <vt:lpstr>PowerPoint Presentation</vt:lpstr>
      <vt:lpstr>ADHD medication: a 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Vyvanse  (lisdexafetamine) </vt:lpstr>
      <vt:lpstr>Long Term Treatment </vt:lpstr>
      <vt:lpstr>ADHD Treatment for Adults</vt:lpstr>
      <vt:lpstr>ADHD Treatment for Adults</vt:lpstr>
      <vt:lpstr>ADHD medications- Side Effects </vt:lpstr>
      <vt:lpstr>ADHD: Medication strategies</vt:lpstr>
      <vt:lpstr>hey wait, what about marijuana?</vt:lpstr>
      <vt:lpstr>hey wait, what about marijuana?</vt:lpstr>
      <vt:lpstr>SO, marijuana is cool for my patients? </vt:lpstr>
      <vt:lpstr>ADHD medication</vt:lpstr>
      <vt:lpstr>Disruptive Mood Dysregulation Disorder</vt:lpstr>
      <vt:lpstr>DMDD diagnostic critera</vt:lpstr>
      <vt:lpstr>DMDD: a changing diagnosis?</vt:lpstr>
      <vt:lpstr>ADHD Adult Cases</vt:lpstr>
      <vt:lpstr>ADHD Adult Cases</vt:lpstr>
      <vt:lpstr>Continuing Education Credits</vt:lpstr>
      <vt:lpstr>References &amp;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 concentration, impulsivity and mood</dc:title>
  <dc:creator>Okoniewski, Anastasia</dc:creator>
  <cp:lastModifiedBy>Okoniewski, Anastasia</cp:lastModifiedBy>
  <cp:revision>11</cp:revision>
  <dcterms:modified xsi:type="dcterms:W3CDTF">2023-05-25T13:10:32Z</dcterms:modified>
</cp:coreProperties>
</file>