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8" r:id="rId2"/>
    <p:sldId id="318" r:id="rId3"/>
    <p:sldId id="337" r:id="rId4"/>
    <p:sldId id="335" r:id="rId5"/>
    <p:sldId id="344" r:id="rId6"/>
    <p:sldId id="266" r:id="rId7"/>
    <p:sldId id="346" r:id="rId8"/>
    <p:sldId id="338" r:id="rId9"/>
    <p:sldId id="320" r:id="rId10"/>
    <p:sldId id="348" r:id="rId11"/>
    <p:sldId id="324" r:id="rId12"/>
    <p:sldId id="326" r:id="rId13"/>
    <p:sldId id="328" r:id="rId14"/>
    <p:sldId id="339" r:id="rId15"/>
    <p:sldId id="327" r:id="rId16"/>
    <p:sldId id="349" r:id="rId17"/>
    <p:sldId id="333" r:id="rId18"/>
    <p:sldId id="340" r:id="rId19"/>
    <p:sldId id="325" r:id="rId20"/>
    <p:sldId id="350" r:id="rId21"/>
    <p:sldId id="341" r:id="rId22"/>
    <p:sldId id="342" r:id="rId23"/>
    <p:sldId id="343" r:id="rId24"/>
    <p:sldId id="345" r:id="rId25"/>
    <p:sldId id="351" r:id="rId26"/>
    <p:sldId id="331" r:id="rId27"/>
    <p:sldId id="334" r:id="rId28"/>
    <p:sldId id="332" r:id="rId29"/>
    <p:sldId id="295"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01" autoAdjust="0"/>
    <p:restoredTop sz="89803" autoAdjust="0"/>
  </p:normalViewPr>
  <p:slideViewPr>
    <p:cSldViewPr snapToGrid="0">
      <p:cViewPr varScale="1">
        <p:scale>
          <a:sx n="103" d="100"/>
          <a:sy n="103" d="100"/>
        </p:scale>
        <p:origin x="16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A47B03D-96B3-4A42-8324-529F22A341FA}" type="datetimeFigureOut">
              <a:rPr lang="en-US" smtClean="0"/>
              <a:t>7/1/2021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ED33471-CD9F-4821-917C-D879E4E826E0}" type="slidenum">
              <a:rPr lang="en-US" smtClean="0"/>
              <a:t>‹#›</a:t>
            </a:fld>
            <a:endParaRPr lang="en-US"/>
          </a:p>
        </p:txBody>
      </p:sp>
    </p:spTree>
    <p:extLst>
      <p:ext uri="{BB962C8B-B14F-4D97-AF65-F5344CB8AC3E}">
        <p14:creationId xmlns:p14="http://schemas.microsoft.com/office/powerpoint/2010/main" val="61452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PF</a:t>
            </a:r>
            <a:endParaRPr lang="en-US" dirty="0"/>
          </a:p>
        </p:txBody>
      </p:sp>
      <p:sp>
        <p:nvSpPr>
          <p:cNvPr id="4" name="Slide Number Placeholder 3"/>
          <p:cNvSpPr>
            <a:spLocks noGrp="1"/>
          </p:cNvSpPr>
          <p:nvPr>
            <p:ph type="sldNum" sz="quarter" idx="10"/>
          </p:nvPr>
        </p:nvSpPr>
        <p:spPr/>
        <p:txBody>
          <a:bodyPr/>
          <a:lstStyle/>
          <a:p>
            <a:pPr defTabSz="465887">
              <a:defRPr/>
            </a:pPr>
            <a:fld id="{BE026BEA-4445-4B1A-8E67-3F84DBDA056C}" type="slidenum">
              <a:rPr lang="en-US">
                <a:solidFill>
                  <a:prstClr val="black"/>
                </a:solidFill>
                <a:latin typeface="Calibri"/>
              </a:rPr>
              <a:pPr defTabSz="465887">
                <a:defRPr/>
              </a:pPr>
              <a:t>1</a:t>
            </a:fld>
            <a:endParaRPr lang="en-US" dirty="0">
              <a:solidFill>
                <a:prstClr val="black"/>
              </a:solidFill>
              <a:latin typeface="Calibri"/>
            </a:endParaRPr>
          </a:p>
        </p:txBody>
      </p:sp>
    </p:spTree>
    <p:extLst>
      <p:ext uri="{BB962C8B-B14F-4D97-AF65-F5344CB8AC3E}">
        <p14:creationId xmlns:p14="http://schemas.microsoft.com/office/powerpoint/2010/main" val="851654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026BEA-4445-4B1A-8E67-3F84DBDA05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7451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Everyone lies. Not just people with substance use disorders.</a:t>
            </a:r>
            <a:endParaRPr lang="en-US" dirty="0" smtClean="0"/>
          </a:p>
          <a:p>
            <a:r>
              <a:rPr lang="en-US" dirty="0" smtClean="0"/>
              <a:t>“In order to fool me, they first have to fool themselves.”</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11</a:t>
            </a:fld>
            <a:endParaRPr lang="en-US" dirty="0"/>
          </a:p>
        </p:txBody>
      </p:sp>
    </p:spTree>
    <p:extLst>
      <p:ext uri="{BB962C8B-B14F-4D97-AF65-F5344CB8AC3E}">
        <p14:creationId xmlns:p14="http://schemas.microsoft.com/office/powerpoint/2010/main" val="2366037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best tool we have in dealing with lies is toxicology.</a:t>
            </a:r>
          </a:p>
          <a:p>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12</a:t>
            </a:fld>
            <a:endParaRPr lang="en-US"/>
          </a:p>
        </p:txBody>
      </p:sp>
    </p:spTree>
    <p:extLst>
      <p:ext uri="{BB962C8B-B14F-4D97-AF65-F5344CB8AC3E}">
        <p14:creationId xmlns:p14="http://schemas.microsoft.com/office/powerpoint/2010/main" val="1254622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r>
              <a:rPr lang="en-US" dirty="0" smtClean="0"/>
              <a:t>Don’t spend too much time, but emphasize short half life of 6-acetyl and what heroin</a:t>
            </a:r>
            <a:r>
              <a:rPr lang="en-US" baseline="0" dirty="0" smtClean="0"/>
              <a:t> typically looks like.</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13</a:t>
            </a:fld>
            <a:endParaRPr lang="en-US"/>
          </a:p>
        </p:txBody>
      </p:sp>
    </p:spTree>
    <p:extLst>
      <p:ext uri="{BB962C8B-B14F-4D97-AF65-F5344CB8AC3E}">
        <p14:creationId xmlns:p14="http://schemas.microsoft.com/office/powerpoint/2010/main" val="3204402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r>
              <a:rPr lang="en-US" dirty="0" smtClean="0"/>
              <a:t>bullet</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14</a:t>
            </a:fld>
            <a:endParaRPr lang="en-US"/>
          </a:p>
        </p:txBody>
      </p:sp>
    </p:spTree>
    <p:extLst>
      <p:ext uri="{BB962C8B-B14F-4D97-AF65-F5344CB8AC3E}">
        <p14:creationId xmlns:p14="http://schemas.microsoft.com/office/powerpoint/2010/main" val="13757511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r>
              <a:rPr lang="en-US" dirty="0" smtClean="0"/>
              <a:t>The case of the poppy</a:t>
            </a:r>
            <a:r>
              <a:rPr lang="en-US" baseline="0" dirty="0" smtClean="0"/>
              <a:t> seed diet.</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15</a:t>
            </a:fld>
            <a:endParaRPr lang="en-US"/>
          </a:p>
        </p:txBody>
      </p:sp>
    </p:spTree>
    <p:extLst>
      <p:ext uri="{BB962C8B-B14F-4D97-AF65-F5344CB8AC3E}">
        <p14:creationId xmlns:p14="http://schemas.microsoft.com/office/powerpoint/2010/main" val="2208276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026BEA-4445-4B1A-8E67-3F84DBDA05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027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r>
              <a:rPr lang="en-US" dirty="0" smtClean="0"/>
              <a:t>Add image</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17</a:t>
            </a:fld>
            <a:endParaRPr lang="en-US"/>
          </a:p>
        </p:txBody>
      </p:sp>
    </p:spTree>
    <p:extLst>
      <p:ext uri="{BB962C8B-B14F-4D97-AF65-F5344CB8AC3E}">
        <p14:creationId xmlns:p14="http://schemas.microsoft.com/office/powerpoint/2010/main" val="1274308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18</a:t>
            </a:fld>
            <a:endParaRPr lang="en-US"/>
          </a:p>
        </p:txBody>
      </p:sp>
    </p:spTree>
    <p:extLst>
      <p:ext uri="{BB962C8B-B14F-4D97-AF65-F5344CB8AC3E}">
        <p14:creationId xmlns:p14="http://schemas.microsoft.com/office/powerpoint/2010/main" val="939022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Mention</a:t>
            </a:r>
            <a:r>
              <a:rPr lang="en-US" baseline="0" dirty="0" smtClean="0"/>
              <a:t> TBC</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19</a:t>
            </a:fld>
            <a:endParaRPr lang="en-US"/>
          </a:p>
        </p:txBody>
      </p:sp>
    </p:spTree>
    <p:extLst>
      <p:ext uri="{BB962C8B-B14F-4D97-AF65-F5344CB8AC3E}">
        <p14:creationId xmlns:p14="http://schemas.microsoft.com/office/powerpoint/2010/main" val="334570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PF</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026BEA-4445-4B1A-8E67-3F84DBDA05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3161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026BEA-4445-4B1A-8E67-3F84DBDA05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16036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(picture of splitting granite)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you have an integrated EHR, do you always check the documentation of other providers before seeing a patient?</a:t>
            </a:r>
          </a:p>
          <a:p>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21</a:t>
            </a:fld>
            <a:endParaRPr lang="en-US"/>
          </a:p>
        </p:txBody>
      </p:sp>
    </p:spTree>
    <p:extLst>
      <p:ext uri="{BB962C8B-B14F-4D97-AF65-F5344CB8AC3E}">
        <p14:creationId xmlns:p14="http://schemas.microsoft.com/office/powerpoint/2010/main" val="465855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marL="0" marR="0" lvl="0" indent="0" algn="r" defTabSz="465887" rtl="0" eaLnBrk="1" fontAlgn="auto" latinLnBrk="0" hangingPunct="1">
              <a:lnSpc>
                <a:spcPct val="100000"/>
              </a:lnSpc>
              <a:spcBef>
                <a:spcPts val="0"/>
              </a:spcBef>
              <a:spcAft>
                <a:spcPts val="0"/>
              </a:spcAft>
              <a:buClrTx/>
              <a:buSzTx/>
              <a:buFontTx/>
              <a:buNone/>
              <a:tabLst/>
              <a:defRPr/>
            </a:pPr>
            <a:fld id="{BE026BEA-4445-4B1A-8E67-3F84DBDA056C}"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65887"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18262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26</a:t>
            </a:fld>
            <a:endParaRPr lang="en-US"/>
          </a:p>
        </p:txBody>
      </p:sp>
    </p:spTree>
    <p:extLst>
      <p:ext uri="{BB962C8B-B14F-4D97-AF65-F5344CB8AC3E}">
        <p14:creationId xmlns:p14="http://schemas.microsoft.com/office/powerpoint/2010/main" val="42792807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27</a:t>
            </a:fld>
            <a:endParaRPr lang="en-US"/>
          </a:p>
        </p:txBody>
      </p:sp>
    </p:spTree>
    <p:extLst>
      <p:ext uri="{BB962C8B-B14F-4D97-AF65-F5344CB8AC3E}">
        <p14:creationId xmlns:p14="http://schemas.microsoft.com/office/powerpoint/2010/main" val="919809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65887">
              <a:defRPr/>
            </a:pPr>
            <a:fld id="{BE026BEA-4445-4B1A-8E67-3F84DBDA056C}" type="slidenum">
              <a:rPr lang="en-US">
                <a:solidFill>
                  <a:prstClr val="black"/>
                </a:solidFill>
                <a:latin typeface="Calibri"/>
              </a:rPr>
              <a:pPr defTabSz="465887">
                <a:defRPr/>
              </a:pPr>
              <a:t>29</a:t>
            </a:fld>
            <a:endParaRPr lang="en-US" dirty="0">
              <a:solidFill>
                <a:prstClr val="black"/>
              </a:solidFill>
              <a:latin typeface="Calibri"/>
            </a:endParaRPr>
          </a:p>
        </p:txBody>
      </p:sp>
    </p:spTree>
    <p:extLst>
      <p:ext uri="{BB962C8B-B14F-4D97-AF65-F5344CB8AC3E}">
        <p14:creationId xmlns:p14="http://schemas.microsoft.com/office/powerpoint/2010/main" val="553578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defTabSz="465887">
              <a:defRPr/>
            </a:pPr>
            <a:fld id="{BE026BEA-4445-4B1A-8E67-3F84DBDA056C}" type="slidenum">
              <a:rPr lang="en-US">
                <a:solidFill>
                  <a:prstClr val="black"/>
                </a:solidFill>
                <a:latin typeface="Calibri"/>
              </a:rPr>
              <a:pPr defTabSz="465887">
                <a:defRPr/>
              </a:pPr>
              <a:t>3</a:t>
            </a:fld>
            <a:endParaRPr lang="en-US" dirty="0">
              <a:solidFill>
                <a:prstClr val="black"/>
              </a:solidFill>
              <a:latin typeface="Calibri"/>
            </a:endParaRPr>
          </a:p>
        </p:txBody>
      </p:sp>
    </p:spTree>
    <p:extLst>
      <p:ext uri="{BB962C8B-B14F-4D97-AF65-F5344CB8AC3E}">
        <p14:creationId xmlns:p14="http://schemas.microsoft.com/office/powerpoint/2010/main" val="3844025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BH and Admin</a:t>
            </a:r>
          </a:p>
          <a:p>
            <a:r>
              <a:rPr lang="en-US" dirty="0" smtClean="0"/>
              <a:t>MB- Medical and nursing</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4</a:t>
            </a:fld>
            <a:endParaRPr lang="en-US"/>
          </a:p>
        </p:txBody>
      </p:sp>
    </p:spTree>
    <p:extLst>
      <p:ext uri="{BB962C8B-B14F-4D97-AF65-F5344CB8AC3E}">
        <p14:creationId xmlns:p14="http://schemas.microsoft.com/office/powerpoint/2010/main" val="235397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 to start conversation</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5</a:t>
            </a:fld>
            <a:endParaRPr lang="en-US"/>
          </a:p>
        </p:txBody>
      </p:sp>
    </p:spTree>
    <p:extLst>
      <p:ext uri="{BB962C8B-B14F-4D97-AF65-F5344CB8AC3E}">
        <p14:creationId xmlns:p14="http://schemas.microsoft.com/office/powerpoint/2010/main" val="168758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defTabSz="465887">
              <a:defRPr/>
            </a:pPr>
            <a:fld id="{BE026BEA-4445-4B1A-8E67-3F84DBDA056C}" type="slidenum">
              <a:rPr lang="en-US">
                <a:solidFill>
                  <a:prstClr val="black"/>
                </a:solidFill>
                <a:latin typeface="Calibri"/>
              </a:rPr>
              <a:pPr defTabSz="465887">
                <a:defRPr/>
              </a:pPr>
              <a:t>6</a:t>
            </a:fld>
            <a:endParaRPr lang="en-US" dirty="0">
              <a:solidFill>
                <a:prstClr val="black"/>
              </a:solidFill>
              <a:latin typeface="Calibri"/>
            </a:endParaRPr>
          </a:p>
        </p:txBody>
      </p:sp>
    </p:spTree>
    <p:extLst>
      <p:ext uri="{BB962C8B-B14F-4D97-AF65-F5344CB8AC3E}">
        <p14:creationId xmlns:p14="http://schemas.microsoft.com/office/powerpoint/2010/main" val="38527860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r>
              <a:rPr lang="en-US" dirty="0" smtClean="0"/>
              <a:t>DB</a:t>
            </a:r>
            <a:endParaRPr lang="en-US" dirty="0"/>
          </a:p>
        </p:txBody>
      </p:sp>
      <p:sp>
        <p:nvSpPr>
          <p:cNvPr id="4" name="Slide Number Placeholder 3"/>
          <p:cNvSpPr>
            <a:spLocks noGrp="1"/>
          </p:cNvSpPr>
          <p:nvPr>
            <p:ph type="sldNum" sz="quarter" idx="10"/>
          </p:nvPr>
        </p:nvSpPr>
        <p:spPr/>
        <p:txBody>
          <a:bodyPr/>
          <a:lstStyle/>
          <a:p>
            <a:pPr defTabSz="465887">
              <a:defRPr/>
            </a:pPr>
            <a:fld id="{BE026BEA-4445-4B1A-8E67-3F84DBDA056C}" type="slidenum">
              <a:rPr lang="en-US">
                <a:solidFill>
                  <a:prstClr val="black"/>
                </a:solidFill>
                <a:latin typeface="Calibri"/>
              </a:rPr>
              <a:pPr defTabSz="465887">
                <a:defRPr/>
              </a:pPr>
              <a:t>7</a:t>
            </a:fld>
            <a:endParaRPr lang="en-US" dirty="0">
              <a:solidFill>
                <a:prstClr val="black"/>
              </a:solidFill>
              <a:latin typeface="Calibri"/>
            </a:endParaRPr>
          </a:p>
        </p:txBody>
      </p:sp>
    </p:spTree>
    <p:extLst>
      <p:ext uri="{BB962C8B-B14F-4D97-AF65-F5344CB8AC3E}">
        <p14:creationId xmlns:p14="http://schemas.microsoft.com/office/powerpoint/2010/main" val="3803026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 other chronic illnesses have dishonesty as a feature in spite of obvious evidence against the patient’s statements?- ask as a chat question</a:t>
            </a:r>
          </a:p>
          <a:p>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8</a:t>
            </a:fld>
            <a:endParaRPr lang="en-US"/>
          </a:p>
        </p:txBody>
      </p:sp>
    </p:spTree>
    <p:extLst>
      <p:ext uri="{BB962C8B-B14F-4D97-AF65-F5344CB8AC3E}">
        <p14:creationId xmlns:p14="http://schemas.microsoft.com/office/powerpoint/2010/main" val="267021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DB</a:t>
            </a:r>
          </a:p>
          <a:p>
            <a:r>
              <a:rPr lang="en-US" dirty="0" smtClean="0"/>
              <a:t>The shame spiral</a:t>
            </a:r>
            <a:endParaRPr lang="en-US" dirty="0"/>
          </a:p>
        </p:txBody>
      </p:sp>
      <p:sp>
        <p:nvSpPr>
          <p:cNvPr id="4" name="Slide Number Placeholder 3"/>
          <p:cNvSpPr>
            <a:spLocks noGrp="1"/>
          </p:cNvSpPr>
          <p:nvPr>
            <p:ph type="sldNum" sz="quarter" idx="10"/>
          </p:nvPr>
        </p:nvSpPr>
        <p:spPr/>
        <p:txBody>
          <a:bodyPr/>
          <a:lstStyle/>
          <a:p>
            <a:fld id="{5ED33471-CD9F-4821-917C-D879E4E826E0}" type="slidenum">
              <a:rPr lang="en-US" smtClean="0"/>
              <a:t>9</a:t>
            </a:fld>
            <a:endParaRPr lang="en-US" dirty="0"/>
          </a:p>
        </p:txBody>
      </p:sp>
    </p:spTree>
    <p:extLst>
      <p:ext uri="{BB962C8B-B14F-4D97-AF65-F5344CB8AC3E}">
        <p14:creationId xmlns:p14="http://schemas.microsoft.com/office/powerpoint/2010/main" val="393393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CBC19B3-AF96-4169-A645-B1D21A0F5EC9}" type="datetime1">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11544" y="6456664"/>
            <a:ext cx="2133600" cy="365125"/>
          </a:xfrm>
        </p:spPr>
        <p:txBody>
          <a:bodyPr/>
          <a:lstStyle>
            <a:lvl1pPr>
              <a:defRPr sz="788">
                <a:solidFill>
                  <a:schemeClr val="bg1"/>
                </a:solidFill>
              </a:defRPr>
            </a:lvl1pPr>
          </a:lstStyle>
          <a:p>
            <a:fld id="{225A3348-EC9C-5F45-A82A-2C26670334C6}" type="slidenum">
              <a:rPr lang="en-US" smtClean="0"/>
              <a:pPr/>
              <a:t>‹#›</a:t>
            </a:fld>
            <a:endParaRPr lang="en-US" dirty="0"/>
          </a:p>
        </p:txBody>
      </p:sp>
    </p:spTree>
    <p:extLst>
      <p:ext uri="{BB962C8B-B14F-4D97-AF65-F5344CB8AC3E}">
        <p14:creationId xmlns:p14="http://schemas.microsoft.com/office/powerpoint/2010/main" val="39262804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73994E-DB06-4971-B3A8-1BAB2C1EF3C2}" type="datetime1">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303051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C90A7E-2D7E-4CE6-BD5A-E0ABF980CD2A}" type="datetime1">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30366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E1DBE3-BB24-4245-B2F5-EC097524465D}" type="datetime1">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47868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8FBB8-BB00-4E2F-BAA0-12C9C9A92E54}" type="datetime1">
              <a:rPr lang="en-US" smtClean="0"/>
              <a:t>7/1/2021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79560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D5BC60A-4B1D-4E87-AD6E-C4D1D3CEAD00}" type="datetime1">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72055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037A73-FEFC-42CD-ACDE-EBFFBB418D20}" type="datetime1">
              <a:rPr lang="en-US" smtClean="0"/>
              <a:t>7/1/2021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837236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1D20BD-8870-4E9A-8395-9B0F9B3257F6}" type="datetime1">
              <a:rPr lang="en-US" smtClean="0"/>
              <a:t>7/1/2021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1946678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9B8FE4-393D-4A13-ACAA-6EA18448951C}" type="datetime1">
              <a:rPr lang="en-US" smtClean="0"/>
              <a:t>7/1/2021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20028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2F5EA8-C892-40FC-990C-241EDC7746DC}" type="datetime1">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222141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9E7A6A-5250-4F0A-B620-5A84E9E53295}" type="datetime1">
              <a:rPr lang="en-US" smtClean="0"/>
              <a:t>7/1/2021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5A3348-EC9C-5F45-A82A-2C26670334C6}" type="slidenum">
              <a:rPr lang="en-US" smtClean="0"/>
              <a:t>‹#›</a:t>
            </a:fld>
            <a:endParaRPr lang="en-US" dirty="0"/>
          </a:p>
        </p:txBody>
      </p:sp>
    </p:spTree>
    <p:extLst>
      <p:ext uri="{BB962C8B-B14F-4D97-AF65-F5344CB8AC3E}">
        <p14:creationId xmlns:p14="http://schemas.microsoft.com/office/powerpoint/2010/main" val="567868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798513"/>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234515"/>
            <a:ext cx="8229600" cy="35896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A166FBE-B42C-42DB-8FE6-D415DA3A7205}" type="datetime1">
              <a:rPr lang="en-US" smtClean="0"/>
              <a:t>7/1/2021</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36258" y="6451687"/>
            <a:ext cx="2133600" cy="365125"/>
          </a:xfrm>
          <a:prstGeom prst="rect">
            <a:avLst/>
          </a:prstGeom>
        </p:spPr>
        <p:txBody>
          <a:bodyPr vert="horz" lIns="91440" tIns="45720" rIns="91440" bIns="45720" rtlCol="0" anchor="ctr"/>
          <a:lstStyle>
            <a:lvl1pPr algn="r">
              <a:defRPr sz="900">
                <a:solidFill>
                  <a:schemeClr val="bg1"/>
                </a:solidFill>
                <a:latin typeface="+mj-lt"/>
              </a:defRPr>
            </a:lvl1pPr>
          </a:lstStyle>
          <a:p>
            <a:fld id="{225A3348-EC9C-5F45-A82A-2C26670334C6}" type="slidenum">
              <a:rPr lang="en-US" smtClean="0"/>
              <a:pPr/>
              <a:t>‹#›</a:t>
            </a:fld>
            <a:endParaRPr lang="en-US" dirty="0"/>
          </a:p>
        </p:txBody>
      </p:sp>
    </p:spTree>
    <p:extLst>
      <p:ext uri="{BB962C8B-B14F-4D97-AF65-F5344CB8AC3E}">
        <p14:creationId xmlns:p14="http://schemas.microsoft.com/office/powerpoint/2010/main" val="1889567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960581" y="1856496"/>
            <a:ext cx="7339884" cy="3037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lnSpc>
                <a:spcPct val="90000"/>
              </a:lnSpc>
              <a:spcAft>
                <a:spcPts val="2250"/>
              </a:spcAft>
              <a:defRPr/>
            </a:pPr>
            <a:r>
              <a:rPr lang="en-US" sz="4800" b="1" dirty="0">
                <a:solidFill>
                  <a:srgbClr val="FFFFFF"/>
                </a:solidFill>
              </a:rPr>
              <a:t>Addressing</a:t>
            </a:r>
            <a:br>
              <a:rPr lang="en-US" sz="4800" b="1" dirty="0">
                <a:solidFill>
                  <a:srgbClr val="FFFFFF"/>
                </a:solidFill>
              </a:rPr>
            </a:br>
            <a:r>
              <a:rPr lang="en-US" sz="4800" b="1" dirty="0">
                <a:solidFill>
                  <a:srgbClr val="FFFFFF"/>
                </a:solidFill>
              </a:rPr>
              <a:t>the Opioid Crisis</a:t>
            </a:r>
            <a:endParaRPr lang="en-US" sz="4800" spc="-15" dirty="0">
              <a:solidFill>
                <a:srgbClr val="FFFFFF"/>
              </a:solidFill>
            </a:endParaRPr>
          </a:p>
          <a:p>
            <a:pPr algn="ctr" defTabSz="342900">
              <a:lnSpc>
                <a:spcPct val="90000"/>
              </a:lnSpc>
            </a:pPr>
            <a:endParaRPr lang="en-US" sz="1000" b="1" spc="-15" dirty="0">
              <a:solidFill>
                <a:prstClr val="black"/>
              </a:solidFill>
            </a:endParaRPr>
          </a:p>
          <a:p>
            <a:pPr algn="ctr" defTabSz="342900">
              <a:lnSpc>
                <a:spcPct val="80000"/>
              </a:lnSpc>
              <a:spcAft>
                <a:spcPts val="675"/>
              </a:spcAft>
            </a:pPr>
            <a:r>
              <a:rPr lang="en-US" sz="4800" b="1" i="1" dirty="0" smtClean="0">
                <a:solidFill>
                  <a:srgbClr val="62D240"/>
                </a:solidFill>
                <a:cs typeface="Calibri"/>
              </a:rPr>
              <a:t>The Challenging Behaviors of Substance Use Disorders</a:t>
            </a:r>
            <a:endParaRPr lang="en-US" sz="4800" b="1" i="1" dirty="0">
              <a:solidFill>
                <a:srgbClr val="62D240"/>
              </a:solidFill>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33450821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1" y="2638567"/>
            <a:ext cx="8829674" cy="300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342900" rtl="0" eaLnBrk="1" fontAlgn="auto" latinLnBrk="0" hangingPunct="1">
              <a:lnSpc>
                <a:spcPct val="90000"/>
              </a:lnSpc>
              <a:spcBef>
                <a:spcPts val="0"/>
              </a:spcBef>
              <a:spcAft>
                <a:spcPts val="2250"/>
              </a:spcAft>
              <a:buClrTx/>
              <a:buSzTx/>
              <a:buFontTx/>
              <a:buNone/>
              <a:tabLst/>
              <a:defRPr/>
            </a:pPr>
            <a:r>
              <a:rPr kumimoji="0" lang="en-US" sz="3200" b="1" i="0" u="none" strike="noStrike" kern="1200" cap="none" spc="0" normalizeH="0" baseline="0" noProof="0" dirty="0" smtClean="0">
                <a:ln>
                  <a:noFill/>
                </a:ln>
                <a:solidFill>
                  <a:srgbClr val="62D240"/>
                </a:solidFill>
                <a:effectLst/>
                <a:uLnTx/>
                <a:uFillTx/>
                <a:latin typeface="Calibri" charset="0"/>
                <a:ea typeface="ＭＳ Ｐゴシック" charset="0"/>
              </a:rPr>
              <a:t>Dealing</a:t>
            </a:r>
            <a:r>
              <a:rPr kumimoji="0" lang="en-US" sz="3200" b="1" i="0" u="none" strike="noStrike" kern="1200" cap="none" spc="0" normalizeH="0" noProof="0" dirty="0" smtClean="0">
                <a:ln>
                  <a:noFill/>
                </a:ln>
                <a:solidFill>
                  <a:srgbClr val="62D240"/>
                </a:solidFill>
                <a:effectLst/>
                <a:uLnTx/>
                <a:uFillTx/>
                <a:latin typeface="Calibri" charset="0"/>
                <a:ea typeface="ＭＳ Ｐゴシック" charset="0"/>
              </a:rPr>
              <a:t> with Deception in Addiction</a:t>
            </a:r>
            <a:endParaRPr kumimoji="0" lang="en-US" sz="3200" b="0" i="0" u="none" strike="noStrike" kern="1200" cap="none" spc="-15" normalizeH="0" baseline="0" noProof="0" dirty="0">
              <a:ln>
                <a:noFill/>
              </a:ln>
              <a:solidFill>
                <a:srgbClr val="62D240"/>
              </a:solidFill>
              <a:effectLst/>
              <a:uLnTx/>
              <a:uFillTx/>
              <a:latin typeface="Calibri" charset="0"/>
              <a:ea typeface="ＭＳ Ｐゴシック" charset="0"/>
            </a:endParaRPr>
          </a:p>
          <a:p>
            <a:pPr marL="0" marR="0" lvl="0" indent="0" algn="ctr" defTabSz="342900" rtl="0" eaLnBrk="0" fontAlgn="auto" latinLnBrk="0" hangingPunct="0">
              <a:lnSpc>
                <a:spcPct val="80000"/>
              </a:lnSpc>
              <a:spcBef>
                <a:spcPts val="0"/>
              </a:spcBef>
              <a:spcAft>
                <a:spcPts val="675"/>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rPr>
              <a:t>Lying</a:t>
            </a: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endParaRP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Calibri" charset="0"/>
              <a:ea typeface="ＭＳ Ｐゴシック" charset="0"/>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746780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69651" y="448317"/>
            <a:ext cx="8229600" cy="1143000"/>
          </a:xfrm>
        </p:spPr>
        <p:txBody>
          <a:bodyPr/>
          <a:lstStyle/>
          <a:p>
            <a:r>
              <a:rPr lang="en-US" sz="4400" b="1" dirty="0" smtClean="0"/>
              <a:t>Lies</a:t>
            </a:r>
            <a:endParaRPr lang="en-US" b="1" dirty="0"/>
          </a:p>
        </p:txBody>
      </p:sp>
      <p:sp>
        <p:nvSpPr>
          <p:cNvPr id="6" name="Content Placeholder 5"/>
          <p:cNvSpPr>
            <a:spLocks noGrp="1"/>
          </p:cNvSpPr>
          <p:nvPr>
            <p:ph idx="1"/>
          </p:nvPr>
        </p:nvSpPr>
        <p:spPr>
          <a:xfrm>
            <a:off x="0" y="1485486"/>
            <a:ext cx="8229600" cy="3589638"/>
          </a:xfrm>
        </p:spPr>
        <p:txBody>
          <a:bodyPr>
            <a:normAutofit/>
          </a:bodyPr>
          <a:lstStyle/>
          <a:p>
            <a:r>
              <a:rPr lang="en-US" sz="3200" dirty="0" smtClean="0"/>
              <a:t>Everyone lies. </a:t>
            </a:r>
          </a:p>
          <a:p>
            <a:r>
              <a:rPr lang="en-US" sz="3200" dirty="0" smtClean="0"/>
              <a:t>It is easy to get caught up in </a:t>
            </a:r>
            <a:r>
              <a:rPr lang="en-US" sz="3200" i="1" dirty="0" smtClean="0"/>
              <a:t>“Did I get fooled?” </a:t>
            </a:r>
            <a:r>
              <a:rPr lang="en-US" sz="3200" dirty="0" smtClean="0"/>
              <a:t>rather than the addiction itself.</a:t>
            </a:r>
          </a:p>
          <a:p>
            <a:r>
              <a:rPr lang="en-US" sz="3200" dirty="0" smtClean="0"/>
              <a:t>Fighting about lies is a trap, but how do you respond to something you can verify is a lie?</a:t>
            </a:r>
            <a:endParaRPr lang="en-US" sz="3200" dirty="0"/>
          </a:p>
        </p:txBody>
      </p:sp>
      <p:sp>
        <p:nvSpPr>
          <p:cNvPr id="4" name="Slide Number Placeholder 3"/>
          <p:cNvSpPr>
            <a:spLocks noGrp="1"/>
          </p:cNvSpPr>
          <p:nvPr>
            <p:ph type="sldNum" sz="quarter" idx="12"/>
          </p:nvPr>
        </p:nvSpPr>
        <p:spPr/>
        <p:txBody>
          <a:bodyPr/>
          <a:lstStyle/>
          <a:p>
            <a:fld id="{225A3348-EC9C-5F45-A82A-2C26670334C6}" type="slidenum">
              <a:rPr lang="en-US" smtClean="0"/>
              <a:t>11</a:t>
            </a:fld>
            <a:endParaRPr lang="en-US" dirty="0"/>
          </a:p>
        </p:txBody>
      </p:sp>
      <p:pic>
        <p:nvPicPr>
          <p:cNvPr id="3074" name="Picture 2" descr="Image result for ly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572000"/>
            <a:ext cx="1996775" cy="133005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6775" y="4572000"/>
            <a:ext cx="1967471" cy="133268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4246" y="4572000"/>
            <a:ext cx="1850823" cy="133005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lyi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5069" y="4572000"/>
            <a:ext cx="2078912" cy="13300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4266954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smtClean="0"/>
              <a:t>Toxicology</a:t>
            </a:r>
            <a:endParaRPr lang="en-US" sz="4400" b="1" dirty="0"/>
          </a:p>
        </p:txBody>
      </p:sp>
      <p:sp>
        <p:nvSpPr>
          <p:cNvPr id="3" name="Content Placeholder 2"/>
          <p:cNvSpPr>
            <a:spLocks noGrp="1"/>
          </p:cNvSpPr>
          <p:nvPr>
            <p:ph idx="1"/>
          </p:nvPr>
        </p:nvSpPr>
        <p:spPr>
          <a:xfrm>
            <a:off x="194553" y="1855136"/>
            <a:ext cx="8229600" cy="3589638"/>
          </a:xfrm>
        </p:spPr>
        <p:txBody>
          <a:bodyPr>
            <a:normAutofit/>
          </a:bodyPr>
          <a:lstStyle/>
          <a:p>
            <a:r>
              <a:rPr lang="en-US" dirty="0" smtClean="0"/>
              <a:t>People lie, metabolites don’t.</a:t>
            </a:r>
          </a:p>
          <a:p>
            <a:r>
              <a:rPr lang="en-US" dirty="0" smtClean="0"/>
              <a:t>Toxicology screens show us three different things:</a:t>
            </a:r>
          </a:p>
          <a:p>
            <a:pPr lvl="1"/>
            <a:r>
              <a:rPr lang="en-US" b="1" dirty="0" smtClean="0"/>
              <a:t>The presence or absence of a specific metabolite</a:t>
            </a:r>
          </a:p>
          <a:p>
            <a:pPr lvl="1"/>
            <a:r>
              <a:rPr lang="en-US" b="1" dirty="0" smtClean="0"/>
              <a:t>Metabolism</a:t>
            </a:r>
          </a:p>
          <a:p>
            <a:pPr lvl="1"/>
            <a:r>
              <a:rPr lang="en-US" b="1" dirty="0" smtClean="0"/>
              <a:t>Time</a:t>
            </a:r>
          </a:p>
          <a:p>
            <a:r>
              <a:rPr lang="en-US" dirty="0" smtClean="0"/>
              <a:t>Interpreting a toxicology report is part science and part art form</a:t>
            </a:r>
          </a:p>
          <a:p>
            <a:r>
              <a:rPr lang="en-US" dirty="0" smtClean="0"/>
              <a:t>Make friends with your laboratory</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12</a:t>
            </a:fld>
            <a:endParaRPr lang="en-US" dirty="0"/>
          </a:p>
        </p:txBody>
      </p:sp>
      <p:pic>
        <p:nvPicPr>
          <p:cNvPr id="4100" name="Picture 4" descr="Image result for toxicologis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6150" y="1855136"/>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1503244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3981"/>
            <a:ext cx="8229600" cy="1143000"/>
          </a:xfrm>
        </p:spPr>
        <p:txBody>
          <a:bodyPr>
            <a:normAutofit/>
          </a:bodyPr>
          <a:lstStyle/>
          <a:p>
            <a:r>
              <a:rPr lang="en-US" sz="3600" b="1" dirty="0" smtClean="0"/>
              <a:t>Opiates and Metabolites</a:t>
            </a:r>
            <a:endParaRPr lang="en-US" sz="3600" b="1" dirty="0"/>
          </a:p>
        </p:txBody>
      </p:sp>
      <p:sp>
        <p:nvSpPr>
          <p:cNvPr id="3" name="Content Placeholder 2"/>
          <p:cNvSpPr>
            <a:spLocks noGrp="1"/>
          </p:cNvSpPr>
          <p:nvPr>
            <p:ph idx="1"/>
          </p:nvPr>
        </p:nvSpPr>
        <p:spPr>
          <a:xfrm>
            <a:off x="175098" y="1504940"/>
            <a:ext cx="8229600" cy="3589638"/>
          </a:xfrm>
        </p:spPr>
        <p:txBody>
          <a:bodyPr>
            <a:noAutofit/>
          </a:bodyPr>
          <a:lstStyle/>
          <a:p>
            <a:r>
              <a:rPr lang="en-US" dirty="0" smtClean="0"/>
              <a:t>Synthetic opioids, heroin, and poppy seeds all break down into numerous different metabolites.</a:t>
            </a:r>
          </a:p>
          <a:p>
            <a:r>
              <a:rPr lang="en-US" dirty="0" smtClean="0"/>
              <a:t>You may also see the presence of the drug itself which has not yet fully metabolized.</a:t>
            </a:r>
          </a:p>
          <a:p>
            <a:r>
              <a:rPr lang="en-US" dirty="0" smtClean="0"/>
              <a:t>Key metabolites are:</a:t>
            </a:r>
          </a:p>
          <a:p>
            <a:pPr lvl="1"/>
            <a:r>
              <a:rPr lang="en-US" sz="2000" dirty="0" smtClean="0"/>
              <a:t>6-acetylemorphine</a:t>
            </a:r>
          </a:p>
          <a:p>
            <a:pPr lvl="1"/>
            <a:r>
              <a:rPr lang="en-US" sz="2000" dirty="0" smtClean="0"/>
              <a:t>Morphine</a:t>
            </a:r>
          </a:p>
          <a:p>
            <a:pPr lvl="1"/>
            <a:r>
              <a:rPr lang="en-US" sz="2000" dirty="0" smtClean="0"/>
              <a:t>Codeine</a:t>
            </a:r>
          </a:p>
          <a:p>
            <a:pPr lvl="1"/>
            <a:r>
              <a:rPr lang="en-US" sz="2000" dirty="0" err="1" smtClean="0"/>
              <a:t>Norfentanyl</a:t>
            </a:r>
            <a:endParaRPr lang="en-US" sz="2000" dirty="0" smtClean="0"/>
          </a:p>
          <a:p>
            <a:pPr lvl="1"/>
            <a:r>
              <a:rPr lang="en-US" sz="2000" dirty="0" err="1"/>
              <a:t>Norhydrocodone</a:t>
            </a:r>
            <a:endParaRPr lang="en-US" sz="2000" dirty="0"/>
          </a:p>
          <a:p>
            <a:pPr lvl="1"/>
            <a:r>
              <a:rPr lang="en-US" sz="2000" dirty="0" err="1"/>
              <a:t>Norhydromorphone</a:t>
            </a:r>
            <a:endParaRPr lang="en-US" sz="2000" dirty="0"/>
          </a:p>
          <a:p>
            <a:pPr lvl="1"/>
            <a:r>
              <a:rPr lang="en-US" sz="2000" dirty="0" err="1"/>
              <a:t>Noroxymorphone</a:t>
            </a:r>
            <a:endParaRPr lang="en-US" sz="2000" dirty="0"/>
          </a:p>
          <a:p>
            <a:pPr marL="342900" lvl="1" indent="0">
              <a:buNone/>
            </a:pPr>
            <a:endParaRPr lang="en-US" sz="2000" dirty="0" smtClean="0"/>
          </a:p>
        </p:txBody>
      </p:sp>
      <p:sp>
        <p:nvSpPr>
          <p:cNvPr id="4" name="Slide Number Placeholder 3"/>
          <p:cNvSpPr>
            <a:spLocks noGrp="1"/>
          </p:cNvSpPr>
          <p:nvPr>
            <p:ph type="sldNum" sz="quarter" idx="12"/>
          </p:nvPr>
        </p:nvSpPr>
        <p:spPr/>
        <p:txBody>
          <a:bodyPr/>
          <a:lstStyle/>
          <a:p>
            <a:fld id="{225A3348-EC9C-5F45-A82A-2C26670334C6}" type="slidenum">
              <a:rPr lang="en-US" smtClean="0"/>
              <a:t>13</a:t>
            </a:fld>
            <a:endParaRPr lang="en-US" dirty="0"/>
          </a:p>
        </p:txBody>
      </p:sp>
      <p:pic>
        <p:nvPicPr>
          <p:cNvPr id="5124" name="Picture 4" descr="Image result for opiat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24111" y="2964090"/>
            <a:ext cx="2281092" cy="152833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24111" y="4492422"/>
            <a:ext cx="2472899" cy="139141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574478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Study</a:t>
            </a:r>
            <a:endParaRPr lang="en-US" sz="3600" b="1" dirty="0"/>
          </a:p>
        </p:txBody>
      </p:sp>
      <p:sp>
        <p:nvSpPr>
          <p:cNvPr id="3" name="Content Placeholder 2"/>
          <p:cNvSpPr>
            <a:spLocks noGrp="1"/>
          </p:cNvSpPr>
          <p:nvPr>
            <p:ph idx="1"/>
          </p:nvPr>
        </p:nvSpPr>
        <p:spPr/>
        <p:txBody>
          <a:bodyPr/>
          <a:lstStyle/>
          <a:p>
            <a:r>
              <a:rPr lang="en-US" dirty="0" smtClean="0"/>
              <a:t>27 year-old woman</a:t>
            </a:r>
          </a:p>
          <a:p>
            <a:r>
              <a:rPr lang="en-US" dirty="0"/>
              <a:t>E</a:t>
            </a:r>
            <a:r>
              <a:rPr lang="en-US" dirty="0" smtClean="0"/>
              <a:t>nrolled in a Medication Assisted Treatment</a:t>
            </a:r>
          </a:p>
          <a:p>
            <a:r>
              <a:rPr lang="en-US" dirty="0"/>
              <a:t>R</a:t>
            </a:r>
            <a:r>
              <a:rPr lang="en-US" dirty="0" smtClean="0"/>
              <a:t>eferred to treatment by Department of Children and Families</a:t>
            </a:r>
          </a:p>
          <a:p>
            <a:r>
              <a:rPr lang="en-US" dirty="0"/>
              <a:t>P</a:t>
            </a:r>
            <a:r>
              <a:rPr lang="en-US" dirty="0" smtClean="0"/>
              <a:t>revious drug use</a:t>
            </a:r>
          </a:p>
          <a:p>
            <a:r>
              <a:rPr lang="en-US" dirty="0"/>
              <a:t>M</a:t>
            </a:r>
            <a:r>
              <a:rPr lang="en-US" dirty="0" smtClean="0"/>
              <a:t>ultiple drug screens that contained high levels of codeine and morphine </a:t>
            </a:r>
            <a:endParaRPr lang="en-US" dirty="0"/>
          </a:p>
          <a:p>
            <a:r>
              <a:rPr lang="en-US" dirty="0"/>
              <a:t>I</a:t>
            </a:r>
            <a:r>
              <a:rPr lang="en-US" dirty="0" smtClean="0"/>
              <a:t>nsisted that she was on a special “poppy seed diet.”</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14</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4230915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5A3348-EC9C-5F45-A82A-2C26670334C6}" type="slidenum">
              <a:rPr lang="en-US" smtClean="0"/>
              <a:t>15</a:t>
            </a:fld>
            <a:endParaRPr lang="en-US" dirty="0"/>
          </a:p>
        </p:txBody>
      </p:sp>
      <p:pic>
        <p:nvPicPr>
          <p:cNvPr id="5" name="Picture 4"/>
          <p:cNvPicPr>
            <a:picLocks noChangeAspect="1"/>
          </p:cNvPicPr>
          <p:nvPr/>
        </p:nvPicPr>
        <p:blipFill>
          <a:blip r:embed="rId3"/>
          <a:stretch>
            <a:fillRect/>
          </a:stretch>
        </p:blipFill>
        <p:spPr>
          <a:xfrm>
            <a:off x="2565627" y="1318027"/>
            <a:ext cx="6578373" cy="5539973"/>
          </a:xfrm>
          <a:prstGeom prst="rect">
            <a:avLst/>
          </a:prstGeom>
        </p:spPr>
      </p:pic>
      <p:sp>
        <p:nvSpPr>
          <p:cNvPr id="2" name="TextBox 1"/>
          <p:cNvSpPr txBox="1"/>
          <p:nvPr/>
        </p:nvSpPr>
        <p:spPr>
          <a:xfrm>
            <a:off x="77821" y="3180337"/>
            <a:ext cx="2976664" cy="771525"/>
          </a:xfrm>
          <a:prstGeom prst="rect">
            <a:avLst/>
          </a:prstGeom>
        </p:spPr>
        <p:txBody>
          <a:bodyPr vert="horz" wrap="square" lIns="91440" tIns="45720" rIns="91440" bIns="45720" rtlCol="0">
            <a:normAutofit/>
          </a:bodyPr>
          <a:lstStyle/>
          <a:p>
            <a:pPr>
              <a:spcBef>
                <a:spcPts val="0"/>
              </a:spcBef>
              <a:spcAft>
                <a:spcPts val="1200"/>
              </a:spcAft>
              <a:buClr>
                <a:srgbClr val="008000"/>
              </a:buClr>
              <a:buSzPct val="70000"/>
            </a:pPr>
            <a:r>
              <a:rPr lang="en-US" sz="2400" b="1" dirty="0" smtClean="0">
                <a:solidFill>
                  <a:srgbClr val="000000"/>
                </a:solidFill>
              </a:rPr>
              <a:t>Toxicology Report</a:t>
            </a:r>
          </a:p>
        </p:txBody>
      </p:sp>
    </p:spTree>
    <p:extLst>
      <p:ext uri="{BB962C8B-B14F-4D97-AF65-F5344CB8AC3E}">
        <p14:creationId xmlns:p14="http://schemas.microsoft.com/office/powerpoint/2010/main" val="45356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1" y="2638567"/>
            <a:ext cx="8829674" cy="300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342900" rtl="0" eaLnBrk="1" fontAlgn="auto" latinLnBrk="0" hangingPunct="1">
              <a:lnSpc>
                <a:spcPct val="90000"/>
              </a:lnSpc>
              <a:spcBef>
                <a:spcPts val="0"/>
              </a:spcBef>
              <a:spcAft>
                <a:spcPts val="2250"/>
              </a:spcAft>
              <a:buClrTx/>
              <a:buSzTx/>
              <a:buFontTx/>
              <a:buNone/>
              <a:tabLst/>
              <a:defRPr/>
            </a:pPr>
            <a:r>
              <a:rPr lang="en-US" sz="3200" b="1" dirty="0" smtClean="0">
                <a:solidFill>
                  <a:srgbClr val="62D240"/>
                </a:solidFill>
              </a:rPr>
              <a:t>How Outrage Changes a Patient’s Experience</a:t>
            </a:r>
            <a:endParaRPr kumimoji="0" lang="en-US" sz="3200" b="0" i="0" u="none" strike="noStrike" kern="1200" cap="none" spc="-15" normalizeH="0" baseline="0" noProof="0" dirty="0">
              <a:ln>
                <a:noFill/>
              </a:ln>
              <a:solidFill>
                <a:srgbClr val="62D240"/>
              </a:solidFill>
              <a:effectLst/>
              <a:uLnTx/>
              <a:uFillTx/>
              <a:latin typeface="Calibri" charset="0"/>
              <a:ea typeface="ＭＳ Ｐゴシック" charset="0"/>
            </a:endParaRPr>
          </a:p>
          <a:p>
            <a:pPr marL="0" marR="0" lvl="0" indent="0" algn="ctr" defTabSz="342900" rtl="0" eaLnBrk="0" fontAlgn="auto" latinLnBrk="0" hangingPunct="0">
              <a:lnSpc>
                <a:spcPct val="80000"/>
              </a:lnSpc>
              <a:spcBef>
                <a:spcPts val="0"/>
              </a:spcBef>
              <a:spcAft>
                <a:spcPts val="675"/>
              </a:spcAft>
              <a:buClrTx/>
              <a:buSzTx/>
              <a:buFontTx/>
              <a:buNone/>
              <a:tabLst/>
              <a:defRPr/>
            </a:pPr>
            <a:r>
              <a:rPr lang="en-US" sz="5400" b="1" dirty="0" smtClean="0">
                <a:solidFill>
                  <a:prstClr val="white"/>
                </a:solidFill>
                <a:cs typeface="Calibri"/>
              </a:rPr>
              <a:t>Emotional Extremes</a:t>
            </a:r>
            <a:endPar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endParaRP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endParaRP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Calibri" charset="0"/>
              <a:ea typeface="ＭＳ Ｐゴシック" charset="0"/>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4054076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Anger</a:t>
            </a:r>
            <a:endParaRPr lang="en-US" sz="3600" b="1" dirty="0"/>
          </a:p>
        </p:txBody>
      </p:sp>
      <p:sp>
        <p:nvSpPr>
          <p:cNvPr id="6" name="Content Placeholder 5"/>
          <p:cNvSpPr>
            <a:spLocks noGrp="1"/>
          </p:cNvSpPr>
          <p:nvPr>
            <p:ph idx="1"/>
          </p:nvPr>
        </p:nvSpPr>
        <p:spPr/>
        <p:txBody>
          <a:bodyPr/>
          <a:lstStyle/>
          <a:p>
            <a:r>
              <a:rPr lang="en-US" dirty="0" smtClean="0"/>
              <a:t>“The low road to self-empowerment.”</a:t>
            </a:r>
            <a:endParaRPr lang="en-US" dirty="0"/>
          </a:p>
          <a:p>
            <a:r>
              <a:rPr lang="en-US" dirty="0" smtClean="0"/>
              <a:t>Anger is a secondary emotion to fear, hurt, or embarrassment.</a:t>
            </a:r>
          </a:p>
          <a:p>
            <a:r>
              <a:rPr lang="en-US" dirty="0" smtClean="0"/>
              <a:t>When someone gets angry </a:t>
            </a:r>
            <a:r>
              <a:rPr lang="en-US" i="1" dirty="0" smtClean="0"/>
              <a:t>how do you react?</a:t>
            </a:r>
            <a:endParaRPr lang="en-US" i="1" dirty="0"/>
          </a:p>
        </p:txBody>
      </p:sp>
      <p:sp>
        <p:nvSpPr>
          <p:cNvPr id="4" name="Slide Number Placeholder 3"/>
          <p:cNvSpPr>
            <a:spLocks noGrp="1"/>
          </p:cNvSpPr>
          <p:nvPr>
            <p:ph type="sldNum" sz="quarter" idx="12"/>
          </p:nvPr>
        </p:nvSpPr>
        <p:spPr/>
        <p:txBody>
          <a:bodyPr/>
          <a:lstStyle/>
          <a:p>
            <a:fld id="{225A3348-EC9C-5F45-A82A-2C26670334C6}" type="slidenum">
              <a:rPr lang="en-US" smtClean="0"/>
              <a:t>17</a:t>
            </a:fld>
            <a:endParaRPr lang="en-US" dirty="0"/>
          </a:p>
        </p:txBody>
      </p:sp>
      <p:pic>
        <p:nvPicPr>
          <p:cNvPr id="6148" name="Picture 4" descr="Image result for angry emoj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9460" y="3852152"/>
            <a:ext cx="2485079" cy="24850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3110305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Study</a:t>
            </a:r>
            <a:endParaRPr lang="en-US" sz="3600" b="1" dirty="0"/>
          </a:p>
        </p:txBody>
      </p:sp>
      <p:sp>
        <p:nvSpPr>
          <p:cNvPr id="3" name="Content Placeholder 2"/>
          <p:cNvSpPr>
            <a:spLocks noGrp="1"/>
          </p:cNvSpPr>
          <p:nvPr>
            <p:ph idx="1"/>
          </p:nvPr>
        </p:nvSpPr>
        <p:spPr/>
        <p:txBody>
          <a:bodyPr>
            <a:normAutofit/>
          </a:bodyPr>
          <a:lstStyle/>
          <a:p>
            <a:r>
              <a:rPr lang="en-US" dirty="0" smtClean="0"/>
              <a:t>49 year old man, nursing visit </a:t>
            </a:r>
          </a:p>
          <a:p>
            <a:r>
              <a:rPr lang="en-US" dirty="0"/>
              <a:t>E</a:t>
            </a:r>
            <a:r>
              <a:rPr lang="en-US" dirty="0" smtClean="0"/>
              <a:t>ngaged in the MAT program for several years </a:t>
            </a:r>
          </a:p>
          <a:p>
            <a:r>
              <a:rPr lang="en-US" dirty="0"/>
              <a:t>M</a:t>
            </a:r>
            <a:r>
              <a:rPr lang="en-US" dirty="0" smtClean="0"/>
              <a:t>ultiple relapses and periods of use </a:t>
            </a:r>
          </a:p>
          <a:p>
            <a:r>
              <a:rPr lang="en-US" dirty="0"/>
              <a:t>M</a:t>
            </a:r>
            <a:r>
              <a:rPr lang="en-US" dirty="0" smtClean="0"/>
              <a:t>ost recent drug screen positive for cocaine</a:t>
            </a:r>
          </a:p>
          <a:p>
            <a:r>
              <a:rPr lang="en-US" dirty="0"/>
              <a:t>D</a:t>
            </a:r>
            <a:r>
              <a:rPr lang="en-US" dirty="0" smtClean="0"/>
              <a:t>enied that he had used cocaine and began yelling about the tests being wrong. </a:t>
            </a:r>
          </a:p>
          <a:p>
            <a:r>
              <a:rPr lang="en-US" dirty="0" smtClean="0"/>
              <a:t>The nurse tried to discuss his drug screening but he continued to yell and stormed out.</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18</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4252637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64942" y="1411678"/>
            <a:ext cx="6479058" cy="5446322"/>
          </a:xfrm>
          <a:prstGeom prst="rect">
            <a:avLst/>
          </a:prstGeom>
        </p:spPr>
      </p:pic>
      <p:sp>
        <p:nvSpPr>
          <p:cNvPr id="4" name="Slide Number Placeholder 3"/>
          <p:cNvSpPr>
            <a:spLocks noGrp="1"/>
          </p:cNvSpPr>
          <p:nvPr>
            <p:ph type="sldNum" sz="quarter" idx="12"/>
          </p:nvPr>
        </p:nvSpPr>
        <p:spPr/>
        <p:txBody>
          <a:bodyPr/>
          <a:lstStyle/>
          <a:p>
            <a:fld id="{225A3348-EC9C-5F45-A82A-2C26670334C6}" type="slidenum">
              <a:rPr lang="en-US" smtClean="0"/>
              <a:t>19</a:t>
            </a:fld>
            <a:endParaRPr lang="en-US" dirty="0"/>
          </a:p>
        </p:txBody>
      </p:sp>
      <p:sp>
        <p:nvSpPr>
          <p:cNvPr id="5" name="TextBox 4"/>
          <p:cNvSpPr txBox="1"/>
          <p:nvPr/>
        </p:nvSpPr>
        <p:spPr>
          <a:xfrm>
            <a:off x="77821" y="3180337"/>
            <a:ext cx="2976664" cy="771525"/>
          </a:xfrm>
          <a:prstGeom prst="rect">
            <a:avLst/>
          </a:prstGeom>
        </p:spPr>
        <p:txBody>
          <a:bodyPr vert="horz" wrap="square" lIns="91440" tIns="45720" rIns="91440" bIns="45720" rtlCol="0">
            <a:normAutofit/>
          </a:bodyPr>
          <a:lstStyle/>
          <a:p>
            <a:pPr>
              <a:spcBef>
                <a:spcPts val="0"/>
              </a:spcBef>
              <a:spcAft>
                <a:spcPts val="1200"/>
              </a:spcAft>
              <a:buClr>
                <a:srgbClr val="008000"/>
              </a:buClr>
              <a:buSzPct val="70000"/>
            </a:pPr>
            <a:r>
              <a:rPr lang="en-US" sz="2400" b="1" dirty="0" smtClean="0">
                <a:solidFill>
                  <a:srgbClr val="000000"/>
                </a:solidFill>
              </a:rPr>
              <a:t>Toxicology Report</a:t>
            </a:r>
          </a:p>
        </p:txBody>
      </p:sp>
    </p:spTree>
    <p:extLst>
      <p:ext uri="{BB962C8B-B14F-4D97-AF65-F5344CB8AC3E}">
        <p14:creationId xmlns:p14="http://schemas.microsoft.com/office/powerpoint/2010/main" val="251569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Subtitle 2"/>
          <p:cNvSpPr>
            <a:spLocks noGrp="1"/>
          </p:cNvSpPr>
          <p:nvPr>
            <p:ph type="subTitle" idx="1"/>
          </p:nvPr>
        </p:nvSpPr>
        <p:spPr>
          <a:xfrm>
            <a:off x="158754" y="1916095"/>
            <a:ext cx="7886120" cy="2868968"/>
          </a:xfrm>
        </p:spPr>
        <p:txBody>
          <a:bodyPr>
            <a:noAutofit/>
          </a:bodyPr>
          <a:lstStyle/>
          <a:p>
            <a:pPr marL="411480" lvl="1" indent="-205740" algn="l">
              <a:spcBef>
                <a:spcPts val="0"/>
              </a:spcBef>
              <a:spcAft>
                <a:spcPts val="525"/>
              </a:spcAft>
              <a:buClr>
                <a:srgbClr val="008000"/>
              </a:buClr>
              <a:buSzPct val="75000"/>
              <a:buFont typeface="Wingdings" charset="2"/>
              <a:buChar char=""/>
            </a:pPr>
            <a:r>
              <a:rPr lang="en-US" sz="3200" spc="-15" dirty="0" smtClean="0">
                <a:solidFill>
                  <a:srgbClr val="262626"/>
                </a:solidFill>
              </a:rPr>
              <a:t> Understand the why behind many common behaviors in substance use disorders</a:t>
            </a:r>
          </a:p>
          <a:p>
            <a:pPr marL="411480" lvl="1" indent="-205740" algn="l">
              <a:spcBef>
                <a:spcPts val="0"/>
              </a:spcBef>
              <a:spcAft>
                <a:spcPts val="525"/>
              </a:spcAft>
              <a:buClr>
                <a:srgbClr val="008000"/>
              </a:buClr>
              <a:buSzPct val="75000"/>
              <a:buFont typeface="Wingdings" charset="2"/>
              <a:buChar char=""/>
            </a:pPr>
            <a:r>
              <a:rPr lang="en-US" sz="3200" spc="-15" dirty="0" smtClean="0">
                <a:solidFill>
                  <a:srgbClr val="262626"/>
                </a:solidFill>
              </a:rPr>
              <a:t> Be able to frame these behaviors in the context of the disease model of addiction</a:t>
            </a:r>
          </a:p>
          <a:p>
            <a:pPr marL="411480" lvl="1" indent="-205740" algn="l">
              <a:spcBef>
                <a:spcPts val="0"/>
              </a:spcBef>
              <a:spcAft>
                <a:spcPts val="525"/>
              </a:spcAft>
              <a:buClr>
                <a:srgbClr val="008000"/>
              </a:buClr>
              <a:buSzPct val="75000"/>
              <a:buFont typeface="Wingdings" charset="2"/>
              <a:buChar char=""/>
            </a:pPr>
            <a:r>
              <a:rPr lang="en-US" sz="3200" spc="-15" dirty="0" smtClean="0">
                <a:solidFill>
                  <a:srgbClr val="262626"/>
                </a:solidFill>
              </a:rPr>
              <a:t> Identify strategies for managing challenging behaviors in a healthcare setting</a:t>
            </a:r>
            <a:endParaRPr lang="en-US" sz="3200" spc="-15" dirty="0">
              <a:solidFill>
                <a:srgbClr val="262626"/>
              </a:solidFill>
            </a:endParaRPr>
          </a:p>
        </p:txBody>
      </p:sp>
      <p:sp>
        <p:nvSpPr>
          <p:cNvPr id="7" name="Rectangle 6"/>
          <p:cNvSpPr/>
          <p:nvPr/>
        </p:nvSpPr>
        <p:spPr>
          <a:xfrm>
            <a:off x="390401" y="1269764"/>
            <a:ext cx="6858000" cy="646331"/>
          </a:xfrm>
          <a:prstGeom prst="rect">
            <a:avLst/>
          </a:prstGeom>
        </p:spPr>
        <p:txBody>
          <a:bodyPr wrap="square">
            <a:spAutoFit/>
          </a:bodyPr>
          <a:lstStyle/>
          <a:p>
            <a:pPr marL="0" marR="0" lvl="0" indent="0" algn="l" defTabSz="342900" rtl="0" eaLnBrk="1" fontAlgn="auto" latinLnBrk="0" hangingPunct="1">
              <a:lnSpc>
                <a:spcPct val="90000"/>
              </a:lnSpc>
              <a:spcBef>
                <a:spcPts val="0"/>
              </a:spcBef>
              <a:spcAft>
                <a:spcPts val="2400"/>
              </a:spcAft>
              <a:buClrTx/>
              <a:buSzTx/>
              <a:buFontTx/>
              <a:buNone/>
              <a:tabLst/>
              <a:defRPr/>
            </a:pPr>
            <a:r>
              <a:rPr kumimoji="0" lang="en-US" sz="4000" b="1" i="0" u="none" strike="noStrike" kern="1200" cap="none" spc="0" normalizeH="0" baseline="0" noProof="0" dirty="0">
                <a:ln>
                  <a:noFill/>
                </a:ln>
                <a:solidFill>
                  <a:srgbClr val="003F9B"/>
                </a:solidFill>
                <a:effectLst/>
                <a:uLnTx/>
                <a:uFillTx/>
                <a:latin typeface="Calibri"/>
                <a:ea typeface="+mn-ea"/>
                <a:cs typeface="+mn-cs"/>
              </a:rPr>
              <a:t>Learning Objectives</a:t>
            </a:r>
          </a:p>
        </p:txBody>
      </p:sp>
      <p:sp>
        <p:nvSpPr>
          <p:cNvPr id="4" name="TextBox 3"/>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1100874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658023"/>
            <a:ext cx="8829674" cy="30044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342900" rtl="0" eaLnBrk="1" fontAlgn="auto" latinLnBrk="0" hangingPunct="1">
              <a:lnSpc>
                <a:spcPct val="90000"/>
              </a:lnSpc>
              <a:spcBef>
                <a:spcPts val="0"/>
              </a:spcBef>
              <a:spcAft>
                <a:spcPts val="2250"/>
              </a:spcAft>
              <a:buClrTx/>
              <a:buSzTx/>
              <a:buFontTx/>
              <a:buNone/>
              <a:tabLst/>
              <a:defRPr/>
            </a:pPr>
            <a:r>
              <a:rPr kumimoji="0" lang="en-US" sz="3200" b="1" i="0" u="none" strike="noStrike" kern="1200" cap="none" spc="0" normalizeH="0" baseline="0" noProof="0" dirty="0" smtClean="0">
                <a:ln>
                  <a:noFill/>
                </a:ln>
                <a:solidFill>
                  <a:srgbClr val="62D240"/>
                </a:solidFill>
                <a:effectLst/>
                <a:uLnTx/>
                <a:uFillTx/>
                <a:latin typeface="Calibri" charset="0"/>
                <a:ea typeface="ＭＳ Ｐゴシック" charset="0"/>
              </a:rPr>
              <a:t>How No</a:t>
            </a:r>
            <a:r>
              <a:rPr lang="en-US" sz="3200" b="1" dirty="0" smtClean="0">
                <a:solidFill>
                  <a:srgbClr val="62D240"/>
                </a:solidFill>
              </a:rPr>
              <a:t>t to Get Divided </a:t>
            </a:r>
            <a:endParaRPr kumimoji="0" lang="en-US" sz="3200" b="0" i="0" u="none" strike="noStrike" kern="1200" cap="none" spc="-15" normalizeH="0" baseline="0" noProof="0" dirty="0">
              <a:ln>
                <a:noFill/>
              </a:ln>
              <a:solidFill>
                <a:srgbClr val="62D240"/>
              </a:solidFill>
              <a:effectLst/>
              <a:uLnTx/>
              <a:uFillTx/>
              <a:latin typeface="Calibri" charset="0"/>
              <a:ea typeface="ＭＳ Ｐゴシック" charset="0"/>
            </a:endParaRPr>
          </a:p>
          <a:p>
            <a:pPr marL="0" marR="0" lvl="0" indent="0" algn="ctr" defTabSz="342900" rtl="0" eaLnBrk="0" fontAlgn="auto" latinLnBrk="0" hangingPunct="0">
              <a:lnSpc>
                <a:spcPct val="80000"/>
              </a:lnSpc>
              <a:spcBef>
                <a:spcPts val="0"/>
              </a:spcBef>
              <a:spcAft>
                <a:spcPts val="675"/>
              </a:spcAft>
              <a:buClrTx/>
              <a:buSzTx/>
              <a:buFontTx/>
              <a:buNone/>
              <a:tabLst/>
              <a:defRPr/>
            </a:pPr>
            <a:r>
              <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rPr>
              <a:t>Splitting</a:t>
            </a: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endParaRP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Calibri" charset="0"/>
              <a:ea typeface="ＭＳ Ｐゴシック" charset="0"/>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40557143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What is Splitting?</a:t>
            </a:r>
            <a:endParaRPr lang="en-US" sz="3600" b="1" dirty="0"/>
          </a:p>
        </p:txBody>
      </p:sp>
      <p:sp>
        <p:nvSpPr>
          <p:cNvPr id="6" name="Content Placeholder 5"/>
          <p:cNvSpPr>
            <a:spLocks noGrp="1"/>
          </p:cNvSpPr>
          <p:nvPr>
            <p:ph idx="1"/>
          </p:nvPr>
        </p:nvSpPr>
        <p:spPr>
          <a:xfrm>
            <a:off x="145915" y="1730170"/>
            <a:ext cx="8229600" cy="3589638"/>
          </a:xfrm>
        </p:spPr>
        <p:txBody>
          <a:bodyPr/>
          <a:lstStyle/>
          <a:p>
            <a:r>
              <a:rPr lang="en-US" dirty="0" smtClean="0"/>
              <a:t>How well do you and your teams communicate?</a:t>
            </a:r>
          </a:p>
          <a:p>
            <a:r>
              <a:rPr lang="en-US" dirty="0" smtClean="0"/>
              <a:t>How well do you communicate across disciplines?</a:t>
            </a:r>
          </a:p>
          <a:p>
            <a:r>
              <a:rPr lang="en-US" i="1" dirty="0" smtClean="0"/>
              <a:t>If you have an integrated EHR, do you always check the documentation of other providers before seeing a patient?</a:t>
            </a:r>
            <a:endParaRPr lang="en-US" i="1" dirty="0"/>
          </a:p>
        </p:txBody>
      </p:sp>
      <p:sp>
        <p:nvSpPr>
          <p:cNvPr id="4" name="Slide Number Placeholder 3"/>
          <p:cNvSpPr>
            <a:spLocks noGrp="1"/>
          </p:cNvSpPr>
          <p:nvPr>
            <p:ph type="sldNum" sz="quarter" idx="12"/>
          </p:nvPr>
        </p:nvSpPr>
        <p:spPr/>
        <p:txBody>
          <a:bodyPr/>
          <a:lstStyle/>
          <a:p>
            <a:fld id="{225A3348-EC9C-5F45-A82A-2C26670334C6}" type="slidenum">
              <a:rPr lang="en-US" smtClean="0"/>
              <a:t>21</a:t>
            </a:fld>
            <a:endParaRPr lang="en-US" dirty="0"/>
          </a:p>
        </p:txBody>
      </p:sp>
      <p:pic>
        <p:nvPicPr>
          <p:cNvPr id="7172" name="Picture 4" descr="Image result for splitting gran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453" y="3524989"/>
            <a:ext cx="4318181" cy="242897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1573228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Study</a:t>
            </a:r>
            <a:endParaRPr lang="en-US" sz="3600" b="1" dirty="0"/>
          </a:p>
        </p:txBody>
      </p:sp>
      <p:sp>
        <p:nvSpPr>
          <p:cNvPr id="3" name="Content Placeholder 2"/>
          <p:cNvSpPr>
            <a:spLocks noGrp="1"/>
          </p:cNvSpPr>
          <p:nvPr>
            <p:ph idx="1"/>
          </p:nvPr>
        </p:nvSpPr>
        <p:spPr>
          <a:xfrm>
            <a:off x="145914" y="1855136"/>
            <a:ext cx="8229600" cy="3589638"/>
          </a:xfrm>
        </p:spPr>
        <p:txBody>
          <a:bodyPr>
            <a:normAutofit fontScale="92500" lnSpcReduction="20000"/>
          </a:bodyPr>
          <a:lstStyle/>
          <a:p>
            <a:r>
              <a:rPr lang="en-US" dirty="0" smtClean="0"/>
              <a:t>24 year old man, Enrolled in MAT program. </a:t>
            </a:r>
            <a:endParaRPr lang="en-US" dirty="0"/>
          </a:p>
          <a:p>
            <a:r>
              <a:rPr lang="en-US" dirty="0" smtClean="0"/>
              <a:t>Referred to behavioral health group, started on buprenorphine by his PCP. </a:t>
            </a:r>
          </a:p>
          <a:p>
            <a:r>
              <a:rPr lang="en-US" dirty="0"/>
              <a:t>S</a:t>
            </a:r>
            <a:r>
              <a:rPr lang="en-US" dirty="0" smtClean="0"/>
              <a:t>truggled with continuing to use opioids, not using his buprenorphine as prescribed. </a:t>
            </a:r>
            <a:endParaRPr lang="en-US" dirty="0"/>
          </a:p>
          <a:p>
            <a:r>
              <a:rPr lang="en-US" dirty="0" smtClean="0"/>
              <a:t>BH provider recommended a higher level of care and patient stated he would do so. </a:t>
            </a:r>
          </a:p>
          <a:p>
            <a:r>
              <a:rPr lang="en-US" dirty="0" smtClean="0"/>
              <a:t>Several weeks went by with patient stating that he was making efforts to get into a higher level of care to his BH provider and nurse, attending group less and less often, all while telling his prescriber that he was continuing to attend group regularly.</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22</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5114950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5A3348-EC9C-5F45-A82A-2C26670334C6}" type="slidenum">
              <a:rPr lang="en-US" smtClean="0"/>
              <a:t>23</a:t>
            </a:fld>
            <a:endParaRPr lang="en-US" dirty="0"/>
          </a:p>
        </p:txBody>
      </p:sp>
      <p:pic>
        <p:nvPicPr>
          <p:cNvPr id="5" name="Picture 4"/>
          <p:cNvPicPr>
            <a:picLocks noChangeAspect="1"/>
          </p:cNvPicPr>
          <p:nvPr/>
        </p:nvPicPr>
        <p:blipFill>
          <a:blip r:embed="rId2"/>
          <a:stretch>
            <a:fillRect/>
          </a:stretch>
        </p:blipFill>
        <p:spPr>
          <a:xfrm>
            <a:off x="2438400" y="1203487"/>
            <a:ext cx="6705600" cy="5654513"/>
          </a:xfrm>
          <a:prstGeom prst="rect">
            <a:avLst/>
          </a:prstGeom>
        </p:spPr>
      </p:pic>
      <p:sp>
        <p:nvSpPr>
          <p:cNvPr id="6" name="TextBox 5"/>
          <p:cNvSpPr txBox="1"/>
          <p:nvPr/>
        </p:nvSpPr>
        <p:spPr>
          <a:xfrm>
            <a:off x="77821" y="3180337"/>
            <a:ext cx="2976664" cy="771525"/>
          </a:xfrm>
          <a:prstGeom prst="rect">
            <a:avLst/>
          </a:prstGeom>
        </p:spPr>
        <p:txBody>
          <a:bodyPr vert="horz" wrap="square" lIns="91440" tIns="45720" rIns="91440" bIns="45720" rtlCol="0">
            <a:normAutofit/>
          </a:bodyPr>
          <a:lstStyle/>
          <a:p>
            <a:pPr>
              <a:spcBef>
                <a:spcPts val="0"/>
              </a:spcBef>
              <a:spcAft>
                <a:spcPts val="1200"/>
              </a:spcAft>
              <a:buClr>
                <a:srgbClr val="008000"/>
              </a:buClr>
              <a:buSzPct val="70000"/>
            </a:pPr>
            <a:r>
              <a:rPr lang="en-US" sz="2400" b="1" dirty="0" smtClean="0">
                <a:solidFill>
                  <a:srgbClr val="000000"/>
                </a:solidFill>
              </a:rPr>
              <a:t>Toxicology Report</a:t>
            </a:r>
          </a:p>
        </p:txBody>
      </p:sp>
    </p:spTree>
    <p:extLst>
      <p:ext uri="{BB962C8B-B14F-4D97-AF65-F5344CB8AC3E}">
        <p14:creationId xmlns:p14="http://schemas.microsoft.com/office/powerpoint/2010/main" val="144807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Case Study</a:t>
            </a:r>
            <a:endParaRPr lang="en-US" sz="3600" b="1" dirty="0"/>
          </a:p>
        </p:txBody>
      </p:sp>
      <p:sp>
        <p:nvSpPr>
          <p:cNvPr id="3" name="Content Placeholder 2"/>
          <p:cNvSpPr>
            <a:spLocks noGrp="1"/>
          </p:cNvSpPr>
          <p:nvPr>
            <p:ph idx="1"/>
          </p:nvPr>
        </p:nvSpPr>
        <p:spPr/>
        <p:txBody>
          <a:bodyPr/>
          <a:lstStyle/>
          <a:p>
            <a:pPr marL="0" indent="0">
              <a:buNone/>
            </a:pPr>
            <a:r>
              <a:rPr lang="en-US" dirty="0" smtClean="0"/>
              <a:t>A patient is seeing his provider for the first time after asking for MAT through the program’s care coordinators. When patient meets with the provider he discusses his use and his desire to get and stay abstinent from opioids. The provider informs him that we will do a UDS and consult as a team and then tries to set up a follow up appointment for the patient. The patient becomes panicked and insists that he was promised he would be able to start on MAT today by the care coordinator.</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24</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32810824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0" y="2658023"/>
            <a:ext cx="8829674" cy="226626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marL="0" marR="0" lvl="0" indent="0" algn="ctr" defTabSz="342900" rtl="0" eaLnBrk="0" fontAlgn="auto" latinLnBrk="0" hangingPunct="0">
              <a:lnSpc>
                <a:spcPct val="80000"/>
              </a:lnSpc>
              <a:spcBef>
                <a:spcPts val="0"/>
              </a:spcBef>
              <a:spcAft>
                <a:spcPts val="675"/>
              </a:spcAft>
              <a:buClrTx/>
              <a:buSzTx/>
              <a:buFontTx/>
              <a:buNone/>
              <a:tabLst/>
              <a:defRPr/>
            </a:pPr>
            <a:r>
              <a:rPr lang="en-US" sz="5400" b="1" dirty="0" smtClean="0">
                <a:solidFill>
                  <a:prstClr val="white"/>
                </a:solidFill>
                <a:cs typeface="Calibri"/>
              </a:rPr>
              <a:t>Professional Boundaries</a:t>
            </a:r>
            <a:endPar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endParaRP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smtClean="0">
              <a:ln>
                <a:noFill/>
              </a:ln>
              <a:solidFill>
                <a:prstClr val="white"/>
              </a:solidFill>
              <a:effectLst/>
              <a:uLnTx/>
              <a:uFillTx/>
              <a:latin typeface="Calibri" charset="0"/>
              <a:ea typeface="ＭＳ Ｐゴシック" charset="0"/>
              <a:cs typeface="Calibri"/>
            </a:endParaRPr>
          </a:p>
          <a:p>
            <a:pPr marL="0" marR="0" lvl="0" indent="0" algn="ctr" defTabSz="342900" rtl="0" eaLnBrk="0" fontAlgn="auto" latinLnBrk="0" hangingPunct="0">
              <a:lnSpc>
                <a:spcPct val="80000"/>
              </a:lnSpc>
              <a:spcBef>
                <a:spcPts val="0"/>
              </a:spcBef>
              <a:spcAft>
                <a:spcPts val="675"/>
              </a:spcAft>
              <a:buClrTx/>
              <a:buSzTx/>
              <a:buFontTx/>
              <a:buNone/>
              <a:tabLst/>
              <a:defRPr/>
            </a:pPr>
            <a:endParaRPr kumimoji="0" lang="en-US" sz="5400" b="1" i="0" u="none" strike="noStrike" kern="1200" cap="none" spc="0" normalizeH="0" baseline="0" noProof="0" dirty="0">
              <a:ln>
                <a:noFill/>
              </a:ln>
              <a:solidFill>
                <a:prstClr val="white"/>
              </a:solidFill>
              <a:effectLst/>
              <a:uLnTx/>
              <a:uFillTx/>
              <a:latin typeface="Calibri" charset="0"/>
              <a:ea typeface="ＭＳ Ｐゴシック" charset="0"/>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33561074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t>Personal Insight</a:t>
            </a:r>
            <a:endParaRPr lang="en-US" sz="3600" b="1" dirty="0"/>
          </a:p>
        </p:txBody>
      </p:sp>
      <p:sp>
        <p:nvSpPr>
          <p:cNvPr id="6" name="Content Placeholder 5"/>
          <p:cNvSpPr>
            <a:spLocks noGrp="1"/>
          </p:cNvSpPr>
          <p:nvPr>
            <p:ph idx="1"/>
          </p:nvPr>
        </p:nvSpPr>
        <p:spPr>
          <a:xfrm>
            <a:off x="175098" y="1941513"/>
            <a:ext cx="8229600" cy="3589638"/>
          </a:xfrm>
        </p:spPr>
        <p:txBody>
          <a:bodyPr/>
          <a:lstStyle/>
          <a:p>
            <a:r>
              <a:rPr lang="en-US" dirty="0" smtClean="0"/>
              <a:t>How do we know when we’re being our best selves?</a:t>
            </a:r>
          </a:p>
          <a:p>
            <a:pPr lvl="1"/>
            <a:r>
              <a:rPr lang="en-US" dirty="0" smtClean="0"/>
              <a:t>How about when we’re not?</a:t>
            </a:r>
          </a:p>
          <a:p>
            <a:r>
              <a:rPr lang="en-US" dirty="0" smtClean="0"/>
              <a:t>Do we know when we need to ask for help?</a:t>
            </a:r>
          </a:p>
          <a:p>
            <a:r>
              <a:rPr lang="en-US" dirty="0" smtClean="0"/>
              <a:t>Boundaries are important in all contexts, but addiction may press our buttons easier and more quickly</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26</a:t>
            </a:fld>
            <a:endParaRPr lang="en-US" dirty="0"/>
          </a:p>
        </p:txBody>
      </p:sp>
      <p:pic>
        <p:nvPicPr>
          <p:cNvPr id="8195" name="Picture 4" descr="Image result for stick figure in a mirro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8864" y="4163155"/>
            <a:ext cx="3992637" cy="2471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2381119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Sustainability</a:t>
            </a:r>
            <a:endParaRPr lang="en-US" sz="3600" b="1" dirty="0"/>
          </a:p>
        </p:txBody>
      </p:sp>
      <p:sp>
        <p:nvSpPr>
          <p:cNvPr id="3" name="Content Placeholder 2"/>
          <p:cNvSpPr>
            <a:spLocks noGrp="1"/>
          </p:cNvSpPr>
          <p:nvPr>
            <p:ph idx="1"/>
          </p:nvPr>
        </p:nvSpPr>
        <p:spPr>
          <a:xfrm>
            <a:off x="228600" y="2072590"/>
            <a:ext cx="8229600" cy="3589638"/>
          </a:xfrm>
        </p:spPr>
        <p:txBody>
          <a:bodyPr>
            <a:normAutofit/>
          </a:bodyPr>
          <a:lstStyle/>
          <a:p>
            <a:r>
              <a:rPr lang="en-US" sz="2800" dirty="0" smtClean="0"/>
              <a:t>Feedback as a part of your work culture </a:t>
            </a:r>
          </a:p>
          <a:p>
            <a:r>
              <a:rPr lang="en-US" sz="2800" dirty="0" smtClean="0"/>
              <a:t>Address issues quickly and on an on-going basis</a:t>
            </a:r>
            <a:endParaRPr lang="en-US" sz="2800" dirty="0"/>
          </a:p>
          <a:p>
            <a:r>
              <a:rPr lang="en-US" sz="2800" dirty="0" smtClean="0"/>
              <a:t>Debriefs and </a:t>
            </a:r>
            <a:r>
              <a:rPr lang="en-US" sz="2800" dirty="0" err="1" smtClean="0"/>
              <a:t>hotwashes</a:t>
            </a:r>
            <a:r>
              <a:rPr lang="en-US" sz="2800" dirty="0" smtClean="0"/>
              <a:t> </a:t>
            </a:r>
          </a:p>
        </p:txBody>
      </p:sp>
      <p:sp>
        <p:nvSpPr>
          <p:cNvPr id="4" name="Slide Number Placeholder 3"/>
          <p:cNvSpPr>
            <a:spLocks noGrp="1"/>
          </p:cNvSpPr>
          <p:nvPr>
            <p:ph type="sldNum" sz="quarter" idx="12"/>
          </p:nvPr>
        </p:nvSpPr>
        <p:spPr/>
        <p:txBody>
          <a:bodyPr/>
          <a:lstStyle/>
          <a:p>
            <a:fld id="{225A3348-EC9C-5F45-A82A-2C26670334C6}" type="slidenum">
              <a:rPr lang="en-US" smtClean="0"/>
              <a:t>27</a:t>
            </a:fld>
            <a:endParaRPr lang="en-US" dirty="0"/>
          </a:p>
        </p:txBody>
      </p:sp>
      <p:pic>
        <p:nvPicPr>
          <p:cNvPr id="9218" name="Picture 2" descr="Image result for debri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00" y="3888361"/>
            <a:ext cx="3162300" cy="2381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4152480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Criteria for Discharge</a:t>
            </a:r>
            <a:endParaRPr lang="en-US" sz="3600" b="1" dirty="0"/>
          </a:p>
        </p:txBody>
      </p:sp>
      <p:sp>
        <p:nvSpPr>
          <p:cNvPr id="3" name="Content Placeholder 2"/>
          <p:cNvSpPr>
            <a:spLocks noGrp="1"/>
          </p:cNvSpPr>
          <p:nvPr>
            <p:ph idx="1"/>
          </p:nvPr>
        </p:nvSpPr>
        <p:spPr/>
        <p:txBody>
          <a:bodyPr>
            <a:normAutofit/>
          </a:bodyPr>
          <a:lstStyle/>
          <a:p>
            <a:r>
              <a:rPr lang="en-US" sz="2800" dirty="0" smtClean="0"/>
              <a:t>Sometimes these behaviors end up warranting discharge from care.</a:t>
            </a:r>
          </a:p>
          <a:p>
            <a:r>
              <a:rPr lang="en-US" sz="2800" dirty="0" smtClean="0"/>
              <a:t>What warrants discharge from MAT and warrants discharge from a practice?</a:t>
            </a:r>
          </a:p>
          <a:p>
            <a:r>
              <a:rPr lang="en-US" sz="2800" dirty="0" smtClean="0"/>
              <a:t>How do we make sure we’re making this choice based on the patients behavior and not our feelings about it?</a:t>
            </a:r>
            <a:endParaRPr lang="en-US" sz="2800" dirty="0"/>
          </a:p>
        </p:txBody>
      </p:sp>
      <p:sp>
        <p:nvSpPr>
          <p:cNvPr id="4" name="Slide Number Placeholder 3"/>
          <p:cNvSpPr>
            <a:spLocks noGrp="1"/>
          </p:cNvSpPr>
          <p:nvPr>
            <p:ph type="sldNum" sz="quarter" idx="12"/>
          </p:nvPr>
        </p:nvSpPr>
        <p:spPr/>
        <p:txBody>
          <a:bodyPr/>
          <a:lstStyle/>
          <a:p>
            <a:fld id="{225A3348-EC9C-5F45-A82A-2C26670334C6}" type="slidenum">
              <a:rPr lang="en-US" smtClean="0"/>
              <a:t>28</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086032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059478" y="2719301"/>
            <a:ext cx="4800600" cy="1314450"/>
          </a:xfrm>
        </p:spPr>
        <p:txBody>
          <a:bodyPr>
            <a:normAutofit/>
          </a:bodyPr>
          <a:lstStyle/>
          <a:p>
            <a:r>
              <a:rPr lang="en-US" sz="4950" b="1" dirty="0"/>
              <a:t>QUESTIONS?</a:t>
            </a:r>
          </a:p>
        </p:txBody>
      </p:sp>
      <p:sp>
        <p:nvSpPr>
          <p:cNvPr id="4" name="TextBox 3"/>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14079618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115291" y="2118301"/>
            <a:ext cx="7200034" cy="162454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lnSpc>
                <a:spcPct val="90000"/>
              </a:lnSpc>
              <a:spcAft>
                <a:spcPts val="2250"/>
              </a:spcAft>
              <a:defRPr/>
            </a:pPr>
            <a:r>
              <a:rPr lang="en-US" sz="3600" b="1" dirty="0" smtClean="0">
                <a:solidFill>
                  <a:srgbClr val="62D240"/>
                </a:solidFill>
              </a:rPr>
              <a:t>Cross disciplinary training challenges</a:t>
            </a:r>
            <a:endParaRPr lang="en-US" sz="3600" spc="-15" dirty="0">
              <a:solidFill>
                <a:srgbClr val="62D240"/>
              </a:solidFill>
            </a:endParaRPr>
          </a:p>
          <a:p>
            <a:pPr algn="ctr" defTabSz="342900">
              <a:lnSpc>
                <a:spcPct val="80000"/>
              </a:lnSpc>
              <a:spcAft>
                <a:spcPts val="675"/>
              </a:spcAft>
            </a:pPr>
            <a:r>
              <a:rPr lang="en-US" sz="6000" b="1" dirty="0" smtClean="0">
                <a:solidFill>
                  <a:prstClr val="white"/>
                </a:solidFill>
                <a:cs typeface="Calibri"/>
              </a:rPr>
              <a:t>Why this topic?</a:t>
            </a:r>
            <a:endParaRPr lang="en-US" sz="6000" b="1" dirty="0">
              <a:solidFill>
                <a:prstClr val="white"/>
              </a:solidFill>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1308754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453340"/>
            <a:ext cx="8229600" cy="1143000"/>
          </a:xfrm>
        </p:spPr>
        <p:txBody>
          <a:bodyPr/>
          <a:lstStyle/>
          <a:p>
            <a:r>
              <a:rPr lang="en-US" b="1" dirty="0" smtClean="0"/>
              <a:t>Inadequate Training</a:t>
            </a:r>
            <a:endParaRPr lang="en-US" b="1" dirty="0"/>
          </a:p>
        </p:txBody>
      </p:sp>
      <p:sp>
        <p:nvSpPr>
          <p:cNvPr id="3" name="Content Placeholder 2"/>
          <p:cNvSpPr>
            <a:spLocks noGrp="1"/>
          </p:cNvSpPr>
          <p:nvPr>
            <p:ph idx="1"/>
          </p:nvPr>
        </p:nvSpPr>
        <p:spPr>
          <a:xfrm>
            <a:off x="133350" y="1596340"/>
            <a:ext cx="8229600" cy="3589638"/>
          </a:xfrm>
        </p:spPr>
        <p:txBody>
          <a:bodyPr>
            <a:noAutofit/>
          </a:bodyPr>
          <a:lstStyle/>
          <a:p>
            <a:r>
              <a:rPr lang="en-US" sz="1800" b="1" dirty="0" smtClean="0"/>
              <a:t>For behavioral health providers:</a:t>
            </a:r>
          </a:p>
          <a:p>
            <a:pPr lvl="1"/>
            <a:r>
              <a:rPr lang="en-US" sz="1600" dirty="0" smtClean="0"/>
              <a:t>While 54% of clinicians report routinely treating SUDs only 34% ever took a course on it in graduate training</a:t>
            </a:r>
          </a:p>
          <a:p>
            <a:pPr lvl="1"/>
            <a:r>
              <a:rPr lang="en-US" sz="1600" dirty="0" smtClean="0"/>
              <a:t>Even 58% of students believe their training is lacking</a:t>
            </a:r>
          </a:p>
          <a:p>
            <a:r>
              <a:rPr lang="en-US" sz="1800" b="1" dirty="0" smtClean="0"/>
              <a:t>For medical providers:</a:t>
            </a:r>
          </a:p>
          <a:p>
            <a:pPr lvl="1"/>
            <a:r>
              <a:rPr lang="en-US" sz="1600" dirty="0" smtClean="0"/>
              <a:t>Only 1,200 of the estimated 1 million physicians nation wide have a certificate in addiction medicine.</a:t>
            </a:r>
          </a:p>
          <a:p>
            <a:pPr lvl="1"/>
            <a:r>
              <a:rPr lang="en-US" sz="1600" dirty="0" smtClean="0"/>
              <a:t>Only 52 practices nationwide offer fellowships in addiction medicine</a:t>
            </a:r>
          </a:p>
          <a:p>
            <a:pPr lvl="1"/>
            <a:r>
              <a:rPr lang="en-US" sz="1600" dirty="0" smtClean="0"/>
              <a:t>Only one medical school nationwide offers education on addiction in all four years of schooling</a:t>
            </a:r>
          </a:p>
          <a:p>
            <a:r>
              <a:rPr lang="en-US" sz="1800" b="1" dirty="0" smtClean="0"/>
              <a:t>For nurses:</a:t>
            </a:r>
          </a:p>
          <a:p>
            <a:pPr lvl="1"/>
            <a:r>
              <a:rPr lang="en-US" sz="1600" dirty="0" smtClean="0"/>
              <a:t>Some basic motivational interviewing skills are taught but nothing extensive and nothing specific to SUDs</a:t>
            </a:r>
          </a:p>
          <a:p>
            <a:r>
              <a:rPr lang="en-US" sz="1800" b="1" dirty="0" smtClean="0"/>
              <a:t>For administrative staff:</a:t>
            </a:r>
          </a:p>
          <a:p>
            <a:pPr lvl="1"/>
            <a:r>
              <a:rPr lang="en-US" sz="1600" dirty="0" smtClean="0"/>
              <a:t>Frontline staff frequently interact with patients with substance use disorders but have no training at all if not provided by their company</a:t>
            </a:r>
          </a:p>
        </p:txBody>
      </p:sp>
      <p:sp>
        <p:nvSpPr>
          <p:cNvPr id="4" name="Slide Number Placeholder 3"/>
          <p:cNvSpPr>
            <a:spLocks noGrp="1"/>
          </p:cNvSpPr>
          <p:nvPr>
            <p:ph type="sldNum" sz="quarter" idx="12"/>
          </p:nvPr>
        </p:nvSpPr>
        <p:spPr/>
        <p:txBody>
          <a:bodyPr/>
          <a:lstStyle/>
          <a:p>
            <a:fld id="{225A3348-EC9C-5F45-A82A-2C26670334C6}" type="slidenum">
              <a:rPr lang="en-US" smtClean="0"/>
              <a:t>4</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23305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Public Education on Addiction</a:t>
            </a:r>
            <a:endParaRPr lang="en-US" b="1" dirty="0"/>
          </a:p>
        </p:txBody>
      </p:sp>
      <p:sp>
        <p:nvSpPr>
          <p:cNvPr id="3" name="Content Placeholder 2"/>
          <p:cNvSpPr>
            <a:spLocks noGrp="1"/>
          </p:cNvSpPr>
          <p:nvPr>
            <p:ph idx="1"/>
          </p:nvPr>
        </p:nvSpPr>
        <p:spPr>
          <a:xfrm>
            <a:off x="152400" y="1805890"/>
            <a:ext cx="8229600" cy="3589638"/>
          </a:xfrm>
        </p:spPr>
        <p:txBody>
          <a:bodyPr>
            <a:normAutofit/>
          </a:bodyPr>
          <a:lstStyle/>
          <a:p>
            <a:r>
              <a:rPr lang="en-US" sz="2800" dirty="0"/>
              <a:t>In an absence of training and education, where do we learn about anything?</a:t>
            </a:r>
          </a:p>
          <a:p>
            <a:pPr lvl="1"/>
            <a:r>
              <a:rPr lang="en-US" sz="2400" dirty="0"/>
              <a:t>Media?</a:t>
            </a:r>
          </a:p>
          <a:p>
            <a:pPr lvl="1"/>
            <a:r>
              <a:rPr lang="en-US" sz="2400" dirty="0"/>
              <a:t>Personal experience</a:t>
            </a:r>
            <a:r>
              <a:rPr lang="en-US" sz="2400" dirty="0" smtClean="0"/>
              <a:t>?</a:t>
            </a:r>
          </a:p>
          <a:p>
            <a:pPr lvl="1"/>
            <a:r>
              <a:rPr lang="en-US" sz="2400" dirty="0" smtClean="0"/>
              <a:t>Workforce experience?</a:t>
            </a:r>
            <a:endParaRPr lang="en-US" sz="2400" dirty="0"/>
          </a:p>
          <a:p>
            <a:pPr lvl="1"/>
            <a:r>
              <a:rPr lang="en-US" sz="2400" dirty="0"/>
              <a:t>Trusted friends and family?</a:t>
            </a:r>
          </a:p>
          <a:p>
            <a:r>
              <a:rPr lang="en-US" sz="2800" dirty="0"/>
              <a:t>What problematic lessons might we have learned?</a:t>
            </a:r>
          </a:p>
        </p:txBody>
      </p:sp>
      <p:sp>
        <p:nvSpPr>
          <p:cNvPr id="4" name="Slide Number Placeholder 3"/>
          <p:cNvSpPr>
            <a:spLocks noGrp="1"/>
          </p:cNvSpPr>
          <p:nvPr>
            <p:ph type="sldNum" sz="quarter" idx="12"/>
          </p:nvPr>
        </p:nvSpPr>
        <p:spPr/>
        <p:txBody>
          <a:bodyPr/>
          <a:lstStyle/>
          <a:p>
            <a:fld id="{225A3348-EC9C-5F45-A82A-2C26670334C6}" type="slidenum">
              <a:rPr lang="en-US" smtClean="0"/>
              <a:t>5</a:t>
            </a:fld>
            <a:endParaRPr lang="en-US" dirty="0"/>
          </a:p>
        </p:txBody>
      </p:sp>
      <p:sp>
        <p:nvSpPr>
          <p:cNvPr id="5" name="AutoShape 2" descr="Image result for medical training lectur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medical training lecture"/>
          <p:cNvSpPr>
            <a:spLocks noChangeAspect="1" noChangeArrowheads="1"/>
          </p:cNvSpPr>
          <p:nvPr/>
        </p:nvSpPr>
        <p:spPr bwMode="auto">
          <a:xfrm>
            <a:off x="152400" y="4194865"/>
            <a:ext cx="107392" cy="10739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Image result for medical training lectur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6013" y="2516878"/>
            <a:ext cx="1677987" cy="167798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370495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6676" y="2118301"/>
            <a:ext cx="8829674" cy="14952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lnSpc>
                <a:spcPct val="90000"/>
              </a:lnSpc>
              <a:spcAft>
                <a:spcPts val="2250"/>
              </a:spcAft>
              <a:defRPr/>
            </a:pPr>
            <a:r>
              <a:rPr lang="en-US" sz="3200" b="1" dirty="0" smtClean="0">
                <a:solidFill>
                  <a:srgbClr val="62D240"/>
                </a:solidFill>
              </a:rPr>
              <a:t>A Self Preserving Disease Process</a:t>
            </a:r>
            <a:endParaRPr lang="en-US" sz="3200" spc="-15" dirty="0">
              <a:solidFill>
                <a:srgbClr val="62D240"/>
              </a:solidFill>
            </a:endParaRPr>
          </a:p>
          <a:p>
            <a:pPr algn="ctr" defTabSz="342900">
              <a:lnSpc>
                <a:spcPct val="80000"/>
              </a:lnSpc>
              <a:spcAft>
                <a:spcPts val="675"/>
              </a:spcAft>
            </a:pPr>
            <a:r>
              <a:rPr lang="en-US" sz="5400" b="1" dirty="0" smtClean="0">
                <a:solidFill>
                  <a:prstClr val="white"/>
                </a:solidFill>
                <a:cs typeface="Calibri"/>
              </a:rPr>
              <a:t>“Why Do Addicts ______?”</a:t>
            </a:r>
            <a:endParaRPr lang="en-US" sz="5400" b="1" dirty="0">
              <a:solidFill>
                <a:prstClr val="white"/>
              </a:solidFill>
              <a:cs typeface="Calibri"/>
            </a:endParaRPr>
          </a:p>
        </p:txBody>
      </p:sp>
      <p:sp>
        <p:nvSpPr>
          <p:cNvPr id="3" name="TextBox 2"/>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989077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6201" y="1617162"/>
            <a:ext cx="8829674" cy="4423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defTabSz="342900" eaLnBrk="1" hangingPunct="1">
              <a:lnSpc>
                <a:spcPct val="90000"/>
              </a:lnSpc>
              <a:spcAft>
                <a:spcPts val="2250"/>
              </a:spcAft>
              <a:defRPr/>
            </a:pPr>
            <a:r>
              <a:rPr lang="en-US" sz="3200" b="1" dirty="0" smtClean="0">
                <a:solidFill>
                  <a:srgbClr val="62D240"/>
                </a:solidFill>
              </a:rPr>
              <a:t>A Self Preserving Disease Process</a:t>
            </a:r>
            <a:endParaRPr lang="en-US" sz="3200" spc="-15" dirty="0">
              <a:solidFill>
                <a:srgbClr val="62D240"/>
              </a:solidFill>
            </a:endParaRPr>
          </a:p>
          <a:p>
            <a:pPr algn="ctr" defTabSz="342900">
              <a:lnSpc>
                <a:spcPct val="80000"/>
              </a:lnSpc>
              <a:spcAft>
                <a:spcPts val="675"/>
              </a:spcAft>
            </a:pPr>
            <a:r>
              <a:rPr lang="en-US" sz="5400" b="1" dirty="0" smtClean="0">
                <a:solidFill>
                  <a:prstClr val="white"/>
                </a:solidFill>
                <a:cs typeface="Calibri"/>
              </a:rPr>
              <a:t>“Why Do Addicts ______?”</a:t>
            </a:r>
          </a:p>
          <a:p>
            <a:pPr algn="ctr" defTabSz="342900">
              <a:lnSpc>
                <a:spcPct val="80000"/>
              </a:lnSpc>
              <a:spcAft>
                <a:spcPts val="675"/>
              </a:spcAft>
            </a:pPr>
            <a:endParaRPr lang="en-US" sz="5400" b="1" dirty="0" smtClean="0">
              <a:solidFill>
                <a:prstClr val="white"/>
              </a:solidFill>
              <a:cs typeface="Calibri"/>
            </a:endParaRPr>
          </a:p>
          <a:p>
            <a:pPr algn="ctr" defTabSz="342900">
              <a:lnSpc>
                <a:spcPct val="80000"/>
              </a:lnSpc>
              <a:spcAft>
                <a:spcPts val="675"/>
              </a:spcAft>
            </a:pPr>
            <a:r>
              <a:rPr lang="en-US" sz="5400" b="1" dirty="0">
                <a:solidFill>
                  <a:prstClr val="white"/>
                </a:solidFill>
                <a:cs typeface="Calibri"/>
              </a:rPr>
              <a:t>“Why </a:t>
            </a:r>
            <a:r>
              <a:rPr lang="en-US" sz="5400" b="1" dirty="0" smtClean="0">
                <a:solidFill>
                  <a:prstClr val="white"/>
                </a:solidFill>
                <a:cs typeface="Calibri"/>
              </a:rPr>
              <a:t>Did </a:t>
            </a:r>
            <a:r>
              <a:rPr lang="en-US" sz="5400" b="1" i="1" dirty="0" smtClean="0">
                <a:solidFill>
                  <a:prstClr val="white"/>
                </a:solidFill>
                <a:cs typeface="Calibri"/>
              </a:rPr>
              <a:t>This Patient</a:t>
            </a:r>
            <a:r>
              <a:rPr lang="en-US" sz="5400" b="1" dirty="0" smtClean="0">
                <a:solidFill>
                  <a:prstClr val="white"/>
                </a:solidFill>
                <a:cs typeface="Calibri"/>
              </a:rPr>
              <a:t>______?”</a:t>
            </a:r>
            <a:endParaRPr lang="en-US" sz="5400" b="1" dirty="0">
              <a:solidFill>
                <a:prstClr val="white"/>
              </a:solidFill>
              <a:cs typeface="Calibri"/>
            </a:endParaRPr>
          </a:p>
          <a:p>
            <a:pPr algn="ctr" defTabSz="342900">
              <a:lnSpc>
                <a:spcPct val="80000"/>
              </a:lnSpc>
              <a:spcAft>
                <a:spcPts val="675"/>
              </a:spcAft>
            </a:pPr>
            <a:endParaRPr lang="en-US" sz="5400" b="1" dirty="0">
              <a:solidFill>
                <a:prstClr val="white"/>
              </a:solidFill>
              <a:cs typeface="Calibri"/>
            </a:endParaRPr>
          </a:p>
        </p:txBody>
      </p:sp>
      <p:sp>
        <p:nvSpPr>
          <p:cNvPr id="2" name="&quot;No&quot; Symbol 1"/>
          <p:cNvSpPr/>
          <p:nvPr/>
        </p:nvSpPr>
        <p:spPr>
          <a:xfrm>
            <a:off x="3724275" y="2257425"/>
            <a:ext cx="1196340" cy="981075"/>
          </a:xfrm>
          <a:prstGeom prst="noSmoking">
            <a:avLst/>
          </a:prstGeom>
          <a:solidFill>
            <a:srgbClr val="FF0000"/>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38198702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Reviewing the Disease Model</a:t>
            </a:r>
            <a:endParaRPr lang="en-US" b="1" dirty="0"/>
          </a:p>
        </p:txBody>
      </p:sp>
      <p:sp>
        <p:nvSpPr>
          <p:cNvPr id="3" name="Content Placeholder 2"/>
          <p:cNvSpPr>
            <a:spLocks noGrp="1"/>
          </p:cNvSpPr>
          <p:nvPr>
            <p:ph idx="1"/>
          </p:nvPr>
        </p:nvSpPr>
        <p:spPr>
          <a:xfrm>
            <a:off x="171450" y="1941513"/>
            <a:ext cx="8229600" cy="3589638"/>
          </a:xfrm>
        </p:spPr>
        <p:txBody>
          <a:bodyPr>
            <a:normAutofit fontScale="92500"/>
          </a:bodyPr>
          <a:lstStyle/>
          <a:p>
            <a:r>
              <a:rPr lang="en-US" dirty="0" smtClean="0"/>
              <a:t>Addiction is like a disease in multiple different and important ways</a:t>
            </a:r>
          </a:p>
          <a:p>
            <a:r>
              <a:rPr lang="en-US" dirty="0" smtClean="0"/>
              <a:t>It is a chronic relapsing condition that can be treated with medication similar to diabetes</a:t>
            </a:r>
          </a:p>
          <a:p>
            <a:r>
              <a:rPr lang="en-US" dirty="0" smtClean="0"/>
              <a:t>What other chronic illnesses have dishonesty as a feature of treatment?</a:t>
            </a:r>
          </a:p>
          <a:p>
            <a:r>
              <a:rPr lang="en-US" i="1" dirty="0" smtClean="0"/>
              <a:t>What other chronic illnesses have dishonesty as a feature in spite of obvious evidence against the patient’s statements?</a:t>
            </a:r>
          </a:p>
          <a:p>
            <a:r>
              <a:rPr lang="en-US" dirty="0" smtClean="0"/>
              <a:t>What purpose does dishonesty serve in diabetes, hypertension, or obesity?</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8</a:t>
            </a:fld>
            <a:endParaRPr lang="en-US" dirty="0"/>
          </a:p>
        </p:txBody>
      </p:sp>
      <p:sp>
        <p:nvSpPr>
          <p:cNvPr id="5" name="TextBox 4"/>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17766944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t>Shame</a:t>
            </a:r>
            <a:endParaRPr lang="en-US" sz="4000" b="1" dirty="0"/>
          </a:p>
        </p:txBody>
      </p:sp>
      <p:sp>
        <p:nvSpPr>
          <p:cNvPr id="3" name="Content Placeholder 2"/>
          <p:cNvSpPr>
            <a:spLocks noGrp="1"/>
          </p:cNvSpPr>
          <p:nvPr>
            <p:ph idx="1"/>
          </p:nvPr>
        </p:nvSpPr>
        <p:spPr>
          <a:xfrm>
            <a:off x="-114300" y="2120215"/>
            <a:ext cx="5991225" cy="3589638"/>
          </a:xfrm>
        </p:spPr>
        <p:txBody>
          <a:bodyPr/>
          <a:lstStyle/>
          <a:p>
            <a:r>
              <a:rPr lang="en-US" dirty="0" smtClean="0"/>
              <a:t>Many of the behaviors of addiction lead a person to feel ashamed</a:t>
            </a:r>
          </a:p>
          <a:p>
            <a:r>
              <a:rPr lang="en-US" dirty="0" smtClean="0"/>
              <a:t>Protecting the individual from shame is another significant reason for some negative behaviors</a:t>
            </a:r>
          </a:p>
          <a:p>
            <a:r>
              <a:rPr lang="en-US" dirty="0" smtClean="0"/>
              <a:t>Additional negative behaviors create additional shame</a:t>
            </a:r>
            <a:endParaRPr lang="en-US" dirty="0"/>
          </a:p>
        </p:txBody>
      </p:sp>
      <p:sp>
        <p:nvSpPr>
          <p:cNvPr id="4" name="Slide Number Placeholder 3"/>
          <p:cNvSpPr>
            <a:spLocks noGrp="1"/>
          </p:cNvSpPr>
          <p:nvPr>
            <p:ph type="sldNum" sz="quarter" idx="12"/>
          </p:nvPr>
        </p:nvSpPr>
        <p:spPr/>
        <p:txBody>
          <a:bodyPr/>
          <a:lstStyle/>
          <a:p>
            <a:fld id="{225A3348-EC9C-5F45-A82A-2C26670334C6}" type="slidenum">
              <a:rPr lang="en-US" smtClean="0"/>
              <a:t>9</a:t>
            </a:fld>
            <a:endParaRPr lang="en-US" dirty="0"/>
          </a:p>
        </p:txBody>
      </p:sp>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2314005"/>
            <a:ext cx="3041650" cy="255674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28661" y="6427634"/>
            <a:ext cx="4813563" cy="230832"/>
          </a:xfrm>
          <a:prstGeom prst="rect">
            <a:avLst/>
          </a:prstGeom>
          <a:noFill/>
        </p:spPr>
        <p:txBody>
          <a:bodyPr wrap="square" rtlCol="0">
            <a:spAutoFit/>
          </a:bodyPr>
          <a:lstStyle/>
          <a:p>
            <a:r>
              <a:rPr lang="en-US" sz="900" dirty="0" smtClean="0"/>
              <a:t>Addiction 101—Session 3: </a:t>
            </a:r>
            <a:r>
              <a:rPr lang="en-US" sz="900" i="1" dirty="0" smtClean="0"/>
              <a:t>Challenging Behaviors of SUD  </a:t>
            </a:r>
            <a:r>
              <a:rPr lang="en-US" sz="900" dirty="0" smtClean="0"/>
              <a:t>|  </a:t>
            </a:r>
            <a:r>
              <a:rPr lang="en-US" sz="900" dirty="0"/>
              <a:t>3</a:t>
            </a:r>
            <a:r>
              <a:rPr lang="en-US" sz="900" dirty="0" smtClean="0"/>
              <a:t>/21/19</a:t>
            </a:r>
            <a:endParaRPr lang="en-US" sz="900" dirty="0"/>
          </a:p>
        </p:txBody>
      </p:sp>
    </p:spTree>
    <p:extLst>
      <p:ext uri="{BB962C8B-B14F-4D97-AF65-F5344CB8AC3E}">
        <p14:creationId xmlns:p14="http://schemas.microsoft.com/office/powerpoint/2010/main" val="2962683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CHC_WILA_Addiction101_">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20000"/>
      </a:bodyPr>
      <a:lstStyle>
        <a:defPPr>
          <a:spcBef>
            <a:spcPts val="0"/>
          </a:spcBef>
          <a:spcAft>
            <a:spcPts val="1200"/>
          </a:spcAft>
          <a:buClr>
            <a:srgbClr val="008000"/>
          </a:buClr>
          <a:buSzPct val="70000"/>
          <a:buFont typeface="Wingdings" charset="2"/>
          <a:buChar char=""/>
          <a:defRPr sz="2400" dirty="0" smtClean="0">
            <a:solidFill>
              <a:srgbClr val="000000"/>
            </a:solidFill>
          </a:defRPr>
        </a:defPPr>
      </a:lstStyle>
    </a:txDef>
  </a:objectDefaults>
  <a:extraClrSchemeLst/>
  <a:extLst>
    <a:ext uri="{05A4C25C-085E-4340-85A3-A5531E510DB2}">
      <thm15:themeFamily xmlns:thm15="http://schemas.microsoft.com/office/thememl/2012/main" name="CHC_WILA_Addiction101_ [Read-Only]" id="{42697746-A1C4-441F-A977-63B6E3052037}" vid="{CC267CBF-B29F-447C-9D34-FAFBA0BFDF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24133</TotalTime>
  <Words>1476</Words>
  <Application>Microsoft Office PowerPoint</Application>
  <PresentationFormat>On-screen Show (4:3)</PresentationFormat>
  <Paragraphs>225</Paragraphs>
  <Slides>29</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ＭＳ Ｐゴシック</vt:lpstr>
      <vt:lpstr>Arial</vt:lpstr>
      <vt:lpstr>Calibri</vt:lpstr>
      <vt:lpstr>Wingdings</vt:lpstr>
      <vt:lpstr>CHC_WILA_Addiction101_</vt:lpstr>
      <vt:lpstr>PowerPoint Presentation</vt:lpstr>
      <vt:lpstr>PowerPoint Presentation</vt:lpstr>
      <vt:lpstr>PowerPoint Presentation</vt:lpstr>
      <vt:lpstr>Inadequate Training</vt:lpstr>
      <vt:lpstr>A Public Education on Addiction</vt:lpstr>
      <vt:lpstr>PowerPoint Presentation</vt:lpstr>
      <vt:lpstr>PowerPoint Presentation</vt:lpstr>
      <vt:lpstr>Reviewing the Disease Model</vt:lpstr>
      <vt:lpstr>Shame</vt:lpstr>
      <vt:lpstr>PowerPoint Presentation</vt:lpstr>
      <vt:lpstr>Lies</vt:lpstr>
      <vt:lpstr>Toxicology</vt:lpstr>
      <vt:lpstr>Opiates and Metabolites</vt:lpstr>
      <vt:lpstr>Case Study</vt:lpstr>
      <vt:lpstr>PowerPoint Presentation</vt:lpstr>
      <vt:lpstr>PowerPoint Presentation</vt:lpstr>
      <vt:lpstr>Anger</vt:lpstr>
      <vt:lpstr>Case Study</vt:lpstr>
      <vt:lpstr>PowerPoint Presentation</vt:lpstr>
      <vt:lpstr>PowerPoint Presentation</vt:lpstr>
      <vt:lpstr>What is Splitting?</vt:lpstr>
      <vt:lpstr>Case Study</vt:lpstr>
      <vt:lpstr>PowerPoint Presentation</vt:lpstr>
      <vt:lpstr>Case Study</vt:lpstr>
      <vt:lpstr>PowerPoint Presentation</vt:lpstr>
      <vt:lpstr>Personal Insight</vt:lpstr>
      <vt:lpstr>Sustainability</vt:lpstr>
      <vt:lpstr>Criteria for Discharge</vt:lpstr>
      <vt:lpstr>PowerPoint Presentation</vt:lpstr>
    </vt:vector>
  </TitlesOfParts>
  <Company>CHC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Bryant, Daniel</dc:creator>
  <cp:lastModifiedBy>Bryant, Daniel</cp:lastModifiedBy>
  <cp:revision>155</cp:revision>
  <cp:lastPrinted>2019-02-21T17:05:58Z</cp:lastPrinted>
  <dcterms:created xsi:type="dcterms:W3CDTF">2019-01-15T17:47:07Z</dcterms:created>
  <dcterms:modified xsi:type="dcterms:W3CDTF">2021-07-01T19:38:31Z</dcterms:modified>
</cp:coreProperties>
</file>