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ink/ink1.xml" ContentType="application/inkml+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3.xml" ContentType="application/inkml+xml"/>
  <Override PartName="/ppt/ink/ink14.xml" ContentType="application/inkml+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5" r:id="rId3"/>
    <p:sldMasterId id="2147483681" r:id="rId4"/>
    <p:sldMasterId id="2147483694" r:id="rId5"/>
  </p:sldMasterIdLst>
  <p:notesMasterIdLst>
    <p:notesMasterId r:id="rId185"/>
  </p:notesMasterIdLst>
  <p:sldIdLst>
    <p:sldId id="260" r:id="rId6"/>
    <p:sldId id="488" r:id="rId7"/>
    <p:sldId id="257" r:id="rId8"/>
    <p:sldId id="450" r:id="rId9"/>
    <p:sldId id="476" r:id="rId10"/>
    <p:sldId id="258" r:id="rId11"/>
    <p:sldId id="274" r:id="rId12"/>
    <p:sldId id="349" r:id="rId13"/>
    <p:sldId id="261" r:id="rId14"/>
    <p:sldId id="262" r:id="rId15"/>
    <p:sldId id="265" r:id="rId16"/>
    <p:sldId id="266" r:id="rId17"/>
    <p:sldId id="267" r:id="rId18"/>
    <p:sldId id="268" r:id="rId19"/>
    <p:sldId id="269" r:id="rId20"/>
    <p:sldId id="270" r:id="rId21"/>
    <p:sldId id="273" r:id="rId22"/>
    <p:sldId id="271" r:id="rId23"/>
    <p:sldId id="337" r:id="rId24"/>
    <p:sldId id="342" r:id="rId25"/>
    <p:sldId id="335" r:id="rId26"/>
    <p:sldId id="333" r:id="rId27"/>
    <p:sldId id="334" r:id="rId28"/>
    <p:sldId id="336" r:id="rId29"/>
    <p:sldId id="277" r:id="rId30"/>
    <p:sldId id="364" r:id="rId31"/>
    <p:sldId id="276" r:id="rId32"/>
    <p:sldId id="343" r:id="rId33"/>
    <p:sldId id="280" r:id="rId34"/>
    <p:sldId id="281" r:id="rId35"/>
    <p:sldId id="339" r:id="rId36"/>
    <p:sldId id="348" r:id="rId37"/>
    <p:sldId id="338" r:id="rId38"/>
    <p:sldId id="481" r:id="rId39"/>
    <p:sldId id="340" r:id="rId40"/>
    <p:sldId id="341" r:id="rId41"/>
    <p:sldId id="345" r:id="rId42"/>
    <p:sldId id="344" r:id="rId43"/>
    <p:sldId id="346" r:id="rId44"/>
    <p:sldId id="347" r:id="rId45"/>
    <p:sldId id="350" r:id="rId46"/>
    <p:sldId id="354" r:id="rId47"/>
    <p:sldId id="451" r:id="rId48"/>
    <p:sldId id="358" r:id="rId49"/>
    <p:sldId id="301" r:id="rId50"/>
    <p:sldId id="479" r:id="rId51"/>
    <p:sldId id="298"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456" r:id="rId65"/>
    <p:sldId id="458" r:id="rId66"/>
    <p:sldId id="457" r:id="rId67"/>
    <p:sldId id="363" r:id="rId68"/>
    <p:sldId id="425" r:id="rId69"/>
    <p:sldId id="426" r:id="rId70"/>
    <p:sldId id="352" r:id="rId71"/>
    <p:sldId id="314" r:id="rId72"/>
    <p:sldId id="355" r:id="rId73"/>
    <p:sldId id="454" r:id="rId74"/>
    <p:sldId id="480" r:id="rId75"/>
    <p:sldId id="483" r:id="rId76"/>
    <p:sldId id="315" r:id="rId77"/>
    <p:sldId id="317" r:id="rId78"/>
    <p:sldId id="318" r:id="rId79"/>
    <p:sldId id="319" r:id="rId80"/>
    <p:sldId id="320" r:id="rId81"/>
    <p:sldId id="322" r:id="rId82"/>
    <p:sldId id="323" r:id="rId83"/>
    <p:sldId id="324" r:id="rId84"/>
    <p:sldId id="453" r:id="rId85"/>
    <p:sldId id="326" r:id="rId86"/>
    <p:sldId id="359" r:id="rId87"/>
    <p:sldId id="361" r:id="rId88"/>
    <p:sldId id="362" r:id="rId89"/>
    <p:sldId id="357" r:id="rId90"/>
    <p:sldId id="356" r:id="rId91"/>
    <p:sldId id="477" r:id="rId92"/>
    <p:sldId id="360" r:id="rId93"/>
    <p:sldId id="398" r:id="rId94"/>
    <p:sldId id="370" r:id="rId95"/>
    <p:sldId id="371" r:id="rId96"/>
    <p:sldId id="368" r:id="rId97"/>
    <p:sldId id="374" r:id="rId98"/>
    <p:sldId id="375" r:id="rId99"/>
    <p:sldId id="452" r:id="rId100"/>
    <p:sldId id="373" r:id="rId101"/>
    <p:sldId id="376" r:id="rId102"/>
    <p:sldId id="389" r:id="rId103"/>
    <p:sldId id="377" r:id="rId104"/>
    <p:sldId id="378" r:id="rId105"/>
    <p:sldId id="379" r:id="rId106"/>
    <p:sldId id="390" r:id="rId107"/>
    <p:sldId id="397" r:id="rId108"/>
    <p:sldId id="392" r:id="rId109"/>
    <p:sldId id="459" r:id="rId110"/>
    <p:sldId id="391" r:id="rId111"/>
    <p:sldId id="460" r:id="rId112"/>
    <p:sldId id="396" r:id="rId113"/>
    <p:sldId id="461" r:id="rId114"/>
    <p:sldId id="394" r:id="rId115"/>
    <p:sldId id="393" r:id="rId116"/>
    <p:sldId id="395" r:id="rId117"/>
    <p:sldId id="399" r:id="rId118"/>
    <p:sldId id="422" r:id="rId119"/>
    <p:sldId id="401" r:id="rId120"/>
    <p:sldId id="427" r:id="rId121"/>
    <p:sldId id="411" r:id="rId122"/>
    <p:sldId id="424" r:id="rId123"/>
    <p:sldId id="405" r:id="rId124"/>
    <p:sldId id="404" r:id="rId125"/>
    <p:sldId id="406" r:id="rId126"/>
    <p:sldId id="407" r:id="rId127"/>
    <p:sldId id="482" r:id="rId128"/>
    <p:sldId id="409" r:id="rId129"/>
    <p:sldId id="410" r:id="rId130"/>
    <p:sldId id="414" r:id="rId131"/>
    <p:sldId id="415" r:id="rId132"/>
    <p:sldId id="416" r:id="rId133"/>
    <p:sldId id="417" r:id="rId134"/>
    <p:sldId id="418" r:id="rId135"/>
    <p:sldId id="419" r:id="rId136"/>
    <p:sldId id="420" r:id="rId137"/>
    <p:sldId id="423" r:id="rId138"/>
    <p:sldId id="381" r:id="rId139"/>
    <p:sldId id="382" r:id="rId140"/>
    <p:sldId id="383" r:id="rId141"/>
    <p:sldId id="384" r:id="rId142"/>
    <p:sldId id="385" r:id="rId143"/>
    <p:sldId id="455" r:id="rId144"/>
    <p:sldId id="386" r:id="rId145"/>
    <p:sldId id="388" r:id="rId146"/>
    <p:sldId id="380" r:id="rId147"/>
    <p:sldId id="428" r:id="rId148"/>
    <p:sldId id="429" r:id="rId149"/>
    <p:sldId id="430" r:id="rId150"/>
    <p:sldId id="431" r:id="rId151"/>
    <p:sldId id="446" r:id="rId152"/>
    <p:sldId id="447" r:id="rId153"/>
    <p:sldId id="433" r:id="rId154"/>
    <p:sldId id="434" r:id="rId155"/>
    <p:sldId id="435" r:id="rId156"/>
    <p:sldId id="445" r:id="rId157"/>
    <p:sldId id="444" r:id="rId158"/>
    <p:sldId id="436" r:id="rId159"/>
    <p:sldId id="437" r:id="rId160"/>
    <p:sldId id="439" r:id="rId161"/>
    <p:sldId id="440" r:id="rId162"/>
    <p:sldId id="441" r:id="rId163"/>
    <p:sldId id="442" r:id="rId164"/>
    <p:sldId id="449" r:id="rId165"/>
    <p:sldId id="448" r:id="rId166"/>
    <p:sldId id="443" r:id="rId167"/>
    <p:sldId id="468" r:id="rId168"/>
    <p:sldId id="469" r:id="rId169"/>
    <p:sldId id="462" r:id="rId170"/>
    <p:sldId id="463" r:id="rId171"/>
    <p:sldId id="465" r:id="rId172"/>
    <p:sldId id="466" r:id="rId173"/>
    <p:sldId id="467" r:id="rId174"/>
    <p:sldId id="470" r:id="rId175"/>
    <p:sldId id="471" r:id="rId176"/>
    <p:sldId id="472" r:id="rId177"/>
    <p:sldId id="473" r:id="rId178"/>
    <p:sldId id="474" r:id="rId179"/>
    <p:sldId id="478" r:id="rId180"/>
    <p:sldId id="484" r:id="rId181"/>
    <p:sldId id="485" r:id="rId182"/>
    <p:sldId id="486" r:id="rId183"/>
    <p:sldId id="475"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BB83A6-C2E3-5B45-A1AF-6A9E1391A54D}">
          <p14:sldIdLst/>
        </p14:section>
        <p14:section name="body" id="{F3B13333-32D1-C74F-9696-8AF842BD267E}">
          <p14:sldIdLst>
            <p14:sldId id="260"/>
            <p14:sldId id="488"/>
            <p14:sldId id="257"/>
            <p14:sldId id="450"/>
            <p14:sldId id="476"/>
            <p14:sldId id="258"/>
            <p14:sldId id="274"/>
            <p14:sldId id="349"/>
            <p14:sldId id="261"/>
            <p14:sldId id="262"/>
            <p14:sldId id="265"/>
            <p14:sldId id="266"/>
            <p14:sldId id="267"/>
            <p14:sldId id="268"/>
            <p14:sldId id="269"/>
            <p14:sldId id="270"/>
            <p14:sldId id="273"/>
            <p14:sldId id="271"/>
            <p14:sldId id="337"/>
            <p14:sldId id="342"/>
            <p14:sldId id="335"/>
            <p14:sldId id="333"/>
            <p14:sldId id="334"/>
            <p14:sldId id="336"/>
            <p14:sldId id="277"/>
            <p14:sldId id="364"/>
            <p14:sldId id="276"/>
            <p14:sldId id="343"/>
            <p14:sldId id="280"/>
            <p14:sldId id="281"/>
            <p14:sldId id="339"/>
            <p14:sldId id="348"/>
            <p14:sldId id="338"/>
            <p14:sldId id="481"/>
            <p14:sldId id="340"/>
            <p14:sldId id="341"/>
            <p14:sldId id="345"/>
            <p14:sldId id="344"/>
            <p14:sldId id="346"/>
            <p14:sldId id="347"/>
            <p14:sldId id="350"/>
            <p14:sldId id="354"/>
            <p14:sldId id="451"/>
            <p14:sldId id="358"/>
            <p14:sldId id="301"/>
            <p14:sldId id="479"/>
            <p14:sldId id="298"/>
            <p14:sldId id="302"/>
            <p14:sldId id="303"/>
            <p14:sldId id="304"/>
            <p14:sldId id="305"/>
            <p14:sldId id="306"/>
            <p14:sldId id="307"/>
            <p14:sldId id="308"/>
            <p14:sldId id="309"/>
            <p14:sldId id="310"/>
            <p14:sldId id="311"/>
            <p14:sldId id="312"/>
            <p14:sldId id="313"/>
            <p14:sldId id="456"/>
            <p14:sldId id="458"/>
            <p14:sldId id="457"/>
            <p14:sldId id="363"/>
            <p14:sldId id="425"/>
            <p14:sldId id="426"/>
            <p14:sldId id="352"/>
            <p14:sldId id="314"/>
            <p14:sldId id="355"/>
            <p14:sldId id="454"/>
            <p14:sldId id="480"/>
            <p14:sldId id="483"/>
            <p14:sldId id="315"/>
            <p14:sldId id="317"/>
            <p14:sldId id="318"/>
            <p14:sldId id="319"/>
            <p14:sldId id="320"/>
            <p14:sldId id="322"/>
            <p14:sldId id="323"/>
            <p14:sldId id="324"/>
            <p14:sldId id="453"/>
            <p14:sldId id="326"/>
            <p14:sldId id="359"/>
            <p14:sldId id="361"/>
            <p14:sldId id="362"/>
            <p14:sldId id="357"/>
            <p14:sldId id="356"/>
            <p14:sldId id="477"/>
            <p14:sldId id="360"/>
            <p14:sldId id="398"/>
            <p14:sldId id="370"/>
            <p14:sldId id="371"/>
            <p14:sldId id="368"/>
            <p14:sldId id="374"/>
            <p14:sldId id="375"/>
            <p14:sldId id="452"/>
            <p14:sldId id="373"/>
            <p14:sldId id="376"/>
            <p14:sldId id="389"/>
            <p14:sldId id="377"/>
            <p14:sldId id="378"/>
            <p14:sldId id="379"/>
            <p14:sldId id="390"/>
            <p14:sldId id="397"/>
            <p14:sldId id="392"/>
            <p14:sldId id="459"/>
            <p14:sldId id="391"/>
            <p14:sldId id="460"/>
            <p14:sldId id="396"/>
            <p14:sldId id="461"/>
            <p14:sldId id="394"/>
            <p14:sldId id="393"/>
            <p14:sldId id="395"/>
            <p14:sldId id="399"/>
            <p14:sldId id="422"/>
            <p14:sldId id="401"/>
            <p14:sldId id="427"/>
            <p14:sldId id="411"/>
            <p14:sldId id="424"/>
            <p14:sldId id="405"/>
            <p14:sldId id="404"/>
            <p14:sldId id="406"/>
            <p14:sldId id="407"/>
            <p14:sldId id="482"/>
            <p14:sldId id="409"/>
            <p14:sldId id="410"/>
            <p14:sldId id="414"/>
            <p14:sldId id="415"/>
            <p14:sldId id="416"/>
            <p14:sldId id="417"/>
            <p14:sldId id="418"/>
            <p14:sldId id="419"/>
            <p14:sldId id="420"/>
            <p14:sldId id="423"/>
            <p14:sldId id="381"/>
            <p14:sldId id="382"/>
            <p14:sldId id="383"/>
            <p14:sldId id="384"/>
            <p14:sldId id="385"/>
            <p14:sldId id="455"/>
            <p14:sldId id="386"/>
            <p14:sldId id="388"/>
            <p14:sldId id="380"/>
            <p14:sldId id="428"/>
            <p14:sldId id="429"/>
            <p14:sldId id="430"/>
            <p14:sldId id="431"/>
            <p14:sldId id="446"/>
            <p14:sldId id="447"/>
            <p14:sldId id="433"/>
            <p14:sldId id="434"/>
            <p14:sldId id="435"/>
            <p14:sldId id="445"/>
            <p14:sldId id="444"/>
            <p14:sldId id="436"/>
            <p14:sldId id="437"/>
            <p14:sldId id="439"/>
            <p14:sldId id="440"/>
            <p14:sldId id="441"/>
            <p14:sldId id="442"/>
            <p14:sldId id="449"/>
            <p14:sldId id="448"/>
            <p14:sldId id="443"/>
            <p14:sldId id="468"/>
            <p14:sldId id="469"/>
            <p14:sldId id="462"/>
            <p14:sldId id="463"/>
            <p14:sldId id="465"/>
            <p14:sldId id="466"/>
            <p14:sldId id="467"/>
            <p14:sldId id="470"/>
            <p14:sldId id="471"/>
            <p14:sldId id="472"/>
            <p14:sldId id="473"/>
            <p14:sldId id="474"/>
            <p14:sldId id="478"/>
            <p14:sldId id="484"/>
            <p14:sldId id="485"/>
            <p14:sldId id="486"/>
            <p14:sldId id="4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ensky, Dan" initials="WD"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B88"/>
    <a:srgbClr val="67358D"/>
    <a:srgbClr val="877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57" autoAdjust="0"/>
    <p:restoredTop sz="94650" autoAdjust="0"/>
  </p:normalViewPr>
  <p:slideViewPr>
    <p:cSldViewPr>
      <p:cViewPr varScale="1">
        <p:scale>
          <a:sx n="86" d="100"/>
          <a:sy n="86" d="100"/>
        </p:scale>
        <p:origin x="198" y="90"/>
      </p:cViewPr>
      <p:guideLst>
        <p:guide orient="horz" pos="2160"/>
        <p:guide pos="2880"/>
      </p:guideLst>
    </p:cSldViewPr>
  </p:slideViewPr>
  <p:notesTextViewPr>
    <p:cViewPr>
      <p:scale>
        <a:sx n="1" d="1"/>
        <a:sy n="1" d="1"/>
      </p:scale>
      <p:origin x="0" y="0"/>
    </p:cViewPr>
  </p:notesTextViewPr>
  <p:sorterViewPr>
    <p:cViewPr varScale="1">
      <p:scale>
        <a:sx n="1" d="1"/>
        <a:sy n="1" d="1"/>
      </p:scale>
      <p:origin x="0" y="-2516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0"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commentAuthors" Target="commentAuthor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11T14:33:47.465" idx="2">
    <p:pos x="10" y="10"/>
    <p:text>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11T14:34:43.849" idx="3">
    <p:pos x="10" y="10"/>
    <p:text>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2-11T14:41:55.274" idx="4">
    <p:pos x="10" y="10"/>
    <p:text>B</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2-11T14:42:11.366" idx="5">
    <p:pos x="10" y="10"/>
    <p:text>A</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2-11T14:43:02.445" idx="6">
    <p:pos x="10" y="10"/>
    <p:text>D</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2-11T14:45:19.203" idx="7">
    <p:pos x="10" y="10"/>
    <p:text>c</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2-11T14:45:56.429" idx="8">
    <p:pos x="10" y="10"/>
    <p:text>A</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2-11T14:47:32.197" idx="9">
    <p:pos x="10" y="10"/>
    <p:text>D</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2-11T14:57:06.443" idx="10">
    <p:pos x="10" y="10"/>
    <p:text>D</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97.e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15T23:02:19.040"/>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0 262 0,'25'0'703,"0"0"-688,0 0-15,0 0 16,0 0 0,1 0-16,-1 0 15,0 0-15,0 0 16,0 0-16,0 0 15,0 0 1,1 0-16,-1 0 31,25 0-31,-25 0 16,0 0-16,1 0 16,-1 0-1,25 0 1,-25 0-16,0 0 0,26 0 15,-26 0-15,0 0 32,0 0-17,0 0 1,0 0-16,-25 25 16,25-25-16,1 0 0,24 0 15,-50 25 1,25-25-16,0 0 15,0 0 1,1 0 0,-1 26-1,0-26-15,25 0 16,-25 0-16,0 0 16,1 0-16,-1 0 15,0 0 1,-25 25-1,25-25-15,0 0 16,25 0 0,-24 25-16,-1-25 15,0 0 1,0 0 0,0 0-1,0 0 1,0 0-1,1 0-15,-1 0 16,0 0 0,0 0-1,0 0 1,0 0 0,-25 26-16,26-26 0,-1 0 46,25 0-30,-25 0 0,0 0-16,0 0 15,1 0 1,-1 0 15,0 0-15,0 0-16,25 0 15,-25 0 1,1 0 0,-1 0-16,0 0 0,0 0 15,0 0-15,0 0 16,0 0-16,26 0 16,-26 0-1,0 0-15,0 0 16,0 0-16,1 0 0,24 0 15,0 0-15,-25 0 16,0 0-16,26 0 16,-26 0-16,50 0 15,-50 0 1,1 0-16,24 0 16,-25 0-16,0 0 0,0 0 15,0 0-15,1 0 16,-1 0-16,0 0 15,0 0-15,0 0 32,0 0-1,1 0-31,-1 0 16,25 0-16,-25 0 15,0 0 1,0 0-1,1 0-15,-1 0 16,0 0 0,0 0-16,0 0 15,0 0-15,0 0 16,1 0-16,-1 0 16,0 0-16,0 0 15,0 0 1,0 0-16,26 0 15,-26 0-15,0 0 0,0 0 16,0 0 0,0 0-1,1 0-15,-1 0 16,25 0-16,-25 0 31,0 0-31,0 0 0,1 0 16,-1 0-16,0 0 15,50 0 1,-50 0 0,1 0-16,-1 0 15,0 0 1,0 0 0,0 0-1,26 0 1,-26 0-1,0 0-15,0 0 16,0 0 0,0 0-16,26 0 31,-1 0-31,-25 0 16,0 0-1,0 0-15,0 0 16,1 0-1,-1 0-15,0 0 16,25 0-16,-25 0 16,26 0-16,-26 0 15,25 0-15,-25 0 16,0 0-16,1 0 16,-1 0-16,0 0 15,0 0-15,25 0 16,1 0-16,-1 0 0,-25 0 15,0 0 1,0 0-16,0 0 16,1 0-16,-1 0 15,25 0-15,-25 0 16,0 0-16,0 0 16,1 0-16,-1 0 15,0 0-15,0 0 31,25 0-15,-24 0-16,-1 0 16,0 0-16,0 0 15,0 0-15,0 0 16,0 0-16,1 0 16,24 0-16,-25 0 15,0 0-15,0 0 16,0 0-16,1 0 15,24 0-15,0 0 16,-25 0-16,26 0 16,-26 0-16,0 0 15,0 0-15,0 0 16,0 0-16,1 0 16,-1 0-16,0 0 15,0 0-15,25 0 16,-25 0-16,1 0 15,24 0-15,0 0 16,-25-26-16,0 26 16,1 0-1,-1 0-15,0 0 16,25-25-16,-25 25 16,1 0-16,-1 0 15,0 0-15,0 0 16,0 0-1,0 0-15,0 0 16,1 0-16,-1 0 16,0 0-16,0 0 15,0 0-15,0 0 0,0 0 16,51-25 0,-51 25-16,0 0 15,0 0-15,0 0 16,1 0-16,49 0 15,-50 0 1,0 0-16,1 0 16,24 0-16,-25 0 15,0 0 1,25 0-16,-24-26 16,-1 26-16,0 0 15,0-25-15,0 25 16,0 0-16,0 0 0,51 0 15,-51-50-15,0 50 16,0 0 0,0 0-1,1 0-15,-1 0 16,25 0 0,-25 0-16,0 0 15,-25-26-15,26 1 16,-1 25-16,0 0 15,0 0-15,0 0 16,0 0-16,0 0 16,1 0-16,-1 0 15,0 0-15,0 0 16,0 0-16,0 0 16,26-25-16,-26 25 15,0-25-15,0 25 16,0 0-16,0 0 15,26 0 1,-1 0-16,-25 0 16,0 0-16,0 0 15,1 0 1,-1 0-16,0 0 16,0 0-16,25 0 15,1 0-15,-26 0 16,0 0-1,0 0-15,0 0 0,0 0 16,0 0-16,1 0 16,-1 0-16,0 0 15,0 0-15,0 0 16,0 0-16,1 0 16,-1 0-1,25 0-15,-25 0 16,0 0-16,0 0 15,1 0 1,-1 0 0,0 0-16,0 0 15,25 0-15,-25 0 16,1 0-16,-1 0 16,0 0-16,0 0 15,0 0-15,0 0 16,26 0-1,-26 0-15,0 0 16,0 0-16,0 0 16,0 0-16,1 0 15,-1 0-15,25 0 16,-25 0-16,0 0 16,0 0-1,1 0-15,-1 0 16,0 0-1,0 0-15,0 0 16,0 0-16,0 0 0,1 0 16,-1 0-16,0 0 15,0 0 1,0 0 0,25 0-16,-24 0 15,-1 0-15,0 0 16,0 0-16,0 0 15,0 0 1,1 0-16,24 0 16,-25 0-16,25 0 15,-25 0 1,1 0-16,24 0 16,0 0-16,0 0 0,1 0 15,-26 0 1,0 0-16,51 0 15,-26 0-15,0 0 16,0 0-16,1 0 16,24 0-16,-50 0 15,26 0-15,-1 0 0,-25 0 16,76 0 0,-51 0-16,-25 0 15,25 0-15,26 0 16,-51 0-16,25 0 15,-25 0-15,1 0 16,-1 0-16,0 0 0,50 25 16,-24-25-16,24 0 15,51 0-15,-51 25 16,1-25-16,-1 0 16,51 0-16,-76 0 15,0 0-15,51 0 16,-51 0-16,1 0 0,-1 0 15,0 0-15,51 0 16,-51 0-16,-25 0 16,26 0-16,-1 0 15,25 0-15,-24 0 16,-1 0-16,0 0 16,-25 0-16,26 0 15,-26 0-15,25 0 0,0 0 16,-24 0-16,49 0 15,-25 0-15,-25 0 16,1 0-16,24 0 16,-25 0-16,25 0 15,-25 0-15,26 0 16,-1 0-16,0-25 16,1 25-16,49-25 15,-75 25-15,26 0 16,49 0-16,-49 0 15,-26 0 1,0 0-16,0 0 16,0 0-16,0 0 0,0 0 15,-50 0 1,50 0-16,1 0 16,-1 0-1,0 0-15,0 0 16,0 0-16,0 0 15,51 0-15,-51-26 16,0 1-16,0 25 16,26-25-16,-26 25 15,0 0 1,25 0-16,-25 0 16,0 0-16,26-51 15,-26 51-15,25 0 16,26 0-16,-51 0 15,25 0-15,-25 0 16,0 0-16,26 0 16,-26 0-16,0 0 15,0 0-15,0 0 16,0 0 0,1 0-16,-1 0 15,0 0 16,25 0-31,-25 0 16,0 0-16,1 0 16,-1 0-1,0 0 48,-25 25-63</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46:43.581"/>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46:43.800"/>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46:48.251"/>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7849 0 0,'-51'25'406,"0"1"-391,1-1-15,-1 0 16,-25 1-16,50-1 16,1-25-16,-26 26 15,0 24-15,26-50 16,-51 0-16,76 26 0,-26-26 16,1 0-16,-26 0 15,0 0-15,26 0 16,-26 0-16,26 0 15,-1 0 1,1 0-16,-1 0 16,1 0-16,0 0 0,-26 0 15,25 0 1,1 0-16,0 0 16,-1 0-1,1 0 48,-1 0-32,1 0-31,0 0 16,-26 0-1,25 0-15,1 0 16,0 0-16,-1 0 15,1 0-15,-1 0 16,1 0-16,0 0 16,-1 0-16,1 0 15,-1 0-15,1 0 16,0 0-16,-1 0 16,1 0-16,-26 0 15,26 0-15,-1 0 16,1 0-16,-26 0 15,26 0 1,-1 0-16,-25 0 16,26 0-16,25 25 15,-25-25-15,-1 0 0,26 26 16,-25-26 0,-1 0 15,1 0 0,0 0-15,-1 0-16,1 0 0,-1 0 15,1 0-15,0 0 16,-1 0-16,1 0 16,-1 0-1,-24 0-15,24 0 16,1 0-16,-1 0 15,1 0 1,0 0-16,-1 0 0,1 0 16,-26 0-16,26 0 31,-1 0-15,1 0-1,-1 0 1,1 0-1,0 0-15,-26 0 32,25 0-32,1 0 31,0 0-31,-1 0 16,1 0-1,-1 0 16,1 0 1,-26 0-17,26 0 1,-1 0 0,1 0 30,0 0-14,-1 0-17,26-26-15,-25 26 16,-1 0 0,-24 0-1,24 0 32,26-25-47,-25 25 16,-1 0-1,26-26 1,-25 26-16,0 0 16,-1 0-16,-25 0 15,26 0 1,0 0-1,-1 0 1,1 0 0,-1 0 31,1 0-32,0 0 1,-26-25-1,25 25-15,1-25 16,0 25 0,-1 0-1,1 0-15,-1 0 16,1 0-16,0 0 0,-1 0 16,1 0-16,-1 0 15,1 0-15,0 0 16,-1 0-16,1 0 15,-1 0 1,-24 0-16,24 0 16,1 0-16,-1 0 0,1 0 15,0 0 1,-1 0 0,1-26-1,-26 1-15,26 25 16,25-26-16,-26 26 15,1 0-15,-1-25 16,1 25-16,0 0 0,-1 0 16,-25 0-1,26 0 1,0 0-16,-1 0 16,1 0-16,-1 0 15,1 0 1,0 0-16,-26 0 15,25 0-15,1 0 16,0 0 0,-1 0-16,1 0 15,-1 0-15,1 0 16,-26 0-16,26 0 16,-1 0-1,1 0-15,0 0 0,-1 0 16,1 0-1,-26 0-15,26 0 16,-1 0-16,1 0 16,-1 0-16,1 0 15,0 0 1,-1 0-16,-25 0 0,1 0 16,24 0-16,1 0 15,-1 0-15,-24 0 16,-1 0-16,25 0 15,1 0-15,0 0 16,-1 0 0,1 0-16,-1 0 15,1 0-15,-51 0 0,50 0 16,1 0 0,0 25-16,-1-25 15,1 0-15,-51 0 16,50 0-16,1 0 15,-1 0 1,1 26-16,0-26 0,-1 0 16,1 25-16,-1-25 15,1 0-15,0 0 16,-1 26-16,1-26 16,-1 0-16,1 0 15,0 0 1,-26 0-16,25 25 0,1-25 15,0 0-15,-1 0 16,1 25 0,-1-25-16,-50 26 15,25-1-15,26-25 16,-26 0-16,0 51 16,26-51-16,-26 0 15,26 0-15,-1 25 0,1-25 16,0 0-16,-1 0 15,1 0-15,-1 0 16,-24 0 0,24 0-16,1 0 15,-1 0-15,1 0 16,0 0 15,-1 0 0,1 0 1,-26 0-1,26 0 16,-1 0 0,1 0-32,25 26 1,-26-26-16,1 0 31,0 0 0,-1 0 1,-25 0 30,26 0-62,0 0 31,-1 0-15,1 0 15,-1 0 1</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1-09T20:00:12.403"/>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1-09T20:00:15.158"/>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641 131 0,'-25'25'218,"-26"0"-202,1 1-16,-26-1 16,1 0-16,0 25 0,24-25 15,-24 76-15,25-51 16,24 1-16,1-1 15,0-25-15,25 0 16,0 0-16,0 0 16,0 1-16,0 24 15,0-25-15,0 0 16,0 25-16,0 51 16,0-51-16,0-24 0,0 74 15,0-50-15,0-24 16,0-1-1,0 0-15,0 0 16,0 0-16,0 25 16,0 1-1,25-26-15,51 25 0,-51-25 16,25 26-16,-25-1 16,26 0-16,-26-25 15,50 26-15,-25-26 16,1 0-16,-26 0 15,25 51-15,1-26 16,24 0-16,0 0 0,-24 51 16,74-51-16,-49 1 15,-26-1-15,76 25 16,-51 1-16,-24-26 16,74 26-16,-24-26 15,-51 0-15,26 0 16,50 26-16,-76-51 15,25 25-15,51-25 0,-76 1 16,26 74-16,49-75 16,-49 26-16,25-1 15,-51-25-15,50 25 16,-49-24-16,49 24 16,-49-50-16,125 25 15,-126-25-15,0 25 0,76-25 16,-51 25-16,1-25 15,50 0-15,-76 0 16,0 0-16,1 0 16,24 0-16,-50 0 15,25 0-15,-24 0 16,24 0-16,-25 0 16,50-25-16,-49 25 0,24-25 15,0-25-15,0 25 16,1-1-16,-1 1 15,-25 0-15,26 0 16,-26 25-16,0-25 16,-25 0-16,50-26 15,-25 26-15,0 0 0,1 0 16,24-25-16,0-26 16,51 1-16,-76-26 15,0 51-15,0 0 16,-25-26-16,0 51 15,0 0-15,0 0 16,0 0 0,0-1-1,0-24-15,0 0 16,0-1-16,-25 1 16,25 25-16,-25-25 15,25-1 1,0 26-16,0 0 15,-50 0 1,50 0 0,-26 25-16,1-25 15,0 0 1,0-51-16,0 26 16,25 25-16,-25-26 15,0 26-15,-26-25 0,26 25 16,0 0-16,0-1 15,0 1-15,0 0 16,25 0-16,-26 0 16,1 0-16,-25 0 15,25 25-15,0-51 16,-1 26-16,26 0 16,-25 0-16,0 0 0,0 0 15,0-1 1,-25 1-16,24-25 15,1 25-15,25 0 16,0 0-16,-25-1 16,0 26-16,25-25 15,-25 25-15,25-25 0,-25 25 16,0-25-16,-26-25 16,26 24-16,25 1 15,-25 0-15,0 25 16,0-50-16,0 25 15,-1 0-15,1-26 16,25 26-16,-50 0 0,50 0 16,-25 0-16,0 0 15,-1-1-15,1 26 16,0-25-16,25 0 16,-25 0-16,25 0 15,-25 25 1,-25-25-16,-1-1 15,1 1-15,0 0 16,25-25-16,-76 0 0,76 50 16,0 0-1,-1-26-15,1 26 16,0 0-16,0 0 16,0 0-1,-25-25-15,24 25 16,1-25-16,0 0 0,-25 0 15,-26 0-15,-49-26 16,49 51-16,26 0 16,-26 0-16,51 0 15,0 0-15,0 0 16,0 0 0,0 0-16,0 0 0,-1 0 15,-24 0-15,25 0 16,0 0 15,0 0-31,0 0 16,-1 0-16,-24 0 15,0 0-15,25 0 16,0 0-16,-1 0 16,1 0-16,0 0 15,0 0-15,-25 0 16,24 0-1,1 0-15,0 0 16,0 0-16,0 0 16,0 0-16,0 0 15,-51 0-15,51 0 16,0 0-16,0 26 16,0-26-1,-1 0-15,1 0 16,0 0-16,0 0 15,0 0-15,0 0 16,0 0-16,-1 25 16,1-25-16,-25 0 15,50 25 1,-25 0 15,0-25-31,-1 25 16,1-25-16,0 0 15,25 25 1,-25-25-16,-25 0 31,25 25 1,-1-25-17,1 0 16,0 0-15,0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50:30.280"/>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-1 203 0,'25'0'375,"102"0"-360,-102 0-15,52 0 16,-27 0-16,1 0 0,-51 26 16,51-26-16,0 25 15,-26-25-15,1 0 16,24 26-16,-24-26 16,25 0-16,25 0 15,-51 0 1,1 0-16,24 0 0,-24 0 15,-1 0 1,1 0-16,24 0 16,-24 0-16,-1 0 15,1 0-15,-1 0 16,0 0 0,26 0-16,25 0 15,-50 0-15,25 0 0,-1 0 16,-24 0-16,-1 0 15,26 0-15,0 0 16,0 0-16,-26 0 16,26 25-16,25-25 15,-51 25-15,26 1 16,0-26-16,0 0 0,25 25 16,-25-25-16,-26 0 15,26 0-15,-26 0 16,1 0-1,25 0-15,-26 51 16,0-51 0,26 25-16,0-25 15,0 0-15,-26 0 0,1 0 16,24 0-16,-24 0 16,-1 0-16,26 0 15,0 0 1,-26 0-1,1 0-15,24 0 16,-24-50-16,-1 50 16,26 0-16,25-26 15,-50 26-15,24 0 16,-24 0-16,-1 0 16,51-25-16,-25 25 15,-25 0-15,-1 0 16,26 0-16,0-26 0,25 26 15,-51 0-15,26 0 16,-26 0 0,1 0-16,-1 0 15,26 0-15,-26 0 16,1 0-16,-1 0 16,1 0-16,-1 0 15,0 0 1,1 0-16,-1 0 15,1 0-15,-1 0 16,0-25-16,1 25 16,-1 0-16,1 0 15,-1 0 1,26 0-16,-26-25 0,1 25 16,-1 0-16,0 0 15,1 0 1,-1 0-16,1 0 15,-1 0-15,26 0 16,-51-26-16,25 26 16,1 0-16,-1 0 15,0 0-15,1 0 0,-1 0 16,26 0 0,-26 0-16,1 0 15,-1 0-15,26 0 16,-26 0-1,1 0-15,50 0 16,-51 0-16,26 0 0,-25 0 16,-1 0-1,0 0-15,1 0 16,25 0-16,-26 0 16,0 0-1,1 0-15,-1 0 16,1 0-16,-1 0 0,0-25 31,1 25-31,25-26 16,-26 26-1,0 0-15,26-25 16,0 25-16,0 0 16,0 0-16,-26 0 15,0 0-15,1 0 16,-1 0-16,1 0 15,24 0 17,-24 0-32,-1 0 31,1 0-31,-1 0 0,0 0 16,1 0-16,-1 0 15,1 0-15,-1 0 16,0 0-16,1 0 15,-1 0 1,1 0 0,-1 0-16,0 0 15,26 0-15,-25 0 16,-1 0-16,0 0 16,1 0-1,-1 0-15,1 0 31,-1 0-15,26 0 0,-26 0-1,1 0 32,-1 0-31,0 0-1,1 0 1,-1 0 0,26 0 15,-26 0-15,1 0-1,-1 0 16,1 0 1,-1 0-1,0 0 31,1 0-30,25 0 15,-26 0-16,0 0-16,1 0 1,-1 0 47,1 0-32,-1 0 31,-25-25-46,0-1 0,25 1-16,26-26 15,-25 26-15,-26-1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50:33.706"/>
    </inkml:context>
    <inkml:brush xml:id="br0">
      <inkml:brushProperty name="width" value="0.37222" units="cm"/>
      <inkml:brushProperty name="height" value="0.74444" units="cm"/>
      <inkml:brushProperty name="color" value="#FFFF00"/>
      <inkml:brushProperty name="tip" value="rectangle"/>
      <inkml:brushProperty name="rasterOp" value="maskPen"/>
      <inkml:brushProperty name="fitToCurve" value="1"/>
    </inkml:brush>
  </inkml:definitions>
  <inkml:trace contextRef="#ctx0" brushRef="#br0">432 0 0,'-51'0'515,"26"0"-499,-1 0 0,1 0-16,0 0 15,-1 0-15,-25 0 31,26 0-15,0 0 47,-1 0-32,1 0 0,-1 0-15,1 0-1,25 25 1,-25-25 15,-1 0 47</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35:57.588"/>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35:58.720"/>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0 0 0,'25'0'703,"0"25"-687,0-25 15,-25 25-15,0 0 15,0 1 0,25-26-15,-25 25 15</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36:10.897"/>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398 52 0,'102'0'187,"127"0"-187,-77 0 16,-101 0-16,50 0 16,-24 0-16,-27 0 15,1 0-15,51 0 16,-51-25-16,25 0 0,-25 25 16,50 0-16,-50 0 15,25 0-15,-25 0 16,51 25-16,-77-25 15,0 25-15,1 1 16,-1-26-16,1 0 16,50 0-16,-25 0 0,25 0 15,0 0-15,51 25 16,-76-25-16,50 26 16,1-1-16,-51-25 15,-51 25-15,25-25 16,1 0-16,-1 0 15,0 0-15,26 0 32,-25 26-1,24-26-15,-24 0-16,25 25 15,25-25-15,-51 0 16,51 26-16,-25-26 0,0 50 15,76-24-15,-76-1 16,-26-25-16,51 26 16,1-26-16,-1 50 15,-25-24-15,76-1 16,-77-25-16,1 26 16,-25-26-16,-1 0 15,0 0-15,26 0 16,-25 0 15,-1 0 0,0 0 16,1 0-47,25 0 16,25 0-16,-25 0 15,-1 0-15,1 0 16,0 0-16,25 0 16,-25 0-16,-26 0 0,26 0 15,-25 0-15,-1-51 32,26 25-32,-26-24 15,-25 24-15,0-25 16,0 26-16,0 0 15,0-1 17,0 1-1,0-1 0,0 1-15,0 0-16,26 25 47,-1 0-47,0 0 15,1 0 1,-1 0-16,1 0 16,24 25 109,-24 0-110,-1 1-15,1-1 16,-1 1-16,0-26 31,-25 25-15,0 26 15,0-26-15,0 1-1,0-1-15,0 0 16,0 1-1,0-1 1,0 1-16,0 24 0,0-24 16,0-1-1,0 1-15,0-1 16,0 0-16,0 1 16,0-1-16,0 1 31,0-1 0,0 0 0,0 1 1,0-1-1,0 1 16,26-26-32,-52 0 110,1 0-125,0 25 16,-1-25 0,1 0-16,-26 0 15,0 0 1,0 0-16,1 0 15,24 0-15,-25 0 0,26 0 16,0 0 0,-1 0-16,1 0 15,-1 0 17,1 0-17,0 0-15,-77-25 16,26-1-16,0 1 0,-77-1 15,52 26-15,-52 0 16,77 0-16,-26 0 16,-101 0-16,127 0 15,-76 26-15,50-1 16,26 26-16,-26-51 16,1 0-16,24 25 0,1 1 15,25-26-15,1 0 16,-27 0-16,1 0 15,25 0-15,1 0 16,-1 0-16,0 0 16,-25 0-16,50 0 15,-50 0-15,51 0 0,-26 0 16,-25 0-16,50 0 16,1 0-16,0 0 15,-26 0-15,25 0 16,-24 0-16,24 0 15,1 0-15,-1 0 16,1 0-16,0 0 16,-1 0-16,1 0 15,-26 0 1,26 0 0,-1 0-1,1 51-15,-1-51 16,1 0-16,0 0 0,-1 0 15,-50 0 1,25 0-16,26 0 16,-26 0-16,0 0 15,-25 0-15,51 0 16,-26 0-16,0 0 0,-25 0 16,25 0-1,0 0-15,26 0 16,-1 0-16,1 0 15,-26 0-15,0-26 16,26 26-16,0 0 16,-1-25-16,1 25 15,-1 0-15,1 0 16,25-26-16,-25 26 16,-1 0-16,1 0 15,-1 0-15,1 0 16,0-25-16,-1 25 15,-25 0-15,26 0 16,0-25-16,-1 25 16,1 0-16,-1 0 31,1 0 0,0 0 16,-26 0 0,25 0-16,26 25 0,0 0-31,0 1 16,0-1 0,0 1-16,0-1 15,0 0-15,0 1 16,0-1-16,0 26 16,0 51-1,0-77-15,0 0 16,0 1-16,0-1 15,0 1-15,0-1 0,0 26 32,51-26 30,0 1-62,0-1 16,25 0-16,-25 1 0,25-26 15,0 0-15,-25 0 16,0 0-16,-26 0 16,1 0-16,-1 0 15,0 0-15,26 0 16,-25 0-16,24 0 16,-24 0-16,25-26 15,-1 1-15,1 0 16,51-77-16,-51 77 15,25-1-15,-25 1 16,25-1-16,0 1 16,-51 25-16,1 0 15,25 0-15,-26 0 16,26 0-16,0 0 0,-26 0 16,0 0-1,1 0-15,-1 0 16,26 0-16,0 0 15,25 0-15,-25 0 16,25 0-16,0 0 16,-25 0-16,25 0 0,-25 0 15,51-25 1,-1 25-16,-50 0 16,101-26-16,-101 26 0,25-25 15,26 25-15,-26 0 16,0-76-16,51 76 15,-50 0-15,-1 0 16,-25 0-16,50 0 16,-50 0-16,76 0 15,-51 0-15,-25 0 0,0 0 16,0 0-16,-26 0 16,51 0-16,-50 0 15,24 0 1,-24 0-16,-1 0 15,1 0-15,-1 0 16,26 0-16,-26 0 0,1 0 16,-1 25-16,0-25 15,1 25 1,-1 1 0,1-26-16,-26 25 31,25-25-31,0 26 15,1-1-15,-1-25 16,1 25-16,24 1 16,27 25-16,-52-26 15,26 0-15,-51 1 16,25-1-16,26 1 16,-26-1-16,1 0 0,25-25 15,-26 77 1,0-77 15,1 0-15,-26 25-16,25 0 15,-25 1-15,26-1 0,-1 1 16,0-1-16,-25 26 31,51-51-31,-51 25 16,26-25-1,-26 26 1,0-1 47,25 0-32,0-25 0,-25 26 0,0-1-15,-50 1 0,-52-26-16,26 0 15,-26 0-15,1 0 16,50 0-16,25 50 15,1-50-15,0 0 16,-1 0 0,1 0-16,-26 0 15,26 0 17,-1 0-17,-25 0 1,-25 0-16,-25 0 15,24 0-15,-24 0 16,25 0-16,25 0 16,0 0-16,26 0 0,-1 0 15,1 0 1,-26 0-16,26 0 16,-1 0-16,1 0 15,-1 0 1,1 0-1,0 0-15,-77-25 0,26 0 16,-26-1-16,-50 1 16,76-1-16,-128 26 15,52 0-15,0 0 16,-26 0-16,-25 26 16,76-1-16,-127-25 15,152 51-15,-25-51 0,51 0 16,0 0-16,-51 0 15,76 0-15,0 0 16,26 0 0,-1 0-16,1 0 15,-26 0-15,26 0 16,-1 0-16,1 0 31,-1 0-31,1 0 16,0 0-1,-1 0-15,1 0 16,-1 0-16,1 0 16,0 0-16,-26 0 15,25 0-15,1 0 0,-77 0 16,77 0-16,-26 0 16,26 0-1,-1 0-15,1 0 16,0 0-16,-1 0 15,1 0-15,-1 0 16,1 0-16,0 0 16,-1 0-16,1 0 15,-1 0 48,1 0-16,0 0 31,25 25-16,0 1-30,0-1 46,0 1-78,0-1 0,25 0 15,0-25-15,1 26 16,-1-1-16,26 26 16,-26-26-16,52-25 15,-52 0-15,0 0 16,26 26-16,-25-26 15,-1 25-15,26-25 0,0 0 16,-26 26-16,26-26 16,-26 0-16,1 0 15,-1 0 1,0 0 0,26 0-1,-25 0 16,-1 0 1,0 0-32,26 0 15,76 0-15,-76 0 16,25 0-16,0 0 16,51 0-16,-101 0 0,25 0 15,-26 0-15,0 0 16,1 0-16,25 0 15,-26 0 1,0 0 0,1-26-1,25 1-15,-26 25 0,51-26 16,-25-24-16,0 50 16,25 0-16,0 0 15,26-26-15,-51 1 16,25-1-16,51 1 15,-102 25-15,51-25 16,26-26-16,-51 51 0,0 0 16,-1-26-16,-24 26 15,50 0-15,-25 0 16,0 0 0,-26 0-16,0 0 15,1 0-15,25 0 16,-26 0-1,0 0-15,1 0 16,-1 0 0,1 0-16,-1 0 15,0 0-15,26 0 16,-25 0-16,-1 0 16,0 0-16,26 0 15,-25 0-15,50 0 0,-51 26 16,26-26-1,-26 25-15,1-25 16,25 26-16,-1-26 16,-24 0-16,-1 0 15,1 0-15,24 0 16,-24 0-16,50 0 0,-25 0 16,0 0-16,-1 25 15,1-25 1,51 25-16,-77-25 15,1 0-15,-1 0 16,0 0-16,1 0 16,-1 26-16,26-26 15,-26 0 1,1 0 15,-1 0 47,1 0-31,-1 0 16,0 0 62,26 0-63,-25 0-31,-26 51-15,50-26 0,1 0-16,-25 1 0,-1-26 15,26 25-15,25 1 16,-51-26-16,1 0 16,-1 0-16,-25 25 15,26-25 1,-1 0-1,-25 25-15,25-25 16,-25 26 0,51-26 15,-51 51-15,26-51-16,-26 25 15,0 0 1,0 1 15,25-26-15,-25 25 31,0 1-32,-25-26 1,-26 0-1,25 0-15,1 0 16,0 0-16,-1 0 16,1 0-16,-1 0 15,1 0-15,-26 0 16,26 0-16,-1 0 47,1 0-32,0 25-15,-1-25 16,1 25-16,-51 26 16,50-51-16,1 26 15,-1-26-15,1 0 16,0 0-16,-1 0 16,1 0-1,-26 0-15,26 0 16,-1 0-16,1 0 0,-51 0 15,-77-26-15,1 26 16,-1 0-16,77 0 16,0 0-16,25 0 15,-50 0-15,75 0 16,1 0 0,-1 0-16,1 0 15,0 0-15,-1 0 16,1 0-1,-1 0 1,-24 0-16,-1 0 16,0 0-16,-51 0 15,1 0-15,25 0 16,-26 51 0,0-51-16,26 25 15,0-25-15,0 26 16,0-1-16,-1 1 15,1-1-15,25 0 16,1-25-16,-27 51 16,-24-25-16,50-1 0,0 0 15,26-25-15,-26 0 16,26 0-16,-26 0 16,0 0-16,26 0 15,-26 0-15,-25 0 16,25 0-16,0-25 15,-51 0-15,26 25 16,25-51-16,-25 51 0,25 0 16,-25-26-16,25 1 15,-76 0-15,51 25 16,-51 0-16,26 0 16,-26 0-16,25 0 0,26 0 15,0 0-15,25 0 16,0 0-16,26 0 15,-1 0-15,1 0 16,-1 0-16,1 0 16,0 0-1,-1 0 17,26 25 280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36:16.248"/>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2870 359 0,'-51'-25'203,"-101"-26"-203,-26 0 16,102 26-16,-51 25 15,76 0-15,0 0 16,26 0-16,0 0 16,-1 0-16,1 0 15,-26 0-15,26 0 31,-1 25 16,1-25-47,-1 25 16,1-25 0,0 0-16,-26 0 31,25 0-31,1 0 15,0 0 1,-1 0-16,1 0 0,-1 0 16,1 0-1,-26 0-15,26 0 16,25 26 0,-26-26-16,1 0 15,0 0 1,-1 0-1,1 0-15,-1 0 16,1 0-16,0 0 16,-1 0-16,1 0 15,-1 0-15,1 0 16,0 0-16,-1 0 16,26-26-16,-25 26 0,-26-25 15,26 0-15,-1 25 16,1 0-16,-1-26 15,1 26 1,0 0-16,-1-25 16,-25 25-16,26 0 15,25-26-15,-25 26 16,-1 0-16,1 0 0,-1 0 16,26-25-16,-25 25 15,0 0-15,-1-25 16,1 25-1,-1 0 1,1 0-16,0 0 16,-1 0-16,1 0 0,-1-26 15,-24 26 1,24-25-16,1 25 16,-1 0-16,1 0 15,25-26-15,-25 26 16,-1 0-16,1 0 15,-26 0-15,26 0 16,-1 0-16,1 0 16,-1 0-16,1 0 15,0 0-15,-1 0 16,1 0-16,-1 0 16,1 0-16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36:18.521"/>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0 0 0,'76'0'219,"51"25"-203,51 26-16,-26-26 15,-25 1-15,26-1 16,-26 26-16,-51-26 16,-25 26-16,-1-25 15,52-1-15,-77-25 16,52 25-16,-52-25 15,26 0-15,0 0 16,-1 0-16,-24 0 16,-1 0-16,1 0 15,24 0-15,52 0 16,-77 0-16,26 0 16,51 0-16,-26 0 15,-25 0-15,-26 0 0,1 0 16,-1 0-1,0 0 1,1 0 31,25 0-31,-26 0-1,0 0 1</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19-12-28T20:36:21.712"/>
    </inkml:context>
    <inkml:brush xml:id="br0">
      <inkml:brushProperty name="width" value="0.32569" units="cm"/>
      <inkml:brushProperty name="height" value="0.65139" units="cm"/>
      <inkml:brushProperty name="color" value="#FFFF00"/>
      <inkml:brushProperty name="tip" value="rectangle"/>
      <inkml:brushProperty name="rasterOp" value="maskPen"/>
      <inkml:brushProperty name="fitToCurve" value="1"/>
    </inkml:brush>
  </inkml:definitions>
  <inkml:trace contextRef="#ctx0" brushRef="#br0">4648 269 0,'-76'0'219,"0"0"-219,-26 0 15,1 0-15,24-26 0,-24 26 16,-1 0-16,26 0 16,-26 0-16,52 0 15,-1 0-15,0 0 16,0 0-16,-25 0 15,25 0-15,26 0 16,-1 0-16,-24 0 0,-1 0 16,0 0-1,0 0-15,26 0 16,-1 0-16,-24 0 16,-1 0-1,25 0-15,1 0 16,0 0-16,-1 0 0,1 0 15,-1 0 1,1-25-16,-26 25 16,26-26-16,-1 1 15,1 0-15,0-1 16,-1 26 0,1 0-16,-1-51 0,-24 51 15,24 0-15,1 0 16,-1 0-16,-24-25 15,-1 25-15,-51 0 16,77 0-16,-26 0 16,26 0-16,-1 0 15,1 0-15,-1 0 16,-24 0-16,24-25 16,1 25-16,-1 0 15,1 0-15,0 0 16,-1 0-16,-25 0 15,26 0 17,0 0-32,-1 0 15,1 0-15,-1 0 16,1 0 0,0 0-16,-26 0 15,25 0-15,1 0 16,0 0-1,-1 0 1,1 0-16,-1 0 16,1 0-16,0 0 15,-1 0-15,1 0 16,-1 0-16,1 0 16,0 0-16,-26 0 15,-25 0 1,50 0-16,-25 25 0,26-25 15,0 0-15,-1 0 16,-50 0-16,51 0 16,-1 0-1,1 0-15,-1 0 16,1 0-16,0 0 16,-26 0-16,25 0 15,1 51-15,0-51 16,-1 0-16,1 25 15,-1-25 1,1 26-16,-26-26 16,26 0-16,-1 0 15,1 0 1,0 0-16,-1 0 0,1 0 16,-1 0-16,-24 0 15,24 0 1,1 0-16,-1 0 15,1 0 1,0 0 0,25 25 31,-26-25-32,26 25 1,-51-25-1,26 0 17,0 0 15,-1 0-16,1 0 0,-1 0 32,1-25-32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E837E-4D76-41B1-93BD-9B964D3E8FB3}" type="datetimeFigureOut">
              <a:rPr lang="en-US" smtClean="0"/>
              <a:t>5/23/2022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0DDFAF-13F3-4092-BAEA-56B86A74EFA6}" type="slidenum">
              <a:rPr lang="en-US" smtClean="0"/>
              <a:t>‹#›</a:t>
            </a:fld>
            <a:endParaRPr lang="en-US"/>
          </a:p>
        </p:txBody>
      </p:sp>
    </p:spTree>
    <p:extLst>
      <p:ext uri="{BB962C8B-B14F-4D97-AF65-F5344CB8AC3E}">
        <p14:creationId xmlns:p14="http://schemas.microsoft.com/office/powerpoint/2010/main" val="189528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Synovitis, physical exam, describe it, pi</a:t>
            </a:r>
          </a:p>
          <a:p>
            <a:r>
              <a:rPr lang="en-US" dirty="0"/>
              <a:t>picture </a:t>
            </a:r>
          </a:p>
          <a:p>
            <a:r>
              <a:rPr lang="en-US" dirty="0"/>
              <a:t>What to do as PMD </a:t>
            </a:r>
          </a:p>
        </p:txBody>
      </p:sp>
      <p:sp>
        <p:nvSpPr>
          <p:cNvPr id="4" name="Slide Number Placeholder 3"/>
          <p:cNvSpPr>
            <a:spLocks noGrp="1"/>
          </p:cNvSpPr>
          <p:nvPr>
            <p:ph type="sldNum" sz="quarter" idx="5"/>
          </p:nvPr>
        </p:nvSpPr>
        <p:spPr/>
        <p:txBody>
          <a:bodyPr/>
          <a:lstStyle/>
          <a:p>
            <a:fld id="{2E5B66DE-81B7-47BC-BDBF-1F7FD69F8A85}" type="slidenum">
              <a:rPr lang="en-US" smtClean="0"/>
              <a:t>16</a:t>
            </a:fld>
            <a:endParaRPr lang="en-US" dirty="0"/>
          </a:p>
        </p:txBody>
      </p:sp>
    </p:spTree>
    <p:extLst>
      <p:ext uri="{BB962C8B-B14F-4D97-AF65-F5344CB8AC3E}">
        <p14:creationId xmlns:p14="http://schemas.microsoft.com/office/powerpoint/2010/main" val="1245441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131639-3872-4EAF-94F3-BE7B16AC762B}" type="slidenum">
              <a:rPr lang="en-US" altLang="en-US" smtClean="0"/>
              <a:pPr>
                <a:spcBef>
                  <a:spcPct val="0"/>
                </a:spcBef>
              </a:pPr>
              <a:t>109</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56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A64732-B1FC-40DA-8C27-66D606415EF9}" type="slidenum">
              <a:rPr lang="en-US" altLang="en-US" smtClean="0"/>
              <a:pPr>
                <a:spcBef>
                  <a:spcPct val="0"/>
                </a:spcBef>
              </a:pPr>
              <a:t>165</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Remember that purpura blanch on pressure and then can progress to petechiae, can occur in crops, last 3-10 days</a:t>
            </a:r>
          </a:p>
          <a:p>
            <a:pPr eaLnBrk="1" hangingPunct="1"/>
            <a:r>
              <a:rPr lang="en-US" altLang="en-US" smtClean="0">
                <a:latin typeface="Arial" panose="020B0604020202020204" pitchFamily="34" charset="0"/>
                <a:ea typeface="ＭＳ Ｐゴシック" panose="020B0600070205080204" pitchFamily="34" charset="-128"/>
              </a:rPr>
              <a:t>Edema occurs in dependent areas – LE, buttocks, scrotum, eyelids</a:t>
            </a:r>
          </a:p>
          <a:p>
            <a:pPr eaLnBrk="1" hangingPunct="1"/>
            <a:r>
              <a:rPr lang="en-US" altLang="en-US" smtClean="0">
                <a:latin typeface="Arial" panose="020B0604020202020204" pitchFamily="34" charset="0"/>
                <a:ea typeface="ＭＳ Ｐゴシック" panose="020B0600070205080204" pitchFamily="34" charset="-128"/>
              </a:rPr>
              <a:t>Complications of HSP include: nephrotic sydrome, bowel perforation, testicular torsion from scrotal edema</a:t>
            </a:r>
          </a:p>
        </p:txBody>
      </p:sp>
    </p:spTree>
    <p:extLst>
      <p:ext uri="{BB962C8B-B14F-4D97-AF65-F5344CB8AC3E}">
        <p14:creationId xmlns:p14="http://schemas.microsoft.com/office/powerpoint/2010/main" val="225863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200625-8013-46E0-A629-9B4440C48C36}" type="slidenum">
              <a:rPr lang="en-US" altLang="en-US" smtClean="0"/>
              <a:pPr>
                <a:spcBef>
                  <a:spcPct val="0"/>
                </a:spcBef>
              </a:pPr>
              <a:t>167</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8737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B35536-0734-45EC-89DC-FFC714F52EBE}" type="slidenum">
              <a:rPr lang="en-US" altLang="en-US" smtClean="0"/>
              <a:pPr>
                <a:spcBef>
                  <a:spcPct val="0"/>
                </a:spcBef>
              </a:pPr>
              <a:t>168</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5661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F5FFF82-8DE3-4236-9F07-640ED9905306}" type="slidenum">
              <a:rPr lang="en-US" altLang="en-US" smtClean="0"/>
              <a:pPr>
                <a:spcBef>
                  <a:spcPct val="0"/>
                </a:spcBef>
              </a:pPr>
              <a:t>169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67336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B0ABA0-6E68-4D51-80BD-F1CB39A327C8}" type="slidenum">
              <a:rPr lang="en-US" altLang="en-US" smtClean="0"/>
              <a:pPr>
                <a:spcBef>
                  <a:spcPct val="0"/>
                </a:spcBef>
              </a:pPr>
              <a:t>170</a:t>
            </a:fld>
            <a:endParaRPr lang="en-US" alt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What is arthritis? Arthritis is defined as swelling in a joint, tenderness upon palpation or manipulation of a joint, and restriction of range of motion of a joint.  Arthritis is a clinical descriptive term and does not necessarily indicate the etiology. Juvenile rheumatoid arthritis is an autoimmune disorder in children which leads to chronic synovial inflammation leading to bone and joint erosion. Classic clinical features that occur in kids with chronic arthritis include morning stiffness, limp and “clumsiness”.  Parents will often describe their kids are falling often, with loss of function and alteration of activities due to pain and swelling.  Chronic inflammation may lead to fatigue, weight loss, and poor growth.  Important to note, that while these children have swollen joints, with tenderness on manipulation and restriction, these joints are NEVER red or exquistively tender, and children should NOT report bone pain or night time wakening.  The pain is described as aching and is not severe.  Redness, severe pain, bone pain or nighttime wakening are key words that should imply a process other than JRA.  </a:t>
            </a:r>
          </a:p>
        </p:txBody>
      </p:sp>
    </p:spTree>
    <p:extLst>
      <p:ext uri="{BB962C8B-B14F-4D97-AF65-F5344CB8AC3E}">
        <p14:creationId xmlns:p14="http://schemas.microsoft.com/office/powerpoint/2010/main" val="380080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 newer and more commonly used classification system is broader and includes more subtypes such as enthesitis related arthritis, psoriatic arthritis, systemic onset disease, polyarticular JIA divided into RF positive and negative, as well as oligoarticular arthritis which is divided into persistent oligoarticular and extended disease-meaning that after 6 months of symptoms patients developa more polyarticular course.  </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E780EAB-17F1-4F7F-BD9E-66E174E3DC0A}" type="slidenum">
              <a:rPr lang="en-US" altLang="en-US" smtClean="0"/>
              <a:pPr>
                <a:spcBef>
                  <a:spcPct val="0"/>
                </a:spcBef>
              </a:pPr>
              <a:t>171</a:t>
            </a:fld>
            <a:endParaRPr lang="en-US" altLang="en-US" smtClean="0"/>
          </a:p>
        </p:txBody>
      </p:sp>
    </p:spTree>
    <p:extLst>
      <p:ext uri="{BB962C8B-B14F-4D97-AF65-F5344CB8AC3E}">
        <p14:creationId xmlns:p14="http://schemas.microsoft.com/office/powerpoint/2010/main" val="190463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68EFD57-F404-44A3-B85D-CDDCAC607DAE}" type="slidenum">
              <a:rPr lang="en-US" altLang="en-US" smtClean="0"/>
              <a:pPr>
                <a:spcBef>
                  <a:spcPct val="0"/>
                </a:spcBef>
              </a:pPr>
              <a:t>172</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Systemic JIA is a unique subgroup in that the etiology is more common to that of Crohns disease than of the other subgroups of JIA.  This is considered an autoinflammatory disease, and is treated with other types of medications than the other subgroups. Males are as commonly affected as females, and the peak ages of onset are 2-6 years of age.   As its name implies, in addition to arthritis, there are systemic features which predominate and may precede arthritis features by days, weeks and sometimes even months.  This can make diagnosis very difficult and patients often undergo fever of unknown origin workups prior to a diagnosis of systemic disease.  They may undergo bone marrow biopsies, and other invasive procedures.  Hallmarks are quotidian fevers, an evanescent, salmon colored rash which is linear or circular ~2-5mmin size, and typically located over the trunk and proximal extremities.  In addition, patients may have visceral involvement such as hepatosplenomegaly, lymphadenopathy, and serositis.  These patients are typically ANA, and RF negative.  </a:t>
            </a:r>
          </a:p>
        </p:txBody>
      </p:sp>
    </p:spTree>
    <p:extLst>
      <p:ext uri="{BB962C8B-B14F-4D97-AF65-F5344CB8AC3E}">
        <p14:creationId xmlns:p14="http://schemas.microsoft.com/office/powerpoint/2010/main" val="397234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These are pictures of the evanescent salmon colored rash that is typically fleeting, usually with febrile spikes.  The rash is not pruritic, but may be wheal like.  Important to note that in patients with dark pigmentation, the rash may be difficult to discern.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BCC70E9-675C-44FC-A652-3EAF09A16958}" type="slidenum">
              <a:rPr lang="en-US" altLang="en-US" smtClean="0"/>
              <a:pPr>
                <a:spcBef>
                  <a:spcPct val="0"/>
                </a:spcBef>
              </a:pPr>
              <a:t>173</a:t>
            </a:fld>
            <a:endParaRPr lang="en-US" altLang="en-US" smtClean="0"/>
          </a:p>
        </p:txBody>
      </p:sp>
    </p:spTree>
    <p:extLst>
      <p:ext uri="{BB962C8B-B14F-4D97-AF65-F5344CB8AC3E}">
        <p14:creationId xmlns:p14="http://schemas.microsoft.com/office/powerpoint/2010/main" val="172927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 quotidian fever pattern is depicted below.  Typically there are fever spikes in the morning and evening, with return to baseline in between, and occassionally mild hypothermia between febrile episodes.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C867A0E-A6D7-4DB2-8F98-35D7414D552B}" type="slidenum">
              <a:rPr lang="en-US" altLang="en-US" smtClean="0"/>
              <a:pPr>
                <a:spcBef>
                  <a:spcPct val="0"/>
                </a:spcBef>
              </a:pPr>
              <a:t>174</a:t>
            </a:fld>
            <a:endParaRPr lang="en-US" altLang="en-US" smtClean="0"/>
          </a:p>
        </p:txBody>
      </p:sp>
    </p:spTree>
    <p:extLst>
      <p:ext uri="{BB962C8B-B14F-4D97-AF65-F5344CB8AC3E}">
        <p14:creationId xmlns:p14="http://schemas.microsoft.com/office/powerpoint/2010/main" val="265208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a | In the top panel, the experimental procedure of an indirect immunofluorescence assay (IFA) is illustrated. A slide with tissue culture cells is exposed to dilutions of serum. Following washing steps to remove unbound antibodies, the slide </a:t>
            </a:r>
            <a:r>
              <a:rPr lang="en-US" sz="1200" dirty="0" err="1">
                <a:solidFill>
                  <a:prstClr val="black"/>
                </a:solidFill>
              </a:rPr>
              <a:t>isincubated</a:t>
            </a:r>
            <a:r>
              <a:rPr lang="en-US" sz="1200" dirty="0">
                <a:solidFill>
                  <a:prstClr val="black"/>
                </a:solidFill>
              </a:rPr>
              <a:t> with a </a:t>
            </a:r>
            <a:r>
              <a:rPr lang="en-US" sz="1200" dirty="0" err="1">
                <a:solidFill>
                  <a:prstClr val="black"/>
                </a:solidFill>
              </a:rPr>
              <a:t>fluoresceinated</a:t>
            </a:r>
            <a:r>
              <a:rPr lang="en-US" sz="1200" dirty="0">
                <a:solidFill>
                  <a:prstClr val="black"/>
                </a:solidFill>
              </a:rPr>
              <a:t> anti-IgG reagent. Following another washing step, fluorescence microscopy is performed. At present, in most laboratories, a technician visually inspects the slide to determine the presence and pattern of fluorescence. In determining the positivity of a sample, the dilution in which fluorescence is still visible is assessed.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b| The bottom panel illustrates some of the more common staining patterns of ANAs. Each pattern is associated with certain ANAs and diseases. The results of IFA can be reported in terms of the end-point </a:t>
            </a:r>
            <a:r>
              <a:rPr lang="en-US" sz="1200" dirty="0" err="1">
                <a:solidFill>
                  <a:prstClr val="black"/>
                </a:solidFill>
              </a:rPr>
              <a:t>titre</a:t>
            </a:r>
            <a:r>
              <a:rPr lang="en-US" sz="1200" dirty="0">
                <a:solidFill>
                  <a:prstClr val="black"/>
                </a:solidFill>
              </a:rPr>
              <a:t> and staining pattern. For some sera, a mixture of different ANAs is present and, depending on their relative </a:t>
            </a:r>
            <a:r>
              <a:rPr lang="en-US" sz="1200" dirty="0" err="1">
                <a:solidFill>
                  <a:prstClr val="black"/>
                </a:solidFill>
              </a:rPr>
              <a:t>titre</a:t>
            </a:r>
            <a:r>
              <a:rPr lang="en-US" sz="1200" dirty="0">
                <a:solidFill>
                  <a:prstClr val="black"/>
                </a:solidFill>
              </a:rPr>
              <a:t>, more than one pattern can be observed. For example, a serum can be characterized as 1:640 homogeneous and 1:2,560 speckled. As IFA kits can differ in features related to the cell line, conditions of fixation and properties of anti-IgG reagents, the results can vary. Therefore, it is important to know the characteristics of different assays for interpreting their results. In general, a </a:t>
            </a:r>
            <a:r>
              <a:rPr lang="en-US" sz="1200" dirty="0" err="1">
                <a:solidFill>
                  <a:prstClr val="black"/>
                </a:solidFill>
              </a:rPr>
              <a:t>titre</a:t>
            </a:r>
            <a:r>
              <a:rPr lang="en-US" sz="1200" dirty="0">
                <a:solidFill>
                  <a:prstClr val="black"/>
                </a:solidFill>
              </a:rPr>
              <a:t> of &gt;1:40 or 1:80 is considered significant meaning that the serum is considered to be ANA 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2E5B66DE-81B7-47BC-BDBF-1F7FD69F8A85}" type="slidenum">
              <a:rPr lang="en-US" smtClean="0"/>
              <a:t>49</a:t>
            </a:fld>
            <a:endParaRPr lang="en-US" dirty="0"/>
          </a:p>
        </p:txBody>
      </p:sp>
    </p:spTree>
    <p:extLst>
      <p:ext uri="{BB962C8B-B14F-4D97-AF65-F5344CB8AC3E}">
        <p14:creationId xmlns:p14="http://schemas.microsoft.com/office/powerpoint/2010/main" val="34383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B66DE-81B7-47BC-BDBF-1F7FD69F8A85}" type="slidenum">
              <a:rPr lang="en-US" smtClean="0"/>
              <a:t>50</a:t>
            </a:fld>
            <a:endParaRPr lang="en-US" dirty="0"/>
          </a:p>
        </p:txBody>
      </p:sp>
    </p:spTree>
    <p:extLst>
      <p:ext uri="{BB962C8B-B14F-4D97-AF65-F5344CB8AC3E}">
        <p14:creationId xmlns:p14="http://schemas.microsoft.com/office/powerpoint/2010/main" val="187117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Why the IFA pattern 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(reflex, or breakdown)</a:t>
            </a:r>
          </a:p>
          <a:p>
            <a:endParaRPr lang="en-US" dirty="0"/>
          </a:p>
        </p:txBody>
      </p:sp>
      <p:sp>
        <p:nvSpPr>
          <p:cNvPr id="4" name="Slide Number Placeholder 3"/>
          <p:cNvSpPr>
            <a:spLocks noGrp="1"/>
          </p:cNvSpPr>
          <p:nvPr>
            <p:ph type="sldNum" sz="quarter" idx="5"/>
          </p:nvPr>
        </p:nvSpPr>
        <p:spPr/>
        <p:txBody>
          <a:bodyPr/>
          <a:lstStyle/>
          <a:p>
            <a:fld id="{2E5B66DE-81B7-47BC-BDBF-1F7FD69F8A85}" type="slidenum">
              <a:rPr lang="en-US" smtClean="0"/>
              <a:t>54</a:t>
            </a:fld>
            <a:endParaRPr lang="en-US" dirty="0"/>
          </a:p>
        </p:txBody>
      </p:sp>
    </p:spTree>
    <p:extLst>
      <p:ext uri="{BB962C8B-B14F-4D97-AF65-F5344CB8AC3E}">
        <p14:creationId xmlns:p14="http://schemas.microsoft.com/office/powerpoint/2010/main" val="357158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00FDEB1-DCDE-4557-9E31-42ECBA8B2F5A}" type="slidenum">
              <a:rPr lang="en-US" altLang="en-US" smtClean="0"/>
              <a:pPr>
                <a:spcBef>
                  <a:spcPct val="0"/>
                </a:spcBef>
              </a:pPr>
              <a:t>61</a:t>
            </a:fld>
            <a:endParaRPr lang="en-US"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 malar rash typically occurs in the Photosensitivity distribution</a:t>
            </a:r>
          </a:p>
          <a:p>
            <a:r>
              <a:rPr lang="en-US" altLang="en-US" smtClean="0">
                <a:latin typeface="Arial" panose="020B0604020202020204" pitchFamily="34" charset="0"/>
                <a:ea typeface="ＭＳ Ｐゴシック" panose="020B0600070205080204" pitchFamily="34" charset="-128"/>
              </a:rPr>
              <a:t>The rash is typically Erythematous, sometimes scaly patch</a:t>
            </a:r>
          </a:p>
          <a:p>
            <a:r>
              <a:rPr lang="en-US" altLang="en-US" smtClean="0">
                <a:latin typeface="Arial" panose="020B0604020202020204" pitchFamily="34" charset="0"/>
                <a:ea typeface="ＭＳ Ｐゴシック" panose="020B0600070205080204" pitchFamily="34" charset="-128"/>
              </a:rPr>
              <a:t>Not specific for SLE-also seen in dermatomyositis</a:t>
            </a:r>
          </a:p>
        </p:txBody>
      </p:sp>
    </p:spTree>
    <p:extLst>
      <p:ext uri="{BB962C8B-B14F-4D97-AF65-F5344CB8AC3E}">
        <p14:creationId xmlns:p14="http://schemas.microsoft.com/office/powerpoint/2010/main" val="42133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1000" b="1">
                <a:solidFill>
                  <a:schemeClr val="tx1"/>
                </a:solidFill>
                <a:latin typeface="Arial" charset="0"/>
              </a:defRPr>
            </a:lvl1pPr>
            <a:lvl2pPr marL="742950" indent="-285750">
              <a:defRPr sz="1000" b="1">
                <a:solidFill>
                  <a:schemeClr val="tx1"/>
                </a:solidFill>
                <a:latin typeface="Arial" charset="0"/>
              </a:defRPr>
            </a:lvl2pPr>
            <a:lvl3pPr marL="1143000" indent="-228600">
              <a:defRPr sz="1000" b="1">
                <a:solidFill>
                  <a:schemeClr val="tx1"/>
                </a:solidFill>
                <a:latin typeface="Arial" charset="0"/>
              </a:defRPr>
            </a:lvl3pPr>
            <a:lvl4pPr marL="1600200" indent="-228600">
              <a:defRPr sz="1000" b="1">
                <a:solidFill>
                  <a:schemeClr val="tx1"/>
                </a:solidFill>
                <a:latin typeface="Arial" charset="0"/>
              </a:defRPr>
            </a:lvl4pPr>
            <a:lvl5pPr marL="2057400" indent="-22860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fld id="{256590DC-B99B-4EC5-B967-65B1DDB7109F}" type="slidenum">
              <a:rPr lang="en-US" altLang="en-US" sz="1200" b="0"/>
              <a:pPr/>
              <a:t>70</a:t>
            </a:fld>
            <a:endParaRPr lang="en-US" altLang="en-US" sz="1200" b="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016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J=Joint</a:t>
            </a:r>
            <a:r>
              <a:rPr lang="en-US" baseline="0" dirty="0" smtClean="0"/>
              <a:t>  SM </a:t>
            </a:r>
            <a:r>
              <a:rPr lang="en-US" baseline="0" smtClean="0"/>
              <a:t>systemic manifestations</a:t>
            </a:r>
            <a:endParaRPr lang="en-US" dirty="0"/>
          </a:p>
        </p:txBody>
      </p:sp>
      <p:sp>
        <p:nvSpPr>
          <p:cNvPr id="4" name="Slide Number Placeholder 3"/>
          <p:cNvSpPr>
            <a:spLocks noGrp="1"/>
          </p:cNvSpPr>
          <p:nvPr>
            <p:ph type="sldNum" sz="quarter" idx="10"/>
          </p:nvPr>
        </p:nvSpPr>
        <p:spPr/>
        <p:txBody>
          <a:bodyPr/>
          <a:lstStyle/>
          <a:p>
            <a:fld id="{4D0DDFAF-13F3-4092-BAEA-56B86A74EFA6}" type="slidenum">
              <a:rPr lang="en-US" smtClean="0"/>
              <a:t>72</a:t>
            </a:fld>
            <a:endParaRPr lang="en-US"/>
          </a:p>
        </p:txBody>
      </p:sp>
    </p:spTree>
    <p:extLst>
      <p:ext uri="{BB962C8B-B14F-4D97-AF65-F5344CB8AC3E}">
        <p14:creationId xmlns:p14="http://schemas.microsoft.com/office/powerpoint/2010/main" val="148052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2A9824-7A3C-4669-9702-FEC05D313637}" type="slidenum">
              <a:rPr lang="en-US" altLang="en-US" smtClean="0"/>
              <a:pPr>
                <a:spcBef>
                  <a:spcPct val="0"/>
                </a:spcBef>
              </a:pPr>
              <a:t>105</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Literally means hardened skin</a:t>
            </a:r>
          </a:p>
          <a:p>
            <a:r>
              <a:rPr lang="en-US" altLang="en-US" smtClean="0">
                <a:latin typeface="Arial" panose="020B0604020202020204" pitchFamily="34" charset="0"/>
                <a:ea typeface="ＭＳ Ｐゴシック" panose="020B0600070205080204" pitchFamily="34" charset="-128"/>
              </a:rPr>
              <a:t>Although pathophysiology between two categories are similar as well as skin findings,</a:t>
            </a:r>
          </a:p>
          <a:p>
            <a:r>
              <a:rPr lang="en-US" altLang="en-US" smtClean="0">
                <a:latin typeface="Arial" panose="020B0604020202020204" pitchFamily="34" charset="0"/>
                <a:ea typeface="ＭＳ Ｐゴシック" panose="020B0600070205080204" pitchFamily="34" charset="-128"/>
              </a:rPr>
              <a:t>They are two separate entities with respect to prognosis.</a:t>
            </a:r>
          </a:p>
          <a:p>
            <a:r>
              <a:rPr lang="en-US" altLang="en-US" smtClean="0">
                <a:latin typeface="Arial" panose="020B0604020202020204" pitchFamily="34" charset="0"/>
                <a:ea typeface="ＭＳ Ｐゴシック" panose="020B0600070205080204" pitchFamily="34" charset="-128"/>
              </a:rPr>
              <a:t>Only rare cases of localized scleroderma have shown any evidence of visceral involvement.  </a:t>
            </a:r>
          </a:p>
        </p:txBody>
      </p:sp>
    </p:spTree>
    <p:extLst>
      <p:ext uri="{BB962C8B-B14F-4D97-AF65-F5344CB8AC3E}">
        <p14:creationId xmlns:p14="http://schemas.microsoft.com/office/powerpoint/2010/main" val="371498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5B4B5E-13F8-49EF-BE24-9DB4286DAFE2}" type="slidenum">
              <a:rPr lang="en-US" altLang="en-US" smtClean="0"/>
              <a:pPr>
                <a:spcBef>
                  <a:spcPct val="0"/>
                </a:spcBef>
              </a:pPr>
              <a:t>107</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sz="1100" smtClean="0">
                <a:solidFill>
                  <a:srgbClr val="636385"/>
                </a:solidFill>
                <a:latin typeface="Comic Sans MS" panose="030F0702030302020204" pitchFamily="66" charset="0"/>
                <a:ea typeface="ＭＳ Ｐゴシック" panose="020B0600070205080204" pitchFamily="34" charset="-128"/>
              </a:rPr>
              <a:t>Sclerotic areas occuring in linear distribution often on limbs</a:t>
            </a:r>
          </a:p>
          <a:p>
            <a:pPr>
              <a:buFont typeface="Wingdings" panose="05000000000000000000" pitchFamily="2" charset="2"/>
              <a:buNone/>
            </a:pPr>
            <a:r>
              <a:rPr lang="en-US" altLang="en-US" sz="1100" smtClean="0">
                <a:solidFill>
                  <a:srgbClr val="636385"/>
                </a:solidFill>
                <a:latin typeface="Comic Sans MS" panose="030F0702030302020204" pitchFamily="66" charset="0"/>
                <a:ea typeface="ＭＳ Ｐゴシック" panose="020B0600070205080204" pitchFamily="34" charset="-128"/>
              </a:rPr>
              <a:t>Limbs often indurated with associated indentation or puckering</a:t>
            </a:r>
          </a:p>
          <a:p>
            <a:pPr>
              <a:buFont typeface="Wingdings" panose="05000000000000000000" pitchFamily="2" charset="2"/>
              <a:buNone/>
            </a:pPr>
            <a:r>
              <a:rPr lang="en-US" altLang="en-US" sz="1100" smtClean="0">
                <a:solidFill>
                  <a:srgbClr val="636385"/>
                </a:solidFill>
                <a:latin typeface="Comic Sans MS" panose="030F0702030302020204" pitchFamily="66" charset="0"/>
                <a:ea typeface="ＭＳ Ｐゴシック" panose="020B0600070205080204" pitchFamily="34" charset="-128"/>
              </a:rPr>
              <a:t>May lead to contractures</a:t>
            </a:r>
          </a:p>
          <a:p>
            <a:pPr>
              <a:buFont typeface="Wingdings" panose="05000000000000000000" pitchFamily="2" charset="2"/>
              <a:buNone/>
            </a:pPr>
            <a:r>
              <a:rPr lang="en-US" altLang="en-US" sz="1100" smtClean="0">
                <a:solidFill>
                  <a:srgbClr val="636385"/>
                </a:solidFill>
                <a:latin typeface="Comic Sans MS" panose="030F0702030302020204" pitchFamily="66" charset="0"/>
                <a:ea typeface="ＭＳ Ｐゴシック" panose="020B0600070205080204" pitchFamily="34" charset="-128"/>
              </a:rPr>
              <a:t>Wasting of muscle and bone</a:t>
            </a:r>
          </a:p>
        </p:txBody>
      </p:sp>
    </p:spTree>
    <p:extLst>
      <p:ext uri="{BB962C8B-B14F-4D97-AF65-F5344CB8AC3E}">
        <p14:creationId xmlns:p14="http://schemas.microsoft.com/office/powerpoint/2010/main" val="177404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ooter Placeholder 4"/>
          <p:cNvSpPr txBox="1">
            <a:spLocks/>
          </p:cNvSpPr>
          <p:nvPr/>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p>
          <a:p>
            <a:pPr>
              <a:defRPr/>
            </a:pPr>
            <a:endParaRPr lang="en-US" dirty="0">
              <a:ea typeface="+mn-ea"/>
            </a:endParaRPr>
          </a:p>
        </p:txBody>
      </p:sp>
      <p:sp>
        <p:nvSpPr>
          <p:cNvPr id="2" name="Title 1"/>
          <p:cNvSpPr>
            <a:spLocks noGrp="1"/>
          </p:cNvSpPr>
          <p:nvPr>
            <p:ph type="ctrTitle"/>
          </p:nvPr>
        </p:nvSpPr>
        <p:spPr>
          <a:xfrm>
            <a:off x="1066800" y="152400"/>
            <a:ext cx="7772400" cy="685800"/>
          </a:xfrm>
        </p:spPr>
        <p:txBody>
          <a:bodyPr/>
          <a:lstStyle>
            <a:lvl1pPr>
              <a:defRPr sz="2800" b="1">
                <a:solidFill>
                  <a:srgbClr val="002060"/>
                </a:solidFill>
              </a:defRPr>
            </a:lvl1pPr>
          </a:lstStyle>
          <a:p>
            <a:r>
              <a:rPr lang="en-US" smtClean="0"/>
              <a:t>Click to edit Master title style</a:t>
            </a:r>
            <a:endParaRPr lang="en-US"/>
          </a:p>
        </p:txBody>
      </p:sp>
      <p:sp>
        <p:nvSpPr>
          <p:cNvPr id="3" name="Subtitle 2"/>
          <p:cNvSpPr>
            <a:spLocks noGrp="1"/>
          </p:cNvSpPr>
          <p:nvPr>
            <p:ph type="subTitle" idx="1"/>
          </p:nvPr>
        </p:nvSpPr>
        <p:spPr>
          <a:xfrm>
            <a:off x="1143000" y="1295400"/>
            <a:ext cx="7696200" cy="17526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0" y="6645275"/>
            <a:ext cx="762000" cy="212725"/>
          </a:xfrm>
        </p:spPr>
        <p:txBody>
          <a:bodyPr/>
          <a:lstStyle>
            <a:lvl1pPr>
              <a:defRPr b="1">
                <a:solidFill>
                  <a:schemeClr val="bg1"/>
                </a:solidFill>
              </a:defRPr>
            </a:lvl1pPr>
          </a:lstStyle>
          <a:p>
            <a:fld id="{D2B4218F-A632-4020-ACB0-1B121CB6C537}" type="datetimeFigureOut">
              <a:rPr lang="en-US" smtClean="0"/>
              <a:t>5/23/2022</a:t>
            </a:fld>
            <a:endParaRPr lang="en-US"/>
          </a:p>
        </p:txBody>
      </p:sp>
      <p:sp>
        <p:nvSpPr>
          <p:cNvPr id="6" name="Footer Placeholder 4"/>
          <p:cNvSpPr>
            <a:spLocks noGrp="1"/>
          </p:cNvSpPr>
          <p:nvPr>
            <p:ph type="ftr" sz="quarter" idx="11"/>
          </p:nvPr>
        </p:nvSpPr>
        <p:spPr>
          <a:xfrm>
            <a:off x="2590800" y="6646863"/>
            <a:ext cx="4343400" cy="287337"/>
          </a:xfrm>
        </p:spPr>
        <p:txBody>
          <a:bodyPr/>
          <a:lstStyle>
            <a:lvl1pPr algn="l">
              <a:defRPr b="1">
                <a:solidFill>
                  <a:schemeClr val="bg1"/>
                </a:solidFill>
              </a:defRPr>
            </a:lvl1pPr>
          </a:lstStyle>
          <a:p>
            <a:endParaRPr lang="en-US"/>
          </a:p>
        </p:txBody>
      </p:sp>
      <p:sp>
        <p:nvSpPr>
          <p:cNvPr id="7" name="Slide Number Placeholder 5"/>
          <p:cNvSpPr>
            <a:spLocks noGrp="1"/>
          </p:cNvSpPr>
          <p:nvPr>
            <p:ph type="sldNum" sz="quarter" idx="12"/>
          </p:nvPr>
        </p:nvSpPr>
        <p:spPr>
          <a:xfrm>
            <a:off x="8686800" y="6645275"/>
            <a:ext cx="457200" cy="288925"/>
          </a:xfrm>
        </p:spPr>
        <p:txBody>
          <a:bodyPr/>
          <a:lstStyle>
            <a:lvl1pPr>
              <a:defRPr/>
            </a:lvl1pPr>
          </a:lstStyle>
          <a:p>
            <a:fld id="{77EE6FC3-CEC7-4A31-8750-99B7B129150E}" type="slidenum">
              <a:rPr lang="en-US" smtClean="0"/>
              <a:t>‹#›</a:t>
            </a:fld>
            <a:endParaRPr lang="en-US"/>
          </a:p>
        </p:txBody>
      </p:sp>
    </p:spTree>
    <p:extLst>
      <p:ext uri="{BB962C8B-B14F-4D97-AF65-F5344CB8AC3E}">
        <p14:creationId xmlns:p14="http://schemas.microsoft.com/office/powerpoint/2010/main" val="181246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5" name="Rectangle 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6" name="Rectangle 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7" name="Rectangle 6"/>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8" name="Rectangle 7"/>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ea typeface="ＭＳ Ｐゴシック"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ea typeface="ＭＳ Ｐゴシック" charset="0"/>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ea typeface="ＭＳ Ｐゴシック"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wrap="square" numCol="1" anchorCtr="0" compatLnSpc="1">
            <a:prstTxWarp prst="textNoShape">
              <a:avLst/>
            </a:prstTxWarp>
          </a:bodyPr>
          <a:lstStyle>
            <a:lvl1pPr fontAlgn="base">
              <a:spcBef>
                <a:spcPct val="0"/>
              </a:spcBef>
              <a:spcAft>
                <a:spcPct val="0"/>
              </a:spcAft>
              <a:defRPr>
                <a:solidFill>
                  <a:srgbClr val="FFFFFF"/>
                </a:solidFill>
                <a:ea typeface="ＭＳ Ｐゴシック" pitchFamily="34" charset="-128"/>
              </a:defRPr>
            </a:lvl1pPr>
          </a:lstStyle>
          <a:p>
            <a:pPr>
              <a:defRPr/>
            </a:pPr>
            <a:fld id="{F6A906B8-42BA-473D-893D-3C1B52C70375}" type="datetime1">
              <a:rPr lang="en-US" altLang="en-US"/>
              <a:pPr>
                <a:defRPr/>
              </a:pPr>
              <a:t>5/23/2022</a:t>
            </a:fld>
            <a:endParaRPr lang="en-US" alt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rgbClr val="88A44D"/>
                </a:solidFill>
              </a:defRPr>
            </a:lvl1pPr>
          </a:lstStyle>
          <a:p>
            <a:pPr>
              <a:defRPr/>
            </a:pPr>
            <a:fld id="{75CFD748-28AE-4718-BC51-6EA91115B6FD}" type="slidenum">
              <a:rPr lang="en-US" altLang="en-US"/>
              <a:pPr>
                <a:defRPr/>
              </a:pPr>
              <a:t>‹#›</a:t>
            </a:fld>
            <a:endParaRPr lang="en-US" altLang="en-US"/>
          </a:p>
        </p:txBody>
      </p:sp>
    </p:spTree>
    <p:extLst>
      <p:ext uri="{BB962C8B-B14F-4D97-AF65-F5344CB8AC3E}">
        <p14:creationId xmlns:p14="http://schemas.microsoft.com/office/powerpoint/2010/main" val="418380947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32F5718-615D-47DF-9BC3-5742C4202468}" type="slidenum">
              <a:rPr lang="en-US" altLang="en-US"/>
              <a:pPr>
                <a:defRPr/>
              </a:pPr>
              <a:t>‹#›</a:t>
            </a:fld>
            <a:endParaRPr lang="en-US" altLang="en-US"/>
          </a:p>
        </p:txBody>
      </p:sp>
    </p:spTree>
    <p:extLst>
      <p:ext uri="{BB962C8B-B14F-4D97-AF65-F5344CB8AC3E}">
        <p14:creationId xmlns:p14="http://schemas.microsoft.com/office/powerpoint/2010/main" val="137333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FFFFFF"/>
                </a:solidFill>
                <a:ea typeface="ＭＳ Ｐゴシック" pitchFamily="34" charset="-128"/>
              </a:defRPr>
            </a:lvl1pPr>
          </a:lstStyle>
          <a:p>
            <a:pPr>
              <a:defRPr/>
            </a:pPr>
            <a:fld id="{994FC75A-A106-4692-81D4-589BD3BF76E7}" type="datetime1">
              <a:rPr lang="en-US" altLang="en-US"/>
              <a:pPr>
                <a:defRPr/>
              </a:pPr>
              <a:t>5/23/2022</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E4C6978-E24C-46FA-9024-BAB503BE8DEA}" type="slidenum">
              <a:rPr lang="en-US" altLang="en-US"/>
              <a:pPr>
                <a:defRPr/>
              </a:pPr>
              <a:t>‹#›</a:t>
            </a:fld>
            <a:endParaRPr lang="en-US" altLang="en-US"/>
          </a:p>
        </p:txBody>
      </p:sp>
    </p:spTree>
    <p:extLst>
      <p:ext uri="{BB962C8B-B14F-4D97-AF65-F5344CB8AC3E}">
        <p14:creationId xmlns:p14="http://schemas.microsoft.com/office/powerpoint/2010/main" val="3447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ooter Placeholder 4"/>
          <p:cNvSpPr txBox="1">
            <a:spLocks/>
          </p:cNvSpPr>
          <p:nvPr userDrawn="1"/>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endParaRPr lang="en-US" dirty="0">
              <a:ea typeface="+mn-ea"/>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6"/>
          <p:cNvSpPr>
            <a:spLocks noGrp="1"/>
          </p:cNvSpPr>
          <p:nvPr>
            <p:ph type="sldNum" sz="quarter" idx="10"/>
          </p:nvPr>
        </p:nvSpPr>
        <p:spPr/>
        <p:txBody>
          <a:bodyPr/>
          <a:lstStyle>
            <a:lvl1pPr>
              <a:defRPr>
                <a:solidFill>
                  <a:schemeClr val="bg1"/>
                </a:solidFill>
              </a:defRPr>
            </a:lvl1pPr>
          </a:lstStyle>
          <a:p>
            <a:pPr>
              <a:defRPr/>
            </a:pPr>
            <a:fld id="{F303F4B9-0104-47B2-A52A-6EEB5033EAA5}" type="slidenum">
              <a:rPr lang="en-US" altLang="en-US"/>
              <a:pPr>
                <a:defRPr/>
              </a:pPr>
              <a:t>‹#›</a:t>
            </a:fld>
            <a:endParaRPr lang="en-US" altLang="en-US"/>
          </a:p>
        </p:txBody>
      </p:sp>
    </p:spTree>
    <p:extLst>
      <p:ext uri="{BB962C8B-B14F-4D97-AF65-F5344CB8AC3E}">
        <p14:creationId xmlns:p14="http://schemas.microsoft.com/office/powerpoint/2010/main" val="2094485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1226664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76AD80F1-D4E4-450C-9639-9B4212AA12EA}" type="slidenum">
              <a:rPr lang="en-US" altLang="en-US"/>
              <a:pPr>
                <a:defRPr/>
              </a:pPr>
              <a:t>‹#›</a:t>
            </a:fld>
            <a:endParaRPr lang="en-US" altLang="en-US"/>
          </a:p>
        </p:txBody>
      </p:sp>
    </p:spTree>
    <p:extLst>
      <p:ext uri="{BB962C8B-B14F-4D97-AF65-F5344CB8AC3E}">
        <p14:creationId xmlns:p14="http://schemas.microsoft.com/office/powerpoint/2010/main" val="141160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52400"/>
            <a:ext cx="7772400" cy="685800"/>
          </a:xfrm>
        </p:spPr>
        <p:txBody>
          <a:bodyPr/>
          <a:lstStyle>
            <a:lvl1pPr>
              <a:defRPr sz="2800" b="1">
                <a:solidFill>
                  <a:srgbClr val="002060"/>
                </a:solidFill>
              </a:defRPr>
            </a:lvl1pPr>
          </a:lstStyle>
          <a:p>
            <a:r>
              <a:rPr lang="en-US" smtClean="0"/>
              <a:t>Click to edit Master title style</a:t>
            </a:r>
            <a:endParaRPr lang="en-US"/>
          </a:p>
        </p:txBody>
      </p:sp>
      <p:sp>
        <p:nvSpPr>
          <p:cNvPr id="3" name="Subtitle 2"/>
          <p:cNvSpPr>
            <a:spLocks noGrp="1"/>
          </p:cNvSpPr>
          <p:nvPr>
            <p:ph type="subTitle" idx="1"/>
          </p:nvPr>
        </p:nvSpPr>
        <p:spPr>
          <a:xfrm>
            <a:off x="1143000" y="1295400"/>
            <a:ext cx="7696200" cy="17526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0" y="6645275"/>
            <a:ext cx="762000" cy="212725"/>
          </a:xfrm>
        </p:spPr>
        <p:txBody>
          <a:bodyPr/>
          <a:lstStyle>
            <a:lvl1pPr>
              <a:defRPr b="1">
                <a:solidFill>
                  <a:prstClr val="white"/>
                </a:solidFill>
              </a:defRPr>
            </a:lvl1pPr>
          </a:lstStyle>
          <a:p>
            <a:pPr>
              <a:defRPr/>
            </a:pPr>
            <a:r>
              <a:rPr lang="en-US"/>
              <a:t>7/28/2011</a:t>
            </a:r>
          </a:p>
        </p:txBody>
      </p:sp>
      <p:sp>
        <p:nvSpPr>
          <p:cNvPr id="5" name="Footer Placeholder 4"/>
          <p:cNvSpPr>
            <a:spLocks noGrp="1"/>
          </p:cNvSpPr>
          <p:nvPr>
            <p:ph type="ftr" sz="quarter" idx="11"/>
          </p:nvPr>
        </p:nvSpPr>
        <p:spPr>
          <a:xfrm>
            <a:off x="2590800" y="6646863"/>
            <a:ext cx="4343400" cy="287337"/>
          </a:xfrm>
        </p:spPr>
        <p:txBody>
          <a:bodyPr/>
          <a:lstStyle>
            <a:lvl1pPr algn="l">
              <a:defRPr b="1">
                <a:solidFill>
                  <a:prstClr val="white"/>
                </a:solidFill>
              </a:defRPr>
            </a:lvl1pPr>
          </a:lstStyle>
          <a:p>
            <a:pPr>
              <a:defRPr/>
            </a:pPr>
            <a:r>
              <a:rPr lang="en-US"/>
              <a:t>Best Practices Forum - Reducing Payroll Expenses Alternatives</a:t>
            </a:r>
          </a:p>
        </p:txBody>
      </p:sp>
      <p:sp>
        <p:nvSpPr>
          <p:cNvPr id="6" name="Slide Number Placeholder 5"/>
          <p:cNvSpPr>
            <a:spLocks noGrp="1"/>
          </p:cNvSpPr>
          <p:nvPr>
            <p:ph type="sldNum" sz="quarter" idx="12"/>
          </p:nvPr>
        </p:nvSpPr>
        <p:spPr>
          <a:xfrm>
            <a:off x="8686800" y="6645275"/>
            <a:ext cx="457200" cy="288925"/>
          </a:xfrm>
        </p:spPr>
        <p:txBody>
          <a:bodyPr/>
          <a:lstStyle>
            <a:lvl1pPr>
              <a:defRPr/>
            </a:lvl1pPr>
          </a:lstStyle>
          <a:p>
            <a:pPr>
              <a:defRPr/>
            </a:pPr>
            <a:fld id="{BF2E585E-3F70-485B-A438-2E9F6C4610A4}" type="slidenum">
              <a:rPr lang="en-US" altLang="en-US"/>
              <a:pPr>
                <a:defRPr/>
              </a:pPr>
              <a:t>‹#›</a:t>
            </a:fld>
            <a:endParaRPr lang="en-US" altLang="en-US"/>
          </a:p>
        </p:txBody>
      </p:sp>
    </p:spTree>
    <p:extLst>
      <p:ext uri="{BB962C8B-B14F-4D97-AF65-F5344CB8AC3E}">
        <p14:creationId xmlns:p14="http://schemas.microsoft.com/office/powerpoint/2010/main" val="1297018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467600" cy="579438"/>
          </a:xfrm>
        </p:spPr>
        <p:txBody>
          <a:bodyPr/>
          <a:lstStyle>
            <a:lvl1pPr>
              <a:defRPr sz="2400" b="1">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a:xfrm>
            <a:off x="1143000" y="1166018"/>
            <a:ext cx="7696200" cy="4525963"/>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0" y="6645275"/>
            <a:ext cx="762000" cy="212725"/>
          </a:xfrm>
        </p:spPr>
        <p:txBody>
          <a:bodyPr/>
          <a:lstStyle>
            <a:lvl1pPr>
              <a:defRPr b="1">
                <a:solidFill>
                  <a:prstClr val="white"/>
                </a:solidFill>
              </a:defRPr>
            </a:lvl1pPr>
          </a:lstStyle>
          <a:p>
            <a:pPr>
              <a:defRPr/>
            </a:pPr>
            <a:r>
              <a:rPr lang="en-US"/>
              <a:t>7/28/2011</a:t>
            </a:r>
          </a:p>
        </p:txBody>
      </p:sp>
      <p:sp>
        <p:nvSpPr>
          <p:cNvPr id="5" name="Footer Placeholder 4"/>
          <p:cNvSpPr>
            <a:spLocks noGrp="1"/>
          </p:cNvSpPr>
          <p:nvPr>
            <p:ph type="ftr" sz="quarter" idx="11"/>
          </p:nvPr>
        </p:nvSpPr>
        <p:spPr>
          <a:xfrm>
            <a:off x="2590800" y="6646863"/>
            <a:ext cx="4343400" cy="287337"/>
          </a:xfrm>
        </p:spPr>
        <p:txBody>
          <a:bodyPr/>
          <a:lstStyle>
            <a:lvl1pPr algn="l">
              <a:defRPr b="1">
                <a:solidFill>
                  <a:prstClr val="white"/>
                </a:solidFill>
              </a:defRPr>
            </a:lvl1pPr>
          </a:lstStyle>
          <a:p>
            <a:pPr>
              <a:defRPr/>
            </a:pPr>
            <a:r>
              <a:rPr lang="en-US"/>
              <a:t>Best Practices Forum - Reducing Payroll Expenses Alternatives</a:t>
            </a:r>
          </a:p>
        </p:txBody>
      </p:sp>
      <p:sp>
        <p:nvSpPr>
          <p:cNvPr id="6" name="Slide Number Placeholder 5"/>
          <p:cNvSpPr>
            <a:spLocks noGrp="1"/>
          </p:cNvSpPr>
          <p:nvPr>
            <p:ph type="sldNum" sz="quarter" idx="12"/>
          </p:nvPr>
        </p:nvSpPr>
        <p:spPr>
          <a:xfrm>
            <a:off x="8686800" y="6645275"/>
            <a:ext cx="457200" cy="288925"/>
          </a:xfrm>
        </p:spPr>
        <p:txBody>
          <a:bodyPr/>
          <a:lstStyle>
            <a:lvl1pPr>
              <a:defRPr/>
            </a:lvl1pPr>
          </a:lstStyle>
          <a:p>
            <a:pPr>
              <a:defRPr/>
            </a:pPr>
            <a:fld id="{0D041D7E-8D53-4D35-A1D2-A7B56F9800D5}" type="slidenum">
              <a:rPr lang="en-US" altLang="en-US"/>
              <a:pPr>
                <a:defRPr/>
              </a:pPr>
              <a:t>‹#›</a:t>
            </a:fld>
            <a:endParaRPr lang="en-US" altLang="en-US"/>
          </a:p>
        </p:txBody>
      </p:sp>
    </p:spTree>
    <p:extLst>
      <p:ext uri="{BB962C8B-B14F-4D97-AF65-F5344CB8AC3E}">
        <p14:creationId xmlns:p14="http://schemas.microsoft.com/office/powerpoint/2010/main" val="3726484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0" y="6645275"/>
            <a:ext cx="762000" cy="212725"/>
          </a:xfrm>
        </p:spPr>
        <p:txBody>
          <a:bodyPr/>
          <a:lstStyle>
            <a:lvl1pPr>
              <a:defRPr b="1">
                <a:solidFill>
                  <a:prstClr val="white"/>
                </a:solidFill>
              </a:defRPr>
            </a:lvl1pPr>
          </a:lstStyle>
          <a:p>
            <a:pPr>
              <a:defRPr/>
            </a:pPr>
            <a:r>
              <a:rPr lang="en-US"/>
              <a:t>7/28/2011</a:t>
            </a:r>
          </a:p>
        </p:txBody>
      </p:sp>
      <p:sp>
        <p:nvSpPr>
          <p:cNvPr id="3" name="Footer Placeholder 4"/>
          <p:cNvSpPr>
            <a:spLocks noGrp="1"/>
          </p:cNvSpPr>
          <p:nvPr>
            <p:ph type="ftr" sz="quarter" idx="11"/>
          </p:nvPr>
        </p:nvSpPr>
        <p:spPr>
          <a:xfrm>
            <a:off x="2590800" y="6646863"/>
            <a:ext cx="4343400" cy="287337"/>
          </a:xfrm>
        </p:spPr>
        <p:txBody>
          <a:bodyPr/>
          <a:lstStyle>
            <a:lvl1pPr algn="l">
              <a:defRPr b="1">
                <a:solidFill>
                  <a:prstClr val="white"/>
                </a:solidFill>
              </a:defRPr>
            </a:lvl1pPr>
          </a:lstStyle>
          <a:p>
            <a:pPr>
              <a:defRPr/>
            </a:pPr>
            <a:r>
              <a:rPr lang="en-US"/>
              <a:t>Best Practices Forum - Reducing Payroll Expenses Alternatives</a:t>
            </a:r>
          </a:p>
        </p:txBody>
      </p:sp>
      <p:sp>
        <p:nvSpPr>
          <p:cNvPr id="4" name="Slide Number Placeholder 5"/>
          <p:cNvSpPr>
            <a:spLocks noGrp="1"/>
          </p:cNvSpPr>
          <p:nvPr>
            <p:ph type="sldNum" sz="quarter" idx="12"/>
          </p:nvPr>
        </p:nvSpPr>
        <p:spPr>
          <a:xfrm>
            <a:off x="8686800" y="6645275"/>
            <a:ext cx="457200" cy="288925"/>
          </a:xfrm>
        </p:spPr>
        <p:txBody>
          <a:bodyPr/>
          <a:lstStyle>
            <a:lvl1pPr>
              <a:defRPr/>
            </a:lvl1pPr>
          </a:lstStyle>
          <a:p>
            <a:pPr>
              <a:defRPr/>
            </a:pPr>
            <a:fld id="{53A96E60-DEFF-4435-84E2-C9A918B150D9}" type="slidenum">
              <a:rPr lang="en-US" altLang="en-US"/>
              <a:pPr>
                <a:defRPr/>
              </a:pPr>
              <a:t>‹#›</a:t>
            </a:fld>
            <a:endParaRPr lang="en-US" altLang="en-US"/>
          </a:p>
        </p:txBody>
      </p:sp>
    </p:spTree>
    <p:extLst>
      <p:ext uri="{BB962C8B-B14F-4D97-AF65-F5344CB8AC3E}">
        <p14:creationId xmlns:p14="http://schemas.microsoft.com/office/powerpoint/2010/main" val="1485916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vert="horz" wrap="square" lIns="91440" tIns="45720" rIns="91440" bIns="45720" numCol="1" anchor="t" anchorCtr="0" compatLnSpc="1">
            <a:prstTxWarp prst="textNoShape">
              <a:avLst/>
            </a:prstTxWarp>
          </a:bodyPr>
          <a:lstStyle>
            <a:lvl1pPr>
              <a:defRPr>
                <a:solidFill>
                  <a:srgbClr val="FFFFFF"/>
                </a:solidFill>
                <a:ea typeface="ＭＳ Ｐゴシック" pitchFamily="34" charset="-128"/>
              </a:defRPr>
            </a:lvl1pPr>
          </a:lstStyle>
          <a:p>
            <a:pPr>
              <a:defRPr/>
            </a:pPr>
            <a:fld id="{060DDBAD-618E-4320-9E74-0CBF621782D0}" type="datetime1">
              <a:rPr lang="en-US" altLang="en-US"/>
              <a:pPr>
                <a:defRPr/>
              </a:pPr>
              <a:t>5/23/2022</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4EC67DD-796F-4C7B-BA58-DF2D9ACF1957}" type="slidenum">
              <a:rPr lang="en-US" altLang="en-US"/>
              <a:pPr>
                <a:defRPr/>
              </a:pPr>
              <a:t>‹#›</a:t>
            </a:fld>
            <a:endParaRPr lang="en-US" altLang="en-US"/>
          </a:p>
        </p:txBody>
      </p:sp>
    </p:spTree>
    <p:extLst>
      <p:ext uri="{BB962C8B-B14F-4D97-AF65-F5344CB8AC3E}">
        <p14:creationId xmlns:p14="http://schemas.microsoft.com/office/powerpoint/2010/main" val="49359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ooter Placeholder 4"/>
          <p:cNvSpPr txBox="1">
            <a:spLocks/>
          </p:cNvSpPr>
          <p:nvPr/>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endParaRPr lang="en-US" dirty="0">
              <a:ea typeface="+mn-ea"/>
            </a:endParaRPr>
          </a:p>
        </p:txBody>
      </p:sp>
      <p:sp>
        <p:nvSpPr>
          <p:cNvPr id="2" name="Title 1"/>
          <p:cNvSpPr>
            <a:spLocks noGrp="1"/>
          </p:cNvSpPr>
          <p:nvPr>
            <p:ph type="title"/>
          </p:nvPr>
        </p:nvSpPr>
        <p:spPr>
          <a:xfrm>
            <a:off x="1219200" y="228600"/>
            <a:ext cx="7467600" cy="579438"/>
          </a:xfrm>
        </p:spPr>
        <p:txBody>
          <a:bodyPr/>
          <a:lstStyle>
            <a:lvl1pPr>
              <a:defRPr sz="2400" b="1">
                <a:solidFill>
                  <a:srgbClr val="002060"/>
                </a:solidFill>
              </a:defRPr>
            </a:lvl1pPr>
          </a:lstStyle>
          <a:p>
            <a:r>
              <a:rPr lang="en-US" smtClean="0"/>
              <a:t>Click to edit Master title style</a:t>
            </a:r>
            <a:endParaRPr lang="en-US"/>
          </a:p>
        </p:txBody>
      </p:sp>
      <p:sp>
        <p:nvSpPr>
          <p:cNvPr id="3" name="Content Placeholder 2"/>
          <p:cNvSpPr>
            <a:spLocks noGrp="1"/>
          </p:cNvSpPr>
          <p:nvPr>
            <p:ph idx="1"/>
          </p:nvPr>
        </p:nvSpPr>
        <p:spPr>
          <a:xfrm>
            <a:off x="1143000" y="1166018"/>
            <a:ext cx="7696200" cy="4525963"/>
          </a:xfrm>
        </p:spPr>
        <p:txBody>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0" y="6645275"/>
            <a:ext cx="762000" cy="212725"/>
          </a:xfrm>
        </p:spPr>
        <p:txBody>
          <a:bodyPr/>
          <a:lstStyle>
            <a:lvl1pPr>
              <a:defRPr b="1">
                <a:solidFill>
                  <a:schemeClr val="bg1"/>
                </a:solidFill>
              </a:defRPr>
            </a:lvl1pPr>
          </a:lstStyle>
          <a:p>
            <a:fld id="{D2B4218F-A632-4020-ACB0-1B121CB6C537}" type="datetimeFigureOut">
              <a:rPr lang="en-US" smtClean="0"/>
              <a:t>5/23/2022</a:t>
            </a:fld>
            <a:endParaRPr lang="en-US"/>
          </a:p>
        </p:txBody>
      </p:sp>
      <p:sp>
        <p:nvSpPr>
          <p:cNvPr id="6" name="Footer Placeholder 4"/>
          <p:cNvSpPr>
            <a:spLocks noGrp="1"/>
          </p:cNvSpPr>
          <p:nvPr>
            <p:ph type="ftr" sz="quarter" idx="11"/>
          </p:nvPr>
        </p:nvSpPr>
        <p:spPr>
          <a:xfrm>
            <a:off x="2590800" y="6646863"/>
            <a:ext cx="4343400" cy="287337"/>
          </a:xfrm>
        </p:spPr>
        <p:txBody>
          <a:bodyPr/>
          <a:lstStyle>
            <a:lvl1pPr algn="l">
              <a:defRPr b="1">
                <a:solidFill>
                  <a:schemeClr val="bg1"/>
                </a:solidFill>
              </a:defRPr>
            </a:lvl1pPr>
          </a:lstStyle>
          <a:p>
            <a:endParaRPr lang="en-US"/>
          </a:p>
        </p:txBody>
      </p:sp>
      <p:sp>
        <p:nvSpPr>
          <p:cNvPr id="7" name="Slide Number Placeholder 5"/>
          <p:cNvSpPr>
            <a:spLocks noGrp="1"/>
          </p:cNvSpPr>
          <p:nvPr>
            <p:ph type="sldNum" sz="quarter" idx="12"/>
          </p:nvPr>
        </p:nvSpPr>
        <p:spPr>
          <a:xfrm>
            <a:off x="8686800" y="6645275"/>
            <a:ext cx="457200" cy="288925"/>
          </a:xfrm>
        </p:spPr>
        <p:txBody>
          <a:bodyPr/>
          <a:lstStyle>
            <a:lvl1pPr>
              <a:defRPr/>
            </a:lvl1pPr>
          </a:lstStyle>
          <a:p>
            <a:fld id="{77EE6FC3-CEC7-4A31-8750-99B7B129150E}" type="slidenum">
              <a:rPr lang="en-US" smtClean="0"/>
              <a:t>‹#›</a:t>
            </a:fld>
            <a:endParaRPr lang="en-US"/>
          </a:p>
        </p:txBody>
      </p:sp>
    </p:spTree>
    <p:extLst>
      <p:ext uri="{BB962C8B-B14F-4D97-AF65-F5344CB8AC3E}">
        <p14:creationId xmlns:p14="http://schemas.microsoft.com/office/powerpoint/2010/main" val="158924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5" name="Rectangle 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6" name="Rectangle 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7" name="Rectangle 6"/>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8" name="Rectangle 7"/>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latin typeface="Arial" charset="0"/>
              <a:ea typeface="ＭＳ Ｐゴシック"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latin typeface="Arial" charset="0"/>
              <a:ea typeface="ＭＳ Ｐゴシック" charset="0"/>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latin typeface="Arial" charset="0"/>
              <a:ea typeface="ＭＳ Ｐゴシック"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vert="horz" wrap="square" lIns="91440" tIns="45720" rIns="91440" bIns="45720" numCol="1" anchor="t" anchorCtr="0" compatLnSpc="1">
            <a:prstTxWarp prst="textNoShape">
              <a:avLst/>
            </a:prstTxWarp>
          </a:bodyPr>
          <a:lstStyle>
            <a:lvl1pPr>
              <a:defRPr>
                <a:solidFill>
                  <a:srgbClr val="FFFFFF"/>
                </a:solidFill>
                <a:ea typeface="ＭＳ Ｐゴシック" pitchFamily="34" charset="-128"/>
              </a:defRPr>
            </a:lvl1pPr>
          </a:lstStyle>
          <a:p>
            <a:pPr>
              <a:defRPr/>
            </a:pPr>
            <a:fld id="{10F3364F-A59D-4C21-8F4D-EEE0D4F96DA5}" type="datetime1">
              <a:rPr lang="en-US" altLang="en-US"/>
              <a:pPr>
                <a:defRPr/>
              </a:pPr>
              <a:t>5/23/2022</a:t>
            </a:fld>
            <a:endParaRPr lang="en-US" alt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rgbClr val="88A44D"/>
                </a:solidFill>
              </a:defRPr>
            </a:lvl1pPr>
          </a:lstStyle>
          <a:p>
            <a:pPr>
              <a:defRPr/>
            </a:pPr>
            <a:fld id="{A6ADE70F-5B6B-4439-8640-0326E7C382A0}" type="slidenum">
              <a:rPr lang="en-US" altLang="en-US"/>
              <a:pPr>
                <a:defRPr/>
              </a:pPr>
              <a:t>‹#›</a:t>
            </a:fld>
            <a:endParaRPr lang="en-US" altLang="en-US"/>
          </a:p>
        </p:txBody>
      </p:sp>
    </p:spTree>
    <p:extLst>
      <p:ext uri="{BB962C8B-B14F-4D97-AF65-F5344CB8AC3E}">
        <p14:creationId xmlns:p14="http://schemas.microsoft.com/office/powerpoint/2010/main" val="22564844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AE68-2E92-CC4A-8029-9880D10A2B8E}"/>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12C699F-4C44-F943-B5DB-46B6AC6C77DF}"/>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B67A3527-5E0E-4630-877B-6DAF46AB879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5DB3257-694B-4F89-BE57-40F11360BE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DB2CD6-89DD-401C-86A2-A5009FE16C8A}"/>
              </a:ext>
            </a:extLst>
          </p:cNvPr>
          <p:cNvSpPr>
            <a:spLocks noGrp="1"/>
          </p:cNvSpPr>
          <p:nvPr>
            <p:ph type="sldNum" sz="quarter" idx="12"/>
          </p:nvPr>
        </p:nvSpPr>
        <p:spPr/>
        <p:txBody>
          <a:bodyPr/>
          <a:lstStyle>
            <a:lvl1pPr>
              <a:defRPr/>
            </a:lvl1pPr>
          </a:lstStyle>
          <a:p>
            <a:pPr>
              <a:defRPr/>
            </a:pPr>
            <a:fld id="{0F4E98F6-C476-479A-8B6A-4515D25E854D}" type="slidenum">
              <a:rPr lang="en-US" altLang="en-US"/>
              <a:pPr>
                <a:defRPr/>
              </a:pPr>
              <a:t>‹#›</a:t>
            </a:fld>
            <a:endParaRPr lang="en-US" altLang="en-US"/>
          </a:p>
        </p:txBody>
      </p:sp>
    </p:spTree>
    <p:extLst>
      <p:ext uri="{BB962C8B-B14F-4D97-AF65-F5344CB8AC3E}">
        <p14:creationId xmlns:p14="http://schemas.microsoft.com/office/powerpoint/2010/main" val="127703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EAC1-4E41-8049-918C-C7684C51E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E0001C-6030-FF46-BB73-234B9C3ACC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41F01-AC2B-46E3-B45B-B07F196377D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2A6888-ECCA-48EF-AFB2-2D6736D62E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632D53-2DBE-451D-BA32-144CFFFCB383}"/>
              </a:ext>
            </a:extLst>
          </p:cNvPr>
          <p:cNvSpPr>
            <a:spLocks noGrp="1"/>
          </p:cNvSpPr>
          <p:nvPr>
            <p:ph type="sldNum" sz="quarter" idx="12"/>
          </p:nvPr>
        </p:nvSpPr>
        <p:spPr/>
        <p:txBody>
          <a:bodyPr/>
          <a:lstStyle>
            <a:lvl1pPr>
              <a:defRPr/>
            </a:lvl1pPr>
          </a:lstStyle>
          <a:p>
            <a:pPr>
              <a:defRPr/>
            </a:pPr>
            <a:fld id="{4C93000C-3727-48D3-A4D8-ECFEC70C95E0}" type="slidenum">
              <a:rPr lang="en-US" altLang="en-US"/>
              <a:pPr>
                <a:defRPr/>
              </a:pPr>
              <a:t>‹#›</a:t>
            </a:fld>
            <a:endParaRPr lang="en-US" altLang="en-US"/>
          </a:p>
        </p:txBody>
      </p:sp>
    </p:spTree>
    <p:extLst>
      <p:ext uri="{BB962C8B-B14F-4D97-AF65-F5344CB8AC3E}">
        <p14:creationId xmlns:p14="http://schemas.microsoft.com/office/powerpoint/2010/main" val="147801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FB56-2899-8C46-BA2F-7286622CD561}"/>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A046E8E1-DAA5-2446-8E88-D5221356935B}"/>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48DF61-2F6C-41CB-9481-AFA61C11E35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7342513-5AA9-4FF2-A62E-485F43734B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748D5B-00E7-4B51-ABB2-7D50ED8C516C}"/>
              </a:ext>
            </a:extLst>
          </p:cNvPr>
          <p:cNvSpPr>
            <a:spLocks noGrp="1"/>
          </p:cNvSpPr>
          <p:nvPr>
            <p:ph type="sldNum" sz="quarter" idx="12"/>
          </p:nvPr>
        </p:nvSpPr>
        <p:spPr/>
        <p:txBody>
          <a:bodyPr/>
          <a:lstStyle>
            <a:lvl1pPr>
              <a:defRPr/>
            </a:lvl1pPr>
          </a:lstStyle>
          <a:p>
            <a:pPr>
              <a:defRPr/>
            </a:pPr>
            <a:fld id="{12E611B2-9237-4A7D-8C51-C24FD85471EC}" type="slidenum">
              <a:rPr lang="en-US" altLang="en-US"/>
              <a:pPr>
                <a:defRPr/>
              </a:pPr>
              <a:t>‹#›</a:t>
            </a:fld>
            <a:endParaRPr lang="en-US" altLang="en-US"/>
          </a:p>
        </p:txBody>
      </p:sp>
    </p:spTree>
    <p:extLst>
      <p:ext uri="{BB962C8B-B14F-4D97-AF65-F5344CB8AC3E}">
        <p14:creationId xmlns:p14="http://schemas.microsoft.com/office/powerpoint/2010/main" val="2727313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44EB-01E1-E443-8E76-59E3BBF05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1ECDE-27FE-B242-816B-9D168E26FB9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294D9-933D-9844-8042-06761CCB789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D17AA6-A121-4ACD-AA34-3DC5B768762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39357A6-D19D-4237-80F0-5E7550F698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90606C2-D4F8-442B-9158-DA6877ECC722}"/>
              </a:ext>
            </a:extLst>
          </p:cNvPr>
          <p:cNvSpPr>
            <a:spLocks noGrp="1"/>
          </p:cNvSpPr>
          <p:nvPr>
            <p:ph type="sldNum" sz="quarter" idx="12"/>
          </p:nvPr>
        </p:nvSpPr>
        <p:spPr/>
        <p:txBody>
          <a:bodyPr/>
          <a:lstStyle>
            <a:lvl1pPr>
              <a:defRPr/>
            </a:lvl1pPr>
          </a:lstStyle>
          <a:p>
            <a:pPr>
              <a:defRPr/>
            </a:pPr>
            <a:fld id="{1CD65F5D-A13A-412E-B9B9-435EC87408B4}" type="slidenum">
              <a:rPr lang="en-US" altLang="en-US"/>
              <a:pPr>
                <a:defRPr/>
              </a:pPr>
              <a:t>‹#›</a:t>
            </a:fld>
            <a:endParaRPr lang="en-US" altLang="en-US"/>
          </a:p>
        </p:txBody>
      </p:sp>
    </p:spTree>
    <p:extLst>
      <p:ext uri="{BB962C8B-B14F-4D97-AF65-F5344CB8AC3E}">
        <p14:creationId xmlns:p14="http://schemas.microsoft.com/office/powerpoint/2010/main" val="1304315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60FB-B30B-A646-BE6E-2EA7A1707756}"/>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274837-FBA6-5249-A9F0-A782C0CA0C25}"/>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70AF2E86-9A99-AA41-BB40-D2F078D1996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3E7D2-E2BF-EF47-92B7-A00A077C819D}"/>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D3970B7A-2CCB-A445-B52A-308039E87AA6}"/>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C594C-E244-42E2-8119-45AF2F6BB31E}"/>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E909F28-3384-464D-896D-3478C74BC4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322E221-185A-49E0-82FF-FDC83C5361CD}"/>
              </a:ext>
            </a:extLst>
          </p:cNvPr>
          <p:cNvSpPr>
            <a:spLocks noGrp="1"/>
          </p:cNvSpPr>
          <p:nvPr>
            <p:ph type="sldNum" sz="quarter" idx="12"/>
          </p:nvPr>
        </p:nvSpPr>
        <p:spPr/>
        <p:txBody>
          <a:bodyPr/>
          <a:lstStyle>
            <a:lvl1pPr>
              <a:defRPr/>
            </a:lvl1pPr>
          </a:lstStyle>
          <a:p>
            <a:pPr>
              <a:defRPr/>
            </a:pPr>
            <a:fld id="{FB24CB7D-E9C3-4936-A010-AA416A311BD1}" type="slidenum">
              <a:rPr lang="en-US" altLang="en-US"/>
              <a:pPr>
                <a:defRPr/>
              </a:pPr>
              <a:t>‹#›</a:t>
            </a:fld>
            <a:endParaRPr lang="en-US" altLang="en-US"/>
          </a:p>
        </p:txBody>
      </p:sp>
    </p:spTree>
    <p:extLst>
      <p:ext uri="{BB962C8B-B14F-4D97-AF65-F5344CB8AC3E}">
        <p14:creationId xmlns:p14="http://schemas.microsoft.com/office/powerpoint/2010/main" val="2606170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48C7-16FC-874D-AB22-40541DC81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0B547-0B54-4C8C-BB87-E99E4E2C8EE6}"/>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B56B0007-C58B-45BC-98E6-74CBC9ECFB9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3CD6551-1321-4584-9347-2AE83C4EDF78}"/>
              </a:ext>
            </a:extLst>
          </p:cNvPr>
          <p:cNvSpPr>
            <a:spLocks noGrp="1"/>
          </p:cNvSpPr>
          <p:nvPr>
            <p:ph type="sldNum" sz="quarter" idx="12"/>
          </p:nvPr>
        </p:nvSpPr>
        <p:spPr/>
        <p:txBody>
          <a:bodyPr/>
          <a:lstStyle>
            <a:lvl1pPr>
              <a:defRPr/>
            </a:lvl1pPr>
          </a:lstStyle>
          <a:p>
            <a:pPr>
              <a:defRPr/>
            </a:pPr>
            <a:fld id="{362B8C67-E359-4283-965E-118DDF900783}" type="slidenum">
              <a:rPr lang="en-US" altLang="en-US"/>
              <a:pPr>
                <a:defRPr/>
              </a:pPr>
              <a:t>‹#›</a:t>
            </a:fld>
            <a:endParaRPr lang="en-US" altLang="en-US"/>
          </a:p>
        </p:txBody>
      </p:sp>
    </p:spTree>
    <p:extLst>
      <p:ext uri="{BB962C8B-B14F-4D97-AF65-F5344CB8AC3E}">
        <p14:creationId xmlns:p14="http://schemas.microsoft.com/office/powerpoint/2010/main" val="2861275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1" y="6132515"/>
            <a:ext cx="181451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4A25E79-ABFE-4200-BE32-128DEC23B57E}"/>
              </a:ext>
            </a:extLst>
          </p:cNvPr>
          <p:cNvCxnSpPr>
            <a:cxnSpLocks/>
          </p:cNvCxnSpPr>
          <p:nvPr userDrawn="1"/>
        </p:nvCxnSpPr>
        <p:spPr>
          <a:xfrm>
            <a:off x="-76200" y="838200"/>
            <a:ext cx="92202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Date Placeholder 1">
            <a:extLst>
              <a:ext uri="{FF2B5EF4-FFF2-40B4-BE49-F238E27FC236}">
                <a16:creationId xmlns:a16="http://schemas.microsoft.com/office/drawing/2014/main" id="{12626B21-3268-4192-921A-F3A27D0A8AF6}"/>
              </a:ext>
            </a:extLst>
          </p:cNvPr>
          <p:cNvSpPr>
            <a:spLocks noGrp="1"/>
          </p:cNvSpPr>
          <p:nvPr>
            <p:ph type="dt" sz="half" idx="10"/>
          </p:nvPr>
        </p:nvSpPr>
        <p:spPr/>
        <p:txBody>
          <a:bodyPr/>
          <a:lstStyle>
            <a:lvl1pPr>
              <a:defRPr/>
            </a:lvl1pPr>
          </a:lstStyle>
          <a:p>
            <a:pPr>
              <a:defRPr/>
            </a:pPr>
            <a:fld id="{2FB9D62E-529A-4134-BF2E-03671BC76277}" type="datetimeFigureOut">
              <a:rPr lang="en-US"/>
              <a:pPr>
                <a:defRPr/>
              </a:pPr>
              <a:t>5/23/2022</a:t>
            </a:fld>
            <a:endParaRPr lang="en-US"/>
          </a:p>
        </p:txBody>
      </p:sp>
      <p:sp>
        <p:nvSpPr>
          <p:cNvPr id="5" name="Footer Placeholder 2">
            <a:extLst>
              <a:ext uri="{FF2B5EF4-FFF2-40B4-BE49-F238E27FC236}">
                <a16:creationId xmlns:a16="http://schemas.microsoft.com/office/drawing/2014/main" id="{5AD2D8D6-AC8B-4B9E-A7B1-CC3EE38CC7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43CD7A5F-A784-431F-A52B-9D7338DDD48D}"/>
              </a:ext>
            </a:extLst>
          </p:cNvPr>
          <p:cNvSpPr>
            <a:spLocks noGrp="1"/>
          </p:cNvSpPr>
          <p:nvPr>
            <p:ph type="sldNum" sz="quarter" idx="12"/>
          </p:nvPr>
        </p:nvSpPr>
        <p:spPr/>
        <p:txBody>
          <a:bodyPr/>
          <a:lstStyle>
            <a:lvl1pPr>
              <a:defRPr/>
            </a:lvl1pPr>
          </a:lstStyle>
          <a:p>
            <a:pPr>
              <a:defRPr/>
            </a:pPr>
            <a:fld id="{87EDCA63-308C-4C74-B640-0F18E048F04D}" type="slidenum">
              <a:rPr lang="en-US"/>
              <a:pPr>
                <a:defRPr/>
              </a:pPr>
              <a:t>‹#›</a:t>
            </a:fld>
            <a:endParaRPr lang="en-US"/>
          </a:p>
        </p:txBody>
      </p:sp>
    </p:spTree>
    <p:extLst>
      <p:ext uri="{BB962C8B-B14F-4D97-AF65-F5344CB8AC3E}">
        <p14:creationId xmlns:p14="http://schemas.microsoft.com/office/powerpoint/2010/main" val="761753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7E29-6C79-EF4D-8479-41F3F255F091}"/>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938365FC-45CC-194E-AD53-442534C0551A}"/>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A560A-522D-4F42-B397-0DE2576268F6}"/>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C751A1DE-83B3-47BE-826B-AE2E15B341D1}"/>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00833E6-471E-4D4B-9EBD-D3C328D91E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F43FFD5-B151-4E01-B993-6F8B3B46F61E}"/>
              </a:ext>
            </a:extLst>
          </p:cNvPr>
          <p:cNvSpPr>
            <a:spLocks noGrp="1"/>
          </p:cNvSpPr>
          <p:nvPr>
            <p:ph type="sldNum" sz="quarter" idx="12"/>
          </p:nvPr>
        </p:nvSpPr>
        <p:spPr/>
        <p:txBody>
          <a:bodyPr/>
          <a:lstStyle>
            <a:lvl1pPr>
              <a:defRPr/>
            </a:lvl1pPr>
          </a:lstStyle>
          <a:p>
            <a:pPr>
              <a:defRPr/>
            </a:pPr>
            <a:fld id="{79F94C32-E695-498E-8288-1A010E4E705B}" type="slidenum">
              <a:rPr lang="en-US" altLang="en-US"/>
              <a:pPr>
                <a:defRPr/>
              </a:pPr>
              <a:t>‹#›</a:t>
            </a:fld>
            <a:endParaRPr lang="en-US" altLang="en-US"/>
          </a:p>
        </p:txBody>
      </p:sp>
    </p:spTree>
    <p:extLst>
      <p:ext uri="{BB962C8B-B14F-4D97-AF65-F5344CB8AC3E}">
        <p14:creationId xmlns:p14="http://schemas.microsoft.com/office/powerpoint/2010/main" val="549852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A362-5A02-A045-B1DD-95369AD3C882}"/>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1D3F4F56-5D64-AC42-A77E-9692534D7B91}"/>
              </a:ext>
            </a:extLst>
          </p:cNvPr>
          <p:cNvSpPr>
            <a:spLocks noGrp="1"/>
          </p:cNvSpPr>
          <p:nvPr>
            <p:ph type="pic" idx="1"/>
          </p:nvPr>
        </p:nvSpPr>
        <p:spPr>
          <a:xfrm>
            <a:off x="3887391" y="987428"/>
            <a:ext cx="462915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a:extLst>
              <a:ext uri="{FF2B5EF4-FFF2-40B4-BE49-F238E27FC236}">
                <a16:creationId xmlns:a16="http://schemas.microsoft.com/office/drawing/2014/main" id="{560A2C6B-7135-BB43-82DE-B283AAAEE329}"/>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B9381513-17B1-4538-93B2-1D0849E933F0}"/>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1F54F42-5460-438B-B041-5CE836DF7D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CAD255-1B4B-40E8-B8D9-028C187AB712}"/>
              </a:ext>
            </a:extLst>
          </p:cNvPr>
          <p:cNvSpPr>
            <a:spLocks noGrp="1"/>
          </p:cNvSpPr>
          <p:nvPr>
            <p:ph type="sldNum" sz="quarter" idx="12"/>
          </p:nvPr>
        </p:nvSpPr>
        <p:spPr/>
        <p:txBody>
          <a:bodyPr/>
          <a:lstStyle>
            <a:lvl1pPr>
              <a:defRPr/>
            </a:lvl1pPr>
          </a:lstStyle>
          <a:p>
            <a:pPr>
              <a:defRPr/>
            </a:pPr>
            <a:fld id="{25627551-F09C-4A1B-909B-1E55F1052538}" type="slidenum">
              <a:rPr lang="en-US" altLang="en-US"/>
              <a:pPr>
                <a:defRPr/>
              </a:pPr>
              <a:t>‹#›</a:t>
            </a:fld>
            <a:endParaRPr lang="en-US" altLang="en-US"/>
          </a:p>
        </p:txBody>
      </p:sp>
    </p:spTree>
    <p:extLst>
      <p:ext uri="{BB962C8B-B14F-4D97-AF65-F5344CB8AC3E}">
        <p14:creationId xmlns:p14="http://schemas.microsoft.com/office/powerpoint/2010/main" val="180676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txBox="1">
            <a:spLocks/>
          </p:cNvSpPr>
          <p:nvPr/>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endParaRPr lang="en-US" dirty="0">
              <a:ea typeface="+mn-ea"/>
            </a:endParaRPr>
          </a:p>
        </p:txBody>
      </p:sp>
      <p:sp>
        <p:nvSpPr>
          <p:cNvPr id="3" name="Date Placeholder 3"/>
          <p:cNvSpPr>
            <a:spLocks noGrp="1"/>
          </p:cNvSpPr>
          <p:nvPr>
            <p:ph type="dt" sz="half" idx="10"/>
          </p:nvPr>
        </p:nvSpPr>
        <p:spPr>
          <a:xfrm>
            <a:off x="0" y="6645275"/>
            <a:ext cx="762000" cy="212725"/>
          </a:xfrm>
        </p:spPr>
        <p:txBody>
          <a:bodyPr/>
          <a:lstStyle>
            <a:lvl1pPr>
              <a:defRPr b="1">
                <a:solidFill>
                  <a:schemeClr val="bg1"/>
                </a:solidFill>
              </a:defRPr>
            </a:lvl1pPr>
          </a:lstStyle>
          <a:p>
            <a:fld id="{D2B4218F-A632-4020-ACB0-1B121CB6C537}" type="datetimeFigureOut">
              <a:rPr lang="en-US" smtClean="0"/>
              <a:t>5/23/2022</a:t>
            </a:fld>
            <a:endParaRPr lang="en-US"/>
          </a:p>
        </p:txBody>
      </p:sp>
      <p:sp>
        <p:nvSpPr>
          <p:cNvPr id="4" name="Footer Placeholder 4"/>
          <p:cNvSpPr>
            <a:spLocks noGrp="1"/>
          </p:cNvSpPr>
          <p:nvPr>
            <p:ph type="ftr" sz="quarter" idx="11"/>
          </p:nvPr>
        </p:nvSpPr>
        <p:spPr>
          <a:xfrm>
            <a:off x="2590800" y="6646863"/>
            <a:ext cx="4343400" cy="287337"/>
          </a:xfrm>
        </p:spPr>
        <p:txBody>
          <a:bodyPr/>
          <a:lstStyle>
            <a:lvl1pPr algn="l">
              <a:defRPr b="1">
                <a:solidFill>
                  <a:schemeClr val="bg1"/>
                </a:solidFill>
              </a:defRPr>
            </a:lvl1pPr>
          </a:lstStyle>
          <a:p>
            <a:endParaRPr lang="en-US"/>
          </a:p>
        </p:txBody>
      </p:sp>
      <p:sp>
        <p:nvSpPr>
          <p:cNvPr id="5" name="Slide Number Placeholder 5"/>
          <p:cNvSpPr>
            <a:spLocks noGrp="1"/>
          </p:cNvSpPr>
          <p:nvPr>
            <p:ph type="sldNum" sz="quarter" idx="12"/>
          </p:nvPr>
        </p:nvSpPr>
        <p:spPr>
          <a:xfrm>
            <a:off x="8686800" y="6645275"/>
            <a:ext cx="457200" cy="288925"/>
          </a:xfrm>
        </p:spPr>
        <p:txBody>
          <a:bodyPr/>
          <a:lstStyle>
            <a:lvl1pPr>
              <a:defRPr/>
            </a:lvl1pPr>
          </a:lstStyle>
          <a:p>
            <a:fld id="{77EE6FC3-CEC7-4A31-8750-99B7B129150E}" type="slidenum">
              <a:rPr lang="en-US" smtClean="0"/>
              <a:t>‹#›</a:t>
            </a:fld>
            <a:endParaRPr lang="en-US"/>
          </a:p>
        </p:txBody>
      </p:sp>
    </p:spTree>
    <p:extLst>
      <p:ext uri="{BB962C8B-B14F-4D97-AF65-F5344CB8AC3E}">
        <p14:creationId xmlns:p14="http://schemas.microsoft.com/office/powerpoint/2010/main" val="26992275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0F6F-00CB-344B-A41E-0B86B6CB35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8579BC-2E79-4644-92CE-4A9649273A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2ABFC-734F-45D0-A390-ABCD7781E6E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86C94E3-E2ED-43AC-B251-92968CB319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2B66F3-474F-412C-8DF2-35E455280C35}"/>
              </a:ext>
            </a:extLst>
          </p:cNvPr>
          <p:cNvSpPr>
            <a:spLocks noGrp="1"/>
          </p:cNvSpPr>
          <p:nvPr>
            <p:ph type="sldNum" sz="quarter" idx="12"/>
          </p:nvPr>
        </p:nvSpPr>
        <p:spPr/>
        <p:txBody>
          <a:bodyPr/>
          <a:lstStyle>
            <a:lvl1pPr>
              <a:defRPr/>
            </a:lvl1pPr>
          </a:lstStyle>
          <a:p>
            <a:pPr>
              <a:defRPr/>
            </a:pPr>
            <a:fld id="{F82569E0-EE28-4383-A674-B1D846C9DD50}" type="slidenum">
              <a:rPr lang="en-US" altLang="en-US"/>
              <a:pPr>
                <a:defRPr/>
              </a:pPr>
              <a:t>‹#›</a:t>
            </a:fld>
            <a:endParaRPr lang="en-US" altLang="en-US"/>
          </a:p>
        </p:txBody>
      </p:sp>
    </p:spTree>
    <p:extLst>
      <p:ext uri="{BB962C8B-B14F-4D97-AF65-F5344CB8AC3E}">
        <p14:creationId xmlns:p14="http://schemas.microsoft.com/office/powerpoint/2010/main" val="2152712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F824D-2BF9-E749-BFE8-C5697E4E64C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EEAEBF-0A47-D04B-8ECF-F2407A482F86}"/>
              </a:ext>
            </a:extLst>
          </p:cNvPr>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E52AD-FFAF-4BEF-A325-9E6F8C0775C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5D09FF-13CB-4508-A3AD-07B4D1B724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845A36-E02F-4988-ACAE-B38B26A93FA1}"/>
              </a:ext>
            </a:extLst>
          </p:cNvPr>
          <p:cNvSpPr>
            <a:spLocks noGrp="1"/>
          </p:cNvSpPr>
          <p:nvPr>
            <p:ph type="sldNum" sz="quarter" idx="12"/>
          </p:nvPr>
        </p:nvSpPr>
        <p:spPr/>
        <p:txBody>
          <a:bodyPr/>
          <a:lstStyle>
            <a:lvl1pPr>
              <a:defRPr/>
            </a:lvl1pPr>
          </a:lstStyle>
          <a:p>
            <a:pPr>
              <a:defRPr/>
            </a:pPr>
            <a:fld id="{3FA60D4B-5788-44EF-9933-21A53D1EAEE6}" type="slidenum">
              <a:rPr lang="en-US" altLang="en-US"/>
              <a:pPr>
                <a:defRPr/>
              </a:pPr>
              <a:t>‹#›</a:t>
            </a:fld>
            <a:endParaRPr lang="en-US" altLang="en-US"/>
          </a:p>
        </p:txBody>
      </p:sp>
    </p:spTree>
    <p:extLst>
      <p:ext uri="{BB962C8B-B14F-4D97-AF65-F5344CB8AC3E}">
        <p14:creationId xmlns:p14="http://schemas.microsoft.com/office/powerpoint/2010/main" val="2650609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3565691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Rectangle 1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5" name="Rectangle 11"/>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6" name="Rectangle 12"/>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7" name="Rectangle 13"/>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8" name="Rectangle 14"/>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9" name="Rectangle 15"/>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latin typeface="Arial" charset="0"/>
              <a:ea typeface="ＭＳ Ｐゴシック"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latin typeface="Arial" charset="0"/>
              <a:ea typeface="ＭＳ Ｐゴシック" charset="0"/>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latin typeface="Arial" charset="0"/>
              <a:ea typeface="ＭＳ Ｐゴシック"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Footer Placeholder 4"/>
          <p:cNvSpPr txBox="1">
            <a:spLocks/>
          </p:cNvSpPr>
          <p:nvPr/>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endParaRPr lang="en-US" dirty="0">
              <a:ea typeface="+mn-e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lang="en-US" smtClean="0"/>
              <a:t>Click to edit Master title style</a:t>
            </a:r>
            <a:endParaRPr lang="en-US"/>
          </a:p>
        </p:txBody>
      </p:sp>
      <p:sp>
        <p:nvSpPr>
          <p:cNvPr id="16" name="Footer Placeholder 4"/>
          <p:cNvSpPr>
            <a:spLocks noGrp="1"/>
          </p:cNvSpPr>
          <p:nvPr>
            <p:ph type="ftr" sz="quarter" idx="10"/>
          </p:nvPr>
        </p:nvSpPr>
        <p:spPr/>
        <p:txBody>
          <a:bodyPr/>
          <a:lstStyle>
            <a:lvl1pPr>
              <a:defRPr/>
            </a:lvl1pPr>
          </a:lstStyle>
          <a:p>
            <a:endParaRPr lang="en-US"/>
          </a:p>
        </p:txBody>
      </p:sp>
      <p:sp>
        <p:nvSpPr>
          <p:cNvPr id="17" name="Date Placeholder 3"/>
          <p:cNvSpPr>
            <a:spLocks noGrp="1"/>
          </p:cNvSpPr>
          <p:nvPr>
            <p:ph type="dt" sz="half" idx="11"/>
          </p:nvPr>
        </p:nvSpPr>
        <p:spPr/>
        <p:txBody>
          <a:bodyPr vert="horz" wrap="square" lIns="91440" tIns="45720" rIns="91440" bIns="45720" numCol="1" anchor="t" anchorCtr="0" compatLnSpc="1">
            <a:prstTxWarp prst="textNoShape">
              <a:avLst/>
            </a:prstTxWarp>
          </a:bodyPr>
          <a:lstStyle>
            <a:lvl1pPr>
              <a:defRPr>
                <a:ea typeface="ＭＳ Ｐゴシック" pitchFamily="34" charset="-128"/>
              </a:defRPr>
            </a:lvl1pPr>
          </a:lstStyle>
          <a:p>
            <a:fld id="{D2B4218F-A632-4020-ACB0-1B121CB6C537}" type="datetimeFigureOut">
              <a:rPr lang="en-US" smtClean="0"/>
              <a:t>5/23/2022</a:t>
            </a:fld>
            <a:endParaRPr lang="en-US"/>
          </a:p>
        </p:txBody>
      </p:sp>
      <p:sp>
        <p:nvSpPr>
          <p:cNvPr id="18" name="Slide Number Placeholder 5"/>
          <p:cNvSpPr>
            <a:spLocks noGrp="1"/>
          </p:cNvSpPr>
          <p:nvPr>
            <p:ph type="sldNum" sz="quarter" idx="12"/>
          </p:nvPr>
        </p:nvSpPr>
        <p:spPr>
          <a:xfrm>
            <a:off x="4343400" y="2198688"/>
            <a:ext cx="457200" cy="441325"/>
          </a:xfrm>
        </p:spPr>
        <p:txBody>
          <a:bodyPr/>
          <a:lstStyle>
            <a:lvl1pPr>
              <a:defRPr>
                <a:solidFill>
                  <a:srgbClr val="88A44D"/>
                </a:solidFill>
              </a:defRPr>
            </a:lvl1pPr>
          </a:lstStyle>
          <a:p>
            <a:fld id="{77EE6FC3-CEC7-4A31-8750-99B7B129150E}" type="slidenum">
              <a:rPr lang="en-US" smtClean="0"/>
              <a:t>‹#›</a:t>
            </a:fld>
            <a:endParaRPr lang="en-US"/>
          </a:p>
        </p:txBody>
      </p:sp>
    </p:spTree>
    <p:extLst>
      <p:ext uri="{BB962C8B-B14F-4D97-AF65-F5344CB8AC3E}">
        <p14:creationId xmlns:p14="http://schemas.microsoft.com/office/powerpoint/2010/main" val="294862995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Footer Placeholder 4"/>
          <p:cNvSpPr txBox="1">
            <a:spLocks/>
          </p:cNvSpPr>
          <p:nvPr/>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endParaRPr lang="en-US" dirty="0">
              <a:ea typeface="+mn-ea"/>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4"/>
          <p:cNvSpPr>
            <a:spLocks noGrp="1"/>
          </p:cNvSpPr>
          <p:nvPr>
            <p:ph type="sldNum" sz="quarter" idx="10"/>
          </p:nvPr>
        </p:nvSpPr>
        <p:spPr/>
        <p:txBody>
          <a:bodyPr/>
          <a:lstStyle>
            <a:lvl1pPr>
              <a:defRPr/>
            </a:lvl1pPr>
          </a:lstStyle>
          <a:p>
            <a:fld id="{77EE6FC3-CEC7-4A31-8750-99B7B129150E}" type="slidenum">
              <a:rPr lang="en-US" smtClean="0"/>
              <a:t>‹#›</a:t>
            </a:fld>
            <a:endParaRPr lang="en-US"/>
          </a:p>
        </p:txBody>
      </p:sp>
    </p:spTree>
    <p:extLst>
      <p:ext uri="{BB962C8B-B14F-4D97-AF65-F5344CB8AC3E}">
        <p14:creationId xmlns:p14="http://schemas.microsoft.com/office/powerpoint/2010/main" val="172411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Footer Placeholder 4"/>
          <p:cNvSpPr txBox="1">
            <a:spLocks/>
          </p:cNvSpPr>
          <p:nvPr/>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ea typeface="+mn-ea"/>
              </a:rPr>
              <a:t>RQLHE0005-0313</a:t>
            </a:r>
            <a:endParaRPr lang="en-US" dirty="0">
              <a:ea typeface="+mn-ea"/>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6"/>
          <p:cNvSpPr>
            <a:spLocks noGrp="1"/>
          </p:cNvSpPr>
          <p:nvPr>
            <p:ph type="sldNum" sz="quarter" idx="10"/>
          </p:nvPr>
        </p:nvSpPr>
        <p:spPr/>
        <p:txBody>
          <a:bodyPr/>
          <a:lstStyle>
            <a:lvl1pPr>
              <a:defRPr/>
            </a:lvl1pPr>
          </a:lstStyle>
          <a:p>
            <a:fld id="{77EE6FC3-CEC7-4A31-8750-99B7B129150E}" type="slidenum">
              <a:rPr lang="en-US" smtClean="0"/>
              <a:t>‹#›</a:t>
            </a:fld>
            <a:endParaRPr lang="en-US"/>
          </a:p>
        </p:txBody>
      </p:sp>
    </p:spTree>
    <p:extLst>
      <p:ext uri="{BB962C8B-B14F-4D97-AF65-F5344CB8AC3E}">
        <p14:creationId xmlns:p14="http://schemas.microsoft.com/office/powerpoint/2010/main" val="3337171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57200"/>
            <a:ext cx="5867400" cy="708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1676400"/>
            <a:ext cx="4876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8/19/10</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FAF408-E942-4AFD-A186-2C8B00AD0325}" type="slidenum">
              <a:rPr lang="en-US" altLang="en-US"/>
              <a:pPr>
                <a:defRPr/>
              </a:pPr>
              <a:t>‹#›</a:t>
            </a:fld>
            <a:endParaRPr lang="en-US" altLang="en-US"/>
          </a:p>
        </p:txBody>
      </p:sp>
    </p:spTree>
    <p:extLst>
      <p:ext uri="{BB962C8B-B14F-4D97-AF65-F5344CB8AC3E}">
        <p14:creationId xmlns:p14="http://schemas.microsoft.com/office/powerpoint/2010/main" val="24864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2895600" y="1600200"/>
            <a:ext cx="5791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8/19/10</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F5D1DF-46CB-4143-ADAB-36F7C1575110}" type="slidenum">
              <a:rPr lang="en-US" altLang="en-US"/>
              <a:pPr>
                <a:defRPr/>
              </a:pPr>
              <a:t>‹#›</a:t>
            </a:fld>
            <a:endParaRPr lang="en-US" altLang="en-US"/>
          </a:p>
        </p:txBody>
      </p:sp>
    </p:spTree>
    <p:extLst>
      <p:ext uri="{BB962C8B-B14F-4D97-AF65-F5344CB8AC3E}">
        <p14:creationId xmlns:p14="http://schemas.microsoft.com/office/powerpoint/2010/main" val="1229620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95600" y="1600200"/>
            <a:ext cx="2819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67400" y="1600200"/>
            <a:ext cx="2819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8/19/10</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144D13-9D15-4B2E-8624-E9F0C5551A72}" type="slidenum">
              <a:rPr lang="en-US" altLang="en-US"/>
              <a:pPr>
                <a:defRPr/>
              </a:pPr>
              <a:t>‹#›</a:t>
            </a:fld>
            <a:endParaRPr lang="en-US" altLang="en-US"/>
          </a:p>
        </p:txBody>
      </p:sp>
    </p:spTree>
    <p:extLst>
      <p:ext uri="{BB962C8B-B14F-4D97-AF65-F5344CB8AC3E}">
        <p14:creationId xmlns:p14="http://schemas.microsoft.com/office/powerpoint/2010/main" val="170078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jp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143000" y="274638"/>
            <a:ext cx="7543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143000" y="1165225"/>
            <a:ext cx="7696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a:xfrm>
            <a:off x="0" y="6645275"/>
            <a:ext cx="2133600" cy="365125"/>
          </a:xfrm>
          <a:prstGeom prst="rect">
            <a:avLst/>
          </a:prstGeom>
        </p:spPr>
        <p:txBody>
          <a:bodyPr/>
          <a:lstStyle>
            <a:lvl1pPr>
              <a:defRPr sz="1000" b="1">
                <a:solidFill>
                  <a:schemeClr val="bg1"/>
                </a:solidFill>
                <a:latin typeface="Californian FB" pitchFamily="18" charset="0"/>
                <a:ea typeface="ＭＳ Ｐゴシック" charset="0"/>
              </a:defRPr>
            </a:lvl1pPr>
          </a:lstStyle>
          <a:p>
            <a:fld id="{D2B4218F-A632-4020-ACB0-1B121CB6C537}" type="datetimeFigureOut">
              <a:rPr lang="en-US" smtClean="0"/>
              <a:t>5/23/2022</a:t>
            </a:fld>
            <a:endParaRPr lang="en-US"/>
          </a:p>
        </p:txBody>
      </p:sp>
      <p:sp>
        <p:nvSpPr>
          <p:cNvPr id="8" name="Footer Placeholder 4"/>
          <p:cNvSpPr>
            <a:spLocks noGrp="1"/>
          </p:cNvSpPr>
          <p:nvPr>
            <p:ph type="ftr" sz="quarter" idx="3"/>
          </p:nvPr>
        </p:nvSpPr>
        <p:spPr>
          <a:xfrm>
            <a:off x="3124200" y="6645275"/>
            <a:ext cx="2895600" cy="365125"/>
          </a:xfrm>
          <a:prstGeom prst="rect">
            <a:avLst/>
          </a:prstGeom>
        </p:spPr>
        <p:txBody>
          <a:bodyPr/>
          <a:lstStyle>
            <a:lvl1pPr algn="ctr">
              <a:defRPr sz="1000" b="1">
                <a:solidFill>
                  <a:schemeClr val="bg1"/>
                </a:solidFill>
                <a:latin typeface="Californian FB" pitchFamily="18" charset="0"/>
                <a:ea typeface="ＭＳ Ｐゴシック" charset="0"/>
              </a:defRPr>
            </a:lvl1pPr>
          </a:lstStyle>
          <a:p>
            <a:endParaRPr lang="en-US"/>
          </a:p>
        </p:txBody>
      </p:sp>
      <p:sp>
        <p:nvSpPr>
          <p:cNvPr id="9" name="Slide Number Placeholder 5"/>
          <p:cNvSpPr>
            <a:spLocks noGrp="1"/>
          </p:cNvSpPr>
          <p:nvPr>
            <p:ph type="sldNum" sz="quarter" idx="4"/>
          </p:nvPr>
        </p:nvSpPr>
        <p:spPr>
          <a:xfrm>
            <a:off x="8458200" y="6645275"/>
            <a:ext cx="6858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chemeClr val="bg1"/>
                </a:solidFill>
                <a:latin typeface="Californian FB" pitchFamily="18" charset="0"/>
              </a:defRPr>
            </a:lvl1pPr>
          </a:lstStyle>
          <a:p>
            <a:fld id="{77EE6FC3-CEC7-4A31-8750-99B7B129150E}" type="slidenum">
              <a:rPr lang="en-US" smtClean="0"/>
              <a:t>‹#›</a:t>
            </a:fld>
            <a:endParaRPr lang="en-US"/>
          </a:p>
        </p:txBody>
      </p:sp>
      <p:pic>
        <p:nvPicPr>
          <p:cNvPr id="1031" name="Picture 7" descr="GenericBackgroun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eaLnBrk="1" fontAlgn="base" hangingPunct="1">
        <a:spcBef>
          <a:spcPct val="0"/>
        </a:spcBef>
        <a:spcAft>
          <a:spcPct val="0"/>
        </a:spcAft>
        <a:defRPr sz="2800" kern="1200">
          <a:solidFill>
            <a:schemeClr val="tx1"/>
          </a:solidFill>
          <a:latin typeface="Californian FB" pitchFamily="18" charset="0"/>
          <a:ea typeface="ＭＳ Ｐゴシック" pitchFamily="34" charset="-128"/>
          <a:cs typeface="+mj-cs"/>
        </a:defRPr>
      </a:lvl1pPr>
      <a:lvl2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2pPr>
      <a:lvl3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3pPr>
      <a:lvl4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4pPr>
      <a:lvl5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pitchFamily="34" charset="-128"/>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971800" y="274638"/>
            <a:ext cx="571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2895600" y="1600200"/>
            <a:ext cx="579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000">
                <a:solidFill>
                  <a:prstClr val="white"/>
                </a:solidFill>
                <a:latin typeface="Footlight MT Light" pitchFamily="18" charset="0"/>
                <a:ea typeface="ＭＳ Ｐゴシック" charset="0"/>
              </a:defRPr>
            </a:lvl1pPr>
          </a:lstStyle>
          <a:p>
            <a:pPr>
              <a:defRPr/>
            </a:pPr>
            <a:r>
              <a:rPr lang="en-US"/>
              <a:t>8/19/10</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prstClr val="white"/>
                </a:solidFill>
                <a:latin typeface="Footlight MT Light" pitchFamily="18" charset="0"/>
                <a:ea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Footlight MT Light" pitchFamily="18" charset="0"/>
              </a:defRPr>
            </a:lvl1pPr>
          </a:lstStyle>
          <a:p>
            <a:pPr>
              <a:defRPr/>
            </a:pPr>
            <a:fld id="{ED02B397-43BC-426F-9630-EE33286BE9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93" r:id="rId8"/>
    <p:sldLayoutId id="2147483696" r:id="rId9"/>
  </p:sldLayoutIdLst>
  <p:hf hdr="0" ftr="0"/>
  <p:txStyles>
    <p:titleStyle>
      <a:lvl1pPr algn="ctr" rtl="0" eaLnBrk="1" fontAlgn="base" hangingPunct="1">
        <a:spcBef>
          <a:spcPct val="0"/>
        </a:spcBef>
        <a:spcAft>
          <a:spcPct val="0"/>
        </a:spcAft>
        <a:defRPr sz="3600" kern="1200">
          <a:solidFill>
            <a:schemeClr val="tx1"/>
          </a:solidFill>
          <a:latin typeface="Footlight MT Light" pitchFamily="18" charset="0"/>
          <a:ea typeface="ＭＳ Ｐゴシック" pitchFamily="34" charset="-128"/>
          <a:cs typeface="+mj-cs"/>
        </a:defRPr>
      </a:lvl1pPr>
      <a:lvl2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2pPr>
      <a:lvl3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3pPr>
      <a:lvl4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4pPr>
      <a:lvl5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chemeClr val="tx1"/>
          </a:solidFill>
          <a:latin typeface="Footlight MT Light" pitchFamily="18" charset="0"/>
          <a:ea typeface="ＭＳ Ｐゴシック" pitchFamily="34" charset="-128"/>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1143000" y="274638"/>
            <a:ext cx="7543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1143000" y="1165225"/>
            <a:ext cx="7696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a:xfrm>
            <a:off x="0" y="6645275"/>
            <a:ext cx="2133600" cy="365125"/>
          </a:xfrm>
          <a:prstGeom prst="rect">
            <a:avLst/>
          </a:prstGeom>
        </p:spPr>
        <p:txBody>
          <a:bodyPr/>
          <a:lstStyle>
            <a:lvl1pPr>
              <a:defRPr sz="1000" b="1">
                <a:solidFill>
                  <a:prstClr val="white"/>
                </a:solidFill>
                <a:latin typeface="Californian FB" pitchFamily="18" charset="0"/>
                <a:ea typeface="ＭＳ Ｐゴシック" charset="0"/>
              </a:defRPr>
            </a:lvl1pPr>
          </a:lstStyle>
          <a:p>
            <a:pPr>
              <a:defRPr/>
            </a:pPr>
            <a:r>
              <a:rPr lang="en-US"/>
              <a:t>7/28/2011</a:t>
            </a:r>
          </a:p>
        </p:txBody>
      </p:sp>
      <p:sp>
        <p:nvSpPr>
          <p:cNvPr id="8" name="Footer Placeholder 4"/>
          <p:cNvSpPr>
            <a:spLocks noGrp="1"/>
          </p:cNvSpPr>
          <p:nvPr>
            <p:ph type="ftr" sz="quarter" idx="3"/>
          </p:nvPr>
        </p:nvSpPr>
        <p:spPr>
          <a:xfrm>
            <a:off x="3124200" y="6645275"/>
            <a:ext cx="2895600" cy="365125"/>
          </a:xfrm>
          <a:prstGeom prst="rect">
            <a:avLst/>
          </a:prstGeom>
        </p:spPr>
        <p:txBody>
          <a:bodyPr/>
          <a:lstStyle>
            <a:lvl1pPr algn="ctr">
              <a:defRPr sz="1000" b="1">
                <a:solidFill>
                  <a:prstClr val="white"/>
                </a:solidFill>
                <a:latin typeface="Californian FB" pitchFamily="18" charset="0"/>
                <a:ea typeface="ＭＳ Ｐゴシック" charset="0"/>
              </a:defRPr>
            </a:lvl1pPr>
          </a:lstStyle>
          <a:p>
            <a:pPr>
              <a:defRPr/>
            </a:pPr>
            <a:r>
              <a:rPr lang="en-US"/>
              <a:t>Best Practices Forum - Reducing Payroll Expenses Alternatives</a:t>
            </a:r>
          </a:p>
        </p:txBody>
      </p:sp>
      <p:sp>
        <p:nvSpPr>
          <p:cNvPr id="9" name="Slide Number Placeholder 5"/>
          <p:cNvSpPr>
            <a:spLocks noGrp="1"/>
          </p:cNvSpPr>
          <p:nvPr>
            <p:ph type="sldNum" sz="quarter" idx="4"/>
          </p:nvPr>
        </p:nvSpPr>
        <p:spPr>
          <a:xfrm>
            <a:off x="8458200" y="6645275"/>
            <a:ext cx="685800" cy="365125"/>
          </a:xfrm>
          <a:prstGeom prst="rect">
            <a:avLst/>
          </a:prstGeom>
        </p:spPr>
        <p:txBody>
          <a:bodyPr vert="horz" wrap="square" lIns="91440" tIns="45720" rIns="91440" bIns="45720" numCol="1" anchor="t" anchorCtr="0" compatLnSpc="1">
            <a:prstTxWarp prst="textNoShape">
              <a:avLst/>
            </a:prstTxWarp>
          </a:bodyPr>
          <a:lstStyle>
            <a:lvl1pPr algn="r">
              <a:defRPr sz="1000" b="1">
                <a:solidFill>
                  <a:srgbClr val="FFFFFF"/>
                </a:solidFill>
                <a:latin typeface="Californian FB" pitchFamily="18" charset="0"/>
              </a:defRPr>
            </a:lvl1pPr>
          </a:lstStyle>
          <a:p>
            <a:pPr>
              <a:defRPr/>
            </a:pPr>
            <a:fld id="{E7DDA25C-3EF4-41A8-A8B9-083CD93FA5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hf hdr="0" ftr="0"/>
  <p:txStyles>
    <p:titleStyle>
      <a:lvl1pPr algn="ctr" rtl="0" eaLnBrk="1" fontAlgn="base" hangingPunct="1">
        <a:spcBef>
          <a:spcPct val="0"/>
        </a:spcBef>
        <a:spcAft>
          <a:spcPct val="0"/>
        </a:spcAft>
        <a:defRPr sz="2800" kern="1200">
          <a:solidFill>
            <a:schemeClr val="tx1"/>
          </a:solidFill>
          <a:latin typeface="Californian FB" pitchFamily="18" charset="0"/>
          <a:ea typeface="ＭＳ Ｐゴシック" pitchFamily="34" charset="-128"/>
          <a:cs typeface="+mj-cs"/>
        </a:defRPr>
      </a:lvl1pPr>
      <a:lvl2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2pPr>
      <a:lvl3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3pPr>
      <a:lvl4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4pPr>
      <a:lvl5pPr algn="ctr" rtl="0" eaLnBrk="1" fontAlgn="base" hangingPunct="1">
        <a:spcBef>
          <a:spcPct val="0"/>
        </a:spcBef>
        <a:spcAft>
          <a:spcPct val="0"/>
        </a:spcAft>
        <a:defRPr sz="2800">
          <a:solidFill>
            <a:schemeClr val="tx1"/>
          </a:solidFill>
          <a:latin typeface="Californian FB" pitchFamily="18" charset="0"/>
          <a:ea typeface="ＭＳ Ｐゴシック"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pitchFamily="34" charset="-128"/>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Californian FB" pitchFamily="18" charset="0"/>
          <a:ea typeface="ＭＳ Ｐゴシック"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3BC85A2E-240F-6840-96B4-A98484DB1562}"/>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D34698A5-2037-4100-A343-D1AB364A9B27}" type="datetimeFigureOut">
              <a:rPr lang="en-US"/>
              <a:pPr>
                <a:defRPr/>
              </a:pPr>
              <a:t>5/23/2022</a:t>
            </a:fld>
            <a:endParaRPr lang="en-US"/>
          </a:p>
        </p:txBody>
      </p:sp>
      <p:sp>
        <p:nvSpPr>
          <p:cNvPr id="5" name="Footer Placeholder 4">
            <a:extLst>
              <a:ext uri="{FF2B5EF4-FFF2-40B4-BE49-F238E27FC236}">
                <a16:creationId xmlns:a16="http://schemas.microsoft.com/office/drawing/2014/main" id="{62D5DD5A-97BB-D74B-8A7C-6F0EF5D85BE5}"/>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00B6C3D-6642-7A4B-98EB-B157FE2DA9E5}"/>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6A1ECD12-5FA4-46CE-B690-FD7229FCF5F7}" type="slidenum">
              <a:rPr lang="en-US"/>
              <a:pPr>
                <a:defRPr/>
              </a:pPr>
              <a:t>‹#›</a:t>
            </a:fld>
            <a:endParaRPr lang="en-US"/>
          </a:p>
        </p:txBody>
      </p:sp>
      <p:pic>
        <p:nvPicPr>
          <p:cNvPr id="1031"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1" y="6132515"/>
            <a:ext cx="181451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clipart&#10;&#10;Description generated with very high confidence"/>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696200" y="6062665"/>
            <a:ext cx="14097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31822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iming>
    <p:tnLst>
      <p:par>
        <p:cTn id="1" dur="indefinite" restart="never" nodeType="tmRoot"/>
      </p:par>
    </p:tnLst>
  </p:timing>
  <p:txStyles>
    <p:titleStyle>
      <a:lvl1pPr algn="l" defTabSz="514350" rtl="0" eaLnBrk="0" fontAlgn="base" hangingPunct="0">
        <a:lnSpc>
          <a:spcPct val="90000"/>
        </a:lnSpc>
        <a:spcBef>
          <a:spcPct val="0"/>
        </a:spcBef>
        <a:spcAft>
          <a:spcPct val="0"/>
        </a:spcAft>
        <a:defRPr sz="2475" b="1" kern="1200">
          <a:solidFill>
            <a:srgbClr val="002060"/>
          </a:solidFill>
          <a:latin typeface="+mj-lt"/>
          <a:ea typeface="+mj-ea"/>
          <a:cs typeface="+mj-cs"/>
        </a:defRPr>
      </a:lvl1pPr>
      <a:lvl2pPr algn="l" defTabSz="514350" rtl="0" eaLnBrk="0" fontAlgn="base" hangingPunct="0">
        <a:lnSpc>
          <a:spcPct val="90000"/>
        </a:lnSpc>
        <a:spcBef>
          <a:spcPct val="0"/>
        </a:spcBef>
        <a:spcAft>
          <a:spcPct val="0"/>
        </a:spcAft>
        <a:defRPr sz="2475" b="1">
          <a:solidFill>
            <a:srgbClr val="002060"/>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b="1">
          <a:solidFill>
            <a:srgbClr val="002060"/>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b="1">
          <a:solidFill>
            <a:srgbClr val="002060"/>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b="1">
          <a:solidFill>
            <a:srgbClr val="002060"/>
          </a:solidFill>
          <a:latin typeface="Calibri Light" panose="020F0302020204030204" pitchFamily="34" charset="0"/>
        </a:defRPr>
      </a:lvl5pPr>
      <a:lvl6pPr marL="342900" algn="l" defTabSz="514350" rtl="0" fontAlgn="base">
        <a:lnSpc>
          <a:spcPct val="90000"/>
        </a:lnSpc>
        <a:spcBef>
          <a:spcPct val="0"/>
        </a:spcBef>
        <a:spcAft>
          <a:spcPct val="0"/>
        </a:spcAft>
        <a:defRPr sz="2475" b="1">
          <a:solidFill>
            <a:srgbClr val="002060"/>
          </a:solidFill>
          <a:latin typeface="Calibri Light" panose="020F0302020204030204" pitchFamily="34" charset="0"/>
        </a:defRPr>
      </a:lvl6pPr>
      <a:lvl7pPr marL="685800" algn="l" defTabSz="514350" rtl="0" fontAlgn="base">
        <a:lnSpc>
          <a:spcPct val="90000"/>
        </a:lnSpc>
        <a:spcBef>
          <a:spcPct val="0"/>
        </a:spcBef>
        <a:spcAft>
          <a:spcPct val="0"/>
        </a:spcAft>
        <a:defRPr sz="2475" b="1">
          <a:solidFill>
            <a:srgbClr val="002060"/>
          </a:solidFill>
          <a:latin typeface="Calibri Light" panose="020F0302020204030204" pitchFamily="34" charset="0"/>
        </a:defRPr>
      </a:lvl7pPr>
      <a:lvl8pPr marL="1028700" algn="l" defTabSz="514350" rtl="0" fontAlgn="base">
        <a:lnSpc>
          <a:spcPct val="90000"/>
        </a:lnSpc>
        <a:spcBef>
          <a:spcPct val="0"/>
        </a:spcBef>
        <a:spcAft>
          <a:spcPct val="0"/>
        </a:spcAft>
        <a:defRPr sz="2475" b="1">
          <a:solidFill>
            <a:srgbClr val="002060"/>
          </a:solidFill>
          <a:latin typeface="Calibri Light" panose="020F0302020204030204" pitchFamily="34" charset="0"/>
        </a:defRPr>
      </a:lvl8pPr>
      <a:lvl9pPr marL="1371600" algn="l" defTabSz="514350" rtl="0" fontAlgn="base">
        <a:lnSpc>
          <a:spcPct val="90000"/>
        </a:lnSpc>
        <a:spcBef>
          <a:spcPct val="0"/>
        </a:spcBef>
        <a:spcAft>
          <a:spcPct val="0"/>
        </a:spcAft>
        <a:defRPr sz="2475" b="1">
          <a:solidFill>
            <a:srgbClr val="002060"/>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BB0B0-7D0B-4081-AF17-E1518D1D8242}" type="datetime1">
              <a:rPr lang="en-US" smtClean="0"/>
              <a:t>5/23/2022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Copyrights apply</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F6622-C519-4C69-9716-EA6F1F6EF4F6}" type="slidenum">
              <a:rPr lang="en-US" smtClean="0"/>
              <a:t>‹#›</a:t>
            </a:fld>
            <a:endParaRPr lang="en-US"/>
          </a:p>
        </p:txBody>
      </p:sp>
    </p:spTree>
    <p:extLst>
      <p:ext uri="{BB962C8B-B14F-4D97-AF65-F5344CB8AC3E}">
        <p14:creationId xmlns:p14="http://schemas.microsoft.com/office/powerpoint/2010/main" val="2171009546"/>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ticele.es/tag/begona-pelaez/"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97.emf"/><Relationship Id="rId4" Type="http://schemas.openxmlformats.org/officeDocument/2006/relationships/oleObject" Target="../embeddings/oleObject1.bin"/></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gif"/><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ticele.es/tag/begona-pelaez/" TargetMode="External"/><Relationship Id="rId9"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hyperlink" Target="https://www.ncbi.nlm.nih.gov/pmc/articles/PMC165038/" TargetMode="Externa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05.png"/><Relationship Id="rId1" Type="http://schemas.openxmlformats.org/officeDocument/2006/relationships/slideLayout" Target="../slideLayouts/slideLayout11.xml"/><Relationship Id="rId6" Type="http://schemas.openxmlformats.org/officeDocument/2006/relationships/image" Target="../media/image107.emf"/><Relationship Id="rId5" Type="http://schemas.openxmlformats.org/officeDocument/2006/relationships/customXml" Target="../ink/ink14.xml"/><Relationship Id="rId4" Type="http://schemas.openxmlformats.org/officeDocument/2006/relationships/image" Target="../media/image106.emf"/></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ukDJ_OxOuBY" TargetMode="External"/><Relationship Id="rId2" Type="http://schemas.openxmlformats.org/officeDocument/2006/relationships/hyperlink" Target="https://www.youtube.com/watch?v=TFdv7dGweR4" TargetMode="Externa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gif"/><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www.ticele.es/tag/begona-pelaez/"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8.png"/><Relationship Id="rId1" Type="http://schemas.openxmlformats.org/officeDocument/2006/relationships/slideLayout" Target="../slideLayouts/slideLayout8.xml"/><Relationship Id="rId5" Type="http://schemas.openxmlformats.org/officeDocument/2006/relationships/comments" Target="../comments/comment6.xml"/><Relationship Id="rId4" Type="http://schemas.openxmlformats.org/officeDocument/2006/relationships/image" Target="../media/image11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www.ticele.es/tag/begona-pelaez/"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hyperlink" Target="https://commons.wikimedia.org/wiki/File:Flag_icon_red_4.svg" TargetMode="External"/><Relationship Id="rId4" Type="http://schemas.openxmlformats.org/officeDocument/2006/relationships/image" Target="../media/image3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29.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hyperlink" Target="http://www.ticele.es/tag/begona-pelaez/"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https://mcusercontent.com/8eeee921893db656502b54f00/images/0e0f1bd4-a57b-4cfa-be43-7659e33eab37.png"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hyperlink" Target="https://en.wikipedia.org/wiki/File:Antibody_with_CDRs.svg" TargetMode="External"/><Relationship Id="rId5" Type="http://schemas.openxmlformats.org/officeDocument/2006/relationships/image" Target="../media/image57.png"/><Relationship Id="rId4" Type="http://schemas.openxmlformats.org/officeDocument/2006/relationships/hyperlink" Target="http://bio1510.biology.gatech.edu/module-4-genes-and-genomes/4-1-cell-division-mitosis-and-meiosi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hyperlink" Target="https://en.wikipedia.org/wiki/File:Antibody_with_CDRs.svg"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hyperlink" Target="http://bio1510.biology.gatech.edu/module-4-genes-and-genomes/4-1-cell-division-mitosis-and-meiosis/" TargetMode="Externa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69.emf"/><Relationship Id="rId5" Type="http://schemas.openxmlformats.org/officeDocument/2006/relationships/customXml" Target="../ink/ink3.xml"/><Relationship Id="rId4" Type="http://schemas.openxmlformats.org/officeDocument/2006/relationships/image" Target="../media/image6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clipartcotttage.deviantart.com/art/Dog-Bone-438991334" TargetMode="External"/><Relationship Id="rId7" Type="http://schemas.openxmlformats.org/officeDocument/2006/relationships/hyperlink" Target="http://www.photos-public-domain.com/2011/09/29/skin/" TargetMode="External"/><Relationship Id="rId12"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6.jpeg"/><Relationship Id="rId11" Type="http://schemas.openxmlformats.org/officeDocument/2006/relationships/hyperlink" Target="http://commons.wikimedia.org/wiki/File:Kidney_copy.png" TargetMode="External"/><Relationship Id="rId5" Type="http://schemas.openxmlformats.org/officeDocument/2006/relationships/hyperlink" Target="https://openclipart.org/detail/37309/skeletal-muscle-by-maritacovarrubias" TargetMode="External"/><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7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hyperlink" Target="https://www.mdcalc.com/disease-activity-score-28-rheumatoid-arthritis-esr-das28-esr" TargetMode="External"/><Relationship Id="rId2" Type="http://schemas.openxmlformats.org/officeDocument/2006/relationships/hyperlink" Target="https://www.mdcalc.com/clinical-disease-activity-index-cdai-rheumatoid-arthritis" TargetMode="Externa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customXml" Target="../ink/ink9.xml"/><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86.emf"/><Relationship Id="rId2" Type="http://schemas.openxmlformats.org/officeDocument/2006/relationships/image" Target="../media/image86.png"/><Relationship Id="rId1" Type="http://schemas.openxmlformats.org/officeDocument/2006/relationships/slideLayout" Target="../slideLayouts/slideLayout11.xml"/><Relationship Id="rId6" Type="http://schemas.openxmlformats.org/officeDocument/2006/relationships/image" Target="../media/image83.emf"/><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85.emf"/><Relationship Id="rId4" Type="http://schemas.openxmlformats.org/officeDocument/2006/relationships/image" Target="../media/image82.emf"/><Relationship Id="rId9" Type="http://schemas.openxmlformats.org/officeDocument/2006/relationships/customXml" Target="../ink/ink7.xml"/><Relationship Id="rId14" Type="http://schemas.openxmlformats.org/officeDocument/2006/relationships/image" Target="../media/image87.emf"/></Relationships>
</file>

<file path=ppt/slides/_rels/slide84.xml.rels><?xml version="1.0" encoding="UTF-8" standalone="yes"?>
<Relationships xmlns="http://schemas.openxmlformats.org/package/2006/relationships"><Relationship Id="rId3" Type="http://schemas.openxmlformats.org/officeDocument/2006/relationships/customXml" Target="../ink/ink10.xml"/><Relationship Id="rId7" Type="http://schemas.openxmlformats.org/officeDocument/2006/relationships/image" Target="../media/image90.emf"/><Relationship Id="rId2" Type="http://schemas.openxmlformats.org/officeDocument/2006/relationships/image" Target="../media/image87.png"/><Relationship Id="rId1" Type="http://schemas.openxmlformats.org/officeDocument/2006/relationships/slideLayout" Target="../slideLayouts/slideLayout11.xml"/><Relationship Id="rId6" Type="http://schemas.openxmlformats.org/officeDocument/2006/relationships/customXml" Target="../ink/ink12.xml"/><Relationship Id="rId5" Type="http://schemas.openxmlformats.org/officeDocument/2006/relationships/customXml" Target="../ink/ink11.xml"/><Relationship Id="rId4" Type="http://schemas.openxmlformats.org/officeDocument/2006/relationships/image" Target="../media/image89.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youtu.be/pAxygdQbY34" TargetMode="Externa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ticele.es/tag/begona-pelaez/"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9144000" cy="708025"/>
          </a:xfrm>
        </p:spPr>
        <p:txBody>
          <a:bodyPr/>
          <a:lstStyle/>
          <a:p>
            <a:r>
              <a:rPr lang="en-US" altLang="ko-KR" sz="5400" dirty="0" smtClean="0">
                <a:latin typeface="Arial" pitchFamily="34" charset="0"/>
                <a:ea typeface="맑은 고딕" pitchFamily="50" charset="-127"/>
                <a:cs typeface="Arial" pitchFamily="34" charset="0"/>
              </a:rPr>
              <a:t>Rheumatology: </a:t>
            </a:r>
            <a:r>
              <a:rPr lang="en-US" altLang="ko-KR" sz="3200" dirty="0" smtClean="0">
                <a:latin typeface="Arial" pitchFamily="34" charset="0"/>
                <a:ea typeface="맑은 고딕" pitchFamily="50" charset="-127"/>
                <a:cs typeface="Arial" pitchFamily="34" charset="0"/>
              </a:rPr>
              <a:t/>
            </a:r>
            <a:br>
              <a:rPr lang="en-US" altLang="ko-KR" sz="3200" dirty="0" smtClean="0">
                <a:latin typeface="Arial" pitchFamily="34" charset="0"/>
                <a:ea typeface="맑은 고딕" pitchFamily="50" charset="-127"/>
                <a:cs typeface="Arial" pitchFamily="34" charset="0"/>
              </a:rPr>
            </a:br>
            <a:r>
              <a:rPr lang="en-US" altLang="ko-KR" sz="3200" dirty="0" smtClean="0">
                <a:latin typeface="Arial" pitchFamily="34" charset="0"/>
                <a:ea typeface="맑은 고딕" pitchFamily="50" charset="-127"/>
                <a:cs typeface="Arial" pitchFamily="34" charset="0"/>
              </a:rPr>
              <a:t>A focus on outpatient primary care evaluation and management of commonly encountered issues</a:t>
            </a:r>
            <a:endParaRPr lang="en-US" altLang="ko-KR" sz="3200" dirty="0">
              <a:latin typeface="Arial" pitchFamily="34" charset="0"/>
              <a:ea typeface="맑은 고딕" pitchFamily="50" charset="-127"/>
              <a:cs typeface="Arial" pitchFamily="34" charset="0"/>
            </a:endParaRPr>
          </a:p>
        </p:txBody>
      </p:sp>
      <p:sp>
        <p:nvSpPr>
          <p:cNvPr id="3" name="TextBox 2"/>
          <p:cNvSpPr txBox="1"/>
          <p:nvPr/>
        </p:nvSpPr>
        <p:spPr>
          <a:xfrm>
            <a:off x="3200400" y="5257800"/>
            <a:ext cx="4267200" cy="1015663"/>
          </a:xfrm>
          <a:prstGeom prst="rect">
            <a:avLst/>
          </a:prstGeom>
          <a:noFill/>
        </p:spPr>
        <p:txBody>
          <a:bodyPr wrap="square" rtlCol="0">
            <a:spAutoFit/>
          </a:bodyPr>
          <a:lstStyle/>
          <a:p>
            <a:pPr algn="ctr"/>
            <a:r>
              <a:rPr lang="en-US" sz="2000" dirty="0" smtClean="0"/>
              <a:t>Dan Wilensky MD</a:t>
            </a:r>
          </a:p>
          <a:p>
            <a:pPr algn="ctr"/>
            <a:r>
              <a:rPr lang="en-US" sz="2000" dirty="0" smtClean="0"/>
              <a:t>Chief Preceptor</a:t>
            </a:r>
          </a:p>
          <a:p>
            <a:pPr algn="ctr"/>
            <a:r>
              <a:rPr lang="en-US" sz="2000" dirty="0" smtClean="0"/>
              <a:t>2021-2022</a:t>
            </a:r>
            <a:endParaRPr lang="en-US" sz="2000" dirty="0"/>
          </a:p>
        </p:txBody>
      </p:sp>
    </p:spTree>
    <p:extLst>
      <p:ext uri="{BB962C8B-B14F-4D97-AF65-F5344CB8AC3E}">
        <p14:creationId xmlns:p14="http://schemas.microsoft.com/office/powerpoint/2010/main" val="915597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BF7FC3-EAC7-40AD-B4B0-6C712D800652}"/>
              </a:ext>
            </a:extLst>
          </p:cNvPr>
          <p:cNvSpPr/>
          <p:nvPr/>
        </p:nvSpPr>
        <p:spPr>
          <a:xfrm>
            <a:off x="4572000" y="1094858"/>
            <a:ext cx="2988731" cy="8445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Initial rheumatic H&amp;P</a:t>
            </a:r>
          </a:p>
          <a:p>
            <a:pPr marL="342900" indent="-342900">
              <a:buAutoNum type="arabicParenR"/>
            </a:pPr>
            <a:r>
              <a:rPr lang="en-US" sz="1200" dirty="0">
                <a:solidFill>
                  <a:schemeClr val="tx1"/>
                </a:solidFill>
              </a:rPr>
              <a:t>Is it articular?</a:t>
            </a:r>
          </a:p>
          <a:p>
            <a:pPr marL="342900" indent="-342900">
              <a:buAutoNum type="arabicParenR"/>
            </a:pPr>
            <a:r>
              <a:rPr lang="en-US" sz="1200" dirty="0">
                <a:solidFill>
                  <a:schemeClr val="tx1"/>
                </a:solidFill>
              </a:rPr>
              <a:t>Is it acute or chronic?</a:t>
            </a:r>
          </a:p>
          <a:p>
            <a:pPr marL="342900" indent="-342900">
              <a:buAutoNum type="arabicParenR"/>
            </a:pPr>
            <a:r>
              <a:rPr lang="en-US" sz="1200" dirty="0">
                <a:solidFill>
                  <a:schemeClr val="tx1"/>
                </a:solidFill>
              </a:rPr>
              <a:t>Is synovitis present?</a:t>
            </a:r>
          </a:p>
        </p:txBody>
      </p:sp>
      <p:pic>
        <p:nvPicPr>
          <p:cNvPr id="5" name="Picture 4">
            <a:extLst>
              <a:ext uri="{FF2B5EF4-FFF2-40B4-BE49-F238E27FC236}">
                <a16:creationId xmlns:a16="http://schemas.microsoft.com/office/drawing/2014/main" id="{DB6BE541-E737-4F6A-AC4A-DED3AE7B0197}"/>
              </a:ext>
            </a:extLst>
          </p:cNvPr>
          <p:cNvPicPr>
            <a:picLocks noChangeAspect="1"/>
          </p:cNvPicPr>
          <p:nvPr/>
        </p:nvPicPr>
        <p:blipFill>
          <a:blip r:embed="rId2"/>
          <a:stretch>
            <a:fillRect/>
          </a:stretch>
        </p:blipFill>
        <p:spPr>
          <a:xfrm>
            <a:off x="354014" y="1074213"/>
            <a:ext cx="1547886" cy="20076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C8429EA-7E6B-4B1A-A7BF-80B4D8B2F5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729415" y="905934"/>
            <a:ext cx="1171656" cy="2175933"/>
          </a:xfrm>
          <a:prstGeom prst="rect">
            <a:avLst/>
          </a:prstGeom>
        </p:spPr>
      </p:pic>
      <p:sp>
        <p:nvSpPr>
          <p:cNvPr id="9" name="Rectangle 8">
            <a:extLst>
              <a:ext uri="{FF2B5EF4-FFF2-40B4-BE49-F238E27FC236}">
                <a16:creationId xmlns:a16="http://schemas.microsoft.com/office/drawing/2014/main" id="{5AB1D8C9-DE8E-4030-AD8B-305FD6CCF3D9}"/>
              </a:ext>
            </a:extLst>
          </p:cNvPr>
          <p:cNvSpPr/>
          <p:nvPr/>
        </p:nvSpPr>
        <p:spPr>
          <a:xfrm>
            <a:off x="2209800" y="1100667"/>
            <a:ext cx="1363133" cy="863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My joint hurts!</a:t>
            </a:r>
          </a:p>
        </p:txBody>
      </p:sp>
      <p:sp>
        <p:nvSpPr>
          <p:cNvPr id="17" name="Rectangle 16">
            <a:extLst>
              <a:ext uri="{FF2B5EF4-FFF2-40B4-BE49-F238E27FC236}">
                <a16:creationId xmlns:a16="http://schemas.microsoft.com/office/drawing/2014/main" id="{9E099ED5-9BEC-48B6-808E-4659A8E0086E}"/>
              </a:ext>
            </a:extLst>
          </p:cNvPr>
          <p:cNvSpPr/>
          <p:nvPr/>
        </p:nvSpPr>
        <p:spPr>
          <a:xfrm>
            <a:off x="2037937" y="2829419"/>
            <a:ext cx="5620578" cy="369332"/>
          </a:xfrm>
          <a:prstGeom prst="rect">
            <a:avLst/>
          </a:prstGeom>
        </p:spPr>
        <p:txBody>
          <a:bodyPr wrap="none">
            <a:spAutoFit/>
          </a:bodyPr>
          <a:lstStyle/>
          <a:p>
            <a:r>
              <a:rPr lang="en-US" dirty="0"/>
              <a:t>What is synovitis? inflammation of the synovial membrane</a:t>
            </a:r>
          </a:p>
        </p:txBody>
      </p:sp>
      <p:pic>
        <p:nvPicPr>
          <p:cNvPr id="18" name="Picture 17">
            <a:extLst>
              <a:ext uri="{FF2B5EF4-FFF2-40B4-BE49-F238E27FC236}">
                <a16:creationId xmlns:a16="http://schemas.microsoft.com/office/drawing/2014/main" id="{C7BFE9CF-844A-4E3B-A5F2-F7BB7D4325FE}"/>
              </a:ext>
            </a:extLst>
          </p:cNvPr>
          <p:cNvPicPr>
            <a:picLocks noChangeAspect="1"/>
          </p:cNvPicPr>
          <p:nvPr/>
        </p:nvPicPr>
        <p:blipFill rotWithShape="1">
          <a:blip r:embed="rId5"/>
          <a:srcRect b="31296"/>
          <a:stretch/>
        </p:blipFill>
        <p:spPr>
          <a:xfrm>
            <a:off x="354014" y="3353612"/>
            <a:ext cx="8462790" cy="2522634"/>
          </a:xfrm>
          <a:prstGeom prst="rect">
            <a:avLst/>
          </a:prstGeom>
        </p:spPr>
      </p:pic>
      <p:sp>
        <p:nvSpPr>
          <p:cNvPr id="19" name="Oval 18">
            <a:extLst>
              <a:ext uri="{FF2B5EF4-FFF2-40B4-BE49-F238E27FC236}">
                <a16:creationId xmlns:a16="http://schemas.microsoft.com/office/drawing/2014/main" id="{A9E84976-3727-43F1-9890-28286711C8FB}"/>
              </a:ext>
            </a:extLst>
          </p:cNvPr>
          <p:cNvSpPr/>
          <p:nvPr/>
        </p:nvSpPr>
        <p:spPr>
          <a:xfrm>
            <a:off x="7236478" y="4309191"/>
            <a:ext cx="639232" cy="61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AF2DF69-BBC2-4B2C-88F7-9DBBEE96F93A}"/>
              </a:ext>
            </a:extLst>
          </p:cNvPr>
          <p:cNvPicPr>
            <a:picLocks noChangeAspect="1"/>
          </p:cNvPicPr>
          <p:nvPr/>
        </p:nvPicPr>
        <p:blipFill>
          <a:blip r:embed="rId6"/>
          <a:stretch>
            <a:fillRect/>
          </a:stretch>
        </p:blipFill>
        <p:spPr>
          <a:xfrm>
            <a:off x="0" y="3204560"/>
            <a:ext cx="6466200" cy="3100605"/>
          </a:xfrm>
          <a:prstGeom prst="rect">
            <a:avLst/>
          </a:prstGeom>
        </p:spPr>
      </p:pic>
      <p:sp>
        <p:nvSpPr>
          <p:cNvPr id="21" name="Thought Bubble: Cloud 20">
            <a:extLst>
              <a:ext uri="{FF2B5EF4-FFF2-40B4-BE49-F238E27FC236}">
                <a16:creationId xmlns:a16="http://schemas.microsoft.com/office/drawing/2014/main" id="{B44B37BA-5328-4618-9C0B-8BD430B087F0}"/>
              </a:ext>
            </a:extLst>
          </p:cNvPr>
          <p:cNvSpPr/>
          <p:nvPr/>
        </p:nvSpPr>
        <p:spPr>
          <a:xfrm flipH="1">
            <a:off x="6762750" y="0"/>
            <a:ext cx="1895352" cy="107421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02FF00-776D-495E-85EE-B73DEAAAD575}"/>
              </a:ext>
            </a:extLst>
          </p:cNvPr>
          <p:cNvSpPr/>
          <p:nvPr/>
        </p:nvSpPr>
        <p:spPr>
          <a:xfrm>
            <a:off x="6762750" y="374399"/>
            <a:ext cx="1917704" cy="338554"/>
          </a:xfrm>
          <a:prstGeom prst="rect">
            <a:avLst/>
          </a:prstGeom>
        </p:spPr>
        <p:txBody>
          <a:bodyPr wrap="none">
            <a:spAutoFit/>
          </a:bodyPr>
          <a:lstStyle/>
          <a:p>
            <a:r>
              <a:rPr lang="en-US" sz="1600" b="1" dirty="0">
                <a:solidFill>
                  <a:srgbClr val="FFFF00"/>
                </a:solidFill>
              </a:rPr>
              <a:t>Is it an emergency??</a:t>
            </a:r>
          </a:p>
        </p:txBody>
      </p:sp>
    </p:spTree>
    <p:extLst>
      <p:ext uri="{BB962C8B-B14F-4D97-AF65-F5344CB8AC3E}">
        <p14:creationId xmlns:p14="http://schemas.microsoft.com/office/powerpoint/2010/main" val="8670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Effect transition="in" filter="fade">
                                      <p:cBhvr>
                                        <p:cTn id="7" dur="500"/>
                                        <p:tgtEl>
                                          <p:spTgt spid="1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when you suspect GCA</a:t>
            </a:r>
            <a:endParaRPr lang="en-US" dirty="0"/>
          </a:p>
        </p:txBody>
      </p:sp>
      <p:sp>
        <p:nvSpPr>
          <p:cNvPr id="3" name="Content Placeholder 2"/>
          <p:cNvSpPr>
            <a:spLocks noGrp="1"/>
          </p:cNvSpPr>
          <p:nvPr>
            <p:ph idx="1"/>
          </p:nvPr>
        </p:nvSpPr>
        <p:spPr>
          <a:xfrm>
            <a:off x="533400" y="1143000"/>
            <a:ext cx="7772400" cy="4525963"/>
          </a:xfrm>
        </p:spPr>
        <p:txBody>
          <a:bodyPr/>
          <a:lstStyle/>
          <a:p>
            <a:r>
              <a:rPr lang="en-US" dirty="0" smtClean="0"/>
              <a:t>Unlike PMR</a:t>
            </a:r>
          </a:p>
          <a:p>
            <a:pPr lvl="1"/>
            <a:r>
              <a:rPr lang="en-US" dirty="0" smtClean="0"/>
              <a:t>this diagnosis is not made clinically</a:t>
            </a:r>
          </a:p>
          <a:p>
            <a:pPr lvl="1"/>
            <a:r>
              <a:rPr lang="en-US" dirty="0" smtClean="0"/>
              <a:t>Dangerous outcomes can happen quickly</a:t>
            </a:r>
          </a:p>
          <a:p>
            <a:r>
              <a:rPr lang="en-US" dirty="0" smtClean="0"/>
              <a:t>Start steroids immediately – yes, you!</a:t>
            </a:r>
          </a:p>
          <a:p>
            <a:pPr lvl="1"/>
            <a:r>
              <a:rPr lang="en-US" dirty="0" smtClean="0"/>
              <a:t>If you wait for a Rheumatologist, your patient could stroke or go blind</a:t>
            </a:r>
          </a:p>
          <a:p>
            <a:pPr lvl="1"/>
            <a:r>
              <a:rPr lang="en-US" dirty="0" smtClean="0"/>
              <a:t>High dose: 60 mg daily </a:t>
            </a:r>
          </a:p>
          <a:p>
            <a:pPr lvl="1"/>
            <a:r>
              <a:rPr lang="en-US" dirty="0"/>
              <a:t>Threatened or established visual loss at </a:t>
            </a:r>
            <a:r>
              <a:rPr lang="en-US" dirty="0" smtClean="0"/>
              <a:t>diagnosis: IV</a:t>
            </a:r>
          </a:p>
          <a:p>
            <a:r>
              <a:rPr lang="en-US" dirty="0" smtClean="0"/>
              <a:t>Arrange biopsy right away</a:t>
            </a:r>
          </a:p>
          <a:p>
            <a:pPr lvl="1"/>
            <a:r>
              <a:rPr lang="en-US" dirty="0" smtClean="0"/>
              <a:t>Steroids will alter biopsy results if you delay for too long</a:t>
            </a:r>
          </a:p>
          <a:p>
            <a:pPr lvl="2"/>
            <a:r>
              <a:rPr lang="en-US" dirty="0" smtClean="0"/>
              <a:t>But should be unchanged for the first month</a:t>
            </a:r>
          </a:p>
          <a:p>
            <a:pPr lvl="1"/>
            <a:r>
              <a:rPr lang="en-US" dirty="0" smtClean="0"/>
              <a:t>I send an urgent consult to a general surgeon or vascular</a:t>
            </a:r>
          </a:p>
          <a:p>
            <a:pPr lvl="1"/>
            <a:r>
              <a:rPr lang="en-US" dirty="0" smtClean="0"/>
              <a:t>Generous, bilateral biopsy helps sensitivity tremendously</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100</a:t>
            </a:fld>
            <a:endParaRPr lang="en-US" altLang="en-US"/>
          </a:p>
        </p:txBody>
      </p:sp>
    </p:spTree>
    <p:extLst>
      <p:ext uri="{BB962C8B-B14F-4D97-AF65-F5344CB8AC3E}">
        <p14:creationId xmlns:p14="http://schemas.microsoft.com/office/powerpoint/2010/main" val="17459220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when you suspect GCA</a:t>
            </a:r>
            <a:endParaRPr lang="en-US" dirty="0"/>
          </a:p>
        </p:txBody>
      </p:sp>
      <p:sp>
        <p:nvSpPr>
          <p:cNvPr id="3" name="Content Placeholder 2"/>
          <p:cNvSpPr>
            <a:spLocks noGrp="1"/>
          </p:cNvSpPr>
          <p:nvPr>
            <p:ph idx="1"/>
          </p:nvPr>
        </p:nvSpPr>
        <p:spPr>
          <a:xfrm>
            <a:off x="914400" y="1600200"/>
            <a:ext cx="7772400" cy="4525963"/>
          </a:xfrm>
        </p:spPr>
        <p:txBody>
          <a:bodyPr/>
          <a:lstStyle/>
          <a:p>
            <a:r>
              <a:rPr lang="en-US" dirty="0" smtClean="0"/>
              <a:t>If it’s </a:t>
            </a:r>
            <a:r>
              <a:rPr lang="en-US" dirty="0"/>
              <a:t>likely and you have access to urgent Rheum—call </a:t>
            </a:r>
            <a:r>
              <a:rPr lang="en-US" dirty="0" smtClean="0"/>
              <a:t>them</a:t>
            </a:r>
          </a:p>
          <a:p>
            <a:pPr lvl="1"/>
            <a:r>
              <a:rPr lang="en-US" dirty="0" smtClean="0"/>
              <a:t>It’s not off your plate until it’s truly on theirs</a:t>
            </a:r>
            <a:endParaRPr lang="en-US" dirty="0"/>
          </a:p>
          <a:p>
            <a:r>
              <a:rPr lang="en-US" dirty="0" smtClean="0"/>
              <a:t>Refer to a Rheumatologist if you haven’t been able to rule it out</a:t>
            </a:r>
          </a:p>
          <a:p>
            <a:r>
              <a:rPr lang="en-US" dirty="0" smtClean="0"/>
              <a:t>Primary care could manage this</a:t>
            </a:r>
          </a:p>
          <a:p>
            <a:pPr lvl="1"/>
            <a:r>
              <a:rPr lang="en-US" dirty="0" smtClean="0"/>
              <a:t>I discourage it unless there are obstacles to Rheum care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101</a:t>
            </a:fld>
            <a:endParaRPr lang="en-US" altLang="en-US"/>
          </a:p>
        </p:txBody>
      </p:sp>
    </p:spTree>
    <p:extLst>
      <p:ext uri="{BB962C8B-B14F-4D97-AF65-F5344CB8AC3E}">
        <p14:creationId xmlns:p14="http://schemas.microsoft.com/office/powerpoint/2010/main" val="3660111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08317"/>
            <a:ext cx="6781800" cy="1073776"/>
          </a:xfrm>
        </p:spPr>
        <p:txBody>
          <a:bodyPr/>
          <a:lstStyle/>
          <a:p>
            <a:r>
              <a:rPr lang="en-US" dirty="0" smtClean="0"/>
              <a:t>Next case/polling question</a:t>
            </a:r>
            <a:endParaRPr lang="en-US" dirty="0"/>
          </a:p>
        </p:txBody>
      </p:sp>
      <p:sp>
        <p:nvSpPr>
          <p:cNvPr id="3" name="Content Placeholder 2"/>
          <p:cNvSpPr>
            <a:spLocks noGrp="1"/>
          </p:cNvSpPr>
          <p:nvPr>
            <p:ph idx="1"/>
          </p:nvPr>
        </p:nvSpPr>
        <p:spPr>
          <a:xfrm>
            <a:off x="609600" y="1676400"/>
            <a:ext cx="5181600" cy="4114799"/>
          </a:xfrm>
        </p:spPr>
        <p:txBody>
          <a:bodyPr/>
          <a:lstStyle/>
          <a:p>
            <a:r>
              <a:rPr lang="en-US" dirty="0" smtClean="0"/>
              <a:t>Young woman with </a:t>
            </a:r>
            <a:r>
              <a:rPr lang="en-US" dirty="0" err="1" smtClean="0"/>
              <a:t>Raynauds</a:t>
            </a:r>
            <a:r>
              <a:rPr lang="en-US" dirty="0" smtClean="0"/>
              <a:t>’</a:t>
            </a:r>
          </a:p>
          <a:p>
            <a:r>
              <a:rPr lang="en-US" dirty="0" smtClean="0"/>
              <a:t>Noticing fingers and face feeling progressively tighter for 6 months</a:t>
            </a:r>
          </a:p>
          <a:p>
            <a:r>
              <a:rPr lang="en-US" dirty="0" err="1" smtClean="0"/>
              <a:t>Nonhealing</a:t>
            </a:r>
            <a:r>
              <a:rPr lang="en-US" dirty="0" smtClean="0"/>
              <a:t> ulcers on fingertips</a:t>
            </a:r>
          </a:p>
          <a:p>
            <a:r>
              <a:rPr lang="en-US" dirty="0" smtClean="0"/>
              <a:t>Dry cough and some dyspnea</a:t>
            </a:r>
          </a:p>
          <a:p>
            <a:r>
              <a:rPr lang="en-US" dirty="0" smtClean="0"/>
              <a:t>Difficulty swallowing food</a:t>
            </a:r>
          </a:p>
          <a:p>
            <a:r>
              <a:rPr lang="en-US" dirty="0" smtClean="0"/>
              <a:t>Lots of fatigue</a:t>
            </a:r>
          </a:p>
          <a:p>
            <a:r>
              <a:rPr lang="en-US" dirty="0" smtClean="0"/>
              <a:t>Aching and stiffness around many joints which seems to be tendinous</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102</a:t>
            </a:fld>
            <a:endParaRPr lang="en-US" altLang="en-US"/>
          </a:p>
        </p:txBody>
      </p:sp>
      <p:pic>
        <p:nvPicPr>
          <p:cNvPr id="6" name="Picture 5"/>
          <p:cNvPicPr>
            <a:picLocks noChangeAspect="1"/>
          </p:cNvPicPr>
          <p:nvPr/>
        </p:nvPicPr>
        <p:blipFill>
          <a:blip r:embed="rId2"/>
          <a:stretch>
            <a:fillRect/>
          </a:stretch>
        </p:blipFill>
        <p:spPr>
          <a:xfrm>
            <a:off x="5791200" y="508317"/>
            <a:ext cx="3405658" cy="2434043"/>
          </a:xfrm>
          <a:prstGeom prst="rect">
            <a:avLst/>
          </a:prstGeom>
        </p:spPr>
      </p:pic>
      <p:pic>
        <p:nvPicPr>
          <p:cNvPr id="7" name="Picture 6"/>
          <p:cNvPicPr>
            <a:picLocks noChangeAspect="1"/>
          </p:cNvPicPr>
          <p:nvPr/>
        </p:nvPicPr>
        <p:blipFill>
          <a:blip r:embed="rId3"/>
          <a:stretch>
            <a:fillRect/>
          </a:stretch>
        </p:blipFill>
        <p:spPr>
          <a:xfrm>
            <a:off x="7010401" y="3143125"/>
            <a:ext cx="2133600" cy="3166355"/>
          </a:xfrm>
          <a:prstGeom prst="rect">
            <a:avLst/>
          </a:prstGeom>
        </p:spPr>
      </p:pic>
    </p:spTree>
    <p:extLst>
      <p:ext uri="{BB962C8B-B14F-4D97-AF65-F5344CB8AC3E}">
        <p14:creationId xmlns:p14="http://schemas.microsoft.com/office/powerpoint/2010/main" val="41036712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868362"/>
          </a:xfrm>
        </p:spPr>
        <p:txBody>
          <a:bodyPr/>
          <a:lstStyle/>
          <a:p>
            <a:r>
              <a:rPr lang="en-US" dirty="0" smtClean="0"/>
              <a:t>What should we do?</a:t>
            </a:r>
            <a:endParaRPr lang="en-US" dirty="0"/>
          </a:p>
        </p:txBody>
      </p:sp>
      <p:sp>
        <p:nvSpPr>
          <p:cNvPr id="3" name="Content Placeholder 2"/>
          <p:cNvSpPr>
            <a:spLocks noGrp="1"/>
          </p:cNvSpPr>
          <p:nvPr>
            <p:ph idx="1"/>
          </p:nvPr>
        </p:nvSpPr>
        <p:spPr>
          <a:xfrm>
            <a:off x="304800" y="1219200"/>
            <a:ext cx="8382000" cy="4525963"/>
          </a:xfrm>
        </p:spPr>
        <p:txBody>
          <a:bodyPr/>
          <a:lstStyle/>
          <a:p>
            <a:r>
              <a:rPr lang="en-US" dirty="0" smtClean="0"/>
              <a:t>A:	Obtain ANA, scleroderma specific antibodies, along with CBC, CMP, and inflammatory markers</a:t>
            </a:r>
          </a:p>
          <a:p>
            <a:r>
              <a:rPr lang="en-US" dirty="0" smtClean="0"/>
              <a:t>B:	Refer to Rheumatology</a:t>
            </a:r>
          </a:p>
          <a:p>
            <a:r>
              <a:rPr lang="en-US" dirty="0" smtClean="0"/>
              <a:t>C:	Refer to GI and Pulmonary</a:t>
            </a:r>
          </a:p>
          <a:p>
            <a:r>
              <a:rPr lang="en-US" dirty="0" smtClean="0"/>
              <a:t>D:	All of the above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103</a:t>
            </a:fld>
            <a:endParaRPr lang="en-US" altLang="en-US"/>
          </a:p>
        </p:txBody>
      </p:sp>
    </p:spTree>
    <p:extLst>
      <p:ext uri="{BB962C8B-B14F-4D97-AF65-F5344CB8AC3E}">
        <p14:creationId xmlns:p14="http://schemas.microsoft.com/office/powerpoint/2010/main" val="14340469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104</a:t>
            </a:fld>
            <a:endParaRPr lang="en-US" alt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51347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1143000"/>
            <a:ext cx="8229600" cy="1069975"/>
          </a:xfrm>
        </p:spPr>
        <p:txBody>
          <a:bodyPr/>
          <a:lstStyle/>
          <a:p>
            <a:pPr eaLnBrk="1" hangingPunct="1"/>
            <a:r>
              <a:rPr lang="en-US" altLang="en-US" smtClean="0">
                <a:ea typeface="ＭＳ Ｐゴシック" panose="020B0600070205080204" pitchFamily="34" charset="-128"/>
              </a:rPr>
              <a:t>Scleroderma</a:t>
            </a:r>
          </a:p>
        </p:txBody>
      </p:sp>
      <p:sp>
        <p:nvSpPr>
          <p:cNvPr id="84995" name="Rectangle 3"/>
          <p:cNvSpPr>
            <a:spLocks noGrp="1" noChangeArrowheads="1"/>
          </p:cNvSpPr>
          <p:nvPr>
            <p:ph type="body" idx="4294967295"/>
          </p:nvPr>
        </p:nvSpPr>
        <p:spPr>
          <a:xfrm>
            <a:off x="0" y="2249488"/>
            <a:ext cx="8229600" cy="4324350"/>
          </a:xfrm>
        </p:spPr>
        <p:txBody>
          <a:bodyPr/>
          <a:lstStyle/>
          <a:p>
            <a:pPr eaLnBrk="1" hangingPunct="1">
              <a:buFont typeface="Wingdings" panose="05000000000000000000" pitchFamily="2" charset="2"/>
              <a:buNone/>
            </a:pPr>
            <a:endParaRPr lang="en-US" altLang="en-US" smtClean="0">
              <a:ea typeface="ＭＳ Ｐゴシック" panose="020B0600070205080204" pitchFamily="34" charset="-128"/>
            </a:endParaRPr>
          </a:p>
          <a:p>
            <a:pPr eaLnBrk="1" hangingPunct="1">
              <a:buFont typeface="Wingdings" panose="05000000000000000000" pitchFamily="2" charset="2"/>
              <a:buNone/>
            </a:pPr>
            <a:endParaRPr lang="en-US" altLang="en-US" smtClean="0">
              <a:ea typeface="ＭＳ Ｐゴシック" panose="020B0600070205080204" pitchFamily="34" charset="-128"/>
            </a:endParaRPr>
          </a:p>
          <a:p>
            <a:pPr lvl="1" eaLnBrk="1" hangingPunct="1"/>
            <a:endParaRPr lang="en-US" altLang="en-US" smtClean="0">
              <a:ea typeface="ＭＳ Ｐゴシック" panose="020B0600070205080204" pitchFamily="34" charset="-128"/>
            </a:endParaRPr>
          </a:p>
        </p:txBody>
      </p:sp>
      <p:graphicFrame>
        <p:nvGraphicFramePr>
          <p:cNvPr id="84996" name="Object 2"/>
          <p:cNvGraphicFramePr>
            <a:graphicFrameLocks noChangeAspect="1"/>
          </p:cNvGraphicFramePr>
          <p:nvPr/>
        </p:nvGraphicFramePr>
        <p:xfrm>
          <a:off x="609600" y="914400"/>
          <a:ext cx="8001000" cy="4899025"/>
        </p:xfrm>
        <a:graphic>
          <a:graphicData uri="http://schemas.openxmlformats.org/presentationml/2006/ole">
            <mc:AlternateContent xmlns:mc="http://schemas.openxmlformats.org/markup-compatibility/2006">
              <mc:Choice xmlns:v="urn:schemas-microsoft-com:vml" Requires="v">
                <p:oleObj spid="_x0000_s1073" name="Microsoft Organization Chart" r:id="rId4" imgW="7797800" imgH="4775200" progId="OrgPlusWOPX.4">
                  <p:embed followColorScheme="full"/>
                </p:oleObj>
              </mc:Choice>
              <mc:Fallback>
                <p:oleObj name="Microsoft Organization Chart" r:id="rId4" imgW="7797800" imgH="4775200" progId="OrgPlusWOPX.4">
                  <p:embed followColorScheme="full"/>
                  <p:pic>
                    <p:nvPicPr>
                      <p:cNvPr id="8499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14400"/>
                        <a:ext cx="8001000"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6598952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106</a:t>
            </a:fld>
            <a:endParaRPr lang="en-US" altLang="en-US"/>
          </a:p>
        </p:txBody>
      </p:sp>
      <p:pic>
        <p:nvPicPr>
          <p:cNvPr id="4" name="Picture 3"/>
          <p:cNvPicPr>
            <a:picLocks noChangeAspect="1"/>
          </p:cNvPicPr>
          <p:nvPr/>
        </p:nvPicPr>
        <p:blipFill>
          <a:blip r:embed="rId2"/>
          <a:stretch>
            <a:fillRect/>
          </a:stretch>
        </p:blipFill>
        <p:spPr>
          <a:xfrm>
            <a:off x="1" y="126412"/>
            <a:ext cx="9114576" cy="6697638"/>
          </a:xfrm>
          <a:prstGeom prst="rect">
            <a:avLst/>
          </a:prstGeom>
        </p:spPr>
      </p:pic>
    </p:spTree>
    <p:extLst>
      <p:ext uri="{BB962C8B-B14F-4D97-AF65-F5344CB8AC3E}">
        <p14:creationId xmlns:p14="http://schemas.microsoft.com/office/powerpoint/2010/main" val="32660187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381000"/>
            <a:ext cx="8229600" cy="1143000"/>
          </a:xfrm>
        </p:spPr>
        <p:txBody>
          <a:bodyPr/>
          <a:lstStyle/>
          <a:p>
            <a:pPr eaLnBrk="1" hangingPunct="1"/>
            <a:r>
              <a:rPr lang="en-US" altLang="en-US" b="1" smtClean="0">
                <a:latin typeface="Times New Roman" panose="02020603050405020304" pitchFamily="18" charset="0"/>
                <a:ea typeface="ＭＳ Ｐゴシック" panose="020B0600070205080204" pitchFamily="34" charset="-128"/>
              </a:rPr>
              <a:t>Linear Scleroderma</a:t>
            </a:r>
            <a:endParaRPr lang="en-US" altLang="en-US" smtClean="0">
              <a:ea typeface="ＭＳ Ｐゴシック" panose="020B0600070205080204" pitchFamily="34" charset="-128"/>
            </a:endParaRPr>
          </a:p>
        </p:txBody>
      </p:sp>
      <p:pic>
        <p:nvPicPr>
          <p:cNvPr id="87043"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67000" y="1447800"/>
            <a:ext cx="4267200" cy="6096000"/>
          </a:xfrm>
        </p:spPr>
      </p:pic>
      <p:sp>
        <p:nvSpPr>
          <p:cNvPr id="87044" name="Rectangle 9"/>
          <p:cNvSpPr>
            <a:spLocks noChangeArrowheads="1"/>
          </p:cNvSpPr>
          <p:nvPr/>
        </p:nvSpPr>
        <p:spPr bwMode="auto">
          <a:xfrm>
            <a:off x="152400" y="1828800"/>
            <a:ext cx="3182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1800">
                <a:latin typeface="Arial" panose="020B0604020202020204" pitchFamily="34" charset="0"/>
              </a:rPr>
              <a:t>Linear bands of hard,</a:t>
            </a:r>
          </a:p>
          <a:p>
            <a:pPr eaLnBrk="1" hangingPunct="1">
              <a:lnSpc>
                <a:spcPct val="100000"/>
              </a:lnSpc>
              <a:spcBef>
                <a:spcPct val="0"/>
              </a:spcBef>
              <a:buClrTx/>
              <a:buFontTx/>
              <a:buNone/>
            </a:pPr>
            <a:r>
              <a:rPr lang="en-US" altLang="en-US" sz="1800">
                <a:latin typeface="Arial" panose="020B0604020202020204" pitchFamily="34" charset="0"/>
              </a:rPr>
              <a:t>translucent, shiny skin</a:t>
            </a:r>
          </a:p>
        </p:txBody>
      </p:sp>
      <p:sp>
        <p:nvSpPr>
          <p:cNvPr id="87045" name="Line 10"/>
          <p:cNvSpPr>
            <a:spLocks noChangeShapeType="1"/>
          </p:cNvSpPr>
          <p:nvPr/>
        </p:nvSpPr>
        <p:spPr bwMode="auto">
          <a:xfrm flipV="1">
            <a:off x="2971800" y="2286000"/>
            <a:ext cx="14478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6" name="Rectangle 11"/>
          <p:cNvSpPr>
            <a:spLocks noChangeArrowheads="1"/>
          </p:cNvSpPr>
          <p:nvPr/>
        </p:nvSpPr>
        <p:spPr bwMode="auto">
          <a:xfrm>
            <a:off x="7086600" y="3733800"/>
            <a:ext cx="2251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1800">
                <a:latin typeface="Arial" panose="020B0604020202020204" pitchFamily="34" charset="0"/>
              </a:rPr>
              <a:t>Muscle atrophy</a:t>
            </a:r>
          </a:p>
        </p:txBody>
      </p:sp>
      <p:sp>
        <p:nvSpPr>
          <p:cNvPr id="87047" name="Line 17"/>
          <p:cNvSpPr>
            <a:spLocks noChangeShapeType="1"/>
          </p:cNvSpPr>
          <p:nvPr/>
        </p:nvSpPr>
        <p:spPr bwMode="auto">
          <a:xfrm flipH="1" flipV="1">
            <a:off x="5638800" y="3276600"/>
            <a:ext cx="838200" cy="762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8" name="Line 19"/>
          <p:cNvSpPr>
            <a:spLocks noChangeShapeType="1"/>
          </p:cNvSpPr>
          <p:nvPr/>
        </p:nvSpPr>
        <p:spPr bwMode="auto">
          <a:xfrm flipH="1">
            <a:off x="5638800" y="4038600"/>
            <a:ext cx="838200" cy="4572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9" name="Rectangle 32"/>
          <p:cNvSpPr>
            <a:spLocks noChangeArrowheads="1"/>
          </p:cNvSpPr>
          <p:nvPr/>
        </p:nvSpPr>
        <p:spPr bwMode="auto">
          <a:xfrm>
            <a:off x="576263" y="3657600"/>
            <a:ext cx="277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1800">
                <a:latin typeface="Arial" panose="020B0604020202020204" pitchFamily="34" charset="0"/>
              </a:rPr>
              <a:t>Flexion contracture</a:t>
            </a:r>
          </a:p>
        </p:txBody>
      </p:sp>
      <p:sp>
        <p:nvSpPr>
          <p:cNvPr id="87050" name="Line 33"/>
          <p:cNvSpPr>
            <a:spLocks noChangeShapeType="1"/>
          </p:cNvSpPr>
          <p:nvPr/>
        </p:nvSpPr>
        <p:spPr bwMode="auto">
          <a:xfrm>
            <a:off x="3429000" y="3810000"/>
            <a:ext cx="14478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6087766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108</a:t>
            </a:fld>
            <a:endParaRPr lang="en-US" altLang="en-US"/>
          </a:p>
        </p:txBody>
      </p:sp>
      <p:pic>
        <p:nvPicPr>
          <p:cNvPr id="4" name="Picture 3"/>
          <p:cNvPicPr>
            <a:picLocks noChangeAspect="1"/>
          </p:cNvPicPr>
          <p:nvPr/>
        </p:nvPicPr>
        <p:blipFill>
          <a:blip r:embed="rId2"/>
          <a:stretch>
            <a:fillRect/>
          </a:stretch>
        </p:blipFill>
        <p:spPr>
          <a:xfrm>
            <a:off x="0" y="36214"/>
            <a:ext cx="9144000" cy="6868573"/>
          </a:xfrm>
          <a:prstGeom prst="rect">
            <a:avLst/>
          </a:prstGeom>
        </p:spPr>
      </p:pic>
    </p:spTree>
    <p:extLst>
      <p:ext uri="{BB962C8B-B14F-4D97-AF65-F5344CB8AC3E}">
        <p14:creationId xmlns:p14="http://schemas.microsoft.com/office/powerpoint/2010/main" val="6153104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152400"/>
            <a:ext cx="7772400" cy="1143000"/>
          </a:xfrm>
        </p:spPr>
        <p:txBody>
          <a:bodyPr/>
          <a:lstStyle/>
          <a:p>
            <a:pPr eaLnBrk="1" hangingPunct="1"/>
            <a:r>
              <a:rPr lang="en-US" altLang="en-US" smtClean="0">
                <a:ea typeface="ＭＳ Ｐゴシック" panose="020B0600070205080204" pitchFamily="34" charset="-128"/>
              </a:rPr>
              <a:t>Morphea</a:t>
            </a:r>
          </a:p>
        </p:txBody>
      </p:sp>
      <p:pic>
        <p:nvPicPr>
          <p:cNvPr id="89091"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752600"/>
            <a:ext cx="5400675" cy="6172200"/>
          </a:xfrm>
          <a:noFill/>
        </p:spPr>
      </p:pic>
      <p:sp>
        <p:nvSpPr>
          <p:cNvPr id="89092" name="Rectangle 5"/>
          <p:cNvSpPr>
            <a:spLocks noChangeArrowheads="1"/>
          </p:cNvSpPr>
          <p:nvPr/>
        </p:nvSpPr>
        <p:spPr bwMode="auto">
          <a:xfrm>
            <a:off x="668338" y="1311275"/>
            <a:ext cx="5961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1800">
                <a:latin typeface="Arial" panose="020B0604020202020204" pitchFamily="34" charset="0"/>
              </a:rPr>
              <a:t>    Flesh colored, erythematous or purplish </a:t>
            </a:r>
          </a:p>
          <a:p>
            <a:pPr eaLnBrk="1" hangingPunct="1">
              <a:lnSpc>
                <a:spcPct val="100000"/>
              </a:lnSpc>
              <a:spcBef>
                <a:spcPct val="0"/>
              </a:spcBef>
              <a:buClrTx/>
              <a:buFontTx/>
              <a:buNone/>
            </a:pPr>
            <a:r>
              <a:rPr lang="en-US" altLang="en-US" sz="1800">
                <a:latin typeface="Arial" panose="020B0604020202020204" pitchFamily="34" charset="0"/>
              </a:rPr>
              <a:t>    patches</a:t>
            </a:r>
          </a:p>
        </p:txBody>
      </p:sp>
      <p:sp>
        <p:nvSpPr>
          <p:cNvPr id="89093" name="Rectangle 6"/>
          <p:cNvSpPr>
            <a:spLocks noChangeArrowheads="1"/>
          </p:cNvSpPr>
          <p:nvPr/>
        </p:nvSpPr>
        <p:spPr bwMode="auto">
          <a:xfrm>
            <a:off x="357188" y="4876800"/>
            <a:ext cx="1928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1800">
                <a:latin typeface="Arial" panose="020B0604020202020204" pitchFamily="34" charset="0"/>
              </a:rPr>
              <a:t> Ivory plaque</a:t>
            </a:r>
          </a:p>
        </p:txBody>
      </p:sp>
      <p:sp>
        <p:nvSpPr>
          <p:cNvPr id="89094" name="Rectangle 7"/>
          <p:cNvSpPr>
            <a:spLocks noChangeArrowheads="1"/>
          </p:cNvSpPr>
          <p:nvPr/>
        </p:nvSpPr>
        <p:spPr bwMode="auto">
          <a:xfrm>
            <a:off x="6343650" y="3581400"/>
            <a:ext cx="3333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1800" b="1">
                <a:latin typeface="Arial" panose="020B0604020202020204" pitchFamily="34" charset="0"/>
              </a:rPr>
              <a:t>Firm Hyperpigmented</a:t>
            </a:r>
          </a:p>
          <a:p>
            <a:pPr eaLnBrk="1" hangingPunct="1">
              <a:lnSpc>
                <a:spcPct val="100000"/>
              </a:lnSpc>
              <a:spcBef>
                <a:spcPct val="0"/>
              </a:spcBef>
              <a:buClrTx/>
              <a:buFontTx/>
              <a:buNone/>
            </a:pPr>
            <a:r>
              <a:rPr lang="en-US" altLang="en-US" sz="1800" b="1">
                <a:latin typeface="Arial" panose="020B0604020202020204" pitchFamily="34" charset="0"/>
              </a:rPr>
              <a:t>                        plaque</a:t>
            </a:r>
          </a:p>
        </p:txBody>
      </p:sp>
      <p:sp>
        <p:nvSpPr>
          <p:cNvPr id="89095" name="Line 8"/>
          <p:cNvSpPr>
            <a:spLocks noChangeShapeType="1"/>
          </p:cNvSpPr>
          <p:nvPr/>
        </p:nvSpPr>
        <p:spPr bwMode="auto">
          <a:xfrm flipH="1">
            <a:off x="7086600" y="4114800"/>
            <a:ext cx="6858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096" name="Line 9"/>
          <p:cNvSpPr>
            <a:spLocks noChangeShapeType="1"/>
          </p:cNvSpPr>
          <p:nvPr/>
        </p:nvSpPr>
        <p:spPr bwMode="auto">
          <a:xfrm>
            <a:off x="1600200" y="5334000"/>
            <a:ext cx="1524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097" name="Line 11"/>
          <p:cNvSpPr>
            <a:spLocks noChangeShapeType="1"/>
          </p:cNvSpPr>
          <p:nvPr/>
        </p:nvSpPr>
        <p:spPr bwMode="auto">
          <a:xfrm>
            <a:off x="3200400" y="1905000"/>
            <a:ext cx="30480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9098" name="Line 13"/>
          <p:cNvSpPr>
            <a:spLocks noChangeShapeType="1"/>
          </p:cNvSpPr>
          <p:nvPr/>
        </p:nvSpPr>
        <p:spPr bwMode="auto">
          <a:xfrm>
            <a:off x="3200400" y="1905000"/>
            <a:ext cx="23622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373803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BF7FC3-EAC7-40AD-B4B0-6C712D800652}"/>
              </a:ext>
            </a:extLst>
          </p:cNvPr>
          <p:cNvSpPr/>
          <p:nvPr/>
        </p:nvSpPr>
        <p:spPr>
          <a:xfrm>
            <a:off x="4114800" y="905934"/>
            <a:ext cx="3437947" cy="18874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r>
              <a:rPr lang="en-US" sz="1200" dirty="0">
                <a:solidFill>
                  <a:schemeClr val="tx1"/>
                </a:solidFill>
              </a:rPr>
              <a:t>Initial rheumatic H&amp;P</a:t>
            </a:r>
          </a:p>
          <a:p>
            <a:pPr marL="342900" indent="-342900">
              <a:buAutoNum type="arabicParenR"/>
            </a:pPr>
            <a:r>
              <a:rPr lang="en-US" sz="1200" dirty="0">
                <a:solidFill>
                  <a:schemeClr val="tx1"/>
                </a:solidFill>
              </a:rPr>
              <a:t>Is it articular?</a:t>
            </a:r>
          </a:p>
          <a:p>
            <a:pPr marL="342900" indent="-342900">
              <a:buAutoNum type="arabicParenR"/>
            </a:pPr>
            <a:r>
              <a:rPr lang="en-US" sz="1200" dirty="0">
                <a:solidFill>
                  <a:schemeClr val="tx1"/>
                </a:solidFill>
              </a:rPr>
              <a:t>Is it acute or chronic?</a:t>
            </a:r>
          </a:p>
          <a:p>
            <a:pPr marL="342900" indent="-342900">
              <a:buAutoNum type="arabicParenR"/>
            </a:pPr>
            <a:r>
              <a:rPr lang="en-US" sz="1200" dirty="0">
                <a:solidFill>
                  <a:schemeClr val="tx1"/>
                </a:solidFill>
              </a:rPr>
              <a:t>Is synovitis present, stiffness?</a:t>
            </a:r>
          </a:p>
          <a:p>
            <a:pPr marL="342900" indent="-342900">
              <a:buAutoNum type="arabicParenR"/>
            </a:pPr>
            <a:r>
              <a:rPr lang="en-US" sz="1200" dirty="0">
                <a:solidFill>
                  <a:schemeClr val="tx1"/>
                </a:solidFill>
              </a:rPr>
              <a:t>Distribution pattern, </a:t>
            </a:r>
          </a:p>
          <a:p>
            <a:pPr marL="171450" indent="-171450">
              <a:buFont typeface="Courier New" panose="02070309020205020404" pitchFamily="49" charset="0"/>
              <a:buChar char="o"/>
            </a:pPr>
            <a:r>
              <a:rPr lang="en-US" sz="1200" dirty="0">
                <a:solidFill>
                  <a:schemeClr val="tx1"/>
                </a:solidFill>
              </a:rPr>
              <a:t>          mono or polyarticular,</a:t>
            </a:r>
          </a:p>
          <a:p>
            <a:pPr marL="171450" indent="-171450">
              <a:buFont typeface="Courier New" panose="02070309020205020404" pitchFamily="49" charset="0"/>
              <a:buChar char="o"/>
            </a:pPr>
            <a:r>
              <a:rPr lang="en-US" sz="1200" dirty="0">
                <a:solidFill>
                  <a:schemeClr val="tx1"/>
                </a:solidFill>
              </a:rPr>
              <a:t>          Upper lower extremities, which joints</a:t>
            </a:r>
          </a:p>
          <a:p>
            <a:pPr marL="171450" indent="-171450">
              <a:buFont typeface="Courier New" panose="02070309020205020404" pitchFamily="49" charset="0"/>
              <a:buChar char="o"/>
            </a:pPr>
            <a:r>
              <a:rPr lang="en-US" sz="1200" dirty="0">
                <a:solidFill>
                  <a:schemeClr val="tx1"/>
                </a:solidFill>
              </a:rPr>
              <a:t>          Symmetric asymmetric</a:t>
            </a:r>
          </a:p>
          <a:p>
            <a:pPr marL="171450" indent="-171450">
              <a:buFont typeface="Courier New" panose="02070309020205020404" pitchFamily="49" charset="0"/>
              <a:buChar char="o"/>
            </a:pPr>
            <a:r>
              <a:rPr lang="en-US" sz="1200" dirty="0">
                <a:solidFill>
                  <a:schemeClr val="tx1"/>
                </a:solidFill>
              </a:rPr>
              <a:t>          Axial skeleton involvement  </a:t>
            </a:r>
          </a:p>
        </p:txBody>
      </p:sp>
      <p:pic>
        <p:nvPicPr>
          <p:cNvPr id="5" name="Picture 4">
            <a:extLst>
              <a:ext uri="{FF2B5EF4-FFF2-40B4-BE49-F238E27FC236}">
                <a16:creationId xmlns:a16="http://schemas.microsoft.com/office/drawing/2014/main" id="{DB6BE541-E737-4F6A-AC4A-DED3AE7B0197}"/>
              </a:ext>
            </a:extLst>
          </p:cNvPr>
          <p:cNvPicPr>
            <a:picLocks noChangeAspect="1"/>
          </p:cNvPicPr>
          <p:nvPr/>
        </p:nvPicPr>
        <p:blipFill>
          <a:blip r:embed="rId2"/>
          <a:stretch>
            <a:fillRect/>
          </a:stretch>
        </p:blipFill>
        <p:spPr>
          <a:xfrm>
            <a:off x="354014" y="1074213"/>
            <a:ext cx="1547886" cy="20076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C8429EA-7E6B-4B1A-A7BF-80B4D8B2F5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729415" y="905934"/>
            <a:ext cx="1171656" cy="2175933"/>
          </a:xfrm>
          <a:prstGeom prst="rect">
            <a:avLst/>
          </a:prstGeom>
        </p:spPr>
      </p:pic>
      <p:sp>
        <p:nvSpPr>
          <p:cNvPr id="9" name="Rectangle 8">
            <a:extLst>
              <a:ext uri="{FF2B5EF4-FFF2-40B4-BE49-F238E27FC236}">
                <a16:creationId xmlns:a16="http://schemas.microsoft.com/office/drawing/2014/main" id="{5AB1D8C9-DE8E-4030-AD8B-305FD6CCF3D9}"/>
              </a:ext>
            </a:extLst>
          </p:cNvPr>
          <p:cNvSpPr/>
          <p:nvPr/>
        </p:nvSpPr>
        <p:spPr>
          <a:xfrm>
            <a:off x="2209800" y="1100667"/>
            <a:ext cx="1363133" cy="863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My joint hurts!</a:t>
            </a:r>
          </a:p>
        </p:txBody>
      </p:sp>
      <p:sp>
        <p:nvSpPr>
          <p:cNvPr id="17" name="Thought Bubble: Cloud 16">
            <a:extLst>
              <a:ext uri="{FF2B5EF4-FFF2-40B4-BE49-F238E27FC236}">
                <a16:creationId xmlns:a16="http://schemas.microsoft.com/office/drawing/2014/main" id="{75795E91-9F06-4EF4-AA44-CD38ABADAB73}"/>
              </a:ext>
            </a:extLst>
          </p:cNvPr>
          <p:cNvSpPr/>
          <p:nvPr/>
        </p:nvSpPr>
        <p:spPr>
          <a:xfrm flipH="1">
            <a:off x="6762750" y="0"/>
            <a:ext cx="1895352" cy="107421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4238F4-8311-4B15-B17F-1FC7EF6955FC}"/>
              </a:ext>
            </a:extLst>
          </p:cNvPr>
          <p:cNvSpPr/>
          <p:nvPr/>
        </p:nvSpPr>
        <p:spPr>
          <a:xfrm>
            <a:off x="6762750" y="374399"/>
            <a:ext cx="1917704" cy="338554"/>
          </a:xfrm>
          <a:prstGeom prst="rect">
            <a:avLst/>
          </a:prstGeom>
        </p:spPr>
        <p:txBody>
          <a:bodyPr wrap="none">
            <a:spAutoFit/>
          </a:bodyPr>
          <a:lstStyle/>
          <a:p>
            <a:r>
              <a:rPr lang="en-US" sz="1600" b="1" dirty="0">
                <a:solidFill>
                  <a:srgbClr val="FFFF00"/>
                </a:solidFill>
              </a:rPr>
              <a:t>Is it an emergency??</a:t>
            </a:r>
          </a:p>
        </p:txBody>
      </p:sp>
      <p:pic>
        <p:nvPicPr>
          <p:cNvPr id="20" name="Picture 19">
            <a:extLst>
              <a:ext uri="{FF2B5EF4-FFF2-40B4-BE49-F238E27FC236}">
                <a16:creationId xmlns:a16="http://schemas.microsoft.com/office/drawing/2014/main" id="{21D6DE25-1FCC-43E4-A94D-1661D463164A}"/>
              </a:ext>
            </a:extLst>
          </p:cNvPr>
          <p:cNvPicPr>
            <a:picLocks noChangeAspect="1"/>
          </p:cNvPicPr>
          <p:nvPr/>
        </p:nvPicPr>
        <p:blipFill rotWithShape="1">
          <a:blip r:embed="rId5"/>
          <a:srcRect l="4405"/>
          <a:stretch/>
        </p:blipFill>
        <p:spPr>
          <a:xfrm>
            <a:off x="209206" y="3325037"/>
            <a:ext cx="3315986" cy="1248608"/>
          </a:xfrm>
          <a:prstGeom prst="rect">
            <a:avLst/>
          </a:prstGeom>
        </p:spPr>
      </p:pic>
      <p:pic>
        <p:nvPicPr>
          <p:cNvPr id="21" name="Picture 20">
            <a:extLst>
              <a:ext uri="{FF2B5EF4-FFF2-40B4-BE49-F238E27FC236}">
                <a16:creationId xmlns:a16="http://schemas.microsoft.com/office/drawing/2014/main" id="{82C7B520-9044-47EE-8247-00A0ECDBCCEB}"/>
              </a:ext>
            </a:extLst>
          </p:cNvPr>
          <p:cNvPicPr>
            <a:picLocks noChangeAspect="1"/>
          </p:cNvPicPr>
          <p:nvPr/>
        </p:nvPicPr>
        <p:blipFill>
          <a:blip r:embed="rId6"/>
          <a:stretch>
            <a:fillRect/>
          </a:stretch>
        </p:blipFill>
        <p:spPr>
          <a:xfrm>
            <a:off x="203915" y="4816815"/>
            <a:ext cx="3717512" cy="1335252"/>
          </a:xfrm>
          <a:prstGeom prst="rect">
            <a:avLst/>
          </a:prstGeom>
        </p:spPr>
      </p:pic>
      <p:pic>
        <p:nvPicPr>
          <p:cNvPr id="23" name="Picture 22">
            <a:extLst>
              <a:ext uri="{FF2B5EF4-FFF2-40B4-BE49-F238E27FC236}">
                <a16:creationId xmlns:a16="http://schemas.microsoft.com/office/drawing/2014/main" id="{3C1EA242-C847-4476-B407-F362B9A764A1}"/>
              </a:ext>
            </a:extLst>
          </p:cNvPr>
          <p:cNvPicPr>
            <a:picLocks noChangeAspect="1"/>
          </p:cNvPicPr>
          <p:nvPr/>
        </p:nvPicPr>
        <p:blipFill>
          <a:blip r:embed="rId7"/>
          <a:stretch>
            <a:fillRect/>
          </a:stretch>
        </p:blipFill>
        <p:spPr>
          <a:xfrm>
            <a:off x="6950063" y="4364359"/>
            <a:ext cx="1990022" cy="904912"/>
          </a:xfrm>
          <a:prstGeom prst="rect">
            <a:avLst/>
          </a:prstGeom>
        </p:spPr>
      </p:pic>
      <p:pic>
        <p:nvPicPr>
          <p:cNvPr id="24" name="Picture 23">
            <a:extLst>
              <a:ext uri="{FF2B5EF4-FFF2-40B4-BE49-F238E27FC236}">
                <a16:creationId xmlns:a16="http://schemas.microsoft.com/office/drawing/2014/main" id="{AEC7F100-221C-4BE6-9D16-BC63214F119B}"/>
              </a:ext>
            </a:extLst>
          </p:cNvPr>
          <p:cNvPicPr>
            <a:picLocks noChangeAspect="1"/>
          </p:cNvPicPr>
          <p:nvPr/>
        </p:nvPicPr>
        <p:blipFill>
          <a:blip r:embed="rId8"/>
          <a:stretch>
            <a:fillRect/>
          </a:stretch>
        </p:blipFill>
        <p:spPr>
          <a:xfrm>
            <a:off x="4153512" y="4509535"/>
            <a:ext cx="2695576" cy="621480"/>
          </a:xfrm>
          <a:prstGeom prst="rect">
            <a:avLst/>
          </a:prstGeom>
        </p:spPr>
      </p:pic>
      <p:pic>
        <p:nvPicPr>
          <p:cNvPr id="25" name="Picture 24">
            <a:extLst>
              <a:ext uri="{FF2B5EF4-FFF2-40B4-BE49-F238E27FC236}">
                <a16:creationId xmlns:a16="http://schemas.microsoft.com/office/drawing/2014/main" id="{FC082D0D-6B26-4691-9F33-2349A3207284}"/>
              </a:ext>
            </a:extLst>
          </p:cNvPr>
          <p:cNvPicPr>
            <a:picLocks noChangeAspect="1"/>
          </p:cNvPicPr>
          <p:nvPr/>
        </p:nvPicPr>
        <p:blipFill>
          <a:blip r:embed="rId9"/>
          <a:stretch>
            <a:fillRect/>
          </a:stretch>
        </p:blipFill>
        <p:spPr>
          <a:xfrm>
            <a:off x="4996031" y="5441736"/>
            <a:ext cx="3250136" cy="686709"/>
          </a:xfrm>
          <a:prstGeom prst="rect">
            <a:avLst/>
          </a:prstGeom>
        </p:spPr>
      </p:pic>
      <p:sp>
        <p:nvSpPr>
          <p:cNvPr id="26" name="TextBox 25">
            <a:extLst>
              <a:ext uri="{FF2B5EF4-FFF2-40B4-BE49-F238E27FC236}">
                <a16:creationId xmlns:a16="http://schemas.microsoft.com/office/drawing/2014/main" id="{4744CB9A-0F75-4D93-8188-B5A6880DD2CC}"/>
              </a:ext>
            </a:extLst>
          </p:cNvPr>
          <p:cNvSpPr txBox="1"/>
          <p:nvPr/>
        </p:nvSpPr>
        <p:spPr>
          <a:xfrm>
            <a:off x="4554174" y="3231687"/>
            <a:ext cx="3373074" cy="1046440"/>
          </a:xfrm>
          <a:prstGeom prst="rect">
            <a:avLst/>
          </a:prstGeom>
          <a:solidFill>
            <a:srgbClr val="024078"/>
          </a:solidFill>
        </p:spPr>
        <p:txBody>
          <a:bodyPr wrap="square" rtlCol="0">
            <a:spAutoFit/>
          </a:bodyPr>
          <a:lstStyle/>
          <a:p>
            <a:r>
              <a:rPr lang="en-US" sz="1400" i="1" dirty="0">
                <a:solidFill>
                  <a:schemeClr val="bg1"/>
                </a:solidFill>
              </a:rPr>
              <a:t>Specific joints:</a:t>
            </a:r>
          </a:p>
          <a:p>
            <a:r>
              <a:rPr lang="en-US" sz="1200" dirty="0">
                <a:solidFill>
                  <a:srgbClr val="FFC000"/>
                </a:solidFill>
              </a:rPr>
              <a:t>OA: </a:t>
            </a:r>
            <a:r>
              <a:rPr lang="en-US" sz="1200" dirty="0">
                <a:solidFill>
                  <a:schemeClr val="bg1"/>
                </a:solidFill>
              </a:rPr>
              <a:t>Knee, Hip, PIPs, DIPs, rigidity &lt; 30 mins</a:t>
            </a:r>
          </a:p>
          <a:p>
            <a:r>
              <a:rPr lang="en-US" sz="1200" dirty="0">
                <a:solidFill>
                  <a:srgbClr val="FFC000"/>
                </a:solidFill>
              </a:rPr>
              <a:t>Wrists: </a:t>
            </a:r>
            <a:r>
              <a:rPr lang="en-US" sz="1200" dirty="0">
                <a:solidFill>
                  <a:schemeClr val="bg1"/>
                </a:solidFill>
              </a:rPr>
              <a:t>RA, CPPD</a:t>
            </a:r>
          </a:p>
          <a:p>
            <a:r>
              <a:rPr lang="en-US" sz="1200" dirty="0">
                <a:solidFill>
                  <a:srgbClr val="FFC000"/>
                </a:solidFill>
              </a:rPr>
              <a:t>Gout: </a:t>
            </a:r>
            <a:r>
              <a:rPr lang="en-US" sz="1200" dirty="0">
                <a:solidFill>
                  <a:schemeClr val="bg1"/>
                </a:solidFill>
              </a:rPr>
              <a:t>podagra, any other joint</a:t>
            </a:r>
          </a:p>
          <a:p>
            <a:r>
              <a:rPr lang="en-US" sz="1200" dirty="0">
                <a:solidFill>
                  <a:srgbClr val="FFC000"/>
                </a:solidFill>
              </a:rPr>
              <a:t>RA: </a:t>
            </a:r>
            <a:r>
              <a:rPr lang="en-US" sz="1200" dirty="0">
                <a:solidFill>
                  <a:schemeClr val="bg1"/>
                </a:solidFill>
              </a:rPr>
              <a:t>MCPs, PIPs, AA joint, any other </a:t>
            </a:r>
          </a:p>
        </p:txBody>
      </p:sp>
    </p:spTree>
    <p:extLst>
      <p:ext uri="{BB962C8B-B14F-4D97-AF65-F5344CB8AC3E}">
        <p14:creationId xmlns:p14="http://schemas.microsoft.com/office/powerpoint/2010/main" val="5944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animEffect transition="in" filter="fade">
                                      <p:cBhvr>
                                        <p:cTn id="7" dur="500"/>
                                        <p:tgtEl>
                                          <p:spTgt spid="1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6" end="6"/>
                                            </p:txEl>
                                          </p:spTgt>
                                        </p:tgtEl>
                                        <p:attrNameLst>
                                          <p:attrName>style.visibility</p:attrName>
                                        </p:attrNameLst>
                                      </p:cBhvr>
                                      <p:to>
                                        <p:strVal val="visible"/>
                                      </p:to>
                                    </p:set>
                                    <p:animEffect transition="in" filter="fade">
                                      <p:cBhvr>
                                        <p:cTn id="10" dur="500"/>
                                        <p:tgtEl>
                                          <p:spTgt spid="16">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7" end="7"/>
                                            </p:txEl>
                                          </p:spTgt>
                                        </p:tgtEl>
                                        <p:attrNameLst>
                                          <p:attrName>style.visibility</p:attrName>
                                        </p:attrNameLst>
                                      </p:cBhvr>
                                      <p:to>
                                        <p:strVal val="visible"/>
                                      </p:to>
                                    </p:set>
                                    <p:animEffect transition="in" filter="fade">
                                      <p:cBhvr>
                                        <p:cTn id="20" dur="500"/>
                                        <p:tgtEl>
                                          <p:spTgt spid="1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animEffect transition="in" filter="fade">
                                      <p:cBhvr>
                                        <p:cTn id="35" dur="500"/>
                                        <p:tgtEl>
                                          <p:spTgt spid="1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9" end="9"/>
                                            </p:txEl>
                                          </p:spTgt>
                                        </p:tgtEl>
                                        <p:attrNameLst>
                                          <p:attrName>style.visibility</p:attrName>
                                        </p:attrNameLst>
                                      </p:cBhvr>
                                      <p:to>
                                        <p:strVal val="visible"/>
                                      </p:to>
                                    </p:set>
                                    <p:animEffect transition="in" filter="fade">
                                      <p:cBhvr>
                                        <p:cTn id="48" dur="500"/>
                                        <p:tgtEl>
                                          <p:spTgt spid="16">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110</a:t>
            </a:fld>
            <a:endParaRPr lang="en-US" altLang="en-US"/>
          </a:p>
        </p:txBody>
      </p:sp>
      <p:pic>
        <p:nvPicPr>
          <p:cNvPr id="4" name="Picture 3"/>
          <p:cNvPicPr>
            <a:picLocks noChangeAspect="1"/>
          </p:cNvPicPr>
          <p:nvPr/>
        </p:nvPicPr>
        <p:blipFill>
          <a:blip r:embed="rId2"/>
          <a:stretch>
            <a:fillRect/>
          </a:stretch>
        </p:blipFill>
        <p:spPr>
          <a:xfrm>
            <a:off x="1509" y="0"/>
            <a:ext cx="9142491" cy="6878070"/>
          </a:xfrm>
          <a:prstGeom prst="rect">
            <a:avLst/>
          </a:prstGeom>
        </p:spPr>
      </p:pic>
    </p:spTree>
    <p:extLst>
      <p:ext uri="{BB962C8B-B14F-4D97-AF65-F5344CB8AC3E}">
        <p14:creationId xmlns:p14="http://schemas.microsoft.com/office/powerpoint/2010/main" val="20120252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111</a:t>
            </a:fld>
            <a:endParaRPr lang="en-US" altLang="en-US"/>
          </a:p>
        </p:txBody>
      </p:sp>
      <p:pic>
        <p:nvPicPr>
          <p:cNvPr id="4" name="Picture 3"/>
          <p:cNvPicPr>
            <a:picLocks noChangeAspect="1"/>
          </p:cNvPicPr>
          <p:nvPr/>
        </p:nvPicPr>
        <p:blipFill>
          <a:blip r:embed="rId2"/>
          <a:stretch>
            <a:fillRect/>
          </a:stretch>
        </p:blipFill>
        <p:spPr>
          <a:xfrm>
            <a:off x="12826" y="12826"/>
            <a:ext cx="9131174" cy="6925328"/>
          </a:xfrm>
          <a:prstGeom prst="rect">
            <a:avLst/>
          </a:prstGeom>
        </p:spPr>
      </p:pic>
      <p:sp>
        <p:nvSpPr>
          <p:cNvPr id="5" name="TextBox 4"/>
          <p:cNvSpPr txBox="1"/>
          <p:nvPr/>
        </p:nvSpPr>
        <p:spPr>
          <a:xfrm>
            <a:off x="4191000" y="4655785"/>
            <a:ext cx="2667000" cy="307777"/>
          </a:xfrm>
          <a:prstGeom prst="rect">
            <a:avLst/>
          </a:prstGeom>
          <a:noFill/>
        </p:spPr>
        <p:txBody>
          <a:bodyPr wrap="square" rtlCol="0">
            <a:spAutoFit/>
          </a:bodyPr>
          <a:lstStyle/>
          <a:p>
            <a:r>
              <a:rPr lang="en-US" sz="1400" dirty="0" smtClean="0">
                <a:solidFill>
                  <a:srgbClr val="00B050"/>
                </a:solidFill>
              </a:rPr>
              <a:t>Standardized mortality ratio</a:t>
            </a:r>
            <a:endParaRPr lang="en-US" sz="1400" dirty="0">
              <a:solidFill>
                <a:srgbClr val="00B050"/>
              </a:solidFill>
            </a:endParaRPr>
          </a:p>
        </p:txBody>
      </p:sp>
      <p:cxnSp>
        <p:nvCxnSpPr>
          <p:cNvPr id="7" name="Straight Arrow Connector 6"/>
          <p:cNvCxnSpPr/>
          <p:nvPr/>
        </p:nvCxnSpPr>
        <p:spPr>
          <a:xfrm>
            <a:off x="4876800" y="4953000"/>
            <a:ext cx="1524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2051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112</a:t>
            </a:fld>
            <a:endParaRPr lang="en-US" altLang="en-US"/>
          </a:p>
        </p:txBody>
      </p:sp>
      <p:pic>
        <p:nvPicPr>
          <p:cNvPr id="4" name="Picture 3"/>
          <p:cNvPicPr>
            <a:picLocks noChangeAspect="1"/>
          </p:cNvPicPr>
          <p:nvPr/>
        </p:nvPicPr>
        <p:blipFill>
          <a:blip r:embed="rId2"/>
          <a:stretch>
            <a:fillRect/>
          </a:stretch>
        </p:blipFill>
        <p:spPr>
          <a:xfrm>
            <a:off x="0" y="0"/>
            <a:ext cx="9144000" cy="6864332"/>
          </a:xfrm>
          <a:prstGeom prst="rect">
            <a:avLst/>
          </a:prstGeom>
        </p:spPr>
      </p:pic>
      <p:sp>
        <p:nvSpPr>
          <p:cNvPr id="5" name="TextBox 4"/>
          <p:cNvSpPr txBox="1"/>
          <p:nvPr/>
        </p:nvSpPr>
        <p:spPr>
          <a:xfrm>
            <a:off x="5867400" y="3276600"/>
            <a:ext cx="3048000" cy="1077218"/>
          </a:xfrm>
          <a:prstGeom prst="rect">
            <a:avLst/>
          </a:prstGeom>
          <a:noFill/>
        </p:spPr>
        <p:txBody>
          <a:bodyPr wrap="square" rtlCol="0">
            <a:spAutoFit/>
          </a:bodyPr>
          <a:lstStyle/>
          <a:p>
            <a:r>
              <a:rPr lang="en-US" sz="3200" dirty="0" smtClean="0">
                <a:solidFill>
                  <a:srgbClr val="7030A0"/>
                </a:solidFill>
              </a:rPr>
              <a:t>&gt;= 9 is diagnostic of </a:t>
            </a:r>
            <a:r>
              <a:rPr lang="en-US" sz="3200" dirty="0" err="1" smtClean="0">
                <a:solidFill>
                  <a:srgbClr val="7030A0"/>
                </a:solidFill>
              </a:rPr>
              <a:t>SSc</a:t>
            </a:r>
            <a:endParaRPr lang="en-US" sz="3200" dirty="0">
              <a:solidFill>
                <a:srgbClr val="7030A0"/>
              </a:solidFill>
            </a:endParaRPr>
          </a:p>
        </p:txBody>
      </p:sp>
    </p:spTree>
    <p:extLst>
      <p:ext uri="{BB962C8B-B14F-4D97-AF65-F5344CB8AC3E}">
        <p14:creationId xmlns:p14="http://schemas.microsoft.com/office/powerpoint/2010/main" val="85044178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Auto-antibodies in Scleroderma</a:t>
            </a:r>
            <a:endParaRPr lang="en-US" dirty="0"/>
          </a:p>
        </p:txBody>
      </p:sp>
      <p:sp>
        <p:nvSpPr>
          <p:cNvPr id="3" name="Content Placeholder 2"/>
          <p:cNvSpPr>
            <a:spLocks noGrp="1"/>
          </p:cNvSpPr>
          <p:nvPr>
            <p:ph idx="1"/>
          </p:nvPr>
        </p:nvSpPr>
        <p:spPr>
          <a:xfrm>
            <a:off x="1447800" y="1600200"/>
            <a:ext cx="7239000" cy="4525963"/>
          </a:xfrm>
        </p:spPr>
        <p:txBody>
          <a:bodyPr/>
          <a:lstStyle/>
          <a:p>
            <a:r>
              <a:rPr lang="en-US" dirty="0" smtClean="0"/>
              <a:t>ANA:  Positive in 75-95% of Scleroderma cases</a:t>
            </a:r>
          </a:p>
          <a:p>
            <a:pPr lvl="2"/>
            <a:r>
              <a:rPr lang="en-US" dirty="0">
                <a:hlinkClick r:id="rId2"/>
              </a:rPr>
              <a:t>https://www.ncbi.nlm.nih.gov/pmc/articles/PMC165038</a:t>
            </a:r>
            <a:r>
              <a:rPr lang="en-US" dirty="0" smtClean="0">
                <a:hlinkClick r:id="rId2"/>
              </a:rPr>
              <a:t>/</a:t>
            </a:r>
            <a:endParaRPr lang="en-US" dirty="0" smtClean="0"/>
          </a:p>
          <a:p>
            <a:pPr lvl="1"/>
            <a:r>
              <a:rPr lang="en-US" dirty="0" err="1" smtClean="0"/>
              <a:t>UpToDate</a:t>
            </a:r>
            <a:r>
              <a:rPr lang="en-US" dirty="0" smtClean="0"/>
              <a:t> says 95% </a:t>
            </a:r>
          </a:p>
          <a:p>
            <a:pPr lvl="2"/>
            <a:r>
              <a:rPr lang="en-US" dirty="0" smtClean="0"/>
              <a:t>“</a:t>
            </a:r>
            <a:r>
              <a:rPr lang="en-US" dirty="0"/>
              <a:t>and therefore a negative test should prompt consideration of other </a:t>
            </a:r>
            <a:r>
              <a:rPr lang="en-US" dirty="0" err="1"/>
              <a:t>fibrosing</a:t>
            </a:r>
            <a:r>
              <a:rPr lang="en-US" dirty="0"/>
              <a:t> </a:t>
            </a:r>
            <a:r>
              <a:rPr lang="en-US" dirty="0" smtClean="0"/>
              <a:t>illnesses”</a:t>
            </a:r>
          </a:p>
          <a:p>
            <a:pPr lvl="1"/>
            <a:r>
              <a:rPr lang="en-US" dirty="0" smtClean="0"/>
              <a:t>Different staining patterns depending on subtype</a:t>
            </a:r>
          </a:p>
          <a:p>
            <a:r>
              <a:rPr lang="en-US" dirty="0" smtClean="0"/>
              <a:t>Anti-Scl-70</a:t>
            </a:r>
          </a:p>
          <a:p>
            <a:r>
              <a:rPr lang="en-US" dirty="0" smtClean="0"/>
              <a:t>Anti-Centromere antibody (ACA)</a:t>
            </a:r>
          </a:p>
          <a:p>
            <a:r>
              <a:rPr lang="en-US" dirty="0" err="1" smtClean="0"/>
              <a:t>AntiRNA</a:t>
            </a:r>
            <a:r>
              <a:rPr lang="en-US" dirty="0" smtClean="0"/>
              <a:t> Polymerase III Ab</a:t>
            </a:r>
          </a:p>
          <a:p>
            <a:r>
              <a:rPr lang="en-US" dirty="0" smtClean="0"/>
              <a:t>Others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113</a:t>
            </a:fld>
            <a:endParaRPr lang="en-US" altLang="en-US"/>
          </a:p>
        </p:txBody>
      </p:sp>
      <p:sp>
        <p:nvSpPr>
          <p:cNvPr id="6" name="Right Brace 5"/>
          <p:cNvSpPr/>
          <p:nvPr/>
        </p:nvSpPr>
        <p:spPr>
          <a:xfrm>
            <a:off x="6172200" y="4267200"/>
            <a:ext cx="381000" cy="1066800"/>
          </a:xfrm>
          <a:prstGeom prst="rightBrace">
            <a:avLst/>
          </a:prstGeom>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858000" y="4724400"/>
            <a:ext cx="3048000" cy="523220"/>
          </a:xfrm>
          <a:prstGeom prst="rect">
            <a:avLst/>
          </a:prstGeom>
          <a:noFill/>
        </p:spPr>
        <p:txBody>
          <a:bodyPr wrap="square" rtlCol="0">
            <a:spAutoFit/>
          </a:bodyPr>
          <a:lstStyle/>
          <a:p>
            <a:r>
              <a:rPr lang="en-US" sz="2800" b="1" dirty="0" smtClean="0">
                <a:solidFill>
                  <a:schemeClr val="tx2">
                    <a:lumMod val="75000"/>
                  </a:schemeClr>
                </a:solidFill>
              </a:rPr>
              <a:t>Very specific</a:t>
            </a:r>
            <a:endParaRPr lang="en-US" sz="2800" b="1" dirty="0">
              <a:solidFill>
                <a:schemeClr val="tx2">
                  <a:lumMod val="75000"/>
                </a:schemeClr>
              </a:solidFill>
            </a:endParaRPr>
          </a:p>
        </p:txBody>
      </p:sp>
    </p:spTree>
    <p:extLst>
      <p:ext uri="{BB962C8B-B14F-4D97-AF65-F5344CB8AC3E}">
        <p14:creationId xmlns:p14="http://schemas.microsoft.com/office/powerpoint/2010/main" val="7050444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685800" y="381000"/>
            <a:ext cx="8229600" cy="2057400"/>
          </a:xfrm>
        </p:spPr>
        <p:txBody>
          <a:bodyPr/>
          <a:lstStyle/>
          <a:p>
            <a:pPr eaLnBrk="1" hangingPunct="1">
              <a:defRPr/>
            </a:pPr>
            <a:r>
              <a:rPr lang="en-US" altLang="en-US" dirty="0">
                <a:latin typeface="Albertus Medium" pitchFamily="34" charset="0"/>
              </a:rPr>
              <a:t>Seronegative </a:t>
            </a:r>
            <a:r>
              <a:rPr lang="en-US" altLang="en-US" dirty="0" err="1">
                <a:latin typeface="Albertus Medium" pitchFamily="34" charset="0"/>
              </a:rPr>
              <a:t>spondyloarthropathies</a:t>
            </a:r>
            <a:endParaRPr lang="en-US" altLang="en-US" dirty="0">
              <a:latin typeface="Albertus Medium" pitchFamily="34" charset="0"/>
            </a:endParaRPr>
          </a:p>
        </p:txBody>
      </p:sp>
      <p:sp>
        <p:nvSpPr>
          <p:cNvPr id="393219" name="Rectangle 3"/>
          <p:cNvSpPr>
            <a:spLocks noGrp="1" noChangeArrowheads="1"/>
          </p:cNvSpPr>
          <p:nvPr>
            <p:ph type="body" sz="half" idx="1"/>
          </p:nvPr>
        </p:nvSpPr>
        <p:spPr>
          <a:xfrm>
            <a:off x="457200" y="2438400"/>
            <a:ext cx="8305800" cy="3540125"/>
          </a:xfrm>
        </p:spPr>
        <p:txBody>
          <a:bodyPr/>
          <a:lstStyle/>
          <a:p>
            <a:pPr eaLnBrk="1" hangingPunct="1">
              <a:lnSpc>
                <a:spcPct val="90000"/>
              </a:lnSpc>
              <a:defRPr/>
            </a:pPr>
            <a:r>
              <a:rPr lang="en-US" altLang="en-US" dirty="0" smtClean="0">
                <a:latin typeface="Albertus Medium" pitchFamily="34" charset="0"/>
              </a:rPr>
              <a:t>An</a:t>
            </a:r>
            <a:r>
              <a:rPr lang="en-US" altLang="en-US" sz="2800" dirty="0" smtClean="0">
                <a:latin typeface="Albertus Medium" pitchFamily="34" charset="0"/>
              </a:rPr>
              <a:t>kylosing </a:t>
            </a:r>
            <a:r>
              <a:rPr lang="en-US" altLang="en-US" sz="2800" dirty="0">
                <a:latin typeface="Albertus Medium" pitchFamily="34" charset="0"/>
              </a:rPr>
              <a:t>spondylitis (the prototype)</a:t>
            </a:r>
          </a:p>
          <a:p>
            <a:pPr eaLnBrk="1" hangingPunct="1">
              <a:lnSpc>
                <a:spcPct val="90000"/>
              </a:lnSpc>
              <a:defRPr/>
            </a:pPr>
            <a:r>
              <a:rPr lang="en-US" altLang="en-US" sz="2800" dirty="0" smtClean="0">
                <a:latin typeface="Albertus Medium" pitchFamily="34" charset="0"/>
              </a:rPr>
              <a:t>Psoriatic </a:t>
            </a:r>
            <a:r>
              <a:rPr lang="en-US" altLang="en-US" sz="2800" dirty="0">
                <a:latin typeface="Albertus Medium" pitchFamily="34" charset="0"/>
              </a:rPr>
              <a:t>arthritis</a:t>
            </a:r>
          </a:p>
          <a:p>
            <a:pPr eaLnBrk="1" hangingPunct="1">
              <a:lnSpc>
                <a:spcPct val="90000"/>
              </a:lnSpc>
              <a:defRPr/>
            </a:pPr>
            <a:r>
              <a:rPr lang="en-US" altLang="en-US" sz="2800" dirty="0" smtClean="0">
                <a:latin typeface="Albertus Medium" pitchFamily="34" charset="0"/>
              </a:rPr>
              <a:t>Reactive </a:t>
            </a:r>
            <a:r>
              <a:rPr lang="en-US" altLang="en-US" sz="2800" dirty="0">
                <a:latin typeface="Albertus Medium" pitchFamily="34" charset="0"/>
              </a:rPr>
              <a:t>arthritis</a:t>
            </a:r>
          </a:p>
          <a:p>
            <a:pPr lvl="1" eaLnBrk="1" hangingPunct="1">
              <a:lnSpc>
                <a:spcPct val="90000"/>
              </a:lnSpc>
              <a:defRPr/>
            </a:pPr>
            <a:r>
              <a:rPr lang="en-US" altLang="en-US" sz="2400" dirty="0">
                <a:latin typeface="Albertus Medium" pitchFamily="34" charset="0"/>
              </a:rPr>
              <a:t>Formerly called Reiter’s syndrome)</a:t>
            </a:r>
          </a:p>
          <a:p>
            <a:pPr eaLnBrk="1" hangingPunct="1">
              <a:lnSpc>
                <a:spcPct val="90000"/>
              </a:lnSpc>
              <a:defRPr/>
            </a:pPr>
            <a:r>
              <a:rPr lang="en-US" altLang="en-US" sz="2800" dirty="0" err="1" smtClean="0">
                <a:latin typeface="Albertus Medium" pitchFamily="34" charset="0"/>
              </a:rPr>
              <a:t>Enteropathic</a:t>
            </a:r>
            <a:r>
              <a:rPr lang="en-US" altLang="en-US" sz="2800" dirty="0" smtClean="0">
                <a:latin typeface="Albertus Medium" pitchFamily="34" charset="0"/>
              </a:rPr>
              <a:t> </a:t>
            </a:r>
            <a:r>
              <a:rPr lang="en-US" altLang="en-US" sz="2800" dirty="0">
                <a:latin typeface="Albertus Medium" pitchFamily="34" charset="0"/>
              </a:rPr>
              <a:t>arthritis</a:t>
            </a:r>
          </a:p>
          <a:p>
            <a:pPr eaLnBrk="1" hangingPunct="1">
              <a:lnSpc>
                <a:spcPct val="90000"/>
              </a:lnSpc>
              <a:defRPr/>
            </a:pPr>
            <a:r>
              <a:rPr lang="en-US" altLang="en-US" sz="2800" dirty="0" smtClean="0">
                <a:latin typeface="Albertus Medium" pitchFamily="34" charset="0"/>
              </a:rPr>
              <a:t>Undifferentiated </a:t>
            </a:r>
            <a:r>
              <a:rPr lang="en-US" altLang="en-US" sz="2800" dirty="0" err="1">
                <a:latin typeface="Albertus Medium" pitchFamily="34" charset="0"/>
              </a:rPr>
              <a:t>spondyloarthropathy</a:t>
            </a:r>
            <a:endParaRPr lang="en-US" altLang="en-US" sz="2800" dirty="0">
              <a:latin typeface="Albertus Medium" pitchFamily="34" charset="0"/>
            </a:endParaRPr>
          </a:p>
          <a:p>
            <a:pPr eaLnBrk="1" hangingPunct="1">
              <a:lnSpc>
                <a:spcPct val="90000"/>
              </a:lnSpc>
              <a:buFont typeface="Wingdings" panose="05000000000000000000" pitchFamily="2" charset="2"/>
              <a:buNone/>
              <a:defRPr/>
            </a:pPr>
            <a:endParaRPr lang="en-US" altLang="en-US" sz="2800" dirty="0">
              <a:latin typeface="Albertus Medium" pitchFamily="34" charset="0"/>
            </a:endParaRPr>
          </a:p>
        </p:txBody>
      </p:sp>
      <p:sp>
        <p:nvSpPr>
          <p:cNvPr id="393220" name="Rectangle 4"/>
          <p:cNvSpPr>
            <a:spLocks noGrp="1" noChangeArrowheads="1"/>
          </p:cNvSpPr>
          <p:nvPr>
            <p:ph type="body" sz="half" idx="2"/>
          </p:nvPr>
        </p:nvSpPr>
        <p:spPr>
          <a:xfrm flipV="1">
            <a:off x="8382000" y="1524000"/>
            <a:ext cx="381000" cy="1066800"/>
          </a:xfrm>
        </p:spPr>
        <p:txBody>
          <a:bodyPr/>
          <a:lstStyle/>
          <a:p>
            <a:pPr algn="ctr" eaLnBrk="1" hangingPunct="1">
              <a:lnSpc>
                <a:spcPct val="90000"/>
              </a:lnSpc>
              <a:buFont typeface="Wingdings" panose="05000000000000000000" pitchFamily="2" charset="2"/>
              <a:buNone/>
              <a:defRPr/>
            </a:pPr>
            <a:endParaRPr lang="en-US" altLang="en-US" sz="4000" dirty="0">
              <a:solidFill>
                <a:schemeClr val="accent1"/>
              </a:solidFill>
              <a:effectLst>
                <a:outerShdw blurRad="38100" dist="38100" dir="2700000" algn="tl">
                  <a:srgbClr val="FFFFFF"/>
                </a:outerShdw>
              </a:effectLst>
              <a:latin typeface="Albertus Medium" pitchFamily="34" charset="0"/>
            </a:endParaRPr>
          </a:p>
        </p:txBody>
      </p:sp>
    </p:spTree>
    <p:extLst>
      <p:ext uri="{BB962C8B-B14F-4D97-AF65-F5344CB8AC3E}">
        <p14:creationId xmlns:p14="http://schemas.microsoft.com/office/powerpoint/2010/main" val="20396593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115</a:t>
            </a:fld>
            <a:endParaRPr lang="en-US" altLang="en-US"/>
          </a:p>
        </p:txBody>
      </p:sp>
      <p:pic>
        <p:nvPicPr>
          <p:cNvPr id="4" name="Picture 3"/>
          <p:cNvPicPr>
            <a:picLocks noChangeAspect="1"/>
          </p:cNvPicPr>
          <p:nvPr/>
        </p:nvPicPr>
        <p:blipFill>
          <a:blip r:embed="rId2"/>
          <a:stretch>
            <a:fillRect/>
          </a:stretch>
        </p:blipFill>
        <p:spPr>
          <a:xfrm>
            <a:off x="4048" y="-73935"/>
            <a:ext cx="9139952" cy="693193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777041" y="99531"/>
              <a:ext cx="360" cy="360"/>
            </p14:xfrm>
          </p:contentPart>
        </mc:Choice>
        <mc:Fallback xmlns="">
          <p:pic>
            <p:nvPicPr>
              <p:cNvPr id="5" name="Ink 4"/>
              <p:cNvPicPr/>
              <p:nvPr/>
            </p:nvPicPr>
            <p:blipFill>
              <a:blip r:embed="rId4"/>
              <a:stretch>
                <a:fillRect/>
              </a:stretch>
            </p:blipFill>
            <p:spPr>
              <a:xfrm>
                <a:off x="7710081" y="-34389"/>
                <a:ext cx="1342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7546281" y="43318"/>
              <a:ext cx="1726920" cy="1217160"/>
            </p14:xfrm>
          </p:contentPart>
        </mc:Choice>
        <mc:Fallback xmlns="">
          <p:pic>
            <p:nvPicPr>
              <p:cNvPr id="6" name="Ink 5"/>
              <p:cNvPicPr/>
              <p:nvPr/>
            </p:nvPicPr>
            <p:blipFill>
              <a:blip r:embed="rId6"/>
              <a:stretch>
                <a:fillRect/>
              </a:stretch>
            </p:blipFill>
            <p:spPr>
              <a:xfrm>
                <a:off x="7479321" y="-90602"/>
                <a:ext cx="1860840" cy="1485360"/>
              </a:xfrm>
              <a:prstGeom prst="rect">
                <a:avLst/>
              </a:prstGeom>
            </p:spPr>
          </p:pic>
        </mc:Fallback>
      </mc:AlternateContent>
    </p:spTree>
    <p:extLst>
      <p:ext uri="{BB962C8B-B14F-4D97-AF65-F5344CB8AC3E}">
        <p14:creationId xmlns:p14="http://schemas.microsoft.com/office/powerpoint/2010/main" val="27972198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A quick nod to </a:t>
            </a:r>
            <a:r>
              <a:rPr lang="en-US" dirty="0" err="1" smtClean="0"/>
              <a:t>RheumTutor</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116</a:t>
            </a:fld>
            <a:endParaRPr lang="en-US" altLang="en-US"/>
          </a:p>
        </p:txBody>
      </p:sp>
      <p:pic>
        <p:nvPicPr>
          <p:cNvPr id="6" name="Picture 5"/>
          <p:cNvPicPr>
            <a:picLocks noChangeAspect="1"/>
          </p:cNvPicPr>
          <p:nvPr/>
        </p:nvPicPr>
        <p:blipFill>
          <a:blip r:embed="rId2"/>
          <a:stretch>
            <a:fillRect/>
          </a:stretch>
        </p:blipFill>
        <p:spPr>
          <a:xfrm>
            <a:off x="11749" y="1156658"/>
            <a:ext cx="9132251" cy="4694509"/>
          </a:xfrm>
          <a:prstGeom prst="rect">
            <a:avLst/>
          </a:prstGeom>
        </p:spPr>
      </p:pic>
    </p:spTree>
    <p:extLst>
      <p:ext uri="{BB962C8B-B14F-4D97-AF65-F5344CB8AC3E}">
        <p14:creationId xmlns:p14="http://schemas.microsoft.com/office/powerpoint/2010/main" val="30627497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2057400" y="152400"/>
            <a:ext cx="6629400" cy="914400"/>
          </a:xfrm>
        </p:spPr>
        <p:txBody>
          <a:bodyPr/>
          <a:lstStyle/>
          <a:p>
            <a:pPr eaLnBrk="1" hangingPunct="1">
              <a:defRPr/>
            </a:pPr>
            <a:r>
              <a:rPr lang="en-US" altLang="en-US" dirty="0" smtClean="0">
                <a:latin typeface="Albertus Medium" pitchFamily="34" charset="0"/>
              </a:rPr>
              <a:t>Bamboo spine</a:t>
            </a:r>
            <a:endParaRPr lang="en-US" altLang="en-US" sz="2800" dirty="0" smtClean="0">
              <a:latin typeface="Albertus Medium" pitchFamily="34" charset="0"/>
            </a:endParaRPr>
          </a:p>
        </p:txBody>
      </p:sp>
      <p:pic>
        <p:nvPicPr>
          <p:cNvPr id="17411" name="Picture 5" descr="bamb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85" y="1066800"/>
            <a:ext cx="641121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490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92162"/>
          </a:xfrm>
        </p:spPr>
        <p:txBody>
          <a:bodyPr/>
          <a:lstStyle/>
          <a:p>
            <a:r>
              <a:rPr lang="en-US" dirty="0" smtClean="0"/>
              <a:t>Heel </a:t>
            </a:r>
            <a:r>
              <a:rPr lang="en-US" dirty="0" err="1" smtClean="0"/>
              <a:t>enthesitis</a:t>
            </a:r>
            <a:endParaRPr lang="en-US" dirty="0"/>
          </a:p>
        </p:txBody>
      </p:sp>
      <p:sp>
        <p:nvSpPr>
          <p:cNvPr id="3" name="Content Placeholder 2"/>
          <p:cNvSpPr>
            <a:spLocks noGrp="1"/>
          </p:cNvSpPr>
          <p:nvPr>
            <p:ph idx="1"/>
          </p:nvPr>
        </p:nvSpPr>
        <p:spPr>
          <a:xfrm>
            <a:off x="7696200" y="1600201"/>
            <a:ext cx="990600" cy="3276600"/>
          </a:xfrm>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118</a:t>
            </a:fld>
            <a:endParaRPr lang="en-US" altLang="en-US"/>
          </a:p>
        </p:txBody>
      </p:sp>
      <p:pic>
        <p:nvPicPr>
          <p:cNvPr id="6" name="Picture 5"/>
          <p:cNvPicPr>
            <a:picLocks noChangeAspect="1"/>
          </p:cNvPicPr>
          <p:nvPr/>
        </p:nvPicPr>
        <p:blipFill rotWithShape="1">
          <a:blip r:embed="rId2"/>
          <a:srcRect r="3662"/>
          <a:stretch/>
        </p:blipFill>
        <p:spPr>
          <a:xfrm>
            <a:off x="76201" y="990600"/>
            <a:ext cx="3048000" cy="2612739"/>
          </a:xfrm>
          <a:prstGeom prst="rect">
            <a:avLst/>
          </a:prstGeom>
        </p:spPr>
      </p:pic>
      <p:pic>
        <p:nvPicPr>
          <p:cNvPr id="7" name="Picture 6"/>
          <p:cNvPicPr>
            <a:picLocks noChangeAspect="1"/>
          </p:cNvPicPr>
          <p:nvPr/>
        </p:nvPicPr>
        <p:blipFill>
          <a:blip r:embed="rId3"/>
          <a:stretch>
            <a:fillRect/>
          </a:stretch>
        </p:blipFill>
        <p:spPr>
          <a:xfrm>
            <a:off x="733795" y="3646641"/>
            <a:ext cx="2823552" cy="2590800"/>
          </a:xfrm>
          <a:prstGeom prst="rect">
            <a:avLst/>
          </a:prstGeom>
        </p:spPr>
      </p:pic>
      <p:pic>
        <p:nvPicPr>
          <p:cNvPr id="8" name="Picture 7"/>
          <p:cNvPicPr>
            <a:picLocks noChangeAspect="1"/>
          </p:cNvPicPr>
          <p:nvPr/>
        </p:nvPicPr>
        <p:blipFill>
          <a:blip r:embed="rId4"/>
          <a:stretch>
            <a:fillRect/>
          </a:stretch>
        </p:blipFill>
        <p:spPr>
          <a:xfrm>
            <a:off x="3998295" y="2743200"/>
            <a:ext cx="5109809" cy="3497259"/>
          </a:xfrm>
          <a:prstGeom prst="rect">
            <a:avLst/>
          </a:prstGeom>
        </p:spPr>
      </p:pic>
    </p:spTree>
    <p:extLst>
      <p:ext uri="{BB962C8B-B14F-4D97-AF65-F5344CB8AC3E}">
        <p14:creationId xmlns:p14="http://schemas.microsoft.com/office/powerpoint/2010/main" val="8445773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2" name="Rectangle 4"/>
          <p:cNvSpPr>
            <a:spLocks noGrp="1" noChangeArrowheads="1"/>
          </p:cNvSpPr>
          <p:nvPr>
            <p:ph type="title"/>
          </p:nvPr>
        </p:nvSpPr>
        <p:spPr>
          <a:xfrm>
            <a:off x="609600" y="152400"/>
            <a:ext cx="10668000" cy="762000"/>
          </a:xfrm>
        </p:spPr>
        <p:txBody>
          <a:bodyPr/>
          <a:lstStyle/>
          <a:p>
            <a:pPr eaLnBrk="1" hangingPunct="1">
              <a:defRPr/>
            </a:pPr>
            <a:r>
              <a:rPr lang="en-US" altLang="en-US" sz="3600" dirty="0" smtClean="0">
                <a:latin typeface="Albertus Medium" pitchFamily="34" charset="0"/>
              </a:rPr>
              <a:t>Why are these diseases </a:t>
            </a:r>
            <a:br>
              <a:rPr lang="en-US" altLang="en-US" sz="3600" dirty="0" smtClean="0">
                <a:latin typeface="Albertus Medium" pitchFamily="34" charset="0"/>
              </a:rPr>
            </a:br>
            <a:r>
              <a:rPr lang="en-US" altLang="en-US" sz="3600" dirty="0" smtClean="0">
                <a:latin typeface="Albertus Medium" pitchFamily="34" charset="0"/>
              </a:rPr>
              <a:t>classified together?</a:t>
            </a:r>
          </a:p>
        </p:txBody>
      </p:sp>
      <p:sp>
        <p:nvSpPr>
          <p:cNvPr id="391173" name="Rectangle 5"/>
          <p:cNvSpPr>
            <a:spLocks noGrp="1" noChangeArrowheads="1"/>
          </p:cNvSpPr>
          <p:nvPr>
            <p:ph type="body" sz="half" idx="1"/>
          </p:nvPr>
        </p:nvSpPr>
        <p:spPr>
          <a:xfrm>
            <a:off x="457200" y="1828800"/>
            <a:ext cx="8305800" cy="4800600"/>
          </a:xfrm>
        </p:spPr>
        <p:txBody>
          <a:bodyPr/>
          <a:lstStyle/>
          <a:p>
            <a:pPr eaLnBrk="1" hangingPunct="1">
              <a:lnSpc>
                <a:spcPct val="90000"/>
              </a:lnSpc>
              <a:defRPr/>
            </a:pPr>
            <a:r>
              <a:rPr lang="en-US" altLang="en-US" sz="2400" dirty="0" smtClean="0">
                <a:latin typeface="Albertus Medium" pitchFamily="34" charset="0"/>
              </a:rPr>
              <a:t>HLA-B27 association</a:t>
            </a:r>
          </a:p>
          <a:p>
            <a:pPr eaLnBrk="1" hangingPunct="1">
              <a:lnSpc>
                <a:spcPct val="90000"/>
              </a:lnSpc>
              <a:defRPr/>
            </a:pPr>
            <a:r>
              <a:rPr lang="en-US" altLang="en-US" sz="2400" dirty="0" err="1" smtClean="0">
                <a:latin typeface="Albertus Medium" pitchFamily="34" charset="0"/>
              </a:rPr>
              <a:t>Enthesitis</a:t>
            </a:r>
            <a:r>
              <a:rPr lang="en-US" altLang="en-US" sz="2400" dirty="0" smtClean="0">
                <a:latin typeface="Albertus Medium" pitchFamily="34" charset="0"/>
              </a:rPr>
              <a:t> (both </a:t>
            </a:r>
            <a:r>
              <a:rPr lang="en-US" altLang="en-US" sz="2400" dirty="0" err="1" smtClean="0">
                <a:latin typeface="Albertus Medium" pitchFamily="34" charset="0"/>
              </a:rPr>
              <a:t>juxtaärticular</a:t>
            </a:r>
            <a:r>
              <a:rPr lang="en-US" altLang="en-US" sz="2400" dirty="0" smtClean="0">
                <a:latin typeface="Albertus Medium" pitchFamily="34" charset="0"/>
              </a:rPr>
              <a:t> and </a:t>
            </a:r>
            <a:r>
              <a:rPr lang="en-US" altLang="en-US" sz="2400" dirty="0" err="1" smtClean="0">
                <a:latin typeface="Albertus Medium" pitchFamily="34" charset="0"/>
              </a:rPr>
              <a:t>extraärticular</a:t>
            </a:r>
            <a:r>
              <a:rPr lang="en-US" altLang="en-US" sz="2400" dirty="0" smtClean="0">
                <a:latin typeface="Albertus Medium" pitchFamily="34" charset="0"/>
              </a:rPr>
              <a:t>)</a:t>
            </a:r>
          </a:p>
          <a:p>
            <a:pPr eaLnBrk="1" hangingPunct="1">
              <a:lnSpc>
                <a:spcPct val="90000"/>
              </a:lnSpc>
              <a:defRPr/>
            </a:pPr>
            <a:r>
              <a:rPr lang="en-US" altLang="en-US" sz="2400" dirty="0" smtClean="0">
                <a:latin typeface="Albertus Medium" pitchFamily="34" charset="0"/>
              </a:rPr>
              <a:t>Axial skeleton arthritis (generally secondary to </a:t>
            </a:r>
            <a:r>
              <a:rPr lang="en-US" altLang="en-US" sz="2400" dirty="0" err="1" smtClean="0">
                <a:latin typeface="Albertus Medium" pitchFamily="34" charset="0"/>
              </a:rPr>
              <a:t>juxtaärticular</a:t>
            </a:r>
            <a:r>
              <a:rPr lang="en-US" altLang="en-US" sz="2400" dirty="0" smtClean="0">
                <a:latin typeface="Albertus Medium" pitchFamily="34" charset="0"/>
              </a:rPr>
              <a:t> </a:t>
            </a:r>
            <a:r>
              <a:rPr lang="en-US" altLang="en-US" sz="2400" dirty="0" err="1" smtClean="0">
                <a:latin typeface="Albertus Medium" pitchFamily="34" charset="0"/>
              </a:rPr>
              <a:t>enthesitis</a:t>
            </a:r>
            <a:r>
              <a:rPr lang="en-US" altLang="en-US" sz="2400" dirty="0" smtClean="0">
                <a:latin typeface="Albertus Medium" pitchFamily="34" charset="0"/>
              </a:rPr>
              <a:t>)</a:t>
            </a:r>
          </a:p>
          <a:p>
            <a:pPr lvl="1" eaLnBrk="1" hangingPunct="1">
              <a:lnSpc>
                <a:spcPct val="90000"/>
              </a:lnSpc>
              <a:defRPr/>
            </a:pPr>
            <a:r>
              <a:rPr lang="en-US" altLang="en-US" dirty="0" smtClean="0">
                <a:latin typeface="Albertus Medium" pitchFamily="34" charset="0"/>
              </a:rPr>
              <a:t>Spondylitis (inflammation of vertebral bodies) </a:t>
            </a:r>
          </a:p>
          <a:p>
            <a:pPr lvl="1" eaLnBrk="1" hangingPunct="1">
              <a:lnSpc>
                <a:spcPct val="90000"/>
              </a:lnSpc>
              <a:defRPr/>
            </a:pPr>
            <a:r>
              <a:rPr lang="en-US" altLang="en-US" dirty="0" err="1" smtClean="0">
                <a:latin typeface="Albertus Medium" pitchFamily="34" charset="0"/>
              </a:rPr>
              <a:t>Sacroiliitis</a:t>
            </a:r>
            <a:r>
              <a:rPr lang="en-US" altLang="en-US" dirty="0" smtClean="0">
                <a:latin typeface="Albertus Medium" pitchFamily="34" charset="0"/>
              </a:rPr>
              <a:t> (inflammation of sacroiliac joint)</a:t>
            </a:r>
          </a:p>
          <a:p>
            <a:pPr eaLnBrk="1" hangingPunct="1">
              <a:lnSpc>
                <a:spcPct val="90000"/>
              </a:lnSpc>
              <a:defRPr/>
            </a:pPr>
            <a:r>
              <a:rPr lang="en-US" altLang="en-US" sz="2400" dirty="0" smtClean="0">
                <a:latin typeface="Albertus Medium" pitchFamily="34" charset="0"/>
              </a:rPr>
              <a:t>Peripheral arthritis (generally a synovitis)</a:t>
            </a:r>
          </a:p>
          <a:p>
            <a:pPr lvl="1" eaLnBrk="1" hangingPunct="1">
              <a:lnSpc>
                <a:spcPct val="90000"/>
              </a:lnSpc>
              <a:defRPr/>
            </a:pPr>
            <a:r>
              <a:rPr lang="en-US" altLang="en-US" dirty="0" smtClean="0">
                <a:latin typeface="Albertus Medium" pitchFamily="34" charset="0"/>
              </a:rPr>
              <a:t>Asymmetric </a:t>
            </a:r>
          </a:p>
          <a:p>
            <a:pPr eaLnBrk="1" hangingPunct="1">
              <a:lnSpc>
                <a:spcPct val="90000"/>
              </a:lnSpc>
              <a:defRPr/>
            </a:pPr>
            <a:r>
              <a:rPr lang="en-US" altLang="en-US" sz="2400" dirty="0" err="1" smtClean="0">
                <a:latin typeface="Albertus Medium" pitchFamily="34" charset="0"/>
              </a:rPr>
              <a:t>Extraärticular</a:t>
            </a:r>
            <a:r>
              <a:rPr lang="en-US" altLang="en-US" sz="2400" dirty="0" smtClean="0">
                <a:latin typeface="Albertus Medium" pitchFamily="34" charset="0"/>
              </a:rPr>
              <a:t> manifestations (besides </a:t>
            </a:r>
            <a:r>
              <a:rPr lang="en-US" altLang="en-US" sz="2400" dirty="0" err="1" smtClean="0">
                <a:latin typeface="Albertus Medium" pitchFamily="34" charset="0"/>
              </a:rPr>
              <a:t>enthesitis</a:t>
            </a:r>
            <a:r>
              <a:rPr lang="en-US" altLang="en-US" sz="2400" dirty="0" smtClean="0">
                <a:latin typeface="Albertus Medium" pitchFamily="34" charset="0"/>
              </a:rPr>
              <a:t>)</a:t>
            </a:r>
          </a:p>
          <a:p>
            <a:pPr eaLnBrk="1" hangingPunct="1">
              <a:lnSpc>
                <a:spcPct val="90000"/>
              </a:lnSpc>
              <a:defRPr/>
            </a:pPr>
            <a:r>
              <a:rPr lang="en-US" altLang="en-US" sz="2400" dirty="0" err="1" smtClean="0">
                <a:latin typeface="Albertus Medium" pitchFamily="34" charset="0"/>
              </a:rPr>
              <a:t>Seronegativity</a:t>
            </a:r>
            <a:r>
              <a:rPr lang="en-US" altLang="en-US" sz="2400" dirty="0" smtClean="0">
                <a:latin typeface="Albertus Medium" pitchFamily="34" charset="0"/>
              </a:rPr>
              <a:t> </a:t>
            </a:r>
          </a:p>
          <a:p>
            <a:pPr lvl="1" eaLnBrk="1" hangingPunct="1">
              <a:lnSpc>
                <a:spcPct val="90000"/>
              </a:lnSpc>
              <a:defRPr/>
            </a:pPr>
            <a:r>
              <a:rPr lang="en-US" altLang="en-US" dirty="0" smtClean="0">
                <a:latin typeface="Albertus Medium" pitchFamily="34" charset="0"/>
              </a:rPr>
              <a:t>Rheumatoid factor and ANA negative</a:t>
            </a:r>
          </a:p>
        </p:txBody>
      </p:sp>
      <p:sp>
        <p:nvSpPr>
          <p:cNvPr id="391174" name="Rectangle 6"/>
          <p:cNvSpPr>
            <a:spLocks noGrp="1" noChangeArrowheads="1"/>
          </p:cNvSpPr>
          <p:nvPr>
            <p:ph type="body" sz="half" idx="2"/>
          </p:nvPr>
        </p:nvSpPr>
        <p:spPr>
          <a:xfrm>
            <a:off x="457200" y="1295400"/>
            <a:ext cx="8305800" cy="762000"/>
          </a:xfrm>
        </p:spPr>
        <p:txBody>
          <a:bodyPr/>
          <a:lstStyle/>
          <a:p>
            <a:pPr eaLnBrk="1" hangingPunct="1">
              <a:lnSpc>
                <a:spcPct val="90000"/>
              </a:lnSpc>
              <a:buFont typeface="Wingdings" panose="05000000000000000000" pitchFamily="2" charset="2"/>
              <a:buNone/>
              <a:defRPr/>
            </a:pPr>
            <a:r>
              <a:rPr lang="en-US" altLang="en-US" b="1" dirty="0">
                <a:solidFill>
                  <a:srgbClr val="0D3B88"/>
                </a:solidFill>
                <a:effectLst>
                  <a:outerShdw blurRad="38100" dist="38100" dir="2700000" algn="tl">
                    <a:srgbClr val="FFFFFF"/>
                  </a:outerShdw>
                </a:effectLst>
                <a:latin typeface="Albertus Medium" pitchFamily="34" charset="0"/>
              </a:rPr>
              <a:t>T</a:t>
            </a:r>
            <a:r>
              <a:rPr lang="en-US" altLang="en-US" sz="2800" b="1" dirty="0" smtClean="0">
                <a:solidFill>
                  <a:srgbClr val="0D3B88"/>
                </a:solidFill>
                <a:effectLst>
                  <a:outerShdw blurRad="38100" dist="38100" dir="2700000" algn="tl">
                    <a:srgbClr val="FFFFFF"/>
                  </a:outerShdw>
                </a:effectLst>
                <a:latin typeface="Albertus Medium" pitchFamily="34" charset="0"/>
              </a:rPr>
              <a:t>hey share these characteristics…</a:t>
            </a:r>
          </a:p>
        </p:txBody>
      </p:sp>
    </p:spTree>
    <p:extLst>
      <p:ext uri="{BB962C8B-B14F-4D97-AF65-F5344CB8AC3E}">
        <p14:creationId xmlns:p14="http://schemas.microsoft.com/office/powerpoint/2010/main" val="3706385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1FD397-67F5-42E2-9126-09E2C3FE288F}"/>
              </a:ext>
            </a:extLst>
          </p:cNvPr>
          <p:cNvPicPr>
            <a:picLocks noChangeAspect="1"/>
          </p:cNvPicPr>
          <p:nvPr/>
        </p:nvPicPr>
        <p:blipFill rotWithShape="1">
          <a:blip r:embed="rId2"/>
          <a:srcRect l="5109" r="5252" b="2276"/>
          <a:stretch/>
        </p:blipFill>
        <p:spPr>
          <a:xfrm>
            <a:off x="0" y="1765037"/>
            <a:ext cx="4572000" cy="3229618"/>
          </a:xfrm>
          <a:prstGeom prst="rect">
            <a:avLst/>
          </a:prstGeom>
        </p:spPr>
      </p:pic>
      <p:pic>
        <p:nvPicPr>
          <p:cNvPr id="7" name="Picture 6">
            <a:extLst>
              <a:ext uri="{FF2B5EF4-FFF2-40B4-BE49-F238E27FC236}">
                <a16:creationId xmlns:a16="http://schemas.microsoft.com/office/drawing/2014/main" id="{FFE95666-1F74-4853-B4A2-F9B82C670907}"/>
              </a:ext>
            </a:extLst>
          </p:cNvPr>
          <p:cNvPicPr>
            <a:picLocks noChangeAspect="1"/>
          </p:cNvPicPr>
          <p:nvPr/>
        </p:nvPicPr>
        <p:blipFill>
          <a:blip r:embed="rId3"/>
          <a:stretch>
            <a:fillRect/>
          </a:stretch>
        </p:blipFill>
        <p:spPr>
          <a:xfrm>
            <a:off x="4572000" y="1385255"/>
            <a:ext cx="4541655" cy="4087489"/>
          </a:xfrm>
          <a:prstGeom prst="rect">
            <a:avLst/>
          </a:prstGeom>
        </p:spPr>
      </p:pic>
      <p:sp>
        <p:nvSpPr>
          <p:cNvPr id="8" name="Rectangle 7">
            <a:extLst>
              <a:ext uri="{FF2B5EF4-FFF2-40B4-BE49-F238E27FC236}">
                <a16:creationId xmlns:a16="http://schemas.microsoft.com/office/drawing/2014/main" id="{85AFCC31-1336-44EE-9BF6-77FD23ED1714}"/>
              </a:ext>
            </a:extLst>
          </p:cNvPr>
          <p:cNvSpPr/>
          <p:nvPr/>
        </p:nvSpPr>
        <p:spPr>
          <a:xfrm>
            <a:off x="3133344" y="431148"/>
            <a:ext cx="6019800" cy="954107"/>
          </a:xfrm>
          <a:prstGeom prst="rect">
            <a:avLst/>
          </a:prstGeom>
        </p:spPr>
        <p:txBody>
          <a:bodyPr wrap="square">
            <a:spAutoFit/>
          </a:bodyPr>
          <a:lstStyle/>
          <a:p>
            <a:r>
              <a:rPr lang="en-US" sz="2800" dirty="0" smtClean="0"/>
              <a:t>Mono- </a:t>
            </a:r>
            <a:r>
              <a:rPr lang="en-US" sz="2800" dirty="0"/>
              <a:t>and </a:t>
            </a:r>
            <a:r>
              <a:rPr lang="en-US" sz="2800" dirty="0" smtClean="0"/>
              <a:t>poly-articular </a:t>
            </a:r>
            <a:r>
              <a:rPr lang="en-US" sz="2800" dirty="0"/>
              <a:t>arthralgia causes</a:t>
            </a:r>
          </a:p>
        </p:txBody>
      </p:sp>
    </p:spTree>
    <p:extLst>
      <p:ext uri="{BB962C8B-B14F-4D97-AF65-F5344CB8AC3E}">
        <p14:creationId xmlns:p14="http://schemas.microsoft.com/office/powerpoint/2010/main" val="226041257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a:xfrm>
            <a:off x="228600" y="261937"/>
            <a:ext cx="8686800" cy="2057400"/>
          </a:xfrm>
        </p:spPr>
        <p:txBody>
          <a:bodyPr/>
          <a:lstStyle/>
          <a:p>
            <a:pPr eaLnBrk="1" hangingPunct="1">
              <a:defRPr/>
            </a:pPr>
            <a:r>
              <a:rPr lang="en-US" altLang="en-US" sz="3600" dirty="0" smtClean="0">
                <a:latin typeface="Albertus Medium" pitchFamily="34" charset="0"/>
              </a:rPr>
              <a:t>HLA-B27 Association</a:t>
            </a:r>
          </a:p>
        </p:txBody>
      </p:sp>
      <p:sp>
        <p:nvSpPr>
          <p:cNvPr id="404483" name="Rectangle 3"/>
          <p:cNvSpPr>
            <a:spLocks noGrp="1" noChangeArrowheads="1"/>
          </p:cNvSpPr>
          <p:nvPr>
            <p:ph type="body" sz="half" idx="1"/>
          </p:nvPr>
        </p:nvSpPr>
        <p:spPr>
          <a:xfrm>
            <a:off x="228600" y="1828800"/>
            <a:ext cx="8534400" cy="4476750"/>
          </a:xfrm>
        </p:spPr>
        <p:txBody>
          <a:bodyPr/>
          <a:lstStyle/>
          <a:p>
            <a:pPr eaLnBrk="1" hangingPunct="1">
              <a:defRPr/>
            </a:pPr>
            <a:r>
              <a:rPr lang="en-US" altLang="en-US" sz="3200" dirty="0" smtClean="0">
                <a:latin typeface="Albertus Medium" pitchFamily="34" charset="0"/>
              </a:rPr>
              <a:t>Ankylosing spondylitis: 95%</a:t>
            </a:r>
          </a:p>
          <a:p>
            <a:pPr lvl="1" eaLnBrk="1" hangingPunct="1">
              <a:defRPr/>
            </a:pPr>
            <a:r>
              <a:rPr lang="en-US" altLang="en-US" sz="3200" dirty="0" smtClean="0">
                <a:latin typeface="Albertus Medium" pitchFamily="34" charset="0"/>
              </a:rPr>
              <a:t>Ethnically matched controls: 8%</a:t>
            </a:r>
          </a:p>
          <a:p>
            <a:pPr eaLnBrk="1" hangingPunct="1">
              <a:defRPr/>
            </a:pPr>
            <a:r>
              <a:rPr lang="en-US" altLang="en-US" sz="3200" dirty="0" smtClean="0">
                <a:latin typeface="Albertus Medium" pitchFamily="34" charset="0"/>
              </a:rPr>
              <a:t>Reactive arthritis: 70%</a:t>
            </a:r>
          </a:p>
          <a:p>
            <a:pPr eaLnBrk="1" hangingPunct="1">
              <a:defRPr/>
            </a:pPr>
            <a:r>
              <a:rPr lang="en-US" altLang="en-US" sz="3200" dirty="0" err="1" smtClean="0">
                <a:latin typeface="Albertus Medium" pitchFamily="34" charset="0"/>
              </a:rPr>
              <a:t>Enteropathic</a:t>
            </a:r>
            <a:r>
              <a:rPr lang="en-US" altLang="en-US" sz="3200" dirty="0" smtClean="0">
                <a:latin typeface="Albertus Medium" pitchFamily="34" charset="0"/>
              </a:rPr>
              <a:t> arthritis: 50%</a:t>
            </a:r>
          </a:p>
          <a:p>
            <a:pPr eaLnBrk="1" hangingPunct="1">
              <a:defRPr/>
            </a:pPr>
            <a:r>
              <a:rPr lang="en-US" altLang="en-US" sz="3200" dirty="0" smtClean="0">
                <a:latin typeface="Albertus Medium" pitchFamily="34" charset="0"/>
              </a:rPr>
              <a:t>Psoriatic arthritis: 35%</a:t>
            </a:r>
          </a:p>
          <a:p>
            <a:pPr eaLnBrk="1" hangingPunct="1">
              <a:defRPr/>
            </a:pPr>
            <a:endParaRPr lang="en-US" altLang="en-US" sz="2800" dirty="0" smtClean="0">
              <a:latin typeface="Albertus Medium" pitchFamily="34" charset="0"/>
            </a:endParaRPr>
          </a:p>
        </p:txBody>
      </p:sp>
      <p:sp>
        <p:nvSpPr>
          <p:cNvPr id="404484" name="Rectangle 4"/>
          <p:cNvSpPr>
            <a:spLocks noGrp="1" noChangeArrowheads="1"/>
          </p:cNvSpPr>
          <p:nvPr>
            <p:ph type="body" sz="half" idx="2"/>
          </p:nvPr>
        </p:nvSpPr>
        <p:spPr>
          <a:xfrm flipV="1">
            <a:off x="7086600" y="233362"/>
            <a:ext cx="2209800" cy="1619250"/>
          </a:xfrm>
        </p:spPr>
        <p:txBody>
          <a:bodyPr/>
          <a:lstStyle/>
          <a:p>
            <a:pPr algn="ctr" eaLnBrk="1" hangingPunct="1">
              <a:lnSpc>
                <a:spcPct val="90000"/>
              </a:lnSpc>
              <a:buFont typeface="Wingdings" panose="05000000000000000000" pitchFamily="2" charset="2"/>
              <a:buNone/>
              <a:defRPr/>
            </a:pPr>
            <a:endParaRPr lang="en-US" altLang="en-US" sz="2800" b="1" dirty="0" smtClean="0">
              <a:solidFill>
                <a:srgbClr val="67358D"/>
              </a:solidFill>
              <a:effectLst>
                <a:outerShdw blurRad="38100" dist="38100" dir="2700000" algn="tl">
                  <a:srgbClr val="FFFFFF"/>
                </a:outerShdw>
              </a:effectLst>
              <a:latin typeface="Albertus Medium" pitchFamily="34" charset="0"/>
            </a:endParaRPr>
          </a:p>
        </p:txBody>
      </p:sp>
    </p:spTree>
    <p:extLst>
      <p:ext uri="{BB962C8B-B14F-4D97-AF65-F5344CB8AC3E}">
        <p14:creationId xmlns:p14="http://schemas.microsoft.com/office/powerpoint/2010/main" val="35131043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2819400" y="192386"/>
            <a:ext cx="6096000" cy="722014"/>
          </a:xfrm>
        </p:spPr>
        <p:txBody>
          <a:bodyPr/>
          <a:lstStyle/>
          <a:p>
            <a:pPr eaLnBrk="1" hangingPunct="1">
              <a:defRPr/>
            </a:pPr>
            <a:r>
              <a:rPr lang="en-US" altLang="en-US" sz="4000" dirty="0" smtClean="0">
                <a:latin typeface="Albertus Medium" pitchFamily="34" charset="0"/>
              </a:rPr>
              <a:t>Ankylosing spondylitis</a:t>
            </a:r>
          </a:p>
        </p:txBody>
      </p:sp>
      <p:sp>
        <p:nvSpPr>
          <p:cNvPr id="394243" name="Rectangle 3"/>
          <p:cNvSpPr>
            <a:spLocks noGrp="1" noChangeArrowheads="1"/>
          </p:cNvSpPr>
          <p:nvPr>
            <p:ph type="body" sz="half" idx="1"/>
          </p:nvPr>
        </p:nvSpPr>
        <p:spPr>
          <a:xfrm>
            <a:off x="457200" y="1411586"/>
            <a:ext cx="8305800" cy="5136553"/>
          </a:xfrm>
        </p:spPr>
        <p:txBody>
          <a:bodyPr/>
          <a:lstStyle/>
          <a:p>
            <a:pPr eaLnBrk="1" hangingPunct="1">
              <a:defRPr/>
            </a:pPr>
            <a:r>
              <a:rPr lang="en-US" altLang="en-US" sz="2800" dirty="0" smtClean="0">
                <a:latin typeface="Albertus Medium" pitchFamily="34" charset="0"/>
              </a:rPr>
              <a:t>Inflammatory back pain requires 4 of these 5 criteria (serves as a screening tool for AS)</a:t>
            </a:r>
          </a:p>
          <a:p>
            <a:pPr lvl="1" eaLnBrk="1" hangingPunct="1">
              <a:defRPr/>
            </a:pPr>
            <a:r>
              <a:rPr lang="en-US" altLang="en-US" sz="2400" dirty="0" smtClean="0">
                <a:latin typeface="Albertus Medium" pitchFamily="34" charset="0"/>
              </a:rPr>
              <a:t>Young onset (</a:t>
            </a:r>
            <a:r>
              <a:rPr lang="en-US" altLang="en-US" sz="2400" dirty="0" smtClean="0">
                <a:latin typeface="Albertus Medium" pitchFamily="34" charset="0"/>
                <a:sym typeface="Symbol" panose="05050102010706020507" pitchFamily="18" charset="2"/>
              </a:rPr>
              <a:t> 40 years)</a:t>
            </a:r>
          </a:p>
          <a:p>
            <a:pPr lvl="1" eaLnBrk="1" hangingPunct="1">
              <a:defRPr/>
            </a:pPr>
            <a:r>
              <a:rPr lang="en-US" altLang="en-US" sz="2400" dirty="0" smtClean="0">
                <a:latin typeface="Albertus Medium" pitchFamily="34" charset="0"/>
                <a:sym typeface="Symbol" panose="05050102010706020507" pitchFamily="18" charset="2"/>
              </a:rPr>
              <a:t>Morning stiffness ( 30 minutes)</a:t>
            </a:r>
          </a:p>
          <a:p>
            <a:pPr lvl="1" eaLnBrk="1" hangingPunct="1">
              <a:defRPr/>
            </a:pPr>
            <a:r>
              <a:rPr lang="en-US" altLang="en-US" sz="2400" dirty="0" smtClean="0">
                <a:latin typeface="Albertus Medium" pitchFamily="34" charset="0"/>
                <a:sym typeface="Symbol" panose="05050102010706020507" pitchFamily="18" charset="2"/>
              </a:rPr>
              <a:t>Chronic ( 3 months)</a:t>
            </a:r>
          </a:p>
          <a:p>
            <a:pPr lvl="1" eaLnBrk="1" hangingPunct="1">
              <a:defRPr/>
            </a:pPr>
            <a:r>
              <a:rPr lang="en-US" altLang="en-US" sz="2400" dirty="0" smtClean="0">
                <a:latin typeface="Albertus Medium" pitchFamily="34" charset="0"/>
                <a:sym typeface="Symbol" panose="05050102010706020507" pitchFamily="18" charset="2"/>
              </a:rPr>
              <a:t>Activity improves the pain (rest does not)</a:t>
            </a:r>
          </a:p>
          <a:p>
            <a:pPr lvl="1" eaLnBrk="1" hangingPunct="1">
              <a:defRPr/>
            </a:pPr>
            <a:r>
              <a:rPr lang="en-US" altLang="en-US" sz="2400" dirty="0" smtClean="0">
                <a:latin typeface="Albertus Medium" pitchFamily="34" charset="0"/>
                <a:sym typeface="Symbol" panose="05050102010706020507" pitchFamily="18" charset="2"/>
              </a:rPr>
              <a:t>Insidious (not acute)</a:t>
            </a:r>
          </a:p>
          <a:p>
            <a:pPr lvl="1" eaLnBrk="1" hangingPunct="1">
              <a:buFont typeface="Wingdings" panose="05000000000000000000" pitchFamily="2" charset="2"/>
              <a:buNone/>
              <a:defRPr/>
            </a:pPr>
            <a:r>
              <a:rPr lang="en-US" altLang="en-US" sz="2400" dirty="0" smtClean="0">
                <a:latin typeface="Albertus Medium" pitchFamily="34" charset="0"/>
                <a:sym typeface="Symbol" panose="05050102010706020507" pitchFamily="18" charset="2"/>
              </a:rPr>
              <a:t>	</a:t>
            </a:r>
          </a:p>
        </p:txBody>
      </p:sp>
      <p:sp>
        <p:nvSpPr>
          <p:cNvPr id="394244" name="Rectangle 4"/>
          <p:cNvSpPr>
            <a:spLocks noGrp="1" noChangeArrowheads="1"/>
          </p:cNvSpPr>
          <p:nvPr>
            <p:ph type="body" sz="half" idx="2"/>
          </p:nvPr>
        </p:nvSpPr>
        <p:spPr>
          <a:xfrm>
            <a:off x="8534400" y="1143000"/>
            <a:ext cx="228600" cy="838200"/>
          </a:xfrm>
        </p:spPr>
        <p:txBody>
          <a:bodyPr/>
          <a:lstStyle/>
          <a:p>
            <a:pPr algn="ctr" eaLnBrk="1" hangingPunct="1">
              <a:buFont typeface="Wingdings" panose="05000000000000000000" pitchFamily="2" charset="2"/>
              <a:buNone/>
              <a:defRPr/>
            </a:pPr>
            <a:endParaRPr lang="en-US" altLang="en-US" sz="3600" dirty="0" smtClean="0">
              <a:solidFill>
                <a:schemeClr val="accent1"/>
              </a:solidFill>
              <a:effectLst>
                <a:outerShdw blurRad="38100" dist="38100" dir="2700000" algn="tl">
                  <a:srgbClr val="FFFFFF"/>
                </a:outerShdw>
              </a:effectLst>
              <a:latin typeface="Albertus Medium" pitchFamily="34" charset="0"/>
            </a:endParaRPr>
          </a:p>
        </p:txBody>
      </p:sp>
    </p:spTree>
    <p:extLst>
      <p:ext uri="{BB962C8B-B14F-4D97-AF65-F5344CB8AC3E}">
        <p14:creationId xmlns:p14="http://schemas.microsoft.com/office/powerpoint/2010/main" val="15512588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2895600" y="0"/>
            <a:ext cx="6019800" cy="762000"/>
          </a:xfrm>
        </p:spPr>
        <p:txBody>
          <a:bodyPr/>
          <a:lstStyle/>
          <a:p>
            <a:pPr eaLnBrk="1" hangingPunct="1">
              <a:defRPr/>
            </a:pPr>
            <a:r>
              <a:rPr lang="en-US" altLang="en-US" dirty="0" smtClean="0">
                <a:latin typeface="Albertus Medium" pitchFamily="34" charset="0"/>
              </a:rPr>
              <a:t>Ankylosing spondylitis</a:t>
            </a:r>
          </a:p>
        </p:txBody>
      </p:sp>
      <p:sp>
        <p:nvSpPr>
          <p:cNvPr id="422915" name="Rectangle 3"/>
          <p:cNvSpPr>
            <a:spLocks noGrp="1" noChangeArrowheads="1"/>
          </p:cNvSpPr>
          <p:nvPr>
            <p:ph type="body" sz="half" idx="1"/>
          </p:nvPr>
        </p:nvSpPr>
        <p:spPr>
          <a:xfrm>
            <a:off x="457200" y="1066800"/>
            <a:ext cx="8458200" cy="5638800"/>
          </a:xfrm>
        </p:spPr>
        <p:txBody>
          <a:bodyPr/>
          <a:lstStyle/>
          <a:p>
            <a:pPr eaLnBrk="1" hangingPunct="1">
              <a:defRPr/>
            </a:pPr>
            <a:r>
              <a:rPr lang="en-US" altLang="en-US" sz="2400" dirty="0" smtClean="0">
                <a:latin typeface="Albertus Medium" pitchFamily="34" charset="0"/>
                <a:sym typeface="Symbol" panose="05050102010706020507" pitchFamily="18" charset="2"/>
              </a:rPr>
              <a:t>Restriction of lumbar movement</a:t>
            </a:r>
          </a:p>
          <a:p>
            <a:pPr lvl="1" eaLnBrk="1" hangingPunct="1">
              <a:defRPr/>
            </a:pPr>
            <a:r>
              <a:rPr lang="en-US" altLang="en-US" sz="2000" dirty="0" err="1" smtClean="0">
                <a:solidFill>
                  <a:schemeClr val="accent1"/>
                </a:solidFill>
                <a:effectLst>
                  <a:outerShdw blurRad="38100" dist="38100" dir="2700000" algn="tl">
                    <a:srgbClr val="FFFFFF"/>
                  </a:outerShdw>
                </a:effectLst>
                <a:latin typeface="Albertus Medium" pitchFamily="34" charset="0"/>
                <a:sym typeface="Symbol" panose="05050102010706020507" pitchFamily="18" charset="2"/>
              </a:rPr>
              <a:t>Shober’s</a:t>
            </a:r>
            <a:r>
              <a:rPr lang="en-US" altLang="en-US" sz="2000" dirty="0" smtClean="0">
                <a:solidFill>
                  <a:schemeClr val="accent1"/>
                </a:solidFill>
                <a:effectLst>
                  <a:outerShdw blurRad="38100" dist="38100" dir="2700000" algn="tl">
                    <a:srgbClr val="FFFFFF"/>
                  </a:outerShdw>
                </a:effectLst>
                <a:latin typeface="Albertus Medium" pitchFamily="34" charset="0"/>
                <a:sym typeface="Symbol" panose="05050102010706020507" pitchFamily="18" charset="2"/>
              </a:rPr>
              <a:t> test</a:t>
            </a:r>
            <a:r>
              <a:rPr lang="en-US" altLang="en-US" sz="2000" dirty="0" smtClean="0">
                <a:latin typeface="Albertus Medium" pitchFamily="34" charset="0"/>
                <a:sym typeface="Symbol" panose="05050102010706020507" pitchFamily="18" charset="2"/>
              </a:rPr>
              <a:t> – mark the patient’s back at the level of the posterior iliac spine.  Place one finger 5 cm below this mark and a 2</a:t>
            </a:r>
            <a:r>
              <a:rPr lang="en-US" altLang="en-US" sz="2000" baseline="30000" dirty="0" smtClean="0">
                <a:latin typeface="Albertus Medium" pitchFamily="34" charset="0"/>
                <a:sym typeface="Symbol" panose="05050102010706020507" pitchFamily="18" charset="2"/>
              </a:rPr>
              <a:t>nd</a:t>
            </a:r>
            <a:r>
              <a:rPr lang="en-US" altLang="en-US" sz="2000" dirty="0" smtClean="0">
                <a:latin typeface="Albertus Medium" pitchFamily="34" charset="0"/>
                <a:sym typeface="Symbol" panose="05050102010706020507" pitchFamily="18" charset="2"/>
              </a:rPr>
              <a:t> finger 10 cm above this mark.  Patient is instructed to touch his toes.  If the distance between fingers increases &lt; 5 cm, lumbar flexion is limited.</a:t>
            </a:r>
          </a:p>
          <a:p>
            <a:pPr eaLnBrk="1" hangingPunct="1">
              <a:defRPr/>
            </a:pPr>
            <a:r>
              <a:rPr lang="en-US" altLang="en-US" sz="2400" dirty="0" smtClean="0">
                <a:latin typeface="Albertus Medium" pitchFamily="34" charset="0"/>
                <a:sym typeface="Symbol" panose="05050102010706020507" pitchFamily="18" charset="2"/>
              </a:rPr>
              <a:t>Anterior uveitis (iritis or </a:t>
            </a:r>
            <a:r>
              <a:rPr lang="en-US" altLang="en-US" sz="2400" dirty="0" err="1" smtClean="0">
                <a:latin typeface="Albertus Medium" pitchFamily="34" charset="0"/>
                <a:sym typeface="Symbol" panose="05050102010706020507" pitchFamily="18" charset="2"/>
              </a:rPr>
              <a:t>iridocyclitis</a:t>
            </a:r>
            <a:r>
              <a:rPr lang="en-US" altLang="en-US" sz="2400" dirty="0" smtClean="0">
                <a:latin typeface="Albertus Medium" pitchFamily="34" charset="0"/>
                <a:sym typeface="Symbol" panose="05050102010706020507" pitchFamily="18" charset="2"/>
              </a:rPr>
              <a:t>) (25%)</a:t>
            </a:r>
          </a:p>
          <a:p>
            <a:pPr lvl="1" eaLnBrk="1" hangingPunct="1">
              <a:defRPr/>
            </a:pPr>
            <a:r>
              <a:rPr lang="en-US" altLang="en-US" sz="2000" dirty="0" smtClean="0">
                <a:latin typeface="Albertus Medium" pitchFamily="34" charset="0"/>
                <a:sym typeface="Symbol" panose="05050102010706020507" pitchFamily="18" charset="2"/>
              </a:rPr>
              <a:t>Acute eye pain</a:t>
            </a:r>
          </a:p>
          <a:p>
            <a:pPr lvl="1" eaLnBrk="1" hangingPunct="1">
              <a:defRPr/>
            </a:pPr>
            <a:r>
              <a:rPr lang="en-US" altLang="en-US" sz="2000" dirty="0" smtClean="0">
                <a:latin typeface="Albertus Medium" pitchFamily="34" charset="0"/>
                <a:sym typeface="Symbol" panose="05050102010706020507" pitchFamily="18" charset="2"/>
              </a:rPr>
              <a:t>Increased lacrimation</a:t>
            </a:r>
          </a:p>
          <a:p>
            <a:pPr lvl="1" eaLnBrk="1" hangingPunct="1">
              <a:defRPr/>
            </a:pPr>
            <a:r>
              <a:rPr lang="en-US" altLang="en-US" sz="2000" dirty="0" smtClean="0">
                <a:latin typeface="Albertus Medium" pitchFamily="34" charset="0"/>
                <a:sym typeface="Symbol" panose="05050102010706020507" pitchFamily="18" charset="2"/>
              </a:rPr>
              <a:t>Photophobia</a:t>
            </a:r>
          </a:p>
          <a:p>
            <a:pPr lvl="1" eaLnBrk="1" hangingPunct="1">
              <a:defRPr/>
            </a:pPr>
            <a:r>
              <a:rPr lang="en-US" altLang="en-US" sz="2000" dirty="0" smtClean="0">
                <a:latin typeface="Albertus Medium" pitchFamily="34" charset="0"/>
                <a:sym typeface="Symbol" panose="05050102010706020507" pitchFamily="18" charset="2"/>
              </a:rPr>
              <a:t>Blurred vision</a:t>
            </a:r>
          </a:p>
          <a:p>
            <a:pPr eaLnBrk="1" hangingPunct="1">
              <a:defRPr/>
            </a:pPr>
            <a:r>
              <a:rPr lang="en-US" altLang="en-US" sz="2400" dirty="0" err="1" smtClean="0">
                <a:latin typeface="Albertus Medium" pitchFamily="34" charset="0"/>
                <a:sym typeface="Symbol" panose="05050102010706020507" pitchFamily="18" charset="2"/>
              </a:rPr>
              <a:t>Aortitis</a:t>
            </a:r>
            <a:r>
              <a:rPr lang="en-US" altLang="en-US" sz="2400" dirty="0" smtClean="0">
                <a:latin typeface="Albertus Medium" pitchFamily="34" charset="0"/>
                <a:sym typeface="Symbol" panose="05050102010706020507" pitchFamily="18" charset="2"/>
              </a:rPr>
              <a:t> with fibrosis</a:t>
            </a:r>
          </a:p>
          <a:p>
            <a:pPr lvl="1" eaLnBrk="1" hangingPunct="1">
              <a:defRPr/>
            </a:pPr>
            <a:r>
              <a:rPr lang="en-US" altLang="en-US" sz="2000" dirty="0" smtClean="0">
                <a:latin typeface="Albertus Medium" pitchFamily="34" charset="0"/>
                <a:sym typeface="Symbol" panose="05050102010706020507" pitchFamily="18" charset="2"/>
              </a:rPr>
              <a:t>Aortic insufficiency</a:t>
            </a:r>
          </a:p>
          <a:p>
            <a:pPr lvl="1" eaLnBrk="1" hangingPunct="1">
              <a:defRPr/>
            </a:pPr>
            <a:r>
              <a:rPr lang="en-US" altLang="en-US" sz="2000" dirty="0" smtClean="0">
                <a:latin typeface="Albertus Medium" pitchFamily="34" charset="0"/>
                <a:sym typeface="Symbol" panose="05050102010706020507" pitchFamily="18" charset="2"/>
              </a:rPr>
              <a:t>Third degree heart block (5%)</a:t>
            </a:r>
          </a:p>
        </p:txBody>
      </p:sp>
      <p:sp>
        <p:nvSpPr>
          <p:cNvPr id="422916" name="Rectangle 4"/>
          <p:cNvSpPr>
            <a:spLocks noGrp="1" noChangeArrowheads="1"/>
          </p:cNvSpPr>
          <p:nvPr>
            <p:ph type="body" sz="half" idx="2"/>
          </p:nvPr>
        </p:nvSpPr>
        <p:spPr>
          <a:xfrm>
            <a:off x="457200" y="798213"/>
            <a:ext cx="8305800" cy="685800"/>
          </a:xfrm>
        </p:spPr>
        <p:txBody>
          <a:bodyPr/>
          <a:lstStyle/>
          <a:p>
            <a:pPr algn="ctr" eaLnBrk="1" hangingPunct="1">
              <a:buFont typeface="Wingdings" panose="05000000000000000000" pitchFamily="2" charset="2"/>
              <a:buNone/>
              <a:defRPr/>
            </a:pPr>
            <a:endParaRPr lang="en-US" altLang="en-US" dirty="0" smtClean="0">
              <a:solidFill>
                <a:schemeClr val="accent1"/>
              </a:solidFill>
              <a:effectLst>
                <a:outerShdw blurRad="38100" dist="38100" dir="2700000" algn="tl">
                  <a:srgbClr val="FFFFFF"/>
                </a:outerShdw>
              </a:effectLst>
              <a:latin typeface="Albertus Medium" pitchFamily="34" charset="0"/>
            </a:endParaRPr>
          </a:p>
        </p:txBody>
      </p:sp>
    </p:spTree>
    <p:extLst>
      <p:ext uri="{BB962C8B-B14F-4D97-AF65-F5344CB8AC3E}">
        <p14:creationId xmlns:p14="http://schemas.microsoft.com/office/powerpoint/2010/main" val="233918887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7" y="0"/>
            <a:ext cx="5715000" cy="1143000"/>
          </a:xfrm>
        </p:spPr>
        <p:txBody>
          <a:bodyPr/>
          <a:lstStyle/>
          <a:p>
            <a:r>
              <a:rPr lang="en-US" dirty="0" err="1" smtClean="0"/>
              <a:t>Sacroiliitis</a:t>
            </a:r>
            <a:endParaRPr lang="en-US" dirty="0"/>
          </a:p>
        </p:txBody>
      </p:sp>
      <p:sp>
        <p:nvSpPr>
          <p:cNvPr id="3" name="Content Placeholder 2"/>
          <p:cNvSpPr>
            <a:spLocks noGrp="1"/>
          </p:cNvSpPr>
          <p:nvPr>
            <p:ph idx="1"/>
          </p:nvPr>
        </p:nvSpPr>
        <p:spPr>
          <a:xfrm>
            <a:off x="1066800" y="1143000"/>
            <a:ext cx="7620000" cy="4983163"/>
          </a:xfrm>
        </p:spPr>
        <p:txBody>
          <a:bodyPr/>
          <a:lstStyle/>
          <a:p>
            <a:r>
              <a:rPr lang="en-US" dirty="0">
                <a:hlinkClick r:id="rId2"/>
              </a:rPr>
              <a:t>https://</a:t>
            </a:r>
            <a:r>
              <a:rPr lang="en-US" dirty="0" smtClean="0">
                <a:hlinkClick r:id="rId2"/>
              </a:rPr>
              <a:t>www.youtube.com/watch?v=TFdv7dGweR4</a:t>
            </a:r>
            <a:endParaRPr lang="en-US" dirty="0" smtClean="0"/>
          </a:p>
          <a:p>
            <a:r>
              <a:rPr lang="en-US" dirty="0">
                <a:hlinkClick r:id="rId3"/>
              </a:rPr>
              <a:t>https://</a:t>
            </a:r>
            <a:r>
              <a:rPr lang="en-US" dirty="0" smtClean="0">
                <a:hlinkClick r:id="rId3"/>
              </a:rPr>
              <a:t>www.youtube.com/watch?v=ukDJ_OxOuBY</a:t>
            </a:r>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123</a:t>
            </a:fld>
            <a:endParaRPr lang="en-US" altLang="en-US"/>
          </a:p>
        </p:txBody>
      </p:sp>
    </p:spTree>
    <p:extLst>
      <p:ext uri="{BB962C8B-B14F-4D97-AF65-F5344CB8AC3E}">
        <p14:creationId xmlns:p14="http://schemas.microsoft.com/office/powerpoint/2010/main" val="6007120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Rectangle 4"/>
          <p:cNvSpPr>
            <a:spLocks noGrp="1" noChangeArrowheads="1"/>
          </p:cNvSpPr>
          <p:nvPr>
            <p:ph type="title"/>
          </p:nvPr>
        </p:nvSpPr>
        <p:spPr>
          <a:xfrm>
            <a:off x="2743200" y="0"/>
            <a:ext cx="5943600" cy="636588"/>
          </a:xfrm>
        </p:spPr>
        <p:txBody>
          <a:bodyPr/>
          <a:lstStyle/>
          <a:p>
            <a:pPr eaLnBrk="1" hangingPunct="1">
              <a:defRPr/>
            </a:pPr>
            <a:r>
              <a:rPr lang="en-US" altLang="en-US" sz="4000" dirty="0" smtClean="0">
                <a:latin typeface="Albertus Medium" pitchFamily="34" charset="0"/>
              </a:rPr>
              <a:t>Ankylosing spondylitis</a:t>
            </a:r>
          </a:p>
        </p:txBody>
      </p:sp>
      <p:sp>
        <p:nvSpPr>
          <p:cNvPr id="417797" name="Rectangle 5"/>
          <p:cNvSpPr>
            <a:spLocks noGrp="1" noChangeArrowheads="1"/>
          </p:cNvSpPr>
          <p:nvPr>
            <p:ph type="body" sz="half" idx="1"/>
          </p:nvPr>
        </p:nvSpPr>
        <p:spPr>
          <a:xfrm>
            <a:off x="457200" y="762000"/>
            <a:ext cx="8229600" cy="457200"/>
          </a:xfrm>
        </p:spPr>
        <p:txBody>
          <a:bodyPr/>
          <a:lstStyle/>
          <a:p>
            <a:pPr algn="ctr" eaLnBrk="1" hangingPunct="1">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Radiographic evaluation</a:t>
            </a:r>
          </a:p>
        </p:txBody>
      </p:sp>
      <p:graphicFrame>
        <p:nvGraphicFramePr>
          <p:cNvPr id="417865" name="Group 73"/>
          <p:cNvGraphicFramePr>
            <a:graphicFrameLocks noGrp="1"/>
          </p:cNvGraphicFramePr>
          <p:nvPr>
            <p:ph sz="half" idx="2"/>
            <p:extLst>
              <p:ext uri="{D42A27DB-BD31-4B8C-83A1-F6EECF244321}">
                <p14:modId xmlns:p14="http://schemas.microsoft.com/office/powerpoint/2010/main" val="379552877"/>
              </p:ext>
            </p:extLst>
          </p:nvPr>
        </p:nvGraphicFramePr>
        <p:xfrm>
          <a:off x="457200" y="1344612"/>
          <a:ext cx="8229600" cy="5132390"/>
        </p:xfrm>
        <a:graphic>
          <a:graphicData uri="http://schemas.openxmlformats.org/drawingml/2006/table">
            <a:tbl>
              <a:tblPr/>
              <a:tblGrid>
                <a:gridCol w="2057400">
                  <a:extLst>
                    <a:ext uri="{9D8B030D-6E8A-4147-A177-3AD203B41FA5}">
                      <a16:colId xmlns:a16="http://schemas.microsoft.com/office/drawing/2014/main" val="773009217"/>
                    </a:ext>
                  </a:extLst>
                </a:gridCol>
                <a:gridCol w="6172200">
                  <a:extLst>
                    <a:ext uri="{9D8B030D-6E8A-4147-A177-3AD203B41FA5}">
                      <a16:colId xmlns:a16="http://schemas.microsoft.com/office/drawing/2014/main" val="2378763749"/>
                    </a:ext>
                  </a:extLst>
                </a:gridCol>
              </a:tblGrid>
              <a:tr h="814897">
                <a:tc gridSpan="2">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defRPr/>
                      </a:pPr>
                      <a:r>
                        <a:rPr kumimoji="0" lang="en-US" altLang="en-US" sz="3200" b="0" i="0" u="none" strike="noStrike" cap="none" normalizeH="0" baseline="0" dirty="0" smtClean="0">
                          <a:ln>
                            <a:noFill/>
                          </a:ln>
                          <a:solidFill>
                            <a:schemeClr val="tx1"/>
                          </a:solidFill>
                          <a:effectLst>
                            <a:outerShdw blurRad="38100" dist="38100" dir="2700000" algn="tl">
                              <a:srgbClr val="FFFFFF"/>
                            </a:outerShdw>
                          </a:effectLst>
                          <a:latin typeface="Albertus Medium" pitchFamily="34" charset="0"/>
                        </a:rPr>
                        <a:t>Sacroiliac</a:t>
                      </a:r>
                      <a:r>
                        <a:rPr kumimoji="0" lang="en-US" altLang="en-US" sz="2800" b="0" i="0" u="none" strike="noStrike" cap="none" normalizeH="0" baseline="0" dirty="0" smtClean="0">
                          <a:ln>
                            <a:noFill/>
                          </a:ln>
                          <a:solidFill>
                            <a:schemeClr val="tx1"/>
                          </a:solidFill>
                          <a:effectLst>
                            <a:outerShdw blurRad="38100" dist="38100" dir="2700000" algn="tl">
                              <a:srgbClr val="FFFFFF"/>
                            </a:outerShdw>
                          </a:effectLst>
                          <a:latin typeface="Albertus Medium" pitchFamily="34" charset="0"/>
                        </a:rPr>
                        <a:t> joints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895293587"/>
                  </a:ext>
                </a:extLst>
              </a:tr>
              <a:tr h="818137">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Grade 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Normal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6551529"/>
                  </a:ext>
                </a:extLst>
              </a:tr>
              <a:tr h="813276">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Grade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Suspicious changes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0808761"/>
                  </a:ext>
                </a:extLst>
              </a:tr>
              <a:tr h="813276">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Grade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Minimal abnormality – small localized areas with erosion or sclerosis without alterations in joint width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28173048"/>
                  </a:ext>
                </a:extLst>
              </a:tr>
              <a:tr h="1057907">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Grade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Unequivocal abnormality – moderate or advanced sacroiliitis with </a:t>
                      </a: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sym typeface="Symbol" panose="05050102010706020507" pitchFamily="18" charset="2"/>
                        </a:rPr>
                        <a:t> 1 of the following: erosions, sclerosis, widening, narrowing, or partial ankylosis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4760876"/>
                  </a:ext>
                </a:extLst>
              </a:tr>
              <a:tr h="814897">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smtClean="0">
                          <a:ln>
                            <a:noFill/>
                          </a:ln>
                          <a:solidFill>
                            <a:schemeClr val="tx1"/>
                          </a:solidFill>
                          <a:effectLst>
                            <a:outerShdw blurRad="38100" dist="38100" dir="2700000" algn="tl">
                              <a:srgbClr val="010199"/>
                            </a:outerShdw>
                          </a:effectLst>
                          <a:latin typeface="Albertus Medium" pitchFamily="34" charset="0"/>
                        </a:rPr>
                        <a:t>Grade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anose="05000000000000000000" pitchFamily="2" charset="2"/>
                        <a:defRPr sz="2800">
                          <a:solidFill>
                            <a:schemeClr val="tx1"/>
                          </a:solidFill>
                          <a:effectLst>
                            <a:outerShdw blurRad="38100" dist="38100" dir="2700000" algn="tl">
                              <a:srgbClr val="010199"/>
                            </a:outerShdw>
                          </a:effectLst>
                          <a:latin typeface="Arial" panose="020B0604020202020204" pitchFamily="34" charset="0"/>
                        </a:defRPr>
                      </a:lvl1pPr>
                      <a:lvl2pPr>
                        <a:spcBef>
                          <a:spcPct val="20000"/>
                        </a:spcBef>
                        <a:buClr>
                          <a:schemeClr val="tx2"/>
                        </a:buClr>
                        <a:buSzPct val="75000"/>
                        <a:buFont typeface="Wingdings" panose="05000000000000000000" pitchFamily="2" charset="2"/>
                        <a:defRPr sz="2400">
                          <a:solidFill>
                            <a:schemeClr val="tx1"/>
                          </a:solidFill>
                          <a:effectLst>
                            <a:outerShdw blurRad="38100" dist="38100" dir="2700000" algn="tl">
                              <a:srgbClr val="010199"/>
                            </a:outerShdw>
                          </a:effectLst>
                          <a:latin typeface="Arial" panose="020B0604020202020204" pitchFamily="34" charset="0"/>
                        </a:defRPr>
                      </a:lvl2pPr>
                      <a:lvl3pPr>
                        <a:spcBef>
                          <a:spcPct val="20000"/>
                        </a:spcBef>
                        <a:buClr>
                          <a:schemeClr val="accent2"/>
                        </a:buClr>
                        <a:buSzPct val="75000"/>
                        <a:buFont typeface="Wingdings" panose="05000000000000000000" pitchFamily="2" charset="2"/>
                        <a:defRPr sz="2000">
                          <a:solidFill>
                            <a:schemeClr val="tx1"/>
                          </a:solidFill>
                          <a:effectLst>
                            <a:outerShdw blurRad="38100" dist="38100" dir="2700000" algn="tl">
                              <a:srgbClr val="010199"/>
                            </a:outerShdw>
                          </a:effectLst>
                          <a:latin typeface="Arial" panose="020B0604020202020204" pitchFamily="34" charset="0"/>
                        </a:defRPr>
                      </a:lvl3pPr>
                      <a:lvl4pPr>
                        <a:spcBef>
                          <a:spcPct val="20000"/>
                        </a:spcBef>
                        <a:buClr>
                          <a:schemeClr val="folHlink"/>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4pPr>
                      <a:lvl5pPr>
                        <a:spcBef>
                          <a:spcPct val="20000"/>
                        </a:spcBef>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5pPr>
                      <a:lvl6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6pPr>
                      <a:lvl7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7pPr>
                      <a:lvl8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8pPr>
                      <a:lvl9pPr fontAlgn="base">
                        <a:spcBef>
                          <a:spcPct val="20000"/>
                        </a:spcBef>
                        <a:spcAft>
                          <a:spcPct val="0"/>
                        </a:spcAft>
                        <a:buClr>
                          <a:schemeClr val="tx1"/>
                        </a:buClr>
                        <a:buSzPct val="75000"/>
                        <a:buFont typeface="Wingdings" panose="05000000000000000000" pitchFamily="2" charset="2"/>
                        <a:defRPr>
                          <a:solidFill>
                            <a:schemeClr val="tx1"/>
                          </a:solidFill>
                          <a:effectLst>
                            <a:outerShdw blurRad="38100" dist="38100" dir="2700000" algn="tl">
                              <a:srgbClr val="010199"/>
                            </a:outerShdw>
                          </a:effectLst>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tabLst/>
                      </a:pPr>
                      <a:r>
                        <a:rPr kumimoji="0" lang="en-US" altLang="en-US" sz="2000" b="0" i="0" u="none" strike="noStrike" cap="none" normalizeH="0" baseline="0" dirty="0" smtClean="0">
                          <a:ln>
                            <a:noFill/>
                          </a:ln>
                          <a:solidFill>
                            <a:schemeClr val="tx1"/>
                          </a:solidFill>
                          <a:effectLst>
                            <a:outerShdw blurRad="38100" dist="38100" dir="2700000" algn="tl">
                              <a:srgbClr val="010199"/>
                            </a:outerShdw>
                          </a:effectLst>
                          <a:latin typeface="Albertus Medium" pitchFamily="34" charset="0"/>
                        </a:rPr>
                        <a:t>Severe abnormality – total </a:t>
                      </a:r>
                      <a:r>
                        <a:rPr kumimoji="0" lang="en-US" altLang="en-US" sz="2000" b="0" i="0" u="none" strike="noStrike" cap="none" normalizeH="0" baseline="0" dirty="0" err="1" smtClean="0">
                          <a:ln>
                            <a:noFill/>
                          </a:ln>
                          <a:solidFill>
                            <a:schemeClr val="tx1"/>
                          </a:solidFill>
                          <a:effectLst>
                            <a:outerShdw blurRad="38100" dist="38100" dir="2700000" algn="tl">
                              <a:srgbClr val="010199"/>
                            </a:outerShdw>
                          </a:effectLst>
                          <a:latin typeface="Albertus Medium" pitchFamily="34" charset="0"/>
                        </a:rPr>
                        <a:t>ankylosis</a:t>
                      </a:r>
                      <a:endParaRPr kumimoji="0" lang="en-US" altLang="en-US" sz="2000" b="0" i="0" u="none" strike="noStrike" cap="none" normalizeH="0" baseline="0" dirty="0" smtClean="0">
                        <a:ln>
                          <a:noFill/>
                        </a:ln>
                        <a:solidFill>
                          <a:schemeClr val="tx1"/>
                        </a:solidFill>
                        <a:effectLst>
                          <a:outerShdw blurRad="38100" dist="38100" dir="2700000" algn="tl">
                            <a:srgbClr val="010199"/>
                          </a:outerShdw>
                        </a:effectLst>
                        <a:latin typeface="Albertus Medium"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6691391"/>
                  </a:ext>
                </a:extLst>
              </a:tr>
            </a:tbl>
          </a:graphicData>
        </a:graphic>
      </p:graphicFrame>
    </p:spTree>
    <p:extLst>
      <p:ext uri="{BB962C8B-B14F-4D97-AF65-F5344CB8AC3E}">
        <p14:creationId xmlns:p14="http://schemas.microsoft.com/office/powerpoint/2010/main" val="21212760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3124200" y="0"/>
            <a:ext cx="5562600" cy="1219200"/>
          </a:xfrm>
        </p:spPr>
        <p:txBody>
          <a:bodyPr/>
          <a:lstStyle/>
          <a:p>
            <a:pPr eaLnBrk="1" hangingPunct="1">
              <a:defRPr/>
            </a:pPr>
            <a:r>
              <a:rPr lang="en-US" altLang="en-US" dirty="0" smtClean="0">
                <a:latin typeface="Albertus Medium" pitchFamily="34" charset="0"/>
              </a:rPr>
              <a:t>Ossification of SI joint space</a:t>
            </a:r>
            <a:endParaRPr lang="en-US" altLang="en-US" sz="2800" dirty="0" smtClean="0">
              <a:latin typeface="Albertus Medium" pitchFamily="34" charset="0"/>
            </a:endParaRP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14" y="1254756"/>
            <a:ext cx="6814886" cy="560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4826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1600200" y="228600"/>
            <a:ext cx="7315200" cy="762000"/>
          </a:xfrm>
        </p:spPr>
        <p:txBody>
          <a:bodyPr/>
          <a:lstStyle/>
          <a:p>
            <a:pPr eaLnBrk="1" hangingPunct="1">
              <a:defRPr/>
            </a:pPr>
            <a:r>
              <a:rPr lang="en-US" altLang="en-US" dirty="0" smtClean="0">
                <a:latin typeface="Albertus Medium" pitchFamily="34" charset="0"/>
              </a:rPr>
              <a:t>Reactive arthritis</a:t>
            </a:r>
          </a:p>
        </p:txBody>
      </p:sp>
      <p:sp>
        <p:nvSpPr>
          <p:cNvPr id="408579" name="Rectangle 3"/>
          <p:cNvSpPr>
            <a:spLocks noGrp="1" noChangeArrowheads="1"/>
          </p:cNvSpPr>
          <p:nvPr>
            <p:ph type="body" sz="half" idx="1"/>
          </p:nvPr>
        </p:nvSpPr>
        <p:spPr>
          <a:xfrm>
            <a:off x="457200" y="1752600"/>
            <a:ext cx="8305800" cy="4572000"/>
          </a:xfrm>
        </p:spPr>
        <p:txBody>
          <a:bodyPr/>
          <a:lstStyle/>
          <a:p>
            <a:pPr eaLnBrk="1" hangingPunct="1">
              <a:defRPr/>
            </a:pPr>
            <a:r>
              <a:rPr lang="en-US" altLang="en-US" sz="2800" dirty="0" smtClean="0">
                <a:latin typeface="Albertus Medium" pitchFamily="34" charset="0"/>
              </a:rPr>
              <a:t>Clinical syndrome triggered by specific etiologic agents in a genetically susceptible host</a:t>
            </a:r>
          </a:p>
          <a:p>
            <a:pPr eaLnBrk="1" hangingPunct="1">
              <a:defRPr/>
            </a:pPr>
            <a:r>
              <a:rPr lang="en-US" altLang="en-US" sz="2800" dirty="0" smtClean="0">
                <a:latin typeface="Albertus Medium" pitchFamily="34" charset="0"/>
              </a:rPr>
              <a:t>Follows 1-4 weeks after a</a:t>
            </a:r>
          </a:p>
          <a:p>
            <a:pPr lvl="1" eaLnBrk="1" hangingPunct="1">
              <a:defRPr/>
            </a:pPr>
            <a:r>
              <a:rPr lang="en-US" altLang="en-US" sz="2400" dirty="0" smtClean="0">
                <a:latin typeface="Albertus Medium" pitchFamily="34" charset="0"/>
              </a:rPr>
              <a:t>Urogenital infection (affects principally men)</a:t>
            </a:r>
          </a:p>
          <a:p>
            <a:pPr lvl="2" eaLnBrk="1" hangingPunct="1">
              <a:defRPr/>
            </a:pPr>
            <a:r>
              <a:rPr lang="en-US" altLang="en-US" sz="2000" dirty="0" smtClean="0">
                <a:latin typeface="Albertus Medium" pitchFamily="34" charset="0"/>
              </a:rPr>
              <a:t>Usually C. trachomatis</a:t>
            </a:r>
          </a:p>
          <a:p>
            <a:pPr lvl="1" eaLnBrk="1" hangingPunct="1">
              <a:defRPr/>
            </a:pPr>
            <a:r>
              <a:rPr lang="en-US" altLang="en-US" sz="2400" dirty="0" smtClean="0">
                <a:latin typeface="Albertus Medium" pitchFamily="34" charset="0"/>
              </a:rPr>
              <a:t>Enteric infection (affects both genders equally)</a:t>
            </a:r>
          </a:p>
          <a:p>
            <a:pPr lvl="2" eaLnBrk="1" hangingPunct="1">
              <a:defRPr/>
            </a:pPr>
            <a:r>
              <a:rPr lang="en-US" altLang="en-US" sz="2000" dirty="0" smtClean="0">
                <a:latin typeface="Albertus Medium" pitchFamily="34" charset="0"/>
              </a:rPr>
              <a:t>Salmonella</a:t>
            </a:r>
          </a:p>
          <a:p>
            <a:pPr lvl="2" eaLnBrk="1" hangingPunct="1">
              <a:defRPr/>
            </a:pPr>
            <a:r>
              <a:rPr lang="en-US" altLang="en-US" sz="2000" dirty="0" err="1" smtClean="0">
                <a:latin typeface="Albertus Medium" pitchFamily="34" charset="0"/>
              </a:rPr>
              <a:t>Shigella</a:t>
            </a:r>
            <a:endParaRPr lang="en-US" altLang="en-US" sz="2000" dirty="0" smtClean="0">
              <a:latin typeface="Albertus Medium" pitchFamily="34" charset="0"/>
            </a:endParaRPr>
          </a:p>
          <a:p>
            <a:pPr lvl="2" eaLnBrk="1" hangingPunct="1">
              <a:defRPr/>
            </a:pPr>
            <a:r>
              <a:rPr lang="en-US" altLang="en-US" sz="2000" dirty="0" smtClean="0">
                <a:latin typeface="Albertus Medium" pitchFamily="34" charset="0"/>
              </a:rPr>
              <a:t>Campylobacter</a:t>
            </a:r>
          </a:p>
          <a:p>
            <a:pPr lvl="2" eaLnBrk="1" hangingPunct="1">
              <a:defRPr/>
            </a:pPr>
            <a:r>
              <a:rPr lang="en-US" altLang="en-US" sz="2000" dirty="0" smtClean="0">
                <a:latin typeface="Albertus Medium" pitchFamily="34" charset="0"/>
              </a:rPr>
              <a:t>Yersinia</a:t>
            </a:r>
          </a:p>
        </p:txBody>
      </p:sp>
      <p:sp>
        <p:nvSpPr>
          <p:cNvPr id="408580" name="Rectangle 4"/>
          <p:cNvSpPr>
            <a:spLocks noGrp="1" noChangeArrowheads="1"/>
          </p:cNvSpPr>
          <p:nvPr>
            <p:ph type="body" sz="half" idx="2"/>
          </p:nvPr>
        </p:nvSpPr>
        <p:spPr>
          <a:xfrm>
            <a:off x="1447800" y="990600"/>
            <a:ext cx="7315200" cy="685800"/>
          </a:xfrm>
        </p:spPr>
        <p:txBody>
          <a:bodyPr/>
          <a:lstStyle/>
          <a:p>
            <a:pPr algn="ctr" eaLnBrk="1" hangingPunct="1">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Pathogenesis</a:t>
            </a:r>
          </a:p>
        </p:txBody>
      </p:sp>
    </p:spTree>
    <p:extLst>
      <p:ext uri="{BB962C8B-B14F-4D97-AF65-F5344CB8AC3E}">
        <p14:creationId xmlns:p14="http://schemas.microsoft.com/office/powerpoint/2010/main" val="10318350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1752600" y="152400"/>
            <a:ext cx="7162800" cy="762000"/>
          </a:xfrm>
        </p:spPr>
        <p:txBody>
          <a:bodyPr/>
          <a:lstStyle/>
          <a:p>
            <a:pPr eaLnBrk="1" hangingPunct="1">
              <a:defRPr/>
            </a:pPr>
            <a:r>
              <a:rPr lang="en-US" altLang="en-US" dirty="0" smtClean="0">
                <a:latin typeface="Albertus Medium" pitchFamily="34" charset="0"/>
              </a:rPr>
              <a:t>Reactive arthritis</a:t>
            </a:r>
          </a:p>
        </p:txBody>
      </p:sp>
      <p:sp>
        <p:nvSpPr>
          <p:cNvPr id="399363" name="Rectangle 3"/>
          <p:cNvSpPr>
            <a:spLocks noGrp="1" noChangeArrowheads="1"/>
          </p:cNvSpPr>
          <p:nvPr>
            <p:ph type="body" sz="half" idx="1"/>
          </p:nvPr>
        </p:nvSpPr>
        <p:spPr>
          <a:xfrm>
            <a:off x="457200" y="1524000"/>
            <a:ext cx="8305800" cy="5029200"/>
          </a:xfrm>
        </p:spPr>
        <p:txBody>
          <a:bodyPr/>
          <a:lstStyle/>
          <a:p>
            <a:pPr eaLnBrk="1" hangingPunct="1">
              <a:defRPr/>
            </a:pPr>
            <a:r>
              <a:rPr lang="en-US" altLang="en-US" sz="2800" dirty="0" smtClean="0">
                <a:solidFill>
                  <a:schemeClr val="accent1"/>
                </a:solidFill>
                <a:effectLst>
                  <a:outerShdw blurRad="38100" dist="38100" dir="2700000" algn="tl">
                    <a:srgbClr val="FFFFFF"/>
                  </a:outerShdw>
                </a:effectLst>
                <a:latin typeface="Albertus Medium" pitchFamily="34" charset="0"/>
              </a:rPr>
              <a:t>Peripheral arthritis</a:t>
            </a:r>
          </a:p>
          <a:p>
            <a:pPr lvl="1" eaLnBrk="1" hangingPunct="1">
              <a:defRPr/>
            </a:pPr>
            <a:r>
              <a:rPr lang="en-US" altLang="en-US" sz="2400" dirty="0" smtClean="0">
                <a:latin typeface="Albertus Medium" pitchFamily="34" charset="0"/>
              </a:rPr>
              <a:t>Asymmetric additive </a:t>
            </a:r>
            <a:r>
              <a:rPr lang="en-US" altLang="en-US" sz="2400" dirty="0" err="1" smtClean="0">
                <a:latin typeface="Albertus Medium" pitchFamily="34" charset="0"/>
              </a:rPr>
              <a:t>oligoarthritis</a:t>
            </a:r>
            <a:r>
              <a:rPr lang="en-US" altLang="en-US" sz="2400" dirty="0" smtClean="0">
                <a:latin typeface="Albertus Medium" pitchFamily="34" charset="0"/>
              </a:rPr>
              <a:t> (usually)</a:t>
            </a:r>
          </a:p>
          <a:p>
            <a:pPr lvl="1" eaLnBrk="1" hangingPunct="1">
              <a:defRPr/>
            </a:pPr>
            <a:r>
              <a:rPr lang="en-US" altLang="en-US" sz="2400" dirty="0" smtClean="0">
                <a:latin typeface="Albertus Medium" pitchFamily="34" charset="0"/>
              </a:rPr>
              <a:t>Synovitis</a:t>
            </a:r>
          </a:p>
          <a:p>
            <a:pPr lvl="2" eaLnBrk="1" hangingPunct="1">
              <a:defRPr/>
            </a:pPr>
            <a:r>
              <a:rPr lang="en-US" altLang="en-US" sz="2000" dirty="0" smtClean="0">
                <a:latin typeface="Albertus Medium" pitchFamily="34" charset="0"/>
              </a:rPr>
              <a:t>Warm</a:t>
            </a:r>
          </a:p>
          <a:p>
            <a:pPr lvl="2" eaLnBrk="1" hangingPunct="1">
              <a:defRPr/>
            </a:pPr>
            <a:r>
              <a:rPr lang="en-US" altLang="en-US" sz="2000" dirty="0" smtClean="0">
                <a:latin typeface="Albertus Medium" pitchFamily="34" charset="0"/>
              </a:rPr>
              <a:t>Edematous</a:t>
            </a:r>
          </a:p>
          <a:p>
            <a:pPr lvl="2" eaLnBrk="1" hangingPunct="1">
              <a:defRPr/>
            </a:pPr>
            <a:r>
              <a:rPr lang="en-US" altLang="en-US" sz="2000" dirty="0" smtClean="0">
                <a:latin typeface="Albertus Medium" pitchFamily="34" charset="0"/>
              </a:rPr>
              <a:t>Tender</a:t>
            </a:r>
          </a:p>
          <a:p>
            <a:pPr lvl="2" eaLnBrk="1" hangingPunct="1">
              <a:defRPr/>
            </a:pPr>
            <a:r>
              <a:rPr lang="en-US" altLang="en-US" sz="2000" dirty="0" smtClean="0">
                <a:latin typeface="Albertus Medium" pitchFamily="34" charset="0"/>
              </a:rPr>
              <a:t>Pain with active or passive movement</a:t>
            </a:r>
          </a:p>
          <a:p>
            <a:pPr lvl="1" eaLnBrk="1" hangingPunct="1">
              <a:defRPr/>
            </a:pPr>
            <a:r>
              <a:rPr lang="en-US" altLang="en-US" sz="2400" dirty="0" smtClean="0">
                <a:latin typeface="Albertus Medium" pitchFamily="34" charset="0"/>
              </a:rPr>
              <a:t>Usually lower extremity joints (knee, ankle, subtalar)</a:t>
            </a:r>
            <a:endParaRPr lang="en-US" altLang="en-US" sz="2400" dirty="0" smtClean="0">
              <a:latin typeface="Albertus Medium" pitchFamily="34" charset="0"/>
              <a:sym typeface="Symbol" panose="05050102010706020507" pitchFamily="18" charset="2"/>
            </a:endParaRPr>
          </a:p>
          <a:p>
            <a:pPr eaLnBrk="1" hangingPunct="1">
              <a:defRPr/>
            </a:pPr>
            <a:r>
              <a:rPr lang="en-US" altLang="en-US" sz="2800" dirty="0" smtClean="0">
                <a:solidFill>
                  <a:schemeClr val="accent1"/>
                </a:solidFill>
                <a:effectLst>
                  <a:outerShdw blurRad="38100" dist="38100" dir="2700000" algn="tl">
                    <a:srgbClr val="FFFFFF"/>
                  </a:outerShdw>
                </a:effectLst>
                <a:latin typeface="Albertus Medium" pitchFamily="34" charset="0"/>
                <a:sym typeface="Symbol" panose="05050102010706020507" pitchFamily="18" charset="2"/>
              </a:rPr>
              <a:t>Conjunctivitis</a:t>
            </a:r>
          </a:p>
        </p:txBody>
      </p:sp>
      <p:sp>
        <p:nvSpPr>
          <p:cNvPr id="399364" name="Rectangle 4"/>
          <p:cNvSpPr>
            <a:spLocks noGrp="1" noChangeArrowheads="1"/>
          </p:cNvSpPr>
          <p:nvPr>
            <p:ph type="body" sz="half" idx="2"/>
          </p:nvPr>
        </p:nvSpPr>
        <p:spPr>
          <a:xfrm>
            <a:off x="1600200" y="914400"/>
            <a:ext cx="7162800" cy="685800"/>
          </a:xfrm>
        </p:spPr>
        <p:txBody>
          <a:bodyPr/>
          <a:lstStyle/>
          <a:p>
            <a:pPr algn="ctr" eaLnBrk="1" hangingPunct="1">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Clinical</a:t>
            </a:r>
          </a:p>
        </p:txBody>
      </p:sp>
    </p:spTree>
    <p:extLst>
      <p:ext uri="{BB962C8B-B14F-4D97-AF65-F5344CB8AC3E}">
        <p14:creationId xmlns:p14="http://schemas.microsoft.com/office/powerpoint/2010/main" val="33588749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981200" y="152400"/>
            <a:ext cx="6934200" cy="762000"/>
          </a:xfrm>
        </p:spPr>
        <p:txBody>
          <a:bodyPr/>
          <a:lstStyle/>
          <a:p>
            <a:pPr eaLnBrk="1" hangingPunct="1">
              <a:defRPr/>
            </a:pPr>
            <a:r>
              <a:rPr lang="en-US" altLang="en-US" dirty="0" smtClean="0">
                <a:latin typeface="Albertus Medium" pitchFamily="34" charset="0"/>
              </a:rPr>
              <a:t>Reactive arthritis</a:t>
            </a:r>
          </a:p>
        </p:txBody>
      </p:sp>
      <p:sp>
        <p:nvSpPr>
          <p:cNvPr id="425987" name="Rectangle 3"/>
          <p:cNvSpPr>
            <a:spLocks noGrp="1" noChangeArrowheads="1"/>
          </p:cNvSpPr>
          <p:nvPr>
            <p:ph type="body" sz="half" idx="1"/>
          </p:nvPr>
        </p:nvSpPr>
        <p:spPr>
          <a:xfrm>
            <a:off x="457200" y="1524000"/>
            <a:ext cx="8305800" cy="5029200"/>
          </a:xfrm>
        </p:spPr>
        <p:txBody>
          <a:bodyPr/>
          <a:lstStyle/>
          <a:p>
            <a:pPr eaLnBrk="1" hangingPunct="1">
              <a:lnSpc>
                <a:spcPct val="90000"/>
              </a:lnSpc>
              <a:defRPr/>
            </a:pPr>
            <a:r>
              <a:rPr lang="en-US" altLang="en-US" sz="2800" dirty="0" err="1" smtClean="0">
                <a:solidFill>
                  <a:schemeClr val="accent1"/>
                </a:solidFill>
                <a:effectLst>
                  <a:outerShdw blurRad="38100" dist="38100" dir="2700000" algn="tl">
                    <a:srgbClr val="FFFFFF"/>
                  </a:outerShdw>
                </a:effectLst>
                <a:latin typeface="Albertus Medium" pitchFamily="34" charset="0"/>
                <a:sym typeface="Symbol" panose="05050102010706020507" pitchFamily="18" charset="2"/>
              </a:rPr>
              <a:t>Nongonococcal</a:t>
            </a:r>
            <a:r>
              <a:rPr lang="en-US" altLang="en-US" sz="2800" dirty="0" smtClean="0">
                <a:solidFill>
                  <a:schemeClr val="accent1"/>
                </a:solidFill>
                <a:effectLst>
                  <a:outerShdw blurRad="38100" dist="38100" dir="2700000" algn="tl">
                    <a:srgbClr val="FFFFFF"/>
                  </a:outerShdw>
                </a:effectLst>
                <a:latin typeface="Albertus Medium" pitchFamily="34" charset="0"/>
                <a:sym typeface="Symbol" panose="05050102010706020507" pitchFamily="18" charset="2"/>
              </a:rPr>
              <a:t> urethritis</a:t>
            </a:r>
            <a:r>
              <a:rPr lang="en-US" altLang="en-US" sz="2800" dirty="0" smtClean="0">
                <a:latin typeface="Albertus Medium" pitchFamily="34" charset="0"/>
                <a:sym typeface="Symbol" panose="05050102010706020507" pitchFamily="18" charset="2"/>
              </a:rPr>
              <a:t> </a:t>
            </a:r>
          </a:p>
          <a:p>
            <a:pPr lvl="1" eaLnBrk="1" hangingPunct="1">
              <a:lnSpc>
                <a:spcPct val="90000"/>
              </a:lnSpc>
              <a:defRPr/>
            </a:pPr>
            <a:r>
              <a:rPr lang="en-US" altLang="en-US" sz="2400" dirty="0" smtClean="0">
                <a:latin typeface="Albertus Medium" pitchFamily="34" charset="0"/>
                <a:sym typeface="Symbol" panose="05050102010706020507" pitchFamily="18" charset="2"/>
              </a:rPr>
              <a:t>Occurs in </a:t>
            </a:r>
            <a:r>
              <a:rPr lang="en-US" altLang="en-US" sz="2400" dirty="0" err="1" smtClean="0">
                <a:latin typeface="Albertus Medium" pitchFamily="34" charset="0"/>
                <a:sym typeface="Symbol" panose="05050102010706020507" pitchFamily="18" charset="2"/>
              </a:rPr>
              <a:t>postenteric</a:t>
            </a:r>
            <a:r>
              <a:rPr lang="en-US" altLang="en-US" sz="2400" dirty="0" smtClean="0">
                <a:latin typeface="Albertus Medium" pitchFamily="34" charset="0"/>
                <a:sym typeface="Symbol" panose="05050102010706020507" pitchFamily="18" charset="2"/>
              </a:rPr>
              <a:t> or </a:t>
            </a:r>
            <a:r>
              <a:rPr lang="en-US" altLang="en-US" sz="2400" dirty="0" err="1" smtClean="0">
                <a:latin typeface="Albertus Medium" pitchFamily="34" charset="0"/>
                <a:sym typeface="Symbol" panose="05050102010706020507" pitchFamily="18" charset="2"/>
              </a:rPr>
              <a:t>postvenereal</a:t>
            </a:r>
            <a:r>
              <a:rPr lang="en-US" altLang="en-US" sz="2400" dirty="0" smtClean="0">
                <a:latin typeface="Albertus Medium" pitchFamily="34" charset="0"/>
                <a:sym typeface="Symbol" panose="05050102010706020507" pitchFamily="18" charset="2"/>
              </a:rPr>
              <a:t> disease</a:t>
            </a:r>
          </a:p>
          <a:p>
            <a:pPr lvl="2" eaLnBrk="1" hangingPunct="1">
              <a:lnSpc>
                <a:spcPct val="90000"/>
              </a:lnSpc>
              <a:defRPr/>
            </a:pPr>
            <a:r>
              <a:rPr lang="en-US" altLang="en-US" sz="2000" dirty="0" smtClean="0">
                <a:latin typeface="Albertus Medium" pitchFamily="34" charset="0"/>
                <a:sym typeface="Symbol" panose="05050102010706020507" pitchFamily="18" charset="2"/>
              </a:rPr>
              <a:t>When it occurs in </a:t>
            </a:r>
            <a:r>
              <a:rPr lang="en-US" altLang="en-US" sz="2000" dirty="0" err="1" smtClean="0">
                <a:latin typeface="Albertus Medium" pitchFamily="34" charset="0"/>
                <a:sym typeface="Symbol" panose="05050102010706020507" pitchFamily="18" charset="2"/>
              </a:rPr>
              <a:t>postvenereal</a:t>
            </a:r>
            <a:r>
              <a:rPr lang="en-US" altLang="en-US" sz="2000" dirty="0" smtClean="0">
                <a:latin typeface="Albertus Medium" pitchFamily="34" charset="0"/>
                <a:sym typeface="Symbol" panose="05050102010706020507" pitchFamily="18" charset="2"/>
              </a:rPr>
              <a:t> disease, </a:t>
            </a:r>
            <a:r>
              <a:rPr lang="en-US" altLang="en-US" sz="2000" i="1" dirty="0" smtClean="0">
                <a:latin typeface="Albertus Medium" pitchFamily="34" charset="0"/>
                <a:sym typeface="Symbol" panose="05050102010706020507" pitchFamily="18" charset="2"/>
              </a:rPr>
              <a:t>C. trachomatis</a:t>
            </a:r>
            <a:r>
              <a:rPr lang="en-US" altLang="en-US" sz="2000" dirty="0" smtClean="0">
                <a:latin typeface="Albertus Medium" pitchFamily="34" charset="0"/>
                <a:sym typeface="Symbol" panose="05050102010706020507" pitchFamily="18" charset="2"/>
              </a:rPr>
              <a:t> is often the etiology</a:t>
            </a:r>
          </a:p>
          <a:p>
            <a:pPr lvl="1" eaLnBrk="1" hangingPunct="1">
              <a:lnSpc>
                <a:spcPct val="90000"/>
              </a:lnSpc>
              <a:defRPr/>
            </a:pPr>
            <a:r>
              <a:rPr lang="en-US" altLang="en-US" sz="2400" dirty="0" smtClean="0">
                <a:latin typeface="Albertus Medium" pitchFamily="34" charset="0"/>
                <a:sym typeface="Symbol" panose="05050102010706020507" pitchFamily="18" charset="2"/>
              </a:rPr>
              <a:t>When present, is usually the first symptom</a:t>
            </a:r>
          </a:p>
          <a:p>
            <a:pPr lvl="1" eaLnBrk="1" hangingPunct="1">
              <a:lnSpc>
                <a:spcPct val="90000"/>
              </a:lnSpc>
              <a:defRPr/>
            </a:pPr>
            <a:r>
              <a:rPr lang="en-US" altLang="en-US" sz="2400" dirty="0" smtClean="0">
                <a:latin typeface="Albertus Medium" pitchFamily="34" charset="0"/>
                <a:sym typeface="Symbol" panose="05050102010706020507" pitchFamily="18" charset="2"/>
              </a:rPr>
              <a:t>In men</a:t>
            </a:r>
          </a:p>
          <a:p>
            <a:pPr lvl="2" eaLnBrk="1" hangingPunct="1">
              <a:lnSpc>
                <a:spcPct val="90000"/>
              </a:lnSpc>
              <a:defRPr/>
            </a:pPr>
            <a:r>
              <a:rPr lang="en-US" altLang="en-US" sz="2000" dirty="0" smtClean="0">
                <a:latin typeface="Albertus Medium" pitchFamily="34" charset="0"/>
                <a:sym typeface="Symbol" panose="05050102010706020507" pitchFamily="18" charset="2"/>
              </a:rPr>
              <a:t>Mild dysuria</a:t>
            </a:r>
          </a:p>
          <a:p>
            <a:pPr lvl="2" eaLnBrk="1" hangingPunct="1">
              <a:lnSpc>
                <a:spcPct val="90000"/>
              </a:lnSpc>
              <a:defRPr/>
            </a:pPr>
            <a:r>
              <a:rPr lang="en-US" altLang="en-US" sz="2000" dirty="0" smtClean="0">
                <a:latin typeface="Albertus Medium" pitchFamily="34" charset="0"/>
                <a:sym typeface="Symbol" panose="05050102010706020507" pitchFamily="18" charset="2"/>
              </a:rPr>
              <a:t>Mucopurulent urethral discharge</a:t>
            </a:r>
          </a:p>
          <a:p>
            <a:pPr lvl="2" eaLnBrk="1" hangingPunct="1">
              <a:lnSpc>
                <a:spcPct val="90000"/>
              </a:lnSpc>
              <a:defRPr/>
            </a:pPr>
            <a:r>
              <a:rPr lang="en-US" altLang="en-US" sz="2000" dirty="0" smtClean="0">
                <a:latin typeface="Albertus Medium" pitchFamily="34" charset="0"/>
                <a:sym typeface="Symbol" panose="05050102010706020507" pitchFamily="18" charset="2"/>
              </a:rPr>
              <a:t>May present as prostatitis or epididymitis</a:t>
            </a:r>
          </a:p>
          <a:p>
            <a:pPr lvl="1" eaLnBrk="1" hangingPunct="1">
              <a:lnSpc>
                <a:spcPct val="90000"/>
              </a:lnSpc>
              <a:defRPr/>
            </a:pPr>
            <a:r>
              <a:rPr lang="en-US" altLang="en-US" sz="2400" dirty="0" smtClean="0">
                <a:latin typeface="Albertus Medium" pitchFamily="34" charset="0"/>
                <a:sym typeface="Symbol" panose="05050102010706020507" pitchFamily="18" charset="2"/>
              </a:rPr>
              <a:t>In women</a:t>
            </a:r>
          </a:p>
          <a:p>
            <a:pPr lvl="2" eaLnBrk="1" hangingPunct="1">
              <a:lnSpc>
                <a:spcPct val="90000"/>
              </a:lnSpc>
              <a:defRPr/>
            </a:pPr>
            <a:r>
              <a:rPr lang="en-US" altLang="en-US" sz="2000" dirty="0" smtClean="0">
                <a:latin typeface="Albertus Medium" pitchFamily="34" charset="0"/>
                <a:sym typeface="Symbol" panose="05050102010706020507" pitchFamily="18" charset="2"/>
              </a:rPr>
              <a:t>Dysuria</a:t>
            </a:r>
          </a:p>
          <a:p>
            <a:pPr lvl="2" eaLnBrk="1" hangingPunct="1">
              <a:lnSpc>
                <a:spcPct val="90000"/>
              </a:lnSpc>
              <a:defRPr/>
            </a:pPr>
            <a:r>
              <a:rPr lang="en-US" altLang="en-US" sz="2000" dirty="0" smtClean="0">
                <a:latin typeface="Albertus Medium" pitchFamily="34" charset="0"/>
                <a:sym typeface="Symbol" panose="05050102010706020507" pitchFamily="18" charset="2"/>
              </a:rPr>
              <a:t>Purulent vaginitis or cervicitis with vaginal discharge</a:t>
            </a:r>
          </a:p>
          <a:p>
            <a:pPr lvl="1" eaLnBrk="1" hangingPunct="1">
              <a:lnSpc>
                <a:spcPct val="90000"/>
              </a:lnSpc>
              <a:defRPr/>
            </a:pPr>
            <a:r>
              <a:rPr lang="en-US" altLang="en-US" sz="2400" dirty="0" smtClean="0">
                <a:latin typeface="Albertus Medium" pitchFamily="34" charset="0"/>
                <a:sym typeface="Symbol" panose="05050102010706020507" pitchFamily="18" charset="2"/>
              </a:rPr>
              <a:t>Asymptomatic urethritis often features sterile pyuria</a:t>
            </a:r>
          </a:p>
        </p:txBody>
      </p:sp>
      <p:sp>
        <p:nvSpPr>
          <p:cNvPr id="425988" name="Rectangle 4"/>
          <p:cNvSpPr>
            <a:spLocks noGrp="1" noChangeArrowheads="1"/>
          </p:cNvSpPr>
          <p:nvPr>
            <p:ph type="body" sz="half" idx="2"/>
          </p:nvPr>
        </p:nvSpPr>
        <p:spPr>
          <a:xfrm>
            <a:off x="2057400" y="914400"/>
            <a:ext cx="6705600" cy="685800"/>
          </a:xfrm>
        </p:spPr>
        <p:txBody>
          <a:bodyPr/>
          <a:lstStyle/>
          <a:p>
            <a:pPr algn="ctr" eaLnBrk="1" hangingPunct="1">
              <a:lnSpc>
                <a:spcPct val="90000"/>
              </a:lnSpc>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Clinical</a:t>
            </a:r>
          </a:p>
        </p:txBody>
      </p:sp>
    </p:spTree>
    <p:extLst>
      <p:ext uri="{BB962C8B-B14F-4D97-AF65-F5344CB8AC3E}">
        <p14:creationId xmlns:p14="http://schemas.microsoft.com/office/powerpoint/2010/main" val="9416999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1371600" y="0"/>
            <a:ext cx="7543800" cy="762000"/>
          </a:xfrm>
        </p:spPr>
        <p:txBody>
          <a:bodyPr/>
          <a:lstStyle/>
          <a:p>
            <a:pPr eaLnBrk="1" hangingPunct="1">
              <a:defRPr/>
            </a:pPr>
            <a:r>
              <a:rPr lang="en-US" altLang="en-US" dirty="0" smtClean="0">
                <a:latin typeface="Albertus Medium" pitchFamily="34" charset="0"/>
              </a:rPr>
              <a:t>Reactive arthritis</a:t>
            </a:r>
          </a:p>
        </p:txBody>
      </p:sp>
      <p:sp>
        <p:nvSpPr>
          <p:cNvPr id="409603" name="Rectangle 3"/>
          <p:cNvSpPr>
            <a:spLocks noGrp="1" noChangeArrowheads="1"/>
          </p:cNvSpPr>
          <p:nvPr>
            <p:ph type="body" sz="half" idx="1"/>
          </p:nvPr>
        </p:nvSpPr>
        <p:spPr>
          <a:xfrm>
            <a:off x="457200" y="1447800"/>
            <a:ext cx="8305800" cy="4759325"/>
          </a:xfrm>
        </p:spPr>
        <p:txBody>
          <a:bodyPr/>
          <a:lstStyle/>
          <a:p>
            <a:pPr eaLnBrk="1" hangingPunct="1">
              <a:lnSpc>
                <a:spcPct val="90000"/>
              </a:lnSpc>
              <a:defRPr/>
            </a:pPr>
            <a:r>
              <a:rPr lang="en-US" altLang="en-US" sz="2800" dirty="0" smtClean="0">
                <a:solidFill>
                  <a:schemeClr val="accent1"/>
                </a:solidFill>
                <a:effectLst>
                  <a:outerShdw blurRad="38100" dist="38100" dir="2700000" algn="tl">
                    <a:srgbClr val="FFFFFF"/>
                  </a:outerShdw>
                </a:effectLst>
                <a:latin typeface="Albertus Medium" pitchFamily="34" charset="0"/>
              </a:rPr>
              <a:t>Keratoderma </a:t>
            </a:r>
            <a:r>
              <a:rPr lang="en-US" altLang="en-US" sz="2800" dirty="0" err="1" smtClean="0">
                <a:solidFill>
                  <a:schemeClr val="accent1"/>
                </a:solidFill>
                <a:effectLst>
                  <a:outerShdw blurRad="38100" dist="38100" dir="2700000" algn="tl">
                    <a:srgbClr val="FFFFFF"/>
                  </a:outerShdw>
                </a:effectLst>
                <a:latin typeface="Albertus Medium" pitchFamily="34" charset="0"/>
              </a:rPr>
              <a:t>blenorrhagica</a:t>
            </a:r>
            <a:endParaRPr lang="en-US" altLang="en-US" sz="2800" dirty="0" smtClean="0">
              <a:latin typeface="Albertus Medium" pitchFamily="34" charset="0"/>
            </a:endParaRPr>
          </a:p>
          <a:p>
            <a:pPr lvl="1" eaLnBrk="1" hangingPunct="1">
              <a:lnSpc>
                <a:spcPct val="90000"/>
              </a:lnSpc>
              <a:defRPr/>
            </a:pPr>
            <a:r>
              <a:rPr lang="en-US" altLang="en-US" sz="2400" dirty="0" smtClean="0">
                <a:latin typeface="Albertus Medium" pitchFamily="34" charset="0"/>
              </a:rPr>
              <a:t>A </a:t>
            </a:r>
            <a:r>
              <a:rPr lang="en-US" altLang="en-US" sz="2400" dirty="0" err="1" smtClean="0">
                <a:latin typeface="Albertus Medium" pitchFamily="34" charset="0"/>
              </a:rPr>
              <a:t>papulosquamous</a:t>
            </a:r>
            <a:r>
              <a:rPr lang="en-US" altLang="en-US" sz="2400" dirty="0" smtClean="0">
                <a:latin typeface="Albertus Medium" pitchFamily="34" charset="0"/>
              </a:rPr>
              <a:t> skin rash </a:t>
            </a:r>
          </a:p>
          <a:p>
            <a:pPr lvl="1" eaLnBrk="1" hangingPunct="1">
              <a:lnSpc>
                <a:spcPct val="90000"/>
              </a:lnSpc>
              <a:defRPr/>
            </a:pPr>
            <a:r>
              <a:rPr lang="en-US" altLang="en-US" sz="2400" dirty="0" smtClean="0">
                <a:latin typeface="Albertus Medium" pitchFamily="34" charset="0"/>
              </a:rPr>
              <a:t>Comprises vesicles that become hyperkeratotic, forming crusts before disappearing</a:t>
            </a:r>
          </a:p>
          <a:p>
            <a:pPr lvl="2" eaLnBrk="1" hangingPunct="1">
              <a:lnSpc>
                <a:spcPct val="90000"/>
              </a:lnSpc>
              <a:defRPr/>
            </a:pPr>
            <a:r>
              <a:rPr lang="en-US" altLang="en-US" sz="2000" dirty="0" smtClean="0">
                <a:latin typeface="Albertus Medium" pitchFamily="34" charset="0"/>
              </a:rPr>
              <a:t>Palms/soles</a:t>
            </a:r>
          </a:p>
          <a:p>
            <a:pPr lvl="2" eaLnBrk="1" hangingPunct="1">
              <a:lnSpc>
                <a:spcPct val="90000"/>
              </a:lnSpc>
              <a:defRPr/>
            </a:pPr>
            <a:r>
              <a:rPr lang="en-US" altLang="en-US" sz="2000" dirty="0" smtClean="0">
                <a:latin typeface="Albertus Medium" pitchFamily="34" charset="0"/>
              </a:rPr>
              <a:t>Penis (causing </a:t>
            </a:r>
            <a:r>
              <a:rPr lang="en-US" altLang="en-US" sz="2000" dirty="0" err="1" smtClean="0">
                <a:latin typeface="Albertus Medium" pitchFamily="34" charset="0"/>
              </a:rPr>
              <a:t>circinate</a:t>
            </a:r>
            <a:r>
              <a:rPr lang="en-US" altLang="en-US" sz="2000" dirty="0" smtClean="0">
                <a:latin typeface="Albertus Medium" pitchFamily="34" charset="0"/>
              </a:rPr>
              <a:t> balanitis</a:t>
            </a:r>
          </a:p>
          <a:p>
            <a:pPr eaLnBrk="1" hangingPunct="1">
              <a:lnSpc>
                <a:spcPct val="90000"/>
              </a:lnSpc>
              <a:defRPr/>
            </a:pPr>
            <a:r>
              <a:rPr lang="en-US" altLang="en-US" sz="2800" dirty="0" smtClean="0">
                <a:latin typeface="Albertus Medium" pitchFamily="34" charset="0"/>
              </a:rPr>
              <a:t>Oral ulcers (usually shallow and painless)</a:t>
            </a:r>
          </a:p>
          <a:p>
            <a:pPr eaLnBrk="1" hangingPunct="1">
              <a:lnSpc>
                <a:spcPct val="90000"/>
              </a:lnSpc>
              <a:defRPr/>
            </a:pPr>
            <a:r>
              <a:rPr lang="en-US" altLang="en-US" sz="2800" dirty="0" smtClean="0">
                <a:latin typeface="Albertus Medium" pitchFamily="34" charset="0"/>
              </a:rPr>
              <a:t>Inflammatory back pain (50% of patients)</a:t>
            </a:r>
          </a:p>
          <a:p>
            <a:pPr eaLnBrk="1" hangingPunct="1">
              <a:lnSpc>
                <a:spcPct val="90000"/>
              </a:lnSpc>
              <a:defRPr/>
            </a:pPr>
            <a:r>
              <a:rPr lang="en-US" altLang="en-US" sz="2800" dirty="0" err="1" smtClean="0">
                <a:latin typeface="Albertus Medium" pitchFamily="34" charset="0"/>
                <a:sym typeface="Symbol" panose="05050102010706020507" pitchFamily="18" charset="2"/>
              </a:rPr>
              <a:t>Enthesitis</a:t>
            </a:r>
            <a:r>
              <a:rPr lang="en-US" altLang="en-US" sz="2800" dirty="0" smtClean="0">
                <a:latin typeface="Albertus Medium" pitchFamily="34" charset="0"/>
                <a:sym typeface="Symbol" panose="05050102010706020507" pitchFamily="18" charset="2"/>
              </a:rPr>
              <a:t> (40%)</a:t>
            </a:r>
          </a:p>
          <a:p>
            <a:pPr eaLnBrk="1" hangingPunct="1">
              <a:lnSpc>
                <a:spcPct val="90000"/>
              </a:lnSpc>
              <a:defRPr/>
            </a:pPr>
            <a:r>
              <a:rPr lang="en-US" altLang="en-US" sz="2800" dirty="0" err="1" smtClean="0">
                <a:latin typeface="Albertus Medium" pitchFamily="34" charset="0"/>
                <a:sym typeface="Symbol" panose="05050102010706020507" pitchFamily="18" charset="2"/>
              </a:rPr>
              <a:t>Dactylitis</a:t>
            </a:r>
            <a:r>
              <a:rPr lang="en-US" altLang="en-US" sz="2800" dirty="0" smtClean="0">
                <a:latin typeface="Albertus Medium" pitchFamily="34" charset="0"/>
                <a:sym typeface="Symbol" panose="05050102010706020507" pitchFamily="18" charset="2"/>
              </a:rPr>
              <a:t> (40%)</a:t>
            </a:r>
          </a:p>
          <a:p>
            <a:pPr eaLnBrk="1" hangingPunct="1">
              <a:lnSpc>
                <a:spcPct val="90000"/>
              </a:lnSpc>
              <a:defRPr/>
            </a:pPr>
            <a:r>
              <a:rPr lang="en-US" altLang="en-US" sz="2800" dirty="0" smtClean="0">
                <a:latin typeface="Albertus Medium" pitchFamily="34" charset="0"/>
              </a:rPr>
              <a:t>Anterior uveitis (20% of patients)</a:t>
            </a:r>
          </a:p>
        </p:txBody>
      </p:sp>
      <p:sp>
        <p:nvSpPr>
          <p:cNvPr id="409604" name="Rectangle 4"/>
          <p:cNvSpPr>
            <a:spLocks noGrp="1" noChangeArrowheads="1"/>
          </p:cNvSpPr>
          <p:nvPr>
            <p:ph type="body" sz="half" idx="2"/>
          </p:nvPr>
        </p:nvSpPr>
        <p:spPr>
          <a:xfrm>
            <a:off x="1600200" y="762000"/>
            <a:ext cx="7162800" cy="685800"/>
          </a:xfrm>
        </p:spPr>
        <p:txBody>
          <a:bodyPr/>
          <a:lstStyle/>
          <a:p>
            <a:pPr algn="ctr" eaLnBrk="1" hangingPunct="1">
              <a:lnSpc>
                <a:spcPct val="90000"/>
              </a:lnSpc>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Clinical (continued)</a:t>
            </a:r>
          </a:p>
        </p:txBody>
      </p:sp>
    </p:spTree>
    <p:extLst>
      <p:ext uri="{BB962C8B-B14F-4D97-AF65-F5344CB8AC3E}">
        <p14:creationId xmlns:p14="http://schemas.microsoft.com/office/powerpoint/2010/main" val="84440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BF7FC3-EAC7-40AD-B4B0-6C712D800652}"/>
              </a:ext>
            </a:extLst>
          </p:cNvPr>
          <p:cNvSpPr/>
          <p:nvPr/>
        </p:nvSpPr>
        <p:spPr>
          <a:xfrm>
            <a:off x="4084938" y="359305"/>
            <a:ext cx="3437947" cy="21984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Initial rheumatic H&amp;P</a:t>
            </a:r>
          </a:p>
          <a:p>
            <a:pPr marL="342900" indent="-342900">
              <a:buAutoNum type="arabicParenR"/>
            </a:pPr>
            <a:r>
              <a:rPr lang="en-US" sz="1200" dirty="0">
                <a:solidFill>
                  <a:schemeClr val="tx1"/>
                </a:solidFill>
              </a:rPr>
              <a:t>Is it articular?</a:t>
            </a:r>
          </a:p>
          <a:p>
            <a:pPr marL="342900" indent="-342900">
              <a:buAutoNum type="arabicParenR"/>
            </a:pPr>
            <a:r>
              <a:rPr lang="en-US" sz="1200" dirty="0">
                <a:solidFill>
                  <a:schemeClr val="tx1"/>
                </a:solidFill>
              </a:rPr>
              <a:t>Is it acute or chronic?</a:t>
            </a:r>
          </a:p>
          <a:p>
            <a:pPr marL="342900" indent="-342900">
              <a:buAutoNum type="arabicParenR"/>
            </a:pPr>
            <a:r>
              <a:rPr lang="en-US" sz="1200" dirty="0">
                <a:solidFill>
                  <a:schemeClr val="tx1"/>
                </a:solidFill>
              </a:rPr>
              <a:t>Is synovitis present, stiffness?</a:t>
            </a:r>
          </a:p>
          <a:p>
            <a:pPr marL="342900" indent="-342900">
              <a:buAutoNum type="arabicParenR"/>
            </a:pPr>
            <a:r>
              <a:rPr lang="en-US" sz="1200" dirty="0">
                <a:solidFill>
                  <a:schemeClr val="tx1"/>
                </a:solidFill>
              </a:rPr>
              <a:t>Distribution pattern, </a:t>
            </a:r>
          </a:p>
          <a:p>
            <a:r>
              <a:rPr lang="en-US" sz="1200" dirty="0">
                <a:solidFill>
                  <a:schemeClr val="tx1"/>
                </a:solidFill>
              </a:rPr>
              <a:t>          mono or polyarticular,</a:t>
            </a:r>
          </a:p>
          <a:p>
            <a:r>
              <a:rPr lang="en-US" sz="1200" dirty="0">
                <a:solidFill>
                  <a:schemeClr val="tx1"/>
                </a:solidFill>
              </a:rPr>
              <a:t>          Upper lower extremities</a:t>
            </a:r>
          </a:p>
          <a:p>
            <a:r>
              <a:rPr lang="en-US" sz="1200" dirty="0">
                <a:solidFill>
                  <a:schemeClr val="tx1"/>
                </a:solidFill>
              </a:rPr>
              <a:t>          Symmetric asymmetric</a:t>
            </a:r>
          </a:p>
          <a:p>
            <a:r>
              <a:rPr lang="en-US" sz="1200" dirty="0">
                <a:solidFill>
                  <a:schemeClr val="tx1"/>
                </a:solidFill>
              </a:rPr>
              <a:t>          Axial skeleton involvement</a:t>
            </a:r>
          </a:p>
          <a:p>
            <a:pPr marL="228600" indent="-228600">
              <a:buAutoNum type="arabicParenR" startAt="5"/>
            </a:pPr>
            <a:r>
              <a:rPr lang="en-US" sz="1200" dirty="0">
                <a:solidFill>
                  <a:schemeClr val="tx1"/>
                </a:solidFill>
              </a:rPr>
              <a:t>  Epidemiology:  Age, race, sex, familial </a:t>
            </a:r>
            <a:r>
              <a:rPr lang="en-US" sz="1200" dirty="0" err="1">
                <a:solidFill>
                  <a:schemeClr val="tx1"/>
                </a:solidFill>
              </a:rPr>
              <a:t>agg</a:t>
            </a:r>
            <a:r>
              <a:rPr lang="en-US" sz="1200" dirty="0">
                <a:solidFill>
                  <a:schemeClr val="tx1"/>
                </a:solidFill>
              </a:rPr>
              <a:t>.</a:t>
            </a:r>
          </a:p>
          <a:p>
            <a:pPr marL="228600" indent="-228600">
              <a:buAutoNum type="arabicParenR" startAt="5"/>
            </a:pPr>
            <a:r>
              <a:rPr lang="en-US" sz="1200" dirty="0">
                <a:solidFill>
                  <a:schemeClr val="tx1"/>
                </a:solidFill>
              </a:rPr>
              <a:t>  </a:t>
            </a:r>
            <a:r>
              <a:rPr lang="en-US" sz="1200" dirty="0" smtClean="0">
                <a:solidFill>
                  <a:schemeClr val="tx1"/>
                </a:solidFill>
              </a:rPr>
              <a:t>Timing pattern: </a:t>
            </a:r>
            <a:r>
              <a:rPr lang="en-US" sz="1200" dirty="0">
                <a:solidFill>
                  <a:schemeClr val="tx1"/>
                </a:solidFill>
              </a:rPr>
              <a:t>intermittent, migratory, additive</a:t>
            </a:r>
          </a:p>
        </p:txBody>
      </p:sp>
      <p:pic>
        <p:nvPicPr>
          <p:cNvPr id="5" name="Picture 4">
            <a:extLst>
              <a:ext uri="{FF2B5EF4-FFF2-40B4-BE49-F238E27FC236}">
                <a16:creationId xmlns:a16="http://schemas.microsoft.com/office/drawing/2014/main" id="{DB6BE541-E737-4F6A-AC4A-DED3AE7B0197}"/>
              </a:ext>
            </a:extLst>
          </p:cNvPr>
          <p:cNvPicPr>
            <a:picLocks noChangeAspect="1"/>
          </p:cNvPicPr>
          <p:nvPr/>
        </p:nvPicPr>
        <p:blipFill>
          <a:blip r:embed="rId2"/>
          <a:stretch>
            <a:fillRect/>
          </a:stretch>
        </p:blipFill>
        <p:spPr>
          <a:xfrm>
            <a:off x="354014" y="1074213"/>
            <a:ext cx="1547886" cy="20076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C8429EA-7E6B-4B1A-A7BF-80B4D8B2F5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729415" y="905934"/>
            <a:ext cx="1171656" cy="2175933"/>
          </a:xfrm>
          <a:prstGeom prst="rect">
            <a:avLst/>
          </a:prstGeom>
        </p:spPr>
      </p:pic>
      <p:sp>
        <p:nvSpPr>
          <p:cNvPr id="9" name="Rectangle 8">
            <a:extLst>
              <a:ext uri="{FF2B5EF4-FFF2-40B4-BE49-F238E27FC236}">
                <a16:creationId xmlns:a16="http://schemas.microsoft.com/office/drawing/2014/main" id="{5AB1D8C9-DE8E-4030-AD8B-305FD6CCF3D9}"/>
              </a:ext>
            </a:extLst>
          </p:cNvPr>
          <p:cNvSpPr/>
          <p:nvPr/>
        </p:nvSpPr>
        <p:spPr>
          <a:xfrm>
            <a:off x="2209800" y="1100667"/>
            <a:ext cx="1363133" cy="863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My joint hurts!</a:t>
            </a:r>
          </a:p>
        </p:txBody>
      </p:sp>
      <p:sp>
        <p:nvSpPr>
          <p:cNvPr id="17" name="Thought Bubble: Cloud 16">
            <a:extLst>
              <a:ext uri="{FF2B5EF4-FFF2-40B4-BE49-F238E27FC236}">
                <a16:creationId xmlns:a16="http://schemas.microsoft.com/office/drawing/2014/main" id="{75795E91-9F06-4EF4-AA44-CD38ABADAB73}"/>
              </a:ext>
            </a:extLst>
          </p:cNvPr>
          <p:cNvSpPr/>
          <p:nvPr/>
        </p:nvSpPr>
        <p:spPr>
          <a:xfrm flipH="1">
            <a:off x="6762750" y="0"/>
            <a:ext cx="1895352" cy="107421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4238F4-8311-4B15-B17F-1FC7EF6955FC}"/>
              </a:ext>
            </a:extLst>
          </p:cNvPr>
          <p:cNvSpPr/>
          <p:nvPr/>
        </p:nvSpPr>
        <p:spPr>
          <a:xfrm>
            <a:off x="6762750" y="374399"/>
            <a:ext cx="1917704" cy="338554"/>
          </a:xfrm>
          <a:prstGeom prst="rect">
            <a:avLst/>
          </a:prstGeom>
        </p:spPr>
        <p:txBody>
          <a:bodyPr wrap="none">
            <a:spAutoFit/>
          </a:bodyPr>
          <a:lstStyle/>
          <a:p>
            <a:r>
              <a:rPr lang="en-US" sz="1600" b="1" dirty="0">
                <a:solidFill>
                  <a:srgbClr val="FFFF00"/>
                </a:solidFill>
              </a:rPr>
              <a:t>Is it an emergency??</a:t>
            </a:r>
          </a:p>
        </p:txBody>
      </p:sp>
      <p:pic>
        <p:nvPicPr>
          <p:cNvPr id="13" name="Picture 12">
            <a:extLst>
              <a:ext uri="{FF2B5EF4-FFF2-40B4-BE49-F238E27FC236}">
                <a16:creationId xmlns:a16="http://schemas.microsoft.com/office/drawing/2014/main" id="{8B118888-5824-41E4-9D71-5B56774EB4A4}"/>
              </a:ext>
            </a:extLst>
          </p:cNvPr>
          <p:cNvPicPr>
            <a:picLocks noChangeAspect="1"/>
          </p:cNvPicPr>
          <p:nvPr/>
        </p:nvPicPr>
        <p:blipFill>
          <a:blip r:embed="rId5"/>
          <a:stretch>
            <a:fillRect/>
          </a:stretch>
        </p:blipFill>
        <p:spPr>
          <a:xfrm>
            <a:off x="398173" y="3266546"/>
            <a:ext cx="3754727" cy="1247348"/>
          </a:xfrm>
          <a:prstGeom prst="rect">
            <a:avLst/>
          </a:prstGeom>
        </p:spPr>
      </p:pic>
      <p:pic>
        <p:nvPicPr>
          <p:cNvPr id="2" name="Picture 1">
            <a:extLst>
              <a:ext uri="{FF2B5EF4-FFF2-40B4-BE49-F238E27FC236}">
                <a16:creationId xmlns:a16="http://schemas.microsoft.com/office/drawing/2014/main" id="{603E2C38-9962-47A8-AB46-EAC0D1922F15}"/>
              </a:ext>
            </a:extLst>
          </p:cNvPr>
          <p:cNvPicPr>
            <a:picLocks noChangeAspect="1"/>
          </p:cNvPicPr>
          <p:nvPr/>
        </p:nvPicPr>
        <p:blipFill>
          <a:blip r:embed="rId6"/>
          <a:stretch>
            <a:fillRect/>
          </a:stretch>
        </p:blipFill>
        <p:spPr>
          <a:xfrm>
            <a:off x="4290930" y="3274848"/>
            <a:ext cx="4024313" cy="1104900"/>
          </a:xfrm>
          <a:prstGeom prst="rect">
            <a:avLst/>
          </a:prstGeom>
        </p:spPr>
      </p:pic>
      <p:pic>
        <p:nvPicPr>
          <p:cNvPr id="3" name="Picture 2">
            <a:extLst>
              <a:ext uri="{FF2B5EF4-FFF2-40B4-BE49-F238E27FC236}">
                <a16:creationId xmlns:a16="http://schemas.microsoft.com/office/drawing/2014/main" id="{B2DA9542-A5BA-45B1-A6FA-4AA668D7DB50}"/>
              </a:ext>
            </a:extLst>
          </p:cNvPr>
          <p:cNvPicPr>
            <a:picLocks noChangeAspect="1"/>
          </p:cNvPicPr>
          <p:nvPr/>
        </p:nvPicPr>
        <p:blipFill>
          <a:blip r:embed="rId7"/>
          <a:stretch>
            <a:fillRect/>
          </a:stretch>
        </p:blipFill>
        <p:spPr>
          <a:xfrm>
            <a:off x="461683" y="4555674"/>
            <a:ext cx="3623255" cy="1658999"/>
          </a:xfrm>
          <a:prstGeom prst="rect">
            <a:avLst/>
          </a:prstGeom>
        </p:spPr>
      </p:pic>
      <p:pic>
        <p:nvPicPr>
          <p:cNvPr id="4" name="Picture 3">
            <a:extLst>
              <a:ext uri="{FF2B5EF4-FFF2-40B4-BE49-F238E27FC236}">
                <a16:creationId xmlns:a16="http://schemas.microsoft.com/office/drawing/2014/main" id="{9F5C20BD-DF4B-454C-B855-A35E46916064}"/>
              </a:ext>
            </a:extLst>
          </p:cNvPr>
          <p:cNvPicPr>
            <a:picLocks noChangeAspect="1"/>
          </p:cNvPicPr>
          <p:nvPr/>
        </p:nvPicPr>
        <p:blipFill>
          <a:blip r:embed="rId8"/>
          <a:stretch>
            <a:fillRect/>
          </a:stretch>
        </p:blipFill>
        <p:spPr>
          <a:xfrm>
            <a:off x="4335616" y="4580124"/>
            <a:ext cx="1967470" cy="1384995"/>
          </a:xfrm>
          <a:prstGeom prst="rect">
            <a:avLst/>
          </a:prstGeom>
        </p:spPr>
      </p:pic>
      <p:sp>
        <p:nvSpPr>
          <p:cNvPr id="6" name="TextBox 5">
            <a:extLst>
              <a:ext uri="{FF2B5EF4-FFF2-40B4-BE49-F238E27FC236}">
                <a16:creationId xmlns:a16="http://schemas.microsoft.com/office/drawing/2014/main" id="{2BE559E7-A3C1-43A9-9C15-2E4C2C02F1E6}"/>
              </a:ext>
            </a:extLst>
          </p:cNvPr>
          <p:cNvSpPr txBox="1"/>
          <p:nvPr/>
        </p:nvSpPr>
        <p:spPr>
          <a:xfrm>
            <a:off x="6358608" y="4565389"/>
            <a:ext cx="2364647" cy="1384995"/>
          </a:xfrm>
          <a:prstGeom prst="rect">
            <a:avLst/>
          </a:prstGeom>
          <a:solidFill>
            <a:srgbClr val="024078"/>
          </a:solidFill>
        </p:spPr>
        <p:txBody>
          <a:bodyPr wrap="square" rtlCol="0">
            <a:spAutoFit/>
          </a:bodyPr>
          <a:lstStyle/>
          <a:p>
            <a:r>
              <a:rPr lang="en-US" sz="1400" i="1" dirty="0">
                <a:solidFill>
                  <a:schemeClr val="bg1"/>
                </a:solidFill>
              </a:rPr>
              <a:t>Evolution:</a:t>
            </a:r>
          </a:p>
          <a:p>
            <a:endParaRPr lang="en-US" sz="1400" i="1" dirty="0">
              <a:solidFill>
                <a:schemeClr val="bg1"/>
              </a:solidFill>
            </a:endParaRPr>
          </a:p>
          <a:p>
            <a:r>
              <a:rPr lang="en-US" sz="1400" dirty="0">
                <a:solidFill>
                  <a:srgbClr val="FFC000"/>
                </a:solidFill>
              </a:rPr>
              <a:t>Intermittent</a:t>
            </a:r>
            <a:r>
              <a:rPr lang="en-US" sz="1400" dirty="0">
                <a:solidFill>
                  <a:schemeClr val="bg1"/>
                </a:solidFill>
              </a:rPr>
              <a:t>: crystal arthritis</a:t>
            </a:r>
          </a:p>
          <a:p>
            <a:r>
              <a:rPr lang="en-US" sz="1400" dirty="0">
                <a:solidFill>
                  <a:srgbClr val="FFC000"/>
                </a:solidFill>
              </a:rPr>
              <a:t>Migratory</a:t>
            </a:r>
            <a:r>
              <a:rPr lang="en-US" sz="1400" dirty="0">
                <a:solidFill>
                  <a:schemeClr val="bg1"/>
                </a:solidFill>
              </a:rPr>
              <a:t>: RA, gonococcal, or viral arthritis </a:t>
            </a:r>
          </a:p>
          <a:p>
            <a:r>
              <a:rPr lang="en-US" sz="1400" dirty="0">
                <a:solidFill>
                  <a:srgbClr val="FFC000"/>
                </a:solidFill>
              </a:rPr>
              <a:t>Additive</a:t>
            </a:r>
            <a:r>
              <a:rPr lang="en-US" sz="1400" dirty="0">
                <a:solidFill>
                  <a:schemeClr val="bg1"/>
                </a:solidFill>
              </a:rPr>
              <a:t>: RA, </a:t>
            </a:r>
            <a:r>
              <a:rPr lang="en-US" sz="1400" dirty="0" err="1" smtClean="0">
                <a:solidFill>
                  <a:schemeClr val="bg1"/>
                </a:solidFill>
              </a:rPr>
              <a:t>PsA</a:t>
            </a:r>
            <a:r>
              <a:rPr lang="en-US" sz="1400" dirty="0" smtClean="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12531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9" end="9"/>
                                            </p:txEl>
                                          </p:spTgt>
                                        </p:tgtEl>
                                        <p:attrNameLst>
                                          <p:attrName>style.visibility</p:attrName>
                                        </p:attrNameLst>
                                      </p:cBhvr>
                                      <p:to>
                                        <p:strVal val="visible"/>
                                      </p:to>
                                    </p:set>
                                    <p:animEffect transition="in" filter="fade">
                                      <p:cBhvr>
                                        <p:cTn id="7" dur="500"/>
                                        <p:tgtEl>
                                          <p:spTgt spid="16">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0" end="10"/>
                                            </p:txEl>
                                          </p:spTgt>
                                        </p:tgtEl>
                                        <p:attrNameLst>
                                          <p:attrName>style.visibility</p:attrName>
                                        </p:attrNameLst>
                                      </p:cBhvr>
                                      <p:to>
                                        <p:strVal val="visible"/>
                                      </p:to>
                                    </p:set>
                                    <p:animEffect transition="in" filter="fade">
                                      <p:cBhvr>
                                        <p:cTn id="12" dur="500"/>
                                        <p:tgtEl>
                                          <p:spTgt spid="16">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1600200" y="152400"/>
            <a:ext cx="7239000" cy="762000"/>
          </a:xfrm>
        </p:spPr>
        <p:txBody>
          <a:bodyPr/>
          <a:lstStyle/>
          <a:p>
            <a:pPr eaLnBrk="1" hangingPunct="1">
              <a:defRPr/>
            </a:pPr>
            <a:r>
              <a:rPr lang="en-US" altLang="en-US" dirty="0" smtClean="0">
                <a:latin typeface="Albertus Medium" pitchFamily="34" charset="0"/>
              </a:rPr>
              <a:t>Reactive arthritis</a:t>
            </a:r>
          </a:p>
        </p:txBody>
      </p:sp>
      <p:sp>
        <p:nvSpPr>
          <p:cNvPr id="410628" name="Rectangle 4"/>
          <p:cNvSpPr>
            <a:spLocks noGrp="1" noChangeArrowheads="1"/>
          </p:cNvSpPr>
          <p:nvPr>
            <p:ph type="body" sz="half" idx="2"/>
          </p:nvPr>
        </p:nvSpPr>
        <p:spPr>
          <a:xfrm>
            <a:off x="1219200" y="838200"/>
            <a:ext cx="7543800" cy="685800"/>
          </a:xfrm>
        </p:spPr>
        <p:txBody>
          <a:bodyPr/>
          <a:lstStyle/>
          <a:p>
            <a:pPr algn="ctr" eaLnBrk="1" hangingPunct="1">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Keratoderma </a:t>
            </a:r>
            <a:r>
              <a:rPr lang="en-US" altLang="en-US" sz="3600" dirty="0" err="1" smtClean="0">
                <a:solidFill>
                  <a:schemeClr val="accent1"/>
                </a:solidFill>
                <a:effectLst>
                  <a:outerShdw blurRad="38100" dist="38100" dir="2700000" algn="tl">
                    <a:srgbClr val="FFFFFF"/>
                  </a:outerShdw>
                </a:effectLst>
                <a:latin typeface="Albertus Medium" pitchFamily="34" charset="0"/>
              </a:rPr>
              <a:t>blenorrhagica</a:t>
            </a:r>
            <a:endParaRPr lang="en-US" altLang="en-US" sz="3600" dirty="0" smtClean="0">
              <a:solidFill>
                <a:schemeClr val="accent1"/>
              </a:solidFill>
              <a:effectLst>
                <a:outerShdw blurRad="38100" dist="38100" dir="2700000" algn="tl">
                  <a:srgbClr val="FFFFFF"/>
                </a:outerShdw>
              </a:effectLst>
              <a:latin typeface="Albertus Medium" pitchFamily="34" charset="0"/>
            </a:endParaRPr>
          </a:p>
        </p:txBody>
      </p:sp>
      <p:pic>
        <p:nvPicPr>
          <p:cNvPr id="24580" name="Picture 6"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3352800" cy="407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730283" y="1600200"/>
            <a:ext cx="5413717" cy="3993226"/>
          </a:xfrm>
          <a:prstGeom prst="rect">
            <a:avLst/>
          </a:prstGeom>
        </p:spPr>
      </p:pic>
    </p:spTree>
    <p:extLst>
      <p:ext uri="{BB962C8B-B14F-4D97-AF65-F5344CB8AC3E}">
        <p14:creationId xmlns:p14="http://schemas.microsoft.com/office/powerpoint/2010/main" val="20817587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1752600" y="0"/>
            <a:ext cx="7162800" cy="762000"/>
          </a:xfrm>
        </p:spPr>
        <p:txBody>
          <a:bodyPr/>
          <a:lstStyle/>
          <a:p>
            <a:pPr eaLnBrk="1" hangingPunct="1">
              <a:defRPr/>
            </a:pPr>
            <a:r>
              <a:rPr lang="en-US" altLang="en-US" dirty="0" smtClean="0">
                <a:latin typeface="Albertus Medium" pitchFamily="34" charset="0"/>
              </a:rPr>
              <a:t>Reactive arthritis</a:t>
            </a:r>
          </a:p>
        </p:txBody>
      </p:sp>
      <p:sp>
        <p:nvSpPr>
          <p:cNvPr id="427011" name="Rectangle 3"/>
          <p:cNvSpPr>
            <a:spLocks noGrp="1" noChangeArrowheads="1"/>
          </p:cNvSpPr>
          <p:nvPr>
            <p:ph type="body" sz="half" idx="1"/>
          </p:nvPr>
        </p:nvSpPr>
        <p:spPr>
          <a:xfrm>
            <a:off x="457200" y="1447800"/>
            <a:ext cx="8305800" cy="4759325"/>
          </a:xfrm>
        </p:spPr>
        <p:txBody>
          <a:bodyPr/>
          <a:lstStyle/>
          <a:p>
            <a:pPr eaLnBrk="1" hangingPunct="1">
              <a:lnSpc>
                <a:spcPct val="90000"/>
              </a:lnSpc>
              <a:defRPr/>
            </a:pPr>
            <a:r>
              <a:rPr lang="en-US" altLang="en-US" sz="2800" dirty="0" smtClean="0">
                <a:latin typeface="Albertus Medium" pitchFamily="34" charset="0"/>
              </a:rPr>
              <a:t>Synovial fluid analysis</a:t>
            </a:r>
          </a:p>
          <a:p>
            <a:pPr lvl="1" eaLnBrk="1" hangingPunct="1">
              <a:lnSpc>
                <a:spcPct val="90000"/>
              </a:lnSpc>
              <a:defRPr/>
            </a:pPr>
            <a:r>
              <a:rPr lang="en-US" altLang="en-US" sz="2400" dirty="0" err="1" smtClean="0">
                <a:latin typeface="Albertus Medium" pitchFamily="34" charset="0"/>
                <a:sym typeface="Symbol" panose="05050102010706020507" pitchFamily="18" charset="2"/>
              </a:rPr>
              <a:t>Pleocytosis</a:t>
            </a:r>
            <a:r>
              <a:rPr lang="en-US" altLang="en-US" sz="2400" dirty="0" smtClean="0">
                <a:latin typeface="Albertus Medium" pitchFamily="34" charset="0"/>
                <a:sym typeface="Symbol" panose="05050102010706020507" pitchFamily="18" charset="2"/>
              </a:rPr>
              <a:t> (5,000 to 50,000 WBC/</a:t>
            </a:r>
            <a:r>
              <a:rPr lang="en-US" altLang="en-US" sz="2400" dirty="0" err="1" smtClean="0">
                <a:latin typeface="Albertus Medium" pitchFamily="34" charset="0"/>
                <a:sym typeface="Symbol" panose="05050102010706020507" pitchFamily="18" charset="2"/>
              </a:rPr>
              <a:t>mcL</a:t>
            </a:r>
            <a:r>
              <a:rPr lang="en-US" altLang="en-US" sz="2400" dirty="0" smtClean="0">
                <a:latin typeface="Albertus Medium" pitchFamily="34" charset="0"/>
                <a:sym typeface="Symbol" panose="05050102010706020507" pitchFamily="18" charset="2"/>
              </a:rPr>
              <a:t>) with </a:t>
            </a:r>
            <a:r>
              <a:rPr lang="en-US" altLang="en-US" sz="2400" dirty="0" err="1" smtClean="0">
                <a:latin typeface="Albertus Medium" pitchFamily="34" charset="0"/>
                <a:sym typeface="Symbol" panose="05050102010706020507" pitchFamily="18" charset="2"/>
              </a:rPr>
              <a:t>polymorphonuclear</a:t>
            </a:r>
            <a:r>
              <a:rPr lang="en-US" altLang="en-US" sz="2400" dirty="0" smtClean="0">
                <a:latin typeface="Albertus Medium" pitchFamily="34" charset="0"/>
                <a:sym typeface="Symbol" panose="05050102010706020507" pitchFamily="18" charset="2"/>
              </a:rPr>
              <a:t> cell predominance</a:t>
            </a:r>
          </a:p>
          <a:p>
            <a:pPr lvl="1" eaLnBrk="1" hangingPunct="1">
              <a:lnSpc>
                <a:spcPct val="90000"/>
              </a:lnSpc>
              <a:defRPr/>
            </a:pPr>
            <a:r>
              <a:rPr lang="en-US" altLang="en-US" sz="2400" dirty="0" smtClean="0">
                <a:latin typeface="Albertus Medium" pitchFamily="34" charset="0"/>
                <a:sym typeface="Symbol" panose="05050102010706020507" pitchFamily="18" charset="2"/>
              </a:rPr>
              <a:t>Protein levels</a:t>
            </a:r>
          </a:p>
          <a:p>
            <a:pPr lvl="1" eaLnBrk="1" hangingPunct="1">
              <a:lnSpc>
                <a:spcPct val="90000"/>
              </a:lnSpc>
              <a:defRPr/>
            </a:pPr>
            <a:r>
              <a:rPr lang="en-US" altLang="en-US" sz="2400" dirty="0" smtClean="0">
                <a:latin typeface="Albertus Medium" pitchFamily="34" charset="0"/>
                <a:sym typeface="Symbol" panose="05050102010706020507" pitchFamily="18" charset="2"/>
              </a:rPr>
              <a:t>Glucose normal</a:t>
            </a:r>
          </a:p>
          <a:p>
            <a:pPr lvl="1" eaLnBrk="1" hangingPunct="1">
              <a:lnSpc>
                <a:spcPct val="90000"/>
              </a:lnSpc>
              <a:defRPr/>
            </a:pPr>
            <a:r>
              <a:rPr lang="en-US" altLang="en-US" sz="2400" dirty="0" smtClean="0">
                <a:latin typeface="Albertus Medium" pitchFamily="34" charset="0"/>
                <a:sym typeface="Symbol" panose="05050102010706020507" pitchFamily="18" charset="2"/>
              </a:rPr>
              <a:t>Gram stain and culture are sterile</a:t>
            </a:r>
          </a:p>
          <a:p>
            <a:pPr eaLnBrk="1" hangingPunct="1">
              <a:lnSpc>
                <a:spcPct val="90000"/>
              </a:lnSpc>
              <a:defRPr/>
            </a:pPr>
            <a:r>
              <a:rPr lang="en-US" altLang="en-US" sz="2800" dirty="0" smtClean="0">
                <a:latin typeface="Albertus Medium" pitchFamily="34" charset="0"/>
                <a:sym typeface="Symbol" panose="05050102010706020507" pitchFamily="18" charset="2"/>
              </a:rPr>
              <a:t>Urethral or cervical smears in patients with clinical urethritis  </a:t>
            </a:r>
          </a:p>
          <a:p>
            <a:pPr lvl="1" eaLnBrk="1" hangingPunct="1">
              <a:lnSpc>
                <a:spcPct val="90000"/>
              </a:lnSpc>
              <a:defRPr/>
            </a:pPr>
            <a:r>
              <a:rPr lang="en-US" altLang="en-US" sz="2400" i="1" dirty="0" smtClean="0">
                <a:latin typeface="Albertus Medium" pitchFamily="34" charset="0"/>
                <a:sym typeface="Symbol" panose="05050102010706020507" pitchFamily="18" charset="2"/>
              </a:rPr>
              <a:t>C. trachomatis</a:t>
            </a:r>
          </a:p>
          <a:p>
            <a:pPr lvl="1" eaLnBrk="1" hangingPunct="1">
              <a:lnSpc>
                <a:spcPct val="90000"/>
              </a:lnSpc>
              <a:defRPr/>
            </a:pPr>
            <a:r>
              <a:rPr lang="en-US" altLang="en-US" sz="2400" i="1" dirty="0" smtClean="0">
                <a:latin typeface="Albertus Medium" pitchFamily="34" charset="0"/>
                <a:sym typeface="Symbol" panose="05050102010706020507" pitchFamily="18" charset="2"/>
              </a:rPr>
              <a:t>N. </a:t>
            </a:r>
            <a:r>
              <a:rPr lang="en-US" altLang="en-US" sz="2400" i="1" dirty="0" err="1" smtClean="0">
                <a:latin typeface="Albertus Medium" pitchFamily="34" charset="0"/>
                <a:sym typeface="Symbol" panose="05050102010706020507" pitchFamily="18" charset="2"/>
              </a:rPr>
              <a:t>gonorrhoeae</a:t>
            </a:r>
            <a:endParaRPr lang="en-US" altLang="en-US" sz="2400" i="1" dirty="0" smtClean="0">
              <a:latin typeface="Albertus Medium" pitchFamily="34" charset="0"/>
              <a:sym typeface="Symbol" panose="05050102010706020507" pitchFamily="18" charset="2"/>
            </a:endParaRPr>
          </a:p>
        </p:txBody>
      </p:sp>
      <p:sp>
        <p:nvSpPr>
          <p:cNvPr id="427012" name="Rectangle 4"/>
          <p:cNvSpPr>
            <a:spLocks noGrp="1" noChangeArrowheads="1"/>
          </p:cNvSpPr>
          <p:nvPr>
            <p:ph type="body" sz="half" idx="2"/>
          </p:nvPr>
        </p:nvSpPr>
        <p:spPr>
          <a:xfrm>
            <a:off x="1828800" y="762000"/>
            <a:ext cx="6934200" cy="685800"/>
          </a:xfrm>
        </p:spPr>
        <p:txBody>
          <a:bodyPr/>
          <a:lstStyle/>
          <a:p>
            <a:pPr algn="ctr" eaLnBrk="1" hangingPunct="1">
              <a:lnSpc>
                <a:spcPct val="90000"/>
              </a:lnSpc>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Evaluation</a:t>
            </a:r>
          </a:p>
        </p:txBody>
      </p:sp>
    </p:spTree>
    <p:extLst>
      <p:ext uri="{BB962C8B-B14F-4D97-AF65-F5344CB8AC3E}">
        <p14:creationId xmlns:p14="http://schemas.microsoft.com/office/powerpoint/2010/main" val="2025887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2057400" y="228600"/>
            <a:ext cx="6858000" cy="762000"/>
          </a:xfrm>
        </p:spPr>
        <p:txBody>
          <a:bodyPr/>
          <a:lstStyle/>
          <a:p>
            <a:pPr eaLnBrk="1" hangingPunct="1">
              <a:defRPr/>
            </a:pPr>
            <a:r>
              <a:rPr lang="en-US" altLang="en-US" dirty="0" err="1" smtClean="0">
                <a:latin typeface="Albertus Medium" pitchFamily="34" charset="0"/>
              </a:rPr>
              <a:t>Enteropathic</a:t>
            </a:r>
            <a:r>
              <a:rPr lang="en-US" altLang="en-US" dirty="0" smtClean="0">
                <a:latin typeface="Albertus Medium" pitchFamily="34" charset="0"/>
              </a:rPr>
              <a:t> Arthritis</a:t>
            </a:r>
          </a:p>
        </p:txBody>
      </p:sp>
      <p:sp>
        <p:nvSpPr>
          <p:cNvPr id="411651" name="Rectangle 3"/>
          <p:cNvSpPr>
            <a:spLocks noGrp="1" noChangeArrowheads="1"/>
          </p:cNvSpPr>
          <p:nvPr>
            <p:ph type="body" sz="half" idx="1"/>
          </p:nvPr>
        </p:nvSpPr>
        <p:spPr>
          <a:xfrm>
            <a:off x="457200" y="1752600"/>
            <a:ext cx="8305800" cy="4759325"/>
          </a:xfrm>
        </p:spPr>
        <p:txBody>
          <a:bodyPr/>
          <a:lstStyle/>
          <a:p>
            <a:pPr eaLnBrk="1" hangingPunct="1">
              <a:defRPr/>
            </a:pPr>
            <a:r>
              <a:rPr lang="en-US" altLang="en-US" sz="2800" dirty="0" smtClean="0">
                <a:latin typeface="Albertus Medium" pitchFamily="34" charset="0"/>
                <a:sym typeface="Symbol" panose="05050102010706020507" pitchFamily="18" charset="2"/>
              </a:rPr>
              <a:t>Affects 10-20% of patients with inflammatory bowel disease (IBD)</a:t>
            </a:r>
          </a:p>
          <a:p>
            <a:pPr eaLnBrk="1" hangingPunct="1">
              <a:defRPr/>
            </a:pPr>
            <a:r>
              <a:rPr lang="en-US" altLang="en-US" sz="2800" dirty="0" smtClean="0">
                <a:latin typeface="Albertus Medium" pitchFamily="34" charset="0"/>
                <a:sym typeface="Symbol" panose="05050102010706020507" pitchFamily="18" charset="2"/>
              </a:rPr>
              <a:t>Peripheral arthritis affects 10-20% of IBD patients</a:t>
            </a:r>
          </a:p>
          <a:p>
            <a:pPr lvl="1" eaLnBrk="1" hangingPunct="1">
              <a:defRPr/>
            </a:pPr>
            <a:r>
              <a:rPr lang="en-US" altLang="en-US" sz="2400" dirty="0" smtClean="0">
                <a:latin typeface="Albertus Medium" pitchFamily="34" charset="0"/>
                <a:sym typeface="Symbol" panose="05050102010706020507" pitchFamily="18" charset="2"/>
              </a:rPr>
              <a:t>Generally affects knees, ankles, and feet</a:t>
            </a:r>
          </a:p>
          <a:p>
            <a:pPr lvl="1" eaLnBrk="1" hangingPunct="1">
              <a:defRPr/>
            </a:pPr>
            <a:r>
              <a:rPr lang="en-US" altLang="en-US" sz="2400" dirty="0" smtClean="0">
                <a:latin typeface="Albertus Medium" pitchFamily="34" charset="0"/>
                <a:sym typeface="Symbol" panose="05050102010706020507" pitchFamily="18" charset="2"/>
              </a:rPr>
              <a:t>Always indicates active IBD</a:t>
            </a:r>
          </a:p>
          <a:p>
            <a:pPr eaLnBrk="1" hangingPunct="1">
              <a:defRPr/>
            </a:pPr>
            <a:r>
              <a:rPr lang="en-US" altLang="en-US" sz="2800" dirty="0" smtClean="0">
                <a:latin typeface="Albertus Medium" pitchFamily="34" charset="0"/>
                <a:sym typeface="Symbol" panose="05050102010706020507" pitchFamily="18" charset="2"/>
              </a:rPr>
              <a:t>Radiographic axial arthritis affects 10% of IBD patients</a:t>
            </a:r>
          </a:p>
          <a:p>
            <a:pPr lvl="1" eaLnBrk="1" hangingPunct="1">
              <a:defRPr/>
            </a:pPr>
            <a:r>
              <a:rPr lang="en-US" altLang="en-US" sz="2400" dirty="0" smtClean="0">
                <a:latin typeface="Albertus Medium" pitchFamily="34" charset="0"/>
                <a:sym typeface="Symbol" panose="05050102010706020507" pitchFamily="18" charset="2"/>
              </a:rPr>
              <a:t>Frequently asymptomatic</a:t>
            </a:r>
          </a:p>
          <a:p>
            <a:pPr lvl="1" eaLnBrk="1" hangingPunct="1">
              <a:defRPr/>
            </a:pPr>
            <a:r>
              <a:rPr lang="en-US" altLang="en-US" sz="2400" dirty="0" smtClean="0">
                <a:latin typeface="Albertus Medium" pitchFamily="34" charset="0"/>
                <a:sym typeface="Symbol" panose="05050102010706020507" pitchFamily="18" charset="2"/>
              </a:rPr>
              <a:t>Independent of bowel inflammation</a:t>
            </a:r>
          </a:p>
        </p:txBody>
      </p:sp>
      <p:sp>
        <p:nvSpPr>
          <p:cNvPr id="411652" name="Rectangle 4"/>
          <p:cNvSpPr>
            <a:spLocks noGrp="1" noChangeArrowheads="1"/>
          </p:cNvSpPr>
          <p:nvPr>
            <p:ph type="body" sz="half" idx="2"/>
          </p:nvPr>
        </p:nvSpPr>
        <p:spPr>
          <a:xfrm>
            <a:off x="1828800" y="990600"/>
            <a:ext cx="6934200" cy="685800"/>
          </a:xfrm>
        </p:spPr>
        <p:txBody>
          <a:bodyPr/>
          <a:lstStyle/>
          <a:p>
            <a:pPr algn="ctr" eaLnBrk="1" hangingPunct="1">
              <a:buFont typeface="Wingdings" panose="05000000000000000000" pitchFamily="2" charset="2"/>
              <a:buNone/>
              <a:defRPr/>
            </a:pPr>
            <a:r>
              <a:rPr lang="en-US" altLang="en-US" sz="3600" dirty="0" smtClean="0">
                <a:solidFill>
                  <a:schemeClr val="accent1"/>
                </a:solidFill>
                <a:effectLst>
                  <a:outerShdw blurRad="38100" dist="38100" dir="2700000" algn="tl">
                    <a:srgbClr val="FFFFFF"/>
                  </a:outerShdw>
                </a:effectLst>
                <a:latin typeface="Albertus Medium" pitchFamily="34" charset="0"/>
              </a:rPr>
              <a:t>Clinical</a:t>
            </a:r>
          </a:p>
        </p:txBody>
      </p:sp>
    </p:spTree>
    <p:extLst>
      <p:ext uri="{BB962C8B-B14F-4D97-AF65-F5344CB8AC3E}">
        <p14:creationId xmlns:p14="http://schemas.microsoft.com/office/powerpoint/2010/main" val="42102514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92162"/>
          </a:xfrm>
        </p:spPr>
        <p:txBody>
          <a:bodyPr/>
          <a:lstStyle/>
          <a:p>
            <a:r>
              <a:rPr lang="en-US" dirty="0" smtClean="0"/>
              <a:t>PCP Role in Seronegative </a:t>
            </a:r>
            <a:r>
              <a:rPr lang="en-US" dirty="0" err="1" smtClean="0"/>
              <a:t>SpA</a:t>
            </a:r>
            <a:endParaRPr lang="en-US" dirty="0"/>
          </a:p>
        </p:txBody>
      </p:sp>
      <p:sp>
        <p:nvSpPr>
          <p:cNvPr id="3" name="Content Placeholder 2"/>
          <p:cNvSpPr>
            <a:spLocks noGrp="1"/>
          </p:cNvSpPr>
          <p:nvPr>
            <p:ph idx="1"/>
          </p:nvPr>
        </p:nvSpPr>
        <p:spPr>
          <a:xfrm>
            <a:off x="609600" y="1636414"/>
            <a:ext cx="8077200" cy="4525963"/>
          </a:xfrm>
        </p:spPr>
        <p:txBody>
          <a:bodyPr/>
          <a:lstStyle/>
          <a:p>
            <a:r>
              <a:rPr lang="en-US" dirty="0" smtClean="0"/>
              <a:t>Reactive arthritis without systemic complications</a:t>
            </a:r>
          </a:p>
          <a:p>
            <a:pPr lvl="1"/>
            <a:r>
              <a:rPr lang="en-US" dirty="0" smtClean="0"/>
              <a:t>NSAIDS</a:t>
            </a:r>
          </a:p>
          <a:p>
            <a:pPr lvl="1"/>
            <a:r>
              <a:rPr lang="en-US" dirty="0" smtClean="0"/>
              <a:t>Intra-Articular Steroids</a:t>
            </a:r>
          </a:p>
          <a:p>
            <a:pPr lvl="1"/>
            <a:r>
              <a:rPr lang="en-US" dirty="0" smtClean="0"/>
              <a:t>Prednisone approx. 20 mg per day if not controlled for short time</a:t>
            </a:r>
          </a:p>
          <a:p>
            <a:pPr lvl="1"/>
            <a:r>
              <a:rPr lang="en-US" dirty="0" smtClean="0"/>
              <a:t>Rheum should manage for prolonged symptoms, prolonged need for steroids, if becomes chronic (more than 6 months), or recurrent</a:t>
            </a:r>
          </a:p>
          <a:p>
            <a:r>
              <a:rPr lang="en-US" dirty="0" smtClean="0"/>
              <a:t>All others are likely to be disabling and require DMARDS and they should be managed by Rheumatology if possible</a:t>
            </a:r>
          </a:p>
          <a:p>
            <a:pPr marL="457200" lvl="1" indent="0">
              <a:buNone/>
            </a:pPr>
            <a:endParaRPr lang="en-US" dirty="0" smtClean="0"/>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133</a:t>
            </a:fld>
            <a:endParaRPr lang="en-US" altLang="en-US"/>
          </a:p>
        </p:txBody>
      </p:sp>
    </p:spTree>
    <p:extLst>
      <p:ext uri="{BB962C8B-B14F-4D97-AF65-F5344CB8AC3E}">
        <p14:creationId xmlns:p14="http://schemas.microsoft.com/office/powerpoint/2010/main" val="8119106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49392"/>
          </a:xfrm>
        </p:spPr>
        <p:txBody>
          <a:bodyPr/>
          <a:lstStyle/>
          <a:p>
            <a:r>
              <a:rPr lang="en-US" dirty="0" smtClean="0"/>
              <a:t>Polling question</a:t>
            </a:r>
            <a:endParaRPr lang="en-US" dirty="0"/>
          </a:p>
        </p:txBody>
      </p:sp>
      <p:sp>
        <p:nvSpPr>
          <p:cNvPr id="3" name="Content Placeholder 2"/>
          <p:cNvSpPr>
            <a:spLocks noGrp="1"/>
          </p:cNvSpPr>
          <p:nvPr>
            <p:ph idx="1"/>
          </p:nvPr>
        </p:nvSpPr>
        <p:spPr>
          <a:xfrm>
            <a:off x="762000" y="1600200"/>
            <a:ext cx="4572000" cy="4525963"/>
          </a:xfrm>
        </p:spPr>
        <p:txBody>
          <a:bodyPr/>
          <a:lstStyle/>
          <a:p>
            <a:r>
              <a:rPr lang="en-US" dirty="0" smtClean="0"/>
              <a:t>30 year old woman was seen in walk-in for this nail complaint and prescribed biotin and iron</a:t>
            </a:r>
          </a:p>
          <a:p>
            <a:endParaRPr lang="en-US" dirty="0"/>
          </a:p>
          <a:p>
            <a:endParaRPr lang="en-US" dirty="0" smtClean="0"/>
          </a:p>
          <a:p>
            <a:r>
              <a:rPr lang="en-US" dirty="0" smtClean="0"/>
              <a:t>She went to a different walk-in 2 months later for this rash and was given </a:t>
            </a:r>
            <a:r>
              <a:rPr lang="en-US" dirty="0" err="1" smtClean="0"/>
              <a:t>Lotrisone</a:t>
            </a:r>
            <a:r>
              <a:rPr lang="en-US" dirty="0" smtClean="0"/>
              <a:t>.</a:t>
            </a:r>
          </a:p>
          <a:p>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134</a:t>
            </a:fld>
            <a:endParaRPr lang="en-US" altLang="en-US"/>
          </a:p>
        </p:txBody>
      </p:sp>
      <p:pic>
        <p:nvPicPr>
          <p:cNvPr id="6" name="Picture 5"/>
          <p:cNvPicPr>
            <a:picLocks noChangeAspect="1"/>
          </p:cNvPicPr>
          <p:nvPr/>
        </p:nvPicPr>
        <p:blipFill>
          <a:blip r:embed="rId2"/>
          <a:stretch>
            <a:fillRect/>
          </a:stretch>
        </p:blipFill>
        <p:spPr>
          <a:xfrm>
            <a:off x="5442280" y="924031"/>
            <a:ext cx="3396920" cy="2463646"/>
          </a:xfrm>
          <a:prstGeom prst="rect">
            <a:avLst/>
          </a:prstGeom>
        </p:spPr>
      </p:pic>
      <p:pic>
        <p:nvPicPr>
          <p:cNvPr id="7" name="Picture 6"/>
          <p:cNvPicPr>
            <a:picLocks noChangeAspect="1"/>
          </p:cNvPicPr>
          <p:nvPr/>
        </p:nvPicPr>
        <p:blipFill>
          <a:blip r:embed="rId3"/>
          <a:stretch>
            <a:fillRect/>
          </a:stretch>
        </p:blipFill>
        <p:spPr>
          <a:xfrm>
            <a:off x="5692940" y="3496350"/>
            <a:ext cx="3298660" cy="2596076"/>
          </a:xfrm>
          <a:prstGeom prst="rect">
            <a:avLst/>
          </a:prstGeom>
        </p:spPr>
      </p:pic>
    </p:spTree>
    <p:extLst>
      <p:ext uri="{BB962C8B-B14F-4D97-AF65-F5344CB8AC3E}">
        <p14:creationId xmlns:p14="http://schemas.microsoft.com/office/powerpoint/2010/main" val="66697504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5181600" cy="4525963"/>
          </a:xfrm>
        </p:spPr>
        <p:txBody>
          <a:bodyPr/>
          <a:lstStyle/>
          <a:p>
            <a:r>
              <a:rPr lang="en-US" dirty="0" smtClean="0"/>
              <a:t>It’s now 6 months later, she’s seeing you but doesn’t mention the walk-in visits</a:t>
            </a:r>
          </a:p>
          <a:p>
            <a:r>
              <a:rPr lang="en-US" dirty="0" smtClean="0"/>
              <a:t>A couple of months of progressive joint swelling as seen here.</a:t>
            </a:r>
          </a:p>
          <a:p>
            <a:r>
              <a:rPr lang="en-US" dirty="0" smtClean="0"/>
              <a:t>What do you think?</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135</a:t>
            </a:fld>
            <a:endParaRPr lang="en-US" altLang="en-US"/>
          </a:p>
        </p:txBody>
      </p:sp>
      <p:pic>
        <p:nvPicPr>
          <p:cNvPr id="6" name="Picture 5"/>
          <p:cNvPicPr>
            <a:picLocks noChangeAspect="1"/>
          </p:cNvPicPr>
          <p:nvPr/>
        </p:nvPicPr>
        <p:blipFill>
          <a:blip r:embed="rId2"/>
          <a:stretch>
            <a:fillRect/>
          </a:stretch>
        </p:blipFill>
        <p:spPr>
          <a:xfrm>
            <a:off x="7551174" y="1295400"/>
            <a:ext cx="1592826" cy="1155299"/>
          </a:xfrm>
          <a:prstGeom prst="rect">
            <a:avLst/>
          </a:prstGeom>
        </p:spPr>
      </p:pic>
      <p:pic>
        <p:nvPicPr>
          <p:cNvPr id="7" name="Picture 6"/>
          <p:cNvPicPr>
            <a:picLocks noChangeAspect="1"/>
          </p:cNvPicPr>
          <p:nvPr/>
        </p:nvPicPr>
        <p:blipFill>
          <a:blip r:embed="rId3"/>
          <a:stretch>
            <a:fillRect/>
          </a:stretch>
        </p:blipFill>
        <p:spPr>
          <a:xfrm>
            <a:off x="5773133" y="92076"/>
            <a:ext cx="1678413" cy="1318532"/>
          </a:xfrm>
          <a:prstGeom prst="rect">
            <a:avLst/>
          </a:prstGeom>
        </p:spPr>
      </p:pic>
      <p:pic>
        <p:nvPicPr>
          <p:cNvPr id="8" name="Picture 7"/>
          <p:cNvPicPr>
            <a:picLocks noChangeAspect="1"/>
          </p:cNvPicPr>
          <p:nvPr/>
        </p:nvPicPr>
        <p:blipFill>
          <a:blip r:embed="rId4"/>
          <a:stretch>
            <a:fillRect/>
          </a:stretch>
        </p:blipFill>
        <p:spPr>
          <a:xfrm>
            <a:off x="4332670" y="3276600"/>
            <a:ext cx="4830021" cy="2829193"/>
          </a:xfrm>
          <a:prstGeom prst="rect">
            <a:avLst/>
          </a:prstGeom>
        </p:spPr>
      </p:pic>
    </p:spTree>
    <p:extLst>
      <p:ext uri="{BB962C8B-B14F-4D97-AF65-F5344CB8AC3E}">
        <p14:creationId xmlns:p14="http://schemas.microsoft.com/office/powerpoint/2010/main" val="295023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Polling question</a:t>
            </a:r>
            <a:endParaRPr lang="en-US" dirty="0"/>
          </a:p>
        </p:txBody>
      </p:sp>
      <p:sp>
        <p:nvSpPr>
          <p:cNvPr id="3" name="Content Placeholder 2"/>
          <p:cNvSpPr>
            <a:spLocks noGrp="1"/>
          </p:cNvSpPr>
          <p:nvPr>
            <p:ph idx="1"/>
          </p:nvPr>
        </p:nvSpPr>
        <p:spPr>
          <a:xfrm>
            <a:off x="1143000" y="1164599"/>
            <a:ext cx="7543800" cy="2590800"/>
          </a:xfrm>
        </p:spPr>
        <p:txBody>
          <a:bodyPr/>
          <a:lstStyle/>
          <a:p>
            <a:r>
              <a:rPr lang="en-US" dirty="0" smtClean="0"/>
              <a:t>A: Send to ED for IV penicillin for disseminated gonorrhea.  </a:t>
            </a:r>
          </a:p>
          <a:p>
            <a:r>
              <a:rPr lang="en-US" dirty="0" smtClean="0"/>
              <a:t>B: Obtain Lyme titer</a:t>
            </a:r>
          </a:p>
          <a:p>
            <a:r>
              <a:rPr lang="en-US" dirty="0" smtClean="0"/>
              <a:t>C: Send for X-ray, Rx NSAIDS, and refer to Rheum for suspected psoriatic arthritis (</a:t>
            </a:r>
            <a:r>
              <a:rPr lang="en-US" dirty="0" err="1" smtClean="0"/>
              <a:t>PsA</a:t>
            </a:r>
            <a:r>
              <a:rPr lang="en-US" dirty="0" smtClean="0"/>
              <a:t>)</a:t>
            </a:r>
          </a:p>
          <a:p>
            <a:r>
              <a:rPr lang="en-US" dirty="0" smtClean="0"/>
              <a:t>D: Refer to hand surgeon for repair</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136</a:t>
            </a:fld>
            <a:endParaRPr lang="en-US" altLang="en-US"/>
          </a:p>
        </p:txBody>
      </p:sp>
      <p:pic>
        <p:nvPicPr>
          <p:cNvPr id="6" name="Picture 5"/>
          <p:cNvPicPr>
            <a:picLocks noChangeAspect="1"/>
          </p:cNvPicPr>
          <p:nvPr/>
        </p:nvPicPr>
        <p:blipFill>
          <a:blip r:embed="rId2"/>
          <a:stretch>
            <a:fillRect/>
          </a:stretch>
        </p:blipFill>
        <p:spPr>
          <a:xfrm>
            <a:off x="6172200" y="3886200"/>
            <a:ext cx="2941885" cy="1723214"/>
          </a:xfrm>
          <a:prstGeom prst="rect">
            <a:avLst/>
          </a:prstGeom>
        </p:spPr>
      </p:pic>
      <p:pic>
        <p:nvPicPr>
          <p:cNvPr id="7" name="Picture 6"/>
          <p:cNvPicPr>
            <a:picLocks noChangeAspect="1"/>
          </p:cNvPicPr>
          <p:nvPr/>
        </p:nvPicPr>
        <p:blipFill>
          <a:blip r:embed="rId3"/>
          <a:stretch>
            <a:fillRect/>
          </a:stretch>
        </p:blipFill>
        <p:spPr>
          <a:xfrm>
            <a:off x="0" y="4190285"/>
            <a:ext cx="2819400" cy="2044951"/>
          </a:xfrm>
          <a:prstGeom prst="rect">
            <a:avLst/>
          </a:prstGeom>
        </p:spPr>
      </p:pic>
      <p:pic>
        <p:nvPicPr>
          <p:cNvPr id="8" name="Picture 7"/>
          <p:cNvPicPr>
            <a:picLocks noChangeAspect="1"/>
          </p:cNvPicPr>
          <p:nvPr/>
        </p:nvPicPr>
        <p:blipFill>
          <a:blip r:embed="rId4"/>
          <a:stretch>
            <a:fillRect/>
          </a:stretch>
        </p:blipFill>
        <p:spPr>
          <a:xfrm>
            <a:off x="3352800" y="4319756"/>
            <a:ext cx="2286000" cy="1795841"/>
          </a:xfrm>
          <a:prstGeom prst="rect">
            <a:avLst/>
          </a:prstGeom>
        </p:spPr>
      </p:pic>
    </p:spTree>
    <p:extLst>
      <p:ext uri="{BB962C8B-B14F-4D97-AF65-F5344CB8AC3E}">
        <p14:creationId xmlns:p14="http://schemas.microsoft.com/office/powerpoint/2010/main" val="267404124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3196"/>
            <a:ext cx="5715000" cy="1143000"/>
          </a:xfrm>
        </p:spPr>
        <p:txBody>
          <a:bodyPr/>
          <a:lstStyle/>
          <a:p>
            <a:r>
              <a:rPr lang="en-US" dirty="0" smtClean="0"/>
              <a:t>Clinical manifestations</a:t>
            </a:r>
            <a:endParaRPr lang="en-US" dirty="0"/>
          </a:p>
        </p:txBody>
      </p:sp>
      <p:sp>
        <p:nvSpPr>
          <p:cNvPr id="3" name="Content Placeholder 2"/>
          <p:cNvSpPr>
            <a:spLocks noGrp="1"/>
          </p:cNvSpPr>
          <p:nvPr>
            <p:ph idx="1"/>
          </p:nvPr>
        </p:nvSpPr>
        <p:spPr>
          <a:xfrm>
            <a:off x="1295400" y="1600200"/>
            <a:ext cx="7391400" cy="4525963"/>
          </a:xfrm>
        </p:spPr>
        <p:txBody>
          <a:bodyPr/>
          <a:lstStyle/>
          <a:p>
            <a:r>
              <a:rPr lang="en-US" dirty="0"/>
              <a:t>Distal arthritis, characterized by involvement of the DIP joints </a:t>
            </a:r>
          </a:p>
          <a:p>
            <a:r>
              <a:rPr lang="en-US" dirty="0" smtClean="0"/>
              <a:t>Asymmetric </a:t>
            </a:r>
            <a:r>
              <a:rPr lang="en-US" dirty="0" err="1"/>
              <a:t>oligoarthritis</a:t>
            </a:r>
            <a:r>
              <a:rPr lang="en-US" dirty="0"/>
              <a:t>, in which less than five small and/or large joints are affected in an asymmetric distribution</a:t>
            </a:r>
          </a:p>
          <a:p>
            <a:r>
              <a:rPr lang="en-US" dirty="0" smtClean="0"/>
              <a:t>Symmetric </a:t>
            </a:r>
            <a:r>
              <a:rPr lang="en-US" dirty="0"/>
              <a:t>polyarthritis, similar to and, at times, indistinguishable from rheumatoid arthritis</a:t>
            </a:r>
          </a:p>
          <a:p>
            <a:r>
              <a:rPr lang="en-US" dirty="0" smtClean="0"/>
              <a:t>Arthritis </a:t>
            </a:r>
            <a:r>
              <a:rPr lang="en-US" dirty="0" err="1"/>
              <a:t>mutilans</a:t>
            </a:r>
            <a:r>
              <a:rPr lang="en-US" dirty="0"/>
              <a:t>, characterized by deforming and destructive arthritis </a:t>
            </a:r>
          </a:p>
          <a:p>
            <a:r>
              <a:rPr lang="en-US" dirty="0" err="1" smtClean="0"/>
              <a:t>Spondyloarthritis</a:t>
            </a:r>
            <a:r>
              <a:rPr lang="en-US" dirty="0" smtClean="0"/>
              <a:t> </a:t>
            </a:r>
            <a:r>
              <a:rPr lang="en-US" dirty="0"/>
              <a:t>(</a:t>
            </a:r>
            <a:r>
              <a:rPr lang="en-US" dirty="0" err="1"/>
              <a:t>SpA</a:t>
            </a:r>
            <a:r>
              <a:rPr lang="en-US" dirty="0"/>
              <a:t>), including both </a:t>
            </a:r>
            <a:r>
              <a:rPr lang="en-US" dirty="0" err="1"/>
              <a:t>sacroiliitis</a:t>
            </a:r>
            <a:r>
              <a:rPr lang="en-US" dirty="0"/>
              <a:t> and spondylitis</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137</a:t>
            </a:fld>
            <a:endParaRPr lang="en-US" altLang="en-US"/>
          </a:p>
        </p:txBody>
      </p:sp>
    </p:spTree>
    <p:extLst>
      <p:ext uri="{BB962C8B-B14F-4D97-AF65-F5344CB8AC3E}">
        <p14:creationId xmlns:p14="http://schemas.microsoft.com/office/powerpoint/2010/main" val="35803157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Psoriatic arthritis: Distal Arthritis</a:t>
            </a:r>
            <a:endParaRPr lang="en-US" dirty="0"/>
          </a:p>
        </p:txBody>
      </p:sp>
      <p:pic>
        <p:nvPicPr>
          <p:cNvPr id="6" name="Content Placeholder 5"/>
          <p:cNvPicPr>
            <a:picLocks noGrp="1" noChangeAspect="1"/>
          </p:cNvPicPr>
          <p:nvPr>
            <p:ph idx="1"/>
          </p:nvPr>
        </p:nvPicPr>
        <p:blipFill>
          <a:blip r:embed="rId2"/>
          <a:stretch>
            <a:fillRect/>
          </a:stretch>
        </p:blipFill>
        <p:spPr>
          <a:xfrm>
            <a:off x="2393291" y="2025318"/>
            <a:ext cx="4236109" cy="4168869"/>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138</a:t>
            </a:fld>
            <a:endParaRPr lang="en-US" altLang="en-US"/>
          </a:p>
        </p:txBody>
      </p:sp>
    </p:spTree>
    <p:extLst>
      <p:ext uri="{BB962C8B-B14F-4D97-AF65-F5344CB8AC3E}">
        <p14:creationId xmlns:p14="http://schemas.microsoft.com/office/powerpoint/2010/main" val="32115934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5715000" cy="1143000"/>
          </a:xfrm>
        </p:spPr>
        <p:txBody>
          <a:bodyPr/>
          <a:lstStyle/>
          <a:p>
            <a:r>
              <a:rPr lang="en-US" dirty="0" smtClean="0">
                <a:latin typeface="+mn-lt"/>
              </a:rPr>
              <a:t>“Sausage Digit” </a:t>
            </a:r>
            <a:r>
              <a:rPr lang="en-US" dirty="0" err="1" smtClean="0">
                <a:latin typeface="+mn-lt"/>
              </a:rPr>
              <a:t>Dactylitis</a:t>
            </a:r>
            <a:endParaRPr lang="en-US" dirty="0">
              <a:latin typeface="+mn-lt"/>
            </a:endParaRPr>
          </a:p>
        </p:txBody>
      </p:sp>
      <p:pic>
        <p:nvPicPr>
          <p:cNvPr id="1026" name="Picture 2" descr="http://www.ijdvl.com/articles/2011/77/1/images/ijdvl_2011_77_1_74_74999_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4754880" cy="407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34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BF7FC3-EAC7-40AD-B4B0-6C712D800652}"/>
              </a:ext>
            </a:extLst>
          </p:cNvPr>
          <p:cNvSpPr/>
          <p:nvPr/>
        </p:nvSpPr>
        <p:spPr>
          <a:xfrm>
            <a:off x="4048499" y="537105"/>
            <a:ext cx="3437947" cy="2891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Initial rheumatic H&amp;P</a:t>
            </a:r>
          </a:p>
          <a:p>
            <a:pPr marL="342900" indent="-342900">
              <a:buAutoNum type="arabicParenR"/>
            </a:pPr>
            <a:r>
              <a:rPr lang="en-US" sz="1200" dirty="0">
                <a:solidFill>
                  <a:schemeClr val="tx1"/>
                </a:solidFill>
              </a:rPr>
              <a:t>Is it articular?</a:t>
            </a:r>
          </a:p>
          <a:p>
            <a:pPr marL="342900" indent="-342900">
              <a:buAutoNum type="arabicParenR"/>
            </a:pPr>
            <a:r>
              <a:rPr lang="en-US" sz="1200" dirty="0">
                <a:solidFill>
                  <a:schemeClr val="tx1"/>
                </a:solidFill>
              </a:rPr>
              <a:t>Is it acute or chronic?</a:t>
            </a:r>
          </a:p>
          <a:p>
            <a:pPr marL="342900" indent="-342900">
              <a:buAutoNum type="arabicParenR"/>
            </a:pPr>
            <a:r>
              <a:rPr lang="en-US" sz="1200" dirty="0">
                <a:solidFill>
                  <a:schemeClr val="tx1"/>
                </a:solidFill>
              </a:rPr>
              <a:t>Is synovitis present, stiffness?</a:t>
            </a:r>
          </a:p>
          <a:p>
            <a:pPr marL="342900" indent="-342900">
              <a:buAutoNum type="arabicParenR"/>
            </a:pPr>
            <a:r>
              <a:rPr lang="en-US" sz="1200" dirty="0">
                <a:solidFill>
                  <a:schemeClr val="tx1"/>
                </a:solidFill>
              </a:rPr>
              <a:t>Distribution pattern, </a:t>
            </a:r>
          </a:p>
          <a:p>
            <a:r>
              <a:rPr lang="en-US" sz="1200" dirty="0">
                <a:solidFill>
                  <a:schemeClr val="tx1"/>
                </a:solidFill>
              </a:rPr>
              <a:t>          mono or polyarticular,</a:t>
            </a:r>
          </a:p>
          <a:p>
            <a:r>
              <a:rPr lang="en-US" sz="1200" dirty="0">
                <a:solidFill>
                  <a:schemeClr val="tx1"/>
                </a:solidFill>
              </a:rPr>
              <a:t>          Upper lower extremities</a:t>
            </a:r>
          </a:p>
          <a:p>
            <a:r>
              <a:rPr lang="en-US" sz="1200" dirty="0">
                <a:solidFill>
                  <a:schemeClr val="tx1"/>
                </a:solidFill>
              </a:rPr>
              <a:t>          Symmetric asymmetric</a:t>
            </a:r>
          </a:p>
          <a:p>
            <a:r>
              <a:rPr lang="en-US" sz="1200" dirty="0">
                <a:solidFill>
                  <a:schemeClr val="tx1"/>
                </a:solidFill>
              </a:rPr>
              <a:t>          Axial skeleton involvement</a:t>
            </a:r>
          </a:p>
          <a:p>
            <a:pPr marL="228600" indent="-228600">
              <a:buAutoNum type="arabicParenR" startAt="5"/>
            </a:pPr>
            <a:r>
              <a:rPr lang="en-US" sz="1200" dirty="0">
                <a:solidFill>
                  <a:schemeClr val="tx1"/>
                </a:solidFill>
              </a:rPr>
              <a:t>  Epidemiology:  Age, race, sex, familial </a:t>
            </a:r>
            <a:r>
              <a:rPr lang="en-US" sz="1200" dirty="0" err="1">
                <a:solidFill>
                  <a:schemeClr val="tx1"/>
                </a:solidFill>
              </a:rPr>
              <a:t>agg</a:t>
            </a:r>
            <a:r>
              <a:rPr lang="en-US" sz="1200" dirty="0">
                <a:solidFill>
                  <a:schemeClr val="tx1"/>
                </a:solidFill>
              </a:rPr>
              <a:t>.</a:t>
            </a:r>
          </a:p>
          <a:p>
            <a:pPr marL="228600" indent="-228600">
              <a:buAutoNum type="arabicParenR" startAt="5"/>
            </a:pPr>
            <a:r>
              <a:rPr lang="en-US" sz="1200" dirty="0">
                <a:solidFill>
                  <a:schemeClr val="tx1"/>
                </a:solidFill>
              </a:rPr>
              <a:t>  Overtime: intermittent, migratory, additive</a:t>
            </a:r>
          </a:p>
          <a:p>
            <a:pPr marL="228600" indent="-228600">
              <a:buAutoNum type="arabicParenR" startAt="5"/>
            </a:pPr>
            <a:r>
              <a:rPr lang="en-US" sz="1200" dirty="0">
                <a:solidFill>
                  <a:schemeClr val="tx1"/>
                </a:solidFill>
              </a:rPr>
              <a:t>  Systemic manifestations? </a:t>
            </a:r>
          </a:p>
          <a:p>
            <a:pPr marL="228600" indent="-228600">
              <a:buAutoNum type="arabicParenR" startAt="5"/>
            </a:pPr>
            <a:r>
              <a:rPr lang="en-US" sz="1200" dirty="0">
                <a:solidFill>
                  <a:schemeClr val="tx1"/>
                </a:solidFill>
              </a:rPr>
              <a:t>  Taking meds than induce joint pain? </a:t>
            </a:r>
          </a:p>
          <a:p>
            <a:pPr marL="228600" indent="-228600">
              <a:buAutoNum type="arabicParenR" startAt="5"/>
            </a:pPr>
            <a:r>
              <a:rPr lang="en-US" sz="1200" dirty="0">
                <a:solidFill>
                  <a:schemeClr val="tx1"/>
                </a:solidFill>
              </a:rPr>
              <a:t>   Neurologic/</a:t>
            </a:r>
            <a:r>
              <a:rPr lang="en-US" sz="1200" dirty="0" err="1">
                <a:solidFill>
                  <a:schemeClr val="tx1"/>
                </a:solidFill>
              </a:rPr>
              <a:t>vasc</a:t>
            </a:r>
            <a:r>
              <a:rPr lang="en-US" sz="1200" dirty="0">
                <a:solidFill>
                  <a:schemeClr val="tx1"/>
                </a:solidFill>
              </a:rPr>
              <a:t> findings ? </a:t>
            </a:r>
          </a:p>
        </p:txBody>
      </p:sp>
      <p:pic>
        <p:nvPicPr>
          <p:cNvPr id="5" name="Picture 4">
            <a:extLst>
              <a:ext uri="{FF2B5EF4-FFF2-40B4-BE49-F238E27FC236}">
                <a16:creationId xmlns:a16="http://schemas.microsoft.com/office/drawing/2014/main" id="{DB6BE541-E737-4F6A-AC4A-DED3AE7B0197}"/>
              </a:ext>
            </a:extLst>
          </p:cNvPr>
          <p:cNvPicPr>
            <a:picLocks noChangeAspect="1"/>
          </p:cNvPicPr>
          <p:nvPr/>
        </p:nvPicPr>
        <p:blipFill>
          <a:blip r:embed="rId2"/>
          <a:stretch>
            <a:fillRect/>
          </a:stretch>
        </p:blipFill>
        <p:spPr>
          <a:xfrm>
            <a:off x="354014" y="1074213"/>
            <a:ext cx="1547886" cy="20076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C8429EA-7E6B-4B1A-A7BF-80B4D8B2F5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729415" y="905934"/>
            <a:ext cx="1171656" cy="2175933"/>
          </a:xfrm>
          <a:prstGeom prst="rect">
            <a:avLst/>
          </a:prstGeom>
        </p:spPr>
      </p:pic>
      <p:sp>
        <p:nvSpPr>
          <p:cNvPr id="9" name="Rectangle 8">
            <a:extLst>
              <a:ext uri="{FF2B5EF4-FFF2-40B4-BE49-F238E27FC236}">
                <a16:creationId xmlns:a16="http://schemas.microsoft.com/office/drawing/2014/main" id="{5AB1D8C9-DE8E-4030-AD8B-305FD6CCF3D9}"/>
              </a:ext>
            </a:extLst>
          </p:cNvPr>
          <p:cNvSpPr/>
          <p:nvPr/>
        </p:nvSpPr>
        <p:spPr>
          <a:xfrm>
            <a:off x="2209800" y="1100667"/>
            <a:ext cx="1363133" cy="863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My joint hurts!</a:t>
            </a:r>
          </a:p>
        </p:txBody>
      </p:sp>
      <p:sp>
        <p:nvSpPr>
          <p:cNvPr id="17" name="Thought Bubble: Cloud 16">
            <a:extLst>
              <a:ext uri="{FF2B5EF4-FFF2-40B4-BE49-F238E27FC236}">
                <a16:creationId xmlns:a16="http://schemas.microsoft.com/office/drawing/2014/main" id="{75795E91-9F06-4EF4-AA44-CD38ABADAB73}"/>
              </a:ext>
            </a:extLst>
          </p:cNvPr>
          <p:cNvSpPr/>
          <p:nvPr/>
        </p:nvSpPr>
        <p:spPr>
          <a:xfrm flipH="1">
            <a:off x="6762750" y="0"/>
            <a:ext cx="1895352" cy="107421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4238F4-8311-4B15-B17F-1FC7EF6955FC}"/>
              </a:ext>
            </a:extLst>
          </p:cNvPr>
          <p:cNvSpPr/>
          <p:nvPr/>
        </p:nvSpPr>
        <p:spPr>
          <a:xfrm>
            <a:off x="6762750" y="374399"/>
            <a:ext cx="1917704" cy="338554"/>
          </a:xfrm>
          <a:prstGeom prst="rect">
            <a:avLst/>
          </a:prstGeom>
        </p:spPr>
        <p:txBody>
          <a:bodyPr wrap="none">
            <a:spAutoFit/>
          </a:bodyPr>
          <a:lstStyle/>
          <a:p>
            <a:r>
              <a:rPr lang="en-US" sz="1600" b="1" dirty="0">
                <a:solidFill>
                  <a:srgbClr val="FFFF00"/>
                </a:solidFill>
              </a:rPr>
              <a:t>Is it an emergency??</a:t>
            </a:r>
          </a:p>
        </p:txBody>
      </p:sp>
      <p:grpSp>
        <p:nvGrpSpPr>
          <p:cNvPr id="10" name="Group 9">
            <a:extLst>
              <a:ext uri="{FF2B5EF4-FFF2-40B4-BE49-F238E27FC236}">
                <a16:creationId xmlns:a16="http://schemas.microsoft.com/office/drawing/2014/main" id="{DA620A5F-6810-4AC1-869F-FCC2C221CEF7}"/>
              </a:ext>
            </a:extLst>
          </p:cNvPr>
          <p:cNvGrpSpPr/>
          <p:nvPr/>
        </p:nvGrpSpPr>
        <p:grpSpPr>
          <a:xfrm>
            <a:off x="4950401" y="3845842"/>
            <a:ext cx="3596193" cy="667829"/>
            <a:chOff x="3623553" y="5127740"/>
            <a:chExt cx="3596193" cy="667829"/>
          </a:xfrm>
        </p:grpSpPr>
        <p:pic>
          <p:nvPicPr>
            <p:cNvPr id="14" name="Picture 13">
              <a:extLst>
                <a:ext uri="{FF2B5EF4-FFF2-40B4-BE49-F238E27FC236}">
                  <a16:creationId xmlns:a16="http://schemas.microsoft.com/office/drawing/2014/main" id="{56A0134D-BEFF-430A-A466-6E252DC515F6}"/>
                </a:ext>
              </a:extLst>
            </p:cNvPr>
            <p:cNvPicPr>
              <a:picLocks noChangeAspect="1"/>
            </p:cNvPicPr>
            <p:nvPr/>
          </p:nvPicPr>
          <p:blipFill rotWithShape="1">
            <a:blip r:embed="rId5"/>
            <a:srcRect r="6442"/>
            <a:stretch/>
          </p:blipFill>
          <p:spPr>
            <a:xfrm>
              <a:off x="3623553" y="5127740"/>
              <a:ext cx="3596193" cy="667829"/>
            </a:xfrm>
            <a:prstGeom prst="rect">
              <a:avLst/>
            </a:prstGeom>
          </p:spPr>
        </p:pic>
        <p:sp>
          <p:nvSpPr>
            <p:cNvPr id="8" name="TextBox 7">
              <a:extLst>
                <a:ext uri="{FF2B5EF4-FFF2-40B4-BE49-F238E27FC236}">
                  <a16:creationId xmlns:a16="http://schemas.microsoft.com/office/drawing/2014/main" id="{B02B14F3-7C16-45D9-B607-3022893F51B0}"/>
                </a:ext>
              </a:extLst>
            </p:cNvPr>
            <p:cNvSpPr txBox="1"/>
            <p:nvPr/>
          </p:nvSpPr>
          <p:spPr>
            <a:xfrm>
              <a:off x="5748133" y="5378612"/>
              <a:ext cx="1471613" cy="369332"/>
            </a:xfrm>
            <a:prstGeom prst="rect">
              <a:avLst/>
            </a:prstGeom>
            <a:noFill/>
          </p:spPr>
          <p:txBody>
            <a:bodyPr wrap="square" rtlCol="0">
              <a:spAutoFit/>
            </a:bodyPr>
            <a:lstStyle/>
            <a:p>
              <a:r>
                <a:rPr lang="en-US" dirty="0">
                  <a:solidFill>
                    <a:schemeClr val="bg1"/>
                  </a:solidFill>
                </a:rPr>
                <a:t>, </a:t>
              </a:r>
              <a:r>
                <a:rPr lang="en-US" sz="1600" dirty="0" err="1">
                  <a:solidFill>
                    <a:schemeClr val="bg1"/>
                  </a:solidFill>
                </a:rPr>
                <a:t>Anastrazole</a:t>
              </a:r>
              <a:endParaRPr lang="en-US" sz="1600" dirty="0">
                <a:solidFill>
                  <a:schemeClr val="bg1"/>
                </a:solidFill>
              </a:endParaRPr>
            </a:p>
          </p:txBody>
        </p:sp>
      </p:grpSp>
      <p:pic>
        <p:nvPicPr>
          <p:cNvPr id="18" name="Picture 17">
            <a:extLst>
              <a:ext uri="{FF2B5EF4-FFF2-40B4-BE49-F238E27FC236}">
                <a16:creationId xmlns:a16="http://schemas.microsoft.com/office/drawing/2014/main" id="{1D690373-D88A-4E89-B592-97B8765E5C45}"/>
              </a:ext>
            </a:extLst>
          </p:cNvPr>
          <p:cNvPicPr>
            <a:picLocks noChangeAspect="1"/>
          </p:cNvPicPr>
          <p:nvPr/>
        </p:nvPicPr>
        <p:blipFill>
          <a:blip r:embed="rId6"/>
          <a:stretch>
            <a:fillRect/>
          </a:stretch>
        </p:blipFill>
        <p:spPr>
          <a:xfrm>
            <a:off x="597406" y="4834424"/>
            <a:ext cx="3409689" cy="1101005"/>
          </a:xfrm>
          <a:prstGeom prst="rect">
            <a:avLst/>
          </a:prstGeom>
        </p:spPr>
      </p:pic>
      <p:pic>
        <p:nvPicPr>
          <p:cNvPr id="20" name="Picture 19">
            <a:extLst>
              <a:ext uri="{FF2B5EF4-FFF2-40B4-BE49-F238E27FC236}">
                <a16:creationId xmlns:a16="http://schemas.microsoft.com/office/drawing/2014/main" id="{772E9968-9D49-4C2B-B449-143151605974}"/>
              </a:ext>
            </a:extLst>
          </p:cNvPr>
          <p:cNvPicPr>
            <a:picLocks noChangeAspect="1"/>
          </p:cNvPicPr>
          <p:nvPr/>
        </p:nvPicPr>
        <p:blipFill>
          <a:blip r:embed="rId7"/>
          <a:stretch>
            <a:fillRect/>
          </a:stretch>
        </p:blipFill>
        <p:spPr>
          <a:xfrm>
            <a:off x="597406" y="3683061"/>
            <a:ext cx="3121025" cy="993390"/>
          </a:xfrm>
          <a:prstGeom prst="rect">
            <a:avLst/>
          </a:prstGeom>
        </p:spPr>
      </p:pic>
      <p:sp>
        <p:nvSpPr>
          <p:cNvPr id="21" name="TextBox 20">
            <a:extLst>
              <a:ext uri="{FF2B5EF4-FFF2-40B4-BE49-F238E27FC236}">
                <a16:creationId xmlns:a16="http://schemas.microsoft.com/office/drawing/2014/main" id="{E83F1C27-684B-40E7-989C-3AFBAC1D5E7E}"/>
              </a:ext>
            </a:extLst>
          </p:cNvPr>
          <p:cNvSpPr txBox="1"/>
          <p:nvPr/>
        </p:nvSpPr>
        <p:spPr>
          <a:xfrm>
            <a:off x="4969757" y="4772358"/>
            <a:ext cx="3710697" cy="954107"/>
          </a:xfrm>
          <a:prstGeom prst="rect">
            <a:avLst/>
          </a:prstGeom>
          <a:solidFill>
            <a:srgbClr val="024078"/>
          </a:solidFill>
        </p:spPr>
        <p:txBody>
          <a:bodyPr wrap="square" rtlCol="0">
            <a:spAutoFit/>
          </a:bodyPr>
          <a:lstStyle/>
          <a:p>
            <a:r>
              <a:rPr lang="en-US" sz="1400" i="1" dirty="0">
                <a:solidFill>
                  <a:schemeClr val="bg1"/>
                </a:solidFill>
              </a:rPr>
              <a:t>Neuro/</a:t>
            </a:r>
            <a:r>
              <a:rPr lang="en-US" sz="1400" i="1" dirty="0" err="1">
                <a:solidFill>
                  <a:schemeClr val="bg1"/>
                </a:solidFill>
              </a:rPr>
              <a:t>vasc</a:t>
            </a:r>
            <a:r>
              <a:rPr lang="en-US" sz="1400" i="1" dirty="0">
                <a:solidFill>
                  <a:schemeClr val="bg1"/>
                </a:solidFill>
              </a:rPr>
              <a:t> findings:</a:t>
            </a:r>
          </a:p>
          <a:p>
            <a:endParaRPr lang="en-US" sz="1400" i="1" dirty="0">
              <a:solidFill>
                <a:schemeClr val="bg1"/>
              </a:solidFill>
            </a:endParaRPr>
          </a:p>
          <a:p>
            <a:r>
              <a:rPr lang="en-US" sz="1400" dirty="0" err="1">
                <a:solidFill>
                  <a:schemeClr val="bg1"/>
                </a:solidFill>
              </a:rPr>
              <a:t>paresthesias</a:t>
            </a:r>
            <a:r>
              <a:rPr lang="en-US" sz="1400" dirty="0">
                <a:solidFill>
                  <a:schemeClr val="bg1"/>
                </a:solidFill>
              </a:rPr>
              <a:t>,    reduced sensation, muscle weakness, diminished pulses </a:t>
            </a:r>
          </a:p>
        </p:txBody>
      </p:sp>
    </p:spTree>
    <p:extLst>
      <p:ext uri="{BB962C8B-B14F-4D97-AF65-F5344CB8AC3E}">
        <p14:creationId xmlns:p14="http://schemas.microsoft.com/office/powerpoint/2010/main" val="161420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1" end="11"/>
                                            </p:txEl>
                                          </p:spTgt>
                                        </p:tgtEl>
                                        <p:attrNameLst>
                                          <p:attrName>style.visibility</p:attrName>
                                        </p:attrNameLst>
                                      </p:cBhvr>
                                      <p:to>
                                        <p:strVal val="visible"/>
                                      </p:to>
                                    </p:set>
                                    <p:animEffect transition="in" filter="fade">
                                      <p:cBhvr>
                                        <p:cTn id="7" dur="500"/>
                                        <p:tgtEl>
                                          <p:spTgt spid="16">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12" end="12"/>
                                            </p:txEl>
                                          </p:spTgt>
                                        </p:tgtEl>
                                        <p:attrNameLst>
                                          <p:attrName>style.visibility</p:attrName>
                                        </p:attrNameLst>
                                      </p:cBhvr>
                                      <p:to>
                                        <p:strVal val="visible"/>
                                      </p:to>
                                    </p:set>
                                    <p:animEffect transition="in" filter="fade">
                                      <p:cBhvr>
                                        <p:cTn id="22" dur="500"/>
                                        <p:tgtEl>
                                          <p:spTgt spid="16">
                                            <p:txEl>
                                              <p:pRg st="12" end="1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13" end="13"/>
                                            </p:txEl>
                                          </p:spTgt>
                                        </p:tgtEl>
                                        <p:attrNameLst>
                                          <p:attrName>style.visibility</p:attrName>
                                        </p:attrNameLst>
                                      </p:cBhvr>
                                      <p:to>
                                        <p:strVal val="visible"/>
                                      </p:to>
                                    </p:set>
                                    <p:animEffect transition="in" filter="fade">
                                      <p:cBhvr>
                                        <p:cTn id="32" dur="500"/>
                                        <p:tgtEl>
                                          <p:spTgt spid="16">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Psoriatic arthritis: arthritis </a:t>
            </a:r>
            <a:r>
              <a:rPr lang="en-US" dirty="0" err="1" smtClean="0"/>
              <a:t>mutilans</a:t>
            </a:r>
            <a:endParaRPr lang="en-US" dirty="0"/>
          </a:p>
        </p:txBody>
      </p:sp>
      <p:pic>
        <p:nvPicPr>
          <p:cNvPr id="6" name="Content Placeholder 5"/>
          <p:cNvPicPr>
            <a:picLocks noGrp="1" noChangeAspect="1"/>
          </p:cNvPicPr>
          <p:nvPr>
            <p:ph idx="1"/>
          </p:nvPr>
        </p:nvPicPr>
        <p:blipFill>
          <a:blip r:embed="rId2"/>
          <a:stretch>
            <a:fillRect/>
          </a:stretch>
        </p:blipFill>
        <p:spPr>
          <a:xfrm>
            <a:off x="1860432" y="1676400"/>
            <a:ext cx="5624965" cy="4506750"/>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140</a:t>
            </a:fld>
            <a:endParaRPr lang="en-US" altLang="en-US"/>
          </a:p>
        </p:txBody>
      </p:sp>
    </p:spTree>
    <p:extLst>
      <p:ext uri="{BB962C8B-B14F-4D97-AF65-F5344CB8AC3E}">
        <p14:creationId xmlns:p14="http://schemas.microsoft.com/office/powerpoint/2010/main" val="331467848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Psoriatic arthritis: PCP approach</a:t>
            </a:r>
            <a:endParaRPr lang="en-US" dirty="0"/>
          </a:p>
        </p:txBody>
      </p:sp>
      <p:sp>
        <p:nvSpPr>
          <p:cNvPr id="3" name="Content Placeholder 2"/>
          <p:cNvSpPr>
            <a:spLocks noGrp="1"/>
          </p:cNvSpPr>
          <p:nvPr>
            <p:ph idx="1"/>
          </p:nvPr>
        </p:nvSpPr>
        <p:spPr>
          <a:xfrm>
            <a:off x="1447800" y="1600200"/>
            <a:ext cx="7239000" cy="4525963"/>
          </a:xfrm>
        </p:spPr>
        <p:txBody>
          <a:bodyPr/>
          <a:lstStyle/>
          <a:p>
            <a:r>
              <a:rPr lang="en-US" dirty="0" smtClean="0"/>
              <a:t>I refer all cases to Rheumatology</a:t>
            </a:r>
          </a:p>
          <a:p>
            <a:pPr lvl="1"/>
            <a:r>
              <a:rPr lang="en-US" dirty="0" smtClean="0"/>
              <a:t>Frequently destructive arthritis that often requires escalation to biologics</a:t>
            </a:r>
          </a:p>
          <a:p>
            <a:r>
              <a:rPr lang="en-US" dirty="0" smtClean="0"/>
              <a:t>In the interim</a:t>
            </a:r>
          </a:p>
          <a:p>
            <a:pPr lvl="1"/>
            <a:r>
              <a:rPr lang="en-US" dirty="0" smtClean="0"/>
              <a:t>Don’t use steroids unless very severe flare</a:t>
            </a:r>
          </a:p>
          <a:p>
            <a:pPr lvl="2"/>
            <a:r>
              <a:rPr lang="en-US" dirty="0" smtClean="0"/>
              <a:t>AEs: erythroderma </a:t>
            </a:r>
            <a:r>
              <a:rPr lang="en-US" dirty="0"/>
              <a:t>or pustular </a:t>
            </a:r>
            <a:r>
              <a:rPr lang="en-US" dirty="0" smtClean="0"/>
              <a:t>psoriasis</a:t>
            </a:r>
          </a:p>
          <a:p>
            <a:pPr lvl="1"/>
            <a:r>
              <a:rPr lang="en-US" dirty="0" smtClean="0"/>
              <a:t>NSAIDS OK for mild arthritis</a:t>
            </a:r>
          </a:p>
          <a:p>
            <a:pPr lvl="1"/>
            <a:r>
              <a:rPr lang="en-US" dirty="0" smtClean="0"/>
              <a:t>Begin methotrexate if Rheumatology will be delayed for a long time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141</a:t>
            </a:fld>
            <a:endParaRPr lang="en-US" altLang="en-US"/>
          </a:p>
        </p:txBody>
      </p:sp>
    </p:spTree>
    <p:extLst>
      <p:ext uri="{BB962C8B-B14F-4D97-AF65-F5344CB8AC3E}">
        <p14:creationId xmlns:p14="http://schemas.microsoft.com/office/powerpoint/2010/main" val="12692153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94552"/>
          </a:xfrm>
        </p:spPr>
        <p:txBody>
          <a:bodyPr/>
          <a:lstStyle/>
          <a:p>
            <a:r>
              <a:rPr lang="en-US" dirty="0" smtClean="0"/>
              <a:t>Psoriatic Arthritis</a:t>
            </a:r>
            <a:endParaRPr lang="en-US" dirty="0"/>
          </a:p>
        </p:txBody>
      </p:sp>
      <p:pic>
        <p:nvPicPr>
          <p:cNvPr id="6" name="Content Placeholder 5"/>
          <p:cNvPicPr>
            <a:picLocks noGrp="1" noChangeAspect="1"/>
          </p:cNvPicPr>
          <p:nvPr>
            <p:ph idx="1"/>
          </p:nvPr>
        </p:nvPicPr>
        <p:blipFill>
          <a:blip r:embed="rId2"/>
          <a:stretch>
            <a:fillRect/>
          </a:stretch>
        </p:blipFill>
        <p:spPr>
          <a:xfrm>
            <a:off x="684835" y="969190"/>
            <a:ext cx="7900592" cy="5203009"/>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142</a:t>
            </a:fld>
            <a:endParaRPr lang="en-US" altLang="en-US"/>
          </a:p>
        </p:txBody>
      </p:sp>
    </p:spTree>
    <p:extLst>
      <p:ext uri="{BB962C8B-B14F-4D97-AF65-F5344CB8AC3E}">
        <p14:creationId xmlns:p14="http://schemas.microsoft.com/office/powerpoint/2010/main" val="7616952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Poll Question</a:t>
            </a:r>
            <a:endParaRPr lang="en-US" dirty="0"/>
          </a:p>
        </p:txBody>
      </p:sp>
      <p:sp>
        <p:nvSpPr>
          <p:cNvPr id="3" name="Content Placeholder 2"/>
          <p:cNvSpPr>
            <a:spLocks noGrp="1"/>
          </p:cNvSpPr>
          <p:nvPr>
            <p:ph idx="1"/>
          </p:nvPr>
        </p:nvSpPr>
        <p:spPr>
          <a:xfrm>
            <a:off x="76200" y="838200"/>
            <a:ext cx="5257800" cy="5334000"/>
          </a:xfrm>
        </p:spPr>
        <p:txBody>
          <a:bodyPr/>
          <a:lstStyle/>
          <a:p>
            <a:r>
              <a:rPr lang="en-US" dirty="0" smtClean="0"/>
              <a:t>A 38 </a:t>
            </a:r>
            <a:r>
              <a:rPr lang="en-US" dirty="0" err="1" smtClean="0"/>
              <a:t>y.o</a:t>
            </a:r>
            <a:r>
              <a:rPr lang="en-US" dirty="0" smtClean="0"/>
              <a:t>. female landscape worker is seen for a sunburn and given Prednisone.  </a:t>
            </a:r>
          </a:p>
          <a:p>
            <a:r>
              <a:rPr lang="en-US" dirty="0" smtClean="0"/>
              <a:t>By the next week, the sunburn is gone but her shoulder is still red (see image)</a:t>
            </a:r>
          </a:p>
          <a:p>
            <a:r>
              <a:rPr lang="en-US" dirty="0" smtClean="0"/>
              <a:t>You see her the following week and the redness is gone but her right knee is in lots of pain.  There’s erythema, warmth, and puffiness without effusion</a:t>
            </a:r>
          </a:p>
          <a:p>
            <a:r>
              <a:rPr lang="en-US" dirty="0" smtClean="0"/>
              <a:t>She has been having temps to 100.5 along with mild flu-like symptoms which are improving</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143</a:t>
            </a:fld>
            <a:endParaRPr lang="en-US" altLang="en-US"/>
          </a:p>
        </p:txBody>
      </p:sp>
      <p:pic>
        <p:nvPicPr>
          <p:cNvPr id="6" name="Picture 5"/>
          <p:cNvPicPr>
            <a:picLocks noChangeAspect="1"/>
          </p:cNvPicPr>
          <p:nvPr/>
        </p:nvPicPr>
        <p:blipFill>
          <a:blip r:embed="rId2"/>
          <a:stretch>
            <a:fillRect/>
          </a:stretch>
        </p:blipFill>
        <p:spPr>
          <a:xfrm>
            <a:off x="5246482" y="914400"/>
            <a:ext cx="3923169" cy="2971800"/>
          </a:xfrm>
          <a:prstGeom prst="rect">
            <a:avLst/>
          </a:prstGeom>
        </p:spPr>
      </p:pic>
    </p:spTree>
    <p:extLst>
      <p:ext uri="{BB962C8B-B14F-4D97-AF65-F5344CB8AC3E}">
        <p14:creationId xmlns:p14="http://schemas.microsoft.com/office/powerpoint/2010/main" val="25551133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14092"/>
            <a:ext cx="7124574" cy="1143000"/>
          </a:xfrm>
        </p:spPr>
        <p:txBody>
          <a:bodyPr/>
          <a:lstStyle/>
          <a:p>
            <a:r>
              <a:rPr lang="en-US" dirty="0" smtClean="0"/>
              <a:t>Choose the best treatment acute option</a:t>
            </a:r>
            <a:endParaRPr lang="en-US" dirty="0"/>
          </a:p>
        </p:txBody>
      </p:sp>
      <p:sp>
        <p:nvSpPr>
          <p:cNvPr id="3" name="Content Placeholder 2"/>
          <p:cNvSpPr>
            <a:spLocks noGrp="1"/>
          </p:cNvSpPr>
          <p:nvPr>
            <p:ph idx="1"/>
          </p:nvPr>
        </p:nvSpPr>
        <p:spPr>
          <a:xfrm>
            <a:off x="914400" y="2195513"/>
            <a:ext cx="5638800" cy="3900488"/>
          </a:xfrm>
        </p:spPr>
        <p:txBody>
          <a:bodyPr/>
          <a:lstStyle/>
          <a:p>
            <a:r>
              <a:rPr lang="en-US" dirty="0" smtClean="0"/>
              <a:t>A:	Give a 2-3 week course of Amoxicillin</a:t>
            </a:r>
          </a:p>
          <a:p>
            <a:r>
              <a:rPr lang="en-US" dirty="0" smtClean="0"/>
              <a:t>B:	Refer to Rheumatology</a:t>
            </a:r>
          </a:p>
          <a:p>
            <a:r>
              <a:rPr lang="en-US" dirty="0" smtClean="0"/>
              <a:t>C: 	Biopsy the area of the faded rash</a:t>
            </a:r>
          </a:p>
          <a:p>
            <a:r>
              <a:rPr lang="en-US" dirty="0" smtClean="0"/>
              <a:t>D:	Obtain ANA and ANCA</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144</a:t>
            </a:fld>
            <a:endParaRPr lang="en-US" altLang="en-US"/>
          </a:p>
        </p:txBody>
      </p:sp>
      <p:pic>
        <p:nvPicPr>
          <p:cNvPr id="6" name="Picture 5"/>
          <p:cNvPicPr>
            <a:picLocks noChangeAspect="1"/>
          </p:cNvPicPr>
          <p:nvPr/>
        </p:nvPicPr>
        <p:blipFill>
          <a:blip r:embed="rId2"/>
          <a:stretch>
            <a:fillRect/>
          </a:stretch>
        </p:blipFill>
        <p:spPr>
          <a:xfrm>
            <a:off x="6362574" y="1676400"/>
            <a:ext cx="2514852" cy="1905000"/>
          </a:xfrm>
          <a:prstGeom prst="rect">
            <a:avLst/>
          </a:prstGeom>
        </p:spPr>
      </p:pic>
    </p:spTree>
    <p:extLst>
      <p:ext uri="{BB962C8B-B14F-4D97-AF65-F5344CB8AC3E}">
        <p14:creationId xmlns:p14="http://schemas.microsoft.com/office/powerpoint/2010/main" val="26900298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533400"/>
            <a:ext cx="6019800" cy="579438"/>
          </a:xfrm>
        </p:spPr>
        <p:txBody>
          <a:bodyPr/>
          <a:lstStyle/>
          <a:p>
            <a:r>
              <a:rPr lang="en-US" dirty="0" smtClean="0"/>
              <a:t>Don’t forget Lyme disease when thinking arthritis</a:t>
            </a:r>
            <a:endParaRPr lang="en-US" dirty="0"/>
          </a:p>
        </p:txBody>
      </p:sp>
      <p:sp>
        <p:nvSpPr>
          <p:cNvPr id="3" name="Content Placeholder 2"/>
          <p:cNvSpPr>
            <a:spLocks noGrp="1"/>
          </p:cNvSpPr>
          <p:nvPr>
            <p:ph idx="1"/>
          </p:nvPr>
        </p:nvSpPr>
        <p:spPr>
          <a:xfrm>
            <a:off x="457200" y="1752600"/>
            <a:ext cx="8229600" cy="4373563"/>
          </a:xfrm>
        </p:spPr>
        <p:txBody>
          <a:bodyPr/>
          <a:lstStyle/>
          <a:p>
            <a:r>
              <a:rPr lang="en-US" dirty="0" smtClean="0"/>
              <a:t>Secondary Lyme often comes without the erythema </a:t>
            </a:r>
            <a:r>
              <a:rPr lang="en-US" dirty="0" err="1" smtClean="0"/>
              <a:t>migrans</a:t>
            </a:r>
            <a:r>
              <a:rPr lang="en-US" dirty="0" smtClean="0"/>
              <a:t> rash</a:t>
            </a:r>
          </a:p>
          <a:p>
            <a:pPr lvl="1"/>
            <a:r>
              <a:rPr lang="en-US" dirty="0" smtClean="0"/>
              <a:t>The arthritis can develop 4 days to 2 years after EM rash</a:t>
            </a:r>
          </a:p>
          <a:p>
            <a:r>
              <a:rPr lang="en-US" dirty="0" smtClean="0"/>
              <a:t>Intermittent or persistent arthritis attacks in one or a few large joints, with the knee being most likely</a:t>
            </a:r>
          </a:p>
          <a:p>
            <a:r>
              <a:rPr lang="en-US" dirty="0" smtClean="0"/>
              <a:t>Lyme arthritis should always come with a positive Lyme test</a:t>
            </a:r>
          </a:p>
          <a:p>
            <a:pPr lvl="1"/>
            <a:r>
              <a:rPr lang="en-US" dirty="0" smtClean="0"/>
              <a:t>Early Lyme is often seen before serologic conversion</a:t>
            </a:r>
          </a:p>
          <a:p>
            <a:endParaRPr lang="en-US" dirty="0"/>
          </a:p>
          <a:p>
            <a:pPr lvl="2"/>
            <a:r>
              <a:rPr lang="en-US" sz="1400" dirty="0" err="1"/>
              <a:t>Arvikar</a:t>
            </a:r>
            <a:r>
              <a:rPr lang="en-US" sz="1400" dirty="0"/>
              <a:t> SL, </a:t>
            </a:r>
            <a:r>
              <a:rPr lang="en-US" sz="1400" dirty="0" err="1"/>
              <a:t>Steere</a:t>
            </a:r>
            <a:r>
              <a:rPr lang="en-US" sz="1400" dirty="0"/>
              <a:t> AC. Diagnosis and treatment of Lyme arthritis. </a:t>
            </a:r>
            <a:r>
              <a:rPr lang="en-US" sz="1400" i="1" dirty="0"/>
              <a:t>Infect Dis </a:t>
            </a:r>
            <a:r>
              <a:rPr lang="en-US" sz="1400" i="1" dirty="0" err="1"/>
              <a:t>Clin</a:t>
            </a:r>
            <a:r>
              <a:rPr lang="en-US" sz="1400" i="1" dirty="0"/>
              <a:t> North Am</a:t>
            </a:r>
            <a:r>
              <a:rPr lang="en-US" sz="1400" dirty="0"/>
              <a:t>. 2015;29(2):269–280. doi:10.1016/j.idc.2015.02.004</a:t>
            </a:r>
            <a:endParaRPr lang="en-US" sz="1400" dirty="0" smtClean="0"/>
          </a:p>
          <a:p>
            <a:pPr marL="457200" lvl="1" indent="0">
              <a:buNone/>
            </a:pPr>
            <a:endParaRPr lang="en-US" dirty="0"/>
          </a:p>
          <a:p>
            <a:pPr marL="57150" indent="0">
              <a:buNone/>
            </a:pP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145</a:t>
            </a:fld>
            <a:endParaRPr lang="en-US" altLang="en-US"/>
          </a:p>
        </p:txBody>
      </p:sp>
    </p:spTree>
    <p:extLst>
      <p:ext uri="{BB962C8B-B14F-4D97-AF65-F5344CB8AC3E}">
        <p14:creationId xmlns:p14="http://schemas.microsoft.com/office/powerpoint/2010/main" val="4980337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“Chronic Lyme Disease”</a:t>
            </a:r>
            <a:endParaRPr lang="en-US" dirty="0"/>
          </a:p>
        </p:txBody>
      </p:sp>
      <p:sp>
        <p:nvSpPr>
          <p:cNvPr id="3" name="Content Placeholder 2"/>
          <p:cNvSpPr>
            <a:spLocks noGrp="1"/>
          </p:cNvSpPr>
          <p:nvPr>
            <p:ph idx="1"/>
          </p:nvPr>
        </p:nvSpPr>
        <p:spPr>
          <a:xfrm>
            <a:off x="1066800" y="1417638"/>
            <a:ext cx="7620000" cy="4708525"/>
          </a:xfrm>
        </p:spPr>
        <p:txBody>
          <a:bodyPr/>
          <a:lstStyle/>
          <a:p>
            <a:r>
              <a:rPr lang="en-US" dirty="0" smtClean="0"/>
              <a:t>It’s real</a:t>
            </a:r>
          </a:p>
          <a:p>
            <a:r>
              <a:rPr lang="en-US" dirty="0" smtClean="0"/>
              <a:t>But it’s not an infectious condition (lots of controversy)</a:t>
            </a:r>
          </a:p>
          <a:p>
            <a:r>
              <a:rPr lang="en-US" dirty="0" smtClean="0"/>
              <a:t>When the Lyme diagnosis is not found/treated quickly this becomes more likely</a:t>
            </a:r>
          </a:p>
          <a:p>
            <a:r>
              <a:rPr lang="en-US" dirty="0" smtClean="0"/>
              <a:t>Can look like a variety of chronic syndromes</a:t>
            </a:r>
          </a:p>
          <a:p>
            <a:pPr lvl="1"/>
            <a:r>
              <a:rPr lang="en-US" dirty="0" smtClean="0"/>
              <a:t>“Brain fog”….Chronic Fatigue Syndrome</a:t>
            </a:r>
          </a:p>
          <a:p>
            <a:pPr lvl="1"/>
            <a:r>
              <a:rPr lang="en-US" dirty="0" smtClean="0"/>
              <a:t>Chronic </a:t>
            </a:r>
            <a:r>
              <a:rPr lang="en-US" dirty="0" err="1" smtClean="0"/>
              <a:t>polyarthralgias</a:t>
            </a:r>
            <a:endParaRPr lang="en-US" dirty="0" smtClean="0"/>
          </a:p>
          <a:p>
            <a:pPr lvl="2"/>
            <a:r>
              <a:rPr lang="en-US" dirty="0" smtClean="0"/>
              <a:t>Can consider Rheumatology for maybe </a:t>
            </a:r>
            <a:r>
              <a:rPr lang="en-US" dirty="0" err="1" smtClean="0"/>
              <a:t>Hydroxychloroquine</a:t>
            </a:r>
            <a:endParaRPr lang="en-US" dirty="0" smtClean="0"/>
          </a:p>
          <a:p>
            <a:pPr lvl="1"/>
            <a:r>
              <a:rPr lang="en-US" dirty="0" smtClean="0"/>
              <a:t>Fibromyalgia</a:t>
            </a:r>
          </a:p>
          <a:p>
            <a:pPr lvl="1"/>
            <a:r>
              <a:rPr lang="en-US" dirty="0" smtClean="0"/>
              <a:t>Mood disorders</a:t>
            </a:r>
          </a:p>
          <a:p>
            <a:r>
              <a:rPr lang="en-US" dirty="0" smtClean="0"/>
              <a:t>OK to treat with one or two long antibiotic courses, but beware of “Lyme doctors” </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146</a:t>
            </a:fld>
            <a:endParaRPr lang="en-US" altLang="en-US"/>
          </a:p>
        </p:txBody>
      </p:sp>
    </p:spTree>
    <p:extLst>
      <p:ext uri="{BB962C8B-B14F-4D97-AF65-F5344CB8AC3E}">
        <p14:creationId xmlns:p14="http://schemas.microsoft.com/office/powerpoint/2010/main" val="8944054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411162"/>
          </a:xfrm>
        </p:spPr>
        <p:txBody>
          <a:bodyPr/>
          <a:lstStyle/>
          <a:p>
            <a:r>
              <a:rPr lang="en-US" dirty="0" smtClean="0"/>
              <a:t>Polling question</a:t>
            </a:r>
            <a:endParaRPr lang="en-US" dirty="0"/>
          </a:p>
        </p:txBody>
      </p:sp>
      <p:sp>
        <p:nvSpPr>
          <p:cNvPr id="3" name="Content Placeholder 2"/>
          <p:cNvSpPr>
            <a:spLocks noGrp="1"/>
          </p:cNvSpPr>
          <p:nvPr>
            <p:ph idx="1"/>
          </p:nvPr>
        </p:nvSpPr>
        <p:spPr>
          <a:xfrm>
            <a:off x="1676400" y="1219200"/>
            <a:ext cx="7010400" cy="4906963"/>
          </a:xfrm>
        </p:spPr>
        <p:txBody>
          <a:bodyPr/>
          <a:lstStyle/>
          <a:p>
            <a:r>
              <a:rPr lang="en-US" dirty="0" smtClean="0"/>
              <a:t>45 year old female </a:t>
            </a:r>
          </a:p>
          <a:p>
            <a:r>
              <a:rPr lang="en-US" dirty="0" smtClean="0"/>
              <a:t>Grittiness and feeling of foreign body in both eyes</a:t>
            </a:r>
          </a:p>
          <a:p>
            <a:r>
              <a:rPr lang="en-US" dirty="0" smtClean="0"/>
              <a:t>Very dry mouth.</a:t>
            </a:r>
          </a:p>
          <a:p>
            <a:pPr lvl="1"/>
            <a:r>
              <a:rPr lang="en-US" dirty="0" smtClean="0"/>
              <a:t>Needs to take 2 sips of water after every bite of food or she can’t swallow it</a:t>
            </a:r>
          </a:p>
          <a:p>
            <a:r>
              <a:rPr lang="en-US" dirty="0" smtClean="0"/>
              <a:t>Fatigue</a:t>
            </a:r>
          </a:p>
          <a:p>
            <a:r>
              <a:rPr lang="en-US" dirty="0" smtClean="0"/>
              <a:t>Gradual development of diffuse muscle aches</a:t>
            </a:r>
          </a:p>
          <a:p>
            <a:r>
              <a:rPr lang="en-US" dirty="0" smtClean="0"/>
              <a:t>“Cheeks swollen” </a:t>
            </a:r>
          </a:p>
          <a:p>
            <a:pPr lvl="1"/>
            <a:r>
              <a:rPr lang="en-US" dirty="0" smtClean="0"/>
              <a:t>Which you identify to be bilateral parotid enlargement</a:t>
            </a:r>
          </a:p>
          <a:p>
            <a:pPr lvl="1"/>
            <a:endParaRPr lang="en-US" dirty="0"/>
          </a:p>
          <a:p>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147</a:t>
            </a:fld>
            <a:endParaRPr lang="en-US" altLang="en-US"/>
          </a:p>
        </p:txBody>
      </p:sp>
    </p:spTree>
    <p:extLst>
      <p:ext uri="{BB962C8B-B14F-4D97-AF65-F5344CB8AC3E}">
        <p14:creationId xmlns:p14="http://schemas.microsoft.com/office/powerpoint/2010/main" val="37850530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 thoughts/actions?</a:t>
            </a:r>
            <a:endParaRPr lang="en-US" dirty="0"/>
          </a:p>
        </p:txBody>
      </p:sp>
      <p:sp>
        <p:nvSpPr>
          <p:cNvPr id="3" name="Content Placeholder 2"/>
          <p:cNvSpPr>
            <a:spLocks noGrp="1"/>
          </p:cNvSpPr>
          <p:nvPr>
            <p:ph idx="1"/>
          </p:nvPr>
        </p:nvSpPr>
        <p:spPr>
          <a:xfrm>
            <a:off x="1066800" y="1905000"/>
            <a:ext cx="7620000" cy="4221163"/>
          </a:xfrm>
        </p:spPr>
        <p:txBody>
          <a:bodyPr/>
          <a:lstStyle/>
          <a:p>
            <a:r>
              <a:rPr lang="en-US" dirty="0" smtClean="0"/>
              <a:t>A:	Recommend artificial tears and send to </a:t>
            </a:r>
            <a:r>
              <a:rPr lang="en-US" dirty="0" err="1" smtClean="0"/>
              <a:t>Ophtho</a:t>
            </a:r>
            <a:endParaRPr lang="en-US" dirty="0" smtClean="0"/>
          </a:p>
          <a:p>
            <a:r>
              <a:rPr lang="en-US" dirty="0" smtClean="0"/>
              <a:t>B:	Order </a:t>
            </a:r>
            <a:r>
              <a:rPr lang="en-US" altLang="en-US" dirty="0" smtClean="0"/>
              <a:t>anti-Ro </a:t>
            </a:r>
            <a:r>
              <a:rPr lang="en-US" altLang="en-US" dirty="0"/>
              <a:t>(SS-A or SS-B antibody</a:t>
            </a:r>
            <a:r>
              <a:rPr lang="en-US" altLang="en-US" dirty="0" smtClean="0"/>
              <a:t>) </a:t>
            </a:r>
            <a:endParaRPr lang="en-US" dirty="0" smtClean="0"/>
          </a:p>
          <a:p>
            <a:r>
              <a:rPr lang="en-US" dirty="0" smtClean="0"/>
              <a:t>C:	Examine mouth for candida</a:t>
            </a:r>
          </a:p>
          <a:p>
            <a:r>
              <a:rPr lang="en-US" dirty="0" smtClean="0"/>
              <a:t>D:	All of the above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148</a:t>
            </a:fld>
            <a:endParaRPr lang="en-US" altLang="en-US"/>
          </a:p>
        </p:txBody>
      </p:sp>
    </p:spTree>
    <p:extLst>
      <p:ext uri="{BB962C8B-B14F-4D97-AF65-F5344CB8AC3E}">
        <p14:creationId xmlns:p14="http://schemas.microsoft.com/office/powerpoint/2010/main" val="36120631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1066800"/>
            <a:ext cx="7772400" cy="144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a:r>
              <a:rPr lang="en-US" altLang="en-US" b="1" dirty="0" err="1" smtClean="0">
                <a:latin typeface="Trebuchet MS" panose="020B0603020202020204" pitchFamily="34" charset="0"/>
                <a:sym typeface="Trebuchet MS" panose="020B0603020202020204" pitchFamily="34" charset="0"/>
              </a:rPr>
              <a:t>Sjogren’s</a:t>
            </a:r>
            <a:endParaRPr lang="en-US" altLang="en-US" b="1" dirty="0" smtClean="0">
              <a:latin typeface="Helvetica" panose="020B0604020202020204" pitchFamily="34" charset="0"/>
            </a:endParaRPr>
          </a:p>
        </p:txBody>
      </p:sp>
      <p:sp>
        <p:nvSpPr>
          <p:cNvPr id="11267" name="Rectangle 2"/>
          <p:cNvSpPr>
            <a:spLocks noGrp="1" noChangeArrowheads="1"/>
          </p:cNvSpPr>
          <p:nvPr>
            <p:ph type="body" idx="1"/>
          </p:nvPr>
        </p:nvSpPr>
        <p:spPr>
          <a:xfrm>
            <a:off x="1219200" y="3124200"/>
            <a:ext cx="6400800" cy="3200400"/>
          </a:xfrm>
        </p:spPr>
        <p:txBody>
          <a:bodyPr/>
          <a:lstStyle/>
          <a:p>
            <a:pPr marL="493713" indent="-493713" algn="ctr" defTabSz="876300" eaLnBrk="1">
              <a:lnSpc>
                <a:spcPct val="80000"/>
              </a:lnSpc>
              <a:spcBef>
                <a:spcPts val="600"/>
              </a:spcBef>
              <a:buFontTx/>
              <a:buNone/>
            </a:pPr>
            <a:r>
              <a:rPr lang="en-US" altLang="en-US" b="1" dirty="0" smtClean="0">
                <a:latin typeface="Trebuchet MS" panose="020B0603020202020204" pitchFamily="34" charset="0"/>
                <a:sym typeface="Trebuchet MS" panose="020B0603020202020204" pitchFamily="34" charset="0"/>
              </a:rPr>
              <a:t>SS has </a:t>
            </a:r>
            <a:r>
              <a:rPr lang="ja-JP" altLang="en-US" b="1" dirty="0" smtClean="0">
                <a:latin typeface="Trebuchet MS" panose="020B0603020202020204" pitchFamily="34" charset="0"/>
                <a:sym typeface="Trebuchet MS" panose="020B0603020202020204" pitchFamily="34" charset="0"/>
              </a:rPr>
              <a:t>“</a:t>
            </a:r>
            <a:r>
              <a:rPr lang="en-US" altLang="ja-JP" b="1" u="sng" dirty="0" smtClean="0">
                <a:latin typeface="Trebuchet MS" panose="020B0603020202020204" pitchFamily="34" charset="0"/>
                <a:sym typeface="Trebuchet MS" panose="020B0603020202020204" pitchFamily="34" charset="0"/>
              </a:rPr>
              <a:t>benign</a:t>
            </a:r>
            <a:r>
              <a:rPr lang="ja-JP" altLang="en-US" b="1" dirty="0" smtClean="0">
                <a:latin typeface="Trebuchet MS" panose="020B0603020202020204" pitchFamily="34" charset="0"/>
                <a:sym typeface="Trebuchet MS" panose="020B0603020202020204" pitchFamily="34" charset="0"/>
              </a:rPr>
              <a:t>”</a:t>
            </a:r>
            <a:r>
              <a:rPr lang="en-US" altLang="ja-JP" b="1" dirty="0" smtClean="0">
                <a:latin typeface="Trebuchet MS" panose="020B0603020202020204" pitchFamily="34" charset="0"/>
                <a:sym typeface="Trebuchet MS" panose="020B0603020202020204" pitchFamily="34" charset="0"/>
              </a:rPr>
              <a:t> and </a:t>
            </a:r>
            <a:r>
              <a:rPr lang="ja-JP" altLang="en-US" b="1" dirty="0" smtClean="0">
                <a:latin typeface="Trebuchet MS" panose="020B0603020202020204" pitchFamily="34" charset="0"/>
                <a:sym typeface="Trebuchet MS" panose="020B0603020202020204" pitchFamily="34" charset="0"/>
              </a:rPr>
              <a:t>“</a:t>
            </a:r>
            <a:r>
              <a:rPr lang="en-US" altLang="ja-JP" b="1" u="sng" dirty="0" smtClean="0">
                <a:latin typeface="Trebuchet MS" panose="020B0603020202020204" pitchFamily="34" charset="0"/>
                <a:sym typeface="Trebuchet MS" panose="020B0603020202020204" pitchFamily="34" charset="0"/>
              </a:rPr>
              <a:t>systemic</a:t>
            </a:r>
            <a:r>
              <a:rPr lang="ja-JP" altLang="en-US" b="1" dirty="0" smtClean="0">
                <a:latin typeface="Trebuchet MS" panose="020B0603020202020204" pitchFamily="34" charset="0"/>
                <a:sym typeface="Trebuchet MS" panose="020B0603020202020204" pitchFamily="34" charset="0"/>
              </a:rPr>
              <a:t>”</a:t>
            </a:r>
            <a:endParaRPr lang="en-US" altLang="ja-JP" b="1" dirty="0" smtClean="0">
              <a:latin typeface="Trebuchet MS" panose="020B0603020202020204" pitchFamily="34" charset="0"/>
              <a:sym typeface="Trebuchet MS" panose="020B0603020202020204" pitchFamily="34" charset="0"/>
            </a:endParaRPr>
          </a:p>
          <a:p>
            <a:pPr marL="493713" indent="-493713" algn="ctr" defTabSz="876300" eaLnBrk="1">
              <a:lnSpc>
                <a:spcPct val="80000"/>
              </a:lnSpc>
              <a:spcBef>
                <a:spcPts val="600"/>
              </a:spcBef>
              <a:buFontTx/>
              <a:buNone/>
            </a:pPr>
            <a:r>
              <a:rPr lang="en-US" altLang="ja-JP" b="1" dirty="0" smtClean="0">
                <a:latin typeface="Trebuchet MS" panose="020B0603020202020204" pitchFamily="34" charset="0"/>
                <a:sym typeface="Trebuchet MS" panose="020B0603020202020204" pitchFamily="34" charset="0"/>
              </a:rPr>
              <a:t>manifestations.</a:t>
            </a:r>
          </a:p>
          <a:p>
            <a:pPr marL="493713" indent="-493713" algn="ctr" defTabSz="876300" eaLnBrk="1">
              <a:lnSpc>
                <a:spcPct val="80000"/>
              </a:lnSpc>
              <a:spcBef>
                <a:spcPts val="600"/>
              </a:spcBef>
              <a:buFontTx/>
              <a:buAutoNum type="arabicPeriod"/>
            </a:pPr>
            <a:endParaRPr lang="en-US" altLang="en-US" b="1" dirty="0" smtClean="0">
              <a:latin typeface="Trebuchet MS" panose="020B0603020202020204" pitchFamily="34" charset="0"/>
              <a:sym typeface="Trebuchet MS" panose="020B0603020202020204" pitchFamily="34" charset="0"/>
            </a:endParaRPr>
          </a:p>
          <a:p>
            <a:pPr marL="493713" indent="-493713" defTabSz="876300" eaLnBrk="1">
              <a:lnSpc>
                <a:spcPct val="80000"/>
              </a:lnSpc>
              <a:spcBef>
                <a:spcPts val="600"/>
              </a:spcBef>
              <a:buFontTx/>
              <a:buNone/>
            </a:pPr>
            <a:endParaRPr lang="en-US" altLang="en-US" b="1" dirty="0" smtClean="0">
              <a:latin typeface="Trebuchet MS" panose="020B0603020202020204" pitchFamily="34" charset="0"/>
              <a:sym typeface="Trebuchet MS" panose="020B0603020202020204" pitchFamily="34" charset="0"/>
            </a:endParaRPr>
          </a:p>
          <a:p>
            <a:pPr marL="493713" indent="-493713" defTabSz="876300" eaLnBrk="1">
              <a:lnSpc>
                <a:spcPct val="80000"/>
              </a:lnSpc>
              <a:spcBef>
                <a:spcPts val="600"/>
              </a:spcBef>
              <a:buFontTx/>
              <a:buNone/>
            </a:pPr>
            <a:r>
              <a:rPr lang="en-US" altLang="en-US" b="1" dirty="0" smtClean="0">
                <a:latin typeface="Trebuchet MS" panose="020B0603020202020204" pitchFamily="34" charset="0"/>
                <a:sym typeface="Trebuchet MS" panose="020B0603020202020204" pitchFamily="34" charset="0"/>
              </a:rPr>
              <a:t> </a:t>
            </a:r>
            <a:endParaRPr lang="en-US" altLang="en-US" b="1" dirty="0" smtClean="0">
              <a:latin typeface="Helvetica" panose="020B0604020202020204" pitchFamily="34" charset="0"/>
            </a:endParaRPr>
          </a:p>
        </p:txBody>
      </p:sp>
    </p:spTree>
    <p:extLst>
      <p:ext uri="{BB962C8B-B14F-4D97-AF65-F5344CB8AC3E}">
        <p14:creationId xmlns:p14="http://schemas.microsoft.com/office/powerpoint/2010/main" val="8610658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7A686-1134-4667-BFE1-84C349AB3BEB}"/>
              </a:ext>
            </a:extLst>
          </p:cNvPr>
          <p:cNvPicPr>
            <a:picLocks noChangeAspect="1"/>
          </p:cNvPicPr>
          <p:nvPr/>
        </p:nvPicPr>
        <p:blipFill>
          <a:blip r:embed="rId2"/>
          <a:stretch>
            <a:fillRect/>
          </a:stretch>
        </p:blipFill>
        <p:spPr>
          <a:xfrm>
            <a:off x="122196" y="2659684"/>
            <a:ext cx="2586401" cy="1768080"/>
          </a:xfrm>
          <a:prstGeom prst="rect">
            <a:avLst/>
          </a:prstGeom>
        </p:spPr>
      </p:pic>
      <p:pic>
        <p:nvPicPr>
          <p:cNvPr id="5" name="Picture 4">
            <a:extLst>
              <a:ext uri="{FF2B5EF4-FFF2-40B4-BE49-F238E27FC236}">
                <a16:creationId xmlns:a16="http://schemas.microsoft.com/office/drawing/2014/main" id="{D1C7C55F-9446-42A0-B653-1BF7C0F3724B}"/>
              </a:ext>
            </a:extLst>
          </p:cNvPr>
          <p:cNvPicPr>
            <a:picLocks noChangeAspect="1"/>
          </p:cNvPicPr>
          <p:nvPr/>
        </p:nvPicPr>
        <p:blipFill>
          <a:blip r:embed="rId3"/>
          <a:stretch>
            <a:fillRect/>
          </a:stretch>
        </p:blipFill>
        <p:spPr>
          <a:xfrm>
            <a:off x="7728526" y="725231"/>
            <a:ext cx="1245853" cy="1705578"/>
          </a:xfrm>
          <a:prstGeom prst="rect">
            <a:avLst/>
          </a:prstGeom>
        </p:spPr>
      </p:pic>
      <p:pic>
        <p:nvPicPr>
          <p:cNvPr id="6" name="Picture 5">
            <a:extLst>
              <a:ext uri="{FF2B5EF4-FFF2-40B4-BE49-F238E27FC236}">
                <a16:creationId xmlns:a16="http://schemas.microsoft.com/office/drawing/2014/main" id="{C51C0E8A-11E1-4D8E-BAA8-B8F9105318BA}"/>
              </a:ext>
            </a:extLst>
          </p:cNvPr>
          <p:cNvPicPr>
            <a:picLocks noChangeAspect="1"/>
          </p:cNvPicPr>
          <p:nvPr/>
        </p:nvPicPr>
        <p:blipFill>
          <a:blip r:embed="rId4"/>
          <a:stretch>
            <a:fillRect/>
          </a:stretch>
        </p:blipFill>
        <p:spPr>
          <a:xfrm>
            <a:off x="6958242" y="4927785"/>
            <a:ext cx="1962079" cy="1300213"/>
          </a:xfrm>
          <a:prstGeom prst="rect">
            <a:avLst/>
          </a:prstGeom>
        </p:spPr>
      </p:pic>
      <p:pic>
        <p:nvPicPr>
          <p:cNvPr id="7" name="Picture 6">
            <a:extLst>
              <a:ext uri="{FF2B5EF4-FFF2-40B4-BE49-F238E27FC236}">
                <a16:creationId xmlns:a16="http://schemas.microsoft.com/office/drawing/2014/main" id="{F6E0DCEF-D10A-4018-8937-F5B48F172087}"/>
              </a:ext>
            </a:extLst>
          </p:cNvPr>
          <p:cNvPicPr>
            <a:picLocks noChangeAspect="1"/>
          </p:cNvPicPr>
          <p:nvPr/>
        </p:nvPicPr>
        <p:blipFill rotWithShape="1">
          <a:blip r:embed="rId5"/>
          <a:srcRect r="3213" b="3553"/>
          <a:stretch/>
        </p:blipFill>
        <p:spPr>
          <a:xfrm>
            <a:off x="7895852" y="2741649"/>
            <a:ext cx="1203763" cy="1979561"/>
          </a:xfrm>
          <a:prstGeom prst="rect">
            <a:avLst/>
          </a:prstGeom>
        </p:spPr>
      </p:pic>
      <p:pic>
        <p:nvPicPr>
          <p:cNvPr id="8" name="Picture 7">
            <a:extLst>
              <a:ext uri="{FF2B5EF4-FFF2-40B4-BE49-F238E27FC236}">
                <a16:creationId xmlns:a16="http://schemas.microsoft.com/office/drawing/2014/main" id="{8B5D2245-3B02-4FEB-B4AD-B17F01B2DE2F}"/>
              </a:ext>
            </a:extLst>
          </p:cNvPr>
          <p:cNvPicPr>
            <a:picLocks noChangeAspect="1"/>
          </p:cNvPicPr>
          <p:nvPr/>
        </p:nvPicPr>
        <p:blipFill>
          <a:blip r:embed="rId6"/>
          <a:stretch>
            <a:fillRect/>
          </a:stretch>
        </p:blipFill>
        <p:spPr>
          <a:xfrm>
            <a:off x="6319600" y="493336"/>
            <a:ext cx="1201649" cy="2261594"/>
          </a:xfrm>
          <a:prstGeom prst="rect">
            <a:avLst/>
          </a:prstGeom>
        </p:spPr>
      </p:pic>
      <p:pic>
        <p:nvPicPr>
          <p:cNvPr id="9" name="Picture 8">
            <a:extLst>
              <a:ext uri="{FF2B5EF4-FFF2-40B4-BE49-F238E27FC236}">
                <a16:creationId xmlns:a16="http://schemas.microsoft.com/office/drawing/2014/main" id="{C27E7ACC-C694-4C87-B231-75CD9BC99709}"/>
              </a:ext>
            </a:extLst>
          </p:cNvPr>
          <p:cNvPicPr>
            <a:picLocks noChangeAspect="1"/>
          </p:cNvPicPr>
          <p:nvPr/>
        </p:nvPicPr>
        <p:blipFill rotWithShape="1">
          <a:blip r:embed="rId7"/>
          <a:srcRect b="18943"/>
          <a:stretch/>
        </p:blipFill>
        <p:spPr>
          <a:xfrm>
            <a:off x="3445102" y="890414"/>
            <a:ext cx="2233628" cy="1370885"/>
          </a:xfrm>
          <a:prstGeom prst="rect">
            <a:avLst/>
          </a:prstGeom>
        </p:spPr>
      </p:pic>
      <p:sp>
        <p:nvSpPr>
          <p:cNvPr id="11" name="TextBox 10">
            <a:extLst>
              <a:ext uri="{FF2B5EF4-FFF2-40B4-BE49-F238E27FC236}">
                <a16:creationId xmlns:a16="http://schemas.microsoft.com/office/drawing/2014/main" id="{E5B6CDF5-AB91-47AD-A3DF-2035441A06A2}"/>
              </a:ext>
            </a:extLst>
          </p:cNvPr>
          <p:cNvSpPr txBox="1"/>
          <p:nvPr/>
        </p:nvSpPr>
        <p:spPr>
          <a:xfrm>
            <a:off x="2875491" y="2796996"/>
            <a:ext cx="4739474" cy="1600438"/>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marL="285750" indent="-285750">
              <a:buFont typeface="Wingdings" panose="05000000000000000000" pitchFamily="2" charset="2"/>
              <a:buChar char="Ø"/>
            </a:pPr>
            <a:r>
              <a:rPr lang="en-US" sz="1400" dirty="0"/>
              <a:t>Septic arthritis </a:t>
            </a:r>
          </a:p>
          <a:p>
            <a:pPr marL="285750" indent="-285750">
              <a:buFont typeface="Wingdings" panose="05000000000000000000" pitchFamily="2" charset="2"/>
              <a:buChar char="Ø"/>
            </a:pPr>
            <a:r>
              <a:rPr lang="en-US" sz="1400" dirty="0"/>
              <a:t>Trauma with deformity: ortho</a:t>
            </a:r>
          </a:p>
          <a:p>
            <a:pPr marL="285750" indent="-285750">
              <a:buFont typeface="Wingdings" panose="05000000000000000000" pitchFamily="2" charset="2"/>
              <a:buChar char="Ø"/>
            </a:pPr>
            <a:r>
              <a:rPr lang="en-US" sz="1400" dirty="0"/>
              <a:t>It looks like joint but is not : </a:t>
            </a:r>
          </a:p>
          <a:p>
            <a:r>
              <a:rPr lang="en-US" sz="1400" dirty="0"/>
              <a:t>	*)compartment syndrome</a:t>
            </a:r>
          </a:p>
          <a:p>
            <a:r>
              <a:rPr lang="en-US" sz="1400" dirty="0"/>
              <a:t>	*)Acute joint weakness, vague pain, numbness, 	burning pain, paresthesia might be an acute 	myelopathy, radiculopathy, or neuropathy </a:t>
            </a:r>
          </a:p>
        </p:txBody>
      </p:sp>
      <p:pic>
        <p:nvPicPr>
          <p:cNvPr id="12" name="Picture 11">
            <a:extLst>
              <a:ext uri="{FF2B5EF4-FFF2-40B4-BE49-F238E27FC236}">
                <a16:creationId xmlns:a16="http://schemas.microsoft.com/office/drawing/2014/main" id="{58B48BDE-0C0C-4C75-AEC9-3089DA89CFD5}"/>
              </a:ext>
            </a:extLst>
          </p:cNvPr>
          <p:cNvPicPr>
            <a:picLocks noChangeAspect="1"/>
          </p:cNvPicPr>
          <p:nvPr/>
        </p:nvPicPr>
        <p:blipFill>
          <a:blip r:embed="rId8"/>
          <a:stretch>
            <a:fillRect/>
          </a:stretch>
        </p:blipFill>
        <p:spPr>
          <a:xfrm>
            <a:off x="587984" y="4619506"/>
            <a:ext cx="1875220" cy="1738710"/>
          </a:xfrm>
          <a:prstGeom prst="rect">
            <a:avLst/>
          </a:prstGeom>
        </p:spPr>
      </p:pic>
      <p:pic>
        <p:nvPicPr>
          <p:cNvPr id="13" name="Picture 12">
            <a:extLst>
              <a:ext uri="{FF2B5EF4-FFF2-40B4-BE49-F238E27FC236}">
                <a16:creationId xmlns:a16="http://schemas.microsoft.com/office/drawing/2014/main" id="{CA04E6CF-2473-4D7B-B03A-BE0BB1B236AD}"/>
              </a:ext>
            </a:extLst>
          </p:cNvPr>
          <p:cNvPicPr>
            <a:picLocks noChangeAspect="1"/>
          </p:cNvPicPr>
          <p:nvPr/>
        </p:nvPicPr>
        <p:blipFill>
          <a:blip r:embed="rId9"/>
          <a:stretch>
            <a:fillRect/>
          </a:stretch>
        </p:blipFill>
        <p:spPr>
          <a:xfrm>
            <a:off x="663537" y="796416"/>
            <a:ext cx="2045060" cy="1300214"/>
          </a:xfrm>
          <a:prstGeom prst="rect">
            <a:avLst/>
          </a:prstGeom>
        </p:spPr>
      </p:pic>
      <p:sp>
        <p:nvSpPr>
          <p:cNvPr id="15" name="TextBox 14">
            <a:extLst>
              <a:ext uri="{FF2B5EF4-FFF2-40B4-BE49-F238E27FC236}">
                <a16:creationId xmlns:a16="http://schemas.microsoft.com/office/drawing/2014/main" id="{65A8C011-800E-4072-98A2-544F8B7D8AD0}"/>
              </a:ext>
            </a:extLst>
          </p:cNvPr>
          <p:cNvSpPr txBox="1"/>
          <p:nvPr/>
        </p:nvSpPr>
        <p:spPr>
          <a:xfrm>
            <a:off x="3845355" y="4404346"/>
            <a:ext cx="1875220" cy="369332"/>
          </a:xfrm>
          <a:prstGeom prst="rect">
            <a:avLst/>
          </a:prstGeom>
          <a:noFill/>
        </p:spPr>
        <p:txBody>
          <a:bodyPr wrap="square" rtlCol="0">
            <a:spAutoFit/>
          </a:bodyPr>
          <a:lstStyle/>
          <a:p>
            <a:r>
              <a:rPr lang="en-US" b="1" dirty="0">
                <a:solidFill>
                  <a:srgbClr val="FF0000"/>
                </a:solidFill>
              </a:rPr>
              <a:t>Compartment S.</a:t>
            </a:r>
          </a:p>
        </p:txBody>
      </p:sp>
      <p:sp>
        <p:nvSpPr>
          <p:cNvPr id="16" name="TextBox 15">
            <a:extLst>
              <a:ext uri="{FF2B5EF4-FFF2-40B4-BE49-F238E27FC236}">
                <a16:creationId xmlns:a16="http://schemas.microsoft.com/office/drawing/2014/main" id="{B3F22F4B-C985-432D-AFFB-32790640C807}"/>
              </a:ext>
            </a:extLst>
          </p:cNvPr>
          <p:cNvSpPr txBox="1"/>
          <p:nvPr/>
        </p:nvSpPr>
        <p:spPr>
          <a:xfrm>
            <a:off x="1188182" y="3936970"/>
            <a:ext cx="621323" cy="369332"/>
          </a:xfrm>
          <a:prstGeom prst="rect">
            <a:avLst/>
          </a:prstGeom>
          <a:noFill/>
        </p:spPr>
        <p:txBody>
          <a:bodyPr wrap="square" rtlCol="0">
            <a:spAutoFit/>
          </a:bodyPr>
          <a:lstStyle/>
          <a:p>
            <a:r>
              <a:rPr lang="en-US" b="1" dirty="0">
                <a:solidFill>
                  <a:srgbClr val="FF0000"/>
                </a:solidFill>
              </a:rPr>
              <a:t>RA</a:t>
            </a:r>
          </a:p>
        </p:txBody>
      </p:sp>
      <p:sp>
        <p:nvSpPr>
          <p:cNvPr id="17" name="TextBox 16">
            <a:extLst>
              <a:ext uri="{FF2B5EF4-FFF2-40B4-BE49-F238E27FC236}">
                <a16:creationId xmlns:a16="http://schemas.microsoft.com/office/drawing/2014/main" id="{00D96294-5DC9-41CB-A0C7-A725D77BF48F}"/>
              </a:ext>
            </a:extLst>
          </p:cNvPr>
          <p:cNvSpPr txBox="1"/>
          <p:nvPr/>
        </p:nvSpPr>
        <p:spPr>
          <a:xfrm>
            <a:off x="4185138" y="492986"/>
            <a:ext cx="773723" cy="369332"/>
          </a:xfrm>
          <a:prstGeom prst="rect">
            <a:avLst/>
          </a:prstGeom>
          <a:noFill/>
        </p:spPr>
        <p:txBody>
          <a:bodyPr wrap="square" rtlCol="0">
            <a:spAutoFit/>
          </a:bodyPr>
          <a:lstStyle/>
          <a:p>
            <a:r>
              <a:rPr lang="en-US" b="1" dirty="0">
                <a:solidFill>
                  <a:srgbClr val="FF0000"/>
                </a:solidFill>
              </a:rPr>
              <a:t>Gout</a:t>
            </a:r>
          </a:p>
        </p:txBody>
      </p:sp>
      <p:sp>
        <p:nvSpPr>
          <p:cNvPr id="18" name="TextBox 17">
            <a:extLst>
              <a:ext uri="{FF2B5EF4-FFF2-40B4-BE49-F238E27FC236}">
                <a16:creationId xmlns:a16="http://schemas.microsoft.com/office/drawing/2014/main" id="{A274C8EE-90DB-4981-9477-591ED7687985}"/>
              </a:ext>
            </a:extLst>
          </p:cNvPr>
          <p:cNvSpPr txBox="1"/>
          <p:nvPr/>
        </p:nvSpPr>
        <p:spPr>
          <a:xfrm>
            <a:off x="1861359" y="796416"/>
            <a:ext cx="942873" cy="369332"/>
          </a:xfrm>
          <a:prstGeom prst="rect">
            <a:avLst/>
          </a:prstGeom>
          <a:noFill/>
        </p:spPr>
        <p:txBody>
          <a:bodyPr wrap="square" rtlCol="0">
            <a:spAutoFit/>
          </a:bodyPr>
          <a:lstStyle/>
          <a:p>
            <a:r>
              <a:rPr lang="en-US" b="1" dirty="0">
                <a:solidFill>
                  <a:srgbClr val="FF0000"/>
                </a:solidFill>
              </a:rPr>
              <a:t>Sprain</a:t>
            </a:r>
          </a:p>
        </p:txBody>
      </p:sp>
      <p:sp>
        <p:nvSpPr>
          <p:cNvPr id="19" name="TextBox 18">
            <a:extLst>
              <a:ext uri="{FF2B5EF4-FFF2-40B4-BE49-F238E27FC236}">
                <a16:creationId xmlns:a16="http://schemas.microsoft.com/office/drawing/2014/main" id="{B8B3DDCD-8F03-4F48-BF94-76B6AEE2C8BE}"/>
              </a:ext>
            </a:extLst>
          </p:cNvPr>
          <p:cNvSpPr txBox="1"/>
          <p:nvPr/>
        </p:nvSpPr>
        <p:spPr>
          <a:xfrm>
            <a:off x="1182919" y="5961976"/>
            <a:ext cx="942873" cy="369332"/>
          </a:xfrm>
          <a:prstGeom prst="rect">
            <a:avLst/>
          </a:prstGeom>
          <a:noFill/>
        </p:spPr>
        <p:txBody>
          <a:bodyPr wrap="square" rtlCol="0">
            <a:spAutoFit/>
          </a:bodyPr>
          <a:lstStyle/>
          <a:p>
            <a:r>
              <a:rPr lang="en-US" b="1" dirty="0">
                <a:solidFill>
                  <a:srgbClr val="FF0000"/>
                </a:solidFill>
              </a:rPr>
              <a:t>Bursitis</a:t>
            </a:r>
          </a:p>
        </p:txBody>
      </p:sp>
      <p:sp>
        <p:nvSpPr>
          <p:cNvPr id="20" name="TextBox 19">
            <a:extLst>
              <a:ext uri="{FF2B5EF4-FFF2-40B4-BE49-F238E27FC236}">
                <a16:creationId xmlns:a16="http://schemas.microsoft.com/office/drawing/2014/main" id="{2C0A1BD0-D7D3-4667-A173-B05CCC13610D}"/>
              </a:ext>
            </a:extLst>
          </p:cNvPr>
          <p:cNvSpPr txBox="1"/>
          <p:nvPr/>
        </p:nvSpPr>
        <p:spPr>
          <a:xfrm>
            <a:off x="6752838" y="4642474"/>
            <a:ext cx="1086596" cy="646331"/>
          </a:xfrm>
          <a:prstGeom prst="rect">
            <a:avLst/>
          </a:prstGeom>
          <a:noFill/>
        </p:spPr>
        <p:txBody>
          <a:bodyPr wrap="square" rtlCol="0">
            <a:spAutoFit/>
          </a:bodyPr>
          <a:lstStyle/>
          <a:p>
            <a:r>
              <a:rPr lang="en-US" b="1" dirty="0">
                <a:solidFill>
                  <a:srgbClr val="FF0000"/>
                </a:solidFill>
              </a:rPr>
              <a:t>Septic arthritis </a:t>
            </a:r>
          </a:p>
        </p:txBody>
      </p:sp>
      <p:sp>
        <p:nvSpPr>
          <p:cNvPr id="21" name="TextBox 20">
            <a:extLst>
              <a:ext uri="{FF2B5EF4-FFF2-40B4-BE49-F238E27FC236}">
                <a16:creationId xmlns:a16="http://schemas.microsoft.com/office/drawing/2014/main" id="{5601448C-BF1F-4FB3-8E9E-99CBC91B0F97}"/>
              </a:ext>
            </a:extLst>
          </p:cNvPr>
          <p:cNvSpPr txBox="1"/>
          <p:nvPr/>
        </p:nvSpPr>
        <p:spPr>
          <a:xfrm>
            <a:off x="7962354" y="473250"/>
            <a:ext cx="1086596" cy="646331"/>
          </a:xfrm>
          <a:prstGeom prst="rect">
            <a:avLst/>
          </a:prstGeom>
          <a:noFill/>
        </p:spPr>
        <p:txBody>
          <a:bodyPr wrap="square" rtlCol="0">
            <a:spAutoFit/>
          </a:bodyPr>
          <a:lstStyle/>
          <a:p>
            <a:r>
              <a:rPr lang="en-US" b="1" dirty="0">
                <a:solidFill>
                  <a:srgbClr val="FF0000"/>
                </a:solidFill>
              </a:rPr>
              <a:t>Septic arthritis </a:t>
            </a:r>
          </a:p>
        </p:txBody>
      </p:sp>
      <p:sp>
        <p:nvSpPr>
          <p:cNvPr id="22" name="TextBox 21">
            <a:extLst>
              <a:ext uri="{FF2B5EF4-FFF2-40B4-BE49-F238E27FC236}">
                <a16:creationId xmlns:a16="http://schemas.microsoft.com/office/drawing/2014/main" id="{226E31E2-1301-4E96-8063-204906A98AD7}"/>
              </a:ext>
            </a:extLst>
          </p:cNvPr>
          <p:cNvSpPr txBox="1"/>
          <p:nvPr/>
        </p:nvSpPr>
        <p:spPr>
          <a:xfrm>
            <a:off x="8036925" y="2400055"/>
            <a:ext cx="1086596" cy="646331"/>
          </a:xfrm>
          <a:prstGeom prst="rect">
            <a:avLst/>
          </a:prstGeom>
          <a:noFill/>
        </p:spPr>
        <p:txBody>
          <a:bodyPr wrap="square" rtlCol="0">
            <a:spAutoFit/>
          </a:bodyPr>
          <a:lstStyle/>
          <a:p>
            <a:r>
              <a:rPr lang="en-US" b="1" dirty="0">
                <a:solidFill>
                  <a:srgbClr val="FF0000"/>
                </a:solidFill>
              </a:rPr>
              <a:t>Septic arthritis </a:t>
            </a:r>
          </a:p>
        </p:txBody>
      </p:sp>
      <p:pic>
        <p:nvPicPr>
          <p:cNvPr id="23" name="Picture 22">
            <a:extLst>
              <a:ext uri="{FF2B5EF4-FFF2-40B4-BE49-F238E27FC236}">
                <a16:creationId xmlns:a16="http://schemas.microsoft.com/office/drawing/2014/main" id="{8C129EF8-3628-475A-974B-3D50E28DCCBD}"/>
              </a:ext>
            </a:extLst>
          </p:cNvPr>
          <p:cNvPicPr>
            <a:picLocks noChangeAspect="1"/>
          </p:cNvPicPr>
          <p:nvPr/>
        </p:nvPicPr>
        <p:blipFill>
          <a:blip r:embed="rId10"/>
          <a:stretch>
            <a:fillRect/>
          </a:stretch>
        </p:blipFill>
        <p:spPr>
          <a:xfrm>
            <a:off x="3331918" y="4721210"/>
            <a:ext cx="2727394" cy="1619105"/>
          </a:xfrm>
          <a:prstGeom prst="rect">
            <a:avLst/>
          </a:prstGeom>
        </p:spPr>
      </p:pic>
      <p:sp>
        <p:nvSpPr>
          <p:cNvPr id="24" name="TextBox 23">
            <a:extLst>
              <a:ext uri="{FF2B5EF4-FFF2-40B4-BE49-F238E27FC236}">
                <a16:creationId xmlns:a16="http://schemas.microsoft.com/office/drawing/2014/main" id="{5043B017-93DD-4120-B4FE-CCAB26F4241D}"/>
              </a:ext>
            </a:extLst>
          </p:cNvPr>
          <p:cNvSpPr txBox="1"/>
          <p:nvPr/>
        </p:nvSpPr>
        <p:spPr>
          <a:xfrm>
            <a:off x="6020632" y="1206525"/>
            <a:ext cx="1875220" cy="369332"/>
          </a:xfrm>
          <a:prstGeom prst="rect">
            <a:avLst/>
          </a:prstGeom>
          <a:noFill/>
        </p:spPr>
        <p:txBody>
          <a:bodyPr wrap="square" rtlCol="0">
            <a:spAutoFit/>
          </a:bodyPr>
          <a:lstStyle/>
          <a:p>
            <a:r>
              <a:rPr lang="en-US" b="1" dirty="0">
                <a:solidFill>
                  <a:srgbClr val="FF0000"/>
                </a:solidFill>
              </a:rPr>
              <a:t>Compartment S.</a:t>
            </a:r>
          </a:p>
        </p:txBody>
      </p:sp>
    </p:spTree>
    <p:extLst>
      <p:ext uri="{BB962C8B-B14F-4D97-AF65-F5344CB8AC3E}">
        <p14:creationId xmlns:p14="http://schemas.microsoft.com/office/powerpoint/2010/main" val="307113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104900" y="609600"/>
            <a:ext cx="77724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a:r>
              <a:rPr lang="en-US" altLang="en-US" dirty="0" err="1" smtClean="0">
                <a:latin typeface="Trebuchet MS" panose="020B0603020202020204" pitchFamily="34" charset="0"/>
                <a:sym typeface="Trebuchet MS" panose="020B0603020202020204" pitchFamily="34" charset="0"/>
              </a:rPr>
              <a:t>Sj</a:t>
            </a:r>
            <a:r>
              <a:rPr lang="en-US" altLang="en-US" sz="3200" dirty="0" err="1" smtClean="0">
                <a:latin typeface="Trebuchet MS" panose="020B0603020202020204" pitchFamily="34" charset="0"/>
                <a:sym typeface="Trebuchet MS" panose="020B0603020202020204" pitchFamily="34" charset="0"/>
              </a:rPr>
              <a:t>o</a:t>
            </a:r>
            <a:r>
              <a:rPr lang="en-US" altLang="en-US" dirty="0" err="1" smtClean="0">
                <a:latin typeface="Trebuchet MS" panose="020B0603020202020204" pitchFamily="34" charset="0"/>
                <a:sym typeface="Trebuchet MS" panose="020B0603020202020204" pitchFamily="34" charset="0"/>
              </a:rPr>
              <a:t>gren’s</a:t>
            </a:r>
            <a:endParaRPr lang="en-US" altLang="en-US" dirty="0" smtClean="0">
              <a:latin typeface="Helvetica" panose="020B0604020202020204" pitchFamily="34" charset="0"/>
            </a:endParaRPr>
          </a:p>
        </p:txBody>
      </p:sp>
      <p:sp>
        <p:nvSpPr>
          <p:cNvPr id="12291" name="Rectangle 2"/>
          <p:cNvSpPr>
            <a:spLocks noGrp="1" noChangeArrowheads="1"/>
          </p:cNvSpPr>
          <p:nvPr>
            <p:ph type="body" idx="1"/>
          </p:nvPr>
        </p:nvSpPr>
        <p:spPr>
          <a:xfrm>
            <a:off x="1371600" y="2209800"/>
            <a:ext cx="7239000" cy="4114800"/>
          </a:xfrm>
        </p:spPr>
        <p:txBody>
          <a:bodyPr/>
          <a:lstStyle/>
          <a:p>
            <a:pPr marL="0" indent="0" defTabSz="839788" eaLnBrk="1">
              <a:lnSpc>
                <a:spcPct val="80000"/>
              </a:lnSpc>
              <a:spcBef>
                <a:spcPts val="400"/>
              </a:spcBef>
              <a:buFontTx/>
              <a:buNone/>
            </a:pPr>
            <a:r>
              <a:rPr lang="en-US" altLang="en-US" sz="3600" b="1" u="sng" smtClean="0">
                <a:latin typeface="Trebuchet MS" panose="020B0603020202020204" pitchFamily="34" charset="0"/>
                <a:sym typeface="Trebuchet MS" panose="020B0603020202020204" pitchFamily="34" charset="0"/>
              </a:rPr>
              <a:t>Benign</a:t>
            </a:r>
            <a:r>
              <a:rPr lang="en-US" altLang="en-US" sz="3600" smtClean="0">
                <a:latin typeface="Trebuchet MS" panose="020B0603020202020204" pitchFamily="34" charset="0"/>
                <a:sym typeface="Trebuchet MS" panose="020B0603020202020204" pitchFamily="34" charset="0"/>
              </a:rPr>
              <a:t> manifestations include:</a:t>
            </a:r>
          </a:p>
          <a:p>
            <a:pPr marL="0" indent="0" defTabSz="839788" eaLnBrk="1">
              <a:lnSpc>
                <a:spcPct val="80000"/>
              </a:lnSpc>
              <a:spcBef>
                <a:spcPts val="400"/>
              </a:spcBef>
            </a:pPr>
            <a:endParaRPr lang="en-US" altLang="en-US" smtClean="0">
              <a:latin typeface="Trebuchet MS" panose="020B0603020202020204" pitchFamily="34" charset="0"/>
              <a:sym typeface="Trebuchet MS" panose="020B0603020202020204" pitchFamily="34" charset="0"/>
            </a:endParaRPr>
          </a:p>
          <a:p>
            <a:pPr marL="0" indent="0" defTabSz="839788" eaLnBrk="1">
              <a:lnSpc>
                <a:spcPct val="80000"/>
              </a:lnSpc>
              <a:spcBef>
                <a:spcPts val="400"/>
              </a:spcBef>
            </a:pPr>
            <a:r>
              <a:rPr lang="en-US" altLang="en-US" smtClean="0">
                <a:latin typeface="Trebuchet MS" panose="020B0603020202020204" pitchFamily="34" charset="0"/>
                <a:sym typeface="Trebuchet MS" panose="020B0603020202020204" pitchFamily="34" charset="0"/>
              </a:rPr>
              <a:t>  </a:t>
            </a:r>
            <a:r>
              <a:rPr lang="en-US" altLang="en-US" b="1" u="sng" smtClean="0">
                <a:latin typeface="Trebuchet MS" panose="020B0603020202020204" pitchFamily="34" charset="0"/>
                <a:sym typeface="Trebuchet MS" panose="020B0603020202020204" pitchFamily="34" charset="0"/>
              </a:rPr>
              <a:t>Dry and painful eyes</a:t>
            </a:r>
          </a:p>
          <a:p>
            <a:pPr marL="0" indent="0" defTabSz="839788" eaLnBrk="1">
              <a:lnSpc>
                <a:spcPct val="80000"/>
              </a:lnSpc>
              <a:spcBef>
                <a:spcPts val="400"/>
              </a:spcBef>
            </a:pPr>
            <a:r>
              <a:rPr lang="en-US" altLang="en-US" b="1" smtClean="0">
                <a:latin typeface="Trebuchet MS" panose="020B0603020202020204" pitchFamily="34" charset="0"/>
                <a:sym typeface="Trebuchet MS" panose="020B0603020202020204" pitchFamily="34" charset="0"/>
              </a:rPr>
              <a:t>  </a:t>
            </a:r>
            <a:r>
              <a:rPr lang="en-US" altLang="en-US" b="1" u="sng" smtClean="0">
                <a:latin typeface="Trebuchet MS" panose="020B0603020202020204" pitchFamily="34" charset="0"/>
                <a:sym typeface="Trebuchet MS" panose="020B0603020202020204" pitchFamily="34" charset="0"/>
              </a:rPr>
              <a:t>Dry and painful mouth</a:t>
            </a:r>
          </a:p>
          <a:p>
            <a:pPr marL="0" indent="0" defTabSz="839788" eaLnBrk="1">
              <a:lnSpc>
                <a:spcPct val="80000"/>
              </a:lnSpc>
              <a:spcBef>
                <a:spcPts val="400"/>
              </a:spcBef>
            </a:pPr>
            <a:r>
              <a:rPr lang="en-US" altLang="en-US" b="1" smtClean="0">
                <a:latin typeface="Trebuchet MS" panose="020B0603020202020204" pitchFamily="34" charset="0"/>
                <a:sym typeface="Trebuchet MS" panose="020B0603020202020204" pitchFamily="34" charset="0"/>
              </a:rPr>
              <a:t>  </a:t>
            </a:r>
            <a:r>
              <a:rPr lang="en-US" altLang="en-US" b="1" u="sng" smtClean="0">
                <a:latin typeface="Trebuchet MS" panose="020B0603020202020204" pitchFamily="34" charset="0"/>
                <a:sym typeface="Trebuchet MS" panose="020B0603020202020204" pitchFamily="34" charset="0"/>
              </a:rPr>
              <a:t>Myalgias, fatigue </a:t>
            </a:r>
          </a:p>
          <a:p>
            <a:pPr marL="0" indent="0" defTabSz="839788" eaLnBrk="1">
              <a:lnSpc>
                <a:spcPct val="80000"/>
              </a:lnSpc>
              <a:spcBef>
                <a:spcPts val="400"/>
              </a:spcBef>
            </a:pPr>
            <a:r>
              <a:rPr lang="en-US" altLang="en-US" smtClean="0">
                <a:latin typeface="Trebuchet MS" panose="020B0603020202020204" pitchFamily="34" charset="0"/>
                <a:sym typeface="Trebuchet MS" panose="020B0603020202020204" pitchFamily="34" charset="0"/>
              </a:rPr>
              <a:t>  </a:t>
            </a:r>
            <a:r>
              <a:rPr lang="en-US" altLang="en-US" b="1" u="sng" smtClean="0">
                <a:latin typeface="Trebuchet MS" panose="020B0603020202020204" pitchFamily="34" charset="0"/>
                <a:sym typeface="Trebuchet MS" panose="020B0603020202020204" pitchFamily="34" charset="0"/>
              </a:rPr>
              <a:t>Impaired cognition</a:t>
            </a:r>
            <a:r>
              <a:rPr lang="en-US" altLang="en-US" b="1" smtClean="0">
                <a:solidFill>
                  <a:srgbClr val="FFCC00"/>
                </a:solidFill>
                <a:latin typeface="Trebuchet MS" panose="020B0603020202020204" pitchFamily="34" charset="0"/>
                <a:sym typeface="Trebuchet MS" panose="020B0603020202020204" pitchFamily="34" charset="0"/>
              </a:rPr>
              <a:t> </a:t>
            </a:r>
            <a:r>
              <a:rPr lang="en-US" altLang="en-US" smtClean="0">
                <a:latin typeface="Trebuchet MS" panose="020B0603020202020204" pitchFamily="34" charset="0"/>
                <a:sym typeface="Trebuchet MS" panose="020B0603020202020204" pitchFamily="34" charset="0"/>
              </a:rPr>
              <a:t>(executive </a:t>
            </a:r>
          </a:p>
          <a:p>
            <a:pPr marL="0" indent="0" defTabSz="839788" eaLnBrk="1">
              <a:lnSpc>
                <a:spcPct val="80000"/>
              </a:lnSpc>
              <a:spcBef>
                <a:spcPts val="400"/>
              </a:spcBef>
              <a:buFontTx/>
              <a:buNone/>
            </a:pPr>
            <a:r>
              <a:rPr lang="en-US" altLang="en-US" smtClean="0">
                <a:latin typeface="Trebuchet MS" panose="020B0603020202020204" pitchFamily="34" charset="0"/>
                <a:sym typeface="Trebuchet MS" panose="020B0603020202020204" pitchFamily="34" charset="0"/>
              </a:rPr>
              <a:t>       function)— trying to distinguish  </a:t>
            </a:r>
          </a:p>
          <a:p>
            <a:pPr marL="0" indent="0" defTabSz="839788" eaLnBrk="1">
              <a:lnSpc>
                <a:spcPct val="80000"/>
              </a:lnSpc>
              <a:spcBef>
                <a:spcPts val="400"/>
              </a:spcBef>
              <a:buFontTx/>
              <a:buNone/>
            </a:pPr>
            <a:r>
              <a:rPr lang="en-US" altLang="ja-JP" smtClean="0">
                <a:latin typeface="Trebuchet MS" panose="020B0603020202020204" pitchFamily="34" charset="0"/>
                <a:sym typeface="Trebuchet MS" panose="020B0603020202020204" pitchFamily="34" charset="0"/>
              </a:rPr>
              <a:t>       </a:t>
            </a:r>
            <a:r>
              <a:rPr lang="ja-JP" altLang="en-US" smtClean="0">
                <a:latin typeface="Trebuchet MS" panose="020B0603020202020204" pitchFamily="34" charset="0"/>
                <a:sym typeface="Trebuchet MS" panose="020B0603020202020204" pitchFamily="34" charset="0"/>
              </a:rPr>
              <a:t>“</a:t>
            </a:r>
            <a:r>
              <a:rPr lang="en-US" altLang="ja-JP" smtClean="0">
                <a:latin typeface="Trebuchet MS" panose="020B0603020202020204" pitchFamily="34" charset="0"/>
                <a:sym typeface="Trebuchet MS" panose="020B0603020202020204" pitchFamily="34" charset="0"/>
              </a:rPr>
              <a:t>fibromyalgia</a:t>
            </a:r>
            <a:r>
              <a:rPr lang="ja-JP" altLang="en-US" smtClean="0">
                <a:latin typeface="Trebuchet MS" panose="020B0603020202020204" pitchFamily="34" charset="0"/>
                <a:sym typeface="Trebuchet MS" panose="020B0603020202020204" pitchFamily="34" charset="0"/>
              </a:rPr>
              <a:t>”</a:t>
            </a:r>
            <a:r>
              <a:rPr lang="en-US" altLang="ja-JP" smtClean="0">
                <a:latin typeface="Trebuchet MS" panose="020B0603020202020204" pitchFamily="34" charset="0"/>
                <a:sym typeface="Trebuchet MS" panose="020B0603020202020204" pitchFamily="34" charset="0"/>
              </a:rPr>
              <a:t> from </a:t>
            </a:r>
            <a:r>
              <a:rPr lang="ja-JP" altLang="en-US" smtClean="0">
                <a:latin typeface="Trebuchet MS" panose="020B0603020202020204" pitchFamily="34" charset="0"/>
                <a:sym typeface="Trebuchet MS" panose="020B0603020202020204" pitchFamily="34" charset="0"/>
              </a:rPr>
              <a:t>“</a:t>
            </a:r>
            <a:r>
              <a:rPr lang="en-US" altLang="ja-JP" smtClean="0">
                <a:latin typeface="Trebuchet MS" panose="020B0603020202020204" pitchFamily="34" charset="0"/>
                <a:sym typeface="Trebuchet MS" panose="020B0603020202020204" pitchFamily="34" charset="0"/>
              </a:rPr>
              <a:t>depression</a:t>
            </a:r>
            <a:r>
              <a:rPr lang="ja-JP" altLang="en-US" smtClean="0">
                <a:latin typeface="Trebuchet MS" panose="020B0603020202020204" pitchFamily="34" charset="0"/>
                <a:sym typeface="Trebuchet MS" panose="020B0603020202020204" pitchFamily="34" charset="0"/>
              </a:rPr>
              <a:t>”</a:t>
            </a:r>
            <a:endParaRPr lang="en-US" altLang="en-US" smtClean="0">
              <a:latin typeface="Helvetica" panose="020B0604020202020204" pitchFamily="34" charset="0"/>
            </a:endParaRPr>
          </a:p>
        </p:txBody>
      </p:sp>
    </p:spTree>
    <p:extLst>
      <p:ext uri="{BB962C8B-B14F-4D97-AF65-F5344CB8AC3E}">
        <p14:creationId xmlns:p14="http://schemas.microsoft.com/office/powerpoint/2010/main" val="4278168080"/>
      </p:ext>
    </p:extLst>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685800" y="44450"/>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a:r>
              <a:rPr lang="en-US" altLang="en-US" dirty="0" smtClean="0">
                <a:latin typeface="Trebuchet MS" panose="020B0603020202020204" pitchFamily="34" charset="0"/>
                <a:sym typeface="Trebuchet MS" panose="020B0603020202020204" pitchFamily="34" charset="0"/>
              </a:rPr>
              <a:t/>
            </a:r>
            <a:br>
              <a:rPr lang="en-US" altLang="en-US" dirty="0" smtClean="0">
                <a:latin typeface="Trebuchet MS" panose="020B0603020202020204" pitchFamily="34" charset="0"/>
                <a:sym typeface="Trebuchet MS" panose="020B0603020202020204" pitchFamily="34" charset="0"/>
              </a:rPr>
            </a:br>
            <a:r>
              <a:rPr lang="en-US" altLang="en-US" dirty="0">
                <a:latin typeface="Trebuchet MS" panose="020B0603020202020204" pitchFamily="34" charset="0"/>
                <a:sym typeface="Trebuchet MS" panose="020B0603020202020204" pitchFamily="34" charset="0"/>
              </a:rPr>
              <a:t/>
            </a:r>
            <a:br>
              <a:rPr lang="en-US" altLang="en-US" dirty="0">
                <a:latin typeface="Trebuchet MS" panose="020B0603020202020204" pitchFamily="34" charset="0"/>
                <a:sym typeface="Trebuchet MS" panose="020B0603020202020204" pitchFamily="34" charset="0"/>
              </a:rPr>
            </a:br>
            <a:r>
              <a:rPr lang="en-US" altLang="en-US" dirty="0" smtClean="0">
                <a:latin typeface="Trebuchet MS" panose="020B0603020202020204" pitchFamily="34" charset="0"/>
                <a:sym typeface="Trebuchet MS" panose="020B0603020202020204" pitchFamily="34" charset="0"/>
              </a:rPr>
              <a:t>SS Related Health Care Costs</a:t>
            </a:r>
            <a:br>
              <a:rPr lang="en-US" altLang="en-US" dirty="0" smtClean="0">
                <a:latin typeface="Trebuchet MS" panose="020B0603020202020204" pitchFamily="34" charset="0"/>
                <a:sym typeface="Trebuchet MS" panose="020B0603020202020204" pitchFamily="34" charset="0"/>
              </a:rPr>
            </a:br>
            <a:endParaRPr lang="en-US" altLang="en-US" dirty="0" smtClean="0">
              <a:latin typeface="Helvetica" panose="020B0604020202020204" pitchFamily="34" charset="0"/>
            </a:endParaRPr>
          </a:p>
        </p:txBody>
      </p:sp>
      <p:sp>
        <p:nvSpPr>
          <p:cNvPr id="13315" name="Rectangle 2"/>
          <p:cNvSpPr>
            <a:spLocks noGrp="1" noChangeArrowheads="1"/>
          </p:cNvSpPr>
          <p:nvPr>
            <p:ph type="body" idx="1"/>
          </p:nvPr>
        </p:nvSpPr>
        <p:spPr>
          <a:xfrm>
            <a:off x="838200" y="2133600"/>
            <a:ext cx="9144000" cy="5486400"/>
          </a:xfrm>
        </p:spPr>
        <p:txBody>
          <a:bodyPr/>
          <a:lstStyle/>
          <a:p>
            <a:pPr marL="0" indent="0" eaLnBrk="1">
              <a:lnSpc>
                <a:spcPct val="80000"/>
              </a:lnSpc>
              <a:spcBef>
                <a:spcPts val="200"/>
              </a:spcBef>
            </a:pPr>
            <a:r>
              <a:rPr lang="en-US" altLang="en-US" sz="2400" dirty="0" smtClean="0">
                <a:solidFill>
                  <a:srgbClr val="FFFFFF"/>
                </a:solidFill>
                <a:latin typeface="Trebuchet MS" panose="020B0603020202020204" pitchFamily="34" charset="0"/>
                <a:sym typeface="Trebuchet MS" panose="020B0603020202020204" pitchFamily="34" charset="0"/>
              </a:rPr>
              <a:t> </a:t>
            </a:r>
            <a:r>
              <a:rPr lang="en-US" altLang="en-US" b="1" u="sng" dirty="0" smtClean="0">
                <a:latin typeface="Trebuchet MS" panose="020B0603020202020204" pitchFamily="34" charset="0"/>
                <a:sym typeface="Trebuchet MS" panose="020B0603020202020204" pitchFamily="34" charset="0"/>
              </a:rPr>
              <a:t>Dry or painful eyes </a:t>
            </a:r>
            <a:r>
              <a:rPr lang="en-US" altLang="en-US" dirty="0" smtClean="0">
                <a:latin typeface="Trebuchet MS" panose="020B0603020202020204" pitchFamily="34" charset="0"/>
                <a:sym typeface="Trebuchet MS" panose="020B0603020202020204" pitchFamily="34" charset="0"/>
              </a:rPr>
              <a:t>are now most   </a:t>
            </a:r>
          </a:p>
          <a:p>
            <a:pPr marL="0" indent="0" eaLnBrk="1">
              <a:lnSpc>
                <a:spcPct val="80000"/>
              </a:lnSpc>
              <a:spcBef>
                <a:spcPts val="200"/>
              </a:spcBef>
              <a:buFontTx/>
              <a:buNone/>
            </a:pPr>
            <a:r>
              <a:rPr lang="en-US" altLang="en-US" dirty="0" smtClean="0">
                <a:latin typeface="Trebuchet MS" panose="020B0603020202020204" pitchFamily="34" charset="0"/>
                <a:sym typeface="Trebuchet MS" panose="020B0603020202020204" pitchFamily="34" charset="0"/>
              </a:rPr>
              <a:t>       common cause of visits to </a:t>
            </a:r>
          </a:p>
          <a:p>
            <a:pPr marL="0" indent="0" eaLnBrk="1">
              <a:lnSpc>
                <a:spcPct val="80000"/>
              </a:lnSpc>
              <a:spcBef>
                <a:spcPts val="200"/>
              </a:spcBef>
              <a:buFontTx/>
              <a:buNone/>
            </a:pPr>
            <a:r>
              <a:rPr lang="en-US" altLang="en-US" dirty="0" smtClean="0">
                <a:latin typeface="Trebuchet MS" panose="020B0603020202020204" pitchFamily="34" charset="0"/>
                <a:sym typeface="Trebuchet MS" panose="020B0603020202020204" pitchFamily="34" charset="0"/>
              </a:rPr>
              <a:t>       Ophthalmologists in US and Japan. </a:t>
            </a:r>
          </a:p>
          <a:p>
            <a:pPr marL="0" indent="0" eaLnBrk="1">
              <a:lnSpc>
                <a:spcPct val="80000"/>
              </a:lnSpc>
              <a:spcBef>
                <a:spcPts val="200"/>
              </a:spcBef>
            </a:pPr>
            <a:endParaRPr lang="en-US" altLang="en-US" dirty="0" smtClean="0">
              <a:solidFill>
                <a:srgbClr val="FFFFFF"/>
              </a:solidFill>
              <a:latin typeface="Trebuchet MS" panose="020B0603020202020204" pitchFamily="34" charset="0"/>
              <a:sym typeface="Trebuchet MS" panose="020B0603020202020204" pitchFamily="34" charset="0"/>
            </a:endParaRPr>
          </a:p>
          <a:p>
            <a:pPr marL="0" indent="0" eaLnBrk="1">
              <a:lnSpc>
                <a:spcPct val="80000"/>
              </a:lnSpc>
              <a:spcBef>
                <a:spcPts val="200"/>
              </a:spcBef>
            </a:pPr>
            <a:r>
              <a:rPr lang="en-US" altLang="en-US" dirty="0" smtClean="0">
                <a:solidFill>
                  <a:srgbClr val="FFFFFF"/>
                </a:solidFill>
                <a:latin typeface="Trebuchet MS" panose="020B0603020202020204" pitchFamily="34" charset="0"/>
                <a:sym typeface="Trebuchet MS" panose="020B0603020202020204" pitchFamily="34" charset="0"/>
              </a:rPr>
              <a:t> </a:t>
            </a:r>
            <a:r>
              <a:rPr lang="en-US" altLang="en-US" b="1" u="sng" dirty="0" smtClean="0">
                <a:latin typeface="Trebuchet MS" panose="020B0603020202020204" pitchFamily="34" charset="0"/>
                <a:sym typeface="Trebuchet MS" panose="020B0603020202020204" pitchFamily="34" charset="0"/>
              </a:rPr>
              <a:t>Lost productivity </a:t>
            </a:r>
            <a:r>
              <a:rPr lang="en-US" altLang="en-US" dirty="0" smtClean="0">
                <a:latin typeface="Trebuchet MS" panose="020B0603020202020204" pitchFamily="34" charset="0"/>
                <a:sym typeface="Trebuchet MS" panose="020B0603020202020204" pitchFamily="34" charset="0"/>
              </a:rPr>
              <a:t>(over $160 billion/year just </a:t>
            </a:r>
          </a:p>
          <a:p>
            <a:pPr marL="0" indent="0" eaLnBrk="1">
              <a:lnSpc>
                <a:spcPct val="80000"/>
              </a:lnSpc>
              <a:spcBef>
                <a:spcPts val="200"/>
              </a:spcBef>
              <a:buFontTx/>
              <a:buNone/>
            </a:pPr>
            <a:r>
              <a:rPr lang="en-US" altLang="en-US" dirty="0" smtClean="0">
                <a:latin typeface="Trebuchet MS" panose="020B0603020202020204" pitchFamily="34" charset="0"/>
                <a:sym typeface="Trebuchet MS" panose="020B0603020202020204" pitchFamily="34" charset="0"/>
              </a:rPr>
              <a:t>       for dry eyes (especially in </a:t>
            </a:r>
            <a:r>
              <a:rPr lang="en-US" altLang="en-US" u="sng" dirty="0" smtClean="0">
                <a:latin typeface="Trebuchet MS" panose="020B0603020202020204" pitchFamily="34" charset="0"/>
                <a:sym typeface="Trebuchet MS" panose="020B0603020202020204" pitchFamily="34" charset="0"/>
              </a:rPr>
              <a:t>computer users</a:t>
            </a:r>
            <a:r>
              <a:rPr lang="en-US" altLang="en-US" dirty="0" smtClean="0">
                <a:latin typeface="Trebuchet MS" panose="020B0603020202020204" pitchFamily="34" charset="0"/>
                <a:sym typeface="Trebuchet MS" panose="020B0603020202020204" pitchFamily="34" charset="0"/>
              </a:rPr>
              <a:t> </a:t>
            </a:r>
          </a:p>
          <a:p>
            <a:pPr marL="0" indent="0" eaLnBrk="1">
              <a:lnSpc>
                <a:spcPct val="80000"/>
              </a:lnSpc>
              <a:spcBef>
                <a:spcPts val="200"/>
              </a:spcBef>
              <a:buFontTx/>
              <a:buNone/>
            </a:pPr>
            <a:r>
              <a:rPr lang="en-US" altLang="en-US" dirty="0" smtClean="0">
                <a:latin typeface="Trebuchet MS" panose="020B0603020202020204" pitchFamily="34" charset="0"/>
                <a:sym typeface="Trebuchet MS" panose="020B0603020202020204" pitchFamily="34" charset="0"/>
              </a:rPr>
              <a:t>       where </a:t>
            </a:r>
            <a:r>
              <a:rPr lang="en-US" altLang="en-US" u="sng" dirty="0" smtClean="0">
                <a:latin typeface="Trebuchet MS" panose="020B0603020202020204" pitchFamily="34" charset="0"/>
                <a:sym typeface="Trebuchet MS" panose="020B0603020202020204" pitchFamily="34" charset="0"/>
              </a:rPr>
              <a:t>decreased blink rate is </a:t>
            </a:r>
            <a:r>
              <a:rPr lang="en-US" altLang="en-US" sz="4400" u="sng" dirty="0" smtClean="0">
                <a:latin typeface="Trebuchet MS" panose="020B0603020202020204" pitchFamily="34" charset="0"/>
                <a:sym typeface="Trebuchet MS" panose="020B0603020202020204" pitchFamily="34" charset="0"/>
              </a:rPr>
              <a:t>90%</a:t>
            </a:r>
            <a:r>
              <a:rPr lang="en-US" altLang="en-US" dirty="0" smtClean="0">
                <a:latin typeface="Trebuchet MS" panose="020B0603020202020204" pitchFamily="34" charset="0"/>
                <a:sym typeface="Trebuchet MS" panose="020B0603020202020204" pitchFamily="34" charset="0"/>
              </a:rPr>
              <a:t>.)</a:t>
            </a:r>
          </a:p>
          <a:p>
            <a:pPr marL="0" indent="0" eaLnBrk="1">
              <a:lnSpc>
                <a:spcPct val="80000"/>
              </a:lnSpc>
              <a:spcBef>
                <a:spcPts val="200"/>
              </a:spcBef>
            </a:pPr>
            <a:endParaRPr lang="en-US" altLang="en-US" sz="2400" dirty="0" smtClean="0">
              <a:solidFill>
                <a:srgbClr val="FFFFFF"/>
              </a:solidFill>
              <a:latin typeface="Trebuchet MS" panose="020B0603020202020204" pitchFamily="34" charset="0"/>
              <a:sym typeface="Trebuchet MS" panose="020B0603020202020204" pitchFamily="34" charset="0"/>
            </a:endParaRPr>
          </a:p>
          <a:p>
            <a:pPr marL="0" indent="0" eaLnBrk="1">
              <a:lnSpc>
                <a:spcPct val="80000"/>
              </a:lnSpc>
              <a:spcBef>
                <a:spcPts val="200"/>
              </a:spcBef>
            </a:pPr>
            <a:endParaRPr lang="en-US" altLang="en-US" sz="2400" dirty="0" smtClean="0">
              <a:solidFill>
                <a:srgbClr val="FFFFFF"/>
              </a:solidFill>
              <a:latin typeface="Helvetica" panose="020B0604020202020204" pitchFamily="34" charset="0"/>
            </a:endParaRPr>
          </a:p>
        </p:txBody>
      </p:sp>
    </p:spTree>
    <p:extLst>
      <p:ext uri="{BB962C8B-B14F-4D97-AF65-F5344CB8AC3E}">
        <p14:creationId xmlns:p14="http://schemas.microsoft.com/office/powerpoint/2010/main" val="2566153216"/>
      </p:ext>
    </p:ext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457200"/>
            <a:ext cx="5715000" cy="45719"/>
          </a:xfrm>
        </p:spPr>
        <p:txBody>
          <a:bodyPr/>
          <a:lstStyle/>
          <a:p>
            <a:r>
              <a:rPr lang="en-US" dirty="0" err="1" smtClean="0"/>
              <a:t>Sjogrens</a:t>
            </a:r>
            <a:r>
              <a:rPr lang="en-US" dirty="0" smtClean="0"/>
              <a:t> Demographics</a:t>
            </a:r>
            <a:endParaRPr lang="en-US" dirty="0"/>
          </a:p>
        </p:txBody>
      </p:sp>
      <p:sp>
        <p:nvSpPr>
          <p:cNvPr id="3" name="Content Placeholder 2"/>
          <p:cNvSpPr>
            <a:spLocks noGrp="1"/>
          </p:cNvSpPr>
          <p:nvPr>
            <p:ph idx="1"/>
          </p:nvPr>
        </p:nvSpPr>
        <p:spPr>
          <a:xfrm>
            <a:off x="1524000" y="1600200"/>
            <a:ext cx="7162800" cy="4525963"/>
          </a:xfrm>
        </p:spPr>
        <p:txBody>
          <a:bodyPr/>
          <a:lstStyle/>
          <a:p>
            <a:r>
              <a:rPr lang="en-US" dirty="0" smtClean="0"/>
              <a:t>0.5 -1% of the population</a:t>
            </a:r>
          </a:p>
          <a:p>
            <a:r>
              <a:rPr lang="en-US" dirty="0" smtClean="0"/>
              <a:t>More than 90% of patients are women</a:t>
            </a:r>
          </a:p>
          <a:p>
            <a:r>
              <a:rPr lang="en-US" dirty="0" smtClean="0"/>
              <a:t>Middle-age is most common</a:t>
            </a:r>
          </a:p>
          <a:p>
            <a:pPr lvl="1"/>
            <a:r>
              <a:rPr lang="en-US" dirty="0" smtClean="0"/>
              <a:t>but patients can be any age</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152</a:t>
            </a:fld>
            <a:endParaRPr lang="en-US" altLang="en-US"/>
          </a:p>
        </p:txBody>
      </p:sp>
    </p:spTree>
    <p:extLst>
      <p:ext uri="{BB962C8B-B14F-4D97-AF65-F5344CB8AC3E}">
        <p14:creationId xmlns:p14="http://schemas.microsoft.com/office/powerpoint/2010/main" val="34171359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466253" y="9144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smtClean="0"/>
              <a:t>The European-American Consensus Criteria,  2002</a:t>
            </a:r>
          </a:p>
        </p:txBody>
      </p:sp>
      <p:sp>
        <p:nvSpPr>
          <p:cNvPr id="18435" name="Content Placeholder 2"/>
          <p:cNvSpPr>
            <a:spLocks noGrp="1"/>
          </p:cNvSpPr>
          <p:nvPr>
            <p:ph idx="1"/>
          </p:nvPr>
        </p:nvSpPr>
        <p:spPr>
          <a:xfrm>
            <a:off x="1143001" y="2133599"/>
            <a:ext cx="6934200" cy="3992563"/>
          </a:xfrm>
        </p:spPr>
        <p:txBody>
          <a:bodyPr/>
          <a:lstStyle/>
          <a:p>
            <a:r>
              <a:rPr lang="en-US" altLang="en-US" dirty="0" smtClean="0"/>
              <a:t>Symptoms of dry eyes and dry mouth</a:t>
            </a:r>
          </a:p>
          <a:p>
            <a:pPr lvl="1"/>
            <a:r>
              <a:rPr lang="en-US" altLang="en-US" dirty="0" smtClean="0"/>
              <a:t>Inability to eat a dry cracker without water</a:t>
            </a:r>
          </a:p>
          <a:p>
            <a:pPr lvl="1"/>
            <a:r>
              <a:rPr lang="en-US" altLang="en-US" dirty="0" smtClean="0"/>
              <a:t>Water by bed at night</a:t>
            </a:r>
          </a:p>
          <a:p>
            <a:r>
              <a:rPr lang="en-US" altLang="en-US" dirty="0" smtClean="0"/>
              <a:t>Objective signs of dry eyes and dry mouth</a:t>
            </a:r>
          </a:p>
          <a:p>
            <a:pPr>
              <a:buFontTx/>
              <a:buNone/>
            </a:pPr>
            <a:r>
              <a:rPr lang="en-US" altLang="en-US" dirty="0" smtClean="0"/>
              <a:t>	(</a:t>
            </a:r>
            <a:r>
              <a:rPr lang="en-US" altLang="en-US" dirty="0" err="1" smtClean="0"/>
              <a:t>Schirmer’s</a:t>
            </a:r>
            <a:r>
              <a:rPr lang="en-US" altLang="en-US" dirty="0" smtClean="0"/>
              <a:t> test, tear break up)</a:t>
            </a:r>
          </a:p>
          <a:p>
            <a:pPr>
              <a:buFontTx/>
              <a:buNone/>
            </a:pPr>
            <a:r>
              <a:rPr lang="en-US" altLang="en-US" dirty="0" smtClean="0"/>
              <a:t>	(Saliva flow)</a:t>
            </a:r>
          </a:p>
          <a:p>
            <a:r>
              <a:rPr lang="en-US" altLang="en-US" dirty="0"/>
              <a:t>Evidence of a systemic autoimmune cause for the dryness</a:t>
            </a:r>
          </a:p>
          <a:p>
            <a:pPr lvl="1"/>
            <a:r>
              <a:rPr lang="en-US" altLang="en-US" dirty="0"/>
              <a:t>Positive anti-Ro (SS-A or SS-B antibody)</a:t>
            </a:r>
          </a:p>
          <a:p>
            <a:pPr lvl="1"/>
            <a:r>
              <a:rPr lang="en-US" altLang="en-US" dirty="0"/>
              <a:t>Positive minor salivary gland biopsy (focus score &gt;1)</a:t>
            </a:r>
          </a:p>
          <a:p>
            <a:pPr>
              <a:buFontTx/>
              <a:buNone/>
            </a:pPr>
            <a:endParaRPr lang="en-US" altLang="en-US" dirty="0" smtClean="0"/>
          </a:p>
        </p:txBody>
      </p:sp>
    </p:spTree>
    <p:extLst>
      <p:ext uri="{BB962C8B-B14F-4D97-AF65-F5344CB8AC3E}">
        <p14:creationId xmlns:p14="http://schemas.microsoft.com/office/powerpoint/2010/main" val="34732513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1752600" y="762000"/>
            <a:ext cx="6934200" cy="65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4400" dirty="0" smtClean="0"/>
              <a:t>Clinical Manifestations</a:t>
            </a:r>
          </a:p>
        </p:txBody>
      </p:sp>
      <p:sp>
        <p:nvSpPr>
          <p:cNvPr id="26627" name="Content Placeholder 2"/>
          <p:cNvSpPr>
            <a:spLocks noGrp="1"/>
          </p:cNvSpPr>
          <p:nvPr>
            <p:ph idx="1"/>
          </p:nvPr>
        </p:nvSpPr>
        <p:spPr>
          <a:xfrm>
            <a:off x="1143000" y="1752600"/>
            <a:ext cx="7543800" cy="4373563"/>
          </a:xfrm>
        </p:spPr>
        <p:txBody>
          <a:bodyPr/>
          <a:lstStyle/>
          <a:p>
            <a:r>
              <a:rPr lang="en-US" altLang="en-US" sz="3200" dirty="0" smtClean="0"/>
              <a:t>Benign—glandular dryness</a:t>
            </a:r>
          </a:p>
          <a:p>
            <a:r>
              <a:rPr lang="en-US" altLang="en-US" sz="3200" dirty="0" smtClean="0"/>
              <a:t>Systemic--</a:t>
            </a:r>
            <a:r>
              <a:rPr lang="en-US" altLang="en-US" sz="3200" dirty="0" err="1" smtClean="0"/>
              <a:t>extraglandular</a:t>
            </a:r>
            <a:endParaRPr lang="en-US" altLang="en-US" sz="3200" dirty="0" smtClean="0"/>
          </a:p>
        </p:txBody>
      </p:sp>
    </p:spTree>
    <p:extLst>
      <p:ext uri="{BB962C8B-B14F-4D97-AF65-F5344CB8AC3E}">
        <p14:creationId xmlns:p14="http://schemas.microsoft.com/office/powerpoint/2010/main" val="30256117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xfrm>
            <a:off x="2971800" y="217488"/>
            <a:ext cx="5715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mtClean="0"/>
              <a:t>Treatment of Dry Eye</a:t>
            </a:r>
            <a:br>
              <a:rPr lang="en-US" altLang="en-US" smtClean="0"/>
            </a:br>
            <a:r>
              <a:rPr lang="en-US" altLang="en-US" smtClean="0"/>
              <a:t>Benign Symptoms</a:t>
            </a:r>
          </a:p>
        </p:txBody>
      </p:sp>
      <p:sp>
        <p:nvSpPr>
          <p:cNvPr id="47107" name="Content Placeholder 2"/>
          <p:cNvSpPr>
            <a:spLocks noGrp="1"/>
          </p:cNvSpPr>
          <p:nvPr>
            <p:ph idx="1"/>
          </p:nvPr>
        </p:nvSpPr>
        <p:spPr>
          <a:xfrm>
            <a:off x="609600" y="1905000"/>
            <a:ext cx="8001000" cy="4572000"/>
          </a:xfrm>
        </p:spPr>
        <p:txBody>
          <a:bodyPr/>
          <a:lstStyle/>
          <a:p>
            <a:r>
              <a:rPr lang="en-US" altLang="en-US" sz="3200" dirty="0" smtClean="0"/>
              <a:t>Artificial tears and lubricants</a:t>
            </a:r>
          </a:p>
          <a:p>
            <a:r>
              <a:rPr lang="en-US" altLang="en-US" sz="3200" dirty="0" err="1" smtClean="0"/>
              <a:t>Punctal</a:t>
            </a:r>
            <a:r>
              <a:rPr lang="en-US" altLang="en-US" sz="3200" dirty="0" smtClean="0"/>
              <a:t> occlusion</a:t>
            </a:r>
          </a:p>
          <a:p>
            <a:r>
              <a:rPr lang="en-US" altLang="en-US" sz="3200" dirty="0" smtClean="0"/>
              <a:t>Do not use preserved tears more than 4x/day</a:t>
            </a:r>
          </a:p>
          <a:p>
            <a:r>
              <a:rPr lang="en-US" altLang="en-US" sz="3200" dirty="0" smtClean="0"/>
              <a:t>Topical </a:t>
            </a:r>
            <a:r>
              <a:rPr lang="en-US" altLang="en-US" sz="3200" dirty="0" err="1" smtClean="0"/>
              <a:t>cyclosporin</a:t>
            </a:r>
            <a:r>
              <a:rPr lang="en-US" altLang="en-US" sz="3200" dirty="0" smtClean="0"/>
              <a:t> (</a:t>
            </a:r>
            <a:r>
              <a:rPr lang="en-US" altLang="en-US" sz="3200" dirty="0" err="1" smtClean="0"/>
              <a:t>Restasis</a:t>
            </a:r>
            <a:r>
              <a:rPr lang="en-US" altLang="en-US" sz="3200" dirty="0" smtClean="0"/>
              <a:t>)</a:t>
            </a:r>
          </a:p>
          <a:p>
            <a:r>
              <a:rPr lang="en-US" altLang="en-US" sz="3200" dirty="0" smtClean="0"/>
              <a:t>Recognize and treat blepharitis</a:t>
            </a:r>
          </a:p>
          <a:p>
            <a:endParaRPr lang="en-US" altLang="en-US" dirty="0" smtClean="0"/>
          </a:p>
        </p:txBody>
      </p:sp>
    </p:spTree>
    <p:extLst>
      <p:ext uri="{BB962C8B-B14F-4D97-AF65-F5344CB8AC3E}">
        <p14:creationId xmlns:p14="http://schemas.microsoft.com/office/powerpoint/2010/main" val="24351348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mtClean="0"/>
              <a:t>Treatment of Dry Mouth</a:t>
            </a:r>
          </a:p>
        </p:txBody>
      </p:sp>
      <p:sp>
        <p:nvSpPr>
          <p:cNvPr id="49155" name="Content Placeholder 2"/>
          <p:cNvSpPr>
            <a:spLocks noGrp="1"/>
          </p:cNvSpPr>
          <p:nvPr>
            <p:ph idx="1"/>
          </p:nvPr>
        </p:nvSpPr>
        <p:spPr>
          <a:xfrm>
            <a:off x="1447800" y="1600200"/>
            <a:ext cx="7239000" cy="4525963"/>
          </a:xfrm>
        </p:spPr>
        <p:txBody>
          <a:bodyPr/>
          <a:lstStyle/>
          <a:p>
            <a:r>
              <a:rPr lang="en-US" altLang="en-US" sz="3200" dirty="0" smtClean="0"/>
              <a:t>Artificial Saliva, Mouth Rinses and Sprays</a:t>
            </a:r>
          </a:p>
          <a:p>
            <a:r>
              <a:rPr lang="en-US" altLang="en-US" sz="3200" dirty="0" err="1" smtClean="0"/>
              <a:t>Secretagogues</a:t>
            </a:r>
            <a:r>
              <a:rPr lang="en-US" altLang="en-US" sz="3200" dirty="0" smtClean="0"/>
              <a:t>-pilocarpine and </a:t>
            </a:r>
            <a:r>
              <a:rPr lang="en-US" altLang="en-US" sz="3200" dirty="0" err="1" smtClean="0"/>
              <a:t>cevimeline</a:t>
            </a:r>
            <a:endParaRPr lang="en-US" altLang="en-US" sz="3200" dirty="0" smtClean="0"/>
          </a:p>
          <a:p>
            <a:r>
              <a:rPr lang="en-US" altLang="en-US" sz="3200" dirty="0" smtClean="0"/>
              <a:t>Fluoride to prevent caries</a:t>
            </a:r>
          </a:p>
          <a:p>
            <a:r>
              <a:rPr lang="en-US" altLang="en-US" sz="3200" dirty="0" smtClean="0"/>
              <a:t>Treat oral candida (often under dentures)</a:t>
            </a:r>
          </a:p>
        </p:txBody>
      </p:sp>
    </p:spTree>
    <p:extLst>
      <p:ext uri="{BB962C8B-B14F-4D97-AF65-F5344CB8AC3E}">
        <p14:creationId xmlns:p14="http://schemas.microsoft.com/office/powerpoint/2010/main" val="15137613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4000" dirty="0" smtClean="0"/>
              <a:t>Dry Mouth</a:t>
            </a:r>
          </a:p>
        </p:txBody>
      </p:sp>
      <p:sp>
        <p:nvSpPr>
          <p:cNvPr id="50179" name="Content Placeholder 2"/>
          <p:cNvSpPr>
            <a:spLocks noGrp="1"/>
          </p:cNvSpPr>
          <p:nvPr>
            <p:ph idx="1"/>
          </p:nvPr>
        </p:nvSpPr>
        <p:spPr>
          <a:xfrm>
            <a:off x="685800" y="1417638"/>
            <a:ext cx="7772400" cy="4525962"/>
          </a:xfrm>
        </p:spPr>
        <p:txBody>
          <a:bodyPr/>
          <a:lstStyle/>
          <a:p>
            <a:r>
              <a:rPr lang="en-US" altLang="en-US" sz="3200" dirty="0" smtClean="0"/>
              <a:t>Avoid medications with anti-cholinergic side effects (esp. over the counter medications at night) such as Benadryl or </a:t>
            </a:r>
            <a:r>
              <a:rPr lang="en-US" altLang="en-US" sz="3200" dirty="0" err="1" smtClean="0"/>
              <a:t>amitryptylline</a:t>
            </a:r>
            <a:endParaRPr lang="en-US" altLang="en-US" sz="3200" dirty="0" smtClean="0"/>
          </a:p>
          <a:p>
            <a:r>
              <a:rPr lang="en-US" altLang="en-US" sz="3200" dirty="0" smtClean="0"/>
              <a:t>Keep nasal passages open to avoid mouth breathing</a:t>
            </a:r>
          </a:p>
          <a:p>
            <a:r>
              <a:rPr lang="en-US" altLang="en-US" sz="3200" dirty="0" smtClean="0"/>
              <a:t>Recognize gastric reflux at night (</a:t>
            </a:r>
            <a:r>
              <a:rPr lang="en-US" altLang="en-US" sz="3200" dirty="0" err="1" smtClean="0"/>
              <a:t>laryngo</a:t>
            </a:r>
            <a:r>
              <a:rPr lang="en-US" altLang="en-US" sz="3200" dirty="0" smtClean="0"/>
              <a:t>-tracheal reflux)</a:t>
            </a:r>
          </a:p>
        </p:txBody>
      </p:sp>
    </p:spTree>
    <p:extLst>
      <p:ext uri="{BB962C8B-B14F-4D97-AF65-F5344CB8AC3E}">
        <p14:creationId xmlns:p14="http://schemas.microsoft.com/office/powerpoint/2010/main" val="31812020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smtClean="0"/>
              <a:t>Systemic:</a:t>
            </a:r>
            <a:br>
              <a:rPr lang="en-US" altLang="en-US" dirty="0" smtClean="0"/>
            </a:br>
            <a:r>
              <a:rPr lang="en-US" altLang="en-US" dirty="0" smtClean="0"/>
              <a:t>Rash distinct from SLE</a:t>
            </a:r>
            <a:br>
              <a:rPr lang="en-US" altLang="en-US" dirty="0" smtClean="0"/>
            </a:br>
            <a:r>
              <a:rPr lang="en-US" altLang="en-US" dirty="0" smtClean="0"/>
              <a:t>(erythema </a:t>
            </a:r>
            <a:r>
              <a:rPr lang="en-US" altLang="en-US" dirty="0" err="1" smtClean="0"/>
              <a:t>annulare</a:t>
            </a:r>
            <a:r>
              <a:rPr lang="en-US" altLang="en-US" dirty="0" smtClean="0"/>
              <a:t>)</a:t>
            </a:r>
          </a:p>
        </p:txBody>
      </p:sp>
      <p:pic>
        <p:nvPicPr>
          <p:cNvPr id="30723" name="Content Placeholder 3" descr="annular erythema-1.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2455" r="-7785"/>
          <a:stretch/>
        </p:blipFill>
        <p:spPr>
          <a:xfrm>
            <a:off x="1066800" y="1999128"/>
            <a:ext cx="7315200" cy="4249272"/>
          </a:xfrm>
        </p:spPr>
      </p:pic>
    </p:spTree>
    <p:extLst>
      <p:ext uri="{BB962C8B-B14F-4D97-AF65-F5344CB8AC3E}">
        <p14:creationId xmlns:p14="http://schemas.microsoft.com/office/powerpoint/2010/main" val="38823294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2971800" y="274638"/>
            <a:ext cx="57150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a:t>Arthritis distinct from RA</a:t>
            </a:r>
            <a:r>
              <a:rPr lang="en-US" altLang="en-US" dirty="0" smtClean="0"/>
              <a:t/>
            </a:r>
            <a:br>
              <a:rPr lang="en-US" altLang="en-US" dirty="0" smtClean="0"/>
            </a:br>
            <a:endParaRPr lang="en-US" altLang="en-US" dirty="0" smtClean="0"/>
          </a:p>
        </p:txBody>
      </p:sp>
      <p:pic>
        <p:nvPicPr>
          <p:cNvPr id="31747" name="Content Placeholder 3" descr="SS arthritis.jpg"/>
          <p:cNvPicPr>
            <a:picLocks noGrp="1" noChangeAspect="1"/>
          </p:cNvPicPr>
          <p:nvPr>
            <p:ph idx="1"/>
          </p:nvPr>
        </p:nvPicPr>
        <p:blipFill>
          <a:blip r:embed="rId2" cstate="print">
            <a:extLst>
              <a:ext uri="{28A0092B-C50C-407E-A947-70E740481C1C}">
                <a14:useLocalDpi xmlns:a14="http://schemas.microsoft.com/office/drawing/2010/main" val="0"/>
              </a:ext>
            </a:extLst>
          </a:blip>
          <a:srcRect l="-20833" r="-20833"/>
          <a:stretch>
            <a:fillRect/>
          </a:stretch>
        </p:blipFill>
        <p:spPr>
          <a:xfrm>
            <a:off x="-152401" y="1219200"/>
            <a:ext cx="10398369" cy="4827814"/>
          </a:xfrm>
        </p:spPr>
      </p:pic>
    </p:spTree>
    <p:extLst>
      <p:ext uri="{BB962C8B-B14F-4D97-AF65-F5344CB8AC3E}">
        <p14:creationId xmlns:p14="http://schemas.microsoft.com/office/powerpoint/2010/main" val="2094731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363841-B89B-40A2-A403-D0E4AA55E4B8}"/>
              </a:ext>
            </a:extLst>
          </p:cNvPr>
          <p:cNvSpPr txBox="1"/>
          <p:nvPr/>
        </p:nvSpPr>
        <p:spPr>
          <a:xfrm>
            <a:off x="3522132" y="153814"/>
            <a:ext cx="2814637"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Septic arthritis</a:t>
            </a:r>
          </a:p>
        </p:txBody>
      </p:sp>
      <p:sp>
        <p:nvSpPr>
          <p:cNvPr id="13" name="TextBox 12">
            <a:extLst>
              <a:ext uri="{FF2B5EF4-FFF2-40B4-BE49-F238E27FC236}">
                <a16:creationId xmlns:a16="http://schemas.microsoft.com/office/drawing/2014/main" id="{BC60287C-1552-4C1D-80C2-275C7A8FB757}"/>
              </a:ext>
            </a:extLst>
          </p:cNvPr>
          <p:cNvSpPr txBox="1"/>
          <p:nvPr/>
        </p:nvSpPr>
        <p:spPr>
          <a:xfrm>
            <a:off x="204322" y="3723144"/>
            <a:ext cx="7603067" cy="2677656"/>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400" dirty="0"/>
              <a:t>Helpful tips</a:t>
            </a:r>
          </a:p>
          <a:p>
            <a:pPr marL="285750" indent="-285750">
              <a:buFont typeface="Arial" panose="020B0604020202020204" pitchFamily="34" charset="0"/>
              <a:buChar char="•"/>
            </a:pPr>
            <a:r>
              <a:rPr lang="en-US" sz="1400" dirty="0"/>
              <a:t>Acute presentation, </a:t>
            </a:r>
          </a:p>
          <a:p>
            <a:pPr marL="285750" indent="-285750">
              <a:buFont typeface="Arial" panose="020B0604020202020204" pitchFamily="34" charset="0"/>
              <a:buChar char="•"/>
            </a:pPr>
            <a:r>
              <a:rPr lang="en-US" sz="1400" dirty="0"/>
              <a:t>Mono-articular </a:t>
            </a:r>
          </a:p>
          <a:p>
            <a:pPr marL="285750" indent="-285750">
              <a:buFont typeface="Arial" panose="020B0604020202020204" pitchFamily="34" charset="0"/>
              <a:buChar char="•"/>
            </a:pPr>
            <a:r>
              <a:rPr lang="en-US" sz="1400" dirty="0"/>
              <a:t>20 % of cases polyarticular, more in immunocompromised patients </a:t>
            </a:r>
          </a:p>
          <a:p>
            <a:pPr marL="285750" indent="-285750">
              <a:buFont typeface="Arial" panose="020B0604020202020204" pitchFamily="34" charset="0"/>
              <a:buChar char="•"/>
            </a:pPr>
            <a:r>
              <a:rPr lang="en-US" sz="1400" dirty="0"/>
              <a:t>Knee (50% cases)&gt; hip &gt; shoulder &gt; elbow</a:t>
            </a:r>
          </a:p>
          <a:p>
            <a:pPr marL="285750" indent="-285750">
              <a:buFont typeface="Arial" panose="020B0604020202020204" pitchFamily="34" charset="0"/>
              <a:buChar char="•"/>
            </a:pPr>
            <a:r>
              <a:rPr lang="en-US" sz="1400" dirty="0"/>
              <a:t>Drug users: sacroiliac or sternoclavicular joints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Oral temperature more than 101.3°F (38.5°C), </a:t>
            </a:r>
          </a:p>
          <a:p>
            <a:pPr marL="285750" indent="-285750">
              <a:buFont typeface="Arial" panose="020B0604020202020204" pitchFamily="34" charset="0"/>
              <a:buChar char="•"/>
            </a:pPr>
            <a:r>
              <a:rPr lang="en-US" sz="1400" dirty="0" err="1"/>
              <a:t>Pseudoparalysis</a:t>
            </a:r>
            <a:r>
              <a:rPr lang="en-US" sz="1400" dirty="0"/>
              <a:t>: refusal to bear weight on the affected leg, </a:t>
            </a:r>
          </a:p>
          <a:p>
            <a:pPr marL="285750" indent="-285750">
              <a:buFont typeface="Arial" panose="020B0604020202020204" pitchFamily="34" charset="0"/>
              <a:buChar char="•"/>
            </a:pPr>
            <a:r>
              <a:rPr lang="en-US" sz="1400" dirty="0"/>
              <a:t>Labs: ESR&gt;  40 mm /</a:t>
            </a:r>
            <a:r>
              <a:rPr lang="en-US" sz="1400" dirty="0" err="1"/>
              <a:t>hr</a:t>
            </a:r>
            <a:r>
              <a:rPr lang="en-US" sz="1400" dirty="0"/>
              <a:t>, WBC in blood &gt; 12,000 per mm3, CRP&gt; 20 mg/l. </a:t>
            </a:r>
          </a:p>
          <a:p>
            <a:pPr marL="285750" indent="-285750">
              <a:buFont typeface="Arial" panose="020B0604020202020204" pitchFamily="34" charset="0"/>
              <a:buChar char="•"/>
            </a:pPr>
            <a:r>
              <a:rPr lang="en-US" sz="1400" dirty="0"/>
              <a:t>Other constitutional symptoms: weight loss, malaise Ill appearance, </a:t>
            </a:r>
          </a:p>
          <a:p>
            <a:r>
              <a:rPr lang="en-US" sz="1400" dirty="0"/>
              <a:t>       tachycardia, fussiness/irritability, decreased </a:t>
            </a:r>
            <a:r>
              <a:rPr lang="en-US" sz="1400" dirty="0" smtClean="0"/>
              <a:t>appetite</a:t>
            </a:r>
            <a:endParaRPr lang="en-US" sz="1400" dirty="0"/>
          </a:p>
        </p:txBody>
      </p:sp>
      <p:sp>
        <p:nvSpPr>
          <p:cNvPr id="45" name="TextBox 44">
            <a:extLst>
              <a:ext uri="{FF2B5EF4-FFF2-40B4-BE49-F238E27FC236}">
                <a16:creationId xmlns:a16="http://schemas.microsoft.com/office/drawing/2014/main" id="{BAF14D7A-56E9-4F13-9BAB-5237A4DE509B}"/>
              </a:ext>
            </a:extLst>
          </p:cNvPr>
          <p:cNvSpPr txBox="1"/>
          <p:nvPr/>
        </p:nvSpPr>
        <p:spPr>
          <a:xfrm>
            <a:off x="6200779" y="4428983"/>
            <a:ext cx="2851168" cy="181588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marL="342900" indent="-342900">
              <a:buAutoNum type="arabicPeriod"/>
            </a:pPr>
            <a:r>
              <a:rPr lang="en-US" sz="1400" dirty="0"/>
              <a:t>Tap, drain joint, sent for culture, WBC, gram stain, crystals, then start ABX (</a:t>
            </a:r>
            <a:r>
              <a:rPr lang="en-US" sz="1400" dirty="0" err="1"/>
              <a:t>vanco</a:t>
            </a:r>
            <a:r>
              <a:rPr lang="en-US" sz="1400" dirty="0"/>
              <a:t> until culture and gram stain back, then adjust), ortho</a:t>
            </a:r>
          </a:p>
          <a:p>
            <a:pPr marL="342900" indent="-342900">
              <a:buAutoNum type="arabicPeriod"/>
            </a:pPr>
            <a:r>
              <a:rPr lang="en-US" sz="1400" dirty="0"/>
              <a:t>If you do not have the resources to tap, then stat referral to the ED</a:t>
            </a:r>
          </a:p>
        </p:txBody>
      </p:sp>
      <p:sp>
        <p:nvSpPr>
          <p:cNvPr id="14" name="Arrow: Down 13">
            <a:extLst>
              <a:ext uri="{FF2B5EF4-FFF2-40B4-BE49-F238E27FC236}">
                <a16:creationId xmlns:a16="http://schemas.microsoft.com/office/drawing/2014/main" id="{91FC0FEA-F517-41AD-BB78-AD3E4064DBC0}"/>
              </a:ext>
            </a:extLst>
          </p:cNvPr>
          <p:cNvSpPr/>
          <p:nvPr/>
        </p:nvSpPr>
        <p:spPr>
          <a:xfrm rot="16200000">
            <a:off x="5862265" y="5243046"/>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a:extLst>
              <a:ext uri="{FF2B5EF4-FFF2-40B4-BE49-F238E27FC236}">
                <a16:creationId xmlns:a16="http://schemas.microsoft.com/office/drawing/2014/main" id="{389B72B7-49B4-49C5-82E2-076C1F68F4FA}"/>
              </a:ext>
            </a:extLst>
          </p:cNvPr>
          <p:cNvPicPr>
            <a:picLocks noChangeAspect="1"/>
          </p:cNvPicPr>
          <p:nvPr/>
        </p:nvPicPr>
        <p:blipFill>
          <a:blip r:embed="rId3"/>
          <a:stretch>
            <a:fillRect/>
          </a:stretch>
        </p:blipFill>
        <p:spPr>
          <a:xfrm>
            <a:off x="47628" y="919386"/>
            <a:ext cx="3403600" cy="2282362"/>
          </a:xfrm>
          <a:prstGeom prst="rect">
            <a:avLst/>
          </a:prstGeom>
        </p:spPr>
      </p:pic>
      <p:pic>
        <p:nvPicPr>
          <p:cNvPr id="125" name="Picture 124" descr="A picture containing shirt&#10;&#10;Description automatically generated">
            <a:extLst>
              <a:ext uri="{FF2B5EF4-FFF2-40B4-BE49-F238E27FC236}">
                <a16:creationId xmlns:a16="http://schemas.microsoft.com/office/drawing/2014/main" id="{7F33B19E-0D9F-4FA9-898E-535942A848D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204322" y="4730587"/>
            <a:ext cx="557579" cy="782841"/>
          </a:xfrm>
          <a:prstGeom prst="rect">
            <a:avLst/>
          </a:prstGeom>
        </p:spPr>
      </p:pic>
      <p:sp>
        <p:nvSpPr>
          <p:cNvPr id="127" name="Right Bracket 126">
            <a:extLst>
              <a:ext uri="{FF2B5EF4-FFF2-40B4-BE49-F238E27FC236}">
                <a16:creationId xmlns:a16="http://schemas.microsoft.com/office/drawing/2014/main" id="{BD448A91-BB54-41F2-86D9-CA377DB1F56D}"/>
              </a:ext>
            </a:extLst>
          </p:cNvPr>
          <p:cNvSpPr/>
          <p:nvPr/>
        </p:nvSpPr>
        <p:spPr>
          <a:xfrm>
            <a:off x="5572519" y="4943506"/>
            <a:ext cx="152400" cy="1128031"/>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0" name="Picture 129">
            <a:extLst>
              <a:ext uri="{FF2B5EF4-FFF2-40B4-BE49-F238E27FC236}">
                <a16:creationId xmlns:a16="http://schemas.microsoft.com/office/drawing/2014/main" id="{7E72B425-CEDE-4E2E-A2EC-AE6B8613FF70}"/>
              </a:ext>
            </a:extLst>
          </p:cNvPr>
          <p:cNvPicPr>
            <a:picLocks noChangeAspect="1"/>
          </p:cNvPicPr>
          <p:nvPr/>
        </p:nvPicPr>
        <p:blipFill>
          <a:blip r:embed="rId6"/>
          <a:stretch>
            <a:fillRect/>
          </a:stretch>
        </p:blipFill>
        <p:spPr>
          <a:xfrm>
            <a:off x="3577165" y="869279"/>
            <a:ext cx="5519207" cy="2382574"/>
          </a:xfrm>
          <a:prstGeom prst="rect">
            <a:avLst/>
          </a:prstGeom>
        </p:spPr>
      </p:pic>
    </p:spTree>
    <p:extLst>
      <p:ext uri="{BB962C8B-B14F-4D97-AF65-F5344CB8AC3E}">
        <p14:creationId xmlns:p14="http://schemas.microsoft.com/office/powerpoint/2010/main" val="424070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500"/>
                                        <p:tgtEl>
                                          <p:spTgt spid="13">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fade">
                                      <p:cBhvr>
                                        <p:cTn id="32" dur="500"/>
                                        <p:tgtEl>
                                          <p:spTgt spid="1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xEl>
                                              <p:pRg st="5" end="5"/>
                                            </p:txEl>
                                          </p:spTgt>
                                        </p:tgtEl>
                                        <p:attrNameLst>
                                          <p:attrName>style.visibility</p:attrName>
                                        </p:attrNameLst>
                                      </p:cBhvr>
                                      <p:to>
                                        <p:strVal val="visible"/>
                                      </p:to>
                                    </p:set>
                                    <p:animEffect transition="in" filter="fade">
                                      <p:cBhvr>
                                        <p:cTn id="38" dur="500"/>
                                        <p:tgtEl>
                                          <p:spTgt spid="1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fade">
                                      <p:cBhvr>
                                        <p:cTn id="43" dur="500"/>
                                        <p:tgtEl>
                                          <p:spTgt spid="1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xEl>
                                              <p:pRg st="7" end="7"/>
                                            </p:txEl>
                                          </p:spTgt>
                                        </p:tgtEl>
                                        <p:attrNameLst>
                                          <p:attrName>style.visibility</p:attrName>
                                        </p:attrNameLst>
                                      </p:cBhvr>
                                      <p:to>
                                        <p:strVal val="visible"/>
                                      </p:to>
                                    </p:set>
                                    <p:animEffect transition="in" filter="fade">
                                      <p:cBhvr>
                                        <p:cTn id="48" dur="500"/>
                                        <p:tgtEl>
                                          <p:spTgt spid="13">
                                            <p:txEl>
                                              <p:pRg st="7" end="7"/>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animEffect transition="in" filter="fade">
                                      <p:cBhvr>
                                        <p:cTn id="51" dur="500"/>
                                        <p:tgtEl>
                                          <p:spTgt spid="13">
                                            <p:txEl>
                                              <p:pRg st="8" end="8"/>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xEl>
                                              <p:pRg st="9" end="9"/>
                                            </p:txEl>
                                          </p:spTgt>
                                        </p:tgtEl>
                                        <p:attrNameLst>
                                          <p:attrName>style.visibility</p:attrName>
                                        </p:attrNameLst>
                                      </p:cBhvr>
                                      <p:to>
                                        <p:strVal val="visible"/>
                                      </p:to>
                                    </p:set>
                                    <p:animEffect transition="in" filter="fade">
                                      <p:cBhvr>
                                        <p:cTn id="54" dur="500"/>
                                        <p:tgtEl>
                                          <p:spTgt spid="13">
                                            <p:txEl>
                                              <p:pRg st="9" end="9"/>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xEl>
                                              <p:pRg st="10" end="10"/>
                                            </p:txEl>
                                          </p:spTgt>
                                        </p:tgtEl>
                                        <p:attrNameLst>
                                          <p:attrName>style.visibility</p:attrName>
                                        </p:attrNameLst>
                                      </p:cBhvr>
                                      <p:to>
                                        <p:strVal val="visible"/>
                                      </p:to>
                                    </p:set>
                                    <p:animEffect transition="in" filter="fade">
                                      <p:cBhvr>
                                        <p:cTn id="57" dur="500"/>
                                        <p:tgtEl>
                                          <p:spTgt spid="13">
                                            <p:txEl>
                                              <p:pRg st="10" end="1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xEl>
                                              <p:pRg st="11" end="11"/>
                                            </p:txEl>
                                          </p:spTgt>
                                        </p:tgtEl>
                                        <p:attrNameLst>
                                          <p:attrName>style.visibility</p:attrName>
                                        </p:attrNameLst>
                                      </p:cBhvr>
                                      <p:to>
                                        <p:strVal val="visible"/>
                                      </p:to>
                                    </p:set>
                                    <p:animEffect transition="in" filter="fade">
                                      <p:cBhvr>
                                        <p:cTn id="60" dur="500"/>
                                        <p:tgtEl>
                                          <p:spTgt spid="13">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7"/>
                                        </p:tgtEl>
                                        <p:attrNameLst>
                                          <p:attrName>style.visibility</p:attrName>
                                        </p:attrNameLst>
                                      </p:cBhvr>
                                      <p:to>
                                        <p:strVal val="visible"/>
                                      </p:to>
                                    </p:set>
                                    <p:animEffect transition="in" filter="fade">
                                      <p:cBhvr>
                                        <p:cTn id="65" dur="500"/>
                                        <p:tgtEl>
                                          <p:spTgt spid="1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45" grpId="0" animBg="1"/>
      <p:bldP spid="14" grpId="0" animBg="1"/>
      <p:bldP spid="12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3200400" y="381000"/>
            <a:ext cx="5715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b="1" dirty="0"/>
              <a:t>Systemic: </a:t>
            </a:r>
            <a:r>
              <a:rPr lang="en-US" altLang="en-US" b="1" dirty="0" smtClean="0"/>
              <a:t>hematologic</a:t>
            </a:r>
            <a:endParaRPr lang="en-US" altLang="en-US" dirty="0" smtClean="0"/>
          </a:p>
        </p:txBody>
      </p:sp>
      <p:sp>
        <p:nvSpPr>
          <p:cNvPr id="37891" name="Content Placeholder 2"/>
          <p:cNvSpPr>
            <a:spLocks noGrp="1"/>
          </p:cNvSpPr>
          <p:nvPr>
            <p:ph idx="1"/>
          </p:nvPr>
        </p:nvSpPr>
        <p:spPr>
          <a:xfrm>
            <a:off x="685800" y="1905000"/>
            <a:ext cx="7772400" cy="4114800"/>
          </a:xfrm>
        </p:spPr>
        <p:txBody>
          <a:bodyPr/>
          <a:lstStyle/>
          <a:p>
            <a:r>
              <a:rPr lang="en-US" altLang="en-US" dirty="0" smtClean="0"/>
              <a:t>Many patients in Hematology clinic  with mixed </a:t>
            </a:r>
            <a:r>
              <a:rPr lang="en-US" altLang="en-US" dirty="0" err="1" smtClean="0"/>
              <a:t>cryoglobulinemia</a:t>
            </a:r>
            <a:r>
              <a:rPr lang="en-US" altLang="en-US" dirty="0" smtClean="0"/>
              <a:t>, hemolytic anemia or ITP actually have SS</a:t>
            </a:r>
          </a:p>
        </p:txBody>
      </p:sp>
    </p:spTree>
    <p:extLst>
      <p:ext uri="{BB962C8B-B14F-4D97-AF65-F5344CB8AC3E}">
        <p14:creationId xmlns:p14="http://schemas.microsoft.com/office/powerpoint/2010/main" val="41622624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457200" y="762000"/>
            <a:ext cx="82296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a:t>Systemic: </a:t>
            </a:r>
            <a:r>
              <a:rPr lang="en-US" altLang="en-US" dirty="0" err="1"/>
              <a:t>Sjogren’s</a:t>
            </a:r>
            <a:r>
              <a:rPr lang="en-US" altLang="en-US" dirty="0"/>
              <a:t> is quite different than SLE</a:t>
            </a:r>
            <a:endParaRPr lang="en-US" altLang="en-US" dirty="0" smtClean="0"/>
          </a:p>
        </p:txBody>
      </p:sp>
      <p:sp>
        <p:nvSpPr>
          <p:cNvPr id="36867" name="Content Placeholder 2"/>
          <p:cNvSpPr>
            <a:spLocks noGrp="1"/>
          </p:cNvSpPr>
          <p:nvPr>
            <p:ph idx="1"/>
          </p:nvPr>
        </p:nvSpPr>
        <p:spPr>
          <a:xfrm>
            <a:off x="457200" y="2133600"/>
            <a:ext cx="8001000" cy="4343400"/>
          </a:xfrm>
        </p:spPr>
        <p:txBody>
          <a:bodyPr/>
          <a:lstStyle/>
          <a:p>
            <a:pPr marL="0" indent="0">
              <a:buNone/>
            </a:pPr>
            <a:r>
              <a:rPr lang="en-US" altLang="en-US" b="1" dirty="0" smtClean="0">
                <a:solidFill>
                  <a:schemeClr val="tx2"/>
                </a:solidFill>
              </a:rPr>
              <a:t>--</a:t>
            </a:r>
            <a:r>
              <a:rPr lang="en-US" altLang="en-US" b="1" u="sng" dirty="0" smtClean="0">
                <a:solidFill>
                  <a:schemeClr val="tx2"/>
                </a:solidFill>
              </a:rPr>
              <a:t>Interstitial </a:t>
            </a:r>
            <a:r>
              <a:rPr lang="en-US" altLang="en-US" b="1" u="sng" dirty="0">
                <a:solidFill>
                  <a:schemeClr val="tx2"/>
                </a:solidFill>
              </a:rPr>
              <a:t>pneumonitis </a:t>
            </a:r>
            <a:r>
              <a:rPr lang="en-US" altLang="en-US" dirty="0"/>
              <a:t>(not pleurisy), interstitial nephritis (not glomerulonephritis)</a:t>
            </a:r>
          </a:p>
          <a:p>
            <a:pPr marL="0" indent="0">
              <a:buNone/>
            </a:pPr>
            <a:r>
              <a:rPr lang="en-US" altLang="en-US" dirty="0" smtClean="0"/>
              <a:t>--Higher </a:t>
            </a:r>
            <a:r>
              <a:rPr lang="en-US" altLang="en-US" dirty="0"/>
              <a:t>frequency of </a:t>
            </a:r>
            <a:r>
              <a:rPr lang="en-US" altLang="en-US" b="1" u="sng" dirty="0">
                <a:solidFill>
                  <a:schemeClr val="tx2"/>
                </a:solidFill>
              </a:rPr>
              <a:t>lymphoma</a:t>
            </a:r>
          </a:p>
          <a:p>
            <a:pPr marL="0" indent="0">
              <a:buNone/>
            </a:pPr>
            <a:r>
              <a:rPr lang="en-US" altLang="en-US" dirty="0" smtClean="0"/>
              <a:t>--Genome </a:t>
            </a:r>
            <a:r>
              <a:rPr lang="en-US" altLang="en-US" dirty="0"/>
              <a:t>Screens support this with  </a:t>
            </a:r>
            <a:r>
              <a:rPr lang="en-US" altLang="en-US" dirty="0" smtClean="0"/>
              <a:t> </a:t>
            </a:r>
            <a:r>
              <a:rPr lang="en-US" altLang="en-US" b="1" u="sng" dirty="0">
                <a:solidFill>
                  <a:schemeClr val="tx2"/>
                </a:solidFill>
              </a:rPr>
              <a:t>Homing receptors found in SS</a:t>
            </a:r>
            <a:r>
              <a:rPr lang="en-US" altLang="en-US" dirty="0">
                <a:solidFill>
                  <a:schemeClr val="tx2"/>
                </a:solidFill>
              </a:rPr>
              <a:t> </a:t>
            </a:r>
            <a:r>
              <a:rPr lang="en-US" altLang="en-US" dirty="0"/>
              <a:t>but not SLE (CXCR5)</a:t>
            </a:r>
          </a:p>
          <a:p>
            <a:pPr marL="0" indent="0">
              <a:buNone/>
            </a:pPr>
            <a:r>
              <a:rPr lang="en-US" altLang="en-US" dirty="0" smtClean="0"/>
              <a:t>--The </a:t>
            </a:r>
            <a:r>
              <a:rPr lang="en-US" altLang="en-US" dirty="0"/>
              <a:t>antibody to Ro (SS-A) or La (SS-B) do not fulfill criteria for SLE</a:t>
            </a:r>
          </a:p>
          <a:p>
            <a:pPr marL="0" indent="0">
              <a:buNone/>
            </a:pPr>
            <a:r>
              <a:rPr lang="en-US" altLang="en-US" dirty="0" smtClean="0"/>
              <a:t>--Many </a:t>
            </a:r>
            <a:r>
              <a:rPr lang="en-US" altLang="en-US" dirty="0"/>
              <a:t>older patients labeled with mild SLE actually have SS</a:t>
            </a:r>
          </a:p>
          <a:p>
            <a:pPr marL="0" indent="0">
              <a:buNone/>
            </a:pPr>
            <a:endParaRPr lang="en-US" altLang="en-US" dirty="0" smtClean="0"/>
          </a:p>
          <a:p>
            <a:pPr marL="514350" indent="-514350"/>
            <a:endParaRPr lang="en-US" altLang="en-US" dirty="0" smtClean="0"/>
          </a:p>
        </p:txBody>
      </p:sp>
    </p:spTree>
    <p:extLst>
      <p:ext uri="{BB962C8B-B14F-4D97-AF65-F5344CB8AC3E}">
        <p14:creationId xmlns:p14="http://schemas.microsoft.com/office/powerpoint/2010/main" val="14354089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3048000" y="116187"/>
            <a:ext cx="5410200" cy="2041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smtClean="0">
                <a:latin typeface="Helvetica" panose="020B0604020202020204" pitchFamily="34" charset="0"/>
              </a:rPr>
              <a:t>High Risk of Lymphoma</a:t>
            </a:r>
          </a:p>
        </p:txBody>
      </p:sp>
      <p:pic>
        <p:nvPicPr>
          <p:cNvPr id="327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13" r="102" b="-307"/>
          <a:stretch>
            <a:fillRect/>
          </a:stretch>
        </p:blipFill>
        <p:spPr>
          <a:xfrm>
            <a:off x="1371600" y="914401"/>
            <a:ext cx="7344374" cy="5486400"/>
          </a:xfrm>
        </p:spPr>
      </p:pic>
    </p:spTree>
    <p:extLst>
      <p:ext uri="{BB962C8B-B14F-4D97-AF65-F5344CB8AC3E}">
        <p14:creationId xmlns:p14="http://schemas.microsoft.com/office/powerpoint/2010/main" val="4088978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42328"/>
            <a:ext cx="5715000" cy="1143000"/>
          </a:xfrm>
        </p:spPr>
        <p:txBody>
          <a:bodyPr/>
          <a:lstStyle/>
          <a:p>
            <a:r>
              <a:rPr lang="en-US" dirty="0" smtClean="0"/>
              <a:t>Polling question</a:t>
            </a:r>
            <a:endParaRPr lang="en-US" dirty="0"/>
          </a:p>
        </p:txBody>
      </p:sp>
      <p:sp>
        <p:nvSpPr>
          <p:cNvPr id="3" name="Content Placeholder 2"/>
          <p:cNvSpPr>
            <a:spLocks noGrp="1"/>
          </p:cNvSpPr>
          <p:nvPr>
            <p:ph idx="1"/>
          </p:nvPr>
        </p:nvSpPr>
        <p:spPr>
          <a:xfrm>
            <a:off x="228600" y="1167897"/>
            <a:ext cx="5410200" cy="4525963"/>
          </a:xfrm>
        </p:spPr>
        <p:txBody>
          <a:bodyPr/>
          <a:lstStyle/>
          <a:p>
            <a:r>
              <a:rPr lang="en-US" dirty="0" smtClean="0"/>
              <a:t>You saw and treated this 7 </a:t>
            </a:r>
            <a:r>
              <a:rPr lang="en-US" dirty="0" err="1" smtClean="0"/>
              <a:t>yr</a:t>
            </a:r>
            <a:r>
              <a:rPr lang="en-US" dirty="0" smtClean="0"/>
              <a:t> old for a strep throat a couple of weeks ago (+ rapid test)</a:t>
            </a:r>
          </a:p>
          <a:p>
            <a:r>
              <a:rPr lang="en-US" dirty="0" smtClean="0"/>
              <a:t>Now he has several days of </a:t>
            </a:r>
          </a:p>
          <a:p>
            <a:pPr lvl="1"/>
            <a:r>
              <a:rPr lang="en-US" dirty="0" smtClean="0"/>
              <a:t>Colicky abdominal pain</a:t>
            </a:r>
          </a:p>
          <a:p>
            <a:pPr lvl="1"/>
            <a:r>
              <a:rPr lang="en-US" dirty="0" smtClean="0"/>
              <a:t>Knee arthritis</a:t>
            </a:r>
          </a:p>
          <a:p>
            <a:pPr lvl="1"/>
            <a:r>
              <a:rPr lang="en-US" dirty="0" smtClean="0"/>
              <a:t>Hematuria</a:t>
            </a:r>
          </a:p>
          <a:p>
            <a:r>
              <a:rPr lang="en-US" dirty="0" smtClean="0"/>
              <a:t>The rash is palpable and does not blanch under pressure</a:t>
            </a:r>
          </a:p>
          <a:p>
            <a:pPr lvl="1"/>
            <a:r>
              <a:rPr lang="en-US" dirty="0" smtClean="0"/>
              <a:t>It does not extend above the buttocks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163</a:t>
            </a:fld>
            <a:endParaRPr lang="en-US" altLang="en-US"/>
          </a:p>
        </p:txBody>
      </p:sp>
      <p:pic>
        <p:nvPicPr>
          <p:cNvPr id="6" name="Picture 5"/>
          <p:cNvPicPr>
            <a:picLocks noChangeAspect="1"/>
          </p:cNvPicPr>
          <p:nvPr/>
        </p:nvPicPr>
        <p:blipFill>
          <a:blip r:embed="rId2"/>
          <a:stretch>
            <a:fillRect/>
          </a:stretch>
        </p:blipFill>
        <p:spPr>
          <a:xfrm>
            <a:off x="5549607" y="1143000"/>
            <a:ext cx="3577041" cy="2590800"/>
          </a:xfrm>
          <a:prstGeom prst="rect">
            <a:avLst/>
          </a:prstGeom>
        </p:spPr>
      </p:pic>
    </p:spTree>
    <p:extLst>
      <p:ext uri="{BB962C8B-B14F-4D97-AF65-F5344CB8AC3E}">
        <p14:creationId xmlns:p14="http://schemas.microsoft.com/office/powerpoint/2010/main" val="28365419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r>
            <a:br>
              <a:rPr lang="en-US" dirty="0"/>
            </a:br>
            <a:r>
              <a:rPr lang="en-US" dirty="0" smtClean="0"/>
              <a:t>What’s </a:t>
            </a:r>
            <a:r>
              <a:rPr lang="en-US" dirty="0"/>
              <a:t>the most likely diagnosis?</a:t>
            </a:r>
            <a:br>
              <a:rPr lang="en-US" dirty="0"/>
            </a:br>
            <a:r>
              <a:rPr lang="en-US" dirty="0"/>
              <a:t/>
            </a:r>
            <a:br>
              <a:rPr lang="en-US" dirty="0"/>
            </a:br>
            <a:endParaRPr lang="en-US" dirty="0"/>
          </a:p>
        </p:txBody>
      </p:sp>
      <p:sp>
        <p:nvSpPr>
          <p:cNvPr id="3" name="Content Placeholder 2"/>
          <p:cNvSpPr>
            <a:spLocks noGrp="1"/>
          </p:cNvSpPr>
          <p:nvPr>
            <p:ph idx="1"/>
          </p:nvPr>
        </p:nvSpPr>
        <p:spPr>
          <a:xfrm>
            <a:off x="152400" y="1600200"/>
            <a:ext cx="6019800" cy="4144963"/>
          </a:xfrm>
        </p:spPr>
        <p:txBody>
          <a:bodyPr/>
          <a:lstStyle/>
          <a:p>
            <a:r>
              <a:rPr lang="en-US" dirty="0" smtClean="0"/>
              <a:t>A: 	Inverse psoriasis	</a:t>
            </a:r>
          </a:p>
          <a:p>
            <a:r>
              <a:rPr lang="en-US" dirty="0" smtClean="0"/>
              <a:t>B:	Juvenile Idiopathic Arthritis (JIA/JRA)</a:t>
            </a:r>
            <a:endParaRPr lang="en-US" dirty="0"/>
          </a:p>
          <a:p>
            <a:r>
              <a:rPr lang="en-US" dirty="0" smtClean="0"/>
              <a:t>C:	Scurvy</a:t>
            </a:r>
          </a:p>
          <a:p>
            <a:r>
              <a:rPr lang="en-US" dirty="0" smtClean="0"/>
              <a:t>D:	</a:t>
            </a:r>
            <a:r>
              <a:rPr lang="en-US" dirty="0"/>
              <a:t>Henoch-</a:t>
            </a:r>
            <a:r>
              <a:rPr lang="en-US" dirty="0" err="1"/>
              <a:t>Schonlein</a:t>
            </a:r>
            <a:r>
              <a:rPr lang="en-US" dirty="0"/>
              <a:t> Purpura (HSP)</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164</a:t>
            </a:fld>
            <a:endParaRPr lang="en-US" altLang="en-US"/>
          </a:p>
        </p:txBody>
      </p:sp>
      <p:pic>
        <p:nvPicPr>
          <p:cNvPr id="6" name="Picture 5"/>
          <p:cNvPicPr>
            <a:picLocks noChangeAspect="1"/>
          </p:cNvPicPr>
          <p:nvPr/>
        </p:nvPicPr>
        <p:blipFill>
          <a:blip r:embed="rId2"/>
          <a:stretch>
            <a:fillRect/>
          </a:stretch>
        </p:blipFill>
        <p:spPr>
          <a:xfrm>
            <a:off x="4297558" y="3352800"/>
            <a:ext cx="3932042" cy="2847922"/>
          </a:xfrm>
          <a:prstGeom prst="rect">
            <a:avLst/>
          </a:prstGeom>
        </p:spPr>
      </p:pic>
    </p:spTree>
    <p:extLst>
      <p:ext uri="{BB962C8B-B14F-4D97-AF65-F5344CB8AC3E}">
        <p14:creationId xmlns:p14="http://schemas.microsoft.com/office/powerpoint/2010/main" val="41139673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971800" y="533400"/>
            <a:ext cx="5715000" cy="1143000"/>
          </a:xfrm>
        </p:spPr>
        <p:txBody>
          <a:bodyPr/>
          <a:lstStyle/>
          <a:p>
            <a:pPr eaLnBrk="1" hangingPunct="1"/>
            <a:r>
              <a:rPr lang="en-US" altLang="en-US" sz="3600" dirty="0" smtClean="0">
                <a:ea typeface="ＭＳ Ｐゴシック" panose="020B0600070205080204" pitchFamily="34" charset="-128"/>
              </a:rPr>
              <a:t>Henoch-</a:t>
            </a:r>
            <a:r>
              <a:rPr lang="en-US" altLang="en-US" sz="3600" dirty="0" err="1" smtClean="0">
                <a:ea typeface="ＭＳ Ｐゴシック" panose="020B0600070205080204" pitchFamily="34" charset="-128"/>
              </a:rPr>
              <a:t>Schonlein</a:t>
            </a:r>
            <a:r>
              <a:rPr lang="en-US" altLang="en-US" sz="3600" dirty="0" smtClean="0">
                <a:ea typeface="ＭＳ Ｐゴシック" panose="020B0600070205080204" pitchFamily="34" charset="-128"/>
              </a:rPr>
              <a:t> Purpura (HSP)</a:t>
            </a:r>
            <a:br>
              <a:rPr lang="en-US" altLang="en-US" sz="3600" dirty="0" smtClean="0">
                <a:ea typeface="ＭＳ Ｐゴシック" panose="020B0600070205080204" pitchFamily="34" charset="-128"/>
              </a:rPr>
            </a:br>
            <a:endParaRPr lang="en-US" altLang="en-US" sz="3600" dirty="0" smtClean="0">
              <a:ea typeface="ＭＳ Ｐゴシック" panose="020B0600070205080204" pitchFamily="34" charset="-128"/>
            </a:endParaRPr>
          </a:p>
        </p:txBody>
      </p:sp>
      <p:sp>
        <p:nvSpPr>
          <p:cNvPr id="73731" name="Rectangle 6"/>
          <p:cNvSpPr>
            <a:spLocks noGrp="1" noChangeArrowheads="1"/>
          </p:cNvSpPr>
          <p:nvPr>
            <p:ph idx="1"/>
          </p:nvPr>
        </p:nvSpPr>
        <p:spPr>
          <a:xfrm>
            <a:off x="838200" y="1600200"/>
            <a:ext cx="7848600" cy="4525963"/>
          </a:xfrm>
        </p:spPr>
        <p:txBody>
          <a:bodyPr/>
          <a:lstStyle/>
          <a:p>
            <a:pPr eaLnBrk="1" hangingPunct="1"/>
            <a:r>
              <a:rPr lang="en-US" altLang="en-US" dirty="0" smtClean="0">
                <a:ea typeface="ＭＳ Ｐゴシック" panose="020B0600070205080204" pitchFamily="34" charset="-128"/>
              </a:rPr>
              <a:t>IgA mediated </a:t>
            </a:r>
            <a:r>
              <a:rPr lang="en-US" altLang="en-US" dirty="0" err="1" smtClean="0">
                <a:ea typeface="ＭＳ Ｐゴシック" panose="020B0600070205080204" pitchFamily="34" charset="-128"/>
              </a:rPr>
              <a:t>leucocytoclastic</a:t>
            </a:r>
            <a:r>
              <a:rPr lang="en-US" altLang="en-US" dirty="0" smtClean="0">
                <a:ea typeface="ＭＳ Ｐゴシック" panose="020B0600070205080204" pitchFamily="34" charset="-128"/>
              </a:rPr>
              <a:t> vasculitis</a:t>
            </a:r>
          </a:p>
          <a:p>
            <a:pPr eaLnBrk="1" hangingPunct="1"/>
            <a:r>
              <a:rPr lang="en-US" altLang="en-US" dirty="0" smtClean="0">
                <a:ea typeface="ＭＳ Ｐゴシック" panose="020B0600070205080204" pitchFamily="34" charset="-128"/>
              </a:rPr>
              <a:t>Most common small vessel vasculitis in children</a:t>
            </a:r>
          </a:p>
          <a:p>
            <a:pPr eaLnBrk="1" hangingPunct="1"/>
            <a:r>
              <a:rPr lang="en-US" altLang="en-US" dirty="0" smtClean="0">
                <a:ea typeface="ＭＳ Ｐゴシック" panose="020B0600070205080204" pitchFamily="34" charset="-128"/>
              </a:rPr>
              <a:t>Usually preceded by URI or Strep infection</a:t>
            </a:r>
          </a:p>
          <a:p>
            <a:pPr eaLnBrk="1" hangingPunct="1"/>
            <a:r>
              <a:rPr lang="en-US" altLang="en-US" dirty="0" smtClean="0">
                <a:ea typeface="ＭＳ Ｐゴシック" panose="020B0600070205080204" pitchFamily="34" charset="-128"/>
              </a:rPr>
              <a:t>Age: 2-13 years old</a:t>
            </a:r>
          </a:p>
          <a:p>
            <a:pPr eaLnBrk="1" hangingPunct="1"/>
            <a:r>
              <a:rPr lang="en-US" altLang="en-US" dirty="0" smtClean="0">
                <a:ea typeface="ＭＳ Ｐゴシック" panose="020B0600070205080204" pitchFamily="34" charset="-128"/>
              </a:rPr>
              <a:t>Usually self limited</a:t>
            </a:r>
          </a:p>
          <a:p>
            <a:pPr lvl="2" eaLnBrk="1" hangingPunct="1"/>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288905670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362200" y="228600"/>
            <a:ext cx="7543800" cy="685800"/>
          </a:xfrm>
        </p:spPr>
        <p:txBody>
          <a:bodyPr/>
          <a:lstStyle/>
          <a:p>
            <a:pPr eaLnBrk="1" hangingPunct="1"/>
            <a:r>
              <a:rPr lang="en-US" altLang="en-US" dirty="0" smtClean="0">
                <a:ea typeface="ＭＳ Ｐゴシック" panose="020B0600070205080204" pitchFamily="34" charset="-128"/>
              </a:rPr>
              <a:t>HSP: Clinical Manifestations</a:t>
            </a:r>
          </a:p>
        </p:txBody>
      </p:sp>
      <p:sp>
        <p:nvSpPr>
          <p:cNvPr id="75779" name="Content Placeholder 2"/>
          <p:cNvSpPr>
            <a:spLocks noGrp="1"/>
          </p:cNvSpPr>
          <p:nvPr>
            <p:ph idx="1"/>
          </p:nvPr>
        </p:nvSpPr>
        <p:spPr>
          <a:xfrm>
            <a:off x="457200" y="946087"/>
            <a:ext cx="8229600" cy="5202237"/>
          </a:xfrm>
        </p:spPr>
        <p:txBody>
          <a:bodyPr/>
          <a:lstStyle/>
          <a:p>
            <a:pPr eaLnBrk="1" hangingPunct="1">
              <a:lnSpc>
                <a:spcPct val="130000"/>
              </a:lnSpc>
            </a:pPr>
            <a:r>
              <a:rPr lang="en-US" altLang="en-US" sz="2400" dirty="0" smtClean="0">
                <a:solidFill>
                  <a:srgbClr val="424456"/>
                </a:solidFill>
                <a:ea typeface="ＭＳ Ｐゴシック" panose="020B0600070205080204" pitchFamily="34" charset="-128"/>
              </a:rPr>
              <a:t>Rash</a:t>
            </a:r>
          </a:p>
          <a:p>
            <a:pPr lvl="1" eaLnBrk="1" hangingPunct="1">
              <a:lnSpc>
                <a:spcPct val="80000"/>
              </a:lnSpc>
            </a:pPr>
            <a:r>
              <a:rPr lang="en-US" altLang="en-US" sz="2200" dirty="0" smtClean="0">
                <a:ea typeface="ＭＳ Ｐゴシック" panose="020B0600070205080204" pitchFamily="34" charset="-128"/>
              </a:rPr>
              <a:t>Palpable purpura</a:t>
            </a:r>
          </a:p>
          <a:p>
            <a:pPr lvl="1" eaLnBrk="1" hangingPunct="1">
              <a:lnSpc>
                <a:spcPct val="80000"/>
              </a:lnSpc>
            </a:pPr>
            <a:r>
              <a:rPr lang="en-US" altLang="en-US" sz="2200" dirty="0" smtClean="0">
                <a:ea typeface="ＭＳ Ｐゴシック" panose="020B0600070205080204" pitchFamily="34" charset="-128"/>
              </a:rPr>
              <a:t>Angioedema</a:t>
            </a:r>
          </a:p>
          <a:p>
            <a:pPr eaLnBrk="1" hangingPunct="1">
              <a:lnSpc>
                <a:spcPct val="130000"/>
              </a:lnSpc>
            </a:pPr>
            <a:r>
              <a:rPr lang="en-US" altLang="en-US" sz="2400" dirty="0" smtClean="0">
                <a:solidFill>
                  <a:srgbClr val="424456"/>
                </a:solidFill>
                <a:ea typeface="ＭＳ Ｐゴシック" panose="020B0600070205080204" pitchFamily="34" charset="-128"/>
              </a:rPr>
              <a:t>Abdomen </a:t>
            </a:r>
          </a:p>
          <a:p>
            <a:pPr lvl="1" eaLnBrk="1" hangingPunct="1">
              <a:lnSpc>
                <a:spcPct val="80000"/>
              </a:lnSpc>
            </a:pPr>
            <a:r>
              <a:rPr lang="en-US" altLang="en-US" sz="2200" dirty="0" smtClean="0">
                <a:ea typeface="ＭＳ Ｐゴシック" panose="020B0600070205080204" pitchFamily="34" charset="-128"/>
              </a:rPr>
              <a:t>Colicky pain (may precede skin rash)</a:t>
            </a:r>
          </a:p>
          <a:p>
            <a:pPr lvl="1" eaLnBrk="1" hangingPunct="1">
              <a:lnSpc>
                <a:spcPct val="80000"/>
              </a:lnSpc>
            </a:pPr>
            <a:r>
              <a:rPr lang="en-US" altLang="en-US" sz="2200" dirty="0" smtClean="0">
                <a:ea typeface="ＭＳ Ｐゴシック" panose="020B0600070205080204" pitchFamily="34" charset="-128"/>
              </a:rPr>
              <a:t>Intussusception- currant jelly stool</a:t>
            </a:r>
          </a:p>
          <a:p>
            <a:pPr lvl="2" eaLnBrk="1" hangingPunct="1">
              <a:lnSpc>
                <a:spcPct val="80000"/>
              </a:lnSpc>
            </a:pPr>
            <a:r>
              <a:rPr lang="en-US" altLang="en-US" sz="2000" dirty="0" err="1" smtClean="0">
                <a:ea typeface="ＭＳ Ｐゴシック" panose="020B0600070205080204" pitchFamily="34" charset="-128"/>
              </a:rPr>
              <a:t>Ileoileal</a:t>
            </a:r>
            <a:endParaRPr lang="en-US" altLang="en-US" sz="2000" dirty="0" smtClean="0">
              <a:ea typeface="ＭＳ Ｐゴシック" panose="020B0600070205080204" pitchFamily="34" charset="-128"/>
            </a:endParaRPr>
          </a:p>
          <a:p>
            <a:pPr eaLnBrk="1" hangingPunct="1">
              <a:lnSpc>
                <a:spcPct val="130000"/>
              </a:lnSpc>
            </a:pPr>
            <a:r>
              <a:rPr lang="en-US" altLang="en-US" sz="2400" dirty="0" smtClean="0">
                <a:solidFill>
                  <a:srgbClr val="424456"/>
                </a:solidFill>
                <a:ea typeface="ＭＳ Ｐゴシック" panose="020B0600070205080204" pitchFamily="34" charset="-128"/>
              </a:rPr>
              <a:t>Arthritis </a:t>
            </a:r>
          </a:p>
          <a:p>
            <a:pPr lvl="1" eaLnBrk="1" hangingPunct="1">
              <a:lnSpc>
                <a:spcPct val="80000"/>
              </a:lnSpc>
            </a:pPr>
            <a:r>
              <a:rPr lang="en-US" altLang="en-US" sz="2200" dirty="0" smtClean="0">
                <a:solidFill>
                  <a:srgbClr val="326064"/>
                </a:solidFill>
                <a:ea typeface="ＭＳ Ｐゴシック" panose="020B0600070205080204" pitchFamily="34" charset="-128"/>
              </a:rPr>
              <a:t>Large joints: knees, ankles, wrists</a:t>
            </a:r>
          </a:p>
          <a:p>
            <a:pPr lvl="1" eaLnBrk="1" hangingPunct="1">
              <a:lnSpc>
                <a:spcPct val="80000"/>
              </a:lnSpc>
            </a:pPr>
            <a:r>
              <a:rPr lang="en-US" altLang="en-US" sz="2200" dirty="0" err="1" smtClean="0">
                <a:ea typeface="ＭＳ Ｐゴシック" panose="020B0600070205080204" pitchFamily="34" charset="-128"/>
              </a:rPr>
              <a:t>Periarticular</a:t>
            </a:r>
            <a:r>
              <a:rPr lang="en-US" altLang="en-US" sz="2200" dirty="0" smtClean="0">
                <a:ea typeface="ＭＳ Ｐゴシック" panose="020B0600070205080204" pitchFamily="34" charset="-128"/>
              </a:rPr>
              <a:t> therefore no damage to joint</a:t>
            </a:r>
          </a:p>
          <a:p>
            <a:pPr eaLnBrk="1" hangingPunct="1">
              <a:lnSpc>
                <a:spcPct val="130000"/>
              </a:lnSpc>
            </a:pPr>
            <a:r>
              <a:rPr lang="en-US" altLang="en-US" sz="2400" dirty="0" smtClean="0">
                <a:solidFill>
                  <a:srgbClr val="424456"/>
                </a:solidFill>
                <a:ea typeface="ＭＳ Ｐゴシック" panose="020B0600070205080204" pitchFamily="34" charset="-128"/>
              </a:rPr>
              <a:t>Renal</a:t>
            </a:r>
          </a:p>
          <a:p>
            <a:pPr lvl="1" eaLnBrk="1" hangingPunct="1">
              <a:lnSpc>
                <a:spcPct val="80000"/>
              </a:lnSpc>
            </a:pPr>
            <a:r>
              <a:rPr lang="en-US" altLang="en-US" sz="2200" dirty="0" smtClean="0">
                <a:ea typeface="ＭＳ Ｐゴシック" panose="020B0600070205080204" pitchFamily="34" charset="-128"/>
              </a:rPr>
              <a:t>Hematuria</a:t>
            </a:r>
          </a:p>
          <a:p>
            <a:pPr lvl="1" eaLnBrk="1" hangingPunct="1">
              <a:lnSpc>
                <a:spcPct val="80000"/>
              </a:lnSpc>
            </a:pPr>
            <a:r>
              <a:rPr lang="en-US" altLang="en-US" sz="2200" dirty="0" smtClean="0">
                <a:ea typeface="ＭＳ Ｐゴシック" panose="020B0600070205080204" pitchFamily="34" charset="-128"/>
              </a:rPr>
              <a:t>Proteinuria</a:t>
            </a:r>
          </a:p>
          <a:p>
            <a:pPr eaLnBrk="1" hangingPunct="1">
              <a:lnSpc>
                <a:spcPct val="130000"/>
              </a:lnSpc>
            </a:pPr>
            <a:endParaRPr lang="en-US" altLang="en-US" sz="2400" dirty="0" smtClean="0">
              <a:ea typeface="ＭＳ Ｐゴシック" panose="020B0600070205080204" pitchFamily="34" charset="-128"/>
            </a:endParaRPr>
          </a:p>
        </p:txBody>
      </p:sp>
    </p:spTree>
    <p:extLst>
      <p:ext uri="{BB962C8B-B14F-4D97-AF65-F5344CB8AC3E}">
        <p14:creationId xmlns:p14="http://schemas.microsoft.com/office/powerpoint/2010/main" val="413228967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11317"/>
            <a:ext cx="8229600" cy="1066800"/>
          </a:xfrm>
        </p:spPr>
        <p:txBody>
          <a:bodyPr/>
          <a:lstStyle/>
          <a:p>
            <a:pPr eaLnBrk="1" hangingPunct="1"/>
            <a:r>
              <a:rPr lang="en-US" altLang="en-US" dirty="0" smtClean="0">
                <a:latin typeface="Garamond" panose="02020404030301010803" pitchFamily="18" charset="0"/>
                <a:ea typeface="ＭＳ Ｐゴシック" panose="020B0600070205080204" pitchFamily="34" charset="-128"/>
              </a:rPr>
              <a:t>HSP: Laboratory Evaluation</a:t>
            </a:r>
          </a:p>
        </p:txBody>
      </p:sp>
      <p:sp>
        <p:nvSpPr>
          <p:cNvPr id="78851" name="Rectangle 3"/>
          <p:cNvSpPr>
            <a:spLocks noGrp="1" noChangeArrowheads="1"/>
          </p:cNvSpPr>
          <p:nvPr>
            <p:ph type="body" idx="1"/>
          </p:nvPr>
        </p:nvSpPr>
        <p:spPr>
          <a:xfrm>
            <a:off x="1033462" y="1084152"/>
            <a:ext cx="8110538" cy="4724400"/>
          </a:xfrm>
        </p:spPr>
        <p:txBody>
          <a:bodyPr/>
          <a:lstStyle/>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rPr>
              <a:t>NORMAL PLATELETS</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rPr>
              <a:t>Mild/mod </a:t>
            </a:r>
            <a:r>
              <a:rPr lang="en-US" altLang="en-US" sz="2600" dirty="0" smtClean="0">
                <a:latin typeface="Garamond" panose="02020404030301010803" pitchFamily="18" charset="0"/>
                <a:ea typeface="ＭＳ Ｐゴシック" panose="020B0600070205080204" pitchFamily="34" charset="-128"/>
                <a:sym typeface="Symbol" panose="05050102010706020507" pitchFamily="18" charset="2"/>
              </a:rPr>
              <a:t> WBC</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sym typeface="Symbol" panose="05050102010706020507" pitchFamily="18" charset="2"/>
              </a:rPr>
              <a:t>Urinalysis </a:t>
            </a:r>
          </a:p>
          <a:p>
            <a:pPr lvl="1" eaLnBrk="1" hangingPunct="1">
              <a:lnSpc>
                <a:spcPct val="90000"/>
              </a:lnSpc>
            </a:pPr>
            <a:r>
              <a:rPr lang="en-US" altLang="en-US" sz="2400" dirty="0" smtClean="0">
                <a:latin typeface="Garamond" panose="02020404030301010803" pitchFamily="18" charset="0"/>
                <a:ea typeface="ＭＳ Ｐゴシック" panose="020B0600070205080204" pitchFamily="34" charset="-128"/>
              </a:rPr>
              <a:t>Range from normal to nephritic picture</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sym typeface="Symbol" panose="05050102010706020507" pitchFamily="18" charset="2"/>
              </a:rPr>
              <a:t> ESR</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sym typeface="Symbol" panose="05050102010706020507" pitchFamily="18" charset="2"/>
              </a:rPr>
              <a:t>ANA/RF negative</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sym typeface="Symbol" panose="05050102010706020507" pitchFamily="18" charset="2"/>
              </a:rPr>
              <a:t>C3, C4 normal</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rPr>
              <a:t>ANCA negative</a:t>
            </a:r>
          </a:p>
        </p:txBody>
      </p:sp>
    </p:spTree>
    <p:extLst>
      <p:ext uri="{BB962C8B-B14F-4D97-AF65-F5344CB8AC3E}">
        <p14:creationId xmlns:p14="http://schemas.microsoft.com/office/powerpoint/2010/main" val="31698476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371600" y="76200"/>
            <a:ext cx="8229600" cy="1066800"/>
          </a:xfrm>
        </p:spPr>
        <p:txBody>
          <a:bodyPr/>
          <a:lstStyle/>
          <a:p>
            <a:pPr eaLnBrk="1" hangingPunct="1"/>
            <a:r>
              <a:rPr lang="en-US" altLang="en-US" dirty="0" smtClean="0">
                <a:latin typeface="Garamond" panose="02020404030301010803" pitchFamily="18" charset="0"/>
                <a:ea typeface="ＭＳ Ｐゴシック" panose="020B0600070205080204" pitchFamily="34" charset="-128"/>
              </a:rPr>
              <a:t>HSP: Clinical Course</a:t>
            </a:r>
          </a:p>
        </p:txBody>
      </p:sp>
      <p:sp>
        <p:nvSpPr>
          <p:cNvPr id="80899" name="Rectangle 3"/>
          <p:cNvSpPr>
            <a:spLocks noGrp="1" noChangeArrowheads="1"/>
          </p:cNvSpPr>
          <p:nvPr>
            <p:ph type="body" idx="1"/>
          </p:nvPr>
        </p:nvSpPr>
        <p:spPr>
          <a:xfrm>
            <a:off x="609600" y="1143000"/>
            <a:ext cx="8229600" cy="4745038"/>
          </a:xfrm>
        </p:spPr>
        <p:txBody>
          <a:bodyPr/>
          <a:lstStyle/>
          <a:p>
            <a:pPr eaLnBrk="1" hangingPunct="1">
              <a:lnSpc>
                <a:spcPct val="80000"/>
              </a:lnSpc>
            </a:pPr>
            <a:r>
              <a:rPr lang="en-US" altLang="en-US" sz="2600" dirty="0" smtClean="0">
                <a:latin typeface="Garamond" panose="02020404030301010803" pitchFamily="18" charset="0"/>
                <a:ea typeface="ＭＳ Ｐゴシック" panose="020B0600070205080204" pitchFamily="34" charset="-128"/>
              </a:rPr>
              <a:t>Usually self-limited disease in childhood </a:t>
            </a:r>
          </a:p>
          <a:p>
            <a:pPr eaLnBrk="1" hangingPunct="1">
              <a:lnSpc>
                <a:spcPct val="80000"/>
              </a:lnSpc>
              <a:buFont typeface="Wingdings" panose="05000000000000000000" pitchFamily="2" charset="2"/>
              <a:buNone/>
            </a:pPr>
            <a:endParaRPr lang="en-US" altLang="en-US" sz="2600" dirty="0" smtClean="0">
              <a:latin typeface="Garamond" panose="02020404030301010803" pitchFamily="18" charset="0"/>
              <a:ea typeface="ＭＳ Ｐゴシック" panose="020B0600070205080204" pitchFamily="34" charset="-128"/>
            </a:endParaRPr>
          </a:p>
          <a:p>
            <a:pPr eaLnBrk="1" hangingPunct="1">
              <a:lnSpc>
                <a:spcPct val="80000"/>
              </a:lnSpc>
            </a:pPr>
            <a:r>
              <a:rPr lang="en-US" altLang="en-US" sz="2600" dirty="0" smtClean="0">
                <a:latin typeface="Garamond" panose="02020404030301010803" pitchFamily="18" charset="0"/>
                <a:ea typeface="ＭＳ Ｐゴシック" panose="020B0600070205080204" pitchFamily="34" charset="-128"/>
              </a:rPr>
              <a:t>Resolution of symptoms in 6-8 weeks</a:t>
            </a:r>
          </a:p>
          <a:p>
            <a:pPr eaLnBrk="1" hangingPunct="1">
              <a:lnSpc>
                <a:spcPct val="80000"/>
              </a:lnSpc>
            </a:pPr>
            <a:endParaRPr lang="en-US" altLang="en-US" sz="2600" dirty="0" smtClean="0">
              <a:latin typeface="Garamond" panose="02020404030301010803" pitchFamily="18" charset="0"/>
              <a:ea typeface="ＭＳ Ｐゴシック" panose="020B0600070205080204" pitchFamily="34" charset="-128"/>
            </a:endParaRPr>
          </a:p>
          <a:p>
            <a:pPr eaLnBrk="1" hangingPunct="1">
              <a:lnSpc>
                <a:spcPct val="80000"/>
              </a:lnSpc>
            </a:pPr>
            <a:r>
              <a:rPr lang="en-US" altLang="en-US" sz="2600" dirty="0" smtClean="0">
                <a:latin typeface="Garamond" panose="02020404030301010803" pitchFamily="18" charset="0"/>
                <a:ea typeface="ＭＳ Ｐゴシック" panose="020B0600070205080204" pitchFamily="34" charset="-128"/>
              </a:rPr>
              <a:t>Recurrence in 33% within the first few months</a:t>
            </a:r>
          </a:p>
          <a:p>
            <a:pPr eaLnBrk="1" hangingPunct="1">
              <a:lnSpc>
                <a:spcPct val="80000"/>
              </a:lnSpc>
            </a:pPr>
            <a:endParaRPr lang="en-US" altLang="en-US" sz="2600" dirty="0" smtClean="0">
              <a:latin typeface="Garamond" panose="02020404030301010803" pitchFamily="18" charset="0"/>
              <a:ea typeface="ＭＳ Ｐゴシック" panose="020B0600070205080204" pitchFamily="34" charset="-128"/>
            </a:endParaRPr>
          </a:p>
          <a:p>
            <a:pPr eaLnBrk="1" hangingPunct="1">
              <a:lnSpc>
                <a:spcPct val="80000"/>
              </a:lnSpc>
            </a:pPr>
            <a:r>
              <a:rPr lang="en-US" altLang="en-US" sz="2600" dirty="0" smtClean="0">
                <a:latin typeface="Garamond" panose="02020404030301010803" pitchFamily="18" charset="0"/>
                <a:ea typeface="ＭＳ Ｐゴシック" panose="020B0600070205080204" pitchFamily="34" charset="-128"/>
              </a:rPr>
              <a:t>Prognosis dependent upon renal involvement</a:t>
            </a:r>
          </a:p>
          <a:p>
            <a:pPr lvl="1" eaLnBrk="1" hangingPunct="1">
              <a:lnSpc>
                <a:spcPct val="80000"/>
              </a:lnSpc>
            </a:pPr>
            <a:r>
              <a:rPr lang="en-US" altLang="en-US" sz="2400" dirty="0" smtClean="0">
                <a:latin typeface="Garamond" panose="02020404030301010803" pitchFamily="18" charset="0"/>
                <a:ea typeface="ＭＳ Ｐゴシック" panose="020B0600070205080204" pitchFamily="34" charset="-128"/>
              </a:rPr>
              <a:t>Ranges from GN to Renal insufficiency</a:t>
            </a:r>
          </a:p>
          <a:p>
            <a:pPr eaLnBrk="1" hangingPunct="1">
              <a:lnSpc>
                <a:spcPct val="140000"/>
              </a:lnSpc>
            </a:pPr>
            <a:r>
              <a:rPr lang="en-US" altLang="en-US" sz="2600" dirty="0" smtClean="0">
                <a:latin typeface="Garamond" panose="02020404030301010803" pitchFamily="18" charset="0"/>
                <a:ea typeface="ＭＳ Ｐゴシック" panose="020B0600070205080204" pitchFamily="34" charset="-128"/>
              </a:rPr>
              <a:t>Monitoring</a:t>
            </a:r>
          </a:p>
          <a:p>
            <a:pPr lvl="1" eaLnBrk="1" hangingPunct="1">
              <a:lnSpc>
                <a:spcPct val="140000"/>
              </a:lnSpc>
            </a:pPr>
            <a:r>
              <a:rPr lang="en-US" altLang="en-US" sz="2400" dirty="0" smtClean="0">
                <a:latin typeface="Garamond" panose="02020404030301010803" pitchFamily="18" charset="0"/>
                <a:ea typeface="ＭＳ Ｐゴシック" panose="020B0600070205080204" pitchFamily="34" charset="-128"/>
              </a:rPr>
              <a:t>Weekly </a:t>
            </a:r>
            <a:r>
              <a:rPr lang="en-US" altLang="en-US" sz="2400" dirty="0" err="1" smtClean="0">
                <a:latin typeface="Garamond" panose="02020404030301010803" pitchFamily="18" charset="0"/>
                <a:ea typeface="ＭＳ Ｐゴシック" panose="020B0600070205080204" pitchFamily="34" charset="-128"/>
              </a:rPr>
              <a:t>Uas</a:t>
            </a:r>
            <a:r>
              <a:rPr lang="en-US" altLang="en-US" sz="2400" dirty="0" smtClean="0">
                <a:latin typeface="Garamond" panose="02020404030301010803" pitchFamily="18" charset="0"/>
                <a:ea typeface="ＭＳ Ｐゴシック" panose="020B0600070205080204" pitchFamily="34" charset="-128"/>
              </a:rPr>
              <a:t> and BP measurements with active lesions then monthly x 6 months</a:t>
            </a:r>
          </a:p>
          <a:p>
            <a:pPr eaLnBrk="1" hangingPunct="1">
              <a:lnSpc>
                <a:spcPct val="80000"/>
              </a:lnSpc>
            </a:pPr>
            <a:endParaRPr lang="en-US" altLang="en-US" sz="2600" dirty="0" smtClean="0">
              <a:latin typeface="Garamond" panose="02020404030301010803" pitchFamily="18" charset="0"/>
              <a:ea typeface="ＭＳ Ｐゴシック" panose="020B0600070205080204" pitchFamily="34" charset="-128"/>
            </a:endParaRPr>
          </a:p>
          <a:p>
            <a:pPr lvl="1" eaLnBrk="1" hangingPunct="1">
              <a:lnSpc>
                <a:spcPct val="80000"/>
              </a:lnSpc>
              <a:buFont typeface="Wingdings" panose="05000000000000000000" pitchFamily="2" charset="2"/>
              <a:buNone/>
            </a:pPr>
            <a:endParaRPr lang="en-US" altLang="en-US" sz="2200" dirty="0" smtClean="0">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87724537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066800" y="0"/>
            <a:ext cx="8229600" cy="1066800"/>
          </a:xfrm>
        </p:spPr>
        <p:txBody>
          <a:bodyPr/>
          <a:lstStyle/>
          <a:p>
            <a:pPr eaLnBrk="1" hangingPunct="1"/>
            <a:r>
              <a:rPr lang="en-US" altLang="en-US" dirty="0" smtClean="0">
                <a:latin typeface="Garamond" panose="02020404030301010803" pitchFamily="18" charset="0"/>
                <a:ea typeface="ＭＳ Ｐゴシック" panose="020B0600070205080204" pitchFamily="34" charset="-128"/>
              </a:rPr>
              <a:t>HSP: Treatment</a:t>
            </a:r>
          </a:p>
        </p:txBody>
      </p:sp>
      <p:sp>
        <p:nvSpPr>
          <p:cNvPr id="82947" name="Rectangle 3"/>
          <p:cNvSpPr>
            <a:spLocks noGrp="1" noChangeArrowheads="1"/>
          </p:cNvSpPr>
          <p:nvPr>
            <p:ph type="body" idx="1"/>
          </p:nvPr>
        </p:nvSpPr>
        <p:spPr>
          <a:xfrm>
            <a:off x="457200" y="1600200"/>
            <a:ext cx="8110538" cy="4572000"/>
          </a:xfrm>
        </p:spPr>
        <p:txBody>
          <a:bodyPr/>
          <a:lstStyle/>
          <a:p>
            <a:pPr eaLnBrk="1" hangingPunct="1"/>
            <a:r>
              <a:rPr lang="en-US" altLang="en-US" smtClean="0">
                <a:latin typeface="Garamond" panose="02020404030301010803" pitchFamily="18" charset="0"/>
                <a:ea typeface="ＭＳ Ｐゴシック" panose="020B0600070205080204" pitchFamily="34" charset="-128"/>
              </a:rPr>
              <a:t>Supportive therapy for joint and abdominal complaints</a:t>
            </a:r>
          </a:p>
          <a:p>
            <a:pPr eaLnBrk="1" hangingPunct="1">
              <a:buFont typeface="Wingdings" panose="05000000000000000000" pitchFamily="2" charset="2"/>
              <a:buNone/>
            </a:pPr>
            <a:endParaRPr lang="en-US" altLang="en-US" smtClean="0">
              <a:latin typeface="Garamond" panose="02020404030301010803" pitchFamily="18" charset="0"/>
              <a:ea typeface="ＭＳ Ｐゴシック" panose="020B0600070205080204" pitchFamily="34" charset="-128"/>
            </a:endParaRPr>
          </a:p>
          <a:p>
            <a:pPr eaLnBrk="1" hangingPunct="1"/>
            <a:r>
              <a:rPr lang="en-US" altLang="en-US" smtClean="0">
                <a:latin typeface="Garamond" panose="02020404030301010803" pitchFamily="18" charset="0"/>
                <a:ea typeface="ＭＳ Ｐゴシック" panose="020B0600070205080204" pitchFamily="34" charset="-128"/>
              </a:rPr>
              <a:t>NSAIDs may aggravate abdominal complaints</a:t>
            </a:r>
          </a:p>
          <a:p>
            <a:pPr lvl="1" eaLnBrk="1" hangingPunct="1"/>
            <a:r>
              <a:rPr lang="en-US" altLang="en-US" smtClean="0">
                <a:latin typeface="Garamond" panose="02020404030301010803" pitchFamily="18" charset="0"/>
                <a:ea typeface="ＭＳ Ｐゴシック" panose="020B0600070205080204" pitchFamily="34" charset="-128"/>
              </a:rPr>
              <a:t>Avoid in pts with renal manifestations</a:t>
            </a:r>
          </a:p>
          <a:p>
            <a:pPr lvl="1" eaLnBrk="1" hangingPunct="1">
              <a:buFont typeface="Wingdings" panose="05000000000000000000" pitchFamily="2" charset="2"/>
              <a:buNone/>
            </a:pPr>
            <a:endParaRPr lang="en-US" altLang="en-US" smtClean="0">
              <a:latin typeface="Garamond" panose="02020404030301010803" pitchFamily="18" charset="0"/>
              <a:ea typeface="ＭＳ Ｐゴシック" panose="020B0600070205080204" pitchFamily="34" charset="-128"/>
            </a:endParaRPr>
          </a:p>
          <a:p>
            <a:pPr eaLnBrk="1" hangingPunct="1"/>
            <a:r>
              <a:rPr lang="en-US" altLang="en-US" smtClean="0">
                <a:latin typeface="Garamond" panose="02020404030301010803" pitchFamily="18" charset="0"/>
                <a:ea typeface="ＭＳ Ｐゴシック" panose="020B0600070205080204" pitchFamily="34" charset="-128"/>
              </a:rPr>
              <a:t>Controversial role of steroids</a:t>
            </a:r>
          </a:p>
          <a:p>
            <a:pPr lvl="1" eaLnBrk="1" hangingPunct="1"/>
            <a:r>
              <a:rPr lang="en-US" altLang="en-US" smtClean="0">
                <a:latin typeface="Garamond" panose="02020404030301010803" pitchFamily="18" charset="0"/>
                <a:ea typeface="ＭＳ Ｐゴシック" panose="020B0600070205080204" pitchFamily="34" charset="-128"/>
              </a:rPr>
              <a:t>Inability to hydrate</a:t>
            </a:r>
          </a:p>
          <a:p>
            <a:pPr lvl="1" eaLnBrk="1" hangingPunct="1"/>
            <a:r>
              <a:rPr lang="en-US" altLang="en-US" smtClean="0">
                <a:latin typeface="Garamond" panose="02020404030301010803" pitchFamily="18" charset="0"/>
                <a:ea typeface="ＭＳ Ｐゴシック" panose="020B0600070205080204" pitchFamily="34" charset="-128"/>
              </a:rPr>
              <a:t>Renal disease</a:t>
            </a:r>
          </a:p>
          <a:p>
            <a:pPr lvl="1" eaLnBrk="1" hangingPunct="1"/>
            <a:r>
              <a:rPr lang="en-US" altLang="en-US" smtClean="0">
                <a:latin typeface="Garamond" panose="02020404030301010803" pitchFamily="18" charset="0"/>
                <a:ea typeface="ＭＳ Ｐゴシック" panose="020B0600070205080204" pitchFamily="34" charset="-128"/>
              </a:rPr>
              <a:t>Severe arthritis</a:t>
            </a:r>
          </a:p>
          <a:p>
            <a:pPr eaLnBrk="1" hangingPunct="1">
              <a:buFont typeface="Wingdings" panose="05000000000000000000" pitchFamily="2" charset="2"/>
              <a:buNone/>
            </a:pPr>
            <a:r>
              <a:rPr lang="en-US" altLang="en-US" smtClean="0">
                <a:latin typeface="Garamond" panose="02020404030301010803" pitchFamily="18" charset="0"/>
                <a:ea typeface="ＭＳ Ｐゴシック" panose="020B0600070205080204" pitchFamily="34" charset="-128"/>
              </a:rPr>
              <a:t>                                                                  </a:t>
            </a:r>
          </a:p>
        </p:txBody>
      </p:sp>
    </p:spTree>
    <p:extLst>
      <p:ext uri="{BB962C8B-B14F-4D97-AF65-F5344CB8AC3E}">
        <p14:creationId xmlns:p14="http://schemas.microsoft.com/office/powerpoint/2010/main" val="230556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EA7BFB-1E41-47CF-8735-E2294C1B3161}"/>
              </a:ext>
            </a:extLst>
          </p:cNvPr>
          <p:cNvPicPr>
            <a:picLocks noChangeAspect="1"/>
          </p:cNvPicPr>
          <p:nvPr/>
        </p:nvPicPr>
        <p:blipFill>
          <a:blip r:embed="rId2"/>
          <a:stretch>
            <a:fillRect/>
          </a:stretch>
        </p:blipFill>
        <p:spPr>
          <a:xfrm>
            <a:off x="1972731" y="828675"/>
            <a:ext cx="5956831" cy="3276600"/>
          </a:xfrm>
          <a:prstGeom prst="rect">
            <a:avLst/>
          </a:prstGeom>
        </p:spPr>
      </p:pic>
      <p:pic>
        <p:nvPicPr>
          <p:cNvPr id="11" name="Picture 2">
            <a:extLst>
              <a:ext uri="{FF2B5EF4-FFF2-40B4-BE49-F238E27FC236}">
                <a16:creationId xmlns:a16="http://schemas.microsoft.com/office/drawing/2014/main" id="{1675C6B4-83BF-4DF9-87CC-0FF389F067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372"/>
          <a:stretch/>
        </p:blipFill>
        <p:spPr bwMode="auto">
          <a:xfrm>
            <a:off x="1567226" y="4391025"/>
            <a:ext cx="6991679" cy="18087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64766C-FF6C-4232-88DA-E573D128A92B}"/>
              </a:ext>
            </a:extLst>
          </p:cNvPr>
          <p:cNvSpPr txBox="1"/>
          <p:nvPr/>
        </p:nvSpPr>
        <p:spPr>
          <a:xfrm>
            <a:off x="4013872" y="81938"/>
            <a:ext cx="1939253"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Arthrocentesis</a:t>
            </a:r>
          </a:p>
        </p:txBody>
      </p:sp>
    </p:spTree>
    <p:extLst>
      <p:ext uri="{BB962C8B-B14F-4D97-AF65-F5344CB8AC3E}">
        <p14:creationId xmlns:p14="http://schemas.microsoft.com/office/powerpoint/2010/main" val="183163777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76600" y="152400"/>
            <a:ext cx="5334000" cy="1295400"/>
          </a:xfrm>
        </p:spPr>
        <p:txBody>
          <a:bodyPr/>
          <a:lstStyle/>
          <a:p>
            <a:pPr eaLnBrk="1" hangingPunct="1"/>
            <a:r>
              <a:rPr lang="en-US" altLang="en-US" sz="3600" b="1" dirty="0" smtClean="0">
                <a:ea typeface="ＭＳ Ｐゴシック" panose="020B0600070205080204" pitchFamily="34" charset="-128"/>
              </a:rPr>
              <a:t>Juvenile Idiopathic Arthritis (JIA)/(JRA)</a:t>
            </a:r>
          </a:p>
        </p:txBody>
      </p:sp>
      <p:sp>
        <p:nvSpPr>
          <p:cNvPr id="10243" name="Rectangle 3"/>
          <p:cNvSpPr>
            <a:spLocks noGrp="1" noChangeArrowheads="1"/>
          </p:cNvSpPr>
          <p:nvPr>
            <p:ph idx="1"/>
          </p:nvPr>
        </p:nvSpPr>
        <p:spPr>
          <a:xfrm>
            <a:off x="381000" y="1447800"/>
            <a:ext cx="7772400" cy="5216525"/>
          </a:xfrm>
        </p:spPr>
        <p:txBody>
          <a:bodyPr/>
          <a:lstStyle/>
          <a:p>
            <a:pPr eaLnBrk="1" hangingPunct="1"/>
            <a:r>
              <a:rPr lang="en-US" altLang="en-US" sz="2400" dirty="0" smtClean="0">
                <a:ea typeface="ＭＳ Ｐゴシック" panose="020B0600070205080204" pitchFamily="34" charset="-128"/>
              </a:rPr>
              <a:t>Synovial inflammation leading to bone/joint erosion</a:t>
            </a:r>
          </a:p>
          <a:p>
            <a:pPr eaLnBrk="1" hangingPunct="1"/>
            <a:r>
              <a:rPr lang="en-US" altLang="en-US" sz="2400" dirty="0" smtClean="0">
                <a:ea typeface="ＭＳ Ｐゴシック" panose="020B0600070205080204" pitchFamily="34" charset="-128"/>
              </a:rPr>
              <a:t>Morning stiffness, limp, or falling often</a:t>
            </a:r>
          </a:p>
          <a:p>
            <a:pPr eaLnBrk="1" hangingPunct="1"/>
            <a:r>
              <a:rPr lang="en-US" altLang="en-US" sz="2400" dirty="0" smtClean="0">
                <a:ea typeface="ＭＳ Ｐゴシック" panose="020B0600070205080204" pitchFamily="34" charset="-128"/>
              </a:rPr>
              <a:t>Easy fatigability</a:t>
            </a:r>
          </a:p>
          <a:p>
            <a:pPr eaLnBrk="1" hangingPunct="1"/>
            <a:r>
              <a:rPr lang="en-US" altLang="en-US" sz="2400" dirty="0" smtClean="0">
                <a:ea typeface="ＭＳ Ｐゴシック" panose="020B0600070205080204" pitchFamily="34" charset="-128"/>
              </a:rPr>
              <a:t>Joint swelling</a:t>
            </a:r>
          </a:p>
          <a:p>
            <a:pPr eaLnBrk="1" hangingPunct="1"/>
            <a:r>
              <a:rPr lang="en-US" altLang="en-US" sz="2400" dirty="0" smtClean="0">
                <a:ea typeface="ＭＳ Ｐゴシック" panose="020B0600070205080204" pitchFamily="34" charset="-128"/>
              </a:rPr>
              <a:t>Minimal pain</a:t>
            </a:r>
          </a:p>
          <a:p>
            <a:pPr eaLnBrk="1" hangingPunct="1"/>
            <a:r>
              <a:rPr lang="en-US" altLang="en-US" sz="2400" dirty="0" smtClean="0">
                <a:ea typeface="ＭＳ Ｐゴシック" panose="020B0600070205080204" pitchFamily="34" charset="-128"/>
              </a:rPr>
              <a:t>Joint NEVER red or exquisitely tender</a:t>
            </a:r>
          </a:p>
          <a:p>
            <a:pPr eaLnBrk="1" hangingPunct="1"/>
            <a:r>
              <a:rPr lang="en-US" altLang="en-US" sz="2400" dirty="0" smtClean="0">
                <a:ea typeface="ＭＳ Ｐゴシック" panose="020B0600070205080204" pitchFamily="34" charset="-128"/>
              </a:rPr>
              <a:t>Alteration of activities</a:t>
            </a:r>
          </a:p>
          <a:p>
            <a:pPr eaLnBrk="1" hangingPunct="1"/>
            <a:r>
              <a:rPr lang="en-US" altLang="en-US" sz="2400" dirty="0" smtClean="0">
                <a:ea typeface="ＭＳ Ｐゴシック" panose="020B0600070205080204" pitchFamily="34" charset="-128"/>
              </a:rPr>
              <a:t>Loss of function</a:t>
            </a:r>
          </a:p>
          <a:p>
            <a:pPr eaLnBrk="1" hangingPunct="1"/>
            <a:r>
              <a:rPr lang="en-US" altLang="en-US" dirty="0" smtClean="0"/>
              <a:t>Abnormal labs</a:t>
            </a:r>
          </a:p>
          <a:p>
            <a:pPr lvl="1"/>
            <a:r>
              <a:rPr lang="en-US" altLang="en-US" dirty="0" smtClean="0">
                <a:ea typeface="ＭＳ Ｐゴシック" panose="020B0600070205080204" pitchFamily="34" charset="-128"/>
              </a:rPr>
              <a:t>Alarmingly high granulocytes, ESR, Platelets</a:t>
            </a:r>
          </a:p>
          <a:p>
            <a:pPr lvl="1"/>
            <a:r>
              <a:rPr lang="en-US" altLang="en-US" dirty="0" smtClean="0"/>
              <a:t>Negative ANA, Rheum. factor</a:t>
            </a:r>
            <a:endParaRPr lang="en-US" altLang="en-US" dirty="0" smtClean="0">
              <a:ea typeface="ＭＳ Ｐゴシック" panose="020B0600070205080204" pitchFamily="34" charset="-128"/>
            </a:endParaRPr>
          </a:p>
          <a:p>
            <a:pPr eaLnBrk="1" hangingPunct="1"/>
            <a:endParaRPr lang="en-US" altLang="en-US" sz="2400" dirty="0" smtClean="0">
              <a:ea typeface="ＭＳ Ｐゴシック" panose="020B0600070205080204" pitchFamily="34" charset="-128"/>
            </a:endParaRPr>
          </a:p>
          <a:p>
            <a:pPr lvl="1" eaLnBrk="1" hangingPunct="1"/>
            <a:endParaRPr lang="en-US" altLang="en-US" sz="2200" dirty="0" smtClean="0">
              <a:ea typeface="ＭＳ Ｐゴシック" panose="020B0600070205080204" pitchFamily="34" charset="-128"/>
            </a:endParaRPr>
          </a:p>
        </p:txBody>
      </p:sp>
    </p:spTree>
    <p:extLst>
      <p:ext uri="{BB962C8B-B14F-4D97-AF65-F5344CB8AC3E}">
        <p14:creationId xmlns:p14="http://schemas.microsoft.com/office/powerpoint/2010/main" val="85101074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609600"/>
            <a:ext cx="8229600" cy="1066800"/>
          </a:xfrm>
        </p:spPr>
        <p:txBody>
          <a:bodyPr/>
          <a:lstStyle/>
          <a:p>
            <a:pPr eaLnBrk="1" hangingPunct="1"/>
            <a:r>
              <a:rPr lang="en-US" altLang="en-US" smtClean="0">
                <a:ea typeface="ＭＳ Ｐゴシック" panose="020B0600070205080204" pitchFamily="34" charset="-128"/>
              </a:rPr>
              <a:t>Juvenile Idiopathic Arthritis (JIA)</a:t>
            </a:r>
          </a:p>
        </p:txBody>
      </p:sp>
      <p:sp>
        <p:nvSpPr>
          <p:cNvPr id="12291" name="Content Placeholder 2"/>
          <p:cNvSpPr>
            <a:spLocks noGrp="1"/>
          </p:cNvSpPr>
          <p:nvPr>
            <p:ph idx="1"/>
          </p:nvPr>
        </p:nvSpPr>
        <p:spPr>
          <a:xfrm>
            <a:off x="457200" y="1676400"/>
            <a:ext cx="8229600" cy="4897438"/>
          </a:xfrm>
        </p:spPr>
        <p:txBody>
          <a:bodyPr/>
          <a:lstStyle/>
          <a:p>
            <a:pPr eaLnBrk="1" hangingPunct="1">
              <a:lnSpc>
                <a:spcPct val="130000"/>
              </a:lnSpc>
            </a:pPr>
            <a:r>
              <a:rPr lang="en-US" altLang="en-US" sz="2600" smtClean="0">
                <a:ea typeface="ＭＳ Ｐゴシック" panose="020B0600070205080204" pitchFamily="34" charset="-128"/>
              </a:rPr>
              <a:t>Oligoarticular</a:t>
            </a:r>
          </a:p>
          <a:p>
            <a:pPr lvl="1" eaLnBrk="1" hangingPunct="1">
              <a:lnSpc>
                <a:spcPct val="80000"/>
              </a:lnSpc>
            </a:pPr>
            <a:r>
              <a:rPr lang="en-US" altLang="en-US" sz="2400" smtClean="0">
                <a:ea typeface="ＭＳ Ｐゴシック" panose="020B0600070205080204" pitchFamily="34" charset="-128"/>
              </a:rPr>
              <a:t>Persistent  </a:t>
            </a:r>
          </a:p>
          <a:p>
            <a:pPr lvl="1" eaLnBrk="1" hangingPunct="1">
              <a:lnSpc>
                <a:spcPct val="80000"/>
              </a:lnSpc>
            </a:pPr>
            <a:r>
              <a:rPr lang="en-US" altLang="en-US" sz="2400" smtClean="0">
                <a:ea typeface="ＭＳ Ｐゴシック" panose="020B0600070205080204" pitchFamily="34" charset="-128"/>
              </a:rPr>
              <a:t>Extended (&gt;4 joints after 6 months)</a:t>
            </a:r>
          </a:p>
          <a:p>
            <a:pPr eaLnBrk="1" hangingPunct="1">
              <a:lnSpc>
                <a:spcPct val="130000"/>
              </a:lnSpc>
            </a:pPr>
            <a:r>
              <a:rPr lang="en-US" altLang="en-US" sz="2600" smtClean="0">
                <a:ea typeface="ＭＳ Ｐゴシック" panose="020B0600070205080204" pitchFamily="34" charset="-128"/>
              </a:rPr>
              <a:t>RF Positive Polyarticular</a:t>
            </a:r>
          </a:p>
          <a:p>
            <a:pPr eaLnBrk="1" hangingPunct="1">
              <a:lnSpc>
                <a:spcPct val="130000"/>
              </a:lnSpc>
            </a:pPr>
            <a:r>
              <a:rPr lang="en-US" altLang="en-US" sz="2600" smtClean="0">
                <a:ea typeface="ＭＳ Ｐゴシック" panose="020B0600070205080204" pitchFamily="34" charset="-128"/>
              </a:rPr>
              <a:t>RF Negative Polyarticular</a:t>
            </a:r>
          </a:p>
          <a:p>
            <a:pPr eaLnBrk="1" hangingPunct="1">
              <a:lnSpc>
                <a:spcPct val="130000"/>
              </a:lnSpc>
            </a:pPr>
            <a:r>
              <a:rPr lang="en-US" altLang="en-US" sz="2600" smtClean="0">
                <a:ea typeface="ＭＳ Ｐゴシック" panose="020B0600070205080204" pitchFamily="34" charset="-128"/>
              </a:rPr>
              <a:t>Systemic Onset</a:t>
            </a:r>
          </a:p>
          <a:p>
            <a:pPr eaLnBrk="1" hangingPunct="1">
              <a:lnSpc>
                <a:spcPct val="130000"/>
              </a:lnSpc>
            </a:pPr>
            <a:r>
              <a:rPr lang="en-US" altLang="en-US" sz="2600" smtClean="0">
                <a:ea typeface="ＭＳ Ｐゴシック" panose="020B0600070205080204" pitchFamily="34" charset="-128"/>
              </a:rPr>
              <a:t>Psoriatic Arthritis</a:t>
            </a:r>
          </a:p>
          <a:p>
            <a:pPr eaLnBrk="1" hangingPunct="1">
              <a:lnSpc>
                <a:spcPct val="130000"/>
              </a:lnSpc>
            </a:pPr>
            <a:r>
              <a:rPr lang="en-US" altLang="en-US" sz="2600" smtClean="0">
                <a:ea typeface="ＭＳ Ｐゴシック" panose="020B0600070205080204" pitchFamily="34" charset="-128"/>
              </a:rPr>
              <a:t>Enthesitis-related Arthritis</a:t>
            </a:r>
          </a:p>
          <a:p>
            <a:pPr eaLnBrk="1" hangingPunct="1">
              <a:lnSpc>
                <a:spcPct val="130000"/>
              </a:lnSpc>
            </a:pPr>
            <a:r>
              <a:rPr lang="en-US" altLang="en-US" sz="2600" smtClean="0">
                <a:ea typeface="ＭＳ Ｐゴシック" panose="020B0600070205080204" pitchFamily="34" charset="-128"/>
              </a:rPr>
              <a:t>Other</a:t>
            </a:r>
          </a:p>
        </p:txBody>
      </p:sp>
    </p:spTree>
    <p:extLst>
      <p:ext uri="{BB962C8B-B14F-4D97-AF65-F5344CB8AC3E}">
        <p14:creationId xmlns:p14="http://schemas.microsoft.com/office/powerpoint/2010/main" val="52090393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19200" y="6036"/>
            <a:ext cx="7772400" cy="1143000"/>
          </a:xfrm>
        </p:spPr>
        <p:txBody>
          <a:bodyPr/>
          <a:lstStyle/>
          <a:p>
            <a:pPr eaLnBrk="1" hangingPunct="1"/>
            <a:r>
              <a:rPr lang="en-US" altLang="en-US" b="1" dirty="0" smtClean="0">
                <a:ea typeface="ＭＳ Ｐゴシック" panose="020B0600070205080204" pitchFamily="34" charset="-128"/>
              </a:rPr>
              <a:t>Systemic JRA</a:t>
            </a:r>
          </a:p>
        </p:txBody>
      </p:sp>
      <p:sp>
        <p:nvSpPr>
          <p:cNvPr id="24579" name="Rectangle 3"/>
          <p:cNvSpPr>
            <a:spLocks noGrp="1" noChangeArrowheads="1"/>
          </p:cNvSpPr>
          <p:nvPr>
            <p:ph type="body" sz="half" idx="1"/>
          </p:nvPr>
        </p:nvSpPr>
        <p:spPr>
          <a:xfrm>
            <a:off x="914400" y="1219200"/>
            <a:ext cx="4114800" cy="5711227"/>
          </a:xfrm>
        </p:spPr>
        <p:txBody>
          <a:bodyPr/>
          <a:lstStyle/>
          <a:p>
            <a:pPr eaLnBrk="1" hangingPunct="1">
              <a:lnSpc>
                <a:spcPct val="90000"/>
              </a:lnSpc>
            </a:pPr>
            <a:r>
              <a:rPr lang="en-US" altLang="en-US" sz="2400" b="1" dirty="0" smtClean="0">
                <a:ea typeface="ＭＳ Ｐゴシック" panose="020B0600070205080204" pitchFamily="34" charset="-128"/>
              </a:rPr>
              <a:t>Males = Females</a:t>
            </a:r>
            <a:endParaRPr lang="en-US" altLang="en-US" sz="2400" dirty="0" smtClean="0">
              <a:ea typeface="ＭＳ Ｐゴシック" panose="020B0600070205080204" pitchFamily="34" charset="-128"/>
            </a:endParaRPr>
          </a:p>
          <a:p>
            <a:pPr eaLnBrk="1" hangingPunct="1">
              <a:lnSpc>
                <a:spcPct val="90000"/>
              </a:lnSpc>
            </a:pPr>
            <a:r>
              <a:rPr lang="en-US" altLang="en-US" sz="2400" dirty="0" smtClean="0">
                <a:ea typeface="ＭＳ Ｐゴシック" panose="020B0600070205080204" pitchFamily="34" charset="-128"/>
              </a:rPr>
              <a:t>Quotidian fever</a:t>
            </a:r>
          </a:p>
          <a:p>
            <a:pPr eaLnBrk="1" hangingPunct="1">
              <a:lnSpc>
                <a:spcPct val="90000"/>
              </a:lnSpc>
            </a:pPr>
            <a:r>
              <a:rPr lang="en-US" altLang="en-US" sz="2400" dirty="0" smtClean="0">
                <a:ea typeface="ＭＳ Ｐゴシック" panose="020B0600070205080204" pitchFamily="34" charset="-128"/>
              </a:rPr>
              <a:t>Arthritis</a:t>
            </a:r>
          </a:p>
          <a:p>
            <a:pPr eaLnBrk="1" hangingPunct="1">
              <a:lnSpc>
                <a:spcPct val="90000"/>
              </a:lnSpc>
            </a:pPr>
            <a:r>
              <a:rPr lang="en-US" altLang="en-US" sz="2400" dirty="0" smtClean="0">
                <a:ea typeface="ＭＳ Ｐゴシック" panose="020B0600070205080204" pitchFamily="34" charset="-128"/>
              </a:rPr>
              <a:t>Visceral involvement</a:t>
            </a:r>
          </a:p>
          <a:p>
            <a:pPr lvl="1" eaLnBrk="1" hangingPunct="1">
              <a:lnSpc>
                <a:spcPct val="90000"/>
              </a:lnSpc>
            </a:pPr>
            <a:r>
              <a:rPr lang="en-US" altLang="en-US" sz="2200" dirty="0" smtClean="0">
                <a:ea typeface="ＭＳ Ｐゴシック" panose="020B0600070205080204" pitchFamily="34" charset="-128"/>
              </a:rPr>
              <a:t>HSM</a:t>
            </a:r>
          </a:p>
          <a:p>
            <a:pPr lvl="1" eaLnBrk="1" hangingPunct="1">
              <a:lnSpc>
                <a:spcPct val="90000"/>
              </a:lnSpc>
            </a:pPr>
            <a:r>
              <a:rPr lang="en-US" altLang="en-US" sz="2200" dirty="0" smtClean="0">
                <a:ea typeface="ＭＳ Ｐゴシック" panose="020B0600070205080204" pitchFamily="34" charset="-128"/>
              </a:rPr>
              <a:t>LAD</a:t>
            </a:r>
          </a:p>
          <a:p>
            <a:pPr lvl="1" eaLnBrk="1" hangingPunct="1">
              <a:lnSpc>
                <a:spcPct val="90000"/>
              </a:lnSpc>
            </a:pPr>
            <a:r>
              <a:rPr lang="en-US" altLang="en-US" sz="2200" dirty="0" err="1" smtClean="0">
                <a:ea typeface="ＭＳ Ｐゴシック" panose="020B0600070205080204" pitchFamily="34" charset="-128"/>
              </a:rPr>
              <a:t>Serositis</a:t>
            </a:r>
            <a:endParaRPr lang="en-US" altLang="en-US" sz="2200" dirty="0" smtClean="0">
              <a:ea typeface="ＭＳ Ｐゴシック" panose="020B0600070205080204" pitchFamily="34" charset="-128"/>
            </a:endParaRPr>
          </a:p>
          <a:p>
            <a:pPr eaLnBrk="1" hangingPunct="1">
              <a:lnSpc>
                <a:spcPct val="90000"/>
              </a:lnSpc>
            </a:pPr>
            <a:r>
              <a:rPr lang="en-US" altLang="en-US" sz="2400" dirty="0" smtClean="0">
                <a:ea typeface="ＭＳ Ｐゴシック" panose="020B0600070205080204" pitchFamily="34" charset="-128"/>
              </a:rPr>
              <a:t>Leukocytosis</a:t>
            </a:r>
          </a:p>
          <a:p>
            <a:pPr eaLnBrk="1" hangingPunct="1">
              <a:lnSpc>
                <a:spcPct val="90000"/>
              </a:lnSpc>
            </a:pPr>
            <a:r>
              <a:rPr lang="en-US" altLang="en-US" sz="2400" dirty="0" smtClean="0">
                <a:ea typeface="ＭＳ Ｐゴシック" panose="020B0600070205080204" pitchFamily="34" charset="-128"/>
              </a:rPr>
              <a:t>Rash	</a:t>
            </a:r>
          </a:p>
          <a:p>
            <a:pPr lvl="1" eaLnBrk="1" hangingPunct="1">
              <a:lnSpc>
                <a:spcPct val="90000"/>
              </a:lnSpc>
            </a:pPr>
            <a:r>
              <a:rPr lang="en-US" altLang="en-US" sz="2200" dirty="0" smtClean="0">
                <a:ea typeface="ＭＳ Ｐゴシック" panose="020B0600070205080204" pitchFamily="34" charset="-128"/>
              </a:rPr>
              <a:t>Evanescent, salmon colored</a:t>
            </a:r>
          </a:p>
          <a:p>
            <a:pPr eaLnBrk="1" hangingPunct="1">
              <a:lnSpc>
                <a:spcPct val="90000"/>
              </a:lnSpc>
            </a:pPr>
            <a:r>
              <a:rPr lang="en-US" altLang="en-US" sz="2400" dirty="0" smtClean="0">
                <a:ea typeface="ＭＳ Ｐゴシック" panose="020B0600070205080204" pitchFamily="34" charset="-128"/>
              </a:rPr>
              <a:t>ANA and RF negative</a:t>
            </a:r>
          </a:p>
        </p:txBody>
      </p:sp>
    </p:spTree>
    <p:extLst>
      <p:ext uri="{BB962C8B-B14F-4D97-AF65-F5344CB8AC3E}">
        <p14:creationId xmlns:p14="http://schemas.microsoft.com/office/powerpoint/2010/main" val="335077606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art-md452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50" y="457200"/>
            <a:ext cx="41211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971800"/>
            <a:ext cx="50292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p:cNvSpPr>
            <a:spLocks noChangeArrowheads="1"/>
          </p:cNvSpPr>
          <p:nvPr/>
        </p:nvSpPr>
        <p:spPr bwMode="auto">
          <a:xfrm>
            <a:off x="762000" y="9144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Char char="•"/>
            </a:pPr>
            <a:r>
              <a:rPr lang="ja-JP" altLang="en-US" sz="1800">
                <a:latin typeface="Arial" panose="020B0604020202020204" pitchFamily="34" charset="0"/>
              </a:rPr>
              <a:t>“</a:t>
            </a:r>
            <a:r>
              <a:rPr lang="en-US" altLang="ja-JP" sz="1800">
                <a:latin typeface="Arial" panose="020B0604020202020204" pitchFamily="34" charset="0"/>
              </a:rPr>
              <a:t>Fleeting salmon-color rash</a:t>
            </a:r>
            <a:r>
              <a:rPr lang="ja-JP" altLang="en-US" sz="1800">
                <a:latin typeface="Arial" panose="020B0604020202020204" pitchFamily="34" charset="0"/>
              </a:rPr>
              <a:t>”</a:t>
            </a:r>
            <a:endParaRPr lang="en-US" altLang="ja-JP" sz="1800">
              <a:latin typeface="Arial" panose="020B0604020202020204" pitchFamily="34" charset="0"/>
            </a:endParaRPr>
          </a:p>
          <a:p>
            <a:pPr eaLnBrk="1" hangingPunct="1">
              <a:lnSpc>
                <a:spcPct val="100000"/>
              </a:lnSpc>
              <a:spcBef>
                <a:spcPct val="0"/>
              </a:spcBef>
              <a:buClrTx/>
              <a:buFontTx/>
              <a:buChar char="•"/>
            </a:pPr>
            <a:r>
              <a:rPr lang="en-US" altLang="en-US" sz="1800">
                <a:latin typeface="Arial" panose="020B0604020202020204" pitchFamily="34" charset="0"/>
              </a:rPr>
              <a:t>Macular or wheal-like</a:t>
            </a:r>
          </a:p>
          <a:p>
            <a:pPr eaLnBrk="1" hangingPunct="1">
              <a:lnSpc>
                <a:spcPct val="100000"/>
              </a:lnSpc>
              <a:spcBef>
                <a:spcPct val="0"/>
              </a:spcBef>
              <a:buClrTx/>
              <a:buFontTx/>
              <a:buChar char="•"/>
            </a:pPr>
            <a:r>
              <a:rPr lang="en-US" altLang="en-US" sz="1800">
                <a:latin typeface="Arial" panose="020B0604020202020204" pitchFamily="34" charset="0"/>
              </a:rPr>
              <a:t>Not pruritic</a:t>
            </a:r>
          </a:p>
          <a:p>
            <a:pPr eaLnBrk="1" hangingPunct="1">
              <a:lnSpc>
                <a:spcPct val="100000"/>
              </a:lnSpc>
              <a:spcBef>
                <a:spcPct val="0"/>
              </a:spcBef>
              <a:buClrTx/>
              <a:buFontTx/>
              <a:buChar char="•"/>
            </a:pPr>
            <a:r>
              <a:rPr lang="en-US" altLang="en-US" sz="1800">
                <a:latin typeface="Arial" panose="020B0604020202020204" pitchFamily="34" charset="0"/>
              </a:rPr>
              <a:t>Irregular</a:t>
            </a:r>
          </a:p>
          <a:p>
            <a:pPr eaLnBrk="1" hangingPunct="1">
              <a:lnSpc>
                <a:spcPct val="100000"/>
              </a:lnSpc>
              <a:spcBef>
                <a:spcPct val="0"/>
              </a:spcBef>
              <a:buClrTx/>
              <a:buFontTx/>
              <a:buChar char="•"/>
            </a:pPr>
            <a:r>
              <a:rPr lang="en-US" altLang="en-US" sz="1800">
                <a:latin typeface="Arial" panose="020B0604020202020204" pitchFamily="34" charset="0"/>
              </a:rPr>
              <a:t>May coalesce with fever</a:t>
            </a:r>
          </a:p>
        </p:txBody>
      </p:sp>
    </p:spTree>
    <p:extLst>
      <p:ext uri="{BB962C8B-B14F-4D97-AF65-F5344CB8AC3E}">
        <p14:creationId xmlns:p14="http://schemas.microsoft.com/office/powerpoint/2010/main" val="83598418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457200" y="533400"/>
            <a:ext cx="8229600" cy="1069975"/>
          </a:xfrm>
        </p:spPr>
        <p:txBody>
          <a:bodyPr/>
          <a:lstStyle/>
          <a:p>
            <a:pPr algn="ctr" eaLnBrk="1" hangingPunct="1"/>
            <a:r>
              <a:rPr lang="en-US" altLang="en-US" smtClean="0">
                <a:ea typeface="ＭＳ Ｐゴシック" panose="020B0600070205080204" pitchFamily="34" charset="-128"/>
              </a:rPr>
              <a:t>Quotidian Fever Pattern</a:t>
            </a:r>
          </a:p>
        </p:txBody>
      </p:sp>
      <p:pic>
        <p:nvPicPr>
          <p:cNvPr id="8" name="Picture 3"/>
          <p:cNvPicPr>
            <a:picLocks noChangeArrowheads="1"/>
          </p:cNvPicPr>
          <p:nvPr/>
        </p:nvPicPr>
        <p:blipFill>
          <a:blip r:embed="rId3" cstate="print">
            <a:alphaModFix/>
            <a:duotone>
              <a:prstClr val="black"/>
              <a:schemeClr val="tx2">
                <a:tint val="45000"/>
                <a:satMod val="400000"/>
              </a:schemeClr>
            </a:duotone>
            <a:lum bright="-85000" contrast="100000"/>
          </a:blip>
          <a:srcRect/>
          <a:stretch>
            <a:fillRect/>
          </a:stretch>
        </p:blipFill>
        <p:spPr bwMode="auto">
          <a:xfrm>
            <a:off x="381000" y="1676400"/>
            <a:ext cx="8153400" cy="4724400"/>
          </a:xfrm>
          <a:prstGeom prst="rect">
            <a:avLst/>
          </a:prstGeom>
          <a:ln w="12700">
            <a:solidFill>
              <a:schemeClr val="tx1"/>
            </a:solidFill>
            <a:miter lim="800000"/>
            <a:headEnd/>
            <a:tailEnd/>
          </a:ln>
          <a:effectLst>
            <a:outerShdw blurRad="63500" dist="38100" dir="5400000" algn="ctr" rotWithShape="0">
              <a:schemeClr val="bg2">
                <a:alpha val="74998"/>
              </a:schemeClr>
            </a:outerShdw>
          </a:effectLst>
        </p:spPr>
      </p:pic>
    </p:spTree>
    <p:extLst>
      <p:ext uri="{BB962C8B-B14F-4D97-AF65-F5344CB8AC3E}">
        <p14:creationId xmlns:p14="http://schemas.microsoft.com/office/powerpoint/2010/main" val="91295970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92162"/>
          </a:xfrm>
        </p:spPr>
        <p:txBody>
          <a:bodyPr/>
          <a:lstStyle/>
          <a:p>
            <a:r>
              <a:rPr lang="en-US" dirty="0" smtClean="0"/>
              <a:t>What is our role in JRA/JIA?</a:t>
            </a:r>
            <a:endParaRPr lang="en-US" dirty="0"/>
          </a:p>
        </p:txBody>
      </p:sp>
      <p:sp>
        <p:nvSpPr>
          <p:cNvPr id="3" name="Content Placeholder 2"/>
          <p:cNvSpPr>
            <a:spLocks noGrp="1"/>
          </p:cNvSpPr>
          <p:nvPr>
            <p:ph idx="1"/>
          </p:nvPr>
        </p:nvSpPr>
        <p:spPr>
          <a:xfrm>
            <a:off x="762000" y="1143000"/>
            <a:ext cx="7467600" cy="4800600"/>
          </a:xfrm>
        </p:spPr>
        <p:txBody>
          <a:bodyPr/>
          <a:lstStyle/>
          <a:p>
            <a:r>
              <a:rPr lang="en-US" dirty="0" smtClean="0"/>
              <a:t>It’s a diagnosis of exclusion, so check </a:t>
            </a:r>
            <a:r>
              <a:rPr lang="en-US" dirty="0" err="1" smtClean="0"/>
              <a:t>UpToDate</a:t>
            </a:r>
            <a:r>
              <a:rPr lang="en-US" dirty="0"/>
              <a:t> </a:t>
            </a:r>
            <a:r>
              <a:rPr lang="en-US" dirty="0" smtClean="0"/>
              <a:t>for conditions to rule out</a:t>
            </a:r>
          </a:p>
          <a:p>
            <a:r>
              <a:rPr lang="en-US" dirty="0" smtClean="0"/>
              <a:t>I’d refer all patients to Rheumatology quickly</a:t>
            </a:r>
          </a:p>
          <a:p>
            <a:r>
              <a:rPr lang="en-US" dirty="0" smtClean="0"/>
              <a:t>For mild symptoms, use NSAIDS</a:t>
            </a:r>
          </a:p>
          <a:p>
            <a:r>
              <a:rPr lang="en-US" dirty="0" smtClean="0"/>
              <a:t>For substantial symptoms, severe fevers, or concerns for serious systemic involvement, would send to the </a:t>
            </a:r>
            <a:r>
              <a:rPr lang="en-US" b="1" dirty="0" smtClean="0"/>
              <a:t>ED of a children’s center.</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175</a:t>
            </a:fld>
            <a:endParaRPr lang="en-US" altLang="en-US"/>
          </a:p>
        </p:txBody>
      </p:sp>
    </p:spTree>
    <p:extLst>
      <p:ext uri="{BB962C8B-B14F-4D97-AF65-F5344CB8AC3E}">
        <p14:creationId xmlns:p14="http://schemas.microsoft.com/office/powerpoint/2010/main" val="15492124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4785110" y="3048000"/>
            <a:ext cx="3880908" cy="2910681"/>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176</a:t>
            </a:fld>
            <a:endParaRPr lang="en-US" altLang="en-US"/>
          </a:p>
        </p:txBody>
      </p:sp>
      <p:pic>
        <p:nvPicPr>
          <p:cNvPr id="7" name="Picture 6"/>
          <p:cNvPicPr>
            <a:picLocks noChangeAspect="1"/>
          </p:cNvPicPr>
          <p:nvPr/>
        </p:nvPicPr>
        <p:blipFill>
          <a:blip r:embed="rId3"/>
          <a:stretch>
            <a:fillRect/>
          </a:stretch>
        </p:blipFill>
        <p:spPr>
          <a:xfrm>
            <a:off x="228600" y="3595687"/>
            <a:ext cx="3924300" cy="2943225"/>
          </a:xfrm>
          <a:prstGeom prst="rect">
            <a:avLst/>
          </a:prstGeom>
        </p:spPr>
      </p:pic>
    </p:spTree>
    <p:extLst>
      <p:ext uri="{BB962C8B-B14F-4D97-AF65-F5344CB8AC3E}">
        <p14:creationId xmlns:p14="http://schemas.microsoft.com/office/powerpoint/2010/main" val="2373250223"/>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Sores</a:t>
            </a:r>
            <a:endParaRPr lang="en-US" dirty="0"/>
          </a:p>
        </p:txBody>
      </p:sp>
      <p:sp>
        <p:nvSpPr>
          <p:cNvPr id="3" name="Content Placeholder 2"/>
          <p:cNvSpPr>
            <a:spLocks noGrp="1"/>
          </p:cNvSpPr>
          <p:nvPr>
            <p:ph idx="1"/>
          </p:nvPr>
        </p:nvSpPr>
        <p:spPr>
          <a:xfrm>
            <a:off x="1143000" y="1143000"/>
            <a:ext cx="7543800" cy="4983163"/>
          </a:xfrm>
        </p:spPr>
        <p:txBody>
          <a:bodyPr/>
          <a:lstStyle/>
          <a:p>
            <a:r>
              <a:rPr lang="en-US" dirty="0" smtClean="0"/>
              <a:t>30 year old woman with recurrent </a:t>
            </a:r>
            <a:r>
              <a:rPr lang="en-US" dirty="0" err="1" smtClean="0"/>
              <a:t>aphthous</a:t>
            </a:r>
            <a:r>
              <a:rPr lang="en-US" dirty="0" smtClean="0"/>
              <a:t> ulcers (canker sores).</a:t>
            </a:r>
          </a:p>
          <a:p>
            <a:r>
              <a:rPr lang="en-US" dirty="0" smtClean="0"/>
              <a:t>You are writing for “miracle mouthwash” when she mentions that her joints ache.</a:t>
            </a:r>
          </a:p>
          <a:p>
            <a:r>
              <a:rPr lang="en-US" dirty="0" smtClean="0"/>
              <a:t>She then asks for Acyclovir since her GYN hasn’t called her back for a recurrence of herpes</a:t>
            </a:r>
          </a:p>
          <a:p>
            <a:pPr lvl="1"/>
            <a:r>
              <a:rPr lang="en-US" dirty="0" smtClean="0"/>
              <a:t>“but it doesn’t do anything anyway”</a:t>
            </a:r>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177</a:t>
            </a:fld>
            <a:endParaRPr lang="en-US" altLang="en-US"/>
          </a:p>
        </p:txBody>
      </p:sp>
      <p:pic>
        <p:nvPicPr>
          <p:cNvPr id="6" name="Picture 5"/>
          <p:cNvPicPr>
            <a:picLocks noChangeAspect="1"/>
          </p:cNvPicPr>
          <p:nvPr/>
        </p:nvPicPr>
        <p:blipFill>
          <a:blip r:embed="rId2"/>
          <a:stretch>
            <a:fillRect/>
          </a:stretch>
        </p:blipFill>
        <p:spPr>
          <a:xfrm>
            <a:off x="5912427" y="3505200"/>
            <a:ext cx="3239253" cy="2425626"/>
          </a:xfrm>
          <a:prstGeom prst="rect">
            <a:avLst/>
          </a:prstGeom>
        </p:spPr>
      </p:pic>
      <p:pic>
        <p:nvPicPr>
          <p:cNvPr id="7" name="Picture 6"/>
          <p:cNvPicPr>
            <a:picLocks noChangeAspect="1"/>
          </p:cNvPicPr>
          <p:nvPr/>
        </p:nvPicPr>
        <p:blipFill>
          <a:blip r:embed="rId3"/>
          <a:stretch>
            <a:fillRect/>
          </a:stretch>
        </p:blipFill>
        <p:spPr>
          <a:xfrm>
            <a:off x="908212" y="3886200"/>
            <a:ext cx="3288420" cy="2470150"/>
          </a:xfrm>
          <a:prstGeom prst="rect">
            <a:avLst/>
          </a:prstGeom>
        </p:spPr>
      </p:pic>
    </p:spTree>
    <p:extLst>
      <p:ext uri="{BB962C8B-B14F-4D97-AF65-F5344CB8AC3E}">
        <p14:creationId xmlns:p14="http://schemas.microsoft.com/office/powerpoint/2010/main" val="155316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What do you think?</a:t>
            </a:r>
            <a:endParaRPr lang="en-US" dirty="0"/>
          </a:p>
        </p:txBody>
      </p:sp>
      <p:sp>
        <p:nvSpPr>
          <p:cNvPr id="3" name="Content Placeholder 2"/>
          <p:cNvSpPr>
            <a:spLocks noGrp="1"/>
          </p:cNvSpPr>
          <p:nvPr>
            <p:ph idx="1"/>
          </p:nvPr>
        </p:nvSpPr>
        <p:spPr>
          <a:xfrm>
            <a:off x="1371600" y="1295400"/>
            <a:ext cx="7315200" cy="4830763"/>
          </a:xfrm>
        </p:spPr>
        <p:txBody>
          <a:bodyPr/>
          <a:lstStyle/>
          <a:p>
            <a:r>
              <a:rPr lang="en-US" dirty="0" smtClean="0"/>
              <a:t>A)	Unrelated genital HSV and canker sores</a:t>
            </a:r>
          </a:p>
          <a:p>
            <a:r>
              <a:rPr lang="en-US" dirty="0" smtClean="0"/>
              <a:t>B)	Radiation poisoning</a:t>
            </a:r>
          </a:p>
          <a:p>
            <a:r>
              <a:rPr lang="en-US" dirty="0" smtClean="0"/>
              <a:t>C)	</a:t>
            </a:r>
            <a:r>
              <a:rPr lang="en-US" dirty="0" err="1" smtClean="0"/>
              <a:t>Behcet’s</a:t>
            </a:r>
            <a:r>
              <a:rPr lang="en-US" dirty="0" smtClean="0"/>
              <a:t> disease</a:t>
            </a:r>
          </a:p>
          <a:p>
            <a:r>
              <a:rPr lang="en-US" dirty="0" smtClean="0"/>
              <a:t>D)	SLE</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178</a:t>
            </a:fld>
            <a:endParaRPr lang="en-US" altLang="en-US"/>
          </a:p>
        </p:txBody>
      </p:sp>
    </p:spTree>
    <p:extLst>
      <p:ext uri="{BB962C8B-B14F-4D97-AF65-F5344CB8AC3E}">
        <p14:creationId xmlns:p14="http://schemas.microsoft.com/office/powerpoint/2010/main" val="415290508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28700"/>
            <a:ext cx="5715000" cy="1143000"/>
          </a:xfrm>
        </p:spPr>
        <p:txBody>
          <a:bodyPr/>
          <a:lstStyle/>
          <a:p>
            <a:r>
              <a:rPr lang="en-US" dirty="0" smtClean="0"/>
              <a:t>Thank You for your attention and participation.</a:t>
            </a:r>
            <a:br>
              <a:rPr lang="en-US" dirty="0" smtClean="0"/>
            </a:br>
            <a:r>
              <a:rPr lang="en-US" dirty="0" smtClean="0"/>
              <a:t>Questions and answers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0" y="2529681"/>
            <a:ext cx="4876800" cy="3657600"/>
          </a:xfr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179</a:t>
            </a:fld>
            <a:endParaRPr lang="en-US" altLang="en-US"/>
          </a:p>
        </p:txBody>
      </p:sp>
    </p:spTree>
    <p:extLst>
      <p:ext uri="{BB962C8B-B14F-4D97-AF65-F5344CB8AC3E}">
        <p14:creationId xmlns:p14="http://schemas.microsoft.com/office/powerpoint/2010/main" val="1478064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BE541-E737-4F6A-AC4A-DED3AE7B0197}"/>
              </a:ext>
            </a:extLst>
          </p:cNvPr>
          <p:cNvPicPr>
            <a:picLocks noChangeAspect="1"/>
          </p:cNvPicPr>
          <p:nvPr/>
        </p:nvPicPr>
        <p:blipFill>
          <a:blip r:embed="rId2"/>
          <a:stretch>
            <a:fillRect/>
          </a:stretch>
        </p:blipFill>
        <p:spPr>
          <a:xfrm>
            <a:off x="354014" y="1074213"/>
            <a:ext cx="1547886" cy="20076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C8429EA-7E6B-4B1A-A7BF-80B4D8B2F5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815140" y="849846"/>
            <a:ext cx="1171656" cy="2175933"/>
          </a:xfrm>
          <a:prstGeom prst="rect">
            <a:avLst/>
          </a:prstGeom>
        </p:spPr>
      </p:pic>
      <p:sp>
        <p:nvSpPr>
          <p:cNvPr id="9" name="Rectangle 8">
            <a:extLst>
              <a:ext uri="{FF2B5EF4-FFF2-40B4-BE49-F238E27FC236}">
                <a16:creationId xmlns:a16="http://schemas.microsoft.com/office/drawing/2014/main" id="{5AB1D8C9-DE8E-4030-AD8B-305FD6CCF3D9}"/>
              </a:ext>
            </a:extLst>
          </p:cNvPr>
          <p:cNvSpPr/>
          <p:nvPr/>
        </p:nvSpPr>
        <p:spPr>
          <a:xfrm>
            <a:off x="2027545" y="1074213"/>
            <a:ext cx="1363133" cy="863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My joints hurt!</a:t>
            </a:r>
          </a:p>
        </p:txBody>
      </p:sp>
      <p:sp>
        <p:nvSpPr>
          <p:cNvPr id="18" name="Rectangle 17">
            <a:extLst>
              <a:ext uri="{FF2B5EF4-FFF2-40B4-BE49-F238E27FC236}">
                <a16:creationId xmlns:a16="http://schemas.microsoft.com/office/drawing/2014/main" id="{E5B534A4-8279-47F4-92F9-ED0A534F7029}"/>
              </a:ext>
            </a:extLst>
          </p:cNvPr>
          <p:cNvSpPr/>
          <p:nvPr/>
        </p:nvSpPr>
        <p:spPr>
          <a:xfrm>
            <a:off x="3453500" y="370950"/>
            <a:ext cx="4298817" cy="53096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Initial rheumatic H&amp;P</a:t>
            </a:r>
          </a:p>
          <a:p>
            <a:pPr marL="342900" indent="-342900">
              <a:buAutoNum type="arabicParenR"/>
            </a:pPr>
            <a:r>
              <a:rPr lang="en-US" sz="2000" dirty="0">
                <a:solidFill>
                  <a:schemeClr val="tx1"/>
                </a:solidFill>
              </a:rPr>
              <a:t>Is it articular?</a:t>
            </a:r>
          </a:p>
          <a:p>
            <a:pPr marL="342900" indent="-342900">
              <a:buAutoNum type="arabicParenR"/>
            </a:pPr>
            <a:r>
              <a:rPr lang="en-US" sz="2000" dirty="0">
                <a:solidFill>
                  <a:schemeClr val="tx1"/>
                </a:solidFill>
              </a:rPr>
              <a:t>Is it acute or chronic?</a:t>
            </a:r>
          </a:p>
          <a:p>
            <a:pPr marL="342900" indent="-342900">
              <a:buAutoNum type="arabicParenR"/>
            </a:pPr>
            <a:r>
              <a:rPr lang="en-US" sz="2000" dirty="0">
                <a:solidFill>
                  <a:schemeClr val="tx1"/>
                </a:solidFill>
              </a:rPr>
              <a:t>Is synovitis present, stiffness?</a:t>
            </a:r>
          </a:p>
          <a:p>
            <a:pPr marL="342900" indent="-342900">
              <a:buAutoNum type="arabicParenR"/>
            </a:pPr>
            <a:r>
              <a:rPr lang="en-US" sz="2000" dirty="0">
                <a:solidFill>
                  <a:schemeClr val="tx1"/>
                </a:solidFill>
              </a:rPr>
              <a:t>Distribution pattern, </a:t>
            </a:r>
          </a:p>
          <a:p>
            <a:r>
              <a:rPr lang="en-US" sz="2000" dirty="0">
                <a:solidFill>
                  <a:schemeClr val="tx1"/>
                </a:solidFill>
              </a:rPr>
              <a:t>          mono or polyarticular,</a:t>
            </a:r>
          </a:p>
          <a:p>
            <a:r>
              <a:rPr lang="en-US" sz="2000" dirty="0">
                <a:solidFill>
                  <a:schemeClr val="tx1"/>
                </a:solidFill>
              </a:rPr>
              <a:t>          Upper lower extremities</a:t>
            </a:r>
          </a:p>
          <a:p>
            <a:r>
              <a:rPr lang="en-US" sz="2000" dirty="0">
                <a:solidFill>
                  <a:schemeClr val="tx1"/>
                </a:solidFill>
              </a:rPr>
              <a:t>          Symmetric asymmetric</a:t>
            </a:r>
          </a:p>
          <a:p>
            <a:r>
              <a:rPr lang="en-US" sz="2000" dirty="0">
                <a:solidFill>
                  <a:schemeClr val="tx1"/>
                </a:solidFill>
              </a:rPr>
              <a:t>          Axial skeleton involvement</a:t>
            </a:r>
          </a:p>
          <a:p>
            <a:pPr marL="228600" indent="-228600">
              <a:buAutoNum type="arabicParenR" startAt="5"/>
            </a:pPr>
            <a:r>
              <a:rPr lang="en-US" sz="2000" dirty="0">
                <a:solidFill>
                  <a:schemeClr val="tx1"/>
                </a:solidFill>
              </a:rPr>
              <a:t>  Epidemiology:  Age, race, sex, familial </a:t>
            </a:r>
            <a:r>
              <a:rPr lang="en-US" sz="2000" dirty="0" err="1">
                <a:solidFill>
                  <a:schemeClr val="tx1"/>
                </a:solidFill>
              </a:rPr>
              <a:t>agg</a:t>
            </a:r>
            <a:r>
              <a:rPr lang="en-US" sz="2000" dirty="0">
                <a:solidFill>
                  <a:schemeClr val="tx1"/>
                </a:solidFill>
              </a:rPr>
              <a:t>.</a:t>
            </a:r>
          </a:p>
          <a:p>
            <a:pPr marL="228600" indent="-228600">
              <a:buAutoNum type="arabicParenR" startAt="5"/>
            </a:pPr>
            <a:r>
              <a:rPr lang="en-US" sz="2000" dirty="0">
                <a:solidFill>
                  <a:schemeClr val="tx1"/>
                </a:solidFill>
              </a:rPr>
              <a:t>  Overtime: intermittent, migratory, additive</a:t>
            </a:r>
          </a:p>
          <a:p>
            <a:pPr marL="228600" indent="-228600">
              <a:buAutoNum type="arabicParenR" startAt="5"/>
            </a:pPr>
            <a:r>
              <a:rPr lang="en-US" sz="2000" dirty="0">
                <a:solidFill>
                  <a:schemeClr val="tx1"/>
                </a:solidFill>
              </a:rPr>
              <a:t>  Systemic manifestations? </a:t>
            </a:r>
          </a:p>
          <a:p>
            <a:pPr marL="228600" indent="-228600">
              <a:buAutoNum type="arabicParenR" startAt="5"/>
            </a:pPr>
            <a:r>
              <a:rPr lang="en-US" sz="2000" dirty="0">
                <a:solidFill>
                  <a:schemeClr val="tx1"/>
                </a:solidFill>
              </a:rPr>
              <a:t>  Taking meds than induce joint pain? </a:t>
            </a:r>
          </a:p>
          <a:p>
            <a:pPr marL="228600" indent="-228600">
              <a:buAutoNum type="arabicParenR" startAt="5"/>
            </a:pPr>
            <a:r>
              <a:rPr lang="en-US" sz="2000" dirty="0">
                <a:solidFill>
                  <a:schemeClr val="tx1"/>
                </a:solidFill>
              </a:rPr>
              <a:t>   Neurologic/</a:t>
            </a:r>
            <a:r>
              <a:rPr lang="en-US" sz="2000" dirty="0" err="1">
                <a:solidFill>
                  <a:schemeClr val="tx1"/>
                </a:solidFill>
              </a:rPr>
              <a:t>vasc</a:t>
            </a:r>
            <a:r>
              <a:rPr lang="en-US" sz="2000" dirty="0">
                <a:solidFill>
                  <a:schemeClr val="tx1"/>
                </a:solidFill>
              </a:rPr>
              <a:t> findings ? </a:t>
            </a:r>
          </a:p>
        </p:txBody>
      </p:sp>
    </p:spTree>
    <p:extLst>
      <p:ext uri="{BB962C8B-B14F-4D97-AF65-F5344CB8AC3E}">
        <p14:creationId xmlns:p14="http://schemas.microsoft.com/office/powerpoint/2010/main" val="590214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564" y="1143000"/>
            <a:ext cx="5791200" cy="4525963"/>
          </a:xfrm>
        </p:spPr>
        <p:txBody>
          <a:bodyPr/>
          <a:lstStyle/>
          <a:p>
            <a:r>
              <a:rPr lang="en-US" dirty="0" smtClean="0"/>
              <a:t>38 year old man with acute, disabling pain and redness in left foot/ankle</a:t>
            </a:r>
          </a:p>
          <a:p>
            <a:r>
              <a:rPr lang="en-US" dirty="0" smtClean="0"/>
              <a:t>PMH: HTN on HCTZ</a:t>
            </a:r>
          </a:p>
          <a:p>
            <a:r>
              <a:rPr lang="en-US" dirty="0" smtClean="0"/>
              <a:t>Began while drinking beer/eating wings last night</a:t>
            </a:r>
          </a:p>
          <a:p>
            <a:r>
              <a:rPr lang="en-US" dirty="0" smtClean="0"/>
              <a:t>Same thing happened twice before</a:t>
            </a:r>
          </a:p>
          <a:p>
            <a:r>
              <a:rPr lang="en-US" dirty="0" smtClean="0"/>
              <a:t>Can only bear minimal weight</a:t>
            </a:r>
          </a:p>
          <a:p>
            <a:r>
              <a:rPr lang="en-US" dirty="0" smtClean="0"/>
              <a:t>Tenderness is so exquisite that he couldn’t bear the pressure from the sheet in bed</a:t>
            </a:r>
          </a:p>
          <a:p>
            <a:r>
              <a:rPr lang="en-US" dirty="0" smtClean="0"/>
              <a:t>Had 2 Percocet at home	</a:t>
            </a:r>
          </a:p>
          <a:p>
            <a:pPr lvl="1"/>
            <a:r>
              <a:rPr lang="en-US" dirty="0" smtClean="0"/>
              <a:t>They only helped a little</a:t>
            </a:r>
          </a:p>
          <a:p>
            <a:r>
              <a:rPr lang="en-US" dirty="0" smtClean="0"/>
              <a:t>Not sick/no fever</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19</a:t>
            </a:fld>
            <a:endParaRPr lang="en-US" altLang="en-US"/>
          </a:p>
        </p:txBody>
      </p:sp>
      <p:pic>
        <p:nvPicPr>
          <p:cNvPr id="6" name="Picture 5"/>
          <p:cNvPicPr>
            <a:picLocks noChangeAspect="1"/>
          </p:cNvPicPr>
          <p:nvPr/>
        </p:nvPicPr>
        <p:blipFill rotWithShape="1">
          <a:blip r:embed="rId2"/>
          <a:srcRect l="53630" t="30798" r="29144" b="9444"/>
          <a:stretch/>
        </p:blipFill>
        <p:spPr>
          <a:xfrm>
            <a:off x="6019800" y="-1"/>
            <a:ext cx="3124200" cy="6096001"/>
          </a:xfrm>
          <a:prstGeom prst="rect">
            <a:avLst/>
          </a:prstGeom>
        </p:spPr>
      </p:pic>
      <p:sp>
        <p:nvSpPr>
          <p:cNvPr id="2" name="Title 1"/>
          <p:cNvSpPr>
            <a:spLocks noGrp="1"/>
          </p:cNvSpPr>
          <p:nvPr>
            <p:ph type="title"/>
          </p:nvPr>
        </p:nvSpPr>
        <p:spPr>
          <a:xfrm>
            <a:off x="3118164" y="144463"/>
            <a:ext cx="3962400" cy="738187"/>
          </a:xfrm>
        </p:spPr>
        <p:txBody>
          <a:bodyPr/>
          <a:lstStyle/>
          <a:p>
            <a:r>
              <a:rPr lang="en-US" dirty="0" smtClean="0">
                <a:solidFill>
                  <a:schemeClr val="accent6">
                    <a:lumMod val="75000"/>
                  </a:schemeClr>
                </a:solidFill>
              </a:rPr>
              <a:t>Polling question</a:t>
            </a:r>
            <a:endParaRPr lang="en-US" dirty="0">
              <a:solidFill>
                <a:schemeClr val="accent6">
                  <a:lumMod val="75000"/>
                </a:schemeClr>
              </a:solidFill>
            </a:endParaRPr>
          </a:p>
        </p:txBody>
      </p:sp>
    </p:spTree>
    <p:extLst>
      <p:ext uri="{BB962C8B-B14F-4D97-AF65-F5344CB8AC3E}">
        <p14:creationId xmlns:p14="http://schemas.microsoft.com/office/powerpoint/2010/main" val="3557921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458200" cy="503238"/>
          </a:xfrm>
        </p:spPr>
        <p:txBody>
          <a:bodyPr/>
          <a:lstStyle/>
          <a:p>
            <a:r>
              <a:rPr lang="en-US" dirty="0" smtClean="0"/>
              <a:t>Continuing Education Credits</a:t>
            </a:r>
            <a:endParaRPr lang="en-US" dirty="0"/>
          </a:p>
        </p:txBody>
      </p:sp>
      <p:sp>
        <p:nvSpPr>
          <p:cNvPr id="3" name="Content Placeholder 2"/>
          <p:cNvSpPr>
            <a:spLocks noGrp="1"/>
          </p:cNvSpPr>
          <p:nvPr>
            <p:ph idx="1"/>
          </p:nvPr>
        </p:nvSpPr>
        <p:spPr>
          <a:xfrm>
            <a:off x="152400" y="1600200"/>
            <a:ext cx="6210300" cy="4343399"/>
          </a:xfrm>
        </p:spPr>
        <p:txBody>
          <a:bodyPr>
            <a:noAutofit/>
          </a:bodyPr>
          <a:lstStyle/>
          <a:p>
            <a:pPr marL="0" indent="0">
              <a:buNone/>
            </a:pPr>
            <a:r>
              <a:rPr lang="en-US" sz="1800" dirty="0" smtClean="0"/>
              <a:t>In support </a:t>
            </a:r>
            <a:r>
              <a:rPr lang="en-US" sz="1800" dirty="0"/>
              <a:t>of improving patient care, Community Health Center, Inc./Weitzman Institute is jointly accredited by the Accreditation Council for Continuing Medical Education (ACCME), the Accreditation Council for Pharmacy Education (ACPE), and the American Nurses Credentialing Center (ANCC), to provide continuing education for the healthcare team</a:t>
            </a:r>
            <a:r>
              <a:rPr lang="en-US" sz="1800" dirty="0" smtClean="0"/>
              <a:t>.</a:t>
            </a:r>
          </a:p>
          <a:p>
            <a:pPr marL="0" indent="0">
              <a:buNone/>
            </a:pPr>
            <a:endParaRPr lang="en-US" sz="1800" dirty="0" smtClean="0"/>
          </a:p>
          <a:p>
            <a:pPr marL="0" indent="0">
              <a:buNone/>
            </a:pPr>
            <a:r>
              <a:rPr lang="en-US" sz="1800" dirty="0" smtClean="0"/>
              <a:t>This </a:t>
            </a:r>
            <a:r>
              <a:rPr lang="en-US" sz="1800" dirty="0"/>
              <a:t>series is intended </a:t>
            </a:r>
            <a:r>
              <a:rPr lang="en-US" sz="1800" dirty="0" smtClean="0"/>
              <a:t>for Nurse Practitioner Residents</a:t>
            </a:r>
            <a:r>
              <a:rPr lang="en-US" sz="1800" dirty="0" smtClean="0">
                <a:solidFill>
                  <a:srgbClr val="FF0000"/>
                </a:solidFill>
              </a:rPr>
              <a:t>.</a:t>
            </a:r>
            <a:endParaRPr lang="en-US" sz="1800" dirty="0" smtClean="0">
              <a:solidFill>
                <a:srgbClr val="FF0000"/>
              </a:solidFill>
            </a:endParaRPr>
          </a:p>
          <a:p>
            <a:pPr marL="0" indent="0">
              <a:buNone/>
            </a:pPr>
            <a:endParaRPr lang="en-US" sz="1800" dirty="0"/>
          </a:p>
          <a:p>
            <a:pPr marL="0" indent="0">
              <a:buNone/>
            </a:pPr>
            <a:r>
              <a:rPr lang="en-US" sz="1800" dirty="0" smtClean="0"/>
              <a:t>Please complete the survey – linked in the chat, and emailed to all attendees – to request your continuing education credit.</a:t>
            </a:r>
          </a:p>
          <a:p>
            <a:pPr marL="0" indent="0">
              <a:buNone/>
            </a:pPr>
            <a:endParaRPr lang="en-US" sz="1800" dirty="0"/>
          </a:p>
          <a:p>
            <a:pPr marL="0" indent="0">
              <a:buNone/>
            </a:pPr>
            <a:r>
              <a:rPr lang="en-US" sz="1800" dirty="0" smtClean="0"/>
              <a:t>A comprehensive certificate will be sent out after the end of the series, </a:t>
            </a:r>
            <a:r>
              <a:rPr lang="en-US" sz="1800" dirty="0" smtClean="0"/>
              <a:t>June 2022</a:t>
            </a:r>
            <a:r>
              <a:rPr lang="en-US" sz="1800" dirty="0" smtClean="0"/>
              <a:t>. </a:t>
            </a:r>
            <a:endParaRPr lang="en-US" sz="1800" dirty="0"/>
          </a:p>
        </p:txBody>
      </p:sp>
      <p:pic>
        <p:nvPicPr>
          <p:cNvPr id="1026" name="Picture 2" descr="https://mcusercontent.com/8eeee921893db656502b54f00/images/0e0f1bd4-a57b-4cfa-be43-7659e33eab37.pn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6400800" y="2590800"/>
            <a:ext cx="2639439" cy="181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251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38200"/>
            <a:ext cx="5715000" cy="1143000"/>
          </a:xfrm>
        </p:spPr>
        <p:txBody>
          <a:bodyPr/>
          <a:lstStyle/>
          <a:p>
            <a:r>
              <a:rPr lang="en-US" dirty="0" smtClean="0"/>
              <a:t>Choose the best answer for what to do in the office</a:t>
            </a:r>
            <a:endParaRPr lang="en-US" dirty="0"/>
          </a:p>
        </p:txBody>
      </p:sp>
      <p:sp>
        <p:nvSpPr>
          <p:cNvPr id="3" name="Content Placeholder 2"/>
          <p:cNvSpPr>
            <a:spLocks noGrp="1"/>
          </p:cNvSpPr>
          <p:nvPr>
            <p:ph idx="1"/>
          </p:nvPr>
        </p:nvSpPr>
        <p:spPr>
          <a:xfrm>
            <a:off x="762000" y="2022093"/>
            <a:ext cx="7543800" cy="4525963"/>
          </a:xfrm>
        </p:spPr>
        <p:txBody>
          <a:bodyPr/>
          <a:lstStyle/>
          <a:p>
            <a:r>
              <a:rPr lang="en-US" dirty="0"/>
              <a:t>A</a:t>
            </a:r>
            <a:r>
              <a:rPr lang="en-US" dirty="0" smtClean="0"/>
              <a:t>:	If you (or a colleague) know how to tap either joint, do it</a:t>
            </a:r>
          </a:p>
          <a:p>
            <a:r>
              <a:rPr lang="en-US" dirty="0" smtClean="0"/>
              <a:t>B: 	Begin allopurinol</a:t>
            </a:r>
          </a:p>
          <a:p>
            <a:r>
              <a:rPr lang="en-US" dirty="0" smtClean="0"/>
              <a:t>C:	Prescribe Naproxen 500 mg BID</a:t>
            </a:r>
          </a:p>
          <a:p>
            <a:r>
              <a:rPr lang="en-US" dirty="0" smtClean="0"/>
              <a:t>D:	Have nurse give </a:t>
            </a:r>
            <a:r>
              <a:rPr lang="en-US" dirty="0" err="1" smtClean="0"/>
              <a:t>Toradol</a:t>
            </a:r>
            <a:r>
              <a:rPr lang="en-US" dirty="0" smtClean="0"/>
              <a:t> 60 mg IM now</a:t>
            </a:r>
          </a:p>
          <a:p>
            <a:r>
              <a:rPr lang="en-US" dirty="0" smtClean="0"/>
              <a:t>E: 	All of the above</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20</a:t>
            </a:fld>
            <a:endParaRPr lang="en-US" altLang="en-US"/>
          </a:p>
        </p:txBody>
      </p:sp>
    </p:spTree>
    <p:extLst>
      <p:ext uri="{BB962C8B-B14F-4D97-AF65-F5344CB8AC3E}">
        <p14:creationId xmlns:p14="http://schemas.microsoft.com/office/powerpoint/2010/main" val="1070174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21</a:t>
            </a:fld>
            <a:endParaRPr lang="en-US" altLang="en-US"/>
          </a:p>
        </p:txBody>
      </p:sp>
      <p:pic>
        <p:nvPicPr>
          <p:cNvPr id="4" name="Picture 3"/>
          <p:cNvPicPr>
            <a:picLocks noChangeAspect="1"/>
          </p:cNvPicPr>
          <p:nvPr/>
        </p:nvPicPr>
        <p:blipFill rotWithShape="1">
          <a:blip r:embed="rId2"/>
          <a:srcRect l="8157" t="17037" r="25833" b="5185"/>
          <a:stretch/>
        </p:blipFill>
        <p:spPr>
          <a:xfrm>
            <a:off x="0" y="1"/>
            <a:ext cx="9082674" cy="6019800"/>
          </a:xfrm>
          <a:prstGeom prst="rect">
            <a:avLst/>
          </a:prstGeom>
        </p:spPr>
      </p:pic>
    </p:spTree>
    <p:extLst>
      <p:ext uri="{BB962C8B-B14F-4D97-AF65-F5344CB8AC3E}">
        <p14:creationId xmlns:p14="http://schemas.microsoft.com/office/powerpoint/2010/main" val="3069047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97536"/>
            <a:ext cx="5715000" cy="1143000"/>
          </a:xfrm>
        </p:spPr>
        <p:txBody>
          <a:bodyPr/>
          <a:lstStyle/>
          <a:p>
            <a:r>
              <a:rPr lang="en-US" dirty="0" smtClean="0"/>
              <a:t>Gout and diet</a:t>
            </a:r>
            <a:endParaRPr lang="en-US" dirty="0"/>
          </a:p>
        </p:txBody>
      </p:sp>
      <p:sp>
        <p:nvSpPr>
          <p:cNvPr id="3" name="Content Placeholder 2"/>
          <p:cNvSpPr>
            <a:spLocks noGrp="1"/>
          </p:cNvSpPr>
          <p:nvPr>
            <p:ph idx="1"/>
          </p:nvPr>
        </p:nvSpPr>
        <p:spPr>
          <a:xfrm>
            <a:off x="838200" y="1219200"/>
            <a:ext cx="7848600" cy="4525963"/>
          </a:xfrm>
        </p:spPr>
        <p:txBody>
          <a:bodyPr/>
          <a:lstStyle/>
          <a:p>
            <a:r>
              <a:rPr lang="en-US" dirty="0" smtClean="0"/>
              <a:t>Don’t let anybody convince you that diet change won’t be worthwhile</a:t>
            </a:r>
          </a:p>
          <a:p>
            <a:r>
              <a:rPr lang="en-US" dirty="0" smtClean="0"/>
              <a:t>Old handouts of low purine diets for gout are wrong</a:t>
            </a:r>
          </a:p>
          <a:p>
            <a:pPr lvl="1"/>
            <a:r>
              <a:rPr lang="en-US" dirty="0" smtClean="0"/>
              <a:t>Plant-based purines don’t elevate uric acid</a:t>
            </a:r>
          </a:p>
          <a:p>
            <a:r>
              <a:rPr lang="en-US" dirty="0" smtClean="0"/>
              <a:t>Some meats, gravies, and meat sauces are worse than others, but they all are at least moderately high in purines</a:t>
            </a:r>
          </a:p>
          <a:p>
            <a:r>
              <a:rPr lang="en-US" dirty="0" smtClean="0"/>
              <a:t>HFCS is an enormous contributor to gout</a:t>
            </a:r>
          </a:p>
          <a:p>
            <a:r>
              <a:rPr lang="en-US" dirty="0" smtClean="0"/>
              <a:t>Alcohol</a:t>
            </a:r>
          </a:p>
          <a:p>
            <a:pPr lvl="1"/>
            <a:r>
              <a:rPr lang="en-US" dirty="0" smtClean="0"/>
              <a:t>Beer is terrible for gout</a:t>
            </a:r>
          </a:p>
          <a:p>
            <a:pPr lvl="1"/>
            <a:r>
              <a:rPr lang="en-US" dirty="0" smtClean="0"/>
              <a:t>Liquor is pretty bad</a:t>
            </a:r>
          </a:p>
          <a:p>
            <a:pPr lvl="1"/>
            <a:r>
              <a:rPr lang="en-US" dirty="0" smtClean="0"/>
              <a:t>Wine seems fine</a:t>
            </a:r>
          </a:p>
          <a:p>
            <a:pPr lvl="2"/>
            <a:endParaRPr lang="en-US" dirty="0" smtClean="0"/>
          </a:p>
          <a:p>
            <a:pPr lvl="1"/>
            <a:endParaRPr lang="en-US" dirty="0"/>
          </a:p>
          <a:p>
            <a:pPr marL="457200" lvl="1" indent="0">
              <a:buNone/>
            </a:pPr>
            <a:endParaRPr lang="en-US" dirty="0" smtClean="0"/>
          </a:p>
          <a:p>
            <a:pPr marL="57150" indent="0">
              <a:buNone/>
            </a:pPr>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22</a:t>
            </a:fld>
            <a:endParaRPr lang="en-US" altLang="en-US"/>
          </a:p>
        </p:txBody>
      </p:sp>
    </p:spTree>
    <p:extLst>
      <p:ext uri="{BB962C8B-B14F-4D97-AF65-F5344CB8AC3E}">
        <p14:creationId xmlns:p14="http://schemas.microsoft.com/office/powerpoint/2010/main" val="845616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0"/>
            <a:ext cx="5715000" cy="1143000"/>
          </a:xfrm>
        </p:spPr>
        <p:txBody>
          <a:bodyPr/>
          <a:lstStyle/>
          <a:p>
            <a:r>
              <a:rPr lang="en-US" dirty="0" smtClean="0"/>
              <a:t>Gout and diet : what </a:t>
            </a:r>
            <a:r>
              <a:rPr lang="en-US" b="1" dirty="0" smtClean="0"/>
              <a:t>to</a:t>
            </a:r>
            <a:r>
              <a:rPr lang="en-US" dirty="0" smtClean="0"/>
              <a:t> eat</a:t>
            </a:r>
            <a:endParaRPr lang="en-US" dirty="0"/>
          </a:p>
        </p:txBody>
      </p:sp>
      <p:sp>
        <p:nvSpPr>
          <p:cNvPr id="3" name="Content Placeholder 2"/>
          <p:cNvSpPr>
            <a:spLocks noGrp="1"/>
          </p:cNvSpPr>
          <p:nvPr>
            <p:ph idx="1"/>
          </p:nvPr>
        </p:nvSpPr>
        <p:spPr>
          <a:xfrm>
            <a:off x="1371600" y="1600200"/>
            <a:ext cx="7315200" cy="4525963"/>
          </a:xfrm>
        </p:spPr>
        <p:txBody>
          <a:bodyPr/>
          <a:lstStyle/>
          <a:p>
            <a:r>
              <a:rPr lang="en-US" dirty="0" smtClean="0"/>
              <a:t>Cherries! </a:t>
            </a:r>
          </a:p>
          <a:p>
            <a:pPr lvl="1"/>
            <a:r>
              <a:rPr lang="en-US" dirty="0" smtClean="0"/>
              <a:t>A cup of cherries daily markedly decreases gout </a:t>
            </a:r>
            <a:r>
              <a:rPr lang="en-US" dirty="0" err="1" smtClean="0"/>
              <a:t>flareups</a:t>
            </a:r>
            <a:r>
              <a:rPr lang="en-US" dirty="0" smtClean="0"/>
              <a:t>.</a:t>
            </a:r>
          </a:p>
          <a:p>
            <a:pPr lvl="1"/>
            <a:r>
              <a:rPr lang="en-US" dirty="0" smtClean="0"/>
              <a:t>Cherry concentrate or cherry juice work</a:t>
            </a:r>
          </a:p>
          <a:p>
            <a:r>
              <a:rPr lang="en-US" dirty="0" smtClean="0"/>
              <a:t>Whole food, plant-based diet</a:t>
            </a:r>
          </a:p>
          <a:p>
            <a:r>
              <a:rPr lang="en-US" dirty="0" smtClean="0"/>
              <a:t>Vitamin C helps lower uric acid/gout</a:t>
            </a:r>
          </a:p>
          <a:p>
            <a:pPr lvl="1"/>
            <a:r>
              <a:rPr lang="en-US" dirty="0" smtClean="0"/>
              <a:t>But it can raise kidney stone risk</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23</a:t>
            </a:fld>
            <a:endParaRPr lang="en-US" altLang="en-US"/>
          </a:p>
        </p:txBody>
      </p:sp>
    </p:spTree>
    <p:extLst>
      <p:ext uri="{BB962C8B-B14F-4D97-AF65-F5344CB8AC3E}">
        <p14:creationId xmlns:p14="http://schemas.microsoft.com/office/powerpoint/2010/main" val="262361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5715000" cy="1143000"/>
          </a:xfrm>
        </p:spPr>
        <p:txBody>
          <a:bodyPr/>
          <a:lstStyle/>
          <a:p>
            <a:r>
              <a:rPr lang="en-US" dirty="0" smtClean="0"/>
              <a:t>Comorbidities and Med effect</a:t>
            </a:r>
            <a:endParaRPr lang="en-US" dirty="0"/>
          </a:p>
        </p:txBody>
      </p:sp>
      <p:sp>
        <p:nvSpPr>
          <p:cNvPr id="3" name="Content Placeholder 2"/>
          <p:cNvSpPr>
            <a:spLocks noGrp="1"/>
          </p:cNvSpPr>
          <p:nvPr>
            <p:ph idx="1"/>
          </p:nvPr>
        </p:nvSpPr>
        <p:spPr>
          <a:xfrm>
            <a:off x="1524000" y="1905000"/>
            <a:ext cx="6781800" cy="4221163"/>
          </a:xfrm>
        </p:spPr>
        <p:txBody>
          <a:bodyPr/>
          <a:lstStyle/>
          <a:p>
            <a:r>
              <a:rPr lang="en-US" dirty="0" smtClean="0"/>
              <a:t>Renal disease: diminished uric acid clearance</a:t>
            </a:r>
          </a:p>
          <a:p>
            <a:r>
              <a:rPr lang="en-US" dirty="0" smtClean="0"/>
              <a:t>Thyroid disease (both high and low) may increase risk</a:t>
            </a:r>
          </a:p>
          <a:p>
            <a:r>
              <a:rPr lang="en-US" dirty="0" smtClean="0"/>
              <a:t>Diuretics substantially increase uric acid</a:t>
            </a:r>
          </a:p>
          <a:p>
            <a:r>
              <a:rPr lang="en-US" dirty="0" smtClean="0"/>
              <a:t>ARBs, </a:t>
            </a:r>
            <a:r>
              <a:rPr lang="en-US" dirty="0" err="1" smtClean="0"/>
              <a:t>Amlodopine</a:t>
            </a:r>
            <a:r>
              <a:rPr lang="en-US" dirty="0" smtClean="0"/>
              <a:t>, Indomethacin lower uric acid</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24</a:t>
            </a:fld>
            <a:endParaRPr lang="en-US" altLang="en-US"/>
          </a:p>
        </p:txBody>
      </p:sp>
    </p:spTree>
    <p:extLst>
      <p:ext uri="{BB962C8B-B14F-4D97-AF65-F5344CB8AC3E}">
        <p14:creationId xmlns:p14="http://schemas.microsoft.com/office/powerpoint/2010/main" val="2723886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7CAF33-724B-40F5-9302-677EC335F84E}"/>
              </a:ext>
            </a:extLst>
          </p:cNvPr>
          <p:cNvSpPr/>
          <p:nvPr/>
        </p:nvSpPr>
        <p:spPr>
          <a:xfrm>
            <a:off x="-12832" y="967238"/>
            <a:ext cx="1962717" cy="400110"/>
          </a:xfrm>
          <a:prstGeom prst="rect">
            <a:avLst/>
          </a:prstGeom>
        </p:spPr>
        <p:txBody>
          <a:bodyPr wrap="none">
            <a:spAutoFit/>
          </a:bodyPr>
          <a:lstStyle/>
          <a:p>
            <a:pPr lvl="0" algn="ctr"/>
            <a:r>
              <a:rPr lang="en-US" sz="2000" dirty="0">
                <a:solidFill>
                  <a:prstClr val="black"/>
                </a:solidFill>
              </a:rPr>
              <a:t>Typical gout flare</a:t>
            </a:r>
          </a:p>
        </p:txBody>
      </p:sp>
      <p:pic>
        <p:nvPicPr>
          <p:cNvPr id="2" name="Picture 1">
            <a:extLst>
              <a:ext uri="{FF2B5EF4-FFF2-40B4-BE49-F238E27FC236}">
                <a16:creationId xmlns:a16="http://schemas.microsoft.com/office/drawing/2014/main" id="{65FDC1EB-9C5D-4EA5-8D4C-501E6CBB63D7}"/>
              </a:ext>
            </a:extLst>
          </p:cNvPr>
          <p:cNvPicPr>
            <a:picLocks noChangeAspect="1"/>
          </p:cNvPicPr>
          <p:nvPr/>
        </p:nvPicPr>
        <p:blipFill rotWithShape="1">
          <a:blip r:embed="rId2"/>
          <a:srcRect b="4655"/>
          <a:stretch/>
        </p:blipFill>
        <p:spPr>
          <a:xfrm>
            <a:off x="-12832" y="1367348"/>
            <a:ext cx="4505668" cy="2917287"/>
          </a:xfrm>
          <a:prstGeom prst="rect">
            <a:avLst/>
          </a:prstGeom>
        </p:spPr>
      </p:pic>
      <p:sp>
        <p:nvSpPr>
          <p:cNvPr id="19" name="Rectangle 18">
            <a:extLst>
              <a:ext uri="{FF2B5EF4-FFF2-40B4-BE49-F238E27FC236}">
                <a16:creationId xmlns:a16="http://schemas.microsoft.com/office/drawing/2014/main" id="{832069F1-48D0-4468-A5AE-497877225617}"/>
              </a:ext>
            </a:extLst>
          </p:cNvPr>
          <p:cNvSpPr/>
          <p:nvPr/>
        </p:nvSpPr>
        <p:spPr>
          <a:xfrm>
            <a:off x="-12832" y="4340414"/>
            <a:ext cx="3286734" cy="400110"/>
          </a:xfrm>
          <a:prstGeom prst="rect">
            <a:avLst/>
          </a:prstGeom>
        </p:spPr>
        <p:txBody>
          <a:bodyPr wrap="none">
            <a:spAutoFit/>
          </a:bodyPr>
          <a:lstStyle/>
          <a:p>
            <a:pPr lvl="0" algn="ctr"/>
            <a:r>
              <a:rPr lang="en-US" sz="2000" dirty="0">
                <a:solidFill>
                  <a:prstClr val="black"/>
                </a:solidFill>
              </a:rPr>
              <a:t>Polyarticular gout flares: 20 %</a:t>
            </a:r>
          </a:p>
        </p:txBody>
      </p:sp>
      <p:sp>
        <p:nvSpPr>
          <p:cNvPr id="21" name="Rectangle 20">
            <a:extLst>
              <a:ext uri="{FF2B5EF4-FFF2-40B4-BE49-F238E27FC236}">
                <a16:creationId xmlns:a16="http://schemas.microsoft.com/office/drawing/2014/main" id="{F26BCCE5-37A0-40E0-9325-30822C031055}"/>
              </a:ext>
            </a:extLst>
          </p:cNvPr>
          <p:cNvSpPr/>
          <p:nvPr/>
        </p:nvSpPr>
        <p:spPr>
          <a:xfrm>
            <a:off x="5913170" y="3077986"/>
            <a:ext cx="1953933" cy="400110"/>
          </a:xfrm>
          <a:prstGeom prst="rect">
            <a:avLst/>
          </a:prstGeom>
        </p:spPr>
        <p:txBody>
          <a:bodyPr wrap="none">
            <a:spAutoFit/>
          </a:bodyPr>
          <a:lstStyle/>
          <a:p>
            <a:pPr lvl="0" algn="ctr"/>
            <a:r>
              <a:rPr lang="en-US" sz="2000" dirty="0">
                <a:solidFill>
                  <a:prstClr val="black"/>
                </a:solidFill>
              </a:rPr>
              <a:t>Tophaceous gout</a:t>
            </a:r>
          </a:p>
        </p:txBody>
      </p:sp>
      <p:pic>
        <p:nvPicPr>
          <p:cNvPr id="3" name="Picture 2">
            <a:extLst>
              <a:ext uri="{FF2B5EF4-FFF2-40B4-BE49-F238E27FC236}">
                <a16:creationId xmlns:a16="http://schemas.microsoft.com/office/drawing/2014/main" id="{7FC99306-E310-46F2-923A-BCF5E6C116C0}"/>
              </a:ext>
            </a:extLst>
          </p:cNvPr>
          <p:cNvPicPr>
            <a:picLocks noChangeAspect="1"/>
          </p:cNvPicPr>
          <p:nvPr/>
        </p:nvPicPr>
        <p:blipFill>
          <a:blip r:embed="rId3"/>
          <a:stretch>
            <a:fillRect/>
          </a:stretch>
        </p:blipFill>
        <p:spPr>
          <a:xfrm>
            <a:off x="5266550" y="3658133"/>
            <a:ext cx="3247174" cy="2164782"/>
          </a:xfrm>
          <a:prstGeom prst="rect">
            <a:avLst/>
          </a:prstGeom>
        </p:spPr>
      </p:pic>
      <p:pic>
        <p:nvPicPr>
          <p:cNvPr id="4" name="Picture 3"/>
          <p:cNvPicPr>
            <a:picLocks noChangeAspect="1"/>
          </p:cNvPicPr>
          <p:nvPr/>
        </p:nvPicPr>
        <p:blipFill>
          <a:blip r:embed="rId4"/>
          <a:stretch>
            <a:fillRect/>
          </a:stretch>
        </p:blipFill>
        <p:spPr>
          <a:xfrm>
            <a:off x="5478141" y="666842"/>
            <a:ext cx="3613095" cy="2411144"/>
          </a:xfrm>
          <a:prstGeom prst="rect">
            <a:avLst/>
          </a:prstGeom>
        </p:spPr>
      </p:pic>
    </p:spTree>
    <p:extLst>
      <p:ext uri="{BB962C8B-B14F-4D97-AF65-F5344CB8AC3E}">
        <p14:creationId xmlns:p14="http://schemas.microsoft.com/office/powerpoint/2010/main" val="1099726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002" y="685800"/>
            <a:ext cx="5715000" cy="1143000"/>
          </a:xfrm>
        </p:spPr>
        <p:txBody>
          <a:bodyPr/>
          <a:lstStyle/>
          <a:p>
            <a:r>
              <a:rPr lang="en-US" dirty="0" err="1" smtClean="0">
                <a:latin typeface="+mn-lt"/>
              </a:rPr>
              <a:t>Podagra</a:t>
            </a:r>
            <a:endParaRPr lang="en-US" dirty="0">
              <a:latin typeface="+mn-lt"/>
            </a:endParaRPr>
          </a:p>
        </p:txBody>
      </p:sp>
      <p:pic>
        <p:nvPicPr>
          <p:cNvPr id="4098" name="Picture 2" descr="http://medlabnews.ru/wp-content/uploads/2010/10/podag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96440"/>
            <a:ext cx="6343004" cy="385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55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71D016-318B-45EA-AF58-60E1EF705495}"/>
              </a:ext>
            </a:extLst>
          </p:cNvPr>
          <p:cNvSpPr txBox="1"/>
          <p:nvPr/>
        </p:nvSpPr>
        <p:spPr>
          <a:xfrm>
            <a:off x="4029271" y="38288"/>
            <a:ext cx="1654703" cy="707886"/>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Polyarthralgia, mono </a:t>
            </a:r>
          </a:p>
        </p:txBody>
      </p:sp>
      <p:sp>
        <p:nvSpPr>
          <p:cNvPr id="5" name="TextBox 4">
            <a:extLst>
              <a:ext uri="{FF2B5EF4-FFF2-40B4-BE49-F238E27FC236}">
                <a16:creationId xmlns:a16="http://schemas.microsoft.com/office/drawing/2014/main" id="{B49711E6-2EED-4DE5-9C41-61EE085E9B29}"/>
              </a:ext>
            </a:extLst>
          </p:cNvPr>
          <p:cNvSpPr txBox="1"/>
          <p:nvPr/>
        </p:nvSpPr>
        <p:spPr>
          <a:xfrm>
            <a:off x="2626570" y="918358"/>
            <a:ext cx="1039629" cy="33855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600" dirty="0"/>
              <a:t>Articular</a:t>
            </a:r>
          </a:p>
        </p:txBody>
      </p:sp>
      <p:sp>
        <p:nvSpPr>
          <p:cNvPr id="6" name="TextBox 5">
            <a:extLst>
              <a:ext uri="{FF2B5EF4-FFF2-40B4-BE49-F238E27FC236}">
                <a16:creationId xmlns:a16="http://schemas.microsoft.com/office/drawing/2014/main" id="{36429E08-2ED2-4CD3-817E-FAC92338D9D6}"/>
              </a:ext>
            </a:extLst>
          </p:cNvPr>
          <p:cNvSpPr txBox="1"/>
          <p:nvPr/>
        </p:nvSpPr>
        <p:spPr>
          <a:xfrm>
            <a:off x="6919617" y="949473"/>
            <a:ext cx="1200138" cy="33855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600" dirty="0"/>
              <a:t>No articular</a:t>
            </a:r>
          </a:p>
        </p:txBody>
      </p:sp>
      <p:sp>
        <p:nvSpPr>
          <p:cNvPr id="7" name="TextBox 6">
            <a:extLst>
              <a:ext uri="{FF2B5EF4-FFF2-40B4-BE49-F238E27FC236}">
                <a16:creationId xmlns:a16="http://schemas.microsoft.com/office/drawing/2014/main" id="{1A010BD9-9137-4772-904A-DDB9058E8847}"/>
              </a:ext>
            </a:extLst>
          </p:cNvPr>
          <p:cNvSpPr txBox="1"/>
          <p:nvPr/>
        </p:nvSpPr>
        <p:spPr>
          <a:xfrm>
            <a:off x="644353" y="1474642"/>
            <a:ext cx="1227666" cy="307777"/>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Synovitis (+)</a:t>
            </a:r>
            <a:endParaRPr lang="en-US" sz="1600" dirty="0"/>
          </a:p>
        </p:txBody>
      </p:sp>
      <p:sp>
        <p:nvSpPr>
          <p:cNvPr id="8" name="TextBox 7">
            <a:extLst>
              <a:ext uri="{FF2B5EF4-FFF2-40B4-BE49-F238E27FC236}">
                <a16:creationId xmlns:a16="http://schemas.microsoft.com/office/drawing/2014/main" id="{A0C7D5B6-3109-4C27-8309-6CA5808904E7}"/>
              </a:ext>
            </a:extLst>
          </p:cNvPr>
          <p:cNvSpPr txBox="1"/>
          <p:nvPr/>
        </p:nvSpPr>
        <p:spPr>
          <a:xfrm>
            <a:off x="5563824" y="1431754"/>
            <a:ext cx="1227666" cy="307777"/>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Synovitis (-) </a:t>
            </a:r>
          </a:p>
        </p:txBody>
      </p:sp>
      <p:sp>
        <p:nvSpPr>
          <p:cNvPr id="9" name="TextBox 8">
            <a:extLst>
              <a:ext uri="{FF2B5EF4-FFF2-40B4-BE49-F238E27FC236}">
                <a16:creationId xmlns:a16="http://schemas.microsoft.com/office/drawing/2014/main" id="{CE5D5981-D5A9-4F04-A8ED-A9B6B060A4C5}"/>
              </a:ext>
            </a:extLst>
          </p:cNvPr>
          <p:cNvSpPr txBox="1"/>
          <p:nvPr/>
        </p:nvSpPr>
        <p:spPr>
          <a:xfrm>
            <a:off x="521541" y="2135577"/>
            <a:ext cx="515899"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&lt;6 W</a:t>
            </a:r>
          </a:p>
        </p:txBody>
      </p:sp>
      <p:sp>
        <p:nvSpPr>
          <p:cNvPr id="10" name="TextBox 9">
            <a:extLst>
              <a:ext uri="{FF2B5EF4-FFF2-40B4-BE49-F238E27FC236}">
                <a16:creationId xmlns:a16="http://schemas.microsoft.com/office/drawing/2014/main" id="{E955D4E5-CF5E-4D74-B212-FA4AE6D9BC01}"/>
              </a:ext>
            </a:extLst>
          </p:cNvPr>
          <p:cNvSpPr txBox="1"/>
          <p:nvPr/>
        </p:nvSpPr>
        <p:spPr>
          <a:xfrm>
            <a:off x="3397268" y="2111634"/>
            <a:ext cx="547910"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&gt;6 W</a:t>
            </a:r>
          </a:p>
        </p:txBody>
      </p:sp>
      <p:pic>
        <p:nvPicPr>
          <p:cNvPr id="17" name="Picture 16">
            <a:extLst>
              <a:ext uri="{FF2B5EF4-FFF2-40B4-BE49-F238E27FC236}">
                <a16:creationId xmlns:a16="http://schemas.microsoft.com/office/drawing/2014/main" id="{DAA7096C-66AE-4943-B4D2-A85183D658BE}"/>
              </a:ext>
            </a:extLst>
          </p:cNvPr>
          <p:cNvPicPr>
            <a:picLocks noChangeAspect="1"/>
          </p:cNvPicPr>
          <p:nvPr/>
        </p:nvPicPr>
        <p:blipFill rotWithShape="1">
          <a:blip r:embed="rId2"/>
          <a:srcRect l="1722" r="2500" b="3413"/>
          <a:stretch/>
        </p:blipFill>
        <p:spPr>
          <a:xfrm>
            <a:off x="6126766" y="3771033"/>
            <a:ext cx="2840031" cy="2298233"/>
          </a:xfrm>
          <a:prstGeom prst="rect">
            <a:avLst/>
          </a:prstGeom>
        </p:spPr>
      </p:pic>
      <p:sp>
        <p:nvSpPr>
          <p:cNvPr id="19" name="TextBox 18">
            <a:extLst>
              <a:ext uri="{FF2B5EF4-FFF2-40B4-BE49-F238E27FC236}">
                <a16:creationId xmlns:a16="http://schemas.microsoft.com/office/drawing/2014/main" id="{3299052F-8D00-45C6-A7B6-2761F1F5B64B}"/>
              </a:ext>
            </a:extLst>
          </p:cNvPr>
          <p:cNvSpPr txBox="1"/>
          <p:nvPr/>
        </p:nvSpPr>
        <p:spPr>
          <a:xfrm>
            <a:off x="6993384" y="1953470"/>
            <a:ext cx="1055902" cy="73866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Peri-articular pain</a:t>
            </a:r>
          </a:p>
        </p:txBody>
      </p:sp>
      <p:sp>
        <p:nvSpPr>
          <p:cNvPr id="24" name="TextBox 23">
            <a:extLst>
              <a:ext uri="{FF2B5EF4-FFF2-40B4-BE49-F238E27FC236}">
                <a16:creationId xmlns:a16="http://schemas.microsoft.com/office/drawing/2014/main" id="{442C6941-A21A-4EC0-8F2C-A6ECE522657B}"/>
              </a:ext>
            </a:extLst>
          </p:cNvPr>
          <p:cNvSpPr txBox="1"/>
          <p:nvPr/>
        </p:nvSpPr>
        <p:spPr>
          <a:xfrm>
            <a:off x="1152918" y="3062476"/>
            <a:ext cx="1141059" cy="938719"/>
          </a:xfrm>
          <a:prstGeom prst="rect">
            <a:avLst/>
          </a:prstGeom>
          <a:noFill/>
          <a:ln>
            <a:solidFill>
              <a:schemeClr val="tx1"/>
            </a:solidFill>
          </a:ln>
        </p:spPr>
        <p:txBody>
          <a:bodyPr wrap="square" rtlCol="0">
            <a:spAutoFit/>
          </a:bodyPr>
          <a:lstStyle/>
          <a:p>
            <a:r>
              <a:rPr lang="en-US" sz="1100" dirty="0"/>
              <a:t>Septic arthritis</a:t>
            </a:r>
          </a:p>
          <a:p>
            <a:r>
              <a:rPr lang="en-US" sz="1100" dirty="0"/>
              <a:t>Gout</a:t>
            </a:r>
          </a:p>
          <a:p>
            <a:r>
              <a:rPr lang="en-US" sz="1100" dirty="0"/>
              <a:t>CPPD</a:t>
            </a:r>
          </a:p>
          <a:p>
            <a:r>
              <a:rPr lang="en-US" sz="1100" dirty="0"/>
              <a:t>Other infections: Lyme</a:t>
            </a:r>
          </a:p>
        </p:txBody>
      </p:sp>
      <p:cxnSp>
        <p:nvCxnSpPr>
          <p:cNvPr id="25" name="Straight Arrow Connector 24">
            <a:extLst>
              <a:ext uri="{FF2B5EF4-FFF2-40B4-BE49-F238E27FC236}">
                <a16:creationId xmlns:a16="http://schemas.microsoft.com/office/drawing/2014/main" id="{5937ED85-2E7F-4564-AB9F-37D2FE5B3E5A}"/>
              </a:ext>
            </a:extLst>
          </p:cNvPr>
          <p:cNvCxnSpPr>
            <a:cxnSpLocks/>
            <a:stCxn id="4" idx="2"/>
            <a:endCxn id="5" idx="0"/>
          </p:cNvCxnSpPr>
          <p:nvPr/>
        </p:nvCxnSpPr>
        <p:spPr>
          <a:xfrm flipH="1">
            <a:off x="3146385" y="746174"/>
            <a:ext cx="1710238" cy="17218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C34C672-38A9-4898-B9E7-02F3D93C1C44}"/>
              </a:ext>
            </a:extLst>
          </p:cNvPr>
          <p:cNvCxnSpPr>
            <a:cxnSpLocks/>
            <a:stCxn id="4" idx="2"/>
            <a:endCxn id="6" idx="0"/>
          </p:cNvCxnSpPr>
          <p:nvPr/>
        </p:nvCxnSpPr>
        <p:spPr>
          <a:xfrm>
            <a:off x="4856623" y="746174"/>
            <a:ext cx="2663063" cy="2032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34D4A0-97A3-44C9-A073-630765047696}"/>
              </a:ext>
            </a:extLst>
          </p:cNvPr>
          <p:cNvCxnSpPr>
            <a:cxnSpLocks/>
            <a:stCxn id="5" idx="2"/>
            <a:endCxn id="7" idx="0"/>
          </p:cNvCxnSpPr>
          <p:nvPr/>
        </p:nvCxnSpPr>
        <p:spPr>
          <a:xfrm flipH="1">
            <a:off x="1258186" y="1256912"/>
            <a:ext cx="1888199" cy="21773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B872D32-4082-45C8-AFFE-EB996F2D2A8C}"/>
              </a:ext>
            </a:extLst>
          </p:cNvPr>
          <p:cNvCxnSpPr>
            <a:cxnSpLocks/>
            <a:stCxn id="5" idx="2"/>
            <a:endCxn id="8" idx="0"/>
          </p:cNvCxnSpPr>
          <p:nvPr/>
        </p:nvCxnSpPr>
        <p:spPr>
          <a:xfrm>
            <a:off x="3146385" y="1256912"/>
            <a:ext cx="3031272" cy="17484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139A157-29B0-4303-9D29-57615668EA81}"/>
              </a:ext>
            </a:extLst>
          </p:cNvPr>
          <p:cNvCxnSpPr>
            <a:cxnSpLocks/>
            <a:stCxn id="6" idx="2"/>
            <a:endCxn id="19" idx="0"/>
          </p:cNvCxnSpPr>
          <p:nvPr/>
        </p:nvCxnSpPr>
        <p:spPr>
          <a:xfrm>
            <a:off x="7519686" y="1288027"/>
            <a:ext cx="1649" cy="6654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B78372E-8F0E-4016-9597-6DC6926CCBC9}"/>
              </a:ext>
            </a:extLst>
          </p:cNvPr>
          <p:cNvCxnSpPr>
            <a:cxnSpLocks/>
            <a:stCxn id="19" idx="2"/>
            <a:endCxn id="17" idx="0"/>
          </p:cNvCxnSpPr>
          <p:nvPr/>
        </p:nvCxnSpPr>
        <p:spPr>
          <a:xfrm>
            <a:off x="7521335" y="2692134"/>
            <a:ext cx="25447" cy="10788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068189E-10DF-44DE-A456-2930EEA2522C}"/>
              </a:ext>
            </a:extLst>
          </p:cNvPr>
          <p:cNvCxnSpPr>
            <a:cxnSpLocks/>
            <a:stCxn id="7" idx="2"/>
            <a:endCxn id="9" idx="0"/>
          </p:cNvCxnSpPr>
          <p:nvPr/>
        </p:nvCxnSpPr>
        <p:spPr>
          <a:xfrm flipH="1">
            <a:off x="779491" y="1782419"/>
            <a:ext cx="478695" cy="35315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AA4EB2-DF14-4B8C-80A9-32042DB86C53}"/>
              </a:ext>
            </a:extLst>
          </p:cNvPr>
          <p:cNvCxnSpPr>
            <a:cxnSpLocks/>
            <a:stCxn id="7" idx="2"/>
            <a:endCxn id="10" idx="0"/>
          </p:cNvCxnSpPr>
          <p:nvPr/>
        </p:nvCxnSpPr>
        <p:spPr>
          <a:xfrm>
            <a:off x="1258186" y="1782419"/>
            <a:ext cx="2413037" cy="32921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83EBBE-3B76-4C89-B715-8E140C2DABAD}"/>
              </a:ext>
            </a:extLst>
          </p:cNvPr>
          <p:cNvCxnSpPr>
            <a:cxnSpLocks/>
            <a:stCxn id="8" idx="2"/>
            <a:endCxn id="228" idx="0"/>
          </p:cNvCxnSpPr>
          <p:nvPr/>
        </p:nvCxnSpPr>
        <p:spPr>
          <a:xfrm>
            <a:off x="6177657" y="1739531"/>
            <a:ext cx="9615" cy="15852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41F13B4-AEA3-4693-806A-983450192688}"/>
              </a:ext>
            </a:extLst>
          </p:cNvPr>
          <p:cNvCxnSpPr>
            <a:cxnSpLocks/>
            <a:stCxn id="10" idx="2"/>
            <a:endCxn id="153" idx="0"/>
          </p:cNvCxnSpPr>
          <p:nvPr/>
        </p:nvCxnSpPr>
        <p:spPr>
          <a:xfrm flipH="1">
            <a:off x="3065457" y="2388633"/>
            <a:ext cx="605766" cy="14756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618B727-AC52-4AC1-A792-1021A189F89C}"/>
              </a:ext>
            </a:extLst>
          </p:cNvPr>
          <p:cNvCxnSpPr>
            <a:cxnSpLocks/>
            <a:stCxn id="10" idx="2"/>
            <a:endCxn id="155" idx="0"/>
          </p:cNvCxnSpPr>
          <p:nvPr/>
        </p:nvCxnSpPr>
        <p:spPr>
          <a:xfrm>
            <a:off x="3671223" y="2388633"/>
            <a:ext cx="667650" cy="1422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1159D42-C0B5-4A32-A754-1619057F973A}"/>
              </a:ext>
            </a:extLst>
          </p:cNvPr>
          <p:cNvSpPr txBox="1"/>
          <p:nvPr/>
        </p:nvSpPr>
        <p:spPr>
          <a:xfrm>
            <a:off x="2615026" y="2536202"/>
            <a:ext cx="900862"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Symmetric</a:t>
            </a:r>
          </a:p>
        </p:txBody>
      </p:sp>
      <p:sp>
        <p:nvSpPr>
          <p:cNvPr id="155" name="TextBox 154">
            <a:extLst>
              <a:ext uri="{FF2B5EF4-FFF2-40B4-BE49-F238E27FC236}">
                <a16:creationId xmlns:a16="http://schemas.microsoft.com/office/drawing/2014/main" id="{AAB50233-4927-45ED-B7E2-DB04A030BDE2}"/>
              </a:ext>
            </a:extLst>
          </p:cNvPr>
          <p:cNvSpPr txBox="1"/>
          <p:nvPr/>
        </p:nvSpPr>
        <p:spPr>
          <a:xfrm>
            <a:off x="3821122" y="2530878"/>
            <a:ext cx="1035501"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Asymmetric</a:t>
            </a:r>
          </a:p>
        </p:txBody>
      </p:sp>
      <p:cxnSp>
        <p:nvCxnSpPr>
          <p:cNvPr id="206" name="Straight Arrow Connector 205">
            <a:extLst>
              <a:ext uri="{FF2B5EF4-FFF2-40B4-BE49-F238E27FC236}">
                <a16:creationId xmlns:a16="http://schemas.microsoft.com/office/drawing/2014/main" id="{97C2229B-75B3-4B27-AAFC-9419B8E6FB91}"/>
              </a:ext>
            </a:extLst>
          </p:cNvPr>
          <p:cNvCxnSpPr>
            <a:cxnSpLocks/>
            <a:stCxn id="9" idx="2"/>
            <a:endCxn id="208" idx="0"/>
          </p:cNvCxnSpPr>
          <p:nvPr/>
        </p:nvCxnSpPr>
        <p:spPr>
          <a:xfrm flipH="1">
            <a:off x="536370" y="2412576"/>
            <a:ext cx="243121" cy="14541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8B8517FF-685E-46C0-9963-2507AC7F840E}"/>
              </a:ext>
            </a:extLst>
          </p:cNvPr>
          <p:cNvCxnSpPr>
            <a:cxnSpLocks/>
            <a:stCxn id="9" idx="2"/>
            <a:endCxn id="209" idx="0"/>
          </p:cNvCxnSpPr>
          <p:nvPr/>
        </p:nvCxnSpPr>
        <p:spPr>
          <a:xfrm>
            <a:off x="779491" y="2412576"/>
            <a:ext cx="880964" cy="14541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6C6486E5-1644-4C4E-A539-37CA383B4E42}"/>
              </a:ext>
            </a:extLst>
          </p:cNvPr>
          <p:cNvSpPr txBox="1"/>
          <p:nvPr/>
        </p:nvSpPr>
        <p:spPr>
          <a:xfrm>
            <a:off x="85939" y="2557992"/>
            <a:ext cx="900862"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Symmetric</a:t>
            </a:r>
          </a:p>
        </p:txBody>
      </p:sp>
      <p:sp>
        <p:nvSpPr>
          <p:cNvPr id="209" name="TextBox 208">
            <a:extLst>
              <a:ext uri="{FF2B5EF4-FFF2-40B4-BE49-F238E27FC236}">
                <a16:creationId xmlns:a16="http://schemas.microsoft.com/office/drawing/2014/main" id="{A6736C61-7E31-430D-9F50-B949A07E6401}"/>
              </a:ext>
            </a:extLst>
          </p:cNvPr>
          <p:cNvSpPr txBox="1"/>
          <p:nvPr/>
        </p:nvSpPr>
        <p:spPr>
          <a:xfrm>
            <a:off x="1142704" y="2557993"/>
            <a:ext cx="1035501"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Asymmetric</a:t>
            </a:r>
          </a:p>
        </p:txBody>
      </p:sp>
      <p:sp>
        <p:nvSpPr>
          <p:cNvPr id="228" name="TextBox 227">
            <a:extLst>
              <a:ext uri="{FF2B5EF4-FFF2-40B4-BE49-F238E27FC236}">
                <a16:creationId xmlns:a16="http://schemas.microsoft.com/office/drawing/2014/main" id="{1F425B48-9D20-40EA-B249-2EF1679B9087}"/>
              </a:ext>
            </a:extLst>
          </p:cNvPr>
          <p:cNvSpPr txBox="1"/>
          <p:nvPr/>
        </p:nvSpPr>
        <p:spPr>
          <a:xfrm>
            <a:off x="5525903" y="1898057"/>
            <a:ext cx="1322737" cy="1277273"/>
          </a:xfrm>
          <a:prstGeom prst="rect">
            <a:avLst/>
          </a:prstGeom>
          <a:noFill/>
          <a:ln>
            <a:solidFill>
              <a:schemeClr val="tx1"/>
            </a:solidFill>
          </a:ln>
        </p:spPr>
        <p:txBody>
          <a:bodyPr wrap="square" rtlCol="0">
            <a:spAutoFit/>
          </a:bodyPr>
          <a:lstStyle/>
          <a:p>
            <a:r>
              <a:rPr lang="en-US" sz="1100" dirty="0"/>
              <a:t>OA, chronic</a:t>
            </a:r>
          </a:p>
          <a:p>
            <a:r>
              <a:rPr lang="en-US" sz="1100" dirty="0"/>
              <a:t>Symmetric or Asymmetric</a:t>
            </a:r>
          </a:p>
          <a:p>
            <a:r>
              <a:rPr lang="en-US" sz="1100" dirty="0"/>
              <a:t>Peripheral and axial</a:t>
            </a:r>
          </a:p>
          <a:p>
            <a:r>
              <a:rPr lang="en-US" sz="1100" dirty="0"/>
              <a:t>AVN</a:t>
            </a:r>
          </a:p>
          <a:p>
            <a:r>
              <a:rPr lang="en-US" sz="1100" dirty="0"/>
              <a:t>Charcot joint</a:t>
            </a:r>
          </a:p>
          <a:p>
            <a:r>
              <a:rPr lang="en-US" sz="1100" dirty="0"/>
              <a:t>Hypermobility S</a:t>
            </a:r>
          </a:p>
        </p:txBody>
      </p:sp>
      <p:sp>
        <p:nvSpPr>
          <p:cNvPr id="239" name="TextBox 238">
            <a:extLst>
              <a:ext uri="{FF2B5EF4-FFF2-40B4-BE49-F238E27FC236}">
                <a16:creationId xmlns:a16="http://schemas.microsoft.com/office/drawing/2014/main" id="{A3D246E3-A92F-42AF-A1A8-171381E1217A}"/>
              </a:ext>
            </a:extLst>
          </p:cNvPr>
          <p:cNvSpPr txBox="1"/>
          <p:nvPr/>
        </p:nvSpPr>
        <p:spPr>
          <a:xfrm>
            <a:off x="2463642" y="3097101"/>
            <a:ext cx="1203630" cy="646331"/>
          </a:xfrm>
          <a:prstGeom prst="rect">
            <a:avLst/>
          </a:prstGeom>
          <a:noFill/>
          <a:ln>
            <a:solidFill>
              <a:schemeClr val="tx1"/>
            </a:solidFill>
          </a:ln>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Systemic rheumatic disease (SRD)</a:t>
            </a:r>
          </a:p>
        </p:txBody>
      </p:sp>
      <p:cxnSp>
        <p:nvCxnSpPr>
          <p:cNvPr id="240" name="Straight Arrow Connector 239">
            <a:extLst>
              <a:ext uri="{FF2B5EF4-FFF2-40B4-BE49-F238E27FC236}">
                <a16:creationId xmlns:a16="http://schemas.microsoft.com/office/drawing/2014/main" id="{1DB925BA-2C9A-421B-B738-904D4D026414}"/>
              </a:ext>
            </a:extLst>
          </p:cNvPr>
          <p:cNvCxnSpPr>
            <a:cxnSpLocks/>
            <a:stCxn id="153" idx="2"/>
            <a:endCxn id="239" idx="0"/>
          </p:cNvCxnSpPr>
          <p:nvPr/>
        </p:nvCxnSpPr>
        <p:spPr>
          <a:xfrm>
            <a:off x="3065457" y="2813201"/>
            <a:ext cx="0" cy="2839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F740962A-DAFA-4754-B87A-B8901604BD86}"/>
              </a:ext>
            </a:extLst>
          </p:cNvPr>
          <p:cNvSpPr txBox="1"/>
          <p:nvPr/>
        </p:nvSpPr>
        <p:spPr>
          <a:xfrm>
            <a:off x="2454721" y="3816673"/>
            <a:ext cx="1203630" cy="1015663"/>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ESR, CRP, ANA, RF, anti-CCP, creatinine, UA, joint aspiration, specific imaging</a:t>
            </a:r>
          </a:p>
        </p:txBody>
      </p:sp>
      <p:sp>
        <p:nvSpPr>
          <p:cNvPr id="251" name="TextBox 250">
            <a:extLst>
              <a:ext uri="{FF2B5EF4-FFF2-40B4-BE49-F238E27FC236}">
                <a16:creationId xmlns:a16="http://schemas.microsoft.com/office/drawing/2014/main" id="{549076E9-0F55-4E2A-9C52-7216D42AFCBD}"/>
              </a:ext>
            </a:extLst>
          </p:cNvPr>
          <p:cNvSpPr txBox="1"/>
          <p:nvPr/>
        </p:nvSpPr>
        <p:spPr>
          <a:xfrm>
            <a:off x="3091188" y="5042155"/>
            <a:ext cx="634468"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J + SM</a:t>
            </a:r>
          </a:p>
        </p:txBody>
      </p:sp>
      <p:sp>
        <p:nvSpPr>
          <p:cNvPr id="253" name="TextBox 252">
            <a:extLst>
              <a:ext uri="{FF2B5EF4-FFF2-40B4-BE49-F238E27FC236}">
                <a16:creationId xmlns:a16="http://schemas.microsoft.com/office/drawing/2014/main" id="{738D3316-0B1D-4B3C-BA70-AC163475DA95}"/>
              </a:ext>
            </a:extLst>
          </p:cNvPr>
          <p:cNvSpPr txBox="1"/>
          <p:nvPr/>
        </p:nvSpPr>
        <p:spPr>
          <a:xfrm>
            <a:off x="2829976" y="5360289"/>
            <a:ext cx="1141059" cy="1015663"/>
          </a:xfrm>
          <a:prstGeom prst="rect">
            <a:avLst/>
          </a:prstGeom>
          <a:noFill/>
          <a:ln>
            <a:solidFill>
              <a:schemeClr val="tx1"/>
            </a:solidFill>
          </a:ln>
        </p:spPr>
        <p:txBody>
          <a:bodyPr wrap="square" rtlCol="0">
            <a:spAutoFit/>
          </a:bodyPr>
          <a:lstStyle/>
          <a:p>
            <a:r>
              <a:rPr lang="en-US" sz="1000" dirty="0"/>
              <a:t>SLE, </a:t>
            </a:r>
          </a:p>
          <a:p>
            <a:r>
              <a:rPr lang="en-US" sz="1000" dirty="0"/>
              <a:t>SLE-drug induced</a:t>
            </a:r>
          </a:p>
          <a:p>
            <a:r>
              <a:rPr lang="en-US" sz="1000" dirty="0"/>
              <a:t>Sjogren’s S</a:t>
            </a:r>
          </a:p>
          <a:p>
            <a:r>
              <a:rPr lang="en-US" sz="1000" dirty="0"/>
              <a:t>Scleroderma</a:t>
            </a:r>
          </a:p>
          <a:p>
            <a:r>
              <a:rPr lang="en-US" sz="1000" dirty="0"/>
              <a:t>chikungunya </a:t>
            </a:r>
          </a:p>
          <a:p>
            <a:r>
              <a:rPr lang="en-US" sz="1000" dirty="0" err="1"/>
              <a:t>PsA</a:t>
            </a:r>
            <a:r>
              <a:rPr lang="en-US" sz="1000" dirty="0"/>
              <a:t>, PMR</a:t>
            </a:r>
          </a:p>
        </p:txBody>
      </p:sp>
      <p:sp>
        <p:nvSpPr>
          <p:cNvPr id="254" name="TextBox 253">
            <a:extLst>
              <a:ext uri="{FF2B5EF4-FFF2-40B4-BE49-F238E27FC236}">
                <a16:creationId xmlns:a16="http://schemas.microsoft.com/office/drawing/2014/main" id="{55F34EFA-7BF3-40C4-A394-336EC14A13F2}"/>
              </a:ext>
            </a:extLst>
          </p:cNvPr>
          <p:cNvSpPr txBox="1"/>
          <p:nvPr/>
        </p:nvSpPr>
        <p:spPr>
          <a:xfrm>
            <a:off x="2371219" y="5360289"/>
            <a:ext cx="421040" cy="276999"/>
          </a:xfrm>
          <a:prstGeom prst="rect">
            <a:avLst/>
          </a:prstGeom>
          <a:noFill/>
          <a:ln>
            <a:solidFill>
              <a:schemeClr val="tx1"/>
            </a:solidFill>
          </a:ln>
        </p:spPr>
        <p:txBody>
          <a:bodyPr wrap="square" rtlCol="0">
            <a:spAutoFit/>
          </a:bodyPr>
          <a:lstStyle/>
          <a:p>
            <a:r>
              <a:rPr lang="en-US" sz="1200" dirty="0"/>
              <a:t>RA</a:t>
            </a:r>
          </a:p>
        </p:txBody>
      </p:sp>
      <p:cxnSp>
        <p:nvCxnSpPr>
          <p:cNvPr id="255" name="Straight Arrow Connector 254">
            <a:extLst>
              <a:ext uri="{FF2B5EF4-FFF2-40B4-BE49-F238E27FC236}">
                <a16:creationId xmlns:a16="http://schemas.microsoft.com/office/drawing/2014/main" id="{9A892187-D0E4-41FE-912A-2E43EC676C48}"/>
              </a:ext>
            </a:extLst>
          </p:cNvPr>
          <p:cNvCxnSpPr>
            <a:cxnSpLocks/>
            <a:stCxn id="241" idx="2"/>
            <a:endCxn id="284" idx="0"/>
          </p:cNvCxnSpPr>
          <p:nvPr/>
        </p:nvCxnSpPr>
        <p:spPr>
          <a:xfrm flipH="1">
            <a:off x="2581739" y="4832336"/>
            <a:ext cx="474797" cy="20981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634A0927-FDB5-45C1-9B2C-2C4CD4E663DA}"/>
              </a:ext>
            </a:extLst>
          </p:cNvPr>
          <p:cNvCxnSpPr>
            <a:cxnSpLocks/>
            <a:stCxn id="241" idx="2"/>
            <a:endCxn id="251" idx="0"/>
          </p:cNvCxnSpPr>
          <p:nvPr/>
        </p:nvCxnSpPr>
        <p:spPr>
          <a:xfrm>
            <a:off x="3056536" y="4832336"/>
            <a:ext cx="351886" cy="20981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a16="http://schemas.microsoft.com/office/drawing/2014/main" id="{51D09B04-6A77-4E1D-8F06-376941F6DDB1}"/>
              </a:ext>
            </a:extLst>
          </p:cNvPr>
          <p:cNvSpPr txBox="1"/>
          <p:nvPr/>
        </p:nvSpPr>
        <p:spPr>
          <a:xfrm>
            <a:off x="4008752" y="5066557"/>
            <a:ext cx="956092" cy="1323439"/>
          </a:xfrm>
          <a:prstGeom prst="rect">
            <a:avLst/>
          </a:prstGeom>
          <a:noFill/>
          <a:ln>
            <a:solidFill>
              <a:schemeClr val="tx1"/>
            </a:solidFill>
          </a:ln>
        </p:spPr>
        <p:txBody>
          <a:bodyPr wrap="square" rtlCol="0">
            <a:spAutoFit/>
          </a:bodyPr>
          <a:lstStyle/>
          <a:p>
            <a:r>
              <a:rPr lang="en-US" sz="1000" dirty="0"/>
              <a:t>AS</a:t>
            </a:r>
          </a:p>
          <a:p>
            <a:r>
              <a:rPr lang="en-US" sz="1000" dirty="0" err="1"/>
              <a:t>PsA</a:t>
            </a:r>
            <a:endParaRPr lang="en-US" sz="1000" dirty="0"/>
          </a:p>
          <a:p>
            <a:r>
              <a:rPr lang="en-US" sz="1000" dirty="0" err="1"/>
              <a:t>ReA</a:t>
            </a:r>
            <a:endParaRPr lang="en-US" sz="1000" dirty="0"/>
          </a:p>
          <a:p>
            <a:r>
              <a:rPr lang="en-US" sz="1000" dirty="0"/>
              <a:t>IBD</a:t>
            </a:r>
          </a:p>
          <a:p>
            <a:r>
              <a:rPr lang="en-US" sz="1000" dirty="0"/>
              <a:t>RA</a:t>
            </a:r>
          </a:p>
          <a:p>
            <a:r>
              <a:rPr lang="en-US" sz="1000" dirty="0"/>
              <a:t>Bechet’s</a:t>
            </a:r>
          </a:p>
          <a:p>
            <a:r>
              <a:rPr lang="en-US" sz="1000" dirty="0"/>
              <a:t>Gout </a:t>
            </a:r>
          </a:p>
          <a:p>
            <a:r>
              <a:rPr lang="en-US" sz="1000" dirty="0"/>
              <a:t>Sarcoidosis</a:t>
            </a:r>
          </a:p>
        </p:txBody>
      </p:sp>
      <p:sp>
        <p:nvSpPr>
          <p:cNvPr id="267" name="TextBox 266">
            <a:extLst>
              <a:ext uri="{FF2B5EF4-FFF2-40B4-BE49-F238E27FC236}">
                <a16:creationId xmlns:a16="http://schemas.microsoft.com/office/drawing/2014/main" id="{704575D8-9C7E-4F06-9715-6BEFB87EEC54}"/>
              </a:ext>
            </a:extLst>
          </p:cNvPr>
          <p:cNvSpPr txBox="1"/>
          <p:nvPr/>
        </p:nvSpPr>
        <p:spPr>
          <a:xfrm>
            <a:off x="3741925" y="3090562"/>
            <a:ext cx="1203630" cy="769441"/>
          </a:xfrm>
          <a:prstGeom prst="rect">
            <a:avLst/>
          </a:prstGeom>
          <a:noFill/>
          <a:ln>
            <a:solidFill>
              <a:schemeClr val="tx1"/>
            </a:solidFill>
          </a:ln>
          <a:effectLst>
            <a:outerShdw blurRad="330200" dist="38100" dir="5400000" algn="t" rotWithShape="0">
              <a:schemeClr val="accent6">
                <a:lumMod val="75000"/>
                <a:alpha val="73000"/>
              </a:schemeClr>
            </a:outerShdw>
          </a:effectLst>
        </p:spPr>
        <p:txBody>
          <a:bodyPr wrap="square" rtlCol="0">
            <a:spAutoFit/>
          </a:bodyPr>
          <a:lstStyle/>
          <a:p>
            <a:pPr algn="ctr"/>
            <a:r>
              <a:rPr lang="en-US" sz="1100" dirty="0"/>
              <a:t>Systemic rheumatic disease</a:t>
            </a:r>
          </a:p>
          <a:p>
            <a:pPr algn="ctr"/>
            <a:r>
              <a:rPr lang="en-US" sz="1100" dirty="0"/>
              <a:t>Gout? </a:t>
            </a:r>
          </a:p>
        </p:txBody>
      </p:sp>
      <p:sp>
        <p:nvSpPr>
          <p:cNvPr id="268" name="TextBox 267">
            <a:extLst>
              <a:ext uri="{FF2B5EF4-FFF2-40B4-BE49-F238E27FC236}">
                <a16:creationId xmlns:a16="http://schemas.microsoft.com/office/drawing/2014/main" id="{F3561B34-9832-4B1C-8798-69FE2C095363}"/>
              </a:ext>
            </a:extLst>
          </p:cNvPr>
          <p:cNvSpPr txBox="1"/>
          <p:nvPr/>
        </p:nvSpPr>
        <p:spPr>
          <a:xfrm>
            <a:off x="3747751" y="3821565"/>
            <a:ext cx="1203630" cy="106182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050" dirty="0"/>
              <a:t>ESR, CRP, HLAB27, ANA, RF, anti-CCP, creatinine, UA, swap culture, joint aspiration,</a:t>
            </a:r>
          </a:p>
          <a:p>
            <a:pPr algn="ctr"/>
            <a:r>
              <a:rPr lang="en-US" sz="1050" dirty="0"/>
              <a:t>Specific imaging </a:t>
            </a:r>
          </a:p>
        </p:txBody>
      </p:sp>
      <p:cxnSp>
        <p:nvCxnSpPr>
          <p:cNvPr id="269" name="Straight Arrow Connector 268">
            <a:extLst>
              <a:ext uri="{FF2B5EF4-FFF2-40B4-BE49-F238E27FC236}">
                <a16:creationId xmlns:a16="http://schemas.microsoft.com/office/drawing/2014/main" id="{EF0A8D6F-7E85-4BF6-892F-AC3602886F38}"/>
              </a:ext>
            </a:extLst>
          </p:cNvPr>
          <p:cNvCxnSpPr>
            <a:cxnSpLocks/>
            <a:stCxn id="155" idx="2"/>
            <a:endCxn id="267" idx="0"/>
          </p:cNvCxnSpPr>
          <p:nvPr/>
        </p:nvCxnSpPr>
        <p:spPr>
          <a:xfrm>
            <a:off x="4338873" y="2807877"/>
            <a:ext cx="4867" cy="28268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A695D8C3-EB5E-4859-B36F-14A41FA5DB7A}"/>
              </a:ext>
            </a:extLst>
          </p:cNvPr>
          <p:cNvSpPr txBox="1"/>
          <p:nvPr/>
        </p:nvSpPr>
        <p:spPr>
          <a:xfrm>
            <a:off x="27207" y="3397059"/>
            <a:ext cx="1052745" cy="430887"/>
          </a:xfrm>
          <a:prstGeom prst="rect">
            <a:avLst/>
          </a:prstGeom>
          <a:noFill/>
          <a:ln>
            <a:solidFill>
              <a:schemeClr val="tx1"/>
            </a:solidFill>
          </a:ln>
        </p:spPr>
        <p:txBody>
          <a:bodyPr wrap="square" rtlCol="0">
            <a:spAutoFit/>
          </a:bodyPr>
          <a:lstStyle/>
          <a:p>
            <a:r>
              <a:rPr lang="en-US" sz="1100" dirty="0"/>
              <a:t>-Viral arthritis</a:t>
            </a:r>
          </a:p>
          <a:p>
            <a:r>
              <a:rPr lang="en-US" sz="1100" dirty="0"/>
              <a:t>-Early SRD</a:t>
            </a:r>
          </a:p>
        </p:txBody>
      </p:sp>
      <p:sp>
        <p:nvSpPr>
          <p:cNvPr id="284" name="TextBox 283">
            <a:extLst>
              <a:ext uri="{FF2B5EF4-FFF2-40B4-BE49-F238E27FC236}">
                <a16:creationId xmlns:a16="http://schemas.microsoft.com/office/drawing/2014/main" id="{1DAD3C29-9EA4-424A-8218-491F7BE0E40F}"/>
              </a:ext>
            </a:extLst>
          </p:cNvPr>
          <p:cNvSpPr txBox="1"/>
          <p:nvPr/>
        </p:nvSpPr>
        <p:spPr>
          <a:xfrm>
            <a:off x="2344722" y="5042155"/>
            <a:ext cx="474033"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J</a:t>
            </a:r>
          </a:p>
        </p:txBody>
      </p:sp>
      <p:sp>
        <p:nvSpPr>
          <p:cNvPr id="331" name="TextBox 330">
            <a:extLst>
              <a:ext uri="{FF2B5EF4-FFF2-40B4-BE49-F238E27FC236}">
                <a16:creationId xmlns:a16="http://schemas.microsoft.com/office/drawing/2014/main" id="{203110FC-4C41-4318-9491-1FB24ABA6A83}"/>
              </a:ext>
            </a:extLst>
          </p:cNvPr>
          <p:cNvSpPr txBox="1"/>
          <p:nvPr/>
        </p:nvSpPr>
        <p:spPr>
          <a:xfrm>
            <a:off x="35382" y="2990278"/>
            <a:ext cx="990974"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Careful f/up</a:t>
            </a:r>
          </a:p>
        </p:txBody>
      </p:sp>
      <p:sp>
        <p:nvSpPr>
          <p:cNvPr id="332" name="TextBox 331">
            <a:extLst>
              <a:ext uri="{FF2B5EF4-FFF2-40B4-BE49-F238E27FC236}">
                <a16:creationId xmlns:a16="http://schemas.microsoft.com/office/drawing/2014/main" id="{8177ED60-0632-4D96-AC87-F8DE8B56E8CF}"/>
              </a:ext>
            </a:extLst>
          </p:cNvPr>
          <p:cNvSpPr txBox="1"/>
          <p:nvPr/>
        </p:nvSpPr>
        <p:spPr>
          <a:xfrm>
            <a:off x="1120821" y="4113793"/>
            <a:ext cx="1146195" cy="1384995"/>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ESR, CRP, ANA, RF, anti-CCP, creatinine, UA, joint aspiration, specific imaging</a:t>
            </a:r>
          </a:p>
        </p:txBody>
      </p:sp>
      <p:sp>
        <p:nvSpPr>
          <p:cNvPr id="333" name="TextBox 332">
            <a:extLst>
              <a:ext uri="{FF2B5EF4-FFF2-40B4-BE49-F238E27FC236}">
                <a16:creationId xmlns:a16="http://schemas.microsoft.com/office/drawing/2014/main" id="{2CBB9BA8-5CD8-4130-BE91-5D9421B3676E}"/>
              </a:ext>
            </a:extLst>
          </p:cNvPr>
          <p:cNvSpPr txBox="1"/>
          <p:nvPr/>
        </p:nvSpPr>
        <p:spPr>
          <a:xfrm>
            <a:off x="20187" y="4079087"/>
            <a:ext cx="973951" cy="156966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Check: LFTs, CBC, consider hepatitis serology (A,C,C)</a:t>
            </a:r>
          </a:p>
          <a:p>
            <a:pPr algn="ctr"/>
            <a:r>
              <a:rPr lang="en-US" sz="1200" dirty="0"/>
              <a:t>Parvo B19 serology</a:t>
            </a:r>
          </a:p>
        </p:txBody>
      </p:sp>
      <p:sp>
        <p:nvSpPr>
          <p:cNvPr id="11" name="Oval 10">
            <a:extLst>
              <a:ext uri="{FF2B5EF4-FFF2-40B4-BE49-F238E27FC236}">
                <a16:creationId xmlns:a16="http://schemas.microsoft.com/office/drawing/2014/main" id="{3CD55671-9498-4BD0-B2D2-1F68BBCCA9F5}"/>
              </a:ext>
            </a:extLst>
          </p:cNvPr>
          <p:cNvSpPr/>
          <p:nvPr/>
        </p:nvSpPr>
        <p:spPr>
          <a:xfrm>
            <a:off x="2097203" y="874843"/>
            <a:ext cx="460651" cy="413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DB3443B-F283-43B4-82D2-4BEB1BF0DF4A}"/>
              </a:ext>
            </a:extLst>
          </p:cNvPr>
          <p:cNvSpPr/>
          <p:nvPr/>
        </p:nvSpPr>
        <p:spPr>
          <a:xfrm>
            <a:off x="1114861" y="2108559"/>
            <a:ext cx="391221" cy="380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8169326-7FC0-486A-9986-59A8F41709B6}"/>
              </a:ext>
            </a:extLst>
          </p:cNvPr>
          <p:cNvSpPr/>
          <p:nvPr/>
        </p:nvSpPr>
        <p:spPr>
          <a:xfrm>
            <a:off x="1610905" y="3269098"/>
            <a:ext cx="226824" cy="223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690421-2CFA-4856-AD40-499D04FAE776}"/>
              </a:ext>
            </a:extLst>
          </p:cNvPr>
          <p:cNvSpPr/>
          <p:nvPr/>
        </p:nvSpPr>
        <p:spPr>
          <a:xfrm>
            <a:off x="1138572" y="2546250"/>
            <a:ext cx="1240876" cy="3054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C547230-B6A7-4BB3-A77C-60EDA6AC6622}"/>
              </a:ext>
            </a:extLst>
          </p:cNvPr>
          <p:cNvSpPr/>
          <p:nvPr/>
        </p:nvSpPr>
        <p:spPr>
          <a:xfrm>
            <a:off x="3735806" y="2499937"/>
            <a:ext cx="1290848" cy="2381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8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2" grpId="0" animBg="1"/>
      <p:bldP spid="54" grpId="0" animBg="1"/>
      <p:bldP spid="12"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5715000" cy="1143000"/>
          </a:xfrm>
        </p:spPr>
        <p:txBody>
          <a:bodyPr/>
          <a:lstStyle/>
          <a:p>
            <a:r>
              <a:rPr lang="en-US" dirty="0" smtClean="0"/>
              <a:t>Choose the best answer for what to do in the office</a:t>
            </a:r>
            <a:endParaRPr lang="en-US" dirty="0"/>
          </a:p>
        </p:txBody>
      </p:sp>
      <p:sp>
        <p:nvSpPr>
          <p:cNvPr id="3" name="Content Placeholder 2"/>
          <p:cNvSpPr>
            <a:spLocks noGrp="1"/>
          </p:cNvSpPr>
          <p:nvPr>
            <p:ph idx="1"/>
          </p:nvPr>
        </p:nvSpPr>
        <p:spPr>
          <a:xfrm>
            <a:off x="457200" y="1848494"/>
            <a:ext cx="7543800" cy="4525963"/>
          </a:xfrm>
        </p:spPr>
        <p:txBody>
          <a:bodyPr/>
          <a:lstStyle/>
          <a:p>
            <a:r>
              <a:rPr lang="en-US" dirty="0"/>
              <a:t>A</a:t>
            </a:r>
            <a:r>
              <a:rPr lang="en-US" dirty="0" smtClean="0"/>
              <a:t>:	Tap it if able</a:t>
            </a:r>
          </a:p>
          <a:p>
            <a:r>
              <a:rPr lang="en-US" dirty="0" smtClean="0"/>
              <a:t>B: 	Begin allopurinol</a:t>
            </a:r>
          </a:p>
          <a:p>
            <a:r>
              <a:rPr lang="en-US" dirty="0" smtClean="0"/>
              <a:t>C:	Prescribe Naproxen 500 mg BID</a:t>
            </a:r>
          </a:p>
          <a:p>
            <a:r>
              <a:rPr lang="en-US" dirty="0" smtClean="0"/>
              <a:t>D:	Have nurse give </a:t>
            </a:r>
            <a:r>
              <a:rPr lang="en-US" dirty="0" err="1" smtClean="0"/>
              <a:t>Toradol</a:t>
            </a:r>
            <a:r>
              <a:rPr lang="en-US" dirty="0" smtClean="0"/>
              <a:t> 60 mg IM now</a:t>
            </a:r>
          </a:p>
          <a:p>
            <a:r>
              <a:rPr lang="en-US" b="1" dirty="0" smtClean="0"/>
              <a:t>E: 	</a:t>
            </a:r>
            <a:r>
              <a:rPr lang="en-US" b="1" u="sng" dirty="0" smtClean="0"/>
              <a:t>All of the above</a:t>
            </a:r>
          </a:p>
          <a:p>
            <a:r>
              <a:rPr lang="en-US" dirty="0" smtClean="0"/>
              <a:t>Would also</a:t>
            </a:r>
          </a:p>
          <a:p>
            <a:pPr lvl="1"/>
            <a:r>
              <a:rPr lang="en-US" dirty="0" smtClean="0"/>
              <a:t>Check labs</a:t>
            </a:r>
          </a:p>
          <a:p>
            <a:pPr lvl="1"/>
            <a:r>
              <a:rPr lang="en-US" dirty="0" smtClean="0"/>
              <a:t>Consider Colchicine instead of NSAID</a:t>
            </a:r>
          </a:p>
          <a:p>
            <a:pPr lvl="1"/>
            <a:r>
              <a:rPr lang="en-US" dirty="0" smtClean="0"/>
              <a:t>Have a serious dietary discussion</a:t>
            </a:r>
          </a:p>
          <a:p>
            <a:pPr lvl="1"/>
            <a:r>
              <a:rPr lang="en-US" dirty="0" smtClean="0"/>
              <a:t>Replace HCTZ with </a:t>
            </a:r>
            <a:r>
              <a:rPr lang="en-US" dirty="0" err="1" smtClean="0"/>
              <a:t>Irbesartan</a:t>
            </a:r>
            <a:endParaRPr lang="en-US" dirty="0" smtClean="0"/>
          </a:p>
          <a:p>
            <a:pPr lvl="1"/>
            <a:r>
              <a:rPr lang="en-US" dirty="0" smtClean="0"/>
              <a:t>X-ray</a:t>
            </a:r>
          </a:p>
          <a:p>
            <a:endParaRPr lang="en-US" b="1" u="sng" dirty="0"/>
          </a:p>
          <a:p>
            <a:endParaRPr lang="en-US" b="1" u="sng"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28</a:t>
            </a:fld>
            <a:endParaRPr lang="en-US" altLang="en-US"/>
          </a:p>
        </p:txBody>
      </p:sp>
    </p:spTree>
    <p:extLst>
      <p:ext uri="{BB962C8B-B14F-4D97-AF65-F5344CB8AC3E}">
        <p14:creationId xmlns:p14="http://schemas.microsoft.com/office/powerpoint/2010/main" val="130793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9B1ED-81A0-49AE-8BC3-151214767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06" y="1177158"/>
            <a:ext cx="8584388" cy="4825817"/>
          </a:xfrm>
          <a:prstGeom prst="rect">
            <a:avLst/>
          </a:prstGeom>
        </p:spPr>
      </p:pic>
      <p:sp>
        <p:nvSpPr>
          <p:cNvPr id="10" name="Rectangle 9">
            <a:extLst>
              <a:ext uri="{FF2B5EF4-FFF2-40B4-BE49-F238E27FC236}">
                <a16:creationId xmlns:a16="http://schemas.microsoft.com/office/drawing/2014/main" id="{01217958-BDD1-4D33-B448-5ED800007034}"/>
              </a:ext>
            </a:extLst>
          </p:cNvPr>
          <p:cNvSpPr/>
          <p:nvPr/>
        </p:nvSpPr>
        <p:spPr>
          <a:xfrm>
            <a:off x="2743200" y="304800"/>
            <a:ext cx="5943600" cy="400110"/>
          </a:xfrm>
          <a:prstGeom prst="rect">
            <a:avLst/>
          </a:prstGeom>
        </p:spPr>
        <p:txBody>
          <a:bodyPr wrap="square">
            <a:spAutoFit/>
          </a:bodyPr>
          <a:lstStyle/>
          <a:p>
            <a:pPr lvl="0" algn="ctr"/>
            <a:r>
              <a:rPr lang="en-US" sz="2000" b="1" dirty="0" smtClean="0">
                <a:solidFill>
                  <a:prstClr val="black"/>
                </a:solidFill>
              </a:rPr>
              <a:t>Diagnosis in the absence of joint aspiration</a:t>
            </a:r>
            <a:endParaRPr lang="en-US" sz="2000" b="1" dirty="0">
              <a:solidFill>
                <a:prstClr val="black"/>
              </a:solidFill>
            </a:endParaRPr>
          </a:p>
        </p:txBody>
      </p:sp>
    </p:spTree>
    <p:extLst>
      <p:ext uri="{BB962C8B-B14F-4D97-AF65-F5344CB8AC3E}">
        <p14:creationId xmlns:p14="http://schemas.microsoft.com/office/powerpoint/2010/main" val="2155343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6800"/>
            <a:ext cx="7315200" cy="1447800"/>
          </a:xfrm>
        </p:spPr>
        <p:txBody>
          <a:bodyPr/>
          <a:lstStyle/>
          <a:p>
            <a:pPr algn="l"/>
            <a:r>
              <a:rPr lang="en-US" sz="3200" dirty="0" smtClean="0"/>
              <a:t>Learning Objectives – </a:t>
            </a:r>
            <a:br>
              <a:rPr lang="en-US" sz="3200" dirty="0" smtClean="0"/>
            </a:br>
            <a:r>
              <a:rPr lang="en-US" sz="3200" dirty="0" smtClean="0"/>
              <a:t>By the end of this didactic, the NP resident will be able to:</a:t>
            </a:r>
            <a:endParaRPr lang="en-US" sz="3000" dirty="0">
              <a:solidFill>
                <a:srgbClr val="67358D"/>
              </a:solidFill>
              <a:latin typeface="Californian FB" panose="0207040306080B030204" pitchFamily="18" charset="0"/>
            </a:endParaRPr>
          </a:p>
        </p:txBody>
      </p:sp>
      <p:sp>
        <p:nvSpPr>
          <p:cNvPr id="3" name="Content Placeholder 2"/>
          <p:cNvSpPr>
            <a:spLocks noGrp="1"/>
          </p:cNvSpPr>
          <p:nvPr>
            <p:ph idx="1"/>
          </p:nvPr>
        </p:nvSpPr>
        <p:spPr>
          <a:xfrm>
            <a:off x="457200" y="2590800"/>
            <a:ext cx="8305800" cy="3276600"/>
          </a:xfrm>
        </p:spPr>
        <p:txBody>
          <a:bodyPr/>
          <a:lstStyle/>
          <a:p>
            <a:r>
              <a:rPr lang="en-US" sz="2800" dirty="0" smtClean="0"/>
              <a:t>Improve our understanding of when to consider Rheumatologic conditions</a:t>
            </a:r>
          </a:p>
          <a:p>
            <a:r>
              <a:rPr lang="en-US" sz="2800" dirty="0" smtClean="0"/>
              <a:t>Recognize that initial workup and treatment often falls to primary care, especially in FQHCs</a:t>
            </a:r>
          </a:p>
          <a:p>
            <a:r>
              <a:rPr lang="en-US" sz="2800" dirty="0" smtClean="0"/>
              <a:t>Learn to order (and interpret) tests wisely so we don’t go down too many rabbit holes.</a:t>
            </a:r>
          </a:p>
          <a:p>
            <a:endParaRPr lang="en-US" sz="2800"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a:t>
            </a:fld>
            <a:endParaRPr lang="en-US" altLang="en-US"/>
          </a:p>
        </p:txBody>
      </p:sp>
    </p:spTree>
    <p:extLst>
      <p:ext uri="{BB962C8B-B14F-4D97-AF65-F5344CB8AC3E}">
        <p14:creationId xmlns:p14="http://schemas.microsoft.com/office/powerpoint/2010/main" val="3335023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CF955B-105C-4D36-9417-BC3A32D66561}"/>
              </a:ext>
            </a:extLst>
          </p:cNvPr>
          <p:cNvSpPr/>
          <p:nvPr/>
        </p:nvSpPr>
        <p:spPr>
          <a:xfrm>
            <a:off x="3976742" y="0"/>
            <a:ext cx="1762022" cy="400110"/>
          </a:xfrm>
          <a:prstGeom prst="rect">
            <a:avLst/>
          </a:prstGeom>
        </p:spPr>
        <p:txBody>
          <a:bodyPr wrap="none">
            <a:spAutoFit/>
          </a:bodyPr>
          <a:lstStyle/>
          <a:p>
            <a:pPr lvl="0" algn="ctr"/>
            <a:r>
              <a:rPr lang="en-US" sz="2000" b="1" dirty="0">
                <a:solidFill>
                  <a:prstClr val="black"/>
                </a:solidFill>
              </a:rPr>
              <a:t>Gout diagnosis</a:t>
            </a:r>
          </a:p>
        </p:txBody>
      </p:sp>
      <p:sp>
        <p:nvSpPr>
          <p:cNvPr id="10" name="Rectangle 9">
            <a:extLst>
              <a:ext uri="{FF2B5EF4-FFF2-40B4-BE49-F238E27FC236}">
                <a16:creationId xmlns:a16="http://schemas.microsoft.com/office/drawing/2014/main" id="{3C4200DC-C2C8-46AC-AC04-FAC0563A86B7}"/>
              </a:ext>
            </a:extLst>
          </p:cNvPr>
          <p:cNvSpPr/>
          <p:nvPr/>
        </p:nvSpPr>
        <p:spPr>
          <a:xfrm>
            <a:off x="170436" y="896949"/>
            <a:ext cx="2908976" cy="2492990"/>
          </a:xfrm>
          <a:prstGeom prst="rect">
            <a:avLst/>
          </a:prstGeom>
        </p:spPr>
        <p:txBody>
          <a:bodyPr wrap="square">
            <a:spAutoFit/>
          </a:bodyPr>
          <a:lstStyle/>
          <a:p>
            <a:r>
              <a:rPr lang="en-US" sz="2800" dirty="0"/>
              <a:t>Labs </a:t>
            </a:r>
          </a:p>
          <a:p>
            <a:endParaRPr lang="en-US" sz="2800" dirty="0"/>
          </a:p>
          <a:p>
            <a:r>
              <a:rPr lang="en-US" sz="2000" dirty="0"/>
              <a:t>Uric acid </a:t>
            </a:r>
          </a:p>
          <a:p>
            <a:r>
              <a:rPr lang="en-US" sz="2000" dirty="0"/>
              <a:t>CBC, COMP</a:t>
            </a:r>
          </a:p>
          <a:p>
            <a:r>
              <a:rPr lang="en-US" sz="2000" dirty="0"/>
              <a:t>ESR, </a:t>
            </a:r>
          </a:p>
          <a:p>
            <a:r>
              <a:rPr lang="en-US" sz="2000" dirty="0"/>
              <a:t>CRP, </a:t>
            </a:r>
          </a:p>
          <a:p>
            <a:r>
              <a:rPr lang="en-US" sz="2000" dirty="0"/>
              <a:t>joint aspiration, </a:t>
            </a:r>
          </a:p>
        </p:txBody>
      </p:sp>
      <p:sp>
        <p:nvSpPr>
          <p:cNvPr id="11" name="Rectangle 10">
            <a:extLst>
              <a:ext uri="{FF2B5EF4-FFF2-40B4-BE49-F238E27FC236}">
                <a16:creationId xmlns:a16="http://schemas.microsoft.com/office/drawing/2014/main" id="{DD7C00AC-C98E-4C09-AF35-4E4DB27E4BB7}"/>
              </a:ext>
            </a:extLst>
          </p:cNvPr>
          <p:cNvSpPr/>
          <p:nvPr/>
        </p:nvSpPr>
        <p:spPr>
          <a:xfrm>
            <a:off x="3623276" y="802356"/>
            <a:ext cx="6503605" cy="2985433"/>
          </a:xfrm>
          <a:prstGeom prst="rect">
            <a:avLst/>
          </a:prstGeom>
        </p:spPr>
        <p:txBody>
          <a:bodyPr wrap="square">
            <a:spAutoFit/>
          </a:bodyPr>
          <a:lstStyle/>
          <a:p>
            <a:r>
              <a:rPr lang="en-US" sz="2800" dirty="0"/>
              <a:t>Specific imaging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6" name="Picture 5">
            <a:extLst>
              <a:ext uri="{FF2B5EF4-FFF2-40B4-BE49-F238E27FC236}">
                <a16:creationId xmlns:a16="http://schemas.microsoft.com/office/drawing/2014/main" id="{17A26C7F-8921-4B46-A2EB-37B5A65FC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18" y="3917988"/>
            <a:ext cx="2793956" cy="2441696"/>
          </a:xfrm>
          <a:prstGeom prst="rect">
            <a:avLst/>
          </a:prstGeom>
        </p:spPr>
      </p:pic>
      <p:pic>
        <p:nvPicPr>
          <p:cNvPr id="2" name="Picture 1">
            <a:extLst>
              <a:ext uri="{FF2B5EF4-FFF2-40B4-BE49-F238E27FC236}">
                <a16:creationId xmlns:a16="http://schemas.microsoft.com/office/drawing/2014/main" id="{7AC48412-0BF1-44AA-BDB2-6EDCD516C11E}"/>
              </a:ext>
            </a:extLst>
          </p:cNvPr>
          <p:cNvPicPr>
            <a:picLocks noChangeAspect="1"/>
          </p:cNvPicPr>
          <p:nvPr/>
        </p:nvPicPr>
        <p:blipFill>
          <a:blip r:embed="rId3"/>
          <a:stretch>
            <a:fillRect/>
          </a:stretch>
        </p:blipFill>
        <p:spPr>
          <a:xfrm>
            <a:off x="5044966" y="3914465"/>
            <a:ext cx="3386707" cy="2517147"/>
          </a:xfrm>
          <a:prstGeom prst="rect">
            <a:avLst/>
          </a:prstGeom>
        </p:spPr>
      </p:pic>
      <p:pic>
        <p:nvPicPr>
          <p:cNvPr id="8" name="Picture 7">
            <a:extLst>
              <a:ext uri="{FF2B5EF4-FFF2-40B4-BE49-F238E27FC236}">
                <a16:creationId xmlns:a16="http://schemas.microsoft.com/office/drawing/2014/main" id="{30B1080B-BBAA-4156-84C2-9034411BDB66}"/>
              </a:ext>
            </a:extLst>
          </p:cNvPr>
          <p:cNvPicPr>
            <a:picLocks noChangeAspect="1"/>
          </p:cNvPicPr>
          <p:nvPr/>
        </p:nvPicPr>
        <p:blipFill rotWithShape="1">
          <a:blip r:embed="rId4"/>
          <a:srcRect l="3650" t="8504" r="5316" b="8918"/>
          <a:stretch/>
        </p:blipFill>
        <p:spPr>
          <a:xfrm>
            <a:off x="3238748" y="1304643"/>
            <a:ext cx="4162097" cy="2492990"/>
          </a:xfrm>
          <a:prstGeom prst="rect">
            <a:avLst/>
          </a:prstGeom>
        </p:spPr>
      </p:pic>
      <p:sp>
        <p:nvSpPr>
          <p:cNvPr id="3" name="Rectangle 2">
            <a:extLst>
              <a:ext uri="{FF2B5EF4-FFF2-40B4-BE49-F238E27FC236}">
                <a16:creationId xmlns:a16="http://schemas.microsoft.com/office/drawing/2014/main" id="{B64CB1DD-3D8A-44AE-B4BE-C323BF00F259}"/>
              </a:ext>
            </a:extLst>
          </p:cNvPr>
          <p:cNvSpPr/>
          <p:nvPr/>
        </p:nvSpPr>
        <p:spPr>
          <a:xfrm>
            <a:off x="3822893" y="4841906"/>
            <a:ext cx="806631" cy="523220"/>
          </a:xfrm>
          <a:prstGeom prst="rect">
            <a:avLst/>
          </a:prstGeom>
        </p:spPr>
        <p:txBody>
          <a:bodyPr wrap="none">
            <a:spAutoFit/>
          </a:bodyPr>
          <a:lstStyle/>
          <a:p>
            <a:r>
              <a:rPr lang="en-US" sz="2800" dirty="0"/>
              <a:t>USG</a:t>
            </a:r>
          </a:p>
        </p:txBody>
      </p:sp>
    </p:spTree>
    <p:extLst>
      <p:ext uri="{BB962C8B-B14F-4D97-AF65-F5344CB8AC3E}">
        <p14:creationId xmlns:p14="http://schemas.microsoft.com/office/powerpoint/2010/main" val="231269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choices for gouty flare</a:t>
            </a:r>
            <a:endParaRPr lang="en-US" dirty="0"/>
          </a:p>
        </p:txBody>
      </p:sp>
      <p:sp>
        <p:nvSpPr>
          <p:cNvPr id="3" name="Content Placeholder 2"/>
          <p:cNvSpPr>
            <a:spLocks noGrp="1"/>
          </p:cNvSpPr>
          <p:nvPr>
            <p:ph idx="1"/>
          </p:nvPr>
        </p:nvSpPr>
        <p:spPr>
          <a:xfrm>
            <a:off x="460972" y="1295400"/>
            <a:ext cx="7042842" cy="4525963"/>
          </a:xfrm>
        </p:spPr>
        <p:txBody>
          <a:bodyPr/>
          <a:lstStyle/>
          <a:p>
            <a:r>
              <a:rPr lang="en-US" dirty="0" smtClean="0"/>
              <a:t>Full dose NSAID works quickly and reliably</a:t>
            </a:r>
          </a:p>
          <a:p>
            <a:pPr lvl="1"/>
            <a:r>
              <a:rPr lang="en-US" dirty="0" smtClean="0"/>
              <a:t>Indomethacin is pretty harsh on the stomach</a:t>
            </a:r>
          </a:p>
          <a:p>
            <a:r>
              <a:rPr lang="en-US" dirty="0" smtClean="0"/>
              <a:t>Colchicine can work quickly and be suggestive diagnostically</a:t>
            </a:r>
          </a:p>
          <a:p>
            <a:pPr lvl="1"/>
            <a:r>
              <a:rPr lang="en-US" dirty="0" smtClean="0"/>
              <a:t>Less helpful if not begun within the first day or two</a:t>
            </a:r>
          </a:p>
          <a:p>
            <a:pPr lvl="1"/>
            <a:r>
              <a:rPr lang="en-US" dirty="0" smtClean="0"/>
              <a:t>If colchicine alone works rapidly that’s almost certainly going to be because the presentation is gout or </a:t>
            </a:r>
            <a:r>
              <a:rPr lang="en-US" dirty="0" err="1" smtClean="0"/>
              <a:t>pseudogout</a:t>
            </a:r>
            <a:endParaRPr lang="en-US" dirty="0" smtClean="0"/>
          </a:p>
          <a:p>
            <a:pPr lvl="1"/>
            <a:r>
              <a:rPr lang="en-US" dirty="0" smtClean="0"/>
              <a:t>2 tabs ASAP (1.2 mg) and 1 tab (0.6 mg) an hour later</a:t>
            </a:r>
          </a:p>
          <a:p>
            <a:pPr lvl="1"/>
            <a:r>
              <a:rPr lang="en-US" dirty="0" smtClean="0"/>
              <a:t>May then use 0.6mg BID for another day or two if still needed</a:t>
            </a:r>
          </a:p>
          <a:p>
            <a:r>
              <a:rPr lang="en-US" dirty="0" smtClean="0"/>
              <a:t>Steroid injection into affected joint(s)</a:t>
            </a:r>
          </a:p>
          <a:p>
            <a:r>
              <a:rPr lang="en-US" dirty="0" smtClean="0"/>
              <a:t>Systemic steroids</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31</a:t>
            </a:fld>
            <a:endParaRPr lang="en-US" altLang="en-US"/>
          </a:p>
        </p:txBody>
      </p:sp>
    </p:spTree>
    <p:extLst>
      <p:ext uri="{BB962C8B-B14F-4D97-AF65-F5344CB8AC3E}">
        <p14:creationId xmlns:p14="http://schemas.microsoft.com/office/powerpoint/2010/main" val="2964230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0480"/>
            <a:ext cx="5715000" cy="1143000"/>
          </a:xfrm>
        </p:spPr>
        <p:txBody>
          <a:bodyPr/>
          <a:lstStyle/>
          <a:p>
            <a:r>
              <a:rPr lang="en-US" dirty="0" smtClean="0"/>
              <a:t>Opioids for acute gout?</a:t>
            </a:r>
            <a:endParaRPr lang="en-US" dirty="0"/>
          </a:p>
        </p:txBody>
      </p:sp>
      <p:sp>
        <p:nvSpPr>
          <p:cNvPr id="3" name="Content Placeholder 2"/>
          <p:cNvSpPr>
            <a:spLocks noGrp="1"/>
          </p:cNvSpPr>
          <p:nvPr>
            <p:ph idx="1"/>
          </p:nvPr>
        </p:nvSpPr>
        <p:spPr>
          <a:xfrm>
            <a:off x="533400" y="1600200"/>
            <a:ext cx="8153400" cy="4525963"/>
          </a:xfrm>
        </p:spPr>
        <p:txBody>
          <a:bodyPr/>
          <a:lstStyle/>
          <a:p>
            <a:r>
              <a:rPr lang="en-US" dirty="0" smtClean="0"/>
              <a:t>The pain is absolutely severe enough to warrant it</a:t>
            </a:r>
          </a:p>
          <a:p>
            <a:r>
              <a:rPr lang="en-US" dirty="0" smtClean="0"/>
              <a:t>But Colchicine and anti-inflammatories work very well and very quickly</a:t>
            </a:r>
          </a:p>
          <a:p>
            <a:r>
              <a:rPr lang="en-US" dirty="0" smtClean="0"/>
              <a:t>Not unreasonable to give a couple of days’ worth of </a:t>
            </a:r>
            <a:r>
              <a:rPr lang="en-US" dirty="0" err="1" smtClean="0"/>
              <a:t>Vicoden</a:t>
            </a:r>
            <a:r>
              <a:rPr lang="en-US" dirty="0" smtClean="0"/>
              <a:t> in a patient you deem to be at low risk of aberrant behavior.</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32</a:t>
            </a:fld>
            <a:endParaRPr lang="en-US" altLang="en-US"/>
          </a:p>
        </p:txBody>
      </p:sp>
    </p:spTree>
    <p:extLst>
      <p:ext uri="{BB962C8B-B14F-4D97-AF65-F5344CB8AC3E}">
        <p14:creationId xmlns:p14="http://schemas.microsoft.com/office/powerpoint/2010/main" val="1941900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6172200" cy="1143000"/>
          </a:xfrm>
        </p:spPr>
        <p:txBody>
          <a:bodyPr/>
          <a:lstStyle/>
          <a:p>
            <a:r>
              <a:rPr lang="en-US" dirty="0" smtClean="0"/>
              <a:t>Uric acid management in gout: </a:t>
            </a:r>
            <a:r>
              <a:rPr lang="en-US" dirty="0"/>
              <a:t>x</a:t>
            </a:r>
            <a:r>
              <a:rPr lang="en-US" dirty="0" smtClean="0"/>
              <a:t>anthine </a:t>
            </a:r>
            <a:r>
              <a:rPr lang="en-US" dirty="0"/>
              <a:t>o</a:t>
            </a:r>
            <a:r>
              <a:rPr lang="en-US" dirty="0" smtClean="0"/>
              <a:t>xidase inhibitors</a:t>
            </a:r>
            <a:endParaRPr lang="en-US" dirty="0"/>
          </a:p>
        </p:txBody>
      </p:sp>
      <p:sp>
        <p:nvSpPr>
          <p:cNvPr id="3" name="Content Placeholder 2"/>
          <p:cNvSpPr>
            <a:spLocks noGrp="1"/>
          </p:cNvSpPr>
          <p:nvPr>
            <p:ph idx="1"/>
          </p:nvPr>
        </p:nvSpPr>
        <p:spPr>
          <a:xfrm>
            <a:off x="762000" y="1444044"/>
            <a:ext cx="7924800" cy="4525963"/>
          </a:xfrm>
        </p:spPr>
        <p:txBody>
          <a:bodyPr/>
          <a:lstStyle/>
          <a:p>
            <a:r>
              <a:rPr lang="en-US" dirty="0" smtClean="0"/>
              <a:t>Most people with gout should be on a uric acid lowering medicine right from the beginning</a:t>
            </a:r>
          </a:p>
          <a:p>
            <a:pPr lvl="1"/>
            <a:r>
              <a:rPr lang="en-US" dirty="0" smtClean="0"/>
              <a:t>Unless lifestyle change is expected to be major or if there are causative meds that can be </a:t>
            </a:r>
            <a:r>
              <a:rPr lang="en-US" dirty="0" err="1" smtClean="0"/>
              <a:t>DC’ed</a:t>
            </a:r>
            <a:r>
              <a:rPr lang="en-US" dirty="0" smtClean="0"/>
              <a:t>/switched out.</a:t>
            </a:r>
          </a:p>
          <a:p>
            <a:pPr lvl="1"/>
            <a:r>
              <a:rPr lang="en-US" dirty="0" smtClean="0"/>
              <a:t>A Myth has hampered gout treatment</a:t>
            </a:r>
          </a:p>
          <a:p>
            <a:pPr lvl="2"/>
            <a:r>
              <a:rPr lang="en-US" dirty="0" smtClean="0"/>
              <a:t>Allopurinol used in the setting of an acute gout flare-up is </a:t>
            </a:r>
            <a:r>
              <a:rPr lang="en-US" b="1" dirty="0" smtClean="0"/>
              <a:t>NOT</a:t>
            </a:r>
            <a:r>
              <a:rPr lang="en-US" dirty="0" smtClean="0"/>
              <a:t> contraindicated as we’d been taught. </a:t>
            </a:r>
          </a:p>
          <a:p>
            <a:pPr lvl="2"/>
            <a:r>
              <a:rPr lang="en-US" dirty="0" smtClean="0"/>
              <a:t>By waiting until later to initiate treatment</a:t>
            </a:r>
          </a:p>
          <a:p>
            <a:pPr lvl="3"/>
            <a:r>
              <a:rPr lang="en-US" dirty="0" smtClean="0"/>
              <a:t>You have lost time, increasing risk of recurrence</a:t>
            </a:r>
          </a:p>
          <a:p>
            <a:pPr lvl="3"/>
            <a:r>
              <a:rPr lang="en-US" dirty="0" smtClean="0"/>
              <a:t>You have missed out on a way to connect the importance of the new medicine to the painful disease</a:t>
            </a:r>
          </a:p>
          <a:p>
            <a:r>
              <a:rPr lang="en-US" dirty="0" smtClean="0"/>
              <a:t>If the diagnosis is clear, consider beginning Allopurinol while you are treating acutely</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33</a:t>
            </a:fld>
            <a:endParaRPr lang="en-US" altLang="en-US"/>
          </a:p>
        </p:txBody>
      </p:sp>
    </p:spTree>
    <p:extLst>
      <p:ext uri="{BB962C8B-B14F-4D97-AF65-F5344CB8AC3E}">
        <p14:creationId xmlns:p14="http://schemas.microsoft.com/office/powerpoint/2010/main" val="66536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the standard is less aggressive</a:t>
            </a:r>
            <a:endParaRPr lang="en-US" dirty="0"/>
          </a:p>
        </p:txBody>
      </p:sp>
      <p:sp>
        <p:nvSpPr>
          <p:cNvPr id="3" name="Content Placeholder 2"/>
          <p:cNvSpPr>
            <a:spLocks noGrp="1"/>
          </p:cNvSpPr>
          <p:nvPr>
            <p:ph idx="1"/>
          </p:nvPr>
        </p:nvSpPr>
        <p:spPr>
          <a:xfrm>
            <a:off x="685800" y="1600200"/>
            <a:ext cx="8001000" cy="4525963"/>
          </a:xfrm>
        </p:spPr>
        <p:txBody>
          <a:bodyPr/>
          <a:lstStyle/>
          <a:p>
            <a:r>
              <a:rPr lang="en-US" dirty="0" smtClean="0"/>
              <a:t>Indications in </a:t>
            </a:r>
            <a:r>
              <a:rPr lang="en-US" dirty="0" err="1" smtClean="0"/>
              <a:t>UpToDate</a:t>
            </a:r>
            <a:r>
              <a:rPr lang="en-US" dirty="0" smtClean="0"/>
              <a:t> for urate lowering therapy</a:t>
            </a:r>
            <a:endParaRPr lang="en-US" dirty="0"/>
          </a:p>
          <a:p>
            <a:pPr lvl="1"/>
            <a:r>
              <a:rPr lang="en-US" dirty="0" smtClean="0"/>
              <a:t>Frequent </a:t>
            </a:r>
            <a:r>
              <a:rPr lang="en-US" dirty="0"/>
              <a:t>or disabling gout flares </a:t>
            </a:r>
          </a:p>
          <a:p>
            <a:pPr lvl="1"/>
            <a:r>
              <a:rPr lang="en-US" dirty="0" smtClean="0"/>
              <a:t>Tophi </a:t>
            </a:r>
            <a:r>
              <a:rPr lang="en-US" dirty="0"/>
              <a:t>and structural joint damage </a:t>
            </a:r>
            <a:endParaRPr lang="en-US" dirty="0" smtClean="0"/>
          </a:p>
          <a:p>
            <a:pPr lvl="1"/>
            <a:r>
              <a:rPr lang="en-US" dirty="0" smtClean="0"/>
              <a:t>Gout </a:t>
            </a:r>
            <a:r>
              <a:rPr lang="en-US" dirty="0"/>
              <a:t>with renal </a:t>
            </a:r>
            <a:r>
              <a:rPr lang="en-US" dirty="0" smtClean="0"/>
              <a:t>insufficiency</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34</a:t>
            </a:fld>
            <a:endParaRPr lang="en-US" altLang="en-US"/>
          </a:p>
        </p:txBody>
      </p:sp>
    </p:spTree>
    <p:extLst>
      <p:ext uri="{BB962C8B-B14F-4D97-AF65-F5344CB8AC3E}">
        <p14:creationId xmlns:p14="http://schemas.microsoft.com/office/powerpoint/2010/main" val="2671897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Uric acid management in gout</a:t>
            </a:r>
            <a:endParaRPr lang="en-US" dirty="0"/>
          </a:p>
        </p:txBody>
      </p:sp>
      <p:sp>
        <p:nvSpPr>
          <p:cNvPr id="3" name="Content Placeholder 2"/>
          <p:cNvSpPr>
            <a:spLocks noGrp="1"/>
          </p:cNvSpPr>
          <p:nvPr>
            <p:ph idx="1"/>
          </p:nvPr>
        </p:nvSpPr>
        <p:spPr>
          <a:xfrm>
            <a:off x="762000" y="1444044"/>
            <a:ext cx="7924800" cy="4525963"/>
          </a:xfrm>
        </p:spPr>
        <p:txBody>
          <a:bodyPr/>
          <a:lstStyle/>
          <a:p>
            <a:r>
              <a:rPr lang="en-US" dirty="0" smtClean="0"/>
              <a:t>Uric acid level may drop up to 2 points with acute gout</a:t>
            </a:r>
          </a:p>
          <a:p>
            <a:pPr lvl="1"/>
            <a:r>
              <a:rPr lang="en-US" dirty="0" smtClean="0"/>
              <a:t>Inflammation leads to increased uric acid transport</a:t>
            </a:r>
          </a:p>
          <a:p>
            <a:pPr lvl="1"/>
            <a:r>
              <a:rPr lang="en-US" dirty="0" smtClean="0"/>
              <a:t>Not because (another myth) it gets sequestered in the joint</a:t>
            </a:r>
          </a:p>
          <a:p>
            <a:r>
              <a:rPr lang="en-US" dirty="0" smtClean="0"/>
              <a:t>Uric acid lowering meds are generally well tolerated and probably even beneficial</a:t>
            </a:r>
          </a:p>
          <a:p>
            <a:pPr lvl="1"/>
            <a:r>
              <a:rPr lang="en-US" dirty="0" smtClean="0"/>
              <a:t>Allopurinol seems to decrease CVD risk</a:t>
            </a:r>
          </a:p>
          <a:p>
            <a:pPr lvl="1"/>
            <a:r>
              <a:rPr lang="en-US" dirty="0" smtClean="0"/>
              <a:t>Allopurinol is finally well accepted in CKD</a:t>
            </a:r>
            <a:r>
              <a:rPr lang="en-US" dirty="0"/>
              <a:t> </a:t>
            </a:r>
            <a:r>
              <a:rPr lang="en-US" dirty="0" smtClean="0"/>
              <a:t>thanks to some reassuring studies (but titrate more slowly)</a:t>
            </a:r>
          </a:p>
          <a:p>
            <a:pPr lvl="1"/>
            <a:r>
              <a:rPr lang="en-US" dirty="0" smtClean="0">
                <a:solidFill>
                  <a:prstClr val="black"/>
                </a:solidFill>
              </a:rPr>
              <a:t>BUT</a:t>
            </a:r>
            <a:r>
              <a:rPr lang="en-US" dirty="0">
                <a:solidFill>
                  <a:prstClr val="black"/>
                </a:solidFill>
              </a:rPr>
              <a:t>: Allopurinol hypersensitivity can be </a:t>
            </a:r>
            <a:r>
              <a:rPr lang="en-US" dirty="0" smtClean="0">
                <a:solidFill>
                  <a:prstClr val="black"/>
                </a:solidFill>
              </a:rPr>
              <a:t>life-threatening</a:t>
            </a:r>
            <a:endParaRPr lang="en-US" dirty="0">
              <a:solidFill>
                <a:prstClr val="black"/>
              </a:solidFill>
            </a:endParaRPr>
          </a:p>
          <a:p>
            <a:pPr lvl="2"/>
            <a:r>
              <a:rPr lang="en-US" dirty="0">
                <a:solidFill>
                  <a:prstClr val="black"/>
                </a:solidFill>
              </a:rPr>
              <a:t>Genetic risk to be sought in Han Chinese and Thai patients (and Korean patients with CKD)</a:t>
            </a:r>
          </a:p>
          <a:p>
            <a:pPr lvl="3"/>
            <a:r>
              <a:rPr lang="en-US" dirty="0">
                <a:solidFill>
                  <a:prstClr val="black"/>
                </a:solidFill>
              </a:rPr>
              <a:t>Test HLA-B*5801 allele before </a:t>
            </a:r>
            <a:r>
              <a:rPr lang="en-US" dirty="0" err="1">
                <a:solidFill>
                  <a:prstClr val="black"/>
                </a:solidFill>
              </a:rPr>
              <a:t>rx</a:t>
            </a:r>
            <a:endParaRPr lang="en-US" dirty="0">
              <a:solidFill>
                <a:prstClr val="black"/>
              </a:solidFill>
            </a:endParaRP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35</a:t>
            </a:fld>
            <a:endParaRPr lang="en-US" altLang="en-US"/>
          </a:p>
        </p:txBody>
      </p:sp>
    </p:spTree>
    <p:extLst>
      <p:ext uri="{BB962C8B-B14F-4D97-AF65-F5344CB8AC3E}">
        <p14:creationId xmlns:p14="http://schemas.microsoft.com/office/powerpoint/2010/main" val="5298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Uric acid management in gout</a:t>
            </a:r>
            <a:endParaRPr lang="en-US" dirty="0"/>
          </a:p>
        </p:txBody>
      </p:sp>
      <p:sp>
        <p:nvSpPr>
          <p:cNvPr id="3" name="Content Placeholder 2"/>
          <p:cNvSpPr>
            <a:spLocks noGrp="1"/>
          </p:cNvSpPr>
          <p:nvPr>
            <p:ph idx="1"/>
          </p:nvPr>
        </p:nvSpPr>
        <p:spPr>
          <a:xfrm>
            <a:off x="685800" y="1295400"/>
            <a:ext cx="8077200" cy="4525963"/>
          </a:xfrm>
        </p:spPr>
        <p:txBody>
          <a:bodyPr/>
          <a:lstStyle/>
          <a:p>
            <a:pPr lvl="0"/>
            <a:r>
              <a:rPr lang="en-US" dirty="0">
                <a:solidFill>
                  <a:prstClr val="black"/>
                </a:solidFill>
              </a:rPr>
              <a:t>Allopurinol 100 mg daily (can start at 50 mg in CKD), titrate up by 100 mg every 2-4 </a:t>
            </a:r>
            <a:r>
              <a:rPr lang="en-US" dirty="0" smtClean="0">
                <a:solidFill>
                  <a:prstClr val="black"/>
                </a:solidFill>
              </a:rPr>
              <a:t>weeks (more slowly in CKD)</a:t>
            </a:r>
            <a:endParaRPr lang="en-US" dirty="0">
              <a:solidFill>
                <a:prstClr val="black"/>
              </a:solidFill>
            </a:endParaRPr>
          </a:p>
          <a:p>
            <a:r>
              <a:rPr lang="en-US" dirty="0" smtClean="0"/>
              <a:t>Max dose of allopurinol is 900mg per day</a:t>
            </a:r>
          </a:p>
          <a:p>
            <a:pPr lvl="1"/>
            <a:r>
              <a:rPr lang="en-US" dirty="0" smtClean="0"/>
              <a:t>Comes as 100mg, 200mg, and 300 mg tabs</a:t>
            </a:r>
          </a:p>
          <a:p>
            <a:r>
              <a:rPr lang="en-US" dirty="0" smtClean="0"/>
              <a:t>Goal is uric acid under 6</a:t>
            </a:r>
          </a:p>
          <a:p>
            <a:pPr lvl="1"/>
            <a:r>
              <a:rPr lang="en-US" dirty="0" smtClean="0"/>
              <a:t>Closer to 4, really, if you can get there easily</a:t>
            </a:r>
          </a:p>
          <a:p>
            <a:pPr lvl="1"/>
            <a:r>
              <a:rPr lang="en-US" dirty="0" smtClean="0"/>
              <a:t>This allows all of the crystals to gradually dissolve</a:t>
            </a:r>
          </a:p>
          <a:p>
            <a:r>
              <a:rPr lang="en-US" dirty="0" err="1" smtClean="0"/>
              <a:t>Febuxostat</a:t>
            </a:r>
            <a:r>
              <a:rPr lang="en-US" dirty="0" smtClean="0"/>
              <a:t> only if allopurinol not effective at max allowed dose, or is contraindicated, But …</a:t>
            </a:r>
          </a:p>
          <a:p>
            <a:pPr lvl="1"/>
            <a:r>
              <a:rPr lang="en-US" dirty="0" smtClean="0"/>
              <a:t>Much more expensive</a:t>
            </a:r>
          </a:p>
          <a:p>
            <a:pPr lvl="1"/>
            <a:r>
              <a:rPr lang="en-US" dirty="0" smtClean="0"/>
              <a:t>2017 FDA update: increased CV risk when compared to Allopurinol</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36</a:t>
            </a:fld>
            <a:endParaRPr lang="en-US" altLang="en-US"/>
          </a:p>
        </p:txBody>
      </p:sp>
    </p:spTree>
    <p:extLst>
      <p:ext uri="{BB962C8B-B14F-4D97-AF65-F5344CB8AC3E}">
        <p14:creationId xmlns:p14="http://schemas.microsoft.com/office/powerpoint/2010/main" val="2761719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533400"/>
            <a:ext cx="5715000" cy="1143000"/>
          </a:xfrm>
        </p:spPr>
        <p:txBody>
          <a:bodyPr/>
          <a:lstStyle/>
          <a:p>
            <a:r>
              <a:rPr lang="en-US" dirty="0" smtClean="0"/>
              <a:t>Other Meds: beyond the scope of this lecture, besides a quick mention</a:t>
            </a:r>
            <a:endParaRPr lang="en-US" dirty="0"/>
          </a:p>
        </p:txBody>
      </p:sp>
      <p:sp>
        <p:nvSpPr>
          <p:cNvPr id="3" name="Content Placeholder 2"/>
          <p:cNvSpPr>
            <a:spLocks noGrp="1"/>
          </p:cNvSpPr>
          <p:nvPr>
            <p:ph idx="1"/>
          </p:nvPr>
        </p:nvSpPr>
        <p:spPr>
          <a:xfrm>
            <a:off x="990600" y="1295400"/>
            <a:ext cx="6934200" cy="4525963"/>
          </a:xfrm>
        </p:spPr>
        <p:txBody>
          <a:bodyPr/>
          <a:lstStyle/>
          <a:p>
            <a:r>
              <a:rPr lang="en-US" dirty="0" smtClean="0"/>
              <a:t>Probenecid</a:t>
            </a:r>
          </a:p>
          <a:p>
            <a:pPr lvl="1"/>
            <a:r>
              <a:rPr lang="en-US" dirty="0" err="1" smtClean="0"/>
              <a:t>Uricosuric</a:t>
            </a:r>
            <a:endParaRPr lang="en-US" dirty="0" smtClean="0"/>
          </a:p>
          <a:p>
            <a:pPr lvl="1"/>
            <a:r>
              <a:rPr lang="en-US" dirty="0" smtClean="0"/>
              <a:t>Consider second line if uric acid excretion is low</a:t>
            </a:r>
          </a:p>
          <a:p>
            <a:r>
              <a:rPr lang="en-US" dirty="0" err="1" smtClean="0"/>
              <a:t>Pegloticase</a:t>
            </a:r>
            <a:endParaRPr lang="en-US" dirty="0" smtClean="0"/>
          </a:p>
          <a:p>
            <a:pPr lvl="1"/>
            <a:r>
              <a:rPr lang="en-US" dirty="0" smtClean="0"/>
              <a:t>For complicated cases</a:t>
            </a:r>
          </a:p>
          <a:p>
            <a:r>
              <a:rPr lang="en-US" dirty="0" smtClean="0"/>
              <a:t>Interleukin 1 inhibitors for acute gout</a:t>
            </a:r>
          </a:p>
          <a:p>
            <a:pPr lvl="1"/>
            <a:r>
              <a:rPr lang="en-US" dirty="0" smtClean="0"/>
              <a:t>Infusion</a:t>
            </a:r>
          </a:p>
          <a:p>
            <a:pPr lvl="1"/>
            <a:r>
              <a:rPr lang="en-US" dirty="0" smtClean="0"/>
              <a:t>Very expensive</a:t>
            </a:r>
          </a:p>
          <a:p>
            <a:pPr lvl="1"/>
            <a:r>
              <a:rPr lang="en-US" dirty="0" smtClean="0"/>
              <a:t>For now, this will only be a hospital treatment</a:t>
            </a:r>
          </a:p>
          <a:p>
            <a:r>
              <a:rPr lang="en-US" dirty="0" smtClean="0"/>
              <a:t>If I can’t control it despite adherence:</a:t>
            </a:r>
          </a:p>
          <a:p>
            <a:pPr lvl="1"/>
            <a:r>
              <a:rPr lang="en-US" dirty="0" smtClean="0"/>
              <a:t>Rheum if no CKD</a:t>
            </a:r>
          </a:p>
          <a:p>
            <a:pPr lvl="1"/>
            <a:r>
              <a:rPr lang="en-US" dirty="0" smtClean="0"/>
              <a:t>Renal if CKD</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37</a:t>
            </a:fld>
            <a:endParaRPr lang="en-US" altLang="en-US"/>
          </a:p>
        </p:txBody>
      </p:sp>
    </p:spTree>
    <p:extLst>
      <p:ext uri="{BB962C8B-B14F-4D97-AF65-F5344CB8AC3E}">
        <p14:creationId xmlns:p14="http://schemas.microsoft.com/office/powerpoint/2010/main" val="3832518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00013"/>
            <a:ext cx="5715000" cy="1143000"/>
          </a:xfrm>
        </p:spPr>
        <p:txBody>
          <a:bodyPr/>
          <a:lstStyle/>
          <a:p>
            <a:r>
              <a:rPr lang="en-US" dirty="0" smtClean="0"/>
              <a:t>Mobilization flares</a:t>
            </a:r>
            <a:endParaRPr lang="en-US" dirty="0"/>
          </a:p>
        </p:txBody>
      </p:sp>
      <p:sp>
        <p:nvSpPr>
          <p:cNvPr id="3" name="Content Placeholder 2"/>
          <p:cNvSpPr>
            <a:spLocks noGrp="1"/>
          </p:cNvSpPr>
          <p:nvPr>
            <p:ph idx="1"/>
          </p:nvPr>
        </p:nvSpPr>
        <p:spPr>
          <a:xfrm>
            <a:off x="609600" y="1404812"/>
            <a:ext cx="7848600" cy="4525963"/>
          </a:xfrm>
        </p:spPr>
        <p:txBody>
          <a:bodyPr/>
          <a:lstStyle/>
          <a:p>
            <a:r>
              <a:rPr lang="en-US" dirty="0" smtClean="0"/>
              <a:t>This is what makes gout tough to treat</a:t>
            </a:r>
          </a:p>
          <a:p>
            <a:r>
              <a:rPr lang="en-US" dirty="0" smtClean="0"/>
              <a:t>Uric acid lowering </a:t>
            </a:r>
            <a:r>
              <a:rPr lang="en-US" b="1" dirty="0" smtClean="0"/>
              <a:t>leads to </a:t>
            </a:r>
            <a:r>
              <a:rPr lang="en-US" dirty="0" smtClean="0"/>
              <a:t>gout flares!</a:t>
            </a:r>
          </a:p>
          <a:p>
            <a:pPr lvl="1"/>
            <a:r>
              <a:rPr lang="en-US" dirty="0" smtClean="0"/>
              <a:t>Despite the uric acid being at goal</a:t>
            </a:r>
          </a:p>
          <a:p>
            <a:r>
              <a:rPr lang="en-US" dirty="0"/>
              <a:t>Gout is not just uric acid crystals in the joint space.</a:t>
            </a:r>
          </a:p>
          <a:p>
            <a:pPr lvl="1"/>
            <a:r>
              <a:rPr lang="en-US" dirty="0" smtClean="0"/>
              <a:t>The gout flare occurs when the WBCs in the joint or soft tissues treat the crystals as foreign invaders</a:t>
            </a:r>
          </a:p>
          <a:p>
            <a:pPr lvl="1"/>
            <a:r>
              <a:rPr lang="en-US" dirty="0" smtClean="0"/>
              <a:t>As stable, innocuous, crystals partially dissolve they can lead the white cells to recognize them.</a:t>
            </a:r>
          </a:p>
          <a:p>
            <a:pPr lvl="2"/>
            <a:r>
              <a:rPr lang="en-US" dirty="0" smtClean="0"/>
              <a:t>At least, this is how I describe it to patients</a:t>
            </a:r>
          </a:p>
          <a:p>
            <a:r>
              <a:rPr lang="en-US" dirty="0" smtClean="0"/>
              <a:t>This is why you’ve got to convince patients to take these meds forever</a:t>
            </a:r>
          </a:p>
          <a:p>
            <a:pPr lvl="1"/>
            <a:r>
              <a:rPr lang="en-US" dirty="0" smtClean="0"/>
              <a:t>You only want them to deal with this risk once in their lifetime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38</a:t>
            </a:fld>
            <a:endParaRPr lang="en-US" altLang="en-US"/>
          </a:p>
        </p:txBody>
      </p:sp>
      <p:pic>
        <p:nvPicPr>
          <p:cNvPr id="6" name="Picture 5"/>
          <p:cNvPicPr>
            <a:picLocks noChangeAspect="1"/>
          </p:cNvPicPr>
          <p:nvPr/>
        </p:nvPicPr>
        <p:blipFill>
          <a:blip r:embed="rId2"/>
          <a:stretch>
            <a:fillRect/>
          </a:stretch>
        </p:blipFill>
        <p:spPr>
          <a:xfrm>
            <a:off x="6262812" y="1081213"/>
            <a:ext cx="1661988" cy="1661988"/>
          </a:xfrm>
          <a:prstGeom prst="rect">
            <a:avLst/>
          </a:prstGeom>
        </p:spPr>
      </p:pic>
    </p:spTree>
    <p:extLst>
      <p:ext uri="{BB962C8B-B14F-4D97-AF65-F5344CB8AC3E}">
        <p14:creationId xmlns:p14="http://schemas.microsoft.com/office/powerpoint/2010/main" val="372305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76200"/>
            <a:ext cx="5715000" cy="1143000"/>
          </a:xfrm>
        </p:spPr>
        <p:txBody>
          <a:bodyPr/>
          <a:lstStyle/>
          <a:p>
            <a:r>
              <a:rPr lang="en-US" dirty="0" smtClean="0"/>
              <a:t>Mobilization Flares</a:t>
            </a:r>
            <a:endParaRPr lang="en-US" dirty="0"/>
          </a:p>
        </p:txBody>
      </p:sp>
      <p:sp>
        <p:nvSpPr>
          <p:cNvPr id="3" name="Content Placeholder 2"/>
          <p:cNvSpPr>
            <a:spLocks noGrp="1"/>
          </p:cNvSpPr>
          <p:nvPr>
            <p:ph idx="1"/>
          </p:nvPr>
        </p:nvSpPr>
        <p:spPr>
          <a:xfrm>
            <a:off x="762000" y="914400"/>
            <a:ext cx="7696200" cy="4525963"/>
          </a:xfrm>
        </p:spPr>
        <p:txBody>
          <a:bodyPr/>
          <a:lstStyle/>
          <a:p>
            <a:r>
              <a:rPr lang="en-US" dirty="0" smtClean="0"/>
              <a:t>Begin prophylaxis when uric acid lowering meds begun</a:t>
            </a:r>
          </a:p>
          <a:p>
            <a:r>
              <a:rPr lang="en-US" dirty="0" smtClean="0"/>
              <a:t>Continue for 3 to 12 months after uric acid has reached goal</a:t>
            </a:r>
          </a:p>
          <a:p>
            <a:pPr lvl="1"/>
            <a:r>
              <a:rPr lang="en-US" dirty="0" smtClean="0"/>
              <a:t>At least 6 months if tophi are present</a:t>
            </a:r>
          </a:p>
          <a:p>
            <a:pPr lvl="1"/>
            <a:r>
              <a:rPr lang="en-US" dirty="0" smtClean="0"/>
              <a:t>At a grand rounds from a Rheumatologist a few years ago, he said that this is an even bigger deal than we ever thought and he recommends 12 months for everybody</a:t>
            </a:r>
          </a:p>
          <a:p>
            <a:r>
              <a:rPr lang="en-US" dirty="0" smtClean="0"/>
              <a:t>Choices</a:t>
            </a:r>
          </a:p>
          <a:p>
            <a:pPr lvl="1"/>
            <a:r>
              <a:rPr lang="en-US" dirty="0" smtClean="0"/>
              <a:t>Daily NSAIDs [BID </a:t>
            </a:r>
            <a:r>
              <a:rPr lang="en-US" dirty="0" err="1" smtClean="0"/>
              <a:t>Alleve</a:t>
            </a:r>
            <a:r>
              <a:rPr lang="en-US" dirty="0" smtClean="0"/>
              <a:t> +/-],Colchicine [1 tab daily], or low dose Prednisone </a:t>
            </a:r>
          </a:p>
          <a:p>
            <a:pPr lvl="2"/>
            <a:r>
              <a:rPr lang="en-US" dirty="0" err="1" smtClean="0"/>
              <a:t>qOD</a:t>
            </a:r>
            <a:r>
              <a:rPr lang="en-US" dirty="0" smtClean="0"/>
              <a:t> or ½ pills if moderate likelihood of intolerance</a:t>
            </a:r>
          </a:p>
          <a:p>
            <a:pPr lvl="1"/>
            <a:r>
              <a:rPr lang="en-US" dirty="0" smtClean="0"/>
              <a:t>Nothing…just treat flares ASAP and counsel intensely</a:t>
            </a:r>
          </a:p>
          <a:p>
            <a:pPr lvl="2"/>
            <a:r>
              <a:rPr lang="en-US" dirty="0" smtClean="0"/>
              <a:t>If comorbidities make these too dangerous</a:t>
            </a:r>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39</a:t>
            </a:fld>
            <a:endParaRPr lang="en-US" altLang="en-US"/>
          </a:p>
        </p:txBody>
      </p:sp>
    </p:spTree>
    <p:extLst>
      <p:ext uri="{BB962C8B-B14F-4D97-AF65-F5344CB8AC3E}">
        <p14:creationId xmlns:p14="http://schemas.microsoft.com/office/powerpoint/2010/main" val="318871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868362"/>
          </a:xfrm>
        </p:spPr>
        <p:txBody>
          <a:bodyPr/>
          <a:lstStyle/>
          <a:p>
            <a:r>
              <a:rPr lang="en-US" dirty="0"/>
              <a:t>What we’ll review today</a:t>
            </a:r>
          </a:p>
        </p:txBody>
      </p:sp>
      <p:sp>
        <p:nvSpPr>
          <p:cNvPr id="3" name="Content Placeholder 2"/>
          <p:cNvSpPr>
            <a:spLocks noGrp="1"/>
          </p:cNvSpPr>
          <p:nvPr>
            <p:ph sz="half" idx="1"/>
          </p:nvPr>
        </p:nvSpPr>
        <p:spPr/>
        <p:txBody>
          <a:bodyPr/>
          <a:lstStyle/>
          <a:p>
            <a:r>
              <a:rPr lang="en-US" sz="2000" dirty="0" smtClean="0"/>
              <a:t>Approach to joint pain</a:t>
            </a:r>
          </a:p>
          <a:p>
            <a:r>
              <a:rPr lang="en-US" sz="2000" dirty="0" smtClean="0"/>
              <a:t>Seronegative </a:t>
            </a:r>
            <a:r>
              <a:rPr lang="en-US" sz="2000" dirty="0" err="1" smtClean="0"/>
              <a:t>Spondyloarthropathies</a:t>
            </a:r>
            <a:endParaRPr lang="en-US" sz="2000" dirty="0"/>
          </a:p>
          <a:p>
            <a:r>
              <a:rPr lang="en-US" sz="2000" dirty="0" smtClean="0"/>
              <a:t>Rheumatoid Arthritis (RA)</a:t>
            </a:r>
          </a:p>
          <a:p>
            <a:r>
              <a:rPr lang="en-US" sz="2000" dirty="0" err="1" smtClean="0"/>
              <a:t>Sjogren’s</a:t>
            </a:r>
            <a:r>
              <a:rPr lang="en-US" sz="2000" dirty="0" smtClean="0"/>
              <a:t> Syndrome (SS)</a:t>
            </a:r>
          </a:p>
          <a:p>
            <a:r>
              <a:rPr lang="en-US" sz="2000" dirty="0" smtClean="0"/>
              <a:t>Polymyalgia </a:t>
            </a:r>
            <a:r>
              <a:rPr lang="en-US" sz="2000" dirty="0" err="1" smtClean="0"/>
              <a:t>Rheumatica</a:t>
            </a:r>
            <a:r>
              <a:rPr lang="en-US" sz="2000" dirty="0" smtClean="0"/>
              <a:t> (PMR)</a:t>
            </a:r>
            <a:endParaRPr lang="en-US" sz="2000" dirty="0"/>
          </a:p>
          <a:p>
            <a:r>
              <a:rPr lang="en-US" sz="2000" dirty="0" smtClean="0"/>
              <a:t>Rheum Review of Systems</a:t>
            </a:r>
            <a:endParaRPr lang="en-US" sz="2000" dirty="0"/>
          </a:p>
          <a:p>
            <a:r>
              <a:rPr lang="en-US" sz="2000" smtClean="0"/>
              <a:t>Henoch-</a:t>
            </a:r>
            <a:r>
              <a:rPr lang="en-US" sz="2000" dirty="0" err="1" smtClean="0"/>
              <a:t>Schonlein</a:t>
            </a:r>
            <a:r>
              <a:rPr lang="en-US" sz="2000" dirty="0" smtClean="0"/>
              <a:t> Purpura (HSP)</a:t>
            </a:r>
            <a:endParaRPr lang="en-US" sz="2000" dirty="0"/>
          </a:p>
        </p:txBody>
      </p:sp>
      <p:sp>
        <p:nvSpPr>
          <p:cNvPr id="4" name="Content Placeholder 3"/>
          <p:cNvSpPr>
            <a:spLocks noGrp="1"/>
          </p:cNvSpPr>
          <p:nvPr>
            <p:ph sz="half" idx="2"/>
          </p:nvPr>
        </p:nvSpPr>
        <p:spPr/>
        <p:txBody>
          <a:bodyPr/>
          <a:lstStyle/>
          <a:p>
            <a:r>
              <a:rPr lang="en-US" sz="2000" dirty="0" smtClean="0"/>
              <a:t>Scleroderma</a:t>
            </a:r>
          </a:p>
          <a:p>
            <a:r>
              <a:rPr lang="en-US" sz="2000" dirty="0" smtClean="0"/>
              <a:t>Lab issues (ANA, etc.)</a:t>
            </a:r>
          </a:p>
          <a:p>
            <a:r>
              <a:rPr lang="en-US" sz="2000" dirty="0" smtClean="0"/>
              <a:t>Lupus</a:t>
            </a:r>
            <a:r>
              <a:rPr lang="en-US" sz="2000" dirty="0"/>
              <a:t> </a:t>
            </a:r>
            <a:r>
              <a:rPr lang="en-US" sz="2000" dirty="0" smtClean="0"/>
              <a:t>(SLE)</a:t>
            </a:r>
          </a:p>
          <a:p>
            <a:r>
              <a:rPr lang="en-US" sz="2000" dirty="0" smtClean="0"/>
              <a:t>Psoriatic Arthritis (</a:t>
            </a:r>
            <a:r>
              <a:rPr lang="en-US" sz="2000" dirty="0" err="1" smtClean="0"/>
              <a:t>PsA</a:t>
            </a:r>
            <a:r>
              <a:rPr lang="en-US" sz="2000" dirty="0" smtClean="0"/>
              <a:t>)</a:t>
            </a:r>
          </a:p>
          <a:p>
            <a:r>
              <a:rPr lang="en-US" sz="2000" dirty="0" smtClean="0"/>
              <a:t>Giant Cell Arteritis(GCA/TA)</a:t>
            </a:r>
          </a:p>
          <a:p>
            <a:r>
              <a:rPr lang="en-US" sz="2000" dirty="0" smtClean="0"/>
              <a:t>Gout</a:t>
            </a:r>
          </a:p>
          <a:p>
            <a:r>
              <a:rPr lang="en-US" sz="2000" dirty="0" smtClean="0"/>
              <a:t>Juvenile Rheumatoid Arthritis (JRA/JIA)</a:t>
            </a:r>
            <a:endParaRPr lang="en-US" sz="2000" dirty="0"/>
          </a:p>
        </p:txBody>
      </p:sp>
      <p:sp>
        <p:nvSpPr>
          <p:cNvPr id="5" name="Slide Number Placeholder 4"/>
          <p:cNvSpPr>
            <a:spLocks noGrp="1"/>
          </p:cNvSpPr>
          <p:nvPr>
            <p:ph type="sldNum" sz="quarter" idx="10"/>
          </p:nvPr>
        </p:nvSpPr>
        <p:spPr/>
        <p:txBody>
          <a:bodyPr/>
          <a:lstStyle/>
          <a:p>
            <a:pPr>
              <a:defRPr/>
            </a:pPr>
            <a:fld id="{F303F4B9-0104-47B2-A52A-6EEB5033EAA5}" type="slidenum">
              <a:rPr lang="en-US" altLang="en-US" smtClean="0"/>
              <a:pPr>
                <a:defRPr/>
              </a:pPr>
              <a:t>4</a:t>
            </a:fld>
            <a:endParaRPr lang="en-US" altLang="en-US"/>
          </a:p>
        </p:txBody>
      </p:sp>
    </p:spTree>
    <p:extLst>
      <p:ext uri="{BB962C8B-B14F-4D97-AF65-F5344CB8AC3E}">
        <p14:creationId xmlns:p14="http://schemas.microsoft.com/office/powerpoint/2010/main" val="1591512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544" y="0"/>
            <a:ext cx="5715000" cy="1143000"/>
          </a:xfrm>
        </p:spPr>
        <p:txBody>
          <a:bodyPr/>
          <a:lstStyle/>
          <a:p>
            <a:r>
              <a:rPr lang="en-US" dirty="0" smtClean="0"/>
              <a:t>Gout summary</a:t>
            </a:r>
            <a:endParaRPr lang="en-US" dirty="0"/>
          </a:p>
        </p:txBody>
      </p:sp>
      <p:sp>
        <p:nvSpPr>
          <p:cNvPr id="3" name="Content Placeholder 2"/>
          <p:cNvSpPr>
            <a:spLocks noGrp="1"/>
          </p:cNvSpPr>
          <p:nvPr>
            <p:ph idx="1"/>
          </p:nvPr>
        </p:nvSpPr>
        <p:spPr>
          <a:xfrm>
            <a:off x="457200" y="1490790"/>
            <a:ext cx="8077200" cy="4525963"/>
          </a:xfrm>
        </p:spPr>
        <p:txBody>
          <a:bodyPr/>
          <a:lstStyle/>
          <a:p>
            <a:r>
              <a:rPr lang="en-US" dirty="0" smtClean="0"/>
              <a:t>Treat your patients like royalty…their joints act like it</a:t>
            </a:r>
          </a:p>
          <a:p>
            <a:r>
              <a:rPr lang="en-US" dirty="0" smtClean="0"/>
              <a:t>Gout is profoundly acute and intense</a:t>
            </a:r>
          </a:p>
          <a:p>
            <a:r>
              <a:rPr lang="en-US" dirty="0" smtClean="0"/>
              <a:t>Address lifestyle, comorbidities, and aggravating meds right from the start</a:t>
            </a:r>
          </a:p>
          <a:p>
            <a:r>
              <a:rPr lang="en-US" dirty="0" smtClean="0"/>
              <a:t>Cherries, vitamin C, and choose ARBs for HTN</a:t>
            </a:r>
          </a:p>
          <a:p>
            <a:r>
              <a:rPr lang="en-US" dirty="0" smtClean="0"/>
              <a:t>Treat almost everybody with Allopurinol right from the start and forever (vs. </a:t>
            </a:r>
            <a:r>
              <a:rPr lang="en-US" dirty="0" err="1" smtClean="0"/>
              <a:t>UpToDate</a:t>
            </a:r>
            <a:r>
              <a:rPr lang="en-US" dirty="0" smtClean="0"/>
              <a:t>)</a:t>
            </a:r>
          </a:p>
          <a:p>
            <a:r>
              <a:rPr lang="en-US" dirty="0" smtClean="0"/>
              <a:t>Great counseling is needed to get people safely through their time of mobilization flare risk.</a:t>
            </a:r>
          </a:p>
          <a:p>
            <a:pPr lvl="1"/>
            <a:r>
              <a:rPr lang="en-US" dirty="0" smtClean="0"/>
              <a:t>Only you can convince them that they need to take a medicine that might cause a gouty attack in order to not have gout!</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40</a:t>
            </a:fld>
            <a:endParaRPr lang="en-US" altLang="en-US"/>
          </a:p>
        </p:txBody>
      </p:sp>
    </p:spTree>
    <p:extLst>
      <p:ext uri="{BB962C8B-B14F-4D97-AF65-F5344CB8AC3E}">
        <p14:creationId xmlns:p14="http://schemas.microsoft.com/office/powerpoint/2010/main" val="2998599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7162800" cy="1143000"/>
          </a:xfrm>
        </p:spPr>
        <p:txBody>
          <a:bodyPr/>
          <a:lstStyle/>
          <a:p>
            <a:r>
              <a:rPr lang="en-US" dirty="0" smtClean="0"/>
              <a:t>Hepatitis C and Rheumatology</a:t>
            </a:r>
            <a:endParaRPr lang="en-US" dirty="0"/>
          </a:p>
        </p:txBody>
      </p:sp>
      <p:sp>
        <p:nvSpPr>
          <p:cNvPr id="3" name="Content Placeholder 2"/>
          <p:cNvSpPr>
            <a:spLocks noGrp="1"/>
          </p:cNvSpPr>
          <p:nvPr>
            <p:ph idx="1"/>
          </p:nvPr>
        </p:nvSpPr>
        <p:spPr>
          <a:xfrm>
            <a:off x="990600" y="1600200"/>
            <a:ext cx="7696200" cy="4525963"/>
          </a:xfrm>
        </p:spPr>
        <p:txBody>
          <a:bodyPr/>
          <a:lstStyle/>
          <a:p>
            <a:r>
              <a:rPr lang="en-US" dirty="0" smtClean="0"/>
              <a:t>HCV can induce vasculitis, </a:t>
            </a:r>
            <a:r>
              <a:rPr lang="en-US" dirty="0" err="1" smtClean="0"/>
              <a:t>sicca</a:t>
            </a:r>
            <a:r>
              <a:rPr lang="en-US" dirty="0" smtClean="0"/>
              <a:t> syndrome, arthralgia/arthritis, and fibromyalgia</a:t>
            </a:r>
          </a:p>
          <a:p>
            <a:r>
              <a:rPr lang="en-US" dirty="0" smtClean="0"/>
              <a:t>Often leads to development of auto-antibodies</a:t>
            </a:r>
          </a:p>
          <a:p>
            <a:pPr lvl="1"/>
            <a:r>
              <a:rPr lang="en-US" dirty="0" smtClean="0"/>
              <a:t>RF, anti-CCP, anti SSA/SSB, ANA, </a:t>
            </a:r>
            <a:r>
              <a:rPr lang="en-US" dirty="0" err="1" smtClean="0"/>
              <a:t>cANCA</a:t>
            </a:r>
            <a:r>
              <a:rPr lang="en-US" dirty="0" smtClean="0"/>
              <a:t>, anti-</a:t>
            </a:r>
            <a:r>
              <a:rPr lang="en-US" dirty="0" err="1" smtClean="0"/>
              <a:t>Cardiolipin</a:t>
            </a:r>
            <a:r>
              <a:rPr lang="en-US" dirty="0" smtClean="0"/>
              <a:t>, anti-DNA</a:t>
            </a:r>
          </a:p>
          <a:p>
            <a:r>
              <a:rPr lang="en-US" dirty="0" smtClean="0"/>
              <a:t>We should probably be screening HCV for everybody with suspicion of rheumatologic disease</a:t>
            </a:r>
          </a:p>
          <a:p>
            <a:r>
              <a:rPr lang="en-US" dirty="0" smtClean="0"/>
              <a:t>Known liver disease has implications for DMARD </a:t>
            </a:r>
            <a:r>
              <a:rPr lang="en-US" dirty="0" err="1" smtClean="0"/>
              <a:t>tx</a:t>
            </a:r>
            <a:r>
              <a:rPr lang="en-US" dirty="0" smtClean="0"/>
              <a:t>.</a:t>
            </a:r>
            <a:endParaRPr lang="en-US" dirty="0"/>
          </a:p>
          <a:p>
            <a:endParaRPr lang="en-US" dirty="0" smtClean="0"/>
          </a:p>
          <a:p>
            <a:pPr lvl="2"/>
            <a:r>
              <a:rPr lang="en-US" sz="1600" dirty="0" smtClean="0"/>
              <a:t>“Rheumatic manifestations of hepatitis C virus chronic infection: Indications for a correct diagnosis  World J </a:t>
            </a:r>
            <a:r>
              <a:rPr lang="en-US" sz="1600" dirty="0" err="1" smtClean="0"/>
              <a:t>Gastroenterol</a:t>
            </a:r>
            <a:r>
              <a:rPr lang="en-US" sz="1600" dirty="0" smtClean="0"/>
              <a:t>. 2016 Jan 28; 22(4): 1405-1410   ncbi.nlm.nih.gov/</a:t>
            </a:r>
            <a:r>
              <a:rPr lang="en-US" sz="1600" dirty="0" err="1" smtClean="0"/>
              <a:t>pmc</a:t>
            </a:r>
            <a:r>
              <a:rPr lang="en-US" sz="1600" dirty="0" smtClean="0"/>
              <a:t>/articles/PMC4721975/</a:t>
            </a:r>
          </a:p>
          <a:p>
            <a:pPr lvl="2"/>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41</a:t>
            </a:fld>
            <a:endParaRPr lang="en-US" altLang="en-US"/>
          </a:p>
        </p:txBody>
      </p:sp>
    </p:spTree>
    <p:extLst>
      <p:ext uri="{BB962C8B-B14F-4D97-AF65-F5344CB8AC3E}">
        <p14:creationId xmlns:p14="http://schemas.microsoft.com/office/powerpoint/2010/main" val="25732308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9FC8A2-F046-44D9-ADC0-D26452458D0D}"/>
              </a:ext>
            </a:extLst>
          </p:cNvPr>
          <p:cNvGraphicFramePr>
            <a:graphicFrameLocks noGrp="1"/>
          </p:cNvGraphicFramePr>
          <p:nvPr/>
        </p:nvGraphicFramePr>
        <p:xfrm>
          <a:off x="1396603" y="1428750"/>
          <a:ext cx="6318647" cy="3128454"/>
        </p:xfrm>
        <a:graphic>
          <a:graphicData uri="http://schemas.openxmlformats.org/drawingml/2006/table">
            <a:tbl>
              <a:tblPr firstRow="1" firstCol="1" bandRow="1"/>
              <a:tblGrid>
                <a:gridCol w="6318647">
                  <a:extLst>
                    <a:ext uri="{9D8B030D-6E8A-4147-A177-3AD203B41FA5}">
                      <a16:colId xmlns:a16="http://schemas.microsoft.com/office/drawing/2014/main" val="811874440"/>
                    </a:ext>
                  </a:extLst>
                </a:gridCol>
              </a:tblGrid>
              <a:tr h="311118">
                <a:tc>
                  <a:txBody>
                    <a:bodyPr/>
                    <a:lstStyle/>
                    <a:p>
                      <a:pPr marL="0" marR="0">
                        <a:lnSpc>
                          <a:spcPct val="107000"/>
                        </a:lnSpc>
                        <a:spcBef>
                          <a:spcPts val="0"/>
                        </a:spcBef>
                        <a:spcAft>
                          <a:spcPts val="60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Risk-Enhancing Factors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33525" marR="33525" marT="33258" marB="332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C1E7"/>
                    </a:solidFill>
                  </a:tcPr>
                </a:tc>
                <a:extLst>
                  <a:ext uri="{0D108BD9-81ED-4DB2-BD59-A6C34878D82A}">
                    <a16:rowId xmlns:a16="http://schemas.microsoft.com/office/drawing/2014/main" val="27201220"/>
                  </a:ext>
                </a:extLst>
              </a:tr>
              <a:tr h="2741136">
                <a:tc>
                  <a:txBody>
                    <a:bodyPr/>
                    <a:lstStyle/>
                    <a:p>
                      <a:pPr marL="342900" marR="0" lvl="0" indent="-342900">
                        <a:lnSpc>
                          <a:spcPct val="107000"/>
                        </a:lnSpc>
                        <a:spcBef>
                          <a:spcPts val="0"/>
                        </a:spcBef>
                        <a:spcAft>
                          <a:spcPts val="600"/>
                        </a:spcAft>
                        <a:buFont typeface="Symbol" panose="05050102010706020507" pitchFamily="18" charset="2"/>
                        <a:buChar cha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Family history of premature ASCVD</a:t>
                      </a:r>
                      <a:r>
                        <a:rPr lang="en-US" sz="1500" dirty="0">
                          <a:effectLst/>
                          <a:latin typeface="Calibri" panose="020F0502020204030204" pitchFamily="34" charset="0"/>
                          <a:ea typeface="Calibri" panose="020F0502020204030204" pitchFamily="34" charset="0"/>
                          <a:cs typeface="Times New Roman" panose="02020603050405020304" pitchFamily="18" charset="0"/>
                        </a:rPr>
                        <a:t> (males, age &lt;55 y; females, age &lt;65 y)</a:t>
                      </a:r>
                      <a:endParaRPr lang="en-US" sz="1500" dirty="0">
                        <a:effectLst/>
                        <a:latin typeface="Calibri" panose="020F0502020204030204" pitchFamily="34" charset="0"/>
                      </a:endParaRPr>
                    </a:p>
                    <a:p>
                      <a:pPr marL="342900" marR="0" lvl="0" indent="-342900">
                        <a:lnSpc>
                          <a:spcPct val="107000"/>
                        </a:lnSpc>
                        <a:spcBef>
                          <a:spcPts val="0"/>
                        </a:spcBef>
                        <a:spcAft>
                          <a:spcPts val="600"/>
                        </a:spcAft>
                        <a:buFont typeface="Symbol" panose="05050102010706020507" pitchFamily="18" charset="2"/>
                        <a:buChar cha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Primary hypercholesterolemia</a:t>
                      </a:r>
                      <a:r>
                        <a:rPr lang="en-US" sz="1500" dirty="0">
                          <a:effectLst/>
                          <a:latin typeface="Calibri" panose="020F0502020204030204" pitchFamily="34" charset="0"/>
                          <a:ea typeface="Calibri" panose="020F0502020204030204" pitchFamily="34" charset="0"/>
                          <a:cs typeface="Times New Roman" panose="02020603050405020304" pitchFamily="18" charset="0"/>
                        </a:rPr>
                        <a:t> (LDL-C 160–189 mg/dL [4.1–4.8 mmol/L]; non–HDL-C 190–219 mg/dL [4.9–5.6 mmol/L])*</a:t>
                      </a:r>
                      <a:endParaRPr lang="en-US" sz="1500" dirty="0">
                        <a:effectLst/>
                        <a:latin typeface="Calibri" panose="020F0502020204030204" pitchFamily="34" charset="0"/>
                      </a:endParaRPr>
                    </a:p>
                    <a:p>
                      <a:pPr marL="342900" marR="0" lvl="0" indent="-342900">
                        <a:lnSpc>
                          <a:spcPct val="107000"/>
                        </a:lnSpc>
                        <a:spcBef>
                          <a:spcPts val="0"/>
                        </a:spcBef>
                        <a:spcAft>
                          <a:spcPts val="600"/>
                        </a:spcAft>
                        <a:buFont typeface="Symbol" panose="05050102010706020507" pitchFamily="18" charset="2"/>
                        <a:buChar cha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Metabolic syndrome</a:t>
                      </a:r>
                      <a:r>
                        <a:rPr lang="en-US" sz="1500" dirty="0">
                          <a:effectLst/>
                          <a:latin typeface="Calibri" panose="020F0502020204030204" pitchFamily="34" charset="0"/>
                          <a:ea typeface="Calibri" panose="020F0502020204030204" pitchFamily="34" charset="0"/>
                          <a:cs typeface="Times New Roman" panose="02020603050405020304" pitchFamily="18" charset="0"/>
                        </a:rPr>
                        <a:t> (increased waist circumference [by ethnically appropriate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cutpoints</a:t>
                      </a:r>
                      <a:r>
                        <a:rPr lang="en-US" sz="1500" dirty="0">
                          <a:effectLst/>
                          <a:latin typeface="Calibri" panose="020F0502020204030204" pitchFamily="34" charset="0"/>
                          <a:ea typeface="Calibri" panose="020F0502020204030204" pitchFamily="34" charset="0"/>
                          <a:cs typeface="Times New Roman" panose="02020603050405020304" pitchFamily="18" charset="0"/>
                        </a:rPr>
                        <a:t>], elevated triglycerides [&gt;150 mg/dL, nonfasting], elevated blood pressure, elevated glucose, and low HDL-C [&lt;40 mg/dL in men; &lt;50 mg/dL in women] are factors; a tally of 3 makes the diagnosis)</a:t>
                      </a:r>
                      <a:endParaRPr lang="en-US" sz="1500" dirty="0">
                        <a:effectLst/>
                        <a:latin typeface="Calibri" panose="020F0502020204030204" pitchFamily="34" charset="0"/>
                      </a:endParaRPr>
                    </a:p>
                    <a:p>
                      <a:pPr marL="342900" marR="0" lvl="0" indent="-342900">
                        <a:lnSpc>
                          <a:spcPct val="107000"/>
                        </a:lnSpc>
                        <a:spcBef>
                          <a:spcPts val="0"/>
                        </a:spcBef>
                        <a:spcAft>
                          <a:spcPts val="600"/>
                        </a:spcAft>
                        <a:buFont typeface="Symbol" panose="05050102010706020507" pitchFamily="18" charset="2"/>
                        <a:buChar cha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Chronic kidney disease</a:t>
                      </a:r>
                      <a:r>
                        <a:rPr lang="en-US" sz="1500" dirty="0">
                          <a:effectLst/>
                          <a:latin typeface="Calibri" panose="020F0502020204030204" pitchFamily="34" charset="0"/>
                          <a:ea typeface="Calibri" panose="020F0502020204030204" pitchFamily="34" charset="0"/>
                          <a:cs typeface="Times New Roman" panose="02020603050405020304" pitchFamily="18" charset="0"/>
                        </a:rPr>
                        <a:t> (eGFR 15–59 mL/min/1.73 m</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500" dirty="0">
                          <a:effectLst/>
                          <a:latin typeface="Calibri" panose="020F0502020204030204" pitchFamily="34" charset="0"/>
                          <a:ea typeface="Calibri" panose="020F0502020204030204" pitchFamily="34" charset="0"/>
                          <a:cs typeface="Times New Roman" panose="02020603050405020304" pitchFamily="18" charset="0"/>
                        </a:rPr>
                        <a:t> with or without albuminuria; not treated with dialysis or kidney transplantation)</a:t>
                      </a:r>
                      <a:endParaRPr lang="en-US" sz="1500" dirty="0">
                        <a:effectLst/>
                        <a:latin typeface="Calibri" panose="020F0502020204030204" pitchFamily="34" charset="0"/>
                      </a:endParaRPr>
                    </a:p>
                    <a:p>
                      <a:pPr marL="342900" marR="0" lvl="0" indent="-342900">
                        <a:lnSpc>
                          <a:spcPct val="107000"/>
                        </a:lnSpc>
                        <a:spcBef>
                          <a:spcPts val="0"/>
                        </a:spcBef>
                        <a:spcAft>
                          <a:spcPts val="600"/>
                        </a:spcAft>
                        <a:buFont typeface="Symbol" panose="05050102010706020507" pitchFamily="18" charset="2"/>
                        <a:buChar cha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Chronic inflammatory conditions,</a:t>
                      </a:r>
                      <a:r>
                        <a:rPr lang="en-US" sz="1500" dirty="0">
                          <a:effectLst/>
                          <a:latin typeface="Calibri" panose="020F0502020204030204" pitchFamily="34" charset="0"/>
                          <a:ea typeface="Calibri" panose="020F0502020204030204" pitchFamily="34" charset="0"/>
                          <a:cs typeface="Times New Roman" panose="02020603050405020304" pitchFamily="18" charset="0"/>
                        </a:rPr>
                        <a:t> such as psoriasis, RA, lupus, or HIV/AIDS</a:t>
                      </a:r>
                      <a:endParaRPr lang="en-US" sz="1500" dirty="0">
                        <a:effectLst/>
                        <a:latin typeface="Calibri" panose="020F0502020204030204" pitchFamily="34" charset="0"/>
                      </a:endParaRPr>
                    </a:p>
                  </a:txBody>
                  <a:tcPr marL="33525" marR="33525" marT="33258" marB="332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1588347"/>
                  </a:ext>
                </a:extLst>
              </a:tr>
            </a:tbl>
          </a:graphicData>
        </a:graphic>
      </p:graphicFrame>
      <p:sp>
        <p:nvSpPr>
          <p:cNvPr id="3" name="TextBox 2">
            <a:extLst>
              <a:ext uri="{FF2B5EF4-FFF2-40B4-BE49-F238E27FC236}">
                <a16:creationId xmlns:a16="http://schemas.microsoft.com/office/drawing/2014/main" id="{379F03F9-C80B-439A-AA4B-678D2301E011}"/>
              </a:ext>
            </a:extLst>
          </p:cNvPr>
          <p:cNvSpPr txBox="1"/>
          <p:nvPr/>
        </p:nvSpPr>
        <p:spPr>
          <a:xfrm>
            <a:off x="1282304" y="1028701"/>
            <a:ext cx="6578147" cy="369332"/>
          </a:xfrm>
          <a:prstGeom prst="rect">
            <a:avLst/>
          </a:prstGeom>
          <a:noFill/>
        </p:spPr>
        <p:txBody>
          <a:bodyPr wrap="none">
            <a:spAutoFit/>
          </a:bodyPr>
          <a:lstStyle/>
          <a:p>
            <a:pPr defTabSz="685800" eaLnBrk="0" fontAlgn="base" hangingPunct="0">
              <a:spcBef>
                <a:spcPct val="0"/>
              </a:spcBef>
              <a:spcAft>
                <a:spcPct val="0"/>
              </a:spcAft>
              <a:defRPr/>
            </a:pPr>
            <a:r>
              <a:rPr lang="en-US" b="1" dirty="0">
                <a:solidFill>
                  <a:prstClr val="black"/>
                </a:solidFill>
                <a:latin typeface="Calibri" panose="020F0502020204030204"/>
                <a:ea typeface="ＭＳ Ｐゴシック" panose="020B0600070205080204" pitchFamily="34" charset="-128"/>
              </a:rPr>
              <a:t>Table 3. Risk-Enhancing Factors for Clinician-Patient Risk Discussion</a:t>
            </a:r>
          </a:p>
        </p:txBody>
      </p:sp>
      <p:sp>
        <p:nvSpPr>
          <p:cNvPr id="37899" name="Rectangle 3"/>
          <p:cNvSpPr>
            <a:spLocks noChangeArrowheads="1"/>
          </p:cNvSpPr>
          <p:nvPr/>
        </p:nvSpPr>
        <p:spPr bwMode="auto">
          <a:xfrm>
            <a:off x="2457450" y="4546998"/>
            <a:ext cx="4800600" cy="95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eaLnBrk="0" fontAlgn="base" hangingPunct="0">
              <a:lnSpc>
                <a:spcPct val="107000"/>
              </a:lnSpc>
              <a:spcBef>
                <a:spcPct val="0"/>
              </a:spcBef>
              <a:spcAft>
                <a:spcPct val="0"/>
              </a:spcAft>
            </a:pPr>
            <a:r>
              <a:rPr lang="en-US" altLang="en-US" sz="1050">
                <a:solidFill>
                  <a:prstClr val="black"/>
                </a:solidFill>
                <a:latin typeface="Calibri" panose="020F0502020204030204" pitchFamily="34" charset="0"/>
                <a:ea typeface="Calibri" panose="020F0502020204030204" pitchFamily="34" charset="0"/>
                <a:cs typeface="Times New Roman" panose="02020603050405020304" pitchFamily="18" charset="0"/>
              </a:rPr>
              <a:t>ABI indicates ankle-brachial index; AIDS, acquired immunodeficiency syndrome; apoB, apolipoprotein B; ASCVD, atherosclerotic cardiovascular disease; eGFR, estimated glomerular filtration rate; HDL-C, high-density lipoprotein cholesterol; HIV, human immunodeficiency virus; LDL-C, low-density lipoprotein cholesterol; Lp(a), lipoprotein (a); and RA, rheumatoid arthritis.</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1702155" y="4333291"/>
              <a:ext cx="5803560" cy="158040"/>
            </p14:xfrm>
          </p:contentPart>
        </mc:Choice>
        <mc:Fallback xmlns="">
          <p:pic>
            <p:nvPicPr>
              <p:cNvPr id="5" name="Ink 4"/>
              <p:cNvPicPr/>
              <p:nvPr/>
            </p:nvPicPr>
            <p:blipFill>
              <a:blip r:embed="rId3"/>
              <a:stretch>
                <a:fillRect/>
              </a:stretch>
            </p:blipFill>
            <p:spPr>
              <a:xfrm>
                <a:off x="1643475" y="4216291"/>
                <a:ext cx="5920920" cy="392040"/>
              </a:xfrm>
              <a:prstGeom prst="rect">
                <a:avLst/>
              </a:prstGeom>
            </p:spPr>
          </p:pic>
        </mc:Fallback>
      </mc:AlternateContent>
      <p:sp>
        <p:nvSpPr>
          <p:cNvPr id="6" name="TextBox 5"/>
          <p:cNvSpPr txBox="1"/>
          <p:nvPr/>
        </p:nvSpPr>
        <p:spPr>
          <a:xfrm>
            <a:off x="762000" y="381000"/>
            <a:ext cx="7239000" cy="461665"/>
          </a:xfrm>
          <a:prstGeom prst="rect">
            <a:avLst/>
          </a:prstGeom>
          <a:noFill/>
        </p:spPr>
        <p:txBody>
          <a:bodyPr wrap="square" rtlCol="0">
            <a:spAutoFit/>
          </a:bodyPr>
          <a:lstStyle/>
          <a:p>
            <a:r>
              <a:rPr lang="en-US" sz="2400" b="1" dirty="0" smtClean="0"/>
              <a:t>Cardiovascular implications of inflammatory conditions</a:t>
            </a:r>
            <a:endParaRPr lang="en-US" sz="2400" b="1" dirty="0"/>
          </a:p>
        </p:txBody>
      </p:sp>
    </p:spTree>
    <p:extLst>
      <p:ext uri="{BB962C8B-B14F-4D97-AF65-F5344CB8AC3E}">
        <p14:creationId xmlns:p14="http://schemas.microsoft.com/office/powerpoint/2010/main" val="17700126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0"/>
            <a:ext cx="5715000" cy="1143000"/>
          </a:xfrm>
        </p:spPr>
        <p:txBody>
          <a:bodyPr/>
          <a:lstStyle/>
          <a:p>
            <a:r>
              <a:rPr lang="en-US" dirty="0" smtClean="0"/>
              <a:t>Polling question</a:t>
            </a:r>
            <a:endParaRPr lang="en-US" dirty="0"/>
          </a:p>
        </p:txBody>
      </p:sp>
      <p:sp>
        <p:nvSpPr>
          <p:cNvPr id="3" name="Content Placeholder 2"/>
          <p:cNvSpPr>
            <a:spLocks noGrp="1"/>
          </p:cNvSpPr>
          <p:nvPr>
            <p:ph idx="1"/>
          </p:nvPr>
        </p:nvSpPr>
        <p:spPr>
          <a:xfrm>
            <a:off x="1219200" y="1295400"/>
            <a:ext cx="7467600" cy="4754563"/>
          </a:xfrm>
        </p:spPr>
        <p:txBody>
          <a:bodyPr/>
          <a:lstStyle/>
          <a:p>
            <a:r>
              <a:rPr lang="en-US" dirty="0" smtClean="0"/>
              <a:t>A high </a:t>
            </a:r>
            <a:r>
              <a:rPr lang="en-US" dirty="0" err="1" smtClean="0"/>
              <a:t>Westergren</a:t>
            </a:r>
            <a:r>
              <a:rPr lang="en-US" dirty="0" smtClean="0"/>
              <a:t> erythrocyte sedimentation rate (ESR) and a C-reactive protein (CRP) mean:</a:t>
            </a:r>
          </a:p>
          <a:p>
            <a:endParaRPr lang="en-US" dirty="0"/>
          </a:p>
          <a:p>
            <a:r>
              <a:rPr lang="en-US" dirty="0" smtClean="0"/>
              <a:t>A:	Suspect a rheumatologic condition</a:t>
            </a:r>
          </a:p>
          <a:p>
            <a:r>
              <a:rPr lang="en-US" dirty="0" smtClean="0"/>
              <a:t>B: 	Suspect a malignant condition</a:t>
            </a:r>
          </a:p>
          <a:p>
            <a:r>
              <a:rPr lang="en-US" dirty="0" smtClean="0"/>
              <a:t>C: 	Suspect an infectious condition</a:t>
            </a:r>
          </a:p>
          <a:p>
            <a:r>
              <a:rPr lang="en-US" dirty="0" smtClean="0"/>
              <a:t>D: 	Nothing without clinical context</a:t>
            </a:r>
          </a:p>
          <a:p>
            <a:r>
              <a:rPr lang="en-US" dirty="0" smtClean="0"/>
              <a:t>E:	All of the above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43</a:t>
            </a:fld>
            <a:endParaRPr lang="en-US" altLang="en-US"/>
          </a:p>
        </p:txBody>
      </p:sp>
    </p:spTree>
    <p:extLst>
      <p:ext uri="{BB962C8B-B14F-4D97-AF65-F5344CB8AC3E}">
        <p14:creationId xmlns:p14="http://schemas.microsoft.com/office/powerpoint/2010/main" val="1655631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077" y="76200"/>
            <a:ext cx="5715000" cy="1143000"/>
          </a:xfrm>
        </p:spPr>
        <p:txBody>
          <a:bodyPr/>
          <a:lstStyle/>
          <a:p>
            <a:r>
              <a:rPr lang="en-US" dirty="0" smtClean="0"/>
              <a:t>Inflammatory markers</a:t>
            </a:r>
            <a:endParaRPr lang="en-US" dirty="0"/>
          </a:p>
        </p:txBody>
      </p:sp>
      <p:sp>
        <p:nvSpPr>
          <p:cNvPr id="3" name="Content Placeholder 2"/>
          <p:cNvSpPr>
            <a:spLocks noGrp="1"/>
          </p:cNvSpPr>
          <p:nvPr>
            <p:ph idx="1"/>
          </p:nvPr>
        </p:nvSpPr>
        <p:spPr>
          <a:xfrm>
            <a:off x="1219200" y="990600"/>
            <a:ext cx="7002855" cy="4927310"/>
          </a:xfrm>
        </p:spPr>
        <p:txBody>
          <a:bodyPr/>
          <a:lstStyle/>
          <a:p>
            <a:r>
              <a:rPr lang="en-US" dirty="0" smtClean="0"/>
              <a:t>Systemic inflammation is usually identified in inflammatory markers</a:t>
            </a:r>
          </a:p>
          <a:p>
            <a:r>
              <a:rPr lang="en-US" dirty="0" smtClean="0"/>
              <a:t>The most common ones we use are C-Reactive Protein and Erythrocyte Sedimentation Rate (CRP and ESR)</a:t>
            </a:r>
          </a:p>
          <a:p>
            <a:r>
              <a:rPr lang="en-US" dirty="0" smtClean="0"/>
              <a:t>They generally represent activity of disease</a:t>
            </a:r>
          </a:p>
          <a:p>
            <a:r>
              <a:rPr lang="en-US" dirty="0" smtClean="0"/>
              <a:t>Normal ESR is higher in women and increases with age</a:t>
            </a:r>
          </a:p>
          <a:p>
            <a:r>
              <a:rPr lang="en-US" dirty="0" smtClean="0"/>
              <a:t>Many non-Rheum things lead to inflammation</a:t>
            </a:r>
          </a:p>
          <a:p>
            <a:pPr lvl="1"/>
            <a:r>
              <a:rPr lang="en-US" dirty="0" smtClean="0"/>
              <a:t>Infection</a:t>
            </a:r>
          </a:p>
          <a:p>
            <a:pPr lvl="1"/>
            <a:r>
              <a:rPr lang="en-US" dirty="0" smtClean="0"/>
              <a:t>Malignancy</a:t>
            </a:r>
          </a:p>
          <a:p>
            <a:pPr lvl="1"/>
            <a:r>
              <a:rPr lang="en-US" dirty="0" smtClean="0"/>
              <a:t>Metabolic Syndrome and other chronic diseases</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44</a:t>
            </a:fld>
            <a:endParaRPr lang="en-US" altLang="en-US"/>
          </a:p>
        </p:txBody>
      </p:sp>
    </p:spTree>
    <p:extLst>
      <p:ext uri="{BB962C8B-B14F-4D97-AF65-F5344CB8AC3E}">
        <p14:creationId xmlns:p14="http://schemas.microsoft.com/office/powerpoint/2010/main" val="639758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5CE220-BCF5-4868-92C2-56263CF94A54}"/>
              </a:ext>
            </a:extLst>
          </p:cNvPr>
          <p:cNvPicPr>
            <a:picLocks noChangeAspect="1"/>
          </p:cNvPicPr>
          <p:nvPr/>
        </p:nvPicPr>
        <p:blipFill rotWithShape="1">
          <a:blip r:embed="rId2"/>
          <a:srcRect l="21414" t="13757" r="21919" b="11091"/>
          <a:stretch/>
        </p:blipFill>
        <p:spPr>
          <a:xfrm>
            <a:off x="1295400" y="914400"/>
            <a:ext cx="6159414" cy="5105400"/>
          </a:xfrm>
          <a:prstGeom prst="rect">
            <a:avLst/>
          </a:prstGeom>
        </p:spPr>
      </p:pic>
      <p:sp>
        <p:nvSpPr>
          <p:cNvPr id="21" name="Rectangle 20">
            <a:extLst>
              <a:ext uri="{FF2B5EF4-FFF2-40B4-BE49-F238E27FC236}">
                <a16:creationId xmlns:a16="http://schemas.microsoft.com/office/drawing/2014/main" id="{FE885EA5-3D29-4F66-8056-C0060E0D7BCF}"/>
              </a:ext>
            </a:extLst>
          </p:cNvPr>
          <p:cNvSpPr/>
          <p:nvPr/>
        </p:nvSpPr>
        <p:spPr>
          <a:xfrm>
            <a:off x="1703890" y="-27072"/>
            <a:ext cx="3442802" cy="369332"/>
          </a:xfrm>
          <a:prstGeom prst="rect">
            <a:avLst/>
          </a:prstGeom>
        </p:spPr>
        <p:txBody>
          <a:bodyPr wrap="none">
            <a:spAutoFit/>
          </a:bodyPr>
          <a:lstStyle/>
          <a:p>
            <a:r>
              <a:rPr lang="en-US" dirty="0"/>
              <a:t>Biological markers of inflammation</a:t>
            </a:r>
          </a:p>
        </p:txBody>
      </p:sp>
    </p:spTree>
    <p:extLst>
      <p:ext uri="{BB962C8B-B14F-4D97-AF65-F5344CB8AC3E}">
        <p14:creationId xmlns:p14="http://schemas.microsoft.com/office/powerpoint/2010/main" val="55672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81000"/>
            <a:ext cx="5715000" cy="411162"/>
          </a:xfrm>
        </p:spPr>
        <p:txBody>
          <a:bodyPr/>
          <a:lstStyle/>
          <a:p>
            <a:pPr algn="ctr"/>
            <a:r>
              <a:rPr lang="en-US" dirty="0" smtClean="0"/>
              <a:t>Other acute phase reactants</a:t>
            </a:r>
            <a:endParaRPr lang="en-US" dirty="0"/>
          </a:p>
        </p:txBody>
      </p:sp>
      <p:sp>
        <p:nvSpPr>
          <p:cNvPr id="3" name="Content Placeholder 2"/>
          <p:cNvSpPr>
            <a:spLocks noGrp="1"/>
          </p:cNvSpPr>
          <p:nvPr>
            <p:ph idx="1"/>
          </p:nvPr>
        </p:nvSpPr>
        <p:spPr>
          <a:xfrm>
            <a:off x="1524000" y="1219200"/>
            <a:ext cx="6934200" cy="4525963"/>
          </a:xfrm>
        </p:spPr>
        <p:txBody>
          <a:bodyPr/>
          <a:lstStyle/>
          <a:p>
            <a:endParaRPr lang="en-US" dirty="0" smtClean="0"/>
          </a:p>
          <a:p>
            <a:r>
              <a:rPr lang="en-US" dirty="0" err="1" smtClean="0"/>
              <a:t>Ceruloplasmin</a:t>
            </a:r>
            <a:endParaRPr lang="en-US" dirty="0" smtClean="0"/>
          </a:p>
          <a:p>
            <a:r>
              <a:rPr lang="en-US" dirty="0" smtClean="0"/>
              <a:t>Fibrinogen (this is primarily what                                            increases ESR)</a:t>
            </a:r>
          </a:p>
          <a:p>
            <a:r>
              <a:rPr lang="en-US" dirty="0" smtClean="0"/>
              <a:t>Complements</a:t>
            </a:r>
          </a:p>
          <a:p>
            <a:r>
              <a:rPr lang="en-US" dirty="0" err="1" smtClean="0"/>
              <a:t>Haptoglobin</a:t>
            </a:r>
            <a:endParaRPr lang="en-US" dirty="0" smtClean="0"/>
          </a:p>
          <a:p>
            <a:r>
              <a:rPr lang="en-US" dirty="0" smtClean="0"/>
              <a:t>Alpha-1 antitrypsin</a:t>
            </a:r>
          </a:p>
          <a:p>
            <a:r>
              <a:rPr lang="en-US" dirty="0" smtClean="0"/>
              <a:t>Ferritin</a:t>
            </a:r>
          </a:p>
          <a:p>
            <a:r>
              <a:rPr lang="en-US" dirty="0" smtClean="0"/>
              <a:t>Platelets</a:t>
            </a:r>
          </a:p>
          <a:p>
            <a:r>
              <a:rPr lang="en-US" dirty="0" smtClean="0"/>
              <a:t>TIBC (Transferrin) goes down with inflammation</a:t>
            </a:r>
          </a:p>
          <a:p>
            <a:endParaRPr lang="en-US" dirty="0"/>
          </a:p>
        </p:txBody>
      </p:sp>
    </p:spTree>
    <p:extLst>
      <p:ext uri="{BB962C8B-B14F-4D97-AF65-F5344CB8AC3E}">
        <p14:creationId xmlns:p14="http://schemas.microsoft.com/office/powerpoint/2010/main" val="31797355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09600"/>
            <a:ext cx="5715000" cy="1143000"/>
          </a:xfrm>
        </p:spPr>
        <p:txBody>
          <a:bodyPr/>
          <a:lstStyle/>
          <a:p>
            <a:r>
              <a:rPr lang="en-US" dirty="0" smtClean="0"/>
              <a:t>ANA issues/Lupus?</a:t>
            </a:r>
            <a:endParaRPr lang="en-US" dirty="0"/>
          </a:p>
        </p:txBody>
      </p:sp>
      <p:sp>
        <p:nvSpPr>
          <p:cNvPr id="3" name="Content Placeholder 2"/>
          <p:cNvSpPr>
            <a:spLocks noGrp="1"/>
          </p:cNvSpPr>
          <p:nvPr>
            <p:ph idx="1"/>
          </p:nvPr>
        </p:nvSpPr>
        <p:spPr>
          <a:xfrm>
            <a:off x="1371600" y="1600200"/>
            <a:ext cx="7315200" cy="4525963"/>
          </a:xfrm>
        </p:spPr>
        <p:txBody>
          <a:bodyPr/>
          <a:lstStyle/>
          <a:p>
            <a:r>
              <a:rPr lang="en-US" dirty="0" smtClean="0"/>
              <a:t>Selected slides also from </a:t>
            </a:r>
            <a:r>
              <a:rPr lang="en-US" dirty="0" err="1" smtClean="0"/>
              <a:t>ConferMED</a:t>
            </a:r>
            <a:r>
              <a:rPr lang="en-US" dirty="0" smtClean="0"/>
              <a:t> ECHO</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47</a:t>
            </a:fld>
            <a:endParaRPr lang="en-US" altLang="en-US"/>
          </a:p>
        </p:txBody>
      </p:sp>
    </p:spTree>
    <p:extLst>
      <p:ext uri="{BB962C8B-B14F-4D97-AF65-F5344CB8AC3E}">
        <p14:creationId xmlns:p14="http://schemas.microsoft.com/office/powerpoint/2010/main" val="1088956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68879C-C29E-437C-AFE6-75AC8F6F1886}"/>
              </a:ext>
            </a:extLst>
          </p:cNvPr>
          <p:cNvSpPr/>
          <p:nvPr/>
        </p:nvSpPr>
        <p:spPr>
          <a:xfrm>
            <a:off x="155448" y="997056"/>
            <a:ext cx="8833104" cy="584775"/>
          </a:xfrm>
          <a:prstGeom prst="rect">
            <a:avLst/>
          </a:prstGeom>
        </p:spPr>
        <p:txBody>
          <a:bodyPr wrap="square">
            <a:spAutoFit/>
          </a:bodyPr>
          <a:lstStyle/>
          <a:p>
            <a:r>
              <a:rPr lang="en-US" sz="1600" dirty="0"/>
              <a:t>ANAs are auto antibodies that target components in the cell nucleus and can bind to DNA, RNA and proteins, as well as complexes of nucleic acids with proteins</a:t>
            </a:r>
          </a:p>
        </p:txBody>
      </p:sp>
      <p:sp>
        <p:nvSpPr>
          <p:cNvPr id="3" name="Rectangle 2">
            <a:extLst>
              <a:ext uri="{FF2B5EF4-FFF2-40B4-BE49-F238E27FC236}">
                <a16:creationId xmlns:a16="http://schemas.microsoft.com/office/drawing/2014/main" id="{0A39E24F-93AC-4C4D-99CF-16128E2A46D8}"/>
              </a:ext>
            </a:extLst>
          </p:cNvPr>
          <p:cNvSpPr/>
          <p:nvPr/>
        </p:nvSpPr>
        <p:spPr>
          <a:xfrm>
            <a:off x="171837" y="1997164"/>
            <a:ext cx="3838515" cy="584775"/>
          </a:xfrm>
          <a:prstGeom prst="rect">
            <a:avLst/>
          </a:prstGeom>
        </p:spPr>
        <p:txBody>
          <a:bodyPr wrap="square">
            <a:spAutoFit/>
          </a:bodyPr>
          <a:lstStyle/>
          <a:p>
            <a:r>
              <a:rPr lang="en-US" sz="1600" dirty="0"/>
              <a:t>The first group: antibodies that recognize DNA, histones and nucleosomes.</a:t>
            </a:r>
          </a:p>
        </p:txBody>
      </p:sp>
      <p:sp>
        <p:nvSpPr>
          <p:cNvPr id="4" name="Rectangle 3">
            <a:extLst>
              <a:ext uri="{FF2B5EF4-FFF2-40B4-BE49-F238E27FC236}">
                <a16:creationId xmlns:a16="http://schemas.microsoft.com/office/drawing/2014/main" id="{C08802EF-AE36-40BC-BDF5-B202956E67AC}"/>
              </a:ext>
            </a:extLst>
          </p:cNvPr>
          <p:cNvSpPr/>
          <p:nvPr/>
        </p:nvSpPr>
        <p:spPr>
          <a:xfrm>
            <a:off x="4709785" y="1997163"/>
            <a:ext cx="4572000" cy="584775"/>
          </a:xfrm>
          <a:prstGeom prst="rect">
            <a:avLst/>
          </a:prstGeom>
        </p:spPr>
        <p:txBody>
          <a:bodyPr wrap="square">
            <a:spAutoFit/>
          </a:bodyPr>
          <a:lstStyle/>
          <a:p>
            <a:r>
              <a:rPr lang="en-US" sz="1600" dirty="0"/>
              <a:t>The second group: ANAs that bind to complexes of RNA with RNA-binding proteins (RBPs); (snRNPs)</a:t>
            </a:r>
          </a:p>
        </p:txBody>
      </p:sp>
      <p:sp>
        <p:nvSpPr>
          <p:cNvPr id="6" name="Rectangle 5">
            <a:extLst>
              <a:ext uri="{FF2B5EF4-FFF2-40B4-BE49-F238E27FC236}">
                <a16:creationId xmlns:a16="http://schemas.microsoft.com/office/drawing/2014/main" id="{9FE44083-9C74-4580-830A-4D82A9E73F3B}"/>
              </a:ext>
            </a:extLst>
          </p:cNvPr>
          <p:cNvSpPr/>
          <p:nvPr/>
        </p:nvSpPr>
        <p:spPr>
          <a:xfrm>
            <a:off x="3352800" y="318425"/>
            <a:ext cx="5855419" cy="584775"/>
          </a:xfrm>
          <a:prstGeom prst="rect">
            <a:avLst/>
          </a:prstGeom>
        </p:spPr>
        <p:txBody>
          <a:bodyPr wrap="square">
            <a:spAutoFit/>
          </a:bodyPr>
          <a:lstStyle/>
          <a:p>
            <a:r>
              <a:rPr lang="en-US" sz="3200" dirty="0"/>
              <a:t>Antinuclear antibodies overview</a:t>
            </a:r>
          </a:p>
        </p:txBody>
      </p:sp>
      <p:pic>
        <p:nvPicPr>
          <p:cNvPr id="7" name="Picture 6">
            <a:extLst>
              <a:ext uri="{FF2B5EF4-FFF2-40B4-BE49-F238E27FC236}">
                <a16:creationId xmlns:a16="http://schemas.microsoft.com/office/drawing/2014/main" id="{7FCCE1B3-D13E-4AAB-9D36-4D351E8615D0}"/>
              </a:ext>
            </a:extLst>
          </p:cNvPr>
          <p:cNvPicPr>
            <a:picLocks noChangeAspect="1"/>
          </p:cNvPicPr>
          <p:nvPr/>
        </p:nvPicPr>
        <p:blipFill rotWithShape="1">
          <a:blip r:embed="rId2"/>
          <a:srcRect l="9973" t="2567" r="2605" b="2890"/>
          <a:stretch/>
        </p:blipFill>
        <p:spPr>
          <a:xfrm>
            <a:off x="4709785" y="2968846"/>
            <a:ext cx="4373869" cy="3213005"/>
          </a:xfrm>
          <a:prstGeom prst="ellipse">
            <a:avLst/>
          </a:prstGeom>
        </p:spPr>
      </p:pic>
      <p:pic>
        <p:nvPicPr>
          <p:cNvPr id="8" name="Picture 7" descr="A close up of a map&#10;&#10;Description automatically generated">
            <a:extLst>
              <a:ext uri="{FF2B5EF4-FFF2-40B4-BE49-F238E27FC236}">
                <a16:creationId xmlns:a16="http://schemas.microsoft.com/office/drawing/2014/main" id="{5B231DE6-68F4-446C-807F-29188538D66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66927" y="3075904"/>
            <a:ext cx="3182113" cy="3182113"/>
          </a:xfrm>
          <a:prstGeom prst="rect">
            <a:avLst/>
          </a:prstGeom>
        </p:spPr>
      </p:pic>
      <p:pic>
        <p:nvPicPr>
          <p:cNvPr id="9" name="Picture 8" descr="A close up of a logo&#10;&#10;Description automatically generated">
            <a:extLst>
              <a:ext uri="{FF2B5EF4-FFF2-40B4-BE49-F238E27FC236}">
                <a16:creationId xmlns:a16="http://schemas.microsoft.com/office/drawing/2014/main" id="{1C67E821-5B5F-4193-BF04-135C2D683F9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18506973">
            <a:off x="3153983" y="5475425"/>
            <a:ext cx="577238" cy="577238"/>
          </a:xfrm>
          <a:prstGeom prst="rect">
            <a:avLst/>
          </a:prstGeom>
        </p:spPr>
      </p:pic>
      <p:pic>
        <p:nvPicPr>
          <p:cNvPr id="10" name="Picture 9" descr="A close up of a logo&#10;&#10;Description automatically generated">
            <a:extLst>
              <a:ext uri="{FF2B5EF4-FFF2-40B4-BE49-F238E27FC236}">
                <a16:creationId xmlns:a16="http://schemas.microsoft.com/office/drawing/2014/main" id="{3638448E-8410-4112-8D78-245220F150A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13682161">
            <a:off x="3359976" y="3772830"/>
            <a:ext cx="577237" cy="577237"/>
          </a:xfrm>
          <a:prstGeom prst="rect">
            <a:avLst/>
          </a:prstGeom>
        </p:spPr>
      </p:pic>
      <p:pic>
        <p:nvPicPr>
          <p:cNvPr id="11" name="Picture 10" descr="A close up of a logo&#10;&#10;Description automatically generated">
            <a:extLst>
              <a:ext uri="{FF2B5EF4-FFF2-40B4-BE49-F238E27FC236}">
                <a16:creationId xmlns:a16="http://schemas.microsoft.com/office/drawing/2014/main" id="{B353AC81-83B4-47E1-890A-0B45DFB0A4C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2894906">
            <a:off x="179240" y="4292753"/>
            <a:ext cx="577237" cy="577237"/>
          </a:xfrm>
          <a:prstGeom prst="rect">
            <a:avLst/>
          </a:prstGeom>
        </p:spPr>
      </p:pic>
      <p:pic>
        <p:nvPicPr>
          <p:cNvPr id="12" name="Picture 11" descr="A close up of a logo&#10;&#10;Description automatically generated">
            <a:extLst>
              <a:ext uri="{FF2B5EF4-FFF2-40B4-BE49-F238E27FC236}">
                <a16:creationId xmlns:a16="http://schemas.microsoft.com/office/drawing/2014/main" id="{B1F3D366-B622-46CB-B1EB-2080D9B2174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636820">
            <a:off x="1700416" y="4785393"/>
            <a:ext cx="528957" cy="528957"/>
          </a:xfrm>
          <a:prstGeom prst="rect">
            <a:avLst/>
          </a:prstGeom>
        </p:spPr>
      </p:pic>
      <p:pic>
        <p:nvPicPr>
          <p:cNvPr id="13" name="Picture 12" descr="A close up of a logo&#10;&#10;Description automatically generated">
            <a:extLst>
              <a:ext uri="{FF2B5EF4-FFF2-40B4-BE49-F238E27FC236}">
                <a16:creationId xmlns:a16="http://schemas.microsoft.com/office/drawing/2014/main" id="{8F725F4F-B4EB-4E18-9103-6E2A2475E20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16713096">
            <a:off x="8466708" y="4508754"/>
            <a:ext cx="577238" cy="577238"/>
          </a:xfrm>
          <a:prstGeom prst="rect">
            <a:avLst/>
          </a:prstGeom>
        </p:spPr>
      </p:pic>
      <p:pic>
        <p:nvPicPr>
          <p:cNvPr id="14" name="Picture 13" descr="A close up of a logo&#10;&#10;Description automatically generated">
            <a:extLst>
              <a:ext uri="{FF2B5EF4-FFF2-40B4-BE49-F238E27FC236}">
                <a16:creationId xmlns:a16="http://schemas.microsoft.com/office/drawing/2014/main" id="{D3ABADD2-6013-437C-8D3C-21A78C30E7C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14413479">
            <a:off x="7866514" y="3881830"/>
            <a:ext cx="577238" cy="577238"/>
          </a:xfrm>
          <a:prstGeom prst="rect">
            <a:avLst/>
          </a:prstGeom>
        </p:spPr>
      </p:pic>
      <p:pic>
        <p:nvPicPr>
          <p:cNvPr id="15" name="Picture 14" descr="A close up of a logo&#10;&#10;Description automatically generated">
            <a:extLst>
              <a:ext uri="{FF2B5EF4-FFF2-40B4-BE49-F238E27FC236}">
                <a16:creationId xmlns:a16="http://schemas.microsoft.com/office/drawing/2014/main" id="{190D2B7F-7763-45DA-8863-2B3E1B6A3EDC}"/>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rot="3586974">
            <a:off x="6445905" y="5134044"/>
            <a:ext cx="930342" cy="930342"/>
          </a:xfrm>
          <a:prstGeom prst="rect">
            <a:avLst/>
          </a:prstGeom>
        </p:spPr>
      </p:pic>
    </p:spTree>
    <p:extLst>
      <p:ext uri="{BB962C8B-B14F-4D97-AF65-F5344CB8AC3E}">
        <p14:creationId xmlns:p14="http://schemas.microsoft.com/office/powerpoint/2010/main" val="7391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88A07-7F97-4553-B4D3-0C240C335410}"/>
              </a:ext>
            </a:extLst>
          </p:cNvPr>
          <p:cNvPicPr>
            <a:picLocks noChangeAspect="1"/>
          </p:cNvPicPr>
          <p:nvPr/>
        </p:nvPicPr>
        <p:blipFill>
          <a:blip r:embed="rId3"/>
          <a:stretch>
            <a:fillRect/>
          </a:stretch>
        </p:blipFill>
        <p:spPr>
          <a:xfrm>
            <a:off x="64144" y="1447800"/>
            <a:ext cx="4543053" cy="3246662"/>
          </a:xfrm>
          <a:prstGeom prst="rect">
            <a:avLst/>
          </a:prstGeom>
        </p:spPr>
      </p:pic>
      <p:sp>
        <p:nvSpPr>
          <p:cNvPr id="4" name="Rectangle 3">
            <a:extLst>
              <a:ext uri="{FF2B5EF4-FFF2-40B4-BE49-F238E27FC236}">
                <a16:creationId xmlns:a16="http://schemas.microsoft.com/office/drawing/2014/main" id="{6EAC9477-C8D0-478C-9245-A14860C305DC}"/>
              </a:ext>
            </a:extLst>
          </p:cNvPr>
          <p:cNvSpPr/>
          <p:nvPr/>
        </p:nvSpPr>
        <p:spPr>
          <a:xfrm>
            <a:off x="2976627" y="0"/>
            <a:ext cx="3969613" cy="400110"/>
          </a:xfrm>
          <a:prstGeom prst="rect">
            <a:avLst/>
          </a:prstGeom>
        </p:spPr>
        <p:txBody>
          <a:bodyPr wrap="none">
            <a:spAutoFit/>
          </a:bodyPr>
          <a:lstStyle/>
          <a:p>
            <a:r>
              <a:rPr lang="en-US" sz="2000" dirty="0"/>
              <a:t>Which ANA test should be </a:t>
            </a:r>
            <a:r>
              <a:rPr lang="en-US" sz="2000" dirty="0" smtClean="0"/>
              <a:t>ordered? </a:t>
            </a:r>
            <a:endParaRPr lang="en-US" sz="2000" dirty="0"/>
          </a:p>
        </p:txBody>
      </p:sp>
      <p:sp>
        <p:nvSpPr>
          <p:cNvPr id="6" name="Rectangle 5">
            <a:extLst>
              <a:ext uri="{FF2B5EF4-FFF2-40B4-BE49-F238E27FC236}">
                <a16:creationId xmlns:a16="http://schemas.microsoft.com/office/drawing/2014/main" id="{C69AF322-CB2B-45F9-BB2C-129559B49F57}"/>
              </a:ext>
            </a:extLst>
          </p:cNvPr>
          <p:cNvSpPr/>
          <p:nvPr/>
        </p:nvSpPr>
        <p:spPr>
          <a:xfrm>
            <a:off x="3962400" y="466772"/>
            <a:ext cx="4893333" cy="1323439"/>
          </a:xfrm>
          <a:prstGeom prst="rect">
            <a:avLst/>
          </a:prstGeom>
        </p:spPr>
        <p:txBody>
          <a:bodyPr wrap="square">
            <a:spAutoFit/>
          </a:bodyPr>
          <a:lstStyle/>
          <a:p>
            <a:pPr lvl="0" algn="ctr"/>
            <a:r>
              <a:rPr lang="en-US" sz="2000" b="1" dirty="0">
                <a:solidFill>
                  <a:prstClr val="black"/>
                </a:solidFill>
              </a:rPr>
              <a:t>IFA testing for identifying the presence of ANAs: </a:t>
            </a:r>
          </a:p>
          <a:p>
            <a:pPr lvl="0" algn="ctr"/>
            <a:r>
              <a:rPr lang="en-US" sz="2000" b="1" dirty="0">
                <a:solidFill>
                  <a:prstClr val="black"/>
                </a:solidFill>
              </a:rPr>
              <a:t>Gold standard declared by The American College of Rheumatology (ACR)  </a:t>
            </a:r>
          </a:p>
        </p:txBody>
      </p:sp>
      <p:pic>
        <p:nvPicPr>
          <p:cNvPr id="10" name="Picture 9">
            <a:extLst>
              <a:ext uri="{FF2B5EF4-FFF2-40B4-BE49-F238E27FC236}">
                <a16:creationId xmlns:a16="http://schemas.microsoft.com/office/drawing/2014/main" id="{CAC8D5AC-BEE2-4010-8F45-618681DDC2A7}"/>
              </a:ext>
            </a:extLst>
          </p:cNvPr>
          <p:cNvPicPr>
            <a:picLocks noChangeAspect="1"/>
          </p:cNvPicPr>
          <p:nvPr/>
        </p:nvPicPr>
        <p:blipFill rotWithShape="1">
          <a:blip r:embed="rId4"/>
          <a:srcRect b="40868"/>
          <a:stretch/>
        </p:blipFill>
        <p:spPr>
          <a:xfrm>
            <a:off x="64144" y="4844876"/>
            <a:ext cx="9015711" cy="1435851"/>
          </a:xfrm>
          <a:prstGeom prst="rect">
            <a:avLst/>
          </a:prstGeom>
        </p:spPr>
      </p:pic>
      <p:sp>
        <p:nvSpPr>
          <p:cNvPr id="11" name="TextBox 10">
            <a:extLst>
              <a:ext uri="{FF2B5EF4-FFF2-40B4-BE49-F238E27FC236}">
                <a16:creationId xmlns:a16="http://schemas.microsoft.com/office/drawing/2014/main" id="{BE0E7DB7-56FA-4C35-8A44-AC2C42835F87}"/>
              </a:ext>
            </a:extLst>
          </p:cNvPr>
          <p:cNvSpPr txBox="1"/>
          <p:nvPr/>
        </p:nvSpPr>
        <p:spPr>
          <a:xfrm>
            <a:off x="3509818" y="2068946"/>
            <a:ext cx="598241" cy="307777"/>
          </a:xfrm>
          <a:prstGeom prst="rect">
            <a:avLst/>
          </a:prstGeom>
          <a:noFill/>
        </p:spPr>
        <p:txBody>
          <a:bodyPr wrap="none" rtlCol="0">
            <a:spAutoFit/>
          </a:bodyPr>
          <a:lstStyle/>
          <a:p>
            <a:r>
              <a:rPr lang="en-US" sz="1400" dirty="0"/>
              <a:t>1:160</a:t>
            </a:r>
          </a:p>
        </p:txBody>
      </p:sp>
      <p:sp>
        <p:nvSpPr>
          <p:cNvPr id="12" name="TextBox 11">
            <a:extLst>
              <a:ext uri="{FF2B5EF4-FFF2-40B4-BE49-F238E27FC236}">
                <a16:creationId xmlns:a16="http://schemas.microsoft.com/office/drawing/2014/main" id="{20B38C85-14B5-48EC-9BE4-963EA5A24FDE}"/>
              </a:ext>
            </a:extLst>
          </p:cNvPr>
          <p:cNvSpPr txBox="1"/>
          <p:nvPr/>
        </p:nvSpPr>
        <p:spPr>
          <a:xfrm>
            <a:off x="3080328" y="2068946"/>
            <a:ext cx="506870" cy="307777"/>
          </a:xfrm>
          <a:prstGeom prst="rect">
            <a:avLst/>
          </a:prstGeom>
          <a:noFill/>
        </p:spPr>
        <p:txBody>
          <a:bodyPr wrap="none" rtlCol="0">
            <a:spAutoFit/>
          </a:bodyPr>
          <a:lstStyle/>
          <a:p>
            <a:r>
              <a:rPr lang="en-US" sz="1400" dirty="0"/>
              <a:t>1:80</a:t>
            </a:r>
          </a:p>
        </p:txBody>
      </p:sp>
      <p:sp>
        <p:nvSpPr>
          <p:cNvPr id="13" name="TextBox 12">
            <a:extLst>
              <a:ext uri="{FF2B5EF4-FFF2-40B4-BE49-F238E27FC236}">
                <a16:creationId xmlns:a16="http://schemas.microsoft.com/office/drawing/2014/main" id="{9B63A59E-59F4-473D-BDA8-F7C8516E8EB2}"/>
              </a:ext>
            </a:extLst>
          </p:cNvPr>
          <p:cNvSpPr txBox="1"/>
          <p:nvPr/>
        </p:nvSpPr>
        <p:spPr>
          <a:xfrm>
            <a:off x="2648635" y="2068946"/>
            <a:ext cx="506870" cy="307777"/>
          </a:xfrm>
          <a:prstGeom prst="rect">
            <a:avLst/>
          </a:prstGeom>
          <a:noFill/>
        </p:spPr>
        <p:txBody>
          <a:bodyPr wrap="none" rtlCol="0">
            <a:spAutoFit/>
          </a:bodyPr>
          <a:lstStyle/>
          <a:p>
            <a:r>
              <a:rPr lang="en-US" sz="1400" dirty="0"/>
              <a:t>1:40</a:t>
            </a:r>
          </a:p>
        </p:txBody>
      </p:sp>
    </p:spTree>
    <p:extLst>
      <p:ext uri="{BB962C8B-B14F-4D97-AF65-F5344CB8AC3E}">
        <p14:creationId xmlns:p14="http://schemas.microsoft.com/office/powerpoint/2010/main" val="271049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Rheumatology is too big for one didactic unless we leave out a bunch of things</a:t>
            </a:r>
            <a:endParaRPr lang="en-US" dirty="0"/>
          </a:p>
        </p:txBody>
      </p:sp>
      <p:sp>
        <p:nvSpPr>
          <p:cNvPr id="3" name="Content Placeholder 2"/>
          <p:cNvSpPr>
            <a:spLocks noGrp="1"/>
          </p:cNvSpPr>
          <p:nvPr>
            <p:ph sz="half" idx="1"/>
          </p:nvPr>
        </p:nvSpPr>
        <p:spPr>
          <a:xfrm>
            <a:off x="457200" y="1828801"/>
            <a:ext cx="4038600" cy="1524000"/>
          </a:xfrm>
        </p:spPr>
        <p:txBody>
          <a:bodyPr/>
          <a:lstStyle/>
          <a:p>
            <a:r>
              <a:rPr lang="en-US" sz="2000" dirty="0" smtClean="0"/>
              <a:t>Hepatic issues </a:t>
            </a:r>
          </a:p>
          <a:p>
            <a:pPr lvl="1"/>
            <a:r>
              <a:rPr lang="en-US" sz="2000" dirty="0" smtClean="0"/>
              <a:t>Autoimmune hepatitis (AIH)</a:t>
            </a:r>
          </a:p>
          <a:p>
            <a:pPr lvl="1"/>
            <a:r>
              <a:rPr lang="en-US" sz="2000" dirty="0" smtClean="0"/>
              <a:t>Primary biliary cholangitis/cirrhosis (PBC)</a:t>
            </a:r>
          </a:p>
          <a:p>
            <a:r>
              <a:rPr lang="en-US" sz="2000" dirty="0" err="1" smtClean="0"/>
              <a:t>Vasculitides</a:t>
            </a:r>
            <a:r>
              <a:rPr lang="en-US" sz="2000" dirty="0" smtClean="0"/>
              <a:t> (ANCA stuff)</a:t>
            </a:r>
            <a:endParaRPr lang="en-US" sz="2000" dirty="0"/>
          </a:p>
        </p:txBody>
      </p:sp>
      <p:sp>
        <p:nvSpPr>
          <p:cNvPr id="4" name="Content Placeholder 3"/>
          <p:cNvSpPr>
            <a:spLocks noGrp="1"/>
          </p:cNvSpPr>
          <p:nvPr>
            <p:ph sz="half" idx="2"/>
          </p:nvPr>
        </p:nvSpPr>
        <p:spPr>
          <a:xfrm>
            <a:off x="4648200" y="1828801"/>
            <a:ext cx="4114800" cy="1676400"/>
          </a:xfrm>
        </p:spPr>
        <p:txBody>
          <a:bodyPr/>
          <a:lstStyle/>
          <a:p>
            <a:r>
              <a:rPr lang="en-US" sz="2000" dirty="0" smtClean="0"/>
              <a:t>Fibromyalgia</a:t>
            </a:r>
            <a:endParaRPr lang="en-US" sz="2000" dirty="0"/>
          </a:p>
          <a:p>
            <a:r>
              <a:rPr lang="en-US" sz="2000" dirty="0" smtClean="0"/>
              <a:t>Pain management issues</a:t>
            </a:r>
          </a:p>
          <a:p>
            <a:r>
              <a:rPr lang="en-US" sz="2000" dirty="0" smtClean="0"/>
              <a:t>Osteoarthritis</a:t>
            </a:r>
          </a:p>
          <a:p>
            <a:r>
              <a:rPr lang="en-US" sz="2000" dirty="0"/>
              <a:t>Uncommon/Rare diagnoses</a:t>
            </a:r>
          </a:p>
          <a:p>
            <a:endParaRPr lang="en-US" sz="2000" dirty="0"/>
          </a:p>
        </p:txBody>
      </p:sp>
      <p:sp>
        <p:nvSpPr>
          <p:cNvPr id="5" name="Slide Number Placeholder 4"/>
          <p:cNvSpPr>
            <a:spLocks noGrp="1"/>
          </p:cNvSpPr>
          <p:nvPr>
            <p:ph type="sldNum" sz="quarter" idx="10"/>
          </p:nvPr>
        </p:nvSpPr>
        <p:spPr/>
        <p:txBody>
          <a:bodyPr/>
          <a:lstStyle/>
          <a:p>
            <a:pPr>
              <a:defRPr/>
            </a:pPr>
            <a:fld id="{F303F4B9-0104-47B2-A52A-6EEB5033EAA5}" type="slidenum">
              <a:rPr lang="en-US" altLang="en-US" smtClean="0"/>
              <a:pPr>
                <a:defRPr/>
              </a:pPr>
              <a:t>5</a:t>
            </a:fld>
            <a:endParaRPr lang="en-US" altLang="en-US"/>
          </a:p>
        </p:txBody>
      </p:sp>
      <p:sp>
        <p:nvSpPr>
          <p:cNvPr id="6" name="TextBox 5"/>
          <p:cNvSpPr txBox="1"/>
          <p:nvPr/>
        </p:nvSpPr>
        <p:spPr>
          <a:xfrm>
            <a:off x="381000" y="3962400"/>
            <a:ext cx="8305800" cy="1754326"/>
          </a:xfrm>
          <a:prstGeom prst="rect">
            <a:avLst/>
          </a:prstGeom>
          <a:noFill/>
        </p:spPr>
        <p:txBody>
          <a:bodyPr wrap="square" rtlCol="0">
            <a:spAutoFit/>
          </a:bodyPr>
          <a:lstStyle/>
          <a:p>
            <a:r>
              <a:rPr lang="en-US" dirty="0" smtClean="0"/>
              <a:t>**Essentially, we’re going to leave out anything that’s not a profoundly inflammatory condition that you are likely to see in your careers</a:t>
            </a:r>
          </a:p>
          <a:p>
            <a:endParaRPr lang="en-US" dirty="0"/>
          </a:p>
          <a:p>
            <a:r>
              <a:rPr lang="en-US" dirty="0" smtClean="0"/>
              <a:t>**Pediatric Rheumatology will be shortchanged</a:t>
            </a:r>
          </a:p>
          <a:p>
            <a:r>
              <a:rPr lang="en-US" dirty="0"/>
              <a:t>	</a:t>
            </a:r>
            <a:r>
              <a:rPr lang="en-US" dirty="0" smtClean="0"/>
              <a:t>--Less common</a:t>
            </a:r>
          </a:p>
          <a:p>
            <a:r>
              <a:rPr lang="en-US" dirty="0"/>
              <a:t>	</a:t>
            </a:r>
            <a:r>
              <a:rPr lang="en-US" dirty="0" smtClean="0"/>
              <a:t>--I’m not really comfortable teaching it</a:t>
            </a:r>
            <a:endParaRPr lang="en-US" dirty="0"/>
          </a:p>
        </p:txBody>
      </p:sp>
    </p:spTree>
    <p:extLst>
      <p:ext uri="{BB962C8B-B14F-4D97-AF65-F5344CB8AC3E}">
        <p14:creationId xmlns:p14="http://schemas.microsoft.com/office/powerpoint/2010/main" val="3198429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8632F4-0E7E-4443-8BA3-AAE0FDEE11A6}"/>
              </a:ext>
            </a:extLst>
          </p:cNvPr>
          <p:cNvSpPr txBox="1"/>
          <p:nvPr/>
        </p:nvSpPr>
        <p:spPr>
          <a:xfrm>
            <a:off x="2701092" y="1760075"/>
            <a:ext cx="3223260"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History and physical (H&amp;P) </a:t>
            </a:r>
          </a:p>
        </p:txBody>
      </p:sp>
      <p:sp>
        <p:nvSpPr>
          <p:cNvPr id="4" name="TextBox 3">
            <a:extLst>
              <a:ext uri="{FF2B5EF4-FFF2-40B4-BE49-F238E27FC236}">
                <a16:creationId xmlns:a16="http://schemas.microsoft.com/office/drawing/2014/main" id="{F2E28BA7-8CB7-47DD-9D27-F01BF46CB2AF}"/>
              </a:ext>
            </a:extLst>
          </p:cNvPr>
          <p:cNvSpPr txBox="1"/>
          <p:nvPr/>
        </p:nvSpPr>
        <p:spPr>
          <a:xfrm>
            <a:off x="3449942" y="2726179"/>
            <a:ext cx="1587506" cy="1015663"/>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Autoimmune disease suspected </a:t>
            </a:r>
          </a:p>
        </p:txBody>
      </p:sp>
      <p:sp>
        <p:nvSpPr>
          <p:cNvPr id="5" name="TextBox 4">
            <a:extLst>
              <a:ext uri="{FF2B5EF4-FFF2-40B4-BE49-F238E27FC236}">
                <a16:creationId xmlns:a16="http://schemas.microsoft.com/office/drawing/2014/main" id="{B32992FF-D018-4775-ABF8-CADE0235DE9B}"/>
              </a:ext>
            </a:extLst>
          </p:cNvPr>
          <p:cNvSpPr txBox="1"/>
          <p:nvPr/>
        </p:nvSpPr>
        <p:spPr>
          <a:xfrm>
            <a:off x="3289395" y="5217132"/>
            <a:ext cx="1968395" cy="73866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ANA indirect immunofluorescence (IFA) (Gold standard) </a:t>
            </a:r>
          </a:p>
        </p:txBody>
      </p:sp>
      <p:sp>
        <p:nvSpPr>
          <p:cNvPr id="6" name="Arrow: Down 5">
            <a:extLst>
              <a:ext uri="{FF2B5EF4-FFF2-40B4-BE49-F238E27FC236}">
                <a16:creationId xmlns:a16="http://schemas.microsoft.com/office/drawing/2014/main" id="{B1D9098A-B7E6-4B08-8F9D-738B1A890096}"/>
              </a:ext>
            </a:extLst>
          </p:cNvPr>
          <p:cNvSpPr/>
          <p:nvPr/>
        </p:nvSpPr>
        <p:spPr>
          <a:xfrm>
            <a:off x="4143111" y="2249703"/>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E49ABEC-A5D7-4E11-98E2-8B1F2F4C9A64}"/>
              </a:ext>
            </a:extLst>
          </p:cNvPr>
          <p:cNvSpPr/>
          <p:nvPr/>
        </p:nvSpPr>
        <p:spPr>
          <a:xfrm rot="2438905">
            <a:off x="3093262" y="3742728"/>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6923CA-A52A-4EA8-8474-EE8B1683D14B}"/>
              </a:ext>
            </a:extLst>
          </p:cNvPr>
          <p:cNvSpPr txBox="1"/>
          <p:nvPr/>
        </p:nvSpPr>
        <p:spPr>
          <a:xfrm>
            <a:off x="6212237" y="4014474"/>
            <a:ext cx="1875085"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Negative</a:t>
            </a:r>
          </a:p>
        </p:txBody>
      </p:sp>
      <p:sp>
        <p:nvSpPr>
          <p:cNvPr id="9" name="TextBox 8">
            <a:extLst>
              <a:ext uri="{FF2B5EF4-FFF2-40B4-BE49-F238E27FC236}">
                <a16:creationId xmlns:a16="http://schemas.microsoft.com/office/drawing/2014/main" id="{76EBEC36-2E34-42C1-AA64-7A2526563CC0}"/>
              </a:ext>
            </a:extLst>
          </p:cNvPr>
          <p:cNvSpPr txBox="1"/>
          <p:nvPr/>
        </p:nvSpPr>
        <p:spPr>
          <a:xfrm>
            <a:off x="5972561" y="4875507"/>
            <a:ext cx="2997986" cy="141577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600" dirty="0"/>
              <a:t>Positive</a:t>
            </a:r>
          </a:p>
          <a:p>
            <a:r>
              <a:rPr lang="en-US" sz="1400" dirty="0"/>
              <a:t>-Further testing to identify specific Ab (</a:t>
            </a:r>
            <a:r>
              <a:rPr lang="en-US" sz="900" dirty="0">
                <a:solidFill>
                  <a:srgbClr val="000000"/>
                </a:solidFill>
                <a:latin typeface="Times New Roman" panose="02020603050405020304" pitchFamily="18" charset="0"/>
              </a:rPr>
              <a:t>ANA </a:t>
            </a:r>
            <a:r>
              <a:rPr lang="en-US" sz="900" dirty="0" err="1">
                <a:solidFill>
                  <a:srgbClr val="000000"/>
                </a:solidFill>
                <a:latin typeface="Times New Roman" panose="02020603050405020304" pitchFamily="18" charset="0"/>
              </a:rPr>
              <a:t>subserologies</a:t>
            </a:r>
            <a:r>
              <a:rPr lang="en-US" sz="900" dirty="0">
                <a:solidFill>
                  <a:srgbClr val="000000"/>
                </a:solidFill>
                <a:latin typeface="Times New Roman" panose="02020603050405020304" pitchFamily="18" charset="0"/>
              </a:rPr>
              <a:t> (</a:t>
            </a:r>
            <a:r>
              <a:rPr lang="en-US" sz="900" dirty="0"/>
              <a:t>dsDNA, </a:t>
            </a:r>
            <a:r>
              <a:rPr lang="en-US" sz="900" dirty="0" err="1"/>
              <a:t>Sm</a:t>
            </a:r>
            <a:r>
              <a:rPr lang="en-US" sz="900" dirty="0"/>
              <a:t>, RNP, SSA, SSB, Scl-70, and centromere</a:t>
            </a:r>
            <a:r>
              <a:rPr lang="en-US" sz="1400" dirty="0"/>
              <a:t>)</a:t>
            </a:r>
          </a:p>
          <a:p>
            <a:r>
              <a:rPr lang="en-US" sz="1400" dirty="0"/>
              <a:t>-Make the diagnosis based on H&amp;P antibody profile, and diagnosis criteria</a:t>
            </a:r>
          </a:p>
        </p:txBody>
      </p:sp>
      <p:sp>
        <p:nvSpPr>
          <p:cNvPr id="10" name="TextBox 9">
            <a:extLst>
              <a:ext uri="{FF2B5EF4-FFF2-40B4-BE49-F238E27FC236}">
                <a16:creationId xmlns:a16="http://schemas.microsoft.com/office/drawing/2014/main" id="{8EBE437C-AD62-4E78-A5AE-3C82CCA6F395}"/>
              </a:ext>
            </a:extLst>
          </p:cNvPr>
          <p:cNvSpPr txBox="1"/>
          <p:nvPr/>
        </p:nvSpPr>
        <p:spPr>
          <a:xfrm>
            <a:off x="6271526" y="160937"/>
            <a:ext cx="2673691" cy="181588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100" b="1" dirty="0">
                <a:solidFill>
                  <a:schemeClr val="accent6">
                    <a:lumMod val="75000"/>
                  </a:schemeClr>
                </a:solidFill>
              </a:rPr>
              <a:t>Specific </a:t>
            </a:r>
            <a:r>
              <a:rPr lang="en-US" sz="1100" b="1" dirty="0" smtClean="0">
                <a:solidFill>
                  <a:schemeClr val="accent6">
                    <a:lumMod val="75000"/>
                  </a:schemeClr>
                </a:solidFill>
              </a:rPr>
              <a:t>signs </a:t>
            </a:r>
            <a:r>
              <a:rPr lang="en-US" sz="1100" b="1" dirty="0">
                <a:solidFill>
                  <a:schemeClr val="accent6">
                    <a:lumMod val="75000"/>
                  </a:schemeClr>
                </a:solidFill>
              </a:rPr>
              <a:t>and symptoms for systemic inflammatory conditions</a:t>
            </a:r>
            <a:r>
              <a:rPr lang="en-US" sz="1000" dirty="0"/>
              <a:t>: </a:t>
            </a:r>
          </a:p>
          <a:p>
            <a:pPr algn="ctr"/>
            <a:r>
              <a:rPr lang="en-US" sz="1000" dirty="0"/>
              <a:t>alopecia, rashes, photosensitivity, Raynaud’s phenomenon, periungual changes, lymphadenopathies, oral ulcers,  arthralgia, joint swelling/deformities, myalgia, parotid enlargement, unexplained dyspnea/dysphagia, constitutional symptoms (fever, weight loss…), miscarriages, blood clots, uveitis, unexplained neuropathic pain/neuropathy/weakness, unexplained psychosis </a:t>
            </a:r>
          </a:p>
        </p:txBody>
      </p:sp>
      <p:sp>
        <p:nvSpPr>
          <p:cNvPr id="11" name="TextBox 10">
            <a:extLst>
              <a:ext uri="{FF2B5EF4-FFF2-40B4-BE49-F238E27FC236}">
                <a16:creationId xmlns:a16="http://schemas.microsoft.com/office/drawing/2014/main" id="{6324C400-FE4D-4FB5-8E37-10F99F291CEE}"/>
              </a:ext>
            </a:extLst>
          </p:cNvPr>
          <p:cNvSpPr txBox="1"/>
          <p:nvPr/>
        </p:nvSpPr>
        <p:spPr>
          <a:xfrm>
            <a:off x="6271526" y="2215070"/>
            <a:ext cx="2673691" cy="1031051"/>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100" b="1" dirty="0">
                <a:solidFill>
                  <a:schemeClr val="accent6">
                    <a:lumMod val="75000"/>
                  </a:schemeClr>
                </a:solidFill>
              </a:rPr>
              <a:t>General lab findings: </a:t>
            </a:r>
          </a:p>
          <a:p>
            <a:pPr algn="ctr"/>
            <a:r>
              <a:rPr lang="en-US" sz="1000" dirty="0"/>
              <a:t>anemia, leukopenia/leukocytosis, thrombocytopenia/thrombocytosis, elevated inflammatory markers (ESR/CRP,  ferritin, fibrinogen, LDH, ALK </a:t>
            </a:r>
            <a:r>
              <a:rPr lang="en-US" sz="1000" dirty="0" err="1"/>
              <a:t>phos</a:t>
            </a:r>
            <a:r>
              <a:rPr lang="en-US" sz="1000" dirty="0"/>
              <a:t>)</a:t>
            </a:r>
          </a:p>
          <a:p>
            <a:pPr algn="ctr"/>
            <a:r>
              <a:rPr lang="en-US" sz="1000" dirty="0"/>
              <a:t>Proteinuria </a:t>
            </a:r>
          </a:p>
        </p:txBody>
      </p:sp>
      <p:cxnSp>
        <p:nvCxnSpPr>
          <p:cNvPr id="12" name="Straight Arrow Connector 11">
            <a:extLst>
              <a:ext uri="{FF2B5EF4-FFF2-40B4-BE49-F238E27FC236}">
                <a16:creationId xmlns:a16="http://schemas.microsoft.com/office/drawing/2014/main" id="{64173666-8203-43CE-ADF9-AFF9E7496E27}"/>
              </a:ext>
            </a:extLst>
          </p:cNvPr>
          <p:cNvCxnSpPr>
            <a:cxnSpLocks/>
            <a:stCxn id="3" idx="3"/>
            <a:endCxn id="10" idx="1"/>
          </p:cNvCxnSpPr>
          <p:nvPr/>
        </p:nvCxnSpPr>
        <p:spPr>
          <a:xfrm flipV="1">
            <a:off x="5924352" y="1068878"/>
            <a:ext cx="347174" cy="89125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66BE36-7E64-4530-889C-0C8C959A6A68}"/>
              </a:ext>
            </a:extLst>
          </p:cNvPr>
          <p:cNvCxnSpPr>
            <a:cxnSpLocks/>
            <a:stCxn id="3" idx="3"/>
            <a:endCxn id="11" idx="1"/>
          </p:cNvCxnSpPr>
          <p:nvPr/>
        </p:nvCxnSpPr>
        <p:spPr>
          <a:xfrm>
            <a:off x="5924352" y="1960130"/>
            <a:ext cx="347174" cy="7704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207BB6-C75C-43D3-91E2-01612A8CC0E7}"/>
              </a:ext>
            </a:extLst>
          </p:cNvPr>
          <p:cNvCxnSpPr>
            <a:cxnSpLocks/>
            <a:stCxn id="5" idx="3"/>
            <a:endCxn id="8" idx="1"/>
          </p:cNvCxnSpPr>
          <p:nvPr/>
        </p:nvCxnSpPr>
        <p:spPr>
          <a:xfrm flipV="1">
            <a:off x="5257790" y="4199140"/>
            <a:ext cx="954447" cy="138732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B0BB26-ED74-48F1-BBBC-238F9DFE5D7E}"/>
              </a:ext>
            </a:extLst>
          </p:cNvPr>
          <p:cNvCxnSpPr>
            <a:cxnSpLocks/>
            <a:stCxn id="5" idx="3"/>
            <a:endCxn id="9" idx="1"/>
          </p:cNvCxnSpPr>
          <p:nvPr/>
        </p:nvCxnSpPr>
        <p:spPr>
          <a:xfrm flipV="1">
            <a:off x="5257790" y="5583393"/>
            <a:ext cx="714771" cy="307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98EA376-5EA4-48C8-AE09-48D41F7BC304}"/>
              </a:ext>
            </a:extLst>
          </p:cNvPr>
          <p:cNvSpPr txBox="1"/>
          <p:nvPr/>
        </p:nvSpPr>
        <p:spPr>
          <a:xfrm>
            <a:off x="191638" y="3014200"/>
            <a:ext cx="1875085" cy="120032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100" b="1" dirty="0">
                <a:solidFill>
                  <a:schemeClr val="accent6">
                    <a:lumMod val="75000"/>
                  </a:schemeClr>
                </a:solidFill>
              </a:rPr>
              <a:t>Absence of H&amp;P and lab findings</a:t>
            </a:r>
          </a:p>
          <a:p>
            <a:pPr algn="ctr"/>
            <a:r>
              <a:rPr lang="en-US" sz="1000" dirty="0"/>
              <a:t>If we do not find some of the described findings in the right, there is not a reason to suspect an autoimmune disease. </a:t>
            </a:r>
            <a:r>
              <a:rPr lang="en-US" sz="1000" b="1" dirty="0"/>
              <a:t>We should not order ANA </a:t>
            </a:r>
          </a:p>
        </p:txBody>
      </p:sp>
      <p:cxnSp>
        <p:nvCxnSpPr>
          <p:cNvPr id="44" name="Straight Arrow Connector 43">
            <a:extLst>
              <a:ext uri="{FF2B5EF4-FFF2-40B4-BE49-F238E27FC236}">
                <a16:creationId xmlns:a16="http://schemas.microsoft.com/office/drawing/2014/main" id="{D01BADC5-397F-42AB-BE04-C8889E738ADB}"/>
              </a:ext>
            </a:extLst>
          </p:cNvPr>
          <p:cNvCxnSpPr>
            <a:cxnSpLocks/>
            <a:stCxn id="50" idx="1"/>
            <a:endCxn id="32" idx="3"/>
          </p:cNvCxnSpPr>
          <p:nvPr/>
        </p:nvCxnSpPr>
        <p:spPr>
          <a:xfrm flipH="1" flipV="1">
            <a:off x="2066723" y="3614365"/>
            <a:ext cx="448939" cy="71127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6E0B247-A29E-4A3F-AED6-C09BCF733DD6}"/>
              </a:ext>
            </a:extLst>
          </p:cNvPr>
          <p:cNvSpPr txBox="1"/>
          <p:nvPr/>
        </p:nvSpPr>
        <p:spPr>
          <a:xfrm>
            <a:off x="2515662" y="4140974"/>
            <a:ext cx="528364"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No</a:t>
            </a:r>
          </a:p>
        </p:txBody>
      </p:sp>
      <p:sp>
        <p:nvSpPr>
          <p:cNvPr id="51" name="TextBox 50">
            <a:extLst>
              <a:ext uri="{FF2B5EF4-FFF2-40B4-BE49-F238E27FC236}">
                <a16:creationId xmlns:a16="http://schemas.microsoft.com/office/drawing/2014/main" id="{7284DE70-F50D-4FB1-8034-D8354BFDD1A3}"/>
              </a:ext>
            </a:extLst>
          </p:cNvPr>
          <p:cNvSpPr txBox="1"/>
          <p:nvPr/>
        </p:nvSpPr>
        <p:spPr>
          <a:xfrm>
            <a:off x="4023438" y="4306755"/>
            <a:ext cx="528364"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Yes</a:t>
            </a:r>
          </a:p>
        </p:txBody>
      </p:sp>
      <p:sp>
        <p:nvSpPr>
          <p:cNvPr id="89" name="Arrow: Down 88">
            <a:extLst>
              <a:ext uri="{FF2B5EF4-FFF2-40B4-BE49-F238E27FC236}">
                <a16:creationId xmlns:a16="http://schemas.microsoft.com/office/drawing/2014/main" id="{FE467F0D-44A6-4AEB-910A-F790DDFC18AD}"/>
              </a:ext>
            </a:extLst>
          </p:cNvPr>
          <p:cNvSpPr/>
          <p:nvPr/>
        </p:nvSpPr>
        <p:spPr>
          <a:xfrm>
            <a:off x="4181673" y="3814419"/>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Arrow: Down 102">
            <a:extLst>
              <a:ext uri="{FF2B5EF4-FFF2-40B4-BE49-F238E27FC236}">
                <a16:creationId xmlns:a16="http://schemas.microsoft.com/office/drawing/2014/main" id="{AD0B1D2A-8A4B-44F0-9D2C-7C342424ABC8}"/>
              </a:ext>
            </a:extLst>
          </p:cNvPr>
          <p:cNvSpPr/>
          <p:nvPr/>
        </p:nvSpPr>
        <p:spPr>
          <a:xfrm>
            <a:off x="4173009" y="4759642"/>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8E16AD10-91A5-4468-9045-E3E93509BD8B}"/>
              </a:ext>
            </a:extLst>
          </p:cNvPr>
          <p:cNvSpPr txBox="1"/>
          <p:nvPr/>
        </p:nvSpPr>
        <p:spPr>
          <a:xfrm>
            <a:off x="2256918" y="887552"/>
            <a:ext cx="3849509" cy="523220"/>
          </a:xfrm>
          <a:prstGeom prst="rect">
            <a:avLst/>
          </a:prstGeom>
          <a:solidFill>
            <a:schemeClr val="accent6">
              <a:lumMod val="75000"/>
            </a:schemeClr>
          </a:solidFill>
        </p:spPr>
        <p:txBody>
          <a:bodyPr wrap="square" rtlCol="0">
            <a:spAutoFit/>
          </a:bodyPr>
          <a:lstStyle/>
          <a:p>
            <a:r>
              <a:rPr lang="en-US" sz="2800" dirty="0"/>
              <a:t>When do we order ANA? </a:t>
            </a:r>
          </a:p>
        </p:txBody>
      </p:sp>
      <p:sp>
        <p:nvSpPr>
          <p:cNvPr id="123" name="TextBox 122">
            <a:extLst>
              <a:ext uri="{FF2B5EF4-FFF2-40B4-BE49-F238E27FC236}">
                <a16:creationId xmlns:a16="http://schemas.microsoft.com/office/drawing/2014/main" id="{6AB4B910-B2E4-4FD0-9812-2B31590F0EC3}"/>
              </a:ext>
            </a:extLst>
          </p:cNvPr>
          <p:cNvSpPr txBox="1"/>
          <p:nvPr/>
        </p:nvSpPr>
        <p:spPr>
          <a:xfrm>
            <a:off x="174745" y="4644226"/>
            <a:ext cx="2029598" cy="1031051"/>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100" b="1" dirty="0">
                <a:solidFill>
                  <a:schemeClr val="accent6">
                    <a:lumMod val="75000"/>
                  </a:schemeClr>
                </a:solidFill>
              </a:rPr>
              <a:t>ACR’s Top 5 recommendation : </a:t>
            </a:r>
          </a:p>
          <a:p>
            <a:r>
              <a:rPr lang="en-US" sz="1000" dirty="0">
                <a:solidFill>
                  <a:srgbClr val="000000"/>
                </a:solidFill>
                <a:latin typeface="Times New Roman" panose="02020603050405020304" pitchFamily="18" charset="0"/>
              </a:rPr>
              <a:t>to </a:t>
            </a:r>
            <a:r>
              <a:rPr lang="en-US" sz="1000" dirty="0"/>
              <a:t>not test ANA </a:t>
            </a:r>
            <a:r>
              <a:rPr lang="en-US" sz="1000" dirty="0" err="1"/>
              <a:t>subserologies</a:t>
            </a:r>
            <a:r>
              <a:rPr lang="en-US" sz="1000" dirty="0"/>
              <a:t> (dsDNA, </a:t>
            </a:r>
            <a:r>
              <a:rPr lang="en-US" sz="1000" dirty="0" err="1"/>
              <a:t>Sm</a:t>
            </a:r>
            <a:r>
              <a:rPr lang="en-US" sz="1000" dirty="0"/>
              <a:t>, RNP, SSA, SSB, Scl-70, and centromere) without a positive ANA and clinical suspicion of immune-mediated disease</a:t>
            </a:r>
          </a:p>
        </p:txBody>
      </p:sp>
      <p:cxnSp>
        <p:nvCxnSpPr>
          <p:cNvPr id="125" name="Straight Arrow Connector 124">
            <a:extLst>
              <a:ext uri="{FF2B5EF4-FFF2-40B4-BE49-F238E27FC236}">
                <a16:creationId xmlns:a16="http://schemas.microsoft.com/office/drawing/2014/main" id="{820E4CC8-D9F5-4372-8A57-77065F6A8BC2}"/>
              </a:ext>
            </a:extLst>
          </p:cNvPr>
          <p:cNvCxnSpPr>
            <a:cxnSpLocks/>
            <a:stCxn id="50" idx="1"/>
            <a:endCxn id="123" idx="3"/>
          </p:cNvCxnSpPr>
          <p:nvPr/>
        </p:nvCxnSpPr>
        <p:spPr>
          <a:xfrm flipH="1">
            <a:off x="2204343" y="4325640"/>
            <a:ext cx="311319" cy="83411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72A8C021-B800-4825-A7BE-AC5BD69FE0CA}"/>
              </a:ext>
            </a:extLst>
          </p:cNvPr>
          <p:cNvSpPr/>
          <p:nvPr/>
        </p:nvSpPr>
        <p:spPr>
          <a:xfrm>
            <a:off x="1980581" y="-57226"/>
            <a:ext cx="3862148" cy="369332"/>
          </a:xfrm>
          <a:prstGeom prst="rect">
            <a:avLst/>
          </a:prstGeom>
        </p:spPr>
        <p:txBody>
          <a:bodyPr wrap="none">
            <a:spAutoFit/>
          </a:bodyPr>
          <a:lstStyle/>
          <a:p>
            <a:r>
              <a:rPr lang="en-US" dirty="0"/>
              <a:t>Indications and algorithm to order ANA</a:t>
            </a:r>
          </a:p>
        </p:txBody>
      </p:sp>
    </p:spTree>
    <p:extLst>
      <p:ext uri="{BB962C8B-B14F-4D97-AF65-F5344CB8AC3E}">
        <p14:creationId xmlns:p14="http://schemas.microsoft.com/office/powerpoint/2010/main" val="170612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500"/>
                                        <p:tgtEl>
                                          <p:spTgt spid="1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
                                        </p:tgtEl>
                                        <p:attrNameLst>
                                          <p:attrName>style.visibility</p:attrName>
                                        </p:attrNameLst>
                                      </p:cBhvr>
                                      <p:to>
                                        <p:strVal val="visible"/>
                                      </p:to>
                                    </p:set>
                                    <p:animEffect transition="in" filter="fade">
                                      <p:cBhvr>
                                        <p:cTn id="54" dur="500"/>
                                        <p:tgtEl>
                                          <p:spTgt spid="1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fade">
                                      <p:cBhvr>
                                        <p:cTn id="59" dur="500"/>
                                        <p:tgtEl>
                                          <p:spTgt spid="8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animEffect transition="in" filter="fade">
                                      <p:cBhvr>
                                        <p:cTn id="67" dur="500"/>
                                        <p:tgtEl>
                                          <p:spTgt spid="10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32" grpId="0" animBg="1"/>
      <p:bldP spid="50" grpId="0" animBg="1"/>
      <p:bldP spid="51" grpId="0" animBg="1"/>
      <p:bldP spid="89" grpId="0" animBg="1"/>
      <p:bldP spid="103" grpId="0" animBg="1"/>
      <p:bldP spid="1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B180C-4339-4DFC-8B59-8BC5BB138438}"/>
              </a:ext>
            </a:extLst>
          </p:cNvPr>
          <p:cNvSpPr/>
          <p:nvPr/>
        </p:nvSpPr>
        <p:spPr>
          <a:xfrm>
            <a:off x="54676" y="1143094"/>
            <a:ext cx="4319832" cy="4555093"/>
          </a:xfrm>
          <a:prstGeom prst="rect">
            <a:avLst/>
          </a:prstGeom>
        </p:spPr>
        <p:txBody>
          <a:bodyPr wrap="square">
            <a:spAutoFit/>
          </a:bodyPr>
          <a:lstStyle/>
          <a:p>
            <a:endParaRPr lang="en-US" dirty="0"/>
          </a:p>
          <a:p>
            <a:r>
              <a:rPr lang="en-US" sz="1600" dirty="0"/>
              <a:t>Patient is a 26 y/o white female who sometimes gets widespread raised urticarial rashes (very itchy, comes and goes during the day). She started complaining of fatigue and joint pain in her hands in the last few weeks.</a:t>
            </a:r>
          </a:p>
          <a:p>
            <a:endParaRPr lang="en-US" sz="1600" dirty="0"/>
          </a:p>
          <a:p>
            <a:endParaRPr lang="en-US" sz="1600" dirty="0"/>
          </a:p>
          <a:p>
            <a:r>
              <a:rPr lang="en-US" sz="1600" dirty="0"/>
              <a:t>Physical: skin rash (see picture), MSK examination </a:t>
            </a:r>
            <a:r>
              <a:rPr lang="en-US" sz="1600" dirty="0" err="1"/>
              <a:t>wnl</a:t>
            </a:r>
            <a:r>
              <a:rPr lang="en-US" sz="1600" dirty="0"/>
              <a:t>, rest of PE </a:t>
            </a:r>
            <a:r>
              <a:rPr lang="en-US" sz="1600" dirty="0" err="1"/>
              <a:t>wnl</a:t>
            </a:r>
            <a:r>
              <a:rPr lang="en-US" sz="1600" dirty="0"/>
              <a:t> </a:t>
            </a:r>
          </a:p>
          <a:p>
            <a:endParaRPr lang="en-US" sz="1600" dirty="0"/>
          </a:p>
          <a:p>
            <a:endParaRPr lang="en-US" sz="1600" dirty="0"/>
          </a:p>
          <a:p>
            <a:r>
              <a:rPr lang="en-US" sz="1600" dirty="0"/>
              <a:t>PMH- IBS, takes </a:t>
            </a:r>
            <a:r>
              <a:rPr lang="en-US" sz="1600" dirty="0" err="1"/>
              <a:t>linzess</a:t>
            </a:r>
            <a:r>
              <a:rPr lang="en-US" sz="1600" dirty="0"/>
              <a:t>. Does not take any other meds.</a:t>
            </a:r>
          </a:p>
          <a:p>
            <a:endParaRPr lang="en-US" sz="1600" dirty="0"/>
          </a:p>
          <a:p>
            <a:endParaRPr lang="en-US" sz="1600" dirty="0"/>
          </a:p>
          <a:p>
            <a:r>
              <a:rPr lang="en-US" sz="1600" dirty="0"/>
              <a:t>FH: mother with HTN, cousin with h/o miscarriages and DVTs </a:t>
            </a:r>
          </a:p>
        </p:txBody>
      </p:sp>
      <p:pic>
        <p:nvPicPr>
          <p:cNvPr id="5" name="Picture 4">
            <a:extLst>
              <a:ext uri="{FF2B5EF4-FFF2-40B4-BE49-F238E27FC236}">
                <a16:creationId xmlns:a16="http://schemas.microsoft.com/office/drawing/2014/main" id="{34CFDFCB-231A-4BC7-8CBF-D8BD19BC863E}"/>
              </a:ext>
            </a:extLst>
          </p:cNvPr>
          <p:cNvPicPr>
            <a:picLocks noChangeAspect="1"/>
          </p:cNvPicPr>
          <p:nvPr/>
        </p:nvPicPr>
        <p:blipFill>
          <a:blip r:embed="rId2"/>
          <a:stretch>
            <a:fillRect/>
          </a:stretch>
        </p:blipFill>
        <p:spPr>
          <a:xfrm>
            <a:off x="4654296" y="2130552"/>
            <a:ext cx="4319832" cy="2953512"/>
          </a:xfrm>
          <a:prstGeom prst="rect">
            <a:avLst/>
          </a:prstGeom>
        </p:spPr>
      </p:pic>
      <p:sp>
        <p:nvSpPr>
          <p:cNvPr id="9" name="Rectangle 8">
            <a:extLst>
              <a:ext uri="{FF2B5EF4-FFF2-40B4-BE49-F238E27FC236}">
                <a16:creationId xmlns:a16="http://schemas.microsoft.com/office/drawing/2014/main" id="{D09AA2A9-6A09-4736-AB09-21F95B383678}"/>
              </a:ext>
            </a:extLst>
          </p:cNvPr>
          <p:cNvSpPr/>
          <p:nvPr/>
        </p:nvSpPr>
        <p:spPr>
          <a:xfrm>
            <a:off x="4152395" y="0"/>
            <a:ext cx="1003801" cy="461665"/>
          </a:xfrm>
          <a:prstGeom prst="rect">
            <a:avLst/>
          </a:prstGeom>
        </p:spPr>
        <p:txBody>
          <a:bodyPr wrap="none">
            <a:spAutoFit/>
          </a:bodyPr>
          <a:lstStyle/>
          <a:p>
            <a:r>
              <a:rPr lang="en-US" sz="2400" b="1" dirty="0">
                <a:solidFill>
                  <a:schemeClr val="accent6">
                    <a:lumMod val="75000"/>
                  </a:schemeClr>
                </a:solidFill>
              </a:rPr>
              <a:t>Case 1</a:t>
            </a:r>
          </a:p>
        </p:txBody>
      </p:sp>
    </p:spTree>
    <p:extLst>
      <p:ext uri="{BB962C8B-B14F-4D97-AF65-F5344CB8AC3E}">
        <p14:creationId xmlns:p14="http://schemas.microsoft.com/office/powerpoint/2010/main" val="75129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B0F06-D0CC-41D9-937A-F21DC0D5FBFD}"/>
              </a:ext>
            </a:extLst>
          </p:cNvPr>
          <p:cNvSpPr/>
          <p:nvPr/>
        </p:nvSpPr>
        <p:spPr>
          <a:xfrm>
            <a:off x="1846993" y="1547600"/>
            <a:ext cx="5824917" cy="2800767"/>
          </a:xfrm>
          <a:prstGeom prst="rect">
            <a:avLst/>
          </a:prstGeom>
          <a:ln>
            <a:solidFill>
              <a:schemeClr val="accent6">
                <a:lumMod val="75000"/>
              </a:schemeClr>
            </a:solidFill>
          </a:ln>
        </p:spPr>
        <p:txBody>
          <a:bodyPr wrap="square">
            <a:spAutoFit/>
          </a:bodyPr>
          <a:lstStyle/>
          <a:p>
            <a:r>
              <a:rPr lang="en-US" sz="1600" dirty="0"/>
              <a:t>PMD ordered: CBC, COMP, peripheral smear, TSH, ESR, and CRP</a:t>
            </a:r>
          </a:p>
          <a:p>
            <a:endParaRPr lang="en-US" sz="1600" dirty="0"/>
          </a:p>
          <a:p>
            <a:r>
              <a:rPr lang="en-US" sz="1600" dirty="0"/>
              <a:t>Labs returned:</a:t>
            </a:r>
          </a:p>
          <a:p>
            <a:r>
              <a:rPr lang="en-US" sz="1600" dirty="0"/>
              <a:t>WBC 3.1, RBC 3.66, Hgb 10.7, </a:t>
            </a:r>
            <a:r>
              <a:rPr lang="en-US" sz="1600" dirty="0" err="1"/>
              <a:t>Hct</a:t>
            </a:r>
            <a:r>
              <a:rPr lang="en-US" sz="1600" dirty="0"/>
              <a:t> 32.8</a:t>
            </a:r>
          </a:p>
          <a:p>
            <a:r>
              <a:rPr lang="en-US" sz="1600" dirty="0" err="1"/>
              <a:t>plts</a:t>
            </a:r>
            <a:r>
              <a:rPr lang="en-US" sz="1600" dirty="0"/>
              <a:t> 76, decreased on smear</a:t>
            </a:r>
          </a:p>
          <a:p>
            <a:r>
              <a:rPr lang="en-US" sz="1600" dirty="0"/>
              <a:t>slight anisocytosis and microcytosis</a:t>
            </a:r>
          </a:p>
          <a:p>
            <a:r>
              <a:rPr lang="en-US" sz="1600" dirty="0"/>
              <a:t>MCV 89.6</a:t>
            </a:r>
          </a:p>
          <a:p>
            <a:endParaRPr lang="en-US" sz="1600" dirty="0"/>
          </a:p>
          <a:p>
            <a:r>
              <a:rPr lang="en-US" sz="1600" dirty="0"/>
              <a:t>CMP and TSH normal</a:t>
            </a:r>
          </a:p>
          <a:p>
            <a:endParaRPr lang="en-US" sz="1600" dirty="0"/>
          </a:p>
          <a:p>
            <a:r>
              <a:rPr lang="en-US" sz="1600" dirty="0"/>
              <a:t>CRP 1.25, ESR 43</a:t>
            </a:r>
          </a:p>
        </p:txBody>
      </p:sp>
      <p:sp>
        <p:nvSpPr>
          <p:cNvPr id="5" name="TextBox 4">
            <a:extLst>
              <a:ext uri="{FF2B5EF4-FFF2-40B4-BE49-F238E27FC236}">
                <a16:creationId xmlns:a16="http://schemas.microsoft.com/office/drawing/2014/main" id="{98474DA1-38F1-4B1B-A664-B169A7C56BFD}"/>
              </a:ext>
            </a:extLst>
          </p:cNvPr>
          <p:cNvSpPr txBox="1"/>
          <p:nvPr/>
        </p:nvSpPr>
        <p:spPr>
          <a:xfrm>
            <a:off x="2904285" y="5048790"/>
            <a:ext cx="3519055" cy="523220"/>
          </a:xfrm>
          <a:prstGeom prst="rect">
            <a:avLst/>
          </a:prstGeom>
          <a:solidFill>
            <a:schemeClr val="accent6">
              <a:lumMod val="75000"/>
            </a:schemeClr>
          </a:solidFill>
        </p:spPr>
        <p:txBody>
          <a:bodyPr wrap="square" rtlCol="0">
            <a:spAutoFit/>
          </a:bodyPr>
          <a:lstStyle/>
          <a:p>
            <a:r>
              <a:rPr lang="en-US" sz="2800" dirty="0"/>
              <a:t>Would you order ANA? </a:t>
            </a:r>
          </a:p>
        </p:txBody>
      </p:sp>
      <p:sp>
        <p:nvSpPr>
          <p:cNvPr id="6" name="Rectangle 5">
            <a:extLst>
              <a:ext uri="{FF2B5EF4-FFF2-40B4-BE49-F238E27FC236}">
                <a16:creationId xmlns:a16="http://schemas.microsoft.com/office/drawing/2014/main" id="{B2101729-5E34-4FBD-AC9E-0EEE4EFA3939}"/>
              </a:ext>
            </a:extLst>
          </p:cNvPr>
          <p:cNvSpPr/>
          <p:nvPr/>
        </p:nvSpPr>
        <p:spPr>
          <a:xfrm>
            <a:off x="3846156" y="-5137"/>
            <a:ext cx="1826590" cy="461665"/>
          </a:xfrm>
          <a:prstGeom prst="rect">
            <a:avLst/>
          </a:prstGeom>
        </p:spPr>
        <p:txBody>
          <a:bodyPr wrap="none">
            <a:spAutoFit/>
          </a:bodyPr>
          <a:lstStyle/>
          <a:p>
            <a:r>
              <a:rPr lang="en-US" sz="2400" b="1" dirty="0">
                <a:solidFill>
                  <a:schemeClr val="accent6">
                    <a:lumMod val="75000"/>
                  </a:schemeClr>
                </a:solidFill>
              </a:rPr>
              <a:t>Case 1 (</a:t>
            </a:r>
            <a:r>
              <a:rPr lang="en-US" sz="2400" b="1" dirty="0" err="1">
                <a:solidFill>
                  <a:schemeClr val="accent6">
                    <a:lumMod val="75000"/>
                  </a:schemeClr>
                </a:solidFill>
              </a:rPr>
              <a:t>cont</a:t>
            </a:r>
            <a:r>
              <a:rPr lang="en-US" sz="2400" b="1" dirty="0">
                <a:solidFill>
                  <a:schemeClr val="accent6">
                    <a:lumMod val="75000"/>
                  </a:schemeClr>
                </a:solidFill>
              </a:rPr>
              <a:t>)</a:t>
            </a:r>
          </a:p>
        </p:txBody>
      </p:sp>
      <p:sp>
        <p:nvSpPr>
          <p:cNvPr id="7" name="Oval 6">
            <a:extLst>
              <a:ext uri="{FF2B5EF4-FFF2-40B4-BE49-F238E27FC236}">
                <a16:creationId xmlns:a16="http://schemas.microsoft.com/office/drawing/2014/main" id="{8A0EC3BA-2B24-4A0E-AD43-338FB8F7F499}"/>
              </a:ext>
            </a:extLst>
          </p:cNvPr>
          <p:cNvSpPr/>
          <p:nvPr/>
        </p:nvSpPr>
        <p:spPr>
          <a:xfrm>
            <a:off x="1846993" y="2297423"/>
            <a:ext cx="2533077" cy="30489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70FD56B-97E4-4C1B-9422-D949C44ED8A6}"/>
              </a:ext>
            </a:extLst>
          </p:cNvPr>
          <p:cNvSpPr/>
          <p:nvPr/>
        </p:nvSpPr>
        <p:spPr>
          <a:xfrm>
            <a:off x="1846993" y="2534222"/>
            <a:ext cx="695135" cy="30489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9C4602-8D0D-4F66-92E3-0956A9AEB494}"/>
              </a:ext>
            </a:extLst>
          </p:cNvPr>
          <p:cNvSpPr/>
          <p:nvPr/>
        </p:nvSpPr>
        <p:spPr>
          <a:xfrm>
            <a:off x="2633472" y="3924221"/>
            <a:ext cx="649224" cy="40224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92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B180C-4339-4DFC-8B59-8BC5BB138438}"/>
              </a:ext>
            </a:extLst>
          </p:cNvPr>
          <p:cNvSpPr/>
          <p:nvPr/>
        </p:nvSpPr>
        <p:spPr>
          <a:xfrm>
            <a:off x="0" y="1408908"/>
            <a:ext cx="4319832" cy="4555093"/>
          </a:xfrm>
          <a:prstGeom prst="rect">
            <a:avLst/>
          </a:prstGeom>
        </p:spPr>
        <p:txBody>
          <a:bodyPr wrap="square">
            <a:spAutoFit/>
          </a:bodyPr>
          <a:lstStyle/>
          <a:p>
            <a:endParaRPr lang="en-US" dirty="0"/>
          </a:p>
          <a:p>
            <a:r>
              <a:rPr lang="en-US" sz="1600" dirty="0"/>
              <a:t>Patient is a 26 y/o white female who sometimes gets widespread raised urticarial rashes (very itchy, comes and goes during the day). She started complaining of fatigue and joint pain in her hands in the last few weeks.</a:t>
            </a:r>
          </a:p>
          <a:p>
            <a:endParaRPr lang="en-US" sz="1600" dirty="0"/>
          </a:p>
          <a:p>
            <a:endParaRPr lang="en-US" sz="1600" dirty="0"/>
          </a:p>
          <a:p>
            <a:r>
              <a:rPr lang="en-US" sz="1600" dirty="0"/>
              <a:t>Physical: skin rash (see picture), MSK examination </a:t>
            </a:r>
            <a:r>
              <a:rPr lang="en-US" sz="1600" dirty="0" err="1"/>
              <a:t>wnl</a:t>
            </a:r>
            <a:r>
              <a:rPr lang="en-US" sz="1600" dirty="0"/>
              <a:t>, rest of </a:t>
            </a:r>
            <a:r>
              <a:rPr lang="en-US" sz="1600" dirty="0" err="1"/>
              <a:t>wnl</a:t>
            </a:r>
            <a:r>
              <a:rPr lang="en-US" sz="1600" dirty="0"/>
              <a:t> </a:t>
            </a:r>
          </a:p>
          <a:p>
            <a:endParaRPr lang="en-US" sz="1600" dirty="0"/>
          </a:p>
          <a:p>
            <a:endParaRPr lang="en-US" sz="1600" dirty="0"/>
          </a:p>
          <a:p>
            <a:r>
              <a:rPr lang="en-US" sz="1600" dirty="0"/>
              <a:t>PMH- IBS, takes </a:t>
            </a:r>
            <a:r>
              <a:rPr lang="en-US" sz="1600" dirty="0" err="1"/>
              <a:t>linzess</a:t>
            </a:r>
            <a:r>
              <a:rPr lang="en-US" sz="1600" dirty="0"/>
              <a:t>. Do not take any other meds.</a:t>
            </a:r>
          </a:p>
          <a:p>
            <a:endParaRPr lang="en-US" sz="1600" dirty="0"/>
          </a:p>
          <a:p>
            <a:endParaRPr lang="en-US" sz="1600" dirty="0"/>
          </a:p>
          <a:p>
            <a:r>
              <a:rPr lang="en-US" sz="1600" dirty="0"/>
              <a:t>FH: mother with HTN, cousin with h/o miscarriages and DVTs </a:t>
            </a:r>
          </a:p>
        </p:txBody>
      </p:sp>
      <p:pic>
        <p:nvPicPr>
          <p:cNvPr id="5" name="Picture 4">
            <a:extLst>
              <a:ext uri="{FF2B5EF4-FFF2-40B4-BE49-F238E27FC236}">
                <a16:creationId xmlns:a16="http://schemas.microsoft.com/office/drawing/2014/main" id="{34CFDFCB-231A-4BC7-8CBF-D8BD19BC863E}"/>
              </a:ext>
            </a:extLst>
          </p:cNvPr>
          <p:cNvPicPr>
            <a:picLocks noChangeAspect="1"/>
          </p:cNvPicPr>
          <p:nvPr/>
        </p:nvPicPr>
        <p:blipFill>
          <a:blip r:embed="rId2"/>
          <a:stretch>
            <a:fillRect/>
          </a:stretch>
        </p:blipFill>
        <p:spPr>
          <a:xfrm>
            <a:off x="4654296" y="2130552"/>
            <a:ext cx="4319832" cy="2953512"/>
          </a:xfrm>
          <a:prstGeom prst="rect">
            <a:avLst/>
          </a:prstGeom>
        </p:spPr>
      </p:pic>
      <p:sp>
        <p:nvSpPr>
          <p:cNvPr id="2" name="Oval 1">
            <a:extLst>
              <a:ext uri="{FF2B5EF4-FFF2-40B4-BE49-F238E27FC236}">
                <a16:creationId xmlns:a16="http://schemas.microsoft.com/office/drawing/2014/main" id="{9ACF921D-5254-4FC4-BEC7-981E4EC7F83C}"/>
              </a:ext>
            </a:extLst>
          </p:cNvPr>
          <p:cNvSpPr/>
          <p:nvPr/>
        </p:nvSpPr>
        <p:spPr>
          <a:xfrm>
            <a:off x="2039112" y="1929431"/>
            <a:ext cx="1426464" cy="40224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BD8A9D6-5DCD-4943-9E5B-C6B08BF15B66}"/>
              </a:ext>
            </a:extLst>
          </p:cNvPr>
          <p:cNvSpPr/>
          <p:nvPr/>
        </p:nvSpPr>
        <p:spPr>
          <a:xfrm>
            <a:off x="1389888" y="2410874"/>
            <a:ext cx="649224" cy="40224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07989A-87F0-4C2A-AEC3-0F7A3462F975}"/>
              </a:ext>
            </a:extLst>
          </p:cNvPr>
          <p:cNvSpPr/>
          <p:nvPr/>
        </p:nvSpPr>
        <p:spPr>
          <a:xfrm>
            <a:off x="2318900" y="2410874"/>
            <a:ext cx="1951348" cy="40224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7AEEA2-540F-4713-8F65-B29681EF1BD6}"/>
              </a:ext>
            </a:extLst>
          </p:cNvPr>
          <p:cNvSpPr/>
          <p:nvPr/>
        </p:nvSpPr>
        <p:spPr>
          <a:xfrm>
            <a:off x="1889980" y="5306380"/>
            <a:ext cx="649224" cy="40224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A216E9-CCED-4872-9DBB-DDDDA33BC807}"/>
              </a:ext>
            </a:extLst>
          </p:cNvPr>
          <p:cNvSpPr/>
          <p:nvPr/>
        </p:nvSpPr>
        <p:spPr>
          <a:xfrm>
            <a:off x="3658705" y="0"/>
            <a:ext cx="1826590" cy="461665"/>
          </a:xfrm>
          <a:prstGeom prst="rect">
            <a:avLst/>
          </a:prstGeom>
        </p:spPr>
        <p:txBody>
          <a:bodyPr wrap="none">
            <a:spAutoFit/>
          </a:bodyPr>
          <a:lstStyle/>
          <a:p>
            <a:r>
              <a:rPr lang="en-US" sz="2400" b="1" dirty="0">
                <a:solidFill>
                  <a:schemeClr val="accent6">
                    <a:lumMod val="75000"/>
                  </a:schemeClr>
                </a:solidFill>
              </a:rPr>
              <a:t>Case 1 (</a:t>
            </a:r>
            <a:r>
              <a:rPr lang="en-US" sz="2400" b="1" dirty="0" err="1">
                <a:solidFill>
                  <a:schemeClr val="accent6">
                    <a:lumMod val="75000"/>
                  </a:schemeClr>
                </a:solidFill>
              </a:rPr>
              <a:t>cont</a:t>
            </a:r>
            <a:r>
              <a:rPr lang="en-US" sz="2400" b="1" dirty="0">
                <a:solidFill>
                  <a:schemeClr val="accent6">
                    <a:lumMod val="75000"/>
                  </a:schemeClr>
                </a:solidFill>
              </a:rPr>
              <a:t>)</a:t>
            </a:r>
          </a:p>
        </p:txBody>
      </p:sp>
    </p:spTree>
    <p:extLst>
      <p:ext uri="{BB962C8B-B14F-4D97-AF65-F5344CB8AC3E}">
        <p14:creationId xmlns:p14="http://schemas.microsoft.com/office/powerpoint/2010/main" val="4343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E772EFB-B76C-4575-A8D0-2BB56488205D}"/>
              </a:ext>
            </a:extLst>
          </p:cNvPr>
          <p:cNvSpPr/>
          <p:nvPr/>
        </p:nvSpPr>
        <p:spPr>
          <a:xfrm>
            <a:off x="2706432" y="5337853"/>
            <a:ext cx="2340562" cy="923330"/>
          </a:xfrm>
          <a:prstGeom prst="rect">
            <a:avLst/>
          </a:prstGeom>
          <a:solidFill>
            <a:schemeClr val="tx1"/>
          </a:solidFill>
        </p:spPr>
        <p:txBody>
          <a:bodyPr wrap="square">
            <a:spAutoFit/>
          </a:bodyPr>
          <a:lstStyle/>
          <a:p>
            <a:pPr algn="r"/>
            <a:r>
              <a:rPr lang="en-US" b="1" dirty="0">
                <a:solidFill>
                  <a:srgbClr val="84FF47"/>
                </a:solidFill>
                <a:latin typeface="MyriadPro-Regular"/>
              </a:rPr>
              <a:t>dsDNA, histones, chromatin, nucleosomes</a:t>
            </a:r>
            <a:endParaRPr lang="en-US" b="1" dirty="0">
              <a:solidFill>
                <a:srgbClr val="84FF47"/>
              </a:solidFill>
            </a:endParaRPr>
          </a:p>
        </p:txBody>
      </p:sp>
      <p:sp>
        <p:nvSpPr>
          <p:cNvPr id="3" name="TextBox 2">
            <a:extLst>
              <a:ext uri="{FF2B5EF4-FFF2-40B4-BE49-F238E27FC236}">
                <a16:creationId xmlns:a16="http://schemas.microsoft.com/office/drawing/2014/main" id="{F58632F4-0E7E-4443-8BA3-AAE0FDEE11A6}"/>
              </a:ext>
            </a:extLst>
          </p:cNvPr>
          <p:cNvSpPr txBox="1"/>
          <p:nvPr/>
        </p:nvSpPr>
        <p:spPr>
          <a:xfrm>
            <a:off x="1623060" y="1076900"/>
            <a:ext cx="84734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H&amp;P </a:t>
            </a:r>
          </a:p>
        </p:txBody>
      </p:sp>
      <p:sp>
        <p:nvSpPr>
          <p:cNvPr id="4" name="TextBox 3">
            <a:extLst>
              <a:ext uri="{FF2B5EF4-FFF2-40B4-BE49-F238E27FC236}">
                <a16:creationId xmlns:a16="http://schemas.microsoft.com/office/drawing/2014/main" id="{F2E28BA7-8CB7-47DD-9D27-F01BF46CB2AF}"/>
              </a:ext>
            </a:extLst>
          </p:cNvPr>
          <p:cNvSpPr txBox="1"/>
          <p:nvPr/>
        </p:nvSpPr>
        <p:spPr>
          <a:xfrm>
            <a:off x="1022222" y="2148465"/>
            <a:ext cx="200939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AD suspected? </a:t>
            </a:r>
          </a:p>
        </p:txBody>
      </p:sp>
      <p:sp>
        <p:nvSpPr>
          <p:cNvPr id="5" name="TextBox 4">
            <a:extLst>
              <a:ext uri="{FF2B5EF4-FFF2-40B4-BE49-F238E27FC236}">
                <a16:creationId xmlns:a16="http://schemas.microsoft.com/office/drawing/2014/main" id="{B32992FF-D018-4775-ABF8-CADE0235DE9B}"/>
              </a:ext>
            </a:extLst>
          </p:cNvPr>
          <p:cNvSpPr txBox="1"/>
          <p:nvPr/>
        </p:nvSpPr>
        <p:spPr>
          <a:xfrm>
            <a:off x="1347405" y="3228945"/>
            <a:ext cx="1359027"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ANA IFA </a:t>
            </a:r>
          </a:p>
        </p:txBody>
      </p:sp>
      <p:sp>
        <p:nvSpPr>
          <p:cNvPr id="6" name="Arrow: Down 5">
            <a:extLst>
              <a:ext uri="{FF2B5EF4-FFF2-40B4-BE49-F238E27FC236}">
                <a16:creationId xmlns:a16="http://schemas.microsoft.com/office/drawing/2014/main" id="{B1D9098A-B7E6-4B08-8F9D-738B1A890096}"/>
              </a:ext>
            </a:extLst>
          </p:cNvPr>
          <p:cNvSpPr/>
          <p:nvPr/>
        </p:nvSpPr>
        <p:spPr>
          <a:xfrm>
            <a:off x="1946148" y="163324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FE49ABEC-A5D7-4E11-98E2-8B1F2F4C9A64}"/>
              </a:ext>
            </a:extLst>
          </p:cNvPr>
          <p:cNvSpPr/>
          <p:nvPr/>
        </p:nvSpPr>
        <p:spPr>
          <a:xfrm>
            <a:off x="1926335" y="2679573"/>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6923CA-A52A-4EA8-8474-EE8B1683D14B}"/>
              </a:ext>
            </a:extLst>
          </p:cNvPr>
          <p:cNvSpPr txBox="1"/>
          <p:nvPr/>
        </p:nvSpPr>
        <p:spPr>
          <a:xfrm>
            <a:off x="475486" y="3940091"/>
            <a:ext cx="1044702" cy="73866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Negative</a:t>
            </a:r>
          </a:p>
          <a:p>
            <a:pPr algn="ctr"/>
            <a:r>
              <a:rPr lang="en-US" sz="1400" dirty="0"/>
              <a:t>Reassess H&amp;P</a:t>
            </a:r>
          </a:p>
        </p:txBody>
      </p:sp>
      <p:sp>
        <p:nvSpPr>
          <p:cNvPr id="9" name="TextBox 8">
            <a:extLst>
              <a:ext uri="{FF2B5EF4-FFF2-40B4-BE49-F238E27FC236}">
                <a16:creationId xmlns:a16="http://schemas.microsoft.com/office/drawing/2014/main" id="{76EBEC36-2E34-42C1-AA64-7A2526563CC0}"/>
              </a:ext>
            </a:extLst>
          </p:cNvPr>
          <p:cNvSpPr txBox="1"/>
          <p:nvPr/>
        </p:nvSpPr>
        <p:spPr>
          <a:xfrm>
            <a:off x="2311527" y="3986258"/>
            <a:ext cx="2361439" cy="646331"/>
          </a:xfrm>
          <a:prstGeom prst="rect">
            <a:avLst/>
          </a:prstGeom>
          <a:solidFill>
            <a:schemeClr val="tx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b="1" dirty="0">
                <a:solidFill>
                  <a:srgbClr val="84FF47"/>
                </a:solidFill>
              </a:rPr>
              <a:t>Positive 1:340, </a:t>
            </a:r>
          </a:p>
          <a:p>
            <a:pPr algn="ctr"/>
            <a:r>
              <a:rPr lang="en-US" b="1" dirty="0">
                <a:solidFill>
                  <a:srgbClr val="84FF47"/>
                </a:solidFill>
              </a:rPr>
              <a:t>homogeneous pattern</a:t>
            </a:r>
          </a:p>
        </p:txBody>
      </p:sp>
      <p:sp>
        <p:nvSpPr>
          <p:cNvPr id="10" name="Rectangle 9">
            <a:extLst>
              <a:ext uri="{FF2B5EF4-FFF2-40B4-BE49-F238E27FC236}">
                <a16:creationId xmlns:a16="http://schemas.microsoft.com/office/drawing/2014/main" id="{BEB14CAB-07F9-40EB-B673-532024CC2A64}"/>
              </a:ext>
            </a:extLst>
          </p:cNvPr>
          <p:cNvSpPr/>
          <p:nvPr/>
        </p:nvSpPr>
        <p:spPr>
          <a:xfrm>
            <a:off x="3922856" y="863455"/>
            <a:ext cx="5151882" cy="830997"/>
          </a:xfrm>
          <a:prstGeom prst="rect">
            <a:avLst/>
          </a:prstGeom>
          <a:ln>
            <a:solidFill>
              <a:schemeClr val="accent6">
                <a:lumMod val="75000"/>
              </a:schemeClr>
            </a:solidFill>
          </a:ln>
        </p:spPr>
        <p:txBody>
          <a:bodyPr wrap="square">
            <a:spAutoFit/>
          </a:bodyPr>
          <a:lstStyle/>
          <a:p>
            <a:pPr algn="ctr"/>
            <a:r>
              <a:rPr lang="en-US" sz="1600" dirty="0"/>
              <a:t>Fatigue, arthralgia, urticaria (?), cousin with APLs?</a:t>
            </a:r>
          </a:p>
          <a:p>
            <a:pPr algn="ctr"/>
            <a:endParaRPr lang="en-US" sz="1600" dirty="0"/>
          </a:p>
          <a:p>
            <a:pPr algn="ctr"/>
            <a:r>
              <a:rPr lang="en-US" sz="1600" dirty="0"/>
              <a:t>Anemia, leukopenia, thrombocytopenia, elevated ESR</a:t>
            </a:r>
          </a:p>
        </p:txBody>
      </p:sp>
      <p:sp>
        <p:nvSpPr>
          <p:cNvPr id="11" name="Rectangle 10">
            <a:extLst>
              <a:ext uri="{FF2B5EF4-FFF2-40B4-BE49-F238E27FC236}">
                <a16:creationId xmlns:a16="http://schemas.microsoft.com/office/drawing/2014/main" id="{B85207E0-B9E1-443C-89FA-7E2487652825}"/>
              </a:ext>
            </a:extLst>
          </p:cNvPr>
          <p:cNvSpPr/>
          <p:nvPr/>
        </p:nvSpPr>
        <p:spPr>
          <a:xfrm>
            <a:off x="5785488" y="2188387"/>
            <a:ext cx="664464" cy="338554"/>
          </a:xfrm>
          <a:prstGeom prst="rect">
            <a:avLst/>
          </a:prstGeom>
          <a:ln>
            <a:solidFill>
              <a:schemeClr val="accent6">
                <a:lumMod val="75000"/>
              </a:schemeClr>
            </a:solidFill>
          </a:ln>
        </p:spPr>
        <p:txBody>
          <a:bodyPr wrap="square">
            <a:spAutoFit/>
          </a:bodyPr>
          <a:lstStyle/>
          <a:p>
            <a:pPr algn="ctr"/>
            <a:r>
              <a:rPr lang="en-US" sz="1600" dirty="0"/>
              <a:t>Yes</a:t>
            </a:r>
          </a:p>
        </p:txBody>
      </p:sp>
      <p:pic>
        <p:nvPicPr>
          <p:cNvPr id="16" name="Picture 15">
            <a:extLst>
              <a:ext uri="{FF2B5EF4-FFF2-40B4-BE49-F238E27FC236}">
                <a16:creationId xmlns:a16="http://schemas.microsoft.com/office/drawing/2014/main" id="{656AB90E-17C9-479D-B97B-25AA8F9F58C6}"/>
              </a:ext>
            </a:extLst>
          </p:cNvPr>
          <p:cNvPicPr>
            <a:picLocks noChangeAspect="1"/>
          </p:cNvPicPr>
          <p:nvPr/>
        </p:nvPicPr>
        <p:blipFill>
          <a:blip r:embed="rId3"/>
          <a:stretch>
            <a:fillRect/>
          </a:stretch>
        </p:blipFill>
        <p:spPr>
          <a:xfrm>
            <a:off x="2029907" y="5328382"/>
            <a:ext cx="1027662" cy="932801"/>
          </a:xfrm>
          <a:prstGeom prst="rect">
            <a:avLst/>
          </a:prstGeom>
        </p:spPr>
      </p:pic>
      <p:pic>
        <p:nvPicPr>
          <p:cNvPr id="21" name="Picture 20" descr="A close up of a map&#10;&#10;Description automatically generated">
            <a:extLst>
              <a:ext uri="{FF2B5EF4-FFF2-40B4-BE49-F238E27FC236}">
                <a16:creationId xmlns:a16="http://schemas.microsoft.com/office/drawing/2014/main" id="{19F58028-7708-4B4D-9475-2D91E01B81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409306" y="2679573"/>
            <a:ext cx="3665432" cy="3665432"/>
          </a:xfrm>
          <a:prstGeom prst="rect">
            <a:avLst/>
          </a:prstGeom>
        </p:spPr>
      </p:pic>
      <p:pic>
        <p:nvPicPr>
          <p:cNvPr id="28" name="Picture 27" descr="A close up of a logo&#10;&#10;Description automatically generated">
            <a:extLst>
              <a:ext uri="{FF2B5EF4-FFF2-40B4-BE49-F238E27FC236}">
                <a16:creationId xmlns:a16="http://schemas.microsoft.com/office/drawing/2014/main" id="{0E3A2493-D39A-47D8-942F-02B42B880E0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rot="18506973">
            <a:off x="8346654" y="5414982"/>
            <a:ext cx="704489" cy="704489"/>
          </a:xfrm>
          <a:prstGeom prst="rect">
            <a:avLst/>
          </a:prstGeom>
        </p:spPr>
      </p:pic>
      <p:pic>
        <p:nvPicPr>
          <p:cNvPr id="30" name="Picture 29" descr="A close up of a logo&#10;&#10;Description automatically generated">
            <a:extLst>
              <a:ext uri="{FF2B5EF4-FFF2-40B4-BE49-F238E27FC236}">
                <a16:creationId xmlns:a16="http://schemas.microsoft.com/office/drawing/2014/main" id="{49BA1C1A-420C-4FA5-A650-CFDDEA50BF3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rot="13682161">
            <a:off x="7317640" y="3476973"/>
            <a:ext cx="704489" cy="704489"/>
          </a:xfrm>
          <a:prstGeom prst="rect">
            <a:avLst/>
          </a:prstGeom>
        </p:spPr>
      </p:pic>
      <p:pic>
        <p:nvPicPr>
          <p:cNvPr id="31" name="Picture 30" descr="A close up of a logo&#10;&#10;Description automatically generated">
            <a:extLst>
              <a:ext uri="{FF2B5EF4-FFF2-40B4-BE49-F238E27FC236}">
                <a16:creationId xmlns:a16="http://schemas.microsoft.com/office/drawing/2014/main" id="{863A8F9F-35D6-4AC3-AFAE-A1748EC3EC6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rot="2894906">
            <a:off x="4945481" y="4052563"/>
            <a:ext cx="704489" cy="704489"/>
          </a:xfrm>
          <a:prstGeom prst="rect">
            <a:avLst/>
          </a:prstGeom>
        </p:spPr>
      </p:pic>
      <p:pic>
        <p:nvPicPr>
          <p:cNvPr id="32" name="Picture 31" descr="A close up of a logo&#10;&#10;Description automatically generated">
            <a:extLst>
              <a:ext uri="{FF2B5EF4-FFF2-40B4-BE49-F238E27FC236}">
                <a16:creationId xmlns:a16="http://schemas.microsoft.com/office/drawing/2014/main" id="{798FB16B-FEBC-4707-A80D-F00FACECC513}"/>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rot="636820">
            <a:off x="6705145" y="4686518"/>
            <a:ext cx="645565" cy="645565"/>
          </a:xfrm>
          <a:prstGeom prst="rect">
            <a:avLst/>
          </a:prstGeom>
        </p:spPr>
      </p:pic>
      <p:cxnSp>
        <p:nvCxnSpPr>
          <p:cNvPr id="34" name="Straight Arrow Connector 33">
            <a:extLst>
              <a:ext uri="{FF2B5EF4-FFF2-40B4-BE49-F238E27FC236}">
                <a16:creationId xmlns:a16="http://schemas.microsoft.com/office/drawing/2014/main" id="{7F968840-B35A-4F7E-9377-94EE18A5AFDB}"/>
              </a:ext>
            </a:extLst>
          </p:cNvPr>
          <p:cNvCxnSpPr>
            <a:stCxn id="5" idx="2"/>
            <a:endCxn id="8" idx="0"/>
          </p:cNvCxnSpPr>
          <p:nvPr/>
        </p:nvCxnSpPr>
        <p:spPr>
          <a:xfrm flipH="1">
            <a:off x="997837" y="3629055"/>
            <a:ext cx="1029082" cy="3110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Arrow: Down 34">
            <a:extLst>
              <a:ext uri="{FF2B5EF4-FFF2-40B4-BE49-F238E27FC236}">
                <a16:creationId xmlns:a16="http://schemas.microsoft.com/office/drawing/2014/main" id="{7CD0EEEB-02FB-4E54-96C8-98C0DEAF5748}"/>
              </a:ext>
            </a:extLst>
          </p:cNvPr>
          <p:cNvSpPr/>
          <p:nvPr/>
        </p:nvSpPr>
        <p:spPr>
          <a:xfrm rot="19047710">
            <a:off x="2215867" y="3713770"/>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17B8F623-68FF-451E-B850-1B54B36C3EBF}"/>
              </a:ext>
            </a:extLst>
          </p:cNvPr>
          <p:cNvSpPr/>
          <p:nvPr/>
        </p:nvSpPr>
        <p:spPr>
          <a:xfrm>
            <a:off x="3378060" y="4702101"/>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2863690-DACF-45AD-A22F-8323B0F841BF}"/>
              </a:ext>
            </a:extLst>
          </p:cNvPr>
          <p:cNvCxnSpPr>
            <a:cxnSpLocks/>
            <a:stCxn id="3" idx="3"/>
            <a:endCxn id="10" idx="1"/>
          </p:cNvCxnSpPr>
          <p:nvPr/>
        </p:nvCxnSpPr>
        <p:spPr>
          <a:xfrm>
            <a:off x="2470404" y="1276955"/>
            <a:ext cx="1452452" cy="19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462D4A8-B3FF-4DCD-972B-98BB67A31205}"/>
              </a:ext>
            </a:extLst>
          </p:cNvPr>
          <p:cNvCxnSpPr>
            <a:cxnSpLocks/>
            <a:stCxn id="4" idx="3"/>
            <a:endCxn id="11" idx="1"/>
          </p:cNvCxnSpPr>
          <p:nvPr/>
        </p:nvCxnSpPr>
        <p:spPr>
          <a:xfrm>
            <a:off x="3031616" y="2348520"/>
            <a:ext cx="2753872" cy="914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2349103-2A19-4A00-8778-59E6118063E7}"/>
              </a:ext>
            </a:extLst>
          </p:cNvPr>
          <p:cNvSpPr/>
          <p:nvPr/>
        </p:nvSpPr>
        <p:spPr>
          <a:xfrm>
            <a:off x="3579228" y="-54221"/>
            <a:ext cx="1826590" cy="461665"/>
          </a:xfrm>
          <a:prstGeom prst="rect">
            <a:avLst/>
          </a:prstGeom>
        </p:spPr>
        <p:txBody>
          <a:bodyPr wrap="none">
            <a:spAutoFit/>
          </a:bodyPr>
          <a:lstStyle/>
          <a:p>
            <a:r>
              <a:rPr lang="en-US" sz="2400" b="1" dirty="0">
                <a:solidFill>
                  <a:schemeClr val="accent6">
                    <a:lumMod val="75000"/>
                  </a:schemeClr>
                </a:solidFill>
              </a:rPr>
              <a:t>Case 1 (</a:t>
            </a:r>
            <a:r>
              <a:rPr lang="en-US" sz="2400" b="1" dirty="0" err="1">
                <a:solidFill>
                  <a:schemeClr val="accent6">
                    <a:lumMod val="75000"/>
                  </a:schemeClr>
                </a:solidFill>
              </a:rPr>
              <a:t>cont</a:t>
            </a:r>
            <a:r>
              <a:rPr lang="en-US" sz="2400" b="1" dirty="0">
                <a:solidFill>
                  <a:schemeClr val="accent6">
                    <a:lumMod val="75000"/>
                  </a:schemeClr>
                </a:solidFill>
              </a:rPr>
              <a:t>)</a:t>
            </a:r>
          </a:p>
        </p:txBody>
      </p:sp>
    </p:spTree>
    <p:extLst>
      <p:ext uri="{BB962C8B-B14F-4D97-AF65-F5344CB8AC3E}">
        <p14:creationId xmlns:p14="http://schemas.microsoft.com/office/powerpoint/2010/main" val="15134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9" grpId="0" animBg="1"/>
      <p:bldP spid="10" grpId="0" animBg="1"/>
      <p:bldP spid="11" grpId="0" animBg="1"/>
      <p:bldP spid="35"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EDF25E-CE98-4321-84E7-7DFA2E3774C8}"/>
              </a:ext>
            </a:extLst>
          </p:cNvPr>
          <p:cNvSpPr txBox="1"/>
          <p:nvPr/>
        </p:nvSpPr>
        <p:spPr>
          <a:xfrm>
            <a:off x="1736861" y="4987338"/>
            <a:ext cx="3120390" cy="1384995"/>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400" dirty="0"/>
              <a:t>ANA breakdown IFA: </a:t>
            </a:r>
          </a:p>
          <a:p>
            <a:r>
              <a:rPr lang="en-US" sz="1400" dirty="0"/>
              <a:t>-Anti dsDNA, anti-chromatin, </a:t>
            </a:r>
          </a:p>
          <a:p>
            <a:r>
              <a:rPr lang="en-US" sz="1400" dirty="0"/>
              <a:t>-Anti-smith, </a:t>
            </a:r>
          </a:p>
          <a:p>
            <a:r>
              <a:rPr lang="en-US" sz="1400" dirty="0"/>
              <a:t>-anti-RNP, </a:t>
            </a:r>
          </a:p>
          <a:p>
            <a:r>
              <a:rPr lang="en-US" sz="1400" dirty="0"/>
              <a:t>-anti SSA/SSB</a:t>
            </a:r>
          </a:p>
          <a:p>
            <a:r>
              <a:rPr lang="en-US" sz="1400" dirty="0"/>
              <a:t>-Scl-70, anti-centromere</a:t>
            </a:r>
          </a:p>
        </p:txBody>
      </p:sp>
      <p:sp>
        <p:nvSpPr>
          <p:cNvPr id="6" name="TextBox 5">
            <a:extLst>
              <a:ext uri="{FF2B5EF4-FFF2-40B4-BE49-F238E27FC236}">
                <a16:creationId xmlns:a16="http://schemas.microsoft.com/office/drawing/2014/main" id="{6F1B5C52-3B0B-4DE0-AD4B-8710FA3BC045}"/>
              </a:ext>
            </a:extLst>
          </p:cNvPr>
          <p:cNvSpPr txBox="1"/>
          <p:nvPr/>
        </p:nvSpPr>
        <p:spPr>
          <a:xfrm>
            <a:off x="1783029" y="4292571"/>
            <a:ext cx="7040880" cy="307777"/>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Identify specific Ab			                                     Diagnosis criteria</a:t>
            </a:r>
          </a:p>
        </p:txBody>
      </p:sp>
      <p:sp>
        <p:nvSpPr>
          <p:cNvPr id="7" name="TextBox 6">
            <a:extLst>
              <a:ext uri="{FF2B5EF4-FFF2-40B4-BE49-F238E27FC236}">
                <a16:creationId xmlns:a16="http://schemas.microsoft.com/office/drawing/2014/main" id="{FB7D6833-6F2C-4A5B-A266-AB758D8F78C9}"/>
              </a:ext>
            </a:extLst>
          </p:cNvPr>
          <p:cNvSpPr txBox="1"/>
          <p:nvPr/>
        </p:nvSpPr>
        <p:spPr>
          <a:xfrm>
            <a:off x="3730449" y="3522798"/>
            <a:ext cx="3829709"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What are we thinking?  SLE?  </a:t>
            </a:r>
          </a:p>
        </p:txBody>
      </p:sp>
      <p:sp>
        <p:nvSpPr>
          <p:cNvPr id="13" name="Arrow: Down 12">
            <a:extLst>
              <a:ext uri="{FF2B5EF4-FFF2-40B4-BE49-F238E27FC236}">
                <a16:creationId xmlns:a16="http://schemas.microsoft.com/office/drawing/2014/main" id="{7471E3A0-6472-401B-81E9-BD8B2D8725C4}"/>
              </a:ext>
            </a:extLst>
          </p:cNvPr>
          <p:cNvSpPr/>
          <p:nvPr/>
        </p:nvSpPr>
        <p:spPr>
          <a:xfrm>
            <a:off x="5744806" y="3927584"/>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8269580-E849-44E4-986E-BE342A7FFAA1}"/>
              </a:ext>
            </a:extLst>
          </p:cNvPr>
          <p:cNvGrpSpPr/>
          <p:nvPr/>
        </p:nvGrpSpPr>
        <p:grpSpPr>
          <a:xfrm>
            <a:off x="3138998" y="812812"/>
            <a:ext cx="5504263" cy="646332"/>
            <a:chOff x="2337580" y="489037"/>
            <a:chExt cx="5504263" cy="646332"/>
          </a:xfrm>
        </p:grpSpPr>
        <p:sp>
          <p:nvSpPr>
            <p:cNvPr id="8" name="TextBox 7">
              <a:extLst>
                <a:ext uri="{FF2B5EF4-FFF2-40B4-BE49-F238E27FC236}">
                  <a16:creationId xmlns:a16="http://schemas.microsoft.com/office/drawing/2014/main" id="{57353216-F200-46DA-959A-E3E2F17E3D50}"/>
                </a:ext>
              </a:extLst>
            </p:cNvPr>
            <p:cNvSpPr txBox="1"/>
            <p:nvPr/>
          </p:nvSpPr>
          <p:spPr>
            <a:xfrm>
              <a:off x="2337580" y="489037"/>
              <a:ext cx="4831688" cy="646331"/>
            </a:xfrm>
            <a:prstGeom prst="rect">
              <a:avLst/>
            </a:prstGeom>
            <a:solidFill>
              <a:schemeClr val="tx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b="1" dirty="0">
                  <a:solidFill>
                    <a:srgbClr val="84FF47"/>
                  </a:solidFill>
                </a:rPr>
                <a:t>What do we have? </a:t>
              </a:r>
            </a:p>
            <a:p>
              <a:pPr algn="ctr"/>
              <a:r>
                <a:rPr lang="en-US" b="1" dirty="0">
                  <a:solidFill>
                    <a:srgbClr val="84FF47"/>
                  </a:solidFill>
                </a:rPr>
                <a:t>ANA +, 1:340, homogenous pattern, + H&amp;P</a:t>
              </a:r>
            </a:p>
          </p:txBody>
        </p:sp>
        <p:pic>
          <p:nvPicPr>
            <p:cNvPr id="15" name="Picture 14">
              <a:extLst>
                <a:ext uri="{FF2B5EF4-FFF2-40B4-BE49-F238E27FC236}">
                  <a16:creationId xmlns:a16="http://schemas.microsoft.com/office/drawing/2014/main" id="{B231AE03-E943-44F1-9701-7F9649C01B2A}"/>
                </a:ext>
              </a:extLst>
            </p:cNvPr>
            <p:cNvPicPr>
              <a:picLocks noChangeAspect="1"/>
            </p:cNvPicPr>
            <p:nvPr/>
          </p:nvPicPr>
          <p:blipFill>
            <a:blip r:embed="rId2"/>
            <a:stretch>
              <a:fillRect/>
            </a:stretch>
          </p:blipFill>
          <p:spPr>
            <a:xfrm>
              <a:off x="7133085" y="492035"/>
              <a:ext cx="708758" cy="643334"/>
            </a:xfrm>
            <a:prstGeom prst="rect">
              <a:avLst/>
            </a:prstGeom>
          </p:spPr>
        </p:pic>
      </p:grpSp>
      <p:sp>
        <p:nvSpPr>
          <p:cNvPr id="16" name="Arrow: Down 15">
            <a:extLst>
              <a:ext uri="{FF2B5EF4-FFF2-40B4-BE49-F238E27FC236}">
                <a16:creationId xmlns:a16="http://schemas.microsoft.com/office/drawing/2014/main" id="{D4C96ABA-9D8A-4A29-95A0-CC3177E2E0D9}"/>
              </a:ext>
            </a:extLst>
          </p:cNvPr>
          <p:cNvSpPr/>
          <p:nvPr/>
        </p:nvSpPr>
        <p:spPr>
          <a:xfrm>
            <a:off x="5744806" y="1484008"/>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1C1369AC-6BC5-4E36-AE08-1C8A96F5A108}"/>
              </a:ext>
            </a:extLst>
          </p:cNvPr>
          <p:cNvSpPr/>
          <p:nvPr/>
        </p:nvSpPr>
        <p:spPr>
          <a:xfrm>
            <a:off x="5781999" y="312068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147FBE5-E610-46CF-AC6B-058B0BBBF795}"/>
              </a:ext>
            </a:extLst>
          </p:cNvPr>
          <p:cNvSpPr txBox="1"/>
          <p:nvPr/>
        </p:nvSpPr>
        <p:spPr>
          <a:xfrm>
            <a:off x="320091" y="995769"/>
            <a:ext cx="1827823" cy="1569660"/>
          </a:xfrm>
          <a:prstGeom prst="rect">
            <a:avLst/>
          </a:prstGeom>
          <a:solidFill>
            <a:schemeClr val="accent6">
              <a:lumMod val="75000"/>
            </a:schemeClr>
          </a:solidFill>
        </p:spPr>
        <p:txBody>
          <a:bodyPr wrap="square" rtlCol="0">
            <a:spAutoFit/>
          </a:bodyPr>
          <a:lstStyle/>
          <a:p>
            <a:r>
              <a:rPr lang="en-US" sz="1200" dirty="0"/>
              <a:t>When do we refer to rheum? </a:t>
            </a:r>
          </a:p>
          <a:p>
            <a:endParaRPr lang="en-US" sz="1200" dirty="0"/>
          </a:p>
          <a:p>
            <a:r>
              <a:rPr lang="en-US" sz="1200" dirty="0"/>
              <a:t>Here, but ideally with further workup you can reach a diagnosis. Rheum will confirm diagnosis and guide management </a:t>
            </a:r>
          </a:p>
        </p:txBody>
      </p:sp>
      <p:cxnSp>
        <p:nvCxnSpPr>
          <p:cNvPr id="23" name="Straight Arrow Connector 22">
            <a:extLst>
              <a:ext uri="{FF2B5EF4-FFF2-40B4-BE49-F238E27FC236}">
                <a16:creationId xmlns:a16="http://schemas.microsoft.com/office/drawing/2014/main" id="{620600C2-A355-4064-9893-3E4B31D750C1}"/>
              </a:ext>
            </a:extLst>
          </p:cNvPr>
          <p:cNvCxnSpPr>
            <a:cxnSpLocks/>
            <a:stCxn id="21" idx="3"/>
            <a:endCxn id="16" idx="1"/>
          </p:cNvCxnSpPr>
          <p:nvPr/>
        </p:nvCxnSpPr>
        <p:spPr>
          <a:xfrm>
            <a:off x="2147914" y="1780599"/>
            <a:ext cx="3596892" cy="293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CCDD29D-FCDE-413A-84A7-446AAEFE279C}"/>
              </a:ext>
            </a:extLst>
          </p:cNvPr>
          <p:cNvSpPr txBox="1"/>
          <p:nvPr/>
        </p:nvSpPr>
        <p:spPr>
          <a:xfrm>
            <a:off x="5816699" y="4987338"/>
            <a:ext cx="3120390" cy="86177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400" dirty="0"/>
              <a:t>SLICC</a:t>
            </a:r>
          </a:p>
          <a:p>
            <a:endParaRPr lang="en-US" sz="1200" dirty="0"/>
          </a:p>
          <a:p>
            <a:endParaRPr lang="en-US" sz="1200" dirty="0"/>
          </a:p>
          <a:p>
            <a:r>
              <a:rPr lang="en-US" sz="1200" dirty="0"/>
              <a:t>2019 EULAR/ACR Classification Criteria for SLE</a:t>
            </a:r>
          </a:p>
        </p:txBody>
      </p:sp>
      <p:sp>
        <p:nvSpPr>
          <p:cNvPr id="20" name="Arrow: Down 19">
            <a:extLst>
              <a:ext uri="{FF2B5EF4-FFF2-40B4-BE49-F238E27FC236}">
                <a16:creationId xmlns:a16="http://schemas.microsoft.com/office/drawing/2014/main" id="{C96AC24E-31C3-4EBD-9C21-4E3523349539}"/>
              </a:ext>
            </a:extLst>
          </p:cNvPr>
          <p:cNvSpPr/>
          <p:nvPr/>
        </p:nvSpPr>
        <p:spPr>
          <a:xfrm>
            <a:off x="2095040" y="4660781"/>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Table 38">
            <a:extLst>
              <a:ext uri="{FF2B5EF4-FFF2-40B4-BE49-F238E27FC236}">
                <a16:creationId xmlns:a16="http://schemas.microsoft.com/office/drawing/2014/main" id="{67AE1450-0EF7-43C3-82B5-24B6EB99B2F2}"/>
              </a:ext>
            </a:extLst>
          </p:cNvPr>
          <p:cNvGraphicFramePr>
            <a:graphicFrameLocks noGrp="1"/>
          </p:cNvGraphicFramePr>
          <p:nvPr>
            <p:extLst/>
          </p:nvPr>
        </p:nvGraphicFramePr>
        <p:xfrm>
          <a:off x="2886659" y="1898537"/>
          <a:ext cx="5937250" cy="1351026"/>
        </p:xfrm>
        <a:graphic>
          <a:graphicData uri="http://schemas.openxmlformats.org/drawingml/2006/table">
            <a:tbl>
              <a:tblPr firstRow="1" firstCol="1" bandRow="1">
                <a:effectLst>
                  <a:outerShdw blurRad="406400" dist="38100" dir="5400000" algn="t" rotWithShape="0">
                    <a:schemeClr val="accent6">
                      <a:lumMod val="75000"/>
                      <a:alpha val="40000"/>
                    </a:schemeClr>
                  </a:outerShdw>
                </a:effectLst>
              </a:tblPr>
              <a:tblGrid>
                <a:gridCol w="2968625">
                  <a:extLst>
                    <a:ext uri="{9D8B030D-6E8A-4147-A177-3AD203B41FA5}">
                      <a16:colId xmlns:a16="http://schemas.microsoft.com/office/drawing/2014/main" val="3018853111"/>
                    </a:ext>
                  </a:extLst>
                </a:gridCol>
                <a:gridCol w="2968625">
                  <a:extLst>
                    <a:ext uri="{9D8B030D-6E8A-4147-A177-3AD203B41FA5}">
                      <a16:colId xmlns:a16="http://schemas.microsoft.com/office/drawing/2014/main" val="753790907"/>
                    </a:ext>
                  </a:extLst>
                </a:gridCol>
              </a:tblGrid>
              <a:tr h="0">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SLE, drug-induced lupus,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Alopecia, rash, oral ulcers, hem abnormalities, serositis, arthralgia, Jaccoud arthropathy, proteinuria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extLst>
                  <a:ext uri="{0D108BD9-81ED-4DB2-BD59-A6C34878D82A}">
                    <a16:rowId xmlns:a16="http://schemas.microsoft.com/office/drawing/2014/main" val="880907193"/>
                  </a:ext>
                </a:extLst>
              </a:tr>
              <a:tr h="0">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Sjögren's syndrome (SS),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Eyes/mouth dryness, parotid enlargement..</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extLst>
                  <a:ext uri="{0D108BD9-81ED-4DB2-BD59-A6C34878D82A}">
                    <a16:rowId xmlns:a16="http://schemas.microsoft.com/office/drawing/2014/main" val="286954932"/>
                  </a:ext>
                </a:extLst>
              </a:tr>
              <a:tr h="0">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scleroderma (SSc),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Skin tightening,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extLst>
                  <a:ext uri="{0D108BD9-81ED-4DB2-BD59-A6C34878D82A}">
                    <a16:rowId xmlns:a16="http://schemas.microsoft.com/office/drawing/2014/main" val="1587656476"/>
                  </a:ext>
                </a:extLst>
              </a:tr>
              <a:tr h="209550">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rheumatoid arthritis (RA), </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Synovitis, joint erosions, morning stiffness</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extLst>
                  <a:ext uri="{0D108BD9-81ED-4DB2-BD59-A6C34878D82A}">
                    <a16:rowId xmlns:a16="http://schemas.microsoft.com/office/drawing/2014/main" val="3442980392"/>
                  </a:ext>
                </a:extLst>
              </a:tr>
              <a:tr h="36839">
                <a:tc>
                  <a:txBody>
                    <a:bodyPr/>
                    <a:lstStyle/>
                    <a:p>
                      <a:pPr marL="0" marR="0">
                        <a:lnSpc>
                          <a:spcPct val="107000"/>
                        </a:lnSpc>
                        <a:spcBef>
                          <a:spcPts val="0"/>
                        </a:spcBef>
                        <a:spcAft>
                          <a:spcPts val="0"/>
                        </a:spcAft>
                      </a:pPr>
                      <a:r>
                        <a:rPr lang="en-US" sz="1000" b="1">
                          <a:solidFill>
                            <a:srgbClr val="84FF47"/>
                          </a:solidFill>
                          <a:effectLst/>
                          <a:latin typeface="Regola Pro Book"/>
                          <a:ea typeface="Times New Roman" panose="02020603050405020304" pitchFamily="18" charset="0"/>
                          <a:cs typeface="Times New Roman" panose="02020603050405020304" pitchFamily="18" charset="0"/>
                        </a:rPr>
                        <a:t>Hashimoto's thyroiditis, primary biliary cholangitis (PBC), and autoimmune hepatitis</a:t>
                      </a:r>
                      <a:endParaRPr lang="en-US" sz="1100" b="1">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1000" b="1" dirty="0">
                          <a:solidFill>
                            <a:srgbClr val="84FF47"/>
                          </a:solidFill>
                          <a:effectLst/>
                          <a:latin typeface="Regola Pro Book"/>
                          <a:ea typeface="Times New Roman" panose="02020603050405020304" pitchFamily="18" charset="0"/>
                          <a:cs typeface="Times New Roman" panose="02020603050405020304" pitchFamily="18" charset="0"/>
                        </a:rPr>
                        <a:t>TSH, LFTs</a:t>
                      </a:r>
                      <a:endParaRPr lang="en-US" sz="1100" b="1" dirty="0">
                        <a:solidFill>
                          <a:srgbClr val="84FF4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70AD47"/>
                      </a:solidFill>
                      <a:prstDash val="solid"/>
                      <a:round/>
                      <a:headEnd type="none" w="med" len="med"/>
                      <a:tailEnd type="none" w="med" len="med"/>
                    </a:lnL>
                    <a:lnR w="19050" cap="flat" cmpd="sng" algn="ctr">
                      <a:solidFill>
                        <a:srgbClr val="70AD47"/>
                      </a:solidFill>
                      <a:prstDash val="solid"/>
                      <a:round/>
                      <a:headEnd type="none" w="med" len="med"/>
                      <a:tailEnd type="none" w="med" len="med"/>
                    </a:lnR>
                    <a:lnT w="19050" cap="flat" cmpd="sng" algn="ctr">
                      <a:solidFill>
                        <a:srgbClr val="70AD47"/>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000000"/>
                    </a:solidFill>
                  </a:tcPr>
                </a:tc>
                <a:extLst>
                  <a:ext uri="{0D108BD9-81ED-4DB2-BD59-A6C34878D82A}">
                    <a16:rowId xmlns:a16="http://schemas.microsoft.com/office/drawing/2014/main" val="3349899318"/>
                  </a:ext>
                </a:extLst>
              </a:tr>
            </a:tbl>
          </a:graphicData>
        </a:graphic>
      </p:graphicFrame>
      <p:sp>
        <p:nvSpPr>
          <p:cNvPr id="40" name="Rectangle 39">
            <a:extLst>
              <a:ext uri="{FF2B5EF4-FFF2-40B4-BE49-F238E27FC236}">
                <a16:creationId xmlns:a16="http://schemas.microsoft.com/office/drawing/2014/main" id="{3221E446-5356-43CA-8285-5F55F0794BF9}"/>
              </a:ext>
            </a:extLst>
          </p:cNvPr>
          <p:cNvSpPr/>
          <p:nvPr/>
        </p:nvSpPr>
        <p:spPr>
          <a:xfrm>
            <a:off x="3895585" y="-61441"/>
            <a:ext cx="1826590" cy="461665"/>
          </a:xfrm>
          <a:prstGeom prst="rect">
            <a:avLst/>
          </a:prstGeom>
        </p:spPr>
        <p:txBody>
          <a:bodyPr wrap="none">
            <a:spAutoFit/>
          </a:bodyPr>
          <a:lstStyle/>
          <a:p>
            <a:r>
              <a:rPr lang="en-US" sz="2400" b="1" dirty="0">
                <a:solidFill>
                  <a:schemeClr val="accent6">
                    <a:lumMod val="75000"/>
                  </a:schemeClr>
                </a:solidFill>
              </a:rPr>
              <a:t>Case 1 (</a:t>
            </a:r>
            <a:r>
              <a:rPr lang="en-US" sz="2400" b="1" dirty="0" err="1">
                <a:solidFill>
                  <a:schemeClr val="accent6">
                    <a:lumMod val="75000"/>
                  </a:schemeClr>
                </a:solidFill>
              </a:rPr>
              <a:t>cont</a:t>
            </a:r>
            <a:r>
              <a:rPr lang="en-US" sz="2400" b="1" dirty="0">
                <a:solidFill>
                  <a:schemeClr val="accent6">
                    <a:lumMod val="75000"/>
                  </a:schemeClr>
                </a:solidFill>
              </a:rPr>
              <a:t>)</a:t>
            </a:r>
          </a:p>
        </p:txBody>
      </p:sp>
      <p:sp>
        <p:nvSpPr>
          <p:cNvPr id="19" name="Arrow: Down 18">
            <a:extLst>
              <a:ext uri="{FF2B5EF4-FFF2-40B4-BE49-F238E27FC236}">
                <a16:creationId xmlns:a16="http://schemas.microsoft.com/office/drawing/2014/main" id="{FF501B81-56A2-47FB-AA06-C7C57B764546}"/>
              </a:ext>
            </a:extLst>
          </p:cNvPr>
          <p:cNvSpPr/>
          <p:nvPr/>
        </p:nvSpPr>
        <p:spPr>
          <a:xfrm>
            <a:off x="8037509" y="464082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9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6" grpId="0" animBg="1"/>
      <p:bldP spid="17" grpId="0" animBg="1"/>
      <p:bldP spid="21" grpId="0" animBg="1"/>
      <p:bldP spid="29" grpId="0" animBg="1"/>
      <p:bldP spid="20"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3C3E54-0D20-440B-937B-3EBFF3B84AD1}"/>
              </a:ext>
            </a:extLst>
          </p:cNvPr>
          <p:cNvPicPr>
            <a:picLocks noChangeAspect="1"/>
          </p:cNvPicPr>
          <p:nvPr/>
        </p:nvPicPr>
        <p:blipFill rotWithShape="1">
          <a:blip r:embed="rId2"/>
          <a:srcRect l="10555" r="9159" b="5047"/>
          <a:stretch/>
        </p:blipFill>
        <p:spPr>
          <a:xfrm>
            <a:off x="4125178" y="282569"/>
            <a:ext cx="4878322" cy="6434348"/>
          </a:xfrm>
          <a:prstGeom prst="rect">
            <a:avLst/>
          </a:prstGeom>
          <a:effectLst>
            <a:outerShdw blurRad="495300" dist="38100" dir="5400000" algn="t" rotWithShape="0">
              <a:schemeClr val="accent6">
                <a:lumMod val="75000"/>
                <a:alpha val="40000"/>
              </a:schemeClr>
            </a:outerShdw>
          </a:effectLst>
        </p:spPr>
      </p:pic>
      <p:sp>
        <p:nvSpPr>
          <p:cNvPr id="6" name="TextBox 5">
            <a:extLst>
              <a:ext uri="{FF2B5EF4-FFF2-40B4-BE49-F238E27FC236}">
                <a16:creationId xmlns:a16="http://schemas.microsoft.com/office/drawing/2014/main" id="{4A60F5BF-E970-4184-A0B4-84D8EF26B760}"/>
              </a:ext>
            </a:extLst>
          </p:cNvPr>
          <p:cNvSpPr txBox="1"/>
          <p:nvPr/>
        </p:nvSpPr>
        <p:spPr>
          <a:xfrm>
            <a:off x="499731" y="1649484"/>
            <a:ext cx="3270056" cy="2031325"/>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dirty="0"/>
              <a:t>ANA breakdown:</a:t>
            </a:r>
          </a:p>
          <a:p>
            <a:r>
              <a:rPr lang="en-US" dirty="0"/>
              <a:t> </a:t>
            </a:r>
          </a:p>
          <a:p>
            <a:r>
              <a:rPr lang="en-US" dirty="0"/>
              <a:t>-POSITIVE : Anti dsDNA, anti-chromatin </a:t>
            </a:r>
          </a:p>
          <a:p>
            <a:endParaRPr lang="en-US" dirty="0"/>
          </a:p>
          <a:p>
            <a:r>
              <a:rPr lang="en-US" dirty="0"/>
              <a:t>-NEGATIVE: Anti-smith, RNP, SSA/SSB, Scl-70, anti-centromere</a:t>
            </a:r>
          </a:p>
        </p:txBody>
      </p:sp>
      <p:sp>
        <p:nvSpPr>
          <p:cNvPr id="7" name="TextBox 6">
            <a:extLst>
              <a:ext uri="{FF2B5EF4-FFF2-40B4-BE49-F238E27FC236}">
                <a16:creationId xmlns:a16="http://schemas.microsoft.com/office/drawing/2014/main" id="{D2F8A6EA-833B-4720-81D5-6CEC7175163C}"/>
              </a:ext>
            </a:extLst>
          </p:cNvPr>
          <p:cNvSpPr txBox="1"/>
          <p:nvPr/>
        </p:nvSpPr>
        <p:spPr>
          <a:xfrm>
            <a:off x="5795508" y="-5747"/>
            <a:ext cx="3120390"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200" dirty="0"/>
              <a:t>2019 EULAR/ACR Classification Criteria for SLE</a:t>
            </a:r>
          </a:p>
        </p:txBody>
      </p:sp>
      <p:sp>
        <p:nvSpPr>
          <p:cNvPr id="8" name="Oval 7">
            <a:extLst>
              <a:ext uri="{FF2B5EF4-FFF2-40B4-BE49-F238E27FC236}">
                <a16:creationId xmlns:a16="http://schemas.microsoft.com/office/drawing/2014/main" id="{639EB111-62A3-4759-83C9-3D673C0D4BDA}"/>
              </a:ext>
            </a:extLst>
          </p:cNvPr>
          <p:cNvSpPr/>
          <p:nvPr/>
        </p:nvSpPr>
        <p:spPr>
          <a:xfrm>
            <a:off x="6417489" y="2707463"/>
            <a:ext cx="293700" cy="30834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660B4A4-479E-48D5-9B04-CDB4AE80280B}"/>
              </a:ext>
            </a:extLst>
          </p:cNvPr>
          <p:cNvSpPr/>
          <p:nvPr/>
        </p:nvSpPr>
        <p:spPr>
          <a:xfrm>
            <a:off x="8350569" y="3429000"/>
            <a:ext cx="293700" cy="30834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541DF3-C5BB-4CC9-8040-053030E89D9B}"/>
              </a:ext>
            </a:extLst>
          </p:cNvPr>
          <p:cNvSpPr txBox="1"/>
          <p:nvPr/>
        </p:nvSpPr>
        <p:spPr>
          <a:xfrm>
            <a:off x="6858000" y="5715000"/>
            <a:ext cx="1908313" cy="338554"/>
          </a:xfrm>
          <a:prstGeom prst="rect">
            <a:avLst/>
          </a:prstGeom>
          <a:noFill/>
        </p:spPr>
        <p:txBody>
          <a:bodyPr wrap="square" rtlCol="0">
            <a:spAutoFit/>
          </a:bodyPr>
          <a:lstStyle/>
          <a:p>
            <a:r>
              <a:rPr lang="en-US" sz="1600" b="1" dirty="0">
                <a:solidFill>
                  <a:schemeClr val="accent6">
                    <a:lumMod val="75000"/>
                  </a:schemeClr>
                </a:solidFill>
              </a:rPr>
              <a:t>Score≥ 10, Pt has 13</a:t>
            </a:r>
          </a:p>
        </p:txBody>
      </p:sp>
      <p:sp>
        <p:nvSpPr>
          <p:cNvPr id="11" name="Rectangle 10">
            <a:extLst>
              <a:ext uri="{FF2B5EF4-FFF2-40B4-BE49-F238E27FC236}">
                <a16:creationId xmlns:a16="http://schemas.microsoft.com/office/drawing/2014/main" id="{8050C2EE-29A2-4E65-BC7F-86F3020D33E0}"/>
              </a:ext>
            </a:extLst>
          </p:cNvPr>
          <p:cNvSpPr/>
          <p:nvPr/>
        </p:nvSpPr>
        <p:spPr>
          <a:xfrm>
            <a:off x="2130257" y="762000"/>
            <a:ext cx="1826590" cy="461665"/>
          </a:xfrm>
          <a:prstGeom prst="rect">
            <a:avLst/>
          </a:prstGeom>
        </p:spPr>
        <p:txBody>
          <a:bodyPr wrap="none">
            <a:spAutoFit/>
          </a:bodyPr>
          <a:lstStyle/>
          <a:p>
            <a:r>
              <a:rPr lang="en-US" sz="2400" b="1" dirty="0">
                <a:solidFill>
                  <a:schemeClr val="accent6">
                    <a:lumMod val="75000"/>
                  </a:schemeClr>
                </a:solidFill>
              </a:rPr>
              <a:t>Case 1 (</a:t>
            </a:r>
            <a:r>
              <a:rPr lang="en-US" sz="2400" b="1" dirty="0" err="1">
                <a:solidFill>
                  <a:schemeClr val="accent6">
                    <a:lumMod val="75000"/>
                  </a:schemeClr>
                </a:solidFill>
              </a:rPr>
              <a:t>cont</a:t>
            </a:r>
            <a:r>
              <a:rPr lang="en-US" sz="2400" b="1" dirty="0">
                <a:solidFill>
                  <a:schemeClr val="accent6">
                    <a:lumMod val="75000"/>
                  </a:schemeClr>
                </a:solidFill>
              </a:rPr>
              <a:t>)</a:t>
            </a:r>
          </a:p>
        </p:txBody>
      </p:sp>
    </p:spTree>
    <p:extLst>
      <p:ext uri="{BB962C8B-B14F-4D97-AF65-F5344CB8AC3E}">
        <p14:creationId xmlns:p14="http://schemas.microsoft.com/office/powerpoint/2010/main" val="15955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33263E-01F1-469A-9F70-E8096EEB4563}"/>
              </a:ext>
            </a:extLst>
          </p:cNvPr>
          <p:cNvSpPr/>
          <p:nvPr/>
        </p:nvSpPr>
        <p:spPr>
          <a:xfrm>
            <a:off x="3494750" y="0"/>
            <a:ext cx="2292359" cy="461665"/>
          </a:xfrm>
          <a:prstGeom prst="rect">
            <a:avLst/>
          </a:prstGeom>
        </p:spPr>
        <p:txBody>
          <a:bodyPr wrap="none">
            <a:spAutoFit/>
          </a:bodyPr>
          <a:lstStyle/>
          <a:p>
            <a:r>
              <a:rPr lang="en-US" sz="2400" b="1" dirty="0">
                <a:solidFill>
                  <a:schemeClr val="accent6">
                    <a:lumMod val="75000"/>
                  </a:schemeClr>
                </a:solidFill>
              </a:rPr>
              <a:t>Summary Case 1</a:t>
            </a:r>
          </a:p>
        </p:txBody>
      </p:sp>
      <p:sp>
        <p:nvSpPr>
          <p:cNvPr id="7" name="TextBox 6">
            <a:extLst>
              <a:ext uri="{FF2B5EF4-FFF2-40B4-BE49-F238E27FC236}">
                <a16:creationId xmlns:a16="http://schemas.microsoft.com/office/drawing/2014/main" id="{593DCBE3-28AB-4FAA-9063-68B649434D59}"/>
              </a:ext>
            </a:extLst>
          </p:cNvPr>
          <p:cNvSpPr txBox="1"/>
          <p:nvPr/>
        </p:nvSpPr>
        <p:spPr>
          <a:xfrm>
            <a:off x="1623060" y="1076900"/>
            <a:ext cx="84734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H&amp;P </a:t>
            </a:r>
          </a:p>
        </p:txBody>
      </p:sp>
      <p:sp>
        <p:nvSpPr>
          <p:cNvPr id="8" name="TextBox 7">
            <a:extLst>
              <a:ext uri="{FF2B5EF4-FFF2-40B4-BE49-F238E27FC236}">
                <a16:creationId xmlns:a16="http://schemas.microsoft.com/office/drawing/2014/main" id="{544E8D14-34CA-4792-909D-C0F5CADFE592}"/>
              </a:ext>
            </a:extLst>
          </p:cNvPr>
          <p:cNvSpPr txBox="1"/>
          <p:nvPr/>
        </p:nvSpPr>
        <p:spPr>
          <a:xfrm>
            <a:off x="1022222" y="2148465"/>
            <a:ext cx="200939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AD suspected? </a:t>
            </a:r>
          </a:p>
        </p:txBody>
      </p:sp>
      <p:sp>
        <p:nvSpPr>
          <p:cNvPr id="9" name="TextBox 8">
            <a:extLst>
              <a:ext uri="{FF2B5EF4-FFF2-40B4-BE49-F238E27FC236}">
                <a16:creationId xmlns:a16="http://schemas.microsoft.com/office/drawing/2014/main" id="{7BBE963B-2873-43B3-A7E6-1E478EC7472D}"/>
              </a:ext>
            </a:extLst>
          </p:cNvPr>
          <p:cNvSpPr txBox="1"/>
          <p:nvPr/>
        </p:nvSpPr>
        <p:spPr>
          <a:xfrm>
            <a:off x="1012808" y="4411219"/>
            <a:ext cx="200939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Order ANA IFA</a:t>
            </a:r>
          </a:p>
        </p:txBody>
      </p:sp>
      <p:sp>
        <p:nvSpPr>
          <p:cNvPr id="10" name="Arrow: Down 9">
            <a:extLst>
              <a:ext uri="{FF2B5EF4-FFF2-40B4-BE49-F238E27FC236}">
                <a16:creationId xmlns:a16="http://schemas.microsoft.com/office/drawing/2014/main" id="{D6BA453D-DE70-48F4-B622-537F09A57B37}"/>
              </a:ext>
            </a:extLst>
          </p:cNvPr>
          <p:cNvSpPr/>
          <p:nvPr/>
        </p:nvSpPr>
        <p:spPr>
          <a:xfrm>
            <a:off x="1946148" y="163324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E117ACB-0430-4FB4-89D2-91FE442A0F69}"/>
              </a:ext>
            </a:extLst>
          </p:cNvPr>
          <p:cNvSpPr/>
          <p:nvPr/>
        </p:nvSpPr>
        <p:spPr>
          <a:xfrm rot="14223345">
            <a:off x="3216194" y="5026771"/>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254765-3292-4C0A-9252-2BE1B1390282}"/>
              </a:ext>
            </a:extLst>
          </p:cNvPr>
          <p:cNvSpPr txBox="1"/>
          <p:nvPr/>
        </p:nvSpPr>
        <p:spPr>
          <a:xfrm>
            <a:off x="891680" y="5490029"/>
            <a:ext cx="2361439" cy="646331"/>
          </a:xfrm>
          <a:prstGeom prst="rect">
            <a:avLst/>
          </a:prstGeom>
          <a:solidFill>
            <a:schemeClr val="tx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b="1" dirty="0">
                <a:solidFill>
                  <a:srgbClr val="84FF47"/>
                </a:solidFill>
              </a:rPr>
              <a:t>Positive 1:340, </a:t>
            </a:r>
          </a:p>
          <a:p>
            <a:pPr algn="ctr"/>
            <a:r>
              <a:rPr lang="en-US" b="1" dirty="0">
                <a:solidFill>
                  <a:srgbClr val="84FF47"/>
                </a:solidFill>
              </a:rPr>
              <a:t>homogeneous pattern</a:t>
            </a:r>
          </a:p>
        </p:txBody>
      </p:sp>
      <p:sp>
        <p:nvSpPr>
          <p:cNvPr id="14" name="Arrow: Down 13">
            <a:extLst>
              <a:ext uri="{FF2B5EF4-FFF2-40B4-BE49-F238E27FC236}">
                <a16:creationId xmlns:a16="http://schemas.microsoft.com/office/drawing/2014/main" id="{E3C0F2C7-902D-4573-A1C4-DF746AA4CB4B}"/>
              </a:ext>
            </a:extLst>
          </p:cNvPr>
          <p:cNvSpPr/>
          <p:nvPr/>
        </p:nvSpPr>
        <p:spPr>
          <a:xfrm>
            <a:off x="1926335" y="384991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6B392A6D-35B6-4FC4-B417-E7FD605D2A42}"/>
              </a:ext>
            </a:extLst>
          </p:cNvPr>
          <p:cNvSpPr/>
          <p:nvPr/>
        </p:nvSpPr>
        <p:spPr>
          <a:xfrm>
            <a:off x="1916921" y="4967565"/>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67411A-3A30-43A7-B6EA-9D6ADFEDBB73}"/>
              </a:ext>
            </a:extLst>
          </p:cNvPr>
          <p:cNvSpPr txBox="1"/>
          <p:nvPr/>
        </p:nvSpPr>
        <p:spPr>
          <a:xfrm>
            <a:off x="3548778" y="4149609"/>
            <a:ext cx="2184301" cy="120032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Based on H&amp;P and ANA pattern, what might be the diagnosis? SLE?  </a:t>
            </a:r>
          </a:p>
        </p:txBody>
      </p:sp>
      <p:sp>
        <p:nvSpPr>
          <p:cNvPr id="18" name="TextBox 17">
            <a:extLst>
              <a:ext uri="{FF2B5EF4-FFF2-40B4-BE49-F238E27FC236}">
                <a16:creationId xmlns:a16="http://schemas.microsoft.com/office/drawing/2014/main" id="{1715D573-3745-4166-87A0-A484426C3FA3}"/>
              </a:ext>
            </a:extLst>
          </p:cNvPr>
          <p:cNvSpPr txBox="1"/>
          <p:nvPr/>
        </p:nvSpPr>
        <p:spPr>
          <a:xfrm>
            <a:off x="6479272" y="2348520"/>
            <a:ext cx="2108934" cy="132343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600" dirty="0"/>
              <a:t>ANA breakdown:</a:t>
            </a:r>
          </a:p>
          <a:p>
            <a:r>
              <a:rPr lang="en-US" sz="1600" dirty="0"/>
              <a:t> </a:t>
            </a:r>
          </a:p>
          <a:p>
            <a:r>
              <a:rPr lang="en-US" sz="1600" dirty="0"/>
              <a:t>-Anti dsDNA, anti-chromatin positive. Rest negative. </a:t>
            </a:r>
          </a:p>
        </p:txBody>
      </p:sp>
      <p:sp>
        <p:nvSpPr>
          <p:cNvPr id="19" name="TextBox 18">
            <a:extLst>
              <a:ext uri="{FF2B5EF4-FFF2-40B4-BE49-F238E27FC236}">
                <a16:creationId xmlns:a16="http://schemas.microsoft.com/office/drawing/2014/main" id="{F2D2224C-6386-433C-98FF-39C6B0D2BED1}"/>
              </a:ext>
            </a:extLst>
          </p:cNvPr>
          <p:cNvSpPr txBox="1"/>
          <p:nvPr/>
        </p:nvSpPr>
        <p:spPr>
          <a:xfrm>
            <a:off x="6479272" y="4758728"/>
            <a:ext cx="2184301" cy="1077218"/>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600" dirty="0"/>
              <a:t>2019 EULAR/ACR Classification Criteria for SLE = 13, </a:t>
            </a:r>
            <a:r>
              <a:rPr lang="en-US" sz="1600" b="1" dirty="0">
                <a:solidFill>
                  <a:schemeClr val="accent6">
                    <a:lumMod val="75000"/>
                  </a:schemeClr>
                </a:solidFill>
              </a:rPr>
              <a:t>meets SLE</a:t>
            </a:r>
          </a:p>
          <a:p>
            <a:r>
              <a:rPr lang="en-US" sz="1600" b="1" dirty="0">
                <a:solidFill>
                  <a:schemeClr val="accent6">
                    <a:lumMod val="75000"/>
                  </a:schemeClr>
                </a:solidFill>
              </a:rPr>
              <a:t>And we need more labs</a:t>
            </a:r>
          </a:p>
        </p:txBody>
      </p:sp>
      <p:cxnSp>
        <p:nvCxnSpPr>
          <p:cNvPr id="20" name="Straight Arrow Connector 19">
            <a:extLst>
              <a:ext uri="{FF2B5EF4-FFF2-40B4-BE49-F238E27FC236}">
                <a16:creationId xmlns:a16="http://schemas.microsoft.com/office/drawing/2014/main" id="{9F96A94E-23D0-4FD9-B312-20714D1BCDE3}"/>
              </a:ext>
            </a:extLst>
          </p:cNvPr>
          <p:cNvCxnSpPr>
            <a:cxnSpLocks/>
            <a:stCxn id="17" idx="3"/>
            <a:endCxn id="18" idx="1"/>
          </p:cNvCxnSpPr>
          <p:nvPr/>
        </p:nvCxnSpPr>
        <p:spPr>
          <a:xfrm flipV="1">
            <a:off x="5733079" y="3010240"/>
            <a:ext cx="746193" cy="173953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0DEB241-0CBC-4C3A-B8C3-3F5E42139E5C}"/>
              </a:ext>
            </a:extLst>
          </p:cNvPr>
          <p:cNvCxnSpPr>
            <a:cxnSpLocks/>
            <a:stCxn id="17" idx="3"/>
            <a:endCxn id="19" idx="1"/>
          </p:cNvCxnSpPr>
          <p:nvPr/>
        </p:nvCxnSpPr>
        <p:spPr>
          <a:xfrm>
            <a:off x="5733079" y="4749774"/>
            <a:ext cx="746193" cy="54756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8E8EC0A-A8B1-464B-9E41-0BA445DD5E6B}"/>
              </a:ext>
            </a:extLst>
          </p:cNvPr>
          <p:cNvSpPr/>
          <p:nvPr/>
        </p:nvSpPr>
        <p:spPr>
          <a:xfrm>
            <a:off x="5731062" y="985866"/>
            <a:ext cx="1170352" cy="584775"/>
          </a:xfrm>
          <a:prstGeom prst="rect">
            <a:avLst/>
          </a:prstGeom>
          <a:ln>
            <a:solidFill>
              <a:schemeClr val="accent6">
                <a:lumMod val="75000"/>
              </a:schemeClr>
            </a:solidFill>
          </a:ln>
        </p:spPr>
        <p:txBody>
          <a:bodyPr wrap="square">
            <a:spAutoFit/>
          </a:bodyPr>
          <a:lstStyle/>
          <a:p>
            <a:pPr algn="ctr"/>
            <a:r>
              <a:rPr lang="en-US" sz="1600" dirty="0"/>
              <a:t>Consistent with AD</a:t>
            </a:r>
          </a:p>
        </p:txBody>
      </p:sp>
      <p:cxnSp>
        <p:nvCxnSpPr>
          <p:cNvPr id="33" name="Straight Arrow Connector 32">
            <a:extLst>
              <a:ext uri="{FF2B5EF4-FFF2-40B4-BE49-F238E27FC236}">
                <a16:creationId xmlns:a16="http://schemas.microsoft.com/office/drawing/2014/main" id="{2B4C41BE-E622-42EF-8A98-E7AF2932208F}"/>
              </a:ext>
            </a:extLst>
          </p:cNvPr>
          <p:cNvCxnSpPr>
            <a:cxnSpLocks/>
            <a:stCxn id="7" idx="3"/>
            <a:endCxn id="32" idx="1"/>
          </p:cNvCxnSpPr>
          <p:nvPr/>
        </p:nvCxnSpPr>
        <p:spPr>
          <a:xfrm>
            <a:off x="2470404" y="1276955"/>
            <a:ext cx="3260658" cy="12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89C77D-A7BA-41DD-A0A4-BD65A78116DF}"/>
              </a:ext>
            </a:extLst>
          </p:cNvPr>
          <p:cNvSpPr txBox="1"/>
          <p:nvPr/>
        </p:nvSpPr>
        <p:spPr>
          <a:xfrm>
            <a:off x="1761972" y="3257159"/>
            <a:ext cx="528364"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Yes</a:t>
            </a:r>
          </a:p>
        </p:txBody>
      </p:sp>
      <p:sp>
        <p:nvSpPr>
          <p:cNvPr id="39" name="Arrow: Down 38">
            <a:extLst>
              <a:ext uri="{FF2B5EF4-FFF2-40B4-BE49-F238E27FC236}">
                <a16:creationId xmlns:a16="http://schemas.microsoft.com/office/drawing/2014/main" id="{6FE7A7D2-5AF3-42CA-85EA-6165703BCA58}"/>
              </a:ext>
            </a:extLst>
          </p:cNvPr>
          <p:cNvSpPr/>
          <p:nvPr/>
        </p:nvSpPr>
        <p:spPr>
          <a:xfrm>
            <a:off x="1928436" y="277210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57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6" grpId="0" animBg="1"/>
      <p:bldP spid="17" grpId="0" animBg="1"/>
      <p:bldP spid="18" grpId="0" animBg="1"/>
      <p:bldP spid="19" grpId="0" animBg="1"/>
      <p:bldP spid="32" grpId="0" animBg="1"/>
      <p:bldP spid="38" grpId="0" animBg="1"/>
      <p:bldP spid="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33263E-01F1-469A-9F70-E8096EEB4563}"/>
              </a:ext>
            </a:extLst>
          </p:cNvPr>
          <p:cNvSpPr/>
          <p:nvPr/>
        </p:nvSpPr>
        <p:spPr>
          <a:xfrm>
            <a:off x="4409150" y="-54921"/>
            <a:ext cx="1072730" cy="461665"/>
          </a:xfrm>
          <a:prstGeom prst="rect">
            <a:avLst/>
          </a:prstGeom>
        </p:spPr>
        <p:txBody>
          <a:bodyPr wrap="none">
            <a:spAutoFit/>
          </a:bodyPr>
          <a:lstStyle/>
          <a:p>
            <a:r>
              <a:rPr lang="en-US" sz="2400" b="1" dirty="0">
                <a:solidFill>
                  <a:schemeClr val="accent6">
                    <a:lumMod val="75000"/>
                  </a:schemeClr>
                </a:solidFill>
              </a:rPr>
              <a:t> Case 2</a:t>
            </a:r>
          </a:p>
        </p:txBody>
      </p:sp>
      <p:sp>
        <p:nvSpPr>
          <p:cNvPr id="7" name="TextBox 6">
            <a:extLst>
              <a:ext uri="{FF2B5EF4-FFF2-40B4-BE49-F238E27FC236}">
                <a16:creationId xmlns:a16="http://schemas.microsoft.com/office/drawing/2014/main" id="{593DCBE3-28AB-4FAA-9063-68B649434D59}"/>
              </a:ext>
            </a:extLst>
          </p:cNvPr>
          <p:cNvSpPr txBox="1"/>
          <p:nvPr/>
        </p:nvSpPr>
        <p:spPr>
          <a:xfrm>
            <a:off x="1623060" y="1076900"/>
            <a:ext cx="84734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H&amp;P </a:t>
            </a:r>
          </a:p>
        </p:txBody>
      </p:sp>
      <p:sp>
        <p:nvSpPr>
          <p:cNvPr id="8" name="TextBox 7">
            <a:extLst>
              <a:ext uri="{FF2B5EF4-FFF2-40B4-BE49-F238E27FC236}">
                <a16:creationId xmlns:a16="http://schemas.microsoft.com/office/drawing/2014/main" id="{544E8D14-34CA-4792-909D-C0F5CADFE592}"/>
              </a:ext>
            </a:extLst>
          </p:cNvPr>
          <p:cNvSpPr txBox="1"/>
          <p:nvPr/>
        </p:nvSpPr>
        <p:spPr>
          <a:xfrm>
            <a:off x="1022222" y="2148465"/>
            <a:ext cx="200939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AD suspected? </a:t>
            </a:r>
          </a:p>
        </p:txBody>
      </p:sp>
      <p:sp>
        <p:nvSpPr>
          <p:cNvPr id="9" name="TextBox 8">
            <a:extLst>
              <a:ext uri="{FF2B5EF4-FFF2-40B4-BE49-F238E27FC236}">
                <a16:creationId xmlns:a16="http://schemas.microsoft.com/office/drawing/2014/main" id="{7BBE963B-2873-43B3-A7E6-1E478EC7472D}"/>
              </a:ext>
            </a:extLst>
          </p:cNvPr>
          <p:cNvSpPr txBox="1"/>
          <p:nvPr/>
        </p:nvSpPr>
        <p:spPr>
          <a:xfrm>
            <a:off x="1012808" y="4411219"/>
            <a:ext cx="2009394" cy="400110"/>
          </a:xfrm>
          <a:prstGeom prst="rect">
            <a:avLst/>
          </a:prstGeom>
          <a:solidFill>
            <a:schemeClr val="bg1"/>
          </a:solidFill>
          <a:effectLst>
            <a:outerShdw blurRad="139700" dist="38100" dir="5400000" algn="t" rotWithShape="0">
              <a:schemeClr val="accent6">
                <a:lumMod val="75000"/>
                <a:alpha val="73000"/>
              </a:schemeClr>
            </a:outerShdw>
          </a:effectLst>
        </p:spPr>
        <p:txBody>
          <a:bodyPr wrap="square" rtlCol="0">
            <a:spAutoFit/>
          </a:bodyPr>
          <a:lstStyle/>
          <a:p>
            <a:pPr algn="ctr"/>
            <a:r>
              <a:rPr lang="en-US" sz="2000" dirty="0"/>
              <a:t>Order ANA IFA</a:t>
            </a:r>
          </a:p>
        </p:txBody>
      </p:sp>
      <p:sp>
        <p:nvSpPr>
          <p:cNvPr id="10" name="Arrow: Down 9">
            <a:extLst>
              <a:ext uri="{FF2B5EF4-FFF2-40B4-BE49-F238E27FC236}">
                <a16:creationId xmlns:a16="http://schemas.microsoft.com/office/drawing/2014/main" id="{D6BA453D-DE70-48F4-B622-537F09A57B37}"/>
              </a:ext>
            </a:extLst>
          </p:cNvPr>
          <p:cNvSpPr/>
          <p:nvPr/>
        </p:nvSpPr>
        <p:spPr>
          <a:xfrm>
            <a:off x="1946148" y="163324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254765-3292-4C0A-9252-2BE1B1390282}"/>
              </a:ext>
            </a:extLst>
          </p:cNvPr>
          <p:cNvSpPr txBox="1"/>
          <p:nvPr/>
        </p:nvSpPr>
        <p:spPr>
          <a:xfrm>
            <a:off x="891680" y="5490029"/>
            <a:ext cx="2361439" cy="646331"/>
          </a:xfrm>
          <a:prstGeom prst="rect">
            <a:avLst/>
          </a:prstGeom>
          <a:solidFill>
            <a:schemeClr val="tx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b="1" dirty="0">
                <a:solidFill>
                  <a:srgbClr val="84FF47"/>
                </a:solidFill>
              </a:rPr>
              <a:t>Positive 1:80, </a:t>
            </a:r>
          </a:p>
          <a:p>
            <a:pPr algn="ctr"/>
            <a:r>
              <a:rPr lang="en-US" b="1" dirty="0">
                <a:solidFill>
                  <a:srgbClr val="84FF47"/>
                </a:solidFill>
              </a:rPr>
              <a:t>homogeneous pattern</a:t>
            </a:r>
          </a:p>
        </p:txBody>
      </p:sp>
      <p:sp>
        <p:nvSpPr>
          <p:cNvPr id="14" name="Arrow: Down 13">
            <a:extLst>
              <a:ext uri="{FF2B5EF4-FFF2-40B4-BE49-F238E27FC236}">
                <a16:creationId xmlns:a16="http://schemas.microsoft.com/office/drawing/2014/main" id="{E3C0F2C7-902D-4573-A1C4-DF746AA4CB4B}"/>
              </a:ext>
            </a:extLst>
          </p:cNvPr>
          <p:cNvSpPr/>
          <p:nvPr/>
        </p:nvSpPr>
        <p:spPr>
          <a:xfrm>
            <a:off x="1926335" y="3766597"/>
            <a:ext cx="191754" cy="538594"/>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6B392A6D-35B6-4FC4-B417-E7FD605D2A42}"/>
              </a:ext>
            </a:extLst>
          </p:cNvPr>
          <p:cNvSpPr/>
          <p:nvPr/>
        </p:nvSpPr>
        <p:spPr>
          <a:xfrm>
            <a:off x="1916921" y="4967565"/>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E8EC0A-A8B1-464B-9E41-0BA445DD5E6B}"/>
              </a:ext>
            </a:extLst>
          </p:cNvPr>
          <p:cNvSpPr/>
          <p:nvPr/>
        </p:nvSpPr>
        <p:spPr>
          <a:xfrm>
            <a:off x="5731062" y="985866"/>
            <a:ext cx="1867602" cy="584775"/>
          </a:xfrm>
          <a:prstGeom prst="rect">
            <a:avLst/>
          </a:prstGeom>
          <a:ln>
            <a:solidFill>
              <a:schemeClr val="accent6">
                <a:lumMod val="75000"/>
              </a:schemeClr>
            </a:solidFill>
          </a:ln>
        </p:spPr>
        <p:txBody>
          <a:bodyPr wrap="square">
            <a:spAutoFit/>
          </a:bodyPr>
          <a:lstStyle/>
          <a:p>
            <a:pPr algn="ctr"/>
            <a:r>
              <a:rPr lang="en-US" sz="1600" dirty="0"/>
              <a:t>Not consistent  with AD</a:t>
            </a:r>
          </a:p>
        </p:txBody>
      </p:sp>
      <p:cxnSp>
        <p:nvCxnSpPr>
          <p:cNvPr id="33" name="Straight Arrow Connector 32">
            <a:extLst>
              <a:ext uri="{FF2B5EF4-FFF2-40B4-BE49-F238E27FC236}">
                <a16:creationId xmlns:a16="http://schemas.microsoft.com/office/drawing/2014/main" id="{2B4C41BE-E622-42EF-8A98-E7AF2932208F}"/>
              </a:ext>
            </a:extLst>
          </p:cNvPr>
          <p:cNvCxnSpPr>
            <a:cxnSpLocks/>
            <a:stCxn id="7" idx="3"/>
            <a:endCxn id="32" idx="1"/>
          </p:cNvCxnSpPr>
          <p:nvPr/>
        </p:nvCxnSpPr>
        <p:spPr>
          <a:xfrm>
            <a:off x="2470404" y="1276955"/>
            <a:ext cx="3260658" cy="12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489C77D-A7BA-41DD-A0A4-BD65A78116DF}"/>
              </a:ext>
            </a:extLst>
          </p:cNvPr>
          <p:cNvSpPr txBox="1"/>
          <p:nvPr/>
        </p:nvSpPr>
        <p:spPr>
          <a:xfrm>
            <a:off x="1761972" y="3257159"/>
            <a:ext cx="528364"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No</a:t>
            </a:r>
          </a:p>
        </p:txBody>
      </p:sp>
      <p:sp>
        <p:nvSpPr>
          <p:cNvPr id="39" name="Arrow: Down 38">
            <a:extLst>
              <a:ext uri="{FF2B5EF4-FFF2-40B4-BE49-F238E27FC236}">
                <a16:creationId xmlns:a16="http://schemas.microsoft.com/office/drawing/2014/main" id="{6FE7A7D2-5AF3-42CA-85EA-6165703BCA58}"/>
              </a:ext>
            </a:extLst>
          </p:cNvPr>
          <p:cNvSpPr/>
          <p:nvPr/>
        </p:nvSpPr>
        <p:spPr>
          <a:xfrm>
            <a:off x="1928436" y="277210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31C68E-F5FC-4FDA-8A0C-9F25B65CE8D2}"/>
              </a:ext>
            </a:extLst>
          </p:cNvPr>
          <p:cNvSpPr/>
          <p:nvPr/>
        </p:nvSpPr>
        <p:spPr>
          <a:xfrm>
            <a:off x="3253119" y="314411"/>
            <a:ext cx="5757798" cy="584775"/>
          </a:xfrm>
          <a:prstGeom prst="rect">
            <a:avLst/>
          </a:prstGeom>
        </p:spPr>
        <p:txBody>
          <a:bodyPr wrap="square">
            <a:spAutoFit/>
          </a:bodyPr>
          <a:lstStyle/>
          <a:p>
            <a:r>
              <a:rPr lang="en-US" sz="1600" dirty="0">
                <a:solidFill>
                  <a:schemeClr val="accent6">
                    <a:lumMod val="75000"/>
                  </a:schemeClr>
                </a:solidFill>
              </a:rPr>
              <a:t>Patient with positive ANA; Homogeneous pattern; </a:t>
            </a:r>
            <a:r>
              <a:rPr lang="en-US" sz="1600" dirty="0" err="1">
                <a:solidFill>
                  <a:schemeClr val="accent6">
                    <a:lumMod val="75000"/>
                  </a:schemeClr>
                </a:solidFill>
              </a:rPr>
              <a:t>ana</a:t>
            </a:r>
            <a:r>
              <a:rPr lang="en-US" sz="1600" dirty="0">
                <a:solidFill>
                  <a:schemeClr val="accent6">
                    <a:lumMod val="75000"/>
                  </a:schemeClr>
                </a:solidFill>
              </a:rPr>
              <a:t> titer 1:80. hx hypothyroid, hyperlipidemia, no other </a:t>
            </a:r>
            <a:r>
              <a:rPr lang="en-US" sz="1600" dirty="0" smtClean="0">
                <a:solidFill>
                  <a:schemeClr val="accent6">
                    <a:lumMod val="75000"/>
                  </a:schemeClr>
                </a:solidFill>
              </a:rPr>
              <a:t>signs </a:t>
            </a:r>
            <a:r>
              <a:rPr lang="en-US" sz="1600" dirty="0">
                <a:solidFill>
                  <a:schemeClr val="accent6">
                    <a:lumMod val="75000"/>
                  </a:schemeClr>
                </a:solidFill>
              </a:rPr>
              <a:t>and symptoms of AD</a:t>
            </a:r>
          </a:p>
        </p:txBody>
      </p:sp>
      <p:sp>
        <p:nvSpPr>
          <p:cNvPr id="28" name="Multiplication Sign 27">
            <a:extLst>
              <a:ext uri="{FF2B5EF4-FFF2-40B4-BE49-F238E27FC236}">
                <a16:creationId xmlns:a16="http://schemas.microsoft.com/office/drawing/2014/main" id="{776BF57F-2C5F-47FA-B5F8-182CE7228034}"/>
              </a:ext>
            </a:extLst>
          </p:cNvPr>
          <p:cNvSpPr/>
          <p:nvPr/>
        </p:nvSpPr>
        <p:spPr>
          <a:xfrm>
            <a:off x="1820508" y="3660569"/>
            <a:ext cx="393993" cy="609346"/>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044B1249-F99B-474A-9EAD-1912C869F16C}"/>
              </a:ext>
            </a:extLst>
          </p:cNvPr>
          <p:cNvPicPr>
            <a:picLocks noChangeAspect="1"/>
          </p:cNvPicPr>
          <p:nvPr/>
        </p:nvPicPr>
        <p:blipFill rotWithShape="1">
          <a:blip r:embed="rId2"/>
          <a:srcRect l="30606" t="37030" r="32929" b="20303"/>
          <a:stretch/>
        </p:blipFill>
        <p:spPr>
          <a:xfrm>
            <a:off x="435697" y="4361244"/>
            <a:ext cx="3423237" cy="2012862"/>
          </a:xfrm>
          <a:prstGeom prst="rect">
            <a:avLst/>
          </a:prstGeom>
        </p:spPr>
      </p:pic>
      <p:sp>
        <p:nvSpPr>
          <p:cNvPr id="35" name="Rectangle 34">
            <a:extLst>
              <a:ext uri="{FF2B5EF4-FFF2-40B4-BE49-F238E27FC236}">
                <a16:creationId xmlns:a16="http://schemas.microsoft.com/office/drawing/2014/main" id="{6F57F26F-BE7D-4322-A842-DC2B6819DABA}"/>
              </a:ext>
            </a:extLst>
          </p:cNvPr>
          <p:cNvSpPr/>
          <p:nvPr/>
        </p:nvSpPr>
        <p:spPr>
          <a:xfrm>
            <a:off x="4572000" y="2033357"/>
            <a:ext cx="4175171" cy="2062103"/>
          </a:xfrm>
          <a:prstGeom prst="rect">
            <a:avLst/>
          </a:prstGeom>
          <a:ln>
            <a:solidFill>
              <a:schemeClr val="accent6">
                <a:lumMod val="75000"/>
              </a:schemeClr>
            </a:solidFill>
          </a:ln>
        </p:spPr>
        <p:txBody>
          <a:bodyPr wrap="square">
            <a:spAutoFit/>
          </a:bodyPr>
          <a:lstStyle/>
          <a:p>
            <a:pPr algn="ctr"/>
            <a:r>
              <a:rPr lang="en-US" sz="1600" dirty="0"/>
              <a:t>How do we interpret this positive ANA? </a:t>
            </a:r>
          </a:p>
          <a:p>
            <a:endParaRPr lang="en-US" sz="1600" dirty="0"/>
          </a:p>
          <a:p>
            <a:pPr marL="285750" indent="-285750">
              <a:buFontTx/>
              <a:buChar char="-"/>
            </a:pPr>
            <a:r>
              <a:rPr lang="en-US" sz="1600" dirty="0"/>
              <a:t>Hashimoto’s thyroiditis has a higher ANA positivity prevalence (45 %)</a:t>
            </a:r>
          </a:p>
          <a:p>
            <a:pPr marL="285750" indent="-285750">
              <a:buFontTx/>
              <a:buChar char="-"/>
            </a:pPr>
            <a:r>
              <a:rPr lang="en-US" sz="1600" dirty="0"/>
              <a:t>ANA is positive in 30% of healthy population</a:t>
            </a:r>
          </a:p>
          <a:p>
            <a:pPr marL="285750" indent="-285750">
              <a:buFontTx/>
              <a:buChar char="-"/>
            </a:pPr>
            <a:r>
              <a:rPr lang="en-US" sz="1600" dirty="0"/>
              <a:t>What do we do? Nothing </a:t>
            </a:r>
          </a:p>
          <a:p>
            <a:pPr marL="285750" indent="-285750">
              <a:buFontTx/>
              <a:buChar char="-"/>
            </a:pPr>
            <a:r>
              <a:rPr lang="en-US" sz="1600" dirty="0"/>
              <a:t>ANA is useful in the context of + signs and symptoms for an AD, otherwise disregard</a:t>
            </a:r>
          </a:p>
        </p:txBody>
      </p:sp>
    </p:spTree>
    <p:extLst>
      <p:ext uri="{BB962C8B-B14F-4D97-AF65-F5344CB8AC3E}">
        <p14:creationId xmlns:p14="http://schemas.microsoft.com/office/powerpoint/2010/main" val="2512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5">
                                            <p:txEl>
                                              <p:pRg st="0" end="0"/>
                                            </p:txEl>
                                          </p:spTgt>
                                        </p:tgtEl>
                                        <p:attrNameLst>
                                          <p:attrName>style.visibility</p:attrName>
                                        </p:attrNameLst>
                                      </p:cBhvr>
                                      <p:to>
                                        <p:strVal val="visible"/>
                                      </p:to>
                                    </p:set>
                                    <p:animEffect transition="in" filter="fade">
                                      <p:cBhvr>
                                        <p:cTn id="69" dur="500"/>
                                        <p:tgtEl>
                                          <p:spTgt spid="3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5">
                                            <p:txEl>
                                              <p:pRg st="2" end="2"/>
                                            </p:txEl>
                                          </p:spTgt>
                                        </p:tgtEl>
                                        <p:attrNameLst>
                                          <p:attrName>style.visibility</p:attrName>
                                        </p:attrNameLst>
                                      </p:cBhvr>
                                      <p:to>
                                        <p:strVal val="visible"/>
                                      </p:to>
                                    </p:set>
                                    <p:animEffect transition="in" filter="fade">
                                      <p:cBhvr>
                                        <p:cTn id="74" dur="500"/>
                                        <p:tgtEl>
                                          <p:spTgt spid="35">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5">
                                            <p:txEl>
                                              <p:pRg st="3" end="3"/>
                                            </p:txEl>
                                          </p:spTgt>
                                        </p:tgtEl>
                                        <p:attrNameLst>
                                          <p:attrName>style.visibility</p:attrName>
                                        </p:attrNameLst>
                                      </p:cBhvr>
                                      <p:to>
                                        <p:strVal val="visible"/>
                                      </p:to>
                                    </p:set>
                                    <p:animEffect transition="in" filter="fade">
                                      <p:cBhvr>
                                        <p:cTn id="79" dur="500"/>
                                        <p:tgtEl>
                                          <p:spTgt spid="35">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5">
                                            <p:txEl>
                                              <p:pRg st="4" end="4"/>
                                            </p:txEl>
                                          </p:spTgt>
                                        </p:tgtEl>
                                        <p:attrNameLst>
                                          <p:attrName>style.visibility</p:attrName>
                                        </p:attrNameLst>
                                      </p:cBhvr>
                                      <p:to>
                                        <p:strVal val="visible"/>
                                      </p:to>
                                    </p:set>
                                    <p:animEffect transition="in" filter="fade">
                                      <p:cBhvr>
                                        <p:cTn id="84" dur="500"/>
                                        <p:tgtEl>
                                          <p:spTgt spid="35">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5" end="5"/>
                                            </p:txEl>
                                          </p:spTgt>
                                        </p:tgtEl>
                                        <p:attrNameLst>
                                          <p:attrName>style.visibility</p:attrName>
                                        </p:attrNameLst>
                                      </p:cBhvr>
                                      <p:to>
                                        <p:strVal val="visible"/>
                                      </p:to>
                                    </p:set>
                                    <p:animEffect transition="in" filter="fade">
                                      <p:cBhvr>
                                        <p:cTn id="89"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P spid="16" grpId="0" animBg="1"/>
      <p:bldP spid="32" grpId="0" animBg="1"/>
      <p:bldP spid="38" grpId="0" animBg="1"/>
      <p:bldP spid="39" grpId="0" animBg="1"/>
      <p:bldP spid="28" grpId="0" animBg="1"/>
      <p:bldP spid="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33263E-01F1-469A-9F70-E8096EEB4563}"/>
              </a:ext>
            </a:extLst>
          </p:cNvPr>
          <p:cNvSpPr/>
          <p:nvPr/>
        </p:nvSpPr>
        <p:spPr>
          <a:xfrm>
            <a:off x="4409150" y="-54921"/>
            <a:ext cx="1072730" cy="461665"/>
          </a:xfrm>
          <a:prstGeom prst="rect">
            <a:avLst/>
          </a:prstGeom>
        </p:spPr>
        <p:txBody>
          <a:bodyPr wrap="none">
            <a:spAutoFit/>
          </a:bodyPr>
          <a:lstStyle/>
          <a:p>
            <a:r>
              <a:rPr lang="en-US" sz="2400" b="1" dirty="0">
                <a:solidFill>
                  <a:schemeClr val="accent6">
                    <a:lumMod val="75000"/>
                  </a:schemeClr>
                </a:solidFill>
              </a:rPr>
              <a:t> Case 3</a:t>
            </a:r>
          </a:p>
        </p:txBody>
      </p:sp>
      <p:sp>
        <p:nvSpPr>
          <p:cNvPr id="7" name="TextBox 6">
            <a:extLst>
              <a:ext uri="{FF2B5EF4-FFF2-40B4-BE49-F238E27FC236}">
                <a16:creationId xmlns:a16="http://schemas.microsoft.com/office/drawing/2014/main" id="{593DCBE3-28AB-4FAA-9063-68B649434D59}"/>
              </a:ext>
            </a:extLst>
          </p:cNvPr>
          <p:cNvSpPr txBox="1"/>
          <p:nvPr/>
        </p:nvSpPr>
        <p:spPr>
          <a:xfrm>
            <a:off x="1623060" y="1076900"/>
            <a:ext cx="84734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H&amp;P </a:t>
            </a:r>
          </a:p>
        </p:txBody>
      </p:sp>
      <p:sp>
        <p:nvSpPr>
          <p:cNvPr id="8" name="TextBox 7">
            <a:extLst>
              <a:ext uri="{FF2B5EF4-FFF2-40B4-BE49-F238E27FC236}">
                <a16:creationId xmlns:a16="http://schemas.microsoft.com/office/drawing/2014/main" id="{544E8D14-34CA-4792-909D-C0F5CADFE592}"/>
              </a:ext>
            </a:extLst>
          </p:cNvPr>
          <p:cNvSpPr txBox="1"/>
          <p:nvPr/>
        </p:nvSpPr>
        <p:spPr>
          <a:xfrm>
            <a:off x="1022222" y="2148465"/>
            <a:ext cx="2009394"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AD suspected? </a:t>
            </a:r>
          </a:p>
        </p:txBody>
      </p:sp>
      <p:sp>
        <p:nvSpPr>
          <p:cNvPr id="9" name="TextBox 8">
            <a:extLst>
              <a:ext uri="{FF2B5EF4-FFF2-40B4-BE49-F238E27FC236}">
                <a16:creationId xmlns:a16="http://schemas.microsoft.com/office/drawing/2014/main" id="{7BBE963B-2873-43B3-A7E6-1E478EC7472D}"/>
              </a:ext>
            </a:extLst>
          </p:cNvPr>
          <p:cNvSpPr txBox="1"/>
          <p:nvPr/>
        </p:nvSpPr>
        <p:spPr>
          <a:xfrm>
            <a:off x="1012808" y="4411219"/>
            <a:ext cx="2009394" cy="400110"/>
          </a:xfrm>
          <a:prstGeom prst="rect">
            <a:avLst/>
          </a:prstGeom>
          <a:solidFill>
            <a:schemeClr val="bg1"/>
          </a:solidFill>
          <a:effectLst>
            <a:outerShdw blurRad="139700" dist="38100" dir="5400000" algn="t" rotWithShape="0">
              <a:schemeClr val="accent6">
                <a:lumMod val="75000"/>
                <a:alpha val="73000"/>
              </a:schemeClr>
            </a:outerShdw>
          </a:effectLst>
        </p:spPr>
        <p:txBody>
          <a:bodyPr wrap="square" rtlCol="0">
            <a:spAutoFit/>
          </a:bodyPr>
          <a:lstStyle/>
          <a:p>
            <a:pPr algn="ctr"/>
            <a:r>
              <a:rPr lang="en-US" sz="2000" dirty="0"/>
              <a:t>Order ANA IFA</a:t>
            </a:r>
          </a:p>
        </p:txBody>
      </p:sp>
      <p:sp>
        <p:nvSpPr>
          <p:cNvPr id="10" name="Arrow: Down 9">
            <a:extLst>
              <a:ext uri="{FF2B5EF4-FFF2-40B4-BE49-F238E27FC236}">
                <a16:creationId xmlns:a16="http://schemas.microsoft.com/office/drawing/2014/main" id="{D6BA453D-DE70-48F4-B622-537F09A57B37}"/>
              </a:ext>
            </a:extLst>
          </p:cNvPr>
          <p:cNvSpPr/>
          <p:nvPr/>
        </p:nvSpPr>
        <p:spPr>
          <a:xfrm>
            <a:off x="1946148" y="1633247"/>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254765-3292-4C0A-9252-2BE1B1390282}"/>
              </a:ext>
            </a:extLst>
          </p:cNvPr>
          <p:cNvSpPr txBox="1"/>
          <p:nvPr/>
        </p:nvSpPr>
        <p:spPr>
          <a:xfrm>
            <a:off x="3031616" y="5409110"/>
            <a:ext cx="2361439" cy="646331"/>
          </a:xfrm>
          <a:prstGeom prst="rect">
            <a:avLst/>
          </a:prstGeom>
          <a:solidFill>
            <a:schemeClr val="tx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b="1" dirty="0">
                <a:solidFill>
                  <a:srgbClr val="84FF47"/>
                </a:solidFill>
              </a:rPr>
              <a:t>Positive 1:80, </a:t>
            </a:r>
          </a:p>
          <a:p>
            <a:pPr algn="ctr"/>
            <a:r>
              <a:rPr lang="en-US" b="1" dirty="0">
                <a:solidFill>
                  <a:srgbClr val="84FF47"/>
                </a:solidFill>
              </a:rPr>
              <a:t>homogeneous pattern</a:t>
            </a:r>
          </a:p>
        </p:txBody>
      </p:sp>
      <p:sp>
        <p:nvSpPr>
          <p:cNvPr id="16" name="Arrow: Down 15">
            <a:extLst>
              <a:ext uri="{FF2B5EF4-FFF2-40B4-BE49-F238E27FC236}">
                <a16:creationId xmlns:a16="http://schemas.microsoft.com/office/drawing/2014/main" id="{6B392A6D-35B6-4FC4-B417-E7FD605D2A42}"/>
              </a:ext>
            </a:extLst>
          </p:cNvPr>
          <p:cNvSpPr/>
          <p:nvPr/>
        </p:nvSpPr>
        <p:spPr>
          <a:xfrm rot="19310403">
            <a:off x="2718924" y="4897093"/>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489C77D-A7BA-41DD-A0A4-BD65A78116DF}"/>
              </a:ext>
            </a:extLst>
          </p:cNvPr>
          <p:cNvSpPr txBox="1"/>
          <p:nvPr/>
        </p:nvSpPr>
        <p:spPr>
          <a:xfrm>
            <a:off x="1105588" y="3063793"/>
            <a:ext cx="607302"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No</a:t>
            </a:r>
          </a:p>
        </p:txBody>
      </p:sp>
      <p:sp>
        <p:nvSpPr>
          <p:cNvPr id="39" name="Arrow: Down 38">
            <a:extLst>
              <a:ext uri="{FF2B5EF4-FFF2-40B4-BE49-F238E27FC236}">
                <a16:creationId xmlns:a16="http://schemas.microsoft.com/office/drawing/2014/main" id="{6FE7A7D2-5AF3-42CA-85EA-6165703BCA58}"/>
              </a:ext>
            </a:extLst>
          </p:cNvPr>
          <p:cNvSpPr/>
          <p:nvPr/>
        </p:nvSpPr>
        <p:spPr>
          <a:xfrm>
            <a:off x="1926335" y="2663683"/>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31C68E-F5FC-4FDA-8A0C-9F25B65CE8D2}"/>
              </a:ext>
            </a:extLst>
          </p:cNvPr>
          <p:cNvSpPr/>
          <p:nvPr/>
        </p:nvSpPr>
        <p:spPr>
          <a:xfrm>
            <a:off x="3296901" y="354589"/>
            <a:ext cx="5757798" cy="338554"/>
          </a:xfrm>
          <a:prstGeom prst="rect">
            <a:avLst/>
          </a:prstGeom>
        </p:spPr>
        <p:txBody>
          <a:bodyPr wrap="square">
            <a:spAutoFit/>
          </a:bodyPr>
          <a:lstStyle/>
          <a:p>
            <a:r>
              <a:rPr lang="en-US" sz="1600" dirty="0">
                <a:solidFill>
                  <a:schemeClr val="accent6">
                    <a:lumMod val="75000"/>
                  </a:schemeClr>
                </a:solidFill>
              </a:rPr>
              <a:t>Patient with positive </a:t>
            </a:r>
            <a:r>
              <a:rPr lang="en-US" sz="1600" b="1" dirty="0">
                <a:solidFill>
                  <a:schemeClr val="tx1">
                    <a:lumMod val="95000"/>
                    <a:lumOff val="5000"/>
                  </a:schemeClr>
                </a:solidFill>
              </a:rPr>
              <a:t>direct</a:t>
            </a:r>
            <a:r>
              <a:rPr lang="en-US" sz="1600" dirty="0">
                <a:solidFill>
                  <a:schemeClr val="accent6">
                    <a:lumMod val="75000"/>
                  </a:schemeClr>
                </a:solidFill>
              </a:rPr>
              <a:t> ANA and fatigue, what should we do? </a:t>
            </a:r>
          </a:p>
        </p:txBody>
      </p:sp>
      <p:sp>
        <p:nvSpPr>
          <p:cNvPr id="18" name="TextBox 17">
            <a:extLst>
              <a:ext uri="{FF2B5EF4-FFF2-40B4-BE49-F238E27FC236}">
                <a16:creationId xmlns:a16="http://schemas.microsoft.com/office/drawing/2014/main" id="{8E3B4A3C-E1F5-47F5-BD41-6760C841CA01}"/>
              </a:ext>
            </a:extLst>
          </p:cNvPr>
          <p:cNvSpPr txBox="1"/>
          <p:nvPr/>
        </p:nvSpPr>
        <p:spPr>
          <a:xfrm>
            <a:off x="3592839" y="3635784"/>
            <a:ext cx="1632622" cy="707886"/>
          </a:xfrm>
          <a:prstGeom prst="rect">
            <a:avLst/>
          </a:prstGeom>
          <a:solidFill>
            <a:schemeClr val="bg1"/>
          </a:solidFill>
          <a:effectLst>
            <a:outerShdw blurRad="139700" dist="38100" dir="5400000" algn="t" rotWithShape="0">
              <a:schemeClr val="accent6">
                <a:lumMod val="75000"/>
                <a:alpha val="73000"/>
              </a:schemeClr>
            </a:outerShdw>
          </a:effectLst>
        </p:spPr>
        <p:txBody>
          <a:bodyPr wrap="square" rtlCol="0">
            <a:spAutoFit/>
          </a:bodyPr>
          <a:lstStyle/>
          <a:p>
            <a:pPr algn="ctr"/>
            <a:r>
              <a:rPr lang="en-US" sz="2000" dirty="0"/>
              <a:t>+ Direct ANA ELISA</a:t>
            </a:r>
          </a:p>
        </p:txBody>
      </p:sp>
      <p:sp>
        <p:nvSpPr>
          <p:cNvPr id="19" name="Arrow: Down 18">
            <a:extLst>
              <a:ext uri="{FF2B5EF4-FFF2-40B4-BE49-F238E27FC236}">
                <a16:creationId xmlns:a16="http://schemas.microsoft.com/office/drawing/2014/main" id="{CFCD0B9C-8B58-471B-874F-AFFC7F709210}"/>
              </a:ext>
            </a:extLst>
          </p:cNvPr>
          <p:cNvSpPr/>
          <p:nvPr/>
        </p:nvSpPr>
        <p:spPr>
          <a:xfrm rot="3181517">
            <a:off x="3204616" y="4069860"/>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454C2A85-E1A6-4549-9C34-BBEEF7B05DA3}"/>
              </a:ext>
            </a:extLst>
          </p:cNvPr>
          <p:cNvSpPr/>
          <p:nvPr/>
        </p:nvSpPr>
        <p:spPr>
          <a:xfrm rot="2156385">
            <a:off x="1109799" y="4898653"/>
            <a:ext cx="201168" cy="40011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7E37E09-A100-4FCB-8937-82F52EC55266}"/>
              </a:ext>
            </a:extLst>
          </p:cNvPr>
          <p:cNvSpPr txBox="1"/>
          <p:nvPr/>
        </p:nvSpPr>
        <p:spPr>
          <a:xfrm>
            <a:off x="142419" y="5411768"/>
            <a:ext cx="1875085"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Negative</a:t>
            </a:r>
          </a:p>
        </p:txBody>
      </p:sp>
      <p:sp>
        <p:nvSpPr>
          <p:cNvPr id="23" name="Multiplication Sign 22">
            <a:extLst>
              <a:ext uri="{FF2B5EF4-FFF2-40B4-BE49-F238E27FC236}">
                <a16:creationId xmlns:a16="http://schemas.microsoft.com/office/drawing/2014/main" id="{BB051564-B2D1-4CDB-919F-5EA66155D79F}"/>
              </a:ext>
            </a:extLst>
          </p:cNvPr>
          <p:cNvSpPr/>
          <p:nvPr/>
        </p:nvSpPr>
        <p:spPr>
          <a:xfrm>
            <a:off x="3855044" y="3320655"/>
            <a:ext cx="1108212" cy="1309019"/>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153996C-4DE7-4A37-8AD3-E096650322BD}"/>
              </a:ext>
            </a:extLst>
          </p:cNvPr>
          <p:cNvSpPr txBox="1"/>
          <p:nvPr/>
        </p:nvSpPr>
        <p:spPr>
          <a:xfrm>
            <a:off x="2298474" y="3069686"/>
            <a:ext cx="607301" cy="369332"/>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dirty="0"/>
              <a:t>yes</a:t>
            </a:r>
          </a:p>
        </p:txBody>
      </p:sp>
      <p:sp>
        <p:nvSpPr>
          <p:cNvPr id="25" name="TextBox 24">
            <a:extLst>
              <a:ext uri="{FF2B5EF4-FFF2-40B4-BE49-F238E27FC236}">
                <a16:creationId xmlns:a16="http://schemas.microsoft.com/office/drawing/2014/main" id="{D912B538-E6B1-45A7-9389-6530197F082F}"/>
              </a:ext>
            </a:extLst>
          </p:cNvPr>
          <p:cNvSpPr txBox="1"/>
          <p:nvPr/>
        </p:nvSpPr>
        <p:spPr>
          <a:xfrm>
            <a:off x="5624945" y="3084130"/>
            <a:ext cx="2623127" cy="33855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600" dirty="0"/>
              <a:t>Order ANA breakdown..</a:t>
            </a:r>
            <a:r>
              <a:rPr lang="en-US" sz="1600" dirty="0" err="1"/>
              <a:t>etc</a:t>
            </a:r>
            <a:r>
              <a:rPr lang="en-US" sz="1600" dirty="0"/>
              <a:t> </a:t>
            </a:r>
          </a:p>
        </p:txBody>
      </p:sp>
      <p:cxnSp>
        <p:nvCxnSpPr>
          <p:cNvPr id="26" name="Straight Arrow Connector 25">
            <a:extLst>
              <a:ext uri="{FF2B5EF4-FFF2-40B4-BE49-F238E27FC236}">
                <a16:creationId xmlns:a16="http://schemas.microsoft.com/office/drawing/2014/main" id="{51BC71F5-BFC4-466E-AF47-17A323CDA5E0}"/>
              </a:ext>
            </a:extLst>
          </p:cNvPr>
          <p:cNvCxnSpPr>
            <a:cxnSpLocks/>
            <a:stCxn id="24" idx="3"/>
            <a:endCxn id="25" idx="1"/>
          </p:cNvCxnSpPr>
          <p:nvPr/>
        </p:nvCxnSpPr>
        <p:spPr>
          <a:xfrm flipV="1">
            <a:off x="2905775" y="3253407"/>
            <a:ext cx="2719170" cy="9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A2C55A0-9038-43AF-A087-EA8B54A2128A}"/>
              </a:ext>
            </a:extLst>
          </p:cNvPr>
          <p:cNvSpPr txBox="1"/>
          <p:nvPr/>
        </p:nvSpPr>
        <p:spPr>
          <a:xfrm>
            <a:off x="470550" y="3766239"/>
            <a:ext cx="1854940" cy="33855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r>
              <a:rPr lang="en-US" sz="1600" dirty="0"/>
              <a:t>Disregard + ANA IFA</a:t>
            </a:r>
          </a:p>
        </p:txBody>
      </p:sp>
      <p:cxnSp>
        <p:nvCxnSpPr>
          <p:cNvPr id="37" name="Straight Arrow Connector 36">
            <a:extLst>
              <a:ext uri="{FF2B5EF4-FFF2-40B4-BE49-F238E27FC236}">
                <a16:creationId xmlns:a16="http://schemas.microsoft.com/office/drawing/2014/main" id="{FF44E77B-AA16-4E2C-A279-933E8AC619C5}"/>
              </a:ext>
            </a:extLst>
          </p:cNvPr>
          <p:cNvCxnSpPr>
            <a:cxnSpLocks/>
            <a:stCxn id="38" idx="2"/>
            <a:endCxn id="36" idx="0"/>
          </p:cNvCxnSpPr>
          <p:nvPr/>
        </p:nvCxnSpPr>
        <p:spPr>
          <a:xfrm flipH="1">
            <a:off x="1398020" y="3433125"/>
            <a:ext cx="11219" cy="33311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85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6" grpId="0" animBg="1"/>
      <p:bldP spid="38" grpId="0" animBg="1"/>
      <p:bldP spid="39" grpId="0" animBg="1"/>
      <p:bldP spid="18" grpId="0" animBg="1"/>
      <p:bldP spid="19" grpId="0" animBg="1"/>
      <p:bldP spid="20" grpId="0" animBg="1"/>
      <p:bldP spid="22" grpId="0" animBg="1"/>
      <p:bldP spid="23" grpId="0" animBg="1"/>
      <p:bldP spid="24" grpId="0" animBg="1"/>
      <p:bldP spid="2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0"/>
            <a:ext cx="5715000" cy="1143000"/>
          </a:xfrm>
        </p:spPr>
        <p:txBody>
          <a:bodyPr/>
          <a:lstStyle/>
          <a:p>
            <a:r>
              <a:rPr lang="en-US" dirty="0" smtClean="0">
                <a:latin typeface="+mn-lt"/>
              </a:rPr>
              <a:t>Disclosure </a:t>
            </a:r>
            <a:endParaRPr lang="en-US" dirty="0">
              <a:latin typeface="+mn-lt"/>
            </a:endParaRPr>
          </a:p>
        </p:txBody>
      </p:sp>
      <p:sp>
        <p:nvSpPr>
          <p:cNvPr id="3" name="Content Placeholder 2"/>
          <p:cNvSpPr>
            <a:spLocks noGrp="1"/>
          </p:cNvSpPr>
          <p:nvPr>
            <p:ph idx="1"/>
          </p:nvPr>
        </p:nvSpPr>
        <p:spPr>
          <a:xfrm>
            <a:off x="381000" y="1066800"/>
            <a:ext cx="8305800" cy="4525963"/>
          </a:xfrm>
        </p:spPr>
        <p:txBody>
          <a:bodyPr/>
          <a:lstStyle/>
          <a:p>
            <a:r>
              <a:rPr lang="en-US" dirty="0">
                <a:latin typeface="+mn-lt"/>
              </a:rPr>
              <a:t>With respect to the following presentation, there has been no relevant (direct or indirect) financial relationship between the party list above (or spouse/partner) and any for-profit company in the past 24 months which could be considered a conflict of interest.</a:t>
            </a:r>
          </a:p>
          <a:p>
            <a:r>
              <a:rPr lang="en-US" dirty="0">
                <a:latin typeface="+mn-lt"/>
              </a:rPr>
              <a:t>The views expressed in this presentation are those of the presenter and do not reflect the official policy of CHC, Inc.</a:t>
            </a:r>
          </a:p>
          <a:p>
            <a:r>
              <a:rPr lang="en-US" dirty="0">
                <a:latin typeface="+mn-lt"/>
              </a:rPr>
              <a:t>I am obligated to disclose any products which are off-label, unlabeled, experimental, and/or investigation (not FDA approved) and any limitations on the information that I present, such as data that are preliminary or that represent ongoing research, interim analyses, and/or unsupported opinion.  </a:t>
            </a:r>
          </a:p>
          <a:p>
            <a:endParaRPr lang="en-US" dirty="0">
              <a:latin typeface="+mn-lt"/>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prstClr val="white"/>
                </a:solidFill>
                <a:effectLst/>
                <a:uLnTx/>
                <a:uFillTx/>
                <a:latin typeface="Footlight MT Light" pitchFamily="18" charset="0"/>
                <a:ea typeface="ＭＳ Ｐゴシック" charset="0"/>
                <a:cs typeface="+mn-cs"/>
              </a:rPr>
              <a:t>8/19/10</a:t>
            </a:r>
            <a:endParaRPr kumimoji="0" lang="en-US" sz="1000" b="0" i="0" u="none" strike="noStrike" kern="1200" cap="none" spc="0" normalizeH="0" baseline="0" noProof="0" dirty="0">
              <a:ln>
                <a:noFill/>
              </a:ln>
              <a:solidFill>
                <a:prstClr val="white"/>
              </a:solidFill>
              <a:effectLst/>
              <a:uLnTx/>
              <a:uFillTx/>
              <a:latin typeface="Footlight MT Light" pitchFamily="18" charset="0"/>
              <a:ea typeface="ＭＳ Ｐゴシック" charset="0"/>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5D1DF-46CB-4143-ADAB-36F7C1575110}" type="slidenum">
              <a:rPr kumimoji="0" lang="en-US" altLang="en-US" sz="1000" b="0" i="0" u="none" strike="noStrike" kern="1200" cap="none" spc="0" normalizeH="0" baseline="0" noProof="0" smtClean="0">
                <a:ln>
                  <a:noFill/>
                </a:ln>
                <a:solidFill>
                  <a:srgbClr val="FFFFFF"/>
                </a:solidFill>
                <a:effectLst/>
                <a:uLnTx/>
                <a:uFillTx/>
                <a:latin typeface="Footlight MT Light"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000" b="0" i="0" u="none" strike="noStrike" kern="1200" cap="none" spc="0" normalizeH="0" baseline="0" noProof="0">
              <a:ln>
                <a:noFill/>
              </a:ln>
              <a:solidFill>
                <a:srgbClr val="FFFFFF"/>
              </a:solidFill>
              <a:effectLst/>
              <a:uLnTx/>
              <a:uFillTx/>
              <a:latin typeface="Footlight MT Light" pitchFamily="18" charset="0"/>
              <a:ea typeface="+mn-ea"/>
              <a:cs typeface="+mn-cs"/>
            </a:endParaRPr>
          </a:p>
        </p:txBody>
      </p:sp>
    </p:spTree>
    <p:extLst>
      <p:ext uri="{BB962C8B-B14F-4D97-AF65-F5344CB8AC3E}">
        <p14:creationId xmlns:p14="http://schemas.microsoft.com/office/powerpoint/2010/main" val="28146298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rimehealthchannel.com/wp-content/uploads/2011/02/malar-ra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390102" cy="4389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28800" y="685800"/>
            <a:ext cx="5715000" cy="1143000"/>
          </a:xfrm>
        </p:spPr>
        <p:txBody>
          <a:bodyPr/>
          <a:lstStyle/>
          <a:p>
            <a:r>
              <a:rPr lang="en-US" dirty="0" smtClean="0">
                <a:latin typeface="+mn-lt"/>
              </a:rPr>
              <a:t>Malar Rash</a:t>
            </a:r>
            <a:endParaRPr lang="en-US" dirty="0">
              <a:latin typeface="+mn-lt"/>
            </a:endParaRPr>
          </a:p>
        </p:txBody>
      </p:sp>
    </p:spTree>
    <p:extLst>
      <p:ext uri="{BB962C8B-B14F-4D97-AF65-F5344CB8AC3E}">
        <p14:creationId xmlns:p14="http://schemas.microsoft.com/office/powerpoint/2010/main" val="5799605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447800" y="152400"/>
            <a:ext cx="7239000" cy="914400"/>
          </a:xfrm>
        </p:spPr>
        <p:txBody>
          <a:bodyPr/>
          <a:lstStyle/>
          <a:p>
            <a:pPr eaLnBrk="1" hangingPunct="1"/>
            <a:r>
              <a:rPr lang="en-US" altLang="en-US" b="1" dirty="0" smtClean="0">
                <a:latin typeface="Times New Roman" panose="02020603050405020304" pitchFamily="18" charset="0"/>
                <a:ea typeface="ＭＳ Ｐゴシック" panose="020B0600070205080204" pitchFamily="34" charset="-128"/>
              </a:rPr>
              <a:t>Malar Rash</a:t>
            </a:r>
            <a:endParaRPr lang="en-US" altLang="en-US" dirty="0" smtClean="0">
              <a:ea typeface="ＭＳ Ｐゴシック" panose="020B0600070205080204" pitchFamily="34" charset="-128"/>
            </a:endParaRPr>
          </a:p>
        </p:txBody>
      </p:sp>
      <p:pic>
        <p:nvPicPr>
          <p:cNvPr id="44035" name="Picture 4" descr="Mal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117600"/>
            <a:ext cx="5740400" cy="4514295"/>
          </a:xfrm>
        </p:spPr>
      </p:pic>
      <p:sp>
        <p:nvSpPr>
          <p:cNvPr id="44036" name="Rectangle 7"/>
          <p:cNvSpPr>
            <a:spLocks noChangeArrowheads="1"/>
          </p:cNvSpPr>
          <p:nvPr/>
        </p:nvSpPr>
        <p:spPr bwMode="auto">
          <a:xfrm>
            <a:off x="2819400" y="5715000"/>
            <a:ext cx="36893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50000"/>
              </a:lnSpc>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ea typeface="ＭＳ Ｐゴシック" panose="020B0600070205080204" pitchFamily="34" charset="-128"/>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ea typeface="ＭＳ Ｐゴシック" panose="020B0600070205080204" pitchFamily="34" charset="-128"/>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ea typeface="ＭＳ Ｐゴシック" panose="020B0600070205080204" pitchFamily="34" charset="-128"/>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ea typeface="ＭＳ Ｐゴシック" panose="020B0600070205080204" pitchFamily="34" charset="-128"/>
              </a:defRPr>
            </a:lvl9pPr>
          </a:lstStyle>
          <a:p>
            <a:pPr eaLnBrk="1" hangingPunct="1">
              <a:lnSpc>
                <a:spcPct val="100000"/>
              </a:lnSpc>
              <a:spcBef>
                <a:spcPct val="0"/>
              </a:spcBef>
              <a:buClrTx/>
              <a:buFontTx/>
              <a:buNone/>
            </a:pPr>
            <a:r>
              <a:rPr lang="en-US" altLang="en-US" sz="2600" dirty="0">
                <a:latin typeface="Arial" panose="020B0604020202020204" pitchFamily="34" charset="0"/>
              </a:rPr>
              <a:t>Spares nasolabial folds </a:t>
            </a:r>
          </a:p>
        </p:txBody>
      </p:sp>
      <p:sp>
        <p:nvSpPr>
          <p:cNvPr id="44037" name="Line 8"/>
          <p:cNvSpPr>
            <a:spLocks noChangeShapeType="1"/>
          </p:cNvSpPr>
          <p:nvPr/>
        </p:nvSpPr>
        <p:spPr bwMode="auto">
          <a:xfrm flipH="1" flipV="1">
            <a:off x="3810000" y="5045075"/>
            <a:ext cx="15240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0629332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lassconnection.s3.amazonaws.com/170/flashcards/1615170/jpg/discoid_lupus_erythematosus13392608897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6019800" cy="45163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752600" y="609600"/>
            <a:ext cx="5715000" cy="1143000"/>
          </a:xfrm>
        </p:spPr>
        <p:txBody>
          <a:bodyPr/>
          <a:lstStyle/>
          <a:p>
            <a:r>
              <a:rPr lang="en-US" dirty="0" smtClean="0">
                <a:latin typeface="+mn-lt"/>
              </a:rPr>
              <a:t>Discoid Lupus</a:t>
            </a:r>
            <a:endParaRPr lang="en-US" dirty="0">
              <a:latin typeface="+mn-lt"/>
            </a:endParaRPr>
          </a:p>
        </p:txBody>
      </p:sp>
    </p:spTree>
    <p:extLst>
      <p:ext uri="{BB962C8B-B14F-4D97-AF65-F5344CB8AC3E}">
        <p14:creationId xmlns:p14="http://schemas.microsoft.com/office/powerpoint/2010/main" val="19241059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6096000" cy="715962"/>
          </a:xfrm>
        </p:spPr>
        <p:txBody>
          <a:bodyPr/>
          <a:lstStyle/>
          <a:p>
            <a:r>
              <a:rPr lang="en-US" dirty="0" smtClean="0"/>
              <a:t>Good to have a review article</a:t>
            </a:r>
            <a:endParaRPr lang="en-US" dirty="0"/>
          </a:p>
        </p:txBody>
      </p:sp>
      <p:pic>
        <p:nvPicPr>
          <p:cNvPr id="6" name="Content Placeholder 5"/>
          <p:cNvPicPr>
            <a:picLocks noGrp="1" noChangeAspect="1"/>
          </p:cNvPicPr>
          <p:nvPr>
            <p:ph idx="1"/>
          </p:nvPr>
        </p:nvPicPr>
        <p:blipFill rotWithShape="1">
          <a:blip r:embed="rId2"/>
          <a:srcRect l="6885" t="5147" r="17387" b="21418"/>
          <a:stretch/>
        </p:blipFill>
        <p:spPr>
          <a:xfrm>
            <a:off x="0" y="1143000"/>
            <a:ext cx="9144000" cy="4987636"/>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63</a:t>
            </a:fld>
            <a:endParaRPr lang="en-US" altLang="en-US"/>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6245856" y="5669208"/>
              <a:ext cx="2514600" cy="165960"/>
            </p14:xfrm>
          </p:contentPart>
        </mc:Choice>
        <mc:Fallback xmlns="">
          <p:pic>
            <p:nvPicPr>
              <p:cNvPr id="7" name="Ink 6"/>
              <p:cNvPicPr/>
              <p:nvPr/>
            </p:nvPicPr>
            <p:blipFill>
              <a:blip r:embed="rId4"/>
              <a:stretch>
                <a:fillRect/>
              </a:stretch>
            </p:blipFill>
            <p:spPr>
              <a:xfrm>
                <a:off x="6178536" y="5535288"/>
                <a:ext cx="264888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566856" y="5916168"/>
              <a:ext cx="155880" cy="9720"/>
            </p14:xfrm>
          </p:contentPart>
        </mc:Choice>
        <mc:Fallback xmlns="">
          <p:pic>
            <p:nvPicPr>
              <p:cNvPr id="8" name="Ink 7"/>
              <p:cNvPicPr/>
              <p:nvPr/>
            </p:nvPicPr>
            <p:blipFill>
              <a:blip r:embed="rId6"/>
              <a:stretch>
                <a:fillRect/>
              </a:stretch>
            </p:blipFill>
            <p:spPr>
              <a:xfrm>
                <a:off x="499896" y="5782248"/>
                <a:ext cx="289800" cy="277920"/>
              </a:xfrm>
              <a:prstGeom prst="rect">
                <a:avLst/>
              </a:prstGeom>
            </p:spPr>
          </p:pic>
        </mc:Fallback>
      </mc:AlternateContent>
    </p:spTree>
    <p:extLst>
      <p:ext uri="{BB962C8B-B14F-4D97-AF65-F5344CB8AC3E}">
        <p14:creationId xmlns:p14="http://schemas.microsoft.com/office/powerpoint/2010/main" val="22076718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1325562"/>
          </a:xfrm>
        </p:spPr>
        <p:txBody>
          <a:bodyPr/>
          <a:lstStyle/>
          <a:p>
            <a:r>
              <a:rPr lang="en-US" dirty="0" smtClean="0"/>
              <a:t>Drug Induced Lupus – Clinical features</a:t>
            </a:r>
            <a:endParaRPr lang="en-US" dirty="0"/>
          </a:p>
        </p:txBody>
      </p:sp>
      <p:sp>
        <p:nvSpPr>
          <p:cNvPr id="3" name="Content Placeholder 2"/>
          <p:cNvSpPr>
            <a:spLocks noGrp="1"/>
          </p:cNvSpPr>
          <p:nvPr>
            <p:ph idx="1"/>
          </p:nvPr>
        </p:nvSpPr>
        <p:spPr>
          <a:xfrm>
            <a:off x="1143000" y="1600200"/>
            <a:ext cx="7543800" cy="4525963"/>
          </a:xfrm>
        </p:spPr>
        <p:txBody>
          <a:bodyPr/>
          <a:lstStyle/>
          <a:p>
            <a:r>
              <a:rPr lang="en-US" dirty="0" smtClean="0"/>
              <a:t>Advanced age</a:t>
            </a:r>
          </a:p>
          <a:p>
            <a:r>
              <a:rPr lang="en-US" dirty="0" smtClean="0"/>
              <a:t>Male predominance</a:t>
            </a:r>
          </a:p>
          <a:p>
            <a:r>
              <a:rPr lang="en-US" dirty="0" smtClean="0"/>
              <a:t>Constitutional symptoms</a:t>
            </a:r>
          </a:p>
          <a:p>
            <a:r>
              <a:rPr lang="en-US" dirty="0" smtClean="0"/>
              <a:t>Arthritis/</a:t>
            </a:r>
            <a:r>
              <a:rPr lang="en-US" dirty="0" err="1" smtClean="0"/>
              <a:t>arthralgias</a:t>
            </a:r>
            <a:endParaRPr lang="en-US" dirty="0" smtClean="0"/>
          </a:p>
          <a:p>
            <a:r>
              <a:rPr lang="en-US" dirty="0" err="1" smtClean="0"/>
              <a:t>Serositis</a:t>
            </a:r>
            <a:r>
              <a:rPr lang="en-US" dirty="0" smtClean="0"/>
              <a:t> (pleural/peritoneal/pericardial –itis)</a:t>
            </a:r>
            <a:endParaRPr lang="en-US" dirty="0"/>
          </a:p>
          <a:p>
            <a:r>
              <a:rPr lang="en-US" dirty="0" smtClean="0"/>
              <a:t>Autoimmune hemolytic anemia/thrombocytopenia</a:t>
            </a:r>
          </a:p>
          <a:p>
            <a:r>
              <a:rPr lang="en-US" dirty="0" err="1" smtClean="0"/>
              <a:t>Antihistone</a:t>
            </a:r>
            <a:r>
              <a:rPr lang="en-US" dirty="0" smtClean="0"/>
              <a:t> antibodies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64</a:t>
            </a:fld>
            <a:endParaRPr lang="en-US" altLang="en-US"/>
          </a:p>
        </p:txBody>
      </p:sp>
    </p:spTree>
    <p:extLst>
      <p:ext uri="{BB962C8B-B14F-4D97-AF65-F5344CB8AC3E}">
        <p14:creationId xmlns:p14="http://schemas.microsoft.com/office/powerpoint/2010/main" val="491260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commonly associated drugs</a:t>
            </a:r>
            <a:endParaRPr lang="en-US" dirty="0"/>
          </a:p>
        </p:txBody>
      </p:sp>
      <p:sp>
        <p:nvSpPr>
          <p:cNvPr id="3" name="Content Placeholder 2"/>
          <p:cNvSpPr>
            <a:spLocks noGrp="1"/>
          </p:cNvSpPr>
          <p:nvPr>
            <p:ph idx="1"/>
          </p:nvPr>
        </p:nvSpPr>
        <p:spPr>
          <a:xfrm>
            <a:off x="914400" y="1600200"/>
            <a:ext cx="3352800" cy="4525963"/>
          </a:xfrm>
        </p:spPr>
        <p:txBody>
          <a:bodyPr/>
          <a:lstStyle/>
          <a:p>
            <a:r>
              <a:rPr lang="en-US" dirty="0" smtClean="0"/>
              <a:t>Definite</a:t>
            </a:r>
          </a:p>
          <a:p>
            <a:pPr lvl="1"/>
            <a:r>
              <a:rPr lang="en-US" dirty="0" smtClean="0"/>
              <a:t>Procainamide</a:t>
            </a:r>
          </a:p>
          <a:p>
            <a:pPr lvl="1"/>
            <a:r>
              <a:rPr lang="en-US" dirty="0" smtClean="0"/>
              <a:t>Hydralazine</a:t>
            </a:r>
          </a:p>
          <a:p>
            <a:pPr lvl="1"/>
            <a:r>
              <a:rPr lang="en-US" dirty="0" smtClean="0"/>
              <a:t>Isoniazid</a:t>
            </a:r>
          </a:p>
          <a:p>
            <a:pPr lvl="1"/>
            <a:r>
              <a:rPr lang="en-US" dirty="0" smtClean="0"/>
              <a:t>Phenytoin</a:t>
            </a:r>
          </a:p>
          <a:p>
            <a:pPr lvl="1"/>
            <a:r>
              <a:rPr lang="en-US" dirty="0" smtClean="0"/>
              <a:t>Chlorpromazine</a:t>
            </a:r>
          </a:p>
          <a:p>
            <a:pPr lvl="1"/>
            <a:r>
              <a:rPr lang="en-US" dirty="0" smtClean="0"/>
              <a:t>Quinidine</a:t>
            </a:r>
          </a:p>
          <a:p>
            <a:pPr lvl="1"/>
            <a:r>
              <a:rPr lang="en-US" dirty="0" smtClean="0"/>
              <a:t>TNF-alpha inhibitors</a:t>
            </a:r>
          </a:p>
          <a:p>
            <a:pPr lvl="1"/>
            <a:r>
              <a:rPr lang="en-US" dirty="0" smtClean="0"/>
              <a:t>Minocycline</a:t>
            </a:r>
          </a:p>
          <a:p>
            <a:pPr lvl="1"/>
            <a:r>
              <a:rPr lang="en-US" dirty="0" smtClean="0"/>
              <a:t>Statins</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65</a:t>
            </a:fld>
            <a:endParaRPr lang="en-US" altLang="en-US"/>
          </a:p>
        </p:txBody>
      </p:sp>
      <p:sp>
        <p:nvSpPr>
          <p:cNvPr id="7" name="Content Placeholder 2"/>
          <p:cNvSpPr txBox="1">
            <a:spLocks/>
          </p:cNvSpPr>
          <p:nvPr/>
        </p:nvSpPr>
        <p:spPr bwMode="auto">
          <a:xfrm>
            <a:off x="4495800" y="1622079"/>
            <a:ext cx="2667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2400" kern="1200">
                <a:solidFill>
                  <a:schemeClr val="tx1"/>
                </a:solidFill>
                <a:latin typeface="Footlight MT Light" pitchFamily="18" charset="0"/>
                <a:ea typeface="ＭＳ Ｐゴシック" pitchFamily="34" charset="-128"/>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Possible</a:t>
            </a:r>
          </a:p>
          <a:p>
            <a:pPr lvl="1"/>
            <a:r>
              <a:rPr lang="en-US" dirty="0" smtClean="0"/>
              <a:t>Methyldopa</a:t>
            </a:r>
          </a:p>
          <a:p>
            <a:pPr lvl="1"/>
            <a:r>
              <a:rPr lang="en-US" dirty="0" smtClean="0"/>
              <a:t>Sulfonamides</a:t>
            </a:r>
          </a:p>
          <a:p>
            <a:pPr lvl="1"/>
            <a:r>
              <a:rPr lang="en-US" dirty="0" err="1" smtClean="0"/>
              <a:t>Methimazole</a:t>
            </a:r>
            <a:endParaRPr lang="en-US" dirty="0" smtClean="0"/>
          </a:p>
          <a:p>
            <a:pPr lvl="1"/>
            <a:r>
              <a:rPr lang="en-US" dirty="0" smtClean="0"/>
              <a:t>Nitrofurantoin</a:t>
            </a:r>
          </a:p>
          <a:p>
            <a:pPr lvl="1"/>
            <a:r>
              <a:rPr lang="en-US" dirty="0" smtClean="0"/>
              <a:t>Beta Blockers</a:t>
            </a:r>
          </a:p>
          <a:p>
            <a:pPr lvl="1"/>
            <a:r>
              <a:rPr lang="en-US" dirty="0" smtClean="0"/>
              <a:t>PTU</a:t>
            </a:r>
          </a:p>
          <a:p>
            <a:pPr lvl="1"/>
            <a:r>
              <a:rPr lang="en-US" dirty="0" smtClean="0"/>
              <a:t>D-</a:t>
            </a:r>
            <a:r>
              <a:rPr lang="en-US" dirty="0" err="1" smtClean="0"/>
              <a:t>penicillamine</a:t>
            </a:r>
            <a:endParaRPr lang="en-US" dirty="0" smtClean="0"/>
          </a:p>
          <a:p>
            <a:pPr lvl="1"/>
            <a:r>
              <a:rPr lang="en-US" dirty="0" smtClean="0"/>
              <a:t>Carbamazepine</a:t>
            </a:r>
          </a:p>
          <a:p>
            <a:pPr lvl="1"/>
            <a:r>
              <a:rPr lang="en-US" dirty="0" smtClean="0"/>
              <a:t>Captopril</a:t>
            </a:r>
          </a:p>
          <a:p>
            <a:pPr lvl="1"/>
            <a:endParaRPr lang="en-US" dirty="0" smtClean="0"/>
          </a:p>
          <a:p>
            <a:pPr marL="457200" lvl="1" indent="0">
              <a:buNone/>
            </a:pPr>
            <a:endParaRPr lang="en-US" dirty="0" smtClean="0"/>
          </a:p>
          <a:p>
            <a:pPr lvl="1"/>
            <a:endParaRPr lang="en-US" dirty="0" smtClean="0"/>
          </a:p>
        </p:txBody>
      </p:sp>
    </p:spTree>
    <p:extLst>
      <p:ext uri="{BB962C8B-B14F-4D97-AF65-F5344CB8AC3E}">
        <p14:creationId xmlns:p14="http://schemas.microsoft.com/office/powerpoint/2010/main" val="29113467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762000"/>
            <a:ext cx="5715000" cy="1143000"/>
          </a:xfrm>
        </p:spPr>
        <p:txBody>
          <a:bodyPr/>
          <a:lstStyle/>
          <a:p>
            <a:r>
              <a:rPr lang="en-US" sz="2400" dirty="0">
                <a:solidFill>
                  <a:prstClr val="black"/>
                </a:solidFill>
              </a:rPr>
              <a:t>“Hmm…I wonder if this is a Rheum case”:  What ROS/PMH should I ask about?</a:t>
            </a:r>
            <a:endParaRPr lang="en-US" dirty="0"/>
          </a:p>
        </p:txBody>
      </p:sp>
      <p:sp>
        <p:nvSpPr>
          <p:cNvPr id="3" name="Content Placeholder 2"/>
          <p:cNvSpPr>
            <a:spLocks noGrp="1"/>
          </p:cNvSpPr>
          <p:nvPr>
            <p:ph idx="1"/>
          </p:nvPr>
        </p:nvSpPr>
        <p:spPr>
          <a:xfrm>
            <a:off x="77709" y="1867694"/>
            <a:ext cx="8610600" cy="4525963"/>
          </a:xfrm>
        </p:spPr>
        <p:txBody>
          <a:bodyPr/>
          <a:lstStyle/>
          <a:p>
            <a:r>
              <a:rPr lang="en-US" dirty="0" smtClean="0"/>
              <a:t>Constitutional: Fever.  Unexplained weight loss.  Fatigue. Swollen nodes</a:t>
            </a:r>
          </a:p>
          <a:p>
            <a:r>
              <a:rPr lang="en-US" dirty="0" err="1" smtClean="0"/>
              <a:t>Derm</a:t>
            </a:r>
            <a:r>
              <a:rPr lang="en-US" dirty="0" smtClean="0"/>
              <a:t>: Rashes.  Photosensitivity.  Hair loss.  Pallor.  Nail change</a:t>
            </a:r>
          </a:p>
          <a:p>
            <a:r>
              <a:rPr lang="en-US" dirty="0" smtClean="0"/>
              <a:t>HEENT: Dry mouth.  Dry eyes.  Vision problems.  Eye pain.  Photosensitivity.  Oral sores.  Facial swelling (parotids)</a:t>
            </a:r>
          </a:p>
          <a:p>
            <a:r>
              <a:rPr lang="en-US" dirty="0" err="1" smtClean="0"/>
              <a:t>Heme</a:t>
            </a:r>
            <a:r>
              <a:rPr lang="en-US" dirty="0" smtClean="0"/>
              <a:t>: blood clots, excessive bleeding/bruising, frequent infections</a:t>
            </a:r>
          </a:p>
          <a:p>
            <a:r>
              <a:rPr lang="en-US" dirty="0" smtClean="0"/>
              <a:t>Neuro/Psych: Confusion. </a:t>
            </a:r>
            <a:r>
              <a:rPr lang="en-US" dirty="0" err="1" smtClean="0"/>
              <a:t>Paresthesias</a:t>
            </a:r>
            <a:r>
              <a:rPr lang="en-US" dirty="0" smtClean="0"/>
              <a:t>.  Weakness</a:t>
            </a:r>
          </a:p>
          <a:p>
            <a:r>
              <a:rPr lang="en-US" dirty="0" err="1" smtClean="0"/>
              <a:t>Pulm</a:t>
            </a:r>
            <a:r>
              <a:rPr lang="en-US" dirty="0" smtClean="0"/>
              <a:t>: Dyspnea.  Cough</a:t>
            </a:r>
          </a:p>
          <a:p>
            <a:r>
              <a:rPr lang="en-US" dirty="0" smtClean="0"/>
              <a:t>GU: genital sores.  Frothy urine.  Hematuria. Pregnancy loss.</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66</a:t>
            </a:fld>
            <a:endParaRPr lang="en-US" altLang="en-US"/>
          </a:p>
        </p:txBody>
      </p:sp>
    </p:spTree>
    <p:extLst>
      <p:ext uri="{BB962C8B-B14F-4D97-AF65-F5344CB8AC3E}">
        <p14:creationId xmlns:p14="http://schemas.microsoft.com/office/powerpoint/2010/main" val="9915882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714546"/>
            <a:ext cx="5715000" cy="1143000"/>
          </a:xfrm>
        </p:spPr>
        <p:txBody>
          <a:bodyPr/>
          <a:lstStyle/>
          <a:p>
            <a:r>
              <a:rPr lang="en-US" dirty="0" smtClean="0"/>
              <a:t>RA</a:t>
            </a:r>
            <a:endParaRPr lang="en-US" dirty="0"/>
          </a:p>
        </p:txBody>
      </p:sp>
      <p:sp>
        <p:nvSpPr>
          <p:cNvPr id="3" name="Content Placeholder 2"/>
          <p:cNvSpPr>
            <a:spLocks noGrp="1"/>
          </p:cNvSpPr>
          <p:nvPr>
            <p:ph idx="1"/>
          </p:nvPr>
        </p:nvSpPr>
        <p:spPr>
          <a:xfrm>
            <a:off x="228600" y="1600200"/>
            <a:ext cx="7696200" cy="4963609"/>
          </a:xfrm>
        </p:spPr>
        <p:txBody>
          <a:bodyPr/>
          <a:lstStyle/>
          <a:p>
            <a:r>
              <a:rPr lang="en-US" dirty="0" smtClean="0"/>
              <a:t>Prevalence 1% lifetime risk.</a:t>
            </a:r>
          </a:p>
          <a:p>
            <a:r>
              <a:rPr lang="en-US" dirty="0" smtClean="0"/>
              <a:t>Peaks ages 30-50 years, but can occur at any age</a:t>
            </a:r>
          </a:p>
          <a:p>
            <a:r>
              <a:rPr lang="en-US" dirty="0" smtClean="0"/>
              <a:t>After 10 years of RA, 35% of patients have disability</a:t>
            </a:r>
          </a:p>
          <a:p>
            <a:r>
              <a:rPr lang="en-US" dirty="0" smtClean="0"/>
              <a:t>Risk increased</a:t>
            </a:r>
          </a:p>
          <a:p>
            <a:pPr lvl="1"/>
            <a:r>
              <a:rPr lang="en-US" dirty="0" smtClean="0"/>
              <a:t>With age</a:t>
            </a:r>
          </a:p>
          <a:p>
            <a:pPr lvl="1"/>
            <a:r>
              <a:rPr lang="en-US" dirty="0" smtClean="0"/>
              <a:t>In smokers (and former smokers)</a:t>
            </a:r>
          </a:p>
          <a:p>
            <a:pPr lvl="1"/>
            <a:r>
              <a:rPr lang="en-US" dirty="0" smtClean="0"/>
              <a:t>In females</a:t>
            </a:r>
          </a:p>
          <a:p>
            <a:pPr lvl="1"/>
            <a:r>
              <a:rPr lang="en-US" dirty="0" smtClean="0"/>
              <a:t>When family history</a:t>
            </a:r>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67</a:t>
            </a:fld>
            <a:endParaRPr lang="en-US" altLang="en-US"/>
          </a:p>
        </p:txBody>
      </p:sp>
    </p:spTree>
    <p:extLst>
      <p:ext uri="{BB962C8B-B14F-4D97-AF65-F5344CB8AC3E}">
        <p14:creationId xmlns:p14="http://schemas.microsoft.com/office/powerpoint/2010/main" val="20513728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5715000" cy="762000"/>
          </a:xfrm>
        </p:spPr>
        <p:txBody>
          <a:bodyPr/>
          <a:lstStyle/>
          <a:p>
            <a:r>
              <a:rPr lang="en-US" dirty="0" smtClean="0"/>
              <a:t>How it presents</a:t>
            </a:r>
            <a:endParaRPr lang="en-US" dirty="0"/>
          </a:p>
        </p:txBody>
      </p:sp>
      <p:sp>
        <p:nvSpPr>
          <p:cNvPr id="3" name="Content Placeholder 2"/>
          <p:cNvSpPr>
            <a:spLocks noGrp="1"/>
          </p:cNvSpPr>
          <p:nvPr>
            <p:ph idx="1"/>
          </p:nvPr>
        </p:nvSpPr>
        <p:spPr>
          <a:xfrm>
            <a:off x="762000" y="685800"/>
            <a:ext cx="7924800" cy="4983163"/>
          </a:xfrm>
        </p:spPr>
        <p:txBody>
          <a:bodyPr/>
          <a:lstStyle/>
          <a:p>
            <a:r>
              <a:rPr lang="en-US" dirty="0" smtClean="0"/>
              <a:t>Symmetric </a:t>
            </a:r>
            <a:r>
              <a:rPr lang="en-US" dirty="0" err="1" smtClean="0"/>
              <a:t>polyarthralgias</a:t>
            </a:r>
            <a:r>
              <a:rPr lang="en-US" dirty="0" smtClean="0"/>
              <a:t>: </a:t>
            </a:r>
            <a:r>
              <a:rPr lang="en-US" dirty="0"/>
              <a:t>Early </a:t>
            </a:r>
            <a:r>
              <a:rPr lang="en-US" b="1" dirty="0"/>
              <a:t>rheumatoid</a:t>
            </a:r>
            <a:r>
              <a:rPr lang="en-US" dirty="0"/>
              <a:t> arthritis tends to </a:t>
            </a:r>
            <a:r>
              <a:rPr lang="en-US" b="1" dirty="0"/>
              <a:t>affect</a:t>
            </a:r>
            <a:r>
              <a:rPr lang="en-US" dirty="0"/>
              <a:t> your smaller </a:t>
            </a:r>
            <a:r>
              <a:rPr lang="en-US" b="1" dirty="0"/>
              <a:t>joints first</a:t>
            </a:r>
            <a:r>
              <a:rPr lang="en-US" dirty="0"/>
              <a:t> — particularly the </a:t>
            </a:r>
            <a:r>
              <a:rPr lang="en-US" b="1" dirty="0"/>
              <a:t>joints</a:t>
            </a:r>
            <a:r>
              <a:rPr lang="en-US" dirty="0"/>
              <a:t> that attach your fingers to your hands and your toes to your feet. As the disease progresses, symptoms often spread to the wrists, knees, ankles, elbows, hips and shoulders</a:t>
            </a:r>
            <a:r>
              <a:rPr lang="en-US" dirty="0" smtClean="0"/>
              <a:t>.</a:t>
            </a:r>
          </a:p>
          <a:p>
            <a:r>
              <a:rPr lang="en-US" dirty="0" smtClean="0"/>
              <a:t>Synovitis</a:t>
            </a:r>
          </a:p>
          <a:p>
            <a:r>
              <a:rPr lang="en-US" dirty="0" smtClean="0"/>
              <a:t>Morning stiffness (&gt;=1 hour)</a:t>
            </a:r>
          </a:p>
          <a:p>
            <a:r>
              <a:rPr lang="en-US" dirty="0" smtClean="0"/>
              <a:t>Abnormal inflammatory markers (CRP, ESR, CBC, etc.)</a:t>
            </a:r>
          </a:p>
          <a:p>
            <a:r>
              <a:rPr lang="en-US" dirty="0" smtClean="0"/>
              <a:t>Findings on imaging</a:t>
            </a:r>
          </a:p>
          <a:p>
            <a:r>
              <a:rPr lang="en-US" dirty="0" smtClean="0"/>
              <a:t>Elevated RF (Rheumatoid Factor) and anti-CCP</a:t>
            </a:r>
          </a:p>
          <a:p>
            <a:pPr lvl="1"/>
            <a:r>
              <a:rPr lang="en-US" dirty="0" smtClean="0"/>
              <a:t>Anti-CCP is better.  50% may be negative early, while 80% will have positive markers later</a:t>
            </a:r>
          </a:p>
          <a:p>
            <a:pPr lvl="1"/>
            <a:r>
              <a:rPr lang="en-US" dirty="0" smtClean="0"/>
              <a:t>Extent of elevation somewhat helpful</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68</a:t>
            </a:fld>
            <a:endParaRPr lang="en-US" altLang="en-US"/>
          </a:p>
        </p:txBody>
      </p:sp>
    </p:spTree>
    <p:extLst>
      <p:ext uri="{BB962C8B-B14F-4D97-AF65-F5344CB8AC3E}">
        <p14:creationId xmlns:p14="http://schemas.microsoft.com/office/powerpoint/2010/main" val="3451442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5715000" cy="1143000"/>
          </a:xfrm>
        </p:spPr>
        <p:txBody>
          <a:bodyPr/>
          <a:lstStyle/>
          <a:p>
            <a:r>
              <a:rPr lang="en-US" dirty="0" smtClean="0">
                <a:latin typeface="+mn-lt"/>
              </a:rPr>
              <a:t>RA- Distribution</a:t>
            </a:r>
            <a:endParaRPr lang="en-US" dirty="0">
              <a:latin typeface="+mn-lt"/>
            </a:endParaRPr>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600200"/>
            <a:ext cx="3962400" cy="4411250"/>
          </a:xfrm>
          <a:noFill/>
          <a:ln w="76200">
            <a:solidFill>
              <a:srgbClr val="FF0000"/>
            </a:solidFill>
            <a:miter lim="800000"/>
            <a:headEnd/>
            <a:tailEnd/>
          </a:ln>
        </p:spPr>
      </p:pic>
    </p:spTree>
    <p:extLst>
      <p:ext uri="{BB962C8B-B14F-4D97-AF65-F5344CB8AC3E}">
        <p14:creationId xmlns:p14="http://schemas.microsoft.com/office/powerpoint/2010/main" val="982128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13607"/>
            <a:ext cx="5715000" cy="1143000"/>
          </a:xfrm>
        </p:spPr>
        <p:txBody>
          <a:bodyPr/>
          <a:lstStyle/>
          <a:p>
            <a:r>
              <a:rPr lang="en-US" sz="4000" dirty="0" smtClean="0"/>
              <a:t>Joint Pain</a:t>
            </a:r>
            <a:endParaRPr lang="en-US" sz="4000" dirty="0"/>
          </a:p>
        </p:txBody>
      </p:sp>
      <p:sp>
        <p:nvSpPr>
          <p:cNvPr id="3" name="Content Placeholder 2"/>
          <p:cNvSpPr>
            <a:spLocks noGrp="1"/>
          </p:cNvSpPr>
          <p:nvPr>
            <p:ph idx="1"/>
          </p:nvPr>
        </p:nvSpPr>
        <p:spPr>
          <a:xfrm>
            <a:off x="1185672" y="2133600"/>
            <a:ext cx="7467600" cy="4297363"/>
          </a:xfrm>
        </p:spPr>
        <p:txBody>
          <a:bodyPr/>
          <a:lstStyle/>
          <a:p>
            <a:r>
              <a:rPr lang="en-US" dirty="0" smtClean="0"/>
              <a:t>This is the approach as presented in </a:t>
            </a:r>
            <a:r>
              <a:rPr lang="en-US" dirty="0" err="1" smtClean="0"/>
              <a:t>ConferMED</a:t>
            </a:r>
            <a:r>
              <a:rPr lang="en-US" dirty="0" smtClean="0"/>
              <a:t> ECHO-Rheumatology series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7</a:t>
            </a:fld>
            <a:endParaRPr lang="en-US" altLang="en-US"/>
          </a:p>
        </p:txBody>
      </p:sp>
    </p:spTree>
    <p:extLst>
      <p:ext uri="{BB962C8B-B14F-4D97-AF65-F5344CB8AC3E}">
        <p14:creationId xmlns:p14="http://schemas.microsoft.com/office/powerpoint/2010/main" val="24640527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6"/>
          <p:cNvSpPr>
            <a:spLocks noGrp="1" noChangeArrowheads="1"/>
          </p:cNvSpPr>
          <p:nvPr>
            <p:ph type="title"/>
          </p:nvPr>
        </p:nvSpPr>
        <p:spPr>
          <a:xfrm>
            <a:off x="1929765" y="838200"/>
            <a:ext cx="5715000" cy="1143000"/>
          </a:xfrm>
        </p:spPr>
        <p:txBody>
          <a:bodyPr/>
          <a:lstStyle/>
          <a:p>
            <a:pPr eaLnBrk="1" hangingPunct="1">
              <a:defRPr/>
            </a:pPr>
            <a:r>
              <a:rPr lang="en-US" altLang="en-US" dirty="0" smtClean="0">
                <a:latin typeface="+mn-lt"/>
              </a:rPr>
              <a:t>OA (DJD)-Distribution</a:t>
            </a:r>
          </a:p>
        </p:txBody>
      </p:sp>
      <p:pic>
        <p:nvPicPr>
          <p:cNvPr id="717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3536" y="2103437"/>
            <a:ext cx="3821064" cy="3962400"/>
          </a:xfrm>
          <a:noFill/>
          <a:ln w="76200">
            <a:solidFill>
              <a:srgbClr val="FF0000"/>
            </a:solidFill>
            <a:miter lim="800000"/>
            <a:headEnd/>
            <a:tailEnd/>
          </a:ln>
        </p:spPr>
      </p:pic>
      <p:sp>
        <p:nvSpPr>
          <p:cNvPr id="7172" name="Rectangle 8"/>
          <p:cNvSpPr>
            <a:spLocks noChangeArrowheads="1"/>
          </p:cNvSpPr>
          <p:nvPr/>
        </p:nvSpPr>
        <p:spPr bwMode="auto">
          <a:xfrm>
            <a:off x="7081520" y="5181600"/>
            <a:ext cx="1905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000" b="1">
                <a:solidFill>
                  <a:schemeClr val="tx1"/>
                </a:solidFill>
                <a:latin typeface="Arial" charset="0"/>
              </a:defRPr>
            </a:lvl1pPr>
            <a:lvl2pPr marL="742950" indent="-285750">
              <a:defRPr sz="1000" b="1">
                <a:solidFill>
                  <a:schemeClr val="tx1"/>
                </a:solidFill>
                <a:latin typeface="Arial" charset="0"/>
              </a:defRPr>
            </a:lvl2pPr>
            <a:lvl3pPr marL="1143000" indent="-228600">
              <a:defRPr sz="1000" b="1">
                <a:solidFill>
                  <a:schemeClr val="tx1"/>
                </a:solidFill>
                <a:latin typeface="Arial" charset="0"/>
              </a:defRPr>
            </a:lvl3pPr>
            <a:lvl4pPr marL="1600200" indent="-228600">
              <a:defRPr sz="1000" b="1">
                <a:solidFill>
                  <a:schemeClr val="tx1"/>
                </a:solidFill>
                <a:latin typeface="Arial" charset="0"/>
              </a:defRPr>
            </a:lvl4pPr>
            <a:lvl5pPr marL="2057400" indent="-22860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eaLnBrk="1" hangingPunct="1"/>
            <a:r>
              <a:rPr lang="en-US" altLang="en-US" b="0" dirty="0" err="1"/>
              <a:t>Latinis</a:t>
            </a:r>
            <a:r>
              <a:rPr lang="en-US" altLang="en-US" b="0" dirty="0"/>
              <a:t>, K., Dao, K, Shepherd, R, Gutierrez, E, Velazquez, C</a:t>
            </a:r>
            <a:r>
              <a:rPr lang="en-US" altLang="en-US" b="0" i="1" dirty="0"/>
              <a:t>.  The</a:t>
            </a:r>
            <a:r>
              <a:rPr lang="en-US" altLang="en-US" b="0" dirty="0"/>
              <a:t> </a:t>
            </a:r>
            <a:r>
              <a:rPr lang="en-US" altLang="en-US" b="0" i="1" dirty="0"/>
              <a:t>Washington Manual Rheumatology Subspecialty Consult.</a:t>
            </a:r>
            <a:r>
              <a:rPr lang="en-US" altLang="en-US" b="0" dirty="0"/>
              <a:t>, LWW, 2003. </a:t>
            </a:r>
          </a:p>
        </p:txBody>
      </p:sp>
      <p:sp>
        <p:nvSpPr>
          <p:cNvPr id="39947" name="Line 11"/>
          <p:cNvSpPr>
            <a:spLocks noChangeShapeType="1"/>
          </p:cNvSpPr>
          <p:nvPr/>
        </p:nvSpPr>
        <p:spPr bwMode="auto">
          <a:xfrm flipH="1">
            <a:off x="5181600" y="3817937"/>
            <a:ext cx="1676400" cy="533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Line 12"/>
          <p:cNvSpPr>
            <a:spLocks noChangeShapeType="1"/>
          </p:cNvSpPr>
          <p:nvPr/>
        </p:nvSpPr>
        <p:spPr bwMode="auto">
          <a:xfrm flipH="1" flipV="1">
            <a:off x="5236210" y="4464844"/>
            <a:ext cx="1752600" cy="152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Text Box 10"/>
          <p:cNvSpPr txBox="1">
            <a:spLocks noChangeArrowheads="1"/>
          </p:cNvSpPr>
          <p:nvPr/>
        </p:nvSpPr>
        <p:spPr bwMode="auto">
          <a:xfrm>
            <a:off x="7010400" y="35814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b="1">
                <a:solidFill>
                  <a:schemeClr val="tx1"/>
                </a:solidFill>
                <a:latin typeface="Arial" charset="0"/>
              </a:defRPr>
            </a:lvl1pPr>
            <a:lvl2pPr marL="742950" indent="-285750">
              <a:defRPr sz="1000" b="1">
                <a:solidFill>
                  <a:schemeClr val="tx1"/>
                </a:solidFill>
                <a:latin typeface="Arial" charset="0"/>
              </a:defRPr>
            </a:lvl2pPr>
            <a:lvl3pPr marL="1143000" indent="-228600">
              <a:defRPr sz="1000" b="1">
                <a:solidFill>
                  <a:schemeClr val="tx1"/>
                </a:solidFill>
                <a:latin typeface="Arial" charset="0"/>
              </a:defRPr>
            </a:lvl3pPr>
            <a:lvl4pPr marL="1600200" indent="-228600">
              <a:defRPr sz="1000" b="1">
                <a:solidFill>
                  <a:schemeClr val="tx1"/>
                </a:solidFill>
                <a:latin typeface="Arial" charset="0"/>
              </a:defRPr>
            </a:lvl4pPr>
            <a:lvl5pPr marL="2057400" indent="-22860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r>
              <a:rPr lang="en-US" altLang="en-US" sz="1800" b="0" dirty="0"/>
              <a:t>Bouchard’s</a:t>
            </a:r>
          </a:p>
        </p:txBody>
      </p:sp>
      <p:sp>
        <p:nvSpPr>
          <p:cNvPr id="39945" name="Text Box 9"/>
          <p:cNvSpPr txBox="1">
            <a:spLocks noChangeArrowheads="1"/>
          </p:cNvSpPr>
          <p:nvPr/>
        </p:nvSpPr>
        <p:spPr bwMode="auto">
          <a:xfrm>
            <a:off x="7004050" y="4357688"/>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000" b="1">
                <a:solidFill>
                  <a:schemeClr val="tx1"/>
                </a:solidFill>
                <a:latin typeface="Arial" charset="0"/>
              </a:defRPr>
            </a:lvl1pPr>
            <a:lvl2pPr marL="742950" indent="-285750">
              <a:defRPr sz="1000" b="1">
                <a:solidFill>
                  <a:schemeClr val="tx1"/>
                </a:solidFill>
                <a:latin typeface="Arial" charset="0"/>
              </a:defRPr>
            </a:lvl2pPr>
            <a:lvl3pPr marL="1143000" indent="-228600">
              <a:defRPr sz="1000" b="1">
                <a:solidFill>
                  <a:schemeClr val="tx1"/>
                </a:solidFill>
                <a:latin typeface="Arial" charset="0"/>
              </a:defRPr>
            </a:lvl3pPr>
            <a:lvl4pPr marL="1600200" indent="-228600">
              <a:defRPr sz="1000" b="1">
                <a:solidFill>
                  <a:schemeClr val="tx1"/>
                </a:solidFill>
                <a:latin typeface="Arial" charset="0"/>
              </a:defRPr>
            </a:lvl4pPr>
            <a:lvl5pPr marL="2057400" indent="-22860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r>
              <a:rPr lang="en-US" altLang="en-US" sz="1800" b="0"/>
              <a:t>Heberden’s</a:t>
            </a:r>
          </a:p>
        </p:txBody>
      </p:sp>
    </p:spTree>
    <p:extLst>
      <p:ext uri="{BB962C8B-B14F-4D97-AF65-F5344CB8AC3E}">
        <p14:creationId xmlns:p14="http://schemas.microsoft.com/office/powerpoint/2010/main" val="3395674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9947"/>
                                        </p:tgtEl>
                                        <p:attrNameLst>
                                          <p:attrName>style.visibility</p:attrName>
                                        </p:attrNameLst>
                                      </p:cBhvr>
                                      <p:to>
                                        <p:strVal val="visible"/>
                                      </p:to>
                                    </p:set>
                                    <p:animEffect transition="in" filter="wipe(right)">
                                      <p:cBhvr>
                                        <p:cTn id="7" dur="500"/>
                                        <p:tgtEl>
                                          <p:spTgt spid="3994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946"/>
                                        </p:tgtEl>
                                        <p:attrNameLst>
                                          <p:attrName>style.visibility</p:attrName>
                                        </p:attrNameLst>
                                      </p:cBhvr>
                                      <p:to>
                                        <p:strVal val="visible"/>
                                      </p:to>
                                    </p:set>
                                    <p:animEffect transition="in" filter="wipe(right)">
                                      <p:cBhvr>
                                        <p:cTn id="10" dur="500"/>
                                        <p:tgtEl>
                                          <p:spTgt spid="3994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9948"/>
                                        </p:tgtEl>
                                        <p:attrNameLst>
                                          <p:attrName>style.visibility</p:attrName>
                                        </p:attrNameLst>
                                      </p:cBhvr>
                                      <p:to>
                                        <p:strVal val="visible"/>
                                      </p:to>
                                    </p:set>
                                    <p:animEffect transition="in" filter="wipe(right)">
                                      <p:cBhvr>
                                        <p:cTn id="13" dur="500"/>
                                        <p:tgtEl>
                                          <p:spTgt spid="3994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9945"/>
                                        </p:tgtEl>
                                        <p:attrNameLst>
                                          <p:attrName>style.visibility</p:attrName>
                                        </p:attrNameLst>
                                      </p:cBhvr>
                                      <p:to>
                                        <p:strVal val="visible"/>
                                      </p:to>
                                    </p:set>
                                    <p:animEffect transition="in" filter="wipe(right)">
                                      <p:cBhvr>
                                        <p:cTn id="16" dur="500"/>
                                        <p:tgtEl>
                                          <p:spTgt spid="3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animBg="1"/>
      <p:bldP spid="39948" grpId="0" animBg="1"/>
      <p:bldP spid="39946" grpId="0"/>
      <p:bldP spid="3994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It’s worth pointing out</a:t>
            </a:r>
            <a:endParaRPr lang="en-US" dirty="0"/>
          </a:p>
        </p:txBody>
      </p:sp>
      <p:sp>
        <p:nvSpPr>
          <p:cNvPr id="3" name="Content Placeholder 2"/>
          <p:cNvSpPr>
            <a:spLocks noGrp="1"/>
          </p:cNvSpPr>
          <p:nvPr>
            <p:ph idx="1"/>
          </p:nvPr>
        </p:nvSpPr>
        <p:spPr>
          <a:xfrm>
            <a:off x="1066800" y="1295400"/>
            <a:ext cx="7620000" cy="4830763"/>
          </a:xfrm>
        </p:spPr>
        <p:txBody>
          <a:bodyPr/>
          <a:lstStyle/>
          <a:p>
            <a:r>
              <a:rPr lang="en-US" dirty="0" smtClean="0"/>
              <a:t>By a certain age, DJD is fairly universal</a:t>
            </a:r>
          </a:p>
          <a:p>
            <a:r>
              <a:rPr lang="en-US" dirty="0" smtClean="0"/>
              <a:t>So you can have both RA and OA</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71</a:t>
            </a:fld>
            <a:endParaRPr lang="en-US" altLang="en-US"/>
          </a:p>
        </p:txBody>
      </p:sp>
    </p:spTree>
    <p:extLst>
      <p:ext uri="{BB962C8B-B14F-4D97-AF65-F5344CB8AC3E}">
        <p14:creationId xmlns:p14="http://schemas.microsoft.com/office/powerpoint/2010/main" val="761868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71D016-318B-45EA-AF58-60E1EF705495}"/>
              </a:ext>
            </a:extLst>
          </p:cNvPr>
          <p:cNvSpPr txBox="1"/>
          <p:nvPr/>
        </p:nvSpPr>
        <p:spPr>
          <a:xfrm>
            <a:off x="4029271" y="267949"/>
            <a:ext cx="1654703" cy="40011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2000" dirty="0"/>
              <a:t>Polyarthralgia </a:t>
            </a:r>
          </a:p>
        </p:txBody>
      </p:sp>
      <p:sp>
        <p:nvSpPr>
          <p:cNvPr id="5" name="TextBox 4">
            <a:extLst>
              <a:ext uri="{FF2B5EF4-FFF2-40B4-BE49-F238E27FC236}">
                <a16:creationId xmlns:a16="http://schemas.microsoft.com/office/drawing/2014/main" id="{B49711E6-2EED-4DE5-9C41-61EE085E9B29}"/>
              </a:ext>
            </a:extLst>
          </p:cNvPr>
          <p:cNvSpPr txBox="1"/>
          <p:nvPr/>
        </p:nvSpPr>
        <p:spPr>
          <a:xfrm>
            <a:off x="2626570" y="918358"/>
            <a:ext cx="1039629" cy="33855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600" dirty="0"/>
              <a:t>Articular</a:t>
            </a:r>
          </a:p>
        </p:txBody>
      </p:sp>
      <p:sp>
        <p:nvSpPr>
          <p:cNvPr id="6" name="TextBox 5">
            <a:extLst>
              <a:ext uri="{FF2B5EF4-FFF2-40B4-BE49-F238E27FC236}">
                <a16:creationId xmlns:a16="http://schemas.microsoft.com/office/drawing/2014/main" id="{36429E08-2ED2-4CD3-817E-FAC92338D9D6}"/>
              </a:ext>
            </a:extLst>
          </p:cNvPr>
          <p:cNvSpPr txBox="1"/>
          <p:nvPr/>
        </p:nvSpPr>
        <p:spPr>
          <a:xfrm>
            <a:off x="6919617" y="949473"/>
            <a:ext cx="1200138" cy="584775"/>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600" dirty="0" smtClean="0"/>
              <a:t>Not Articular</a:t>
            </a:r>
            <a:endParaRPr lang="en-US" sz="1600" dirty="0"/>
          </a:p>
        </p:txBody>
      </p:sp>
      <p:sp>
        <p:nvSpPr>
          <p:cNvPr id="7" name="TextBox 6">
            <a:extLst>
              <a:ext uri="{FF2B5EF4-FFF2-40B4-BE49-F238E27FC236}">
                <a16:creationId xmlns:a16="http://schemas.microsoft.com/office/drawing/2014/main" id="{1A010BD9-9137-4772-904A-DDB9058E8847}"/>
              </a:ext>
            </a:extLst>
          </p:cNvPr>
          <p:cNvSpPr txBox="1"/>
          <p:nvPr/>
        </p:nvSpPr>
        <p:spPr>
          <a:xfrm>
            <a:off x="644353" y="1474642"/>
            <a:ext cx="1227666" cy="307777"/>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Synovitis (+)</a:t>
            </a:r>
            <a:endParaRPr lang="en-US" sz="1600" dirty="0"/>
          </a:p>
        </p:txBody>
      </p:sp>
      <p:sp>
        <p:nvSpPr>
          <p:cNvPr id="8" name="TextBox 7">
            <a:extLst>
              <a:ext uri="{FF2B5EF4-FFF2-40B4-BE49-F238E27FC236}">
                <a16:creationId xmlns:a16="http://schemas.microsoft.com/office/drawing/2014/main" id="{A0C7D5B6-3109-4C27-8309-6CA5808904E7}"/>
              </a:ext>
            </a:extLst>
          </p:cNvPr>
          <p:cNvSpPr txBox="1"/>
          <p:nvPr/>
        </p:nvSpPr>
        <p:spPr>
          <a:xfrm>
            <a:off x="5563824" y="1431754"/>
            <a:ext cx="1227666" cy="307777"/>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Synovitis (-) </a:t>
            </a:r>
          </a:p>
        </p:txBody>
      </p:sp>
      <p:sp>
        <p:nvSpPr>
          <p:cNvPr id="9" name="TextBox 8">
            <a:extLst>
              <a:ext uri="{FF2B5EF4-FFF2-40B4-BE49-F238E27FC236}">
                <a16:creationId xmlns:a16="http://schemas.microsoft.com/office/drawing/2014/main" id="{CE5D5981-D5A9-4F04-A8ED-A9B6B060A4C5}"/>
              </a:ext>
            </a:extLst>
          </p:cNvPr>
          <p:cNvSpPr txBox="1"/>
          <p:nvPr/>
        </p:nvSpPr>
        <p:spPr>
          <a:xfrm>
            <a:off x="521541" y="2135577"/>
            <a:ext cx="515899"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&lt;6 W</a:t>
            </a:r>
          </a:p>
        </p:txBody>
      </p:sp>
      <p:sp>
        <p:nvSpPr>
          <p:cNvPr id="10" name="TextBox 9">
            <a:extLst>
              <a:ext uri="{FF2B5EF4-FFF2-40B4-BE49-F238E27FC236}">
                <a16:creationId xmlns:a16="http://schemas.microsoft.com/office/drawing/2014/main" id="{E955D4E5-CF5E-4D74-B212-FA4AE6D9BC01}"/>
              </a:ext>
            </a:extLst>
          </p:cNvPr>
          <p:cNvSpPr txBox="1"/>
          <p:nvPr/>
        </p:nvSpPr>
        <p:spPr>
          <a:xfrm>
            <a:off x="3397268" y="2111634"/>
            <a:ext cx="547910"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&gt;6 W</a:t>
            </a:r>
          </a:p>
        </p:txBody>
      </p:sp>
      <p:pic>
        <p:nvPicPr>
          <p:cNvPr id="17" name="Picture 16">
            <a:extLst>
              <a:ext uri="{FF2B5EF4-FFF2-40B4-BE49-F238E27FC236}">
                <a16:creationId xmlns:a16="http://schemas.microsoft.com/office/drawing/2014/main" id="{DAA7096C-66AE-4943-B4D2-A85183D658BE}"/>
              </a:ext>
            </a:extLst>
          </p:cNvPr>
          <p:cNvPicPr>
            <a:picLocks noChangeAspect="1"/>
          </p:cNvPicPr>
          <p:nvPr/>
        </p:nvPicPr>
        <p:blipFill rotWithShape="1">
          <a:blip r:embed="rId3"/>
          <a:srcRect l="1722" r="2500" b="3413"/>
          <a:stretch/>
        </p:blipFill>
        <p:spPr>
          <a:xfrm>
            <a:off x="6126766" y="3771033"/>
            <a:ext cx="2840031" cy="2298233"/>
          </a:xfrm>
          <a:prstGeom prst="rect">
            <a:avLst/>
          </a:prstGeom>
        </p:spPr>
      </p:pic>
      <p:sp>
        <p:nvSpPr>
          <p:cNvPr id="19" name="TextBox 18">
            <a:extLst>
              <a:ext uri="{FF2B5EF4-FFF2-40B4-BE49-F238E27FC236}">
                <a16:creationId xmlns:a16="http://schemas.microsoft.com/office/drawing/2014/main" id="{3299052F-8D00-45C6-A7B6-2761F1F5B64B}"/>
              </a:ext>
            </a:extLst>
          </p:cNvPr>
          <p:cNvSpPr txBox="1"/>
          <p:nvPr/>
        </p:nvSpPr>
        <p:spPr>
          <a:xfrm>
            <a:off x="6993384" y="1953470"/>
            <a:ext cx="1055902" cy="738664"/>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400" dirty="0"/>
              <a:t>Peri-articular pain</a:t>
            </a:r>
          </a:p>
        </p:txBody>
      </p:sp>
      <p:sp>
        <p:nvSpPr>
          <p:cNvPr id="24" name="TextBox 23">
            <a:extLst>
              <a:ext uri="{FF2B5EF4-FFF2-40B4-BE49-F238E27FC236}">
                <a16:creationId xmlns:a16="http://schemas.microsoft.com/office/drawing/2014/main" id="{442C6941-A21A-4EC0-8F2C-A6ECE522657B}"/>
              </a:ext>
            </a:extLst>
          </p:cNvPr>
          <p:cNvSpPr txBox="1"/>
          <p:nvPr/>
        </p:nvSpPr>
        <p:spPr>
          <a:xfrm>
            <a:off x="1152918" y="3062476"/>
            <a:ext cx="1141059" cy="938719"/>
          </a:xfrm>
          <a:prstGeom prst="rect">
            <a:avLst/>
          </a:prstGeom>
          <a:noFill/>
          <a:ln>
            <a:solidFill>
              <a:schemeClr val="tx1"/>
            </a:solidFill>
          </a:ln>
        </p:spPr>
        <p:txBody>
          <a:bodyPr wrap="square" rtlCol="0">
            <a:spAutoFit/>
          </a:bodyPr>
          <a:lstStyle/>
          <a:p>
            <a:r>
              <a:rPr lang="en-US" sz="1100" dirty="0"/>
              <a:t>Septic arthritis</a:t>
            </a:r>
          </a:p>
          <a:p>
            <a:r>
              <a:rPr lang="en-US" sz="1100" dirty="0"/>
              <a:t>Gout</a:t>
            </a:r>
          </a:p>
          <a:p>
            <a:r>
              <a:rPr lang="en-US" sz="1100" dirty="0"/>
              <a:t>CPPD</a:t>
            </a:r>
          </a:p>
          <a:p>
            <a:r>
              <a:rPr lang="en-US" sz="1100" dirty="0"/>
              <a:t>Other infections: Lyme</a:t>
            </a:r>
          </a:p>
        </p:txBody>
      </p:sp>
      <p:cxnSp>
        <p:nvCxnSpPr>
          <p:cNvPr id="25" name="Straight Arrow Connector 24">
            <a:extLst>
              <a:ext uri="{FF2B5EF4-FFF2-40B4-BE49-F238E27FC236}">
                <a16:creationId xmlns:a16="http://schemas.microsoft.com/office/drawing/2014/main" id="{5937ED85-2E7F-4564-AB9F-37D2FE5B3E5A}"/>
              </a:ext>
            </a:extLst>
          </p:cNvPr>
          <p:cNvCxnSpPr>
            <a:cxnSpLocks/>
            <a:stCxn id="4" idx="2"/>
            <a:endCxn id="5" idx="0"/>
          </p:cNvCxnSpPr>
          <p:nvPr/>
        </p:nvCxnSpPr>
        <p:spPr>
          <a:xfrm flipH="1">
            <a:off x="3146385" y="668059"/>
            <a:ext cx="1710238" cy="2502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C34C672-38A9-4898-B9E7-02F3D93C1C44}"/>
              </a:ext>
            </a:extLst>
          </p:cNvPr>
          <p:cNvCxnSpPr>
            <a:cxnSpLocks/>
            <a:stCxn id="4" idx="2"/>
            <a:endCxn id="6" idx="0"/>
          </p:cNvCxnSpPr>
          <p:nvPr/>
        </p:nvCxnSpPr>
        <p:spPr>
          <a:xfrm>
            <a:off x="4856623" y="668059"/>
            <a:ext cx="2663063" cy="28141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34D4A0-97A3-44C9-A073-630765047696}"/>
              </a:ext>
            </a:extLst>
          </p:cNvPr>
          <p:cNvCxnSpPr>
            <a:cxnSpLocks/>
            <a:stCxn id="5" idx="2"/>
            <a:endCxn id="7" idx="0"/>
          </p:cNvCxnSpPr>
          <p:nvPr/>
        </p:nvCxnSpPr>
        <p:spPr>
          <a:xfrm flipH="1">
            <a:off x="1258186" y="1256912"/>
            <a:ext cx="1888199" cy="21773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B872D32-4082-45C8-AFFE-EB996F2D2A8C}"/>
              </a:ext>
            </a:extLst>
          </p:cNvPr>
          <p:cNvCxnSpPr>
            <a:cxnSpLocks/>
            <a:stCxn id="5" idx="2"/>
            <a:endCxn id="8" idx="0"/>
          </p:cNvCxnSpPr>
          <p:nvPr/>
        </p:nvCxnSpPr>
        <p:spPr>
          <a:xfrm>
            <a:off x="3146385" y="1256912"/>
            <a:ext cx="3031272" cy="17484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139A157-29B0-4303-9D29-57615668EA81}"/>
              </a:ext>
            </a:extLst>
          </p:cNvPr>
          <p:cNvCxnSpPr>
            <a:cxnSpLocks/>
            <a:stCxn id="6" idx="2"/>
            <a:endCxn id="19" idx="0"/>
          </p:cNvCxnSpPr>
          <p:nvPr/>
        </p:nvCxnSpPr>
        <p:spPr>
          <a:xfrm>
            <a:off x="7519686" y="1534248"/>
            <a:ext cx="1649" cy="41922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B78372E-8F0E-4016-9597-6DC6926CCBC9}"/>
              </a:ext>
            </a:extLst>
          </p:cNvPr>
          <p:cNvCxnSpPr>
            <a:cxnSpLocks/>
            <a:stCxn id="19" idx="2"/>
            <a:endCxn id="17" idx="0"/>
          </p:cNvCxnSpPr>
          <p:nvPr/>
        </p:nvCxnSpPr>
        <p:spPr>
          <a:xfrm>
            <a:off x="7521335" y="2692134"/>
            <a:ext cx="25447" cy="107889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068189E-10DF-44DE-A456-2930EEA2522C}"/>
              </a:ext>
            </a:extLst>
          </p:cNvPr>
          <p:cNvCxnSpPr>
            <a:cxnSpLocks/>
            <a:stCxn id="7" idx="2"/>
            <a:endCxn id="9" idx="0"/>
          </p:cNvCxnSpPr>
          <p:nvPr/>
        </p:nvCxnSpPr>
        <p:spPr>
          <a:xfrm flipH="1">
            <a:off x="779491" y="1782419"/>
            <a:ext cx="478695" cy="35315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AA4EB2-DF14-4B8C-80A9-32042DB86C53}"/>
              </a:ext>
            </a:extLst>
          </p:cNvPr>
          <p:cNvCxnSpPr>
            <a:cxnSpLocks/>
            <a:stCxn id="7" idx="2"/>
            <a:endCxn id="10" idx="0"/>
          </p:cNvCxnSpPr>
          <p:nvPr/>
        </p:nvCxnSpPr>
        <p:spPr>
          <a:xfrm>
            <a:off x="1258186" y="1782419"/>
            <a:ext cx="2413037" cy="32921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83EBBE-3B76-4C89-B715-8E140C2DABAD}"/>
              </a:ext>
            </a:extLst>
          </p:cNvPr>
          <p:cNvCxnSpPr>
            <a:cxnSpLocks/>
            <a:stCxn id="8" idx="2"/>
            <a:endCxn id="228" idx="0"/>
          </p:cNvCxnSpPr>
          <p:nvPr/>
        </p:nvCxnSpPr>
        <p:spPr>
          <a:xfrm>
            <a:off x="6177657" y="1739531"/>
            <a:ext cx="9615" cy="15852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41F13B4-AEA3-4693-806A-983450192688}"/>
              </a:ext>
            </a:extLst>
          </p:cNvPr>
          <p:cNvCxnSpPr>
            <a:cxnSpLocks/>
            <a:stCxn id="10" idx="2"/>
            <a:endCxn id="153" idx="0"/>
          </p:cNvCxnSpPr>
          <p:nvPr/>
        </p:nvCxnSpPr>
        <p:spPr>
          <a:xfrm flipH="1">
            <a:off x="3065457" y="2388633"/>
            <a:ext cx="605766" cy="14756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618B727-AC52-4AC1-A792-1021A189F89C}"/>
              </a:ext>
            </a:extLst>
          </p:cNvPr>
          <p:cNvCxnSpPr>
            <a:cxnSpLocks/>
            <a:stCxn id="10" idx="2"/>
            <a:endCxn id="155" idx="0"/>
          </p:cNvCxnSpPr>
          <p:nvPr/>
        </p:nvCxnSpPr>
        <p:spPr>
          <a:xfrm>
            <a:off x="3671223" y="2388633"/>
            <a:ext cx="667650" cy="1422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41159D42-C0B5-4A32-A754-1619057F973A}"/>
              </a:ext>
            </a:extLst>
          </p:cNvPr>
          <p:cNvSpPr txBox="1"/>
          <p:nvPr/>
        </p:nvSpPr>
        <p:spPr>
          <a:xfrm>
            <a:off x="2615026" y="2536202"/>
            <a:ext cx="900862"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Symmetric</a:t>
            </a:r>
          </a:p>
        </p:txBody>
      </p:sp>
      <p:sp>
        <p:nvSpPr>
          <p:cNvPr id="155" name="TextBox 154">
            <a:extLst>
              <a:ext uri="{FF2B5EF4-FFF2-40B4-BE49-F238E27FC236}">
                <a16:creationId xmlns:a16="http://schemas.microsoft.com/office/drawing/2014/main" id="{AAB50233-4927-45ED-B7E2-DB04A030BDE2}"/>
              </a:ext>
            </a:extLst>
          </p:cNvPr>
          <p:cNvSpPr txBox="1"/>
          <p:nvPr/>
        </p:nvSpPr>
        <p:spPr>
          <a:xfrm>
            <a:off x="3821122" y="2530878"/>
            <a:ext cx="1035501"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Asymmetric</a:t>
            </a:r>
          </a:p>
        </p:txBody>
      </p:sp>
      <p:cxnSp>
        <p:nvCxnSpPr>
          <p:cNvPr id="206" name="Straight Arrow Connector 205">
            <a:extLst>
              <a:ext uri="{FF2B5EF4-FFF2-40B4-BE49-F238E27FC236}">
                <a16:creationId xmlns:a16="http://schemas.microsoft.com/office/drawing/2014/main" id="{97C2229B-75B3-4B27-AAFC-9419B8E6FB91}"/>
              </a:ext>
            </a:extLst>
          </p:cNvPr>
          <p:cNvCxnSpPr>
            <a:cxnSpLocks/>
            <a:stCxn id="9" idx="2"/>
            <a:endCxn id="208" idx="0"/>
          </p:cNvCxnSpPr>
          <p:nvPr/>
        </p:nvCxnSpPr>
        <p:spPr>
          <a:xfrm flipH="1">
            <a:off x="536370" y="2412576"/>
            <a:ext cx="243121" cy="14541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8B8517FF-685E-46C0-9963-2507AC7F840E}"/>
              </a:ext>
            </a:extLst>
          </p:cNvPr>
          <p:cNvCxnSpPr>
            <a:cxnSpLocks/>
            <a:stCxn id="9" idx="2"/>
            <a:endCxn id="209" idx="0"/>
          </p:cNvCxnSpPr>
          <p:nvPr/>
        </p:nvCxnSpPr>
        <p:spPr>
          <a:xfrm>
            <a:off x="779491" y="2412576"/>
            <a:ext cx="880964" cy="14541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6C6486E5-1644-4C4E-A539-37CA383B4E42}"/>
              </a:ext>
            </a:extLst>
          </p:cNvPr>
          <p:cNvSpPr txBox="1"/>
          <p:nvPr/>
        </p:nvSpPr>
        <p:spPr>
          <a:xfrm>
            <a:off x="85939" y="2557992"/>
            <a:ext cx="900862"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Symmetric</a:t>
            </a:r>
          </a:p>
        </p:txBody>
      </p:sp>
      <p:sp>
        <p:nvSpPr>
          <p:cNvPr id="209" name="TextBox 208">
            <a:extLst>
              <a:ext uri="{FF2B5EF4-FFF2-40B4-BE49-F238E27FC236}">
                <a16:creationId xmlns:a16="http://schemas.microsoft.com/office/drawing/2014/main" id="{A6736C61-7E31-430D-9F50-B949A07E6401}"/>
              </a:ext>
            </a:extLst>
          </p:cNvPr>
          <p:cNvSpPr txBox="1"/>
          <p:nvPr/>
        </p:nvSpPr>
        <p:spPr>
          <a:xfrm>
            <a:off x="1142704" y="2557993"/>
            <a:ext cx="1035501"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Asymmetric</a:t>
            </a:r>
          </a:p>
        </p:txBody>
      </p:sp>
      <p:sp>
        <p:nvSpPr>
          <p:cNvPr id="228" name="TextBox 227">
            <a:extLst>
              <a:ext uri="{FF2B5EF4-FFF2-40B4-BE49-F238E27FC236}">
                <a16:creationId xmlns:a16="http://schemas.microsoft.com/office/drawing/2014/main" id="{1F425B48-9D20-40EA-B249-2EF1679B9087}"/>
              </a:ext>
            </a:extLst>
          </p:cNvPr>
          <p:cNvSpPr txBox="1"/>
          <p:nvPr/>
        </p:nvSpPr>
        <p:spPr>
          <a:xfrm>
            <a:off x="5525903" y="1898057"/>
            <a:ext cx="1322737" cy="1277273"/>
          </a:xfrm>
          <a:prstGeom prst="rect">
            <a:avLst/>
          </a:prstGeom>
          <a:noFill/>
          <a:ln>
            <a:solidFill>
              <a:schemeClr val="tx1"/>
            </a:solidFill>
          </a:ln>
        </p:spPr>
        <p:txBody>
          <a:bodyPr wrap="square" rtlCol="0">
            <a:spAutoFit/>
          </a:bodyPr>
          <a:lstStyle/>
          <a:p>
            <a:r>
              <a:rPr lang="en-US" sz="1100" dirty="0"/>
              <a:t>OA, chronic</a:t>
            </a:r>
          </a:p>
          <a:p>
            <a:r>
              <a:rPr lang="en-US" sz="1100" dirty="0"/>
              <a:t>Symmetric or Asymmetric</a:t>
            </a:r>
          </a:p>
          <a:p>
            <a:r>
              <a:rPr lang="en-US" sz="1100" dirty="0"/>
              <a:t>Peripheral and axial</a:t>
            </a:r>
          </a:p>
          <a:p>
            <a:r>
              <a:rPr lang="en-US" sz="1100" dirty="0"/>
              <a:t>AVN</a:t>
            </a:r>
          </a:p>
          <a:p>
            <a:r>
              <a:rPr lang="en-US" sz="1100" dirty="0"/>
              <a:t>Charcot joint</a:t>
            </a:r>
          </a:p>
          <a:p>
            <a:r>
              <a:rPr lang="en-US" sz="1100" dirty="0"/>
              <a:t>Hypermobility S</a:t>
            </a:r>
          </a:p>
        </p:txBody>
      </p:sp>
      <p:sp>
        <p:nvSpPr>
          <p:cNvPr id="239" name="TextBox 238">
            <a:extLst>
              <a:ext uri="{FF2B5EF4-FFF2-40B4-BE49-F238E27FC236}">
                <a16:creationId xmlns:a16="http://schemas.microsoft.com/office/drawing/2014/main" id="{A3D246E3-A92F-42AF-A1A8-171381E1217A}"/>
              </a:ext>
            </a:extLst>
          </p:cNvPr>
          <p:cNvSpPr txBox="1"/>
          <p:nvPr/>
        </p:nvSpPr>
        <p:spPr>
          <a:xfrm>
            <a:off x="2463642" y="3097101"/>
            <a:ext cx="1203630" cy="646331"/>
          </a:xfrm>
          <a:prstGeom prst="rect">
            <a:avLst/>
          </a:prstGeom>
          <a:noFill/>
          <a:ln>
            <a:solidFill>
              <a:schemeClr val="tx1"/>
            </a:solidFill>
          </a:ln>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Systemic rheumatic disease (SRD)</a:t>
            </a:r>
          </a:p>
        </p:txBody>
      </p:sp>
      <p:cxnSp>
        <p:nvCxnSpPr>
          <p:cNvPr id="240" name="Straight Arrow Connector 239">
            <a:extLst>
              <a:ext uri="{FF2B5EF4-FFF2-40B4-BE49-F238E27FC236}">
                <a16:creationId xmlns:a16="http://schemas.microsoft.com/office/drawing/2014/main" id="{1DB925BA-2C9A-421B-B738-904D4D026414}"/>
              </a:ext>
            </a:extLst>
          </p:cNvPr>
          <p:cNvCxnSpPr>
            <a:cxnSpLocks/>
            <a:stCxn id="153" idx="2"/>
            <a:endCxn id="239" idx="0"/>
          </p:cNvCxnSpPr>
          <p:nvPr/>
        </p:nvCxnSpPr>
        <p:spPr>
          <a:xfrm>
            <a:off x="3065457" y="2813201"/>
            <a:ext cx="0" cy="2839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1" name="TextBox 240">
            <a:extLst>
              <a:ext uri="{FF2B5EF4-FFF2-40B4-BE49-F238E27FC236}">
                <a16:creationId xmlns:a16="http://schemas.microsoft.com/office/drawing/2014/main" id="{F740962A-DAFA-4754-B87A-B8901604BD86}"/>
              </a:ext>
            </a:extLst>
          </p:cNvPr>
          <p:cNvSpPr txBox="1"/>
          <p:nvPr/>
        </p:nvSpPr>
        <p:spPr>
          <a:xfrm>
            <a:off x="2454721" y="3816673"/>
            <a:ext cx="1203630" cy="1015663"/>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ESR, CRP, ANA, RF, anti-CCP, creatinine, UA, joint aspiration, specific imaging</a:t>
            </a:r>
          </a:p>
        </p:txBody>
      </p:sp>
      <p:sp>
        <p:nvSpPr>
          <p:cNvPr id="251" name="TextBox 250">
            <a:extLst>
              <a:ext uri="{FF2B5EF4-FFF2-40B4-BE49-F238E27FC236}">
                <a16:creationId xmlns:a16="http://schemas.microsoft.com/office/drawing/2014/main" id="{549076E9-0F55-4E2A-9C52-7216D42AFCBD}"/>
              </a:ext>
            </a:extLst>
          </p:cNvPr>
          <p:cNvSpPr txBox="1"/>
          <p:nvPr/>
        </p:nvSpPr>
        <p:spPr>
          <a:xfrm>
            <a:off x="3091188" y="5042155"/>
            <a:ext cx="634468"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J + SM</a:t>
            </a:r>
          </a:p>
        </p:txBody>
      </p:sp>
      <p:sp>
        <p:nvSpPr>
          <p:cNvPr id="253" name="TextBox 252">
            <a:extLst>
              <a:ext uri="{FF2B5EF4-FFF2-40B4-BE49-F238E27FC236}">
                <a16:creationId xmlns:a16="http://schemas.microsoft.com/office/drawing/2014/main" id="{738D3316-0B1D-4B3C-BA70-AC163475DA95}"/>
              </a:ext>
            </a:extLst>
          </p:cNvPr>
          <p:cNvSpPr txBox="1"/>
          <p:nvPr/>
        </p:nvSpPr>
        <p:spPr>
          <a:xfrm>
            <a:off x="2829976" y="5360289"/>
            <a:ext cx="1141059" cy="1015663"/>
          </a:xfrm>
          <a:prstGeom prst="rect">
            <a:avLst/>
          </a:prstGeom>
          <a:noFill/>
          <a:ln>
            <a:solidFill>
              <a:schemeClr val="tx1"/>
            </a:solidFill>
          </a:ln>
        </p:spPr>
        <p:txBody>
          <a:bodyPr wrap="square" rtlCol="0">
            <a:spAutoFit/>
          </a:bodyPr>
          <a:lstStyle/>
          <a:p>
            <a:r>
              <a:rPr lang="en-US" sz="1000" dirty="0"/>
              <a:t>SLE, </a:t>
            </a:r>
          </a:p>
          <a:p>
            <a:r>
              <a:rPr lang="en-US" sz="1000" dirty="0"/>
              <a:t>SLE-drug induced</a:t>
            </a:r>
          </a:p>
          <a:p>
            <a:r>
              <a:rPr lang="en-US" sz="1000" dirty="0"/>
              <a:t>Sjogren’s S</a:t>
            </a:r>
          </a:p>
          <a:p>
            <a:r>
              <a:rPr lang="en-US" sz="1000" dirty="0"/>
              <a:t>Scleroderma</a:t>
            </a:r>
          </a:p>
          <a:p>
            <a:r>
              <a:rPr lang="en-US" sz="1000" dirty="0"/>
              <a:t>chikungunya </a:t>
            </a:r>
          </a:p>
          <a:p>
            <a:r>
              <a:rPr lang="en-US" sz="1000" dirty="0" err="1"/>
              <a:t>PsA</a:t>
            </a:r>
            <a:r>
              <a:rPr lang="en-US" sz="1000" dirty="0"/>
              <a:t>, PMR</a:t>
            </a:r>
          </a:p>
        </p:txBody>
      </p:sp>
      <p:sp>
        <p:nvSpPr>
          <p:cNvPr id="254" name="TextBox 253">
            <a:extLst>
              <a:ext uri="{FF2B5EF4-FFF2-40B4-BE49-F238E27FC236}">
                <a16:creationId xmlns:a16="http://schemas.microsoft.com/office/drawing/2014/main" id="{55F34EFA-7BF3-40C4-A394-336EC14A13F2}"/>
              </a:ext>
            </a:extLst>
          </p:cNvPr>
          <p:cNvSpPr txBox="1"/>
          <p:nvPr/>
        </p:nvSpPr>
        <p:spPr>
          <a:xfrm>
            <a:off x="2371219" y="5360289"/>
            <a:ext cx="421040" cy="276999"/>
          </a:xfrm>
          <a:prstGeom prst="rect">
            <a:avLst/>
          </a:prstGeom>
          <a:noFill/>
          <a:ln>
            <a:solidFill>
              <a:schemeClr val="tx1"/>
            </a:solidFill>
          </a:ln>
        </p:spPr>
        <p:txBody>
          <a:bodyPr wrap="square" rtlCol="0">
            <a:spAutoFit/>
          </a:bodyPr>
          <a:lstStyle/>
          <a:p>
            <a:r>
              <a:rPr lang="en-US" sz="1200" dirty="0"/>
              <a:t>RA</a:t>
            </a:r>
          </a:p>
        </p:txBody>
      </p:sp>
      <p:cxnSp>
        <p:nvCxnSpPr>
          <p:cNvPr id="255" name="Straight Arrow Connector 254">
            <a:extLst>
              <a:ext uri="{FF2B5EF4-FFF2-40B4-BE49-F238E27FC236}">
                <a16:creationId xmlns:a16="http://schemas.microsoft.com/office/drawing/2014/main" id="{9A892187-D0E4-41FE-912A-2E43EC676C48}"/>
              </a:ext>
            </a:extLst>
          </p:cNvPr>
          <p:cNvCxnSpPr>
            <a:cxnSpLocks/>
            <a:stCxn id="241" idx="2"/>
            <a:endCxn id="284" idx="0"/>
          </p:cNvCxnSpPr>
          <p:nvPr/>
        </p:nvCxnSpPr>
        <p:spPr>
          <a:xfrm flipH="1">
            <a:off x="2581739" y="4832336"/>
            <a:ext cx="474797" cy="20981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634A0927-FDB5-45C1-9B2C-2C4CD4E663DA}"/>
              </a:ext>
            </a:extLst>
          </p:cNvPr>
          <p:cNvCxnSpPr>
            <a:cxnSpLocks/>
            <a:stCxn id="241" idx="2"/>
            <a:endCxn id="251" idx="0"/>
          </p:cNvCxnSpPr>
          <p:nvPr/>
        </p:nvCxnSpPr>
        <p:spPr>
          <a:xfrm>
            <a:off x="3056536" y="4832336"/>
            <a:ext cx="351886" cy="20981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a16="http://schemas.microsoft.com/office/drawing/2014/main" id="{51D09B04-6A77-4E1D-8F06-376941F6DDB1}"/>
              </a:ext>
            </a:extLst>
          </p:cNvPr>
          <p:cNvSpPr txBox="1"/>
          <p:nvPr/>
        </p:nvSpPr>
        <p:spPr>
          <a:xfrm>
            <a:off x="4008752" y="5066557"/>
            <a:ext cx="956092" cy="1323439"/>
          </a:xfrm>
          <a:prstGeom prst="rect">
            <a:avLst/>
          </a:prstGeom>
          <a:noFill/>
          <a:ln>
            <a:solidFill>
              <a:schemeClr val="tx1"/>
            </a:solidFill>
          </a:ln>
        </p:spPr>
        <p:txBody>
          <a:bodyPr wrap="square" rtlCol="0">
            <a:spAutoFit/>
          </a:bodyPr>
          <a:lstStyle/>
          <a:p>
            <a:r>
              <a:rPr lang="en-US" sz="1000" dirty="0"/>
              <a:t>AS</a:t>
            </a:r>
          </a:p>
          <a:p>
            <a:r>
              <a:rPr lang="en-US" sz="1000" dirty="0" err="1"/>
              <a:t>PsA</a:t>
            </a:r>
            <a:endParaRPr lang="en-US" sz="1000" dirty="0"/>
          </a:p>
          <a:p>
            <a:r>
              <a:rPr lang="en-US" sz="1000" dirty="0" err="1"/>
              <a:t>ReA</a:t>
            </a:r>
            <a:endParaRPr lang="en-US" sz="1000" dirty="0"/>
          </a:p>
          <a:p>
            <a:r>
              <a:rPr lang="en-US" sz="1000" dirty="0"/>
              <a:t>IBD</a:t>
            </a:r>
          </a:p>
          <a:p>
            <a:r>
              <a:rPr lang="en-US" sz="1000" dirty="0"/>
              <a:t>RA</a:t>
            </a:r>
          </a:p>
          <a:p>
            <a:r>
              <a:rPr lang="en-US" sz="1000" dirty="0"/>
              <a:t>Bechet’s</a:t>
            </a:r>
          </a:p>
          <a:p>
            <a:r>
              <a:rPr lang="en-US" sz="1000" dirty="0"/>
              <a:t>Gout </a:t>
            </a:r>
          </a:p>
          <a:p>
            <a:r>
              <a:rPr lang="en-US" sz="1000" dirty="0"/>
              <a:t>Sarcoidosis</a:t>
            </a:r>
          </a:p>
        </p:txBody>
      </p:sp>
      <p:sp>
        <p:nvSpPr>
          <p:cNvPr id="267" name="TextBox 266">
            <a:extLst>
              <a:ext uri="{FF2B5EF4-FFF2-40B4-BE49-F238E27FC236}">
                <a16:creationId xmlns:a16="http://schemas.microsoft.com/office/drawing/2014/main" id="{704575D8-9C7E-4F06-9715-6BEFB87EEC54}"/>
              </a:ext>
            </a:extLst>
          </p:cNvPr>
          <p:cNvSpPr txBox="1"/>
          <p:nvPr/>
        </p:nvSpPr>
        <p:spPr>
          <a:xfrm>
            <a:off x="3741925" y="3090562"/>
            <a:ext cx="1203630" cy="646331"/>
          </a:xfrm>
          <a:prstGeom prst="rect">
            <a:avLst/>
          </a:prstGeom>
          <a:noFill/>
          <a:ln>
            <a:solidFill>
              <a:schemeClr val="tx1"/>
            </a:solidFill>
          </a:ln>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Systemic rheumatic disease</a:t>
            </a:r>
          </a:p>
        </p:txBody>
      </p:sp>
      <p:sp>
        <p:nvSpPr>
          <p:cNvPr id="268" name="TextBox 267">
            <a:extLst>
              <a:ext uri="{FF2B5EF4-FFF2-40B4-BE49-F238E27FC236}">
                <a16:creationId xmlns:a16="http://schemas.microsoft.com/office/drawing/2014/main" id="{F3561B34-9832-4B1C-8798-69FE2C095363}"/>
              </a:ext>
            </a:extLst>
          </p:cNvPr>
          <p:cNvSpPr txBox="1"/>
          <p:nvPr/>
        </p:nvSpPr>
        <p:spPr>
          <a:xfrm>
            <a:off x="3747751" y="3821565"/>
            <a:ext cx="1203630" cy="106182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050" dirty="0"/>
              <a:t>ESR, CRP, HLAB27, ANA, RF, anti-CCP, creatinine, UA, swap culture, joint aspiration,</a:t>
            </a:r>
          </a:p>
          <a:p>
            <a:pPr algn="ctr"/>
            <a:r>
              <a:rPr lang="en-US" sz="1050" dirty="0"/>
              <a:t>Specific imaging </a:t>
            </a:r>
          </a:p>
        </p:txBody>
      </p:sp>
      <p:cxnSp>
        <p:nvCxnSpPr>
          <p:cNvPr id="269" name="Straight Arrow Connector 268">
            <a:extLst>
              <a:ext uri="{FF2B5EF4-FFF2-40B4-BE49-F238E27FC236}">
                <a16:creationId xmlns:a16="http://schemas.microsoft.com/office/drawing/2014/main" id="{EF0A8D6F-7E85-4BF6-892F-AC3602886F38}"/>
              </a:ext>
            </a:extLst>
          </p:cNvPr>
          <p:cNvCxnSpPr>
            <a:cxnSpLocks/>
            <a:stCxn id="155" idx="2"/>
            <a:endCxn id="267" idx="0"/>
          </p:cNvCxnSpPr>
          <p:nvPr/>
        </p:nvCxnSpPr>
        <p:spPr>
          <a:xfrm>
            <a:off x="4338873" y="2807877"/>
            <a:ext cx="4867" cy="28268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A695D8C3-EB5E-4859-B36F-14A41FA5DB7A}"/>
              </a:ext>
            </a:extLst>
          </p:cNvPr>
          <p:cNvSpPr txBox="1"/>
          <p:nvPr/>
        </p:nvSpPr>
        <p:spPr>
          <a:xfrm>
            <a:off x="27207" y="3397059"/>
            <a:ext cx="1052745" cy="430887"/>
          </a:xfrm>
          <a:prstGeom prst="rect">
            <a:avLst/>
          </a:prstGeom>
          <a:noFill/>
          <a:ln>
            <a:solidFill>
              <a:schemeClr val="tx1"/>
            </a:solidFill>
          </a:ln>
        </p:spPr>
        <p:txBody>
          <a:bodyPr wrap="square" rtlCol="0">
            <a:spAutoFit/>
          </a:bodyPr>
          <a:lstStyle/>
          <a:p>
            <a:r>
              <a:rPr lang="en-US" sz="1100" dirty="0"/>
              <a:t>-Viral arthritis</a:t>
            </a:r>
          </a:p>
          <a:p>
            <a:r>
              <a:rPr lang="en-US" sz="1100" dirty="0"/>
              <a:t>-Early SRD</a:t>
            </a:r>
          </a:p>
        </p:txBody>
      </p:sp>
      <p:sp>
        <p:nvSpPr>
          <p:cNvPr id="284" name="TextBox 283">
            <a:extLst>
              <a:ext uri="{FF2B5EF4-FFF2-40B4-BE49-F238E27FC236}">
                <a16:creationId xmlns:a16="http://schemas.microsoft.com/office/drawing/2014/main" id="{1DAD3C29-9EA4-424A-8218-491F7BE0E40F}"/>
              </a:ext>
            </a:extLst>
          </p:cNvPr>
          <p:cNvSpPr txBox="1"/>
          <p:nvPr/>
        </p:nvSpPr>
        <p:spPr>
          <a:xfrm>
            <a:off x="2344722" y="5042155"/>
            <a:ext cx="474033"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J</a:t>
            </a:r>
          </a:p>
        </p:txBody>
      </p:sp>
      <p:sp>
        <p:nvSpPr>
          <p:cNvPr id="331" name="TextBox 330">
            <a:extLst>
              <a:ext uri="{FF2B5EF4-FFF2-40B4-BE49-F238E27FC236}">
                <a16:creationId xmlns:a16="http://schemas.microsoft.com/office/drawing/2014/main" id="{203110FC-4C41-4318-9491-1FB24ABA6A83}"/>
              </a:ext>
            </a:extLst>
          </p:cNvPr>
          <p:cNvSpPr txBox="1"/>
          <p:nvPr/>
        </p:nvSpPr>
        <p:spPr>
          <a:xfrm>
            <a:off x="35382" y="2990278"/>
            <a:ext cx="990974" cy="276999"/>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Careful f/up</a:t>
            </a:r>
          </a:p>
        </p:txBody>
      </p:sp>
      <p:sp>
        <p:nvSpPr>
          <p:cNvPr id="332" name="TextBox 331">
            <a:extLst>
              <a:ext uri="{FF2B5EF4-FFF2-40B4-BE49-F238E27FC236}">
                <a16:creationId xmlns:a16="http://schemas.microsoft.com/office/drawing/2014/main" id="{8177ED60-0632-4D96-AC87-F8DE8B56E8CF}"/>
              </a:ext>
            </a:extLst>
          </p:cNvPr>
          <p:cNvSpPr txBox="1"/>
          <p:nvPr/>
        </p:nvSpPr>
        <p:spPr>
          <a:xfrm>
            <a:off x="1120821" y="4113793"/>
            <a:ext cx="1146195" cy="1384995"/>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ESR, CRP, ANA, RF, anti-CCP, creatinine, UA, joint aspiration, specific imaging</a:t>
            </a:r>
          </a:p>
        </p:txBody>
      </p:sp>
      <p:sp>
        <p:nvSpPr>
          <p:cNvPr id="333" name="TextBox 332">
            <a:extLst>
              <a:ext uri="{FF2B5EF4-FFF2-40B4-BE49-F238E27FC236}">
                <a16:creationId xmlns:a16="http://schemas.microsoft.com/office/drawing/2014/main" id="{2CBB9BA8-5CD8-4130-BE91-5D9421B3676E}"/>
              </a:ext>
            </a:extLst>
          </p:cNvPr>
          <p:cNvSpPr txBox="1"/>
          <p:nvPr/>
        </p:nvSpPr>
        <p:spPr>
          <a:xfrm>
            <a:off x="20187" y="4079087"/>
            <a:ext cx="973951" cy="1569660"/>
          </a:xfrm>
          <a:prstGeom prst="rect">
            <a:avLst/>
          </a:prstGeom>
          <a:solidFill>
            <a:schemeClr val="bg1"/>
          </a:solidFill>
          <a:effectLst>
            <a:outerShdw blurRad="330200" dist="38100" dir="5400000" algn="t" rotWithShape="0">
              <a:schemeClr val="accent6">
                <a:lumMod val="75000"/>
                <a:alpha val="73000"/>
              </a:schemeClr>
            </a:outerShdw>
          </a:effectLst>
        </p:spPr>
        <p:txBody>
          <a:bodyPr wrap="square" rtlCol="0">
            <a:spAutoFit/>
          </a:bodyPr>
          <a:lstStyle/>
          <a:p>
            <a:pPr algn="ctr"/>
            <a:r>
              <a:rPr lang="en-US" sz="1200" dirty="0"/>
              <a:t>Check: LFTs, CBC, consider hepatitis serology (A,C,C)</a:t>
            </a:r>
          </a:p>
          <a:p>
            <a:pPr algn="ctr"/>
            <a:r>
              <a:rPr lang="en-US" sz="1200" dirty="0"/>
              <a:t>Parvo B19 serology</a:t>
            </a:r>
          </a:p>
        </p:txBody>
      </p:sp>
      <p:sp>
        <p:nvSpPr>
          <p:cNvPr id="11" name="Oval 10">
            <a:extLst>
              <a:ext uri="{FF2B5EF4-FFF2-40B4-BE49-F238E27FC236}">
                <a16:creationId xmlns:a16="http://schemas.microsoft.com/office/drawing/2014/main" id="{3CD55671-9498-4BD0-B2D2-1F68BBCCA9F5}"/>
              </a:ext>
            </a:extLst>
          </p:cNvPr>
          <p:cNvSpPr/>
          <p:nvPr/>
        </p:nvSpPr>
        <p:spPr>
          <a:xfrm>
            <a:off x="2097203" y="874843"/>
            <a:ext cx="460651" cy="413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DB3443B-F283-43B4-82D2-4BEB1BF0DF4A}"/>
              </a:ext>
            </a:extLst>
          </p:cNvPr>
          <p:cNvSpPr/>
          <p:nvPr/>
        </p:nvSpPr>
        <p:spPr>
          <a:xfrm>
            <a:off x="2963300" y="2070499"/>
            <a:ext cx="391221" cy="380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8169326-7FC0-486A-9986-59A8F41709B6}"/>
              </a:ext>
            </a:extLst>
          </p:cNvPr>
          <p:cNvSpPr/>
          <p:nvPr/>
        </p:nvSpPr>
        <p:spPr>
          <a:xfrm>
            <a:off x="2442897" y="5728276"/>
            <a:ext cx="226824" cy="2234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690421-2CFA-4856-AD40-499D04FAE776}"/>
              </a:ext>
            </a:extLst>
          </p:cNvPr>
          <p:cNvSpPr/>
          <p:nvPr/>
        </p:nvSpPr>
        <p:spPr>
          <a:xfrm>
            <a:off x="2399217" y="2502107"/>
            <a:ext cx="1290848" cy="2381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C547230-B6A7-4BB3-A77C-60EDA6AC6622}"/>
              </a:ext>
            </a:extLst>
          </p:cNvPr>
          <p:cNvSpPr/>
          <p:nvPr/>
        </p:nvSpPr>
        <p:spPr>
          <a:xfrm>
            <a:off x="3735806" y="2499937"/>
            <a:ext cx="1290848" cy="2381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6135E5C-B593-4984-8219-9DD0CC1CA676}"/>
              </a:ext>
            </a:extLst>
          </p:cNvPr>
          <p:cNvSpPr/>
          <p:nvPr/>
        </p:nvSpPr>
        <p:spPr>
          <a:xfrm>
            <a:off x="150499" y="-35554"/>
            <a:ext cx="3053592" cy="400110"/>
          </a:xfrm>
          <a:prstGeom prst="rect">
            <a:avLst/>
          </a:prstGeom>
        </p:spPr>
        <p:txBody>
          <a:bodyPr wrap="none">
            <a:spAutoFit/>
          </a:bodyPr>
          <a:lstStyle/>
          <a:p>
            <a:pPr lvl="0" algn="ctr"/>
            <a:r>
              <a:rPr lang="en-US" sz="2000" b="1" dirty="0">
                <a:solidFill>
                  <a:prstClr val="black"/>
                </a:solidFill>
              </a:rPr>
              <a:t>When do you suspect RA?</a:t>
            </a:r>
          </a:p>
        </p:txBody>
      </p:sp>
    </p:spTree>
    <p:extLst>
      <p:ext uri="{BB962C8B-B14F-4D97-AF65-F5344CB8AC3E}">
        <p14:creationId xmlns:p14="http://schemas.microsoft.com/office/powerpoint/2010/main" val="29543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2" grpId="0" animBg="1"/>
      <p:bldP spid="54" grpId="0" animBg="1"/>
      <p:bldP spid="12" grpId="0" animBg="1"/>
      <p:bldP spid="5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248F06-6FA0-4F25-91AB-1E4F1AA05C06}"/>
              </a:ext>
            </a:extLst>
          </p:cNvPr>
          <p:cNvSpPr/>
          <p:nvPr/>
        </p:nvSpPr>
        <p:spPr>
          <a:xfrm>
            <a:off x="1677520" y="1611701"/>
            <a:ext cx="2393092" cy="4616648"/>
          </a:xfrm>
          <a:prstGeom prst="rect">
            <a:avLst/>
          </a:prstGeom>
        </p:spPr>
        <p:txBody>
          <a:bodyPr wrap="square">
            <a:spAutoFit/>
          </a:bodyPr>
          <a:lstStyle/>
          <a:p>
            <a:r>
              <a:rPr lang="en-US" dirty="0"/>
              <a:t>OSTEOPENIA: </a:t>
            </a:r>
            <a:r>
              <a:rPr lang="en-US" sz="1200" dirty="0"/>
              <a:t>systemic,</a:t>
            </a:r>
          </a:p>
          <a:p>
            <a:r>
              <a:rPr lang="en-US" sz="1200" dirty="0"/>
              <a:t>Local (erosions), </a:t>
            </a:r>
            <a:r>
              <a:rPr lang="en-US" sz="1200" dirty="0" err="1"/>
              <a:t>peraticular</a:t>
            </a:r>
            <a:endParaRPr lang="en-US" sz="1200" dirty="0"/>
          </a:p>
          <a:p>
            <a:endParaRPr lang="en-US" dirty="0"/>
          </a:p>
          <a:p>
            <a:endParaRPr lang="en-US" dirty="0"/>
          </a:p>
          <a:p>
            <a:r>
              <a:rPr lang="en-US" dirty="0"/>
              <a:t>MUSCLE WEAKNESS: </a:t>
            </a:r>
            <a:r>
              <a:rPr lang="en-US" sz="1200" dirty="0"/>
              <a:t>myositis </a:t>
            </a:r>
          </a:p>
          <a:p>
            <a:endParaRPr lang="en-US" dirty="0"/>
          </a:p>
          <a:p>
            <a:endParaRPr lang="en-US" dirty="0"/>
          </a:p>
          <a:p>
            <a:r>
              <a:rPr lang="en-US" dirty="0"/>
              <a:t>Skin disease</a:t>
            </a:r>
            <a:r>
              <a:rPr lang="en-US" b="1" dirty="0"/>
              <a:t>: </a:t>
            </a:r>
            <a:r>
              <a:rPr lang="en-US" sz="1200" b="1" dirty="0"/>
              <a:t>rheumatoid nodules</a:t>
            </a:r>
            <a:r>
              <a:rPr lang="en-US" sz="1200" dirty="0"/>
              <a:t>, neutrophilic dermatosis, PG</a:t>
            </a:r>
          </a:p>
          <a:p>
            <a:endParaRPr lang="en-US" dirty="0"/>
          </a:p>
          <a:p>
            <a:endParaRPr lang="en-US" dirty="0"/>
          </a:p>
          <a:p>
            <a:r>
              <a:rPr lang="en-US" dirty="0"/>
              <a:t>Eye involvement: </a:t>
            </a:r>
            <a:r>
              <a:rPr lang="en-US" sz="1200" dirty="0"/>
              <a:t>Scleritis and peripheral ulcerative keratitis </a:t>
            </a:r>
          </a:p>
          <a:p>
            <a:endParaRPr lang="en-US" dirty="0"/>
          </a:p>
          <a:p>
            <a:endParaRPr lang="en-US" dirty="0"/>
          </a:p>
          <a:p>
            <a:endParaRPr lang="en-US" dirty="0"/>
          </a:p>
        </p:txBody>
      </p:sp>
      <p:pic>
        <p:nvPicPr>
          <p:cNvPr id="13" name="Picture 12" descr="A sunset in the background&#10;&#10;Description automatically generated">
            <a:extLst>
              <a:ext uri="{FF2B5EF4-FFF2-40B4-BE49-F238E27FC236}">
                <a16:creationId xmlns:a16="http://schemas.microsoft.com/office/drawing/2014/main" id="{3515DEDE-2ABD-4730-8088-4637A1E8198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61636" y="1611701"/>
            <a:ext cx="786716" cy="306819"/>
          </a:xfrm>
          <a:prstGeom prst="rect">
            <a:avLst/>
          </a:prstGeom>
        </p:spPr>
      </p:pic>
      <p:pic>
        <p:nvPicPr>
          <p:cNvPr id="16" name="Picture 15" descr="A picture containing umbrella&#10;&#10;Description automatically generated">
            <a:extLst>
              <a:ext uri="{FF2B5EF4-FFF2-40B4-BE49-F238E27FC236}">
                <a16:creationId xmlns:a16="http://schemas.microsoft.com/office/drawing/2014/main" id="{E50C47ED-0B97-42A5-8BED-DB6DCEA4065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09814" y="2701083"/>
            <a:ext cx="938538" cy="502509"/>
          </a:xfrm>
          <a:prstGeom prst="rect">
            <a:avLst/>
          </a:prstGeom>
        </p:spPr>
      </p:pic>
      <p:pic>
        <p:nvPicPr>
          <p:cNvPr id="18" name="Picture 17" descr="A picture containing brown, sitting, standing, open&#10;&#10;Description automatically generated">
            <a:extLst>
              <a:ext uri="{FF2B5EF4-FFF2-40B4-BE49-F238E27FC236}">
                <a16:creationId xmlns:a16="http://schemas.microsoft.com/office/drawing/2014/main" id="{328AABAB-6606-417B-B9C7-27CFCAF7F4F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499306" y="3827692"/>
            <a:ext cx="632771" cy="421847"/>
          </a:xfrm>
          <a:prstGeom prst="rect">
            <a:avLst/>
          </a:prstGeom>
        </p:spPr>
      </p:pic>
      <p:sp>
        <p:nvSpPr>
          <p:cNvPr id="19" name="Rectangle 18">
            <a:extLst>
              <a:ext uri="{FF2B5EF4-FFF2-40B4-BE49-F238E27FC236}">
                <a16:creationId xmlns:a16="http://schemas.microsoft.com/office/drawing/2014/main" id="{FF34815C-0AAE-4AEE-91EC-091C77EA90B6}"/>
              </a:ext>
            </a:extLst>
          </p:cNvPr>
          <p:cNvSpPr/>
          <p:nvPr/>
        </p:nvSpPr>
        <p:spPr>
          <a:xfrm>
            <a:off x="4732330" y="1412680"/>
            <a:ext cx="4572000" cy="4801314"/>
          </a:xfrm>
          <a:prstGeom prst="rect">
            <a:avLst/>
          </a:prstGeom>
        </p:spPr>
        <p:txBody>
          <a:bodyPr wrap="square">
            <a:spAutoFit/>
          </a:bodyPr>
          <a:lstStyle/>
          <a:p>
            <a:r>
              <a:rPr lang="en-US" sz="1200" dirty="0"/>
              <a:t>		pleuritis/pleural effusion) and 		parenchymal lung diseases (</a:t>
            </a:r>
            <a:r>
              <a:rPr lang="en-US" sz="1200" dirty="0" err="1"/>
              <a:t>eg</a:t>
            </a:r>
            <a:r>
              <a:rPr lang="en-US" sz="1200" dirty="0"/>
              <a:t>, 		interstitial fibrosis, pulmonary nodules, 		bronchiolitis obliterans, and organizing 		pneumonia)</a:t>
            </a:r>
          </a:p>
          <a:p>
            <a:endParaRPr lang="en-US" sz="1200" dirty="0"/>
          </a:p>
          <a:p>
            <a:endParaRPr lang="en-US" sz="1200" dirty="0"/>
          </a:p>
          <a:p>
            <a:endParaRPr lang="en-US" sz="1200" dirty="0"/>
          </a:p>
          <a:p>
            <a:endParaRPr lang="en-US" sz="1200" dirty="0"/>
          </a:p>
          <a:p>
            <a:r>
              <a:rPr lang="en-US" sz="1200" dirty="0"/>
              <a:t>	-Focal glomerulonephritis (</a:t>
            </a:r>
            <a:r>
              <a:rPr lang="en-US" sz="1200" dirty="0" err="1"/>
              <a:t>mesangioproliferative</a:t>
            </a:r>
            <a:r>
              <a:rPr lang="en-US" sz="1200" dirty="0"/>
              <a:t> type 	without rapid progression of 	renal dysfunction); 	-membranous nephropathy</a:t>
            </a:r>
          </a:p>
          <a:p>
            <a:r>
              <a:rPr lang="en-US" sz="1200" dirty="0"/>
              <a:t>	-rheumatoid vasculitis</a:t>
            </a:r>
          </a:p>
          <a:p>
            <a:endParaRPr lang="en-US" sz="1200" dirty="0"/>
          </a:p>
          <a:p>
            <a:r>
              <a:rPr lang="en-US" sz="1200" dirty="0"/>
              <a:t>	-Anemia</a:t>
            </a:r>
          </a:p>
          <a:p>
            <a:r>
              <a:rPr lang="en-US" sz="1200" dirty="0"/>
              <a:t>	-</a:t>
            </a:r>
            <a:r>
              <a:rPr lang="en-US" sz="1200" dirty="0" err="1"/>
              <a:t>Felty</a:t>
            </a:r>
            <a:r>
              <a:rPr lang="en-US" sz="1200" dirty="0"/>
              <a:t> syndrome </a:t>
            </a:r>
          </a:p>
          <a:p>
            <a:r>
              <a:rPr lang="en-US" sz="1200" dirty="0"/>
              <a:t>	-Large granular lymphocyte syndrome</a:t>
            </a:r>
          </a:p>
          <a:p>
            <a:r>
              <a:rPr lang="en-US" sz="1200" dirty="0"/>
              <a:t>	-Lymphoproliferative disease</a:t>
            </a:r>
          </a:p>
          <a:p>
            <a:endParaRPr lang="en-US" dirty="0"/>
          </a:p>
          <a:p>
            <a:pPr lvl="0"/>
            <a:endParaRPr lang="en-US" dirty="0"/>
          </a:p>
          <a:p>
            <a:pPr lvl="0"/>
            <a:r>
              <a:rPr lang="en-US" dirty="0"/>
              <a:t>Nerves	</a:t>
            </a:r>
            <a:r>
              <a:rPr lang="en-US" sz="1200" dirty="0">
                <a:solidFill>
                  <a:prstClr val="black"/>
                </a:solidFill>
              </a:rPr>
              <a:t> -Carpal tunnel syndrome </a:t>
            </a:r>
          </a:p>
          <a:p>
            <a:pPr lvl="0"/>
            <a:r>
              <a:rPr lang="en-US" sz="1200" dirty="0">
                <a:solidFill>
                  <a:prstClr val="black"/>
                </a:solidFill>
              </a:rPr>
              <a:t>	-compressive myelopathy or radiculopathy </a:t>
            </a:r>
          </a:p>
          <a:p>
            <a:pPr lvl="0"/>
            <a:r>
              <a:rPr lang="en-US" sz="1200" dirty="0">
                <a:solidFill>
                  <a:prstClr val="black"/>
                </a:solidFill>
              </a:rPr>
              <a:t>	-mononeuritis multiplex </a:t>
            </a:r>
          </a:p>
          <a:p>
            <a:pPr lvl="0"/>
            <a:r>
              <a:rPr lang="en-US" sz="1200" dirty="0">
                <a:solidFill>
                  <a:prstClr val="black"/>
                </a:solidFill>
              </a:rPr>
              <a:t>	-symmetric polyneuropathy</a:t>
            </a:r>
            <a:endParaRPr lang="en-US" dirty="0"/>
          </a:p>
        </p:txBody>
      </p:sp>
      <p:pic>
        <p:nvPicPr>
          <p:cNvPr id="20" name="Picture 19">
            <a:extLst>
              <a:ext uri="{FF2B5EF4-FFF2-40B4-BE49-F238E27FC236}">
                <a16:creationId xmlns:a16="http://schemas.microsoft.com/office/drawing/2014/main" id="{6B284419-9CF5-44B0-9C40-CC51DF5D2E4A}"/>
              </a:ext>
            </a:extLst>
          </p:cNvPr>
          <p:cNvPicPr>
            <a:picLocks noChangeAspect="1"/>
          </p:cNvPicPr>
          <p:nvPr/>
        </p:nvPicPr>
        <p:blipFill>
          <a:blip r:embed="rId8"/>
          <a:stretch>
            <a:fillRect/>
          </a:stretch>
        </p:blipFill>
        <p:spPr>
          <a:xfrm>
            <a:off x="499306" y="4800794"/>
            <a:ext cx="707235" cy="502509"/>
          </a:xfrm>
          <a:prstGeom prst="rect">
            <a:avLst/>
          </a:prstGeom>
        </p:spPr>
      </p:pic>
      <p:pic>
        <p:nvPicPr>
          <p:cNvPr id="24" name="Picture 23">
            <a:extLst>
              <a:ext uri="{FF2B5EF4-FFF2-40B4-BE49-F238E27FC236}">
                <a16:creationId xmlns:a16="http://schemas.microsoft.com/office/drawing/2014/main" id="{BA8B2562-B458-476F-B477-73EB42FFBC5F}"/>
              </a:ext>
            </a:extLst>
          </p:cNvPr>
          <p:cNvPicPr>
            <a:picLocks noChangeAspect="1"/>
          </p:cNvPicPr>
          <p:nvPr/>
        </p:nvPicPr>
        <p:blipFill>
          <a:blip r:embed="rId9"/>
          <a:stretch>
            <a:fillRect/>
          </a:stretch>
        </p:blipFill>
        <p:spPr>
          <a:xfrm>
            <a:off x="4354091" y="1554697"/>
            <a:ext cx="2058043" cy="1319102"/>
          </a:xfrm>
          <a:prstGeom prst="rect">
            <a:avLst/>
          </a:prstGeom>
        </p:spPr>
      </p:pic>
      <p:sp>
        <p:nvSpPr>
          <p:cNvPr id="25" name="Rectangle 24">
            <a:extLst>
              <a:ext uri="{FF2B5EF4-FFF2-40B4-BE49-F238E27FC236}">
                <a16:creationId xmlns:a16="http://schemas.microsoft.com/office/drawing/2014/main" id="{75EFEE7B-8BED-4F0F-8151-D265FA0145E7}"/>
              </a:ext>
            </a:extLst>
          </p:cNvPr>
          <p:cNvSpPr/>
          <p:nvPr/>
        </p:nvSpPr>
        <p:spPr>
          <a:xfrm>
            <a:off x="3443126" y="529143"/>
            <a:ext cx="4572000" cy="738664"/>
          </a:xfrm>
          <a:prstGeom prst="rect">
            <a:avLst/>
          </a:prstGeom>
        </p:spPr>
        <p:txBody>
          <a:bodyPr>
            <a:spAutoFit/>
          </a:bodyPr>
          <a:lstStyle/>
          <a:p>
            <a:r>
              <a:rPr lang="en-US" sz="2400" b="1" dirty="0" smtClean="0"/>
              <a:t>Risk of systemic involvement</a:t>
            </a:r>
            <a:endParaRPr lang="en-US" sz="2400" b="1" dirty="0"/>
          </a:p>
          <a:p>
            <a:endParaRPr lang="en-US" dirty="0"/>
          </a:p>
        </p:txBody>
      </p:sp>
      <p:pic>
        <p:nvPicPr>
          <p:cNvPr id="27" name="Picture 26" descr="A picture containing indoor, flower, sitting, white&#10;&#10;Description automatically generated">
            <a:extLst>
              <a:ext uri="{FF2B5EF4-FFF2-40B4-BE49-F238E27FC236}">
                <a16:creationId xmlns:a16="http://schemas.microsoft.com/office/drawing/2014/main" id="{DC122FC9-AB70-4EAB-B021-1A59765ED702}"/>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tretch>
            <a:fillRect/>
          </a:stretch>
        </p:blipFill>
        <p:spPr>
          <a:xfrm>
            <a:off x="4337321" y="3015318"/>
            <a:ext cx="1256862" cy="904707"/>
          </a:xfrm>
          <a:prstGeom prst="rect">
            <a:avLst/>
          </a:prstGeom>
        </p:spPr>
      </p:pic>
      <p:pic>
        <p:nvPicPr>
          <p:cNvPr id="32" name="Picture 31">
            <a:extLst>
              <a:ext uri="{FF2B5EF4-FFF2-40B4-BE49-F238E27FC236}">
                <a16:creationId xmlns:a16="http://schemas.microsoft.com/office/drawing/2014/main" id="{13CF254F-540A-445D-BD6F-B27C284EA188}"/>
              </a:ext>
            </a:extLst>
          </p:cNvPr>
          <p:cNvPicPr>
            <a:picLocks noChangeAspect="1"/>
          </p:cNvPicPr>
          <p:nvPr/>
        </p:nvPicPr>
        <p:blipFill>
          <a:blip r:embed="rId12"/>
          <a:stretch>
            <a:fillRect/>
          </a:stretch>
        </p:blipFill>
        <p:spPr>
          <a:xfrm>
            <a:off x="4732330" y="3904086"/>
            <a:ext cx="650783" cy="907493"/>
          </a:xfrm>
          <a:prstGeom prst="rect">
            <a:avLst/>
          </a:prstGeom>
        </p:spPr>
      </p:pic>
    </p:spTree>
    <p:extLst>
      <p:ext uri="{BB962C8B-B14F-4D97-AF65-F5344CB8AC3E}">
        <p14:creationId xmlns:p14="http://schemas.microsoft.com/office/powerpoint/2010/main" val="35950469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A4F24C-E60E-4B55-A94B-8ABBC29F9F21}"/>
              </a:ext>
            </a:extLst>
          </p:cNvPr>
          <p:cNvSpPr/>
          <p:nvPr/>
        </p:nvSpPr>
        <p:spPr>
          <a:xfrm>
            <a:off x="3867414" y="0"/>
            <a:ext cx="1653018" cy="400110"/>
          </a:xfrm>
          <a:prstGeom prst="rect">
            <a:avLst/>
          </a:prstGeom>
        </p:spPr>
        <p:txBody>
          <a:bodyPr wrap="none">
            <a:spAutoFit/>
          </a:bodyPr>
          <a:lstStyle/>
          <a:p>
            <a:pPr lvl="0" algn="ctr"/>
            <a:r>
              <a:rPr lang="en-US" sz="2000" b="1" dirty="0">
                <a:solidFill>
                  <a:prstClr val="black"/>
                </a:solidFill>
              </a:rPr>
              <a:t>RA diagnosis?</a:t>
            </a:r>
          </a:p>
        </p:txBody>
      </p:sp>
      <p:pic>
        <p:nvPicPr>
          <p:cNvPr id="6" name="Picture 5" descr="A screenshot of a cell phone&#10;&#10;Description automatically generated">
            <a:extLst>
              <a:ext uri="{FF2B5EF4-FFF2-40B4-BE49-F238E27FC236}">
                <a16:creationId xmlns:a16="http://schemas.microsoft.com/office/drawing/2014/main" id="{210403A8-0B3A-4DB2-A14F-8019DC735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87" y="957359"/>
            <a:ext cx="8314813" cy="5214841"/>
          </a:xfrm>
          <a:prstGeom prst="rect">
            <a:avLst/>
          </a:prstGeom>
        </p:spPr>
      </p:pic>
      <p:sp>
        <p:nvSpPr>
          <p:cNvPr id="8" name="Rectangle 7">
            <a:extLst>
              <a:ext uri="{FF2B5EF4-FFF2-40B4-BE49-F238E27FC236}">
                <a16:creationId xmlns:a16="http://schemas.microsoft.com/office/drawing/2014/main" id="{18F162A6-14E1-4F36-9EE2-68BEFB825385}"/>
              </a:ext>
            </a:extLst>
          </p:cNvPr>
          <p:cNvSpPr/>
          <p:nvPr/>
        </p:nvSpPr>
        <p:spPr>
          <a:xfrm rot="18529789">
            <a:off x="610529" y="1800227"/>
            <a:ext cx="1905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9163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CF955B-105C-4D36-9417-BC3A32D66561}"/>
              </a:ext>
            </a:extLst>
          </p:cNvPr>
          <p:cNvSpPr/>
          <p:nvPr/>
        </p:nvSpPr>
        <p:spPr>
          <a:xfrm>
            <a:off x="4031241" y="0"/>
            <a:ext cx="1653018" cy="400110"/>
          </a:xfrm>
          <a:prstGeom prst="rect">
            <a:avLst/>
          </a:prstGeom>
        </p:spPr>
        <p:txBody>
          <a:bodyPr wrap="none">
            <a:spAutoFit/>
          </a:bodyPr>
          <a:lstStyle/>
          <a:p>
            <a:pPr lvl="0" algn="ctr"/>
            <a:r>
              <a:rPr lang="en-US" sz="2000" b="1" dirty="0">
                <a:solidFill>
                  <a:prstClr val="black"/>
                </a:solidFill>
              </a:rPr>
              <a:t>RA diagnosis?</a:t>
            </a:r>
          </a:p>
        </p:txBody>
      </p:sp>
      <p:sp>
        <p:nvSpPr>
          <p:cNvPr id="10" name="Rectangle 9">
            <a:extLst>
              <a:ext uri="{FF2B5EF4-FFF2-40B4-BE49-F238E27FC236}">
                <a16:creationId xmlns:a16="http://schemas.microsoft.com/office/drawing/2014/main" id="{3C4200DC-C2C8-46AC-AC04-FAC0563A86B7}"/>
              </a:ext>
            </a:extLst>
          </p:cNvPr>
          <p:cNvSpPr/>
          <p:nvPr/>
        </p:nvSpPr>
        <p:spPr>
          <a:xfrm>
            <a:off x="832317" y="1229170"/>
            <a:ext cx="2908976" cy="3724096"/>
          </a:xfrm>
          <a:prstGeom prst="rect">
            <a:avLst/>
          </a:prstGeom>
        </p:spPr>
        <p:txBody>
          <a:bodyPr wrap="square">
            <a:spAutoFit/>
          </a:bodyPr>
          <a:lstStyle/>
          <a:p>
            <a:r>
              <a:rPr lang="en-US" sz="2800" dirty="0"/>
              <a:t>Labs </a:t>
            </a:r>
          </a:p>
          <a:p>
            <a:endParaRPr lang="en-US" sz="2800" dirty="0"/>
          </a:p>
          <a:p>
            <a:r>
              <a:rPr lang="en-US" sz="2000" dirty="0"/>
              <a:t>CBC, COMP</a:t>
            </a:r>
          </a:p>
          <a:p>
            <a:r>
              <a:rPr lang="en-US" sz="2000" dirty="0"/>
              <a:t>ESR, </a:t>
            </a:r>
          </a:p>
          <a:p>
            <a:r>
              <a:rPr lang="en-US" sz="2000" dirty="0"/>
              <a:t>CRP, </a:t>
            </a:r>
          </a:p>
          <a:p>
            <a:r>
              <a:rPr lang="en-US" sz="2000" dirty="0"/>
              <a:t>ANA, </a:t>
            </a:r>
          </a:p>
          <a:p>
            <a:r>
              <a:rPr lang="en-US" sz="2000" dirty="0"/>
              <a:t>RF,</a:t>
            </a:r>
          </a:p>
          <a:p>
            <a:r>
              <a:rPr lang="en-US" sz="2000" dirty="0"/>
              <a:t>anti-CCP, </a:t>
            </a:r>
          </a:p>
          <a:p>
            <a:r>
              <a:rPr lang="en-US" sz="2000" dirty="0"/>
              <a:t>creatinine, </a:t>
            </a:r>
          </a:p>
          <a:p>
            <a:r>
              <a:rPr lang="en-US" sz="2000" dirty="0"/>
              <a:t>UA, </a:t>
            </a:r>
          </a:p>
          <a:p>
            <a:r>
              <a:rPr lang="en-US" sz="2000" dirty="0"/>
              <a:t>joint aspiration, </a:t>
            </a:r>
          </a:p>
        </p:txBody>
      </p:sp>
      <p:sp>
        <p:nvSpPr>
          <p:cNvPr id="11" name="Rectangle 10">
            <a:extLst>
              <a:ext uri="{FF2B5EF4-FFF2-40B4-BE49-F238E27FC236}">
                <a16:creationId xmlns:a16="http://schemas.microsoft.com/office/drawing/2014/main" id="{DD7C00AC-C98E-4C09-AF35-4E4DB27E4BB7}"/>
              </a:ext>
            </a:extLst>
          </p:cNvPr>
          <p:cNvSpPr/>
          <p:nvPr/>
        </p:nvSpPr>
        <p:spPr>
          <a:xfrm>
            <a:off x="4495800" y="1059120"/>
            <a:ext cx="4276725" cy="4832092"/>
          </a:xfrm>
          <a:prstGeom prst="rect">
            <a:avLst/>
          </a:prstGeom>
        </p:spPr>
        <p:txBody>
          <a:bodyPr wrap="square">
            <a:spAutoFit/>
          </a:bodyPr>
          <a:lstStyle/>
          <a:p>
            <a:r>
              <a:rPr lang="en-US" sz="2800" dirty="0"/>
              <a:t>Specific imaging</a:t>
            </a:r>
          </a:p>
          <a:p>
            <a:endParaRPr lang="en-US" sz="2000" dirty="0"/>
          </a:p>
          <a:p>
            <a:r>
              <a:rPr lang="en-US" sz="2000" dirty="0"/>
              <a:t>-Bilateral wrists and hands </a:t>
            </a:r>
          </a:p>
          <a:p>
            <a:r>
              <a:rPr lang="en-US" sz="2000" dirty="0"/>
              <a:t>-X ray any other joint with symptoms </a:t>
            </a:r>
          </a:p>
          <a:p>
            <a:r>
              <a:rPr lang="en-US" sz="2000" dirty="0"/>
              <a:t>-If you suspect subclinical synovitis order USG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-Chest X ray: 20% of the pts develop ILD</a:t>
            </a:r>
          </a:p>
        </p:txBody>
      </p:sp>
      <p:pic>
        <p:nvPicPr>
          <p:cNvPr id="12" name="Picture 11" descr="A picture containing man&#10;&#10;Description automatically generated">
            <a:extLst>
              <a:ext uri="{FF2B5EF4-FFF2-40B4-BE49-F238E27FC236}">
                <a16:creationId xmlns:a16="http://schemas.microsoft.com/office/drawing/2014/main" id="{B93C6C05-A1D4-4C6B-8B19-F3DF7B7742DC}"/>
              </a:ext>
            </a:extLst>
          </p:cNvPr>
          <p:cNvPicPr>
            <a:picLocks noChangeAspect="1"/>
          </p:cNvPicPr>
          <p:nvPr/>
        </p:nvPicPr>
        <p:blipFill rotWithShape="1">
          <a:blip r:embed="rId2">
            <a:extLst>
              <a:ext uri="{28A0092B-C50C-407E-A947-70E740481C1C}">
                <a14:useLocalDpi xmlns:a14="http://schemas.microsoft.com/office/drawing/2010/main" val="0"/>
              </a:ext>
            </a:extLst>
          </a:blip>
          <a:srcRect l="50550" t="7267"/>
          <a:stretch/>
        </p:blipFill>
        <p:spPr>
          <a:xfrm>
            <a:off x="4572000" y="3048000"/>
            <a:ext cx="3844478" cy="2369879"/>
          </a:xfrm>
          <a:prstGeom prst="rect">
            <a:avLst/>
          </a:prstGeom>
        </p:spPr>
      </p:pic>
    </p:spTree>
    <p:extLst>
      <p:ext uri="{BB962C8B-B14F-4D97-AF65-F5344CB8AC3E}">
        <p14:creationId xmlns:p14="http://schemas.microsoft.com/office/powerpoint/2010/main" val="302130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647F08-BB08-4C48-AD86-7FE86F8987C7}"/>
              </a:ext>
            </a:extLst>
          </p:cNvPr>
          <p:cNvSpPr/>
          <p:nvPr/>
        </p:nvSpPr>
        <p:spPr>
          <a:xfrm>
            <a:off x="1752600" y="840778"/>
            <a:ext cx="6837449" cy="523220"/>
          </a:xfrm>
          <a:prstGeom prst="rect">
            <a:avLst/>
          </a:prstGeom>
        </p:spPr>
        <p:txBody>
          <a:bodyPr wrap="none">
            <a:spAutoFit/>
          </a:bodyPr>
          <a:lstStyle/>
          <a:p>
            <a:r>
              <a:rPr lang="en-US" sz="2800" b="1" dirty="0">
                <a:solidFill>
                  <a:prstClr val="black"/>
                </a:solidFill>
              </a:rPr>
              <a:t>Treatment for a newly diagnosed RA patient </a:t>
            </a:r>
          </a:p>
        </p:txBody>
      </p:sp>
      <p:sp>
        <p:nvSpPr>
          <p:cNvPr id="6" name="Rectangle 5">
            <a:extLst>
              <a:ext uri="{FF2B5EF4-FFF2-40B4-BE49-F238E27FC236}">
                <a16:creationId xmlns:a16="http://schemas.microsoft.com/office/drawing/2014/main" id="{CDF10049-F383-42BD-AA7B-1EADF955113A}"/>
              </a:ext>
            </a:extLst>
          </p:cNvPr>
          <p:cNvSpPr/>
          <p:nvPr/>
        </p:nvSpPr>
        <p:spPr>
          <a:xfrm>
            <a:off x="76200" y="1676400"/>
            <a:ext cx="8972550" cy="4370427"/>
          </a:xfrm>
          <a:prstGeom prst="rect">
            <a:avLst/>
          </a:prstGeom>
        </p:spPr>
        <p:txBody>
          <a:bodyPr wrap="square">
            <a:spAutoFit/>
          </a:bodyPr>
          <a:lstStyle/>
          <a:p>
            <a:r>
              <a:rPr lang="en-US" sz="2000" dirty="0"/>
              <a:t>Once RA is diagnosed, what to do?</a:t>
            </a:r>
          </a:p>
          <a:p>
            <a:endParaRPr lang="en-US" sz="2000" dirty="0"/>
          </a:p>
          <a:p>
            <a:r>
              <a:rPr lang="en-US" dirty="0"/>
              <a:t>Step 1: We already have CBC and COMP, why is this important? Anemia, LFTs, kidneys</a:t>
            </a:r>
          </a:p>
          <a:p>
            <a:endParaRPr lang="en-US" dirty="0"/>
          </a:p>
          <a:p>
            <a:r>
              <a:rPr lang="en-US" dirty="0"/>
              <a:t>Step 2: Also order hepatitis C/B  workup, HIV, and </a:t>
            </a:r>
            <a:r>
              <a:rPr lang="en-US" dirty="0" err="1"/>
              <a:t>quantiferon</a:t>
            </a:r>
            <a:r>
              <a:rPr lang="en-US" dirty="0"/>
              <a:t> or/PPD in preparation for biologics (if in the future are required) for the rheumatologist or for yourself.  </a:t>
            </a:r>
          </a:p>
          <a:p>
            <a:endParaRPr lang="en-US" dirty="0"/>
          </a:p>
          <a:p>
            <a:r>
              <a:rPr lang="en-US" dirty="0"/>
              <a:t>Step 3: Apply a disease activity index, for example CDAI, DAS28 among others (see below a link to the calculation online)</a:t>
            </a:r>
          </a:p>
          <a:p>
            <a:endParaRPr lang="en-US" dirty="0"/>
          </a:p>
          <a:p>
            <a:endParaRPr lang="en-US" dirty="0"/>
          </a:p>
          <a:p>
            <a:r>
              <a:rPr lang="en-US" dirty="0"/>
              <a:t>	</a:t>
            </a:r>
          </a:p>
          <a:p>
            <a:r>
              <a:rPr lang="en-US" dirty="0"/>
              <a:t>Step 4:  Depending on the score of the disease activity index then you can start treatment </a:t>
            </a:r>
          </a:p>
          <a:p>
            <a:r>
              <a:rPr lang="en-US" sz="2000" dirty="0"/>
              <a:t> </a:t>
            </a:r>
          </a:p>
          <a:p>
            <a:endParaRPr lang="en-US" sz="2000" dirty="0"/>
          </a:p>
        </p:txBody>
      </p:sp>
      <p:sp>
        <p:nvSpPr>
          <p:cNvPr id="7" name="Rectangle 6">
            <a:extLst>
              <a:ext uri="{FF2B5EF4-FFF2-40B4-BE49-F238E27FC236}">
                <a16:creationId xmlns:a16="http://schemas.microsoft.com/office/drawing/2014/main" id="{141B1B08-2762-4CA0-8829-9106D40A0A9D}"/>
              </a:ext>
            </a:extLst>
          </p:cNvPr>
          <p:cNvSpPr/>
          <p:nvPr/>
        </p:nvSpPr>
        <p:spPr>
          <a:xfrm>
            <a:off x="1207602" y="4094920"/>
            <a:ext cx="7185991" cy="523220"/>
          </a:xfrm>
          <a:prstGeom prst="rect">
            <a:avLst/>
          </a:prstGeom>
        </p:spPr>
        <p:txBody>
          <a:bodyPr wrap="square">
            <a:spAutoFit/>
          </a:bodyPr>
          <a:lstStyle/>
          <a:p>
            <a:r>
              <a:rPr lang="it-IT" sz="1400" dirty="0"/>
              <a:t>CDAI: </a:t>
            </a:r>
            <a:r>
              <a:rPr lang="it-IT" sz="1400" dirty="0">
                <a:hlinkClick r:id="rId2"/>
              </a:rPr>
              <a:t>https://www.mdcalc.com/clinical-disease-activity-index-cdai-rheumatoid-arthritis</a:t>
            </a:r>
            <a:endParaRPr lang="it-IT" sz="1400" dirty="0"/>
          </a:p>
          <a:p>
            <a:r>
              <a:rPr lang="it-IT" sz="1400" dirty="0"/>
              <a:t>DAS28: </a:t>
            </a:r>
            <a:r>
              <a:rPr lang="it-IT" sz="1400" dirty="0">
                <a:hlinkClick r:id="rId3"/>
              </a:rPr>
              <a:t>https://www.mdcalc.com/disease-activity-score-28-rheumatoid-arthritis-esr-das28-esr</a:t>
            </a:r>
            <a:endParaRPr lang="it-IT" sz="1400" dirty="0"/>
          </a:p>
        </p:txBody>
      </p:sp>
    </p:spTree>
    <p:extLst>
      <p:ext uri="{BB962C8B-B14F-4D97-AF65-F5344CB8AC3E}">
        <p14:creationId xmlns:p14="http://schemas.microsoft.com/office/powerpoint/2010/main" val="35961344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36998-665C-434F-8F2D-1116E9F1ACDC}"/>
              </a:ext>
            </a:extLst>
          </p:cNvPr>
          <p:cNvSpPr/>
          <p:nvPr/>
        </p:nvSpPr>
        <p:spPr>
          <a:xfrm>
            <a:off x="238539" y="1212648"/>
            <a:ext cx="8666922" cy="923330"/>
          </a:xfrm>
          <a:prstGeom prst="rect">
            <a:avLst/>
          </a:prstGeom>
        </p:spPr>
        <p:txBody>
          <a:bodyPr wrap="square">
            <a:spAutoFit/>
          </a:bodyPr>
          <a:lstStyle/>
          <a:p>
            <a:r>
              <a:rPr lang="en-US" dirty="0">
                <a:solidFill>
                  <a:srgbClr val="262626"/>
                </a:solidFill>
                <a:latin typeface="Regola Pro Book"/>
              </a:rPr>
              <a:t>42 y/o F with complaint of pain all over her body, joints for 2 months. See hands in the picture. CMP, CBC, ANA, RF all normal. However anti-CCP elevated at 104 (per our lab controls strong positive &gt;59). CRP=13, ESR 59.  </a:t>
            </a:r>
            <a:endParaRPr lang="en-US" dirty="0"/>
          </a:p>
        </p:txBody>
      </p:sp>
      <p:pic>
        <p:nvPicPr>
          <p:cNvPr id="5" name="Picture 4">
            <a:extLst>
              <a:ext uri="{FF2B5EF4-FFF2-40B4-BE49-F238E27FC236}">
                <a16:creationId xmlns:a16="http://schemas.microsoft.com/office/drawing/2014/main" id="{02B5A86A-49EB-4C3D-9254-6D2E45C1B917}"/>
              </a:ext>
            </a:extLst>
          </p:cNvPr>
          <p:cNvPicPr>
            <a:picLocks noChangeAspect="1"/>
          </p:cNvPicPr>
          <p:nvPr/>
        </p:nvPicPr>
        <p:blipFill>
          <a:blip r:embed="rId2"/>
          <a:stretch>
            <a:fillRect/>
          </a:stretch>
        </p:blipFill>
        <p:spPr>
          <a:xfrm>
            <a:off x="1945792" y="2510229"/>
            <a:ext cx="5252416" cy="3516152"/>
          </a:xfrm>
          <a:prstGeom prst="rect">
            <a:avLst/>
          </a:prstGeom>
        </p:spPr>
      </p:pic>
      <p:sp>
        <p:nvSpPr>
          <p:cNvPr id="6" name="Rectangle 5">
            <a:extLst>
              <a:ext uri="{FF2B5EF4-FFF2-40B4-BE49-F238E27FC236}">
                <a16:creationId xmlns:a16="http://schemas.microsoft.com/office/drawing/2014/main" id="{2F2751C9-EBF6-4D15-A5A6-85C3534F86FB}"/>
              </a:ext>
            </a:extLst>
          </p:cNvPr>
          <p:cNvSpPr/>
          <p:nvPr/>
        </p:nvSpPr>
        <p:spPr>
          <a:xfrm>
            <a:off x="3722914" y="228600"/>
            <a:ext cx="5805033" cy="523220"/>
          </a:xfrm>
          <a:prstGeom prst="rect">
            <a:avLst/>
          </a:prstGeom>
        </p:spPr>
        <p:txBody>
          <a:bodyPr wrap="square">
            <a:spAutoFit/>
          </a:bodyPr>
          <a:lstStyle/>
          <a:p>
            <a:r>
              <a:rPr lang="en-US" sz="2800" b="1" dirty="0">
                <a:solidFill>
                  <a:prstClr val="black"/>
                </a:solidFill>
              </a:rPr>
              <a:t>Let’s diagnose 1 case and treat it</a:t>
            </a:r>
          </a:p>
        </p:txBody>
      </p:sp>
      <p:sp>
        <p:nvSpPr>
          <p:cNvPr id="7" name="Oval 6">
            <a:extLst>
              <a:ext uri="{FF2B5EF4-FFF2-40B4-BE49-F238E27FC236}">
                <a16:creationId xmlns:a16="http://schemas.microsoft.com/office/drawing/2014/main" id="{2923C0F2-DBFE-47DC-8775-C5C2C6BA4963}"/>
              </a:ext>
            </a:extLst>
          </p:cNvPr>
          <p:cNvSpPr/>
          <p:nvPr/>
        </p:nvSpPr>
        <p:spPr>
          <a:xfrm>
            <a:off x="3284375" y="3545633"/>
            <a:ext cx="438539" cy="429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C5893C6-2551-442E-9D13-A5E215D59CC8}"/>
              </a:ext>
            </a:extLst>
          </p:cNvPr>
          <p:cNvSpPr/>
          <p:nvPr/>
        </p:nvSpPr>
        <p:spPr>
          <a:xfrm>
            <a:off x="3722914" y="3919884"/>
            <a:ext cx="438539" cy="429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3C1B9B-2C08-4738-A4F7-CCBAA6D1D687}"/>
              </a:ext>
            </a:extLst>
          </p:cNvPr>
          <p:cNvSpPr/>
          <p:nvPr/>
        </p:nvSpPr>
        <p:spPr>
          <a:xfrm>
            <a:off x="5201818" y="3839097"/>
            <a:ext cx="438539" cy="429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7012AE9-8134-49B7-9644-1370DA92BD5D}"/>
              </a:ext>
            </a:extLst>
          </p:cNvPr>
          <p:cNvSpPr/>
          <p:nvPr/>
        </p:nvSpPr>
        <p:spPr>
          <a:xfrm>
            <a:off x="5537358" y="3437111"/>
            <a:ext cx="508879" cy="4504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2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A4F24C-E60E-4B55-A94B-8ABBC29F9F21}"/>
              </a:ext>
            </a:extLst>
          </p:cNvPr>
          <p:cNvSpPr/>
          <p:nvPr/>
        </p:nvSpPr>
        <p:spPr>
          <a:xfrm>
            <a:off x="3926726" y="0"/>
            <a:ext cx="1534394" cy="400110"/>
          </a:xfrm>
          <a:prstGeom prst="rect">
            <a:avLst/>
          </a:prstGeom>
        </p:spPr>
        <p:txBody>
          <a:bodyPr wrap="none">
            <a:spAutoFit/>
          </a:bodyPr>
          <a:lstStyle/>
          <a:p>
            <a:pPr lvl="0" algn="ctr"/>
            <a:r>
              <a:rPr lang="en-US" sz="2000" b="1" dirty="0">
                <a:solidFill>
                  <a:prstClr val="black"/>
                </a:solidFill>
              </a:rPr>
              <a:t>RA diagnosis</a:t>
            </a:r>
          </a:p>
        </p:txBody>
      </p:sp>
      <p:pic>
        <p:nvPicPr>
          <p:cNvPr id="6" name="Picture 5" descr="A screenshot of a cell phone&#10;&#10;Description automatically generated">
            <a:extLst>
              <a:ext uri="{FF2B5EF4-FFF2-40B4-BE49-F238E27FC236}">
                <a16:creationId xmlns:a16="http://schemas.microsoft.com/office/drawing/2014/main" id="{210403A8-0B3A-4DB2-A14F-8019DC735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06" y="1304803"/>
            <a:ext cx="7595286" cy="4763572"/>
          </a:xfrm>
          <a:prstGeom prst="rect">
            <a:avLst/>
          </a:prstGeom>
        </p:spPr>
      </p:pic>
      <p:sp>
        <p:nvSpPr>
          <p:cNvPr id="2" name="Oval 1">
            <a:extLst>
              <a:ext uri="{FF2B5EF4-FFF2-40B4-BE49-F238E27FC236}">
                <a16:creationId xmlns:a16="http://schemas.microsoft.com/office/drawing/2014/main" id="{781A82AD-E3B5-4660-9F30-4738E7616F78}"/>
              </a:ext>
            </a:extLst>
          </p:cNvPr>
          <p:cNvSpPr/>
          <p:nvPr/>
        </p:nvSpPr>
        <p:spPr>
          <a:xfrm>
            <a:off x="4810540" y="3142713"/>
            <a:ext cx="188844" cy="18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0E74177-F233-4024-8038-E74334EF9FE9}"/>
              </a:ext>
            </a:extLst>
          </p:cNvPr>
          <p:cNvSpPr/>
          <p:nvPr/>
        </p:nvSpPr>
        <p:spPr>
          <a:xfrm>
            <a:off x="4810540" y="4131889"/>
            <a:ext cx="188844" cy="18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1CE8F1A-EA4D-40C4-B6A4-DA7767CEE1F1}"/>
              </a:ext>
            </a:extLst>
          </p:cNvPr>
          <p:cNvSpPr/>
          <p:nvPr/>
        </p:nvSpPr>
        <p:spPr>
          <a:xfrm>
            <a:off x="4824694" y="5084984"/>
            <a:ext cx="188844" cy="18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A55A3A0-B4A0-496F-A362-F1E25EE65EF1}"/>
              </a:ext>
            </a:extLst>
          </p:cNvPr>
          <p:cNvSpPr/>
          <p:nvPr/>
        </p:nvSpPr>
        <p:spPr>
          <a:xfrm>
            <a:off x="4830420" y="5756705"/>
            <a:ext cx="188844" cy="1888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8EC2E6-12E3-4C4B-A7B4-19858D99EE0D}"/>
              </a:ext>
            </a:extLst>
          </p:cNvPr>
          <p:cNvSpPr txBox="1"/>
          <p:nvPr/>
        </p:nvSpPr>
        <p:spPr>
          <a:xfrm>
            <a:off x="7603435" y="2454967"/>
            <a:ext cx="1431235" cy="369332"/>
          </a:xfrm>
          <a:prstGeom prst="rect">
            <a:avLst/>
          </a:prstGeom>
          <a:noFill/>
          <a:ln w="31750">
            <a:solidFill>
              <a:srgbClr val="C00000"/>
            </a:solidFill>
          </a:ln>
        </p:spPr>
        <p:txBody>
          <a:bodyPr wrap="square" rtlCol="0">
            <a:spAutoFit/>
          </a:bodyPr>
          <a:lstStyle/>
          <a:p>
            <a:r>
              <a:rPr lang="en-US" dirty="0"/>
              <a:t>3+2+1+1 = 7</a:t>
            </a:r>
          </a:p>
        </p:txBody>
      </p:sp>
    </p:spTree>
    <p:extLst>
      <p:ext uri="{BB962C8B-B14F-4D97-AF65-F5344CB8AC3E}">
        <p14:creationId xmlns:p14="http://schemas.microsoft.com/office/powerpoint/2010/main" val="31879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79271E-3A9F-4043-9485-C95E9415E265}"/>
              </a:ext>
            </a:extLst>
          </p:cNvPr>
          <p:cNvPicPr>
            <a:picLocks noChangeAspect="1"/>
          </p:cNvPicPr>
          <p:nvPr/>
        </p:nvPicPr>
        <p:blipFill rotWithShape="1">
          <a:blip r:embed="rId2"/>
          <a:srcRect l="2702" t="45521" r="2899" b="38840"/>
          <a:stretch/>
        </p:blipFill>
        <p:spPr>
          <a:xfrm>
            <a:off x="31361" y="4177115"/>
            <a:ext cx="5701823" cy="1158863"/>
          </a:xfrm>
          <a:prstGeom prst="rect">
            <a:avLst/>
          </a:prstGeom>
        </p:spPr>
      </p:pic>
      <p:pic>
        <p:nvPicPr>
          <p:cNvPr id="5" name="Picture 4">
            <a:extLst>
              <a:ext uri="{FF2B5EF4-FFF2-40B4-BE49-F238E27FC236}">
                <a16:creationId xmlns:a16="http://schemas.microsoft.com/office/drawing/2014/main" id="{9117B9A7-412D-4734-8773-EEE835F4F917}"/>
              </a:ext>
            </a:extLst>
          </p:cNvPr>
          <p:cNvPicPr>
            <a:picLocks noChangeAspect="1"/>
          </p:cNvPicPr>
          <p:nvPr/>
        </p:nvPicPr>
        <p:blipFill rotWithShape="1">
          <a:blip r:embed="rId2"/>
          <a:srcRect l="1738" r="20256" b="53891"/>
          <a:stretch/>
        </p:blipFill>
        <p:spPr>
          <a:xfrm>
            <a:off x="50137" y="868501"/>
            <a:ext cx="4472759" cy="3243525"/>
          </a:xfrm>
          <a:prstGeom prst="rect">
            <a:avLst/>
          </a:prstGeom>
        </p:spPr>
      </p:pic>
      <p:pic>
        <p:nvPicPr>
          <p:cNvPr id="6" name="Picture 5">
            <a:extLst>
              <a:ext uri="{FF2B5EF4-FFF2-40B4-BE49-F238E27FC236}">
                <a16:creationId xmlns:a16="http://schemas.microsoft.com/office/drawing/2014/main" id="{CF6F161C-60B7-4950-90A8-97B07C8F54BB}"/>
              </a:ext>
            </a:extLst>
          </p:cNvPr>
          <p:cNvPicPr>
            <a:picLocks noChangeAspect="1"/>
          </p:cNvPicPr>
          <p:nvPr/>
        </p:nvPicPr>
        <p:blipFill rotWithShape="1">
          <a:blip r:embed="rId2"/>
          <a:srcRect l="56901" t="82378" r="3105" b="4259"/>
          <a:stretch/>
        </p:blipFill>
        <p:spPr>
          <a:xfrm>
            <a:off x="4945957" y="981075"/>
            <a:ext cx="4017068" cy="1646640"/>
          </a:xfrm>
          <a:prstGeom prst="rect">
            <a:avLst/>
          </a:prstGeom>
        </p:spPr>
      </p:pic>
      <p:pic>
        <p:nvPicPr>
          <p:cNvPr id="7" name="Picture 6">
            <a:extLst>
              <a:ext uri="{FF2B5EF4-FFF2-40B4-BE49-F238E27FC236}">
                <a16:creationId xmlns:a16="http://schemas.microsoft.com/office/drawing/2014/main" id="{B8A1CF07-DC45-4036-84AE-338E55BA591D}"/>
              </a:ext>
            </a:extLst>
          </p:cNvPr>
          <p:cNvPicPr>
            <a:picLocks noChangeAspect="1"/>
          </p:cNvPicPr>
          <p:nvPr/>
        </p:nvPicPr>
        <p:blipFill rotWithShape="1">
          <a:blip r:embed="rId2"/>
          <a:srcRect l="3089" t="66886" r="2511" b="21513"/>
          <a:stretch/>
        </p:blipFill>
        <p:spPr>
          <a:xfrm>
            <a:off x="50137" y="5447112"/>
            <a:ext cx="5701823" cy="859626"/>
          </a:xfrm>
          <a:prstGeom prst="rect">
            <a:avLst/>
          </a:prstGeom>
        </p:spPr>
      </p:pic>
      <p:pic>
        <p:nvPicPr>
          <p:cNvPr id="8" name="Picture 7">
            <a:extLst>
              <a:ext uri="{FF2B5EF4-FFF2-40B4-BE49-F238E27FC236}">
                <a16:creationId xmlns:a16="http://schemas.microsoft.com/office/drawing/2014/main" id="{E91B5F8C-5E39-405E-82A3-557B87E61C21}"/>
              </a:ext>
            </a:extLst>
          </p:cNvPr>
          <p:cNvPicPr>
            <a:picLocks noChangeAspect="1"/>
          </p:cNvPicPr>
          <p:nvPr/>
        </p:nvPicPr>
        <p:blipFill rotWithShape="1">
          <a:blip r:embed="rId2"/>
          <a:srcRect l="2522" t="78481" r="49378"/>
          <a:stretch/>
        </p:blipFill>
        <p:spPr>
          <a:xfrm>
            <a:off x="5770736" y="3845679"/>
            <a:ext cx="3248340" cy="1782811"/>
          </a:xfrm>
          <a:prstGeom prst="rect">
            <a:avLst/>
          </a:prstGeom>
        </p:spPr>
      </p:pic>
      <p:sp>
        <p:nvSpPr>
          <p:cNvPr id="9" name="Rectangle 8">
            <a:extLst>
              <a:ext uri="{FF2B5EF4-FFF2-40B4-BE49-F238E27FC236}">
                <a16:creationId xmlns:a16="http://schemas.microsoft.com/office/drawing/2014/main" id="{EB93B231-9E70-4206-9143-374A52E1D919}"/>
              </a:ext>
            </a:extLst>
          </p:cNvPr>
          <p:cNvSpPr/>
          <p:nvPr/>
        </p:nvSpPr>
        <p:spPr>
          <a:xfrm>
            <a:off x="3657600" y="235082"/>
            <a:ext cx="5382216" cy="523220"/>
          </a:xfrm>
          <a:prstGeom prst="rect">
            <a:avLst/>
          </a:prstGeom>
        </p:spPr>
        <p:txBody>
          <a:bodyPr wrap="square">
            <a:spAutoFit/>
          </a:bodyPr>
          <a:lstStyle/>
          <a:p>
            <a:r>
              <a:rPr lang="en-US" sz="2800" b="1" dirty="0">
                <a:solidFill>
                  <a:prstClr val="black"/>
                </a:solidFill>
              </a:rPr>
              <a:t>How active is her disease? : CDAI</a:t>
            </a:r>
            <a:endParaRPr lang="en-US" sz="2800" dirty="0"/>
          </a:p>
        </p:txBody>
      </p:sp>
      <p:sp>
        <p:nvSpPr>
          <p:cNvPr id="10" name="Oval 9">
            <a:extLst>
              <a:ext uri="{FF2B5EF4-FFF2-40B4-BE49-F238E27FC236}">
                <a16:creationId xmlns:a16="http://schemas.microsoft.com/office/drawing/2014/main" id="{5D77983F-6091-4E78-8727-D3C6C8E4A81F}"/>
              </a:ext>
            </a:extLst>
          </p:cNvPr>
          <p:cNvSpPr/>
          <p:nvPr/>
        </p:nvSpPr>
        <p:spPr>
          <a:xfrm>
            <a:off x="963754" y="3181878"/>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A94DE4-EC35-4ACF-ABB6-88A99238EEE5}"/>
              </a:ext>
            </a:extLst>
          </p:cNvPr>
          <p:cNvSpPr/>
          <p:nvPr/>
        </p:nvSpPr>
        <p:spPr>
          <a:xfrm>
            <a:off x="974495" y="3366524"/>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C93310C-2F10-4716-8475-DD354BEEDFB1}"/>
              </a:ext>
            </a:extLst>
          </p:cNvPr>
          <p:cNvSpPr/>
          <p:nvPr/>
        </p:nvSpPr>
        <p:spPr>
          <a:xfrm>
            <a:off x="1530706" y="3193942"/>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E73B0E-8F57-4A07-AF8F-1776A6A04BE7}"/>
              </a:ext>
            </a:extLst>
          </p:cNvPr>
          <p:cNvSpPr/>
          <p:nvPr/>
        </p:nvSpPr>
        <p:spPr>
          <a:xfrm>
            <a:off x="1530706" y="3366523"/>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780DF1-F763-4E09-ADA7-16A0457AF843}"/>
              </a:ext>
            </a:extLst>
          </p:cNvPr>
          <p:cNvSpPr/>
          <p:nvPr/>
        </p:nvSpPr>
        <p:spPr>
          <a:xfrm>
            <a:off x="3249754" y="4994912"/>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01A481-059C-4B87-8395-FFA39E4CCD67}"/>
              </a:ext>
            </a:extLst>
          </p:cNvPr>
          <p:cNvSpPr/>
          <p:nvPr/>
        </p:nvSpPr>
        <p:spPr>
          <a:xfrm>
            <a:off x="3293434" y="5842474"/>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AE2540-E837-4AA9-AE8F-E7A469960429}"/>
              </a:ext>
            </a:extLst>
          </p:cNvPr>
          <p:cNvSpPr txBox="1"/>
          <p:nvPr/>
        </p:nvSpPr>
        <p:spPr>
          <a:xfrm flipH="1">
            <a:off x="8211631" y="4362217"/>
            <a:ext cx="605922" cy="1046440"/>
          </a:xfrm>
          <a:prstGeom prst="rect">
            <a:avLst/>
          </a:prstGeom>
          <a:noFill/>
          <a:ln w="25400">
            <a:solidFill>
              <a:srgbClr val="FF0066"/>
            </a:solidFill>
          </a:ln>
        </p:spPr>
        <p:txBody>
          <a:bodyPr wrap="square" rtlCol="0">
            <a:spAutoFit/>
          </a:bodyPr>
          <a:lstStyle/>
          <a:p>
            <a:r>
              <a:rPr lang="en-US" sz="1200" dirty="0"/>
              <a:t>2</a:t>
            </a:r>
          </a:p>
          <a:p>
            <a:r>
              <a:rPr lang="en-US" sz="1200" dirty="0"/>
              <a:t>2</a:t>
            </a:r>
          </a:p>
          <a:p>
            <a:r>
              <a:rPr lang="en-US" sz="1200" dirty="0"/>
              <a:t>6</a:t>
            </a:r>
          </a:p>
          <a:p>
            <a:r>
              <a:rPr lang="en-US" sz="1200" dirty="0"/>
              <a:t>6</a:t>
            </a:r>
          </a:p>
          <a:p>
            <a:r>
              <a:rPr lang="en-US" sz="1400" b="1" dirty="0">
                <a:solidFill>
                  <a:srgbClr val="FF0000"/>
                </a:solidFill>
              </a:rPr>
              <a:t>16</a:t>
            </a:r>
          </a:p>
        </p:txBody>
      </p:sp>
      <p:sp>
        <p:nvSpPr>
          <p:cNvPr id="17" name="Oval 16">
            <a:extLst>
              <a:ext uri="{FF2B5EF4-FFF2-40B4-BE49-F238E27FC236}">
                <a16:creationId xmlns:a16="http://schemas.microsoft.com/office/drawing/2014/main" id="{CE1BCE88-949E-43C9-9720-56B3922E2229}"/>
              </a:ext>
            </a:extLst>
          </p:cNvPr>
          <p:cNvSpPr/>
          <p:nvPr/>
        </p:nvSpPr>
        <p:spPr>
          <a:xfrm>
            <a:off x="5820696" y="1962517"/>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E08A8F-175F-41EA-830E-DA2AB71CB512}"/>
              </a:ext>
            </a:extLst>
          </p:cNvPr>
          <p:cNvSpPr/>
          <p:nvPr/>
        </p:nvSpPr>
        <p:spPr>
          <a:xfrm>
            <a:off x="8446884" y="1962516"/>
            <a:ext cx="135417" cy="147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D0FB78-12E9-4E64-87C9-8D0F92FF34AA}"/>
              </a:ext>
            </a:extLst>
          </p:cNvPr>
          <p:cNvSpPr/>
          <p:nvPr/>
        </p:nvSpPr>
        <p:spPr>
          <a:xfrm>
            <a:off x="6462590" y="1962515"/>
            <a:ext cx="1804332" cy="216447"/>
          </a:xfrm>
          <a:prstGeom prst="rect">
            <a:avLst/>
          </a:prstGeom>
          <a:noFill/>
          <a:ln w="508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9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76200"/>
            <a:ext cx="5715000" cy="1143000"/>
          </a:xfrm>
        </p:spPr>
        <p:txBody>
          <a:bodyPr/>
          <a:lstStyle/>
          <a:p>
            <a:r>
              <a:rPr lang="en-US" dirty="0" smtClean="0"/>
              <a:t>Abbreviations in these slides</a:t>
            </a:r>
            <a:endParaRPr lang="en-US" dirty="0"/>
          </a:p>
        </p:txBody>
      </p:sp>
      <p:sp>
        <p:nvSpPr>
          <p:cNvPr id="3" name="Content Placeholder 2"/>
          <p:cNvSpPr>
            <a:spLocks noGrp="1"/>
          </p:cNvSpPr>
          <p:nvPr>
            <p:ph idx="1"/>
          </p:nvPr>
        </p:nvSpPr>
        <p:spPr>
          <a:xfrm>
            <a:off x="762000" y="1600200"/>
            <a:ext cx="7924800" cy="4525963"/>
          </a:xfrm>
        </p:spPr>
        <p:txBody>
          <a:bodyPr/>
          <a:lstStyle/>
          <a:p>
            <a:r>
              <a:rPr lang="en-US" dirty="0" err="1" smtClean="0"/>
              <a:t>PsA</a:t>
            </a:r>
            <a:r>
              <a:rPr lang="en-US" dirty="0" smtClean="0"/>
              <a:t>: Psoriatic Arthritis</a:t>
            </a:r>
          </a:p>
          <a:p>
            <a:r>
              <a:rPr lang="en-US" dirty="0" smtClean="0"/>
              <a:t>AS: Ankylosing Spondylitis.</a:t>
            </a:r>
          </a:p>
          <a:p>
            <a:r>
              <a:rPr lang="en-US" dirty="0" smtClean="0"/>
              <a:t>CPPD: </a:t>
            </a:r>
            <a:r>
              <a:rPr lang="en-US" dirty="0" err="1" smtClean="0"/>
              <a:t>Pseudogout</a:t>
            </a:r>
            <a:r>
              <a:rPr lang="en-US" dirty="0" smtClean="0"/>
              <a:t> (calcium pyrophosphate crystal deposition)</a:t>
            </a:r>
          </a:p>
          <a:p>
            <a:r>
              <a:rPr lang="en-US" dirty="0" smtClean="0"/>
              <a:t>OA: Osteoarthritis (also DJD – degenerative joint disease)</a:t>
            </a:r>
          </a:p>
          <a:p>
            <a:r>
              <a:rPr lang="en-US" dirty="0" err="1" smtClean="0"/>
              <a:t>SpA</a:t>
            </a:r>
            <a:r>
              <a:rPr lang="en-US" dirty="0" smtClean="0"/>
              <a:t>: </a:t>
            </a:r>
            <a:r>
              <a:rPr lang="en-US" dirty="0" err="1" smtClean="0"/>
              <a:t>Spondyloarthropathy</a:t>
            </a:r>
            <a:endParaRPr lang="en-US" dirty="0" smtClean="0"/>
          </a:p>
          <a:p>
            <a:r>
              <a:rPr lang="en-US" dirty="0" smtClean="0"/>
              <a:t>SLE: Lupus (Systemic Lupus Erythematosus)</a:t>
            </a:r>
          </a:p>
          <a:p>
            <a:r>
              <a:rPr lang="en-US" dirty="0" smtClean="0"/>
              <a:t>IBD: Inflammatory Bowel Disease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a:t>
            </a:fld>
            <a:endParaRPr lang="en-US" altLang="en-US"/>
          </a:p>
        </p:txBody>
      </p:sp>
    </p:spTree>
    <p:extLst>
      <p:ext uri="{BB962C8B-B14F-4D97-AF65-F5344CB8AC3E}">
        <p14:creationId xmlns:p14="http://schemas.microsoft.com/office/powerpoint/2010/main" val="25979704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5715000" cy="1143000"/>
          </a:xfrm>
        </p:spPr>
        <p:txBody>
          <a:bodyPr/>
          <a:lstStyle/>
          <a:p>
            <a:r>
              <a:rPr lang="en-US" dirty="0" smtClean="0">
                <a:latin typeface="+mn-lt"/>
              </a:rPr>
              <a:t>Rheumatoid Nodule</a:t>
            </a:r>
            <a:endParaRPr lang="en-US" dirty="0">
              <a:latin typeface="+mn-lt"/>
            </a:endParaRPr>
          </a:p>
        </p:txBody>
      </p:sp>
      <p:pic>
        <p:nvPicPr>
          <p:cNvPr id="1026" name="Picture 2" descr="http://images.rheumatology.org/image_dir/album75692/md_99-05-0037.ti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3058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5797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9BD361-3828-4F86-B9F9-8E993C9930BF}"/>
              </a:ext>
            </a:extLst>
          </p:cNvPr>
          <p:cNvSpPr/>
          <p:nvPr/>
        </p:nvSpPr>
        <p:spPr>
          <a:xfrm>
            <a:off x="154456" y="838200"/>
            <a:ext cx="8666922" cy="5355312"/>
          </a:xfrm>
          <a:prstGeom prst="rect">
            <a:avLst/>
          </a:prstGeom>
        </p:spPr>
        <p:txBody>
          <a:bodyPr wrap="square">
            <a:spAutoFit/>
          </a:bodyPr>
          <a:lstStyle/>
          <a:p>
            <a:r>
              <a:rPr lang="en-US" dirty="0">
                <a:solidFill>
                  <a:srgbClr val="262626"/>
                </a:solidFill>
                <a:latin typeface="Regola Pro Book"/>
              </a:rPr>
              <a:t>-MTX 10mg weekly + folic acid 1 mg </a:t>
            </a:r>
            <a:r>
              <a:rPr lang="en-US" dirty="0" smtClean="0">
                <a:solidFill>
                  <a:srgbClr val="262626"/>
                </a:solidFill>
                <a:latin typeface="Regola Pro Book"/>
              </a:rPr>
              <a:t>daily (except on day of MTX) and Prednisone 10 mg</a:t>
            </a:r>
            <a:endParaRPr lang="en-US" dirty="0">
              <a:solidFill>
                <a:srgbClr val="262626"/>
              </a:solidFill>
              <a:latin typeface="Regola Pro Book"/>
            </a:endParaRPr>
          </a:p>
          <a:p>
            <a:r>
              <a:rPr lang="en-US" dirty="0">
                <a:solidFill>
                  <a:srgbClr val="262626"/>
                </a:solidFill>
                <a:latin typeface="Regola Pro Book"/>
              </a:rPr>
              <a:t>-Labs 2-4 weeks after starting treatment CBC, LFTs to look for side effects.</a:t>
            </a:r>
          </a:p>
          <a:p>
            <a:endParaRPr lang="en-US" dirty="0">
              <a:solidFill>
                <a:srgbClr val="262626"/>
              </a:solidFill>
              <a:latin typeface="Regola Pro Book"/>
            </a:endParaRPr>
          </a:p>
          <a:p>
            <a:r>
              <a:rPr lang="en-US" dirty="0">
                <a:solidFill>
                  <a:srgbClr val="262626"/>
                </a:solidFill>
                <a:latin typeface="Regola Pro Book"/>
              </a:rPr>
              <a:t>-Repeat CBC, LFTs and inflammatory </a:t>
            </a:r>
            <a:r>
              <a:rPr lang="en-US" dirty="0" smtClean="0">
                <a:solidFill>
                  <a:srgbClr val="262626"/>
                </a:solidFill>
                <a:latin typeface="Regola Pro Book"/>
              </a:rPr>
              <a:t>markers </a:t>
            </a:r>
            <a:r>
              <a:rPr lang="en-US" dirty="0">
                <a:solidFill>
                  <a:srgbClr val="262626"/>
                </a:solidFill>
                <a:latin typeface="Regola Pro Book"/>
              </a:rPr>
              <a:t>(ESR/CRP) every 3 months.  If the labs are normal at that moment and the disease activity is still moderate, you can increase the MTX dose in 2.5 mg (12.5 mg weekly). You can go up to 20 mg. After 17.5 mg, the dose should be divided in am and pm in the same day to improve absorption</a:t>
            </a:r>
          </a:p>
          <a:p>
            <a:endParaRPr lang="en-US" dirty="0">
              <a:solidFill>
                <a:srgbClr val="262626"/>
              </a:solidFill>
              <a:latin typeface="Regola Pro Book"/>
            </a:endParaRPr>
          </a:p>
          <a:p>
            <a:r>
              <a:rPr lang="en-US" dirty="0">
                <a:solidFill>
                  <a:srgbClr val="262626"/>
                </a:solidFill>
                <a:latin typeface="Regola Pro Book"/>
              </a:rPr>
              <a:t>-Taper of prednisone 10 mg 1</a:t>
            </a:r>
            <a:r>
              <a:rPr lang="en-US" baseline="30000" dirty="0">
                <a:solidFill>
                  <a:srgbClr val="262626"/>
                </a:solidFill>
                <a:latin typeface="Regola Pro Book"/>
              </a:rPr>
              <a:t>st</a:t>
            </a:r>
            <a:r>
              <a:rPr lang="en-US" dirty="0">
                <a:solidFill>
                  <a:srgbClr val="262626"/>
                </a:solidFill>
                <a:latin typeface="Regola Pro Book"/>
              </a:rPr>
              <a:t> week, then 7.5 mg 2</a:t>
            </a:r>
            <a:r>
              <a:rPr lang="en-US" baseline="30000" dirty="0">
                <a:solidFill>
                  <a:srgbClr val="262626"/>
                </a:solidFill>
                <a:latin typeface="Regola Pro Book"/>
              </a:rPr>
              <a:t>nd</a:t>
            </a:r>
            <a:r>
              <a:rPr lang="en-US" dirty="0">
                <a:solidFill>
                  <a:srgbClr val="262626"/>
                </a:solidFill>
                <a:latin typeface="Regola Pro Book"/>
              </a:rPr>
              <a:t> week, then 5 mg 3</a:t>
            </a:r>
            <a:r>
              <a:rPr lang="en-US" baseline="30000" dirty="0">
                <a:solidFill>
                  <a:srgbClr val="262626"/>
                </a:solidFill>
                <a:latin typeface="Regola Pro Book"/>
              </a:rPr>
              <a:t>rd</a:t>
            </a:r>
            <a:r>
              <a:rPr lang="en-US" dirty="0">
                <a:solidFill>
                  <a:srgbClr val="262626"/>
                </a:solidFill>
                <a:latin typeface="Regola Pro Book"/>
              </a:rPr>
              <a:t> week, then 2.5 mg the 4</a:t>
            </a:r>
            <a:r>
              <a:rPr lang="en-US" baseline="30000" dirty="0">
                <a:solidFill>
                  <a:srgbClr val="262626"/>
                </a:solidFill>
                <a:latin typeface="Regola Pro Book"/>
              </a:rPr>
              <a:t>th</a:t>
            </a:r>
            <a:r>
              <a:rPr lang="en-US" dirty="0">
                <a:solidFill>
                  <a:srgbClr val="262626"/>
                </a:solidFill>
                <a:latin typeface="Regola Pro Book"/>
              </a:rPr>
              <a:t> week, and at that moment MTX effect is already on board. The taper after this is 1 mg every week until prednisone is tapered off completely </a:t>
            </a:r>
          </a:p>
          <a:p>
            <a:endParaRPr lang="en-US" dirty="0">
              <a:solidFill>
                <a:srgbClr val="262626"/>
              </a:solidFill>
              <a:latin typeface="Regola Pro Book"/>
            </a:endParaRPr>
          </a:p>
          <a:p>
            <a:r>
              <a:rPr lang="en-US" dirty="0">
                <a:solidFill>
                  <a:srgbClr val="262626"/>
                </a:solidFill>
                <a:latin typeface="Regola Pro Book"/>
              </a:rPr>
              <a:t>-After 2 months you will repeat CDAI and the treatment is adjusted based on CDAI, which is </a:t>
            </a:r>
            <a:r>
              <a:rPr lang="en-US" dirty="0" smtClean="0">
                <a:solidFill>
                  <a:srgbClr val="262626"/>
                </a:solidFill>
                <a:latin typeface="Regola Pro Book"/>
              </a:rPr>
              <a:t>called the “treat </a:t>
            </a:r>
            <a:r>
              <a:rPr lang="en-US" dirty="0">
                <a:solidFill>
                  <a:srgbClr val="262626"/>
                </a:solidFill>
                <a:latin typeface="Regola Pro Book"/>
              </a:rPr>
              <a:t>to target approach</a:t>
            </a:r>
            <a:r>
              <a:rPr lang="en-US" dirty="0" smtClean="0">
                <a:solidFill>
                  <a:srgbClr val="262626"/>
                </a:solidFill>
                <a:latin typeface="Regola Pro Book"/>
              </a:rPr>
              <a:t>.”</a:t>
            </a:r>
          </a:p>
          <a:p>
            <a:endParaRPr lang="en-US" dirty="0" smtClean="0">
              <a:solidFill>
                <a:srgbClr val="262626"/>
              </a:solidFill>
              <a:latin typeface="Regola Pro Book"/>
            </a:endParaRPr>
          </a:p>
          <a:p>
            <a:r>
              <a:rPr lang="en-US" dirty="0" smtClean="0">
                <a:solidFill>
                  <a:srgbClr val="262626"/>
                </a:solidFill>
                <a:latin typeface="Regola Pro Book"/>
              </a:rPr>
              <a:t>-MTX Downside: careful with liver dz.  Always look for drug interactions.  Category X in pregnancy </a:t>
            </a:r>
            <a:endParaRPr lang="en-US" dirty="0">
              <a:solidFill>
                <a:srgbClr val="262626"/>
              </a:solidFill>
              <a:latin typeface="Regola Pro Book"/>
            </a:endParaRPr>
          </a:p>
        </p:txBody>
      </p:sp>
      <p:sp>
        <p:nvSpPr>
          <p:cNvPr id="5" name="Rectangle 4">
            <a:extLst>
              <a:ext uri="{FF2B5EF4-FFF2-40B4-BE49-F238E27FC236}">
                <a16:creationId xmlns:a16="http://schemas.microsoft.com/office/drawing/2014/main" id="{3F2D1AE2-B378-40DD-8279-5C6E7AE724C0}"/>
              </a:ext>
            </a:extLst>
          </p:cNvPr>
          <p:cNvSpPr/>
          <p:nvPr/>
        </p:nvSpPr>
        <p:spPr>
          <a:xfrm>
            <a:off x="3352800" y="228600"/>
            <a:ext cx="5254307" cy="523220"/>
          </a:xfrm>
          <a:prstGeom prst="rect">
            <a:avLst/>
          </a:prstGeom>
        </p:spPr>
        <p:txBody>
          <a:bodyPr wrap="square">
            <a:spAutoFit/>
          </a:bodyPr>
          <a:lstStyle/>
          <a:p>
            <a:r>
              <a:rPr lang="en-US" sz="2800" b="1" dirty="0">
                <a:solidFill>
                  <a:prstClr val="black"/>
                </a:solidFill>
              </a:rPr>
              <a:t>How do we treat her</a:t>
            </a:r>
            <a:r>
              <a:rPr lang="en-US" sz="2800" b="1" dirty="0" smtClean="0">
                <a:solidFill>
                  <a:prstClr val="black"/>
                </a:solidFill>
              </a:rPr>
              <a:t>? DMARDs</a:t>
            </a:r>
            <a:endParaRPr lang="en-US" sz="2800" dirty="0"/>
          </a:p>
        </p:txBody>
      </p:sp>
    </p:spTree>
    <p:extLst>
      <p:ext uri="{BB962C8B-B14F-4D97-AF65-F5344CB8AC3E}">
        <p14:creationId xmlns:p14="http://schemas.microsoft.com/office/powerpoint/2010/main" val="38652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280" y="76200"/>
            <a:ext cx="5715000" cy="1143000"/>
          </a:xfrm>
        </p:spPr>
        <p:txBody>
          <a:bodyPr/>
          <a:lstStyle/>
          <a:p>
            <a:r>
              <a:rPr lang="en-US" dirty="0" smtClean="0"/>
              <a:t>What other DMARDS?</a:t>
            </a:r>
            <a:endParaRPr lang="en-US" dirty="0"/>
          </a:p>
        </p:txBody>
      </p:sp>
      <p:sp>
        <p:nvSpPr>
          <p:cNvPr id="3" name="Content Placeholder 2"/>
          <p:cNvSpPr>
            <a:spLocks noGrp="1"/>
          </p:cNvSpPr>
          <p:nvPr>
            <p:ph idx="1"/>
          </p:nvPr>
        </p:nvSpPr>
        <p:spPr>
          <a:xfrm>
            <a:off x="838200" y="990600"/>
            <a:ext cx="7848600" cy="4906963"/>
          </a:xfrm>
        </p:spPr>
        <p:txBody>
          <a:bodyPr/>
          <a:lstStyle/>
          <a:p>
            <a:r>
              <a:rPr lang="en-US" dirty="0" smtClean="0"/>
              <a:t>Sulfasalazine</a:t>
            </a:r>
          </a:p>
          <a:p>
            <a:r>
              <a:rPr lang="en-US" dirty="0" err="1" smtClean="0"/>
              <a:t>Hydroxychloroquine</a:t>
            </a:r>
            <a:r>
              <a:rPr lang="en-US" dirty="0" smtClean="0"/>
              <a:t> (</a:t>
            </a:r>
            <a:r>
              <a:rPr lang="en-US" dirty="0" err="1" smtClean="0"/>
              <a:t>Plaquanil</a:t>
            </a:r>
            <a:r>
              <a:rPr lang="en-US" dirty="0" smtClean="0"/>
              <a:t>): need baseline Ophthalmologic </a:t>
            </a:r>
            <a:r>
              <a:rPr lang="en-US" dirty="0" err="1" smtClean="0"/>
              <a:t>eval</a:t>
            </a:r>
            <a:r>
              <a:rPr lang="en-US" dirty="0" smtClean="0"/>
              <a:t> and follow up</a:t>
            </a:r>
          </a:p>
          <a:p>
            <a:r>
              <a:rPr lang="en-US" dirty="0" smtClean="0"/>
              <a:t>Triple Therapy: MTX/Sulfasalazine/</a:t>
            </a:r>
            <a:r>
              <a:rPr lang="en-US" dirty="0" err="1" smtClean="0"/>
              <a:t>Plaquanil</a:t>
            </a:r>
            <a:endParaRPr lang="en-US" dirty="0" smtClean="0"/>
          </a:p>
          <a:p>
            <a:r>
              <a:rPr lang="en-US" dirty="0" smtClean="0"/>
              <a:t>Biologics/TNF agents: My current stance on these is that because they’re too difficult to get insurance to cover, they are crazy expensive, and because they are not needed for straightforward milder cases, I don’t prescribe them.</a:t>
            </a:r>
          </a:p>
          <a:p>
            <a:pPr lvl="1"/>
            <a:r>
              <a:rPr lang="en-US" dirty="0" smtClean="0"/>
              <a:t>But under the right circumstance, I’d change my mind</a:t>
            </a:r>
          </a:p>
          <a:p>
            <a:pPr lvl="1"/>
            <a:r>
              <a:rPr lang="en-US" dirty="0" smtClean="0"/>
              <a:t>Beyond the scope of this didactic</a:t>
            </a:r>
          </a:p>
          <a:p>
            <a:r>
              <a:rPr lang="en-US" dirty="0" smtClean="0"/>
              <a:t>Important: NSAIDS are </a:t>
            </a:r>
            <a:r>
              <a:rPr lang="en-US" b="1" dirty="0" smtClean="0"/>
              <a:t>not </a:t>
            </a:r>
            <a:r>
              <a:rPr lang="en-US" dirty="0" smtClean="0"/>
              <a:t>DMARDS</a:t>
            </a:r>
          </a:p>
          <a:p>
            <a:pPr lvl="1"/>
            <a:r>
              <a:rPr lang="en-US" dirty="0" smtClean="0"/>
              <a:t>But Prednisone really isn’t either</a:t>
            </a:r>
          </a:p>
          <a:p>
            <a:pPr lvl="1"/>
            <a:r>
              <a:rPr lang="en-US" dirty="0" smtClean="0"/>
              <a:t>OK to use, but not in order to minimize DMARD use </a:t>
            </a:r>
          </a:p>
          <a:p>
            <a:endParaRPr lang="en-US" dirty="0" smtClean="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82</a:t>
            </a:fld>
            <a:endParaRPr lang="en-US" altLang="en-US"/>
          </a:p>
        </p:txBody>
      </p:sp>
    </p:spTree>
    <p:extLst>
      <p:ext uri="{BB962C8B-B14F-4D97-AF65-F5344CB8AC3E}">
        <p14:creationId xmlns:p14="http://schemas.microsoft.com/office/powerpoint/2010/main" val="26834541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83</a:t>
            </a:fld>
            <a:endParaRPr lang="en-US" altLang="en-US"/>
          </a:p>
        </p:txBody>
      </p:sp>
      <p:pic>
        <p:nvPicPr>
          <p:cNvPr id="4" name="Picture 3"/>
          <p:cNvPicPr>
            <a:picLocks noChangeAspect="1"/>
          </p:cNvPicPr>
          <p:nvPr/>
        </p:nvPicPr>
        <p:blipFill rotWithShape="1">
          <a:blip r:embed="rId2"/>
          <a:srcRect l="20723" t="5264" r="39803" b="7018"/>
          <a:stretch/>
        </p:blipFill>
        <p:spPr>
          <a:xfrm>
            <a:off x="3697587" y="0"/>
            <a:ext cx="5477346" cy="684668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509595" y="3594211"/>
              <a:ext cx="360" cy="360"/>
            </p14:xfrm>
          </p:contentPart>
        </mc:Choice>
        <mc:Fallback xmlns="">
          <p:pic>
            <p:nvPicPr>
              <p:cNvPr id="5" name="Ink 4"/>
              <p:cNvPicPr/>
              <p:nvPr/>
            </p:nvPicPr>
            <p:blipFill>
              <a:blip r:embed="rId4"/>
              <a:stretch>
                <a:fillRect/>
              </a:stretch>
            </p:blipFill>
            <p:spPr>
              <a:xfrm>
                <a:off x="6450915" y="3476851"/>
                <a:ext cx="1173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509595" y="3594211"/>
              <a:ext cx="36360" cy="46080"/>
            </p14:xfrm>
          </p:contentPart>
        </mc:Choice>
        <mc:Fallback xmlns="">
          <p:pic>
            <p:nvPicPr>
              <p:cNvPr id="6" name="Ink 5"/>
              <p:cNvPicPr/>
              <p:nvPr/>
            </p:nvPicPr>
            <p:blipFill>
              <a:blip r:embed="rId6"/>
              <a:stretch>
                <a:fillRect/>
              </a:stretch>
            </p:blipFill>
            <p:spPr>
              <a:xfrm>
                <a:off x="6450915" y="3476851"/>
                <a:ext cx="15372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394536" y="3620448"/>
              <a:ext cx="1963440" cy="1121040"/>
            </p14:xfrm>
          </p:contentPart>
        </mc:Choice>
        <mc:Fallback xmlns="">
          <p:pic>
            <p:nvPicPr>
              <p:cNvPr id="7" name="Ink 6"/>
              <p:cNvPicPr/>
              <p:nvPr/>
            </p:nvPicPr>
            <p:blipFill>
              <a:blip r:embed="rId8"/>
              <a:stretch>
                <a:fillRect/>
              </a:stretch>
            </p:blipFill>
            <p:spPr>
              <a:xfrm>
                <a:off x="6336216" y="3503088"/>
                <a:ext cx="2080440" cy="1355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6986016" y="4095288"/>
              <a:ext cx="1033560" cy="129600"/>
            </p14:xfrm>
          </p:contentPart>
        </mc:Choice>
        <mc:Fallback xmlns="">
          <p:pic>
            <p:nvPicPr>
              <p:cNvPr id="8" name="Ink 7"/>
              <p:cNvPicPr/>
              <p:nvPr/>
            </p:nvPicPr>
            <p:blipFill>
              <a:blip r:embed="rId10"/>
              <a:stretch>
                <a:fillRect/>
              </a:stretch>
            </p:blipFill>
            <p:spPr>
              <a:xfrm>
                <a:off x="6927336" y="3978288"/>
                <a:ext cx="115092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p14:cNvContentPartPr/>
              <p14:nvPr/>
            </p14:nvContentPartPr>
            <p14:xfrm>
              <a:off x="6547176" y="3694248"/>
              <a:ext cx="813960" cy="128160"/>
            </p14:xfrm>
          </p:contentPart>
        </mc:Choice>
        <mc:Fallback xmlns="">
          <p:pic>
            <p:nvPicPr>
              <p:cNvPr id="9" name="Ink 8"/>
              <p:cNvPicPr/>
              <p:nvPr/>
            </p:nvPicPr>
            <p:blipFill>
              <a:blip r:embed="rId12"/>
              <a:stretch>
                <a:fillRect/>
              </a:stretch>
            </p:blipFill>
            <p:spPr>
              <a:xfrm>
                <a:off x="6488496" y="3576888"/>
                <a:ext cx="931320" cy="362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6528816" y="3478608"/>
              <a:ext cx="1673640" cy="97560"/>
            </p14:xfrm>
          </p:contentPart>
        </mc:Choice>
        <mc:Fallback xmlns="">
          <p:pic>
            <p:nvPicPr>
              <p:cNvPr id="10" name="Ink 9"/>
              <p:cNvPicPr/>
              <p:nvPr/>
            </p:nvPicPr>
            <p:blipFill>
              <a:blip r:embed="rId14"/>
              <a:stretch>
                <a:fillRect/>
              </a:stretch>
            </p:blipFill>
            <p:spPr>
              <a:xfrm>
                <a:off x="6470136" y="3361248"/>
                <a:ext cx="1791000" cy="331920"/>
              </a:xfrm>
              <a:prstGeom prst="rect">
                <a:avLst/>
              </a:prstGeom>
            </p:spPr>
          </p:pic>
        </mc:Fallback>
      </mc:AlternateContent>
    </p:spTree>
    <p:extLst>
      <p:ext uri="{BB962C8B-B14F-4D97-AF65-F5344CB8AC3E}">
        <p14:creationId xmlns:p14="http://schemas.microsoft.com/office/powerpoint/2010/main" val="5448633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32F5718-615D-47DF-9BC3-5742C4202468}" type="slidenum">
              <a:rPr lang="en-US" altLang="en-US" smtClean="0"/>
              <a:pPr>
                <a:defRPr/>
              </a:pPr>
              <a:t>84</a:t>
            </a:fld>
            <a:endParaRPr lang="en-US" altLang="en-US"/>
          </a:p>
        </p:txBody>
      </p:sp>
      <p:pic>
        <p:nvPicPr>
          <p:cNvPr id="4" name="Picture 3"/>
          <p:cNvPicPr>
            <a:picLocks noChangeAspect="1"/>
          </p:cNvPicPr>
          <p:nvPr/>
        </p:nvPicPr>
        <p:blipFill rotWithShape="1">
          <a:blip r:embed="rId2"/>
          <a:srcRect l="12085" t="5470" r="10769" b="22053"/>
          <a:stretch/>
        </p:blipFill>
        <p:spPr>
          <a:xfrm>
            <a:off x="76200" y="990600"/>
            <a:ext cx="8939839" cy="4724400"/>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6483096" y="5203008"/>
              <a:ext cx="360" cy="360"/>
            </p14:xfrm>
          </p:contentPart>
        </mc:Choice>
        <mc:Fallback xmlns="">
          <p:pic>
            <p:nvPicPr>
              <p:cNvPr id="16" name="Ink 15"/>
              <p:cNvPicPr/>
              <p:nvPr/>
            </p:nvPicPr>
            <p:blipFill>
              <a:blip r:embed="rId4"/>
              <a:stretch>
                <a:fillRect/>
              </a:stretch>
            </p:blipFill>
            <p:spPr>
              <a:xfrm>
                <a:off x="6416136" y="5069088"/>
                <a:ext cx="1342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p14:cNvContentPartPr/>
              <p14:nvPr/>
            </p14:nvContentPartPr>
            <p14:xfrm>
              <a:off x="6483096" y="5203008"/>
              <a:ext cx="360" cy="360"/>
            </p14:xfrm>
          </p:contentPart>
        </mc:Choice>
        <mc:Fallback xmlns="">
          <p:pic>
            <p:nvPicPr>
              <p:cNvPr id="17" name="Ink 16"/>
              <p:cNvPicPr/>
              <p:nvPr/>
            </p:nvPicPr>
            <p:blipFill>
              <a:blip r:embed="rId4"/>
              <a:stretch>
                <a:fillRect/>
              </a:stretch>
            </p:blipFill>
            <p:spPr>
              <a:xfrm>
                <a:off x="6416136" y="5069088"/>
                <a:ext cx="1342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a:off x="3657456" y="5203008"/>
              <a:ext cx="2826000" cy="137880"/>
            </p14:xfrm>
          </p:contentPart>
        </mc:Choice>
        <mc:Fallback xmlns="">
          <p:pic>
            <p:nvPicPr>
              <p:cNvPr id="18" name="Ink 17"/>
              <p:cNvPicPr/>
              <p:nvPr/>
            </p:nvPicPr>
            <p:blipFill>
              <a:blip r:embed="rId7"/>
              <a:stretch>
                <a:fillRect/>
              </a:stretch>
            </p:blipFill>
            <p:spPr>
              <a:xfrm>
                <a:off x="3590496" y="5069088"/>
                <a:ext cx="2959920" cy="405720"/>
              </a:xfrm>
              <a:prstGeom prst="rect">
                <a:avLst/>
              </a:prstGeom>
            </p:spPr>
          </p:pic>
        </mc:Fallback>
      </mc:AlternateContent>
    </p:spTree>
    <p:extLst>
      <p:ext uri="{BB962C8B-B14F-4D97-AF65-F5344CB8AC3E}">
        <p14:creationId xmlns:p14="http://schemas.microsoft.com/office/powerpoint/2010/main" val="27522203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944562"/>
          </a:xfrm>
        </p:spPr>
        <p:txBody>
          <a:bodyPr/>
          <a:lstStyle/>
          <a:p>
            <a:r>
              <a:rPr lang="en-US" dirty="0" smtClean="0"/>
              <a:t>PCP’s role in RA</a:t>
            </a:r>
            <a:endParaRPr lang="en-US" dirty="0"/>
          </a:p>
        </p:txBody>
      </p:sp>
      <p:sp>
        <p:nvSpPr>
          <p:cNvPr id="3" name="Content Placeholder 2"/>
          <p:cNvSpPr>
            <a:spLocks noGrp="1"/>
          </p:cNvSpPr>
          <p:nvPr>
            <p:ph idx="1"/>
          </p:nvPr>
        </p:nvSpPr>
        <p:spPr>
          <a:xfrm>
            <a:off x="454152" y="1371600"/>
            <a:ext cx="8229600" cy="4525963"/>
          </a:xfrm>
        </p:spPr>
        <p:txBody>
          <a:bodyPr/>
          <a:lstStyle/>
          <a:p>
            <a:r>
              <a:rPr lang="en-US" dirty="0" smtClean="0"/>
              <a:t>It’s general standard of care for all RA cases to be evaluated by Rheumatologists, </a:t>
            </a:r>
            <a:r>
              <a:rPr lang="en-US" b="1" dirty="0" smtClean="0"/>
              <a:t>But</a:t>
            </a:r>
          </a:p>
          <a:p>
            <a:pPr lvl="1"/>
            <a:r>
              <a:rPr lang="en-US" dirty="0" smtClean="0"/>
              <a:t>PCP’s can work-up and make the diagnosis</a:t>
            </a:r>
          </a:p>
          <a:p>
            <a:pPr lvl="1"/>
            <a:r>
              <a:rPr lang="en-US" dirty="0" smtClean="0"/>
              <a:t>PCP’s can initiate treatment or even manage fully if there will be a delay in Rheum consult</a:t>
            </a:r>
          </a:p>
          <a:p>
            <a:pPr lvl="2"/>
            <a:r>
              <a:rPr lang="en-US" dirty="0" smtClean="0"/>
              <a:t>Uninsured</a:t>
            </a:r>
          </a:p>
          <a:p>
            <a:pPr lvl="2"/>
            <a:r>
              <a:rPr lang="en-US" dirty="0" smtClean="0"/>
              <a:t>If straightforward case</a:t>
            </a:r>
          </a:p>
          <a:p>
            <a:pPr lvl="2"/>
            <a:r>
              <a:rPr lang="en-US" dirty="0" smtClean="0"/>
              <a:t>Barriers to specialty care</a:t>
            </a:r>
          </a:p>
          <a:p>
            <a:pPr lvl="2"/>
            <a:r>
              <a:rPr lang="en-US" dirty="0" smtClean="0"/>
              <a:t>An interested PCP willing to put in the work</a:t>
            </a:r>
          </a:p>
          <a:p>
            <a:pPr lvl="2"/>
            <a:r>
              <a:rPr lang="en-US" dirty="0" smtClean="0"/>
              <a:t>Availability of </a:t>
            </a:r>
            <a:r>
              <a:rPr lang="en-US" dirty="0" err="1" smtClean="0"/>
              <a:t>eConsultation</a:t>
            </a:r>
            <a:endParaRPr lang="en-US" dirty="0" smtClean="0"/>
          </a:p>
          <a:p>
            <a:r>
              <a:rPr lang="en-US" dirty="0" smtClean="0"/>
              <a:t>If stabilized by Rheum, might transition to PCP care</a:t>
            </a:r>
          </a:p>
          <a:p>
            <a:r>
              <a:rPr lang="en-US" dirty="0" smtClean="0"/>
              <a:t>For systemic disease, really need Rheumatology</a:t>
            </a:r>
          </a:p>
          <a:p>
            <a:endParaRPr lang="en-US" dirty="0" smtClean="0"/>
          </a:p>
          <a:p>
            <a:pPr lvl="2"/>
            <a:endParaRPr lang="en-US" dirty="0" smtClean="0"/>
          </a:p>
          <a:p>
            <a:pPr marL="914400" lvl="2" indent="0">
              <a:buNone/>
            </a:pP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85</a:t>
            </a:fld>
            <a:endParaRPr lang="en-US" altLang="en-US"/>
          </a:p>
        </p:txBody>
      </p:sp>
    </p:spTree>
    <p:extLst>
      <p:ext uri="{BB962C8B-B14F-4D97-AF65-F5344CB8AC3E}">
        <p14:creationId xmlns:p14="http://schemas.microsoft.com/office/powerpoint/2010/main" val="34769660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410200" cy="1143000"/>
          </a:xfrm>
        </p:spPr>
        <p:txBody>
          <a:bodyPr/>
          <a:lstStyle/>
          <a:p>
            <a:r>
              <a:rPr lang="en-US" dirty="0" smtClean="0"/>
              <a:t>“I have Rheumatoid Arthritis”</a:t>
            </a:r>
            <a:endParaRPr lang="en-US" dirty="0"/>
          </a:p>
        </p:txBody>
      </p:sp>
      <p:sp>
        <p:nvSpPr>
          <p:cNvPr id="3" name="Content Placeholder 2"/>
          <p:cNvSpPr>
            <a:spLocks noGrp="1"/>
          </p:cNvSpPr>
          <p:nvPr>
            <p:ph idx="1"/>
          </p:nvPr>
        </p:nvSpPr>
        <p:spPr>
          <a:xfrm>
            <a:off x="762000" y="1600200"/>
            <a:ext cx="7924800" cy="4525963"/>
          </a:xfrm>
        </p:spPr>
        <p:txBody>
          <a:bodyPr/>
          <a:lstStyle/>
          <a:p>
            <a:r>
              <a:rPr lang="en-US" dirty="0" smtClean="0"/>
              <a:t>Lots of initial patients over the years have told me they have RA</a:t>
            </a:r>
          </a:p>
          <a:p>
            <a:pPr lvl="1"/>
            <a:r>
              <a:rPr lang="en-US" dirty="0" smtClean="0"/>
              <a:t>Maybe they mix it up with OA</a:t>
            </a:r>
          </a:p>
          <a:p>
            <a:pPr lvl="1"/>
            <a:r>
              <a:rPr lang="en-US" dirty="0" smtClean="0"/>
              <a:t>Maybe a provider once told them that they might have RA</a:t>
            </a:r>
          </a:p>
          <a:p>
            <a:pPr lvl="1"/>
            <a:r>
              <a:rPr lang="en-US" dirty="0" smtClean="0"/>
              <a:t>Maybe there’s secondary gain</a:t>
            </a:r>
          </a:p>
          <a:p>
            <a:pPr lvl="1"/>
            <a:r>
              <a:rPr lang="en-US" dirty="0" smtClean="0"/>
              <a:t>Maybe they were misdiagnosed</a:t>
            </a:r>
          </a:p>
          <a:p>
            <a:r>
              <a:rPr lang="en-US" dirty="0" smtClean="0"/>
              <a:t>If they haven’t been on DMARDS, have had joint pains for years, and have no visible synovitis, rheumatoid nodules, or RA deformities, it’s probably not RA</a:t>
            </a:r>
          </a:p>
          <a:p>
            <a:r>
              <a:rPr lang="en-US" dirty="0" smtClean="0"/>
              <a:t>And then if the labs don’t show it, that’s icing on the cake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86</a:t>
            </a:fld>
            <a:endParaRPr lang="en-US" altLang="en-US"/>
          </a:p>
        </p:txBody>
      </p:sp>
    </p:spTree>
    <p:extLst>
      <p:ext uri="{BB962C8B-B14F-4D97-AF65-F5344CB8AC3E}">
        <p14:creationId xmlns:p14="http://schemas.microsoft.com/office/powerpoint/2010/main" val="29743901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talk about some surprising connections</a:t>
            </a:r>
            <a:endParaRPr lang="en-US" dirty="0"/>
          </a:p>
        </p:txBody>
      </p:sp>
      <p:sp>
        <p:nvSpPr>
          <p:cNvPr id="3" name="Content Placeholder 2"/>
          <p:cNvSpPr>
            <a:spLocks noGrp="1"/>
          </p:cNvSpPr>
          <p:nvPr>
            <p:ph idx="1"/>
          </p:nvPr>
        </p:nvSpPr>
        <p:spPr>
          <a:xfrm>
            <a:off x="990600" y="1600201"/>
            <a:ext cx="7696200" cy="1905000"/>
          </a:xfrm>
        </p:spPr>
        <p:txBody>
          <a:bodyPr/>
          <a:lstStyle/>
          <a:p>
            <a:r>
              <a:rPr lang="en-US" dirty="0" smtClean="0"/>
              <a:t>Plant-based diet for prevention and treatment of autoimmune conditions</a:t>
            </a:r>
          </a:p>
          <a:p>
            <a:pPr lvl="1"/>
            <a:r>
              <a:rPr lang="en-US" u="sng" dirty="0">
                <a:solidFill>
                  <a:srgbClr val="0000FF"/>
                </a:solidFill>
                <a:latin typeface="Times New Roman" panose="02020603050405020304" pitchFamily="18" charset="0"/>
                <a:ea typeface="Times New Roman" panose="02020603050405020304" pitchFamily="18" charset="0"/>
                <a:hlinkClick r:id="rId2"/>
              </a:rPr>
              <a:t>https://youtu.be/pAxygdQbY34</a:t>
            </a:r>
            <a:endParaRPr lang="en-US" dirty="0" smtClean="0"/>
          </a:p>
          <a:p>
            <a:r>
              <a:rPr lang="en-US" dirty="0" smtClean="0"/>
              <a:t>Adverse childhood events astounding correspondence</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87</a:t>
            </a:fld>
            <a:endParaRPr lang="en-US" altLang="en-US"/>
          </a:p>
        </p:txBody>
      </p:sp>
      <p:pic>
        <p:nvPicPr>
          <p:cNvPr id="6" name="Picture 5"/>
          <p:cNvPicPr>
            <a:picLocks noChangeAspect="1"/>
          </p:cNvPicPr>
          <p:nvPr/>
        </p:nvPicPr>
        <p:blipFill>
          <a:blip r:embed="rId3"/>
          <a:stretch>
            <a:fillRect/>
          </a:stretch>
        </p:blipFill>
        <p:spPr>
          <a:xfrm>
            <a:off x="5334000" y="3261791"/>
            <a:ext cx="3549543" cy="2979465"/>
          </a:xfrm>
          <a:prstGeom prst="rect">
            <a:avLst/>
          </a:prstGeom>
        </p:spPr>
      </p:pic>
      <p:sp>
        <p:nvSpPr>
          <p:cNvPr id="7" name="TextBox 6"/>
          <p:cNvSpPr txBox="1"/>
          <p:nvPr/>
        </p:nvSpPr>
        <p:spPr>
          <a:xfrm>
            <a:off x="533400" y="3429000"/>
            <a:ext cx="4572000" cy="1477328"/>
          </a:xfrm>
          <a:prstGeom prst="rect">
            <a:avLst/>
          </a:prstGeom>
          <a:noFill/>
        </p:spPr>
        <p:txBody>
          <a:bodyPr wrap="square" rtlCol="0">
            <a:spAutoFit/>
          </a:bodyPr>
          <a:lstStyle/>
          <a:p>
            <a:r>
              <a:rPr lang="en-US" dirty="0">
                <a:solidFill>
                  <a:srgbClr val="222222"/>
                </a:solidFill>
                <a:latin typeface="arial" panose="020B0604020202020204" pitchFamily="34" charset="0"/>
              </a:rPr>
              <a:t>The autoimmune </a:t>
            </a:r>
            <a:r>
              <a:rPr lang="en-US" b="1" dirty="0">
                <a:solidFill>
                  <a:srgbClr val="222222"/>
                </a:solidFill>
                <a:latin typeface="arial" panose="020B0604020202020204" pitchFamily="34" charset="0"/>
              </a:rPr>
              <a:t>ACE</a:t>
            </a:r>
            <a:r>
              <a:rPr lang="en-US" dirty="0">
                <a:solidFill>
                  <a:srgbClr val="222222"/>
                </a:solidFill>
                <a:latin typeface="arial" panose="020B0604020202020204" pitchFamily="34" charset="0"/>
              </a:rPr>
              <a:t> </a:t>
            </a:r>
            <a:r>
              <a:rPr lang="en-US" dirty="0" smtClean="0">
                <a:solidFill>
                  <a:srgbClr val="222222"/>
                </a:solidFill>
                <a:latin typeface="arial" panose="020B0604020202020204" pitchFamily="34" charset="0"/>
              </a:rPr>
              <a:t>study </a:t>
            </a:r>
            <a:r>
              <a:rPr lang="en-US" dirty="0">
                <a:solidFill>
                  <a:srgbClr val="222222"/>
                </a:solidFill>
                <a:latin typeface="arial" panose="020B0604020202020204" pitchFamily="34" charset="0"/>
              </a:rPr>
              <a:t>found that for every additional </a:t>
            </a:r>
            <a:r>
              <a:rPr lang="en-US" b="1" dirty="0">
                <a:solidFill>
                  <a:srgbClr val="222222"/>
                </a:solidFill>
                <a:latin typeface="arial" panose="020B0604020202020204" pitchFamily="34" charset="0"/>
              </a:rPr>
              <a:t>ACE</a:t>
            </a:r>
            <a:r>
              <a:rPr lang="en-US" dirty="0">
                <a:solidFill>
                  <a:srgbClr val="222222"/>
                </a:solidFill>
                <a:latin typeface="arial" panose="020B0604020202020204" pitchFamily="34" charset="0"/>
              </a:rPr>
              <a:t> after a </a:t>
            </a:r>
            <a:r>
              <a:rPr lang="en-US" b="1" dirty="0">
                <a:solidFill>
                  <a:srgbClr val="222222"/>
                </a:solidFill>
                <a:latin typeface="arial" panose="020B0604020202020204" pitchFamily="34" charset="0"/>
              </a:rPr>
              <a:t>score</a:t>
            </a:r>
            <a:r>
              <a:rPr lang="en-US" dirty="0">
                <a:solidFill>
                  <a:srgbClr val="222222"/>
                </a:solidFill>
                <a:latin typeface="arial" panose="020B0604020202020204" pitchFamily="34" charset="0"/>
              </a:rPr>
              <a:t> of 2, the risk of developing </a:t>
            </a:r>
            <a:r>
              <a:rPr lang="en-US" b="1" dirty="0">
                <a:solidFill>
                  <a:srgbClr val="222222"/>
                </a:solidFill>
                <a:latin typeface="arial" panose="020B0604020202020204" pitchFamily="34" charset="0"/>
              </a:rPr>
              <a:t>rheumatoid arthritis</a:t>
            </a:r>
            <a:r>
              <a:rPr lang="en-US" dirty="0">
                <a:solidFill>
                  <a:srgbClr val="222222"/>
                </a:solidFill>
                <a:latin typeface="arial" panose="020B0604020202020204" pitchFamily="34" charset="0"/>
              </a:rPr>
              <a:t> or some other autoimmune illness increased by 20%</a:t>
            </a:r>
            <a:endParaRPr lang="en-US" dirty="0"/>
          </a:p>
        </p:txBody>
      </p:sp>
    </p:spTree>
    <p:extLst>
      <p:ext uri="{BB962C8B-B14F-4D97-AF65-F5344CB8AC3E}">
        <p14:creationId xmlns:p14="http://schemas.microsoft.com/office/powerpoint/2010/main" val="5592724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334000" cy="792162"/>
          </a:xfrm>
        </p:spPr>
        <p:txBody>
          <a:bodyPr/>
          <a:lstStyle/>
          <a:p>
            <a:r>
              <a:rPr lang="en-US" dirty="0" smtClean="0"/>
              <a:t>RA: summary</a:t>
            </a:r>
            <a:endParaRPr lang="en-US" dirty="0"/>
          </a:p>
        </p:txBody>
      </p:sp>
      <p:sp>
        <p:nvSpPr>
          <p:cNvPr id="3" name="Content Placeholder 2"/>
          <p:cNvSpPr>
            <a:spLocks noGrp="1"/>
          </p:cNvSpPr>
          <p:nvPr>
            <p:ph idx="1"/>
          </p:nvPr>
        </p:nvSpPr>
        <p:spPr>
          <a:xfrm>
            <a:off x="1066800" y="1295400"/>
            <a:ext cx="7620000" cy="4830763"/>
          </a:xfrm>
        </p:spPr>
        <p:txBody>
          <a:bodyPr/>
          <a:lstStyle/>
          <a:p>
            <a:r>
              <a:rPr lang="en-US" dirty="0" smtClean="0"/>
              <a:t>Symmetric chronic polyarthritis that starts peripherally</a:t>
            </a:r>
          </a:p>
          <a:p>
            <a:r>
              <a:rPr lang="en-US" dirty="0" smtClean="0"/>
              <a:t>Many people who think they have RA are mistaken </a:t>
            </a:r>
          </a:p>
          <a:p>
            <a:r>
              <a:rPr lang="en-US" dirty="0" smtClean="0"/>
              <a:t>Use EULAR criteria to make diagnosis and CDIA for severity score to guide treatment decisions</a:t>
            </a:r>
          </a:p>
          <a:p>
            <a:r>
              <a:rPr lang="en-US" dirty="0" smtClean="0"/>
              <a:t>Destructive to joints – early dx leads to early DMARD use which leads to minimization of suffering/disability</a:t>
            </a:r>
          </a:p>
          <a:p>
            <a:r>
              <a:rPr lang="en-US" dirty="0" smtClean="0"/>
              <a:t>Methotrexate is usual first line med</a:t>
            </a:r>
          </a:p>
          <a:p>
            <a:r>
              <a:rPr lang="en-US" dirty="0" smtClean="0"/>
              <a:t>Your role is what you choose it to be</a:t>
            </a:r>
          </a:p>
          <a:p>
            <a:pPr lvl="1"/>
            <a:r>
              <a:rPr lang="en-US" dirty="0" smtClean="0"/>
              <a:t>But if you know what to do, beginning MTX can decrease destruction while you’re waiting for a Rheumatologist.</a:t>
            </a:r>
          </a:p>
          <a:p>
            <a:pPr lvl="1"/>
            <a:r>
              <a:rPr lang="en-US" dirty="0" smtClean="0"/>
              <a:t>If you’re unsure, steroids or NSAIDS</a:t>
            </a:r>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88</a:t>
            </a:fld>
            <a:endParaRPr lang="en-US" altLang="en-US"/>
          </a:p>
        </p:txBody>
      </p:sp>
    </p:spTree>
    <p:extLst>
      <p:ext uri="{BB962C8B-B14F-4D97-AF65-F5344CB8AC3E}">
        <p14:creationId xmlns:p14="http://schemas.microsoft.com/office/powerpoint/2010/main" val="2405828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90575"/>
          </a:xfrm>
        </p:spPr>
        <p:txBody>
          <a:bodyPr/>
          <a:lstStyle/>
          <a:p>
            <a:r>
              <a:rPr lang="en-US" dirty="0" smtClean="0"/>
              <a:t>A case/polling question</a:t>
            </a:r>
            <a:endParaRPr lang="en-US" dirty="0"/>
          </a:p>
        </p:txBody>
      </p:sp>
      <p:sp>
        <p:nvSpPr>
          <p:cNvPr id="3" name="Content Placeholder 2"/>
          <p:cNvSpPr>
            <a:spLocks noGrp="1"/>
          </p:cNvSpPr>
          <p:nvPr>
            <p:ph idx="1"/>
          </p:nvPr>
        </p:nvSpPr>
        <p:spPr>
          <a:xfrm>
            <a:off x="685800" y="1295400"/>
            <a:ext cx="8001000" cy="4830763"/>
          </a:xfrm>
        </p:spPr>
        <p:txBody>
          <a:bodyPr/>
          <a:lstStyle/>
          <a:p>
            <a:r>
              <a:rPr lang="en-US" dirty="0" smtClean="0"/>
              <a:t>Patient is a 65 </a:t>
            </a:r>
            <a:r>
              <a:rPr lang="en-US" dirty="0" err="1" smtClean="0"/>
              <a:t>y.o</a:t>
            </a:r>
            <a:r>
              <a:rPr lang="en-US" dirty="0" smtClean="0"/>
              <a:t>. man with 3 months of aching and stiffness of muscles surrounding the shoulders and the hips.  Symptoms are symmetric.  Good ROM.  Some fatigue.  ROS otherwise OK. ESR: 75</a:t>
            </a:r>
            <a:r>
              <a:rPr lang="en-US" dirty="0"/>
              <a:t> </a:t>
            </a:r>
            <a:r>
              <a:rPr lang="en-US" dirty="0" smtClean="0"/>
              <a:t>[i.e. very high], CK: normal.  The likely dx is:</a:t>
            </a:r>
          </a:p>
          <a:p>
            <a:endParaRPr lang="en-US" dirty="0"/>
          </a:p>
          <a:p>
            <a:r>
              <a:rPr lang="en-US" dirty="0" smtClean="0"/>
              <a:t>A: Rheumatoid Arthritis (RA)</a:t>
            </a:r>
          </a:p>
          <a:p>
            <a:r>
              <a:rPr lang="en-US" dirty="0" smtClean="0"/>
              <a:t>B: Polymyalgia </a:t>
            </a:r>
            <a:r>
              <a:rPr lang="en-US" dirty="0" err="1" smtClean="0"/>
              <a:t>Rheumatica</a:t>
            </a:r>
            <a:r>
              <a:rPr lang="en-US" dirty="0" smtClean="0"/>
              <a:t> (PMR)</a:t>
            </a:r>
          </a:p>
          <a:p>
            <a:r>
              <a:rPr lang="en-US" dirty="0" smtClean="0"/>
              <a:t>C: Fibromyalgia</a:t>
            </a:r>
          </a:p>
          <a:p>
            <a:r>
              <a:rPr lang="en-US" dirty="0" smtClean="0"/>
              <a:t>D: Post-viral myositis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89</a:t>
            </a:fld>
            <a:endParaRPr lang="en-US" altLang="en-US"/>
          </a:p>
        </p:txBody>
      </p:sp>
    </p:spTree>
    <p:extLst>
      <p:ext uri="{BB962C8B-B14F-4D97-AF65-F5344CB8AC3E}">
        <p14:creationId xmlns:p14="http://schemas.microsoft.com/office/powerpoint/2010/main" val="243796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BF7FC3-EAC7-40AD-B4B0-6C712D800652}"/>
              </a:ext>
            </a:extLst>
          </p:cNvPr>
          <p:cNvSpPr/>
          <p:nvPr/>
        </p:nvSpPr>
        <p:spPr>
          <a:xfrm>
            <a:off x="4572000" y="1094858"/>
            <a:ext cx="2988731" cy="7625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Initial rheumatic H&amp;P</a:t>
            </a:r>
          </a:p>
          <a:p>
            <a:pPr marL="342900" indent="-342900">
              <a:buAutoNum type="arabicParenR"/>
            </a:pPr>
            <a:r>
              <a:rPr lang="en-US" sz="1200" dirty="0">
                <a:solidFill>
                  <a:schemeClr val="tx1"/>
                </a:solidFill>
              </a:rPr>
              <a:t>Is it articular?</a:t>
            </a:r>
          </a:p>
          <a:p>
            <a:pPr marL="342900" indent="-342900">
              <a:buAutoNum type="arabicParenR"/>
            </a:pPr>
            <a:r>
              <a:rPr lang="en-US" sz="1200" dirty="0">
                <a:solidFill>
                  <a:schemeClr val="tx1"/>
                </a:solidFill>
              </a:rPr>
              <a:t>Is it acute or chronic?</a:t>
            </a:r>
          </a:p>
        </p:txBody>
      </p:sp>
      <p:pic>
        <p:nvPicPr>
          <p:cNvPr id="5" name="Picture 4">
            <a:extLst>
              <a:ext uri="{FF2B5EF4-FFF2-40B4-BE49-F238E27FC236}">
                <a16:creationId xmlns:a16="http://schemas.microsoft.com/office/drawing/2014/main" id="{DB6BE541-E737-4F6A-AC4A-DED3AE7B0197}"/>
              </a:ext>
            </a:extLst>
          </p:cNvPr>
          <p:cNvPicPr>
            <a:picLocks noChangeAspect="1"/>
          </p:cNvPicPr>
          <p:nvPr/>
        </p:nvPicPr>
        <p:blipFill>
          <a:blip r:embed="rId2"/>
          <a:stretch>
            <a:fillRect/>
          </a:stretch>
        </p:blipFill>
        <p:spPr>
          <a:xfrm>
            <a:off x="354014" y="1074213"/>
            <a:ext cx="1547886" cy="200765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C8429EA-7E6B-4B1A-A7BF-80B4D8B2F5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729415" y="905934"/>
            <a:ext cx="1171656" cy="2175933"/>
          </a:xfrm>
          <a:prstGeom prst="rect">
            <a:avLst/>
          </a:prstGeom>
        </p:spPr>
      </p:pic>
      <p:sp>
        <p:nvSpPr>
          <p:cNvPr id="9" name="Rectangle 8">
            <a:extLst>
              <a:ext uri="{FF2B5EF4-FFF2-40B4-BE49-F238E27FC236}">
                <a16:creationId xmlns:a16="http://schemas.microsoft.com/office/drawing/2014/main" id="{5AB1D8C9-DE8E-4030-AD8B-305FD6CCF3D9}"/>
              </a:ext>
            </a:extLst>
          </p:cNvPr>
          <p:cNvSpPr/>
          <p:nvPr/>
        </p:nvSpPr>
        <p:spPr>
          <a:xfrm>
            <a:off x="2209800" y="1100667"/>
            <a:ext cx="1363133" cy="863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My joint hurts!</a:t>
            </a:r>
          </a:p>
        </p:txBody>
      </p:sp>
      <p:pic>
        <p:nvPicPr>
          <p:cNvPr id="10" name="Picture 9">
            <a:extLst>
              <a:ext uri="{FF2B5EF4-FFF2-40B4-BE49-F238E27FC236}">
                <a16:creationId xmlns:a16="http://schemas.microsoft.com/office/drawing/2014/main" id="{25F59B40-C2AF-48CE-9CEE-388F74BF51A0}"/>
              </a:ext>
            </a:extLst>
          </p:cNvPr>
          <p:cNvPicPr>
            <a:picLocks noChangeAspect="1"/>
          </p:cNvPicPr>
          <p:nvPr/>
        </p:nvPicPr>
        <p:blipFill>
          <a:blip r:embed="rId5"/>
          <a:stretch>
            <a:fillRect/>
          </a:stretch>
        </p:blipFill>
        <p:spPr>
          <a:xfrm>
            <a:off x="723369" y="4538134"/>
            <a:ext cx="3407834" cy="1806032"/>
          </a:xfrm>
          <a:prstGeom prst="rect">
            <a:avLst/>
          </a:prstGeom>
        </p:spPr>
      </p:pic>
      <p:pic>
        <p:nvPicPr>
          <p:cNvPr id="11" name="Picture 10">
            <a:extLst>
              <a:ext uri="{FF2B5EF4-FFF2-40B4-BE49-F238E27FC236}">
                <a16:creationId xmlns:a16="http://schemas.microsoft.com/office/drawing/2014/main" id="{1E14BEFB-C9DE-4095-80B0-98E138771BD3}"/>
              </a:ext>
            </a:extLst>
          </p:cNvPr>
          <p:cNvPicPr>
            <a:picLocks noChangeAspect="1"/>
          </p:cNvPicPr>
          <p:nvPr/>
        </p:nvPicPr>
        <p:blipFill>
          <a:blip r:embed="rId6"/>
          <a:stretch>
            <a:fillRect/>
          </a:stretch>
        </p:blipFill>
        <p:spPr>
          <a:xfrm>
            <a:off x="558799" y="3261073"/>
            <a:ext cx="3736975" cy="1030121"/>
          </a:xfrm>
          <a:prstGeom prst="rect">
            <a:avLst/>
          </a:prstGeom>
        </p:spPr>
      </p:pic>
      <p:pic>
        <p:nvPicPr>
          <p:cNvPr id="12" name="Picture 11">
            <a:extLst>
              <a:ext uri="{FF2B5EF4-FFF2-40B4-BE49-F238E27FC236}">
                <a16:creationId xmlns:a16="http://schemas.microsoft.com/office/drawing/2014/main" id="{90164595-9752-4A3C-8D5E-28F8ED259556}"/>
              </a:ext>
            </a:extLst>
          </p:cNvPr>
          <p:cNvPicPr>
            <a:picLocks noChangeAspect="1"/>
          </p:cNvPicPr>
          <p:nvPr/>
        </p:nvPicPr>
        <p:blipFill>
          <a:blip r:embed="rId7"/>
          <a:stretch>
            <a:fillRect/>
          </a:stretch>
        </p:blipFill>
        <p:spPr>
          <a:xfrm>
            <a:off x="4848228" y="3196707"/>
            <a:ext cx="3407834" cy="1094487"/>
          </a:xfrm>
          <a:prstGeom prst="rect">
            <a:avLst/>
          </a:prstGeom>
        </p:spPr>
      </p:pic>
      <p:pic>
        <p:nvPicPr>
          <p:cNvPr id="13" name="Picture 12">
            <a:extLst>
              <a:ext uri="{FF2B5EF4-FFF2-40B4-BE49-F238E27FC236}">
                <a16:creationId xmlns:a16="http://schemas.microsoft.com/office/drawing/2014/main" id="{DEE66F70-E72F-4849-B39B-B6F62454B07C}"/>
              </a:ext>
            </a:extLst>
          </p:cNvPr>
          <p:cNvPicPr>
            <a:picLocks noChangeAspect="1"/>
          </p:cNvPicPr>
          <p:nvPr/>
        </p:nvPicPr>
        <p:blipFill>
          <a:blip r:embed="rId8"/>
          <a:stretch>
            <a:fillRect/>
          </a:stretch>
        </p:blipFill>
        <p:spPr>
          <a:xfrm>
            <a:off x="5400753" y="4538134"/>
            <a:ext cx="2159980" cy="1196460"/>
          </a:xfrm>
          <a:prstGeom prst="rect">
            <a:avLst/>
          </a:prstGeom>
        </p:spPr>
      </p:pic>
      <p:sp>
        <p:nvSpPr>
          <p:cNvPr id="17" name="Thought Bubble: Cloud 16">
            <a:extLst>
              <a:ext uri="{FF2B5EF4-FFF2-40B4-BE49-F238E27FC236}">
                <a16:creationId xmlns:a16="http://schemas.microsoft.com/office/drawing/2014/main" id="{75795E91-9F06-4EF4-AA44-CD38ABADAB73}"/>
              </a:ext>
            </a:extLst>
          </p:cNvPr>
          <p:cNvSpPr/>
          <p:nvPr/>
        </p:nvSpPr>
        <p:spPr>
          <a:xfrm flipH="1">
            <a:off x="6762750" y="0"/>
            <a:ext cx="1895352" cy="107421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4238F4-8311-4B15-B17F-1FC7EF6955FC}"/>
              </a:ext>
            </a:extLst>
          </p:cNvPr>
          <p:cNvSpPr/>
          <p:nvPr/>
        </p:nvSpPr>
        <p:spPr>
          <a:xfrm>
            <a:off x="6762750" y="374399"/>
            <a:ext cx="1917704" cy="338554"/>
          </a:xfrm>
          <a:prstGeom prst="rect">
            <a:avLst/>
          </a:prstGeom>
        </p:spPr>
        <p:txBody>
          <a:bodyPr wrap="none">
            <a:spAutoFit/>
          </a:bodyPr>
          <a:lstStyle/>
          <a:p>
            <a:r>
              <a:rPr lang="en-US" sz="1600" b="1" dirty="0">
                <a:solidFill>
                  <a:srgbClr val="FFFF00"/>
                </a:solidFill>
              </a:rPr>
              <a:t>Is it an emergency??</a:t>
            </a:r>
          </a:p>
        </p:txBody>
      </p:sp>
    </p:spTree>
    <p:extLst>
      <p:ext uri="{BB962C8B-B14F-4D97-AF65-F5344CB8AC3E}">
        <p14:creationId xmlns:p14="http://schemas.microsoft.com/office/powerpoint/2010/main" val="12572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fade">
                                      <p:cBhvr>
                                        <p:cTn id="34" dur="500"/>
                                        <p:tgtEl>
                                          <p:spTgt spid="1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xEl>
                                              <p:pRg st="2" end="2"/>
                                            </p:txEl>
                                          </p:spTgt>
                                        </p:tgtEl>
                                        <p:attrNameLst>
                                          <p:attrName>style.visibility</p:attrName>
                                        </p:attrNameLst>
                                      </p:cBhvr>
                                      <p:to>
                                        <p:strVal val="visible"/>
                                      </p:to>
                                    </p:set>
                                    <p:animEffect transition="in" filter="fade">
                                      <p:cBhvr>
                                        <p:cTn id="54" dur="500"/>
                                        <p:tgtEl>
                                          <p:spTgt spid="1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7" grpId="0" animBg="1"/>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62909"/>
          </a:xfrm>
        </p:spPr>
        <p:txBody>
          <a:bodyPr/>
          <a:lstStyle/>
          <a:p>
            <a:r>
              <a:rPr lang="en-US" dirty="0" smtClean="0"/>
              <a:t>How does it compare?</a:t>
            </a:r>
            <a:endParaRPr lang="en-US" dirty="0"/>
          </a:p>
        </p:txBody>
      </p:sp>
      <p:pic>
        <p:nvPicPr>
          <p:cNvPr id="6" name="Content Placeholder 5"/>
          <p:cNvPicPr>
            <a:picLocks noGrp="1" noChangeAspect="1"/>
          </p:cNvPicPr>
          <p:nvPr>
            <p:ph idx="1"/>
          </p:nvPr>
        </p:nvPicPr>
        <p:blipFill>
          <a:blip r:embed="rId2"/>
          <a:stretch>
            <a:fillRect/>
          </a:stretch>
        </p:blipFill>
        <p:spPr>
          <a:xfrm>
            <a:off x="314666" y="1450298"/>
            <a:ext cx="8372134" cy="4493301"/>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90</a:t>
            </a:fld>
            <a:endParaRPr lang="en-US" altLang="en-US"/>
          </a:p>
        </p:txBody>
      </p:sp>
    </p:spTree>
    <p:extLst>
      <p:ext uri="{BB962C8B-B14F-4D97-AF65-F5344CB8AC3E}">
        <p14:creationId xmlns:p14="http://schemas.microsoft.com/office/powerpoint/2010/main" val="2301044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PMR AND GCA: conditions of older patients not to miss</a:t>
            </a:r>
            <a:endParaRPr lang="en-US" dirty="0"/>
          </a:p>
        </p:txBody>
      </p:sp>
      <p:sp>
        <p:nvSpPr>
          <p:cNvPr id="3" name="Content Placeholder 2"/>
          <p:cNvSpPr>
            <a:spLocks noGrp="1"/>
          </p:cNvSpPr>
          <p:nvPr>
            <p:ph idx="1"/>
          </p:nvPr>
        </p:nvSpPr>
        <p:spPr>
          <a:xfrm>
            <a:off x="914400" y="1600200"/>
            <a:ext cx="7772400" cy="4525963"/>
          </a:xfrm>
        </p:spPr>
        <p:txBody>
          <a:bodyPr/>
          <a:lstStyle/>
          <a:p>
            <a:r>
              <a:rPr lang="en-US" dirty="0" smtClean="0"/>
              <a:t>PMR</a:t>
            </a:r>
          </a:p>
          <a:p>
            <a:pPr lvl="1"/>
            <a:r>
              <a:rPr lang="en-US" dirty="0" smtClean="0"/>
              <a:t>Polymyalgia </a:t>
            </a:r>
            <a:r>
              <a:rPr lang="en-US" dirty="0" err="1" smtClean="0"/>
              <a:t>Rheumatica</a:t>
            </a:r>
            <a:endParaRPr lang="en-US" dirty="0" smtClean="0"/>
          </a:p>
          <a:p>
            <a:r>
              <a:rPr lang="en-US" dirty="0" smtClean="0"/>
              <a:t>GCA </a:t>
            </a:r>
          </a:p>
          <a:p>
            <a:pPr lvl="1"/>
            <a:r>
              <a:rPr lang="en-US" dirty="0" smtClean="0"/>
              <a:t>Giant Cell Arteritis</a:t>
            </a:r>
          </a:p>
          <a:p>
            <a:pPr lvl="1"/>
            <a:r>
              <a:rPr lang="en-US" dirty="0" smtClean="0"/>
              <a:t>Also known as Temporal Arteritis</a:t>
            </a:r>
          </a:p>
          <a:p>
            <a:pPr lvl="2"/>
            <a:r>
              <a:rPr lang="en-US" dirty="0" smtClean="0"/>
              <a:t>Though, in rare cases, the temporal arteries are not involved</a:t>
            </a:r>
          </a:p>
          <a:p>
            <a:pPr lvl="2"/>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91</a:t>
            </a:fld>
            <a:endParaRPr lang="en-US" altLang="en-US"/>
          </a:p>
        </p:txBody>
      </p:sp>
    </p:spTree>
    <p:extLst>
      <p:ext uri="{BB962C8B-B14F-4D97-AF65-F5344CB8AC3E}">
        <p14:creationId xmlns:p14="http://schemas.microsoft.com/office/powerpoint/2010/main" val="100198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685801" y="1257793"/>
            <a:ext cx="7543799" cy="5029199"/>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92</a:t>
            </a:fld>
            <a:endParaRPr lang="en-US" altLang="en-US"/>
          </a:p>
        </p:txBody>
      </p:sp>
    </p:spTree>
    <p:extLst>
      <p:ext uri="{BB962C8B-B14F-4D97-AF65-F5344CB8AC3E}">
        <p14:creationId xmlns:p14="http://schemas.microsoft.com/office/powerpoint/2010/main" val="2318631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868362"/>
          </a:xfrm>
        </p:spPr>
        <p:txBody>
          <a:bodyPr/>
          <a:lstStyle/>
          <a:p>
            <a:r>
              <a:rPr lang="en-US" dirty="0" smtClean="0"/>
              <a:t>What’s the workup?</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ESR: Usually over 50, 20% over 100, but 5-20% normal</a:t>
            </a:r>
          </a:p>
          <a:p>
            <a:r>
              <a:rPr lang="en-US" dirty="0" smtClean="0"/>
              <a:t>CRP: nearly always substantially elevated in PMR</a:t>
            </a:r>
          </a:p>
          <a:p>
            <a:r>
              <a:rPr lang="en-US" dirty="0" smtClean="0"/>
              <a:t>CBC w/ diff: generally fine</a:t>
            </a:r>
          </a:p>
          <a:p>
            <a:r>
              <a:rPr lang="en-US" dirty="0" smtClean="0"/>
              <a:t>CK: should be normal</a:t>
            </a:r>
          </a:p>
          <a:p>
            <a:r>
              <a:rPr lang="en-US" dirty="0" smtClean="0"/>
              <a:t>Comp met profile, TSH, and vitamin D</a:t>
            </a:r>
          </a:p>
          <a:p>
            <a:r>
              <a:rPr lang="en-US" dirty="0" smtClean="0"/>
              <a:t>Maybe RF, anti-CCP, ANA</a:t>
            </a:r>
          </a:p>
          <a:p>
            <a:r>
              <a:rPr lang="en-US" dirty="0" smtClean="0"/>
              <a:t>Consider malignancy, but no workup</a:t>
            </a:r>
          </a:p>
          <a:p>
            <a:r>
              <a:rPr lang="en-US" dirty="0" smtClean="0"/>
              <a:t>Consider emotional source for pain</a:t>
            </a:r>
          </a:p>
          <a:p>
            <a:r>
              <a:rPr lang="en-US" dirty="0" smtClean="0"/>
              <a:t>Imaging in selected patients</a:t>
            </a:r>
          </a:p>
          <a:p>
            <a:pPr lvl="1"/>
            <a:r>
              <a:rPr lang="en-US" dirty="0" smtClean="0"/>
              <a:t>U/S and MRI can show </a:t>
            </a:r>
            <a:r>
              <a:rPr lang="en-US" dirty="0" err="1" smtClean="0"/>
              <a:t>subdeltoid</a:t>
            </a:r>
            <a:r>
              <a:rPr lang="en-US" dirty="0" smtClean="0"/>
              <a:t>/</a:t>
            </a:r>
            <a:r>
              <a:rPr lang="en-US" dirty="0" err="1" smtClean="0"/>
              <a:t>subacromial</a:t>
            </a:r>
            <a:r>
              <a:rPr lang="en-US" dirty="0" smtClean="0"/>
              <a:t> bursitis</a:t>
            </a:r>
          </a:p>
          <a:p>
            <a:pPr lvl="1"/>
            <a:r>
              <a:rPr lang="en-US" dirty="0" smtClean="0"/>
              <a:t>But this may not be sensitive nor specific</a:t>
            </a:r>
          </a:p>
          <a:p>
            <a:pPr lvl="2"/>
            <a:r>
              <a:rPr lang="en-US" dirty="0" smtClean="0"/>
              <a:t>And your radiologist may say “we don’t do this”</a:t>
            </a:r>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93</a:t>
            </a:fld>
            <a:endParaRPr lang="en-US" altLang="en-US"/>
          </a:p>
        </p:txBody>
      </p:sp>
      <p:pic>
        <p:nvPicPr>
          <p:cNvPr id="6" name="Picture 5"/>
          <p:cNvPicPr>
            <a:picLocks noChangeAspect="1"/>
          </p:cNvPicPr>
          <p:nvPr/>
        </p:nvPicPr>
        <p:blipFill>
          <a:blip r:embed="rId2"/>
          <a:stretch>
            <a:fillRect/>
          </a:stretch>
        </p:blipFill>
        <p:spPr>
          <a:xfrm>
            <a:off x="7418715" y="1524000"/>
            <a:ext cx="1697614" cy="5320420"/>
          </a:xfrm>
          <a:prstGeom prst="rect">
            <a:avLst/>
          </a:prstGeom>
        </p:spPr>
      </p:pic>
    </p:spTree>
    <p:extLst>
      <p:ext uri="{BB962C8B-B14F-4D97-AF65-F5344CB8AC3E}">
        <p14:creationId xmlns:p14="http://schemas.microsoft.com/office/powerpoint/2010/main" val="1482454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6934200" cy="1143000"/>
          </a:xfrm>
        </p:spPr>
        <p:txBody>
          <a:bodyPr/>
          <a:lstStyle/>
          <a:p>
            <a:r>
              <a:rPr lang="en-US" dirty="0" smtClean="0"/>
              <a:t>It’s PMR, what do I do?</a:t>
            </a:r>
            <a:endParaRPr lang="en-US" dirty="0"/>
          </a:p>
        </p:txBody>
      </p:sp>
      <p:sp>
        <p:nvSpPr>
          <p:cNvPr id="3" name="Content Placeholder 2"/>
          <p:cNvSpPr>
            <a:spLocks noGrp="1"/>
          </p:cNvSpPr>
          <p:nvPr>
            <p:ph idx="1"/>
          </p:nvPr>
        </p:nvSpPr>
        <p:spPr>
          <a:xfrm>
            <a:off x="1143000" y="990600"/>
            <a:ext cx="7467600" cy="4525963"/>
          </a:xfrm>
        </p:spPr>
        <p:txBody>
          <a:bodyPr/>
          <a:lstStyle/>
          <a:p>
            <a:r>
              <a:rPr lang="en-US" dirty="0" smtClean="0"/>
              <a:t>Look for GCA!!!!</a:t>
            </a:r>
          </a:p>
          <a:p>
            <a:r>
              <a:rPr lang="en-US" dirty="0" smtClean="0"/>
              <a:t>Counsel about risk of GCA!</a:t>
            </a:r>
          </a:p>
          <a:p>
            <a:pPr lvl="1"/>
            <a:r>
              <a:rPr lang="en-US" dirty="0" smtClean="0"/>
              <a:t>New onset HA, monocular visual impairment, or jaw pain with mastication (jaw claudication)</a:t>
            </a:r>
          </a:p>
          <a:p>
            <a:r>
              <a:rPr lang="en-US" dirty="0" smtClean="0"/>
              <a:t>Steroids!!!! – yes, you!</a:t>
            </a:r>
          </a:p>
          <a:p>
            <a:pPr lvl="1"/>
            <a:r>
              <a:rPr lang="en-US" dirty="0" smtClean="0"/>
              <a:t>Symptoms are generally 50-70% better within 3 days of Prednisone 10-20mg/day</a:t>
            </a:r>
          </a:p>
          <a:p>
            <a:pPr lvl="1"/>
            <a:r>
              <a:rPr lang="en-US" dirty="0" smtClean="0"/>
              <a:t>Almost all patients respond completely within 3 weeks of beginning treatment</a:t>
            </a:r>
          </a:p>
          <a:p>
            <a:pPr lvl="1"/>
            <a:r>
              <a:rPr lang="en-US" dirty="0" smtClean="0"/>
              <a:t>If low dose prednisone doesn’t work, it’s probably not PMR</a:t>
            </a:r>
          </a:p>
          <a:p>
            <a:pPr lvl="1"/>
            <a:r>
              <a:rPr lang="en-US" dirty="0" err="1" smtClean="0"/>
              <a:t>UpToDate</a:t>
            </a:r>
            <a:r>
              <a:rPr lang="en-US" dirty="0" smtClean="0"/>
              <a:t> or </a:t>
            </a:r>
            <a:r>
              <a:rPr lang="en-US" dirty="0" err="1" smtClean="0"/>
              <a:t>eConsultant</a:t>
            </a:r>
            <a:r>
              <a:rPr lang="en-US" dirty="0" smtClean="0"/>
              <a:t> can guide you on following this…or send to Rheum</a:t>
            </a:r>
          </a:p>
          <a:p>
            <a:pPr lvl="1"/>
            <a:r>
              <a:rPr lang="en-US" dirty="0" smtClean="0"/>
              <a:t>Prednisone dose is brought down</a:t>
            </a:r>
          </a:p>
          <a:p>
            <a:pPr lvl="1"/>
            <a:r>
              <a:rPr lang="en-US" dirty="0" smtClean="0"/>
              <a:t>Condition usually lasts a couple to several years</a:t>
            </a:r>
          </a:p>
          <a:p>
            <a:pPr marL="457200" lvl="1" indent="0">
              <a:buNone/>
            </a:pPr>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94</a:t>
            </a:fld>
            <a:endParaRPr lang="en-US" altLang="en-US"/>
          </a:p>
        </p:txBody>
      </p:sp>
    </p:spTree>
    <p:extLst>
      <p:ext uri="{BB962C8B-B14F-4D97-AF65-F5344CB8AC3E}">
        <p14:creationId xmlns:p14="http://schemas.microsoft.com/office/powerpoint/2010/main" val="41946057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715000" cy="1143000"/>
          </a:xfrm>
        </p:spPr>
        <p:txBody>
          <a:bodyPr/>
          <a:lstStyle/>
          <a:p>
            <a:r>
              <a:rPr lang="en-US" dirty="0" smtClean="0"/>
              <a:t>Don’t forget Statins!</a:t>
            </a:r>
            <a:endParaRPr lang="en-US" dirty="0"/>
          </a:p>
        </p:txBody>
      </p:sp>
      <p:sp>
        <p:nvSpPr>
          <p:cNvPr id="3" name="Content Placeholder 2"/>
          <p:cNvSpPr>
            <a:spLocks noGrp="1"/>
          </p:cNvSpPr>
          <p:nvPr>
            <p:ph idx="1"/>
          </p:nvPr>
        </p:nvSpPr>
        <p:spPr>
          <a:xfrm>
            <a:off x="1066800" y="1219200"/>
            <a:ext cx="7620000" cy="4906963"/>
          </a:xfrm>
        </p:spPr>
        <p:txBody>
          <a:bodyPr/>
          <a:lstStyle/>
          <a:p>
            <a:r>
              <a:rPr lang="en-US" dirty="0" smtClean="0"/>
              <a:t>Statin induced myalgia is real and pretty common</a:t>
            </a:r>
          </a:p>
          <a:p>
            <a:r>
              <a:rPr lang="en-US" dirty="0" smtClean="0"/>
              <a:t>Can also cause </a:t>
            </a:r>
            <a:r>
              <a:rPr lang="en-US" dirty="0" err="1" smtClean="0"/>
              <a:t>arthralgias</a:t>
            </a:r>
            <a:r>
              <a:rPr lang="en-US" dirty="0" smtClean="0"/>
              <a:t> and neuralgias</a:t>
            </a:r>
          </a:p>
          <a:p>
            <a:r>
              <a:rPr lang="en-US" dirty="0" smtClean="0"/>
              <a:t>Unless there’s been a recent CV event, have patient stop the statin for 4-6 weeks and then reevaluate</a:t>
            </a:r>
          </a:p>
          <a:p>
            <a:pPr lvl="1"/>
            <a:r>
              <a:rPr lang="en-US" dirty="0" smtClean="0"/>
              <a:t>Check CK before holding if possible.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95</a:t>
            </a:fld>
            <a:endParaRPr lang="en-US" altLang="en-US"/>
          </a:p>
        </p:txBody>
      </p:sp>
    </p:spTree>
    <p:extLst>
      <p:ext uri="{BB962C8B-B14F-4D97-AF65-F5344CB8AC3E}">
        <p14:creationId xmlns:p14="http://schemas.microsoft.com/office/powerpoint/2010/main" val="30958452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595643"/>
          </a:xfrm>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990600" y="870281"/>
            <a:ext cx="7045357" cy="5276708"/>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96</a:t>
            </a:fld>
            <a:endParaRPr lang="en-US" altLang="en-US"/>
          </a:p>
        </p:txBody>
      </p:sp>
    </p:spTree>
    <p:extLst>
      <p:ext uri="{BB962C8B-B14F-4D97-AF65-F5344CB8AC3E}">
        <p14:creationId xmlns:p14="http://schemas.microsoft.com/office/powerpoint/2010/main" val="6273638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Giant Cell (Temporal) Arteritis</a:t>
            </a:r>
            <a:endParaRPr lang="en-US" dirty="0"/>
          </a:p>
        </p:txBody>
      </p:sp>
      <p:sp>
        <p:nvSpPr>
          <p:cNvPr id="3" name="Content Placeholder 2"/>
          <p:cNvSpPr>
            <a:spLocks noGrp="1"/>
          </p:cNvSpPr>
          <p:nvPr>
            <p:ph idx="1"/>
          </p:nvPr>
        </p:nvSpPr>
        <p:spPr>
          <a:xfrm>
            <a:off x="685800" y="1600200"/>
            <a:ext cx="8001000" cy="4525963"/>
          </a:xfrm>
        </p:spPr>
        <p:txBody>
          <a:bodyPr/>
          <a:lstStyle/>
          <a:p>
            <a:r>
              <a:rPr lang="en-US" dirty="0" smtClean="0"/>
              <a:t>Age</a:t>
            </a:r>
          </a:p>
          <a:p>
            <a:pPr lvl="1"/>
            <a:r>
              <a:rPr lang="en-US" dirty="0" smtClean="0"/>
              <a:t>Virtually never occurs in individuals younger than 50</a:t>
            </a:r>
          </a:p>
          <a:p>
            <a:pPr lvl="1"/>
            <a:r>
              <a:rPr lang="en-US" dirty="0" smtClean="0"/>
              <a:t>Incidence peaks in 7</a:t>
            </a:r>
            <a:r>
              <a:rPr lang="en-US" baseline="30000" dirty="0" smtClean="0"/>
              <a:t>th</a:t>
            </a:r>
            <a:r>
              <a:rPr lang="en-US" dirty="0" smtClean="0"/>
              <a:t> decade</a:t>
            </a:r>
          </a:p>
          <a:p>
            <a:r>
              <a:rPr lang="en-US" dirty="0" smtClean="0"/>
              <a:t>New headache</a:t>
            </a:r>
          </a:p>
          <a:p>
            <a:r>
              <a:rPr lang="en-US" dirty="0" smtClean="0"/>
              <a:t>Jaw claudication</a:t>
            </a:r>
          </a:p>
          <a:p>
            <a:r>
              <a:rPr lang="en-US" dirty="0" err="1" smtClean="0"/>
              <a:t>Amaurosis</a:t>
            </a:r>
            <a:r>
              <a:rPr lang="en-US" dirty="0" smtClean="0"/>
              <a:t> </a:t>
            </a:r>
            <a:r>
              <a:rPr lang="en-US" dirty="0" err="1" smtClean="0"/>
              <a:t>fugax</a:t>
            </a:r>
            <a:r>
              <a:rPr lang="en-US" dirty="0" smtClean="0"/>
              <a:t> (eye goes black) or other unilateral visual disturbance…….risk of devastating vision loss</a:t>
            </a:r>
          </a:p>
          <a:p>
            <a:r>
              <a:rPr lang="en-US" dirty="0" smtClean="0"/>
              <a:t>High stroke risk</a:t>
            </a:r>
          </a:p>
          <a:p>
            <a:r>
              <a:rPr lang="en-US" dirty="0" smtClean="0"/>
              <a:t>Increased inflammatory markers</a:t>
            </a:r>
          </a:p>
          <a:p>
            <a:r>
              <a:rPr lang="en-US" dirty="0" smtClean="0"/>
              <a:t>High coexistence with PMR</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97</a:t>
            </a:fld>
            <a:endParaRPr lang="en-US" altLang="en-US"/>
          </a:p>
        </p:txBody>
      </p:sp>
    </p:spTree>
    <p:extLst>
      <p:ext uri="{BB962C8B-B14F-4D97-AF65-F5344CB8AC3E}">
        <p14:creationId xmlns:p14="http://schemas.microsoft.com/office/powerpoint/2010/main" val="2179156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41" y="471488"/>
            <a:ext cx="8001000" cy="1143000"/>
          </a:xfrm>
        </p:spPr>
        <p:txBody>
          <a:bodyPr/>
          <a:lstStyle/>
          <a:p>
            <a:r>
              <a:rPr lang="en-US" dirty="0" smtClean="0"/>
              <a:t>	Polling question</a:t>
            </a:r>
            <a:br>
              <a:rPr lang="en-US" dirty="0" smtClean="0"/>
            </a:br>
            <a:r>
              <a:rPr lang="en-US" dirty="0" smtClean="0"/>
              <a:t> </a:t>
            </a:r>
            <a:r>
              <a:rPr lang="en-US" sz="2800" dirty="0" smtClean="0"/>
              <a:t>After exam and labs, you strongly suspect Temporal arteritis, the most important thing to do now is: </a:t>
            </a:r>
            <a:endParaRPr lang="en-US" sz="2800" dirty="0"/>
          </a:p>
        </p:txBody>
      </p:sp>
      <p:sp>
        <p:nvSpPr>
          <p:cNvPr id="3" name="Content Placeholder 2"/>
          <p:cNvSpPr>
            <a:spLocks noGrp="1"/>
          </p:cNvSpPr>
          <p:nvPr>
            <p:ph idx="1"/>
          </p:nvPr>
        </p:nvSpPr>
        <p:spPr>
          <a:xfrm>
            <a:off x="838200" y="2133601"/>
            <a:ext cx="7315200" cy="4077076"/>
          </a:xfrm>
        </p:spPr>
        <p:txBody>
          <a:bodyPr/>
          <a:lstStyle/>
          <a:p>
            <a:r>
              <a:rPr lang="en-US" dirty="0" smtClean="0"/>
              <a:t>A:	Send quickly for temporal artery biopsy</a:t>
            </a:r>
          </a:p>
          <a:p>
            <a:r>
              <a:rPr lang="en-US" dirty="0" smtClean="0"/>
              <a:t>B:	Begin 10 to 20 mg Prednisone daily</a:t>
            </a:r>
          </a:p>
          <a:p>
            <a:r>
              <a:rPr lang="en-US" dirty="0" smtClean="0"/>
              <a:t>C:	Rx topical lidocaine for temporal region</a:t>
            </a:r>
          </a:p>
          <a:p>
            <a:r>
              <a:rPr lang="en-US" dirty="0" smtClean="0"/>
              <a:t>D:	Refer to Rheumatology </a:t>
            </a:r>
          </a:p>
          <a:p>
            <a:endParaRPr lang="en-US" dirty="0"/>
          </a:p>
          <a:p>
            <a:pPr marL="0" indent="0">
              <a:buNone/>
            </a:pPr>
            <a:r>
              <a:rPr lang="en-US" dirty="0" smtClean="0"/>
              <a:t>	</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98</a:t>
            </a:fld>
            <a:endParaRPr lang="en-US" altLang="en-US"/>
          </a:p>
        </p:txBody>
      </p:sp>
    </p:spTree>
    <p:extLst>
      <p:ext uri="{BB962C8B-B14F-4D97-AF65-F5344CB8AC3E}">
        <p14:creationId xmlns:p14="http://schemas.microsoft.com/office/powerpoint/2010/main" val="20826840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6471"/>
          <a:stretch/>
        </p:blipFill>
        <p:spPr>
          <a:xfrm>
            <a:off x="3352800" y="76199"/>
            <a:ext cx="3810000" cy="6298163"/>
          </a:xfrm>
          <a:prstGeom prst="rect">
            <a:avLst/>
          </a:prstGeom>
        </p:spPr>
      </p:pic>
      <p:sp>
        <p:nvSpPr>
          <p:cNvPr id="3" name="TextBox 2"/>
          <p:cNvSpPr txBox="1"/>
          <p:nvPr/>
        </p:nvSpPr>
        <p:spPr>
          <a:xfrm>
            <a:off x="152400" y="2133600"/>
            <a:ext cx="2895600" cy="2585323"/>
          </a:xfrm>
          <a:prstGeom prst="rect">
            <a:avLst/>
          </a:prstGeom>
          <a:noFill/>
        </p:spPr>
        <p:txBody>
          <a:bodyPr wrap="square" rtlCol="0">
            <a:spAutoFit/>
          </a:bodyPr>
          <a:lstStyle/>
          <a:p>
            <a:r>
              <a:rPr lang="en-US" dirty="0" smtClean="0"/>
              <a:t>Unfortunately, when I’ve asked radiology for an US or an MRA for this, radiology has told me they can’t help with this.  Hopefully, we will be able to rule GCA </a:t>
            </a:r>
            <a:r>
              <a:rPr lang="en-US" b="1" i="1" u="sng" dirty="0" smtClean="0"/>
              <a:t>in</a:t>
            </a:r>
            <a:r>
              <a:rPr lang="en-US" dirty="0" smtClean="0"/>
              <a:t> without a biopsy one day, but for now, we need to biopsy</a:t>
            </a:r>
            <a:endParaRPr lang="en-US" dirty="0"/>
          </a:p>
        </p:txBody>
      </p:sp>
      <p:sp>
        <p:nvSpPr>
          <p:cNvPr id="4" name="TextBox 3"/>
          <p:cNvSpPr txBox="1"/>
          <p:nvPr/>
        </p:nvSpPr>
        <p:spPr>
          <a:xfrm>
            <a:off x="152400" y="990600"/>
            <a:ext cx="2971800" cy="1015663"/>
          </a:xfrm>
          <a:prstGeom prst="rect">
            <a:avLst/>
          </a:prstGeom>
          <a:noFill/>
        </p:spPr>
        <p:txBody>
          <a:bodyPr wrap="square" rtlCol="0">
            <a:spAutoFit/>
          </a:bodyPr>
          <a:lstStyle/>
          <a:p>
            <a:r>
              <a:rPr lang="en-US" sz="6000" b="1" dirty="0" smtClean="0"/>
              <a:t>BIOPSY!</a:t>
            </a:r>
            <a:endParaRPr lang="en-US" sz="6000" b="1" dirty="0"/>
          </a:p>
        </p:txBody>
      </p:sp>
    </p:spTree>
    <p:extLst>
      <p:ext uri="{BB962C8B-B14F-4D97-AF65-F5344CB8AC3E}">
        <p14:creationId xmlns:p14="http://schemas.microsoft.com/office/powerpoint/2010/main" val="2651866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CH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CHC Theme</Template>
  <TotalTime>14715</TotalTime>
  <Words>9923</Words>
  <Application>Microsoft Office PowerPoint</Application>
  <PresentationFormat>On-screen Show (4:3)</PresentationFormat>
  <Paragraphs>1591</Paragraphs>
  <Slides>179</Slides>
  <Notes>19</Notes>
  <HiddenSlides>0</HiddenSlides>
  <MMClips>0</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1</vt:i4>
      </vt:variant>
      <vt:variant>
        <vt:lpstr>Slide Titles</vt:lpstr>
      </vt:variant>
      <vt:variant>
        <vt:i4>179</vt:i4>
      </vt:variant>
    </vt:vector>
  </HeadingPairs>
  <TitlesOfParts>
    <vt:vector size="204" baseType="lpstr">
      <vt:lpstr>맑은 고딕</vt:lpstr>
      <vt:lpstr>ＭＳ Ｐゴシック</vt:lpstr>
      <vt:lpstr>Albertus Medium</vt:lpstr>
      <vt:lpstr>Arial</vt:lpstr>
      <vt:lpstr>Arial</vt:lpstr>
      <vt:lpstr>Calibri</vt:lpstr>
      <vt:lpstr>Calibri Light</vt:lpstr>
      <vt:lpstr>Californian FB</vt:lpstr>
      <vt:lpstr>Comic Sans MS</vt:lpstr>
      <vt:lpstr>Courier New</vt:lpstr>
      <vt:lpstr>Footlight MT Light</vt:lpstr>
      <vt:lpstr>Garamond</vt:lpstr>
      <vt:lpstr>Helvetica</vt:lpstr>
      <vt:lpstr>MyriadPro-Regular</vt:lpstr>
      <vt:lpstr>Regola Pro Book</vt:lpstr>
      <vt:lpstr>Symbol</vt:lpstr>
      <vt:lpstr>Times New Roman</vt:lpstr>
      <vt:lpstr>Trebuchet MS</vt:lpstr>
      <vt:lpstr>Wingdings</vt:lpstr>
      <vt:lpstr>CHC Theme</vt:lpstr>
      <vt:lpstr>1_Office Theme</vt:lpstr>
      <vt:lpstr>2_Office Theme</vt:lpstr>
      <vt:lpstr>3_Office Theme</vt:lpstr>
      <vt:lpstr>1_Custom Design</vt:lpstr>
      <vt:lpstr>Microsoft Organization Chart</vt:lpstr>
      <vt:lpstr>Rheumatology:  A focus on outpatient primary care evaluation and management of commonly encountered issues</vt:lpstr>
      <vt:lpstr>Continuing Education Credits</vt:lpstr>
      <vt:lpstr>Learning Objectives –  By the end of this didactic, the NP resident will be able to:</vt:lpstr>
      <vt:lpstr>What we’ll review today</vt:lpstr>
      <vt:lpstr>Rheumatology is too big for one didactic unless we leave out a bunch of things</vt:lpstr>
      <vt:lpstr>Disclosure </vt:lpstr>
      <vt:lpstr>Joint Pain</vt:lpstr>
      <vt:lpstr>Abbreviations in these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Polling question</vt:lpstr>
      <vt:lpstr>Choose the best answer for what to do in the office</vt:lpstr>
      <vt:lpstr>PowerPoint Presentation</vt:lpstr>
      <vt:lpstr>Gout and diet</vt:lpstr>
      <vt:lpstr>Gout and diet : what to eat</vt:lpstr>
      <vt:lpstr>Comorbidities and Med effect</vt:lpstr>
      <vt:lpstr>PowerPoint Presentation</vt:lpstr>
      <vt:lpstr>Podagra</vt:lpstr>
      <vt:lpstr>PowerPoint Presentation</vt:lpstr>
      <vt:lpstr>Choose the best answer for what to do in the office</vt:lpstr>
      <vt:lpstr>PowerPoint Presentation</vt:lpstr>
      <vt:lpstr>PowerPoint Presentation</vt:lpstr>
      <vt:lpstr>Treatment choices for gouty flare</vt:lpstr>
      <vt:lpstr>Opioids for acute gout?</vt:lpstr>
      <vt:lpstr>Uric acid management in gout: xanthine oxidase inhibitors</vt:lpstr>
      <vt:lpstr>But the standard is less aggressive</vt:lpstr>
      <vt:lpstr>Uric acid management in gout</vt:lpstr>
      <vt:lpstr>Uric acid management in gout</vt:lpstr>
      <vt:lpstr>Other Meds: beyond the scope of this lecture, besides a quick mention</vt:lpstr>
      <vt:lpstr>Mobilization flares</vt:lpstr>
      <vt:lpstr>Mobilization Flares</vt:lpstr>
      <vt:lpstr>Gout summary</vt:lpstr>
      <vt:lpstr>Hepatitis C and Rheumatology</vt:lpstr>
      <vt:lpstr>PowerPoint Presentation</vt:lpstr>
      <vt:lpstr>Polling question</vt:lpstr>
      <vt:lpstr>Inflammatory markers</vt:lpstr>
      <vt:lpstr>PowerPoint Presentation</vt:lpstr>
      <vt:lpstr>Other acute phase reactants</vt:lpstr>
      <vt:lpstr>ANA issues/Lupus?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Malar Rash</vt:lpstr>
      <vt:lpstr>Malar Rash</vt:lpstr>
      <vt:lpstr>Discoid Lupus</vt:lpstr>
      <vt:lpstr>Good to have a review article</vt:lpstr>
      <vt:lpstr>Drug Induced Lupus – Clinical features</vt:lpstr>
      <vt:lpstr>Most commonly associated drugs</vt:lpstr>
      <vt:lpstr>“Hmm…I wonder if this is a Rheum case”:  What ROS/PMH should I ask about?</vt:lpstr>
      <vt:lpstr>RA</vt:lpstr>
      <vt:lpstr>How it presents</vt:lpstr>
      <vt:lpstr>RA- Distribution</vt:lpstr>
      <vt:lpstr>OA (DJD)-Distribution</vt:lpstr>
      <vt:lpstr>It’s worth pointing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Rheumatoid Nodule</vt:lpstr>
      <vt:lpstr>PowerPoint Presentation</vt:lpstr>
      <vt:lpstr>What other DMARDS?</vt:lpstr>
      <vt:lpstr>PowerPoint Presentation</vt:lpstr>
      <vt:lpstr>PowerPoint Presentation</vt:lpstr>
      <vt:lpstr>PCP’s role in RA</vt:lpstr>
      <vt:lpstr>“I have Rheumatoid Arthritis”</vt:lpstr>
      <vt:lpstr>Let’s talk about some surprising connections</vt:lpstr>
      <vt:lpstr>RA: summary</vt:lpstr>
      <vt:lpstr>A case/polling question</vt:lpstr>
      <vt:lpstr>How does it compare?</vt:lpstr>
      <vt:lpstr>PMR AND GCA: conditions of older patients not to miss</vt:lpstr>
      <vt:lpstr>PowerPoint Presentation</vt:lpstr>
      <vt:lpstr>What’s the workup?</vt:lpstr>
      <vt:lpstr>It’s PMR, what do I do?</vt:lpstr>
      <vt:lpstr>Don’t forget Statins!</vt:lpstr>
      <vt:lpstr>PowerPoint Presentation</vt:lpstr>
      <vt:lpstr>Giant Cell (Temporal) Arteritis</vt:lpstr>
      <vt:lpstr> Polling question  After exam and labs, you strongly suspect Temporal arteritis, the most important thing to do now is: </vt:lpstr>
      <vt:lpstr>PowerPoint Presentation</vt:lpstr>
      <vt:lpstr>What to do when you suspect GCA</vt:lpstr>
      <vt:lpstr>What to do when you suspect GCA</vt:lpstr>
      <vt:lpstr>Next case/polling question</vt:lpstr>
      <vt:lpstr>What should we do?</vt:lpstr>
      <vt:lpstr>PowerPoint Presentation</vt:lpstr>
      <vt:lpstr>Scleroderma</vt:lpstr>
      <vt:lpstr>PowerPoint Presentation</vt:lpstr>
      <vt:lpstr>Linear Scleroderma</vt:lpstr>
      <vt:lpstr>PowerPoint Presentation</vt:lpstr>
      <vt:lpstr>Morphea</vt:lpstr>
      <vt:lpstr>PowerPoint Presentation</vt:lpstr>
      <vt:lpstr>PowerPoint Presentation</vt:lpstr>
      <vt:lpstr>PowerPoint Presentation</vt:lpstr>
      <vt:lpstr>Auto-antibodies in Scleroderma</vt:lpstr>
      <vt:lpstr>Seronegative spondyloarthropathies</vt:lpstr>
      <vt:lpstr>PowerPoint Presentation</vt:lpstr>
      <vt:lpstr>A quick nod to RheumTutor</vt:lpstr>
      <vt:lpstr>Bamboo spine</vt:lpstr>
      <vt:lpstr>Heel enthesitis</vt:lpstr>
      <vt:lpstr>Why are these diseases  classified together?</vt:lpstr>
      <vt:lpstr>HLA-B27 Association</vt:lpstr>
      <vt:lpstr>Ankylosing spondylitis</vt:lpstr>
      <vt:lpstr>Ankylosing spondylitis</vt:lpstr>
      <vt:lpstr>Sacroiliitis</vt:lpstr>
      <vt:lpstr>Ankylosing spondylitis</vt:lpstr>
      <vt:lpstr>Ossification of SI joint space</vt:lpstr>
      <vt:lpstr>Reactive arthritis</vt:lpstr>
      <vt:lpstr>Reactive arthritis</vt:lpstr>
      <vt:lpstr>Reactive arthritis</vt:lpstr>
      <vt:lpstr>Reactive arthritis</vt:lpstr>
      <vt:lpstr>Reactive arthritis</vt:lpstr>
      <vt:lpstr>Reactive arthritis</vt:lpstr>
      <vt:lpstr>Enteropathic Arthritis</vt:lpstr>
      <vt:lpstr>PCP Role in Seronegative SpA</vt:lpstr>
      <vt:lpstr>Polling question</vt:lpstr>
      <vt:lpstr>PowerPoint Presentation</vt:lpstr>
      <vt:lpstr>Polling question</vt:lpstr>
      <vt:lpstr>Clinical manifestations</vt:lpstr>
      <vt:lpstr>Psoriatic arthritis: Distal Arthritis</vt:lpstr>
      <vt:lpstr>“Sausage Digit” Dactylitis</vt:lpstr>
      <vt:lpstr>Psoriatic arthritis: arthritis mutilans</vt:lpstr>
      <vt:lpstr>Psoriatic arthritis: PCP approach</vt:lpstr>
      <vt:lpstr>Psoriatic Arthritis</vt:lpstr>
      <vt:lpstr>Poll Question</vt:lpstr>
      <vt:lpstr>Choose the best treatment acute option</vt:lpstr>
      <vt:lpstr>Don’t forget Lyme disease when thinking arthritis</vt:lpstr>
      <vt:lpstr>What about “Chronic Lyme Disease”</vt:lpstr>
      <vt:lpstr>Polling question</vt:lpstr>
      <vt:lpstr>Polling question: thoughts/actions?</vt:lpstr>
      <vt:lpstr>Sjogren’s</vt:lpstr>
      <vt:lpstr>Sjogren’s</vt:lpstr>
      <vt:lpstr>  SS Related Health Care Costs </vt:lpstr>
      <vt:lpstr>Sjogrens Demographics</vt:lpstr>
      <vt:lpstr>The European-American Consensus Criteria,  2002</vt:lpstr>
      <vt:lpstr>Clinical Manifestations</vt:lpstr>
      <vt:lpstr>Treatment of Dry Eye Benign Symptoms</vt:lpstr>
      <vt:lpstr>Treatment of Dry Mouth</vt:lpstr>
      <vt:lpstr>Dry Mouth</vt:lpstr>
      <vt:lpstr>Systemic: Rash distinct from SLE (erythema annulare)</vt:lpstr>
      <vt:lpstr>Arthritis distinct from RA </vt:lpstr>
      <vt:lpstr>Systemic: hematologic</vt:lpstr>
      <vt:lpstr>Systemic: Sjogren’s is quite different than SLE</vt:lpstr>
      <vt:lpstr>High Risk of Lymphoma</vt:lpstr>
      <vt:lpstr>Polling question</vt:lpstr>
      <vt:lpstr>  What’s the most likely diagnosis?  </vt:lpstr>
      <vt:lpstr>Henoch-Schonlein Purpura (HSP) </vt:lpstr>
      <vt:lpstr>HSP: Clinical Manifestations</vt:lpstr>
      <vt:lpstr>HSP: Laboratory Evaluation</vt:lpstr>
      <vt:lpstr>HSP: Clinical Course</vt:lpstr>
      <vt:lpstr>HSP: Treatment</vt:lpstr>
      <vt:lpstr>Juvenile Idiopathic Arthritis (JIA)/(JRA)</vt:lpstr>
      <vt:lpstr>Juvenile Idiopathic Arthritis (JIA)</vt:lpstr>
      <vt:lpstr>Systemic JRA</vt:lpstr>
      <vt:lpstr>PowerPoint Presentation</vt:lpstr>
      <vt:lpstr>Quotidian Fever Pattern</vt:lpstr>
      <vt:lpstr>What is our role in JRA/JIA?</vt:lpstr>
      <vt:lpstr>PowerPoint Presentation</vt:lpstr>
      <vt:lpstr>Sores</vt:lpstr>
      <vt:lpstr>What do you think?</vt:lpstr>
      <vt:lpstr>Thank You for your attention and participation. Questions and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Substances of Abuse and an Introduction to Effective Treatments</dc:title>
  <dc:creator>Bryant, Daniel</dc:creator>
  <cp:lastModifiedBy>Cosgrove, Meaghan</cp:lastModifiedBy>
  <cp:revision>548</cp:revision>
  <dcterms:created xsi:type="dcterms:W3CDTF">2014-11-18T19:55:38Z</dcterms:created>
  <dcterms:modified xsi:type="dcterms:W3CDTF">2022-05-23T20:02:01Z</dcterms:modified>
</cp:coreProperties>
</file>