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63208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50808"/>
            <a:ext cx="9144000" cy="150699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0221686" y="6311901"/>
            <a:ext cx="1284514" cy="30661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50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644" y="1162843"/>
            <a:ext cx="261257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2772" y="758825"/>
            <a:ext cx="6085114" cy="435133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0221686" y="6311901"/>
            <a:ext cx="1284514" cy="30661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644" y="1162843"/>
            <a:ext cx="261257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727414"/>
            <a:ext cx="6085114" cy="435133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3"/>
          </p:nvPr>
        </p:nvSpPr>
        <p:spPr>
          <a:xfrm>
            <a:off x="0" y="3686859"/>
            <a:ext cx="3592359" cy="249622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0221686" y="6311901"/>
            <a:ext cx="1284514" cy="30661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140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A44F0-F23A-4079-B50A-0328FF6F787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729343" y="500063"/>
            <a:ext cx="6564086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729343" y="1960563"/>
            <a:ext cx="5018314" cy="4059237"/>
          </a:xfrm>
          <a:solidFill>
            <a:srgbClr val="559434"/>
          </a:solidFill>
        </p:spPr>
        <p:txBody>
          <a:bodyPr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3"/>
          </p:nvPr>
        </p:nvSpPr>
        <p:spPr>
          <a:xfrm>
            <a:off x="5921829" y="1960563"/>
            <a:ext cx="5018314" cy="4059237"/>
          </a:xfrm>
          <a:solidFill>
            <a:srgbClr val="559434"/>
          </a:solidFill>
        </p:spPr>
        <p:txBody>
          <a:bodyPr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285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48343"/>
            <a:ext cx="3932237" cy="150767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51314"/>
            <a:ext cx="6172200" cy="35097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51314"/>
            <a:ext cx="3932237" cy="350973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0221686" y="6311901"/>
            <a:ext cx="1284514" cy="30661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57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2381478"/>
            <a:ext cx="3933825" cy="313757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81159" y="2381478"/>
            <a:ext cx="6377441" cy="31375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0221686" y="6311901"/>
            <a:ext cx="1284514" cy="30661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90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7240" y="469628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838200" y="2479085"/>
            <a:ext cx="9144000" cy="150699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0221686" y="6338028"/>
            <a:ext cx="1284514" cy="30661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044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176964"/>
            <a:ext cx="2656114" cy="544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769939B-CD22-437D-8E85-0E058CF2B64E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1686" y="6311901"/>
            <a:ext cx="1284514" cy="306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1BA44F0-F23A-4079-B50A-0328FF6F78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208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5943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534024"/>
            <a:ext cx="12192000" cy="13239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" y="500064"/>
            <a:ext cx="8487296" cy="1162482"/>
          </a:xfrm>
        </p:spPr>
        <p:txBody>
          <a:bodyPr>
            <a:normAutofit/>
          </a:bodyPr>
          <a:lstStyle/>
          <a:p>
            <a:r>
              <a:rPr lang="en-US" dirty="0" smtClean="0"/>
              <a:t>Solution Storming</a:t>
            </a:r>
            <a:r>
              <a:rPr lang="en-US" dirty="0"/>
              <a:t> </a:t>
            </a:r>
            <a:r>
              <a:rPr lang="en-US" dirty="0" smtClean="0"/>
              <a:t>Themes</a:t>
            </a:r>
            <a:endParaRPr lang="en-US" sz="2800" b="0" dirty="0">
              <a:solidFill>
                <a:srgbClr val="00206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67895" y="1595256"/>
            <a:ext cx="1739732" cy="4967360"/>
            <a:chOff x="267895" y="1595256"/>
            <a:chExt cx="1739732" cy="4967360"/>
          </a:xfrm>
        </p:grpSpPr>
        <p:grpSp>
          <p:nvGrpSpPr>
            <p:cNvPr id="19" name="Group 18"/>
            <p:cNvGrpSpPr/>
            <p:nvPr/>
          </p:nvGrpSpPr>
          <p:grpSpPr>
            <a:xfrm>
              <a:off x="267895" y="1966239"/>
              <a:ext cx="1739732" cy="4596377"/>
              <a:chOff x="267895" y="1966239"/>
              <a:chExt cx="1739732" cy="4596377"/>
            </a:xfrm>
          </p:grpSpPr>
          <p:sp>
            <p:nvSpPr>
              <p:cNvPr id="4" name="Freeform 3"/>
              <p:cNvSpPr/>
              <p:nvPr/>
            </p:nvSpPr>
            <p:spPr>
              <a:xfrm>
                <a:off x="267895" y="1966239"/>
                <a:ext cx="1739732" cy="695893"/>
              </a:xfrm>
              <a:custGeom>
                <a:avLst/>
                <a:gdLst>
                  <a:gd name="connsiteX0" fmla="*/ 0 w 1739732"/>
                  <a:gd name="connsiteY0" fmla="*/ 0 h 695893"/>
                  <a:gd name="connsiteX1" fmla="*/ 1739732 w 1739732"/>
                  <a:gd name="connsiteY1" fmla="*/ 0 h 695893"/>
                  <a:gd name="connsiteX2" fmla="*/ 1739732 w 1739732"/>
                  <a:gd name="connsiteY2" fmla="*/ 695893 h 695893"/>
                  <a:gd name="connsiteX3" fmla="*/ 0 w 1739732"/>
                  <a:gd name="connsiteY3" fmla="*/ 695893 h 695893"/>
                  <a:gd name="connsiteX4" fmla="*/ 0 w 1739732"/>
                  <a:gd name="connsiteY4" fmla="*/ 0 h 695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732" h="695893">
                    <a:moveTo>
                      <a:pt x="0" y="0"/>
                    </a:moveTo>
                    <a:lnTo>
                      <a:pt x="1739732" y="0"/>
                    </a:lnTo>
                    <a:lnTo>
                      <a:pt x="1739732" y="695893"/>
                    </a:lnTo>
                    <a:lnTo>
                      <a:pt x="0" y="69589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29B"/>
              </a:solidFill>
              <a:ln>
                <a:solidFill>
                  <a:srgbClr val="00529B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99568" tIns="56896" rIns="99568" bIns="56896" numCol="1" spcCol="1270" anchor="ctr" anchorCtr="0">
                <a:noAutofit/>
              </a:bodyPr>
              <a:lstStyle/>
              <a:p>
                <a:pPr marL="0" marR="0" lvl="0" indent="0" algn="ctr" defTabSz="6223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Training</a:t>
                </a: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267895" y="2662132"/>
                <a:ext cx="1739732" cy="3900484"/>
              </a:xfrm>
              <a:custGeom>
                <a:avLst/>
                <a:gdLst>
                  <a:gd name="connsiteX0" fmla="*/ 0 w 1739732"/>
                  <a:gd name="connsiteY0" fmla="*/ 0 h 3900484"/>
                  <a:gd name="connsiteX1" fmla="*/ 1739732 w 1739732"/>
                  <a:gd name="connsiteY1" fmla="*/ 0 h 3900484"/>
                  <a:gd name="connsiteX2" fmla="*/ 1739732 w 1739732"/>
                  <a:gd name="connsiteY2" fmla="*/ 3900484 h 3900484"/>
                  <a:gd name="connsiteX3" fmla="*/ 0 w 1739732"/>
                  <a:gd name="connsiteY3" fmla="*/ 3900484 h 3900484"/>
                  <a:gd name="connsiteX4" fmla="*/ 0 w 1739732"/>
                  <a:gd name="connsiteY4" fmla="*/ 0 h 3900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732" h="3900484">
                    <a:moveTo>
                      <a:pt x="0" y="0"/>
                    </a:moveTo>
                    <a:lnTo>
                      <a:pt x="1739732" y="0"/>
                    </a:lnTo>
                    <a:lnTo>
                      <a:pt x="1739732" y="3900484"/>
                    </a:lnTo>
                    <a:lnTo>
                      <a:pt x="0" y="39004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AF3">
                  <a:alpha val="90000"/>
                </a:srgbClr>
              </a:solidFill>
              <a:ln>
                <a:solidFill>
                  <a:srgbClr val="E0EAF3">
                    <a:alpha val="90000"/>
                  </a:srgbClr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3340" tIns="53340" rIns="71120" bIns="80010" numCol="1" spcCol="1270" anchor="t" anchorCtr="0">
                <a:noAutofit/>
              </a:bodyPr>
              <a:lstStyle/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Continue to build and promote group incubator training for staff and trainees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Elicit student/trainee support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Improve group training resources for staff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Offer opportunities for co-leaders or having weekly group team meetings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Best group leaders offer informational sessions for those looking to improve on their group attendance and experience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Offer DBT or CBT Training opportunities as ECHO-type offering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>
              <a:off x="760289" y="1595256"/>
              <a:ext cx="756458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8BC53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  <a:endPara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8BC53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251190" y="1595255"/>
            <a:ext cx="1739732" cy="4967361"/>
            <a:chOff x="2251190" y="1595255"/>
            <a:chExt cx="1739732" cy="4967361"/>
          </a:xfrm>
        </p:grpSpPr>
        <p:grpSp>
          <p:nvGrpSpPr>
            <p:cNvPr id="20" name="Group 19"/>
            <p:cNvGrpSpPr/>
            <p:nvPr/>
          </p:nvGrpSpPr>
          <p:grpSpPr>
            <a:xfrm>
              <a:off x="2251190" y="1966239"/>
              <a:ext cx="1739732" cy="4596377"/>
              <a:chOff x="2251190" y="1966239"/>
              <a:chExt cx="1739732" cy="4596377"/>
            </a:xfrm>
          </p:grpSpPr>
          <p:sp>
            <p:nvSpPr>
              <p:cNvPr id="9" name="Freeform 8"/>
              <p:cNvSpPr/>
              <p:nvPr/>
            </p:nvSpPr>
            <p:spPr>
              <a:xfrm>
                <a:off x="2251190" y="1966239"/>
                <a:ext cx="1739732" cy="695893"/>
              </a:xfrm>
              <a:custGeom>
                <a:avLst/>
                <a:gdLst>
                  <a:gd name="connsiteX0" fmla="*/ 0 w 1739732"/>
                  <a:gd name="connsiteY0" fmla="*/ 0 h 695893"/>
                  <a:gd name="connsiteX1" fmla="*/ 1739732 w 1739732"/>
                  <a:gd name="connsiteY1" fmla="*/ 0 h 695893"/>
                  <a:gd name="connsiteX2" fmla="*/ 1739732 w 1739732"/>
                  <a:gd name="connsiteY2" fmla="*/ 695893 h 695893"/>
                  <a:gd name="connsiteX3" fmla="*/ 0 w 1739732"/>
                  <a:gd name="connsiteY3" fmla="*/ 695893 h 695893"/>
                  <a:gd name="connsiteX4" fmla="*/ 0 w 1739732"/>
                  <a:gd name="connsiteY4" fmla="*/ 0 h 695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732" h="695893">
                    <a:moveTo>
                      <a:pt x="0" y="0"/>
                    </a:moveTo>
                    <a:lnTo>
                      <a:pt x="1739732" y="0"/>
                    </a:lnTo>
                    <a:lnTo>
                      <a:pt x="1739732" y="695893"/>
                    </a:lnTo>
                    <a:lnTo>
                      <a:pt x="0" y="69589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29B"/>
              </a:solidFill>
              <a:ln>
                <a:solidFill>
                  <a:srgbClr val="00529B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99568" tIns="56896" rIns="99568" bIns="56896" numCol="1" spcCol="1270" anchor="ctr" anchorCtr="0">
                <a:noAutofit/>
              </a:bodyPr>
              <a:lstStyle/>
              <a:p>
                <a:pPr marL="0" marR="0" lvl="0" indent="0" algn="ctr" defTabSz="6223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Marketing &amp; Outreach</a:t>
                </a: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2251190" y="2662132"/>
                <a:ext cx="1739732" cy="3900484"/>
              </a:xfrm>
              <a:custGeom>
                <a:avLst/>
                <a:gdLst>
                  <a:gd name="connsiteX0" fmla="*/ 0 w 1739732"/>
                  <a:gd name="connsiteY0" fmla="*/ 0 h 3900484"/>
                  <a:gd name="connsiteX1" fmla="*/ 1739732 w 1739732"/>
                  <a:gd name="connsiteY1" fmla="*/ 0 h 3900484"/>
                  <a:gd name="connsiteX2" fmla="*/ 1739732 w 1739732"/>
                  <a:gd name="connsiteY2" fmla="*/ 3900484 h 3900484"/>
                  <a:gd name="connsiteX3" fmla="*/ 0 w 1739732"/>
                  <a:gd name="connsiteY3" fmla="*/ 3900484 h 3900484"/>
                  <a:gd name="connsiteX4" fmla="*/ 0 w 1739732"/>
                  <a:gd name="connsiteY4" fmla="*/ 0 h 3900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732" h="3900484">
                    <a:moveTo>
                      <a:pt x="0" y="0"/>
                    </a:moveTo>
                    <a:lnTo>
                      <a:pt x="1739732" y="0"/>
                    </a:lnTo>
                    <a:lnTo>
                      <a:pt x="1739732" y="3900484"/>
                    </a:lnTo>
                    <a:lnTo>
                      <a:pt x="0" y="39004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AF3">
                  <a:alpha val="90000"/>
                </a:srgbClr>
              </a:solidFill>
              <a:ln>
                <a:solidFill>
                  <a:srgbClr val="E0EAF3">
                    <a:alpha val="90000"/>
                  </a:srgbClr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3340" tIns="53340" rIns="71120" bIns="80010" numCol="1" spcCol="1270" anchor="t" anchorCtr="0">
                <a:noAutofit/>
              </a:bodyPr>
              <a:lstStyle/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Come up with talking points and scripts for selling groups (for medical providers, PSAs)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Patient outreach via text (eg. CHC groups link)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Self-service patient submission box on CHC1.com to express interests in groups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Automated text showing group offerings to patients that report interest in BH services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Look at mailing options to distribute materials for adult or children groups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2742827" y="1595255"/>
              <a:ext cx="756458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8BC53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234485" y="1595255"/>
            <a:ext cx="1739732" cy="4967361"/>
            <a:chOff x="4234485" y="1595255"/>
            <a:chExt cx="1739732" cy="4967361"/>
          </a:xfrm>
        </p:grpSpPr>
        <p:grpSp>
          <p:nvGrpSpPr>
            <p:cNvPr id="21" name="Group 20"/>
            <p:cNvGrpSpPr/>
            <p:nvPr/>
          </p:nvGrpSpPr>
          <p:grpSpPr>
            <a:xfrm>
              <a:off x="4234485" y="1966239"/>
              <a:ext cx="1739732" cy="4596377"/>
              <a:chOff x="4234485" y="1966239"/>
              <a:chExt cx="1739732" cy="4596377"/>
            </a:xfrm>
          </p:grpSpPr>
          <p:sp>
            <p:nvSpPr>
              <p:cNvPr id="11" name="Freeform 10"/>
              <p:cNvSpPr/>
              <p:nvPr/>
            </p:nvSpPr>
            <p:spPr>
              <a:xfrm>
                <a:off x="4234485" y="1966239"/>
                <a:ext cx="1739732" cy="695893"/>
              </a:xfrm>
              <a:custGeom>
                <a:avLst/>
                <a:gdLst>
                  <a:gd name="connsiteX0" fmla="*/ 0 w 1739732"/>
                  <a:gd name="connsiteY0" fmla="*/ 0 h 695893"/>
                  <a:gd name="connsiteX1" fmla="*/ 1739732 w 1739732"/>
                  <a:gd name="connsiteY1" fmla="*/ 0 h 695893"/>
                  <a:gd name="connsiteX2" fmla="*/ 1739732 w 1739732"/>
                  <a:gd name="connsiteY2" fmla="*/ 695893 h 695893"/>
                  <a:gd name="connsiteX3" fmla="*/ 0 w 1739732"/>
                  <a:gd name="connsiteY3" fmla="*/ 695893 h 695893"/>
                  <a:gd name="connsiteX4" fmla="*/ 0 w 1739732"/>
                  <a:gd name="connsiteY4" fmla="*/ 0 h 695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732" h="695893">
                    <a:moveTo>
                      <a:pt x="0" y="0"/>
                    </a:moveTo>
                    <a:lnTo>
                      <a:pt x="1739732" y="0"/>
                    </a:lnTo>
                    <a:lnTo>
                      <a:pt x="1739732" y="695893"/>
                    </a:lnTo>
                    <a:lnTo>
                      <a:pt x="0" y="69589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29B"/>
              </a:solidFill>
              <a:ln>
                <a:solidFill>
                  <a:srgbClr val="00529B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99568" tIns="56896" rIns="99568" bIns="56896" numCol="1" spcCol="1270" anchor="ctr" anchorCtr="0">
                <a:noAutofit/>
              </a:bodyPr>
              <a:lstStyle/>
              <a:p>
                <a:pPr marL="0" marR="0" lvl="0" indent="0" algn="ctr" defTabSz="6223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Referral Streams &amp; Internal Awareness</a:t>
                </a: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4234485" y="2662132"/>
                <a:ext cx="1739732" cy="3900484"/>
              </a:xfrm>
              <a:custGeom>
                <a:avLst/>
                <a:gdLst>
                  <a:gd name="connsiteX0" fmla="*/ 0 w 1739732"/>
                  <a:gd name="connsiteY0" fmla="*/ 0 h 3900484"/>
                  <a:gd name="connsiteX1" fmla="*/ 1739732 w 1739732"/>
                  <a:gd name="connsiteY1" fmla="*/ 0 h 3900484"/>
                  <a:gd name="connsiteX2" fmla="*/ 1739732 w 1739732"/>
                  <a:gd name="connsiteY2" fmla="*/ 3900484 h 3900484"/>
                  <a:gd name="connsiteX3" fmla="*/ 0 w 1739732"/>
                  <a:gd name="connsiteY3" fmla="*/ 3900484 h 3900484"/>
                  <a:gd name="connsiteX4" fmla="*/ 0 w 1739732"/>
                  <a:gd name="connsiteY4" fmla="*/ 0 h 3900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732" h="3900484">
                    <a:moveTo>
                      <a:pt x="0" y="0"/>
                    </a:moveTo>
                    <a:lnTo>
                      <a:pt x="1739732" y="0"/>
                    </a:lnTo>
                    <a:lnTo>
                      <a:pt x="1739732" y="3900484"/>
                    </a:lnTo>
                    <a:lnTo>
                      <a:pt x="0" y="39004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AF3">
                  <a:alpha val="90000"/>
                </a:srgbClr>
              </a:solidFill>
              <a:ln>
                <a:solidFill>
                  <a:srgbClr val="E0EAF3">
                    <a:alpha val="90000"/>
                  </a:srgbClr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3340" tIns="53340" rIns="71120" bIns="80010" numCol="1" spcCol="1270" anchor="t" anchorCtr="0">
                <a:noAutofit/>
              </a:bodyPr>
              <a:lstStyle/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Standardize ways of referring patients to groups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Get PCP buy in for groups that meet their patients’ needs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Encourage discussion of groups at team meetings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Guidance/talking points reg. groups for OSBHDs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Town Hall highlight of available groups 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SharePoint page with lots of details about groups, best practices, etc.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Have Grand Rounds where group and productivity/incentives are clarified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4726122" y="1595255"/>
              <a:ext cx="756458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8BC53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</a:t>
              </a:r>
              <a:endPara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8BC53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217780" y="1595255"/>
            <a:ext cx="1739732" cy="4967361"/>
            <a:chOff x="6217780" y="1595255"/>
            <a:chExt cx="1739732" cy="4967361"/>
          </a:xfrm>
        </p:grpSpPr>
        <p:grpSp>
          <p:nvGrpSpPr>
            <p:cNvPr id="22" name="Group 21"/>
            <p:cNvGrpSpPr/>
            <p:nvPr/>
          </p:nvGrpSpPr>
          <p:grpSpPr>
            <a:xfrm>
              <a:off x="6217780" y="1966239"/>
              <a:ext cx="1739732" cy="4596377"/>
              <a:chOff x="6217780" y="1966239"/>
              <a:chExt cx="1739732" cy="4596377"/>
            </a:xfrm>
          </p:grpSpPr>
          <p:sp>
            <p:nvSpPr>
              <p:cNvPr id="13" name="Freeform 12"/>
              <p:cNvSpPr/>
              <p:nvPr/>
            </p:nvSpPr>
            <p:spPr>
              <a:xfrm>
                <a:off x="6217780" y="1966239"/>
                <a:ext cx="1739732" cy="695893"/>
              </a:xfrm>
              <a:custGeom>
                <a:avLst/>
                <a:gdLst>
                  <a:gd name="connsiteX0" fmla="*/ 0 w 1739732"/>
                  <a:gd name="connsiteY0" fmla="*/ 0 h 695893"/>
                  <a:gd name="connsiteX1" fmla="*/ 1739732 w 1739732"/>
                  <a:gd name="connsiteY1" fmla="*/ 0 h 695893"/>
                  <a:gd name="connsiteX2" fmla="*/ 1739732 w 1739732"/>
                  <a:gd name="connsiteY2" fmla="*/ 695893 h 695893"/>
                  <a:gd name="connsiteX3" fmla="*/ 0 w 1739732"/>
                  <a:gd name="connsiteY3" fmla="*/ 695893 h 695893"/>
                  <a:gd name="connsiteX4" fmla="*/ 0 w 1739732"/>
                  <a:gd name="connsiteY4" fmla="*/ 0 h 695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732" h="695893">
                    <a:moveTo>
                      <a:pt x="0" y="0"/>
                    </a:moveTo>
                    <a:lnTo>
                      <a:pt x="1739732" y="0"/>
                    </a:lnTo>
                    <a:lnTo>
                      <a:pt x="1739732" y="695893"/>
                    </a:lnTo>
                    <a:lnTo>
                      <a:pt x="0" y="69589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29B"/>
              </a:solidFill>
              <a:ln>
                <a:solidFill>
                  <a:srgbClr val="00529B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99568" tIns="56896" rIns="99568" bIns="56896" numCol="1" spcCol="1270" anchor="ctr" anchorCtr="0">
                <a:noAutofit/>
              </a:bodyPr>
              <a:lstStyle/>
              <a:p>
                <a:pPr marL="0" marR="0" lvl="0" indent="0" algn="ctr" defTabSz="6223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Data Tracking</a:t>
                </a: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6217780" y="2662132"/>
                <a:ext cx="1739732" cy="3900484"/>
              </a:xfrm>
              <a:custGeom>
                <a:avLst/>
                <a:gdLst>
                  <a:gd name="connsiteX0" fmla="*/ 0 w 1739732"/>
                  <a:gd name="connsiteY0" fmla="*/ 0 h 3900484"/>
                  <a:gd name="connsiteX1" fmla="*/ 1739732 w 1739732"/>
                  <a:gd name="connsiteY1" fmla="*/ 0 h 3900484"/>
                  <a:gd name="connsiteX2" fmla="*/ 1739732 w 1739732"/>
                  <a:gd name="connsiteY2" fmla="*/ 3900484 h 3900484"/>
                  <a:gd name="connsiteX3" fmla="*/ 0 w 1739732"/>
                  <a:gd name="connsiteY3" fmla="*/ 3900484 h 3900484"/>
                  <a:gd name="connsiteX4" fmla="*/ 0 w 1739732"/>
                  <a:gd name="connsiteY4" fmla="*/ 0 h 3900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732" h="3900484">
                    <a:moveTo>
                      <a:pt x="0" y="0"/>
                    </a:moveTo>
                    <a:lnTo>
                      <a:pt x="1739732" y="0"/>
                    </a:lnTo>
                    <a:lnTo>
                      <a:pt x="1739732" y="3900484"/>
                    </a:lnTo>
                    <a:lnTo>
                      <a:pt x="0" y="39004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AF3">
                  <a:alpha val="90000"/>
                </a:srgbClr>
              </a:solidFill>
              <a:ln>
                <a:solidFill>
                  <a:srgbClr val="E0EAF3">
                    <a:alpha val="90000"/>
                  </a:srgbClr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3340" tIns="53340" rIns="71120" bIns="80010" numCol="1" spcCol="1270" anchor="t" anchorCtr="0">
                <a:noAutofit/>
              </a:bodyPr>
              <a:lstStyle/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Track staff referrals to groups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Draw a connection between group numbers and productivity incentives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Track staff group numbers consistently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Patient-focused data analysis (eg. who regularly no shows, who regularly attends, etc.)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Standardize patient feedback at least monthly on each group for the last month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6709417" y="1595255"/>
              <a:ext cx="756458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8BC53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</a:t>
              </a:r>
              <a:endPara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8BC53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201075" y="1595254"/>
            <a:ext cx="1739732" cy="4967362"/>
            <a:chOff x="8201075" y="1595254"/>
            <a:chExt cx="1739732" cy="4967362"/>
          </a:xfrm>
        </p:grpSpPr>
        <p:grpSp>
          <p:nvGrpSpPr>
            <p:cNvPr id="23" name="Group 22"/>
            <p:cNvGrpSpPr/>
            <p:nvPr/>
          </p:nvGrpSpPr>
          <p:grpSpPr>
            <a:xfrm>
              <a:off x="8201075" y="1966239"/>
              <a:ext cx="1739732" cy="4596377"/>
              <a:chOff x="8201075" y="1966239"/>
              <a:chExt cx="1739732" cy="4596377"/>
            </a:xfrm>
          </p:grpSpPr>
          <p:sp>
            <p:nvSpPr>
              <p:cNvPr id="15" name="Freeform 14"/>
              <p:cNvSpPr/>
              <p:nvPr/>
            </p:nvSpPr>
            <p:spPr>
              <a:xfrm>
                <a:off x="8201075" y="1966239"/>
                <a:ext cx="1739732" cy="695893"/>
              </a:xfrm>
              <a:custGeom>
                <a:avLst/>
                <a:gdLst>
                  <a:gd name="connsiteX0" fmla="*/ 0 w 1739732"/>
                  <a:gd name="connsiteY0" fmla="*/ 0 h 695893"/>
                  <a:gd name="connsiteX1" fmla="*/ 1739732 w 1739732"/>
                  <a:gd name="connsiteY1" fmla="*/ 0 h 695893"/>
                  <a:gd name="connsiteX2" fmla="*/ 1739732 w 1739732"/>
                  <a:gd name="connsiteY2" fmla="*/ 695893 h 695893"/>
                  <a:gd name="connsiteX3" fmla="*/ 0 w 1739732"/>
                  <a:gd name="connsiteY3" fmla="*/ 695893 h 695893"/>
                  <a:gd name="connsiteX4" fmla="*/ 0 w 1739732"/>
                  <a:gd name="connsiteY4" fmla="*/ 0 h 695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732" h="695893">
                    <a:moveTo>
                      <a:pt x="0" y="0"/>
                    </a:moveTo>
                    <a:lnTo>
                      <a:pt x="1739732" y="0"/>
                    </a:lnTo>
                    <a:lnTo>
                      <a:pt x="1739732" y="695893"/>
                    </a:lnTo>
                    <a:lnTo>
                      <a:pt x="0" y="69589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29B"/>
              </a:solidFill>
              <a:ln>
                <a:solidFill>
                  <a:srgbClr val="00529B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99568" tIns="56896" rIns="99568" bIns="56896" numCol="1" spcCol="1270" anchor="ctr" anchorCtr="0">
                <a:noAutofit/>
              </a:bodyPr>
              <a:lstStyle/>
              <a:p>
                <a:pPr marL="0" marR="0" lvl="0" indent="0" algn="ctr" defTabSz="6223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Schedules &amp; Workflows</a:t>
                </a: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8201075" y="2662132"/>
                <a:ext cx="1739732" cy="3900484"/>
              </a:xfrm>
              <a:custGeom>
                <a:avLst/>
                <a:gdLst>
                  <a:gd name="connsiteX0" fmla="*/ 0 w 1739732"/>
                  <a:gd name="connsiteY0" fmla="*/ 0 h 3900484"/>
                  <a:gd name="connsiteX1" fmla="*/ 1739732 w 1739732"/>
                  <a:gd name="connsiteY1" fmla="*/ 0 h 3900484"/>
                  <a:gd name="connsiteX2" fmla="*/ 1739732 w 1739732"/>
                  <a:gd name="connsiteY2" fmla="*/ 3900484 h 3900484"/>
                  <a:gd name="connsiteX3" fmla="*/ 0 w 1739732"/>
                  <a:gd name="connsiteY3" fmla="*/ 3900484 h 3900484"/>
                  <a:gd name="connsiteX4" fmla="*/ 0 w 1739732"/>
                  <a:gd name="connsiteY4" fmla="*/ 0 h 3900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732" h="3900484">
                    <a:moveTo>
                      <a:pt x="0" y="0"/>
                    </a:moveTo>
                    <a:lnTo>
                      <a:pt x="1739732" y="0"/>
                    </a:lnTo>
                    <a:lnTo>
                      <a:pt x="1739732" y="3900484"/>
                    </a:lnTo>
                    <a:lnTo>
                      <a:pt x="0" y="39004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AF3"/>
              </a:solidFill>
              <a:ln>
                <a:solidFill>
                  <a:srgbClr val="E0EAF3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3340" tIns="53340" rIns="71120" bIns="80010" numCol="1" spcCol="1270" anchor="t" anchorCtr="0">
                <a:noAutofit/>
              </a:bodyPr>
              <a:lstStyle/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Provide access to groups before individual sessions </a:t>
                </a: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Group-specific intake slot blocks</a:t>
                </a: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Utilize the VGTC for group screening calls and follow-up if patients miss group</a:t>
                </a: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Use Mirah to help offer group intakes before individual intake </a:t>
                </a: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Offer groups based on a lower level of care than individual therapy services </a:t>
                </a: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Auto-entry into group upon intake if appropriate group available</a:t>
                </a: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Take away site assignments from groups and create separate schedule where can be seen in Centricity</a:t>
                </a: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One person responsible for intakes for groups before individual</a:t>
                </a: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8692712" y="1595254"/>
              <a:ext cx="756458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8BC53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5</a:t>
              </a:r>
              <a:endPara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8BC53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0184370" y="1674346"/>
            <a:ext cx="1739732" cy="4888270"/>
            <a:chOff x="10184370" y="1674346"/>
            <a:chExt cx="1739732" cy="4888270"/>
          </a:xfrm>
        </p:grpSpPr>
        <p:grpSp>
          <p:nvGrpSpPr>
            <p:cNvPr id="24" name="Group 23"/>
            <p:cNvGrpSpPr/>
            <p:nvPr/>
          </p:nvGrpSpPr>
          <p:grpSpPr>
            <a:xfrm>
              <a:off x="10184370" y="1966239"/>
              <a:ext cx="1739732" cy="4596377"/>
              <a:chOff x="10184370" y="1966239"/>
              <a:chExt cx="1739732" cy="4596377"/>
            </a:xfrm>
          </p:grpSpPr>
          <p:sp>
            <p:nvSpPr>
              <p:cNvPr id="17" name="Freeform 16"/>
              <p:cNvSpPr/>
              <p:nvPr/>
            </p:nvSpPr>
            <p:spPr>
              <a:xfrm>
                <a:off x="10184370" y="1966239"/>
                <a:ext cx="1739732" cy="695893"/>
              </a:xfrm>
              <a:custGeom>
                <a:avLst/>
                <a:gdLst>
                  <a:gd name="connsiteX0" fmla="*/ 0 w 1739732"/>
                  <a:gd name="connsiteY0" fmla="*/ 0 h 695893"/>
                  <a:gd name="connsiteX1" fmla="*/ 1739732 w 1739732"/>
                  <a:gd name="connsiteY1" fmla="*/ 0 h 695893"/>
                  <a:gd name="connsiteX2" fmla="*/ 1739732 w 1739732"/>
                  <a:gd name="connsiteY2" fmla="*/ 695893 h 695893"/>
                  <a:gd name="connsiteX3" fmla="*/ 0 w 1739732"/>
                  <a:gd name="connsiteY3" fmla="*/ 695893 h 695893"/>
                  <a:gd name="connsiteX4" fmla="*/ 0 w 1739732"/>
                  <a:gd name="connsiteY4" fmla="*/ 0 h 695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732" h="695893">
                    <a:moveTo>
                      <a:pt x="0" y="0"/>
                    </a:moveTo>
                    <a:lnTo>
                      <a:pt x="1739732" y="0"/>
                    </a:lnTo>
                    <a:lnTo>
                      <a:pt x="1739732" y="695893"/>
                    </a:lnTo>
                    <a:lnTo>
                      <a:pt x="0" y="69589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29B"/>
              </a:solidFill>
              <a:ln>
                <a:solidFill>
                  <a:srgbClr val="00529B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99568" tIns="56896" rIns="99568" bIns="56896" numCol="1" spcCol="1270" anchor="ctr" anchorCtr="0">
                <a:noAutofit/>
              </a:bodyPr>
              <a:lstStyle/>
              <a:p>
                <a:pPr marL="0" marR="0" lvl="0" indent="0" algn="ctr" defTabSz="6223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Technology</a:t>
                </a:r>
                <a:endPara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10184370" y="2662132"/>
                <a:ext cx="1739732" cy="3900484"/>
              </a:xfrm>
              <a:custGeom>
                <a:avLst/>
                <a:gdLst>
                  <a:gd name="connsiteX0" fmla="*/ 0 w 1739732"/>
                  <a:gd name="connsiteY0" fmla="*/ 0 h 3900484"/>
                  <a:gd name="connsiteX1" fmla="*/ 1739732 w 1739732"/>
                  <a:gd name="connsiteY1" fmla="*/ 0 h 3900484"/>
                  <a:gd name="connsiteX2" fmla="*/ 1739732 w 1739732"/>
                  <a:gd name="connsiteY2" fmla="*/ 3900484 h 3900484"/>
                  <a:gd name="connsiteX3" fmla="*/ 0 w 1739732"/>
                  <a:gd name="connsiteY3" fmla="*/ 3900484 h 3900484"/>
                  <a:gd name="connsiteX4" fmla="*/ 0 w 1739732"/>
                  <a:gd name="connsiteY4" fmla="*/ 0 h 3900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39732" h="3900484">
                    <a:moveTo>
                      <a:pt x="0" y="0"/>
                    </a:moveTo>
                    <a:lnTo>
                      <a:pt x="1739732" y="0"/>
                    </a:lnTo>
                    <a:lnTo>
                      <a:pt x="1739732" y="3900484"/>
                    </a:lnTo>
                    <a:lnTo>
                      <a:pt x="0" y="39004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AF3">
                  <a:alpha val="90000"/>
                </a:srgbClr>
              </a:solidFill>
              <a:ln>
                <a:solidFill>
                  <a:srgbClr val="E0EAF3">
                    <a:alpha val="90000"/>
                  </a:srgbClr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3340" tIns="53340" rIns="71120" bIns="80010" numCol="1" spcCol="1270" anchor="t" anchorCtr="0">
                <a:noAutofit/>
              </a:bodyPr>
              <a:lstStyle/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Pilot and trial technology for hybrid groups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7150" marR="0" lvl="1" indent="-57150" algn="l" defTabSz="4445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lrTx/>
                  <a:buSzTx/>
                  <a:buFontTx/>
                  <a:buChar char="••"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Look at additional Zoom offerings/apps to make available for group work</a:t>
                </a:r>
                <a:endPara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10675250" y="1674346"/>
              <a:ext cx="756458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8BC53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6</a:t>
              </a:r>
              <a:endPara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8BC53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960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534024"/>
            <a:ext cx="12192000" cy="13239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0064"/>
            <a:ext cx="8720052" cy="116248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Themes Selected for Specific Aims</a:t>
            </a:r>
            <a:endParaRPr lang="en-US" sz="3600" b="0" dirty="0">
              <a:solidFill>
                <a:srgbClr val="002060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018344" y="1529543"/>
            <a:ext cx="4155312" cy="5215954"/>
            <a:chOff x="4232230" y="1595255"/>
            <a:chExt cx="3725282" cy="4967361"/>
          </a:xfrm>
        </p:grpSpPr>
        <p:grpSp>
          <p:nvGrpSpPr>
            <p:cNvPr id="5" name="Group 4"/>
            <p:cNvGrpSpPr/>
            <p:nvPr/>
          </p:nvGrpSpPr>
          <p:grpSpPr>
            <a:xfrm>
              <a:off x="4232230" y="1595256"/>
              <a:ext cx="1739732" cy="4967360"/>
              <a:chOff x="267895" y="1595256"/>
              <a:chExt cx="1739732" cy="496736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267895" y="1966239"/>
                <a:ext cx="1739732" cy="4596377"/>
                <a:chOff x="267895" y="1966239"/>
                <a:chExt cx="1739732" cy="4596377"/>
              </a:xfrm>
            </p:grpSpPr>
            <p:sp>
              <p:nvSpPr>
                <p:cNvPr id="4" name="Freeform 3"/>
                <p:cNvSpPr/>
                <p:nvPr/>
              </p:nvSpPr>
              <p:spPr>
                <a:xfrm>
                  <a:off x="267895" y="1966239"/>
                  <a:ext cx="1739732" cy="695893"/>
                </a:xfrm>
                <a:custGeom>
                  <a:avLst/>
                  <a:gdLst>
                    <a:gd name="connsiteX0" fmla="*/ 0 w 1739732"/>
                    <a:gd name="connsiteY0" fmla="*/ 0 h 695893"/>
                    <a:gd name="connsiteX1" fmla="*/ 1739732 w 1739732"/>
                    <a:gd name="connsiteY1" fmla="*/ 0 h 695893"/>
                    <a:gd name="connsiteX2" fmla="*/ 1739732 w 1739732"/>
                    <a:gd name="connsiteY2" fmla="*/ 695893 h 695893"/>
                    <a:gd name="connsiteX3" fmla="*/ 0 w 1739732"/>
                    <a:gd name="connsiteY3" fmla="*/ 695893 h 695893"/>
                    <a:gd name="connsiteX4" fmla="*/ 0 w 1739732"/>
                    <a:gd name="connsiteY4" fmla="*/ 0 h 6958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9732" h="695893">
                      <a:moveTo>
                        <a:pt x="0" y="0"/>
                      </a:moveTo>
                      <a:lnTo>
                        <a:pt x="1739732" y="0"/>
                      </a:lnTo>
                      <a:lnTo>
                        <a:pt x="1739732" y="695893"/>
                      </a:lnTo>
                      <a:lnTo>
                        <a:pt x="0" y="69589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529B"/>
                </a:solidFill>
                <a:ln>
                  <a:solidFill>
                    <a:srgbClr val="00529B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99568" tIns="56896" rIns="99568" bIns="56896" numCol="1" spcCol="1270" anchor="ctr" anchorCtr="0">
                  <a:noAutofit/>
                </a:bodyPr>
                <a:lstStyle/>
                <a:p>
                  <a:pPr marL="0" marR="0" lvl="0" indent="0" algn="ctr" defTabSz="6223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Training</a:t>
                  </a:r>
                  <a:endPara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8" name="Freeform 7"/>
                <p:cNvSpPr/>
                <p:nvPr/>
              </p:nvSpPr>
              <p:spPr>
                <a:xfrm>
                  <a:off x="267895" y="2662132"/>
                  <a:ext cx="1739732" cy="3900484"/>
                </a:xfrm>
                <a:custGeom>
                  <a:avLst/>
                  <a:gdLst>
                    <a:gd name="connsiteX0" fmla="*/ 0 w 1739732"/>
                    <a:gd name="connsiteY0" fmla="*/ 0 h 3900484"/>
                    <a:gd name="connsiteX1" fmla="*/ 1739732 w 1739732"/>
                    <a:gd name="connsiteY1" fmla="*/ 0 h 3900484"/>
                    <a:gd name="connsiteX2" fmla="*/ 1739732 w 1739732"/>
                    <a:gd name="connsiteY2" fmla="*/ 3900484 h 3900484"/>
                    <a:gd name="connsiteX3" fmla="*/ 0 w 1739732"/>
                    <a:gd name="connsiteY3" fmla="*/ 3900484 h 3900484"/>
                    <a:gd name="connsiteX4" fmla="*/ 0 w 1739732"/>
                    <a:gd name="connsiteY4" fmla="*/ 0 h 39004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9732" h="3900484">
                      <a:moveTo>
                        <a:pt x="0" y="0"/>
                      </a:moveTo>
                      <a:lnTo>
                        <a:pt x="1739732" y="0"/>
                      </a:lnTo>
                      <a:lnTo>
                        <a:pt x="1739732" y="3900484"/>
                      </a:lnTo>
                      <a:lnTo>
                        <a:pt x="0" y="390048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AF3">
                    <a:alpha val="90000"/>
                  </a:srgbClr>
                </a:solidFill>
                <a:ln>
                  <a:solidFill>
                    <a:srgbClr val="E0EAF3">
                      <a:alpha val="90000"/>
                    </a:srgbClr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53340" tIns="53340" rIns="71120" bIns="80010" numCol="1" spcCol="1270" anchor="t" anchorCtr="0">
                  <a:noAutofit/>
                </a:bodyPr>
                <a:lstStyle/>
                <a:p>
                  <a:pPr marL="57150" marR="0" lvl="1" indent="-57150" algn="l" defTabSz="4445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lrTx/>
                    <a:buSzTx/>
                    <a:buFontTx/>
                    <a:buChar char="••"/>
                    <a:tabLst/>
                    <a:defRPr/>
                  </a:pPr>
                  <a:r>
                    <a:rPr kumimoji="0" lang="en-US" sz="10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Continue to build and promote group incubator training for staff and trainees</a:t>
                  </a:r>
                  <a:endPara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57150" marR="0" lvl="1" indent="-57150" algn="l" defTabSz="4445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lrTx/>
                    <a:buSzTx/>
                    <a:buFontTx/>
                    <a:buChar char="••"/>
                    <a:tabLst/>
                    <a:defRPr/>
                  </a:pPr>
                  <a:endPara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57150" marR="0" lvl="1" indent="-57150" algn="l" defTabSz="4445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lrTx/>
                    <a:buSzTx/>
                    <a:buFontTx/>
                    <a:buChar char="••"/>
                    <a:tabLst/>
                    <a:defRPr/>
                  </a:pPr>
                  <a:r>
                    <a:rPr kumimoji="0" lang="en-US" sz="10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Elicit student/trainee support</a:t>
                  </a:r>
                  <a:endPara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57150" marR="0" lvl="1" indent="-57150" algn="l" defTabSz="4445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lrTx/>
                    <a:buSzTx/>
                    <a:buFontTx/>
                    <a:buChar char="••"/>
                    <a:tabLst/>
                    <a:defRPr/>
                  </a:pPr>
                  <a:endPara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57150" marR="0" lvl="1" indent="-57150" algn="l" defTabSz="4445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lrTx/>
                    <a:buSzTx/>
                    <a:buFontTx/>
                    <a:buChar char="••"/>
                    <a:tabLst/>
                    <a:defRPr/>
                  </a:pPr>
                  <a:r>
                    <a:rPr kumimoji="0" lang="en-US" sz="10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Improve group training resources for staff</a:t>
                  </a:r>
                  <a:endPara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57150" marR="0" lvl="1" indent="-57150" algn="l" defTabSz="4445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lrTx/>
                    <a:buSzTx/>
                    <a:buFontTx/>
                    <a:buChar char="••"/>
                    <a:tabLst/>
                    <a:defRPr/>
                  </a:pPr>
                  <a:endPara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57150" marR="0" lvl="1" indent="-57150" algn="l" defTabSz="4445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lrTx/>
                    <a:buSzTx/>
                    <a:buFontTx/>
                    <a:buChar char="••"/>
                    <a:tabLst/>
                    <a:defRPr/>
                  </a:pPr>
                  <a:r>
                    <a:rPr kumimoji="0" lang="en-US" sz="10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Offer opportunities for co-leaders or having weekly group team meetings</a:t>
                  </a:r>
                  <a:endPara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57150" marR="0" lvl="1" indent="-57150" algn="l" defTabSz="4445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lrTx/>
                    <a:buSzTx/>
                    <a:buFontTx/>
                    <a:buChar char="••"/>
                    <a:tabLst/>
                    <a:defRPr/>
                  </a:pPr>
                  <a:endPara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57150" marR="0" lvl="1" indent="-57150" algn="l" defTabSz="4445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lrTx/>
                    <a:buSzTx/>
                    <a:buFontTx/>
                    <a:buChar char="••"/>
                    <a:tabLst/>
                    <a:defRPr/>
                  </a:pPr>
                  <a:r>
                    <a:rPr kumimoji="0" lang="en-US" sz="10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Best group leaders offer informational sessions for those looking to improve on their group attendance and experience</a:t>
                  </a:r>
                  <a:endPara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57150" marR="0" lvl="1" indent="-57150" algn="l" defTabSz="4445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lrTx/>
                    <a:buSzTx/>
                    <a:buFontTx/>
                    <a:buChar char="••"/>
                    <a:tabLst/>
                    <a:defRPr/>
                  </a:pPr>
                  <a:endPara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57150" marR="0" lvl="1" indent="-57150" algn="l" defTabSz="4445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lrTx/>
                    <a:buSzTx/>
                    <a:buFontTx/>
                    <a:buChar char="••"/>
                    <a:tabLst/>
                    <a:defRPr/>
                  </a:pPr>
                  <a:r>
                    <a:rPr kumimoji="0" lang="en-US" sz="10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Offer DBT or CBT Training opportunities as ECHO-type offering</a:t>
                  </a:r>
                </a:p>
                <a:p>
                  <a:pPr marL="57150" marR="0" lvl="1" indent="-57150" algn="l" defTabSz="4445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lrTx/>
                    <a:buSzTx/>
                    <a:buFontTx/>
                    <a:buChar char="••"/>
                    <a:tabLst/>
                    <a:defRPr/>
                  </a:pPr>
                  <a:endPara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57150" marR="0" lvl="1" indent="-57150" algn="l" defTabSz="4445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lrTx/>
                    <a:buSzTx/>
                    <a:buFontTx/>
                    <a:buChar char="••"/>
                    <a:tabLst/>
                    <a:defRPr/>
                  </a:pPr>
                  <a:r>
                    <a:rPr kumimoji="0" lang="en-US" sz="10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Needs Assessment for group therapy training</a:t>
                  </a:r>
                </a:p>
                <a:p>
                  <a:pPr marL="0" marR="0" lvl="1" indent="0" algn="l" defTabSz="4445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57150" marR="0" lvl="1" indent="-57150" algn="l" defTabSz="4445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lrTx/>
                    <a:buSzTx/>
                    <a:buFontTx/>
                    <a:buChar char="••"/>
                    <a:tabLst/>
                    <a:defRPr/>
                  </a:pPr>
                  <a:endPara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" name="TextBox 2"/>
              <p:cNvSpPr txBox="1"/>
              <p:nvPr/>
            </p:nvSpPr>
            <p:spPr>
              <a:xfrm>
                <a:off x="760289" y="1595256"/>
                <a:ext cx="756458" cy="64633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8BC53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</a:t>
                </a:r>
                <a:endPara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8BC53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6217780" y="1595255"/>
              <a:ext cx="1739732" cy="4967361"/>
              <a:chOff x="6217780" y="1595255"/>
              <a:chExt cx="1739732" cy="4967361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6217780" y="1966239"/>
                <a:ext cx="1739732" cy="4596377"/>
                <a:chOff x="6217780" y="1966239"/>
                <a:chExt cx="1739732" cy="4596377"/>
              </a:xfrm>
            </p:grpSpPr>
            <p:sp>
              <p:nvSpPr>
                <p:cNvPr id="13" name="Freeform 12"/>
                <p:cNvSpPr/>
                <p:nvPr/>
              </p:nvSpPr>
              <p:spPr>
                <a:xfrm>
                  <a:off x="6217780" y="1966239"/>
                  <a:ext cx="1739732" cy="695893"/>
                </a:xfrm>
                <a:custGeom>
                  <a:avLst/>
                  <a:gdLst>
                    <a:gd name="connsiteX0" fmla="*/ 0 w 1739732"/>
                    <a:gd name="connsiteY0" fmla="*/ 0 h 695893"/>
                    <a:gd name="connsiteX1" fmla="*/ 1739732 w 1739732"/>
                    <a:gd name="connsiteY1" fmla="*/ 0 h 695893"/>
                    <a:gd name="connsiteX2" fmla="*/ 1739732 w 1739732"/>
                    <a:gd name="connsiteY2" fmla="*/ 695893 h 695893"/>
                    <a:gd name="connsiteX3" fmla="*/ 0 w 1739732"/>
                    <a:gd name="connsiteY3" fmla="*/ 695893 h 695893"/>
                    <a:gd name="connsiteX4" fmla="*/ 0 w 1739732"/>
                    <a:gd name="connsiteY4" fmla="*/ 0 h 6958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9732" h="695893">
                      <a:moveTo>
                        <a:pt x="0" y="0"/>
                      </a:moveTo>
                      <a:lnTo>
                        <a:pt x="1739732" y="0"/>
                      </a:lnTo>
                      <a:lnTo>
                        <a:pt x="1739732" y="695893"/>
                      </a:lnTo>
                      <a:lnTo>
                        <a:pt x="0" y="69589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529B"/>
                </a:solidFill>
                <a:ln>
                  <a:solidFill>
                    <a:srgbClr val="00529B"/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99568" tIns="56896" rIns="99568" bIns="56896" numCol="1" spcCol="1270" anchor="ctr" anchorCtr="0">
                  <a:noAutofit/>
                </a:bodyPr>
                <a:lstStyle/>
                <a:p>
                  <a:pPr marL="0" marR="0" lvl="0" indent="0" algn="ctr" defTabSz="6223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Data Tracking</a:t>
                  </a:r>
                  <a:endPara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4" name="Freeform 13"/>
                <p:cNvSpPr/>
                <p:nvPr/>
              </p:nvSpPr>
              <p:spPr>
                <a:xfrm>
                  <a:off x="6217780" y="2662132"/>
                  <a:ext cx="1739732" cy="3900484"/>
                </a:xfrm>
                <a:custGeom>
                  <a:avLst/>
                  <a:gdLst>
                    <a:gd name="connsiteX0" fmla="*/ 0 w 1739732"/>
                    <a:gd name="connsiteY0" fmla="*/ 0 h 3900484"/>
                    <a:gd name="connsiteX1" fmla="*/ 1739732 w 1739732"/>
                    <a:gd name="connsiteY1" fmla="*/ 0 h 3900484"/>
                    <a:gd name="connsiteX2" fmla="*/ 1739732 w 1739732"/>
                    <a:gd name="connsiteY2" fmla="*/ 3900484 h 3900484"/>
                    <a:gd name="connsiteX3" fmla="*/ 0 w 1739732"/>
                    <a:gd name="connsiteY3" fmla="*/ 3900484 h 3900484"/>
                    <a:gd name="connsiteX4" fmla="*/ 0 w 1739732"/>
                    <a:gd name="connsiteY4" fmla="*/ 0 h 39004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39732" h="3900484">
                      <a:moveTo>
                        <a:pt x="0" y="0"/>
                      </a:moveTo>
                      <a:lnTo>
                        <a:pt x="1739732" y="0"/>
                      </a:lnTo>
                      <a:lnTo>
                        <a:pt x="1739732" y="3900484"/>
                      </a:lnTo>
                      <a:lnTo>
                        <a:pt x="0" y="390048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E0EAF3">
                    <a:alpha val="90000"/>
                  </a:srgbClr>
                </a:solidFill>
                <a:ln>
                  <a:solidFill>
                    <a:srgbClr val="E0EAF3">
                      <a:alpha val="90000"/>
                    </a:srgbClr>
                  </a:solidFill>
                </a:ln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53340" tIns="53340" rIns="71120" bIns="80010" numCol="1" spcCol="1270" anchor="t" anchorCtr="0">
                  <a:noAutofit/>
                </a:bodyPr>
                <a:lstStyle/>
                <a:p>
                  <a:pPr marL="57150" marR="0" lvl="1" indent="-57150" algn="l" defTabSz="4445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lrTx/>
                    <a:buSzTx/>
                    <a:buFontTx/>
                    <a:buChar char="••"/>
                    <a:tabLst/>
                    <a:defRPr/>
                  </a:pPr>
                  <a:r>
                    <a:rPr kumimoji="0" lang="en-US" sz="10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Track staff referrals to groups</a:t>
                  </a:r>
                  <a:endPara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57150" marR="0" lvl="1" indent="-57150" algn="l" defTabSz="4445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lrTx/>
                    <a:buSzTx/>
                    <a:buFontTx/>
                    <a:buChar char="••"/>
                    <a:tabLst/>
                    <a:defRPr/>
                  </a:pPr>
                  <a:endPara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57150" marR="0" lvl="1" indent="-57150" algn="l" defTabSz="4445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lrTx/>
                    <a:buSzTx/>
                    <a:buFontTx/>
                    <a:buChar char="••"/>
                    <a:tabLst/>
                    <a:defRPr/>
                  </a:pPr>
                  <a:r>
                    <a:rPr kumimoji="0" lang="en-US" sz="10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Draw a connection between group numbers and productivity incentives</a:t>
                  </a:r>
                  <a:endPara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57150" marR="0" lvl="1" indent="-57150" algn="l" defTabSz="4445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lrTx/>
                    <a:buSzTx/>
                    <a:buFontTx/>
                    <a:buChar char="••"/>
                    <a:tabLst/>
                    <a:defRPr/>
                  </a:pPr>
                  <a:endPara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57150" marR="0" lvl="1" indent="-57150" algn="l" defTabSz="4445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lrTx/>
                    <a:buSzTx/>
                    <a:buFontTx/>
                    <a:buChar char="••"/>
                    <a:tabLst/>
                    <a:defRPr/>
                  </a:pPr>
                  <a:r>
                    <a:rPr kumimoji="0" lang="en-US" sz="10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Track staff group numbers consistently</a:t>
                  </a:r>
                  <a:endPara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57150" marR="0" lvl="1" indent="-57150" algn="l" defTabSz="4445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lrTx/>
                    <a:buSzTx/>
                    <a:buFontTx/>
                    <a:buChar char="••"/>
                    <a:tabLst/>
                    <a:defRPr/>
                  </a:pPr>
                  <a:endPara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57150" marR="0" lvl="1" indent="-57150" algn="l" defTabSz="4445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lrTx/>
                    <a:buSzTx/>
                    <a:buFontTx/>
                    <a:buChar char="••"/>
                    <a:tabLst/>
                    <a:defRPr/>
                  </a:pPr>
                  <a:r>
                    <a:rPr kumimoji="0" lang="en-US" sz="10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Patient-focused data analysis (eg. who regularly no shows, who regularly attends, etc.)</a:t>
                  </a:r>
                  <a:endPara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57150" marR="0" lvl="1" indent="-57150" algn="l" defTabSz="4445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lrTx/>
                    <a:buSzTx/>
                    <a:buFontTx/>
                    <a:buChar char="••"/>
                    <a:tabLst/>
                    <a:defRPr/>
                  </a:pPr>
                  <a:endPara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57150" marR="0" lvl="1" indent="-57150" algn="l" defTabSz="4445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lrTx/>
                    <a:buSzTx/>
                    <a:buFontTx/>
                    <a:buChar char="••"/>
                    <a:tabLst/>
                    <a:defRPr/>
                  </a:pPr>
                  <a:r>
                    <a:rPr kumimoji="0" lang="en-US" sz="10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>
                          <a:hueOff val="0"/>
                          <a:satOff val="0"/>
                          <a:lumOff val="0"/>
                          <a:alphaOff val="0"/>
                        </a:prst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Standardize patient feedback at least monthly on each group for the last month</a:t>
                  </a:r>
                  <a:endParaRPr kumimoji="0" lang="en-US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7" name="TextBox 26"/>
              <p:cNvSpPr txBox="1"/>
              <p:nvPr/>
            </p:nvSpPr>
            <p:spPr>
              <a:xfrm>
                <a:off x="6709417" y="1595255"/>
                <a:ext cx="756458" cy="64633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8BC53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</a:t>
                </a:r>
                <a:endPara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8BC53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3302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477</Words>
  <Application>Microsoft Office PowerPoint</Application>
  <PresentationFormat>Widescreen</PresentationFormat>
  <Paragraphs>100</Paragraphs>
  <Slides>2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Solution Storming Themes</vt:lpstr>
      <vt:lpstr>Themes Selected for Specific Aims</vt:lpstr>
    </vt:vector>
  </TitlesOfParts>
  <Company>CHC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 Storming Themes</dc:title>
  <dc:creator>Angers, Meaghan</dc:creator>
  <cp:lastModifiedBy>Angers, Meaghan</cp:lastModifiedBy>
  <cp:revision>1</cp:revision>
  <dcterms:created xsi:type="dcterms:W3CDTF">2023-03-01T19:29:26Z</dcterms:created>
  <dcterms:modified xsi:type="dcterms:W3CDTF">2023-03-01T19:29:39Z</dcterms:modified>
</cp:coreProperties>
</file>