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4"/>
  </p:notesMasterIdLst>
  <p:sldIdLst>
    <p:sldId id="474" r:id="rId4"/>
    <p:sldId id="515" r:id="rId5"/>
    <p:sldId id="516" r:id="rId6"/>
    <p:sldId id="524" r:id="rId7"/>
    <p:sldId id="525" r:id="rId8"/>
    <p:sldId id="520" r:id="rId9"/>
    <p:sldId id="517" r:id="rId10"/>
    <p:sldId id="519" r:id="rId11"/>
    <p:sldId id="526" r:id="rId12"/>
    <p:sldId id="532" r:id="rId13"/>
    <p:sldId id="528" r:id="rId14"/>
    <p:sldId id="530" r:id="rId15"/>
    <p:sldId id="531" r:id="rId16"/>
    <p:sldId id="533" r:id="rId17"/>
    <p:sldId id="529" r:id="rId18"/>
    <p:sldId id="527" r:id="rId19"/>
    <p:sldId id="534" r:id="rId20"/>
    <p:sldId id="521" r:id="rId21"/>
    <p:sldId id="522" r:id="rId22"/>
    <p:sldId id="523" r:id="rId23"/>
  </p:sldIdLst>
  <p:sldSz cx="9144000" cy="6858000" type="screen4x3"/>
  <p:notesSz cx="6858000" cy="9144000"/>
  <p:defaultTextStyle>
    <a:defPPr>
      <a:defRPr lang="en-US"/>
    </a:defPPr>
    <a:lvl1pPr marL="0" algn="l" defTabSz="454662" rtl="0" eaLnBrk="1" latinLnBrk="0" hangingPunct="1">
      <a:defRPr sz="1800" kern="1200">
        <a:solidFill>
          <a:schemeClr val="tx1"/>
        </a:solidFill>
        <a:latin typeface="+mn-lt"/>
        <a:ea typeface="+mn-ea"/>
        <a:cs typeface="+mn-cs"/>
      </a:defRPr>
    </a:lvl1pPr>
    <a:lvl2pPr marL="454662" algn="l" defTabSz="454662" rtl="0" eaLnBrk="1" latinLnBrk="0" hangingPunct="1">
      <a:defRPr sz="1800" kern="1200">
        <a:solidFill>
          <a:schemeClr val="tx1"/>
        </a:solidFill>
        <a:latin typeface="+mn-lt"/>
        <a:ea typeface="+mn-ea"/>
        <a:cs typeface="+mn-cs"/>
      </a:defRPr>
    </a:lvl2pPr>
    <a:lvl3pPr marL="909324" algn="l" defTabSz="454662" rtl="0" eaLnBrk="1" latinLnBrk="0" hangingPunct="1">
      <a:defRPr sz="1800" kern="1200">
        <a:solidFill>
          <a:schemeClr val="tx1"/>
        </a:solidFill>
        <a:latin typeface="+mn-lt"/>
        <a:ea typeface="+mn-ea"/>
        <a:cs typeface="+mn-cs"/>
      </a:defRPr>
    </a:lvl3pPr>
    <a:lvl4pPr marL="1363985" algn="l" defTabSz="454662" rtl="0" eaLnBrk="1" latinLnBrk="0" hangingPunct="1">
      <a:defRPr sz="1800" kern="1200">
        <a:solidFill>
          <a:schemeClr val="tx1"/>
        </a:solidFill>
        <a:latin typeface="+mn-lt"/>
        <a:ea typeface="+mn-ea"/>
        <a:cs typeface="+mn-cs"/>
      </a:defRPr>
    </a:lvl4pPr>
    <a:lvl5pPr marL="1818648" algn="l" defTabSz="454662" rtl="0" eaLnBrk="1" latinLnBrk="0" hangingPunct="1">
      <a:defRPr sz="1800" kern="1200">
        <a:solidFill>
          <a:schemeClr val="tx1"/>
        </a:solidFill>
        <a:latin typeface="+mn-lt"/>
        <a:ea typeface="+mn-ea"/>
        <a:cs typeface="+mn-cs"/>
      </a:defRPr>
    </a:lvl5pPr>
    <a:lvl6pPr marL="2273308" algn="l" defTabSz="454662" rtl="0" eaLnBrk="1" latinLnBrk="0" hangingPunct="1">
      <a:defRPr sz="1800" kern="1200">
        <a:solidFill>
          <a:schemeClr val="tx1"/>
        </a:solidFill>
        <a:latin typeface="+mn-lt"/>
        <a:ea typeface="+mn-ea"/>
        <a:cs typeface="+mn-cs"/>
      </a:defRPr>
    </a:lvl6pPr>
    <a:lvl7pPr marL="2727971" algn="l" defTabSz="454662" rtl="0" eaLnBrk="1" latinLnBrk="0" hangingPunct="1">
      <a:defRPr sz="1800" kern="1200">
        <a:solidFill>
          <a:schemeClr val="tx1"/>
        </a:solidFill>
        <a:latin typeface="+mn-lt"/>
        <a:ea typeface="+mn-ea"/>
        <a:cs typeface="+mn-cs"/>
      </a:defRPr>
    </a:lvl7pPr>
    <a:lvl8pPr marL="3182634" algn="l" defTabSz="454662" rtl="0" eaLnBrk="1" latinLnBrk="0" hangingPunct="1">
      <a:defRPr sz="1800" kern="1200">
        <a:solidFill>
          <a:schemeClr val="tx1"/>
        </a:solidFill>
        <a:latin typeface="+mn-lt"/>
        <a:ea typeface="+mn-ea"/>
        <a:cs typeface="+mn-cs"/>
      </a:defRPr>
    </a:lvl8pPr>
    <a:lvl9pPr marL="3637295" algn="l" defTabSz="4546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Lawless"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1" autoAdjust="0"/>
    <p:restoredTop sz="72114" autoAdjust="0"/>
  </p:normalViewPr>
  <p:slideViewPr>
    <p:cSldViewPr snapToGrid="0" snapToObjects="1">
      <p:cViewPr varScale="1">
        <p:scale>
          <a:sx n="53" d="100"/>
          <a:sy n="53" d="100"/>
        </p:scale>
        <p:origin x="1728" y="60"/>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B710A-7349-44C7-BA2A-3455870AFEF0}" type="datetimeFigureOut">
              <a:rPr lang="en-US" smtClean="0"/>
              <a:t>5/30/2023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C7D1B-6069-47AA-A5EF-A3A9C19C737E}" type="slidenum">
              <a:rPr lang="en-US" smtClean="0"/>
              <a:t>‹#›</a:t>
            </a:fld>
            <a:endParaRPr lang="en-US" dirty="0"/>
          </a:p>
        </p:txBody>
      </p:sp>
    </p:spTree>
    <p:extLst>
      <p:ext uri="{BB962C8B-B14F-4D97-AF65-F5344CB8AC3E}">
        <p14:creationId xmlns:p14="http://schemas.microsoft.com/office/powerpoint/2010/main" val="2671646678"/>
      </p:ext>
    </p:extLst>
  </p:cSld>
  <p:clrMap bg1="lt1" tx1="dk1" bg2="lt2" tx2="dk2" accent1="accent1" accent2="accent2" accent3="accent3" accent4="accent4" accent5="accent5" accent6="accent6" hlink="hlink" folHlink="folHlink"/>
  <p:notesStyle>
    <a:lvl1pPr marL="0" algn="l" defTabSz="909324" rtl="0" eaLnBrk="1" latinLnBrk="0" hangingPunct="1">
      <a:defRPr sz="1200" kern="1200">
        <a:solidFill>
          <a:schemeClr val="tx1"/>
        </a:solidFill>
        <a:latin typeface="+mn-lt"/>
        <a:ea typeface="+mn-ea"/>
        <a:cs typeface="+mn-cs"/>
      </a:defRPr>
    </a:lvl1pPr>
    <a:lvl2pPr marL="454662" algn="l" defTabSz="909324" rtl="0" eaLnBrk="1" latinLnBrk="0" hangingPunct="1">
      <a:defRPr sz="1200" kern="1200">
        <a:solidFill>
          <a:schemeClr val="tx1"/>
        </a:solidFill>
        <a:latin typeface="+mn-lt"/>
        <a:ea typeface="+mn-ea"/>
        <a:cs typeface="+mn-cs"/>
      </a:defRPr>
    </a:lvl2pPr>
    <a:lvl3pPr marL="909324" algn="l" defTabSz="909324" rtl="0" eaLnBrk="1" latinLnBrk="0" hangingPunct="1">
      <a:defRPr sz="1200" kern="1200">
        <a:solidFill>
          <a:schemeClr val="tx1"/>
        </a:solidFill>
        <a:latin typeface="+mn-lt"/>
        <a:ea typeface="+mn-ea"/>
        <a:cs typeface="+mn-cs"/>
      </a:defRPr>
    </a:lvl3pPr>
    <a:lvl4pPr marL="1363985" algn="l" defTabSz="909324" rtl="0" eaLnBrk="1" latinLnBrk="0" hangingPunct="1">
      <a:defRPr sz="1200" kern="1200">
        <a:solidFill>
          <a:schemeClr val="tx1"/>
        </a:solidFill>
        <a:latin typeface="+mn-lt"/>
        <a:ea typeface="+mn-ea"/>
        <a:cs typeface="+mn-cs"/>
      </a:defRPr>
    </a:lvl4pPr>
    <a:lvl5pPr marL="1818648" algn="l" defTabSz="909324" rtl="0" eaLnBrk="1" latinLnBrk="0" hangingPunct="1">
      <a:defRPr sz="1200" kern="1200">
        <a:solidFill>
          <a:schemeClr val="tx1"/>
        </a:solidFill>
        <a:latin typeface="+mn-lt"/>
        <a:ea typeface="+mn-ea"/>
        <a:cs typeface="+mn-cs"/>
      </a:defRPr>
    </a:lvl5pPr>
    <a:lvl6pPr marL="2273308" algn="l" defTabSz="909324" rtl="0" eaLnBrk="1" latinLnBrk="0" hangingPunct="1">
      <a:defRPr sz="1200" kern="1200">
        <a:solidFill>
          <a:schemeClr val="tx1"/>
        </a:solidFill>
        <a:latin typeface="+mn-lt"/>
        <a:ea typeface="+mn-ea"/>
        <a:cs typeface="+mn-cs"/>
      </a:defRPr>
    </a:lvl6pPr>
    <a:lvl7pPr marL="2727971" algn="l" defTabSz="909324" rtl="0" eaLnBrk="1" latinLnBrk="0" hangingPunct="1">
      <a:defRPr sz="1200" kern="1200">
        <a:solidFill>
          <a:schemeClr val="tx1"/>
        </a:solidFill>
        <a:latin typeface="+mn-lt"/>
        <a:ea typeface="+mn-ea"/>
        <a:cs typeface="+mn-cs"/>
      </a:defRPr>
    </a:lvl7pPr>
    <a:lvl8pPr marL="3182634" algn="l" defTabSz="909324" rtl="0" eaLnBrk="1" latinLnBrk="0" hangingPunct="1">
      <a:defRPr sz="1200" kern="1200">
        <a:solidFill>
          <a:schemeClr val="tx1"/>
        </a:solidFill>
        <a:latin typeface="+mn-lt"/>
        <a:ea typeface="+mn-ea"/>
        <a:cs typeface="+mn-cs"/>
      </a:defRPr>
    </a:lvl8pPr>
    <a:lvl9pPr marL="3637295" algn="l" defTabSz="909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194230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New Britain </a:t>
            </a:r>
          </a:p>
          <a:p>
            <a:r>
              <a:rPr lang="en-US" dirty="0" smtClean="0"/>
              <a:t>Least Stamford  Once again we need to figure out why we have unknown in the</a:t>
            </a:r>
            <a:r>
              <a:rPr lang="en-US" baseline="0" dirty="0" smtClean="0"/>
              <a:t> data. </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10</a:t>
            </a:fld>
            <a:endParaRPr lang="en-US" dirty="0"/>
          </a:p>
        </p:txBody>
      </p:sp>
    </p:spTree>
    <p:extLst>
      <p:ext uri="{BB962C8B-B14F-4D97-AF65-F5344CB8AC3E}">
        <p14:creationId xmlns:p14="http://schemas.microsoft.com/office/powerpoint/2010/main" val="193155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APRN: 77, MD/DO: 39, PA: 11</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11</a:t>
            </a:fld>
            <a:endParaRPr lang="en-US" dirty="0"/>
          </a:p>
        </p:txBody>
      </p:sp>
    </p:spTree>
    <p:extLst>
      <p:ext uri="{BB962C8B-B14F-4D97-AF65-F5344CB8AC3E}">
        <p14:creationId xmlns:p14="http://schemas.microsoft.com/office/powerpoint/2010/main" val="117678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providers that show in our data are Primary Providers—no behavioral health or Chiro or Dentist show. Because they have to be assigned a PCP in order to have a portal </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12</a:t>
            </a:fld>
            <a:endParaRPr lang="en-US" dirty="0"/>
          </a:p>
        </p:txBody>
      </p:sp>
    </p:spTree>
    <p:extLst>
      <p:ext uri="{BB962C8B-B14F-4D97-AF65-F5344CB8AC3E}">
        <p14:creationId xmlns:p14="http://schemas.microsoft.com/office/powerpoint/2010/main" val="11380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16</a:t>
            </a:fld>
            <a:endParaRPr lang="en-US" dirty="0"/>
          </a:p>
        </p:txBody>
      </p:sp>
    </p:spTree>
    <p:extLst>
      <p:ext uri="{BB962C8B-B14F-4D97-AF65-F5344CB8AC3E}">
        <p14:creationId xmlns:p14="http://schemas.microsoft.com/office/powerpoint/2010/main" val="217238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18</a:t>
            </a:fld>
            <a:endParaRPr lang="en-US" dirty="0"/>
          </a:p>
        </p:txBody>
      </p:sp>
    </p:spTree>
    <p:extLst>
      <p:ext uri="{BB962C8B-B14F-4D97-AF65-F5344CB8AC3E}">
        <p14:creationId xmlns:p14="http://schemas.microsoft.com/office/powerpoint/2010/main" val="420142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19</a:t>
            </a:fld>
            <a:endParaRPr lang="en-US" dirty="0"/>
          </a:p>
        </p:txBody>
      </p:sp>
    </p:spTree>
    <p:extLst>
      <p:ext uri="{BB962C8B-B14F-4D97-AF65-F5344CB8AC3E}">
        <p14:creationId xmlns:p14="http://schemas.microsoft.com/office/powerpoint/2010/main" val="252343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20</a:t>
            </a:fld>
            <a:endParaRPr lang="en-US" dirty="0"/>
          </a:p>
        </p:txBody>
      </p:sp>
    </p:spTree>
    <p:extLst>
      <p:ext uri="{BB962C8B-B14F-4D97-AF65-F5344CB8AC3E}">
        <p14:creationId xmlns:p14="http://schemas.microsoft.com/office/powerpoint/2010/main" val="279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p>
          <a:p>
            <a:endParaRPr lang="en-US" dirty="0" smtClean="0"/>
          </a:p>
          <a:p>
            <a:endParaRPr lang="en-US" dirty="0" smtClean="0"/>
          </a:p>
          <a:p>
            <a:r>
              <a:rPr lang="en-US" dirty="0" smtClean="0"/>
              <a:t>We Felt that</a:t>
            </a:r>
            <a:r>
              <a:rPr lang="en-US" baseline="0" dirty="0" smtClean="0"/>
              <a:t> the </a:t>
            </a:r>
            <a:r>
              <a:rPr lang="en-US" dirty="0" smtClean="0"/>
              <a:t>Patient Portal is not being used to its full potential and some functional aspects </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2</a:t>
            </a:fld>
            <a:endParaRPr lang="en-US" dirty="0"/>
          </a:p>
        </p:txBody>
      </p:sp>
    </p:spTree>
    <p:extLst>
      <p:ext uri="{BB962C8B-B14F-4D97-AF65-F5344CB8AC3E}">
        <p14:creationId xmlns:p14="http://schemas.microsoft.com/office/powerpoint/2010/main" val="390048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p>
          <a:p>
            <a:endParaRPr lang="en-US" dirty="0" smtClean="0"/>
          </a:p>
          <a:p>
            <a:endParaRPr lang="en-US" dirty="0" smtClean="0"/>
          </a:p>
          <a:p>
            <a:r>
              <a:rPr lang="en-US" dirty="0" smtClean="0"/>
              <a:t>For this project</a:t>
            </a:r>
            <a:r>
              <a:rPr lang="en-US" baseline="0" dirty="0" smtClean="0"/>
              <a:t> we aimed to improve access to the patient portal Healow</a:t>
            </a:r>
          </a:p>
          <a:p>
            <a:r>
              <a:rPr lang="en-US" baseline="0" dirty="0" smtClean="0"/>
              <a:t>T</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3</a:t>
            </a:fld>
            <a:endParaRPr lang="en-US" dirty="0"/>
          </a:p>
        </p:txBody>
      </p:sp>
    </p:spTree>
    <p:extLst>
      <p:ext uri="{BB962C8B-B14F-4D97-AF65-F5344CB8AC3E}">
        <p14:creationId xmlns:p14="http://schemas.microsoft.com/office/powerpoint/2010/main" val="203188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4</a:t>
            </a:fld>
            <a:endParaRPr lang="en-US" dirty="0"/>
          </a:p>
        </p:txBody>
      </p:sp>
    </p:spTree>
    <p:extLst>
      <p:ext uri="{BB962C8B-B14F-4D97-AF65-F5344CB8AC3E}">
        <p14:creationId xmlns:p14="http://schemas.microsoft.com/office/powerpoint/2010/main" val="146057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142500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Stake holders are: </a:t>
            </a:r>
          </a:p>
          <a:p>
            <a:endParaRPr lang="en-US" dirty="0" smtClean="0"/>
          </a:p>
          <a:p>
            <a:r>
              <a:rPr lang="en-US" dirty="0" smtClean="0"/>
              <a:t>EVELINE</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6</a:t>
            </a:fld>
            <a:endParaRPr lang="en-US" dirty="0"/>
          </a:p>
        </p:txBody>
      </p:sp>
    </p:spTree>
    <p:extLst>
      <p:ext uri="{BB962C8B-B14F-4D97-AF65-F5344CB8AC3E}">
        <p14:creationId xmlns:p14="http://schemas.microsoft.com/office/powerpoint/2010/main" val="371923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EVELINE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7</a:t>
            </a:fld>
            <a:endParaRPr lang="en-US" dirty="0"/>
          </a:p>
        </p:txBody>
      </p:sp>
    </p:spTree>
    <p:extLst>
      <p:ext uri="{BB962C8B-B14F-4D97-AF65-F5344CB8AC3E}">
        <p14:creationId xmlns:p14="http://schemas.microsoft.com/office/powerpoint/2010/main" val="87890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8</a:t>
            </a:fld>
            <a:endParaRPr lang="en-US" dirty="0"/>
          </a:p>
        </p:txBody>
      </p:sp>
    </p:spTree>
    <p:extLst>
      <p:ext uri="{BB962C8B-B14F-4D97-AF65-F5344CB8AC3E}">
        <p14:creationId xmlns:p14="http://schemas.microsoft.com/office/powerpoint/2010/main" val="185844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9</a:t>
            </a:fld>
            <a:endParaRPr lang="en-US" dirty="0"/>
          </a:p>
        </p:txBody>
      </p:sp>
    </p:spTree>
    <p:extLst>
      <p:ext uri="{BB962C8B-B14F-4D97-AF65-F5344CB8AC3E}">
        <p14:creationId xmlns:p14="http://schemas.microsoft.com/office/powerpoint/2010/main" val="226514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90396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5/30/2023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dirty="0"/>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5/30/2023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109527" y="1029808"/>
            <a:ext cx="8920173"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r>
              <a:rPr lang="en-US" altLang="en-US" sz="4800" b="1" kern="0" dirty="0" smtClean="0">
                <a:solidFill>
                  <a:schemeClr val="bg1"/>
                </a:solidFill>
              </a:rPr>
              <a:t>Experiences </a:t>
            </a:r>
            <a:r>
              <a:rPr lang="en-US" altLang="en-US" sz="4800" b="1" kern="0" dirty="0">
                <a:solidFill>
                  <a:schemeClr val="bg1"/>
                </a:solidFill>
              </a:rPr>
              <a:t>from a Quality Improvement Effort</a:t>
            </a:r>
          </a:p>
          <a:p>
            <a:pPr marL="336427" indent="-336427" algn="ctr" eaLnBrk="0" hangingPunct="0">
              <a:buClr>
                <a:schemeClr val="hlink"/>
              </a:buClr>
              <a:buSzPct val="75000"/>
              <a:defRPr/>
            </a:pPr>
            <a:r>
              <a:rPr lang="en-US" altLang="en-US" sz="3200" b="1" kern="0" dirty="0" smtClean="0">
                <a:solidFill>
                  <a:schemeClr val="accent1"/>
                </a:solidFill>
              </a:rPr>
              <a:t>Karla Mowdy APRN, PMHNP – BC</a:t>
            </a:r>
          </a:p>
          <a:p>
            <a:pPr marL="336427" indent="-336427" algn="ctr" eaLnBrk="0" hangingPunct="0">
              <a:buClr>
                <a:schemeClr val="hlink"/>
              </a:buClr>
              <a:buSzPct val="75000"/>
              <a:defRPr/>
            </a:pPr>
            <a:r>
              <a:rPr lang="en-US" altLang="en-US" sz="3200" b="1" kern="0" dirty="0" smtClean="0">
                <a:solidFill>
                  <a:schemeClr val="accent1"/>
                </a:solidFill>
              </a:rPr>
              <a:t>Eveline Gwaabe APRN, PMHNP – BC </a:t>
            </a:r>
          </a:p>
          <a:p>
            <a:pPr marL="336427" indent="-336427" algn="ctr" eaLnBrk="0" hangingPunct="0">
              <a:buClr>
                <a:schemeClr val="hlink"/>
              </a:buClr>
              <a:buSzPct val="75000"/>
              <a:defRPr/>
            </a:pPr>
            <a:endParaRPr lang="en-US" altLang="en-US" sz="3200" b="1" kern="0" dirty="0" smtClean="0">
              <a:solidFill>
                <a:schemeClr val="accent1"/>
              </a:solidFill>
            </a:endParaRPr>
          </a:p>
          <a:p>
            <a:pPr marL="336427" indent="-336427" algn="ctr" eaLnBrk="0" hangingPunct="0">
              <a:buClr>
                <a:schemeClr val="hlink"/>
              </a:buClr>
              <a:buSzPct val="75000"/>
              <a:defRPr/>
            </a:pPr>
            <a:r>
              <a:rPr lang="en-US" altLang="en-US" sz="3200" b="1" kern="0" dirty="0" smtClean="0">
                <a:solidFill>
                  <a:schemeClr val="accent1"/>
                </a:solidFill>
              </a:rPr>
              <a:t>June 8</a:t>
            </a:r>
            <a:r>
              <a:rPr lang="en-US" altLang="en-US" sz="3200" b="1" kern="0" baseline="30000" dirty="0" smtClean="0">
                <a:solidFill>
                  <a:schemeClr val="accent1"/>
                </a:solidFill>
              </a:rPr>
              <a:t>th</a:t>
            </a:r>
            <a:r>
              <a:rPr lang="en-US" altLang="en-US" sz="3200" b="1" kern="0" dirty="0" smtClean="0">
                <a:solidFill>
                  <a:schemeClr val="accent1"/>
                </a:solidFill>
              </a:rPr>
              <a:t>, 2023</a:t>
            </a:r>
            <a:endParaRPr lang="en-US" altLang="en-US" sz="3200" b="1" kern="0" dirty="0">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257021"/>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8837" y="5382467"/>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Post-Doctoral</a:t>
            </a:r>
          </a:p>
        </p:txBody>
      </p:sp>
      <p:sp>
        <p:nvSpPr>
          <p:cNvPr id="3" name="Rectangle 2"/>
          <p:cNvSpPr/>
          <p:nvPr/>
        </p:nvSpPr>
        <p:spPr>
          <a:xfrm>
            <a:off x="1914525" y="5717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434606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16"/>
            <a:ext cx="8229600" cy="832422"/>
          </a:xfrm>
        </p:spPr>
        <p:txBody>
          <a:bodyPr/>
          <a:lstStyle/>
          <a:p>
            <a:r>
              <a:rPr lang="en-US" dirty="0" smtClean="0"/>
              <a:t>Site Portal Use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8270084"/>
              </p:ext>
            </p:extLst>
          </p:nvPr>
        </p:nvGraphicFramePr>
        <p:xfrm>
          <a:off x="2322576" y="1395762"/>
          <a:ext cx="4206240" cy="4346675"/>
        </p:xfrm>
        <a:graphic>
          <a:graphicData uri="http://schemas.openxmlformats.org/drawingml/2006/table">
            <a:tbl>
              <a:tblPr>
                <a:tableStyleId>{5C22544A-7EE6-4342-B048-85BDC9FD1C3A}</a:tableStyleId>
              </a:tblPr>
              <a:tblGrid>
                <a:gridCol w="1402080">
                  <a:extLst>
                    <a:ext uri="{9D8B030D-6E8A-4147-A177-3AD203B41FA5}">
                      <a16:colId xmlns:a16="http://schemas.microsoft.com/office/drawing/2014/main" val="2930678657"/>
                    </a:ext>
                  </a:extLst>
                </a:gridCol>
                <a:gridCol w="1402080">
                  <a:extLst>
                    <a:ext uri="{9D8B030D-6E8A-4147-A177-3AD203B41FA5}">
                      <a16:colId xmlns:a16="http://schemas.microsoft.com/office/drawing/2014/main" val="4189477563"/>
                    </a:ext>
                  </a:extLst>
                </a:gridCol>
                <a:gridCol w="1402080">
                  <a:extLst>
                    <a:ext uri="{9D8B030D-6E8A-4147-A177-3AD203B41FA5}">
                      <a16:colId xmlns:a16="http://schemas.microsoft.com/office/drawing/2014/main" val="4040758985"/>
                    </a:ext>
                  </a:extLst>
                </a:gridCol>
              </a:tblGrid>
              <a:tr h="254937">
                <a:tc gridSpan="3">
                  <a:txBody>
                    <a:bodyPr/>
                    <a:lstStyle/>
                    <a:p>
                      <a:pPr algn="ctr" fontAlgn="b"/>
                      <a:r>
                        <a:rPr lang="en-US" sz="1100" u="none" strike="noStrike">
                          <a:effectLst/>
                        </a:rPr>
                        <a:t>Portal USERS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7701243"/>
                  </a:ext>
                </a:extLst>
              </a:tr>
              <a:tr h="254937">
                <a:tc>
                  <a:txBody>
                    <a:bodyPr/>
                    <a:lstStyle/>
                    <a:p>
                      <a:pPr algn="l" fontAlgn="b"/>
                      <a:r>
                        <a:rPr lang="en-US" sz="1100" u="none" strike="noStrike">
                          <a:effectLst/>
                        </a:rPr>
                        <a:t>New Britain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7897017"/>
                  </a:ext>
                </a:extLst>
              </a:tr>
              <a:tr h="254937">
                <a:tc>
                  <a:txBody>
                    <a:bodyPr/>
                    <a:lstStyle/>
                    <a:p>
                      <a:pPr algn="l" fontAlgn="b"/>
                      <a:r>
                        <a:rPr lang="en-US" sz="1100" u="none" strike="noStrike">
                          <a:effectLst/>
                        </a:rPr>
                        <a:t>Meriden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2389873"/>
                  </a:ext>
                </a:extLst>
              </a:tr>
              <a:tr h="254937">
                <a:tc>
                  <a:txBody>
                    <a:bodyPr/>
                    <a:lstStyle/>
                    <a:p>
                      <a:pPr algn="l" fontAlgn="b"/>
                      <a:r>
                        <a:rPr lang="en-US" sz="1100" u="none" strike="noStrike">
                          <a:effectLst/>
                        </a:rPr>
                        <a:t>New London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2270563"/>
                  </a:ext>
                </a:extLst>
              </a:tr>
              <a:tr h="254937">
                <a:tc>
                  <a:txBody>
                    <a:bodyPr/>
                    <a:lstStyle/>
                    <a:p>
                      <a:pPr algn="l" fontAlgn="b"/>
                      <a:r>
                        <a:rPr lang="en-US" sz="1100" u="none" strike="noStrike">
                          <a:effectLst/>
                        </a:rPr>
                        <a:t>Middletown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713978"/>
                  </a:ext>
                </a:extLst>
              </a:tr>
              <a:tr h="254937">
                <a:tc>
                  <a:txBody>
                    <a:bodyPr/>
                    <a:lstStyle/>
                    <a:p>
                      <a:pPr algn="l" fontAlgn="b"/>
                      <a:r>
                        <a:rPr lang="en-US" sz="1100" u="none" strike="noStrike">
                          <a:effectLst/>
                        </a:rPr>
                        <a:t>Hartford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2599434"/>
                  </a:ext>
                </a:extLst>
              </a:tr>
              <a:tr h="254937">
                <a:tc>
                  <a:txBody>
                    <a:bodyPr/>
                    <a:lstStyle/>
                    <a:p>
                      <a:pPr algn="l" fontAlgn="b"/>
                      <a:r>
                        <a:rPr lang="en-US" sz="1100" u="none" strike="noStrike">
                          <a:effectLst/>
                        </a:rPr>
                        <a:t>Stamford Fifth Street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0796911"/>
                  </a:ext>
                </a:extLst>
              </a:tr>
              <a:tr h="254937">
                <a:tc>
                  <a:txBody>
                    <a:bodyPr/>
                    <a:lstStyle/>
                    <a:p>
                      <a:pPr algn="l" fontAlgn="b"/>
                      <a:r>
                        <a:rPr lang="en-US" sz="1100" u="none" strike="noStrike">
                          <a:effectLst/>
                        </a:rPr>
                        <a:t>Danbury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2026467"/>
                  </a:ext>
                </a:extLst>
              </a:tr>
              <a:tr h="254937">
                <a:tc>
                  <a:txBody>
                    <a:bodyPr/>
                    <a:lstStyle/>
                    <a:p>
                      <a:pPr algn="l" fontAlgn="b"/>
                      <a:r>
                        <a:rPr lang="en-US" sz="1100" u="none" strike="noStrike">
                          <a:effectLst/>
                        </a:rPr>
                        <a:t>Clinton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4865046"/>
                  </a:ext>
                </a:extLst>
              </a:tr>
              <a:tr h="254937">
                <a:tc>
                  <a:txBody>
                    <a:bodyPr/>
                    <a:lstStyle/>
                    <a:p>
                      <a:pPr algn="l" fontAlgn="b"/>
                      <a:r>
                        <a:rPr lang="en-US" sz="1100" u="none" strike="noStrike">
                          <a:effectLst/>
                        </a:rPr>
                        <a:t>Waterbury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706580"/>
                  </a:ext>
                </a:extLst>
              </a:tr>
              <a:tr h="254937">
                <a:tc>
                  <a:txBody>
                    <a:bodyPr/>
                    <a:lstStyle/>
                    <a:p>
                      <a:pPr algn="l" fontAlgn="b"/>
                      <a:r>
                        <a:rPr lang="en-US" sz="1100" u="none" strike="noStrike">
                          <a:effectLst/>
                        </a:rPr>
                        <a:t>Norwalk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0977809"/>
                  </a:ext>
                </a:extLst>
              </a:tr>
              <a:tr h="254937">
                <a:tc>
                  <a:txBody>
                    <a:bodyPr/>
                    <a:lstStyle/>
                    <a:p>
                      <a:pPr algn="l" fontAlgn="b"/>
                      <a:r>
                        <a:rPr lang="en-US" sz="1100" u="none" strike="noStrike">
                          <a:effectLst/>
                        </a:rPr>
                        <a:t>Groton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7728184"/>
                  </a:ext>
                </a:extLst>
              </a:tr>
              <a:tr h="254937">
                <a:tc>
                  <a:txBody>
                    <a:bodyPr/>
                    <a:lstStyle/>
                    <a:p>
                      <a:pPr algn="l" fontAlgn="b"/>
                      <a:r>
                        <a:rPr lang="en-US" sz="1100" u="none" strike="noStrike">
                          <a:effectLst/>
                        </a:rPr>
                        <a:t>Unknown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9717126"/>
                  </a:ext>
                </a:extLst>
              </a:tr>
              <a:tr h="254937">
                <a:tc>
                  <a:txBody>
                    <a:bodyPr/>
                    <a:lstStyle/>
                    <a:p>
                      <a:pPr algn="l" fontAlgn="b"/>
                      <a:r>
                        <a:rPr lang="en-US" sz="1100" u="none" strike="noStrike">
                          <a:effectLst/>
                        </a:rPr>
                        <a:t>Bristol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033277"/>
                  </a:ext>
                </a:extLst>
              </a:tr>
              <a:tr h="254937">
                <a:tc>
                  <a:txBody>
                    <a:bodyPr/>
                    <a:lstStyle/>
                    <a:p>
                      <a:pPr algn="l" fontAlgn="b"/>
                      <a:r>
                        <a:rPr lang="en-US" sz="1100" u="none" strike="noStrike">
                          <a:effectLst/>
                        </a:rPr>
                        <a:t>Enfield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6319023"/>
                  </a:ext>
                </a:extLst>
              </a:tr>
              <a:tr h="254937">
                <a:tc>
                  <a:txBody>
                    <a:bodyPr/>
                    <a:lstStyle/>
                    <a:p>
                      <a:pPr algn="l" fontAlgn="b"/>
                      <a:r>
                        <a:rPr lang="en-US" sz="1100" u="none" strike="noStrike">
                          <a:effectLst/>
                        </a:rPr>
                        <a:t>Stamford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6620372"/>
                  </a:ext>
                </a:extLst>
              </a:tr>
              <a:tr h="267683">
                <a:tc>
                  <a:txBody>
                    <a:bodyPr/>
                    <a:lstStyle/>
                    <a:p>
                      <a:pPr algn="l" fontAlgn="b"/>
                      <a:r>
                        <a:rPr lang="en-US" sz="1100" u="none" strike="noStrike">
                          <a:effectLst/>
                        </a:rPr>
                        <a:t>Grand 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23836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185967"/>
                  </a:ext>
                </a:extLst>
              </a:tr>
            </a:tbl>
          </a:graphicData>
        </a:graphic>
      </p:graphicFrame>
    </p:spTree>
    <p:extLst>
      <p:ext uri="{BB962C8B-B14F-4D97-AF65-F5344CB8AC3E}">
        <p14:creationId xmlns:p14="http://schemas.microsoft.com/office/powerpoint/2010/main" val="168694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24128" y="1822564"/>
            <a:ext cx="7022591" cy="3773563"/>
          </a:xfrm>
          <a:prstGeom prst="rect">
            <a:avLst/>
          </a:prstGeom>
        </p:spPr>
      </p:pic>
    </p:spTree>
    <p:extLst>
      <p:ext uri="{BB962C8B-B14F-4D97-AF65-F5344CB8AC3E}">
        <p14:creationId xmlns:p14="http://schemas.microsoft.com/office/powerpoint/2010/main" val="84263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672"/>
            <a:ext cx="8229600" cy="402336"/>
          </a:xfrm>
        </p:spPr>
        <p:txBody>
          <a:bodyPr>
            <a:normAutofit fontScale="90000"/>
          </a:bodyPr>
          <a:lstStyle/>
          <a:p>
            <a:r>
              <a:rPr lang="en-US" sz="2800" dirty="0" smtClean="0"/>
              <a:t>More Data  </a:t>
            </a:r>
            <a:br>
              <a:rPr lang="en-US" sz="2800" dirty="0" smtClean="0"/>
            </a:br>
            <a:r>
              <a:rPr lang="en-US" sz="2800" dirty="0" smtClean="0"/>
              <a:t>Top 5 Providers/  Lowest Providers </a:t>
            </a:r>
            <a:endParaRPr lang="en-US" sz="2800" dirty="0"/>
          </a:p>
        </p:txBody>
      </p:sp>
      <p:sp>
        <p:nvSpPr>
          <p:cNvPr id="4" name="Rectangle 3"/>
          <p:cNvSpPr/>
          <p:nvPr/>
        </p:nvSpPr>
        <p:spPr>
          <a:xfrm>
            <a:off x="457200" y="1746663"/>
            <a:ext cx="4572000" cy="1477328"/>
          </a:xfrm>
          <a:prstGeom prst="rect">
            <a:avLst/>
          </a:prstGeom>
        </p:spPr>
        <p:txBody>
          <a:bodyPr>
            <a:spAutoFit/>
          </a:bodyPr>
          <a:lstStyle/>
          <a:p>
            <a:r>
              <a:rPr lang="en-US" dirty="0"/>
              <a:t>Unknown Provider	852	3.6%</a:t>
            </a:r>
          </a:p>
          <a:p>
            <a:r>
              <a:rPr lang="en-US" dirty="0"/>
              <a:t>Camano </a:t>
            </a:r>
            <a:r>
              <a:rPr lang="en-US" dirty="0" err="1"/>
              <a:t>Selca</a:t>
            </a:r>
            <a:r>
              <a:rPr lang="en-US" dirty="0"/>
              <a:t> APRN, Larissa	462	1.9%</a:t>
            </a:r>
          </a:p>
          <a:p>
            <a:r>
              <a:rPr lang="en-US" dirty="0" err="1"/>
              <a:t>Dmowski</a:t>
            </a:r>
            <a:r>
              <a:rPr lang="en-US" dirty="0"/>
              <a:t> APRN, Elizabeth FP	461	1.9%</a:t>
            </a:r>
          </a:p>
          <a:p>
            <a:r>
              <a:rPr lang="en-US" dirty="0" err="1"/>
              <a:t>Minhas</a:t>
            </a:r>
            <a:r>
              <a:rPr lang="en-US" dirty="0"/>
              <a:t> MD, </a:t>
            </a:r>
            <a:r>
              <a:rPr lang="en-US" dirty="0" err="1"/>
              <a:t>Divjot</a:t>
            </a:r>
            <a:r>
              <a:rPr lang="en-US" dirty="0"/>
              <a:t> FP	449	1.9%</a:t>
            </a:r>
          </a:p>
          <a:p>
            <a:r>
              <a:rPr lang="en-US" dirty="0"/>
              <a:t>Smith APRN, Tonya FP	448	1.9%</a:t>
            </a:r>
          </a:p>
        </p:txBody>
      </p:sp>
      <p:graphicFrame>
        <p:nvGraphicFramePr>
          <p:cNvPr id="5" name="Table 4"/>
          <p:cNvGraphicFramePr>
            <a:graphicFrameLocks noGrp="1"/>
          </p:cNvGraphicFramePr>
          <p:nvPr>
            <p:extLst>
              <p:ext uri="{D42A27DB-BD31-4B8C-83A1-F6EECF244321}">
                <p14:modId xmlns:p14="http://schemas.microsoft.com/office/powerpoint/2010/main" val="3095534593"/>
              </p:ext>
            </p:extLst>
          </p:nvPr>
        </p:nvGraphicFramePr>
        <p:xfrm>
          <a:off x="2969768" y="3763646"/>
          <a:ext cx="4704080" cy="1737360"/>
        </p:xfrm>
        <a:graphic>
          <a:graphicData uri="http://schemas.openxmlformats.org/drawingml/2006/table">
            <a:tbl>
              <a:tblPr/>
              <a:tblGrid>
                <a:gridCol w="3053129">
                  <a:extLst>
                    <a:ext uri="{9D8B030D-6E8A-4147-A177-3AD203B41FA5}">
                      <a16:colId xmlns:a16="http://schemas.microsoft.com/office/drawing/2014/main" val="3853966229"/>
                    </a:ext>
                  </a:extLst>
                </a:gridCol>
                <a:gridCol w="565394">
                  <a:extLst>
                    <a:ext uri="{9D8B030D-6E8A-4147-A177-3AD203B41FA5}">
                      <a16:colId xmlns:a16="http://schemas.microsoft.com/office/drawing/2014/main" val="3814609413"/>
                    </a:ext>
                  </a:extLst>
                </a:gridCol>
                <a:gridCol w="1085557">
                  <a:extLst>
                    <a:ext uri="{9D8B030D-6E8A-4147-A177-3AD203B41FA5}">
                      <a16:colId xmlns:a16="http://schemas.microsoft.com/office/drawing/2014/main" val="1541178503"/>
                    </a:ext>
                  </a:extLst>
                </a:gridCol>
              </a:tblGrid>
              <a:tr h="434340">
                <a:tc>
                  <a:txBody>
                    <a:bodyPr/>
                    <a:lstStyle/>
                    <a:p>
                      <a:pPr algn="l" fontAlgn="b"/>
                      <a:r>
                        <a:rPr lang="en-US" sz="1100" b="0" i="0" u="none" strike="noStrike">
                          <a:solidFill>
                            <a:srgbClr val="000000"/>
                          </a:solidFill>
                          <a:effectLst/>
                          <a:latin typeface="Calibri" panose="020F0502020204030204" pitchFamily="34" charset="0"/>
                        </a:rPr>
                        <a:t>Marden APRN, Nicole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7933093"/>
                  </a:ext>
                </a:extLst>
              </a:tr>
              <a:tr h="434340">
                <a:tc>
                  <a:txBody>
                    <a:bodyPr/>
                    <a:lstStyle/>
                    <a:p>
                      <a:pPr algn="l" fontAlgn="b"/>
                      <a:r>
                        <a:rPr lang="pt-BR" sz="1100" b="0" i="0" u="none" strike="noStrike">
                          <a:solidFill>
                            <a:srgbClr val="000000"/>
                          </a:solidFill>
                          <a:effectLst/>
                          <a:latin typeface="Calibri" panose="020F0502020204030204" pitchFamily="34" charset="0"/>
                        </a:rPr>
                        <a:t>Rivas Siracusa APRN, Lissette Maria</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3933744"/>
                  </a:ext>
                </a:extLst>
              </a:tr>
              <a:tr h="434340">
                <a:tc>
                  <a:txBody>
                    <a:bodyPr/>
                    <a:lstStyle/>
                    <a:p>
                      <a:pPr algn="l" fontAlgn="b"/>
                      <a:r>
                        <a:rPr lang="en-US" sz="1100" b="0" i="0" u="none" strike="noStrike" dirty="0" err="1">
                          <a:solidFill>
                            <a:srgbClr val="000000"/>
                          </a:solidFill>
                          <a:effectLst/>
                          <a:latin typeface="Calibri" panose="020F0502020204030204" pitchFamily="34" charset="0"/>
                        </a:rPr>
                        <a:t>Spaight</a:t>
                      </a:r>
                      <a:r>
                        <a:rPr lang="en-US" sz="1100" b="0" i="0" u="none" strike="noStrike" dirty="0">
                          <a:solidFill>
                            <a:srgbClr val="000000"/>
                          </a:solidFill>
                          <a:effectLst/>
                          <a:latin typeface="Calibri" panose="020F0502020204030204" pitchFamily="34" charset="0"/>
                        </a:rPr>
                        <a:t> MD, Deb</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9259659"/>
                  </a:ext>
                </a:extLst>
              </a:tr>
              <a:tr h="434340">
                <a:tc>
                  <a:txBody>
                    <a:bodyPr/>
                    <a:lstStyle/>
                    <a:p>
                      <a:pPr algn="l" fontAlgn="b"/>
                      <a:r>
                        <a:rPr lang="en-US" sz="1100" b="0" i="0" u="none" strike="noStrike" dirty="0" err="1">
                          <a:solidFill>
                            <a:srgbClr val="000000"/>
                          </a:solidFill>
                          <a:effectLst/>
                          <a:latin typeface="Calibri" panose="020F0502020204030204" pitchFamily="34" charset="0"/>
                        </a:rPr>
                        <a:t>Tzellas</a:t>
                      </a:r>
                      <a:r>
                        <a:rPr lang="en-US" sz="1100" b="0" i="0" u="none" strike="noStrike" dirty="0">
                          <a:solidFill>
                            <a:srgbClr val="000000"/>
                          </a:solidFill>
                          <a:effectLst/>
                          <a:latin typeface="Calibri" panose="020F0502020204030204" pitchFamily="34" charset="0"/>
                        </a:rPr>
                        <a:t> MD, Andrew IM ADULTS ONLY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0077536"/>
                  </a:ext>
                </a:extLst>
              </a:tr>
            </a:tbl>
          </a:graphicData>
        </a:graphic>
      </p:graphicFrame>
    </p:spTree>
    <p:extLst>
      <p:ext uri="{BB962C8B-B14F-4D97-AF65-F5344CB8AC3E}">
        <p14:creationId xmlns:p14="http://schemas.microsoft.com/office/powerpoint/2010/main" val="413118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846138"/>
            <a:ext cx="8229600" cy="1143000"/>
          </a:xfrm>
        </p:spPr>
        <p:txBody>
          <a:bodyPr>
            <a:normAutofit/>
          </a:bodyPr>
          <a:lstStyle/>
          <a:p>
            <a:r>
              <a:rPr lang="en-US" sz="2800" dirty="0" smtClean="0"/>
              <a:t>Providers whose patients use it the most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920393"/>
              </p:ext>
            </p:extLst>
          </p:nvPr>
        </p:nvGraphicFramePr>
        <p:xfrm>
          <a:off x="1554480" y="2121404"/>
          <a:ext cx="5650992" cy="2980947"/>
        </p:xfrm>
        <a:graphic>
          <a:graphicData uri="http://schemas.openxmlformats.org/drawingml/2006/table">
            <a:tbl>
              <a:tblPr>
                <a:tableStyleId>{5C22544A-7EE6-4342-B048-85BDC9FD1C3A}</a:tableStyleId>
              </a:tblPr>
              <a:tblGrid>
                <a:gridCol w="3462325">
                  <a:extLst>
                    <a:ext uri="{9D8B030D-6E8A-4147-A177-3AD203B41FA5}">
                      <a16:colId xmlns:a16="http://schemas.microsoft.com/office/drawing/2014/main" val="105450719"/>
                    </a:ext>
                  </a:extLst>
                </a:gridCol>
                <a:gridCol w="740053">
                  <a:extLst>
                    <a:ext uri="{9D8B030D-6E8A-4147-A177-3AD203B41FA5}">
                      <a16:colId xmlns:a16="http://schemas.microsoft.com/office/drawing/2014/main" val="2035686075"/>
                    </a:ext>
                  </a:extLst>
                </a:gridCol>
                <a:gridCol w="1448614">
                  <a:extLst>
                    <a:ext uri="{9D8B030D-6E8A-4147-A177-3AD203B41FA5}">
                      <a16:colId xmlns:a16="http://schemas.microsoft.com/office/drawing/2014/main" val="2567538532"/>
                    </a:ext>
                  </a:extLst>
                </a:gridCol>
              </a:tblGrid>
              <a:tr h="437731">
                <a:tc gridSpan="3">
                  <a:txBody>
                    <a:bodyPr/>
                    <a:lstStyle/>
                    <a:p>
                      <a:pPr algn="ctr" fontAlgn="b"/>
                      <a:r>
                        <a:rPr lang="en-US" sz="1100" u="none" strike="noStrike">
                          <a:effectLst/>
                        </a:rPr>
                        <a:t>Portal USES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4809341"/>
                  </a:ext>
                </a:extLst>
              </a:tr>
              <a:tr h="437731">
                <a:tc>
                  <a:txBody>
                    <a:bodyPr/>
                    <a:lstStyle/>
                    <a:p>
                      <a:pPr algn="l" fontAlgn="b"/>
                      <a:r>
                        <a:rPr lang="en-US" sz="1100" u="none" strike="noStrike">
                          <a:effectLst/>
                        </a:rPr>
                        <a:t>Dmowski APRN, Elizabeth FP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23607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6254184"/>
                  </a:ext>
                </a:extLst>
              </a:tr>
              <a:tr h="437731">
                <a:tc>
                  <a:txBody>
                    <a:bodyPr/>
                    <a:lstStyle/>
                    <a:p>
                      <a:pPr algn="l" fontAlgn="b"/>
                      <a:r>
                        <a:rPr lang="en-US" sz="1100" u="none" strike="noStrike">
                          <a:effectLst/>
                        </a:rPr>
                        <a:t>Smith APRN, Tonya FP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5673454"/>
                  </a:ext>
                </a:extLst>
              </a:tr>
              <a:tr h="437731">
                <a:tc>
                  <a:txBody>
                    <a:bodyPr/>
                    <a:lstStyle/>
                    <a:p>
                      <a:pPr algn="l" fontAlgn="b"/>
                      <a:r>
                        <a:rPr lang="en-US" sz="1100" u="none" strike="noStrike" dirty="0" err="1">
                          <a:effectLst/>
                        </a:rPr>
                        <a:t>Yim</a:t>
                      </a:r>
                      <a:r>
                        <a:rPr lang="en-US" sz="1100" u="none" strike="noStrike" dirty="0">
                          <a:effectLst/>
                        </a:rPr>
                        <a:t> APRN, Andrew - ADULTS ONLY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14372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643312"/>
                  </a:ext>
                </a:extLst>
              </a:tr>
              <a:tr h="437731">
                <a:tc>
                  <a:txBody>
                    <a:bodyPr/>
                    <a:lstStyle/>
                    <a:p>
                      <a:pPr algn="l" fontAlgn="b"/>
                      <a:r>
                        <a:rPr lang="en-US" sz="1100" u="none" strike="noStrike">
                          <a:effectLst/>
                        </a:rPr>
                        <a:t>Huddleston MD, Matthew-FP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007208"/>
                  </a:ext>
                </a:extLst>
              </a:tr>
              <a:tr h="792292">
                <a:tc>
                  <a:txBody>
                    <a:bodyPr/>
                    <a:lstStyle/>
                    <a:p>
                      <a:pPr algn="l" fontAlgn="b"/>
                      <a:r>
                        <a:rPr lang="en-US" sz="1100" u="none" strike="noStrike">
                          <a:effectLst/>
                        </a:rPr>
                        <a:t>Allyn APRN, Michelle L ADULTS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13542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8660478"/>
                  </a:ext>
                </a:extLst>
              </a:tr>
            </a:tbl>
          </a:graphicData>
        </a:graphic>
      </p:graphicFrame>
    </p:spTree>
    <p:extLst>
      <p:ext uri="{BB962C8B-B14F-4D97-AF65-F5344CB8AC3E}">
        <p14:creationId xmlns:p14="http://schemas.microsoft.com/office/powerpoint/2010/main" val="2683009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112"/>
            <a:ext cx="8229600" cy="1225296"/>
          </a:xfrm>
        </p:spPr>
        <p:txBody>
          <a:bodyPr>
            <a:normAutofit fontScale="90000"/>
          </a:bodyPr>
          <a:lstStyle/>
          <a:p>
            <a:r>
              <a:rPr lang="en-US" dirty="0" smtClean="0"/>
              <a:t>Patient Portal use by patients at each site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648834"/>
              </p:ext>
            </p:extLst>
          </p:nvPr>
        </p:nvGraphicFramePr>
        <p:xfrm>
          <a:off x="1645920" y="2103120"/>
          <a:ext cx="5596128" cy="4498846"/>
        </p:xfrm>
        <a:graphic>
          <a:graphicData uri="http://schemas.openxmlformats.org/drawingml/2006/table">
            <a:tbl>
              <a:tblPr>
                <a:tableStyleId>{5C22544A-7EE6-4342-B048-85BDC9FD1C3A}</a:tableStyleId>
              </a:tblPr>
              <a:tblGrid>
                <a:gridCol w="1865376">
                  <a:extLst>
                    <a:ext uri="{9D8B030D-6E8A-4147-A177-3AD203B41FA5}">
                      <a16:colId xmlns:a16="http://schemas.microsoft.com/office/drawing/2014/main" val="746437391"/>
                    </a:ext>
                  </a:extLst>
                </a:gridCol>
                <a:gridCol w="1865376">
                  <a:extLst>
                    <a:ext uri="{9D8B030D-6E8A-4147-A177-3AD203B41FA5}">
                      <a16:colId xmlns:a16="http://schemas.microsoft.com/office/drawing/2014/main" val="3857140168"/>
                    </a:ext>
                  </a:extLst>
                </a:gridCol>
                <a:gridCol w="1865376">
                  <a:extLst>
                    <a:ext uri="{9D8B030D-6E8A-4147-A177-3AD203B41FA5}">
                      <a16:colId xmlns:a16="http://schemas.microsoft.com/office/drawing/2014/main" val="398818385"/>
                    </a:ext>
                  </a:extLst>
                </a:gridCol>
              </a:tblGrid>
              <a:tr h="251895">
                <a:tc gridSpan="3">
                  <a:txBody>
                    <a:bodyPr/>
                    <a:lstStyle/>
                    <a:p>
                      <a:pPr algn="ctr" fontAlgn="b"/>
                      <a:r>
                        <a:rPr lang="en-US" sz="1100" u="none" strike="noStrike" dirty="0">
                          <a:effectLst/>
                        </a:rPr>
                        <a:t>Portal </a:t>
                      </a:r>
                      <a:r>
                        <a:rPr lang="en-US" sz="1100" u="none" strike="noStrike" dirty="0" err="1" smtClean="0">
                          <a:effectLst/>
                        </a:rPr>
                        <a:t>USESd</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941861"/>
                  </a:ext>
                </a:extLst>
              </a:tr>
              <a:tr h="251895">
                <a:tc>
                  <a:txBody>
                    <a:bodyPr/>
                    <a:lstStyle/>
                    <a:p>
                      <a:pPr algn="l" fontAlgn="b"/>
                      <a:r>
                        <a:rPr lang="en-US" sz="1100" u="none" strike="noStrike">
                          <a:effectLst/>
                        </a:rPr>
                        <a:t>Meriden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114247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5757392"/>
                  </a:ext>
                </a:extLst>
              </a:tr>
              <a:tr h="251895">
                <a:tc>
                  <a:txBody>
                    <a:bodyPr/>
                    <a:lstStyle/>
                    <a:p>
                      <a:pPr algn="l" fontAlgn="b"/>
                      <a:r>
                        <a:rPr lang="en-US" sz="1100" u="none" strike="noStrike">
                          <a:effectLst/>
                        </a:rPr>
                        <a:t>New Britain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106351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8034953"/>
                  </a:ext>
                </a:extLst>
              </a:tr>
              <a:tr h="251895">
                <a:tc>
                  <a:txBody>
                    <a:bodyPr/>
                    <a:lstStyle/>
                    <a:p>
                      <a:pPr algn="l" fontAlgn="b"/>
                      <a:r>
                        <a:rPr lang="en-US" sz="1100" u="none" strike="noStrike">
                          <a:effectLst/>
                        </a:rPr>
                        <a:t>New London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82606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7866970"/>
                  </a:ext>
                </a:extLst>
              </a:tr>
              <a:tr h="251895">
                <a:tc>
                  <a:txBody>
                    <a:bodyPr/>
                    <a:lstStyle/>
                    <a:p>
                      <a:pPr algn="l" fontAlgn="b"/>
                      <a:r>
                        <a:rPr lang="en-US" sz="1100" u="none" strike="noStrike">
                          <a:effectLst/>
                        </a:rPr>
                        <a:t>Middletown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72493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1563044"/>
                  </a:ext>
                </a:extLst>
              </a:tr>
              <a:tr h="251895">
                <a:tc>
                  <a:txBody>
                    <a:bodyPr/>
                    <a:lstStyle/>
                    <a:p>
                      <a:pPr algn="l" fontAlgn="b"/>
                      <a:r>
                        <a:rPr lang="en-US" sz="1100" u="none" strike="noStrike">
                          <a:effectLst/>
                        </a:rPr>
                        <a:t>Clinton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40682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7359770"/>
                  </a:ext>
                </a:extLst>
              </a:tr>
              <a:tr h="455931">
                <a:tc>
                  <a:txBody>
                    <a:bodyPr/>
                    <a:lstStyle/>
                    <a:p>
                      <a:pPr algn="l" fontAlgn="b"/>
                      <a:r>
                        <a:rPr lang="en-US" sz="1100" u="none" strike="noStrike">
                          <a:effectLst/>
                        </a:rPr>
                        <a:t>Stamford Fifth Street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40108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5679081"/>
                  </a:ext>
                </a:extLst>
              </a:tr>
              <a:tr h="251895">
                <a:tc>
                  <a:txBody>
                    <a:bodyPr/>
                    <a:lstStyle/>
                    <a:p>
                      <a:pPr algn="l" fontAlgn="b"/>
                      <a:r>
                        <a:rPr lang="en-US" sz="1100" u="none" strike="noStrike">
                          <a:effectLst/>
                        </a:rPr>
                        <a:t>Danbury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34045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4775678"/>
                  </a:ext>
                </a:extLst>
              </a:tr>
              <a:tr h="251895">
                <a:tc>
                  <a:txBody>
                    <a:bodyPr/>
                    <a:lstStyle/>
                    <a:p>
                      <a:pPr algn="l" fontAlgn="b"/>
                      <a:r>
                        <a:rPr lang="en-US" sz="1100" u="none" strike="noStrike">
                          <a:effectLst/>
                        </a:rPr>
                        <a:t>Hartford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30493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3971880"/>
                  </a:ext>
                </a:extLst>
              </a:tr>
              <a:tr h="251895">
                <a:tc>
                  <a:txBody>
                    <a:bodyPr/>
                    <a:lstStyle/>
                    <a:p>
                      <a:pPr algn="l" fontAlgn="b"/>
                      <a:r>
                        <a:rPr lang="en-US" sz="1100" u="none" strike="noStrike">
                          <a:effectLst/>
                        </a:rPr>
                        <a:t>Waterbury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27519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9635005"/>
                  </a:ext>
                </a:extLst>
              </a:tr>
              <a:tr h="251895">
                <a:tc>
                  <a:txBody>
                    <a:bodyPr/>
                    <a:lstStyle/>
                    <a:p>
                      <a:pPr algn="l" fontAlgn="b"/>
                      <a:r>
                        <a:rPr lang="en-US" sz="1100" u="none" strike="noStrike">
                          <a:effectLst/>
                        </a:rPr>
                        <a:t>Norwalk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27423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327941"/>
                  </a:ext>
                </a:extLst>
              </a:tr>
              <a:tr h="251895">
                <a:tc>
                  <a:txBody>
                    <a:bodyPr/>
                    <a:lstStyle/>
                    <a:p>
                      <a:pPr algn="l" fontAlgn="b"/>
                      <a:r>
                        <a:rPr lang="en-US" sz="1100" u="none" strike="noStrike">
                          <a:effectLst/>
                        </a:rPr>
                        <a:t>Groton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26028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284163"/>
                  </a:ext>
                </a:extLst>
              </a:tr>
              <a:tr h="251895">
                <a:tc>
                  <a:txBody>
                    <a:bodyPr/>
                    <a:lstStyle/>
                    <a:p>
                      <a:pPr algn="l" fontAlgn="b"/>
                      <a:r>
                        <a:rPr lang="en-US" sz="1100" u="none" strike="noStrike">
                          <a:effectLst/>
                        </a:rPr>
                        <a:t>Bristol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21237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6255609"/>
                  </a:ext>
                </a:extLst>
              </a:tr>
              <a:tr h="251895">
                <a:tc>
                  <a:txBody>
                    <a:bodyPr/>
                    <a:lstStyle/>
                    <a:p>
                      <a:pPr algn="l" fontAlgn="b"/>
                      <a:r>
                        <a:rPr lang="en-US" sz="1100" u="none" strike="noStrike">
                          <a:effectLst/>
                        </a:rPr>
                        <a:t>Enfield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4844173"/>
                  </a:ext>
                </a:extLst>
              </a:tr>
              <a:tr h="251895">
                <a:tc>
                  <a:txBody>
                    <a:bodyPr/>
                    <a:lstStyle/>
                    <a:p>
                      <a:pPr algn="l" fontAlgn="b"/>
                      <a:r>
                        <a:rPr lang="en-US" sz="1100" u="none" strike="noStrike">
                          <a:effectLst/>
                        </a:rPr>
                        <a:t>Unknown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7475293"/>
                  </a:ext>
                </a:extLst>
              </a:tr>
              <a:tr h="251895">
                <a:tc>
                  <a:txBody>
                    <a:bodyPr/>
                    <a:lstStyle/>
                    <a:p>
                      <a:pPr algn="l" fontAlgn="b"/>
                      <a:r>
                        <a:rPr lang="en-US" sz="1100" u="none" strike="noStrike">
                          <a:effectLst/>
                        </a:rPr>
                        <a:t>Stamford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6074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1728424"/>
                  </a:ext>
                </a:extLst>
              </a:tr>
              <a:tr h="264490">
                <a:tc>
                  <a:txBody>
                    <a:bodyPr/>
                    <a:lstStyle/>
                    <a:p>
                      <a:pPr algn="l" fontAlgn="b"/>
                      <a:r>
                        <a:rPr lang="en-US" sz="1100" u="none" strike="noStrike">
                          <a:effectLst/>
                        </a:rPr>
                        <a:t>Grand 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656293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980534"/>
                  </a:ext>
                </a:extLst>
              </a:tr>
            </a:tbl>
          </a:graphicData>
        </a:graphic>
      </p:graphicFrame>
    </p:spTree>
    <p:extLst>
      <p:ext uri="{BB962C8B-B14F-4D97-AF65-F5344CB8AC3E}">
        <p14:creationId xmlns:p14="http://schemas.microsoft.com/office/powerpoint/2010/main" val="1439285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4752" y="1785985"/>
            <a:ext cx="6016751" cy="3865007"/>
          </a:xfrm>
          <a:prstGeom prst="rect">
            <a:avLst/>
          </a:prstGeom>
        </p:spPr>
      </p:pic>
      <p:sp>
        <p:nvSpPr>
          <p:cNvPr id="5" name="Title 4"/>
          <p:cNvSpPr>
            <a:spLocks noGrp="1"/>
          </p:cNvSpPr>
          <p:nvPr>
            <p:ph type="title"/>
          </p:nvPr>
        </p:nvSpPr>
        <p:spPr>
          <a:xfrm>
            <a:off x="457200" y="768096"/>
            <a:ext cx="8229600" cy="649542"/>
          </a:xfrm>
        </p:spPr>
        <p:txBody>
          <a:bodyPr>
            <a:normAutofit fontScale="90000"/>
          </a:bodyPr>
          <a:lstStyle/>
          <a:p>
            <a:r>
              <a:rPr lang="en-US" dirty="0" smtClean="0"/>
              <a:t>Primary languages use of the portal </a:t>
            </a:r>
            <a:endParaRPr lang="en-US" dirty="0"/>
          </a:p>
        </p:txBody>
      </p:sp>
    </p:spTree>
    <p:extLst>
      <p:ext uri="{BB962C8B-B14F-4D97-AF65-F5344CB8AC3E}">
        <p14:creationId xmlns:p14="http://schemas.microsoft.com/office/powerpoint/2010/main" val="398797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10897" y="766391"/>
            <a:ext cx="2392446" cy="5232073"/>
          </a:xfrm>
          <a:prstGeom prst="rect">
            <a:avLst/>
          </a:prstGeom>
        </p:spPr>
      </p:pic>
      <p:pic>
        <p:nvPicPr>
          <p:cNvPr id="6" name="Picture 5"/>
          <p:cNvPicPr>
            <a:picLocks noChangeAspect="1"/>
          </p:cNvPicPr>
          <p:nvPr/>
        </p:nvPicPr>
        <p:blipFill>
          <a:blip r:embed="rId4"/>
          <a:stretch>
            <a:fillRect/>
          </a:stretch>
        </p:blipFill>
        <p:spPr>
          <a:xfrm>
            <a:off x="2852561" y="766391"/>
            <a:ext cx="2524477" cy="3586154"/>
          </a:xfrm>
          <a:prstGeom prst="rect">
            <a:avLst/>
          </a:prstGeom>
        </p:spPr>
      </p:pic>
      <p:pic>
        <p:nvPicPr>
          <p:cNvPr id="7" name="Picture 6"/>
          <p:cNvPicPr>
            <a:picLocks noChangeAspect="1"/>
          </p:cNvPicPr>
          <p:nvPr/>
        </p:nvPicPr>
        <p:blipFill>
          <a:blip r:embed="rId5"/>
          <a:stretch>
            <a:fillRect/>
          </a:stretch>
        </p:blipFill>
        <p:spPr>
          <a:xfrm>
            <a:off x="6245097" y="766390"/>
            <a:ext cx="2167383" cy="5077534"/>
          </a:xfrm>
          <a:prstGeom prst="rect">
            <a:avLst/>
          </a:prstGeom>
        </p:spPr>
      </p:pic>
      <p:pic>
        <p:nvPicPr>
          <p:cNvPr id="8" name="Picture 7"/>
          <p:cNvPicPr>
            <a:picLocks noChangeAspect="1"/>
          </p:cNvPicPr>
          <p:nvPr/>
        </p:nvPicPr>
        <p:blipFill>
          <a:blip r:embed="rId6"/>
          <a:stretch>
            <a:fillRect/>
          </a:stretch>
        </p:blipFill>
        <p:spPr>
          <a:xfrm>
            <a:off x="3213749" y="4536682"/>
            <a:ext cx="2163289" cy="1076475"/>
          </a:xfrm>
          <a:prstGeom prst="rect">
            <a:avLst/>
          </a:prstGeom>
        </p:spPr>
      </p:pic>
    </p:spTree>
    <p:extLst>
      <p:ext uri="{BB962C8B-B14F-4D97-AF65-F5344CB8AC3E}">
        <p14:creationId xmlns:p14="http://schemas.microsoft.com/office/powerpoint/2010/main" val="31961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188720"/>
            <a:ext cx="7772400" cy="802386"/>
          </a:xfrm>
        </p:spPr>
        <p:txBody>
          <a:bodyPr/>
          <a:lstStyle/>
          <a:p>
            <a:r>
              <a:rPr lang="en-US" dirty="0" smtClean="0"/>
              <a:t>Data Average Age of Portal User </a:t>
            </a:r>
            <a:endParaRPr lang="en-US" dirty="0"/>
          </a:p>
        </p:txBody>
      </p:sp>
      <p:sp>
        <p:nvSpPr>
          <p:cNvPr id="3" name="Subtitle 2"/>
          <p:cNvSpPr>
            <a:spLocks noGrp="1"/>
          </p:cNvSpPr>
          <p:nvPr>
            <p:ph type="subTitle" idx="1"/>
          </p:nvPr>
        </p:nvSpPr>
        <p:spPr>
          <a:xfrm>
            <a:off x="1188720" y="2441448"/>
            <a:ext cx="6400800" cy="2221992"/>
          </a:xfrm>
        </p:spPr>
        <p:txBody>
          <a:bodyPr>
            <a:noAutofit/>
          </a:bodyPr>
          <a:lstStyle/>
          <a:p>
            <a:r>
              <a:rPr lang="en-US" sz="4800" b="1" i="1" dirty="0" smtClean="0">
                <a:solidFill>
                  <a:schemeClr val="tx1"/>
                </a:solidFill>
              </a:rPr>
              <a:t>Is estimated to be 39 Years old </a:t>
            </a:r>
          </a:p>
          <a:p>
            <a:endParaRPr lang="en-US" b="1" i="1" dirty="0">
              <a:solidFill>
                <a:schemeClr val="tx1"/>
              </a:solidFill>
            </a:endParaRPr>
          </a:p>
          <a:p>
            <a:endParaRPr lang="en-US" b="1" i="1" dirty="0" smtClean="0">
              <a:solidFill>
                <a:schemeClr val="tx1"/>
              </a:solidFill>
            </a:endParaRPr>
          </a:p>
        </p:txBody>
      </p:sp>
    </p:spTree>
    <p:extLst>
      <p:ext uri="{BB962C8B-B14F-4D97-AF65-F5344CB8AC3E}">
        <p14:creationId xmlns:p14="http://schemas.microsoft.com/office/powerpoint/2010/main" val="204736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solidFill>
                  <a:schemeClr val="tx2"/>
                </a:solidFill>
              </a:rPr>
              <a:t>Our Approach </a:t>
            </a:r>
            <a:r>
              <a:rPr lang="en-US" altLang="en-US" b="1" dirty="0" smtClean="0">
                <a:solidFill>
                  <a:schemeClr val="tx2"/>
                </a:solidFill>
              </a:rPr>
              <a:t>to Change</a:t>
            </a:r>
            <a:endParaRPr lang="en-US" altLang="en-US" b="1" dirty="0">
              <a:solidFill>
                <a:schemeClr val="tx2"/>
              </a:solidFill>
            </a:endParaRPr>
          </a:p>
        </p:txBody>
      </p:sp>
      <p:sp>
        <p:nvSpPr>
          <p:cNvPr id="3076" name="Rectangle 13"/>
          <p:cNvSpPr>
            <a:spLocks noGrp="1" noChangeArrowheads="1"/>
          </p:cNvSpPr>
          <p:nvPr>
            <p:ph type="body" idx="1"/>
          </p:nvPr>
        </p:nvSpPr>
        <p:spPr>
          <a:xfrm>
            <a:off x="375781" y="1734066"/>
            <a:ext cx="8267178" cy="4632598"/>
          </a:xfrm>
        </p:spPr>
        <p:txBody>
          <a:bodyPr>
            <a:normAutofit fontScale="62500" lnSpcReduction="20000"/>
          </a:bodyPr>
          <a:lstStyle/>
          <a:p>
            <a:pPr>
              <a:lnSpc>
                <a:spcPct val="110000"/>
              </a:lnSpc>
              <a:defRPr/>
            </a:pPr>
            <a:r>
              <a:rPr lang="en-US" altLang="en-US" dirty="0" smtClean="0">
                <a:solidFill>
                  <a:schemeClr val="tx2"/>
                </a:solidFill>
              </a:rPr>
              <a:t>List your ideas of things to </a:t>
            </a:r>
            <a:r>
              <a:rPr lang="en-US" altLang="en-US" dirty="0" smtClean="0">
                <a:solidFill>
                  <a:schemeClr val="tx2"/>
                </a:solidFill>
              </a:rPr>
              <a:t>change- </a:t>
            </a:r>
            <a:r>
              <a:rPr lang="en-US" altLang="en-US" b="1" dirty="0" smtClean="0">
                <a:solidFill>
                  <a:schemeClr val="tx2"/>
                </a:solidFill>
              </a:rPr>
              <a:t>Increase patient portal use by utilizing IT services for setting up the patient with the portal through phone communication as they do for telehealth</a:t>
            </a:r>
            <a:r>
              <a:rPr lang="en-US" altLang="en-US" dirty="0" smtClean="0">
                <a:solidFill>
                  <a:schemeClr val="tx2"/>
                </a:solidFill>
              </a:rPr>
              <a:t>. </a:t>
            </a:r>
            <a:endParaRPr lang="en-US" altLang="en-US" dirty="0">
              <a:solidFill>
                <a:schemeClr val="tx2"/>
              </a:solidFill>
            </a:endParaRPr>
          </a:p>
          <a:p>
            <a:pPr>
              <a:lnSpc>
                <a:spcPct val="110000"/>
              </a:lnSpc>
              <a:defRPr/>
            </a:pPr>
            <a:r>
              <a:rPr lang="en-US" altLang="en-US" dirty="0" smtClean="0">
                <a:solidFill>
                  <a:schemeClr val="tx2"/>
                </a:solidFill>
              </a:rPr>
              <a:t>Describe one or more PDSA </a:t>
            </a:r>
            <a:r>
              <a:rPr lang="en-US" altLang="en-US" dirty="0" smtClean="0">
                <a:solidFill>
                  <a:schemeClr val="tx2"/>
                </a:solidFill>
              </a:rPr>
              <a:t>cycles. </a:t>
            </a:r>
            <a:endParaRPr lang="en-US" altLang="en-US" dirty="0">
              <a:solidFill>
                <a:schemeClr val="tx2"/>
              </a:solidFill>
            </a:endParaRPr>
          </a:p>
          <a:p>
            <a:pPr>
              <a:lnSpc>
                <a:spcPct val="110000"/>
              </a:lnSpc>
              <a:defRPr/>
            </a:pPr>
            <a:r>
              <a:rPr lang="en-US" altLang="en-US" b="1" dirty="0" smtClean="0">
                <a:solidFill>
                  <a:schemeClr val="tx2"/>
                </a:solidFill>
              </a:rPr>
              <a:t>Plan: Increase patient portal usage, utilizing IT services </a:t>
            </a:r>
          </a:p>
          <a:p>
            <a:pPr>
              <a:lnSpc>
                <a:spcPct val="110000"/>
              </a:lnSpc>
              <a:defRPr/>
            </a:pPr>
            <a:r>
              <a:rPr lang="en-US" altLang="en-US" b="1" dirty="0" smtClean="0">
                <a:solidFill>
                  <a:schemeClr val="tx2"/>
                </a:solidFill>
              </a:rPr>
              <a:t>Do</a:t>
            </a:r>
            <a:r>
              <a:rPr lang="en-US" altLang="en-US" b="1" dirty="0">
                <a:solidFill>
                  <a:schemeClr val="tx2"/>
                </a:solidFill>
              </a:rPr>
              <a:t>: Collect </a:t>
            </a:r>
            <a:r>
              <a:rPr lang="en-US" altLang="en-US" b="1" dirty="0" smtClean="0">
                <a:solidFill>
                  <a:schemeClr val="tx2"/>
                </a:solidFill>
              </a:rPr>
              <a:t>data</a:t>
            </a:r>
          </a:p>
          <a:p>
            <a:pPr>
              <a:lnSpc>
                <a:spcPct val="110000"/>
              </a:lnSpc>
              <a:defRPr/>
            </a:pPr>
            <a:r>
              <a:rPr lang="en-US" altLang="en-US" b="1" dirty="0" smtClean="0">
                <a:solidFill>
                  <a:schemeClr val="tx2"/>
                </a:solidFill>
              </a:rPr>
              <a:t>Study: Analyze Data</a:t>
            </a:r>
          </a:p>
          <a:p>
            <a:pPr>
              <a:lnSpc>
                <a:spcPct val="110000"/>
              </a:lnSpc>
              <a:defRPr/>
            </a:pPr>
            <a:r>
              <a:rPr lang="en-US" altLang="en-US" b="1" dirty="0" smtClean="0">
                <a:solidFill>
                  <a:schemeClr val="tx2"/>
                </a:solidFill>
              </a:rPr>
              <a:t>Action: Incomplete - TBD</a:t>
            </a:r>
            <a:endParaRPr lang="en-US" altLang="en-US" b="1" dirty="0">
              <a:solidFill>
                <a:schemeClr val="tx2"/>
              </a:solidFill>
            </a:endParaRPr>
          </a:p>
          <a:p>
            <a:pPr>
              <a:lnSpc>
                <a:spcPct val="110000"/>
              </a:lnSpc>
              <a:defRPr/>
            </a:pPr>
            <a:endParaRPr lang="en-US" altLang="en-US" dirty="0">
              <a:solidFill>
                <a:schemeClr val="tx2"/>
              </a:solidFill>
            </a:endParaRPr>
          </a:p>
          <a:p>
            <a:pPr>
              <a:lnSpc>
                <a:spcPct val="110000"/>
              </a:lnSpc>
              <a:defRPr/>
            </a:pPr>
            <a:r>
              <a:rPr lang="en-US" altLang="en-US" dirty="0" smtClean="0">
                <a:solidFill>
                  <a:schemeClr val="tx2"/>
                </a:solidFill>
              </a:rPr>
              <a:t>What did you learn from your change efforts</a:t>
            </a:r>
            <a:r>
              <a:rPr lang="en-US" altLang="en-US" dirty="0" smtClean="0">
                <a:solidFill>
                  <a:schemeClr val="tx2"/>
                </a:solidFill>
              </a:rPr>
              <a:t>? </a:t>
            </a:r>
            <a:r>
              <a:rPr lang="en-US" altLang="en-US" b="1" i="1" dirty="0" smtClean="0">
                <a:solidFill>
                  <a:schemeClr val="tx2"/>
                </a:solidFill>
              </a:rPr>
              <a:t>That we work well together, teamwork.  That there is someone in the company Tierney Giannotti who is very willing to help and get data for us. That QI projects are time intensive. IF you cannot finish the project by the end of the residency, it is OKAY it can continue thereafter. </a:t>
            </a:r>
            <a:endParaRPr lang="en-US" altLang="en-US" b="1" i="1"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4143928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solidFill>
                  <a:schemeClr val="tx2"/>
                </a:solidFill>
              </a:rPr>
              <a:t>Results</a:t>
            </a:r>
            <a:endParaRPr lang="en-US" altLang="en-US" b="1" dirty="0">
              <a:solidFill>
                <a:schemeClr val="tx2"/>
              </a:solidFill>
            </a:endParaRPr>
          </a:p>
        </p:txBody>
      </p:sp>
      <p:sp>
        <p:nvSpPr>
          <p:cNvPr id="3076" name="Rectangle 13"/>
          <p:cNvSpPr>
            <a:spLocks noGrp="1" noChangeArrowheads="1"/>
          </p:cNvSpPr>
          <p:nvPr>
            <p:ph type="body" idx="1"/>
          </p:nvPr>
        </p:nvSpPr>
        <p:spPr>
          <a:xfrm>
            <a:off x="375781" y="1734066"/>
            <a:ext cx="8267178" cy="4632598"/>
          </a:xfrm>
        </p:spPr>
        <p:txBody>
          <a:bodyPr>
            <a:normAutofit fontScale="77500" lnSpcReduction="20000"/>
          </a:bodyPr>
          <a:lstStyle/>
          <a:p>
            <a:pPr>
              <a:lnSpc>
                <a:spcPct val="110000"/>
              </a:lnSpc>
              <a:defRPr/>
            </a:pPr>
            <a:r>
              <a:rPr lang="en-US" altLang="en-US" dirty="0" smtClean="0">
                <a:solidFill>
                  <a:schemeClr val="tx2"/>
                </a:solidFill>
              </a:rPr>
              <a:t>We were not able to complete the Survey to Providers so we did not have that data. We also needed more stakeholders from the beginning. </a:t>
            </a:r>
          </a:p>
          <a:p>
            <a:pPr>
              <a:lnSpc>
                <a:spcPct val="110000"/>
              </a:lnSpc>
              <a:defRPr/>
            </a:pPr>
            <a:r>
              <a:rPr lang="en-US" altLang="en-US" dirty="0" smtClean="0">
                <a:solidFill>
                  <a:schemeClr val="tx2"/>
                </a:solidFill>
              </a:rPr>
              <a:t>Data was presented on Tableau Dashboard; we were not granted access to it, so we </a:t>
            </a:r>
            <a:r>
              <a:rPr lang="en-US" altLang="en-US" dirty="0">
                <a:solidFill>
                  <a:schemeClr val="tx2"/>
                </a:solidFill>
              </a:rPr>
              <a:t>had to wait for the information to be transcribed. </a:t>
            </a:r>
            <a:r>
              <a:rPr lang="en-US" altLang="en-US" dirty="0" smtClean="0">
                <a:solidFill>
                  <a:schemeClr val="tx2"/>
                </a:solidFill>
              </a:rPr>
              <a:t>So we were not able to easily look at all the data at once. </a:t>
            </a:r>
          </a:p>
          <a:p>
            <a:pPr>
              <a:lnSpc>
                <a:spcPct val="110000"/>
              </a:lnSpc>
              <a:defRPr/>
            </a:pPr>
            <a:r>
              <a:rPr lang="en-US" altLang="en-US" dirty="0" smtClean="0">
                <a:solidFill>
                  <a:schemeClr val="tx2"/>
                </a:solidFill>
              </a:rPr>
              <a:t>Success is that we did get data and could see who uses the portal more by providers and patients and at which sites.   </a:t>
            </a:r>
            <a:endParaRPr lang="en-US" altLang="en-US" dirty="0" smtClean="0">
              <a:solidFill>
                <a:schemeClr val="tx2"/>
              </a:solidFill>
            </a:endParaRPr>
          </a:p>
          <a:p>
            <a:pPr>
              <a:lnSpc>
                <a:spcPct val="110000"/>
              </a:lnSpc>
              <a:defRPr/>
            </a:pPr>
            <a:r>
              <a:rPr lang="en-US" altLang="en-US" dirty="0" smtClean="0">
                <a:solidFill>
                  <a:schemeClr val="tx2"/>
                </a:solidFill>
              </a:rPr>
              <a:t>We learned that it takes much time and involves more people than we thought. Collect the data as soon as possible. </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19</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8272160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altLang="en-US" b="1" dirty="0" smtClean="0">
                <a:solidFill>
                  <a:schemeClr val="tx2"/>
                </a:solidFill>
              </a:rPr>
              <a:t>Background</a:t>
            </a:r>
            <a:endParaRPr lang="en-US" altLang="en-US" b="1" dirty="0">
              <a:solidFill>
                <a:schemeClr val="tx2"/>
              </a:solidFill>
            </a:endParaRPr>
          </a:p>
        </p:txBody>
      </p:sp>
      <p:sp>
        <p:nvSpPr>
          <p:cNvPr id="3076" name="Rectangle 13"/>
          <p:cNvSpPr>
            <a:spLocks noGrp="1" noChangeArrowheads="1"/>
          </p:cNvSpPr>
          <p:nvPr>
            <p:ph type="body" idx="1"/>
          </p:nvPr>
        </p:nvSpPr>
        <p:spPr>
          <a:xfrm>
            <a:off x="375781" y="1752650"/>
            <a:ext cx="8267178" cy="4632598"/>
          </a:xfrm>
        </p:spPr>
        <p:txBody>
          <a:bodyPr>
            <a:normAutofit/>
          </a:bodyPr>
          <a:lstStyle/>
          <a:p>
            <a:pPr>
              <a:lnSpc>
                <a:spcPct val="90000"/>
              </a:lnSpc>
            </a:pPr>
            <a:r>
              <a:rPr lang="en-US" altLang="en-US" sz="3600" dirty="0" smtClean="0">
                <a:solidFill>
                  <a:schemeClr val="tx2"/>
                </a:solidFill>
              </a:rPr>
              <a:t>We decided to look at patient </a:t>
            </a:r>
            <a:r>
              <a:rPr lang="en-US" altLang="en-US" sz="3600" dirty="0" smtClean="0">
                <a:solidFill>
                  <a:schemeClr val="tx2"/>
                </a:solidFill>
              </a:rPr>
              <a:t>portal (Healow) </a:t>
            </a:r>
            <a:r>
              <a:rPr lang="en-US" altLang="en-US" sz="3600" dirty="0" smtClean="0">
                <a:solidFill>
                  <a:schemeClr val="tx2"/>
                </a:solidFill>
              </a:rPr>
              <a:t>usage.</a:t>
            </a:r>
          </a:p>
          <a:p>
            <a:pPr>
              <a:lnSpc>
                <a:spcPct val="90000"/>
              </a:lnSpc>
            </a:pPr>
            <a:r>
              <a:rPr lang="en-US" altLang="en-US" sz="3600" dirty="0" smtClean="0">
                <a:solidFill>
                  <a:schemeClr val="tx2"/>
                </a:solidFill>
              </a:rPr>
              <a:t>Patient </a:t>
            </a:r>
            <a:r>
              <a:rPr lang="en-US" altLang="en-US" sz="3600" dirty="0">
                <a:solidFill>
                  <a:schemeClr val="tx2"/>
                </a:solidFill>
              </a:rPr>
              <a:t>Portal is not being used to its full potential </a:t>
            </a:r>
            <a:endParaRPr lang="en-US" altLang="en-US" sz="3600" dirty="0" smtClean="0">
              <a:solidFill>
                <a:schemeClr val="tx2"/>
              </a:solidFill>
            </a:endParaRPr>
          </a:p>
          <a:p>
            <a:pPr>
              <a:lnSpc>
                <a:spcPct val="90000"/>
              </a:lnSpc>
            </a:pPr>
            <a:r>
              <a:rPr lang="en-US" altLang="en-US" sz="3600" dirty="0" smtClean="0">
                <a:solidFill>
                  <a:schemeClr val="tx2"/>
                </a:solidFill>
              </a:rPr>
              <a:t>Some functional aspects the providers were not aware of </a:t>
            </a:r>
            <a:r>
              <a:rPr lang="en-US" altLang="en-US" sz="3600" dirty="0" smtClean="0">
                <a:solidFill>
                  <a:schemeClr val="tx2"/>
                </a:solidFill>
              </a:rPr>
              <a:t>its </a:t>
            </a:r>
            <a:r>
              <a:rPr lang="en-US" altLang="en-US" sz="3600" dirty="0" smtClean="0">
                <a:solidFill>
                  <a:schemeClr val="tx2"/>
                </a:solidFill>
              </a:rPr>
              <a:t>capabilities </a:t>
            </a:r>
            <a:endParaRPr lang="en-US" altLang="en-US" sz="3600" dirty="0" smtClean="0">
              <a:solidFill>
                <a:schemeClr val="tx2"/>
              </a:solidFill>
            </a:endParaRPr>
          </a:p>
          <a:p>
            <a:pPr>
              <a:lnSpc>
                <a:spcPct val="90000"/>
              </a:lnSpc>
            </a:pPr>
            <a:endParaRPr lang="en-US" altLang="en-US" sz="2800" dirty="0" smtClean="0">
              <a:solidFill>
                <a:schemeClr val="tx2"/>
              </a:solidFill>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1788527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solidFill>
                  <a:schemeClr val="tx2"/>
                </a:solidFill>
              </a:rPr>
              <a:t>Conclusions/Implications</a:t>
            </a:r>
            <a:endParaRPr lang="en-US" altLang="en-US" b="1" dirty="0">
              <a:solidFill>
                <a:schemeClr val="tx2"/>
              </a:solidFill>
            </a:endParaRPr>
          </a:p>
        </p:txBody>
      </p:sp>
      <p:sp>
        <p:nvSpPr>
          <p:cNvPr id="3076" name="Rectangle 13"/>
          <p:cNvSpPr>
            <a:spLocks noGrp="1" noChangeArrowheads="1"/>
          </p:cNvSpPr>
          <p:nvPr>
            <p:ph type="body" idx="1"/>
          </p:nvPr>
        </p:nvSpPr>
        <p:spPr>
          <a:xfrm>
            <a:off x="375781" y="1734066"/>
            <a:ext cx="8267178" cy="4632598"/>
          </a:xfrm>
        </p:spPr>
        <p:txBody>
          <a:bodyPr>
            <a:normAutofit fontScale="77500" lnSpcReduction="20000"/>
          </a:bodyPr>
          <a:lstStyle/>
          <a:p>
            <a:pPr>
              <a:lnSpc>
                <a:spcPct val="110000"/>
              </a:lnSpc>
              <a:defRPr/>
            </a:pPr>
            <a:r>
              <a:rPr lang="en-US" altLang="en-US" dirty="0" smtClean="0">
                <a:solidFill>
                  <a:schemeClr val="tx2"/>
                </a:solidFill>
              </a:rPr>
              <a:t>What is/are the next steps for the work you initiated</a:t>
            </a:r>
            <a:r>
              <a:rPr lang="en-US" altLang="en-US" dirty="0" smtClean="0">
                <a:solidFill>
                  <a:schemeClr val="tx2"/>
                </a:solidFill>
              </a:rPr>
              <a:t>? </a:t>
            </a:r>
            <a:r>
              <a:rPr lang="en-US" altLang="en-US" b="1" i="1" dirty="0" smtClean="0">
                <a:solidFill>
                  <a:schemeClr val="tx2"/>
                </a:solidFill>
              </a:rPr>
              <a:t>Complete a Provider and Patient Survey but only at Danbury. </a:t>
            </a:r>
            <a:endParaRPr lang="en-US" altLang="en-US" b="1" i="1" dirty="0" smtClean="0">
              <a:solidFill>
                <a:schemeClr val="tx2"/>
              </a:solidFill>
            </a:endParaRPr>
          </a:p>
          <a:p>
            <a:pPr>
              <a:lnSpc>
                <a:spcPct val="110000"/>
              </a:lnSpc>
              <a:defRPr/>
            </a:pPr>
            <a:r>
              <a:rPr lang="en-US" altLang="en-US" dirty="0" smtClean="0">
                <a:solidFill>
                  <a:schemeClr val="tx2"/>
                </a:solidFill>
              </a:rPr>
              <a:t>What would you do differently if you were starting this effort again</a:t>
            </a:r>
            <a:r>
              <a:rPr lang="en-US" altLang="en-US" dirty="0" smtClean="0">
                <a:solidFill>
                  <a:schemeClr val="tx2"/>
                </a:solidFill>
              </a:rPr>
              <a:t>? </a:t>
            </a:r>
            <a:r>
              <a:rPr lang="en-US" altLang="en-US" b="1" i="1" dirty="0" smtClean="0">
                <a:solidFill>
                  <a:schemeClr val="tx2"/>
                </a:solidFill>
              </a:rPr>
              <a:t>Collect data earlier. Narrow our project to just one site, like Danbury. Review projects from prior residency to see if we could continue one that was already started.  </a:t>
            </a:r>
            <a:endParaRPr lang="en-US" altLang="en-US" b="1" i="1" dirty="0" smtClean="0">
              <a:solidFill>
                <a:schemeClr val="tx2"/>
              </a:solidFill>
            </a:endParaRPr>
          </a:p>
          <a:p>
            <a:pPr>
              <a:lnSpc>
                <a:spcPct val="110000"/>
              </a:lnSpc>
              <a:defRPr/>
            </a:pPr>
            <a:r>
              <a:rPr lang="en-US" altLang="en-US" dirty="0" smtClean="0">
                <a:solidFill>
                  <a:schemeClr val="tx2"/>
                </a:solidFill>
              </a:rPr>
              <a:t>What advice do you have for future NP residents </a:t>
            </a:r>
            <a:r>
              <a:rPr lang="en-US" altLang="en-US" dirty="0" smtClean="0">
                <a:solidFill>
                  <a:schemeClr val="tx2"/>
                </a:solidFill>
              </a:rPr>
              <a:t>making </a:t>
            </a:r>
            <a:r>
              <a:rPr lang="en-US" altLang="en-US" dirty="0" smtClean="0">
                <a:solidFill>
                  <a:schemeClr val="tx2"/>
                </a:solidFill>
              </a:rPr>
              <a:t>improvement efforts at your site</a:t>
            </a:r>
            <a:r>
              <a:rPr lang="en-US" altLang="en-US" dirty="0" smtClean="0">
                <a:solidFill>
                  <a:schemeClr val="tx2"/>
                </a:solidFill>
              </a:rPr>
              <a:t>? </a:t>
            </a:r>
            <a:r>
              <a:rPr lang="en-US" altLang="en-US" b="1" i="1" dirty="0" smtClean="0">
                <a:solidFill>
                  <a:schemeClr val="tx2"/>
                </a:solidFill>
              </a:rPr>
              <a:t>Try to avoid doing such a broad project; narrow it to one site and then work outward from there. </a:t>
            </a:r>
            <a:endParaRPr lang="en-US" altLang="en-US" b="1" i="1"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20</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874019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625494"/>
          </a:xfrm>
        </p:spPr>
        <p:txBody>
          <a:bodyPr>
            <a:normAutofit fontScale="90000"/>
          </a:bodyPr>
          <a:lstStyle/>
          <a:p>
            <a:r>
              <a:rPr lang="en-US" altLang="en-US" b="1" dirty="0" smtClean="0">
                <a:solidFill>
                  <a:schemeClr val="tx2"/>
                </a:solidFill>
              </a:rPr>
              <a:t>Aim Statement</a:t>
            </a:r>
            <a:endParaRPr lang="en-US" altLang="en-US" b="1" dirty="0">
              <a:solidFill>
                <a:schemeClr val="tx2"/>
              </a:solidFill>
            </a:endParaRPr>
          </a:p>
        </p:txBody>
      </p:sp>
      <p:pic>
        <p:nvPicPr>
          <p:cNvPr id="3" name="Picture 2"/>
          <p:cNvPicPr>
            <a:picLocks noChangeAspect="1"/>
          </p:cNvPicPr>
          <p:nvPr/>
        </p:nvPicPr>
        <p:blipFill>
          <a:blip r:embed="rId3"/>
          <a:stretch>
            <a:fillRect/>
          </a:stretch>
        </p:blipFill>
        <p:spPr>
          <a:xfrm>
            <a:off x="237744" y="1133856"/>
            <a:ext cx="8412480" cy="4761236"/>
          </a:xfrm>
          <a:prstGeom prst="rect">
            <a:avLst/>
          </a:prstGeom>
        </p:spPr>
      </p:pic>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6329947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00784"/>
            <a:ext cx="9144000" cy="3931920"/>
          </a:xfrm>
          <a:prstGeom prst="rect">
            <a:avLst/>
          </a:prstGeom>
        </p:spPr>
      </p:pic>
      <p:sp>
        <p:nvSpPr>
          <p:cNvPr id="5" name="TextBox 4"/>
          <p:cNvSpPr txBox="1"/>
          <p:nvPr/>
        </p:nvSpPr>
        <p:spPr>
          <a:xfrm>
            <a:off x="28102" y="919079"/>
            <a:ext cx="7953459" cy="461665"/>
          </a:xfrm>
          <a:prstGeom prst="rect">
            <a:avLst/>
          </a:prstGeom>
          <a:noFill/>
        </p:spPr>
        <p:txBody>
          <a:bodyPr wrap="none" rtlCol="0">
            <a:spAutoFit/>
          </a:bodyPr>
          <a:lstStyle/>
          <a:p>
            <a:r>
              <a:rPr lang="en-US" sz="2400" b="1" dirty="0" smtClean="0"/>
              <a:t>The way you can see Healow Patient Portal access from ECW </a:t>
            </a:r>
            <a:endParaRPr lang="en-US" sz="2400" b="1" dirty="0"/>
          </a:p>
        </p:txBody>
      </p:sp>
      <p:sp>
        <p:nvSpPr>
          <p:cNvPr id="6" name="Down Arrow 5"/>
          <p:cNvSpPr/>
          <p:nvPr/>
        </p:nvSpPr>
        <p:spPr>
          <a:xfrm>
            <a:off x="7739245" y="1060704"/>
            <a:ext cx="484632" cy="1676924"/>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9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320" y="759461"/>
            <a:ext cx="8138160" cy="3620005"/>
          </a:xfrm>
          <a:prstGeom prst="rect">
            <a:avLst/>
          </a:prstGeom>
        </p:spPr>
      </p:pic>
      <p:pic>
        <p:nvPicPr>
          <p:cNvPr id="4" name="Picture 3"/>
          <p:cNvPicPr>
            <a:picLocks noChangeAspect="1"/>
          </p:cNvPicPr>
          <p:nvPr/>
        </p:nvPicPr>
        <p:blipFill>
          <a:blip r:embed="rId4"/>
          <a:stretch>
            <a:fillRect/>
          </a:stretch>
        </p:blipFill>
        <p:spPr>
          <a:xfrm>
            <a:off x="274320" y="4379466"/>
            <a:ext cx="8065008" cy="1943371"/>
          </a:xfrm>
          <a:prstGeom prst="rect">
            <a:avLst/>
          </a:prstGeom>
        </p:spPr>
      </p:pic>
    </p:spTree>
    <p:extLst>
      <p:ext uri="{BB962C8B-B14F-4D97-AF65-F5344CB8AC3E}">
        <p14:creationId xmlns:p14="http://schemas.microsoft.com/office/powerpoint/2010/main" val="251933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solidFill>
                  <a:schemeClr val="tx2"/>
                </a:solidFill>
              </a:rPr>
              <a:t>Stakeholders</a:t>
            </a:r>
            <a:endParaRPr lang="en-US" altLang="en-US" b="1" dirty="0">
              <a:solidFill>
                <a:schemeClr val="tx2"/>
              </a:solidFill>
            </a:endParaRPr>
          </a:p>
        </p:txBody>
      </p:sp>
      <p:sp>
        <p:nvSpPr>
          <p:cNvPr id="3076" name="Rectangle 13"/>
          <p:cNvSpPr>
            <a:spLocks noGrp="1" noChangeArrowheads="1"/>
          </p:cNvSpPr>
          <p:nvPr>
            <p:ph type="body" idx="1"/>
          </p:nvPr>
        </p:nvSpPr>
        <p:spPr>
          <a:xfrm>
            <a:off x="375781" y="1734066"/>
            <a:ext cx="8267178" cy="4632598"/>
          </a:xfrm>
        </p:spPr>
        <p:txBody>
          <a:bodyPr>
            <a:normAutofit fontScale="92500" lnSpcReduction="10000"/>
          </a:bodyPr>
          <a:lstStyle/>
          <a:p>
            <a:pPr>
              <a:lnSpc>
                <a:spcPct val="110000"/>
              </a:lnSpc>
              <a:defRPr/>
            </a:pPr>
            <a:r>
              <a:rPr lang="en-US" altLang="en-US" dirty="0" smtClean="0">
                <a:solidFill>
                  <a:schemeClr val="tx2"/>
                </a:solidFill>
              </a:rPr>
              <a:t>Dr. Armah, Chief Psychiatry Officer </a:t>
            </a:r>
          </a:p>
          <a:p>
            <a:pPr>
              <a:lnSpc>
                <a:spcPct val="110000"/>
              </a:lnSpc>
              <a:defRPr/>
            </a:pPr>
            <a:r>
              <a:rPr lang="en-US" altLang="en-US" dirty="0" smtClean="0">
                <a:solidFill>
                  <a:schemeClr val="tx2"/>
                </a:solidFill>
              </a:rPr>
              <a:t>Dr. Melman Psychiatry </a:t>
            </a:r>
          </a:p>
          <a:p>
            <a:pPr>
              <a:lnSpc>
                <a:spcPct val="110000"/>
              </a:lnSpc>
              <a:defRPr/>
            </a:pPr>
            <a:r>
              <a:rPr lang="en-US" altLang="en-US" dirty="0" smtClean="0">
                <a:solidFill>
                  <a:schemeClr val="tx2"/>
                </a:solidFill>
              </a:rPr>
              <a:t>Nicole Seagriff </a:t>
            </a:r>
            <a:r>
              <a:rPr lang="en-US" altLang="en-US" dirty="0" smtClean="0">
                <a:solidFill>
                  <a:schemeClr val="tx2"/>
                </a:solidFill>
              </a:rPr>
              <a:t> </a:t>
            </a:r>
            <a:r>
              <a:rPr lang="en-US" altLang="en-US" dirty="0">
                <a:solidFill>
                  <a:schemeClr val="tx2"/>
                </a:solidFill>
              </a:rPr>
              <a:t>DNP, APRN, </a:t>
            </a:r>
            <a:r>
              <a:rPr lang="en-US" altLang="en-US" dirty="0" smtClean="0">
                <a:solidFill>
                  <a:schemeClr val="tx2"/>
                </a:solidFill>
              </a:rPr>
              <a:t>FNP-BC -Clinical Program Director, National Nurse Practitioner Residency Program, Associate </a:t>
            </a:r>
            <a:r>
              <a:rPr lang="en-US" altLang="en-US" dirty="0">
                <a:solidFill>
                  <a:schemeClr val="tx2"/>
                </a:solidFill>
              </a:rPr>
              <a:t>Faculty, Weitzman </a:t>
            </a:r>
            <a:r>
              <a:rPr lang="en-US" altLang="en-US" dirty="0" smtClean="0">
                <a:solidFill>
                  <a:schemeClr val="tx2"/>
                </a:solidFill>
              </a:rPr>
              <a:t>Institute. </a:t>
            </a:r>
            <a:endParaRPr lang="en-US" altLang="en-US" dirty="0" smtClean="0">
              <a:solidFill>
                <a:schemeClr val="tx2"/>
              </a:solidFill>
            </a:endParaRPr>
          </a:p>
          <a:p>
            <a:pPr>
              <a:lnSpc>
                <a:spcPct val="110000"/>
              </a:lnSpc>
              <a:defRPr/>
            </a:pPr>
            <a:r>
              <a:rPr lang="en-US" altLang="en-US" dirty="0" smtClean="0">
                <a:solidFill>
                  <a:schemeClr val="tx2"/>
                </a:solidFill>
              </a:rPr>
              <a:t>Tierney Giannotti SR Program Specialist - Population Health </a:t>
            </a:r>
          </a:p>
          <a:p>
            <a:pPr>
              <a:lnSpc>
                <a:spcPct val="110000"/>
              </a:lnSpc>
              <a:defRPr/>
            </a:pPr>
            <a:r>
              <a:rPr lang="en-US" altLang="en-US" dirty="0" smtClean="0">
                <a:solidFill>
                  <a:schemeClr val="tx2"/>
                </a:solidFill>
              </a:rPr>
              <a:t>IT Services </a:t>
            </a:r>
          </a:p>
          <a:p>
            <a:pPr>
              <a:lnSpc>
                <a:spcPct val="110000"/>
              </a:lnSpc>
              <a:defRPr/>
            </a:pPr>
            <a:endParaRPr lang="en-US" altLang="en-US" dirty="0" smtClean="0">
              <a:solidFill>
                <a:schemeClr val="tx2"/>
              </a:solidFill>
            </a:endParaRPr>
          </a:p>
          <a:p>
            <a:pPr>
              <a:lnSpc>
                <a:spcPct val="110000"/>
              </a:lnSpc>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110233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dirty="0" smtClean="0">
                <a:solidFill>
                  <a:schemeClr val="tx2"/>
                </a:solidFill>
              </a:rPr>
              <a:t>Process</a:t>
            </a:r>
            <a:endParaRPr lang="en-US" altLang="en-US" b="1"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7</a:t>
            </a:fld>
            <a:endParaRPr lang="en-US" altLang="en-US" sz="1400" b="0" dirty="0">
              <a:solidFill>
                <a:schemeClr val="bg1"/>
              </a:solidFill>
              <a:latin typeface="Times New Roman" pitchFamily="18" charset="0"/>
              <a:ea typeface="MS PGothic" pitchFamily="34" charset="-128"/>
            </a:endParaRPr>
          </a:p>
        </p:txBody>
      </p:sp>
      <p:pic>
        <p:nvPicPr>
          <p:cNvPr id="4" name="Picture 3"/>
          <p:cNvPicPr>
            <a:picLocks noChangeAspect="1"/>
          </p:cNvPicPr>
          <p:nvPr/>
        </p:nvPicPr>
        <p:blipFill>
          <a:blip r:embed="rId3"/>
          <a:stretch>
            <a:fillRect/>
          </a:stretch>
        </p:blipFill>
        <p:spPr>
          <a:xfrm>
            <a:off x="347472" y="822960"/>
            <a:ext cx="8284463" cy="4937760"/>
          </a:xfrm>
          <a:prstGeom prst="rect">
            <a:avLst/>
          </a:prstGeom>
        </p:spPr>
      </p:pic>
    </p:spTree>
    <p:extLst>
      <p:ext uri="{BB962C8B-B14F-4D97-AF65-F5344CB8AC3E}">
        <p14:creationId xmlns:p14="http://schemas.microsoft.com/office/powerpoint/2010/main" val="3865567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530280"/>
          </a:xfrm>
        </p:spPr>
        <p:txBody>
          <a:bodyPr>
            <a:normAutofit/>
          </a:bodyPr>
          <a:lstStyle/>
          <a:p>
            <a:r>
              <a:rPr lang="en-US" altLang="en-US" sz="2800" b="1" dirty="0" smtClean="0">
                <a:solidFill>
                  <a:schemeClr val="tx2"/>
                </a:solidFill>
              </a:rPr>
              <a:t>Data Prior 12 months from 4/23/2023</a:t>
            </a:r>
            <a:endParaRPr lang="en-US" altLang="en-US" sz="2800" b="1" dirty="0">
              <a:solidFill>
                <a:schemeClr val="tx2"/>
              </a:solidFill>
            </a:endParaRPr>
          </a:p>
        </p:txBody>
      </p:sp>
      <p:sp>
        <p:nvSpPr>
          <p:cNvPr id="3076" name="Rectangle 13"/>
          <p:cNvSpPr>
            <a:spLocks noGrp="1" noChangeArrowheads="1"/>
          </p:cNvSpPr>
          <p:nvPr>
            <p:ph type="body" idx="1"/>
          </p:nvPr>
        </p:nvSpPr>
        <p:spPr>
          <a:xfrm>
            <a:off x="375781" y="1606765"/>
            <a:ext cx="8267178" cy="4700016"/>
          </a:xfrm>
        </p:spPr>
        <p:txBody>
          <a:bodyPr>
            <a:normAutofit fontScale="85000" lnSpcReduction="20000"/>
          </a:bodyPr>
          <a:lstStyle/>
          <a:p>
            <a:pPr>
              <a:defRPr/>
            </a:pPr>
            <a:r>
              <a:rPr lang="en-US" altLang="en-US" dirty="0" smtClean="0">
                <a:solidFill>
                  <a:schemeClr val="tx2"/>
                </a:solidFill>
              </a:rPr>
              <a:t>137522 list of active patients </a:t>
            </a:r>
            <a:r>
              <a:rPr lang="en-US" altLang="en-US" dirty="0">
                <a:solidFill>
                  <a:schemeClr val="tx2"/>
                </a:solidFill>
              </a:rPr>
              <a:t>who </a:t>
            </a:r>
            <a:r>
              <a:rPr lang="en-US" altLang="en-US" dirty="0" smtClean="0">
                <a:solidFill>
                  <a:schemeClr val="tx2"/>
                </a:solidFill>
              </a:rPr>
              <a:t>had </a:t>
            </a:r>
            <a:r>
              <a:rPr lang="en-US" altLang="en-US" dirty="0">
                <a:solidFill>
                  <a:schemeClr val="tx2"/>
                </a:solidFill>
              </a:rPr>
              <a:t>any component </a:t>
            </a:r>
            <a:r>
              <a:rPr lang="en-US" altLang="en-US" dirty="0" smtClean="0">
                <a:solidFill>
                  <a:schemeClr val="tx2"/>
                </a:solidFill>
              </a:rPr>
              <a:t>of an office </a:t>
            </a:r>
            <a:r>
              <a:rPr lang="en-US" altLang="en-US" dirty="0">
                <a:solidFill>
                  <a:schemeClr val="tx2"/>
                </a:solidFill>
              </a:rPr>
              <a:t>visit in </a:t>
            </a:r>
            <a:r>
              <a:rPr lang="en-US" altLang="en-US" dirty="0" smtClean="0">
                <a:solidFill>
                  <a:schemeClr val="tx2"/>
                </a:solidFill>
              </a:rPr>
              <a:t>the last three years Medical, Dental, Behavioral Health</a:t>
            </a:r>
          </a:p>
          <a:p>
            <a:pPr>
              <a:defRPr/>
            </a:pPr>
            <a:r>
              <a:rPr lang="en-US" altLang="en-US" dirty="0" smtClean="0">
                <a:solidFill>
                  <a:schemeClr val="tx2"/>
                </a:solidFill>
              </a:rPr>
              <a:t> Data had an exception for COVID </a:t>
            </a:r>
            <a:r>
              <a:rPr lang="en-US" altLang="en-US" dirty="0">
                <a:solidFill>
                  <a:schemeClr val="tx2"/>
                </a:solidFill>
              </a:rPr>
              <a:t>Only </a:t>
            </a:r>
            <a:r>
              <a:rPr lang="en-US" altLang="en-US" dirty="0" smtClean="0">
                <a:solidFill>
                  <a:schemeClr val="tx2"/>
                </a:solidFill>
              </a:rPr>
              <a:t>Patients/Non-CHC </a:t>
            </a:r>
            <a:endParaRPr lang="en-US" altLang="en-US" dirty="0">
              <a:solidFill>
                <a:schemeClr val="tx2"/>
              </a:solidFill>
            </a:endParaRPr>
          </a:p>
          <a:p>
            <a:pPr>
              <a:defRPr/>
            </a:pPr>
            <a:r>
              <a:rPr lang="en-US" altLang="en-US" dirty="0" smtClean="0">
                <a:solidFill>
                  <a:schemeClr val="tx2"/>
                </a:solidFill>
              </a:rPr>
              <a:t>Out </a:t>
            </a:r>
            <a:r>
              <a:rPr lang="en-US" altLang="en-US" dirty="0">
                <a:solidFill>
                  <a:schemeClr val="tx2"/>
                </a:solidFill>
              </a:rPr>
              <a:t>of 137522 unique </a:t>
            </a:r>
            <a:r>
              <a:rPr lang="en-US" altLang="en-US" dirty="0" smtClean="0">
                <a:solidFill>
                  <a:schemeClr val="tx2"/>
                </a:solidFill>
              </a:rPr>
              <a:t>MRNs, </a:t>
            </a:r>
            <a:r>
              <a:rPr lang="en-US" altLang="en-US" dirty="0">
                <a:solidFill>
                  <a:schemeClr val="tx2"/>
                </a:solidFill>
              </a:rPr>
              <a:t>only 23836 </a:t>
            </a:r>
            <a:r>
              <a:rPr lang="en-US" altLang="en-US" dirty="0" smtClean="0">
                <a:solidFill>
                  <a:schemeClr val="tx2"/>
                </a:solidFill>
              </a:rPr>
              <a:t>MRNs </a:t>
            </a:r>
            <a:r>
              <a:rPr lang="en-US" altLang="en-US" dirty="0">
                <a:solidFill>
                  <a:schemeClr val="tx2"/>
                </a:solidFill>
              </a:rPr>
              <a:t>had </a:t>
            </a:r>
            <a:r>
              <a:rPr lang="en-US" altLang="en-US" dirty="0" smtClean="0">
                <a:solidFill>
                  <a:schemeClr val="tx2"/>
                </a:solidFill>
              </a:rPr>
              <a:t>used </a:t>
            </a:r>
            <a:r>
              <a:rPr lang="en-US" altLang="en-US" dirty="0">
                <a:solidFill>
                  <a:schemeClr val="tx2"/>
                </a:solidFill>
              </a:rPr>
              <a:t>Portal &gt;= 1 </a:t>
            </a:r>
            <a:r>
              <a:rPr lang="en-US" altLang="en-US" dirty="0" smtClean="0">
                <a:solidFill>
                  <a:schemeClr val="tx2"/>
                </a:solidFill>
              </a:rPr>
              <a:t>time	in the last three years</a:t>
            </a:r>
          </a:p>
          <a:p>
            <a:pPr>
              <a:defRPr/>
            </a:pPr>
            <a:r>
              <a:rPr lang="en-US" altLang="en-US" dirty="0" smtClean="0">
                <a:solidFill>
                  <a:schemeClr val="tx2"/>
                </a:solidFill>
              </a:rPr>
              <a:t>Data was given in Tableau Dashboard </a:t>
            </a:r>
          </a:p>
          <a:p>
            <a:pPr>
              <a:defRPr/>
            </a:pPr>
            <a:r>
              <a:rPr lang="en-US" altLang="en-US" dirty="0">
                <a:solidFill>
                  <a:schemeClr val="tx2"/>
                </a:solidFill>
              </a:rPr>
              <a:t>The only providers that show in our data are Primary Providers—no behavioral health or Chiro or Dentist show. Because they have to be assigned a PCP in order to have a portal </a:t>
            </a:r>
          </a:p>
          <a:p>
            <a:pPr>
              <a:defRPr/>
            </a:pPr>
            <a:endParaRPr lang="en-US" altLang="en-US" dirty="0">
              <a:solidFill>
                <a:schemeClr val="tx2"/>
              </a:solidFill>
            </a:endParaRPr>
          </a:p>
          <a:p>
            <a:pPr>
              <a:defRPr/>
            </a:pPr>
            <a:endParaRPr lang="en-US" altLang="en-US" dirty="0">
              <a:solidFill>
                <a:schemeClr val="tx2"/>
              </a:solidFill>
            </a:endParaRPr>
          </a:p>
          <a:p>
            <a:pPr>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248968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713868"/>
            <a:ext cx="8229600" cy="840930"/>
          </a:xfrm>
        </p:spPr>
        <p:txBody>
          <a:bodyPr/>
          <a:lstStyle/>
          <a:p>
            <a:r>
              <a:rPr lang="en-US" dirty="0" smtClean="0"/>
              <a:t>Example of Data</a:t>
            </a:r>
            <a:endParaRPr lang="en-US" dirty="0"/>
          </a:p>
        </p:txBody>
      </p:sp>
      <p:pic>
        <p:nvPicPr>
          <p:cNvPr id="4" name="Content Placeholder 3"/>
          <p:cNvPicPr>
            <a:picLocks noGrp="1" noChangeAspect="1"/>
          </p:cNvPicPr>
          <p:nvPr>
            <p:ph idx="1"/>
          </p:nvPr>
        </p:nvPicPr>
        <p:blipFill>
          <a:blip r:embed="rId3"/>
          <a:stretch>
            <a:fillRect/>
          </a:stretch>
        </p:blipFill>
        <p:spPr>
          <a:xfrm>
            <a:off x="1261872" y="3968496"/>
            <a:ext cx="5577840" cy="2194560"/>
          </a:xfrm>
          <a:prstGeom prst="rect">
            <a:avLst/>
          </a:prstGeom>
        </p:spPr>
      </p:pic>
      <p:pic>
        <p:nvPicPr>
          <p:cNvPr id="5" name="Picture 4"/>
          <p:cNvPicPr>
            <a:picLocks noChangeAspect="1"/>
          </p:cNvPicPr>
          <p:nvPr/>
        </p:nvPicPr>
        <p:blipFill>
          <a:blip r:embed="rId4"/>
          <a:stretch>
            <a:fillRect/>
          </a:stretch>
        </p:blipFill>
        <p:spPr>
          <a:xfrm>
            <a:off x="1408175" y="1420587"/>
            <a:ext cx="5760721" cy="2316776"/>
          </a:xfrm>
          <a:prstGeom prst="rect">
            <a:avLst/>
          </a:prstGeom>
        </p:spPr>
      </p:pic>
    </p:spTree>
    <p:extLst>
      <p:ext uri="{BB962C8B-B14F-4D97-AF65-F5344CB8AC3E}">
        <p14:creationId xmlns:p14="http://schemas.microsoft.com/office/powerpoint/2010/main" val="3922211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24541</TotalTime>
  <Words>1027</Words>
  <Application>Microsoft Office PowerPoint</Application>
  <PresentationFormat>On-screen Show (4:3)</PresentationFormat>
  <Paragraphs>232</Paragraphs>
  <Slides>20</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MS PGothic</vt:lpstr>
      <vt:lpstr>Aharoni</vt:lpstr>
      <vt:lpstr>Arial</vt:lpstr>
      <vt:lpstr>Calibri</vt:lpstr>
      <vt:lpstr>Times New Roman</vt:lpstr>
      <vt:lpstr>CHC_WI_PPTtemp_Light_R102716</vt:lpstr>
      <vt:lpstr>1_Office Theme</vt:lpstr>
      <vt:lpstr>2_Office Theme</vt:lpstr>
      <vt:lpstr>PowerPoint Presentation</vt:lpstr>
      <vt:lpstr>Background</vt:lpstr>
      <vt:lpstr>Aim Statement</vt:lpstr>
      <vt:lpstr>PowerPoint Presentation</vt:lpstr>
      <vt:lpstr>PowerPoint Presentation</vt:lpstr>
      <vt:lpstr>Stakeholders</vt:lpstr>
      <vt:lpstr>Process</vt:lpstr>
      <vt:lpstr>Data Prior 12 months from 4/23/2023</vt:lpstr>
      <vt:lpstr>Example of Data</vt:lpstr>
      <vt:lpstr>Site Portal Use </vt:lpstr>
      <vt:lpstr>PowerPoint Presentation</vt:lpstr>
      <vt:lpstr>More Data   Top 5 Providers/  Lowest Providers </vt:lpstr>
      <vt:lpstr>Providers whose patients use it the most</vt:lpstr>
      <vt:lpstr>Patient Portal use by patients at each site </vt:lpstr>
      <vt:lpstr>Primary languages use of the portal </vt:lpstr>
      <vt:lpstr>PowerPoint Presentation</vt:lpstr>
      <vt:lpstr>Data Average Age of Portal User </vt:lpstr>
      <vt:lpstr>Our Approach to Change</vt:lpstr>
      <vt:lpstr>Results</vt:lpstr>
      <vt:lpstr>Conclusions/Implications</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lastModifiedBy>Mowdy, Karla</cp:lastModifiedBy>
  <cp:revision>258</cp:revision>
  <dcterms:created xsi:type="dcterms:W3CDTF">2014-09-04T15:59:57Z</dcterms:created>
  <dcterms:modified xsi:type="dcterms:W3CDTF">2023-06-07T02:57:17Z</dcterms:modified>
</cp:coreProperties>
</file>