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mchb.tvisdata.hrsa.gov/PrioritiesAndMeasures/NationalOutcomeMeasures" TargetMode="External"/><Relationship Id="rId3" Type="http://schemas.openxmlformats.org/officeDocument/2006/relationships/hyperlink" Target="https://www.ncbi.nlm.nih.gov/pmc/articles/PMC7587887/"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52a259807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52a25980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Materials:</a:t>
            </a:r>
            <a:endParaRPr/>
          </a:p>
          <a:p>
            <a:pPr indent="457200" lvl="0" marL="0" rtl="0" algn="l">
              <a:spcBef>
                <a:spcPts val="0"/>
              </a:spcBef>
              <a:spcAft>
                <a:spcPts val="0"/>
              </a:spcAft>
              <a:buNone/>
            </a:pPr>
            <a:r>
              <a:rPr lang="en"/>
              <a:t>Supplies: paper, pen, printer, laptop, internet connection, </a:t>
            </a:r>
            <a:r>
              <a:rPr lang="en"/>
              <a:t>working</a:t>
            </a:r>
            <a:r>
              <a:rPr lang="en"/>
              <a:t> email</a:t>
            </a:r>
            <a:endParaRPr/>
          </a:p>
          <a:p>
            <a:pPr indent="0" lvl="0" marL="0" rtl="0" algn="l">
              <a:spcBef>
                <a:spcPts val="0"/>
              </a:spcBef>
              <a:spcAft>
                <a:spcPts val="0"/>
              </a:spcAft>
              <a:buNone/>
            </a:pPr>
            <a:r>
              <a:rPr lang="en"/>
              <a:t>Methods:</a:t>
            </a:r>
            <a:endParaRPr/>
          </a:p>
          <a:p>
            <a:pPr indent="0" lvl="0" marL="0" rtl="0" algn="l">
              <a:spcBef>
                <a:spcPts val="0"/>
              </a:spcBef>
              <a:spcAft>
                <a:spcPts val="0"/>
              </a:spcAft>
              <a:buNone/>
            </a:pPr>
            <a:r>
              <a:rPr lang="en"/>
              <a:t>	Survey: through email or online link or traditional pen and paper </a:t>
            </a:r>
            <a:endParaRPr/>
          </a:p>
          <a:p>
            <a:pPr indent="0" lvl="0" marL="0" rtl="0" algn="l">
              <a:spcBef>
                <a:spcPts val="0"/>
              </a:spcBef>
              <a:spcAft>
                <a:spcPts val="0"/>
              </a:spcAft>
              <a:buNone/>
            </a:pPr>
            <a:r>
              <a:rPr lang="en"/>
              <a:t>Environment:</a:t>
            </a:r>
            <a:endParaRPr/>
          </a:p>
          <a:p>
            <a:pPr indent="457200" lvl="0" marL="0" rtl="0" algn="l">
              <a:spcBef>
                <a:spcPts val="0"/>
              </a:spcBef>
              <a:spcAft>
                <a:spcPts val="0"/>
              </a:spcAft>
              <a:buNone/>
            </a:pPr>
            <a:r>
              <a:rPr lang="en"/>
              <a:t>Conducive environment: - for </a:t>
            </a:r>
            <a:r>
              <a:rPr lang="en"/>
              <a:t>birthing</a:t>
            </a:r>
            <a:r>
              <a:rPr lang="en"/>
              <a:t> moms to open up</a:t>
            </a:r>
            <a:endParaRPr/>
          </a:p>
          <a:p>
            <a:pPr indent="0" lvl="0" marL="0" rtl="0" algn="l">
              <a:spcBef>
                <a:spcPts val="0"/>
              </a:spcBef>
              <a:spcAft>
                <a:spcPts val="0"/>
              </a:spcAft>
              <a:buNone/>
            </a:pPr>
            <a:r>
              <a:rPr lang="en"/>
              <a:t>People:</a:t>
            </a:r>
            <a:endParaRPr/>
          </a:p>
          <a:p>
            <a:pPr indent="457200" lvl="0" marL="0" rtl="0" algn="l">
              <a:spcBef>
                <a:spcPts val="0"/>
              </a:spcBef>
              <a:spcAft>
                <a:spcPts val="0"/>
              </a:spcAft>
              <a:buNone/>
            </a:pPr>
            <a:r>
              <a:rPr lang="en"/>
              <a:t>Awareness, Willingness, and availability - of birthing mothers and office staff</a:t>
            </a:r>
            <a:endParaRPr/>
          </a:p>
          <a:p>
            <a:pPr indent="0" lvl="0" marL="0" rtl="0" algn="l">
              <a:spcBef>
                <a:spcPts val="0"/>
              </a:spcBef>
              <a:spcAft>
                <a:spcPts val="0"/>
              </a:spcAft>
              <a:buNone/>
            </a:pPr>
            <a:r>
              <a:rPr lang="en" sz="1200">
                <a:solidFill>
                  <a:srgbClr val="262626"/>
                </a:solidFill>
              </a:rPr>
              <a:t>Technology:</a:t>
            </a:r>
            <a:endParaRPr sz="1200">
              <a:solidFill>
                <a:srgbClr val="262626"/>
              </a:solidFill>
            </a:endParaRPr>
          </a:p>
          <a:p>
            <a:pPr indent="457200" lvl="0" marL="0" rtl="0" algn="l">
              <a:spcBef>
                <a:spcPts val="0"/>
              </a:spcBef>
              <a:spcAft>
                <a:spcPts val="0"/>
              </a:spcAft>
              <a:buClr>
                <a:schemeClr val="dk1"/>
              </a:buClr>
              <a:buFont typeface="Arial"/>
              <a:buNone/>
            </a:pPr>
            <a:r>
              <a:rPr lang="en" sz="1200">
                <a:solidFill>
                  <a:srgbClr val="262626"/>
                </a:solidFill>
              </a:rPr>
              <a:t>Availability and if it is working: Internet, email, survey link, eCW, office communication tool</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4d7b95a736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4d7b95a736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Cecilia</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543323d7d8_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543323d7d8_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543323d7d8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543323d7d8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543323d7d8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543323d7d8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543323d7d8_2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543323d7d8_2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543323d7d8_2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543323d7d8_2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543323d7d8_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543323d7d8_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509c009d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509c009d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400">
                <a:solidFill>
                  <a:schemeClr val="dk1"/>
                </a:solidFill>
              </a:rPr>
              <a:t>Cecilia </a:t>
            </a:r>
            <a:endParaRPr sz="1400">
              <a:solidFill>
                <a:schemeClr val="dk1"/>
              </a:solidFill>
            </a:endParaRPr>
          </a:p>
          <a:p>
            <a:pPr indent="-317500" lvl="1" marL="914400" rtl="0" algn="l">
              <a:lnSpc>
                <a:spcPct val="115000"/>
              </a:lnSpc>
              <a:spcBef>
                <a:spcPts val="1200"/>
              </a:spcBef>
              <a:spcAft>
                <a:spcPts val="0"/>
              </a:spcAft>
              <a:buClr>
                <a:schemeClr val="dk1"/>
              </a:buClr>
              <a:buSzPts val="1400"/>
              <a:buChar char="○"/>
            </a:pPr>
            <a:r>
              <a:rPr lang="en" sz="1400">
                <a:solidFill>
                  <a:schemeClr val="dk1"/>
                </a:solidFill>
              </a:rPr>
              <a:t>Updating the CDSS alert</a:t>
            </a:r>
            <a:endParaRPr sz="1400">
              <a:solidFill>
                <a:schemeClr val="dk1"/>
              </a:solidFill>
            </a:endParaRPr>
          </a:p>
          <a:p>
            <a:pPr indent="-317500" lvl="2" marL="1371600" rtl="0" algn="l">
              <a:lnSpc>
                <a:spcPct val="115000"/>
              </a:lnSpc>
              <a:spcBef>
                <a:spcPts val="0"/>
              </a:spcBef>
              <a:spcAft>
                <a:spcPts val="0"/>
              </a:spcAft>
              <a:buClr>
                <a:schemeClr val="dk1"/>
              </a:buClr>
              <a:buSzPts val="1400"/>
              <a:buChar char="■"/>
            </a:pPr>
            <a:r>
              <a:rPr lang="en" sz="1400">
                <a:solidFill>
                  <a:schemeClr val="dk1"/>
                </a:solidFill>
              </a:rPr>
              <a:t>Not always possible if patient drops off the schedule with no MA/MP warning</a:t>
            </a:r>
            <a:endParaRPr sz="1400">
              <a:solidFill>
                <a:schemeClr val="dk1"/>
              </a:solidFill>
            </a:endParaRPr>
          </a:p>
          <a:p>
            <a:pPr indent="-317500" lvl="1" marL="914400" rtl="0" algn="l">
              <a:lnSpc>
                <a:spcPct val="115000"/>
              </a:lnSpc>
              <a:spcBef>
                <a:spcPts val="0"/>
              </a:spcBef>
              <a:spcAft>
                <a:spcPts val="0"/>
              </a:spcAft>
              <a:buClr>
                <a:schemeClr val="dk1"/>
              </a:buClr>
              <a:buSzPts val="1400"/>
              <a:buChar char="○"/>
            </a:pPr>
            <a:r>
              <a:rPr lang="en" sz="1400">
                <a:solidFill>
                  <a:schemeClr val="dk1"/>
                </a:solidFill>
              </a:rPr>
              <a:t>Texting bin if patient has not rescheduled the visit</a:t>
            </a:r>
            <a:endParaRPr sz="1400">
              <a:solidFill>
                <a:schemeClr val="dk1"/>
              </a:solidFill>
            </a:endParaRPr>
          </a:p>
          <a:p>
            <a:pPr indent="-317500" lvl="2" marL="1371600" rtl="0" algn="l">
              <a:lnSpc>
                <a:spcPct val="115000"/>
              </a:lnSpc>
              <a:spcBef>
                <a:spcPts val="0"/>
              </a:spcBef>
              <a:spcAft>
                <a:spcPts val="0"/>
              </a:spcAft>
              <a:buClr>
                <a:schemeClr val="dk1"/>
              </a:buClr>
              <a:buSzPts val="1400"/>
              <a:buChar char="■"/>
            </a:pPr>
            <a:r>
              <a:rPr lang="en" sz="1400">
                <a:solidFill>
                  <a:schemeClr val="dk1"/>
                </a:solidFill>
              </a:rPr>
              <a:t>Would need to incorporate PSA’s and call center staff into this plan</a:t>
            </a:r>
            <a:endParaRPr sz="1400">
              <a:solidFill>
                <a:schemeClr val="dk1"/>
              </a:solidFill>
            </a:endParaRPr>
          </a:p>
          <a:p>
            <a:pPr indent="-317500" lvl="1" marL="914400" rtl="0" algn="l">
              <a:lnSpc>
                <a:spcPct val="115000"/>
              </a:lnSpc>
              <a:spcBef>
                <a:spcPts val="0"/>
              </a:spcBef>
              <a:spcAft>
                <a:spcPts val="0"/>
              </a:spcAft>
              <a:buClr>
                <a:schemeClr val="dk1"/>
              </a:buClr>
              <a:buSzPts val="1400"/>
              <a:buChar char="○"/>
            </a:pPr>
            <a:r>
              <a:rPr lang="en" sz="1400">
                <a:solidFill>
                  <a:schemeClr val="dk1"/>
                </a:solidFill>
              </a:rPr>
              <a:t>Message through patient portal</a:t>
            </a:r>
            <a:endParaRPr sz="1400">
              <a:solidFill>
                <a:schemeClr val="dk1"/>
              </a:solidFill>
            </a:endParaRPr>
          </a:p>
          <a:p>
            <a:pPr indent="-317500" lvl="2" marL="1371600" rtl="0" algn="l">
              <a:lnSpc>
                <a:spcPct val="115000"/>
              </a:lnSpc>
              <a:spcBef>
                <a:spcPts val="0"/>
              </a:spcBef>
              <a:spcAft>
                <a:spcPts val="0"/>
              </a:spcAft>
              <a:buClr>
                <a:schemeClr val="dk1"/>
              </a:buClr>
              <a:buSzPts val="1400"/>
              <a:buChar char="■"/>
            </a:pPr>
            <a:r>
              <a:rPr lang="en" sz="1400">
                <a:solidFill>
                  <a:schemeClr val="dk1"/>
                </a:solidFill>
              </a:rPr>
              <a:t>Not available at Hartford site</a:t>
            </a: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4d7b95a73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4d7b95a73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52a2598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52a2598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erwin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4d7b95a73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4d7b95a73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References: </a:t>
            </a:r>
            <a:endParaRPr/>
          </a:p>
          <a:p>
            <a:pPr indent="0" lvl="0" marL="0" rtl="0" algn="l">
              <a:spcBef>
                <a:spcPts val="0"/>
              </a:spcBef>
              <a:spcAft>
                <a:spcPts val="0"/>
              </a:spcAft>
              <a:buNone/>
            </a:pPr>
            <a:r>
              <a:rPr lang="en" u="sng">
                <a:solidFill>
                  <a:schemeClr val="hlink"/>
                </a:solidFill>
                <a:hlinkClick r:id="rId2"/>
              </a:rPr>
              <a:t>https://mchb.tvisdata.hrsa.gov/PrioritiesAndMeasures/NationalOutcomeMeasures</a:t>
            </a:r>
            <a:r>
              <a:rPr lang="en"/>
              <a:t> </a:t>
            </a:r>
            <a:endParaRPr/>
          </a:p>
          <a:p>
            <a:pPr indent="0" lvl="0" marL="0" rtl="0" algn="l">
              <a:spcBef>
                <a:spcPts val="0"/>
              </a:spcBef>
              <a:spcAft>
                <a:spcPts val="0"/>
              </a:spcAft>
              <a:buNone/>
            </a:pPr>
            <a:r>
              <a:rPr lang="en" u="sng">
                <a:solidFill>
                  <a:schemeClr val="hlink"/>
                </a:solidFill>
                <a:hlinkClick r:id="rId3"/>
              </a:rPr>
              <a:t>https://www.ncbi.nlm.nih.gov/pmc/articles/PMC7587887/</a:t>
            </a:r>
            <a:r>
              <a:rPr lang="en"/>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50895b31a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50895b31a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Social situations: foster care, cultural practices (i.e. confinement month), preference for another caregiver to accompany child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543323d7d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543323d7d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Cecilia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Both the Edinburgh postpartum depression screen and PHQ are both effective in screening for postpartum depression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4d7b95a73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4d7b95a73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Cecilia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4d7b95a73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4d7b95a73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Cecilia</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4d7b95a73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4d7b95a73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4d7b95a736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4d7b95a736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Dana</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583650" y="506150"/>
            <a:ext cx="7976700" cy="1812600"/>
          </a:xfrm>
          <a:prstGeom prst="rect">
            <a:avLst/>
          </a:prstGeom>
          <a:ln cap="flat" cmpd="sng" w="9525">
            <a:solidFill>
              <a:srgbClr val="FFD966"/>
            </a:solidFill>
            <a:prstDash val="solid"/>
            <a:round/>
            <a:headEnd len="sm" w="sm" type="none"/>
            <a:tailEnd len="sm" w="sm" type="none"/>
          </a:ln>
        </p:spPr>
        <p:txBody>
          <a:bodyPr anchorCtr="0" anchor="b" bIns="91425" lIns="91425" spcFirstLastPara="1" rIns="91425" wrap="square" tIns="91425">
            <a:normAutofit/>
          </a:bodyPr>
          <a:lstStyle/>
          <a:p>
            <a:pPr indent="0" lvl="0" marL="0" rtl="0" algn="ctr">
              <a:spcBef>
                <a:spcPts val="0"/>
              </a:spcBef>
              <a:spcAft>
                <a:spcPts val="0"/>
              </a:spcAft>
              <a:buNone/>
            </a:pPr>
            <a:r>
              <a:rPr lang="en">
                <a:solidFill>
                  <a:srgbClr val="F1C232"/>
                </a:solidFill>
                <a:latin typeface="Cambria"/>
                <a:ea typeface="Cambria"/>
                <a:cs typeface="Cambria"/>
                <a:sym typeface="Cambria"/>
              </a:rPr>
              <a:t>Screening For Postpartum Depression at CHC</a:t>
            </a:r>
            <a:endParaRPr>
              <a:solidFill>
                <a:srgbClr val="F1C232"/>
              </a:solidFill>
              <a:latin typeface="Cambria"/>
              <a:ea typeface="Cambria"/>
              <a:cs typeface="Cambria"/>
              <a:sym typeface="Cambria"/>
            </a:endParaRPr>
          </a:p>
        </p:txBody>
      </p:sp>
      <p:sp>
        <p:nvSpPr>
          <p:cNvPr id="55" name="Google Shape;55;p13"/>
          <p:cNvSpPr txBox="1"/>
          <p:nvPr>
            <p:ph idx="1" type="subTitle"/>
          </p:nvPr>
        </p:nvSpPr>
        <p:spPr>
          <a:xfrm>
            <a:off x="394650" y="2981200"/>
            <a:ext cx="8354700" cy="1683900"/>
          </a:xfrm>
          <a:prstGeom prst="rect">
            <a:avLst/>
          </a:prstGeom>
        </p:spPr>
        <p:txBody>
          <a:bodyPr anchorCtr="0" anchor="t" bIns="91425" lIns="91425" spcFirstLastPara="1" rIns="91425" wrap="square" tIns="91425">
            <a:normAutofit/>
          </a:bodyPr>
          <a:lstStyle/>
          <a:p>
            <a:pPr indent="0" lvl="0" marL="0" rtl="0" algn="ctr">
              <a:lnSpc>
                <a:spcPct val="80000"/>
              </a:lnSpc>
              <a:spcBef>
                <a:spcPts val="0"/>
              </a:spcBef>
              <a:spcAft>
                <a:spcPts val="0"/>
              </a:spcAft>
              <a:buSzPts val="935"/>
              <a:buNone/>
            </a:pPr>
            <a:r>
              <a:rPr lang="en" sz="2000">
                <a:solidFill>
                  <a:schemeClr val="dk1"/>
                </a:solidFill>
                <a:latin typeface="Cambria"/>
                <a:ea typeface="Cambria"/>
                <a:cs typeface="Cambria"/>
                <a:sym typeface="Cambria"/>
              </a:rPr>
              <a:t>A QI Project by Erwin Nepomuceno, APRN, FNP-C, Dana Loo, APRN, PNP-C and Cecilia Hackerson, APRN,FNP-C</a:t>
            </a:r>
            <a:endParaRPr sz="2000">
              <a:solidFill>
                <a:schemeClr val="dk1"/>
              </a:solidFill>
              <a:latin typeface="Cambria"/>
              <a:ea typeface="Cambria"/>
              <a:cs typeface="Cambria"/>
              <a:sym typeface="Cambria"/>
            </a:endParaRPr>
          </a:p>
          <a:p>
            <a:pPr indent="0" lvl="0" marL="0" rtl="0" algn="ctr">
              <a:lnSpc>
                <a:spcPct val="80000"/>
              </a:lnSpc>
              <a:spcBef>
                <a:spcPts val="0"/>
              </a:spcBef>
              <a:spcAft>
                <a:spcPts val="0"/>
              </a:spcAft>
              <a:buSzPts val="935"/>
              <a:buNone/>
            </a:pPr>
            <a:r>
              <a:t/>
            </a:r>
            <a:endParaRPr sz="2000">
              <a:solidFill>
                <a:schemeClr val="dk1"/>
              </a:solidFill>
              <a:latin typeface="Cambria"/>
              <a:ea typeface="Cambria"/>
              <a:cs typeface="Cambria"/>
              <a:sym typeface="Cambria"/>
            </a:endParaRPr>
          </a:p>
          <a:p>
            <a:pPr indent="0" lvl="0" marL="0" rtl="0" algn="ctr">
              <a:lnSpc>
                <a:spcPct val="80000"/>
              </a:lnSpc>
              <a:spcBef>
                <a:spcPts val="0"/>
              </a:spcBef>
              <a:spcAft>
                <a:spcPts val="0"/>
              </a:spcAft>
              <a:buSzPts val="935"/>
              <a:buNone/>
            </a:pPr>
            <a:r>
              <a:rPr lang="en" sz="2000">
                <a:solidFill>
                  <a:schemeClr val="dk1"/>
                </a:solidFill>
                <a:latin typeface="Cambria"/>
                <a:ea typeface="Cambria"/>
                <a:cs typeface="Cambria"/>
                <a:sym typeface="Cambria"/>
              </a:rPr>
              <a:t>Representing CHC Meriden and CHC Hartford</a:t>
            </a:r>
            <a:endParaRPr sz="2000">
              <a:solidFill>
                <a:schemeClr val="dk1"/>
              </a:solidFill>
              <a:latin typeface="Cambria"/>
              <a:ea typeface="Cambria"/>
              <a:cs typeface="Cambria"/>
              <a:sym typeface="Cambria"/>
            </a:endParaRPr>
          </a:p>
          <a:p>
            <a:pPr indent="0" lvl="0" marL="0" rtl="0" algn="ctr">
              <a:lnSpc>
                <a:spcPct val="80000"/>
              </a:lnSpc>
              <a:spcBef>
                <a:spcPts val="0"/>
              </a:spcBef>
              <a:spcAft>
                <a:spcPts val="0"/>
              </a:spcAft>
              <a:buSzPts val="935"/>
              <a:buNone/>
            </a:pPr>
            <a:r>
              <a:t/>
            </a:r>
            <a:endParaRPr sz="2000">
              <a:solidFill>
                <a:schemeClr val="dk1"/>
              </a:solidFill>
              <a:latin typeface="Cambria"/>
              <a:ea typeface="Cambria"/>
              <a:cs typeface="Cambria"/>
              <a:sym typeface="Cambria"/>
            </a:endParaRPr>
          </a:p>
          <a:p>
            <a:pPr indent="0" lvl="0" marL="0" rtl="0" algn="ctr">
              <a:lnSpc>
                <a:spcPct val="80000"/>
              </a:lnSpc>
              <a:spcBef>
                <a:spcPts val="0"/>
              </a:spcBef>
              <a:spcAft>
                <a:spcPts val="0"/>
              </a:spcAft>
              <a:buSzPts val="935"/>
              <a:buNone/>
            </a:pPr>
            <a:r>
              <a:rPr lang="en" sz="2000">
                <a:solidFill>
                  <a:schemeClr val="dk1"/>
                </a:solidFill>
                <a:latin typeface="Cambria"/>
                <a:ea typeface="Cambria"/>
                <a:cs typeface="Cambria"/>
                <a:sym typeface="Cambria"/>
              </a:rPr>
              <a:t>June 22, 2023</a:t>
            </a:r>
            <a:endParaRPr sz="2000">
              <a:solidFill>
                <a:schemeClr val="dk1"/>
              </a:solidFill>
              <a:latin typeface="Cambria"/>
              <a:ea typeface="Cambria"/>
              <a:cs typeface="Cambria"/>
              <a:sym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7" name="Shape 127"/>
        <p:cNvGrpSpPr/>
        <p:nvPr/>
      </p:nvGrpSpPr>
      <p:grpSpPr>
        <a:xfrm>
          <a:off x="0" y="0"/>
          <a:ext cx="0" cy="0"/>
          <a:chOff x="0" y="0"/>
          <a:chExt cx="0" cy="0"/>
        </a:xfrm>
      </p:grpSpPr>
      <p:sp>
        <p:nvSpPr>
          <p:cNvPr id="128" name="Google Shape;128;p22"/>
          <p:cNvSpPr txBox="1"/>
          <p:nvPr/>
        </p:nvSpPr>
        <p:spPr>
          <a:xfrm>
            <a:off x="3133800" y="-16425"/>
            <a:ext cx="2876400" cy="4878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b="1" lang="en" sz="2800">
                <a:solidFill>
                  <a:srgbClr val="000000"/>
                </a:solidFill>
                <a:latin typeface="Calibri"/>
                <a:ea typeface="Calibri"/>
                <a:cs typeface="Calibri"/>
                <a:sym typeface="Calibri"/>
              </a:rPr>
              <a:t>Fishbone Diagram</a:t>
            </a:r>
            <a:endParaRPr b="1" sz="2800">
              <a:solidFill>
                <a:srgbClr val="000000"/>
              </a:solidFill>
              <a:latin typeface="Calibri"/>
              <a:ea typeface="Calibri"/>
              <a:cs typeface="Calibri"/>
              <a:sym typeface="Calibri"/>
            </a:endParaRPr>
          </a:p>
        </p:txBody>
      </p:sp>
      <p:sp>
        <p:nvSpPr>
          <p:cNvPr id="129" name="Google Shape;129;p22"/>
          <p:cNvSpPr/>
          <p:nvPr/>
        </p:nvSpPr>
        <p:spPr>
          <a:xfrm rot="5400000">
            <a:off x="7478350" y="1966925"/>
            <a:ext cx="1662600" cy="1590000"/>
          </a:xfrm>
          <a:prstGeom prst="triangle">
            <a:avLst>
              <a:gd fmla="val 50000" name="adj"/>
            </a:avLst>
          </a:prstGeom>
          <a:gradFill>
            <a:gsLst>
              <a:gs pos="0">
                <a:srgbClr val="4D4D4D"/>
              </a:gs>
              <a:gs pos="100000">
                <a:srgbClr val="000000"/>
              </a:gs>
            </a:gsLst>
            <a:path path="circle">
              <a:fillToRect b="50%" l="50%" r="50%" t="50%"/>
            </a:path>
            <a:tileRect/>
          </a:gradFill>
          <a:ln cap="flat" cmpd="sng" w="9525">
            <a:solidFill>
              <a:srgbClr val="BE4B4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800" u="none" cap="none" strike="noStrike">
              <a:solidFill>
                <a:srgbClr val="FFFFFF"/>
              </a:solidFill>
              <a:latin typeface="Calibri"/>
              <a:ea typeface="Calibri"/>
              <a:cs typeface="Calibri"/>
              <a:sym typeface="Calibri"/>
            </a:endParaRPr>
          </a:p>
        </p:txBody>
      </p:sp>
      <p:cxnSp>
        <p:nvCxnSpPr>
          <p:cNvPr id="130" name="Google Shape;130;p22"/>
          <p:cNvCxnSpPr>
            <a:stCxn id="129" idx="3"/>
          </p:cNvCxnSpPr>
          <p:nvPr/>
        </p:nvCxnSpPr>
        <p:spPr>
          <a:xfrm flipH="1">
            <a:off x="5650" y="2761925"/>
            <a:ext cx="7509000" cy="13800"/>
          </a:xfrm>
          <a:prstGeom prst="straightConnector1">
            <a:avLst/>
          </a:prstGeom>
          <a:noFill/>
          <a:ln cap="flat" cmpd="sng" w="38100">
            <a:solidFill>
              <a:schemeClr val="lt1"/>
            </a:solidFill>
            <a:prstDash val="solid"/>
            <a:round/>
            <a:headEnd len="sm" w="sm" type="none"/>
            <a:tailEnd len="sm" w="sm" type="none"/>
          </a:ln>
        </p:spPr>
      </p:cxnSp>
      <p:cxnSp>
        <p:nvCxnSpPr>
          <p:cNvPr id="131" name="Google Shape;131;p22"/>
          <p:cNvCxnSpPr>
            <a:endCxn id="132" idx="2"/>
          </p:cNvCxnSpPr>
          <p:nvPr/>
        </p:nvCxnSpPr>
        <p:spPr>
          <a:xfrm rot="10800000">
            <a:off x="1787500" y="1167167"/>
            <a:ext cx="786600" cy="1594800"/>
          </a:xfrm>
          <a:prstGeom prst="straightConnector1">
            <a:avLst/>
          </a:prstGeom>
          <a:noFill/>
          <a:ln cap="flat" cmpd="sng" w="38100">
            <a:solidFill>
              <a:schemeClr val="lt1"/>
            </a:solidFill>
            <a:prstDash val="solid"/>
            <a:round/>
            <a:headEnd len="sm" w="sm" type="none"/>
            <a:tailEnd len="sm" w="sm" type="none"/>
          </a:ln>
        </p:spPr>
      </p:cxnSp>
      <p:cxnSp>
        <p:nvCxnSpPr>
          <p:cNvPr id="133" name="Google Shape;133;p22"/>
          <p:cNvCxnSpPr>
            <a:endCxn id="134" idx="2"/>
          </p:cNvCxnSpPr>
          <p:nvPr/>
        </p:nvCxnSpPr>
        <p:spPr>
          <a:xfrm rot="10800000">
            <a:off x="6481009" y="1167092"/>
            <a:ext cx="795300" cy="1594800"/>
          </a:xfrm>
          <a:prstGeom prst="straightConnector1">
            <a:avLst/>
          </a:prstGeom>
          <a:noFill/>
          <a:ln cap="flat" cmpd="sng" w="38100">
            <a:solidFill>
              <a:schemeClr val="lt1"/>
            </a:solidFill>
            <a:prstDash val="solid"/>
            <a:round/>
            <a:headEnd len="sm" w="sm" type="none"/>
            <a:tailEnd len="sm" w="sm" type="none"/>
          </a:ln>
        </p:spPr>
      </p:cxnSp>
      <p:cxnSp>
        <p:nvCxnSpPr>
          <p:cNvPr id="135" name="Google Shape;135;p22"/>
          <p:cNvCxnSpPr>
            <a:endCxn id="136" idx="2"/>
          </p:cNvCxnSpPr>
          <p:nvPr/>
        </p:nvCxnSpPr>
        <p:spPr>
          <a:xfrm rot="10800000">
            <a:off x="4134256" y="1150367"/>
            <a:ext cx="790800" cy="1611600"/>
          </a:xfrm>
          <a:prstGeom prst="straightConnector1">
            <a:avLst/>
          </a:prstGeom>
          <a:noFill/>
          <a:ln cap="flat" cmpd="sng" w="38100">
            <a:solidFill>
              <a:schemeClr val="lt1"/>
            </a:solidFill>
            <a:prstDash val="solid"/>
            <a:round/>
            <a:headEnd len="sm" w="sm" type="none"/>
            <a:tailEnd len="sm" w="sm" type="none"/>
          </a:ln>
        </p:spPr>
      </p:cxnSp>
      <p:cxnSp>
        <p:nvCxnSpPr>
          <p:cNvPr id="137" name="Google Shape;137;p22"/>
          <p:cNvCxnSpPr>
            <a:stCxn id="138" idx="0"/>
          </p:cNvCxnSpPr>
          <p:nvPr/>
        </p:nvCxnSpPr>
        <p:spPr>
          <a:xfrm flipH="1" rot="10800000">
            <a:off x="1787500" y="2762237"/>
            <a:ext cx="786900" cy="1716300"/>
          </a:xfrm>
          <a:prstGeom prst="straightConnector1">
            <a:avLst/>
          </a:prstGeom>
          <a:noFill/>
          <a:ln cap="flat" cmpd="sng" w="38100">
            <a:solidFill>
              <a:schemeClr val="lt1"/>
            </a:solidFill>
            <a:prstDash val="solid"/>
            <a:round/>
            <a:headEnd len="sm" w="sm" type="none"/>
            <a:tailEnd len="sm" w="sm" type="none"/>
          </a:ln>
        </p:spPr>
      </p:cxnSp>
      <p:cxnSp>
        <p:nvCxnSpPr>
          <p:cNvPr id="139" name="Google Shape;139;p22"/>
          <p:cNvCxnSpPr>
            <a:stCxn id="140" idx="0"/>
          </p:cNvCxnSpPr>
          <p:nvPr/>
        </p:nvCxnSpPr>
        <p:spPr>
          <a:xfrm flipH="1" rot="10800000">
            <a:off x="6481009" y="2762112"/>
            <a:ext cx="795300" cy="1716300"/>
          </a:xfrm>
          <a:prstGeom prst="straightConnector1">
            <a:avLst/>
          </a:prstGeom>
          <a:noFill/>
          <a:ln cap="flat" cmpd="sng" w="38100">
            <a:solidFill>
              <a:schemeClr val="lt1"/>
            </a:solidFill>
            <a:prstDash val="solid"/>
            <a:round/>
            <a:headEnd len="sm" w="sm" type="none"/>
            <a:tailEnd len="sm" w="sm" type="none"/>
          </a:ln>
        </p:spPr>
      </p:cxnSp>
      <p:cxnSp>
        <p:nvCxnSpPr>
          <p:cNvPr id="141" name="Google Shape;141;p22"/>
          <p:cNvCxnSpPr>
            <a:stCxn id="142" idx="0"/>
          </p:cNvCxnSpPr>
          <p:nvPr/>
        </p:nvCxnSpPr>
        <p:spPr>
          <a:xfrm flipH="1" rot="10800000">
            <a:off x="4134256" y="2735212"/>
            <a:ext cx="791100" cy="1732500"/>
          </a:xfrm>
          <a:prstGeom prst="straightConnector1">
            <a:avLst/>
          </a:prstGeom>
          <a:noFill/>
          <a:ln cap="flat" cmpd="sng" w="38100">
            <a:solidFill>
              <a:schemeClr val="lt1"/>
            </a:solidFill>
            <a:prstDash val="solid"/>
            <a:round/>
            <a:headEnd len="sm" w="sm" type="none"/>
            <a:tailEnd len="sm" w="sm" type="none"/>
          </a:ln>
        </p:spPr>
      </p:cxnSp>
      <p:sp>
        <p:nvSpPr>
          <p:cNvPr id="132" name="Google Shape;132;p22"/>
          <p:cNvSpPr/>
          <p:nvPr/>
        </p:nvSpPr>
        <p:spPr>
          <a:xfrm>
            <a:off x="753850" y="502067"/>
            <a:ext cx="2067300" cy="665100"/>
          </a:xfrm>
          <a:prstGeom prst="rect">
            <a:avLst/>
          </a:prstGeom>
          <a:gradFill>
            <a:gsLst>
              <a:gs pos="0">
                <a:srgbClr val="DFE9FB"/>
              </a:gs>
              <a:gs pos="100000">
                <a:srgbClr val="6E9BE7"/>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MEASURES</a:t>
            </a:r>
            <a:endParaRPr/>
          </a:p>
        </p:txBody>
      </p:sp>
      <p:sp>
        <p:nvSpPr>
          <p:cNvPr id="136" name="Google Shape;136;p22"/>
          <p:cNvSpPr/>
          <p:nvPr/>
        </p:nvSpPr>
        <p:spPr>
          <a:xfrm>
            <a:off x="3100606" y="485267"/>
            <a:ext cx="2067300" cy="665100"/>
          </a:xfrm>
          <a:prstGeom prst="rect">
            <a:avLst/>
          </a:prstGeom>
          <a:gradFill>
            <a:gsLst>
              <a:gs pos="0">
                <a:srgbClr val="FDECDB"/>
              </a:gs>
              <a:gs pos="100000">
                <a:srgbClr val="F0A963"/>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MATERIALS</a:t>
            </a:r>
            <a:endParaRPr/>
          </a:p>
        </p:txBody>
      </p:sp>
      <p:sp>
        <p:nvSpPr>
          <p:cNvPr id="134" name="Google Shape;134;p22"/>
          <p:cNvSpPr/>
          <p:nvPr/>
        </p:nvSpPr>
        <p:spPr>
          <a:xfrm>
            <a:off x="5447359" y="501992"/>
            <a:ext cx="2067300" cy="665100"/>
          </a:xfrm>
          <a:prstGeom prst="rect">
            <a:avLst/>
          </a:prstGeom>
          <a:gradFill>
            <a:gsLst>
              <a:gs pos="0">
                <a:srgbClr val="DBD4EB"/>
              </a:gs>
              <a:gs pos="100000">
                <a:srgbClr val="9180BB"/>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METHODS</a:t>
            </a:r>
            <a:endParaRPr/>
          </a:p>
        </p:txBody>
      </p:sp>
      <p:sp>
        <p:nvSpPr>
          <p:cNvPr id="138" name="Google Shape;138;p22"/>
          <p:cNvSpPr/>
          <p:nvPr/>
        </p:nvSpPr>
        <p:spPr>
          <a:xfrm>
            <a:off x="753850" y="4478537"/>
            <a:ext cx="2067300" cy="665100"/>
          </a:xfrm>
          <a:prstGeom prst="rect">
            <a:avLst/>
          </a:prstGeom>
          <a:gradFill>
            <a:gsLst>
              <a:gs pos="0">
                <a:srgbClr val="F5D0D0"/>
              </a:gs>
              <a:gs pos="100000">
                <a:srgbClr val="D96868"/>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ENVIRONMENT</a:t>
            </a:r>
            <a:endParaRPr/>
          </a:p>
        </p:txBody>
      </p:sp>
      <p:sp>
        <p:nvSpPr>
          <p:cNvPr id="142" name="Google Shape;142;p22"/>
          <p:cNvSpPr/>
          <p:nvPr/>
        </p:nvSpPr>
        <p:spPr>
          <a:xfrm>
            <a:off x="3100606" y="4467712"/>
            <a:ext cx="2067300" cy="665100"/>
          </a:xfrm>
          <a:prstGeom prst="rect">
            <a:avLst/>
          </a:prstGeom>
          <a:gradFill>
            <a:gsLst>
              <a:gs pos="0">
                <a:srgbClr val="FFF6DB"/>
              </a:gs>
              <a:gs pos="100000">
                <a:srgbClr val="FAD25C"/>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PEOPLE</a:t>
            </a:r>
            <a:endParaRPr/>
          </a:p>
        </p:txBody>
      </p:sp>
      <p:sp>
        <p:nvSpPr>
          <p:cNvPr id="140" name="Google Shape;140;p22"/>
          <p:cNvSpPr/>
          <p:nvPr/>
        </p:nvSpPr>
        <p:spPr>
          <a:xfrm>
            <a:off x="5447359" y="4478412"/>
            <a:ext cx="2067300" cy="665100"/>
          </a:xfrm>
          <a:prstGeom prst="rect">
            <a:avLst/>
          </a:prstGeom>
          <a:gradFill>
            <a:gsLst>
              <a:gs pos="0">
                <a:srgbClr val="DCECD5"/>
              </a:gs>
              <a:gs pos="100000">
                <a:srgbClr val="93BC81"/>
              </a:gs>
            </a:gsLst>
            <a:lin ang="5400012" scaled="0"/>
          </a:gradFill>
          <a:ln cap="flat" cmpd="sng" w="9525">
            <a:solidFill>
              <a:srgbClr val="000000"/>
            </a:solidFill>
            <a:prstDash val="solid"/>
            <a:round/>
            <a:headEnd len="sm" w="sm" type="none"/>
            <a:tailEnd len="sm" w="sm" type="none"/>
          </a:ln>
        </p:spPr>
        <p:txBody>
          <a:bodyPr anchorCtr="0" anchor="ctr" bIns="0" lIns="0" spcFirstLastPara="1" rIns="0" wrap="square" tIns="0">
            <a:noAutofit/>
          </a:bodyPr>
          <a:lstStyle/>
          <a:p>
            <a:pPr indent="0" lvl="0" marL="0" marR="0" rtl="0" algn="ctr">
              <a:spcBef>
                <a:spcPts val="0"/>
              </a:spcBef>
              <a:spcAft>
                <a:spcPts val="0"/>
              </a:spcAft>
              <a:buNone/>
            </a:pPr>
            <a:r>
              <a:rPr lang="en" sz="1800">
                <a:solidFill>
                  <a:srgbClr val="FFFFFF"/>
                </a:solidFill>
                <a:latin typeface="Calibri"/>
                <a:ea typeface="Calibri"/>
                <a:cs typeface="Calibri"/>
                <a:sym typeface="Calibri"/>
              </a:rPr>
              <a:t>TECHNOLOGY</a:t>
            </a:r>
            <a:endParaRPr/>
          </a:p>
        </p:txBody>
      </p:sp>
      <p:cxnSp>
        <p:nvCxnSpPr>
          <p:cNvPr id="143" name="Google Shape;143;p22"/>
          <p:cNvCxnSpPr/>
          <p:nvPr/>
        </p:nvCxnSpPr>
        <p:spPr>
          <a:xfrm>
            <a:off x="2376350" y="1906412"/>
            <a:ext cx="1911300" cy="0"/>
          </a:xfrm>
          <a:prstGeom prst="straightConnector1">
            <a:avLst/>
          </a:prstGeom>
          <a:noFill/>
          <a:ln cap="flat" cmpd="sng" w="28575">
            <a:solidFill>
              <a:srgbClr val="FF9900"/>
            </a:solidFill>
            <a:prstDash val="solid"/>
            <a:round/>
            <a:headEnd len="sm" w="sm" type="none"/>
            <a:tailEnd len="sm" w="sm" type="none"/>
          </a:ln>
        </p:spPr>
      </p:cxnSp>
      <p:sp>
        <p:nvSpPr>
          <p:cNvPr id="144" name="Google Shape;144;p22"/>
          <p:cNvSpPr txBox="1"/>
          <p:nvPr/>
        </p:nvSpPr>
        <p:spPr>
          <a:xfrm>
            <a:off x="2665535" y="1604096"/>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Office supplies</a:t>
            </a:r>
            <a:endParaRPr b="0" i="0" sz="1200" u="none" cap="none" strike="noStrike">
              <a:solidFill>
                <a:srgbClr val="262626"/>
              </a:solidFill>
              <a:latin typeface="Arial"/>
              <a:ea typeface="Arial"/>
              <a:cs typeface="Arial"/>
              <a:sym typeface="Arial"/>
            </a:endParaRPr>
          </a:p>
        </p:txBody>
      </p:sp>
      <p:cxnSp>
        <p:nvCxnSpPr>
          <p:cNvPr id="145" name="Google Shape;145;p22"/>
          <p:cNvCxnSpPr/>
          <p:nvPr/>
        </p:nvCxnSpPr>
        <p:spPr>
          <a:xfrm>
            <a:off x="2793524" y="2533628"/>
            <a:ext cx="1911300" cy="0"/>
          </a:xfrm>
          <a:prstGeom prst="straightConnector1">
            <a:avLst/>
          </a:prstGeom>
          <a:noFill/>
          <a:ln cap="flat" cmpd="sng" w="28575">
            <a:solidFill>
              <a:srgbClr val="FF9900"/>
            </a:solidFill>
            <a:prstDash val="solid"/>
            <a:round/>
            <a:headEnd len="sm" w="sm" type="none"/>
            <a:tailEnd len="sm" w="sm" type="none"/>
          </a:ln>
        </p:spPr>
      </p:cxnSp>
      <p:sp>
        <p:nvSpPr>
          <p:cNvPr id="146" name="Google Shape;146;p22"/>
          <p:cNvSpPr txBox="1"/>
          <p:nvPr/>
        </p:nvSpPr>
        <p:spPr>
          <a:xfrm>
            <a:off x="2894196" y="2183024"/>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Data</a:t>
            </a:r>
            <a:endParaRPr b="0" i="0" sz="1200" u="none" cap="none" strike="noStrike">
              <a:solidFill>
                <a:srgbClr val="262626"/>
              </a:solidFill>
              <a:latin typeface="Arial"/>
              <a:ea typeface="Arial"/>
              <a:cs typeface="Arial"/>
              <a:sym typeface="Arial"/>
            </a:endParaRPr>
          </a:p>
        </p:txBody>
      </p:sp>
      <p:sp>
        <p:nvSpPr>
          <p:cNvPr id="147" name="Google Shape;147;p22"/>
          <p:cNvSpPr txBox="1"/>
          <p:nvPr/>
        </p:nvSpPr>
        <p:spPr>
          <a:xfrm>
            <a:off x="5421089" y="2177196"/>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Survey</a:t>
            </a:r>
            <a:endParaRPr b="0" i="0" sz="1200" u="none" cap="none" strike="noStrike">
              <a:solidFill>
                <a:srgbClr val="262626"/>
              </a:solidFill>
              <a:latin typeface="Arial"/>
              <a:ea typeface="Arial"/>
              <a:cs typeface="Arial"/>
              <a:sym typeface="Arial"/>
            </a:endParaRPr>
          </a:p>
        </p:txBody>
      </p:sp>
      <p:cxnSp>
        <p:nvCxnSpPr>
          <p:cNvPr id="148" name="Google Shape;148;p22"/>
          <p:cNvCxnSpPr/>
          <p:nvPr/>
        </p:nvCxnSpPr>
        <p:spPr>
          <a:xfrm>
            <a:off x="5014366" y="2556341"/>
            <a:ext cx="1911300" cy="0"/>
          </a:xfrm>
          <a:prstGeom prst="straightConnector1">
            <a:avLst/>
          </a:prstGeom>
          <a:noFill/>
          <a:ln cap="flat" cmpd="sng" w="28575">
            <a:solidFill>
              <a:srgbClr val="FF9900"/>
            </a:solidFill>
            <a:prstDash val="solid"/>
            <a:round/>
            <a:headEnd len="sm" w="sm" type="none"/>
            <a:tailEnd len="sm" w="sm" type="none"/>
          </a:ln>
        </p:spPr>
      </p:cxnSp>
      <p:cxnSp>
        <p:nvCxnSpPr>
          <p:cNvPr id="149" name="Google Shape;149;p22"/>
          <p:cNvCxnSpPr/>
          <p:nvPr/>
        </p:nvCxnSpPr>
        <p:spPr>
          <a:xfrm>
            <a:off x="70800" y="2629525"/>
            <a:ext cx="2231400" cy="2400"/>
          </a:xfrm>
          <a:prstGeom prst="straightConnector1">
            <a:avLst/>
          </a:prstGeom>
          <a:noFill/>
          <a:ln cap="flat" cmpd="sng" w="28575">
            <a:solidFill>
              <a:srgbClr val="FF9900"/>
            </a:solidFill>
            <a:prstDash val="solid"/>
            <a:round/>
            <a:headEnd len="sm" w="sm" type="none"/>
            <a:tailEnd len="sm" w="sm" type="none"/>
          </a:ln>
        </p:spPr>
      </p:cxnSp>
      <p:sp>
        <p:nvSpPr>
          <p:cNvPr id="150" name="Google Shape;150;p22"/>
          <p:cNvSpPr txBox="1"/>
          <p:nvPr/>
        </p:nvSpPr>
        <p:spPr>
          <a:xfrm>
            <a:off x="3" y="1971888"/>
            <a:ext cx="2151300" cy="475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1200"/>
              <a:t>How frequent are birthing parents not present for WCC. </a:t>
            </a:r>
            <a:endParaRPr b="0" i="0" sz="1200" u="none" cap="none" strike="noStrike">
              <a:solidFill>
                <a:srgbClr val="262626"/>
              </a:solidFill>
              <a:latin typeface="Arial"/>
              <a:ea typeface="Arial"/>
              <a:cs typeface="Arial"/>
              <a:sym typeface="Arial"/>
            </a:endParaRPr>
          </a:p>
        </p:txBody>
      </p:sp>
      <p:cxnSp>
        <p:nvCxnSpPr>
          <p:cNvPr id="151" name="Google Shape;151;p22"/>
          <p:cNvCxnSpPr/>
          <p:nvPr/>
        </p:nvCxnSpPr>
        <p:spPr>
          <a:xfrm>
            <a:off x="61275" y="1924675"/>
            <a:ext cx="1785900" cy="7800"/>
          </a:xfrm>
          <a:prstGeom prst="straightConnector1">
            <a:avLst/>
          </a:prstGeom>
          <a:noFill/>
          <a:ln cap="flat" cmpd="sng" w="28575">
            <a:solidFill>
              <a:srgbClr val="FF9900"/>
            </a:solidFill>
            <a:prstDash val="solid"/>
            <a:round/>
            <a:headEnd len="sm" w="sm" type="none"/>
            <a:tailEnd len="sm" w="sm" type="none"/>
          </a:ln>
        </p:spPr>
      </p:cxnSp>
      <p:sp>
        <p:nvSpPr>
          <p:cNvPr id="152" name="Google Shape;152;p22"/>
          <p:cNvSpPr txBox="1"/>
          <p:nvPr/>
        </p:nvSpPr>
        <p:spPr>
          <a:xfrm>
            <a:off x="14852" y="1311938"/>
            <a:ext cx="1832400" cy="475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1200"/>
              <a:t>How many birthing parents are not present during WCC.</a:t>
            </a:r>
            <a:endParaRPr b="0" i="0" sz="1200" u="none" cap="none" strike="noStrike">
              <a:solidFill>
                <a:srgbClr val="262626"/>
              </a:solidFill>
              <a:latin typeface="Arial"/>
              <a:ea typeface="Arial"/>
              <a:cs typeface="Arial"/>
              <a:sym typeface="Arial"/>
            </a:endParaRPr>
          </a:p>
        </p:txBody>
      </p:sp>
      <p:cxnSp>
        <p:nvCxnSpPr>
          <p:cNvPr id="153" name="Google Shape;153;p22"/>
          <p:cNvCxnSpPr/>
          <p:nvPr/>
        </p:nvCxnSpPr>
        <p:spPr>
          <a:xfrm>
            <a:off x="2793527" y="2994184"/>
            <a:ext cx="1911300" cy="0"/>
          </a:xfrm>
          <a:prstGeom prst="straightConnector1">
            <a:avLst/>
          </a:prstGeom>
          <a:noFill/>
          <a:ln cap="flat" cmpd="sng" w="28575">
            <a:solidFill>
              <a:srgbClr val="FF9900"/>
            </a:solidFill>
            <a:prstDash val="solid"/>
            <a:round/>
            <a:headEnd len="sm" w="sm" type="none"/>
            <a:tailEnd len="sm" w="sm" type="none"/>
          </a:ln>
        </p:spPr>
      </p:cxnSp>
      <p:sp>
        <p:nvSpPr>
          <p:cNvPr id="154" name="Google Shape;154;p22"/>
          <p:cNvSpPr txBox="1"/>
          <p:nvPr/>
        </p:nvSpPr>
        <p:spPr>
          <a:xfrm>
            <a:off x="2876252" y="3212622"/>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Awareness, willingness and availability</a:t>
            </a:r>
            <a:endParaRPr b="0" i="0" sz="1200" u="none" cap="none" strike="noStrike">
              <a:solidFill>
                <a:srgbClr val="262626"/>
              </a:solidFill>
              <a:latin typeface="Arial"/>
              <a:ea typeface="Arial"/>
              <a:cs typeface="Arial"/>
              <a:sym typeface="Arial"/>
            </a:endParaRPr>
          </a:p>
        </p:txBody>
      </p:sp>
      <p:cxnSp>
        <p:nvCxnSpPr>
          <p:cNvPr id="155" name="Google Shape;155;p22"/>
          <p:cNvCxnSpPr/>
          <p:nvPr/>
        </p:nvCxnSpPr>
        <p:spPr>
          <a:xfrm>
            <a:off x="5014366" y="3005934"/>
            <a:ext cx="1911300" cy="0"/>
          </a:xfrm>
          <a:prstGeom prst="straightConnector1">
            <a:avLst/>
          </a:prstGeom>
          <a:noFill/>
          <a:ln cap="flat" cmpd="sng" w="28575">
            <a:solidFill>
              <a:srgbClr val="FF9900"/>
            </a:solidFill>
            <a:prstDash val="solid"/>
            <a:round/>
            <a:headEnd len="sm" w="sm" type="none"/>
            <a:tailEnd len="sm" w="sm" type="none"/>
          </a:ln>
        </p:spPr>
      </p:cxnSp>
      <p:sp>
        <p:nvSpPr>
          <p:cNvPr id="156" name="Google Shape;156;p22"/>
          <p:cNvSpPr txBox="1"/>
          <p:nvPr/>
        </p:nvSpPr>
        <p:spPr>
          <a:xfrm>
            <a:off x="5014528" y="3322460"/>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Availability and if it is working</a:t>
            </a:r>
            <a:endParaRPr b="0" i="0" sz="1200" u="none" cap="none" strike="noStrike">
              <a:solidFill>
                <a:srgbClr val="262626"/>
              </a:solidFill>
              <a:latin typeface="Arial"/>
              <a:ea typeface="Arial"/>
              <a:cs typeface="Arial"/>
              <a:sym typeface="Arial"/>
            </a:endParaRPr>
          </a:p>
        </p:txBody>
      </p:sp>
      <p:cxnSp>
        <p:nvCxnSpPr>
          <p:cNvPr id="157" name="Google Shape;157;p22"/>
          <p:cNvCxnSpPr/>
          <p:nvPr/>
        </p:nvCxnSpPr>
        <p:spPr>
          <a:xfrm flipH="1" rot="10800000">
            <a:off x="160125" y="3005825"/>
            <a:ext cx="1991100" cy="13500"/>
          </a:xfrm>
          <a:prstGeom prst="straightConnector1">
            <a:avLst/>
          </a:prstGeom>
          <a:noFill/>
          <a:ln cap="flat" cmpd="sng" w="28575">
            <a:solidFill>
              <a:srgbClr val="FF9900"/>
            </a:solidFill>
            <a:prstDash val="solid"/>
            <a:round/>
            <a:headEnd len="sm" w="sm" type="none"/>
            <a:tailEnd len="sm" w="sm" type="none"/>
          </a:ln>
        </p:spPr>
      </p:cxnSp>
      <p:sp>
        <p:nvSpPr>
          <p:cNvPr id="158" name="Google Shape;158;p22"/>
          <p:cNvSpPr txBox="1"/>
          <p:nvPr/>
        </p:nvSpPr>
        <p:spPr>
          <a:xfrm>
            <a:off x="387003" y="3072485"/>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Available </a:t>
            </a:r>
            <a:r>
              <a:rPr lang="en" sz="1200">
                <a:solidFill>
                  <a:srgbClr val="262626"/>
                </a:solidFill>
              </a:rPr>
              <a:t>appts for screening</a:t>
            </a:r>
            <a:endParaRPr b="0" i="0" sz="1200" u="none" cap="none" strike="noStrike">
              <a:solidFill>
                <a:srgbClr val="262626"/>
              </a:solidFill>
              <a:latin typeface="Arial"/>
              <a:ea typeface="Arial"/>
              <a:cs typeface="Arial"/>
              <a:sym typeface="Arial"/>
            </a:endParaRPr>
          </a:p>
        </p:txBody>
      </p:sp>
      <p:cxnSp>
        <p:nvCxnSpPr>
          <p:cNvPr id="159" name="Google Shape;159;p22"/>
          <p:cNvCxnSpPr/>
          <p:nvPr/>
        </p:nvCxnSpPr>
        <p:spPr>
          <a:xfrm flipH="1" rot="10800000">
            <a:off x="160125" y="3620250"/>
            <a:ext cx="1746900" cy="10200"/>
          </a:xfrm>
          <a:prstGeom prst="straightConnector1">
            <a:avLst/>
          </a:prstGeom>
          <a:noFill/>
          <a:ln cap="flat" cmpd="sng" w="28575">
            <a:solidFill>
              <a:srgbClr val="FF9900"/>
            </a:solidFill>
            <a:prstDash val="solid"/>
            <a:round/>
            <a:headEnd len="sm" w="sm" type="none"/>
            <a:tailEnd len="sm" w="sm" type="none"/>
          </a:ln>
        </p:spPr>
      </p:cxnSp>
      <p:sp>
        <p:nvSpPr>
          <p:cNvPr id="160" name="Google Shape;160;p22"/>
          <p:cNvSpPr txBox="1"/>
          <p:nvPr/>
        </p:nvSpPr>
        <p:spPr>
          <a:xfrm>
            <a:off x="265564" y="3775505"/>
            <a:ext cx="1377300" cy="47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 sz="1200">
                <a:solidFill>
                  <a:srgbClr val="262626"/>
                </a:solidFill>
              </a:rPr>
              <a:t>Conducive environment</a:t>
            </a:r>
            <a:endParaRPr b="0" i="0" sz="1200" u="none" cap="none" strike="noStrike">
              <a:solidFill>
                <a:srgbClr val="262626"/>
              </a:solidFill>
              <a:latin typeface="Arial"/>
              <a:ea typeface="Arial"/>
              <a:cs typeface="Arial"/>
              <a:sym typeface="Arial"/>
            </a:endParaRPr>
          </a:p>
        </p:txBody>
      </p:sp>
      <p:sp>
        <p:nvSpPr>
          <p:cNvPr id="161" name="Google Shape;161;p22"/>
          <p:cNvSpPr txBox="1"/>
          <p:nvPr/>
        </p:nvSpPr>
        <p:spPr>
          <a:xfrm>
            <a:off x="7649789" y="2551916"/>
            <a:ext cx="1319700" cy="420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2400">
                <a:solidFill>
                  <a:srgbClr val="FFFFFF"/>
                </a:solidFill>
                <a:latin typeface="Calibri"/>
                <a:ea typeface="Calibri"/>
                <a:cs typeface="Calibri"/>
                <a:sym typeface="Calibri"/>
              </a:rPr>
              <a:t>AIM</a:t>
            </a:r>
            <a:endParaRPr b="1" i="0" sz="2400" u="none" cap="none" strike="noStrike">
              <a:solidFill>
                <a:srgbClr val="FFFFF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680250" y="0"/>
            <a:ext cx="77835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Current Process for Screening CHC Patients for PPD</a:t>
            </a:r>
            <a:endParaRPr/>
          </a:p>
        </p:txBody>
      </p:sp>
      <p:sp>
        <p:nvSpPr>
          <p:cNvPr id="167" name="Google Shape;167;p23"/>
          <p:cNvSpPr txBox="1"/>
          <p:nvPr>
            <p:ph idx="1" type="body"/>
          </p:nvPr>
        </p:nvSpPr>
        <p:spPr>
          <a:xfrm>
            <a:off x="0" y="572700"/>
            <a:ext cx="9144000" cy="4570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solidFill>
                  <a:schemeClr val="dk1"/>
                </a:solidFill>
              </a:rPr>
              <a:t>  </a:t>
            </a:r>
            <a:r>
              <a:rPr lang="en" sz="1300">
                <a:solidFill>
                  <a:schemeClr val="dk1"/>
                </a:solidFill>
              </a:rPr>
              <a:t> CHC Policy:</a:t>
            </a:r>
            <a:endParaRPr sz="1300">
              <a:solidFill>
                <a:schemeClr val="dk1"/>
              </a:solidFill>
            </a:endParaRPr>
          </a:p>
          <a:p>
            <a:pPr indent="0" lvl="0" marL="228600" rtl="0" algn="l">
              <a:spcBef>
                <a:spcPts val="600"/>
              </a:spcBef>
              <a:spcAft>
                <a:spcPts val="0"/>
              </a:spcAft>
              <a:buNone/>
            </a:pPr>
            <a:r>
              <a:rPr lang="en" sz="1300">
                <a:solidFill>
                  <a:schemeClr val="dk1"/>
                </a:solidFill>
              </a:rPr>
              <a:t>1. 	Mothers who receive prenatal care at CHCI will be screened for perinatal depression as part of the intake/risk assessment process or during the initial prenatal visit, again at 28 weeks and at the 6 week postpartum visit.  </a:t>
            </a:r>
            <a:endParaRPr sz="1300">
              <a:solidFill>
                <a:schemeClr val="dk1"/>
              </a:solidFill>
            </a:endParaRPr>
          </a:p>
          <a:p>
            <a:pPr indent="0" lvl="0" marL="228600" rtl="0" algn="l">
              <a:spcBef>
                <a:spcPts val="600"/>
              </a:spcBef>
              <a:spcAft>
                <a:spcPts val="0"/>
              </a:spcAft>
              <a:buNone/>
            </a:pPr>
            <a:r>
              <a:t/>
            </a:r>
            <a:endParaRPr sz="1300">
              <a:solidFill>
                <a:schemeClr val="dk1"/>
              </a:solidFill>
            </a:endParaRPr>
          </a:p>
          <a:p>
            <a:pPr indent="0" lvl="0" marL="228600" rtl="0" algn="l">
              <a:spcBef>
                <a:spcPts val="600"/>
              </a:spcBef>
              <a:spcAft>
                <a:spcPts val="0"/>
              </a:spcAft>
              <a:buNone/>
            </a:pPr>
            <a:r>
              <a:rPr lang="en" sz="1300">
                <a:solidFill>
                  <a:schemeClr val="dk1"/>
                </a:solidFill>
              </a:rPr>
              <a:t>2. 	At the infant’s first visit with the PCP (newborn visit or 1 week visit), MAs will provide mothers with information about postpartum depression, CHCI’s screening policy, and CHC’s follow up process for mothers who screen positive.  This will be a standard part of CHC routine Pediatric care at </a:t>
            </a:r>
            <a:r>
              <a:rPr b="1" lang="en" sz="1300">
                <a:solidFill>
                  <a:schemeClr val="accent6"/>
                </a:solidFill>
              </a:rPr>
              <a:t>every subsequent wcc</a:t>
            </a:r>
            <a:r>
              <a:rPr lang="en" sz="1300">
                <a:solidFill>
                  <a:schemeClr val="dk1"/>
                </a:solidFill>
              </a:rPr>
              <a:t> visit for the </a:t>
            </a:r>
            <a:r>
              <a:rPr b="1" lang="en" sz="1300">
                <a:solidFill>
                  <a:schemeClr val="accent6"/>
                </a:solidFill>
              </a:rPr>
              <a:t>first year of life</a:t>
            </a:r>
            <a:r>
              <a:rPr lang="en" sz="1300">
                <a:solidFill>
                  <a:schemeClr val="dk1"/>
                </a:solidFill>
              </a:rPr>
              <a:t>, so mothers who do not want to be tested must elect to opt out. Providers will also discuss this with mothers at that first visit. Screening will begin at the next visit (1 week, 2 weeks, etc.) </a:t>
            </a:r>
            <a:r>
              <a:rPr lang="en" sz="1300">
                <a:solidFill>
                  <a:schemeClr val="dk1"/>
                </a:solidFill>
              </a:rPr>
              <a:t>using the PHQ-2 screening tool or PHQ9 in adolescent mother documented as a smart form or in the vitals section in eCW.</a:t>
            </a:r>
            <a:endParaRPr sz="1300">
              <a:solidFill>
                <a:schemeClr val="dk1"/>
              </a:solidFill>
            </a:endParaRPr>
          </a:p>
          <a:p>
            <a:pPr indent="0" lvl="0" marL="228600" rtl="0" algn="l">
              <a:spcBef>
                <a:spcPts val="600"/>
              </a:spcBef>
              <a:spcAft>
                <a:spcPts val="0"/>
              </a:spcAft>
              <a:buNone/>
            </a:pPr>
            <a:r>
              <a:t/>
            </a:r>
            <a:endParaRPr sz="1300">
              <a:solidFill>
                <a:schemeClr val="dk1"/>
              </a:solidFill>
            </a:endParaRPr>
          </a:p>
          <a:p>
            <a:pPr indent="0" lvl="0" marL="228600" rtl="0" algn="l">
              <a:spcBef>
                <a:spcPts val="600"/>
              </a:spcBef>
              <a:spcAft>
                <a:spcPts val="0"/>
              </a:spcAft>
              <a:buNone/>
            </a:pPr>
            <a:r>
              <a:rPr lang="en" sz="1300">
                <a:solidFill>
                  <a:schemeClr val="dk1"/>
                </a:solidFill>
              </a:rPr>
              <a:t>3. 	At the infant’s next visit (at age 1 week, 2 weeks, or next visit after information given), mothers who do not opt-out of screening will have screening performed by the Medical Assistant and this should be clearly documented in the chart.  In the case that </a:t>
            </a:r>
            <a:r>
              <a:rPr lang="en" sz="1300">
                <a:solidFill>
                  <a:schemeClr val="accent6"/>
                </a:solidFill>
              </a:rPr>
              <a:t>another caregiver</a:t>
            </a:r>
            <a:r>
              <a:rPr lang="en" sz="1300">
                <a:solidFill>
                  <a:schemeClr val="dk1"/>
                </a:solidFill>
              </a:rPr>
              <a:t> (i.e. father, grandparent, foster parent or temporary guardian, older sibling, etc.) </a:t>
            </a:r>
            <a:r>
              <a:rPr lang="en" sz="1300">
                <a:solidFill>
                  <a:schemeClr val="accent6"/>
                </a:solidFill>
              </a:rPr>
              <a:t>brings the infant to their visit</a:t>
            </a:r>
            <a:r>
              <a:rPr lang="en" sz="1300">
                <a:solidFill>
                  <a:schemeClr val="dk1"/>
                </a:solidFill>
              </a:rPr>
              <a:t>, this </a:t>
            </a:r>
            <a:r>
              <a:rPr b="1" lang="en" sz="1300">
                <a:solidFill>
                  <a:schemeClr val="accent6"/>
                </a:solidFill>
              </a:rPr>
              <a:t>screening may be deferred with notation that the screen was Not Applicable (NA)</a:t>
            </a:r>
            <a:r>
              <a:rPr lang="en" sz="1300">
                <a:solidFill>
                  <a:schemeClr val="dk1"/>
                </a:solidFill>
              </a:rPr>
              <a:t> in the vitals section in ECW.</a:t>
            </a:r>
            <a:endParaRPr sz="1300">
              <a:solidFill>
                <a:schemeClr val="dk1"/>
              </a:solidFill>
            </a:endParaRPr>
          </a:p>
          <a:p>
            <a:pPr indent="0" lvl="0" marL="228600" rtl="0" algn="l">
              <a:spcBef>
                <a:spcPts val="600"/>
              </a:spcBef>
              <a:spcAft>
                <a:spcPts val="600"/>
              </a:spcAft>
              <a:buNone/>
            </a:pPr>
            <a:r>
              <a:t/>
            </a:r>
            <a:endParaRPr sz="13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4"/>
          <p:cNvSpPr txBox="1"/>
          <p:nvPr/>
        </p:nvSpPr>
        <p:spPr>
          <a:xfrm>
            <a:off x="267300" y="875975"/>
            <a:ext cx="8876700" cy="3165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a:solidFill>
                  <a:schemeClr val="dk1"/>
                </a:solidFill>
              </a:rPr>
              <a:t>Data that we were able to collect:</a:t>
            </a:r>
            <a:endParaRPr>
              <a:solidFill>
                <a:schemeClr val="dk1"/>
              </a:solidFill>
            </a:endParaRPr>
          </a:p>
          <a:p>
            <a:pPr indent="0" lvl="0" marL="0" rtl="0" algn="l">
              <a:lnSpc>
                <a:spcPct val="115000"/>
              </a:lnSpc>
              <a:spcBef>
                <a:spcPts val="1000"/>
              </a:spcBef>
              <a:spcAft>
                <a:spcPts val="0"/>
              </a:spcAft>
              <a:buNone/>
            </a:pPr>
            <a:r>
              <a:rPr lang="en" sz="1200">
                <a:solidFill>
                  <a:schemeClr val="dk1"/>
                </a:solidFill>
              </a:rPr>
              <a:t>---&gt; At what age of the newborn is the postpartum depression screening completed with moms?</a:t>
            </a:r>
            <a:endParaRPr sz="1200">
              <a:solidFill>
                <a:schemeClr val="dk1"/>
              </a:solidFill>
            </a:endParaRPr>
          </a:p>
          <a:p>
            <a:pPr indent="0" lvl="0" marL="0" rtl="0" algn="l">
              <a:lnSpc>
                <a:spcPct val="115000"/>
              </a:lnSpc>
              <a:spcBef>
                <a:spcPts val="1000"/>
              </a:spcBef>
              <a:spcAft>
                <a:spcPts val="0"/>
              </a:spcAft>
              <a:buNone/>
            </a:pPr>
            <a:r>
              <a:rPr lang="en" sz="1200">
                <a:solidFill>
                  <a:schemeClr val="dk1"/>
                </a:solidFill>
              </a:rPr>
              <a:t>---&gt; Rates of screening by CHC as an organization</a:t>
            </a:r>
            <a:endParaRPr sz="1200">
              <a:solidFill>
                <a:schemeClr val="dk1"/>
              </a:solidFill>
            </a:endParaRPr>
          </a:p>
          <a:p>
            <a:pPr indent="0" lvl="0" marL="0" rtl="0" algn="l">
              <a:lnSpc>
                <a:spcPct val="115000"/>
              </a:lnSpc>
              <a:spcBef>
                <a:spcPts val="1000"/>
              </a:spcBef>
              <a:spcAft>
                <a:spcPts val="0"/>
              </a:spcAft>
              <a:buNone/>
            </a:pPr>
            <a:r>
              <a:rPr lang="en" sz="1200">
                <a:solidFill>
                  <a:schemeClr val="dk1"/>
                </a:solidFill>
              </a:rPr>
              <a:t>---&gt; Rates of screening by Meriden CHC</a:t>
            </a:r>
            <a:endParaRPr sz="1200">
              <a:solidFill>
                <a:schemeClr val="dk1"/>
              </a:solidFill>
            </a:endParaRPr>
          </a:p>
          <a:p>
            <a:pPr indent="0" lvl="0" marL="0" rtl="0" algn="l">
              <a:lnSpc>
                <a:spcPct val="115000"/>
              </a:lnSpc>
              <a:spcBef>
                <a:spcPts val="1000"/>
              </a:spcBef>
              <a:spcAft>
                <a:spcPts val="0"/>
              </a:spcAft>
              <a:buNone/>
            </a:pPr>
            <a:r>
              <a:rPr lang="en" sz="1200">
                <a:solidFill>
                  <a:schemeClr val="dk1"/>
                </a:solidFill>
              </a:rPr>
              <a:t>---&gt; Rates of screening by Hartford CHC</a:t>
            </a:r>
            <a:endParaRPr sz="1200">
              <a:solidFill>
                <a:schemeClr val="dk1"/>
              </a:solidFill>
            </a:endParaRPr>
          </a:p>
          <a:p>
            <a:pPr indent="0" lvl="0" marL="0" rtl="0" algn="l">
              <a:lnSpc>
                <a:spcPct val="115000"/>
              </a:lnSpc>
              <a:spcBef>
                <a:spcPts val="1000"/>
              </a:spcBef>
              <a:spcAft>
                <a:spcPts val="0"/>
              </a:spcAft>
              <a:buNone/>
            </a:pPr>
            <a:r>
              <a:rPr lang="en" sz="1200">
                <a:solidFill>
                  <a:schemeClr val="dk1"/>
                </a:solidFill>
              </a:rPr>
              <a:t> </a:t>
            </a:r>
            <a:endParaRPr sz="1200">
              <a:solidFill>
                <a:schemeClr val="dk1"/>
              </a:solidFill>
            </a:endParaRPr>
          </a:p>
          <a:p>
            <a:pPr indent="0" lvl="0" marL="0" rtl="0" algn="l">
              <a:lnSpc>
                <a:spcPct val="115000"/>
              </a:lnSpc>
              <a:spcBef>
                <a:spcPts val="1000"/>
              </a:spcBef>
              <a:spcAft>
                <a:spcPts val="0"/>
              </a:spcAft>
              <a:buNone/>
            </a:pPr>
            <a:r>
              <a:rPr b="1" lang="en">
                <a:solidFill>
                  <a:schemeClr val="dk1"/>
                </a:solidFill>
              </a:rPr>
              <a:t>Data that we </a:t>
            </a:r>
            <a:r>
              <a:rPr b="1" lang="en">
                <a:solidFill>
                  <a:schemeClr val="dk1"/>
                </a:solidFill>
              </a:rPr>
              <a:t>couldn’t collect:</a:t>
            </a:r>
            <a:endParaRPr b="1">
              <a:solidFill>
                <a:schemeClr val="dk1"/>
              </a:solidFill>
            </a:endParaRPr>
          </a:p>
          <a:p>
            <a:pPr indent="0" lvl="0" marL="0" rtl="0" algn="l">
              <a:lnSpc>
                <a:spcPct val="115000"/>
              </a:lnSpc>
              <a:spcBef>
                <a:spcPts val="1000"/>
              </a:spcBef>
              <a:spcAft>
                <a:spcPts val="0"/>
              </a:spcAft>
              <a:buNone/>
            </a:pPr>
            <a:r>
              <a:rPr lang="en" sz="1200">
                <a:solidFill>
                  <a:schemeClr val="dk1"/>
                </a:solidFill>
              </a:rPr>
              <a:t>-XXX-&gt; Any details about calling birthing parent to screen if they are not present during WCC?</a:t>
            </a:r>
            <a:endParaRPr sz="1200">
              <a:solidFill>
                <a:schemeClr val="dk1"/>
              </a:solidFill>
            </a:endParaRPr>
          </a:p>
          <a:p>
            <a:pPr indent="0" lvl="0" marL="0" rtl="0" algn="l">
              <a:lnSpc>
                <a:spcPct val="115000"/>
              </a:lnSpc>
              <a:spcBef>
                <a:spcPts val="1000"/>
              </a:spcBef>
              <a:spcAft>
                <a:spcPts val="1000"/>
              </a:spcAft>
              <a:buNone/>
            </a:pPr>
            <a:r>
              <a:rPr lang="en" sz="1200">
                <a:solidFill>
                  <a:schemeClr val="dk1"/>
                </a:solidFill>
              </a:rPr>
              <a:t>-XXX-&gt; Demographics of birthing parents, including history of depression prior to delivery of infant.</a:t>
            </a:r>
            <a:endParaRPr sz="1200">
              <a:solidFill>
                <a:schemeClr val="dk1"/>
              </a:solidFill>
            </a:endParaRPr>
          </a:p>
        </p:txBody>
      </p:sp>
      <p:sp>
        <p:nvSpPr>
          <p:cNvPr id="173" name="Google Shape;173;p24"/>
          <p:cNvSpPr txBox="1"/>
          <p:nvPr/>
        </p:nvSpPr>
        <p:spPr>
          <a:xfrm>
            <a:off x="4002750" y="155300"/>
            <a:ext cx="11385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500">
                <a:solidFill>
                  <a:schemeClr val="dk1"/>
                </a:solidFill>
              </a:rPr>
              <a:t>DATA </a:t>
            </a:r>
            <a:endParaRPr sz="25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pic>
        <p:nvPicPr>
          <p:cNvPr id="178" name="Google Shape;178;p25"/>
          <p:cNvPicPr preferRelativeResize="0"/>
          <p:nvPr/>
        </p:nvPicPr>
        <p:blipFill>
          <a:blip r:embed="rId3">
            <a:alphaModFix/>
          </a:blip>
          <a:stretch>
            <a:fillRect/>
          </a:stretch>
        </p:blipFill>
        <p:spPr>
          <a:xfrm>
            <a:off x="1820363" y="217825"/>
            <a:ext cx="5503275" cy="48387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pic>
        <p:nvPicPr>
          <p:cNvPr id="183" name="Google Shape;183;p26"/>
          <p:cNvPicPr preferRelativeResize="0"/>
          <p:nvPr/>
        </p:nvPicPr>
        <p:blipFill>
          <a:blip r:embed="rId3">
            <a:alphaModFix/>
          </a:blip>
          <a:stretch>
            <a:fillRect/>
          </a:stretch>
        </p:blipFill>
        <p:spPr>
          <a:xfrm>
            <a:off x="152400" y="758800"/>
            <a:ext cx="8839198" cy="362589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7"/>
          <p:cNvSpPr txBox="1"/>
          <p:nvPr/>
        </p:nvSpPr>
        <p:spPr>
          <a:xfrm>
            <a:off x="725500" y="403975"/>
            <a:ext cx="798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solidFill>
                <a:schemeClr val="dk1"/>
              </a:solidFill>
            </a:endParaRPr>
          </a:p>
        </p:txBody>
      </p:sp>
      <p:sp>
        <p:nvSpPr>
          <p:cNvPr id="189" name="Google Shape;189;p27"/>
          <p:cNvSpPr txBox="1"/>
          <p:nvPr/>
        </p:nvSpPr>
        <p:spPr>
          <a:xfrm>
            <a:off x="288600" y="307900"/>
            <a:ext cx="8590500" cy="1600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500">
                <a:solidFill>
                  <a:schemeClr val="dk1"/>
                </a:solidFill>
              </a:rPr>
              <a:t>Data analysis:</a:t>
            </a:r>
            <a:endParaRPr sz="2500">
              <a:solidFill>
                <a:schemeClr val="dk1"/>
              </a:solidFill>
            </a:endParaRPr>
          </a:p>
          <a:p>
            <a:pPr indent="0" lvl="0" marL="0" rtl="0" algn="l">
              <a:spcBef>
                <a:spcPts val="0"/>
              </a:spcBef>
              <a:spcAft>
                <a:spcPts val="0"/>
              </a:spcAft>
              <a:buNone/>
            </a:pPr>
            <a:r>
              <a:t/>
            </a:r>
            <a:endParaRPr sz="2500">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Per CHC policy birthing mothers who do not opt out are screened for PPD at every wcc visit. </a:t>
            </a:r>
            <a:endParaRPr>
              <a:solidFill>
                <a:schemeClr val="dk1"/>
              </a:solidFill>
            </a:endParaRPr>
          </a:p>
          <a:p>
            <a:pPr indent="0" lvl="0" marL="457200" rtl="0" algn="l">
              <a:spcBef>
                <a:spcPts val="0"/>
              </a:spcBef>
              <a:spcAft>
                <a:spcPts val="0"/>
              </a:spcAft>
              <a:buNone/>
            </a:pPr>
            <a:r>
              <a:rPr lang="en">
                <a:solidFill>
                  <a:schemeClr val="dk1"/>
                </a:solidFill>
              </a:rPr>
              <a:t>The data shows how many birthing mothers are screened but doesnt explain how </a:t>
            </a:r>
            <a:r>
              <a:rPr lang="en">
                <a:solidFill>
                  <a:schemeClr val="dk1"/>
                </a:solidFill>
              </a:rPr>
              <a:t>many</a:t>
            </a:r>
            <a:r>
              <a:rPr lang="en">
                <a:solidFill>
                  <a:schemeClr val="dk1"/>
                </a:solidFill>
              </a:rPr>
              <a:t> mothers opted out or not screened even when present. </a:t>
            </a:r>
            <a:endParaRPr>
              <a:solidFill>
                <a:schemeClr val="dk1"/>
              </a:solidFill>
            </a:endParaRPr>
          </a:p>
        </p:txBody>
      </p:sp>
      <p:pic>
        <p:nvPicPr>
          <p:cNvPr id="190" name="Google Shape;190;p27"/>
          <p:cNvPicPr preferRelativeResize="0"/>
          <p:nvPr/>
        </p:nvPicPr>
        <p:blipFill>
          <a:blip r:embed="rId3">
            <a:alphaModFix/>
          </a:blip>
          <a:stretch>
            <a:fillRect/>
          </a:stretch>
        </p:blipFill>
        <p:spPr>
          <a:xfrm>
            <a:off x="2896213" y="1908700"/>
            <a:ext cx="3375274" cy="2967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8"/>
          <p:cNvSpPr txBox="1"/>
          <p:nvPr/>
        </p:nvSpPr>
        <p:spPr>
          <a:xfrm>
            <a:off x="248200" y="307900"/>
            <a:ext cx="6059100" cy="207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500">
                <a:solidFill>
                  <a:schemeClr val="dk1"/>
                </a:solidFill>
              </a:rPr>
              <a:t>Data Analysis:</a:t>
            </a:r>
            <a:endParaRPr sz="2500">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2. The data </a:t>
            </a:r>
            <a:r>
              <a:rPr lang="en">
                <a:solidFill>
                  <a:schemeClr val="dk1"/>
                </a:solidFill>
              </a:rPr>
              <a:t>doesn't</a:t>
            </a:r>
            <a:r>
              <a:rPr lang="en">
                <a:solidFill>
                  <a:schemeClr val="dk1"/>
                </a:solidFill>
              </a:rPr>
              <a:t> show if the percent not screened was due to:</a:t>
            </a:r>
            <a:endParaRPr>
              <a:solidFill>
                <a:schemeClr val="dk1"/>
              </a:solidFill>
            </a:endParaRPr>
          </a:p>
          <a:p>
            <a:pPr indent="-317500" lvl="0" marL="457200" rtl="0" algn="l">
              <a:spcBef>
                <a:spcPts val="0"/>
              </a:spcBef>
              <a:spcAft>
                <a:spcPts val="0"/>
              </a:spcAft>
              <a:buClr>
                <a:schemeClr val="dk1"/>
              </a:buClr>
              <a:buSzPts val="1400"/>
              <a:buAutoNum type="alphaLcPeriod"/>
            </a:pPr>
            <a:r>
              <a:rPr lang="en">
                <a:solidFill>
                  <a:schemeClr val="dk1"/>
                </a:solidFill>
              </a:rPr>
              <a:t>Birthing mothers who opted out.</a:t>
            </a:r>
            <a:endParaRPr>
              <a:solidFill>
                <a:schemeClr val="dk1"/>
              </a:solidFill>
            </a:endParaRPr>
          </a:p>
          <a:p>
            <a:pPr indent="-317500" lvl="0" marL="457200" rtl="0" algn="l">
              <a:spcBef>
                <a:spcPts val="0"/>
              </a:spcBef>
              <a:spcAft>
                <a:spcPts val="0"/>
              </a:spcAft>
              <a:buClr>
                <a:schemeClr val="dk1"/>
              </a:buClr>
              <a:buSzPts val="1400"/>
              <a:buAutoNum type="alphaLcPeriod"/>
            </a:pPr>
            <a:r>
              <a:rPr lang="en">
                <a:solidFill>
                  <a:schemeClr val="dk1"/>
                </a:solidFill>
              </a:rPr>
              <a:t>Birthing mothers who were not present during the WCC.</a:t>
            </a:r>
            <a:endParaRPr>
              <a:solidFill>
                <a:schemeClr val="dk1"/>
              </a:solidFill>
            </a:endParaRPr>
          </a:p>
          <a:p>
            <a:pPr indent="-317500" lvl="0" marL="457200" rtl="0" algn="l">
              <a:spcBef>
                <a:spcPts val="0"/>
              </a:spcBef>
              <a:spcAft>
                <a:spcPts val="0"/>
              </a:spcAft>
              <a:buClr>
                <a:schemeClr val="dk1"/>
              </a:buClr>
              <a:buSzPts val="1400"/>
              <a:buAutoNum type="alphaLcPeriod"/>
            </a:pPr>
            <a:r>
              <a:rPr lang="en">
                <a:solidFill>
                  <a:schemeClr val="dk1"/>
                </a:solidFill>
              </a:rPr>
              <a:t>A failure to screen by staff.</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3. Data doesn’t </a:t>
            </a:r>
            <a:r>
              <a:rPr lang="en">
                <a:solidFill>
                  <a:schemeClr val="dk1"/>
                </a:solidFill>
              </a:rPr>
              <a:t>specify if screening was done once or at every WCC.</a:t>
            </a:r>
            <a:endParaRPr>
              <a:solidFill>
                <a:schemeClr val="dk1"/>
              </a:solidFill>
            </a:endParaRPr>
          </a:p>
        </p:txBody>
      </p:sp>
      <p:pic>
        <p:nvPicPr>
          <p:cNvPr id="196" name="Google Shape;196;p28"/>
          <p:cNvPicPr preferRelativeResize="0"/>
          <p:nvPr/>
        </p:nvPicPr>
        <p:blipFill>
          <a:blip r:embed="rId3">
            <a:alphaModFix/>
          </a:blip>
          <a:stretch>
            <a:fillRect/>
          </a:stretch>
        </p:blipFill>
        <p:spPr>
          <a:xfrm>
            <a:off x="1473772" y="2408400"/>
            <a:ext cx="6196450" cy="25418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9"/>
          <p:cNvSpPr txBox="1"/>
          <p:nvPr/>
        </p:nvSpPr>
        <p:spPr>
          <a:xfrm>
            <a:off x="409800" y="482900"/>
            <a:ext cx="32136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500">
                <a:solidFill>
                  <a:schemeClr val="dk1"/>
                </a:solidFill>
              </a:rPr>
              <a:t>Possible </a:t>
            </a:r>
            <a:r>
              <a:rPr lang="en" sz="2500">
                <a:solidFill>
                  <a:schemeClr val="dk1"/>
                </a:solidFill>
              </a:rPr>
              <a:t>Root Cause</a:t>
            </a:r>
            <a:endParaRPr sz="2500">
              <a:solidFill>
                <a:schemeClr val="dk1"/>
              </a:solidFill>
            </a:endParaRPr>
          </a:p>
        </p:txBody>
      </p:sp>
      <p:sp>
        <p:nvSpPr>
          <p:cNvPr id="202" name="Google Shape;202;p29"/>
          <p:cNvSpPr txBox="1"/>
          <p:nvPr/>
        </p:nvSpPr>
        <p:spPr>
          <a:xfrm>
            <a:off x="409800" y="1223425"/>
            <a:ext cx="7580700" cy="441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0"/>
              </a:spcAft>
              <a:buNone/>
            </a:pPr>
            <a:r>
              <a:rPr lang="en">
                <a:solidFill>
                  <a:schemeClr val="dk1"/>
                </a:solidFill>
              </a:rPr>
              <a:t>1.</a:t>
            </a:r>
            <a:r>
              <a:rPr lang="en">
                <a:solidFill>
                  <a:schemeClr val="dk1"/>
                </a:solidFill>
                <a:latin typeface="Times New Roman"/>
                <a:ea typeface="Times New Roman"/>
                <a:cs typeface="Times New Roman"/>
                <a:sym typeface="Times New Roman"/>
              </a:rPr>
              <a:t>      </a:t>
            </a:r>
            <a:r>
              <a:rPr lang="en">
                <a:solidFill>
                  <a:schemeClr val="dk1"/>
                </a:solidFill>
              </a:rPr>
              <a:t>Insufficient data collected or proper process in place to reflect policy.</a:t>
            </a:r>
            <a:endParaRPr>
              <a:solidFill>
                <a:schemeClr val="dk1"/>
              </a:solidFill>
            </a:endParaRPr>
          </a:p>
          <a:p>
            <a:pPr indent="0" lvl="0" marL="0" rtl="0" algn="l">
              <a:lnSpc>
                <a:spcPct val="115000"/>
              </a:lnSpc>
              <a:spcBef>
                <a:spcPts val="1200"/>
              </a:spcBef>
              <a:spcAft>
                <a:spcPts val="0"/>
              </a:spcAft>
              <a:buNone/>
            </a:pPr>
            <a:r>
              <a:rPr lang="en">
                <a:solidFill>
                  <a:schemeClr val="dk1"/>
                </a:solidFill>
              </a:rPr>
              <a:t> </a:t>
            </a:r>
            <a:endParaRPr>
              <a:solidFill>
                <a:schemeClr val="dk1"/>
              </a:solidFill>
            </a:endParaRPr>
          </a:p>
          <a:p>
            <a:pPr indent="0" lvl="0" marL="0" rtl="0" algn="l">
              <a:lnSpc>
                <a:spcPct val="115000"/>
              </a:lnSpc>
              <a:spcBef>
                <a:spcPts val="1200"/>
              </a:spcBef>
              <a:spcAft>
                <a:spcPts val="0"/>
              </a:spcAft>
              <a:buNone/>
            </a:pPr>
            <a:r>
              <a:rPr lang="en">
                <a:solidFill>
                  <a:schemeClr val="dk1"/>
                </a:solidFill>
              </a:rPr>
              <a:t>2.</a:t>
            </a:r>
            <a:r>
              <a:rPr lang="en">
                <a:solidFill>
                  <a:schemeClr val="dk1"/>
                </a:solidFill>
                <a:latin typeface="Times New Roman"/>
                <a:ea typeface="Times New Roman"/>
                <a:cs typeface="Times New Roman"/>
                <a:sym typeface="Times New Roman"/>
              </a:rPr>
              <a:t>      </a:t>
            </a:r>
            <a:r>
              <a:rPr lang="en">
                <a:solidFill>
                  <a:schemeClr val="dk1"/>
                </a:solidFill>
              </a:rPr>
              <a:t>There is great variability who shows up during wcc but no data to reflect this.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 </a:t>
            </a:r>
            <a:endParaRPr>
              <a:solidFill>
                <a:schemeClr val="dk1"/>
              </a:solidFill>
            </a:endParaRPr>
          </a:p>
          <a:p>
            <a:pPr indent="0" lvl="0" marL="0" rtl="0" algn="l">
              <a:lnSpc>
                <a:spcPct val="115000"/>
              </a:lnSpc>
              <a:spcBef>
                <a:spcPts val="1200"/>
              </a:spcBef>
              <a:spcAft>
                <a:spcPts val="0"/>
              </a:spcAft>
              <a:buNone/>
            </a:pPr>
            <a:r>
              <a:rPr lang="en">
                <a:solidFill>
                  <a:schemeClr val="dk1"/>
                </a:solidFill>
              </a:rPr>
              <a:t>3.</a:t>
            </a:r>
            <a:r>
              <a:rPr lang="en">
                <a:solidFill>
                  <a:schemeClr val="dk1"/>
                </a:solidFill>
                <a:latin typeface="Times New Roman"/>
                <a:ea typeface="Times New Roman"/>
                <a:cs typeface="Times New Roman"/>
                <a:sym typeface="Times New Roman"/>
              </a:rPr>
              <a:t>      </a:t>
            </a:r>
            <a:r>
              <a:rPr lang="en">
                <a:solidFill>
                  <a:schemeClr val="dk1"/>
                </a:solidFill>
              </a:rPr>
              <a:t>No process in place to screen birthing mothers when they are not present.</a:t>
            </a:r>
            <a:endParaRPr>
              <a:solidFill>
                <a:schemeClr val="dk1"/>
              </a:solidFill>
            </a:endParaRPr>
          </a:p>
          <a:p>
            <a:pPr indent="0" lvl="0" marL="0" rtl="0" algn="l">
              <a:lnSpc>
                <a:spcPct val="115000"/>
              </a:lnSpc>
              <a:spcBef>
                <a:spcPts val="1200"/>
              </a:spcBef>
              <a:spcAft>
                <a:spcPts val="0"/>
              </a:spcAft>
              <a:buNone/>
            </a:pPr>
            <a:r>
              <a:rPr lang="en">
                <a:solidFill>
                  <a:schemeClr val="dk1"/>
                </a:solidFill>
              </a:rPr>
              <a:t> </a:t>
            </a:r>
            <a:endParaRPr>
              <a:solidFill>
                <a:schemeClr val="dk1"/>
              </a:solidFill>
            </a:endParaRPr>
          </a:p>
          <a:p>
            <a:pPr indent="0" lvl="0" marL="0" rtl="0" algn="l">
              <a:lnSpc>
                <a:spcPct val="115000"/>
              </a:lnSpc>
              <a:spcBef>
                <a:spcPts val="1200"/>
              </a:spcBef>
              <a:spcAft>
                <a:spcPts val="0"/>
              </a:spcAft>
              <a:buNone/>
            </a:pPr>
            <a:r>
              <a:rPr lang="en">
                <a:solidFill>
                  <a:schemeClr val="dk1"/>
                </a:solidFill>
              </a:rPr>
              <a:t>4.</a:t>
            </a:r>
            <a:r>
              <a:rPr lang="en">
                <a:solidFill>
                  <a:schemeClr val="dk1"/>
                </a:solidFill>
                <a:latin typeface="Times New Roman"/>
                <a:ea typeface="Times New Roman"/>
                <a:cs typeface="Times New Roman"/>
                <a:sym typeface="Times New Roman"/>
              </a:rPr>
              <a:t>      </a:t>
            </a:r>
            <a:r>
              <a:rPr lang="en">
                <a:solidFill>
                  <a:schemeClr val="dk1"/>
                </a:solidFill>
              </a:rPr>
              <a:t>Need for Smart Forms to be available for EPDS in addition to PHQ-2 and PHQ-9.</a:t>
            </a:r>
            <a:endParaRPr>
              <a:solidFill>
                <a:schemeClr val="dk1"/>
              </a:solidFill>
            </a:endParaRPr>
          </a:p>
          <a:p>
            <a:pPr indent="0" lvl="0" marL="0" rtl="0" algn="l">
              <a:lnSpc>
                <a:spcPct val="115000"/>
              </a:lnSpc>
              <a:spcBef>
                <a:spcPts val="1200"/>
              </a:spcBef>
              <a:spcAft>
                <a:spcPts val="0"/>
              </a:spcAft>
              <a:buNone/>
            </a:pPr>
            <a:r>
              <a:rPr lang="en">
                <a:solidFill>
                  <a:schemeClr val="dk1"/>
                </a:solidFill>
              </a:rPr>
              <a:t> </a:t>
            </a:r>
            <a:endParaRPr>
              <a:solidFill>
                <a:schemeClr val="dk1"/>
              </a:solidFill>
            </a:endParaRPr>
          </a:p>
          <a:p>
            <a:pPr indent="0" lvl="0" marL="0" rtl="0" algn="l">
              <a:lnSpc>
                <a:spcPct val="115000"/>
              </a:lnSpc>
              <a:spcBef>
                <a:spcPts val="1200"/>
              </a:spcBef>
              <a:spcAft>
                <a:spcPts val="0"/>
              </a:spcAft>
              <a:buNone/>
            </a:pPr>
            <a:r>
              <a:rPr lang="en">
                <a:solidFill>
                  <a:schemeClr val="dk1"/>
                </a:solidFill>
              </a:rPr>
              <a:t>5.</a:t>
            </a:r>
            <a:r>
              <a:rPr lang="en">
                <a:solidFill>
                  <a:schemeClr val="dk1"/>
                </a:solidFill>
                <a:latin typeface="Times New Roman"/>
                <a:ea typeface="Times New Roman"/>
                <a:cs typeface="Times New Roman"/>
                <a:sym typeface="Times New Roman"/>
              </a:rPr>
              <a:t>      </a:t>
            </a:r>
            <a:r>
              <a:rPr lang="en">
                <a:solidFill>
                  <a:schemeClr val="dk1"/>
                </a:solidFill>
              </a:rPr>
              <a:t>Paper versions of the screening tools are not available in all languages.</a:t>
            </a:r>
            <a:endParaRPr>
              <a:solidFill>
                <a:schemeClr val="dk1"/>
              </a:solidFill>
            </a:endParaRPr>
          </a:p>
          <a:p>
            <a:pPr indent="0" lvl="0" marL="457200" rtl="0" algn="l">
              <a:lnSpc>
                <a:spcPct val="115000"/>
              </a:lnSpc>
              <a:spcBef>
                <a:spcPts val="1200"/>
              </a:spcBef>
              <a:spcAft>
                <a:spcPts val="0"/>
              </a:spcAft>
              <a:buNone/>
            </a:pPr>
            <a:r>
              <a:t/>
            </a:r>
            <a:endParaRPr>
              <a:solidFill>
                <a:schemeClr val="dk1"/>
              </a:solidFill>
            </a:endParaRPr>
          </a:p>
          <a:p>
            <a:pPr indent="0" lvl="0" marL="457200" rtl="0" algn="l">
              <a:spcBef>
                <a:spcPts val="1200"/>
              </a:spcBef>
              <a:spcAft>
                <a:spcPts val="0"/>
              </a:spcAft>
              <a:buNone/>
            </a:pPr>
            <a:r>
              <a:t/>
            </a:r>
            <a:endParaRPr>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6" name="Shape 206"/>
        <p:cNvGrpSpPr/>
        <p:nvPr/>
      </p:nvGrpSpPr>
      <p:grpSpPr>
        <a:xfrm>
          <a:off x="0" y="0"/>
          <a:ext cx="0" cy="0"/>
          <a:chOff x="0" y="0"/>
          <a:chExt cx="0" cy="0"/>
        </a:xfrm>
      </p:grpSpPr>
      <p:sp>
        <p:nvSpPr>
          <p:cNvPr id="207" name="Google Shape;207;p30"/>
          <p:cNvSpPr/>
          <p:nvPr/>
        </p:nvSpPr>
        <p:spPr>
          <a:xfrm>
            <a:off x="612300" y="1494075"/>
            <a:ext cx="1965300" cy="1039800"/>
          </a:xfrm>
          <a:prstGeom prst="rect">
            <a:avLst/>
          </a:prstGeom>
          <a:gradFill>
            <a:gsLst>
              <a:gs pos="0">
                <a:srgbClr val="F5D0D0"/>
              </a:gs>
              <a:gs pos="100000">
                <a:srgbClr val="D96868"/>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Birthing mother NOT present during WCC</a:t>
            </a:r>
            <a:endParaRPr/>
          </a:p>
        </p:txBody>
      </p:sp>
      <p:sp>
        <p:nvSpPr>
          <p:cNvPr id="208" name="Google Shape;208;p30"/>
          <p:cNvSpPr/>
          <p:nvPr/>
        </p:nvSpPr>
        <p:spPr>
          <a:xfrm>
            <a:off x="2899150" y="1494075"/>
            <a:ext cx="2138400" cy="1039800"/>
          </a:xfrm>
          <a:prstGeom prst="rect">
            <a:avLst/>
          </a:prstGeom>
          <a:gradFill>
            <a:gsLst>
              <a:gs pos="0">
                <a:srgbClr val="FFF6DB"/>
              </a:gs>
              <a:gs pos="100000">
                <a:srgbClr val="FAD25C"/>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MA informs MP that birthing mother is not present during the visit</a:t>
            </a:r>
            <a:endParaRPr/>
          </a:p>
        </p:txBody>
      </p:sp>
      <p:sp>
        <p:nvSpPr>
          <p:cNvPr id="209" name="Google Shape;209;p30"/>
          <p:cNvSpPr/>
          <p:nvPr/>
        </p:nvSpPr>
        <p:spPr>
          <a:xfrm>
            <a:off x="2899150" y="2875525"/>
            <a:ext cx="2138400" cy="1039800"/>
          </a:xfrm>
          <a:prstGeom prst="rect">
            <a:avLst/>
          </a:prstGeom>
          <a:gradFill>
            <a:gsLst>
              <a:gs pos="0">
                <a:srgbClr val="FFF6DB"/>
              </a:gs>
              <a:gs pos="100000">
                <a:srgbClr val="FAD25C"/>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MP sends notification to inform birthing mother about PPD and need for screening through:</a:t>
            </a:r>
            <a:endParaRPr/>
          </a:p>
        </p:txBody>
      </p:sp>
      <p:sp>
        <p:nvSpPr>
          <p:cNvPr id="210" name="Google Shape;210;p30"/>
          <p:cNvSpPr/>
          <p:nvPr/>
        </p:nvSpPr>
        <p:spPr>
          <a:xfrm>
            <a:off x="1226275" y="4256975"/>
            <a:ext cx="1532700" cy="566400"/>
          </a:xfrm>
          <a:prstGeom prst="rect">
            <a:avLst/>
          </a:prstGeom>
          <a:gradFill>
            <a:gsLst>
              <a:gs pos="0">
                <a:srgbClr val="DCECD5"/>
              </a:gs>
              <a:gs pos="100000">
                <a:srgbClr val="93BC81"/>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CDSS reminder</a:t>
            </a:r>
            <a:endParaRPr/>
          </a:p>
        </p:txBody>
      </p:sp>
      <p:sp>
        <p:nvSpPr>
          <p:cNvPr id="211" name="Google Shape;211;p30"/>
          <p:cNvSpPr/>
          <p:nvPr/>
        </p:nvSpPr>
        <p:spPr>
          <a:xfrm>
            <a:off x="2950150" y="4256975"/>
            <a:ext cx="2036400" cy="566400"/>
          </a:xfrm>
          <a:prstGeom prst="rect">
            <a:avLst/>
          </a:prstGeom>
          <a:gradFill>
            <a:gsLst>
              <a:gs pos="0">
                <a:srgbClr val="DCECD5"/>
              </a:gs>
              <a:gs pos="100000">
                <a:srgbClr val="93BC81"/>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Texting bin / appt recall</a:t>
            </a:r>
            <a:endParaRPr/>
          </a:p>
        </p:txBody>
      </p:sp>
      <p:sp>
        <p:nvSpPr>
          <p:cNvPr id="212" name="Google Shape;212;p30"/>
          <p:cNvSpPr/>
          <p:nvPr/>
        </p:nvSpPr>
        <p:spPr>
          <a:xfrm>
            <a:off x="5177725" y="4256975"/>
            <a:ext cx="2740200" cy="566400"/>
          </a:xfrm>
          <a:prstGeom prst="rect">
            <a:avLst/>
          </a:prstGeom>
          <a:gradFill>
            <a:gsLst>
              <a:gs pos="0">
                <a:srgbClr val="DCECD5"/>
              </a:gs>
              <a:gs pos="100000">
                <a:srgbClr val="93BC81"/>
              </a:gs>
            </a:gsLst>
            <a:lin ang="5400012" scaled="0"/>
          </a:gra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Message through patient portal</a:t>
            </a:r>
            <a:endParaRPr/>
          </a:p>
        </p:txBody>
      </p:sp>
      <p:cxnSp>
        <p:nvCxnSpPr>
          <p:cNvPr id="213" name="Google Shape;213;p30"/>
          <p:cNvCxnSpPr>
            <a:stCxn id="207" idx="3"/>
            <a:endCxn id="208" idx="1"/>
          </p:cNvCxnSpPr>
          <p:nvPr/>
        </p:nvCxnSpPr>
        <p:spPr>
          <a:xfrm>
            <a:off x="2577600" y="2013975"/>
            <a:ext cx="321600" cy="0"/>
          </a:xfrm>
          <a:prstGeom prst="straightConnector1">
            <a:avLst/>
          </a:prstGeom>
          <a:noFill/>
          <a:ln cap="flat" cmpd="sng" w="9525">
            <a:solidFill>
              <a:srgbClr val="000000"/>
            </a:solidFill>
            <a:prstDash val="solid"/>
            <a:round/>
            <a:headEnd len="med" w="med" type="none"/>
            <a:tailEnd len="med" w="med" type="triangle"/>
          </a:ln>
        </p:spPr>
      </p:cxnSp>
      <p:cxnSp>
        <p:nvCxnSpPr>
          <p:cNvPr id="214" name="Google Shape;214;p30"/>
          <p:cNvCxnSpPr>
            <a:stCxn id="208" idx="2"/>
            <a:endCxn id="209" idx="0"/>
          </p:cNvCxnSpPr>
          <p:nvPr/>
        </p:nvCxnSpPr>
        <p:spPr>
          <a:xfrm>
            <a:off x="3968350" y="2533875"/>
            <a:ext cx="0" cy="341700"/>
          </a:xfrm>
          <a:prstGeom prst="straightConnector1">
            <a:avLst/>
          </a:prstGeom>
          <a:noFill/>
          <a:ln cap="flat" cmpd="sng" w="9525">
            <a:solidFill>
              <a:srgbClr val="000000"/>
            </a:solidFill>
            <a:prstDash val="solid"/>
            <a:round/>
            <a:headEnd len="med" w="med" type="none"/>
            <a:tailEnd len="med" w="med" type="triangle"/>
          </a:ln>
        </p:spPr>
      </p:cxnSp>
      <p:cxnSp>
        <p:nvCxnSpPr>
          <p:cNvPr id="215" name="Google Shape;215;p30"/>
          <p:cNvCxnSpPr>
            <a:stCxn id="209" idx="2"/>
            <a:endCxn id="210" idx="0"/>
          </p:cNvCxnSpPr>
          <p:nvPr/>
        </p:nvCxnSpPr>
        <p:spPr>
          <a:xfrm flipH="1">
            <a:off x="1992550" y="3915325"/>
            <a:ext cx="1975800" cy="341700"/>
          </a:xfrm>
          <a:prstGeom prst="straightConnector1">
            <a:avLst/>
          </a:prstGeom>
          <a:noFill/>
          <a:ln cap="flat" cmpd="sng" w="9525">
            <a:solidFill>
              <a:srgbClr val="000000"/>
            </a:solidFill>
            <a:prstDash val="solid"/>
            <a:round/>
            <a:headEnd len="med" w="med" type="none"/>
            <a:tailEnd len="med" w="med" type="triangle"/>
          </a:ln>
        </p:spPr>
      </p:cxnSp>
      <p:cxnSp>
        <p:nvCxnSpPr>
          <p:cNvPr id="216" name="Google Shape;216;p30"/>
          <p:cNvCxnSpPr>
            <a:stCxn id="209" idx="2"/>
            <a:endCxn id="211" idx="0"/>
          </p:cNvCxnSpPr>
          <p:nvPr/>
        </p:nvCxnSpPr>
        <p:spPr>
          <a:xfrm>
            <a:off x="3968350" y="3915325"/>
            <a:ext cx="0" cy="341700"/>
          </a:xfrm>
          <a:prstGeom prst="straightConnector1">
            <a:avLst/>
          </a:prstGeom>
          <a:noFill/>
          <a:ln cap="flat" cmpd="sng" w="9525">
            <a:solidFill>
              <a:srgbClr val="000000"/>
            </a:solidFill>
            <a:prstDash val="solid"/>
            <a:round/>
            <a:headEnd len="med" w="med" type="none"/>
            <a:tailEnd len="med" w="med" type="triangle"/>
          </a:ln>
        </p:spPr>
      </p:cxnSp>
      <p:cxnSp>
        <p:nvCxnSpPr>
          <p:cNvPr id="217" name="Google Shape;217;p30"/>
          <p:cNvCxnSpPr>
            <a:stCxn id="209" idx="2"/>
            <a:endCxn id="212" idx="0"/>
          </p:cNvCxnSpPr>
          <p:nvPr/>
        </p:nvCxnSpPr>
        <p:spPr>
          <a:xfrm>
            <a:off x="3968350" y="3915325"/>
            <a:ext cx="2579400" cy="341700"/>
          </a:xfrm>
          <a:prstGeom prst="straightConnector1">
            <a:avLst/>
          </a:prstGeom>
          <a:noFill/>
          <a:ln cap="flat" cmpd="sng" w="9525">
            <a:solidFill>
              <a:srgbClr val="000000"/>
            </a:solidFill>
            <a:prstDash val="solid"/>
            <a:round/>
            <a:headEnd len="med" w="med" type="none"/>
            <a:tailEnd len="med" w="med" type="triangle"/>
          </a:ln>
        </p:spPr>
      </p:cxnSp>
      <p:sp>
        <p:nvSpPr>
          <p:cNvPr id="218" name="Google Shape;218;p30"/>
          <p:cNvSpPr txBox="1"/>
          <p:nvPr>
            <p:ph type="title"/>
          </p:nvPr>
        </p:nvSpPr>
        <p:spPr>
          <a:xfrm>
            <a:off x="2577600" y="274175"/>
            <a:ext cx="38802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Proposed added process:</a:t>
            </a:r>
            <a:endParaRPr>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Reflection on project</a:t>
            </a:r>
            <a:endParaRPr/>
          </a:p>
        </p:txBody>
      </p:sp>
      <p:sp>
        <p:nvSpPr>
          <p:cNvPr id="224" name="Google Shape;224;p31"/>
          <p:cNvSpPr txBox="1"/>
          <p:nvPr>
            <p:ph idx="1" type="body"/>
          </p:nvPr>
        </p:nvSpPr>
        <p:spPr>
          <a:xfrm>
            <a:off x="194350" y="1017725"/>
            <a:ext cx="8637900" cy="4043100"/>
          </a:xfrm>
          <a:prstGeom prst="rect">
            <a:avLst/>
          </a:prstGeom>
        </p:spPr>
        <p:txBody>
          <a:bodyPr anchorCtr="0" anchor="t" bIns="91425" lIns="91425" spcFirstLastPara="1" rIns="91425" wrap="square" tIns="91425">
            <a:normAutofit fontScale="55000" lnSpcReduction="20000"/>
          </a:bodyPr>
          <a:lstStyle/>
          <a:p>
            <a:pPr indent="-315912" lvl="0" marL="457200" rtl="0" algn="l">
              <a:spcBef>
                <a:spcPts val="0"/>
              </a:spcBef>
              <a:spcAft>
                <a:spcPts val="0"/>
              </a:spcAft>
              <a:buClr>
                <a:schemeClr val="dk1"/>
              </a:buClr>
              <a:buSzPct val="100000"/>
              <a:buChar char="●"/>
            </a:pPr>
            <a:r>
              <a:rPr lang="en" sz="2500">
                <a:solidFill>
                  <a:schemeClr val="dk1"/>
                </a:solidFill>
              </a:rPr>
              <a:t>Challenges</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The variations between workflow and patient population in Hartford and Meriden</a:t>
            </a:r>
            <a:endParaRPr sz="2500">
              <a:solidFill>
                <a:schemeClr val="dk1"/>
              </a:solidFill>
            </a:endParaRPr>
          </a:p>
          <a:p>
            <a:pPr indent="0" lvl="0" marL="914400" rtl="0" algn="l">
              <a:spcBef>
                <a:spcPts val="1200"/>
              </a:spcBef>
              <a:spcAft>
                <a:spcPts val="0"/>
              </a:spcAft>
              <a:buNone/>
            </a:pPr>
            <a:r>
              <a:t/>
            </a:r>
            <a:endParaRPr sz="2500">
              <a:solidFill>
                <a:schemeClr val="dk1"/>
              </a:solidFill>
            </a:endParaRPr>
          </a:p>
          <a:p>
            <a:pPr indent="-315912" lvl="0" marL="457200" rtl="0" algn="l">
              <a:spcBef>
                <a:spcPts val="1200"/>
              </a:spcBef>
              <a:spcAft>
                <a:spcPts val="0"/>
              </a:spcAft>
              <a:buClr>
                <a:schemeClr val="dk1"/>
              </a:buClr>
              <a:buSzPct val="100000"/>
              <a:buChar char="●"/>
            </a:pPr>
            <a:r>
              <a:rPr lang="en" sz="2500">
                <a:solidFill>
                  <a:schemeClr val="dk1"/>
                </a:solidFill>
              </a:rPr>
              <a:t>Barriers</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Difficulty obtaining data</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Data is incomplete</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Unclear CHC policy</a:t>
            </a:r>
            <a:endParaRPr sz="2500">
              <a:solidFill>
                <a:schemeClr val="dk1"/>
              </a:solidFill>
            </a:endParaRPr>
          </a:p>
          <a:p>
            <a:pPr indent="0" lvl="0" marL="457200" rtl="0" algn="l">
              <a:spcBef>
                <a:spcPts val="1200"/>
              </a:spcBef>
              <a:spcAft>
                <a:spcPts val="0"/>
              </a:spcAft>
              <a:buNone/>
            </a:pPr>
            <a:r>
              <a:t/>
            </a:r>
            <a:endParaRPr sz="2500">
              <a:solidFill>
                <a:schemeClr val="dk1"/>
              </a:solidFill>
            </a:endParaRPr>
          </a:p>
          <a:p>
            <a:pPr indent="-315912" lvl="0" marL="457200" rtl="0" algn="l">
              <a:spcBef>
                <a:spcPts val="1200"/>
              </a:spcBef>
              <a:spcAft>
                <a:spcPts val="0"/>
              </a:spcAft>
              <a:buClr>
                <a:schemeClr val="dk1"/>
              </a:buClr>
              <a:buSzPct val="100000"/>
              <a:buChar char="●"/>
            </a:pPr>
            <a:r>
              <a:rPr lang="en" sz="2500">
                <a:solidFill>
                  <a:schemeClr val="dk1"/>
                </a:solidFill>
              </a:rPr>
              <a:t>Successes</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Ability to work through data and find other areas of improvement in the postpartum visits</a:t>
            </a:r>
            <a:endParaRPr sz="2500">
              <a:solidFill>
                <a:schemeClr val="dk1"/>
              </a:solidFill>
            </a:endParaRPr>
          </a:p>
          <a:p>
            <a:pPr indent="0" lvl="0" marL="0" rtl="0" algn="l">
              <a:spcBef>
                <a:spcPts val="1200"/>
              </a:spcBef>
              <a:spcAft>
                <a:spcPts val="0"/>
              </a:spcAft>
              <a:buNone/>
            </a:pPr>
            <a:r>
              <a:t/>
            </a:r>
            <a:endParaRPr sz="2500">
              <a:solidFill>
                <a:schemeClr val="dk1"/>
              </a:solidFill>
            </a:endParaRPr>
          </a:p>
          <a:p>
            <a:pPr indent="-315912" lvl="0" marL="457200" rtl="0" algn="l">
              <a:spcBef>
                <a:spcPts val="1200"/>
              </a:spcBef>
              <a:spcAft>
                <a:spcPts val="0"/>
              </a:spcAft>
              <a:buClr>
                <a:schemeClr val="dk1"/>
              </a:buClr>
              <a:buSzPct val="100000"/>
              <a:buChar char="●"/>
            </a:pPr>
            <a:r>
              <a:rPr lang="en" sz="2500">
                <a:solidFill>
                  <a:schemeClr val="dk1"/>
                </a:solidFill>
              </a:rPr>
              <a:t>Future explorations:</a:t>
            </a:r>
            <a:endParaRPr sz="2500">
              <a:solidFill>
                <a:schemeClr val="dk1"/>
              </a:solidFill>
            </a:endParaRPr>
          </a:p>
          <a:p>
            <a:pPr indent="-315912" lvl="1" marL="914400" rtl="0" algn="l">
              <a:spcBef>
                <a:spcPts val="0"/>
              </a:spcBef>
              <a:spcAft>
                <a:spcPts val="0"/>
              </a:spcAft>
              <a:buClr>
                <a:schemeClr val="dk1"/>
              </a:buClr>
              <a:buSzPct val="100000"/>
              <a:buChar char="○"/>
            </a:pPr>
            <a:r>
              <a:rPr lang="en" sz="2500">
                <a:solidFill>
                  <a:schemeClr val="dk1"/>
                </a:solidFill>
              </a:rPr>
              <a:t>How many parents who screen positive for PPD seek treatment? </a:t>
            </a:r>
            <a:r>
              <a:rPr lang="en" sz="2500">
                <a:solidFill>
                  <a:schemeClr val="dk1"/>
                </a:solidFill>
              </a:rPr>
              <a:t>	</a:t>
            </a:r>
            <a:endParaRPr sz="2500">
              <a:solidFill>
                <a:schemeClr val="dk1"/>
              </a:solidFill>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9" name="Shape 59"/>
        <p:cNvGrpSpPr/>
        <p:nvPr/>
      </p:nvGrpSpPr>
      <p:grpSpPr>
        <a:xfrm>
          <a:off x="0" y="0"/>
          <a:ext cx="0" cy="0"/>
          <a:chOff x="0" y="0"/>
          <a:chExt cx="0" cy="0"/>
        </a:xfrm>
      </p:grpSpPr>
      <p:sp>
        <p:nvSpPr>
          <p:cNvPr id="60" name="Google Shape;60;p14"/>
          <p:cNvSpPr/>
          <p:nvPr/>
        </p:nvSpPr>
        <p:spPr>
          <a:xfrm>
            <a:off x="32065" y="1229770"/>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Issue: postpartum depression</a:t>
            </a:r>
            <a:endParaRPr sz="1300"/>
          </a:p>
        </p:txBody>
      </p:sp>
      <p:sp>
        <p:nvSpPr>
          <p:cNvPr id="61" name="Google Shape;61;p14"/>
          <p:cNvSpPr/>
          <p:nvPr/>
        </p:nvSpPr>
        <p:spPr>
          <a:xfrm>
            <a:off x="1584984" y="1229770"/>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problem statement</a:t>
            </a:r>
            <a:endParaRPr sz="1300"/>
          </a:p>
        </p:txBody>
      </p:sp>
      <p:sp>
        <p:nvSpPr>
          <p:cNvPr id="62" name="Google Shape;62;p14"/>
          <p:cNvSpPr/>
          <p:nvPr/>
        </p:nvSpPr>
        <p:spPr>
          <a:xfrm>
            <a:off x="3137903" y="1229770"/>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stakeholder</a:t>
            </a:r>
            <a:endParaRPr sz="1300"/>
          </a:p>
        </p:txBody>
      </p:sp>
      <p:sp>
        <p:nvSpPr>
          <p:cNvPr id="63" name="Google Shape;63;p14"/>
          <p:cNvSpPr/>
          <p:nvPr/>
        </p:nvSpPr>
        <p:spPr>
          <a:xfrm>
            <a:off x="4690821" y="1229770"/>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measures and data to collect</a:t>
            </a:r>
            <a:endParaRPr sz="1300"/>
          </a:p>
        </p:txBody>
      </p:sp>
      <p:sp>
        <p:nvSpPr>
          <p:cNvPr id="64" name="Google Shape;64;p14"/>
          <p:cNvSpPr/>
          <p:nvPr/>
        </p:nvSpPr>
        <p:spPr>
          <a:xfrm>
            <a:off x="7899342" y="1229809"/>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how to collect data</a:t>
            </a:r>
            <a:endParaRPr sz="1300"/>
          </a:p>
        </p:txBody>
      </p:sp>
      <p:sp>
        <p:nvSpPr>
          <p:cNvPr id="65" name="Google Shape;65;p14"/>
          <p:cNvSpPr/>
          <p:nvPr/>
        </p:nvSpPr>
        <p:spPr>
          <a:xfrm>
            <a:off x="6122719" y="1229763"/>
            <a:ext cx="15714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Identify beginning and ending of metric monitored </a:t>
            </a:r>
            <a:endParaRPr sz="1300"/>
          </a:p>
        </p:txBody>
      </p:sp>
      <p:sp>
        <p:nvSpPr>
          <p:cNvPr id="66" name="Google Shape;66;p14"/>
          <p:cNvSpPr/>
          <p:nvPr/>
        </p:nvSpPr>
        <p:spPr>
          <a:xfrm>
            <a:off x="405424" y="3370331"/>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Data collection</a:t>
            </a:r>
            <a:endParaRPr sz="1300"/>
          </a:p>
        </p:txBody>
      </p:sp>
      <p:sp>
        <p:nvSpPr>
          <p:cNvPr id="67" name="Google Shape;67;p14"/>
          <p:cNvSpPr/>
          <p:nvPr/>
        </p:nvSpPr>
        <p:spPr>
          <a:xfrm>
            <a:off x="1958318" y="3370456"/>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Data analysis</a:t>
            </a:r>
            <a:endParaRPr sz="1300"/>
          </a:p>
        </p:txBody>
      </p:sp>
      <p:sp>
        <p:nvSpPr>
          <p:cNvPr id="68" name="Google Shape;68;p14"/>
          <p:cNvSpPr/>
          <p:nvPr/>
        </p:nvSpPr>
        <p:spPr>
          <a:xfrm>
            <a:off x="3511237" y="3370456"/>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Isolate root cause</a:t>
            </a:r>
            <a:endParaRPr sz="1300"/>
          </a:p>
        </p:txBody>
      </p:sp>
      <p:sp>
        <p:nvSpPr>
          <p:cNvPr id="69" name="Google Shape;69;p14"/>
          <p:cNvSpPr/>
          <p:nvPr/>
        </p:nvSpPr>
        <p:spPr>
          <a:xfrm>
            <a:off x="5064155" y="3370456"/>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Develop solutions</a:t>
            </a:r>
            <a:endParaRPr sz="1300"/>
          </a:p>
        </p:txBody>
      </p:sp>
      <p:sp>
        <p:nvSpPr>
          <p:cNvPr id="70" name="Google Shape;70;p14"/>
          <p:cNvSpPr/>
          <p:nvPr/>
        </p:nvSpPr>
        <p:spPr>
          <a:xfrm>
            <a:off x="6617074" y="3370456"/>
            <a:ext cx="1212600" cy="1279200"/>
          </a:xfrm>
          <a:prstGeom prst="rect">
            <a:avLst/>
          </a:prstGeom>
          <a:gradFill>
            <a:gsLst>
              <a:gs pos="0">
                <a:srgbClr val="D4E5F5"/>
              </a:gs>
              <a:gs pos="100000">
                <a:srgbClr val="70A4D5"/>
              </a:gs>
            </a:gsLst>
            <a:lin ang="5400012" scaled="0"/>
          </a:gradFill>
          <a:ln cap="flat" cmpd="sng" w="9525">
            <a:solidFill>
              <a:srgbClr val="000000"/>
            </a:solidFill>
            <a:prstDash val="solid"/>
            <a:round/>
            <a:headEnd len="sm" w="sm" type="none"/>
            <a:tailEnd len="sm" w="sm" type="none"/>
          </a:ln>
        </p:spPr>
        <p:txBody>
          <a:bodyPr anchorCtr="0" anchor="ctr" bIns="170650" lIns="170650" spcFirstLastPara="1" rIns="170650" wrap="square" tIns="170650">
            <a:noAutofit/>
          </a:bodyPr>
          <a:lstStyle/>
          <a:p>
            <a:pPr indent="0" lvl="0" marL="0" rtl="0" algn="l">
              <a:spcBef>
                <a:spcPts val="0"/>
              </a:spcBef>
              <a:spcAft>
                <a:spcPts val="0"/>
              </a:spcAft>
              <a:buNone/>
            </a:pPr>
            <a:r>
              <a:rPr lang="en" sz="1300"/>
              <a:t>Present QI problem, data, and solutions</a:t>
            </a:r>
            <a:endParaRPr sz="1300"/>
          </a:p>
        </p:txBody>
      </p:sp>
      <p:cxnSp>
        <p:nvCxnSpPr>
          <p:cNvPr id="71" name="Google Shape;71;p14"/>
          <p:cNvCxnSpPr>
            <a:stCxn id="60" idx="3"/>
            <a:endCxn id="61" idx="1"/>
          </p:cNvCxnSpPr>
          <p:nvPr/>
        </p:nvCxnSpPr>
        <p:spPr>
          <a:xfrm>
            <a:off x="1244665" y="1869370"/>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72" name="Google Shape;72;p14"/>
          <p:cNvCxnSpPr>
            <a:stCxn id="61" idx="3"/>
            <a:endCxn id="62" idx="1"/>
          </p:cNvCxnSpPr>
          <p:nvPr/>
        </p:nvCxnSpPr>
        <p:spPr>
          <a:xfrm>
            <a:off x="2797584" y="1869370"/>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73" name="Google Shape;73;p14"/>
          <p:cNvCxnSpPr>
            <a:stCxn id="62" idx="3"/>
            <a:endCxn id="63" idx="1"/>
          </p:cNvCxnSpPr>
          <p:nvPr/>
        </p:nvCxnSpPr>
        <p:spPr>
          <a:xfrm>
            <a:off x="4350503" y="1869370"/>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74" name="Google Shape;74;p14"/>
          <p:cNvCxnSpPr>
            <a:stCxn id="63" idx="3"/>
            <a:endCxn id="65" idx="1"/>
          </p:cNvCxnSpPr>
          <p:nvPr/>
        </p:nvCxnSpPr>
        <p:spPr>
          <a:xfrm>
            <a:off x="5903421" y="1869370"/>
            <a:ext cx="219300" cy="0"/>
          </a:xfrm>
          <a:prstGeom prst="straightConnector1">
            <a:avLst/>
          </a:prstGeom>
          <a:noFill/>
          <a:ln cap="flat" cmpd="sng" w="9525">
            <a:solidFill>
              <a:srgbClr val="000000"/>
            </a:solidFill>
            <a:prstDash val="solid"/>
            <a:round/>
            <a:headEnd len="med" w="med" type="none"/>
            <a:tailEnd len="med" w="med" type="triangle"/>
          </a:ln>
        </p:spPr>
      </p:cxnSp>
      <p:cxnSp>
        <p:nvCxnSpPr>
          <p:cNvPr id="75" name="Google Shape;75;p14"/>
          <p:cNvCxnSpPr>
            <a:stCxn id="65" idx="3"/>
            <a:endCxn id="64" idx="1"/>
          </p:cNvCxnSpPr>
          <p:nvPr/>
        </p:nvCxnSpPr>
        <p:spPr>
          <a:xfrm>
            <a:off x="7694119" y="1869363"/>
            <a:ext cx="205200" cy="0"/>
          </a:xfrm>
          <a:prstGeom prst="straightConnector1">
            <a:avLst/>
          </a:prstGeom>
          <a:noFill/>
          <a:ln cap="flat" cmpd="sng" w="9525">
            <a:solidFill>
              <a:srgbClr val="000000"/>
            </a:solidFill>
            <a:prstDash val="solid"/>
            <a:round/>
            <a:headEnd len="med" w="med" type="none"/>
            <a:tailEnd len="med" w="med" type="triangle"/>
          </a:ln>
        </p:spPr>
      </p:cxnSp>
      <p:cxnSp>
        <p:nvCxnSpPr>
          <p:cNvPr id="76" name="Google Shape;76;p14"/>
          <p:cNvCxnSpPr>
            <a:stCxn id="64" idx="2"/>
            <a:endCxn id="66" idx="0"/>
          </p:cNvCxnSpPr>
          <p:nvPr/>
        </p:nvCxnSpPr>
        <p:spPr>
          <a:xfrm rot="5400000">
            <a:off x="4327992" y="-807341"/>
            <a:ext cx="861300" cy="7494000"/>
          </a:xfrm>
          <a:prstGeom prst="bentConnector3">
            <a:avLst>
              <a:gd fmla="val 50001" name="adj1"/>
            </a:avLst>
          </a:prstGeom>
          <a:noFill/>
          <a:ln cap="flat" cmpd="sng" w="9525">
            <a:solidFill>
              <a:srgbClr val="000000"/>
            </a:solidFill>
            <a:prstDash val="solid"/>
            <a:round/>
            <a:headEnd len="med" w="med" type="none"/>
            <a:tailEnd len="med" w="med" type="triangle"/>
          </a:ln>
        </p:spPr>
      </p:cxnSp>
      <p:cxnSp>
        <p:nvCxnSpPr>
          <p:cNvPr id="77" name="Google Shape;77;p14"/>
          <p:cNvCxnSpPr>
            <a:stCxn id="66" idx="3"/>
            <a:endCxn id="67" idx="1"/>
          </p:cNvCxnSpPr>
          <p:nvPr/>
        </p:nvCxnSpPr>
        <p:spPr>
          <a:xfrm>
            <a:off x="1618024" y="4009931"/>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78" name="Google Shape;78;p14"/>
          <p:cNvCxnSpPr>
            <a:stCxn id="67" idx="3"/>
            <a:endCxn id="68" idx="1"/>
          </p:cNvCxnSpPr>
          <p:nvPr/>
        </p:nvCxnSpPr>
        <p:spPr>
          <a:xfrm>
            <a:off x="3170918" y="4010056"/>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79" name="Google Shape;79;p14"/>
          <p:cNvCxnSpPr>
            <a:stCxn id="68" idx="3"/>
            <a:endCxn id="69" idx="1"/>
          </p:cNvCxnSpPr>
          <p:nvPr/>
        </p:nvCxnSpPr>
        <p:spPr>
          <a:xfrm>
            <a:off x="4723837" y="4010056"/>
            <a:ext cx="340200" cy="0"/>
          </a:xfrm>
          <a:prstGeom prst="straightConnector1">
            <a:avLst/>
          </a:prstGeom>
          <a:noFill/>
          <a:ln cap="flat" cmpd="sng" w="9525">
            <a:solidFill>
              <a:srgbClr val="000000"/>
            </a:solidFill>
            <a:prstDash val="solid"/>
            <a:round/>
            <a:headEnd len="med" w="med" type="none"/>
            <a:tailEnd len="med" w="med" type="triangle"/>
          </a:ln>
        </p:spPr>
      </p:cxnSp>
      <p:cxnSp>
        <p:nvCxnSpPr>
          <p:cNvPr id="80" name="Google Shape;80;p14"/>
          <p:cNvCxnSpPr>
            <a:stCxn id="69" idx="3"/>
            <a:endCxn id="70" idx="1"/>
          </p:cNvCxnSpPr>
          <p:nvPr/>
        </p:nvCxnSpPr>
        <p:spPr>
          <a:xfrm>
            <a:off x="6276755" y="4010056"/>
            <a:ext cx="340200" cy="0"/>
          </a:xfrm>
          <a:prstGeom prst="straightConnector1">
            <a:avLst/>
          </a:prstGeom>
          <a:noFill/>
          <a:ln cap="flat" cmpd="sng" w="9525">
            <a:solidFill>
              <a:srgbClr val="000000"/>
            </a:solidFill>
            <a:prstDash val="solid"/>
            <a:round/>
            <a:headEnd len="med" w="med" type="none"/>
            <a:tailEnd len="med" w="med" type="triangle"/>
          </a:ln>
        </p:spPr>
      </p:cxnSp>
      <p:sp>
        <p:nvSpPr>
          <p:cNvPr id="81" name="Google Shape;81;p14"/>
          <p:cNvSpPr txBox="1"/>
          <p:nvPr/>
        </p:nvSpPr>
        <p:spPr>
          <a:xfrm>
            <a:off x="3349100" y="295475"/>
            <a:ext cx="28191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500"/>
              <a:t>P</a:t>
            </a:r>
            <a:r>
              <a:rPr lang="en" sz="2500"/>
              <a:t>rocess Flowchart</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a:t>
            </a:r>
            <a:endParaRPr/>
          </a:p>
        </p:txBody>
      </p:sp>
      <p:sp>
        <p:nvSpPr>
          <p:cNvPr id="87" name="Google Shape;8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Postpartum depression (PPD) is Major Depressive Disorder that occurs in the postpartum period and includes symptoms such as depressed mood, anhedonia, changes in weight, changes in sleep, feelings of worthlessness or failure, and thoughts of death or suicide.</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PPD affects birthing parents worldwide. Research suggests rates of birthing parents affected by PPD are increasing from 11% in 2012 to 13% in 2019. Prevalence seems to increase within the first 6 weeks postpartum, but symptoms may arise much later.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a:t>
            </a:r>
            <a:endParaRPr/>
          </a:p>
        </p:txBody>
      </p:sp>
      <p:sp>
        <p:nvSpPr>
          <p:cNvPr id="93" name="Google Shape;9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a</a:t>
            </a:r>
            <a:r>
              <a:rPr lang="en"/>
              <a:t>bility to screen at multiple well-child checks from birth to 12 months is important in identifying individuals experiencing symptoms of PPD, particularly at the 1 and 2 month physicals since we know symptom onset is generally around the 4-6 week period.</a:t>
            </a:r>
            <a:endParaRPr/>
          </a:p>
          <a:p>
            <a:pPr indent="0" lvl="0" marL="0" rtl="0" algn="l">
              <a:spcBef>
                <a:spcPts val="1200"/>
              </a:spcBef>
              <a:spcAft>
                <a:spcPts val="0"/>
              </a:spcAft>
              <a:buNone/>
            </a:pPr>
            <a:r>
              <a:rPr lang="en"/>
              <a:t>However, social situations may not always allow for the birthing parent to be present at well visits.  </a:t>
            </a:r>
            <a:endParaRPr/>
          </a:p>
          <a:p>
            <a:pPr indent="0" lvl="0" marL="0" rtl="0" algn="l">
              <a:spcBef>
                <a:spcPts val="1200"/>
              </a:spcBef>
              <a:spcAft>
                <a:spcPts val="1200"/>
              </a:spcAft>
              <a:buNone/>
            </a:pPr>
            <a:r>
              <a:rPr lang="en"/>
              <a:t>Risk factors for PPD include previous history of anxiety/depression, labor complications, birthing parents aged 13-19, and lack of social or financial support.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a:t>
            </a:r>
            <a:endParaRPr/>
          </a:p>
        </p:txBody>
      </p:sp>
      <p:sp>
        <p:nvSpPr>
          <p:cNvPr id="99" name="Google Shape;9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Screening tools: </a:t>
            </a:r>
            <a:endParaRPr>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Edinburgh Postpartum Depression Screen (EDPS)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PHQ-2</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PHQ-9</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PHQ-2</a:t>
            </a:r>
            <a:endParaRPr/>
          </a:p>
        </p:txBody>
      </p:sp>
      <p:pic>
        <p:nvPicPr>
          <p:cNvPr id="105" name="Google Shape;105;p18"/>
          <p:cNvPicPr preferRelativeResize="0"/>
          <p:nvPr/>
        </p:nvPicPr>
        <p:blipFill>
          <a:blip r:embed="rId3">
            <a:alphaModFix/>
          </a:blip>
          <a:stretch>
            <a:fillRect/>
          </a:stretch>
        </p:blipFill>
        <p:spPr>
          <a:xfrm>
            <a:off x="781088" y="1447625"/>
            <a:ext cx="7581824" cy="2692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884875" y="1508400"/>
            <a:ext cx="2868900" cy="2126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Edinburgh </a:t>
            </a:r>
            <a:endParaRPr/>
          </a:p>
          <a:p>
            <a:pPr indent="0" lvl="0" marL="0" rtl="0" algn="l">
              <a:spcBef>
                <a:spcPts val="0"/>
              </a:spcBef>
              <a:spcAft>
                <a:spcPts val="0"/>
              </a:spcAft>
              <a:buNone/>
            </a:pPr>
            <a:r>
              <a:rPr lang="en"/>
              <a:t>Postnatal</a:t>
            </a:r>
            <a:r>
              <a:rPr lang="en"/>
              <a:t> Depression Scale</a:t>
            </a:r>
            <a:endParaRPr/>
          </a:p>
        </p:txBody>
      </p:sp>
      <p:pic>
        <p:nvPicPr>
          <p:cNvPr id="111" name="Google Shape;111;p19"/>
          <p:cNvPicPr preferRelativeResize="0"/>
          <p:nvPr/>
        </p:nvPicPr>
        <p:blipFill>
          <a:blip r:embed="rId3">
            <a:alphaModFix/>
          </a:blip>
          <a:stretch>
            <a:fillRect/>
          </a:stretch>
        </p:blipFill>
        <p:spPr>
          <a:xfrm>
            <a:off x="3606790" y="0"/>
            <a:ext cx="4552286"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117" name="Google Shape;11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D9D9D9"/>
                </a:solidFill>
              </a:rPr>
              <a:t>On a child's WCC visit, is there a process or policy in place to screen the birthing parent for postpartum depression if they are not present during the infant’s well child check visit?  </a:t>
            </a:r>
            <a:endParaRPr>
              <a:solidFill>
                <a:srgbClr val="D9D9D9"/>
              </a:solidFill>
            </a:endParaRPr>
          </a:p>
          <a:p>
            <a:pPr indent="0" lvl="0" marL="0" rtl="0" algn="l">
              <a:spcBef>
                <a:spcPts val="0"/>
              </a:spcBef>
              <a:spcAft>
                <a:spcPts val="0"/>
              </a:spcAft>
              <a:buNone/>
            </a:pPr>
            <a:r>
              <a:t/>
            </a:r>
            <a:endParaRPr>
              <a:solidFill>
                <a:srgbClr val="D9D9D9"/>
              </a:solidFill>
            </a:endParaRPr>
          </a:p>
          <a:p>
            <a:pPr indent="0" lvl="0" marL="0" rtl="0" algn="l">
              <a:spcBef>
                <a:spcPts val="0"/>
              </a:spcBef>
              <a:spcAft>
                <a:spcPts val="0"/>
              </a:spcAft>
              <a:buNone/>
            </a:pPr>
            <a:r>
              <a:rPr lang="en">
                <a:solidFill>
                  <a:srgbClr val="D9D9D9"/>
                </a:solidFill>
              </a:rPr>
              <a:t>We aim to improve the rates of screening for PPD of the birthing parents who are not present during WCC for postpartum depression.</a:t>
            </a:r>
            <a:endParaRPr>
              <a:solidFill>
                <a:srgbClr val="D9D9D9"/>
              </a:solidFill>
            </a:endParaRPr>
          </a:p>
          <a:p>
            <a:pPr indent="0" lvl="0" marL="0" rtl="0" algn="l">
              <a:spcBef>
                <a:spcPts val="0"/>
              </a:spcBef>
              <a:spcAft>
                <a:spcPts val="1200"/>
              </a:spcAft>
              <a:buNone/>
            </a:pPr>
            <a:r>
              <a:t/>
            </a:r>
            <a:endParaRPr sz="3500">
              <a:solidFill>
                <a:srgbClr val="D9D9D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Stakeholders</a:t>
            </a:r>
            <a:endParaRPr/>
          </a:p>
        </p:txBody>
      </p:sp>
      <p:sp>
        <p:nvSpPr>
          <p:cNvPr id="123" name="Google Shape;12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331946" lvl="0" marL="457200" rtl="0" algn="l">
              <a:spcBef>
                <a:spcPts val="0"/>
              </a:spcBef>
              <a:spcAft>
                <a:spcPts val="0"/>
              </a:spcAft>
              <a:buSzPct val="100000"/>
              <a:buChar char="●"/>
            </a:pPr>
            <a:r>
              <a:rPr lang="en" sz="2100"/>
              <a:t>Medical Assistants</a:t>
            </a:r>
            <a:endParaRPr sz="2100"/>
          </a:p>
          <a:p>
            <a:pPr indent="-331946" lvl="1" marL="914400" rtl="0" algn="l">
              <a:spcBef>
                <a:spcPts val="0"/>
              </a:spcBef>
              <a:spcAft>
                <a:spcPts val="0"/>
              </a:spcAft>
              <a:buSzPct val="100000"/>
              <a:buChar char="○"/>
            </a:pPr>
            <a:r>
              <a:rPr lang="en" sz="2100"/>
              <a:t>Some patients opt out of the screening (i.e. don’t complete forms)</a:t>
            </a:r>
            <a:endParaRPr sz="2100"/>
          </a:p>
          <a:p>
            <a:pPr indent="-331946" lvl="1" marL="914400" rtl="0" algn="l">
              <a:spcBef>
                <a:spcPts val="0"/>
              </a:spcBef>
              <a:spcAft>
                <a:spcPts val="0"/>
              </a:spcAft>
              <a:buSzPct val="100000"/>
              <a:buChar char="○"/>
            </a:pPr>
            <a:r>
              <a:rPr lang="en" sz="2100"/>
              <a:t>Variability of when to initiate screening (newborn visit vs. 1 month visit)</a:t>
            </a:r>
            <a:endParaRPr sz="2100"/>
          </a:p>
          <a:p>
            <a:pPr indent="-331946" lvl="1" marL="914400" rtl="0" algn="l">
              <a:spcBef>
                <a:spcPts val="0"/>
              </a:spcBef>
              <a:spcAft>
                <a:spcPts val="0"/>
              </a:spcAft>
              <a:buSzPct val="100000"/>
              <a:buChar char="○"/>
            </a:pPr>
            <a:r>
              <a:rPr lang="en" sz="2100"/>
              <a:t>Variability of which screening tool to use (PHQ-2, PHQ-2, EDPS)</a:t>
            </a:r>
            <a:endParaRPr sz="2100"/>
          </a:p>
          <a:p>
            <a:pPr indent="-331946" lvl="0" marL="457200" rtl="0" algn="l">
              <a:spcBef>
                <a:spcPts val="0"/>
              </a:spcBef>
              <a:spcAft>
                <a:spcPts val="0"/>
              </a:spcAft>
              <a:buSzPct val="100000"/>
              <a:buChar char="●"/>
            </a:pPr>
            <a:r>
              <a:rPr lang="en" sz="2100"/>
              <a:t>Providers</a:t>
            </a:r>
            <a:endParaRPr sz="2100"/>
          </a:p>
          <a:p>
            <a:pPr indent="-331946" lvl="1" marL="914400" rtl="0" algn="l">
              <a:spcBef>
                <a:spcPts val="0"/>
              </a:spcBef>
              <a:spcAft>
                <a:spcPts val="0"/>
              </a:spcAft>
              <a:buSzPct val="100000"/>
              <a:buChar char="○"/>
            </a:pPr>
            <a:r>
              <a:rPr lang="en" sz="2100"/>
              <a:t>If we call the birthing parent to screen vs. screening in-office, how do we assess for safety and provide care for parents with positive screens over the phone?</a:t>
            </a:r>
            <a:endParaRPr sz="2100"/>
          </a:p>
          <a:p>
            <a:pPr indent="-331946" lvl="1" marL="914400" rtl="0" algn="l">
              <a:spcBef>
                <a:spcPts val="0"/>
              </a:spcBef>
              <a:spcAft>
                <a:spcPts val="0"/>
              </a:spcAft>
              <a:buSzPct val="100000"/>
              <a:buChar char="○"/>
            </a:pPr>
            <a:r>
              <a:rPr lang="en" sz="2100"/>
              <a:t>Many ask questions about mood, suicidality, and social supports, but don’t necessarily include the scoring of screening tools</a:t>
            </a:r>
            <a:endParaRPr sz="2100"/>
          </a:p>
          <a:p>
            <a:pPr indent="-331946" lvl="0" marL="457200" rtl="0" algn="l">
              <a:spcBef>
                <a:spcPts val="0"/>
              </a:spcBef>
              <a:spcAft>
                <a:spcPts val="0"/>
              </a:spcAft>
              <a:buSzPct val="100000"/>
              <a:buChar char="●"/>
            </a:pPr>
            <a:r>
              <a:rPr lang="en" sz="2100"/>
              <a:t>CHC QI/Data/IT teams</a:t>
            </a:r>
            <a:endParaRPr sz="2100"/>
          </a:p>
          <a:p>
            <a:pPr indent="-331946" lvl="0" marL="457200" rtl="0" algn="l">
              <a:spcBef>
                <a:spcPts val="0"/>
              </a:spcBef>
              <a:spcAft>
                <a:spcPts val="0"/>
              </a:spcAft>
              <a:buSzPct val="100000"/>
              <a:buChar char="●"/>
            </a:pPr>
            <a:r>
              <a:rPr lang="en" sz="2100"/>
              <a:t>Patients</a:t>
            </a:r>
            <a:endParaRPr sz="2100"/>
          </a:p>
          <a:p>
            <a:pPr indent="-331946" lvl="1" marL="914400" rtl="0" algn="l">
              <a:spcBef>
                <a:spcPts val="0"/>
              </a:spcBef>
              <a:spcAft>
                <a:spcPts val="0"/>
              </a:spcAft>
              <a:buSzPct val="100000"/>
              <a:buChar char="○"/>
            </a:pPr>
            <a:r>
              <a:rPr lang="en" sz="2100"/>
              <a:t>Many are asked about their postpartum mood in both the pediatrician’s office and in their OB follow-up appointments</a:t>
            </a:r>
            <a:endParaRPr sz="2100"/>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