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T Sans Narrow"/>
      <p:regular r:id="rId22"/>
      <p:bold r:id="rId23"/>
    </p:embeddedFont>
    <p:embeddedFont>
      <p:font typeface="Tahoma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TSansNarrow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Tahoma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Tahoma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07388937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a07388937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64806255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64806255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0ea44a69_0_2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a0ea44a69_0_2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6480625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6480625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a0738893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a0738893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a0738893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a0738893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64806255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6480625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64806255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64806255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a0ea44a69_0_1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a0ea44a69_0_1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64806255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64806255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Funding survey monkey for the specific answers options we proposed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(DPH=Department of Public Health)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Agencies like: Joint Commision, DCF, DPH SA (Substance Abuse), DPH POCA (Psychiatric Outpatient Clinic for Adults), HRSA, DDS (Department of Developmental Services), Private insurances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64806255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64806255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25" y="1423854"/>
            <a:ext cx="7136700" cy="142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 Project Experiences and Updates from CHC Post-Docs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9593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Megan Culp, Areti Zikopoulos, Rosarimar Rodriguez, and Emily Gray</a:t>
            </a:r>
            <a:endParaRPr b="0" sz="1500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Questionnaire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For telehealth intake appointments, how often are you       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sending the Rights and Responsibilities Form via     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docu-sign?                 </a:t>
            </a: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25%      50%     75%     100%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6. Do you typically know that Language Services will be necessary for an intake with sufficient notice?</a:t>
            </a: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Yes   No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7. Please choose one of the following. Would you prefer the intake paperwork: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●"/>
            </a:pPr>
            <a:r>
              <a:rPr b="1"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Stay the same</a:t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 	Have the paperwork already sent to patient prior to </a:t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●"/>
            </a:pPr>
            <a:r>
              <a:rPr b="1"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intake</a:t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●"/>
            </a:pPr>
            <a:r>
              <a:rPr b="1"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Have one DocuSign form with all required intake documents included</a:t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●"/>
            </a:pPr>
            <a:r>
              <a:rPr b="1" lang="en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Front desk providing required paperwork for patient </a:t>
            </a:r>
            <a:endParaRPr b="1"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4754150" y="1093850"/>
            <a:ext cx="3999900" cy="3340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8. If you could change anything about the intake process, what would it be?        </a:t>
            </a: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9. What questions did you have about the intake process when you were first hired at CHC?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10. Do you have any comments about the current intake process that were not asked in this survey that you would like to share?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for future projects</a:t>
            </a:r>
            <a:endParaRPr/>
          </a:p>
        </p:txBody>
      </p:sp>
      <p:sp>
        <p:nvSpPr>
          <p:cNvPr id="170" name="Google Shape;170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Intake packet to be </a:t>
            </a:r>
            <a:r>
              <a:rPr lang="en"/>
              <a:t>completed</a:t>
            </a:r>
            <a:r>
              <a:rPr lang="en"/>
              <a:t> prior to appointment with BH provider (i.e., consents, releases, care plan)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Intake team to complete centralized intakes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Notifications prior to intake if patient requires interpreter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1" name="Google Shape;171;p23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3"/>
                </a:solidFill>
              </a:rPr>
              <a:t>The problem</a:t>
            </a:r>
            <a:r>
              <a:rPr lang="en" sz="2000">
                <a:solidFill>
                  <a:schemeClr val="accent3"/>
                </a:solidFill>
              </a:rPr>
              <a:t>: The behavioral health intake process is multifaceted and complex, which can often lead new hires/residents to feel overwhelmed and confused.</a:t>
            </a:r>
            <a:endParaRPr sz="2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- BH Intake Components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Consent, confidentiality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History of present illness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BH Treatment History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Substance use and other addictive behaviors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Legal history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DCF history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Personal history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Trauma History</a:t>
            </a:r>
            <a:endParaRPr sz="2000">
              <a:solidFill>
                <a:schemeClr val="accent3"/>
              </a:solidFill>
            </a:endParaRPr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Mental status exam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Suicide/homicide risk assessment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Spirituality/Religion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Leisure time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Medications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Case formulation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Disposition</a:t>
            </a:r>
            <a:endParaRPr sz="2000">
              <a:solidFill>
                <a:schemeClr val="accent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●"/>
            </a:pPr>
            <a:r>
              <a:rPr lang="en" sz="2000">
                <a:solidFill>
                  <a:schemeClr val="accent3"/>
                </a:solidFill>
              </a:rPr>
              <a:t>Assessment/diagnosis</a:t>
            </a:r>
            <a:endParaRPr sz="2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Statement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3"/>
                </a:solidFill>
              </a:rPr>
              <a:t>Our goal is to create a comprehensive, streamlined instructional packet outlining the required steps for a behavioral health intake assessment for new hires and residents.</a:t>
            </a:r>
            <a:endParaRPr sz="2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FishBone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300" y="147638"/>
            <a:ext cx="5943600" cy="48482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StakeHolders</a:t>
            </a:r>
            <a:endParaRPr/>
          </a:p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Stakeholders identified: 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Chief Behavioral Health Officer, Tim Kearney</a:t>
            </a:r>
            <a:endParaRPr sz="17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BH providers in BH QI meetings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StakeHolders</a:t>
            </a:r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4513729" y="1864926"/>
            <a:ext cx="2480144" cy="1728853"/>
            <a:chOff x="4526679" y="1857800"/>
            <a:chExt cx="2480144" cy="1728853"/>
          </a:xfrm>
        </p:grpSpPr>
        <p:sp>
          <p:nvSpPr>
            <p:cNvPr id="106" name="Google Shape;106;p1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" name="Google Shape;107;p19"/>
            <p:cNvGrpSpPr/>
            <p:nvPr/>
          </p:nvGrpSpPr>
          <p:grpSpPr>
            <a:xfrm>
              <a:off x="4526679" y="1857800"/>
              <a:ext cx="2480144" cy="1728853"/>
              <a:chOff x="4526679" y="1857800"/>
              <a:chExt cx="2480144" cy="1728853"/>
            </a:xfrm>
          </p:grpSpPr>
          <p:grpSp>
            <p:nvGrpSpPr>
              <p:cNvPr id="108" name="Google Shape;108;p19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09" name="Google Shape;109;p1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10" name="Google Shape;110;p1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1" name="Google Shape;111;p19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" name="Google Shape;112;p19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Meeting with Tim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We identified the requirements from different agencies for the intake process. 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3" name="Google Shape;113;p19"/>
          <p:cNvGrpSpPr/>
          <p:nvPr/>
        </p:nvGrpSpPr>
        <p:grpSpPr>
          <a:xfrm>
            <a:off x="6422860" y="2709722"/>
            <a:ext cx="2721140" cy="1735654"/>
            <a:chOff x="6435810" y="2702596"/>
            <a:chExt cx="2721140" cy="1735654"/>
          </a:xfrm>
        </p:grpSpPr>
        <p:sp>
          <p:nvSpPr>
            <p:cNvPr id="114" name="Google Shape;114;p19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5" name="Google Shape;115;p19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116" name="Google Shape;116;p19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17" name="Google Shape;117;p1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18" name="Google Shape;118;p1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9" name="Google Shape;119;p19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" name="Google Shape;120;p19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Meeting with Tim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We discover the company is also trying to find a solution for the presenting issue.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1" name="Google Shape;121;p19"/>
          <p:cNvGrpSpPr/>
          <p:nvPr/>
        </p:nvGrpSpPr>
        <p:grpSpPr>
          <a:xfrm>
            <a:off x="483041" y="1647614"/>
            <a:ext cx="2638631" cy="1946176"/>
            <a:chOff x="495991" y="1640488"/>
            <a:chExt cx="2638631" cy="1946176"/>
          </a:xfrm>
        </p:grpSpPr>
        <p:sp>
          <p:nvSpPr>
            <p:cNvPr id="122" name="Google Shape;122;p19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" name="Google Shape;123;p19"/>
            <p:cNvGrpSpPr/>
            <p:nvPr/>
          </p:nvGrpSpPr>
          <p:grpSpPr>
            <a:xfrm>
              <a:off x="495991" y="1640488"/>
              <a:ext cx="2638631" cy="1946176"/>
              <a:chOff x="495991" y="1640488"/>
              <a:chExt cx="2638631" cy="1946176"/>
            </a:xfrm>
          </p:grpSpPr>
          <p:sp>
            <p:nvSpPr>
              <p:cNvPr id="124" name="Google Shape;124;p1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25" name="Google Shape;125;p19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26" name="Google Shape;126;p1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27" name="Google Shape;127;p1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8" name="Google Shape;128;p19"/>
              <p:cNvSpPr txBox="1"/>
              <p:nvPr/>
            </p:nvSpPr>
            <p:spPr>
              <a:xfrm>
                <a:off x="881022" y="1640488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BH QI Meeting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BH providers provided feedback on our QI project plan. We were able to confirm that this is a presenting issue across sites. 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9" name="Google Shape;129;p19"/>
          <p:cNvGrpSpPr/>
          <p:nvPr/>
        </p:nvGrpSpPr>
        <p:grpSpPr>
          <a:xfrm>
            <a:off x="2512645" y="2709722"/>
            <a:ext cx="2501355" cy="1735654"/>
            <a:chOff x="2525595" y="2702596"/>
            <a:chExt cx="2501355" cy="1735654"/>
          </a:xfrm>
        </p:grpSpPr>
        <p:sp>
          <p:nvSpPr>
            <p:cNvPr id="130" name="Google Shape;130;p19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" name="Google Shape;131;p19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32" name="Google Shape;132;p19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33" name="Google Shape;133;p19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34" name="Google Shape;134;p1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35" name="Google Shape;135;p1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6" name="Google Shape;136;p19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BH QI Meeting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They were able to offer recommendations and identified barriers and limitations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We Faced</a:t>
            </a:r>
            <a:endParaRPr/>
          </a:p>
        </p:txBody>
      </p:sp>
      <p:grpSp>
        <p:nvGrpSpPr>
          <p:cNvPr id="142" name="Google Shape;142;p20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143" name="Google Shape;143;p2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Challenge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6167077" y="2057125"/>
              <a:ext cx="2665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Limitations from different accreditation/funding agencies to improve the intake interview process.</a:t>
              </a:r>
              <a:endPara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" name="Google Shape;145;p20"/>
          <p:cNvGrpSpPr/>
          <p:nvPr/>
        </p:nvGrpSpPr>
        <p:grpSpPr>
          <a:xfrm>
            <a:off x="0" y="1189764"/>
            <a:ext cx="3546900" cy="3483061"/>
            <a:chOff x="0" y="1189764"/>
            <a:chExt cx="3546900" cy="3483061"/>
          </a:xfrm>
        </p:grpSpPr>
        <p:sp>
          <p:nvSpPr>
            <p:cNvPr id="146" name="Google Shape;146;p20"/>
            <p:cNvSpPr/>
            <p:nvPr/>
          </p:nvSpPr>
          <p:spPr>
            <a:xfrm>
              <a:off x="0" y="1189764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Challenge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1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0"/>
            <p:cNvSpPr txBox="1"/>
            <p:nvPr/>
          </p:nvSpPr>
          <p:spPr>
            <a:xfrm>
              <a:off x="655349" y="2057125"/>
              <a:ext cx="2521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Different schedules between team members that impacted our opportunities to coordinate meetings. </a:t>
              </a:r>
              <a:endPara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" name="Google Shape;148;p20"/>
          <p:cNvGrpSpPr/>
          <p:nvPr/>
        </p:nvGrpSpPr>
        <p:grpSpPr>
          <a:xfrm>
            <a:off x="2919154" y="1189775"/>
            <a:ext cx="3305700" cy="3483050"/>
            <a:chOff x="2944204" y="1189775"/>
            <a:chExt cx="3305700" cy="3483050"/>
          </a:xfrm>
        </p:grpSpPr>
        <p:sp>
          <p:nvSpPr>
            <p:cNvPr id="149" name="Google Shape;149;p2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Challenge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20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Purchasing data collector</a:t>
              </a:r>
              <a:endPara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30200" lvl="1" marL="571500" marR="284143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Open Sans"/>
                <a:buChar char="○"/>
              </a:pPr>
              <a:r>
                <a:rPr lang="en" sz="16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Funding</a:t>
              </a:r>
              <a:endPara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Questionnaire</a:t>
            </a:r>
            <a:endParaRPr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 you find the current intake process inefficient or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challenging to complete?        </a:t>
            </a: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Yes     No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1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 you typically finish all parts of the intake in the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allotted time-slot?                     </a:t>
            </a: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Yes     No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3. If no, are there any specific areas you find you most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often choose to skip?    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List of intake section headings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157" name="Google Shape;157;p21"/>
          <p:cNvSpPr txBox="1"/>
          <p:nvPr>
            <p:ph idx="2" type="body"/>
          </p:nvPr>
        </p:nvSpPr>
        <p:spPr>
          <a:xfrm>
            <a:off x="4832400" y="1266175"/>
            <a:ext cx="3999900" cy="3340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4. Please answer the following on a scale from </a:t>
            </a:r>
            <a:r>
              <a:rPr i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(very 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easy) to </a:t>
            </a:r>
            <a:r>
              <a:rPr i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(very difficult):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How difficult is it for you to complete the intake appointment? 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5. For telehealth intake appointments, how often are you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sending the Rights and Responsibilities Form via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docu-sign?  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25%      50%     75%     100%</a:t>
            </a:r>
            <a:endParaRPr b="1" sz="1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 you typically know that Language Services will be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necessary for an intake with sufficient notice?  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Yes   No</a:t>
            </a:r>
            <a:endParaRPr b="1"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