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540" r:id="rId2"/>
    <p:sldId id="502" r:id="rId3"/>
    <p:sldId id="541" r:id="rId4"/>
    <p:sldId id="545" r:id="rId5"/>
    <p:sldId id="544" r:id="rId6"/>
    <p:sldId id="542" r:id="rId7"/>
    <p:sldId id="543" r:id="rId8"/>
    <p:sldId id="512" r:id="rId9"/>
    <p:sldId id="516" r:id="rId10"/>
    <p:sldId id="547" r:id="rId11"/>
    <p:sldId id="534" r:id="rId12"/>
    <p:sldId id="538" r:id="rId13"/>
    <p:sldId id="520" r:id="rId14"/>
    <p:sldId id="519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F747652-5093-4EBD-8342-6770AC157090}">
          <p14:sldIdLst>
            <p14:sldId id="540"/>
            <p14:sldId id="502"/>
            <p14:sldId id="541"/>
            <p14:sldId id="545"/>
            <p14:sldId id="544"/>
            <p14:sldId id="542"/>
            <p14:sldId id="543"/>
            <p14:sldId id="512"/>
            <p14:sldId id="516"/>
            <p14:sldId id="547"/>
            <p14:sldId id="534"/>
            <p14:sldId id="538"/>
            <p14:sldId id="520"/>
            <p14:sldId id="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West" initials="CW" lastIdx="1" clrIdx="0">
    <p:extLst>
      <p:ext uri="{19B8F6BF-5375-455C-9EA6-DF929625EA0E}">
        <p15:presenceInfo xmlns:p15="http://schemas.microsoft.com/office/powerpoint/2012/main" userId="S-1-5-21-1174399989-665572574-24168104-8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F"/>
    <a:srgbClr val="1E1B1D"/>
    <a:srgbClr val="53555C"/>
    <a:srgbClr val="00ABBD"/>
    <a:srgbClr val="000000"/>
    <a:srgbClr val="1E1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27" autoAdjust="0"/>
    <p:restoredTop sz="82927" autoAdjust="0"/>
  </p:normalViewPr>
  <p:slideViewPr>
    <p:cSldViewPr>
      <p:cViewPr varScale="1">
        <p:scale>
          <a:sx n="69" d="100"/>
          <a:sy n="69" d="100"/>
        </p:scale>
        <p:origin x="620" y="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EF88D-0623-47B4-8EAB-3EC4B9B5AF7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DB0-86FC-4D73-B4C6-D58317CE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partnership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6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Pace of busy clinic can mean patients leave without getting their pictures done if no one can take images right before/after their visit.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DB0-86FC-4D73-B4C6-D58317CED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78597"/>
            <a:ext cx="9144000" cy="55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0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8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3585"/>
            <a:ext cx="1971675" cy="47999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3585"/>
            <a:ext cx="5800725" cy="4799915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5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5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39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8112"/>
            <a:ext cx="3703320" cy="3352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35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6"/>
            <a:ext cx="3703320" cy="2738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738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3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3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5234" cy="68580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20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28504C7-8AA5-4830-A0CC-1095D9730D2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3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90500"/>
            <a:ext cx="2054530" cy="56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0287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Quality Improvement:</a:t>
            </a:r>
          </a:p>
          <a:p>
            <a:r>
              <a:rPr lang="en-US" sz="3600" dirty="0" smtClean="0"/>
              <a:t>Implementing Diabetic Retinopathy Screening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981200" y="292203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Presented by: Katy </a:t>
            </a:r>
            <a:r>
              <a:rPr lang="it-IT" dirty="0"/>
              <a:t>Kellogg, FNP &amp; Tatsiana Franco, PA-C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493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4300"/>
            <a:ext cx="1902117" cy="457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477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PDSA Cycle</a:t>
            </a:r>
          </a:p>
          <a:p>
            <a:endParaRPr lang="en-US" dirty="0"/>
          </a:p>
          <a:p>
            <a:r>
              <a:rPr lang="en-US" dirty="0"/>
              <a:t>Study: More patients had retinal screening done during their appointments with providers. Patients were scheduling future appointments. More appointment slots are needed. Completion rate increased.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October – 23 %</a:t>
            </a:r>
          </a:p>
          <a:p>
            <a:r>
              <a:rPr lang="en-US" dirty="0" smtClean="0"/>
              <a:t>November – 23%</a:t>
            </a:r>
          </a:p>
          <a:p>
            <a:r>
              <a:rPr lang="en-US" dirty="0" smtClean="0"/>
              <a:t>December – 24%</a:t>
            </a:r>
          </a:p>
          <a:p>
            <a:r>
              <a:rPr lang="en-US" dirty="0" smtClean="0"/>
              <a:t>January – 26%</a:t>
            </a:r>
          </a:p>
          <a:p>
            <a:r>
              <a:rPr lang="en-US" dirty="0" smtClean="0"/>
              <a:t>February – 29%</a:t>
            </a:r>
          </a:p>
          <a:p>
            <a:r>
              <a:rPr lang="en-US" dirty="0" smtClean="0"/>
              <a:t>March – 32%</a:t>
            </a:r>
          </a:p>
          <a:p>
            <a:r>
              <a:rPr lang="en-US" dirty="0" smtClean="0"/>
              <a:t>April – 35%</a:t>
            </a:r>
          </a:p>
          <a:p>
            <a:r>
              <a:rPr lang="en-US" dirty="0" smtClean="0"/>
              <a:t>May – 36%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729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" y="614695"/>
            <a:ext cx="8714510" cy="510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271463"/>
            <a:ext cx="8915400" cy="685800"/>
          </a:xfrm>
        </p:spPr>
        <p:txBody>
          <a:bodyPr anchor="t">
            <a:noAutofit/>
          </a:bodyPr>
          <a:lstStyle/>
          <a:p>
            <a:pPr algn="l">
              <a:lnSpc>
                <a:spcPct val="12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"/>
            <a:ext cx="1828800" cy="4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9303" y="854224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1/2/2023-3/14/2023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632" y="2400300"/>
            <a:ext cx="304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Implemented Retinal Clinic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 rot="1116681">
            <a:off x="4506363" y="2988444"/>
            <a:ext cx="1486256" cy="309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344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42900"/>
            <a:ext cx="8915400" cy="990600"/>
          </a:xfrm>
        </p:spPr>
        <p:txBody>
          <a:bodyPr anchor="t">
            <a:noAutofit/>
          </a:bodyPr>
          <a:lstStyle/>
          <a:p>
            <a:pPr algn="l">
              <a:lnSpc>
                <a:spcPct val="12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Lessons Learned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2870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Challenging due to different levels of administrative buy-in and available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resources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636"/>
                </a:solidFill>
                <a:latin typeface="Helvetica Neue"/>
              </a:rPr>
              <a:t>Difficulty with image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capture (staying in dark room for 5 minutes to allow eyes to dilate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Some patients more challenging than other to take images (history of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cataract/glaucoma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, eyelid problem, older patients, patients with tremors, smaller and less responsive to light pupils with opiate use, lighter eyes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Warm handoffs (WHOs) challenging if only limited staff trained (need someone not rooming patients or having a few designated people to take pictures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Scrub the schedule for possible WHOs for patients being seen in clinic that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day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636"/>
                </a:solidFill>
                <a:latin typeface="Helvetica Neue"/>
              </a:rPr>
              <a:t>Need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to educate patients about why this is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important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Along with increased efforts at retinal imaging, also increased efforts to obtain retinopathy reports from specialists for patients with established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retinopathy </a:t>
            </a: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83636"/>
              </a:solidFill>
              <a:latin typeface="Helvetica Neue"/>
            </a:endParaRPr>
          </a:p>
          <a:p>
            <a:pPr lvl="1" fontAlgn="base"/>
            <a:endParaRPr lang="en-US" dirty="0" smtClean="0">
              <a:solidFill>
                <a:srgbClr val="383636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353566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"/>
            <a:ext cx="1828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71500"/>
            <a:ext cx="76421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0" i="0" dirty="0" smtClean="0">
                <a:solidFill>
                  <a:schemeClr val="accent1"/>
                </a:solidFill>
                <a:effectLst/>
                <a:latin typeface="Helvetica Neue"/>
              </a:rPr>
              <a:t>PDSA cycle</a:t>
            </a:r>
          </a:p>
          <a:p>
            <a:pPr fontAlgn="base"/>
            <a:endParaRPr lang="en-US" dirty="0">
              <a:solidFill>
                <a:schemeClr val="accent1"/>
              </a:solidFill>
              <a:latin typeface="Helvetica Neue"/>
            </a:endParaRPr>
          </a:p>
          <a:p>
            <a:pPr fontAlgn="base"/>
            <a:r>
              <a:rPr lang="en-US" b="0" i="0" dirty="0" smtClean="0">
                <a:solidFill>
                  <a:schemeClr val="accent1"/>
                </a:solidFill>
                <a:effectLst/>
                <a:latin typeface="Helvetica Neue"/>
              </a:rPr>
              <a:t>Act: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83636"/>
                </a:solidFill>
                <a:effectLst/>
                <a:latin typeface="Helvetica Neue"/>
              </a:rPr>
              <a:t>Expand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implementation</a:t>
            </a:r>
            <a:r>
              <a:rPr lang="en-US" b="0" i="0" dirty="0" smtClean="0">
                <a:solidFill>
                  <a:srgbClr val="383636"/>
                </a:solidFill>
                <a:effectLst/>
                <a:latin typeface="Helvetica Neue"/>
              </a:rPr>
              <a:t> to remaining sites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636"/>
                </a:solidFill>
                <a:latin typeface="Helvetica Neue"/>
              </a:rPr>
              <a:t>Explore use of non-clinical staff for retinal photography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636"/>
                </a:solidFill>
                <a:latin typeface="Helvetica Neue"/>
              </a:rPr>
              <a:t>Saturday and After Hours Clinics for Retinal Imaging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636"/>
                </a:solidFill>
                <a:latin typeface="Helvetica Neue"/>
              </a:rPr>
              <a:t>Partnerships with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local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Ophthalmologist for rapid referral for referable retinal pathology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636"/>
                </a:solidFill>
                <a:latin typeface="Helvetica Neue"/>
              </a:rPr>
              <a:t>Consider adding drops for dilation</a:t>
            </a:r>
          </a:p>
          <a:p>
            <a:pPr fontAlgn="base"/>
            <a:endParaRPr lang="en-US" dirty="0" smtClean="0">
              <a:solidFill>
                <a:srgbClr val="383636"/>
              </a:solidFill>
              <a:latin typeface="Helvetica Neue"/>
            </a:endParaRPr>
          </a:p>
          <a:p>
            <a:pPr fontAlgn="base"/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fontAlgn="base"/>
            <a:r>
              <a:rPr lang="en-US" dirty="0" smtClean="0">
                <a:solidFill>
                  <a:srgbClr val="383636"/>
                </a:solidFill>
                <a:latin typeface="Helvetica Neue"/>
              </a:rPr>
              <a:t>NEW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2023 Medicaid Quality </a:t>
            </a:r>
            <a:r>
              <a:rPr lang="en-US" smtClean="0">
                <a:solidFill>
                  <a:srgbClr val="383636"/>
                </a:solidFill>
                <a:latin typeface="Helvetica Neue"/>
              </a:rPr>
              <a:t>Measure Goal </a:t>
            </a:r>
            <a:r>
              <a:rPr lang="en-US" dirty="0" smtClean="0">
                <a:solidFill>
                  <a:srgbClr val="383636"/>
                </a:solidFill>
                <a:latin typeface="Helvetica Neue"/>
              </a:rPr>
              <a:t>56.61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%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83636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9397371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76238"/>
            <a:ext cx="8915400" cy="685800"/>
          </a:xfrm>
        </p:spPr>
        <p:txBody>
          <a:bodyPr anchor="t">
            <a:noAutofit/>
          </a:bodyPr>
          <a:lstStyle/>
          <a:p>
            <a:pPr algn="l">
              <a:lnSpc>
                <a:spcPct val="125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rgbClr val="0089C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Questions?</a:t>
            </a:r>
            <a:endParaRPr lang="en-US" sz="4000" dirty="0">
              <a:solidFill>
                <a:srgbClr val="0089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361902" y="1679730"/>
            <a:ext cx="10515600" cy="390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685" y="1220318"/>
            <a:ext cx="5617315" cy="37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416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Map of California highlighting Humboldt Count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4" y="1485900"/>
            <a:ext cx="3424262" cy="39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35;p25" descr="S:\MEDIA SERVICES\Logos\Approved Logos\Logo-Horizon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14300"/>
            <a:ext cx="2057400" cy="567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76400" y="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Background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Rural Community with limited access to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Ophthalmologists who provide diabetic retinal screening: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Not taking new patients for retinal screening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Wait time for screening is 1.5+ years for established patients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485900"/>
            <a:ext cx="2057400" cy="381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436" y="2933700"/>
            <a:ext cx="3374964" cy="23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6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0500"/>
            <a:ext cx="2054530" cy="56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621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Aim Statement </a:t>
            </a:r>
          </a:p>
          <a:p>
            <a:endParaRPr lang="en-US" dirty="0" smtClean="0"/>
          </a:p>
          <a:p>
            <a:r>
              <a:rPr lang="en-US" dirty="0"/>
              <a:t>Our goal </a:t>
            </a:r>
            <a:r>
              <a:rPr lang="en-US" dirty="0" smtClean="0"/>
              <a:t>is to </a:t>
            </a:r>
            <a:r>
              <a:rPr lang="en-US" dirty="0"/>
              <a:t>improve the rate for in-house diabetic retinopathy exams in Eureka Community Health Centers,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3699783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58" y="190499"/>
            <a:ext cx="2133842" cy="457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1"/>
            <a:ext cx="90678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8756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4300"/>
            <a:ext cx="2115127" cy="53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99" y="266700"/>
            <a:ext cx="86683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Stakeholders </a:t>
            </a:r>
          </a:p>
          <a:p>
            <a:r>
              <a:rPr lang="en-US" dirty="0" smtClean="0"/>
              <a:t>(MAs, LVN, RN, Clinic Coordinator, Front Desk Clerk, Clinic Manager, NP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QI meeting, stakeholders provided with feedback on current screening and future QI plan, discussed barriers in screening process and possible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Challenges from Stakeholders </a:t>
            </a:r>
            <a:r>
              <a:rPr lang="en-US" dirty="0" smtClean="0">
                <a:solidFill>
                  <a:schemeClr val="accent1"/>
                </a:solidFill>
              </a:rPr>
              <a:t>Perspective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previously tried to implement in-clinic retinal screening with minimal </a:t>
            </a:r>
            <a:r>
              <a:rPr lang="en-US" dirty="0" smtClean="0"/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screening </a:t>
            </a:r>
            <a:r>
              <a:rPr lang="en-US" dirty="0"/>
              <a:t>required trained </a:t>
            </a:r>
            <a:r>
              <a:rPr lang="en-US" dirty="0" smtClean="0"/>
              <a:t>operators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consuming process that takes 15-30 </a:t>
            </a:r>
            <a:r>
              <a:rPr lang="en-US" dirty="0" smtClean="0"/>
              <a:t>minutes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access to warm handoffs due to staffing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additional space and specific environment for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needed </a:t>
            </a:r>
            <a:r>
              <a:rPr lang="en-US" dirty="0"/>
              <a:t>community partners to read the images</a:t>
            </a:r>
          </a:p>
          <a:p>
            <a:endParaRPr lang="en-US" dirty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202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66700"/>
            <a:ext cx="2209800" cy="521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9473"/>
            <a:ext cx="5791200" cy="4775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19100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30" y="571500"/>
            <a:ext cx="1186869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1" y="1790700"/>
            <a:ext cx="160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Initial Process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724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14300"/>
            <a:ext cx="1905238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2573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953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PDSA Cycle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Plan/Do: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diabetic patients that are due </a:t>
            </a:r>
            <a:r>
              <a:rPr lang="en-US" dirty="0"/>
              <a:t>for diabetic retinal exam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robust calls and assess </a:t>
            </a:r>
            <a:r>
              <a:rPr lang="en-US" dirty="0"/>
              <a:t>the need for </a:t>
            </a:r>
            <a:r>
              <a:rPr lang="en-US" dirty="0" smtClean="0"/>
              <a:t>screening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Educate patients on </a:t>
            </a:r>
            <a:r>
              <a:rPr lang="en-US" dirty="0"/>
              <a:t>importance of retinal </a:t>
            </a:r>
            <a:r>
              <a:rPr lang="en-US" dirty="0" smtClean="0"/>
              <a:t>screening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educational DM </a:t>
            </a:r>
            <a:r>
              <a:rPr lang="en-US" dirty="0"/>
              <a:t>retinopathy posters </a:t>
            </a:r>
            <a:r>
              <a:rPr lang="en-US" dirty="0" smtClean="0"/>
              <a:t>in rooms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dot </a:t>
            </a:r>
            <a:r>
              <a:rPr lang="en-US" dirty="0"/>
              <a:t>phrase and visual images for outreach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record If </a:t>
            </a:r>
            <a:r>
              <a:rPr lang="en-US" dirty="0"/>
              <a:t>patient had screening done </a:t>
            </a:r>
            <a:r>
              <a:rPr lang="en-US" dirty="0" smtClean="0"/>
              <a:t>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options </a:t>
            </a:r>
            <a:r>
              <a:rPr lang="en-US" dirty="0"/>
              <a:t>for exam, either through warm handoffs same day or in the </a:t>
            </a:r>
            <a:r>
              <a:rPr lang="en-US" dirty="0" smtClean="0"/>
              <a:t>future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additional 2 additional clinics for diabetic </a:t>
            </a:r>
            <a:r>
              <a:rPr lang="en-US" dirty="0"/>
              <a:t>retinal </a:t>
            </a:r>
            <a:r>
              <a:rPr lang="en-US" dirty="0" smtClean="0"/>
              <a:t>screenings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 supportive staff to do screening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9579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-1" y="641357"/>
            <a:ext cx="8915400" cy="685800"/>
          </a:xfrm>
        </p:spPr>
        <p:txBody>
          <a:bodyPr anchor="t">
            <a:noAutofit/>
          </a:bodyPr>
          <a:lstStyle/>
          <a:p>
            <a:pPr algn="l">
              <a:lnSpc>
                <a:spcPct val="12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Diabetic Retinal Screening Workflow - WHO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"/>
            <a:ext cx="1981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4791"/>
            <a:ext cx="9144000" cy="3969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1289057"/>
            <a:ext cx="1752601" cy="651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" y="1254791"/>
            <a:ext cx="8001002" cy="5232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9497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0" y="647700"/>
            <a:ext cx="8915400" cy="685800"/>
          </a:xfrm>
        </p:spPr>
        <p:txBody>
          <a:bodyPr anchor="t">
            <a:noAutofit/>
          </a:bodyPr>
          <a:lstStyle/>
          <a:p>
            <a:pPr algn="l">
              <a:lnSpc>
                <a:spcPct val="12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Diabetic Retinal Screening Workflow - Scheduled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"/>
            <a:ext cx="1981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796"/>
            <a:ext cx="9144000" cy="39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990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24617</TotalTime>
  <Words>566</Words>
  <Application>Microsoft Office PowerPoint</Application>
  <PresentationFormat>On-screen Show (16:10)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Open Sans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Diabetic Retinal Screening Workflow - WHO</vt:lpstr>
      <vt:lpstr>Diabetic Retinal Screening Workflow - Scheduled</vt:lpstr>
      <vt:lpstr>PowerPoint Presentation</vt:lpstr>
      <vt:lpstr>Results</vt:lpstr>
      <vt:lpstr>Lessons Learned</vt:lpstr>
      <vt:lpstr>PowerPoint Presentation</vt:lpstr>
      <vt:lpstr>Questions?</vt:lpstr>
    </vt:vector>
  </TitlesOfParts>
  <Company>Open Door Community Health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Administrators Retreat 2017</dc:title>
  <dc:creator>Erik Salholm</dc:creator>
  <cp:lastModifiedBy>Tatsiana Franco</cp:lastModifiedBy>
  <cp:revision>339</cp:revision>
  <cp:lastPrinted>2020-12-03T17:16:02Z</cp:lastPrinted>
  <dcterms:created xsi:type="dcterms:W3CDTF">2017-05-22T19:27:51Z</dcterms:created>
  <dcterms:modified xsi:type="dcterms:W3CDTF">2023-06-08T00:55:07Z</dcterms:modified>
</cp:coreProperties>
</file>