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29" r:id="rId2"/>
    <p:sldId id="370" r:id="rId3"/>
    <p:sldId id="371" r:id="rId4"/>
    <p:sldId id="372" r:id="rId5"/>
    <p:sldId id="363" r:id="rId6"/>
    <p:sldId id="373" r:id="rId7"/>
    <p:sldId id="374" r:id="rId8"/>
    <p:sldId id="376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61" r:id="rId23"/>
    <p:sldId id="396" r:id="rId24"/>
    <p:sldId id="397" r:id="rId25"/>
    <p:sldId id="398" r:id="rId26"/>
    <p:sldId id="399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71" autoAdjust="0"/>
  </p:normalViewPr>
  <p:slideViewPr>
    <p:cSldViewPr>
      <p:cViewPr varScale="1">
        <p:scale>
          <a:sx n="109" d="100"/>
          <a:sy n="109" d="100"/>
        </p:scale>
        <p:origin x="168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21FE2-E792-4DF8-8099-7A6AF6BD10CD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FBD2D-0805-48FF-AB52-683E231F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1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55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44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7E64E-159B-417F-AC73-EC5D393CD6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325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B7BDB-D297-495F-993E-A610C2630F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2377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B7BDB-D297-495F-993E-A610C2630F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848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9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20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44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93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198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8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18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72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34276408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22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2153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85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603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00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9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41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00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9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48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01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4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3345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B149-E0F2-46F0-AC55-6D3947D2FD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odle.com/meeting/participate/id/dLYZEJW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oEP4dTAmAQ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ENOhSXzi2U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hi.org/resources/Pages/HowtoImprove/ScienceofImprovementSettingAims.asp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q.org/quality-resources/fishbone" TargetMode="External"/><Relationship Id="rId5" Type="http://schemas.openxmlformats.org/officeDocument/2006/relationships/hyperlink" Target="https://www.nichq.org/insight/qi-tips-formula-developing-great-aim-statement" TargetMode="External"/><Relationship Id="rId4" Type="http://schemas.openxmlformats.org/officeDocument/2006/relationships/hyperlink" Target="https://resourcelibrary.stfm.org/HigherLogic/System/DownloadDocumentFile.ashx?DocumentFileKey=27fc6113-ab04-4100-966c-8d2349b4494c&amp;forceDialog=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291682" y="1029808"/>
            <a:ext cx="8623718" cy="4168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779" tIns="43611" rIns="88779" bIns="43611"/>
          <a:lstStyle/>
          <a:p>
            <a:pPr marL="336427" indent="-336427" algn="ctr" eaLnBrk="0" hangingPunct="0">
              <a:spcBef>
                <a:spcPct val="20000"/>
              </a:spcBef>
              <a:spcAft>
                <a:spcPts val="987"/>
              </a:spcAft>
              <a:buClr>
                <a:schemeClr val="hlink"/>
              </a:buClr>
              <a:buSzPct val="75000"/>
              <a:defRPr/>
            </a:pPr>
            <a:endParaRPr lang="en-US" altLang="en-US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4800" b="1" kern="0" dirty="0" smtClean="0">
                <a:solidFill>
                  <a:schemeClr val="bg1"/>
                </a:solidFill>
              </a:rPr>
              <a:t>Quality Improvement Seminar</a:t>
            </a: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Natalie Ewashkow &amp; Mark Splaine</a:t>
            </a: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November 30, 2023</a:t>
            </a:r>
            <a:endParaRPr lang="en-US" altLang="en-US" sz="3200" kern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5056967"/>
            <a:ext cx="1000125" cy="1000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14525" y="5047792"/>
            <a:ext cx="745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893BC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Nurse Practitioner &amp; Physician Assistant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914525" y="5432513"/>
            <a:ext cx="566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Training Programs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 rot="21353334">
            <a:off x="80962" y="2381006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INTERACTIVE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2667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INFORMATIVE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 rot="730540">
            <a:off x="5992201" y="314847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SKILL BUILDING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2362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TEAM WORK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 rot="21287501">
            <a:off x="701247" y="959843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STRATEGIC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 rot="330888">
            <a:off x="5735387" y="1002626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FOCUSED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1197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FUN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10623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RELEVANT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3716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408" y="1730175"/>
            <a:ext cx="7816241" cy="2181521"/>
          </a:xfrm>
        </p:spPr>
        <p:txBody>
          <a:bodyPr/>
          <a:lstStyle/>
          <a:p>
            <a:r>
              <a:rPr lang="en-US" altLang="en-US" b="1" dirty="0" smtClean="0"/>
              <a:t>Break!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6093" y="3218928"/>
            <a:ext cx="8116866" cy="142927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Take five minutes to recharge and refresh.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271016"/>
            <a:ext cx="2438400" cy="16245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2710" y="1201667"/>
            <a:ext cx="1812676" cy="19721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5833" y="4419600"/>
            <a:ext cx="2657385" cy="18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1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73585"/>
            <a:ext cx="8229600" cy="1307615"/>
          </a:xfrm>
        </p:spPr>
        <p:txBody>
          <a:bodyPr>
            <a:normAutofit/>
          </a:bodyPr>
          <a:lstStyle/>
          <a:p>
            <a:r>
              <a:rPr lang="en-US" b="1" dirty="0" smtClean="0"/>
              <a:t>Poll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87" y="1828800"/>
            <a:ext cx="8486503" cy="3962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Check-in on global aim</a:t>
            </a:r>
          </a:p>
          <a:p>
            <a:endParaRPr lang="en-US" sz="3600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Experience with fishbone diagrams</a:t>
            </a:r>
          </a:p>
          <a:p>
            <a:pPr marL="0" indent="0" algn="ctr">
              <a:buNone/>
            </a:pPr>
            <a:endParaRPr lang="en-US" sz="3600" dirty="0" smtClean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r>
              <a:rPr lang="en-US" b="1" i="1" dirty="0" smtClean="0">
                <a:solidFill>
                  <a:schemeClr val="tx2"/>
                </a:solidFill>
              </a:rPr>
              <a:t>Thanks for sharing your information!</a:t>
            </a:r>
            <a:endParaRPr lang="en-US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22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928336"/>
            <a:ext cx="7772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100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  <a:t>A tool to help a team work </a:t>
            </a:r>
            <a:r>
              <a:rPr lang="en-US" sz="2100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together </a:t>
            </a:r>
            <a:r>
              <a:rPr lang="en-US" sz="2100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  <a:t>using </a:t>
            </a:r>
            <a:r>
              <a:rPr lang="en-US" sz="2100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a structured approach to brainstorming a list of causes of a </a:t>
            </a:r>
            <a:r>
              <a:rPr lang="en-US" sz="2100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  <a:t>problem</a:t>
            </a:r>
            <a:endParaRPr lang="en-US" sz="2100" dirty="0">
              <a:solidFill>
                <a:srgbClr val="4F81BD">
                  <a:lumMod val="75000"/>
                </a:srgbClr>
              </a:solidFill>
              <a:latin typeface="Calibri"/>
            </a:endParaRPr>
          </a:p>
        </p:txBody>
      </p:sp>
      <p:pic>
        <p:nvPicPr>
          <p:cNvPr id="1028" name="Picture 4" descr="Image result for late for work Fishbone dia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032" y="2971800"/>
            <a:ext cx="48357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3150275"/>
            <a:ext cx="1981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The head of the fish is the </a:t>
            </a:r>
            <a:r>
              <a:rPr lang="en-US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  <a:t>problem:</a:t>
            </a:r>
            <a:br>
              <a:rPr lang="en-US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</a:br>
            <a:r>
              <a:rPr lang="en-US" dirty="0" smtClean="0">
                <a:solidFill>
                  <a:srgbClr val="4F81BD">
                    <a:lumMod val="75000"/>
                  </a:srgbClr>
                </a:solidFill>
                <a:latin typeface="Calibri"/>
              </a:rPr>
              <a:t>    </a:t>
            </a:r>
            <a:r>
              <a:rPr lang="en-US" b="1" dirty="0" smtClean="0">
                <a:latin typeface="Calibri"/>
              </a:rPr>
              <a:t>Late </a:t>
            </a:r>
            <a:r>
              <a:rPr lang="en-US" b="1" dirty="0">
                <a:latin typeface="Calibri"/>
              </a:rPr>
              <a:t>for </a:t>
            </a:r>
            <a:r>
              <a:rPr lang="en-US" b="1" dirty="0" smtClean="0">
                <a:latin typeface="Calibri"/>
              </a:rPr>
              <a:t>work</a:t>
            </a:r>
            <a:endParaRPr lang="en-US" b="1" dirty="0">
              <a:latin typeface="Calibri"/>
            </a:endParaRPr>
          </a:p>
          <a:p>
            <a:pPr>
              <a:defRPr/>
            </a:pPr>
            <a:endParaRPr lang="en-US" dirty="0">
              <a:solidFill>
                <a:srgbClr val="4F81BD">
                  <a:lumMod val="75000"/>
                </a:srgbClr>
              </a:solidFill>
              <a:latin typeface="Calibri"/>
            </a:endParaRPr>
          </a:p>
          <a:p>
            <a:pPr>
              <a:defRPr/>
            </a:pPr>
            <a:r>
              <a:rPr lang="en-US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The bones are causes grouped by category.</a:t>
            </a: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676408" y="810840"/>
            <a:ext cx="7816241" cy="120359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/>
              <a:t>Fishbone Diagram </a:t>
            </a:r>
            <a:r>
              <a:rPr lang="en-US" b="1" dirty="0" smtClean="0"/>
              <a:t>or</a:t>
            </a:r>
            <a:br>
              <a:rPr lang="en-US" b="1" dirty="0" smtClean="0"/>
            </a:br>
            <a:r>
              <a:rPr lang="en-US" b="1" dirty="0" smtClean="0"/>
              <a:t>Cause </a:t>
            </a:r>
            <a:r>
              <a:rPr lang="en-US" b="1" dirty="0"/>
              <a:t>&amp; Effect Diagram</a:t>
            </a:r>
          </a:p>
        </p:txBody>
      </p:sp>
    </p:spTree>
    <p:extLst>
      <p:ext uri="{BB962C8B-B14F-4D97-AF65-F5344CB8AC3E}">
        <p14:creationId xmlns:p14="http://schemas.microsoft.com/office/powerpoint/2010/main" val="18221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51360"/>
            <a:ext cx="83819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Team </a:t>
            </a:r>
            <a:r>
              <a:rPr lang="en-US" sz="2400" dirty="0">
                <a:solidFill>
                  <a:schemeClr val="tx2"/>
                </a:solidFill>
                <a:latin typeface="Calibri"/>
              </a:rPr>
              <a:t>must agree on the problem statement </a:t>
            </a: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related to </a:t>
            </a:r>
            <a:r>
              <a:rPr lang="en-US" sz="2400" dirty="0">
                <a:solidFill>
                  <a:schemeClr val="tx2"/>
                </a:solidFill>
                <a:latin typeface="Calibri"/>
              </a:rPr>
              <a:t>the global aim </a:t>
            </a: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first</a:t>
            </a:r>
            <a:endParaRPr lang="en-US" sz="2400" dirty="0">
              <a:solidFill>
                <a:schemeClr val="tx2"/>
              </a:solidFill>
              <a:latin typeface="Calibri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Decide on which </a:t>
            </a:r>
            <a:r>
              <a:rPr lang="en-US" sz="2400" dirty="0">
                <a:solidFill>
                  <a:schemeClr val="tx2"/>
                </a:solidFill>
                <a:latin typeface="Calibri"/>
              </a:rPr>
              <a:t>general categories </a:t>
            </a: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you will use.  </a:t>
            </a:r>
            <a:r>
              <a:rPr lang="en-US" sz="2400" dirty="0">
                <a:solidFill>
                  <a:schemeClr val="tx2"/>
                </a:solidFill>
                <a:latin typeface="Calibri"/>
              </a:rPr>
              <a:t>Typical ones include:</a:t>
            </a:r>
          </a:p>
          <a:p>
            <a:pPr marL="6858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  <a:latin typeface="Calibri"/>
              </a:rPr>
              <a:t>Equipment/supplies</a:t>
            </a:r>
          </a:p>
          <a:p>
            <a:pPr marL="6858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  <a:latin typeface="Calibri"/>
              </a:rPr>
              <a:t>Technology</a:t>
            </a:r>
          </a:p>
          <a:p>
            <a:pPr marL="6858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  <a:latin typeface="Calibri"/>
              </a:rPr>
              <a:t>Staff</a:t>
            </a:r>
          </a:p>
          <a:p>
            <a:pPr marL="6858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  <a:latin typeface="Calibri"/>
              </a:rPr>
              <a:t>Processes/procedure</a:t>
            </a:r>
          </a:p>
          <a:p>
            <a:pPr marL="6858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  <a:latin typeface="Calibri"/>
              </a:rPr>
              <a:t>Environment</a:t>
            </a:r>
          </a:p>
          <a:p>
            <a:pPr marL="6858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  <a:latin typeface="Calibri"/>
              </a:rPr>
              <a:t>Patients</a:t>
            </a:r>
          </a:p>
          <a:p>
            <a:pPr marL="342900" indent="-342900">
              <a:buFontTx/>
              <a:buAutoNum type="arabicPeriod" startAt="3"/>
              <a:defRPr/>
            </a:pP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Begin brainstorming contributing causes (within </a:t>
            </a:r>
            <a:r>
              <a:rPr lang="en-US" sz="2400" dirty="0">
                <a:solidFill>
                  <a:schemeClr val="tx2"/>
                </a:solidFill>
                <a:latin typeface="Calibri"/>
              </a:rPr>
              <a:t>a category </a:t>
            </a: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or as a whole)</a:t>
            </a:r>
            <a:endParaRPr lang="en-US" sz="2400" dirty="0">
              <a:solidFill>
                <a:schemeClr val="tx2"/>
              </a:solidFill>
              <a:latin typeface="Calibri"/>
            </a:endParaRPr>
          </a:p>
          <a:p>
            <a:pPr marL="342900" indent="-342900">
              <a:buFontTx/>
              <a:buAutoNum type="arabicPeriod" startAt="3"/>
              <a:defRPr/>
            </a:pPr>
            <a:r>
              <a:rPr lang="en-US" sz="2400" dirty="0">
                <a:solidFill>
                  <a:schemeClr val="tx2"/>
                </a:solidFill>
                <a:latin typeface="Calibri"/>
              </a:rPr>
              <a:t>Focus on current state!!  No solutions yet!</a:t>
            </a:r>
          </a:p>
          <a:p>
            <a:pPr marL="342900" indent="-342900">
              <a:buFontTx/>
              <a:buAutoNum type="arabicPeriod" startAt="3"/>
              <a:defRPr/>
            </a:pPr>
            <a:r>
              <a:rPr lang="en-US" sz="2400" dirty="0">
                <a:solidFill>
                  <a:schemeClr val="tx2"/>
                </a:solidFill>
                <a:latin typeface="Calibri"/>
              </a:rPr>
              <a:t>Don’t worry about messiness	</a:t>
            </a:r>
            <a:endParaRPr lang="en-US" sz="1600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3" name="AutoShape 4" descr="Image result for fishhead cartoon"/>
          <p:cNvSpPr>
            <a:spLocks noChangeAspect="1" noChangeArrowheads="1"/>
          </p:cNvSpPr>
          <p:nvPr/>
        </p:nvSpPr>
        <p:spPr bwMode="auto">
          <a:xfrm>
            <a:off x="1259682" y="-520304"/>
            <a:ext cx="3836194" cy="287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AutoShape 6" descr="Image result for fishhead cartoon"/>
          <p:cNvSpPr>
            <a:spLocks noChangeAspect="1" noChangeArrowheads="1"/>
          </p:cNvSpPr>
          <p:nvPr/>
        </p:nvSpPr>
        <p:spPr bwMode="auto">
          <a:xfrm>
            <a:off x="1373982" y="-406004"/>
            <a:ext cx="3836194" cy="287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AutoShape 8" descr="Image result for fishhead cartoon"/>
          <p:cNvSpPr>
            <a:spLocks noChangeAspect="1" noChangeArrowheads="1"/>
          </p:cNvSpPr>
          <p:nvPr/>
        </p:nvSpPr>
        <p:spPr bwMode="auto">
          <a:xfrm>
            <a:off x="1488282" y="-291704"/>
            <a:ext cx="3836194" cy="287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12"/>
          <p:cNvSpPr txBox="1">
            <a:spLocks noChangeArrowheads="1"/>
          </p:cNvSpPr>
          <p:nvPr/>
        </p:nvSpPr>
        <p:spPr>
          <a:xfrm>
            <a:off x="676408" y="457200"/>
            <a:ext cx="7816241" cy="1203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/>
              <a:t>Steps to Follow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52744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 txBox="1">
            <a:spLocks noChangeArrowheads="1"/>
          </p:cNvSpPr>
          <p:nvPr/>
        </p:nvSpPr>
        <p:spPr>
          <a:xfrm>
            <a:off x="676408" y="658440"/>
            <a:ext cx="7816241" cy="120359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/>
              <a:t>Template</a:t>
            </a:r>
            <a:endParaRPr lang="en-US" alt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667" t="28518" r="52083" b="14445"/>
          <a:stretch/>
        </p:blipFill>
        <p:spPr>
          <a:xfrm>
            <a:off x="0" y="1371600"/>
            <a:ext cx="9144000" cy="547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525" t="16466" r="46260" b="11602"/>
          <a:stretch/>
        </p:blipFill>
        <p:spPr>
          <a:xfrm>
            <a:off x="0" y="1543049"/>
            <a:ext cx="9144000" cy="5276291"/>
          </a:xfrm>
          <a:prstGeom prst="rect">
            <a:avLst/>
          </a:prstGeom>
        </p:spPr>
      </p:pic>
      <p:sp>
        <p:nvSpPr>
          <p:cNvPr id="3" name="Rectangle 12"/>
          <p:cNvSpPr txBox="1">
            <a:spLocks noChangeArrowheads="1"/>
          </p:cNvSpPr>
          <p:nvPr/>
        </p:nvSpPr>
        <p:spPr>
          <a:xfrm>
            <a:off x="676408" y="658440"/>
            <a:ext cx="7816241" cy="120359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/>
              <a:t>Completed Template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094568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/>
              <a:t>Work on a Fishbone</a:t>
            </a:r>
            <a:endParaRPr lang="en-US" altLang="en-US" b="1" dirty="0"/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676400"/>
            <a:ext cx="8267178" cy="46325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We will break into project groups (15 minutes)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Select a problem statement from one of the teams in your group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Brainstorm contributing causes and place the ideas in the template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Nominate someone from your group to share how your work went with the large group</a:t>
            </a:r>
          </a:p>
          <a:p>
            <a:pPr>
              <a:lnSpc>
                <a:spcPct val="110000"/>
              </a:lnSpc>
              <a:defRPr/>
            </a:pP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3532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762000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Small Groups for Fishbone Discussion</a:t>
            </a:r>
            <a:endParaRPr lang="en-US" sz="4400" b="1" dirty="0"/>
          </a:p>
        </p:txBody>
      </p:sp>
      <p:pic>
        <p:nvPicPr>
          <p:cNvPr id="3078" name="Picture 6" descr="Image result for participate in class stick figure 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1800" y="1619250"/>
            <a:ext cx="21145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6720" y="1371600"/>
            <a:ext cx="8229600" cy="508238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will break into </a:t>
            </a:r>
            <a:r>
              <a:rPr lang="en-US" dirty="0" smtClean="0">
                <a:solidFill>
                  <a:schemeClr val="tx2"/>
                </a:solidFill>
              </a:rPr>
              <a:t>project groups: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CHC Meriden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CHC Meriden/New Britain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DePaul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CHC Hartford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2"/>
                </a:solidFill>
              </a:rPr>
              <a:t>HealthLinc</a:t>
            </a:r>
            <a:endParaRPr lang="en-US" dirty="0" smtClean="0">
              <a:solidFill>
                <a:schemeClr val="tx2"/>
              </a:solidFill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Holyoke HC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CHC </a:t>
            </a:r>
            <a:r>
              <a:rPr lang="en-US" dirty="0" smtClean="0">
                <a:solidFill>
                  <a:schemeClr val="tx2"/>
                </a:solidFill>
              </a:rPr>
              <a:t>Middletown/New Britain A &amp; B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Yakima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CHC Stamford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Open Door</a:t>
            </a:r>
          </a:p>
        </p:txBody>
      </p:sp>
    </p:spTree>
    <p:extLst>
      <p:ext uri="{BB962C8B-B14F-4D97-AF65-F5344CB8AC3E}">
        <p14:creationId xmlns:p14="http://schemas.microsoft.com/office/powerpoint/2010/main" val="347946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316" y="1764030"/>
            <a:ext cx="88712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Reporter’s summary from some groups -- share 1 or 2 highlights from the discussion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816114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Highlights from Project Groups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7752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2515" y="1730175"/>
            <a:ext cx="8071733" cy="2181521"/>
          </a:xfrm>
        </p:spPr>
        <p:txBody>
          <a:bodyPr/>
          <a:lstStyle/>
          <a:p>
            <a:r>
              <a:rPr lang="en-US" altLang="en-US" b="1" dirty="0" smtClean="0"/>
              <a:t>What haven’t we figured out yet?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6093" y="3805125"/>
            <a:ext cx="8116866" cy="142927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Questions or issues that remain unclear?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19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14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2"/>
          <p:cNvSpPr>
            <a:spLocks noGrp="1" noChangeArrowheads="1"/>
          </p:cNvSpPr>
          <p:nvPr>
            <p:ph type="title"/>
          </p:nvPr>
        </p:nvSpPr>
        <p:spPr>
          <a:xfrm>
            <a:off x="678535" y="60960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/>
              <a:t>Session Goals</a:t>
            </a:r>
            <a:endParaRPr lang="en-US" altLang="en-US" b="1" dirty="0"/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1655895"/>
            <a:ext cx="8724378" cy="4632598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tx2"/>
                </a:solidFill>
              </a:rPr>
              <a:t>Hear about and discuss your efforts to draft a global </a:t>
            </a:r>
            <a:r>
              <a:rPr lang="en-US" dirty="0">
                <a:solidFill>
                  <a:schemeClr val="tx2"/>
                </a:solidFill>
              </a:rPr>
              <a:t>aim </a:t>
            </a:r>
            <a:r>
              <a:rPr lang="en-US" dirty="0" smtClean="0">
                <a:solidFill>
                  <a:schemeClr val="tx2"/>
                </a:solidFill>
              </a:rPr>
              <a:t>statement from your project idea</a:t>
            </a:r>
            <a:endParaRPr lang="en-US" dirty="0">
              <a:solidFill>
                <a:schemeClr val="tx2"/>
              </a:solidFill>
            </a:endParaRPr>
          </a:p>
          <a:p>
            <a:pPr lvl="0"/>
            <a:r>
              <a:rPr lang="en-US" dirty="0">
                <a:solidFill>
                  <a:schemeClr val="tx2"/>
                </a:solidFill>
              </a:rPr>
              <a:t>Draft a problem statement related to </a:t>
            </a: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>
                <a:solidFill>
                  <a:schemeClr val="tx2"/>
                </a:solidFill>
              </a:rPr>
              <a:t>global </a:t>
            </a:r>
            <a:r>
              <a:rPr lang="en-US" dirty="0" smtClean="0">
                <a:solidFill>
                  <a:schemeClr val="tx2"/>
                </a:solidFill>
              </a:rPr>
              <a:t>aim example</a:t>
            </a:r>
            <a:endParaRPr lang="en-US" dirty="0">
              <a:solidFill>
                <a:schemeClr val="tx2"/>
              </a:solidFill>
            </a:endParaRPr>
          </a:p>
          <a:p>
            <a:pPr lvl="0"/>
            <a:r>
              <a:rPr lang="en-US" dirty="0">
                <a:solidFill>
                  <a:schemeClr val="tx2"/>
                </a:solidFill>
              </a:rPr>
              <a:t>Brainstorm ideas to begin populating </a:t>
            </a: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>
                <a:solidFill>
                  <a:schemeClr val="tx2"/>
                </a:solidFill>
              </a:rPr>
              <a:t>fishbone </a:t>
            </a:r>
            <a:r>
              <a:rPr lang="en-US" dirty="0" smtClean="0">
                <a:solidFill>
                  <a:schemeClr val="tx2"/>
                </a:solidFill>
              </a:rPr>
              <a:t>diagram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77" name="Slide Number Placeholder 5"/>
          <p:cNvSpPr txBox="1">
            <a:spLocks noGrp="1"/>
          </p:cNvSpPr>
          <p:nvPr/>
        </p:nvSpPr>
        <p:spPr bwMode="auto">
          <a:xfrm>
            <a:off x="6552679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97951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408" y="1730175"/>
            <a:ext cx="7816241" cy="2181521"/>
          </a:xfrm>
        </p:spPr>
        <p:txBody>
          <a:bodyPr/>
          <a:lstStyle/>
          <a:p>
            <a:r>
              <a:rPr lang="en-US" altLang="en-US" b="1" dirty="0" smtClean="0"/>
              <a:t>Take-home Thoughts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6093" y="3805125"/>
            <a:ext cx="8116866" cy="142927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Nicole – share 1 or 2 ideas you will take away from our discussion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20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22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695432"/>
            <a:ext cx="7816241" cy="1128373"/>
          </a:xfrm>
        </p:spPr>
        <p:txBody>
          <a:bodyPr/>
          <a:lstStyle/>
          <a:p>
            <a:r>
              <a:rPr lang="en-US" altLang="en-US" b="1" dirty="0" smtClean="0"/>
              <a:t>Summary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676400"/>
            <a:ext cx="7816241" cy="4464688"/>
          </a:xfrm>
        </p:spPr>
        <p:txBody>
          <a:bodyPr>
            <a:normAutofit fontScale="92500"/>
          </a:bodyPr>
          <a:lstStyle/>
          <a:p>
            <a:r>
              <a:rPr lang="en-US" altLang="en-US" sz="2800" dirty="0" smtClean="0">
                <a:solidFill>
                  <a:schemeClr val="tx2"/>
                </a:solidFill>
              </a:rPr>
              <a:t>You have learned about a framework to guide your thinking about how to organize improvement work</a:t>
            </a:r>
          </a:p>
          <a:p>
            <a:r>
              <a:rPr lang="en-US" altLang="en-US" sz="2800" dirty="0" smtClean="0">
                <a:solidFill>
                  <a:schemeClr val="tx2"/>
                </a:solidFill>
              </a:rPr>
              <a:t>Also, we have reviewed some important tools for quality improvement work – global aim and fishbone diagram</a:t>
            </a:r>
          </a:p>
          <a:p>
            <a:r>
              <a:rPr lang="en-US" altLang="en-US" sz="2800" dirty="0" smtClean="0">
                <a:solidFill>
                  <a:schemeClr val="tx2"/>
                </a:solidFill>
              </a:rPr>
              <a:t>Based on your submissions, it is clear you are already formulating some very good ideas for your projects.</a:t>
            </a:r>
          </a:p>
          <a:p>
            <a:r>
              <a:rPr lang="en-US" altLang="en-US" sz="2800" dirty="0" smtClean="0">
                <a:solidFill>
                  <a:schemeClr val="tx2"/>
                </a:solidFill>
              </a:rPr>
              <a:t>Our next step will be to better understand the process related to your project topic.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21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29349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3000" cy="4494790"/>
          </a:xfrm>
        </p:spPr>
        <p:txBody>
          <a:bodyPr lIns="90918" tIns="45457" rIns="90918" bIns="45457"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The next four office hours will be on 12/7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and 1/4 all from 12:30-1:30pm EST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We would like to meet with each project team once during December or January.  Please let us know when your team would like to do this using this link: </a:t>
            </a:r>
            <a:r>
              <a:rPr lang="en-US" sz="2200" u="sng" dirty="0">
                <a:hlinkClick r:id="rId3"/>
              </a:rPr>
              <a:t>https://doodle.com/meeting/participate/id/dLYZEJWe</a:t>
            </a:r>
            <a:endParaRPr lang="en-US" sz="2200" dirty="0"/>
          </a:p>
          <a:p>
            <a:pPr>
              <a:lnSpc>
                <a:spcPct val="11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Email us if none of the times work for your team and you would like to meet at another time.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sz="2400" dirty="0" smtClean="0">
                <a:solidFill>
                  <a:schemeClr val="tx2"/>
                </a:solidFill>
              </a:rPr>
              <a:t>This discussion will be for us to learn a bit more about your project plan and to think together how we can assist you in your work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52412"/>
            <a:ext cx="7816241" cy="1128373"/>
          </a:xfrm>
        </p:spPr>
        <p:txBody>
          <a:bodyPr lIns="90918" tIns="45457" rIns="90918" bIns="45457"/>
          <a:lstStyle/>
          <a:p>
            <a:pPr eaLnBrk="1" hangingPunct="1"/>
            <a:r>
              <a:rPr lang="en-US" altLang="en-US" b="1" dirty="0" smtClean="0"/>
              <a:t>Upcoming Office Hours &amp; Teams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22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151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63880" y="1793703"/>
            <a:ext cx="7816241" cy="4494790"/>
          </a:xfrm>
        </p:spPr>
        <p:txBody>
          <a:bodyPr lIns="90918" tIns="45457" rIns="90918" bIns="45457"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We will discuss tips and strategies for using flowcharts to enhance your understanding of an improvement effort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We will break into small groups to discuss draft examples of flowchart related to your projects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52412"/>
            <a:ext cx="7816241" cy="1128373"/>
          </a:xfrm>
        </p:spPr>
        <p:txBody>
          <a:bodyPr lIns="90918" tIns="45457" rIns="90918" bIns="45457"/>
          <a:lstStyle/>
          <a:p>
            <a:pPr eaLnBrk="1" hangingPunct="1"/>
            <a:r>
              <a:rPr lang="en-US" altLang="en-US" b="1" dirty="0" smtClean="0"/>
              <a:t>Session V Highlights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23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6167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63880" y="1601001"/>
            <a:ext cx="7946720" cy="4723599"/>
          </a:xfrm>
        </p:spPr>
        <p:txBody>
          <a:bodyPr lIns="90918" tIns="45457" rIns="90918" bIns="45457">
            <a:normAutofit fontScale="62500" lnSpcReduction="20000"/>
          </a:bodyPr>
          <a:lstStyle/>
          <a:p>
            <a:pPr lvl="0"/>
            <a:r>
              <a:rPr lang="en-US" dirty="0">
                <a:solidFill>
                  <a:schemeClr val="tx2"/>
                </a:solidFill>
              </a:rPr>
              <a:t>Revise your global aim statement, if needed, based on today’s discussion or additional ideas you have about your project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dirty="0">
                <a:solidFill>
                  <a:schemeClr val="tx2"/>
                </a:solidFill>
              </a:rPr>
              <a:t>Next, review your initial fishbone diagram draft, and brainstorm as a group about additional factors that contribute to your problem statement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dirty="0">
                <a:solidFill>
                  <a:schemeClr val="tx2"/>
                </a:solidFill>
              </a:rPr>
              <a:t>Session preparation (background on flowcharting):</a:t>
            </a:r>
            <a:endParaRPr lang="en-US" sz="2800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Watch the two videos on flowcharting 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Read the document on flowcharting</a:t>
            </a:r>
            <a:endParaRPr lang="en-US" sz="2400" dirty="0">
              <a:solidFill>
                <a:schemeClr val="tx2"/>
              </a:solidFill>
            </a:endParaRPr>
          </a:p>
          <a:p>
            <a:pPr lvl="0"/>
            <a:r>
              <a:rPr lang="en-US" dirty="0">
                <a:solidFill>
                  <a:schemeClr val="tx2"/>
                </a:solidFill>
              </a:rPr>
              <a:t>Work with your site colleagues to generate a draft of the </a:t>
            </a:r>
            <a:r>
              <a:rPr lang="en-US" u="sng" dirty="0">
                <a:solidFill>
                  <a:schemeClr val="tx2"/>
                </a:solidFill>
              </a:rPr>
              <a:t>actual process</a:t>
            </a:r>
            <a:r>
              <a:rPr lang="en-US" dirty="0">
                <a:solidFill>
                  <a:schemeClr val="tx2"/>
                </a:solidFill>
              </a:rPr>
              <a:t> for your project topic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dirty="0">
                <a:solidFill>
                  <a:schemeClr val="tx2"/>
                </a:solidFill>
              </a:rPr>
              <a:t>If you have time, review your ideas about the process with others involved in the process for their feedback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Contact Natalie or Mark if you have questions or need assistance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Send a summary of your draft process by Tuesday (12/13/23)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Our next session will be on Thursday, 12/14/23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52412"/>
            <a:ext cx="7816241" cy="1128373"/>
          </a:xfrm>
        </p:spPr>
        <p:txBody>
          <a:bodyPr lIns="90918" tIns="45457" rIns="90918" bIns="45457"/>
          <a:lstStyle/>
          <a:p>
            <a:pPr eaLnBrk="1" hangingPunct="1"/>
            <a:r>
              <a:rPr lang="en-US" altLang="en-US" b="1" dirty="0" smtClean="0"/>
              <a:t>Assignment for Session V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24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26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63880" y="1753610"/>
            <a:ext cx="7816241" cy="4494790"/>
          </a:xfrm>
        </p:spPr>
        <p:txBody>
          <a:bodyPr lIns="90918" tIns="45457" rIns="90918" bIns="45457"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The two video links provided below will give you a brief but helpful introduction to developing a process map (flowchart)</a:t>
            </a:r>
          </a:p>
          <a:p>
            <a:pPr lvl="1">
              <a:lnSpc>
                <a:spcPct val="110000"/>
              </a:lnSpc>
              <a:defRPr/>
            </a:pPr>
            <a:r>
              <a:rPr lang="en-US" u="sng" dirty="0">
                <a:hlinkClick r:id="rId3"/>
              </a:rPr>
              <a:t>https://www.youtube.com/watch?v=GoEP4dTAmAQ</a:t>
            </a:r>
            <a:r>
              <a:rPr lang="en-US" dirty="0"/>
              <a:t>   (</a:t>
            </a:r>
            <a:r>
              <a:rPr lang="en-US" dirty="0" smtClean="0"/>
              <a:t>simple overview, roughly 4 minutes)</a:t>
            </a:r>
            <a:endParaRPr lang="en-US" dirty="0"/>
          </a:p>
          <a:p>
            <a:pPr lvl="1">
              <a:lnSpc>
                <a:spcPct val="110000"/>
              </a:lnSpc>
              <a:defRPr/>
            </a:pPr>
            <a:r>
              <a:rPr lang="en-US" u="sng" dirty="0">
                <a:hlinkClick r:id="rId4"/>
              </a:rPr>
              <a:t>https://www.youtube.com/watch?v=JENOhSXzi2U</a:t>
            </a:r>
            <a:r>
              <a:rPr lang="en-US" dirty="0"/>
              <a:t>   </a:t>
            </a:r>
            <a:r>
              <a:rPr lang="en-US" dirty="0" smtClean="0"/>
              <a:t>(more detailed info, roughly 8 minutes)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>
                <a:solidFill>
                  <a:schemeClr val="tx2"/>
                </a:solidFill>
              </a:rPr>
              <a:t>We will send you an additional reading to provide more detailed insights about flowcharting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52412"/>
            <a:ext cx="7816241" cy="1128373"/>
          </a:xfrm>
        </p:spPr>
        <p:txBody>
          <a:bodyPr lIns="90918" tIns="45457" rIns="90918" bIns="45457"/>
          <a:lstStyle/>
          <a:p>
            <a:pPr eaLnBrk="1" hangingPunct="1"/>
            <a:r>
              <a:rPr lang="en-US" altLang="en-US" b="1" dirty="0" smtClean="0"/>
              <a:t>Resources to Review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25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314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63880" y="1753610"/>
            <a:ext cx="7816241" cy="4494790"/>
          </a:xfrm>
        </p:spPr>
        <p:txBody>
          <a:bodyPr lIns="90918" tIns="45457" rIns="90918" bIns="45457">
            <a:normAutofit fontScale="70000" lnSpcReduction="20000"/>
          </a:bodyPr>
          <a:lstStyle/>
          <a:p>
            <a:r>
              <a:rPr lang="en-US" dirty="0"/>
              <a:t>Science of Improvement: Setting Aims.  Institute for Healthcare Improvement Website. (</a:t>
            </a:r>
            <a:r>
              <a:rPr lang="en-US" u="sng" dirty="0">
                <a:hlinkClick r:id="rId3"/>
              </a:rPr>
              <a:t>http://www.ihi.org/resources/Pages/HowtoImprove/ScienceofImprovementSettingAims.aspx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Global </a:t>
            </a:r>
            <a:r>
              <a:rPr lang="en-US" dirty="0"/>
              <a:t>Aim Statement Document.  Society of Teachers of Family Medicine Resource Library Website.  (</a:t>
            </a:r>
            <a:r>
              <a:rPr lang="en-US" u="sng" dirty="0">
                <a:hlinkClick r:id="rId4"/>
              </a:rPr>
              <a:t>https://resourcelibrary.stfm.org/HigherLogic/System/DownloadDocumentFile.ashx?DocumentFileKey=27fc6113-ab04-4100-966c-8d2349b4494c&amp;forceDialog=1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QI </a:t>
            </a:r>
            <a:r>
              <a:rPr lang="en-US" dirty="0"/>
              <a:t>Tips: A Formula for Developing a Great Aim Statement.  National Institute for Children’s Health Quality Website.  (</a:t>
            </a:r>
            <a:r>
              <a:rPr lang="en-US" u="sng" dirty="0">
                <a:hlinkClick r:id="rId5"/>
              </a:rPr>
              <a:t>https://www.nichq.org/insight/qi-tips-formula-developing-great-aim-statement</a:t>
            </a:r>
            <a:r>
              <a:rPr lang="en-US" dirty="0" smtClean="0"/>
              <a:t>)</a:t>
            </a:r>
          </a:p>
          <a:p>
            <a:r>
              <a:rPr lang="en-US" dirty="0"/>
              <a:t>American Society for Quality Website. (</a:t>
            </a:r>
            <a:r>
              <a:rPr lang="en-US" u="sng" dirty="0">
                <a:hlinkClick r:id="rId6"/>
              </a:rPr>
              <a:t>https://asq.org/quality-resources/fishbone</a:t>
            </a:r>
            <a:r>
              <a:rPr lang="en-US" dirty="0"/>
              <a:t>)</a:t>
            </a:r>
            <a:endParaRPr lang="en-US" sz="2800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52412"/>
            <a:ext cx="7816241" cy="1128373"/>
          </a:xfrm>
        </p:spPr>
        <p:txBody>
          <a:bodyPr lIns="90918" tIns="45457" rIns="90918" bIns="45457"/>
          <a:lstStyle/>
          <a:p>
            <a:pPr eaLnBrk="1" hangingPunct="1"/>
            <a:r>
              <a:rPr lang="en-US" altLang="en-US" b="1" dirty="0" smtClean="0"/>
              <a:t>References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26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6256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altLang="en-US" b="1" dirty="0" smtClean="0"/>
              <a:t>Roles</a:t>
            </a:r>
            <a:endParaRPr lang="en-US" altLang="en-U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548380"/>
            <a:ext cx="7816241" cy="4740113"/>
          </a:xfrm>
        </p:spPr>
        <p:txBody>
          <a:bodyPr lIns="90918" tIns="45457" rIns="90918" bIns="45457">
            <a:normAutofit fontScale="92500" lnSpcReduction="1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Theory burst presenter</a:t>
            </a:r>
            <a:endParaRPr lang="en-US" altLang="en-US" dirty="0">
              <a:solidFill>
                <a:schemeClr val="tx2"/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 Mark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Interactive discussion </a:t>
            </a:r>
            <a:r>
              <a:rPr lang="en-US" altLang="en-US" dirty="0">
                <a:solidFill>
                  <a:schemeClr val="tx2"/>
                </a:solidFill>
              </a:rPr>
              <a:t>leader, </a:t>
            </a:r>
            <a:r>
              <a:rPr lang="en-US" altLang="en-US" dirty="0" smtClean="0">
                <a:solidFill>
                  <a:schemeClr val="tx2"/>
                </a:solidFill>
              </a:rPr>
              <a:t>timekeeper </a:t>
            </a:r>
            <a:r>
              <a:rPr lang="en-US" altLang="en-US" dirty="0">
                <a:solidFill>
                  <a:schemeClr val="tx2"/>
                </a:solidFill>
              </a:rPr>
              <a:t>&amp; facilitator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 Natalie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Technical genius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Sarah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Take-home </a:t>
            </a:r>
            <a:r>
              <a:rPr lang="en-US" altLang="en-US" dirty="0">
                <a:solidFill>
                  <a:schemeClr val="tx2"/>
                </a:solidFill>
              </a:rPr>
              <a:t>thoughts </a:t>
            </a:r>
            <a:r>
              <a:rPr lang="en-US" altLang="en-US" dirty="0" smtClean="0">
                <a:solidFill>
                  <a:schemeClr val="tx2"/>
                </a:solidFill>
              </a:rPr>
              <a:t>report-out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Nicole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endParaRPr lang="en-US" altLang="en-US" dirty="0" smtClean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72954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/>
              <a:t>Agenda</a:t>
            </a: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05038"/>
            <a:ext cx="8267178" cy="463259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Welcome (10 </a:t>
            </a:r>
            <a:r>
              <a:rPr lang="en-US" altLang="en-US" dirty="0">
                <a:solidFill>
                  <a:schemeClr val="tx2"/>
                </a:solidFill>
              </a:rPr>
              <a:t>minutes)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Theory burst (5 minutes)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Global aim tips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Global aim examples (25 minutes)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Break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Theory </a:t>
            </a:r>
            <a:r>
              <a:rPr lang="en-US" altLang="en-US" dirty="0">
                <a:solidFill>
                  <a:schemeClr val="tx2"/>
                </a:solidFill>
              </a:rPr>
              <a:t>burst (5 minutes)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Fishbone diagrams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Fishbone small group work &amp; discussion (30 minutes)</a:t>
            </a:r>
          </a:p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Summary and take-home points (5 </a:t>
            </a:r>
            <a:r>
              <a:rPr lang="en-US" altLang="en-US" dirty="0" err="1" smtClean="0">
                <a:solidFill>
                  <a:schemeClr val="tx2"/>
                </a:solidFill>
              </a:rPr>
              <a:t>mins</a:t>
            </a:r>
            <a:r>
              <a:rPr lang="en-US" altLang="en-US" dirty="0" smtClean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Preview of next </a:t>
            </a:r>
            <a:r>
              <a:rPr lang="en-US" altLang="en-US" dirty="0">
                <a:solidFill>
                  <a:schemeClr val="tx2"/>
                </a:solidFill>
              </a:rPr>
              <a:t>s</a:t>
            </a:r>
            <a:r>
              <a:rPr lang="en-US" altLang="en-US" dirty="0" smtClean="0">
                <a:solidFill>
                  <a:schemeClr val="tx2"/>
                </a:solidFill>
              </a:rPr>
              <a:t>ession (5 minutes)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6180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An overview of Quality Improvement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10/12/23)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Care Observations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&amp; Stakeholder Considerations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10/26/23)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Organizing your Improvement Project (11/9/23)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Global Aim and Fishbone Diagram (11/30/23)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Process </a:t>
            </a: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Mapping (Flowcharts) 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12/14/23)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Measurement to Inform Change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(1/11/24 </a:t>
            </a: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&amp;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1/25/24)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An </a:t>
            </a: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Approach to Testing a Change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2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/8/24)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Communication about your Improvement Effort 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2/22/24)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Stakeholder Analysis &amp; Conflict Management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en-US" sz="2400" noProof="0" dirty="0" smtClean="0">
                <a:solidFill>
                  <a:schemeClr val="tx2"/>
                </a:solidFill>
                <a:latin typeface="Calibri"/>
              </a:rPr>
              <a:t>3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/14/24)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Managing Up and Gaining Leadership</a:t>
            </a:r>
            <a:r>
              <a:rPr kumimoji="0" lang="en-US" sz="240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 Buy-In (3/28/24)</a:t>
            </a:r>
            <a:endParaRPr kumimoji="0" lang="en-US" sz="240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Negotiation (4/11/24)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Negotiation and More About Cycles of Change 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4/25/24)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Sustaining </a:t>
            </a: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your Improvement Effort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(5/9/24)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Resident Presentations 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5/23/24, 6/13/24, 6/27/24)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9966" y="6096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Curriculum Plan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58440"/>
            <a:ext cx="7816241" cy="1203598"/>
          </a:xfrm>
        </p:spPr>
        <p:txBody>
          <a:bodyPr>
            <a:normAutofit/>
          </a:bodyPr>
          <a:lstStyle/>
          <a:p>
            <a:r>
              <a:rPr lang="en-US" altLang="en-US" b="1" dirty="0" smtClean="0"/>
              <a:t>Global Aim Statements (Tips)</a:t>
            </a:r>
            <a:endParaRPr lang="en-US" altLang="en-US" b="1" dirty="0"/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524000"/>
            <a:ext cx="8267178" cy="46325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Some things to consider (from NICHQ):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The </a:t>
            </a:r>
            <a:r>
              <a:rPr lang="en-US" altLang="en-US" dirty="0">
                <a:solidFill>
                  <a:schemeClr val="tx2"/>
                </a:solidFill>
              </a:rPr>
              <a:t>concrete goals you want to achieve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Who </a:t>
            </a:r>
            <a:r>
              <a:rPr lang="en-US" altLang="en-US" dirty="0">
                <a:solidFill>
                  <a:schemeClr val="tx2"/>
                </a:solidFill>
              </a:rPr>
              <a:t>will benefit from this improvement? Whose </a:t>
            </a:r>
            <a:r>
              <a:rPr lang="en-US" altLang="en-US" dirty="0" smtClean="0">
                <a:solidFill>
                  <a:schemeClr val="tx2"/>
                </a:solidFill>
              </a:rPr>
              <a:t>interests </a:t>
            </a:r>
            <a:r>
              <a:rPr lang="en-US" altLang="en-US" dirty="0">
                <a:solidFill>
                  <a:schemeClr val="tx2"/>
                </a:solidFill>
              </a:rPr>
              <a:t>are served?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</a:t>
            </a:r>
            <a:r>
              <a:rPr lang="en-US" altLang="en-US" dirty="0">
                <a:solidFill>
                  <a:schemeClr val="tx2"/>
                </a:solidFill>
              </a:rPr>
              <a:t>will be done? Is it supported by evidence or experience?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Where </a:t>
            </a:r>
            <a:r>
              <a:rPr lang="en-US" altLang="en-US" dirty="0">
                <a:solidFill>
                  <a:schemeClr val="tx2"/>
                </a:solidFill>
              </a:rPr>
              <a:t>will the change occur?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When </a:t>
            </a:r>
            <a:r>
              <a:rPr lang="en-US" altLang="en-US" dirty="0">
                <a:solidFill>
                  <a:schemeClr val="tx2"/>
                </a:solidFill>
              </a:rPr>
              <a:t>will it start and stop?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What </a:t>
            </a:r>
            <a:r>
              <a:rPr lang="en-US" altLang="en-US" dirty="0">
                <a:solidFill>
                  <a:schemeClr val="tx2"/>
                </a:solidFill>
              </a:rPr>
              <a:t>are the boundaries of the processes? What is in, what is out</a:t>
            </a:r>
            <a:r>
              <a:rPr lang="en-US" altLang="en-US" dirty="0" smtClean="0">
                <a:solidFill>
                  <a:schemeClr val="tx2"/>
                </a:solidFill>
              </a:rPr>
              <a:t>?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4103" y="6107668"/>
            <a:ext cx="76402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https://www.nichq.org/insight/qi-tips-formula-developing-great-aim-statement</a:t>
            </a:r>
          </a:p>
        </p:txBody>
      </p:sp>
    </p:spTree>
    <p:extLst>
      <p:ext uri="{BB962C8B-B14F-4D97-AF65-F5344CB8AC3E}">
        <p14:creationId xmlns:p14="http://schemas.microsoft.com/office/powerpoint/2010/main" val="7633291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52413"/>
            <a:ext cx="7816241" cy="619188"/>
          </a:xfrm>
        </p:spPr>
        <p:txBody>
          <a:bodyPr lIns="90918" tIns="45457" rIns="90918" bIns="45457">
            <a:normAutofit fontScale="90000"/>
          </a:bodyPr>
          <a:lstStyle/>
          <a:p>
            <a:pPr eaLnBrk="1" hangingPunct="1"/>
            <a:r>
              <a:rPr lang="en-US" altLang="en-US" b="1" dirty="0" smtClean="0"/>
              <a:t>Global Aim Assignment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599"/>
            <a:ext cx="9144000" cy="4916893"/>
          </a:xfrm>
        </p:spPr>
        <p:txBody>
          <a:bodyPr lIns="90918" tIns="45457" rIns="90918" bIns="45457"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dirty="0" smtClean="0">
                <a:solidFill>
                  <a:schemeClr val="tx2"/>
                </a:solidFill>
              </a:rPr>
              <a:t>Decide on the topic for the project you would like to develop at your site (agree together as a group on this)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dirty="0" smtClean="0">
                <a:solidFill>
                  <a:schemeClr val="tx2"/>
                </a:solidFill>
              </a:rPr>
              <a:t>Session preparation: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2400" dirty="0" smtClean="0">
                <a:solidFill>
                  <a:schemeClr val="tx2"/>
                </a:solidFill>
              </a:rPr>
              <a:t>Review templates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2400" dirty="0" smtClean="0">
                <a:solidFill>
                  <a:schemeClr val="tx2"/>
                </a:solidFill>
              </a:rPr>
              <a:t>Watch the two videos on brainstorming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dirty="0" smtClean="0">
                <a:solidFill>
                  <a:schemeClr val="tx2"/>
                </a:solidFill>
              </a:rPr>
              <a:t>Work with your site colleagues to generate a draft of a global aim statement for your project topic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sz="2400" dirty="0" smtClean="0">
                <a:solidFill>
                  <a:schemeClr val="tx2"/>
                </a:solidFill>
              </a:rPr>
              <a:t>If you have time, draft a problem statement and begin filling in your fishbone diagram</a:t>
            </a:r>
          </a:p>
        </p:txBody>
      </p:sp>
    </p:spTree>
    <p:extLst>
      <p:ext uri="{BB962C8B-B14F-4D97-AF65-F5344CB8AC3E}">
        <p14:creationId xmlns:p14="http://schemas.microsoft.com/office/powerpoint/2010/main" val="3903834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316" y="1653838"/>
            <a:ext cx="887128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We will hear from three teams: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</a:rPr>
              <a:t>1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</a:rPr>
              <a:t>2</a:t>
            </a:r>
          </a:p>
          <a:p>
            <a:pPr marL="125730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800" i="1" dirty="0" smtClean="0">
                <a:solidFill>
                  <a:schemeClr val="tx2"/>
                </a:solidFill>
              </a:rPr>
              <a:t>3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2"/>
                </a:solidFill>
              </a:rPr>
              <a:t>Share your global aim draft as well as anything your group learned when considering project ideas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816114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Reports on Assignment</a:t>
            </a:r>
            <a:endParaRPr lang="en-US" sz="4400" b="1" dirty="0"/>
          </a:p>
        </p:txBody>
      </p:sp>
      <p:pic>
        <p:nvPicPr>
          <p:cNvPr id="3078" name="Picture 6" descr="Image result for participate in class stick figure 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1800" y="1619250"/>
            <a:ext cx="21145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8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noFill/>
          <a:ln/>
        </p:spPr>
        <p:txBody>
          <a:bodyPr vert="horz" lIns="66956" tIns="32891" rIns="66956" bIns="32891" rtlCol="0" anchor="b">
            <a:noAutofit/>
          </a:bodyPr>
          <a:lstStyle/>
          <a:p>
            <a:r>
              <a:rPr lang="en-US" sz="4000" b="1" dirty="0" smtClean="0">
                <a:latin typeface="+mn-lt"/>
              </a:rPr>
              <a:t>Global Aim – Examples </a:t>
            </a:r>
            <a:r>
              <a:rPr lang="en-US" sz="2800" b="1" i="1" dirty="0" smtClean="0">
                <a:latin typeface="+mn-lt"/>
              </a:rPr>
              <a:t>(insert from teams)</a:t>
            </a:r>
            <a:endParaRPr lang="en-US" sz="40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7973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HC_WI_PPTtemp_Option2_R0524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CHC_WI_PPTtemp_Option2_R052416</Template>
  <TotalTime>14440</TotalTime>
  <Words>1248</Words>
  <Application>Microsoft Office PowerPoint</Application>
  <PresentationFormat>On-screen Show (4:3)</PresentationFormat>
  <Paragraphs>208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MS PGothic</vt:lpstr>
      <vt:lpstr>Aharoni</vt:lpstr>
      <vt:lpstr>Arial</vt:lpstr>
      <vt:lpstr>Calibri</vt:lpstr>
      <vt:lpstr>Times New Roman</vt:lpstr>
      <vt:lpstr>Wingdings</vt:lpstr>
      <vt:lpstr>CHC_WI_PPTtemp_Option2_R052416</vt:lpstr>
      <vt:lpstr>PowerPoint Presentation</vt:lpstr>
      <vt:lpstr>Session Goals</vt:lpstr>
      <vt:lpstr>Roles</vt:lpstr>
      <vt:lpstr>Agenda</vt:lpstr>
      <vt:lpstr>PowerPoint Presentation</vt:lpstr>
      <vt:lpstr>Global Aim Statements (Tips)</vt:lpstr>
      <vt:lpstr>Global Aim Assignment</vt:lpstr>
      <vt:lpstr>PowerPoint Presentation</vt:lpstr>
      <vt:lpstr>Global Aim – Examples (insert from teams)</vt:lpstr>
      <vt:lpstr>Break!</vt:lpstr>
      <vt:lpstr>Poll Questions</vt:lpstr>
      <vt:lpstr>PowerPoint Presentation</vt:lpstr>
      <vt:lpstr>PowerPoint Presentation</vt:lpstr>
      <vt:lpstr>PowerPoint Presentation</vt:lpstr>
      <vt:lpstr>PowerPoint Presentation</vt:lpstr>
      <vt:lpstr>Work on a Fishbone</vt:lpstr>
      <vt:lpstr>PowerPoint Presentation</vt:lpstr>
      <vt:lpstr>PowerPoint Presentation</vt:lpstr>
      <vt:lpstr>What haven’t we figured out yet?</vt:lpstr>
      <vt:lpstr>Take-home Thoughts</vt:lpstr>
      <vt:lpstr>Summary</vt:lpstr>
      <vt:lpstr>Upcoming Office Hours &amp; Teams</vt:lpstr>
      <vt:lpstr>Session V Highlights</vt:lpstr>
      <vt:lpstr>Assignment for Session V</vt:lpstr>
      <vt:lpstr>Resources to Review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Feeney, Patti</dc:creator>
  <cp:lastModifiedBy>Ewashkow, Natalie</cp:lastModifiedBy>
  <cp:revision>168</cp:revision>
  <dcterms:created xsi:type="dcterms:W3CDTF">2016-09-01T16:53:39Z</dcterms:created>
  <dcterms:modified xsi:type="dcterms:W3CDTF">2023-11-30T20:56:59Z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D2757165-C078-432F-9282-9D3C758D989F</vt:lpwstr>
  </property>
  <property fmtid="{D5CDD505-2E9C-101B-9397-08002B2CF9AE}" pid="3" name="ArticulatePath">
    <vt:lpwstr>QI Seminar Slides_11.30.23</vt:lpwstr>
  </property>
</Properties>
</file>