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827" r:id="rId2"/>
    <p:sldMasterId id="2147483839" r:id="rId3"/>
    <p:sldMasterId id="2147483852" r:id="rId4"/>
    <p:sldMasterId id="2147483858" r:id="rId5"/>
  </p:sldMasterIdLst>
  <p:notesMasterIdLst>
    <p:notesMasterId r:id="rId81"/>
  </p:notesMasterIdLst>
  <p:sldIdLst>
    <p:sldId id="600" r:id="rId6"/>
    <p:sldId id="601" r:id="rId7"/>
    <p:sldId id="602" r:id="rId8"/>
    <p:sldId id="603" r:id="rId9"/>
    <p:sldId id="604" r:id="rId10"/>
    <p:sldId id="605" r:id="rId11"/>
    <p:sldId id="606" r:id="rId12"/>
    <p:sldId id="607" r:id="rId13"/>
    <p:sldId id="608" r:id="rId14"/>
    <p:sldId id="706" r:id="rId15"/>
    <p:sldId id="610" r:id="rId16"/>
    <p:sldId id="611" r:id="rId17"/>
    <p:sldId id="618" r:id="rId18"/>
    <p:sldId id="620" r:id="rId19"/>
    <p:sldId id="614" r:id="rId20"/>
    <p:sldId id="615" r:id="rId21"/>
    <p:sldId id="616" r:id="rId22"/>
    <p:sldId id="621" r:id="rId23"/>
    <p:sldId id="623" r:id="rId24"/>
    <p:sldId id="624" r:id="rId25"/>
    <p:sldId id="625" r:id="rId26"/>
    <p:sldId id="626" r:id="rId27"/>
    <p:sldId id="627" r:id="rId28"/>
    <p:sldId id="628" r:id="rId29"/>
    <p:sldId id="629" r:id="rId30"/>
    <p:sldId id="617" r:id="rId31"/>
    <p:sldId id="709" r:id="rId32"/>
    <p:sldId id="710" r:id="rId33"/>
    <p:sldId id="711" r:id="rId34"/>
    <p:sldId id="712" r:id="rId35"/>
    <p:sldId id="713" r:id="rId36"/>
    <p:sldId id="707" r:id="rId37"/>
    <p:sldId id="708" r:id="rId38"/>
    <p:sldId id="632" r:id="rId39"/>
    <p:sldId id="630" r:id="rId40"/>
    <p:sldId id="631" r:id="rId41"/>
    <p:sldId id="633" r:id="rId42"/>
    <p:sldId id="634" r:id="rId43"/>
    <p:sldId id="635" r:id="rId44"/>
    <p:sldId id="636" r:id="rId45"/>
    <p:sldId id="637" r:id="rId46"/>
    <p:sldId id="638" r:id="rId47"/>
    <p:sldId id="598" r:id="rId48"/>
    <p:sldId id="640" r:id="rId49"/>
    <p:sldId id="641" r:id="rId50"/>
    <p:sldId id="642" r:id="rId51"/>
    <p:sldId id="643" r:id="rId52"/>
    <p:sldId id="673" r:id="rId53"/>
    <p:sldId id="644" r:id="rId54"/>
    <p:sldId id="646" r:id="rId55"/>
    <p:sldId id="647" r:id="rId56"/>
    <p:sldId id="648" r:id="rId57"/>
    <p:sldId id="597" r:id="rId58"/>
    <p:sldId id="651" r:id="rId59"/>
    <p:sldId id="650" r:id="rId60"/>
    <p:sldId id="327" r:id="rId61"/>
    <p:sldId id="657" r:id="rId62"/>
    <p:sldId id="658" r:id="rId63"/>
    <p:sldId id="659" r:id="rId64"/>
    <p:sldId id="661" r:id="rId65"/>
    <p:sldId id="662" r:id="rId66"/>
    <p:sldId id="663" r:id="rId67"/>
    <p:sldId id="664" r:id="rId68"/>
    <p:sldId id="665" r:id="rId69"/>
    <p:sldId id="653" r:id="rId70"/>
    <p:sldId id="654" r:id="rId71"/>
    <p:sldId id="667" r:id="rId72"/>
    <p:sldId id="668" r:id="rId73"/>
    <p:sldId id="666" r:id="rId74"/>
    <p:sldId id="669" r:id="rId75"/>
    <p:sldId id="655" r:id="rId76"/>
    <p:sldId id="670" r:id="rId77"/>
    <p:sldId id="671" r:id="rId78"/>
    <p:sldId id="672" r:id="rId79"/>
    <p:sldId id="714"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4BD"/>
    <a:srgbClr val="1DAF4C"/>
    <a:srgbClr val="3A6D3A"/>
    <a:srgbClr val="CCFFFF"/>
    <a:srgbClr val="008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85238" autoAdjust="0"/>
  </p:normalViewPr>
  <p:slideViewPr>
    <p:cSldViewPr snapToGrid="0">
      <p:cViewPr varScale="1">
        <p:scale>
          <a:sx n="58" d="100"/>
          <a:sy n="58" d="100"/>
        </p:scale>
        <p:origin x="704" y="5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B0288-3B95-4D05-94EC-1C798BACB773}"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0CA19-E946-4DE2-BFCE-574F81C83D51}" type="slidenum">
              <a:rPr lang="en-US" smtClean="0"/>
              <a:t>‹#›</a:t>
            </a:fld>
            <a:endParaRPr lang="en-US"/>
          </a:p>
        </p:txBody>
      </p:sp>
    </p:spTree>
    <p:extLst>
      <p:ext uri="{BB962C8B-B14F-4D97-AF65-F5344CB8AC3E}">
        <p14:creationId xmlns:p14="http://schemas.microsoft.com/office/powerpoint/2010/main" val="224725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707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15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Deb</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68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Deb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719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Deb</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550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770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0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399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80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456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smtClean="0"/>
              <a:t>In</a:t>
            </a:r>
            <a:r>
              <a:rPr lang="en-US" sz="1200" b="0" baseline="0" dirty="0" smtClean="0"/>
              <a:t>troduction </a:t>
            </a:r>
          </a:p>
          <a:p>
            <a:pPr marL="171450" indent="-171450">
              <a:buFont typeface="Arial" panose="020B0604020202020204" pitchFamily="34" charset="0"/>
              <a:buChar char="•"/>
            </a:pPr>
            <a:r>
              <a:rPr lang="en-US" sz="1200" b="0" baseline="0" dirty="0" smtClean="0"/>
              <a:t>Building interest in the work you’re doing by also aligning it with the interests of other people in your organization – everybody on front lines, but leadership team as well</a:t>
            </a:r>
          </a:p>
          <a:p>
            <a:pPr marL="171450" indent="-171450">
              <a:buFont typeface="Arial" panose="020B0604020202020204" pitchFamily="34" charset="0"/>
              <a:buChar char="•"/>
            </a:pPr>
            <a:r>
              <a:rPr lang="en-US" sz="1200" b="0" baseline="0" dirty="0" smtClean="0"/>
              <a:t>“Ask not what my leadership can do for me, but ask what I can do for leadership” – we’re all in this together</a:t>
            </a:r>
          </a:p>
          <a:p>
            <a:pPr marL="628650" lvl="1" indent="-171450">
              <a:buFont typeface="Arial" panose="020B0604020202020204" pitchFamily="34" charset="0"/>
              <a:buChar char="•"/>
            </a:pPr>
            <a:r>
              <a:rPr lang="en-US" sz="1200" b="0" baseline="0" dirty="0" smtClean="0"/>
              <a:t>Everyone needs to think of themselves as a leadership in the organization</a:t>
            </a:r>
          </a:p>
          <a:p>
            <a:pPr marL="628650" lvl="1" indent="-171450">
              <a:buFont typeface="Arial" panose="020B0604020202020204" pitchFamily="34" charset="0"/>
              <a:buChar char="•"/>
            </a:pPr>
            <a:r>
              <a:rPr lang="en-US" sz="1200" b="0" baseline="0" dirty="0" smtClean="0"/>
              <a:t>Everyone contributes to the financial bottom line</a:t>
            </a:r>
          </a:p>
          <a:p>
            <a:pPr marL="628650" lvl="1" indent="-171450">
              <a:buFont typeface="Arial" panose="020B0604020202020204" pitchFamily="34" charset="0"/>
              <a:buChar char="•"/>
            </a:pPr>
            <a:r>
              <a:rPr lang="en-US" sz="1200" b="0" baseline="0" dirty="0" smtClean="0"/>
              <a:t>Everyone is accountable for the outcomes that we get to patients and communities we serve </a:t>
            </a:r>
          </a:p>
          <a:p>
            <a:pPr marL="171450" indent="-171450">
              <a:buFont typeface="Arial" panose="020B0604020202020204" pitchFamily="34" charset="0"/>
              <a:buChar char="•"/>
            </a:pPr>
            <a:r>
              <a:rPr lang="en-US" sz="1200" b="0" baseline="0" dirty="0" smtClean="0"/>
              <a:t>Personal experience of being all along the continuum and many perspectives of working in healthcare (i.e. housekeeping department, front line clinician, hybrid front line clinician, executive and decision making world)</a:t>
            </a:r>
            <a:endParaRPr lang="en-US" sz="1200"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83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003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smtClean="0"/>
              <a:t>Core</a:t>
            </a:r>
            <a:r>
              <a:rPr lang="en-US" b="0" i="0" baseline="0" dirty="0" smtClean="0"/>
              <a:t> roles of leadership of team-based care in community health centers is providing healthcare for people and trying to improve their health, improve their outcomes, and create a healthier society – what you are doing is core and central to the mission of community health centers.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baseline="0" dirty="0" smtClean="0"/>
              <a:t>Give big picture overview of each bullet point (individual slides for each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Full Engagement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Role of leadership is first and foremost full engagement in the work of the organization, including clinical care delivery model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Clinical leadership is part of the executive team – equally responsible to thinking about investment in and return on investment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Tangible/Intangible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How leadership supports this work through the tangible resources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But also intangible - you know when you have support of leadership for an initiative (i.e. it is talked about, written about, surfaces in different areas of organization, sense of pride)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Communications Strategy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Guiding strategy both internally and externally - need leadership to talk about your ideas and asking if it can have space in town hall/website/etc. or it does not exist; need to be an active contributor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Investments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Investments leadership needs to make in staff, time and funds for training,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Recognition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Important to all of us; public recognition in meetings, town halls, and websites for the work that you are doing to transform care. </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07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smtClean="0"/>
              <a:t>Full engagement ties</a:t>
            </a:r>
            <a:r>
              <a:rPr lang="en-US" b="0" i="0" baseline="0" dirty="0" smtClean="0"/>
              <a:t> to this idea of high performing comprehensive team based care because it is tied to mission, vision, and goals of the organization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If you’re in the business of trying to advance a model of high performing team base care – you want to see those words appear in critical documents (i.e. mission statement, vision, and goals)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If it does not appear, thinking about re-writing your organization’s goal/mission/etc.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Ask of your senior leadership for there to be a senior leader that is a sponsor/champion of this transformational work that you are trying to do.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Demonstrate that it is worthy of their time to be a sponsor for a project of such significance as advancing high performing model of team based care, which has the power to improve health, reduce health disparities, and increase life expectancy in those groups.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smtClean="0"/>
              <a:t>Importance of visibility and public engagement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smtClean="0"/>
              <a:t>Board of</a:t>
            </a:r>
            <a:r>
              <a:rPr lang="en-US" b="0" i="0" baseline="0" dirty="0" smtClean="0"/>
              <a:t> directors need to understand this work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Involve quality assurance/quality improvement committee for community health centers because they are the ones thinking of the clinical mission of the organization and how to improve healthcare and health outcomes – great board to keep up to date on the work you are doing for full engagement of leadership. </a:t>
            </a:r>
            <a:endParaRPr lang="en-US" b="1" i="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780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smtClean="0"/>
              <a:t>Focus</a:t>
            </a:r>
            <a:r>
              <a:rPr lang="en-US" b="0" i="0" baseline="0" dirty="0" smtClean="0"/>
              <a:t> by department - if you are working together as a team to effect change, think about: </a:t>
            </a:r>
            <a:endParaRPr lang="en-US" b="0" i="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smtClean="0"/>
              <a:t>What do you need from human resources?</a:t>
            </a:r>
            <a:r>
              <a:rPr lang="en-US" b="0" i="0" baseline="0" dirty="0" smtClean="0"/>
              <a: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Working with HR department to clarify roles and responsibilities, job descriptions, titles, content of positions, and training to support all of that (last thing is asking for new positions)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HR Department that can respond with the training for staff that you need to accomplish the goals that you lay out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HR needs to hear from CEO level that it is a priority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Won’t be able to make the case for change if you don’t have the data to support it and won’t have the data without having IT/Business Intelligence on board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None of us have the time past the initial PDSA to be tracking this in a manual way; need people to get data out of systems and tools that we already have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Senior leadership can help make this a priority with IT/Business Intelligence team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Ways ahead of when clinicians had their own private office, nurses had nursing station.. most of us are sitting in a group that is multidisciplinary or inter-professional – looks like the team taking care of patients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Facility redesign to support team base care model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Quality improvement team is essential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Giving people </a:t>
            </a:r>
            <a:r>
              <a:rPr lang="en-US" b="1" i="0" baseline="0" dirty="0" smtClean="0"/>
              <a:t>time</a:t>
            </a:r>
            <a:r>
              <a:rPr lang="en-US" b="0" i="0" baseline="0" dirty="0" smtClean="0"/>
              <a:t> for practice design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Importance of process improvement and process mapping – taking the time to plan out what you are going to do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Community health center movement and anyone in the business of high performing primary care understands that there has to be training in quality improvement, there has to be coaches, there has to be some kind of support structure in place to create change beyond the dream or vision of the person that may have had the instigating idea.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251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smtClean="0"/>
              <a:t>Communications is a critical function</a:t>
            </a:r>
            <a:r>
              <a:rPr lang="en-US" b="0" i="0" baseline="0" dirty="0" smtClean="0"/>
              <a:t> of leadership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Not responsible for communicating your idea, but responsible for creating the real-estate/wallpaper/space for your idea to be communicated (i.e. internal website, SharePoint, public facing website, town halls, patient facing material)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You have to create the “it” for people to trumpet it for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258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smtClean="0"/>
              <a:t>Staff is the last item</a:t>
            </a:r>
            <a:r>
              <a:rPr lang="en-US" b="0" i="0" baseline="0" dirty="0" smtClean="0"/>
              <a:t> that leadership makes available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CFO is right to question you when you say “I need another person to do this”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Last option we look at because it means you already created efficiencies that you can be responsible for, but there are times when a new role/position is needed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Need to have analysis of why this is a benefit to organization or why it warrants additional staff people  </a:t>
            </a:r>
            <a:endParaRPr lang="en-US" b="0" i="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346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smtClean="0"/>
              <a:t>It would</a:t>
            </a:r>
            <a:r>
              <a:rPr lang="en-US" b="0" i="0" baseline="0" dirty="0" smtClean="0"/>
              <a:t> be somewhere between irresponsible and unwise for your leadership team to NOT have expectations that there is measurable results from the work you are doing and investments being made – whether they are in effort and time of the other departments (i.e. HR/IT/Facilities) or in dollars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Want to leave you with this idea that it does not always tie back to visits: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In the community health center world and generally in U.S. healthcare – the visit has become the “king” (carries return of money) so the priority on the revenue generation is measured in visits, controlling costs is secondary, but there has been a significant change in this arena in last couple of years.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Measure of financial success is changing:</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Quality awards: tied directly to the work you do in the model of high performing team based care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Change in performance on UDS: ties directly to quality awards and special initiatives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Value based contracts and incentives: through Medicare/Medicaid/private insurance – these have all been increasing in recent years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Patient satisfaction</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Staff satisfaction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t>Any questions before we move to Deb’s presentation on standardization and playbooks</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507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575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054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28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81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128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902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64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418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013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111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04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310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178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75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79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723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54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874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103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278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792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066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765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578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401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97D2EB-A19C-4B56-BF63-23ECEBFE6E1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22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2AF3D0-7594-46F0-A538-E4D9C424D50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2292" name="Rectangle 2"/>
          <p:cNvSpPr>
            <a:spLocks noGrp="1" noRot="1" noChangeAspect="1" noChangeArrowheads="1" noTextEdit="1"/>
          </p:cNvSpPr>
          <p:nvPr>
            <p:ph type="sldImg"/>
          </p:nvPr>
        </p:nvSpPr>
        <p:spPr>
          <a:solidFill>
            <a:srgbClr val="FFFFFF"/>
          </a:solidFill>
          <a:ln/>
        </p:spPr>
      </p:sp>
      <p:sp>
        <p:nvSpPr>
          <p:cNvPr id="12293"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dirty="0"/>
              <a:t>Tom/Rachel</a:t>
            </a:r>
            <a:endParaRPr lang="en-US" altLang="en-US" dirty="0"/>
          </a:p>
        </p:txBody>
      </p:sp>
    </p:spTree>
    <p:extLst>
      <p:ext uri="{BB962C8B-B14F-4D97-AF65-F5344CB8AC3E}">
        <p14:creationId xmlns:p14="http://schemas.microsoft.com/office/powerpoint/2010/main" val="37253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Pause </a:t>
            </a:r>
            <a:r>
              <a:rPr lang="en-US" baseline="0" dirty="0" smtClean="0"/>
              <a:t>to let Tom/Kathleen/Deb introduce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1978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525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61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6618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0884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70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914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490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805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253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7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Primary </a:t>
            </a:r>
            <a:r>
              <a:rPr lang="en-US" dirty="0"/>
              <a:t>care has been at the heart of </a:t>
            </a:r>
            <a:r>
              <a:rPr lang="en-US" b="1" dirty="0"/>
              <a:t>Community Health Center, Inc.’s (CHC) </a:t>
            </a:r>
            <a:r>
              <a:rPr lang="en-US" dirty="0"/>
              <a:t>mission since its founding in 1972. Grounded in our mission, the </a:t>
            </a:r>
            <a:r>
              <a:rPr lang="en-US" b="1" dirty="0"/>
              <a:t>Moses/Weitzman Health System (MWHS) </a:t>
            </a:r>
            <a:r>
              <a:rPr lang="en-US" dirty="0"/>
              <a:t>was established to support exponential growth and continued innovation. The MWHS is the parent company of </a:t>
            </a:r>
            <a:r>
              <a:rPr lang="en-US" b="1" dirty="0"/>
              <a:t>CHC</a:t>
            </a:r>
            <a:r>
              <a:rPr lang="en-US" dirty="0"/>
              <a:t>; the </a:t>
            </a:r>
            <a:r>
              <a:rPr lang="en-US" b="1" dirty="0"/>
              <a:t>Community </a:t>
            </a:r>
            <a:r>
              <a:rPr lang="en-US" b="1" dirty="0" err="1"/>
              <a:t>eConsult</a:t>
            </a:r>
            <a:r>
              <a:rPr lang="en-US" b="1" dirty="0"/>
              <a:t> Network, Inc. (CECN) </a:t>
            </a:r>
            <a:r>
              <a:rPr lang="en-US" dirty="0"/>
              <a:t>d/b/a </a:t>
            </a:r>
            <a:r>
              <a:rPr lang="en-US" b="1" dirty="0" err="1"/>
              <a:t>ConferMED</a:t>
            </a:r>
            <a:r>
              <a:rPr lang="en-US" dirty="0"/>
              <a:t>; the </a:t>
            </a:r>
            <a:r>
              <a:rPr lang="en-US" b="1" dirty="0"/>
              <a:t>National Institute for Medical Assistant Advancement (NIMAA)</a:t>
            </a:r>
            <a:r>
              <a:rPr lang="en-US" dirty="0"/>
              <a:t>; and the </a:t>
            </a:r>
            <a:r>
              <a:rPr lang="en-US" b="1" dirty="0"/>
              <a:t>Consortium for Advanced Practice Providers</a:t>
            </a:r>
            <a:r>
              <a:rPr lang="en-US" dirty="0"/>
              <a:t>. The </a:t>
            </a:r>
            <a:r>
              <a:rPr lang="en-US" b="1" dirty="0"/>
              <a:t>Weitzman Institute </a:t>
            </a:r>
            <a:r>
              <a:rPr lang="en-US" dirty="0"/>
              <a:t>(founded by CHC) is embedded in the MWHS. Each affiliate will continue to have its own board of directors and its own mission. The name of the health system honors Lillian Reba Hyman Moses (1924–2012) and Gerard (Gerry) Weitzman (1938–1999), who were among the earliest supporters and board members of CHC.</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7788EF3-B046-4CAC-B7B3-F7E028326A7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2759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068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1573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1632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8491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439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0069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3839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562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mtClean="0"/>
              <a:t>Meaghan</a:t>
            </a:r>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15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B58847E-F310-4D98-B287-1E0649679C6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487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7788EF3-B046-4CAC-B7B3-F7E028326A7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221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Meaghan</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795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3C2FDC-364D-EE4B-9FD3-2EB340C5D115}" type="datetimeFigureOut">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3194822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3C2FDC-364D-EE4B-9FD3-2EB340C5D115}" type="datetimeFigureOut">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410759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3C2FDC-364D-EE4B-9FD3-2EB340C5D115}" type="datetimeFigureOut">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538790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246" y="1411553"/>
            <a:ext cx="11367911" cy="4525963"/>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553177" y="6611408"/>
            <a:ext cx="2844800" cy="365125"/>
          </a:xfrm>
          <a:prstGeom prst="rect">
            <a:avLst/>
          </a:prstGeom>
        </p:spPr>
        <p:txBody>
          <a:bodyPr/>
          <a:lstStyle>
            <a:lvl1pPr>
              <a:defRPr sz="1000" b="1" smtClean="0">
                <a:solidFill>
                  <a:schemeClr val="bg1"/>
                </a:solidFill>
                <a:latin typeface="Californian FB" pitchFamily="18" charset="0"/>
              </a:defRPr>
            </a:lvl1pPr>
          </a:lstStyle>
          <a:p>
            <a:pPr>
              <a:defRPr/>
            </a:pPr>
            <a:r>
              <a:rPr lang="en-US" dirty="0"/>
              <a:t>00/00/00</a:t>
            </a:r>
          </a:p>
        </p:txBody>
      </p:sp>
      <p:sp>
        <p:nvSpPr>
          <p:cNvPr id="9" name="Slide Number Placeholder 5"/>
          <p:cNvSpPr>
            <a:spLocks noGrp="1"/>
          </p:cNvSpPr>
          <p:nvPr>
            <p:ph type="sldNum" sz="quarter" idx="4"/>
          </p:nvPr>
        </p:nvSpPr>
        <p:spPr>
          <a:xfrm>
            <a:off x="11277600" y="6611408"/>
            <a:ext cx="914400" cy="365125"/>
          </a:xfrm>
          <a:prstGeom prst="rect">
            <a:avLst/>
          </a:prstGeom>
        </p:spPr>
        <p:txBody>
          <a:bodyPr vert="horz" wrap="square" lIns="91440" tIns="45720" rIns="91440" bIns="45720" numCol="1" anchor="t" anchorCtr="0" compatLnSpc="1">
            <a:prstTxWarp prst="textNoShape">
              <a:avLst/>
            </a:prstTxWarp>
          </a:bodyPr>
          <a:lstStyle>
            <a:lvl1pPr algn="r">
              <a:defRPr sz="1000" b="1">
                <a:solidFill>
                  <a:schemeClr val="bg1"/>
                </a:solidFill>
                <a:latin typeface="Californian FB" pitchFamily="18" charset="0"/>
              </a:defRPr>
            </a:lvl1pPr>
          </a:lstStyle>
          <a:p>
            <a:fld id="{9682EF0F-D720-AD4C-BD69-74845749DF25}" type="slidenum">
              <a:rPr lang="en-US"/>
              <a:pPr/>
              <a:t>‹#›</a:t>
            </a:fld>
            <a:endParaRPr lang="en-US" dirty="0"/>
          </a:p>
        </p:txBody>
      </p:sp>
      <p:sp>
        <p:nvSpPr>
          <p:cNvPr id="10" name="Title 1"/>
          <p:cNvSpPr>
            <a:spLocks noGrp="1"/>
          </p:cNvSpPr>
          <p:nvPr>
            <p:ph type="ctrTitle"/>
          </p:nvPr>
        </p:nvSpPr>
        <p:spPr>
          <a:xfrm>
            <a:off x="361245" y="702727"/>
            <a:ext cx="11367911" cy="685800"/>
          </a:xfrm>
          <a:prstGeom prst="rect">
            <a:avLst/>
          </a:prstGeom>
        </p:spPr>
        <p:txBody>
          <a:bodyPr/>
          <a:lstStyle>
            <a:lvl1pPr algn="l">
              <a:defRPr sz="2800" b="1">
                <a:solidFill>
                  <a:srgbClr val="002060"/>
                </a:solidFill>
              </a:defRPr>
            </a:lvl1pPr>
          </a:lstStyle>
          <a:p>
            <a:r>
              <a:rPr lang="en-US" dirty="0"/>
              <a:t>Click to edit Master title style</a:t>
            </a:r>
          </a:p>
        </p:txBody>
      </p:sp>
      <p:sp>
        <p:nvSpPr>
          <p:cNvPr id="11" name="Text Placeholder 12"/>
          <p:cNvSpPr>
            <a:spLocks noGrp="1"/>
          </p:cNvSpPr>
          <p:nvPr>
            <p:ph type="body" sz="quarter" idx="10" hasCustomPrompt="1"/>
          </p:nvPr>
        </p:nvSpPr>
        <p:spPr>
          <a:xfrm>
            <a:off x="1636890" y="6611939"/>
            <a:ext cx="9629423" cy="355600"/>
          </a:xfrm>
          <a:prstGeom prst="rect">
            <a:avLst/>
          </a:prstGeom>
        </p:spPr>
        <p:txBody>
          <a:bodyPr vert="horz"/>
          <a:lstStyle>
            <a:lvl1pPr algn="ctr">
              <a:defRPr sz="1000" b="1">
                <a:solidFill>
                  <a:schemeClr val="bg1"/>
                </a:solidFill>
              </a:defRPr>
            </a:lvl1pPr>
          </a:lstStyle>
          <a:p>
            <a:pPr>
              <a:defRPr/>
            </a:pPr>
            <a:r>
              <a:rPr lang="en-US" dirty="0"/>
              <a:t>Click to edit Master footer style</a:t>
            </a:r>
          </a:p>
        </p:txBody>
      </p:sp>
    </p:spTree>
    <p:extLst>
      <p:ext uri="{BB962C8B-B14F-4D97-AF65-F5344CB8AC3E}">
        <p14:creationId xmlns:p14="http://schemas.microsoft.com/office/powerpoint/2010/main" val="4041955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61246" y="702727"/>
            <a:ext cx="11367911" cy="685800"/>
          </a:xfrm>
          <a:prstGeom prst="rect">
            <a:avLst/>
          </a:prstGeom>
        </p:spPr>
        <p:txBody>
          <a:bodyPr/>
          <a:lstStyle>
            <a:lvl1pPr algn="ctr">
              <a:defRPr sz="2800" b="1">
                <a:solidFill>
                  <a:srgbClr val="002060"/>
                </a:solidFill>
              </a:defRPr>
            </a:lvl1pPr>
          </a:lstStyle>
          <a:p>
            <a:r>
              <a:rPr lang="en-US" dirty="0"/>
              <a:t>Click to edit Master title style</a:t>
            </a:r>
          </a:p>
        </p:txBody>
      </p:sp>
      <p:sp>
        <p:nvSpPr>
          <p:cNvPr id="12" name="Content Placeholder 2"/>
          <p:cNvSpPr>
            <a:spLocks noGrp="1"/>
          </p:cNvSpPr>
          <p:nvPr>
            <p:ph idx="1"/>
          </p:nvPr>
        </p:nvSpPr>
        <p:spPr>
          <a:xfrm>
            <a:off x="361247" y="1411555"/>
            <a:ext cx="11367911" cy="4525963"/>
          </a:xfrm>
          <a:prstGeom prst="rect">
            <a:avLst/>
          </a:prstGeom>
        </p:spPr>
        <p:txBody>
          <a:bodyPr/>
          <a:lstStyle>
            <a:lvl1pPr marL="0" indent="0">
              <a:buFontTx/>
              <a:buNone/>
              <a:defRPr sz="2000"/>
            </a:lvl1pPr>
            <a:lvl2pPr marL="742950" indent="-285750">
              <a:buFont typeface="Wingdings" panose="05000000000000000000" pitchFamily="2" charset="2"/>
              <a:buChar cha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9128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0435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B31193-6787-42FC-8181-922984130EA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2818275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B31193-6787-42FC-8181-922984130EA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847362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B31193-6787-42FC-8181-922984130EA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2888677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B31193-6787-42FC-8181-922984130EA3}"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3809747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B31193-6787-42FC-8181-922984130EA3}"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306624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3C2FDC-364D-EE4B-9FD3-2EB340C5D115}" type="datetimeFigureOut">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1623745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B31193-6787-42FC-8181-922984130EA3}"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1334384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31193-6787-42FC-8181-922984130EA3}"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867707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B31193-6787-42FC-8181-922984130EA3}"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2692790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B31193-6787-42FC-8181-922984130EA3}"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2846809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B31193-6787-42FC-8181-922984130EA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2475099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B31193-6787-42FC-8181-922984130EA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766F1-57BE-411A-B06B-303C0EEF9117}" type="slidenum">
              <a:rPr lang="en-US" smtClean="0"/>
              <a:t>‹#›</a:t>
            </a:fld>
            <a:endParaRPr lang="en-US"/>
          </a:p>
        </p:txBody>
      </p:sp>
    </p:spTree>
    <p:extLst>
      <p:ext uri="{BB962C8B-B14F-4D97-AF65-F5344CB8AC3E}">
        <p14:creationId xmlns:p14="http://schemas.microsoft.com/office/powerpoint/2010/main" val="4278928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4989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422956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47669617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52591365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04483252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4235019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3C2FDC-364D-EE4B-9FD3-2EB340C5D115}" type="datetimeFigureOut">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8062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22962"/>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2739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3562912"/>
            <a:ext cx="5157787" cy="25151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2739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562912"/>
            <a:ext cx="5183188" cy="25151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51262571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14010037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24018026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586753"/>
            <a:ext cx="3932237"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1586753"/>
            <a:ext cx="6172200" cy="4274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3186953"/>
            <a:ext cx="3932237" cy="25773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06941715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97106"/>
            <a:ext cx="3932237" cy="125505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1497106"/>
            <a:ext cx="6172200" cy="43639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841812"/>
            <a:ext cx="3932237" cy="30271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60596915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10239631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61247"/>
            <a:ext cx="2628900" cy="47157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461247"/>
            <a:ext cx="7734300" cy="471571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67344604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70408" y="195834"/>
            <a:ext cx="11251183" cy="134810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Black"/>
                <a:cs typeface="Arial Black"/>
              </a:defRPr>
            </a:lvl1p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200" b="0" i="0" u="none" strike="noStrike" kern="1200" cap="none" spc="-5" normalizeH="0" baseline="0" noProof="0" dirty="0">
                <a:ln>
                  <a:noFill/>
                </a:ln>
                <a:solidFill>
                  <a:prstClr val="white"/>
                </a:solidFill>
                <a:effectLst/>
                <a:uLnTx/>
                <a:uFillTx/>
                <a:latin typeface="Arial Black"/>
                <a:ea typeface="+mn-ea"/>
              </a:rPr>
              <a:t>CHCI Overview</a:t>
            </a:r>
            <a:r>
              <a:rPr kumimoji="0" sz="1200" b="0" i="0" u="none" strike="noStrike" kern="1200" cap="none" spc="-40" normalizeH="0" baseline="0" noProof="0" dirty="0">
                <a:ln>
                  <a:noFill/>
                </a:ln>
                <a:solidFill>
                  <a:prstClr val="white"/>
                </a:solidFill>
                <a:effectLst/>
                <a:uLnTx/>
                <a:uFillTx/>
                <a:latin typeface="Arial Black"/>
                <a:ea typeface="+mn-ea"/>
              </a:rPr>
              <a:t> </a:t>
            </a:r>
            <a:r>
              <a:rPr kumimoji="0" sz="1200" b="0" i="0" u="none" strike="noStrike" kern="1200" cap="none" spc="-5" normalizeH="0" baseline="0" noProof="0" dirty="0">
                <a:ln>
                  <a:noFill/>
                </a:ln>
                <a:solidFill>
                  <a:prstClr val="white"/>
                </a:solidFill>
                <a:effectLst/>
                <a:uLnTx/>
                <a:uFillTx/>
                <a:latin typeface="Arial Black"/>
                <a:ea typeface="+mn-ea"/>
              </a:rPr>
              <a:t>2020</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Holder 6"/>
          <p:cNvSpPr>
            <a:spLocks noGrp="1"/>
          </p:cNvSpPr>
          <p:nvPr>
            <p:ph type="sldNum" sz="quarter" idx="7"/>
          </p:nvPr>
        </p:nvSpPr>
        <p:spPr/>
        <p:txBody>
          <a:bodyPr lIns="0" tIns="0" rIns="0" bIns="0"/>
          <a:lstStyle>
            <a:lvl1pPr>
              <a:defRPr sz="1800" b="1" i="0">
                <a:solidFill>
                  <a:schemeClr val="bg1"/>
                </a:solidFill>
                <a:latin typeface="Calibri"/>
                <a:cs typeface="Calibri"/>
              </a:defRPr>
            </a:lvl1pPr>
          </a:lstStyle>
          <a:p>
            <a:pPr marL="25400" marR="0" lvl="0" indent="0" algn="r" defTabSz="914400" rtl="0" eaLnBrk="1" fontAlgn="auto" latinLnBrk="0" hangingPunct="1">
              <a:lnSpc>
                <a:spcPts val="1810"/>
              </a:lnSpc>
              <a:spcBef>
                <a:spcPts val="0"/>
              </a:spcBef>
              <a:spcAft>
                <a:spcPts val="0"/>
              </a:spcAft>
              <a:buClrTx/>
              <a:buSzTx/>
              <a:buFontTx/>
              <a:buNone/>
              <a:tabLst/>
              <a:defRPr/>
            </a:pPr>
            <a:fld id="{81D60167-4931-47E6-BA6A-407CBD079E47}" type="slidenum">
              <a:rPr kumimoji="0" sz="1800" b="1" i="0" u="none" strike="noStrike" kern="1200" cap="none" spc="0" normalizeH="0" baseline="0" noProof="0" dirty="0">
                <a:ln>
                  <a:noFill/>
                </a:ln>
                <a:solidFill>
                  <a:prstClr val="white"/>
                </a:solidFill>
                <a:effectLst/>
                <a:uLnTx/>
                <a:uFillTx/>
                <a:latin typeface="Calibri"/>
                <a:ea typeface="+mn-ea"/>
                <a:cs typeface="Calibri"/>
              </a:rPr>
              <a:pPr marL="25400" marR="0" lvl="0" indent="0" algn="r" defTabSz="914400" rtl="0" eaLnBrk="1" fontAlgn="auto" latinLnBrk="0" hangingPunct="1">
                <a:lnSpc>
                  <a:spcPts val="1810"/>
                </a:lnSpc>
                <a:spcBef>
                  <a:spcPts val="0"/>
                </a:spcBef>
                <a:spcAft>
                  <a:spcPts val="0"/>
                </a:spcAft>
                <a:buClrTx/>
                <a:buSzTx/>
                <a:buFontTx/>
                <a:buNone/>
                <a:tabLst/>
                <a:defRPr/>
              </a:pPr>
              <a:t>‹#›</a:t>
            </a:fld>
            <a:endParaRPr kumimoji="0" sz="1800" b="1" i="0" u="none" strike="noStrike" kern="1200" cap="none" spc="0" normalizeH="0" baseline="0" noProof="0" dirty="0">
              <a:ln>
                <a:noFill/>
              </a:ln>
              <a:solidFill>
                <a:prstClr val="white"/>
              </a:solidFill>
              <a:effectLst/>
              <a:uLnTx/>
              <a:uFillTx/>
              <a:latin typeface="Calibri"/>
              <a:ea typeface="+mn-ea"/>
              <a:cs typeface="Calibri"/>
            </a:endParaRPr>
          </a:p>
        </p:txBody>
      </p:sp>
    </p:spTree>
    <p:extLst>
      <p:ext uri="{BB962C8B-B14F-4D97-AF65-F5344CB8AC3E}">
        <p14:creationId xmlns:p14="http://schemas.microsoft.com/office/powerpoint/2010/main" val="1931010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707886"/>
          </a:xfrm>
          <a:prstGeom prst="rect">
            <a:avLst/>
          </a:prstGeom>
        </p:spPr>
        <p:txBody>
          <a:bodyPr wrap="square" lIns="0" tIns="0" rIns="0" bIns="0">
            <a:spAutoFit/>
          </a:bodyPr>
          <a:lstStyle>
            <a:lvl1pPr>
              <a:defRPr sz="4600" b="1" i="0">
                <a:solidFill>
                  <a:srgbClr val="1A1A1A"/>
                </a:solidFill>
                <a:latin typeface="Trebuchet MS"/>
                <a:cs typeface="Trebuchet MS"/>
              </a:defRPr>
            </a:lvl1pPr>
          </a:lstStyle>
          <a:p>
            <a:endParaRPr/>
          </a:p>
        </p:txBody>
      </p:sp>
      <p:sp>
        <p:nvSpPr>
          <p:cNvPr id="3" name="Holder 3"/>
          <p:cNvSpPr>
            <a:spLocks noGrp="1"/>
          </p:cNvSpPr>
          <p:nvPr>
            <p:ph type="subTitle" idx="4"/>
          </p:nvPr>
        </p:nvSpPr>
        <p:spPr>
          <a:xfrm>
            <a:off x="1828800" y="3840481"/>
            <a:ext cx="8534400" cy="266676"/>
          </a:xfrm>
          <a:prstGeom prst="rect">
            <a:avLst/>
          </a:prstGeom>
        </p:spPr>
        <p:txBody>
          <a:bodyPr wrap="square" lIns="0" tIns="0" rIns="0" bIns="0">
            <a:spAutoFit/>
          </a:bodyPr>
          <a:lstStyle>
            <a:lvl1pPr>
              <a:defRPr sz="1733" b="0" i="0">
                <a:solidFill>
                  <a:srgbClr val="595959"/>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97105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69968" y="1837062"/>
            <a:ext cx="9620673" cy="707886"/>
          </a:xfrm>
        </p:spPr>
        <p:txBody>
          <a:bodyPr lIns="0" tIns="0" rIns="0" bIns="0"/>
          <a:lstStyle>
            <a:lvl1pPr>
              <a:defRPr sz="4600" b="1" i="0">
                <a:solidFill>
                  <a:srgbClr val="1A1A1A"/>
                </a:solidFill>
                <a:latin typeface="Trebuchet MS"/>
                <a:cs typeface="Trebuchet MS"/>
              </a:defRPr>
            </a:lvl1pPr>
          </a:lstStyle>
          <a:p>
            <a:endParaRPr/>
          </a:p>
        </p:txBody>
      </p:sp>
      <p:sp>
        <p:nvSpPr>
          <p:cNvPr id="3" name="Holder 3"/>
          <p:cNvSpPr>
            <a:spLocks noGrp="1"/>
          </p:cNvSpPr>
          <p:nvPr>
            <p:ph type="body" idx="1"/>
          </p:nvPr>
        </p:nvSpPr>
        <p:spPr>
          <a:xfrm>
            <a:off x="1241845" y="2820772"/>
            <a:ext cx="9808633" cy="266676"/>
          </a:xfrm>
        </p:spPr>
        <p:txBody>
          <a:bodyPr lIns="0" tIns="0" rIns="0" bIns="0"/>
          <a:lstStyle>
            <a:lvl1pPr>
              <a:defRPr sz="1733" b="0" i="0">
                <a:solidFill>
                  <a:srgbClr val="595959"/>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20259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3C2FDC-364D-EE4B-9FD3-2EB340C5D115}" type="datetimeFigureOut">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2728010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69968" y="1837062"/>
            <a:ext cx="9620673" cy="707886"/>
          </a:xfrm>
        </p:spPr>
        <p:txBody>
          <a:bodyPr lIns="0" tIns="0" rIns="0" bIns="0"/>
          <a:lstStyle>
            <a:lvl1pPr>
              <a:defRPr sz="4600" b="1" i="0">
                <a:solidFill>
                  <a:srgbClr val="1A1A1A"/>
                </a:solidFill>
                <a:latin typeface="Trebuchet MS"/>
                <a:cs typeface="Trebuchet MS"/>
              </a:defRPr>
            </a:lvl1pPr>
          </a:lstStyle>
          <a:p>
            <a:endParaRPr/>
          </a:p>
        </p:txBody>
      </p:sp>
      <p:sp>
        <p:nvSpPr>
          <p:cNvPr id="3" name="Holder 3"/>
          <p:cNvSpPr>
            <a:spLocks noGrp="1"/>
          </p:cNvSpPr>
          <p:nvPr>
            <p:ph sz="half" idx="2"/>
          </p:nvPr>
        </p:nvSpPr>
        <p:spPr>
          <a:xfrm>
            <a:off x="609600" y="1577340"/>
            <a:ext cx="5303520" cy="20005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0005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4963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69968" y="1837062"/>
            <a:ext cx="9620673" cy="707886"/>
          </a:xfrm>
        </p:spPr>
        <p:txBody>
          <a:bodyPr lIns="0" tIns="0" rIns="0" bIns="0"/>
          <a:lstStyle>
            <a:lvl1pPr>
              <a:defRPr sz="4600" b="1" i="0">
                <a:solidFill>
                  <a:srgbClr val="1A1A1A"/>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3466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47102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8586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1401852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11673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886673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48985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136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08152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3C2FDC-364D-EE4B-9FD3-2EB340C5D115}" type="datetimeFigureOut">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4069181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1775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8387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75362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3018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2810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35580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47561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555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228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6069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3C2FDC-364D-EE4B-9FD3-2EB340C5D115}" type="datetimeFigureOut">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400750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3C2FDC-364D-EE4B-9FD3-2EB340C5D115}" type="datetimeFigureOut">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410329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3C2FDC-364D-EE4B-9FD3-2EB340C5D115}" type="datetimeFigureOut">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302695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3C2FDC-364D-EE4B-9FD3-2EB340C5D115}" type="datetimeFigureOut">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3BF3F-38DB-EB46-869C-246BD384E5D0}" type="slidenum">
              <a:t>‹#›</a:t>
            </a:fld>
            <a:endParaRPr lang="en-US"/>
          </a:p>
        </p:txBody>
      </p:sp>
    </p:spTree>
    <p:extLst>
      <p:ext uri="{BB962C8B-B14F-4D97-AF65-F5344CB8AC3E}">
        <p14:creationId xmlns:p14="http://schemas.microsoft.com/office/powerpoint/2010/main" val="2604782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6.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5.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C2FDC-364D-EE4B-9FD3-2EB340C5D115}" type="datetimeFigureOut">
              <a:t>12/6/2023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3BF3F-38DB-EB46-869C-246BD384E5D0}" type="slidenum">
              <a:t>‹#›</a:t>
            </a:fld>
            <a:endParaRPr lang="en-US"/>
          </a:p>
        </p:txBody>
      </p:sp>
    </p:spTree>
    <p:extLst>
      <p:ext uri="{BB962C8B-B14F-4D97-AF65-F5344CB8AC3E}">
        <p14:creationId xmlns:p14="http://schemas.microsoft.com/office/powerpoint/2010/main" val="12314371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31193-6787-42FC-8181-922984130EA3}" type="datetimeFigureOut">
              <a:rPr lang="en-US" smtClean="0"/>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766F1-57BE-411A-B06B-303C0EEF9117}" type="slidenum">
              <a:rPr lang="en-US" smtClean="0"/>
              <a:t>‹#›</a:t>
            </a:fld>
            <a:endParaRPr lang="en-US"/>
          </a:p>
        </p:txBody>
      </p:sp>
    </p:spTree>
    <p:extLst>
      <p:ext uri="{BB962C8B-B14F-4D97-AF65-F5344CB8AC3E}">
        <p14:creationId xmlns:p14="http://schemas.microsoft.com/office/powerpoint/2010/main" val="329602526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1415583"/>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2877671"/>
            <a:ext cx="10515600" cy="3299292"/>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yriad Pro" panose="020B0503030403020204" pitchFamily="34" charset="0"/>
              </a:defRPr>
            </a:lvl1pPr>
          </a:lstStyle>
          <a:p>
            <a:fld id="{53E5B161-B30D-465E-9C63-9055E32FD1B5}" type="slidenum">
              <a:rPr lang="en-US" smtClean="0"/>
              <a:pPr/>
              <a:t>‹#›</a:t>
            </a:fld>
            <a:endParaRPr lang="en-US" dirty="0"/>
          </a:p>
        </p:txBody>
      </p:sp>
    </p:spTree>
    <p:extLst>
      <p:ext uri="{BB962C8B-B14F-4D97-AF65-F5344CB8AC3E}">
        <p14:creationId xmlns:p14="http://schemas.microsoft.com/office/powerpoint/2010/main" val="402004416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69968" y="1837062"/>
            <a:ext cx="9620673" cy="530915"/>
          </a:xfrm>
          <a:prstGeom prst="rect">
            <a:avLst/>
          </a:prstGeom>
        </p:spPr>
        <p:txBody>
          <a:bodyPr wrap="square" lIns="0" tIns="0" rIns="0" bIns="0">
            <a:spAutoFit/>
          </a:bodyPr>
          <a:lstStyle>
            <a:lvl1pPr>
              <a:defRPr sz="3450" b="1" i="0">
                <a:solidFill>
                  <a:srgbClr val="1A1A1A"/>
                </a:solidFill>
                <a:latin typeface="Trebuchet MS"/>
                <a:cs typeface="Trebuchet MS"/>
              </a:defRPr>
            </a:lvl1pPr>
          </a:lstStyle>
          <a:p>
            <a:endParaRPr/>
          </a:p>
        </p:txBody>
      </p:sp>
      <p:sp>
        <p:nvSpPr>
          <p:cNvPr id="3" name="Holder 3"/>
          <p:cNvSpPr>
            <a:spLocks noGrp="1"/>
          </p:cNvSpPr>
          <p:nvPr>
            <p:ph type="body" idx="1"/>
          </p:nvPr>
        </p:nvSpPr>
        <p:spPr>
          <a:xfrm>
            <a:off x="1241845" y="2820772"/>
            <a:ext cx="9808633" cy="200055"/>
          </a:xfrm>
          <a:prstGeom prst="rect">
            <a:avLst/>
          </a:prstGeom>
        </p:spPr>
        <p:txBody>
          <a:bodyPr wrap="square" lIns="0" tIns="0" rIns="0" bIns="0">
            <a:spAutoFit/>
          </a:bodyPr>
          <a:lstStyle>
            <a:lvl1pPr>
              <a:defRPr sz="1300" b="0" i="0">
                <a:solidFill>
                  <a:srgbClr val="595959"/>
                </a:solidFill>
                <a:latin typeface="Tahoma"/>
                <a:cs typeface="Tahoma"/>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2065468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12/6/2023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78600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hyperlink" Target="http://cepc.ucsf.edu/" TargetMode="External"/><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hyperlink" Target="https://data.hrsa.gov/tools/data-reporting/program-data/national/table?tableName=5&amp;year=2020" TargetMode="External"/><Relationship Id="rId2" Type="http://schemas.openxmlformats.org/officeDocument/2006/relationships/notesSlide" Target="../notesSlides/notesSlide37.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3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hyperlink" Target="http://www.improvingprimarycare.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hyperlink" Target="http://www.improvingchroniccare.org/downloads/empanelment.pdf" TargetMode="External"/><Relationship Id="rId2" Type="http://schemas.openxmlformats.org/officeDocument/2006/relationships/notesSlide" Target="../notesSlides/notesSlide55.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32.xml"/><Relationship Id="rId5" Type="http://schemas.openxmlformats.org/officeDocument/2006/relationships/image" Target="../media/image61.png"/><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hyperlink" Target="https://education.weitzmaninstitute.org/content/nttap-comprehensive-and-team-based-care-learning-collaborative-2023-2024" TargetMode="External"/><Relationship Id="rId2" Type="http://schemas.openxmlformats.org/officeDocument/2006/relationships/notesSlide" Target="../notesSlides/notesSlide65.xml"/><Relationship Id="rId1" Type="http://schemas.openxmlformats.org/officeDocument/2006/relationships/slideLayout" Target="../slideLayouts/slideLayout32.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hyperlink" Target="https://www.healthcenterinfo.org/" TargetMode="External"/><Relationship Id="rId2" Type="http://schemas.openxmlformats.org/officeDocument/2006/relationships/notesSlide" Target="../notesSlides/notesSlide68.xml"/><Relationship Id="rId1" Type="http://schemas.openxmlformats.org/officeDocument/2006/relationships/slideLayout" Target="../slideLayouts/slideLayout27.xml"/><Relationship Id="rId6" Type="http://schemas.openxmlformats.org/officeDocument/2006/relationships/hyperlink" Target="https://www.weitzmaninstitute.org/ncaresources" TargetMode="External"/><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6.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8.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3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681473"/>
            <a:ext cx="12191999" cy="1338828"/>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5000" b="1" i="0" u="none" strike="noStrike" kern="1200" cap="none" spc="-30" normalizeH="0" baseline="0" noProof="0" dirty="0" smtClean="0">
                <a:ln>
                  <a:noFill/>
                </a:ln>
                <a:solidFill>
                  <a:srgbClr val="008558"/>
                </a:solidFill>
                <a:effectLst/>
                <a:uLnTx/>
                <a:uFillTx/>
                <a:latin typeface="Calibri Light" panose="020F0302020204030204" pitchFamily="34" charset="0"/>
                <a:ea typeface="+mn-ea"/>
                <a:cs typeface="Calibri Light" panose="020F0302020204030204" pitchFamily="34" charset="0"/>
              </a:rPr>
              <a:t>Comprehensive Care Learning </a:t>
            </a:r>
            <a:r>
              <a:rPr kumimoji="0" lang="en-US" sz="5000" b="1" i="0" u="none" strike="noStrike" kern="1200" cap="none" spc="-30" normalizeH="0" baseline="0" noProof="0" dirty="0">
                <a:ln>
                  <a:noFill/>
                </a:ln>
                <a:solidFill>
                  <a:srgbClr val="008558"/>
                </a:solidFill>
                <a:effectLst/>
                <a:uLnTx/>
                <a:uFillTx/>
                <a:latin typeface="Calibri Light" panose="020F0302020204030204" pitchFamily="34" charset="0"/>
                <a:ea typeface="+mn-ea"/>
                <a:cs typeface="Calibri Light" panose="020F0302020204030204" pitchFamily="34" charset="0"/>
              </a:rPr>
              <a:t>Collaborative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 normalizeH="0" baseline="0" noProof="0" dirty="0" smtClean="0">
                <a:ln>
                  <a:noFill/>
                </a:ln>
                <a:solidFill>
                  <a:srgbClr val="0E74BD"/>
                </a:solidFill>
                <a:effectLst/>
                <a:uLnTx/>
                <a:uFillTx/>
                <a:latin typeface="Calibri Light" panose="020F0302020204030204" pitchFamily="34" charset="0"/>
                <a:ea typeface="+mn-ea"/>
                <a:cs typeface="Calibri Light" panose="020F0302020204030204" pitchFamily="34" charset="0"/>
              </a:rPr>
              <a:t>Session One: </a:t>
            </a:r>
            <a:r>
              <a:rPr kumimoji="0" lang="en-US" sz="3600" b="0" i="0" u="none" strike="noStrike" kern="1200" cap="none" spc="-30" normalizeH="0" baseline="0" noProof="0" dirty="0" smtClean="0">
                <a:ln>
                  <a:noFill/>
                </a:ln>
                <a:solidFill>
                  <a:srgbClr val="0E74BD"/>
                </a:solidFill>
                <a:effectLst/>
                <a:uLnTx/>
                <a:uFillTx/>
                <a:latin typeface="Calibri Light" panose="020F0302020204030204" pitchFamily="34" charset="0"/>
                <a:ea typeface="+mn-ea"/>
                <a:cs typeface="Calibri Light" panose="020F0302020204030204" pitchFamily="34" charset="0"/>
              </a:rPr>
              <a:t>Wednesday December 6</a:t>
            </a:r>
            <a:r>
              <a:rPr kumimoji="0" lang="en-US" sz="3600" b="0" i="0" u="none" strike="noStrike" kern="1200" cap="none" spc="-30" normalizeH="0" baseline="30000" noProof="0" dirty="0" smtClean="0">
                <a:ln>
                  <a:noFill/>
                </a:ln>
                <a:solidFill>
                  <a:srgbClr val="0E74BD"/>
                </a:solidFill>
                <a:effectLst/>
                <a:uLnTx/>
                <a:uFillTx/>
                <a:latin typeface="Calibri Light" panose="020F0302020204030204" pitchFamily="34" charset="0"/>
                <a:ea typeface="+mn-ea"/>
                <a:cs typeface="Calibri Light" panose="020F0302020204030204" pitchFamily="34" charset="0"/>
              </a:rPr>
              <a:t>th</a:t>
            </a:r>
            <a:r>
              <a:rPr lang="en-US" sz="3600" spc="-30" dirty="0" smtClean="0">
                <a:solidFill>
                  <a:srgbClr val="0E74BD"/>
                </a:solidFill>
                <a:latin typeface="Calibri Light" panose="020F0302020204030204" pitchFamily="34" charset="0"/>
                <a:cs typeface="Calibri Light" panose="020F0302020204030204" pitchFamily="34" charset="0"/>
              </a:rPr>
              <a:t>, </a:t>
            </a:r>
            <a:r>
              <a:rPr kumimoji="0" lang="en-US" sz="3600" b="0" i="0" u="none" strike="noStrike" kern="1200" cap="none" spc="-30" normalizeH="0" baseline="0" noProof="0" dirty="0" smtClean="0">
                <a:ln>
                  <a:noFill/>
                </a:ln>
                <a:solidFill>
                  <a:srgbClr val="0E74BD"/>
                </a:solidFill>
                <a:effectLst/>
                <a:uLnTx/>
                <a:uFillTx/>
                <a:latin typeface="Calibri Light" panose="020F0302020204030204" pitchFamily="34" charset="0"/>
                <a:ea typeface="+mn-ea"/>
                <a:cs typeface="Calibri Light" panose="020F0302020204030204" pitchFamily="34" charset="0"/>
              </a:rPr>
              <a:t>2023</a:t>
            </a:r>
            <a:endParaRPr kumimoji="0" lang="en-US" sz="3600" b="0" i="0" u="none" strike="noStrike" kern="1200" cap="none" spc="-30" normalizeH="0" baseline="0" noProof="0" dirty="0">
              <a:ln>
                <a:noFill/>
              </a:ln>
              <a:solidFill>
                <a:srgbClr val="0E74BD"/>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3719463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72097" y="1365689"/>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2023-2024 Cohort </a:t>
            </a:r>
            <a:endParaRPr kumimoji="0" lang="en-US" sz="4400" b="1" i="0" u="none" strike="noStrike" kern="1200" cap="none" spc="0" normalizeH="0" baseline="0" noProof="0" dirty="0">
              <a:ln>
                <a:noFill/>
              </a:ln>
              <a:solidFill>
                <a:srgbClr val="ED7D31"/>
              </a:solidFill>
              <a:effectLst/>
              <a:uLnTx/>
              <a:uFillTx/>
              <a:latin typeface="Calibri Light" panose="020F0302020204030204"/>
              <a:ea typeface="+mj-ea"/>
              <a:cs typeface="+mj-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graphicFrame>
        <p:nvGraphicFramePr>
          <p:cNvPr id="5" name="Table 4"/>
          <p:cNvGraphicFramePr>
            <a:graphicFrameLocks noGrp="1"/>
          </p:cNvGraphicFramePr>
          <p:nvPr>
            <p:extLst/>
          </p:nvPr>
        </p:nvGraphicFramePr>
        <p:xfrm>
          <a:off x="543498" y="2128039"/>
          <a:ext cx="10972798" cy="2729710"/>
        </p:xfrm>
        <a:graphic>
          <a:graphicData uri="http://schemas.openxmlformats.org/drawingml/2006/table">
            <a:tbl>
              <a:tblPr firstRow="1" bandRow="1"/>
              <a:tblGrid>
                <a:gridCol w="6947972">
                  <a:extLst>
                    <a:ext uri="{9D8B030D-6E8A-4147-A177-3AD203B41FA5}">
                      <a16:colId xmlns:a16="http://schemas.microsoft.com/office/drawing/2014/main" val="3157025843"/>
                    </a:ext>
                  </a:extLst>
                </a:gridCol>
                <a:gridCol w="4024826">
                  <a:extLst>
                    <a:ext uri="{9D8B030D-6E8A-4147-A177-3AD203B41FA5}">
                      <a16:colId xmlns:a16="http://schemas.microsoft.com/office/drawing/2014/main" val="3172836537"/>
                    </a:ext>
                  </a:extLst>
                </a:gridCol>
              </a:tblGrid>
              <a:tr h="54594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latin typeface="Calibri Light" panose="020F0302020204030204" pitchFamily="34" charset="0"/>
                          <a:cs typeface="Calibri Light" panose="020F0302020204030204" pitchFamily="34" charset="0"/>
                        </a:rPr>
                        <a:t>Organization</a:t>
                      </a:r>
                      <a:endParaRPr lang="en-US" sz="2400" dirty="0">
                        <a:latin typeface="Calibri Light" panose="020F0302020204030204" pitchFamily="34" charset="0"/>
                        <a:cs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latin typeface="Calibri Light" panose="020F0302020204030204" pitchFamily="34" charset="0"/>
                          <a:cs typeface="Calibri Light" panose="020F0302020204030204" pitchFamily="34" charset="0"/>
                        </a:rPr>
                        <a:t>Location</a:t>
                      </a:r>
                      <a:endParaRPr lang="en-US" sz="2400" dirty="0">
                        <a:latin typeface="Calibri Light" panose="020F0302020204030204" pitchFamily="34" charset="0"/>
                        <a:cs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3282603170"/>
                  </a:ext>
                </a:extLst>
              </a:tr>
              <a:tr h="545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Calibri Light" panose="020F0302020204030204" pitchFamily="34" charset="0"/>
                          <a:cs typeface="Calibri Light" panose="020F0302020204030204" pitchFamily="34" charset="0"/>
                        </a:rPr>
                        <a:t>Brockton Neighborhood Health Center</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Calibri Light" panose="020F0302020204030204" pitchFamily="34" charset="0"/>
                          <a:cs typeface="Calibri Light" panose="020F0302020204030204" pitchFamily="34" charset="0"/>
                        </a:rPr>
                        <a:t>Massachusetts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3170273528"/>
                  </a:ext>
                </a:extLst>
              </a:tr>
              <a:tr h="545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Calibri Light" panose="020F0302020204030204" pitchFamily="34" charset="0"/>
                          <a:cs typeface="Calibri Light" panose="020F0302020204030204" pitchFamily="34" charset="0"/>
                        </a:rPr>
                        <a:t>Brooklyn Plaza Medical Center	</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Calibri Light" panose="020F0302020204030204" pitchFamily="34" charset="0"/>
                          <a:cs typeface="Calibri Light" panose="020F0302020204030204" pitchFamily="34" charset="0"/>
                        </a:rPr>
                        <a:t>New York</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4185079996"/>
                  </a:ext>
                </a:extLst>
              </a:tr>
              <a:tr h="545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Calibri Light" panose="020F0302020204030204" pitchFamily="34" charset="0"/>
                          <a:cs typeface="Calibri Light" panose="020F0302020204030204" pitchFamily="34" charset="0"/>
                        </a:rPr>
                        <a:t>Klamath Health Partnership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Calibri Light" panose="020F0302020204030204" pitchFamily="34" charset="0"/>
                          <a:cs typeface="Calibri Light" panose="020F0302020204030204" pitchFamily="34" charset="0"/>
                        </a:rPr>
                        <a:t>Oregon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934746906"/>
                  </a:ext>
                </a:extLst>
              </a:tr>
              <a:tr h="545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Calibri Light" panose="020F0302020204030204" pitchFamily="34" charset="0"/>
                          <a:cs typeface="Calibri Light" panose="020F0302020204030204" pitchFamily="34" charset="0"/>
                        </a:rPr>
                        <a:t>The Wright Center for Community Health</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Calibri Light" panose="020F0302020204030204" pitchFamily="34" charset="0"/>
                          <a:cs typeface="Calibri Light" panose="020F0302020204030204" pitchFamily="34" charset="0"/>
                        </a:rPr>
                        <a:t>Pennsylvania</a:t>
                      </a:r>
                      <a:endParaRPr lang="it-IT" sz="2400" dirty="0" smtClean="0">
                        <a:latin typeface="Calibri Light" panose="020F0302020204030204" pitchFamily="34" charset="0"/>
                        <a:cs typeface="Calibri Light" panose="020F030202020403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6274607"/>
                  </a:ext>
                </a:extLst>
              </a:tr>
            </a:tbl>
          </a:graphicData>
        </a:graphic>
      </p:graphicFrame>
    </p:spTree>
    <p:extLst>
      <p:ext uri="{BB962C8B-B14F-4D97-AF65-F5344CB8AC3E}">
        <p14:creationId xmlns:p14="http://schemas.microsoft.com/office/powerpoint/2010/main" val="1267917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rPr>
              <a:t>Collaborative </a:t>
            </a:r>
            <a:r>
              <a:rPr kumimoji="0" lang="en-US" sz="4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rPr>
              <a:t>Structure and </a:t>
            </a:r>
            <a:r>
              <a:rPr kumimoji="0" lang="en-US" sz="4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rPr>
              <a:t>Expectations</a:t>
            </a:r>
            <a:br>
              <a:rPr kumimoji="0" lang="en-US" sz="4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rPr>
            </a:br>
            <a:endParaRPr kumimoji="0" lang="en-US" sz="4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480010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1500" y="1549048"/>
            <a:ext cx="110109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270B7"/>
                </a:solidFill>
                <a:effectLst/>
                <a:uLnTx/>
                <a:uFillTx/>
                <a:latin typeface="Calibri Light" panose="020F0302020204030204"/>
                <a:ea typeface="+mj-ea"/>
                <a:cs typeface="+mj-cs"/>
              </a:rPr>
              <a:t>Welcome to the </a:t>
            </a:r>
            <a:r>
              <a:rPr kumimoji="0" lang="en-US" sz="32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Comprehensive and Team-Based Care                Learning </a:t>
            </a:r>
            <a:r>
              <a:rPr kumimoji="0" lang="en-US" sz="3200" b="1" i="0" u="none" strike="noStrike" kern="1200" cap="none" spc="0" normalizeH="0" baseline="0" noProof="0" dirty="0">
                <a:ln>
                  <a:noFill/>
                </a:ln>
                <a:solidFill>
                  <a:srgbClr val="2270B7"/>
                </a:solidFill>
                <a:effectLst/>
                <a:uLnTx/>
                <a:uFillTx/>
                <a:latin typeface="Calibri Light" panose="020F0302020204030204"/>
                <a:ea typeface="+mj-ea"/>
                <a:cs typeface="+mj-cs"/>
              </a:rPr>
              <a:t>Collaborative!</a:t>
            </a: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495550"/>
            <a:ext cx="11201400" cy="406622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600"/>
              </a:spcAft>
              <a:buClr>
                <a:srgbClr val="008558"/>
              </a:buClr>
            </a:pPr>
            <a:r>
              <a:rPr lang="en-US" sz="2500" dirty="0" smtClean="0">
                <a:latin typeface="Calibri Light" panose="020F0302020204030204" pitchFamily="34" charset="0"/>
                <a:cs typeface="Calibri Light" panose="020F0302020204030204" pitchFamily="34" charset="0"/>
              </a:rPr>
              <a:t>The Comprehensive Care and Advancing Team-Based Care Learning Collaborative is </a:t>
            </a:r>
            <a:r>
              <a:rPr lang="en-US" sz="2500" b="1" dirty="0" smtClean="0">
                <a:latin typeface="Calibri Light" panose="020F0302020204030204" pitchFamily="34" charset="0"/>
                <a:cs typeface="Calibri Light" panose="020F0302020204030204" pitchFamily="34" charset="0"/>
              </a:rPr>
              <a:t>an 8-month participatory learning experience</a:t>
            </a:r>
            <a:r>
              <a:rPr lang="en-US" sz="2500" dirty="0" smtClean="0">
                <a:latin typeface="Calibri Light" panose="020F0302020204030204" pitchFamily="34" charset="0"/>
                <a:cs typeface="Calibri Light" panose="020F0302020204030204" pitchFamily="34" charset="0"/>
              </a:rPr>
              <a:t> offered by the National Health Center Training and Technical Assistance Partners (NTTAP), funded by the Health Resources and Services Administration, and hosted by Community Health Center, Inc.  </a:t>
            </a:r>
          </a:p>
          <a:p>
            <a:pPr marL="236538" indent="-236538">
              <a:lnSpc>
                <a:spcPct val="90000"/>
              </a:lnSpc>
              <a:spcBef>
                <a:spcPts val="0"/>
              </a:spcBef>
              <a:spcAft>
                <a:spcPts val="600"/>
              </a:spcAft>
              <a:buClr>
                <a:srgbClr val="008558"/>
              </a:buClr>
            </a:pPr>
            <a:r>
              <a:rPr lang="en-US" sz="2500" dirty="0" smtClean="0">
                <a:latin typeface="Calibri Light" panose="020F0302020204030204" pitchFamily="34" charset="0"/>
                <a:cs typeface="Calibri Light" panose="020F0302020204030204" pitchFamily="34" charset="0"/>
              </a:rPr>
              <a:t>The Collaborative is designed to provide organizations that are: </a:t>
            </a:r>
          </a:p>
          <a:p>
            <a:pPr marL="857250" lvl="1" indent="-457200">
              <a:lnSpc>
                <a:spcPct val="90000"/>
              </a:lnSpc>
              <a:spcBef>
                <a:spcPts val="0"/>
              </a:spcBef>
              <a:spcAft>
                <a:spcPts val="600"/>
              </a:spcAft>
              <a:buClr>
                <a:srgbClr val="008558"/>
              </a:buClr>
              <a:buFont typeface="Arial"/>
              <a:buAutoNum type="arabicParenBoth"/>
            </a:pPr>
            <a:r>
              <a:rPr lang="en-US" sz="2500" dirty="0" smtClean="0">
                <a:latin typeface="Calibri Light" panose="020F0302020204030204" pitchFamily="34" charset="0"/>
                <a:cs typeface="Calibri Light" panose="020F0302020204030204" pitchFamily="34" charset="0"/>
              </a:rPr>
              <a:t>Beginning or restarting their move to high performance team-based comprehensive primary care with knowledge about the basic principles and best practices of care and the strategies to plan for implementation; and </a:t>
            </a:r>
          </a:p>
          <a:p>
            <a:pPr marL="857250" lvl="1" indent="-457200">
              <a:lnSpc>
                <a:spcPct val="90000"/>
              </a:lnSpc>
              <a:spcBef>
                <a:spcPts val="0"/>
              </a:spcBef>
              <a:spcAft>
                <a:spcPts val="600"/>
              </a:spcAft>
              <a:buClr>
                <a:srgbClr val="008558"/>
              </a:buClr>
              <a:buFont typeface="Arial"/>
              <a:buAutoNum type="arabicParenBoth"/>
            </a:pPr>
            <a:r>
              <a:rPr lang="en-US" sz="2500" dirty="0" smtClean="0">
                <a:latin typeface="Calibri Light" panose="020F0302020204030204" pitchFamily="34" charset="0"/>
                <a:cs typeface="Calibri Light" panose="020F0302020204030204" pitchFamily="34" charset="0"/>
              </a:rPr>
              <a:t>Provide transformational strategies and coaching support to help primary care practices implement and advanced models of team-based care.  </a:t>
            </a:r>
            <a:endParaRPr lang="en-US" sz="25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94090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779A16-415A-9145-B181-90C7EE2C2DF1}"/>
              </a:ext>
            </a:extLst>
          </p:cNvPr>
          <p:cNvSpPr txBox="1">
            <a:spLocks/>
          </p:cNvSpPr>
          <p:nvPr/>
        </p:nvSpPr>
        <p:spPr>
          <a:xfrm>
            <a:off x="609600" y="1586971"/>
            <a:ext cx="10972800" cy="724429"/>
          </a:xfrm>
          <a:prstGeom prst="rect">
            <a:avLst/>
          </a:prstGeom>
        </p:spPr>
        <p:txBody>
          <a:bodyPr anchor="t">
            <a:normAutofit/>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sz="4000" spc="-30" dirty="0" smtClean="0">
                <a:solidFill>
                  <a:srgbClr val="0E74BD"/>
                </a:solidFill>
                <a:latin typeface="+mj-lt"/>
                <a:cs typeface="Calibri" panose="020F0502020204030204" pitchFamily="34" charset="0"/>
              </a:rPr>
              <a:t>Collaborative Structure and Expectations</a:t>
            </a:r>
            <a:endParaRPr lang="en-US" sz="4000" spc="-30" dirty="0">
              <a:solidFill>
                <a:srgbClr val="0E74BD"/>
              </a:solidFill>
              <a:latin typeface="+mj-lt"/>
              <a:cs typeface="Calibri" panose="020F0502020204030204" pitchFamily="34" charset="0"/>
            </a:endParaRPr>
          </a:p>
        </p:txBody>
      </p:sp>
      <p:cxnSp>
        <p:nvCxnSpPr>
          <p:cNvPr id="6" name="Straight Arrow Connector 5"/>
          <p:cNvCxnSpPr/>
          <p:nvPr/>
        </p:nvCxnSpPr>
        <p:spPr>
          <a:xfrm>
            <a:off x="609600" y="4334939"/>
            <a:ext cx="109728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253067" y="3539072"/>
            <a:ext cx="0" cy="795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624669" y="3539065"/>
            <a:ext cx="0" cy="795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097867" y="3539065"/>
            <a:ext cx="0" cy="795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486399" y="3539065"/>
            <a:ext cx="0" cy="795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874929" y="3539066"/>
            <a:ext cx="0" cy="795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195732" y="3539067"/>
            <a:ext cx="0" cy="795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550396" y="3539068"/>
            <a:ext cx="0" cy="795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938930" y="3539068"/>
            <a:ext cx="0" cy="795867"/>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46814" y="3022373"/>
            <a:ext cx="955710" cy="584775"/>
          </a:xfrm>
          <a:prstGeom prst="rect">
            <a:avLst/>
          </a:prstGeom>
          <a:noFill/>
        </p:spPr>
        <p:txBody>
          <a:bodyPr wrap="none" rtlCol="0">
            <a:spAutoFit/>
          </a:bodyPr>
          <a:lstStyle/>
          <a:p>
            <a:pPr algn="ctr" defTabSz="457200"/>
            <a:r>
              <a:rPr lang="en-US" sz="1600" dirty="0">
                <a:solidFill>
                  <a:prstClr val="black"/>
                </a:solidFill>
                <a:latin typeface="Calibri"/>
              </a:rPr>
              <a:t>Session 2</a:t>
            </a:r>
          </a:p>
          <a:p>
            <a:pPr algn="ctr" defTabSz="457200"/>
            <a:r>
              <a:rPr lang="en-US" sz="1600" b="1" dirty="0" smtClean="0">
                <a:solidFill>
                  <a:prstClr val="black"/>
                </a:solidFill>
                <a:latin typeface="Calibri"/>
              </a:rPr>
              <a:t>Jan. </a:t>
            </a:r>
            <a:r>
              <a:rPr lang="en-US" sz="1600" b="1" dirty="0" smtClean="0">
                <a:solidFill>
                  <a:prstClr val="black"/>
                </a:solidFill>
                <a:latin typeface="Calibri"/>
              </a:rPr>
              <a:t>17th</a:t>
            </a:r>
            <a:endParaRPr lang="en-US" sz="1600" b="1" dirty="0">
              <a:solidFill>
                <a:prstClr val="black"/>
              </a:solidFill>
              <a:latin typeface="Calibri"/>
            </a:endParaRPr>
          </a:p>
        </p:txBody>
      </p:sp>
      <p:sp>
        <p:nvSpPr>
          <p:cNvPr id="16" name="TextBox 15"/>
          <p:cNvSpPr txBox="1"/>
          <p:nvPr/>
        </p:nvSpPr>
        <p:spPr>
          <a:xfrm>
            <a:off x="3607893" y="3022373"/>
            <a:ext cx="979948" cy="584775"/>
          </a:xfrm>
          <a:prstGeom prst="rect">
            <a:avLst/>
          </a:prstGeom>
          <a:noFill/>
        </p:spPr>
        <p:txBody>
          <a:bodyPr wrap="none" rtlCol="0">
            <a:spAutoFit/>
          </a:bodyPr>
          <a:lstStyle/>
          <a:p>
            <a:pPr algn="ctr" defTabSz="457200"/>
            <a:r>
              <a:rPr lang="en-US" sz="1600" dirty="0">
                <a:solidFill>
                  <a:prstClr val="black"/>
                </a:solidFill>
                <a:latin typeface="Calibri"/>
              </a:rPr>
              <a:t>Session 3</a:t>
            </a:r>
          </a:p>
          <a:p>
            <a:pPr algn="ctr" defTabSz="457200"/>
            <a:r>
              <a:rPr lang="en-US" sz="1600" b="1" dirty="0" smtClean="0">
                <a:solidFill>
                  <a:prstClr val="black"/>
                </a:solidFill>
                <a:latin typeface="Calibri"/>
              </a:rPr>
              <a:t>Feb. 7th</a:t>
            </a:r>
            <a:endParaRPr lang="en-US" sz="1600" b="1" dirty="0">
              <a:solidFill>
                <a:prstClr val="black"/>
              </a:solidFill>
              <a:latin typeface="Calibri"/>
            </a:endParaRPr>
          </a:p>
        </p:txBody>
      </p:sp>
      <p:sp>
        <p:nvSpPr>
          <p:cNvPr id="17" name="TextBox 16"/>
          <p:cNvSpPr txBox="1"/>
          <p:nvPr/>
        </p:nvSpPr>
        <p:spPr>
          <a:xfrm>
            <a:off x="4953880" y="3022373"/>
            <a:ext cx="1065035" cy="584775"/>
          </a:xfrm>
          <a:prstGeom prst="rect">
            <a:avLst/>
          </a:prstGeom>
          <a:noFill/>
        </p:spPr>
        <p:txBody>
          <a:bodyPr wrap="none" rtlCol="0">
            <a:spAutoFit/>
          </a:bodyPr>
          <a:lstStyle/>
          <a:p>
            <a:pPr algn="ctr" defTabSz="457200"/>
            <a:r>
              <a:rPr lang="en-US" sz="1600" dirty="0">
                <a:solidFill>
                  <a:prstClr val="black"/>
                </a:solidFill>
                <a:latin typeface="Calibri"/>
              </a:rPr>
              <a:t>Session 4</a:t>
            </a:r>
          </a:p>
          <a:p>
            <a:pPr algn="ctr" defTabSz="457200"/>
            <a:r>
              <a:rPr lang="en-US" sz="1600" b="1" dirty="0" smtClean="0">
                <a:solidFill>
                  <a:prstClr val="black"/>
                </a:solidFill>
                <a:latin typeface="Calibri"/>
              </a:rPr>
              <a:t>March 6th</a:t>
            </a:r>
            <a:endParaRPr lang="en-US" sz="1600" b="1" dirty="0">
              <a:solidFill>
                <a:prstClr val="black"/>
              </a:solidFill>
              <a:latin typeface="Calibri"/>
            </a:endParaRPr>
          </a:p>
        </p:txBody>
      </p:sp>
      <p:sp>
        <p:nvSpPr>
          <p:cNvPr id="18" name="TextBox 17"/>
          <p:cNvSpPr txBox="1"/>
          <p:nvPr/>
        </p:nvSpPr>
        <p:spPr>
          <a:xfrm>
            <a:off x="6397077" y="3022373"/>
            <a:ext cx="955710" cy="584775"/>
          </a:xfrm>
          <a:prstGeom prst="rect">
            <a:avLst/>
          </a:prstGeom>
          <a:noFill/>
        </p:spPr>
        <p:txBody>
          <a:bodyPr wrap="none" rtlCol="0">
            <a:spAutoFit/>
          </a:bodyPr>
          <a:lstStyle/>
          <a:p>
            <a:pPr algn="ctr" defTabSz="457200"/>
            <a:r>
              <a:rPr lang="en-US" sz="1600" dirty="0">
                <a:solidFill>
                  <a:prstClr val="black"/>
                </a:solidFill>
                <a:latin typeface="Calibri"/>
              </a:rPr>
              <a:t>Session 5</a:t>
            </a:r>
          </a:p>
          <a:p>
            <a:pPr algn="ctr" defTabSz="457200"/>
            <a:r>
              <a:rPr lang="en-US" sz="1600" b="1" dirty="0" smtClean="0">
                <a:solidFill>
                  <a:prstClr val="black"/>
                </a:solidFill>
                <a:latin typeface="Calibri"/>
              </a:rPr>
              <a:t>April 3rd</a:t>
            </a:r>
            <a:endParaRPr lang="en-US" sz="1600" b="1" dirty="0">
              <a:solidFill>
                <a:prstClr val="black"/>
              </a:solidFill>
              <a:latin typeface="Calibri"/>
            </a:endParaRPr>
          </a:p>
        </p:txBody>
      </p:sp>
      <p:sp>
        <p:nvSpPr>
          <p:cNvPr id="19" name="TextBox 18"/>
          <p:cNvSpPr txBox="1"/>
          <p:nvPr/>
        </p:nvSpPr>
        <p:spPr>
          <a:xfrm>
            <a:off x="7694633" y="3022373"/>
            <a:ext cx="1002197" cy="584775"/>
          </a:xfrm>
          <a:prstGeom prst="rect">
            <a:avLst/>
          </a:prstGeom>
          <a:noFill/>
        </p:spPr>
        <p:txBody>
          <a:bodyPr wrap="none" rtlCol="0">
            <a:spAutoFit/>
          </a:bodyPr>
          <a:lstStyle/>
          <a:p>
            <a:pPr algn="ctr" defTabSz="457200"/>
            <a:r>
              <a:rPr lang="en-US" sz="1600" dirty="0">
                <a:solidFill>
                  <a:prstClr val="black"/>
                </a:solidFill>
                <a:latin typeface="Calibri"/>
              </a:rPr>
              <a:t>Session 6 </a:t>
            </a:r>
          </a:p>
          <a:p>
            <a:pPr algn="ctr" defTabSz="457200"/>
            <a:r>
              <a:rPr lang="en-US" sz="1600" b="1" dirty="0" smtClean="0">
                <a:solidFill>
                  <a:prstClr val="black"/>
                </a:solidFill>
                <a:latin typeface="Calibri"/>
              </a:rPr>
              <a:t>May 1st</a:t>
            </a:r>
            <a:endParaRPr lang="en-US" sz="1600" b="1" dirty="0">
              <a:solidFill>
                <a:prstClr val="black"/>
              </a:solidFill>
              <a:latin typeface="Calibri"/>
            </a:endParaRPr>
          </a:p>
        </p:txBody>
      </p:sp>
      <p:sp>
        <p:nvSpPr>
          <p:cNvPr id="20" name="TextBox 19"/>
          <p:cNvSpPr txBox="1"/>
          <p:nvPr/>
        </p:nvSpPr>
        <p:spPr>
          <a:xfrm>
            <a:off x="8995653" y="3022373"/>
            <a:ext cx="1041760" cy="584775"/>
          </a:xfrm>
          <a:prstGeom prst="rect">
            <a:avLst/>
          </a:prstGeom>
          <a:noFill/>
        </p:spPr>
        <p:txBody>
          <a:bodyPr wrap="none" rtlCol="0">
            <a:spAutoFit/>
          </a:bodyPr>
          <a:lstStyle/>
          <a:p>
            <a:pPr algn="ctr" defTabSz="457200"/>
            <a:r>
              <a:rPr lang="en-US" sz="1600" dirty="0">
                <a:solidFill>
                  <a:prstClr val="black"/>
                </a:solidFill>
                <a:latin typeface="Calibri"/>
              </a:rPr>
              <a:t>Session 7</a:t>
            </a:r>
          </a:p>
          <a:p>
            <a:pPr algn="ctr" defTabSz="457200"/>
            <a:r>
              <a:rPr lang="en-US" sz="1600" b="1" dirty="0">
                <a:solidFill>
                  <a:prstClr val="black"/>
                </a:solidFill>
                <a:latin typeface="Calibri"/>
              </a:rPr>
              <a:t>May </a:t>
            </a:r>
            <a:r>
              <a:rPr lang="en-US" sz="1600" b="1" dirty="0" smtClean="0">
                <a:solidFill>
                  <a:prstClr val="black"/>
                </a:solidFill>
                <a:latin typeface="Calibri"/>
              </a:rPr>
              <a:t>29th </a:t>
            </a:r>
            <a:endParaRPr lang="en-US" sz="1600" b="1" dirty="0">
              <a:solidFill>
                <a:prstClr val="black"/>
              </a:solidFill>
              <a:latin typeface="Calibri"/>
            </a:endParaRPr>
          </a:p>
        </p:txBody>
      </p:sp>
      <p:sp>
        <p:nvSpPr>
          <p:cNvPr id="21" name="TextBox 20"/>
          <p:cNvSpPr txBox="1"/>
          <p:nvPr/>
        </p:nvSpPr>
        <p:spPr>
          <a:xfrm>
            <a:off x="10385858" y="3022372"/>
            <a:ext cx="1058303" cy="584775"/>
          </a:xfrm>
          <a:prstGeom prst="rect">
            <a:avLst/>
          </a:prstGeom>
          <a:noFill/>
        </p:spPr>
        <p:txBody>
          <a:bodyPr wrap="none" rtlCol="0">
            <a:spAutoFit/>
          </a:bodyPr>
          <a:lstStyle/>
          <a:p>
            <a:pPr algn="ctr" defTabSz="457200"/>
            <a:r>
              <a:rPr lang="en-US" sz="1600" dirty="0">
                <a:solidFill>
                  <a:prstClr val="black"/>
                </a:solidFill>
                <a:latin typeface="Calibri"/>
              </a:rPr>
              <a:t>Session 8</a:t>
            </a:r>
          </a:p>
          <a:p>
            <a:pPr algn="ctr" defTabSz="457200"/>
            <a:r>
              <a:rPr lang="en-US" sz="1600" b="1" dirty="0">
                <a:solidFill>
                  <a:prstClr val="black"/>
                </a:solidFill>
                <a:latin typeface="Calibri"/>
              </a:rPr>
              <a:t>June </a:t>
            </a:r>
            <a:r>
              <a:rPr lang="en-US" sz="1600" b="1" dirty="0" smtClean="0">
                <a:solidFill>
                  <a:prstClr val="black"/>
                </a:solidFill>
                <a:latin typeface="Calibri"/>
              </a:rPr>
              <a:t>19th </a:t>
            </a:r>
            <a:endParaRPr lang="en-US" sz="1600" b="1" dirty="0">
              <a:solidFill>
                <a:prstClr val="black"/>
              </a:solidFill>
              <a:latin typeface="Calibri"/>
            </a:endParaRPr>
          </a:p>
        </p:txBody>
      </p:sp>
      <p:sp>
        <p:nvSpPr>
          <p:cNvPr id="22" name="TextBox 21"/>
          <p:cNvSpPr txBox="1">
            <a:spLocks noChangeArrowheads="1"/>
          </p:cNvSpPr>
          <p:nvPr/>
        </p:nvSpPr>
        <p:spPr bwMode="auto">
          <a:xfrm>
            <a:off x="609600" y="2434167"/>
            <a:ext cx="56557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defTabSz="457200" eaLnBrk="1" hangingPunct="1">
              <a:spcBef>
                <a:spcPct val="0"/>
              </a:spcBef>
              <a:buClrTx/>
              <a:buSzTx/>
              <a:buNone/>
            </a:pPr>
            <a:r>
              <a:rPr lang="en-US" altLang="en-US" b="1" dirty="0">
                <a:solidFill>
                  <a:prstClr val="black"/>
                </a:solidFill>
                <a:latin typeface="Calibri Light" panose="020F0302020204030204" pitchFamily="34" charset="0"/>
                <a:cs typeface="Calibri Light" panose="020F0302020204030204" pitchFamily="34" charset="0"/>
              </a:rPr>
              <a:t>Eight 90-minute Zoom Learning Sessions</a:t>
            </a:r>
          </a:p>
        </p:txBody>
      </p:sp>
      <p:sp>
        <p:nvSpPr>
          <p:cNvPr id="23" name="TextBox 32"/>
          <p:cNvSpPr txBox="1">
            <a:spLocks noChangeArrowheads="1"/>
          </p:cNvSpPr>
          <p:nvPr/>
        </p:nvSpPr>
        <p:spPr bwMode="auto">
          <a:xfrm>
            <a:off x="612255" y="4706039"/>
            <a:ext cx="5923402" cy="13849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defTabSz="457200" eaLnBrk="1" hangingPunct="1">
              <a:spcBef>
                <a:spcPct val="0"/>
              </a:spcBef>
              <a:buClrTx/>
              <a:buSzTx/>
              <a:buNone/>
            </a:pPr>
            <a:r>
              <a:rPr lang="en-US" altLang="en-US" b="1" dirty="0">
                <a:solidFill>
                  <a:prstClr val="black"/>
                </a:solidFill>
                <a:latin typeface="Calibri Light" panose="020F0302020204030204" pitchFamily="34" charset="0"/>
                <a:cs typeface="Calibri Light" panose="020F0302020204030204" pitchFamily="34" charset="0"/>
              </a:rPr>
              <a:t>Between Session Action </a:t>
            </a:r>
            <a:r>
              <a:rPr lang="en-US" altLang="en-US" b="1" dirty="0" smtClean="0">
                <a:solidFill>
                  <a:prstClr val="black"/>
                </a:solidFill>
                <a:latin typeface="Calibri Light" panose="020F0302020204030204" pitchFamily="34" charset="0"/>
                <a:cs typeface="Calibri Light" panose="020F0302020204030204" pitchFamily="34" charset="0"/>
              </a:rPr>
              <a:t>Periods: </a:t>
            </a:r>
            <a:endParaRPr lang="en-US" altLang="en-US" b="1" dirty="0">
              <a:solidFill>
                <a:prstClr val="black"/>
              </a:solidFill>
              <a:latin typeface="Calibri Light" panose="020F0302020204030204" pitchFamily="34" charset="0"/>
              <a:cs typeface="Calibri Light" panose="020F0302020204030204" pitchFamily="34" charset="0"/>
            </a:endParaRPr>
          </a:p>
          <a:p>
            <a:pPr marL="171450" indent="-171450" defTabSz="457200" eaLnBrk="1" hangingPunct="1">
              <a:spcBef>
                <a:spcPct val="0"/>
              </a:spcBef>
              <a:buClrTx/>
              <a:buSzTx/>
            </a:pPr>
            <a:r>
              <a:rPr lang="en-US" altLang="en-US" sz="2000" dirty="0">
                <a:solidFill>
                  <a:prstClr val="black"/>
                </a:solidFill>
                <a:latin typeface="Calibri Light" panose="020F0302020204030204" pitchFamily="34" charset="0"/>
                <a:cs typeface="Calibri Light" panose="020F0302020204030204" pitchFamily="34" charset="0"/>
              </a:rPr>
              <a:t>Meet </a:t>
            </a:r>
            <a:r>
              <a:rPr lang="en-US" altLang="en-US" sz="2000" dirty="0" smtClean="0">
                <a:solidFill>
                  <a:prstClr val="black"/>
                </a:solidFill>
                <a:latin typeface="Calibri Light" panose="020F0302020204030204" pitchFamily="34" charset="0"/>
                <a:cs typeface="Calibri Light" panose="020F0302020204030204" pitchFamily="34" charset="0"/>
              </a:rPr>
              <a:t>weekly/regularly </a:t>
            </a:r>
            <a:r>
              <a:rPr lang="en-US" altLang="en-US" sz="2000" dirty="0">
                <a:solidFill>
                  <a:prstClr val="black"/>
                </a:solidFill>
                <a:latin typeface="Calibri Light" panose="020F0302020204030204" pitchFamily="34" charset="0"/>
                <a:cs typeface="Calibri Light" panose="020F0302020204030204" pitchFamily="34" charset="0"/>
              </a:rPr>
              <a:t>as a </a:t>
            </a:r>
            <a:r>
              <a:rPr lang="en-US" altLang="en-US" sz="2000" dirty="0" smtClean="0">
                <a:solidFill>
                  <a:prstClr val="black"/>
                </a:solidFill>
                <a:latin typeface="Calibri Light" panose="020F0302020204030204" pitchFamily="34" charset="0"/>
                <a:cs typeface="Calibri Light" panose="020F0302020204030204" pitchFamily="34" charset="0"/>
              </a:rPr>
              <a:t>team</a:t>
            </a:r>
          </a:p>
          <a:p>
            <a:pPr marL="171450" indent="-171450" defTabSz="457200" eaLnBrk="1" hangingPunct="1">
              <a:spcBef>
                <a:spcPct val="0"/>
              </a:spcBef>
              <a:buClrTx/>
              <a:buSzTx/>
            </a:pPr>
            <a:r>
              <a:rPr lang="en-US" altLang="en-US" sz="2000" dirty="0" smtClean="0">
                <a:solidFill>
                  <a:prstClr val="black"/>
                </a:solidFill>
                <a:latin typeface="Calibri Light" panose="020F0302020204030204" pitchFamily="34" charset="0"/>
                <a:cs typeface="Calibri Light" panose="020F0302020204030204" pitchFamily="34" charset="0"/>
              </a:rPr>
              <a:t>Meet weekly with coach mentors</a:t>
            </a:r>
            <a:endParaRPr lang="en-US" altLang="en-US" sz="2000" dirty="0">
              <a:solidFill>
                <a:prstClr val="black"/>
              </a:solidFill>
              <a:latin typeface="Calibri Light" panose="020F0302020204030204" pitchFamily="34" charset="0"/>
              <a:cs typeface="Calibri Light" panose="020F0302020204030204" pitchFamily="34" charset="0"/>
            </a:endParaRPr>
          </a:p>
          <a:p>
            <a:pPr marL="171450" indent="-171450" defTabSz="457200" eaLnBrk="1" hangingPunct="1">
              <a:spcBef>
                <a:spcPct val="0"/>
              </a:spcBef>
              <a:buClrTx/>
              <a:buSzTx/>
            </a:pPr>
            <a:r>
              <a:rPr lang="en-US" altLang="en-US" sz="2000" dirty="0" smtClean="0">
                <a:solidFill>
                  <a:prstClr val="black"/>
                </a:solidFill>
                <a:latin typeface="Calibri Light" panose="020F0302020204030204" pitchFamily="34" charset="0"/>
                <a:cs typeface="Calibri Light" panose="020F0302020204030204" pitchFamily="34" charset="0"/>
              </a:rPr>
              <a:t>Complete deliverables </a:t>
            </a:r>
            <a:endParaRPr lang="en-US" altLang="en-US" sz="2000" dirty="0">
              <a:solidFill>
                <a:prstClr val="black"/>
              </a:solidFill>
              <a:latin typeface="Calibri Light" panose="020F0302020204030204" pitchFamily="34" charset="0"/>
              <a:cs typeface="Calibri Light" panose="020F0302020204030204" pitchFamily="34" charset="0"/>
            </a:endParaRPr>
          </a:p>
        </p:txBody>
      </p:sp>
      <p:sp>
        <p:nvSpPr>
          <p:cNvPr id="25" name="Rectangle 24"/>
          <p:cNvSpPr/>
          <p:nvPr/>
        </p:nvSpPr>
        <p:spPr>
          <a:xfrm>
            <a:off x="789348" y="3030229"/>
            <a:ext cx="955711" cy="1312560"/>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804186" y="3039191"/>
            <a:ext cx="955710" cy="584775"/>
          </a:xfrm>
          <a:prstGeom prst="rect">
            <a:avLst/>
          </a:prstGeom>
          <a:noFill/>
        </p:spPr>
        <p:txBody>
          <a:bodyPr wrap="none" rtlCol="0">
            <a:spAutoFit/>
          </a:bodyPr>
          <a:lstStyle/>
          <a:p>
            <a:pPr algn="ctr" defTabSz="457200"/>
            <a:r>
              <a:rPr lang="en-US" sz="1600" dirty="0" smtClean="0">
                <a:solidFill>
                  <a:prstClr val="black"/>
                </a:solidFill>
                <a:latin typeface="Calibri"/>
              </a:rPr>
              <a:t>Session 1</a:t>
            </a:r>
            <a:endParaRPr lang="en-US" sz="1600" dirty="0">
              <a:solidFill>
                <a:prstClr val="black"/>
              </a:solidFill>
              <a:latin typeface="Calibri"/>
            </a:endParaRPr>
          </a:p>
          <a:p>
            <a:pPr algn="ctr" defTabSz="457200"/>
            <a:r>
              <a:rPr lang="en-US" sz="1600" b="1" dirty="0">
                <a:solidFill>
                  <a:prstClr val="black"/>
                </a:solidFill>
                <a:latin typeface="Calibri"/>
              </a:rPr>
              <a:t>Dec. 6</a:t>
            </a:r>
            <a:r>
              <a:rPr lang="en-US" sz="1600" b="1" dirty="0" smtClean="0">
                <a:solidFill>
                  <a:prstClr val="black"/>
                </a:solidFill>
                <a:latin typeface="Calibri"/>
              </a:rPr>
              <a:t>th</a:t>
            </a:r>
            <a:endParaRPr lang="en-US" sz="1600" b="1" dirty="0">
              <a:solidFill>
                <a:prstClr val="black"/>
              </a:solidFill>
              <a:latin typeface="Calibri"/>
            </a:endParaRPr>
          </a:p>
        </p:txBody>
      </p:sp>
    </p:spTree>
    <p:extLst>
      <p:ext uri="{BB962C8B-B14F-4D97-AF65-F5344CB8AC3E}">
        <p14:creationId xmlns:p14="http://schemas.microsoft.com/office/powerpoint/2010/main" val="2159615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609600" y="1586971"/>
            <a:ext cx="10972800" cy="724429"/>
          </a:xfrm>
        </p:spPr>
        <p:txBody>
          <a:bodyPr anchor="t">
            <a:normAutofit/>
          </a:bodyPr>
          <a:lstStyle/>
          <a:p>
            <a:pPr algn="ctr">
              <a:lnSpc>
                <a:spcPct val="90000"/>
              </a:lnSpc>
            </a:pPr>
            <a:r>
              <a:rPr lang="en-US" sz="4000" b="1" spc="-30" dirty="0">
                <a:solidFill>
                  <a:srgbClr val="0E74BD"/>
                </a:solidFill>
                <a:latin typeface="+mj-lt"/>
                <a:cs typeface="Calibri" panose="020F0502020204030204" pitchFamily="34" charset="0"/>
              </a:rPr>
              <a:t>Collaborative Structure and Expectations</a:t>
            </a:r>
          </a:p>
        </p:txBody>
      </p:sp>
      <p:sp>
        <p:nvSpPr>
          <p:cNvPr id="4" name="Content Placeholder 3">
            <a:extLst>
              <a:ext uri="{FF2B5EF4-FFF2-40B4-BE49-F238E27FC236}">
                <a16:creationId xmlns:a16="http://schemas.microsoft.com/office/drawing/2014/main" id="{5E4702C2-A368-9E43-A250-6A0426674F2B}"/>
              </a:ext>
            </a:extLst>
          </p:cNvPr>
          <p:cNvSpPr>
            <a:spLocks noGrp="1"/>
          </p:cNvSpPr>
          <p:nvPr>
            <p:ph idx="1"/>
          </p:nvPr>
        </p:nvSpPr>
        <p:spPr>
          <a:xfrm>
            <a:off x="609600" y="2311400"/>
            <a:ext cx="10972800" cy="3945467"/>
          </a:xfrm>
        </p:spPr>
        <p:txBody>
          <a:bodyPr>
            <a:normAutofit/>
          </a:bodyPr>
          <a:lstStyle/>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You will use assessments of their current team based care model to identify areas for process improvement and role optimization.</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You will submit deliverables demonstrating participation in Learning Collaborative. </a:t>
            </a:r>
          </a:p>
          <a:p>
            <a:pPr marL="236538" indent="-236538">
              <a:lnSpc>
                <a:spcPct val="90000"/>
              </a:lnSpc>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You will contribute to the learning among participating practice teams by engaging in Learning Collaborative activities.</a:t>
            </a:r>
          </a:p>
          <a:p>
            <a:pPr marL="236538" indent="-236538">
              <a:lnSpc>
                <a:spcPct val="90000"/>
              </a:lnSpc>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14</a:t>
            </a:fld>
            <a:endParaRPr kumimoji="0" lang="en-US" sz="900" b="0" i="0" u="none" strike="noStrike" kern="0" cap="none" spc="0" normalizeH="0" baseline="0" noProof="0" dirty="0">
              <a:ln>
                <a:noFill/>
              </a:ln>
              <a:solidFill>
                <a:srgbClr val="1B3749"/>
              </a:solidFill>
              <a:effectLst/>
              <a:uLnTx/>
              <a:uFillTx/>
            </a:endParaRPr>
          </a:p>
        </p:txBody>
      </p:sp>
    </p:spTree>
    <p:extLst>
      <p:ext uri="{BB962C8B-B14F-4D97-AF65-F5344CB8AC3E}">
        <p14:creationId xmlns:p14="http://schemas.microsoft.com/office/powerpoint/2010/main" val="2777988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270B7"/>
                </a:solidFill>
                <a:effectLst/>
                <a:uLnTx/>
                <a:uFillTx/>
                <a:latin typeface="Calibri Light" panose="020F0302020204030204"/>
                <a:ea typeface="+mj-ea"/>
                <a:cs typeface="+mj-cs"/>
              </a:rPr>
              <a:t>Conditions of </a:t>
            </a:r>
            <a:r>
              <a:rPr kumimoji="0" lang="en-US" sz="4400" b="0" i="0" u="none" strike="noStrike" kern="1200" cap="none" spc="0" normalizeH="0" baseline="0" noProof="0" dirty="0" smtClean="0">
                <a:ln>
                  <a:noFill/>
                </a:ln>
                <a:solidFill>
                  <a:srgbClr val="2270B7"/>
                </a:solidFill>
                <a:effectLst/>
                <a:uLnTx/>
                <a:uFillTx/>
                <a:latin typeface="Calibri Light" panose="020F0302020204030204"/>
                <a:ea typeface="+mj-ea"/>
                <a:cs typeface="+mj-cs"/>
              </a:rPr>
              <a:t>Success</a:t>
            </a:r>
            <a:endParaRPr kumimoji="0" lang="en-US" sz="4400" b="0"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Attendance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 at collaborative learning sessions and engagement in weekly coach/mentor calls</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Engagement</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 in work between sessions that included protected time to meet as a team, trust and respect.</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Commitment</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 of trained coaches to improving their skills and helping teams achieve results</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Support</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 of practice leadership for time, resources, spread and sustainability</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spTree>
    <p:extLst>
      <p:ext uri="{BB962C8B-B14F-4D97-AF65-F5344CB8AC3E}">
        <p14:creationId xmlns:p14="http://schemas.microsoft.com/office/powerpoint/2010/main" val="1098182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450850" y="1183575"/>
            <a:ext cx="11146221" cy="724429"/>
          </a:xfrm>
          <a:prstGeom prst="rect">
            <a:avLst/>
          </a:prstGeom>
        </p:spPr>
        <p:txBody>
          <a:bodyPr anchor="t"/>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spc="-30" dirty="0" smtClean="0">
                <a:solidFill>
                  <a:srgbClr val="0E74BD"/>
                </a:solidFill>
                <a:latin typeface="+mj-lt"/>
                <a:cs typeface="Calibri" panose="020F0502020204030204" pitchFamily="34" charset="0"/>
              </a:rPr>
              <a:t>Roles and Responsibilities </a:t>
            </a:r>
            <a:endParaRPr lang="en-US" spc="-30" dirty="0">
              <a:solidFill>
                <a:srgbClr val="0E74BD"/>
              </a:solidFill>
              <a:latin typeface="+mj-lt"/>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77156912"/>
              </p:ext>
            </p:extLst>
          </p:nvPr>
        </p:nvGraphicFramePr>
        <p:xfrm>
          <a:off x="436179" y="1908004"/>
          <a:ext cx="11146221" cy="4602480"/>
        </p:xfrm>
        <a:graphic>
          <a:graphicData uri="http://schemas.openxmlformats.org/drawingml/2006/table">
            <a:tbl>
              <a:tblPr firstRow="1" bandRow="1">
                <a:tableStyleId>{5C22544A-7EE6-4342-B048-85BDC9FD1C3A}</a:tableStyleId>
              </a:tblPr>
              <a:tblGrid>
                <a:gridCol w="3331590">
                  <a:extLst>
                    <a:ext uri="{9D8B030D-6E8A-4147-A177-3AD203B41FA5}">
                      <a16:colId xmlns:a16="http://schemas.microsoft.com/office/drawing/2014/main" val="1243206528"/>
                    </a:ext>
                  </a:extLst>
                </a:gridCol>
                <a:gridCol w="4099224">
                  <a:extLst>
                    <a:ext uri="{9D8B030D-6E8A-4147-A177-3AD203B41FA5}">
                      <a16:colId xmlns:a16="http://schemas.microsoft.com/office/drawing/2014/main" val="2240946194"/>
                    </a:ext>
                  </a:extLst>
                </a:gridCol>
                <a:gridCol w="3715407">
                  <a:extLst>
                    <a:ext uri="{9D8B030D-6E8A-4147-A177-3AD203B41FA5}">
                      <a16:colId xmlns:a16="http://schemas.microsoft.com/office/drawing/2014/main" val="3273574384"/>
                    </a:ext>
                  </a:extLst>
                </a:gridCol>
              </a:tblGrid>
              <a:tr h="407624">
                <a:tc>
                  <a:txBody>
                    <a:bodyPr/>
                    <a:lstStyle/>
                    <a:p>
                      <a:pPr algn="ctr"/>
                      <a:r>
                        <a:rPr lang="en-US" sz="2400" dirty="0">
                          <a:latin typeface="Calibri Light" panose="020F0302020204030204" pitchFamily="34" charset="0"/>
                          <a:cs typeface="Calibri Light" panose="020F0302020204030204" pitchFamily="34" charset="0"/>
                        </a:rPr>
                        <a:t>Role of Coach Mentor</a:t>
                      </a:r>
                    </a:p>
                  </a:txBody>
                  <a:tcPr/>
                </a:tc>
                <a:tc>
                  <a:txBody>
                    <a:bodyPr/>
                    <a:lstStyle/>
                    <a:p>
                      <a:pPr algn="ctr"/>
                      <a:r>
                        <a:rPr lang="en-US" sz="2400" dirty="0">
                          <a:latin typeface="Calibri Light" panose="020F0302020204030204" pitchFamily="34" charset="0"/>
                          <a:cs typeface="Calibri Light" panose="020F0302020204030204" pitchFamily="34" charset="0"/>
                        </a:rPr>
                        <a:t>Role of Team Coach</a:t>
                      </a:r>
                    </a:p>
                  </a:txBody>
                  <a:tcPr/>
                </a:tc>
                <a:tc>
                  <a:txBody>
                    <a:bodyPr/>
                    <a:lstStyle/>
                    <a:p>
                      <a:pPr algn="ctr"/>
                      <a:r>
                        <a:rPr lang="en-US" sz="2400" dirty="0">
                          <a:latin typeface="Calibri Light" panose="020F0302020204030204" pitchFamily="34" charset="0"/>
                          <a:cs typeface="Calibri Light" panose="020F0302020204030204" pitchFamily="34" charset="0"/>
                        </a:rPr>
                        <a:t>Team Members</a:t>
                      </a:r>
                    </a:p>
                  </a:txBody>
                  <a:tcPr/>
                </a:tc>
                <a:extLst>
                  <a:ext uri="{0D108BD9-81ED-4DB2-BD59-A6C34878D82A}">
                    <a16:rowId xmlns:a16="http://schemas.microsoft.com/office/drawing/2014/main" val="1056274260"/>
                  </a:ext>
                </a:extLst>
              </a:tr>
              <a:tr h="3810000">
                <a:tc>
                  <a:txBody>
                    <a:bodyPr/>
                    <a:lstStyle/>
                    <a:p>
                      <a:pPr marL="342900" indent="-3429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Meet with Team Coaches</a:t>
                      </a:r>
                      <a:r>
                        <a:rPr lang="en-US" sz="1900" baseline="0" dirty="0">
                          <a:latin typeface="Calibri Light" panose="020F0302020204030204" pitchFamily="34" charset="0"/>
                          <a:cs typeface="Calibri Light" panose="020F0302020204030204" pitchFamily="34" charset="0"/>
                        </a:rPr>
                        <a:t> weekly to discuss progress</a:t>
                      </a:r>
                      <a:endParaRPr lang="en-US" sz="19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Work directly</a:t>
                      </a:r>
                      <a:r>
                        <a:rPr lang="en-US" sz="1900" baseline="0" dirty="0">
                          <a:latin typeface="Calibri Light" panose="020F0302020204030204" pitchFamily="34" charset="0"/>
                          <a:cs typeface="Calibri Light" panose="020F0302020204030204" pitchFamily="34" charset="0"/>
                        </a:rPr>
                        <a:t> with </a:t>
                      </a:r>
                      <a:r>
                        <a:rPr lang="en-US" sz="1900" dirty="0">
                          <a:latin typeface="Calibri Light" panose="020F0302020204030204" pitchFamily="34" charset="0"/>
                          <a:cs typeface="Calibri Light" panose="020F0302020204030204" pitchFamily="34" charset="0"/>
                        </a:rPr>
                        <a:t>Team Coach</a:t>
                      </a:r>
                      <a:r>
                        <a:rPr lang="en-US" sz="1900" baseline="0" dirty="0">
                          <a:latin typeface="Calibri Light" panose="020F0302020204030204" pitchFamily="34" charset="0"/>
                          <a:cs typeface="Calibri Light" panose="020F0302020204030204" pitchFamily="34" charset="0"/>
                        </a:rPr>
                        <a:t> to identify successes and work through challenges/barriers.</a:t>
                      </a:r>
                      <a:endParaRPr lang="en-US" sz="19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Mentors Team Coach on how to run an effective meeting for their team and develop their coaching skills</a:t>
                      </a:r>
                    </a:p>
                    <a:p>
                      <a:pPr marL="342900" indent="-3429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Be available for individual sessions with Team Coaches for specific team and program development </a:t>
                      </a:r>
                    </a:p>
                  </a:txBody>
                  <a:tcPr/>
                </a:tc>
                <a:tc>
                  <a:txBody>
                    <a:bodyPr/>
                    <a:lstStyle/>
                    <a:p>
                      <a:pPr marL="285750" indent="-28575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Teach team how to prepare and facilitate effective</a:t>
                      </a:r>
                      <a:r>
                        <a:rPr lang="en-US" sz="1900" baseline="0" dirty="0">
                          <a:latin typeface="Calibri Light" panose="020F0302020204030204" pitchFamily="34" charset="0"/>
                          <a:cs typeface="Calibri Light" panose="020F0302020204030204" pitchFamily="34" charset="0"/>
                        </a:rPr>
                        <a:t> meetings</a:t>
                      </a:r>
                      <a:endParaRPr lang="en-US" sz="19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Provide</a:t>
                      </a:r>
                      <a:r>
                        <a:rPr lang="en-US" sz="1900" baseline="0" dirty="0">
                          <a:latin typeface="Calibri Light" panose="020F0302020204030204" pitchFamily="34" charset="0"/>
                          <a:cs typeface="Calibri Light" panose="020F0302020204030204" pitchFamily="34" charset="0"/>
                        </a:rPr>
                        <a:t> coaching support between and during weekly internal team meetings</a:t>
                      </a:r>
                      <a:endParaRPr lang="en-US" sz="19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Participate in weekly Zoom calls with Coach Mentors to discusses progress, challenges, and stuck points. </a:t>
                      </a:r>
                    </a:p>
                    <a:p>
                      <a:pPr marL="285750" indent="-28575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Help team follow</a:t>
                      </a:r>
                      <a:r>
                        <a:rPr lang="en-US" sz="1900" baseline="0" dirty="0">
                          <a:latin typeface="Calibri Light" panose="020F0302020204030204" pitchFamily="34" charset="0"/>
                          <a:cs typeface="Calibri Light" panose="020F0302020204030204" pitchFamily="34" charset="0"/>
                        </a:rPr>
                        <a:t> timelines, complete assignments, and progress reporting  </a:t>
                      </a:r>
                      <a:endParaRPr lang="en-US" sz="19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Share team’s progress with the Coach Mentor and other Team Coaches during collaborative</a:t>
                      </a:r>
                      <a:r>
                        <a:rPr lang="en-US" sz="1900" baseline="0" dirty="0">
                          <a:latin typeface="Calibri Light" panose="020F0302020204030204" pitchFamily="34" charset="0"/>
                          <a:cs typeface="Calibri Light" panose="020F0302020204030204" pitchFamily="34" charset="0"/>
                        </a:rPr>
                        <a:t> sessions</a:t>
                      </a:r>
                      <a:endParaRPr lang="en-US" sz="1900" dirty="0">
                        <a:latin typeface="Calibri Light" panose="020F0302020204030204" pitchFamily="34" charset="0"/>
                        <a:cs typeface="Calibri Light" panose="020F0302020204030204" pitchFamily="34" charset="0"/>
                      </a:endParaRPr>
                    </a:p>
                  </a:txBody>
                  <a:tcPr/>
                </a:tc>
                <a:tc>
                  <a:txBody>
                    <a:bodyPr/>
                    <a:lstStyle/>
                    <a:p>
                      <a:pPr marL="285750" indent="-28575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Team members are staff from the care team who deliver specific services to the clients. They represent most or all patient facing roles.</a:t>
                      </a:r>
                    </a:p>
                    <a:p>
                      <a:pPr marL="285750" indent="-28575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Members are empowered and engaged to make decisions</a:t>
                      </a:r>
                    </a:p>
                    <a:p>
                      <a:pPr marL="285750" indent="-28575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They implement specific actions such as PDSA testing</a:t>
                      </a:r>
                    </a:p>
                    <a:p>
                      <a:pPr marL="285750" indent="-28575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They are based on complementary expertise and skills and not just their availability of time</a:t>
                      </a:r>
                    </a:p>
                    <a:p>
                      <a:pPr marL="285750" indent="-285750">
                        <a:buFont typeface="Arial" panose="020B0604020202020204" pitchFamily="34" charset="0"/>
                        <a:buChar char="•"/>
                      </a:pPr>
                      <a:endParaRPr lang="en-US" sz="19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542270134"/>
                  </a:ext>
                </a:extLst>
              </a:tr>
            </a:tbl>
          </a:graphicData>
        </a:graphic>
      </p:graphicFrame>
    </p:spTree>
    <p:extLst>
      <p:ext uri="{BB962C8B-B14F-4D97-AF65-F5344CB8AC3E}">
        <p14:creationId xmlns:p14="http://schemas.microsoft.com/office/powerpoint/2010/main" val="1691723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Team Coach Role</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630555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Help and support teams working together to use new </a:t>
            </a:r>
            <a:r>
              <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skills,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achieve their aims, document their work</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Help teams complete assessments and action period assignments to stay on track</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Help teams run effective weekly team meetings and facilitate teamwork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743" r="14426"/>
          <a:stretch/>
        </p:blipFill>
        <p:spPr>
          <a:xfrm>
            <a:off x="7143750" y="2311400"/>
            <a:ext cx="4332157" cy="3464895"/>
          </a:xfrm>
          <a:prstGeom prst="rect">
            <a:avLst/>
          </a:prstGeom>
        </p:spPr>
      </p:pic>
    </p:spTree>
    <p:extLst>
      <p:ext uri="{BB962C8B-B14F-4D97-AF65-F5344CB8AC3E}">
        <p14:creationId xmlns:p14="http://schemas.microsoft.com/office/powerpoint/2010/main" val="1245979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273282"/>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Weekly CHCI Coach Mentor Meetings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039268"/>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3000" b="1" dirty="0" smtClean="0">
                <a:solidFill>
                  <a:srgbClr val="008558"/>
                </a:solidFill>
                <a:latin typeface="+mj-lt"/>
                <a:cs typeface="Calibri" panose="020F0502020204030204" pitchFamily="34" charset="0"/>
              </a:rPr>
              <a:t>CHCI Coach Mentor Role: Deb Ward and Tom Bodenheimer</a:t>
            </a:r>
          </a:p>
          <a:p>
            <a:pPr marL="636588" lvl="1" indent="-236538">
              <a:spcBef>
                <a:spcPts val="0"/>
              </a:spcBef>
              <a:spcAft>
                <a:spcPts val="600"/>
              </a:spcAft>
              <a:buClr>
                <a:srgbClr val="008558"/>
              </a:buClr>
            </a:pPr>
            <a:r>
              <a:rPr lang="en-US" dirty="0" smtClean="0">
                <a:latin typeface="+mj-lt"/>
                <a:cs typeface="Calibri Light" panose="020F0302020204030204" pitchFamily="34" charset="0"/>
              </a:rPr>
              <a:t>Provide support and resources for developing coaching and improvement skills</a:t>
            </a:r>
          </a:p>
          <a:p>
            <a:pPr marL="636588" lvl="1" indent="-236538">
              <a:spcBef>
                <a:spcPts val="0"/>
              </a:spcBef>
              <a:spcAft>
                <a:spcPts val="600"/>
              </a:spcAft>
              <a:buClr>
                <a:srgbClr val="008558"/>
              </a:buClr>
            </a:pPr>
            <a:r>
              <a:rPr lang="en-US" dirty="0" smtClean="0">
                <a:latin typeface="+mj-lt"/>
                <a:cs typeface="Calibri Light" panose="020F0302020204030204" pitchFamily="34" charset="0"/>
              </a:rPr>
              <a:t>Assess progress and address challenges, help teams stay on track</a:t>
            </a:r>
          </a:p>
          <a:p>
            <a:pPr marL="636588" lvl="1" indent="-236538">
              <a:spcBef>
                <a:spcPts val="0"/>
              </a:spcBef>
              <a:spcAft>
                <a:spcPts val="600"/>
              </a:spcAft>
              <a:buClr>
                <a:srgbClr val="008558"/>
              </a:buClr>
            </a:pPr>
            <a:r>
              <a:rPr lang="en-US" dirty="0" smtClean="0">
                <a:latin typeface="+mj-lt"/>
                <a:cs typeface="Calibri Light" panose="020F0302020204030204" pitchFamily="34" charset="0"/>
              </a:rPr>
              <a:t>Provide individual support as needed</a:t>
            </a:r>
          </a:p>
          <a:p>
            <a:pPr marL="236538" indent="-236538">
              <a:spcBef>
                <a:spcPts val="0"/>
              </a:spcBef>
              <a:spcAft>
                <a:spcPts val="600"/>
              </a:spcAft>
              <a:buClr>
                <a:srgbClr val="008558"/>
              </a:buClr>
            </a:pPr>
            <a:endParaRPr lang="en-US" sz="3000" dirty="0">
              <a:latin typeface="+mj-lt"/>
              <a:cs typeface="Calibri" panose="020F050202020403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540" r="12935"/>
          <a:stretch/>
        </p:blipFill>
        <p:spPr>
          <a:xfrm>
            <a:off x="2133600" y="3949485"/>
            <a:ext cx="3505201" cy="273188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4262" r="15082"/>
          <a:stretch/>
        </p:blipFill>
        <p:spPr>
          <a:xfrm>
            <a:off x="6305550" y="3949485"/>
            <a:ext cx="4038600" cy="2701496"/>
          </a:xfrm>
          <a:prstGeom prst="rect">
            <a:avLst/>
          </a:prstGeom>
        </p:spPr>
      </p:pic>
    </p:spTree>
    <p:extLst>
      <p:ext uri="{BB962C8B-B14F-4D97-AF65-F5344CB8AC3E}">
        <p14:creationId xmlns:p14="http://schemas.microsoft.com/office/powerpoint/2010/main" val="35913344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a:solidFill>
                  <a:srgbClr val="0E74BD"/>
                </a:solidFill>
                <a:latin typeface="Calibri Light" panose="020F0302020204030204"/>
                <a:cs typeface="Calibri" panose="020F0502020204030204" pitchFamily="34" charset="0"/>
              </a:rPr>
              <a:t>Role of Leadership on </a:t>
            </a:r>
            <a:r>
              <a:rPr lang="en-US" sz="4400" spc="-30" dirty="0" smtClean="0">
                <a:solidFill>
                  <a:srgbClr val="0E74BD"/>
                </a:solidFill>
                <a:latin typeface="Calibri Light" panose="020F0302020204030204"/>
                <a:cs typeface="Calibri" panose="020F0502020204030204" pitchFamily="34" charset="0"/>
              </a:rPr>
              <a:t>                                              Creating Change </a:t>
            </a:r>
            <a:r>
              <a:rPr lang="en-US" sz="4400" spc="-30" dirty="0">
                <a:solidFill>
                  <a:srgbClr val="0E74BD"/>
                </a:solidFill>
                <a:latin typeface="Calibri Light" panose="020F0302020204030204"/>
                <a:cs typeface="Calibri" panose="020F0502020204030204" pitchFamily="34" charset="0"/>
              </a:rPr>
              <a:t>and Partnerships</a:t>
            </a:r>
            <a:br>
              <a:rPr lang="en-US" sz="4400" spc="-30" dirty="0">
                <a:solidFill>
                  <a:srgbClr val="0E74BD"/>
                </a:solidFill>
                <a:latin typeface="Calibri Light" panose="020F0302020204030204"/>
                <a:cs typeface="Calibri" panose="020F0502020204030204" pitchFamily="34" charset="0"/>
              </a:rPr>
            </a:br>
            <a:r>
              <a:rPr lang="en-US" sz="4400" spc="-30" dirty="0">
                <a:solidFill>
                  <a:srgbClr val="0E74BD"/>
                </a:solidFill>
                <a:latin typeface="Calibri Light" panose="020F0302020204030204"/>
                <a:cs typeface="Calibri" panose="020F0502020204030204" pitchFamily="34" charset="0"/>
              </a:rPr>
              <a:t> </a:t>
            </a:r>
            <a:br>
              <a:rPr lang="en-US" sz="4400" spc="-30" dirty="0">
                <a:solidFill>
                  <a:srgbClr val="0E74BD"/>
                </a:solidFill>
                <a:latin typeface="Calibri Light" panose="020F0302020204030204"/>
                <a:cs typeface="Calibri" panose="020F0502020204030204" pitchFamily="34" charset="0"/>
              </a:rPr>
            </a:br>
            <a:r>
              <a:rPr lang="en-US" sz="3200" spc="-30" dirty="0">
                <a:solidFill>
                  <a:schemeClr val="accent5">
                    <a:lumMod val="75000"/>
                  </a:schemeClr>
                </a:solidFill>
                <a:latin typeface="Calibri Light" panose="020F0302020204030204"/>
                <a:cs typeface="Calibri" panose="020F0502020204030204" pitchFamily="34" charset="0"/>
              </a:rPr>
              <a:t>Margaret Flinter, Senior </a:t>
            </a:r>
            <a:r>
              <a:rPr lang="en-US" sz="3200" spc="-30" dirty="0" smtClean="0">
                <a:solidFill>
                  <a:schemeClr val="accent5">
                    <a:lumMod val="75000"/>
                  </a:schemeClr>
                </a:solidFill>
                <a:latin typeface="Calibri Light" panose="020F0302020204030204"/>
                <a:cs typeface="Calibri" panose="020F0502020204030204" pitchFamily="34" charset="0"/>
              </a:rPr>
              <a:t>Vice President </a:t>
            </a:r>
            <a:r>
              <a:rPr lang="en-US" sz="3200" spc="-30" dirty="0">
                <a:solidFill>
                  <a:schemeClr val="accent5">
                    <a:lumMod val="75000"/>
                  </a:schemeClr>
                </a:solidFill>
                <a:latin typeface="Calibri Light" panose="020F0302020204030204"/>
                <a:cs typeface="Calibri" panose="020F0502020204030204" pitchFamily="34" charset="0"/>
              </a:rPr>
              <a:t>and Clinical </a:t>
            </a:r>
            <a:r>
              <a:rPr lang="en-US" sz="3200" spc="-30" dirty="0" smtClean="0">
                <a:solidFill>
                  <a:schemeClr val="accent5">
                    <a:lumMod val="75000"/>
                  </a:schemeClr>
                </a:solidFill>
                <a:latin typeface="Calibri Light" panose="020F0302020204030204"/>
                <a:cs typeface="Calibri" panose="020F0502020204030204" pitchFamily="34" charset="0"/>
              </a:rPr>
              <a:t>Director</a:t>
            </a:r>
            <a:endParaRPr kumimoji="0" lang="en-US" sz="3200" b="1" i="0" u="none" strike="noStrike" kern="1200" cap="none" spc="-30" normalizeH="0" baseline="0" noProof="0" dirty="0" smtClean="0">
              <a:ln>
                <a:noFill/>
              </a:ln>
              <a:solidFill>
                <a:schemeClr val="accent5">
                  <a:lumMod val="75000"/>
                </a:schemeClr>
              </a:solidFill>
              <a:effectLst/>
              <a:uLnTx/>
              <a:uFillTx/>
              <a:latin typeface="Calibri Light" panose="020F0302020204030204"/>
              <a:cs typeface="Calibri" panose="020F0502020204030204" pitchFamily="34" charset="0"/>
            </a:endParaRPr>
          </a:p>
        </p:txBody>
      </p:sp>
    </p:spTree>
    <p:extLst>
      <p:ext uri="{BB962C8B-B14F-4D97-AF65-F5344CB8AC3E}">
        <p14:creationId xmlns:p14="http://schemas.microsoft.com/office/powerpoint/2010/main" val="3992630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9048"/>
            <a:ext cx="10515600" cy="762352"/>
          </a:xfrm>
        </p:spPr>
        <p:txBody>
          <a:bodyPr/>
          <a:lstStyle/>
          <a:p>
            <a:pPr algn="ctr"/>
            <a:r>
              <a:rPr lang="en-US" dirty="0">
                <a:latin typeface="+mj-lt"/>
              </a:rPr>
              <a:t>Get the Most Out of Your Zoom Experience</a:t>
            </a: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marR="0" lvl="0" indent="-236538" algn="l" defTabSz="914400" rtl="0" eaLnBrk="1" fontAlgn="auto" latinLnBrk="0" hangingPunct="1">
              <a:lnSpc>
                <a:spcPct val="90000"/>
              </a:lnSpc>
              <a:spcBef>
                <a:spcPts val="0"/>
              </a:spcBef>
              <a:spcAft>
                <a:spcPts val="600"/>
              </a:spcAft>
              <a:buClr>
                <a:srgbClr val="008558"/>
              </a:buClr>
              <a:buSzTx/>
              <a:buFont typeface="Arial" panose="020B0604020202020204" pitchFamily="34" charset="0"/>
              <a:buChar char="•"/>
              <a:tabLst/>
              <a:defRPr/>
            </a:pPr>
            <a:r>
              <a:rPr kumimoji="0" lang="en-US" sz="24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Please keep yourself on MUTE to avoid background/distracting sounds</a:t>
            </a:r>
          </a:p>
          <a:p>
            <a:pPr marL="236538" marR="0" lvl="0" indent="-236538" algn="l" defTabSz="914400" rtl="0" eaLnBrk="1" fontAlgn="auto" latinLnBrk="0" hangingPunct="1">
              <a:lnSpc>
                <a:spcPct val="90000"/>
              </a:lnSpc>
              <a:spcBef>
                <a:spcPts val="0"/>
              </a:spcBef>
              <a:spcAft>
                <a:spcPts val="600"/>
              </a:spcAft>
              <a:buClr>
                <a:srgbClr val="008558"/>
              </a:buClr>
              <a:buSzTx/>
              <a:buFont typeface="Arial" panose="020B0604020202020204" pitchFamily="34" charset="0"/>
              <a:buChar char="•"/>
              <a:tabLst/>
              <a:defRPr/>
            </a:pPr>
            <a:r>
              <a:rPr kumimoji="0" lang="en-US" sz="24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Use the CHAT function or UNMUTE to ask questions or make comments</a:t>
            </a:r>
          </a:p>
          <a:p>
            <a:pPr marL="236538" marR="0" lvl="0" indent="-236538" algn="l" defTabSz="914400" rtl="0" eaLnBrk="1" fontAlgn="auto" latinLnBrk="0" hangingPunct="1">
              <a:lnSpc>
                <a:spcPct val="90000"/>
              </a:lnSpc>
              <a:spcBef>
                <a:spcPts val="0"/>
              </a:spcBef>
              <a:spcAft>
                <a:spcPts val="600"/>
              </a:spcAft>
              <a:buClr>
                <a:srgbClr val="008558"/>
              </a:buClr>
              <a:buSzTx/>
              <a:buFont typeface="Arial" panose="020B0604020202020204" pitchFamily="34" charset="0"/>
              <a:buChar char="•"/>
              <a:tabLst/>
              <a:defRPr/>
            </a:pPr>
            <a:r>
              <a:rPr kumimoji="0" lang="en-US" sz="24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Please change your participant name to your full name and organization</a:t>
            </a:r>
          </a:p>
          <a:p>
            <a:pPr marL="636588" marR="0" lvl="1" indent="-236538" algn="l" defTabSz="914400" rtl="0" eaLnBrk="1" fontAlgn="auto" latinLnBrk="0" hangingPunct="1">
              <a:lnSpc>
                <a:spcPct val="90000"/>
              </a:lnSpc>
              <a:spcBef>
                <a:spcPts val="0"/>
              </a:spcBef>
              <a:spcAft>
                <a:spcPts val="600"/>
              </a:spcAft>
              <a:buClr>
                <a:srgbClr val="008558"/>
              </a:buClr>
              <a:buSzTx/>
              <a:buFont typeface="Arial" panose="020B0604020202020204" pitchFamily="34" charset="0"/>
              <a:buChar char="•"/>
              <a:tabLst/>
              <a:defRPr/>
            </a:pPr>
            <a:r>
              <a:rPr kumimoji="0" lang="en-US" sz="24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Calibri Light" panose="020F0302020204030204" pitchFamily="34" charset="0"/>
              </a:rPr>
              <a:t>“Meaghan Angers CHCI”</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7" name="Picture 2" descr="Changing Your Name in a Zoom Meeting | teaching@NM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970" y="4183945"/>
            <a:ext cx="253365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anging Your Name in a Zoom Meeting | teaching@NM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220" y="4231569"/>
            <a:ext cx="3038475" cy="22955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anging Your Name in a Zoom Meeting | teaching@NM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295" y="4144709"/>
            <a:ext cx="2747529" cy="237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4639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Leadership’s Role In Supporting </a:t>
            </a:r>
            <a:br>
              <a:rPr lang="en-US" dirty="0">
                <a:latin typeface="Calibri Light" panose="020F0302020204030204"/>
              </a:rPr>
            </a:br>
            <a:r>
              <a:rPr lang="en-US" dirty="0">
                <a:latin typeface="Calibri Light" panose="020F0302020204030204"/>
              </a:rPr>
              <a:t>Comprehensive Team Based Care</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3048000"/>
            <a:ext cx="10972800" cy="32088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Full Engagement</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Tangible and intangible support</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Communications strategy internal and external</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Investments</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Recognition </a:t>
            </a: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28478487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Full Engagement</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Ties high performing, comprehensive team based care to the mission, vision, and goals of the organization</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Assigns senior leader as sponsor and champion as requested</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Engages visibly and publicly to support the work of the clinical and operational leaders engaged in the transformation</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Ensures that board members and relevant board committees understand the work and its importance</a:t>
            </a: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1472678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Tangible and Intangible </a:t>
            </a:r>
            <a:br>
              <a:rPr lang="en-US" dirty="0">
                <a:latin typeface="Calibri Light" panose="020F0302020204030204"/>
              </a:rPr>
            </a:br>
            <a:r>
              <a:rPr lang="en-US" dirty="0">
                <a:latin typeface="Calibri Light" panose="020F0302020204030204"/>
              </a:rPr>
              <a:t>Support of Leadership</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3048000"/>
            <a:ext cx="10972800" cy="32088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Assignment and prioritization of resources</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Human Resources</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IT/Informatics/Business Intelligence</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Facilities</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QI/Lean/Practice Redesign</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Time!</a:t>
            </a: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308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Communications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Early and often throughout the organization</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Internal website</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Public facing website</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Patient welcome and orientation packets</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Town Halls</a:t>
            </a: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3260514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Investments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Staff</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Time and funds for training</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Roles</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Business Intelligence</a:t>
            </a: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2246505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Ensuring Return on Investment is </a:t>
            </a:r>
            <a:br>
              <a:rPr lang="en-US" dirty="0">
                <a:latin typeface="Calibri Light" panose="020F0302020204030204"/>
              </a:rPr>
            </a:br>
            <a:r>
              <a:rPr lang="en-US" dirty="0">
                <a:latin typeface="Calibri Light" panose="020F0302020204030204"/>
              </a:rPr>
              <a:t>Measured and Monitored</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971800"/>
            <a:ext cx="10972800" cy="32850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Quality awards</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Changes in performance on UDS</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Value based contracts and incentives</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Patient satisfaction </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Staff satisfaction</a:t>
            </a: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38523878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rPr>
              <a:t>Team Introductions</a:t>
            </a:r>
          </a:p>
        </p:txBody>
      </p:sp>
      <p:sp>
        <p:nvSpPr>
          <p:cNvPr id="7" name="Content Placeholder 3">
            <a:extLst>
              <a:ext uri="{FF2B5EF4-FFF2-40B4-BE49-F238E27FC236}">
                <a16:creationId xmlns:a16="http://schemas.microsoft.com/office/drawing/2014/main" id="{5E4702C2-A368-9E43-A250-6A0426674F2B}"/>
              </a:ext>
            </a:extLst>
          </p:cNvPr>
          <p:cNvSpPr txBox="1">
            <a:spLocks/>
          </p:cNvSpPr>
          <p:nvPr/>
        </p:nvSpPr>
        <p:spPr>
          <a:xfrm>
            <a:off x="6431796" y="2444865"/>
            <a:ext cx="5330559" cy="389157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3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Name of your practice, size, etc. </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3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Names and positions of participating team members </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3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Goals for the learning collaborative</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graphicFrame>
        <p:nvGraphicFramePr>
          <p:cNvPr id="8" name="Content Placeholder 3"/>
          <p:cNvGraphicFramePr>
            <a:graphicFrameLocks/>
          </p:cNvGraphicFramePr>
          <p:nvPr>
            <p:extLst>
              <p:ext uri="{D42A27DB-BD31-4B8C-83A1-F6EECF244321}">
                <p14:modId xmlns:p14="http://schemas.microsoft.com/office/powerpoint/2010/main" val="1284739303"/>
              </p:ext>
            </p:extLst>
          </p:nvPr>
        </p:nvGraphicFramePr>
        <p:xfrm>
          <a:off x="643889" y="2444868"/>
          <a:ext cx="5617426" cy="3933638"/>
        </p:xfrm>
        <a:graphic>
          <a:graphicData uri="http://schemas.openxmlformats.org/drawingml/2006/table">
            <a:tbl>
              <a:tblPr firstRow="1" firstCol="1" bandRow="1"/>
              <a:tblGrid>
                <a:gridCol w="555109">
                  <a:extLst>
                    <a:ext uri="{9D8B030D-6E8A-4147-A177-3AD203B41FA5}">
                      <a16:colId xmlns:a16="http://schemas.microsoft.com/office/drawing/2014/main" val="20000"/>
                    </a:ext>
                  </a:extLst>
                </a:gridCol>
                <a:gridCol w="5062317">
                  <a:extLst>
                    <a:ext uri="{9D8B030D-6E8A-4147-A177-3AD203B41FA5}">
                      <a16:colId xmlns:a16="http://schemas.microsoft.com/office/drawing/2014/main" val="20001"/>
                    </a:ext>
                  </a:extLst>
                </a:gridCol>
              </a:tblGrid>
              <a:tr h="6417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800" dirty="0">
                          <a:effectLst/>
                          <a:latin typeface="Californian FB" panose="0207040306080B030204" pitchFamily="18" charset="0"/>
                        </a:rPr>
                        <a:t> </a:t>
                      </a:r>
                      <a:endParaRPr lang="en-US" sz="1800" dirty="0">
                        <a:effectLst/>
                        <a:latin typeface="Californian FB" panose="0207040306080B030204" pitchFamily="18" charset="0"/>
                        <a:ea typeface="Calibri"/>
                        <a:cs typeface="Times New Roman"/>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800" dirty="0" smtClean="0">
                          <a:effectLst/>
                          <a:latin typeface="Calibri Light" panose="020F0302020204030204" pitchFamily="34" charset="0"/>
                          <a:cs typeface="Calibri Light" panose="020F0302020204030204" pitchFamily="34" charset="0"/>
                        </a:rPr>
                        <a:t>Order of Introductions</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0"/>
                  </a:ext>
                </a:extLst>
              </a:tr>
              <a:tr h="8229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Calibri"/>
                          <a:cs typeface="Calibri Light" panose="020F0302020204030204" pitchFamily="34" charset="0"/>
                        </a:rPr>
                        <a:t>1</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Calibri Light" panose="020F0302020204030204" pitchFamily="34" charset="0"/>
                          <a:cs typeface="Calibri Light" panose="020F0302020204030204" pitchFamily="34" charset="0"/>
                        </a:rPr>
                        <a:t>Brockton Neighborhood Health Center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1"/>
                  </a:ext>
                </a:extLst>
              </a:tr>
              <a:tr h="8229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mn-ea"/>
                          <a:cs typeface="Calibri Light" panose="020F0302020204030204" pitchFamily="34" charset="0"/>
                        </a:rPr>
                        <a:t>2</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Calibri Light" panose="020F0302020204030204" pitchFamily="34" charset="0"/>
                          <a:cs typeface="Calibri Light" panose="020F0302020204030204" pitchFamily="34" charset="0"/>
                        </a:rPr>
                        <a:t>Brooklyn Plaza Medical Center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02"/>
                  </a:ext>
                </a:extLst>
              </a:tr>
              <a:tr h="8229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Calibri"/>
                          <a:cs typeface="Calibri Light" panose="020F0302020204030204" pitchFamily="34" charset="0"/>
                        </a:rPr>
                        <a:t>3</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Calibri Light" panose="020F0302020204030204" pitchFamily="34" charset="0"/>
                          <a:cs typeface="Calibri Light" panose="020F0302020204030204" pitchFamily="34" charset="0"/>
                        </a:rPr>
                        <a:t>Klamath Health Partnership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2834150831"/>
                  </a:ext>
                </a:extLst>
              </a:tr>
              <a:tr h="8229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Calibri Light" panose="020F0302020204030204" pitchFamily="34" charset="0"/>
                          <a:ea typeface="Calibri"/>
                          <a:cs typeface="Calibri Light" panose="020F0302020204030204" pitchFamily="34" charset="0"/>
                        </a:rPr>
                        <a:t>4</a:t>
                      </a: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Calibri Light" panose="020F0302020204030204" pitchFamily="34" charset="0"/>
                          <a:cs typeface="Calibri Light" panose="020F0302020204030204" pitchFamily="34" charset="0"/>
                        </a:rPr>
                        <a:t>The Wright Center for Community Health</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217939059"/>
                  </a:ext>
                </a:extLst>
              </a:tr>
            </a:tbl>
          </a:graphicData>
        </a:graphic>
      </p:graphicFrame>
    </p:spTree>
    <p:extLst>
      <p:ext uri="{BB962C8B-B14F-4D97-AF65-F5344CB8AC3E}">
        <p14:creationId xmlns:p14="http://schemas.microsoft.com/office/powerpoint/2010/main" val="4775960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22FB0-AA58-43D6-A996-075C9381365E}"/>
              </a:ext>
            </a:extLst>
          </p:cNvPr>
          <p:cNvSpPr>
            <a:spLocks noGrp="1"/>
          </p:cNvSpPr>
          <p:nvPr>
            <p:ph type="ctrTitle"/>
          </p:nvPr>
        </p:nvSpPr>
        <p:spPr/>
        <p:txBody>
          <a:bodyPr/>
          <a:lstStyle/>
          <a:p>
            <a:r>
              <a:rPr lang="en-US" dirty="0"/>
              <a:t>Brockton Neighborhood Health Center</a:t>
            </a:r>
          </a:p>
        </p:txBody>
      </p:sp>
      <p:sp>
        <p:nvSpPr>
          <p:cNvPr id="3" name="Subtitle 2">
            <a:extLst>
              <a:ext uri="{FF2B5EF4-FFF2-40B4-BE49-F238E27FC236}">
                <a16:creationId xmlns:a16="http://schemas.microsoft.com/office/drawing/2014/main" id="{142BD3A0-8248-4882-A40B-35A32A602DD1}"/>
              </a:ext>
            </a:extLst>
          </p:cNvPr>
          <p:cNvSpPr>
            <a:spLocks noGrp="1"/>
          </p:cNvSpPr>
          <p:nvPr>
            <p:ph type="subTitle" idx="1"/>
          </p:nvPr>
        </p:nvSpPr>
        <p:spPr/>
        <p:txBody>
          <a:bodyPr/>
          <a:lstStyle/>
          <a:p>
            <a:r>
              <a:rPr lang="en-US" dirty="0"/>
              <a:t>“The ED can Wait” Team</a:t>
            </a:r>
          </a:p>
        </p:txBody>
      </p:sp>
    </p:spTree>
    <p:extLst>
      <p:ext uri="{BB962C8B-B14F-4D97-AF65-F5344CB8AC3E}">
        <p14:creationId xmlns:p14="http://schemas.microsoft.com/office/powerpoint/2010/main" val="5282611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5BB-E69E-4251-A890-0197C70F3399}"/>
              </a:ext>
            </a:extLst>
          </p:cNvPr>
          <p:cNvSpPr>
            <a:spLocks noGrp="1"/>
          </p:cNvSpPr>
          <p:nvPr>
            <p:ph type="title"/>
          </p:nvPr>
        </p:nvSpPr>
        <p:spPr/>
        <p:txBody>
          <a:bodyPr/>
          <a:lstStyle/>
          <a:p>
            <a:r>
              <a:rPr lang="en-US" dirty="0"/>
              <a:t>ED UTILIZATION GROUP</a:t>
            </a:r>
          </a:p>
        </p:txBody>
      </p:sp>
      <p:sp>
        <p:nvSpPr>
          <p:cNvPr id="3" name="Content Placeholder 2">
            <a:extLst>
              <a:ext uri="{FF2B5EF4-FFF2-40B4-BE49-F238E27FC236}">
                <a16:creationId xmlns:a16="http://schemas.microsoft.com/office/drawing/2014/main" id="{36AC70A2-5FB3-4315-8B63-ECEFB3C6D198}"/>
              </a:ext>
            </a:extLst>
          </p:cNvPr>
          <p:cNvSpPr>
            <a:spLocks noGrp="1"/>
          </p:cNvSpPr>
          <p:nvPr>
            <p:ph idx="1"/>
          </p:nvPr>
        </p:nvSpPr>
        <p:spPr/>
        <p:txBody>
          <a:bodyPr>
            <a:normAutofit fontScale="92500" lnSpcReduction="10000"/>
          </a:bodyPr>
          <a:lstStyle/>
          <a:p>
            <a:r>
              <a:rPr lang="en-US" dirty="0"/>
              <a:t>Patricia Augustin- Post Hospital Discharge Nurse Care Coordinator</a:t>
            </a:r>
          </a:p>
          <a:p>
            <a:r>
              <a:rPr lang="en-US" dirty="0"/>
              <a:t>Luisa Schaeffer- Patient Engagement Specialist ( ER Focus)</a:t>
            </a:r>
          </a:p>
          <a:p>
            <a:r>
              <a:rPr lang="en-US" dirty="0"/>
              <a:t>Dr. Nikhil Gohokar-  Provider Champion</a:t>
            </a:r>
          </a:p>
          <a:p>
            <a:r>
              <a:rPr lang="en-US" dirty="0"/>
              <a:t>Ayotola Olugbenga- Population Health Manager</a:t>
            </a:r>
          </a:p>
          <a:p>
            <a:r>
              <a:rPr lang="en-US" dirty="0"/>
              <a:t>DoPham Linh- Pharmacist</a:t>
            </a:r>
          </a:p>
          <a:p>
            <a:r>
              <a:rPr lang="en-US" dirty="0"/>
              <a:t>Annette Thomas- QI and Lean Director</a:t>
            </a:r>
          </a:p>
          <a:p>
            <a:r>
              <a:rPr lang="en-US" dirty="0"/>
              <a:t>Tahirah Ashby- </a:t>
            </a:r>
            <a:r>
              <a:rPr lang="en-US"/>
              <a:t>QI Interns</a:t>
            </a:r>
            <a:endParaRPr lang="en-US" dirty="0"/>
          </a:p>
          <a:p>
            <a:endParaRPr lang="en-US" dirty="0"/>
          </a:p>
        </p:txBody>
      </p:sp>
    </p:spTree>
    <p:extLst>
      <p:ext uri="{BB962C8B-B14F-4D97-AF65-F5344CB8AC3E}">
        <p14:creationId xmlns:p14="http://schemas.microsoft.com/office/powerpoint/2010/main" val="42215532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2011-F734-447E-89AA-469CB94A0BD9}"/>
              </a:ext>
            </a:extLst>
          </p:cNvPr>
          <p:cNvSpPr>
            <a:spLocks noGrp="1"/>
          </p:cNvSpPr>
          <p:nvPr>
            <p:ph type="title"/>
          </p:nvPr>
        </p:nvSpPr>
        <p:spPr/>
        <p:txBody>
          <a:bodyPr/>
          <a:lstStyle/>
          <a:p>
            <a:r>
              <a:rPr lang="en-US" dirty="0"/>
              <a:t>GOALS </a:t>
            </a:r>
          </a:p>
        </p:txBody>
      </p:sp>
      <p:sp>
        <p:nvSpPr>
          <p:cNvPr id="3" name="Content Placeholder 2">
            <a:extLst>
              <a:ext uri="{FF2B5EF4-FFF2-40B4-BE49-F238E27FC236}">
                <a16:creationId xmlns:a16="http://schemas.microsoft.com/office/drawing/2014/main" id="{AB94C14E-F534-438B-BDC0-224507085AE0}"/>
              </a:ext>
            </a:extLst>
          </p:cNvPr>
          <p:cNvSpPr>
            <a:spLocks noGrp="1"/>
          </p:cNvSpPr>
          <p:nvPr>
            <p:ph idx="1"/>
          </p:nvPr>
        </p:nvSpPr>
        <p:spPr/>
        <p:txBody>
          <a:bodyPr>
            <a:normAutofit lnSpcReduction="10000"/>
          </a:bodyPr>
          <a:lstStyle/>
          <a:p>
            <a:r>
              <a:rPr lang="en-US" dirty="0"/>
              <a:t>To use an interprofessional collaborative practice to reduce the rate of frequent (but often preventable) ED utilization among BNHC patients by addressing a comprehensive range of patient needs, including review of medical history and current status, medication management, addressing health-related social needs, identifying and addressing behavioral health needs, and offering nursing assistance, to provide a holistic approach to care and minimize the risk of returning to the ER. </a:t>
            </a:r>
          </a:p>
          <a:p>
            <a:r>
              <a:rPr lang="en-US" dirty="0"/>
              <a:t>To utilize a systematic approach utilizing performance improvement tools to reduce ED utilization</a:t>
            </a:r>
          </a:p>
        </p:txBody>
      </p:sp>
    </p:spTree>
    <p:extLst>
      <p:ext uri="{BB962C8B-B14F-4D97-AF65-F5344CB8AC3E}">
        <p14:creationId xmlns:p14="http://schemas.microsoft.com/office/powerpoint/2010/main" val="2107125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Session 1 Agenda</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graphicFrame>
        <p:nvGraphicFramePr>
          <p:cNvPr id="5" name="Content Placeholder 3"/>
          <p:cNvGraphicFramePr>
            <a:graphicFrameLocks/>
          </p:cNvGraphicFramePr>
          <p:nvPr>
            <p:extLst>
              <p:ext uri="{D42A27DB-BD31-4B8C-83A1-F6EECF244321}">
                <p14:modId xmlns:p14="http://schemas.microsoft.com/office/powerpoint/2010/main" val="220943594"/>
              </p:ext>
            </p:extLst>
          </p:nvPr>
        </p:nvGraphicFramePr>
        <p:xfrm>
          <a:off x="609600" y="2311400"/>
          <a:ext cx="10972800" cy="3894864"/>
        </p:xfrm>
        <a:graphic>
          <a:graphicData uri="http://schemas.openxmlformats.org/drawingml/2006/table">
            <a:tbl>
              <a:tblPr firstCol="1" bandRow="1">
                <a:tableStyleId>{7DF18680-E054-41AD-8BC1-D1AEF772440D}</a:tableStyleId>
              </a:tblPr>
              <a:tblGrid>
                <a:gridCol w="2221185">
                  <a:extLst>
                    <a:ext uri="{9D8B030D-6E8A-4147-A177-3AD203B41FA5}">
                      <a16:colId xmlns:a16="http://schemas.microsoft.com/office/drawing/2014/main" val="3219212598"/>
                    </a:ext>
                  </a:extLst>
                </a:gridCol>
                <a:gridCol w="8751615">
                  <a:extLst>
                    <a:ext uri="{9D8B030D-6E8A-4147-A177-3AD203B41FA5}">
                      <a16:colId xmlns:a16="http://schemas.microsoft.com/office/drawing/2014/main" val="1873340262"/>
                    </a:ext>
                  </a:extLst>
                </a:gridCol>
              </a:tblGrid>
              <a:tr h="58357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a:effectLst/>
                          <a:latin typeface="+mj-lt"/>
                        </a:rPr>
                        <a:t>1:00 – 1:10</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2400" b="0" dirty="0">
                          <a:solidFill>
                            <a:schemeClr val="tx1"/>
                          </a:solidFill>
                          <a:effectLst/>
                          <a:latin typeface="+mj-lt"/>
                        </a:rPr>
                        <a:t>Introduction to CHCI,</a:t>
                      </a:r>
                      <a:r>
                        <a:rPr lang="en-US" sz="2400" b="0" baseline="0" dirty="0">
                          <a:solidFill>
                            <a:schemeClr val="tx1"/>
                          </a:solidFill>
                          <a:effectLst/>
                          <a:latin typeface="+mj-lt"/>
                        </a:rPr>
                        <a:t> Collaborative Expectations, &amp; </a:t>
                      </a:r>
                      <a:r>
                        <a:rPr lang="en-US" sz="2400" b="0" dirty="0">
                          <a:solidFill>
                            <a:schemeClr val="tx1"/>
                          </a:solidFill>
                          <a:effectLst/>
                          <a:latin typeface="+mj-lt"/>
                        </a:rPr>
                        <a:t>Role of the Coach</a:t>
                      </a:r>
                      <a:endParaRPr lang="en-US" sz="2400" b="0" dirty="0">
                        <a:solidFill>
                          <a:schemeClr val="tx1"/>
                        </a:solidFill>
                        <a:effectLst/>
                        <a:latin typeface="+mj-lt"/>
                        <a:ea typeface="Calibri" panose="020F05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2751808150"/>
                  </a:ext>
                </a:extLst>
              </a:tr>
              <a:tr h="81417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mj-lt"/>
                        </a:rPr>
                        <a:t>1:10 – 1:25</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dirty="0" smtClean="0">
                          <a:solidFill>
                            <a:schemeClr val="tx1"/>
                          </a:solidFill>
                          <a:effectLst/>
                          <a:latin typeface="+mj-lt"/>
                        </a:rPr>
                        <a:t>Making Your</a:t>
                      </a:r>
                      <a:r>
                        <a:rPr lang="en-US" sz="2400" b="0" baseline="0" dirty="0" smtClean="0">
                          <a:solidFill>
                            <a:schemeClr val="tx1"/>
                          </a:solidFill>
                          <a:effectLst/>
                          <a:latin typeface="+mj-lt"/>
                        </a:rPr>
                        <a:t> Team Work: Role of Leadership &amp; What Engaged Leadership Looks Like</a:t>
                      </a:r>
                      <a:endParaRPr lang="en-US" sz="2400" b="0" dirty="0" smtClean="0">
                        <a:solidFill>
                          <a:schemeClr val="tx1"/>
                        </a:solidFill>
                        <a:effectLst/>
                        <a:latin typeface="+mj-lt"/>
                        <a:ea typeface="Calibri" panose="020F05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46244073"/>
                  </a:ext>
                </a:extLst>
              </a:tr>
              <a:tr h="58357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mj-lt"/>
                        </a:rPr>
                        <a:t>1:25 </a:t>
                      </a:r>
                      <a:r>
                        <a:rPr lang="en-US" sz="2400" b="0" dirty="0">
                          <a:effectLst/>
                          <a:latin typeface="+mj-lt"/>
                        </a:rPr>
                        <a:t>– </a:t>
                      </a:r>
                      <a:r>
                        <a:rPr lang="en-US" sz="2400" b="0" dirty="0" smtClean="0">
                          <a:effectLst/>
                          <a:latin typeface="+mj-lt"/>
                        </a:rPr>
                        <a:t>1:40</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a:spcBef>
                          <a:spcPts val="0"/>
                        </a:spcBef>
                        <a:spcAft>
                          <a:spcPts val="0"/>
                        </a:spcAft>
                        <a:buNone/>
                      </a:pPr>
                      <a:r>
                        <a:rPr lang="en-US" sz="2400" b="0" dirty="0">
                          <a:solidFill>
                            <a:schemeClr val="tx1"/>
                          </a:solidFill>
                          <a:latin typeface="+mj-lt"/>
                        </a:rPr>
                        <a:t>Team </a:t>
                      </a:r>
                      <a:r>
                        <a:rPr lang="en-US" sz="2400" b="0" dirty="0" smtClean="0">
                          <a:solidFill>
                            <a:schemeClr val="tx1"/>
                          </a:solidFill>
                          <a:latin typeface="+mj-lt"/>
                        </a:rPr>
                        <a:t>Introductions</a:t>
                      </a:r>
                      <a:endParaRPr lang="en-US" sz="2400" b="0" dirty="0">
                        <a:solidFill>
                          <a:schemeClr val="tx1"/>
                        </a:solidFill>
                        <a:latin typeface="+mj-lt"/>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4265957203"/>
                  </a:ext>
                </a:extLst>
              </a:tr>
              <a:tr h="74640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smtClean="0">
                          <a:effectLst/>
                          <a:latin typeface="+mj-lt"/>
                        </a:rPr>
                        <a:t>1:40 </a:t>
                      </a:r>
                      <a:r>
                        <a:rPr lang="en-US" sz="2400" b="0" dirty="0">
                          <a:effectLst/>
                          <a:latin typeface="+mj-lt"/>
                        </a:rPr>
                        <a:t>– </a:t>
                      </a:r>
                      <a:r>
                        <a:rPr lang="en-US" sz="2400" b="0" dirty="0" smtClean="0">
                          <a:effectLst/>
                          <a:latin typeface="+mj-lt"/>
                        </a:rPr>
                        <a:t>2:15</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defTabSz="457200" rtl="0" eaLnBrk="1" latinLnBrk="0" hangingPunct="1">
                        <a:spcBef>
                          <a:spcPts val="0"/>
                        </a:spcBef>
                        <a:spcAft>
                          <a:spcPts val="0"/>
                        </a:spcAft>
                      </a:pPr>
                      <a:r>
                        <a:rPr lang="en-US" sz="2400" b="0" kern="1200" dirty="0" smtClean="0">
                          <a:solidFill>
                            <a:schemeClr val="tx1"/>
                          </a:solidFill>
                          <a:effectLst/>
                          <a:latin typeface="+mj-lt"/>
                          <a:ea typeface="Calibri" panose="020F0502020204030204" pitchFamily="34" charset="0"/>
                          <a:cs typeface="Calibri Light" panose="020F0302020204030204" pitchFamily="34" charset="0"/>
                        </a:rPr>
                        <a:t>Fundamentals of Primary Care: Primary Care’s Challenges</a:t>
                      </a:r>
                    </a:p>
                  </a:txBody>
                  <a:tcPr marL="68580" marR="68580" marT="0" marB="0" anchor="ctr"/>
                </a:tc>
                <a:extLst>
                  <a:ext uri="{0D108BD9-81ED-4DB2-BD59-A6C34878D82A}">
                    <a16:rowId xmlns:a16="http://schemas.microsoft.com/office/drawing/2014/main" val="4231363193"/>
                  </a:ext>
                </a:extLst>
              </a:tr>
              <a:tr h="58357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dirty="0">
                          <a:effectLst/>
                          <a:latin typeface="+mj-lt"/>
                        </a:rPr>
                        <a:t>2:15 – 2:25</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defTabSz="457200" rtl="0" eaLnBrk="1" latinLnBrk="0" hangingPunct="1">
                        <a:spcBef>
                          <a:spcPts val="0"/>
                        </a:spcBef>
                        <a:spcAft>
                          <a:spcPts val="0"/>
                        </a:spcAft>
                      </a:pPr>
                      <a:r>
                        <a:rPr lang="en-US" sz="2400" b="0" kern="1200" dirty="0">
                          <a:solidFill>
                            <a:schemeClr val="tx1"/>
                          </a:solidFill>
                          <a:effectLst/>
                          <a:latin typeface="+mj-lt"/>
                        </a:rPr>
                        <a:t>Quality Improvement: Assessing Your Practice </a:t>
                      </a:r>
                      <a:endParaRPr lang="en-US" sz="2400" b="0" kern="1200" dirty="0">
                        <a:solidFill>
                          <a:schemeClr val="tx1"/>
                        </a:solidFill>
                        <a:effectLst/>
                        <a:latin typeface="+mj-lt"/>
                        <a:ea typeface="Calibri" panose="020F05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2261913597"/>
                  </a:ext>
                </a:extLst>
              </a:tr>
              <a:tr h="58357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b="0" dirty="0">
                          <a:effectLst/>
                          <a:latin typeface="+mj-lt"/>
                        </a:rPr>
                        <a:t>2:25 – 2:30</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2400" b="0" kern="1200" dirty="0">
                          <a:solidFill>
                            <a:schemeClr val="tx1"/>
                          </a:solidFill>
                          <a:latin typeface="+mj-lt"/>
                        </a:rPr>
                        <a:t>Q &amp; A and Next Steps</a:t>
                      </a:r>
                      <a:endParaRPr lang="en-US" sz="2400" b="0" kern="1200" dirty="0">
                        <a:solidFill>
                          <a:schemeClr val="tx1"/>
                        </a:solidFill>
                        <a:latin typeface="+mj-lt"/>
                        <a:ea typeface="+mn-ea"/>
                        <a:cs typeface="Calibri Light" panose="020F0302020204030204" pitchFamily="34" charset="0"/>
                      </a:endParaRPr>
                    </a:p>
                  </a:txBody>
                  <a:tcPr marL="68580" marR="68580" marT="0" marB="0" anchor="ctr"/>
                </a:tc>
                <a:extLst>
                  <a:ext uri="{0D108BD9-81ED-4DB2-BD59-A6C34878D82A}">
                    <a16:rowId xmlns:a16="http://schemas.microsoft.com/office/drawing/2014/main" val="224320437"/>
                  </a:ext>
                </a:extLst>
              </a:tr>
            </a:tbl>
          </a:graphicData>
        </a:graphic>
      </p:graphicFrame>
    </p:spTree>
    <p:extLst>
      <p:ext uri="{BB962C8B-B14F-4D97-AF65-F5344CB8AC3E}">
        <p14:creationId xmlns:p14="http://schemas.microsoft.com/office/powerpoint/2010/main" val="40037569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a:solidFill>
                  <a:srgbClr val="0E74BD"/>
                </a:solidFill>
                <a:latin typeface="Calibri Light" panose="020F0302020204030204"/>
                <a:cs typeface="Calibri" panose="020F0502020204030204" pitchFamily="34" charset="0"/>
              </a:rPr>
              <a:t>Brooklyn Plaza Medical </a:t>
            </a:r>
            <a:r>
              <a:rPr lang="en-US" sz="4400" spc="-30" dirty="0" smtClean="0">
                <a:solidFill>
                  <a:srgbClr val="0E74BD"/>
                </a:solidFill>
                <a:latin typeface="Calibri Light" panose="020F0302020204030204"/>
                <a:cs typeface="Calibri" panose="020F0502020204030204" pitchFamily="34" charset="0"/>
              </a:rPr>
              <a:t>Center</a:t>
            </a:r>
            <a:endParaRPr lang="en-US" sz="4400" spc="-30" dirty="0">
              <a:solidFill>
                <a:srgbClr val="0E74BD"/>
              </a:solidFill>
              <a:latin typeface="Calibri Light" panose="020F0302020204030204"/>
              <a:cs typeface="Calibri" panose="020F0502020204030204" pitchFamily="34" charset="0"/>
            </a:endParaRPr>
          </a:p>
        </p:txBody>
      </p:sp>
    </p:spTree>
    <p:extLst>
      <p:ext uri="{BB962C8B-B14F-4D97-AF65-F5344CB8AC3E}">
        <p14:creationId xmlns:p14="http://schemas.microsoft.com/office/powerpoint/2010/main" val="11038825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a:solidFill>
                  <a:srgbClr val="0E74BD"/>
                </a:solidFill>
                <a:latin typeface="Calibri Light" panose="020F0302020204030204"/>
                <a:cs typeface="Calibri" panose="020F0502020204030204" pitchFamily="34" charset="0"/>
              </a:rPr>
              <a:t>Klamath Health </a:t>
            </a:r>
            <a:r>
              <a:rPr lang="en-US" sz="4400" spc="-30" dirty="0" smtClean="0">
                <a:solidFill>
                  <a:srgbClr val="0E74BD"/>
                </a:solidFill>
                <a:latin typeface="Calibri Light" panose="020F0302020204030204"/>
                <a:cs typeface="Calibri" panose="020F0502020204030204" pitchFamily="34" charset="0"/>
              </a:rPr>
              <a:t>Partnership</a:t>
            </a:r>
            <a:endParaRPr lang="en-US" sz="4400" spc="-30" dirty="0">
              <a:solidFill>
                <a:srgbClr val="0E74BD"/>
              </a:solidFill>
              <a:latin typeface="Calibri Light" panose="020F0302020204030204"/>
              <a:cs typeface="Calibri" panose="020F0502020204030204" pitchFamily="34" charset="0"/>
            </a:endParaRPr>
          </a:p>
        </p:txBody>
      </p:sp>
    </p:spTree>
    <p:extLst>
      <p:ext uri="{BB962C8B-B14F-4D97-AF65-F5344CB8AC3E}">
        <p14:creationId xmlns:p14="http://schemas.microsoft.com/office/powerpoint/2010/main" val="28329596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9144000" cy="5143500"/>
          </a:xfrm>
        </p:grpSpPr>
        <p:sp>
          <p:nvSpPr>
            <p:cNvPr id="3" name="object 3"/>
            <p:cNvSpPr/>
            <p:nvPr/>
          </p:nvSpPr>
          <p:spPr>
            <a:xfrm>
              <a:off x="0" y="487800"/>
              <a:ext cx="9144000" cy="4655820"/>
            </a:xfrm>
            <a:custGeom>
              <a:avLst/>
              <a:gdLst/>
              <a:ahLst/>
              <a:cxnLst/>
              <a:rect l="l" t="t" r="r" b="b"/>
              <a:pathLst>
                <a:path w="9144000" h="4655820">
                  <a:moveTo>
                    <a:pt x="0" y="4655699"/>
                  </a:moveTo>
                  <a:lnTo>
                    <a:pt x="9143999" y="4655699"/>
                  </a:lnTo>
                  <a:lnTo>
                    <a:pt x="9143999" y="0"/>
                  </a:lnTo>
                  <a:lnTo>
                    <a:pt x="0" y="0"/>
                  </a:lnTo>
                  <a:lnTo>
                    <a:pt x="0" y="4655699"/>
                  </a:lnTo>
                  <a:close/>
                </a:path>
              </a:pathLst>
            </a:custGeom>
            <a:solidFill>
              <a:srgbClr val="E9EDEE"/>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0" y="0"/>
              <a:ext cx="9144000" cy="488315"/>
            </a:xfrm>
            <a:custGeom>
              <a:avLst/>
              <a:gdLst/>
              <a:ahLst/>
              <a:cxnLst/>
              <a:rect l="l" t="t" r="r" b="b"/>
              <a:pathLst>
                <a:path w="9144000" h="488315">
                  <a:moveTo>
                    <a:pt x="9143999" y="487799"/>
                  </a:moveTo>
                  <a:lnTo>
                    <a:pt x="0" y="487799"/>
                  </a:lnTo>
                  <a:lnTo>
                    <a:pt x="0" y="0"/>
                  </a:lnTo>
                  <a:lnTo>
                    <a:pt x="9143999" y="0"/>
                  </a:lnTo>
                  <a:lnTo>
                    <a:pt x="9143999" y="4877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1203295" y="1191255"/>
              <a:ext cx="373380" cy="46355"/>
            </a:xfrm>
            <a:custGeom>
              <a:avLst/>
              <a:gdLst/>
              <a:ahLst/>
              <a:cxnLst/>
              <a:rect l="l" t="t" r="r" b="b"/>
              <a:pathLst>
                <a:path w="373380" h="46355">
                  <a:moveTo>
                    <a:pt x="372859" y="45826"/>
                  </a:moveTo>
                  <a:lnTo>
                    <a:pt x="0" y="45826"/>
                  </a:lnTo>
                  <a:lnTo>
                    <a:pt x="0" y="0"/>
                  </a:lnTo>
                  <a:lnTo>
                    <a:pt x="372859" y="0"/>
                  </a:lnTo>
                  <a:lnTo>
                    <a:pt x="372859" y="45826"/>
                  </a:lnTo>
                  <a:close/>
                </a:path>
              </a:pathLst>
            </a:custGeom>
            <a:solidFill>
              <a:srgbClr val="EB5500"/>
            </a:solidFill>
          </p:spPr>
          <p:txBody>
            <a:bodyPr wrap="square" lIns="0" tIns="0" rIns="0" bIns="0" rtlCol="0"/>
            <a:lstStyle/>
            <a:p>
              <a:pPr defTabSz="1219170"/>
              <a:endParaRPr sz="2400" kern="0">
                <a:solidFill>
                  <a:sysClr val="windowText" lastClr="000000"/>
                </a:solidFill>
              </a:endParaRPr>
            </a:p>
          </p:txBody>
        </p:sp>
        <p:sp>
          <p:nvSpPr>
            <p:cNvPr id="6" name="object 6"/>
            <p:cNvSpPr/>
            <p:nvPr/>
          </p:nvSpPr>
          <p:spPr>
            <a:xfrm>
              <a:off x="830391" y="1191255"/>
              <a:ext cx="376555" cy="46355"/>
            </a:xfrm>
            <a:custGeom>
              <a:avLst/>
              <a:gdLst/>
              <a:ahLst/>
              <a:cxnLst/>
              <a:rect l="l" t="t" r="r" b="b"/>
              <a:pathLst>
                <a:path w="376555" h="46355">
                  <a:moveTo>
                    <a:pt x="376012" y="45826"/>
                  </a:moveTo>
                  <a:lnTo>
                    <a:pt x="0" y="45826"/>
                  </a:lnTo>
                  <a:lnTo>
                    <a:pt x="0" y="0"/>
                  </a:lnTo>
                  <a:lnTo>
                    <a:pt x="376012" y="0"/>
                  </a:lnTo>
                  <a:lnTo>
                    <a:pt x="376012" y="45826"/>
                  </a:lnTo>
                  <a:close/>
                </a:path>
              </a:pathLst>
            </a:custGeom>
            <a:solidFill>
              <a:srgbClr val="1A9988"/>
            </a:solidFill>
          </p:spPr>
          <p:txBody>
            <a:bodyPr wrap="square" lIns="0" tIns="0" rIns="0" bIns="0" rtlCol="0"/>
            <a:lstStyle/>
            <a:p>
              <a:pPr defTabSz="1219170"/>
              <a:endParaRPr sz="2400" kern="0">
                <a:solidFill>
                  <a:sysClr val="windowText" lastClr="000000"/>
                </a:solidFill>
              </a:endParaRPr>
            </a:p>
          </p:txBody>
        </p:sp>
      </p:grpSp>
      <p:sp>
        <p:nvSpPr>
          <p:cNvPr id="7" name="object 7"/>
          <p:cNvSpPr txBox="1">
            <a:spLocks noGrp="1"/>
          </p:cNvSpPr>
          <p:nvPr>
            <p:ph type="title"/>
          </p:nvPr>
        </p:nvSpPr>
        <p:spPr>
          <a:xfrm>
            <a:off x="1069968" y="1837062"/>
            <a:ext cx="10207633" cy="1175835"/>
          </a:xfrm>
          <a:prstGeom prst="rect">
            <a:avLst/>
          </a:prstGeom>
        </p:spPr>
        <p:txBody>
          <a:bodyPr vert="horz" wrap="square" lIns="0" tIns="15240" rIns="0" bIns="0" rtlCol="0">
            <a:spAutoFit/>
          </a:bodyPr>
          <a:lstStyle/>
          <a:p>
            <a:pPr marL="16933" marR="6773">
              <a:lnSpc>
                <a:spcPct val="100899"/>
              </a:lnSpc>
              <a:spcBef>
                <a:spcPts val="120"/>
              </a:spcBef>
            </a:pPr>
            <a:r>
              <a:rPr sz="3733" spc="80" dirty="0"/>
              <a:t>The</a:t>
            </a:r>
            <a:r>
              <a:rPr sz="3733" spc="-420" dirty="0"/>
              <a:t> </a:t>
            </a:r>
            <a:r>
              <a:rPr sz="3733" spc="140" dirty="0"/>
              <a:t>Wright</a:t>
            </a:r>
            <a:r>
              <a:rPr sz="3733" spc="-260" dirty="0"/>
              <a:t> </a:t>
            </a:r>
            <a:r>
              <a:rPr sz="3733" spc="67" dirty="0"/>
              <a:t>Center</a:t>
            </a:r>
            <a:r>
              <a:rPr sz="3733" spc="-360" dirty="0"/>
              <a:t> </a:t>
            </a:r>
            <a:r>
              <a:rPr sz="3733" spc="-13" dirty="0"/>
              <a:t>for</a:t>
            </a:r>
            <a:r>
              <a:rPr sz="3733" spc="-360" dirty="0"/>
              <a:t> </a:t>
            </a:r>
            <a:r>
              <a:rPr sz="3733" spc="113" dirty="0"/>
              <a:t>Community </a:t>
            </a:r>
            <a:r>
              <a:rPr sz="3733" spc="107" dirty="0"/>
              <a:t>Health</a:t>
            </a:r>
            <a:r>
              <a:rPr sz="3733" spc="-560" dirty="0"/>
              <a:t>:</a:t>
            </a:r>
            <a:r>
              <a:rPr sz="3733" spc="-353" dirty="0"/>
              <a:t> </a:t>
            </a:r>
            <a:r>
              <a:rPr sz="3733" dirty="0"/>
              <a:t>Team</a:t>
            </a:r>
            <a:r>
              <a:rPr sz="3733" spc="-213" dirty="0"/>
              <a:t> </a:t>
            </a:r>
            <a:r>
              <a:rPr sz="3733" spc="60" dirty="0"/>
              <a:t>Overview</a:t>
            </a:r>
            <a:r>
              <a:rPr sz="3733" spc="-353" dirty="0"/>
              <a:t> </a:t>
            </a:r>
            <a:r>
              <a:rPr sz="3733" spc="180" dirty="0"/>
              <a:t>and</a:t>
            </a:r>
            <a:r>
              <a:rPr sz="3733" spc="-213" dirty="0"/>
              <a:t> </a:t>
            </a:r>
            <a:r>
              <a:rPr sz="3733" spc="193" dirty="0"/>
              <a:t>Goals</a:t>
            </a:r>
          </a:p>
        </p:txBody>
      </p:sp>
      <p:sp>
        <p:nvSpPr>
          <p:cNvPr id="8" name="object 8"/>
          <p:cNvSpPr txBox="1"/>
          <p:nvPr/>
        </p:nvSpPr>
        <p:spPr>
          <a:xfrm>
            <a:off x="1069966" y="3164801"/>
            <a:ext cx="8988433" cy="2376719"/>
          </a:xfrm>
          <a:prstGeom prst="rect">
            <a:avLst/>
          </a:prstGeom>
        </p:spPr>
        <p:txBody>
          <a:bodyPr vert="horz" wrap="square" lIns="0" tIns="16933" rIns="0" bIns="0" rtlCol="0">
            <a:spAutoFit/>
          </a:bodyPr>
          <a:lstStyle/>
          <a:p>
            <a:pPr marL="16933" defTabSz="1219170">
              <a:spcBef>
                <a:spcPts val="133"/>
              </a:spcBef>
              <a:spcAft>
                <a:spcPts val="800"/>
              </a:spcAft>
            </a:pPr>
            <a:r>
              <a:rPr sz="2400" kern="0" spc="-13" dirty="0">
                <a:solidFill>
                  <a:srgbClr val="595959"/>
                </a:solidFill>
                <a:latin typeface="Tahoma"/>
                <a:cs typeface="Tahoma"/>
              </a:rPr>
              <a:t>Team:</a:t>
            </a:r>
            <a:endParaRPr sz="2400" kern="0" dirty="0">
              <a:solidFill>
                <a:sysClr val="windowText" lastClr="000000"/>
              </a:solidFill>
              <a:latin typeface="Tahoma"/>
              <a:cs typeface="Tahoma"/>
            </a:endParaRPr>
          </a:p>
          <a:p>
            <a:pPr marL="397923" marR="6773" indent="-380990" defTabSz="1219170">
              <a:spcAft>
                <a:spcPts val="1600"/>
              </a:spcAft>
              <a:buFont typeface="Arial" panose="020B0604020202020204" pitchFamily="34" charset="0"/>
              <a:buChar char="•"/>
            </a:pPr>
            <a:r>
              <a:rPr sz="2400" kern="0" dirty="0">
                <a:solidFill>
                  <a:srgbClr val="595959"/>
                </a:solidFill>
                <a:latin typeface="Tahoma"/>
                <a:cs typeface="Tahoma"/>
              </a:rPr>
              <a:t>Colleen</a:t>
            </a:r>
            <a:r>
              <a:rPr sz="2400" kern="0" spc="-120" dirty="0">
                <a:solidFill>
                  <a:srgbClr val="595959"/>
                </a:solidFill>
                <a:latin typeface="Tahoma"/>
                <a:cs typeface="Tahoma"/>
              </a:rPr>
              <a:t> </a:t>
            </a:r>
            <a:r>
              <a:rPr sz="2400" kern="0" spc="-27" dirty="0">
                <a:solidFill>
                  <a:srgbClr val="595959"/>
                </a:solidFill>
                <a:latin typeface="Tahoma"/>
                <a:cs typeface="Tahoma"/>
              </a:rPr>
              <a:t>Dougherty,</a:t>
            </a:r>
            <a:r>
              <a:rPr sz="2400" kern="0" spc="-113" dirty="0">
                <a:solidFill>
                  <a:srgbClr val="595959"/>
                </a:solidFill>
                <a:latin typeface="Tahoma"/>
                <a:cs typeface="Tahoma"/>
              </a:rPr>
              <a:t> </a:t>
            </a:r>
            <a:r>
              <a:rPr sz="2400" kern="0" spc="147" dirty="0">
                <a:solidFill>
                  <a:srgbClr val="595959"/>
                </a:solidFill>
                <a:latin typeface="Tahoma"/>
                <a:cs typeface="Tahoma"/>
              </a:rPr>
              <a:t>DNP</a:t>
            </a:r>
            <a:r>
              <a:rPr sz="2400" kern="0" spc="-113" dirty="0">
                <a:solidFill>
                  <a:srgbClr val="595959"/>
                </a:solidFill>
                <a:latin typeface="Tahoma"/>
                <a:cs typeface="Tahoma"/>
              </a:rPr>
              <a:t> </a:t>
            </a:r>
            <a:r>
              <a:rPr sz="2400" kern="0" spc="-47" dirty="0">
                <a:solidFill>
                  <a:srgbClr val="595959"/>
                </a:solidFill>
                <a:latin typeface="Tahoma"/>
                <a:cs typeface="Tahoma"/>
              </a:rPr>
              <a:t>-</a:t>
            </a:r>
            <a:r>
              <a:rPr sz="2400" kern="0" spc="-113" dirty="0">
                <a:solidFill>
                  <a:srgbClr val="595959"/>
                </a:solidFill>
                <a:latin typeface="Tahoma"/>
                <a:cs typeface="Tahoma"/>
              </a:rPr>
              <a:t> </a:t>
            </a:r>
            <a:r>
              <a:rPr sz="2400" kern="0" dirty="0">
                <a:solidFill>
                  <a:srgbClr val="595959"/>
                </a:solidFill>
                <a:latin typeface="Tahoma"/>
                <a:cs typeface="Tahoma"/>
              </a:rPr>
              <a:t>Chief</a:t>
            </a:r>
            <a:r>
              <a:rPr sz="2400" kern="0" spc="-113" dirty="0">
                <a:solidFill>
                  <a:srgbClr val="595959"/>
                </a:solidFill>
                <a:latin typeface="Tahoma"/>
                <a:cs typeface="Tahoma"/>
              </a:rPr>
              <a:t> </a:t>
            </a:r>
            <a:r>
              <a:rPr sz="2400" kern="0" dirty="0">
                <a:solidFill>
                  <a:srgbClr val="595959"/>
                </a:solidFill>
                <a:latin typeface="Tahoma"/>
                <a:cs typeface="Tahoma"/>
              </a:rPr>
              <a:t>Operating</a:t>
            </a:r>
            <a:r>
              <a:rPr sz="2400" kern="0" spc="-113" dirty="0">
                <a:solidFill>
                  <a:srgbClr val="595959"/>
                </a:solidFill>
                <a:latin typeface="Tahoma"/>
                <a:cs typeface="Tahoma"/>
              </a:rPr>
              <a:t> </a:t>
            </a:r>
            <a:r>
              <a:rPr sz="2400" kern="0" spc="-13" dirty="0">
                <a:solidFill>
                  <a:srgbClr val="595959"/>
                </a:solidFill>
                <a:latin typeface="Tahoma"/>
                <a:cs typeface="Tahoma"/>
              </a:rPr>
              <a:t>Ofﬁcer </a:t>
            </a:r>
            <a:endParaRPr lang="en-US" sz="2400" kern="0" spc="-13" dirty="0">
              <a:solidFill>
                <a:srgbClr val="595959"/>
              </a:solidFill>
              <a:latin typeface="Tahoma"/>
              <a:cs typeface="Tahoma"/>
            </a:endParaRPr>
          </a:p>
          <a:p>
            <a:pPr marL="397923" marR="6773" indent="-380990" defTabSz="1219170">
              <a:spcAft>
                <a:spcPts val="1600"/>
              </a:spcAft>
              <a:buFont typeface="Arial" panose="020B0604020202020204" pitchFamily="34" charset="0"/>
              <a:buChar char="•"/>
            </a:pPr>
            <a:r>
              <a:rPr sz="2400" kern="0" dirty="0">
                <a:solidFill>
                  <a:srgbClr val="595959"/>
                </a:solidFill>
                <a:latin typeface="Tahoma"/>
                <a:cs typeface="Tahoma"/>
              </a:rPr>
              <a:t>Kathleen</a:t>
            </a:r>
            <a:r>
              <a:rPr sz="2400" kern="0" spc="-120" dirty="0">
                <a:solidFill>
                  <a:srgbClr val="595959"/>
                </a:solidFill>
                <a:latin typeface="Tahoma"/>
                <a:cs typeface="Tahoma"/>
              </a:rPr>
              <a:t> </a:t>
            </a:r>
            <a:r>
              <a:rPr sz="2400" kern="0" spc="-27" dirty="0">
                <a:solidFill>
                  <a:srgbClr val="595959"/>
                </a:solidFill>
                <a:latin typeface="Tahoma"/>
                <a:cs typeface="Tahoma"/>
              </a:rPr>
              <a:t>Barry,</a:t>
            </a:r>
            <a:r>
              <a:rPr sz="2400" kern="0" spc="-120" dirty="0">
                <a:solidFill>
                  <a:srgbClr val="595959"/>
                </a:solidFill>
                <a:latin typeface="Tahoma"/>
                <a:cs typeface="Tahoma"/>
              </a:rPr>
              <a:t> </a:t>
            </a:r>
            <a:r>
              <a:rPr sz="2400" kern="0" spc="127" dirty="0">
                <a:solidFill>
                  <a:srgbClr val="595959"/>
                </a:solidFill>
                <a:latin typeface="Tahoma"/>
                <a:cs typeface="Tahoma"/>
              </a:rPr>
              <a:t>MS</a:t>
            </a:r>
            <a:r>
              <a:rPr sz="2400" kern="0" spc="-113" dirty="0">
                <a:solidFill>
                  <a:srgbClr val="595959"/>
                </a:solidFill>
                <a:latin typeface="Tahoma"/>
                <a:cs typeface="Tahoma"/>
              </a:rPr>
              <a:t> </a:t>
            </a:r>
            <a:r>
              <a:rPr sz="2400" kern="0" spc="-47" dirty="0">
                <a:solidFill>
                  <a:srgbClr val="595959"/>
                </a:solidFill>
                <a:latin typeface="Tahoma"/>
                <a:cs typeface="Tahoma"/>
              </a:rPr>
              <a:t>-</a:t>
            </a:r>
            <a:r>
              <a:rPr sz="2400" kern="0" spc="-120" dirty="0">
                <a:solidFill>
                  <a:srgbClr val="595959"/>
                </a:solidFill>
                <a:latin typeface="Tahoma"/>
                <a:cs typeface="Tahoma"/>
              </a:rPr>
              <a:t> </a:t>
            </a:r>
            <a:r>
              <a:rPr sz="2400" kern="0" dirty="0">
                <a:solidFill>
                  <a:srgbClr val="595959"/>
                </a:solidFill>
                <a:latin typeface="Tahoma"/>
                <a:cs typeface="Tahoma"/>
              </a:rPr>
              <a:t>Deputy</a:t>
            </a:r>
            <a:r>
              <a:rPr sz="2400" kern="0" spc="-113" dirty="0">
                <a:solidFill>
                  <a:srgbClr val="595959"/>
                </a:solidFill>
                <a:latin typeface="Tahoma"/>
                <a:cs typeface="Tahoma"/>
              </a:rPr>
              <a:t> </a:t>
            </a:r>
            <a:r>
              <a:rPr sz="2400" kern="0" dirty="0">
                <a:solidFill>
                  <a:srgbClr val="595959"/>
                </a:solidFill>
                <a:latin typeface="Tahoma"/>
                <a:cs typeface="Tahoma"/>
              </a:rPr>
              <a:t>Chief</a:t>
            </a:r>
            <a:r>
              <a:rPr sz="2400" kern="0" spc="-120" dirty="0">
                <a:solidFill>
                  <a:srgbClr val="595959"/>
                </a:solidFill>
                <a:latin typeface="Tahoma"/>
                <a:cs typeface="Tahoma"/>
              </a:rPr>
              <a:t> </a:t>
            </a:r>
            <a:r>
              <a:rPr sz="2400" kern="0" dirty="0">
                <a:solidFill>
                  <a:srgbClr val="595959"/>
                </a:solidFill>
                <a:latin typeface="Tahoma"/>
                <a:cs typeface="Tahoma"/>
              </a:rPr>
              <a:t>Operating</a:t>
            </a:r>
            <a:r>
              <a:rPr sz="2400" kern="0" spc="-120" dirty="0">
                <a:solidFill>
                  <a:srgbClr val="595959"/>
                </a:solidFill>
                <a:latin typeface="Tahoma"/>
                <a:cs typeface="Tahoma"/>
              </a:rPr>
              <a:t> </a:t>
            </a:r>
            <a:r>
              <a:rPr sz="2400" kern="0" spc="-13" dirty="0">
                <a:solidFill>
                  <a:srgbClr val="595959"/>
                </a:solidFill>
                <a:latin typeface="Tahoma"/>
                <a:cs typeface="Tahoma"/>
              </a:rPr>
              <a:t>Ofﬁcer </a:t>
            </a:r>
            <a:endParaRPr lang="en-US" sz="2400" kern="0" spc="-13" dirty="0">
              <a:solidFill>
                <a:srgbClr val="595959"/>
              </a:solidFill>
              <a:latin typeface="Tahoma"/>
              <a:cs typeface="Tahoma"/>
            </a:endParaRPr>
          </a:p>
          <a:p>
            <a:pPr marL="397923" marR="6773" indent="-380990" defTabSz="1219170">
              <a:spcAft>
                <a:spcPts val="1600"/>
              </a:spcAft>
              <a:buFont typeface="Arial" panose="020B0604020202020204" pitchFamily="34" charset="0"/>
              <a:buChar char="•"/>
            </a:pPr>
            <a:r>
              <a:rPr sz="2400" kern="0" dirty="0">
                <a:solidFill>
                  <a:srgbClr val="595959"/>
                </a:solidFill>
                <a:latin typeface="Tahoma"/>
                <a:cs typeface="Tahoma"/>
              </a:rPr>
              <a:t>Marianne</a:t>
            </a:r>
            <a:r>
              <a:rPr sz="2400" kern="0" spc="-107" dirty="0">
                <a:solidFill>
                  <a:srgbClr val="595959"/>
                </a:solidFill>
                <a:latin typeface="Tahoma"/>
                <a:cs typeface="Tahoma"/>
              </a:rPr>
              <a:t> </a:t>
            </a:r>
            <a:r>
              <a:rPr sz="2400" kern="0" spc="-33" dirty="0">
                <a:solidFill>
                  <a:srgbClr val="595959"/>
                </a:solidFill>
                <a:latin typeface="Tahoma"/>
                <a:cs typeface="Tahoma"/>
              </a:rPr>
              <a:t>Linko,</a:t>
            </a:r>
            <a:r>
              <a:rPr sz="2400" kern="0" spc="-100" dirty="0">
                <a:solidFill>
                  <a:srgbClr val="595959"/>
                </a:solidFill>
                <a:latin typeface="Tahoma"/>
                <a:cs typeface="Tahoma"/>
              </a:rPr>
              <a:t> </a:t>
            </a:r>
            <a:r>
              <a:rPr sz="2400" kern="0" spc="107" dirty="0">
                <a:solidFill>
                  <a:srgbClr val="595959"/>
                </a:solidFill>
                <a:latin typeface="Tahoma"/>
                <a:cs typeface="Tahoma"/>
              </a:rPr>
              <a:t>LPN</a:t>
            </a:r>
            <a:r>
              <a:rPr sz="2400" kern="0" spc="-107" dirty="0">
                <a:solidFill>
                  <a:srgbClr val="595959"/>
                </a:solidFill>
                <a:latin typeface="Tahoma"/>
                <a:cs typeface="Tahoma"/>
              </a:rPr>
              <a:t> </a:t>
            </a:r>
            <a:r>
              <a:rPr sz="2400" kern="0" spc="-47" dirty="0">
                <a:solidFill>
                  <a:srgbClr val="595959"/>
                </a:solidFill>
                <a:latin typeface="Tahoma"/>
                <a:cs typeface="Tahoma"/>
              </a:rPr>
              <a:t>-</a:t>
            </a:r>
            <a:r>
              <a:rPr sz="2400" kern="0" spc="-100" dirty="0">
                <a:solidFill>
                  <a:srgbClr val="595959"/>
                </a:solidFill>
                <a:latin typeface="Tahoma"/>
                <a:cs typeface="Tahoma"/>
              </a:rPr>
              <a:t> </a:t>
            </a:r>
            <a:r>
              <a:rPr sz="2400" kern="0" dirty="0">
                <a:solidFill>
                  <a:srgbClr val="595959"/>
                </a:solidFill>
                <a:latin typeface="Tahoma"/>
                <a:cs typeface="Tahoma"/>
              </a:rPr>
              <a:t>Deputy</a:t>
            </a:r>
            <a:r>
              <a:rPr sz="2400" kern="0" spc="-107" dirty="0">
                <a:solidFill>
                  <a:srgbClr val="595959"/>
                </a:solidFill>
                <a:latin typeface="Tahoma"/>
                <a:cs typeface="Tahoma"/>
              </a:rPr>
              <a:t> </a:t>
            </a:r>
            <a:r>
              <a:rPr sz="2400" kern="0" dirty="0">
                <a:solidFill>
                  <a:srgbClr val="595959"/>
                </a:solidFill>
                <a:latin typeface="Tahoma"/>
                <a:cs typeface="Tahoma"/>
              </a:rPr>
              <a:t>Chief</a:t>
            </a:r>
            <a:r>
              <a:rPr sz="2400" kern="0" spc="-100" dirty="0">
                <a:solidFill>
                  <a:srgbClr val="595959"/>
                </a:solidFill>
                <a:latin typeface="Tahoma"/>
                <a:cs typeface="Tahoma"/>
              </a:rPr>
              <a:t> </a:t>
            </a:r>
            <a:r>
              <a:rPr sz="2400" kern="0" dirty="0">
                <a:solidFill>
                  <a:srgbClr val="595959"/>
                </a:solidFill>
                <a:latin typeface="Tahoma"/>
                <a:cs typeface="Tahoma"/>
              </a:rPr>
              <a:t>Operating</a:t>
            </a:r>
            <a:r>
              <a:rPr sz="2400" kern="0" spc="-107" dirty="0">
                <a:solidFill>
                  <a:srgbClr val="595959"/>
                </a:solidFill>
                <a:latin typeface="Tahoma"/>
                <a:cs typeface="Tahoma"/>
              </a:rPr>
              <a:t> </a:t>
            </a:r>
            <a:r>
              <a:rPr sz="2400" kern="0" spc="-13" dirty="0">
                <a:solidFill>
                  <a:srgbClr val="595959"/>
                </a:solidFill>
                <a:latin typeface="Tahoma"/>
                <a:cs typeface="Tahoma"/>
              </a:rPr>
              <a:t>Ofﬁcer Laura</a:t>
            </a:r>
            <a:r>
              <a:rPr sz="2400" kern="0" spc="-113" dirty="0">
                <a:solidFill>
                  <a:srgbClr val="595959"/>
                </a:solidFill>
                <a:latin typeface="Tahoma"/>
                <a:cs typeface="Tahoma"/>
              </a:rPr>
              <a:t> </a:t>
            </a:r>
            <a:r>
              <a:rPr sz="2400" kern="0" spc="-60" dirty="0">
                <a:solidFill>
                  <a:srgbClr val="595959"/>
                </a:solidFill>
                <a:latin typeface="Tahoma"/>
                <a:cs typeface="Tahoma"/>
              </a:rPr>
              <a:t>Sweeney,</a:t>
            </a:r>
            <a:r>
              <a:rPr sz="2400" kern="0" spc="-107" dirty="0">
                <a:solidFill>
                  <a:srgbClr val="595959"/>
                </a:solidFill>
                <a:latin typeface="Tahoma"/>
                <a:cs typeface="Tahoma"/>
              </a:rPr>
              <a:t> </a:t>
            </a:r>
            <a:r>
              <a:rPr sz="2400" kern="0" spc="207" dirty="0">
                <a:solidFill>
                  <a:srgbClr val="595959"/>
                </a:solidFill>
                <a:latin typeface="Tahoma"/>
                <a:cs typeface="Tahoma"/>
              </a:rPr>
              <a:t>CMA</a:t>
            </a:r>
            <a:r>
              <a:rPr sz="2400" kern="0" spc="-113" dirty="0">
                <a:solidFill>
                  <a:srgbClr val="595959"/>
                </a:solidFill>
                <a:latin typeface="Tahoma"/>
                <a:cs typeface="Tahoma"/>
              </a:rPr>
              <a:t> </a:t>
            </a:r>
            <a:r>
              <a:rPr sz="2400" kern="0" spc="-47" dirty="0">
                <a:solidFill>
                  <a:srgbClr val="595959"/>
                </a:solidFill>
                <a:latin typeface="Tahoma"/>
                <a:cs typeface="Tahoma"/>
              </a:rPr>
              <a:t>-</a:t>
            </a:r>
            <a:r>
              <a:rPr sz="2400" kern="0" spc="-107" dirty="0">
                <a:solidFill>
                  <a:srgbClr val="595959"/>
                </a:solidFill>
                <a:latin typeface="Tahoma"/>
                <a:cs typeface="Tahoma"/>
              </a:rPr>
              <a:t> </a:t>
            </a:r>
            <a:r>
              <a:rPr sz="2400" kern="0" dirty="0">
                <a:solidFill>
                  <a:srgbClr val="595959"/>
                </a:solidFill>
                <a:latin typeface="Tahoma"/>
                <a:cs typeface="Tahoma"/>
              </a:rPr>
              <a:t>Co-Medical</a:t>
            </a:r>
            <a:r>
              <a:rPr sz="2400" kern="0" spc="-113" dirty="0">
                <a:solidFill>
                  <a:srgbClr val="595959"/>
                </a:solidFill>
                <a:latin typeface="Tahoma"/>
                <a:cs typeface="Tahoma"/>
              </a:rPr>
              <a:t> </a:t>
            </a:r>
            <a:r>
              <a:rPr sz="2400" kern="0" dirty="0">
                <a:solidFill>
                  <a:srgbClr val="595959"/>
                </a:solidFill>
                <a:latin typeface="Tahoma"/>
                <a:cs typeface="Tahoma"/>
              </a:rPr>
              <a:t>Assistant</a:t>
            </a:r>
            <a:r>
              <a:rPr sz="2400" kern="0" spc="-107" dirty="0">
                <a:solidFill>
                  <a:srgbClr val="595959"/>
                </a:solidFill>
                <a:latin typeface="Tahoma"/>
                <a:cs typeface="Tahoma"/>
              </a:rPr>
              <a:t> </a:t>
            </a:r>
            <a:r>
              <a:rPr sz="2400" kern="0" spc="-13" dirty="0">
                <a:solidFill>
                  <a:srgbClr val="595959"/>
                </a:solidFill>
                <a:latin typeface="Tahoma"/>
                <a:cs typeface="Tahoma"/>
              </a:rPr>
              <a:t>Manager</a:t>
            </a:r>
            <a:endParaRPr sz="2400" kern="0" dirty="0">
              <a:solidFill>
                <a:sysClr val="windowText" lastClr="000000"/>
              </a:solidFill>
              <a:latin typeface="Tahoma"/>
              <a:cs typeface="Tahoma"/>
            </a:endParaRPr>
          </a:p>
        </p:txBody>
      </p:sp>
    </p:spTree>
    <p:extLst>
      <p:ext uri="{BB962C8B-B14F-4D97-AF65-F5344CB8AC3E}">
        <p14:creationId xmlns:p14="http://schemas.microsoft.com/office/powerpoint/2010/main" val="8263884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51087"/>
          </a:xfrm>
          <a:custGeom>
            <a:avLst/>
            <a:gdLst/>
            <a:ahLst/>
            <a:cxnLst/>
            <a:rect l="l" t="t" r="r" b="b"/>
            <a:pathLst>
              <a:path w="9144000" h="488315">
                <a:moveTo>
                  <a:pt x="9143999" y="487799"/>
                </a:moveTo>
                <a:lnTo>
                  <a:pt x="0" y="487799"/>
                </a:lnTo>
                <a:lnTo>
                  <a:pt x="0" y="0"/>
                </a:lnTo>
                <a:lnTo>
                  <a:pt x="9143999" y="0"/>
                </a:lnTo>
                <a:lnTo>
                  <a:pt x="9143999" y="487799"/>
                </a:lnTo>
                <a:close/>
              </a:path>
            </a:pathLst>
          </a:custGeom>
          <a:solidFill>
            <a:srgbClr val="E9EDEE"/>
          </a:solidFill>
        </p:spPr>
        <p:txBody>
          <a:bodyPr wrap="square" lIns="0" tIns="0" rIns="0" bIns="0" rtlCol="0"/>
          <a:lstStyle/>
          <a:p>
            <a:pPr defTabSz="1219170"/>
            <a:endParaRPr sz="2400" kern="0">
              <a:solidFill>
                <a:sysClr val="windowText" lastClr="000000"/>
              </a:solidFill>
            </a:endParaRPr>
          </a:p>
        </p:txBody>
      </p:sp>
      <p:grpSp>
        <p:nvGrpSpPr>
          <p:cNvPr id="3" name="object 3"/>
          <p:cNvGrpSpPr/>
          <p:nvPr/>
        </p:nvGrpSpPr>
        <p:grpSpPr>
          <a:xfrm>
            <a:off x="1107189" y="1588341"/>
            <a:ext cx="994833" cy="61807"/>
            <a:chOff x="830391" y="1191255"/>
            <a:chExt cx="746125" cy="46355"/>
          </a:xfrm>
        </p:grpSpPr>
        <p:sp>
          <p:nvSpPr>
            <p:cNvPr id="4" name="object 4"/>
            <p:cNvSpPr/>
            <p:nvPr/>
          </p:nvSpPr>
          <p:spPr>
            <a:xfrm>
              <a:off x="1203295" y="1191255"/>
              <a:ext cx="373380" cy="46355"/>
            </a:xfrm>
            <a:custGeom>
              <a:avLst/>
              <a:gdLst/>
              <a:ahLst/>
              <a:cxnLst/>
              <a:rect l="l" t="t" r="r" b="b"/>
              <a:pathLst>
                <a:path w="373380" h="46355">
                  <a:moveTo>
                    <a:pt x="372859" y="45826"/>
                  </a:moveTo>
                  <a:lnTo>
                    <a:pt x="0" y="45826"/>
                  </a:lnTo>
                  <a:lnTo>
                    <a:pt x="0" y="0"/>
                  </a:lnTo>
                  <a:lnTo>
                    <a:pt x="372859" y="0"/>
                  </a:lnTo>
                  <a:lnTo>
                    <a:pt x="372859" y="45826"/>
                  </a:lnTo>
                  <a:close/>
                </a:path>
              </a:pathLst>
            </a:custGeom>
            <a:solidFill>
              <a:srgbClr val="EB5500"/>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830391" y="1191255"/>
              <a:ext cx="376555" cy="46355"/>
            </a:xfrm>
            <a:custGeom>
              <a:avLst/>
              <a:gdLst/>
              <a:ahLst/>
              <a:cxnLst/>
              <a:rect l="l" t="t" r="r" b="b"/>
              <a:pathLst>
                <a:path w="376555" h="46355">
                  <a:moveTo>
                    <a:pt x="376012" y="45826"/>
                  </a:moveTo>
                  <a:lnTo>
                    <a:pt x="0" y="45826"/>
                  </a:lnTo>
                  <a:lnTo>
                    <a:pt x="0" y="0"/>
                  </a:lnTo>
                  <a:lnTo>
                    <a:pt x="376012" y="0"/>
                  </a:lnTo>
                  <a:lnTo>
                    <a:pt x="376012" y="45826"/>
                  </a:lnTo>
                  <a:close/>
                </a:path>
              </a:pathLst>
            </a:custGeom>
            <a:solidFill>
              <a:srgbClr val="1A9988"/>
            </a:solidFill>
          </p:spPr>
          <p:txBody>
            <a:bodyPr wrap="square" lIns="0" tIns="0" rIns="0" bIns="0" rtlCol="0"/>
            <a:lstStyle/>
            <a:p>
              <a:pPr defTabSz="1219170"/>
              <a:endParaRPr sz="2400" kern="0">
                <a:solidFill>
                  <a:sysClr val="windowText" lastClr="000000"/>
                </a:solidFill>
              </a:endParaRPr>
            </a:p>
          </p:txBody>
        </p:sp>
      </p:grpSp>
      <p:sp>
        <p:nvSpPr>
          <p:cNvPr id="6" name="object 6"/>
          <p:cNvSpPr txBox="1">
            <a:spLocks noGrp="1"/>
          </p:cNvSpPr>
          <p:nvPr>
            <p:ph type="title"/>
          </p:nvPr>
        </p:nvSpPr>
        <p:spPr>
          <a:xfrm>
            <a:off x="1069965" y="1839716"/>
            <a:ext cx="6854835" cy="680593"/>
          </a:xfrm>
          <a:prstGeom prst="rect">
            <a:avLst/>
          </a:prstGeom>
        </p:spPr>
        <p:txBody>
          <a:bodyPr vert="horz" wrap="square" lIns="0" tIns="23707" rIns="0" bIns="0" rtlCol="0">
            <a:spAutoFit/>
          </a:bodyPr>
          <a:lstStyle/>
          <a:p>
            <a:pPr marL="16933">
              <a:spcBef>
                <a:spcPts val="187"/>
              </a:spcBef>
            </a:pPr>
            <a:r>
              <a:rPr sz="4267" spc="147" dirty="0"/>
              <a:t>Goals</a:t>
            </a:r>
            <a:r>
              <a:rPr sz="4267" spc="-152" dirty="0"/>
              <a:t> </a:t>
            </a:r>
            <a:r>
              <a:rPr sz="4267" dirty="0"/>
              <a:t>for</a:t>
            </a:r>
            <a:r>
              <a:rPr sz="4267" spc="-220" dirty="0"/>
              <a:t> </a:t>
            </a:r>
            <a:r>
              <a:rPr sz="4267" spc="67" dirty="0"/>
              <a:t>Collaborative</a:t>
            </a:r>
            <a:endParaRPr sz="4267" dirty="0"/>
          </a:p>
        </p:txBody>
      </p:sp>
      <p:sp>
        <p:nvSpPr>
          <p:cNvPr id="7" name="object 7"/>
          <p:cNvSpPr txBox="1">
            <a:spLocks noGrp="1"/>
          </p:cNvSpPr>
          <p:nvPr>
            <p:ph type="body" idx="1"/>
          </p:nvPr>
        </p:nvSpPr>
        <p:spPr>
          <a:xfrm>
            <a:off x="1241845" y="2820772"/>
            <a:ext cx="9808633" cy="3255077"/>
          </a:xfrm>
          <a:prstGeom prst="rect">
            <a:avLst/>
          </a:prstGeom>
        </p:spPr>
        <p:txBody>
          <a:bodyPr vert="horz" wrap="square" lIns="0" tIns="56725" rIns="0" bIns="0" rtlCol="0">
            <a:spAutoFit/>
          </a:bodyPr>
          <a:lstStyle/>
          <a:p>
            <a:pPr marL="453802" indent="-436869">
              <a:spcBef>
                <a:spcPts val="445"/>
              </a:spcBef>
              <a:buFont typeface="Arial"/>
              <a:buChar char="●"/>
              <a:tabLst>
                <a:tab pos="453802" algn="l"/>
              </a:tabLst>
            </a:pPr>
            <a:r>
              <a:rPr sz="2400" dirty="0"/>
              <a:t>Review</a:t>
            </a:r>
            <a:r>
              <a:rPr sz="2400" spc="-147" dirty="0"/>
              <a:t> </a:t>
            </a:r>
            <a:r>
              <a:rPr sz="2400" spc="-13" dirty="0"/>
              <a:t>key</a:t>
            </a:r>
            <a:r>
              <a:rPr sz="2400" spc="-147" dirty="0"/>
              <a:t> </a:t>
            </a:r>
            <a:r>
              <a:rPr sz="2400" dirty="0"/>
              <a:t>tools</a:t>
            </a:r>
            <a:r>
              <a:rPr sz="2400" spc="-147" dirty="0"/>
              <a:t> </a:t>
            </a:r>
            <a:r>
              <a:rPr sz="2400" dirty="0"/>
              <a:t>to</a:t>
            </a:r>
            <a:r>
              <a:rPr sz="2400" spc="-147" dirty="0"/>
              <a:t> </a:t>
            </a:r>
            <a:r>
              <a:rPr sz="2400" dirty="0"/>
              <a:t>help</a:t>
            </a:r>
            <a:r>
              <a:rPr sz="2400" spc="-147" dirty="0"/>
              <a:t> </a:t>
            </a:r>
            <a:r>
              <a:rPr sz="2400" dirty="0"/>
              <a:t>with</a:t>
            </a:r>
            <a:r>
              <a:rPr sz="2400" spc="-147" dirty="0"/>
              <a:t> </a:t>
            </a:r>
            <a:r>
              <a:rPr sz="2400" dirty="0"/>
              <a:t>problem</a:t>
            </a:r>
            <a:r>
              <a:rPr sz="2400" spc="-140" dirty="0"/>
              <a:t> </a:t>
            </a:r>
            <a:r>
              <a:rPr sz="2400" dirty="0"/>
              <a:t>solving</a:t>
            </a:r>
            <a:r>
              <a:rPr sz="2400" spc="-147" dirty="0"/>
              <a:t> </a:t>
            </a:r>
            <a:r>
              <a:rPr sz="2400" spc="-13" dirty="0"/>
              <a:t>and</a:t>
            </a:r>
            <a:r>
              <a:rPr sz="2400" spc="-147" dirty="0"/>
              <a:t> </a:t>
            </a:r>
            <a:r>
              <a:rPr sz="2400" dirty="0"/>
              <a:t>work</a:t>
            </a:r>
            <a:r>
              <a:rPr sz="2400" spc="-147" dirty="0"/>
              <a:t> </a:t>
            </a:r>
            <a:r>
              <a:rPr sz="2400" spc="-13" dirty="0"/>
              <a:t>efﬁciencies</a:t>
            </a:r>
          </a:p>
          <a:p>
            <a:pPr marL="453802" indent="-436869">
              <a:spcBef>
                <a:spcPts val="305"/>
              </a:spcBef>
              <a:buFont typeface="Arial"/>
              <a:buChar char="●"/>
              <a:tabLst>
                <a:tab pos="453802" algn="l"/>
              </a:tabLst>
            </a:pPr>
            <a:r>
              <a:rPr sz="2400" dirty="0"/>
              <a:t>Deﬁne</a:t>
            </a:r>
            <a:r>
              <a:rPr sz="2400" spc="-160" dirty="0"/>
              <a:t> </a:t>
            </a:r>
            <a:r>
              <a:rPr sz="2400" spc="-13" dirty="0"/>
              <a:t>common</a:t>
            </a:r>
            <a:r>
              <a:rPr sz="2400" spc="-160" dirty="0"/>
              <a:t> </a:t>
            </a:r>
            <a:r>
              <a:rPr sz="2400" spc="-33" dirty="0"/>
              <a:t>language</a:t>
            </a:r>
            <a:r>
              <a:rPr sz="2400" spc="-160" dirty="0"/>
              <a:t> </a:t>
            </a:r>
            <a:r>
              <a:rPr sz="2400" dirty="0"/>
              <a:t>for</a:t>
            </a:r>
            <a:r>
              <a:rPr sz="2400" spc="-160" dirty="0"/>
              <a:t> </a:t>
            </a:r>
            <a:r>
              <a:rPr sz="2400" spc="-47" dirty="0"/>
              <a:t>a</a:t>
            </a:r>
            <a:r>
              <a:rPr sz="2400" spc="-160" dirty="0"/>
              <a:t> </a:t>
            </a:r>
            <a:r>
              <a:rPr sz="2400" dirty="0"/>
              <a:t>newly</a:t>
            </a:r>
            <a:r>
              <a:rPr sz="2400" spc="-160" dirty="0"/>
              <a:t> </a:t>
            </a:r>
            <a:r>
              <a:rPr sz="2400" dirty="0"/>
              <a:t>formed</a:t>
            </a:r>
            <a:r>
              <a:rPr sz="2400" spc="-160" dirty="0"/>
              <a:t> </a:t>
            </a:r>
            <a:r>
              <a:rPr sz="2400" spc="-13" dirty="0"/>
              <a:t>team</a:t>
            </a:r>
            <a:r>
              <a:rPr sz="2400" spc="-160" dirty="0"/>
              <a:t> </a:t>
            </a:r>
            <a:r>
              <a:rPr sz="2400" dirty="0"/>
              <a:t>to</a:t>
            </a:r>
            <a:r>
              <a:rPr sz="2400" spc="-160" dirty="0"/>
              <a:t> </a:t>
            </a:r>
            <a:r>
              <a:rPr sz="2400" dirty="0"/>
              <a:t>be</a:t>
            </a:r>
            <a:r>
              <a:rPr sz="2400" spc="-160" dirty="0"/>
              <a:t> </a:t>
            </a:r>
            <a:r>
              <a:rPr sz="2400" dirty="0"/>
              <a:t>on</a:t>
            </a:r>
            <a:r>
              <a:rPr sz="2400" spc="-160" dirty="0"/>
              <a:t> </a:t>
            </a:r>
            <a:r>
              <a:rPr sz="2400" dirty="0"/>
              <a:t>the</a:t>
            </a:r>
            <a:r>
              <a:rPr sz="2400" spc="-160" dirty="0"/>
              <a:t> </a:t>
            </a:r>
            <a:r>
              <a:rPr sz="2400" spc="-40" dirty="0"/>
              <a:t>same</a:t>
            </a:r>
            <a:r>
              <a:rPr sz="2400" spc="-160" dirty="0"/>
              <a:t> </a:t>
            </a:r>
            <a:r>
              <a:rPr sz="2400" spc="-27" dirty="0"/>
              <a:t>page</a:t>
            </a:r>
          </a:p>
          <a:p>
            <a:pPr marL="453802" indent="-436869">
              <a:spcBef>
                <a:spcPts val="313"/>
              </a:spcBef>
              <a:buFont typeface="Arial"/>
              <a:buChar char="●"/>
              <a:tabLst>
                <a:tab pos="453802" algn="l"/>
              </a:tabLst>
            </a:pPr>
            <a:r>
              <a:rPr sz="2400" dirty="0"/>
              <a:t>Use</a:t>
            </a:r>
            <a:r>
              <a:rPr sz="2400" spc="-147" dirty="0"/>
              <a:t> </a:t>
            </a:r>
            <a:r>
              <a:rPr sz="2400" dirty="0"/>
              <a:t>this</a:t>
            </a:r>
            <a:r>
              <a:rPr sz="2400" spc="-147" dirty="0"/>
              <a:t> </a:t>
            </a:r>
            <a:r>
              <a:rPr sz="2400" dirty="0"/>
              <a:t>collaborative</a:t>
            </a:r>
            <a:r>
              <a:rPr sz="2400" spc="-147" dirty="0"/>
              <a:t> </a:t>
            </a:r>
            <a:r>
              <a:rPr sz="2400" dirty="0"/>
              <a:t>to</a:t>
            </a:r>
            <a:r>
              <a:rPr sz="2400" spc="-147" dirty="0"/>
              <a:t> </a:t>
            </a:r>
            <a:r>
              <a:rPr sz="2400" dirty="0"/>
              <a:t>work</a:t>
            </a:r>
            <a:r>
              <a:rPr sz="2400" spc="-147" dirty="0"/>
              <a:t> </a:t>
            </a:r>
            <a:r>
              <a:rPr sz="2400" dirty="0"/>
              <a:t>through</a:t>
            </a:r>
            <a:r>
              <a:rPr sz="2400" spc="-140" dirty="0"/>
              <a:t> </a:t>
            </a:r>
            <a:r>
              <a:rPr sz="2400" dirty="0"/>
              <a:t>new</a:t>
            </a:r>
            <a:r>
              <a:rPr sz="2400" spc="-147" dirty="0"/>
              <a:t> </a:t>
            </a:r>
            <a:r>
              <a:rPr sz="2400" dirty="0"/>
              <a:t>organizational</a:t>
            </a:r>
            <a:r>
              <a:rPr sz="2400" spc="-147" dirty="0"/>
              <a:t> </a:t>
            </a:r>
            <a:r>
              <a:rPr sz="2400" spc="-13" dirty="0"/>
              <a:t>issues</a:t>
            </a:r>
            <a:r>
              <a:rPr sz="2400" spc="-147" dirty="0"/>
              <a:t> </a:t>
            </a:r>
            <a:r>
              <a:rPr sz="2400" dirty="0"/>
              <a:t>we</a:t>
            </a:r>
            <a:r>
              <a:rPr sz="2400" spc="-147" dirty="0"/>
              <a:t> </a:t>
            </a:r>
            <a:r>
              <a:rPr sz="2400" dirty="0"/>
              <a:t>are</a:t>
            </a:r>
            <a:r>
              <a:rPr sz="2400" spc="-147" dirty="0"/>
              <a:t> </a:t>
            </a:r>
            <a:r>
              <a:rPr sz="2400" dirty="0"/>
              <a:t>focused</a:t>
            </a:r>
            <a:r>
              <a:rPr sz="2400" spc="-140" dirty="0"/>
              <a:t> </a:t>
            </a:r>
            <a:r>
              <a:rPr sz="2400" dirty="0"/>
              <a:t>on</a:t>
            </a:r>
            <a:r>
              <a:rPr sz="2400" spc="-147" dirty="0"/>
              <a:t> </a:t>
            </a:r>
            <a:r>
              <a:rPr sz="2400" spc="-13" dirty="0"/>
              <a:t>improving</a:t>
            </a:r>
          </a:p>
          <a:p>
            <a:pPr marL="453802" marR="6773" indent="-437716">
              <a:lnSpc>
                <a:spcPct val="114999"/>
              </a:lnSpc>
              <a:buFont typeface="Arial"/>
              <a:buChar char="●"/>
              <a:tabLst>
                <a:tab pos="453802" algn="l"/>
              </a:tabLst>
            </a:pPr>
            <a:r>
              <a:rPr sz="2400" b="1" spc="-113" dirty="0">
                <a:uFill>
                  <a:solidFill>
                    <a:srgbClr val="595959"/>
                  </a:solidFill>
                </a:uFill>
              </a:rPr>
              <a:t>Goal:</a:t>
            </a:r>
            <a:r>
              <a:rPr sz="2400" b="1" spc="-100" dirty="0"/>
              <a:t> </a:t>
            </a:r>
            <a:r>
              <a:rPr sz="2400" dirty="0"/>
              <a:t>Deﬁne</a:t>
            </a:r>
            <a:r>
              <a:rPr sz="2400" spc="-133" dirty="0"/>
              <a:t> </a:t>
            </a:r>
            <a:r>
              <a:rPr sz="2400" dirty="0"/>
              <a:t>comprehensive</a:t>
            </a:r>
            <a:r>
              <a:rPr sz="2400" spc="-133" dirty="0"/>
              <a:t> </a:t>
            </a:r>
            <a:r>
              <a:rPr sz="2400" spc="-13" dirty="0"/>
              <a:t>team</a:t>
            </a:r>
            <a:r>
              <a:rPr sz="2400" spc="-133" dirty="0"/>
              <a:t> </a:t>
            </a:r>
            <a:r>
              <a:rPr sz="2400" spc="-13" dirty="0"/>
              <a:t>based</a:t>
            </a:r>
            <a:r>
              <a:rPr sz="2400" spc="-133" dirty="0"/>
              <a:t> </a:t>
            </a:r>
            <a:r>
              <a:rPr sz="2400" dirty="0"/>
              <a:t>workﬂow</a:t>
            </a:r>
            <a:r>
              <a:rPr sz="2400" spc="-133" dirty="0"/>
              <a:t> </a:t>
            </a:r>
            <a:r>
              <a:rPr sz="2400" dirty="0"/>
              <a:t>to</a:t>
            </a:r>
            <a:r>
              <a:rPr sz="2400" spc="-133" dirty="0"/>
              <a:t> </a:t>
            </a:r>
            <a:r>
              <a:rPr sz="2400" dirty="0"/>
              <a:t>improve</a:t>
            </a:r>
            <a:r>
              <a:rPr sz="2400" spc="-133" dirty="0"/>
              <a:t> </a:t>
            </a:r>
            <a:r>
              <a:rPr sz="2400" dirty="0"/>
              <a:t>screening</a:t>
            </a:r>
            <a:r>
              <a:rPr sz="2400" spc="-133" dirty="0"/>
              <a:t> </a:t>
            </a:r>
            <a:r>
              <a:rPr sz="2400" spc="-13" dirty="0"/>
              <a:t>and</a:t>
            </a:r>
            <a:r>
              <a:rPr sz="2400" spc="-133" dirty="0"/>
              <a:t> </a:t>
            </a:r>
            <a:r>
              <a:rPr sz="2400" dirty="0"/>
              <a:t>preventive</a:t>
            </a:r>
            <a:r>
              <a:rPr sz="2400" spc="-133" dirty="0"/>
              <a:t> </a:t>
            </a:r>
            <a:r>
              <a:rPr sz="2400" spc="-13" dirty="0"/>
              <a:t>initiatives </a:t>
            </a:r>
            <a:r>
              <a:rPr sz="2400" spc="-47" dirty="0"/>
              <a:t>(ie</a:t>
            </a:r>
            <a:r>
              <a:rPr sz="2400" spc="-133" dirty="0"/>
              <a:t> </a:t>
            </a:r>
            <a:r>
              <a:rPr sz="2400" spc="-13" dirty="0"/>
              <a:t>immunizations,</a:t>
            </a:r>
            <a:r>
              <a:rPr sz="2400" spc="-127" dirty="0"/>
              <a:t> </a:t>
            </a:r>
            <a:r>
              <a:rPr sz="2400" spc="-27" dirty="0"/>
              <a:t>testing,</a:t>
            </a:r>
            <a:r>
              <a:rPr sz="2400" spc="-127" dirty="0"/>
              <a:t> </a:t>
            </a:r>
            <a:r>
              <a:rPr sz="2400" spc="-33" dirty="0"/>
              <a:t>etc)</a:t>
            </a:r>
            <a:r>
              <a:rPr sz="2400" spc="-127" dirty="0"/>
              <a:t> </a:t>
            </a:r>
            <a:r>
              <a:rPr sz="2400" dirty="0"/>
              <a:t>for</a:t>
            </a:r>
            <a:r>
              <a:rPr sz="2400" spc="-127" dirty="0"/>
              <a:t> </a:t>
            </a:r>
            <a:r>
              <a:rPr sz="2400" dirty="0"/>
              <a:t>overall</a:t>
            </a:r>
            <a:r>
              <a:rPr sz="2400" spc="-127" dirty="0"/>
              <a:t> </a:t>
            </a:r>
            <a:r>
              <a:rPr sz="2400" dirty="0"/>
              <a:t>health</a:t>
            </a:r>
            <a:r>
              <a:rPr sz="2400" spc="-127" dirty="0"/>
              <a:t> </a:t>
            </a:r>
            <a:r>
              <a:rPr sz="2400" dirty="0"/>
              <a:t>center</a:t>
            </a:r>
            <a:r>
              <a:rPr sz="2400" spc="-127" dirty="0"/>
              <a:t> </a:t>
            </a:r>
            <a:r>
              <a:rPr sz="2400" dirty="0"/>
              <a:t>quality</a:t>
            </a:r>
            <a:r>
              <a:rPr sz="2400" spc="-127" dirty="0"/>
              <a:t> </a:t>
            </a:r>
            <a:r>
              <a:rPr sz="2400" dirty="0"/>
              <a:t>metric</a:t>
            </a:r>
            <a:r>
              <a:rPr sz="2400" spc="-127" dirty="0"/>
              <a:t> </a:t>
            </a:r>
            <a:r>
              <a:rPr sz="2400" spc="-13" dirty="0"/>
              <a:t>scores</a:t>
            </a:r>
          </a:p>
        </p:txBody>
      </p:sp>
    </p:spTree>
    <p:extLst>
      <p:ext uri="{BB962C8B-B14F-4D97-AF65-F5344CB8AC3E}">
        <p14:creationId xmlns:p14="http://schemas.microsoft.com/office/powerpoint/2010/main" val="35483964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txBox="1">
            <a:spLocks/>
          </p:cNvSpPr>
          <p:nvPr/>
        </p:nvSpPr>
        <p:spPr>
          <a:xfrm>
            <a:off x="0" y="23616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r>
              <a:rPr lang="en-US" sz="4800" spc="-30" dirty="0" smtClean="0">
                <a:solidFill>
                  <a:srgbClr val="0E74BD"/>
                </a:solidFill>
                <a:latin typeface="+mj-lt"/>
                <a:cs typeface="Calibri" panose="020F0502020204030204" pitchFamily="34" charset="0"/>
              </a:rPr>
              <a:t>Fundamentals of Primary Care: </a:t>
            </a:r>
            <a:br>
              <a:rPr lang="en-US" sz="4800" spc="-30" dirty="0" smtClean="0">
                <a:solidFill>
                  <a:srgbClr val="0E74BD"/>
                </a:solidFill>
                <a:latin typeface="+mj-lt"/>
                <a:cs typeface="Calibri" panose="020F0502020204030204" pitchFamily="34" charset="0"/>
              </a:rPr>
            </a:br>
            <a:r>
              <a:rPr lang="en-US" sz="4800" spc="-30" dirty="0" smtClean="0">
                <a:solidFill>
                  <a:srgbClr val="0E74BD"/>
                </a:solidFill>
                <a:latin typeface="+mj-lt"/>
                <a:cs typeface="Calibri" panose="020F0502020204030204" pitchFamily="34" charset="0"/>
              </a:rPr>
              <a:t>Primary Care’s Challenges</a:t>
            </a:r>
          </a:p>
          <a:p>
            <a:r>
              <a:rPr lang="en-US" sz="500" spc="-30" dirty="0" smtClean="0">
                <a:solidFill>
                  <a:srgbClr val="0E74BD"/>
                </a:solidFill>
                <a:latin typeface="+mj-lt"/>
                <a:cs typeface="Calibri" panose="020F0502020204030204" pitchFamily="34" charset="0"/>
              </a:rPr>
              <a:t/>
            </a:r>
            <a:br>
              <a:rPr lang="en-US" sz="500" spc="-30" dirty="0" smtClean="0">
                <a:solidFill>
                  <a:srgbClr val="0E74BD"/>
                </a:solidFill>
                <a:latin typeface="+mj-lt"/>
                <a:cs typeface="Calibri" panose="020F0502020204030204" pitchFamily="34" charset="0"/>
              </a:rPr>
            </a:br>
            <a:r>
              <a:rPr lang="en-US" sz="3600" spc="-30" dirty="0" smtClean="0">
                <a:solidFill>
                  <a:srgbClr val="008558"/>
                </a:solidFill>
                <a:latin typeface="+mj-lt"/>
                <a:cs typeface="Calibri" panose="020F0502020204030204" pitchFamily="34" charset="0"/>
              </a:rPr>
              <a:t> Introduction to CEPC, History of LEAP, &amp; </a:t>
            </a:r>
            <a:br>
              <a:rPr lang="en-US" sz="3600" spc="-30" dirty="0" smtClean="0">
                <a:solidFill>
                  <a:srgbClr val="008558"/>
                </a:solidFill>
                <a:latin typeface="+mj-lt"/>
                <a:cs typeface="Calibri" panose="020F0502020204030204" pitchFamily="34" charset="0"/>
              </a:rPr>
            </a:br>
            <a:r>
              <a:rPr lang="en-US" sz="3600" spc="-30" dirty="0" smtClean="0">
                <a:solidFill>
                  <a:srgbClr val="008558"/>
                </a:solidFill>
                <a:latin typeface="+mj-lt"/>
                <a:cs typeface="Calibri" panose="020F0502020204030204" pitchFamily="34" charset="0"/>
              </a:rPr>
              <a:t>Building Blocks of Primary Care</a:t>
            </a:r>
            <a:endParaRPr lang="en-US" sz="3600" spc="-30" dirty="0">
              <a:solidFill>
                <a:srgbClr val="008558"/>
              </a:solidFill>
              <a:latin typeface="+mj-lt"/>
              <a:cs typeface="Calibri" panose="020F0502020204030204" pitchFamily="34" charset="0"/>
            </a:endParaRPr>
          </a:p>
        </p:txBody>
      </p:sp>
      <p:pic>
        <p:nvPicPr>
          <p:cNvPr id="4" name="Picture 3"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Tree>
    <p:extLst>
      <p:ext uri="{BB962C8B-B14F-4D97-AF65-F5344CB8AC3E}">
        <p14:creationId xmlns:p14="http://schemas.microsoft.com/office/powerpoint/2010/main" val="10367618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Center for Excellence in Primary Care (CEPC) </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609600" y="4398696"/>
            <a:ext cx="10972800" cy="19631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008558"/>
              </a:buClr>
              <a:buFont typeface="Arial" panose="020B0604020202020204" pitchFamily="34" charset="0"/>
              <a:buNone/>
            </a:pPr>
            <a:r>
              <a:rPr lang="en-US" sz="2400" smtClean="0">
                <a:latin typeface="Calibri Light" panose="020F0302020204030204" pitchFamily="34" charset="0"/>
                <a:cs typeface="Calibri Light" panose="020F0302020204030204" pitchFamily="34" charset="0"/>
              </a:rPr>
              <a:t>Situated in the UCSF Department of Family and Community Medicine, CEPC identifies, develops, and disseminates promising innovations in primary care to improve the patient experience, enhance population health and health equity,  and restore joy and satisfaction in the practice of primary care.</a:t>
            </a:r>
          </a:p>
          <a:p>
            <a:pPr marL="0" indent="0">
              <a:spcBef>
                <a:spcPts val="0"/>
              </a:spcBef>
              <a:spcAft>
                <a:spcPts val="600"/>
              </a:spcAft>
              <a:buClr>
                <a:srgbClr val="008558"/>
              </a:buClr>
              <a:buFont typeface="Arial" panose="020B0604020202020204" pitchFamily="34" charset="0"/>
              <a:buNone/>
            </a:pPr>
            <a:r>
              <a:rPr lang="en-US" sz="2400" smtClean="0">
                <a:solidFill>
                  <a:srgbClr val="8064A2"/>
                </a:solidFill>
                <a:latin typeface="Calibri Light" panose="020F0302020204030204" pitchFamily="34" charset="0"/>
                <a:cs typeface="Calibri Light" panose="020F0302020204030204" pitchFamily="34" charset="0"/>
                <a:hlinkClick r:id="rId3"/>
              </a:rPr>
              <a:t>http://cepc.ucsf.edu/</a:t>
            </a:r>
            <a:endParaRPr lang="en-US" sz="2400" smtClean="0">
              <a:solidFill>
                <a:prstClr val="black"/>
              </a:solidFill>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endParaRPr lang="en-US" sz="2400" dirty="0">
              <a:latin typeface="Calibri Light" panose="020F0302020204030204" pitchFamily="34" charset="0"/>
              <a:cs typeface="Calibri Light" panose="020F0302020204030204" pitchFamily="34" charset="0"/>
            </a:endParaRPr>
          </a:p>
        </p:txBody>
      </p:sp>
      <p:pic>
        <p:nvPicPr>
          <p:cNvPr id="6" name="Picture 2" descr="https://cepc.ucsf.edu/sites/cepc.ucsf.edu/files/training_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802" y="2334574"/>
            <a:ext cx="3014346" cy="179346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https://cepc.ucsf.edu/sites/cepc.ucsf.edu/files/styles/large/public/field/image/news/CUT%20Program.jpg?itok=kraTrU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2961" y="2322818"/>
            <a:ext cx="2725468" cy="181697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E8E59A9-DF89-4EF0-8CDB-8EDA8A1528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792" b="-13921"/>
          <a:stretch/>
        </p:blipFill>
        <p:spPr>
          <a:xfrm>
            <a:off x="4559846" y="2311400"/>
            <a:ext cx="3230231" cy="2089841"/>
          </a:xfrm>
          <a:prstGeom prst="rect">
            <a:avLst/>
          </a:prstGeom>
        </p:spPr>
      </p:pic>
      <p:pic>
        <p:nvPicPr>
          <p:cNvPr id="10" name="Picture 9"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7"/>
          <a:stretch>
            <a:fillRect/>
          </a:stretch>
        </p:blipFill>
        <p:spPr>
          <a:xfrm>
            <a:off x="374572" y="449519"/>
            <a:ext cx="2087809" cy="905555"/>
          </a:xfrm>
          <a:prstGeom prst="rect">
            <a:avLst/>
          </a:prstGeom>
        </p:spPr>
      </p:pic>
    </p:spTree>
    <p:extLst>
      <p:ext uri="{BB962C8B-B14F-4D97-AF65-F5344CB8AC3E}">
        <p14:creationId xmlns:p14="http://schemas.microsoft.com/office/powerpoint/2010/main" val="21429771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Why do we need teams?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5" name="Picture 4"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dirty="0" smtClean="0">
                <a:latin typeface="Calibri Light" panose="020F0302020204030204" pitchFamily="34" charset="0"/>
                <a:cs typeface="Calibri Light" panose="020F0302020204030204" pitchFamily="34" charset="0"/>
              </a:rPr>
              <a:t>A patient-care team is a group of diverse clinicians and practice staff who communicate with each other regularly about the care of a defined group of patients and participate in that care.      </a:t>
            </a:r>
          </a:p>
          <a:p>
            <a:pPr marL="236538" indent="-236538">
              <a:spcBef>
                <a:spcPts val="0"/>
              </a:spcBef>
              <a:spcAft>
                <a:spcPts val="600"/>
              </a:spcAft>
              <a:buClr>
                <a:srgbClr val="008558"/>
              </a:buClr>
            </a:pPr>
            <a:r>
              <a:rPr lang="en-US" dirty="0" smtClean="0">
                <a:latin typeface="Calibri Light" panose="020F0302020204030204" pitchFamily="34" charset="0"/>
                <a:cs typeface="Calibri Light" panose="020F0302020204030204" pitchFamily="34" charset="0"/>
              </a:rPr>
              <a:t>Rather than a lone clinician being responsible for the care of a panel of patients, the team shares that responsibility. </a:t>
            </a:r>
          </a:p>
          <a:p>
            <a:pPr marL="236538" indent="-236538">
              <a:spcBef>
                <a:spcPts val="0"/>
              </a:spcBef>
              <a:spcAft>
                <a:spcPts val="600"/>
              </a:spcAft>
              <a:buClr>
                <a:srgbClr val="008558"/>
              </a:buClr>
            </a:pPr>
            <a:r>
              <a:rPr lang="en-US" dirty="0" smtClean="0">
                <a:latin typeface="Calibri Light" panose="020F0302020204030204" pitchFamily="34" charset="0"/>
                <a:cs typeface="Calibri Light" panose="020F0302020204030204" pitchFamily="34" charset="0"/>
              </a:rPr>
              <a:t>On an effective team, everyone on the team makes important contributions to the care of the team’s panel of patients. </a:t>
            </a:r>
          </a:p>
          <a:p>
            <a:pPr marL="236538" indent="-236538">
              <a:spcBef>
                <a:spcPts val="0"/>
              </a:spcBef>
              <a:spcAft>
                <a:spcPts val="600"/>
              </a:spcAft>
              <a:buClr>
                <a:srgbClr val="008558"/>
              </a:buClr>
            </a:pPr>
            <a:r>
              <a:rPr lang="en-US" b="1" dirty="0" smtClean="0">
                <a:solidFill>
                  <a:srgbClr val="FF0000"/>
                </a:solidFill>
                <a:latin typeface="Calibri Light" panose="020F0302020204030204" pitchFamily="34" charset="0"/>
                <a:cs typeface="Calibri Light" panose="020F0302020204030204" pitchFamily="34" charset="0"/>
              </a:rPr>
              <a:t>Question: why are teams necessary in primary care? Please answer this question either by speaking or writing in the chat. </a:t>
            </a:r>
            <a:endParaRPr lang="en-US" b="1" dirty="0">
              <a:solidFill>
                <a:srgbClr val="FF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413928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2450" y="1638300"/>
            <a:ext cx="11087100" cy="673100"/>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Why do we need effective teams in primary care? </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434728"/>
            <a:ext cx="10972800" cy="398542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1200"/>
              </a:spcAft>
              <a:buClr>
                <a:srgbClr val="008558"/>
              </a:buClr>
            </a:pPr>
            <a:r>
              <a:rPr lang="en-US" sz="3000" dirty="0" smtClean="0">
                <a:latin typeface="Calibri Light" panose="020F0302020204030204" pitchFamily="34" charset="0"/>
                <a:cs typeface="Calibri Light" panose="020F0302020204030204" pitchFamily="34" charset="0"/>
              </a:rPr>
              <a:t>Patient access is poor and getting worse</a:t>
            </a:r>
          </a:p>
          <a:p>
            <a:pPr marL="236538" indent="-236538">
              <a:spcBef>
                <a:spcPts val="0"/>
              </a:spcBef>
              <a:spcAft>
                <a:spcPts val="1200"/>
              </a:spcAft>
              <a:buClr>
                <a:srgbClr val="008558"/>
              </a:buClr>
            </a:pPr>
            <a:r>
              <a:rPr lang="en-US" sz="3000" dirty="0" smtClean="0">
                <a:latin typeface="Calibri Light" panose="020F0302020204030204" pitchFamily="34" charset="0"/>
                <a:cs typeface="Calibri Light" panose="020F0302020204030204" pitchFamily="34" charset="0"/>
              </a:rPr>
              <a:t>Continuity of care is under stress</a:t>
            </a:r>
          </a:p>
          <a:p>
            <a:pPr marL="236538" indent="-236538">
              <a:spcBef>
                <a:spcPts val="0"/>
              </a:spcBef>
              <a:spcAft>
                <a:spcPts val="1200"/>
              </a:spcAft>
              <a:buClr>
                <a:srgbClr val="008558"/>
              </a:buClr>
            </a:pPr>
            <a:r>
              <a:rPr lang="en-US" sz="3000" dirty="0" smtClean="0">
                <a:latin typeface="Calibri Light" panose="020F0302020204030204" pitchFamily="34" charset="0"/>
                <a:cs typeface="Calibri Light" panose="020F0302020204030204" pitchFamily="34" charset="0"/>
              </a:rPr>
              <a:t>Panel sizes are too large because not enough clinicians choose primary care careers (</a:t>
            </a:r>
            <a:r>
              <a:rPr lang="en-US" sz="3000" b="1" dirty="0" smtClean="0">
                <a:latin typeface="Calibri Light" panose="020F0302020204030204" pitchFamily="34" charset="0"/>
                <a:cs typeface="Calibri Light" panose="020F0302020204030204" pitchFamily="34" charset="0"/>
              </a:rPr>
              <a:t>clinicians are physicians, nurse practitioners and physician assistants</a:t>
            </a:r>
            <a:r>
              <a:rPr lang="en-US" sz="3000" dirty="0" smtClean="0">
                <a:latin typeface="Calibri Light" panose="020F0302020204030204" pitchFamily="34" charset="0"/>
                <a:cs typeface="Calibri Light" panose="020F0302020204030204" pitchFamily="34" charset="0"/>
              </a:rPr>
              <a:t>)</a:t>
            </a:r>
          </a:p>
          <a:p>
            <a:pPr marL="236538" indent="-236538">
              <a:spcBef>
                <a:spcPts val="0"/>
              </a:spcBef>
              <a:spcAft>
                <a:spcPts val="1200"/>
              </a:spcAft>
              <a:buClr>
                <a:srgbClr val="008558"/>
              </a:buClr>
            </a:pPr>
            <a:r>
              <a:rPr lang="en-US" sz="3000" dirty="0" smtClean="0">
                <a:latin typeface="Calibri Light" panose="020F0302020204030204" pitchFamily="34" charset="0"/>
                <a:cs typeface="Calibri Light" panose="020F0302020204030204" pitchFamily="34" charset="0"/>
              </a:rPr>
              <a:t>Poor access and large panels are major contributors to burnout</a:t>
            </a:r>
          </a:p>
          <a:p>
            <a:pPr marL="236538" indent="-236538">
              <a:spcBef>
                <a:spcPts val="0"/>
              </a:spcBef>
              <a:spcAft>
                <a:spcPts val="1200"/>
              </a:spcAft>
              <a:buClr>
                <a:srgbClr val="008558"/>
              </a:buClr>
            </a:pPr>
            <a:r>
              <a:rPr lang="en-US" sz="3000" dirty="0" smtClean="0">
                <a:latin typeface="Calibri Light" panose="020F0302020204030204" pitchFamily="34" charset="0"/>
                <a:cs typeface="Calibri Light" panose="020F0302020204030204" pitchFamily="34" charset="0"/>
              </a:rPr>
              <a:t>Effective teams can help solve these challenges; poorly functioning teams cannot</a:t>
            </a:r>
          </a:p>
          <a:p>
            <a:pPr marL="236538" indent="-236538">
              <a:spcBef>
                <a:spcPts val="0"/>
              </a:spcBef>
              <a:spcAft>
                <a:spcPts val="1200"/>
              </a:spcAft>
              <a:buClr>
                <a:srgbClr val="008558"/>
              </a:buClr>
            </a:pPr>
            <a:r>
              <a:rPr lang="en-US" sz="3000" dirty="0" smtClean="0">
                <a:latin typeface="Calibri Light" panose="020F0302020204030204" pitchFamily="34" charset="0"/>
                <a:cs typeface="Calibri Light" panose="020F0302020204030204" pitchFamily="34" charset="0"/>
              </a:rPr>
              <a:t>Today we will focus on primary care’s challenges. In the following two learning sessions we will focus on teams. </a:t>
            </a:r>
          </a:p>
          <a:p>
            <a:pPr marL="236538" indent="-236538">
              <a:spcBef>
                <a:spcPts val="0"/>
              </a:spcBef>
              <a:spcAft>
                <a:spcPts val="1200"/>
              </a:spcAft>
              <a:buClr>
                <a:srgbClr val="008558"/>
              </a:buClr>
            </a:pPr>
            <a:endParaRPr lang="en-US" sz="3000" dirty="0">
              <a:latin typeface="Calibri Light" panose="020F0302020204030204" pitchFamily="34" charset="0"/>
              <a:cs typeface="Calibri Light" panose="020F0302020204030204" pitchFamily="34" charset="0"/>
            </a:endParaRPr>
          </a:p>
        </p:txBody>
      </p:sp>
      <p:pic>
        <p:nvPicPr>
          <p:cNvPr id="7" name="Picture 6"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Tree>
    <p:extLst>
      <p:ext uri="{BB962C8B-B14F-4D97-AF65-F5344CB8AC3E}">
        <p14:creationId xmlns:p14="http://schemas.microsoft.com/office/powerpoint/2010/main" val="18207840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Access is getting worse</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7" name="Picture 6"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1200"/>
              </a:spcAft>
              <a:buClr>
                <a:srgbClr val="008558"/>
              </a:buClr>
            </a:pPr>
            <a:r>
              <a:rPr lang="en-US" sz="3000" smtClean="0">
                <a:latin typeface="Calibri Light" panose="020F0302020204030204" pitchFamily="34" charset="0"/>
                <a:cs typeface="Calibri Light" panose="020F0302020204030204" pitchFamily="34" charset="0"/>
              </a:rPr>
              <a:t>2015 household survey: 48% of people in US who were sick could not obtain same/next-day appointment. [Commonwealth Fund, 2015 International Profiles of Health Care Systems] </a:t>
            </a:r>
          </a:p>
          <a:p>
            <a:pPr marL="236538" indent="-236538">
              <a:spcBef>
                <a:spcPts val="0"/>
              </a:spcBef>
              <a:spcAft>
                <a:spcPts val="1200"/>
              </a:spcAft>
              <a:buClr>
                <a:srgbClr val="008558"/>
              </a:buClr>
            </a:pPr>
            <a:r>
              <a:rPr lang="en-US" sz="3000" smtClean="0">
                <a:latin typeface="Calibri Light" panose="020F0302020204030204" pitchFamily="34" charset="0"/>
                <a:cs typeface="Calibri Light" panose="020F0302020204030204" pitchFamily="34" charset="0"/>
              </a:rPr>
              <a:t>2017 secret shopper calls to 2000 practices in 30 cities. New patient wait times for primary care appointments</a:t>
            </a:r>
          </a:p>
          <a:p>
            <a:pPr>
              <a:spcBef>
                <a:spcPts val="0"/>
              </a:spcBef>
              <a:spcAft>
                <a:spcPts val="1200"/>
              </a:spcAft>
              <a:buClr>
                <a:srgbClr val="008558"/>
              </a:buClr>
            </a:pPr>
            <a:r>
              <a:rPr lang="en-US" sz="3000" smtClean="0">
                <a:latin typeface="Calibri Light" panose="020F0302020204030204" pitchFamily="34" charset="0"/>
                <a:cs typeface="Calibri Light" panose="020F0302020204030204" pitchFamily="34" charset="0"/>
              </a:rPr>
              <a:t>2014: 20 days </a:t>
            </a:r>
          </a:p>
          <a:p>
            <a:pPr marL="236538" indent="-236538">
              <a:spcBef>
                <a:spcPts val="0"/>
              </a:spcBef>
              <a:spcAft>
                <a:spcPts val="1200"/>
              </a:spcAft>
              <a:buClr>
                <a:srgbClr val="008558"/>
              </a:buClr>
            </a:pPr>
            <a:r>
              <a:rPr lang="en-US" sz="3000" smtClean="0">
                <a:latin typeface="Calibri Light" panose="020F0302020204030204" pitchFamily="34" charset="0"/>
                <a:cs typeface="Calibri Light" panose="020F0302020204030204" pitchFamily="34" charset="0"/>
              </a:rPr>
              <a:t> 2017: 30 days</a:t>
            </a:r>
          </a:p>
          <a:p>
            <a:pPr marL="236538" indent="-236538">
              <a:spcBef>
                <a:spcPts val="0"/>
              </a:spcBef>
              <a:spcAft>
                <a:spcPts val="1200"/>
              </a:spcAft>
              <a:buClr>
                <a:srgbClr val="008558"/>
              </a:buClr>
            </a:pPr>
            <a:endParaRPr lang="en-US" sz="3000" dirty="0">
              <a:latin typeface="Calibri Light" panose="020F0302020204030204" pitchFamily="34" charset="0"/>
              <a:cs typeface="Calibri Light" panose="020F0302020204030204" pitchFamily="34" charset="0"/>
            </a:endParaRPr>
          </a:p>
        </p:txBody>
      </p:sp>
      <p:sp>
        <p:nvSpPr>
          <p:cNvPr id="9" name="Rectangle 8"/>
          <p:cNvSpPr/>
          <p:nvPr/>
        </p:nvSpPr>
        <p:spPr>
          <a:xfrm>
            <a:off x="609600" y="6086051"/>
            <a:ext cx="7586949" cy="341632"/>
          </a:xfrm>
          <a:prstGeom prst="rect">
            <a:avLst/>
          </a:prstGeom>
        </p:spPr>
        <p:txBody>
          <a:bodyPr wrap="square">
            <a:spAutoFit/>
          </a:bodyPr>
          <a:lstStyle/>
          <a:p>
            <a:pPr marL="236538" indent="-236538">
              <a:lnSpc>
                <a:spcPct val="90000"/>
              </a:lnSpc>
              <a:spcBef>
                <a:spcPts val="0"/>
              </a:spcBef>
              <a:spcAft>
                <a:spcPts val="600"/>
              </a:spcAft>
              <a:buClr>
                <a:srgbClr val="008558"/>
              </a:buClr>
            </a:pPr>
            <a:r>
              <a:rPr lang="en-US" dirty="0">
                <a:latin typeface="Calibri Light" panose="020F0302020204030204" pitchFamily="34" charset="0"/>
                <a:cs typeface="Calibri Light" panose="020F0302020204030204" pitchFamily="34" charset="0"/>
              </a:rPr>
              <a:t>Source: Merritt Hawkins 2017 Survey of Physician Appointment Wait Times</a:t>
            </a:r>
          </a:p>
        </p:txBody>
      </p:sp>
    </p:spTree>
    <p:extLst>
      <p:ext uri="{BB962C8B-B14F-4D97-AF65-F5344CB8AC3E}">
        <p14:creationId xmlns:p14="http://schemas.microsoft.com/office/powerpoint/2010/main" val="32966903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Challenges to continuity of care</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7311525" cy="3945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Continuity of care means patients seeing the same primary care clinician or team whenever they need care, whether in person, by phone/video visit, or through the electronic patient portal</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US primary care acute visits per capita decreased by 30%, 2002 – 2015</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At the same time, more and more patients are seeking primary care in urgent care, retail clinic, and emergency departments </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As a result, many patients are seeing different primary care clinicians in different sites with little communication among the clinicians</a:t>
            </a:r>
          </a:p>
          <a:p>
            <a:pPr marL="236538" indent="-236538">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p:txBody>
      </p:sp>
      <p:graphicFrame>
        <p:nvGraphicFramePr>
          <p:cNvPr id="9" name="Table 8"/>
          <p:cNvGraphicFramePr>
            <a:graphicFrameLocks noGrp="1"/>
          </p:cNvGraphicFramePr>
          <p:nvPr/>
        </p:nvGraphicFramePr>
        <p:xfrm>
          <a:off x="7943272" y="2388812"/>
          <a:ext cx="3976977" cy="2935169"/>
        </p:xfrm>
        <a:graphic>
          <a:graphicData uri="http://schemas.openxmlformats.org/drawingml/2006/table">
            <a:tbl>
              <a:tblPr firstRow="1" bandRow="1">
                <a:tableStyleId>{5C22544A-7EE6-4342-B048-85BDC9FD1C3A}</a:tableStyleId>
              </a:tblPr>
              <a:tblGrid>
                <a:gridCol w="3976977">
                  <a:extLst>
                    <a:ext uri="{9D8B030D-6E8A-4147-A177-3AD203B41FA5}">
                      <a16:colId xmlns:a16="http://schemas.microsoft.com/office/drawing/2014/main" val="3171918501"/>
                    </a:ext>
                  </a:extLst>
                </a:gridCol>
              </a:tblGrid>
              <a:tr h="505088">
                <a:tc>
                  <a:txBody>
                    <a:bodyPr/>
                    <a:lstStyle/>
                    <a:p>
                      <a:pPr algn="ctr"/>
                      <a:r>
                        <a:rPr lang="en-US" sz="2400" dirty="0"/>
                        <a:t>Continuity of care</a:t>
                      </a:r>
                      <a:r>
                        <a:rPr lang="en-US" sz="2400" baseline="0" dirty="0"/>
                        <a:t> i</a:t>
                      </a:r>
                      <a:r>
                        <a:rPr lang="en-US" sz="2400" dirty="0"/>
                        <a:t>s associated</a:t>
                      </a:r>
                      <a:r>
                        <a:rPr lang="en-US" sz="2400" baseline="0" dirty="0"/>
                        <a:t> with:</a:t>
                      </a:r>
                      <a:endParaRPr lang="en-US" sz="2400" dirty="0"/>
                    </a:p>
                  </a:txBody>
                  <a:tcPr anchor="ctr"/>
                </a:tc>
                <a:extLst>
                  <a:ext uri="{0D108BD9-81ED-4DB2-BD59-A6C34878D82A}">
                    <a16:rowId xmlns:a16="http://schemas.microsoft.com/office/drawing/2014/main" val="941612291"/>
                  </a:ext>
                </a:extLst>
              </a:tr>
              <a:tr h="2112209">
                <a:tc>
                  <a:txBody>
                    <a:bodyPr/>
                    <a:lstStyle/>
                    <a:p>
                      <a:pPr marL="285750" indent="-285750">
                        <a:buFont typeface="Wingdings" panose="05000000000000000000" pitchFamily="2" charset="2"/>
                        <a:buChar char="ü"/>
                      </a:pPr>
                      <a:r>
                        <a:rPr lang="en-US" sz="2400" dirty="0">
                          <a:latin typeface="Calibri Light" panose="020F0302020204030204" pitchFamily="34" charset="0"/>
                          <a:cs typeface="Calibri Light" panose="020F0302020204030204" pitchFamily="34" charset="0"/>
                        </a:rPr>
                        <a:t>  Better pre</a:t>
                      </a:r>
                      <a:r>
                        <a:rPr lang="en-US" sz="2400" baseline="0" dirty="0">
                          <a:latin typeface="Calibri Light" panose="020F0302020204030204" pitchFamily="34" charset="0"/>
                          <a:cs typeface="Calibri Light" panose="020F0302020204030204" pitchFamily="34" charset="0"/>
                        </a:rPr>
                        <a:t>ventive care</a:t>
                      </a:r>
                    </a:p>
                    <a:p>
                      <a:pPr marL="285750" indent="-285750">
                        <a:buFont typeface="Wingdings" panose="05000000000000000000" pitchFamily="2" charset="2"/>
                        <a:buChar char="ü"/>
                      </a:pPr>
                      <a:r>
                        <a:rPr lang="en-US" sz="2400" baseline="0" dirty="0">
                          <a:latin typeface="Calibri Light" panose="020F0302020204030204" pitchFamily="34" charset="0"/>
                          <a:cs typeface="Calibri Light" panose="020F0302020204030204" pitchFamily="34" charset="0"/>
                        </a:rPr>
                        <a:t>  Better chronic care</a:t>
                      </a:r>
                    </a:p>
                    <a:p>
                      <a:pPr marL="285750" indent="-285750">
                        <a:buFont typeface="Wingdings" panose="05000000000000000000" pitchFamily="2" charset="2"/>
                        <a:buChar char="ü"/>
                      </a:pPr>
                      <a:r>
                        <a:rPr lang="en-US" sz="2400" baseline="0" dirty="0">
                          <a:latin typeface="Calibri Light" panose="020F0302020204030204" pitchFamily="34" charset="0"/>
                          <a:cs typeface="Calibri Light" panose="020F0302020204030204" pitchFamily="34" charset="0"/>
                        </a:rPr>
                        <a:t>  Greater patient satisfaction</a:t>
                      </a:r>
                    </a:p>
                    <a:p>
                      <a:pPr marL="285750" indent="-285750">
                        <a:buFont typeface="Wingdings" panose="05000000000000000000" pitchFamily="2" charset="2"/>
                        <a:buChar char="ü"/>
                      </a:pPr>
                      <a:r>
                        <a:rPr lang="en-US" sz="2400" baseline="0" dirty="0">
                          <a:latin typeface="Calibri Light" panose="020F0302020204030204" pitchFamily="34" charset="0"/>
                          <a:cs typeface="Calibri Light" panose="020F0302020204030204" pitchFamily="34" charset="0"/>
                        </a:rPr>
                        <a:t>  Lower healthcare costs</a:t>
                      </a:r>
                      <a:endParaRPr lang="en-US" baseline="0" dirty="0"/>
                    </a:p>
                    <a:p>
                      <a:pPr marL="285750" indent="-285750">
                        <a:buFont typeface="Wingdings" panose="05000000000000000000" pitchFamily="2" charset="2"/>
                        <a:buChar char="ü"/>
                      </a:pPr>
                      <a:endParaRPr lang="en-US" dirty="0"/>
                    </a:p>
                  </a:txBody>
                  <a:tcPr/>
                </a:tc>
                <a:extLst>
                  <a:ext uri="{0D108BD9-81ED-4DB2-BD59-A6C34878D82A}">
                    <a16:rowId xmlns:a16="http://schemas.microsoft.com/office/drawing/2014/main" val="1790505591"/>
                  </a:ext>
                </a:extLst>
              </a:tr>
            </a:tbl>
          </a:graphicData>
        </a:graphic>
      </p:graphicFrame>
      <p:pic>
        <p:nvPicPr>
          <p:cNvPr id="10" name="Picture 9"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Tree>
    <p:extLst>
      <p:ext uri="{BB962C8B-B14F-4D97-AF65-F5344CB8AC3E}">
        <p14:creationId xmlns:p14="http://schemas.microsoft.com/office/powerpoint/2010/main" val="4138772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a:solidFill>
                  <a:srgbClr val="0E74BD"/>
                </a:solidFill>
                <a:latin typeface="Calibri Light" panose="020F0302020204030204"/>
                <a:cs typeface="Calibri" panose="020F0502020204030204" pitchFamily="34" charset="0"/>
              </a:rPr>
              <a:t>Community Health Center Inc. and </a:t>
            </a:r>
            <a:br>
              <a:rPr lang="en-US" sz="4400" spc="-30" dirty="0">
                <a:solidFill>
                  <a:srgbClr val="0E74BD"/>
                </a:solidFill>
                <a:latin typeface="Calibri Light" panose="020F0302020204030204"/>
                <a:cs typeface="Calibri" panose="020F0502020204030204" pitchFamily="34" charset="0"/>
              </a:rPr>
            </a:br>
            <a:r>
              <a:rPr lang="en-US" sz="4400" spc="-30" dirty="0">
                <a:solidFill>
                  <a:srgbClr val="0E74BD"/>
                </a:solidFill>
                <a:latin typeface="Calibri Light" panose="020F0302020204030204"/>
                <a:cs typeface="Calibri" panose="020F0502020204030204" pitchFamily="34" charset="0"/>
              </a:rPr>
              <a:t>NTTAP Introduction</a:t>
            </a:r>
            <a:endParaRPr kumimoji="0" lang="en-US" sz="4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1571935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Primary care panels are too large</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450850" y="2115506"/>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7500 primary care physicians enter the workforce each year; 8500 retire each year</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Major increase in NPs/PAs helps relieve the shortage </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Clinician-population ratio going down (physicians, NPs, PAs)</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As a result, panel sizes are too large. U.S. average </a:t>
            </a:r>
            <a:r>
              <a:rPr lang="en-US" sz="2400" dirty="0" smtClean="0">
                <a:solidFill>
                  <a:schemeClr val="accent2"/>
                </a:solidFill>
                <a:latin typeface="Calibri Light" panose="020F0302020204030204" pitchFamily="34" charset="0"/>
                <a:cs typeface="Calibri Light" panose="020F0302020204030204" pitchFamily="34" charset="0"/>
              </a:rPr>
              <a:t>2194</a:t>
            </a:r>
            <a:r>
              <a:rPr lang="en-US" sz="2400" dirty="0" smtClean="0">
                <a:latin typeface="Calibri Light" panose="020F0302020204030204" pitchFamily="34" charset="0"/>
                <a:cs typeface="Calibri Light" panose="020F0302020204030204" pitchFamily="34" charset="0"/>
              </a:rPr>
              <a:t>. Norway: 1100 </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With a panel of 2500, it takes a primary care physician without a team </a:t>
            </a:r>
            <a:r>
              <a:rPr lang="en-US" sz="2400" dirty="0" smtClean="0">
                <a:solidFill>
                  <a:schemeClr val="accent2"/>
                </a:solidFill>
                <a:latin typeface="Calibri Light" panose="020F0302020204030204" pitchFamily="34" charset="0"/>
                <a:cs typeface="Calibri Light" panose="020F0302020204030204" pitchFamily="34" charset="0"/>
              </a:rPr>
              <a:t>26.7</a:t>
            </a:r>
            <a:r>
              <a:rPr lang="en-US" sz="2400" dirty="0" smtClean="0">
                <a:latin typeface="Calibri Light" panose="020F0302020204030204" pitchFamily="34" charset="0"/>
                <a:cs typeface="Calibri Light" panose="020F0302020204030204" pitchFamily="34" charset="0"/>
              </a:rPr>
              <a:t> hours per day to provide excellent care; </a:t>
            </a:r>
            <a:r>
              <a:rPr lang="en-US" sz="2400" b="1" dirty="0" smtClean="0">
                <a:latin typeface="Calibri Light" panose="020F0302020204030204" pitchFamily="34" charset="0"/>
                <a:cs typeface="Calibri Light" panose="020F0302020204030204" pitchFamily="34" charset="0"/>
              </a:rPr>
              <a:t>with an effective team it takes </a:t>
            </a:r>
            <a:r>
              <a:rPr lang="en-US" sz="2400" b="1" dirty="0" smtClean="0">
                <a:solidFill>
                  <a:schemeClr val="accent2"/>
                </a:solidFill>
                <a:latin typeface="Calibri Light" panose="020F0302020204030204" pitchFamily="34" charset="0"/>
                <a:cs typeface="Calibri Light" panose="020F0302020204030204" pitchFamily="34" charset="0"/>
              </a:rPr>
              <a:t>9.3</a:t>
            </a:r>
            <a:r>
              <a:rPr lang="en-US" sz="2400" b="1" dirty="0" smtClean="0">
                <a:latin typeface="Calibri Light" panose="020F0302020204030204" pitchFamily="34" charset="0"/>
                <a:cs typeface="Calibri Light" panose="020F0302020204030204" pitchFamily="34" charset="0"/>
              </a:rPr>
              <a:t> hours per day </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Panel size in FQHCs is smaller because FQHC patients have more chronic conditions, more severe chronic conditions, more problems with social determinants of health</a:t>
            </a:r>
          </a:p>
          <a:p>
            <a:pPr marL="236538" indent="-236538">
              <a:spcBef>
                <a:spcPts val="0"/>
              </a:spcBef>
              <a:spcAft>
                <a:spcPts val="600"/>
              </a:spcAft>
              <a:buClr>
                <a:srgbClr val="008558"/>
              </a:buClr>
            </a:pPr>
            <a:r>
              <a:rPr lang="en-US" sz="2400" b="1" dirty="0" smtClean="0">
                <a:solidFill>
                  <a:srgbClr val="FF0000"/>
                </a:solidFill>
                <a:latin typeface="Calibri Light" panose="020F0302020204030204" pitchFamily="34" charset="0"/>
                <a:cs typeface="Calibri Light" panose="020F0302020204030204" pitchFamily="34" charset="0"/>
              </a:rPr>
              <a:t>Write in the chat if you know the average panel size in your health center</a:t>
            </a:r>
          </a:p>
          <a:p>
            <a:pPr marL="0" indent="0">
              <a:spcBef>
                <a:spcPts val="0"/>
              </a:spcBef>
              <a:spcAft>
                <a:spcPts val="600"/>
              </a:spcAft>
              <a:buClr>
                <a:srgbClr val="008558"/>
              </a:buClr>
              <a:buFont typeface="Arial" panose="020B0604020202020204" pitchFamily="34" charset="0"/>
              <a:buNone/>
            </a:pPr>
            <a:endParaRPr lang="en-US" sz="2400" dirty="0">
              <a:latin typeface="Calibri Light" panose="020F0302020204030204" pitchFamily="34" charset="0"/>
              <a:cs typeface="Calibri Light" panose="020F0302020204030204" pitchFamily="34" charset="0"/>
            </a:endParaRPr>
          </a:p>
        </p:txBody>
      </p:sp>
      <p:sp>
        <p:nvSpPr>
          <p:cNvPr id="9" name="Rectangle 8"/>
          <p:cNvSpPr/>
          <p:nvPr/>
        </p:nvSpPr>
        <p:spPr>
          <a:xfrm>
            <a:off x="609600" y="6124683"/>
            <a:ext cx="8413750" cy="535531"/>
          </a:xfrm>
          <a:prstGeom prst="rect">
            <a:avLst/>
          </a:prstGeom>
        </p:spPr>
        <p:txBody>
          <a:bodyPr wrap="square">
            <a:spAutoFit/>
          </a:bodyPr>
          <a:lstStyle/>
          <a:p>
            <a:pPr marL="236538" indent="-236538">
              <a:lnSpc>
                <a:spcPct val="90000"/>
              </a:lnSpc>
              <a:spcAft>
                <a:spcPts val="600"/>
              </a:spcAft>
              <a:buClr>
                <a:srgbClr val="008558"/>
              </a:buClr>
            </a:pPr>
            <a:r>
              <a:rPr lang="en-US" sz="1600" dirty="0">
                <a:latin typeface="Calibri Light" panose="020F0302020204030204" pitchFamily="34" charset="0"/>
                <a:cs typeface="Calibri Light" panose="020F0302020204030204" pitchFamily="34" charset="0"/>
              </a:rPr>
              <a:t>Bodenheimer T. Revitalizing primary care, Parts 1 and 2.  Ann Fam Med 2022;20:464-468, 469-478; Porter et al. J Gen Intern Med 2022, July 1</a:t>
            </a:r>
          </a:p>
        </p:txBody>
      </p:sp>
      <p:pic>
        <p:nvPicPr>
          <p:cNvPr id="10" name="Picture 9"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Tree>
    <p:extLst>
      <p:ext uri="{BB962C8B-B14F-4D97-AF65-F5344CB8AC3E}">
        <p14:creationId xmlns:p14="http://schemas.microsoft.com/office/powerpoint/2010/main" val="40971790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Poll #1</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7" name="Picture 6"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008558"/>
              </a:buClr>
              <a:buFont typeface="Arial" panose="020B0604020202020204" pitchFamily="34" charset="0"/>
              <a:buNone/>
            </a:pPr>
            <a:r>
              <a:rPr lang="en-US" sz="3000" dirty="0" smtClean="0">
                <a:latin typeface="Calibri Light" panose="020F0302020204030204" pitchFamily="34" charset="0"/>
                <a:cs typeface="Calibri Light" panose="020F0302020204030204" pitchFamily="34" charset="0"/>
              </a:rPr>
              <a:t>In your health center, nurse practitioners and physician assistants:</a:t>
            </a:r>
          </a:p>
          <a:p>
            <a:pPr marL="0" indent="0">
              <a:spcBef>
                <a:spcPts val="0"/>
              </a:spcBef>
              <a:spcAft>
                <a:spcPts val="600"/>
              </a:spcAft>
              <a:buClr>
                <a:srgbClr val="008558"/>
              </a:buClr>
              <a:buFont typeface="Arial" panose="020B0604020202020204" pitchFamily="34" charset="0"/>
              <a:buNone/>
            </a:pPr>
            <a:r>
              <a:rPr lang="en-US" sz="3000" dirty="0" smtClean="0">
                <a:latin typeface="Calibri Light" panose="020F0302020204030204" pitchFamily="34" charset="0"/>
                <a:cs typeface="Calibri Light" panose="020F0302020204030204" pitchFamily="34" charset="0"/>
              </a:rPr>
              <a:t>	a. Have their own panels</a:t>
            </a:r>
          </a:p>
          <a:p>
            <a:pPr marL="0" indent="0">
              <a:spcBef>
                <a:spcPts val="0"/>
              </a:spcBef>
              <a:spcAft>
                <a:spcPts val="600"/>
              </a:spcAft>
              <a:buClr>
                <a:srgbClr val="008558"/>
              </a:buClr>
              <a:buFont typeface="Arial" panose="020B0604020202020204" pitchFamily="34" charset="0"/>
              <a:buNone/>
            </a:pPr>
            <a:endParaRPr lang="en-US" sz="15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r>
              <a:rPr lang="en-US" sz="3000" dirty="0" smtClean="0">
                <a:latin typeface="Calibri Light" panose="020F0302020204030204" pitchFamily="34" charset="0"/>
                <a:cs typeface="Calibri Light" panose="020F0302020204030204" pitchFamily="34" charset="0"/>
              </a:rPr>
              <a:t>	b. Some have their own panels; others help physicians care for  	their panels</a:t>
            </a:r>
          </a:p>
          <a:p>
            <a:pPr marL="0" indent="0">
              <a:spcBef>
                <a:spcPts val="0"/>
              </a:spcBef>
              <a:spcAft>
                <a:spcPts val="600"/>
              </a:spcAft>
              <a:buClr>
                <a:srgbClr val="008558"/>
              </a:buClr>
              <a:buFont typeface="Arial" panose="020B0604020202020204" pitchFamily="34" charset="0"/>
              <a:buNone/>
            </a:pPr>
            <a:endParaRPr lang="en-US" sz="15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r>
              <a:rPr lang="en-US" sz="3000" dirty="0" smtClean="0">
                <a:latin typeface="Calibri Light" panose="020F0302020204030204" pitchFamily="34" charset="0"/>
                <a:cs typeface="Calibri Light" panose="020F0302020204030204" pitchFamily="34" charset="0"/>
              </a:rPr>
              <a:t>	c. None have their own panels</a:t>
            </a: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641758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Primary care clinicians in health centers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1800"/>
              </a:spcAft>
              <a:buClr>
                <a:srgbClr val="008558"/>
              </a:buClr>
            </a:pPr>
            <a:r>
              <a:rPr lang="en-US" sz="2800" dirty="0">
                <a:solidFill>
                  <a:prstClr val="black"/>
                </a:solidFill>
                <a:latin typeface="Calibri Light" panose="020F0302020204030204" pitchFamily="34" charset="0"/>
                <a:cs typeface="Calibri Light" panose="020F0302020204030204" pitchFamily="34" charset="0"/>
              </a:rPr>
              <a:t>NPs and PAs are a critical component of the primary care system in low-income communities around the U.S. </a:t>
            </a:r>
          </a:p>
          <a:p>
            <a:pPr marL="236538" indent="-236538">
              <a:lnSpc>
                <a:spcPct val="90000"/>
              </a:lnSpc>
              <a:spcBef>
                <a:spcPts val="0"/>
              </a:spcBef>
              <a:buClr>
                <a:srgbClr val="008558"/>
              </a:buClr>
            </a:pPr>
            <a:r>
              <a:rPr lang="en-US" sz="2800" dirty="0">
                <a:solidFill>
                  <a:prstClr val="black"/>
                </a:solidFill>
                <a:latin typeface="Calibri Light" panose="020F0302020204030204" pitchFamily="34" charset="0"/>
                <a:cs typeface="Calibri Light" panose="020F0302020204030204" pitchFamily="34" charset="0"/>
                <a:hlinkClick r:id="rId3"/>
              </a:rPr>
              <a:t>HRSA’s 2020 UDS report</a:t>
            </a:r>
            <a:r>
              <a:rPr lang="en-US" sz="2800" dirty="0">
                <a:solidFill>
                  <a:prstClr val="black"/>
                </a:solidFill>
                <a:latin typeface="Calibri Light" panose="020F0302020204030204" pitchFamily="34" charset="0"/>
                <a:cs typeface="Calibri Light" panose="020F0302020204030204" pitchFamily="34" charset="0"/>
              </a:rPr>
              <a:t>: In FQHCs, </a:t>
            </a:r>
          </a:p>
          <a:p>
            <a:pPr marL="636588" lvl="1" indent="-236538">
              <a:lnSpc>
                <a:spcPct val="90000"/>
              </a:lnSpc>
              <a:spcBef>
                <a:spcPts val="0"/>
              </a:spcBef>
              <a:buClr>
                <a:srgbClr val="008558"/>
              </a:buClr>
            </a:pPr>
            <a:r>
              <a:rPr lang="en-US" dirty="0">
                <a:solidFill>
                  <a:prstClr val="black"/>
                </a:solidFill>
                <a:latin typeface="Calibri Light" panose="020F0302020204030204" pitchFamily="34" charset="0"/>
                <a:cs typeface="Calibri Light" panose="020F0302020204030204" pitchFamily="34" charset="0"/>
              </a:rPr>
              <a:t>NP/PA FTEs (14,565)</a:t>
            </a:r>
          </a:p>
          <a:p>
            <a:pPr marL="1036638" lvl="2" indent="-236538">
              <a:lnSpc>
                <a:spcPct val="90000"/>
              </a:lnSpc>
              <a:spcBef>
                <a:spcPts val="0"/>
              </a:spcBef>
              <a:buClr>
                <a:srgbClr val="008558"/>
              </a:buClr>
            </a:pPr>
            <a:r>
              <a:rPr lang="en-US" sz="2800" dirty="0">
                <a:solidFill>
                  <a:prstClr val="black"/>
                </a:solidFill>
                <a:latin typeface="Calibri Light" panose="020F0302020204030204" pitchFamily="34" charset="0"/>
                <a:cs typeface="Calibri Light" panose="020F0302020204030204" pitchFamily="34" charset="0"/>
              </a:rPr>
              <a:t>Nurse Practitioners: 11,086	</a:t>
            </a:r>
          </a:p>
          <a:p>
            <a:pPr marL="1036638" lvl="2" indent="-236538">
              <a:lnSpc>
                <a:spcPct val="90000"/>
              </a:lnSpc>
              <a:spcBef>
                <a:spcPts val="0"/>
              </a:spcBef>
              <a:spcAft>
                <a:spcPts val="1800"/>
              </a:spcAft>
              <a:buClr>
                <a:srgbClr val="008558"/>
              </a:buClr>
            </a:pPr>
            <a:r>
              <a:rPr lang="en-US" sz="2800" dirty="0">
                <a:solidFill>
                  <a:prstClr val="black"/>
                </a:solidFill>
                <a:latin typeface="Calibri Light" panose="020F0302020204030204" pitchFamily="34" charset="0"/>
                <a:cs typeface="Calibri Light" panose="020F0302020204030204" pitchFamily="34" charset="0"/>
              </a:rPr>
              <a:t>Physician Assistants: 3,479</a:t>
            </a:r>
          </a:p>
          <a:p>
            <a:pPr marL="636588" lvl="1" indent="-236538">
              <a:lnSpc>
                <a:spcPct val="90000"/>
              </a:lnSpc>
              <a:spcBef>
                <a:spcPts val="0"/>
              </a:spcBef>
              <a:spcAft>
                <a:spcPts val="1800"/>
              </a:spcAft>
              <a:buClr>
                <a:srgbClr val="008558"/>
              </a:buClr>
            </a:pPr>
            <a:r>
              <a:rPr lang="en-US" dirty="0">
                <a:solidFill>
                  <a:prstClr val="black"/>
                </a:solidFill>
                <a:latin typeface="Calibri Light" panose="020F0302020204030204" pitchFamily="34" charset="0"/>
                <a:cs typeface="Calibri Light" panose="020F0302020204030204" pitchFamily="34" charset="0"/>
              </a:rPr>
              <a:t>Physician FTEs: 14,317</a:t>
            </a:r>
          </a:p>
          <a:p>
            <a:pPr marL="636588" lvl="1" indent="-236538">
              <a:lnSpc>
                <a:spcPct val="90000"/>
              </a:lnSpc>
              <a:spcBef>
                <a:spcPts val="0"/>
              </a:spcBef>
              <a:spcAft>
                <a:spcPts val="1800"/>
              </a:spcAft>
              <a:buClr>
                <a:srgbClr val="008558"/>
              </a:buClr>
            </a:pPr>
            <a:endParaRPr lang="en-US" sz="3200" dirty="0">
              <a:solidFill>
                <a:prstClr val="black"/>
              </a:solidFill>
              <a:latin typeface="Calibri Light" panose="020F0302020204030204" pitchFamily="34" charset="0"/>
              <a:cs typeface="Calibri Light" panose="020F0302020204030204" pitchFamily="34" charset="0"/>
            </a:endParaRPr>
          </a:p>
          <a:p>
            <a:pPr marL="636588" lvl="1" indent="-236538">
              <a:lnSpc>
                <a:spcPct val="90000"/>
              </a:lnSpc>
              <a:spcBef>
                <a:spcPts val="0"/>
              </a:spcBef>
              <a:spcAft>
                <a:spcPts val="1800"/>
              </a:spcAft>
              <a:buClr>
                <a:srgbClr val="008558"/>
              </a:buClr>
            </a:pPr>
            <a:endParaRPr lang="en-US" sz="3200" dirty="0">
              <a:solidFill>
                <a:prstClr val="black"/>
              </a:solidFill>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dirty="0">
              <a:latin typeface="Calibri" panose="020F0502020204030204" pitchFamily="34" charset="0"/>
              <a:cs typeface="Calibri" panose="020F0502020204030204" pitchFamily="34" charset="0"/>
            </a:endParaRPr>
          </a:p>
        </p:txBody>
      </p:sp>
      <p:pic>
        <p:nvPicPr>
          <p:cNvPr id="6" name="Picture 5"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4"/>
          <a:stretch>
            <a:fillRect/>
          </a:stretch>
        </p:blipFill>
        <p:spPr>
          <a:xfrm>
            <a:off x="374572" y="449519"/>
            <a:ext cx="2087809" cy="905555"/>
          </a:xfrm>
          <a:prstGeom prst="rect">
            <a:avLst/>
          </a:prstGeom>
        </p:spPr>
      </p:pic>
    </p:spTree>
    <p:extLst>
      <p:ext uri="{BB962C8B-B14F-4D97-AF65-F5344CB8AC3E}">
        <p14:creationId xmlns:p14="http://schemas.microsoft.com/office/powerpoint/2010/main" val="14313727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0063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059" y="618582"/>
            <a:ext cx="9847602" cy="5669280"/>
          </a:xfrm>
          <a:prstGeom prst="rect">
            <a:avLst/>
          </a:prstGeom>
        </p:spPr>
      </p:pic>
      <p:pic>
        <p:nvPicPr>
          <p:cNvPr id="5" name="Picture 4"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10927386" y="6191396"/>
            <a:ext cx="933610" cy="404939"/>
          </a:xfrm>
          <a:prstGeom prst="rect">
            <a:avLst/>
          </a:prstGeom>
        </p:spPr>
      </p:pic>
    </p:spTree>
    <p:extLst>
      <p:ext uri="{BB962C8B-B14F-4D97-AF65-F5344CB8AC3E}">
        <p14:creationId xmlns:p14="http://schemas.microsoft.com/office/powerpoint/2010/main" val="38289870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779A16-415A-9145-B181-90C7EE2C2DF1}"/>
              </a:ext>
            </a:extLst>
          </p:cNvPr>
          <p:cNvSpPr txBox="1">
            <a:spLocks/>
          </p:cNvSpPr>
          <p:nvPr/>
        </p:nvSpPr>
        <p:spPr>
          <a:xfrm>
            <a:off x="609600" y="812057"/>
            <a:ext cx="10972800" cy="724429"/>
          </a:xfrm>
          <a:prstGeom prst="rect">
            <a:avLst/>
          </a:prstGeom>
        </p:spPr>
        <p:txBody>
          <a:bodyPr anchor="t"/>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spc="-30" dirty="0" smtClean="0">
                <a:solidFill>
                  <a:srgbClr val="0E74BD"/>
                </a:solidFill>
                <a:latin typeface="+mj-lt"/>
                <a:cs typeface="Calibri" panose="020F0502020204030204" pitchFamily="34" charset="0"/>
              </a:rPr>
              <a:t>Burnout</a:t>
            </a:r>
            <a:endParaRPr lang="en-US" spc="-30" dirty="0">
              <a:solidFill>
                <a:srgbClr val="0E74BD"/>
              </a:solidFill>
              <a:latin typeface="+mj-lt"/>
              <a:cs typeface="Calibri" panose="020F0502020204030204" pitchFamily="34" charset="0"/>
            </a:endParaRPr>
          </a:p>
        </p:txBody>
      </p:sp>
      <p:sp>
        <p:nvSpPr>
          <p:cNvPr id="9" name="Content Placeholder 3">
            <a:extLst>
              <a:ext uri="{FF2B5EF4-FFF2-40B4-BE49-F238E27FC236}">
                <a16:creationId xmlns:a16="http://schemas.microsoft.com/office/drawing/2014/main" id="{5E4702C2-A368-9E43-A250-6A0426674F2B}"/>
              </a:ext>
            </a:extLst>
          </p:cNvPr>
          <p:cNvSpPr txBox="1">
            <a:spLocks/>
          </p:cNvSpPr>
          <p:nvPr/>
        </p:nvSpPr>
        <p:spPr>
          <a:xfrm>
            <a:off x="609600" y="1536486"/>
            <a:ext cx="10972800" cy="3945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National survey, % of physicians reporting burnout in 2020:</a:t>
            </a:r>
          </a:p>
          <a:p>
            <a:pPr marL="636588" lvl="1" indent="-236538">
              <a:spcBef>
                <a:spcPts val="0"/>
              </a:spcBef>
              <a:spcAft>
                <a:spcPts val="600"/>
              </a:spcAft>
              <a:buClr>
                <a:srgbClr val="008558"/>
              </a:buClr>
            </a:pPr>
            <a:r>
              <a:rPr lang="en-US" sz="2000" dirty="0" smtClean="0">
                <a:latin typeface="Calibri Light" panose="020F0302020204030204" pitchFamily="34" charset="0"/>
                <a:cs typeface="Calibri Light" panose="020F0302020204030204" pitchFamily="34" charset="0"/>
              </a:rPr>
              <a:t>All </a:t>
            </a:r>
            <a:r>
              <a:rPr lang="en-US" sz="2000" dirty="0" smtClean="0">
                <a:latin typeface="Calibri Light" panose="020F0302020204030204" pitchFamily="34" charset="0"/>
                <a:cs typeface="Calibri Light" panose="020F0302020204030204" pitchFamily="34" charset="0"/>
              </a:rPr>
              <a:t>physicians: 38</a:t>
            </a:r>
            <a:r>
              <a:rPr lang="en-US" sz="2000" dirty="0" smtClean="0">
                <a:latin typeface="Calibri Light" panose="020F0302020204030204" pitchFamily="34" charset="0"/>
                <a:cs typeface="Calibri Light" panose="020F0302020204030204" pitchFamily="34" charset="0"/>
              </a:rPr>
              <a:t>%</a:t>
            </a:r>
          </a:p>
          <a:p>
            <a:pPr marL="636588" lvl="1" indent="-236538">
              <a:spcBef>
                <a:spcPts val="0"/>
              </a:spcBef>
              <a:spcAft>
                <a:spcPts val="600"/>
              </a:spcAft>
              <a:buClr>
                <a:srgbClr val="008558"/>
              </a:buClr>
            </a:pPr>
            <a:r>
              <a:rPr lang="en-US" sz="2000" dirty="0" smtClean="0">
                <a:latin typeface="Calibri Light" panose="020F0302020204030204" pitchFamily="34" charset="0"/>
                <a:cs typeface="Calibri Light" panose="020F0302020204030204" pitchFamily="34" charset="0"/>
              </a:rPr>
              <a:t>Primary care physicians:  Over 50%</a:t>
            </a:r>
          </a:p>
          <a:p>
            <a:pPr marL="0" indent="0">
              <a:spcBef>
                <a:spcPts val="0"/>
              </a:spcBef>
              <a:spcAft>
                <a:spcPts val="1800"/>
              </a:spcAft>
              <a:buClr>
                <a:srgbClr val="008558"/>
              </a:buClr>
              <a:buFont typeface="Arial" panose="020B0604020202020204" pitchFamily="34" charset="0"/>
              <a:buNone/>
            </a:pPr>
            <a:r>
              <a:rPr lang="en-US" sz="2000" dirty="0" err="1" smtClean="0">
                <a:latin typeface="Calibri Light" panose="020F0302020204030204" pitchFamily="34" charset="0"/>
                <a:cs typeface="Calibri Light" panose="020F0302020204030204" pitchFamily="34" charset="0"/>
              </a:rPr>
              <a:t>Shanafelt</a:t>
            </a:r>
            <a:r>
              <a:rPr lang="en-US" sz="2000" dirty="0" smtClean="0">
                <a:latin typeface="Calibri Light" panose="020F0302020204030204" pitchFamily="34" charset="0"/>
                <a:cs typeface="Calibri Light" panose="020F0302020204030204" pitchFamily="34" charset="0"/>
              </a:rPr>
              <a:t> TD et al. Mayo Clinic Proceedings 2022;97:491-506.</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Survey of 740 primary care clinicians and staff in 2 local health systems:</a:t>
            </a:r>
          </a:p>
          <a:p>
            <a:pPr marL="636588" lvl="1" indent="-236538">
              <a:spcBef>
                <a:spcPts val="0"/>
              </a:spcBef>
              <a:spcAft>
                <a:spcPts val="600"/>
              </a:spcAft>
              <a:buClr>
                <a:srgbClr val="008558"/>
              </a:buClr>
            </a:pPr>
            <a:r>
              <a:rPr lang="en-US" sz="2000" dirty="0" smtClean="0">
                <a:latin typeface="Calibri Light" panose="020F0302020204030204" pitchFamily="34" charset="0"/>
                <a:cs typeface="Calibri Light" panose="020F0302020204030204" pitchFamily="34" charset="0"/>
              </a:rPr>
              <a:t>53% of clinicians and staff reported burnout</a:t>
            </a:r>
          </a:p>
          <a:p>
            <a:pPr marL="636588" lvl="1" indent="-236538">
              <a:spcBef>
                <a:spcPts val="0"/>
              </a:spcBef>
              <a:spcAft>
                <a:spcPts val="600"/>
              </a:spcAft>
              <a:buClr>
                <a:srgbClr val="008558"/>
              </a:buClr>
            </a:pPr>
            <a:r>
              <a:rPr lang="en-US" sz="2000" dirty="0" smtClean="0">
                <a:latin typeface="Calibri Light" panose="020F0302020204030204" pitchFamily="34" charset="0"/>
                <a:cs typeface="Calibri Light" panose="020F0302020204030204" pitchFamily="34" charset="0"/>
              </a:rPr>
              <a:t>Higher rates of burnout were associated with leaving practice.  </a:t>
            </a:r>
          </a:p>
          <a:p>
            <a:pPr marL="0" indent="0">
              <a:spcBef>
                <a:spcPts val="0"/>
              </a:spcBef>
              <a:spcAft>
                <a:spcPts val="1800"/>
              </a:spcAft>
              <a:buClr>
                <a:srgbClr val="008558"/>
              </a:buClr>
              <a:buFont typeface="Arial" panose="020B0604020202020204" pitchFamily="34" charset="0"/>
              <a:buNone/>
            </a:pPr>
            <a:r>
              <a:rPr lang="en-US" sz="2000" dirty="0" smtClean="0">
                <a:latin typeface="Calibri Light" panose="020F0302020204030204" pitchFamily="34" charset="0"/>
                <a:cs typeface="Calibri Light" panose="020F0302020204030204" pitchFamily="34" charset="0"/>
              </a:rPr>
              <a:t>Willard-Grace R et al. Burnout and health care workforce turnover. Ann Fam Med 2019;17:36-41. </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Burnout is strongly associated with reductions in work hours (</a:t>
            </a:r>
            <a:r>
              <a:rPr lang="en-US" sz="2400" dirty="0" err="1" smtClean="0">
                <a:latin typeface="Calibri Light" panose="020F0302020204030204" pitchFamily="34" charset="0"/>
                <a:cs typeface="Calibri Light" panose="020F0302020204030204" pitchFamily="34" charset="0"/>
              </a:rPr>
              <a:t>Shanafelt</a:t>
            </a:r>
            <a:r>
              <a:rPr lang="en-US" sz="2400" dirty="0" smtClean="0">
                <a:latin typeface="Calibri Light" panose="020F0302020204030204" pitchFamily="34" charset="0"/>
                <a:cs typeface="Calibri Light" panose="020F0302020204030204" pitchFamily="34" charset="0"/>
              </a:rPr>
              <a:t> TD et al. Mayo </a:t>
            </a:r>
            <a:r>
              <a:rPr lang="en-US" sz="2400" dirty="0" err="1" smtClean="0">
                <a:latin typeface="Calibri Light" panose="020F0302020204030204" pitchFamily="34" charset="0"/>
                <a:cs typeface="Calibri Light" panose="020F0302020204030204" pitchFamily="34" charset="0"/>
              </a:rPr>
              <a:t>Clin</a:t>
            </a:r>
            <a:r>
              <a:rPr lang="en-US" sz="2400" dirty="0" smtClean="0">
                <a:latin typeface="Calibri Light" panose="020F0302020204030204" pitchFamily="34" charset="0"/>
                <a:cs typeface="Calibri Light" panose="020F0302020204030204" pitchFamily="34" charset="0"/>
              </a:rPr>
              <a:t> </a:t>
            </a:r>
            <a:r>
              <a:rPr lang="en-US" sz="2400" dirty="0" err="1" smtClean="0">
                <a:latin typeface="Calibri Light" panose="020F0302020204030204" pitchFamily="34" charset="0"/>
                <a:cs typeface="Calibri Light" panose="020F0302020204030204" pitchFamily="34" charset="0"/>
              </a:rPr>
              <a:t>Proc</a:t>
            </a:r>
            <a:r>
              <a:rPr lang="en-US" sz="2400" dirty="0" smtClean="0">
                <a:latin typeface="Calibri Light" panose="020F0302020204030204" pitchFamily="34" charset="0"/>
                <a:cs typeface="Calibri Light" panose="020F0302020204030204" pitchFamily="34" charset="0"/>
              </a:rPr>
              <a:t> 2016;91:422-431)</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More burnout means more physicians leaving or cutting their hours,                                  leading to more work for everyone else </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Effective teams can greatly mitigate burnout</a:t>
            </a:r>
          </a:p>
          <a:p>
            <a:pPr marL="236538" indent="-236538">
              <a:spcBef>
                <a:spcPts val="0"/>
              </a:spcBef>
              <a:spcAft>
                <a:spcPts val="600"/>
              </a:spcAft>
              <a:buClr>
                <a:srgbClr val="008558"/>
              </a:buClr>
            </a:pPr>
            <a:endParaRPr lang="en-US" sz="24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p:txBody>
      </p:sp>
      <p:pic>
        <p:nvPicPr>
          <p:cNvPr id="10" name="Picture 9"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Tree>
    <p:extLst>
      <p:ext uri="{BB962C8B-B14F-4D97-AF65-F5344CB8AC3E}">
        <p14:creationId xmlns:p14="http://schemas.microsoft.com/office/powerpoint/2010/main" val="40005635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Poll #2</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7" name="Picture 6"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
        <p:nvSpPr>
          <p:cNvPr id="9"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rgbClr val="008558"/>
              </a:buClr>
              <a:buFont typeface="Arial" panose="020B0604020202020204" pitchFamily="34" charset="0"/>
              <a:buNone/>
            </a:pPr>
            <a:r>
              <a:rPr lang="en-US" sz="3000" dirty="0" smtClean="0">
                <a:latin typeface="Calibri Light" panose="020F0302020204030204" pitchFamily="34" charset="0"/>
                <a:cs typeface="Calibri Light" panose="020F0302020204030204" pitchFamily="34" charset="0"/>
              </a:rPr>
              <a:t>I feel that </a:t>
            </a:r>
            <a:r>
              <a:rPr lang="en-US" sz="3000" dirty="0" smtClean="0">
                <a:latin typeface="Calibri Light" panose="020F0302020204030204" pitchFamily="34" charset="0"/>
                <a:cs typeface="Calibri Light" panose="020F0302020204030204" pitchFamily="34" charset="0"/>
              </a:rPr>
              <a:t>burnout:</a:t>
            </a:r>
            <a:endParaRPr lang="en-US" sz="30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r>
              <a:rPr lang="en-US" sz="3000" dirty="0" smtClean="0">
                <a:latin typeface="Calibri Light" panose="020F0302020204030204" pitchFamily="34" charset="0"/>
                <a:cs typeface="Calibri Light" panose="020F0302020204030204" pitchFamily="34" charset="0"/>
              </a:rPr>
              <a:t>	a. Is a significant problem among staff, but not clinicians, at my 	health center</a:t>
            </a:r>
          </a:p>
          <a:p>
            <a:pPr marL="0" indent="0">
              <a:spcBef>
                <a:spcPts val="0"/>
              </a:spcBef>
              <a:spcAft>
                <a:spcPts val="600"/>
              </a:spcAft>
              <a:buClr>
                <a:srgbClr val="008558"/>
              </a:buClr>
              <a:buFont typeface="Arial" panose="020B0604020202020204" pitchFamily="34" charset="0"/>
              <a:buNone/>
            </a:pPr>
            <a:endParaRPr lang="en-US" sz="12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r>
              <a:rPr lang="en-US" sz="3000" dirty="0" smtClean="0">
                <a:latin typeface="Calibri Light" panose="020F0302020204030204" pitchFamily="34" charset="0"/>
                <a:cs typeface="Calibri Light" panose="020F0302020204030204" pitchFamily="34" charset="0"/>
              </a:rPr>
              <a:t>	b. Is a significant problem among clinicians but not staff at my 	health center</a:t>
            </a:r>
          </a:p>
          <a:p>
            <a:pPr marL="0" indent="0">
              <a:spcBef>
                <a:spcPts val="0"/>
              </a:spcBef>
              <a:spcAft>
                <a:spcPts val="600"/>
              </a:spcAft>
              <a:buClr>
                <a:srgbClr val="008558"/>
              </a:buClr>
              <a:buFont typeface="Arial" panose="020B0604020202020204" pitchFamily="34" charset="0"/>
              <a:buNone/>
            </a:pPr>
            <a:endParaRPr lang="en-US" sz="12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r>
              <a:rPr lang="en-US" sz="3000" dirty="0" smtClean="0">
                <a:latin typeface="Calibri Light" panose="020F0302020204030204" pitchFamily="34" charset="0"/>
                <a:cs typeface="Calibri Light" panose="020F0302020204030204" pitchFamily="34" charset="0"/>
              </a:rPr>
              <a:t>	c. Is a significant problem among staff and clinicians</a:t>
            </a:r>
          </a:p>
          <a:p>
            <a:pPr marL="0" indent="0">
              <a:spcBef>
                <a:spcPts val="0"/>
              </a:spcBef>
              <a:spcAft>
                <a:spcPts val="600"/>
              </a:spcAft>
              <a:buClr>
                <a:srgbClr val="008558"/>
              </a:buClr>
              <a:buFont typeface="Arial" panose="020B0604020202020204" pitchFamily="34" charset="0"/>
              <a:buNone/>
            </a:pPr>
            <a:endParaRPr lang="en-US" sz="12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r>
              <a:rPr lang="en-US" sz="3000" dirty="0" smtClean="0">
                <a:latin typeface="Calibri Light" panose="020F0302020204030204" pitchFamily="34" charset="0"/>
                <a:cs typeface="Calibri Light" panose="020F0302020204030204" pitchFamily="34" charset="0"/>
              </a:rPr>
              <a:t>	d. Is not an important problem at my health center</a:t>
            </a: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665468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27779A16-415A-9145-B181-90C7EE2C2DF1}"/>
              </a:ext>
            </a:extLst>
          </p:cNvPr>
          <p:cNvSpPr txBox="1">
            <a:spLocks/>
          </p:cNvSpPr>
          <p:nvPr/>
        </p:nvSpPr>
        <p:spPr>
          <a:xfrm>
            <a:off x="609600" y="1231157"/>
            <a:ext cx="10972800" cy="72442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b="1" spc="-30" dirty="0" smtClean="0">
                <a:solidFill>
                  <a:srgbClr val="0E74BD"/>
                </a:solidFill>
                <a:cs typeface="Calibri" panose="020F0502020204030204" pitchFamily="34" charset="0"/>
              </a:rPr>
              <a:t>Burnout</a:t>
            </a:r>
            <a:endParaRPr lang="en-US" b="1" spc="-30" dirty="0">
              <a:solidFill>
                <a:srgbClr val="0E74BD"/>
              </a:solidFill>
              <a:cs typeface="Calibri" panose="020F0502020204030204" pitchFamily="34" charset="0"/>
            </a:endParaRPr>
          </a:p>
        </p:txBody>
      </p:sp>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609600" y="1955586"/>
            <a:ext cx="10972800" cy="511449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The </a:t>
            </a:r>
            <a:r>
              <a:rPr lang="en-US" sz="2600" dirty="0" err="1" smtClean="0">
                <a:latin typeface="Calibri Light" panose="020F0302020204030204" pitchFamily="34" charset="0"/>
                <a:cs typeface="Calibri Light" panose="020F0302020204030204" pitchFamily="34" charset="0"/>
              </a:rPr>
              <a:t>Maslach</a:t>
            </a:r>
            <a:r>
              <a:rPr lang="en-US" sz="2600" dirty="0" smtClean="0">
                <a:latin typeface="Calibri Light" panose="020F0302020204030204" pitchFamily="34" charset="0"/>
                <a:cs typeface="Calibri Light" panose="020F0302020204030204" pitchFamily="34" charset="0"/>
              </a:rPr>
              <a:t> Burnout Inventory measures 3 components of burnout</a:t>
            </a:r>
          </a:p>
          <a:p>
            <a:pPr marL="236538"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Two of these are:</a:t>
            </a:r>
          </a:p>
          <a:p>
            <a:pPr marL="636588" lvl="1" indent="-236538">
              <a:spcBef>
                <a:spcPts val="0"/>
              </a:spcBef>
              <a:spcAft>
                <a:spcPts val="600"/>
              </a:spcAft>
              <a:buClr>
                <a:srgbClr val="008558"/>
              </a:buClr>
            </a:pPr>
            <a:r>
              <a:rPr lang="en-US" sz="2200" dirty="0" smtClean="0">
                <a:latin typeface="Calibri Light" panose="020F0302020204030204" pitchFamily="34" charset="0"/>
                <a:cs typeface="Calibri Light" panose="020F0302020204030204" pitchFamily="34" charset="0"/>
              </a:rPr>
              <a:t>Emotional exhaustion</a:t>
            </a:r>
          </a:p>
          <a:p>
            <a:pPr marL="636588" lvl="1" indent="-236538">
              <a:spcBef>
                <a:spcPts val="0"/>
              </a:spcBef>
              <a:spcAft>
                <a:spcPts val="600"/>
              </a:spcAft>
              <a:buClr>
                <a:srgbClr val="008558"/>
              </a:buClr>
            </a:pPr>
            <a:r>
              <a:rPr lang="en-US" sz="2200" dirty="0" smtClean="0">
                <a:latin typeface="Calibri Light" panose="020F0302020204030204" pitchFamily="34" charset="0"/>
                <a:cs typeface="Calibri Light" panose="020F0302020204030204" pitchFamily="34" charset="0"/>
              </a:rPr>
              <a:t>Cynicism</a:t>
            </a:r>
          </a:p>
          <a:p>
            <a:pPr marL="236538"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Emotional exhaustion: “I have too much work.” Seeing too many patients too fast for too many days </a:t>
            </a:r>
          </a:p>
          <a:p>
            <a:pPr marL="236538"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Cynicism: feeling alienated from the work: “I don’t like my work” – EMR documentation</a:t>
            </a:r>
          </a:p>
          <a:p>
            <a:pPr marL="236538"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In one study, </a:t>
            </a:r>
          </a:p>
          <a:p>
            <a:pPr marL="636588" lvl="1" indent="-236538">
              <a:spcBef>
                <a:spcPts val="0"/>
              </a:spcBef>
              <a:spcAft>
                <a:spcPts val="600"/>
              </a:spcAft>
              <a:buClr>
                <a:srgbClr val="008558"/>
              </a:buClr>
            </a:pPr>
            <a:r>
              <a:rPr lang="en-US" sz="2200" dirty="0" smtClean="0">
                <a:solidFill>
                  <a:schemeClr val="accent2"/>
                </a:solidFill>
                <a:latin typeface="Calibri Light" panose="020F0302020204030204" pitchFamily="34" charset="0"/>
                <a:cs typeface="Calibri Light" panose="020F0302020204030204" pitchFamily="34" charset="0"/>
              </a:rPr>
              <a:t>27% </a:t>
            </a:r>
            <a:r>
              <a:rPr lang="en-US" sz="2200" dirty="0" smtClean="0">
                <a:latin typeface="Calibri Light" panose="020F0302020204030204" pitchFamily="34" charset="0"/>
                <a:cs typeface="Calibri Light" panose="020F0302020204030204" pitchFamily="34" charset="0"/>
              </a:rPr>
              <a:t>of the average physician’s day was face time with patients.</a:t>
            </a:r>
          </a:p>
          <a:p>
            <a:pPr marL="636588" lvl="1" indent="-236538">
              <a:spcBef>
                <a:spcPts val="0"/>
              </a:spcBef>
              <a:spcAft>
                <a:spcPts val="600"/>
              </a:spcAft>
              <a:buClr>
                <a:srgbClr val="008558"/>
              </a:buClr>
            </a:pPr>
            <a:r>
              <a:rPr lang="en-US" sz="2200" dirty="0" smtClean="0">
                <a:solidFill>
                  <a:schemeClr val="accent2"/>
                </a:solidFill>
                <a:latin typeface="Calibri Light" panose="020F0302020204030204" pitchFamily="34" charset="0"/>
                <a:cs typeface="Calibri Light" panose="020F0302020204030204" pitchFamily="34" charset="0"/>
              </a:rPr>
              <a:t>49% </a:t>
            </a:r>
            <a:r>
              <a:rPr lang="en-US" sz="2200" dirty="0" smtClean="0">
                <a:latin typeface="Calibri Light" panose="020F0302020204030204" pitchFamily="34" charset="0"/>
                <a:cs typeface="Calibri Light" panose="020F0302020204030204" pitchFamily="34" charset="0"/>
              </a:rPr>
              <a:t>was spent on EMR and administrative work </a:t>
            </a:r>
            <a:r>
              <a:rPr lang="en-US" sz="2600" dirty="0" smtClean="0">
                <a:latin typeface="Calibri Light" panose="020F0302020204030204" pitchFamily="34" charset="0"/>
                <a:cs typeface="Calibri Light" panose="020F0302020204030204" pitchFamily="34" charset="0"/>
              </a:rPr>
              <a:t>  </a:t>
            </a:r>
          </a:p>
          <a:p>
            <a:pPr marL="400050" lvl="1" indent="0">
              <a:spcBef>
                <a:spcPts val="0"/>
              </a:spcBef>
              <a:spcAft>
                <a:spcPts val="600"/>
              </a:spcAft>
              <a:buClr>
                <a:srgbClr val="008558"/>
              </a:buClr>
              <a:buFont typeface="Arial" panose="020B0604020202020204" pitchFamily="34" charset="0"/>
              <a:buNone/>
            </a:pPr>
            <a:r>
              <a:rPr lang="en-US" sz="2200" dirty="0" err="1" smtClean="0">
                <a:latin typeface="Calibri Light" panose="020F0302020204030204" pitchFamily="34" charset="0"/>
                <a:cs typeface="Calibri Light" panose="020F0302020204030204" pitchFamily="34" charset="0"/>
              </a:rPr>
              <a:t>Sinsky</a:t>
            </a:r>
            <a:r>
              <a:rPr lang="en-US" sz="2200" dirty="0" smtClean="0">
                <a:latin typeface="Calibri Light" panose="020F0302020204030204" pitchFamily="34" charset="0"/>
                <a:cs typeface="Calibri Light" panose="020F0302020204030204" pitchFamily="34" charset="0"/>
              </a:rPr>
              <a:t> et al.. Ann Intern Med 2016;165:753-760</a:t>
            </a:r>
          </a:p>
          <a:p>
            <a:pPr marL="0" indent="0" algn="ctr">
              <a:spcBef>
                <a:spcPts val="0"/>
              </a:spcBef>
              <a:spcAft>
                <a:spcPts val="600"/>
              </a:spcAft>
              <a:buClr>
                <a:srgbClr val="008558"/>
              </a:buClr>
              <a:buFont typeface="Arial" panose="020B0604020202020204" pitchFamily="34" charset="0"/>
              <a:buNone/>
            </a:pPr>
            <a:endParaRPr lang="en-US" sz="6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Font typeface="Arial" panose="020B0604020202020204" pitchFamily="34" charset="0"/>
              <a:buNone/>
            </a:pPr>
            <a:r>
              <a:rPr lang="en-US" sz="3000" b="1" dirty="0" smtClean="0">
                <a:solidFill>
                  <a:srgbClr val="1DAF4C"/>
                </a:solidFill>
                <a:latin typeface="Calibri Light" panose="020F0302020204030204" pitchFamily="34" charset="0"/>
                <a:cs typeface="Calibri Light" panose="020F0302020204030204" pitchFamily="34" charset="0"/>
              </a:rPr>
              <a:t>Even with burnout, many primary care </a:t>
            </a:r>
            <a:r>
              <a:rPr lang="en-US" sz="3000" b="1" dirty="0" smtClean="0">
                <a:solidFill>
                  <a:srgbClr val="1DAF4C"/>
                </a:solidFill>
                <a:latin typeface="Calibri Light" panose="020F0302020204030204" pitchFamily="34" charset="0"/>
                <a:cs typeface="Calibri Light" panose="020F0302020204030204" pitchFamily="34" charset="0"/>
              </a:rPr>
              <a:t>clinicians feel </a:t>
            </a:r>
            <a:r>
              <a:rPr lang="en-US" sz="3000" b="1" dirty="0" smtClean="0">
                <a:solidFill>
                  <a:srgbClr val="1DAF4C"/>
                </a:solidFill>
                <a:latin typeface="Calibri Light" panose="020F0302020204030204" pitchFamily="34" charset="0"/>
                <a:cs typeface="Calibri Light" panose="020F0302020204030204" pitchFamily="34" charset="0"/>
              </a:rPr>
              <a:t>great joy in our work</a:t>
            </a: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pic>
        <p:nvPicPr>
          <p:cNvPr id="9" name="Picture 8"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Tree>
    <p:extLst>
      <p:ext uri="{BB962C8B-B14F-4D97-AF65-F5344CB8AC3E}">
        <p14:creationId xmlns:p14="http://schemas.microsoft.com/office/powerpoint/2010/main" val="6373513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Burnout</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800"/>
              </a:spcAft>
              <a:buClr>
                <a:srgbClr val="008558"/>
              </a:buClr>
            </a:pPr>
            <a:r>
              <a:rPr lang="en-US" sz="3000" dirty="0" smtClean="0">
                <a:latin typeface="Calibri Light" panose="020F0302020204030204" pitchFamily="34" charset="0"/>
                <a:cs typeface="Calibri Light" panose="020F0302020204030204" pitchFamily="34" charset="0"/>
              </a:rPr>
              <a:t>As access gets worse, burnout increases </a:t>
            </a:r>
          </a:p>
          <a:p>
            <a:pPr marL="236538" indent="-236538">
              <a:spcBef>
                <a:spcPts val="0"/>
              </a:spcBef>
              <a:spcAft>
                <a:spcPts val="800"/>
              </a:spcAft>
              <a:buClr>
                <a:srgbClr val="008558"/>
              </a:buClr>
            </a:pPr>
            <a:r>
              <a:rPr lang="en-US" sz="3000" dirty="0" smtClean="0">
                <a:latin typeface="Calibri Light" panose="020F0302020204030204" pitchFamily="34" charset="0"/>
                <a:cs typeface="Calibri Light" panose="020F0302020204030204" pitchFamily="34" charset="0"/>
              </a:rPr>
              <a:t>Patients are calling to get into the clinic or dropping in, creating chaos in the daily schedule</a:t>
            </a:r>
          </a:p>
          <a:p>
            <a:pPr marL="236538" indent="-236538">
              <a:spcBef>
                <a:spcPts val="0"/>
              </a:spcBef>
              <a:spcAft>
                <a:spcPts val="800"/>
              </a:spcAft>
              <a:buClr>
                <a:srgbClr val="008558"/>
              </a:buClr>
            </a:pPr>
            <a:r>
              <a:rPr lang="en-US" sz="3000" dirty="0" smtClean="0">
                <a:latin typeface="Calibri Light" panose="020F0302020204030204" pitchFamily="34" charset="0"/>
                <a:cs typeface="Calibri Light" panose="020F0302020204030204" pitchFamily="34" charset="0"/>
              </a:rPr>
              <a:t>As panel size increases, burnout increases</a:t>
            </a:r>
          </a:p>
          <a:p>
            <a:pPr marL="236538" indent="-236538">
              <a:spcBef>
                <a:spcPts val="0"/>
              </a:spcBef>
              <a:spcAft>
                <a:spcPts val="800"/>
              </a:spcAft>
              <a:buClr>
                <a:srgbClr val="008558"/>
              </a:buClr>
            </a:pPr>
            <a:r>
              <a:rPr lang="en-US" sz="3000" dirty="0" smtClean="0">
                <a:latin typeface="Calibri Light" panose="020F0302020204030204" pitchFamily="34" charset="0"/>
                <a:cs typeface="Calibri Light" panose="020F0302020204030204" pitchFamily="34" charset="0"/>
              </a:rPr>
              <a:t>Almost all burnout studies are about physicians; most nursing burnout studies focus on hospital nursing </a:t>
            </a:r>
          </a:p>
          <a:p>
            <a:pPr marL="236538" indent="-236538">
              <a:spcBef>
                <a:spcPts val="0"/>
              </a:spcBef>
              <a:spcAft>
                <a:spcPts val="800"/>
              </a:spcAft>
              <a:buClr>
                <a:srgbClr val="008558"/>
              </a:buClr>
            </a:pPr>
            <a:r>
              <a:rPr lang="en-US" sz="3000" dirty="0" smtClean="0">
                <a:latin typeface="Calibri Light" panose="020F0302020204030204" pitchFamily="34" charset="0"/>
                <a:cs typeface="Calibri Light" panose="020F0302020204030204" pitchFamily="34" charset="0"/>
              </a:rPr>
              <a:t>In a recent letter to the New York Times, a California family physician suggested that </a:t>
            </a:r>
            <a:r>
              <a:rPr lang="en-US" sz="3000" dirty="0" smtClean="0">
                <a:solidFill>
                  <a:srgbClr val="C00000"/>
                </a:solidFill>
                <a:latin typeface="Calibri Light" panose="020F0302020204030204" pitchFamily="34" charset="0"/>
                <a:cs typeface="Calibri Light" panose="020F0302020204030204" pitchFamily="34" charset="0"/>
              </a:rPr>
              <a:t>burnout</a:t>
            </a:r>
            <a:r>
              <a:rPr lang="en-US" sz="3000" dirty="0" smtClean="0">
                <a:latin typeface="Calibri Light" panose="020F0302020204030204" pitchFamily="34" charset="0"/>
                <a:cs typeface="Calibri Light" panose="020F0302020204030204" pitchFamily="34" charset="0"/>
              </a:rPr>
              <a:t> is not the best term. It should be </a:t>
            </a:r>
            <a:r>
              <a:rPr lang="en-US" sz="3000" dirty="0" smtClean="0">
                <a:solidFill>
                  <a:srgbClr val="C00000"/>
                </a:solidFill>
                <a:latin typeface="Calibri Light" panose="020F0302020204030204" pitchFamily="34" charset="0"/>
                <a:cs typeface="Calibri Light" panose="020F0302020204030204" pitchFamily="34" charset="0"/>
              </a:rPr>
              <a:t>overwork</a:t>
            </a:r>
            <a:r>
              <a:rPr lang="en-US" sz="3000" dirty="0" smtClean="0">
                <a:latin typeface="Calibri Light" panose="020F0302020204030204" pitchFamily="34" charset="0"/>
                <a:cs typeface="Calibri Light" panose="020F0302020204030204" pitchFamily="34" charset="0"/>
              </a:rPr>
              <a:t>. </a:t>
            </a:r>
            <a:endParaRPr lang="en-US" sz="3000" dirty="0">
              <a:latin typeface="Calibri Light" panose="020F0302020204030204" pitchFamily="34" charset="0"/>
              <a:cs typeface="Calibri Light" panose="020F0302020204030204" pitchFamily="34" charset="0"/>
            </a:endParaRPr>
          </a:p>
        </p:txBody>
      </p:sp>
      <p:pic>
        <p:nvPicPr>
          <p:cNvPr id="7" name="Picture 6"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Tree>
    <p:extLst>
      <p:ext uri="{BB962C8B-B14F-4D97-AF65-F5344CB8AC3E}">
        <p14:creationId xmlns:p14="http://schemas.microsoft.com/office/powerpoint/2010/main" val="39595275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93A05E-BEC0-D99F-AED7-AEFCA15E7A40}"/>
              </a:ext>
            </a:extLst>
          </p:cNvPr>
          <p:cNvSpPr txBox="1">
            <a:spLocks/>
          </p:cNvSpPr>
          <p:nvPr/>
        </p:nvSpPr>
        <p:spPr>
          <a:xfrm>
            <a:off x="942109" y="1135518"/>
            <a:ext cx="10515600" cy="739775"/>
          </a:xfrm>
          <a:prstGeom prst="rect">
            <a:avLst/>
          </a:prstGeom>
        </p:spPr>
        <p:txBody>
          <a:bodyPr anchor="ctr">
            <a:normAutofit/>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sz="3200" dirty="0" smtClean="0">
                <a:solidFill>
                  <a:srgbClr val="C00000"/>
                </a:solidFill>
                <a:latin typeface="+mj-lt"/>
              </a:rPr>
              <a:t>The devastation and the beauty of California</a:t>
            </a:r>
            <a:endParaRPr lang="en-US" sz="3200" dirty="0">
              <a:solidFill>
                <a:srgbClr val="C00000"/>
              </a:solidFill>
              <a:latin typeface="+mj-lt"/>
            </a:endParaRPr>
          </a:p>
        </p:txBody>
      </p:sp>
      <p:pic>
        <p:nvPicPr>
          <p:cNvPr id="7" name="Content Placeholder 10" descr="A picture containing outdoor, sky, grass, field&#10;&#10;Description automatically generated">
            <a:extLst>
              <a:ext uri="{FF2B5EF4-FFF2-40B4-BE49-F238E27FC236}">
                <a16:creationId xmlns:a16="http://schemas.microsoft.com/office/drawing/2014/main" id="{8F502955-44CD-B322-C579-74E934A7A596}"/>
              </a:ext>
            </a:extLst>
          </p:cNvPr>
          <p:cNvPicPr>
            <a:picLocks noChangeAspect="1"/>
          </p:cNvPicPr>
          <p:nvPr/>
        </p:nvPicPr>
        <p:blipFill>
          <a:blip r:embed="rId3"/>
          <a:stretch>
            <a:fillRect/>
          </a:stretch>
        </p:blipFill>
        <p:spPr>
          <a:xfrm>
            <a:off x="1581773" y="1875293"/>
            <a:ext cx="4170768" cy="3471622"/>
          </a:xfrm>
          <a:prstGeom prst="rect">
            <a:avLst/>
          </a:prstGeom>
        </p:spPr>
      </p:pic>
      <p:pic>
        <p:nvPicPr>
          <p:cNvPr id="8" name="Content Placeholder 16" descr="A lake with trees and mountains in the background&#10;&#10;Description automatically generated with medium confidence">
            <a:extLst>
              <a:ext uri="{FF2B5EF4-FFF2-40B4-BE49-F238E27FC236}">
                <a16:creationId xmlns:a16="http://schemas.microsoft.com/office/drawing/2014/main" id="{42FF3BBE-F9D2-A0D2-B361-1B6C5658A6B8}"/>
              </a:ext>
            </a:extLst>
          </p:cNvPr>
          <p:cNvPicPr>
            <a:picLocks noChangeAspect="1"/>
          </p:cNvPicPr>
          <p:nvPr/>
        </p:nvPicPr>
        <p:blipFill>
          <a:blip r:embed="rId4"/>
          <a:stretch>
            <a:fillRect/>
          </a:stretch>
        </p:blipFill>
        <p:spPr>
          <a:xfrm>
            <a:off x="6385301" y="1875294"/>
            <a:ext cx="4170768" cy="3471622"/>
          </a:xfrm>
          <a:prstGeom prst="rect">
            <a:avLst/>
          </a:prstGeom>
        </p:spPr>
      </p:pic>
      <p:sp>
        <p:nvSpPr>
          <p:cNvPr id="9" name="TextBox 8">
            <a:extLst>
              <a:ext uri="{FF2B5EF4-FFF2-40B4-BE49-F238E27FC236}">
                <a16:creationId xmlns:a16="http://schemas.microsoft.com/office/drawing/2014/main" id="{7DD4F915-6D6B-546D-6D5C-B88B0B33DE17}"/>
              </a:ext>
            </a:extLst>
          </p:cNvPr>
          <p:cNvSpPr txBox="1"/>
          <p:nvPr/>
        </p:nvSpPr>
        <p:spPr>
          <a:xfrm>
            <a:off x="0" y="5341918"/>
            <a:ext cx="12399818" cy="584775"/>
          </a:xfrm>
          <a:prstGeom prst="rect">
            <a:avLst/>
          </a:prstGeom>
          <a:noFill/>
        </p:spPr>
        <p:txBody>
          <a:bodyPr wrap="square" rtlCol="0" anchor="ctr">
            <a:spAutoFit/>
          </a:bodyPr>
          <a:lstStyle/>
          <a:p>
            <a:pPr algn="ctr"/>
            <a:r>
              <a:rPr lang="en-US" sz="3200" b="1" dirty="0">
                <a:solidFill>
                  <a:srgbClr val="00B050"/>
                </a:solidFill>
                <a:latin typeface="+mj-lt"/>
              </a:rPr>
              <a:t>Emblematic of the 2 sides – burnout and joy -- of primary care </a:t>
            </a:r>
          </a:p>
        </p:txBody>
      </p:sp>
      <p:pic>
        <p:nvPicPr>
          <p:cNvPr id="10" name="Picture 9"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5"/>
          <a:stretch>
            <a:fillRect/>
          </a:stretch>
        </p:blipFill>
        <p:spPr>
          <a:xfrm>
            <a:off x="374572" y="449519"/>
            <a:ext cx="2087809" cy="905555"/>
          </a:xfrm>
          <a:prstGeom prst="rect">
            <a:avLst/>
          </a:prstGeom>
        </p:spPr>
      </p:pic>
    </p:spTree>
    <p:extLst>
      <p:ext uri="{BB962C8B-B14F-4D97-AF65-F5344CB8AC3E}">
        <p14:creationId xmlns:p14="http://schemas.microsoft.com/office/powerpoint/2010/main" val="23203861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Don Berwick and the Triple Aim</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7708900" cy="4546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In 2008, Don Berwick, a pediatrician and the nation’s foremost leader on improving health care, unveiled the doctrine of the triple aim</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The triple aim:</a:t>
            </a:r>
          </a:p>
          <a:p>
            <a:pPr marL="636588" lvl="1" indent="-236538">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Improving the patient experience of care </a:t>
            </a:r>
          </a:p>
          <a:p>
            <a:pPr marL="636588" lvl="1" indent="-236538">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Improving the health of populations</a:t>
            </a:r>
          </a:p>
          <a:p>
            <a:pPr marL="636588" lvl="1" indent="-236538">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Reducing the cost of health care</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The triple aim was widely accepted as health care’s overarching goals</a:t>
            </a:r>
          </a:p>
          <a:p>
            <a:pPr marL="236538" indent="-236538">
              <a:spcBef>
                <a:spcPts val="0"/>
              </a:spcBef>
              <a:spcAft>
                <a:spcPts val="600"/>
              </a:spcAft>
              <a:buClr>
                <a:srgbClr val="008558"/>
              </a:buClr>
            </a:pPr>
            <a:endParaRPr lang="en-US" sz="240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p:txBody>
      </p:sp>
      <p:pic>
        <p:nvPicPr>
          <p:cNvPr id="9" name="Picture 8" descr="Diagram&#10;&#10;Description automatically generated">
            <a:extLst>
              <a:ext uri="{FF2B5EF4-FFF2-40B4-BE49-F238E27FC236}">
                <a16:creationId xmlns:a16="http://schemas.microsoft.com/office/drawing/2014/main" id="{3DC11CCE-4613-4740-8605-17800E12BC1C}"/>
              </a:ext>
            </a:extLst>
          </p:cNvPr>
          <p:cNvPicPr>
            <a:picLocks noChangeAspect="1"/>
          </p:cNvPicPr>
          <p:nvPr/>
        </p:nvPicPr>
        <p:blipFill>
          <a:blip r:embed="rId3"/>
          <a:stretch>
            <a:fillRect/>
          </a:stretch>
        </p:blipFill>
        <p:spPr>
          <a:xfrm>
            <a:off x="7658100" y="2877767"/>
            <a:ext cx="4057829" cy="2235245"/>
          </a:xfrm>
          <a:prstGeom prst="rect">
            <a:avLst/>
          </a:prstGeom>
        </p:spPr>
      </p:pic>
      <p:sp>
        <p:nvSpPr>
          <p:cNvPr id="10" name="Rectangle 9"/>
          <p:cNvSpPr/>
          <p:nvPr/>
        </p:nvSpPr>
        <p:spPr>
          <a:xfrm>
            <a:off x="609600" y="5796698"/>
            <a:ext cx="7304227" cy="646331"/>
          </a:xfrm>
          <a:prstGeom prst="rect">
            <a:avLst/>
          </a:prstGeom>
        </p:spPr>
        <p:txBody>
          <a:bodyPr wrap="square">
            <a:spAutoFit/>
          </a:bodyPr>
          <a:lstStyle/>
          <a:p>
            <a:pPr defTabSz="457200"/>
            <a:r>
              <a:rPr lang="en-US" dirty="0">
                <a:solidFill>
                  <a:prstClr val="black">
                    <a:lumMod val="95000"/>
                    <a:lumOff val="5000"/>
                  </a:prstClr>
                </a:solidFill>
              </a:rPr>
              <a:t>Source: Berwick DM et al. The </a:t>
            </a:r>
            <a:r>
              <a:rPr lang="en-US" dirty="0">
                <a:solidFill>
                  <a:prstClr val="black"/>
                </a:solidFill>
              </a:rPr>
              <a:t>triple aim: care, health, and cost. Health Affairs 2008;27:759-769.</a:t>
            </a:r>
          </a:p>
        </p:txBody>
      </p:sp>
      <p:pic>
        <p:nvPicPr>
          <p:cNvPr id="11" name="Picture 10"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4"/>
          <a:stretch>
            <a:fillRect/>
          </a:stretch>
        </p:blipFill>
        <p:spPr>
          <a:xfrm>
            <a:off x="374572" y="449519"/>
            <a:ext cx="2087809" cy="905555"/>
          </a:xfrm>
          <a:prstGeom prst="rect">
            <a:avLst/>
          </a:prstGeom>
        </p:spPr>
      </p:pic>
    </p:spTree>
    <p:extLst>
      <p:ext uri="{BB962C8B-B14F-4D97-AF65-F5344CB8AC3E}">
        <p14:creationId xmlns:p14="http://schemas.microsoft.com/office/powerpoint/2010/main" val="591620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559114" y="1179273"/>
            <a:ext cx="11023286" cy="724429"/>
          </a:xfrm>
        </p:spPr>
        <p:txBody>
          <a:bodyPr anchor="t"/>
          <a:lstStyle/>
          <a:p>
            <a:pPr algn="ctr">
              <a:lnSpc>
                <a:spcPct val="90000"/>
              </a:lnSpc>
            </a:pPr>
            <a:r>
              <a:rPr lang="en-US" b="1" spc="-30" dirty="0" smtClean="0">
                <a:solidFill>
                  <a:srgbClr val="0E74BD"/>
                </a:solidFill>
                <a:latin typeface="Calibri" panose="020F0502020204030204" pitchFamily="34" charset="0"/>
                <a:cs typeface="Calibri" panose="020F0502020204030204" pitchFamily="34" charset="0"/>
              </a:rPr>
              <a:t>Learning Collaborative Faculty</a:t>
            </a:r>
            <a:endParaRPr lang="en-US" b="1" spc="-30" dirty="0">
              <a:solidFill>
                <a:srgbClr val="0E74BD"/>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0" cap="none" spc="0" normalizeH="0" baseline="0" noProof="0" dirty="0">
              <a:ln>
                <a:noFill/>
              </a:ln>
              <a:solidFill>
                <a:srgbClr val="1B3749"/>
              </a:solidFill>
              <a:effectLst/>
              <a:uLnTx/>
              <a:uFillTx/>
              <a:latin typeface="Calibri"/>
              <a:ea typeface="+mn-ea"/>
              <a:cs typeface="+mn-cs"/>
            </a:endParaRPr>
          </a:p>
        </p:txBody>
      </p:sp>
      <p:sp>
        <p:nvSpPr>
          <p:cNvPr id="8" name="Content Placeholder 2"/>
          <p:cNvSpPr txBox="1">
            <a:spLocks/>
          </p:cNvSpPr>
          <p:nvPr/>
        </p:nvSpPr>
        <p:spPr>
          <a:xfrm>
            <a:off x="864549" y="1903702"/>
            <a:ext cx="5303520" cy="4846320"/>
          </a:xfrm>
          <a:prstGeom prst="rect">
            <a:avLst/>
          </a:prstGeom>
          <a:noFill/>
          <a:ln w="25400" cap="flat" cmpd="sng" algn="ctr">
            <a:solidFill>
              <a:srgbClr val="4F81BD"/>
            </a:solidFill>
            <a:prstDash val="solid"/>
          </a:ln>
          <a:effectLst/>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NTTAP Faculty</a:t>
            </a:r>
            <a:r>
              <a:rPr kumimoji="0" lang="en-US" sz="24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 </a:t>
            </a:r>
            <a:r>
              <a:rPr kumimoji="0" lang="en-US" sz="2400" b="1"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Collaborative Design,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and Facilitation </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endParaRPr kumimoji="0" lang="en-US" sz="1050" b="1" i="0" u="none" strike="noStrike" kern="1200" cap="none" spc="0" normalizeH="0" baseline="0" noProof="0" dirty="0" smtClean="0">
              <a:ln>
                <a:noFill/>
              </a:ln>
              <a:solidFill>
                <a:srgbClr val="FF0000"/>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Amanda Schiessl, MPP</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Project Director/Co-PI, NCA</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Amanda@mwhs1.com</a:t>
            </a:r>
            <a:b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br>
            <a:endPar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Margaret Flinter,  APRN, PhD, FAAN</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Co-PI, NCA &amp; Senior Vice President/Clinical Director</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Margaret@mwhs1.com </a:t>
            </a:r>
            <a:b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br>
            <a:endPar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endParaRPr>
          </a:p>
          <a:p>
            <a:pPr marL="5715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Bianca Flowers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Program Manager</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flowerb@mwhs1.com</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endParaRPr>
          </a:p>
          <a:p>
            <a:pPr marL="5715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Meaghan Angers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Program Manager</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angersm@mwhs1.com</a:t>
            </a:r>
            <a:endParaRPr kumimoji="0" lang="en-US" sz="1050" b="0" i="0" u="none" strike="noStrike" kern="1200" cap="none" spc="0" normalizeH="0" baseline="0" noProof="0" dirty="0">
              <a:ln>
                <a:noFill/>
              </a:ln>
              <a:solidFill>
                <a:sysClr val="windowText" lastClr="000000"/>
              </a:solidFill>
              <a:effectLst/>
              <a:uLnTx/>
              <a:uFillTx/>
              <a:latin typeface="Calibri Light" panose="020F0302020204030204" pitchFamily="34" charset="0"/>
              <a:ea typeface="+mn-ea"/>
              <a:cs typeface="Calibri Light" panose="020F0302020204030204" pitchFamily="34" charset="0"/>
            </a:endParaRPr>
          </a:p>
        </p:txBody>
      </p:sp>
      <p:sp>
        <p:nvSpPr>
          <p:cNvPr id="9" name="Content Placeholder 2"/>
          <p:cNvSpPr txBox="1">
            <a:spLocks/>
          </p:cNvSpPr>
          <p:nvPr/>
        </p:nvSpPr>
        <p:spPr>
          <a:xfrm>
            <a:off x="6278880" y="1903702"/>
            <a:ext cx="5303520" cy="4846320"/>
          </a:xfrm>
          <a:prstGeom prst="rect">
            <a:avLst/>
          </a:prstGeom>
          <a:noFill/>
          <a:ln w="25400" cap="flat" cmpd="sng" algn="ctr">
            <a:solidFill>
              <a:srgbClr val="9BBB59"/>
            </a:solidFill>
            <a:prstDash val="solid"/>
          </a:ln>
          <a:effectLst/>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Mentors, Coaching Faculty</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Deborah Ward, RN </a:t>
            </a:r>
          </a:p>
          <a:p>
            <a:pPr lvl="1">
              <a:buFont typeface="Wingdings" panose="05000000000000000000" pitchFamily="2" charset="2"/>
              <a:buChar char="§"/>
              <a:defRPr/>
            </a:pPr>
            <a:r>
              <a:rPr lang="en-US" sz="2100" dirty="0">
                <a:solidFill>
                  <a:prstClr val="black"/>
                </a:solidFill>
                <a:latin typeface="Calibri Light" panose="020F0302020204030204" pitchFamily="34" charset="0"/>
                <a:cs typeface="Calibri Light" panose="020F0302020204030204" pitchFamily="34" charset="0"/>
              </a:rPr>
              <a:t>Quality Improvement Consultant</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WardD@mwhs1.com</a:t>
            </a:r>
            <a:r>
              <a:rPr kumimoji="0" lang="en-US" sz="21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
            </a:r>
            <a:br>
              <a:rPr kumimoji="0" lang="en-US" sz="21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br>
            <a:endParaRPr kumimoji="0" lang="en-US" sz="12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Tom </a:t>
            </a:r>
            <a:r>
              <a:rPr kumimoji="0" lang="en-US" sz="2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Bodenheimer</a:t>
            </a:r>
            <a: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MD </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Physician and Founding Director, Center for Excellence in Primary Care</a:t>
            </a:r>
            <a:b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b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Rachel Willard, MPH</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Director, Center for Excellence in Primary Care</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Evaluation Faculty</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Kathleen Thies, PhD, RN</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Consultant, Researcher</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ThiesK@mwhs1.com</a:t>
            </a:r>
            <a:endParaRPr kumimoji="0" lang="en-US" sz="2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7409630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The Quadruple Aim</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9" name="Picture 8"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
        <p:nvSpPr>
          <p:cNvPr id="10" name="Content Placeholder 3">
            <a:extLst>
              <a:ext uri="{FF2B5EF4-FFF2-40B4-BE49-F238E27FC236}">
                <a16:creationId xmlns:a16="http://schemas.microsoft.com/office/drawing/2014/main" id="{5E4702C2-A368-9E43-A250-6A0426674F2B}"/>
              </a:ext>
            </a:extLst>
          </p:cNvPr>
          <p:cNvSpPr txBox="1">
            <a:spLocks/>
          </p:cNvSpPr>
          <p:nvPr/>
        </p:nvSpPr>
        <p:spPr>
          <a:xfrm>
            <a:off x="623905" y="2311400"/>
            <a:ext cx="8210550" cy="3945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As evidence of clinician and health worker burnout grew, the idea was introduced that the three aims were not achievable without a satisfied health workforce</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This led to the addition of a fourth aim:</a:t>
            </a:r>
          </a:p>
          <a:p>
            <a:pPr marL="636588" lvl="1" indent="-236538">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Improving the worklife of clinicians and staff  </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The fourth aim helps to achieve the other 3 aims because health worker dissatisfaction is associated with: poor patient experience, reduced patient adherence to treatment plans thereby worsening population health, and higher costs of care</a:t>
            </a:r>
            <a:endParaRPr lang="en-US" sz="2400" dirty="0">
              <a:latin typeface="Calibri Light" panose="020F0302020204030204" pitchFamily="34" charset="0"/>
              <a:cs typeface="Calibri Light" panose="020F0302020204030204" pitchFamily="34" charset="0"/>
            </a:endParaRPr>
          </a:p>
        </p:txBody>
      </p:sp>
      <p:pic>
        <p:nvPicPr>
          <p:cNvPr id="11" name="Picture 10" descr="Diagram&#10;&#10;Description automatically generated">
            <a:extLst>
              <a:ext uri="{FF2B5EF4-FFF2-40B4-BE49-F238E27FC236}">
                <a16:creationId xmlns:a16="http://schemas.microsoft.com/office/drawing/2014/main" id="{0394E36A-B996-480C-A7DB-38AB4FDC5E60}"/>
              </a:ext>
            </a:extLst>
          </p:cNvPr>
          <p:cNvPicPr>
            <a:picLocks noChangeAspect="1"/>
          </p:cNvPicPr>
          <p:nvPr/>
        </p:nvPicPr>
        <p:blipFill>
          <a:blip r:embed="rId4"/>
          <a:stretch>
            <a:fillRect/>
          </a:stretch>
        </p:blipFill>
        <p:spPr>
          <a:xfrm>
            <a:off x="8559800" y="2561182"/>
            <a:ext cx="3022600" cy="2980909"/>
          </a:xfrm>
          <a:prstGeom prst="rect">
            <a:avLst/>
          </a:prstGeom>
        </p:spPr>
      </p:pic>
      <p:sp>
        <p:nvSpPr>
          <p:cNvPr id="12" name="Rectangle 11"/>
          <p:cNvSpPr/>
          <p:nvPr/>
        </p:nvSpPr>
        <p:spPr>
          <a:xfrm>
            <a:off x="623905" y="5845689"/>
            <a:ext cx="7133112" cy="646331"/>
          </a:xfrm>
          <a:prstGeom prst="rect">
            <a:avLst/>
          </a:prstGeom>
        </p:spPr>
        <p:txBody>
          <a:bodyPr wrap="square">
            <a:spAutoFit/>
          </a:bodyPr>
          <a:lstStyle/>
          <a:p>
            <a:pPr indent="-114300"/>
            <a:r>
              <a:rPr lang="en-US" dirty="0">
                <a:latin typeface="Calibri Light" panose="020F0302020204030204" pitchFamily="34" charset="0"/>
                <a:cs typeface="Calibri Light" panose="020F0302020204030204" pitchFamily="34" charset="0"/>
              </a:rPr>
              <a:t>Source: Bodenheimer and </a:t>
            </a:r>
            <a:r>
              <a:rPr lang="en-US" dirty="0" err="1">
                <a:latin typeface="Calibri Light" panose="020F0302020204030204" pitchFamily="34" charset="0"/>
                <a:cs typeface="Calibri Light" panose="020F0302020204030204" pitchFamily="34" charset="0"/>
              </a:rPr>
              <a:t>Sinsky</a:t>
            </a:r>
            <a:r>
              <a:rPr lang="en-US" dirty="0">
                <a:latin typeface="Calibri Light" panose="020F0302020204030204" pitchFamily="34" charset="0"/>
                <a:cs typeface="Calibri Light" panose="020F0302020204030204" pitchFamily="34" charset="0"/>
              </a:rPr>
              <a:t>. From triple to quadruple aim: care of the patient requires care of the provider. Ann Fam Med 2014;12:573-576.</a:t>
            </a:r>
          </a:p>
        </p:txBody>
      </p:sp>
    </p:spTree>
    <p:extLst>
      <p:ext uri="{BB962C8B-B14F-4D97-AF65-F5344CB8AC3E}">
        <p14:creationId xmlns:p14="http://schemas.microsoft.com/office/powerpoint/2010/main" val="25042302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779A16-415A-9145-B181-90C7EE2C2DF1}"/>
              </a:ext>
            </a:extLst>
          </p:cNvPr>
          <p:cNvSpPr txBox="1">
            <a:spLocks/>
          </p:cNvSpPr>
          <p:nvPr/>
        </p:nvSpPr>
        <p:spPr>
          <a:xfrm>
            <a:off x="609600" y="1586971"/>
            <a:ext cx="10972800" cy="724429"/>
          </a:xfrm>
          <a:prstGeom prst="rect">
            <a:avLst/>
          </a:prstGeom>
        </p:spPr>
        <p:txBody>
          <a:bodyPr anchor="t">
            <a:noAutofit/>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spc="-30" dirty="0" smtClean="0">
                <a:solidFill>
                  <a:srgbClr val="0E74BD"/>
                </a:solidFill>
                <a:latin typeface="+mj-lt"/>
                <a:cs typeface="Calibri" panose="020F0502020204030204" pitchFamily="34" charset="0"/>
              </a:rPr>
              <a:t>The LEAP Project</a:t>
            </a:r>
            <a:br>
              <a:rPr lang="en-US" spc="-30" dirty="0" smtClean="0">
                <a:solidFill>
                  <a:srgbClr val="0E74BD"/>
                </a:solidFill>
                <a:latin typeface="+mj-lt"/>
                <a:cs typeface="Calibri" panose="020F0502020204030204" pitchFamily="34" charset="0"/>
              </a:rPr>
            </a:br>
            <a:r>
              <a:rPr lang="en-US" sz="4000" spc="-30" dirty="0" smtClean="0">
                <a:solidFill>
                  <a:schemeClr val="accent1">
                    <a:lumMod val="75000"/>
                  </a:schemeClr>
                </a:solidFill>
                <a:latin typeface="+mj-lt"/>
                <a:cs typeface="Calibri" panose="020F0502020204030204" pitchFamily="34" charset="0"/>
              </a:rPr>
              <a:t>Learning from Effective Ambulatory Practices</a:t>
            </a:r>
            <a:endParaRPr lang="en-US" sz="4000" spc="-30" dirty="0">
              <a:solidFill>
                <a:schemeClr val="accent1">
                  <a:lumMod val="75000"/>
                </a:schemeClr>
              </a:solidFill>
              <a:latin typeface="+mj-lt"/>
              <a:cs typeface="Calibri" panose="020F0502020204030204" pitchFamily="34" charset="0"/>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806700"/>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Funded by the Robert Wood Johnson Foundation, chaired by Ed Wagner and Margaret Flinter</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2012-2013: LEAP project teams performed detailed 3-day site visits to 31 primary care practices </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The practices had been selected through a careful process of identifying the highest-performing primary care practices in the country</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Extensive site visit notes were taken and the 31 practices participated in a learning community to identify and interpret themes from the site visits. </a:t>
            </a:r>
            <a:endParaRPr lang="en-US" sz="2400" dirty="0">
              <a:latin typeface="Calibri Light" panose="020F0302020204030204" pitchFamily="34" charset="0"/>
              <a:cs typeface="Calibri Light" panose="020F0302020204030204" pitchFamily="34" charset="0"/>
            </a:endParaRPr>
          </a:p>
        </p:txBody>
      </p:sp>
      <p:pic>
        <p:nvPicPr>
          <p:cNvPr id="7" name="Picture 6"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9926198" y="5538515"/>
            <a:ext cx="1656202" cy="718352"/>
          </a:xfrm>
          <a:prstGeom prst="rect">
            <a:avLst/>
          </a:prstGeom>
        </p:spPr>
      </p:pic>
      <p:pic>
        <p:nvPicPr>
          <p:cNvPr id="8" name="Picture 7"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Tree>
    <p:extLst>
      <p:ext uri="{BB962C8B-B14F-4D97-AF65-F5344CB8AC3E}">
        <p14:creationId xmlns:p14="http://schemas.microsoft.com/office/powerpoint/2010/main" val="37908878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LEAP’s </a:t>
            </a:r>
            <a:r>
              <a:rPr lang="en-US" dirty="0" smtClean="0">
                <a:latin typeface="Calibri Light" panose="020F0302020204030204"/>
              </a:rPr>
              <a:t>Primary Care Team Guide</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609601" y="2311400"/>
            <a:ext cx="64262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LEAP has produced a terrific web-based primary care team guide</a:t>
            </a:r>
          </a:p>
          <a:p>
            <a:pPr marL="236538" indent="-236538">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The team guide offers learning modules, materials on the different team members, and practice assessment tools on team-based care</a:t>
            </a:r>
          </a:p>
          <a:p>
            <a:pPr marL="236538" indent="-236538">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It is worth spending time with this website</a:t>
            </a:r>
          </a:p>
          <a:p>
            <a:pPr marL="236538" indent="-236538">
              <a:spcBef>
                <a:spcPts val="0"/>
              </a:spcBef>
              <a:spcAft>
                <a:spcPts val="600"/>
              </a:spcAft>
              <a:buClr>
                <a:srgbClr val="008558"/>
              </a:buClr>
            </a:pPr>
            <a:endParaRPr lang="en-US"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dirty="0">
              <a:latin typeface="Calibri Light" panose="020F0302020204030204" pitchFamily="34" charset="0"/>
              <a:cs typeface="Calibri Light" panose="020F030202020403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17450BA7-8703-483F-ABB5-928763EE277B}"/>
              </a:ext>
            </a:extLst>
          </p:cNvPr>
          <p:cNvPicPr>
            <a:picLocks noChangeAspect="1"/>
          </p:cNvPicPr>
          <p:nvPr/>
        </p:nvPicPr>
        <p:blipFill>
          <a:blip r:embed="rId3"/>
          <a:stretch>
            <a:fillRect/>
          </a:stretch>
        </p:blipFill>
        <p:spPr>
          <a:xfrm>
            <a:off x="7477117" y="2566233"/>
            <a:ext cx="4232283" cy="3227115"/>
          </a:xfrm>
          <a:prstGeom prst="rect">
            <a:avLst/>
          </a:prstGeom>
        </p:spPr>
      </p:pic>
      <p:sp>
        <p:nvSpPr>
          <p:cNvPr id="7" name="Rectangle 6">
            <a:extLst>
              <a:ext uri="{FF2B5EF4-FFF2-40B4-BE49-F238E27FC236}">
                <a16:creationId xmlns:a16="http://schemas.microsoft.com/office/drawing/2014/main" id="{96F4E126-2A33-4C0C-B275-6A7EEF79B2B3}"/>
              </a:ext>
            </a:extLst>
          </p:cNvPr>
          <p:cNvSpPr/>
          <p:nvPr/>
        </p:nvSpPr>
        <p:spPr>
          <a:xfrm>
            <a:off x="691876" y="6050817"/>
            <a:ext cx="3800143" cy="369332"/>
          </a:xfrm>
          <a:prstGeom prst="rect">
            <a:avLst/>
          </a:prstGeom>
        </p:spPr>
        <p:txBody>
          <a:bodyPr wrap="none">
            <a:spAutoFit/>
          </a:bodyPr>
          <a:lstStyle/>
          <a:p>
            <a:pPr defTabSz="457200">
              <a:defRPr/>
            </a:pPr>
            <a:r>
              <a:rPr lang="en-US" dirty="0">
                <a:solidFill>
                  <a:prstClr val="black"/>
                </a:solidFill>
                <a:latin typeface="Calibri"/>
                <a:hlinkClick r:id="rId4"/>
              </a:rPr>
              <a:t>http://www.improvingprimarycare.org</a:t>
            </a:r>
            <a:endParaRPr lang="en-US" dirty="0">
              <a:solidFill>
                <a:prstClr val="black"/>
              </a:solidFill>
              <a:latin typeface="Calibri"/>
            </a:endParaRPr>
          </a:p>
        </p:txBody>
      </p:sp>
      <p:pic>
        <p:nvPicPr>
          <p:cNvPr id="8" name="Picture 7"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5"/>
          <a:stretch>
            <a:fillRect/>
          </a:stretch>
        </p:blipFill>
        <p:spPr>
          <a:xfrm>
            <a:off x="10116698" y="6048182"/>
            <a:ext cx="1656202" cy="718352"/>
          </a:xfrm>
          <a:prstGeom prst="rect">
            <a:avLst/>
          </a:prstGeom>
        </p:spPr>
      </p:pic>
      <p:pic>
        <p:nvPicPr>
          <p:cNvPr id="9" name="Picture 8"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5"/>
          <a:stretch>
            <a:fillRect/>
          </a:stretch>
        </p:blipFill>
        <p:spPr>
          <a:xfrm>
            <a:off x="374572" y="449519"/>
            <a:ext cx="2087809" cy="905555"/>
          </a:xfrm>
          <a:prstGeom prst="rect">
            <a:avLst/>
          </a:prstGeom>
        </p:spPr>
      </p:pic>
    </p:spTree>
    <p:extLst>
      <p:ext uri="{BB962C8B-B14F-4D97-AF65-F5344CB8AC3E}">
        <p14:creationId xmlns:p14="http://schemas.microsoft.com/office/powerpoint/2010/main" val="2024210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flowers&#10;&#10;Description automatically generated with low confidence">
            <a:extLst>
              <a:ext uri="{FF2B5EF4-FFF2-40B4-BE49-F238E27FC236}">
                <a16:creationId xmlns:a16="http://schemas.microsoft.com/office/drawing/2014/main" id="{FE53F4F8-F040-E917-B210-A0201DEADACB}"/>
              </a:ext>
            </a:extLst>
          </p:cNvPr>
          <p:cNvPicPr>
            <a:picLocks noChangeAspect="1"/>
          </p:cNvPicPr>
          <p:nvPr/>
        </p:nvPicPr>
        <p:blipFill>
          <a:blip r:embed="rId2"/>
          <a:stretch>
            <a:fillRect/>
          </a:stretch>
        </p:blipFill>
        <p:spPr>
          <a:xfrm>
            <a:off x="1392382" y="360218"/>
            <a:ext cx="9407236" cy="6137563"/>
          </a:xfrm>
          <a:prstGeom prst="rect">
            <a:avLst/>
          </a:prstGeom>
        </p:spPr>
      </p:pic>
      <p:pic>
        <p:nvPicPr>
          <p:cNvPr id="6" name="Picture 5"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10927386" y="6191396"/>
            <a:ext cx="933610" cy="404939"/>
          </a:xfrm>
          <a:prstGeom prst="rect">
            <a:avLst/>
          </a:prstGeom>
        </p:spPr>
      </p:pic>
    </p:spTree>
    <p:extLst>
      <p:ext uri="{BB962C8B-B14F-4D97-AF65-F5344CB8AC3E}">
        <p14:creationId xmlns:p14="http://schemas.microsoft.com/office/powerpoint/2010/main" val="3554846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450850" y="2422542"/>
            <a:ext cx="5758309"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r>
              <a:rPr lang="en-US" sz="5400" spc="-30" dirty="0" smtClean="0">
                <a:solidFill>
                  <a:srgbClr val="0E74BD"/>
                </a:solidFill>
                <a:latin typeface="+mj-lt"/>
                <a:cs typeface="Calibri" panose="020F0502020204030204" pitchFamily="34" charset="0"/>
              </a:rPr>
              <a:t>10 Building Blocks of High-Performing Primary Care</a:t>
            </a:r>
            <a:br>
              <a:rPr lang="en-US" sz="5400" spc="-30" dirty="0" smtClean="0">
                <a:solidFill>
                  <a:srgbClr val="0E74BD"/>
                </a:solidFill>
                <a:latin typeface="+mj-lt"/>
                <a:cs typeface="Calibri" panose="020F0502020204030204" pitchFamily="34" charset="0"/>
              </a:rPr>
            </a:br>
            <a:endParaRPr lang="en-US" sz="5400" spc="-30" dirty="0">
              <a:solidFill>
                <a:srgbClr val="0E74BD"/>
              </a:solidFill>
              <a:latin typeface="+mj-lt"/>
              <a:cs typeface="Calibri" panose="020F0502020204030204" pitchFamily="34" charset="0"/>
            </a:endParaRPr>
          </a:p>
        </p:txBody>
      </p:sp>
      <p:pic>
        <p:nvPicPr>
          <p:cNvPr id="6" name="Picture 5" descr="Chart&#10;&#10;Description automatically generated">
            <a:extLst>
              <a:ext uri="{FF2B5EF4-FFF2-40B4-BE49-F238E27FC236}">
                <a16:creationId xmlns:a16="http://schemas.microsoft.com/office/drawing/2014/main" id="{5620CA46-08C9-4106-A143-54AA0AE42B5C}"/>
              </a:ext>
            </a:extLst>
          </p:cNvPr>
          <p:cNvPicPr>
            <a:picLocks noChangeAspect="1"/>
          </p:cNvPicPr>
          <p:nvPr/>
        </p:nvPicPr>
        <p:blipFill>
          <a:blip r:embed="rId3"/>
          <a:stretch>
            <a:fillRect/>
          </a:stretch>
        </p:blipFill>
        <p:spPr>
          <a:xfrm>
            <a:off x="6436958" y="1721986"/>
            <a:ext cx="4317341" cy="3816529"/>
          </a:xfrm>
          <a:prstGeom prst="rect">
            <a:avLst/>
          </a:prstGeom>
        </p:spPr>
      </p:pic>
      <p:pic>
        <p:nvPicPr>
          <p:cNvPr id="5" name="Picture 4"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4"/>
          <a:stretch>
            <a:fillRect/>
          </a:stretch>
        </p:blipFill>
        <p:spPr>
          <a:xfrm>
            <a:off x="374572" y="449519"/>
            <a:ext cx="2087809" cy="905555"/>
          </a:xfrm>
          <a:prstGeom prst="rect">
            <a:avLst/>
          </a:prstGeom>
        </p:spPr>
      </p:pic>
    </p:spTree>
    <p:extLst>
      <p:ext uri="{BB962C8B-B14F-4D97-AF65-F5344CB8AC3E}">
        <p14:creationId xmlns:p14="http://schemas.microsoft.com/office/powerpoint/2010/main" val="23357697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15973" y="2755930"/>
            <a:ext cx="5755759" cy="1838936"/>
          </a:xfrm>
          <a:prstGeom prst="rect">
            <a:avLst/>
          </a:prstGeom>
          <a:solidFill>
            <a:srgbClr val="4BACC6">
              <a:lumMod val="20000"/>
              <a:lumOff val="80000"/>
            </a:srgbClr>
          </a:solidFill>
          <a:ln w="19050">
            <a:solidFill>
              <a:srgbClr val="4BACC6">
                <a:lumMod val="50000"/>
              </a:srgbClr>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sng" strike="noStrike" kern="1200" cap="none" spc="0" normalizeH="0" baseline="0" noProof="0" dirty="0">
                <a:ln>
                  <a:noFill/>
                </a:ln>
                <a:solidFill>
                  <a:prstClr val="black"/>
                </a:solidFill>
                <a:effectLst/>
                <a:uLnTx/>
                <a:uFillTx/>
                <a:latin typeface="+mj-lt"/>
                <a:ea typeface="+mn-ea"/>
                <a:cs typeface="+mn-cs"/>
              </a:rPr>
              <a:t>Case Study Methodology</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mj-lt"/>
                <a:ea typeface="+mn-ea"/>
                <a:cs typeface="+mn-cs"/>
              </a:rPr>
              <a:t>Site visits to 23 highly-regarded practices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mj-lt"/>
                <a:ea typeface="+mn-ea"/>
                <a:cs typeface="+mn-cs"/>
              </a:rPr>
              <a:t>Our experience as practice coaches at 25 additional practices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mj-lt"/>
                <a:ea typeface="+mn-ea"/>
                <a:cs typeface="+mn-cs"/>
              </a:rPr>
              <a:t>Review of existing models and research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j-lt"/>
              <a:ea typeface="+mn-ea"/>
              <a:cs typeface="+mn-cs"/>
            </a:endParaRPr>
          </a:p>
        </p:txBody>
      </p:sp>
      <p:sp>
        <p:nvSpPr>
          <p:cNvPr id="7" name="Content Placeholder 2"/>
          <p:cNvSpPr txBox="1">
            <a:spLocks/>
          </p:cNvSpPr>
          <p:nvPr/>
        </p:nvSpPr>
        <p:spPr>
          <a:xfrm>
            <a:off x="915974" y="4594866"/>
            <a:ext cx="5755759" cy="1960413"/>
          </a:xfrm>
          <a:prstGeom prst="rect">
            <a:avLst/>
          </a:prstGeom>
          <a:solidFill>
            <a:srgbClr val="9BBB59">
              <a:lumMod val="20000"/>
              <a:lumOff val="80000"/>
            </a:srgbClr>
          </a:solidFill>
          <a:ln w="19050">
            <a:solidFill>
              <a:srgbClr val="9BBB59">
                <a:lumMod val="50000"/>
              </a:srgbClr>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sng" strike="noStrike" kern="1200" cap="none" spc="0" normalizeH="0" baseline="0" noProof="0" dirty="0">
                <a:ln>
                  <a:noFill/>
                </a:ln>
                <a:solidFill>
                  <a:prstClr val="black"/>
                </a:solidFill>
                <a:effectLst/>
                <a:uLnTx/>
                <a:uFillTx/>
                <a:latin typeface="+mj-lt"/>
                <a:ea typeface="+mn-ea"/>
                <a:cs typeface="+mn-cs"/>
              </a:rPr>
              <a:t>What do we mean by “high-performing”?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mj-lt"/>
                <a:ea typeface="+mn-ea"/>
                <a:cs typeface="+mn-cs"/>
              </a:rPr>
              <a:t>Practices known as innovators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mj-lt"/>
                <a:ea typeface="+mn-ea"/>
                <a:cs typeface="+mn-cs"/>
              </a:rPr>
              <a:t>Reputation for high performance in one or more of the quadruple aims</a:t>
            </a:r>
            <a:endParaRPr kumimoji="0" lang="en-US" sz="1500" b="0" i="0" u="none" strike="noStrike" kern="1200" cap="none" spc="0" normalizeH="0" baseline="0" noProof="0" dirty="0">
              <a:ln>
                <a:noFill/>
              </a:ln>
              <a:solidFill>
                <a:prstClr val="black"/>
              </a:solidFill>
              <a:effectLst/>
              <a:uLnTx/>
              <a:uFillTx/>
              <a:latin typeface="+mj-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mj-lt"/>
              <a:ea typeface="+mn-ea"/>
              <a:cs typeface="+mn-cs"/>
            </a:endParaRPr>
          </a:p>
        </p:txBody>
      </p:sp>
      <p:sp>
        <p:nvSpPr>
          <p:cNvPr id="8" name="Content Placeholder 2"/>
          <p:cNvSpPr txBox="1">
            <a:spLocks/>
          </p:cNvSpPr>
          <p:nvPr/>
        </p:nvSpPr>
        <p:spPr>
          <a:xfrm>
            <a:off x="7653240" y="3164595"/>
            <a:ext cx="3256780" cy="349923"/>
          </a:xfrm>
          <a:prstGeom prst="rect">
            <a:avLst/>
          </a:prstGeom>
        </p:spPr>
        <p:txBody>
          <a:bodyPr vert="horz" lIns="68580" tIns="34290" rIns="68580" bIns="3429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US" sz="2000" dirty="0">
                <a:solidFill>
                  <a:prstClr val="black"/>
                </a:solidFill>
                <a:latin typeface="Calibri Light" panose="020F0302020204030204" pitchFamily="34" charset="0"/>
                <a:cs typeface="Calibri Light" panose="020F0302020204030204" pitchFamily="34" charset="0"/>
              </a:rPr>
              <a:t> 8 hospital-based clinics</a:t>
            </a:r>
          </a:p>
        </p:txBody>
      </p:sp>
      <p:sp>
        <p:nvSpPr>
          <p:cNvPr id="9" name="Content Placeholder 2"/>
          <p:cNvSpPr txBox="1">
            <a:spLocks/>
          </p:cNvSpPr>
          <p:nvPr/>
        </p:nvSpPr>
        <p:spPr>
          <a:xfrm>
            <a:off x="7653240" y="3600941"/>
            <a:ext cx="3627166" cy="420274"/>
          </a:xfrm>
          <a:prstGeom prst="rect">
            <a:avLst/>
          </a:prstGeom>
        </p:spPr>
        <p:txBody>
          <a:bodyPr vert="horz" lIns="68580" tIns="34290" rIns="68580" bIns="3429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US" sz="2000" dirty="0">
                <a:solidFill>
                  <a:prstClr val="black"/>
                </a:solidFill>
                <a:latin typeface="Calibri Light" panose="020F0302020204030204" pitchFamily="34" charset="0"/>
                <a:cs typeface="Calibri Light" panose="020F0302020204030204" pitchFamily="34" charset="0"/>
              </a:rPr>
              <a:t>7 integrated delivery system sites</a:t>
            </a:r>
          </a:p>
        </p:txBody>
      </p:sp>
      <p:sp>
        <p:nvSpPr>
          <p:cNvPr id="10" name="Content Placeholder 2"/>
          <p:cNvSpPr txBox="1">
            <a:spLocks/>
          </p:cNvSpPr>
          <p:nvPr/>
        </p:nvSpPr>
        <p:spPr>
          <a:xfrm>
            <a:off x="7592980" y="4021215"/>
            <a:ext cx="3256780" cy="349923"/>
          </a:xfrm>
          <a:prstGeom prst="rect">
            <a:avLst/>
          </a:prstGeom>
        </p:spPr>
        <p:txBody>
          <a:bodyPr vert="horz" lIns="68580" tIns="34290" rIns="68580" bIns="3429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US" sz="2000" dirty="0">
                <a:solidFill>
                  <a:prstClr val="black"/>
                </a:solidFill>
                <a:latin typeface="Calibri Light" panose="020F0302020204030204" pitchFamily="34" charset="0"/>
                <a:cs typeface="Calibri Light" panose="020F0302020204030204" pitchFamily="34" charset="0"/>
              </a:rPr>
              <a:t> 6 FQHCs</a:t>
            </a:r>
          </a:p>
        </p:txBody>
      </p:sp>
      <p:sp>
        <p:nvSpPr>
          <p:cNvPr id="11" name="Content Placeholder 2"/>
          <p:cNvSpPr txBox="1">
            <a:spLocks/>
          </p:cNvSpPr>
          <p:nvPr/>
        </p:nvSpPr>
        <p:spPr>
          <a:xfrm>
            <a:off x="7600360" y="4446506"/>
            <a:ext cx="3680045" cy="349923"/>
          </a:xfrm>
          <a:prstGeom prst="rect">
            <a:avLst/>
          </a:prstGeom>
        </p:spPr>
        <p:txBody>
          <a:bodyPr vert="horz" lIns="68580" tIns="34290" rIns="68580" bIns="3429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US" sz="2000" dirty="0">
                <a:solidFill>
                  <a:prstClr val="black"/>
                </a:solidFill>
                <a:latin typeface="Calibri Light" panose="020F0302020204030204" pitchFamily="34" charset="0"/>
                <a:cs typeface="Calibri Light" panose="020F0302020204030204" pitchFamily="34" charset="0"/>
              </a:rPr>
              <a:t> 2 independent private practices</a:t>
            </a:r>
          </a:p>
        </p:txBody>
      </p:sp>
      <p:sp>
        <p:nvSpPr>
          <p:cNvPr id="12" name="Content Placeholder 2"/>
          <p:cNvSpPr txBox="1">
            <a:spLocks/>
          </p:cNvSpPr>
          <p:nvPr/>
        </p:nvSpPr>
        <p:spPr>
          <a:xfrm>
            <a:off x="7653240" y="4909234"/>
            <a:ext cx="3627165" cy="349923"/>
          </a:xfrm>
          <a:prstGeom prst="rect">
            <a:avLst/>
          </a:prstGeom>
        </p:spPr>
        <p:txBody>
          <a:bodyPr vert="horz" lIns="68580" tIns="34290" rIns="68580" bIns="3429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US" sz="2000" dirty="0">
                <a:solidFill>
                  <a:prstClr val="black"/>
                </a:solidFill>
                <a:latin typeface="Calibri Light" panose="020F0302020204030204" pitchFamily="34" charset="0"/>
                <a:cs typeface="Calibri Light" panose="020F0302020204030204" pitchFamily="34" charset="0"/>
              </a:rPr>
              <a:t>7 of 23 had 5 or fewer physicians</a:t>
            </a:r>
          </a:p>
        </p:txBody>
      </p:sp>
      <p:cxnSp>
        <p:nvCxnSpPr>
          <p:cNvPr id="13" name="Straight Arrow Connector 12"/>
          <p:cNvCxnSpPr>
            <a:endCxn id="8" idx="1"/>
          </p:cNvCxnSpPr>
          <p:nvPr/>
        </p:nvCxnSpPr>
        <p:spPr>
          <a:xfrm flipV="1">
            <a:off x="2246521" y="3339557"/>
            <a:ext cx="5406719" cy="122668"/>
          </a:xfrm>
          <a:prstGeom prst="straightConnector1">
            <a:avLst/>
          </a:prstGeom>
          <a:noFill/>
          <a:ln w="12700" cap="flat" cmpd="sng" algn="ctr">
            <a:solidFill>
              <a:srgbClr val="4F81BD"/>
            </a:solidFill>
            <a:prstDash val="solid"/>
            <a:tailEnd type="arrow"/>
          </a:ln>
          <a:effectLst/>
        </p:spPr>
      </p:cxnSp>
      <p:pic>
        <p:nvPicPr>
          <p:cNvPr id="14" name="Picture 13"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9926198" y="5538515"/>
            <a:ext cx="1656202" cy="718352"/>
          </a:xfrm>
          <a:prstGeom prst="rect">
            <a:avLst/>
          </a:prstGeom>
        </p:spPr>
      </p:pic>
      <p:sp>
        <p:nvSpPr>
          <p:cNvPr id="15" name="Oval 14"/>
          <p:cNvSpPr/>
          <p:nvPr/>
        </p:nvSpPr>
        <p:spPr>
          <a:xfrm>
            <a:off x="1216025" y="3136900"/>
            <a:ext cx="1136650" cy="377618"/>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200"/>
            <a:endParaRPr lang="en-US">
              <a:solidFill>
                <a:prstClr val="black"/>
              </a:solidFill>
              <a:latin typeface="Calibri"/>
            </a:endParaRPr>
          </a:p>
        </p:txBody>
      </p:sp>
      <p:sp>
        <p:nvSpPr>
          <p:cNvPr id="16" name="Title 1"/>
          <p:cNvSpPr txBox="1">
            <a:spLocks/>
          </p:cNvSpPr>
          <p:nvPr/>
        </p:nvSpPr>
        <p:spPr>
          <a:xfrm>
            <a:off x="915973" y="1294200"/>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10 Building Blocks: </a:t>
            </a:r>
            <a:br>
              <a:rPr lang="en-US" dirty="0">
                <a:latin typeface="Calibri Light" panose="020F0302020204030204"/>
              </a:rPr>
            </a:br>
            <a:r>
              <a:rPr lang="en-US" sz="3600" dirty="0">
                <a:solidFill>
                  <a:schemeClr val="accent5">
                    <a:lumMod val="75000"/>
                  </a:schemeClr>
                </a:solidFill>
                <a:latin typeface="Calibri Light" panose="020F0302020204030204"/>
              </a:rPr>
              <a:t>How were they developed? </a:t>
            </a:r>
          </a:p>
        </p:txBody>
      </p:sp>
      <p:pic>
        <p:nvPicPr>
          <p:cNvPr id="17" name="Picture 16"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Tree>
    <p:extLst>
      <p:ext uri="{BB962C8B-B14F-4D97-AF65-F5344CB8AC3E}">
        <p14:creationId xmlns:p14="http://schemas.microsoft.com/office/powerpoint/2010/main" val="383372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4" descr="021312_Primary Care Conference Map w 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6400"/>
            <a:ext cx="9296400" cy="5765800"/>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4572000" y="243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1268" name="Text Box 6"/>
          <p:cNvSpPr txBox="1">
            <a:spLocks noChangeArrowheads="1"/>
          </p:cNvSpPr>
          <p:nvPr/>
        </p:nvSpPr>
        <p:spPr bwMode="auto">
          <a:xfrm>
            <a:off x="4343400" y="24257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Clinica Family           Health Services</a:t>
            </a:r>
          </a:p>
        </p:txBody>
      </p:sp>
      <p:sp>
        <p:nvSpPr>
          <p:cNvPr id="11269" name="Text Box 8"/>
          <p:cNvSpPr txBox="1">
            <a:spLocks noChangeArrowheads="1"/>
          </p:cNvSpPr>
          <p:nvPr/>
        </p:nvSpPr>
        <p:spPr bwMode="auto">
          <a:xfrm>
            <a:off x="1524000" y="608013"/>
            <a:ext cx="1676400" cy="2308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rPr>
              <a:t>Group Health Olympia</a:t>
            </a:r>
          </a:p>
        </p:txBody>
      </p:sp>
      <p:sp>
        <p:nvSpPr>
          <p:cNvPr id="11270" name="Text Box 9"/>
          <p:cNvSpPr txBox="1">
            <a:spLocks noChangeArrowheads="1"/>
          </p:cNvSpPr>
          <p:nvPr/>
        </p:nvSpPr>
        <p:spPr bwMode="auto">
          <a:xfrm>
            <a:off x="1524000" y="12192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Multnomah County Health Dept</a:t>
            </a:r>
          </a:p>
        </p:txBody>
      </p:sp>
      <p:sp>
        <p:nvSpPr>
          <p:cNvPr id="11271" name="Text Box 11"/>
          <p:cNvSpPr txBox="1">
            <a:spLocks noChangeArrowheads="1"/>
          </p:cNvSpPr>
          <p:nvPr/>
        </p:nvSpPr>
        <p:spPr bwMode="auto">
          <a:xfrm>
            <a:off x="2667000" y="56388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South Central Foundation</a:t>
            </a:r>
          </a:p>
        </p:txBody>
      </p:sp>
      <p:sp>
        <p:nvSpPr>
          <p:cNvPr id="11272" name="Text Box 12"/>
          <p:cNvSpPr txBox="1">
            <a:spLocks noChangeArrowheads="1"/>
          </p:cNvSpPr>
          <p:nvPr/>
        </p:nvSpPr>
        <p:spPr bwMode="auto">
          <a:xfrm>
            <a:off x="3352800" y="28956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Univ of Utah- Redstone</a:t>
            </a:r>
          </a:p>
        </p:txBody>
      </p:sp>
      <p:sp>
        <p:nvSpPr>
          <p:cNvPr id="11273" name="Text Box 13"/>
          <p:cNvSpPr txBox="1">
            <a:spLocks noChangeArrowheads="1"/>
          </p:cNvSpPr>
          <p:nvPr/>
        </p:nvSpPr>
        <p:spPr bwMode="auto">
          <a:xfrm>
            <a:off x="9144000" y="29718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Newport News Family Practice</a:t>
            </a:r>
          </a:p>
        </p:txBody>
      </p:sp>
      <p:sp>
        <p:nvSpPr>
          <p:cNvPr id="11274" name="Text Box 14"/>
          <p:cNvSpPr txBox="1">
            <a:spLocks noChangeArrowheads="1"/>
          </p:cNvSpPr>
          <p:nvPr/>
        </p:nvSpPr>
        <p:spPr bwMode="auto">
          <a:xfrm>
            <a:off x="7543800" y="20574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Cleveland Clinic- Stonebridge</a:t>
            </a:r>
          </a:p>
        </p:txBody>
      </p:sp>
      <p:sp>
        <p:nvSpPr>
          <p:cNvPr id="11275" name="Text Box 15"/>
          <p:cNvSpPr txBox="1">
            <a:spLocks noChangeArrowheads="1"/>
          </p:cNvSpPr>
          <p:nvPr/>
        </p:nvSpPr>
        <p:spPr bwMode="auto">
          <a:xfrm>
            <a:off x="6934200" y="31242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Quincy, Office of the Future</a:t>
            </a:r>
          </a:p>
        </p:txBody>
      </p:sp>
      <p:sp>
        <p:nvSpPr>
          <p:cNvPr id="11276" name="Text Box 16"/>
          <p:cNvSpPr txBox="1">
            <a:spLocks noChangeArrowheads="1"/>
          </p:cNvSpPr>
          <p:nvPr/>
        </p:nvSpPr>
        <p:spPr bwMode="auto">
          <a:xfrm>
            <a:off x="1752600" y="40386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West Los Angeles- VA</a:t>
            </a:r>
          </a:p>
        </p:txBody>
      </p:sp>
      <p:sp>
        <p:nvSpPr>
          <p:cNvPr id="11277" name="Text Box 17"/>
          <p:cNvSpPr txBox="1">
            <a:spLocks noChangeArrowheads="1"/>
          </p:cNvSpPr>
          <p:nvPr/>
        </p:nvSpPr>
        <p:spPr bwMode="auto">
          <a:xfrm>
            <a:off x="1600200" y="32766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La Clinica           de la Raza</a:t>
            </a:r>
          </a:p>
        </p:txBody>
      </p:sp>
      <p:sp>
        <p:nvSpPr>
          <p:cNvPr id="11278" name="Text Box 18"/>
          <p:cNvSpPr txBox="1">
            <a:spLocks noChangeArrowheads="1"/>
          </p:cNvSpPr>
          <p:nvPr/>
        </p:nvSpPr>
        <p:spPr bwMode="auto">
          <a:xfrm>
            <a:off x="1524000" y="2286000"/>
            <a:ext cx="1143000" cy="2308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Clinic Ole</a:t>
            </a:r>
          </a:p>
        </p:txBody>
      </p:sp>
      <p:sp>
        <p:nvSpPr>
          <p:cNvPr id="11279" name="Text Box 19"/>
          <p:cNvSpPr txBox="1">
            <a:spLocks noChangeArrowheads="1"/>
          </p:cNvSpPr>
          <p:nvPr/>
        </p:nvSpPr>
        <p:spPr bwMode="auto">
          <a:xfrm>
            <a:off x="1524000" y="2667001"/>
            <a:ext cx="914400" cy="507831"/>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Sebastopol Community Health</a:t>
            </a:r>
          </a:p>
        </p:txBody>
      </p:sp>
      <p:sp>
        <p:nvSpPr>
          <p:cNvPr id="11280" name="Line 23"/>
          <p:cNvSpPr>
            <a:spLocks noChangeShapeType="1"/>
          </p:cNvSpPr>
          <p:nvPr/>
        </p:nvSpPr>
        <p:spPr bwMode="auto">
          <a:xfrm>
            <a:off x="2743200" y="1524000"/>
            <a:ext cx="30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81" name="Text Box 24"/>
          <p:cNvSpPr txBox="1">
            <a:spLocks noChangeArrowheads="1"/>
          </p:cNvSpPr>
          <p:nvPr/>
        </p:nvSpPr>
        <p:spPr bwMode="auto">
          <a:xfrm>
            <a:off x="9525000" y="4445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Martin</a:t>
            </a:r>
            <a:r>
              <a:rPr kumimoji="0"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a:t>
            </a:r>
            <a:r>
              <a:rPr kumimoji="0"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s Point- Evergreen Woods</a:t>
            </a:r>
            <a:endPar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11282" name="Text Box 26"/>
          <p:cNvSpPr txBox="1">
            <a:spLocks noChangeArrowheads="1"/>
          </p:cNvSpPr>
          <p:nvPr/>
        </p:nvSpPr>
        <p:spPr bwMode="auto">
          <a:xfrm>
            <a:off x="8153400" y="1054100"/>
            <a:ext cx="12192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Harvard Vanguard Medford</a:t>
            </a:r>
          </a:p>
        </p:txBody>
      </p:sp>
      <p:sp>
        <p:nvSpPr>
          <p:cNvPr id="11283" name="Text Box 28"/>
          <p:cNvSpPr txBox="1">
            <a:spLocks noChangeArrowheads="1"/>
          </p:cNvSpPr>
          <p:nvPr/>
        </p:nvSpPr>
        <p:spPr bwMode="auto">
          <a:xfrm>
            <a:off x="9753600" y="1143001"/>
            <a:ext cx="1066800" cy="584775"/>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Brigham and Women</a:t>
            </a:r>
            <a:r>
              <a:rPr kumimoji="0" lang="ja-JP"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a:t>
            </a:r>
            <a:r>
              <a:rPr kumimoji="0" lang="en-US" altLang="ja-JP"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s and MGH Ambulatory Practice of the Future</a:t>
            </a:r>
            <a:endPar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11284" name="Text Box 29"/>
          <p:cNvSpPr txBox="1">
            <a:spLocks noChangeArrowheads="1"/>
          </p:cNvSpPr>
          <p:nvPr/>
        </p:nvSpPr>
        <p:spPr bwMode="auto">
          <a:xfrm>
            <a:off x="9448800" y="1905000"/>
            <a:ext cx="12192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North Shore Physicians Group</a:t>
            </a:r>
          </a:p>
        </p:txBody>
      </p:sp>
      <p:sp>
        <p:nvSpPr>
          <p:cNvPr id="11285" name="Text Box 31"/>
          <p:cNvSpPr txBox="1">
            <a:spLocks noChangeArrowheads="1"/>
          </p:cNvSpPr>
          <p:nvPr/>
        </p:nvSpPr>
        <p:spPr bwMode="auto">
          <a:xfrm>
            <a:off x="5562600" y="19685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Medical Associates Clinic</a:t>
            </a:r>
          </a:p>
        </p:txBody>
      </p:sp>
      <p:sp>
        <p:nvSpPr>
          <p:cNvPr id="11286" name="Text Box 33"/>
          <p:cNvSpPr txBox="1">
            <a:spLocks noChangeArrowheads="1"/>
          </p:cNvSpPr>
          <p:nvPr/>
        </p:nvSpPr>
        <p:spPr bwMode="auto">
          <a:xfrm>
            <a:off x="5562600" y="2667000"/>
            <a:ext cx="1143000" cy="2308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Mercy Clinics</a:t>
            </a:r>
          </a:p>
        </p:txBody>
      </p:sp>
      <p:sp>
        <p:nvSpPr>
          <p:cNvPr id="11287" name="Text Box 35"/>
          <p:cNvSpPr txBox="1">
            <a:spLocks noChangeArrowheads="1"/>
          </p:cNvSpPr>
          <p:nvPr/>
        </p:nvSpPr>
        <p:spPr bwMode="auto">
          <a:xfrm>
            <a:off x="6477000" y="1266825"/>
            <a:ext cx="1143000" cy="2308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ThedaCare</a:t>
            </a:r>
          </a:p>
        </p:txBody>
      </p:sp>
      <p:sp>
        <p:nvSpPr>
          <p:cNvPr id="11288" name="Text Box 37"/>
          <p:cNvSpPr txBox="1">
            <a:spLocks noChangeArrowheads="1"/>
          </p:cNvSpPr>
          <p:nvPr/>
        </p:nvSpPr>
        <p:spPr bwMode="auto">
          <a:xfrm>
            <a:off x="5334000" y="977900"/>
            <a:ext cx="1143000" cy="3693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rPr>
              <a:t>Fairview Rosemont Clinic</a:t>
            </a:r>
          </a:p>
        </p:txBody>
      </p:sp>
      <p:sp>
        <p:nvSpPr>
          <p:cNvPr id="11289" name="Text Box 39"/>
          <p:cNvSpPr txBox="1">
            <a:spLocks noChangeArrowheads="1"/>
          </p:cNvSpPr>
          <p:nvPr/>
        </p:nvSpPr>
        <p:spPr bwMode="auto">
          <a:xfrm>
            <a:off x="5181600" y="1571625"/>
            <a:ext cx="1143000" cy="2308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Mayo Red Center</a:t>
            </a:r>
          </a:p>
        </p:txBody>
      </p:sp>
      <p:sp>
        <p:nvSpPr>
          <p:cNvPr id="11290" name="Text Box 39"/>
          <p:cNvSpPr txBox="1">
            <a:spLocks noChangeArrowheads="1"/>
          </p:cNvSpPr>
          <p:nvPr/>
        </p:nvSpPr>
        <p:spPr bwMode="auto">
          <a:xfrm>
            <a:off x="4648200" y="1295400"/>
            <a:ext cx="762000" cy="230832"/>
          </a:xfrm>
          <a:prstGeom prst="rect">
            <a:avLst/>
          </a:prstGeom>
          <a:solidFill>
            <a:srgbClr val="FFCC00">
              <a:alpha val="67842"/>
            </a:srgb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Allina</a:t>
            </a:r>
          </a:p>
        </p:txBody>
      </p:sp>
      <p:sp>
        <p:nvSpPr>
          <p:cNvPr id="44" name="Oval 43"/>
          <p:cNvSpPr/>
          <p:nvPr/>
        </p:nvSpPr>
        <p:spPr>
          <a:xfrm>
            <a:off x="6324600" y="1600200"/>
            <a:ext cx="152400" cy="152400"/>
          </a:xfrm>
          <a:prstGeom prst="ellipse">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1695" name="Text Box 31"/>
          <p:cNvSpPr txBox="1">
            <a:spLocks noChangeArrowheads="1"/>
          </p:cNvSpPr>
          <p:nvPr/>
        </p:nvSpPr>
        <p:spPr bwMode="auto">
          <a:xfrm>
            <a:off x="3470564" y="123825"/>
            <a:ext cx="5943600" cy="579438"/>
          </a:xfrm>
          <a:prstGeom prst="rect">
            <a:avLst/>
          </a:prstGeom>
          <a:noFill/>
          <a:ln>
            <a:noFill/>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 High-Performing Practices</a:t>
            </a:r>
            <a:endParaRPr kumimoji="0" 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293" name="TextBox 1"/>
          <p:cNvSpPr txBox="1">
            <a:spLocks noChangeArrowheads="1"/>
          </p:cNvSpPr>
          <p:nvPr/>
        </p:nvSpPr>
        <p:spPr bwMode="auto">
          <a:xfrm>
            <a:off x="5334000" y="5756701"/>
            <a:ext cx="6571673" cy="830997"/>
          </a:xfrm>
          <a:prstGeom prst="rect">
            <a:avLst/>
          </a:prstGeom>
          <a:noFill/>
          <a:ln w="9525">
            <a:solidFill>
              <a:srgbClr val="0E74B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These 23 are only a small sample of the many </a:t>
            </a:r>
            <a:r>
              <a:rPr kumimoji="0" lang="en-US" altLang="en-US" sz="24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             high-performing </a:t>
            </a:r>
            <a:r>
              <a:rPr kumimoji="0" lang="en-US" altLang="en-US" sz="24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primary care practices in the U.S.</a:t>
            </a:r>
          </a:p>
        </p:txBody>
      </p:sp>
      <p:pic>
        <p:nvPicPr>
          <p:cNvPr id="30" name="Picture 29" descr="A picture containing text, sign, device&#10;&#10;Description automatically generated">
            <a:extLst>
              <a:ext uri="{FF2B5EF4-FFF2-40B4-BE49-F238E27FC236}">
                <a16:creationId xmlns:a16="http://schemas.microsoft.com/office/drawing/2014/main" id="{AE9FA3E7-B683-4B56-95C0-788AAA970C42}"/>
              </a:ext>
            </a:extLst>
          </p:cNvPr>
          <p:cNvPicPr>
            <a:picLocks noChangeAspect="1"/>
          </p:cNvPicPr>
          <p:nvPr/>
        </p:nvPicPr>
        <p:blipFill>
          <a:blip r:embed="rId4"/>
          <a:stretch>
            <a:fillRect/>
          </a:stretch>
        </p:blipFill>
        <p:spPr>
          <a:xfrm>
            <a:off x="393524" y="5549066"/>
            <a:ext cx="1850093" cy="802450"/>
          </a:xfrm>
          <a:prstGeom prst="rect">
            <a:avLst/>
          </a:prstGeom>
        </p:spPr>
      </p:pic>
    </p:spTree>
    <p:extLst>
      <p:ext uri="{BB962C8B-B14F-4D97-AF65-F5344CB8AC3E}">
        <p14:creationId xmlns:p14="http://schemas.microsoft.com/office/powerpoint/2010/main" val="42014702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6">
            <a:extLst>
              <a:ext uri="{FF2B5EF4-FFF2-40B4-BE49-F238E27FC236}">
                <a16:creationId xmlns:a16="http://schemas.microsoft.com/office/drawing/2014/main" id="{A4D2FA1F-78C6-4559-B9BC-507A8E2BDA69}"/>
              </a:ext>
            </a:extLst>
          </p:cNvPr>
          <p:cNvSpPr/>
          <p:nvPr/>
        </p:nvSpPr>
        <p:spPr bwMode="auto">
          <a:xfrm>
            <a:off x="4590426" y="4126875"/>
            <a:ext cx="1939498" cy="2073917"/>
          </a:xfrm>
          <a:prstGeom prst="roundRect">
            <a:avLst/>
          </a:prstGeom>
          <a:solidFill>
            <a:srgbClr val="9BBB59"/>
          </a:solidFill>
          <a:ln w="19050" algn="ctr">
            <a:noFill/>
            <a:miter lim="800000"/>
            <a:headEnd/>
            <a:tailEnd/>
          </a:ln>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Engaged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Leadership</a:t>
            </a:r>
          </a:p>
        </p:txBody>
      </p:sp>
      <p:sp>
        <p:nvSpPr>
          <p:cNvPr id="17" name="Rectangle: Rounded Corners 7">
            <a:extLst>
              <a:ext uri="{FF2B5EF4-FFF2-40B4-BE49-F238E27FC236}">
                <a16:creationId xmlns:a16="http://schemas.microsoft.com/office/drawing/2014/main" id="{7A6CDC22-C41F-44EF-95E2-19F4A46A1858}"/>
              </a:ext>
            </a:extLst>
          </p:cNvPr>
          <p:cNvSpPr/>
          <p:nvPr/>
        </p:nvSpPr>
        <p:spPr bwMode="auto">
          <a:xfrm>
            <a:off x="6639075" y="1504950"/>
            <a:ext cx="2136691" cy="1304154"/>
          </a:xfrm>
          <a:prstGeom prst="roundRect">
            <a:avLst/>
          </a:prstGeom>
          <a:solidFill>
            <a:srgbClr val="9BBB59"/>
          </a:solidFill>
          <a:ln w="19050" algn="ctr">
            <a:noFill/>
            <a:miter lim="800000"/>
            <a:headEnd/>
            <a:tailEnd/>
          </a:ln>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Data-driven</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improvement</a:t>
            </a:r>
          </a:p>
        </p:txBody>
      </p:sp>
      <p:sp>
        <p:nvSpPr>
          <p:cNvPr id="18" name="Rectangle: Rounded Corners 8">
            <a:extLst>
              <a:ext uri="{FF2B5EF4-FFF2-40B4-BE49-F238E27FC236}">
                <a16:creationId xmlns:a16="http://schemas.microsoft.com/office/drawing/2014/main" id="{73E241D5-C470-4C78-A507-61C1B9BC7C28}"/>
              </a:ext>
            </a:extLst>
          </p:cNvPr>
          <p:cNvSpPr/>
          <p:nvPr/>
        </p:nvSpPr>
        <p:spPr bwMode="auto">
          <a:xfrm>
            <a:off x="2180492" y="2992908"/>
            <a:ext cx="2242604" cy="1235675"/>
          </a:xfrm>
          <a:prstGeom prst="roundRect">
            <a:avLst/>
          </a:prstGeom>
          <a:solidFill>
            <a:srgbClr val="F79646">
              <a:lumMod val="75000"/>
            </a:srgbClr>
          </a:solidFill>
          <a:ln w="19050" algn="ctr">
            <a:noFill/>
            <a:miter lim="800000"/>
            <a:headEnd/>
            <a:tailEnd/>
          </a:ln>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Empanelment</a:t>
            </a:r>
          </a:p>
        </p:txBody>
      </p:sp>
      <p:sp>
        <p:nvSpPr>
          <p:cNvPr id="19" name="Rectangle: Rounded Corners 9">
            <a:extLst>
              <a:ext uri="{FF2B5EF4-FFF2-40B4-BE49-F238E27FC236}">
                <a16:creationId xmlns:a16="http://schemas.microsoft.com/office/drawing/2014/main" id="{31C8CD6F-82A6-4084-A3EA-4208A7FE3695}"/>
              </a:ext>
            </a:extLst>
          </p:cNvPr>
          <p:cNvSpPr/>
          <p:nvPr/>
        </p:nvSpPr>
        <p:spPr bwMode="auto">
          <a:xfrm>
            <a:off x="8529660" y="3138614"/>
            <a:ext cx="2320048" cy="1346371"/>
          </a:xfrm>
          <a:prstGeom prst="roundRect">
            <a:avLst/>
          </a:prstGeom>
          <a:solidFill>
            <a:srgbClr val="4F81BD"/>
          </a:solidFill>
          <a:ln w="19050" algn="ctr">
            <a:noFill/>
            <a:miter lim="800000"/>
            <a:headEnd/>
            <a:tailEnd/>
          </a:ln>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Team-based</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care</a:t>
            </a:r>
          </a:p>
        </p:txBody>
      </p:sp>
      <p:sp>
        <p:nvSpPr>
          <p:cNvPr id="20" name="Rectangle: Rounded Corners 10">
            <a:extLst>
              <a:ext uri="{FF2B5EF4-FFF2-40B4-BE49-F238E27FC236}">
                <a16:creationId xmlns:a16="http://schemas.microsoft.com/office/drawing/2014/main" id="{21435D18-9541-4C2E-8122-62BD82BF53EC}"/>
              </a:ext>
            </a:extLst>
          </p:cNvPr>
          <p:cNvSpPr/>
          <p:nvPr/>
        </p:nvSpPr>
        <p:spPr bwMode="auto">
          <a:xfrm>
            <a:off x="1723293" y="1504949"/>
            <a:ext cx="2078876" cy="1304154"/>
          </a:xfrm>
          <a:prstGeom prst="roundRect">
            <a:avLst/>
          </a:prstGeom>
          <a:solidFill>
            <a:srgbClr val="8064A2"/>
          </a:solidFill>
          <a:ln w="19050" algn="ctr">
            <a:noFill/>
            <a:miter lim="800000"/>
            <a:headEnd/>
            <a:tailEnd/>
          </a:ln>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Patient-team</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partnership</a:t>
            </a:r>
          </a:p>
        </p:txBody>
      </p:sp>
      <p:sp>
        <p:nvSpPr>
          <p:cNvPr id="21" name="Rectangle: Rounded Corners 11">
            <a:extLst>
              <a:ext uri="{FF2B5EF4-FFF2-40B4-BE49-F238E27FC236}">
                <a16:creationId xmlns:a16="http://schemas.microsoft.com/office/drawing/2014/main" id="{B7F545F2-2747-48CF-9234-18D213776FC9}"/>
              </a:ext>
            </a:extLst>
          </p:cNvPr>
          <p:cNvSpPr/>
          <p:nvPr/>
        </p:nvSpPr>
        <p:spPr bwMode="auto">
          <a:xfrm>
            <a:off x="4443693" y="1312131"/>
            <a:ext cx="1971932" cy="1486930"/>
          </a:xfrm>
          <a:prstGeom prst="roundRect">
            <a:avLst/>
          </a:prstGeom>
          <a:solidFill>
            <a:srgbClr val="4F81BD"/>
          </a:solidFill>
          <a:ln w="19050" algn="ctr">
            <a:noFill/>
            <a:miter lim="800000"/>
            <a:headEnd/>
            <a:tailEnd/>
          </a:ln>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Population</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management</a:t>
            </a:r>
          </a:p>
        </p:txBody>
      </p:sp>
      <p:sp>
        <p:nvSpPr>
          <p:cNvPr id="22" name="Rectangle: Rounded Corners 12">
            <a:extLst>
              <a:ext uri="{FF2B5EF4-FFF2-40B4-BE49-F238E27FC236}">
                <a16:creationId xmlns:a16="http://schemas.microsoft.com/office/drawing/2014/main" id="{1AD65343-61F9-4ACD-9842-F25810A320B3}"/>
              </a:ext>
            </a:extLst>
          </p:cNvPr>
          <p:cNvSpPr/>
          <p:nvPr/>
        </p:nvSpPr>
        <p:spPr bwMode="auto">
          <a:xfrm>
            <a:off x="7034493" y="4699158"/>
            <a:ext cx="1847332" cy="1317936"/>
          </a:xfrm>
          <a:prstGeom prst="roundRect">
            <a:avLst/>
          </a:prstGeom>
          <a:solidFill>
            <a:srgbClr val="8064A2"/>
          </a:solidFill>
          <a:ln w="19050" algn="ctr">
            <a:noFill/>
            <a:miter lim="800000"/>
            <a:headEnd/>
            <a:tailEnd/>
          </a:ln>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Continuity</a:t>
            </a:r>
          </a:p>
        </p:txBody>
      </p:sp>
      <p:sp>
        <p:nvSpPr>
          <p:cNvPr id="23" name="Rectangle: Rounded Corners 13">
            <a:extLst>
              <a:ext uri="{FF2B5EF4-FFF2-40B4-BE49-F238E27FC236}">
                <a16:creationId xmlns:a16="http://schemas.microsoft.com/office/drawing/2014/main" id="{62115781-AF13-418E-89A6-77ABFA411EE2}"/>
              </a:ext>
            </a:extLst>
          </p:cNvPr>
          <p:cNvSpPr/>
          <p:nvPr/>
        </p:nvSpPr>
        <p:spPr bwMode="auto">
          <a:xfrm>
            <a:off x="6013939" y="2992909"/>
            <a:ext cx="2011154" cy="984422"/>
          </a:xfrm>
          <a:prstGeom prst="roundRect">
            <a:avLst/>
          </a:prstGeom>
          <a:solidFill>
            <a:srgbClr val="C0504D"/>
          </a:solidFill>
          <a:ln w="19050" algn="ctr">
            <a:noFill/>
            <a:miter lim="800000"/>
            <a:headEnd/>
            <a:tailEnd/>
          </a:ln>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Access</a:t>
            </a:r>
          </a:p>
        </p:txBody>
      </p:sp>
      <p:sp>
        <p:nvSpPr>
          <p:cNvPr id="24" name="Rectangle: Rounded Corners 14">
            <a:extLst>
              <a:ext uri="{FF2B5EF4-FFF2-40B4-BE49-F238E27FC236}">
                <a16:creationId xmlns:a16="http://schemas.microsoft.com/office/drawing/2014/main" id="{B5C02C92-CFA4-4D30-99D6-B318EC028EB6}"/>
              </a:ext>
            </a:extLst>
          </p:cNvPr>
          <p:cNvSpPr/>
          <p:nvPr/>
        </p:nvSpPr>
        <p:spPr bwMode="auto">
          <a:xfrm>
            <a:off x="1143000" y="4454611"/>
            <a:ext cx="2942859" cy="1612081"/>
          </a:xfrm>
          <a:prstGeom prst="roundRect">
            <a:avLst/>
          </a:prstGeom>
          <a:solidFill>
            <a:srgbClr val="C0504D"/>
          </a:solidFill>
          <a:ln w="19050" algn="ctr">
            <a:noFill/>
            <a:miter lim="800000"/>
            <a:headEnd/>
            <a:tailEnd/>
          </a:ln>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Comprehensiveness</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and care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coordination</a:t>
            </a:r>
          </a:p>
        </p:txBody>
      </p:sp>
      <p:sp>
        <p:nvSpPr>
          <p:cNvPr id="25" name="Rectangle: Rounded Corners 15">
            <a:extLst>
              <a:ext uri="{FF2B5EF4-FFF2-40B4-BE49-F238E27FC236}">
                <a16:creationId xmlns:a16="http://schemas.microsoft.com/office/drawing/2014/main" id="{E32C72CA-4194-4FCF-AAE1-014D8A6940A9}"/>
              </a:ext>
            </a:extLst>
          </p:cNvPr>
          <p:cNvSpPr/>
          <p:nvPr/>
        </p:nvSpPr>
        <p:spPr bwMode="auto">
          <a:xfrm>
            <a:off x="9223268" y="1761353"/>
            <a:ext cx="1792588" cy="1047750"/>
          </a:xfrm>
          <a:prstGeom prst="roundRect">
            <a:avLst/>
          </a:prstGeom>
          <a:solidFill>
            <a:srgbClr val="F79646">
              <a:lumMod val="75000"/>
            </a:srgbClr>
          </a:solidFill>
          <a:ln w="19050" algn="ctr">
            <a:noFill/>
            <a:miter lim="800000"/>
            <a:headEnd/>
            <a:tailEnd/>
          </a:ln>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Template of</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rPr>
              <a:t>the future</a:t>
            </a:r>
          </a:p>
        </p:txBody>
      </p:sp>
      <p:pic>
        <p:nvPicPr>
          <p:cNvPr id="26" name="Picture 25"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10078598" y="5690915"/>
            <a:ext cx="1656202" cy="718352"/>
          </a:xfrm>
          <a:prstGeom prst="rect">
            <a:avLst/>
          </a:prstGeom>
        </p:spPr>
      </p:pic>
    </p:spTree>
    <p:extLst>
      <p:ext uri="{BB962C8B-B14F-4D97-AF65-F5344CB8AC3E}">
        <p14:creationId xmlns:p14="http://schemas.microsoft.com/office/powerpoint/2010/main" val="311187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00193" y="1470432"/>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sz="3200" dirty="0">
                <a:latin typeface="Calibri Light" panose="020F0302020204030204"/>
              </a:rPr>
              <a:t>What are the foundational building blocks (1,2,3,4)?</a:t>
            </a:r>
            <a:br>
              <a:rPr lang="en-US" sz="3200" dirty="0">
                <a:latin typeface="Calibri Light" panose="020F0302020204030204"/>
              </a:rPr>
            </a:br>
            <a:r>
              <a:rPr lang="en-US" sz="3200" dirty="0">
                <a:solidFill>
                  <a:srgbClr val="1DAF4C"/>
                </a:solidFill>
                <a:latin typeface="Calibri Light" panose="020F0302020204030204"/>
              </a:rPr>
              <a:t>Write in the chat which BBs need to be addressed first</a:t>
            </a:r>
            <a:endParaRPr kumimoji="0" lang="en-US" sz="3200" b="1" i="0" u="none" strike="noStrike" kern="1200" cap="none" spc="0" normalizeH="0" baseline="0" noProof="0" dirty="0">
              <a:ln>
                <a:noFill/>
              </a:ln>
              <a:solidFill>
                <a:srgbClr val="1DAF4C"/>
              </a:solidFill>
              <a:effectLst/>
              <a:uLnTx/>
              <a:uFillTx/>
              <a:latin typeface="Calibri Light" panose="020F0302020204030204"/>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741265" y="2474682"/>
            <a:ext cx="5927620" cy="3945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Access</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Data-Driven Improvement</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Template of the Future</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Patient-Team Partnership</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Engaged Leadership</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Continuity</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Population Management</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Team-Based Care</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Comprehensiveness and Care Coordination</a:t>
            </a:r>
          </a:p>
          <a:p>
            <a:pPr marL="236538" indent="-236538">
              <a:spcBef>
                <a:spcPts val="0"/>
              </a:spcBef>
              <a:spcAft>
                <a:spcPts val="600"/>
              </a:spcAft>
              <a:buClr>
                <a:srgbClr val="008558"/>
              </a:buClr>
            </a:pPr>
            <a:r>
              <a:rPr lang="en-US" sz="2400" smtClean="0">
                <a:latin typeface="Calibri Light" panose="020F0302020204030204" pitchFamily="34" charset="0"/>
                <a:cs typeface="Calibri Light" panose="020F0302020204030204" pitchFamily="34" charset="0"/>
              </a:rPr>
              <a:t>Empanelment</a:t>
            </a:r>
          </a:p>
          <a:p>
            <a:pPr marL="236538" indent="-236538">
              <a:spcBef>
                <a:spcPts val="0"/>
              </a:spcBef>
              <a:spcAft>
                <a:spcPts val="600"/>
              </a:spcAft>
              <a:buClr>
                <a:srgbClr val="008558"/>
              </a:buClr>
            </a:pPr>
            <a:endParaRPr lang="en-US" sz="240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p:txBody>
      </p:sp>
      <p:pic>
        <p:nvPicPr>
          <p:cNvPr id="7" name="Picture 6" descr="Chart&#10;&#10;Description automatically generated">
            <a:extLst>
              <a:ext uri="{FF2B5EF4-FFF2-40B4-BE49-F238E27FC236}">
                <a16:creationId xmlns:a16="http://schemas.microsoft.com/office/drawing/2014/main" id="{09B13A3F-8878-47AC-8233-D69783712152}"/>
              </a:ext>
            </a:extLst>
          </p:cNvPr>
          <p:cNvPicPr>
            <a:picLocks noChangeAspect="1"/>
          </p:cNvPicPr>
          <p:nvPr/>
        </p:nvPicPr>
        <p:blipFill>
          <a:blip r:embed="rId3"/>
          <a:stretch>
            <a:fillRect/>
          </a:stretch>
        </p:blipFill>
        <p:spPr>
          <a:xfrm>
            <a:off x="6358641" y="2426816"/>
            <a:ext cx="4647906" cy="4108749"/>
          </a:xfrm>
          <a:prstGeom prst="rect">
            <a:avLst/>
          </a:prstGeom>
        </p:spPr>
      </p:pic>
      <p:pic>
        <p:nvPicPr>
          <p:cNvPr id="8" name="Picture 7"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4"/>
          <a:stretch>
            <a:fillRect/>
          </a:stretch>
        </p:blipFill>
        <p:spPr>
          <a:xfrm>
            <a:off x="374572" y="449519"/>
            <a:ext cx="2087809" cy="905555"/>
          </a:xfrm>
          <a:prstGeom prst="rect">
            <a:avLst/>
          </a:prstGeom>
        </p:spPr>
      </p:pic>
    </p:spTree>
    <p:extLst>
      <p:ext uri="{BB962C8B-B14F-4D97-AF65-F5344CB8AC3E}">
        <p14:creationId xmlns:p14="http://schemas.microsoft.com/office/powerpoint/2010/main" val="5196046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69" y="889861"/>
            <a:ext cx="685165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7"/>
          <p:cNvSpPr txBox="1">
            <a:spLocks noChangeArrowheads="1"/>
          </p:cNvSpPr>
          <p:nvPr/>
        </p:nvSpPr>
        <p:spPr>
          <a:xfrm>
            <a:off x="598768" y="1844298"/>
            <a:ext cx="5724540" cy="21988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r>
              <a:rPr lang="en-US" sz="3200" smtClean="0">
                <a:solidFill>
                  <a:srgbClr val="0E74BD"/>
                </a:solidFill>
                <a:latin typeface="Calibri Light" panose="020F0302020204030204" pitchFamily="34" charset="0"/>
                <a:ea typeface="ＭＳ Ｐゴシック" charset="0"/>
                <a:cs typeface="Calibri Light" panose="020F0302020204030204" pitchFamily="34" charset="0"/>
              </a:rPr>
              <a:t/>
            </a:r>
            <a:br>
              <a:rPr lang="en-US" sz="3200" smtClean="0">
                <a:solidFill>
                  <a:srgbClr val="0E74BD"/>
                </a:solidFill>
                <a:latin typeface="Calibri Light" panose="020F0302020204030204" pitchFamily="34" charset="0"/>
                <a:ea typeface="ＭＳ Ｐゴシック" charset="0"/>
                <a:cs typeface="Calibri Light" panose="020F0302020204030204" pitchFamily="34" charset="0"/>
              </a:rPr>
            </a:br>
            <a:r>
              <a:rPr lang="en-US" sz="3200" smtClean="0">
                <a:solidFill>
                  <a:srgbClr val="0E74BD"/>
                </a:solidFill>
                <a:latin typeface="Calibri Light" panose="020F0302020204030204" pitchFamily="34" charset="0"/>
                <a:ea typeface="ＭＳ Ｐゴシック" charset="0"/>
                <a:cs typeface="Calibri Light" panose="020F0302020204030204" pitchFamily="34" charset="0"/>
              </a:rPr>
              <a:t/>
            </a:r>
            <a:br>
              <a:rPr lang="en-US" sz="3200" smtClean="0">
                <a:solidFill>
                  <a:srgbClr val="0E74BD"/>
                </a:solidFill>
                <a:latin typeface="Calibri Light" panose="020F0302020204030204" pitchFamily="34" charset="0"/>
                <a:ea typeface="ＭＳ Ｐゴシック" charset="0"/>
                <a:cs typeface="Calibri Light" panose="020F0302020204030204" pitchFamily="34" charset="0"/>
              </a:rPr>
            </a:br>
            <a:r>
              <a:rPr lang="en-US" sz="3200" smtClean="0">
                <a:solidFill>
                  <a:srgbClr val="0E74BD"/>
                </a:solidFill>
                <a:effectLst>
                  <a:outerShdw blurRad="38100" dist="38100" dir="2700000" algn="tl">
                    <a:srgbClr val="DDDDDD"/>
                  </a:outerShdw>
                </a:effectLst>
                <a:latin typeface="Calibri Light" panose="020F0302020204030204" pitchFamily="34" charset="0"/>
                <a:ea typeface="ＭＳ Ｐゴシック" charset="0"/>
                <a:cs typeface="Calibri Light" panose="020F0302020204030204" pitchFamily="34" charset="0"/>
              </a:rPr>
              <a:t/>
            </a:r>
            <a:br>
              <a:rPr lang="en-US" sz="3200" smtClean="0">
                <a:solidFill>
                  <a:srgbClr val="0E74BD"/>
                </a:solidFill>
                <a:effectLst>
                  <a:outerShdw blurRad="38100" dist="38100" dir="2700000" algn="tl">
                    <a:srgbClr val="DDDDDD"/>
                  </a:outerShdw>
                </a:effectLst>
                <a:latin typeface="Calibri Light" panose="020F0302020204030204" pitchFamily="34" charset="0"/>
                <a:ea typeface="ＭＳ Ｐゴシック" charset="0"/>
                <a:cs typeface="Calibri Light" panose="020F0302020204030204" pitchFamily="34" charset="0"/>
              </a:rPr>
            </a:br>
            <a:r>
              <a:rPr lang="en-US" sz="3600" smtClean="0">
                <a:solidFill>
                  <a:srgbClr val="0E74BD"/>
                </a:solidFill>
                <a:latin typeface="Calibri Light" panose="020F0302020204030204" pitchFamily="34" charset="0"/>
                <a:ea typeface="ＭＳ Ｐゴシック" charset="0"/>
                <a:cs typeface="Calibri Light" panose="020F0302020204030204" pitchFamily="34" charset="0"/>
              </a:rPr>
              <a:t>The 10 Building Blocks </a:t>
            </a:r>
            <a:br>
              <a:rPr lang="en-US" sz="3600" smtClean="0">
                <a:solidFill>
                  <a:srgbClr val="0E74BD"/>
                </a:solidFill>
                <a:latin typeface="Calibri Light" panose="020F0302020204030204" pitchFamily="34" charset="0"/>
                <a:ea typeface="ＭＳ Ｐゴシック" charset="0"/>
                <a:cs typeface="Calibri Light" panose="020F0302020204030204" pitchFamily="34" charset="0"/>
              </a:rPr>
            </a:br>
            <a:r>
              <a:rPr lang="en-US" sz="3600" smtClean="0">
                <a:solidFill>
                  <a:srgbClr val="0E74BD"/>
                </a:solidFill>
                <a:latin typeface="Calibri Light" panose="020F0302020204030204" pitchFamily="34" charset="0"/>
                <a:ea typeface="ＭＳ Ｐゴシック" charset="0"/>
                <a:cs typeface="Calibri Light" panose="020F0302020204030204" pitchFamily="34" charset="0"/>
              </a:rPr>
              <a:t>of High-Performing </a:t>
            </a:r>
            <a:br>
              <a:rPr lang="en-US" sz="3600" smtClean="0">
                <a:solidFill>
                  <a:srgbClr val="0E74BD"/>
                </a:solidFill>
                <a:latin typeface="Calibri Light" panose="020F0302020204030204" pitchFamily="34" charset="0"/>
                <a:ea typeface="ＭＳ Ｐゴシック" charset="0"/>
                <a:cs typeface="Calibri Light" panose="020F0302020204030204" pitchFamily="34" charset="0"/>
              </a:rPr>
            </a:br>
            <a:r>
              <a:rPr lang="en-US" sz="3600" smtClean="0">
                <a:solidFill>
                  <a:srgbClr val="0E74BD"/>
                </a:solidFill>
                <a:latin typeface="Calibri Light" panose="020F0302020204030204" pitchFamily="34" charset="0"/>
                <a:ea typeface="ＭＳ Ｐゴシック" charset="0"/>
                <a:cs typeface="Calibri Light" panose="020F0302020204030204" pitchFamily="34" charset="0"/>
              </a:rPr>
              <a:t>Primary Care</a:t>
            </a:r>
            <a:br>
              <a:rPr lang="en-US" sz="3600" smtClean="0">
                <a:solidFill>
                  <a:srgbClr val="0E74BD"/>
                </a:solidFill>
                <a:latin typeface="Calibri Light" panose="020F0302020204030204" pitchFamily="34" charset="0"/>
                <a:ea typeface="ＭＳ Ｐゴシック" charset="0"/>
                <a:cs typeface="Calibri Light" panose="020F0302020204030204" pitchFamily="34" charset="0"/>
              </a:rPr>
            </a:br>
            <a:r>
              <a:rPr lang="en-US" sz="2400" smtClean="0">
                <a:solidFill>
                  <a:srgbClr val="0E74BD"/>
                </a:solidFill>
                <a:effectLst>
                  <a:outerShdw blurRad="38100" dist="38100" dir="2700000" algn="tl">
                    <a:srgbClr val="DDDDDD"/>
                  </a:outerShdw>
                </a:effectLst>
                <a:latin typeface="Calibri Light" panose="020F0302020204030204" pitchFamily="34" charset="0"/>
                <a:cs typeface="Calibri Light" panose="020F0302020204030204" pitchFamily="34" charset="0"/>
              </a:rPr>
              <a:t>Bodenheimer et al, Ann Fam Med 2014:12:166 </a:t>
            </a:r>
            <a:r>
              <a:rPr lang="en-US" sz="3600" smtClean="0">
                <a:solidFill>
                  <a:srgbClr val="0E74BD"/>
                </a:solidFill>
                <a:latin typeface="Calibri Light" panose="020F0302020204030204" pitchFamily="34" charset="0"/>
                <a:ea typeface="ＭＳ Ｐゴシック" charset="0"/>
                <a:cs typeface="Calibri Light" panose="020F0302020204030204" pitchFamily="34" charset="0"/>
              </a:rPr>
              <a:t/>
            </a:r>
            <a:br>
              <a:rPr lang="en-US" sz="3600" smtClean="0">
                <a:solidFill>
                  <a:srgbClr val="0E74BD"/>
                </a:solidFill>
                <a:latin typeface="Calibri Light" panose="020F0302020204030204" pitchFamily="34" charset="0"/>
                <a:ea typeface="ＭＳ Ｐゴシック" charset="0"/>
                <a:cs typeface="Calibri Light" panose="020F0302020204030204" pitchFamily="34" charset="0"/>
              </a:rPr>
            </a:br>
            <a:r>
              <a:rPr lang="en-US" sz="3600" smtClean="0">
                <a:solidFill>
                  <a:srgbClr val="0E74BD"/>
                </a:solidFill>
                <a:effectLst>
                  <a:outerShdw blurRad="38100" dist="38100" dir="2700000" algn="tl">
                    <a:srgbClr val="DDDDDD"/>
                  </a:outerShdw>
                </a:effectLst>
                <a:latin typeface="Calibri Light" panose="020F0302020204030204" pitchFamily="34" charset="0"/>
                <a:ea typeface="ＭＳ Ｐゴシック" charset="0"/>
                <a:cs typeface="Calibri Light" panose="020F0302020204030204" pitchFamily="34" charset="0"/>
              </a:rPr>
              <a:t/>
            </a:r>
            <a:br>
              <a:rPr lang="en-US" sz="3600" smtClean="0">
                <a:solidFill>
                  <a:srgbClr val="0E74BD"/>
                </a:solidFill>
                <a:effectLst>
                  <a:outerShdw blurRad="38100" dist="38100" dir="2700000" algn="tl">
                    <a:srgbClr val="DDDDDD"/>
                  </a:outerShdw>
                </a:effectLst>
                <a:latin typeface="Calibri Light" panose="020F0302020204030204" pitchFamily="34" charset="0"/>
                <a:ea typeface="ＭＳ Ｐゴシック" charset="0"/>
                <a:cs typeface="Calibri Light" panose="020F0302020204030204" pitchFamily="34" charset="0"/>
              </a:rPr>
            </a:br>
            <a:r>
              <a:rPr lang="en-US" sz="3600" smtClean="0">
                <a:solidFill>
                  <a:srgbClr val="0E74BD"/>
                </a:solidFill>
                <a:effectLst>
                  <a:outerShdw blurRad="38100" dist="38100" dir="2700000" algn="tl">
                    <a:srgbClr val="DDDDDD"/>
                  </a:outerShdw>
                </a:effectLst>
                <a:latin typeface="Calibri Light" panose="020F0302020204030204" pitchFamily="34" charset="0"/>
                <a:ea typeface="ＭＳ Ｐゴシック" charset="0"/>
                <a:cs typeface="Calibri Light" panose="020F0302020204030204" pitchFamily="34" charset="0"/>
              </a:rPr>
              <a:t/>
            </a:r>
            <a:br>
              <a:rPr lang="en-US" sz="3600" smtClean="0">
                <a:solidFill>
                  <a:srgbClr val="0E74BD"/>
                </a:solidFill>
                <a:effectLst>
                  <a:outerShdw blurRad="38100" dist="38100" dir="2700000" algn="tl">
                    <a:srgbClr val="DDDDDD"/>
                  </a:outerShdw>
                </a:effectLst>
                <a:latin typeface="Calibri Light" panose="020F0302020204030204" pitchFamily="34" charset="0"/>
                <a:ea typeface="ＭＳ Ｐゴシック" charset="0"/>
                <a:cs typeface="Calibri Light" panose="020F0302020204030204" pitchFamily="34" charset="0"/>
              </a:rPr>
            </a:br>
            <a:r>
              <a:rPr lang="en-US" sz="2400" smtClean="0">
                <a:solidFill>
                  <a:srgbClr val="0E74BD"/>
                </a:solidFill>
                <a:effectLst>
                  <a:outerShdw blurRad="38100" dist="38100" dir="2700000" algn="tl">
                    <a:srgbClr val="DDDDDD"/>
                  </a:outerShdw>
                </a:effectLst>
                <a:latin typeface="Calibri Light" panose="020F0302020204030204" pitchFamily="34" charset="0"/>
                <a:ea typeface="ＭＳ Ｐゴシック" charset="0"/>
                <a:cs typeface="Calibri Light" panose="020F0302020204030204" pitchFamily="34" charset="0"/>
              </a:rPr>
              <a:t> </a:t>
            </a:r>
            <a:endParaRPr lang="en-US" sz="2400" dirty="0">
              <a:solidFill>
                <a:srgbClr val="0E74BD"/>
              </a:solidFill>
              <a:effectLst>
                <a:outerShdw blurRad="38100" dist="38100" dir="2700000" algn="tl">
                  <a:srgbClr val="DDDDDD"/>
                </a:outerShdw>
              </a:effectLst>
              <a:latin typeface="Calibri Light" panose="020F0302020204030204" pitchFamily="34" charset="0"/>
              <a:ea typeface="ＭＳ Ｐゴシック" charset="0"/>
              <a:cs typeface="Calibri Light" panose="020F0302020204030204" pitchFamily="34" charset="0"/>
            </a:endParaRPr>
          </a:p>
        </p:txBody>
      </p:sp>
      <p:pic>
        <p:nvPicPr>
          <p:cNvPr id="4" name="Picture 3"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4"/>
          <a:stretch>
            <a:fillRect/>
          </a:stretch>
        </p:blipFill>
        <p:spPr>
          <a:xfrm>
            <a:off x="374572" y="449519"/>
            <a:ext cx="2087809" cy="905555"/>
          </a:xfrm>
          <a:prstGeom prst="rect">
            <a:avLst/>
          </a:prstGeom>
        </p:spPr>
      </p:pic>
    </p:spTree>
    <p:extLst>
      <p:ext uri="{BB962C8B-B14F-4D97-AF65-F5344CB8AC3E}">
        <p14:creationId xmlns:p14="http://schemas.microsoft.com/office/powerpoint/2010/main" val="1091161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IMAA Open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553" y="1500039"/>
            <a:ext cx="38585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NIMAA – NIM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877" y="1652337"/>
            <a:ext cx="4518818" cy="1524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ConferM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9477" y="3721768"/>
            <a:ext cx="4309617" cy="20533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4495" y="3514023"/>
            <a:ext cx="3048000" cy="24688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81947" y="645095"/>
            <a:ext cx="6924675" cy="762352"/>
          </a:xfrm>
          <a:prstGeom prst="rect">
            <a:avLst/>
          </a:prstGeom>
        </p:spPr>
        <p:txBody>
          <a:bodyPr anchor="b"/>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Moses Weitzman Health System Affiliates</a:t>
            </a:r>
            <a:endParaRPr kumimoji="0" lang="en-US" sz="32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237904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7467" y="1285604"/>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a:latin typeface="Calibri Light" panose="020F0302020204030204"/>
              </a:rPr>
              <a:t>BB1: Creating practice-wide vision with </a:t>
            </a:r>
            <a:br>
              <a:rPr lang="en-US">
                <a:latin typeface="Calibri Light" panose="020F0302020204030204"/>
              </a:rPr>
            </a:br>
            <a:r>
              <a:rPr lang="en-US">
                <a:latin typeface="Calibri Light" panose="020F0302020204030204"/>
              </a:rPr>
              <a:t>concrete goals and objectives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5" name="Picture 2"/>
          <p:cNvPicPr>
            <a:picLocks noChangeAspect="1" noChangeArrowheads="1"/>
          </p:cNvPicPr>
          <p:nvPr/>
        </p:nvPicPr>
        <p:blipFill>
          <a:blip r:embed="rId3" cstate="print"/>
          <a:srcRect/>
          <a:stretch>
            <a:fillRect/>
          </a:stretch>
        </p:blipFill>
        <p:spPr bwMode="auto">
          <a:xfrm>
            <a:off x="931229" y="2800353"/>
            <a:ext cx="2862469" cy="3570929"/>
          </a:xfrm>
          <a:prstGeom prst="rect">
            <a:avLst/>
          </a:prstGeom>
          <a:noFill/>
          <a:ln w="9525">
            <a:solidFill>
              <a:srgbClr val="0E74BD"/>
            </a:solidFill>
            <a:miter lim="800000"/>
            <a:headEnd/>
            <a:tailEnd/>
          </a:ln>
        </p:spPr>
      </p:pic>
      <p:sp>
        <p:nvSpPr>
          <p:cNvPr id="6" name="Rectangle 5">
            <a:extLst>
              <a:ext uri="{FF2B5EF4-FFF2-40B4-BE49-F238E27FC236}">
                <a16:creationId xmlns:a16="http://schemas.microsoft.com/office/drawing/2014/main" id="{103635FD-A101-460F-B66D-DEE5C1607A7A}"/>
              </a:ext>
            </a:extLst>
          </p:cNvPr>
          <p:cNvSpPr/>
          <p:nvPr/>
        </p:nvSpPr>
        <p:spPr>
          <a:xfrm>
            <a:off x="4148854" y="4214225"/>
            <a:ext cx="5777344" cy="2000548"/>
          </a:xfrm>
          <a:prstGeom prst="rect">
            <a:avLst/>
          </a:prstGeom>
        </p:spPr>
        <p:txBody>
          <a:bodyPr wrap="square">
            <a:spAutoFit/>
          </a:bodyPr>
          <a:lstStyle/>
          <a:p>
            <a:pPr defTabSz="457200">
              <a:defRPr/>
            </a:pPr>
            <a:r>
              <a:rPr lang="en-US" sz="2400" b="1" u="sng" dirty="0">
                <a:solidFill>
                  <a:srgbClr val="0D8C3C"/>
                </a:solidFill>
                <a:cs typeface="Calibri Light" panose="020F0302020204030204" pitchFamily="34" charset="0"/>
              </a:rPr>
              <a:t>Concrete Goals (examples)</a:t>
            </a:r>
            <a:endParaRPr lang="en-US" sz="2400" b="1" u="sng" dirty="0">
              <a:solidFill>
                <a:prstClr val="black"/>
              </a:solidFill>
              <a:cs typeface="Calibri Light" panose="020F0302020204030204" pitchFamily="34" charset="0"/>
            </a:endParaRPr>
          </a:p>
          <a:p>
            <a:pPr marL="342900" indent="-342900" defTabSz="457200">
              <a:buFont typeface="Arial" panose="020B0604020202020204" pitchFamily="34" charset="0"/>
              <a:buChar char="•"/>
              <a:defRPr/>
            </a:pPr>
            <a:r>
              <a:rPr lang="en-US" sz="2000" dirty="0">
                <a:solidFill>
                  <a:prstClr val="black"/>
                </a:solidFill>
                <a:latin typeface="Calibri Light" panose="020F0302020204030204" pitchFamily="34" charset="0"/>
                <a:cs typeface="Calibri Light" panose="020F0302020204030204" pitchFamily="34" charset="0"/>
              </a:rPr>
              <a:t>By December 31, 2022, the % of diabetic patients with A1c &gt; 9 will be reduced from 20% to 12%</a:t>
            </a:r>
          </a:p>
          <a:p>
            <a:pPr marL="342900" indent="-342900" defTabSz="457200">
              <a:buFont typeface="Arial" panose="020B0604020202020204" pitchFamily="34" charset="0"/>
              <a:buChar char="•"/>
              <a:defRPr/>
            </a:pPr>
            <a:r>
              <a:rPr lang="en-US" sz="2000" dirty="0">
                <a:solidFill>
                  <a:prstClr val="black"/>
                </a:solidFill>
                <a:latin typeface="Calibri Light" panose="020F0302020204030204" pitchFamily="34" charset="0"/>
                <a:cs typeface="Calibri Light" panose="020F0302020204030204" pitchFamily="34" charset="0"/>
              </a:rPr>
              <a:t>By July 1, 2023, all patients will be able to obtain an appointment with their own primary care clinician within 5 days of making the request</a:t>
            </a:r>
            <a:endParaRPr lang="en-US" dirty="0">
              <a:solidFill>
                <a:prstClr val="black"/>
              </a:solidFill>
              <a:latin typeface="Calibri Light" panose="020F0302020204030204" pitchFamily="34" charset="0"/>
              <a:cs typeface="Calibri Light" panose="020F0302020204030204" pitchFamily="34" charset="0"/>
            </a:endParaRPr>
          </a:p>
        </p:txBody>
      </p:sp>
      <p:cxnSp>
        <p:nvCxnSpPr>
          <p:cNvPr id="7" name="Straight Arrow Connector 6">
            <a:extLst>
              <a:ext uri="{FF2B5EF4-FFF2-40B4-BE49-F238E27FC236}">
                <a16:creationId xmlns:a16="http://schemas.microsoft.com/office/drawing/2014/main" id="{8692F762-97B3-47C6-9B81-1FA8A7461CBC}"/>
              </a:ext>
            </a:extLst>
          </p:cNvPr>
          <p:cNvCxnSpPr/>
          <p:nvPr/>
        </p:nvCxnSpPr>
        <p:spPr>
          <a:xfrm flipV="1">
            <a:off x="2514600" y="3040405"/>
            <a:ext cx="1874520" cy="7274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28B7E02B-F6E5-403F-9732-CD5522A79730}"/>
              </a:ext>
            </a:extLst>
          </p:cNvPr>
          <p:cNvCxnSpPr/>
          <p:nvPr/>
        </p:nvCxnSpPr>
        <p:spPr>
          <a:xfrm flipV="1">
            <a:off x="3119120" y="3749681"/>
            <a:ext cx="1518920" cy="5479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95800" y="2800353"/>
            <a:ext cx="5347447" cy="646331"/>
          </a:xfrm>
          <a:prstGeom prst="rect">
            <a:avLst/>
          </a:prstGeom>
          <a:solidFill>
            <a:schemeClr val="bg1"/>
          </a:solidFill>
          <a:ln w="19050">
            <a:solidFill>
              <a:schemeClr val="accent1"/>
            </a:solidFill>
          </a:ln>
        </p:spPr>
        <p:txBody>
          <a:bodyPr wrap="square" rtlCol="0">
            <a:spAutoFit/>
          </a:bodyPr>
          <a:lstStyle/>
          <a:p>
            <a:r>
              <a:rPr lang="en-US" dirty="0">
                <a:latin typeface="Calibri Light" panose="020F0302020204030204" pitchFamily="34" charset="0"/>
                <a:cs typeface="Calibri Light" panose="020F0302020204030204" pitchFamily="34" charset="0"/>
              </a:rPr>
              <a:t>Primary Health Care must offer a continuous, trusting, non-judgmental, “first-name” relationship over time</a:t>
            </a:r>
          </a:p>
        </p:txBody>
      </p:sp>
      <p:sp>
        <p:nvSpPr>
          <p:cNvPr id="10" name="TextBox 9"/>
          <p:cNvSpPr txBox="1"/>
          <p:nvPr/>
        </p:nvSpPr>
        <p:spPr>
          <a:xfrm>
            <a:off x="4722011" y="3583873"/>
            <a:ext cx="6691056" cy="369332"/>
          </a:xfrm>
          <a:prstGeom prst="rect">
            <a:avLst/>
          </a:prstGeom>
          <a:solidFill>
            <a:schemeClr val="bg1"/>
          </a:solidFill>
          <a:ln w="19050">
            <a:solidFill>
              <a:schemeClr val="accent1"/>
            </a:solidFill>
          </a:ln>
        </p:spPr>
        <p:txBody>
          <a:bodyPr wrap="square" rtlCol="0">
            <a:spAutoFit/>
          </a:bodyPr>
          <a:lstStyle/>
          <a:p>
            <a:r>
              <a:rPr lang="en-US" dirty="0">
                <a:latin typeface="Calibri Light" panose="020F0302020204030204" pitchFamily="34" charset="0"/>
                <a:cs typeface="Calibri Light" panose="020F0302020204030204" pitchFamily="34" charset="0"/>
              </a:rPr>
              <a:t>All barriers to timely access to this relationship should be removed. </a:t>
            </a:r>
          </a:p>
        </p:txBody>
      </p:sp>
      <p:pic>
        <p:nvPicPr>
          <p:cNvPr id="12" name="Picture 11"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4"/>
          <a:stretch>
            <a:fillRect/>
          </a:stretch>
        </p:blipFill>
        <p:spPr>
          <a:xfrm>
            <a:off x="374572" y="449519"/>
            <a:ext cx="2087809" cy="905555"/>
          </a:xfrm>
          <a:prstGeom prst="rect">
            <a:avLst/>
          </a:prstGeom>
        </p:spPr>
      </p:pic>
    </p:spTree>
    <p:extLst>
      <p:ext uri="{BB962C8B-B14F-4D97-AF65-F5344CB8AC3E}">
        <p14:creationId xmlns:p14="http://schemas.microsoft.com/office/powerpoint/2010/main" val="11830126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BB2 | Data-Driven Improvement</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nSpc>
                <a:spcPct val="90000"/>
              </a:lnSpc>
              <a:spcBef>
                <a:spcPts val="0"/>
              </a:spcBef>
              <a:spcAft>
                <a:spcPts val="1800"/>
              </a:spcAft>
              <a:buClr>
                <a:srgbClr val="008558"/>
              </a:buClr>
              <a:buFont typeface="Wingdings" panose="05000000000000000000" pitchFamily="2" charset="2"/>
              <a:buChar char="q"/>
              <a:defRPr/>
            </a:pPr>
            <a:r>
              <a:rPr lang="en-US" sz="2800" dirty="0">
                <a:solidFill>
                  <a:prstClr val="black"/>
                </a:solidFill>
                <a:latin typeface="Calibri Light" panose="020F0302020204030204"/>
                <a:cs typeface="Calibri Light" panose="020F0302020204030204" pitchFamily="34" charset="0"/>
              </a:rPr>
              <a:t>Relevant data</a:t>
            </a:r>
          </a:p>
          <a:p>
            <a:pPr lvl="0">
              <a:lnSpc>
                <a:spcPct val="90000"/>
              </a:lnSpc>
              <a:spcBef>
                <a:spcPts val="0"/>
              </a:spcBef>
              <a:spcAft>
                <a:spcPts val="1800"/>
              </a:spcAft>
              <a:buClr>
                <a:srgbClr val="008558"/>
              </a:buClr>
              <a:buFont typeface="Wingdings" panose="05000000000000000000" pitchFamily="2" charset="2"/>
              <a:buChar char="q"/>
              <a:defRPr/>
            </a:pPr>
            <a:r>
              <a:rPr lang="en-US" sz="2800" dirty="0">
                <a:solidFill>
                  <a:prstClr val="black"/>
                </a:solidFill>
                <a:latin typeface="Calibri Light" panose="020F0302020204030204"/>
                <a:cs typeface="Calibri Light" panose="020F0302020204030204" pitchFamily="34" charset="0"/>
              </a:rPr>
              <a:t>Accurate data</a:t>
            </a:r>
          </a:p>
          <a:p>
            <a:pPr lvl="0">
              <a:lnSpc>
                <a:spcPct val="90000"/>
              </a:lnSpc>
              <a:spcBef>
                <a:spcPts val="0"/>
              </a:spcBef>
              <a:spcAft>
                <a:spcPts val="1800"/>
              </a:spcAft>
              <a:buClr>
                <a:srgbClr val="008558"/>
              </a:buClr>
              <a:buFont typeface="Wingdings" panose="05000000000000000000" pitchFamily="2" charset="2"/>
              <a:buChar char="q"/>
              <a:defRPr/>
            </a:pPr>
            <a:r>
              <a:rPr lang="en-US" sz="2800" dirty="0">
                <a:solidFill>
                  <a:prstClr val="black"/>
                </a:solidFill>
                <a:latin typeface="Calibri Light" panose="020F0302020204030204"/>
                <a:cs typeface="Calibri Light" panose="020F0302020204030204" pitchFamily="34" charset="0"/>
              </a:rPr>
              <a:t>Shared and discussed with everyone</a:t>
            </a:r>
          </a:p>
          <a:p>
            <a:pPr lvl="0">
              <a:lnSpc>
                <a:spcPct val="90000"/>
              </a:lnSpc>
              <a:spcBef>
                <a:spcPts val="0"/>
              </a:spcBef>
              <a:spcAft>
                <a:spcPts val="1800"/>
              </a:spcAft>
              <a:buClr>
                <a:srgbClr val="008558"/>
              </a:buClr>
              <a:buFont typeface="Wingdings" panose="05000000000000000000" pitchFamily="2" charset="2"/>
              <a:buChar char="q"/>
              <a:defRPr/>
            </a:pPr>
            <a:r>
              <a:rPr lang="en-US" sz="2800" dirty="0">
                <a:solidFill>
                  <a:prstClr val="black"/>
                </a:solidFill>
                <a:latin typeface="Calibri Light" panose="020F0302020204030204"/>
                <a:cs typeface="Calibri Light" panose="020F0302020204030204" pitchFamily="34" charset="0"/>
              </a:rPr>
              <a:t>Data drilled down to clinician/team level</a:t>
            </a:r>
          </a:p>
          <a:p>
            <a:pPr lvl="0">
              <a:lnSpc>
                <a:spcPct val="90000"/>
              </a:lnSpc>
              <a:spcBef>
                <a:spcPts val="0"/>
              </a:spcBef>
              <a:spcAft>
                <a:spcPts val="1800"/>
              </a:spcAft>
              <a:buClr>
                <a:srgbClr val="008558"/>
              </a:buClr>
              <a:buFont typeface="Wingdings" panose="05000000000000000000" pitchFamily="2" charset="2"/>
              <a:buChar char="q"/>
              <a:defRPr/>
            </a:pPr>
            <a:r>
              <a:rPr lang="en-US" sz="2800" dirty="0">
                <a:solidFill>
                  <a:prstClr val="black"/>
                </a:solidFill>
                <a:latin typeface="Calibri Light" panose="020F0302020204030204"/>
                <a:cs typeface="Calibri Light" panose="020F0302020204030204" pitchFamily="34" charset="0"/>
              </a:rPr>
              <a:t>Data analyzed by race/ethnicity/income to uncover inequities</a:t>
            </a:r>
          </a:p>
          <a:p>
            <a:pPr lvl="0">
              <a:lnSpc>
                <a:spcPct val="90000"/>
              </a:lnSpc>
              <a:spcBef>
                <a:spcPts val="0"/>
              </a:spcBef>
              <a:spcAft>
                <a:spcPts val="1800"/>
              </a:spcAft>
              <a:buClr>
                <a:srgbClr val="008558"/>
              </a:buClr>
              <a:buFont typeface="Wingdings" panose="05000000000000000000" pitchFamily="2" charset="2"/>
              <a:buChar char="q"/>
              <a:defRPr/>
            </a:pPr>
            <a:endParaRPr lang="en-US" sz="2800" dirty="0">
              <a:solidFill>
                <a:prstClr val="black"/>
              </a:solidFill>
              <a:latin typeface="Calibri Light" panose="020F0302020204030204"/>
              <a:cs typeface="Calibri Light" panose="020F0302020204030204" pitchFamily="34" charset="0"/>
            </a:endParaRPr>
          </a:p>
        </p:txBody>
      </p:sp>
      <p:pic>
        <p:nvPicPr>
          <p:cNvPr id="6" name="Picture 5"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3"/>
          <a:stretch>
            <a:fillRect/>
          </a:stretch>
        </p:blipFill>
        <p:spPr>
          <a:xfrm>
            <a:off x="374572" y="449519"/>
            <a:ext cx="2087809" cy="905555"/>
          </a:xfrm>
          <a:prstGeom prst="rect">
            <a:avLst/>
          </a:prstGeom>
        </p:spPr>
      </p:pic>
    </p:spTree>
    <p:extLst>
      <p:ext uri="{BB962C8B-B14F-4D97-AF65-F5344CB8AC3E}">
        <p14:creationId xmlns:p14="http://schemas.microsoft.com/office/powerpoint/2010/main" val="38583526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BB3 | Empanelment </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7404726"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3000" b="1" smtClean="0">
                <a:latin typeface="Calibri Light" panose="020F0302020204030204" pitchFamily="34" charset="0"/>
                <a:cs typeface="Calibri Light" panose="020F0302020204030204" pitchFamily="34" charset="0"/>
              </a:rPr>
              <a:t>Empanelment</a:t>
            </a:r>
            <a:r>
              <a:rPr lang="en-US" sz="3000" smtClean="0">
                <a:latin typeface="Calibri Light" panose="020F0302020204030204" pitchFamily="34" charset="0"/>
                <a:cs typeface="Calibri Light" panose="020F0302020204030204" pitchFamily="34" charset="0"/>
              </a:rPr>
              <a:t>: Linking patients with a primary care clinician/team</a:t>
            </a:r>
          </a:p>
          <a:p>
            <a:pPr marL="236538" indent="-236538">
              <a:spcBef>
                <a:spcPts val="0"/>
              </a:spcBef>
              <a:spcAft>
                <a:spcPts val="600"/>
              </a:spcAft>
              <a:buClr>
                <a:srgbClr val="008558"/>
              </a:buClr>
            </a:pPr>
            <a:r>
              <a:rPr lang="en-US" sz="3000" b="1" smtClean="0">
                <a:latin typeface="Calibri Light" panose="020F0302020204030204" pitchFamily="34" charset="0"/>
                <a:cs typeface="Calibri Light" panose="020F0302020204030204" pitchFamily="34" charset="0"/>
              </a:rPr>
              <a:t>Advantages</a:t>
            </a:r>
            <a:r>
              <a:rPr lang="en-US" sz="3000" smtClean="0">
                <a:latin typeface="Calibri Light" panose="020F0302020204030204" pitchFamily="34" charset="0"/>
                <a:cs typeface="Calibri Light" panose="020F0302020204030204" pitchFamily="34" charset="0"/>
              </a:rPr>
              <a:t>: </a:t>
            </a:r>
          </a:p>
          <a:p>
            <a:pPr marL="636588" lvl="1" indent="-236538">
              <a:spcBef>
                <a:spcPts val="0"/>
              </a:spcBef>
              <a:spcAft>
                <a:spcPts val="600"/>
              </a:spcAft>
              <a:buClr>
                <a:srgbClr val="008558"/>
              </a:buClr>
            </a:pPr>
            <a:r>
              <a:rPr lang="en-US" sz="2600" smtClean="0">
                <a:latin typeface="Calibri Light" panose="020F0302020204030204" pitchFamily="34" charset="0"/>
                <a:cs typeface="Calibri Light" panose="020F0302020204030204" pitchFamily="34" charset="0"/>
              </a:rPr>
              <a:t>Patient and clinician/team know each other</a:t>
            </a:r>
          </a:p>
          <a:p>
            <a:pPr marL="636588" lvl="1" indent="-236538">
              <a:spcBef>
                <a:spcPts val="0"/>
              </a:spcBef>
              <a:spcAft>
                <a:spcPts val="600"/>
              </a:spcAft>
              <a:buClr>
                <a:srgbClr val="008558"/>
              </a:buClr>
            </a:pPr>
            <a:r>
              <a:rPr lang="en-US" sz="2600" smtClean="0">
                <a:latin typeface="Calibri Light" panose="020F0302020204030204" pitchFamily="34" charset="0"/>
                <a:cs typeface="Calibri Light" panose="020F0302020204030204" pitchFamily="34" charset="0"/>
              </a:rPr>
              <a:t>Allows clinic to offer and to measure continuity of care</a:t>
            </a:r>
          </a:p>
          <a:p>
            <a:pPr marL="636588" lvl="1" indent="-236538">
              <a:spcBef>
                <a:spcPts val="0"/>
              </a:spcBef>
              <a:spcAft>
                <a:spcPts val="600"/>
              </a:spcAft>
              <a:buClr>
                <a:srgbClr val="008558"/>
              </a:buClr>
            </a:pPr>
            <a:r>
              <a:rPr lang="en-US" sz="2600" smtClean="0">
                <a:latin typeface="Calibri Light" panose="020F0302020204030204" pitchFamily="34" charset="0"/>
                <a:cs typeface="Calibri Light" panose="020F0302020204030204" pitchFamily="34" charset="0"/>
              </a:rPr>
              <a:t>Allows calculation of panel size</a:t>
            </a:r>
          </a:p>
          <a:p>
            <a:pPr marL="636588" lvl="1" indent="-236538">
              <a:spcBef>
                <a:spcPts val="0"/>
              </a:spcBef>
              <a:spcAft>
                <a:spcPts val="600"/>
              </a:spcAft>
              <a:buClr>
                <a:srgbClr val="008558"/>
              </a:buClr>
            </a:pPr>
            <a:r>
              <a:rPr lang="en-US" sz="2600" smtClean="0">
                <a:latin typeface="Calibri Light" panose="020F0302020204030204" pitchFamily="34" charset="0"/>
                <a:cs typeface="Calibri Light" panose="020F0302020204030204" pitchFamily="34" charset="0"/>
              </a:rPr>
              <a:t>Provides denominator for quality measures </a:t>
            </a:r>
          </a:p>
          <a:p>
            <a:pPr marL="236538" indent="-236538">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sp>
        <p:nvSpPr>
          <p:cNvPr id="7" name="Isosceles Triangle 6">
            <a:extLst>
              <a:ext uri="{FF2B5EF4-FFF2-40B4-BE49-F238E27FC236}">
                <a16:creationId xmlns:a16="http://schemas.microsoft.com/office/drawing/2014/main" id="{002C45C4-DF7C-4998-A12B-FFFD2678BD41}"/>
              </a:ext>
            </a:extLst>
          </p:cNvPr>
          <p:cNvSpPr/>
          <p:nvPr/>
        </p:nvSpPr>
        <p:spPr>
          <a:xfrm>
            <a:off x="8726643" y="3953485"/>
            <a:ext cx="307365" cy="342181"/>
          </a:xfrm>
          <a:prstGeom prst="triangle">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a:solidFill>
                <a:prstClr val="white"/>
              </a:solidFill>
              <a:latin typeface="Calibri"/>
            </a:endParaRPr>
          </a:p>
        </p:txBody>
      </p:sp>
      <p:sp>
        <p:nvSpPr>
          <p:cNvPr id="8" name="Oval 7">
            <a:extLst>
              <a:ext uri="{FF2B5EF4-FFF2-40B4-BE49-F238E27FC236}">
                <a16:creationId xmlns:a16="http://schemas.microsoft.com/office/drawing/2014/main" id="{B9E13740-8AC6-40B5-B067-1434D322D6BC}"/>
              </a:ext>
            </a:extLst>
          </p:cNvPr>
          <p:cNvSpPr/>
          <p:nvPr/>
        </p:nvSpPr>
        <p:spPr>
          <a:xfrm>
            <a:off x="8741298" y="2685913"/>
            <a:ext cx="196713" cy="202773"/>
          </a:xfrm>
          <a:prstGeom prst="ellipse">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a:solidFill>
                <a:prstClr val="white"/>
              </a:solidFill>
              <a:latin typeface="Calibri"/>
            </a:endParaRPr>
          </a:p>
        </p:txBody>
      </p:sp>
      <p:sp>
        <p:nvSpPr>
          <p:cNvPr id="9" name="Isosceles Triangle 8">
            <a:extLst>
              <a:ext uri="{FF2B5EF4-FFF2-40B4-BE49-F238E27FC236}">
                <a16:creationId xmlns:a16="http://schemas.microsoft.com/office/drawing/2014/main" id="{928F9661-9A6E-4AA4-A5E1-E5EEB89D952D}"/>
              </a:ext>
            </a:extLst>
          </p:cNvPr>
          <p:cNvSpPr/>
          <p:nvPr/>
        </p:nvSpPr>
        <p:spPr>
          <a:xfrm>
            <a:off x="8726643" y="5043778"/>
            <a:ext cx="307365" cy="342181"/>
          </a:xfrm>
          <a:prstGeom prst="triangle">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a:solidFill>
                <a:prstClr val="white"/>
              </a:solidFill>
              <a:latin typeface="Calibri"/>
            </a:endParaRPr>
          </a:p>
        </p:txBody>
      </p:sp>
      <p:sp>
        <p:nvSpPr>
          <p:cNvPr id="10" name="Isosceles Triangle 9">
            <a:extLst>
              <a:ext uri="{FF2B5EF4-FFF2-40B4-BE49-F238E27FC236}">
                <a16:creationId xmlns:a16="http://schemas.microsoft.com/office/drawing/2014/main" id="{0CB4CF13-A56E-4431-AEF3-C49F1F55C46D}"/>
              </a:ext>
            </a:extLst>
          </p:cNvPr>
          <p:cNvSpPr/>
          <p:nvPr/>
        </p:nvSpPr>
        <p:spPr>
          <a:xfrm>
            <a:off x="10754789" y="5035468"/>
            <a:ext cx="307365" cy="342181"/>
          </a:xfrm>
          <a:prstGeom prst="triangle">
            <a:avLst/>
          </a:prstGeom>
          <a:solidFill>
            <a:srgbClr val="FF77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a:solidFill>
                <a:prstClr val="white"/>
              </a:solidFill>
              <a:latin typeface="Calibri"/>
            </a:endParaRPr>
          </a:p>
        </p:txBody>
      </p:sp>
      <p:sp>
        <p:nvSpPr>
          <p:cNvPr id="11" name="TextBox 10">
            <a:extLst>
              <a:ext uri="{FF2B5EF4-FFF2-40B4-BE49-F238E27FC236}">
                <a16:creationId xmlns:a16="http://schemas.microsoft.com/office/drawing/2014/main" id="{67DBE62B-812C-42D4-A39D-D1CB7FD52B29}"/>
              </a:ext>
            </a:extLst>
          </p:cNvPr>
          <p:cNvSpPr txBox="1"/>
          <p:nvPr/>
        </p:nvSpPr>
        <p:spPr>
          <a:xfrm>
            <a:off x="8310890" y="2202458"/>
            <a:ext cx="1057552" cy="400110"/>
          </a:xfrm>
          <a:prstGeom prst="rect">
            <a:avLst/>
          </a:prstGeom>
          <a:noFill/>
        </p:spPr>
        <p:txBody>
          <a:bodyPr wrap="square" rtlCol="0">
            <a:spAutoFit/>
          </a:bodyPr>
          <a:lstStyle/>
          <a:p>
            <a:pPr algn="ctr" defTabSz="457200"/>
            <a:r>
              <a:rPr lang="en-US" sz="2000" dirty="0">
                <a:solidFill>
                  <a:prstClr val="black"/>
                </a:solidFill>
                <a:latin typeface="Calibri"/>
              </a:rPr>
              <a:t>patient</a:t>
            </a:r>
          </a:p>
        </p:txBody>
      </p:sp>
      <p:sp>
        <p:nvSpPr>
          <p:cNvPr id="12" name="TextBox 11">
            <a:extLst>
              <a:ext uri="{FF2B5EF4-FFF2-40B4-BE49-F238E27FC236}">
                <a16:creationId xmlns:a16="http://schemas.microsoft.com/office/drawing/2014/main" id="{C4047BAA-ECC6-49F1-B189-D776A0323A11}"/>
              </a:ext>
            </a:extLst>
          </p:cNvPr>
          <p:cNvSpPr txBox="1"/>
          <p:nvPr/>
        </p:nvSpPr>
        <p:spPr>
          <a:xfrm>
            <a:off x="10409927" y="2199697"/>
            <a:ext cx="1057552" cy="400110"/>
          </a:xfrm>
          <a:prstGeom prst="rect">
            <a:avLst/>
          </a:prstGeom>
          <a:noFill/>
        </p:spPr>
        <p:txBody>
          <a:bodyPr wrap="square" rtlCol="0">
            <a:spAutoFit/>
          </a:bodyPr>
          <a:lstStyle/>
          <a:p>
            <a:pPr algn="ctr" defTabSz="457200"/>
            <a:r>
              <a:rPr lang="en-US" sz="2000" dirty="0">
                <a:solidFill>
                  <a:prstClr val="black"/>
                </a:solidFill>
                <a:latin typeface="Calibri"/>
              </a:rPr>
              <a:t>team</a:t>
            </a:r>
          </a:p>
        </p:txBody>
      </p:sp>
      <p:sp>
        <p:nvSpPr>
          <p:cNvPr id="13" name="TextBox 12">
            <a:extLst>
              <a:ext uri="{FF2B5EF4-FFF2-40B4-BE49-F238E27FC236}">
                <a16:creationId xmlns:a16="http://schemas.microsoft.com/office/drawing/2014/main" id="{701636C5-0B6B-4510-B71E-50761D446258}"/>
              </a:ext>
            </a:extLst>
          </p:cNvPr>
          <p:cNvSpPr txBox="1"/>
          <p:nvPr/>
        </p:nvSpPr>
        <p:spPr>
          <a:xfrm>
            <a:off x="8348373" y="3358998"/>
            <a:ext cx="1057552" cy="400110"/>
          </a:xfrm>
          <a:prstGeom prst="rect">
            <a:avLst/>
          </a:prstGeom>
          <a:noFill/>
        </p:spPr>
        <p:txBody>
          <a:bodyPr wrap="square" rtlCol="0">
            <a:spAutoFit/>
          </a:bodyPr>
          <a:lstStyle/>
          <a:p>
            <a:pPr algn="ctr" defTabSz="457200"/>
            <a:r>
              <a:rPr lang="en-US" sz="2000" dirty="0">
                <a:solidFill>
                  <a:prstClr val="black"/>
                </a:solidFill>
                <a:latin typeface="Calibri"/>
              </a:rPr>
              <a:t>patient</a:t>
            </a:r>
          </a:p>
        </p:txBody>
      </p:sp>
      <p:sp>
        <p:nvSpPr>
          <p:cNvPr id="14" name="Isosceles Triangle 13">
            <a:extLst>
              <a:ext uri="{FF2B5EF4-FFF2-40B4-BE49-F238E27FC236}">
                <a16:creationId xmlns:a16="http://schemas.microsoft.com/office/drawing/2014/main" id="{84E0B537-E94F-4000-AB6B-70B82477CFC7}"/>
              </a:ext>
            </a:extLst>
          </p:cNvPr>
          <p:cNvSpPr/>
          <p:nvPr/>
        </p:nvSpPr>
        <p:spPr>
          <a:xfrm>
            <a:off x="10770853" y="3961736"/>
            <a:ext cx="307365" cy="342181"/>
          </a:xfrm>
          <a:prstGeom prst="triangle">
            <a:avLst/>
          </a:prstGeom>
          <a:solidFill>
            <a:srgbClr val="FF77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a:solidFill>
                <a:prstClr val="white"/>
              </a:solidFill>
              <a:latin typeface="Calibri"/>
            </a:endParaRPr>
          </a:p>
        </p:txBody>
      </p:sp>
      <p:sp>
        <p:nvSpPr>
          <p:cNvPr id="15" name="TextBox 14">
            <a:extLst>
              <a:ext uri="{FF2B5EF4-FFF2-40B4-BE49-F238E27FC236}">
                <a16:creationId xmlns:a16="http://schemas.microsoft.com/office/drawing/2014/main" id="{B37850E3-262A-4026-87A8-88A2B1BAD9D2}"/>
              </a:ext>
            </a:extLst>
          </p:cNvPr>
          <p:cNvSpPr txBox="1"/>
          <p:nvPr/>
        </p:nvSpPr>
        <p:spPr>
          <a:xfrm>
            <a:off x="10434023" y="3356237"/>
            <a:ext cx="1057552" cy="400110"/>
          </a:xfrm>
          <a:prstGeom prst="rect">
            <a:avLst/>
          </a:prstGeom>
          <a:noFill/>
        </p:spPr>
        <p:txBody>
          <a:bodyPr wrap="square" rtlCol="0">
            <a:spAutoFit/>
          </a:bodyPr>
          <a:lstStyle/>
          <a:p>
            <a:pPr algn="ctr" defTabSz="457200"/>
            <a:r>
              <a:rPr lang="en-US" sz="2000" dirty="0">
                <a:solidFill>
                  <a:prstClr val="black"/>
                </a:solidFill>
                <a:latin typeface="Calibri"/>
              </a:rPr>
              <a:t>team</a:t>
            </a:r>
          </a:p>
        </p:txBody>
      </p:sp>
      <p:sp>
        <p:nvSpPr>
          <p:cNvPr id="16" name="TextBox 15">
            <a:extLst>
              <a:ext uri="{FF2B5EF4-FFF2-40B4-BE49-F238E27FC236}">
                <a16:creationId xmlns:a16="http://schemas.microsoft.com/office/drawing/2014/main" id="{202FB0B7-8D6C-4D55-84A6-725C3727979A}"/>
              </a:ext>
            </a:extLst>
          </p:cNvPr>
          <p:cNvSpPr txBox="1"/>
          <p:nvPr/>
        </p:nvSpPr>
        <p:spPr>
          <a:xfrm>
            <a:off x="8348373" y="4449291"/>
            <a:ext cx="1057552" cy="400110"/>
          </a:xfrm>
          <a:prstGeom prst="rect">
            <a:avLst/>
          </a:prstGeom>
          <a:noFill/>
        </p:spPr>
        <p:txBody>
          <a:bodyPr wrap="square" rtlCol="0">
            <a:spAutoFit/>
          </a:bodyPr>
          <a:lstStyle/>
          <a:p>
            <a:pPr algn="ctr" defTabSz="457200"/>
            <a:r>
              <a:rPr lang="en-US" sz="2000" dirty="0">
                <a:solidFill>
                  <a:prstClr val="black"/>
                </a:solidFill>
                <a:latin typeface="Calibri"/>
              </a:rPr>
              <a:t>patient</a:t>
            </a:r>
          </a:p>
        </p:txBody>
      </p:sp>
      <p:sp>
        <p:nvSpPr>
          <p:cNvPr id="17" name="TextBox 16">
            <a:extLst>
              <a:ext uri="{FF2B5EF4-FFF2-40B4-BE49-F238E27FC236}">
                <a16:creationId xmlns:a16="http://schemas.microsoft.com/office/drawing/2014/main" id="{C4519D58-4AA7-4E8B-AE85-97E60F4C69BA}"/>
              </a:ext>
            </a:extLst>
          </p:cNvPr>
          <p:cNvSpPr txBox="1"/>
          <p:nvPr/>
        </p:nvSpPr>
        <p:spPr>
          <a:xfrm>
            <a:off x="10417960" y="4429969"/>
            <a:ext cx="1057552" cy="400110"/>
          </a:xfrm>
          <a:prstGeom prst="rect">
            <a:avLst/>
          </a:prstGeom>
          <a:noFill/>
        </p:spPr>
        <p:txBody>
          <a:bodyPr wrap="square" rtlCol="0">
            <a:spAutoFit/>
          </a:bodyPr>
          <a:lstStyle/>
          <a:p>
            <a:pPr algn="ctr" defTabSz="457200"/>
            <a:r>
              <a:rPr lang="en-US" sz="2000" dirty="0">
                <a:solidFill>
                  <a:prstClr val="black"/>
                </a:solidFill>
                <a:latin typeface="Calibri"/>
              </a:rPr>
              <a:t>team</a:t>
            </a:r>
          </a:p>
        </p:txBody>
      </p:sp>
      <p:cxnSp>
        <p:nvCxnSpPr>
          <p:cNvPr id="18" name="Straight Connector 17">
            <a:extLst>
              <a:ext uri="{FF2B5EF4-FFF2-40B4-BE49-F238E27FC236}">
                <a16:creationId xmlns:a16="http://schemas.microsoft.com/office/drawing/2014/main" id="{6930603C-5071-43AE-9F7C-DCE45D8C1334}"/>
              </a:ext>
            </a:extLst>
          </p:cNvPr>
          <p:cNvCxnSpPr/>
          <p:nvPr/>
        </p:nvCxnSpPr>
        <p:spPr>
          <a:xfrm>
            <a:off x="9154256" y="2883197"/>
            <a:ext cx="1392219" cy="1048889"/>
          </a:xfrm>
          <a:prstGeom prst="line">
            <a:avLst/>
          </a:prstGeom>
          <a:ln w="57150" cmpd="sng"/>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6CC069F-FBEF-4BCA-A23B-317C243D20CC}"/>
              </a:ext>
            </a:extLst>
          </p:cNvPr>
          <p:cNvCxnSpPr/>
          <p:nvPr/>
        </p:nvCxnSpPr>
        <p:spPr>
          <a:xfrm flipV="1">
            <a:off x="9272058" y="3007407"/>
            <a:ext cx="1314576" cy="2108822"/>
          </a:xfrm>
          <a:prstGeom prst="line">
            <a:avLst/>
          </a:prstGeom>
          <a:ln w="57150" cmpd="sng"/>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653B64A-3056-4338-8552-5D56F321DE3E}"/>
              </a:ext>
            </a:extLst>
          </p:cNvPr>
          <p:cNvCxnSpPr/>
          <p:nvPr/>
        </p:nvCxnSpPr>
        <p:spPr>
          <a:xfrm>
            <a:off x="9164965" y="4081140"/>
            <a:ext cx="1392219" cy="1048889"/>
          </a:xfrm>
          <a:prstGeom prst="line">
            <a:avLst/>
          </a:prstGeom>
          <a:ln w="57150" cmpd="sng"/>
          <a:effectLst/>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28E577B1-2D94-43DB-9546-9E74C100A1D6}"/>
              </a:ext>
            </a:extLst>
          </p:cNvPr>
          <p:cNvSpPr/>
          <p:nvPr/>
        </p:nvSpPr>
        <p:spPr>
          <a:xfrm>
            <a:off x="10802082" y="2623377"/>
            <a:ext cx="196713" cy="202773"/>
          </a:xfrm>
          <a:prstGeom prst="ellipse">
            <a:avLst/>
          </a:prstGeom>
          <a:solidFill>
            <a:srgbClr val="FF77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a:solidFill>
                <a:prstClr val="white"/>
              </a:solidFill>
              <a:latin typeface="Calibri"/>
            </a:endParaRPr>
          </a:p>
        </p:txBody>
      </p:sp>
      <p:sp>
        <p:nvSpPr>
          <p:cNvPr id="22" name="Rectangle 21"/>
          <p:cNvSpPr/>
          <p:nvPr/>
        </p:nvSpPr>
        <p:spPr>
          <a:xfrm>
            <a:off x="609599" y="5897691"/>
            <a:ext cx="7171267" cy="535531"/>
          </a:xfrm>
          <a:prstGeom prst="rect">
            <a:avLst/>
          </a:prstGeom>
        </p:spPr>
        <p:txBody>
          <a:bodyPr wrap="square">
            <a:spAutoFit/>
          </a:bodyPr>
          <a:lstStyle/>
          <a:p>
            <a:pPr defTabSz="457200">
              <a:lnSpc>
                <a:spcPct val="90000"/>
              </a:lnSpc>
            </a:pPr>
            <a:r>
              <a:rPr lang="en-US" altLang="en-US" sz="1600" dirty="0">
                <a:solidFill>
                  <a:prstClr val="black"/>
                </a:solidFill>
                <a:latin typeface="Calibri Light" panose="020F0302020204030204" pitchFamily="34" charset="0"/>
                <a:cs typeface="Calibri Light" panose="020F0302020204030204" pitchFamily="34" charset="0"/>
              </a:rPr>
              <a:t>Empanelment Guide </a:t>
            </a:r>
            <a:r>
              <a:rPr lang="en-US" altLang="en-US" sz="1600" dirty="0">
                <a:solidFill>
                  <a:prstClr val="black"/>
                </a:solidFill>
                <a:latin typeface="Calibri Light" panose="020F0302020204030204" pitchFamily="34" charset="0"/>
                <a:cs typeface="Calibri Light" panose="020F0302020204030204" pitchFamily="34" charset="0"/>
                <a:hlinkClick r:id="rId3"/>
              </a:rPr>
              <a:t>http://www.improvingchroniccare.org/downloads/empanelment.pdf</a:t>
            </a:r>
            <a:r>
              <a:rPr lang="en-US" altLang="en-US" sz="1600" dirty="0">
                <a:solidFill>
                  <a:prstClr val="black"/>
                </a:solidFill>
                <a:latin typeface="Calibri Light" panose="020F0302020204030204" pitchFamily="34" charset="0"/>
                <a:cs typeface="Calibri Light" panose="020F0302020204030204" pitchFamily="34" charset="0"/>
              </a:rPr>
              <a:t> </a:t>
            </a:r>
          </a:p>
        </p:txBody>
      </p:sp>
      <p:pic>
        <p:nvPicPr>
          <p:cNvPr id="23" name="Picture 22"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4"/>
          <a:stretch>
            <a:fillRect/>
          </a:stretch>
        </p:blipFill>
        <p:spPr>
          <a:xfrm>
            <a:off x="374572" y="449519"/>
            <a:ext cx="2087809" cy="905555"/>
          </a:xfrm>
          <a:prstGeom prst="rect">
            <a:avLst/>
          </a:prstGeom>
        </p:spPr>
      </p:pic>
    </p:spTree>
    <p:extLst>
      <p:ext uri="{BB962C8B-B14F-4D97-AF65-F5344CB8AC3E}">
        <p14:creationId xmlns:p14="http://schemas.microsoft.com/office/powerpoint/2010/main" val="36886346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BB4 | Team-Based Care</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5" name="Picture 10" descr="Image result for teamle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1678" y="2907446"/>
            <a:ext cx="3508643" cy="263106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4">
            <a:extLst>
              <a:ext uri="{FF2B5EF4-FFF2-40B4-BE49-F238E27FC236}">
                <a16:creationId xmlns:a16="http://schemas.microsoft.com/office/drawing/2014/main" id="{37C4F86B-ADA3-431B-8046-04A67729EF6A}"/>
              </a:ext>
            </a:extLst>
          </p:cNvPr>
          <p:cNvSpPr txBox="1">
            <a:spLocks/>
          </p:cNvSpPr>
          <p:nvPr/>
        </p:nvSpPr>
        <p:spPr>
          <a:xfrm>
            <a:off x="692349" y="2311400"/>
            <a:ext cx="3695303" cy="3733311"/>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0"/>
              </a:spcBef>
              <a:spcAft>
                <a:spcPts val="600"/>
              </a:spcAft>
              <a:buClr>
                <a:srgbClr val="4F81BD"/>
              </a:buClr>
              <a:buSzPct val="80000"/>
              <a:buFont typeface="Wingdings" charset="2"/>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Anatomy</a:t>
            </a:r>
          </a:p>
          <a:p>
            <a:pPr marL="342900" marR="0" lvl="0" indent="-342900" algn="l" defTabSz="640080" rtl="0" eaLnBrk="1" fontAlgn="auto" latinLnBrk="0" hangingPunct="1">
              <a:lnSpc>
                <a:spcPct val="100000"/>
              </a:lnSpc>
              <a:spcBef>
                <a:spcPts val="0"/>
              </a:spcBef>
              <a:spcAft>
                <a:spcPts val="0"/>
              </a:spcAft>
              <a:buClr>
                <a:srgbClr val="4F81BD"/>
              </a:buClr>
              <a:buSzPct val="800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 stable team structure</a:t>
            </a:r>
          </a:p>
          <a:p>
            <a:pPr marL="342900" marR="0" lvl="0" indent="-342900" algn="l" defTabSz="640080" rtl="0" eaLnBrk="1" fontAlgn="auto" latinLnBrk="0" hangingPunct="1">
              <a:lnSpc>
                <a:spcPct val="100000"/>
              </a:lnSpc>
              <a:spcBef>
                <a:spcPts val="0"/>
              </a:spcBef>
              <a:spcAft>
                <a:spcPts val="0"/>
              </a:spcAft>
              <a:buClr>
                <a:srgbClr val="4F81BD"/>
              </a:buClr>
              <a:buSzPct val="800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Colocation</a:t>
            </a:r>
          </a:p>
          <a:p>
            <a:pPr marL="342900" marR="0" lvl="0" indent="-342900" algn="l" defTabSz="640080" rtl="0" eaLnBrk="1" fontAlgn="auto" latinLnBrk="0" hangingPunct="1">
              <a:lnSpc>
                <a:spcPct val="100000"/>
              </a:lnSpc>
              <a:spcBef>
                <a:spcPts val="0"/>
              </a:spcBef>
              <a:spcAft>
                <a:spcPts val="0"/>
              </a:spcAft>
              <a:buClr>
                <a:srgbClr val="4F81BD"/>
              </a:buClr>
              <a:buSzPct val="800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Defined roles </a:t>
            </a:r>
          </a:p>
          <a:p>
            <a:pPr marL="342900" marR="0" lvl="0" indent="-342900" algn="l" defTabSz="640080" rtl="0" eaLnBrk="1" fontAlgn="auto" latinLnBrk="0" hangingPunct="1">
              <a:lnSpc>
                <a:spcPct val="100000"/>
              </a:lnSpc>
              <a:spcBef>
                <a:spcPts val="0"/>
              </a:spcBef>
              <a:spcAft>
                <a:spcPts val="0"/>
              </a:spcAft>
              <a:buClr>
                <a:srgbClr val="4F81BD"/>
              </a:buClr>
              <a:buSzPct val="800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Standing orders or protocols</a:t>
            </a:r>
          </a:p>
          <a:p>
            <a:pPr marL="342900" marR="0" lvl="0" indent="-342900" algn="l" defTabSz="640080" rtl="0" eaLnBrk="1" fontAlgn="auto" latinLnBrk="0" hangingPunct="1">
              <a:lnSpc>
                <a:spcPct val="100000"/>
              </a:lnSpc>
              <a:spcBef>
                <a:spcPts val="0"/>
              </a:spcBef>
              <a:spcAft>
                <a:spcPts val="0"/>
              </a:spcAft>
              <a:buClr>
                <a:srgbClr val="4F81BD"/>
              </a:buClr>
              <a:buSzPct val="800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Defined workflows </a:t>
            </a:r>
          </a:p>
          <a:p>
            <a:pPr marL="342900" marR="0" lvl="0" indent="-342900" algn="l" defTabSz="640080" rtl="0" eaLnBrk="1" fontAlgn="auto" latinLnBrk="0" hangingPunct="1">
              <a:lnSpc>
                <a:spcPct val="100000"/>
              </a:lnSpc>
              <a:spcBef>
                <a:spcPts val="0"/>
              </a:spcBef>
              <a:spcAft>
                <a:spcPts val="0"/>
              </a:spcAft>
              <a:buClr>
                <a:srgbClr val="4F81BD"/>
              </a:buClr>
              <a:buSzPct val="800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Staffing ratios adequate to facilitate new roles</a:t>
            </a:r>
          </a:p>
          <a:p>
            <a:pPr marL="342900" marR="0" lvl="0" indent="-342900" algn="l" defTabSz="640080" rtl="0" eaLnBrk="1" fontAlgn="auto" latinLnBrk="0" hangingPunct="1">
              <a:lnSpc>
                <a:spcPct val="100000"/>
              </a:lnSpc>
              <a:spcBef>
                <a:spcPts val="0"/>
              </a:spcBef>
              <a:spcAft>
                <a:spcPts val="0"/>
              </a:spcAft>
              <a:buClr>
                <a:srgbClr val="4F81BD"/>
              </a:buClr>
              <a:buSzPct val="800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Ground rules</a:t>
            </a:r>
          </a:p>
        </p:txBody>
      </p:sp>
      <p:sp>
        <p:nvSpPr>
          <p:cNvPr id="7" name="Content Placeholder 4"/>
          <p:cNvSpPr txBox="1">
            <a:spLocks/>
          </p:cNvSpPr>
          <p:nvPr/>
        </p:nvSpPr>
        <p:spPr>
          <a:xfrm>
            <a:off x="8152274" y="2311400"/>
            <a:ext cx="3512875" cy="3783814"/>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0"/>
              </a:spcBef>
              <a:spcAft>
                <a:spcPts val="600"/>
              </a:spcAft>
              <a:buClr>
                <a:srgbClr val="4F81BD"/>
              </a:buClr>
              <a:buSzPct val="80000"/>
              <a:buFont typeface="Wingdings" charset="2"/>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Physiology</a:t>
            </a:r>
            <a:endPar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640080" rtl="0" eaLnBrk="1" fontAlgn="auto" latinLnBrk="0" hangingPunct="1">
              <a:lnSpc>
                <a:spcPct val="100000"/>
              </a:lnSpc>
              <a:spcBef>
                <a:spcPts val="0"/>
              </a:spcBef>
              <a:spcAft>
                <a:spcPts val="600"/>
              </a:spcAft>
              <a:buClr>
                <a:srgbClr val="4F81BD"/>
              </a:buClr>
              <a:buSzPct val="800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Culture shift: Share the Care</a:t>
            </a:r>
          </a:p>
          <a:p>
            <a:pPr marL="342900" marR="0" lvl="0" indent="-342900" algn="l" defTabSz="640080" rtl="0" eaLnBrk="1" fontAlgn="auto" latinLnBrk="0" hangingPunct="1">
              <a:lnSpc>
                <a:spcPct val="100000"/>
              </a:lnSpc>
              <a:spcBef>
                <a:spcPts val="0"/>
              </a:spcBef>
              <a:spcAft>
                <a:spcPts val="600"/>
              </a:spcAft>
              <a:buClr>
                <a:srgbClr val="4F81BD"/>
              </a:buClr>
              <a:buSzPct val="800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Training and skills checks</a:t>
            </a:r>
          </a:p>
          <a:p>
            <a:pPr marL="342900" marR="0" lvl="0" indent="-342900" algn="l" defTabSz="640080" rtl="0" eaLnBrk="1" fontAlgn="auto" latinLnBrk="0" hangingPunct="1">
              <a:lnSpc>
                <a:spcPct val="100000"/>
              </a:lnSpc>
              <a:spcBef>
                <a:spcPts val="0"/>
              </a:spcBef>
              <a:spcAft>
                <a:spcPts val="600"/>
              </a:spcAft>
              <a:buClr>
                <a:srgbClr val="4F81BD"/>
              </a:buClr>
              <a:buSzPct val="800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Communication</a:t>
            </a:r>
          </a:p>
        </p:txBody>
      </p:sp>
      <p:pic>
        <p:nvPicPr>
          <p:cNvPr id="9" name="Picture 8"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4"/>
          <a:stretch>
            <a:fillRect/>
          </a:stretch>
        </p:blipFill>
        <p:spPr>
          <a:xfrm>
            <a:off x="374572" y="449519"/>
            <a:ext cx="2087809" cy="905555"/>
          </a:xfrm>
          <a:prstGeom prst="rect">
            <a:avLst/>
          </a:prstGeom>
        </p:spPr>
      </p:pic>
    </p:spTree>
    <p:extLst>
      <p:ext uri="{BB962C8B-B14F-4D97-AF65-F5344CB8AC3E}">
        <p14:creationId xmlns:p14="http://schemas.microsoft.com/office/powerpoint/2010/main" val="6628761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Patients and Teams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676336" y="2228557"/>
            <a:ext cx="7924800" cy="4422424"/>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Primary care practices are getting larger</a:t>
            </a: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But patients prefer small practices</a:t>
            </a:r>
          </a:p>
          <a:p>
            <a:pPr marL="636588" lvl="1"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Study of 367 practices of different sizes</a:t>
            </a:r>
          </a:p>
          <a:p>
            <a:pPr marL="636588" lvl="1"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Patients were asked | how was your visit?</a:t>
            </a:r>
          </a:p>
          <a:p>
            <a:pPr marL="636588" lvl="1"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Small practices | 64% excellent</a:t>
            </a:r>
          </a:p>
          <a:p>
            <a:pPr marL="636588" lvl="1"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Large practices |48% excellent</a:t>
            </a: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Patients want to know their team members</a:t>
            </a:r>
          </a:p>
          <a:p>
            <a:pPr marL="636588" lvl="1"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“Physicians and staff knowing me is very important”</a:t>
            </a:r>
          </a:p>
          <a:p>
            <a:pPr marL="636588" lvl="1"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In small practices, patients report: “I know the people in the practice and the people in the practice know me”</a:t>
            </a: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Teams can divide a large practice into smaller units that are more comfortable for patients</a:t>
            </a:r>
          </a:p>
          <a:p>
            <a:pPr marL="236538" indent="-236538">
              <a:spcBef>
                <a:spcPts val="0"/>
              </a:spcBef>
              <a:spcAft>
                <a:spcPts val="600"/>
              </a:spcAft>
              <a:buClr>
                <a:srgbClr val="008558"/>
              </a:buClr>
            </a:pPr>
            <a:endParaRPr lang="en-US" sz="3400" dirty="0" smtClean="0">
              <a:solidFill>
                <a:srgbClr val="C00000"/>
              </a:solidFill>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None/>
            </a:pPr>
            <a:r>
              <a:rPr lang="en-US" sz="4000" dirty="0" smtClean="0">
                <a:solidFill>
                  <a:srgbClr val="1DAF4C"/>
                </a:solidFill>
                <a:latin typeface="Calibri Light" panose="020F0302020204030204" pitchFamily="34" charset="0"/>
                <a:cs typeface="Calibri Light" panose="020F0302020204030204" pitchFamily="34" charset="0"/>
              </a:rPr>
              <a:t>There will be extensive discussion of teams                    in the next 2 learning sessions.</a:t>
            </a:r>
          </a:p>
          <a:p>
            <a:pPr marL="236538" indent="-236538">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sp>
        <p:nvSpPr>
          <p:cNvPr id="6" name="Shape 287"/>
          <p:cNvSpPr/>
          <p:nvPr/>
        </p:nvSpPr>
        <p:spPr>
          <a:xfrm>
            <a:off x="5318634" y="2378989"/>
            <a:ext cx="3523610" cy="611920"/>
          </a:xfrm>
          <a:prstGeom prst="line">
            <a:avLst/>
          </a:prstGeom>
          <a:ln w="76200" cmpd="sng">
            <a:solidFill>
              <a:schemeClr val="accent2"/>
            </a:solidFill>
            <a:tailEnd type="triangle"/>
          </a:ln>
          <a:effectLst/>
        </p:spPr>
        <p:txBody>
          <a:bodyPr lIns="34289" tIns="34289" rIns="34289" bIns="34289"/>
          <a:lstStyle/>
          <a:p>
            <a:pPr defTabSz="457200"/>
            <a:endParaRPr sz="1350">
              <a:solidFill>
                <a:prstClr val="black"/>
              </a:solidFill>
              <a:latin typeface="Calibri"/>
            </a:endParaRPr>
          </a:p>
        </p:txBody>
      </p:sp>
      <p:pic>
        <p:nvPicPr>
          <p:cNvPr id="7" name="Picture 2" descr="Gray House Under Blue and Gray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4644" y="4054706"/>
            <a:ext cx="2167908" cy="144382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Blue and Gray Glass-panel Building Under Cloudy S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994644" y="2042405"/>
            <a:ext cx="2167908" cy="143890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Shape 287"/>
          <p:cNvSpPr/>
          <p:nvPr/>
        </p:nvSpPr>
        <p:spPr>
          <a:xfrm>
            <a:off x="4742614" y="2646070"/>
            <a:ext cx="4099630" cy="1554765"/>
          </a:xfrm>
          <a:prstGeom prst="line">
            <a:avLst/>
          </a:prstGeom>
          <a:ln w="76200" cmpd="sng">
            <a:solidFill>
              <a:schemeClr val="accent2"/>
            </a:solidFill>
            <a:tailEnd type="triangle"/>
          </a:ln>
          <a:effectLst/>
        </p:spPr>
        <p:txBody>
          <a:bodyPr lIns="34289" tIns="34289" rIns="34289" bIns="34289"/>
          <a:lstStyle/>
          <a:p>
            <a:pPr defTabSz="457200"/>
            <a:endParaRPr sz="1350">
              <a:solidFill>
                <a:prstClr val="black"/>
              </a:solidFill>
              <a:latin typeface="Calibri"/>
            </a:endParaRPr>
          </a:p>
        </p:txBody>
      </p:sp>
      <p:pic>
        <p:nvPicPr>
          <p:cNvPr id="9" name="Picture 8" descr="A picture containing text, sign, device&#10;&#10;Description automatically generated">
            <a:extLst>
              <a:ext uri="{FF2B5EF4-FFF2-40B4-BE49-F238E27FC236}">
                <a16:creationId xmlns:a16="http://schemas.microsoft.com/office/drawing/2014/main" id="{DD904FB1-CD20-433F-9152-9B7BD6ACBC12}"/>
              </a:ext>
            </a:extLst>
          </p:cNvPr>
          <p:cNvPicPr>
            <a:picLocks noChangeAspect="1"/>
          </p:cNvPicPr>
          <p:nvPr/>
        </p:nvPicPr>
        <p:blipFill>
          <a:blip r:embed="rId5"/>
          <a:stretch>
            <a:fillRect/>
          </a:stretch>
        </p:blipFill>
        <p:spPr>
          <a:xfrm>
            <a:off x="374572" y="449519"/>
            <a:ext cx="2087809" cy="905555"/>
          </a:xfrm>
          <a:prstGeom prst="rect">
            <a:avLst/>
          </a:prstGeom>
        </p:spPr>
      </p:pic>
    </p:spTree>
    <p:extLst>
      <p:ext uri="{BB962C8B-B14F-4D97-AF65-F5344CB8AC3E}">
        <p14:creationId xmlns:p14="http://schemas.microsoft.com/office/powerpoint/2010/main" val="17382680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r>
              <a:rPr lang="en-US" sz="5400" spc="-30" dirty="0" smtClean="0">
                <a:solidFill>
                  <a:srgbClr val="0E74BD"/>
                </a:solidFill>
                <a:latin typeface="+mj-lt"/>
                <a:cs typeface="Calibri" panose="020F0502020204030204" pitchFamily="34" charset="0"/>
              </a:rPr>
              <a:t>Questions?</a:t>
            </a:r>
            <a:endParaRPr lang="en-US" sz="3600" spc="-30" dirty="0">
              <a:solidFill>
                <a:srgbClr val="008558"/>
              </a:solidFill>
              <a:latin typeface="+mj-lt"/>
              <a:cs typeface="Calibri" panose="020F0502020204030204" pitchFamily="34" charset="0"/>
            </a:endParaRPr>
          </a:p>
        </p:txBody>
      </p:sp>
    </p:spTree>
    <p:extLst>
      <p:ext uri="{BB962C8B-B14F-4D97-AF65-F5344CB8AC3E}">
        <p14:creationId xmlns:p14="http://schemas.microsoft.com/office/powerpoint/2010/main" val="16280853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r>
              <a:rPr lang="en-US" sz="5400" spc="-30" dirty="0" smtClean="0">
                <a:solidFill>
                  <a:srgbClr val="0E74BD"/>
                </a:solidFill>
                <a:latin typeface="+mj-lt"/>
                <a:cs typeface="Calibri" panose="020F0502020204030204" pitchFamily="34" charset="0"/>
              </a:rPr>
              <a:t>Quality Improvement</a:t>
            </a:r>
            <a:br>
              <a:rPr lang="en-US" sz="5400" spc="-30" dirty="0" smtClean="0">
                <a:solidFill>
                  <a:srgbClr val="0E74BD"/>
                </a:solidFill>
                <a:latin typeface="+mj-lt"/>
                <a:cs typeface="Calibri" panose="020F0502020204030204" pitchFamily="34" charset="0"/>
              </a:rPr>
            </a:br>
            <a:r>
              <a:rPr lang="en-US" sz="3600" spc="-30" dirty="0" smtClean="0">
                <a:solidFill>
                  <a:srgbClr val="008558"/>
                </a:solidFill>
                <a:latin typeface="+mj-lt"/>
                <a:cs typeface="Calibri" panose="020F0502020204030204" pitchFamily="34" charset="0"/>
              </a:rPr>
              <a:t>Assessment of your practice</a:t>
            </a:r>
            <a:endParaRPr lang="en-US" sz="3600" spc="-30" dirty="0">
              <a:solidFill>
                <a:srgbClr val="008558"/>
              </a:solidFill>
              <a:latin typeface="+mj-lt"/>
              <a:cs typeface="Calibri" panose="020F0502020204030204" pitchFamily="34" charset="0"/>
            </a:endParaRPr>
          </a:p>
        </p:txBody>
      </p:sp>
    </p:spTree>
    <p:extLst>
      <p:ext uri="{BB962C8B-B14F-4D97-AF65-F5344CB8AC3E}">
        <p14:creationId xmlns:p14="http://schemas.microsoft.com/office/powerpoint/2010/main" val="21372166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27779A16-415A-9145-B181-90C7EE2C2DF1}"/>
              </a:ext>
            </a:extLst>
          </p:cNvPr>
          <p:cNvSpPr txBox="1">
            <a:spLocks/>
          </p:cNvSpPr>
          <p:nvPr/>
        </p:nvSpPr>
        <p:spPr>
          <a:xfrm>
            <a:off x="609600" y="1292504"/>
            <a:ext cx="10972800"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b="1" spc="-30" dirty="0" smtClean="0">
                <a:solidFill>
                  <a:srgbClr val="0E74BD"/>
                </a:solidFill>
                <a:cs typeface="Calibri" panose="020F0502020204030204" pitchFamily="34" charset="0"/>
              </a:rPr>
              <a:t>Assess Your Practice</a:t>
            </a:r>
            <a:br>
              <a:rPr lang="en-US" sz="4000" b="1" spc="-30" dirty="0" smtClean="0">
                <a:solidFill>
                  <a:srgbClr val="0E74BD"/>
                </a:solidFill>
                <a:cs typeface="Calibri" panose="020F0502020204030204" pitchFamily="34" charset="0"/>
              </a:rPr>
            </a:br>
            <a:r>
              <a:rPr lang="en-US" sz="3200" b="1" i="1" dirty="0" smtClean="0">
                <a:solidFill>
                  <a:schemeClr val="accent5">
                    <a:lumMod val="75000"/>
                  </a:schemeClr>
                </a:solidFill>
                <a:cs typeface="Calibri" panose="020F0502020204030204" pitchFamily="34" charset="0"/>
              </a:rPr>
              <a:t>What is your current state?</a:t>
            </a:r>
            <a:r>
              <a:rPr lang="en-US" sz="3200" dirty="0" smtClean="0">
                <a:solidFill>
                  <a:schemeClr val="accent5">
                    <a:lumMod val="75000"/>
                  </a:schemeClr>
                </a:solidFill>
                <a:cs typeface="Calibri" panose="020F0502020204030204" pitchFamily="34" charset="0"/>
              </a:rPr>
              <a:t> </a:t>
            </a:r>
            <a:r>
              <a:rPr lang="en-US" sz="4000" dirty="0" smtClean="0">
                <a:solidFill>
                  <a:schemeClr val="accent5">
                    <a:lumMod val="75000"/>
                  </a:schemeClr>
                </a:solidFill>
                <a:cs typeface="Calibri" panose="020F0502020204030204" pitchFamily="34" charset="0"/>
              </a:rPr>
              <a:t/>
            </a:r>
            <a:br>
              <a:rPr lang="en-US" sz="4000" dirty="0" smtClean="0">
                <a:solidFill>
                  <a:schemeClr val="accent5">
                    <a:lumMod val="75000"/>
                  </a:schemeClr>
                </a:solidFill>
                <a:cs typeface="Calibri" panose="020F0502020204030204" pitchFamily="34" charset="0"/>
              </a:rPr>
            </a:br>
            <a:r>
              <a:rPr lang="en-US" sz="4000" b="1" spc="-30" dirty="0" smtClean="0">
                <a:solidFill>
                  <a:srgbClr val="0E74BD"/>
                </a:solidFill>
                <a:cs typeface="Calibri" panose="020F0502020204030204" pitchFamily="34" charset="0"/>
              </a:rPr>
              <a:t> </a:t>
            </a:r>
            <a:endParaRPr lang="en-US" sz="4000" b="1" spc="-30" dirty="0">
              <a:solidFill>
                <a:srgbClr val="0E74BD"/>
              </a:solidFill>
              <a:cs typeface="Calibri" panose="020F0502020204030204" pitchFamily="34" charset="0"/>
            </a:endParaRPr>
          </a:p>
        </p:txBody>
      </p:sp>
      <p:sp>
        <p:nvSpPr>
          <p:cNvPr id="9" name="Content Placeholder 3">
            <a:extLst>
              <a:ext uri="{FF2B5EF4-FFF2-40B4-BE49-F238E27FC236}">
                <a16:creationId xmlns:a16="http://schemas.microsoft.com/office/drawing/2014/main" id="{5E4702C2-A368-9E43-A250-6A0426674F2B}"/>
              </a:ext>
            </a:extLst>
          </p:cNvPr>
          <p:cNvSpPr txBox="1">
            <a:spLocks/>
          </p:cNvSpPr>
          <p:nvPr/>
        </p:nvSpPr>
        <p:spPr>
          <a:xfrm>
            <a:off x="609600" y="2450885"/>
            <a:ext cx="5303520" cy="396926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600"/>
              </a:spcAft>
              <a:buClr>
                <a:srgbClr val="008558"/>
              </a:buClr>
            </a:pPr>
            <a:r>
              <a:rPr lang="en-US" sz="3800" dirty="0" smtClean="0">
                <a:latin typeface="Calibri Light" panose="020F0302020204030204" pitchFamily="34" charset="0"/>
                <a:cs typeface="Calibri Light" panose="020F0302020204030204" pitchFamily="34" charset="0"/>
              </a:rPr>
              <a:t>Patient measures</a:t>
            </a:r>
          </a:p>
          <a:p>
            <a:pPr marL="636588" lvl="1"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Panel size</a:t>
            </a:r>
          </a:p>
          <a:p>
            <a:pPr marL="636588" lvl="1"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UDS measures re: diabetes and hypertension</a:t>
            </a:r>
          </a:p>
          <a:p>
            <a:pPr marL="636588" lvl="1"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Satisfaction surveys</a:t>
            </a:r>
          </a:p>
          <a:p>
            <a:pPr marL="636588" lvl="1"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Disparities between groups by gender, race/ethnicity, age</a:t>
            </a:r>
          </a:p>
          <a:p>
            <a:pPr marL="636588" lvl="1"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Process measures</a:t>
            </a:r>
          </a:p>
          <a:p>
            <a:pPr marL="636588" lvl="1"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UDS measures re: screening</a:t>
            </a:r>
          </a:p>
          <a:p>
            <a:pPr marL="636588" lvl="1"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Cycle time</a:t>
            </a:r>
          </a:p>
          <a:p>
            <a:pPr marL="636588" lvl="1"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No show rates</a:t>
            </a:r>
          </a:p>
          <a:p>
            <a:pPr marL="236538" indent="-236538">
              <a:lnSpc>
                <a:spcPct val="90000"/>
              </a:lnSpc>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sp>
        <p:nvSpPr>
          <p:cNvPr id="10" name="Content Placeholder 3">
            <a:extLst>
              <a:ext uri="{FF2B5EF4-FFF2-40B4-BE49-F238E27FC236}">
                <a16:creationId xmlns:a16="http://schemas.microsoft.com/office/drawing/2014/main" id="{5E4702C2-A368-9E43-A250-6A0426674F2B}"/>
              </a:ext>
            </a:extLst>
          </p:cNvPr>
          <p:cNvSpPr txBox="1">
            <a:spLocks/>
          </p:cNvSpPr>
          <p:nvPr/>
        </p:nvSpPr>
        <p:spPr>
          <a:xfrm>
            <a:off x="6278880" y="2450885"/>
            <a:ext cx="5303520" cy="38404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600"/>
              </a:spcAft>
              <a:buClr>
                <a:srgbClr val="008558"/>
              </a:buClr>
            </a:pPr>
            <a:r>
              <a:rPr lang="en-US" dirty="0">
                <a:solidFill>
                  <a:prstClr val="black"/>
                </a:solidFill>
                <a:latin typeface="Calibri Light" panose="020F0302020204030204" pitchFamily="34" charset="0"/>
                <a:cs typeface="Calibri Light" panose="020F0302020204030204" pitchFamily="34" charset="0"/>
              </a:rPr>
              <a:t>Staff measures</a:t>
            </a:r>
          </a:p>
          <a:p>
            <a:pPr marL="636588" lvl="1" indent="-236538">
              <a:lnSpc>
                <a:spcPct val="90000"/>
              </a:lnSpc>
              <a:spcBef>
                <a:spcPts val="0"/>
              </a:spcBef>
              <a:spcAft>
                <a:spcPts val="600"/>
              </a:spcAft>
              <a:buClr>
                <a:srgbClr val="008558"/>
              </a:buClr>
            </a:pPr>
            <a:r>
              <a:rPr lang="en-US" sz="2600" dirty="0">
                <a:solidFill>
                  <a:prstClr val="black"/>
                </a:solidFill>
                <a:latin typeface="Calibri Light" panose="020F0302020204030204" pitchFamily="34" charset="0"/>
                <a:cs typeface="Calibri Light" panose="020F0302020204030204" pitchFamily="34" charset="0"/>
              </a:rPr>
              <a:t>Primary Care Team Guide Assessment</a:t>
            </a:r>
          </a:p>
          <a:p>
            <a:pPr marL="636588" lvl="1" indent="-236538">
              <a:lnSpc>
                <a:spcPct val="90000"/>
              </a:lnSpc>
              <a:spcBef>
                <a:spcPts val="0"/>
              </a:spcBef>
              <a:spcAft>
                <a:spcPts val="600"/>
              </a:spcAft>
              <a:buClr>
                <a:srgbClr val="008558"/>
              </a:buClr>
            </a:pPr>
            <a:r>
              <a:rPr lang="en-US" sz="2600" dirty="0">
                <a:solidFill>
                  <a:prstClr val="black"/>
                </a:solidFill>
                <a:latin typeface="Calibri Light" panose="020F0302020204030204" pitchFamily="34" charset="0"/>
                <a:cs typeface="Calibri Light" panose="020F0302020204030204" pitchFamily="34" charset="0"/>
              </a:rPr>
              <a:t>Team skills self-assessment</a:t>
            </a:r>
          </a:p>
          <a:p>
            <a:pPr marL="636588" lvl="1" indent="-236538">
              <a:lnSpc>
                <a:spcPct val="90000"/>
              </a:lnSpc>
              <a:spcBef>
                <a:spcPts val="0"/>
              </a:spcBef>
              <a:spcAft>
                <a:spcPts val="600"/>
              </a:spcAft>
              <a:buClr>
                <a:srgbClr val="008558"/>
              </a:buClr>
            </a:pPr>
            <a:r>
              <a:rPr lang="en-US" sz="2600" dirty="0">
                <a:solidFill>
                  <a:prstClr val="black"/>
                </a:solidFill>
                <a:latin typeface="Calibri Light" panose="020F0302020204030204" pitchFamily="34" charset="0"/>
                <a:cs typeface="Calibri Light" panose="020F0302020204030204" pitchFamily="34" charset="0"/>
              </a:rPr>
              <a:t>Role activity assessment</a:t>
            </a:r>
          </a:p>
          <a:p>
            <a:pPr marL="636588" lvl="1" indent="-236538">
              <a:lnSpc>
                <a:spcPct val="90000"/>
              </a:lnSpc>
              <a:spcBef>
                <a:spcPts val="0"/>
              </a:spcBef>
              <a:spcAft>
                <a:spcPts val="600"/>
              </a:spcAft>
              <a:buClr>
                <a:srgbClr val="008558"/>
              </a:buClr>
            </a:pPr>
            <a:r>
              <a:rPr lang="en-US" sz="2600" dirty="0">
                <a:solidFill>
                  <a:prstClr val="black"/>
                </a:solidFill>
                <a:latin typeface="Calibri Light" panose="020F0302020204030204" pitchFamily="34" charset="0"/>
                <a:cs typeface="Calibri Light" panose="020F0302020204030204" pitchFamily="34" charset="0"/>
              </a:rPr>
              <a:t>How accessible is your data? How reliable is your data? Who sees it?</a:t>
            </a:r>
          </a:p>
        </p:txBody>
      </p:sp>
    </p:spTree>
    <p:extLst>
      <p:ext uri="{BB962C8B-B14F-4D97-AF65-F5344CB8AC3E}">
        <p14:creationId xmlns:p14="http://schemas.microsoft.com/office/powerpoint/2010/main" val="22749524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How do you share data with staff?</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Rectangle 4"/>
          <p:cNvSpPr/>
          <p:nvPr/>
        </p:nvSpPr>
        <p:spPr>
          <a:xfrm>
            <a:off x="5548394" y="2311400"/>
            <a:ext cx="6055776" cy="1200329"/>
          </a:xfrm>
          <a:prstGeom prst="rect">
            <a:avLst/>
          </a:prstGeom>
          <a:ln>
            <a:solidFill>
              <a:srgbClr val="0E74BD"/>
            </a:solidFill>
          </a:ln>
        </p:spPr>
        <p:txBody>
          <a:bodyPr wrap="square">
            <a:spAutoFit/>
          </a:bodyPr>
          <a:lstStyle/>
          <a:p>
            <a:pPr algn="ctr"/>
            <a:r>
              <a:rPr lang="en-US" sz="2400" i="1" dirty="0">
                <a:solidFill>
                  <a:prstClr val="black"/>
                </a:solidFill>
                <a:latin typeface="+mj-lt"/>
              </a:rPr>
              <a:t>How accessible is your data? </a:t>
            </a:r>
            <a:br>
              <a:rPr lang="en-US" sz="2400" i="1" dirty="0">
                <a:solidFill>
                  <a:prstClr val="black"/>
                </a:solidFill>
                <a:latin typeface="+mj-lt"/>
              </a:rPr>
            </a:br>
            <a:r>
              <a:rPr lang="en-US" sz="2400" i="1" dirty="0">
                <a:solidFill>
                  <a:prstClr val="black"/>
                </a:solidFill>
                <a:latin typeface="+mj-lt"/>
              </a:rPr>
              <a:t>How reliable is your data? </a:t>
            </a:r>
            <a:br>
              <a:rPr lang="en-US" sz="2400" i="1" dirty="0">
                <a:solidFill>
                  <a:prstClr val="black"/>
                </a:solidFill>
                <a:latin typeface="+mj-lt"/>
              </a:rPr>
            </a:br>
            <a:r>
              <a:rPr lang="en-US" sz="2400" i="1" dirty="0">
                <a:solidFill>
                  <a:prstClr val="black"/>
                </a:solidFill>
                <a:latin typeface="+mj-lt"/>
              </a:rPr>
              <a:t>Who sees it?</a:t>
            </a:r>
          </a:p>
        </p:txBody>
      </p:sp>
      <p:pic>
        <p:nvPicPr>
          <p:cNvPr id="6" name="Picture 5"/>
          <p:cNvPicPr>
            <a:picLocks noChangeAspect="1"/>
          </p:cNvPicPr>
          <p:nvPr/>
        </p:nvPicPr>
        <p:blipFill>
          <a:blip r:embed="rId3"/>
          <a:stretch>
            <a:fillRect/>
          </a:stretch>
        </p:blipFill>
        <p:spPr>
          <a:xfrm>
            <a:off x="7694025" y="3758687"/>
            <a:ext cx="3910145" cy="2892293"/>
          </a:xfrm>
          <a:prstGeom prst="rect">
            <a:avLst/>
          </a:prstGeom>
        </p:spPr>
      </p:pic>
      <p:pic>
        <p:nvPicPr>
          <p:cNvPr id="7" name="Picture 6"/>
          <p:cNvPicPr>
            <a:picLocks noChangeAspect="1"/>
          </p:cNvPicPr>
          <p:nvPr/>
        </p:nvPicPr>
        <p:blipFill>
          <a:blip r:embed="rId4"/>
          <a:stretch>
            <a:fillRect/>
          </a:stretch>
        </p:blipFill>
        <p:spPr>
          <a:xfrm>
            <a:off x="437642" y="2311399"/>
            <a:ext cx="4878277" cy="1906911"/>
          </a:xfrm>
          <a:prstGeom prst="rect">
            <a:avLst/>
          </a:prstGeom>
        </p:spPr>
      </p:pic>
      <p:pic>
        <p:nvPicPr>
          <p:cNvPr id="8" name="Picture 7"/>
          <p:cNvPicPr>
            <a:picLocks noChangeAspect="1"/>
          </p:cNvPicPr>
          <p:nvPr/>
        </p:nvPicPr>
        <p:blipFill>
          <a:blip r:embed="rId5"/>
          <a:stretch>
            <a:fillRect/>
          </a:stretch>
        </p:blipFill>
        <p:spPr>
          <a:xfrm>
            <a:off x="2157955" y="4310605"/>
            <a:ext cx="5313269" cy="2340375"/>
          </a:xfrm>
          <a:prstGeom prst="rect">
            <a:avLst/>
          </a:prstGeom>
        </p:spPr>
      </p:pic>
    </p:spTree>
    <p:extLst>
      <p:ext uri="{BB962C8B-B14F-4D97-AF65-F5344CB8AC3E}">
        <p14:creationId xmlns:p14="http://schemas.microsoft.com/office/powerpoint/2010/main" val="15479875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How do these building blocks and functions </a:t>
            </a:r>
            <a:r>
              <a:rPr lang="en-US" dirty="0" smtClean="0">
                <a:latin typeface="Calibri Light" panose="020F0302020204030204"/>
              </a:rPr>
              <a:t>map to </a:t>
            </a:r>
            <a:r>
              <a:rPr lang="en-US" dirty="0">
                <a:latin typeface="Calibri Light" panose="020F0302020204030204"/>
              </a:rPr>
              <a:t>your practice assessment?</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991173"/>
            <a:ext cx="10972800" cy="326569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Does your organization use data to </a:t>
            </a:r>
            <a:r>
              <a:rPr lang="en-US" sz="2800" dirty="0" smtClean="0">
                <a:solidFill>
                  <a:prstClr val="black"/>
                </a:solidFill>
                <a:latin typeface="Calibri Light" panose="020F0302020204030204"/>
                <a:cs typeface="Calibri Light" panose="020F0302020204030204" pitchFamily="34" charset="0"/>
              </a:rPr>
              <a:t>drive improvement</a:t>
            </a:r>
            <a:r>
              <a:rPr lang="en-US" sz="2800" dirty="0">
                <a:solidFill>
                  <a:prstClr val="black"/>
                </a:solidFill>
                <a:latin typeface="Calibri Light" panose="020F0302020204030204"/>
                <a:cs typeface="Calibri Light" panose="020F0302020204030204" pitchFamily="34" charset="0"/>
              </a:rPr>
              <a:t>?</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Are workflows standardized? Roles defined?</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Who checks to see if a patient is due for colorectal cancer screening or an A1c? Who can order these?</a:t>
            </a:r>
          </a:p>
          <a:p>
            <a:pPr marL="236538" lvl="0" indent="-236538">
              <a:lnSpc>
                <a:spcPct val="90000"/>
              </a:lnSpc>
              <a:spcBef>
                <a:spcPts val="0"/>
              </a:spcBef>
              <a:spcAft>
                <a:spcPts val="600"/>
              </a:spcAft>
              <a:buClr>
                <a:srgbClr val="008558"/>
              </a:buClr>
              <a:defRPr/>
            </a:pPr>
            <a:r>
              <a:rPr lang="en-US" sz="2800" dirty="0">
                <a:solidFill>
                  <a:prstClr val="black"/>
                </a:solidFill>
                <a:latin typeface="Calibri Light" panose="020F0302020204030204"/>
                <a:cs typeface="Calibri Light" panose="020F0302020204030204" pitchFamily="34" charset="0"/>
              </a:rPr>
              <a:t>Who manages the care of patients with chronic conditions? How do they do that?</a:t>
            </a:r>
          </a:p>
          <a:p>
            <a:pPr marL="236538" lvl="0" indent="-236538">
              <a:lnSpc>
                <a:spcPct val="90000"/>
              </a:lnSpc>
              <a:spcBef>
                <a:spcPts val="0"/>
              </a:spcBef>
              <a:spcAft>
                <a:spcPts val="600"/>
              </a:spcAft>
              <a:buClr>
                <a:srgbClr val="008558"/>
              </a:buClr>
              <a:defRPr/>
            </a:pPr>
            <a:endParaRPr lang="en-US" sz="28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2939252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433" y="1717316"/>
            <a:ext cx="6825615" cy="359073"/>
          </a:xfrm>
          <a:prstGeom prst="rect">
            <a:avLst/>
          </a:prstGeom>
        </p:spPr>
        <p:txBody>
          <a:bodyPr vert="horz" wrap="square" lIns="0" tIns="0" rIns="0" bIns="0" rtlCol="0">
            <a:spAutoFit/>
          </a:bodyPr>
          <a:lstStyle/>
          <a:p>
            <a:pPr marR="105410" algn="ctr">
              <a:lnSpc>
                <a:spcPts val="2785"/>
              </a:lnSpc>
            </a:pPr>
            <a:r>
              <a:rPr sz="2400" b="0" spc="-5" dirty="0" smtClean="0">
                <a:solidFill>
                  <a:srgbClr val="073E8A"/>
                </a:solidFill>
                <a:latin typeface="+mj-lt"/>
                <a:cs typeface="Calibri"/>
              </a:rPr>
              <a:t>Locations </a:t>
            </a:r>
            <a:r>
              <a:rPr sz="2400" b="0" dirty="0">
                <a:solidFill>
                  <a:srgbClr val="073E8A"/>
                </a:solidFill>
                <a:latin typeface="+mj-lt"/>
                <a:cs typeface="Calibri"/>
              </a:rPr>
              <a:t>and Service </a:t>
            </a:r>
            <a:r>
              <a:rPr sz="2400" b="0" spc="-5" dirty="0">
                <a:solidFill>
                  <a:srgbClr val="073E8A"/>
                </a:solidFill>
                <a:latin typeface="+mj-lt"/>
                <a:cs typeface="Calibri"/>
              </a:rPr>
              <a:t>Sites </a:t>
            </a:r>
            <a:r>
              <a:rPr sz="2400" b="0" dirty="0">
                <a:solidFill>
                  <a:srgbClr val="073E8A"/>
                </a:solidFill>
                <a:latin typeface="+mj-lt"/>
                <a:cs typeface="Calibri"/>
              </a:rPr>
              <a:t>in</a:t>
            </a:r>
            <a:r>
              <a:rPr sz="2400" b="0" spc="-175" dirty="0">
                <a:solidFill>
                  <a:srgbClr val="073E8A"/>
                </a:solidFill>
                <a:latin typeface="+mj-lt"/>
                <a:cs typeface="Calibri"/>
              </a:rPr>
              <a:t> </a:t>
            </a:r>
            <a:r>
              <a:rPr sz="2400" b="0" dirty="0">
                <a:solidFill>
                  <a:srgbClr val="073E8A"/>
                </a:solidFill>
                <a:latin typeface="+mj-lt"/>
                <a:cs typeface="Calibri"/>
              </a:rPr>
              <a:t>Connecticut</a:t>
            </a:r>
            <a:endParaRPr sz="2400" dirty="0">
              <a:latin typeface="+mj-lt"/>
              <a:cs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91" y="927150"/>
            <a:ext cx="6446757" cy="7901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759" y="2045496"/>
            <a:ext cx="5869614" cy="4291150"/>
          </a:xfrm>
          <a:prstGeom prst="rect">
            <a:avLst/>
          </a:prstGeom>
        </p:spPr>
      </p:pic>
      <p:sp>
        <p:nvSpPr>
          <p:cNvPr id="15" name="object 7"/>
          <p:cNvSpPr txBox="1"/>
          <p:nvPr/>
        </p:nvSpPr>
        <p:spPr>
          <a:xfrm>
            <a:off x="7206048" y="1912300"/>
            <a:ext cx="4618336" cy="4588436"/>
          </a:xfrm>
          <a:prstGeom prst="rect">
            <a:avLst/>
          </a:prstGeom>
          <a:ln>
            <a:solidFill>
              <a:schemeClr val="bg1"/>
            </a:solidFill>
          </a:ln>
        </p:spPr>
        <p:txBody>
          <a:bodyPr vert="horz" wrap="square" lIns="0" tIns="0" rIns="0" bIns="0" rtlCol="0" anchor="ctr">
            <a:spAutoFit/>
          </a:bodyPr>
          <a:lstStyle/>
          <a:p>
            <a:pPr marL="0" marR="0" lvl="0" indent="0" algn="l" defTabSz="914400" rtl="0" eaLnBrk="1" fontAlgn="auto" latinLnBrk="0" hangingPunct="1">
              <a:lnSpc>
                <a:spcPct val="100000"/>
              </a:lnSpc>
              <a:spcBef>
                <a:spcPts val="2400"/>
              </a:spcBef>
              <a:spcAft>
                <a:spcPts val="0"/>
              </a:spcAft>
              <a:buClr>
                <a:srgbClr val="168533"/>
              </a:buClr>
              <a:buSzPct val="80000"/>
              <a:buFontTx/>
              <a:buNone/>
              <a:tabLst>
                <a:tab pos="220663" algn="l"/>
              </a:tabLst>
              <a:defRPr/>
            </a:pPr>
            <a:r>
              <a:rPr kumimoji="0" lang="en-US" sz="3200" b="1" i="0" u="none" strike="noStrike" kern="1200" cap="none" spc="-2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CHC </a:t>
            </a:r>
            <a:r>
              <a:rPr kumimoji="0" lang="en-US" sz="3200" b="1" i="0" u="none" strike="noStrike" kern="1200" cap="none" spc="-20" normalizeH="0" baseline="0" noProof="0" dirty="0">
                <a:ln>
                  <a:noFill/>
                </a:ln>
                <a:solidFill>
                  <a:srgbClr val="00529B"/>
                </a:solidFill>
                <a:effectLst/>
                <a:uLnTx/>
                <a:uFillTx/>
                <a:latin typeface="Calibri Light" panose="020F0302020204030204"/>
                <a:ea typeface="+mn-ea"/>
                <a:cs typeface="Calibri" panose="020F0502020204030204" pitchFamily="34" charset="0"/>
              </a:rPr>
              <a:t>Profile:</a:t>
            </a:r>
          </a:p>
          <a:p>
            <a:pPr marL="228600" marR="0" lvl="0" indent="-228600" algn="l" defTabSz="914400" rtl="0" eaLnBrk="1" fontAlgn="auto" latinLnBrk="0" hangingPunct="1">
              <a:lnSpc>
                <a:spcPct val="100000"/>
              </a:lnSpc>
              <a:spcBef>
                <a:spcPts val="0"/>
              </a:spcBef>
              <a:spcAft>
                <a:spcPts val="0"/>
              </a:spcAft>
              <a:buClr>
                <a:srgbClr val="168533"/>
              </a:buClr>
              <a:buSzPct val="80000"/>
              <a:buFont typeface=".Hiragino Kaku Gothic Interface W3"/>
              <a:buChar char="◉"/>
              <a:tabLst>
                <a:tab pos="220663" algn="l"/>
              </a:tabLst>
              <a:defRPr/>
            </a:pPr>
            <a:r>
              <a:rPr kumimoji="0" sz="2400" b="0" i="0" u="none" strike="noStrike" kern="1200" cap="none" spc="-1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Foun</a:t>
            </a:r>
            <a:r>
              <a:rPr kumimoji="0" lang="en-US" sz="2400" b="0" i="0" u="none" strike="noStrike" kern="1200" cap="none" spc="-15" normalizeH="0" baseline="0" noProof="0" dirty="0">
                <a:ln>
                  <a:noFill/>
                </a:ln>
                <a:solidFill>
                  <a:prstClr val="black"/>
                </a:solidFill>
                <a:effectLst/>
                <a:uLnTx/>
                <a:uFillTx/>
                <a:latin typeface="Calibri Light" panose="020F0302020204030204"/>
                <a:ea typeface="+mn-ea"/>
                <a:cs typeface="Calibri" panose="020F0502020204030204" pitchFamily="34" charset="0"/>
              </a:rPr>
              <a:t>ded: </a:t>
            </a:r>
            <a:r>
              <a:rPr kumimoji="0" lang="en-US" sz="2400" b="1" i="0" u="none" strike="noStrike" kern="1200" cap="none" spc="0" normalizeH="0" baseline="0" noProof="0" dirty="0">
                <a:ln>
                  <a:noFill/>
                </a:ln>
                <a:solidFill>
                  <a:srgbClr val="00529B"/>
                </a:solidFill>
                <a:effectLst/>
                <a:uLnTx/>
                <a:uFillTx/>
                <a:latin typeface="Calibri Light" panose="020F0302020204030204"/>
                <a:ea typeface="+mn-ea"/>
                <a:cs typeface="Calibri" panose="020F0502020204030204" pitchFamily="34" charset="0"/>
              </a:rPr>
              <a:t>May 1, </a:t>
            </a:r>
            <a:r>
              <a:rPr kumimoji="0"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rPr>
              <a:t>1972</a:t>
            </a:r>
            <a:endParaRPr kumimoji="0" sz="2400" b="1" i="0" u="none" strike="noStrike" kern="1200" cap="none" spc="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Staff</a:t>
            </a:r>
            <a:r>
              <a:rPr kumimoji="0" sz="2400" b="0" i="0" u="none" strike="noStrike" kern="1200" cap="none" spc="-10" normalizeH="0" baseline="0" noProof="0" dirty="0">
                <a:ln>
                  <a:noFill/>
                </a:ln>
                <a:solidFill>
                  <a:prstClr val="black"/>
                </a:solidFill>
                <a:effectLst/>
                <a:uLnTx/>
                <a:uFillTx/>
                <a:latin typeface="Calibri Light" panose="020F0302020204030204"/>
                <a:ea typeface="+mn-ea"/>
                <a:cs typeface="Calibri" panose="020F0502020204030204" pitchFamily="34" charset="0"/>
              </a:rPr>
              <a:t>:</a:t>
            </a:r>
            <a:r>
              <a:rPr kumimoji="0" sz="2400" b="0" i="0" u="none" strike="noStrike" kern="1200" cap="none" spc="40" normalizeH="0" baseline="0" noProof="0" dirty="0">
                <a:ln>
                  <a:noFill/>
                </a:ln>
                <a:solidFill>
                  <a:prstClr val="black"/>
                </a:solidFill>
                <a:effectLst/>
                <a:uLnTx/>
                <a:uFillTx/>
                <a:latin typeface="Calibri Light" panose="020F0302020204030204"/>
                <a:ea typeface="+mn-ea"/>
                <a:cs typeface="Calibri" panose="020F0502020204030204" pitchFamily="34" charset="0"/>
              </a:rPr>
              <a:t> </a:t>
            </a:r>
            <a:r>
              <a:rPr kumimoji="0" lang="en-US" sz="2400" b="0" i="0" u="none" strike="noStrike" kern="1200" cap="none" spc="4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1,200</a:t>
            </a: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Total Patients Served: </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102,275</a:t>
            </a: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Clinical Sites across CT:</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 19</a:t>
            </a:r>
            <a:endParaRPr kumimoji="0" lang="en-US"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SBHCs </a:t>
            </a:r>
            <a:r>
              <a:rPr kumimoji="0" sz="2400" b="0" i="0" u="none" strike="noStrike" kern="1200" cap="none" spc="-10" normalizeH="0" baseline="0" noProof="0" dirty="0">
                <a:ln>
                  <a:noFill/>
                </a:ln>
                <a:solidFill>
                  <a:prstClr val="black"/>
                </a:solidFill>
                <a:effectLst/>
                <a:uLnTx/>
                <a:uFillTx/>
                <a:latin typeface="Calibri Light" panose="020F0302020204030204"/>
                <a:ea typeface="+mn-ea"/>
                <a:cs typeface="Calibri" panose="020F0502020204030204" pitchFamily="34" charset="0"/>
              </a:rPr>
              <a:t>across </a:t>
            </a:r>
            <a:r>
              <a:rPr kumimoji="0" sz="2400" b="0" i="0" u="none" strike="noStrike" kern="1200" cap="none" spc="-30" normalizeH="0" baseline="0" noProof="0" dirty="0">
                <a:ln>
                  <a:noFill/>
                </a:ln>
                <a:solidFill>
                  <a:prstClr val="black"/>
                </a:solidFill>
                <a:effectLst/>
                <a:uLnTx/>
                <a:uFillTx/>
                <a:latin typeface="Calibri Light" panose="020F0302020204030204"/>
                <a:ea typeface="+mn-ea"/>
                <a:cs typeface="Calibri" panose="020F0502020204030204" pitchFamily="34" charset="0"/>
              </a:rPr>
              <a:t>CT: </a:t>
            </a:r>
            <a:r>
              <a:rPr kumimoji="0"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80+</a:t>
            </a:r>
            <a:endParaRPr kumimoji="0" lang="en-US"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Students</a:t>
            </a:r>
            <a:r>
              <a:rPr kumimoji="0" lang="en-US"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 &amp; Residents</a:t>
            </a:r>
            <a:r>
              <a:rPr kumimoji="0"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/year</a:t>
            </a:r>
            <a:r>
              <a:rPr kumimoji="0"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a:t>
            </a:r>
            <a:r>
              <a:rPr kumimoji="0" sz="2400" b="0" i="0" u="none" strike="noStrike" kern="1200" cap="none" spc="90" normalizeH="0" baseline="0" noProof="0" dirty="0">
                <a:ln>
                  <a:noFill/>
                </a:ln>
                <a:solidFill>
                  <a:prstClr val="black"/>
                </a:solidFill>
                <a:effectLst/>
                <a:uLnTx/>
                <a:uFillTx/>
                <a:latin typeface="Calibri Light" panose="020F0302020204030204"/>
                <a:ea typeface="+mn-ea"/>
                <a:cs typeface="Calibri" panose="020F0502020204030204" pitchFamily="34" charset="0"/>
              </a:rPr>
              <a:t> </a:t>
            </a:r>
            <a:r>
              <a:rPr kumimoji="0" lang="en-US" sz="2400" b="1" i="0" u="none" strike="noStrike" kern="1200" cap="none" spc="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390</a:t>
            </a: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Three Foundational Pillars:</a:t>
            </a:r>
            <a:endParaRPr kumimoji="0" lang="en-US" sz="2400" b="1" i="0" u="none" strike="noStrike" kern="1200" cap="none" spc="0" normalizeH="0" baseline="0" noProof="0" dirty="0" smtClean="0">
              <a:ln>
                <a:noFill/>
              </a:ln>
              <a:solidFill>
                <a:srgbClr val="00529B"/>
              </a:solidFill>
              <a:effectLst/>
              <a:uLnTx/>
              <a:uFillTx/>
              <a:latin typeface="Calibri Light" panose="020F0302020204030204"/>
              <a:ea typeface="+mn-ea"/>
              <a:cs typeface="Calibri" panose="020F0502020204030204" pitchFamily="34" charset="0"/>
            </a:endParaRP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Clinical Excellence</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Research &amp; Development</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Training the Next Generation</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endParaRPr kumimoji="0" lang="en-US" sz="10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p:txBody>
      </p:sp>
      <p:cxnSp>
        <p:nvCxnSpPr>
          <p:cNvPr id="7" name="Straight Connector 6"/>
          <p:cNvCxnSpPr/>
          <p:nvPr/>
        </p:nvCxnSpPr>
        <p:spPr>
          <a:xfrm>
            <a:off x="6915150" y="1717316"/>
            <a:ext cx="0" cy="47787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4378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63774899"/>
              </p:ext>
            </p:extLst>
          </p:nvPr>
        </p:nvGraphicFramePr>
        <p:xfrm>
          <a:off x="565578" y="1334303"/>
          <a:ext cx="6550357" cy="5197513"/>
        </p:xfrm>
        <a:graphic>
          <a:graphicData uri="http://schemas.openxmlformats.org/drawingml/2006/table">
            <a:tbl>
              <a:tblPr firstRow="1" firstCol="1" bandRow="1"/>
              <a:tblGrid>
                <a:gridCol w="2565818">
                  <a:extLst>
                    <a:ext uri="{9D8B030D-6E8A-4147-A177-3AD203B41FA5}">
                      <a16:colId xmlns:a16="http://schemas.microsoft.com/office/drawing/2014/main" val="443720343"/>
                    </a:ext>
                  </a:extLst>
                </a:gridCol>
                <a:gridCol w="3984539">
                  <a:extLst>
                    <a:ext uri="{9D8B030D-6E8A-4147-A177-3AD203B41FA5}">
                      <a16:colId xmlns:a16="http://schemas.microsoft.com/office/drawing/2014/main" val="249315488"/>
                    </a:ext>
                  </a:extLst>
                </a:gridCol>
              </a:tblGrid>
              <a:tr h="531829">
                <a:tc gridSpan="2">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Sample Results from</a:t>
                      </a:r>
                      <a:r>
                        <a:rPr lang="en-US" sz="1600" b="1" baseline="0" dirty="0">
                          <a:effectLst/>
                          <a:latin typeface="Calibri" panose="020F0502020204030204" pitchFamily="34" charset="0"/>
                          <a:ea typeface="Calibri" panose="020F0502020204030204" pitchFamily="34" charset="0"/>
                          <a:cs typeface="Calibri" panose="020F0502020204030204" pitchFamily="34" charset="0"/>
                        </a:rPr>
                        <a:t> </a:t>
                      </a:r>
                      <a:r>
                        <a:rPr lang="en-US" sz="1600" b="1" dirty="0">
                          <a:effectLst/>
                          <a:latin typeface="Calibri" panose="020F0502020204030204" pitchFamily="34" charset="0"/>
                          <a:ea typeface="Calibri" panose="020F0502020204030204" pitchFamily="34" charset="0"/>
                          <a:cs typeface="Calibri" panose="020F0502020204030204" pitchFamily="34" charset="0"/>
                        </a:rPr>
                        <a:t>Primary Care Team Assessment Guide: Self-Reported Levels  March</a:t>
                      </a:r>
                      <a:r>
                        <a:rPr lang="en-US" sz="1600" b="1" baseline="0" dirty="0">
                          <a:effectLst/>
                          <a:latin typeface="Calibri" panose="020F0502020204030204" pitchFamily="34" charset="0"/>
                          <a:ea typeface="Calibri" panose="020F0502020204030204" pitchFamily="34" charset="0"/>
                          <a:cs typeface="Calibri" panose="020F0502020204030204" pitchFamily="34" charset="0"/>
                        </a:rPr>
                        <a:t> </a:t>
                      </a:r>
                      <a:r>
                        <a:rPr lang="en-US" sz="1600" b="1" dirty="0">
                          <a:effectLst/>
                          <a:latin typeface="Calibri" panose="020F0502020204030204" pitchFamily="34" charset="0"/>
                          <a:ea typeface="Calibri" panose="020F0502020204030204" pitchFamily="34" charset="0"/>
                          <a:cs typeface="Calibri" panose="020F0502020204030204" pitchFamily="34" charset="0"/>
                        </a:rPr>
                        <a:t>April 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extLst>
                  <a:ext uri="{0D108BD9-81ED-4DB2-BD59-A6C34878D82A}">
                    <a16:rowId xmlns:a16="http://schemas.microsoft.com/office/drawing/2014/main" val="1538088563"/>
                  </a:ext>
                </a:extLst>
              </a:tr>
              <a:tr h="159775">
                <a:tc>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ORGANIZATION</a:t>
                      </a:r>
                      <a:r>
                        <a:rPr lang="en-US" sz="1600" b="1" baseline="0" dirty="0">
                          <a:effectLst/>
                          <a:latin typeface="Calibri" panose="020F0502020204030204" pitchFamily="34" charset="0"/>
                          <a:ea typeface="Calibri" panose="020F0502020204030204" pitchFamily="34" charset="0"/>
                          <a:cs typeface="Calibri" panose="020F0502020204030204" pitchFamily="34" charset="0"/>
                        </a:rPr>
                        <a:t> NAME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EAADB"/>
                    </a:solidFill>
                  </a:tcPr>
                </a:tc>
                <a:extLst>
                  <a:ext uri="{0D108BD9-81ED-4DB2-BD59-A6C34878D82A}">
                    <a16:rowId xmlns:a16="http://schemas.microsoft.com/office/drawing/2014/main" val="2993395998"/>
                  </a:ext>
                </a:extLst>
              </a:tr>
              <a:tr h="270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The Practice Team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149624746"/>
                  </a:ext>
                </a:extLst>
              </a:tr>
              <a:tr h="270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Medical Assistant (MA)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885365356"/>
                  </a:ext>
                </a:extLst>
              </a:tr>
              <a:tr h="270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Registered Nurse (RN)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1721007710"/>
                  </a:ext>
                </a:extLst>
              </a:tr>
              <a:tr h="270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Laypersons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52759456"/>
                  </a:ext>
                </a:extLst>
              </a:tr>
              <a:tr h="270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Pharmacist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3192948569"/>
                  </a:ext>
                </a:extLst>
              </a:tr>
              <a:tr h="270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Enhancing Access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495867715"/>
                  </a:ext>
                </a:extLst>
              </a:tr>
              <a:tr h="270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Self-Management Support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3560316569"/>
                  </a:ext>
                </a:extLst>
              </a:tr>
              <a:tr h="270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Population Management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907748456"/>
                  </a:ext>
                </a:extLst>
              </a:tr>
              <a:tr h="270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Planned Care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1997392793"/>
                  </a:ext>
                </a:extLst>
              </a:tr>
              <a:tr h="270034">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Care Management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261373859"/>
                  </a:ext>
                </a:extLst>
              </a:tr>
              <a:tr h="270034">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Calibri" panose="020F0502020204030204" pitchFamily="34" charset="0"/>
                        </a:rPr>
                        <a:t>Medication Management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3115529741"/>
                  </a:ext>
                </a:extLst>
              </a:tr>
              <a:tr h="270034">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Calibri" panose="020F0502020204030204" pitchFamily="34" charset="0"/>
                        </a:rPr>
                        <a:t>Referral Management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559791705"/>
                  </a:ext>
                </a:extLst>
              </a:tr>
              <a:tr h="270034">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Calibri" panose="020F0502020204030204" pitchFamily="34" charset="0"/>
                        </a:rPr>
                        <a:t>BH Integration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3"/>
                    </a:solidFill>
                  </a:tcPr>
                </a:tc>
                <a:extLst>
                  <a:ext uri="{0D108BD9-81ED-4DB2-BD59-A6C34878D82A}">
                    <a16:rowId xmlns:a16="http://schemas.microsoft.com/office/drawing/2014/main" val="839549686"/>
                  </a:ext>
                </a:extLst>
              </a:tr>
              <a:tr h="270034">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Calibri" panose="020F0502020204030204" pitchFamily="34" charset="0"/>
                        </a:rPr>
                        <a:t>Communication Mgt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143070213"/>
                  </a:ext>
                </a:extLst>
              </a:tr>
              <a:tr h="270034">
                <a:tc>
                  <a:txBody>
                    <a:bodyPr/>
                    <a:lstStyle/>
                    <a:p>
                      <a:pPr marL="0" marR="0">
                        <a:lnSpc>
                          <a:spcPct val="115000"/>
                        </a:lnSpc>
                        <a:spcBef>
                          <a:spcPts val="0"/>
                        </a:spcBef>
                        <a:spcAft>
                          <a:spcPts val="0"/>
                        </a:spcAft>
                      </a:pPr>
                      <a:r>
                        <a:rPr lang="en-US" sz="1600" b="1">
                          <a:effectLst/>
                          <a:latin typeface="Calibri" panose="020F0502020204030204" pitchFamily="34" charset="0"/>
                          <a:ea typeface="Calibri" panose="020F0502020204030204" pitchFamily="34" charset="0"/>
                          <a:cs typeface="Calibri" panose="020F0502020204030204" pitchFamily="34" charset="0"/>
                        </a:rPr>
                        <a:t>Clinic-Community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539" marR="63539" marT="88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4050167812"/>
                  </a:ext>
                </a:extLst>
              </a:tr>
            </a:tbl>
          </a:graphicData>
        </a:graphic>
      </p:graphicFrame>
      <p:sp>
        <p:nvSpPr>
          <p:cNvPr id="6" name="TextBox 5"/>
          <p:cNvSpPr txBox="1"/>
          <p:nvPr/>
        </p:nvSpPr>
        <p:spPr>
          <a:xfrm>
            <a:off x="7581378" y="1486235"/>
            <a:ext cx="4339771" cy="4893647"/>
          </a:xfrm>
          <a:prstGeom prst="rect">
            <a:avLst/>
          </a:prstGeom>
          <a:noFill/>
          <a:ln>
            <a:solidFill>
              <a:srgbClr val="0E74BD"/>
            </a:solidFill>
          </a:ln>
        </p:spPr>
        <p:txBody>
          <a:bodyPr wrap="square" rtlCol="0">
            <a:spAutoFit/>
          </a:bodyPr>
          <a:lstStyle/>
          <a:p>
            <a:pPr algn="ctr"/>
            <a:r>
              <a:rPr lang="en-US" sz="2400" b="1" dirty="0"/>
              <a:t>Areas for Improvement:</a:t>
            </a:r>
          </a:p>
          <a:p>
            <a:endParaRPr lang="en-US" dirty="0"/>
          </a:p>
          <a:p>
            <a:r>
              <a:rPr lang="en-US" u="sng" dirty="0"/>
              <a:t>Level C:</a:t>
            </a:r>
          </a:p>
          <a:p>
            <a:pPr marL="285750" indent="-285750">
              <a:buFont typeface="Arial" panose="020B0604020202020204" pitchFamily="34" charset="0"/>
              <a:buChar char="•"/>
            </a:pPr>
            <a:r>
              <a:rPr lang="en-US" dirty="0"/>
              <a:t>The Practice Team</a:t>
            </a:r>
          </a:p>
          <a:p>
            <a:pPr marL="285750" indent="-285750">
              <a:buFont typeface="Arial" panose="020B0604020202020204" pitchFamily="34" charset="0"/>
              <a:buChar char="•"/>
            </a:pPr>
            <a:r>
              <a:rPr lang="en-US" dirty="0"/>
              <a:t>Laypersons</a:t>
            </a:r>
          </a:p>
          <a:p>
            <a:pPr marL="285750" indent="-285750">
              <a:buFont typeface="Arial" panose="020B0604020202020204" pitchFamily="34" charset="0"/>
              <a:buChar char="•"/>
            </a:pPr>
            <a:r>
              <a:rPr lang="en-US" dirty="0"/>
              <a:t>Self-Management Support</a:t>
            </a:r>
          </a:p>
          <a:p>
            <a:pPr marL="285750" indent="-285750">
              <a:buFont typeface="Arial" panose="020B0604020202020204" pitchFamily="34" charset="0"/>
              <a:buChar char="•"/>
            </a:pPr>
            <a:r>
              <a:rPr lang="en-US" dirty="0"/>
              <a:t>Planned Care</a:t>
            </a:r>
          </a:p>
          <a:p>
            <a:pPr marL="285750" indent="-285750">
              <a:buFont typeface="Arial" panose="020B0604020202020204" pitchFamily="34" charset="0"/>
              <a:buChar char="•"/>
            </a:pPr>
            <a:r>
              <a:rPr lang="en-US" dirty="0"/>
              <a:t>Care Management </a:t>
            </a:r>
          </a:p>
          <a:p>
            <a:pPr marL="285750" indent="-285750">
              <a:buFont typeface="Arial" panose="020B0604020202020204" pitchFamily="34" charset="0"/>
              <a:buChar char="•"/>
            </a:pPr>
            <a:r>
              <a:rPr lang="en-US" dirty="0"/>
              <a:t>Referral Management </a:t>
            </a:r>
          </a:p>
          <a:p>
            <a:pPr marL="285750" indent="-285750">
              <a:buFont typeface="Arial" panose="020B0604020202020204" pitchFamily="34" charset="0"/>
              <a:buChar char="•"/>
            </a:pPr>
            <a:r>
              <a:rPr lang="en-US" dirty="0"/>
              <a:t>Clinic Community </a:t>
            </a:r>
          </a:p>
          <a:p>
            <a:endParaRPr lang="en-US" dirty="0"/>
          </a:p>
          <a:p>
            <a:r>
              <a:rPr lang="en-US" u="sng" dirty="0"/>
              <a:t>Level D:</a:t>
            </a:r>
          </a:p>
          <a:p>
            <a:pPr marL="285750" indent="-285750">
              <a:buFont typeface="Arial" panose="020B0604020202020204" pitchFamily="34" charset="0"/>
              <a:buChar char="•"/>
            </a:pPr>
            <a:r>
              <a:rPr lang="en-US" dirty="0"/>
              <a:t>Pharmacist</a:t>
            </a:r>
          </a:p>
          <a:p>
            <a:pPr marL="285750" indent="-285750">
              <a:buFont typeface="Arial" panose="020B0604020202020204" pitchFamily="34" charset="0"/>
              <a:buChar char="•"/>
            </a:pPr>
            <a:r>
              <a:rPr lang="en-US" dirty="0"/>
              <a:t>Population Management </a:t>
            </a:r>
          </a:p>
          <a:p>
            <a:pPr marL="285750" indent="-285750">
              <a:buFont typeface="Arial" panose="020B0604020202020204" pitchFamily="34" charset="0"/>
              <a:buChar char="•"/>
            </a:pPr>
            <a:r>
              <a:rPr lang="en-US" dirty="0"/>
              <a:t>Medication Management</a:t>
            </a:r>
          </a:p>
          <a:p>
            <a:pPr marL="285750" indent="-285750">
              <a:buFont typeface="Arial" panose="020B0604020202020204" pitchFamily="34" charset="0"/>
              <a:buChar char="•"/>
            </a:pPr>
            <a:r>
              <a:rPr lang="en-US" dirty="0"/>
              <a:t>Communication Management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434185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rPr>
              <a:t>Questions?</a:t>
            </a:r>
            <a:endParaRPr kumimoji="0" lang="en-US" sz="3600" b="1" i="0" u="none" strike="noStrike" kern="1200" cap="none" spc="-30" normalizeH="0" baseline="0" noProof="0" dirty="0">
              <a:ln>
                <a:noFill/>
              </a:ln>
              <a:solidFill>
                <a:srgbClr val="008558"/>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22232189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Action Period 1 Assignments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6784919" cy="433958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Conduct your weekly team meetings</a:t>
            </a: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Coaches attend weekly Mentor calls</a:t>
            </a: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Discuss the results of your team’s Primary Care Team Practice Assessment; Coach Skills Self-Assessment; and Team-Skills Self-Assessment in light of the presentation in Session 1.  </a:t>
            </a:r>
          </a:p>
          <a:p>
            <a:pPr marL="636588" lvl="1"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What are your strengths and weaknesses? </a:t>
            </a:r>
          </a:p>
          <a:p>
            <a:pPr marL="636588" lvl="1"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What surprised you? </a:t>
            </a:r>
          </a:p>
          <a:p>
            <a:pPr marL="236538" indent="-236538">
              <a:spcBef>
                <a:spcPts val="0"/>
              </a:spcBef>
              <a:spcAft>
                <a:spcPts val="600"/>
              </a:spcAft>
              <a:buClr>
                <a:srgbClr val="008558"/>
              </a:buClr>
            </a:pPr>
            <a:r>
              <a:rPr lang="en-US" sz="3000" b="1" dirty="0" smtClean="0">
                <a:latin typeface="Calibri Light" panose="020F0302020204030204" pitchFamily="34" charset="0"/>
                <a:cs typeface="Calibri Light" panose="020F0302020204030204" pitchFamily="34" charset="0"/>
              </a:rPr>
              <a:t>Assignment</a:t>
            </a:r>
            <a:r>
              <a:rPr lang="en-US" sz="3000" dirty="0" smtClean="0">
                <a:latin typeface="Calibri Light" panose="020F0302020204030204" pitchFamily="34" charset="0"/>
                <a:cs typeface="Calibri Light" panose="020F0302020204030204" pitchFamily="34" charset="0"/>
              </a:rPr>
              <a:t>: Submit Role Activity Assessment.  </a:t>
            </a:r>
          </a:p>
          <a:p>
            <a:pPr marL="236538" indent="-236538">
              <a:spcBef>
                <a:spcPts val="0"/>
              </a:spcBef>
              <a:spcAft>
                <a:spcPts val="600"/>
              </a:spcAft>
              <a:buClr>
                <a:srgbClr val="008558"/>
              </a:buClr>
            </a:pPr>
            <a:r>
              <a:rPr lang="en-US" sz="3000" b="1" dirty="0" smtClean="0">
                <a:latin typeface="Calibri Light" panose="020F0302020204030204" pitchFamily="34" charset="0"/>
                <a:cs typeface="Calibri Light" panose="020F0302020204030204" pitchFamily="34" charset="0"/>
              </a:rPr>
              <a:t>Assignment</a:t>
            </a:r>
            <a:r>
              <a:rPr lang="en-US" sz="3000" dirty="0" smtClean="0">
                <a:latin typeface="Calibri Light" panose="020F0302020204030204" pitchFamily="34" charset="0"/>
                <a:cs typeface="Calibri Light" panose="020F0302020204030204" pitchFamily="34" charset="0"/>
              </a:rPr>
              <a:t>: Develop a plan for how you will engage your colleagues and leadership regarding your participation in this Collaborative (“engagement plan” template available on Moodle) </a:t>
            </a:r>
            <a:endParaRPr lang="en-US" sz="3000" dirty="0">
              <a:latin typeface="Calibri Light" panose="020F0302020204030204" pitchFamily="34" charset="0"/>
              <a:cs typeface="Calibri Light" panose="020F0302020204030204" pitchFamily="34" charset="0"/>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7877060" y="2311400"/>
            <a:ext cx="3959281" cy="4339581"/>
          </a:xfrm>
          <a:prstGeom prst="rect">
            <a:avLst/>
          </a:prstGeom>
          <a:ln>
            <a:solidFill>
              <a:schemeClr val="accent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rgbClr val="008558"/>
              </a:buClr>
              <a:buNone/>
            </a:pPr>
            <a:r>
              <a:rPr lang="en-US" sz="2600" dirty="0" smtClean="0">
                <a:latin typeface="Calibri Light" panose="020F0302020204030204" pitchFamily="34" charset="0"/>
                <a:cs typeface="Calibri Light" panose="020F0302020204030204" pitchFamily="34" charset="0"/>
              </a:rPr>
              <a:t>CME and Resource Page</a:t>
            </a:r>
          </a:p>
          <a:p>
            <a:pPr marL="0" indent="0" algn="ctr">
              <a:spcBef>
                <a:spcPts val="0"/>
              </a:spcBef>
              <a:spcAft>
                <a:spcPts val="600"/>
              </a:spcAft>
              <a:buClr>
                <a:srgbClr val="008558"/>
              </a:buClr>
              <a:buNone/>
            </a:pPr>
            <a:r>
              <a:rPr lang="en-US" sz="2600" dirty="0" smtClean="0">
                <a:latin typeface="Calibri Light" panose="020F0302020204030204" pitchFamily="34" charset="0"/>
                <a:cs typeface="Calibri Light" panose="020F0302020204030204" pitchFamily="34" charset="0"/>
              </a:rPr>
              <a:t>Access Code: TBC2023</a:t>
            </a:r>
          </a:p>
          <a:p>
            <a:pPr marL="0" indent="0" algn="ctr">
              <a:spcBef>
                <a:spcPts val="0"/>
              </a:spcBef>
              <a:spcAft>
                <a:spcPts val="600"/>
              </a:spcAft>
              <a:buClr>
                <a:srgbClr val="008558"/>
              </a:buClr>
              <a:buNone/>
            </a:pPr>
            <a:endParaRPr lang="en-US" sz="26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2600" dirty="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r>
              <a:rPr lang="en-US" sz="1800" dirty="0">
                <a:latin typeface="Calibri Light" panose="020F0302020204030204" pitchFamily="34" charset="0"/>
                <a:cs typeface="Calibri Light" panose="020F0302020204030204" pitchFamily="34" charset="0"/>
                <a:hlinkClick r:id="rId3"/>
              </a:rPr>
              <a:t>https://</a:t>
            </a:r>
            <a:r>
              <a:rPr lang="en-US" sz="1800" dirty="0" smtClean="0">
                <a:latin typeface="Calibri Light" panose="020F0302020204030204" pitchFamily="34" charset="0"/>
                <a:cs typeface="Calibri Light" panose="020F0302020204030204" pitchFamily="34" charset="0"/>
                <a:hlinkClick r:id="rId3"/>
              </a:rPr>
              <a:t>education.weitzmaninstitute.org/content/nttap-comprehensive-and-team-based-care-learning-collaborative-2023-2024</a:t>
            </a:r>
            <a:r>
              <a:rPr lang="en-US" sz="1800" dirty="0" smtClean="0">
                <a:latin typeface="Calibri Light" panose="020F0302020204030204" pitchFamily="34" charset="0"/>
                <a:cs typeface="Calibri Light" panose="020F0302020204030204" pitchFamily="34" charset="0"/>
              </a:rPr>
              <a:t> </a:t>
            </a:r>
            <a:endParaRPr lang="en-US" sz="1800" dirty="0">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4"/>
          <a:stretch>
            <a:fillRect/>
          </a:stretch>
        </p:blipFill>
        <p:spPr>
          <a:xfrm>
            <a:off x="8827399" y="3179367"/>
            <a:ext cx="2058602" cy="2150697"/>
          </a:xfrm>
          <a:prstGeom prst="rect">
            <a:avLst/>
          </a:prstGeom>
        </p:spPr>
      </p:pic>
    </p:spTree>
    <p:extLst>
      <p:ext uri="{BB962C8B-B14F-4D97-AF65-F5344CB8AC3E}">
        <p14:creationId xmlns:p14="http://schemas.microsoft.com/office/powerpoint/2010/main" val="25447122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Next Steps</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609599" y="2311400"/>
            <a:ext cx="11189677"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008558"/>
              </a:buClr>
              <a:buFont typeface="Arial" panose="020B0604020202020204" pitchFamily="34" charset="0"/>
              <a:buNone/>
            </a:pPr>
            <a:r>
              <a:rPr lang="en-US" sz="3000" b="1" dirty="0" smtClean="0">
                <a:latin typeface="Calibri Light" panose="020F0302020204030204" pitchFamily="34" charset="0"/>
                <a:cs typeface="Calibri Light" panose="020F0302020204030204" pitchFamily="34" charset="0"/>
              </a:rPr>
              <a:t>Coach Calls: </a:t>
            </a:r>
          </a:p>
          <a:p>
            <a:pPr lvl="1">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Wednesday December 13</a:t>
            </a:r>
            <a:r>
              <a:rPr lang="en-US" sz="3000" baseline="30000" dirty="0" smtClean="0">
                <a:latin typeface="Calibri Light" panose="020F0302020204030204" pitchFamily="34" charset="0"/>
                <a:cs typeface="Calibri Light" panose="020F0302020204030204" pitchFamily="34" charset="0"/>
              </a:rPr>
              <a:t>th</a:t>
            </a:r>
            <a:r>
              <a:rPr lang="en-US" sz="3000" dirty="0" smtClean="0">
                <a:latin typeface="Calibri Light" panose="020F0302020204030204" pitchFamily="34" charset="0"/>
                <a:cs typeface="Calibri Light" panose="020F0302020204030204" pitchFamily="34" charset="0"/>
              </a:rPr>
              <a:t> 1:00pm Eastern / 10:00am Pacific </a:t>
            </a:r>
          </a:p>
          <a:p>
            <a:pPr lvl="1">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Wednesday </a:t>
            </a:r>
            <a:r>
              <a:rPr lang="en-US" sz="3000" dirty="0">
                <a:latin typeface="Calibri Light" panose="020F0302020204030204" pitchFamily="34" charset="0"/>
                <a:cs typeface="Calibri Light" panose="020F0302020204030204" pitchFamily="34" charset="0"/>
              </a:rPr>
              <a:t>December</a:t>
            </a:r>
            <a:r>
              <a:rPr lang="en-US" sz="3000" dirty="0" smtClean="0">
                <a:latin typeface="Calibri Light" panose="020F0302020204030204" pitchFamily="34" charset="0"/>
                <a:cs typeface="Calibri Light" panose="020F0302020204030204" pitchFamily="34" charset="0"/>
              </a:rPr>
              <a:t> 20</a:t>
            </a:r>
            <a:r>
              <a:rPr lang="en-US" sz="3000" baseline="30000" dirty="0" smtClean="0">
                <a:latin typeface="Calibri Light" panose="020F0302020204030204" pitchFamily="34" charset="0"/>
                <a:cs typeface="Calibri Light" panose="020F0302020204030204" pitchFamily="34" charset="0"/>
              </a:rPr>
              <a:t>th</a:t>
            </a:r>
            <a:r>
              <a:rPr lang="en-US" sz="3000" dirty="0" smtClean="0">
                <a:latin typeface="Calibri Light" panose="020F0302020204030204" pitchFamily="34" charset="0"/>
                <a:cs typeface="Calibri Light" panose="020F0302020204030204" pitchFamily="34" charset="0"/>
              </a:rPr>
              <a:t> 1:00pm Eastern / 10:00am Pacific </a:t>
            </a:r>
          </a:p>
          <a:p>
            <a:pPr lvl="1">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Wednesday </a:t>
            </a:r>
            <a:r>
              <a:rPr lang="en-US" sz="3000" dirty="0">
                <a:latin typeface="Calibri Light" panose="020F0302020204030204" pitchFamily="34" charset="0"/>
                <a:cs typeface="Calibri Light" panose="020F0302020204030204" pitchFamily="34" charset="0"/>
              </a:rPr>
              <a:t>December</a:t>
            </a:r>
            <a:r>
              <a:rPr lang="en-US" sz="3000" dirty="0" smtClean="0">
                <a:latin typeface="Calibri Light" panose="020F0302020204030204" pitchFamily="34" charset="0"/>
                <a:cs typeface="Calibri Light" panose="020F0302020204030204" pitchFamily="34" charset="0"/>
              </a:rPr>
              <a:t> 27</a:t>
            </a:r>
            <a:r>
              <a:rPr lang="en-US" sz="3000" baseline="30000" dirty="0" smtClean="0">
                <a:latin typeface="Calibri Light" panose="020F0302020204030204" pitchFamily="34" charset="0"/>
                <a:cs typeface="Calibri Light" panose="020F0302020204030204" pitchFamily="34" charset="0"/>
              </a:rPr>
              <a:t>th</a:t>
            </a:r>
            <a:r>
              <a:rPr lang="en-US" sz="3000" dirty="0" smtClean="0">
                <a:latin typeface="Calibri Light" panose="020F0302020204030204" pitchFamily="34" charset="0"/>
                <a:cs typeface="Calibri Light" panose="020F0302020204030204" pitchFamily="34" charset="0"/>
              </a:rPr>
              <a:t> 1:00pm Eastern / 10:00am Pacific </a:t>
            </a:r>
          </a:p>
          <a:p>
            <a:pPr lvl="1">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Wednesday January 3</a:t>
            </a:r>
            <a:r>
              <a:rPr lang="en-US" sz="3000" baseline="30000" dirty="0" smtClean="0">
                <a:latin typeface="Calibri Light" panose="020F0302020204030204" pitchFamily="34" charset="0"/>
                <a:cs typeface="Calibri Light" panose="020F0302020204030204" pitchFamily="34" charset="0"/>
              </a:rPr>
              <a:t>rd</a:t>
            </a:r>
            <a:r>
              <a:rPr lang="en-US" sz="3000" dirty="0" smtClean="0">
                <a:latin typeface="Calibri Light" panose="020F0302020204030204" pitchFamily="34" charset="0"/>
                <a:cs typeface="Calibri Light" panose="020F0302020204030204" pitchFamily="34" charset="0"/>
              </a:rPr>
              <a:t> 1:00pm Eastern / 10:00am Pacific </a:t>
            </a:r>
          </a:p>
          <a:p>
            <a:pPr lvl="1">
              <a:spcBef>
                <a:spcPts val="0"/>
              </a:spcBef>
              <a:spcAft>
                <a:spcPts val="600"/>
              </a:spcAft>
              <a:buClr>
                <a:srgbClr val="008558"/>
              </a:buClr>
            </a:pPr>
            <a:r>
              <a:rPr lang="en-US" sz="3000" dirty="0">
                <a:latin typeface="Calibri Light" panose="020F0302020204030204" pitchFamily="34" charset="0"/>
                <a:cs typeface="Calibri Light" panose="020F0302020204030204" pitchFamily="34" charset="0"/>
              </a:rPr>
              <a:t>Wednesday January </a:t>
            </a:r>
            <a:r>
              <a:rPr lang="en-US" sz="3000" dirty="0" smtClean="0">
                <a:latin typeface="Calibri Light" panose="020F0302020204030204" pitchFamily="34" charset="0"/>
                <a:cs typeface="Calibri Light" panose="020F0302020204030204" pitchFamily="34" charset="0"/>
              </a:rPr>
              <a:t>10</a:t>
            </a:r>
            <a:r>
              <a:rPr lang="en-US" sz="3000" baseline="30000" dirty="0" smtClean="0">
                <a:latin typeface="Calibri Light" panose="020F0302020204030204" pitchFamily="34" charset="0"/>
                <a:cs typeface="Calibri Light" panose="020F0302020204030204" pitchFamily="34" charset="0"/>
              </a:rPr>
              <a:t>th </a:t>
            </a:r>
            <a:r>
              <a:rPr lang="en-US" sz="3000" dirty="0">
                <a:latin typeface="Calibri Light" panose="020F0302020204030204" pitchFamily="34" charset="0"/>
                <a:cs typeface="Calibri Light" panose="020F0302020204030204" pitchFamily="34" charset="0"/>
              </a:rPr>
              <a:t>1:00pm Eastern / 10:00am Pacific </a:t>
            </a:r>
            <a:endParaRPr lang="en-US" sz="30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endParaRPr lang="en-US" sz="30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r>
              <a:rPr lang="en-US" sz="3000" b="1" dirty="0" smtClean="0">
                <a:latin typeface="Calibri Light" panose="020F0302020204030204" pitchFamily="34" charset="0"/>
                <a:cs typeface="Calibri Light" panose="020F0302020204030204" pitchFamily="34" charset="0"/>
              </a:rPr>
              <a:t>Session 2: </a:t>
            </a:r>
            <a:r>
              <a:rPr lang="en-US" sz="3000" dirty="0" smtClean="0">
                <a:latin typeface="Calibri Light" panose="020F0302020204030204" pitchFamily="34" charset="0"/>
                <a:cs typeface="Calibri Light" panose="020F0302020204030204" pitchFamily="34" charset="0"/>
              </a:rPr>
              <a:t>Wednesday January 17</a:t>
            </a:r>
            <a:r>
              <a:rPr lang="en-US" sz="3000" baseline="30000" dirty="0" smtClean="0">
                <a:latin typeface="Calibri Light" panose="020F0302020204030204" pitchFamily="34" charset="0"/>
                <a:cs typeface="Calibri Light" panose="020F0302020204030204" pitchFamily="34" charset="0"/>
              </a:rPr>
              <a:t>th</a:t>
            </a:r>
            <a:r>
              <a:rPr lang="en-US" sz="3000" dirty="0" smtClean="0">
                <a:latin typeface="Calibri Light" panose="020F0302020204030204" pitchFamily="34" charset="0"/>
                <a:cs typeface="Calibri Light" panose="020F0302020204030204" pitchFamily="34" charset="0"/>
              </a:rPr>
              <a:t> 1:00pm Eastern / 10:00am Pacific</a:t>
            </a:r>
            <a:endParaRPr lang="en-US" sz="3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54426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latin typeface="Calibri Light" panose="020F0302020204030204"/>
              </a:rPr>
              <a:t>NTTAP Contact Information</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5" name="TextBox 4"/>
          <p:cNvSpPr txBox="1"/>
          <p:nvPr/>
        </p:nvSpPr>
        <p:spPr>
          <a:xfrm>
            <a:off x="1301942" y="2544426"/>
            <a:ext cx="3241342"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Amanda Schiessl</a:t>
            </a: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Project Director/Co-PI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Amanda@mwhs1.com</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6" name="TextBox 5"/>
          <p:cNvSpPr txBox="1"/>
          <p:nvPr/>
        </p:nvSpPr>
        <p:spPr>
          <a:xfrm>
            <a:off x="7939087" y="2544426"/>
            <a:ext cx="3377821"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Meaghan Angers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Project </a:t>
            </a:r>
            <a:r>
              <a:rPr kumimoji="0" lang="en-US" sz="2400" b="0" i="1"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Manager</a:t>
            </a:r>
            <a:endParaRPr kumimoji="0" lang="en-US" sz="2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angersm@mwhs1.com</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7" name="TextBox 6"/>
          <p:cNvSpPr txBox="1"/>
          <p:nvPr/>
        </p:nvSpPr>
        <p:spPr>
          <a:xfrm>
            <a:off x="875091" y="4039336"/>
            <a:ext cx="10441817"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REMINDER: </a:t>
            </a:r>
            <a:r>
              <a:rPr kumimoji="0" lang="en-US" sz="3200" b="0"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Complete evaluation in the poll!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Next Learning Session is </a:t>
            </a:r>
            <a:r>
              <a:rPr kumimoji="0" lang="en-US" sz="32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Wednesday </a:t>
            </a:r>
            <a:r>
              <a:rPr kumimoji="0" lang="en-US" sz="32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January 17</a:t>
            </a:r>
            <a:r>
              <a:rPr kumimoji="0" lang="en-US" sz="3200" b="1" i="0" u="none" strike="noStrike" kern="1200" cap="none" spc="0" normalizeH="0" baseline="3000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th</a:t>
            </a:r>
            <a:r>
              <a:rPr kumimoji="0" lang="en-US" sz="32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endParaRPr kumimoji="0" lang="en-US" sz="32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8" name="TextBox 7"/>
          <p:cNvSpPr txBox="1"/>
          <p:nvPr/>
        </p:nvSpPr>
        <p:spPr>
          <a:xfrm>
            <a:off x="4552275" y="2544426"/>
            <a:ext cx="3377821"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Bianca Flowers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Project Manager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flowerb@mwhs1.com</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4277394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1646771" y="1342323"/>
            <a:ext cx="9074727" cy="724429"/>
          </a:xfrm>
        </p:spPr>
        <p:txBody>
          <a:bodyPr anchor="t">
            <a:noAutofit/>
          </a:bodyPr>
          <a:lstStyle/>
          <a:p>
            <a:pPr algn="ctr">
              <a:lnSpc>
                <a:spcPct val="90000"/>
              </a:lnSpc>
            </a:pPr>
            <a:r>
              <a:rPr lang="en-US" sz="4800" b="1" spc="-30" dirty="0" smtClean="0">
                <a:solidFill>
                  <a:srgbClr val="0E74BD"/>
                </a:solidFill>
                <a:latin typeface="Calibri Light" panose="020F0302020204030204" pitchFamily="34" charset="0"/>
                <a:cs typeface="Calibri Light" panose="020F0302020204030204" pitchFamily="34" charset="0"/>
              </a:rPr>
              <a:t>Explore more resources!</a:t>
            </a:r>
            <a:endParaRPr lang="en-US" sz="4800" b="1" spc="-30" dirty="0">
              <a:solidFill>
                <a:srgbClr val="0E74BD"/>
              </a:solidFill>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0" cap="none" spc="0" normalizeH="0" baseline="0" noProof="0" dirty="0">
              <a:ln>
                <a:noFill/>
              </a:ln>
              <a:solidFill>
                <a:srgbClr val="1B3749"/>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050" y="225157"/>
            <a:ext cx="2192201" cy="965107"/>
          </a:xfrm>
          <a:prstGeom prst="rect">
            <a:avLst/>
          </a:prstGeom>
        </p:spPr>
      </p:pic>
      <p:pic>
        <p:nvPicPr>
          <p:cNvPr id="9" name="Picture 8"/>
          <p:cNvPicPr>
            <a:picLocks noChangeAspect="1"/>
          </p:cNvPicPr>
          <p:nvPr/>
        </p:nvPicPr>
        <p:blipFill>
          <a:blip r:embed="rId4"/>
          <a:stretch>
            <a:fillRect/>
          </a:stretch>
        </p:blipFill>
        <p:spPr>
          <a:xfrm>
            <a:off x="531033" y="2993714"/>
            <a:ext cx="2643530" cy="29697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563" y="3302550"/>
            <a:ext cx="3642800" cy="2126508"/>
          </a:xfrm>
          <a:prstGeom prst="rect">
            <a:avLst/>
          </a:prstGeom>
        </p:spPr>
      </p:pic>
      <p:sp>
        <p:nvSpPr>
          <p:cNvPr id="11" name="Title 2">
            <a:extLst>
              <a:ext uri="{FF2B5EF4-FFF2-40B4-BE49-F238E27FC236}">
                <a16:creationId xmlns:a16="http://schemas.microsoft.com/office/drawing/2014/main" id="{27779A16-415A-9145-B181-90C7EE2C2DF1}"/>
              </a:ext>
            </a:extLst>
          </p:cNvPr>
          <p:cNvSpPr txBox="1">
            <a:spLocks/>
          </p:cNvSpPr>
          <p:nvPr/>
        </p:nvSpPr>
        <p:spPr>
          <a:xfrm>
            <a:off x="211871" y="2155371"/>
            <a:ext cx="7005298" cy="724429"/>
          </a:xfrm>
          <a:prstGeom prst="rect">
            <a:avLst/>
          </a:prstGeom>
        </p:spPr>
        <p:txBody>
          <a:bodyPr vert="horz" lIns="91440" tIns="45720" rIns="91440" bIns="45720" rtlCol="0" anchor="t">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National Learning Library: </a:t>
            </a:r>
            <a:b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br>
            <a:r>
              <a:rPr kumimoji="0" lang="en-US" sz="3600" b="1" i="0" u="none" strike="noStrike" kern="1200" cap="none" spc="-30" normalizeH="0" baseline="0" noProof="0" dirty="0" smtClean="0">
                <a:ln>
                  <a:noFill/>
                </a:ln>
                <a:solidFill>
                  <a:srgbClr val="1DAF4C"/>
                </a:solidFill>
                <a:effectLst/>
                <a:uLnTx/>
                <a:uFillTx/>
                <a:latin typeface="Calibri" panose="020F0502020204030204" pitchFamily="34" charset="0"/>
                <a:ea typeface="+mj-ea"/>
                <a:cs typeface="Calibri" panose="020F0502020204030204" pitchFamily="34" charset="0"/>
              </a:rPr>
              <a:t>Resources for Clinical Workforce Development</a:t>
            </a:r>
            <a:endParaRPr kumimoji="0" lang="en-US" sz="3600" b="1" i="0" u="none" strike="noStrike" kern="1200" cap="none" spc="-30" normalizeH="0" baseline="0" noProof="0" dirty="0">
              <a:ln>
                <a:noFill/>
              </a:ln>
              <a:solidFill>
                <a:srgbClr val="1DAF4C"/>
              </a:solidFill>
              <a:effectLst/>
              <a:uLnTx/>
              <a:uFillTx/>
              <a:latin typeface="Calibri" panose="020F0502020204030204" pitchFamily="34" charset="0"/>
              <a:ea typeface="+mj-ea"/>
              <a:cs typeface="Calibri" panose="020F0502020204030204" pitchFamily="34" charset="0"/>
            </a:endParaRPr>
          </a:p>
        </p:txBody>
      </p:sp>
      <p:sp>
        <p:nvSpPr>
          <p:cNvPr id="12" name="Rectangle 11"/>
          <p:cNvSpPr/>
          <p:nvPr/>
        </p:nvSpPr>
        <p:spPr>
          <a:xfrm>
            <a:off x="970765" y="6072283"/>
            <a:ext cx="5406866"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6"/>
              </a:rPr>
              <a:t>https://</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hlinkClick r:id="rId6"/>
              </a:rPr>
              <a:t>www.weitzmaninstitute.org/ncaresources</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cxnSp>
        <p:nvCxnSpPr>
          <p:cNvPr id="13" name="Straight Connector 12"/>
          <p:cNvCxnSpPr/>
          <p:nvPr/>
        </p:nvCxnSpPr>
        <p:spPr>
          <a:xfrm>
            <a:off x="6897546" y="1945342"/>
            <a:ext cx="0" cy="4483167"/>
          </a:xfrm>
          <a:prstGeom prst="line">
            <a:avLst/>
          </a:prstGeom>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7713509" y="6072283"/>
            <a:ext cx="393530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7"/>
              </a:rPr>
              <a:t>https://www.healthcenterinfo.org</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hlinkClick r:id="rId7"/>
              </a:rPr>
              <a:t>/</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5" name="Picture 14"/>
          <p:cNvPicPr>
            <a:picLocks noChangeAspect="1"/>
          </p:cNvPicPr>
          <p:nvPr/>
        </p:nvPicPr>
        <p:blipFill>
          <a:blip r:embed="rId8"/>
          <a:stretch>
            <a:fillRect/>
          </a:stretch>
        </p:blipFill>
        <p:spPr>
          <a:xfrm>
            <a:off x="7550685" y="3260434"/>
            <a:ext cx="4131325" cy="943986"/>
          </a:xfrm>
          <a:prstGeom prst="rect">
            <a:avLst/>
          </a:prstGeom>
          <a:ln>
            <a:solidFill>
              <a:schemeClr val="accent1"/>
            </a:solidFill>
          </a:ln>
        </p:spPr>
      </p:pic>
      <p:sp>
        <p:nvSpPr>
          <p:cNvPr id="16" name="Title 2">
            <a:extLst>
              <a:ext uri="{FF2B5EF4-FFF2-40B4-BE49-F238E27FC236}">
                <a16:creationId xmlns:a16="http://schemas.microsoft.com/office/drawing/2014/main" id="{27779A16-415A-9145-B181-90C7EE2C2DF1}"/>
              </a:ext>
            </a:extLst>
          </p:cNvPr>
          <p:cNvSpPr txBox="1">
            <a:spLocks/>
          </p:cNvSpPr>
          <p:nvPr/>
        </p:nvSpPr>
        <p:spPr>
          <a:xfrm>
            <a:off x="6897546" y="2186020"/>
            <a:ext cx="5294454"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Health Center </a:t>
            </a:r>
            <a:endParaRPr kumimoji="0" lang="en-US" sz="30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Resource </a:t>
            </a:r>
            <a:r>
              <a:rPr kumimoji="0" lang="en-US" sz="30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Clearinghouse</a:t>
            </a:r>
            <a:endParaRPr kumimoji="0" lang="en-US" sz="3000" b="1" i="0" u="none" strike="noStrike" kern="1200" cap="none" spc="-30" normalizeH="0" baseline="0" noProof="0" dirty="0">
              <a:ln>
                <a:noFill/>
              </a:ln>
              <a:solidFill>
                <a:srgbClr val="1DAF4C"/>
              </a:solidFill>
              <a:effectLst/>
              <a:uLnTx/>
              <a:uFillTx/>
              <a:latin typeface="Calibri" panose="020F0502020204030204" pitchFamily="34" charset="0"/>
              <a:ea typeface="+mj-ea"/>
              <a:cs typeface="Calibri" panose="020F0502020204030204" pitchFamily="34" charset="0"/>
            </a:endParaRPr>
          </a:p>
        </p:txBody>
      </p:sp>
      <p:pic>
        <p:nvPicPr>
          <p:cNvPr id="6" name="Picture 5"/>
          <p:cNvPicPr>
            <a:picLocks noChangeAspect="1"/>
          </p:cNvPicPr>
          <p:nvPr/>
        </p:nvPicPr>
        <p:blipFill>
          <a:blip r:embed="rId9"/>
          <a:stretch>
            <a:fillRect/>
          </a:stretch>
        </p:blipFill>
        <p:spPr>
          <a:xfrm>
            <a:off x="7550684" y="4323688"/>
            <a:ext cx="4131325" cy="1398609"/>
          </a:xfrm>
          <a:prstGeom prst="rect">
            <a:avLst/>
          </a:prstGeom>
        </p:spPr>
      </p:pic>
    </p:spTree>
    <p:extLst>
      <p:ext uri="{BB962C8B-B14F-4D97-AF65-F5344CB8AC3E}">
        <p14:creationId xmlns:p14="http://schemas.microsoft.com/office/powerpoint/2010/main" val="4196564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10763884" y="6386118"/>
            <a:ext cx="167004" cy="233910"/>
          </a:xfrm>
          <a:prstGeom prst="rect">
            <a:avLst/>
          </a:prstGeom>
        </p:spPr>
        <p:txBody>
          <a:bodyPr vert="horz" wrap="square" lIns="0" tIns="0" rIns="0" bIns="0" rtlCol="0">
            <a:spAutoFit/>
          </a:bodyPr>
          <a:lstStyle/>
          <a:p>
            <a:pPr marL="25400" marR="0" lvl="0" indent="0" algn="r" defTabSz="914400" rtl="0" eaLnBrk="1" fontAlgn="auto" latinLnBrk="0" hangingPunct="1">
              <a:lnSpc>
                <a:spcPts val="1810"/>
              </a:lnSpc>
              <a:spcBef>
                <a:spcPts val="0"/>
              </a:spcBef>
              <a:spcAft>
                <a:spcPts val="0"/>
              </a:spcAft>
              <a:buClrTx/>
              <a:buSzTx/>
              <a:buFontTx/>
              <a:buNone/>
              <a:tabLst/>
              <a:defRPr/>
            </a:pPr>
            <a:fld id="{81D60167-4931-47E6-BA6A-407CBD079E47}" type="slidenum">
              <a:rPr kumimoji="0"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pPr marL="25400" marR="0" lvl="0" indent="0" algn="r" defTabSz="914400" rtl="0" eaLnBrk="1" fontAlgn="auto" latinLnBrk="0" hangingPunct="1">
                <a:lnSpc>
                  <a:spcPts val="1810"/>
                </a:lnSpc>
                <a:spcBef>
                  <a:spcPts val="0"/>
                </a:spcBef>
                <a:spcAft>
                  <a:spcPts val="0"/>
                </a:spcAft>
                <a:buClrTx/>
                <a:buSzTx/>
                <a:buFontTx/>
                <a:buNone/>
                <a:tabLst/>
                <a:defRPr/>
              </a:pPr>
              <a:t>8</a:t>
            </a:fld>
            <a:endParaRPr kumimoji="0"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36" y="581614"/>
            <a:ext cx="6446757" cy="790166"/>
          </a:xfrm>
          <a:prstGeom prst="rect">
            <a:avLst/>
          </a:prstGeom>
        </p:spPr>
      </p:pic>
      <p:pic>
        <p:nvPicPr>
          <p:cNvPr id="2" name="Picture 1"/>
          <p:cNvPicPr>
            <a:picLocks noChangeAspect="1"/>
          </p:cNvPicPr>
          <p:nvPr/>
        </p:nvPicPr>
        <p:blipFill>
          <a:blip r:embed="rId4"/>
          <a:stretch>
            <a:fillRect/>
          </a:stretch>
        </p:blipFill>
        <p:spPr>
          <a:xfrm>
            <a:off x="1905" y="2162264"/>
            <a:ext cx="1621518" cy="1238250"/>
          </a:xfrm>
          <a:prstGeom prst="rect">
            <a:avLst/>
          </a:prstGeom>
        </p:spPr>
      </p:pic>
      <p:pic>
        <p:nvPicPr>
          <p:cNvPr id="8" name="Picture 7"/>
          <p:cNvPicPr>
            <a:picLocks noChangeAspect="1"/>
          </p:cNvPicPr>
          <p:nvPr/>
        </p:nvPicPr>
        <p:blipFill>
          <a:blip r:embed="rId5"/>
          <a:stretch>
            <a:fillRect/>
          </a:stretch>
        </p:blipFill>
        <p:spPr>
          <a:xfrm>
            <a:off x="1752600" y="2162265"/>
            <a:ext cx="1607964" cy="1238250"/>
          </a:xfrm>
          <a:prstGeom prst="rect">
            <a:avLst/>
          </a:prstGeom>
        </p:spPr>
      </p:pic>
      <p:pic>
        <p:nvPicPr>
          <p:cNvPr id="9" name="Picture 8"/>
          <p:cNvPicPr>
            <a:picLocks noChangeAspect="1"/>
          </p:cNvPicPr>
          <p:nvPr/>
        </p:nvPicPr>
        <p:blipFill>
          <a:blip r:embed="rId6"/>
          <a:stretch>
            <a:fillRect/>
          </a:stretch>
        </p:blipFill>
        <p:spPr>
          <a:xfrm>
            <a:off x="3499266" y="2162264"/>
            <a:ext cx="1606134" cy="1234125"/>
          </a:xfrm>
          <a:prstGeom prst="rect">
            <a:avLst/>
          </a:prstGeom>
        </p:spPr>
      </p:pic>
      <p:pic>
        <p:nvPicPr>
          <p:cNvPr id="10" name="Picture 9"/>
          <p:cNvPicPr>
            <a:picLocks noChangeAspect="1"/>
          </p:cNvPicPr>
          <p:nvPr/>
        </p:nvPicPr>
        <p:blipFill>
          <a:blip r:embed="rId7"/>
          <a:stretch>
            <a:fillRect/>
          </a:stretch>
        </p:blipFill>
        <p:spPr>
          <a:xfrm>
            <a:off x="5226882" y="2162264"/>
            <a:ext cx="1598486" cy="1234125"/>
          </a:xfrm>
          <a:prstGeom prst="rect">
            <a:avLst/>
          </a:prstGeom>
        </p:spPr>
      </p:pic>
      <p:pic>
        <p:nvPicPr>
          <p:cNvPr id="11" name="Picture 10"/>
          <p:cNvPicPr>
            <a:picLocks noChangeAspect="1"/>
          </p:cNvPicPr>
          <p:nvPr/>
        </p:nvPicPr>
        <p:blipFill>
          <a:blip r:embed="rId8"/>
          <a:stretch>
            <a:fillRect/>
          </a:stretch>
        </p:blipFill>
        <p:spPr>
          <a:xfrm>
            <a:off x="6948611" y="2133690"/>
            <a:ext cx="1620954" cy="1262700"/>
          </a:xfrm>
          <a:prstGeom prst="rect">
            <a:avLst/>
          </a:prstGeom>
        </p:spPr>
      </p:pic>
      <p:pic>
        <p:nvPicPr>
          <p:cNvPr id="12" name="Picture 11"/>
          <p:cNvPicPr>
            <a:picLocks noChangeAspect="1"/>
          </p:cNvPicPr>
          <p:nvPr/>
        </p:nvPicPr>
        <p:blipFill>
          <a:blip r:embed="rId9"/>
          <a:stretch>
            <a:fillRect/>
          </a:stretch>
        </p:blipFill>
        <p:spPr>
          <a:xfrm>
            <a:off x="-9525" y="3533864"/>
            <a:ext cx="1632948" cy="1266735"/>
          </a:xfrm>
          <a:prstGeom prst="rect">
            <a:avLst/>
          </a:prstGeom>
        </p:spPr>
      </p:pic>
      <p:pic>
        <p:nvPicPr>
          <p:cNvPr id="13" name="Picture 12"/>
          <p:cNvPicPr>
            <a:picLocks noChangeAspect="1"/>
          </p:cNvPicPr>
          <p:nvPr/>
        </p:nvPicPr>
        <p:blipFill>
          <a:blip r:embed="rId10"/>
          <a:stretch>
            <a:fillRect/>
          </a:stretch>
        </p:blipFill>
        <p:spPr>
          <a:xfrm>
            <a:off x="1752601" y="3533864"/>
            <a:ext cx="1620242" cy="1266735"/>
          </a:xfrm>
          <a:prstGeom prst="rect">
            <a:avLst/>
          </a:prstGeom>
        </p:spPr>
      </p:pic>
      <p:pic>
        <p:nvPicPr>
          <p:cNvPr id="14" name="Picture 13"/>
          <p:cNvPicPr>
            <a:picLocks noChangeAspect="1"/>
          </p:cNvPicPr>
          <p:nvPr/>
        </p:nvPicPr>
        <p:blipFill>
          <a:blip r:embed="rId11"/>
          <a:stretch>
            <a:fillRect/>
          </a:stretch>
        </p:blipFill>
        <p:spPr>
          <a:xfrm>
            <a:off x="3420519" y="3533864"/>
            <a:ext cx="1684881" cy="1266735"/>
          </a:xfrm>
          <a:prstGeom prst="rect">
            <a:avLst/>
          </a:prstGeom>
        </p:spPr>
      </p:pic>
      <p:pic>
        <p:nvPicPr>
          <p:cNvPr id="15" name="Picture 14"/>
          <p:cNvPicPr>
            <a:picLocks noChangeAspect="1"/>
          </p:cNvPicPr>
          <p:nvPr/>
        </p:nvPicPr>
        <p:blipFill>
          <a:blip r:embed="rId12"/>
          <a:stretch>
            <a:fillRect/>
          </a:stretch>
        </p:blipFill>
        <p:spPr>
          <a:xfrm>
            <a:off x="5226881" y="3533864"/>
            <a:ext cx="1625245" cy="1266735"/>
          </a:xfrm>
          <a:prstGeom prst="rect">
            <a:avLst/>
          </a:prstGeom>
        </p:spPr>
      </p:pic>
      <p:pic>
        <p:nvPicPr>
          <p:cNvPr id="16" name="Picture 15"/>
          <p:cNvPicPr>
            <a:picLocks noChangeAspect="1"/>
          </p:cNvPicPr>
          <p:nvPr/>
        </p:nvPicPr>
        <p:blipFill>
          <a:blip r:embed="rId13"/>
          <a:stretch>
            <a:fillRect/>
          </a:stretch>
        </p:blipFill>
        <p:spPr>
          <a:xfrm>
            <a:off x="6948611" y="3543389"/>
            <a:ext cx="1640360" cy="1257210"/>
          </a:xfrm>
          <a:prstGeom prst="rect">
            <a:avLst/>
          </a:prstGeom>
        </p:spPr>
      </p:pic>
      <p:pic>
        <p:nvPicPr>
          <p:cNvPr id="17" name="Picture 16"/>
          <p:cNvPicPr>
            <a:picLocks noChangeAspect="1"/>
          </p:cNvPicPr>
          <p:nvPr/>
        </p:nvPicPr>
        <p:blipFill>
          <a:blip r:embed="rId14"/>
          <a:stretch>
            <a:fillRect/>
          </a:stretch>
        </p:blipFill>
        <p:spPr>
          <a:xfrm>
            <a:off x="8685456" y="3543390"/>
            <a:ext cx="1648208" cy="1257210"/>
          </a:xfrm>
          <a:prstGeom prst="rect">
            <a:avLst/>
          </a:prstGeom>
        </p:spPr>
      </p:pic>
      <p:pic>
        <p:nvPicPr>
          <p:cNvPr id="18" name="Picture 17"/>
          <p:cNvPicPr>
            <a:picLocks noChangeAspect="1"/>
          </p:cNvPicPr>
          <p:nvPr/>
        </p:nvPicPr>
        <p:blipFill>
          <a:blip r:embed="rId15"/>
          <a:stretch>
            <a:fillRect/>
          </a:stretch>
        </p:blipFill>
        <p:spPr>
          <a:xfrm>
            <a:off x="0" y="4924334"/>
            <a:ext cx="1659055" cy="1266915"/>
          </a:xfrm>
          <a:prstGeom prst="rect">
            <a:avLst/>
          </a:prstGeom>
        </p:spPr>
      </p:pic>
      <p:pic>
        <p:nvPicPr>
          <p:cNvPr id="19" name="Picture 18"/>
          <p:cNvPicPr>
            <a:picLocks noChangeAspect="1"/>
          </p:cNvPicPr>
          <p:nvPr/>
        </p:nvPicPr>
        <p:blipFill>
          <a:blip r:embed="rId16"/>
          <a:stretch>
            <a:fillRect/>
          </a:stretch>
        </p:blipFill>
        <p:spPr>
          <a:xfrm>
            <a:off x="1752600" y="4912917"/>
            <a:ext cx="1667919" cy="1278332"/>
          </a:xfrm>
          <a:prstGeom prst="rect">
            <a:avLst/>
          </a:prstGeom>
        </p:spPr>
      </p:pic>
      <p:pic>
        <p:nvPicPr>
          <p:cNvPr id="20" name="Picture 19"/>
          <p:cNvPicPr>
            <a:picLocks noChangeAspect="1"/>
          </p:cNvPicPr>
          <p:nvPr/>
        </p:nvPicPr>
        <p:blipFill>
          <a:blip r:embed="rId17"/>
          <a:stretch>
            <a:fillRect/>
          </a:stretch>
        </p:blipFill>
        <p:spPr>
          <a:xfrm>
            <a:off x="5226881" y="4970862"/>
            <a:ext cx="1614308" cy="1234126"/>
          </a:xfrm>
          <a:prstGeom prst="rect">
            <a:avLst/>
          </a:prstGeom>
        </p:spPr>
      </p:pic>
      <p:pic>
        <p:nvPicPr>
          <p:cNvPr id="21" name="Picture 20"/>
          <p:cNvPicPr>
            <a:picLocks noChangeAspect="1"/>
          </p:cNvPicPr>
          <p:nvPr/>
        </p:nvPicPr>
        <p:blipFill>
          <a:blip r:embed="rId18"/>
          <a:stretch>
            <a:fillRect/>
          </a:stretch>
        </p:blipFill>
        <p:spPr>
          <a:xfrm>
            <a:off x="6956168" y="4953000"/>
            <a:ext cx="1625245" cy="1244235"/>
          </a:xfrm>
          <a:prstGeom prst="rect">
            <a:avLst/>
          </a:prstGeom>
        </p:spPr>
      </p:pic>
      <p:pic>
        <p:nvPicPr>
          <p:cNvPr id="22" name="Picture 21"/>
          <p:cNvPicPr>
            <a:picLocks noChangeAspect="1"/>
          </p:cNvPicPr>
          <p:nvPr/>
        </p:nvPicPr>
        <p:blipFill>
          <a:blip r:embed="rId19"/>
          <a:stretch>
            <a:fillRect/>
          </a:stretch>
        </p:blipFill>
        <p:spPr>
          <a:xfrm>
            <a:off x="8685456" y="4949897"/>
            <a:ext cx="1648208" cy="1267853"/>
          </a:xfrm>
          <a:prstGeom prst="rect">
            <a:avLst/>
          </a:prstGeom>
        </p:spPr>
      </p:pic>
      <p:pic>
        <p:nvPicPr>
          <p:cNvPr id="23" name="Picture 22"/>
          <p:cNvPicPr>
            <a:picLocks noChangeAspect="1"/>
          </p:cNvPicPr>
          <p:nvPr/>
        </p:nvPicPr>
        <p:blipFill>
          <a:blip r:embed="rId20"/>
          <a:stretch>
            <a:fillRect/>
          </a:stretch>
        </p:blipFill>
        <p:spPr>
          <a:xfrm>
            <a:off x="10466002" y="4935913"/>
            <a:ext cx="1649798" cy="1269075"/>
          </a:xfrm>
          <a:prstGeom prst="rect">
            <a:avLst/>
          </a:prstGeom>
        </p:spPr>
      </p:pic>
      <p:pic>
        <p:nvPicPr>
          <p:cNvPr id="24" name="Picture 23"/>
          <p:cNvPicPr>
            <a:picLocks noChangeAspect="1"/>
          </p:cNvPicPr>
          <p:nvPr/>
        </p:nvPicPr>
        <p:blipFill>
          <a:blip r:embed="rId21"/>
          <a:stretch>
            <a:fillRect/>
          </a:stretch>
        </p:blipFill>
        <p:spPr>
          <a:xfrm>
            <a:off x="3499266" y="4961339"/>
            <a:ext cx="1606134" cy="1230979"/>
          </a:xfrm>
          <a:prstGeom prst="rect">
            <a:avLst/>
          </a:prstGeom>
        </p:spPr>
      </p:pic>
      <p:sp>
        <p:nvSpPr>
          <p:cNvPr id="25" name="Rectangle 24"/>
          <p:cNvSpPr/>
          <p:nvPr/>
        </p:nvSpPr>
        <p:spPr>
          <a:xfrm>
            <a:off x="3360564" y="2133690"/>
            <a:ext cx="138702" cy="405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bject 7"/>
          <p:cNvSpPr txBox="1">
            <a:spLocks noGrp="1"/>
          </p:cNvSpPr>
          <p:nvPr>
            <p:ph type="ftr" sz="quarter" idx="5"/>
          </p:nvPr>
        </p:nvSpPr>
        <p:spPr>
          <a:xfrm>
            <a:off x="444500" y="6296570"/>
            <a:ext cx="1734185" cy="212879"/>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200" b="0" i="0" u="none" strike="noStrike" kern="1200" cap="none" spc="-5" normalizeH="0" baseline="0" noProof="0" dirty="0" smtClean="0">
                <a:ln>
                  <a:noFill/>
                </a:ln>
                <a:solidFill>
                  <a:prstClr val="white"/>
                </a:solidFill>
                <a:effectLst/>
                <a:uLnTx/>
                <a:uFillTx/>
                <a:latin typeface="Arial Black"/>
                <a:ea typeface="+mn-ea"/>
              </a:rPr>
              <a:t>CHC </a:t>
            </a:r>
            <a:r>
              <a:rPr kumimoji="0" sz="1200" b="0" i="0" u="none" strike="noStrike" kern="1200" cap="none" spc="-5" normalizeH="0" baseline="0" noProof="0" dirty="0">
                <a:ln>
                  <a:noFill/>
                </a:ln>
                <a:solidFill>
                  <a:prstClr val="white"/>
                </a:solidFill>
                <a:effectLst/>
                <a:uLnTx/>
                <a:uFillTx/>
                <a:latin typeface="Arial Black"/>
                <a:ea typeface="+mn-ea"/>
              </a:rPr>
              <a:t>Overview</a:t>
            </a:r>
            <a:r>
              <a:rPr kumimoji="0" sz="1200" b="0" i="0" u="none" strike="noStrike" kern="1200" cap="none" spc="-40" normalizeH="0" baseline="0" noProof="0" dirty="0">
                <a:ln>
                  <a:noFill/>
                </a:ln>
                <a:solidFill>
                  <a:prstClr val="white"/>
                </a:solidFill>
                <a:effectLst/>
                <a:uLnTx/>
                <a:uFillTx/>
                <a:latin typeface="Arial Black"/>
                <a:ea typeface="+mn-ea"/>
              </a:rPr>
              <a:t> </a:t>
            </a:r>
            <a:r>
              <a:rPr kumimoji="0" sz="1200" b="0" i="0" u="none" strike="noStrike" kern="1200" cap="none" spc="-5" normalizeH="0" baseline="0" noProof="0" dirty="0" smtClean="0">
                <a:ln>
                  <a:noFill/>
                </a:ln>
                <a:solidFill>
                  <a:prstClr val="white"/>
                </a:solidFill>
                <a:effectLst/>
                <a:uLnTx/>
                <a:uFillTx/>
                <a:latin typeface="Arial Black"/>
                <a:ea typeface="+mn-ea"/>
              </a:rPr>
              <a:t>202</a:t>
            </a:r>
            <a:r>
              <a:rPr kumimoji="0" lang="en-US" sz="1200" b="0" i="0" u="none" strike="noStrike" kern="1200" cap="none" spc="-5" normalizeH="0" baseline="0" noProof="0" dirty="0" smtClean="0">
                <a:ln>
                  <a:noFill/>
                </a:ln>
                <a:solidFill>
                  <a:prstClr val="white"/>
                </a:solidFill>
                <a:effectLst/>
                <a:uLnTx/>
                <a:uFillTx/>
                <a:latin typeface="Arial Black"/>
                <a:ea typeface="+mn-ea"/>
              </a:rPr>
              <a:t>2</a:t>
            </a:r>
            <a:endParaRPr kumimoji="0" sz="1200" b="0" i="0" u="none" strike="noStrike" kern="1200" cap="none" spc="-5" normalizeH="0" baseline="0" noProof="0" dirty="0">
              <a:ln>
                <a:noFill/>
              </a:ln>
              <a:solidFill>
                <a:prstClr val="white"/>
              </a:solidFill>
              <a:effectLst/>
              <a:uLnTx/>
              <a:uFillTx/>
              <a:latin typeface="Arial Black"/>
              <a:ea typeface="+mn-ea"/>
            </a:endParaRPr>
          </a:p>
        </p:txBody>
      </p:sp>
    </p:spTree>
    <p:extLst>
      <p:ext uri="{BB962C8B-B14F-4D97-AF65-F5344CB8AC3E}">
        <p14:creationId xmlns:p14="http://schemas.microsoft.com/office/powerpoint/2010/main" val="4035631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
        <p:nvSpPr>
          <p:cNvPr id="27" name="Title 2">
            <a:extLst>
              <a:ext uri="{FF2B5EF4-FFF2-40B4-BE49-F238E27FC236}">
                <a16:creationId xmlns:a16="http://schemas.microsoft.com/office/drawing/2014/main" id="{27779A16-415A-9145-B181-90C7EE2C2DF1}"/>
              </a:ext>
            </a:extLst>
          </p:cNvPr>
          <p:cNvSpPr txBox="1">
            <a:spLocks/>
          </p:cNvSpPr>
          <p:nvPr/>
        </p:nvSpPr>
        <p:spPr>
          <a:xfrm>
            <a:off x="609600" y="1621524"/>
            <a:ext cx="10972800"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270B7"/>
                </a:solidFill>
                <a:effectLst/>
                <a:uLnTx/>
                <a:uFillTx/>
                <a:latin typeface="Calibri Light" panose="020F0302020204030204"/>
                <a:ea typeface="+mj-ea"/>
                <a:cs typeface="+mj-cs"/>
              </a:rPr>
              <a:t>National Training and Technical Assistance Partners </a:t>
            </a:r>
            <a:endParaRPr kumimoji="0" lang="en-US" sz="3600" b="1" i="0" u="none" strike="noStrike" kern="1200" cap="none" spc="0" normalizeH="0" baseline="0" noProof="0" dirty="0" smtClean="0">
              <a:ln>
                <a:noFill/>
              </a:ln>
              <a:solidFill>
                <a:srgbClr val="2270B7"/>
              </a:solidFill>
              <a:effectLst/>
              <a:uLnTx/>
              <a:uFillTx/>
              <a:latin typeface="Calibri Light" panose="020F0302020204030204"/>
              <a:ea typeface="+mj-ea"/>
              <a:cs typeface="+mj-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B050"/>
                </a:solidFill>
                <a:effectLst/>
                <a:uLnTx/>
                <a:uFillTx/>
                <a:latin typeface="Calibri Light" panose="020F0302020204030204"/>
                <a:ea typeface="+mj-ea"/>
                <a:cs typeface="+mj-cs"/>
              </a:rPr>
              <a:t>Clinical Workforce Development</a:t>
            </a:r>
          </a:p>
        </p:txBody>
      </p:sp>
      <p:sp>
        <p:nvSpPr>
          <p:cNvPr id="28" name="Content Placeholder 3">
            <a:extLst>
              <a:ext uri="{FF2B5EF4-FFF2-40B4-BE49-F238E27FC236}">
                <a16:creationId xmlns:a16="http://schemas.microsoft.com/office/drawing/2014/main" id="{5E4702C2-A368-9E43-A250-6A0426674F2B}"/>
              </a:ext>
            </a:extLst>
          </p:cNvPr>
          <p:cNvSpPr txBox="1">
            <a:spLocks/>
          </p:cNvSpPr>
          <p:nvPr/>
        </p:nvSpPr>
        <p:spPr>
          <a:xfrm>
            <a:off x="609600" y="2680418"/>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
                <a:srgbClr val="008558"/>
              </a:buClr>
              <a:buSzTx/>
              <a:buFont typeface="Arial"/>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Provides free training and technical assistance to health centers across the nation through national webinars, learning </a:t>
            </a:r>
            <a:r>
              <a:rPr kumimoji="0" lang="en-US" sz="2800" b="0" i="0" u="none" strike="noStrike" kern="1200" cap="none" spc="0" normalizeH="0" baseline="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collaboratives</a:t>
            </a: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activity sessions, trainings, research, publications, etc. </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50" y="4192656"/>
            <a:ext cx="10477500" cy="2061170"/>
          </a:xfrm>
          <a:prstGeom prst="rect">
            <a:avLst/>
          </a:prstGeom>
        </p:spPr>
      </p:pic>
    </p:spTree>
    <p:extLst>
      <p:ext uri="{BB962C8B-B14F-4D97-AF65-F5344CB8AC3E}">
        <p14:creationId xmlns:p14="http://schemas.microsoft.com/office/powerpoint/2010/main" val="3279694442"/>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3534</TotalTime>
  <Words>5466</Words>
  <Application>Microsoft Office PowerPoint</Application>
  <PresentationFormat>Widescreen</PresentationFormat>
  <Paragraphs>759</Paragraphs>
  <Slides>75</Slides>
  <Notes>68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75</vt:i4>
      </vt:variant>
    </vt:vector>
  </HeadingPairs>
  <TitlesOfParts>
    <vt:vector size="94" baseType="lpstr">
      <vt:lpstr>MS PGothic</vt:lpstr>
      <vt:lpstr>MS PGothic</vt:lpstr>
      <vt:lpstr>.Hiragino Kaku Gothic Interface W3</vt:lpstr>
      <vt:lpstr>Arial</vt:lpstr>
      <vt:lpstr>Arial Black</vt:lpstr>
      <vt:lpstr>Calibri</vt:lpstr>
      <vt:lpstr>Calibri Light</vt:lpstr>
      <vt:lpstr>Californian FB</vt:lpstr>
      <vt:lpstr>Garamond</vt:lpstr>
      <vt:lpstr>Myriad Pro</vt:lpstr>
      <vt:lpstr>Tahoma</vt:lpstr>
      <vt:lpstr>Times New Roman</vt:lpstr>
      <vt:lpstr>Trebuchet MS</vt:lpstr>
      <vt:lpstr>Wingdings</vt:lpstr>
      <vt:lpstr>6_Office Theme</vt:lpstr>
      <vt:lpstr>Office Theme</vt:lpstr>
      <vt:lpstr>Custom Design</vt:lpstr>
      <vt:lpstr>1_Office Theme</vt:lpstr>
      <vt:lpstr>Organic</vt:lpstr>
      <vt:lpstr>PowerPoint Presentation</vt:lpstr>
      <vt:lpstr>Get the Most Out of Your Zoom Experience</vt:lpstr>
      <vt:lpstr>PowerPoint Presentation</vt:lpstr>
      <vt:lpstr>PowerPoint Presentation</vt:lpstr>
      <vt:lpstr>Learning Collaborative Faculty</vt:lpstr>
      <vt:lpstr>PowerPoint Presentation</vt:lpstr>
      <vt:lpstr>Locations and Service Sites in Connecticut</vt:lpstr>
      <vt:lpstr>PowerPoint Presentation</vt:lpstr>
      <vt:lpstr>PowerPoint Presentation</vt:lpstr>
      <vt:lpstr>PowerPoint Presentation</vt:lpstr>
      <vt:lpstr>PowerPoint Presentation</vt:lpstr>
      <vt:lpstr>PowerPoint Presentation</vt:lpstr>
      <vt:lpstr>PowerPoint Presentation</vt:lpstr>
      <vt:lpstr>Collaborative Structure and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Brockton Neighborhood Health Center</vt:lpstr>
      <vt:lpstr>ED UTILIZATION GROUP</vt:lpstr>
      <vt:lpstr>GOALS </vt:lpstr>
      <vt:lpstr>PowerPoint Presentation</vt:lpstr>
      <vt:lpstr>PowerPoint Presentation</vt:lpstr>
      <vt:lpstr>The Wright Center for Community Health: Team Overview and Goals</vt:lpstr>
      <vt:lpstr>Goals for Collaborative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more resources!</vt:lpstr>
    </vt:vector>
  </TitlesOfParts>
  <Company>CHC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Angers, Meaghan</dc:creator>
  <cp:lastModifiedBy>Angers, Meaghan</cp:lastModifiedBy>
  <cp:revision>145</cp:revision>
  <dcterms:created xsi:type="dcterms:W3CDTF">2021-09-29T12:22:49Z</dcterms:created>
  <dcterms:modified xsi:type="dcterms:W3CDTF">2023-12-06T17:53:13Z</dcterms:modified>
</cp:coreProperties>
</file>