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730" r:id="rId3"/>
    <p:sldMasterId id="2147483737" r:id="rId4"/>
    <p:sldMasterId id="2147483749" r:id="rId5"/>
    <p:sldMasterId id="2147483820" r:id="rId6"/>
  </p:sldMasterIdLst>
  <p:notesMasterIdLst>
    <p:notesMasterId r:id="rId52"/>
  </p:notesMasterIdLst>
  <p:sldIdLst>
    <p:sldId id="469" r:id="rId7"/>
    <p:sldId id="470" r:id="rId8"/>
    <p:sldId id="471" r:id="rId9"/>
    <p:sldId id="515" r:id="rId10"/>
    <p:sldId id="472" r:id="rId11"/>
    <p:sldId id="475" r:id="rId12"/>
    <p:sldId id="516" r:id="rId13"/>
    <p:sldId id="476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77" r:id="rId23"/>
    <p:sldId id="489" r:id="rId24"/>
    <p:sldId id="481" r:id="rId25"/>
    <p:sldId id="498" r:id="rId26"/>
    <p:sldId id="517" r:id="rId27"/>
    <p:sldId id="500" r:id="rId28"/>
    <p:sldId id="520" r:id="rId29"/>
    <p:sldId id="502" r:id="rId30"/>
    <p:sldId id="503" r:id="rId31"/>
    <p:sldId id="504" r:id="rId32"/>
    <p:sldId id="505" r:id="rId33"/>
    <p:sldId id="506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479" r:id="rId42"/>
    <p:sldId id="480" r:id="rId43"/>
    <p:sldId id="483" r:id="rId44"/>
    <p:sldId id="360" r:id="rId45"/>
    <p:sldId id="488" r:id="rId46"/>
    <p:sldId id="518" r:id="rId47"/>
    <p:sldId id="519" r:id="rId48"/>
    <p:sldId id="484" r:id="rId49"/>
    <p:sldId id="485" r:id="rId50"/>
    <p:sldId id="48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558"/>
    <a:srgbClr val="ED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76800" autoAdjust="0"/>
  </p:normalViewPr>
  <p:slideViewPr>
    <p:cSldViewPr snapToGrid="0">
      <p:cViewPr varScale="1">
        <p:scale>
          <a:sx n="53" d="100"/>
          <a:sy n="53" d="100"/>
        </p:scale>
        <p:origin x="1076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veyv\Downloads\Active_Workers_in_Period_-_CHC%20(2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72132230523143"/>
          <c:y val="0"/>
          <c:w val="0.55124997681581167"/>
          <c:h val="0.904465208615637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B0-4ED2-B987-114E2363806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B0-4ED2-B987-114E2363806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B0-4ED2-B987-114E2363806C}"/>
              </c:ext>
            </c:extLst>
          </c:dPt>
          <c:dPt>
            <c:idx val="3"/>
            <c:bubble3D val="0"/>
            <c:spPr>
              <a:solidFill>
                <a:srgbClr val="8EF2B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B0-4ED2-B987-114E2363806C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FB0-4ED2-B987-114E2363806C}"/>
              </c:ext>
            </c:extLst>
          </c:dPt>
          <c:dPt>
            <c:idx val="5"/>
            <c:bubble3D val="0"/>
            <c:spPr>
              <a:solidFill>
                <a:srgbClr val="93010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FB0-4ED2-B987-114E2363806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FB0-4ED2-B987-114E2363806C}"/>
              </c:ext>
            </c:extLst>
          </c:dPt>
          <c:dLbls>
            <c:dLbl>
              <c:idx val="0"/>
              <c:layout>
                <c:manualLayout>
                  <c:x val="-3.8601196616463794E-2"/>
                  <c:y val="5.6173705091553033E-2"/>
                </c:manualLayout>
              </c:layout>
              <c:tx>
                <c:rich>
                  <a:bodyPr/>
                  <a:lstStyle/>
                  <a:p>
                    <a:fld id="{54450A0C-40EC-4C84-BB46-0B5214404FAF}" type="PERCENTAGE">
                      <a:rPr lang="en-US"/>
                      <a:pPr/>
                      <a:t>[PERCENTAGE]</a:t>
                    </a:fld>
                    <a:r>
                      <a:rPr lang="en-US"/>
                      <a:t> PNP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B0-4ED2-B987-114E2363806C}"/>
                </c:ext>
              </c:extLst>
            </c:dLbl>
            <c:dLbl>
              <c:idx val="1"/>
              <c:layout>
                <c:manualLayout>
                  <c:x val="-2.6337232444102771E-2"/>
                  <c:y val="-0.15295482544726796"/>
                </c:manualLayout>
              </c:layout>
              <c:tx>
                <c:rich>
                  <a:bodyPr/>
                  <a:lstStyle/>
                  <a:p>
                    <a:fld id="{67A02DC4-601E-455F-8D90-D8114608DA11}" type="PERCENTAGE">
                      <a:rPr lang="en-US"/>
                      <a:pPr/>
                      <a:t>[PERCENTAGE]</a:t>
                    </a:fld>
                    <a:r>
                      <a:rPr lang="en-US"/>
                      <a:t> FNP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B0-4ED2-B987-114E2363806C}"/>
                </c:ext>
              </c:extLst>
            </c:dLbl>
            <c:dLbl>
              <c:idx val="2"/>
              <c:layout>
                <c:manualLayout>
                  <c:x val="5.4314758894911566E-2"/>
                  <c:y val="1.2618867129706009E-2"/>
                </c:manualLayout>
              </c:layout>
              <c:tx>
                <c:rich>
                  <a:bodyPr/>
                  <a:lstStyle/>
                  <a:p>
                    <a:fld id="{4AE120BF-D7B2-464B-B362-C5E20AA4407B}" type="PERCENTAGE">
                      <a:rPr lang="en-US"/>
                      <a:pPr/>
                      <a:t>[PERCENTAGE]</a:t>
                    </a:fld>
                    <a:r>
                      <a:rPr lang="en-US"/>
                      <a:t> PMHNP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FB0-4ED2-B987-114E2363806C}"/>
                </c:ext>
              </c:extLst>
            </c:dLbl>
            <c:dLbl>
              <c:idx val="3"/>
              <c:layout>
                <c:manualLayout>
                  <c:x val="-5.119109393918557E-2"/>
                  <c:y val="6.7797218686112812E-2"/>
                </c:manualLayout>
              </c:layout>
              <c:tx>
                <c:rich>
                  <a:bodyPr/>
                  <a:lstStyle/>
                  <a:p>
                    <a:fld id="{B013F350-E26D-49D5-B8F6-5346C566E8E4}" type="PERCENTAGE">
                      <a:rPr lang="en-US"/>
                      <a:pPr/>
                      <a:t>[PERCENTAGE]</a:t>
                    </a:fld>
                    <a:r>
                      <a:rPr lang="en-US"/>
                      <a:t> WHNP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B0-4ED2-B987-114E2363806C}"/>
                </c:ext>
              </c:extLst>
            </c:dLbl>
            <c:dLbl>
              <c:idx val="4"/>
              <c:layout>
                <c:manualLayout>
                  <c:x val="-2.0743019216301683E-2"/>
                  <c:y val="3.2832647595952801E-2"/>
                </c:manualLayout>
              </c:layout>
              <c:tx>
                <c:rich>
                  <a:bodyPr/>
                  <a:lstStyle/>
                  <a:p>
                    <a:fld id="{E8DF23B1-E5BB-4994-8ACD-D917368EE5B6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 Psych Fellow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FB0-4ED2-B987-114E2363806C}"/>
                </c:ext>
              </c:extLst>
            </c:dLbl>
            <c:dLbl>
              <c:idx val="5"/>
              <c:layout>
                <c:manualLayout>
                  <c:x val="-3.2626658580857055E-3"/>
                  <c:y val="-1.0069449074724648E-2"/>
                </c:manualLayout>
              </c:layout>
              <c:tx>
                <c:rich>
                  <a:bodyPr/>
                  <a:lstStyle/>
                  <a:p>
                    <a:fld id="{CC7DACAF-736C-49DF-BA61-ECDDD4EC3A2C}" type="PERCENTAGE">
                      <a:rPr lang="en-US"/>
                      <a:pPr/>
                      <a:t>[PERCENTAGE]</a:t>
                    </a:fld>
                    <a:r>
                      <a:rPr lang="en-US"/>
                      <a:t> Psych Res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FB0-4ED2-B987-114E2363806C}"/>
                </c:ext>
              </c:extLst>
            </c:dLbl>
            <c:dLbl>
              <c:idx val="6"/>
              <c:layout>
                <c:manualLayout>
                  <c:x val="2.6356404982359131E-2"/>
                  <c:y val="-3.2757423350768262E-2"/>
                </c:manualLayout>
              </c:layout>
              <c:tx>
                <c:rich>
                  <a:bodyPr/>
                  <a:lstStyle/>
                  <a:p>
                    <a:fld id="{1706EF1B-A2BF-437D-9650-CC91C779636E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 MPH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FB0-4ED2-B987-114E2363806C}"/>
                </c:ext>
              </c:extLst>
            </c:dLbl>
            <c:spPr>
              <a:solidFill>
                <a:srgbClr val="002060">
                  <a:alpha val="4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'[Active_Workers_in_Period_-_CHC (24).xlsx]Sheet1'!$A$2:$A$8</c:f>
              <c:strCache>
                <c:ptCount val="7"/>
                <c:pt idx="0">
                  <c:v>PNP</c:v>
                </c:pt>
                <c:pt idx="1">
                  <c:v>FNP</c:v>
                </c:pt>
                <c:pt idx="2">
                  <c:v>PMHNP</c:v>
                </c:pt>
                <c:pt idx="3">
                  <c:v>WHNP</c:v>
                </c:pt>
                <c:pt idx="4">
                  <c:v>Psychiatry Fellow</c:v>
                </c:pt>
                <c:pt idx="5">
                  <c:v>Psychiatry Resident</c:v>
                </c:pt>
                <c:pt idx="6">
                  <c:v>MPH Intern</c:v>
                </c:pt>
              </c:strCache>
            </c:strRef>
          </c:cat>
          <c:val>
            <c:numRef>
              <c:f>'[Active_Workers_in_Period_-_CHC (24).xlsx]Sheet1'!$B$2:$B$8</c:f>
              <c:numCache>
                <c:formatCode>General</c:formatCode>
                <c:ptCount val="7"/>
                <c:pt idx="0">
                  <c:v>13</c:v>
                </c:pt>
                <c:pt idx="1">
                  <c:v>17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B0-4ED2-B987-114E2363806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65FEC-58CC-4831-B894-8241B738F3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8A7DD-0412-41D3-9C15-7C43FA30A652}">
      <dgm:prSet phldrT="[Text]"/>
      <dgm:spPr>
        <a:xfrm>
          <a:off x="1248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Responsibilities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5151EB23-BFED-47F7-9DBB-55D4E36646C0}" type="parTrans" cxnId="{698A4365-E43E-4A52-88AC-5646B4EB932B}">
      <dgm:prSet/>
      <dgm:spPr/>
      <dgm:t>
        <a:bodyPr/>
        <a:lstStyle/>
        <a:p>
          <a:endParaRPr lang="en-US"/>
        </a:p>
      </dgm:t>
    </dgm:pt>
    <dgm:pt modelId="{1D48582B-4026-4977-B60A-FEFD52B529DD}" type="sibTrans" cxnId="{698A4365-E43E-4A52-88AC-5646B4EB932B}">
      <dgm:prSet/>
      <dgm:spPr/>
      <dgm:t>
        <a:bodyPr/>
        <a:lstStyle/>
        <a:p>
          <a:endParaRPr lang="en-US"/>
        </a:p>
      </dgm:t>
    </dgm:pt>
    <dgm:pt modelId="{94FC4ACF-CD63-46D3-A632-1BEBE0E93A6B}">
      <dgm:prSet/>
      <dgm:spPr>
        <a:xfrm>
          <a:off x="3490813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Skills </a:t>
          </a:r>
        </a:p>
      </dgm:t>
    </dgm:pt>
    <dgm:pt modelId="{6C715B46-A4BE-4109-9905-B06F64BD6361}" type="parTrans" cxnId="{8AD88865-6CD8-4BE2-B4BB-00339551886A}">
      <dgm:prSet/>
      <dgm:spPr/>
      <dgm:t>
        <a:bodyPr/>
        <a:lstStyle/>
        <a:p>
          <a:endParaRPr lang="en-US"/>
        </a:p>
      </dgm:t>
    </dgm:pt>
    <dgm:pt modelId="{7B336715-5063-47DB-A71C-8C3107D2DF7F}" type="sibTrans" cxnId="{8AD88865-6CD8-4BE2-B4BB-00339551886A}">
      <dgm:prSet/>
      <dgm:spPr/>
      <dgm:t>
        <a:bodyPr/>
        <a:lstStyle/>
        <a:p>
          <a:endParaRPr lang="en-US"/>
        </a:p>
      </dgm:t>
    </dgm:pt>
    <dgm:pt modelId="{D095ED86-1066-4598-9714-01954D9F1492}">
      <dgm:prSet/>
      <dgm:spPr>
        <a:xfrm>
          <a:off x="3815423" y="1249906"/>
          <a:ext cx="2596885" cy="81828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Organized and detail oriented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A00AFDCD-8F32-40E6-9F54-6719200E2207}" type="parTrans" cxnId="{9EAD7AEE-22C0-4DB3-B52F-DA763151CF82}">
      <dgm:prSet/>
      <dgm:spPr/>
      <dgm:t>
        <a:bodyPr/>
        <a:lstStyle/>
        <a:p>
          <a:endParaRPr lang="en-US"/>
        </a:p>
      </dgm:t>
    </dgm:pt>
    <dgm:pt modelId="{A9A4AE62-E71F-4644-89E0-5C320AAF1C43}" type="sibTrans" cxnId="{9EAD7AEE-22C0-4DB3-B52F-DA763151CF82}">
      <dgm:prSet/>
      <dgm:spPr/>
      <dgm:t>
        <a:bodyPr/>
        <a:lstStyle/>
        <a:p>
          <a:endParaRPr lang="en-US"/>
        </a:p>
      </dgm:t>
    </dgm:pt>
    <dgm:pt modelId="{EA9315B3-803A-4E0F-B1F6-8FF3A00E5DE7}">
      <dgm:prSet/>
      <dgm:spPr>
        <a:xfrm>
          <a:off x="3815423" y="2194085"/>
          <a:ext cx="2596885" cy="81828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Knows organization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FE3D976A-956A-4B04-B40B-9C7B9D4C5473}" type="parTrans" cxnId="{8D3859D1-9035-451F-B317-EC13D2B2E50A}">
      <dgm:prSet/>
      <dgm:spPr/>
      <dgm:t>
        <a:bodyPr/>
        <a:lstStyle/>
        <a:p>
          <a:endParaRPr lang="en-US"/>
        </a:p>
      </dgm:t>
    </dgm:pt>
    <dgm:pt modelId="{55535FD9-3EC6-44DF-A879-1540FCB16925}" type="sibTrans" cxnId="{8D3859D1-9035-451F-B317-EC13D2B2E50A}">
      <dgm:prSet/>
      <dgm:spPr/>
      <dgm:t>
        <a:bodyPr/>
        <a:lstStyle/>
        <a:p>
          <a:endParaRPr lang="en-US"/>
        </a:p>
      </dgm:t>
    </dgm:pt>
    <dgm:pt modelId="{124AF37E-27B7-4B68-B2A2-8D857BE55858}">
      <dgm:prSet/>
      <dgm:spPr>
        <a:xfrm>
          <a:off x="3815423" y="3138264"/>
          <a:ext cx="2596885" cy="81828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Experience and/or training in program management</a:t>
          </a:r>
        </a:p>
      </dgm:t>
    </dgm:pt>
    <dgm:pt modelId="{F727908A-D6AD-4326-91D0-FBC65DE28332}" type="parTrans" cxnId="{F2D9EB36-49EC-48E7-9854-8A15574A213F}">
      <dgm:prSet/>
      <dgm:spPr/>
      <dgm:t>
        <a:bodyPr/>
        <a:lstStyle/>
        <a:p>
          <a:endParaRPr lang="en-US"/>
        </a:p>
      </dgm:t>
    </dgm:pt>
    <dgm:pt modelId="{AA868481-CCE8-4711-A39D-D7C9F095E758}" type="sibTrans" cxnId="{F2D9EB36-49EC-48E7-9854-8A15574A213F}">
      <dgm:prSet/>
      <dgm:spPr/>
      <dgm:t>
        <a:bodyPr/>
        <a:lstStyle/>
        <a:p>
          <a:endParaRPr lang="en-US"/>
        </a:p>
      </dgm:t>
    </dgm:pt>
    <dgm:pt modelId="{30041439-C650-40DF-AA05-E65BB32F0FEA}">
      <dgm:prSet/>
      <dgm:spPr>
        <a:xfrm>
          <a:off x="6980377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Suggested         Time Commitment</a:t>
          </a:r>
        </a:p>
      </dgm:t>
    </dgm:pt>
    <dgm:pt modelId="{3DD8768B-4AC0-45A4-899C-728EF7962220}" type="parTrans" cxnId="{1BD789E7-713B-49E6-90A8-854FE16933E5}">
      <dgm:prSet/>
      <dgm:spPr/>
      <dgm:t>
        <a:bodyPr/>
        <a:lstStyle/>
        <a:p>
          <a:endParaRPr lang="en-US"/>
        </a:p>
      </dgm:t>
    </dgm:pt>
    <dgm:pt modelId="{E849D6AB-1506-4257-B873-71C45DA7B11B}" type="sibTrans" cxnId="{1BD789E7-713B-49E6-90A8-854FE16933E5}">
      <dgm:prSet/>
      <dgm:spPr/>
      <dgm:t>
        <a:bodyPr/>
        <a:lstStyle/>
        <a:p>
          <a:endParaRPr lang="en-US"/>
        </a:p>
      </dgm:t>
    </dgm:pt>
    <dgm:pt modelId="{1D579FD7-EBFA-4D0A-8AF3-EEFA6C79806F}">
      <dgm:prSet/>
      <dgm:spPr>
        <a:xfrm>
          <a:off x="7304988" y="1250770"/>
          <a:ext cx="2596885" cy="125585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Dependent on size of the program – could be combined with other job role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A2CE5C2A-A187-4AC6-A0F4-01E747AAA857}" type="parTrans" cxnId="{A2C71F15-CBAC-4A45-B1E7-71470E2BEF0A}">
      <dgm:prSet/>
      <dgm:spPr/>
      <dgm:t>
        <a:bodyPr/>
        <a:lstStyle/>
        <a:p>
          <a:endParaRPr lang="en-US"/>
        </a:p>
      </dgm:t>
    </dgm:pt>
    <dgm:pt modelId="{A8D86DC6-0143-466E-877E-EDB0C779490F}" type="sibTrans" cxnId="{A2C71F15-CBAC-4A45-B1E7-71470E2BEF0A}">
      <dgm:prSet/>
      <dgm:spPr/>
      <dgm:t>
        <a:bodyPr/>
        <a:lstStyle/>
        <a:p>
          <a:endParaRPr lang="en-US"/>
        </a:p>
      </dgm:t>
    </dgm:pt>
    <dgm:pt modelId="{F1518460-1793-4534-B414-FE440B7CCBC4}">
      <dgm:prSet/>
      <dgm:spPr>
        <a:xfrm>
          <a:off x="7304988" y="2699834"/>
          <a:ext cx="2596885" cy="125585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Starting out – </a:t>
          </a:r>
        </a:p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 to 3 trainees- </a:t>
          </a:r>
        </a:p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.4 to .5 FTE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B352203E-3E1D-45DA-9D32-D8F9CB751C63}" type="parTrans" cxnId="{33B7B0D1-B0E6-4BE3-86FA-C703A418B82D}">
      <dgm:prSet/>
      <dgm:spPr/>
      <dgm:t>
        <a:bodyPr/>
        <a:lstStyle/>
        <a:p>
          <a:endParaRPr lang="en-US"/>
        </a:p>
      </dgm:t>
    </dgm:pt>
    <dgm:pt modelId="{B9DB4365-68D1-45FF-828F-FEBCB021653C}" type="sibTrans" cxnId="{33B7B0D1-B0E6-4BE3-86FA-C703A418B82D}">
      <dgm:prSet/>
      <dgm:spPr/>
      <dgm:t>
        <a:bodyPr/>
        <a:lstStyle/>
        <a:p>
          <a:endParaRPr lang="en-US"/>
        </a:p>
      </dgm:t>
    </dgm:pt>
    <dgm:pt modelId="{2F1C3801-DF30-4D81-B40D-56336CAFE88E}">
      <dgm:prSet phldrT="[Text]"/>
      <dgm:spPr>
        <a:xfrm>
          <a:off x="325859" y="1249550"/>
          <a:ext cx="2596885" cy="270735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Responsible for the oversight of the administration of the program. Manage day to day implementation and logistics of the program, as well as troubleshoot issues.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49AE0B02-4122-47DA-B8D8-8523C75B01B7}" type="parTrans" cxnId="{D4A1D729-BFD0-44B0-91D9-A06F3602202E}">
      <dgm:prSet/>
      <dgm:spPr/>
      <dgm:t>
        <a:bodyPr/>
        <a:lstStyle/>
        <a:p>
          <a:endParaRPr lang="en-US"/>
        </a:p>
      </dgm:t>
    </dgm:pt>
    <dgm:pt modelId="{B2543435-EAD8-4CED-A6E4-7DCE44DB5EF2}" type="sibTrans" cxnId="{D4A1D729-BFD0-44B0-91D9-A06F3602202E}">
      <dgm:prSet/>
      <dgm:spPr/>
      <dgm:t>
        <a:bodyPr/>
        <a:lstStyle/>
        <a:p>
          <a:endParaRPr lang="en-US"/>
        </a:p>
      </dgm:t>
    </dgm:pt>
    <dgm:pt modelId="{B3725DFC-D25E-4392-9C7D-8D7C7AFB5904}" type="pres">
      <dgm:prSet presAssocID="{AAF65FEC-58CC-4831-B894-8241B738F3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69752-AE1C-4C8E-A3FC-BADF571AE548}" type="pres">
      <dgm:prSet presAssocID="{15D8A7DD-0412-41D3-9C15-7C43FA30A652}" presName="compNode" presStyleCnt="0"/>
      <dgm:spPr/>
    </dgm:pt>
    <dgm:pt modelId="{3E39ADA9-7461-4403-96B1-30EC8279B94F}" type="pres">
      <dgm:prSet presAssocID="{15D8A7DD-0412-41D3-9C15-7C43FA30A652}" presName="aNode" presStyleLbl="bgShp" presStyleIdx="0" presStyleCnt="3"/>
      <dgm:spPr/>
      <dgm:t>
        <a:bodyPr/>
        <a:lstStyle/>
        <a:p>
          <a:endParaRPr lang="en-US"/>
        </a:p>
      </dgm:t>
    </dgm:pt>
    <dgm:pt modelId="{A5098EAD-CB32-49AB-8207-F845C12FEF3B}" type="pres">
      <dgm:prSet presAssocID="{15D8A7DD-0412-41D3-9C15-7C43FA30A652}" presName="textNode" presStyleLbl="bgShp" presStyleIdx="0" presStyleCnt="3"/>
      <dgm:spPr/>
      <dgm:t>
        <a:bodyPr/>
        <a:lstStyle/>
        <a:p>
          <a:endParaRPr lang="en-US"/>
        </a:p>
      </dgm:t>
    </dgm:pt>
    <dgm:pt modelId="{1FAF9E40-18AC-4379-8415-05A0DD520D48}" type="pres">
      <dgm:prSet presAssocID="{15D8A7DD-0412-41D3-9C15-7C43FA30A652}" presName="compChildNode" presStyleCnt="0"/>
      <dgm:spPr/>
    </dgm:pt>
    <dgm:pt modelId="{26AE855B-2E9D-4507-B945-077CDFF339EA}" type="pres">
      <dgm:prSet presAssocID="{15D8A7DD-0412-41D3-9C15-7C43FA30A652}" presName="theInnerList" presStyleCnt="0"/>
      <dgm:spPr/>
    </dgm:pt>
    <dgm:pt modelId="{828B2106-E73C-45B9-B42B-22E36EE41DAD}" type="pres">
      <dgm:prSet presAssocID="{2F1C3801-DF30-4D81-B40D-56336CAFE88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BEED-5A51-422B-A81A-AAB55A33245F}" type="pres">
      <dgm:prSet presAssocID="{15D8A7DD-0412-41D3-9C15-7C43FA30A652}" presName="aSpace" presStyleCnt="0"/>
      <dgm:spPr/>
    </dgm:pt>
    <dgm:pt modelId="{4EB97075-775E-498F-98C3-41198B2D1020}" type="pres">
      <dgm:prSet presAssocID="{94FC4ACF-CD63-46D3-A632-1BEBE0E93A6B}" presName="compNode" presStyleCnt="0"/>
      <dgm:spPr/>
    </dgm:pt>
    <dgm:pt modelId="{D7E5EE87-6EC7-46F3-BEAE-9CC921CAF151}" type="pres">
      <dgm:prSet presAssocID="{94FC4ACF-CD63-46D3-A632-1BEBE0E93A6B}" presName="aNode" presStyleLbl="bgShp" presStyleIdx="1" presStyleCnt="3"/>
      <dgm:spPr/>
      <dgm:t>
        <a:bodyPr/>
        <a:lstStyle/>
        <a:p>
          <a:endParaRPr lang="en-US"/>
        </a:p>
      </dgm:t>
    </dgm:pt>
    <dgm:pt modelId="{DC0C4809-40C6-479F-AF65-91769ABE7053}" type="pres">
      <dgm:prSet presAssocID="{94FC4ACF-CD63-46D3-A632-1BEBE0E93A6B}" presName="textNode" presStyleLbl="bgShp" presStyleIdx="1" presStyleCnt="3"/>
      <dgm:spPr/>
      <dgm:t>
        <a:bodyPr/>
        <a:lstStyle/>
        <a:p>
          <a:endParaRPr lang="en-US"/>
        </a:p>
      </dgm:t>
    </dgm:pt>
    <dgm:pt modelId="{6BECD8B0-6938-4E9C-85CB-5242950FCC57}" type="pres">
      <dgm:prSet presAssocID="{94FC4ACF-CD63-46D3-A632-1BEBE0E93A6B}" presName="compChildNode" presStyleCnt="0"/>
      <dgm:spPr/>
    </dgm:pt>
    <dgm:pt modelId="{0AA18AB8-820D-439E-ACC0-1D3C25BC1E1A}" type="pres">
      <dgm:prSet presAssocID="{94FC4ACF-CD63-46D3-A632-1BEBE0E93A6B}" presName="theInnerList" presStyleCnt="0"/>
      <dgm:spPr/>
    </dgm:pt>
    <dgm:pt modelId="{C922B694-3D2C-4192-87C0-810DA0E49F2D}" type="pres">
      <dgm:prSet presAssocID="{D095ED86-1066-4598-9714-01954D9F149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542CA-FF2D-49CB-853A-732673FA9A68}" type="pres">
      <dgm:prSet presAssocID="{D095ED86-1066-4598-9714-01954D9F1492}" presName="aSpace2" presStyleCnt="0"/>
      <dgm:spPr/>
    </dgm:pt>
    <dgm:pt modelId="{B9734301-2B2F-4B97-956E-995C3FEA9EE4}" type="pres">
      <dgm:prSet presAssocID="{EA9315B3-803A-4E0F-B1F6-8FF3A00E5DE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0CBFB-40D5-4688-883C-03A42064F24F}" type="pres">
      <dgm:prSet presAssocID="{EA9315B3-803A-4E0F-B1F6-8FF3A00E5DE7}" presName="aSpace2" presStyleCnt="0"/>
      <dgm:spPr/>
    </dgm:pt>
    <dgm:pt modelId="{241A7842-0630-4C11-B5AC-219FB1392C3D}" type="pres">
      <dgm:prSet presAssocID="{124AF37E-27B7-4B68-B2A2-8D857BE5585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DA5F0-7C86-4CDD-B761-E6D0AD124A4B}" type="pres">
      <dgm:prSet presAssocID="{94FC4ACF-CD63-46D3-A632-1BEBE0E93A6B}" presName="aSpace" presStyleCnt="0"/>
      <dgm:spPr/>
    </dgm:pt>
    <dgm:pt modelId="{9BA7A07E-E3E8-42DF-AA2E-9C4E08C61DB4}" type="pres">
      <dgm:prSet presAssocID="{30041439-C650-40DF-AA05-E65BB32F0FEA}" presName="compNode" presStyleCnt="0"/>
      <dgm:spPr/>
    </dgm:pt>
    <dgm:pt modelId="{CB357D36-C82A-4455-A165-5A677F6FBD7C}" type="pres">
      <dgm:prSet presAssocID="{30041439-C650-40DF-AA05-E65BB32F0FEA}" presName="aNode" presStyleLbl="bgShp" presStyleIdx="2" presStyleCnt="3"/>
      <dgm:spPr/>
      <dgm:t>
        <a:bodyPr/>
        <a:lstStyle/>
        <a:p>
          <a:endParaRPr lang="en-US"/>
        </a:p>
      </dgm:t>
    </dgm:pt>
    <dgm:pt modelId="{B0517FC2-FE2D-4CC4-8ED7-46B29CF42F0C}" type="pres">
      <dgm:prSet presAssocID="{30041439-C650-40DF-AA05-E65BB32F0FEA}" presName="textNode" presStyleLbl="bgShp" presStyleIdx="2" presStyleCnt="3"/>
      <dgm:spPr/>
      <dgm:t>
        <a:bodyPr/>
        <a:lstStyle/>
        <a:p>
          <a:endParaRPr lang="en-US"/>
        </a:p>
      </dgm:t>
    </dgm:pt>
    <dgm:pt modelId="{5A1417A5-C882-41BA-A81D-CBB9DED1772C}" type="pres">
      <dgm:prSet presAssocID="{30041439-C650-40DF-AA05-E65BB32F0FEA}" presName="compChildNode" presStyleCnt="0"/>
      <dgm:spPr/>
    </dgm:pt>
    <dgm:pt modelId="{6A745870-5D70-4E76-B24B-E3046BB8E831}" type="pres">
      <dgm:prSet presAssocID="{30041439-C650-40DF-AA05-E65BB32F0FEA}" presName="theInnerList" presStyleCnt="0"/>
      <dgm:spPr/>
    </dgm:pt>
    <dgm:pt modelId="{C4401382-E080-4A17-8209-E7DD421939C0}" type="pres">
      <dgm:prSet presAssocID="{1D579FD7-EBFA-4D0A-8AF3-EEFA6C79806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D4A9D-49FD-47B9-8986-7EDC2B4EBC54}" type="pres">
      <dgm:prSet presAssocID="{1D579FD7-EBFA-4D0A-8AF3-EEFA6C79806F}" presName="aSpace2" presStyleCnt="0"/>
      <dgm:spPr/>
    </dgm:pt>
    <dgm:pt modelId="{2FA02990-F829-4E5B-89CD-F6C96FDA28BC}" type="pres">
      <dgm:prSet presAssocID="{F1518460-1793-4534-B414-FE440B7CCBC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FABD5-8501-4869-BB3E-10667BBD7EF4}" type="presOf" srcId="{D095ED86-1066-4598-9714-01954D9F1492}" destId="{C922B694-3D2C-4192-87C0-810DA0E49F2D}" srcOrd="0" destOrd="0" presId="urn:microsoft.com/office/officeart/2005/8/layout/lProcess2"/>
    <dgm:cxn modelId="{8E6C573D-63B3-4C10-844C-FF80EA4CEBEA}" type="presOf" srcId="{1D579FD7-EBFA-4D0A-8AF3-EEFA6C79806F}" destId="{C4401382-E080-4A17-8209-E7DD421939C0}" srcOrd="0" destOrd="0" presId="urn:microsoft.com/office/officeart/2005/8/layout/lProcess2"/>
    <dgm:cxn modelId="{DF56534C-730A-403D-B521-EA4A0BF8E059}" type="presOf" srcId="{AAF65FEC-58CC-4831-B894-8241B738F348}" destId="{B3725DFC-D25E-4392-9C7D-8D7C7AFB5904}" srcOrd="0" destOrd="0" presId="urn:microsoft.com/office/officeart/2005/8/layout/lProcess2"/>
    <dgm:cxn modelId="{C3F4A699-F9E7-4C33-B863-14E0134A96CC}" type="presOf" srcId="{15D8A7DD-0412-41D3-9C15-7C43FA30A652}" destId="{A5098EAD-CB32-49AB-8207-F845C12FEF3B}" srcOrd="1" destOrd="0" presId="urn:microsoft.com/office/officeart/2005/8/layout/lProcess2"/>
    <dgm:cxn modelId="{0F61AF8B-1ED9-47D5-A647-93ABBFAF99A2}" type="presOf" srcId="{94FC4ACF-CD63-46D3-A632-1BEBE0E93A6B}" destId="{DC0C4809-40C6-479F-AF65-91769ABE7053}" srcOrd="1" destOrd="0" presId="urn:microsoft.com/office/officeart/2005/8/layout/lProcess2"/>
    <dgm:cxn modelId="{64050AA8-1219-44A2-AF4C-F816C2EDA81A}" type="presOf" srcId="{EA9315B3-803A-4E0F-B1F6-8FF3A00E5DE7}" destId="{B9734301-2B2F-4B97-956E-995C3FEA9EE4}" srcOrd="0" destOrd="0" presId="urn:microsoft.com/office/officeart/2005/8/layout/lProcess2"/>
    <dgm:cxn modelId="{EF343D44-B7F5-4F3F-9559-47395616531E}" type="presOf" srcId="{94FC4ACF-CD63-46D3-A632-1BEBE0E93A6B}" destId="{D7E5EE87-6EC7-46F3-BEAE-9CC921CAF151}" srcOrd="0" destOrd="0" presId="urn:microsoft.com/office/officeart/2005/8/layout/lProcess2"/>
    <dgm:cxn modelId="{1BD789E7-713B-49E6-90A8-854FE16933E5}" srcId="{AAF65FEC-58CC-4831-B894-8241B738F348}" destId="{30041439-C650-40DF-AA05-E65BB32F0FEA}" srcOrd="2" destOrd="0" parTransId="{3DD8768B-4AC0-45A4-899C-728EF7962220}" sibTransId="{E849D6AB-1506-4257-B873-71C45DA7B11B}"/>
    <dgm:cxn modelId="{8D3859D1-9035-451F-B317-EC13D2B2E50A}" srcId="{94FC4ACF-CD63-46D3-A632-1BEBE0E93A6B}" destId="{EA9315B3-803A-4E0F-B1F6-8FF3A00E5DE7}" srcOrd="1" destOrd="0" parTransId="{FE3D976A-956A-4B04-B40B-9C7B9D4C5473}" sibTransId="{55535FD9-3EC6-44DF-A879-1540FCB16925}"/>
    <dgm:cxn modelId="{8E30D13C-DAA4-4610-AE1A-A3243D639D7E}" type="presOf" srcId="{30041439-C650-40DF-AA05-E65BB32F0FEA}" destId="{CB357D36-C82A-4455-A165-5A677F6FBD7C}" srcOrd="0" destOrd="0" presId="urn:microsoft.com/office/officeart/2005/8/layout/lProcess2"/>
    <dgm:cxn modelId="{698A4365-E43E-4A52-88AC-5646B4EB932B}" srcId="{AAF65FEC-58CC-4831-B894-8241B738F348}" destId="{15D8A7DD-0412-41D3-9C15-7C43FA30A652}" srcOrd="0" destOrd="0" parTransId="{5151EB23-BFED-47F7-9DBB-55D4E36646C0}" sibTransId="{1D48582B-4026-4977-B60A-FEFD52B529DD}"/>
    <dgm:cxn modelId="{9EAD7AEE-22C0-4DB3-B52F-DA763151CF82}" srcId="{94FC4ACF-CD63-46D3-A632-1BEBE0E93A6B}" destId="{D095ED86-1066-4598-9714-01954D9F1492}" srcOrd="0" destOrd="0" parTransId="{A00AFDCD-8F32-40E6-9F54-6719200E2207}" sibTransId="{A9A4AE62-E71F-4644-89E0-5C320AAF1C43}"/>
    <dgm:cxn modelId="{469FA157-F5CF-49F4-83A5-B3D1DED83CDD}" type="presOf" srcId="{15D8A7DD-0412-41D3-9C15-7C43FA30A652}" destId="{3E39ADA9-7461-4403-96B1-30EC8279B94F}" srcOrd="0" destOrd="0" presId="urn:microsoft.com/office/officeart/2005/8/layout/lProcess2"/>
    <dgm:cxn modelId="{8AD88865-6CD8-4BE2-B4BB-00339551886A}" srcId="{AAF65FEC-58CC-4831-B894-8241B738F348}" destId="{94FC4ACF-CD63-46D3-A632-1BEBE0E93A6B}" srcOrd="1" destOrd="0" parTransId="{6C715B46-A4BE-4109-9905-B06F64BD6361}" sibTransId="{7B336715-5063-47DB-A71C-8C3107D2DF7F}"/>
    <dgm:cxn modelId="{8068364C-0885-47BD-90DE-C95378903F03}" type="presOf" srcId="{124AF37E-27B7-4B68-B2A2-8D857BE55858}" destId="{241A7842-0630-4C11-B5AC-219FB1392C3D}" srcOrd="0" destOrd="0" presId="urn:microsoft.com/office/officeart/2005/8/layout/lProcess2"/>
    <dgm:cxn modelId="{D4A1D729-BFD0-44B0-91D9-A06F3602202E}" srcId="{15D8A7DD-0412-41D3-9C15-7C43FA30A652}" destId="{2F1C3801-DF30-4D81-B40D-56336CAFE88E}" srcOrd="0" destOrd="0" parTransId="{49AE0B02-4122-47DA-B8D8-8523C75B01B7}" sibTransId="{B2543435-EAD8-4CED-A6E4-7DCE44DB5EF2}"/>
    <dgm:cxn modelId="{A2C71F15-CBAC-4A45-B1E7-71470E2BEF0A}" srcId="{30041439-C650-40DF-AA05-E65BB32F0FEA}" destId="{1D579FD7-EBFA-4D0A-8AF3-EEFA6C79806F}" srcOrd="0" destOrd="0" parTransId="{A2CE5C2A-A187-4AC6-A0F4-01E747AAA857}" sibTransId="{A8D86DC6-0143-466E-877E-EDB0C779490F}"/>
    <dgm:cxn modelId="{96E497EA-0C32-4786-9D36-D231DC11F5D9}" type="presOf" srcId="{30041439-C650-40DF-AA05-E65BB32F0FEA}" destId="{B0517FC2-FE2D-4CC4-8ED7-46B29CF42F0C}" srcOrd="1" destOrd="0" presId="urn:microsoft.com/office/officeart/2005/8/layout/lProcess2"/>
    <dgm:cxn modelId="{33B7B0D1-B0E6-4BE3-86FA-C703A418B82D}" srcId="{30041439-C650-40DF-AA05-E65BB32F0FEA}" destId="{F1518460-1793-4534-B414-FE440B7CCBC4}" srcOrd="1" destOrd="0" parTransId="{B352203E-3E1D-45DA-9D32-D8F9CB751C63}" sibTransId="{B9DB4365-68D1-45FF-828F-FEBCB021653C}"/>
    <dgm:cxn modelId="{F2D9EB36-49EC-48E7-9854-8A15574A213F}" srcId="{94FC4ACF-CD63-46D3-A632-1BEBE0E93A6B}" destId="{124AF37E-27B7-4B68-B2A2-8D857BE55858}" srcOrd="2" destOrd="0" parTransId="{F727908A-D6AD-4326-91D0-FBC65DE28332}" sibTransId="{AA868481-CCE8-4711-A39D-D7C9F095E758}"/>
    <dgm:cxn modelId="{BACC3677-3443-40EA-9D5D-190FCEE5CC46}" type="presOf" srcId="{2F1C3801-DF30-4D81-B40D-56336CAFE88E}" destId="{828B2106-E73C-45B9-B42B-22E36EE41DAD}" srcOrd="0" destOrd="0" presId="urn:microsoft.com/office/officeart/2005/8/layout/lProcess2"/>
    <dgm:cxn modelId="{7D150C32-38CA-4EA1-B1A3-A35D8815BE55}" type="presOf" srcId="{F1518460-1793-4534-B414-FE440B7CCBC4}" destId="{2FA02990-F829-4E5B-89CD-F6C96FDA28BC}" srcOrd="0" destOrd="0" presId="urn:microsoft.com/office/officeart/2005/8/layout/lProcess2"/>
    <dgm:cxn modelId="{D8DAD6F6-E7C7-4E60-9F0F-DD226DF1C0D4}" type="presParOf" srcId="{B3725DFC-D25E-4392-9C7D-8D7C7AFB5904}" destId="{B1069752-AE1C-4C8E-A3FC-BADF571AE548}" srcOrd="0" destOrd="0" presId="urn:microsoft.com/office/officeart/2005/8/layout/lProcess2"/>
    <dgm:cxn modelId="{00B95964-5E91-4F4B-815C-3D5AA9459647}" type="presParOf" srcId="{B1069752-AE1C-4C8E-A3FC-BADF571AE548}" destId="{3E39ADA9-7461-4403-96B1-30EC8279B94F}" srcOrd="0" destOrd="0" presId="urn:microsoft.com/office/officeart/2005/8/layout/lProcess2"/>
    <dgm:cxn modelId="{F134D3EE-0A1A-45F2-A6DE-61C3690F5B8E}" type="presParOf" srcId="{B1069752-AE1C-4C8E-A3FC-BADF571AE548}" destId="{A5098EAD-CB32-49AB-8207-F845C12FEF3B}" srcOrd="1" destOrd="0" presId="urn:microsoft.com/office/officeart/2005/8/layout/lProcess2"/>
    <dgm:cxn modelId="{A706B81D-1A59-48B7-8D83-B7C5CFBE65A6}" type="presParOf" srcId="{B1069752-AE1C-4C8E-A3FC-BADF571AE548}" destId="{1FAF9E40-18AC-4379-8415-05A0DD520D48}" srcOrd="2" destOrd="0" presId="urn:microsoft.com/office/officeart/2005/8/layout/lProcess2"/>
    <dgm:cxn modelId="{E257C24D-053F-4E19-BA1B-6D407E36553C}" type="presParOf" srcId="{1FAF9E40-18AC-4379-8415-05A0DD520D48}" destId="{26AE855B-2E9D-4507-B945-077CDFF339EA}" srcOrd="0" destOrd="0" presId="urn:microsoft.com/office/officeart/2005/8/layout/lProcess2"/>
    <dgm:cxn modelId="{0A8FE5B4-D5F0-41C5-A5CE-50EE33134329}" type="presParOf" srcId="{26AE855B-2E9D-4507-B945-077CDFF339EA}" destId="{828B2106-E73C-45B9-B42B-22E36EE41DAD}" srcOrd="0" destOrd="0" presId="urn:microsoft.com/office/officeart/2005/8/layout/lProcess2"/>
    <dgm:cxn modelId="{64323E44-095A-496E-8AE8-4A70E26AC274}" type="presParOf" srcId="{B3725DFC-D25E-4392-9C7D-8D7C7AFB5904}" destId="{4989BEED-5A51-422B-A81A-AAB55A33245F}" srcOrd="1" destOrd="0" presId="urn:microsoft.com/office/officeart/2005/8/layout/lProcess2"/>
    <dgm:cxn modelId="{3EFE792D-0395-46C3-A172-40D1F2EE88C8}" type="presParOf" srcId="{B3725DFC-D25E-4392-9C7D-8D7C7AFB5904}" destId="{4EB97075-775E-498F-98C3-41198B2D1020}" srcOrd="2" destOrd="0" presId="urn:microsoft.com/office/officeart/2005/8/layout/lProcess2"/>
    <dgm:cxn modelId="{0E746C23-40A9-43DD-8BDD-2DEA9E9DDE4D}" type="presParOf" srcId="{4EB97075-775E-498F-98C3-41198B2D1020}" destId="{D7E5EE87-6EC7-46F3-BEAE-9CC921CAF151}" srcOrd="0" destOrd="0" presId="urn:microsoft.com/office/officeart/2005/8/layout/lProcess2"/>
    <dgm:cxn modelId="{9216C1E0-129E-4B48-858C-731D17552714}" type="presParOf" srcId="{4EB97075-775E-498F-98C3-41198B2D1020}" destId="{DC0C4809-40C6-479F-AF65-91769ABE7053}" srcOrd="1" destOrd="0" presId="urn:microsoft.com/office/officeart/2005/8/layout/lProcess2"/>
    <dgm:cxn modelId="{368FDCCF-96D6-4888-93CD-81A0CE4024FD}" type="presParOf" srcId="{4EB97075-775E-498F-98C3-41198B2D1020}" destId="{6BECD8B0-6938-4E9C-85CB-5242950FCC57}" srcOrd="2" destOrd="0" presId="urn:microsoft.com/office/officeart/2005/8/layout/lProcess2"/>
    <dgm:cxn modelId="{CA494E05-D8B5-46E0-9B8C-566A57D9BA15}" type="presParOf" srcId="{6BECD8B0-6938-4E9C-85CB-5242950FCC57}" destId="{0AA18AB8-820D-439E-ACC0-1D3C25BC1E1A}" srcOrd="0" destOrd="0" presId="urn:microsoft.com/office/officeart/2005/8/layout/lProcess2"/>
    <dgm:cxn modelId="{3A8540AB-5887-4C26-B23A-918CA37E3F9B}" type="presParOf" srcId="{0AA18AB8-820D-439E-ACC0-1D3C25BC1E1A}" destId="{C922B694-3D2C-4192-87C0-810DA0E49F2D}" srcOrd="0" destOrd="0" presId="urn:microsoft.com/office/officeart/2005/8/layout/lProcess2"/>
    <dgm:cxn modelId="{AAF695A0-575A-4159-B942-785192BDF199}" type="presParOf" srcId="{0AA18AB8-820D-439E-ACC0-1D3C25BC1E1A}" destId="{0C9542CA-FF2D-49CB-853A-732673FA9A68}" srcOrd="1" destOrd="0" presId="urn:microsoft.com/office/officeart/2005/8/layout/lProcess2"/>
    <dgm:cxn modelId="{34E443E2-39D0-4CF3-B383-4EE4FB395915}" type="presParOf" srcId="{0AA18AB8-820D-439E-ACC0-1D3C25BC1E1A}" destId="{B9734301-2B2F-4B97-956E-995C3FEA9EE4}" srcOrd="2" destOrd="0" presId="urn:microsoft.com/office/officeart/2005/8/layout/lProcess2"/>
    <dgm:cxn modelId="{E22942A9-F0B6-4598-AE96-E277ED6AA2B0}" type="presParOf" srcId="{0AA18AB8-820D-439E-ACC0-1D3C25BC1E1A}" destId="{8AA0CBFB-40D5-4688-883C-03A42064F24F}" srcOrd="3" destOrd="0" presId="urn:microsoft.com/office/officeart/2005/8/layout/lProcess2"/>
    <dgm:cxn modelId="{44A464BC-B06F-4097-953F-46C88063B4A4}" type="presParOf" srcId="{0AA18AB8-820D-439E-ACC0-1D3C25BC1E1A}" destId="{241A7842-0630-4C11-B5AC-219FB1392C3D}" srcOrd="4" destOrd="0" presId="urn:microsoft.com/office/officeart/2005/8/layout/lProcess2"/>
    <dgm:cxn modelId="{AC536171-AF61-43F0-AEF6-CF2A1BA88A42}" type="presParOf" srcId="{B3725DFC-D25E-4392-9C7D-8D7C7AFB5904}" destId="{914DA5F0-7C86-4CDD-B761-E6D0AD124A4B}" srcOrd="3" destOrd="0" presId="urn:microsoft.com/office/officeart/2005/8/layout/lProcess2"/>
    <dgm:cxn modelId="{96EDEB3D-DEA4-42B8-9C95-B3E9A85C4DCA}" type="presParOf" srcId="{B3725DFC-D25E-4392-9C7D-8D7C7AFB5904}" destId="{9BA7A07E-E3E8-42DF-AA2E-9C4E08C61DB4}" srcOrd="4" destOrd="0" presId="urn:microsoft.com/office/officeart/2005/8/layout/lProcess2"/>
    <dgm:cxn modelId="{0C1EDD22-5233-49D0-B56C-87B66139CD66}" type="presParOf" srcId="{9BA7A07E-E3E8-42DF-AA2E-9C4E08C61DB4}" destId="{CB357D36-C82A-4455-A165-5A677F6FBD7C}" srcOrd="0" destOrd="0" presId="urn:microsoft.com/office/officeart/2005/8/layout/lProcess2"/>
    <dgm:cxn modelId="{963A1FFA-01EE-425B-B94D-D0B4AC78393A}" type="presParOf" srcId="{9BA7A07E-E3E8-42DF-AA2E-9C4E08C61DB4}" destId="{B0517FC2-FE2D-4CC4-8ED7-46B29CF42F0C}" srcOrd="1" destOrd="0" presId="urn:microsoft.com/office/officeart/2005/8/layout/lProcess2"/>
    <dgm:cxn modelId="{B23712F3-F862-46A7-B78A-E95338407CCF}" type="presParOf" srcId="{9BA7A07E-E3E8-42DF-AA2E-9C4E08C61DB4}" destId="{5A1417A5-C882-41BA-A81D-CBB9DED1772C}" srcOrd="2" destOrd="0" presId="urn:microsoft.com/office/officeart/2005/8/layout/lProcess2"/>
    <dgm:cxn modelId="{CCA2F873-B6CE-4645-90E7-D0F0E9DBF2AD}" type="presParOf" srcId="{5A1417A5-C882-41BA-A81D-CBB9DED1772C}" destId="{6A745870-5D70-4E76-B24B-E3046BB8E831}" srcOrd="0" destOrd="0" presId="urn:microsoft.com/office/officeart/2005/8/layout/lProcess2"/>
    <dgm:cxn modelId="{41C7837C-79B1-4CF3-A788-9C01F5A7DC3A}" type="presParOf" srcId="{6A745870-5D70-4E76-B24B-E3046BB8E831}" destId="{C4401382-E080-4A17-8209-E7DD421939C0}" srcOrd="0" destOrd="0" presId="urn:microsoft.com/office/officeart/2005/8/layout/lProcess2"/>
    <dgm:cxn modelId="{74B22462-DA15-407F-91E2-CD6573ED8587}" type="presParOf" srcId="{6A745870-5D70-4E76-B24B-E3046BB8E831}" destId="{F57D4A9D-49FD-47B9-8986-7EDC2B4EBC54}" srcOrd="1" destOrd="0" presId="urn:microsoft.com/office/officeart/2005/8/layout/lProcess2"/>
    <dgm:cxn modelId="{1039E84B-FE1E-4D18-B5A9-755097D53300}" type="presParOf" srcId="{6A745870-5D70-4E76-B24B-E3046BB8E831}" destId="{2FA02990-F829-4E5B-89CD-F6C96FDA28B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65FEC-58CC-4831-B894-8241B738F3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8A7DD-0412-41D3-9C15-7C43FA30A652}">
      <dgm:prSet phldrT="[Text]"/>
      <dgm:spPr>
        <a:xfrm>
          <a:off x="1248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Responsibilities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5151EB23-BFED-47F7-9DBB-55D4E36646C0}" type="parTrans" cxnId="{698A4365-E43E-4A52-88AC-5646B4EB932B}">
      <dgm:prSet/>
      <dgm:spPr/>
      <dgm:t>
        <a:bodyPr/>
        <a:lstStyle/>
        <a:p>
          <a:endParaRPr lang="en-US"/>
        </a:p>
      </dgm:t>
    </dgm:pt>
    <dgm:pt modelId="{1D48582B-4026-4977-B60A-FEFD52B529DD}" type="sibTrans" cxnId="{698A4365-E43E-4A52-88AC-5646B4EB932B}">
      <dgm:prSet/>
      <dgm:spPr/>
      <dgm:t>
        <a:bodyPr/>
        <a:lstStyle/>
        <a:p>
          <a:endParaRPr lang="en-US"/>
        </a:p>
      </dgm:t>
    </dgm:pt>
    <dgm:pt modelId="{94FC4ACF-CD63-46D3-A632-1BEBE0E93A6B}">
      <dgm:prSet/>
      <dgm:spPr>
        <a:xfrm>
          <a:off x="3490813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Skills </a:t>
          </a:r>
        </a:p>
      </dgm:t>
    </dgm:pt>
    <dgm:pt modelId="{6C715B46-A4BE-4109-9905-B06F64BD6361}" type="parTrans" cxnId="{8AD88865-6CD8-4BE2-B4BB-00339551886A}">
      <dgm:prSet/>
      <dgm:spPr/>
      <dgm:t>
        <a:bodyPr/>
        <a:lstStyle/>
        <a:p>
          <a:endParaRPr lang="en-US"/>
        </a:p>
      </dgm:t>
    </dgm:pt>
    <dgm:pt modelId="{7B336715-5063-47DB-A71C-8C3107D2DF7F}" type="sibTrans" cxnId="{8AD88865-6CD8-4BE2-B4BB-00339551886A}">
      <dgm:prSet/>
      <dgm:spPr/>
      <dgm:t>
        <a:bodyPr/>
        <a:lstStyle/>
        <a:p>
          <a:endParaRPr lang="en-US"/>
        </a:p>
      </dgm:t>
    </dgm:pt>
    <dgm:pt modelId="{D095ED86-1066-4598-9714-01954D9F1492}">
      <dgm:prSet/>
      <dgm:spPr>
        <a:xfrm>
          <a:off x="3815423" y="1249906"/>
          <a:ext cx="2596885" cy="81828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Trained in clinical discipline of the program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A00AFDCD-8F32-40E6-9F54-6719200E2207}" type="parTrans" cxnId="{9EAD7AEE-22C0-4DB3-B52F-DA763151CF82}">
      <dgm:prSet/>
      <dgm:spPr/>
      <dgm:t>
        <a:bodyPr/>
        <a:lstStyle/>
        <a:p>
          <a:endParaRPr lang="en-US"/>
        </a:p>
      </dgm:t>
    </dgm:pt>
    <dgm:pt modelId="{A9A4AE62-E71F-4644-89E0-5C320AAF1C43}" type="sibTrans" cxnId="{9EAD7AEE-22C0-4DB3-B52F-DA763151CF82}">
      <dgm:prSet/>
      <dgm:spPr/>
      <dgm:t>
        <a:bodyPr/>
        <a:lstStyle/>
        <a:p>
          <a:endParaRPr lang="en-US"/>
        </a:p>
      </dgm:t>
    </dgm:pt>
    <dgm:pt modelId="{EA9315B3-803A-4E0F-B1F6-8FF3A00E5DE7}">
      <dgm:prSet/>
      <dgm:spPr>
        <a:xfrm>
          <a:off x="3815423" y="2194085"/>
          <a:ext cx="2596885" cy="81828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Commitment to training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FE3D976A-956A-4B04-B40B-9C7B9D4C5473}" type="parTrans" cxnId="{8D3859D1-9035-451F-B317-EC13D2B2E50A}">
      <dgm:prSet/>
      <dgm:spPr/>
      <dgm:t>
        <a:bodyPr/>
        <a:lstStyle/>
        <a:p>
          <a:endParaRPr lang="en-US"/>
        </a:p>
      </dgm:t>
    </dgm:pt>
    <dgm:pt modelId="{55535FD9-3EC6-44DF-A879-1540FCB16925}" type="sibTrans" cxnId="{8D3859D1-9035-451F-B317-EC13D2B2E50A}">
      <dgm:prSet/>
      <dgm:spPr/>
      <dgm:t>
        <a:bodyPr/>
        <a:lstStyle/>
        <a:p>
          <a:endParaRPr lang="en-US"/>
        </a:p>
      </dgm:t>
    </dgm:pt>
    <dgm:pt modelId="{124AF37E-27B7-4B68-B2A2-8D857BE55858}">
      <dgm:prSet/>
      <dgm:spPr>
        <a:xfrm>
          <a:off x="3815423" y="3138264"/>
          <a:ext cx="2596885" cy="81828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Understanding of clinical delivery of care in area of training </a:t>
          </a:r>
        </a:p>
      </dgm:t>
    </dgm:pt>
    <dgm:pt modelId="{F727908A-D6AD-4326-91D0-FBC65DE28332}" type="parTrans" cxnId="{F2D9EB36-49EC-48E7-9854-8A15574A213F}">
      <dgm:prSet/>
      <dgm:spPr/>
      <dgm:t>
        <a:bodyPr/>
        <a:lstStyle/>
        <a:p>
          <a:endParaRPr lang="en-US"/>
        </a:p>
      </dgm:t>
    </dgm:pt>
    <dgm:pt modelId="{AA868481-CCE8-4711-A39D-D7C9F095E758}" type="sibTrans" cxnId="{F2D9EB36-49EC-48E7-9854-8A15574A213F}">
      <dgm:prSet/>
      <dgm:spPr/>
      <dgm:t>
        <a:bodyPr/>
        <a:lstStyle/>
        <a:p>
          <a:endParaRPr lang="en-US"/>
        </a:p>
      </dgm:t>
    </dgm:pt>
    <dgm:pt modelId="{30041439-C650-40DF-AA05-E65BB32F0FEA}">
      <dgm:prSet/>
      <dgm:spPr>
        <a:xfrm>
          <a:off x="6980377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Suggested                Time Commitment</a:t>
          </a:r>
        </a:p>
      </dgm:t>
    </dgm:pt>
    <dgm:pt modelId="{3DD8768B-4AC0-45A4-899C-728EF7962220}" type="parTrans" cxnId="{1BD789E7-713B-49E6-90A8-854FE16933E5}">
      <dgm:prSet/>
      <dgm:spPr/>
      <dgm:t>
        <a:bodyPr/>
        <a:lstStyle/>
        <a:p>
          <a:endParaRPr lang="en-US"/>
        </a:p>
      </dgm:t>
    </dgm:pt>
    <dgm:pt modelId="{E849D6AB-1506-4257-B873-71C45DA7B11B}" type="sibTrans" cxnId="{1BD789E7-713B-49E6-90A8-854FE16933E5}">
      <dgm:prSet/>
      <dgm:spPr/>
      <dgm:t>
        <a:bodyPr/>
        <a:lstStyle/>
        <a:p>
          <a:endParaRPr lang="en-US"/>
        </a:p>
      </dgm:t>
    </dgm:pt>
    <dgm:pt modelId="{1D579FD7-EBFA-4D0A-8AF3-EEFA6C79806F}">
      <dgm:prSet/>
      <dgm:spPr>
        <a:xfrm>
          <a:off x="7304988" y="1250770"/>
          <a:ext cx="2596885" cy="125585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Dependent on size of the program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A2CE5C2A-A187-4AC6-A0F4-01E747AAA857}" type="parTrans" cxnId="{A2C71F15-CBAC-4A45-B1E7-71470E2BEF0A}">
      <dgm:prSet/>
      <dgm:spPr/>
      <dgm:t>
        <a:bodyPr/>
        <a:lstStyle/>
        <a:p>
          <a:endParaRPr lang="en-US"/>
        </a:p>
      </dgm:t>
    </dgm:pt>
    <dgm:pt modelId="{A8D86DC6-0143-466E-877E-EDB0C779490F}" type="sibTrans" cxnId="{A2C71F15-CBAC-4A45-B1E7-71470E2BEF0A}">
      <dgm:prSet/>
      <dgm:spPr/>
      <dgm:t>
        <a:bodyPr/>
        <a:lstStyle/>
        <a:p>
          <a:endParaRPr lang="en-US"/>
        </a:p>
      </dgm:t>
    </dgm:pt>
    <dgm:pt modelId="{F1518460-1793-4534-B414-FE440B7CCBC4}">
      <dgm:prSet/>
      <dgm:spPr>
        <a:xfrm>
          <a:off x="7304988" y="2699834"/>
          <a:ext cx="2596885" cy="125585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On average: 2 to 3 trainees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- .2 to .4 FTE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B352203E-3E1D-45DA-9D32-D8F9CB751C63}" type="parTrans" cxnId="{33B7B0D1-B0E6-4BE3-86FA-C703A418B82D}">
      <dgm:prSet/>
      <dgm:spPr/>
      <dgm:t>
        <a:bodyPr/>
        <a:lstStyle/>
        <a:p>
          <a:endParaRPr lang="en-US"/>
        </a:p>
      </dgm:t>
    </dgm:pt>
    <dgm:pt modelId="{B9DB4365-68D1-45FF-828F-FEBCB021653C}" type="sibTrans" cxnId="{33B7B0D1-B0E6-4BE3-86FA-C703A418B82D}">
      <dgm:prSet/>
      <dgm:spPr/>
      <dgm:t>
        <a:bodyPr/>
        <a:lstStyle/>
        <a:p>
          <a:endParaRPr lang="en-US"/>
        </a:p>
      </dgm:t>
    </dgm:pt>
    <dgm:pt modelId="{2F1C3801-DF30-4D81-B40D-56336CAFE88E}">
      <dgm:prSet phldrT="[Text]"/>
      <dgm:spPr>
        <a:xfrm>
          <a:off x="325859" y="1249550"/>
          <a:ext cx="2596885" cy="270735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Responsible for the clinical oversight of the program including curriculum development and delivery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49AE0B02-4122-47DA-B8D8-8523C75B01B7}" type="parTrans" cxnId="{D4A1D729-BFD0-44B0-91D9-A06F3602202E}">
      <dgm:prSet/>
      <dgm:spPr/>
      <dgm:t>
        <a:bodyPr/>
        <a:lstStyle/>
        <a:p>
          <a:endParaRPr lang="en-US"/>
        </a:p>
      </dgm:t>
    </dgm:pt>
    <dgm:pt modelId="{B2543435-EAD8-4CED-A6E4-7DCE44DB5EF2}" type="sibTrans" cxnId="{D4A1D729-BFD0-44B0-91D9-A06F3602202E}">
      <dgm:prSet/>
      <dgm:spPr/>
      <dgm:t>
        <a:bodyPr/>
        <a:lstStyle/>
        <a:p>
          <a:endParaRPr lang="en-US"/>
        </a:p>
      </dgm:t>
    </dgm:pt>
    <dgm:pt modelId="{B3725DFC-D25E-4392-9C7D-8D7C7AFB5904}" type="pres">
      <dgm:prSet presAssocID="{AAF65FEC-58CC-4831-B894-8241B738F3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69752-AE1C-4C8E-A3FC-BADF571AE548}" type="pres">
      <dgm:prSet presAssocID="{15D8A7DD-0412-41D3-9C15-7C43FA30A652}" presName="compNode" presStyleCnt="0"/>
      <dgm:spPr/>
    </dgm:pt>
    <dgm:pt modelId="{3E39ADA9-7461-4403-96B1-30EC8279B94F}" type="pres">
      <dgm:prSet presAssocID="{15D8A7DD-0412-41D3-9C15-7C43FA30A652}" presName="aNode" presStyleLbl="bgShp" presStyleIdx="0" presStyleCnt="3"/>
      <dgm:spPr/>
      <dgm:t>
        <a:bodyPr/>
        <a:lstStyle/>
        <a:p>
          <a:endParaRPr lang="en-US"/>
        </a:p>
      </dgm:t>
    </dgm:pt>
    <dgm:pt modelId="{A5098EAD-CB32-49AB-8207-F845C12FEF3B}" type="pres">
      <dgm:prSet presAssocID="{15D8A7DD-0412-41D3-9C15-7C43FA30A652}" presName="textNode" presStyleLbl="bgShp" presStyleIdx="0" presStyleCnt="3"/>
      <dgm:spPr/>
      <dgm:t>
        <a:bodyPr/>
        <a:lstStyle/>
        <a:p>
          <a:endParaRPr lang="en-US"/>
        </a:p>
      </dgm:t>
    </dgm:pt>
    <dgm:pt modelId="{1FAF9E40-18AC-4379-8415-05A0DD520D48}" type="pres">
      <dgm:prSet presAssocID="{15D8A7DD-0412-41D3-9C15-7C43FA30A652}" presName="compChildNode" presStyleCnt="0"/>
      <dgm:spPr/>
    </dgm:pt>
    <dgm:pt modelId="{26AE855B-2E9D-4507-B945-077CDFF339EA}" type="pres">
      <dgm:prSet presAssocID="{15D8A7DD-0412-41D3-9C15-7C43FA30A652}" presName="theInnerList" presStyleCnt="0"/>
      <dgm:spPr/>
    </dgm:pt>
    <dgm:pt modelId="{828B2106-E73C-45B9-B42B-22E36EE41DAD}" type="pres">
      <dgm:prSet presAssocID="{2F1C3801-DF30-4D81-B40D-56336CAFE88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BEED-5A51-422B-A81A-AAB55A33245F}" type="pres">
      <dgm:prSet presAssocID="{15D8A7DD-0412-41D3-9C15-7C43FA30A652}" presName="aSpace" presStyleCnt="0"/>
      <dgm:spPr/>
    </dgm:pt>
    <dgm:pt modelId="{4EB97075-775E-498F-98C3-41198B2D1020}" type="pres">
      <dgm:prSet presAssocID="{94FC4ACF-CD63-46D3-A632-1BEBE0E93A6B}" presName="compNode" presStyleCnt="0"/>
      <dgm:spPr/>
    </dgm:pt>
    <dgm:pt modelId="{D7E5EE87-6EC7-46F3-BEAE-9CC921CAF151}" type="pres">
      <dgm:prSet presAssocID="{94FC4ACF-CD63-46D3-A632-1BEBE0E93A6B}" presName="aNode" presStyleLbl="bgShp" presStyleIdx="1" presStyleCnt="3" custLinFactNeighborX="0" custLinFactNeighborY="-4092"/>
      <dgm:spPr/>
      <dgm:t>
        <a:bodyPr/>
        <a:lstStyle/>
        <a:p>
          <a:endParaRPr lang="en-US"/>
        </a:p>
      </dgm:t>
    </dgm:pt>
    <dgm:pt modelId="{DC0C4809-40C6-479F-AF65-91769ABE7053}" type="pres">
      <dgm:prSet presAssocID="{94FC4ACF-CD63-46D3-A632-1BEBE0E93A6B}" presName="textNode" presStyleLbl="bgShp" presStyleIdx="1" presStyleCnt="3"/>
      <dgm:spPr/>
      <dgm:t>
        <a:bodyPr/>
        <a:lstStyle/>
        <a:p>
          <a:endParaRPr lang="en-US"/>
        </a:p>
      </dgm:t>
    </dgm:pt>
    <dgm:pt modelId="{6BECD8B0-6938-4E9C-85CB-5242950FCC57}" type="pres">
      <dgm:prSet presAssocID="{94FC4ACF-CD63-46D3-A632-1BEBE0E93A6B}" presName="compChildNode" presStyleCnt="0"/>
      <dgm:spPr/>
    </dgm:pt>
    <dgm:pt modelId="{0AA18AB8-820D-439E-ACC0-1D3C25BC1E1A}" type="pres">
      <dgm:prSet presAssocID="{94FC4ACF-CD63-46D3-A632-1BEBE0E93A6B}" presName="theInnerList" presStyleCnt="0"/>
      <dgm:spPr/>
    </dgm:pt>
    <dgm:pt modelId="{C922B694-3D2C-4192-87C0-810DA0E49F2D}" type="pres">
      <dgm:prSet presAssocID="{D095ED86-1066-4598-9714-01954D9F149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542CA-FF2D-49CB-853A-732673FA9A68}" type="pres">
      <dgm:prSet presAssocID="{D095ED86-1066-4598-9714-01954D9F1492}" presName="aSpace2" presStyleCnt="0"/>
      <dgm:spPr/>
    </dgm:pt>
    <dgm:pt modelId="{B9734301-2B2F-4B97-956E-995C3FEA9EE4}" type="pres">
      <dgm:prSet presAssocID="{EA9315B3-803A-4E0F-B1F6-8FF3A00E5DE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0CBFB-40D5-4688-883C-03A42064F24F}" type="pres">
      <dgm:prSet presAssocID="{EA9315B3-803A-4E0F-B1F6-8FF3A00E5DE7}" presName="aSpace2" presStyleCnt="0"/>
      <dgm:spPr/>
    </dgm:pt>
    <dgm:pt modelId="{241A7842-0630-4C11-B5AC-219FB1392C3D}" type="pres">
      <dgm:prSet presAssocID="{124AF37E-27B7-4B68-B2A2-8D857BE5585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DA5F0-7C86-4CDD-B761-E6D0AD124A4B}" type="pres">
      <dgm:prSet presAssocID="{94FC4ACF-CD63-46D3-A632-1BEBE0E93A6B}" presName="aSpace" presStyleCnt="0"/>
      <dgm:spPr/>
    </dgm:pt>
    <dgm:pt modelId="{9BA7A07E-E3E8-42DF-AA2E-9C4E08C61DB4}" type="pres">
      <dgm:prSet presAssocID="{30041439-C650-40DF-AA05-E65BB32F0FEA}" presName="compNode" presStyleCnt="0"/>
      <dgm:spPr/>
    </dgm:pt>
    <dgm:pt modelId="{CB357D36-C82A-4455-A165-5A677F6FBD7C}" type="pres">
      <dgm:prSet presAssocID="{30041439-C650-40DF-AA05-E65BB32F0FEA}" presName="aNode" presStyleLbl="bgShp" presStyleIdx="2" presStyleCnt="3"/>
      <dgm:spPr/>
      <dgm:t>
        <a:bodyPr/>
        <a:lstStyle/>
        <a:p>
          <a:endParaRPr lang="en-US"/>
        </a:p>
      </dgm:t>
    </dgm:pt>
    <dgm:pt modelId="{B0517FC2-FE2D-4CC4-8ED7-46B29CF42F0C}" type="pres">
      <dgm:prSet presAssocID="{30041439-C650-40DF-AA05-E65BB32F0FEA}" presName="textNode" presStyleLbl="bgShp" presStyleIdx="2" presStyleCnt="3"/>
      <dgm:spPr/>
      <dgm:t>
        <a:bodyPr/>
        <a:lstStyle/>
        <a:p>
          <a:endParaRPr lang="en-US"/>
        </a:p>
      </dgm:t>
    </dgm:pt>
    <dgm:pt modelId="{5A1417A5-C882-41BA-A81D-CBB9DED1772C}" type="pres">
      <dgm:prSet presAssocID="{30041439-C650-40DF-AA05-E65BB32F0FEA}" presName="compChildNode" presStyleCnt="0"/>
      <dgm:spPr/>
    </dgm:pt>
    <dgm:pt modelId="{6A745870-5D70-4E76-B24B-E3046BB8E831}" type="pres">
      <dgm:prSet presAssocID="{30041439-C650-40DF-AA05-E65BB32F0FEA}" presName="theInnerList" presStyleCnt="0"/>
      <dgm:spPr/>
    </dgm:pt>
    <dgm:pt modelId="{C4401382-E080-4A17-8209-E7DD421939C0}" type="pres">
      <dgm:prSet presAssocID="{1D579FD7-EBFA-4D0A-8AF3-EEFA6C79806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D4A9D-49FD-47B9-8986-7EDC2B4EBC54}" type="pres">
      <dgm:prSet presAssocID="{1D579FD7-EBFA-4D0A-8AF3-EEFA6C79806F}" presName="aSpace2" presStyleCnt="0"/>
      <dgm:spPr/>
    </dgm:pt>
    <dgm:pt modelId="{2FA02990-F829-4E5B-89CD-F6C96FDA28BC}" type="pres">
      <dgm:prSet presAssocID="{F1518460-1793-4534-B414-FE440B7CCBC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FABD5-8501-4869-BB3E-10667BBD7EF4}" type="presOf" srcId="{D095ED86-1066-4598-9714-01954D9F1492}" destId="{C922B694-3D2C-4192-87C0-810DA0E49F2D}" srcOrd="0" destOrd="0" presId="urn:microsoft.com/office/officeart/2005/8/layout/lProcess2"/>
    <dgm:cxn modelId="{8E6C573D-63B3-4C10-844C-FF80EA4CEBEA}" type="presOf" srcId="{1D579FD7-EBFA-4D0A-8AF3-EEFA6C79806F}" destId="{C4401382-E080-4A17-8209-E7DD421939C0}" srcOrd="0" destOrd="0" presId="urn:microsoft.com/office/officeart/2005/8/layout/lProcess2"/>
    <dgm:cxn modelId="{DF56534C-730A-403D-B521-EA4A0BF8E059}" type="presOf" srcId="{AAF65FEC-58CC-4831-B894-8241B738F348}" destId="{B3725DFC-D25E-4392-9C7D-8D7C7AFB5904}" srcOrd="0" destOrd="0" presId="urn:microsoft.com/office/officeart/2005/8/layout/lProcess2"/>
    <dgm:cxn modelId="{C3F4A699-F9E7-4C33-B863-14E0134A96CC}" type="presOf" srcId="{15D8A7DD-0412-41D3-9C15-7C43FA30A652}" destId="{A5098EAD-CB32-49AB-8207-F845C12FEF3B}" srcOrd="1" destOrd="0" presId="urn:microsoft.com/office/officeart/2005/8/layout/lProcess2"/>
    <dgm:cxn modelId="{0F61AF8B-1ED9-47D5-A647-93ABBFAF99A2}" type="presOf" srcId="{94FC4ACF-CD63-46D3-A632-1BEBE0E93A6B}" destId="{DC0C4809-40C6-479F-AF65-91769ABE7053}" srcOrd="1" destOrd="0" presId="urn:microsoft.com/office/officeart/2005/8/layout/lProcess2"/>
    <dgm:cxn modelId="{64050AA8-1219-44A2-AF4C-F816C2EDA81A}" type="presOf" srcId="{EA9315B3-803A-4E0F-B1F6-8FF3A00E5DE7}" destId="{B9734301-2B2F-4B97-956E-995C3FEA9EE4}" srcOrd="0" destOrd="0" presId="urn:microsoft.com/office/officeart/2005/8/layout/lProcess2"/>
    <dgm:cxn modelId="{EF343D44-B7F5-4F3F-9559-47395616531E}" type="presOf" srcId="{94FC4ACF-CD63-46D3-A632-1BEBE0E93A6B}" destId="{D7E5EE87-6EC7-46F3-BEAE-9CC921CAF151}" srcOrd="0" destOrd="0" presId="urn:microsoft.com/office/officeart/2005/8/layout/lProcess2"/>
    <dgm:cxn modelId="{1BD789E7-713B-49E6-90A8-854FE16933E5}" srcId="{AAF65FEC-58CC-4831-B894-8241B738F348}" destId="{30041439-C650-40DF-AA05-E65BB32F0FEA}" srcOrd="2" destOrd="0" parTransId="{3DD8768B-4AC0-45A4-899C-728EF7962220}" sibTransId="{E849D6AB-1506-4257-B873-71C45DA7B11B}"/>
    <dgm:cxn modelId="{8D3859D1-9035-451F-B317-EC13D2B2E50A}" srcId="{94FC4ACF-CD63-46D3-A632-1BEBE0E93A6B}" destId="{EA9315B3-803A-4E0F-B1F6-8FF3A00E5DE7}" srcOrd="1" destOrd="0" parTransId="{FE3D976A-956A-4B04-B40B-9C7B9D4C5473}" sibTransId="{55535FD9-3EC6-44DF-A879-1540FCB16925}"/>
    <dgm:cxn modelId="{8E30D13C-DAA4-4610-AE1A-A3243D639D7E}" type="presOf" srcId="{30041439-C650-40DF-AA05-E65BB32F0FEA}" destId="{CB357D36-C82A-4455-A165-5A677F6FBD7C}" srcOrd="0" destOrd="0" presId="urn:microsoft.com/office/officeart/2005/8/layout/lProcess2"/>
    <dgm:cxn modelId="{698A4365-E43E-4A52-88AC-5646B4EB932B}" srcId="{AAF65FEC-58CC-4831-B894-8241B738F348}" destId="{15D8A7DD-0412-41D3-9C15-7C43FA30A652}" srcOrd="0" destOrd="0" parTransId="{5151EB23-BFED-47F7-9DBB-55D4E36646C0}" sibTransId="{1D48582B-4026-4977-B60A-FEFD52B529DD}"/>
    <dgm:cxn modelId="{9EAD7AEE-22C0-4DB3-B52F-DA763151CF82}" srcId="{94FC4ACF-CD63-46D3-A632-1BEBE0E93A6B}" destId="{D095ED86-1066-4598-9714-01954D9F1492}" srcOrd="0" destOrd="0" parTransId="{A00AFDCD-8F32-40E6-9F54-6719200E2207}" sibTransId="{A9A4AE62-E71F-4644-89E0-5C320AAF1C43}"/>
    <dgm:cxn modelId="{469FA157-F5CF-49F4-83A5-B3D1DED83CDD}" type="presOf" srcId="{15D8A7DD-0412-41D3-9C15-7C43FA30A652}" destId="{3E39ADA9-7461-4403-96B1-30EC8279B94F}" srcOrd="0" destOrd="0" presId="urn:microsoft.com/office/officeart/2005/8/layout/lProcess2"/>
    <dgm:cxn modelId="{8AD88865-6CD8-4BE2-B4BB-00339551886A}" srcId="{AAF65FEC-58CC-4831-B894-8241B738F348}" destId="{94FC4ACF-CD63-46D3-A632-1BEBE0E93A6B}" srcOrd="1" destOrd="0" parTransId="{6C715B46-A4BE-4109-9905-B06F64BD6361}" sibTransId="{7B336715-5063-47DB-A71C-8C3107D2DF7F}"/>
    <dgm:cxn modelId="{8068364C-0885-47BD-90DE-C95378903F03}" type="presOf" srcId="{124AF37E-27B7-4B68-B2A2-8D857BE55858}" destId="{241A7842-0630-4C11-B5AC-219FB1392C3D}" srcOrd="0" destOrd="0" presId="urn:microsoft.com/office/officeart/2005/8/layout/lProcess2"/>
    <dgm:cxn modelId="{D4A1D729-BFD0-44B0-91D9-A06F3602202E}" srcId="{15D8A7DD-0412-41D3-9C15-7C43FA30A652}" destId="{2F1C3801-DF30-4D81-B40D-56336CAFE88E}" srcOrd="0" destOrd="0" parTransId="{49AE0B02-4122-47DA-B8D8-8523C75B01B7}" sibTransId="{B2543435-EAD8-4CED-A6E4-7DCE44DB5EF2}"/>
    <dgm:cxn modelId="{A2C71F15-CBAC-4A45-B1E7-71470E2BEF0A}" srcId="{30041439-C650-40DF-AA05-E65BB32F0FEA}" destId="{1D579FD7-EBFA-4D0A-8AF3-EEFA6C79806F}" srcOrd="0" destOrd="0" parTransId="{A2CE5C2A-A187-4AC6-A0F4-01E747AAA857}" sibTransId="{A8D86DC6-0143-466E-877E-EDB0C779490F}"/>
    <dgm:cxn modelId="{96E497EA-0C32-4786-9D36-D231DC11F5D9}" type="presOf" srcId="{30041439-C650-40DF-AA05-E65BB32F0FEA}" destId="{B0517FC2-FE2D-4CC4-8ED7-46B29CF42F0C}" srcOrd="1" destOrd="0" presId="urn:microsoft.com/office/officeart/2005/8/layout/lProcess2"/>
    <dgm:cxn modelId="{33B7B0D1-B0E6-4BE3-86FA-C703A418B82D}" srcId="{30041439-C650-40DF-AA05-E65BB32F0FEA}" destId="{F1518460-1793-4534-B414-FE440B7CCBC4}" srcOrd="1" destOrd="0" parTransId="{B352203E-3E1D-45DA-9D32-D8F9CB751C63}" sibTransId="{B9DB4365-68D1-45FF-828F-FEBCB021653C}"/>
    <dgm:cxn modelId="{F2D9EB36-49EC-48E7-9854-8A15574A213F}" srcId="{94FC4ACF-CD63-46D3-A632-1BEBE0E93A6B}" destId="{124AF37E-27B7-4B68-B2A2-8D857BE55858}" srcOrd="2" destOrd="0" parTransId="{F727908A-D6AD-4326-91D0-FBC65DE28332}" sibTransId="{AA868481-CCE8-4711-A39D-D7C9F095E758}"/>
    <dgm:cxn modelId="{BACC3677-3443-40EA-9D5D-190FCEE5CC46}" type="presOf" srcId="{2F1C3801-DF30-4D81-B40D-56336CAFE88E}" destId="{828B2106-E73C-45B9-B42B-22E36EE41DAD}" srcOrd="0" destOrd="0" presId="urn:microsoft.com/office/officeart/2005/8/layout/lProcess2"/>
    <dgm:cxn modelId="{7D150C32-38CA-4EA1-B1A3-A35D8815BE55}" type="presOf" srcId="{F1518460-1793-4534-B414-FE440B7CCBC4}" destId="{2FA02990-F829-4E5B-89CD-F6C96FDA28BC}" srcOrd="0" destOrd="0" presId="urn:microsoft.com/office/officeart/2005/8/layout/lProcess2"/>
    <dgm:cxn modelId="{D8DAD6F6-E7C7-4E60-9F0F-DD226DF1C0D4}" type="presParOf" srcId="{B3725DFC-D25E-4392-9C7D-8D7C7AFB5904}" destId="{B1069752-AE1C-4C8E-A3FC-BADF571AE548}" srcOrd="0" destOrd="0" presId="urn:microsoft.com/office/officeart/2005/8/layout/lProcess2"/>
    <dgm:cxn modelId="{00B95964-5E91-4F4B-815C-3D5AA9459647}" type="presParOf" srcId="{B1069752-AE1C-4C8E-A3FC-BADF571AE548}" destId="{3E39ADA9-7461-4403-96B1-30EC8279B94F}" srcOrd="0" destOrd="0" presId="urn:microsoft.com/office/officeart/2005/8/layout/lProcess2"/>
    <dgm:cxn modelId="{F134D3EE-0A1A-45F2-A6DE-61C3690F5B8E}" type="presParOf" srcId="{B1069752-AE1C-4C8E-A3FC-BADF571AE548}" destId="{A5098EAD-CB32-49AB-8207-F845C12FEF3B}" srcOrd="1" destOrd="0" presId="urn:microsoft.com/office/officeart/2005/8/layout/lProcess2"/>
    <dgm:cxn modelId="{A706B81D-1A59-48B7-8D83-B7C5CFBE65A6}" type="presParOf" srcId="{B1069752-AE1C-4C8E-A3FC-BADF571AE548}" destId="{1FAF9E40-18AC-4379-8415-05A0DD520D48}" srcOrd="2" destOrd="0" presId="urn:microsoft.com/office/officeart/2005/8/layout/lProcess2"/>
    <dgm:cxn modelId="{E257C24D-053F-4E19-BA1B-6D407E36553C}" type="presParOf" srcId="{1FAF9E40-18AC-4379-8415-05A0DD520D48}" destId="{26AE855B-2E9D-4507-B945-077CDFF339EA}" srcOrd="0" destOrd="0" presId="urn:microsoft.com/office/officeart/2005/8/layout/lProcess2"/>
    <dgm:cxn modelId="{0A8FE5B4-D5F0-41C5-A5CE-50EE33134329}" type="presParOf" srcId="{26AE855B-2E9D-4507-B945-077CDFF339EA}" destId="{828B2106-E73C-45B9-B42B-22E36EE41DAD}" srcOrd="0" destOrd="0" presId="urn:microsoft.com/office/officeart/2005/8/layout/lProcess2"/>
    <dgm:cxn modelId="{64323E44-095A-496E-8AE8-4A70E26AC274}" type="presParOf" srcId="{B3725DFC-D25E-4392-9C7D-8D7C7AFB5904}" destId="{4989BEED-5A51-422B-A81A-AAB55A33245F}" srcOrd="1" destOrd="0" presId="urn:microsoft.com/office/officeart/2005/8/layout/lProcess2"/>
    <dgm:cxn modelId="{3EFE792D-0395-46C3-A172-40D1F2EE88C8}" type="presParOf" srcId="{B3725DFC-D25E-4392-9C7D-8D7C7AFB5904}" destId="{4EB97075-775E-498F-98C3-41198B2D1020}" srcOrd="2" destOrd="0" presId="urn:microsoft.com/office/officeart/2005/8/layout/lProcess2"/>
    <dgm:cxn modelId="{0E746C23-40A9-43DD-8BDD-2DEA9E9DDE4D}" type="presParOf" srcId="{4EB97075-775E-498F-98C3-41198B2D1020}" destId="{D7E5EE87-6EC7-46F3-BEAE-9CC921CAF151}" srcOrd="0" destOrd="0" presId="urn:microsoft.com/office/officeart/2005/8/layout/lProcess2"/>
    <dgm:cxn modelId="{9216C1E0-129E-4B48-858C-731D17552714}" type="presParOf" srcId="{4EB97075-775E-498F-98C3-41198B2D1020}" destId="{DC0C4809-40C6-479F-AF65-91769ABE7053}" srcOrd="1" destOrd="0" presId="urn:microsoft.com/office/officeart/2005/8/layout/lProcess2"/>
    <dgm:cxn modelId="{368FDCCF-96D6-4888-93CD-81A0CE4024FD}" type="presParOf" srcId="{4EB97075-775E-498F-98C3-41198B2D1020}" destId="{6BECD8B0-6938-4E9C-85CB-5242950FCC57}" srcOrd="2" destOrd="0" presId="urn:microsoft.com/office/officeart/2005/8/layout/lProcess2"/>
    <dgm:cxn modelId="{CA494E05-D8B5-46E0-9B8C-566A57D9BA15}" type="presParOf" srcId="{6BECD8B0-6938-4E9C-85CB-5242950FCC57}" destId="{0AA18AB8-820D-439E-ACC0-1D3C25BC1E1A}" srcOrd="0" destOrd="0" presId="urn:microsoft.com/office/officeart/2005/8/layout/lProcess2"/>
    <dgm:cxn modelId="{3A8540AB-5887-4C26-B23A-918CA37E3F9B}" type="presParOf" srcId="{0AA18AB8-820D-439E-ACC0-1D3C25BC1E1A}" destId="{C922B694-3D2C-4192-87C0-810DA0E49F2D}" srcOrd="0" destOrd="0" presId="urn:microsoft.com/office/officeart/2005/8/layout/lProcess2"/>
    <dgm:cxn modelId="{AAF695A0-575A-4159-B942-785192BDF199}" type="presParOf" srcId="{0AA18AB8-820D-439E-ACC0-1D3C25BC1E1A}" destId="{0C9542CA-FF2D-49CB-853A-732673FA9A68}" srcOrd="1" destOrd="0" presId="urn:microsoft.com/office/officeart/2005/8/layout/lProcess2"/>
    <dgm:cxn modelId="{34E443E2-39D0-4CF3-B383-4EE4FB395915}" type="presParOf" srcId="{0AA18AB8-820D-439E-ACC0-1D3C25BC1E1A}" destId="{B9734301-2B2F-4B97-956E-995C3FEA9EE4}" srcOrd="2" destOrd="0" presId="urn:microsoft.com/office/officeart/2005/8/layout/lProcess2"/>
    <dgm:cxn modelId="{E22942A9-F0B6-4598-AE96-E277ED6AA2B0}" type="presParOf" srcId="{0AA18AB8-820D-439E-ACC0-1D3C25BC1E1A}" destId="{8AA0CBFB-40D5-4688-883C-03A42064F24F}" srcOrd="3" destOrd="0" presId="urn:microsoft.com/office/officeart/2005/8/layout/lProcess2"/>
    <dgm:cxn modelId="{44A464BC-B06F-4097-953F-46C88063B4A4}" type="presParOf" srcId="{0AA18AB8-820D-439E-ACC0-1D3C25BC1E1A}" destId="{241A7842-0630-4C11-B5AC-219FB1392C3D}" srcOrd="4" destOrd="0" presId="urn:microsoft.com/office/officeart/2005/8/layout/lProcess2"/>
    <dgm:cxn modelId="{AC536171-AF61-43F0-AEF6-CF2A1BA88A42}" type="presParOf" srcId="{B3725DFC-D25E-4392-9C7D-8D7C7AFB5904}" destId="{914DA5F0-7C86-4CDD-B761-E6D0AD124A4B}" srcOrd="3" destOrd="0" presId="urn:microsoft.com/office/officeart/2005/8/layout/lProcess2"/>
    <dgm:cxn modelId="{96EDEB3D-DEA4-42B8-9C95-B3E9A85C4DCA}" type="presParOf" srcId="{B3725DFC-D25E-4392-9C7D-8D7C7AFB5904}" destId="{9BA7A07E-E3E8-42DF-AA2E-9C4E08C61DB4}" srcOrd="4" destOrd="0" presId="urn:microsoft.com/office/officeart/2005/8/layout/lProcess2"/>
    <dgm:cxn modelId="{0C1EDD22-5233-49D0-B56C-87B66139CD66}" type="presParOf" srcId="{9BA7A07E-E3E8-42DF-AA2E-9C4E08C61DB4}" destId="{CB357D36-C82A-4455-A165-5A677F6FBD7C}" srcOrd="0" destOrd="0" presId="urn:microsoft.com/office/officeart/2005/8/layout/lProcess2"/>
    <dgm:cxn modelId="{963A1FFA-01EE-425B-B94D-D0B4AC78393A}" type="presParOf" srcId="{9BA7A07E-E3E8-42DF-AA2E-9C4E08C61DB4}" destId="{B0517FC2-FE2D-4CC4-8ED7-46B29CF42F0C}" srcOrd="1" destOrd="0" presId="urn:microsoft.com/office/officeart/2005/8/layout/lProcess2"/>
    <dgm:cxn modelId="{B23712F3-F862-46A7-B78A-E95338407CCF}" type="presParOf" srcId="{9BA7A07E-E3E8-42DF-AA2E-9C4E08C61DB4}" destId="{5A1417A5-C882-41BA-A81D-CBB9DED1772C}" srcOrd="2" destOrd="0" presId="urn:microsoft.com/office/officeart/2005/8/layout/lProcess2"/>
    <dgm:cxn modelId="{CCA2F873-B6CE-4645-90E7-D0F0E9DBF2AD}" type="presParOf" srcId="{5A1417A5-C882-41BA-A81D-CBB9DED1772C}" destId="{6A745870-5D70-4E76-B24B-E3046BB8E831}" srcOrd="0" destOrd="0" presId="urn:microsoft.com/office/officeart/2005/8/layout/lProcess2"/>
    <dgm:cxn modelId="{41C7837C-79B1-4CF3-A788-9C01F5A7DC3A}" type="presParOf" srcId="{6A745870-5D70-4E76-B24B-E3046BB8E831}" destId="{C4401382-E080-4A17-8209-E7DD421939C0}" srcOrd="0" destOrd="0" presId="urn:microsoft.com/office/officeart/2005/8/layout/lProcess2"/>
    <dgm:cxn modelId="{74B22462-DA15-407F-91E2-CD6573ED8587}" type="presParOf" srcId="{6A745870-5D70-4E76-B24B-E3046BB8E831}" destId="{F57D4A9D-49FD-47B9-8986-7EDC2B4EBC54}" srcOrd="1" destOrd="0" presId="urn:microsoft.com/office/officeart/2005/8/layout/lProcess2"/>
    <dgm:cxn modelId="{1039E84B-FE1E-4D18-B5A9-755097D53300}" type="presParOf" srcId="{6A745870-5D70-4E76-B24B-E3046BB8E831}" destId="{2FA02990-F829-4E5B-89CD-F6C96FDA28B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65FEC-58CC-4831-B894-8241B738F34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8A7DD-0412-41D3-9C15-7C43FA30A652}">
      <dgm:prSet phldrT="[Text]"/>
      <dgm:spPr>
        <a:xfrm>
          <a:off x="1248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Responsibilities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5151EB23-BFED-47F7-9DBB-55D4E36646C0}" type="parTrans" cxnId="{698A4365-E43E-4A52-88AC-5646B4EB932B}">
      <dgm:prSet/>
      <dgm:spPr/>
      <dgm:t>
        <a:bodyPr/>
        <a:lstStyle/>
        <a:p>
          <a:endParaRPr lang="en-US"/>
        </a:p>
      </dgm:t>
    </dgm:pt>
    <dgm:pt modelId="{1D48582B-4026-4977-B60A-FEFD52B529DD}" type="sibTrans" cxnId="{698A4365-E43E-4A52-88AC-5646B4EB932B}">
      <dgm:prSet/>
      <dgm:spPr/>
      <dgm:t>
        <a:bodyPr/>
        <a:lstStyle/>
        <a:p>
          <a:endParaRPr lang="en-US"/>
        </a:p>
      </dgm:t>
    </dgm:pt>
    <dgm:pt modelId="{1B7DF9FF-D42B-4D10-B20F-F386E6DFF70A}">
      <dgm:prSet/>
      <dgm:spPr>
        <a:xfrm>
          <a:off x="3490813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Skills </a:t>
          </a:r>
          <a:endParaRPr lang="en-US" dirty="0">
            <a:solidFill>
              <a:prstClr val="black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EB43A6FF-E46E-40B5-AE98-3F533F20BDD9}" type="parTrans" cxnId="{E164B237-3C80-4EE7-8142-0215E99E25C9}">
      <dgm:prSet/>
      <dgm:spPr/>
      <dgm:t>
        <a:bodyPr/>
        <a:lstStyle/>
        <a:p>
          <a:endParaRPr lang="en-US"/>
        </a:p>
      </dgm:t>
    </dgm:pt>
    <dgm:pt modelId="{8C323F4E-CB85-40EB-B16D-8E6F6B6A3DC2}" type="sibTrans" cxnId="{E164B237-3C80-4EE7-8142-0215E99E25C9}">
      <dgm:prSet/>
      <dgm:spPr/>
      <dgm:t>
        <a:bodyPr/>
        <a:lstStyle/>
        <a:p>
          <a:endParaRPr lang="en-US"/>
        </a:p>
      </dgm:t>
    </dgm:pt>
    <dgm:pt modelId="{2C80B96C-91F7-4CF8-8619-F22811281AA5}">
      <dgm:prSet/>
      <dgm:spPr>
        <a:xfrm>
          <a:off x="3815423" y="1250770"/>
          <a:ext cx="2596885" cy="125585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Expert provider in their discipline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22C26414-6BFB-405D-998E-3D9E64793010}" type="parTrans" cxnId="{77F25B9B-9D60-4496-A6BE-E2BAF9FA1D6C}">
      <dgm:prSet/>
      <dgm:spPr/>
      <dgm:t>
        <a:bodyPr/>
        <a:lstStyle/>
        <a:p>
          <a:endParaRPr lang="en-US"/>
        </a:p>
      </dgm:t>
    </dgm:pt>
    <dgm:pt modelId="{A5D1DC45-6C8F-4256-A8F3-26DDD2BD437B}" type="sibTrans" cxnId="{77F25B9B-9D60-4496-A6BE-E2BAF9FA1D6C}">
      <dgm:prSet/>
      <dgm:spPr/>
      <dgm:t>
        <a:bodyPr/>
        <a:lstStyle/>
        <a:p>
          <a:endParaRPr lang="en-US"/>
        </a:p>
      </dgm:t>
    </dgm:pt>
    <dgm:pt modelId="{CC26FED9-0DF0-49DA-BF12-1B6D6D302686}">
      <dgm:prSet/>
      <dgm:spPr>
        <a:xfrm>
          <a:off x="3815423" y="2699834"/>
          <a:ext cx="2596885" cy="125585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Commitment to training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D1E8FF35-8FCE-4108-993D-48665B74BE8F}" type="parTrans" cxnId="{CEAD43A7-F371-411B-B5E3-331201515D84}">
      <dgm:prSet/>
      <dgm:spPr/>
      <dgm:t>
        <a:bodyPr/>
        <a:lstStyle/>
        <a:p>
          <a:endParaRPr lang="en-US"/>
        </a:p>
      </dgm:t>
    </dgm:pt>
    <dgm:pt modelId="{5E2CE881-6039-4AB0-BA75-968928065DCD}" type="sibTrans" cxnId="{CEAD43A7-F371-411B-B5E3-331201515D84}">
      <dgm:prSet/>
      <dgm:spPr/>
      <dgm:t>
        <a:bodyPr/>
        <a:lstStyle/>
        <a:p>
          <a:endParaRPr lang="en-US"/>
        </a:p>
      </dgm:t>
    </dgm:pt>
    <dgm:pt modelId="{E84E87EB-78C4-43A8-B552-633765004343}">
      <dgm:prSet/>
      <dgm:spPr>
        <a:xfrm>
          <a:off x="6980377" y="0"/>
          <a:ext cx="3246106" cy="4165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Suggested            </a:t>
          </a:r>
          <a:r>
            <a:rPr lang="en-US" dirty="0" smtClean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Time Commitment</a:t>
          </a:r>
          <a:endParaRPr lang="en-US" dirty="0">
            <a:solidFill>
              <a:prstClr val="black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A4CA14EE-B2AF-4DB5-9281-C0C224297C8D}" type="parTrans" cxnId="{5B0E6C6F-4D05-45D9-9199-DE7B9503F03D}">
      <dgm:prSet/>
      <dgm:spPr/>
      <dgm:t>
        <a:bodyPr/>
        <a:lstStyle/>
        <a:p>
          <a:endParaRPr lang="en-US"/>
        </a:p>
      </dgm:t>
    </dgm:pt>
    <dgm:pt modelId="{ACC60EA2-CDC8-40E8-A51A-40F904A00E1E}" type="sibTrans" cxnId="{5B0E6C6F-4D05-45D9-9199-DE7B9503F03D}">
      <dgm:prSet/>
      <dgm:spPr/>
      <dgm:t>
        <a:bodyPr/>
        <a:lstStyle/>
        <a:p>
          <a:endParaRPr lang="en-US"/>
        </a:p>
      </dgm:t>
    </dgm:pt>
    <dgm:pt modelId="{BC0E3E41-62FB-4933-8801-2F97D552F267}">
      <dgm:prSet/>
      <dgm:spPr>
        <a:xfrm>
          <a:off x="7304988" y="1249550"/>
          <a:ext cx="2596885" cy="270735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Postgraduate Training Program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– 4 to 8 hours per week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FE670F6C-DA3E-4666-9CA1-AD41978AE720}" type="parTrans" cxnId="{E4202F68-6850-47E7-A6DD-96AAD5482205}">
      <dgm:prSet/>
      <dgm:spPr/>
      <dgm:t>
        <a:bodyPr/>
        <a:lstStyle/>
        <a:p>
          <a:endParaRPr lang="en-US"/>
        </a:p>
      </dgm:t>
    </dgm:pt>
    <dgm:pt modelId="{D00BCE1D-3C11-457E-AEAE-96B75BB29C82}" type="sibTrans" cxnId="{E4202F68-6850-47E7-A6DD-96AAD5482205}">
      <dgm:prSet/>
      <dgm:spPr/>
      <dgm:t>
        <a:bodyPr/>
        <a:lstStyle/>
        <a:p>
          <a:endParaRPr lang="en-US"/>
        </a:p>
      </dgm:t>
    </dgm:pt>
    <dgm:pt modelId="{5F16F86A-6587-41FF-8AFC-D0ED0439C6A6}">
      <dgm:prSet phldrT="[Text]"/>
      <dgm:spPr>
        <a:xfrm>
          <a:off x="325859" y="1249550"/>
          <a:ext cx="2596885" cy="270735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Responsible for direct training and supervision of trainees </a:t>
          </a:r>
          <a:endParaRPr lang="en-US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64215766-A782-420C-B80C-7B20586D9CBA}" type="parTrans" cxnId="{8A5D9B65-B9FB-4BF5-91D0-619F30AE58EA}">
      <dgm:prSet/>
      <dgm:spPr/>
      <dgm:t>
        <a:bodyPr/>
        <a:lstStyle/>
        <a:p>
          <a:endParaRPr lang="en-US"/>
        </a:p>
      </dgm:t>
    </dgm:pt>
    <dgm:pt modelId="{FB23AA82-6627-41CF-960A-12537F65F556}" type="sibTrans" cxnId="{8A5D9B65-B9FB-4BF5-91D0-619F30AE58EA}">
      <dgm:prSet/>
      <dgm:spPr/>
      <dgm:t>
        <a:bodyPr/>
        <a:lstStyle/>
        <a:p>
          <a:endParaRPr lang="en-US"/>
        </a:p>
      </dgm:t>
    </dgm:pt>
    <dgm:pt modelId="{B3725DFC-D25E-4392-9C7D-8D7C7AFB5904}" type="pres">
      <dgm:prSet presAssocID="{AAF65FEC-58CC-4831-B894-8241B738F3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69752-AE1C-4C8E-A3FC-BADF571AE548}" type="pres">
      <dgm:prSet presAssocID="{15D8A7DD-0412-41D3-9C15-7C43FA30A652}" presName="compNode" presStyleCnt="0"/>
      <dgm:spPr/>
    </dgm:pt>
    <dgm:pt modelId="{3E39ADA9-7461-4403-96B1-30EC8279B94F}" type="pres">
      <dgm:prSet presAssocID="{15D8A7DD-0412-41D3-9C15-7C43FA30A652}" presName="aNode" presStyleLbl="bgShp" presStyleIdx="0" presStyleCnt="3"/>
      <dgm:spPr/>
      <dgm:t>
        <a:bodyPr/>
        <a:lstStyle/>
        <a:p>
          <a:endParaRPr lang="en-US"/>
        </a:p>
      </dgm:t>
    </dgm:pt>
    <dgm:pt modelId="{A5098EAD-CB32-49AB-8207-F845C12FEF3B}" type="pres">
      <dgm:prSet presAssocID="{15D8A7DD-0412-41D3-9C15-7C43FA30A652}" presName="textNode" presStyleLbl="bgShp" presStyleIdx="0" presStyleCnt="3"/>
      <dgm:spPr/>
      <dgm:t>
        <a:bodyPr/>
        <a:lstStyle/>
        <a:p>
          <a:endParaRPr lang="en-US"/>
        </a:p>
      </dgm:t>
    </dgm:pt>
    <dgm:pt modelId="{1FAF9E40-18AC-4379-8415-05A0DD520D48}" type="pres">
      <dgm:prSet presAssocID="{15D8A7DD-0412-41D3-9C15-7C43FA30A652}" presName="compChildNode" presStyleCnt="0"/>
      <dgm:spPr/>
    </dgm:pt>
    <dgm:pt modelId="{26AE855B-2E9D-4507-B945-077CDFF339EA}" type="pres">
      <dgm:prSet presAssocID="{15D8A7DD-0412-41D3-9C15-7C43FA30A652}" presName="theInnerList" presStyleCnt="0"/>
      <dgm:spPr/>
    </dgm:pt>
    <dgm:pt modelId="{E09162F6-162A-44BF-9A50-EB67BCD0C945}" type="pres">
      <dgm:prSet presAssocID="{5F16F86A-6587-41FF-8AFC-D0ED0439C6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9BEED-5A51-422B-A81A-AAB55A33245F}" type="pres">
      <dgm:prSet presAssocID="{15D8A7DD-0412-41D3-9C15-7C43FA30A652}" presName="aSpace" presStyleCnt="0"/>
      <dgm:spPr/>
    </dgm:pt>
    <dgm:pt modelId="{AFCD0118-66AA-4CE6-8BFD-6C1A77B19B0A}" type="pres">
      <dgm:prSet presAssocID="{1B7DF9FF-D42B-4D10-B20F-F386E6DFF70A}" presName="compNode" presStyleCnt="0"/>
      <dgm:spPr/>
    </dgm:pt>
    <dgm:pt modelId="{1CD91FB2-9389-4550-B346-2A5C9A0A89A7}" type="pres">
      <dgm:prSet presAssocID="{1B7DF9FF-D42B-4D10-B20F-F386E6DFF70A}" presName="aNode" presStyleLbl="bgShp" presStyleIdx="1" presStyleCnt="3"/>
      <dgm:spPr/>
      <dgm:t>
        <a:bodyPr/>
        <a:lstStyle/>
        <a:p>
          <a:endParaRPr lang="en-US"/>
        </a:p>
      </dgm:t>
    </dgm:pt>
    <dgm:pt modelId="{BAA0D830-FDBF-4DE2-AF28-AE5EA24B6928}" type="pres">
      <dgm:prSet presAssocID="{1B7DF9FF-D42B-4D10-B20F-F386E6DFF70A}" presName="textNode" presStyleLbl="bgShp" presStyleIdx="1" presStyleCnt="3"/>
      <dgm:spPr/>
      <dgm:t>
        <a:bodyPr/>
        <a:lstStyle/>
        <a:p>
          <a:endParaRPr lang="en-US"/>
        </a:p>
      </dgm:t>
    </dgm:pt>
    <dgm:pt modelId="{8955C448-18ED-498E-ADD5-C4224B3E7BC6}" type="pres">
      <dgm:prSet presAssocID="{1B7DF9FF-D42B-4D10-B20F-F386E6DFF70A}" presName="compChildNode" presStyleCnt="0"/>
      <dgm:spPr/>
    </dgm:pt>
    <dgm:pt modelId="{3FE1A9CF-51B6-40F4-A31F-2A0FC9582F1F}" type="pres">
      <dgm:prSet presAssocID="{1B7DF9FF-D42B-4D10-B20F-F386E6DFF70A}" presName="theInnerList" presStyleCnt="0"/>
      <dgm:spPr/>
    </dgm:pt>
    <dgm:pt modelId="{A4B1C850-1DF4-459D-8D90-83DFCB0B6B0B}" type="pres">
      <dgm:prSet presAssocID="{2C80B96C-91F7-4CF8-8619-F22811281AA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AA3E6-BD35-485B-898C-3C1676A62E9F}" type="pres">
      <dgm:prSet presAssocID="{2C80B96C-91F7-4CF8-8619-F22811281AA5}" presName="aSpace2" presStyleCnt="0"/>
      <dgm:spPr/>
    </dgm:pt>
    <dgm:pt modelId="{8A788300-7D12-49E1-91DA-7294116FDF7C}" type="pres">
      <dgm:prSet presAssocID="{CC26FED9-0DF0-49DA-BF12-1B6D6D30268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FFF8-10A3-421E-9849-265D1FF5F735}" type="pres">
      <dgm:prSet presAssocID="{1B7DF9FF-D42B-4D10-B20F-F386E6DFF70A}" presName="aSpace" presStyleCnt="0"/>
      <dgm:spPr/>
    </dgm:pt>
    <dgm:pt modelId="{03B8319D-4E7F-4839-921A-77606A6D74A4}" type="pres">
      <dgm:prSet presAssocID="{E84E87EB-78C4-43A8-B552-633765004343}" presName="compNode" presStyleCnt="0"/>
      <dgm:spPr/>
    </dgm:pt>
    <dgm:pt modelId="{F2FC1C8B-1857-4115-82D8-19FEAF781281}" type="pres">
      <dgm:prSet presAssocID="{E84E87EB-78C4-43A8-B552-633765004343}" presName="aNode" presStyleLbl="bgShp" presStyleIdx="2" presStyleCnt="3"/>
      <dgm:spPr/>
      <dgm:t>
        <a:bodyPr/>
        <a:lstStyle/>
        <a:p>
          <a:endParaRPr lang="en-US"/>
        </a:p>
      </dgm:t>
    </dgm:pt>
    <dgm:pt modelId="{E619E2DE-294F-4B2E-ABC7-2CBE61482EA5}" type="pres">
      <dgm:prSet presAssocID="{E84E87EB-78C4-43A8-B552-633765004343}" presName="textNode" presStyleLbl="bgShp" presStyleIdx="2" presStyleCnt="3"/>
      <dgm:spPr/>
      <dgm:t>
        <a:bodyPr/>
        <a:lstStyle/>
        <a:p>
          <a:endParaRPr lang="en-US"/>
        </a:p>
      </dgm:t>
    </dgm:pt>
    <dgm:pt modelId="{94B6D0EA-AD8E-4A14-9C89-C34C0DB6F1D4}" type="pres">
      <dgm:prSet presAssocID="{E84E87EB-78C4-43A8-B552-633765004343}" presName="compChildNode" presStyleCnt="0"/>
      <dgm:spPr/>
    </dgm:pt>
    <dgm:pt modelId="{748E7029-5E2C-42D2-8F45-07C9312C3069}" type="pres">
      <dgm:prSet presAssocID="{E84E87EB-78C4-43A8-B552-633765004343}" presName="theInnerList" presStyleCnt="0"/>
      <dgm:spPr/>
    </dgm:pt>
    <dgm:pt modelId="{CE4F760E-89A1-4026-900A-16B6B331E0C2}" type="pres">
      <dgm:prSet presAssocID="{BC0E3E41-62FB-4933-8801-2F97D552F26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C60152-86E6-4834-90DA-38A61C02F74E}" type="presOf" srcId="{E84E87EB-78C4-43A8-B552-633765004343}" destId="{F2FC1C8B-1857-4115-82D8-19FEAF781281}" srcOrd="0" destOrd="0" presId="urn:microsoft.com/office/officeart/2005/8/layout/lProcess2"/>
    <dgm:cxn modelId="{A27458EE-303F-4878-8EF0-9CB88871F28A}" type="presOf" srcId="{1B7DF9FF-D42B-4D10-B20F-F386E6DFF70A}" destId="{1CD91FB2-9389-4550-B346-2A5C9A0A89A7}" srcOrd="0" destOrd="0" presId="urn:microsoft.com/office/officeart/2005/8/layout/lProcess2"/>
    <dgm:cxn modelId="{8A5D9B65-B9FB-4BF5-91D0-619F30AE58EA}" srcId="{15D8A7DD-0412-41D3-9C15-7C43FA30A652}" destId="{5F16F86A-6587-41FF-8AFC-D0ED0439C6A6}" srcOrd="0" destOrd="0" parTransId="{64215766-A782-420C-B80C-7B20586D9CBA}" sibTransId="{FB23AA82-6627-41CF-960A-12537F65F556}"/>
    <dgm:cxn modelId="{2E607056-7086-42BC-ACD8-3946ACFE32CC}" type="presOf" srcId="{BC0E3E41-62FB-4933-8801-2F97D552F267}" destId="{CE4F760E-89A1-4026-900A-16B6B331E0C2}" srcOrd="0" destOrd="0" presId="urn:microsoft.com/office/officeart/2005/8/layout/lProcess2"/>
    <dgm:cxn modelId="{EA1BF774-7722-404F-A578-5588D9DA4F87}" type="presOf" srcId="{2C80B96C-91F7-4CF8-8619-F22811281AA5}" destId="{A4B1C850-1DF4-459D-8D90-83DFCB0B6B0B}" srcOrd="0" destOrd="0" presId="urn:microsoft.com/office/officeart/2005/8/layout/lProcess2"/>
    <dgm:cxn modelId="{C3F4A699-F9E7-4C33-B863-14E0134A96CC}" type="presOf" srcId="{15D8A7DD-0412-41D3-9C15-7C43FA30A652}" destId="{A5098EAD-CB32-49AB-8207-F845C12FEF3B}" srcOrd="1" destOrd="0" presId="urn:microsoft.com/office/officeart/2005/8/layout/lProcess2"/>
    <dgm:cxn modelId="{469FA157-F5CF-49F4-83A5-B3D1DED83CDD}" type="presOf" srcId="{15D8A7DD-0412-41D3-9C15-7C43FA30A652}" destId="{3E39ADA9-7461-4403-96B1-30EC8279B94F}" srcOrd="0" destOrd="0" presId="urn:microsoft.com/office/officeart/2005/8/layout/lProcess2"/>
    <dgm:cxn modelId="{DF56534C-730A-403D-B521-EA4A0BF8E059}" type="presOf" srcId="{AAF65FEC-58CC-4831-B894-8241B738F348}" destId="{B3725DFC-D25E-4392-9C7D-8D7C7AFB5904}" srcOrd="0" destOrd="0" presId="urn:microsoft.com/office/officeart/2005/8/layout/lProcess2"/>
    <dgm:cxn modelId="{E164B237-3C80-4EE7-8142-0215E99E25C9}" srcId="{AAF65FEC-58CC-4831-B894-8241B738F348}" destId="{1B7DF9FF-D42B-4D10-B20F-F386E6DFF70A}" srcOrd="1" destOrd="0" parTransId="{EB43A6FF-E46E-40B5-AE98-3F533F20BDD9}" sibTransId="{8C323F4E-CB85-40EB-B16D-8E6F6B6A3DC2}"/>
    <dgm:cxn modelId="{330CB63A-1888-4423-BC4B-DBC92397C244}" type="presOf" srcId="{CC26FED9-0DF0-49DA-BF12-1B6D6D302686}" destId="{8A788300-7D12-49E1-91DA-7294116FDF7C}" srcOrd="0" destOrd="0" presId="urn:microsoft.com/office/officeart/2005/8/layout/lProcess2"/>
    <dgm:cxn modelId="{698A4365-E43E-4A52-88AC-5646B4EB932B}" srcId="{AAF65FEC-58CC-4831-B894-8241B738F348}" destId="{15D8A7DD-0412-41D3-9C15-7C43FA30A652}" srcOrd="0" destOrd="0" parTransId="{5151EB23-BFED-47F7-9DBB-55D4E36646C0}" sibTransId="{1D48582B-4026-4977-B60A-FEFD52B529DD}"/>
    <dgm:cxn modelId="{CEAD43A7-F371-411B-B5E3-331201515D84}" srcId="{1B7DF9FF-D42B-4D10-B20F-F386E6DFF70A}" destId="{CC26FED9-0DF0-49DA-BF12-1B6D6D302686}" srcOrd="1" destOrd="0" parTransId="{D1E8FF35-8FCE-4108-993D-48665B74BE8F}" sibTransId="{5E2CE881-6039-4AB0-BA75-968928065DCD}"/>
    <dgm:cxn modelId="{A938E89C-053C-4C77-ADE5-9CF7E78E3A6D}" type="presOf" srcId="{E84E87EB-78C4-43A8-B552-633765004343}" destId="{E619E2DE-294F-4B2E-ABC7-2CBE61482EA5}" srcOrd="1" destOrd="0" presId="urn:microsoft.com/office/officeart/2005/8/layout/lProcess2"/>
    <dgm:cxn modelId="{2FDFE60D-2F91-41D8-ACDF-56E9AA32FA5B}" type="presOf" srcId="{5F16F86A-6587-41FF-8AFC-D0ED0439C6A6}" destId="{E09162F6-162A-44BF-9A50-EB67BCD0C945}" srcOrd="0" destOrd="0" presId="urn:microsoft.com/office/officeart/2005/8/layout/lProcess2"/>
    <dgm:cxn modelId="{21C63A88-0FAF-4915-B764-70AF6912A543}" type="presOf" srcId="{1B7DF9FF-D42B-4D10-B20F-F386E6DFF70A}" destId="{BAA0D830-FDBF-4DE2-AF28-AE5EA24B6928}" srcOrd="1" destOrd="0" presId="urn:microsoft.com/office/officeart/2005/8/layout/lProcess2"/>
    <dgm:cxn modelId="{77F25B9B-9D60-4496-A6BE-E2BAF9FA1D6C}" srcId="{1B7DF9FF-D42B-4D10-B20F-F386E6DFF70A}" destId="{2C80B96C-91F7-4CF8-8619-F22811281AA5}" srcOrd="0" destOrd="0" parTransId="{22C26414-6BFB-405D-998E-3D9E64793010}" sibTransId="{A5D1DC45-6C8F-4256-A8F3-26DDD2BD437B}"/>
    <dgm:cxn modelId="{E4202F68-6850-47E7-A6DD-96AAD5482205}" srcId="{E84E87EB-78C4-43A8-B552-633765004343}" destId="{BC0E3E41-62FB-4933-8801-2F97D552F267}" srcOrd="0" destOrd="0" parTransId="{FE670F6C-DA3E-4666-9CA1-AD41978AE720}" sibTransId="{D00BCE1D-3C11-457E-AEAE-96B75BB29C82}"/>
    <dgm:cxn modelId="{5B0E6C6F-4D05-45D9-9199-DE7B9503F03D}" srcId="{AAF65FEC-58CC-4831-B894-8241B738F348}" destId="{E84E87EB-78C4-43A8-B552-633765004343}" srcOrd="2" destOrd="0" parTransId="{A4CA14EE-B2AF-4DB5-9281-C0C224297C8D}" sibTransId="{ACC60EA2-CDC8-40E8-A51A-40F904A00E1E}"/>
    <dgm:cxn modelId="{D8DAD6F6-E7C7-4E60-9F0F-DD226DF1C0D4}" type="presParOf" srcId="{B3725DFC-D25E-4392-9C7D-8D7C7AFB5904}" destId="{B1069752-AE1C-4C8E-A3FC-BADF571AE548}" srcOrd="0" destOrd="0" presId="urn:microsoft.com/office/officeart/2005/8/layout/lProcess2"/>
    <dgm:cxn modelId="{00B95964-5E91-4F4B-815C-3D5AA9459647}" type="presParOf" srcId="{B1069752-AE1C-4C8E-A3FC-BADF571AE548}" destId="{3E39ADA9-7461-4403-96B1-30EC8279B94F}" srcOrd="0" destOrd="0" presId="urn:microsoft.com/office/officeart/2005/8/layout/lProcess2"/>
    <dgm:cxn modelId="{F134D3EE-0A1A-45F2-A6DE-61C3690F5B8E}" type="presParOf" srcId="{B1069752-AE1C-4C8E-A3FC-BADF571AE548}" destId="{A5098EAD-CB32-49AB-8207-F845C12FEF3B}" srcOrd="1" destOrd="0" presId="urn:microsoft.com/office/officeart/2005/8/layout/lProcess2"/>
    <dgm:cxn modelId="{A706B81D-1A59-48B7-8D83-B7C5CFBE65A6}" type="presParOf" srcId="{B1069752-AE1C-4C8E-A3FC-BADF571AE548}" destId="{1FAF9E40-18AC-4379-8415-05A0DD520D48}" srcOrd="2" destOrd="0" presId="urn:microsoft.com/office/officeart/2005/8/layout/lProcess2"/>
    <dgm:cxn modelId="{E257C24D-053F-4E19-BA1B-6D407E36553C}" type="presParOf" srcId="{1FAF9E40-18AC-4379-8415-05A0DD520D48}" destId="{26AE855B-2E9D-4507-B945-077CDFF339EA}" srcOrd="0" destOrd="0" presId="urn:microsoft.com/office/officeart/2005/8/layout/lProcess2"/>
    <dgm:cxn modelId="{38617968-8176-4E70-8FE1-6F2A1BE51D74}" type="presParOf" srcId="{26AE855B-2E9D-4507-B945-077CDFF339EA}" destId="{E09162F6-162A-44BF-9A50-EB67BCD0C945}" srcOrd="0" destOrd="0" presId="urn:microsoft.com/office/officeart/2005/8/layout/lProcess2"/>
    <dgm:cxn modelId="{E3BF66B7-CB9F-4E5B-B668-609D16822584}" type="presParOf" srcId="{B3725DFC-D25E-4392-9C7D-8D7C7AFB5904}" destId="{4989BEED-5A51-422B-A81A-AAB55A33245F}" srcOrd="1" destOrd="0" presId="urn:microsoft.com/office/officeart/2005/8/layout/lProcess2"/>
    <dgm:cxn modelId="{F91218D8-7D1F-4529-B593-631AC8B200E3}" type="presParOf" srcId="{B3725DFC-D25E-4392-9C7D-8D7C7AFB5904}" destId="{AFCD0118-66AA-4CE6-8BFD-6C1A77B19B0A}" srcOrd="2" destOrd="0" presId="urn:microsoft.com/office/officeart/2005/8/layout/lProcess2"/>
    <dgm:cxn modelId="{72E3CABB-B77E-4839-AC33-F35F0D2141B1}" type="presParOf" srcId="{AFCD0118-66AA-4CE6-8BFD-6C1A77B19B0A}" destId="{1CD91FB2-9389-4550-B346-2A5C9A0A89A7}" srcOrd="0" destOrd="0" presId="urn:microsoft.com/office/officeart/2005/8/layout/lProcess2"/>
    <dgm:cxn modelId="{29067FAF-6F73-405A-A4FA-141CA448132F}" type="presParOf" srcId="{AFCD0118-66AA-4CE6-8BFD-6C1A77B19B0A}" destId="{BAA0D830-FDBF-4DE2-AF28-AE5EA24B6928}" srcOrd="1" destOrd="0" presId="urn:microsoft.com/office/officeart/2005/8/layout/lProcess2"/>
    <dgm:cxn modelId="{9A40896C-DF4C-4F2B-A991-116AF551A6DA}" type="presParOf" srcId="{AFCD0118-66AA-4CE6-8BFD-6C1A77B19B0A}" destId="{8955C448-18ED-498E-ADD5-C4224B3E7BC6}" srcOrd="2" destOrd="0" presId="urn:microsoft.com/office/officeart/2005/8/layout/lProcess2"/>
    <dgm:cxn modelId="{66223886-34A1-4AFB-A4C0-3A102D52EF9F}" type="presParOf" srcId="{8955C448-18ED-498E-ADD5-C4224B3E7BC6}" destId="{3FE1A9CF-51B6-40F4-A31F-2A0FC9582F1F}" srcOrd="0" destOrd="0" presId="urn:microsoft.com/office/officeart/2005/8/layout/lProcess2"/>
    <dgm:cxn modelId="{C4AE4030-B583-41B6-9565-23C8B24D735B}" type="presParOf" srcId="{3FE1A9CF-51B6-40F4-A31F-2A0FC9582F1F}" destId="{A4B1C850-1DF4-459D-8D90-83DFCB0B6B0B}" srcOrd="0" destOrd="0" presId="urn:microsoft.com/office/officeart/2005/8/layout/lProcess2"/>
    <dgm:cxn modelId="{972B1556-1307-4A36-8BBB-D5D68AD2DAB8}" type="presParOf" srcId="{3FE1A9CF-51B6-40F4-A31F-2A0FC9582F1F}" destId="{269AA3E6-BD35-485B-898C-3C1676A62E9F}" srcOrd="1" destOrd="0" presId="urn:microsoft.com/office/officeart/2005/8/layout/lProcess2"/>
    <dgm:cxn modelId="{6AD7D3A7-8D6C-4666-BBD5-606581D86ACF}" type="presParOf" srcId="{3FE1A9CF-51B6-40F4-A31F-2A0FC9582F1F}" destId="{8A788300-7D12-49E1-91DA-7294116FDF7C}" srcOrd="2" destOrd="0" presId="urn:microsoft.com/office/officeart/2005/8/layout/lProcess2"/>
    <dgm:cxn modelId="{643B930C-039D-4F04-969E-02E45EA39AFC}" type="presParOf" srcId="{B3725DFC-D25E-4392-9C7D-8D7C7AFB5904}" destId="{8687FFF8-10A3-421E-9849-265D1FF5F735}" srcOrd="3" destOrd="0" presId="urn:microsoft.com/office/officeart/2005/8/layout/lProcess2"/>
    <dgm:cxn modelId="{455C7806-6CD3-4D37-B472-09AB45AD8232}" type="presParOf" srcId="{B3725DFC-D25E-4392-9C7D-8D7C7AFB5904}" destId="{03B8319D-4E7F-4839-921A-77606A6D74A4}" srcOrd="4" destOrd="0" presId="urn:microsoft.com/office/officeart/2005/8/layout/lProcess2"/>
    <dgm:cxn modelId="{AE659EF1-5855-44F2-8EE2-4DABCEE3B8A2}" type="presParOf" srcId="{03B8319D-4E7F-4839-921A-77606A6D74A4}" destId="{F2FC1C8B-1857-4115-82D8-19FEAF781281}" srcOrd="0" destOrd="0" presId="urn:microsoft.com/office/officeart/2005/8/layout/lProcess2"/>
    <dgm:cxn modelId="{A195B412-FAC3-4D27-93CA-854505B5A417}" type="presParOf" srcId="{03B8319D-4E7F-4839-921A-77606A6D74A4}" destId="{E619E2DE-294F-4B2E-ABC7-2CBE61482EA5}" srcOrd="1" destOrd="0" presId="urn:microsoft.com/office/officeart/2005/8/layout/lProcess2"/>
    <dgm:cxn modelId="{D869E537-5680-4FCB-91D8-6D9163C08B67}" type="presParOf" srcId="{03B8319D-4E7F-4839-921A-77606A6D74A4}" destId="{94B6D0EA-AD8E-4A14-9C89-C34C0DB6F1D4}" srcOrd="2" destOrd="0" presId="urn:microsoft.com/office/officeart/2005/8/layout/lProcess2"/>
    <dgm:cxn modelId="{59E6C4D8-0F5F-47C6-AA1D-8A830730E10F}" type="presParOf" srcId="{94B6D0EA-AD8E-4A14-9C89-C34C0DB6F1D4}" destId="{748E7029-5E2C-42D2-8F45-07C9312C3069}" srcOrd="0" destOrd="0" presId="urn:microsoft.com/office/officeart/2005/8/layout/lProcess2"/>
    <dgm:cxn modelId="{D41DF9C5-73DA-4266-9800-608BB5372B74}" type="presParOf" srcId="{748E7029-5E2C-42D2-8F45-07C9312C3069}" destId="{CE4F760E-89A1-4026-900A-16B6B331E0C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2AF960-8499-4F07-BC52-58A9B6058A37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1F7831-39D2-4729-96C0-CF0FB77BF71C}">
      <dgm:prSet phldrT="[Text]" custT="1"/>
      <dgm:spPr/>
      <dgm:t>
        <a:bodyPr/>
        <a:lstStyle/>
        <a:p>
          <a:r>
            <a:rPr lang="en-US" sz="2400" dirty="0"/>
            <a:t>Student</a:t>
          </a:r>
        </a:p>
      </dgm:t>
    </dgm:pt>
    <dgm:pt modelId="{73C5E8A5-0063-4841-A06C-00CD9A804338}" type="parTrans" cxnId="{52CA84E0-78F6-40A9-A357-E0E0A9280943}">
      <dgm:prSet/>
      <dgm:spPr/>
      <dgm:t>
        <a:bodyPr/>
        <a:lstStyle/>
        <a:p>
          <a:endParaRPr lang="en-US"/>
        </a:p>
      </dgm:t>
    </dgm:pt>
    <dgm:pt modelId="{83B9D791-7A73-4907-B0F9-FD0EAA0C334F}" type="sibTrans" cxnId="{52CA84E0-78F6-40A9-A357-E0E0A9280943}">
      <dgm:prSet/>
      <dgm:spPr/>
      <dgm:t>
        <a:bodyPr/>
        <a:lstStyle/>
        <a:p>
          <a:endParaRPr lang="en-US"/>
        </a:p>
      </dgm:t>
    </dgm:pt>
    <dgm:pt modelId="{322342B1-709B-4916-83FB-CB9EEC82D50C}">
      <dgm:prSet phldrT="[Text]" custT="1"/>
      <dgm:spPr/>
      <dgm:t>
        <a:bodyPr/>
        <a:lstStyle/>
        <a:p>
          <a:r>
            <a:rPr lang="en-US" sz="2400" dirty="0"/>
            <a:t>Clinical Placement</a:t>
          </a:r>
        </a:p>
      </dgm:t>
    </dgm:pt>
    <dgm:pt modelId="{B030BA36-441E-4CF4-9005-055B7357FFB3}" type="parTrans" cxnId="{349D4DB2-9856-4BEA-9F26-8EB300BA63A7}">
      <dgm:prSet/>
      <dgm:spPr/>
      <dgm:t>
        <a:bodyPr/>
        <a:lstStyle/>
        <a:p>
          <a:endParaRPr lang="en-US"/>
        </a:p>
      </dgm:t>
    </dgm:pt>
    <dgm:pt modelId="{FA040D71-4CC7-429F-A9ED-3798B31D47AF}" type="sibTrans" cxnId="{349D4DB2-9856-4BEA-9F26-8EB300BA63A7}">
      <dgm:prSet/>
      <dgm:spPr/>
      <dgm:t>
        <a:bodyPr/>
        <a:lstStyle/>
        <a:p>
          <a:endParaRPr lang="en-US"/>
        </a:p>
      </dgm:t>
    </dgm:pt>
    <dgm:pt modelId="{45CA89A2-8323-46D0-9C17-127385014392}">
      <dgm:prSet phldrT="[Text]" custT="1"/>
      <dgm:spPr/>
      <dgm:t>
        <a:bodyPr/>
        <a:lstStyle/>
        <a:p>
          <a:r>
            <a:rPr lang="en-US" sz="2400" dirty="0"/>
            <a:t>Postgraduate Resident</a:t>
          </a:r>
        </a:p>
      </dgm:t>
    </dgm:pt>
    <dgm:pt modelId="{0F5448A5-4BAC-4EAB-937A-1102FC202571}" type="parTrans" cxnId="{CB38A742-51A5-49C0-A079-7F05CFDD061E}">
      <dgm:prSet/>
      <dgm:spPr/>
      <dgm:t>
        <a:bodyPr/>
        <a:lstStyle/>
        <a:p>
          <a:endParaRPr lang="en-US"/>
        </a:p>
      </dgm:t>
    </dgm:pt>
    <dgm:pt modelId="{11AB8409-A27F-428D-AF3F-DCB481C4C077}" type="sibTrans" cxnId="{CB38A742-51A5-49C0-A079-7F05CFDD061E}">
      <dgm:prSet/>
      <dgm:spPr/>
      <dgm:t>
        <a:bodyPr/>
        <a:lstStyle/>
        <a:p>
          <a:endParaRPr lang="en-US"/>
        </a:p>
      </dgm:t>
    </dgm:pt>
    <dgm:pt modelId="{900A01C9-D001-4CF3-857B-F8E4B5024A91}">
      <dgm:prSet phldrT="[Text]" custT="1"/>
      <dgm:spPr/>
      <dgm:t>
        <a:bodyPr/>
        <a:lstStyle/>
        <a:p>
          <a:r>
            <a:rPr lang="en-US" sz="2400" dirty="0"/>
            <a:t>Full-Time Provider</a:t>
          </a:r>
        </a:p>
      </dgm:t>
    </dgm:pt>
    <dgm:pt modelId="{6334EF5C-3861-46B8-862C-D213A60DACEE}" type="parTrans" cxnId="{2DAB59C2-5A1F-4AD3-9B0E-8868E29F979F}">
      <dgm:prSet/>
      <dgm:spPr/>
      <dgm:t>
        <a:bodyPr/>
        <a:lstStyle/>
        <a:p>
          <a:endParaRPr lang="en-US"/>
        </a:p>
      </dgm:t>
    </dgm:pt>
    <dgm:pt modelId="{38564756-F912-46A5-8557-9A7EB06B09C7}" type="sibTrans" cxnId="{2DAB59C2-5A1F-4AD3-9B0E-8868E29F979F}">
      <dgm:prSet/>
      <dgm:spPr/>
      <dgm:t>
        <a:bodyPr/>
        <a:lstStyle/>
        <a:p>
          <a:endParaRPr lang="en-US"/>
        </a:p>
      </dgm:t>
    </dgm:pt>
    <dgm:pt modelId="{62617E28-FB41-435C-89B4-4A032CC0A74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/>
            <a:t>Preceptor/</a:t>
          </a:r>
        </a:p>
        <a:p>
          <a:pPr>
            <a:spcAft>
              <a:spcPts val="0"/>
            </a:spcAft>
          </a:pPr>
          <a:r>
            <a:rPr lang="en-US" sz="2400" dirty="0"/>
            <a:t>Faculty</a:t>
          </a:r>
        </a:p>
      </dgm:t>
    </dgm:pt>
    <dgm:pt modelId="{CC54CBE0-5810-44A3-9B7C-F18979432D81}" type="parTrans" cxnId="{6AC0EF3C-8938-4C79-8D78-96FF4E88DE4A}">
      <dgm:prSet/>
      <dgm:spPr/>
      <dgm:t>
        <a:bodyPr/>
        <a:lstStyle/>
        <a:p>
          <a:endParaRPr lang="en-US"/>
        </a:p>
      </dgm:t>
    </dgm:pt>
    <dgm:pt modelId="{26289907-C5DA-41E4-9C2C-BF841DE5F420}" type="sibTrans" cxnId="{6AC0EF3C-8938-4C79-8D78-96FF4E88DE4A}">
      <dgm:prSet/>
      <dgm:spPr/>
      <dgm:t>
        <a:bodyPr/>
        <a:lstStyle/>
        <a:p>
          <a:endParaRPr lang="en-US"/>
        </a:p>
      </dgm:t>
    </dgm:pt>
    <dgm:pt modelId="{7C956307-36CF-4C2B-90B3-66C4E254E4F0}" type="pres">
      <dgm:prSet presAssocID="{BC2AF960-8499-4F07-BC52-58A9B6058A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040DD-FA15-45D9-B339-D1519DE47884}" type="pres">
      <dgm:prSet presAssocID="{161F7831-39D2-4729-96C0-CF0FB77BF7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3D5E2-A3AB-48AA-9CE6-C5EE71D6E221}" type="pres">
      <dgm:prSet presAssocID="{83B9D791-7A73-4907-B0F9-FD0EAA0C334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299E02F-709A-4E0D-861E-4599F712C4CD}" type="pres">
      <dgm:prSet presAssocID="{83B9D791-7A73-4907-B0F9-FD0EAA0C334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416B0D7-6201-406D-896C-79FE812C74DF}" type="pres">
      <dgm:prSet presAssocID="{322342B1-709B-4916-83FB-CB9EEC82D5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E8FF3-3902-4CDE-BB1A-AAA77E2A92BF}" type="pres">
      <dgm:prSet presAssocID="{FA040D71-4CC7-429F-A9ED-3798B31D47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CB7952D-977A-40E5-829E-9C59212F1AD1}" type="pres">
      <dgm:prSet presAssocID="{FA040D71-4CC7-429F-A9ED-3798B31D47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FC333D5-9A8D-41BF-B459-266D44397792}" type="pres">
      <dgm:prSet presAssocID="{45CA89A2-8323-46D0-9C17-127385014392}" presName="node" presStyleLbl="node1" presStyleIdx="2" presStyleCnt="5" custScaleX="117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F9BF-711B-4B8D-8AD7-33C73D740DC0}" type="pres">
      <dgm:prSet presAssocID="{11AB8409-A27F-428D-AF3F-DCB481C4C07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4B3CCAF-F6EB-4D12-A145-2B43523CBCB9}" type="pres">
      <dgm:prSet presAssocID="{11AB8409-A27F-428D-AF3F-DCB481C4C07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F9AAAF5-EF97-4C50-9F6F-0564F42A6DC5}" type="pres">
      <dgm:prSet presAssocID="{900A01C9-D001-4CF3-857B-F8E4B5024A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065DD-21C3-479C-BA3B-7C3FA01803A0}" type="pres">
      <dgm:prSet presAssocID="{38564756-F912-46A5-8557-9A7EB06B09C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3F3B75D-8852-49B4-B324-0E8791CBFF8D}" type="pres">
      <dgm:prSet presAssocID="{38564756-F912-46A5-8557-9A7EB06B09C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671482-8D39-42A3-B7D8-2FB42E68874B}" type="pres">
      <dgm:prSet presAssocID="{62617E28-FB41-435C-89B4-4A032CC0A7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94176-2583-4CE5-A9A8-5DEE4F446955}" type="pres">
      <dgm:prSet presAssocID="{26289907-C5DA-41E4-9C2C-BF841DE5F42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F59B2A2-DDFF-4B23-B4EF-71B2DBFCF486}" type="pres">
      <dgm:prSet presAssocID="{26289907-C5DA-41E4-9C2C-BF841DE5F42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2555050-CF7C-43B4-A10A-467B9071A02E}" type="presOf" srcId="{83B9D791-7A73-4907-B0F9-FD0EAA0C334F}" destId="{5299E02F-709A-4E0D-861E-4599F712C4CD}" srcOrd="1" destOrd="0" presId="urn:microsoft.com/office/officeart/2005/8/layout/cycle7"/>
    <dgm:cxn modelId="{5D443C79-AE97-4E46-A8C7-C438F08A2EDB}" type="presOf" srcId="{45CA89A2-8323-46D0-9C17-127385014392}" destId="{8FC333D5-9A8D-41BF-B459-266D44397792}" srcOrd="0" destOrd="0" presId="urn:microsoft.com/office/officeart/2005/8/layout/cycle7"/>
    <dgm:cxn modelId="{FF529275-CE80-44A5-935F-B3A03ED86EAE}" type="presOf" srcId="{322342B1-709B-4916-83FB-CB9EEC82D50C}" destId="{A416B0D7-6201-406D-896C-79FE812C74DF}" srcOrd="0" destOrd="0" presId="urn:microsoft.com/office/officeart/2005/8/layout/cycle7"/>
    <dgm:cxn modelId="{CB38A742-51A5-49C0-A079-7F05CFDD061E}" srcId="{BC2AF960-8499-4F07-BC52-58A9B6058A37}" destId="{45CA89A2-8323-46D0-9C17-127385014392}" srcOrd="2" destOrd="0" parTransId="{0F5448A5-4BAC-4EAB-937A-1102FC202571}" sibTransId="{11AB8409-A27F-428D-AF3F-DCB481C4C077}"/>
    <dgm:cxn modelId="{0B49DDF7-1AE1-44DA-853D-A26C36C4DAE0}" type="presOf" srcId="{11AB8409-A27F-428D-AF3F-DCB481C4C077}" destId="{2C72F9BF-711B-4B8D-8AD7-33C73D740DC0}" srcOrd="0" destOrd="0" presId="urn:microsoft.com/office/officeart/2005/8/layout/cycle7"/>
    <dgm:cxn modelId="{7F9CC518-CFF4-486A-9673-56DE166261BC}" type="presOf" srcId="{FA040D71-4CC7-429F-A9ED-3798B31D47AF}" destId="{8CB7952D-977A-40E5-829E-9C59212F1AD1}" srcOrd="1" destOrd="0" presId="urn:microsoft.com/office/officeart/2005/8/layout/cycle7"/>
    <dgm:cxn modelId="{F7429C94-BB6E-4842-B6FA-735773468EE6}" type="presOf" srcId="{900A01C9-D001-4CF3-857B-F8E4B5024A91}" destId="{AF9AAAF5-EF97-4C50-9F6F-0564F42A6DC5}" srcOrd="0" destOrd="0" presId="urn:microsoft.com/office/officeart/2005/8/layout/cycle7"/>
    <dgm:cxn modelId="{995D24A8-5682-4C0B-BD4E-82ADDD71396B}" type="presOf" srcId="{62617E28-FB41-435C-89B4-4A032CC0A748}" destId="{8C671482-8D39-42A3-B7D8-2FB42E68874B}" srcOrd="0" destOrd="0" presId="urn:microsoft.com/office/officeart/2005/8/layout/cycle7"/>
    <dgm:cxn modelId="{6AC0EF3C-8938-4C79-8D78-96FF4E88DE4A}" srcId="{BC2AF960-8499-4F07-BC52-58A9B6058A37}" destId="{62617E28-FB41-435C-89B4-4A032CC0A748}" srcOrd="4" destOrd="0" parTransId="{CC54CBE0-5810-44A3-9B7C-F18979432D81}" sibTransId="{26289907-C5DA-41E4-9C2C-BF841DE5F420}"/>
    <dgm:cxn modelId="{EA014050-0D2A-4363-9E4A-FEB753E53E0A}" type="presOf" srcId="{FA040D71-4CC7-429F-A9ED-3798B31D47AF}" destId="{46CE8FF3-3902-4CDE-BB1A-AAA77E2A92BF}" srcOrd="0" destOrd="0" presId="urn:microsoft.com/office/officeart/2005/8/layout/cycle7"/>
    <dgm:cxn modelId="{349D4DB2-9856-4BEA-9F26-8EB300BA63A7}" srcId="{BC2AF960-8499-4F07-BC52-58A9B6058A37}" destId="{322342B1-709B-4916-83FB-CB9EEC82D50C}" srcOrd="1" destOrd="0" parTransId="{B030BA36-441E-4CF4-9005-055B7357FFB3}" sibTransId="{FA040D71-4CC7-429F-A9ED-3798B31D47AF}"/>
    <dgm:cxn modelId="{E8E4F7D8-F480-4EBB-A0E5-7D24EDAF03D4}" type="presOf" srcId="{BC2AF960-8499-4F07-BC52-58A9B6058A37}" destId="{7C956307-36CF-4C2B-90B3-66C4E254E4F0}" srcOrd="0" destOrd="0" presId="urn:microsoft.com/office/officeart/2005/8/layout/cycle7"/>
    <dgm:cxn modelId="{52CA84E0-78F6-40A9-A357-E0E0A9280943}" srcId="{BC2AF960-8499-4F07-BC52-58A9B6058A37}" destId="{161F7831-39D2-4729-96C0-CF0FB77BF71C}" srcOrd="0" destOrd="0" parTransId="{73C5E8A5-0063-4841-A06C-00CD9A804338}" sibTransId="{83B9D791-7A73-4907-B0F9-FD0EAA0C334F}"/>
    <dgm:cxn modelId="{AE69E67F-2549-4DFB-B457-EA0FEC10378B}" type="presOf" srcId="{38564756-F912-46A5-8557-9A7EB06B09C7}" destId="{D3F3B75D-8852-49B4-B324-0E8791CBFF8D}" srcOrd="1" destOrd="0" presId="urn:microsoft.com/office/officeart/2005/8/layout/cycle7"/>
    <dgm:cxn modelId="{DFADFF55-DBC0-42FC-ABF5-B7D65179A8D5}" type="presOf" srcId="{11AB8409-A27F-428D-AF3F-DCB481C4C077}" destId="{54B3CCAF-F6EB-4D12-A145-2B43523CBCB9}" srcOrd="1" destOrd="0" presId="urn:microsoft.com/office/officeart/2005/8/layout/cycle7"/>
    <dgm:cxn modelId="{B5365970-E88F-4119-AA6C-2D1F607BFE7C}" type="presOf" srcId="{83B9D791-7A73-4907-B0F9-FD0EAA0C334F}" destId="{6283D5E2-A3AB-48AA-9CE6-C5EE71D6E221}" srcOrd="0" destOrd="0" presId="urn:microsoft.com/office/officeart/2005/8/layout/cycle7"/>
    <dgm:cxn modelId="{592B2607-BD7A-44A2-BC68-559DB4E73759}" type="presOf" srcId="{26289907-C5DA-41E4-9C2C-BF841DE5F420}" destId="{36C94176-2583-4CE5-A9A8-5DEE4F446955}" srcOrd="0" destOrd="0" presId="urn:microsoft.com/office/officeart/2005/8/layout/cycle7"/>
    <dgm:cxn modelId="{1D0739B7-39DC-43DF-860D-092E7E19540A}" type="presOf" srcId="{161F7831-39D2-4729-96C0-CF0FB77BF71C}" destId="{64A040DD-FA15-45D9-B339-D1519DE47884}" srcOrd="0" destOrd="0" presId="urn:microsoft.com/office/officeart/2005/8/layout/cycle7"/>
    <dgm:cxn modelId="{2DAB59C2-5A1F-4AD3-9B0E-8868E29F979F}" srcId="{BC2AF960-8499-4F07-BC52-58A9B6058A37}" destId="{900A01C9-D001-4CF3-857B-F8E4B5024A91}" srcOrd="3" destOrd="0" parTransId="{6334EF5C-3861-46B8-862C-D213A60DACEE}" sibTransId="{38564756-F912-46A5-8557-9A7EB06B09C7}"/>
    <dgm:cxn modelId="{0C3F364D-032F-4226-A0B4-A4D38EFDE5EB}" type="presOf" srcId="{26289907-C5DA-41E4-9C2C-BF841DE5F420}" destId="{AF59B2A2-DDFF-4B23-B4EF-71B2DBFCF486}" srcOrd="1" destOrd="0" presId="urn:microsoft.com/office/officeart/2005/8/layout/cycle7"/>
    <dgm:cxn modelId="{AA40BC3B-BCFB-47A9-B1F8-1B0CC5CFF024}" type="presOf" srcId="{38564756-F912-46A5-8557-9A7EB06B09C7}" destId="{7A8065DD-21C3-479C-BA3B-7C3FA01803A0}" srcOrd="0" destOrd="0" presId="urn:microsoft.com/office/officeart/2005/8/layout/cycle7"/>
    <dgm:cxn modelId="{F36A3634-2212-4D0E-8AE7-89F472EBF636}" type="presParOf" srcId="{7C956307-36CF-4C2B-90B3-66C4E254E4F0}" destId="{64A040DD-FA15-45D9-B339-D1519DE47884}" srcOrd="0" destOrd="0" presId="urn:microsoft.com/office/officeart/2005/8/layout/cycle7"/>
    <dgm:cxn modelId="{336AE3B3-9665-4B02-9DB8-DD1B4B447CF7}" type="presParOf" srcId="{7C956307-36CF-4C2B-90B3-66C4E254E4F0}" destId="{6283D5E2-A3AB-48AA-9CE6-C5EE71D6E221}" srcOrd="1" destOrd="0" presId="urn:microsoft.com/office/officeart/2005/8/layout/cycle7"/>
    <dgm:cxn modelId="{E1D9F474-B837-4191-B6D6-E48D435A5F1B}" type="presParOf" srcId="{6283D5E2-A3AB-48AA-9CE6-C5EE71D6E221}" destId="{5299E02F-709A-4E0D-861E-4599F712C4CD}" srcOrd="0" destOrd="0" presId="urn:microsoft.com/office/officeart/2005/8/layout/cycle7"/>
    <dgm:cxn modelId="{EA166073-2269-4B7A-AB28-1E97DFED9E73}" type="presParOf" srcId="{7C956307-36CF-4C2B-90B3-66C4E254E4F0}" destId="{A416B0D7-6201-406D-896C-79FE812C74DF}" srcOrd="2" destOrd="0" presId="urn:microsoft.com/office/officeart/2005/8/layout/cycle7"/>
    <dgm:cxn modelId="{1F141B78-5382-452B-9BB6-AAD3AF18F67B}" type="presParOf" srcId="{7C956307-36CF-4C2B-90B3-66C4E254E4F0}" destId="{46CE8FF3-3902-4CDE-BB1A-AAA77E2A92BF}" srcOrd="3" destOrd="0" presId="urn:microsoft.com/office/officeart/2005/8/layout/cycle7"/>
    <dgm:cxn modelId="{8A51475F-1467-4769-A857-E6AD7752055A}" type="presParOf" srcId="{46CE8FF3-3902-4CDE-BB1A-AAA77E2A92BF}" destId="{8CB7952D-977A-40E5-829E-9C59212F1AD1}" srcOrd="0" destOrd="0" presId="urn:microsoft.com/office/officeart/2005/8/layout/cycle7"/>
    <dgm:cxn modelId="{3E9BDC8B-B6FF-45EA-8F69-BD3B46153CE9}" type="presParOf" srcId="{7C956307-36CF-4C2B-90B3-66C4E254E4F0}" destId="{8FC333D5-9A8D-41BF-B459-266D44397792}" srcOrd="4" destOrd="0" presId="urn:microsoft.com/office/officeart/2005/8/layout/cycle7"/>
    <dgm:cxn modelId="{3C2CF4A7-4024-4D08-9BD6-397968170CA3}" type="presParOf" srcId="{7C956307-36CF-4C2B-90B3-66C4E254E4F0}" destId="{2C72F9BF-711B-4B8D-8AD7-33C73D740DC0}" srcOrd="5" destOrd="0" presId="urn:microsoft.com/office/officeart/2005/8/layout/cycle7"/>
    <dgm:cxn modelId="{EC1173EE-9CC5-43DC-ACE8-1088E9235C3A}" type="presParOf" srcId="{2C72F9BF-711B-4B8D-8AD7-33C73D740DC0}" destId="{54B3CCAF-F6EB-4D12-A145-2B43523CBCB9}" srcOrd="0" destOrd="0" presId="urn:microsoft.com/office/officeart/2005/8/layout/cycle7"/>
    <dgm:cxn modelId="{638E827A-1A7D-4BBA-A2B8-82EBCF525EDB}" type="presParOf" srcId="{7C956307-36CF-4C2B-90B3-66C4E254E4F0}" destId="{AF9AAAF5-EF97-4C50-9F6F-0564F42A6DC5}" srcOrd="6" destOrd="0" presId="urn:microsoft.com/office/officeart/2005/8/layout/cycle7"/>
    <dgm:cxn modelId="{A6A642C6-8BC9-4535-A7DF-1CDA06404938}" type="presParOf" srcId="{7C956307-36CF-4C2B-90B3-66C4E254E4F0}" destId="{7A8065DD-21C3-479C-BA3B-7C3FA01803A0}" srcOrd="7" destOrd="0" presId="urn:microsoft.com/office/officeart/2005/8/layout/cycle7"/>
    <dgm:cxn modelId="{27C79765-0B0B-44CA-BCEA-910DBDC6079A}" type="presParOf" srcId="{7A8065DD-21C3-479C-BA3B-7C3FA01803A0}" destId="{D3F3B75D-8852-49B4-B324-0E8791CBFF8D}" srcOrd="0" destOrd="0" presId="urn:microsoft.com/office/officeart/2005/8/layout/cycle7"/>
    <dgm:cxn modelId="{C55D0621-236F-4A84-BDB0-5BC54B6FF16E}" type="presParOf" srcId="{7C956307-36CF-4C2B-90B3-66C4E254E4F0}" destId="{8C671482-8D39-42A3-B7D8-2FB42E68874B}" srcOrd="8" destOrd="0" presId="urn:microsoft.com/office/officeart/2005/8/layout/cycle7"/>
    <dgm:cxn modelId="{751C195A-0087-4B20-85E6-07E94334015A}" type="presParOf" srcId="{7C956307-36CF-4C2B-90B3-66C4E254E4F0}" destId="{36C94176-2583-4CE5-A9A8-5DEE4F446955}" srcOrd="9" destOrd="0" presId="urn:microsoft.com/office/officeart/2005/8/layout/cycle7"/>
    <dgm:cxn modelId="{BED616E1-C52B-41FC-A97E-7B75DC6A935E}" type="presParOf" srcId="{36C94176-2583-4CE5-A9A8-5DEE4F446955}" destId="{AF59B2A2-DDFF-4B23-B4EF-71B2DBFCF48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ADA9-7461-4403-96B1-30EC8279B94F}">
      <dsp:nvSpPr>
        <dsp:cNvPr id="0" name=""/>
        <dsp:cNvSpPr/>
      </dsp:nvSpPr>
      <dsp:spPr>
        <a:xfrm>
          <a:off x="1248" y="0"/>
          <a:ext cx="3246106" cy="3957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Responsibilities</a:t>
          </a:r>
          <a:endParaRPr lang="en-US" sz="3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6018" y="34770"/>
        <a:ext cx="3176566" cy="1117610"/>
      </dsp:txXfrm>
    </dsp:sp>
    <dsp:sp modelId="{828B2106-E73C-45B9-B42B-22E36EE41DAD}">
      <dsp:nvSpPr>
        <dsp:cNvPr id="0" name=""/>
        <dsp:cNvSpPr/>
      </dsp:nvSpPr>
      <dsp:spPr>
        <a:xfrm>
          <a:off x="325859" y="1187150"/>
          <a:ext cx="2596885" cy="257215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Responsible for the oversight of the administration of the program. Manage day to day implementation and logistics of the program, as well as troubleshoot issues.</a:t>
          </a:r>
          <a:endParaRPr lang="en-US" sz="18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401195" y="1262486"/>
        <a:ext cx="2446213" cy="2421487"/>
      </dsp:txXfrm>
    </dsp:sp>
    <dsp:sp modelId="{D7E5EE87-6EC7-46F3-BEAE-9CC921CAF151}">
      <dsp:nvSpPr>
        <dsp:cNvPr id="0" name=""/>
        <dsp:cNvSpPr/>
      </dsp:nvSpPr>
      <dsp:spPr>
        <a:xfrm>
          <a:off x="3490813" y="0"/>
          <a:ext cx="3246106" cy="3957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Skills </a:t>
          </a:r>
        </a:p>
      </dsp:txBody>
      <dsp:txXfrm>
        <a:off x="3525583" y="34770"/>
        <a:ext cx="3176566" cy="1117610"/>
      </dsp:txXfrm>
    </dsp:sp>
    <dsp:sp modelId="{C922B694-3D2C-4192-87C0-810DA0E49F2D}">
      <dsp:nvSpPr>
        <dsp:cNvPr id="0" name=""/>
        <dsp:cNvSpPr/>
      </dsp:nvSpPr>
      <dsp:spPr>
        <a:xfrm>
          <a:off x="3815423" y="1187488"/>
          <a:ext cx="2596885" cy="7774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Organized and detail oriented</a:t>
          </a:r>
          <a:endParaRPr lang="en-US" sz="18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838193" y="1210258"/>
        <a:ext cx="2551345" cy="731885"/>
      </dsp:txXfrm>
    </dsp:sp>
    <dsp:sp modelId="{B9734301-2B2F-4B97-956E-995C3FEA9EE4}">
      <dsp:nvSpPr>
        <dsp:cNvPr id="0" name=""/>
        <dsp:cNvSpPr/>
      </dsp:nvSpPr>
      <dsp:spPr>
        <a:xfrm>
          <a:off x="3815423" y="2084517"/>
          <a:ext cx="2596885" cy="7774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Knows organization </a:t>
          </a:r>
          <a:endParaRPr lang="en-US" sz="18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838193" y="2107287"/>
        <a:ext cx="2551345" cy="731885"/>
      </dsp:txXfrm>
    </dsp:sp>
    <dsp:sp modelId="{241A7842-0630-4C11-B5AC-219FB1392C3D}">
      <dsp:nvSpPr>
        <dsp:cNvPr id="0" name=""/>
        <dsp:cNvSpPr/>
      </dsp:nvSpPr>
      <dsp:spPr>
        <a:xfrm>
          <a:off x="3815423" y="2981546"/>
          <a:ext cx="2596885" cy="7774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Experience and/or training in program management</a:t>
          </a:r>
        </a:p>
      </dsp:txBody>
      <dsp:txXfrm>
        <a:off x="3838193" y="3004316"/>
        <a:ext cx="2551345" cy="731885"/>
      </dsp:txXfrm>
    </dsp:sp>
    <dsp:sp modelId="{CB357D36-C82A-4455-A165-5A677F6FBD7C}">
      <dsp:nvSpPr>
        <dsp:cNvPr id="0" name=""/>
        <dsp:cNvSpPr/>
      </dsp:nvSpPr>
      <dsp:spPr>
        <a:xfrm>
          <a:off x="6980377" y="0"/>
          <a:ext cx="3246106" cy="395716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Suggested         Time Commitment</a:t>
          </a:r>
        </a:p>
      </dsp:txBody>
      <dsp:txXfrm>
        <a:off x="7015147" y="34770"/>
        <a:ext cx="3176566" cy="1117610"/>
      </dsp:txXfrm>
    </dsp:sp>
    <dsp:sp modelId="{C4401382-E080-4A17-8209-E7DD421939C0}">
      <dsp:nvSpPr>
        <dsp:cNvPr id="0" name=""/>
        <dsp:cNvSpPr/>
      </dsp:nvSpPr>
      <dsp:spPr>
        <a:xfrm>
          <a:off x="7304988" y="1188309"/>
          <a:ext cx="2596885" cy="119314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Dependent on size of the program – could be combined with other job role</a:t>
          </a:r>
          <a:endParaRPr lang="en-US" sz="18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339934" y="1223255"/>
        <a:ext cx="2526993" cy="1123248"/>
      </dsp:txXfrm>
    </dsp:sp>
    <dsp:sp modelId="{2FA02990-F829-4E5B-89CD-F6C96FDA28BC}">
      <dsp:nvSpPr>
        <dsp:cNvPr id="0" name=""/>
        <dsp:cNvSpPr/>
      </dsp:nvSpPr>
      <dsp:spPr>
        <a:xfrm>
          <a:off x="7304988" y="2565010"/>
          <a:ext cx="2596885" cy="119314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Starting out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2 to 3 trainees-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.4 to .5 FTE</a:t>
          </a:r>
          <a:endParaRPr lang="en-US" sz="18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339934" y="2599956"/>
        <a:ext cx="2526993" cy="1123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ADA9-7461-4403-96B1-30EC8279B94F}">
      <dsp:nvSpPr>
        <dsp:cNvPr id="0" name=""/>
        <dsp:cNvSpPr/>
      </dsp:nvSpPr>
      <dsp:spPr>
        <a:xfrm>
          <a:off x="1248" y="0"/>
          <a:ext cx="3246106" cy="4001412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Responsibilities</a:t>
          </a:r>
          <a:endParaRPr lang="en-US" sz="3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6407" y="35159"/>
        <a:ext cx="3175788" cy="1130105"/>
      </dsp:txXfrm>
    </dsp:sp>
    <dsp:sp modelId="{828B2106-E73C-45B9-B42B-22E36EE41DAD}">
      <dsp:nvSpPr>
        <dsp:cNvPr id="0" name=""/>
        <dsp:cNvSpPr/>
      </dsp:nvSpPr>
      <dsp:spPr>
        <a:xfrm>
          <a:off x="325859" y="1200423"/>
          <a:ext cx="2596885" cy="26009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Responsible for the clinical oversight of the program including curriculum development and delivery </a:t>
          </a:r>
          <a:endParaRPr lang="en-US" sz="16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401919" y="1276483"/>
        <a:ext cx="2444765" cy="2448797"/>
      </dsp:txXfrm>
    </dsp:sp>
    <dsp:sp modelId="{D7E5EE87-6EC7-46F3-BEAE-9CC921CAF151}">
      <dsp:nvSpPr>
        <dsp:cNvPr id="0" name=""/>
        <dsp:cNvSpPr/>
      </dsp:nvSpPr>
      <dsp:spPr>
        <a:xfrm>
          <a:off x="3490813" y="0"/>
          <a:ext cx="3246106" cy="4001412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Skills </a:t>
          </a:r>
        </a:p>
      </dsp:txBody>
      <dsp:txXfrm>
        <a:off x="3525972" y="35159"/>
        <a:ext cx="3175788" cy="1130105"/>
      </dsp:txXfrm>
    </dsp:sp>
    <dsp:sp modelId="{C922B694-3D2C-4192-87C0-810DA0E49F2D}">
      <dsp:nvSpPr>
        <dsp:cNvPr id="0" name=""/>
        <dsp:cNvSpPr/>
      </dsp:nvSpPr>
      <dsp:spPr>
        <a:xfrm>
          <a:off x="3815423" y="1200765"/>
          <a:ext cx="2596885" cy="7861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Trained in clinical discipline of the program</a:t>
          </a:r>
          <a:endParaRPr lang="en-US" sz="16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838448" y="1223790"/>
        <a:ext cx="2550835" cy="740067"/>
      </dsp:txXfrm>
    </dsp:sp>
    <dsp:sp modelId="{B9734301-2B2F-4B97-956E-995C3FEA9EE4}">
      <dsp:nvSpPr>
        <dsp:cNvPr id="0" name=""/>
        <dsp:cNvSpPr/>
      </dsp:nvSpPr>
      <dsp:spPr>
        <a:xfrm>
          <a:off x="3815423" y="2107823"/>
          <a:ext cx="2596885" cy="7861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Commitment to training </a:t>
          </a:r>
          <a:endParaRPr lang="en-US" sz="16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838448" y="2130848"/>
        <a:ext cx="2550835" cy="740067"/>
      </dsp:txXfrm>
    </dsp:sp>
    <dsp:sp modelId="{241A7842-0630-4C11-B5AC-219FB1392C3D}">
      <dsp:nvSpPr>
        <dsp:cNvPr id="0" name=""/>
        <dsp:cNvSpPr/>
      </dsp:nvSpPr>
      <dsp:spPr>
        <a:xfrm>
          <a:off x="3815423" y="3014882"/>
          <a:ext cx="2596885" cy="78611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Understanding of clinical delivery of care in area of training </a:t>
          </a:r>
        </a:p>
      </dsp:txBody>
      <dsp:txXfrm>
        <a:off x="3838448" y="3037907"/>
        <a:ext cx="2550835" cy="740067"/>
      </dsp:txXfrm>
    </dsp:sp>
    <dsp:sp modelId="{CB357D36-C82A-4455-A165-5A677F6FBD7C}">
      <dsp:nvSpPr>
        <dsp:cNvPr id="0" name=""/>
        <dsp:cNvSpPr/>
      </dsp:nvSpPr>
      <dsp:spPr>
        <a:xfrm>
          <a:off x="6980377" y="0"/>
          <a:ext cx="3246106" cy="4001412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Suggested                Time Commitment</a:t>
          </a:r>
        </a:p>
      </dsp:txBody>
      <dsp:txXfrm>
        <a:off x="7015536" y="35159"/>
        <a:ext cx="3175788" cy="1130105"/>
      </dsp:txXfrm>
    </dsp:sp>
    <dsp:sp modelId="{C4401382-E080-4A17-8209-E7DD421939C0}">
      <dsp:nvSpPr>
        <dsp:cNvPr id="0" name=""/>
        <dsp:cNvSpPr/>
      </dsp:nvSpPr>
      <dsp:spPr>
        <a:xfrm>
          <a:off x="7304988" y="1201595"/>
          <a:ext cx="2596885" cy="120648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Dependent on size of the program </a:t>
          </a:r>
          <a:endParaRPr lang="en-US" sz="16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340325" y="1236932"/>
        <a:ext cx="2526211" cy="1135806"/>
      </dsp:txXfrm>
    </dsp:sp>
    <dsp:sp modelId="{2FA02990-F829-4E5B-89CD-F6C96FDA28BC}">
      <dsp:nvSpPr>
        <dsp:cNvPr id="0" name=""/>
        <dsp:cNvSpPr/>
      </dsp:nvSpPr>
      <dsp:spPr>
        <a:xfrm>
          <a:off x="7304988" y="2593688"/>
          <a:ext cx="2596885" cy="120648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On average: 2 to 3 trainees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- .2 to .4 FTE</a:t>
          </a:r>
          <a:endParaRPr lang="en-US" sz="16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340325" y="2629025"/>
        <a:ext cx="2526211" cy="1135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9ADA9-7461-4403-96B1-30EC8279B94F}">
      <dsp:nvSpPr>
        <dsp:cNvPr id="0" name=""/>
        <dsp:cNvSpPr/>
      </dsp:nvSpPr>
      <dsp:spPr>
        <a:xfrm>
          <a:off x="1248" y="0"/>
          <a:ext cx="3246106" cy="3853929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Responsibilities</a:t>
          </a:r>
          <a:endParaRPr lang="en-US" sz="3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5111" y="33863"/>
        <a:ext cx="3178380" cy="1088452"/>
      </dsp:txXfrm>
    </dsp:sp>
    <dsp:sp modelId="{E09162F6-162A-44BF-9A50-EB67BCD0C945}">
      <dsp:nvSpPr>
        <dsp:cNvPr id="0" name=""/>
        <dsp:cNvSpPr/>
      </dsp:nvSpPr>
      <dsp:spPr>
        <a:xfrm>
          <a:off x="325859" y="1156178"/>
          <a:ext cx="2596885" cy="25050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Responsible for direct training and supervision of trainees </a:t>
          </a:r>
          <a:endParaRPr lang="en-US" sz="27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99229" y="1229548"/>
        <a:ext cx="2450145" cy="2358313"/>
      </dsp:txXfrm>
    </dsp:sp>
    <dsp:sp modelId="{1CD91FB2-9389-4550-B346-2A5C9A0A89A7}">
      <dsp:nvSpPr>
        <dsp:cNvPr id="0" name=""/>
        <dsp:cNvSpPr/>
      </dsp:nvSpPr>
      <dsp:spPr>
        <a:xfrm>
          <a:off x="3490813" y="0"/>
          <a:ext cx="3246106" cy="3853929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Skills </a:t>
          </a:r>
          <a:endParaRPr lang="en-US" sz="3000" kern="1200" dirty="0">
            <a:solidFill>
              <a:prstClr val="black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524676" y="33863"/>
        <a:ext cx="3178380" cy="1088452"/>
      </dsp:txXfrm>
    </dsp:sp>
    <dsp:sp modelId="{A4B1C850-1DF4-459D-8D90-83DFCB0B6B0B}">
      <dsp:nvSpPr>
        <dsp:cNvPr id="0" name=""/>
        <dsp:cNvSpPr/>
      </dsp:nvSpPr>
      <dsp:spPr>
        <a:xfrm>
          <a:off x="3815423" y="1157307"/>
          <a:ext cx="2596885" cy="116201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Expert provider in their discipline </a:t>
          </a:r>
          <a:endParaRPr lang="en-US" sz="27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849457" y="1191341"/>
        <a:ext cx="2528817" cy="1093944"/>
      </dsp:txXfrm>
    </dsp:sp>
    <dsp:sp modelId="{8A788300-7D12-49E1-91DA-7294116FDF7C}">
      <dsp:nvSpPr>
        <dsp:cNvPr id="0" name=""/>
        <dsp:cNvSpPr/>
      </dsp:nvSpPr>
      <dsp:spPr>
        <a:xfrm>
          <a:off x="3815423" y="2498091"/>
          <a:ext cx="2596885" cy="116201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Commitment to training </a:t>
          </a:r>
          <a:endParaRPr lang="en-US" sz="27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3849457" y="2532125"/>
        <a:ext cx="2528817" cy="1093944"/>
      </dsp:txXfrm>
    </dsp:sp>
    <dsp:sp modelId="{F2FC1C8B-1857-4115-82D8-19FEAF781281}">
      <dsp:nvSpPr>
        <dsp:cNvPr id="0" name=""/>
        <dsp:cNvSpPr/>
      </dsp:nvSpPr>
      <dsp:spPr>
        <a:xfrm>
          <a:off x="6980377" y="0"/>
          <a:ext cx="3246106" cy="3853929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Suggested            </a:t>
          </a:r>
          <a:r>
            <a:rPr lang="en-US" sz="3000" kern="1200" dirty="0" smtClean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Time Commitment</a:t>
          </a:r>
          <a:endParaRPr lang="en-US" sz="3000" kern="1200" dirty="0">
            <a:solidFill>
              <a:prstClr val="black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014240" y="33863"/>
        <a:ext cx="3178380" cy="1088452"/>
      </dsp:txXfrm>
    </dsp:sp>
    <dsp:sp modelId="{CE4F760E-89A1-4026-900A-16B6B331E0C2}">
      <dsp:nvSpPr>
        <dsp:cNvPr id="0" name=""/>
        <dsp:cNvSpPr/>
      </dsp:nvSpPr>
      <dsp:spPr>
        <a:xfrm>
          <a:off x="7304988" y="1156178"/>
          <a:ext cx="2596885" cy="25050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Postgraduate Training Program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– 4 to 8 hours per week</a:t>
          </a:r>
          <a:endParaRPr lang="en-US" sz="2700" kern="1200" dirty="0">
            <a:solidFill>
              <a:sysClr val="window" lastClr="FFFFFF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7378358" y="1229548"/>
        <a:ext cx="2450145" cy="2358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40DD-FA15-45D9-B339-D1519DE47884}">
      <dsp:nvSpPr>
        <dsp:cNvPr id="0" name=""/>
        <dsp:cNvSpPr/>
      </dsp:nvSpPr>
      <dsp:spPr>
        <a:xfrm>
          <a:off x="3140138" y="1667"/>
          <a:ext cx="1673963" cy="8369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Student</a:t>
          </a:r>
        </a:p>
      </dsp:txBody>
      <dsp:txXfrm>
        <a:off x="3164652" y="26181"/>
        <a:ext cx="1624935" cy="787953"/>
      </dsp:txXfrm>
    </dsp:sp>
    <dsp:sp modelId="{6283D5E2-A3AB-48AA-9CE6-C5EE71D6E221}">
      <dsp:nvSpPr>
        <dsp:cNvPr id="0" name=""/>
        <dsp:cNvSpPr/>
      </dsp:nvSpPr>
      <dsp:spPr>
        <a:xfrm rot="2160000">
          <a:off x="4717659" y="1086921"/>
          <a:ext cx="757567" cy="2929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805542" y="1145510"/>
        <a:ext cx="581801" cy="175765"/>
      </dsp:txXfrm>
    </dsp:sp>
    <dsp:sp modelId="{A416B0D7-6201-406D-896C-79FE812C74DF}">
      <dsp:nvSpPr>
        <dsp:cNvPr id="0" name=""/>
        <dsp:cNvSpPr/>
      </dsp:nvSpPr>
      <dsp:spPr>
        <a:xfrm>
          <a:off x="5378783" y="1628138"/>
          <a:ext cx="1673963" cy="83698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Clinical Placement</a:t>
          </a:r>
        </a:p>
      </dsp:txBody>
      <dsp:txXfrm>
        <a:off x="5403297" y="1652652"/>
        <a:ext cx="1624935" cy="787953"/>
      </dsp:txXfrm>
    </dsp:sp>
    <dsp:sp modelId="{46CE8FF3-3902-4CDE-BB1A-AAA77E2A92BF}">
      <dsp:nvSpPr>
        <dsp:cNvPr id="0" name=""/>
        <dsp:cNvSpPr/>
      </dsp:nvSpPr>
      <dsp:spPr>
        <a:xfrm rot="6480000">
          <a:off x="5409438" y="3216000"/>
          <a:ext cx="757567" cy="2929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497321" y="3274589"/>
        <a:ext cx="581801" cy="175765"/>
      </dsp:txXfrm>
    </dsp:sp>
    <dsp:sp modelId="{8FC333D5-9A8D-41BF-B459-266D44397792}">
      <dsp:nvSpPr>
        <dsp:cNvPr id="0" name=""/>
        <dsp:cNvSpPr/>
      </dsp:nvSpPr>
      <dsp:spPr>
        <a:xfrm>
          <a:off x="4377501" y="4259824"/>
          <a:ext cx="1966354" cy="83698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Postgraduate Resident</a:t>
          </a:r>
        </a:p>
      </dsp:txBody>
      <dsp:txXfrm>
        <a:off x="4402015" y="4284338"/>
        <a:ext cx="1917326" cy="787953"/>
      </dsp:txXfrm>
    </dsp:sp>
    <dsp:sp modelId="{2C72F9BF-711B-4B8D-8AD7-33C73D740DC0}">
      <dsp:nvSpPr>
        <dsp:cNvPr id="0" name=""/>
        <dsp:cNvSpPr/>
      </dsp:nvSpPr>
      <dsp:spPr>
        <a:xfrm rot="10800000">
          <a:off x="3525238" y="4531843"/>
          <a:ext cx="757567" cy="2929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613121" y="4590432"/>
        <a:ext cx="581801" cy="175765"/>
      </dsp:txXfrm>
    </dsp:sp>
    <dsp:sp modelId="{AF9AAAF5-EF97-4C50-9F6F-0564F42A6DC5}">
      <dsp:nvSpPr>
        <dsp:cNvPr id="0" name=""/>
        <dsp:cNvSpPr/>
      </dsp:nvSpPr>
      <dsp:spPr>
        <a:xfrm>
          <a:off x="1756579" y="4259824"/>
          <a:ext cx="1673963" cy="83698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Full-Time Provider</a:t>
          </a:r>
        </a:p>
      </dsp:txBody>
      <dsp:txXfrm>
        <a:off x="1781093" y="4284338"/>
        <a:ext cx="1624935" cy="787953"/>
      </dsp:txXfrm>
    </dsp:sp>
    <dsp:sp modelId="{7A8065DD-21C3-479C-BA3B-7C3FA01803A0}">
      <dsp:nvSpPr>
        <dsp:cNvPr id="0" name=""/>
        <dsp:cNvSpPr/>
      </dsp:nvSpPr>
      <dsp:spPr>
        <a:xfrm rot="15120000">
          <a:off x="1787234" y="3216000"/>
          <a:ext cx="757567" cy="2929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875117" y="3274589"/>
        <a:ext cx="581801" cy="175765"/>
      </dsp:txXfrm>
    </dsp:sp>
    <dsp:sp modelId="{8C671482-8D39-42A3-B7D8-2FB42E68874B}">
      <dsp:nvSpPr>
        <dsp:cNvPr id="0" name=""/>
        <dsp:cNvSpPr/>
      </dsp:nvSpPr>
      <dsp:spPr>
        <a:xfrm>
          <a:off x="901492" y="1628138"/>
          <a:ext cx="1673963" cy="83698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/>
            <a:t>Preceptor/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/>
            <a:t>Faculty</a:t>
          </a:r>
        </a:p>
      </dsp:txBody>
      <dsp:txXfrm>
        <a:off x="926006" y="1652652"/>
        <a:ext cx="1624935" cy="787953"/>
      </dsp:txXfrm>
    </dsp:sp>
    <dsp:sp modelId="{36C94176-2583-4CE5-A9A8-5DEE4F446955}">
      <dsp:nvSpPr>
        <dsp:cNvPr id="0" name=""/>
        <dsp:cNvSpPr/>
      </dsp:nvSpPr>
      <dsp:spPr>
        <a:xfrm rot="19440000">
          <a:off x="2479013" y="1086921"/>
          <a:ext cx="757567" cy="2929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66896" y="1145510"/>
        <a:ext cx="581801" cy="175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793A-1517-424B-AB13-92A65521D0F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4BEE-33EA-49E6-8149-BE4CF424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73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1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4BEE-33EA-49E6-8149-BE4CF4249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6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4BEE-33EA-49E6-8149-BE4CF42490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4BEE-33EA-49E6-8149-BE4CF4249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4BEE-33EA-49E6-8149-BE4CF42490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6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0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43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83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6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7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366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3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36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Charise</a:t>
            </a:r>
          </a:p>
          <a:p>
            <a:endParaRPr lang="en-US" b="0" dirty="0"/>
          </a:p>
          <a:p>
            <a:r>
              <a:rPr lang="en-US" b="0" dirty="0"/>
              <a:t>This</a:t>
            </a:r>
            <a:r>
              <a:rPr lang="en-US" b="0" baseline="0" dirty="0"/>
              <a:t> is the goal we strive to reach - </a:t>
            </a:r>
            <a:endParaRPr lang="en-US" b="0" dirty="0"/>
          </a:p>
          <a:p>
            <a:r>
              <a:rPr lang="en-US" b="0" dirty="0"/>
              <a:t>Wheel – concept of our whole clinical workforce;</a:t>
            </a:r>
            <a:r>
              <a:rPr lang="en-US" b="0" baseline="0" dirty="0"/>
              <a:t> creating a flowing wheel that feeds your pipeline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Predictable flow of primary care providers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68DA5-6BEB-440D-985C-9C00A86C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52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82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Regular meetings at establishment and then transition to where the needs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235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4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678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67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Charise (Residency)</a:t>
            </a:r>
            <a:r>
              <a:rPr lang="en-US" baseline="0" dirty="0"/>
              <a:t> / </a:t>
            </a:r>
            <a:r>
              <a:rPr lang="en-US" dirty="0"/>
              <a:t>Ami (</a:t>
            </a:r>
            <a:r>
              <a:rPr lang="en-US" dirty="0" smtClean="0"/>
              <a:t>Academic)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For Residency Program - Example: COVID stressed out ability to place students in pediatric rotations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5E0EE-3359-4487-9DE1-556A38982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2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02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18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84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Available in the WEP</a:t>
            </a:r>
            <a:r>
              <a:rPr lang="en-US" baseline="0" dirty="0" smtClean="0"/>
              <a:t> and will send it in the chat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use throughout the LC and update as you complete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06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59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863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Launch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81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14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756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1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Meaghan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8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3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62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15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7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1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98071"/>
            <a:ext cx="1016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Primary Text Slide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90034" y="1329691"/>
            <a:ext cx="8170333" cy="4105275"/>
          </a:xfrm>
        </p:spPr>
        <p:txBody>
          <a:bodyPr/>
          <a:lstStyle>
            <a:lvl2pPr>
              <a:buSzPct val="120000"/>
              <a:buFont typeface="Lucida Grande"/>
              <a:buChar char="-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719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8391"/>
            <a:ext cx="1016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Photo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751147" y="2073275"/>
            <a:ext cx="3440853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0034" y="1350645"/>
            <a:ext cx="7749117" cy="40640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942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s o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Headline for Visual Content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7FFC-C98C-5347-9D81-B504AAFF8294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63787" y="1357948"/>
            <a:ext cx="10160000" cy="4475163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Use this space to insert a chart, graph or photograph</a:t>
            </a:r>
          </a:p>
        </p:txBody>
      </p:sp>
    </p:spTree>
    <p:extLst>
      <p:ext uri="{BB962C8B-B14F-4D97-AF65-F5344CB8AC3E}">
        <p14:creationId xmlns:p14="http://schemas.microsoft.com/office/powerpoint/2010/main" val="288286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larg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7E6-C19B-414B-9489-11E72BC2A496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96054" y="294640"/>
            <a:ext cx="10321713" cy="5770880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   This page is for content that takes up the entire page with no headline.  You can insert a graphic, photo or chart here.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Custom Layout Slide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6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" y="0"/>
            <a:ext cx="8105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836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6605"/>
            <a:ext cx="11264315" cy="3021395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59563" y="3861065"/>
            <a:ext cx="8204752" cy="2996934"/>
          </a:xfrm>
        </p:spPr>
        <p:txBody>
          <a:bodyPr lIns="91440" anchor="ctr" anchorCtr="0">
            <a:normAutofit/>
          </a:bodyPr>
          <a:lstStyle>
            <a:lvl1pPr>
              <a:lnSpc>
                <a:spcPts val="5200"/>
              </a:lnSpc>
              <a:defRPr sz="360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031B-DC21-3E42-BF87-64EADD6AB0BB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277600" y="0"/>
            <a:ext cx="9144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2014 Mother w newborn window 1_RGB_sma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10805" r="11873" b="5570"/>
          <a:stretch/>
        </p:blipFill>
        <p:spPr>
          <a:xfrm>
            <a:off x="8642909" y="0"/>
            <a:ext cx="2634692" cy="1932402"/>
          </a:xfrm>
          <a:prstGeom prst="rect">
            <a:avLst/>
          </a:prstGeom>
        </p:spPr>
      </p:pic>
      <p:pic>
        <p:nvPicPr>
          <p:cNvPr id="12" name="Picture 11" descr="2014 M pt smiling 1-BH-RGB_smal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8" t="9261" r="9054" b="28518"/>
          <a:stretch/>
        </p:blipFill>
        <p:spPr>
          <a:xfrm>
            <a:off x="6343727" y="2"/>
            <a:ext cx="2316515" cy="1932399"/>
          </a:xfrm>
          <a:prstGeom prst="rect">
            <a:avLst/>
          </a:prstGeom>
        </p:spPr>
      </p:pic>
      <p:pic>
        <p:nvPicPr>
          <p:cNvPr id="13" name="Picture 12" descr="2014 F child w F dentist_RGB_small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26" y="0"/>
            <a:ext cx="3859975" cy="1932400"/>
          </a:xfrm>
          <a:prstGeom prst="rect">
            <a:avLst/>
          </a:prstGeom>
        </p:spPr>
      </p:pic>
      <p:pic>
        <p:nvPicPr>
          <p:cNvPr id="14" name="Picture 13" descr="2014 F pt w glasses_RGB_small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8" t="10856" r="16341" b="18643"/>
          <a:stretch/>
        </p:blipFill>
        <p:spPr>
          <a:xfrm>
            <a:off x="-18479" y="0"/>
            <a:ext cx="2478124" cy="19324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319506" y="-1"/>
            <a:ext cx="152839" cy="193240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6093888" y="2"/>
            <a:ext cx="294400" cy="19324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8653841" y="2"/>
            <a:ext cx="60959" cy="193240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716807" y="1924051"/>
            <a:ext cx="5546347" cy="1937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62426" y="1932402"/>
            <a:ext cx="4691001" cy="1937014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/ Presented by</a:t>
            </a:r>
          </a:p>
          <a:p>
            <a:r>
              <a:rPr lang="en-US" dirty="0"/>
              <a:t>Date </a:t>
            </a:r>
          </a:p>
        </p:txBody>
      </p:sp>
      <p:pic>
        <p:nvPicPr>
          <p:cNvPr id="19" name="Picture 18" descr="2014 F child pt waiting for exam_RGB_small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27825" r="57209"/>
          <a:stretch/>
        </p:blipFill>
        <p:spPr>
          <a:xfrm>
            <a:off x="-22278" y="3817878"/>
            <a:ext cx="2718609" cy="304012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00265" y="1924051"/>
            <a:ext cx="6817072" cy="1937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7" y="2386695"/>
            <a:ext cx="5011079" cy="8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/ Transi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285" y="1554480"/>
            <a:ext cx="11264315" cy="454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21840"/>
            <a:ext cx="10058400" cy="1270001"/>
          </a:xfrm>
        </p:spPr>
        <p:txBody>
          <a:bodyPr anchor="b"/>
          <a:lstStyle>
            <a:lvl1pPr>
              <a:lnSpc>
                <a:spcPts val="6000"/>
              </a:lnSpc>
              <a:defRPr sz="400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Divider Page Headline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10281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add a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6FF-671D-DF42-9670-8A7C3072C213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7" y="444418"/>
            <a:ext cx="3914751" cy="688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277600" y="0"/>
            <a:ext cx="9144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6290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12572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257280" y="0"/>
            <a:ext cx="955040" cy="369332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32961" y="609601"/>
            <a:ext cx="6123940" cy="495808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85285" y="1595756"/>
            <a:ext cx="3359996" cy="2478405"/>
          </a:xfrm>
        </p:spPr>
        <p:txBody>
          <a:bodyPr anchor="ctr">
            <a:noAutofit/>
          </a:bodyPr>
          <a:lstStyle>
            <a:lvl1pPr indent="0">
              <a:buFontTx/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34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/ 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5" y="1713856"/>
            <a:ext cx="10212916" cy="1168400"/>
          </a:xfrm>
        </p:spPr>
        <p:txBody>
          <a:bodyPr anchor="t"/>
          <a:lstStyle>
            <a:lvl1pPr algn="l">
              <a:defRPr sz="3600" b="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Alternate Divider or Intro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5" y="2602000"/>
            <a:ext cx="8180916" cy="753071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9C9-9CF3-F647-ABB5-078AA68756F1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49239" y="5505937"/>
            <a:ext cx="12276763" cy="13609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357" y="4014006"/>
            <a:ext cx="3791712" cy="284399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3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econd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98071"/>
            <a:ext cx="1016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Primary Text Slide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90034" y="1513841"/>
            <a:ext cx="8170333" cy="41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13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318391"/>
            <a:ext cx="10160000" cy="9588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Photo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32AA-77EB-C04F-B3C4-B89498A5E0E5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751147" y="2073275"/>
            <a:ext cx="3440853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0034" y="1585595"/>
            <a:ext cx="7749117" cy="4064000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s or Graph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Headline for Visual Content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7FFC-C98C-5347-9D81-B504AAFF8294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63787" y="1580197"/>
            <a:ext cx="10160000" cy="4475163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Use this space to insert a chart, graph or photograph</a:t>
            </a:r>
          </a:p>
        </p:txBody>
      </p:sp>
    </p:spTree>
    <p:extLst>
      <p:ext uri="{BB962C8B-B14F-4D97-AF65-F5344CB8AC3E}">
        <p14:creationId xmlns:p14="http://schemas.microsoft.com/office/powerpoint/2010/main" val="1799294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larger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F7E6-C19B-414B-9489-11E72BC2A496}" type="datetime1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96054" y="294640"/>
            <a:ext cx="10321713" cy="5770880"/>
          </a:xfrm>
        </p:spPr>
        <p:txBody>
          <a:bodyPr/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dirty="0"/>
              <a:t>   This page is for content that takes up the entire page with no headline.  You can insert a graphic, photo or chart here.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9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Custom Layout Slide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29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112437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775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A8B7-2F8D-C842-8AC0-1E730BF6C0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3999" y="720724"/>
            <a:ext cx="9143999" cy="2535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650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147DB3-C5C0-9F43-B4E5-586F73E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46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96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6113"/>
            <a:ext cx="10515600" cy="2959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7EC85C-45E0-9B43-ACC6-651F65142B06}"/>
              </a:ext>
            </a:extLst>
          </p:cNvPr>
          <p:cNvSpPr txBox="1">
            <a:spLocks/>
          </p:cNvSpPr>
          <p:nvPr userDrawn="1"/>
        </p:nvSpPr>
        <p:spPr>
          <a:xfrm>
            <a:off x="838200" y="11511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674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0375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83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343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93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273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56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498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752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227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7242"/>
            <a:ext cx="3932237" cy="1219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57242"/>
            <a:ext cx="6172200" cy="46766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76442"/>
            <a:ext cx="3932237" cy="3465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827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9386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310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81291"/>
            <a:ext cx="3932237" cy="331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456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046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59BC8E-B91B-FD40-9E07-EF052B10B9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520" y="3779328"/>
            <a:ext cx="3362960" cy="2289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3053"/>
            <a:ext cx="9144000" cy="295947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079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9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6"/>
            <a:ext cx="11277600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4AA6138-0EC2-4D44-B2DC-8836D7F610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orient="horz" pos="576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5229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9824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375229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9824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374068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FB25F9-8E93-6D43-B0F6-9892F2537D3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28CA9ECC-B01E-D340-B6CC-D28EEE32C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56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ist+Medium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1394"/>
            <a:ext cx="4504763" cy="14293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4318" y="457201"/>
            <a:ext cx="5940865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882588"/>
            <a:ext cx="4504763" cy="3112924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112EFE-3C76-4C48-8D3A-817121E082B6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0D0635F7-0655-494B-A69D-409AE8ADD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0" y="-1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50" y="4797467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838080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3936819" cy="31897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0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8"/>
            <a:ext cx="3936819" cy="31897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5A9663-203F-3248-A289-4ECD0CB132A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99CC00C-241F-A143-92EF-B68687AAE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1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1" y="4791116"/>
            <a:ext cx="4565649" cy="2060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EB1B56-AD79-DB48-89BC-F72399EECC80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7BEFFE-C644-3344-905E-91D79A56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AA2E744A-973D-7D40-8E7C-6799DEC038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+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1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1" y="4114800"/>
            <a:ext cx="4565649" cy="273684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0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4" y="4347274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B52D8BA-E5C8-3D4C-B4C6-138D332FC838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E185D2-C841-1C4F-B519-C46BDD8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C38625-EA89-794E-9E02-46C9910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944066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C3C04430-2165-CB48-95B2-61FDA4532F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1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Ic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478" t="-91" r="2" b="-1"/>
          <a:stretch/>
        </p:blipFill>
        <p:spPr>
          <a:xfrm>
            <a:off x="7615825" y="0"/>
            <a:ext cx="4569825" cy="685164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94DDBB-6B7F-7E49-85EF-84F027B91D4E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A607BF-01B2-BE44-B3D5-70558646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706065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1A555E-16BA-E647-8D0B-7E303DA3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6706065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1BAC37DB-8F44-8D48-BB82-DC8D3A23D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0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1" y="5022848"/>
            <a:ext cx="6095997" cy="18288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7B29218-91B9-B247-AC1A-44AB2FF1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4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66550" r="50001" b="-1"/>
          <a:stretch/>
        </p:blipFill>
        <p:spPr>
          <a:xfrm>
            <a:off x="1" y="4561840"/>
            <a:ext cx="6095997" cy="2289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68894"/>
            <a:ext cx="4693921" cy="6558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24455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486881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45618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75B1866-4049-5D4E-8075-278C4CCB3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5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92ACA-CBD9-8A46-BFB5-F7E172ED680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4896091-27C4-AF48-B3BF-669D0468D5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1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7019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D10FF2-BEEC-F843-A76B-CBB3A31FFE6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E7F1F347-F863-8C44-A790-C1D4BA91B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91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F5C91A-3B82-4246-9CA3-6102B9D654E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054EE-EE92-F548-AA33-3FF426E4145F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48379-991A-3540-839C-ED0338E37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1970D8-BB90-6A48-A4D3-D75E94E715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CD3A402-071C-204A-B41C-D374D88D4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04F77-80AD-C147-A581-E23A283819D1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640299-D8EE-494F-B123-AE344ED8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30D69E-FFBA-5A4C-9173-0E8F1DC1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D2EF5640-13FC-1141-9BA8-39D28501AD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ThreeData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0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7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5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2" y="45720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2" y="1882590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2" y="333487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ECD23F-D113-CD4A-A9DD-36EEBFA4F9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AD3FE4-478F-6548-BAFD-0D7D225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31620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579B878-6035-964A-BB51-CFF0A965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82A9D50F-DE27-FF46-9911-BE9B5CBB2F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Data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>
            <a:cxnSpLocks/>
          </p:cNvCxnSpPr>
          <p:nvPr userDrawn="1"/>
        </p:nvCxnSpPr>
        <p:spPr>
          <a:xfrm>
            <a:off x="4065495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>
            <a:cxnSpLocks/>
          </p:cNvCxnSpPr>
          <p:nvPr userDrawn="1"/>
        </p:nvCxnSpPr>
        <p:spPr>
          <a:xfrm>
            <a:off x="8130988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F365FE-8B13-B64B-AA3F-E912C6D110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BCC03D67-6277-B044-B7ED-20191C2ECE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9458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1628"/>
            <a:ext cx="5540375" cy="25510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479458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91628"/>
            <a:ext cx="5402981" cy="25510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321489-E406-3340-A322-304E2EC74AF9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C7F139E8-D489-164E-852B-8D38672F90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80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hree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828799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2719947"/>
            <a:ext cx="3563471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719947"/>
            <a:ext cx="3563468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4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4" y="2719947"/>
            <a:ext cx="3563469" cy="234931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1BE896-50CD-BE4D-92F1-F56C0F4F7224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42DACC2-42D6-9047-92FE-5A85CDF94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9A6A5E9-7A5D-5946-BC98-F18EACA9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F9F3D9EB-67DF-8E4E-AE5C-8ACD2C637E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AEDBD-1E90-784B-A9A2-61AF713B1B71}"/>
              </a:ext>
            </a:extLst>
          </p:cNvPr>
          <p:cNvSpPr/>
          <p:nvPr userDrawn="1"/>
        </p:nvSpPr>
        <p:spPr>
          <a:xfrm>
            <a:off x="0" y="914400"/>
            <a:ext cx="10210800" cy="3657600"/>
          </a:xfrm>
          <a:prstGeom prst="rect">
            <a:avLst/>
          </a:prstGeom>
          <a:solidFill>
            <a:srgbClr val="000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C8191C-45F1-874F-B495-DB8283A1AA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808444"/>
            <a:ext cx="8943654" cy="2194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/>
              <a:t>Answer goes here lorem ipsum dolore set un </a:t>
            </a:r>
            <a:r>
              <a:rPr lang="en-US" sz="4000" dirty="0" err="1"/>
              <a:t>dumond</a:t>
            </a:r>
            <a:r>
              <a:rPr lang="en-US" sz="4000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A2483-A0AF-3148-BB61-7DF34A6114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39839"/>
            <a:ext cx="5791200" cy="40608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QUESTION GOES HERE?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38B4ABF-7C37-754E-A0F2-5BFAEFA2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47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018B7-3938-7840-A240-DDB086541D4B}"/>
              </a:ext>
            </a:extLst>
          </p:cNvPr>
          <p:cNvSpPr/>
          <p:nvPr userDrawn="1"/>
        </p:nvSpPr>
        <p:spPr>
          <a:xfrm>
            <a:off x="457200" y="683632"/>
            <a:ext cx="11734800" cy="4114800"/>
          </a:xfrm>
          <a:prstGeom prst="rect">
            <a:avLst/>
          </a:prstGeom>
          <a:gradFill>
            <a:gsLst>
              <a:gs pos="0">
                <a:srgbClr val="010000">
                  <a:alpha val="15000"/>
                </a:srgbClr>
              </a:gs>
              <a:gs pos="100000">
                <a:srgbClr val="010000">
                  <a:alpha val="4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EB0201-4173-1249-B311-36DB2CAC1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683632"/>
            <a:ext cx="3432175" cy="4114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AF0E449-3B84-7043-82B2-5E884E6DE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person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CBCE1A-DFA0-2342-8417-07A5D0E99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5" y="2705100"/>
            <a:ext cx="7019925" cy="16922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Title or details about person lorem ipsum dolore set </a:t>
            </a:r>
            <a:r>
              <a:rPr lang="en-US" sz="2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amon</a:t>
            </a: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tretus</a:t>
            </a: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128EE156-A770-6D40-8E7D-1DE939AE9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White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3FDE61-1A20-C741-B0A6-17188F980614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730843A-0886-E149-A10B-B5824989F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4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9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E0BF71E-F424-B741-904E-9FC2679962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61" y="5717047"/>
            <a:ext cx="4892634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3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81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29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9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2912"/>
            <a:ext cx="5157787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9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2912"/>
            <a:ext cx="5183188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75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753"/>
            <a:ext cx="6172200" cy="4274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86953"/>
            <a:ext cx="3932237" cy="2577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1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7106"/>
            <a:ext cx="3932237" cy="12550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106"/>
            <a:ext cx="6172200" cy="43639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1812"/>
            <a:ext cx="3932237" cy="302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61247"/>
            <a:ext cx="2628900" cy="4715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1247"/>
            <a:ext cx="7734300" cy="47157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3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59D7-603A-4BE2-B563-3C888AA995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0F83-B4DA-4515-A426-1AF3E98A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08231"/>
            <a:ext cx="10160000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Primary (Orange Bar) 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46199"/>
            <a:ext cx="7965440" cy="44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Major bullet points</a:t>
            </a:r>
          </a:p>
          <a:p>
            <a:pPr lvl="1"/>
            <a:r>
              <a:rPr lang="en-US" dirty="0"/>
              <a:t>Second level bullet points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65506" y="5415281"/>
            <a:ext cx="926495" cy="685800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A71BC8E-E76D-1D43-95F3-E98BFC0A827D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101081"/>
            <a:ext cx="3255264" cy="57224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883916" y="6324909"/>
            <a:ext cx="450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baseline="0" dirty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400" i="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883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 cap="none" spc="-50" normalizeH="0" baseline="0">
          <a:ln>
            <a:noFill/>
          </a:ln>
          <a:solidFill>
            <a:schemeClr val="accent2"/>
          </a:solidFill>
          <a:effectLst/>
          <a:latin typeface="Trebuchet MS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1200"/>
        </a:spcBef>
        <a:spcAft>
          <a:spcPts val="600"/>
        </a:spcAft>
        <a:buClr>
          <a:schemeClr val="accent1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640080" indent="-228600" algn="l" defTabSz="914400" rtl="0" eaLnBrk="1" latinLnBrk="0" hangingPunct="1">
        <a:spcBef>
          <a:spcPts val="0"/>
        </a:spcBef>
        <a:spcAft>
          <a:spcPts val="600"/>
        </a:spcAft>
        <a:buClrTx/>
        <a:buSzPct val="120000"/>
        <a:buFont typeface="Lucida Grande"/>
        <a:buChar char="-"/>
        <a:defRPr sz="1400" b="0" i="1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spcAft>
          <a:spcPts val="600"/>
        </a:spcAft>
        <a:buClrTx/>
        <a:buSzPct val="125000"/>
        <a:buFont typeface="Courier New"/>
        <a:buChar char="o"/>
        <a:defRPr sz="1100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Wingdings" charset="2"/>
        <a:buChar char="§"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08231"/>
            <a:ext cx="10160000" cy="95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Primary (Green Bar) 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24000"/>
            <a:ext cx="7965440" cy="446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Major bullet points</a:t>
            </a:r>
          </a:p>
          <a:p>
            <a:pPr lvl="1"/>
            <a:r>
              <a:rPr lang="en-US" dirty="0"/>
              <a:t>Second level bullet points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65506" y="5415281"/>
            <a:ext cx="92649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A71BC8E-E76D-1D43-95F3-E98BFC0A827D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4773C3-66F5-1C45-908B-F3B868AD8E69}" type="datetime1">
              <a:rPr lang="en-US" smtClean="0"/>
              <a:pPr/>
              <a:t>12/19/2023</a:t>
            </a:fld>
            <a:endParaRPr lang="en-US" dirty="0"/>
          </a:p>
        </p:txBody>
      </p:sp>
      <p:pic>
        <p:nvPicPr>
          <p:cNvPr id="9" name="Picture 8" descr="HealthPoint_Logo_RGB-BH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101081"/>
            <a:ext cx="3255264" cy="572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6C6218-D8D0-404F-96B7-2023C1C0C5B1}"/>
              </a:ext>
            </a:extLst>
          </p:cNvPr>
          <p:cNvSpPr txBox="1"/>
          <p:nvPr userDrawn="1"/>
        </p:nvSpPr>
        <p:spPr>
          <a:xfrm>
            <a:off x="3883916" y="6324909"/>
            <a:ext cx="450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baseline="0" dirty="0">
                <a:solidFill>
                  <a:schemeClr val="accent4"/>
                </a:solidFill>
                <a:latin typeface="Verdana"/>
                <a:cs typeface="Verdana"/>
              </a:rPr>
              <a:t> Everyone Deserves Great Care</a:t>
            </a:r>
            <a:endParaRPr lang="en-US" sz="1400" i="0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81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 cap="none" spc="-50" normalizeH="0" baseline="0">
          <a:ln>
            <a:noFill/>
          </a:ln>
          <a:solidFill>
            <a:schemeClr val="accent2"/>
          </a:solidFill>
          <a:effectLst/>
          <a:latin typeface="Trebuchet MS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1200"/>
        </a:spcBef>
        <a:spcAft>
          <a:spcPts val="600"/>
        </a:spcAft>
        <a:buClr>
          <a:schemeClr val="accent3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640080" indent="-228600" algn="l" defTabSz="914400" rtl="0" eaLnBrk="1" latinLnBrk="0" hangingPunct="1">
        <a:spcBef>
          <a:spcPts val="0"/>
        </a:spcBef>
        <a:spcAft>
          <a:spcPts val="600"/>
        </a:spcAft>
        <a:buClrTx/>
        <a:buSzPct val="120000"/>
        <a:buFont typeface="Lucida Grande"/>
        <a:buChar char="-"/>
        <a:defRPr sz="1400" b="0" i="1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spcAft>
          <a:spcPts val="600"/>
        </a:spcAft>
        <a:buClrTx/>
        <a:buSzPct val="125000"/>
        <a:buFont typeface="Courier New"/>
        <a:buChar char="o"/>
        <a:defRPr sz="1100" kern="1200">
          <a:solidFill>
            <a:schemeClr val="tx1">
              <a:lumMod val="50000"/>
              <a:lumOff val="50000"/>
            </a:schemeClr>
          </a:solidFill>
          <a:latin typeface="Verdana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SzPct val="125000"/>
        <a:buFont typeface="Wingdings" charset="2"/>
        <a:buChar char="§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SzPct val="125000"/>
        <a:buFont typeface="Wingdings" charset="2"/>
        <a:buChar char="§"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9C21-3D77-DF40-9D03-028F663A6E0F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A6AC-8299-7C4A-987D-EB59C6EF51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732B5-B184-7A4A-AEEE-E10246F72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64B74E3-BB50-594C-8406-6F02E388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93" y="4832172"/>
            <a:ext cx="7310907" cy="94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77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6"/>
            <a:ext cx="10896600" cy="885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1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7671"/>
            <a:ext cx="10515600" cy="32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53E5B161-B30D-465E-9C63-9055E32F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70B7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WgVbObv-KgPfz5UyKgSuXsWj09Skq1pp?usp=sharin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weitzmaninstitute.org/content/postgraduate-nurse-practitioner-np-residency-and-npphysician-associate-pa-training-program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hyperlink" Target="https://www.healthcenterinfo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s://www.weitzmaninstitute.org/ncaresources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50485"/>
            <a:ext cx="1219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-3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Postgraduate Nurse Practitioner Residency </a:t>
            </a:r>
            <a:r>
              <a:rPr kumimoji="0" lang="en-US" sz="5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</a:t>
            </a:r>
            <a:r>
              <a:rPr kumimoji="0" lang="en-US" sz="5000" b="1" i="0" u="none" strike="noStrike" kern="1200" cap="none" spc="-3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Fellowship Program Learning Collaborative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Two: 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December 19</a:t>
            </a:r>
            <a:r>
              <a:rPr kumimoji="0" lang="en-US" sz="3600" b="0" i="0" u="none" strike="noStrike" kern="1200" cap="none" spc="-30" normalizeH="0" baseline="3000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2023</a:t>
            </a:r>
            <a:endParaRPr kumimoji="0" lang="en-US" sz="3600" b="0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" y="424868"/>
            <a:ext cx="2998474" cy="9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731520" y="1200891"/>
            <a:ext cx="10972800" cy="72442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CHCI’s Program Schedule - Week</a:t>
            </a:r>
            <a:endParaRPr lang="en-US" sz="4000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27" y="1938777"/>
            <a:ext cx="893978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8"/>
          <p:cNvSpPr/>
          <p:nvPr/>
        </p:nvSpPr>
        <p:spPr>
          <a:xfrm>
            <a:off x="4498919" y="4114800"/>
            <a:ext cx="2971800" cy="23622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Program</a:t>
            </a:r>
          </a:p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Staff and Resources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11812" y="3532868"/>
            <a:ext cx="1755573" cy="1411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97322" y="3535136"/>
            <a:ext cx="1046191" cy="1265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36296" y="3534748"/>
            <a:ext cx="414435" cy="795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63058" y="3534748"/>
            <a:ext cx="414435" cy="795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26125" y="3532868"/>
            <a:ext cx="1046191" cy="1265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02253" y="3532868"/>
            <a:ext cx="1755573" cy="1411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298450" y="2775691"/>
            <a:ext cx="3999230" cy="7244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CHCI’s Program Schedule - Month </a:t>
            </a:r>
            <a:endParaRPr lang="en-US" sz="4000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 bwMode="auto">
          <a:xfrm>
            <a:off x="4807974" y="1304393"/>
            <a:ext cx="6968121" cy="53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83341" y="1285776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  <a:t>Key Program Staff and Responsibilities</a:t>
            </a:r>
            <a:br>
              <a:rPr lang="en-US" sz="40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</a:br>
            <a:r>
              <a:rPr lang="en-US" sz="2800" b="1" spc="-3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Administrative – Program Coordinator/Manager</a:t>
            </a:r>
            <a:endParaRPr lang="en-US" sz="2800" b="1" spc="-3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8378849"/>
              </p:ext>
            </p:extLst>
          </p:nvPr>
        </p:nvGraphicFramePr>
        <p:xfrm>
          <a:off x="1055874" y="2507226"/>
          <a:ext cx="10227733" cy="395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5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68594" y="1360718"/>
            <a:ext cx="10972800" cy="10269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1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  <a:t>Key Program Staff and Responsibilities</a:t>
            </a:r>
            <a:r>
              <a:rPr lang="en-US" sz="40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  <a:t/>
            </a:r>
            <a:br>
              <a:rPr lang="en-US" sz="40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</a:br>
            <a:r>
              <a:rPr lang="en-US" sz="2900" b="1" spc="-30" dirty="0" smtClean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Clinical – Clinical Program Director or NP or PA Lead</a:t>
            </a:r>
            <a:endParaRPr lang="en-US" sz="2900" b="1" spc="-3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0582069"/>
              </p:ext>
            </p:extLst>
          </p:nvPr>
        </p:nvGraphicFramePr>
        <p:xfrm>
          <a:off x="1041127" y="2551471"/>
          <a:ext cx="10227733" cy="400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83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68592" y="1344766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0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  <a:t>Key Program Staff and Responsibilities</a:t>
            </a:r>
            <a:br>
              <a:rPr lang="en-US" sz="4000" b="1" spc="-30" dirty="0" smtClean="0">
                <a:solidFill>
                  <a:srgbClr val="0E74BD"/>
                </a:solidFill>
                <a:cs typeface="Calibri" panose="020F0502020204030204" pitchFamily="34" charset="0"/>
              </a:rPr>
            </a:br>
            <a:r>
              <a:rPr lang="en-US" sz="2800" b="1" spc="-30" dirty="0" smtClean="0">
                <a:solidFill>
                  <a:srgbClr val="1F497D"/>
                </a:solidFill>
                <a:cs typeface="Calibri" panose="020F0502020204030204" pitchFamily="34" charset="0"/>
              </a:rPr>
              <a:t>Clinical – Preceptors</a:t>
            </a:r>
            <a:endParaRPr lang="en-US" sz="2800" b="1" spc="-30" dirty="0">
              <a:solidFill>
                <a:srgbClr val="0E74BD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46418420"/>
              </p:ext>
            </p:extLst>
          </p:nvPr>
        </p:nvGraphicFramePr>
        <p:xfrm>
          <a:off x="982133" y="2625213"/>
          <a:ext cx="10227733" cy="385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Calibri Light" panose="020F0302020204030204"/>
              </a:rPr>
              <a:t>Specific Roles and Responsibilities (timing)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304800" y="2315029"/>
            <a:ext cx="11582400" cy="39454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Months (September through January)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(or at Stage of 1-2 patients per hour):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preceptor should see all patients with the </a:t>
            </a:r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postgraduate trainees</a:t>
            </a:r>
            <a:r>
              <a:rPr lang="en-US" sz="3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initially, for the first few weeks (3-4 weeks)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After the first few weeks, the preceptor should see the patient at some point during the visit, observing and repeating physical exams and relevant history taking, as needed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Provide guidance and instructions on all aspects of the patient visit, including charting, the verbal presentation and the written note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Create an addendum in the patient’s progress notes or co-sign the note after the </a:t>
            </a:r>
            <a:r>
              <a:rPr lang="en-US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postgraduate trainee</a:t>
            </a:r>
            <a:r>
              <a:rPr lang="en-US" sz="3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has completed the note. </a:t>
            </a:r>
            <a:endParaRPr lang="en-US" sz="3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Calibri Light" panose="020F0302020204030204"/>
              </a:rPr>
              <a:t>Specific Roles and Responsibilities (timing)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137229"/>
            <a:ext cx="10972800" cy="39454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Later Months (February through August)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endParaRPr lang="en-US" sz="100" b="1" u="sng" dirty="0" smtClean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Reassess the postgraduate trainees’ comfort and mastery with clinical decision-making, physical exams, concise history taking and develop a </a:t>
            </a:r>
            <a:r>
              <a:rPr lang="en-US" sz="2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precepting</a:t>
            </a: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plan that meets the needs of the trainee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Help with time management and efficient practice skills in an ongoing fashion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Review all cases and repeat/observe history and physical exams, as needed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Provide guidance and instruction on all aspects of the patient visit (review entire written note and provide feedback as indicated)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Create an addendum or co-sign the patient’s progress note after the postgraduate trainees have completed the note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 the postgraduate trainees become more skilled, the preceptor should become more focused on guidance with time management, practice and panel management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400" spc="-30" dirty="0" smtClean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Questions?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Value of Academic </a:t>
            </a:r>
            <a:r>
              <a:rPr lang="en-US" sz="4400" spc="-30" dirty="0" smtClean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Clinical </a:t>
            </a:r>
            <a: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Partnerships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57101" y="2186936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4800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Polling Question</a:t>
            </a:r>
            <a:endParaRPr lang="en-US" sz="4800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57101" y="2911365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200" i="1" dirty="0" smtClean="0">
                <a:latin typeface="+mj-lt"/>
                <a:cs typeface="Calibri Light" panose="020F0302020204030204" pitchFamily="34" charset="0"/>
              </a:rPr>
              <a:t>Do you have existing academic partners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200" i="1" dirty="0" smtClean="0">
                <a:latin typeface="+mj-lt"/>
                <a:cs typeface="Calibri Light" panose="020F0302020204030204" pitchFamily="34" charset="0"/>
              </a:rPr>
              <a:t>or an academic partner in mind?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2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048"/>
            <a:ext cx="10515600" cy="76235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Get the Most Out of Your Zoom Experience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keep yourself on MUTE to avoid background/distracting sounds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CHAT function or UNMUTE to ask questions or make comments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change your participant name to your full name and organization</a:t>
            </a:r>
          </a:p>
          <a:p>
            <a:pPr marL="636588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“Meaghan Angers CHCI”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2" descr="Changing Your Name in a Zoom Meeting | teaching@N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0" y="4183945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nging Your Name in a Zoom Meeting | teaching@N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0" y="4231569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anging Your Name in a Zoom Meeting | teaching@N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4144709"/>
            <a:ext cx="2747529" cy="23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History of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0824"/>
            <a:ext cx="10515600" cy="384613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Margaret Flinter, CHC’s Sr. VP and Clinical Director and YSN trained FNP joined CHC in 1980 as CHC’s first NP.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She took her first YSN student in 1981 and CHC has had YSN students ever since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Currently take placements for both RN and NP students – started with just NP students but have expanded to include all specialties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Many CHC NP providers are YSN alumni and some hold faculty appointments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About a third of CHC NP residents have historically come from YSN including the first cohort which included 3 of our 4 residents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YSN has always served as a trusted partner for consultation and discussions around issues concerning trainees, students, and other timely topics related to clinical workforce.</a:t>
            </a:r>
          </a:p>
        </p:txBody>
      </p:sp>
    </p:spTree>
    <p:extLst>
      <p:ext uri="{BB962C8B-B14F-4D97-AF65-F5344CB8AC3E}">
        <p14:creationId xmlns:p14="http://schemas.microsoft.com/office/powerpoint/2010/main" val="7753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Yale University </a:t>
            </a:r>
            <a:r>
              <a:rPr lang="en-US" dirty="0" smtClean="0">
                <a:latin typeface="+mj-lt"/>
              </a:rPr>
              <a:t>Student &amp; Trainee Placements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450850" y="2311401"/>
            <a:ext cx="3845105" cy="4000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Total Number of Students for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2023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: 46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Opportunity to get clinical experiences and exposure to community health 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Pathway – rotation to residency 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26% of trainees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completed 2 or more clinical rotations at CHC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825" y="4133620"/>
            <a:ext cx="2619844" cy="217828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78180"/>
              </p:ext>
            </p:extLst>
          </p:nvPr>
        </p:nvGraphicFramePr>
        <p:xfrm>
          <a:off x="3329797" y="2460345"/>
          <a:ext cx="7470475" cy="398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415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237760" y="1415583"/>
          <a:ext cx="7954240" cy="509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563" y="1728770"/>
            <a:ext cx="532685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Developing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Clinical Workforce </a:t>
            </a:r>
          </a:p>
        </p:txBody>
      </p:sp>
    </p:spTree>
    <p:extLst>
      <p:ext uri="{BB962C8B-B14F-4D97-AF65-F5344CB8AC3E}">
        <p14:creationId xmlns:p14="http://schemas.microsoft.com/office/powerpoint/2010/main" val="3473626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Developing a Formal Partnership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30824"/>
            <a:ext cx="10689771" cy="38461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Funding Opportunities and Grant </a:t>
            </a:r>
            <a:r>
              <a:rPr lang="en-US" b="1" dirty="0">
                <a:latin typeface="+mj-lt"/>
              </a:rPr>
              <a:t>Partnership </a:t>
            </a:r>
          </a:p>
          <a:p>
            <a:pPr lvl="1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2019 HRSA released the ANE-NPR </a:t>
            </a:r>
            <a:r>
              <a:rPr lang="en-US" dirty="0" smtClean="0">
                <a:latin typeface="+mj-lt"/>
              </a:rPr>
              <a:t>grant-funding </a:t>
            </a:r>
          </a:p>
          <a:p>
            <a:pPr lvl="2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sz="1800" dirty="0" smtClean="0">
                <a:latin typeface="+mj-lt"/>
              </a:rPr>
              <a:t>Formal </a:t>
            </a:r>
            <a:r>
              <a:rPr lang="en-US" sz="1800" dirty="0">
                <a:latin typeface="+mj-lt"/>
              </a:rPr>
              <a:t>Clinical-Academic partnership required </a:t>
            </a:r>
            <a:r>
              <a:rPr lang="en-US" sz="1800" dirty="0" smtClean="0">
                <a:latin typeface="+mj-lt"/>
              </a:rPr>
              <a:t>- CHC </a:t>
            </a:r>
            <a:r>
              <a:rPr lang="en-US" sz="1800" dirty="0">
                <a:latin typeface="+mj-lt"/>
              </a:rPr>
              <a:t>and YSN formally partnered </a:t>
            </a:r>
          </a:p>
          <a:p>
            <a:pPr lvl="1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2020 HRSA released second round of funding </a:t>
            </a:r>
          </a:p>
          <a:p>
            <a:pPr lvl="2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sz="1800" dirty="0" smtClean="0">
                <a:latin typeface="+mj-lt"/>
              </a:rPr>
              <a:t>ANE-NPRIP </a:t>
            </a:r>
            <a:r>
              <a:rPr lang="en-US" sz="1800" dirty="0">
                <a:latin typeface="+mj-lt"/>
              </a:rPr>
              <a:t>– CHC and YSN built upon their current partnership </a:t>
            </a:r>
            <a:endParaRPr lang="en-US" sz="1800" dirty="0" smtClean="0">
              <a:latin typeface="+mj-lt"/>
            </a:endParaRPr>
          </a:p>
          <a:p>
            <a:pPr lvl="1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dirty="0" smtClean="0">
                <a:latin typeface="+mj-lt"/>
              </a:rPr>
              <a:t>2023 HRSA ANE-NPRF funding released</a:t>
            </a:r>
          </a:p>
          <a:p>
            <a:pPr lvl="2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sz="1800" dirty="0" smtClean="0">
                <a:latin typeface="+mj-lt"/>
              </a:rPr>
              <a:t>CHC and YSN continued well-established partnership</a:t>
            </a:r>
            <a:endParaRPr lang="en-US" sz="1800" dirty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Basic overview of how to establish that partnership </a:t>
            </a:r>
          </a:p>
          <a:p>
            <a:pPr>
              <a:spcBef>
                <a:spcPts val="1200"/>
              </a:spcBef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5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Process of the Partnership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0824"/>
            <a:ext cx="10515600" cy="38461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+mj-lt"/>
              </a:rPr>
              <a:t>Key Piece</a:t>
            </a:r>
            <a:r>
              <a:rPr lang="en-US" dirty="0">
                <a:latin typeface="+mj-lt"/>
              </a:rPr>
              <a:t>: Need someone identified from the school that is the champion; and then 1-2 identified from the health center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NP Program Director and Key Academic Clinical Partnership meet regularly to update on each “world” – academic and residency program</a:t>
            </a:r>
          </a:p>
          <a:p>
            <a:pPr lvl="1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Collaboration of resources</a:t>
            </a:r>
          </a:p>
          <a:p>
            <a:pPr lvl="1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Consistent Meetings</a:t>
            </a:r>
          </a:p>
          <a:p>
            <a:pPr lvl="1">
              <a:spcBef>
                <a:spcPts val="6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Identifying a champion </a:t>
            </a:r>
            <a:endParaRPr lang="en-US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+mj-lt"/>
              </a:rPr>
              <a:t>Evolution over time / sustainability </a:t>
            </a:r>
            <a:endParaRPr lang="en-US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5534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31DB-9C30-F04A-B812-CB5EE2FB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Updates on Trends in Graduate NP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FE0B-6FF2-224D-86AF-002AC7D4F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Updated National Task Force (NTF) standards requiring increases in all NP program clinical hours requirements to 750 hours.</a:t>
            </a:r>
          </a:p>
          <a:p>
            <a:r>
              <a:rPr lang="en-US" dirty="0">
                <a:latin typeface="+mj-lt"/>
              </a:rPr>
              <a:t>Focus in increasing diversity of NP workforce and faculty and strengthening DEIB content in curriculum</a:t>
            </a:r>
          </a:p>
          <a:p>
            <a:r>
              <a:rPr lang="en-US" dirty="0">
                <a:latin typeface="+mj-lt"/>
              </a:rPr>
              <a:t>Move toward competency based education for all specialties</a:t>
            </a:r>
          </a:p>
        </p:txBody>
      </p:sp>
    </p:spTree>
    <p:extLst>
      <p:ext uri="{BB962C8B-B14F-4D97-AF65-F5344CB8AC3E}">
        <p14:creationId xmlns:p14="http://schemas.microsoft.com/office/powerpoint/2010/main" val="328685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Collaboration: Simulation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0824"/>
            <a:ext cx="10515600" cy="38461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Needs Assessment through CHCI determined more geriatric focused training and we were also expanding our geriatric training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Wanted to integrate for simulation based experiences into the residency program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Yale helped facilitate for the first time, so CHCI trainers could be trained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Yale was able share these resources and technical support with CHCI and implement a new model of training for their residents </a:t>
            </a:r>
          </a:p>
        </p:txBody>
      </p:sp>
    </p:spTree>
    <p:extLst>
      <p:ext uri="{BB962C8B-B14F-4D97-AF65-F5344CB8AC3E}">
        <p14:creationId xmlns:p14="http://schemas.microsoft.com/office/powerpoint/2010/main" val="748460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Collaboration: Developing New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0824"/>
            <a:ext cx="10515600" cy="38461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Specialty rotations: Helpful to consult with academic program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Used resources from the university for content and curriculum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Example: Adult </a:t>
            </a:r>
            <a:r>
              <a:rPr lang="en-US" dirty="0" err="1">
                <a:latin typeface="+mj-lt"/>
              </a:rPr>
              <a:t>Gero</a:t>
            </a:r>
            <a:r>
              <a:rPr lang="en-US" dirty="0">
                <a:latin typeface="+mj-lt"/>
              </a:rPr>
              <a:t> Program</a:t>
            </a:r>
          </a:p>
          <a:p>
            <a:pPr lvl="1">
              <a:spcBef>
                <a:spcPts val="12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Yale shared resources with CHCI to help develop this program</a:t>
            </a:r>
          </a:p>
          <a:p>
            <a:pPr lvl="1">
              <a:spcBef>
                <a:spcPts val="1200"/>
              </a:spcBef>
              <a:buFont typeface="Calibri Light" panose="020F0302020204030204" pitchFamily="34" charset="0"/>
              <a:buChar char="‒"/>
            </a:pPr>
            <a:r>
              <a:rPr lang="en-US" dirty="0">
                <a:latin typeface="+mj-lt"/>
              </a:rPr>
              <a:t>Professor/faculty came to speak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Example: Psych Program</a:t>
            </a:r>
          </a:p>
        </p:txBody>
      </p:sp>
    </p:spTree>
    <p:extLst>
      <p:ext uri="{BB962C8B-B14F-4D97-AF65-F5344CB8AC3E}">
        <p14:creationId xmlns:p14="http://schemas.microsoft.com/office/powerpoint/2010/main" val="289232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9152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Value of the Academic Clinical Partnership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2969" y="2330824"/>
            <a:ext cx="4424150" cy="34544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2969" y="2846210"/>
            <a:ext cx="4129173" cy="308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Having understanding of upcoming academic classes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trends in academic education and graduate needs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Insights to potential applicants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771" y="2343117"/>
            <a:ext cx="4169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For Residency Program: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78989" y="2330824"/>
            <a:ext cx="4897120" cy="3454400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3730" y="2840145"/>
            <a:ext cx="4632379" cy="322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Knowledge in residency program to share with students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What residency curriculum looks like?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What they look for in students?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What does application and interview process look like? 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What relevant experience does the student need (i.e. volunteer roles)? 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to clinical resources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492" y="2330824"/>
            <a:ext cx="442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558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For Academic Partnership: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2969" y="5976237"/>
            <a:ext cx="10304739" cy="443346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27821" y="5994851"/>
            <a:ext cx="1260644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Creates seamless transition from student to graduate to resident</a:t>
            </a:r>
          </a:p>
        </p:txBody>
      </p:sp>
      <p:sp>
        <p:nvSpPr>
          <p:cNvPr id="23" name="Bent-Up Arrow 22"/>
          <p:cNvSpPr/>
          <p:nvPr/>
        </p:nvSpPr>
        <p:spPr>
          <a:xfrm rot="10800000" flipH="1">
            <a:off x="5108372" y="3016162"/>
            <a:ext cx="714564" cy="2769062"/>
          </a:xfrm>
          <a:prstGeom prst="bentUpArrow">
            <a:avLst>
              <a:gd name="adj1" fmla="val 15678"/>
              <a:gd name="adj2" fmla="val 25000"/>
              <a:gd name="adj3" fmla="val 25000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ent-Up Arrow 23"/>
          <p:cNvSpPr/>
          <p:nvPr/>
        </p:nvSpPr>
        <p:spPr>
          <a:xfrm rot="10800000">
            <a:off x="5853173" y="3016162"/>
            <a:ext cx="714564" cy="2769062"/>
          </a:xfrm>
          <a:prstGeom prst="bentUpArrow">
            <a:avLst>
              <a:gd name="adj1" fmla="val 15678"/>
              <a:gd name="adj2" fmla="val 25000"/>
              <a:gd name="adj3" fmla="val 25000"/>
            </a:avLst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17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73B4-6E22-884D-950E-02A472EA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3500"/>
            <a:ext cx="9144000" cy="1646300"/>
          </a:xfrm>
        </p:spPr>
        <p:txBody>
          <a:bodyPr>
            <a:noAutofit/>
          </a:bodyPr>
          <a:lstStyle/>
          <a:p>
            <a:r>
              <a:rPr lang="en-US" sz="4000" b="0" i="1" dirty="0"/>
              <a:t>The Academic Clinical Partnership for NP Residencies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B2C96-742B-D64B-B220-BC436E2BC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Jill M. Terrien PhD, ANP-BC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25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Session 2 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101790"/>
              </p:ext>
            </p:extLst>
          </p:nvPr>
        </p:nvGraphicFramePr>
        <p:xfrm>
          <a:off x="609600" y="2311400"/>
          <a:ext cx="10972800" cy="3860799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221185">
                  <a:extLst>
                    <a:ext uri="{9D8B030D-6E8A-4147-A177-3AD203B41FA5}">
                      <a16:colId xmlns:a16="http://schemas.microsoft.com/office/drawing/2014/main" val="3219212598"/>
                    </a:ext>
                  </a:extLst>
                </a:gridCol>
                <a:gridCol w="8751615">
                  <a:extLst>
                    <a:ext uri="{9D8B030D-6E8A-4147-A177-3AD203B41FA5}">
                      <a16:colId xmlns:a16="http://schemas.microsoft.com/office/drawing/2014/main" val="1873340262"/>
                    </a:ext>
                  </a:extLst>
                </a:gridCol>
              </a:tblGrid>
              <a:tr h="516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1:00-1:05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Introduction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Agenda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08150"/>
                  </a:ext>
                </a:extLst>
              </a:tr>
              <a:tr h="89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1:05-1:25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Overview of Program Structure &amp; 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Key Program Staff and Responsibilities 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957203"/>
                  </a:ext>
                </a:extLst>
              </a:tr>
              <a:tr h="1257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1:25-2:20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Value of Academic Clinical Partnerships</a:t>
                      </a:r>
                    </a:p>
                    <a:p>
                      <a:pPr marL="914400" marR="0" lvl="1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Presentation from Yale University </a:t>
                      </a:r>
                    </a:p>
                    <a:p>
                      <a:pPr marL="914400" marR="0" lvl="1" indent="-4572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Presentation from UMass Chan Medical School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363193"/>
                  </a:ext>
                </a:extLst>
              </a:tr>
              <a:tr h="442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2:20-2:25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Using the Progress Checklist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454093"/>
                  </a:ext>
                </a:extLst>
              </a:tr>
              <a:tr h="747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2:25-2:30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Q/A,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Wrap-Up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and Evaluation 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581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4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D47C91-C1C0-4DEA-9C75-9C091EC250E8}"/>
              </a:ext>
            </a:extLst>
          </p:cNvPr>
          <p:cNvSpPr txBox="1">
            <a:spLocks/>
          </p:cNvSpPr>
          <p:nvPr/>
        </p:nvSpPr>
        <p:spPr>
          <a:xfrm>
            <a:off x="470589" y="1825628"/>
            <a:ext cx="11123843" cy="285114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25A43-672B-4276-AC52-0FC7BF9CE0B3}"/>
              </a:ext>
            </a:extLst>
          </p:cNvPr>
          <p:cNvSpPr txBox="1">
            <a:spLocks/>
          </p:cNvSpPr>
          <p:nvPr/>
        </p:nvSpPr>
        <p:spPr>
          <a:xfrm>
            <a:off x="470589" y="1825627"/>
            <a:ext cx="11123843" cy="316988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Describe the academic partner role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recruit an academic partner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Contributions and value of the academic partner</a:t>
            </a: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24FAB1-613E-496B-92E2-A71B797F17F1}"/>
              </a:ext>
            </a:extLst>
          </p:cNvPr>
          <p:cNvSpPr txBox="1">
            <a:spLocks/>
          </p:cNvSpPr>
          <p:nvPr/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119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D47C91-C1C0-4DEA-9C75-9C091EC250E8}"/>
              </a:ext>
            </a:extLst>
          </p:cNvPr>
          <p:cNvSpPr txBox="1">
            <a:spLocks/>
          </p:cNvSpPr>
          <p:nvPr/>
        </p:nvSpPr>
        <p:spPr>
          <a:xfrm>
            <a:off x="470589" y="1825628"/>
            <a:ext cx="11123843" cy="285114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25A43-672B-4276-AC52-0FC7BF9CE0B3}"/>
              </a:ext>
            </a:extLst>
          </p:cNvPr>
          <p:cNvSpPr txBox="1">
            <a:spLocks/>
          </p:cNvSpPr>
          <p:nvPr/>
        </p:nvSpPr>
        <p:spPr>
          <a:xfrm>
            <a:off x="470589" y="1825627"/>
            <a:ext cx="11123843" cy="316988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24FAB1-613E-496B-92E2-A71B797F17F1}"/>
              </a:ext>
            </a:extLst>
          </p:cNvPr>
          <p:cNvSpPr txBox="1">
            <a:spLocks/>
          </p:cNvSpPr>
          <p:nvPr/>
        </p:nvSpPr>
        <p:spPr>
          <a:xfrm>
            <a:off x="470589" y="546768"/>
            <a:ext cx="11123843" cy="1126459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Massachusetts Community Health NP Residency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– One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Academic Partner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3A815-C0C8-E58E-27BF-69EB269B1C0B}"/>
              </a:ext>
            </a:extLst>
          </p:cNvPr>
          <p:cNvSpPr txBox="1">
            <a:spLocks/>
          </p:cNvSpPr>
          <p:nvPr/>
        </p:nvSpPr>
        <p:spPr>
          <a:xfrm>
            <a:off x="622989" y="1978027"/>
            <a:ext cx="11123843" cy="3525151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Family Health Center (FQHC) had a FNP residency since 2009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approached GSN with another local FQHC to lead grant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additional CHC partners identified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is in it for the GSN?  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Continues public service mission through partnerships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Future preceptors for GSN students 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Possible future students and educators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11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D47C91-C1C0-4DEA-9C75-9C091EC250E8}"/>
              </a:ext>
            </a:extLst>
          </p:cNvPr>
          <p:cNvSpPr txBox="1">
            <a:spLocks/>
          </p:cNvSpPr>
          <p:nvPr/>
        </p:nvSpPr>
        <p:spPr>
          <a:xfrm>
            <a:off x="470589" y="1825628"/>
            <a:ext cx="11123843" cy="285114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25A43-672B-4276-AC52-0FC7BF9CE0B3}"/>
              </a:ext>
            </a:extLst>
          </p:cNvPr>
          <p:cNvSpPr txBox="1">
            <a:spLocks/>
          </p:cNvSpPr>
          <p:nvPr/>
        </p:nvSpPr>
        <p:spPr>
          <a:xfrm>
            <a:off x="470589" y="1346970"/>
            <a:ext cx="6121800" cy="4235224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Shared leadership/equal partners 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outlined in the grant application’s org chart – no hierarchy, clear roles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productive, documented monthly team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(Advisory Council) meetings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shared decision making/problem solving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Residency directors (Clinical Liaisons) have their own meetings, responsible for certain tasks (e.g., recruitment/ hiring of NP residents)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24FAB1-613E-496B-92E2-A71B797F17F1}"/>
              </a:ext>
            </a:extLst>
          </p:cNvPr>
          <p:cNvSpPr txBox="1">
            <a:spLocks/>
          </p:cNvSpPr>
          <p:nvPr/>
        </p:nvSpPr>
        <p:spPr>
          <a:xfrm>
            <a:off x="470589" y="567949"/>
            <a:ext cx="11123843" cy="827499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C927-B512-71AD-BB0E-30516EA5C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92390" y="1324017"/>
            <a:ext cx="5440101" cy="3854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826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D47C91-C1C0-4DEA-9C75-9C091EC250E8}"/>
              </a:ext>
            </a:extLst>
          </p:cNvPr>
          <p:cNvSpPr txBox="1">
            <a:spLocks/>
          </p:cNvSpPr>
          <p:nvPr/>
        </p:nvSpPr>
        <p:spPr>
          <a:xfrm>
            <a:off x="470589" y="1825628"/>
            <a:ext cx="11123843" cy="285114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25A43-672B-4276-AC52-0FC7BF9CE0B3}"/>
              </a:ext>
            </a:extLst>
          </p:cNvPr>
          <p:cNvSpPr txBox="1">
            <a:spLocks/>
          </p:cNvSpPr>
          <p:nvPr/>
        </p:nvSpPr>
        <p:spPr>
          <a:xfrm>
            <a:off x="470589" y="1825627"/>
            <a:ext cx="11123843" cy="316988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24FAB1-613E-496B-92E2-A71B797F17F1}"/>
              </a:ext>
            </a:extLst>
          </p:cNvPr>
          <p:cNvSpPr txBox="1">
            <a:spLocks/>
          </p:cNvSpPr>
          <p:nvPr/>
        </p:nvSpPr>
        <p:spPr>
          <a:xfrm>
            <a:off x="622988" y="629914"/>
            <a:ext cx="11123843" cy="827499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A Theme:  Sustainability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3A815-C0C8-E58E-27BF-69EB269B1C0B}"/>
              </a:ext>
            </a:extLst>
          </p:cNvPr>
          <p:cNvSpPr txBox="1">
            <a:spLocks/>
          </p:cNvSpPr>
          <p:nvPr/>
        </p:nvSpPr>
        <p:spPr>
          <a:xfrm>
            <a:off x="622987" y="1173192"/>
            <a:ext cx="11375424" cy="443512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GSN is a partner, not the expert, not a crutch… continually ask, how is this sustained post grant funding?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Centrally developed/site approved policies and procedures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Shared commitment to didactics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Monthly case presentations by residency directors </a:t>
            </a:r>
          </a:p>
          <a:p>
            <a:pPr marL="1142942" marR="0" lvl="2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Came from resident feedback sessions with the GSN-we learned along the way</a:t>
            </a:r>
          </a:p>
          <a:p>
            <a:pPr marL="1142942" marR="0" lvl="2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Allows residency directors to get to know other residents</a:t>
            </a:r>
          </a:p>
          <a:p>
            <a:pPr marL="1142942" marR="0" lvl="2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Care 101 series development (2019-2023)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Each site contributes sessions (local expertise or outside organization like New England AIDS Education and Training Center, Mass DPH)   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Commitment to wellness – Balint sessions and TEND (external/safe) sessions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100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D47C91-C1C0-4DEA-9C75-9C091EC250E8}"/>
              </a:ext>
            </a:extLst>
          </p:cNvPr>
          <p:cNvSpPr txBox="1">
            <a:spLocks/>
          </p:cNvSpPr>
          <p:nvPr/>
        </p:nvSpPr>
        <p:spPr>
          <a:xfrm>
            <a:off x="470589" y="1825628"/>
            <a:ext cx="11123843" cy="2851148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25A43-672B-4276-AC52-0FC7BF9CE0B3}"/>
              </a:ext>
            </a:extLst>
          </p:cNvPr>
          <p:cNvSpPr txBox="1">
            <a:spLocks/>
          </p:cNvSpPr>
          <p:nvPr/>
        </p:nvSpPr>
        <p:spPr>
          <a:xfrm>
            <a:off x="470589" y="1825627"/>
            <a:ext cx="11123843" cy="316988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24FAB1-613E-496B-92E2-A71B797F17F1}"/>
              </a:ext>
            </a:extLst>
          </p:cNvPr>
          <p:cNvSpPr txBox="1">
            <a:spLocks/>
          </p:cNvSpPr>
          <p:nvPr/>
        </p:nvSpPr>
        <p:spPr>
          <a:xfrm>
            <a:off x="622988" y="855433"/>
            <a:ext cx="11123843" cy="827499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F9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Resident relations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03A815-C0C8-E58E-27BF-69EB269B1C0B}"/>
              </a:ext>
            </a:extLst>
          </p:cNvPr>
          <p:cNvSpPr txBox="1">
            <a:spLocks/>
          </p:cNvSpPr>
          <p:nvPr/>
        </p:nvSpPr>
        <p:spPr>
          <a:xfrm>
            <a:off x="597568" y="1406445"/>
            <a:ext cx="11123843" cy="432379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Academic team gets to know residents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Host didactic sessions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4x a year resident feedback sessions to project manager and evaluator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In-person graduation in 2022 and will continue in 2023!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Grant requirement – job hunting assistance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  - we want them to stay!  (employment post residency is a consideration)</a:t>
            </a: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Annual session on: 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CV development and grant citation for their CV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 job search resources… more info on loan repayment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089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6F42-337A-F4D4-4C77-0D8F6181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of the Academic Partner &amp; Identifying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78345-AB99-90DC-6645-03A944887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EE5CB-5464-2A68-2CF8-3E9C7F7FCD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Didactic sessions</a:t>
            </a:r>
          </a:p>
          <a:p>
            <a:r>
              <a:rPr lang="en-US" dirty="0"/>
              <a:t>Ongoing evaluation</a:t>
            </a:r>
          </a:p>
          <a:p>
            <a:r>
              <a:rPr lang="en-US" dirty="0"/>
              <a:t>Support/troubleshooting</a:t>
            </a:r>
          </a:p>
          <a:p>
            <a:r>
              <a:rPr lang="en-US" dirty="0"/>
              <a:t>Simulation </a:t>
            </a:r>
          </a:p>
          <a:p>
            <a:r>
              <a:rPr lang="en-US" dirty="0"/>
              <a:t>Advisory board-8 mtgs/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ED7E0-B6D9-96D7-360B-37C48AF9F12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Preceptor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0D348-E95A-AA9C-DB95-ED8FF723545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Faculty appointments</a:t>
            </a:r>
          </a:p>
          <a:p>
            <a:r>
              <a:rPr lang="en-US" dirty="0"/>
              <a:t>Preceptor CE</a:t>
            </a:r>
          </a:p>
          <a:p>
            <a:r>
              <a:rPr lang="en-US" dirty="0"/>
              <a:t>Teaching of Tomorrow</a:t>
            </a:r>
          </a:p>
          <a:p>
            <a:r>
              <a:rPr lang="en-US" dirty="0"/>
              <a:t>New England Precepting Academy (HRSA Grant)</a:t>
            </a:r>
          </a:p>
          <a:p>
            <a:r>
              <a:rPr lang="en-US" dirty="0"/>
              <a:t>Access to medical library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AA5A7-8599-9D7F-69CE-DA4636E41B7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Affiliating w/an academic partner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88737C-6281-A26E-6939-47A691CF255A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/>
              <a:t>Are your NP’s/PA’s (employees)  from a local university?</a:t>
            </a:r>
          </a:p>
          <a:p>
            <a:r>
              <a:rPr lang="en-US" dirty="0"/>
              <a:t>Do NP/PA students precept with you?</a:t>
            </a:r>
          </a:p>
          <a:p>
            <a:r>
              <a:rPr lang="en-US" dirty="0"/>
              <a:t>Who appeals to you?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910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043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Using the </a:t>
            </a:r>
            <a:r>
              <a:rPr lang="en-US" sz="4400" spc="-30" dirty="0" smtClean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Progress </a:t>
            </a:r>
            <a: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Checklist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 smtClean="0">
                <a:latin typeface="Calibri Light" panose="020F0302020204030204"/>
              </a:rPr>
              <a:t>Purpose of the Progress Checklist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+mj-lt"/>
              <a:buAutoNum type="arabicParenR"/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help you track your progress</a:t>
            </a:r>
          </a:p>
          <a:p>
            <a:pPr marL="914400" lvl="1" indent="-51435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+mj-lt"/>
              <a:buAutoNum type="arabicParenR"/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help us identify where you need more help </a:t>
            </a:r>
          </a:p>
          <a:p>
            <a:pPr marL="914400" lvl="1" indent="-51435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+mj-lt"/>
              <a:buAutoNum type="arabicParenR"/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help your coaches identify areas in which you need more encouragement and reminders</a:t>
            </a:r>
          </a:p>
          <a:p>
            <a:pPr marL="236538" indent="-236538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14145"/>
              </p:ext>
            </p:extLst>
          </p:nvPr>
        </p:nvGraphicFramePr>
        <p:xfrm>
          <a:off x="788276" y="539675"/>
          <a:ext cx="10615448" cy="5778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4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28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Team name:                                                                             Date: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What is your team's progress on implementing the following?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6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7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Have not started    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Started working on it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Working on it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Making progress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Completed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6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GENERAL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2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Define goals and develop a shared aim. Example: Improvement of workforce development.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Define specific, measurable outcomes and objectives.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Ensure that each team member is competent to perform their defined and delegated functions and tasks. Example: Provide education and support for staff providing involved in didactic, clinical, and supervision activities for residents.   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82392"/>
            <a:ext cx="2344205" cy="103202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621524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Training and Technical Assistance Partners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Workforce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6804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free training and technical assistance to health centers across the nation through national webinars, learning collaboratives, activity sessions, trainings, research, publications, etc.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192656"/>
            <a:ext cx="10477500" cy="20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dirty="0">
                <a:latin typeface="Calibri Light" panose="020F0302020204030204"/>
              </a:rPr>
              <a:t>What </a:t>
            </a:r>
            <a:r>
              <a:rPr lang="en-US" dirty="0" smtClean="0">
                <a:latin typeface="Calibri Light" panose="020F0302020204030204"/>
              </a:rPr>
              <a:t>To Do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46723" y="2336250"/>
            <a:ext cx="10783290" cy="39454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be completed during a team meeting or the coach can complete it separately based on conversations with the team members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check the box or color it in 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Display it as you work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fill out on your own throughout the learning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ollaborative and will help you understand remaining steps post-learning collaborative!</a:t>
            </a:r>
            <a:endParaRPr lang="en-US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7202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Assignments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46723" y="2336250"/>
            <a:ext cx="5740341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Continue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develop a draft presentation for leadership/board and  present if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 program elements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ü"/>
            </a:pPr>
            <a:endParaRPr lang="en-US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Progress Checklist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056408" y="2311400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Google Drive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None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drive.google.com/drive/folders/1WgVbObv-KgPfz5UyKgSuXsWj09Skq1pp?usp=sharing</a:t>
            </a:r>
            <a:r>
              <a:rPr lang="en-US" sz="1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05" y="2801235"/>
            <a:ext cx="2565337" cy="25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 Light" panose="020F0302020204030204"/>
              </a:rPr>
              <a:t>Reminders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964267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Calls: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January 2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1:00pm Eastern / 10:00am Pacific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3: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January 16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1:00pm Eastern / 10:00am Pacific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056408" y="2311400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CME and Resource Page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Code: PGR2023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education.weitzmaninstitute.org/content/postgraduate-nurse-practitioner-np-residency-and-npphysician-associate-pa-training-programs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349" y="3263534"/>
            <a:ext cx="2033086" cy="20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4917" y="2544426"/>
            <a:ext cx="324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Director/Co-PI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487" y="2544426"/>
            <a:ext cx="3377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Manager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091" y="4039336"/>
            <a:ext cx="10441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REMINDER: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evaluation in the poll!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Next Learning Session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January 16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!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771" y="1190264"/>
            <a:ext cx="9074727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more resources!</a:t>
            </a:r>
            <a:endParaRPr lang="en-US" sz="4800" b="1" spc="-30" dirty="0">
              <a:solidFill>
                <a:srgbClr val="0E74B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5157"/>
            <a:ext cx="2192201" cy="96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3" y="2993714"/>
            <a:ext cx="2643530" cy="296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3" y="3302550"/>
            <a:ext cx="3642800" cy="21265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211871" y="2155371"/>
            <a:ext cx="7005298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Learning Library: </a:t>
            </a:r>
            <a:b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1DAF4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for Clinical Workforce Development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765" y="6072283"/>
            <a:ext cx="540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www.weitzmaninstitute.org/ncaresources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97546" y="1945342"/>
            <a:ext cx="0" cy="448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3509" y="6072283"/>
            <a:ext cx="393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https://www.healthcenterinfo.org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685" y="3260434"/>
            <a:ext cx="4131325" cy="943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897546" y="2186020"/>
            <a:ext cx="5294454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Health Center </a:t>
            </a:r>
            <a:endParaRPr kumimoji="0" lang="en-US" sz="30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 </a:t>
            </a: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Clearinghouse</a:t>
            </a:r>
            <a:endParaRPr kumimoji="0" lang="en-US" sz="30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684" y="4323688"/>
            <a:ext cx="4131325" cy="13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84073"/>
            <a:ext cx="1102328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Collaborative Faculty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54364" y="2276993"/>
            <a:ext cx="5971788" cy="3862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Flinter,  APRN, PhD, FAAN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Co-PI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CHCI’s Senior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Vice President/Clinical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 Emeritus, WI, Senior Investigator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Founder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 America’s first nurse practitioner residency program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Kerry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Bamrick, MBA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Executive Director,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NNPRFTC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Charise Corsino, MA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Director, NP Residency Programs  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6152" y="2276993"/>
            <a:ext cx="5398252" cy="3602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Nicole Seagriff, DNP, APRN, FNP-BC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Clinical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Kathleen Thies, PhD, RN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Consultant, Researcher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Evaluation Faculty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Schiessl, MPP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Co-PI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Director, NTTAP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Manager, 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Project Specialist, NTTAP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58385"/>
            <a:ext cx="10972800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Collaborative Structure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97" y="2264454"/>
            <a:ext cx="5101087" cy="3945467"/>
          </a:xfrm>
        </p:spPr>
        <p:txBody>
          <a:bodyPr>
            <a:normAutofit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Six 90-minute Learning Collaborative video conference sessions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60-minute coaching calls between coach mentors and practice coach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Team workgroup meetings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179567" y="2182814"/>
          <a:ext cx="4933952" cy="410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Learning</a:t>
                      </a:r>
                      <a:r>
                        <a:rPr lang="en-US" sz="2400" baseline="0" dirty="0" smtClean="0">
                          <a:effectLst/>
                        </a:rPr>
                        <a:t> Session Dates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1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November 21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2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December 19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3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January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4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February 13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5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March 5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160428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Learning Session 6</a:t>
                      </a:r>
                      <a:endParaRPr lang="en-US" sz="1800" dirty="0" smtClean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April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19196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79567" y="3224918"/>
            <a:ext cx="4886140" cy="6219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0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2417324"/>
            <a:ext cx="2943514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2023-2024</a:t>
            </a:r>
            <a:br>
              <a:rPr lang="en-US" sz="4800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</a:t>
            </a:r>
            <a:endParaRPr lang="en-US" sz="4800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69673" y="1415585"/>
          <a:ext cx="8702587" cy="523539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985839">
                  <a:extLst>
                    <a:ext uri="{9D8B030D-6E8A-4147-A177-3AD203B41FA5}">
                      <a16:colId xmlns:a16="http://schemas.microsoft.com/office/drawing/2014/main" val="3157025843"/>
                    </a:ext>
                  </a:extLst>
                </a:gridCol>
                <a:gridCol w="2716748">
                  <a:extLst>
                    <a:ext uri="{9D8B030D-6E8A-4147-A177-3AD203B41FA5}">
                      <a16:colId xmlns:a16="http://schemas.microsoft.com/office/drawing/2014/main" val="3172836537"/>
                    </a:ext>
                  </a:extLst>
                </a:gridCol>
              </a:tblGrid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Bartz-Altadonna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7352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Charles B. Wang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6906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Chase </a:t>
                      </a: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Brexton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Maryland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21313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Community Clinic Association of Los Angeles County (CCALAC)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4421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Crossing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9327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Hope Christian Health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8949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Klamath Health Partnership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8285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Nasson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514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Neighborhood Outreach Access to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Arizona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7110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Peninsula Community Health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Washington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0220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Penobscot Community Health Center, Inc.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7386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 Health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Pennsylvania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43917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WellSpace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97164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Wheeler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7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Overview of Program Structure &amp; </a:t>
            </a:r>
            <a:b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</a:br>
            <a:r>
              <a:rPr lang="en-US" sz="4400" spc="-30" dirty="0">
                <a:solidFill>
                  <a:srgbClr val="0E74BD"/>
                </a:solidFill>
                <a:latin typeface="Calibri Light" panose="020F0302020204030204"/>
                <a:cs typeface="Calibri" panose="020F0502020204030204" pitchFamily="34" charset="0"/>
              </a:rPr>
              <a:t>Key Program Staff and Responsibilities 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126138"/>
            <a:ext cx="1110615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Elements of a Postgraduate NP Residency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09600" y="2205498"/>
          <a:ext cx="11106150" cy="4445483"/>
        </p:xfrm>
        <a:graphic>
          <a:graphicData uri="http://schemas.openxmlformats.org/drawingml/2006/table">
            <a:tbl>
              <a:tblPr firstRow="1" bandRow="1"/>
              <a:tblGrid>
                <a:gridCol w="1110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1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eaLnBrk="1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800" dirty="0">
                        <a:latin typeface="Californian FB" panose="0207040306080B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65100" indent="-165100" eaLnBrk="1" hangingPunct="1">
                        <a:lnSpc>
                          <a:spcPct val="100000"/>
                        </a:lnSpc>
                      </a:pPr>
                      <a:endParaRPr lang="en-US" sz="2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lvl="1" indent="-342900" eaLnBrk="1" hangingPunct="1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Precepted Continuity Clinics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(40%);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Residents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develop and manage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panel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 patients  with the exclusive attention of an expert  preceptor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(NP, PA or Physician)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lvl="1" indent="-342900" eaLnBrk="1" hangingPunct="1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Specialty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Rotations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(20%); Experience in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care specialty areas to expand and enhance resident practice knowledge and skills 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lvl="1" indent="-342900" eaLnBrk="1" hangingPunct="1">
                        <a:lnSpc>
                          <a:spcPct val="100000"/>
                        </a:lnSpc>
                        <a:buFont typeface="+mj-lt"/>
                        <a:buAutoNum type="arabicParenR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Mentored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Clinics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(20%);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Work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within a primary care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team focusing on diversity of chief complaints, efficiency, episodic and acute care 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Didactic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Sessions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(15%);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Topics that are 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igh volume, complexity and/or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urden topics in primary care. Includes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participation in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Project ECHO sessions for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managing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chronic pain, treating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HIV/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opioid addiction, complex pediatrics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Quality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Improvement Training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(5%); Training to a high performance QI model, including front line QI improvement, data driven QI, and leadership development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9600" y="1758950"/>
          <a:ext cx="11106150" cy="173736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355851">
                  <a:extLst>
                    <a:ext uri="{9D8B030D-6E8A-4147-A177-3AD203B41FA5}">
                      <a16:colId xmlns:a16="http://schemas.microsoft.com/office/drawing/2014/main" val="1716825489"/>
                    </a:ext>
                  </a:extLst>
                </a:gridCol>
                <a:gridCol w="6203738">
                  <a:extLst>
                    <a:ext uri="{9D8B030D-6E8A-4147-A177-3AD203B41FA5}">
                      <a16:colId xmlns:a16="http://schemas.microsoft.com/office/drawing/2014/main" val="588128276"/>
                    </a:ext>
                  </a:extLst>
                </a:gridCol>
                <a:gridCol w="2546561">
                  <a:extLst>
                    <a:ext uri="{9D8B030D-6E8A-4147-A177-3AD203B41FA5}">
                      <a16:colId xmlns:a16="http://schemas.microsoft.com/office/drawing/2014/main" val="923929818"/>
                    </a:ext>
                  </a:extLst>
                </a:gridCol>
              </a:tblGrid>
              <a:tr h="1212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 Months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Full</a:t>
                      </a:r>
                      <a:r>
                        <a:rPr lang="en-US" sz="1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-time Employment</a:t>
                      </a:r>
                      <a:endParaRPr lang="en-US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Training to Clinical Complexity and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High Performance Model of Care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aseline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team-based care, inter-professional collaboration, integrated care, data driven QI ,expert use of technology</a:t>
                      </a:r>
                      <a:endParaRPr lang="en-US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US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Full Integration into Home</a:t>
                      </a:r>
                      <a:r>
                        <a:rPr lang="en-US" sz="18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Site and Organization </a:t>
                      </a:r>
                      <a:endParaRPr lang="en-US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36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3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mary (Orange) Slide Master">
  <a:themeElements>
    <a:clrScheme name="HealthPoint Theme 4-27-15">
      <a:dk1>
        <a:sysClr val="windowText" lastClr="000000"/>
      </a:dk1>
      <a:lt1>
        <a:sysClr val="window" lastClr="FFFFFF"/>
      </a:lt1>
      <a:dk2>
        <a:srgbClr val="09213B"/>
      </a:dk2>
      <a:lt2>
        <a:srgbClr val="D8D8D8"/>
      </a:lt2>
      <a:accent1>
        <a:srgbClr val="E07E2A"/>
      </a:accent1>
      <a:accent2>
        <a:srgbClr val="760006"/>
      </a:accent2>
      <a:accent3>
        <a:srgbClr val="8C8C00"/>
      </a:accent3>
      <a:accent4>
        <a:srgbClr val="6C6C6C"/>
      </a:accent4>
      <a:accent5>
        <a:srgbClr val="FFFFFF"/>
      </a:accent5>
      <a:accent6>
        <a:srgbClr val="000000"/>
      </a:accent6>
      <a:hlink>
        <a:srgbClr val="8C8B17"/>
      </a:hlink>
      <a:folHlink>
        <a:srgbClr val="D4692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$HEAL-015_HealthPoint Master_11-14-18_Revise" id="{1274D4F6-ACBF-4C19-B2EE-C9560641A9B0}" vid="{2E2B24EB-43B3-4608-8DDC-338DBF5EDEFC}"/>
    </a:ext>
  </a:extLst>
</a:theme>
</file>

<file path=ppt/theme/theme3.xml><?xml version="1.0" encoding="utf-8"?>
<a:theme xmlns:a="http://schemas.openxmlformats.org/drawingml/2006/main" name="Secondary (Green) Slide Master">
  <a:themeElements>
    <a:clrScheme name="HealthPoint Theme 4-27-15">
      <a:dk1>
        <a:sysClr val="windowText" lastClr="000000"/>
      </a:dk1>
      <a:lt1>
        <a:sysClr val="window" lastClr="FFFFFF"/>
      </a:lt1>
      <a:dk2>
        <a:srgbClr val="09213B"/>
      </a:dk2>
      <a:lt2>
        <a:srgbClr val="D8D8D8"/>
      </a:lt2>
      <a:accent1>
        <a:srgbClr val="E07E2A"/>
      </a:accent1>
      <a:accent2>
        <a:srgbClr val="760006"/>
      </a:accent2>
      <a:accent3>
        <a:srgbClr val="8C8C00"/>
      </a:accent3>
      <a:accent4>
        <a:srgbClr val="6C6C6C"/>
      </a:accent4>
      <a:accent5>
        <a:srgbClr val="FFFFFF"/>
      </a:accent5>
      <a:accent6>
        <a:srgbClr val="000000"/>
      </a:accent6>
      <a:hlink>
        <a:srgbClr val="8C8B17"/>
      </a:hlink>
      <a:folHlink>
        <a:srgbClr val="D4692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$HEAL-015_HealthPoint Master_11-14-18_Revise" id="{1274D4F6-ACBF-4C19-B2EE-C9560641A9B0}" vid="{ACC23E03-6153-42EC-A0CB-E5ABA4B1FD23}"/>
    </a:ext>
  </a:extLst>
</a:theme>
</file>

<file path=ppt/theme/theme4.xml><?xml version="1.0" encoding="utf-8"?>
<a:theme xmlns:a="http://schemas.openxmlformats.org/drawingml/2006/main" name="1_Office Theme">
  <a:themeElements>
    <a:clrScheme name="Custom 2 4">
      <a:dk1>
        <a:srgbClr val="5E5E5E"/>
      </a:dk1>
      <a:lt1>
        <a:srgbClr val="FFFFFF"/>
      </a:lt1>
      <a:dk2>
        <a:srgbClr val="5E5E5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-PPT-template-2" id="{FFB69950-602D-0343-B9DF-C4E3C9853BC5}" vid="{0BCF12F2-3D28-C74E-98EC-4E19332FBE03}"/>
    </a:ext>
  </a:extLst>
</a:theme>
</file>

<file path=ppt/theme/theme5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Chan+THChanSOM" id="{DA162DFE-F85B-6F46-9752-72E1684FCD57}" vid="{AFEE0D75-44E9-2B45-9558-CAEE98C910EC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2547</Words>
  <Application>Microsoft Office PowerPoint</Application>
  <PresentationFormat>Widescreen</PresentationFormat>
  <Paragraphs>492</Paragraphs>
  <Slides>45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Californian FB</vt:lpstr>
      <vt:lpstr>Courier New</vt:lpstr>
      <vt:lpstr>Georgia</vt:lpstr>
      <vt:lpstr>Lucida Grande</vt:lpstr>
      <vt:lpstr>Myriad Pro</vt:lpstr>
      <vt:lpstr>Times New Roman</vt:lpstr>
      <vt:lpstr>Trebuchet MS</vt:lpstr>
      <vt:lpstr>Verdana</vt:lpstr>
      <vt:lpstr>Wingdings</vt:lpstr>
      <vt:lpstr>Office Theme</vt:lpstr>
      <vt:lpstr>Primary (Orange) Slide Master</vt:lpstr>
      <vt:lpstr>Secondary (Green) Slide Master</vt:lpstr>
      <vt:lpstr>1_Office Theme</vt:lpstr>
      <vt:lpstr>2_Standard</vt:lpstr>
      <vt:lpstr>Custom Design</vt:lpstr>
      <vt:lpstr>PowerPoint Presentation</vt:lpstr>
      <vt:lpstr>Get the Most Out of Your Zoom Experience</vt:lpstr>
      <vt:lpstr>PowerPoint Presentation</vt:lpstr>
      <vt:lpstr>PowerPoint Presentation</vt:lpstr>
      <vt:lpstr>Learning Collaborative Faculty</vt:lpstr>
      <vt:lpstr>Learning Collaborative Structure</vt:lpstr>
      <vt:lpstr>2023-2024 Cohort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Partnership</vt:lpstr>
      <vt:lpstr>Yale University Student &amp; Trainee Placements</vt:lpstr>
      <vt:lpstr>PowerPoint Presentation</vt:lpstr>
      <vt:lpstr>Developing a Formal Partnership </vt:lpstr>
      <vt:lpstr>Process of the Partnership </vt:lpstr>
      <vt:lpstr>Updates on Trends in Graduate NP Education </vt:lpstr>
      <vt:lpstr>Collaboration: Simulation </vt:lpstr>
      <vt:lpstr>Collaboration: Developing New Programs </vt:lpstr>
      <vt:lpstr>Value of the Academic Clinical Partnership</vt:lpstr>
      <vt:lpstr>The Academic Clinical Partnership for NP Residencies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of the Academic Partner &amp; Identifying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more resources!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Angers, Meaghan</dc:creator>
  <cp:lastModifiedBy>Angers, Meaghan</cp:lastModifiedBy>
  <cp:revision>78</cp:revision>
  <dcterms:created xsi:type="dcterms:W3CDTF">2021-12-06T16:45:15Z</dcterms:created>
  <dcterms:modified xsi:type="dcterms:W3CDTF">2023-12-19T17:48:52Z</dcterms:modified>
</cp:coreProperties>
</file>