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29" r:id="rId2"/>
    <p:sldId id="408" r:id="rId3"/>
    <p:sldId id="409" r:id="rId4"/>
    <p:sldId id="410" r:id="rId5"/>
    <p:sldId id="363" r:id="rId6"/>
    <p:sldId id="411" r:id="rId7"/>
    <p:sldId id="413" r:id="rId8"/>
    <p:sldId id="414" r:id="rId9"/>
    <p:sldId id="415" r:id="rId10"/>
    <p:sldId id="416" r:id="rId11"/>
    <p:sldId id="417" r:id="rId12"/>
    <p:sldId id="418" r:id="rId13"/>
    <p:sldId id="419" r:id="rId14"/>
    <p:sldId id="420" r:id="rId15"/>
    <p:sldId id="421" r:id="rId16"/>
    <p:sldId id="422" r:id="rId17"/>
    <p:sldId id="423" r:id="rId18"/>
    <p:sldId id="424" r:id="rId19"/>
    <p:sldId id="433" r:id="rId20"/>
    <p:sldId id="426" r:id="rId21"/>
    <p:sldId id="427" r:id="rId22"/>
    <p:sldId id="393" r:id="rId23"/>
    <p:sldId id="394" r:id="rId24"/>
    <p:sldId id="428" r:id="rId25"/>
    <p:sldId id="361" r:id="rId26"/>
    <p:sldId id="429" r:id="rId27"/>
    <p:sldId id="430" r:id="rId28"/>
    <p:sldId id="431" r:id="rId29"/>
    <p:sldId id="434" r:id="rId30"/>
    <p:sldId id="43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71" autoAdjust="0"/>
  </p:normalViewPr>
  <p:slideViewPr>
    <p:cSldViewPr>
      <p:cViewPr varScale="1">
        <p:scale>
          <a:sx n="60" d="100"/>
          <a:sy n="60" d="100"/>
        </p:scale>
        <p:origin x="1388" y="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21FE2-E792-4DF8-8099-7A6AF6BD10CD}" type="datetimeFigureOut">
              <a:rPr lang="en-US" smtClean="0"/>
              <a:t>12/11/2023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FBD2D-0805-48FF-AB52-683E231FD28B}" type="slidenum">
              <a:rPr lang="en-US" smtClean="0"/>
              <a:t>‹#›</a:t>
            </a:fld>
            <a:endParaRPr lang="en-US"/>
          </a:p>
        </p:txBody>
      </p:sp>
    </p:spTree>
    <p:extLst>
      <p:ext uri="{BB962C8B-B14F-4D97-AF65-F5344CB8AC3E}">
        <p14:creationId xmlns:p14="http://schemas.microsoft.com/office/powerpoint/2010/main" val="264511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0FC7D1B-6069-47AA-A5EF-A3A9C19C737E}" type="slidenum">
              <a:rPr lang="en-US" smtClean="0"/>
              <a:t>1</a:t>
            </a:fld>
            <a:endParaRPr lang="en-US" dirty="0"/>
          </a:p>
        </p:txBody>
      </p:sp>
    </p:spTree>
    <p:extLst>
      <p:ext uri="{BB962C8B-B14F-4D97-AF65-F5344CB8AC3E}">
        <p14:creationId xmlns:p14="http://schemas.microsoft.com/office/powerpoint/2010/main" val="2539655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10</a:t>
            </a:fld>
            <a:endParaRPr lang="en-US"/>
          </a:p>
        </p:txBody>
      </p:sp>
    </p:spTree>
    <p:extLst>
      <p:ext uri="{BB962C8B-B14F-4D97-AF65-F5344CB8AC3E}">
        <p14:creationId xmlns:p14="http://schemas.microsoft.com/office/powerpoint/2010/main" val="232810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11</a:t>
            </a:fld>
            <a:endParaRPr lang="en-US"/>
          </a:p>
        </p:txBody>
      </p:sp>
    </p:spTree>
    <p:extLst>
      <p:ext uri="{BB962C8B-B14F-4D97-AF65-F5344CB8AC3E}">
        <p14:creationId xmlns:p14="http://schemas.microsoft.com/office/powerpoint/2010/main" val="223983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12</a:t>
            </a:fld>
            <a:endParaRPr lang="en-US"/>
          </a:p>
        </p:txBody>
      </p:sp>
    </p:spTree>
    <p:extLst>
      <p:ext uri="{BB962C8B-B14F-4D97-AF65-F5344CB8AC3E}">
        <p14:creationId xmlns:p14="http://schemas.microsoft.com/office/powerpoint/2010/main" val="927685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13</a:t>
            </a:fld>
            <a:endParaRPr lang="en-US"/>
          </a:p>
        </p:txBody>
      </p:sp>
    </p:spTree>
    <p:extLst>
      <p:ext uri="{BB962C8B-B14F-4D97-AF65-F5344CB8AC3E}">
        <p14:creationId xmlns:p14="http://schemas.microsoft.com/office/powerpoint/2010/main" val="4040620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14</a:t>
            </a:fld>
            <a:endParaRPr lang="en-US"/>
          </a:p>
        </p:txBody>
      </p:sp>
    </p:spTree>
    <p:extLst>
      <p:ext uri="{BB962C8B-B14F-4D97-AF65-F5344CB8AC3E}">
        <p14:creationId xmlns:p14="http://schemas.microsoft.com/office/powerpoint/2010/main" val="123031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15</a:t>
            </a:fld>
            <a:endParaRPr lang="en-US"/>
          </a:p>
        </p:txBody>
      </p:sp>
    </p:spTree>
    <p:extLst>
      <p:ext uri="{BB962C8B-B14F-4D97-AF65-F5344CB8AC3E}">
        <p14:creationId xmlns:p14="http://schemas.microsoft.com/office/powerpoint/2010/main" val="1036840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16</a:t>
            </a:fld>
            <a:endParaRPr lang="en-US"/>
          </a:p>
        </p:txBody>
      </p:sp>
    </p:spTree>
    <p:extLst>
      <p:ext uri="{BB962C8B-B14F-4D97-AF65-F5344CB8AC3E}">
        <p14:creationId xmlns:p14="http://schemas.microsoft.com/office/powerpoint/2010/main" val="268157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17</a:t>
            </a:fld>
            <a:endParaRPr lang="en-US"/>
          </a:p>
        </p:txBody>
      </p:sp>
    </p:spTree>
    <p:extLst>
      <p:ext uri="{BB962C8B-B14F-4D97-AF65-F5344CB8AC3E}">
        <p14:creationId xmlns:p14="http://schemas.microsoft.com/office/powerpoint/2010/main" val="1198133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18</a:t>
            </a:fld>
            <a:endParaRPr lang="en-US"/>
          </a:p>
        </p:txBody>
      </p:sp>
    </p:spTree>
    <p:extLst>
      <p:ext uri="{BB962C8B-B14F-4D97-AF65-F5344CB8AC3E}">
        <p14:creationId xmlns:p14="http://schemas.microsoft.com/office/powerpoint/2010/main" val="3831088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19</a:t>
            </a:fld>
            <a:endParaRPr lang="en-US"/>
          </a:p>
        </p:txBody>
      </p:sp>
    </p:spTree>
    <p:extLst>
      <p:ext uri="{BB962C8B-B14F-4D97-AF65-F5344CB8AC3E}">
        <p14:creationId xmlns:p14="http://schemas.microsoft.com/office/powerpoint/2010/main" val="361392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a:t>
            </a:fld>
            <a:endParaRPr lang="en-US"/>
          </a:p>
        </p:txBody>
      </p:sp>
    </p:spTree>
    <p:extLst>
      <p:ext uri="{BB962C8B-B14F-4D97-AF65-F5344CB8AC3E}">
        <p14:creationId xmlns:p14="http://schemas.microsoft.com/office/powerpoint/2010/main" val="992075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E64E-159B-417F-AC73-EC5D393CD68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64104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21</a:t>
            </a:fld>
            <a:endParaRPr lang="en-US"/>
          </a:p>
        </p:txBody>
      </p:sp>
    </p:spTree>
    <p:extLst>
      <p:ext uri="{BB962C8B-B14F-4D97-AF65-F5344CB8AC3E}">
        <p14:creationId xmlns:p14="http://schemas.microsoft.com/office/powerpoint/2010/main" val="2834212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22</a:t>
            </a:fld>
            <a:endParaRPr lang="en-US"/>
          </a:p>
        </p:txBody>
      </p:sp>
    </p:spTree>
    <p:extLst>
      <p:ext uri="{BB962C8B-B14F-4D97-AF65-F5344CB8AC3E}">
        <p14:creationId xmlns:p14="http://schemas.microsoft.com/office/powerpoint/2010/main" val="2314380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23</a:t>
            </a:fld>
            <a:endParaRPr lang="en-US"/>
          </a:p>
        </p:txBody>
      </p:sp>
    </p:spTree>
    <p:extLst>
      <p:ext uri="{BB962C8B-B14F-4D97-AF65-F5344CB8AC3E}">
        <p14:creationId xmlns:p14="http://schemas.microsoft.com/office/powerpoint/2010/main" val="2695372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3795" name="Rectangle 3"/>
          <p:cNvSpPr>
            <a:spLocks noGrp="1" noRot="1" noChangeAspect="1" noChangeArrowheads="1" noTextEdit="1"/>
          </p:cNvSpPr>
          <p:nvPr>
            <p:ph type="sldImg"/>
          </p:nvPr>
        </p:nvSpPr>
        <p:spPr>
          <a:xfrm>
            <a:off x="1143000" y="685800"/>
            <a:ext cx="4572000" cy="3429000"/>
          </a:xfrm>
          <a:ln cap="flat"/>
        </p:spPr>
      </p:sp>
    </p:spTree>
    <p:extLst>
      <p:ext uri="{BB962C8B-B14F-4D97-AF65-F5344CB8AC3E}">
        <p14:creationId xmlns:p14="http://schemas.microsoft.com/office/powerpoint/2010/main" val="4139736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25</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851215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26</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227683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27</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3059207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28</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1873781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29</a:t>
            </a:fld>
            <a:endParaRPr lang="en-US"/>
          </a:p>
        </p:txBody>
      </p:sp>
    </p:spTree>
    <p:extLst>
      <p:ext uri="{BB962C8B-B14F-4D97-AF65-F5344CB8AC3E}">
        <p14:creationId xmlns:p14="http://schemas.microsoft.com/office/powerpoint/2010/main" val="315575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a:t>
            </a:fld>
            <a:endParaRPr lang="en-US"/>
          </a:p>
        </p:txBody>
      </p:sp>
    </p:spTree>
    <p:extLst>
      <p:ext uri="{BB962C8B-B14F-4D97-AF65-F5344CB8AC3E}">
        <p14:creationId xmlns:p14="http://schemas.microsoft.com/office/powerpoint/2010/main" val="2225740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30</a:t>
            </a:fld>
            <a:endParaRPr lang="en-US"/>
          </a:p>
        </p:txBody>
      </p:sp>
    </p:spTree>
    <p:extLst>
      <p:ext uri="{BB962C8B-B14F-4D97-AF65-F5344CB8AC3E}">
        <p14:creationId xmlns:p14="http://schemas.microsoft.com/office/powerpoint/2010/main" val="4220643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4</a:t>
            </a:fld>
            <a:endParaRPr lang="en-US"/>
          </a:p>
        </p:txBody>
      </p:sp>
    </p:spTree>
    <p:extLst>
      <p:ext uri="{BB962C8B-B14F-4D97-AF65-F5344CB8AC3E}">
        <p14:creationId xmlns:p14="http://schemas.microsoft.com/office/powerpoint/2010/main" val="38860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0FC7D1B-6069-47AA-A5EF-A3A9C19C737E}" type="slidenum">
              <a:rPr lang="en-US" smtClean="0"/>
              <a:t>5</a:t>
            </a:fld>
            <a:endParaRPr lang="en-US" dirty="0"/>
          </a:p>
        </p:txBody>
      </p:sp>
    </p:spTree>
    <p:extLst>
      <p:ext uri="{BB962C8B-B14F-4D97-AF65-F5344CB8AC3E}">
        <p14:creationId xmlns:p14="http://schemas.microsoft.com/office/powerpoint/2010/main" val="272640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6</a:t>
            </a:fld>
            <a:endParaRPr lang="en-US"/>
          </a:p>
        </p:txBody>
      </p:sp>
    </p:spTree>
    <p:extLst>
      <p:ext uri="{BB962C8B-B14F-4D97-AF65-F5344CB8AC3E}">
        <p14:creationId xmlns:p14="http://schemas.microsoft.com/office/powerpoint/2010/main" val="1279948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E64E-159B-417F-AC73-EC5D393CD68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1566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8</a:t>
            </a:fld>
            <a:endParaRPr lang="en-US"/>
          </a:p>
        </p:txBody>
      </p:sp>
    </p:spTree>
    <p:extLst>
      <p:ext uri="{BB962C8B-B14F-4D97-AF65-F5344CB8AC3E}">
        <p14:creationId xmlns:p14="http://schemas.microsoft.com/office/powerpoint/2010/main" val="365007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9</a:t>
            </a:fld>
            <a:endParaRPr lang="en-US"/>
          </a:p>
        </p:txBody>
      </p:sp>
    </p:spTree>
    <p:extLst>
      <p:ext uri="{BB962C8B-B14F-4D97-AF65-F5344CB8AC3E}">
        <p14:creationId xmlns:p14="http://schemas.microsoft.com/office/powerpoint/2010/main" val="78506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3345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11466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8B149-E0F2-46F0-AC55-6D3947D2FD48}"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90396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8B149-E0F2-46F0-AC55-6D3947D2FD48}"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13855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8B149-E0F2-46F0-AC55-6D3947D2FD48}" type="datetimeFigureOut">
              <a:rPr lang="en-US" smtClean="0"/>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087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8B149-E0F2-46F0-AC55-6D3947D2FD48}" type="datetimeFigureOut">
              <a:rPr lang="en-US" smtClean="0"/>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8B149-E0F2-46F0-AC55-6D3947D2FD48}" type="datetimeFigureOut">
              <a:rPr lang="en-US" smtClean="0"/>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8B149-E0F2-46F0-AC55-6D3947D2FD48}" type="datetimeFigureOut">
              <a:rPr lang="en-US" smtClean="0"/>
              <a:t>12/11/2023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0E99B-16B3-480A-8AA9-2062A2451497}" type="slidenum">
              <a:rPr lang="en-US" smtClean="0"/>
              <a:t>‹#›</a:t>
            </a:fld>
            <a:endParaRPr lang="en-US"/>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hyperlink" Target="https://doodle.com/meeting/participate/id/dLYZEJW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s://vimeo.com/480043530/19bfa1ad79"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291682" y="1029808"/>
            <a:ext cx="8623718" cy="4168711"/>
          </a:xfrm>
          <a:prstGeom prst="rect">
            <a:avLst/>
          </a:prstGeom>
          <a:noFill/>
          <a:ln w="12700">
            <a:noFill/>
            <a:miter lim="800000"/>
            <a:headEnd/>
            <a:tailEnd/>
          </a:ln>
        </p:spPr>
        <p:txBody>
          <a:bodyPr lIns="88779" tIns="43611" rIns="88779" bIns="43611"/>
          <a:lstStyle/>
          <a:p>
            <a:pPr marL="336427" indent="-336427" algn="ctr" eaLnBrk="0" hangingPunct="0">
              <a:spcBef>
                <a:spcPct val="20000"/>
              </a:spcBef>
              <a:spcAft>
                <a:spcPts val="987"/>
              </a:spcAft>
              <a:buClr>
                <a:schemeClr val="hlink"/>
              </a:buClr>
              <a:buSzPct val="75000"/>
              <a:defRPr/>
            </a:pPr>
            <a:endParaRPr lang="en-US" altLang="en-US"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4800" b="1" kern="0" dirty="0" smtClean="0">
                <a:solidFill>
                  <a:schemeClr val="bg1"/>
                </a:solidFill>
              </a:rPr>
              <a:t>Quality Improvement Seminar</a:t>
            </a: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3200" kern="0" dirty="0" smtClean="0">
                <a:ln w="10541" cmpd="sng">
                  <a:solidFill>
                    <a:schemeClr val="accent1">
                      <a:shade val="88000"/>
                      <a:satMod val="110000"/>
                    </a:schemeClr>
                  </a:solidFill>
                  <a:prstDash val="solid"/>
                </a:ln>
                <a:solidFill>
                  <a:schemeClr val="accent1"/>
                </a:solidFill>
              </a:rPr>
              <a:t>Natalie Ewashkow &amp; Mark Splaine</a:t>
            </a:r>
          </a:p>
          <a:p>
            <a:pPr marL="336427" indent="-336427" algn="ctr" eaLnBrk="0" hangingPunct="0">
              <a:lnSpc>
                <a:spcPct val="90000"/>
              </a:lnSpc>
              <a:spcBef>
                <a:spcPct val="20000"/>
              </a:spcBef>
              <a:spcAft>
                <a:spcPct val="20000"/>
              </a:spcAft>
              <a:buClr>
                <a:schemeClr val="hlink"/>
              </a:buClr>
              <a:buSzPct val="75000"/>
              <a:defRPr/>
            </a:pPr>
            <a:r>
              <a:rPr lang="en-US" altLang="en-US" sz="3200" kern="0" dirty="0" smtClean="0">
                <a:ln w="10541" cmpd="sng">
                  <a:solidFill>
                    <a:schemeClr val="accent1">
                      <a:shade val="88000"/>
                      <a:satMod val="110000"/>
                    </a:schemeClr>
                  </a:solidFill>
                  <a:prstDash val="solid"/>
                </a:ln>
                <a:solidFill>
                  <a:schemeClr val="accent1"/>
                </a:solidFill>
              </a:rPr>
              <a:t>December 14, 2023</a:t>
            </a:r>
            <a:endParaRPr lang="en-US" altLang="en-US" sz="3200" kern="0" dirty="0">
              <a:ln w="10541" cmpd="sng">
                <a:solidFill>
                  <a:schemeClr val="accent1">
                    <a:shade val="88000"/>
                    <a:satMod val="110000"/>
                  </a:schemeClr>
                </a:solidFill>
                <a:prstDash val="solid"/>
              </a:ln>
              <a:solidFill>
                <a:schemeClr val="accent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5056967"/>
            <a:ext cx="1000125" cy="1000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14525" y="5047792"/>
            <a:ext cx="7458075" cy="584775"/>
          </a:xfrm>
          <a:prstGeom prst="rect">
            <a:avLst/>
          </a:prstGeom>
          <a:noFill/>
        </p:spPr>
        <p:txBody>
          <a:bodyPr wrap="square" rtlCol="0">
            <a:spAutoFit/>
          </a:bodyPr>
          <a:lstStyle/>
          <a:p>
            <a:r>
              <a:rPr lang="en-US" sz="3200" dirty="0" smtClean="0">
                <a:solidFill>
                  <a:srgbClr val="893BC3"/>
                </a:solidFill>
                <a:latin typeface="Aharoni" panose="02010803020104030203" pitchFamily="2" charset="-79"/>
                <a:cs typeface="Aharoni" panose="02010803020104030203" pitchFamily="2" charset="-79"/>
              </a:rPr>
              <a:t>Nurse Practitioner &amp; Physician Assistant</a:t>
            </a:r>
          </a:p>
        </p:txBody>
      </p:sp>
      <p:sp>
        <p:nvSpPr>
          <p:cNvPr id="3" name="Rectangle 2"/>
          <p:cNvSpPr/>
          <p:nvPr/>
        </p:nvSpPr>
        <p:spPr>
          <a:xfrm>
            <a:off x="1914525" y="5432513"/>
            <a:ext cx="5668690" cy="523220"/>
          </a:xfrm>
          <a:prstGeom prst="rect">
            <a:avLst/>
          </a:prstGeom>
        </p:spPr>
        <p:txBody>
          <a:bodyPr wrap="square">
            <a:spAutoFit/>
          </a:bodyPr>
          <a:lstStyle/>
          <a:p>
            <a:r>
              <a:rPr lang="en-US" sz="2800" dirty="0" smtClean="0">
                <a:solidFill>
                  <a:schemeClr val="tx2">
                    <a:lumMod val="40000"/>
                    <a:lumOff val="60000"/>
                  </a:schemeClr>
                </a:solidFill>
                <a:latin typeface="Aharoni" panose="02010803020104030203" pitchFamily="2" charset="-79"/>
                <a:cs typeface="Aharoni" panose="02010803020104030203" pitchFamily="2" charset="-79"/>
              </a:rPr>
              <a:t>Training Programs</a:t>
            </a:r>
            <a:endParaRPr lang="en-US" sz="2800" dirty="0">
              <a:solidFill>
                <a:schemeClr val="tx2">
                  <a:lumMod val="40000"/>
                  <a:lumOff val="60000"/>
                </a:schemeClr>
              </a:solidFill>
              <a:latin typeface="Aharoni" panose="02010803020104030203" pitchFamily="2" charset="-79"/>
              <a:cs typeface="Aharoni" panose="02010803020104030203" pitchFamily="2" charset="-79"/>
            </a:endParaRPr>
          </a:p>
        </p:txBody>
      </p:sp>
      <p:sp>
        <p:nvSpPr>
          <p:cNvPr id="4" name="TextBox 3"/>
          <p:cNvSpPr txBox="1"/>
          <p:nvPr/>
        </p:nvSpPr>
        <p:spPr>
          <a:xfrm rot="21353334">
            <a:off x="80962" y="238100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INTERACTIVE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7" name="TextBox 6"/>
          <p:cNvSpPr txBox="1"/>
          <p:nvPr/>
        </p:nvSpPr>
        <p:spPr>
          <a:xfrm>
            <a:off x="2895600" y="26670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INFORMATIVE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8" name="TextBox 7"/>
          <p:cNvSpPr txBox="1"/>
          <p:nvPr/>
        </p:nvSpPr>
        <p:spPr>
          <a:xfrm rot="730540">
            <a:off x="5992201" y="3148479"/>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SKILL BUILDING</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9" name="TextBox 8"/>
          <p:cNvSpPr txBox="1"/>
          <p:nvPr/>
        </p:nvSpPr>
        <p:spPr>
          <a:xfrm>
            <a:off x="6019800" y="23622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TEAM WORK</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0" name="TextBox 9"/>
          <p:cNvSpPr txBox="1"/>
          <p:nvPr/>
        </p:nvSpPr>
        <p:spPr>
          <a:xfrm rot="21287501">
            <a:off x="701247" y="959843"/>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STRATEGIC</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1" name="TextBox 10"/>
          <p:cNvSpPr txBox="1"/>
          <p:nvPr/>
        </p:nvSpPr>
        <p:spPr>
          <a:xfrm rot="330888">
            <a:off x="5735387" y="100262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FOCUSED</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2" name="TextBox 11"/>
          <p:cNvSpPr txBox="1"/>
          <p:nvPr/>
        </p:nvSpPr>
        <p:spPr>
          <a:xfrm>
            <a:off x="228600" y="31197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FUN</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3" name="TextBox 12"/>
          <p:cNvSpPr txBox="1"/>
          <p:nvPr/>
        </p:nvSpPr>
        <p:spPr>
          <a:xfrm>
            <a:off x="3124200" y="10623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RELEVANT</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837163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6781800" cy="1143000"/>
          </a:xfrm>
          <a:noFill/>
          <a:ln>
            <a:noFill/>
          </a:ln>
        </p:spPr>
        <p:style>
          <a:lnRef idx="3">
            <a:schemeClr val="lt1"/>
          </a:lnRef>
          <a:fillRef idx="1">
            <a:schemeClr val="accent1"/>
          </a:fillRef>
          <a:effectRef idx="1">
            <a:schemeClr val="accent1"/>
          </a:effectRef>
          <a:fontRef idx="minor">
            <a:schemeClr val="lt1"/>
          </a:fontRef>
        </p:style>
        <p:txBody>
          <a:bodyPr>
            <a:normAutofit/>
          </a:bodyPr>
          <a:lstStyle/>
          <a:p>
            <a:pPr algn="l"/>
            <a:r>
              <a:rPr lang="en-US" sz="3600" dirty="0" smtClean="0">
                <a:solidFill>
                  <a:schemeClr val="accent3">
                    <a:lumMod val="50000"/>
                  </a:schemeClr>
                </a:solidFill>
                <a:latin typeface="Arial Black" panose="020B0A04020102020204" pitchFamily="34" charset="0"/>
              </a:rPr>
              <a:t>What is a Process Map?</a:t>
            </a:r>
            <a:endParaRPr lang="en-US" sz="3600" dirty="0">
              <a:solidFill>
                <a:schemeClr val="accent3">
                  <a:lumMod val="50000"/>
                </a:schemeClr>
              </a:solidFill>
              <a:latin typeface="Arial Black" panose="020B0A04020102020204" pitchFamily="34" charset="0"/>
            </a:endParaRPr>
          </a:p>
        </p:txBody>
      </p:sp>
      <p:sp>
        <p:nvSpPr>
          <p:cNvPr id="3" name="Content Placeholder 2"/>
          <p:cNvSpPr>
            <a:spLocks noGrp="1"/>
          </p:cNvSpPr>
          <p:nvPr>
            <p:ph idx="1"/>
          </p:nvPr>
        </p:nvSpPr>
        <p:spPr>
          <a:xfrm>
            <a:off x="76200" y="1981200"/>
            <a:ext cx="4986354" cy="3810000"/>
          </a:xfrm>
        </p:spPr>
        <p:txBody>
          <a:bodyPr>
            <a:normAutofit fontScale="85000" lnSpcReduction="10000"/>
          </a:bodyPr>
          <a:lstStyle/>
          <a:p>
            <a:pPr marL="0" indent="0">
              <a:buNone/>
            </a:pPr>
            <a:r>
              <a:rPr lang="en-US" dirty="0">
                <a:solidFill>
                  <a:schemeClr val="tx2"/>
                </a:solidFill>
              </a:rPr>
              <a:t>Process maps are </a:t>
            </a:r>
            <a:r>
              <a:rPr lang="en-US" dirty="0" smtClean="0">
                <a:solidFill>
                  <a:schemeClr val="tx2"/>
                </a:solidFill>
              </a:rPr>
              <a:t>used </a:t>
            </a:r>
            <a:r>
              <a:rPr lang="en-US" dirty="0">
                <a:solidFill>
                  <a:schemeClr val="tx2"/>
                </a:solidFill>
              </a:rPr>
              <a:t>to visualize how healthcare, and its complex processes, are delivered. It is used for determining the step by step flow of the process, its timing, handoffs, and identifying outputs that can be visualized, measured, and studied</a:t>
            </a:r>
            <a:r>
              <a:rPr lang="en-US" dirty="0" smtClean="0">
                <a:solidFill>
                  <a:schemeClr val="tx2"/>
                </a:solidFill>
              </a:rPr>
              <a:t>.</a:t>
            </a:r>
            <a:br>
              <a:rPr lang="en-US" dirty="0" smtClean="0">
                <a:solidFill>
                  <a:schemeClr val="tx2"/>
                </a:solidFill>
              </a:rPr>
            </a:br>
            <a:r>
              <a:rPr lang="en-US" dirty="0" smtClean="0">
                <a:solidFill>
                  <a:schemeClr val="tx2"/>
                </a:solidFill>
              </a:rPr>
              <a:t/>
            </a:r>
            <a:br>
              <a:rPr lang="en-US" dirty="0" smtClean="0">
                <a:solidFill>
                  <a:schemeClr val="tx2"/>
                </a:solidFill>
              </a:rPr>
            </a:br>
            <a:r>
              <a:rPr lang="en-US" sz="2200" dirty="0" smtClean="0">
                <a:solidFill>
                  <a:schemeClr val="tx2"/>
                </a:solidFill>
              </a:rPr>
              <a:t>(Marriott, 2018)</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2554" y="2137631"/>
            <a:ext cx="3973377" cy="2967769"/>
          </a:xfrm>
          <a:prstGeom prst="rect">
            <a:avLst/>
          </a:prstGeom>
        </p:spPr>
      </p:pic>
    </p:spTree>
    <p:custDataLst>
      <p:tags r:id="rId1"/>
    </p:custDataLst>
    <p:extLst>
      <p:ext uri="{BB962C8B-B14F-4D97-AF65-F5344CB8AC3E}">
        <p14:creationId xmlns:p14="http://schemas.microsoft.com/office/powerpoint/2010/main" val="3469631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4419600" cy="2362200"/>
          </a:xfrm>
        </p:spPr>
        <p:txBody>
          <a:bodyPr>
            <a:noAutofit/>
          </a:bodyPr>
          <a:lstStyle/>
          <a:p>
            <a:pPr>
              <a:lnSpc>
                <a:spcPct val="120000"/>
              </a:lnSpc>
              <a:spcBef>
                <a:spcPts val="0"/>
              </a:spcBef>
            </a:pPr>
            <a:r>
              <a:rPr lang="en-US" sz="2400" dirty="0" smtClean="0">
                <a:solidFill>
                  <a:schemeClr val="tx2"/>
                </a:solidFill>
              </a:rPr>
              <a:t>Teamwork</a:t>
            </a:r>
          </a:p>
          <a:p>
            <a:pPr>
              <a:lnSpc>
                <a:spcPct val="120000"/>
              </a:lnSpc>
              <a:spcBef>
                <a:spcPts val="0"/>
              </a:spcBef>
            </a:pPr>
            <a:r>
              <a:rPr lang="en-US" sz="2400" dirty="0" smtClean="0">
                <a:solidFill>
                  <a:schemeClr val="tx2"/>
                </a:solidFill>
              </a:rPr>
              <a:t>View of current work</a:t>
            </a:r>
            <a:endParaRPr lang="en-US" sz="2400" dirty="0">
              <a:solidFill>
                <a:schemeClr val="tx2"/>
              </a:solidFill>
            </a:endParaRPr>
          </a:p>
          <a:p>
            <a:pPr>
              <a:lnSpc>
                <a:spcPct val="120000"/>
              </a:lnSpc>
              <a:spcBef>
                <a:spcPts val="0"/>
              </a:spcBef>
            </a:pPr>
            <a:r>
              <a:rPr lang="en-US" sz="2400" dirty="0" smtClean="0">
                <a:solidFill>
                  <a:schemeClr val="tx2"/>
                </a:solidFill>
              </a:rPr>
              <a:t>Identifies </a:t>
            </a:r>
            <a:r>
              <a:rPr lang="en-US" sz="2400" dirty="0">
                <a:solidFill>
                  <a:schemeClr val="tx2"/>
                </a:solidFill>
              </a:rPr>
              <a:t>unwanted variation, </a:t>
            </a:r>
            <a:r>
              <a:rPr lang="en-US" sz="2400" dirty="0" smtClean="0">
                <a:solidFill>
                  <a:schemeClr val="tx2"/>
                </a:solidFill>
              </a:rPr>
              <a:t>waste</a:t>
            </a:r>
            <a:r>
              <a:rPr lang="en-US" sz="2400" dirty="0">
                <a:solidFill>
                  <a:schemeClr val="tx2"/>
                </a:solidFill>
              </a:rPr>
              <a:t>, delays, and rework </a:t>
            </a:r>
            <a:endParaRPr lang="en-US" sz="2400" dirty="0" smtClean="0">
              <a:solidFill>
                <a:schemeClr val="tx2"/>
              </a:solidFill>
            </a:endParaRPr>
          </a:p>
          <a:p>
            <a:pPr lvl="0">
              <a:lnSpc>
                <a:spcPct val="120000"/>
              </a:lnSpc>
              <a:spcBef>
                <a:spcPts val="0"/>
              </a:spcBef>
            </a:pPr>
            <a:r>
              <a:rPr lang="en-US" sz="2400" dirty="0">
                <a:solidFill>
                  <a:schemeClr val="tx2"/>
                </a:solidFill>
              </a:rPr>
              <a:t>Generate ideas for </a:t>
            </a:r>
            <a:r>
              <a:rPr lang="en-US" sz="2400" dirty="0" smtClean="0">
                <a:solidFill>
                  <a:schemeClr val="tx2"/>
                </a:solidFill>
              </a:rPr>
              <a:t>improvement</a:t>
            </a:r>
            <a:endParaRPr lang="en-US" sz="2400" dirty="0">
              <a:solidFill>
                <a:schemeClr val="tx2"/>
              </a:solidFill>
            </a:endParaRPr>
          </a:p>
        </p:txBody>
      </p:sp>
      <p:sp>
        <p:nvSpPr>
          <p:cNvPr id="6" name="Rectangle 5"/>
          <p:cNvSpPr/>
          <p:nvPr/>
        </p:nvSpPr>
        <p:spPr>
          <a:xfrm>
            <a:off x="152400" y="914400"/>
            <a:ext cx="5410200" cy="646331"/>
          </a:xfrm>
          <a:prstGeom prst="rect">
            <a:avLst/>
          </a:prstGeom>
        </p:spPr>
        <p:txBody>
          <a:bodyPr wrap="square">
            <a:spAutoFit/>
          </a:bodyPr>
          <a:lstStyle/>
          <a:p>
            <a:r>
              <a:rPr lang="en-US" sz="3600" dirty="0" smtClean="0">
                <a:solidFill>
                  <a:schemeClr val="accent3">
                    <a:lumMod val="50000"/>
                  </a:schemeClr>
                </a:solidFill>
                <a:latin typeface="Arial Black" panose="020B0A04020102020204" pitchFamily="34" charset="0"/>
              </a:rPr>
              <a:t>How does this help?</a:t>
            </a:r>
            <a:endParaRPr lang="en-US" dirty="0">
              <a:solidFill>
                <a:schemeClr val="accent3">
                  <a:lumMod val="50000"/>
                </a:schemeClr>
              </a:solidFill>
            </a:endParaRPr>
          </a:p>
        </p:txBody>
      </p:sp>
      <p:sp>
        <p:nvSpPr>
          <p:cNvPr id="7" name="Rectangle 6"/>
          <p:cNvSpPr/>
          <p:nvPr/>
        </p:nvSpPr>
        <p:spPr>
          <a:xfrm>
            <a:off x="533400" y="5105400"/>
            <a:ext cx="7924800" cy="369332"/>
          </a:xfrm>
          <a:prstGeom prst="rect">
            <a:avLst/>
          </a:prstGeom>
        </p:spPr>
        <p:txBody>
          <a:bodyPr wrap="square">
            <a:spAutoFit/>
          </a:bodyPr>
          <a:lstStyle/>
          <a:p>
            <a:pPr lvl="0" algn="r">
              <a:spcBef>
                <a:spcPct val="20000"/>
              </a:spcBef>
            </a:pPr>
            <a:r>
              <a:rPr lang="en-US" b="1" i="1" dirty="0">
                <a:solidFill>
                  <a:prstClr val="black"/>
                </a:solidFill>
                <a:latin typeface="Times New Roman" panose="02020603050405020304" pitchFamily="18" charset="0"/>
                <a:cs typeface="Times New Roman" panose="02020603050405020304" pitchFamily="18" charset="0"/>
              </a:rPr>
              <a:t>“You don’t learn to Process Map.  You Process Map to learn.” - Dr. Myron </a:t>
            </a:r>
            <a:r>
              <a:rPr lang="en-US" b="1" i="1" dirty="0" err="1">
                <a:solidFill>
                  <a:prstClr val="black"/>
                </a:solidFill>
                <a:latin typeface="Times New Roman" panose="02020603050405020304" pitchFamily="18" charset="0"/>
                <a:cs typeface="Times New Roman" panose="02020603050405020304" pitchFamily="18" charset="0"/>
              </a:rPr>
              <a:t>Tribus</a:t>
            </a:r>
            <a:r>
              <a:rPr lang="en-US" b="1" i="1" dirty="0">
                <a:solidFill>
                  <a:prstClr val="black"/>
                </a:solidFill>
                <a:latin typeface="Times New Roman" panose="02020603050405020304" pitchFamily="18" charset="0"/>
                <a:cs typeface="Times New Roman" panose="02020603050405020304" pitchFamily="18" charset="0"/>
              </a:rPr>
              <a:t> </a:t>
            </a:r>
          </a:p>
        </p:txBody>
      </p:sp>
      <p:sp>
        <p:nvSpPr>
          <p:cNvPr id="8" name="Rectangle 7"/>
          <p:cNvSpPr/>
          <p:nvPr/>
        </p:nvSpPr>
        <p:spPr>
          <a:xfrm>
            <a:off x="4623786" y="1752600"/>
            <a:ext cx="4343400" cy="2308324"/>
          </a:xfrm>
          <a:prstGeom prst="rect">
            <a:avLst/>
          </a:prstGeom>
        </p:spPr>
        <p:txBody>
          <a:bodyPr wrap="square">
            <a:spAutoFit/>
          </a:bodyPr>
          <a:lstStyle/>
          <a:p>
            <a:pPr marL="342900" lvl="0" indent="-342900">
              <a:lnSpc>
                <a:spcPct val="120000"/>
              </a:lnSpc>
              <a:buFont typeface="Arial" panose="020B0604020202020204" pitchFamily="34" charset="0"/>
              <a:buChar char="•"/>
            </a:pPr>
            <a:r>
              <a:rPr lang="en-US" sz="2400" dirty="0">
                <a:solidFill>
                  <a:schemeClr val="tx2"/>
                </a:solidFill>
              </a:rPr>
              <a:t>Document Processes</a:t>
            </a:r>
          </a:p>
          <a:p>
            <a:pPr marL="342900" lvl="0" indent="-342900">
              <a:lnSpc>
                <a:spcPct val="120000"/>
              </a:lnSpc>
              <a:buFont typeface="Arial" panose="020B0604020202020204" pitchFamily="34" charset="0"/>
              <a:buChar char="•"/>
            </a:pPr>
            <a:r>
              <a:rPr lang="en-US" sz="2400" dirty="0">
                <a:solidFill>
                  <a:schemeClr val="tx2"/>
                </a:solidFill>
              </a:rPr>
              <a:t>Describe and understand the work</a:t>
            </a:r>
          </a:p>
          <a:p>
            <a:pPr marL="342900" lvl="0" indent="-342900">
              <a:lnSpc>
                <a:spcPct val="120000"/>
              </a:lnSpc>
              <a:buFont typeface="Arial" panose="020B0604020202020204" pitchFamily="34" charset="0"/>
              <a:buChar char="•"/>
            </a:pPr>
            <a:r>
              <a:rPr lang="en-US" sz="2400" dirty="0">
                <a:solidFill>
                  <a:schemeClr val="tx2"/>
                </a:solidFill>
              </a:rPr>
              <a:t>Analyze and improve on </a:t>
            </a:r>
            <a:r>
              <a:rPr lang="en-US" sz="2400" dirty="0" smtClean="0">
                <a:solidFill>
                  <a:schemeClr val="tx2"/>
                </a:solidFill>
              </a:rPr>
              <a:t>processes</a:t>
            </a:r>
            <a:endParaRPr lang="en-US" sz="2400" dirty="0">
              <a:solidFill>
                <a:schemeClr val="tx2"/>
              </a:solidFill>
            </a:endParaRPr>
          </a:p>
        </p:txBody>
      </p:sp>
    </p:spTree>
    <p:custDataLst>
      <p:tags r:id="rId1"/>
    </p:custDataLst>
    <p:extLst>
      <p:ext uri="{BB962C8B-B14F-4D97-AF65-F5344CB8AC3E}">
        <p14:creationId xmlns:p14="http://schemas.microsoft.com/office/powerpoint/2010/main" val="415723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58" y="1600200"/>
            <a:ext cx="8305800" cy="3711785"/>
          </a:xfrm>
          <a:prstGeom prst="rect">
            <a:avLst/>
          </a:prstGeom>
        </p:spPr>
        <p:txBody>
          <a:bodyPr wrap="square">
            <a:spAutoFit/>
          </a:bodyPr>
          <a:lstStyle/>
          <a:p>
            <a:pPr marL="457200" indent="-457200">
              <a:lnSpc>
                <a:spcPct val="120000"/>
              </a:lnSpc>
              <a:buFont typeface="Wingdings" panose="05000000000000000000" pitchFamily="2" charset="2"/>
              <a:buChar char="ü"/>
            </a:pPr>
            <a:r>
              <a:rPr lang="en-US" sz="2800" dirty="0" smtClean="0">
                <a:solidFill>
                  <a:schemeClr val="tx2"/>
                </a:solidFill>
              </a:rPr>
              <a:t>Identify </a:t>
            </a:r>
            <a:r>
              <a:rPr lang="en-US" sz="2800" dirty="0">
                <a:solidFill>
                  <a:schemeClr val="tx2"/>
                </a:solidFill>
              </a:rPr>
              <a:t>the people </a:t>
            </a:r>
            <a:r>
              <a:rPr lang="en-US" sz="2800" dirty="0" smtClean="0">
                <a:solidFill>
                  <a:schemeClr val="tx2"/>
                </a:solidFill>
              </a:rPr>
              <a:t>with ‘local knowledge’</a:t>
            </a:r>
            <a:endParaRPr lang="en-US" sz="2800" dirty="0">
              <a:solidFill>
                <a:schemeClr val="tx2"/>
              </a:solidFill>
            </a:endParaRPr>
          </a:p>
          <a:p>
            <a:pPr marL="457200" indent="-457200">
              <a:lnSpc>
                <a:spcPct val="120000"/>
              </a:lnSpc>
              <a:buFont typeface="Wingdings" panose="05000000000000000000" pitchFamily="2" charset="2"/>
              <a:buChar char="ü"/>
            </a:pPr>
            <a:r>
              <a:rPr lang="en-US" sz="2800" dirty="0" smtClean="0">
                <a:solidFill>
                  <a:schemeClr val="tx2"/>
                </a:solidFill>
              </a:rPr>
              <a:t>Identify purpose </a:t>
            </a:r>
          </a:p>
          <a:p>
            <a:pPr marL="457200" indent="-457200">
              <a:lnSpc>
                <a:spcPct val="120000"/>
              </a:lnSpc>
              <a:buFont typeface="Wingdings" panose="05000000000000000000" pitchFamily="2" charset="2"/>
              <a:buChar char="ü"/>
            </a:pPr>
            <a:r>
              <a:rPr lang="en-US" sz="2800" dirty="0" smtClean="0">
                <a:solidFill>
                  <a:schemeClr val="tx2"/>
                </a:solidFill>
              </a:rPr>
              <a:t>Choose a process</a:t>
            </a:r>
          </a:p>
          <a:p>
            <a:pPr marL="457200" indent="-457200">
              <a:lnSpc>
                <a:spcPct val="120000"/>
              </a:lnSpc>
              <a:buFont typeface="Wingdings" panose="05000000000000000000" pitchFamily="2" charset="2"/>
              <a:buChar char="ü"/>
            </a:pPr>
            <a:r>
              <a:rPr lang="en-US" sz="2800" dirty="0" smtClean="0">
                <a:solidFill>
                  <a:schemeClr val="tx2"/>
                </a:solidFill>
              </a:rPr>
              <a:t>Start and end points</a:t>
            </a:r>
            <a:endParaRPr lang="en-US" sz="2800" dirty="0">
              <a:solidFill>
                <a:schemeClr val="tx2"/>
              </a:solidFill>
            </a:endParaRPr>
          </a:p>
          <a:p>
            <a:pPr marL="457200" indent="-457200">
              <a:lnSpc>
                <a:spcPct val="120000"/>
              </a:lnSpc>
              <a:buFont typeface="Wingdings" panose="05000000000000000000" pitchFamily="2" charset="2"/>
              <a:buChar char="ü"/>
            </a:pPr>
            <a:r>
              <a:rPr lang="en-US" sz="2800" dirty="0" smtClean="0">
                <a:solidFill>
                  <a:schemeClr val="tx2"/>
                </a:solidFill>
              </a:rPr>
              <a:t>Think about the details</a:t>
            </a:r>
          </a:p>
          <a:p>
            <a:pPr marL="457200" indent="-457200">
              <a:lnSpc>
                <a:spcPct val="120000"/>
              </a:lnSpc>
              <a:buFont typeface="Wingdings" panose="05000000000000000000" pitchFamily="2" charset="2"/>
              <a:buChar char="ü"/>
            </a:pPr>
            <a:r>
              <a:rPr lang="en-US" sz="2800" dirty="0" smtClean="0">
                <a:solidFill>
                  <a:schemeClr val="tx2"/>
                </a:solidFill>
              </a:rPr>
              <a:t>Consider ‘walking the </a:t>
            </a:r>
            <a:br>
              <a:rPr lang="en-US" sz="2800" dirty="0" smtClean="0">
                <a:solidFill>
                  <a:schemeClr val="tx2"/>
                </a:solidFill>
              </a:rPr>
            </a:br>
            <a:r>
              <a:rPr lang="en-US" sz="2800" dirty="0" smtClean="0">
                <a:solidFill>
                  <a:schemeClr val="tx2"/>
                </a:solidFill>
              </a:rPr>
              <a:t>process’ yourself</a:t>
            </a:r>
            <a:endParaRPr lang="en-US" sz="2800" dirty="0">
              <a:solidFill>
                <a:schemeClr val="tx2"/>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00" y="2514600"/>
            <a:ext cx="2618082" cy="3110285"/>
          </a:xfrm>
          <a:prstGeom prst="rect">
            <a:avLst/>
          </a:prstGeom>
        </p:spPr>
      </p:pic>
      <p:sp>
        <p:nvSpPr>
          <p:cNvPr id="6" name="Rectangle 5"/>
          <p:cNvSpPr/>
          <p:nvPr/>
        </p:nvSpPr>
        <p:spPr>
          <a:xfrm>
            <a:off x="152400" y="838200"/>
            <a:ext cx="6373518" cy="646331"/>
          </a:xfrm>
          <a:prstGeom prst="rect">
            <a:avLst/>
          </a:prstGeom>
        </p:spPr>
        <p:txBody>
          <a:bodyPr wrap="square">
            <a:spAutoFit/>
          </a:bodyPr>
          <a:lstStyle/>
          <a:p>
            <a:r>
              <a:rPr lang="en-US" sz="3600" dirty="0" smtClean="0">
                <a:solidFill>
                  <a:schemeClr val="accent3">
                    <a:lumMod val="50000"/>
                  </a:schemeClr>
                </a:solidFill>
                <a:latin typeface="Arial Black" panose="020B0A04020102020204" pitchFamily="34" charset="0"/>
              </a:rPr>
              <a:t>Getting Started</a:t>
            </a:r>
            <a:endParaRPr lang="en-US" dirty="0">
              <a:solidFill>
                <a:schemeClr val="accent3">
                  <a:lumMod val="50000"/>
                </a:schemeClr>
              </a:solidFill>
            </a:endParaRPr>
          </a:p>
        </p:txBody>
      </p:sp>
    </p:spTree>
    <p:custDataLst>
      <p:tags r:id="rId1"/>
    </p:custDataLst>
    <p:extLst>
      <p:ext uri="{BB962C8B-B14F-4D97-AF65-F5344CB8AC3E}">
        <p14:creationId xmlns:p14="http://schemas.microsoft.com/office/powerpoint/2010/main" val="555284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9658" y="762000"/>
            <a:ext cx="3121025"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2133600"/>
            <a:ext cx="8763000" cy="3539430"/>
          </a:xfrm>
          <a:prstGeom prst="rect">
            <a:avLst/>
          </a:prstGeom>
        </p:spPr>
        <p:txBody>
          <a:bodyPr wrap="square">
            <a:spAutoFit/>
          </a:bodyPr>
          <a:lstStyle/>
          <a:p>
            <a:r>
              <a:rPr lang="en-US" sz="3200" b="1" dirty="0" smtClean="0">
                <a:solidFill>
                  <a:schemeClr val="tx2"/>
                </a:solidFill>
                <a:latin typeface="Cambria" panose="02040503050406030204" pitchFamily="18" charset="0"/>
              </a:rPr>
              <a:t>Current process</a:t>
            </a:r>
          </a:p>
          <a:p>
            <a:r>
              <a:rPr lang="en-US" sz="3200" b="1" dirty="0">
                <a:solidFill>
                  <a:schemeClr val="tx2"/>
                </a:solidFill>
                <a:latin typeface="Cambria" panose="02040503050406030204" pitchFamily="18" charset="0"/>
              </a:rPr>
              <a:t>	</a:t>
            </a:r>
            <a:r>
              <a:rPr lang="en-US" sz="2400" i="1" dirty="0" smtClean="0">
                <a:solidFill>
                  <a:schemeClr val="tx2"/>
                </a:solidFill>
                <a:latin typeface="Cambria" panose="02040503050406030204" pitchFamily="18" charset="0"/>
              </a:rPr>
              <a:t>Not what you </a:t>
            </a:r>
            <a:r>
              <a:rPr lang="en-US" sz="2400" i="1" u="sng" dirty="0" smtClean="0">
                <a:solidFill>
                  <a:schemeClr val="tx2"/>
                </a:solidFill>
                <a:latin typeface="Cambria" panose="02040503050406030204" pitchFamily="18" charset="0"/>
              </a:rPr>
              <a:t>WANT</a:t>
            </a:r>
            <a:r>
              <a:rPr lang="en-US" sz="2400" i="1" dirty="0" smtClean="0">
                <a:solidFill>
                  <a:schemeClr val="tx2"/>
                </a:solidFill>
                <a:latin typeface="Cambria" panose="02040503050406030204" pitchFamily="18" charset="0"/>
              </a:rPr>
              <a:t> the process to be</a:t>
            </a:r>
            <a:endParaRPr lang="en-US" sz="2400" dirty="0">
              <a:solidFill>
                <a:schemeClr val="tx2"/>
              </a:solidFill>
              <a:latin typeface="Cambria" panose="02040503050406030204" pitchFamily="18" charset="0"/>
            </a:endParaRPr>
          </a:p>
          <a:p>
            <a:r>
              <a:rPr lang="en-US" sz="3200" b="1" dirty="0" smtClean="0">
                <a:solidFill>
                  <a:schemeClr val="tx2"/>
                </a:solidFill>
                <a:latin typeface="Cambria" panose="02040503050406030204" pitchFamily="18" charset="0"/>
              </a:rPr>
              <a:t>Ask:</a:t>
            </a:r>
          </a:p>
          <a:p>
            <a:r>
              <a:rPr lang="en-US" sz="2400" b="1" i="1" dirty="0" smtClean="0">
                <a:solidFill>
                  <a:schemeClr val="tx2"/>
                </a:solidFill>
                <a:latin typeface="Cambria" panose="02040503050406030204" pitchFamily="18" charset="0"/>
              </a:rPr>
              <a:t>	</a:t>
            </a:r>
            <a:r>
              <a:rPr lang="en-US" sz="2400" i="1" dirty="0" smtClean="0">
                <a:solidFill>
                  <a:schemeClr val="tx2"/>
                </a:solidFill>
                <a:latin typeface="Cambria" panose="02040503050406030204" pitchFamily="18" charset="0"/>
              </a:rPr>
              <a:t>“What happens first”, and “what happens next”</a:t>
            </a:r>
            <a:endParaRPr lang="en-US" sz="2400" i="1" dirty="0">
              <a:solidFill>
                <a:schemeClr val="tx2"/>
              </a:solidFill>
              <a:latin typeface="Cambria" panose="02040503050406030204" pitchFamily="18" charset="0"/>
            </a:endParaRPr>
          </a:p>
          <a:p>
            <a:r>
              <a:rPr lang="en-US" sz="3200" b="1" dirty="0" smtClean="0">
                <a:solidFill>
                  <a:schemeClr val="tx2"/>
                </a:solidFill>
                <a:latin typeface="Cambria" panose="02040503050406030204" pitchFamily="18" charset="0"/>
              </a:rPr>
              <a:t>Use:</a:t>
            </a:r>
          </a:p>
          <a:p>
            <a:pPr marL="914400" indent="-342900">
              <a:buFont typeface="Arial" panose="020B0604020202020204" pitchFamily="34" charset="0"/>
              <a:buChar char="•"/>
            </a:pPr>
            <a:r>
              <a:rPr lang="en-US" sz="2400" i="1" dirty="0" smtClean="0">
                <a:solidFill>
                  <a:schemeClr val="tx2"/>
                </a:solidFill>
                <a:latin typeface="Cambria" panose="02040503050406030204" pitchFamily="18" charset="0"/>
              </a:rPr>
              <a:t>The </a:t>
            </a:r>
            <a:r>
              <a:rPr lang="en-US" sz="2400" i="1" dirty="0" smtClean="0">
                <a:solidFill>
                  <a:schemeClr val="tx2"/>
                </a:solidFill>
                <a:latin typeface="Cambria" panose="02040503050406030204" pitchFamily="18" charset="0"/>
              </a:rPr>
              <a:t>flowchart template provided</a:t>
            </a:r>
          </a:p>
          <a:p>
            <a:pPr marL="914400" indent="-342900">
              <a:buFont typeface="Arial" panose="020B0604020202020204" pitchFamily="34" charset="0"/>
              <a:buChar char="•"/>
            </a:pPr>
            <a:r>
              <a:rPr lang="en-US" sz="2400" i="1" dirty="0" smtClean="0">
                <a:solidFill>
                  <a:schemeClr val="tx2"/>
                </a:solidFill>
                <a:latin typeface="Cambria" panose="02040503050406030204" pitchFamily="18" charset="0"/>
              </a:rPr>
              <a:t>Copy/paste </a:t>
            </a:r>
            <a:r>
              <a:rPr lang="en-US" sz="2400" i="1" dirty="0" smtClean="0">
                <a:solidFill>
                  <a:schemeClr val="tx2"/>
                </a:solidFill>
                <a:latin typeface="Cambria" panose="02040503050406030204" pitchFamily="18" charset="0"/>
              </a:rPr>
              <a:t>specific shapes that represent specific steps of   	the process (found on the next slide) </a:t>
            </a:r>
            <a:endParaRPr lang="en-US" sz="2400" i="1" dirty="0">
              <a:solidFill>
                <a:schemeClr val="tx2"/>
              </a:solidFill>
              <a:latin typeface="Cambria" panose="02040503050406030204" pitchFamily="18" charset="0"/>
            </a:endParaRPr>
          </a:p>
        </p:txBody>
      </p:sp>
      <p:sp>
        <p:nvSpPr>
          <p:cNvPr id="5" name="Rectangle 4"/>
          <p:cNvSpPr/>
          <p:nvPr/>
        </p:nvSpPr>
        <p:spPr>
          <a:xfrm>
            <a:off x="170155" y="990600"/>
            <a:ext cx="3467616" cy="646331"/>
          </a:xfrm>
          <a:prstGeom prst="rect">
            <a:avLst/>
          </a:prstGeom>
        </p:spPr>
        <p:txBody>
          <a:bodyPr wrap="none">
            <a:spAutoFit/>
          </a:bodyPr>
          <a:lstStyle/>
          <a:p>
            <a:pPr lvl="0"/>
            <a:r>
              <a:rPr lang="en-US" sz="3600" dirty="0" smtClean="0">
                <a:solidFill>
                  <a:schemeClr val="accent3">
                    <a:lumMod val="50000"/>
                  </a:schemeClr>
                </a:solidFill>
                <a:latin typeface="Arial Black" panose="020B0A04020102020204" pitchFamily="34" charset="0"/>
              </a:rPr>
              <a:t>Helpful Hints</a:t>
            </a:r>
            <a:endParaRPr lang="en-US" dirty="0">
              <a:solidFill>
                <a:schemeClr val="accent3">
                  <a:lumMod val="50000"/>
                </a:schemeClr>
              </a:solidFill>
            </a:endParaRPr>
          </a:p>
        </p:txBody>
      </p:sp>
    </p:spTree>
    <p:custDataLst>
      <p:tags r:id="rId1"/>
    </p:custDataLst>
    <p:extLst>
      <p:ext uri="{BB962C8B-B14F-4D97-AF65-F5344CB8AC3E}">
        <p14:creationId xmlns:p14="http://schemas.microsoft.com/office/powerpoint/2010/main" val="2641645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378216"/>
            <a:ext cx="7848600" cy="5078313"/>
          </a:xfrm>
          <a:prstGeom prst="rect">
            <a:avLst/>
          </a:prstGeom>
        </p:spPr>
        <p:txBody>
          <a:bodyPr wrap="square">
            <a:spAutoFit/>
          </a:bodyPr>
          <a:lstStyle/>
          <a:p>
            <a:pPr marL="285750" indent="-285750">
              <a:buFont typeface="Arial" pitchFamily="34" charset="0"/>
              <a:buChar char="•"/>
            </a:pPr>
            <a:r>
              <a:rPr lang="en-US" b="1" dirty="0" smtClean="0">
                <a:solidFill>
                  <a:schemeClr val="tx2"/>
                </a:solidFill>
              </a:rPr>
              <a:t>Start </a:t>
            </a:r>
            <a:r>
              <a:rPr lang="en-US" b="1" dirty="0">
                <a:solidFill>
                  <a:schemeClr val="tx2"/>
                </a:solidFill>
              </a:rPr>
              <a:t>&amp; End</a:t>
            </a:r>
            <a:r>
              <a:rPr lang="en-US" dirty="0">
                <a:solidFill>
                  <a:schemeClr val="tx2"/>
                </a:solidFill>
              </a:rPr>
              <a:t>: An </a:t>
            </a:r>
            <a:r>
              <a:rPr lang="en-US" b="1" dirty="0">
                <a:solidFill>
                  <a:schemeClr val="tx2"/>
                </a:solidFill>
              </a:rPr>
              <a:t>oval </a:t>
            </a:r>
            <a:r>
              <a:rPr lang="en-US" dirty="0">
                <a:solidFill>
                  <a:schemeClr val="tx2"/>
                </a:solidFill>
              </a:rPr>
              <a:t>is used to show the materials, information or action (inputs) to start the process or to show the results at the end (output) of the process. </a:t>
            </a:r>
            <a:endParaRPr lang="en-US" dirty="0" smtClean="0">
              <a:solidFill>
                <a:schemeClr val="tx2"/>
              </a:solidFill>
            </a:endParaRPr>
          </a:p>
          <a:p>
            <a:endParaRPr lang="en-US" dirty="0">
              <a:solidFill>
                <a:schemeClr val="tx2"/>
              </a:solidFill>
            </a:endParaRPr>
          </a:p>
          <a:p>
            <a:pPr marL="285750" indent="-285750">
              <a:buFont typeface="Arial" pitchFamily="34" charset="0"/>
              <a:buChar char="•"/>
            </a:pPr>
            <a:r>
              <a:rPr lang="en-US" b="1" dirty="0" smtClean="0">
                <a:solidFill>
                  <a:schemeClr val="tx2"/>
                </a:solidFill>
              </a:rPr>
              <a:t>Activity</a:t>
            </a:r>
            <a:r>
              <a:rPr lang="en-US" dirty="0" smtClean="0">
                <a:solidFill>
                  <a:schemeClr val="tx2"/>
                </a:solidFill>
              </a:rPr>
              <a:t>: A </a:t>
            </a:r>
            <a:r>
              <a:rPr lang="en-US" b="1" dirty="0">
                <a:solidFill>
                  <a:schemeClr val="tx2"/>
                </a:solidFill>
              </a:rPr>
              <a:t>box or rectangle </a:t>
            </a:r>
            <a:r>
              <a:rPr lang="en-US" dirty="0">
                <a:solidFill>
                  <a:schemeClr val="tx2"/>
                </a:solidFill>
              </a:rPr>
              <a:t>is used to show a task or activity performed in the process. Although multiple arrows may come into each box, usually only one arrow leaves each box. </a:t>
            </a:r>
          </a:p>
          <a:p>
            <a:endParaRPr lang="en-US" dirty="0">
              <a:solidFill>
                <a:schemeClr val="tx2"/>
              </a:solidFill>
            </a:endParaRPr>
          </a:p>
          <a:p>
            <a:pPr marL="285750" indent="-285750">
              <a:buFont typeface="Arial" pitchFamily="34" charset="0"/>
              <a:buChar char="•"/>
            </a:pPr>
            <a:r>
              <a:rPr lang="en-US" b="1" dirty="0" smtClean="0">
                <a:solidFill>
                  <a:schemeClr val="tx2"/>
                </a:solidFill>
              </a:rPr>
              <a:t>Decision</a:t>
            </a:r>
            <a:r>
              <a:rPr lang="en-US" dirty="0">
                <a:solidFill>
                  <a:schemeClr val="tx2"/>
                </a:solidFill>
              </a:rPr>
              <a:t>: A </a:t>
            </a:r>
            <a:r>
              <a:rPr lang="en-US" b="1" dirty="0">
                <a:solidFill>
                  <a:schemeClr val="tx2"/>
                </a:solidFill>
              </a:rPr>
              <a:t>diamond </a:t>
            </a:r>
            <a:r>
              <a:rPr lang="en-US" dirty="0">
                <a:solidFill>
                  <a:schemeClr val="tx2"/>
                </a:solidFill>
              </a:rPr>
              <a:t>shows those points in the process where a yes/no question is being asked or a decision is required.</a:t>
            </a:r>
          </a:p>
          <a:p>
            <a:endParaRPr lang="en-US" dirty="0">
              <a:solidFill>
                <a:schemeClr val="tx2"/>
              </a:solidFill>
            </a:endParaRPr>
          </a:p>
          <a:p>
            <a:pPr marL="285750" indent="-285750">
              <a:buFont typeface="Arial" pitchFamily="34" charset="0"/>
              <a:buChar char="•"/>
            </a:pPr>
            <a:r>
              <a:rPr lang="en-US" b="1" dirty="0" smtClean="0">
                <a:solidFill>
                  <a:schemeClr val="tx2"/>
                </a:solidFill>
              </a:rPr>
              <a:t>Connector/Break</a:t>
            </a:r>
            <a:r>
              <a:rPr lang="en-US" dirty="0">
                <a:solidFill>
                  <a:schemeClr val="tx2"/>
                </a:solidFill>
              </a:rPr>
              <a:t>: A </a:t>
            </a:r>
            <a:r>
              <a:rPr lang="en-US" b="1" dirty="0" smtClean="0">
                <a:solidFill>
                  <a:schemeClr val="tx2"/>
                </a:solidFill>
              </a:rPr>
              <a:t>circle </a:t>
            </a:r>
            <a:r>
              <a:rPr lang="en-US" dirty="0" smtClean="0">
                <a:solidFill>
                  <a:schemeClr val="tx2"/>
                </a:solidFill>
              </a:rPr>
              <a:t>with </a:t>
            </a:r>
            <a:r>
              <a:rPr lang="en-US" dirty="0">
                <a:solidFill>
                  <a:schemeClr val="tx2"/>
                </a:solidFill>
              </a:rPr>
              <a:t>either a letter or a number identifies a break in the process map and is continued elsewhere on the same page or another page</a:t>
            </a:r>
            <a:r>
              <a:rPr lang="en-US" dirty="0" smtClean="0">
                <a:solidFill>
                  <a:schemeClr val="tx2"/>
                </a:solidFill>
              </a:rPr>
              <a:t>.</a:t>
            </a:r>
          </a:p>
          <a:p>
            <a:endParaRPr lang="en-US" dirty="0">
              <a:solidFill>
                <a:schemeClr val="tx2"/>
              </a:solidFill>
            </a:endParaRPr>
          </a:p>
          <a:p>
            <a:pPr marL="285750" indent="-285750">
              <a:buFont typeface="Arial" pitchFamily="34" charset="0"/>
              <a:buChar char="•"/>
            </a:pPr>
            <a:r>
              <a:rPr lang="en-US" b="1" dirty="0" smtClean="0">
                <a:solidFill>
                  <a:schemeClr val="tx2"/>
                </a:solidFill>
              </a:rPr>
              <a:t>Cloud</a:t>
            </a:r>
            <a:r>
              <a:rPr lang="en-US" dirty="0" smtClean="0">
                <a:solidFill>
                  <a:schemeClr val="tx2"/>
                </a:solidFill>
              </a:rPr>
              <a:t> – represents the “Don’t know”</a:t>
            </a:r>
          </a:p>
          <a:p>
            <a:endParaRPr lang="en-US" dirty="0" smtClean="0">
              <a:solidFill>
                <a:schemeClr val="tx2"/>
              </a:solidFill>
            </a:endParaRPr>
          </a:p>
          <a:p>
            <a:pPr marL="285750" indent="-285750">
              <a:buFont typeface="Arial" pitchFamily="34" charset="0"/>
              <a:buChar char="•"/>
            </a:pPr>
            <a:r>
              <a:rPr lang="en-US" b="1" dirty="0" smtClean="0">
                <a:solidFill>
                  <a:schemeClr val="tx2"/>
                </a:solidFill>
              </a:rPr>
              <a:t>Arrow</a:t>
            </a:r>
            <a:r>
              <a:rPr lang="en-US" dirty="0" smtClean="0">
                <a:solidFill>
                  <a:schemeClr val="tx2"/>
                </a:solidFill>
              </a:rPr>
              <a:t> – Process flow direction </a:t>
            </a:r>
            <a:endParaRPr lang="en-US" dirty="0">
              <a:solidFill>
                <a:schemeClr val="tx2"/>
              </a:solidFill>
            </a:endParaRPr>
          </a:p>
        </p:txBody>
      </p:sp>
      <p:sp>
        <p:nvSpPr>
          <p:cNvPr id="4" name="Oval 3"/>
          <p:cNvSpPr/>
          <p:nvPr/>
        </p:nvSpPr>
        <p:spPr>
          <a:xfrm>
            <a:off x="152400" y="1666009"/>
            <a:ext cx="762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2650841"/>
            <a:ext cx="762000" cy="467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ecision 6"/>
          <p:cNvSpPr/>
          <p:nvPr/>
        </p:nvSpPr>
        <p:spPr>
          <a:xfrm>
            <a:off x="228600" y="3574473"/>
            <a:ext cx="685800" cy="685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04800" y="4572000"/>
            <a:ext cx="533400" cy="40088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152400" y="5334000"/>
            <a:ext cx="987136" cy="6099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28600" y="6248400"/>
            <a:ext cx="685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52400" y="791242"/>
            <a:ext cx="2035814" cy="646331"/>
          </a:xfrm>
          <a:prstGeom prst="rect">
            <a:avLst/>
          </a:prstGeom>
        </p:spPr>
        <p:txBody>
          <a:bodyPr wrap="none">
            <a:spAutoFit/>
          </a:bodyPr>
          <a:lstStyle/>
          <a:p>
            <a:pPr lvl="0"/>
            <a:r>
              <a:rPr lang="en-US" sz="3600" dirty="0" smtClean="0">
                <a:solidFill>
                  <a:schemeClr val="accent3">
                    <a:lumMod val="50000"/>
                  </a:schemeClr>
                </a:solidFill>
                <a:latin typeface="Arial Black" panose="020B0A04020102020204" pitchFamily="34" charset="0"/>
              </a:rPr>
              <a:t>Shapes</a:t>
            </a:r>
            <a:endParaRPr lang="en-US" dirty="0">
              <a:solidFill>
                <a:schemeClr val="accent3">
                  <a:lumMod val="50000"/>
                </a:schemeClr>
              </a:solidFill>
            </a:endParaRPr>
          </a:p>
        </p:txBody>
      </p:sp>
    </p:spTree>
    <p:custDataLst>
      <p:tags r:id="rId1"/>
    </p:custDataLst>
    <p:extLst>
      <p:ext uri="{BB962C8B-B14F-4D97-AF65-F5344CB8AC3E}">
        <p14:creationId xmlns:p14="http://schemas.microsoft.com/office/powerpoint/2010/main" val="425345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 y="1599816"/>
            <a:ext cx="8915400" cy="3535363"/>
          </a:xfrm>
        </p:spPr>
        <p:txBody>
          <a:bodyPr>
            <a:normAutofit/>
          </a:bodyPr>
          <a:lstStyle/>
          <a:p>
            <a:pPr marL="0" indent="0">
              <a:buNone/>
            </a:pPr>
            <a:r>
              <a:rPr lang="en-US" sz="2800" b="1" dirty="0">
                <a:solidFill>
                  <a:schemeClr val="tx2"/>
                </a:solidFill>
                <a:latin typeface="Cambria" panose="02040503050406030204" pitchFamily="18" charset="0"/>
              </a:rPr>
              <a:t>T</a:t>
            </a:r>
            <a:r>
              <a:rPr lang="en-US" sz="2800" b="1" dirty="0" smtClean="0">
                <a:solidFill>
                  <a:schemeClr val="tx2"/>
                </a:solidFill>
                <a:latin typeface="Cambria" panose="02040503050406030204" pitchFamily="18" charset="0"/>
              </a:rPr>
              <a:t>he Big Picture – 30,000 feet</a:t>
            </a:r>
          </a:p>
          <a:p>
            <a:pPr marL="0" indent="0">
              <a:buNone/>
            </a:pPr>
            <a:r>
              <a:rPr lang="en-US" sz="2800" dirty="0" smtClean="0">
                <a:solidFill>
                  <a:schemeClr val="tx2"/>
                </a:solidFill>
                <a:latin typeface="Cambria" panose="02040503050406030204" pitchFamily="18" charset="0"/>
              </a:rPr>
              <a:t>A high level flowchart is a good place to start process mapping</a:t>
            </a:r>
            <a:endParaRPr lang="en-US" sz="2800" i="1" dirty="0">
              <a:solidFill>
                <a:schemeClr val="tx2"/>
              </a:solidFill>
              <a:latin typeface="Cambria" panose="02040503050406030204" pitchFamily="18"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0794" y="3733416"/>
            <a:ext cx="8686800" cy="1752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791242"/>
            <a:ext cx="7181646" cy="646331"/>
          </a:xfrm>
          <a:prstGeom prst="rect">
            <a:avLst/>
          </a:prstGeom>
        </p:spPr>
        <p:txBody>
          <a:bodyPr wrap="none">
            <a:spAutoFit/>
          </a:bodyPr>
          <a:lstStyle/>
          <a:p>
            <a:pPr lvl="0"/>
            <a:r>
              <a:rPr lang="en-US" sz="3600" dirty="0" smtClean="0">
                <a:solidFill>
                  <a:schemeClr val="accent3">
                    <a:lumMod val="50000"/>
                  </a:schemeClr>
                </a:solidFill>
                <a:latin typeface="Arial Black" panose="020B0A04020102020204" pitchFamily="34" charset="0"/>
              </a:rPr>
              <a:t>Level of Focus (Granularity)</a:t>
            </a:r>
            <a:endParaRPr lang="en-US" dirty="0">
              <a:solidFill>
                <a:schemeClr val="accent3">
                  <a:lumMod val="50000"/>
                </a:schemeClr>
              </a:solidFill>
            </a:endParaRPr>
          </a:p>
        </p:txBody>
      </p:sp>
    </p:spTree>
    <p:custDataLst>
      <p:tags r:id="rId1"/>
    </p:custDataLst>
    <p:extLst>
      <p:ext uri="{BB962C8B-B14F-4D97-AF65-F5344CB8AC3E}">
        <p14:creationId xmlns:p14="http://schemas.microsoft.com/office/powerpoint/2010/main" val="82663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114671"/>
            <a:ext cx="8534400" cy="6288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00948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Break!</a:t>
            </a:r>
          </a:p>
        </p:txBody>
      </p:sp>
      <p:sp>
        <p:nvSpPr>
          <p:cNvPr id="41987" name="Rectangle 3"/>
          <p:cNvSpPr>
            <a:spLocks noGrp="1" noChangeArrowheads="1"/>
          </p:cNvSpPr>
          <p:nvPr>
            <p:ph type="subTitle" idx="1"/>
          </p:nvPr>
        </p:nvSpPr>
        <p:spPr>
          <a:xfrm>
            <a:off x="526093" y="3218928"/>
            <a:ext cx="8116866" cy="1429272"/>
          </a:xfrm>
        </p:spPr>
        <p:txBody>
          <a:bodyPr/>
          <a:lstStyle/>
          <a:p>
            <a:r>
              <a:rPr lang="en-US" altLang="en-US" dirty="0" smtClean="0">
                <a:solidFill>
                  <a:schemeClr val="tx2"/>
                </a:solidFill>
              </a:rPr>
              <a:t>Take five minutes to recharge and refresh.</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17</a:t>
            </a:fld>
            <a:endParaRPr lang="en-US" altLang="en-US" sz="1400" b="0" dirty="0">
              <a:solidFill>
                <a:schemeClr val="bg1"/>
              </a:solidFill>
              <a:latin typeface="Times New Roman" pitchFamily="18" charset="0"/>
              <a:ea typeface="MS PGothic" pitchFamily="34" charset="-128"/>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1271016"/>
            <a:ext cx="2438400" cy="1624584"/>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2710" y="1201667"/>
            <a:ext cx="1812676" cy="1972152"/>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5833" y="4419600"/>
            <a:ext cx="2657385" cy="1872824"/>
          </a:xfrm>
          <a:prstGeom prst="rect">
            <a:avLst/>
          </a:prstGeom>
        </p:spPr>
      </p:pic>
    </p:spTree>
    <p:custDataLst>
      <p:tags r:id="rId1"/>
    </p:custDataLst>
    <p:extLst>
      <p:ext uri="{BB962C8B-B14F-4D97-AF65-F5344CB8AC3E}">
        <p14:creationId xmlns:p14="http://schemas.microsoft.com/office/powerpoint/2010/main" val="2920827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smtClean="0"/>
              <a:t>Flowchart Discussion</a:t>
            </a:r>
            <a:endParaRPr lang="en-US" altLang="en-US" b="1" dirty="0"/>
          </a:p>
        </p:txBody>
      </p:sp>
      <p:sp>
        <p:nvSpPr>
          <p:cNvPr id="3076" name="Rectangle 13"/>
          <p:cNvSpPr>
            <a:spLocks noGrp="1" noChangeArrowheads="1"/>
          </p:cNvSpPr>
          <p:nvPr>
            <p:ph type="body" idx="1"/>
          </p:nvPr>
        </p:nvSpPr>
        <p:spPr>
          <a:xfrm>
            <a:off x="375781" y="1676400"/>
            <a:ext cx="8267178" cy="4632598"/>
          </a:xfrm>
        </p:spPr>
        <p:txBody>
          <a:bodyPr>
            <a:normAutofit fontScale="77500" lnSpcReduction="20000"/>
          </a:bodyPr>
          <a:lstStyle/>
          <a:p>
            <a:pPr>
              <a:lnSpc>
                <a:spcPct val="110000"/>
              </a:lnSpc>
              <a:defRPr/>
            </a:pPr>
            <a:r>
              <a:rPr lang="en-US" altLang="en-US" dirty="0" smtClean="0">
                <a:solidFill>
                  <a:schemeClr val="tx2"/>
                </a:solidFill>
              </a:rPr>
              <a:t>We will break into project groups (15 minutes)</a:t>
            </a:r>
          </a:p>
          <a:p>
            <a:pPr>
              <a:lnSpc>
                <a:spcPct val="110000"/>
              </a:lnSpc>
              <a:defRPr/>
            </a:pPr>
            <a:r>
              <a:rPr lang="en-US" altLang="en-US" dirty="0" smtClean="0">
                <a:solidFill>
                  <a:schemeClr val="tx2"/>
                </a:solidFill>
              </a:rPr>
              <a:t>Review your draft flowchart and make any enhancements you can think of based on today’s discussion</a:t>
            </a:r>
          </a:p>
          <a:p>
            <a:pPr>
              <a:lnSpc>
                <a:spcPct val="110000"/>
              </a:lnSpc>
              <a:defRPr/>
            </a:pPr>
            <a:r>
              <a:rPr lang="en-US" altLang="en-US" dirty="0" smtClean="0">
                <a:solidFill>
                  <a:schemeClr val="tx2"/>
                </a:solidFill>
              </a:rPr>
              <a:t>Consider the following questions:</a:t>
            </a:r>
          </a:p>
          <a:p>
            <a:pPr marL="971550" lvl="1" indent="-514350">
              <a:lnSpc>
                <a:spcPct val="110000"/>
              </a:lnSpc>
              <a:buFont typeface="+mj-lt"/>
              <a:buAutoNum type="arabicPeriod"/>
              <a:defRPr/>
            </a:pPr>
            <a:r>
              <a:rPr lang="en-US" altLang="en-US" dirty="0" smtClean="0">
                <a:solidFill>
                  <a:schemeClr val="tx2"/>
                </a:solidFill>
              </a:rPr>
              <a:t>Who are the stakeholders for the process?</a:t>
            </a:r>
          </a:p>
          <a:p>
            <a:pPr marL="971550" lvl="1" indent="-514350">
              <a:lnSpc>
                <a:spcPct val="110000"/>
              </a:lnSpc>
              <a:buFont typeface="+mj-lt"/>
              <a:buAutoNum type="arabicPeriod"/>
              <a:defRPr/>
            </a:pPr>
            <a:r>
              <a:rPr lang="en-US" altLang="en-US" dirty="0" smtClean="0">
                <a:solidFill>
                  <a:schemeClr val="tx2"/>
                </a:solidFill>
              </a:rPr>
              <a:t>How might you use the flowchart as a communication tool with stakeholders?</a:t>
            </a:r>
          </a:p>
          <a:p>
            <a:pPr marL="971550" lvl="1" indent="-514350">
              <a:lnSpc>
                <a:spcPct val="110000"/>
              </a:lnSpc>
              <a:buFont typeface="+mj-lt"/>
              <a:buAutoNum type="arabicPeriod"/>
              <a:defRPr/>
            </a:pPr>
            <a:r>
              <a:rPr lang="en-US" altLang="en-US" dirty="0" smtClean="0">
                <a:solidFill>
                  <a:schemeClr val="tx2"/>
                </a:solidFill>
              </a:rPr>
              <a:t>What aspect of the flowchart might be ripe for further focus?</a:t>
            </a:r>
          </a:p>
          <a:p>
            <a:pPr marL="971550" lvl="1" indent="-514350">
              <a:lnSpc>
                <a:spcPct val="110000"/>
              </a:lnSpc>
              <a:buFont typeface="+mj-lt"/>
              <a:buAutoNum type="arabicPeriod"/>
              <a:defRPr/>
            </a:pPr>
            <a:r>
              <a:rPr lang="en-US" altLang="en-US" dirty="0" smtClean="0">
                <a:solidFill>
                  <a:schemeClr val="tx2"/>
                </a:solidFill>
              </a:rPr>
              <a:t>What challenges or barriers do you anticipate in working on this process?</a:t>
            </a:r>
          </a:p>
          <a:p>
            <a:pPr>
              <a:lnSpc>
                <a:spcPct val="110000"/>
              </a:lnSpc>
              <a:defRPr/>
            </a:pPr>
            <a:r>
              <a:rPr lang="en-US" altLang="en-US" dirty="0" smtClean="0">
                <a:solidFill>
                  <a:schemeClr val="tx2"/>
                </a:solidFill>
              </a:rPr>
              <a:t>Nominate someone from your group to share a brief summary of your small group’s discussion</a:t>
            </a:r>
          </a:p>
          <a:p>
            <a:pPr>
              <a:lnSpc>
                <a:spcPct val="110000"/>
              </a:lnSpc>
              <a:defRPr/>
            </a:pP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18</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283447452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0"/>
            <a:ext cx="8991600" cy="707886"/>
          </a:xfrm>
          <a:prstGeom prst="rect">
            <a:avLst/>
          </a:prstGeom>
          <a:noFill/>
        </p:spPr>
        <p:txBody>
          <a:bodyPr wrap="square" rtlCol="0">
            <a:spAutoFit/>
          </a:bodyPr>
          <a:lstStyle/>
          <a:p>
            <a:pPr algn="ctr"/>
            <a:r>
              <a:rPr lang="en-US" sz="4000" b="1" dirty="0" smtClean="0"/>
              <a:t>Small Groups for Flowchart Discussion</a:t>
            </a:r>
            <a:endParaRPr lang="en-US" sz="4000" b="1" dirty="0"/>
          </a:p>
        </p:txBody>
      </p:sp>
      <p:pic>
        <p:nvPicPr>
          <p:cNvPr id="3078" name="Picture 6" descr="Image result for participate in class stick figure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1800" y="1619250"/>
            <a:ext cx="2114550" cy="21145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26720" y="1371600"/>
            <a:ext cx="8229600" cy="5082382"/>
          </a:xfrm>
        </p:spPr>
        <p:txBody>
          <a:bodyPr>
            <a:normAutofit fontScale="92500" lnSpcReduction="10000"/>
          </a:bodyPr>
          <a:lstStyle/>
          <a:p>
            <a:pPr>
              <a:spcAft>
                <a:spcPts val="600"/>
              </a:spcAft>
              <a:buFont typeface="Arial" panose="020B0604020202020204" pitchFamily="34" charset="0"/>
              <a:buChar char="•"/>
            </a:pPr>
            <a:r>
              <a:rPr lang="en-US" dirty="0">
                <a:solidFill>
                  <a:schemeClr val="tx2"/>
                </a:solidFill>
              </a:rPr>
              <a:t>We will break into </a:t>
            </a:r>
            <a:r>
              <a:rPr lang="en-US" dirty="0" smtClean="0">
                <a:solidFill>
                  <a:schemeClr val="tx2"/>
                </a:solidFill>
              </a:rPr>
              <a:t>project groups:</a:t>
            </a:r>
            <a:endParaRPr lang="en-US" dirty="0">
              <a:solidFill>
                <a:schemeClr val="tx2"/>
              </a:solidFill>
            </a:endParaRPr>
          </a:p>
          <a:p>
            <a:pPr lvl="2">
              <a:spcAft>
                <a:spcPts val="600"/>
              </a:spcAft>
              <a:buFont typeface="Wingdings" panose="05000000000000000000" pitchFamily="2" charset="2"/>
              <a:buChar char="§"/>
            </a:pPr>
            <a:r>
              <a:rPr lang="en-US" dirty="0" smtClean="0">
                <a:solidFill>
                  <a:schemeClr val="tx2"/>
                </a:solidFill>
              </a:rPr>
              <a:t>CHC Meriden</a:t>
            </a:r>
          </a:p>
          <a:p>
            <a:pPr lvl="2">
              <a:spcAft>
                <a:spcPts val="600"/>
              </a:spcAft>
              <a:buFont typeface="Wingdings" panose="05000000000000000000" pitchFamily="2" charset="2"/>
              <a:buChar char="§"/>
            </a:pPr>
            <a:r>
              <a:rPr lang="en-US" dirty="0" smtClean="0">
                <a:solidFill>
                  <a:schemeClr val="tx2"/>
                </a:solidFill>
              </a:rPr>
              <a:t>CHC Meriden/New Britain</a:t>
            </a:r>
          </a:p>
          <a:p>
            <a:pPr lvl="2">
              <a:spcAft>
                <a:spcPts val="600"/>
              </a:spcAft>
              <a:buFont typeface="Wingdings" panose="05000000000000000000" pitchFamily="2" charset="2"/>
              <a:buChar char="§"/>
            </a:pPr>
            <a:r>
              <a:rPr lang="en-US" dirty="0" smtClean="0">
                <a:solidFill>
                  <a:schemeClr val="tx2"/>
                </a:solidFill>
              </a:rPr>
              <a:t>DePaul</a:t>
            </a:r>
          </a:p>
          <a:p>
            <a:pPr lvl="2">
              <a:spcAft>
                <a:spcPts val="600"/>
              </a:spcAft>
              <a:buFont typeface="Wingdings" panose="05000000000000000000" pitchFamily="2" charset="2"/>
              <a:buChar char="§"/>
            </a:pPr>
            <a:r>
              <a:rPr lang="en-US" dirty="0" smtClean="0">
                <a:solidFill>
                  <a:schemeClr val="tx2"/>
                </a:solidFill>
              </a:rPr>
              <a:t>CHC Hartford</a:t>
            </a:r>
            <a:endParaRPr lang="en-US" dirty="0">
              <a:solidFill>
                <a:schemeClr val="tx2"/>
              </a:solidFill>
            </a:endParaRPr>
          </a:p>
          <a:p>
            <a:pPr lvl="2">
              <a:spcAft>
                <a:spcPts val="600"/>
              </a:spcAft>
              <a:buFont typeface="Wingdings" panose="05000000000000000000" pitchFamily="2" charset="2"/>
              <a:buChar char="§"/>
            </a:pPr>
            <a:r>
              <a:rPr lang="en-US" dirty="0" err="1" smtClean="0">
                <a:solidFill>
                  <a:schemeClr val="tx2"/>
                </a:solidFill>
              </a:rPr>
              <a:t>HealthLinc</a:t>
            </a:r>
            <a:endParaRPr lang="en-US" dirty="0" smtClean="0">
              <a:solidFill>
                <a:schemeClr val="tx2"/>
              </a:solidFill>
            </a:endParaRPr>
          </a:p>
          <a:p>
            <a:pPr lvl="2">
              <a:spcAft>
                <a:spcPts val="600"/>
              </a:spcAft>
              <a:buFont typeface="Wingdings" panose="05000000000000000000" pitchFamily="2" charset="2"/>
              <a:buChar char="§"/>
            </a:pPr>
            <a:r>
              <a:rPr lang="en-US" dirty="0" smtClean="0">
                <a:solidFill>
                  <a:schemeClr val="tx2"/>
                </a:solidFill>
              </a:rPr>
              <a:t>Holyoke HC</a:t>
            </a:r>
            <a:endParaRPr lang="en-US" dirty="0">
              <a:solidFill>
                <a:schemeClr val="tx2"/>
              </a:solidFill>
            </a:endParaRPr>
          </a:p>
          <a:p>
            <a:pPr lvl="2">
              <a:spcAft>
                <a:spcPts val="600"/>
              </a:spcAft>
              <a:buFont typeface="Wingdings" panose="05000000000000000000" pitchFamily="2" charset="2"/>
              <a:buChar char="§"/>
            </a:pPr>
            <a:r>
              <a:rPr lang="en-US" dirty="0">
                <a:solidFill>
                  <a:schemeClr val="tx2"/>
                </a:solidFill>
              </a:rPr>
              <a:t>CHC </a:t>
            </a:r>
            <a:r>
              <a:rPr lang="en-US" dirty="0" smtClean="0">
                <a:solidFill>
                  <a:schemeClr val="tx2"/>
                </a:solidFill>
              </a:rPr>
              <a:t>Middletown/New Britain A &amp; B</a:t>
            </a:r>
          </a:p>
          <a:p>
            <a:pPr lvl="2">
              <a:spcAft>
                <a:spcPts val="600"/>
              </a:spcAft>
              <a:buFont typeface="Wingdings" panose="05000000000000000000" pitchFamily="2" charset="2"/>
              <a:buChar char="§"/>
            </a:pPr>
            <a:r>
              <a:rPr lang="en-US" dirty="0" smtClean="0">
                <a:solidFill>
                  <a:schemeClr val="tx2"/>
                </a:solidFill>
              </a:rPr>
              <a:t>Yakima</a:t>
            </a:r>
          </a:p>
          <a:p>
            <a:pPr lvl="2">
              <a:spcAft>
                <a:spcPts val="600"/>
              </a:spcAft>
              <a:buFont typeface="Wingdings" panose="05000000000000000000" pitchFamily="2" charset="2"/>
              <a:buChar char="§"/>
            </a:pPr>
            <a:r>
              <a:rPr lang="en-US" dirty="0" smtClean="0">
                <a:solidFill>
                  <a:schemeClr val="tx2"/>
                </a:solidFill>
              </a:rPr>
              <a:t>CHC Stamford</a:t>
            </a:r>
          </a:p>
          <a:p>
            <a:pPr lvl="2">
              <a:spcAft>
                <a:spcPts val="600"/>
              </a:spcAft>
              <a:buFont typeface="Wingdings" panose="05000000000000000000" pitchFamily="2" charset="2"/>
              <a:buChar char="§"/>
            </a:pPr>
            <a:r>
              <a:rPr lang="en-US" dirty="0" smtClean="0">
                <a:solidFill>
                  <a:schemeClr val="tx2"/>
                </a:solidFill>
              </a:rPr>
              <a:t>Open Door</a:t>
            </a:r>
          </a:p>
        </p:txBody>
      </p:sp>
    </p:spTree>
    <p:extLst>
      <p:ext uri="{BB962C8B-B14F-4D97-AF65-F5344CB8AC3E}">
        <p14:creationId xmlns:p14="http://schemas.microsoft.com/office/powerpoint/2010/main" val="2690203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Grp="1" noChangeArrowheads="1"/>
          </p:cNvSpPr>
          <p:nvPr>
            <p:ph type="title"/>
          </p:nvPr>
        </p:nvSpPr>
        <p:spPr>
          <a:xfrm>
            <a:off x="678535" y="609600"/>
            <a:ext cx="7816241" cy="1203598"/>
          </a:xfrm>
        </p:spPr>
        <p:txBody>
          <a:bodyPr>
            <a:normAutofit/>
          </a:bodyPr>
          <a:lstStyle/>
          <a:p>
            <a:r>
              <a:rPr lang="en-US" altLang="en-US" b="1" dirty="0" smtClean="0"/>
              <a:t>Session Goals</a:t>
            </a:r>
            <a:endParaRPr lang="en-US" altLang="en-US" b="1" dirty="0"/>
          </a:p>
        </p:txBody>
      </p:sp>
      <p:sp>
        <p:nvSpPr>
          <p:cNvPr id="3076" name="Rectangle 13"/>
          <p:cNvSpPr>
            <a:spLocks noGrp="1" noChangeArrowheads="1"/>
          </p:cNvSpPr>
          <p:nvPr>
            <p:ph type="body" idx="1"/>
          </p:nvPr>
        </p:nvSpPr>
        <p:spPr>
          <a:xfrm>
            <a:off x="228600" y="1655895"/>
            <a:ext cx="8724378" cy="4632598"/>
          </a:xfrm>
        </p:spPr>
        <p:txBody>
          <a:bodyPr>
            <a:normAutofit/>
          </a:bodyPr>
          <a:lstStyle/>
          <a:p>
            <a:pPr>
              <a:defRPr/>
            </a:pPr>
            <a:r>
              <a:rPr lang="en-US" dirty="0" smtClean="0">
                <a:solidFill>
                  <a:schemeClr val="tx2"/>
                </a:solidFill>
              </a:rPr>
              <a:t>Review </a:t>
            </a:r>
            <a:r>
              <a:rPr lang="en-US" dirty="0" smtClean="0">
                <a:solidFill>
                  <a:schemeClr val="tx2"/>
                </a:solidFill>
              </a:rPr>
              <a:t>details of how to approach flowcharting</a:t>
            </a:r>
          </a:p>
          <a:p>
            <a:pPr>
              <a:defRPr/>
            </a:pPr>
            <a:endParaRPr lang="en-US" dirty="0" smtClean="0">
              <a:solidFill>
                <a:schemeClr val="tx2"/>
              </a:solidFill>
            </a:endParaRPr>
          </a:p>
          <a:p>
            <a:pPr>
              <a:defRPr/>
            </a:pPr>
            <a:r>
              <a:rPr lang="en-US" dirty="0" smtClean="0">
                <a:solidFill>
                  <a:schemeClr val="tx2"/>
                </a:solidFill>
              </a:rPr>
              <a:t>Share </a:t>
            </a:r>
            <a:r>
              <a:rPr lang="en-US" dirty="0" smtClean="0">
                <a:solidFill>
                  <a:schemeClr val="tx2"/>
                </a:solidFill>
              </a:rPr>
              <a:t>examples of strategies to consider when doing flowcharting</a:t>
            </a:r>
          </a:p>
          <a:p>
            <a:pPr>
              <a:defRPr/>
            </a:pPr>
            <a:endParaRPr lang="en-US" dirty="0" smtClean="0">
              <a:solidFill>
                <a:schemeClr val="tx2"/>
              </a:solidFill>
            </a:endParaRPr>
          </a:p>
          <a:p>
            <a:pPr>
              <a:defRPr/>
            </a:pPr>
            <a:r>
              <a:rPr lang="en-US" dirty="0" smtClean="0">
                <a:solidFill>
                  <a:schemeClr val="tx2"/>
                </a:solidFill>
              </a:rPr>
              <a:t>Hear </a:t>
            </a:r>
            <a:r>
              <a:rPr lang="en-US" dirty="0" smtClean="0">
                <a:solidFill>
                  <a:schemeClr val="tx2"/>
                </a:solidFill>
              </a:rPr>
              <a:t>about and discuss the example of a process you chose to explore in detail</a:t>
            </a:r>
            <a:endParaRPr lang="en-US" dirty="0">
              <a:solidFill>
                <a:schemeClr val="tx2"/>
              </a:solidFill>
            </a:endParaRPr>
          </a:p>
        </p:txBody>
      </p:sp>
      <p:sp>
        <p:nvSpPr>
          <p:cNvPr id="3077" name="Slide Number Placeholder 5"/>
          <p:cNvSpPr txBox="1">
            <a:spLocks noGrp="1"/>
          </p:cNvSpPr>
          <p:nvPr/>
        </p:nvSpPr>
        <p:spPr bwMode="auto">
          <a:xfrm>
            <a:off x="6552679"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8320268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73585"/>
            <a:ext cx="8229600" cy="1307615"/>
          </a:xfrm>
        </p:spPr>
        <p:txBody>
          <a:bodyPr>
            <a:normAutofit/>
          </a:bodyPr>
          <a:lstStyle/>
          <a:p>
            <a:r>
              <a:rPr lang="en-US" b="1" dirty="0" smtClean="0"/>
              <a:t>Poll Question</a:t>
            </a:r>
            <a:endParaRPr lang="en-US" b="1" dirty="0"/>
          </a:p>
        </p:txBody>
      </p:sp>
      <p:sp>
        <p:nvSpPr>
          <p:cNvPr id="3" name="Content Placeholder 2"/>
          <p:cNvSpPr>
            <a:spLocks noGrp="1"/>
          </p:cNvSpPr>
          <p:nvPr>
            <p:ph idx="1"/>
          </p:nvPr>
        </p:nvSpPr>
        <p:spPr>
          <a:xfrm>
            <a:off x="434787" y="1828800"/>
            <a:ext cx="8486503" cy="3962400"/>
          </a:xfrm>
        </p:spPr>
        <p:txBody>
          <a:bodyPr>
            <a:normAutofit fontScale="85000" lnSpcReduction="20000"/>
          </a:bodyPr>
          <a:lstStyle/>
          <a:p>
            <a:r>
              <a:rPr lang="en-US" dirty="0" smtClean="0">
                <a:solidFill>
                  <a:schemeClr val="tx2"/>
                </a:solidFill>
              </a:rPr>
              <a:t>Which of the following best describes your team’s experience in drafting your flowchart? (select one)</a:t>
            </a:r>
          </a:p>
          <a:p>
            <a:pPr marL="971550" lvl="1" indent="-514350">
              <a:buFont typeface="+mj-lt"/>
              <a:buAutoNum type="alphaLcPeriod"/>
            </a:pPr>
            <a:r>
              <a:rPr lang="en-US" dirty="0">
                <a:solidFill>
                  <a:schemeClr val="tx2"/>
                </a:solidFill>
              </a:rPr>
              <a:t>We just winged it and figured it out.</a:t>
            </a:r>
            <a:endParaRPr lang="en-US" sz="2400" dirty="0">
              <a:solidFill>
                <a:schemeClr val="tx2"/>
              </a:solidFill>
            </a:endParaRPr>
          </a:p>
          <a:p>
            <a:pPr marL="971550" lvl="1" indent="-514350">
              <a:buFont typeface="+mj-lt"/>
              <a:buAutoNum type="alphaLcPeriod"/>
            </a:pPr>
            <a:r>
              <a:rPr lang="en-US" dirty="0">
                <a:solidFill>
                  <a:schemeClr val="tx2"/>
                </a:solidFill>
              </a:rPr>
              <a:t>We watched one or more of the videos and had no problem generating a draft.</a:t>
            </a:r>
            <a:endParaRPr lang="en-US" sz="2400" dirty="0">
              <a:solidFill>
                <a:schemeClr val="tx2"/>
              </a:solidFill>
            </a:endParaRPr>
          </a:p>
          <a:p>
            <a:pPr marL="971550" lvl="1" indent="-514350">
              <a:buFont typeface="+mj-lt"/>
              <a:buAutoNum type="alphaLcPeriod"/>
            </a:pPr>
            <a:r>
              <a:rPr lang="en-US" dirty="0">
                <a:solidFill>
                  <a:schemeClr val="tx2"/>
                </a:solidFill>
              </a:rPr>
              <a:t>We generated a draft, but got stuck in a few places.</a:t>
            </a:r>
            <a:endParaRPr lang="en-US" sz="2400" dirty="0">
              <a:solidFill>
                <a:schemeClr val="tx2"/>
              </a:solidFill>
            </a:endParaRPr>
          </a:p>
          <a:p>
            <a:pPr marL="971550" lvl="1" indent="-514350">
              <a:buFont typeface="+mj-lt"/>
              <a:buAutoNum type="alphaLcPeriod"/>
            </a:pPr>
            <a:r>
              <a:rPr lang="en-US" dirty="0">
                <a:solidFill>
                  <a:schemeClr val="tx2"/>
                </a:solidFill>
              </a:rPr>
              <a:t>We found this hard to do and would like some assistance.</a:t>
            </a:r>
            <a:endParaRPr lang="en-US" sz="2400" dirty="0">
              <a:solidFill>
                <a:schemeClr val="tx2"/>
              </a:solidFill>
            </a:endParaRPr>
          </a:p>
          <a:p>
            <a:pPr marL="971550" lvl="1" indent="-514350">
              <a:buFont typeface="+mj-lt"/>
              <a:buAutoNum type="alphaLcPeriod"/>
            </a:pPr>
            <a:r>
              <a:rPr lang="en-US" dirty="0">
                <a:solidFill>
                  <a:schemeClr val="tx2"/>
                </a:solidFill>
              </a:rPr>
              <a:t>Our experience is not captured in any of the options.</a:t>
            </a:r>
            <a:endParaRPr lang="en-US" sz="2400" dirty="0">
              <a:solidFill>
                <a:schemeClr val="tx2"/>
              </a:solidFill>
            </a:endParaRPr>
          </a:p>
          <a:p>
            <a:pPr marL="0" indent="0">
              <a:buNone/>
            </a:pPr>
            <a:endParaRPr lang="en-US" sz="3600" dirty="0" smtClean="0">
              <a:solidFill>
                <a:schemeClr val="tx2"/>
              </a:solidFill>
            </a:endParaRPr>
          </a:p>
          <a:p>
            <a:pPr marL="0" indent="0" algn="ctr">
              <a:buNone/>
              <a:defRPr/>
            </a:pPr>
            <a:r>
              <a:rPr lang="en-US" b="1" i="1" dirty="0" smtClean="0">
                <a:solidFill>
                  <a:schemeClr val="tx2"/>
                </a:solidFill>
              </a:rPr>
              <a:t>Thanks for sharing your information!</a:t>
            </a:r>
            <a:endParaRPr lang="en-US" b="1" i="1" dirty="0">
              <a:solidFill>
                <a:schemeClr val="tx2"/>
              </a:solidFill>
            </a:endParaRPr>
          </a:p>
        </p:txBody>
      </p:sp>
    </p:spTree>
    <p:custDataLst>
      <p:tags r:id="rId1"/>
    </p:custDataLst>
    <p:extLst>
      <p:ext uri="{BB962C8B-B14F-4D97-AF65-F5344CB8AC3E}">
        <p14:creationId xmlns:p14="http://schemas.microsoft.com/office/powerpoint/2010/main" val="419623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316" y="1764030"/>
            <a:ext cx="8871284" cy="1077218"/>
          </a:xfrm>
          <a:prstGeom prst="rect">
            <a:avLst/>
          </a:prstGeom>
        </p:spPr>
        <p:txBody>
          <a:bodyPr wrap="square">
            <a:spAutoFit/>
          </a:bodyPr>
          <a:lstStyle/>
          <a:p>
            <a:pPr marL="742950" lvl="1" indent="-285750">
              <a:spcAft>
                <a:spcPts val="600"/>
              </a:spcAft>
              <a:buFont typeface="Arial" panose="020B0604020202020204" pitchFamily="34" charset="0"/>
              <a:buChar char="•"/>
            </a:pPr>
            <a:r>
              <a:rPr lang="en-US" sz="3200" dirty="0" smtClean="0">
                <a:solidFill>
                  <a:schemeClr val="tx2"/>
                </a:solidFill>
              </a:rPr>
              <a:t>Reporter’s summary from some groups -- share 1 or 2 highlights from the discussion</a:t>
            </a:r>
            <a:endParaRPr lang="en-US" sz="2800" dirty="0">
              <a:solidFill>
                <a:schemeClr val="tx2"/>
              </a:solidFill>
            </a:endParaRPr>
          </a:p>
        </p:txBody>
      </p:sp>
      <p:sp>
        <p:nvSpPr>
          <p:cNvPr id="4" name="TextBox 3"/>
          <p:cNvSpPr txBox="1"/>
          <p:nvPr/>
        </p:nvSpPr>
        <p:spPr>
          <a:xfrm>
            <a:off x="914400" y="816114"/>
            <a:ext cx="7315200" cy="769441"/>
          </a:xfrm>
          <a:prstGeom prst="rect">
            <a:avLst/>
          </a:prstGeom>
          <a:noFill/>
        </p:spPr>
        <p:txBody>
          <a:bodyPr wrap="square" rtlCol="0">
            <a:spAutoFit/>
          </a:bodyPr>
          <a:lstStyle/>
          <a:p>
            <a:pPr algn="ctr"/>
            <a:r>
              <a:rPr lang="en-US" sz="4400" b="1" dirty="0" smtClean="0"/>
              <a:t>Highlights from Project Groups</a:t>
            </a:r>
            <a:endParaRPr lang="en-US" sz="4400" b="1" dirty="0"/>
          </a:p>
        </p:txBody>
      </p:sp>
    </p:spTree>
    <p:custDataLst>
      <p:tags r:id="rId1"/>
    </p:custDataLst>
    <p:extLst>
      <p:ext uri="{BB962C8B-B14F-4D97-AF65-F5344CB8AC3E}">
        <p14:creationId xmlns:p14="http://schemas.microsoft.com/office/powerpoint/2010/main" val="2092812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522515" y="1730175"/>
            <a:ext cx="8071733" cy="2181521"/>
          </a:xfrm>
        </p:spPr>
        <p:txBody>
          <a:bodyPr/>
          <a:lstStyle/>
          <a:p>
            <a:r>
              <a:rPr lang="en-US" altLang="en-US" b="1" dirty="0" smtClean="0"/>
              <a:t>What haven’t we figured out yet?</a:t>
            </a:r>
          </a:p>
        </p:txBody>
      </p:sp>
      <p:sp>
        <p:nvSpPr>
          <p:cNvPr id="40963"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Questions or issues that remain unclear?</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22</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652142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Take-home Thoughts</a:t>
            </a:r>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Nicole – share 1 or 2 ideas you will take away from our discussion</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23</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4146229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63880" y="695432"/>
            <a:ext cx="7816241" cy="1128373"/>
          </a:xfrm>
        </p:spPr>
        <p:txBody>
          <a:bodyPr/>
          <a:lstStyle/>
          <a:p>
            <a:r>
              <a:rPr lang="en-US" altLang="en-US" b="1" dirty="0" smtClean="0"/>
              <a:t>Summary</a:t>
            </a:r>
          </a:p>
        </p:txBody>
      </p:sp>
      <p:sp>
        <p:nvSpPr>
          <p:cNvPr id="25603" name="Rectangle 3"/>
          <p:cNvSpPr>
            <a:spLocks noGrp="1" noChangeArrowheads="1"/>
          </p:cNvSpPr>
          <p:nvPr>
            <p:ph type="body" idx="1"/>
          </p:nvPr>
        </p:nvSpPr>
        <p:spPr>
          <a:xfrm>
            <a:off x="663880" y="1676400"/>
            <a:ext cx="7816241" cy="4464688"/>
          </a:xfrm>
        </p:spPr>
        <p:txBody>
          <a:bodyPr>
            <a:normAutofit fontScale="92500"/>
          </a:bodyPr>
          <a:lstStyle/>
          <a:p>
            <a:r>
              <a:rPr lang="en-US" altLang="en-US" sz="2800" dirty="0" smtClean="0">
                <a:solidFill>
                  <a:schemeClr val="tx2"/>
                </a:solidFill>
              </a:rPr>
              <a:t>You have learned about a framework to guide your thinking about how to organize improvement work</a:t>
            </a:r>
          </a:p>
          <a:p>
            <a:r>
              <a:rPr lang="en-US" altLang="en-US" sz="2800" dirty="0" smtClean="0">
                <a:solidFill>
                  <a:schemeClr val="tx2"/>
                </a:solidFill>
              </a:rPr>
              <a:t>Now we reviewed an important tool for quality improvement work – process mapping (flowcharting)</a:t>
            </a:r>
          </a:p>
          <a:p>
            <a:r>
              <a:rPr lang="en-US" altLang="en-US" sz="2800" dirty="0" smtClean="0">
                <a:solidFill>
                  <a:schemeClr val="tx2"/>
                </a:solidFill>
              </a:rPr>
              <a:t>Based on your submissions, it is clear you are already gaining new insights into the process by using this tool.</a:t>
            </a:r>
          </a:p>
          <a:p>
            <a:r>
              <a:rPr lang="en-US" altLang="en-US" sz="2800" dirty="0" smtClean="0">
                <a:solidFill>
                  <a:schemeClr val="tx2"/>
                </a:solidFill>
              </a:rPr>
              <a:t>Our next step will be to link measurement to the process and outcomes of the process</a:t>
            </a:r>
            <a:endParaRPr lang="en-US" altLang="en-US" sz="2800"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24</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210363116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228600" y="1600200"/>
            <a:ext cx="8763000" cy="4494790"/>
          </a:xfrm>
        </p:spPr>
        <p:txBody>
          <a:bodyPr lIns="90918" tIns="45457" rIns="90918" bIns="45457">
            <a:normAutofit/>
          </a:bodyPr>
          <a:lstStyle/>
          <a:p>
            <a:pPr>
              <a:lnSpc>
                <a:spcPct val="110000"/>
              </a:lnSpc>
              <a:defRPr/>
            </a:pPr>
            <a:r>
              <a:rPr lang="en-US" sz="2400" dirty="0" smtClean="0">
                <a:solidFill>
                  <a:schemeClr val="tx2"/>
                </a:solidFill>
              </a:rPr>
              <a:t>The next office hours will be on 1/4 all from 12:30-1:30pm EST</a:t>
            </a:r>
          </a:p>
          <a:p>
            <a:pPr>
              <a:lnSpc>
                <a:spcPct val="110000"/>
              </a:lnSpc>
              <a:defRPr/>
            </a:pPr>
            <a:r>
              <a:rPr lang="en-US" sz="2400" dirty="0" smtClean="0">
                <a:solidFill>
                  <a:schemeClr val="tx2"/>
                </a:solidFill>
              </a:rPr>
              <a:t>We would like to meet with each project team once during December or January.  Please let us know when your team would like to do this using this link: </a:t>
            </a:r>
            <a:r>
              <a:rPr lang="en-US" sz="2200" u="sng" dirty="0">
                <a:hlinkClick r:id="rId3"/>
              </a:rPr>
              <a:t>https://doodle.com/meeting/participate/id/dLYZEJWe</a:t>
            </a:r>
            <a:endParaRPr lang="en-US" sz="2200" dirty="0"/>
          </a:p>
          <a:p>
            <a:pPr>
              <a:lnSpc>
                <a:spcPct val="110000"/>
              </a:lnSpc>
              <a:defRPr/>
            </a:pPr>
            <a:r>
              <a:rPr lang="en-US" sz="2400" dirty="0" smtClean="0">
                <a:solidFill>
                  <a:schemeClr val="tx2"/>
                </a:solidFill>
              </a:rPr>
              <a:t>Email us if none of the times work for your team and you would like to meet at another time.</a:t>
            </a:r>
          </a:p>
          <a:p>
            <a:pPr>
              <a:lnSpc>
                <a:spcPct val="110000"/>
              </a:lnSpc>
              <a:defRPr/>
            </a:pPr>
            <a:r>
              <a:rPr lang="en-US" altLang="en-US" sz="2400" dirty="0" smtClean="0">
                <a:solidFill>
                  <a:schemeClr val="tx2"/>
                </a:solidFill>
              </a:rPr>
              <a:t>This discussion will be for us to learn a bit more about your project plan and to think together how we can assist you in your work</a:t>
            </a:r>
          </a:p>
        </p:txBody>
      </p:sp>
      <p:sp>
        <p:nvSpPr>
          <p:cNvPr id="27651" name="Rectangle 2"/>
          <p:cNvSpPr>
            <a:spLocks noGrp="1" noChangeArrowheads="1"/>
          </p:cNvSpPr>
          <p:nvPr>
            <p:ph type="title"/>
          </p:nvPr>
        </p:nvSpPr>
        <p:spPr>
          <a:xfrm>
            <a:off x="663880" y="752412"/>
            <a:ext cx="7816241" cy="1128373"/>
          </a:xfrm>
        </p:spPr>
        <p:txBody>
          <a:bodyPr lIns="90918" tIns="45457" rIns="90918" bIns="45457"/>
          <a:lstStyle/>
          <a:p>
            <a:pPr eaLnBrk="1" hangingPunct="1"/>
            <a:r>
              <a:rPr lang="en-US" altLang="en-US" b="1" dirty="0" smtClean="0"/>
              <a:t>Upcoming Office Hours &amp; Teams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25</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27615139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793703"/>
            <a:ext cx="7816241" cy="4494790"/>
          </a:xfrm>
        </p:spPr>
        <p:txBody>
          <a:bodyPr lIns="90918" tIns="45457" rIns="90918" bIns="45457">
            <a:normAutofit fontScale="92500"/>
          </a:bodyPr>
          <a:lstStyle/>
          <a:p>
            <a:pPr>
              <a:lnSpc>
                <a:spcPct val="110000"/>
              </a:lnSpc>
              <a:defRPr/>
            </a:pPr>
            <a:r>
              <a:rPr lang="en-US" altLang="en-US" dirty="0">
                <a:solidFill>
                  <a:schemeClr val="tx2"/>
                </a:solidFill>
              </a:rPr>
              <a:t>Our next session will be on Thursday, </a:t>
            </a:r>
            <a:r>
              <a:rPr lang="en-US" altLang="en-US" dirty="0" smtClean="0">
                <a:solidFill>
                  <a:schemeClr val="tx2"/>
                </a:solidFill>
              </a:rPr>
              <a:t>1/11/24</a:t>
            </a:r>
          </a:p>
          <a:p>
            <a:pPr eaLnBrk="1" hangingPunct="1">
              <a:lnSpc>
                <a:spcPct val="110000"/>
              </a:lnSpc>
              <a:defRPr/>
            </a:pPr>
            <a:r>
              <a:rPr lang="en-US" altLang="en-US" dirty="0" smtClean="0">
                <a:solidFill>
                  <a:schemeClr val="tx2"/>
                </a:solidFill>
              </a:rPr>
              <a:t>We will discuss tips and strategies for finding and developing measures to enhance your understanding of an improvement effort</a:t>
            </a:r>
          </a:p>
          <a:p>
            <a:pPr eaLnBrk="1" hangingPunct="1">
              <a:lnSpc>
                <a:spcPct val="110000"/>
              </a:lnSpc>
              <a:defRPr/>
            </a:pPr>
            <a:r>
              <a:rPr lang="en-US" altLang="en-US" dirty="0" smtClean="0">
                <a:solidFill>
                  <a:schemeClr val="tx2"/>
                </a:solidFill>
              </a:rPr>
              <a:t>We will break into small groups to discuss draft examples of measures related to your projects</a:t>
            </a:r>
          </a:p>
        </p:txBody>
      </p:sp>
      <p:sp>
        <p:nvSpPr>
          <p:cNvPr id="27651" name="Rectangle 2"/>
          <p:cNvSpPr>
            <a:spLocks noGrp="1" noChangeArrowheads="1"/>
          </p:cNvSpPr>
          <p:nvPr>
            <p:ph type="title"/>
          </p:nvPr>
        </p:nvSpPr>
        <p:spPr>
          <a:xfrm>
            <a:off x="663880" y="752412"/>
            <a:ext cx="7816241" cy="1128373"/>
          </a:xfrm>
        </p:spPr>
        <p:txBody>
          <a:bodyPr lIns="90918" tIns="45457" rIns="90918" bIns="45457"/>
          <a:lstStyle/>
          <a:p>
            <a:pPr eaLnBrk="1" hangingPunct="1"/>
            <a:r>
              <a:rPr lang="en-US" altLang="en-US" b="1" dirty="0" smtClean="0"/>
              <a:t>Upcoming Session VI Highlights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26</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6169208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601001"/>
            <a:ext cx="8022920" cy="4723599"/>
          </a:xfrm>
        </p:spPr>
        <p:txBody>
          <a:bodyPr lIns="90918" tIns="45457" rIns="90918" bIns="45457">
            <a:normAutofit/>
          </a:bodyPr>
          <a:lstStyle/>
          <a:p>
            <a:pPr eaLnBrk="1" hangingPunct="1">
              <a:lnSpc>
                <a:spcPct val="110000"/>
              </a:lnSpc>
              <a:defRPr/>
            </a:pPr>
            <a:r>
              <a:rPr lang="en-US" altLang="en-US" sz="2400" dirty="0" smtClean="0">
                <a:solidFill>
                  <a:schemeClr val="tx2"/>
                </a:solidFill>
              </a:rPr>
              <a:t>Review this </a:t>
            </a:r>
            <a:r>
              <a:rPr lang="en-US" altLang="en-US" sz="2400" dirty="0" smtClean="0">
                <a:solidFill>
                  <a:schemeClr val="tx2"/>
                </a:solidFill>
                <a:hlinkClick r:id="rId4"/>
              </a:rPr>
              <a:t>Balanced Measures video</a:t>
            </a:r>
            <a:r>
              <a:rPr lang="en-US" altLang="en-US" sz="2400" dirty="0" smtClean="0">
                <a:solidFill>
                  <a:schemeClr val="tx2"/>
                </a:solidFill>
              </a:rPr>
              <a:t> as a group</a:t>
            </a:r>
          </a:p>
          <a:p>
            <a:pPr eaLnBrk="1" hangingPunct="1">
              <a:lnSpc>
                <a:spcPct val="110000"/>
              </a:lnSpc>
              <a:defRPr/>
            </a:pPr>
            <a:r>
              <a:rPr lang="en-US" altLang="en-US" sz="2400" dirty="0" smtClean="0">
                <a:solidFill>
                  <a:schemeClr val="tx2"/>
                </a:solidFill>
              </a:rPr>
              <a:t>After watching the video, review your flowcharts and brainstorm which balanced set of measures to select using the Balanced Measures template</a:t>
            </a:r>
          </a:p>
          <a:p>
            <a:pPr>
              <a:lnSpc>
                <a:spcPct val="110000"/>
              </a:lnSpc>
              <a:defRPr/>
            </a:pPr>
            <a:r>
              <a:rPr lang="en-US" altLang="en-US" sz="2400" dirty="0" smtClean="0">
                <a:solidFill>
                  <a:schemeClr val="tx2"/>
                </a:solidFill>
              </a:rPr>
              <a:t>Continue to revise </a:t>
            </a:r>
            <a:r>
              <a:rPr lang="en-US" altLang="en-US" sz="2400" dirty="0">
                <a:solidFill>
                  <a:schemeClr val="tx2"/>
                </a:solidFill>
              </a:rPr>
              <a:t>your </a:t>
            </a:r>
            <a:r>
              <a:rPr lang="en-US" altLang="en-US" sz="2400" dirty="0" smtClean="0">
                <a:solidFill>
                  <a:schemeClr val="tx2"/>
                </a:solidFill>
              </a:rPr>
              <a:t>flowchart based </a:t>
            </a:r>
            <a:r>
              <a:rPr lang="en-US" altLang="en-US" sz="2400" dirty="0">
                <a:solidFill>
                  <a:schemeClr val="tx2"/>
                </a:solidFill>
              </a:rPr>
              <a:t>on today’s </a:t>
            </a:r>
            <a:r>
              <a:rPr lang="en-US" altLang="en-US" sz="2400" dirty="0" smtClean="0">
                <a:solidFill>
                  <a:schemeClr val="tx2"/>
                </a:solidFill>
              </a:rPr>
              <a:t>discussion, </a:t>
            </a:r>
            <a:r>
              <a:rPr lang="en-US" altLang="en-US" sz="2400" dirty="0">
                <a:solidFill>
                  <a:schemeClr val="tx2"/>
                </a:solidFill>
              </a:rPr>
              <a:t>or additional ideas you have about the actual </a:t>
            </a:r>
            <a:r>
              <a:rPr lang="en-US" altLang="en-US" sz="2400" dirty="0" smtClean="0">
                <a:solidFill>
                  <a:schemeClr val="tx2"/>
                </a:solidFill>
              </a:rPr>
              <a:t>process as needed</a:t>
            </a:r>
          </a:p>
          <a:p>
            <a:pPr>
              <a:lnSpc>
                <a:spcPct val="110000"/>
              </a:lnSpc>
              <a:defRPr/>
            </a:pPr>
            <a:r>
              <a:rPr lang="en-US" altLang="en-US" sz="2400" dirty="0" smtClean="0">
                <a:solidFill>
                  <a:schemeClr val="tx2"/>
                </a:solidFill>
              </a:rPr>
              <a:t>Send a summary of your set of measures for your process to Mark by Tuesday (1/9/24) at 6pm EST</a:t>
            </a:r>
          </a:p>
          <a:p>
            <a:pPr>
              <a:lnSpc>
                <a:spcPct val="110000"/>
              </a:lnSpc>
              <a:defRPr/>
            </a:pPr>
            <a:r>
              <a:rPr lang="en-US" altLang="en-US" sz="2400" dirty="0">
                <a:solidFill>
                  <a:schemeClr val="tx2"/>
                </a:solidFill>
              </a:rPr>
              <a:t>Contact </a:t>
            </a:r>
            <a:r>
              <a:rPr lang="en-US" altLang="en-US" sz="2400" dirty="0" smtClean="0">
                <a:solidFill>
                  <a:schemeClr val="tx2"/>
                </a:solidFill>
              </a:rPr>
              <a:t>Mark </a:t>
            </a:r>
            <a:r>
              <a:rPr lang="en-US" altLang="en-US" sz="2400" dirty="0">
                <a:solidFill>
                  <a:schemeClr val="tx2"/>
                </a:solidFill>
              </a:rPr>
              <a:t>if you have questions or need </a:t>
            </a:r>
            <a:r>
              <a:rPr lang="en-US" altLang="en-US" sz="2400" dirty="0" smtClean="0">
                <a:solidFill>
                  <a:schemeClr val="tx2"/>
                </a:solidFill>
              </a:rPr>
              <a:t>assistance</a:t>
            </a:r>
          </a:p>
        </p:txBody>
      </p:sp>
      <p:sp>
        <p:nvSpPr>
          <p:cNvPr id="27651" name="Rectangle 2"/>
          <p:cNvSpPr>
            <a:spLocks noGrp="1" noChangeArrowheads="1"/>
          </p:cNvSpPr>
          <p:nvPr>
            <p:ph type="title"/>
          </p:nvPr>
        </p:nvSpPr>
        <p:spPr>
          <a:xfrm>
            <a:off x="663880" y="609600"/>
            <a:ext cx="7816241" cy="1128373"/>
          </a:xfrm>
        </p:spPr>
        <p:txBody>
          <a:bodyPr lIns="90918" tIns="45457" rIns="90918" bIns="45457"/>
          <a:lstStyle/>
          <a:p>
            <a:pPr eaLnBrk="1" hangingPunct="1"/>
            <a:r>
              <a:rPr lang="en-US" altLang="en-US" b="1" dirty="0" smtClean="0"/>
              <a:t>Assignment for Session VI</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27</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51076766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601001"/>
            <a:ext cx="8022920" cy="4723599"/>
          </a:xfrm>
        </p:spPr>
        <p:txBody>
          <a:bodyPr lIns="90918" tIns="45457" rIns="90918" bIns="45457">
            <a:normAutofit/>
          </a:bodyPr>
          <a:lstStyle/>
          <a:p>
            <a:pPr>
              <a:lnSpc>
                <a:spcPct val="110000"/>
              </a:lnSpc>
              <a:defRPr/>
            </a:pPr>
            <a:r>
              <a:rPr lang="en-US" altLang="en-US" sz="2400" dirty="0" smtClean="0">
                <a:solidFill>
                  <a:schemeClr val="tx2"/>
                </a:solidFill>
              </a:rPr>
              <a:t>Marriott, R. </a:t>
            </a:r>
            <a:r>
              <a:rPr lang="en-US" altLang="en-US" sz="2400" dirty="0">
                <a:solidFill>
                  <a:schemeClr val="tx2"/>
                </a:solidFill>
              </a:rPr>
              <a:t>(2018). Process </a:t>
            </a:r>
            <a:r>
              <a:rPr lang="en-US" altLang="en-US" sz="2400" dirty="0" smtClean="0">
                <a:solidFill>
                  <a:schemeClr val="tx2"/>
                </a:solidFill>
              </a:rPr>
              <a:t>mapping </a:t>
            </a:r>
            <a:r>
              <a:rPr lang="en-US" altLang="en-US" sz="2400" dirty="0">
                <a:solidFill>
                  <a:schemeClr val="tx2"/>
                </a:solidFill>
              </a:rPr>
              <a:t>– The </a:t>
            </a:r>
            <a:r>
              <a:rPr lang="en-US" altLang="en-US" sz="2400" dirty="0" smtClean="0">
                <a:solidFill>
                  <a:schemeClr val="tx2"/>
                </a:solidFill>
              </a:rPr>
              <a:t>foundation </a:t>
            </a:r>
            <a:r>
              <a:rPr lang="en-US" altLang="en-US" sz="2400" dirty="0">
                <a:solidFill>
                  <a:schemeClr val="tx2"/>
                </a:solidFill>
              </a:rPr>
              <a:t>for </a:t>
            </a:r>
            <a:r>
              <a:rPr lang="en-US" altLang="en-US" sz="2400" dirty="0" smtClean="0">
                <a:solidFill>
                  <a:schemeClr val="tx2"/>
                </a:solidFill>
              </a:rPr>
              <a:t>effective quality improvement. </a:t>
            </a:r>
            <a:r>
              <a:rPr lang="en-US" altLang="en-US" sz="2400" i="1" dirty="0" err="1" smtClean="0">
                <a:solidFill>
                  <a:schemeClr val="tx2"/>
                </a:solidFill>
              </a:rPr>
              <a:t>ScienceDirect</a:t>
            </a:r>
            <a:r>
              <a:rPr lang="en-US" altLang="en-US" sz="2400" dirty="0" smtClean="0">
                <a:solidFill>
                  <a:schemeClr val="tx2"/>
                </a:solidFill>
              </a:rPr>
              <a:t>, 48(7), </a:t>
            </a:r>
            <a:r>
              <a:rPr lang="en-US" altLang="en-US" sz="2400" dirty="0">
                <a:solidFill>
                  <a:schemeClr val="tx2"/>
                </a:solidFill>
              </a:rPr>
              <a:t>177-181. https://doi.org/10.1016/j.cppeds.2018.08.010</a:t>
            </a:r>
            <a:endParaRPr lang="en-US" altLang="en-US" sz="2400" dirty="0" smtClean="0">
              <a:solidFill>
                <a:schemeClr val="tx2"/>
              </a:solidFill>
            </a:endParaRPr>
          </a:p>
        </p:txBody>
      </p:sp>
      <p:sp>
        <p:nvSpPr>
          <p:cNvPr id="27651" name="Rectangle 2"/>
          <p:cNvSpPr>
            <a:spLocks noGrp="1" noChangeArrowheads="1"/>
          </p:cNvSpPr>
          <p:nvPr>
            <p:ph type="title"/>
          </p:nvPr>
        </p:nvSpPr>
        <p:spPr>
          <a:xfrm>
            <a:off x="663880" y="609600"/>
            <a:ext cx="7816241" cy="1128373"/>
          </a:xfrm>
        </p:spPr>
        <p:txBody>
          <a:bodyPr lIns="90918" tIns="45457" rIns="90918" bIns="45457"/>
          <a:lstStyle/>
          <a:p>
            <a:pPr eaLnBrk="1" hangingPunct="1"/>
            <a:r>
              <a:rPr lang="en-US" altLang="en-US" b="1" dirty="0" smtClean="0"/>
              <a:t>References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28</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55629392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Thank you Natalie &amp; Nicole!</a:t>
            </a:r>
            <a:endParaRPr lang="en-US" altLang="en-US" b="1" dirty="0" smtClean="0"/>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We wish you all the best in your new roles.</a:t>
            </a:r>
            <a:endParaRPr lang="en-US" altLang="en-US" dirty="0" smtClean="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29</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665479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3880" y="710285"/>
            <a:ext cx="7816241" cy="752249"/>
          </a:xfrm>
        </p:spPr>
        <p:txBody>
          <a:bodyPr lIns="90918" tIns="45457" rIns="90918" bIns="45457" anchor="t">
            <a:noAutofit/>
          </a:bodyPr>
          <a:lstStyle/>
          <a:p>
            <a:r>
              <a:rPr lang="en-US" altLang="en-US" b="1" dirty="0" smtClean="0"/>
              <a:t>Roles</a:t>
            </a:r>
            <a:endParaRPr lang="en-US" altLang="en-US" b="1" dirty="0"/>
          </a:p>
        </p:txBody>
      </p:sp>
      <p:sp>
        <p:nvSpPr>
          <p:cNvPr id="16387" name="Rectangle 3"/>
          <p:cNvSpPr>
            <a:spLocks noGrp="1" noChangeArrowheads="1"/>
          </p:cNvSpPr>
          <p:nvPr>
            <p:ph type="body" idx="1"/>
          </p:nvPr>
        </p:nvSpPr>
        <p:spPr>
          <a:xfrm>
            <a:off x="663880" y="1548380"/>
            <a:ext cx="7816241" cy="4740113"/>
          </a:xfrm>
        </p:spPr>
        <p:txBody>
          <a:bodyPr lIns="90918" tIns="45457" rIns="90918" bIns="45457">
            <a:normAutofit lnSpcReduction="10000"/>
          </a:bodyPr>
          <a:lstStyle/>
          <a:p>
            <a:pPr>
              <a:spcBef>
                <a:spcPct val="15000"/>
              </a:spcBef>
              <a:spcAft>
                <a:spcPct val="15000"/>
              </a:spcAft>
            </a:pPr>
            <a:r>
              <a:rPr lang="en-US" altLang="en-US" dirty="0" smtClean="0">
                <a:solidFill>
                  <a:schemeClr val="tx2"/>
                </a:solidFill>
              </a:rPr>
              <a:t>Theory burst presenter</a:t>
            </a:r>
            <a:endParaRPr lang="en-US" altLang="en-US" dirty="0">
              <a:solidFill>
                <a:schemeClr val="tx2"/>
              </a:solidFill>
            </a:endParaRPr>
          </a:p>
          <a:p>
            <a:pPr lvl="1">
              <a:spcBef>
                <a:spcPct val="15000"/>
              </a:spcBef>
              <a:spcAft>
                <a:spcPct val="15000"/>
              </a:spcAft>
            </a:pPr>
            <a:r>
              <a:rPr lang="en-US" altLang="en-US" dirty="0" smtClean="0">
                <a:solidFill>
                  <a:schemeClr val="tx2"/>
                </a:solidFill>
              </a:rPr>
              <a:t>Mark</a:t>
            </a:r>
            <a:endParaRPr lang="en-US" altLang="en-US" dirty="0">
              <a:solidFill>
                <a:schemeClr val="tx2"/>
              </a:solidFill>
            </a:endParaRPr>
          </a:p>
          <a:p>
            <a:pPr>
              <a:spcBef>
                <a:spcPct val="15000"/>
              </a:spcBef>
              <a:spcAft>
                <a:spcPct val="15000"/>
              </a:spcAft>
            </a:pPr>
            <a:r>
              <a:rPr lang="en-US" altLang="en-US" dirty="0" smtClean="0">
                <a:solidFill>
                  <a:schemeClr val="tx2"/>
                </a:solidFill>
              </a:rPr>
              <a:t>Interactive discussion leader</a:t>
            </a:r>
          </a:p>
          <a:p>
            <a:pPr lvl="1">
              <a:spcBef>
                <a:spcPct val="15000"/>
              </a:spcBef>
              <a:spcAft>
                <a:spcPct val="15000"/>
              </a:spcAft>
            </a:pPr>
            <a:r>
              <a:rPr lang="en-US" altLang="en-US" dirty="0" smtClean="0">
                <a:solidFill>
                  <a:schemeClr val="tx2"/>
                </a:solidFill>
              </a:rPr>
              <a:t>Natalie</a:t>
            </a:r>
            <a:endParaRPr lang="en-US" altLang="en-US" dirty="0">
              <a:solidFill>
                <a:schemeClr val="tx2"/>
              </a:solidFill>
            </a:endParaRPr>
          </a:p>
          <a:p>
            <a:pPr>
              <a:spcBef>
                <a:spcPct val="15000"/>
              </a:spcBef>
              <a:spcAft>
                <a:spcPct val="15000"/>
              </a:spcAft>
            </a:pPr>
            <a:r>
              <a:rPr lang="en-US" altLang="en-US" dirty="0" smtClean="0">
                <a:solidFill>
                  <a:schemeClr val="tx2"/>
                </a:solidFill>
              </a:rPr>
              <a:t>Technical genius</a:t>
            </a:r>
          </a:p>
          <a:p>
            <a:pPr lvl="1">
              <a:spcBef>
                <a:spcPct val="15000"/>
              </a:spcBef>
              <a:spcAft>
                <a:spcPct val="15000"/>
              </a:spcAft>
            </a:pPr>
            <a:r>
              <a:rPr lang="en-US" altLang="en-US" dirty="0" smtClean="0">
                <a:solidFill>
                  <a:schemeClr val="tx2"/>
                </a:solidFill>
              </a:rPr>
              <a:t>Sarah</a:t>
            </a:r>
            <a:endParaRPr lang="en-US" altLang="en-US" dirty="0">
              <a:solidFill>
                <a:schemeClr val="tx2"/>
              </a:solidFill>
            </a:endParaRPr>
          </a:p>
          <a:p>
            <a:pPr>
              <a:spcBef>
                <a:spcPct val="15000"/>
              </a:spcBef>
              <a:spcAft>
                <a:spcPct val="15000"/>
              </a:spcAft>
            </a:pPr>
            <a:r>
              <a:rPr lang="en-US" altLang="en-US" dirty="0" smtClean="0">
                <a:solidFill>
                  <a:schemeClr val="tx2"/>
                </a:solidFill>
              </a:rPr>
              <a:t>Take-home </a:t>
            </a:r>
            <a:r>
              <a:rPr lang="en-US" altLang="en-US" dirty="0">
                <a:solidFill>
                  <a:schemeClr val="tx2"/>
                </a:solidFill>
              </a:rPr>
              <a:t>thoughts </a:t>
            </a:r>
            <a:r>
              <a:rPr lang="en-US" altLang="en-US" dirty="0" smtClean="0">
                <a:solidFill>
                  <a:schemeClr val="tx2"/>
                </a:solidFill>
              </a:rPr>
              <a:t>report-out</a:t>
            </a:r>
          </a:p>
          <a:p>
            <a:pPr lvl="1">
              <a:spcBef>
                <a:spcPct val="15000"/>
              </a:spcBef>
              <a:spcAft>
                <a:spcPct val="15000"/>
              </a:spcAft>
            </a:pPr>
            <a:r>
              <a:rPr lang="en-US" altLang="en-US" dirty="0" smtClean="0">
                <a:solidFill>
                  <a:schemeClr val="tx2"/>
                </a:solidFill>
              </a:rPr>
              <a:t>Nicole</a:t>
            </a:r>
          </a:p>
          <a:p>
            <a:pPr lvl="1">
              <a:spcBef>
                <a:spcPct val="15000"/>
              </a:spcBef>
              <a:spcAft>
                <a:spcPct val="15000"/>
              </a:spcAft>
            </a:pPr>
            <a:endParaRPr lang="en-US" altLang="en-US" dirty="0" smtClean="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2995633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Happy Holidays!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30</a:t>
            </a:fld>
            <a:endParaRPr lang="en-US" altLang="en-US" sz="1400" b="0" dirty="0">
              <a:solidFill>
                <a:schemeClr val="bg1"/>
              </a:solidFill>
              <a:latin typeface="Times New Roman" pitchFamily="18" charset="0"/>
              <a:ea typeface="MS PGothic" pitchFamily="34" charset="-128"/>
            </a:endParaRPr>
          </a:p>
        </p:txBody>
      </p:sp>
      <p:pic>
        <p:nvPicPr>
          <p:cNvPr id="1026" name="Picture 2" descr="Happy Png Free Icons - Blue Happy Holidays Clipart, Transparent Png ,  Transparent Png Image - PNGi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78" y="914400"/>
            <a:ext cx="8191500" cy="53149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04708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altLang="en-US" b="1" dirty="0"/>
              <a:t>Agenda</a:t>
            </a:r>
          </a:p>
        </p:txBody>
      </p:sp>
      <p:sp>
        <p:nvSpPr>
          <p:cNvPr id="3076" name="Rectangle 13"/>
          <p:cNvSpPr>
            <a:spLocks noGrp="1" noChangeArrowheads="1"/>
          </p:cNvSpPr>
          <p:nvPr>
            <p:ph type="body" idx="1"/>
          </p:nvPr>
        </p:nvSpPr>
        <p:spPr>
          <a:xfrm>
            <a:off x="375781" y="1705038"/>
            <a:ext cx="8267178" cy="4632598"/>
          </a:xfrm>
        </p:spPr>
        <p:txBody>
          <a:bodyPr>
            <a:normAutofit fontScale="85000" lnSpcReduction="10000"/>
          </a:bodyPr>
          <a:lstStyle/>
          <a:p>
            <a:pPr>
              <a:spcBef>
                <a:spcPct val="15000"/>
              </a:spcBef>
              <a:spcAft>
                <a:spcPct val="15000"/>
              </a:spcAft>
              <a:defRPr/>
            </a:pPr>
            <a:r>
              <a:rPr lang="en-US" altLang="en-US" dirty="0" smtClean="0">
                <a:solidFill>
                  <a:schemeClr val="tx2"/>
                </a:solidFill>
              </a:rPr>
              <a:t>Welcome (10 </a:t>
            </a:r>
            <a:r>
              <a:rPr lang="en-US" altLang="en-US" dirty="0">
                <a:solidFill>
                  <a:schemeClr val="tx2"/>
                </a:solidFill>
              </a:rPr>
              <a:t>minutes)</a:t>
            </a:r>
          </a:p>
          <a:p>
            <a:pPr>
              <a:spcBef>
                <a:spcPct val="15000"/>
              </a:spcBef>
              <a:spcAft>
                <a:spcPct val="15000"/>
              </a:spcAft>
              <a:defRPr/>
            </a:pPr>
            <a:r>
              <a:rPr lang="en-US" altLang="en-US" dirty="0" smtClean="0">
                <a:solidFill>
                  <a:schemeClr val="tx2"/>
                </a:solidFill>
              </a:rPr>
              <a:t>Example of QI tools to introduced to date</a:t>
            </a:r>
            <a:br>
              <a:rPr lang="en-US" altLang="en-US" dirty="0" smtClean="0">
                <a:solidFill>
                  <a:schemeClr val="tx2"/>
                </a:solidFill>
              </a:rPr>
            </a:br>
            <a:r>
              <a:rPr lang="en-US" altLang="en-US" dirty="0" smtClean="0">
                <a:solidFill>
                  <a:schemeClr val="tx2"/>
                </a:solidFill>
              </a:rPr>
              <a:t>(10 minutes)</a:t>
            </a:r>
          </a:p>
          <a:p>
            <a:pPr>
              <a:spcBef>
                <a:spcPct val="15000"/>
              </a:spcBef>
              <a:spcAft>
                <a:spcPct val="15000"/>
              </a:spcAft>
              <a:defRPr/>
            </a:pPr>
            <a:r>
              <a:rPr lang="en-US" altLang="en-US" dirty="0" smtClean="0">
                <a:solidFill>
                  <a:schemeClr val="tx2"/>
                </a:solidFill>
              </a:rPr>
              <a:t>Fishbone diagram example (10 minutes)</a:t>
            </a:r>
          </a:p>
          <a:p>
            <a:pPr>
              <a:spcBef>
                <a:spcPct val="15000"/>
              </a:spcBef>
              <a:spcAft>
                <a:spcPct val="15000"/>
              </a:spcAft>
              <a:defRPr/>
            </a:pPr>
            <a:r>
              <a:rPr lang="en-US" altLang="en-US" dirty="0" smtClean="0">
                <a:solidFill>
                  <a:schemeClr val="tx2"/>
                </a:solidFill>
              </a:rPr>
              <a:t>Theory burst on flowcharting (10 minutes)</a:t>
            </a:r>
          </a:p>
          <a:p>
            <a:pPr>
              <a:spcBef>
                <a:spcPct val="15000"/>
              </a:spcBef>
              <a:spcAft>
                <a:spcPct val="15000"/>
              </a:spcAft>
              <a:defRPr/>
            </a:pPr>
            <a:r>
              <a:rPr lang="en-US" altLang="en-US" dirty="0" smtClean="0">
                <a:solidFill>
                  <a:schemeClr val="tx2"/>
                </a:solidFill>
              </a:rPr>
              <a:t>Break (5 minutes)</a:t>
            </a:r>
          </a:p>
          <a:p>
            <a:pPr>
              <a:spcBef>
                <a:spcPct val="15000"/>
              </a:spcBef>
              <a:spcAft>
                <a:spcPct val="15000"/>
              </a:spcAft>
              <a:defRPr/>
            </a:pPr>
            <a:r>
              <a:rPr lang="en-US" altLang="en-US" dirty="0" smtClean="0">
                <a:solidFill>
                  <a:schemeClr val="tx2"/>
                </a:solidFill>
              </a:rPr>
              <a:t>Small group discussion of flowcharting strategies (30 minutes)</a:t>
            </a:r>
          </a:p>
          <a:p>
            <a:pPr>
              <a:defRPr/>
            </a:pPr>
            <a:r>
              <a:rPr lang="en-US" altLang="en-US" dirty="0" smtClean="0">
                <a:solidFill>
                  <a:schemeClr val="tx2"/>
                </a:solidFill>
              </a:rPr>
              <a:t>Summary and take-home points (5 mins)</a:t>
            </a:r>
          </a:p>
          <a:p>
            <a:pPr>
              <a:spcBef>
                <a:spcPct val="15000"/>
              </a:spcBef>
              <a:spcAft>
                <a:spcPct val="15000"/>
              </a:spcAft>
              <a:defRPr/>
            </a:pPr>
            <a:r>
              <a:rPr lang="en-US" altLang="en-US" dirty="0" smtClean="0">
                <a:solidFill>
                  <a:schemeClr val="tx2"/>
                </a:solidFill>
              </a:rPr>
              <a:t>Preview of next </a:t>
            </a:r>
            <a:r>
              <a:rPr lang="en-US" altLang="en-US" dirty="0">
                <a:solidFill>
                  <a:schemeClr val="tx2"/>
                </a:solidFill>
              </a:rPr>
              <a:t>s</a:t>
            </a:r>
            <a:r>
              <a:rPr lang="en-US" altLang="en-US" dirty="0" smtClean="0">
                <a:solidFill>
                  <a:schemeClr val="tx2"/>
                </a:solidFill>
              </a:rPr>
              <a:t>ession (10 minutes)</a:t>
            </a: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4</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31463020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5262979"/>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schemeClr val="bg1"/>
                </a:solidFill>
                <a:effectLst/>
                <a:uLnTx/>
                <a:uFillTx/>
                <a:latin typeface="Calibri"/>
              </a:rPr>
              <a:t>An overview of Quality Improvement (</a:t>
            </a:r>
            <a:r>
              <a:rPr kumimoji="0" lang="en-US" sz="2400" i="1" u="none" strike="noStrike" kern="1200" cap="none" spc="0" normalizeH="0" baseline="0" noProof="0" dirty="0" smtClean="0">
                <a:ln>
                  <a:noFill/>
                </a:ln>
                <a:solidFill>
                  <a:schemeClr val="bg1"/>
                </a:solidFill>
                <a:effectLst/>
                <a:uLnTx/>
                <a:uFillTx/>
                <a:latin typeface="Calibri"/>
              </a:rPr>
              <a:t>10/12/23)</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Care Observations</a:t>
            </a:r>
            <a:r>
              <a:rPr kumimoji="0" lang="en-US" sz="2400" i="1" u="none" strike="noStrike" kern="1200" cap="none" spc="0" normalizeH="0" noProof="0" dirty="0" smtClean="0">
                <a:ln>
                  <a:noFill/>
                </a:ln>
                <a:solidFill>
                  <a:schemeClr val="bg1"/>
                </a:solidFill>
                <a:effectLst/>
                <a:uLnTx/>
                <a:uFillTx/>
                <a:latin typeface="Calibri"/>
              </a:rPr>
              <a:t> </a:t>
            </a:r>
            <a:r>
              <a:rPr kumimoji="0" lang="en-US" sz="2400" i="1" u="none" strike="noStrike" kern="1200" cap="none" spc="0" normalizeH="0" baseline="0" noProof="0" dirty="0" smtClean="0">
                <a:ln>
                  <a:noFill/>
                </a:ln>
                <a:solidFill>
                  <a:schemeClr val="bg1"/>
                </a:solidFill>
                <a:effectLst/>
                <a:uLnTx/>
                <a:uFillTx/>
                <a:latin typeface="Calibri"/>
              </a:rPr>
              <a:t>&amp; Stakeholder Considerations </a:t>
            </a:r>
            <a:r>
              <a:rPr kumimoji="0" lang="en-US" sz="2400" i="1" u="none" strike="noStrike" kern="1200" cap="none" spc="0" normalizeH="0" baseline="0" noProof="0" dirty="0">
                <a:ln>
                  <a:noFill/>
                </a:ln>
                <a:solidFill>
                  <a:schemeClr val="bg1"/>
                </a:solidFill>
                <a:effectLst/>
                <a:uLnTx/>
                <a:uFillTx/>
                <a:latin typeface="Calibri"/>
              </a:rPr>
              <a:t>(</a:t>
            </a:r>
            <a:r>
              <a:rPr kumimoji="0" lang="en-US" sz="2400" i="1" u="none" strike="noStrike" kern="1200" cap="none" spc="0" normalizeH="0" baseline="0" noProof="0" dirty="0" smtClean="0">
                <a:ln>
                  <a:noFill/>
                </a:ln>
                <a:solidFill>
                  <a:schemeClr val="bg1"/>
                </a:solidFill>
                <a:effectLst/>
                <a:uLnTx/>
                <a:uFillTx/>
                <a:latin typeface="Calibri"/>
              </a:rPr>
              <a:t>10/26/23)</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Organizing your Improvement Project (11/9/23)</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Global Aim and Fishbone Diagram (11/30/23)</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u="none" strike="noStrike" kern="1200" cap="none" spc="0" normalizeH="0" baseline="0" noProof="0" dirty="0" smtClean="0">
                <a:ln>
                  <a:noFill/>
                </a:ln>
                <a:solidFill>
                  <a:schemeClr val="tx2"/>
                </a:solidFill>
                <a:effectLst/>
                <a:uLnTx/>
                <a:uFillTx/>
                <a:latin typeface="Calibri"/>
              </a:rPr>
              <a:t>Process </a:t>
            </a:r>
            <a:r>
              <a:rPr kumimoji="0" lang="en-US" sz="2400" b="1" u="none" strike="noStrike" kern="1200" cap="none" spc="0" normalizeH="0" baseline="0" noProof="0" dirty="0">
                <a:ln>
                  <a:noFill/>
                </a:ln>
                <a:solidFill>
                  <a:schemeClr val="tx2"/>
                </a:solidFill>
                <a:effectLst/>
                <a:uLnTx/>
                <a:uFillTx/>
                <a:latin typeface="Calibri"/>
              </a:rPr>
              <a:t>Mapping (Flowcharts) (</a:t>
            </a:r>
            <a:r>
              <a:rPr kumimoji="0" lang="en-US" sz="2400" b="1" u="none" strike="noStrike" kern="1200" cap="none" spc="0" normalizeH="0" baseline="0" noProof="0" dirty="0" smtClean="0">
                <a:ln>
                  <a:noFill/>
                </a:ln>
                <a:solidFill>
                  <a:schemeClr val="tx2"/>
                </a:solidFill>
                <a:effectLst/>
                <a:uLnTx/>
                <a:uFillTx/>
                <a:latin typeface="Calibri"/>
              </a:rPr>
              <a:t>12/14/23)</a:t>
            </a:r>
            <a:endParaRPr kumimoji="0" lang="en-US" sz="2400" b="1"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Measurement to Inform Change </a:t>
            </a:r>
            <a:r>
              <a:rPr kumimoji="0" lang="en-US" sz="2400" u="none" strike="noStrike" kern="1200" cap="none" spc="0" normalizeH="0" baseline="0" noProof="0" dirty="0" smtClean="0">
                <a:ln>
                  <a:noFill/>
                </a:ln>
                <a:solidFill>
                  <a:schemeClr val="tx2"/>
                </a:solidFill>
                <a:effectLst/>
                <a:uLnTx/>
                <a:uFillTx/>
                <a:latin typeface="Calibri"/>
              </a:rPr>
              <a:t>(1/11/24 </a:t>
            </a:r>
            <a:r>
              <a:rPr kumimoji="0" lang="en-US" sz="2400" u="none" strike="noStrike" kern="1200" cap="none" spc="0" normalizeH="0" baseline="0" noProof="0" dirty="0">
                <a:ln>
                  <a:noFill/>
                </a:ln>
                <a:solidFill>
                  <a:schemeClr val="tx2"/>
                </a:solidFill>
                <a:effectLst/>
                <a:uLnTx/>
                <a:uFillTx/>
                <a:latin typeface="Calibri"/>
              </a:rPr>
              <a:t>&amp; </a:t>
            </a:r>
            <a:r>
              <a:rPr kumimoji="0" lang="en-US" sz="2400" u="none" strike="noStrike" kern="1200" cap="none" spc="0" normalizeH="0" baseline="0" noProof="0" dirty="0" smtClean="0">
                <a:ln>
                  <a:noFill/>
                </a:ln>
                <a:solidFill>
                  <a:schemeClr val="tx2"/>
                </a:solidFill>
                <a:effectLst/>
                <a:uLnTx/>
                <a:uFillTx/>
                <a:latin typeface="Calibri"/>
              </a:rPr>
              <a:t>1/25/24)</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An </a:t>
            </a:r>
            <a:r>
              <a:rPr kumimoji="0" lang="en-US" sz="2400" u="none" strike="noStrike" kern="1200" cap="none" spc="0" normalizeH="0" baseline="0" noProof="0" dirty="0">
                <a:ln>
                  <a:noFill/>
                </a:ln>
                <a:solidFill>
                  <a:schemeClr val="tx2"/>
                </a:solidFill>
                <a:effectLst/>
                <a:uLnTx/>
                <a:uFillTx/>
                <a:latin typeface="Calibri"/>
              </a:rPr>
              <a:t>Approach to Testing a Change </a:t>
            </a:r>
            <a:r>
              <a:rPr kumimoji="0" lang="en-US" sz="2400" u="none" strike="noStrike" kern="1200" cap="none" spc="0" normalizeH="0" baseline="0" noProof="0" dirty="0" smtClean="0">
                <a:ln>
                  <a:noFill/>
                </a:ln>
                <a:solidFill>
                  <a:schemeClr val="tx2"/>
                </a:solidFill>
                <a:effectLst/>
                <a:uLnTx/>
                <a:uFillTx/>
                <a:latin typeface="Calibri"/>
              </a:rPr>
              <a:t>(</a:t>
            </a:r>
            <a:r>
              <a:rPr lang="en-US" sz="2400" dirty="0" smtClean="0">
                <a:solidFill>
                  <a:schemeClr val="tx2"/>
                </a:solidFill>
                <a:latin typeface="Calibri"/>
              </a:rPr>
              <a:t>2</a:t>
            </a:r>
            <a:r>
              <a:rPr kumimoji="0" lang="en-US" sz="2400" u="none" strike="noStrike" kern="1200" cap="none" spc="0" normalizeH="0" baseline="0" noProof="0" dirty="0" smtClean="0">
                <a:ln>
                  <a:noFill/>
                </a:ln>
                <a:solidFill>
                  <a:schemeClr val="tx2"/>
                </a:solidFill>
                <a:effectLst/>
                <a:uLnTx/>
                <a:uFillTx/>
                <a:latin typeface="Calibri"/>
              </a:rPr>
              <a:t>/8/24)</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Communication about your Improvement Effort (</a:t>
            </a:r>
            <a:r>
              <a:rPr kumimoji="0" lang="en-US" sz="2400" u="none" strike="noStrike" kern="1200" cap="none" spc="0" normalizeH="0" baseline="0" noProof="0" dirty="0" smtClean="0">
                <a:ln>
                  <a:noFill/>
                </a:ln>
                <a:solidFill>
                  <a:schemeClr val="tx2"/>
                </a:solidFill>
                <a:effectLst/>
                <a:uLnTx/>
                <a:uFillTx/>
                <a:latin typeface="Calibri"/>
              </a:rPr>
              <a:t>2/22/24)</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Stakeholder Analysis &amp; Conflict Management </a:t>
            </a:r>
            <a:r>
              <a:rPr kumimoji="0" lang="en-US" sz="2400" u="none" strike="noStrike" kern="1200" cap="none" spc="0" normalizeH="0" baseline="0" noProof="0" dirty="0" smtClean="0">
                <a:ln>
                  <a:noFill/>
                </a:ln>
                <a:solidFill>
                  <a:schemeClr val="tx2"/>
                </a:solidFill>
                <a:effectLst/>
                <a:uLnTx/>
                <a:uFillTx/>
                <a:latin typeface="Calibri"/>
              </a:rPr>
              <a:t>(</a:t>
            </a:r>
            <a:r>
              <a:rPr lang="en-US" sz="2400" noProof="0" dirty="0" smtClean="0">
                <a:solidFill>
                  <a:schemeClr val="tx2"/>
                </a:solidFill>
                <a:latin typeface="Calibri"/>
              </a:rPr>
              <a:t>3</a:t>
            </a:r>
            <a:r>
              <a:rPr kumimoji="0" lang="en-US" sz="2400" u="none" strike="noStrike" kern="1200" cap="none" spc="0" normalizeH="0" baseline="0" noProof="0" dirty="0" smtClean="0">
                <a:ln>
                  <a:noFill/>
                </a:ln>
                <a:solidFill>
                  <a:schemeClr val="tx2"/>
                </a:solidFill>
                <a:effectLst/>
                <a:uLnTx/>
                <a:uFillTx/>
                <a:latin typeface="Calibri"/>
              </a:rPr>
              <a:t>/14/24)</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Managing Up and Gaining Leadership</a:t>
            </a:r>
            <a:r>
              <a:rPr kumimoji="0" lang="en-US" sz="2400" u="none" strike="noStrike" kern="1200" cap="none" spc="0" normalizeH="0" noProof="0" dirty="0" smtClean="0">
                <a:ln>
                  <a:noFill/>
                </a:ln>
                <a:solidFill>
                  <a:schemeClr val="tx2"/>
                </a:solidFill>
                <a:effectLst/>
                <a:uLnTx/>
                <a:uFillTx/>
                <a:latin typeface="Calibri"/>
              </a:rPr>
              <a:t> Buy-In (3/28/24)</a:t>
            </a:r>
            <a:endParaRPr kumimoji="0" lang="en-US" sz="2400" u="none" strike="noStrike" kern="1200" cap="none" spc="0" normalizeH="0" baseline="0" noProof="0" dirty="0" smtClean="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Negotiation (4/11/24)</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Negotiation and More About Cycles of Change (</a:t>
            </a:r>
            <a:r>
              <a:rPr kumimoji="0" lang="en-US" sz="2400" u="none" strike="noStrike" kern="1200" cap="none" spc="0" normalizeH="0" baseline="0" noProof="0" dirty="0" smtClean="0">
                <a:ln>
                  <a:noFill/>
                </a:ln>
                <a:solidFill>
                  <a:schemeClr val="tx2"/>
                </a:solidFill>
                <a:effectLst/>
                <a:uLnTx/>
                <a:uFillTx/>
                <a:latin typeface="Calibri"/>
              </a:rPr>
              <a:t>4/25/24)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Sustaining </a:t>
            </a:r>
            <a:r>
              <a:rPr kumimoji="0" lang="en-US" sz="2400" u="none" strike="noStrike" kern="1200" cap="none" spc="0" normalizeH="0" baseline="0" noProof="0" dirty="0">
                <a:ln>
                  <a:noFill/>
                </a:ln>
                <a:solidFill>
                  <a:schemeClr val="tx2"/>
                </a:solidFill>
                <a:effectLst/>
                <a:uLnTx/>
                <a:uFillTx/>
                <a:latin typeface="Calibri"/>
              </a:rPr>
              <a:t>your Improvement Effort </a:t>
            </a:r>
            <a:r>
              <a:rPr kumimoji="0" lang="en-US" sz="2400" u="none" strike="noStrike" kern="1200" cap="none" spc="0" normalizeH="0" baseline="0" noProof="0" dirty="0" smtClean="0">
                <a:ln>
                  <a:noFill/>
                </a:ln>
                <a:solidFill>
                  <a:schemeClr val="tx2"/>
                </a:solidFill>
                <a:effectLst/>
                <a:uLnTx/>
                <a:uFillTx/>
                <a:latin typeface="Calibri"/>
              </a:rPr>
              <a:t>(5/9/24)</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Resident Presentations (</a:t>
            </a:r>
            <a:r>
              <a:rPr kumimoji="0" lang="en-US" sz="2400" u="none" strike="noStrike" kern="1200" cap="none" spc="0" normalizeH="0" baseline="0" noProof="0" dirty="0" smtClean="0">
                <a:ln>
                  <a:noFill/>
                </a:ln>
                <a:solidFill>
                  <a:schemeClr val="tx2"/>
                </a:solidFill>
                <a:effectLst/>
                <a:uLnTx/>
                <a:uFillTx/>
                <a:latin typeface="Calibri"/>
              </a:rPr>
              <a:t>5/23/24, 6/13/24, 6/27/24)</a:t>
            </a:r>
            <a:endParaRPr kumimoji="0" lang="en-US" sz="2400" u="none" strike="noStrike" kern="1200" cap="none" spc="0" normalizeH="0" baseline="0" noProof="0" dirty="0">
              <a:ln>
                <a:noFill/>
              </a:ln>
              <a:solidFill>
                <a:schemeClr val="tx2"/>
              </a:solidFill>
              <a:effectLst/>
              <a:uLnTx/>
              <a:uFillTx/>
              <a:latin typeface="Calibri"/>
            </a:endParaRPr>
          </a:p>
        </p:txBody>
      </p:sp>
      <p:sp>
        <p:nvSpPr>
          <p:cNvPr id="4" name="TextBox 3"/>
          <p:cNvSpPr txBox="1"/>
          <p:nvPr/>
        </p:nvSpPr>
        <p:spPr>
          <a:xfrm>
            <a:off x="809966" y="609600"/>
            <a:ext cx="7315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Calibri"/>
                <a:ea typeface="+mn-ea"/>
                <a:cs typeface="+mn-cs"/>
              </a:rPr>
              <a:t>Curriculum Plan</a:t>
            </a:r>
            <a:endParaRPr kumimoji="0" lang="en-US" sz="4000" b="1"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313720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316" y="1552069"/>
            <a:ext cx="8871284" cy="3400931"/>
          </a:xfrm>
          <a:prstGeom prst="rect">
            <a:avLst/>
          </a:prstGeom>
        </p:spPr>
        <p:txBody>
          <a:bodyPr wrap="square">
            <a:spAutoFit/>
          </a:bodyPr>
          <a:lstStyle/>
          <a:p>
            <a:pPr marL="742950" lvl="1" indent="-285750">
              <a:spcAft>
                <a:spcPts val="600"/>
              </a:spcAft>
              <a:buFont typeface="Arial" panose="020B0604020202020204" pitchFamily="34" charset="0"/>
              <a:buChar char="•"/>
            </a:pPr>
            <a:r>
              <a:rPr lang="en-US" sz="3600" dirty="0" smtClean="0">
                <a:solidFill>
                  <a:schemeClr val="tx2"/>
                </a:solidFill>
              </a:rPr>
              <a:t>We will hear from some teams:</a:t>
            </a:r>
          </a:p>
          <a:p>
            <a:pPr marL="1257300" lvl="2" indent="-342900">
              <a:spcAft>
                <a:spcPts val="600"/>
              </a:spcAft>
              <a:buFont typeface="Wingdings" panose="05000000000000000000" pitchFamily="2" charset="2"/>
              <a:buChar char="ü"/>
            </a:pPr>
            <a:r>
              <a:rPr lang="en-US" sz="2800" dirty="0" smtClean="0">
                <a:solidFill>
                  <a:schemeClr val="tx2"/>
                </a:solidFill>
              </a:rPr>
              <a:t>1</a:t>
            </a:r>
          </a:p>
          <a:p>
            <a:pPr marL="1257300" lvl="2" indent="-342900">
              <a:spcAft>
                <a:spcPts val="600"/>
              </a:spcAft>
              <a:buFont typeface="Wingdings" panose="05000000000000000000" pitchFamily="2" charset="2"/>
              <a:buChar char="ü"/>
            </a:pPr>
            <a:r>
              <a:rPr lang="en-US" sz="2800" dirty="0" smtClean="0">
                <a:solidFill>
                  <a:schemeClr val="tx2"/>
                </a:solidFill>
              </a:rPr>
              <a:t>2</a:t>
            </a:r>
          </a:p>
          <a:p>
            <a:pPr marL="742950" lvl="1" indent="-285750">
              <a:spcAft>
                <a:spcPts val="600"/>
              </a:spcAft>
              <a:buFont typeface="Arial" panose="020B0604020202020204" pitchFamily="34" charset="0"/>
              <a:buChar char="•"/>
            </a:pPr>
            <a:r>
              <a:rPr lang="en-US" sz="3600" dirty="0" smtClean="0">
                <a:solidFill>
                  <a:schemeClr val="tx2"/>
                </a:solidFill>
              </a:rPr>
              <a:t>Share a couple of things your group learned when developing your fishbone diagram</a:t>
            </a:r>
          </a:p>
        </p:txBody>
      </p:sp>
      <p:sp>
        <p:nvSpPr>
          <p:cNvPr id="4" name="TextBox 3"/>
          <p:cNvSpPr txBox="1"/>
          <p:nvPr/>
        </p:nvSpPr>
        <p:spPr>
          <a:xfrm>
            <a:off x="533400" y="816114"/>
            <a:ext cx="8153400" cy="769441"/>
          </a:xfrm>
          <a:prstGeom prst="rect">
            <a:avLst/>
          </a:prstGeom>
          <a:noFill/>
        </p:spPr>
        <p:txBody>
          <a:bodyPr wrap="square" rtlCol="0">
            <a:spAutoFit/>
          </a:bodyPr>
          <a:lstStyle/>
          <a:p>
            <a:pPr algn="ctr"/>
            <a:r>
              <a:rPr lang="en-US" sz="4400" b="1" dirty="0" smtClean="0"/>
              <a:t>Reports on Fishbone Diagrams</a:t>
            </a:r>
            <a:endParaRPr lang="en-US" sz="4400" b="1" dirty="0"/>
          </a:p>
        </p:txBody>
      </p:sp>
      <p:pic>
        <p:nvPicPr>
          <p:cNvPr id="3078" name="Picture 6" descr="Image result for participate in class stick figure .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1619250"/>
            <a:ext cx="2114550" cy="2114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52053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73585"/>
            <a:ext cx="8229600" cy="1307615"/>
          </a:xfrm>
        </p:spPr>
        <p:txBody>
          <a:bodyPr>
            <a:normAutofit/>
          </a:bodyPr>
          <a:lstStyle/>
          <a:p>
            <a:r>
              <a:rPr lang="en-US" b="1" dirty="0" smtClean="0"/>
              <a:t>Poll Question</a:t>
            </a:r>
            <a:endParaRPr lang="en-US" b="1" dirty="0"/>
          </a:p>
        </p:txBody>
      </p:sp>
      <p:sp>
        <p:nvSpPr>
          <p:cNvPr id="3" name="Content Placeholder 2"/>
          <p:cNvSpPr>
            <a:spLocks noGrp="1"/>
          </p:cNvSpPr>
          <p:nvPr>
            <p:ph idx="1"/>
          </p:nvPr>
        </p:nvSpPr>
        <p:spPr>
          <a:xfrm>
            <a:off x="434787" y="1828800"/>
            <a:ext cx="8486503" cy="3962400"/>
          </a:xfrm>
        </p:spPr>
        <p:txBody>
          <a:bodyPr>
            <a:normAutofit fontScale="85000" lnSpcReduction="20000"/>
          </a:bodyPr>
          <a:lstStyle/>
          <a:p>
            <a:r>
              <a:rPr lang="en-US" dirty="0" smtClean="0">
                <a:solidFill>
                  <a:schemeClr val="tx2"/>
                </a:solidFill>
              </a:rPr>
              <a:t>Prior to your work on today’s assignment, did you have any prior experience creating a flowchart (process map)? (select one)</a:t>
            </a:r>
            <a:endParaRPr lang="en-US" sz="3600" dirty="0" smtClean="0">
              <a:solidFill>
                <a:schemeClr val="tx2"/>
              </a:solidFill>
            </a:endParaRPr>
          </a:p>
          <a:p>
            <a:pPr marL="971550" lvl="1" indent="-514350">
              <a:buFont typeface="+mj-lt"/>
              <a:buAutoNum type="alphaLcPeriod"/>
            </a:pPr>
            <a:r>
              <a:rPr lang="en-US" dirty="0">
                <a:solidFill>
                  <a:schemeClr val="tx2"/>
                </a:solidFill>
              </a:rPr>
              <a:t>Yes, I have done this many times.</a:t>
            </a:r>
            <a:endParaRPr lang="en-US" sz="2400" dirty="0">
              <a:solidFill>
                <a:schemeClr val="tx2"/>
              </a:solidFill>
            </a:endParaRPr>
          </a:p>
          <a:p>
            <a:pPr marL="971550" lvl="1" indent="-514350">
              <a:buFont typeface="+mj-lt"/>
              <a:buAutoNum type="alphaLcPeriod"/>
            </a:pPr>
            <a:r>
              <a:rPr lang="en-US" dirty="0">
                <a:solidFill>
                  <a:schemeClr val="tx2"/>
                </a:solidFill>
              </a:rPr>
              <a:t>Yes, I have done this once before.</a:t>
            </a:r>
            <a:endParaRPr lang="en-US" sz="2400" dirty="0">
              <a:solidFill>
                <a:schemeClr val="tx2"/>
              </a:solidFill>
            </a:endParaRPr>
          </a:p>
          <a:p>
            <a:pPr marL="971550" lvl="1" indent="-514350">
              <a:buFont typeface="+mj-lt"/>
              <a:buAutoNum type="alphaLcPeriod"/>
            </a:pPr>
            <a:r>
              <a:rPr lang="en-US" dirty="0">
                <a:solidFill>
                  <a:schemeClr val="tx2"/>
                </a:solidFill>
              </a:rPr>
              <a:t>Somewhat, I am familiar with the tool but have not created one before.</a:t>
            </a:r>
            <a:endParaRPr lang="en-US" sz="2400" dirty="0">
              <a:solidFill>
                <a:schemeClr val="tx2"/>
              </a:solidFill>
            </a:endParaRPr>
          </a:p>
          <a:p>
            <a:pPr marL="971550" lvl="1" indent="-514350">
              <a:buFont typeface="+mj-lt"/>
              <a:buAutoNum type="alphaLcPeriod"/>
            </a:pPr>
            <a:r>
              <a:rPr lang="en-US" dirty="0">
                <a:solidFill>
                  <a:schemeClr val="tx2"/>
                </a:solidFill>
              </a:rPr>
              <a:t>No, this is a new tool for me.</a:t>
            </a:r>
            <a:endParaRPr lang="en-US" sz="2400" dirty="0">
              <a:solidFill>
                <a:schemeClr val="tx2"/>
              </a:solidFill>
            </a:endParaRPr>
          </a:p>
          <a:p>
            <a:pPr marL="0" indent="0">
              <a:buNone/>
            </a:pPr>
            <a:endParaRPr lang="en-US" sz="3600" dirty="0" smtClean="0">
              <a:solidFill>
                <a:schemeClr val="tx2"/>
              </a:solidFill>
            </a:endParaRPr>
          </a:p>
          <a:p>
            <a:pPr marL="0" indent="0" algn="ctr">
              <a:buNone/>
              <a:defRPr/>
            </a:pPr>
            <a:r>
              <a:rPr lang="en-US" b="1" i="1" dirty="0" smtClean="0">
                <a:solidFill>
                  <a:schemeClr val="tx2"/>
                </a:solidFill>
              </a:rPr>
              <a:t>Thanks for sharing!</a:t>
            </a:r>
            <a:endParaRPr lang="en-US" b="1" i="1" dirty="0">
              <a:solidFill>
                <a:schemeClr val="tx2"/>
              </a:solidFill>
            </a:endParaRPr>
          </a:p>
        </p:txBody>
      </p:sp>
    </p:spTree>
    <p:custDataLst>
      <p:tags r:id="rId1"/>
    </p:custDataLst>
    <p:extLst>
      <p:ext uri="{BB962C8B-B14F-4D97-AF65-F5344CB8AC3E}">
        <p14:creationId xmlns:p14="http://schemas.microsoft.com/office/powerpoint/2010/main" val="3498531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ocess improvement"/>
          <p:cNvPicPr>
            <a:picLocks noGrp="1" noChangeAspect="1" noChangeArrowheads="1"/>
          </p:cNvPicPr>
          <p:nvPr>
            <p:ph idx="1"/>
          </p:nvPr>
        </p:nvPicPr>
        <p:blipFill>
          <a:blip r:embed="rId4" cstate="email">
            <a:lum bright="12000" contrast="42000"/>
            <a:extLst>
              <a:ext uri="{28A0092B-C50C-407E-A947-70E740481C1C}">
                <a14:useLocalDpi xmlns:a14="http://schemas.microsoft.com/office/drawing/2010/main"/>
              </a:ext>
            </a:extLst>
          </a:blip>
          <a:stretch>
            <a:fillRect/>
          </a:stretch>
        </p:blipFill>
        <p:spPr bwMode="auto">
          <a:xfrm>
            <a:off x="3518494" y="2209800"/>
            <a:ext cx="5625506" cy="4068763"/>
          </a:xfrm>
          <a:prstGeom prst="rect">
            <a:avLst/>
          </a:prstGeom>
          <a:noFill/>
          <a:ln w="9525">
            <a:noFill/>
            <a:miter lim="800000"/>
            <a:headEnd/>
            <a:tailEnd/>
          </a:ln>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 y="2286000"/>
            <a:ext cx="2959570" cy="3962400"/>
          </a:xfrm>
          <a:prstGeom prst="rect">
            <a:avLst/>
          </a:prstGeom>
        </p:spPr>
      </p:pic>
      <p:sp>
        <p:nvSpPr>
          <p:cNvPr id="7" name="Rectangle 6"/>
          <p:cNvSpPr/>
          <p:nvPr/>
        </p:nvSpPr>
        <p:spPr>
          <a:xfrm>
            <a:off x="304800" y="838200"/>
            <a:ext cx="8686800" cy="646331"/>
          </a:xfrm>
          <a:prstGeom prst="rect">
            <a:avLst/>
          </a:prstGeom>
        </p:spPr>
        <p:txBody>
          <a:bodyPr wrap="square">
            <a:spAutoFit/>
          </a:bodyPr>
          <a:lstStyle/>
          <a:p>
            <a:r>
              <a:rPr lang="en-US" sz="3600" dirty="0" smtClean="0">
                <a:solidFill>
                  <a:schemeClr val="tx1">
                    <a:lumMod val="75000"/>
                    <a:lumOff val="25000"/>
                  </a:schemeClr>
                </a:solidFill>
                <a:latin typeface="Arial Black" panose="020B0A04020102020204" pitchFamily="34" charset="0"/>
              </a:rPr>
              <a:t>Flowcharting/ Process Mapping</a:t>
            </a:r>
            <a:endParaRPr lang="en-US" dirty="0">
              <a:solidFill>
                <a:schemeClr val="tx1">
                  <a:lumMod val="75000"/>
                  <a:lumOff val="25000"/>
                </a:schemeClr>
              </a:solidFill>
            </a:endParaRPr>
          </a:p>
        </p:txBody>
      </p:sp>
      <p:sp>
        <p:nvSpPr>
          <p:cNvPr id="5" name="Rectangle 4"/>
          <p:cNvSpPr/>
          <p:nvPr/>
        </p:nvSpPr>
        <p:spPr>
          <a:xfrm>
            <a:off x="2286000" y="1510177"/>
            <a:ext cx="6203327" cy="523220"/>
          </a:xfrm>
          <a:prstGeom prst="rect">
            <a:avLst/>
          </a:prstGeom>
        </p:spPr>
        <p:txBody>
          <a:bodyPr wrap="square">
            <a:spAutoFit/>
          </a:bodyPr>
          <a:lstStyle/>
          <a:p>
            <a:pPr algn="r"/>
            <a:r>
              <a:rPr lang="en-US" altLang="en-US" sz="2800" b="1" i="1" dirty="0">
                <a:solidFill>
                  <a:schemeClr val="tx2"/>
                </a:solidFill>
                <a:latin typeface="Times New Roman" panose="02020603050405020304" pitchFamily="18" charset="0"/>
                <a:cs typeface="Times New Roman" panose="02020603050405020304" pitchFamily="18" charset="0"/>
              </a:rPr>
              <a:t>Tips and strategies for using this tool</a:t>
            </a:r>
          </a:p>
        </p:txBody>
      </p:sp>
    </p:spTree>
    <p:custDataLst>
      <p:tags r:id="rId1"/>
    </p:custDataLst>
    <p:extLst>
      <p:ext uri="{BB962C8B-B14F-4D97-AF65-F5344CB8AC3E}">
        <p14:creationId xmlns:p14="http://schemas.microsoft.com/office/powerpoint/2010/main" val="947329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14400"/>
            <a:ext cx="4572000" cy="646331"/>
          </a:xfrm>
          <a:prstGeom prst="rect">
            <a:avLst/>
          </a:prstGeom>
        </p:spPr>
        <p:txBody>
          <a:bodyPr>
            <a:spAutoFit/>
          </a:bodyPr>
          <a:lstStyle/>
          <a:p>
            <a:r>
              <a:rPr lang="en-US" sz="3600" dirty="0" smtClean="0">
                <a:solidFill>
                  <a:schemeClr val="accent3">
                    <a:lumMod val="50000"/>
                  </a:schemeClr>
                </a:solidFill>
                <a:latin typeface="Arial Black" panose="020B0A04020102020204" pitchFamily="34" charset="0"/>
              </a:rPr>
              <a:t>Morning Routine</a:t>
            </a:r>
            <a:endParaRPr lang="en-US" dirty="0">
              <a:solidFill>
                <a:schemeClr val="accent3">
                  <a:lumMod val="50000"/>
                </a:schemeClr>
              </a:solidFill>
            </a:endParaRPr>
          </a:p>
        </p:txBody>
      </p:sp>
      <p:sp>
        <p:nvSpPr>
          <p:cNvPr id="5" name="AutoShape 2" descr="data:image/jpeg;base64,/9j/4AAQSkZJRgABAQAAAQABAAD/2wCEAAkGBxQTEBQUExQUFBUVFxkbFBcWFBQdGRYVGhcaGBoYFRccHikgGBwlGx0YITEjJikrLi4uFyAzODUsNyguLisBCgoKDg0OGhAQGywkHyQsLSwvLywwLC8sLCwsLCwsLCwsLCwsLCwsLCwsLCwsLCwsLCwsLCwsLCwsLCwsLCwsLP/AABEIAOEA4QMBIgACEQEDEQH/xAAcAAEAAgMBAQEAAAAAAAAAAAAABQYDBAcCAQj/xABNEAACAQIEAwUDBQsKAwkAAAABAgMAEQQSITEFE0EGIlFhcQcygSNSkZKhFBVCU2Jyc4Kxs8EXM0OTlKKywtHTJNLhFiUmNGODo8Tx/8QAGQEBAAMBAQAAAAAAAAAAAAAAAAECAwQF/8QAKREAAgIBAwQCAgEFAAAAAAAAAAECEQMSITEEE0FRFCJhcTIjgbHB8f/aAAwDAQACEQMRAD8A7jSlKAUpSgFKUoBSlYMdjEhieWVgkcalnY7KoFyaAz1E4vtLhI4mlfEwiNCAzCRSAx2XQnU2Om+lcM7X+2zFPOy4ErDADZGaNTI/ixzXCg9Ba/jXLcXi2kd3a2Z2LNZQoLEk3CjQbnYdaA/aPDOIR4iJJYWzxuLo1iLjxAIBrar8vdnPa/xDDyJzJBPCLBo2jQWQadxlAKm23Tyr9IcA43DjIFnw7542vY2III0KsDqCKAkaUpQClKUApSlAKUpQClYcViVjRnkYIii7MToBXOe0/bHni2EfER2vZ7oiufEjKZNPDudarKSXJeEJTdRR0czre2Zb+Fxf6K0zxuAT8hpAsumVXBXPfblkiz9didjXF8UiMzPIFZm99mC3Y7XY27x6XOp0rxEsbgZcrKLqADdRqCQF2GoH0Vl316OtdE/Z3sGvtcX4dxeeGUyrI7FkyMCblwEKoWJ951OUhmubLYnU10nsnxwT4eLmyRmcr31DpmJBIvkBuLgA2860jNS4OfLhlj5J+lKVcxFKUoBSoXtTxpsLGjrGJAzlWuxGUCN3vopvcpl9WFVF/aeekCH/ANx/+SquSXJeOOUuEdIpUR2U4wcXhEnaPllzIMubNYJIyA3sNwt9utS9WKcClKUArgft37ZTPiTw2AsI1Cc4KO9LI4DqmmpUAroNyfKu+VxqDgZl7V42eVLLAkTpcaFmiREYeOiufVfKok6VkxVujmvCPZpjcQkToq5JYWlRidLg2EbHozaEdLHyNrJifZJIyYORFKZhEuMiLDMjbSyq1yCDa9hf3tNK7bGwI0qNxeGxBxUTJIqwAjmod27kwNtPnNEd/wAD6ebvSZ09lI4RJ7LsczqVh5aStLlVmBMSKMy80gm2YaDfUa71Lew/tXLhcauCkvycS3ukWKTFRkcdbMAq/EHpr3RjYa1zzt1wc/fPhOLgUF/umOJwBe6hs4J8MqiTXoB5VfHl1OmUyYaVo7BSlK3MBSlKAUpSgFKUoCO4+8ow0hw6B5rDlhrWDEgBjfovvfq6a1zfgfZtp4jNLmIYFkjLFWlY3bNK47yhmPSx69bV1aUHKbb2NvWoHCSZo0YdVU/SBWGd8HT075RUcP2UiRBCkqCc6yudXCnVhAl/k7k7723J0tvR9ioAtuZNfxBjH2BLfZUuOExfdH3Rl+Vysua52YRg6bbRp9vjW9XO2bqznfaHgv3LkPMLq9wCwAIIF+8RodLnYe6aw9nsBzsSq8qCUizETSSKSubXlBWsWW1/dNri51FXTjvDFxDQIzACOYSMLXLhVYZR4XLC/lcdbiK7JdmlbGYkyK+XDypyGDMoDBmksLEBgEMYN76adTWmJfYnLk/ptM6Mor7SldZ5wpSlAQvbCENg5L7IVc+iOGb+6G+muGSIVJU7qSD6jQ1+heIYfmQyJ89GX6ykV+feMN35W+ddx6OM4+wisMy4OvpXyjuHYqHLw7CjxhQn1ZQx+01NVrcNhCQxoNlRQPQKBWzW5yMUpSgIXjnFzA63KLH3S7Pe7AuFKpY6EAg7G9wLU4hKrLHOtjG4ALW/BbWNj1tc2/X9aje2/Dz8niQMwiBWQb5Ub+kUdLH3tu6ST7oFYuzXF41j+5p7BNRGzWyMjf0bX0BFyBfQi25vV3h1Y21/wzWfTkUWq/2beEYKzRnQgll80Jvceh7vwHiK2q1sdwh1AyAzRjVAHyzRnwRyQHHTVlNtCWvUY3EGW4LzDKwVg2EYsGNgBmXuX1Xy1rz5Y2j0Y5EyUx0tlsNWfuoPFj/ADU+QrNw2ENMoABEHXwkZbADzyEk/nL41qYPhkzNezR3FmlmKNLbwijW6ID52sbXU1YsFhViQIgsBfrckk3LMTqSTckncmtceNp2zLJltUjPSlK6DnFK8tIBuQPU155y/OH0igMlK+A19oBSlYMeHMTiMgSZWyE9Gtp9tAZ6rjLypTGfdcloT0IN2aP8AOU3IHzSLXym0D7P+NTA4oYuRmCzFI0Od5FZSQ4soJye7Y6i4arTi8ZFKhV4pGU+K2sRqCNcykHUEWII0rPIotU2aY3JO0jHXieZUUs7BVG5JsBWjNAToshkXoJYp1dfSZF+3LfzNaOHwznlyGKJCSO+zTTvGGG4DhSp2BsdLnwrmcKOlTs3oJiTzCpzPZIIzoxGpuRupbVj81VF7EEVZsFBkjVSbkbnxYm5PlqTUVgmhiJa8skhFi7RyZiPBe6FRfIWGmtzW0eMIN0lA8eWW+xbn7K3xpR8mGRyl4JKlc67S8WxcnEsNFg5AVYBrBrAKrDmc1Dbp4g6EW1vXRa2MRSlKAVwTtLh8uKdPAhPq/Jf5a73XFu2MIXiAHQyi9/ysQzH7GFZ5eF+zfA93+jtAFfaq3Ee1BP8AM5FXpLLs3nGlwWHgxI8QCNajJZpHF3xErD8mTlqB5crLp63qzkkccs0Yl8pXPY0RtnZiOomkJ+nNevUcxRrJiJUb9Ozf3JCy/ZUa0U+RH0X8iqXxfsu8ZLYdc8Z3huMyePKJ0K/kE6dNLKM0PaKWIgSmOQeeVJPX5rell9as2AxqTJnQ3GxB0KnwYdDqPgQdjWuPK4u4lmoZlTObCdkDLE7RSWNkvJHZraFo9Da/lWg3aMjCSQsH5pk3JUuUzEyNnvqwYWzX05iV0DtrGDAh6rKtviGU/YTVAnwiHEpdRrHKT5nPDqa7VCOeKbVUzjlOXTzaTu0S2E41iY405mIZWtY5jG1z4EsDc23sd6217YTjd4SPyo3H94MB9lS3YvDqRK5UZs4UNbXKEVrA9BcmrRWWWcFJx0rY2w45uKlre5SYe27Ep8nC4Z0QlJiTd3CaDLbr1NXDBYkSRq63swvY7jxB9DXibh0LsGeKNmGxZFJHoSNK2I0CgBQAALAAWAHgB0rnk03sqOqCaX2dlG9qeDBjjmsCUWRFJCm2Zo3Nrj5sbfbXMIcJz5EhsDzXVNFXQOwUnboCT8K7L7QMOGwZ/JYkerRvGP8AFXOPZ3hOZxOA9IhJIfOyGMX+Lg/Cuaa+6O3C6xyZ2mGMKoVRYKAAPADQCvdKVucgoaUoDnPB+KxycUmwchlZWZ2gys6ZLXd1kyEZrsWIJvbQHW9Xb7yw/NJ9ZJCfpLVlh4ZCkrSrFGsrizuEUMw823NbdRpRNsgsdhBE8ZQtlclWUszC+UsrAsSR7pFhvm8q+1u8YF1T88W+g/wvWnXLmSUjqwtuJ94bw9ZIxJJmYvcjvuFCEnIAoNvdtruSTWyeCQ9FYfmyyr+xqzcJFoIR4Rp/hFbddKiqOZydnPeD8ajbjHIVpCiI6xoxZisy5s7NI12ylBbLcgEDqbDoVakXC4VlaZYo1lcWaQIodh5ta56fRW3UpUQ3YpSlSQK5B7Q8OrcQCt7rSIrfmtyr69NCa6/XIvamuXFBtPHU2HdWLc9BpVMnBrh/l/Zm9ioY45LqHkIuBLAJNQTc3Gg3JOhb+FeJngcWeKZvMxTX3Vt7eKqfhWGHtHhmF+ao11Daa+uxHmCQelZfv7hvx0f1qo2ea1P0zJ90xEWZcQw6Zo5jb00r5hzEoIVZ1UkkrlmC3JudPWvI43h/x0f1hWPE8UjcBIpVLuQoysLgH3mHmFDH4VFkVPncYdo8zGCN1N7O2copI0I6kkbWA6WJFb8XFp8OlouUSzdY3Zjpso5g13NybDUm+1aGK4nBhwEZ1WwACC5IHTujYeZrV+/kUmhlSNet3Gcjw00QedyfTeibKxeV7q6N7GccxMgWKR43IOdssdlSwKgE375uTtl2PhUa+Ik5ynlggKylw1kBYobHS+aw2t13FZIpo3mcxlWULGoK2sAM5tp+dWKPi0BwhHNjzMpcDMNGPfA+BsPhXoxy9rFF+2ZSjPJN34N6Di80ZMYMtmu/yJAvYKp31BHd61vYfGyEnLiMQGG4MhuvhdWB/ZY1DS4tUeB2YKpci50FjE539QKzYvimHexWeNXX3Gvt5N4qeo/iAa5+rWnI6fO5fFrlBVZYF41i1AAljYdTJEC/wKFVt5ZfjXpu0mNUbYeTXYRyIbdbfKEMfqiozAYtZY1ddj53sQbEX8iCK2K5dch38ifJs8S7RPNh2SSJRnMdmRjoTIvvIwBXw0J9Kh/ZBBfETv8ANiRR+u5J/wAArPjT3R+fH+8Wtn2Ox/JYlvF0X6qZv89TF3JWej0uRywyv2jolKUrckUpSgFKUoCj+0rHyIcOkUhjZuY1xe3cyLqt7H3+tUo8Uxut8Udd/k0H2rY/bV09oHCppZoXRM6hSmjICGY5tmI6KPoqrns/igFcxdyS2Szx3vlZjfvWsVFx6GvO6hZe49PB7/QvpFhj3Kvcv/YLFNJgkzsWZWkVmJJJ75I3JPukVYqrXYLAyxYdhKuXPJnQZgTkKINbEjcHrVlrux3oV+jxc+nuy08W6FKUq5kKUpQCuS+1tQcQAdihv6EAH9ldarmHtN4XPLiVMcMsi5ALojML3OhsNKzyfxNsFa9yZi9m2DKg5p9QP6UeH5te/wCTXB+M/wDWf9Ks/B833PDnBDctMwO4bKLg+d63KtpXoprl7KcPZvg//W/rP+lYMZ7PIg0LYcsjLIC7M5JERR1bINs2ot4VeKU0x9EOcmqbKZ/JpguhnHj8qSSfEki5Pma+fya4P50/9YP+WrpUZ2kjlbDSLCLuV6NIrW65ChVs9thmXUjUU0r0Sskl5Kc/YrDCcxJFKbhVZmL6qSrMytYKuVcwBvcsSLC1zIfyaYPxnt4cwW/ZTszjeIRxiObDSTAbOZI1ZRcmz53u9hYX30qa4zxLEpdYMK8psLOXiCDx7ufOSPQDzppQ1y8FU/7FYbnJC0UoALhWUvoO8yuWtlIy93oQbDrUiPZrg/nT/wBaP+WsvYHC4xBL91ZjmOrSNIWZ9O8imRlRCCRlAWxXYggi300ryNclxsc5xPBkwc7xR5uUyLIC7X75LI48hZUPqxrNgcHLPrEl1/GMcsfwNiX9VBHnVxx3BoZpEkkTO0YIW5bLqQe8l8ragEXBtW9aq9tWckunUpuTKRx7gnJwryPJcgrYKthfOp1JJJ0B8K8+yFLYSY+M5/dRipH2iJI2DyxRvIzOAQiliFyPckDpe30isXsywjxYNhIjxsZWNnVlNsqi9iL20olU9jrhCMMTS9lupSlaFBSlYcXNkjdwC2VS2UbtYXsPM7UBlZranQVHy8bgX+kDW3yBnt65AbVz/i/F5HIzHMWVXBOqWZQw5SHuhRewaxY236CJlmZveZm9ST+2uLJ1ii6SMpZUtkX3iPH4ZZIY42JbmX1UgWEch61GYTtFFNHg4VEgZcurBQDbDyA7MT9lVvhkyLIWdguRGKgkZnZlZAqLux1JNttL2uK8cLkWOWJm0VGF7C9hbLf6DWXyZOr8l45X9f2XrhHa7CiCEM7AiNAfk5DrlF9gam8HxiCU2jmjY/NDDN9XeuSZQCVVlYKbBlIKsBsVYaHS3pqOlfGUHcA+oqfmyTqSM3ladNHaq+1zfsfxqZMRHCXaSOQlcrEkoQrNmRjrbSxW9rbW69IrtxZFkjqRpGWpWKUpWhYV8r7UI+JxEryJEEjVHKtK3eYmwPyabaXGpPjQE3SoLgfGw14pD31keMSWOSTKxUEHYMbWtfcG16naAUpSgFKUoBSlKAUquPjsXNLNFAIolifKZpMzkki5CxAKLqCN2sb+tavE1lwhimE8mIcsFkifIOah0JiAAEZS4a5NrAg6tegLbSoMdpEHvqUU9SyG3qL/AOG9TMUoZQykFSLgg3BB2INAe6+V9rS4nMyquXQFrM1h3RYnroNbDXxoDdpWrgcRmADEZxuBva5sbdLix+NbVAKUpQEBxHsvG9+WQl7nIy5osx1LBQVZNde4ygkkkEmoDFdjpBeyX/RyjX0SRRb+sNX6lZzwwnyirinycxk7MTD+jl+pH/llasL9npxtFKfRAP2tXVKVi+kxle1E5TF2bxjbYdh+c8I/zk/ZUlhOw2Ib+ckiiHXKGkJH90A/TXRKVMekxrwFiiQ3AuzcOF1TM8hFjI5Ba3gLABRtoAL2F71M0pXQkkqRoKUpUgVpcNlBEgG6yuD5HNf9hFbtQnA3+XxK9M+b4l5F/wAgoCCwXCsSAsfJKgd1pGdMpUG2dQrFjf3rHKfQ1dkGg6+fjXqtTiPEooEzzSJGuwLEC58B4nyFAbdeeYLE3Fhe+u1t71zbjHtLbnFcLGrRLb5SVJBzCd8q3UqBtc3v+2lT4tmfEFSyLiHd5Y1Y5WzyGSzD8Kx0vuRcbEiqOaRtDBKR3LA8Zw8zskU0cjKLsEdWIF7XNj41vVxfs/2wfBIFjw8bJe8ts3NkPU5720GwtYAW866lwbtJhsVpDMrNa5Q3VwPEowDW87VZSTKTxuL3JalKVJQ1eHnut+kk/wAZqidqnxb42ZIoJsoCBJFS+dSgYhHPcSzkgk6+lgavPDD3W/SS/vGrYxEwRGdtlBJ9ALnTrQHOuF9kWaUfdMkcRbZM6vO4vexYk22Gxbr8LguPEQVEitEp5aWbvMRcdxLWKix1LDRSdtTr4WInPnjTvszN3szXJ0WQZbXVcq6E2y19+9yh1ZO5Y3KqBlJsVvl2ByswuN7i97CtFAyeQ9PjJ1YPZ2FyWQCLKqXsACSGLgWOhI32uK2IMbG0ha7RuVAUSFQGB2Ki+uvS9x1AvWo+LfMwWPOqMFIzWckgNdQe7YBhqWHXyv7wyo4L5NWJDhwCQVOUqdxYEHY2663uZcF4IWR+Tbw2EktdnKm4J2JIF7i/gTqP2a2qTqAEzQMMqyOjDLYvcK5ZQh7xLKu4NgQNNNDW/g+JZ3KNGyML63UqbBScpBv+ENwOvhWbTNIyTJClKVBYVp8Q4rDAVEsipnvlv1tqbegrcqDxOOGIeSCMROEsJjJZgD80RA3bY6kgA6C5BAiUlFWwbeK43CjIty5ky5RGpbRjZSSNADY211Csdgbbi4lCxUMpYbqGFx8KjoeExBAhQMAbkkas2XKWb5xIuDfe5vWDEdncM7xuYgDFflZWdAhPUKhAzW0va9iR1rn+SvRbSTtKrM2BmgkaeOcmNVN4GWVwRbo13YG+vdX4GpfgvFFxMQkS4FyDcHceBIFx5/TYggbQyKXBDRv0pSrkClKUAqvcEb/i5/Q/ZPL/AK1YarnAv/OT+jfv5KlEPwWOuRe0HtHHiMQ0MaxMICVeUhWkz37yod41BFidyV6Aa9drmPE+xjPzeZL/AMVOssgYfzcbZ1EagWuyhTlJOumlqzm6RrirVuVfBcDnkSKRUJikkyFgCSq5gOYVGpT3tR8250N6luPdhZFidoJDIVBIQrZzbXusDYnyIF/GugYaEIioosqqFUeAAsBUfxjHzRvEIoTKrnvsL9wcyJb/AFWdv1PWuXU72OxtlIxfYydI3kVhIFsVjCkyMm5JsPfFx3QNcp2JAqvkyYaYSZOViISNbRlkJUHUt3SMhBPka7XUDxbs5BLM00oLFxFHa5AUczKXW34Vm3/IHnUxnuRJ7blk7M42aXDq2Ij5UuoYC2VrbOlie6RY7nrqalq0+E4LkwRQ5mflIqZmtmYKLXNtL6VuV2HAaXCvcf8ASy/vGrLxGAyQyIDYujKD4EqQDWrw+ZUikZjZVlmJJ6DmtW3g8WkqB0bMpuL67g2IIOoIPQ0BCxPHGcpRYGyg2OQArci4INmsd+ouL2uK9x8RiYXVw1kLmxvZR875vofA+Br1jCHme4BEeVQCAbNbOWHhoyj9WoXtPDKYwcPDHK9zmD6ArkawPiC/Lv5Xqr6mnVE/FtXZJpjVE5jLpd1DKCVDbnS27AjUdRY+IraWQB8lrXBYW669743I+mtb7lTKVygA6nKMuu9xbY31v5VoxYgxMOabEhs00jAqyJYhUAIysQS1rD3W961XxdQpuuCmXp3BXyTUguCNdQRodb26Hoa0AI44xiIVRcqF7gZc8eXMVY+Y1ub2IvX0YSKQlykmuuVjIova2YISLEjTYb+ZrHLhxNJHCVaNbMWUhLGMAaoQSoIbIPEBthoa2lwYQ52LODX2o/CcSzEKyFWJNwNctgD372tvbztfapCsDpNTi2M5MEkmhKqSAdi2yg+V7VVYcaeSyYMATuZTK8iAESrYFnS+jMWXKDsupGljdKqXCSghikIGdo1DNbvH8Ignr3ifprDPwjXFDUzNhInYBpXkLEe7myhBbayWDN4k31vawsB7+Vj70btIvWKQ3uPyJD3lb84sOlhuNkVG8GwU0fM5svNzNdN+6NdK5jocFxRpYXG4uTkyRS51EkyvnCLcJzECyKANC6oNAHQ3vmFxW9wXEStjC6KvKkALgd1l0ZflQSVeRZY2QsttCAQ1gRvO4Ww2v/8Apr12fwypNict/lGR2vsHK5SF8BZVa3i5PWtcW8jLLjqNk7SlK6znFKUoBVf7PL/xGKPg1v8A5pj/ABFWCorgMGXnt8+eQ+gDFbfSCfjQglahePJllhl/B70beXMKlCf11C+slTVRvaEv9zSctI5DbVZGKqUv37sASDlvbztVZK1ReLp2aMswW173OwCsxPoqgmtcYmRlJjjNvFiNr2NkGpYWJKnKdhvpUU2MxitmTDc0JdCzOqsMyo/eVS+1l7w0N9hUPxDH4qWQnmYWHbLGswdyepS4sT5qL7gkWrCGONbnU5N8FuOIdSvMCKCxW4Y7i9iQRoGsOpsWA13r3OM8kUY3aRWPkkTCQk+RIVf1xUPh53lCLkMrgASGMp3xkylZZFORQX7xBOyiwJNhauE8OMeZ5CGle2Yj3VUbInXKLk3OpJJ00Assa1JrgpPJSaJKlKVucxXpIw0WRtUfEzB16Mt5TlPlcDTra21Z+BwLHJJGgCx5UYIPdVmZw2Ufg3sNBpfXqajp+JKndKuSJpm0yAWLyroWYXPpWL78nOSgZQygE3gJ0LEWBe3Xz6VyS1fIT8UWVUSOK7uKdTtIqyL5kARuB6ARn9evdaLYgzLYkiRGBhkIjuDaxDqrd5SNCBY6nYgGjY8qcjoVl6xllBbzhY2WQfEEA6gHSmWG9o6MU1VG9WlxWSyW1uTdbC+qHmDTqO7RsZJsuHlJ/KMQA/OOcm3oDWPChuYSbSzkWyp7sS3va590aXLGxa2g0C1SKd7GrarckcFK7KGfIMwBAQk2uL2ufe9bD0r1hFIxKgsWBSQrcC4IKA3IsCO8LaeO+lfY+AiwGdlBIZ1Sygv4obZk8NDqPMknfwmBSMki5ZrAszMxsNgCdhvoPE16LnaPMjjpnjCYDI5bNf3rC2ozNmNzfXX0+NbtKVQ0FVTE4YpzItLgmSEk6MubPlJ6ZXup8FynrVmxWIWNCzGwG9VyRWx5ItyYI2te8bSPKBYgAFkVQDvqSegtrScVLYvCTi7M+ExCyIGXY9DuCN1YdCDoRWWtHFcFePWMPoAM8LoGIAsObHJ3GsOpzHe1q0A8kmQXxTCTRQPueMN3S+rgh10BPd1rleNp0dSyJqzenxCmTUgJDdpG6BspAX1yksfDu+NTHAYGEZdwVaVi5U7qLBUB8DkVbjxJrU4dwK2Uy5AqG6Qx35asDcM5IBla/eBIAB1tcBqnq6MePTuznyZNWyFKUrUyFKUoBVFmlm5z2GIKLM5UR85VJzkkFkRgRe99L+fSr1UFg8UyiQAxj5aX3r/jGPjUpWQ3Rl4FxsztIhjaNo7X962pYW7yqQwK7W2IIJvWx2gNsLN+jYHyBFifgNa1W4jJ8/D/ABLf61jfiUhFi+FI8Czf60cWNaNGfij4VZmCIwaQEFpLG7COMDKBrYjxFQZ44zM7TQLIzWClMoUKAbAh7kG5OozX8BapDjQjbh5dIokbnqhMarY5MRYkEC9jlvVYxcgC94gAkAkmwAJ1u34Ol9a5Z6k1E58/USjlWjyWjs92pe8cUqIVynvxk91FAuzA+8NrkW32q7Kbi4rmfDoMOZImhfExsATGiorqVYXYWVGLAjoT5jart2eLBWWz8tSOWXRlNiLlQrAHKDsbWsbD3avjk3szoxp6LbTd+CXpSlbEmhwf3H/TTfvWrfrQ4P7j/ppv3rVv0AqM4pio/wCaaPnEgFkIQgAkgFs2guQbbnQ6aVs8SxfKieS18ik2vYfE9B4noNaqjTOrj5bD6ktKS+sjHT3bd1RoAAei6+OeSelbGmOGp7mxJw2KzEokYPurmbIugA00B1udutSmC4iiBV5QiS4AKZOWGJsBpYi50va1c/47i2kxJiV82oFkjYNck5tAc75V87dLVNYWJ41Cc+GVCO8spyMyMLKDoTooAB663v0q04JSvkvtN6fRfhX2ons/iyysjMHMRAzg3zKQCMx+eBofHRtM1qlq1TtWYtU6FKUqSDBi8HHIAJEVwDcBlBAPiAetV7Cu8LuqgEqMrqxsCBcxTemW4aw1II/AqzmqZi+02FllAkgkbvFLkWuA5Uh1vquYHRr+lZZJRjTbo0xpu0lZFcZxrSSOrSyuvKVjkZ0VszSA8sKQCtlABudtybmoD79Tvkzys65lKAZYyoPdzZowCbKT1A8qsPbeW2LcZbho44z3goAtK+59arnBMS+HYlXUjLlIJiOg1F9r2/idajLkjDSm1f5N4xk0qRe+yfGTkIeQuvMKXJJMZvZMzHVlbxJNiwHpb6oeDs0E0zjCxhCUkYxFbAopuTm/Lta+vjXub2gRQ4e4R5WQKPfXvC1g7PsNRrp161Zzp/bYyljcpfUvNKqnZDtccbPiUyIqRZChVyzENcd8WsNVJGv7KtdXTtWjOUXF0+RSlKkqKrMMCMZcyqflZNwD+Gas1c67UNJdBGuJjvimVpEktHIrM10QJJmD7WLKF0bXa9ouiso2iexMGHQZpFhUHQFlQAnwF9z5CmD4QkxBMCJEOrRKGk8gpF1TxLWJ1FgNTN4ThkMZzJEisdCwUZj6tufia3KlzshQSK92wwhOFAjXRHViqjZVvsB8NBVFMlvwZL+HKkv9GW9dJ7QyWwz26lV+u6p/GtN5ALXNrmw8z4V5HX9R2pKldoPo453qboq/ZrCyNjcOwR1VC7MWRl7vKdNA1ie8yfTXRqgIWtiYT84SL63UP/kqfrp6LJ3MSkWWFYfqhSlK6ySH4NxGMySQBwZVeVmTW4XmmxPhe4t46+BqXvUBhuz+HkaSR4wXaSQFgWBIDsALg+FbGD7ORRTiWPMtlIy3JBv1ubkel7aCgJZjUNxpl5bQRqM7W0AIVPwgXYKQvu6Dc6etZOJxqrKSrG7ZicxspAVbbEC/w23rR40SpSRSUeQXdQVK2AUM9yQC4WwG4OmmlxKSfJDbXBoYnEwkhnDKwvnQqxIGUM2ZPDLbvW2FSXAsZG0sgvfm5eXdTldFU3KG1iL5vUa7V9xEbEJ3wAt2zsozZgLC4NgO6WvoPhWPFsgkiKhCeaubLbma7ZLDwOu3czeNQsGnex39W1Eph+IRWGUFFN9ctlGx1OwvcWqRFa/3GmYtlFyAD4WDZttt9b1sUJFKV8Y2F6AruJxrlms7AZmAAt+CxXw8qhpuExtLzWDF7hic72LDYlQcp+jXrW1hnzRo3zlUn1ZQT9pNZa8zJkk29zNTlF7M1cbgElJMmZi1rnOw222IsR4itc8CguDlbQ3Hykm/mM2vxqSpVXkk2m3wSs2RKlJmPCxctWVCQrm7C5IY2C63v0AHwqCm7E4JmLGHUm5tJIAPzQGsvoLVYaVdZ8i4kzNu+TzwGNcMYoYgEjZ7FfG6MbknUm4GpN6t9U2ZyGhI/Hwj4NIqn7DVyrr6eblG2zSHApSlblxUHPwkYhFBYry8S0mgGuV3Fj9O9Tla2AHdb89/8ZoDZpSlAa+OwaSoUcEqSDozKbqQwIZSCCCAdD0qs8E4ZFKSG5rWjidc085szGTvC76HQVaJ8UiZc7quY2XMwGY+Avuah+y0BVSTvkiX6qn+JNZzhGUlaLp7M1OzWCRpFkPMZkjjdc00zBWkVwxCsxW9tNupq01V+E4yLDswnljiuEjTmOq52SSdQq5iLm1tBVoqccVGNIifIpSlXKmpw33W/SSfvGrbrUwbBVa5A777n8s17ONj/GJ9df8AWgMzoCLEAg7g7GtPjUSnDyZgCFRiPIhSQQehHQisv3fF+Nj+uv8ArWrxbGxnDzASR3Mbgd9fmnzoCGlwmeDEs0kpEasAue2hiWQ3IGZt7anqakuzuERTMQoLCQgvlXMcyRubkAdTsKwYB4zBOpkT5RpB767ZRGOvgtZOz2LTI5LoMzKfeX8TEPHxBqib2v0WaSuvZO0rB92R/jE+sv8ArWSOQN7pB9CDVyp7rHiFJRgNyCBfxtWSlAc0Es44nh8FI6orJ3uUoJ0hdgM7g31Qa5RVnm4FMv8ANyrIPCYBT9eMWt+p8arePP8A4mw/5v8A9aauj1hHHF2mvJbJCKrbwc4g4+Wkmj5EhaAkSFXhy6FgSCzKSO6enSpSYzqLthZF1ABaTD2uzBQO7Ix3PhVe7LRB8XxUnaOZGN9shlxaPf8AULfRUnh+2WGxYw+HhnzT20ujgPII2QAFhrcnPp0Q1ksMSJ44KSVjs3jZMZPiIhy4hAQL2d892Zbi+Sw7uhsb3FWF+CTDaSN/JlZP7wLfsqv9gYgnE+IouyZFHoGcD7BXQa0hhg47r2Jwint+P8FGwWLE2JbDqpEkMiNIDlsAkiMSDfXp51ea5t2Sb/v7G+kv2SRV0mrYYqKdeyZQUXS/ApSlbFRXiNLX9SfpN690oBSlKAjuNcITERMjBQxUqrlFZlB3tcbHrUfwjslFAjAPMzSKyytzXXNmtsAbKVAsCNQOpqw0oCtcN7GwwYgyRkiNg3yJVSvetcAnXLcZrePXpVlApSgFKUoCKx/C3aRJI5FRlWRSHjLgiRkY6B1sQUHXqawNwmc7y4Y+uEf/AHqnKVDimCA+8kvz8L/Yz/vV6HBZPn4b+yH/AHanaVGlAhV4RJ8/D/2Y/wC7XscLk+fD/Zz/ALlS9KaECMThzfOj+ENv89bmGw+W5vcm2wsNL9L+ZrPSiikBSlKsCvT9llbiUeO5jBkFuXYZT8m8dyd9nJ+AqwV9pUJUS22QHZ7syuFnxUyyM5xLBiCAAlmkawtvrIfoFSsHDoUbMkUatr3lRQdd9QL1tUpVEN3yQXBuzi4fF4nECQscSQSpAASxY6HrqxqdpSpSoN2VvhXZUQ4+fF80sZg3cygZcxUnvX193wG9WSlKhKiW2+RSlKkgUpSgFKUoBSlKAUpSgFKUoBSlKAUpSgFKUoBSlKAUpSgFKUoBSlKAUpSgFKUoBSlKA//Z"/>
          <p:cNvSpPr>
            <a:spLocks noChangeAspect="1" noChangeArrowheads="1"/>
          </p:cNvSpPr>
          <p:nvPr/>
        </p:nvSpPr>
        <p:spPr bwMode="auto">
          <a:xfrm>
            <a:off x="155575" y="-18288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www.early-riser.com/images/create-your-own-morning-routin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63553" y="1905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297223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C_WI_PPTtemp_Option2_R0524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CHC_WI_PPTtemp_Option2_R052416</Template>
  <TotalTime>17385</TotalTime>
  <Words>1404</Words>
  <Application>Microsoft Office PowerPoint</Application>
  <PresentationFormat>On-screen Show (4:3)</PresentationFormat>
  <Paragraphs>222</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MS PGothic</vt:lpstr>
      <vt:lpstr>Aharoni</vt:lpstr>
      <vt:lpstr>Arial</vt:lpstr>
      <vt:lpstr>Arial Black</vt:lpstr>
      <vt:lpstr>Calibri</vt:lpstr>
      <vt:lpstr>Cambria</vt:lpstr>
      <vt:lpstr>Times New Roman</vt:lpstr>
      <vt:lpstr>Wingdings</vt:lpstr>
      <vt:lpstr>CHC_WI_PPTtemp_Option2_R052416</vt:lpstr>
      <vt:lpstr>PowerPoint Presentation</vt:lpstr>
      <vt:lpstr>Session Goals</vt:lpstr>
      <vt:lpstr>Roles</vt:lpstr>
      <vt:lpstr>Agenda</vt:lpstr>
      <vt:lpstr>PowerPoint Presentation</vt:lpstr>
      <vt:lpstr>PowerPoint Presentation</vt:lpstr>
      <vt:lpstr>Poll Question</vt:lpstr>
      <vt:lpstr>PowerPoint Presentation</vt:lpstr>
      <vt:lpstr>PowerPoint Presentation</vt:lpstr>
      <vt:lpstr>What is a Process Map?</vt:lpstr>
      <vt:lpstr>PowerPoint Presentation</vt:lpstr>
      <vt:lpstr>PowerPoint Presentation</vt:lpstr>
      <vt:lpstr>PowerPoint Presentation</vt:lpstr>
      <vt:lpstr>PowerPoint Presentation</vt:lpstr>
      <vt:lpstr>PowerPoint Presentation</vt:lpstr>
      <vt:lpstr>PowerPoint Presentation</vt:lpstr>
      <vt:lpstr>Break!</vt:lpstr>
      <vt:lpstr>Flowchart Discussion</vt:lpstr>
      <vt:lpstr>PowerPoint Presentation</vt:lpstr>
      <vt:lpstr>Poll Question</vt:lpstr>
      <vt:lpstr>PowerPoint Presentation</vt:lpstr>
      <vt:lpstr>What haven’t we figured out yet?</vt:lpstr>
      <vt:lpstr>Take-home Thoughts</vt:lpstr>
      <vt:lpstr>Summary</vt:lpstr>
      <vt:lpstr>Upcoming Office Hours &amp; Teams</vt:lpstr>
      <vt:lpstr>Upcoming Session VI Highlights</vt:lpstr>
      <vt:lpstr>Assignment for Session VI</vt:lpstr>
      <vt:lpstr>References</vt:lpstr>
      <vt:lpstr>Thank you Natalie &amp; Nicole!</vt:lpstr>
      <vt:lpstr>Happy Holidays!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Feeney, Patti</dc:creator>
  <cp:lastModifiedBy>Splaine, Mark</cp:lastModifiedBy>
  <cp:revision>184</cp:revision>
  <dcterms:created xsi:type="dcterms:W3CDTF">2016-09-01T16:53:39Z</dcterms:created>
  <dcterms:modified xsi:type="dcterms:W3CDTF">2023-12-13T13:59:47Z</dcterms:modified>
</cp:coreProperties>
</file>