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55" r:id="rId2"/>
    <p:sldMasterId id="2147483767" r:id="rId3"/>
  </p:sldMasterIdLst>
  <p:notesMasterIdLst>
    <p:notesMasterId r:id="rId86"/>
  </p:notesMasterIdLst>
  <p:sldIdLst>
    <p:sldId id="500" r:id="rId4"/>
    <p:sldId id="501" r:id="rId5"/>
    <p:sldId id="502" r:id="rId6"/>
    <p:sldId id="503" r:id="rId7"/>
    <p:sldId id="505" r:id="rId8"/>
    <p:sldId id="504" r:id="rId9"/>
    <p:sldId id="506" r:id="rId10"/>
    <p:sldId id="574" r:id="rId11"/>
    <p:sldId id="575" r:id="rId12"/>
    <p:sldId id="576" r:id="rId13"/>
    <p:sldId id="577" r:id="rId14"/>
    <p:sldId id="578" r:id="rId15"/>
    <p:sldId id="579" r:id="rId16"/>
    <p:sldId id="580" r:id="rId17"/>
    <p:sldId id="581" r:id="rId18"/>
    <p:sldId id="582" r:id="rId19"/>
    <p:sldId id="583" r:id="rId20"/>
    <p:sldId id="584" r:id="rId21"/>
    <p:sldId id="585" r:id="rId22"/>
    <p:sldId id="539" r:id="rId23"/>
    <p:sldId id="540" r:id="rId24"/>
    <p:sldId id="541" r:id="rId25"/>
    <p:sldId id="542" r:id="rId26"/>
    <p:sldId id="543" r:id="rId27"/>
    <p:sldId id="544" r:id="rId28"/>
    <p:sldId id="545" r:id="rId29"/>
    <p:sldId id="546" r:id="rId30"/>
    <p:sldId id="547" r:id="rId31"/>
    <p:sldId id="548" r:id="rId32"/>
    <p:sldId id="549" r:id="rId33"/>
    <p:sldId id="550" r:id="rId34"/>
    <p:sldId id="551" r:id="rId35"/>
    <p:sldId id="552" r:id="rId36"/>
    <p:sldId id="553" r:id="rId37"/>
    <p:sldId id="473" r:id="rId38"/>
    <p:sldId id="474" r:id="rId39"/>
    <p:sldId id="475" r:id="rId40"/>
    <p:sldId id="476" r:id="rId41"/>
    <p:sldId id="477" r:id="rId42"/>
    <p:sldId id="478" r:id="rId43"/>
    <p:sldId id="479" r:id="rId44"/>
    <p:sldId id="480" r:id="rId45"/>
    <p:sldId id="481" r:id="rId46"/>
    <p:sldId id="482" r:id="rId47"/>
    <p:sldId id="483" r:id="rId48"/>
    <p:sldId id="484" r:id="rId49"/>
    <p:sldId id="485" r:id="rId50"/>
    <p:sldId id="554" r:id="rId51"/>
    <p:sldId id="555" r:id="rId52"/>
    <p:sldId id="556" r:id="rId53"/>
    <p:sldId id="557" r:id="rId54"/>
    <p:sldId id="558" r:id="rId55"/>
    <p:sldId id="559" r:id="rId56"/>
    <p:sldId id="560" r:id="rId57"/>
    <p:sldId id="561" r:id="rId58"/>
    <p:sldId id="562" r:id="rId59"/>
    <p:sldId id="563" r:id="rId60"/>
    <p:sldId id="564" r:id="rId61"/>
    <p:sldId id="565" r:id="rId62"/>
    <p:sldId id="566" r:id="rId63"/>
    <p:sldId id="567" r:id="rId64"/>
    <p:sldId id="568" r:id="rId65"/>
    <p:sldId id="569" r:id="rId66"/>
    <p:sldId id="570" r:id="rId67"/>
    <p:sldId id="571" r:id="rId68"/>
    <p:sldId id="572" r:id="rId69"/>
    <p:sldId id="573" r:id="rId70"/>
    <p:sldId id="488" r:id="rId71"/>
    <p:sldId id="489" r:id="rId72"/>
    <p:sldId id="490" r:id="rId73"/>
    <p:sldId id="491" r:id="rId74"/>
    <p:sldId id="492" r:id="rId75"/>
    <p:sldId id="493" r:id="rId76"/>
    <p:sldId id="497" r:id="rId77"/>
    <p:sldId id="494" r:id="rId78"/>
    <p:sldId id="498" r:id="rId79"/>
    <p:sldId id="499" r:id="rId80"/>
    <p:sldId id="496" r:id="rId81"/>
    <p:sldId id="535" r:id="rId82"/>
    <p:sldId id="536" r:id="rId83"/>
    <p:sldId id="537" r:id="rId84"/>
    <p:sldId id="538"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rs, Meaghan" initials="AM" lastIdx="0" clrIdx="0">
    <p:extLst>
      <p:ext uri="{19B8F6BF-5375-455C-9EA6-DF929625EA0E}">
        <p15:presenceInfo xmlns:p15="http://schemas.microsoft.com/office/powerpoint/2012/main" userId="S-1-5-21-1671965561-1685016268-2076119496-41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20A"/>
    <a:srgbClr val="0E74BD"/>
    <a:srgbClr val="008558"/>
    <a:srgbClr val="2D87C6"/>
    <a:srgbClr val="EDF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95" autoAdjust="0"/>
    <p:restoredTop sz="82000" autoAdjust="0"/>
  </p:normalViewPr>
  <p:slideViewPr>
    <p:cSldViewPr snapToGrid="0">
      <p:cViewPr>
        <p:scale>
          <a:sx n="50" d="100"/>
          <a:sy n="50" d="100"/>
        </p:scale>
        <p:origin x="846" y="150"/>
      </p:cViewPr>
      <p:guideLst/>
    </p:cSldViewPr>
  </p:slideViewPr>
  <p:notesTextViewPr>
    <p:cViewPr>
      <p:scale>
        <a:sx n="1" d="1"/>
        <a:sy n="1" d="1"/>
      </p:scale>
      <p:origin x="0" y="0"/>
    </p:cViewPr>
  </p:notesTextViewPr>
  <p:sorterViewPr>
    <p:cViewPr>
      <p:scale>
        <a:sx n="100" d="100"/>
        <a:sy n="100" d="100"/>
      </p:scale>
      <p:origin x="0" y="-159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heme" Target="theme/theme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commentAuthors" Target="commentAuthor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565515848980416E-4"/>
          <c:y val="0.64116994156659979"/>
          <c:w val="0.99964341371391074"/>
          <c:h val="0.34844246561650621"/>
        </c:manualLayout>
      </c:layout>
      <c:bar3DChart>
        <c:barDir val="col"/>
        <c:grouping val="stacked"/>
        <c:varyColors val="1"/>
        <c:ser>
          <c:idx val="0"/>
          <c:order val="0"/>
          <c:tx>
            <c:strRef>
              <c:f>Sheet1!$B$1</c:f>
              <c:strCache>
                <c:ptCount val="1"/>
                <c:pt idx="0">
                  <c:v>The Stages of Improvement</c:v>
                </c:pt>
              </c:strCache>
            </c:strRef>
          </c:tx>
          <c:invertIfNegative val="0"/>
          <c:dLbls>
            <c:dLbl>
              <c:idx val="0"/>
              <c:layout>
                <c:manualLayout>
                  <c:x val="1.2820512820512821E-3"/>
                  <c:y val="1.7060091717976359E-3"/>
                </c:manualLayout>
              </c:layout>
              <c:tx>
                <c:rich>
                  <a:bodyPr/>
                  <a:lstStyle/>
                  <a:p>
                    <a:r>
                      <a:rPr lang="en-US" sz="1000" baseline="0" dirty="0" smtClean="0">
                        <a:solidFill>
                          <a:schemeClr val="tx1"/>
                        </a:solidFill>
                      </a:rPr>
                      <a:t>Team &amp; </a:t>
                    </a:r>
                  </a:p>
                  <a:p>
                    <a:r>
                      <a:rPr lang="en-US" sz="1000" baseline="0" dirty="0" smtClean="0">
                        <a:solidFill>
                          <a:schemeClr val="tx1"/>
                        </a:solidFill>
                      </a:rPr>
                      <a:t>Roles Defined</a:t>
                    </a:r>
                    <a:endParaRPr lang="en-US" sz="1000"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70E-44ED-BA9A-682003C1CD61}"/>
                </c:ext>
              </c:extLst>
            </c:dLbl>
            <c:dLbl>
              <c:idx val="1"/>
              <c:layout>
                <c:manualLayout>
                  <c:x val="3.8461538461538698E-3"/>
                  <c:y val="-1.7061435138065969E-3"/>
                </c:manualLayout>
              </c:layout>
              <c:tx>
                <c:rich>
                  <a:bodyPr/>
                  <a:lstStyle/>
                  <a:p>
                    <a:r>
                      <a:rPr lang="en-US" sz="1050" dirty="0" smtClean="0">
                        <a:solidFill>
                          <a:schemeClr val="tx1"/>
                        </a:solidFill>
                      </a:rPr>
                      <a:t>Assessment</a:t>
                    </a:r>
                  </a:p>
                  <a:p>
                    <a:r>
                      <a:rPr lang="en-US" sz="1050" dirty="0" smtClean="0">
                        <a:solidFill>
                          <a:schemeClr val="tx1"/>
                        </a:solidFill>
                      </a:rPr>
                      <a:t>And</a:t>
                    </a:r>
                  </a:p>
                  <a:p>
                    <a:r>
                      <a:rPr lang="en-US" sz="1050" dirty="0" smtClean="0">
                        <a:solidFill>
                          <a:schemeClr val="tx1"/>
                        </a:solidFill>
                      </a:rPr>
                      <a:t>Baseline Data</a:t>
                    </a:r>
                    <a:endParaRPr lang="en-US" sz="1050"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70E-44ED-BA9A-682003C1CD61}"/>
                </c:ext>
              </c:extLst>
            </c:dLbl>
            <c:dLbl>
              <c:idx val="2"/>
              <c:layout/>
              <c:tx>
                <c:rich>
                  <a:bodyPr/>
                  <a:lstStyle/>
                  <a:p>
                    <a:r>
                      <a:rPr lang="en-US" smtClean="0"/>
                      <a:t>Global Aim</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70E-44ED-BA9A-682003C1CD61}"/>
                </c:ext>
              </c:extLst>
            </c:dLbl>
            <c:dLbl>
              <c:idx val="3"/>
              <c:layout/>
              <c:tx>
                <c:rich>
                  <a:bodyPr/>
                  <a:lstStyle/>
                  <a:p>
                    <a:r>
                      <a:rPr lang="en-US" dirty="0" smtClean="0">
                        <a:solidFill>
                          <a:schemeClr val="tx1"/>
                        </a:solidFill>
                      </a:rPr>
                      <a:t>Problem</a:t>
                    </a:r>
                  </a:p>
                  <a:p>
                    <a:r>
                      <a:rPr lang="en-US" dirty="0" smtClean="0">
                        <a:solidFill>
                          <a:schemeClr val="tx1"/>
                        </a:solidFill>
                      </a:rPr>
                      <a:t>Statement</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70E-44ED-BA9A-682003C1CD61}"/>
                </c:ext>
              </c:extLst>
            </c:dLbl>
            <c:dLbl>
              <c:idx val="4"/>
              <c:layout>
                <c:manualLayout>
                  <c:x val="3.4694469519536142E-18"/>
                  <c:y val="-2.3654872394977162E-2"/>
                </c:manualLayout>
              </c:layout>
              <c:tx>
                <c:rich>
                  <a:bodyPr/>
                  <a:lstStyle/>
                  <a:p>
                    <a:r>
                      <a:rPr lang="en-US" dirty="0" smtClean="0"/>
                      <a:t>Change</a:t>
                    </a:r>
                    <a:r>
                      <a:rPr lang="en-US" baseline="0" dirty="0" smtClean="0"/>
                      <a:t> ideas/</a:t>
                    </a:r>
                  </a:p>
                  <a:p>
                    <a:r>
                      <a:rPr lang="en-US" baseline="0" dirty="0" smtClean="0"/>
                      <a:t>solution storming</a:t>
                    </a:r>
                    <a:endParaRPr lang="en-US" dirty="0"/>
                  </a:p>
                </c:rich>
              </c:tx>
              <c:showLegendKey val="0"/>
              <c:showVal val="0"/>
              <c:showCatName val="1"/>
              <c:showSerName val="0"/>
              <c:showPercent val="0"/>
              <c:showBubbleSize val="0"/>
              <c:extLst>
                <c:ext xmlns:c15="http://schemas.microsoft.com/office/drawing/2012/chart" uri="{CE6537A1-D6FC-4f65-9D91-7224C49458BB}">
                  <c15:layout>
                    <c:manualLayout>
                      <c:w val="7.1164256063736719E-2"/>
                      <c:h val="0.17933594328179994"/>
                    </c:manualLayout>
                  </c15:layout>
                </c:ext>
                <c:ext xmlns:c16="http://schemas.microsoft.com/office/drawing/2014/chart" uri="{C3380CC4-5D6E-409C-BE32-E72D297353CC}">
                  <c16:uniqueId val="{00000004-270E-44ED-BA9A-682003C1CD61}"/>
                </c:ext>
              </c:extLst>
            </c:dLbl>
            <c:dLbl>
              <c:idx val="5"/>
              <c:layout>
                <c:manualLayout>
                  <c:x val="0"/>
                  <c:y val="-1.0971916067078356E-3"/>
                </c:manualLayout>
              </c:layout>
              <c:tx>
                <c:rich>
                  <a:bodyPr/>
                  <a:lstStyle/>
                  <a:p>
                    <a:r>
                      <a:rPr lang="en-US" dirty="0" smtClean="0">
                        <a:solidFill>
                          <a:schemeClr val="tx1"/>
                        </a:solidFill>
                      </a:rPr>
                      <a:t>Specific Aims and measures</a:t>
                    </a:r>
                    <a:endParaRPr lang="en-US" dirty="0"/>
                  </a:p>
                </c:rich>
              </c:tx>
              <c:showLegendKey val="0"/>
              <c:showVal val="0"/>
              <c:showCatName val="1"/>
              <c:showSerName val="0"/>
              <c:showPercent val="0"/>
              <c:showBubbleSize val="0"/>
              <c:extLst>
                <c:ext xmlns:c15="http://schemas.microsoft.com/office/drawing/2012/chart" uri="{CE6537A1-D6FC-4f65-9D91-7224C49458BB}">
                  <c15:layout>
                    <c:manualLayout>
                      <c:w val="7.8699763593380614E-2"/>
                      <c:h val="0.12148950838464985"/>
                    </c:manualLayout>
                  </c15:layout>
                </c:ext>
                <c:ext xmlns:c16="http://schemas.microsoft.com/office/drawing/2014/chart" uri="{C3380CC4-5D6E-409C-BE32-E72D297353CC}">
                  <c16:uniqueId val="{00000005-270E-44ED-BA9A-682003C1CD61}"/>
                </c:ext>
              </c:extLst>
            </c:dLbl>
            <c:dLbl>
              <c:idx val="8"/>
              <c:layout/>
              <c:tx>
                <c:rich>
                  <a:bodyPr/>
                  <a:lstStyle/>
                  <a:p>
                    <a:r>
                      <a:rPr lang="en-US" dirty="0" smtClean="0">
                        <a:solidFill>
                          <a:schemeClr val="tx1"/>
                        </a:solidFill>
                      </a:rPr>
                      <a:t>Spread</a:t>
                    </a:r>
                  </a:p>
                  <a:p>
                    <a:r>
                      <a:rPr lang="en-US" dirty="0" smtClean="0">
                        <a:solidFill>
                          <a:schemeClr val="tx1"/>
                        </a:solidFill>
                      </a:rPr>
                      <a:t>Measure</a:t>
                    </a:r>
                  </a:p>
                  <a:p>
                    <a:r>
                      <a:rPr lang="en-US" dirty="0" smtClean="0">
                        <a:solidFill>
                          <a:schemeClr val="tx1"/>
                        </a:solidFill>
                      </a:rPr>
                      <a:t>and</a:t>
                    </a:r>
                  </a:p>
                  <a:p>
                    <a:r>
                      <a:rPr lang="en-US" dirty="0" smtClean="0">
                        <a:solidFill>
                          <a:schemeClr val="tx1"/>
                        </a:solidFill>
                      </a:rPr>
                      <a:t>Monitor</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70E-44ED-BA9A-682003C1CD61}"/>
                </c:ext>
              </c:extLst>
            </c:dLbl>
            <c:spPr>
              <a:noFill/>
              <a:ln>
                <a:noFill/>
              </a:ln>
              <a:effectLst/>
            </c:spPr>
            <c:txPr>
              <a:bodyPr/>
              <a:lstStyle/>
              <a:p>
                <a:pPr>
                  <a:defRPr sz="1100" b="1">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FOUR QUESTIONS</c:v>
                </c:pt>
                <c:pt idx="1">
                  <c:v>TEAM ASSEMBLY</c:v>
                </c:pt>
                <c:pt idx="2">
                  <c:v>CHARTER</c:v>
                </c:pt>
                <c:pt idx="3">
                  <c:v>BASELINE DATA</c:v>
                </c:pt>
                <c:pt idx="4">
                  <c:v>GLOBAL / SPECIFIC AIM</c:v>
                </c:pt>
                <c:pt idx="5">
                  <c:v>SOLUTION STORMING</c:v>
                </c:pt>
                <c:pt idx="6">
                  <c:v>PDSA</c:v>
                </c:pt>
                <c:pt idx="7">
                  <c:v>SDSA</c:v>
                </c:pt>
                <c:pt idx="8">
                  <c:v>SPREAD, MEASURE &amp; MONITOR</c:v>
                </c:pt>
              </c:strCache>
            </c:strRef>
          </c:cat>
          <c:val>
            <c:numRef>
              <c:f>Sheet1!$B$2:$B$10</c:f>
              <c:numCache>
                <c:formatCode>General</c:formatCode>
                <c:ptCount val="9"/>
                <c:pt idx="0">
                  <c:v>0.5</c:v>
                </c:pt>
                <c:pt idx="1">
                  <c:v>0.75</c:v>
                </c:pt>
                <c:pt idx="2">
                  <c:v>1</c:v>
                </c:pt>
                <c:pt idx="3">
                  <c:v>1.5</c:v>
                </c:pt>
                <c:pt idx="4">
                  <c:v>1.75</c:v>
                </c:pt>
                <c:pt idx="5">
                  <c:v>2</c:v>
                </c:pt>
                <c:pt idx="6">
                  <c:v>2.5</c:v>
                </c:pt>
                <c:pt idx="7">
                  <c:v>2.75</c:v>
                </c:pt>
                <c:pt idx="8">
                  <c:v>3</c:v>
                </c:pt>
              </c:numCache>
            </c:numRef>
          </c:val>
          <c:extLst>
            <c:ext xmlns:c16="http://schemas.microsoft.com/office/drawing/2014/chart" uri="{C3380CC4-5D6E-409C-BE32-E72D297353CC}">
              <c16:uniqueId val="{00000007-270E-44ED-BA9A-682003C1CD61}"/>
            </c:ext>
          </c:extLst>
        </c:ser>
        <c:dLbls>
          <c:showLegendKey val="0"/>
          <c:showVal val="1"/>
          <c:showCatName val="0"/>
          <c:showSerName val="0"/>
          <c:showPercent val="0"/>
          <c:showBubbleSize val="0"/>
        </c:dLbls>
        <c:gapWidth val="14"/>
        <c:gapDepth val="143"/>
        <c:shape val="box"/>
        <c:axId val="134187008"/>
        <c:axId val="126039680"/>
        <c:axId val="0"/>
      </c:bar3DChart>
      <c:catAx>
        <c:axId val="134187008"/>
        <c:scaling>
          <c:orientation val="minMax"/>
        </c:scaling>
        <c:delete val="1"/>
        <c:axPos val="b"/>
        <c:numFmt formatCode="@" sourceLinked="0"/>
        <c:majorTickMark val="out"/>
        <c:minorTickMark val="none"/>
        <c:tickLblPos val="nextTo"/>
        <c:crossAx val="126039680"/>
        <c:crosses val="autoZero"/>
        <c:auto val="0"/>
        <c:lblAlgn val="ctr"/>
        <c:lblOffset val="100"/>
        <c:noMultiLvlLbl val="0"/>
      </c:catAx>
      <c:valAx>
        <c:axId val="126039680"/>
        <c:scaling>
          <c:orientation val="minMax"/>
        </c:scaling>
        <c:delete val="1"/>
        <c:axPos val="l"/>
        <c:numFmt formatCode="General" sourceLinked="1"/>
        <c:majorTickMark val="out"/>
        <c:minorTickMark val="none"/>
        <c:tickLblPos val="nextTo"/>
        <c:crossAx val="1341870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BD0AB-5C1B-3844-B740-E06C2A1EF2D1}"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D5DB09B9-BDD2-5C44-AA89-47A2D65C81B1}">
      <dgm:prSet phldrT="[Text]" custT="1"/>
      <dgm:spPr>
        <a:solidFill>
          <a:srgbClr val="FFF8AB"/>
        </a:solidFill>
      </dgm:spPr>
      <dgm:t>
        <a:bodyPr/>
        <a:lstStyle/>
        <a:p>
          <a:pPr algn="l"/>
          <a:r>
            <a:rPr lang="en-US" sz="2800" b="0" dirty="0">
              <a:solidFill>
                <a:srgbClr val="000090"/>
              </a:solidFill>
              <a:effectLst/>
              <a:latin typeface="Calibri Light" panose="020F0302020204030204" pitchFamily="34" charset="0"/>
              <a:ea typeface="ＭＳ Ｐゴシック" charset="0"/>
              <a:cs typeface="Calibri Light" panose="020F0302020204030204" pitchFamily="34" charset="0"/>
            </a:rPr>
            <a:t>In our visits to bright-spot practices, many had implemented the </a:t>
          </a:r>
          <a:r>
            <a:rPr lang="en-US" sz="2800" b="0" dirty="0" err="1">
              <a:solidFill>
                <a:srgbClr val="000090"/>
              </a:solidFill>
              <a:effectLst/>
              <a:latin typeface="Calibri Light" panose="020F0302020204030204" pitchFamily="34" charset="0"/>
              <a:ea typeface="ＭＳ Ｐゴシック" charset="0"/>
              <a:cs typeface="Calibri Light" panose="020F0302020204030204" pitchFamily="34" charset="0"/>
            </a:rPr>
            <a:t>teamlet</a:t>
          </a:r>
          <a:r>
            <a:rPr lang="en-US" sz="2800" b="0" dirty="0">
              <a:solidFill>
                <a:srgbClr val="000090"/>
              </a:solidFill>
              <a:effectLst/>
              <a:latin typeface="Calibri Light" panose="020F0302020204030204" pitchFamily="34" charset="0"/>
              <a:ea typeface="ＭＳ Ｐゴシック" charset="0"/>
              <a:cs typeface="Calibri Light" panose="020F0302020204030204" pitchFamily="34" charset="0"/>
            </a:rPr>
            <a:t> model</a:t>
          </a:r>
          <a:endParaRPr lang="en-US" sz="2800" b="0" dirty="0">
            <a:solidFill>
              <a:srgbClr val="000090"/>
            </a:solidFill>
            <a:effectLst/>
            <a:latin typeface="Calibri Light" panose="020F0302020204030204" pitchFamily="34" charset="0"/>
            <a:cs typeface="Calibri Light" panose="020F0302020204030204" pitchFamily="34" charset="0"/>
          </a:endParaRPr>
        </a:p>
      </dgm:t>
    </dgm:pt>
    <dgm:pt modelId="{DE0D0CA5-1FD8-7E49-A09F-B1F80D14D806}" type="parTrans" cxnId="{1350F379-B258-6C43-9ABF-6AF1772958B0}">
      <dgm:prSet/>
      <dgm:spPr/>
      <dgm:t>
        <a:bodyPr/>
        <a:lstStyle/>
        <a:p>
          <a:endParaRPr lang="en-US"/>
        </a:p>
      </dgm:t>
    </dgm:pt>
    <dgm:pt modelId="{06AACDA6-214A-BA48-A829-1DB27260070D}" type="sibTrans" cxnId="{1350F379-B258-6C43-9ABF-6AF1772958B0}">
      <dgm:prSet/>
      <dgm:spPr/>
      <dgm:t>
        <a:bodyPr/>
        <a:lstStyle/>
        <a:p>
          <a:endParaRPr lang="en-US"/>
        </a:p>
      </dgm:t>
    </dgm:pt>
    <dgm:pt modelId="{D1E1814F-DBAC-F649-9E9E-89BC994E2BD9}">
      <dgm:prSet phldrT="[Text]" custT="1"/>
      <dgm:spPr>
        <a:solidFill>
          <a:schemeClr val="tx2">
            <a:lumMod val="20000"/>
            <a:lumOff val="80000"/>
          </a:schemeClr>
        </a:solidFill>
      </dgm:spPr>
      <dgm:t>
        <a:bodyPr/>
        <a:lstStyle/>
        <a:p>
          <a:pPr algn="l"/>
          <a:r>
            <a:rPr lang="en-US" sz="2800" b="0" dirty="0">
              <a:solidFill>
                <a:srgbClr val="000090"/>
              </a:solidFill>
              <a:effectLst/>
              <a:latin typeface="Calibri Light" panose="020F0302020204030204" pitchFamily="34" charset="0"/>
              <a:ea typeface="ＭＳ Ｐゴシック" charset="0"/>
              <a:cs typeface="Calibri Light" panose="020F0302020204030204" pitchFamily="34" charset="0"/>
            </a:rPr>
            <a:t>The same clinician and MA almost always work together</a:t>
          </a:r>
          <a:endParaRPr lang="en-US" sz="2800" b="0" dirty="0">
            <a:solidFill>
              <a:srgbClr val="000090"/>
            </a:solidFill>
            <a:effectLst/>
            <a:latin typeface="Calibri Light" panose="020F0302020204030204" pitchFamily="34" charset="0"/>
            <a:cs typeface="Calibri Light" panose="020F0302020204030204" pitchFamily="34" charset="0"/>
          </a:endParaRPr>
        </a:p>
      </dgm:t>
    </dgm:pt>
    <dgm:pt modelId="{CB4337BF-65DD-C44D-926F-FB60A79DEE53}" type="parTrans" cxnId="{DD53863B-B278-304A-AC66-8EC2FB821FBC}">
      <dgm:prSet/>
      <dgm:spPr/>
      <dgm:t>
        <a:bodyPr/>
        <a:lstStyle/>
        <a:p>
          <a:endParaRPr lang="en-US"/>
        </a:p>
      </dgm:t>
    </dgm:pt>
    <dgm:pt modelId="{6DCB28D7-5F9F-8E4B-AFB2-0322308296B6}" type="sibTrans" cxnId="{DD53863B-B278-304A-AC66-8EC2FB821FBC}">
      <dgm:prSet/>
      <dgm:spPr/>
      <dgm:t>
        <a:bodyPr/>
        <a:lstStyle/>
        <a:p>
          <a:endParaRPr lang="en-US"/>
        </a:p>
      </dgm:t>
    </dgm:pt>
    <dgm:pt modelId="{94505A59-6468-154C-A584-34D853F54121}">
      <dgm:prSet phldrT="[Text]" custT="1"/>
      <dgm:spPr>
        <a:solidFill>
          <a:srgbClr val="FFF8AB"/>
        </a:solidFill>
      </dgm:spPr>
      <dgm:t>
        <a:bodyPr/>
        <a:lstStyle/>
        <a:p>
          <a:pPr algn="l"/>
          <a:r>
            <a:rPr lang="en-US" sz="2800" b="0" dirty="0">
              <a:solidFill>
                <a:srgbClr val="000090"/>
              </a:solidFill>
              <a:effectLst/>
              <a:latin typeface="Calibri Light" panose="020F0302020204030204" pitchFamily="34" charset="0"/>
              <a:ea typeface="ＭＳ Ｐゴシック" charset="0"/>
              <a:cs typeface="Calibri Light" panose="020F0302020204030204" pitchFamily="34" charset="0"/>
            </a:rPr>
            <a:t>Patients empaneled to a </a:t>
          </a:r>
          <a:r>
            <a:rPr lang="en-US" sz="2800" b="0" dirty="0" err="1">
              <a:solidFill>
                <a:srgbClr val="000090"/>
              </a:solidFill>
              <a:effectLst/>
              <a:latin typeface="Calibri Light" panose="020F0302020204030204" pitchFamily="34" charset="0"/>
              <a:ea typeface="ＭＳ Ｐゴシック" charset="0"/>
              <a:cs typeface="Calibri Light" panose="020F0302020204030204" pitchFamily="34" charset="0"/>
            </a:rPr>
            <a:t>teamlet</a:t>
          </a:r>
          <a:r>
            <a:rPr lang="en-US" sz="2800" b="0" dirty="0">
              <a:solidFill>
                <a:srgbClr val="000090"/>
              </a:solidFill>
              <a:effectLst/>
              <a:latin typeface="Calibri Light" panose="020F0302020204030204" pitchFamily="34" charset="0"/>
              <a:ea typeface="ＭＳ Ｐゴシック" charset="0"/>
              <a:cs typeface="Calibri Light" panose="020F0302020204030204" pitchFamily="34" charset="0"/>
            </a:rPr>
            <a:t> are almost always cared for by that </a:t>
          </a:r>
          <a:r>
            <a:rPr lang="en-US" sz="2800" b="0" dirty="0" err="1">
              <a:solidFill>
                <a:srgbClr val="000090"/>
              </a:solidFill>
              <a:effectLst/>
              <a:latin typeface="Calibri Light" panose="020F0302020204030204" pitchFamily="34" charset="0"/>
              <a:ea typeface="ＭＳ Ｐゴシック" charset="0"/>
              <a:cs typeface="Calibri Light" panose="020F0302020204030204" pitchFamily="34" charset="0"/>
            </a:rPr>
            <a:t>teamlet</a:t>
          </a:r>
          <a:endParaRPr lang="en-US" sz="2800" b="0" dirty="0">
            <a:solidFill>
              <a:srgbClr val="000090"/>
            </a:solidFill>
            <a:effectLst/>
            <a:latin typeface="Calibri Light" panose="020F0302020204030204" pitchFamily="34" charset="0"/>
            <a:cs typeface="Calibri Light" panose="020F0302020204030204" pitchFamily="34" charset="0"/>
          </a:endParaRPr>
        </a:p>
      </dgm:t>
    </dgm:pt>
    <dgm:pt modelId="{5070728E-C333-A14E-9254-AF2AB468A632}" type="parTrans" cxnId="{3FA43AED-09B9-B54C-A09E-F6E6997F0262}">
      <dgm:prSet/>
      <dgm:spPr/>
      <dgm:t>
        <a:bodyPr/>
        <a:lstStyle/>
        <a:p>
          <a:endParaRPr lang="en-US"/>
        </a:p>
      </dgm:t>
    </dgm:pt>
    <dgm:pt modelId="{58DBBE37-D455-D743-9337-74980B451BC4}" type="sibTrans" cxnId="{3FA43AED-09B9-B54C-A09E-F6E6997F0262}">
      <dgm:prSet/>
      <dgm:spPr/>
      <dgm:t>
        <a:bodyPr/>
        <a:lstStyle/>
        <a:p>
          <a:endParaRPr lang="en-US"/>
        </a:p>
      </dgm:t>
    </dgm:pt>
    <dgm:pt modelId="{3424AC4C-391F-2545-BA5B-7A02F056B95A}" type="pres">
      <dgm:prSet presAssocID="{2FEBD0AB-5C1B-3844-B740-E06C2A1EF2D1}" presName="Name0" presStyleCnt="0">
        <dgm:presLayoutVars>
          <dgm:dir/>
          <dgm:animLvl val="lvl"/>
          <dgm:resizeHandles val="exact"/>
        </dgm:presLayoutVars>
      </dgm:prSet>
      <dgm:spPr/>
      <dgm:t>
        <a:bodyPr/>
        <a:lstStyle/>
        <a:p>
          <a:endParaRPr lang="en-US"/>
        </a:p>
      </dgm:t>
    </dgm:pt>
    <dgm:pt modelId="{5363AC81-CBDF-184A-B1A7-8018C2017137}" type="pres">
      <dgm:prSet presAssocID="{D5DB09B9-BDD2-5C44-AA89-47A2D65C81B1}" presName="linNode" presStyleCnt="0"/>
      <dgm:spPr/>
    </dgm:pt>
    <dgm:pt modelId="{3856D0CF-1F72-CB48-B302-A1DB23ADF5CD}" type="pres">
      <dgm:prSet presAssocID="{D5DB09B9-BDD2-5C44-AA89-47A2D65C81B1}" presName="parentText" presStyleLbl="node1" presStyleIdx="0" presStyleCnt="3" custScaleX="2000000" custLinFactNeighborX="-4186" custLinFactNeighborY="-45583">
        <dgm:presLayoutVars>
          <dgm:chMax val="1"/>
          <dgm:bulletEnabled val="1"/>
        </dgm:presLayoutVars>
      </dgm:prSet>
      <dgm:spPr/>
      <dgm:t>
        <a:bodyPr/>
        <a:lstStyle/>
        <a:p>
          <a:endParaRPr lang="en-US"/>
        </a:p>
      </dgm:t>
    </dgm:pt>
    <dgm:pt modelId="{2745388B-CE48-1E4A-BC83-5E51D41F98F7}" type="pres">
      <dgm:prSet presAssocID="{06AACDA6-214A-BA48-A829-1DB27260070D}" presName="sp" presStyleCnt="0"/>
      <dgm:spPr/>
    </dgm:pt>
    <dgm:pt modelId="{1EF26468-3659-5845-9198-497E3979D31A}" type="pres">
      <dgm:prSet presAssocID="{D1E1814F-DBAC-F649-9E9E-89BC994E2BD9}" presName="linNode" presStyleCnt="0"/>
      <dgm:spPr/>
    </dgm:pt>
    <dgm:pt modelId="{E1C1A672-6373-2349-92B6-7BD03A19A077}" type="pres">
      <dgm:prSet presAssocID="{D1E1814F-DBAC-F649-9E9E-89BC994E2BD9}" presName="parentText" presStyleLbl="node1" presStyleIdx="1" presStyleCnt="3" custScaleX="277777">
        <dgm:presLayoutVars>
          <dgm:chMax val="1"/>
          <dgm:bulletEnabled val="1"/>
        </dgm:presLayoutVars>
      </dgm:prSet>
      <dgm:spPr/>
      <dgm:t>
        <a:bodyPr/>
        <a:lstStyle/>
        <a:p>
          <a:endParaRPr lang="en-US"/>
        </a:p>
      </dgm:t>
    </dgm:pt>
    <dgm:pt modelId="{32AC7560-6CFB-7D42-8EDE-1DA04C213732}" type="pres">
      <dgm:prSet presAssocID="{6DCB28D7-5F9F-8E4B-AFB2-0322308296B6}" presName="sp" presStyleCnt="0"/>
      <dgm:spPr/>
    </dgm:pt>
    <dgm:pt modelId="{47599F22-EED9-F643-AEBA-B23C8D1DE3A3}" type="pres">
      <dgm:prSet presAssocID="{94505A59-6468-154C-A584-34D853F54121}" presName="linNode" presStyleCnt="0"/>
      <dgm:spPr/>
    </dgm:pt>
    <dgm:pt modelId="{280FEE61-DE91-A741-976E-569B2A3F5BE5}" type="pres">
      <dgm:prSet presAssocID="{94505A59-6468-154C-A584-34D853F54121}" presName="parentText" presStyleLbl="node1" presStyleIdx="2" presStyleCnt="3" custScaleX="277777">
        <dgm:presLayoutVars>
          <dgm:chMax val="1"/>
          <dgm:bulletEnabled val="1"/>
        </dgm:presLayoutVars>
      </dgm:prSet>
      <dgm:spPr/>
      <dgm:t>
        <a:bodyPr/>
        <a:lstStyle/>
        <a:p>
          <a:endParaRPr lang="en-US"/>
        </a:p>
      </dgm:t>
    </dgm:pt>
  </dgm:ptLst>
  <dgm:cxnLst>
    <dgm:cxn modelId="{99DEB787-BD43-9346-9505-0602AC9E91C7}" type="presOf" srcId="{94505A59-6468-154C-A584-34D853F54121}" destId="{280FEE61-DE91-A741-976E-569B2A3F5BE5}" srcOrd="0" destOrd="0" presId="urn:microsoft.com/office/officeart/2005/8/layout/vList5"/>
    <dgm:cxn modelId="{3FA43AED-09B9-B54C-A09E-F6E6997F0262}" srcId="{2FEBD0AB-5C1B-3844-B740-E06C2A1EF2D1}" destId="{94505A59-6468-154C-A584-34D853F54121}" srcOrd="2" destOrd="0" parTransId="{5070728E-C333-A14E-9254-AF2AB468A632}" sibTransId="{58DBBE37-D455-D743-9337-74980B451BC4}"/>
    <dgm:cxn modelId="{9FEE410B-1A83-2048-B7D5-C33B413CF4AD}" type="presOf" srcId="{D1E1814F-DBAC-F649-9E9E-89BC994E2BD9}" destId="{E1C1A672-6373-2349-92B6-7BD03A19A077}" srcOrd="0" destOrd="0" presId="urn:microsoft.com/office/officeart/2005/8/layout/vList5"/>
    <dgm:cxn modelId="{1350F379-B258-6C43-9ABF-6AF1772958B0}" srcId="{2FEBD0AB-5C1B-3844-B740-E06C2A1EF2D1}" destId="{D5DB09B9-BDD2-5C44-AA89-47A2D65C81B1}" srcOrd="0" destOrd="0" parTransId="{DE0D0CA5-1FD8-7E49-A09F-B1F80D14D806}" sibTransId="{06AACDA6-214A-BA48-A829-1DB27260070D}"/>
    <dgm:cxn modelId="{DD53863B-B278-304A-AC66-8EC2FB821FBC}" srcId="{2FEBD0AB-5C1B-3844-B740-E06C2A1EF2D1}" destId="{D1E1814F-DBAC-F649-9E9E-89BC994E2BD9}" srcOrd="1" destOrd="0" parTransId="{CB4337BF-65DD-C44D-926F-FB60A79DEE53}" sibTransId="{6DCB28D7-5F9F-8E4B-AFB2-0322308296B6}"/>
    <dgm:cxn modelId="{28173739-6BBB-4548-98EA-047FA930F7B7}" type="presOf" srcId="{D5DB09B9-BDD2-5C44-AA89-47A2D65C81B1}" destId="{3856D0CF-1F72-CB48-B302-A1DB23ADF5CD}" srcOrd="0" destOrd="0" presId="urn:microsoft.com/office/officeart/2005/8/layout/vList5"/>
    <dgm:cxn modelId="{BD3F03E3-B640-354D-942A-99CB0897A132}" type="presOf" srcId="{2FEBD0AB-5C1B-3844-B740-E06C2A1EF2D1}" destId="{3424AC4C-391F-2545-BA5B-7A02F056B95A}" srcOrd="0" destOrd="0" presId="urn:microsoft.com/office/officeart/2005/8/layout/vList5"/>
    <dgm:cxn modelId="{A12CF5F0-4093-DA4C-8617-2E64353E3E6E}" type="presParOf" srcId="{3424AC4C-391F-2545-BA5B-7A02F056B95A}" destId="{5363AC81-CBDF-184A-B1A7-8018C2017137}" srcOrd="0" destOrd="0" presId="urn:microsoft.com/office/officeart/2005/8/layout/vList5"/>
    <dgm:cxn modelId="{AD462EC1-BF00-1348-A896-4A5CB9261E98}" type="presParOf" srcId="{5363AC81-CBDF-184A-B1A7-8018C2017137}" destId="{3856D0CF-1F72-CB48-B302-A1DB23ADF5CD}" srcOrd="0" destOrd="0" presId="urn:microsoft.com/office/officeart/2005/8/layout/vList5"/>
    <dgm:cxn modelId="{18C3ABB6-B397-4C41-9B2C-491F3E459979}" type="presParOf" srcId="{3424AC4C-391F-2545-BA5B-7A02F056B95A}" destId="{2745388B-CE48-1E4A-BC83-5E51D41F98F7}" srcOrd="1" destOrd="0" presId="urn:microsoft.com/office/officeart/2005/8/layout/vList5"/>
    <dgm:cxn modelId="{591E95DF-E82A-624E-BAFA-B0C09D4FEE6E}" type="presParOf" srcId="{3424AC4C-391F-2545-BA5B-7A02F056B95A}" destId="{1EF26468-3659-5845-9198-497E3979D31A}" srcOrd="2" destOrd="0" presId="urn:microsoft.com/office/officeart/2005/8/layout/vList5"/>
    <dgm:cxn modelId="{D207B92A-32D7-114D-97C0-3E30A991E6C2}" type="presParOf" srcId="{1EF26468-3659-5845-9198-497E3979D31A}" destId="{E1C1A672-6373-2349-92B6-7BD03A19A077}" srcOrd="0" destOrd="0" presId="urn:microsoft.com/office/officeart/2005/8/layout/vList5"/>
    <dgm:cxn modelId="{C5A0662D-B0E2-D14E-835B-ECC3D319F3C7}" type="presParOf" srcId="{3424AC4C-391F-2545-BA5B-7A02F056B95A}" destId="{32AC7560-6CFB-7D42-8EDE-1DA04C213732}" srcOrd="3" destOrd="0" presId="urn:microsoft.com/office/officeart/2005/8/layout/vList5"/>
    <dgm:cxn modelId="{4CA2FCB7-984C-F44B-9CE8-342E0AC966D1}" type="presParOf" srcId="{3424AC4C-391F-2545-BA5B-7A02F056B95A}" destId="{47599F22-EED9-F643-AEBA-B23C8D1DE3A3}" srcOrd="4" destOrd="0" presId="urn:microsoft.com/office/officeart/2005/8/layout/vList5"/>
    <dgm:cxn modelId="{AE41F78C-B225-024F-B650-8E980FDEF32A}" type="presParOf" srcId="{47599F22-EED9-F643-AEBA-B23C8D1DE3A3}" destId="{280FEE61-DE91-A741-976E-569B2A3F5BE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28C58B-5F22-4D4C-B735-68A62C9A42CB}"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901214BB-7062-1146-8263-381FE67BAA96}">
      <dgm:prSet phldrT="[Text]" custT="1"/>
      <dgm:spPr>
        <a:solidFill>
          <a:schemeClr val="accent2">
            <a:lumMod val="40000"/>
            <a:lumOff val="60000"/>
          </a:schemeClr>
        </a:solidFill>
      </dgm:spPr>
      <dgm:t>
        <a:bodyPr/>
        <a:lstStyle/>
        <a:p>
          <a:pPr algn="l">
            <a:lnSpc>
              <a:spcPct val="100000"/>
            </a:lnSpc>
            <a:spcAft>
              <a:spcPts val="408"/>
            </a:spcAft>
          </a:pPr>
          <a:r>
            <a:rPr lang="en-US" sz="2800" b="0" dirty="0">
              <a:solidFill>
                <a:srgbClr val="000090"/>
              </a:solidFill>
              <a:effectLst/>
              <a:latin typeface="Calibri Light" panose="020F0302020204030204" pitchFamily="34" charset="0"/>
              <a:ea typeface="ＭＳ Ｐゴシック" charset="0"/>
              <a:cs typeface="Calibri Light" panose="020F0302020204030204" pitchFamily="34" charset="0"/>
            </a:rPr>
            <a:t>Through the </a:t>
          </a:r>
        </a:p>
        <a:p>
          <a:pPr algn="l">
            <a:lnSpc>
              <a:spcPct val="100000"/>
            </a:lnSpc>
            <a:spcAft>
              <a:spcPts val="408"/>
            </a:spcAft>
          </a:pPr>
          <a:r>
            <a:rPr lang="en-US" sz="2800" b="0" dirty="0">
              <a:solidFill>
                <a:srgbClr val="000090"/>
              </a:solidFill>
              <a:effectLst/>
              <a:latin typeface="Calibri Light" panose="020F0302020204030204" pitchFamily="34" charset="0"/>
              <a:ea typeface="ＭＳ Ｐゴシック" charset="0"/>
              <a:cs typeface="Calibri Light" panose="020F0302020204030204" pitchFamily="34" charset="0"/>
            </a:rPr>
            <a:t>patient’s eyes</a:t>
          </a:r>
          <a:endParaRPr lang="en-US" sz="2800" b="0" dirty="0">
            <a:solidFill>
              <a:srgbClr val="000090"/>
            </a:solidFill>
            <a:effectLst/>
            <a:latin typeface="Calibri Light" panose="020F0302020204030204" pitchFamily="34" charset="0"/>
            <a:cs typeface="Calibri Light" panose="020F0302020204030204" pitchFamily="34" charset="0"/>
          </a:endParaRPr>
        </a:p>
      </dgm:t>
    </dgm:pt>
    <dgm:pt modelId="{FC37093A-27CF-5B46-B22F-081D47442FDD}" type="parTrans" cxnId="{2CB11A36-AC97-2C41-9278-918BBD84708E}">
      <dgm:prSet/>
      <dgm:spPr/>
      <dgm:t>
        <a:bodyPr/>
        <a:lstStyle/>
        <a:p>
          <a:endParaRPr lang="en-US">
            <a:latin typeface="Calibri Light" panose="020F0302020204030204" pitchFamily="34" charset="0"/>
            <a:cs typeface="Calibri Light" panose="020F0302020204030204" pitchFamily="34" charset="0"/>
          </a:endParaRPr>
        </a:p>
      </dgm:t>
    </dgm:pt>
    <dgm:pt modelId="{C551EE30-6A54-E740-832C-CBD8C8AE630D}" type="sibTrans" cxnId="{2CB11A36-AC97-2C41-9278-918BBD84708E}">
      <dgm:prSet/>
      <dgm:spPr/>
      <dgm:t>
        <a:bodyPr/>
        <a:lstStyle/>
        <a:p>
          <a:endParaRPr lang="en-US">
            <a:latin typeface="Calibri Light" panose="020F0302020204030204" pitchFamily="34" charset="0"/>
            <a:cs typeface="Calibri Light" panose="020F0302020204030204" pitchFamily="34" charset="0"/>
          </a:endParaRPr>
        </a:p>
      </dgm:t>
    </dgm:pt>
    <dgm:pt modelId="{329794F7-BD0A-D740-BBEF-76AEA8347B63}">
      <dgm:prSet phldrT="[Text]" custT="1"/>
      <dgm:spPr>
        <a:solidFill>
          <a:schemeClr val="tx2">
            <a:lumMod val="20000"/>
            <a:lumOff val="80000"/>
            <a:alpha val="90000"/>
          </a:schemeClr>
        </a:solidFill>
      </dgm:spPr>
      <dgm:t>
        <a:bodyPr/>
        <a:lstStyle/>
        <a:p>
          <a:r>
            <a:rPr lang="en-US" sz="2000" b="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Patients prefer small practices over large practices </a:t>
          </a:r>
          <a:r>
            <a:rPr lang="en-US" sz="1600" b="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[Rubin et al, JAMA 1993;270:835]. </a:t>
          </a:r>
          <a:endParaRPr lang="en-US" sz="1600" b="0" dirty="0">
            <a:solidFill>
              <a:srgbClr val="000090"/>
            </a:solidFill>
            <a:latin typeface="Calibri Light" panose="020F0302020204030204" pitchFamily="34" charset="0"/>
            <a:cs typeface="Calibri Light" panose="020F0302020204030204" pitchFamily="34" charset="0"/>
          </a:endParaRPr>
        </a:p>
      </dgm:t>
    </dgm:pt>
    <dgm:pt modelId="{87D71AC1-55FB-BD48-A73D-5E4CA8AB1CB2}" type="parTrans" cxnId="{9B525800-5FF1-C54F-8E98-E2326EC3D6D2}">
      <dgm:prSet/>
      <dgm:spPr/>
      <dgm:t>
        <a:bodyPr/>
        <a:lstStyle/>
        <a:p>
          <a:endParaRPr lang="en-US">
            <a:latin typeface="Calibri Light" panose="020F0302020204030204" pitchFamily="34" charset="0"/>
            <a:cs typeface="Calibri Light" panose="020F0302020204030204" pitchFamily="34" charset="0"/>
          </a:endParaRPr>
        </a:p>
      </dgm:t>
    </dgm:pt>
    <dgm:pt modelId="{573E7FDC-5D81-D748-902C-D9EBE2F15DB3}" type="sibTrans" cxnId="{9B525800-5FF1-C54F-8E98-E2326EC3D6D2}">
      <dgm:prSet/>
      <dgm:spPr/>
      <dgm:t>
        <a:bodyPr/>
        <a:lstStyle/>
        <a:p>
          <a:endParaRPr lang="en-US">
            <a:latin typeface="Calibri Light" panose="020F0302020204030204" pitchFamily="34" charset="0"/>
            <a:cs typeface="Calibri Light" panose="020F0302020204030204" pitchFamily="34" charset="0"/>
          </a:endParaRPr>
        </a:p>
      </dgm:t>
    </dgm:pt>
    <dgm:pt modelId="{2C03F796-AC73-7C4C-80EC-0D12FFFF4B42}">
      <dgm:prSet phldrT="[Text]" custT="1"/>
      <dgm:spPr>
        <a:solidFill>
          <a:schemeClr val="tx2">
            <a:lumMod val="20000"/>
            <a:lumOff val="80000"/>
            <a:alpha val="90000"/>
          </a:schemeClr>
        </a:solidFill>
      </dgm:spPr>
      <dgm:t>
        <a:bodyPr/>
        <a:lstStyle/>
        <a:p>
          <a:r>
            <a:rPr lang="en-US" sz="2000" b="0" dirty="0" err="1">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Teamlets</a:t>
          </a:r>
          <a:r>
            <a:rPr lang="en-US" sz="2000" b="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 convert large, often impersonal practices into small units comfortable for patients.</a:t>
          </a:r>
          <a:endParaRPr lang="en-US" sz="2000" b="0" dirty="0">
            <a:solidFill>
              <a:srgbClr val="000090"/>
            </a:solidFill>
            <a:latin typeface="Calibri Light" panose="020F0302020204030204" pitchFamily="34" charset="0"/>
            <a:cs typeface="Calibri Light" panose="020F0302020204030204" pitchFamily="34" charset="0"/>
          </a:endParaRPr>
        </a:p>
      </dgm:t>
    </dgm:pt>
    <dgm:pt modelId="{50A927C8-EE74-824C-A3CC-464D38738120}" type="parTrans" cxnId="{05F776CC-B6BA-DD4D-93D3-CAFA47B32061}">
      <dgm:prSet/>
      <dgm:spPr/>
      <dgm:t>
        <a:bodyPr/>
        <a:lstStyle/>
        <a:p>
          <a:endParaRPr lang="en-US">
            <a:latin typeface="Calibri Light" panose="020F0302020204030204" pitchFamily="34" charset="0"/>
            <a:cs typeface="Calibri Light" panose="020F0302020204030204" pitchFamily="34" charset="0"/>
          </a:endParaRPr>
        </a:p>
      </dgm:t>
    </dgm:pt>
    <dgm:pt modelId="{2E3E3738-ABFD-4D42-B1C0-B46F70B83202}" type="sibTrans" cxnId="{05F776CC-B6BA-DD4D-93D3-CAFA47B32061}">
      <dgm:prSet/>
      <dgm:spPr/>
      <dgm:t>
        <a:bodyPr/>
        <a:lstStyle/>
        <a:p>
          <a:endParaRPr lang="en-US">
            <a:latin typeface="Calibri Light" panose="020F0302020204030204" pitchFamily="34" charset="0"/>
            <a:cs typeface="Calibri Light" panose="020F0302020204030204" pitchFamily="34" charset="0"/>
          </a:endParaRPr>
        </a:p>
      </dgm:t>
    </dgm:pt>
    <dgm:pt modelId="{EF8E42CB-10F8-AF48-866D-08B304F615EE}">
      <dgm:prSet phldrT="[Text]" custT="1"/>
      <dgm:spPr>
        <a:solidFill>
          <a:srgbClr val="E6B9B8"/>
        </a:solidFill>
      </dgm:spPr>
      <dgm:t>
        <a:bodyPr/>
        <a:lstStyle/>
        <a:p>
          <a:pPr algn="l"/>
          <a:r>
            <a:rPr lang="en-US" sz="2800" b="0" dirty="0">
              <a:solidFill>
                <a:srgbClr val="000090"/>
              </a:solidFill>
              <a:effectLst/>
              <a:latin typeface="Calibri Light" panose="020F0302020204030204" pitchFamily="34" charset="0"/>
              <a:cs typeface="Calibri Light" panose="020F0302020204030204" pitchFamily="34" charset="0"/>
            </a:rPr>
            <a:t>For clinicians</a:t>
          </a:r>
        </a:p>
      </dgm:t>
    </dgm:pt>
    <dgm:pt modelId="{920D9F22-A039-984B-928B-129E449366CB}" type="parTrans" cxnId="{4E61DF77-FB54-C64D-A7C5-EFD973EF61B6}">
      <dgm:prSet/>
      <dgm:spPr/>
      <dgm:t>
        <a:bodyPr/>
        <a:lstStyle/>
        <a:p>
          <a:endParaRPr lang="en-US">
            <a:latin typeface="Calibri Light" panose="020F0302020204030204" pitchFamily="34" charset="0"/>
            <a:cs typeface="Calibri Light" panose="020F0302020204030204" pitchFamily="34" charset="0"/>
          </a:endParaRPr>
        </a:p>
      </dgm:t>
    </dgm:pt>
    <dgm:pt modelId="{0269C7D3-6048-974F-A517-435CCB1371FA}" type="sibTrans" cxnId="{4E61DF77-FB54-C64D-A7C5-EFD973EF61B6}">
      <dgm:prSet/>
      <dgm:spPr/>
      <dgm:t>
        <a:bodyPr/>
        <a:lstStyle/>
        <a:p>
          <a:endParaRPr lang="en-US">
            <a:latin typeface="Calibri Light" panose="020F0302020204030204" pitchFamily="34" charset="0"/>
            <a:cs typeface="Calibri Light" panose="020F0302020204030204" pitchFamily="34" charset="0"/>
          </a:endParaRPr>
        </a:p>
      </dgm:t>
    </dgm:pt>
    <dgm:pt modelId="{DFA48FDE-4190-CB4A-9C65-5D786832621D}">
      <dgm:prSet phldrT="[Text]" custT="1"/>
      <dgm:spPr>
        <a:solidFill>
          <a:schemeClr val="tx2">
            <a:lumMod val="20000"/>
            <a:lumOff val="80000"/>
            <a:alpha val="90000"/>
          </a:schemeClr>
        </a:solidFill>
      </dgm:spPr>
      <dgm:t>
        <a:bodyPr/>
        <a:lstStyle/>
        <a:p>
          <a:r>
            <a:rPr lang="en-US" sz="2000" b="0" dirty="0">
              <a:solidFill>
                <a:srgbClr val="000090"/>
              </a:solidFill>
              <a:effectLst/>
              <a:latin typeface="Calibri Light" panose="020F0302020204030204" pitchFamily="34" charset="0"/>
              <a:ea typeface="ＭＳ Ｐゴシック" charset="0"/>
              <a:cs typeface="Calibri Light" panose="020F0302020204030204" pitchFamily="34" charset="0"/>
            </a:rPr>
            <a:t>Working in stable </a:t>
          </a:r>
          <a:r>
            <a:rPr lang="en-US" sz="2000" b="0" dirty="0" err="1">
              <a:solidFill>
                <a:srgbClr val="000090"/>
              </a:solidFill>
              <a:effectLst/>
              <a:latin typeface="Calibri Light" panose="020F0302020204030204" pitchFamily="34" charset="0"/>
              <a:ea typeface="ＭＳ Ｐゴシック" charset="0"/>
              <a:cs typeface="Calibri Light" panose="020F0302020204030204" pitchFamily="34" charset="0"/>
            </a:rPr>
            <a:t>teamlets</a:t>
          </a:r>
          <a:r>
            <a:rPr lang="en-US" sz="2000" b="0" dirty="0">
              <a:solidFill>
                <a:srgbClr val="000090"/>
              </a:solidFill>
              <a:effectLst/>
              <a:latin typeface="Calibri Light" panose="020F0302020204030204" pitchFamily="34" charset="0"/>
              <a:ea typeface="ＭＳ Ｐゴシック" charset="0"/>
              <a:cs typeface="Calibri Light" panose="020F0302020204030204" pitchFamily="34" charset="0"/>
            </a:rPr>
            <a:t> is associated with lower burnout rates than working in teams with shifting personnel or no teams </a:t>
          </a:r>
          <a:r>
            <a:rPr lang="en-US" sz="1600" b="0" dirty="0">
              <a:solidFill>
                <a:srgbClr val="000090"/>
              </a:solidFill>
              <a:effectLst/>
              <a:latin typeface="Calibri Light" panose="020F0302020204030204" pitchFamily="34" charset="0"/>
              <a:ea typeface="ＭＳ Ｐゴシック" charset="0"/>
              <a:cs typeface="Calibri Light" panose="020F0302020204030204" pitchFamily="34" charset="0"/>
            </a:rPr>
            <a:t>[Willard- Grace et al, J Am Board </a:t>
          </a:r>
          <a:r>
            <a:rPr lang="en-US" sz="1600" b="0" dirty="0" err="1">
              <a:solidFill>
                <a:srgbClr val="000090"/>
              </a:solidFill>
              <a:effectLst/>
              <a:latin typeface="Calibri Light" panose="020F0302020204030204" pitchFamily="34" charset="0"/>
              <a:ea typeface="ＭＳ Ｐゴシック" charset="0"/>
              <a:cs typeface="Calibri Light" panose="020F0302020204030204" pitchFamily="34" charset="0"/>
            </a:rPr>
            <a:t>Fam</a:t>
          </a:r>
          <a:r>
            <a:rPr lang="en-US" sz="1600" b="0" dirty="0">
              <a:solidFill>
                <a:srgbClr val="000090"/>
              </a:solidFill>
              <a:effectLst/>
              <a:latin typeface="Calibri Light" panose="020F0302020204030204" pitchFamily="34" charset="0"/>
              <a:ea typeface="ＭＳ Ｐゴシック" charset="0"/>
              <a:cs typeface="Calibri Light" panose="020F0302020204030204" pitchFamily="34" charset="0"/>
            </a:rPr>
            <a:t> Med 2014;27:229].</a:t>
          </a:r>
          <a:endParaRPr lang="en-US" sz="1600" b="0" dirty="0">
            <a:solidFill>
              <a:srgbClr val="000090"/>
            </a:solidFill>
            <a:effectLst/>
            <a:latin typeface="Calibri Light" panose="020F0302020204030204" pitchFamily="34" charset="0"/>
            <a:cs typeface="Calibri Light" panose="020F0302020204030204" pitchFamily="34" charset="0"/>
          </a:endParaRPr>
        </a:p>
      </dgm:t>
    </dgm:pt>
    <dgm:pt modelId="{10AF93B5-8D4B-9D4F-8013-AAD6D1542A6D}" type="parTrans" cxnId="{338A6F61-783E-E84E-B91C-9A18EE73B982}">
      <dgm:prSet/>
      <dgm:spPr/>
      <dgm:t>
        <a:bodyPr/>
        <a:lstStyle/>
        <a:p>
          <a:endParaRPr lang="en-US">
            <a:latin typeface="Calibri Light" panose="020F0302020204030204" pitchFamily="34" charset="0"/>
            <a:cs typeface="Calibri Light" panose="020F0302020204030204" pitchFamily="34" charset="0"/>
          </a:endParaRPr>
        </a:p>
      </dgm:t>
    </dgm:pt>
    <dgm:pt modelId="{30825DBE-269A-2C4D-B68D-620712CD1D36}" type="sibTrans" cxnId="{338A6F61-783E-E84E-B91C-9A18EE73B982}">
      <dgm:prSet/>
      <dgm:spPr/>
      <dgm:t>
        <a:bodyPr/>
        <a:lstStyle/>
        <a:p>
          <a:endParaRPr lang="en-US">
            <a:latin typeface="Calibri Light" panose="020F0302020204030204" pitchFamily="34" charset="0"/>
            <a:cs typeface="Calibri Light" panose="020F0302020204030204" pitchFamily="34" charset="0"/>
          </a:endParaRPr>
        </a:p>
      </dgm:t>
    </dgm:pt>
    <dgm:pt modelId="{129F6717-F338-DB4E-A6F0-28CB9B9CE572}">
      <dgm:prSet phldrT="[Text]" custT="1"/>
      <dgm:spPr>
        <a:solidFill>
          <a:schemeClr val="tx2">
            <a:lumMod val="20000"/>
            <a:lumOff val="80000"/>
            <a:alpha val="90000"/>
          </a:schemeClr>
        </a:solidFill>
      </dgm:spPr>
      <dgm:t>
        <a:bodyPr/>
        <a:lstStyle/>
        <a:p>
          <a:r>
            <a:rPr lang="en-US" sz="2000" b="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Familiarity: patients know their </a:t>
          </a:r>
          <a:r>
            <a:rPr lang="en-US" sz="2000" b="0" dirty="0" err="1">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teamlet</a:t>
          </a:r>
          <a:r>
            <a:rPr lang="en-US" sz="2000" b="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 members and </a:t>
          </a:r>
          <a:r>
            <a:rPr lang="en-US" sz="2000" b="0" dirty="0" err="1">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teamlets</a:t>
          </a:r>
          <a:r>
            <a:rPr lang="en-US" sz="2000" b="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 know their patients.</a:t>
          </a:r>
          <a:endParaRPr lang="en-US" sz="2000" b="0" dirty="0">
            <a:solidFill>
              <a:srgbClr val="000090"/>
            </a:solidFill>
            <a:latin typeface="Calibri Light" panose="020F0302020204030204" pitchFamily="34" charset="0"/>
            <a:cs typeface="Calibri Light" panose="020F0302020204030204" pitchFamily="34" charset="0"/>
          </a:endParaRPr>
        </a:p>
      </dgm:t>
    </dgm:pt>
    <dgm:pt modelId="{67264352-FA79-4241-A67D-A59DAAE29846}" type="parTrans" cxnId="{BA8806D7-C4CD-0C43-B28D-CA66D001F6FB}">
      <dgm:prSet/>
      <dgm:spPr/>
      <dgm:t>
        <a:bodyPr/>
        <a:lstStyle/>
        <a:p>
          <a:endParaRPr lang="en-US">
            <a:latin typeface="Calibri Light" panose="020F0302020204030204" pitchFamily="34" charset="0"/>
            <a:cs typeface="Calibri Light" panose="020F0302020204030204" pitchFamily="34" charset="0"/>
          </a:endParaRPr>
        </a:p>
      </dgm:t>
    </dgm:pt>
    <dgm:pt modelId="{5460622B-F7BE-4B4E-BA4E-D4D3875943AB}" type="sibTrans" cxnId="{BA8806D7-C4CD-0C43-B28D-CA66D001F6FB}">
      <dgm:prSet/>
      <dgm:spPr/>
      <dgm:t>
        <a:bodyPr/>
        <a:lstStyle/>
        <a:p>
          <a:endParaRPr lang="en-US">
            <a:latin typeface="Calibri Light" panose="020F0302020204030204" pitchFamily="34" charset="0"/>
            <a:cs typeface="Calibri Light" panose="020F0302020204030204" pitchFamily="34" charset="0"/>
          </a:endParaRPr>
        </a:p>
      </dgm:t>
    </dgm:pt>
    <dgm:pt modelId="{F53F2393-BB74-F74F-985A-D5B70558703F}" type="pres">
      <dgm:prSet presAssocID="{0228C58B-5F22-4D4C-B735-68A62C9A42CB}" presName="Name0" presStyleCnt="0">
        <dgm:presLayoutVars>
          <dgm:dir/>
          <dgm:animLvl val="lvl"/>
          <dgm:resizeHandles val="exact"/>
        </dgm:presLayoutVars>
      </dgm:prSet>
      <dgm:spPr/>
      <dgm:t>
        <a:bodyPr/>
        <a:lstStyle/>
        <a:p>
          <a:endParaRPr lang="en-US"/>
        </a:p>
      </dgm:t>
    </dgm:pt>
    <dgm:pt modelId="{40E52C76-B0EE-2745-A671-00F632081DEF}" type="pres">
      <dgm:prSet presAssocID="{901214BB-7062-1146-8263-381FE67BAA96}" presName="linNode" presStyleCnt="0"/>
      <dgm:spPr/>
    </dgm:pt>
    <dgm:pt modelId="{B8652FAB-43EF-964E-A7B3-715A70CB0934}" type="pres">
      <dgm:prSet presAssocID="{901214BB-7062-1146-8263-381FE67BAA96}" presName="parentText" presStyleLbl="node1" presStyleIdx="0" presStyleCnt="2">
        <dgm:presLayoutVars>
          <dgm:chMax val="1"/>
          <dgm:bulletEnabled val="1"/>
        </dgm:presLayoutVars>
      </dgm:prSet>
      <dgm:spPr/>
      <dgm:t>
        <a:bodyPr/>
        <a:lstStyle/>
        <a:p>
          <a:endParaRPr lang="en-US"/>
        </a:p>
      </dgm:t>
    </dgm:pt>
    <dgm:pt modelId="{216A0A0A-7BB5-C64A-AA7A-0B89544A81DF}" type="pres">
      <dgm:prSet presAssocID="{901214BB-7062-1146-8263-381FE67BAA96}" presName="descendantText" presStyleLbl="alignAccFollowNode1" presStyleIdx="0" presStyleCnt="2" custScaleX="164077" custScaleY="110469" custLinFactNeighborX="0" custLinFactNeighborY="452">
        <dgm:presLayoutVars>
          <dgm:bulletEnabled val="1"/>
        </dgm:presLayoutVars>
      </dgm:prSet>
      <dgm:spPr/>
      <dgm:t>
        <a:bodyPr/>
        <a:lstStyle/>
        <a:p>
          <a:endParaRPr lang="en-US"/>
        </a:p>
      </dgm:t>
    </dgm:pt>
    <dgm:pt modelId="{536853F3-AE61-4A4D-BBC3-E22ADDC77739}" type="pres">
      <dgm:prSet presAssocID="{C551EE30-6A54-E740-832C-CBD8C8AE630D}" presName="sp" presStyleCnt="0"/>
      <dgm:spPr/>
    </dgm:pt>
    <dgm:pt modelId="{C73499A8-4D4A-794E-A2F0-452ADFF1C582}" type="pres">
      <dgm:prSet presAssocID="{EF8E42CB-10F8-AF48-866D-08B304F615EE}" presName="linNode" presStyleCnt="0"/>
      <dgm:spPr/>
    </dgm:pt>
    <dgm:pt modelId="{09606C3C-A2BF-7E4F-BDD5-221DBBF38F26}" type="pres">
      <dgm:prSet presAssocID="{EF8E42CB-10F8-AF48-866D-08B304F615EE}" presName="parentText" presStyleLbl="node1" presStyleIdx="1" presStyleCnt="2">
        <dgm:presLayoutVars>
          <dgm:chMax val="1"/>
          <dgm:bulletEnabled val="1"/>
        </dgm:presLayoutVars>
      </dgm:prSet>
      <dgm:spPr/>
      <dgm:t>
        <a:bodyPr/>
        <a:lstStyle/>
        <a:p>
          <a:endParaRPr lang="en-US"/>
        </a:p>
      </dgm:t>
    </dgm:pt>
    <dgm:pt modelId="{EA83A755-FD5C-B044-85C9-30D563F43A3F}" type="pres">
      <dgm:prSet presAssocID="{EF8E42CB-10F8-AF48-866D-08B304F615EE}" presName="descendantText" presStyleLbl="alignAccFollowNode1" presStyleIdx="1" presStyleCnt="2" custScaleX="171325">
        <dgm:presLayoutVars>
          <dgm:bulletEnabled val="1"/>
        </dgm:presLayoutVars>
      </dgm:prSet>
      <dgm:spPr/>
      <dgm:t>
        <a:bodyPr/>
        <a:lstStyle/>
        <a:p>
          <a:endParaRPr lang="en-US"/>
        </a:p>
      </dgm:t>
    </dgm:pt>
  </dgm:ptLst>
  <dgm:cxnLst>
    <dgm:cxn modelId="{4302B141-97EE-4045-B286-ABA99A8AEB18}" type="presOf" srcId="{0228C58B-5F22-4D4C-B735-68A62C9A42CB}" destId="{F53F2393-BB74-F74F-985A-D5B70558703F}" srcOrd="0" destOrd="0" presId="urn:microsoft.com/office/officeart/2005/8/layout/vList5"/>
    <dgm:cxn modelId="{CE54273C-F22F-2E4A-8D2C-DD6AFD841FC5}" type="presOf" srcId="{EF8E42CB-10F8-AF48-866D-08B304F615EE}" destId="{09606C3C-A2BF-7E4F-BDD5-221DBBF38F26}" srcOrd="0" destOrd="0" presId="urn:microsoft.com/office/officeart/2005/8/layout/vList5"/>
    <dgm:cxn modelId="{3ED84577-B435-8249-B790-65E0A2F37CD1}" type="presOf" srcId="{DFA48FDE-4190-CB4A-9C65-5D786832621D}" destId="{EA83A755-FD5C-B044-85C9-30D563F43A3F}" srcOrd="0" destOrd="0" presId="urn:microsoft.com/office/officeart/2005/8/layout/vList5"/>
    <dgm:cxn modelId="{05F776CC-B6BA-DD4D-93D3-CAFA47B32061}" srcId="{901214BB-7062-1146-8263-381FE67BAA96}" destId="{2C03F796-AC73-7C4C-80EC-0D12FFFF4B42}" srcOrd="1" destOrd="0" parTransId="{50A927C8-EE74-824C-A3CC-464D38738120}" sibTransId="{2E3E3738-ABFD-4D42-B1C0-B46F70B83202}"/>
    <dgm:cxn modelId="{2CB11A36-AC97-2C41-9278-918BBD84708E}" srcId="{0228C58B-5F22-4D4C-B735-68A62C9A42CB}" destId="{901214BB-7062-1146-8263-381FE67BAA96}" srcOrd="0" destOrd="0" parTransId="{FC37093A-27CF-5B46-B22F-081D47442FDD}" sibTransId="{C551EE30-6A54-E740-832C-CBD8C8AE630D}"/>
    <dgm:cxn modelId="{338A6F61-783E-E84E-B91C-9A18EE73B982}" srcId="{EF8E42CB-10F8-AF48-866D-08B304F615EE}" destId="{DFA48FDE-4190-CB4A-9C65-5D786832621D}" srcOrd="0" destOrd="0" parTransId="{10AF93B5-8D4B-9D4F-8013-AAD6D1542A6D}" sibTransId="{30825DBE-269A-2C4D-B68D-620712CD1D36}"/>
    <dgm:cxn modelId="{B095290B-F13C-EF45-BDCF-548AE33CA33D}" type="presOf" srcId="{2C03F796-AC73-7C4C-80EC-0D12FFFF4B42}" destId="{216A0A0A-7BB5-C64A-AA7A-0B89544A81DF}" srcOrd="0" destOrd="1" presId="urn:microsoft.com/office/officeart/2005/8/layout/vList5"/>
    <dgm:cxn modelId="{68664398-F20C-9746-887D-5B187CBB872D}" type="presOf" srcId="{129F6717-F338-DB4E-A6F0-28CB9B9CE572}" destId="{216A0A0A-7BB5-C64A-AA7A-0B89544A81DF}" srcOrd="0" destOrd="2" presId="urn:microsoft.com/office/officeart/2005/8/layout/vList5"/>
    <dgm:cxn modelId="{B8682F39-5D0C-384A-AB74-BD62835355EA}" type="presOf" srcId="{901214BB-7062-1146-8263-381FE67BAA96}" destId="{B8652FAB-43EF-964E-A7B3-715A70CB0934}" srcOrd="0" destOrd="0" presId="urn:microsoft.com/office/officeart/2005/8/layout/vList5"/>
    <dgm:cxn modelId="{F7182A0C-54E7-214F-BD9C-B1472638F974}" type="presOf" srcId="{329794F7-BD0A-D740-BBEF-76AEA8347B63}" destId="{216A0A0A-7BB5-C64A-AA7A-0B89544A81DF}" srcOrd="0" destOrd="0" presId="urn:microsoft.com/office/officeart/2005/8/layout/vList5"/>
    <dgm:cxn modelId="{9B525800-5FF1-C54F-8E98-E2326EC3D6D2}" srcId="{901214BB-7062-1146-8263-381FE67BAA96}" destId="{329794F7-BD0A-D740-BBEF-76AEA8347B63}" srcOrd="0" destOrd="0" parTransId="{87D71AC1-55FB-BD48-A73D-5E4CA8AB1CB2}" sibTransId="{573E7FDC-5D81-D748-902C-D9EBE2F15DB3}"/>
    <dgm:cxn modelId="{BA8806D7-C4CD-0C43-B28D-CA66D001F6FB}" srcId="{901214BB-7062-1146-8263-381FE67BAA96}" destId="{129F6717-F338-DB4E-A6F0-28CB9B9CE572}" srcOrd="2" destOrd="0" parTransId="{67264352-FA79-4241-A67D-A59DAAE29846}" sibTransId="{5460622B-F7BE-4B4E-BA4E-D4D3875943AB}"/>
    <dgm:cxn modelId="{4E61DF77-FB54-C64D-A7C5-EFD973EF61B6}" srcId="{0228C58B-5F22-4D4C-B735-68A62C9A42CB}" destId="{EF8E42CB-10F8-AF48-866D-08B304F615EE}" srcOrd="1" destOrd="0" parTransId="{920D9F22-A039-984B-928B-129E449366CB}" sibTransId="{0269C7D3-6048-974F-A517-435CCB1371FA}"/>
    <dgm:cxn modelId="{E1F89DEC-E35B-064D-B793-99E0680A15A7}" type="presParOf" srcId="{F53F2393-BB74-F74F-985A-D5B70558703F}" destId="{40E52C76-B0EE-2745-A671-00F632081DEF}" srcOrd="0" destOrd="0" presId="urn:microsoft.com/office/officeart/2005/8/layout/vList5"/>
    <dgm:cxn modelId="{8504AFFB-821D-3D4D-8BFA-6362A85AF7A1}" type="presParOf" srcId="{40E52C76-B0EE-2745-A671-00F632081DEF}" destId="{B8652FAB-43EF-964E-A7B3-715A70CB0934}" srcOrd="0" destOrd="0" presId="urn:microsoft.com/office/officeart/2005/8/layout/vList5"/>
    <dgm:cxn modelId="{44B054E4-CE40-8743-AC13-89EB906F377D}" type="presParOf" srcId="{40E52C76-B0EE-2745-A671-00F632081DEF}" destId="{216A0A0A-7BB5-C64A-AA7A-0B89544A81DF}" srcOrd="1" destOrd="0" presId="urn:microsoft.com/office/officeart/2005/8/layout/vList5"/>
    <dgm:cxn modelId="{A9EA4932-7010-5045-9B70-7E91B111ABB9}" type="presParOf" srcId="{F53F2393-BB74-F74F-985A-D5B70558703F}" destId="{536853F3-AE61-4A4D-BBC3-E22ADDC77739}" srcOrd="1" destOrd="0" presId="urn:microsoft.com/office/officeart/2005/8/layout/vList5"/>
    <dgm:cxn modelId="{E1CA5000-A8BC-484E-BF77-2174699225BB}" type="presParOf" srcId="{F53F2393-BB74-F74F-985A-D5B70558703F}" destId="{C73499A8-4D4A-794E-A2F0-452ADFF1C582}" srcOrd="2" destOrd="0" presId="urn:microsoft.com/office/officeart/2005/8/layout/vList5"/>
    <dgm:cxn modelId="{4B084764-AB0B-5942-9AF7-BDDD275B8451}" type="presParOf" srcId="{C73499A8-4D4A-794E-A2F0-452ADFF1C582}" destId="{09606C3C-A2BF-7E4F-BDD5-221DBBF38F26}" srcOrd="0" destOrd="0" presId="urn:microsoft.com/office/officeart/2005/8/layout/vList5"/>
    <dgm:cxn modelId="{1A69104D-97F9-9F4C-A7B2-C50985CE25D0}" type="presParOf" srcId="{C73499A8-4D4A-794E-A2F0-452ADFF1C582}" destId="{EA83A755-FD5C-B044-85C9-30D563F43A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E794B1-8AE3-4342-A0D0-AF20D9E55936}"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349A4BBD-C763-FF42-8C5E-7555B25D657F}">
      <dgm:prSet custT="1"/>
      <dgm:spPr>
        <a:xfrm rot="5400000">
          <a:off x="4471427" y="-1698741"/>
          <a:ext cx="1531734" cy="4929218"/>
        </a:xfrm>
        <a:prstGeom prst="round2SameRect">
          <a:avLst/>
        </a:prstGeom>
        <a:solidFill>
          <a:schemeClr val="accent5">
            <a:lumMod val="20000"/>
            <a:lumOff val="80000"/>
          </a:schemeClr>
        </a:solidFill>
        <a:ln w="9525" cap="flat" cmpd="sng" algn="ctr">
          <a:solidFill>
            <a:srgbClr val="4F81BD">
              <a:alpha val="90000"/>
              <a:tint val="40000"/>
              <a:hueOff val="0"/>
              <a:satOff val="0"/>
              <a:lumOff val="0"/>
              <a:alphaOff val="0"/>
            </a:srgbClr>
          </a:solidFill>
          <a:prstDash val="solid"/>
        </a:ln>
        <a:effectLst/>
      </dgm:spPr>
      <dgm:t>
        <a:bodyPr/>
        <a:lstStyle/>
        <a:p>
          <a:pPr algn="l" rtl="0"/>
          <a:r>
            <a:rPr lang="en-US" sz="1800" b="0" dirty="0">
              <a:solidFill>
                <a:sysClr val="windowText" lastClr="000000"/>
              </a:solidFill>
              <a:latin typeface="Calibri"/>
              <a:ea typeface="+mn-ea"/>
              <a:cs typeface="+mn-cs"/>
            </a:rPr>
            <a:t>From “I” – clinician makes all decisions </a:t>
          </a:r>
        </a:p>
      </dgm:t>
    </dgm:pt>
    <dgm:pt modelId="{02945CE3-5715-0F4E-8D2F-BF5019872607}" type="parTrans" cxnId="{4D031361-1FC2-9242-8E34-874380D69E6E}">
      <dgm:prSet/>
      <dgm:spPr/>
      <dgm:t>
        <a:bodyPr/>
        <a:lstStyle/>
        <a:p>
          <a:endParaRPr lang="en-US"/>
        </a:p>
      </dgm:t>
    </dgm:pt>
    <dgm:pt modelId="{BD2B120E-62B3-3C40-8CF9-F1707E54D60E}" type="sibTrans" cxnId="{4D031361-1FC2-9242-8E34-874380D69E6E}">
      <dgm:prSet/>
      <dgm:spPr/>
      <dgm:t>
        <a:bodyPr/>
        <a:lstStyle/>
        <a:p>
          <a:endParaRPr lang="en-US"/>
        </a:p>
      </dgm:t>
    </dgm:pt>
    <dgm:pt modelId="{6B8F869F-8C6D-8149-9B3B-EEF4A5EA0B32}">
      <dgm:prSet custT="1"/>
      <dgm:spPr>
        <a:xfrm>
          <a:off x="0" y="0"/>
          <a:ext cx="2772685" cy="1583320"/>
        </a:xfrm>
        <a:prstGeom prst="roundRect">
          <a:avLst/>
        </a:prstGeom>
        <a:solidFill>
          <a:schemeClr val="accent5">
            <a:lumMod val="75000"/>
          </a:schemeClr>
        </a:solidFill>
        <a:ln>
          <a:noFill/>
        </a:ln>
        <a:effectLst>
          <a:outerShdw blurRad="40000" dist="23000" dir="5400000" rotWithShape="0">
            <a:srgbClr val="000000">
              <a:alpha val="35000"/>
            </a:srgbClr>
          </a:outerShdw>
        </a:effectLst>
      </dgm:spPr>
      <dgm:t>
        <a:bodyPr/>
        <a:lstStyle/>
        <a:p>
          <a:pPr algn="ctr"/>
          <a:r>
            <a:rPr lang="en-US" sz="2400" b="1" dirty="0">
              <a:solidFill>
                <a:srgbClr val="9BBB59">
                  <a:lumMod val="20000"/>
                  <a:lumOff val="80000"/>
                </a:srgbClr>
              </a:solidFill>
              <a:effectLst/>
              <a:latin typeface="+mj-lt"/>
              <a:ea typeface="ＭＳ Ｐゴシック" charset="0"/>
              <a:cs typeface="+mn-cs"/>
            </a:rPr>
            <a:t>Share the care is a culture shift </a:t>
          </a:r>
        </a:p>
      </dgm:t>
    </dgm:pt>
    <dgm:pt modelId="{6000CB04-C64B-E84D-B716-98874CA989B6}" type="parTrans" cxnId="{5FAE42C6-61D7-C749-8D54-DB7FAD611BD3}">
      <dgm:prSet/>
      <dgm:spPr/>
      <dgm:t>
        <a:bodyPr/>
        <a:lstStyle/>
        <a:p>
          <a:endParaRPr lang="en-US"/>
        </a:p>
      </dgm:t>
    </dgm:pt>
    <dgm:pt modelId="{9BAB8947-B523-A540-9F1C-4A1528E1703F}" type="sibTrans" cxnId="{5FAE42C6-61D7-C749-8D54-DB7FAD611BD3}">
      <dgm:prSet/>
      <dgm:spPr/>
      <dgm:t>
        <a:bodyPr/>
        <a:lstStyle/>
        <a:p>
          <a:endParaRPr lang="en-US"/>
        </a:p>
      </dgm:t>
    </dgm:pt>
    <dgm:pt modelId="{BAB9CEB2-9C4A-464A-96CE-3C429FF00029}">
      <dgm:prSet custT="1"/>
      <dgm:spPr>
        <a:xfrm>
          <a:off x="0" y="1704262"/>
          <a:ext cx="7701882" cy="1263951"/>
        </a:xfrm>
        <a:prstGeom prst="roundRect">
          <a:avLst/>
        </a:prstGeom>
        <a:solidFill>
          <a:schemeClr val="accent5">
            <a:lumMod val="75000"/>
          </a:schemeClr>
        </a:solidFill>
        <a:ln>
          <a:solidFill>
            <a:schemeClr val="accent5">
              <a:lumMod val="75000"/>
            </a:schemeClr>
          </a:solidFill>
        </a:ln>
        <a:effectLst>
          <a:outerShdw blurRad="40000" dist="23000" dir="5400000" rotWithShape="0">
            <a:srgbClr val="000000">
              <a:alpha val="35000"/>
            </a:srgbClr>
          </a:outerShdw>
        </a:effectLst>
      </dgm:spPr>
      <dgm:t>
        <a:bodyPr/>
        <a:lstStyle/>
        <a:p>
          <a:pPr algn="ctr"/>
          <a:r>
            <a:rPr lang="en-US" sz="2000" b="1" dirty="0">
              <a:solidFill>
                <a:srgbClr val="9BBB59">
                  <a:lumMod val="20000"/>
                  <a:lumOff val="80000"/>
                </a:srgbClr>
              </a:solidFill>
              <a:effectLst/>
              <a:latin typeface="+mj-lt"/>
              <a:ea typeface="ＭＳ Ｐゴシック" charset="0"/>
              <a:cs typeface="+mn-cs"/>
            </a:rPr>
            <a:t>Sharing the care is not only delegating tasks to non-clinician team members; it is re-allocating responsibilities so that all team members contribute meaningfully to the health of the panel</a:t>
          </a:r>
        </a:p>
      </dgm:t>
    </dgm:pt>
    <dgm:pt modelId="{8F2C76C4-A85B-8041-87C5-0F748612B085}" type="parTrans" cxnId="{299C05EC-1D49-5E4F-9109-98505CD7BB2E}">
      <dgm:prSet/>
      <dgm:spPr/>
      <dgm:t>
        <a:bodyPr/>
        <a:lstStyle/>
        <a:p>
          <a:endParaRPr lang="en-US"/>
        </a:p>
      </dgm:t>
    </dgm:pt>
    <dgm:pt modelId="{703DF0B6-3254-F744-AC29-A43E2AFF9601}" type="sibTrans" cxnId="{299C05EC-1D49-5E4F-9109-98505CD7BB2E}">
      <dgm:prSet/>
      <dgm:spPr/>
      <dgm:t>
        <a:bodyPr/>
        <a:lstStyle/>
        <a:p>
          <a:endParaRPr lang="en-US"/>
        </a:p>
      </dgm:t>
    </dgm:pt>
    <dgm:pt modelId="{A12FD49E-2AE7-7A46-A91A-618D005945A6}">
      <dgm:prSet custT="1"/>
      <dgm:spPr>
        <a:xfrm rot="5400000">
          <a:off x="4471427" y="-1698741"/>
          <a:ext cx="1531734" cy="4929218"/>
        </a:xfrm>
        <a:prstGeom prst="round2SameRect">
          <a:avLst/>
        </a:prstGeom>
        <a:solidFill>
          <a:schemeClr val="accent5">
            <a:lumMod val="20000"/>
            <a:lumOff val="80000"/>
          </a:schemeClr>
        </a:solidFill>
        <a:ln w="9525" cap="flat" cmpd="sng" algn="ctr">
          <a:solidFill>
            <a:srgbClr val="4F81BD">
              <a:alpha val="90000"/>
              <a:tint val="40000"/>
              <a:hueOff val="0"/>
              <a:satOff val="0"/>
              <a:lumOff val="0"/>
              <a:alphaOff val="0"/>
            </a:srgbClr>
          </a:solidFill>
          <a:prstDash val="solid"/>
        </a:ln>
        <a:effectLst/>
      </dgm:spPr>
      <dgm:t>
        <a:bodyPr/>
        <a:lstStyle/>
        <a:p>
          <a:pPr algn="l" rtl="0">
            <a:buFontTx/>
            <a:buNone/>
          </a:pPr>
          <a:r>
            <a:rPr lang="en-US" sz="1800" b="0" dirty="0">
              <a:solidFill>
                <a:sysClr val="windowText" lastClr="000000"/>
              </a:solidFill>
              <a:latin typeface="Calibri"/>
              <a:ea typeface="+mn-ea"/>
              <a:cs typeface="+mn-cs"/>
            </a:rPr>
            <a:t>       to</a:t>
          </a:r>
        </a:p>
      </dgm:t>
    </dgm:pt>
    <dgm:pt modelId="{5CFCE87C-6553-A74B-B497-8C605ABE7530}" type="parTrans" cxnId="{77553839-1222-1947-B00F-2700D3D826FF}">
      <dgm:prSet/>
      <dgm:spPr/>
      <dgm:t>
        <a:bodyPr/>
        <a:lstStyle/>
        <a:p>
          <a:endParaRPr lang="en-US"/>
        </a:p>
      </dgm:t>
    </dgm:pt>
    <dgm:pt modelId="{C4604B45-10EE-D149-9FC0-6E5AE2AC0994}" type="sibTrans" cxnId="{77553839-1222-1947-B00F-2700D3D826FF}">
      <dgm:prSet/>
      <dgm:spPr/>
      <dgm:t>
        <a:bodyPr/>
        <a:lstStyle/>
        <a:p>
          <a:endParaRPr lang="en-US"/>
        </a:p>
      </dgm:t>
    </dgm:pt>
    <dgm:pt modelId="{DC90400C-5253-2248-A497-CC76CE0F708F}">
      <dgm:prSet custT="1"/>
      <dgm:spPr>
        <a:xfrm rot="5400000">
          <a:off x="4471427" y="-1698741"/>
          <a:ext cx="1531734" cy="4929218"/>
        </a:xfrm>
        <a:prstGeom prst="round2SameRect">
          <a:avLst/>
        </a:prstGeom>
        <a:solidFill>
          <a:schemeClr val="accent5">
            <a:lumMod val="20000"/>
            <a:lumOff val="80000"/>
          </a:schemeClr>
        </a:solidFill>
        <a:ln w="9525" cap="flat" cmpd="sng" algn="ctr">
          <a:solidFill>
            <a:srgbClr val="4F81BD">
              <a:alpha val="90000"/>
              <a:tint val="40000"/>
              <a:hueOff val="0"/>
              <a:satOff val="0"/>
              <a:lumOff val="0"/>
              <a:alphaOff val="0"/>
            </a:srgbClr>
          </a:solidFill>
          <a:prstDash val="solid"/>
        </a:ln>
        <a:effectLst/>
      </dgm:spPr>
      <dgm:t>
        <a:bodyPr/>
        <a:lstStyle/>
        <a:p>
          <a:pPr algn="l" rtl="0"/>
          <a:r>
            <a:rPr lang="en-US" sz="1800" b="0" dirty="0">
              <a:solidFill>
                <a:sysClr val="windowText" lastClr="000000"/>
              </a:solidFill>
              <a:latin typeface="Calibri"/>
              <a:ea typeface="+mn-ea"/>
              <a:cs typeface="+mn-cs"/>
            </a:rPr>
            <a:t>“We” – the team takes responsibility for their panel</a:t>
          </a:r>
        </a:p>
      </dgm:t>
    </dgm:pt>
    <dgm:pt modelId="{D4A06075-1CED-5B43-A92F-CE0ADFA29E43}" type="parTrans" cxnId="{719EBA10-2620-4141-84AD-33B0C7F91805}">
      <dgm:prSet/>
      <dgm:spPr/>
      <dgm:t>
        <a:bodyPr/>
        <a:lstStyle/>
        <a:p>
          <a:endParaRPr lang="en-US"/>
        </a:p>
      </dgm:t>
    </dgm:pt>
    <dgm:pt modelId="{66FC127A-9E6D-004A-8539-8AB888B25C43}" type="sibTrans" cxnId="{719EBA10-2620-4141-84AD-33B0C7F91805}">
      <dgm:prSet/>
      <dgm:spPr/>
      <dgm:t>
        <a:bodyPr/>
        <a:lstStyle/>
        <a:p>
          <a:endParaRPr lang="en-US"/>
        </a:p>
      </dgm:t>
    </dgm:pt>
    <dgm:pt modelId="{AB810D1F-888D-4944-8B0F-DFCD6000E2FA}" type="pres">
      <dgm:prSet presAssocID="{C4E794B1-8AE3-4342-A0D0-AF20D9E55936}" presName="Name0" presStyleCnt="0">
        <dgm:presLayoutVars>
          <dgm:dir/>
          <dgm:animLvl val="lvl"/>
          <dgm:resizeHandles val="exact"/>
        </dgm:presLayoutVars>
      </dgm:prSet>
      <dgm:spPr/>
      <dgm:t>
        <a:bodyPr/>
        <a:lstStyle/>
        <a:p>
          <a:endParaRPr lang="en-US"/>
        </a:p>
      </dgm:t>
    </dgm:pt>
    <dgm:pt modelId="{787C92E3-2360-E644-AC9C-DECBD4FA8D19}" type="pres">
      <dgm:prSet presAssocID="{6B8F869F-8C6D-8149-9B3B-EEF4A5EA0B32}" presName="linNode" presStyleCnt="0"/>
      <dgm:spPr/>
    </dgm:pt>
    <dgm:pt modelId="{9A0F2979-DD74-7840-A9E6-8BF6B56D6F2D}" type="pres">
      <dgm:prSet presAssocID="{6B8F869F-8C6D-8149-9B3B-EEF4A5EA0B32}" presName="parentText" presStyleLbl="node1" presStyleIdx="0" presStyleCnt="2" custScaleY="58292" custLinFactNeighborX="-6917" custLinFactNeighborY="-12478">
        <dgm:presLayoutVars>
          <dgm:chMax val="1"/>
          <dgm:bulletEnabled val="1"/>
        </dgm:presLayoutVars>
      </dgm:prSet>
      <dgm:spPr/>
      <dgm:t>
        <a:bodyPr/>
        <a:lstStyle/>
        <a:p>
          <a:endParaRPr lang="en-US"/>
        </a:p>
      </dgm:t>
    </dgm:pt>
    <dgm:pt modelId="{C283580F-D7C7-0D46-A4B3-DE987F5A0BEF}" type="pres">
      <dgm:prSet presAssocID="{6B8F869F-8C6D-8149-9B3B-EEF4A5EA0B32}" presName="descendantText" presStyleLbl="alignAccFollowNode1" presStyleIdx="0" presStyleCnt="1" custScaleY="70491" custLinFactNeighborY="-41585">
        <dgm:presLayoutVars>
          <dgm:bulletEnabled val="1"/>
        </dgm:presLayoutVars>
      </dgm:prSet>
      <dgm:spPr/>
      <dgm:t>
        <a:bodyPr/>
        <a:lstStyle/>
        <a:p>
          <a:endParaRPr lang="en-US"/>
        </a:p>
      </dgm:t>
    </dgm:pt>
    <dgm:pt modelId="{C79D13C1-9F2D-BB4E-8AAC-5ADC1D889EF8}" type="pres">
      <dgm:prSet presAssocID="{9BAB8947-B523-A540-9F1C-4A1528E1703F}" presName="sp" presStyleCnt="0"/>
      <dgm:spPr/>
    </dgm:pt>
    <dgm:pt modelId="{AEA56F6B-8393-A746-BB2F-DCB3F28E1D4A}" type="pres">
      <dgm:prSet presAssocID="{BAB9CEB2-9C4A-464A-96CE-3C429FF00029}" presName="linNode" presStyleCnt="0"/>
      <dgm:spPr/>
    </dgm:pt>
    <dgm:pt modelId="{D8702BDA-40E5-CD48-AF00-FE6723257AAB}" type="pres">
      <dgm:prSet presAssocID="{BAB9CEB2-9C4A-464A-96CE-3C429FF00029}" presName="parentText" presStyleLbl="node1" presStyleIdx="1" presStyleCnt="2" custScaleX="277777" custScaleY="46534" custLinFactNeighborY="-570">
        <dgm:presLayoutVars>
          <dgm:chMax val="1"/>
          <dgm:bulletEnabled val="1"/>
        </dgm:presLayoutVars>
      </dgm:prSet>
      <dgm:spPr/>
      <dgm:t>
        <a:bodyPr/>
        <a:lstStyle/>
        <a:p>
          <a:endParaRPr lang="en-US"/>
        </a:p>
      </dgm:t>
    </dgm:pt>
  </dgm:ptLst>
  <dgm:cxnLst>
    <dgm:cxn modelId="{03AA5676-B03D-C148-A180-E5F76029B5FA}" type="presOf" srcId="{BAB9CEB2-9C4A-464A-96CE-3C429FF00029}" destId="{D8702BDA-40E5-CD48-AF00-FE6723257AAB}" srcOrd="0" destOrd="0" presId="urn:microsoft.com/office/officeart/2005/8/layout/vList5"/>
    <dgm:cxn modelId="{5FAE42C6-61D7-C749-8D54-DB7FAD611BD3}" srcId="{C4E794B1-8AE3-4342-A0D0-AF20D9E55936}" destId="{6B8F869F-8C6D-8149-9B3B-EEF4A5EA0B32}" srcOrd="0" destOrd="0" parTransId="{6000CB04-C64B-E84D-B716-98874CA989B6}" sibTransId="{9BAB8947-B523-A540-9F1C-4A1528E1703F}"/>
    <dgm:cxn modelId="{299C05EC-1D49-5E4F-9109-98505CD7BB2E}" srcId="{C4E794B1-8AE3-4342-A0D0-AF20D9E55936}" destId="{BAB9CEB2-9C4A-464A-96CE-3C429FF00029}" srcOrd="1" destOrd="0" parTransId="{8F2C76C4-A85B-8041-87C5-0F748612B085}" sibTransId="{703DF0B6-3254-F744-AC29-A43E2AFF9601}"/>
    <dgm:cxn modelId="{4D031361-1FC2-9242-8E34-874380D69E6E}" srcId="{6B8F869F-8C6D-8149-9B3B-EEF4A5EA0B32}" destId="{349A4BBD-C763-FF42-8C5E-7555B25D657F}" srcOrd="0" destOrd="0" parTransId="{02945CE3-5715-0F4E-8D2F-BF5019872607}" sibTransId="{BD2B120E-62B3-3C40-8CF9-F1707E54D60E}"/>
    <dgm:cxn modelId="{8F347FD8-68F2-4946-9F40-2BC709678557}" type="presOf" srcId="{6B8F869F-8C6D-8149-9B3B-EEF4A5EA0B32}" destId="{9A0F2979-DD74-7840-A9E6-8BF6B56D6F2D}" srcOrd="0" destOrd="0" presId="urn:microsoft.com/office/officeart/2005/8/layout/vList5"/>
    <dgm:cxn modelId="{2B4CEF68-E776-FE45-A22C-14D109331129}" type="presOf" srcId="{C4E794B1-8AE3-4342-A0D0-AF20D9E55936}" destId="{AB810D1F-888D-4944-8B0F-DFCD6000E2FA}" srcOrd="0" destOrd="0" presId="urn:microsoft.com/office/officeart/2005/8/layout/vList5"/>
    <dgm:cxn modelId="{719EBA10-2620-4141-84AD-33B0C7F91805}" srcId="{6B8F869F-8C6D-8149-9B3B-EEF4A5EA0B32}" destId="{DC90400C-5253-2248-A497-CC76CE0F708F}" srcOrd="2" destOrd="0" parTransId="{D4A06075-1CED-5B43-A92F-CE0ADFA29E43}" sibTransId="{66FC127A-9E6D-004A-8539-8AB888B25C43}"/>
    <dgm:cxn modelId="{77553839-1222-1947-B00F-2700D3D826FF}" srcId="{6B8F869F-8C6D-8149-9B3B-EEF4A5EA0B32}" destId="{A12FD49E-2AE7-7A46-A91A-618D005945A6}" srcOrd="1" destOrd="0" parTransId="{5CFCE87C-6553-A74B-B497-8C605ABE7530}" sibTransId="{C4604B45-10EE-D149-9FC0-6E5AE2AC0994}"/>
    <dgm:cxn modelId="{4300957F-65BD-0E41-8FBF-9FDFB267FDEF}" type="presOf" srcId="{349A4BBD-C763-FF42-8C5E-7555B25D657F}" destId="{C283580F-D7C7-0D46-A4B3-DE987F5A0BEF}" srcOrd="0" destOrd="0" presId="urn:microsoft.com/office/officeart/2005/8/layout/vList5"/>
    <dgm:cxn modelId="{6961A6D8-D0D3-A64A-8592-26DF3C033BB7}" type="presOf" srcId="{A12FD49E-2AE7-7A46-A91A-618D005945A6}" destId="{C283580F-D7C7-0D46-A4B3-DE987F5A0BEF}" srcOrd="0" destOrd="1" presId="urn:microsoft.com/office/officeart/2005/8/layout/vList5"/>
    <dgm:cxn modelId="{9F321F8A-E618-2442-A66C-108B3D84028B}" type="presOf" srcId="{DC90400C-5253-2248-A497-CC76CE0F708F}" destId="{C283580F-D7C7-0D46-A4B3-DE987F5A0BEF}" srcOrd="0" destOrd="2" presId="urn:microsoft.com/office/officeart/2005/8/layout/vList5"/>
    <dgm:cxn modelId="{CAE487A1-2249-3341-B6B8-8E0EF4D48CED}" type="presParOf" srcId="{AB810D1F-888D-4944-8B0F-DFCD6000E2FA}" destId="{787C92E3-2360-E644-AC9C-DECBD4FA8D19}" srcOrd="0" destOrd="0" presId="urn:microsoft.com/office/officeart/2005/8/layout/vList5"/>
    <dgm:cxn modelId="{52CDEA8A-D425-6744-9E55-256EB2B0C5D2}" type="presParOf" srcId="{787C92E3-2360-E644-AC9C-DECBD4FA8D19}" destId="{9A0F2979-DD74-7840-A9E6-8BF6B56D6F2D}" srcOrd="0" destOrd="0" presId="urn:microsoft.com/office/officeart/2005/8/layout/vList5"/>
    <dgm:cxn modelId="{BF3249E7-71B8-B74B-A66C-0F6A20C2F74C}" type="presParOf" srcId="{787C92E3-2360-E644-AC9C-DECBD4FA8D19}" destId="{C283580F-D7C7-0D46-A4B3-DE987F5A0BEF}" srcOrd="1" destOrd="0" presId="urn:microsoft.com/office/officeart/2005/8/layout/vList5"/>
    <dgm:cxn modelId="{F5178521-9299-E24D-823F-F8293E748026}" type="presParOf" srcId="{AB810D1F-888D-4944-8B0F-DFCD6000E2FA}" destId="{C79D13C1-9F2D-BB4E-8AAC-5ADC1D889EF8}" srcOrd="1" destOrd="0" presId="urn:microsoft.com/office/officeart/2005/8/layout/vList5"/>
    <dgm:cxn modelId="{FE2FF838-A766-BA49-8DA7-3A98F059169E}" type="presParOf" srcId="{AB810D1F-888D-4944-8B0F-DFCD6000E2FA}" destId="{AEA56F6B-8393-A746-BB2F-DCB3F28E1D4A}" srcOrd="2" destOrd="0" presId="urn:microsoft.com/office/officeart/2005/8/layout/vList5"/>
    <dgm:cxn modelId="{D48CB20E-600A-7C4A-AC9F-130E2BFF04E7}" type="presParOf" srcId="{AEA56F6B-8393-A746-BB2F-DCB3F28E1D4A}" destId="{D8702BDA-40E5-CD48-AF00-FE6723257AA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D0CF-1F72-CB48-B302-A1DB23ADF5CD}">
      <dsp:nvSpPr>
        <dsp:cNvPr id="0" name=""/>
        <dsp:cNvSpPr/>
      </dsp:nvSpPr>
      <dsp:spPr>
        <a:xfrm>
          <a:off x="0" y="0"/>
          <a:ext cx="6934589" cy="1131189"/>
        </a:xfrm>
        <a:prstGeom prst="roundRect">
          <a:avLst/>
        </a:prstGeom>
        <a:solidFill>
          <a:srgbClr val="FFF8A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In our visits to bright-spot practices, many had implemented the </a:t>
          </a:r>
          <a:r>
            <a:rPr lang="en-US" sz="2800" b="0" kern="1200" dirty="0" err="1">
              <a:solidFill>
                <a:srgbClr val="000090"/>
              </a:solidFill>
              <a:effectLst/>
              <a:latin typeface="Calibri Light" panose="020F0302020204030204" pitchFamily="34" charset="0"/>
              <a:ea typeface="ＭＳ Ｐゴシック" charset="0"/>
              <a:cs typeface="Calibri Light" panose="020F0302020204030204" pitchFamily="34" charset="0"/>
            </a:rPr>
            <a:t>teamlet</a:t>
          </a:r>
          <a:r>
            <a:rPr lang="en-US" sz="28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 model</a:t>
          </a:r>
          <a:endParaRPr lang="en-US" sz="2800" b="0" kern="1200" dirty="0">
            <a:solidFill>
              <a:srgbClr val="000090"/>
            </a:solidFill>
            <a:effectLst/>
            <a:latin typeface="Calibri Light" panose="020F0302020204030204" pitchFamily="34" charset="0"/>
            <a:cs typeface="Calibri Light" panose="020F0302020204030204" pitchFamily="34" charset="0"/>
          </a:endParaRPr>
        </a:p>
      </dsp:txBody>
      <dsp:txXfrm>
        <a:off x="55220" y="55220"/>
        <a:ext cx="6824149" cy="1020749"/>
      </dsp:txXfrm>
    </dsp:sp>
    <dsp:sp modelId="{E1C1A672-6373-2349-92B6-7BD03A19A077}">
      <dsp:nvSpPr>
        <dsp:cNvPr id="0" name=""/>
        <dsp:cNvSpPr/>
      </dsp:nvSpPr>
      <dsp:spPr>
        <a:xfrm>
          <a:off x="9" y="1189463"/>
          <a:ext cx="6945422" cy="1131189"/>
        </a:xfrm>
        <a:prstGeom prst="roundRect">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The same clinician and MA almost always work together</a:t>
          </a:r>
          <a:endParaRPr lang="en-US" sz="2800" b="0" kern="1200" dirty="0">
            <a:solidFill>
              <a:srgbClr val="000090"/>
            </a:solidFill>
            <a:effectLst/>
            <a:latin typeface="Calibri Light" panose="020F0302020204030204" pitchFamily="34" charset="0"/>
            <a:cs typeface="Calibri Light" panose="020F0302020204030204" pitchFamily="34" charset="0"/>
          </a:endParaRPr>
        </a:p>
      </dsp:txBody>
      <dsp:txXfrm>
        <a:off x="55229" y="1244683"/>
        <a:ext cx="6834982" cy="1020749"/>
      </dsp:txXfrm>
    </dsp:sp>
    <dsp:sp modelId="{280FEE61-DE91-A741-976E-569B2A3F5BE5}">
      <dsp:nvSpPr>
        <dsp:cNvPr id="0" name=""/>
        <dsp:cNvSpPr/>
      </dsp:nvSpPr>
      <dsp:spPr>
        <a:xfrm>
          <a:off x="9" y="2377212"/>
          <a:ext cx="6945422" cy="1131189"/>
        </a:xfrm>
        <a:prstGeom prst="roundRect">
          <a:avLst/>
        </a:prstGeom>
        <a:solidFill>
          <a:srgbClr val="FFF8A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Patients empaneled to a </a:t>
          </a:r>
          <a:r>
            <a:rPr lang="en-US" sz="2800" b="0" kern="1200" dirty="0" err="1">
              <a:solidFill>
                <a:srgbClr val="000090"/>
              </a:solidFill>
              <a:effectLst/>
              <a:latin typeface="Calibri Light" panose="020F0302020204030204" pitchFamily="34" charset="0"/>
              <a:ea typeface="ＭＳ Ｐゴシック" charset="0"/>
              <a:cs typeface="Calibri Light" panose="020F0302020204030204" pitchFamily="34" charset="0"/>
            </a:rPr>
            <a:t>teamlet</a:t>
          </a:r>
          <a:r>
            <a:rPr lang="en-US" sz="28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 are almost always cared for by that </a:t>
          </a:r>
          <a:r>
            <a:rPr lang="en-US" sz="2800" b="0" kern="1200" dirty="0" err="1">
              <a:solidFill>
                <a:srgbClr val="000090"/>
              </a:solidFill>
              <a:effectLst/>
              <a:latin typeface="Calibri Light" panose="020F0302020204030204" pitchFamily="34" charset="0"/>
              <a:ea typeface="ＭＳ Ｐゴシック" charset="0"/>
              <a:cs typeface="Calibri Light" panose="020F0302020204030204" pitchFamily="34" charset="0"/>
            </a:rPr>
            <a:t>teamlet</a:t>
          </a:r>
          <a:endParaRPr lang="en-US" sz="2800" b="0" kern="1200" dirty="0">
            <a:solidFill>
              <a:srgbClr val="000090"/>
            </a:solidFill>
            <a:effectLst/>
            <a:latin typeface="Calibri Light" panose="020F0302020204030204" pitchFamily="34" charset="0"/>
            <a:cs typeface="Calibri Light" panose="020F0302020204030204" pitchFamily="34" charset="0"/>
          </a:endParaRPr>
        </a:p>
      </dsp:txBody>
      <dsp:txXfrm>
        <a:off x="55229" y="2432432"/>
        <a:ext cx="6834982" cy="1020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A0A0A-7BB5-C64A-AA7A-0B89544A81DF}">
      <dsp:nvSpPr>
        <dsp:cNvPr id="0" name=""/>
        <dsp:cNvSpPr/>
      </dsp:nvSpPr>
      <dsp:spPr>
        <a:xfrm rot="5400000">
          <a:off x="5103853" y="-2515996"/>
          <a:ext cx="1871999" cy="7165658"/>
        </a:xfrm>
        <a:prstGeom prst="round2SameRect">
          <a:avLst/>
        </a:prstGeom>
        <a:solidFill>
          <a:schemeClr val="tx2">
            <a:lumMod val="20000"/>
            <a:lumOff val="8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Patients prefer small practices over large practices </a:t>
          </a:r>
          <a:r>
            <a:rPr lang="en-US" sz="1600" b="0" kern="120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[Rubin et al, JAMA 1993;270:835]. </a:t>
          </a:r>
          <a:endParaRPr lang="en-US" sz="1600" b="0" kern="1200" dirty="0">
            <a:solidFill>
              <a:srgbClr val="000090"/>
            </a:solidFill>
            <a:latin typeface="Calibri Light" panose="020F0302020204030204" pitchFamily="34" charset="0"/>
            <a:cs typeface="Calibri Light" panose="020F0302020204030204" pitchFamily="34" charset="0"/>
          </a:endParaRPr>
        </a:p>
        <a:p>
          <a:pPr marL="228600" lvl="1" indent="-228600" algn="l" defTabSz="889000">
            <a:lnSpc>
              <a:spcPct val="90000"/>
            </a:lnSpc>
            <a:spcBef>
              <a:spcPct val="0"/>
            </a:spcBef>
            <a:spcAft>
              <a:spcPct val="15000"/>
            </a:spcAft>
            <a:buChar char="••"/>
          </a:pPr>
          <a:r>
            <a:rPr lang="en-US" sz="2000" b="0" kern="1200" dirty="0" err="1">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Teamlets</a:t>
          </a:r>
          <a:r>
            <a:rPr lang="en-US" sz="2000" b="0" kern="120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 convert large, often impersonal practices into small units comfortable for patients.</a:t>
          </a:r>
          <a:endParaRPr lang="en-US" sz="2000" b="0" kern="1200" dirty="0">
            <a:solidFill>
              <a:srgbClr val="000090"/>
            </a:solidFill>
            <a:latin typeface="Calibri Light" panose="020F0302020204030204" pitchFamily="34" charset="0"/>
            <a:cs typeface="Calibri Light" panose="020F0302020204030204" pitchFamily="34" charset="0"/>
          </a:endParaRPr>
        </a:p>
        <a:p>
          <a:pPr marL="228600" lvl="1" indent="-228600" algn="l" defTabSz="889000">
            <a:lnSpc>
              <a:spcPct val="90000"/>
            </a:lnSpc>
            <a:spcBef>
              <a:spcPct val="0"/>
            </a:spcBef>
            <a:spcAft>
              <a:spcPct val="15000"/>
            </a:spcAft>
            <a:buChar char="••"/>
          </a:pPr>
          <a:r>
            <a:rPr lang="en-US" sz="2000" b="0" kern="120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Familiarity: patients know their </a:t>
          </a:r>
          <a:r>
            <a:rPr lang="en-US" sz="2000" b="0" kern="1200" dirty="0" err="1">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teamlet</a:t>
          </a:r>
          <a:r>
            <a:rPr lang="en-US" sz="2000" b="0" kern="120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 members and </a:t>
          </a:r>
          <a:r>
            <a:rPr lang="en-US" sz="2000" b="0" kern="1200" dirty="0" err="1">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teamlets</a:t>
          </a:r>
          <a:r>
            <a:rPr lang="en-US" sz="2000" b="0" kern="1200" dirty="0">
              <a:solidFill>
                <a:srgbClr val="000090"/>
              </a:solidFill>
              <a:effectLst>
                <a:outerShdw blurRad="38100" dist="38100" dir="2700000" algn="tl">
                  <a:srgbClr val="DDDDDD"/>
                </a:outerShdw>
              </a:effectLst>
              <a:latin typeface="Calibri Light" panose="020F0302020204030204" pitchFamily="34" charset="0"/>
              <a:ea typeface="ＭＳ Ｐゴシック" charset="0"/>
              <a:cs typeface="Calibri Light" panose="020F0302020204030204" pitchFamily="34" charset="0"/>
            </a:rPr>
            <a:t> know their patients.</a:t>
          </a:r>
          <a:endParaRPr lang="en-US" sz="2000" b="0" kern="1200" dirty="0">
            <a:solidFill>
              <a:srgbClr val="000090"/>
            </a:solidFill>
            <a:latin typeface="Calibri Light" panose="020F0302020204030204" pitchFamily="34" charset="0"/>
            <a:cs typeface="Calibri Light" panose="020F0302020204030204" pitchFamily="34" charset="0"/>
          </a:endParaRPr>
        </a:p>
      </dsp:txBody>
      <dsp:txXfrm rot="-5400000">
        <a:off x="2457024" y="222216"/>
        <a:ext cx="7074275" cy="1689233"/>
      </dsp:txXfrm>
    </dsp:sp>
    <dsp:sp modelId="{B8652FAB-43EF-964E-A7B3-715A70CB0934}">
      <dsp:nvSpPr>
        <dsp:cNvPr id="0" name=""/>
        <dsp:cNvSpPr/>
      </dsp:nvSpPr>
      <dsp:spPr>
        <a:xfrm>
          <a:off x="444" y="53"/>
          <a:ext cx="2456580" cy="2118240"/>
        </a:xfrm>
        <a:prstGeom prst="roundRect">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100000"/>
            </a:lnSpc>
            <a:spcBef>
              <a:spcPct val="0"/>
            </a:spcBef>
            <a:spcAft>
              <a:spcPts val="408"/>
            </a:spcAft>
          </a:pPr>
          <a:r>
            <a:rPr lang="en-US" sz="28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Through the </a:t>
          </a:r>
        </a:p>
        <a:p>
          <a:pPr lvl="0" algn="l" defTabSz="1244600">
            <a:lnSpc>
              <a:spcPct val="100000"/>
            </a:lnSpc>
            <a:spcBef>
              <a:spcPct val="0"/>
            </a:spcBef>
            <a:spcAft>
              <a:spcPts val="408"/>
            </a:spcAft>
          </a:pPr>
          <a:r>
            <a:rPr lang="en-US" sz="28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patient’s eyes</a:t>
          </a:r>
          <a:endParaRPr lang="en-US" sz="2800" b="0" kern="1200" dirty="0">
            <a:solidFill>
              <a:srgbClr val="000090"/>
            </a:solidFill>
            <a:effectLst/>
            <a:latin typeface="Calibri Light" panose="020F0302020204030204" pitchFamily="34" charset="0"/>
            <a:cs typeface="Calibri Light" panose="020F0302020204030204" pitchFamily="34" charset="0"/>
          </a:endParaRPr>
        </a:p>
      </dsp:txBody>
      <dsp:txXfrm>
        <a:off x="103848" y="103457"/>
        <a:ext cx="2249772" cy="1911432"/>
      </dsp:txXfrm>
    </dsp:sp>
    <dsp:sp modelId="{EA83A755-FD5C-B044-85C9-30D563F43A3F}">
      <dsp:nvSpPr>
        <dsp:cNvPr id="0" name=""/>
        <dsp:cNvSpPr/>
      </dsp:nvSpPr>
      <dsp:spPr>
        <a:xfrm rot="5400000">
          <a:off x="5154481" y="-339252"/>
          <a:ext cx="1694592" cy="7245157"/>
        </a:xfrm>
        <a:prstGeom prst="round2SameRect">
          <a:avLst/>
        </a:prstGeom>
        <a:solidFill>
          <a:schemeClr val="tx2">
            <a:lumMod val="20000"/>
            <a:lumOff val="8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Working in stable </a:t>
          </a:r>
          <a:r>
            <a:rPr lang="en-US" sz="2000" b="0" kern="1200" dirty="0" err="1">
              <a:solidFill>
                <a:srgbClr val="000090"/>
              </a:solidFill>
              <a:effectLst/>
              <a:latin typeface="Calibri Light" panose="020F0302020204030204" pitchFamily="34" charset="0"/>
              <a:ea typeface="ＭＳ Ｐゴシック" charset="0"/>
              <a:cs typeface="Calibri Light" panose="020F0302020204030204" pitchFamily="34" charset="0"/>
            </a:rPr>
            <a:t>teamlets</a:t>
          </a:r>
          <a:r>
            <a:rPr lang="en-US" sz="20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 is associated with lower burnout rates than working in teams with shifting personnel or no teams </a:t>
          </a:r>
          <a:r>
            <a:rPr lang="en-US" sz="16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[Willard- Grace et al, J Am Board </a:t>
          </a:r>
          <a:r>
            <a:rPr lang="en-US" sz="1600" b="0" kern="1200" dirty="0" err="1">
              <a:solidFill>
                <a:srgbClr val="000090"/>
              </a:solidFill>
              <a:effectLst/>
              <a:latin typeface="Calibri Light" panose="020F0302020204030204" pitchFamily="34" charset="0"/>
              <a:ea typeface="ＭＳ Ｐゴシック" charset="0"/>
              <a:cs typeface="Calibri Light" panose="020F0302020204030204" pitchFamily="34" charset="0"/>
            </a:rPr>
            <a:t>Fam</a:t>
          </a:r>
          <a:r>
            <a:rPr lang="en-US" sz="1600" b="0" kern="1200" dirty="0">
              <a:solidFill>
                <a:srgbClr val="000090"/>
              </a:solidFill>
              <a:effectLst/>
              <a:latin typeface="Calibri Light" panose="020F0302020204030204" pitchFamily="34" charset="0"/>
              <a:ea typeface="ＭＳ Ｐゴシック" charset="0"/>
              <a:cs typeface="Calibri Light" panose="020F0302020204030204" pitchFamily="34" charset="0"/>
            </a:rPr>
            <a:t> Med 2014;27:229].</a:t>
          </a:r>
          <a:endParaRPr lang="en-US" sz="1600" b="0" kern="1200" dirty="0">
            <a:solidFill>
              <a:srgbClr val="000090"/>
            </a:solidFill>
            <a:effectLst/>
            <a:latin typeface="Calibri Light" panose="020F0302020204030204" pitchFamily="34" charset="0"/>
            <a:cs typeface="Calibri Light" panose="020F0302020204030204" pitchFamily="34" charset="0"/>
          </a:endParaRPr>
        </a:p>
      </dsp:txBody>
      <dsp:txXfrm rot="-5400000">
        <a:off x="2379199" y="2518753"/>
        <a:ext cx="7162434" cy="1529146"/>
      </dsp:txXfrm>
    </dsp:sp>
    <dsp:sp modelId="{09606C3C-A2BF-7E4F-BDD5-221DBBF38F26}">
      <dsp:nvSpPr>
        <dsp:cNvPr id="0" name=""/>
        <dsp:cNvSpPr/>
      </dsp:nvSpPr>
      <dsp:spPr>
        <a:xfrm>
          <a:off x="444" y="2224206"/>
          <a:ext cx="2378754" cy="2118240"/>
        </a:xfrm>
        <a:prstGeom prst="roundRect">
          <a:avLst/>
        </a:prstGeom>
        <a:solidFill>
          <a:srgbClr val="E6B9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b="0" kern="1200" dirty="0">
              <a:solidFill>
                <a:srgbClr val="000090"/>
              </a:solidFill>
              <a:effectLst/>
              <a:latin typeface="Calibri Light" panose="020F0302020204030204" pitchFamily="34" charset="0"/>
              <a:cs typeface="Calibri Light" panose="020F0302020204030204" pitchFamily="34" charset="0"/>
            </a:rPr>
            <a:t>For clinicians</a:t>
          </a:r>
        </a:p>
      </dsp:txBody>
      <dsp:txXfrm>
        <a:off x="103848" y="2327610"/>
        <a:ext cx="2171946" cy="1911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3580F-D7C7-0D46-A4B3-DE987F5A0BEF}">
      <dsp:nvSpPr>
        <dsp:cNvPr id="0" name=""/>
        <dsp:cNvSpPr/>
      </dsp:nvSpPr>
      <dsp:spPr>
        <a:xfrm rot="5400000">
          <a:off x="4529142" y="-1757789"/>
          <a:ext cx="1411271" cy="4926850"/>
        </a:xfrm>
        <a:prstGeom prst="round2SameRect">
          <a:avLst/>
        </a:prstGeom>
        <a:solidFill>
          <a:schemeClr val="accent5">
            <a:lumMod val="20000"/>
            <a:lumOff val="80000"/>
          </a:schemeClr>
        </a:solidFill>
        <a:ln w="9525" cap="flat" cmpd="sng" algn="ctr">
          <a:solidFill>
            <a:srgbClr val="4F81BD">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a:solidFill>
                <a:sysClr val="windowText" lastClr="000000"/>
              </a:solidFill>
              <a:latin typeface="Calibri"/>
              <a:ea typeface="+mn-ea"/>
              <a:cs typeface="+mn-cs"/>
            </a:rPr>
            <a:t>From “I” – clinician makes all decisions </a:t>
          </a:r>
        </a:p>
        <a:p>
          <a:pPr marL="171450" lvl="1" indent="-171450" algn="l" defTabSz="800100" rtl="0">
            <a:lnSpc>
              <a:spcPct val="90000"/>
            </a:lnSpc>
            <a:spcBef>
              <a:spcPct val="0"/>
            </a:spcBef>
            <a:spcAft>
              <a:spcPct val="15000"/>
            </a:spcAft>
            <a:buFontTx/>
            <a:buChar char="••"/>
          </a:pPr>
          <a:r>
            <a:rPr lang="en-US" sz="1800" b="0" kern="1200" dirty="0">
              <a:solidFill>
                <a:sysClr val="windowText" lastClr="000000"/>
              </a:solidFill>
              <a:latin typeface="Calibri"/>
              <a:ea typeface="+mn-ea"/>
              <a:cs typeface="+mn-cs"/>
            </a:rPr>
            <a:t>       to</a:t>
          </a:r>
        </a:p>
        <a:p>
          <a:pPr marL="171450" lvl="1" indent="-171450" algn="l" defTabSz="800100" rtl="0">
            <a:lnSpc>
              <a:spcPct val="90000"/>
            </a:lnSpc>
            <a:spcBef>
              <a:spcPct val="0"/>
            </a:spcBef>
            <a:spcAft>
              <a:spcPct val="15000"/>
            </a:spcAft>
            <a:buChar char="••"/>
          </a:pPr>
          <a:r>
            <a:rPr lang="en-US" sz="1800" b="0" kern="1200" dirty="0">
              <a:solidFill>
                <a:sysClr val="windowText" lastClr="000000"/>
              </a:solidFill>
              <a:latin typeface="Calibri"/>
              <a:ea typeface="+mn-ea"/>
              <a:cs typeface="+mn-cs"/>
            </a:rPr>
            <a:t>“We” – the team takes responsibility for their panel</a:t>
          </a:r>
        </a:p>
      </dsp:txBody>
      <dsp:txXfrm rot="-5400000">
        <a:off x="2771353" y="68893"/>
        <a:ext cx="4857957" cy="1273485"/>
      </dsp:txXfrm>
    </dsp:sp>
    <dsp:sp modelId="{9A0F2979-DD74-7840-A9E6-8BF6B56D6F2D}">
      <dsp:nvSpPr>
        <dsp:cNvPr id="0" name=""/>
        <dsp:cNvSpPr/>
      </dsp:nvSpPr>
      <dsp:spPr>
        <a:xfrm>
          <a:off x="0" y="0"/>
          <a:ext cx="2771353" cy="1458800"/>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solidFill>
                <a:srgbClr val="9BBB59">
                  <a:lumMod val="20000"/>
                  <a:lumOff val="80000"/>
                </a:srgbClr>
              </a:solidFill>
              <a:effectLst/>
              <a:latin typeface="+mj-lt"/>
              <a:ea typeface="ＭＳ Ｐゴシック" charset="0"/>
              <a:cs typeface="+mn-cs"/>
            </a:rPr>
            <a:t>Share the care is a culture shift </a:t>
          </a:r>
        </a:p>
      </dsp:txBody>
      <dsp:txXfrm>
        <a:off x="71213" y="71213"/>
        <a:ext cx="2628927" cy="1316374"/>
      </dsp:txXfrm>
    </dsp:sp>
    <dsp:sp modelId="{D8702BDA-40E5-CD48-AF00-FE6723257AAB}">
      <dsp:nvSpPr>
        <dsp:cNvPr id="0" name=""/>
        <dsp:cNvSpPr/>
      </dsp:nvSpPr>
      <dsp:spPr>
        <a:xfrm>
          <a:off x="0" y="1570230"/>
          <a:ext cx="7698182" cy="1164547"/>
        </a:xfrm>
        <a:prstGeom prst="roundRect">
          <a:avLst/>
        </a:prstGeom>
        <a:solidFill>
          <a:schemeClr val="accent5">
            <a:lumMod val="75000"/>
          </a:schemeClr>
        </a:solidFill>
        <a:ln>
          <a:solidFill>
            <a:schemeClr val="accent5">
              <a:lumMod val="75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solidFill>
                <a:srgbClr val="9BBB59">
                  <a:lumMod val="20000"/>
                  <a:lumOff val="80000"/>
                </a:srgbClr>
              </a:solidFill>
              <a:effectLst/>
              <a:latin typeface="+mj-lt"/>
              <a:ea typeface="ＭＳ Ｐゴシック" charset="0"/>
              <a:cs typeface="+mn-cs"/>
            </a:rPr>
            <a:t>Sharing the care is not only delegating tasks to non-clinician team members; it is re-allocating responsibilities so that all team members contribute meaningfully to the health of the panel</a:t>
          </a:r>
        </a:p>
      </dsp:txBody>
      <dsp:txXfrm>
        <a:off x="56848" y="1627078"/>
        <a:ext cx="7584486" cy="10508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0.11765</cdr:x>
      <cdr:y>0.63333</cdr:y>
    </cdr:from>
    <cdr:to>
      <cdr:x>0.20168</cdr:x>
      <cdr:y>0.7</cdr:y>
    </cdr:to>
    <cdr:sp macro="" textlink="">
      <cdr:nvSpPr>
        <cdr:cNvPr id="2" name="TextBox 1"/>
        <cdr:cNvSpPr txBox="1"/>
      </cdr:nvSpPr>
      <cdr:spPr>
        <a:xfrm xmlns:a="http://schemas.openxmlformats.org/drawingml/2006/main">
          <a:off x="1066800" y="4343400"/>
          <a:ext cx="762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0.11765</cdr:x>
      <cdr:y>0.63333</cdr:y>
    </cdr:from>
    <cdr:to>
      <cdr:x>0.20168</cdr:x>
      <cdr:y>0.71111</cdr:y>
    </cdr:to>
    <cdr:sp macro="" textlink="">
      <cdr:nvSpPr>
        <cdr:cNvPr id="3" name="TextBox 2"/>
        <cdr:cNvSpPr txBox="1"/>
      </cdr:nvSpPr>
      <cdr:spPr>
        <a:xfrm xmlns:a="http://schemas.openxmlformats.org/drawingml/2006/main">
          <a:off x="1066800" y="4343400"/>
          <a:ext cx="762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cdr:x>
      <cdr:y>0.08346</cdr:y>
    </cdr:from>
    <cdr:to>
      <cdr:x>1</cdr:x>
      <cdr:y>0.15649</cdr:y>
    </cdr:to>
    <cdr:sp macro="" textlink="">
      <cdr:nvSpPr>
        <cdr:cNvPr id="4" name="TextBox 3"/>
        <cdr:cNvSpPr txBox="1"/>
      </cdr:nvSpPr>
      <cdr:spPr>
        <a:xfrm xmlns:a="http://schemas.openxmlformats.org/drawingml/2006/main">
          <a:off x="6934200" y="609600"/>
          <a:ext cx="2971800" cy="5334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63138-B2E0-453F-87F5-816F3B882E77}"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EE98-B759-45BF-A9C2-ABA6CCB50123}" type="slidenum">
              <a:rPr lang="en-US" smtClean="0"/>
              <a:t>‹#›</a:t>
            </a:fld>
            <a:endParaRPr lang="en-US"/>
          </a:p>
        </p:txBody>
      </p:sp>
    </p:spTree>
    <p:extLst>
      <p:ext uri="{BB962C8B-B14F-4D97-AF65-F5344CB8AC3E}">
        <p14:creationId xmlns:p14="http://schemas.microsoft.com/office/powerpoint/2010/main" val="403996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4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To decide on our area of improvement we reviewed our UDS measures and discussed what UDS is, where it comes from, why the measures are important, and how to satisfy them. We then looked at how the Wyoming clinic’s numbers stacked up versus where we were as a system to decide what measure we would focus on improving. </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83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So we landed on HTN as our goal. At our starting point, 41% of our patients with HTN had a blood pressure WNL at their last office visit. Caterine’s goal as a system is 65%.</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270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With our global aim in place we began work on our Fishbone diagram, leaving 6 large sheets for each section of the fishbone along the walls of the conference room and writing down all the barriers for our patients to get their blood pressure WNL, then assigning them to one of the sections of bones of the fish. The conversation really got started with our process map. As you can see it has a large number of steps in it as it goes from setting up an appointment to getting blood pressure under control. </a:t>
            </a:r>
          </a:p>
          <a:p>
            <a:pPr marL="0" indent="0">
              <a:buFontTx/>
              <a:buNone/>
            </a:pPr>
            <a:endParaRPr lang="en-US" dirty="0"/>
          </a:p>
          <a:p>
            <a:pPr marL="0" indent="0">
              <a:buFontTx/>
              <a:buNone/>
            </a:pPr>
            <a:r>
              <a:rPr lang="en-US" dirty="0"/>
              <a:t>This may have been one for the most helpful steps in the process considering how new everyone was to the office. It gave us a chance to see the whole flow and how everyone contributed to a patient’s health when they came in. We had a lot more ideas as we ran through this process and ended up adding them back to the fishbone after we finished. ( I joked at the time that our parking lot was turning into a parking structure) The final fishbone has over 60 areas to address to improve blood pressure that we can come back to at any time. We narrowed our options down to two areas, or bones, and picked our specific aim from there.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782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All improvement starts with accurate information, so our specific aim was to make sure we were taking second blood pressures when the first was out of range, and that we were taking our blood pressures well. Are these patients really hypertensive? Are they maybe better controlled than we think? The team was initially very confident that this was happening already, but we found that since January, second blood pressures were only taken about 33% of the time. We sat down to make sure we all had an agreed upon the way we were taking blood pressures by looking through AMA’s best practices, and remind each other how we should be doing them. Feet flat on the floor, arm resting comfortably, no talking, </a:t>
            </a:r>
            <a:r>
              <a:rPr lang="en-US" dirty="0" err="1"/>
              <a:t>ect</a:t>
            </a:r>
            <a:r>
              <a:rPr lang="en-US" dirty="0"/>
              <a:t>. Initially we wanted to have a 3</a:t>
            </a:r>
            <a:r>
              <a:rPr lang="en-US" baseline="30000" dirty="0"/>
              <a:t>rd</a:t>
            </a:r>
            <a:r>
              <a:rPr lang="en-US" dirty="0"/>
              <a:t> manual BP check, but found that AMA suggested against that, which helped streamline our process and focus our efforts where they mattered most.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873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If you look near the bottom of our poster here, you can see the weekly rate of second blood pressure readings being taken. We started off a little rocky, but quickly started figuring it out. Of note, on average 50% of second blood pressures taken were WNL. So very quickly we are getting a much better picture of our patient’s health. </a:t>
            </a:r>
          </a:p>
          <a:p>
            <a:pPr marL="0" indent="0">
              <a:buFontTx/>
              <a:buNone/>
            </a:pPr>
            <a:r>
              <a:rPr lang="en-US" dirty="0"/>
              <a:t>Our goal was to get 85% of our patients with elevated blood pressures rechecked, and with the number of patients we saw with elevated bps usually between 6-10, that often meant we had to get everyone, while we often fell short of the 85% still the improvement was amazing. We went through several iterations to increase our rate, getting the second bp before providers saw the patient, getting the second after, using magnets on the doors as a visual reminder, and landed on leaving the cart in the room until the second BP was taken. </a:t>
            </a:r>
          </a:p>
          <a:p>
            <a:pPr marL="0" indent="0">
              <a:buFontTx/>
              <a:buNone/>
            </a:pPr>
            <a:r>
              <a:rPr lang="en-US" dirty="0"/>
              <a:t>You can see at week 6 there was a dramatic drop in numbers, this as around the time we lost 2 of our MAs in a clinic with 2 providers. Our numbers have continued to increase even as we get coverage from other sites and have increased the number of providers at our site. That really speaks to the importance of working really hard on small goals, that they were able to bounce back and keep using their system even when they worked so short staffed.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74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Now for the big, overall numbers. </a:t>
            </a:r>
          </a:p>
          <a:p>
            <a:pPr marL="0" indent="0">
              <a:buFontTx/>
              <a:buNone/>
            </a:pPr>
            <a:r>
              <a:rPr lang="en-US" dirty="0"/>
              <a:t>Our team saw an increase from 41-51% in the 9 weeks before I submitted these graphs, and saw an increase the target patient population from 77 to 95. The next week we started getting previously seen patients back in and our control percentage sits at 60% with 98 patients after 2 and a half months, a 20 percentage point increase in control with an almost 30% increase in population size.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652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Now for the big, overall numbers. </a:t>
            </a:r>
          </a:p>
          <a:p>
            <a:pPr marL="0" indent="0">
              <a:buFontTx/>
              <a:buNone/>
            </a:pPr>
            <a:r>
              <a:rPr lang="en-US" dirty="0"/>
              <a:t>Our team saw an increase from 41-51% in the 9 weeks before I submitted these graphs, and saw an increase the target patient population from 77 to 95. The next week we started getting previously seen patients back in and our control percentage sits at 60% with 98 patients after 2 and a half months, a 20 percentage point increase in control with an almost 30% increase in population size.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82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sat down with the team a few weeks ago to ask about our takeaways, and we had a lot of them. I did my best to condense them down to what you see in the recommendations section. The highlights being to meet consistently and start small. They appreciated having someone from every part of the clinic involved so they could get perspectives on what they were doing from team members who may not do that work daily or look at things from a different perspective. </a:t>
            </a:r>
          </a:p>
          <a:p>
            <a:r>
              <a:rPr lang="en-US" dirty="0"/>
              <a:t>Making sure to take a lot of time to build the team up, we have been able to get very vulnerable around each other in this space, and that is very rare in a professional setting. It has built a team that is more ok with saying they don’t know something, a crucial first step to growth, as well as made everyone more comfortable checking in with each other. They also emphasized the importance of remembering who they are doing this work for, the patients. </a:t>
            </a:r>
          </a:p>
          <a:p>
            <a:r>
              <a:rPr lang="en-US" dirty="0"/>
              <a:t>We have learned a lot of new tools for improvement and how we capture the work that we do. We have started using a huddle board for better communication at the morning huddles and started learning the process for making standing orders.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687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to take this process and make it ours. We will be working at our regular meeting times for the rest of the month to finish making a standing order for MAs to hand out blood pressure cuffs, and to set up a space for this work to continue without the NTTAP structure behind it. Our potential next areas of improvement include diabetes control and better integrating our community health workers. We will also be reviewing all the things we have done to help teach other clinics in this system so they can better own their work as well. And, of course, how to make sure we keep taking our second blood pressures and remember what we learned over the last 8 months.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237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end I would just like to thank NTTAP for this awesome program and the support they  have given us. I would like to thank Ed </a:t>
            </a:r>
            <a:r>
              <a:rPr lang="en-US" dirty="0" err="1"/>
              <a:t>Millermaier</a:t>
            </a:r>
            <a:r>
              <a:rPr lang="en-US" dirty="0"/>
              <a:t>, the value of your wisdom and coaching in and outside of our meetings can’t be overstated. But most importantly, I would like to thank the team at Catherine’s Wyoming clinic. Without your passion for your patients, the vulnerability you showed in our meetings, and your willingness to try something new, none of this would have been successful.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91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336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191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a:p>
            <a:pPr eaLnBrk="1" hangingPunct="1"/>
            <a:endParaRPr lang="en-US" dirty="0">
              <a:latin typeface="Calibri" charset="0"/>
              <a:ea typeface="ＭＳ Ｐゴシック" charset="0"/>
            </a:endParaRPr>
          </a:p>
          <a:p>
            <a:pPr eaLnBrk="1" hangingPunct="1"/>
            <a:r>
              <a:rPr lang="en-US" dirty="0">
                <a:latin typeface="Calibri" charset="0"/>
                <a:ea typeface="ＭＳ Ｐゴシック" charset="0"/>
              </a:rPr>
              <a:t>Our building blocks to high performing primary care were developed as a roadmap to guide practices during transformation.  Transforming to a primary care medical home requires more than checking boxes and capturing screen shots.  </a:t>
            </a:r>
          </a:p>
          <a:p>
            <a:pPr eaLnBrk="1" hangingPunct="1"/>
            <a:r>
              <a:rPr lang="en-US" dirty="0">
                <a:latin typeface="Calibri" charset="0"/>
                <a:ea typeface="ＭＳ Ｐゴシック" charset="0"/>
              </a:rPr>
              <a:t>I will spend the rest of the presentation discussing how the blocks were developed, the overall sequencing, practical implementation of the components of each block and showcase exemplars from high-performing sites and from other clinics that we are familiar with or coach.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096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22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063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101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May convey information and follow protocols under license of clinician</a:t>
            </a:r>
          </a:p>
          <a:p>
            <a:r>
              <a:rPr lang="en-US" altLang="en-US" dirty="0">
                <a:latin typeface="Arial" panose="020B0604020202020204" pitchFamily="34" charset="0"/>
                <a:ea typeface="ＭＳ Ｐゴシック" panose="020B0600070205080204" pitchFamily="34" charset="-128"/>
              </a:rPr>
              <a:t>Training programs vary widely– only 15% receive national certification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92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546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411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668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95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532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263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304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228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789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362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minutes </a:t>
            </a:r>
          </a:p>
          <a:p>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544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710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189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078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78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365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458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minutes </a:t>
            </a:r>
          </a:p>
          <a:p>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046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216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who needs to know about the change efforts, what their positions and interests are, and how the change should be presented and framed so that the positive impact of their influence can be maximized. Different stakeholders need different types of information about your work, and with different levels of detail.</a:t>
            </a:r>
          </a:p>
          <a:p>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680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204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1119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D659F-98DB-4520-80A5-1888EC86C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754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486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747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58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093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254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740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4187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804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1317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0500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3240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443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6598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36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6191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3337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6999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3278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858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55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5942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4457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9798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68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Deb</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3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5162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0120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2699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6570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4349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6094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8106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8300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8528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268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17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Morning/Good Afternoon everyone. My name is Mick, I am a nurse care manager and the senior manager of quality at Catherine’s Health Center. It’s been a while since I first introduced Catherines, so I’m going to take a second to introduce us again. Catherines Health Center is located in Grand Rapids Michigan and started in 1996 in the basement of a church as a free clinic. In 2006 we moved into our own clinic, a repurposed elementary school. </a:t>
            </a:r>
          </a:p>
          <a:p>
            <a:endParaRPr lang="en-US" dirty="0"/>
          </a:p>
          <a:p>
            <a:r>
              <a:rPr lang="en-US" dirty="0"/>
              <a:t>In 2020 we were approved for FQHC status and have been working tirelessly to grow ever since. We opened 2 new clinics last year, and our NTTAP project has been working with the clinic that opened in August in Wyoming, a city on the south side of Grand Rapids. Many in this group were new to healthcare, but all of them were new to each other, so there has been a lot of growth and change in the last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5511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6820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3098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Meaghan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91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 started with some surveys and initially I was hesitant to start meetings off with team builders, we had a lot to do and I wanted to be respectful of everyone’s time. </a:t>
            </a:r>
          </a:p>
          <a:p>
            <a:pPr marL="0" indent="0">
              <a:buFontTx/>
              <a:buNone/>
            </a:pPr>
            <a:endParaRPr lang="en-US" dirty="0"/>
          </a:p>
          <a:p>
            <a:pPr marL="0" indent="0">
              <a:buFontTx/>
              <a:buNone/>
            </a:pPr>
            <a:r>
              <a:rPr lang="en-US" dirty="0"/>
              <a:t>But quickly the team requested that we take some time in the morning to warm up, at 8:30 on a Friday morning, people needed a moment for their coffee to start working. It turned out to be incredibly valuable, as we got to get moving and get to know each other better. Some warmups were fun, building airplanes, guessing drawings, or picking up skittles with chop sticks. Some helped us learn about the process like making PDSAs for keeping coins spinning, drawing a pig in a grid with only verbal instructions, and making a process map for making PB &amp; </a:t>
            </a:r>
            <a:r>
              <a:rPr lang="en-US" dirty="0" err="1"/>
              <a:t>Js</a:t>
            </a:r>
            <a:r>
              <a:rPr lang="en-US" dirty="0"/>
              <a:t>. </a:t>
            </a:r>
          </a:p>
          <a:p>
            <a:pPr marL="0" indent="0">
              <a:buFontTx/>
              <a:buNone/>
            </a:pPr>
            <a:endParaRPr lang="en-US" dirty="0"/>
          </a:p>
          <a:p>
            <a:pPr marL="0" indent="0">
              <a:buFontTx/>
              <a:buNone/>
            </a:pPr>
            <a:r>
              <a:rPr lang="en-US" dirty="0"/>
              <a:t>We also took time to check in, learn about how we communicated with each other in person, over teams, and in the chart, or to talk about why what we were doing is important. All these things helped us work better together in the day-to-day work and be quicker to help each other on difficult days. But after 5-10 minutes (sometimes 15-20) it would be time to get to work. </a:t>
            </a:r>
          </a:p>
          <a:p>
            <a:pPr marL="0" indent="0">
              <a:buFontTx/>
              <a:buNone/>
            </a:pPr>
            <a:endParaRPr lang="en-US" dirty="0"/>
          </a:p>
          <a:p>
            <a:pPr marL="0" indent="0">
              <a:buFontTx/>
              <a:buNone/>
            </a:pPr>
            <a:r>
              <a:rPr lang="en-US" dirty="0"/>
              <a:t>Team dynamics are unique to every group and not the direct focus of NTTAP’s education, but would be what I encourage your team leads to discuss in their weekly meetings with NTTAP, learning how to navigate all of the opportunities and barriers was by far the most valuable thing to come out of those meetings.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9FAC-DA33-4505-9E4A-663B3644A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1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3830364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234598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8552714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70408" y="195834"/>
            <a:ext cx="11251183" cy="134810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Black"/>
                <a:cs typeface="Arial Black"/>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sz="1200" b="0" i="0" u="none" strike="noStrike" kern="1200" cap="none" spc="-5" normalizeH="0" baseline="0" noProof="0" dirty="0">
                <a:ln>
                  <a:noFill/>
                </a:ln>
                <a:solidFill>
                  <a:prstClr val="white"/>
                </a:solidFill>
                <a:effectLst/>
                <a:uLnTx/>
                <a:uFillTx/>
                <a:latin typeface="Arial Black"/>
                <a:ea typeface="+mn-ea"/>
              </a:rPr>
              <a:t>CHCI Overview</a:t>
            </a:r>
            <a:r>
              <a:rPr kumimoji="0" sz="1200" b="0" i="0" u="none" strike="noStrike" kern="1200" cap="none" spc="-40" normalizeH="0" baseline="0" noProof="0" dirty="0">
                <a:ln>
                  <a:noFill/>
                </a:ln>
                <a:solidFill>
                  <a:prstClr val="white"/>
                </a:solidFill>
                <a:effectLst/>
                <a:uLnTx/>
                <a:uFillTx/>
                <a:latin typeface="Arial Black"/>
                <a:ea typeface="+mn-ea"/>
              </a:rPr>
              <a:t> </a:t>
            </a:r>
            <a:r>
              <a:rPr kumimoji="0" sz="1200" b="0" i="0" u="none" strike="noStrike" kern="1200" cap="none" spc="-5" normalizeH="0" baseline="0" noProof="0" dirty="0">
                <a:ln>
                  <a:noFill/>
                </a:ln>
                <a:solidFill>
                  <a:prstClr val="white"/>
                </a:solidFill>
                <a:effectLst/>
                <a:uLnTx/>
                <a:uFillTx/>
                <a:latin typeface="Arial Black"/>
                <a:ea typeface="+mn-ea"/>
              </a:rPr>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25400" marR="0" lvl="0" indent="0" algn="r"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white"/>
                </a:solidFill>
                <a:effectLst/>
                <a:uLnTx/>
                <a:uFillTx/>
                <a:latin typeface="Calibri"/>
                <a:ea typeface="+mn-ea"/>
                <a:cs typeface="Calibri"/>
              </a:rPr>
              <a:pPr marL="25400" marR="0" lvl="0" indent="0" algn="r" defTabSz="914400" rtl="0" eaLnBrk="1" fontAlgn="auto" latinLnBrk="0" hangingPunct="1">
                <a:lnSpc>
                  <a:spcPts val="1810"/>
                </a:lnSpc>
                <a:spcBef>
                  <a:spcPts val="0"/>
                </a:spcBef>
                <a:spcAft>
                  <a:spcPts val="0"/>
                </a:spcAft>
                <a:buClrTx/>
                <a:buSzTx/>
                <a:buFontTx/>
                <a:buNone/>
                <a:tabLst/>
                <a:defRPr/>
              </a:pPr>
              <a:t>‹#›</a:t>
            </a:fld>
            <a:endParaRPr kumimoji="0"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037995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B31193-6787-42FC-8181-922984130EA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240693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31193-6787-42FC-8181-922984130EA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98684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B31193-6787-42FC-8181-922984130EA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214775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B31193-6787-42FC-8181-922984130EA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191272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B31193-6787-42FC-8181-922984130EA3}"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1935873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B31193-6787-42FC-8181-922984130EA3}"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2910786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31193-6787-42FC-8181-922984130EA3}"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275326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3901590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B31193-6787-42FC-8181-922984130EA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3994709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B31193-6787-42FC-8181-922984130EA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3385694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31193-6787-42FC-8181-922984130EA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1564329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31193-6787-42FC-8181-922984130EA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766F1-57BE-411A-B06B-303C0EEF9117}" type="slidenum">
              <a:rPr lang="en-US" smtClean="0"/>
              <a:t>‹#›</a:t>
            </a:fld>
            <a:endParaRPr lang="en-US"/>
          </a:p>
        </p:txBody>
      </p:sp>
    </p:spTree>
    <p:extLst>
      <p:ext uri="{BB962C8B-B14F-4D97-AF65-F5344CB8AC3E}">
        <p14:creationId xmlns:p14="http://schemas.microsoft.com/office/powerpoint/2010/main" val="1145426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4299-521E-14BB-AAEF-7B5A30849F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A81380-1E94-8ECA-9CD5-181B776E9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B6CAD-A2F5-E63B-6BC3-5E670FA515AB}"/>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5" name="Footer Placeholder 4">
            <a:extLst>
              <a:ext uri="{FF2B5EF4-FFF2-40B4-BE49-F238E27FC236}">
                <a16:creationId xmlns:a16="http://schemas.microsoft.com/office/drawing/2014/main" id="{9D83F130-6652-6627-4E47-435253FAC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BB89C-893E-1FE0-AFCF-741BA95AB486}"/>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2425763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EB71-639A-105A-D0A3-2AD85257D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7FE9CC-E40D-4323-96F3-FF805A11D7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AFA87-8B97-02B4-0C69-C66C1E5833B5}"/>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5" name="Footer Placeholder 4">
            <a:extLst>
              <a:ext uri="{FF2B5EF4-FFF2-40B4-BE49-F238E27FC236}">
                <a16:creationId xmlns:a16="http://schemas.microsoft.com/office/drawing/2014/main" id="{F5F4EBC9-6E01-AA97-1410-A1BCEBE06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AACD2-B904-9E90-AFD3-EBB4F3FB01FA}"/>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121180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9651-6F21-E037-5723-E573A9C195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5FAD75-E5BF-09E9-79B4-4AA6F6AAA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04C315-6F11-D8E1-15E6-E62A8100350D}"/>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5" name="Footer Placeholder 4">
            <a:extLst>
              <a:ext uri="{FF2B5EF4-FFF2-40B4-BE49-F238E27FC236}">
                <a16:creationId xmlns:a16="http://schemas.microsoft.com/office/drawing/2014/main" id="{A6C30511-FB65-D80D-163C-93186FDEB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2DDA3-53C6-B32D-9B52-852C4B3C541C}"/>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2761811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A709-8B72-5FF0-2D5C-235F983B6B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71AB6-A364-DBDF-9B46-70CACCB58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045237-CB81-9A98-96E2-6B53EA30CC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8713C-9973-C838-E587-6C0622467797}"/>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6" name="Footer Placeholder 5">
            <a:extLst>
              <a:ext uri="{FF2B5EF4-FFF2-40B4-BE49-F238E27FC236}">
                <a16:creationId xmlns:a16="http://schemas.microsoft.com/office/drawing/2014/main" id="{3999E859-B856-FEC4-3637-307EC3A6F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C6C3A-E6D9-94D9-0005-80214EBC4F01}"/>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4095056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23BA-2A0F-9FCF-49F9-101D78B42F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0431F5-F468-65E5-0F6D-5C0B42D387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27864A-8C82-4660-DF82-D4D421A912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B11E9C-5FE2-BDEF-4A2E-F3D67BE9F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0510D-FCF1-2E2B-50AE-929CE2E12F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775B2-C41B-4DF4-E2DF-9725C8B67F73}"/>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8" name="Footer Placeholder 7">
            <a:extLst>
              <a:ext uri="{FF2B5EF4-FFF2-40B4-BE49-F238E27FC236}">
                <a16:creationId xmlns:a16="http://schemas.microsoft.com/office/drawing/2014/main" id="{40644B9A-E0D5-2BE4-9D7E-B65276DFBF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A40CD3-E337-5CA1-E1B7-70D8D57AC504}"/>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3908655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5237-8477-8757-8597-570A25E09A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BA28F7-95B2-6FBC-08F7-02EF5D94AAF1}"/>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4" name="Footer Placeholder 3">
            <a:extLst>
              <a:ext uri="{FF2B5EF4-FFF2-40B4-BE49-F238E27FC236}">
                <a16:creationId xmlns:a16="http://schemas.microsoft.com/office/drawing/2014/main" id="{C2BF0866-F54B-4AFC-2BB1-91629A35B4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23DC75-7FD5-5DA4-F84F-1459C2E86124}"/>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33213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7311362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933E5-87EC-503F-ED57-A1C63A4B798F}"/>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3" name="Footer Placeholder 2">
            <a:extLst>
              <a:ext uri="{FF2B5EF4-FFF2-40B4-BE49-F238E27FC236}">
                <a16:creationId xmlns:a16="http://schemas.microsoft.com/office/drawing/2014/main" id="{457EB934-5309-1B95-EBBE-1C5A104E0E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981005-C2DC-A2B8-94B1-758247575B5D}"/>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107020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8509-4C33-08DD-292C-4F7B874CD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F8A61F-6DFF-0B10-BECE-723F34325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6E719E-06AD-947C-0744-AC002F697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B7F4C-2AC3-566E-3814-E43F35D7FB16}"/>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6" name="Footer Placeholder 5">
            <a:extLst>
              <a:ext uri="{FF2B5EF4-FFF2-40B4-BE49-F238E27FC236}">
                <a16:creationId xmlns:a16="http://schemas.microsoft.com/office/drawing/2014/main" id="{5AD5D158-F040-7C56-8722-F006758F4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8387B-0F71-75C6-7418-FFD058DF59BB}"/>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1474078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84F9-FB8F-9287-96A3-4C0249E96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83E8D7-5F00-ED24-5C4E-84BA9649B0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BAA12C-F34C-F9F0-7ED3-05D8AAB97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B1333-206D-D0E7-BDA9-B1CCCC20AF24}"/>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6" name="Footer Placeholder 5">
            <a:extLst>
              <a:ext uri="{FF2B5EF4-FFF2-40B4-BE49-F238E27FC236}">
                <a16:creationId xmlns:a16="http://schemas.microsoft.com/office/drawing/2014/main" id="{900BC221-10F7-DE45-C1F0-884C5F95E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053FA-FE06-3991-7C64-D980B80CCA82}"/>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1587182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A5FE-3096-5D58-6660-48BD211EC9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F00C86-0B31-A726-FAA2-89DA2028A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767C6-2584-D859-9353-90A985BEE5A2}"/>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5" name="Footer Placeholder 4">
            <a:extLst>
              <a:ext uri="{FF2B5EF4-FFF2-40B4-BE49-F238E27FC236}">
                <a16:creationId xmlns:a16="http://schemas.microsoft.com/office/drawing/2014/main" id="{C57A4E52-E35F-1DCF-1408-B8612C595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A48E2-DFB0-C09A-FADA-2E87FEE20DF7}"/>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1160856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7AEC5-FF36-6A1A-9500-C9FE1AC7C8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C3F79B-550A-ABDB-E392-F3338E5855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7C676-9137-9458-9E8A-E512C012E9C8}"/>
              </a:ext>
            </a:extLst>
          </p:cNvPr>
          <p:cNvSpPr>
            <a:spLocks noGrp="1"/>
          </p:cNvSpPr>
          <p:nvPr>
            <p:ph type="dt" sz="half" idx="10"/>
          </p:nvPr>
        </p:nvSpPr>
        <p:spPr/>
        <p:txBody>
          <a:bodyPr/>
          <a:lstStyle/>
          <a:p>
            <a:fld id="{68976D09-2569-4F4F-BF6C-BB472B12C801}" type="datetimeFigureOut">
              <a:rPr lang="en-US" smtClean="0"/>
              <a:t>1/17/2024</a:t>
            </a:fld>
            <a:endParaRPr lang="en-US"/>
          </a:p>
        </p:txBody>
      </p:sp>
      <p:sp>
        <p:nvSpPr>
          <p:cNvPr id="5" name="Footer Placeholder 4">
            <a:extLst>
              <a:ext uri="{FF2B5EF4-FFF2-40B4-BE49-F238E27FC236}">
                <a16:creationId xmlns:a16="http://schemas.microsoft.com/office/drawing/2014/main" id="{5466651D-7D0D-B1DB-10CD-7A22C9B6F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E1BAC-58CC-55A7-18E6-7860A665421E}"/>
              </a:ext>
            </a:extLst>
          </p:cNvPr>
          <p:cNvSpPr>
            <a:spLocks noGrp="1"/>
          </p:cNvSpPr>
          <p:nvPr>
            <p:ph type="sldNum" sz="quarter" idx="12"/>
          </p:nvPr>
        </p:nvSpPr>
        <p:spPr/>
        <p:txBody>
          <a:bodyPr/>
          <a:lstStyle/>
          <a:p>
            <a:fld id="{F29344FB-1D82-4271-AA0B-5C8A3EA41FD7}" type="slidenum">
              <a:rPr lang="en-US" smtClean="0"/>
              <a:t>‹#›</a:t>
            </a:fld>
            <a:endParaRPr lang="en-US"/>
          </a:p>
        </p:txBody>
      </p:sp>
    </p:spTree>
    <p:extLst>
      <p:ext uri="{BB962C8B-B14F-4D97-AF65-F5344CB8AC3E}">
        <p14:creationId xmlns:p14="http://schemas.microsoft.com/office/powerpoint/2010/main" val="234702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9878698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8476800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030631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5348763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6827966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0490937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53355889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31193-6787-42FC-8181-922984130EA3}"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766F1-57BE-411A-B06B-303C0EEF9117}" type="slidenum">
              <a:rPr lang="en-US" smtClean="0"/>
              <a:t>‹#›</a:t>
            </a:fld>
            <a:endParaRPr lang="en-US"/>
          </a:p>
        </p:txBody>
      </p:sp>
    </p:spTree>
    <p:extLst>
      <p:ext uri="{BB962C8B-B14F-4D97-AF65-F5344CB8AC3E}">
        <p14:creationId xmlns:p14="http://schemas.microsoft.com/office/powerpoint/2010/main" val="378742421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77126-EC6B-694B-0A94-2E5ADE5D3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7DA54A-905C-D1BF-8F58-8D4C1336A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BFB3F-1109-9B6F-C84E-80ECDD31F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76D09-2569-4F4F-BF6C-BB472B12C801}" type="datetimeFigureOut">
              <a:rPr lang="en-US" smtClean="0"/>
              <a:t>1/17/2024</a:t>
            </a:fld>
            <a:endParaRPr lang="en-US"/>
          </a:p>
        </p:txBody>
      </p:sp>
      <p:sp>
        <p:nvSpPr>
          <p:cNvPr id="5" name="Footer Placeholder 4">
            <a:extLst>
              <a:ext uri="{FF2B5EF4-FFF2-40B4-BE49-F238E27FC236}">
                <a16:creationId xmlns:a16="http://schemas.microsoft.com/office/drawing/2014/main" id="{87E42477-4C45-DA6B-4B02-44CB8485B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878CC0-4861-AD27-191F-53FC501E0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344FB-1D82-4271-AA0B-5C8A3EA41FD7}" type="slidenum">
              <a:rPr lang="en-US" smtClean="0"/>
              <a:t>‹#›</a:t>
            </a:fld>
            <a:endParaRPr lang="en-US"/>
          </a:p>
        </p:txBody>
      </p:sp>
    </p:spTree>
    <p:extLst>
      <p:ext uri="{BB962C8B-B14F-4D97-AF65-F5344CB8AC3E}">
        <p14:creationId xmlns:p14="http://schemas.microsoft.com/office/powerpoint/2010/main" val="323426366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futurehealth.ucsf.edu/"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hyperlink" Target="http://www.futurehealth.ucsf.edu/" TargetMode="External"/><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2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hyperlink" Target="http://www.futurehealth.ucsf.edu/" TargetMode="External"/><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3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s://drive.google.com/drive/folders/1VFv0Ar6VbdVDS_fkY6fPXQw36Tq0A1Wg?usp=drive_link"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hyperlink" Target="https://education.weitzmaninstitute.org/content/nttap-comprehensive-and-team-based-care-learning-collaborative-2023-2024"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hyperlink" Target="https://www.healthcenterinfo.org/"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www.weitzmaninstitute.org/ncaresources" TargetMode="External"/><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681473"/>
            <a:ext cx="12191999" cy="13388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000" b="1" i="0" u="none" strike="noStrike" kern="1200" cap="none" spc="-3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Comprehensive Care Learning </a:t>
            </a:r>
            <a:r>
              <a:rPr kumimoji="0" lang="en-US" sz="5000" b="1" i="0" u="none" strike="noStrike" kern="1200" cap="none" spc="-3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Collaborative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Session Two: </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Wednesday January 17</a:t>
            </a:r>
            <a:r>
              <a:rPr kumimoji="0" lang="en-US" sz="3600" b="0" i="0" u="none" strike="noStrike" kern="1200" cap="none" spc="-30" normalizeH="0" baseline="3000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th</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 </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2024</a:t>
            </a:r>
            <a:endParaRPr kumimoji="0" lang="en-US" sz="3600" b="0" i="0" u="none" strike="noStrike" kern="1200" cap="none" spc="-30" normalizeH="0" baseline="0" noProof="0" dirty="0">
              <a:ln>
                <a:noFill/>
              </a:ln>
              <a:solidFill>
                <a:srgbClr val="0E74BD"/>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02929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2" name="TextBox 1">
            <a:extLst>
              <a:ext uri="{FF2B5EF4-FFF2-40B4-BE49-F238E27FC236}">
                <a16:creationId xmlns:a16="http://schemas.microsoft.com/office/drawing/2014/main" id="{3781E26D-32B2-A8E0-78EB-0575203F6BFD}"/>
              </a:ext>
            </a:extLst>
          </p:cNvPr>
          <p:cNvSpPr txBox="1"/>
          <p:nvPr/>
        </p:nvSpPr>
        <p:spPr>
          <a:xfrm>
            <a:off x="4515774" y="594804"/>
            <a:ext cx="316045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UDS Review</a:t>
            </a:r>
          </a:p>
        </p:txBody>
      </p:sp>
      <p:pic>
        <p:nvPicPr>
          <p:cNvPr id="6" name="Picture 5">
            <a:extLst>
              <a:ext uri="{FF2B5EF4-FFF2-40B4-BE49-F238E27FC236}">
                <a16:creationId xmlns:a16="http://schemas.microsoft.com/office/drawing/2014/main" id="{1F4C8048-66D8-3C9D-B1E0-F61DF758D18E}"/>
              </a:ext>
            </a:extLst>
          </p:cNvPr>
          <p:cNvPicPr>
            <a:picLocks noChangeAspect="1"/>
          </p:cNvPicPr>
          <p:nvPr/>
        </p:nvPicPr>
        <p:blipFill>
          <a:blip r:embed="rId4"/>
          <a:stretch>
            <a:fillRect/>
          </a:stretch>
        </p:blipFill>
        <p:spPr>
          <a:xfrm>
            <a:off x="2157411" y="1238250"/>
            <a:ext cx="7877175" cy="4381500"/>
          </a:xfrm>
          <a:prstGeom prst="rect">
            <a:avLst/>
          </a:prstGeom>
        </p:spPr>
      </p:pic>
    </p:spTree>
    <p:extLst>
      <p:ext uri="{BB962C8B-B14F-4D97-AF65-F5344CB8AC3E}">
        <p14:creationId xmlns:p14="http://schemas.microsoft.com/office/powerpoint/2010/main" val="2206982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2" name="TextBox 1">
            <a:extLst>
              <a:ext uri="{FF2B5EF4-FFF2-40B4-BE49-F238E27FC236}">
                <a16:creationId xmlns:a16="http://schemas.microsoft.com/office/drawing/2014/main" id="{96B56859-A037-568B-F8B6-8642DCAD19E3}"/>
              </a:ext>
            </a:extLst>
          </p:cNvPr>
          <p:cNvSpPr txBox="1"/>
          <p:nvPr/>
        </p:nvSpPr>
        <p:spPr>
          <a:xfrm>
            <a:off x="4119238" y="532659"/>
            <a:ext cx="394168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Global Aim Statement</a:t>
            </a:r>
          </a:p>
        </p:txBody>
      </p:sp>
      <p:pic>
        <p:nvPicPr>
          <p:cNvPr id="6" name="Picture 5">
            <a:extLst>
              <a:ext uri="{FF2B5EF4-FFF2-40B4-BE49-F238E27FC236}">
                <a16:creationId xmlns:a16="http://schemas.microsoft.com/office/drawing/2014/main" id="{04A7B44F-5FFC-C099-DC9D-2A1716361C8F}"/>
              </a:ext>
            </a:extLst>
          </p:cNvPr>
          <p:cNvPicPr>
            <a:picLocks noChangeAspect="1"/>
          </p:cNvPicPr>
          <p:nvPr/>
        </p:nvPicPr>
        <p:blipFill>
          <a:blip r:embed="rId4"/>
          <a:stretch>
            <a:fillRect/>
          </a:stretch>
        </p:blipFill>
        <p:spPr>
          <a:xfrm>
            <a:off x="4605337" y="2562225"/>
            <a:ext cx="2981325" cy="1733550"/>
          </a:xfrm>
          <a:prstGeom prst="rect">
            <a:avLst/>
          </a:prstGeom>
        </p:spPr>
      </p:pic>
    </p:spTree>
    <p:extLst>
      <p:ext uri="{BB962C8B-B14F-4D97-AF65-F5344CB8AC3E}">
        <p14:creationId xmlns:p14="http://schemas.microsoft.com/office/powerpoint/2010/main" val="3799767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2" name="TextBox 1">
            <a:extLst>
              <a:ext uri="{FF2B5EF4-FFF2-40B4-BE49-F238E27FC236}">
                <a16:creationId xmlns:a16="http://schemas.microsoft.com/office/drawing/2014/main" id="{96B56859-A037-568B-F8B6-8642DCAD19E3}"/>
              </a:ext>
            </a:extLst>
          </p:cNvPr>
          <p:cNvSpPr txBox="1"/>
          <p:nvPr/>
        </p:nvSpPr>
        <p:spPr>
          <a:xfrm>
            <a:off x="4119238" y="532659"/>
            <a:ext cx="39416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Process Map</a:t>
            </a:r>
          </a:p>
        </p:txBody>
      </p:sp>
      <p:pic>
        <p:nvPicPr>
          <p:cNvPr id="6" name="Picture 5">
            <a:extLst>
              <a:ext uri="{FF2B5EF4-FFF2-40B4-BE49-F238E27FC236}">
                <a16:creationId xmlns:a16="http://schemas.microsoft.com/office/drawing/2014/main" id="{69579DC7-A3B4-5CE4-C181-7AD8DFA422C0}"/>
              </a:ext>
            </a:extLst>
          </p:cNvPr>
          <p:cNvPicPr>
            <a:picLocks noChangeAspect="1"/>
          </p:cNvPicPr>
          <p:nvPr/>
        </p:nvPicPr>
        <p:blipFill>
          <a:blip r:embed="rId4"/>
          <a:stretch>
            <a:fillRect/>
          </a:stretch>
        </p:blipFill>
        <p:spPr>
          <a:xfrm>
            <a:off x="4266042" y="1302100"/>
            <a:ext cx="3648075" cy="4286250"/>
          </a:xfrm>
          <a:prstGeom prst="rect">
            <a:avLst/>
          </a:prstGeom>
        </p:spPr>
      </p:pic>
    </p:spTree>
    <p:extLst>
      <p:ext uri="{BB962C8B-B14F-4D97-AF65-F5344CB8AC3E}">
        <p14:creationId xmlns:p14="http://schemas.microsoft.com/office/powerpoint/2010/main" val="3236002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2" name="TextBox 1">
            <a:extLst>
              <a:ext uri="{FF2B5EF4-FFF2-40B4-BE49-F238E27FC236}">
                <a16:creationId xmlns:a16="http://schemas.microsoft.com/office/drawing/2014/main" id="{96B56859-A037-568B-F8B6-8642DCAD19E3}"/>
              </a:ext>
            </a:extLst>
          </p:cNvPr>
          <p:cNvSpPr txBox="1"/>
          <p:nvPr/>
        </p:nvSpPr>
        <p:spPr>
          <a:xfrm>
            <a:off x="4119238" y="532659"/>
            <a:ext cx="39416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Specific Aim</a:t>
            </a:r>
          </a:p>
        </p:txBody>
      </p:sp>
      <p:pic>
        <p:nvPicPr>
          <p:cNvPr id="8" name="Picture 7">
            <a:extLst>
              <a:ext uri="{FF2B5EF4-FFF2-40B4-BE49-F238E27FC236}">
                <a16:creationId xmlns:a16="http://schemas.microsoft.com/office/drawing/2014/main" id="{7E708552-FCF9-8599-7CD6-4CD67A822CB7}"/>
              </a:ext>
            </a:extLst>
          </p:cNvPr>
          <p:cNvPicPr>
            <a:picLocks noChangeAspect="1"/>
          </p:cNvPicPr>
          <p:nvPr/>
        </p:nvPicPr>
        <p:blipFill>
          <a:blip r:embed="rId4"/>
          <a:stretch>
            <a:fillRect/>
          </a:stretch>
        </p:blipFill>
        <p:spPr>
          <a:xfrm>
            <a:off x="3297089" y="2852737"/>
            <a:ext cx="5686425" cy="1152525"/>
          </a:xfrm>
          <a:prstGeom prst="rect">
            <a:avLst/>
          </a:prstGeom>
        </p:spPr>
      </p:pic>
    </p:spTree>
    <p:extLst>
      <p:ext uri="{BB962C8B-B14F-4D97-AF65-F5344CB8AC3E}">
        <p14:creationId xmlns:p14="http://schemas.microsoft.com/office/powerpoint/2010/main" val="536934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2" name="TextBox 1">
            <a:extLst>
              <a:ext uri="{FF2B5EF4-FFF2-40B4-BE49-F238E27FC236}">
                <a16:creationId xmlns:a16="http://schemas.microsoft.com/office/drawing/2014/main" id="{96B56859-A037-568B-F8B6-8642DCAD19E3}"/>
              </a:ext>
            </a:extLst>
          </p:cNvPr>
          <p:cNvSpPr txBox="1"/>
          <p:nvPr/>
        </p:nvSpPr>
        <p:spPr>
          <a:xfrm>
            <a:off x="4119238" y="532659"/>
            <a:ext cx="39416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44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BPs</a:t>
            </a:r>
            <a:endParaRPr kumimoji="0" lang="en-US" sz="44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0EACEB4-D25F-61EC-D480-2AA55DAF1A65}"/>
              </a:ext>
            </a:extLst>
          </p:cNvPr>
          <p:cNvPicPr>
            <a:picLocks noChangeAspect="1"/>
          </p:cNvPicPr>
          <p:nvPr/>
        </p:nvPicPr>
        <p:blipFill>
          <a:blip r:embed="rId4"/>
          <a:stretch>
            <a:fillRect/>
          </a:stretch>
        </p:blipFill>
        <p:spPr>
          <a:xfrm>
            <a:off x="3291171" y="1181798"/>
            <a:ext cx="5698261" cy="4494403"/>
          </a:xfrm>
          <a:prstGeom prst="rect">
            <a:avLst/>
          </a:prstGeom>
        </p:spPr>
      </p:pic>
    </p:spTree>
    <p:extLst>
      <p:ext uri="{BB962C8B-B14F-4D97-AF65-F5344CB8AC3E}">
        <p14:creationId xmlns:p14="http://schemas.microsoft.com/office/powerpoint/2010/main" val="1578892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2" name="TextBox 1">
            <a:extLst>
              <a:ext uri="{FF2B5EF4-FFF2-40B4-BE49-F238E27FC236}">
                <a16:creationId xmlns:a16="http://schemas.microsoft.com/office/drawing/2014/main" id="{96B56859-A037-568B-F8B6-8642DCAD19E3}"/>
              </a:ext>
            </a:extLst>
          </p:cNvPr>
          <p:cNvSpPr txBox="1"/>
          <p:nvPr/>
        </p:nvSpPr>
        <p:spPr>
          <a:xfrm>
            <a:off x="4119238" y="532659"/>
            <a:ext cx="39416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HTN Control</a:t>
            </a:r>
          </a:p>
        </p:txBody>
      </p:sp>
      <p:pic>
        <p:nvPicPr>
          <p:cNvPr id="6" name="Picture 5">
            <a:extLst>
              <a:ext uri="{FF2B5EF4-FFF2-40B4-BE49-F238E27FC236}">
                <a16:creationId xmlns:a16="http://schemas.microsoft.com/office/drawing/2014/main" id="{0134FAAE-CC46-7E65-1E3B-FC52F8DE174E}"/>
              </a:ext>
            </a:extLst>
          </p:cNvPr>
          <p:cNvPicPr>
            <a:picLocks noChangeAspect="1"/>
          </p:cNvPicPr>
          <p:nvPr/>
        </p:nvPicPr>
        <p:blipFill>
          <a:blip r:embed="rId4"/>
          <a:stretch>
            <a:fillRect/>
          </a:stretch>
        </p:blipFill>
        <p:spPr>
          <a:xfrm>
            <a:off x="3190712" y="1163107"/>
            <a:ext cx="5798736" cy="4531785"/>
          </a:xfrm>
          <a:prstGeom prst="rect">
            <a:avLst/>
          </a:prstGeom>
        </p:spPr>
      </p:pic>
    </p:spTree>
    <p:extLst>
      <p:ext uri="{BB962C8B-B14F-4D97-AF65-F5344CB8AC3E}">
        <p14:creationId xmlns:p14="http://schemas.microsoft.com/office/powerpoint/2010/main" val="4069379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2" name="TextBox 1">
            <a:extLst>
              <a:ext uri="{FF2B5EF4-FFF2-40B4-BE49-F238E27FC236}">
                <a16:creationId xmlns:a16="http://schemas.microsoft.com/office/drawing/2014/main" id="{96B56859-A037-568B-F8B6-8642DCAD19E3}"/>
              </a:ext>
            </a:extLst>
          </p:cNvPr>
          <p:cNvSpPr txBox="1"/>
          <p:nvPr/>
        </p:nvSpPr>
        <p:spPr>
          <a:xfrm>
            <a:off x="3484179" y="532659"/>
            <a:ext cx="5108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44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BPs Now</a:t>
            </a:r>
          </a:p>
        </p:txBody>
      </p:sp>
      <p:pic>
        <p:nvPicPr>
          <p:cNvPr id="1025" name="Picture 1">
            <a:extLst>
              <a:ext uri="{FF2B5EF4-FFF2-40B4-BE49-F238E27FC236}">
                <a16:creationId xmlns:a16="http://schemas.microsoft.com/office/drawing/2014/main" id="{1EB05287-DA7B-D8FD-E13E-0006AEE4D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36" y="1285091"/>
            <a:ext cx="6432331" cy="422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684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2" name="TextBox 1">
            <a:extLst>
              <a:ext uri="{FF2B5EF4-FFF2-40B4-BE49-F238E27FC236}">
                <a16:creationId xmlns:a16="http://schemas.microsoft.com/office/drawing/2014/main" id="{96B56859-A037-568B-F8B6-8642DCAD19E3}"/>
              </a:ext>
            </a:extLst>
          </p:cNvPr>
          <p:cNvSpPr txBox="1"/>
          <p:nvPr/>
        </p:nvSpPr>
        <p:spPr>
          <a:xfrm>
            <a:off x="4119238" y="532659"/>
            <a:ext cx="39416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Take Aways</a:t>
            </a:r>
          </a:p>
        </p:txBody>
      </p:sp>
      <p:pic>
        <p:nvPicPr>
          <p:cNvPr id="6" name="Picture 5">
            <a:extLst>
              <a:ext uri="{FF2B5EF4-FFF2-40B4-BE49-F238E27FC236}">
                <a16:creationId xmlns:a16="http://schemas.microsoft.com/office/drawing/2014/main" id="{9852F147-185F-523B-A38A-88BF72572656}"/>
              </a:ext>
            </a:extLst>
          </p:cNvPr>
          <p:cNvPicPr>
            <a:picLocks noChangeAspect="1"/>
          </p:cNvPicPr>
          <p:nvPr/>
        </p:nvPicPr>
        <p:blipFill>
          <a:blip r:embed="rId4"/>
          <a:stretch>
            <a:fillRect/>
          </a:stretch>
        </p:blipFill>
        <p:spPr>
          <a:xfrm>
            <a:off x="996802" y="1866900"/>
            <a:ext cx="10287000" cy="3124200"/>
          </a:xfrm>
          <a:prstGeom prst="rect">
            <a:avLst/>
          </a:prstGeom>
        </p:spPr>
      </p:pic>
    </p:spTree>
    <p:extLst>
      <p:ext uri="{BB962C8B-B14F-4D97-AF65-F5344CB8AC3E}">
        <p14:creationId xmlns:p14="http://schemas.microsoft.com/office/powerpoint/2010/main" val="682933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2" name="TextBox 1">
            <a:extLst>
              <a:ext uri="{FF2B5EF4-FFF2-40B4-BE49-F238E27FC236}">
                <a16:creationId xmlns:a16="http://schemas.microsoft.com/office/drawing/2014/main" id="{96B56859-A037-568B-F8B6-8642DCAD19E3}"/>
              </a:ext>
            </a:extLst>
          </p:cNvPr>
          <p:cNvSpPr txBox="1"/>
          <p:nvPr/>
        </p:nvSpPr>
        <p:spPr>
          <a:xfrm>
            <a:off x="4119238" y="532659"/>
            <a:ext cx="39416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Next Steps</a:t>
            </a:r>
          </a:p>
        </p:txBody>
      </p:sp>
      <p:sp>
        <p:nvSpPr>
          <p:cNvPr id="3" name="TextBox 2">
            <a:extLst>
              <a:ext uri="{FF2B5EF4-FFF2-40B4-BE49-F238E27FC236}">
                <a16:creationId xmlns:a16="http://schemas.microsoft.com/office/drawing/2014/main" id="{772DD516-A97D-45F4-B073-FCA1D0FF7461}"/>
              </a:ext>
            </a:extLst>
          </p:cNvPr>
          <p:cNvSpPr txBox="1"/>
          <p:nvPr/>
        </p:nvSpPr>
        <p:spPr>
          <a:xfrm>
            <a:off x="1712663" y="1674674"/>
            <a:ext cx="9076267"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Continue our work at the Wyoming Clinic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Spread the process to the rest of the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Keep up the changes we have already made</a:t>
            </a:r>
          </a:p>
        </p:txBody>
      </p:sp>
    </p:spTree>
    <p:extLst>
      <p:ext uri="{BB962C8B-B14F-4D97-AF65-F5344CB8AC3E}">
        <p14:creationId xmlns:p14="http://schemas.microsoft.com/office/powerpoint/2010/main" val="1559389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2" name="TextBox 1">
            <a:extLst>
              <a:ext uri="{FF2B5EF4-FFF2-40B4-BE49-F238E27FC236}">
                <a16:creationId xmlns:a16="http://schemas.microsoft.com/office/drawing/2014/main" id="{96B56859-A037-568B-F8B6-8642DCAD19E3}"/>
              </a:ext>
            </a:extLst>
          </p:cNvPr>
          <p:cNvSpPr txBox="1"/>
          <p:nvPr/>
        </p:nvSpPr>
        <p:spPr>
          <a:xfrm>
            <a:off x="4169459" y="2659559"/>
            <a:ext cx="39416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Thank you!</a:t>
            </a:r>
          </a:p>
        </p:txBody>
      </p:sp>
    </p:spTree>
    <p:extLst>
      <p:ext uri="{BB962C8B-B14F-4D97-AF65-F5344CB8AC3E}">
        <p14:creationId xmlns:p14="http://schemas.microsoft.com/office/powerpoint/2010/main" val="1731005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048"/>
            <a:ext cx="10515600" cy="762352"/>
          </a:xfrm>
        </p:spPr>
        <p:txBody>
          <a:bodyPr/>
          <a:lstStyle/>
          <a:p>
            <a:pPr algn="ctr"/>
            <a:r>
              <a:rPr lang="en-US" dirty="0">
                <a:latin typeface="+mj-lt"/>
              </a:rPr>
              <a:t>Get the Most Out of Your Zoom Experience</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keep yourself on MUTE to avoid background/distracting sounds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Use the CHAT function or UNMUTE to ask questions or make comments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change your participant name to your full name and organization</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 CHCI”</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2" descr="Changing Your Name in a Zoom Meeting | teaching@N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970" y="4183945"/>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20" y="4231569"/>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295" y="4144709"/>
            <a:ext cx="2747529" cy="237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539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Team Structure and Functions</a:t>
            </a:r>
            <a:r>
              <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
            </a:r>
            <a:br>
              <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br>
            <a:r>
              <a:rPr kumimoji="0" lang="en-US" sz="36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Tom Bodenheimer</a:t>
            </a:r>
            <a:br>
              <a:rPr kumimoji="0" lang="en-US" sz="36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r>
              <a:rPr kumimoji="0" lang="en-US" sz="36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Center for Excellence in Primary Care</a:t>
            </a:r>
            <a:br>
              <a:rPr kumimoji="0" lang="en-US" sz="36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r>
              <a:rPr kumimoji="0" lang="en-US" sz="36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University of California, San Francisco</a:t>
            </a:r>
          </a:p>
        </p:txBody>
      </p:sp>
    </p:spTree>
    <p:extLst>
      <p:ext uri="{BB962C8B-B14F-4D97-AF65-F5344CB8AC3E}">
        <p14:creationId xmlns:p14="http://schemas.microsoft.com/office/powerpoint/2010/main" val="1831548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17" b="96154" l="3369" r="96255"/>
                    </a14:imgEffect>
                  </a14:imgLayer>
                </a14:imgProps>
              </a:ext>
              <a:ext uri="{28A0092B-C50C-407E-A947-70E740481C1C}">
                <a14:useLocalDpi xmlns:a14="http://schemas.microsoft.com/office/drawing/2010/main" val="0"/>
              </a:ext>
            </a:extLst>
          </a:blip>
          <a:srcRect/>
          <a:stretch>
            <a:fillRect/>
          </a:stretch>
        </p:blipFill>
        <p:spPr bwMode="auto">
          <a:xfrm>
            <a:off x="4102265" y="1353174"/>
            <a:ext cx="6645683" cy="520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27"/>
          <p:cNvSpPr txBox="1">
            <a:spLocks noChangeArrowheads="1"/>
          </p:cNvSpPr>
          <p:nvPr/>
        </p:nvSpPr>
        <p:spPr>
          <a:xfrm>
            <a:off x="662022" y="1517392"/>
            <a:ext cx="6880485" cy="9445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4F81BD"/>
                </a:solidFill>
                <a:effectLst/>
                <a:uLnTx/>
                <a:uFillTx/>
                <a:latin typeface="Calibri"/>
                <a:ea typeface="ＭＳ Ｐゴシック" charset="0"/>
                <a:cs typeface="+mj-cs"/>
              </a:rPr>
              <a:t/>
            </a:r>
            <a:br>
              <a:rPr kumimoji="0" lang="en-US" sz="2800" b="0" i="0" u="none" strike="noStrike" kern="1200" cap="none" spc="0" normalizeH="0" baseline="0" noProof="0" dirty="0">
                <a:ln>
                  <a:noFill/>
                </a:ln>
                <a:solidFill>
                  <a:srgbClr val="4F81BD"/>
                </a:solidFill>
                <a:effectLst/>
                <a:uLnTx/>
                <a:uFillTx/>
                <a:latin typeface="Calibri"/>
                <a:ea typeface="ＭＳ Ｐゴシック" charset="0"/>
                <a:cs typeface="+mj-cs"/>
              </a:rPr>
            </a:br>
            <a:r>
              <a:rPr kumimoji="0" lang="en-US" sz="2800" b="0" i="0" u="none" strike="noStrike" kern="1200" cap="none" spc="0" normalizeH="0" baseline="0" noProof="0" dirty="0">
                <a:ln>
                  <a:noFill/>
                </a:ln>
                <a:solidFill>
                  <a:srgbClr val="4F81BD"/>
                </a:solidFill>
                <a:effectLst/>
                <a:uLnTx/>
                <a:uFillTx/>
                <a:latin typeface="Calibri"/>
                <a:ea typeface="ＭＳ Ｐゴシック" charset="0"/>
                <a:cs typeface="+mj-cs"/>
              </a:rPr>
              <a:t/>
            </a:r>
            <a:br>
              <a:rPr kumimoji="0" lang="en-US" sz="2800" b="0" i="0" u="none" strike="noStrike" kern="1200" cap="none" spc="0" normalizeH="0" baseline="0" noProof="0" dirty="0">
                <a:ln>
                  <a:noFill/>
                </a:ln>
                <a:solidFill>
                  <a:srgbClr val="4F81BD"/>
                </a:solidFill>
                <a:effectLst/>
                <a:uLnTx/>
                <a:uFillTx/>
                <a:latin typeface="Calibri"/>
                <a:ea typeface="ＭＳ Ｐゴシック" charset="0"/>
                <a:cs typeface="+mj-cs"/>
              </a:rPr>
            </a:br>
            <a:r>
              <a:rPr kumimoji="0" lang="en-US" sz="2800" b="0" i="0" u="none" strike="noStrike" kern="1200" cap="none" spc="0" normalizeH="0" baseline="0" noProof="0" dirty="0">
                <a:ln>
                  <a:noFill/>
                </a:ln>
                <a:solidFill>
                  <a:srgbClr val="4F81BD">
                    <a:lumMod val="75000"/>
                  </a:srgbClr>
                </a:solidFill>
                <a:effectLst/>
                <a:uLnTx/>
                <a:uFillTx/>
                <a:latin typeface="Calibri"/>
                <a:ea typeface="ＭＳ Ｐゴシック" charset="0"/>
                <a:cs typeface="+mj-cs"/>
              </a:rPr>
              <a:t/>
            </a:r>
            <a:br>
              <a:rPr kumimoji="0" lang="en-US" sz="2800" b="0" i="0" u="none" strike="noStrike" kern="1200" cap="none" spc="0" normalizeH="0" baseline="0" noProof="0" dirty="0">
                <a:ln>
                  <a:noFill/>
                </a:ln>
                <a:solidFill>
                  <a:srgbClr val="4F81BD">
                    <a:lumMod val="75000"/>
                  </a:srgbClr>
                </a:solidFill>
                <a:effectLst/>
                <a:uLnTx/>
                <a:uFillTx/>
                <a:latin typeface="Calibri"/>
                <a:ea typeface="ＭＳ Ｐゴシック" charset="0"/>
                <a:cs typeface="+mj-cs"/>
              </a:rPr>
            </a:br>
            <a:r>
              <a:rPr kumimoji="0" lang="en-US" sz="4000" b="1" i="0" u="none" strike="noStrike" kern="1200" cap="none" spc="0" normalizeH="0" baseline="0" noProof="0" dirty="0">
                <a:ln>
                  <a:noFill/>
                </a:ln>
                <a:solidFill>
                  <a:srgbClr val="4F81BD">
                    <a:lumMod val="75000"/>
                  </a:srgbClr>
                </a:solidFill>
                <a:effectLst/>
                <a:uLnTx/>
                <a:uFillTx/>
                <a:latin typeface="Calibri"/>
                <a:ea typeface="ＭＳ Ｐゴシック" charset="0"/>
                <a:cs typeface="+mj-cs"/>
              </a:rPr>
              <a:t>The 10 Building Blocks of </a:t>
            </a:r>
            <a:br>
              <a:rPr kumimoji="0" lang="en-US" sz="4000" b="1" i="0" u="none" strike="noStrike" kern="1200" cap="none" spc="0" normalizeH="0" baseline="0" noProof="0" dirty="0">
                <a:ln>
                  <a:noFill/>
                </a:ln>
                <a:solidFill>
                  <a:srgbClr val="4F81BD">
                    <a:lumMod val="75000"/>
                  </a:srgbClr>
                </a:solidFill>
                <a:effectLst/>
                <a:uLnTx/>
                <a:uFillTx/>
                <a:latin typeface="Calibri"/>
                <a:ea typeface="ＭＳ Ｐゴシック" charset="0"/>
                <a:cs typeface="+mj-cs"/>
              </a:rPr>
            </a:br>
            <a:r>
              <a:rPr kumimoji="0" lang="en-US" sz="4000" b="1" i="0" u="none" strike="noStrike" kern="1200" cap="none" spc="0" normalizeH="0" baseline="0" noProof="0" dirty="0">
                <a:ln>
                  <a:noFill/>
                </a:ln>
                <a:solidFill>
                  <a:srgbClr val="4F81BD">
                    <a:lumMod val="75000"/>
                  </a:srgbClr>
                </a:solidFill>
                <a:effectLst/>
                <a:uLnTx/>
                <a:uFillTx/>
                <a:latin typeface="Calibri"/>
                <a:ea typeface="ＭＳ Ｐゴシック" charset="0"/>
                <a:cs typeface="+mj-cs"/>
              </a:rPr>
              <a:t>High-Performing Primary Care</a:t>
            </a:r>
            <a:r>
              <a:rPr kumimoji="0" lang="en-US" sz="2800" b="0" i="0" u="none" strike="noStrike" kern="1200" cap="none" spc="0" normalizeH="0" baseline="0" noProof="0" dirty="0">
                <a:ln>
                  <a:noFill/>
                </a:ln>
                <a:solidFill>
                  <a:srgbClr val="4F81BD"/>
                </a:solidFill>
                <a:effectLst/>
                <a:uLnTx/>
                <a:uFillTx/>
                <a:latin typeface="Calibri"/>
                <a:ea typeface="ＭＳ Ｐゴシック" charset="0"/>
                <a:cs typeface="+mj-cs"/>
              </a:rPr>
              <a:t/>
            </a:r>
            <a:br>
              <a:rPr kumimoji="0" lang="en-US" sz="2800" b="0" i="0" u="none" strike="noStrike" kern="1200" cap="none" spc="0" normalizeH="0" baseline="0" noProof="0" dirty="0">
                <a:ln>
                  <a:noFill/>
                </a:ln>
                <a:solidFill>
                  <a:srgbClr val="4F81BD"/>
                </a:solidFill>
                <a:effectLst/>
                <a:uLnTx/>
                <a:uFillTx/>
                <a:latin typeface="Calibri"/>
                <a:ea typeface="ＭＳ Ｐゴシック" charset="0"/>
                <a:cs typeface="+mj-cs"/>
              </a:rPr>
            </a:br>
            <a:r>
              <a:rPr kumimoji="0" lang="en-US" sz="2000" b="0" i="0" u="none" strike="noStrike" kern="1200" cap="none" spc="0" normalizeH="0" baseline="0" noProof="0" dirty="0">
                <a:ln>
                  <a:noFill/>
                </a:ln>
                <a:solidFill>
                  <a:srgbClr val="002060"/>
                </a:solidFill>
                <a:effectLst/>
                <a:uLnTx/>
                <a:uFillTx/>
                <a:latin typeface="Calibri"/>
                <a:ea typeface="+mj-ea"/>
                <a:cs typeface="Arial Narrow"/>
              </a:rPr>
              <a:t>Bodenheimer et al, Ann Fam Med 2014:12:166 </a:t>
            </a:r>
            <a:r>
              <a:rPr kumimoji="0" lang="en-US" sz="2800" b="0" i="0" u="none" strike="noStrike" kern="1200" cap="none" spc="0" normalizeH="0" baseline="0" noProof="0" dirty="0">
                <a:ln>
                  <a:noFill/>
                </a:ln>
                <a:solidFill>
                  <a:srgbClr val="C0504D"/>
                </a:solidFill>
                <a:effectLst/>
                <a:uLnTx/>
                <a:uFillTx/>
                <a:latin typeface="Calibri"/>
                <a:ea typeface="ＭＳ Ｐゴシック" charset="0"/>
                <a:cs typeface="+mj-cs"/>
              </a:rPr>
              <a:t/>
            </a:r>
            <a:br>
              <a:rPr kumimoji="0" lang="en-US" sz="2800" b="0" i="0" u="none" strike="noStrike" kern="1200" cap="none" spc="0" normalizeH="0" baseline="0" noProof="0" dirty="0">
                <a:ln>
                  <a:noFill/>
                </a:ln>
                <a:solidFill>
                  <a:srgbClr val="C0504D"/>
                </a:solidFill>
                <a:effectLst/>
                <a:uLnTx/>
                <a:uFillTx/>
                <a:latin typeface="Calibri"/>
                <a:ea typeface="ＭＳ Ｐゴシック" charset="0"/>
                <a:cs typeface="+mj-cs"/>
              </a:rPr>
            </a:br>
            <a:r>
              <a:rPr kumimoji="0" lang="en-US" sz="2800" b="0" i="0" u="none" strike="noStrike" kern="1200" cap="none" spc="0" normalizeH="0" baseline="0" noProof="0" dirty="0">
                <a:ln>
                  <a:noFill/>
                </a:ln>
                <a:solidFill>
                  <a:srgbClr val="C0504D"/>
                </a:solidFill>
                <a:effectLst/>
                <a:uLnTx/>
                <a:uFillTx/>
                <a:latin typeface="Calibri"/>
                <a:ea typeface="ＭＳ Ｐゴシック" charset="0"/>
                <a:cs typeface="+mj-cs"/>
              </a:rPr>
              <a:t/>
            </a:r>
            <a:br>
              <a:rPr kumimoji="0" lang="en-US" sz="2800" b="0" i="0" u="none" strike="noStrike" kern="1200" cap="none" spc="0" normalizeH="0" baseline="0" noProof="0" dirty="0">
                <a:ln>
                  <a:noFill/>
                </a:ln>
                <a:solidFill>
                  <a:srgbClr val="C0504D"/>
                </a:solidFill>
                <a:effectLst/>
                <a:uLnTx/>
                <a:uFillTx/>
                <a:latin typeface="Calibri"/>
                <a:ea typeface="ＭＳ Ｐゴシック" charset="0"/>
                <a:cs typeface="+mj-cs"/>
              </a:rPr>
            </a:br>
            <a:r>
              <a:rPr kumimoji="0" lang="en-US" sz="2800" b="0" i="0" u="none" strike="noStrike" kern="1200" cap="none" spc="0" normalizeH="0" baseline="0" noProof="0" dirty="0">
                <a:ln>
                  <a:noFill/>
                </a:ln>
                <a:solidFill>
                  <a:srgbClr val="4F81BD"/>
                </a:solidFill>
                <a:effectLst/>
                <a:uLnTx/>
                <a:uFillTx/>
                <a:latin typeface="Calibri"/>
                <a:ea typeface="ＭＳ Ｐゴシック" charset="0"/>
                <a:cs typeface="+mj-cs"/>
              </a:rPr>
              <a:t/>
            </a:r>
            <a:br>
              <a:rPr kumimoji="0" lang="en-US" sz="2800" b="0" i="0" u="none" strike="noStrike" kern="1200" cap="none" spc="0" normalizeH="0" baseline="0" noProof="0" dirty="0">
                <a:ln>
                  <a:noFill/>
                </a:ln>
                <a:solidFill>
                  <a:srgbClr val="4F81BD"/>
                </a:solidFill>
                <a:effectLst/>
                <a:uLnTx/>
                <a:uFillTx/>
                <a:latin typeface="Calibri"/>
                <a:ea typeface="ＭＳ Ｐゴシック" charset="0"/>
                <a:cs typeface="+mj-cs"/>
              </a:rPr>
            </a:br>
            <a:r>
              <a:rPr kumimoji="0" lang="en-US" sz="2800" b="0" i="0" u="none" strike="noStrike" kern="1200" cap="none" spc="0" normalizeH="0" baseline="0" noProof="0" dirty="0">
                <a:ln>
                  <a:noFill/>
                </a:ln>
                <a:solidFill>
                  <a:srgbClr val="4F81BD"/>
                </a:solidFill>
                <a:effectLst/>
                <a:uLnTx/>
                <a:uFillTx/>
                <a:latin typeface="Calibri"/>
                <a:ea typeface="ＭＳ Ｐゴシック" charset="0"/>
                <a:cs typeface="+mj-cs"/>
              </a:rPr>
              <a:t> </a:t>
            </a:r>
          </a:p>
        </p:txBody>
      </p:sp>
      <p:sp>
        <p:nvSpPr>
          <p:cNvPr id="15" name="TextBox 14"/>
          <p:cNvSpPr txBox="1"/>
          <p:nvPr/>
        </p:nvSpPr>
        <p:spPr>
          <a:xfrm>
            <a:off x="2493309" y="3955124"/>
            <a:ext cx="1657683" cy="636435"/>
          </a:xfrm>
          <a:prstGeom prst="rect">
            <a:avLst/>
          </a:prstGeom>
          <a:noFill/>
        </p:spPr>
        <p:txBody>
          <a:bodyPr wrap="square" lIns="81639" tIns="40820" rIns="81639" bIns="408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4F81BD"/>
                </a:solidFill>
                <a:effectLst/>
                <a:uLnTx/>
                <a:uFillTx/>
                <a:latin typeface="Calibri" panose="020F0502020204030204"/>
                <a:ea typeface="+mn-ea"/>
                <a:cs typeface="+mn-cs"/>
              </a:rPr>
              <a:t>Teams</a:t>
            </a:r>
            <a:endParaRPr kumimoji="0" lang="en-US" sz="2875" b="1" i="0" u="none" strike="noStrike" kern="0" cap="none" spc="0" normalizeH="0" baseline="0" noProof="0" dirty="0">
              <a:ln>
                <a:noFill/>
              </a:ln>
              <a:solidFill>
                <a:srgbClr val="4F81BD"/>
              </a:solidFill>
              <a:effectLst/>
              <a:uLnTx/>
              <a:uFillTx/>
              <a:latin typeface="Calibri" panose="020F0502020204030204"/>
              <a:ea typeface="+mn-ea"/>
              <a:cs typeface="+mn-cs"/>
            </a:endParaRPr>
          </a:p>
        </p:txBody>
      </p:sp>
      <p:cxnSp>
        <p:nvCxnSpPr>
          <p:cNvPr id="16" name="Straight Arrow Connector 15"/>
          <p:cNvCxnSpPr/>
          <p:nvPr/>
        </p:nvCxnSpPr>
        <p:spPr>
          <a:xfrm>
            <a:off x="3872405" y="4339511"/>
            <a:ext cx="5496447" cy="1041958"/>
          </a:xfrm>
          <a:prstGeom prst="straightConnector1">
            <a:avLst/>
          </a:prstGeom>
          <a:noFill/>
          <a:ln w="57150" cap="flat" cmpd="sng" algn="ctr">
            <a:solidFill>
              <a:srgbClr val="4F81BD"/>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190638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3961" y="1549048"/>
            <a:ext cx="11415252"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 Core teams (</a:t>
            </a:r>
            <a:r>
              <a:rPr kumimoji="0" lang="en-US" sz="4000" b="1" i="0" u="none" strike="noStrike" kern="1200" cap="none" spc="0" normalizeH="0" baseline="0" noProof="0" dirty="0" err="1">
                <a:ln>
                  <a:noFill/>
                </a:ln>
                <a:solidFill>
                  <a:srgbClr val="2270B7"/>
                </a:solidFill>
                <a:effectLst/>
                <a:uLnTx/>
                <a:uFillTx/>
                <a:latin typeface="Calibri Light" panose="020F0302020204030204"/>
                <a:ea typeface="+mj-ea"/>
                <a:cs typeface="+mj-cs"/>
              </a:rPr>
              <a:t>teamlets</a:t>
            </a: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 and </a:t>
            </a:r>
            <a:r>
              <a:rPr kumimoji="0" lang="en-US" sz="4000" b="1" i="0" u="none" strike="noStrike" kern="1200" cap="none" spc="0" normalizeH="0" baseline="0" noProof="0" dirty="0" err="1">
                <a:ln>
                  <a:noFill/>
                </a:ln>
                <a:solidFill>
                  <a:srgbClr val="2270B7"/>
                </a:solidFill>
                <a:effectLst/>
                <a:uLnTx/>
                <a:uFillTx/>
                <a:latin typeface="Calibri Light" panose="020F0302020204030204"/>
                <a:ea typeface="+mj-ea"/>
                <a:cs typeface="+mj-cs"/>
              </a:rPr>
              <a:t>interprofessional</a:t>
            </a: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 teams </a:t>
            </a:r>
            <a:b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b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pSp>
        <p:nvGrpSpPr>
          <p:cNvPr id="10" name="Group 9">
            <a:extLst>
              <a:ext uri="{FF2B5EF4-FFF2-40B4-BE49-F238E27FC236}">
                <a16:creationId xmlns:a16="http://schemas.microsoft.com/office/drawing/2014/main" id="{B8E1E8D1-61E4-42A1-81CC-500BDA8136C2}"/>
              </a:ext>
            </a:extLst>
          </p:cNvPr>
          <p:cNvGrpSpPr/>
          <p:nvPr/>
        </p:nvGrpSpPr>
        <p:grpSpPr>
          <a:xfrm>
            <a:off x="2383436" y="2311399"/>
            <a:ext cx="7044786" cy="3853231"/>
            <a:chOff x="485243" y="1562441"/>
            <a:chExt cx="8434666" cy="4577432"/>
          </a:xfrm>
        </p:grpSpPr>
        <p:sp>
          <p:nvSpPr>
            <p:cNvPr id="11" name="Rounded Rectangle 12"/>
            <p:cNvSpPr>
              <a:spLocks noChangeArrowheads="1"/>
            </p:cNvSpPr>
            <p:nvPr/>
          </p:nvSpPr>
          <p:spPr bwMode="auto">
            <a:xfrm>
              <a:off x="485243" y="1562441"/>
              <a:ext cx="8434666" cy="4577432"/>
            </a:xfrm>
            <a:prstGeom prst="roundRect">
              <a:avLst>
                <a:gd name="adj" fmla="val 16667"/>
              </a:avLst>
            </a:prstGeom>
            <a:ln>
              <a:solidFill>
                <a:srgbClr val="50B4C8"/>
              </a:solidFill>
              <a:prstDash val="lgDash"/>
              <a:headEnd/>
              <a:tailEnd/>
            </a:ln>
            <a:extLst>
              <a:ext uri="{909E8E84-426E-40dd-AFC4-6F175D3DCCD1}">
                <a14:hiddenFill xmlns:a14="http://schemas.microsoft.com/office/drawing/2010/main" xmlns="">
                  <a:solidFill>
                    <a:srgbClr val="FFFFFF"/>
                  </a:solidFill>
                </a14:hiddenFill>
              </a:ext>
            </a:extLst>
          </p:spPr>
          <p:style>
            <a:lnRef idx="2">
              <a:schemeClr val="accent5"/>
            </a:lnRef>
            <a:fillRef idx="1">
              <a:schemeClr val="lt1"/>
            </a:fillRef>
            <a:effectRef idx="0">
              <a:schemeClr val="accent5"/>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12" name="Text Box 14"/>
            <p:cNvSpPr txBox="1">
              <a:spLocks noChangeArrowheads="1"/>
            </p:cNvSpPr>
            <p:nvPr/>
          </p:nvSpPr>
          <p:spPr bwMode="auto">
            <a:xfrm>
              <a:off x="940623" y="5109469"/>
              <a:ext cx="7597414" cy="750294"/>
            </a:xfrm>
            <a:prstGeom prst="rect">
              <a:avLst/>
            </a:prstGeom>
            <a:noFill/>
            <a:ln w="28575" cmpd="sng">
              <a:solidFill>
                <a:srgbClr val="FF6600"/>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ＭＳ Ｐゴシック" charset="0"/>
                </a:rPr>
                <a:t>Interprofessional team: RN, behavioral health professional, social worker, pharmacist, physical therapist, community health worker</a:t>
              </a:r>
            </a:p>
          </p:txBody>
        </p:sp>
      </p:grpSp>
      <p:sp>
        <p:nvSpPr>
          <p:cNvPr id="13" name="Text Box 17"/>
          <p:cNvSpPr txBox="1">
            <a:spLocks noChangeArrowheads="1"/>
          </p:cNvSpPr>
          <p:nvPr/>
        </p:nvSpPr>
        <p:spPr bwMode="auto">
          <a:xfrm>
            <a:off x="4584753" y="6079861"/>
            <a:ext cx="2991250" cy="403957"/>
          </a:xfrm>
          <a:prstGeom prst="rect">
            <a:avLst/>
          </a:prstGeom>
          <a:solidFill>
            <a:schemeClr val="accent1"/>
          </a:solidFill>
          <a:ln>
            <a:noFill/>
          </a:ln>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25" b="1" i="0" u="none" strike="noStrike" kern="1200" cap="none" spc="0" normalizeH="0" baseline="0" noProof="0" dirty="0">
                <a:ln>
                  <a:noFill/>
                </a:ln>
                <a:solidFill>
                  <a:prstClr val="white"/>
                </a:solidFill>
                <a:effectLst/>
                <a:uLnTx/>
                <a:uFillTx/>
                <a:latin typeface="Calibri Light" panose="020F0302020204030204"/>
                <a:ea typeface="ＭＳ Ｐゴシック" charset="0"/>
              </a:rPr>
              <a:t>1 Team, 3 Teamlets</a:t>
            </a:r>
            <a:endParaRPr kumimoji="0" lang="en-US" sz="2025" b="0" i="0" u="none" strike="noStrike" kern="1200" cap="none" spc="0" normalizeH="0" baseline="0" noProof="0" dirty="0">
              <a:ln>
                <a:noFill/>
              </a:ln>
              <a:solidFill>
                <a:prstClr val="white"/>
              </a:solidFill>
              <a:effectLst/>
              <a:uLnTx/>
              <a:uFillTx/>
              <a:latin typeface="Calibri Light" panose="020F0302020204030204"/>
              <a:ea typeface="ＭＳ Ｐゴシック" charset="0"/>
            </a:endParaRPr>
          </a:p>
        </p:txBody>
      </p:sp>
      <p:sp>
        <p:nvSpPr>
          <p:cNvPr id="14" name="Oval 15"/>
          <p:cNvSpPr>
            <a:spLocks noChangeArrowheads="1"/>
          </p:cNvSpPr>
          <p:nvPr/>
        </p:nvSpPr>
        <p:spPr bwMode="auto">
          <a:xfrm>
            <a:off x="3404990" y="2365919"/>
            <a:ext cx="1643158" cy="1558944"/>
          </a:xfrm>
          <a:prstGeom prst="ellipse">
            <a:avLst/>
          </a:prstGeom>
          <a:solidFill>
            <a:srgbClr val="657689"/>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Panel</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Oval 16"/>
          <p:cNvSpPr>
            <a:spLocks noChangeArrowheads="1"/>
          </p:cNvSpPr>
          <p:nvPr/>
        </p:nvSpPr>
        <p:spPr bwMode="auto">
          <a:xfrm>
            <a:off x="3397312" y="3469272"/>
            <a:ext cx="1718378" cy="1641382"/>
          </a:xfrm>
          <a:prstGeom prst="ellipse">
            <a:avLst/>
          </a:prstGeom>
          <a:ln w="38100" cmpd="sng">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Clinician/MA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Teamlet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p:cNvSpPr>
            <a:spLocks noChangeArrowheads="1"/>
          </p:cNvSpPr>
          <p:nvPr/>
        </p:nvSpPr>
        <p:spPr bwMode="auto">
          <a:xfrm>
            <a:off x="7119740" y="2365919"/>
            <a:ext cx="1643158" cy="1558944"/>
          </a:xfrm>
          <a:prstGeom prst="ellipse">
            <a:avLst/>
          </a:prstGeom>
          <a:solidFill>
            <a:srgbClr val="657689"/>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Panel</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Oval 16"/>
          <p:cNvSpPr>
            <a:spLocks noChangeArrowheads="1"/>
          </p:cNvSpPr>
          <p:nvPr/>
        </p:nvSpPr>
        <p:spPr bwMode="auto">
          <a:xfrm>
            <a:off x="7112062" y="3469272"/>
            <a:ext cx="1718378" cy="1641382"/>
          </a:xfrm>
          <a:prstGeom prst="ellipse">
            <a:avLst/>
          </a:prstGeom>
          <a:ln w="38100" cmpd="sng">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Clinician/MA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Teamlet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p:cNvSpPr>
            <a:spLocks noChangeArrowheads="1"/>
          </p:cNvSpPr>
          <p:nvPr/>
        </p:nvSpPr>
        <p:spPr bwMode="auto">
          <a:xfrm>
            <a:off x="5290940" y="2365919"/>
            <a:ext cx="1643158" cy="1558944"/>
          </a:xfrm>
          <a:prstGeom prst="ellipse">
            <a:avLst/>
          </a:prstGeom>
          <a:solidFill>
            <a:srgbClr val="657689"/>
          </a:solidFill>
          <a:ln w="9525">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Panel</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Oval 18"/>
          <p:cNvSpPr>
            <a:spLocks noChangeArrowheads="1"/>
          </p:cNvSpPr>
          <p:nvPr/>
        </p:nvSpPr>
        <p:spPr bwMode="auto">
          <a:xfrm>
            <a:off x="5283262" y="3469272"/>
            <a:ext cx="1718378" cy="1641382"/>
          </a:xfrm>
          <a:prstGeom prst="ellipse">
            <a:avLst/>
          </a:prstGeom>
          <a:ln w="38100" cmpd="sng">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Clinician/MA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Teamlet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484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Let’s talk about the core team, </a:t>
            </a:r>
            <a:b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b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also called the clinician/MA </a:t>
            </a:r>
            <a:r>
              <a:rPr kumimoji="0" lang="en-US" sz="4400" b="1" i="0" u="none" strike="noStrike" kern="1200" cap="none" spc="0" normalizeH="0" baseline="0" noProof="0" dirty="0" err="1">
                <a:ln>
                  <a:noFill/>
                </a:ln>
                <a:solidFill>
                  <a:srgbClr val="2270B7"/>
                </a:solidFill>
                <a:effectLst/>
                <a:uLnTx/>
                <a:uFillTx/>
                <a:latin typeface="Calibri Light" panose="020F0302020204030204"/>
                <a:ea typeface="+mj-ea"/>
                <a:cs typeface="+mj-cs"/>
              </a:rPr>
              <a:t>teamlet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5" name="Diagram 4"/>
          <p:cNvGraphicFramePr/>
          <p:nvPr>
            <p:extLst/>
          </p:nvPr>
        </p:nvGraphicFramePr>
        <p:xfrm>
          <a:off x="2623279" y="2934929"/>
          <a:ext cx="6945442" cy="3510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44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856D0CF-1F72-CB48-B302-A1DB23ADF5C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1C1A672-6373-2349-92B6-7BD03A19A07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80FEE61-DE91-A741-976E-569B2A3F5B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Advantages of the </a:t>
            </a:r>
            <a:r>
              <a:rPr kumimoji="0" lang="en-US" sz="4400" b="1" i="0" u="none" strike="noStrike" kern="1200" cap="none" spc="0" normalizeH="0" baseline="0" noProof="0" dirty="0" err="1">
                <a:ln>
                  <a:noFill/>
                </a:ln>
                <a:solidFill>
                  <a:srgbClr val="2270B7"/>
                </a:solidFill>
                <a:effectLst/>
                <a:uLnTx/>
                <a:uFillTx/>
                <a:latin typeface="Calibri Light" panose="020F0302020204030204"/>
                <a:ea typeface="+mj-ea"/>
                <a:cs typeface="+mj-cs"/>
              </a:rPr>
              <a:t>teamlet</a:t>
            </a: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 structure</a:t>
            </a:r>
          </a:p>
        </p:txBody>
      </p:sp>
      <p:graphicFrame>
        <p:nvGraphicFramePr>
          <p:cNvPr id="8" name="Diagram 7"/>
          <p:cNvGraphicFramePr/>
          <p:nvPr>
            <p:extLst/>
          </p:nvPr>
        </p:nvGraphicFramePr>
        <p:xfrm>
          <a:off x="1283599" y="2311400"/>
          <a:ext cx="9624801" cy="434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791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B8652FAB-43EF-964E-A7B3-715A70CB093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216A0A0A-7BB5-C64A-AA7A-0B89544A81D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9606C3C-A2BF-7E4F-BDD5-221DBBF38F2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EA83A755-FD5C-B044-85C9-30D563F43A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Medical Assistants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6016052"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750,000 in US, projected to add 120,000 new jobs by 2031</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Average pay 2021: $18/hour</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Most in physician offices – 58%</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Many unfilled MA job openings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90% women, 24% Latina, 10% African-American, 8% Asian</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a:extLst>
              <a:ext uri="{FF2B5EF4-FFF2-40B4-BE49-F238E27FC236}">
                <a16:creationId xmlns:a16="http://schemas.microsoft.com/office/drawing/2014/main" id="{88BC0016-5575-4C44-888F-2CDD152AEA66}"/>
              </a:ext>
            </a:extLst>
          </p:cNvPr>
          <p:cNvPicPr>
            <a:picLocks noChangeAspect="1"/>
          </p:cNvPicPr>
          <p:nvPr/>
        </p:nvPicPr>
        <p:blipFill rotWithShape="1">
          <a:blip r:embed="rId3">
            <a:extLst>
              <a:ext uri="{28A0092B-C50C-407E-A947-70E740481C1C}">
                <a14:useLocalDpi xmlns:a14="http://schemas.microsoft.com/office/drawing/2010/main" val="0"/>
              </a:ext>
            </a:extLst>
          </a:blip>
          <a:srcRect t="13484" r="-2" b="17021"/>
          <a:stretch/>
        </p:blipFill>
        <p:spPr bwMode="auto">
          <a:xfrm>
            <a:off x="6479416" y="2311400"/>
            <a:ext cx="4975663" cy="2758311"/>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91907FF4-B65C-4A5E-8A26-7DDB7F3BC8C3}"/>
              </a:ext>
            </a:extLst>
          </p:cNvPr>
          <p:cNvSpPr txBox="1">
            <a:spLocks noChangeArrowheads="1"/>
          </p:cNvSpPr>
          <p:nvPr/>
        </p:nvSpPr>
        <p:spPr bwMode="auto">
          <a:xfrm>
            <a:off x="609600" y="5794140"/>
            <a:ext cx="6960433" cy="50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panose="020B0600070205080204" pitchFamily="34" charset="-128"/>
                <a:cs typeface="Arial" panose="020B0604020202020204" pitchFamily="34" charset="0"/>
              </a:rPr>
              <a:t>Sources: Bureau of Labor Statistics. Occupational Outlook Handbook 2022 Chapman et al, Research Brief: The Increasing Role of Medical Assistants in Small Primary Care Physician Practice: Key Issues and Policy Implications (Feb. 2010) (</a:t>
            </a:r>
            <a:r>
              <a:rPr kumimoji="0" lang="en-US" alt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panose="020B0600070205080204" pitchFamily="34" charset="-128"/>
                <a:cs typeface="Arial" panose="020B0604020202020204" pitchFamily="34" charset="0"/>
                <a:hlinkClick r:id="rId4"/>
              </a:rPr>
              <a:t>http://futurehealth.ucsf.edu/</a:t>
            </a:r>
            <a:r>
              <a:rPr kumimoji="0" lang="en-US" alt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889263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Polling Question</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3000"/>
              </a:spcAft>
              <a:buClr>
                <a:srgbClr val="008558"/>
              </a:buClr>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Do MAs at your health center work with one primary care clinician? </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Almost always</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As much as possible given schedules</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We don’t link MAs to a particular </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clinician</a:t>
            </a:r>
          </a:p>
          <a:p>
            <a:pPr marL="514350" indent="-514350">
              <a:spcBef>
                <a:spcPts val="0"/>
              </a:spcBef>
              <a:spcAft>
                <a:spcPts val="1800"/>
              </a:spcAft>
              <a:buClr>
                <a:srgbClr val="008558"/>
              </a:buClr>
              <a:buFont typeface="+mj-lt"/>
              <a:buAutoNum type="arabicPeriod"/>
              <a:defRPr/>
            </a:pPr>
            <a:r>
              <a:rPr lang="en-US" sz="3000" dirty="0">
                <a:solidFill>
                  <a:prstClr val="black"/>
                </a:solidFill>
                <a:latin typeface="Calibri Light" panose="020F0302020204030204" pitchFamily="34" charset="0"/>
                <a:cs typeface="Calibri Light" panose="020F0302020204030204" pitchFamily="34" charset="0"/>
              </a:rPr>
              <a:t>Unsure</a:t>
            </a:r>
          </a:p>
          <a:p>
            <a:pPr marL="0" marR="0" lvl="0" indent="0" algn="l" defTabSz="914400" rtl="0" eaLnBrk="1" fontAlgn="auto" latinLnBrk="0" hangingPunct="1">
              <a:lnSpc>
                <a:spcPct val="90000"/>
              </a:lnSpc>
              <a:spcBef>
                <a:spcPts val="0"/>
              </a:spcBef>
              <a:spcAft>
                <a:spcPts val="1800"/>
              </a:spcAft>
              <a:buClr>
                <a:srgbClr val="008558"/>
              </a:buClr>
              <a:buSzTx/>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778016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Some primary care functions </a:t>
            </a:r>
            <a:b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b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that MAs can perform</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905432"/>
            <a:ext cx="10972800" cy="3351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6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Panel management</a:t>
            </a:r>
          </a:p>
          <a:p>
            <a:pPr marL="342900" marR="0" lvl="0" indent="-342900" algn="l" defTabSz="457200" rtl="0" eaLnBrk="1" fontAlgn="auto" latinLnBrk="0" hangingPunct="1">
              <a:lnSpc>
                <a:spcPct val="90000"/>
              </a:lnSpc>
              <a:spcBef>
                <a:spcPts val="0"/>
              </a:spcBef>
              <a:spcAft>
                <a:spcPts val="6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Medication reconciliation</a:t>
            </a:r>
          </a:p>
          <a:p>
            <a:pPr marL="342900" marR="0" lvl="0" indent="-342900" algn="l" defTabSz="457200" rtl="0" eaLnBrk="1" fontAlgn="auto" latinLnBrk="0" hangingPunct="1">
              <a:lnSpc>
                <a:spcPct val="90000"/>
              </a:lnSpc>
              <a:spcBef>
                <a:spcPts val="0"/>
              </a:spcBef>
              <a:spcAft>
                <a:spcPts val="6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Health coaching</a:t>
            </a:r>
          </a:p>
          <a:p>
            <a:pPr marL="342900" marR="0" lvl="0" indent="-342900" algn="l" defTabSz="457200" rtl="0" eaLnBrk="1" fontAlgn="auto" latinLnBrk="0" hangingPunct="1">
              <a:lnSpc>
                <a:spcPct val="90000"/>
              </a:lnSpc>
              <a:spcBef>
                <a:spcPts val="0"/>
              </a:spcBef>
              <a:spcAft>
                <a:spcPts val="600"/>
              </a:spcAft>
              <a:buClr>
                <a:srgbClr val="008558"/>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In-room documentation</a:t>
            </a:r>
          </a:p>
        </p:txBody>
      </p:sp>
    </p:spTree>
    <p:extLst>
      <p:ext uri="{BB962C8B-B14F-4D97-AF65-F5344CB8AC3E}">
        <p14:creationId xmlns:p14="http://schemas.microsoft.com/office/powerpoint/2010/main" val="2958188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3685" y="1224032"/>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Panel Management </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729618" y="2311400"/>
            <a:ext cx="4852781" cy="3945467"/>
          </a:xfrm>
          <a:prstGeom prst="rect">
            <a:avLst/>
          </a:prstGeom>
          <a:ln>
            <a:solidFill>
              <a:schemeClr val="accent1"/>
            </a:solid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Estimated </a:t>
            </a:r>
            <a:r>
              <a:rPr kumimoji="0" lang="en-US" sz="3000" b="1" i="0" u="none" strike="noStrike" kern="1200" cap="none" spc="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50% of preventive care activities</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could be shared with MAs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Evidence shows that it improves…</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Cancer screening rates</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Diabetes lab tests</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Diabetes retinal screening rates</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Smoking cessation counseling</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Depression screening</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Control of blood pressure</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Rectangle 2">
            <a:extLst>
              <a:ext uri="{FF2B5EF4-FFF2-40B4-BE49-F238E27FC236}">
                <a16:creationId xmlns:a16="http://schemas.microsoft.com/office/drawing/2014/main" id="{02ADB7A5-2616-4037-BBC1-54087679440F}"/>
              </a:ext>
            </a:extLst>
          </p:cNvPr>
          <p:cNvSpPr txBox="1">
            <a:spLocks noChangeArrowheads="1"/>
          </p:cNvSpPr>
          <p:nvPr/>
        </p:nvSpPr>
        <p:spPr bwMode="auto">
          <a:xfrm>
            <a:off x="422672" y="6327112"/>
            <a:ext cx="64579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Source: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Altschuler</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Ann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FamMed</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2012;10. Kantor, Perm J 2010;14(3). Baker,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Qual</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Saf</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Heath Care 2009;18(5).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Blash</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UC Davis Family Practice Center, </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hlinkClick r:id="rId3"/>
              </a:rPr>
              <a:t>www.futurehealth.ucsf.edu</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Jean-Jacques, Ann Fam Med, 2012;10. Chen &amp; Bodenheimer, Arch Intern Med 2011;171. </a:t>
            </a:r>
            <a:endParaRPr kumimoji="0" lang="en-US" altLang="en-US" sz="105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endParaRPr>
          </a:p>
        </p:txBody>
      </p:sp>
      <p:pic>
        <p:nvPicPr>
          <p:cNvPr id="9" name="Picture 8">
            <a:extLst>
              <a:ext uri="{FF2B5EF4-FFF2-40B4-BE49-F238E27FC236}">
                <a16:creationId xmlns:a16="http://schemas.microsoft.com/office/drawing/2014/main" id="{8564F79F-AB20-48EE-871A-A8A8D2C3FD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2587" y="3358754"/>
            <a:ext cx="8286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FC4DC56-AF15-4EB4-8320-81BF728F3C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5243" y="2974183"/>
            <a:ext cx="785813"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91B7EEE0-D8BF-47B7-80F6-CEF7B6DC784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38724" y="2438402"/>
            <a:ext cx="585788"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EDB71F1D-7269-49ED-9F8C-AF34071004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430192"/>
            <a:ext cx="52149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A3505589-350F-4F7A-B58E-4680AE0B95D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70511" y="2462214"/>
            <a:ext cx="100726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1F736C4A-52D8-4951-A0FE-8D22C5DC046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90393" y="3811493"/>
            <a:ext cx="404813"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A913C0BB-A2E1-4C2A-A45C-953DF8150C6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53977" y="4289823"/>
            <a:ext cx="700088"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8D33BE72-E14D-4F23-98DD-C8D9E953B44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93517" y="3316996"/>
            <a:ext cx="98822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a:extLst>
              <a:ext uri="{FF2B5EF4-FFF2-40B4-BE49-F238E27FC236}">
                <a16:creationId xmlns:a16="http://schemas.microsoft.com/office/drawing/2014/main" id="{F016FD89-91A0-41D4-B883-D00975A62D1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35079" y="4476752"/>
            <a:ext cx="507206"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a:extLst>
              <a:ext uri="{FF2B5EF4-FFF2-40B4-BE49-F238E27FC236}">
                <a16:creationId xmlns:a16="http://schemas.microsoft.com/office/drawing/2014/main" id="{434F9F86-1D20-4ADE-9960-62B5A118D66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062163" y="4090989"/>
            <a:ext cx="9001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2263AD17-E32E-4E81-B52E-75C7CB81CC0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2016" y="3269459"/>
            <a:ext cx="678656"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a:extLst>
              <a:ext uri="{FF2B5EF4-FFF2-40B4-BE49-F238E27FC236}">
                <a16:creationId xmlns:a16="http://schemas.microsoft.com/office/drawing/2014/main" id="{6DD9F1B3-284A-4F00-BD57-5769AFC39DE0}"/>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651647" y="2165748"/>
            <a:ext cx="747713"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2BE8987-6A2F-469C-9660-DAAACFAE5019}"/>
              </a:ext>
            </a:extLst>
          </p:cNvPr>
          <p:cNvSpPr/>
          <p:nvPr/>
        </p:nvSpPr>
        <p:spPr>
          <a:xfrm>
            <a:off x="1461523" y="1865927"/>
            <a:ext cx="5141626" cy="3615109"/>
          </a:xfrm>
          <a:prstGeom prst="ellipse">
            <a:avLst/>
          </a:prstGeom>
          <a:solidFill>
            <a:srgbClr val="0070C0">
              <a:alpha val="4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19688C5-7501-4992-9130-6CF11BC220CA}"/>
              </a:ext>
            </a:extLst>
          </p:cNvPr>
          <p:cNvSpPr txBox="1">
            <a:spLocks noChangeArrowheads="1"/>
          </p:cNvSpPr>
          <p:nvPr/>
        </p:nvSpPr>
        <p:spPr bwMode="auto">
          <a:xfrm>
            <a:off x="903685" y="4621664"/>
            <a:ext cx="3531394" cy="12962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14000"/>
              </a:lnSpc>
              <a:spcBef>
                <a:spcPts val="0"/>
              </a:spcBef>
              <a:spcAft>
                <a:spcPts val="45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Panel Management: </a:t>
            </a:r>
            <a:r>
              <a:rPr kumimoji="0" lang="en-US" altLang="en-US" sz="1400" b="0"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Ensuring that ALL of the patients in our panel get recommended preventive and chronic care services</a:t>
            </a:r>
          </a:p>
        </p:txBody>
      </p:sp>
    </p:spTree>
    <p:extLst>
      <p:ext uri="{BB962C8B-B14F-4D97-AF65-F5344CB8AC3E}">
        <p14:creationId xmlns:p14="http://schemas.microsoft.com/office/powerpoint/2010/main" val="245466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3685" y="1224032"/>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Panel Management </a:t>
            </a:r>
          </a:p>
        </p:txBody>
      </p:sp>
      <p:sp>
        <p:nvSpPr>
          <p:cNvPr id="6" name="Rectangle 2">
            <a:extLst>
              <a:ext uri="{FF2B5EF4-FFF2-40B4-BE49-F238E27FC236}">
                <a16:creationId xmlns:a16="http://schemas.microsoft.com/office/drawing/2014/main" id="{02ADB7A5-2616-4037-BBC1-54087679440F}"/>
              </a:ext>
            </a:extLst>
          </p:cNvPr>
          <p:cNvSpPr txBox="1">
            <a:spLocks noChangeArrowheads="1"/>
          </p:cNvSpPr>
          <p:nvPr/>
        </p:nvSpPr>
        <p:spPr bwMode="auto">
          <a:xfrm>
            <a:off x="422672" y="6327112"/>
            <a:ext cx="64579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Source: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Altschuler</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Ann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FamMed</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2012;10. Kantor, Perm J 2010;14(3). Baker,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Qual</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Saf</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Heath Care 2009;18(5).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Blash</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UC Davis Family Practice Center, </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hlinkClick r:id="rId3"/>
              </a:rPr>
              <a:t>www.futurehealth.ucsf.edu</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Jean-Jacques, Ann Fam Med, 2012;10. Chen &amp; Bodenheimer, Arch Intern Med 2011;171. </a:t>
            </a:r>
            <a:endParaRPr kumimoji="0" lang="en-US" altLang="en-US" sz="105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endParaRPr>
          </a:p>
        </p:txBody>
      </p:sp>
      <p:pic>
        <p:nvPicPr>
          <p:cNvPr id="9" name="Picture 8">
            <a:extLst>
              <a:ext uri="{FF2B5EF4-FFF2-40B4-BE49-F238E27FC236}">
                <a16:creationId xmlns:a16="http://schemas.microsoft.com/office/drawing/2014/main" id="{8564F79F-AB20-48EE-871A-A8A8D2C3FD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2587" y="3358754"/>
            <a:ext cx="8286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FC4DC56-AF15-4EB4-8320-81BF728F3C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5243" y="2974183"/>
            <a:ext cx="785813"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91B7EEE0-D8BF-47B7-80F6-CEF7B6DC784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38724" y="2438402"/>
            <a:ext cx="585788"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EDB71F1D-7269-49ED-9F8C-AF34071004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430192"/>
            <a:ext cx="52149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A3505589-350F-4F7A-B58E-4680AE0B95D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70511" y="2462214"/>
            <a:ext cx="100726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1F736C4A-52D8-4951-A0FE-8D22C5DC046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90393" y="3811493"/>
            <a:ext cx="404813"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A913C0BB-A2E1-4C2A-A45C-953DF8150C6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53977" y="4289823"/>
            <a:ext cx="700088"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8D33BE72-E14D-4F23-98DD-C8D9E953B44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93517" y="3316996"/>
            <a:ext cx="98822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a:extLst>
              <a:ext uri="{FF2B5EF4-FFF2-40B4-BE49-F238E27FC236}">
                <a16:creationId xmlns:a16="http://schemas.microsoft.com/office/drawing/2014/main" id="{F016FD89-91A0-41D4-B883-D00975A62D1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35079" y="4476752"/>
            <a:ext cx="507206"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a:extLst>
              <a:ext uri="{FF2B5EF4-FFF2-40B4-BE49-F238E27FC236}">
                <a16:creationId xmlns:a16="http://schemas.microsoft.com/office/drawing/2014/main" id="{434F9F86-1D20-4ADE-9960-62B5A118D66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062163" y="4090989"/>
            <a:ext cx="9001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2263AD17-E32E-4E81-B52E-75C7CB81CC0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2016" y="3269459"/>
            <a:ext cx="678656"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a:extLst>
              <a:ext uri="{FF2B5EF4-FFF2-40B4-BE49-F238E27FC236}">
                <a16:creationId xmlns:a16="http://schemas.microsoft.com/office/drawing/2014/main" id="{6DD9F1B3-284A-4F00-BD57-5769AFC39DE0}"/>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651647" y="2165748"/>
            <a:ext cx="747713"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2BE8987-6A2F-469C-9660-DAAACFAE5019}"/>
              </a:ext>
            </a:extLst>
          </p:cNvPr>
          <p:cNvSpPr/>
          <p:nvPr/>
        </p:nvSpPr>
        <p:spPr>
          <a:xfrm>
            <a:off x="1461523" y="1865927"/>
            <a:ext cx="5141626" cy="3615109"/>
          </a:xfrm>
          <a:prstGeom prst="ellipse">
            <a:avLst/>
          </a:prstGeom>
          <a:solidFill>
            <a:srgbClr val="0070C0">
              <a:alpha val="4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19688C5-7501-4992-9130-6CF11BC220CA}"/>
              </a:ext>
            </a:extLst>
          </p:cNvPr>
          <p:cNvSpPr txBox="1">
            <a:spLocks noChangeArrowheads="1"/>
          </p:cNvSpPr>
          <p:nvPr/>
        </p:nvSpPr>
        <p:spPr bwMode="auto">
          <a:xfrm>
            <a:off x="903685" y="4621664"/>
            <a:ext cx="3531394" cy="12962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14000"/>
              </a:lnSpc>
              <a:spcBef>
                <a:spcPts val="0"/>
              </a:spcBef>
              <a:spcAft>
                <a:spcPts val="45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Panel Management: </a:t>
            </a:r>
            <a:r>
              <a:rPr kumimoji="0" lang="en-US" altLang="en-US" sz="1400" b="0"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Ensuring that ALL of the patients in our panel get recommended preventive and chronic care services</a:t>
            </a:r>
          </a:p>
        </p:txBody>
      </p:sp>
      <p:sp>
        <p:nvSpPr>
          <p:cNvPr id="21" name="Content Placeholder 3">
            <a:extLst>
              <a:ext uri="{FF2B5EF4-FFF2-40B4-BE49-F238E27FC236}">
                <a16:creationId xmlns:a16="http://schemas.microsoft.com/office/drawing/2014/main" id="{5E4702C2-A368-9E43-A250-6A0426674F2B}"/>
              </a:ext>
            </a:extLst>
          </p:cNvPr>
          <p:cNvSpPr txBox="1">
            <a:spLocks/>
          </p:cNvSpPr>
          <p:nvPr/>
        </p:nvSpPr>
        <p:spPr>
          <a:xfrm>
            <a:off x="6905371" y="2041723"/>
            <a:ext cx="5033225" cy="4394579"/>
          </a:xfrm>
          <a:prstGeom prst="rect">
            <a:avLst/>
          </a:prstGeom>
          <a:ln>
            <a:solidFill>
              <a:schemeClr val="accent1"/>
            </a:solid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 the pre-visit, MAs use an EMR screen that tells whether a patient has care gaps: not up to date on immunizations, cancer screenings, diabetes care</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After identifying the care gaps, MAs close the gaps (give immunization, do A1c test, give patient stool occult blood test kit, make appointment for </a:t>
            </a:r>
            <a:r>
              <a:rPr kumimoji="0" lang="en-US" sz="24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mammo</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or PAP) using standing orders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MAs can also consult patient registries that provide lists of patients with care gaps and contact those patients to close those gaps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32864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Session 2 Agenda</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4" name="Content Placeholder 3"/>
          <p:cNvGraphicFramePr>
            <a:graphicFrameLocks/>
          </p:cNvGraphicFramePr>
          <p:nvPr>
            <p:extLst>
              <p:ext uri="{D42A27DB-BD31-4B8C-83A1-F6EECF244321}">
                <p14:modId xmlns:p14="http://schemas.microsoft.com/office/powerpoint/2010/main" val="1053540335"/>
              </p:ext>
            </p:extLst>
          </p:nvPr>
        </p:nvGraphicFramePr>
        <p:xfrm>
          <a:off x="609600" y="2311400"/>
          <a:ext cx="10972800" cy="4038585"/>
        </p:xfrm>
        <a:graphic>
          <a:graphicData uri="http://schemas.openxmlformats.org/drawingml/2006/table">
            <a:tbl>
              <a:tblPr firstCol="1" bandRow="1">
                <a:tableStyleId>{7DF18680-E054-41AD-8BC1-D1AEF772440D}</a:tableStyleId>
              </a:tblPr>
              <a:tblGrid>
                <a:gridCol w="2221185">
                  <a:extLst>
                    <a:ext uri="{9D8B030D-6E8A-4147-A177-3AD203B41FA5}">
                      <a16:colId xmlns:a16="http://schemas.microsoft.com/office/drawing/2014/main" val="3219212598"/>
                    </a:ext>
                  </a:extLst>
                </a:gridCol>
                <a:gridCol w="8751615">
                  <a:extLst>
                    <a:ext uri="{9D8B030D-6E8A-4147-A177-3AD203B41FA5}">
                      <a16:colId xmlns:a16="http://schemas.microsoft.com/office/drawing/2014/main" val="1873340262"/>
                    </a:ext>
                  </a:extLst>
                </a:gridCol>
              </a:tblGrid>
              <a:tr h="4949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0" dirty="0">
                          <a:effectLst/>
                          <a:latin typeface="+mj-lt"/>
                        </a:rPr>
                        <a:t>1:00 – 1:05</a:t>
                      </a:r>
                      <a:endParaRPr lang="en-US" sz="28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US" sz="2800" b="0" dirty="0">
                          <a:solidFill>
                            <a:schemeClr val="tx1"/>
                          </a:solidFill>
                          <a:effectLst/>
                          <a:latin typeface="+mj-lt"/>
                        </a:rPr>
                        <a:t>Introduction</a:t>
                      </a:r>
                      <a:endParaRPr lang="en-US" sz="2800" b="0" dirty="0">
                        <a:solidFill>
                          <a:schemeClr val="tx1"/>
                        </a:solidFill>
                        <a:effectLst/>
                        <a:latin typeface="+mj-lt"/>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751808150"/>
                  </a:ext>
                </a:extLst>
              </a:tr>
              <a:tr h="71285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0" dirty="0">
                          <a:effectLst/>
                          <a:latin typeface="+mj-lt"/>
                        </a:rPr>
                        <a:t>1:05 – </a:t>
                      </a:r>
                      <a:r>
                        <a:rPr lang="en-US" sz="2800" b="0" dirty="0" smtClean="0">
                          <a:effectLst/>
                          <a:latin typeface="+mj-lt"/>
                        </a:rPr>
                        <a:t>1:15</a:t>
                      </a:r>
                      <a:endParaRPr lang="en-US" sz="28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a:spcBef>
                          <a:spcPts val="0"/>
                        </a:spcBef>
                        <a:spcAft>
                          <a:spcPts val="0"/>
                        </a:spcAft>
                        <a:buNone/>
                      </a:pPr>
                      <a:r>
                        <a:rPr lang="en-US" sz="2800" b="0" dirty="0" smtClean="0">
                          <a:solidFill>
                            <a:schemeClr val="tx1"/>
                          </a:solidFill>
                          <a:latin typeface="+mj-lt"/>
                        </a:rPr>
                        <a:t>TBC Spotlight: Catherine’s Health Center</a:t>
                      </a:r>
                      <a:endParaRPr lang="en-US" sz="2800" b="0" dirty="0">
                        <a:solidFill>
                          <a:schemeClr val="tx1"/>
                        </a:solidFill>
                        <a:latin typeface="+mj-lt"/>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4265957203"/>
                  </a:ext>
                </a:extLst>
              </a:tr>
              <a:tr h="52208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0" dirty="0" smtClean="0">
                          <a:effectLst/>
                          <a:latin typeface="+mj-lt"/>
                        </a:rPr>
                        <a:t>1:15 </a:t>
                      </a:r>
                      <a:r>
                        <a:rPr lang="en-US" sz="2800" b="0" dirty="0">
                          <a:effectLst/>
                          <a:latin typeface="+mj-lt"/>
                        </a:rPr>
                        <a:t>– 1:30</a:t>
                      </a:r>
                      <a:endParaRPr lang="en-US" sz="28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defTabSz="457200" rtl="0" eaLnBrk="1" latinLnBrk="0" hangingPunct="1">
                        <a:spcBef>
                          <a:spcPts val="0"/>
                        </a:spcBef>
                        <a:spcAft>
                          <a:spcPts val="0"/>
                        </a:spcAft>
                      </a:pPr>
                      <a:r>
                        <a:rPr lang="en-US" sz="2800" b="0" kern="1200" dirty="0" err="1" smtClean="0">
                          <a:solidFill>
                            <a:schemeClr val="tx1"/>
                          </a:solidFill>
                          <a:effectLst/>
                          <a:latin typeface="+mj-lt"/>
                        </a:rPr>
                        <a:t>Teamlet</a:t>
                      </a:r>
                      <a:r>
                        <a:rPr lang="en-US" sz="2800" b="0" kern="1200" dirty="0" smtClean="0">
                          <a:solidFill>
                            <a:schemeClr val="tx1"/>
                          </a:solidFill>
                          <a:effectLst/>
                          <a:latin typeface="+mj-lt"/>
                        </a:rPr>
                        <a:t> Structure and Functions</a:t>
                      </a:r>
                      <a:endParaRPr lang="en-US" sz="2800" b="0" kern="1200" dirty="0">
                        <a:solidFill>
                          <a:schemeClr val="tx1"/>
                        </a:solidFill>
                        <a:effectLst/>
                        <a:latin typeface="+mj-lt"/>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4231363193"/>
                  </a:ext>
                </a:extLst>
              </a:tr>
              <a:tr h="77137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0" dirty="0">
                          <a:effectLst/>
                          <a:latin typeface="+mj-lt"/>
                        </a:rPr>
                        <a:t>1:30 – 1:45</a:t>
                      </a:r>
                      <a:endParaRPr lang="en-US" sz="28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mj-lt"/>
                        </a:rPr>
                        <a:t>Making Your Team </a:t>
                      </a:r>
                      <a:r>
                        <a:rPr lang="en-US" sz="2800" b="0" dirty="0" smtClean="0">
                          <a:solidFill>
                            <a:schemeClr val="tx1"/>
                          </a:solidFill>
                          <a:latin typeface="+mj-lt"/>
                        </a:rPr>
                        <a:t>Work: Team Development Communication</a:t>
                      </a:r>
                      <a:r>
                        <a:rPr lang="en-US" sz="2800" b="0" baseline="0" dirty="0" smtClean="0">
                          <a:solidFill>
                            <a:schemeClr val="tx1"/>
                          </a:solidFill>
                          <a:latin typeface="+mj-lt"/>
                        </a:rPr>
                        <a:t> Plan and Stakeholder Analysis</a:t>
                      </a:r>
                      <a:endParaRPr lang="en-US" sz="2800" b="0" dirty="0">
                        <a:solidFill>
                          <a:schemeClr val="tx1"/>
                        </a:solidFill>
                        <a:latin typeface="+mj-lt"/>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2445749511"/>
                  </a:ext>
                </a:extLst>
              </a:tr>
              <a:tr h="4654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0" dirty="0">
                          <a:effectLst/>
                          <a:latin typeface="+mj-lt"/>
                        </a:rPr>
                        <a:t>1:45 – 2:15</a:t>
                      </a:r>
                      <a:endParaRPr lang="en-US" sz="28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mj-lt"/>
                        </a:rPr>
                        <a:t>Building a Collaborative Team Culture</a:t>
                      </a:r>
                      <a:endParaRPr lang="en-US" sz="2800" b="0" dirty="0">
                        <a:solidFill>
                          <a:schemeClr val="tx1"/>
                        </a:solidFill>
                        <a:latin typeface="+mj-lt"/>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2773016608"/>
                  </a:ext>
                </a:extLst>
              </a:tr>
              <a:tr h="4949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0" dirty="0">
                          <a:effectLst/>
                          <a:latin typeface="+mj-lt"/>
                        </a:rPr>
                        <a:t>2:15 – 2:25</a:t>
                      </a:r>
                      <a:endParaRPr lang="en-US" sz="28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defTabSz="457200" rtl="0" eaLnBrk="1" latinLnBrk="0" hangingPunct="1">
                        <a:spcBef>
                          <a:spcPts val="0"/>
                        </a:spcBef>
                        <a:spcAft>
                          <a:spcPts val="0"/>
                        </a:spcAft>
                      </a:pPr>
                      <a:r>
                        <a:rPr lang="en-US" sz="2800" b="0" kern="1200" dirty="0">
                          <a:solidFill>
                            <a:schemeClr val="tx1"/>
                          </a:solidFill>
                          <a:effectLst/>
                          <a:latin typeface="+mj-lt"/>
                        </a:rPr>
                        <a:t>Quality </a:t>
                      </a:r>
                      <a:r>
                        <a:rPr lang="en-US" sz="2800" b="0" kern="1200" dirty="0" smtClean="0">
                          <a:solidFill>
                            <a:schemeClr val="tx1"/>
                          </a:solidFill>
                          <a:effectLst/>
                          <a:latin typeface="+mj-lt"/>
                        </a:rPr>
                        <a:t>Improvement Refresh: </a:t>
                      </a:r>
                      <a:r>
                        <a:rPr lang="en-US" sz="2800" b="0" kern="1200" baseline="0" dirty="0">
                          <a:solidFill>
                            <a:schemeClr val="tx1"/>
                          </a:solidFill>
                          <a:effectLst/>
                          <a:latin typeface="+mj-lt"/>
                        </a:rPr>
                        <a:t>Global Aim </a:t>
                      </a:r>
                      <a:r>
                        <a:rPr lang="en-US" sz="2800" b="0" kern="1200" baseline="0" dirty="0" smtClean="0">
                          <a:solidFill>
                            <a:schemeClr val="tx1"/>
                          </a:solidFill>
                          <a:effectLst/>
                          <a:latin typeface="+mj-lt"/>
                        </a:rPr>
                        <a:t>Statement </a:t>
                      </a:r>
                      <a:endParaRPr lang="en-US" sz="2800" b="0" kern="1200" dirty="0">
                        <a:solidFill>
                          <a:schemeClr val="tx1"/>
                        </a:solidFill>
                        <a:effectLst/>
                        <a:latin typeface="+mj-lt"/>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261913597"/>
                  </a:ext>
                </a:extLst>
              </a:tr>
              <a:tr h="4949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0" dirty="0">
                          <a:effectLst/>
                          <a:latin typeface="+mj-lt"/>
                        </a:rPr>
                        <a:t>2:25 – 2:30</a:t>
                      </a:r>
                      <a:endParaRPr lang="en-US" sz="2800" b="0"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800" b="0" kern="1200" dirty="0">
                          <a:solidFill>
                            <a:schemeClr val="tx1"/>
                          </a:solidFill>
                          <a:latin typeface="+mj-lt"/>
                        </a:rPr>
                        <a:t>Q/A,</a:t>
                      </a:r>
                      <a:r>
                        <a:rPr lang="en-US" sz="2800" b="0" kern="1200" baseline="0" dirty="0">
                          <a:solidFill>
                            <a:schemeClr val="tx1"/>
                          </a:solidFill>
                          <a:latin typeface="+mj-lt"/>
                        </a:rPr>
                        <a:t> Next Steps, and Evaluation </a:t>
                      </a:r>
                      <a:endParaRPr lang="en-US" sz="2800" b="0" kern="1200" dirty="0">
                        <a:solidFill>
                          <a:schemeClr val="tx1"/>
                        </a:solidFill>
                        <a:latin typeface="+mj-lt"/>
                        <a:ea typeface="+mn-ea"/>
                        <a:cs typeface="Calibri Light" panose="020F0302020204030204" pitchFamily="34" charset="0"/>
                      </a:endParaRPr>
                    </a:p>
                  </a:txBody>
                  <a:tcPr marL="68580" marR="68580" marT="0" marB="0" anchor="ctr"/>
                </a:tc>
                <a:extLst>
                  <a:ext uri="{0D108BD9-81ED-4DB2-BD59-A6C34878D82A}">
                    <a16:rowId xmlns:a16="http://schemas.microsoft.com/office/drawing/2014/main" val="224320437"/>
                  </a:ext>
                </a:extLst>
              </a:tr>
            </a:tbl>
          </a:graphicData>
        </a:graphic>
      </p:graphicFrame>
    </p:spTree>
    <p:extLst>
      <p:ext uri="{BB962C8B-B14F-4D97-AF65-F5344CB8AC3E}">
        <p14:creationId xmlns:p14="http://schemas.microsoft.com/office/powerpoint/2010/main" val="3952409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Polling Question</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3000"/>
              </a:spcAft>
              <a:buClr>
                <a:srgbClr val="008558"/>
              </a:buClr>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Do you provide time for MAs to do panel management? </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MAs don’t do panel management</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They do panel management but we don’t reserve extra time</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They do panel management &amp; we make sure they have time for </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it</a:t>
            </a:r>
          </a:p>
          <a:p>
            <a:pPr marL="514350" indent="-514350">
              <a:spcBef>
                <a:spcPts val="0"/>
              </a:spcBef>
              <a:spcAft>
                <a:spcPts val="1800"/>
              </a:spcAft>
              <a:buClr>
                <a:srgbClr val="008558"/>
              </a:buClr>
              <a:buFont typeface="+mj-lt"/>
              <a:buAutoNum type="arabicPeriod"/>
              <a:defRPr/>
            </a:pPr>
            <a:r>
              <a:rPr lang="en-US" sz="3000" dirty="0">
                <a:solidFill>
                  <a:prstClr val="black"/>
                </a:solidFill>
                <a:latin typeface="Calibri Light" panose="020F0302020204030204" pitchFamily="34" charset="0"/>
                <a:cs typeface="Calibri Light" panose="020F0302020204030204" pitchFamily="34" charset="0"/>
              </a:rPr>
              <a:t>Unsure</a:t>
            </a:r>
          </a:p>
          <a:p>
            <a:pPr marL="0" marR="0" lvl="0" indent="0" algn="l" defTabSz="914400" rtl="0" eaLnBrk="1" fontAlgn="auto" latinLnBrk="0" hangingPunct="1">
              <a:lnSpc>
                <a:spcPct val="90000"/>
              </a:lnSpc>
              <a:spcBef>
                <a:spcPts val="0"/>
              </a:spcBef>
              <a:spcAft>
                <a:spcPts val="1800"/>
              </a:spcAft>
              <a:buClr>
                <a:srgbClr val="008558"/>
              </a:buClr>
              <a:buSzTx/>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581716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Medication Reconciliation</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636774" y="2433485"/>
            <a:ext cx="4945625" cy="3646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Med rec has 2 parts:</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 Detective work: What is the patient actually taking?</a:t>
            </a:r>
          </a:p>
          <a:p>
            <a:pPr marL="636588" marR="0" lvl="1" indent="-236538" algn="l" defTabSz="914400" rtl="0" eaLnBrk="1" fontAlgn="auto" latinLnBrk="0" hangingPunct="1">
              <a:lnSpc>
                <a:spcPct val="90000"/>
              </a:lnSpc>
              <a:spcBef>
                <a:spcPts val="0"/>
              </a:spcBef>
              <a:spcAft>
                <a:spcPts val="24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 function</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 What should the patient actually take?</a:t>
            </a:r>
          </a:p>
          <a:p>
            <a:pPr marL="636588" marR="0" lvl="1"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Clinician function</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Content Placeholder 4" descr="A picture containing indoor, close, sliced, honey&#10;&#10;Description automatically generated">
            <a:extLst>
              <a:ext uri="{FF2B5EF4-FFF2-40B4-BE49-F238E27FC236}">
                <a16:creationId xmlns:a16="http://schemas.microsoft.com/office/drawing/2014/main" id="{90E55982-EEA8-419B-3F65-B430F829E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89" y="2433485"/>
            <a:ext cx="5552793" cy="3701862"/>
          </a:xfrm>
          <a:prstGeom prst="rect">
            <a:avLst/>
          </a:prstGeom>
        </p:spPr>
      </p:pic>
    </p:spTree>
    <p:extLst>
      <p:ext uri="{BB962C8B-B14F-4D97-AF65-F5344CB8AC3E}">
        <p14:creationId xmlns:p14="http://schemas.microsoft.com/office/powerpoint/2010/main" val="544101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64F79F-AB20-48EE-871A-A8A8D2C3FD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4603" y="3432494"/>
            <a:ext cx="8286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FC4DC56-AF15-4EB4-8320-81BF728F3C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7259" y="3047923"/>
            <a:ext cx="785813"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a:extLst>
              <a:ext uri="{FF2B5EF4-FFF2-40B4-BE49-F238E27FC236}">
                <a16:creationId xmlns:a16="http://schemas.microsoft.com/office/drawing/2014/main" id="{91B7EEE0-D8BF-47B7-80F6-CEF7B6DC78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0740" y="2512142"/>
            <a:ext cx="585788"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extLst>
              <a:ext uri="{FF2B5EF4-FFF2-40B4-BE49-F238E27FC236}">
                <a16:creationId xmlns:a16="http://schemas.microsoft.com/office/drawing/2014/main" id="{EDB71F1D-7269-49ED-9F8C-AF340710042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92141" y="3503932"/>
            <a:ext cx="52149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a:extLst>
              <a:ext uri="{FF2B5EF4-FFF2-40B4-BE49-F238E27FC236}">
                <a16:creationId xmlns:a16="http://schemas.microsoft.com/office/drawing/2014/main" id="{A3505589-350F-4F7A-B58E-4680AE0B95D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2527" y="2535954"/>
            <a:ext cx="100726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a:extLst>
              <a:ext uri="{FF2B5EF4-FFF2-40B4-BE49-F238E27FC236}">
                <a16:creationId xmlns:a16="http://schemas.microsoft.com/office/drawing/2014/main" id="{1F736C4A-52D8-4951-A0FE-8D22C5DC046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72409" y="3885233"/>
            <a:ext cx="404813"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a:extLst>
              <a:ext uri="{FF2B5EF4-FFF2-40B4-BE49-F238E27FC236}">
                <a16:creationId xmlns:a16="http://schemas.microsoft.com/office/drawing/2014/main" id="{A913C0BB-A2E1-4C2A-A45C-953DF8150C6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35993" y="4363563"/>
            <a:ext cx="700088"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a:extLst>
              <a:ext uri="{FF2B5EF4-FFF2-40B4-BE49-F238E27FC236}">
                <a16:creationId xmlns:a16="http://schemas.microsoft.com/office/drawing/2014/main" id="{8D33BE72-E14D-4F23-98DD-C8D9E953B44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75533" y="3390736"/>
            <a:ext cx="98822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a:extLst>
              <a:ext uri="{FF2B5EF4-FFF2-40B4-BE49-F238E27FC236}">
                <a16:creationId xmlns:a16="http://schemas.microsoft.com/office/drawing/2014/main" id="{F016FD89-91A0-41D4-B883-D00975A62D1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17095" y="4550492"/>
            <a:ext cx="507206"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a:extLst>
              <a:ext uri="{FF2B5EF4-FFF2-40B4-BE49-F238E27FC236}">
                <a16:creationId xmlns:a16="http://schemas.microsoft.com/office/drawing/2014/main" id="{434F9F86-1D20-4ADE-9960-62B5A118D66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44179" y="4164729"/>
            <a:ext cx="9001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a:extLst>
              <a:ext uri="{FF2B5EF4-FFF2-40B4-BE49-F238E27FC236}">
                <a16:creationId xmlns:a16="http://schemas.microsoft.com/office/drawing/2014/main" id="{2263AD17-E32E-4E81-B52E-75C7CB81CC0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674032" y="3343199"/>
            <a:ext cx="678656"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a:extLst>
              <a:ext uri="{FF2B5EF4-FFF2-40B4-BE49-F238E27FC236}">
                <a16:creationId xmlns:a16="http://schemas.microsoft.com/office/drawing/2014/main" id="{6DD9F1B3-284A-4F00-BD57-5769AFC39DE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33663" y="2239488"/>
            <a:ext cx="747713"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903685" y="128636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Health Coaching</a:t>
            </a:r>
          </a:p>
        </p:txBody>
      </p:sp>
      <p:sp>
        <p:nvSpPr>
          <p:cNvPr id="9" name="Content Placeholder 3">
            <a:extLst>
              <a:ext uri="{FF2B5EF4-FFF2-40B4-BE49-F238E27FC236}">
                <a16:creationId xmlns:a16="http://schemas.microsoft.com/office/drawing/2014/main" id="{5E4702C2-A368-9E43-A250-6A0426674F2B}"/>
              </a:ext>
            </a:extLst>
          </p:cNvPr>
          <p:cNvSpPr txBox="1">
            <a:spLocks/>
          </p:cNvSpPr>
          <p:nvPr/>
        </p:nvSpPr>
        <p:spPr>
          <a:xfrm>
            <a:off x="6589484" y="2048718"/>
            <a:ext cx="5448187" cy="4456253"/>
          </a:xfrm>
          <a:prstGeom prst="rect">
            <a:avLst/>
          </a:prstGeom>
          <a:ln>
            <a:solidFill>
              <a:schemeClr val="accent2"/>
            </a:solidFill>
          </a:ln>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Health coaching means collaborating with patients on medication adherence and healthy lifestyles</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MAs, nurses, pharmacists, social workers, community health workers can be trained to do health coaching</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Evidence shows that it improves…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Improve medication adherence</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Type 2 diabetes control</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Depression improvement</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High blood pressure control</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Patient engagement and satisfaction</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0" name="Rectangle 2">
            <a:extLst>
              <a:ext uri="{FF2B5EF4-FFF2-40B4-BE49-F238E27FC236}">
                <a16:creationId xmlns:a16="http://schemas.microsoft.com/office/drawing/2014/main" id="{02ADB7A5-2616-4037-BBC1-54087679440F}"/>
              </a:ext>
            </a:extLst>
          </p:cNvPr>
          <p:cNvSpPr txBox="1">
            <a:spLocks noChangeArrowheads="1"/>
          </p:cNvSpPr>
          <p:nvPr/>
        </p:nvSpPr>
        <p:spPr bwMode="auto">
          <a:xfrm>
            <a:off x="374905" y="6362623"/>
            <a:ext cx="5892085" cy="26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Source: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Altschuler</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Annals of Family Medicine 2012;10.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Margolius</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Annals of Family Medicine 2012;10. Nelson, Health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Aff</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2010;29. Ivey, Diabetes Spectrum 2012;25.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Geinsichen</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Annals of Internal Medicine 2009;151. </a:t>
            </a:r>
          </a:p>
        </p:txBody>
      </p:sp>
      <p:sp>
        <p:nvSpPr>
          <p:cNvPr id="11" name="Oval 10">
            <a:extLst>
              <a:ext uri="{FF2B5EF4-FFF2-40B4-BE49-F238E27FC236}">
                <a16:creationId xmlns:a16="http://schemas.microsoft.com/office/drawing/2014/main" id="{F2BE8987-6A2F-469C-9660-DAAACFAE5019}"/>
              </a:ext>
            </a:extLst>
          </p:cNvPr>
          <p:cNvSpPr/>
          <p:nvPr/>
        </p:nvSpPr>
        <p:spPr>
          <a:xfrm>
            <a:off x="1299291" y="2048718"/>
            <a:ext cx="5141626" cy="3615109"/>
          </a:xfrm>
          <a:prstGeom prst="ellipse">
            <a:avLst/>
          </a:prstGeom>
          <a:solidFill>
            <a:srgbClr val="F79646">
              <a:lumMod val="75000"/>
              <a:alpha val="40000"/>
            </a:srgbClr>
          </a:solidFill>
          <a:ln w="25400" cap="flat" cmpd="sng" algn="ctr">
            <a:solidFill>
              <a:srgbClr val="F79646">
                <a:lumMod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219688C5-7501-4992-9130-6CF11BC220CA}"/>
              </a:ext>
            </a:extLst>
          </p:cNvPr>
          <p:cNvSpPr txBox="1">
            <a:spLocks noChangeArrowheads="1"/>
          </p:cNvSpPr>
          <p:nvPr/>
        </p:nvSpPr>
        <p:spPr bwMode="auto">
          <a:xfrm>
            <a:off x="741453" y="4804455"/>
            <a:ext cx="3531394" cy="1011687"/>
          </a:xfrm>
          <a:prstGeom prst="rect">
            <a:avLst/>
          </a:prstGeom>
          <a:solidFill>
            <a:srgbClr val="F0720A"/>
          </a:solidFill>
          <a:ln>
            <a:noFill/>
          </a:ln>
        </p:spPr>
        <p:txBody>
          <a:bodyPr wrap="square" lIns="137160" tIns="68580" rIns="137160" bIns="6858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14000"/>
              </a:lnSpc>
              <a:spcBef>
                <a:spcPts val="0"/>
              </a:spcBef>
              <a:spcAft>
                <a:spcPts val="45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Health Coaching</a:t>
            </a:r>
            <a:r>
              <a:rPr kumimoji="0" lang="en-US" sz="1500" b="1"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  </a:t>
            </a:r>
            <a:r>
              <a:rPr kumimoji="0" lang="en-US" sz="1500" b="0"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MAs helping patients with chronic conditions to improve their self-management.</a:t>
            </a:r>
            <a:r>
              <a:rPr kumimoji="0" lang="en-US" sz="1350" b="0"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403775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64F79F-AB20-48EE-871A-A8A8D2C3FD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4603" y="3432494"/>
            <a:ext cx="8286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FC4DC56-AF15-4EB4-8320-81BF728F3C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7259" y="3047923"/>
            <a:ext cx="785813"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a:extLst>
              <a:ext uri="{FF2B5EF4-FFF2-40B4-BE49-F238E27FC236}">
                <a16:creationId xmlns:a16="http://schemas.microsoft.com/office/drawing/2014/main" id="{91B7EEE0-D8BF-47B7-80F6-CEF7B6DC78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0740" y="2512142"/>
            <a:ext cx="585788"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extLst>
              <a:ext uri="{FF2B5EF4-FFF2-40B4-BE49-F238E27FC236}">
                <a16:creationId xmlns:a16="http://schemas.microsoft.com/office/drawing/2014/main" id="{EDB71F1D-7269-49ED-9F8C-AF340710042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92141" y="3503932"/>
            <a:ext cx="52149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a:extLst>
              <a:ext uri="{FF2B5EF4-FFF2-40B4-BE49-F238E27FC236}">
                <a16:creationId xmlns:a16="http://schemas.microsoft.com/office/drawing/2014/main" id="{A3505589-350F-4F7A-B58E-4680AE0B95D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2527" y="2535954"/>
            <a:ext cx="100726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a:extLst>
              <a:ext uri="{FF2B5EF4-FFF2-40B4-BE49-F238E27FC236}">
                <a16:creationId xmlns:a16="http://schemas.microsoft.com/office/drawing/2014/main" id="{1F736C4A-52D8-4951-A0FE-8D22C5DC046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72409" y="3885233"/>
            <a:ext cx="404813"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a:extLst>
              <a:ext uri="{FF2B5EF4-FFF2-40B4-BE49-F238E27FC236}">
                <a16:creationId xmlns:a16="http://schemas.microsoft.com/office/drawing/2014/main" id="{A913C0BB-A2E1-4C2A-A45C-953DF8150C6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35993" y="4363563"/>
            <a:ext cx="700088"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a:extLst>
              <a:ext uri="{FF2B5EF4-FFF2-40B4-BE49-F238E27FC236}">
                <a16:creationId xmlns:a16="http://schemas.microsoft.com/office/drawing/2014/main" id="{8D33BE72-E14D-4F23-98DD-C8D9E953B44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75533" y="3390736"/>
            <a:ext cx="98822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a:extLst>
              <a:ext uri="{FF2B5EF4-FFF2-40B4-BE49-F238E27FC236}">
                <a16:creationId xmlns:a16="http://schemas.microsoft.com/office/drawing/2014/main" id="{F016FD89-91A0-41D4-B883-D00975A62D1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17095" y="4550492"/>
            <a:ext cx="507206"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a:extLst>
              <a:ext uri="{FF2B5EF4-FFF2-40B4-BE49-F238E27FC236}">
                <a16:creationId xmlns:a16="http://schemas.microsoft.com/office/drawing/2014/main" id="{434F9F86-1D20-4ADE-9960-62B5A118D66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44179" y="4164729"/>
            <a:ext cx="9001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a:extLst>
              <a:ext uri="{FF2B5EF4-FFF2-40B4-BE49-F238E27FC236}">
                <a16:creationId xmlns:a16="http://schemas.microsoft.com/office/drawing/2014/main" id="{2263AD17-E32E-4E81-B52E-75C7CB81CC0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674032" y="3343199"/>
            <a:ext cx="678656"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a:extLst>
              <a:ext uri="{FF2B5EF4-FFF2-40B4-BE49-F238E27FC236}">
                <a16:creationId xmlns:a16="http://schemas.microsoft.com/office/drawing/2014/main" id="{6DD9F1B3-284A-4F00-BD57-5769AFC39DE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33663" y="2239488"/>
            <a:ext cx="747713"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903685" y="128636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Health Coaching</a:t>
            </a:r>
            <a:endParaRPr kumimoji="0" lang="en-US" sz="88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10" name="Rectangle 2">
            <a:extLst>
              <a:ext uri="{FF2B5EF4-FFF2-40B4-BE49-F238E27FC236}">
                <a16:creationId xmlns:a16="http://schemas.microsoft.com/office/drawing/2014/main" id="{02ADB7A5-2616-4037-BBC1-54087679440F}"/>
              </a:ext>
            </a:extLst>
          </p:cNvPr>
          <p:cNvSpPr txBox="1">
            <a:spLocks noChangeArrowheads="1"/>
          </p:cNvSpPr>
          <p:nvPr/>
        </p:nvSpPr>
        <p:spPr bwMode="auto">
          <a:xfrm>
            <a:off x="374905" y="6362623"/>
            <a:ext cx="5892085" cy="26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Source: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Altschuler</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Annals of Family Medicine 2012;10.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Margolius</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Annals of Family Medicine 2012;10. Nelson, Health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Aff</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2010;29. Ivey, Diabetes Spectrum 2012;25. </a:t>
            </a:r>
            <a:r>
              <a:rPr kumimoji="0" lang="en-US" altLang="en-US" sz="1200" b="0" i="0" u="none" strike="noStrike" kern="1200" cap="none" spc="0" normalizeH="0" baseline="0" noProof="0" dirty="0" err="1">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Geinsichen</a:t>
            </a: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 Annals of Internal Medicine 2009;151. </a:t>
            </a:r>
          </a:p>
        </p:txBody>
      </p:sp>
      <p:sp>
        <p:nvSpPr>
          <p:cNvPr id="11" name="Oval 10">
            <a:extLst>
              <a:ext uri="{FF2B5EF4-FFF2-40B4-BE49-F238E27FC236}">
                <a16:creationId xmlns:a16="http://schemas.microsoft.com/office/drawing/2014/main" id="{F2BE8987-6A2F-469C-9660-DAAACFAE5019}"/>
              </a:ext>
            </a:extLst>
          </p:cNvPr>
          <p:cNvSpPr/>
          <p:nvPr/>
        </p:nvSpPr>
        <p:spPr>
          <a:xfrm>
            <a:off x="1299291" y="2048718"/>
            <a:ext cx="5141626" cy="3615109"/>
          </a:xfrm>
          <a:prstGeom prst="ellipse">
            <a:avLst/>
          </a:prstGeom>
          <a:solidFill>
            <a:srgbClr val="F79646">
              <a:lumMod val="75000"/>
              <a:alpha val="40000"/>
            </a:srgbClr>
          </a:solidFill>
          <a:ln w="25400" cap="flat" cmpd="sng" algn="ctr">
            <a:solidFill>
              <a:srgbClr val="F79646">
                <a:lumMod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219688C5-7501-4992-9130-6CF11BC220CA}"/>
              </a:ext>
            </a:extLst>
          </p:cNvPr>
          <p:cNvSpPr txBox="1">
            <a:spLocks noChangeArrowheads="1"/>
          </p:cNvSpPr>
          <p:nvPr/>
        </p:nvSpPr>
        <p:spPr bwMode="auto">
          <a:xfrm>
            <a:off x="741453" y="4804455"/>
            <a:ext cx="3531394" cy="1011687"/>
          </a:xfrm>
          <a:prstGeom prst="rect">
            <a:avLst/>
          </a:prstGeom>
          <a:solidFill>
            <a:srgbClr val="F0720A"/>
          </a:solidFill>
          <a:ln>
            <a:noFill/>
          </a:ln>
        </p:spPr>
        <p:txBody>
          <a:bodyPr wrap="square" lIns="137160" tIns="68580" rIns="137160" bIns="6858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14000"/>
              </a:lnSpc>
              <a:spcBef>
                <a:spcPts val="0"/>
              </a:spcBef>
              <a:spcAft>
                <a:spcPts val="45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Health Coaching</a:t>
            </a:r>
            <a:r>
              <a:rPr kumimoji="0" lang="en-US" sz="1500" b="1"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  </a:t>
            </a:r>
            <a:r>
              <a:rPr kumimoji="0" lang="en-US" sz="1500" b="0"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MAs helping patients with chronic conditions to improve their self-management.</a:t>
            </a:r>
            <a:r>
              <a:rPr kumimoji="0" lang="en-US" sz="1350" b="0" i="0" u="none" strike="noStrike" kern="1200" cap="none" spc="0" normalizeH="0" baseline="0" noProof="0" dirty="0">
                <a:ln>
                  <a:noFill/>
                </a:ln>
                <a:solidFill>
                  <a:prstClr val="white"/>
                </a:solidFill>
                <a:effectLst/>
                <a:uLnTx/>
                <a:uFillTx/>
                <a:latin typeface="Franklin Gothic Medium" panose="020B0603020102020204" pitchFamily="34" charset="0"/>
                <a:ea typeface="ＭＳ Ｐゴシック" panose="020B0600070205080204" pitchFamily="34" charset="-128"/>
                <a:cs typeface="+mn-cs"/>
              </a:rPr>
              <a:t> </a:t>
            </a:r>
          </a:p>
        </p:txBody>
      </p:sp>
      <p:sp>
        <p:nvSpPr>
          <p:cNvPr id="25" name="Content Placeholder 3">
            <a:extLst>
              <a:ext uri="{FF2B5EF4-FFF2-40B4-BE49-F238E27FC236}">
                <a16:creationId xmlns:a16="http://schemas.microsoft.com/office/drawing/2014/main" id="{5E4702C2-A368-9E43-A250-6A0426674F2B}"/>
              </a:ext>
            </a:extLst>
          </p:cNvPr>
          <p:cNvSpPr txBox="1">
            <a:spLocks/>
          </p:cNvSpPr>
          <p:nvPr/>
        </p:nvSpPr>
        <p:spPr>
          <a:xfrm>
            <a:off x="6792149" y="2103673"/>
            <a:ext cx="4852781" cy="4519779"/>
          </a:xfrm>
          <a:prstGeom prst="rect">
            <a:avLst/>
          </a:prstGeom>
          <a:ln>
            <a:solidFill>
              <a:schemeClr val="accent2"/>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The problem with health coaching is that it takes time and takes focus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Can’t be done as part of pre-visit (rooming) tasks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For terrific overview on health coaching, read Ghorob A. Health Coaching: Teaching Patients to Fish. Family Practice Management May/June, 2013</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CEPC Health Coaching Curriculum https://cepc.ucsf.edu/content/health-coaching-curriculum</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8806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In-room documentation (scribing)</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39097" y="2307303"/>
            <a:ext cx="5656289" cy="4332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Scribe model (Shasta Community Health Center)</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Average productivity rate markedly increased for clinicians with scribes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Clinician burnout greatly reduced</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3">
            <a:extLst>
              <a:ext uri="{FF2B5EF4-FFF2-40B4-BE49-F238E27FC236}">
                <a16:creationId xmlns:a16="http://schemas.microsoft.com/office/drawing/2014/main" id="{0B1F22F3-3104-4CDB-A7D3-96B28678DF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0200" y="2307303"/>
            <a:ext cx="2445112" cy="347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G_0732">
            <a:extLst>
              <a:ext uri="{FF2B5EF4-FFF2-40B4-BE49-F238E27FC236}">
                <a16:creationId xmlns:a16="http://schemas.microsoft.com/office/drawing/2014/main" id="{647B5A5E-8EDC-4F34-8D59-7E4D240077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1586" y="2307303"/>
            <a:ext cx="2447136" cy="347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F0F17742-9EAA-4A1C-A11E-320E240B9194}"/>
              </a:ext>
            </a:extLst>
          </p:cNvPr>
          <p:cNvSpPr txBox="1">
            <a:spLocks noChangeArrowheads="1"/>
          </p:cNvSpPr>
          <p:nvPr/>
        </p:nvSpPr>
        <p:spPr bwMode="auto">
          <a:xfrm>
            <a:off x="6580200" y="6323236"/>
            <a:ext cx="5273569" cy="4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rPr>
              <a:t>Source: Ammann Howard K, et al . Adapting EHR Scribe Model to Community Health Centers: The Experience of Shasta Community Health Center’s Pilot. Blue Shield of California Foundation Report.  2012 Feb; Bodenheimer T, Ann Fam Med 2022:20:469-478.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Franklin Gothic Medium" panose="020B0603020102020204"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432A7E9C-B732-4760-888C-82F34D54588B}"/>
              </a:ext>
            </a:extLst>
          </p:cNvPr>
          <p:cNvSpPr/>
          <p:nvPr/>
        </p:nvSpPr>
        <p:spPr>
          <a:xfrm>
            <a:off x="639097" y="4507354"/>
            <a:ext cx="6675054" cy="1815882"/>
          </a:xfrm>
          <a:prstGeom prst="rect">
            <a:avLst/>
          </a:prstGeom>
        </p:spPr>
        <p:txBody>
          <a:bodyPr wrap="square">
            <a:spAutoFit/>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There is evidence that it improves…</a:t>
            </a:r>
          </a:p>
          <a:p>
            <a:pPr marL="308610" marR="0" lvl="1" indent="-285750" algn="l" defTabSz="914400" rtl="0" eaLnBrk="1" fontAlgn="auto" latinLnBrk="0" hangingPunct="1">
              <a:lnSpc>
                <a:spcPct val="100000"/>
              </a:lnSpc>
              <a:spcBef>
                <a:spcPts val="0"/>
              </a:spcBef>
              <a:spcAft>
                <a:spcPts val="0"/>
              </a:spcAft>
              <a:buClr>
                <a:srgbClr val="9BBB59"/>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Clinician &amp; patient experience</a:t>
            </a:r>
          </a:p>
          <a:p>
            <a:pPr marL="308610" marR="0" lvl="1" indent="-285750" algn="l" defTabSz="914400" rtl="0" eaLnBrk="1" fontAlgn="auto" latinLnBrk="0" hangingPunct="1">
              <a:lnSpc>
                <a:spcPct val="100000"/>
              </a:lnSpc>
              <a:spcBef>
                <a:spcPts val="0"/>
              </a:spcBef>
              <a:spcAft>
                <a:spcPts val="0"/>
              </a:spcAft>
              <a:buClr>
                <a:srgbClr val="9BBB59"/>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Improved clinical outcomes</a:t>
            </a:r>
          </a:p>
          <a:p>
            <a:pPr marL="308610" marR="0" lvl="1" indent="-285750" algn="l" defTabSz="914400" rtl="0" eaLnBrk="1" fontAlgn="auto" latinLnBrk="0" hangingPunct="1">
              <a:lnSpc>
                <a:spcPct val="100000"/>
              </a:lnSpc>
              <a:spcBef>
                <a:spcPts val="0"/>
              </a:spcBef>
              <a:spcAft>
                <a:spcPts val="0"/>
              </a:spcAft>
              <a:buClr>
                <a:srgbClr val="9BBB59"/>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Increased productivity</a:t>
            </a:r>
          </a:p>
        </p:txBody>
      </p:sp>
    </p:spTree>
    <p:extLst>
      <p:ext uri="{BB962C8B-B14F-4D97-AF65-F5344CB8AC3E}">
        <p14:creationId xmlns:p14="http://schemas.microsoft.com/office/powerpoint/2010/main" val="1216943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amwork Management Concept Vector Flat Cartoon Graphic Design Illustration  Stock Illustration - Download Image Now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414418"/>
            <a:ext cx="5829300" cy="5276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6" name="Title 2">
            <a:extLst>
              <a:ext uri="{FF2B5EF4-FFF2-40B4-BE49-F238E27FC236}">
                <a16:creationId xmlns:a16="http://schemas.microsoft.com/office/drawing/2014/main" id="{27779A16-415A-9145-B181-90C7EE2C2DF1}"/>
              </a:ext>
            </a:extLst>
          </p:cNvPr>
          <p:cNvSpPr txBox="1">
            <a:spLocks/>
          </p:cNvSpPr>
          <p:nvPr/>
        </p:nvSpPr>
        <p:spPr>
          <a:xfrm>
            <a:off x="390890" y="2704571"/>
            <a:ext cx="6463935"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smtClean="0">
                <a:ln>
                  <a:noFill/>
                </a:ln>
                <a:solidFill>
                  <a:srgbClr val="0E74BD"/>
                </a:solidFill>
                <a:effectLst/>
                <a:uLnTx/>
                <a:uFillTx/>
                <a:latin typeface="Calibri Light" panose="020F0302020204030204"/>
                <a:ea typeface="+mj-ea"/>
                <a:cs typeface="Calibri" panose="020F0502020204030204" pitchFamily="34" charset="0"/>
              </a:rPr>
              <a:t>Making Your Team Work</a:t>
            </a:r>
            <a:r>
              <a:rPr kumimoji="0" lang="en-US" sz="5400" b="1" i="0" u="none" strike="noStrike" kern="1200" cap="none" spc="-30" normalizeH="0" baseline="0" noProof="0" smtClean="0">
                <a:ln>
                  <a:noFill/>
                </a:ln>
                <a:solidFill>
                  <a:srgbClr val="0E74BD"/>
                </a:solidFill>
                <a:effectLst/>
                <a:uLnTx/>
                <a:uFillTx/>
                <a:latin typeface="Calibri Light" panose="020F0302020204030204"/>
                <a:ea typeface="+mj-ea"/>
                <a:cs typeface="Calibri" panose="020F0502020204030204" pitchFamily="34" charset="0"/>
              </a:rPr>
              <a:t/>
            </a:r>
            <a:br>
              <a:rPr kumimoji="0" lang="en-US" sz="5400" b="1" i="0" u="none" strike="noStrike" kern="1200" cap="none" spc="-30" normalizeH="0" baseline="0" noProof="0" smtClean="0">
                <a:ln>
                  <a:noFill/>
                </a:ln>
                <a:solidFill>
                  <a:srgbClr val="0E74BD"/>
                </a:solidFill>
                <a:effectLst/>
                <a:uLnTx/>
                <a:uFillTx/>
                <a:latin typeface="Calibri Light" panose="020F0302020204030204"/>
                <a:ea typeface="+mj-ea"/>
                <a:cs typeface="Calibri" panose="020F0502020204030204" pitchFamily="34" charset="0"/>
              </a:rPr>
            </a:br>
            <a:r>
              <a:rPr kumimoji="0" lang="en-US" sz="3200" b="1" i="0" u="none" strike="noStrike" kern="1200" cap="none" spc="-30" normalizeH="0" baseline="0" noProof="0" smtClean="0">
                <a:ln>
                  <a:noFill/>
                </a:ln>
                <a:solidFill>
                  <a:srgbClr val="1F497D"/>
                </a:solidFill>
                <a:effectLst/>
                <a:uLnTx/>
                <a:uFillTx/>
                <a:latin typeface="Calibri Light" panose="020F0302020204030204"/>
                <a:ea typeface="+mj-ea"/>
                <a:cs typeface="Calibri" panose="020F0502020204030204" pitchFamily="34" charset="0"/>
              </a:rPr>
              <a:t>Team Development Refresh </a:t>
            </a:r>
            <a:br>
              <a:rPr kumimoji="0" lang="en-US" sz="3200" b="1" i="0" u="none" strike="noStrike" kern="1200" cap="none" spc="-30" normalizeH="0" baseline="0" noProof="0" smtClean="0">
                <a:ln>
                  <a:noFill/>
                </a:ln>
                <a:solidFill>
                  <a:srgbClr val="1F497D"/>
                </a:solidFill>
                <a:effectLst/>
                <a:uLnTx/>
                <a:uFillTx/>
                <a:latin typeface="Calibri Light" panose="020F0302020204030204"/>
                <a:ea typeface="+mj-ea"/>
                <a:cs typeface="Calibri" panose="020F0502020204030204" pitchFamily="34" charset="0"/>
              </a:rPr>
            </a:br>
            <a:endParaRPr kumimoji="0" lang="en-US" sz="3600" b="1" i="0" u="none" strike="noStrike" kern="1200" cap="none" spc="-30" normalizeH="0" baseline="0" noProof="0" dirty="0">
              <a:ln>
                <a:noFill/>
              </a:ln>
              <a:solidFill>
                <a:srgbClr val="1F497D"/>
              </a:solidFill>
              <a:effectLst/>
              <a:uLnTx/>
              <a:uFillTx/>
              <a:latin typeface="Calibri Light" panose="020F0302020204030204"/>
              <a:ea typeface="+mj-ea"/>
              <a:cs typeface="Calibri" panose="020F0502020204030204" pitchFamily="34" charset="0"/>
            </a:endParaRPr>
          </a:p>
        </p:txBody>
      </p:sp>
    </p:spTree>
    <p:extLst>
      <p:ext uri="{BB962C8B-B14F-4D97-AF65-F5344CB8AC3E}">
        <p14:creationId xmlns:p14="http://schemas.microsoft.com/office/powerpoint/2010/main" val="1191212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Baseball Teams</a:t>
            </a:r>
            <a:endParaRPr kumimoji="0" lang="en-US" sz="4400" b="1" i="0"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450850" y="2277291"/>
            <a:ext cx="7598787" cy="488550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Know the roles of the pitcher, catcher, basemen, outfielders…and the umpire.</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have a manager.</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have a coach.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Batters have studied how pitchers pitch;                                       </a:t>
            </a: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pitchers have studied how batters bat.</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know their scores. And the scores of other teams.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know different ball parks and where the boundaries for a home run are.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know their fans.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practice….a lot.</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stay in shape. </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descr="File:Longhorns baseball team at Texas at Stanford 2009-03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553507"/>
            <a:ext cx="4535881" cy="3401911"/>
          </a:xfrm>
          <a:prstGeom prst="rect">
            <a:avLst/>
          </a:prstGeom>
        </p:spPr>
      </p:pic>
    </p:spTree>
    <p:extLst>
      <p:ext uri="{BB962C8B-B14F-4D97-AF65-F5344CB8AC3E}">
        <p14:creationId xmlns:p14="http://schemas.microsoft.com/office/powerpoint/2010/main" val="4241869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Normalizing Change: What We Know</a:t>
            </a:r>
            <a:endParaRPr kumimoji="0" lang="en-US" sz="4400" b="1" i="0"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701040" y="2264591"/>
            <a:ext cx="10972800" cy="4937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800" b="1"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Before you can change practice, you must change the individuals who work in the organization--that is, their values, attitudes, relationships, skills, and behavior. NOT a linear process!</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800" b="1"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6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Start with changing their minds [values, attitudes] about the work ahead….</a:t>
            </a:r>
            <a:r>
              <a:rPr kumimoji="0" lang="en-US" sz="26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coherence</a:t>
            </a:r>
            <a:r>
              <a:rPr kumimoji="0" lang="en-US" sz="26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6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Build relationships and ownership about </a:t>
            </a:r>
            <a:r>
              <a:rPr kumimoji="0" lang="en-US" sz="2600" b="0" i="0" u="sng"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how</a:t>
            </a:r>
            <a:r>
              <a:rPr kumimoji="0" lang="en-US" sz="26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 the work will be done….</a:t>
            </a:r>
            <a:r>
              <a:rPr kumimoji="0" lang="en-US" sz="26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cognitive participation.</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6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Get into the weeds of the work together, develop new skills, try new ways of working….</a:t>
            </a:r>
            <a:r>
              <a:rPr kumimoji="0" lang="en-US" sz="26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collective action</a:t>
            </a:r>
            <a:r>
              <a:rPr kumimoji="0" lang="en-US" sz="26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6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Track your progress and revise as needed….</a:t>
            </a:r>
            <a:r>
              <a:rPr kumimoji="0" lang="en-US" sz="2600" b="0" i="1"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reflexive appraisal</a:t>
            </a:r>
            <a:r>
              <a:rPr kumimoji="0" lang="en-US" sz="26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790564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516611" y="1400011"/>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Team Development Refresh: </a:t>
            </a:r>
            <a:br>
              <a:rPr kumimoji="0" lang="en-US" sz="36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br>
            <a:r>
              <a:rPr kumimoji="0" lang="en-US" sz="3600" b="1" i="0" u="none" strike="noStrike" kern="1200" cap="none" spc="-30" normalizeH="0" baseline="0" noProof="0" dirty="0" smtClean="0">
                <a:ln>
                  <a:noFill/>
                </a:ln>
                <a:solidFill>
                  <a:srgbClr val="1F497D"/>
                </a:solidFill>
                <a:effectLst/>
                <a:uLnTx/>
                <a:uFillTx/>
                <a:latin typeface="Calibri Light" panose="020F0302020204030204"/>
                <a:ea typeface="+mj-ea"/>
                <a:cs typeface="Calibri" panose="020F0502020204030204" pitchFamily="34" charset="0"/>
              </a:rPr>
              <a:t>Normalization Process Theory</a:t>
            </a:r>
            <a:r>
              <a:rPr kumimoji="0" lang="en-US" sz="36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
            </a:r>
            <a:br>
              <a:rPr kumimoji="0" lang="en-US" sz="36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br>
            <a:r>
              <a:rPr kumimoji="0" lang="en-US" sz="36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 </a:t>
            </a:r>
            <a:endParaRPr kumimoji="0" lang="en-US" sz="36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sp>
        <p:nvSpPr>
          <p:cNvPr id="17" name="TextBox 16"/>
          <p:cNvSpPr txBox="1"/>
          <p:nvPr/>
        </p:nvSpPr>
        <p:spPr>
          <a:xfrm>
            <a:off x="516611" y="2606675"/>
            <a:ext cx="2606040" cy="3847207"/>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Coherence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Clarity of purpose, expectations &amp; value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Why are we here? How is the learning collaborative different from other projects? Who is in charge? What is expected? Is this worth my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Failure to build coherence from the start leads to conflict, and will make it impossible to move forward.  </a:t>
            </a:r>
          </a:p>
        </p:txBody>
      </p:sp>
      <p:sp>
        <p:nvSpPr>
          <p:cNvPr id="18" name="TextBox 17"/>
          <p:cNvSpPr txBox="1"/>
          <p:nvPr/>
        </p:nvSpPr>
        <p:spPr>
          <a:xfrm>
            <a:off x="3383181" y="2606675"/>
            <a:ext cx="2606040" cy="3849624"/>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Cognitive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Relational work of team-work.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Do we have the right people? How do I fit 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Ownership not “buy-in.” Do we all want the same thing?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Without ownership and a shared mental model for how to do the work, the team lacks direction and gets frustrated.  The loudest voice wins. </a:t>
            </a:r>
          </a:p>
        </p:txBody>
      </p:sp>
      <p:sp>
        <p:nvSpPr>
          <p:cNvPr id="19" name="TextBox 18"/>
          <p:cNvSpPr txBox="1"/>
          <p:nvPr/>
        </p:nvSpPr>
        <p:spPr>
          <a:xfrm>
            <a:off x="6249754" y="2606674"/>
            <a:ext cx="2606040" cy="3847207"/>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Collective 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Operational work of teams: a shared mental model, a systematic approach— Improvement Ramp!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Do we have the necessary resources?  Data?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team is delving into the work - “in the weeds” of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Trust each other’s expertise and commitment. Progress is being made.</a:t>
            </a:r>
          </a:p>
        </p:txBody>
      </p:sp>
      <p:sp>
        <p:nvSpPr>
          <p:cNvPr id="20" name="TextBox 19"/>
          <p:cNvSpPr txBox="1"/>
          <p:nvPr/>
        </p:nvSpPr>
        <p:spPr>
          <a:xfrm>
            <a:off x="9116327" y="2606675"/>
            <a:ext cx="2606040" cy="3847207"/>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Reflexive Monitoring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Appraisal work that people do to assess and understand how change is working. It does not end.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fine-tuning do we need to do to make sure it is sustainable?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Without reflexive monitoring, the work cannot spread, be sustained, or be revised/improved as needed. </a:t>
            </a:r>
          </a:p>
        </p:txBody>
      </p:sp>
    </p:spTree>
    <p:extLst>
      <p:ext uri="{BB962C8B-B14F-4D97-AF65-F5344CB8AC3E}">
        <p14:creationId xmlns:p14="http://schemas.microsoft.com/office/powerpoint/2010/main" val="2065580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Sources of Conflict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9" name="Content Placeholder 3">
            <a:extLst>
              <a:ext uri="{FF2B5EF4-FFF2-40B4-BE49-F238E27FC236}">
                <a16:creationId xmlns:a16="http://schemas.microsoft.com/office/drawing/2014/main" id="{5E4702C2-A368-9E43-A250-6A0426674F2B}"/>
              </a:ext>
            </a:extLst>
          </p:cNvPr>
          <p:cNvSpPr txBox="1">
            <a:spLocks/>
          </p:cNvSpPr>
          <p:nvPr/>
        </p:nvSpPr>
        <p:spPr>
          <a:xfrm>
            <a:off x="701039" y="2241006"/>
            <a:ext cx="10972801" cy="513260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smtClean="0">
                <a:ln>
                  <a:noFill/>
                </a:ln>
                <a:solidFill>
                  <a:srgbClr val="008558"/>
                </a:solidFill>
                <a:effectLst/>
                <a:uLnTx/>
                <a:uFillTx/>
                <a:latin typeface="Calibri Light" panose="020F0302020204030204"/>
                <a:ea typeface="+mn-ea"/>
                <a:cs typeface="Calibri Light" panose="020F0302020204030204" pitchFamily="34" charset="0"/>
              </a:rPr>
              <a:t>Lack of Coherence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I don’t know who is in charge. I don’t understand the purpose. I don’t know what is expected. I don’t value this.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endParaRPr>
          </a:p>
          <a:p>
            <a:pPr marL="0" marR="0" lvl="1" indent="0" algn="l" defTabSz="4572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smtClean="0">
                <a:ln>
                  <a:noFill/>
                </a:ln>
                <a:solidFill>
                  <a:srgbClr val="008558"/>
                </a:solidFill>
                <a:effectLst/>
                <a:uLnTx/>
                <a:uFillTx/>
                <a:latin typeface="Calibri Light" panose="020F0302020204030204"/>
                <a:ea typeface="+mn-ea"/>
                <a:cs typeface="Calibri Light" panose="020F0302020204030204" pitchFamily="34" charset="0"/>
              </a:rPr>
              <a:t>Lack of Relational Work/Cognitive Participation</a:t>
            </a:r>
          </a:p>
          <a:p>
            <a:pPr marL="4572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No ownership. Not on the same page. No shared mental model of how to do the work. Jumping to solutions before determining what the issue is. No direction. Too many loud voices. I don’t know where I fit in. Insecurity about being a team member. Bullying</a:t>
            </a:r>
          </a:p>
          <a:p>
            <a:pPr marL="742950" marR="0" lvl="1" indent="-285750" algn="l" defTabSz="4572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2013176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559114" y="1179273"/>
            <a:ext cx="11023286" cy="724429"/>
          </a:xfrm>
        </p:spPr>
        <p:txBody>
          <a:bodyPr anchor="t"/>
          <a:lstStyle/>
          <a:p>
            <a:pPr algn="ctr">
              <a:lnSpc>
                <a:spcPct val="90000"/>
              </a:lnSpc>
            </a:pPr>
            <a:r>
              <a:rPr lang="en-US" b="1" spc="-30" dirty="0" smtClean="0">
                <a:solidFill>
                  <a:srgbClr val="0E74BD"/>
                </a:solidFill>
                <a:latin typeface="Calibri" panose="020F0502020204030204" pitchFamily="34" charset="0"/>
                <a:cs typeface="Calibri" panose="020F0502020204030204" pitchFamily="34" charset="0"/>
              </a:rPr>
              <a:t>Learning Collaborative Faculty</a:t>
            </a:r>
            <a:endParaRPr lang="en-US" b="1" spc="-30" dirty="0">
              <a:solidFill>
                <a:srgbClr val="0E74BD"/>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sp>
        <p:nvSpPr>
          <p:cNvPr id="8" name="Content Placeholder 2"/>
          <p:cNvSpPr txBox="1">
            <a:spLocks/>
          </p:cNvSpPr>
          <p:nvPr/>
        </p:nvSpPr>
        <p:spPr>
          <a:xfrm>
            <a:off x="864549" y="1903702"/>
            <a:ext cx="5303520" cy="4846320"/>
          </a:xfrm>
          <a:prstGeom prst="rect">
            <a:avLst/>
          </a:prstGeom>
          <a:noFill/>
          <a:ln w="25400" cap="flat" cmpd="sng" algn="ctr">
            <a:solidFill>
              <a:srgbClr val="4F81BD"/>
            </a:solidFill>
            <a:prstDash val="solid"/>
          </a:ln>
          <a:effec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NTTAP Faculty</a:t>
            </a:r>
            <a:r>
              <a:rPr kumimoji="0" lang="en-US" sz="24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 </a:t>
            </a:r>
            <a:r>
              <a:rPr kumimoji="0" lang="en-US" sz="24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Collaborative Design, </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and Facilitation </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US" sz="1050" b="1" i="0"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Amanda Schiessl, MPP</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Project Director/Co-PI, NCA</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Amanda@mwhs1.com</a:t>
            </a:r>
            <a:b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br>
            <a:endPar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Margaret Flinter,  APRN, PhD, FAAN</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Co-PI, NCA &amp; Senior Vice President/Clinical Director</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Margaret@mwhs1.com </a:t>
            </a:r>
            <a:b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br>
            <a:endPar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a:p>
            <a:pPr marL="5715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Program Manager</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flowerb@mwhs1.com</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a:p>
            <a:pPr marL="5715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Meaghan Angers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Program Manager</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angersm@mwhs1.com</a:t>
            </a:r>
            <a:endParaRPr kumimoji="0" lang="en-US" sz="105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sp>
        <p:nvSpPr>
          <p:cNvPr id="9" name="Content Placeholder 2"/>
          <p:cNvSpPr txBox="1">
            <a:spLocks/>
          </p:cNvSpPr>
          <p:nvPr/>
        </p:nvSpPr>
        <p:spPr>
          <a:xfrm>
            <a:off x="6278880" y="1903702"/>
            <a:ext cx="5303520" cy="4846320"/>
          </a:xfrm>
          <a:prstGeom prst="rect">
            <a:avLst/>
          </a:prstGeom>
          <a:noFill/>
          <a:ln w="25400" cap="flat" cmpd="sng" algn="ctr">
            <a:solidFill>
              <a:srgbClr val="9BBB59"/>
            </a:solidFill>
            <a:prstDash val="solid"/>
          </a:ln>
          <a:effectLst/>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Mentors, Coaching Faculty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Deborah Ward, RN </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Quality Improvement Consultant</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WardD@mwhs1.com</a:t>
            </a:r>
            <a:r>
              <a:rPr kumimoji="0" lang="en-US" sz="21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
            </a:r>
            <a:br>
              <a:rPr kumimoji="0" lang="en-US" sz="21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br>
            <a:endParaRPr kumimoji="0" lang="en-US" sz="1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Tom </a:t>
            </a:r>
            <a:r>
              <a:rPr kumimoji="0" lang="en-US" sz="21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Bodenheimer</a:t>
            </a: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MD </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Physician and Founding Director, Center for Excellence in Primary Care</a:t>
            </a:r>
            <a:b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b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Rachel Willard, MPH</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 Center for Excellence in Primary Care</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Evaluation Faculty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Kathleen Thies, PhD, RN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Consultant, Researcher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ThiesK@mwhs1.com</a:t>
            </a:r>
            <a:endPar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264569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Sources of Conflict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01039" y="2241007"/>
            <a:ext cx="10972801" cy="36073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smtClean="0">
                <a:ln>
                  <a:noFill/>
                </a:ln>
                <a:solidFill>
                  <a:srgbClr val="008558"/>
                </a:solidFill>
                <a:effectLst/>
                <a:uLnTx/>
                <a:uFillTx/>
                <a:latin typeface="Calibri Light" panose="020F0302020204030204"/>
                <a:ea typeface="+mn-ea"/>
                <a:cs typeface="Calibri Light" panose="020F0302020204030204" pitchFamily="34" charset="0"/>
              </a:rPr>
              <a:t>Lack of Collective Action</a:t>
            </a:r>
          </a:p>
          <a:p>
            <a:pPr marL="74295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Insufficient resources and administrative support. Failure to use shared mental model/systematic approach. Wrong set of skills/won’t develop new ones. Slackers and the overworked. Lack of engagement.</a:t>
            </a:r>
          </a:p>
          <a:p>
            <a:pPr marL="285750" marR="0" lvl="1" indent="0" algn="l" defTabSz="457200" rtl="0" eaLnBrk="1" fontAlgn="auto" latinLnBrk="0" hangingPunct="1">
              <a:lnSpc>
                <a:spcPct val="100000"/>
              </a:lnSpc>
              <a:spcBef>
                <a:spcPts val="0"/>
              </a:spcBef>
              <a:spcAft>
                <a:spcPts val="0"/>
              </a:spcAft>
              <a:buClrTx/>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 </a:t>
            </a:r>
          </a:p>
          <a:p>
            <a:pPr marL="0" marR="0" lvl="1" indent="0" algn="l" defTabSz="4572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smtClean="0">
                <a:ln>
                  <a:noFill/>
                </a:ln>
                <a:solidFill>
                  <a:srgbClr val="008558"/>
                </a:solidFill>
                <a:effectLst/>
                <a:uLnTx/>
                <a:uFillTx/>
                <a:latin typeface="Calibri Light" panose="020F0302020204030204"/>
                <a:ea typeface="+mn-ea"/>
                <a:cs typeface="Calibri Light" panose="020F0302020204030204" pitchFamily="34" charset="0"/>
              </a:rPr>
              <a:t>Lack of Reflexive Monitoring</a:t>
            </a:r>
          </a:p>
          <a:p>
            <a:pPr marL="74295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No tracking. Pilot becomes policy without testing spread. No sense of accomplishment —I wasted my time.</a:t>
            </a:r>
          </a:p>
          <a:p>
            <a:pPr marL="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endParaRPr>
          </a:p>
          <a:p>
            <a:pPr marL="742950" marR="0" lvl="1" indent="-285750" algn="l" defTabSz="4572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9363215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Title 2">
            <a:extLst>
              <a:ext uri="{FF2B5EF4-FFF2-40B4-BE49-F238E27FC236}">
                <a16:creationId xmlns:a16="http://schemas.microsoft.com/office/drawing/2014/main" id="{27779A16-415A-9145-B181-90C7EE2C2DF1}"/>
              </a:ext>
            </a:extLst>
          </p:cNvPr>
          <p:cNvSpPr txBox="1">
            <a:spLocks/>
          </p:cNvSpPr>
          <p:nvPr/>
        </p:nvSpPr>
        <p:spPr>
          <a:xfrm>
            <a:off x="390890" y="2375446"/>
            <a:ext cx="6669477" cy="724429"/>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Developing a Communication Plan &amp; Stakeholder Analysis</a:t>
            </a:r>
          </a:p>
        </p:txBody>
      </p:sp>
      <p:pic>
        <p:nvPicPr>
          <p:cNvPr id="7" name="Picture 6" descr="Transparent Communication - Toward a Respectful Workpl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572" y="752387"/>
            <a:ext cx="6105612" cy="610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91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Why do you need a plan to engage and communicate with stakeholders?</a:t>
            </a:r>
            <a:endParaRPr kumimoji="0" lang="en-US" sz="4400" b="1" i="1"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3043003"/>
            <a:ext cx="10972800" cy="321386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Control the narrative: drive the story of the work you are doing by being proactive; don’t leave it to others to guess.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Communicate on a regular basis with stakeholders in different parts of your organization</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Make sure that the group implementing the innovation shares a consistent message</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Anticipate/address concerns, questions and challenges.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54757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Step 1. Identify stakeholders</a:t>
            </a:r>
            <a:endParaRPr kumimoji="0" lang="en-US" sz="4400" b="1" i="1"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56643"/>
            <a:ext cx="10972800" cy="406350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800"/>
              </a:spcAft>
              <a:buClr>
                <a:srgbClr val="008558"/>
              </a:buClr>
              <a:buSzTx/>
              <a:buFont typeface="Arial" panose="020B0604020202020204" pitchFamily="34" charset="0"/>
              <a:buNone/>
              <a:tabLst/>
              <a:defRPr/>
            </a:pPr>
            <a:r>
              <a:rPr kumimoji="0" lang="en-US" sz="3800" b="1" i="0" u="none" strike="noStrike" kern="1200" cap="none" spc="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A stakeholder is someone/some department who has something to gain or lose when change is introduced.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is currently involved in the work that will change?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currently oversees this work?  Who currently is accountable for the outcomes of the work?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will be affected by changing how this work is done and how? New roles?  New workflows? New responsibilities?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departments or sites need to be involved?  Who are their leaders and how to you get to them? (Site Directors, HR, IT, etc.)</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is the opinion of the stakeholders regarding the planned change: Against? Supportive? Doesn’t matter one way or the other. </a:t>
            </a:r>
            <a:endParaRPr kumimoji="0" lang="en-US" sz="33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21732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graphicFrame>
        <p:nvGraphicFramePr>
          <p:cNvPr id="5" name="Table 4"/>
          <p:cNvGraphicFramePr>
            <a:graphicFrameLocks noGrp="1"/>
          </p:cNvGraphicFramePr>
          <p:nvPr>
            <p:extLst/>
          </p:nvPr>
        </p:nvGraphicFramePr>
        <p:xfrm>
          <a:off x="1523916" y="1977682"/>
          <a:ext cx="9603787" cy="4014693"/>
        </p:xfrm>
        <a:graphic>
          <a:graphicData uri="http://schemas.openxmlformats.org/drawingml/2006/table">
            <a:tbl>
              <a:tblPr firstRow="1" bandRow="1">
                <a:tableStyleId>{5C22544A-7EE6-4342-B048-85BDC9FD1C3A}</a:tableStyleId>
              </a:tblPr>
              <a:tblGrid>
                <a:gridCol w="2332552">
                  <a:extLst>
                    <a:ext uri="{9D8B030D-6E8A-4147-A177-3AD203B41FA5}">
                      <a16:colId xmlns:a16="http://schemas.microsoft.com/office/drawing/2014/main" val="1613893366"/>
                    </a:ext>
                  </a:extLst>
                </a:gridCol>
                <a:gridCol w="1454247">
                  <a:extLst>
                    <a:ext uri="{9D8B030D-6E8A-4147-A177-3AD203B41FA5}">
                      <a16:colId xmlns:a16="http://schemas.microsoft.com/office/drawing/2014/main" val="3958312438"/>
                    </a:ext>
                  </a:extLst>
                </a:gridCol>
                <a:gridCol w="1454247">
                  <a:extLst>
                    <a:ext uri="{9D8B030D-6E8A-4147-A177-3AD203B41FA5}">
                      <a16:colId xmlns:a16="http://schemas.microsoft.com/office/drawing/2014/main" val="270824005"/>
                    </a:ext>
                  </a:extLst>
                </a:gridCol>
                <a:gridCol w="1454247">
                  <a:extLst>
                    <a:ext uri="{9D8B030D-6E8A-4147-A177-3AD203B41FA5}">
                      <a16:colId xmlns:a16="http://schemas.microsoft.com/office/drawing/2014/main" val="44111951"/>
                    </a:ext>
                  </a:extLst>
                </a:gridCol>
                <a:gridCol w="1454247">
                  <a:extLst>
                    <a:ext uri="{9D8B030D-6E8A-4147-A177-3AD203B41FA5}">
                      <a16:colId xmlns:a16="http://schemas.microsoft.com/office/drawing/2014/main" val="668768874"/>
                    </a:ext>
                  </a:extLst>
                </a:gridCol>
                <a:gridCol w="1454247">
                  <a:extLst>
                    <a:ext uri="{9D8B030D-6E8A-4147-A177-3AD203B41FA5}">
                      <a16:colId xmlns:a16="http://schemas.microsoft.com/office/drawing/2014/main" val="203286278"/>
                    </a:ext>
                  </a:extLst>
                </a:gridCol>
              </a:tblGrid>
              <a:tr h="722853">
                <a:tc>
                  <a:txBody>
                    <a:bodyPr/>
                    <a:lstStyle/>
                    <a:p>
                      <a:pPr marL="0" marR="0">
                        <a:lnSpc>
                          <a:spcPct val="100000"/>
                        </a:lnSpc>
                        <a:spcBef>
                          <a:spcPts val="0"/>
                        </a:spcBef>
                        <a:spcAft>
                          <a:spcPts val="0"/>
                        </a:spcAft>
                        <a:tabLst>
                          <a:tab pos="457200" algn="l"/>
                        </a:tabLst>
                      </a:pPr>
                      <a:r>
                        <a:rPr lang="en-US" sz="2000" u="sng" dirty="0">
                          <a:effectLst/>
                        </a:rPr>
                        <a:t>Stakeholder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tabLst>
                          <a:tab pos="457200" algn="l"/>
                        </a:tabLst>
                      </a:pPr>
                      <a:r>
                        <a:rPr lang="en-US" sz="2000" u="sng" dirty="0">
                          <a:effectLst/>
                        </a:rPr>
                        <a:t>Strongly against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tabLst>
                          <a:tab pos="457200" algn="l"/>
                        </a:tabLst>
                      </a:pPr>
                      <a:r>
                        <a:rPr lang="en-US" sz="2000" u="sng" dirty="0">
                          <a:effectLst/>
                        </a:rPr>
                        <a:t>Moderately against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tabLst>
                          <a:tab pos="457200" algn="l"/>
                        </a:tabLst>
                      </a:pPr>
                      <a:r>
                        <a:rPr lang="en-US" sz="2000" u="sng" dirty="0">
                          <a:effectLst/>
                        </a:rPr>
                        <a:t>Neutral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tabLst>
                          <a:tab pos="457200" algn="l"/>
                        </a:tabLst>
                      </a:pPr>
                      <a:r>
                        <a:rPr lang="en-US" sz="2000" u="sng" dirty="0">
                          <a:effectLst/>
                        </a:rPr>
                        <a:t>Moderately supportive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tabLst>
                          <a:tab pos="457200" algn="l"/>
                        </a:tabLst>
                      </a:pPr>
                      <a:r>
                        <a:rPr lang="en-US" sz="2000" u="sng" dirty="0">
                          <a:effectLst/>
                        </a:rPr>
                        <a:t>Strongly supportive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18165821"/>
                  </a:ext>
                </a:extLst>
              </a:tr>
              <a:tr h="498708">
                <a:tc>
                  <a:txBody>
                    <a:bodyPr/>
                    <a:lstStyle/>
                    <a:p>
                      <a:pPr marL="0" marR="0">
                        <a:lnSpc>
                          <a:spcPct val="150000"/>
                        </a:lnSpc>
                        <a:spcBef>
                          <a:spcPts val="0"/>
                        </a:spcBef>
                        <a:spcAft>
                          <a:spcPts val="0"/>
                        </a:spcAft>
                        <a:tabLst>
                          <a:tab pos="457200" algn="l"/>
                        </a:tabLst>
                      </a:pPr>
                      <a:r>
                        <a:rPr lang="en-US" sz="2000" u="sng" dirty="0">
                          <a:effectLst/>
                        </a:rPr>
                        <a:t>Providers</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marL="0" marR="0">
                        <a:lnSpc>
                          <a:spcPct val="150000"/>
                        </a:lnSpc>
                        <a:spcBef>
                          <a:spcPts val="0"/>
                        </a:spcBef>
                        <a:spcAft>
                          <a:spcPts val="0"/>
                        </a:spcAft>
                        <a:tabLst>
                          <a:tab pos="457200" algn="l"/>
                        </a:tabLst>
                      </a:pPr>
                      <a:r>
                        <a:rPr lang="en-US" sz="2000" u="sng">
                          <a:effectLst/>
                        </a:rPr>
                        <a: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50000"/>
                        </a:lnSpc>
                        <a:spcBef>
                          <a:spcPts val="0"/>
                        </a:spcBef>
                        <a:spcAft>
                          <a:spcPts val="0"/>
                        </a:spcAft>
                        <a:tabLst>
                          <a:tab pos="457200" algn="l"/>
                        </a:tabLst>
                      </a:pPr>
                      <a:r>
                        <a:rPr lang="en-US" sz="2000" u="sng" dirty="0">
                          <a:effectLst/>
                        </a:rPr>
                        <a:t>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4761667"/>
                  </a:ext>
                </a:extLst>
              </a:tr>
              <a:tr h="498708">
                <a:tc>
                  <a:txBody>
                    <a:bodyPr/>
                    <a:lstStyle/>
                    <a:p>
                      <a:pPr marL="0" marR="0">
                        <a:lnSpc>
                          <a:spcPct val="150000"/>
                        </a:lnSpc>
                        <a:spcBef>
                          <a:spcPts val="0"/>
                        </a:spcBef>
                        <a:spcAft>
                          <a:spcPts val="0"/>
                        </a:spcAft>
                        <a:tabLst>
                          <a:tab pos="457200" algn="l"/>
                        </a:tabLst>
                      </a:pPr>
                      <a:r>
                        <a:rPr lang="en-US" sz="2000" u="sng">
                          <a:effectLst/>
                        </a:rPr>
                        <a:t>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marL="0" marR="0">
                        <a:lnSpc>
                          <a:spcPct val="150000"/>
                        </a:lnSpc>
                        <a:spcBef>
                          <a:spcPts val="0"/>
                        </a:spcBef>
                        <a:spcAft>
                          <a:spcPts val="0"/>
                        </a:spcAft>
                        <a:tabLst>
                          <a:tab pos="457200" algn="l"/>
                        </a:tabLst>
                      </a:pPr>
                      <a:r>
                        <a:rPr lang="en-US" sz="2000" u="sng">
                          <a:effectLst/>
                        </a:rPr>
                        <a: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marL="0" marR="0">
                        <a:lnSpc>
                          <a:spcPct val="150000"/>
                        </a:lnSpc>
                        <a:spcBef>
                          <a:spcPts val="0"/>
                        </a:spcBef>
                        <a:spcAft>
                          <a:spcPts val="0"/>
                        </a:spcAft>
                        <a:tabLst>
                          <a:tab pos="457200" algn="l"/>
                        </a:tabLst>
                      </a:pPr>
                      <a:r>
                        <a:rPr lang="en-US" sz="2000" u="sng">
                          <a:effectLst/>
                        </a:rPr>
                        <a:t>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96746379"/>
                  </a:ext>
                </a:extLst>
              </a:tr>
              <a:tr h="498708">
                <a:tc>
                  <a:txBody>
                    <a:bodyPr/>
                    <a:lstStyle/>
                    <a:p>
                      <a:pPr marL="0" marR="0">
                        <a:lnSpc>
                          <a:spcPct val="150000"/>
                        </a:lnSpc>
                        <a:spcBef>
                          <a:spcPts val="0"/>
                        </a:spcBef>
                        <a:spcAft>
                          <a:spcPts val="0"/>
                        </a:spcAft>
                        <a:tabLst>
                          <a:tab pos="457200" algn="l"/>
                        </a:tabLst>
                      </a:pPr>
                      <a:r>
                        <a:rPr lang="en-US" sz="2000" u="sng">
                          <a:effectLst/>
                        </a:rPr>
                        <a:t>HR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marL="0" marR="0">
                        <a:lnSpc>
                          <a:spcPct val="150000"/>
                        </a:lnSpc>
                        <a:spcBef>
                          <a:spcPts val="0"/>
                        </a:spcBef>
                        <a:spcAft>
                          <a:spcPts val="0"/>
                        </a:spcAft>
                        <a:tabLst>
                          <a:tab pos="457200" algn="l"/>
                        </a:tabLst>
                      </a:pPr>
                      <a:r>
                        <a:rPr lang="en-US" sz="2000" u="sng">
                          <a:effectLst/>
                        </a:rPr>
                        <a:t>C 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923856841"/>
                  </a:ext>
                </a:extLst>
              </a:tr>
              <a:tr h="498708">
                <a:tc>
                  <a:txBody>
                    <a:bodyPr/>
                    <a:lstStyle/>
                    <a:p>
                      <a:pPr marL="0" marR="0">
                        <a:lnSpc>
                          <a:spcPct val="150000"/>
                        </a:lnSpc>
                        <a:spcBef>
                          <a:spcPts val="0"/>
                        </a:spcBef>
                        <a:spcAft>
                          <a:spcPts val="0"/>
                        </a:spcAft>
                        <a:tabLst>
                          <a:tab pos="457200" algn="l"/>
                        </a:tabLst>
                      </a:pPr>
                      <a:r>
                        <a:rPr lang="en-US" sz="2000" u="sng">
                          <a:effectLst/>
                        </a:rPr>
                        <a:t>Nursing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marL="0" marR="0">
                        <a:lnSpc>
                          <a:spcPct val="150000"/>
                        </a:lnSpc>
                        <a:spcBef>
                          <a:spcPts val="0"/>
                        </a:spcBef>
                        <a:spcAft>
                          <a:spcPts val="0"/>
                        </a:spcAft>
                        <a:tabLst>
                          <a:tab pos="457200" algn="l"/>
                        </a:tabLst>
                      </a:pPr>
                      <a:r>
                        <a:rPr lang="en-US" sz="2000" u="sng">
                          <a:effectLst/>
                        </a:rPr>
                        <a:t>C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marL="0" marR="0">
                        <a:lnSpc>
                          <a:spcPct val="150000"/>
                        </a:lnSpc>
                        <a:spcBef>
                          <a:spcPts val="0"/>
                        </a:spcBef>
                        <a:spcAft>
                          <a:spcPts val="0"/>
                        </a:spcAft>
                        <a:tabLst>
                          <a:tab pos="457200" algn="l"/>
                        </a:tabLst>
                      </a:pPr>
                      <a:r>
                        <a:rPr lang="en-US" sz="2000" u="sng" dirty="0">
                          <a:effectLst/>
                        </a:rPr>
                        <a:t>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424345690"/>
                  </a:ext>
                </a:extLst>
              </a:tr>
              <a:tr h="498708">
                <a:tc>
                  <a:txBody>
                    <a:bodyPr/>
                    <a:lstStyle/>
                    <a:p>
                      <a:pPr marL="0" marR="0">
                        <a:lnSpc>
                          <a:spcPct val="150000"/>
                        </a:lnSpc>
                        <a:spcBef>
                          <a:spcPts val="0"/>
                        </a:spcBef>
                        <a:spcAft>
                          <a:spcPts val="0"/>
                        </a:spcAft>
                        <a:tabLst>
                          <a:tab pos="457200" algn="l"/>
                        </a:tabLst>
                      </a:pPr>
                      <a:r>
                        <a:rPr lang="en-US" sz="2000" u="sng">
                          <a:effectLst/>
                        </a:rPr>
                        <a:t>Reception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50000"/>
                        </a:lnSpc>
                        <a:spcBef>
                          <a:spcPts val="0"/>
                        </a:spcBef>
                        <a:spcAft>
                          <a:spcPts val="0"/>
                        </a:spcAft>
                        <a:tabLst>
                          <a:tab pos="457200" algn="l"/>
                        </a:tabLst>
                      </a:pPr>
                      <a:r>
                        <a:rPr lang="en-US" sz="2000" u="sng" dirty="0">
                          <a:effectLst/>
                        </a:rPr>
                        <a: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marL="0" marR="0">
                        <a:lnSpc>
                          <a:spcPct val="150000"/>
                        </a:lnSpc>
                        <a:spcBef>
                          <a:spcPts val="0"/>
                        </a:spcBef>
                        <a:spcAft>
                          <a:spcPts val="0"/>
                        </a:spcAft>
                        <a:tabLst>
                          <a:tab pos="457200" algn="l"/>
                        </a:tabLst>
                      </a:pPr>
                      <a:r>
                        <a:rPr lang="en-US" sz="2000" u="sng">
                          <a:effectLst/>
                        </a:rPr>
                        <a:t>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945827921"/>
                  </a:ext>
                </a:extLst>
              </a:tr>
              <a:tr h="498708">
                <a:tc>
                  <a:txBody>
                    <a:bodyPr/>
                    <a:lstStyle/>
                    <a:p>
                      <a:pPr marL="0" marR="0">
                        <a:lnSpc>
                          <a:spcPct val="150000"/>
                        </a:lnSpc>
                        <a:spcBef>
                          <a:spcPts val="0"/>
                        </a:spcBef>
                        <a:spcAft>
                          <a:spcPts val="0"/>
                        </a:spcAft>
                        <a:tabLst>
                          <a:tab pos="457200" algn="l"/>
                        </a:tabLst>
                      </a:pPr>
                      <a:r>
                        <a:rPr lang="en-US" sz="2000" u="sng">
                          <a:effectLst/>
                        </a:rPr>
                        <a:t>Other stakeholder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a:effectLst/>
                        <a:latin typeface="Calibri" panose="020F0502020204030204" pitchFamily="34" charset="0"/>
                        <a:cs typeface="Times New Roman" panose="02020603050405020304" pitchFamily="18" charset="0"/>
                      </a:endParaRPr>
                    </a:p>
                  </a:txBody>
                  <a:tcPr anchor="ctr"/>
                </a:tc>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197011116"/>
                  </a:ext>
                </a:extLst>
              </a:tr>
            </a:tbl>
          </a:graphicData>
        </a:graphic>
      </p:graphicFrame>
      <p:sp>
        <p:nvSpPr>
          <p:cNvPr id="6" name="Rectangle 5"/>
          <p:cNvSpPr/>
          <p:nvPr/>
        </p:nvSpPr>
        <p:spPr>
          <a:xfrm>
            <a:off x="3254605" y="1421602"/>
            <a:ext cx="564552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2400" b="0" i="0" u="sng"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Calibri" panose="020F0502020204030204" pitchFamily="34" charset="0"/>
              </a:rPr>
              <a:t>Table 1. Example of identifying stakeholders</a:t>
            </a:r>
            <a:endParaRPr kumimoji="0" lang="en-US" alt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p:txBody>
      </p:sp>
      <p:sp>
        <p:nvSpPr>
          <p:cNvPr id="7" name="Rectangle 6"/>
          <p:cNvSpPr/>
          <p:nvPr/>
        </p:nvSpPr>
        <p:spPr>
          <a:xfrm>
            <a:off x="555831" y="6086790"/>
            <a:ext cx="1157336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2400" b="0" i="0" u="none" strike="noStrike" kern="1200" cap="none" spc="0" normalizeH="0" baseline="0" noProof="0" dirty="0" smtClean="0">
                <a:ln>
                  <a:noFill/>
                </a:ln>
                <a:solidFill>
                  <a:srgbClr val="0070C0"/>
                </a:solidFill>
                <a:effectLst/>
                <a:uLnTx/>
                <a:uFillTx/>
                <a:latin typeface="Calibri Light" panose="020F0302020204030204"/>
                <a:ea typeface="Calibri" panose="020F0502020204030204" pitchFamily="34" charset="0"/>
                <a:cs typeface="Calibri" panose="020F0502020204030204" pitchFamily="34" charset="0"/>
              </a:rPr>
              <a:t>C= current position    D= desired position   Who do you need to influence in what direction?</a:t>
            </a:r>
            <a:endParaRPr kumimoji="0" lang="en-US" altLang="en-US" sz="2400" b="0" i="0" u="none" strike="noStrike" kern="1200" cap="none" spc="0" normalizeH="0" baseline="0" noProof="0" dirty="0" smtClean="0">
              <a:ln>
                <a:noFill/>
              </a:ln>
              <a:solidFill>
                <a:srgbClr val="0070C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17365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Step 2. Analyze the position of stakeholders relative to their power and interest.</a:t>
            </a:r>
            <a:b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br>
            <a:endParaRPr kumimoji="0" lang="en-US" sz="4400" b="1" i="1"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pic>
        <p:nvPicPr>
          <p:cNvPr id="5" name="Picture 4" descr="Stakeholder Analysis Grid 021814.jpg"/>
          <p:cNvPicPr/>
          <p:nvPr/>
        </p:nvPicPr>
        <p:blipFill>
          <a:blip r:embed="rId4"/>
          <a:stretch>
            <a:fillRect/>
          </a:stretch>
        </p:blipFill>
        <p:spPr>
          <a:xfrm>
            <a:off x="639580" y="2872682"/>
            <a:ext cx="6485072" cy="3580623"/>
          </a:xfrm>
          <a:prstGeom prst="rect">
            <a:avLst/>
          </a:prstGeom>
          <a:ln>
            <a:solidFill>
              <a:schemeClr val="accent1"/>
            </a:solidFill>
          </a:ln>
        </p:spPr>
      </p:pic>
      <p:sp>
        <p:nvSpPr>
          <p:cNvPr id="6" name="Rectangle 5"/>
          <p:cNvSpPr/>
          <p:nvPr/>
        </p:nvSpPr>
        <p:spPr>
          <a:xfrm>
            <a:off x="7447741" y="3290245"/>
            <a:ext cx="4335179" cy="2745495"/>
          </a:xfrm>
          <a:prstGeom prst="rect">
            <a:avLst/>
          </a:prstGeom>
          <a:ln w="19050">
            <a:solidFill>
              <a:schemeClr val="accent1"/>
            </a:solidFill>
          </a:ln>
        </p:spPr>
        <p:txBody>
          <a:bodyPr wrap="square">
            <a:spAutoFit/>
          </a:bodyPr>
          <a:lstStyle/>
          <a:p>
            <a:pPr marL="0" marR="0" lvl="0" indent="0" algn="ctr" defTabSz="914400" rtl="0" eaLnBrk="1" fontAlgn="auto" latinLnBrk="0" hangingPunct="1">
              <a:lnSpc>
                <a:spcPct val="125000"/>
              </a:lnSpc>
              <a:spcBef>
                <a:spcPts val="0"/>
              </a:spcBef>
              <a:spcAft>
                <a:spcPts val="60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Calibri" panose="020F0502020204030204" pitchFamily="34" charset="0"/>
              </a:rPr>
              <a:t>What are the formal channels through which </a:t>
            </a:r>
            <a:r>
              <a:rPr kumimoji="0" lang="en-US" sz="2800" b="0" i="1" u="none" strike="noStrike" kern="1200" cap="none" spc="0" normalizeH="0" baseline="0" noProof="0" dirty="0" smtClean="0">
                <a:ln>
                  <a:noFill/>
                </a:ln>
                <a:solidFill>
                  <a:prstClr val="black"/>
                </a:solidFill>
                <a:effectLst/>
                <a:uLnTx/>
                <a:uFillTx/>
                <a:latin typeface="Calibri Light" panose="020F0302020204030204"/>
                <a:ea typeface="Calibri" panose="020F0502020204030204" pitchFamily="34" charset="0"/>
                <a:cs typeface="Calibri" panose="020F0502020204030204" pitchFamily="34" charset="0"/>
              </a:rPr>
              <a:t>each stakeholder gets </a:t>
            </a:r>
            <a:r>
              <a:rPr kumimoji="0" lang="en-US" sz="2800" b="0" i="1"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Calibri" panose="020F0502020204030204" pitchFamily="34" charset="0"/>
              </a:rPr>
              <a:t>important information? The informal channels? </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0294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txBox="1">
            <a:spLocks/>
          </p:cNvSpPr>
          <p:nvPr/>
        </p:nvSpPr>
        <p:spPr>
          <a:xfrm>
            <a:off x="92766" y="2697914"/>
            <a:ext cx="3902763" cy="193372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Step 3.  Communication plan: </a:t>
            </a:r>
            <a:br>
              <a:rPr kumimoji="0" lang="en-US" sz="32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br>
            <a:r>
              <a:rPr kumimoji="0" lang="en-US" sz="32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Who, what, when, where, why, how</a:t>
            </a:r>
            <a:br>
              <a:rPr kumimoji="0" lang="en-US" sz="32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br>
            <a:endParaRPr kumimoji="0" lang="en-US" sz="3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graphicFrame>
        <p:nvGraphicFramePr>
          <p:cNvPr id="4" name="Table 3"/>
          <p:cNvGraphicFramePr>
            <a:graphicFrameLocks noGrp="1"/>
          </p:cNvGraphicFramePr>
          <p:nvPr>
            <p:extLst/>
          </p:nvPr>
        </p:nvGraphicFramePr>
        <p:xfrm>
          <a:off x="3995529" y="112612"/>
          <a:ext cx="7965882" cy="6606240"/>
        </p:xfrm>
        <a:graphic>
          <a:graphicData uri="http://schemas.openxmlformats.org/drawingml/2006/table">
            <a:tbl>
              <a:tblPr firstRow="1" firstCol="1" bandRow="1">
                <a:tableStyleId>{5C22544A-7EE6-4342-B048-85BDC9FD1C3A}</a:tableStyleId>
              </a:tblPr>
              <a:tblGrid>
                <a:gridCol w="1331894">
                  <a:extLst>
                    <a:ext uri="{9D8B030D-6E8A-4147-A177-3AD203B41FA5}">
                      <a16:colId xmlns:a16="http://schemas.microsoft.com/office/drawing/2014/main" val="3636817161"/>
                    </a:ext>
                  </a:extLst>
                </a:gridCol>
                <a:gridCol w="1276134">
                  <a:extLst>
                    <a:ext uri="{9D8B030D-6E8A-4147-A177-3AD203B41FA5}">
                      <a16:colId xmlns:a16="http://schemas.microsoft.com/office/drawing/2014/main" val="1376957365"/>
                    </a:ext>
                  </a:extLst>
                </a:gridCol>
                <a:gridCol w="1312779">
                  <a:extLst>
                    <a:ext uri="{9D8B030D-6E8A-4147-A177-3AD203B41FA5}">
                      <a16:colId xmlns:a16="http://schemas.microsoft.com/office/drawing/2014/main" val="2467506936"/>
                    </a:ext>
                  </a:extLst>
                </a:gridCol>
                <a:gridCol w="1545716">
                  <a:extLst>
                    <a:ext uri="{9D8B030D-6E8A-4147-A177-3AD203B41FA5}">
                      <a16:colId xmlns:a16="http://schemas.microsoft.com/office/drawing/2014/main" val="1522538104"/>
                    </a:ext>
                  </a:extLst>
                </a:gridCol>
                <a:gridCol w="1232452">
                  <a:extLst>
                    <a:ext uri="{9D8B030D-6E8A-4147-A177-3AD203B41FA5}">
                      <a16:colId xmlns:a16="http://schemas.microsoft.com/office/drawing/2014/main" val="872426487"/>
                    </a:ext>
                  </a:extLst>
                </a:gridCol>
                <a:gridCol w="1266907">
                  <a:extLst>
                    <a:ext uri="{9D8B030D-6E8A-4147-A177-3AD203B41FA5}">
                      <a16:colId xmlns:a16="http://schemas.microsoft.com/office/drawing/2014/main" val="3089558221"/>
                    </a:ext>
                  </a:extLst>
                </a:gridCol>
              </a:tblGrid>
              <a:tr h="1407460">
                <a:tc gridSpan="6">
                  <a:txBody>
                    <a:bodyPr/>
                    <a:lstStyle/>
                    <a:p>
                      <a:pPr marL="0" marR="0" algn="ctr">
                        <a:lnSpc>
                          <a:spcPct val="107000"/>
                        </a:lnSpc>
                        <a:spcBef>
                          <a:spcPts val="0"/>
                        </a:spcBef>
                        <a:spcAft>
                          <a:spcPts val="0"/>
                        </a:spcAft>
                      </a:pPr>
                      <a:r>
                        <a:rPr lang="en-US" sz="2200" dirty="0">
                          <a:effectLst/>
                          <a:latin typeface="+mj-lt"/>
                        </a:rPr>
                        <a:t>COMMUNICATION PLAN FOR IMPORTANT PROJECT</a:t>
                      </a:r>
                    </a:p>
                    <a:p>
                      <a:pPr marL="0" marR="0" algn="ctr">
                        <a:lnSpc>
                          <a:spcPct val="107000"/>
                        </a:lnSpc>
                        <a:spcBef>
                          <a:spcPts val="0"/>
                        </a:spcBef>
                        <a:spcAft>
                          <a:spcPts val="0"/>
                        </a:spcAft>
                      </a:pPr>
                      <a:r>
                        <a:rPr lang="en-US" sz="2200" dirty="0">
                          <a:effectLst/>
                          <a:latin typeface="+mj-lt"/>
                        </a:rPr>
                        <a:t>DATE:  </a:t>
                      </a:r>
                      <a:r>
                        <a:rPr lang="en-US" sz="2200" dirty="0" smtClean="0">
                          <a:effectLst/>
                          <a:latin typeface="+mj-lt"/>
                        </a:rPr>
                        <a:t>November</a:t>
                      </a:r>
                      <a:r>
                        <a:rPr lang="en-US" sz="2200" baseline="0" dirty="0" smtClean="0">
                          <a:effectLst/>
                          <a:latin typeface="+mj-lt"/>
                        </a:rPr>
                        <a:t> 2023</a:t>
                      </a:r>
                      <a:endParaRPr lang="en-US" sz="2200" dirty="0">
                        <a:effectLst/>
                        <a:latin typeface="+mj-lt"/>
                      </a:endParaRPr>
                    </a:p>
                    <a:p>
                      <a:pPr marL="0" marR="0" algn="ctr">
                        <a:lnSpc>
                          <a:spcPct val="107000"/>
                        </a:lnSpc>
                        <a:spcBef>
                          <a:spcPts val="0"/>
                        </a:spcBef>
                        <a:spcAft>
                          <a:spcPts val="0"/>
                        </a:spcAft>
                      </a:pPr>
                      <a:r>
                        <a:rPr lang="en-US" sz="2200" dirty="0">
                          <a:effectLst/>
                          <a:latin typeface="+mj-lt"/>
                        </a:rPr>
                        <a:t>PROJECT LEAD: Mrs. Peacock</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2758932"/>
                  </a:ext>
                </a:extLst>
              </a:tr>
              <a:tr h="1892445">
                <a:tc>
                  <a:txBody>
                    <a:bodyPr/>
                    <a:lstStyle/>
                    <a:p>
                      <a:pPr marL="0" marR="0" algn="ctr">
                        <a:lnSpc>
                          <a:spcPct val="107000"/>
                        </a:lnSpc>
                        <a:spcBef>
                          <a:spcPts val="0"/>
                        </a:spcBef>
                        <a:spcAft>
                          <a:spcPts val="0"/>
                        </a:spcAft>
                      </a:pPr>
                      <a:r>
                        <a:rPr lang="en-US" sz="1600" dirty="0">
                          <a:effectLst/>
                          <a:latin typeface="+mj-lt"/>
                        </a:rPr>
                        <a:t>Who: Stakeholder</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j-lt"/>
                        </a:rPr>
                        <a:t>Why communicate with this person?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j-lt"/>
                        </a:rPr>
                        <a:t>What: Message(s) for this person</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j-lt"/>
                        </a:rPr>
                        <a:t>Who: Who in your project group is in the best position to communicate with this person?</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j-lt"/>
                        </a:rPr>
                        <a:t>When and how often?</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j-lt"/>
                        </a:rPr>
                        <a:t>How: What venues or media will be used?</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6046139"/>
                  </a:ext>
                </a:extLst>
              </a:tr>
              <a:tr h="3306335">
                <a:tc>
                  <a:txBody>
                    <a:bodyPr/>
                    <a:lstStyle/>
                    <a:p>
                      <a:pPr marL="0" marR="0">
                        <a:lnSpc>
                          <a:spcPct val="107000"/>
                        </a:lnSpc>
                        <a:spcBef>
                          <a:spcPts val="0"/>
                        </a:spcBef>
                        <a:spcAft>
                          <a:spcPts val="0"/>
                        </a:spcAft>
                      </a:pPr>
                      <a:r>
                        <a:rPr lang="en-US" sz="1800" dirty="0">
                          <a:effectLst/>
                          <a:latin typeface="+mj-lt"/>
                        </a:rPr>
                        <a:t>Mr. Green, CEO </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latin typeface="+mj-lt"/>
                        </a:rPr>
                        <a:t>Has invested in time for us to meet.</a:t>
                      </a:r>
                    </a:p>
                    <a:p>
                      <a:pPr marL="0" marR="0">
                        <a:lnSpc>
                          <a:spcPct val="107000"/>
                        </a:lnSpc>
                        <a:spcBef>
                          <a:spcPts val="0"/>
                        </a:spcBef>
                        <a:spcAft>
                          <a:spcPts val="0"/>
                        </a:spcAft>
                      </a:pPr>
                      <a:r>
                        <a:rPr lang="en-US" sz="1400" dirty="0">
                          <a:effectLst/>
                          <a:latin typeface="+mj-lt"/>
                        </a:rPr>
                        <a:t>Will need his/her support to implement the innovation. </a:t>
                      </a:r>
                    </a:p>
                    <a:p>
                      <a:pPr marL="0" marR="0">
                        <a:lnSpc>
                          <a:spcPct val="107000"/>
                        </a:lnSpc>
                        <a:spcBef>
                          <a:spcPts val="0"/>
                        </a:spcBef>
                        <a:spcAft>
                          <a:spcPts val="0"/>
                        </a:spcAft>
                      </a:pPr>
                      <a:r>
                        <a:rPr lang="en-US" sz="1400" dirty="0">
                          <a:effectLst/>
                          <a:latin typeface="+mj-lt"/>
                        </a:rPr>
                        <a:t> </a:t>
                      </a:r>
                    </a:p>
                    <a:p>
                      <a:pPr marL="0" marR="0">
                        <a:lnSpc>
                          <a:spcPct val="107000"/>
                        </a:lnSpc>
                        <a:spcBef>
                          <a:spcPts val="0"/>
                        </a:spcBef>
                        <a:spcAft>
                          <a:spcPts val="0"/>
                        </a:spcAft>
                      </a:pPr>
                      <a:r>
                        <a:rPr lang="en-US" sz="1400" dirty="0">
                          <a:effectLst/>
                          <a:latin typeface="+mj-lt"/>
                        </a:rPr>
                        <a:t> </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latin typeface="+mj-lt"/>
                        </a:rPr>
                        <a:t>Assure him/her that we are using time well.</a:t>
                      </a:r>
                    </a:p>
                    <a:p>
                      <a:pPr marL="0" marR="0">
                        <a:lnSpc>
                          <a:spcPct val="107000"/>
                        </a:lnSpc>
                        <a:spcBef>
                          <a:spcPts val="0"/>
                        </a:spcBef>
                        <a:spcAft>
                          <a:spcPts val="0"/>
                        </a:spcAft>
                      </a:pPr>
                      <a:r>
                        <a:rPr lang="en-US" sz="1400" dirty="0">
                          <a:effectLst/>
                          <a:latin typeface="+mj-lt"/>
                        </a:rPr>
                        <a:t>Update on progress of group, lessons learned from other groups, ideas for implementation and application.  </a:t>
                      </a:r>
                    </a:p>
                    <a:p>
                      <a:pPr marL="0" marR="0">
                        <a:lnSpc>
                          <a:spcPct val="107000"/>
                        </a:lnSpc>
                        <a:spcBef>
                          <a:spcPts val="0"/>
                        </a:spcBef>
                        <a:spcAft>
                          <a:spcPts val="0"/>
                        </a:spcAft>
                      </a:pPr>
                      <a:r>
                        <a:rPr lang="en-US" sz="1400" dirty="0">
                          <a:effectLst/>
                          <a:latin typeface="+mj-lt"/>
                        </a:rPr>
                        <a:t>Keep good energy. </a:t>
                      </a:r>
                    </a:p>
                    <a:p>
                      <a:pPr marL="0" marR="0">
                        <a:lnSpc>
                          <a:spcPct val="107000"/>
                        </a:lnSpc>
                        <a:spcBef>
                          <a:spcPts val="0"/>
                        </a:spcBef>
                        <a:spcAft>
                          <a:spcPts val="0"/>
                        </a:spcAft>
                      </a:pPr>
                      <a:r>
                        <a:rPr lang="en-US" sz="1400" dirty="0">
                          <a:effectLst/>
                          <a:latin typeface="+mj-lt"/>
                        </a:rPr>
                        <a:t> </a:t>
                      </a:r>
                    </a:p>
                  </a:txBody>
                  <a:tcPr marL="68580" marR="68580" marT="0" marB="0" anchor="ctr"/>
                </a:tc>
                <a:tc>
                  <a:txBody>
                    <a:bodyPr/>
                    <a:lstStyle/>
                    <a:p>
                      <a:pPr marL="0" marR="0">
                        <a:lnSpc>
                          <a:spcPct val="107000"/>
                        </a:lnSpc>
                        <a:spcBef>
                          <a:spcPts val="0"/>
                        </a:spcBef>
                        <a:spcAft>
                          <a:spcPts val="0"/>
                        </a:spcAft>
                      </a:pPr>
                      <a:r>
                        <a:rPr lang="en-US" sz="1400" dirty="0">
                          <a:effectLst/>
                          <a:latin typeface="+mj-lt"/>
                        </a:rPr>
                        <a:t>Colonel</a:t>
                      </a:r>
                      <a:r>
                        <a:rPr lang="en-US" sz="1400" baseline="0" dirty="0">
                          <a:effectLst/>
                          <a:latin typeface="+mj-lt"/>
                        </a:rPr>
                        <a:t> Mustard</a:t>
                      </a:r>
                      <a:r>
                        <a:rPr lang="en-US" sz="1400" dirty="0">
                          <a:effectLst/>
                          <a:latin typeface="+mj-lt"/>
                        </a:rPr>
                        <a:t>, Director of Big Department and </a:t>
                      </a:r>
                      <a:r>
                        <a:rPr lang="en-US" sz="1400" dirty="0" smtClean="0">
                          <a:effectLst/>
                          <a:latin typeface="+mj-lt"/>
                        </a:rPr>
                        <a:t>Project </a:t>
                      </a:r>
                      <a:r>
                        <a:rPr lang="en-US" sz="1400" dirty="0">
                          <a:effectLst/>
                          <a:latin typeface="+mj-lt"/>
                        </a:rPr>
                        <a:t>L</a:t>
                      </a:r>
                      <a:r>
                        <a:rPr lang="en-US" sz="1400" dirty="0" smtClean="0">
                          <a:effectLst/>
                          <a:latin typeface="+mj-lt"/>
                        </a:rPr>
                        <a:t>ead</a:t>
                      </a:r>
                      <a:endParaRPr lang="en-US" sz="1400" dirty="0">
                        <a:effectLst/>
                        <a:latin typeface="+mj-lt"/>
                      </a:endParaRPr>
                    </a:p>
                    <a:p>
                      <a:pPr marL="0" marR="0">
                        <a:lnSpc>
                          <a:spcPct val="107000"/>
                        </a:lnSpc>
                        <a:spcBef>
                          <a:spcPts val="0"/>
                        </a:spcBef>
                        <a:spcAft>
                          <a:spcPts val="0"/>
                        </a:spcAft>
                      </a:pPr>
                      <a:r>
                        <a:rPr lang="en-US" sz="1400" dirty="0">
                          <a:effectLst/>
                          <a:latin typeface="+mj-lt"/>
                        </a:rPr>
                        <a:t> </a:t>
                      </a:r>
                    </a:p>
                    <a:p>
                      <a:pPr marL="0" marR="0">
                        <a:lnSpc>
                          <a:spcPct val="107000"/>
                        </a:lnSpc>
                        <a:spcBef>
                          <a:spcPts val="0"/>
                        </a:spcBef>
                        <a:spcAft>
                          <a:spcPts val="0"/>
                        </a:spcAft>
                      </a:pPr>
                      <a:r>
                        <a:rPr lang="en-US" sz="1400" dirty="0">
                          <a:effectLst/>
                          <a:latin typeface="+mj-lt"/>
                        </a:rPr>
                        <a:t> </a:t>
                      </a:r>
                    </a:p>
                    <a:p>
                      <a:pPr marL="0" marR="0">
                        <a:lnSpc>
                          <a:spcPct val="107000"/>
                        </a:lnSpc>
                        <a:spcBef>
                          <a:spcPts val="0"/>
                        </a:spcBef>
                        <a:spcAft>
                          <a:spcPts val="0"/>
                        </a:spcAft>
                      </a:pPr>
                      <a:r>
                        <a:rPr lang="en-US" sz="1400" dirty="0">
                          <a:effectLst/>
                          <a:latin typeface="+mj-lt"/>
                        </a:rPr>
                        <a:t> </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latin typeface="+mj-lt"/>
                        </a:rPr>
                        <a:t>Monthly meeting of directors. </a:t>
                      </a:r>
                    </a:p>
                    <a:p>
                      <a:pPr marL="0" marR="0">
                        <a:lnSpc>
                          <a:spcPct val="107000"/>
                        </a:lnSpc>
                        <a:spcBef>
                          <a:spcPts val="0"/>
                        </a:spcBef>
                        <a:spcAft>
                          <a:spcPts val="0"/>
                        </a:spcAft>
                      </a:pPr>
                      <a:r>
                        <a:rPr lang="en-US" sz="1400" dirty="0">
                          <a:effectLst/>
                          <a:latin typeface="+mj-lt"/>
                        </a:rPr>
                        <a:t> </a:t>
                      </a:r>
                    </a:p>
                    <a:p>
                      <a:pPr marL="0" marR="0">
                        <a:lnSpc>
                          <a:spcPct val="107000"/>
                        </a:lnSpc>
                        <a:spcBef>
                          <a:spcPts val="0"/>
                        </a:spcBef>
                        <a:spcAft>
                          <a:spcPts val="0"/>
                        </a:spcAft>
                      </a:pPr>
                      <a:r>
                        <a:rPr lang="en-US" sz="1400" dirty="0">
                          <a:effectLst/>
                          <a:latin typeface="+mj-lt"/>
                        </a:rPr>
                        <a:t>One-on-one meetings as appropriate to request resources as needed or ask advice.</a:t>
                      </a:r>
                    </a:p>
                    <a:p>
                      <a:pPr marL="0" marR="0">
                        <a:lnSpc>
                          <a:spcPct val="107000"/>
                        </a:lnSpc>
                        <a:spcBef>
                          <a:spcPts val="0"/>
                        </a:spcBef>
                        <a:spcAft>
                          <a:spcPts val="0"/>
                        </a:spcAft>
                      </a:pPr>
                      <a:r>
                        <a:rPr lang="en-US" sz="1400" dirty="0">
                          <a:effectLst/>
                          <a:latin typeface="+mj-lt"/>
                        </a:rPr>
                        <a:t> </a:t>
                      </a:r>
                    </a:p>
                    <a:p>
                      <a:pPr marL="0" marR="0">
                        <a:lnSpc>
                          <a:spcPct val="107000"/>
                        </a:lnSpc>
                        <a:spcBef>
                          <a:spcPts val="0"/>
                        </a:spcBef>
                        <a:spcAft>
                          <a:spcPts val="0"/>
                        </a:spcAft>
                      </a:pPr>
                      <a:r>
                        <a:rPr lang="en-US" sz="1400" dirty="0">
                          <a:effectLst/>
                          <a:latin typeface="+mj-lt"/>
                        </a:rPr>
                        <a:t> </a:t>
                      </a:r>
                    </a:p>
                    <a:p>
                      <a:pPr marL="0" marR="0">
                        <a:lnSpc>
                          <a:spcPct val="107000"/>
                        </a:lnSpc>
                        <a:spcBef>
                          <a:spcPts val="0"/>
                        </a:spcBef>
                        <a:spcAft>
                          <a:spcPts val="0"/>
                        </a:spcAft>
                      </a:pPr>
                      <a:r>
                        <a:rPr lang="en-US" sz="1400" dirty="0">
                          <a:effectLst/>
                          <a:latin typeface="+mj-lt"/>
                        </a:rPr>
                        <a:t> </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latin typeface="+mj-lt"/>
                        </a:rPr>
                        <a:t>Oral report monthly but written report added to meeting minutes. </a:t>
                      </a:r>
                    </a:p>
                    <a:p>
                      <a:pPr marL="0" marR="0">
                        <a:lnSpc>
                          <a:spcPct val="107000"/>
                        </a:lnSpc>
                        <a:spcBef>
                          <a:spcPts val="0"/>
                        </a:spcBef>
                        <a:spcAft>
                          <a:spcPts val="0"/>
                        </a:spcAft>
                      </a:pPr>
                      <a:r>
                        <a:rPr lang="en-US" sz="1400" dirty="0">
                          <a:effectLst/>
                          <a:latin typeface="+mj-lt"/>
                        </a:rPr>
                        <a:t> </a:t>
                      </a:r>
                    </a:p>
                    <a:p>
                      <a:pPr marL="0" marR="0">
                        <a:lnSpc>
                          <a:spcPct val="107000"/>
                        </a:lnSpc>
                        <a:spcBef>
                          <a:spcPts val="0"/>
                        </a:spcBef>
                        <a:spcAft>
                          <a:spcPts val="0"/>
                        </a:spcAft>
                      </a:pPr>
                      <a:r>
                        <a:rPr lang="en-US" sz="1400" dirty="0">
                          <a:effectLst/>
                          <a:latin typeface="+mj-lt"/>
                        </a:rPr>
                        <a:t> </a:t>
                      </a:r>
                    </a:p>
                    <a:p>
                      <a:pPr marL="0" marR="0">
                        <a:lnSpc>
                          <a:spcPct val="107000"/>
                        </a:lnSpc>
                        <a:spcBef>
                          <a:spcPts val="0"/>
                        </a:spcBef>
                        <a:spcAft>
                          <a:spcPts val="0"/>
                        </a:spcAft>
                      </a:pPr>
                      <a:r>
                        <a:rPr lang="en-US" sz="1400" dirty="0">
                          <a:effectLst/>
                          <a:latin typeface="+mj-lt"/>
                        </a:rPr>
                        <a:t> </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1977701"/>
                  </a:ext>
                </a:extLst>
              </a:tr>
            </a:tbl>
          </a:graphicData>
        </a:graphic>
      </p:graphicFrame>
    </p:spTree>
    <p:extLst>
      <p:ext uri="{BB962C8B-B14F-4D97-AF65-F5344CB8AC3E}">
        <p14:creationId xmlns:p14="http://schemas.microsoft.com/office/powerpoint/2010/main" val="32267544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Final Advice</a:t>
            </a:r>
            <a:endParaRPr kumimoji="0" lang="en-US" sz="4400" b="1" i="1"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56642"/>
            <a:ext cx="10972800" cy="390022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Managing up: communicating with someone above you in leadership</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 clear about expectations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Manage their expectations about your work</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Manage the relationship between this leader and your work group</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Leaders often move on to the next BIG Thing and suddenly promised resources disappear</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Leaders want things to move more quickly and are convinced they have the solutions—you need to explain how your group works and why</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Your boss has a boss: don’t leave your boss out on a limb</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Speak with one voice and stay on message</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Don’t gossip or complain about your work group: it erodes trust</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Ask for advice, suggest </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solutions</a:t>
            </a: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386950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Building a Collaborative Team Culture</a:t>
            </a:r>
            <a:br>
              <a:rPr kumimoji="0" lang="en-US" sz="48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br>
            <a:r>
              <a:rPr kumimoji="0" lang="en-US" sz="3200" b="1" i="0" u="none" strike="noStrike" kern="1200" cap="none" spc="-30" normalizeH="0" baseline="0" noProof="0" dirty="0">
                <a:ln>
                  <a:noFill/>
                </a:ln>
                <a:solidFill>
                  <a:srgbClr val="002060"/>
                </a:solidFill>
                <a:effectLst/>
                <a:uLnTx/>
                <a:uFillTx/>
                <a:latin typeface="Calibri Light" panose="020F0302020204030204"/>
                <a:ea typeface="+mj-ea"/>
                <a:cs typeface="Calibri" panose="020F0502020204030204" pitchFamily="34" charset="0"/>
              </a:rPr>
              <a:t>T</a:t>
            </a:r>
            <a:r>
              <a:rPr kumimoji="0" lang="en-US" sz="3200" b="1" i="0" u="none" strike="noStrike" kern="1200" cap="none" spc="0" normalizeH="0" baseline="0" noProof="0" dirty="0">
                <a:ln>
                  <a:noFill/>
                </a:ln>
                <a:solidFill>
                  <a:srgbClr val="002060"/>
                </a:solidFill>
                <a:effectLst/>
                <a:uLnTx/>
                <a:uFillTx/>
                <a:latin typeface="Calibri Light" panose="020F0302020204030204"/>
                <a:ea typeface="+mj-ea"/>
                <a:cs typeface="+mj-cs"/>
              </a:rPr>
              <a:t>om Bodenheimer and Rachel Willard-Grace</a:t>
            </a:r>
            <a:br>
              <a:rPr kumimoji="0" lang="en-US" sz="3200" b="1"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3200" b="0" i="0" u="none" strike="noStrike" kern="1200" cap="none" spc="0" normalizeH="0" baseline="0" noProof="0" dirty="0">
                <a:ln>
                  <a:noFill/>
                </a:ln>
                <a:solidFill>
                  <a:srgbClr val="002060"/>
                </a:solidFill>
                <a:effectLst/>
                <a:uLnTx/>
                <a:uFillTx/>
                <a:latin typeface="Calibri Light" panose="020F0302020204030204"/>
                <a:ea typeface="+mj-ea"/>
                <a:cs typeface="+mj-cs"/>
              </a:rPr>
              <a:t>Center for Excellence in Primary Care</a:t>
            </a:r>
            <a:br>
              <a:rPr kumimoji="0" lang="en-US" sz="3200" b="0" i="0" u="none" strike="noStrike" kern="1200" cap="none" spc="0" normalizeH="0" baseline="0" noProof="0" dirty="0">
                <a:ln>
                  <a:noFill/>
                </a:ln>
                <a:solidFill>
                  <a:srgbClr val="002060"/>
                </a:solidFill>
                <a:effectLst/>
                <a:uLnTx/>
                <a:uFillTx/>
                <a:latin typeface="Calibri Light" panose="020F0302020204030204"/>
                <a:ea typeface="+mj-ea"/>
                <a:cs typeface="+mj-cs"/>
              </a:rPr>
            </a:br>
            <a:r>
              <a:rPr kumimoji="0" lang="en-US" sz="3200" b="0" i="0" u="none" strike="noStrike" kern="1200" cap="none" spc="0" normalizeH="0" baseline="0" noProof="0" dirty="0">
                <a:ln>
                  <a:noFill/>
                </a:ln>
                <a:solidFill>
                  <a:srgbClr val="002060"/>
                </a:solidFill>
                <a:effectLst/>
                <a:uLnTx/>
                <a:uFillTx/>
                <a:latin typeface="Calibri Light" panose="020F0302020204030204"/>
                <a:ea typeface="+mj-ea"/>
                <a:cs typeface="+mj-cs"/>
              </a:rPr>
              <a:t>University of California, San Francisco</a:t>
            </a:r>
          </a:p>
        </p:txBody>
      </p:sp>
    </p:spTree>
    <p:extLst>
      <p:ext uri="{BB962C8B-B14F-4D97-AF65-F5344CB8AC3E}">
        <p14:creationId xmlns:p14="http://schemas.microsoft.com/office/powerpoint/2010/main" val="39900400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Collaborative Team Culture</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Share the care</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Ground rules</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Standing orders/protocols</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Defined roles with training and skills checks</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Communication</a:t>
            </a:r>
          </a:p>
        </p:txBody>
      </p:sp>
    </p:spTree>
    <p:extLst>
      <p:ext uri="{BB962C8B-B14F-4D97-AF65-F5344CB8AC3E}">
        <p14:creationId xmlns:p14="http://schemas.microsoft.com/office/powerpoint/2010/main" val="4015185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609600" y="1586971"/>
            <a:ext cx="10972800" cy="724429"/>
          </a:xfrm>
          <a:prstGeom prst="rect">
            <a:avLst/>
          </a:prstGeom>
        </p:spPr>
        <p:txBody>
          <a:bodyPr anchor="t">
            <a:norm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Collaborative Structure and Expectations</a:t>
            </a:r>
            <a:endParaRPr kumimoji="0" lang="en-US" sz="40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cxnSp>
        <p:nvCxnSpPr>
          <p:cNvPr id="6" name="Straight Arrow Connector 5"/>
          <p:cNvCxnSpPr/>
          <p:nvPr/>
        </p:nvCxnSpPr>
        <p:spPr>
          <a:xfrm>
            <a:off x="609600" y="4334939"/>
            <a:ext cx="10972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53067" y="3539072"/>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624669" y="3539065"/>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97867" y="3539065"/>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486399" y="3539065"/>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74929" y="3539066"/>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95732" y="3539067"/>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50396" y="3539068"/>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0938930" y="3539068"/>
            <a:ext cx="0" cy="795867"/>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46814" y="3022373"/>
            <a:ext cx="9557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Jan. 17th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3607893" y="3022373"/>
            <a:ext cx="979948"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Feb. 7th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4953880" y="3022373"/>
            <a:ext cx="10650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March 6th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6397077" y="3022373"/>
            <a:ext cx="9557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April 3rd</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p:cNvSpPr txBox="1"/>
          <p:nvPr/>
        </p:nvSpPr>
        <p:spPr>
          <a:xfrm>
            <a:off x="7694633" y="3022373"/>
            <a:ext cx="100219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6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May 1st</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p:cNvSpPr txBox="1"/>
          <p:nvPr/>
        </p:nvSpPr>
        <p:spPr>
          <a:xfrm>
            <a:off x="8995653" y="3022373"/>
            <a:ext cx="104176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May </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29th </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10385858" y="3022372"/>
            <a:ext cx="105830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June </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19th </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a:spLocks noChangeArrowheads="1"/>
          </p:cNvSpPr>
          <p:nvPr/>
        </p:nvSpPr>
        <p:spPr bwMode="auto">
          <a:xfrm>
            <a:off x="609600" y="2434167"/>
            <a:ext cx="5655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Eight 90-minute Zoom Learning Sessions</a:t>
            </a:r>
          </a:p>
        </p:txBody>
      </p:sp>
      <p:sp>
        <p:nvSpPr>
          <p:cNvPr id="23" name="TextBox 32"/>
          <p:cNvSpPr txBox="1">
            <a:spLocks noChangeArrowheads="1"/>
          </p:cNvSpPr>
          <p:nvPr/>
        </p:nvSpPr>
        <p:spPr bwMode="auto">
          <a:xfrm>
            <a:off x="609600" y="4419601"/>
            <a:ext cx="5418025" cy="2000548"/>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Between Session Action Periods </a:t>
            </a: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Meet Weekly as a Team</a:t>
            </a: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Conduct Daily Huddles</a:t>
            </a: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Complete Assignments and upload to Moodle</a:t>
            </a: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Use Online Moodle Learning Network (Share Your Work, Resources, etc.)</a:t>
            </a:r>
          </a:p>
        </p:txBody>
      </p:sp>
      <p:sp>
        <p:nvSpPr>
          <p:cNvPr id="24" name="Rectangle 23"/>
          <p:cNvSpPr/>
          <p:nvPr/>
        </p:nvSpPr>
        <p:spPr>
          <a:xfrm>
            <a:off x="6750885" y="4419601"/>
            <a:ext cx="4546601" cy="2000548"/>
          </a:xfrm>
          <a:prstGeom prst="rect">
            <a:avLst/>
          </a:prstGeom>
          <a:noFill/>
          <a:ln>
            <a:solidFill>
              <a:schemeClr val="accent1"/>
            </a:solidFill>
          </a:ln>
        </p:spPr>
        <p:style>
          <a:lnRef idx="0">
            <a:scrgbClr r="0" g="0" b="0"/>
          </a:lnRef>
          <a:fillRef idx="0">
            <a:scrgbClr r="0" g="0" b="0"/>
          </a:fillRef>
          <a:effectRef idx="0">
            <a:scrgbClr r="0" g="0" b="0"/>
          </a:effectRef>
          <a:fontRef idx="minor">
            <a:schemeClr val="accent1"/>
          </a:fontRef>
        </p:style>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Between Sessions </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Coaches Meet with Mentors Weekly</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Faculty Support</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Discussion Board</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5" name="Rectangle 24"/>
          <p:cNvSpPr/>
          <p:nvPr/>
        </p:nvSpPr>
        <p:spPr>
          <a:xfrm>
            <a:off x="2146196" y="3030229"/>
            <a:ext cx="955711" cy="131256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804186" y="3039191"/>
            <a:ext cx="9557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Session 1</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Dec. 6</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10019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Culture Shift: Share the Care</a:t>
            </a:r>
          </a:p>
        </p:txBody>
      </p:sp>
      <p:graphicFrame>
        <p:nvGraphicFramePr>
          <p:cNvPr id="9" name="Diagram 8"/>
          <p:cNvGraphicFramePr/>
          <p:nvPr>
            <p:extLst/>
          </p:nvPr>
        </p:nvGraphicFramePr>
        <p:xfrm>
          <a:off x="2263820" y="2311400"/>
          <a:ext cx="7698204" cy="2749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Rounded Corners 1">
            <a:extLst>
              <a:ext uri="{FF2B5EF4-FFF2-40B4-BE49-F238E27FC236}">
                <a16:creationId xmlns:a16="http://schemas.microsoft.com/office/drawing/2014/main" id="{C252223A-B575-41D8-99FA-813823CF73FF}"/>
              </a:ext>
            </a:extLst>
          </p:cNvPr>
          <p:cNvSpPr/>
          <p:nvPr/>
        </p:nvSpPr>
        <p:spPr>
          <a:xfrm>
            <a:off x="838200" y="5213551"/>
            <a:ext cx="2344507" cy="1437722"/>
          </a:xfrm>
          <a:prstGeom prst="roundRect">
            <a:avLst/>
          </a:prstGeom>
          <a:solidFill>
            <a:schemeClr val="accent5">
              <a:lumMod val="20000"/>
              <a:lumOff val="80000"/>
            </a:schemeClr>
          </a:solidFill>
          <a:ln w="9525" cap="flat" cmpd="sng" algn="ctr">
            <a:solidFill>
              <a:schemeClr val="accent5">
                <a:lumMod val="7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472C4">
                    <a:lumMod val="75000"/>
                  </a:srgbClr>
                </a:solidFill>
                <a:effectLst/>
                <a:uLnTx/>
                <a:uFillTx/>
                <a:latin typeface="Calibri Light" panose="020F0302020204030204"/>
                <a:ea typeface="+mn-ea"/>
                <a:cs typeface="+mn-cs"/>
              </a:rPr>
              <a:t>Tasks</a:t>
            </a:r>
            <a:endParaRPr kumimoji="0" lang="en-US" sz="1800" b="1" i="0" u="none" strike="noStrike" kern="0" cap="none" spc="0" normalizeH="0" baseline="0" noProof="0" dirty="0">
              <a:ln>
                <a:noFill/>
              </a:ln>
              <a:solidFill>
                <a:srgbClr val="4472C4">
                  <a:lumMod val="75000"/>
                </a:srgbClr>
              </a:solidFill>
              <a:effectLst/>
              <a:uLnTx/>
              <a:uFillTx/>
              <a:latin typeface="Calibri Light" panose="020F0302020204030204"/>
              <a:ea typeface="+mn-ea"/>
              <a:cs typeface="+mn-cs"/>
            </a:endParaRPr>
          </a:p>
        </p:txBody>
      </p:sp>
      <p:sp>
        <p:nvSpPr>
          <p:cNvPr id="11" name="Rectangle: Rounded Corners 4">
            <a:extLst>
              <a:ext uri="{FF2B5EF4-FFF2-40B4-BE49-F238E27FC236}">
                <a16:creationId xmlns:a16="http://schemas.microsoft.com/office/drawing/2014/main" id="{B703E249-921A-4099-80D5-FF5DF867EF08}"/>
              </a:ext>
            </a:extLst>
          </p:cNvPr>
          <p:cNvSpPr/>
          <p:nvPr/>
        </p:nvSpPr>
        <p:spPr>
          <a:xfrm>
            <a:off x="8802756" y="5216865"/>
            <a:ext cx="2344507" cy="1437722"/>
          </a:xfrm>
          <a:prstGeom prst="roundRect">
            <a:avLst/>
          </a:prstGeom>
          <a:solidFill>
            <a:schemeClr val="accent5">
              <a:lumMod val="20000"/>
              <a:lumOff val="80000"/>
            </a:schemeClr>
          </a:solidFill>
          <a:ln w="9525" cap="flat" cmpd="sng" algn="ctr">
            <a:solidFill>
              <a:schemeClr val="accent5">
                <a:lumMod val="7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472C4">
                    <a:lumMod val="75000"/>
                  </a:srgbClr>
                </a:solidFill>
                <a:effectLst/>
                <a:uLnTx/>
                <a:uFillTx/>
                <a:latin typeface="Calibri Light" panose="020F0302020204030204"/>
                <a:ea typeface="+mn-ea"/>
                <a:cs typeface="+mn-cs"/>
              </a:rPr>
              <a:t>Responsibilities</a:t>
            </a:r>
          </a:p>
        </p:txBody>
      </p:sp>
      <p:cxnSp>
        <p:nvCxnSpPr>
          <p:cNvPr id="12" name="Straight Arrow Connector 11">
            <a:extLst>
              <a:ext uri="{FF2B5EF4-FFF2-40B4-BE49-F238E27FC236}">
                <a16:creationId xmlns:a16="http://schemas.microsoft.com/office/drawing/2014/main" id="{15953516-67DF-476F-AB5A-52680AE2491E}"/>
              </a:ext>
            </a:extLst>
          </p:cNvPr>
          <p:cNvCxnSpPr/>
          <p:nvPr/>
        </p:nvCxnSpPr>
        <p:spPr>
          <a:xfrm>
            <a:off x="3185407" y="5846202"/>
            <a:ext cx="5616223" cy="0"/>
          </a:xfrm>
          <a:prstGeom prst="straightConnector1">
            <a:avLst/>
          </a:prstGeom>
          <a:noFill/>
          <a:ln w="25400" cap="flat" cmpd="sng" algn="ctr">
            <a:solidFill>
              <a:schemeClr val="accent5">
                <a:lumMod val="75000"/>
              </a:schemeClr>
            </a:solidFill>
            <a:prstDash val="solid"/>
            <a:headEnd type="triangle"/>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1973230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Task or Responsibility?</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Doing an electrocardiogram on a patient</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Checking the registry to see which patients in your panel are overdue for colorectal cancer screening and arranging for screening to be done</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Calling a patient to give normal lab results</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Weighing a patient</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Conducting a 4 session health coaching class for patients with diabetes</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Teaching newly hired MA how to perform med-rec</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Doing med-rec with a patient</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Scribing for your </a:t>
            </a:r>
            <a:r>
              <a:rPr kumimoji="0" lang="en-US" sz="2800" b="0" i="0" u="none" strike="noStrike" kern="1200" cap="none" spc="0" normalizeH="0" baseline="0" noProof="0" dirty="0" err="1">
                <a:ln>
                  <a:noFill/>
                </a:ln>
                <a:solidFill>
                  <a:prstClr val="black"/>
                </a:solidFill>
                <a:effectLst/>
                <a:uLnTx/>
                <a:uFillTx/>
                <a:latin typeface="Calibri Light" panose="020F0302020204030204"/>
                <a:ea typeface="+mn-ea"/>
                <a:cs typeface="Calibri Light" panose="020F0302020204030204" pitchFamily="34" charset="0"/>
              </a:rPr>
              <a:t>teamlet</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clinician</a:t>
            </a:r>
          </a:p>
        </p:txBody>
      </p:sp>
    </p:spTree>
    <p:extLst>
      <p:ext uri="{BB962C8B-B14F-4D97-AF65-F5344CB8AC3E}">
        <p14:creationId xmlns:p14="http://schemas.microsoft.com/office/powerpoint/2010/main" val="4249593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FC964E6-B6C8-4042-BE9B-AEE4E9689BCB}"/>
              </a:ext>
            </a:extLst>
          </p:cNvPr>
          <p:cNvSpPr txBox="1">
            <a:spLocks/>
          </p:cNvSpPr>
          <p:nvPr/>
        </p:nvSpPr>
        <p:spPr>
          <a:xfrm>
            <a:off x="805599" y="2444157"/>
            <a:ext cx="5529466" cy="24480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Please write in the chat examples of how you have shared the care in your clinic by delegating responsibilities to non-clinician team members. </a:t>
            </a: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Content Placeholder 5">
            <a:extLst>
              <a:ext uri="{FF2B5EF4-FFF2-40B4-BE49-F238E27FC236}">
                <a16:creationId xmlns:a16="http://schemas.microsoft.com/office/drawing/2014/main" id="{ED61AD90-7A62-9E42-937F-760B9EEEEDA4}"/>
              </a:ext>
            </a:extLst>
          </p:cNvPr>
          <p:cNvPicPr>
            <a:picLocks noChangeAspect="1"/>
          </p:cNvPicPr>
          <p:nvPr/>
        </p:nvPicPr>
        <p:blipFill>
          <a:blip r:embed="rId3"/>
          <a:stretch>
            <a:fillRect/>
          </a:stretch>
        </p:blipFill>
        <p:spPr>
          <a:xfrm>
            <a:off x="6456002" y="1999864"/>
            <a:ext cx="4879378" cy="3336633"/>
          </a:xfrm>
          <a:prstGeom prst="rect">
            <a:avLst/>
          </a:prstGeom>
        </p:spPr>
      </p:pic>
    </p:spTree>
    <p:extLst>
      <p:ext uri="{BB962C8B-B14F-4D97-AF65-F5344CB8AC3E}">
        <p14:creationId xmlns:p14="http://schemas.microsoft.com/office/powerpoint/2010/main" val="292730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Sharing the care has positive effects </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725347" y="2202766"/>
            <a:ext cx="10972800" cy="4448215"/>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Medical assistants taking responsibility to ensure that all patients have received appropriate cancer screening improved screening rates </a:t>
            </a:r>
            <a:r>
              <a:rPr kumimoji="0" lang="en-US" sz="17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(Baker. Qual Saf Health Care.2009;18(5):355-359; Kanter, Perm J. 2010;14(3):38-43).</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30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Teams with a collaborative team climate were associated with better diabetes management, patient satisfaction, and patient activation</a:t>
            </a:r>
            <a:r>
              <a:rPr kumimoji="0" lang="en-US" sz="17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 (Becker and Roblin. Medical Care 2008;46:795-805;  Bower, Campbell, Bojke, &amp; Sibbald. Qual Saf Health Care 2003;12:273-279).</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An observational study of 27 practices found that moving toward a “share the care” culture increases physician and staff satisfaction </a:t>
            </a:r>
            <a:r>
              <a:rPr kumimoji="0" lang="en-US" sz="17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(O’Malley et al. JGIM 2015;30;183-192).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536887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Ground Rules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399"/>
            <a:ext cx="10972800" cy="425163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Ground rules are expected behaviors for everyone on a team</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Should be agreed on by everyone on the team; that allows the team to hold a team member accountable if he/she violates the ground rule</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Two situations needing ground rules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1"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Meetings: </a:t>
            </a: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who runs the meeting, who sets agenda, </a:t>
            </a:r>
          </a:p>
          <a:p>
            <a:pPr marL="400050" marR="0" lvl="1" indent="0" algn="l"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		step forward/step back</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1"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Team behavior during patient care times: </a:t>
            </a:r>
            <a:r>
              <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being on time, being respectful of patients and team members, giving feedback to team members (including clinicians) who are not empathetic, what to do if someone violates a ground rule he/she agreed to</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5173566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Collaborative Team Culture</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Share the care</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Ground rules</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Standing orders/protocols</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Defined roles with training and skills checks</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Communication</a:t>
            </a:r>
          </a:p>
        </p:txBody>
      </p:sp>
    </p:spTree>
    <p:extLst>
      <p:ext uri="{BB962C8B-B14F-4D97-AF65-F5344CB8AC3E}">
        <p14:creationId xmlns:p14="http://schemas.microsoft.com/office/powerpoint/2010/main" val="1849721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09061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Sharing the care is done using standing orders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561351" y="2443397"/>
            <a:ext cx="6021049" cy="3323987"/>
          </a:xfrm>
          <a:prstGeom prst="rect">
            <a:avLst/>
          </a:prstGeom>
          <a:ln>
            <a:solidFill>
              <a:schemeClr val="accent5">
                <a:lumMod val="75000"/>
              </a:schemeClr>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Sharing the care cannot be done without standing orders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Standing orders must conform to state laws and regulations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Standing orders must be approved by the medical director of the clinic or health system within which the clinic resides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
        <p:nvSpPr>
          <p:cNvPr id="6" name="TextBox 5">
            <a:extLst>
              <a:ext uri="{FF2B5EF4-FFF2-40B4-BE49-F238E27FC236}">
                <a16:creationId xmlns:a16="http://schemas.microsoft.com/office/drawing/2014/main" id="{C790AE6A-D9CF-4E89-9C51-E2B2495C5295}"/>
              </a:ext>
            </a:extLst>
          </p:cNvPr>
          <p:cNvSpPr txBox="1"/>
          <p:nvPr/>
        </p:nvSpPr>
        <p:spPr>
          <a:xfrm>
            <a:off x="609600" y="2443397"/>
            <a:ext cx="4765727" cy="3323987"/>
          </a:xfrm>
          <a:prstGeom prst="rect">
            <a:avLst/>
          </a:prstGeom>
          <a:solidFill>
            <a:schemeClr val="accent5">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F1A21F"/>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44546A">
                    <a:lumMod val="20000"/>
                    <a:lumOff val="80000"/>
                  </a:srgbClr>
                </a:solidFill>
                <a:effectLst/>
                <a:uLnTx/>
                <a:uFillTx/>
                <a:latin typeface="Calibri Light" panose="020F0302020204030204"/>
                <a:ea typeface="+mn-ea"/>
                <a:cs typeface="+mn-cs"/>
              </a:rPr>
              <a:t>What is a standing order?</a:t>
            </a:r>
          </a:p>
          <a:p>
            <a:pPr marL="347663"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A protocol approved by the medical and administrative leadership of a health care facility that empowers RN, medical assistants, or other team members to provide a specific service to appropriate patients. </a:t>
            </a:r>
          </a:p>
          <a:p>
            <a:pPr marL="51435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52049"/>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261580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2980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Some primary care functions that can be                 re-allocated among the team with standing orders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679290"/>
            <a:ext cx="10972800" cy="40263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600" b="1" i="0" u="none" strike="noStrike" kern="1200" cap="none" spc="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Panel management: </a:t>
            </a: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making sure patients receive all the routine chronic and preventive care services on a timely basis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600" b="1" i="0" u="none" strike="noStrike" kern="1200" cap="none" spc="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Health coaching: </a:t>
            </a: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Helping patients set goals and make action plans to improve health-related behaviors, for example healthy eating, physical activity, and taking medications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600" b="1" i="0" u="none" strike="noStrike" kern="1200" cap="none" spc="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Chronic medication refills: </a:t>
            </a: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Taking this important but time-consuming function away from clinicians and having RNs responsible for chronic medication refills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600" b="1" i="0" u="none" strike="noStrike" kern="1200" cap="none" spc="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RN care management for patients with diabetes: </a:t>
            </a: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RNs can titrate medication doses using a standing order (not allowed in all states)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814765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357324"/>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Example of Standing Order for MAs</a:t>
            </a:r>
          </a:p>
        </p:txBody>
      </p:sp>
      <p:sp>
        <p:nvSpPr>
          <p:cNvPr id="6" name="Content Placeholder 3"/>
          <p:cNvSpPr txBox="1">
            <a:spLocks/>
          </p:cNvSpPr>
          <p:nvPr/>
        </p:nvSpPr>
        <p:spPr>
          <a:xfrm>
            <a:off x="385320" y="2119676"/>
            <a:ext cx="11421360" cy="4501384"/>
          </a:xfrm>
          <a:prstGeom prst="rect">
            <a:avLst/>
          </a:prstGeom>
          <a:solidFill>
            <a:schemeClr val="accent1">
              <a:lumMod val="20000"/>
              <a:lumOff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West County Health Centers</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CARE TEAM DIABETES PROTOCOL</a:t>
            </a:r>
            <a:endPar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MAs may, without consulting the medical provider, perform the following tasks: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Order </a:t>
            </a: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Hemoglobin A1C </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if not done in the last </a:t>
            </a:r>
            <a:r>
              <a:rPr kumimoji="0" lang="en-US" sz="19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6 months</a:t>
            </a:r>
            <a:endPar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Order fasting </a:t>
            </a: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LIPID PROFILE</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if not done in the last </a:t>
            </a:r>
            <a:r>
              <a:rPr kumimoji="0" lang="en-US" sz="19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 year</a:t>
            </a:r>
            <a:endPar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Order urine </a:t>
            </a:r>
            <a:r>
              <a:rPr kumimoji="0" lang="en-US" sz="1900" b="1"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Microalbumin</a:t>
            </a: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/Creatinine ratio</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if not done in the last </a:t>
            </a:r>
            <a:r>
              <a:rPr kumimoji="0" lang="en-US" sz="19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 year</a:t>
            </a:r>
            <a:endPar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Order a </a:t>
            </a: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DIABETIC EYE EXAM</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if not done in the last </a:t>
            </a:r>
            <a:r>
              <a:rPr kumimoji="0" lang="en-US" sz="19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 year</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and assign the case to the referral coordinator to track</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Perform a PHQ2 if not done in the last </a:t>
            </a:r>
            <a:r>
              <a:rPr kumimoji="0" lang="en-US" sz="19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 year</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and refer for clinical follow up if answered yes to either of the questions.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Schedule an Office Visit for the following:</a:t>
            </a:r>
            <a:endPar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a:t>
            </a: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DIABETIC FOOT EXAM</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if not done in the last </a:t>
            </a:r>
            <a:r>
              <a:rPr kumimoji="0" lang="en-US" sz="19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 year</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a:t>
            </a: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Office Visit</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if patient has not been seen in the last </a:t>
            </a:r>
            <a:r>
              <a:rPr kumimoji="0" lang="en-US" sz="19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6 months</a:t>
            </a:r>
            <a:endPar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Influenza vaccination</a:t>
            </a:r>
            <a:r>
              <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if not received in the last 1 year and within the months of November and April</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9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Approved by Medical Director, West County Health Centers ________________</a:t>
            </a:r>
            <a:endPar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0473981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Defined roles with training and skills checks</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37527"/>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Example</a:t>
            </a:r>
            <a:endPar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To share the care at Ocean Park Health Center in San Francisco, MAs were delegated the responsibility to do foot exams on each patient with diabetes every 6 months.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MAs must: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1) Take a test on how to do a diabetic foot exam,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2) Observe 10 foot exams, and </a:t>
            </a:r>
          </a:p>
          <a:p>
            <a:pPr marL="0" marR="0" lvl="0" indent="0" algn="l" defTabSz="457200" rtl="0" eaLnBrk="1" fontAlgn="auto" latinLnBrk="0" hangingPunct="1">
              <a:lnSpc>
                <a:spcPct val="90000"/>
              </a:lnSpc>
              <a:spcBef>
                <a:spcPts val="0"/>
              </a:spcBef>
              <a:spcAft>
                <a:spcPts val="0"/>
              </a:spcAft>
              <a:buClr>
                <a:srgbClr val="008558"/>
              </a:buClr>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3) Perform 10 foot exams under observation by the nursing director before being cleared to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do foot exams on their own.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Every year the nursing director observes each MA doing foot exams to make sure they are being done with high quality</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7" name="Rectangle 6"/>
          <p:cNvSpPr/>
          <p:nvPr/>
        </p:nvSpPr>
        <p:spPr>
          <a:xfrm>
            <a:off x="609600" y="5859829"/>
            <a:ext cx="10972800" cy="7571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600"/>
              </a:spcAft>
              <a:buClr>
                <a:srgbClr val="008558"/>
              </a:buClr>
              <a:buSzTx/>
              <a:buFontTx/>
              <a:buNone/>
              <a:tabLst/>
              <a:defRPr/>
            </a:pPr>
            <a:r>
              <a:rPr kumimoji="0" lang="en-US" sz="2400" b="1" i="0" u="none" strike="noStrike" kern="1200" cap="none" spc="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If you have an example of how a team member was trained and                                          authorized to perform a new function, please write it in the chat. </a:t>
            </a:r>
          </a:p>
        </p:txBody>
      </p:sp>
    </p:spTree>
    <p:extLst>
      <p:ext uri="{BB962C8B-B14F-4D97-AF65-F5344CB8AC3E}">
        <p14:creationId xmlns:p14="http://schemas.microsoft.com/office/powerpoint/2010/main" val="3718876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2097" y="1365689"/>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2023-2024 Cohort </a:t>
            </a:r>
            <a:endParaRPr kumimoji="0" lang="en-US" sz="4400" b="1" i="0"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60434875"/>
              </p:ext>
            </p:extLst>
          </p:nvPr>
        </p:nvGraphicFramePr>
        <p:xfrm>
          <a:off x="1058606" y="2128042"/>
          <a:ext cx="9987936" cy="3653328"/>
        </p:xfrm>
        <a:graphic>
          <a:graphicData uri="http://schemas.openxmlformats.org/drawingml/2006/table">
            <a:tbl>
              <a:tblPr firstRow="1" bandRow="1">
                <a:tableStyleId>{93296810-A885-4BE3-A3E7-6D5BEEA58F35}</a:tableStyleId>
              </a:tblPr>
              <a:tblGrid>
                <a:gridCol w="5887884">
                  <a:extLst>
                    <a:ext uri="{9D8B030D-6E8A-4147-A177-3AD203B41FA5}">
                      <a16:colId xmlns:a16="http://schemas.microsoft.com/office/drawing/2014/main" val="1560617425"/>
                    </a:ext>
                  </a:extLst>
                </a:gridCol>
                <a:gridCol w="4100052">
                  <a:extLst>
                    <a:ext uri="{9D8B030D-6E8A-4147-A177-3AD203B41FA5}">
                      <a16:colId xmlns:a16="http://schemas.microsoft.com/office/drawing/2014/main" val="2204994740"/>
                    </a:ext>
                  </a:extLst>
                </a:gridCol>
              </a:tblGrid>
              <a:tr h="608888">
                <a:tc>
                  <a:txBody>
                    <a:bodyPr/>
                    <a:lstStyle/>
                    <a:p>
                      <a:pPr algn="ctr"/>
                      <a:r>
                        <a:rPr lang="en-US" sz="2800" dirty="0" smtClean="0">
                          <a:latin typeface="+mj-lt"/>
                        </a:rPr>
                        <a:t>Organization</a:t>
                      </a:r>
                      <a:endParaRPr lang="en-US" sz="2800" dirty="0">
                        <a:latin typeface="+mj-lt"/>
                      </a:endParaRPr>
                    </a:p>
                  </a:txBody>
                  <a:tcPr/>
                </a:tc>
                <a:tc>
                  <a:txBody>
                    <a:bodyPr/>
                    <a:lstStyle/>
                    <a:p>
                      <a:pPr algn="ctr"/>
                      <a:r>
                        <a:rPr lang="en-US" sz="2800" dirty="0" smtClean="0">
                          <a:latin typeface="+mj-lt"/>
                        </a:rPr>
                        <a:t>Location</a:t>
                      </a:r>
                      <a:endParaRPr lang="en-US" sz="2800" dirty="0">
                        <a:latin typeface="+mj-lt"/>
                      </a:endParaRPr>
                    </a:p>
                  </a:txBody>
                  <a:tcPr/>
                </a:tc>
                <a:extLst>
                  <a:ext uri="{0D108BD9-81ED-4DB2-BD59-A6C34878D82A}">
                    <a16:rowId xmlns:a16="http://schemas.microsoft.com/office/drawing/2014/main" val="4215485679"/>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Brockton Neighborhood Health Center</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Massachusetts</a:t>
                      </a:r>
                    </a:p>
                  </a:txBody>
                  <a:tcPr/>
                </a:tc>
                <a:extLst>
                  <a:ext uri="{0D108BD9-81ED-4DB2-BD59-A6C34878D82A}">
                    <a16:rowId xmlns:a16="http://schemas.microsoft.com/office/drawing/2014/main" val="3286744120"/>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Brooklyn Plaza Medical Center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New York</a:t>
                      </a:r>
                    </a:p>
                  </a:txBody>
                  <a:tcPr/>
                </a:tc>
                <a:extLst>
                  <a:ext uri="{0D108BD9-81ED-4DB2-BD59-A6C34878D82A}">
                    <a16:rowId xmlns:a16="http://schemas.microsoft.com/office/drawing/2014/main" val="2223408091"/>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Klamath Health Partnership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Oregon</a:t>
                      </a:r>
                    </a:p>
                  </a:txBody>
                  <a:tcPr/>
                </a:tc>
                <a:extLst>
                  <a:ext uri="{0D108BD9-81ED-4DB2-BD59-A6C34878D82A}">
                    <a16:rowId xmlns:a16="http://schemas.microsoft.com/office/drawing/2014/main" val="2793319654"/>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Migrant Health Center, Western Region, Inc.</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t-IT" sz="2400" dirty="0" smtClean="0">
                          <a:latin typeface="Calibri Light" panose="020F0302020204030204" pitchFamily="34" charset="0"/>
                          <a:cs typeface="Calibri Light" panose="020F0302020204030204" pitchFamily="34" charset="0"/>
                        </a:rPr>
                        <a:t>Puerto Rico</a:t>
                      </a:r>
                    </a:p>
                  </a:txBody>
                  <a:tcPr/>
                </a:tc>
                <a:extLst>
                  <a:ext uri="{0D108BD9-81ED-4DB2-BD59-A6C34878D82A}">
                    <a16:rowId xmlns:a16="http://schemas.microsoft.com/office/drawing/2014/main" val="4088911689"/>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The Wright Center for Community Health</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Pennsylvania</a:t>
                      </a:r>
                      <a:endParaRPr lang="it-IT" sz="2400" dirty="0" smtClean="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18763408"/>
                  </a:ext>
                </a:extLst>
              </a:tr>
            </a:tbl>
          </a:graphicData>
        </a:graphic>
      </p:graphicFrame>
    </p:spTree>
    <p:extLst>
      <p:ext uri="{BB962C8B-B14F-4D97-AF65-F5344CB8AC3E}">
        <p14:creationId xmlns:p14="http://schemas.microsoft.com/office/powerpoint/2010/main" val="26327793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Communication</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Minute to minute communication through co-location</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Huddles</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Team meetings</a:t>
            </a:r>
          </a:p>
        </p:txBody>
      </p:sp>
    </p:spTree>
    <p:extLst>
      <p:ext uri="{BB962C8B-B14F-4D97-AF65-F5344CB8AC3E}">
        <p14:creationId xmlns:p14="http://schemas.microsoft.com/office/powerpoint/2010/main" val="18180507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Co-location</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41896" y="2204647"/>
            <a:ext cx="6217920" cy="4653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Minute-to-minute communication is most easily done when the team works together in one shared space</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Ideally, the clinic architecture is changed to create pods</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Yet it isn’t necessary to re-model the clinic to achieve co-location</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example, at </a:t>
            </a:r>
            <a:r>
              <a:rPr kumimoji="0" lang="en-US" sz="30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Univ</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of North Carolina Family Medicine Center, 2 stand-up work stations were created along hallways and the clinician and MA work right next to each other for easy communication</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Content Placeholder 5" descr="Yakima3.jpeg">
            <a:extLst>
              <a:ext uri="{FF2B5EF4-FFF2-40B4-BE49-F238E27FC236}">
                <a16:creationId xmlns:a16="http://schemas.microsoft.com/office/drawing/2014/main" id="{3A19029C-99F0-4050-9BBB-5588EB9BC090}"/>
              </a:ext>
            </a:extLst>
          </p:cNvPr>
          <p:cNvPicPr>
            <a:picLocks noChangeAspect="1"/>
          </p:cNvPicPr>
          <p:nvPr/>
        </p:nvPicPr>
        <p:blipFill rotWithShape="1">
          <a:blip r:embed="rId3">
            <a:extLst>
              <a:ext uri="{28A0092B-C50C-407E-A947-70E740481C1C}">
                <a14:useLocalDpi xmlns:a14="http://schemas.microsoft.com/office/drawing/2010/main" val="0"/>
              </a:ext>
            </a:extLst>
          </a:blip>
          <a:srcRect l="17561" t="13336" r="5408" b="13336"/>
          <a:stretch/>
        </p:blipFill>
        <p:spPr>
          <a:xfrm>
            <a:off x="6850862" y="2378082"/>
            <a:ext cx="4754880" cy="3219012"/>
          </a:xfrm>
          <a:prstGeom prst="rect">
            <a:avLst/>
          </a:prstGeom>
        </p:spPr>
      </p:pic>
      <p:sp>
        <p:nvSpPr>
          <p:cNvPr id="7" name="TextBox 6">
            <a:extLst>
              <a:ext uri="{FF2B5EF4-FFF2-40B4-BE49-F238E27FC236}">
                <a16:creationId xmlns:a16="http://schemas.microsoft.com/office/drawing/2014/main" id="{E3F272AD-D4E8-4009-A35C-C3EE6BF38C57}"/>
              </a:ext>
            </a:extLst>
          </p:cNvPr>
          <p:cNvSpPr txBox="1"/>
          <p:nvPr/>
        </p:nvSpPr>
        <p:spPr>
          <a:xfrm>
            <a:off x="6850862" y="5641380"/>
            <a:ext cx="475488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Arial Narrow"/>
              </a:rPr>
              <a:t>Central Washington Family                             Medicine Residency at Yakima</a:t>
            </a:r>
            <a:endParaRPr kumimoji="0" lang="en-US" sz="20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494185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Polling Question</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3000"/>
              </a:spcAft>
              <a:buClr>
                <a:srgbClr val="008558"/>
              </a:buClr>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Are your teams co-located (work together in a shared space)?</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Yes for all teams</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Yes for some teams</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No and there are plans to co-locate</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No and there are no plans to </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co-locate</a:t>
            </a:r>
          </a:p>
          <a:p>
            <a:pPr marL="514350" marR="0" lvl="0" indent="-514350" algn="l" defTabSz="914400" rtl="0" eaLnBrk="1" fontAlgn="auto" latinLnBrk="0" hangingPunct="1">
              <a:lnSpc>
                <a:spcPct val="90000"/>
              </a:lnSpc>
              <a:spcBef>
                <a:spcPts val="0"/>
              </a:spcBef>
              <a:spcAft>
                <a:spcPts val="1800"/>
              </a:spcAft>
              <a:buClr>
                <a:srgbClr val="008558"/>
              </a:buClr>
              <a:buSzTx/>
              <a:buFont typeface="+mj-lt"/>
              <a:buAutoNum type="arabicPeriod"/>
              <a:tabLst/>
              <a:defRPr/>
            </a:pPr>
            <a:r>
              <a:rPr lang="en-US" sz="3000" dirty="0" smtClean="0">
                <a:solidFill>
                  <a:prstClr val="black"/>
                </a:solidFill>
                <a:latin typeface="Calibri Light" panose="020F0302020204030204" pitchFamily="34" charset="0"/>
                <a:cs typeface="Calibri Light" panose="020F0302020204030204" pitchFamily="34" charset="0"/>
              </a:rPr>
              <a:t>Unsure</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293343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Co-location</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Co-located practices report that some physicians initially resist colocation but embrace it when they find that it saves them time.</a:t>
            </a:r>
          </a:p>
          <a:p>
            <a:pPr marL="236538" marR="0" lvl="0" indent="-236538"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Teams with many face-to-face interactions among all team members deliver higher quality cardiovascular disease care at a lower cost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t>
            </a:r>
            <a:r>
              <a:rPr kumimoji="0" lang="en-US" sz="20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Mundt</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et al, Ann Fam Med 2015;13:139-148]</a:t>
            </a:r>
          </a:p>
          <a:p>
            <a:pPr marL="236538" marR="0" lvl="0" indent="-236538"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 three studies, co-location was associated with improved team collaboration and coordination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t>
            </a:r>
            <a:r>
              <a:rPr kumimoji="0" lang="en-US" sz="20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MacNaughton</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K et al, BMC Health Services Research 2013;13:486; Sims S. et al. J </a:t>
            </a:r>
            <a:r>
              <a:rPr kumimoji="0" lang="en-US" sz="20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Interprof</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Care 2015;29:20; O’Malley AS et al, JGIM 2015;30:183]. </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1074380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Communication: Huddles</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4775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Huddles are brief (5 – 10 minute) stand-up discussions about patients coming in that day</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Every morning, or also huddle after lunch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MAs may review (“scrub”) the charts of patients coming in that day and lead huddles: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Ms. G is overdue for PAP smear and mammogram</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Mr. K needs an A1c, cholesterol, creatinine, foot exam and referral for eye exam</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Mr.  T’s dog died yesterday and he is very upset</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Deciding who will handle the different patient needs speeds clinic time and improves quality</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Many clinics use </a:t>
            </a:r>
            <a:r>
              <a:rPr kumimoji="0" lang="en-US" sz="2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teamlet</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huddles – only the clinician and MA.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200" b="1" i="0" u="none" strike="noStrike" kern="1200" cap="none" spc="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For a good huddle video, Google: Planned care huddle </a:t>
            </a:r>
            <a:r>
              <a:rPr kumimoji="0" lang="en-US" sz="2200" b="1" i="0" u="none" strike="noStrike" kern="1200" cap="none" spc="0" normalizeH="0" baseline="0" noProof="0" dirty="0" err="1">
                <a:ln>
                  <a:noFill/>
                </a:ln>
                <a:solidFill>
                  <a:srgbClr val="008558"/>
                </a:solidFill>
                <a:effectLst/>
                <a:uLnTx/>
                <a:uFillTx/>
                <a:latin typeface="Calibri Light" panose="020F0302020204030204" pitchFamily="34" charset="0"/>
                <a:ea typeface="+mn-ea"/>
                <a:cs typeface="Calibri Light" panose="020F0302020204030204" pitchFamily="34" charset="0"/>
              </a:rPr>
              <a:t>Youtube</a:t>
            </a:r>
            <a:r>
              <a:rPr kumimoji="0" lang="en-US" sz="2200" b="1" i="0" u="none" strike="noStrike" kern="1200" cap="none" spc="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 Michael Zimmerman, 2008</a:t>
            </a:r>
          </a:p>
        </p:txBody>
      </p:sp>
    </p:spTree>
    <p:extLst>
      <p:ext uri="{BB962C8B-B14F-4D97-AF65-F5344CB8AC3E}">
        <p14:creationId xmlns:p14="http://schemas.microsoft.com/office/powerpoint/2010/main" val="25386660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199" y="1317171"/>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Communication: Team Meetings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415924" y="2079523"/>
            <a:ext cx="11360149" cy="45714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Some practices have </a:t>
            </a:r>
            <a:r>
              <a:rPr kumimoji="0" lang="en-US" sz="2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siloed</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meetings</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Clinicians meet with clinicians</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Nurses meet with nurses</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MAs meet with MAs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Those have value, but cannot take the place of all-team meetings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Monthly all-team meetings, with everyone suggesting agenda items in advance, can</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Solidify team cohesion, starting with brief bonding exercises or going around the room to see how each person is doing</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Discuss challenges and get ideas on how to improve services and clinic operations (e.g., what to do when patients are late or how the team will implement COVID vaccination)</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Share data on clinic projects and celebrate accomplishments  </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Discuss team ground rules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1286919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Take Home Points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Teams that share the care and build a collaborative culture are better for patients, clinicians and staff</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Ground rules, agreed upon by all team members, define accepted behaviors and help create team cohesion</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Standing orders, allowed by state regulators and approved by health system leaders, are needed to authorize the functions of team members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Teams need a clear division of tasks with training and skills checks to make sure team members are functioning with high quality</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Team communication is improved by co-location, brief daily huddles, and regular team meetings.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408179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G_0238"/>
          <p:cNvPicPr>
            <a:picLocks noChangeAspect="1" noChangeArrowheads="1"/>
          </p:cNvPicPr>
          <p:nvPr/>
        </p:nvPicPr>
        <p:blipFill>
          <a:blip r:embed="rId3"/>
          <a:srcRect/>
          <a:stretch>
            <a:fillRect/>
          </a:stretch>
        </p:blipFill>
        <p:spPr bwMode="auto">
          <a:xfrm>
            <a:off x="2252397" y="1297858"/>
            <a:ext cx="4384802" cy="5167817"/>
          </a:xfrm>
          <a:prstGeom prst="rect">
            <a:avLst/>
          </a:prstGeom>
          <a:noFill/>
          <a:ln w="9525">
            <a:noFill/>
            <a:miter lim="800000"/>
            <a:headEnd/>
            <a:tailEnd/>
          </a:ln>
        </p:spPr>
      </p:pic>
      <p:sp>
        <p:nvSpPr>
          <p:cNvPr id="6" name="Rectangle 5"/>
          <p:cNvSpPr/>
          <p:nvPr/>
        </p:nvSpPr>
        <p:spPr>
          <a:xfrm>
            <a:off x="6765788" y="1297857"/>
            <a:ext cx="3149203" cy="10317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765788" y="2476680"/>
            <a:ext cx="3149203" cy="2810173"/>
          </a:xfrm>
          <a:prstGeom prst="rect">
            <a:avLst/>
          </a:prstGeom>
          <a:solidFill>
            <a:srgbClr val="0E74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2"/>
          <p:cNvSpPr txBox="1">
            <a:spLocks/>
          </p:cNvSpPr>
          <p:nvPr/>
        </p:nvSpPr>
        <p:spPr bwMode="white">
          <a:xfrm>
            <a:off x="6765788" y="3144377"/>
            <a:ext cx="3149203" cy="1995418"/>
          </a:xfrm>
          <a:prstGeom prst="rect">
            <a:avLst/>
          </a:prstGeom>
          <a:solidFill>
            <a:srgbClr val="0E74BD"/>
          </a:solidFill>
          <a:ln w="9525">
            <a:noFill/>
            <a:miter lim="800000"/>
            <a:headEnd/>
            <a:tailEnd/>
          </a:ln>
        </p:spPr>
        <p:txBody>
          <a:bodyPr wrap="square" bIns="0" anchor="ctr">
            <a:prstTxWarp prst="textNoShape">
              <a:avLst/>
            </a:prstTxWarp>
            <a:spAutoFit/>
          </a:bodyPr>
          <a:lstStyle/>
          <a:p>
            <a:pPr marL="0" marR="0" lvl="0" indent="0" algn="l" defTabSz="914400" rtl="0" eaLnBrk="1" fontAlgn="auto" latinLnBrk="0" hangingPunct="1">
              <a:lnSpc>
                <a:spcPts val="375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72" charset="0"/>
                <a:ea typeface="+mn-ea"/>
                <a:cs typeface="+mn-cs"/>
              </a:rPr>
              <a:t>Sharing the care is a beautiful thing</a:t>
            </a:r>
          </a:p>
          <a:p>
            <a:pPr marL="0" marR="0" lvl="0" indent="0" algn="l" defTabSz="914400" rtl="0" eaLnBrk="1" fontAlgn="auto" latinLnBrk="0" hangingPunct="1">
              <a:lnSpc>
                <a:spcPts val="375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44546A">
                  <a:lumMod val="20000"/>
                  <a:lumOff val="80000"/>
                </a:srgbClr>
              </a:solidFill>
              <a:effectLst/>
              <a:uLnTx/>
              <a:uFillTx/>
              <a:latin typeface="Calibri" pitchFamily="-72" charset="0"/>
              <a:ea typeface="+mn-ea"/>
              <a:cs typeface="+mn-cs"/>
            </a:endParaRPr>
          </a:p>
        </p:txBody>
      </p:sp>
      <p:sp>
        <p:nvSpPr>
          <p:cNvPr id="10" name="Rectangle 9"/>
          <p:cNvSpPr/>
          <p:nvPr/>
        </p:nvSpPr>
        <p:spPr>
          <a:xfrm>
            <a:off x="6765788" y="5433911"/>
            <a:ext cx="3149203" cy="10317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4151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Title 2">
            <a:extLst>
              <a:ext uri="{FF2B5EF4-FFF2-40B4-BE49-F238E27FC236}">
                <a16:creationId xmlns:a16="http://schemas.microsoft.com/office/drawing/2014/main" id="{27779A16-415A-9145-B181-90C7EE2C2DF1}"/>
              </a:ext>
            </a:extLst>
          </p:cNvPr>
          <p:cNvSpPr txBox="1">
            <a:spLocks/>
          </p:cNvSpPr>
          <p:nvPr/>
        </p:nvSpPr>
        <p:spPr>
          <a:xfrm>
            <a:off x="390890" y="2690240"/>
            <a:ext cx="6886210" cy="724429"/>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Quality Improvement Refresh:</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pc="-30" dirty="0" smtClean="0">
                <a:solidFill>
                  <a:schemeClr val="accent5">
                    <a:lumMod val="75000"/>
                  </a:schemeClr>
                </a:solidFill>
                <a:latin typeface="Calibri Light" panose="020F0302020204030204"/>
                <a:cs typeface="Calibri" panose="020F0502020204030204" pitchFamily="34" charset="0"/>
              </a:rPr>
              <a:t>Global Aim Statement</a:t>
            </a:r>
            <a:endParaRPr kumimoji="0" lang="en-US" b="1" i="0" u="none" strike="noStrike" kern="1200" cap="none" spc="-30" normalizeH="0" baseline="0" noProof="0" dirty="0">
              <a:ln>
                <a:noFill/>
              </a:ln>
              <a:solidFill>
                <a:schemeClr val="accent5">
                  <a:lumMod val="75000"/>
                </a:schemeClr>
              </a:solidFill>
              <a:effectLst/>
              <a:uLnTx/>
              <a:uFillTx/>
              <a:latin typeface="Calibri Light" panose="020F0302020204030204"/>
              <a:cs typeface="Calibri" panose="020F0502020204030204" pitchFamily="34" charset="0"/>
            </a:endParaRPr>
          </a:p>
        </p:txBody>
      </p:sp>
      <p:pic>
        <p:nvPicPr>
          <p:cNvPr id="7" name="Picture 2" descr="Team work icon Royalty Free Vector Image - VectorStock"/>
          <p:cNvPicPr>
            <a:picLocks noChangeAspect="1" noChangeArrowheads="1"/>
          </p:cNvPicPr>
          <p:nvPr/>
        </p:nvPicPr>
        <p:blipFill rotWithShape="1">
          <a:blip r:embed="rId4">
            <a:extLst>
              <a:ext uri="{28A0092B-C50C-407E-A947-70E740481C1C}">
                <a14:useLocalDpi xmlns:a14="http://schemas.microsoft.com/office/drawing/2010/main" val="0"/>
              </a:ext>
            </a:extLst>
          </a:blip>
          <a:srcRect t="9017" b="16218"/>
          <a:stretch/>
        </p:blipFill>
        <p:spPr bwMode="auto">
          <a:xfrm>
            <a:off x="7380274" y="2080125"/>
            <a:ext cx="4170375" cy="315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350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The Stages of Improvement</a:t>
            </a:r>
            <a:endParaRPr kumimoji="0" lang="en-US" sz="4400" b="1" i="0"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graphicFrame>
        <p:nvGraphicFramePr>
          <p:cNvPr id="7" name="Chart 6"/>
          <p:cNvGraphicFramePr/>
          <p:nvPr>
            <p:extLst/>
          </p:nvPr>
        </p:nvGraphicFramePr>
        <p:xfrm>
          <a:off x="723900" y="-2166539"/>
          <a:ext cx="10744200" cy="8053288"/>
        </p:xfrm>
        <a:graphic>
          <a:graphicData uri="http://schemas.openxmlformats.org/drawingml/2006/chart">
            <c:chart xmlns:c="http://schemas.openxmlformats.org/drawingml/2006/chart" xmlns:r="http://schemas.openxmlformats.org/officeDocument/2006/relationships" r:id="rId4"/>
          </a:graphicData>
        </a:graphic>
      </p:graphicFrame>
      <p:sp>
        <p:nvSpPr>
          <p:cNvPr id="8" name="Left-Right Arrow 7"/>
          <p:cNvSpPr/>
          <p:nvPr/>
        </p:nvSpPr>
        <p:spPr>
          <a:xfrm>
            <a:off x="1790700" y="5886749"/>
            <a:ext cx="8839200" cy="533400"/>
          </a:xfrm>
          <a:prstGeom prst="leftRightArrow">
            <a:avLst/>
          </a:prstGeo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891A7">
                    <a:lumMod val="75000"/>
                  </a:srgbClr>
                </a:solidFill>
                <a:effectLst/>
                <a:uLnTx/>
                <a:uFillTx/>
                <a:latin typeface="Calibri" panose="020F0502020204030204"/>
                <a:ea typeface="+mn-ea"/>
                <a:cs typeface="+mn-cs"/>
              </a:rPr>
              <a:t>On-Going Data Collection &amp; Review</a:t>
            </a:r>
          </a:p>
        </p:txBody>
      </p:sp>
      <p:sp>
        <p:nvSpPr>
          <p:cNvPr id="9" name="Down Arrow 8"/>
          <p:cNvSpPr/>
          <p:nvPr/>
        </p:nvSpPr>
        <p:spPr>
          <a:xfrm>
            <a:off x="3832734" y="3612752"/>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2" name="TextBox 11"/>
          <p:cNvSpPr txBox="1"/>
          <p:nvPr/>
        </p:nvSpPr>
        <p:spPr>
          <a:xfrm>
            <a:off x="3820034" y="3096602"/>
            <a:ext cx="4305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j-lt"/>
                <a:ea typeface="+mn-ea"/>
                <a:cs typeface="+mn-cs"/>
              </a:rPr>
              <a:t>Step </a:t>
            </a:r>
            <a:r>
              <a:rPr kumimoji="0" lang="en-US" sz="2400" b="1" i="0" u="none" strike="noStrike" kern="1200" cap="none" spc="0" normalizeH="0" baseline="0" noProof="0" dirty="0" smtClean="0">
                <a:ln>
                  <a:noFill/>
                </a:ln>
                <a:solidFill>
                  <a:prstClr val="black"/>
                </a:solidFill>
                <a:effectLst/>
                <a:uLnTx/>
                <a:uFillTx/>
                <a:latin typeface="+mj-lt"/>
                <a:ea typeface="+mn-ea"/>
                <a:cs typeface="+mn-cs"/>
              </a:rPr>
              <a:t>#3: Global Aim</a:t>
            </a:r>
            <a:endParaRPr kumimoji="0" lang="en-US" sz="2400" b="1"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3813993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0E74BD"/>
                </a:solidFill>
                <a:latin typeface="+mj-lt"/>
                <a:cs typeface="Calibri" panose="020F0502020204030204" pitchFamily="34" charset="0"/>
              </a:rPr>
              <a:t>Team-Based Care Spotlight:</a:t>
            </a:r>
          </a:p>
          <a:p>
            <a:r>
              <a:rPr lang="en-US" sz="3600" spc="-30" dirty="0" smtClean="0">
                <a:solidFill>
                  <a:schemeClr val="accent5">
                    <a:lumMod val="75000"/>
                  </a:schemeClr>
                </a:solidFill>
                <a:latin typeface="+mj-lt"/>
                <a:cs typeface="Calibri" panose="020F0502020204030204" pitchFamily="34" charset="0"/>
              </a:rPr>
              <a:t>Catherine’s Health Center</a:t>
            </a:r>
            <a:endParaRPr lang="en-US" sz="3600" spc="-30" dirty="0">
              <a:solidFill>
                <a:schemeClr val="accent5">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38472345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Title 2">
            <a:extLst>
              <a:ext uri="{FF2B5EF4-FFF2-40B4-BE49-F238E27FC236}">
                <a16:creationId xmlns:a16="http://schemas.microsoft.com/office/drawing/2014/main" id="{27779A16-415A-9145-B181-90C7EE2C2DF1}"/>
              </a:ext>
            </a:extLst>
          </p:cNvPr>
          <p:cNvSpPr txBox="1">
            <a:spLocks/>
          </p:cNvSpPr>
          <p:nvPr/>
        </p:nvSpPr>
        <p:spPr>
          <a:xfrm>
            <a:off x="990600" y="2501371"/>
            <a:ext cx="10039350" cy="724429"/>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pitchFamily="34" charset="0"/>
                <a:ea typeface="+mj-ea"/>
                <a:cs typeface="Calibri Light" panose="020F0302020204030204" pitchFamily="34" charset="0"/>
              </a:rPr>
              <a:t>The </a:t>
            </a:r>
            <a:r>
              <a:rPr kumimoji="0" lang="en-US" sz="5400" b="1" i="0" u="sng" strike="noStrike" kern="1200" cap="none" spc="-30" normalizeH="0" baseline="0" noProof="0" dirty="0" smtClean="0">
                <a:ln>
                  <a:noFill/>
                </a:ln>
                <a:solidFill>
                  <a:srgbClr val="0E74BD"/>
                </a:solidFill>
                <a:effectLst/>
                <a:uLnTx/>
                <a:uFillTx/>
                <a:latin typeface="Calibri Light" panose="020F0302020204030204" pitchFamily="34" charset="0"/>
                <a:ea typeface="+mj-ea"/>
                <a:cs typeface="Calibri Light" panose="020F0302020204030204" pitchFamily="34" charset="0"/>
              </a:rPr>
              <a:t>Global Aim</a:t>
            </a:r>
            <a:r>
              <a:rPr kumimoji="0" lang="en-US" sz="5400" b="1" i="0" u="none" strike="noStrike" kern="1200" cap="none" spc="-30" normalizeH="0" baseline="0" noProof="0" dirty="0" smtClean="0">
                <a:ln>
                  <a:noFill/>
                </a:ln>
                <a:solidFill>
                  <a:srgbClr val="0E74BD"/>
                </a:solidFill>
                <a:effectLst/>
                <a:uLnTx/>
                <a:uFillTx/>
                <a:latin typeface="Calibri Light" panose="020F0302020204030204" pitchFamily="34" charset="0"/>
                <a:ea typeface="+mj-ea"/>
                <a:cs typeface="Calibri Light" panose="020F0302020204030204" pitchFamily="34" charset="0"/>
              </a:rPr>
              <a:t> is a documented statement of what you propose to improve in your focus area. </a:t>
            </a:r>
            <a:endParaRPr kumimoji="0" lang="en-US" sz="5400" b="1" i="0" u="none" strike="noStrike" kern="1200" cap="none" spc="-30" normalizeH="0" baseline="0" noProof="0" dirty="0">
              <a:ln>
                <a:noFill/>
              </a:ln>
              <a:solidFill>
                <a:srgbClr val="0E74BD"/>
              </a:solidFill>
              <a:effectLst/>
              <a:uLnTx/>
              <a:uFillTx/>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30522983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Global Aim Statement</a:t>
            </a:r>
            <a:endParaRPr kumimoji="0" lang="en-US" sz="4400" b="1" i="1"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536514"/>
            <a:ext cx="7124700" cy="410558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Based on what you found in your data:  what’s the problem or general theme?</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States clearly where you want to start your work</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Identifies where you want to focus the work</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Identifies why it is important to work on the identified process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Creates an opportunity to build </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consensus </a:t>
            </a: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the team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pic>
        <p:nvPicPr>
          <p:cNvPr id="5" name="Picture 2" descr="C:\Users\WardD\AppData\Local\Microsoft\Windows\Temporary Internet Files\Content.IE5\MYTTW4K5\docent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4300" y="2846917"/>
            <a:ext cx="4445001" cy="277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4194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Writing a Structured Global Aim</a:t>
            </a:r>
            <a:endParaRPr kumimoji="0" lang="en-US" sz="4400" b="1" i="1"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474682"/>
            <a:ext cx="10972800" cy="3945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AutoNum type="arabicPeriod"/>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aim is to improve the quality and value of...</a:t>
            </a:r>
            <a:r>
              <a:rPr kumimoji="0" lang="en-US" sz="30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(name the process).</a:t>
            </a:r>
          </a:p>
          <a:p>
            <a:pPr marL="514350" marR="0" lvl="0" indent="-514350"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AutoNum type="arabicPeriod"/>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process starts with...</a:t>
            </a:r>
            <a:r>
              <a:rPr kumimoji="0" lang="en-US" sz="30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(name start point) </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and the process ends when…</a:t>
            </a:r>
            <a:r>
              <a:rPr kumimoji="0" lang="en-US" sz="30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(name end point).</a:t>
            </a:r>
          </a:p>
          <a:p>
            <a:pPr marL="514350" marR="0" lvl="0" indent="-514350"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AutoNum type="arabicPeriod"/>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By working on this we expect to: </a:t>
            </a:r>
          </a:p>
          <a:p>
            <a:pPr marL="1371600" marR="0" lvl="2" indent="-514350"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AutoNum type="alphaLcPeriod"/>
              <a:tabLst/>
              <a:defRPr/>
            </a:pPr>
            <a:r>
              <a:rPr kumimoji="0" lang="en-US" sz="26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(Name better, hoped for results).         </a:t>
            </a:r>
          </a:p>
          <a:p>
            <a:pPr marL="514350" marR="0" lvl="0" indent="-514350"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AutoNum type="arabicPeriod"/>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It is important to work on this now because….</a:t>
            </a:r>
            <a:r>
              <a:rPr kumimoji="0" lang="en-US" sz="30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(list reasons)</a:t>
            </a:r>
            <a:endPar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2001511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Example of Structure Global Aim</a:t>
            </a:r>
            <a:endParaRPr kumimoji="0" lang="en-US" sz="4400" b="1" i="1"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marR="0" lvl="0" indent="-6096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 aim to improve...</a:t>
            </a:r>
            <a:r>
              <a:rPr kumimoji="0" lang="en-US" sz="22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200" b="0" i="1" u="sng"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the process of colon cancer screening at the Middletown clinic site</a:t>
            </a: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609600" marR="0" lvl="0" indent="-6096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process starts with...</a:t>
            </a:r>
            <a:r>
              <a:rPr kumimoji="0" lang="en-US" sz="22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200" b="0" i="1" u="sng"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identifying patients who are due for colon cancer screening</a:t>
            </a:r>
            <a:r>
              <a:rPr kumimoji="0" lang="en-US" sz="22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and the process ends when…</a:t>
            </a:r>
            <a:r>
              <a:rPr kumimoji="0" lang="en-US" sz="22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200" b="0" i="1" u="sng"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screening results are documented in the patient record</a:t>
            </a:r>
            <a:r>
              <a:rPr kumimoji="0" lang="en-US" sz="22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609600" marR="0" lvl="0" indent="-6096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By working on this we expect to:</a:t>
            </a:r>
          </a:p>
          <a:p>
            <a:pPr marL="1376363" marR="0" lvl="1" indent="-609600" algn="l" defTabSz="914400" rtl="0" eaLnBrk="1" fontAlgn="auto" latinLnBrk="0" hangingPunct="1">
              <a:lnSpc>
                <a:spcPct val="90000"/>
              </a:lnSpc>
              <a:spcBef>
                <a:spcPts val="500"/>
              </a:spcBef>
              <a:spcAft>
                <a:spcPts val="0"/>
              </a:spcAft>
              <a:buClrTx/>
              <a:buSzTx/>
              <a:buFont typeface="+mj-lt"/>
              <a:buAutoNum type="alphaLcPeriod"/>
              <a:tabLst/>
              <a:defRPr/>
            </a:pPr>
            <a:r>
              <a:rPr kumimoji="0" lang="en-US" sz="22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200" b="0" i="1" u="sng"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improve the rate of colon cancer screening in adults (UDS measure)</a:t>
            </a:r>
            <a:r>
              <a:rPr kumimoji="0" lang="en-US" sz="22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609600" marR="0" lvl="0" indent="-6096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It is important to work on this now because…. </a:t>
            </a:r>
            <a:b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b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a:t>
            </a:r>
            <a:r>
              <a:rPr kumimoji="0" lang="en-US" sz="2200" b="0" i="1" u="sng"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we need to improve our UDS measures for reimbursement purposes</a:t>
            </a:r>
          </a:p>
          <a:p>
            <a:pPr marL="574675" marR="0" lvl="0" indent="-5746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         </a:t>
            </a:r>
            <a:r>
              <a:rPr kumimoji="0" lang="en-US" sz="2200" b="0" i="1"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b</a:t>
            </a:r>
            <a:r>
              <a:rPr kumimoji="0" lang="en-US" sz="2200" b="0" i="1" u="sng"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 We want to improve patients’ health through early  intervention</a:t>
            </a: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7369781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6" name="Rectangle 5"/>
          <p:cNvSpPr/>
          <p:nvPr/>
        </p:nvSpPr>
        <p:spPr>
          <a:xfrm>
            <a:off x="837930" y="1598099"/>
            <a:ext cx="11354070" cy="5259901"/>
          </a:xfrm>
          <a:prstGeom prst="rect">
            <a:avLst/>
          </a:prstGeom>
        </p:spPr>
        <p:txBody>
          <a:bodyPr wrap="square">
            <a:spAutoFit/>
          </a:bodyPr>
          <a:lstStyle/>
          <a:p>
            <a:pPr algn="ctr">
              <a:lnSpc>
                <a:spcPct val="115000"/>
              </a:lnSpc>
            </a:pPr>
            <a:r>
              <a:rPr lang="en-US" sz="2800" b="1" dirty="0">
                <a:latin typeface="Calibri Light" panose="020F0302020204030204" pitchFamily="34" charset="0"/>
                <a:ea typeface="Calibri" panose="020F0502020204030204" pitchFamily="34" charset="0"/>
                <a:cs typeface="Calibri Light" panose="020F0302020204030204" pitchFamily="34" charset="0"/>
              </a:rPr>
              <a:t>Global Aim </a:t>
            </a:r>
            <a:r>
              <a:rPr lang="en-US" sz="2800" b="1" dirty="0" smtClean="0">
                <a:latin typeface="Calibri Light" panose="020F0302020204030204" pitchFamily="34" charset="0"/>
                <a:ea typeface="Calibri" panose="020F0502020204030204" pitchFamily="34" charset="0"/>
                <a:cs typeface="Calibri Light" panose="020F0302020204030204" pitchFamily="34" charset="0"/>
              </a:rPr>
              <a:t>Template</a:t>
            </a:r>
          </a:p>
          <a:p>
            <a:pPr algn="ctr">
              <a:lnSpc>
                <a:spcPct val="115000"/>
              </a:lnSpc>
            </a:pPr>
            <a:endParaRPr lang="en-US" sz="2400" dirty="0">
              <a:latin typeface="Calibri Light" panose="020F0302020204030204" pitchFamily="34" charset="0"/>
              <a:ea typeface="Calibri" panose="020F0502020204030204" pitchFamily="34" charset="0"/>
              <a:cs typeface="Calibri Light" panose="020F0302020204030204" pitchFamily="34" charset="0"/>
            </a:endParaRPr>
          </a:p>
          <a:p>
            <a:pPr>
              <a:lnSpc>
                <a:spcPct val="115000"/>
              </a:lnSpc>
            </a:pPr>
            <a:r>
              <a:rPr lang="en-US" i="1" dirty="0">
                <a:latin typeface="Calibri Light" panose="020F0302020204030204" pitchFamily="34" charset="0"/>
                <a:ea typeface="Calibri" panose="020F0502020204030204" pitchFamily="34" charset="0"/>
                <a:cs typeface="Calibri Light" panose="020F0302020204030204" pitchFamily="34" charset="0"/>
              </a:rPr>
              <a:t>Theme for improvement</a:t>
            </a:r>
            <a:r>
              <a:rPr lang="en-US" dirty="0">
                <a:latin typeface="Calibri Light" panose="020F0302020204030204" pitchFamily="34" charset="0"/>
                <a:ea typeface="Calibri" panose="020F0502020204030204" pitchFamily="34" charset="0"/>
                <a:cs typeface="Calibri Light" panose="020F0302020204030204" pitchFamily="34" charset="0"/>
              </a:rPr>
              <a:t>: ____________________________________________________________</a:t>
            </a:r>
          </a:p>
          <a:p>
            <a:pPr>
              <a:lnSpc>
                <a:spcPct val="115000"/>
              </a:lnSpc>
            </a:pPr>
            <a:r>
              <a:rPr lang="en-US" dirty="0">
                <a:latin typeface="Calibri Light" panose="020F0302020204030204" pitchFamily="34" charset="0"/>
                <a:ea typeface="Calibri" panose="020F0502020204030204" pitchFamily="34" charset="0"/>
                <a:cs typeface="Calibri Light" panose="020F0302020204030204" pitchFamily="34" charset="0"/>
              </a:rPr>
              <a:t>					</a:t>
            </a:r>
            <a:r>
              <a:rPr lang="en-US" sz="1400" dirty="0">
                <a:latin typeface="Calibri Light" panose="020F0302020204030204" pitchFamily="34" charset="0"/>
                <a:ea typeface="Calibri" panose="020F0502020204030204" pitchFamily="34" charset="0"/>
                <a:cs typeface="Calibri Light" panose="020F0302020204030204" pitchFamily="34" charset="0"/>
              </a:rPr>
              <a:t>(Based on your practice assessment)</a:t>
            </a:r>
            <a:endParaRPr lang="en-US" dirty="0">
              <a:latin typeface="Calibri Light" panose="020F0302020204030204" pitchFamily="34" charset="0"/>
              <a:ea typeface="Calibri" panose="020F0502020204030204" pitchFamily="34" charset="0"/>
              <a:cs typeface="Calibri Light" panose="020F0302020204030204" pitchFamily="34" charset="0"/>
            </a:endParaRPr>
          </a:p>
          <a:p>
            <a:pPr>
              <a:lnSpc>
                <a:spcPct val="115000"/>
              </a:lnSpc>
            </a:pPr>
            <a:r>
              <a:rPr lang="en-US" i="1" dirty="0">
                <a:latin typeface="Calibri Light" panose="020F0302020204030204" pitchFamily="34" charset="0"/>
                <a:ea typeface="Calibri" panose="020F0502020204030204" pitchFamily="34" charset="0"/>
                <a:cs typeface="Calibri Light" panose="020F0302020204030204" pitchFamily="34" charset="0"/>
              </a:rPr>
              <a:t>We aim to improve</a:t>
            </a:r>
            <a:r>
              <a:rPr lang="en-US" dirty="0">
                <a:latin typeface="Calibri Light" panose="020F0302020204030204" pitchFamily="34" charset="0"/>
                <a:ea typeface="Calibri" panose="020F0502020204030204" pitchFamily="34" charset="0"/>
                <a:cs typeface="Calibri Light" panose="020F0302020204030204" pitchFamily="34" charset="0"/>
              </a:rPr>
              <a:t>: _________________________________________________________________</a:t>
            </a:r>
          </a:p>
          <a:p>
            <a:pPr algn="ctr">
              <a:lnSpc>
                <a:spcPct val="115000"/>
              </a:lnSpc>
            </a:pPr>
            <a:r>
              <a:rPr lang="en-US" sz="1400" dirty="0">
                <a:latin typeface="Calibri Light" panose="020F0302020204030204" pitchFamily="34" charset="0"/>
                <a:ea typeface="Calibri" panose="020F0502020204030204" pitchFamily="34" charset="0"/>
                <a:cs typeface="Calibri Light" panose="020F0302020204030204" pitchFamily="34" charset="0"/>
              </a:rPr>
              <a:t>(Name the process)</a:t>
            </a:r>
            <a:endParaRPr lang="en-US" dirty="0">
              <a:latin typeface="Calibri Light" panose="020F0302020204030204" pitchFamily="34" charset="0"/>
              <a:ea typeface="Calibri" panose="020F0502020204030204" pitchFamily="34" charset="0"/>
              <a:cs typeface="Calibri Light" panose="020F0302020204030204" pitchFamily="34" charset="0"/>
            </a:endParaRPr>
          </a:p>
          <a:p>
            <a:pPr>
              <a:lnSpc>
                <a:spcPct val="115000"/>
              </a:lnSpc>
            </a:pPr>
            <a:r>
              <a:rPr lang="en-US" i="1" dirty="0">
                <a:latin typeface="Calibri Light" panose="020F0302020204030204" pitchFamily="34" charset="0"/>
                <a:ea typeface="Calibri" panose="020F0502020204030204" pitchFamily="34" charset="0"/>
                <a:cs typeface="Calibri Light" panose="020F0302020204030204" pitchFamily="34" charset="0"/>
              </a:rPr>
              <a:t>In</a:t>
            </a:r>
            <a:r>
              <a:rPr lang="en-US" dirty="0">
                <a:latin typeface="Calibri Light" panose="020F0302020204030204" pitchFamily="34" charset="0"/>
                <a:ea typeface="Calibri" panose="020F0502020204030204" pitchFamily="34" charset="0"/>
                <a:cs typeface="Calibri Light" panose="020F0302020204030204" pitchFamily="34" charset="0"/>
              </a:rPr>
              <a:t>: _______________________________________________________________________________</a:t>
            </a:r>
          </a:p>
          <a:p>
            <a:pPr algn="ctr">
              <a:lnSpc>
                <a:spcPct val="115000"/>
              </a:lnSpc>
            </a:pPr>
            <a:r>
              <a:rPr lang="en-US" sz="1400" dirty="0">
                <a:latin typeface="Calibri Light" panose="020F0302020204030204" pitchFamily="34" charset="0"/>
                <a:ea typeface="Calibri" panose="020F0502020204030204" pitchFamily="34" charset="0"/>
                <a:cs typeface="Calibri Light" panose="020F0302020204030204" pitchFamily="34" charset="0"/>
              </a:rPr>
              <a:t>(Clinical location in which process is embedded)</a:t>
            </a:r>
            <a:endParaRPr lang="en-US" dirty="0">
              <a:latin typeface="Calibri Light" panose="020F0302020204030204" pitchFamily="34" charset="0"/>
              <a:ea typeface="Calibri" panose="020F0502020204030204" pitchFamily="34" charset="0"/>
              <a:cs typeface="Calibri Light" panose="020F0302020204030204" pitchFamily="34" charset="0"/>
            </a:endParaRPr>
          </a:p>
          <a:p>
            <a:pPr>
              <a:lnSpc>
                <a:spcPct val="115000"/>
              </a:lnSpc>
            </a:pPr>
            <a:r>
              <a:rPr lang="en-US" i="1" dirty="0">
                <a:latin typeface="Calibri Light" panose="020F0302020204030204" pitchFamily="34" charset="0"/>
                <a:ea typeface="Calibri" panose="020F0502020204030204" pitchFamily="34" charset="0"/>
                <a:cs typeface="Calibri Light" panose="020F0302020204030204" pitchFamily="34" charset="0"/>
              </a:rPr>
              <a:t>The process begins with</a:t>
            </a:r>
            <a:r>
              <a:rPr lang="en-US" dirty="0">
                <a:latin typeface="Calibri Light" panose="020F0302020204030204" pitchFamily="34" charset="0"/>
                <a:ea typeface="Calibri" panose="020F0502020204030204" pitchFamily="34" charset="0"/>
                <a:cs typeface="Calibri Light" panose="020F0302020204030204" pitchFamily="34" charset="0"/>
              </a:rPr>
              <a:t>: _____________________________________________________________</a:t>
            </a:r>
          </a:p>
          <a:p>
            <a:pPr algn="ctr">
              <a:lnSpc>
                <a:spcPct val="115000"/>
              </a:lnSpc>
            </a:pPr>
            <a:r>
              <a:rPr lang="en-US" sz="1400" dirty="0">
                <a:latin typeface="Calibri Light" panose="020F0302020204030204" pitchFamily="34" charset="0"/>
                <a:ea typeface="Calibri" panose="020F0502020204030204" pitchFamily="34" charset="0"/>
                <a:cs typeface="Calibri Light" panose="020F0302020204030204" pitchFamily="34" charset="0"/>
              </a:rPr>
              <a:t>(Name where the process begins)</a:t>
            </a:r>
            <a:endParaRPr lang="en-US" dirty="0">
              <a:latin typeface="Calibri Light" panose="020F0302020204030204" pitchFamily="34" charset="0"/>
              <a:ea typeface="Calibri" panose="020F0502020204030204" pitchFamily="34" charset="0"/>
              <a:cs typeface="Calibri Light" panose="020F0302020204030204" pitchFamily="34" charset="0"/>
            </a:endParaRPr>
          </a:p>
          <a:p>
            <a:pPr>
              <a:lnSpc>
                <a:spcPct val="115000"/>
              </a:lnSpc>
            </a:pPr>
            <a:r>
              <a:rPr lang="en-US" i="1" dirty="0">
                <a:latin typeface="Calibri Light" panose="020F0302020204030204" pitchFamily="34" charset="0"/>
                <a:ea typeface="Calibri" panose="020F0502020204030204" pitchFamily="34" charset="0"/>
                <a:cs typeface="Calibri Light" panose="020F0302020204030204" pitchFamily="34" charset="0"/>
              </a:rPr>
              <a:t>The process ends with</a:t>
            </a:r>
            <a:r>
              <a:rPr lang="en-US" dirty="0">
                <a:latin typeface="Calibri Light" panose="020F0302020204030204" pitchFamily="34" charset="0"/>
                <a:ea typeface="Calibri" panose="020F0502020204030204" pitchFamily="34" charset="0"/>
                <a:cs typeface="Calibri Light" panose="020F0302020204030204" pitchFamily="34" charset="0"/>
              </a:rPr>
              <a:t>: _______________________________________________________________</a:t>
            </a:r>
          </a:p>
          <a:p>
            <a:pPr algn="ctr">
              <a:lnSpc>
                <a:spcPct val="115000"/>
              </a:lnSpc>
            </a:pPr>
            <a:r>
              <a:rPr lang="en-US" sz="1400" dirty="0">
                <a:latin typeface="Calibri Light" panose="020F0302020204030204" pitchFamily="34" charset="0"/>
                <a:ea typeface="Calibri" panose="020F0502020204030204" pitchFamily="34" charset="0"/>
                <a:cs typeface="Calibri Light" panose="020F0302020204030204" pitchFamily="34" charset="0"/>
              </a:rPr>
              <a:t>(Name the ending point of the process)</a:t>
            </a:r>
            <a:endParaRPr lang="en-US" dirty="0">
              <a:latin typeface="Calibri Light" panose="020F0302020204030204" pitchFamily="34" charset="0"/>
              <a:ea typeface="Calibri" panose="020F0502020204030204" pitchFamily="34" charset="0"/>
              <a:cs typeface="Calibri Light" panose="020F0302020204030204" pitchFamily="34" charset="0"/>
            </a:endParaRPr>
          </a:p>
          <a:p>
            <a:pPr>
              <a:lnSpc>
                <a:spcPct val="115000"/>
              </a:lnSpc>
            </a:pPr>
            <a:r>
              <a:rPr lang="en-US" i="1" dirty="0">
                <a:latin typeface="Calibri Light" panose="020F0302020204030204" pitchFamily="34" charset="0"/>
                <a:ea typeface="Calibri" panose="020F0502020204030204" pitchFamily="34" charset="0"/>
                <a:cs typeface="Calibri Light" panose="020F0302020204030204" pitchFamily="34" charset="0"/>
              </a:rPr>
              <a:t>By working on the process, we expect</a:t>
            </a:r>
            <a:r>
              <a:rPr lang="en-US" dirty="0">
                <a:latin typeface="Calibri Light" panose="020F0302020204030204" pitchFamily="34" charset="0"/>
                <a:ea typeface="Calibri" panose="020F0502020204030204" pitchFamily="34" charset="0"/>
                <a:cs typeface="Calibri Light" panose="020F0302020204030204" pitchFamily="34" charset="0"/>
              </a:rPr>
              <a:t>: __________________________________________________</a:t>
            </a:r>
          </a:p>
          <a:p>
            <a:pPr>
              <a:lnSpc>
                <a:spcPct val="115000"/>
              </a:lnSpc>
            </a:pPr>
            <a:r>
              <a:rPr lang="en-US" dirty="0">
                <a:latin typeface="Calibri Light" panose="020F0302020204030204" pitchFamily="34" charset="0"/>
                <a:ea typeface="Calibri" panose="020F0502020204030204" pitchFamily="34" charset="0"/>
                <a:cs typeface="Calibri Light" panose="020F0302020204030204" pitchFamily="34" charset="0"/>
              </a:rPr>
              <a:t> </a:t>
            </a:r>
          </a:p>
          <a:p>
            <a:pPr>
              <a:lnSpc>
                <a:spcPct val="115000"/>
              </a:lnSpc>
            </a:pPr>
            <a:r>
              <a:rPr lang="en-US" dirty="0">
                <a:latin typeface="Calibri Light" panose="020F0302020204030204" pitchFamily="34" charset="0"/>
                <a:ea typeface="Calibri" panose="020F0502020204030204" pitchFamily="34" charset="0"/>
                <a:cs typeface="Calibri Light" panose="020F0302020204030204" pitchFamily="34" charset="0"/>
              </a:rPr>
              <a:t>It’s important to work on this now because: __________________________________________________</a:t>
            </a:r>
          </a:p>
          <a:p>
            <a:pPr>
              <a:lnSpc>
                <a:spcPct val="115000"/>
              </a:lnSpc>
            </a:pPr>
            <a:r>
              <a:rPr lang="en-US" dirty="0">
                <a:latin typeface="Calibri Light" panose="020F0302020204030204" pitchFamily="34" charset="0"/>
                <a:ea typeface="Calibri" panose="020F0502020204030204" pitchFamily="34" charset="0"/>
                <a:cs typeface="Calibri Light" panose="020F0302020204030204" pitchFamily="34" charset="0"/>
              </a:rPr>
              <a:t> </a:t>
            </a:r>
          </a:p>
        </p:txBody>
      </p:sp>
    </p:spTree>
    <p:extLst>
      <p:ext uri="{BB962C8B-B14F-4D97-AF65-F5344CB8AC3E}">
        <p14:creationId xmlns:p14="http://schemas.microsoft.com/office/powerpoint/2010/main" val="10213284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Example of </a:t>
            </a:r>
            <a:r>
              <a:rPr lang="en-US" dirty="0" smtClean="0">
                <a:latin typeface="Calibri Light" panose="020F0302020204030204"/>
              </a:rPr>
              <a:t>Structured </a:t>
            </a:r>
            <a:r>
              <a:rPr lang="en-US" dirty="0">
                <a:latin typeface="Calibri Light" panose="020F0302020204030204"/>
              </a:rPr>
              <a:t>Global Aim</a:t>
            </a:r>
            <a:endParaRPr kumimoji="0" lang="en-US" sz="4400" b="1" i="1" u="sng"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i="1" dirty="0" smtClean="0">
                <a:latin typeface="Calibri Light" panose="020F0302020204030204" pitchFamily="34" charset="0"/>
                <a:cs typeface="Calibri Light" panose="020F0302020204030204" pitchFamily="34" charset="0"/>
              </a:rPr>
              <a:t>We aim to improve the </a:t>
            </a:r>
            <a:r>
              <a:rPr lang="en-US" sz="2600" b="1" i="1" dirty="0" smtClean="0">
                <a:latin typeface="Calibri Light" panose="020F0302020204030204" pitchFamily="34" charset="0"/>
                <a:cs typeface="Calibri Light" panose="020F0302020204030204" pitchFamily="34" charset="0"/>
              </a:rPr>
              <a:t>rate </a:t>
            </a:r>
            <a:r>
              <a:rPr lang="en-US" sz="2600" i="1" dirty="0" smtClean="0">
                <a:latin typeface="Calibri Light" panose="020F0302020204030204" pitchFamily="34" charset="0"/>
                <a:cs typeface="Calibri Light" panose="020F0302020204030204" pitchFamily="34" charset="0"/>
              </a:rPr>
              <a:t>of </a:t>
            </a:r>
            <a:r>
              <a:rPr lang="en-US" sz="2600" b="1" i="1" dirty="0" smtClean="0">
                <a:latin typeface="Calibri Light" panose="020F0302020204030204" pitchFamily="34" charset="0"/>
                <a:cs typeface="Calibri Light" panose="020F0302020204030204" pitchFamily="34" charset="0"/>
              </a:rPr>
              <a:t>cervical cancer screening</a:t>
            </a:r>
            <a:r>
              <a:rPr lang="en-US" sz="2600" i="1" dirty="0" smtClean="0">
                <a:latin typeface="Calibri Light" panose="020F0302020204030204" pitchFamily="34" charset="0"/>
                <a:cs typeface="Calibri Light" panose="020F0302020204030204" pitchFamily="34" charset="0"/>
              </a:rPr>
              <a:t> for </a:t>
            </a:r>
            <a:r>
              <a:rPr lang="en-US" sz="2600" b="1" i="1" dirty="0" smtClean="0">
                <a:latin typeface="Calibri Light" panose="020F0302020204030204" pitchFamily="34" charset="0"/>
                <a:cs typeface="Calibri Light" panose="020F0302020204030204" pitchFamily="34" charset="0"/>
              </a:rPr>
              <a:t>Dr. Smith’s panel in  Pod A at the Main St. Clinic</a:t>
            </a:r>
            <a:r>
              <a:rPr lang="en-US" sz="2600" i="1" dirty="0" smtClean="0">
                <a:latin typeface="Calibri Light" panose="020F0302020204030204" pitchFamily="34" charset="0"/>
                <a:cs typeface="Calibri Light" panose="020F0302020204030204" pitchFamily="34" charset="0"/>
              </a:rPr>
              <a:t>.  The </a:t>
            </a:r>
            <a:r>
              <a:rPr lang="en-US" sz="2600" b="1" i="1" dirty="0" smtClean="0">
                <a:latin typeface="Calibri Light" panose="020F0302020204030204" pitchFamily="34" charset="0"/>
                <a:cs typeface="Calibri Light" panose="020F0302020204030204" pitchFamily="34" charset="0"/>
              </a:rPr>
              <a:t>process</a:t>
            </a:r>
            <a:r>
              <a:rPr lang="en-US" sz="2600" i="1" dirty="0" smtClean="0">
                <a:latin typeface="Calibri Light" panose="020F0302020204030204" pitchFamily="34" charset="0"/>
                <a:cs typeface="Calibri Light" panose="020F0302020204030204" pitchFamily="34" charset="0"/>
              </a:rPr>
              <a:t> </a:t>
            </a:r>
            <a:r>
              <a:rPr lang="en-US" sz="2600" b="1" i="1" dirty="0" smtClean="0">
                <a:latin typeface="Calibri Light" panose="020F0302020204030204" pitchFamily="34" charset="0"/>
                <a:cs typeface="Calibri Light" panose="020F0302020204030204" pitchFamily="34" charset="0"/>
              </a:rPr>
              <a:t>begins</a:t>
            </a:r>
            <a:r>
              <a:rPr lang="en-US" sz="2600" i="1" dirty="0" smtClean="0">
                <a:latin typeface="Calibri Light" panose="020F0302020204030204" pitchFamily="34" charset="0"/>
                <a:cs typeface="Calibri Light" panose="020F0302020204030204" pitchFamily="34" charset="0"/>
              </a:rPr>
              <a:t> during pre-visit planning by identifying the patients who are due for/eligible for screening based on UDS definition of eligibility. The </a:t>
            </a:r>
            <a:r>
              <a:rPr lang="en-US" sz="2600" b="1" i="1" dirty="0" smtClean="0">
                <a:latin typeface="Calibri Light" panose="020F0302020204030204" pitchFamily="34" charset="0"/>
                <a:cs typeface="Calibri Light" panose="020F0302020204030204" pitchFamily="34" charset="0"/>
              </a:rPr>
              <a:t>process ends</a:t>
            </a:r>
            <a:r>
              <a:rPr lang="en-US" sz="2600" i="1" dirty="0" smtClean="0">
                <a:latin typeface="Calibri Light" panose="020F0302020204030204" pitchFamily="34" charset="0"/>
                <a:cs typeface="Calibri Light" panose="020F0302020204030204" pitchFamily="34" charset="0"/>
              </a:rPr>
              <a:t> with documentation in the EMR that screening has been completed. By working on this, we </a:t>
            </a:r>
            <a:r>
              <a:rPr lang="en-US" sz="2600" b="1" i="1" dirty="0" smtClean="0">
                <a:latin typeface="Calibri Light" panose="020F0302020204030204" pitchFamily="34" charset="0"/>
                <a:cs typeface="Calibri Light" panose="020F0302020204030204" pitchFamily="34" charset="0"/>
              </a:rPr>
              <a:t>expect</a:t>
            </a:r>
            <a:r>
              <a:rPr lang="en-US" sz="2600" i="1" dirty="0" smtClean="0">
                <a:latin typeface="Calibri Light" panose="020F0302020204030204" pitchFamily="34" charset="0"/>
                <a:cs typeface="Calibri Light" panose="020F0302020204030204" pitchFamily="34" charset="0"/>
              </a:rPr>
              <a:t> to improve our UDS measure for cervical cancer screening, clarify the process for</a:t>
            </a:r>
            <a:r>
              <a:rPr lang="en-US" sz="2600" b="1" i="1" dirty="0" smtClean="0">
                <a:latin typeface="Calibri Light" panose="020F0302020204030204" pitchFamily="34" charset="0"/>
                <a:cs typeface="Calibri Light" panose="020F0302020204030204" pitchFamily="34" charset="0"/>
              </a:rPr>
              <a:t> </a:t>
            </a:r>
            <a:r>
              <a:rPr lang="en-US" sz="2600" i="1" dirty="0" smtClean="0">
                <a:latin typeface="Calibri Light" panose="020F0302020204030204" pitchFamily="34" charset="0"/>
                <a:cs typeface="Calibri Light" panose="020F0302020204030204" pitchFamily="34" charset="0"/>
              </a:rPr>
              <a:t>how documentation of screening by providers outside of our clinic gets into the EMR, and reduce gaps in care.  </a:t>
            </a:r>
            <a:r>
              <a:rPr lang="en-US" sz="2600" b="1" i="1" dirty="0" smtClean="0">
                <a:latin typeface="Calibri Light" panose="020F0302020204030204" pitchFamily="34" charset="0"/>
                <a:cs typeface="Calibri Light" panose="020F0302020204030204" pitchFamily="34" charset="0"/>
              </a:rPr>
              <a:t>It’s important</a:t>
            </a:r>
            <a:r>
              <a:rPr lang="en-US" sz="2600" i="1" dirty="0" smtClean="0">
                <a:latin typeface="Calibri Light" panose="020F0302020204030204" pitchFamily="34" charset="0"/>
                <a:cs typeface="Calibri Light" panose="020F0302020204030204" pitchFamily="34" charset="0"/>
              </a:rPr>
              <a:t> to work on this now because our screening rate has declined, and we have new staff we can train to a new workflow.</a:t>
            </a:r>
            <a:endParaRPr lang="en-US" sz="2600" dirty="0" smtClean="0">
              <a:latin typeface="Calibri Light" panose="020F0302020204030204" pitchFamily="34" charset="0"/>
              <a:cs typeface="Calibri Light" panose="020F0302020204030204" pitchFamily="34" charset="0"/>
            </a:endParaRPr>
          </a:p>
          <a:p>
            <a:pPr marL="0" indent="0" algn="ctr">
              <a:spcBef>
                <a:spcPts val="0"/>
              </a:spcBef>
              <a:spcAft>
                <a:spcPts val="600"/>
              </a:spcAft>
              <a:buClr>
                <a:srgbClr val="008558"/>
              </a:buClr>
              <a:buFont typeface="Arial" panose="020B0604020202020204" pitchFamily="34" charset="0"/>
              <a:buNone/>
            </a:pPr>
            <a:endParaRPr lang="en-US" sz="2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260146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Statement is </a:t>
            </a:r>
            <a:r>
              <a:rPr kumimoji="0" lang="en-US" sz="4400" b="1" i="0" u="sng" strike="noStrike" kern="1200" cap="none" spc="0" normalizeH="0" baseline="0" noProof="0" dirty="0">
                <a:ln>
                  <a:noFill/>
                </a:ln>
                <a:solidFill>
                  <a:srgbClr val="2270B7"/>
                </a:solidFill>
                <a:effectLst/>
                <a:uLnTx/>
                <a:uFillTx/>
                <a:latin typeface="Calibri Light" panose="020F0302020204030204"/>
                <a:ea typeface="+mj-ea"/>
                <a:cs typeface="+mj-cs"/>
              </a:rPr>
              <a:t>broad</a:t>
            </a: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 but </a:t>
            </a:r>
            <a:r>
              <a:rPr kumimoji="0" lang="en-US" sz="4400" b="1" i="0" u="sng" strike="noStrike" kern="1200" cap="none" spc="0" normalizeH="0" baseline="0" noProof="0" dirty="0">
                <a:ln>
                  <a:noFill/>
                </a:ln>
                <a:solidFill>
                  <a:srgbClr val="2270B7"/>
                </a:solidFill>
                <a:effectLst/>
                <a:uLnTx/>
                <a:uFillTx/>
                <a:latin typeface="Calibri Light" panose="020F0302020204030204"/>
                <a:ea typeface="+mj-ea"/>
                <a:cs typeface="+mj-cs"/>
              </a:rPr>
              <a:t>clear</a:t>
            </a:r>
            <a:endParaRPr kumimoji="0" lang="en-US" sz="4400" b="1" i="1" u="sng" strike="noStrike" kern="1200" cap="none" spc="0" normalizeH="0" baseline="0" noProof="0" dirty="0">
              <a:ln>
                <a:noFill/>
              </a:ln>
              <a:solidFill>
                <a:srgbClr val="ED7D31"/>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56642"/>
            <a:ext cx="10972800" cy="390022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colon cancer screening</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Who: adult patients [see UDS definition for specifics]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Where: at the Middletown site</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Why: better patient care, improved performance</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Start: with identifying patients who are due for screening when they come in for a visit</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End: documentation in the record is the end because that is how the UDS measure is counted</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41190797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Common Mistakes</a:t>
            </a:r>
            <a:endParaRPr kumimoji="0" lang="en-US" sz="4400" b="1" i="1" u="sng"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40080" y="2356642"/>
            <a:ext cx="10972800" cy="34778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600"/>
              </a:spcAft>
              <a:buClr>
                <a:srgbClr val="008558"/>
              </a:buClr>
              <a:buFont typeface="Wingdings" panose="05000000000000000000" pitchFamily="2" charset="2"/>
              <a:buChar char="ü"/>
            </a:pPr>
            <a:r>
              <a:rPr lang="en-US" sz="2200" smtClean="0">
                <a:latin typeface="Calibri Light" panose="020F0302020204030204" pitchFamily="34" charset="0"/>
                <a:cs typeface="Calibri Light" panose="020F0302020204030204" pitchFamily="34" charset="0"/>
              </a:rPr>
              <a:t>The theme is too broad and/or is not based on an assessment of your practice, e.g., “communication”</a:t>
            </a:r>
          </a:p>
          <a:p>
            <a:pPr>
              <a:lnSpc>
                <a:spcPct val="90000"/>
              </a:lnSpc>
              <a:spcBef>
                <a:spcPts val="0"/>
              </a:spcBef>
              <a:spcAft>
                <a:spcPts val="600"/>
              </a:spcAft>
              <a:buClr>
                <a:srgbClr val="008558"/>
              </a:buClr>
              <a:buFont typeface="Wingdings" panose="05000000000000000000" pitchFamily="2" charset="2"/>
              <a:buChar char="ü"/>
            </a:pPr>
            <a:r>
              <a:rPr lang="en-US" sz="2200" smtClean="0">
                <a:latin typeface="Calibri Light" panose="020F0302020204030204" pitchFamily="34" charset="0"/>
                <a:cs typeface="Calibri Light" panose="020F0302020204030204" pitchFamily="34" charset="0"/>
              </a:rPr>
              <a:t>The global aim will be difficult to measure, e.g., “improve the efficiency of …..” </a:t>
            </a:r>
          </a:p>
          <a:p>
            <a:pPr>
              <a:lnSpc>
                <a:spcPct val="90000"/>
              </a:lnSpc>
              <a:spcBef>
                <a:spcPts val="0"/>
              </a:spcBef>
              <a:spcAft>
                <a:spcPts val="600"/>
              </a:spcAft>
              <a:buClr>
                <a:srgbClr val="008558"/>
              </a:buClr>
              <a:buFont typeface="Wingdings" panose="05000000000000000000" pitchFamily="2" charset="2"/>
              <a:buChar char="ü"/>
            </a:pPr>
            <a:r>
              <a:rPr lang="en-US" sz="2200" smtClean="0">
                <a:latin typeface="Calibri Light" panose="020F0302020204030204" pitchFamily="34" charset="0"/>
                <a:cs typeface="Calibri Light" panose="020F0302020204030204" pitchFamily="34" charset="0"/>
              </a:rPr>
              <a:t>The global aim includes a strategy, e.g., “we will improve the UDS measure by doing [this or that].”  Save strategies for the PDSA.</a:t>
            </a:r>
          </a:p>
          <a:p>
            <a:pPr>
              <a:lnSpc>
                <a:spcPct val="90000"/>
              </a:lnSpc>
              <a:spcBef>
                <a:spcPts val="0"/>
              </a:spcBef>
              <a:spcAft>
                <a:spcPts val="600"/>
              </a:spcAft>
              <a:buClr>
                <a:srgbClr val="008558"/>
              </a:buClr>
              <a:buFont typeface="Wingdings" panose="05000000000000000000" pitchFamily="2" charset="2"/>
              <a:buChar char="ü"/>
            </a:pPr>
            <a:r>
              <a:rPr lang="en-US" sz="2200" smtClean="0">
                <a:latin typeface="Calibri Light" panose="020F0302020204030204" pitchFamily="34" charset="0"/>
                <a:cs typeface="Calibri Light" panose="020F0302020204030204" pitchFamily="34" charset="0"/>
              </a:rPr>
              <a:t>The location—which will identify the team and/or population of patients—is not clear</a:t>
            </a:r>
          </a:p>
          <a:p>
            <a:pPr>
              <a:lnSpc>
                <a:spcPct val="90000"/>
              </a:lnSpc>
              <a:spcBef>
                <a:spcPts val="0"/>
              </a:spcBef>
              <a:spcAft>
                <a:spcPts val="600"/>
              </a:spcAft>
              <a:buClr>
                <a:srgbClr val="008558"/>
              </a:buClr>
              <a:buFont typeface="Wingdings" panose="05000000000000000000" pitchFamily="2" charset="2"/>
              <a:buChar char="ü"/>
            </a:pPr>
            <a:r>
              <a:rPr lang="en-US" sz="2200" smtClean="0">
                <a:latin typeface="Calibri Light" panose="020F0302020204030204" pitchFamily="34" charset="0"/>
                <a:cs typeface="Calibri Light" panose="020F0302020204030204" pitchFamily="34" charset="0"/>
              </a:rPr>
              <a:t>The process does not have a clear beginning, that is, what does someone do to get the process started?</a:t>
            </a:r>
          </a:p>
          <a:p>
            <a:pPr>
              <a:lnSpc>
                <a:spcPct val="90000"/>
              </a:lnSpc>
              <a:spcBef>
                <a:spcPts val="0"/>
              </a:spcBef>
              <a:spcAft>
                <a:spcPts val="600"/>
              </a:spcAft>
              <a:buClr>
                <a:srgbClr val="008558"/>
              </a:buClr>
              <a:buFont typeface="Wingdings" panose="05000000000000000000" pitchFamily="2" charset="2"/>
              <a:buChar char="ü"/>
            </a:pPr>
            <a:r>
              <a:rPr lang="en-US" sz="2200" smtClean="0">
                <a:latin typeface="Calibri Light" panose="020F0302020204030204" pitchFamily="34" charset="0"/>
                <a:cs typeface="Calibri Light" panose="020F0302020204030204" pitchFamily="34" charset="0"/>
              </a:rPr>
              <a:t>The end of the process gets mixed up with the outcome measure. For example, the end is not “increased screening rate,” the end is that someone “documented in the record.”  </a:t>
            </a:r>
          </a:p>
          <a:p>
            <a:pPr>
              <a:lnSpc>
                <a:spcPct val="90000"/>
              </a:lnSpc>
              <a:spcBef>
                <a:spcPts val="0"/>
              </a:spcBef>
              <a:spcAft>
                <a:spcPts val="600"/>
              </a:spcAft>
              <a:buClr>
                <a:srgbClr val="008558"/>
              </a:buClr>
              <a:buFont typeface="Wingdings" panose="05000000000000000000" pitchFamily="2" charset="2"/>
              <a:buChar char="ü"/>
            </a:pPr>
            <a:r>
              <a:rPr lang="en-US" sz="2200" smtClean="0">
                <a:latin typeface="Calibri Light" panose="020F0302020204030204" pitchFamily="34" charset="0"/>
                <a:cs typeface="Calibri Light" panose="020F0302020204030204" pitchFamily="34" charset="0"/>
              </a:rPr>
              <a:t>Expectations are too high! </a:t>
            </a:r>
          </a:p>
          <a:p>
            <a:pPr marL="0" indent="0">
              <a:lnSpc>
                <a:spcPct val="90000"/>
              </a:lnSpc>
              <a:spcBef>
                <a:spcPts val="0"/>
              </a:spcBef>
              <a:spcAft>
                <a:spcPts val="600"/>
              </a:spcAft>
              <a:buClr>
                <a:srgbClr val="008558"/>
              </a:buClr>
              <a:buFont typeface="Arial"/>
              <a:buNone/>
            </a:pPr>
            <a:endParaRPr lang="en-US" sz="2200" smtClean="0">
              <a:latin typeface="Calibri Light" panose="020F0302020204030204" pitchFamily="34" charset="0"/>
              <a:cs typeface="Calibri Light" panose="020F0302020204030204" pitchFamily="34" charset="0"/>
            </a:endParaRPr>
          </a:p>
          <a:p>
            <a:pPr marL="236538" indent="-236538">
              <a:lnSpc>
                <a:spcPct val="90000"/>
              </a:lnSpc>
              <a:spcBef>
                <a:spcPts val="0"/>
              </a:spcBef>
              <a:spcAft>
                <a:spcPts val="600"/>
              </a:spcAft>
              <a:buClr>
                <a:srgbClr val="008558"/>
              </a:buClr>
            </a:pPr>
            <a:endParaRPr lang="en-US" sz="2200" smtClean="0">
              <a:latin typeface="Calibri Light" panose="020F0302020204030204" pitchFamily="34" charset="0"/>
              <a:cs typeface="Calibri Light" panose="020F0302020204030204" pitchFamily="34" charset="0"/>
            </a:endParaRPr>
          </a:p>
          <a:p>
            <a:pPr marL="236538" indent="-236538">
              <a:lnSpc>
                <a:spcPct val="90000"/>
              </a:lnSpc>
              <a:spcBef>
                <a:spcPts val="0"/>
              </a:spcBef>
              <a:spcAft>
                <a:spcPts val="600"/>
              </a:spcAft>
              <a:buClr>
                <a:srgbClr val="008558"/>
              </a:buClr>
            </a:pPr>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661006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Title 2">
            <a:extLst>
              <a:ext uri="{FF2B5EF4-FFF2-40B4-BE49-F238E27FC236}">
                <a16:creationId xmlns:a16="http://schemas.microsoft.com/office/drawing/2014/main" id="{27779A16-415A-9145-B181-90C7EE2C2DF1}"/>
              </a:ext>
            </a:extLst>
          </p:cNvPr>
          <p:cNvSpPr txBox="1">
            <a:spLocks/>
          </p:cNvSpPr>
          <p:nvPr/>
        </p:nvSpPr>
        <p:spPr>
          <a:xfrm>
            <a:off x="0" y="2780181"/>
            <a:ext cx="12192000" cy="724429"/>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spTree>
    <p:extLst>
      <p:ext uri="{BB962C8B-B14F-4D97-AF65-F5344CB8AC3E}">
        <p14:creationId xmlns:p14="http://schemas.microsoft.com/office/powerpoint/2010/main" val="37632303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Action Period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2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Deliverables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6784919" cy="43395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lvl="0" indent="-236538">
              <a:spcBef>
                <a:spcPts val="0"/>
              </a:spcBef>
              <a:spcAft>
                <a:spcPts val="600"/>
              </a:spcAft>
              <a:buClr>
                <a:srgbClr val="008558"/>
              </a:buClr>
            </a:pPr>
            <a:r>
              <a:rPr lang="en-US" sz="3000" dirty="0">
                <a:solidFill>
                  <a:prstClr val="black"/>
                </a:solidFill>
                <a:latin typeface="Calibri Light" panose="020F0302020204030204" pitchFamily="34" charset="0"/>
                <a:cs typeface="Calibri Light" panose="020F0302020204030204" pitchFamily="34" charset="0"/>
              </a:rPr>
              <a:t>Conduct your weekly team meetings</a:t>
            </a:r>
          </a:p>
          <a:p>
            <a:pPr marL="236538" lvl="0" indent="-236538">
              <a:spcBef>
                <a:spcPts val="0"/>
              </a:spcBef>
              <a:spcAft>
                <a:spcPts val="600"/>
              </a:spcAft>
              <a:buClr>
                <a:srgbClr val="008558"/>
              </a:buClr>
            </a:pPr>
            <a:r>
              <a:rPr lang="en-US" sz="3000" dirty="0">
                <a:solidFill>
                  <a:prstClr val="black"/>
                </a:solidFill>
                <a:latin typeface="Calibri Light" panose="020F0302020204030204" pitchFamily="34" charset="0"/>
                <a:cs typeface="Calibri Light" panose="020F0302020204030204" pitchFamily="34" charset="0"/>
              </a:rPr>
              <a:t>Narrow down topic you would like to work on (i.e. UDS measure, workflow, etc.).</a:t>
            </a:r>
          </a:p>
          <a:p>
            <a:pPr marL="236538" lvl="0" indent="-236538">
              <a:spcBef>
                <a:spcPts val="0"/>
              </a:spcBef>
              <a:spcAft>
                <a:spcPts val="600"/>
              </a:spcAft>
              <a:buClr>
                <a:srgbClr val="008558"/>
              </a:buClr>
            </a:pPr>
            <a:r>
              <a:rPr lang="en-US" sz="3000" b="1" dirty="0" smtClean="0">
                <a:solidFill>
                  <a:prstClr val="black"/>
                </a:solidFill>
                <a:latin typeface="Calibri Light" panose="020F0302020204030204" pitchFamily="34" charset="0"/>
                <a:cs typeface="Calibri Light" panose="020F0302020204030204" pitchFamily="34" charset="0"/>
              </a:rPr>
              <a:t>Deliverable</a:t>
            </a:r>
            <a:r>
              <a:rPr lang="en-US" sz="3000" dirty="0" smtClean="0">
                <a:solidFill>
                  <a:prstClr val="black"/>
                </a:solidFill>
                <a:latin typeface="Calibri Light" panose="020F0302020204030204" pitchFamily="34" charset="0"/>
                <a:cs typeface="Calibri Light" panose="020F0302020204030204" pitchFamily="34" charset="0"/>
              </a:rPr>
              <a:t>: </a:t>
            </a:r>
            <a:r>
              <a:rPr lang="en-US" sz="3000" dirty="0">
                <a:solidFill>
                  <a:prstClr val="black"/>
                </a:solidFill>
                <a:latin typeface="Calibri Light" panose="020F0302020204030204" pitchFamily="34" charset="0"/>
                <a:cs typeface="Calibri Light" panose="020F0302020204030204" pitchFamily="34" charset="0"/>
              </a:rPr>
              <a:t>Complete communication plan to share/discuss during coach calls</a:t>
            </a:r>
          </a:p>
          <a:p>
            <a:pPr marL="236538" lvl="0" indent="-236538">
              <a:spcBef>
                <a:spcPts val="0"/>
              </a:spcBef>
              <a:spcAft>
                <a:spcPts val="600"/>
              </a:spcAft>
              <a:buClr>
                <a:srgbClr val="008558"/>
              </a:buClr>
            </a:pPr>
            <a:r>
              <a:rPr lang="en-US" sz="3000" b="1" dirty="0" smtClean="0">
                <a:solidFill>
                  <a:prstClr val="black"/>
                </a:solidFill>
                <a:latin typeface="Calibri Light" panose="020F0302020204030204" pitchFamily="34" charset="0"/>
                <a:cs typeface="Calibri Light" panose="020F0302020204030204" pitchFamily="34" charset="0"/>
              </a:rPr>
              <a:t>Deliverable</a:t>
            </a:r>
            <a:r>
              <a:rPr lang="en-US" sz="3000" dirty="0" smtClean="0">
                <a:solidFill>
                  <a:prstClr val="black"/>
                </a:solidFill>
                <a:latin typeface="Calibri Light" panose="020F0302020204030204" pitchFamily="34" charset="0"/>
                <a:cs typeface="Calibri Light" panose="020F0302020204030204" pitchFamily="34" charset="0"/>
              </a:rPr>
              <a:t>: </a:t>
            </a:r>
            <a:r>
              <a:rPr lang="en-US" sz="3000" dirty="0">
                <a:solidFill>
                  <a:prstClr val="black"/>
                </a:solidFill>
                <a:latin typeface="Calibri Light" panose="020F0302020204030204" pitchFamily="34" charset="0"/>
                <a:cs typeface="Calibri Light" panose="020F0302020204030204" pitchFamily="34" charset="0"/>
              </a:rPr>
              <a:t>Develop Problem Statement based on UDS data Assignment: Develop Global Aim</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877060" y="2311402"/>
            <a:ext cx="3959281" cy="3735438"/>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Google Drive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lang="en-US" sz="2600" dirty="0">
              <a:solidFill>
                <a:prstClr val="black"/>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lvl="0" indent="0" algn="ctr">
              <a:spcBef>
                <a:spcPts val="0"/>
              </a:spcBef>
              <a:spcAft>
                <a:spcPts val="600"/>
              </a:spcAft>
              <a:buClr>
                <a:srgbClr val="008558"/>
              </a:buClr>
              <a:buNone/>
            </a:pPr>
            <a:endParaRPr lang="en-US" sz="1800" dirty="0" smtClean="0">
              <a:solidFill>
                <a:prstClr val="black"/>
              </a:solidFill>
              <a:latin typeface="Calibri Light" panose="020F0302020204030204" pitchFamily="34" charset="0"/>
              <a:cs typeface="Calibri Light" panose="020F0302020204030204" pitchFamily="34" charset="0"/>
              <a:hlinkClick r:id="rId3"/>
            </a:endParaRPr>
          </a:p>
          <a:p>
            <a:pPr marL="0" lvl="0" indent="0" algn="ctr">
              <a:spcBef>
                <a:spcPts val="0"/>
              </a:spcBef>
              <a:spcAft>
                <a:spcPts val="600"/>
              </a:spcAft>
              <a:buClr>
                <a:srgbClr val="008558"/>
              </a:buClr>
              <a:buNone/>
            </a:pPr>
            <a:r>
              <a:rPr lang="en-US" sz="1800" dirty="0" smtClean="0">
                <a:solidFill>
                  <a:prstClr val="black"/>
                </a:solidFill>
                <a:latin typeface="Calibri Light" panose="020F0302020204030204" pitchFamily="34" charset="0"/>
                <a:cs typeface="Calibri Light" panose="020F0302020204030204" pitchFamily="34" charset="0"/>
                <a:hlinkClick r:id="rId3"/>
              </a:rPr>
              <a:t>https</a:t>
            </a:r>
            <a:r>
              <a:rPr lang="en-US" sz="1800" dirty="0">
                <a:solidFill>
                  <a:prstClr val="black"/>
                </a:solidFill>
                <a:latin typeface="Calibri Light" panose="020F0302020204030204" pitchFamily="34" charset="0"/>
                <a:cs typeface="Calibri Light" panose="020F0302020204030204" pitchFamily="34" charset="0"/>
                <a:hlinkClick r:id="rId3"/>
              </a:rPr>
              <a:t>://</a:t>
            </a:r>
            <a:r>
              <a:rPr lang="en-US" sz="1800" dirty="0" smtClean="0">
                <a:solidFill>
                  <a:prstClr val="black"/>
                </a:solidFill>
                <a:latin typeface="Calibri Light" panose="020F0302020204030204" pitchFamily="34" charset="0"/>
                <a:cs typeface="Calibri Light" panose="020F0302020204030204" pitchFamily="34" charset="0"/>
                <a:hlinkClick r:id="rId3"/>
              </a:rPr>
              <a:t>drive.google.com/drive/folders/1VFv0Ar6VbdVDS_fkY6fPXQw36Tq0A1Wg?usp=drive_link</a:t>
            </a:r>
            <a:r>
              <a:rPr lang="en-US" sz="1800" dirty="0" smtClean="0">
                <a:solidFill>
                  <a:prstClr val="black"/>
                </a:solidFill>
                <a:latin typeface="Calibri Light" panose="020F0302020204030204" pitchFamily="34" charset="0"/>
                <a:cs typeface="Calibri Light" panose="020F0302020204030204" pitchFamily="34" charset="0"/>
              </a:rPr>
              <a:t> </a:t>
            </a: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3" name="Picture 2"/>
          <p:cNvPicPr>
            <a:picLocks noChangeAspect="1"/>
          </p:cNvPicPr>
          <p:nvPr/>
        </p:nvPicPr>
        <p:blipFill>
          <a:blip r:embed="rId4"/>
          <a:stretch>
            <a:fillRect/>
          </a:stretch>
        </p:blipFill>
        <p:spPr>
          <a:xfrm>
            <a:off x="8827399" y="2751663"/>
            <a:ext cx="2058602" cy="2150697"/>
          </a:xfrm>
          <a:prstGeom prst="rect">
            <a:avLst/>
          </a:prstGeom>
        </p:spPr>
      </p:pic>
    </p:spTree>
    <p:extLst>
      <p:ext uri="{BB962C8B-B14F-4D97-AF65-F5344CB8AC3E}">
        <p14:creationId xmlns:p14="http://schemas.microsoft.com/office/powerpoint/2010/main" val="1174458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BAA6-FF22-251A-E560-E69D50A1D483}"/>
              </a:ext>
            </a:extLst>
          </p:cNvPr>
          <p:cNvSpPr>
            <a:spLocks noGrp="1"/>
          </p:cNvSpPr>
          <p:nvPr>
            <p:ph type="ctrTitle"/>
          </p:nvPr>
        </p:nvSpPr>
        <p:spPr>
          <a:xfrm>
            <a:off x="360696" y="1288463"/>
            <a:ext cx="11559209" cy="1047232"/>
          </a:xfrm>
        </p:spPr>
        <p:txBody>
          <a:bodyPr>
            <a:noAutofit/>
          </a:bodyPr>
          <a:lstStyle/>
          <a:p>
            <a:r>
              <a:rPr lang="en-US" sz="3200" i="1" dirty="0"/>
              <a:t>“We provide access to high quality, affordable and compassionate health care for the West Michigan community.”</a:t>
            </a:r>
          </a:p>
        </p:txBody>
      </p:sp>
      <p:sp>
        <p:nvSpPr>
          <p:cNvPr id="4" name="Rectangle 3">
            <a:extLst>
              <a:ext uri="{FF2B5EF4-FFF2-40B4-BE49-F238E27FC236}">
                <a16:creationId xmlns:a16="http://schemas.microsoft.com/office/drawing/2014/main" id="{76D02D92-39D7-78A1-FC9A-4A13554B5C6A}"/>
              </a:ext>
            </a:extLst>
          </p:cNvPr>
          <p:cNvSpPr/>
          <p:nvPr/>
        </p:nvSpPr>
        <p:spPr>
          <a:xfrm>
            <a:off x="0" y="0"/>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259391"/>
            <a:ext cx="2224793" cy="54376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9660" y="4802050"/>
            <a:ext cx="1714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24759" y="2412039"/>
            <a:ext cx="15377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It Started</a:t>
            </a:r>
          </a:p>
        </p:txBody>
      </p:sp>
      <p:sp>
        <p:nvSpPr>
          <p:cNvPr id="8" name="TextBox 7"/>
          <p:cNvSpPr txBox="1"/>
          <p:nvPr/>
        </p:nvSpPr>
        <p:spPr>
          <a:xfrm>
            <a:off x="964102" y="2795486"/>
            <a:ext cx="91440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Catherine’s Health center started as a vaccine clinic in the basement of the St.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Alphonsus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Parish in Grand Rapids, Michigan on February 14, 1996.</a:t>
            </a:r>
          </a:p>
        </p:txBody>
      </p:sp>
      <p:sp>
        <p:nvSpPr>
          <p:cNvPr id="9" name="TextBox 8"/>
          <p:cNvSpPr txBox="1"/>
          <p:nvPr/>
        </p:nvSpPr>
        <p:spPr>
          <a:xfrm>
            <a:off x="4830478" y="3636150"/>
            <a:ext cx="1645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It’s Going</a:t>
            </a:r>
          </a:p>
        </p:txBody>
      </p:sp>
      <p:sp>
        <p:nvSpPr>
          <p:cNvPr id="10" name="TextBox 9"/>
          <p:cNvSpPr txBox="1"/>
          <p:nvPr/>
        </p:nvSpPr>
        <p:spPr>
          <a:xfrm>
            <a:off x="1023737" y="4094662"/>
            <a:ext cx="91440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Catherine’s Health Center became a Federally Qualified Health Center in 2020 with a single adult primary care office on the North side of Grand Rapids.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2021 we added a dental office and this year we have opened 2 new sites on the south side of Grand Rapids with full life primary care, dental, SUD, and behavior health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have big growth goals for the future as we go from 4,000 annual patients in 2021 to a goal of 19,000 annual patients in the coming years. </a:t>
            </a:r>
          </a:p>
        </p:txBody>
      </p:sp>
    </p:spTree>
    <p:extLst>
      <p:ext uri="{BB962C8B-B14F-4D97-AF65-F5344CB8AC3E}">
        <p14:creationId xmlns:p14="http://schemas.microsoft.com/office/powerpoint/2010/main" val="17810657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Reminders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86027"/>
            <a:ext cx="7914968"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 Calls: </a:t>
            </a:r>
          </a:p>
          <a:p>
            <a:pPr lvl="1">
              <a:spcBef>
                <a:spcPts val="0"/>
              </a:spcBef>
              <a:spcAft>
                <a:spcPts val="600"/>
              </a:spcAft>
              <a:buClr>
                <a:srgbClr val="008558"/>
              </a:buClr>
            </a:pPr>
            <a:r>
              <a:rPr kumimoji="0" lang="en-US"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Wednesday January</a:t>
            </a:r>
            <a:r>
              <a:rPr kumimoji="0" lang="en-US" b="0" i="0" u="none" strike="noStrike" kern="1200" cap="none" spc="0" normalizeH="0" noProof="0" dirty="0" smtClean="0">
                <a:ln>
                  <a:noFill/>
                </a:ln>
                <a:solidFill>
                  <a:prstClr val="black"/>
                </a:solidFill>
                <a:effectLst/>
                <a:uLnTx/>
                <a:uFillTx/>
                <a:latin typeface="Calibri Light" panose="020F0302020204030204" pitchFamily="34" charset="0"/>
                <a:cs typeface="Calibri Light" panose="020F0302020204030204" pitchFamily="34" charset="0"/>
              </a:rPr>
              <a:t> 24</a:t>
            </a:r>
            <a:r>
              <a:rPr kumimoji="0" lang="en-US" b="0" i="0" u="none" strike="noStrike" kern="1200" cap="none" spc="0" normalizeH="0" baseline="30000" noProof="0" dirty="0" smtClean="0">
                <a:ln>
                  <a:noFill/>
                </a:ln>
                <a:solidFill>
                  <a:prstClr val="black"/>
                </a:solidFill>
                <a:effectLst/>
                <a:uLnTx/>
                <a:uFillTx/>
                <a:latin typeface="Calibri Light" panose="020F0302020204030204" pitchFamily="34" charset="0"/>
                <a:cs typeface="Calibri Light" panose="020F0302020204030204" pitchFamily="34" charset="0"/>
              </a:rPr>
              <a:t>th</a:t>
            </a:r>
            <a:r>
              <a:rPr lang="en-US" dirty="0">
                <a:solidFill>
                  <a:prstClr val="black"/>
                </a:solidFill>
                <a:latin typeface="Calibri Light" panose="020F0302020204030204" pitchFamily="34" charset="0"/>
                <a:cs typeface="Calibri Light" panose="020F0302020204030204" pitchFamily="34" charset="0"/>
              </a:rPr>
              <a:t> 1:00pm </a:t>
            </a:r>
            <a:r>
              <a:rPr lang="en-US" dirty="0" smtClean="0">
                <a:solidFill>
                  <a:prstClr val="black"/>
                </a:solidFill>
                <a:latin typeface="Calibri Light" panose="020F0302020204030204" pitchFamily="34" charset="0"/>
                <a:cs typeface="Calibri Light" panose="020F0302020204030204" pitchFamily="34" charset="0"/>
              </a:rPr>
              <a:t>ET </a:t>
            </a:r>
            <a:r>
              <a:rPr lang="en-US" dirty="0">
                <a:solidFill>
                  <a:prstClr val="black"/>
                </a:solidFill>
                <a:latin typeface="Calibri Light" panose="020F0302020204030204" pitchFamily="34" charset="0"/>
                <a:cs typeface="Calibri Light" panose="020F0302020204030204" pitchFamily="34" charset="0"/>
              </a:rPr>
              <a:t>/ 10:00am </a:t>
            </a:r>
            <a:r>
              <a:rPr lang="en-US" dirty="0" smtClean="0">
                <a:solidFill>
                  <a:prstClr val="black"/>
                </a:solidFill>
                <a:latin typeface="Calibri Light" panose="020F0302020204030204" pitchFamily="34" charset="0"/>
                <a:cs typeface="Calibri Light" panose="020F0302020204030204" pitchFamily="34" charset="0"/>
              </a:rPr>
              <a:t>PT</a:t>
            </a:r>
            <a:endParaRPr kumimoji="0" lang="en-US" b="0" i="0" u="none" strike="noStrike" kern="1200" cap="none" spc="0" normalizeH="0" noProof="0" dirty="0" smtClean="0">
              <a:ln>
                <a:noFill/>
              </a:ln>
              <a:solidFill>
                <a:prstClr val="black"/>
              </a:solidFill>
              <a:effectLst/>
              <a:uLnTx/>
              <a:uFillTx/>
              <a:latin typeface="Calibri Light" panose="020F0302020204030204" pitchFamily="34" charset="0"/>
              <a:cs typeface="Calibri Light" panose="020F0302020204030204" pitchFamily="34" charset="0"/>
            </a:endParaRPr>
          </a:p>
          <a:p>
            <a:pPr lvl="1">
              <a:spcBef>
                <a:spcPts val="0"/>
              </a:spcBef>
              <a:spcAft>
                <a:spcPts val="600"/>
              </a:spcAft>
              <a:buClr>
                <a:srgbClr val="008558"/>
              </a:buClr>
            </a:pPr>
            <a:r>
              <a:rPr lang="en-US" baseline="0" dirty="0" smtClean="0">
                <a:solidFill>
                  <a:prstClr val="black"/>
                </a:solidFill>
                <a:latin typeface="Calibri Light" panose="020F0302020204030204" pitchFamily="34" charset="0"/>
                <a:cs typeface="Calibri Light" panose="020F0302020204030204" pitchFamily="34" charset="0"/>
              </a:rPr>
              <a:t>Wednesday January</a:t>
            </a:r>
            <a:r>
              <a:rPr lang="en-US" dirty="0" smtClean="0">
                <a:solidFill>
                  <a:prstClr val="black"/>
                </a:solidFill>
                <a:latin typeface="Calibri Light" panose="020F0302020204030204" pitchFamily="34" charset="0"/>
                <a:cs typeface="Calibri Light" panose="020F0302020204030204" pitchFamily="34" charset="0"/>
              </a:rPr>
              <a:t> 31</a:t>
            </a:r>
            <a:r>
              <a:rPr lang="en-US" baseline="30000" dirty="0" smtClean="0">
                <a:solidFill>
                  <a:prstClr val="black"/>
                </a:solidFill>
                <a:latin typeface="Calibri Light" panose="020F0302020204030204" pitchFamily="34" charset="0"/>
                <a:cs typeface="Calibri Light" panose="020F0302020204030204" pitchFamily="34" charset="0"/>
              </a:rPr>
              <a:t>st </a:t>
            </a:r>
            <a:r>
              <a:rPr lang="en-US" dirty="0">
                <a:solidFill>
                  <a:prstClr val="black"/>
                </a:solidFill>
                <a:latin typeface="Calibri Light" panose="020F0302020204030204" pitchFamily="34" charset="0"/>
                <a:cs typeface="Calibri Light" panose="020F0302020204030204" pitchFamily="34" charset="0"/>
              </a:rPr>
              <a:t>1:00pm </a:t>
            </a:r>
            <a:r>
              <a:rPr lang="en-US" dirty="0" smtClean="0">
                <a:solidFill>
                  <a:prstClr val="black"/>
                </a:solidFill>
                <a:latin typeface="Calibri Light" panose="020F0302020204030204" pitchFamily="34" charset="0"/>
                <a:cs typeface="Calibri Light" panose="020F0302020204030204" pitchFamily="34" charset="0"/>
              </a:rPr>
              <a:t>ET </a:t>
            </a:r>
            <a:r>
              <a:rPr lang="en-US" dirty="0">
                <a:solidFill>
                  <a:prstClr val="black"/>
                </a:solidFill>
                <a:latin typeface="Calibri Light" panose="020F0302020204030204" pitchFamily="34" charset="0"/>
                <a:cs typeface="Calibri Light" panose="020F0302020204030204" pitchFamily="34" charset="0"/>
              </a:rPr>
              <a:t>/ 10:00am </a:t>
            </a:r>
            <a:r>
              <a:rPr lang="en-US" dirty="0" smtClean="0">
                <a:solidFill>
                  <a:prstClr val="black"/>
                </a:solidFill>
                <a:latin typeface="Calibri Light" panose="020F0302020204030204" pitchFamily="34" charset="0"/>
                <a:cs typeface="Calibri Light" panose="020F0302020204030204" pitchFamily="34" charset="0"/>
              </a:rPr>
              <a:t>PT</a:t>
            </a:r>
            <a:endParaRPr kumimoji="0" lang="en-US"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Session 3: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Wednesday February</a:t>
            </a:r>
            <a:r>
              <a:rPr kumimoji="0" lang="en-US" sz="2400" b="0" i="0" u="none" strike="noStrike" kern="1200" cap="none" spc="0" normalizeH="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7</a:t>
            </a:r>
            <a:r>
              <a:rPr kumimoji="0" lang="en-US" sz="24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1:00pm ET / 10:00am PT</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8524568" y="2124995"/>
            <a:ext cx="3429760" cy="4467533"/>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CME and Resource Page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Code: TBC2023</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education.weitzmaninstitute.org/content/nttap-comprehensive-and-team-based-care-learning-collaborative-2023-2024</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4"/>
          <a:stretch>
            <a:fillRect/>
          </a:stretch>
        </p:blipFill>
        <p:spPr>
          <a:xfrm>
            <a:off x="9210147" y="2887348"/>
            <a:ext cx="2058602" cy="2150697"/>
          </a:xfrm>
          <a:prstGeom prst="rect">
            <a:avLst/>
          </a:prstGeom>
        </p:spPr>
      </p:pic>
    </p:spTree>
    <p:extLst>
      <p:ext uri="{BB962C8B-B14F-4D97-AF65-F5344CB8AC3E}">
        <p14:creationId xmlns:p14="http://schemas.microsoft.com/office/powerpoint/2010/main" val="10198793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NTTAP Contact Information</a:t>
            </a:r>
          </a:p>
        </p:txBody>
      </p:sp>
      <p:sp>
        <p:nvSpPr>
          <p:cNvPr id="5" name="TextBox 4"/>
          <p:cNvSpPr txBox="1"/>
          <p:nvPr/>
        </p:nvSpPr>
        <p:spPr>
          <a:xfrm>
            <a:off x="1301942" y="2544426"/>
            <a:ext cx="3241342"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Director/Co-PI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Amanda@mwhs1.com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7939087" y="2544426"/>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a:t>
            </a: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angersm@mwhs1.com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7" name="TextBox 6"/>
          <p:cNvSpPr txBox="1"/>
          <p:nvPr/>
        </p:nvSpPr>
        <p:spPr>
          <a:xfrm>
            <a:off x="875091" y="4039336"/>
            <a:ext cx="10441817"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REMINDER: </a:t>
            </a:r>
            <a:r>
              <a:rPr kumimoji="0" lang="en-US" sz="3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Next Learning Session is </a:t>
            </a:r>
            <a:r>
              <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Wednesday </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February 7</a:t>
            </a:r>
            <a:r>
              <a:rPr kumimoji="0" lang="en-US" sz="3200" b="1"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8" name="TextBox 7"/>
          <p:cNvSpPr txBox="1"/>
          <p:nvPr/>
        </p:nvSpPr>
        <p:spPr>
          <a:xfrm>
            <a:off x="4552275" y="2544426"/>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Manager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flowerb@mwhs1.com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0993411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1646771" y="1342323"/>
            <a:ext cx="9074727" cy="724429"/>
          </a:xfrm>
        </p:spPr>
        <p:txBody>
          <a:bodyPr anchor="t">
            <a:noAutofit/>
          </a:bodyPr>
          <a:lstStyle/>
          <a:p>
            <a:pPr algn="ctr">
              <a:lnSpc>
                <a:spcPct val="90000"/>
              </a:lnSpc>
            </a:pPr>
            <a:r>
              <a:rPr lang="en-US" sz="4800" b="1" spc="-30" dirty="0" smtClean="0">
                <a:solidFill>
                  <a:srgbClr val="0E74BD"/>
                </a:solidFill>
                <a:latin typeface="Calibri Light" panose="020F0302020204030204" pitchFamily="34" charset="0"/>
                <a:cs typeface="Calibri Light" panose="020F0302020204030204" pitchFamily="34" charset="0"/>
              </a:rPr>
              <a:t>Explore more resources!</a:t>
            </a:r>
            <a:endParaRPr lang="en-US" sz="4800" b="1" spc="-30" dirty="0">
              <a:solidFill>
                <a:srgbClr val="0E74BD"/>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0" y="225157"/>
            <a:ext cx="2192201" cy="965107"/>
          </a:xfrm>
          <a:prstGeom prst="rect">
            <a:avLst/>
          </a:prstGeom>
        </p:spPr>
      </p:pic>
      <p:pic>
        <p:nvPicPr>
          <p:cNvPr id="9" name="Picture 8"/>
          <p:cNvPicPr>
            <a:picLocks noChangeAspect="1"/>
          </p:cNvPicPr>
          <p:nvPr/>
        </p:nvPicPr>
        <p:blipFill>
          <a:blip r:embed="rId4"/>
          <a:stretch>
            <a:fillRect/>
          </a:stretch>
        </p:blipFill>
        <p:spPr>
          <a:xfrm>
            <a:off x="531033" y="2993714"/>
            <a:ext cx="2643530" cy="29697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11" name="Title 2">
            <a:extLst>
              <a:ext uri="{FF2B5EF4-FFF2-40B4-BE49-F238E27FC236}">
                <a16:creationId xmlns:a16="http://schemas.microsoft.com/office/drawing/2014/main" id="{27779A16-415A-9145-B181-90C7EE2C2DF1}"/>
              </a:ext>
            </a:extLst>
          </p:cNvPr>
          <p:cNvSpPr txBox="1">
            <a:spLocks/>
          </p:cNvSpPr>
          <p:nvPr/>
        </p:nvSpPr>
        <p:spPr>
          <a:xfrm>
            <a:off x="211871" y="2155371"/>
            <a:ext cx="7005298"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National Learning Library: </a:t>
            </a:r>
            <a:b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panose="020F0502020204030204" pitchFamily="34" charset="0"/>
                <a:ea typeface="+mj-ea"/>
                <a:cs typeface="Calibri" panose="020F05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sp>
        <p:nvSpPr>
          <p:cNvPr id="12" name="Rectangle 11"/>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cxnSp>
        <p:nvCxnSpPr>
          <p:cNvPr id="13" name="Straight Connector 12"/>
          <p:cNvCxnSpPr/>
          <p:nvPr/>
        </p:nvCxnSpPr>
        <p:spPr>
          <a:xfrm>
            <a:off x="6897546" y="1945342"/>
            <a:ext cx="0" cy="448316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5" name="Picture 14"/>
          <p:cNvPicPr>
            <a:picLocks noChangeAspect="1"/>
          </p:cNvPicPr>
          <p:nvPr/>
        </p:nvPicPr>
        <p:blipFill>
          <a:blip r:embed="rId8"/>
          <a:stretch>
            <a:fillRect/>
          </a:stretch>
        </p:blipFill>
        <p:spPr>
          <a:xfrm>
            <a:off x="7550685" y="3260434"/>
            <a:ext cx="4131325" cy="943986"/>
          </a:xfrm>
          <a:prstGeom prst="rect">
            <a:avLst/>
          </a:prstGeom>
          <a:ln>
            <a:solidFill>
              <a:schemeClr val="accent1"/>
            </a:solidFill>
          </a:ln>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Health Center </a:t>
            </a:r>
            <a:endPar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Resource </a:t>
            </a: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Clearinghouse</a:t>
            </a:r>
            <a:endParaRPr kumimoji="0" lang="en-US" sz="30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pic>
        <p:nvPicPr>
          <p:cNvPr id="6" name="Picture 5"/>
          <p:cNvPicPr>
            <a:picLocks noChangeAspect="1"/>
          </p:cNvPicPr>
          <p:nvPr/>
        </p:nvPicPr>
        <p:blipFill>
          <a:blip r:embed="rId9"/>
          <a:stretch>
            <a:fillRect/>
          </a:stretch>
        </p:blipFill>
        <p:spPr>
          <a:xfrm>
            <a:off x="7550684" y="4323688"/>
            <a:ext cx="4131325" cy="1398609"/>
          </a:xfrm>
          <a:prstGeom prst="rect">
            <a:avLst/>
          </a:prstGeom>
        </p:spPr>
      </p:pic>
    </p:spTree>
    <p:extLst>
      <p:ext uri="{BB962C8B-B14F-4D97-AF65-F5344CB8AC3E}">
        <p14:creationId xmlns:p14="http://schemas.microsoft.com/office/powerpoint/2010/main" val="147806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02D92-39D7-78A1-FC9A-4A13554B5C6A}"/>
              </a:ext>
            </a:extLst>
          </p:cNvPr>
          <p:cNvSpPr/>
          <p:nvPr/>
        </p:nvSpPr>
        <p:spPr>
          <a:xfrm>
            <a:off x="0" y="5786748"/>
            <a:ext cx="12280605" cy="1071252"/>
          </a:xfrm>
          <a:prstGeom prst="rect">
            <a:avLst/>
          </a:prstGeom>
          <a:solidFill>
            <a:srgbClr val="5B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E55FE6-B2FD-CFAB-0005-5368A9A90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0267" y="6046139"/>
            <a:ext cx="2224793" cy="543764"/>
          </a:xfrm>
          <a:prstGeom prst="rect">
            <a:avLst/>
          </a:prstGeom>
        </p:spPr>
      </p:pic>
      <p:sp>
        <p:nvSpPr>
          <p:cNvPr id="7" name="TextBox 6">
            <a:extLst>
              <a:ext uri="{FF2B5EF4-FFF2-40B4-BE49-F238E27FC236}">
                <a16:creationId xmlns:a16="http://schemas.microsoft.com/office/drawing/2014/main" id="{DD157EC3-9EC3-0CB2-E7DD-5750F455A0F5}"/>
              </a:ext>
            </a:extLst>
          </p:cNvPr>
          <p:cNvSpPr txBox="1"/>
          <p:nvPr/>
        </p:nvSpPr>
        <p:spPr>
          <a:xfrm>
            <a:off x="4462509" y="363366"/>
            <a:ext cx="32669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Team Builders</a:t>
            </a:r>
          </a:p>
        </p:txBody>
      </p:sp>
      <p:pic>
        <p:nvPicPr>
          <p:cNvPr id="8" name="Picture 7">
            <a:extLst>
              <a:ext uri="{FF2B5EF4-FFF2-40B4-BE49-F238E27FC236}">
                <a16:creationId xmlns:a16="http://schemas.microsoft.com/office/drawing/2014/main" id="{6B910703-4B2D-F948-3C25-C6DBF7285A29}"/>
              </a:ext>
            </a:extLst>
          </p:cNvPr>
          <p:cNvPicPr>
            <a:picLocks noChangeAspect="1"/>
          </p:cNvPicPr>
          <p:nvPr/>
        </p:nvPicPr>
        <p:blipFill>
          <a:blip r:embed="rId4"/>
          <a:stretch>
            <a:fillRect/>
          </a:stretch>
        </p:blipFill>
        <p:spPr>
          <a:xfrm>
            <a:off x="3197441" y="1419416"/>
            <a:ext cx="5797118" cy="4019168"/>
          </a:xfrm>
          <a:prstGeom prst="rect">
            <a:avLst/>
          </a:prstGeom>
        </p:spPr>
      </p:pic>
    </p:spTree>
    <p:extLst>
      <p:ext uri="{BB962C8B-B14F-4D97-AF65-F5344CB8AC3E}">
        <p14:creationId xmlns:p14="http://schemas.microsoft.com/office/powerpoint/2010/main" val="2220878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3755</TotalTime>
  <Words>7360</Words>
  <Application>Microsoft Office PowerPoint</Application>
  <PresentationFormat>Widescreen</PresentationFormat>
  <Paragraphs>848</Paragraphs>
  <Slides>82</Slides>
  <Notes>82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82</vt:i4>
      </vt:variant>
    </vt:vector>
  </HeadingPairs>
  <TitlesOfParts>
    <vt:vector size="96" baseType="lpstr">
      <vt:lpstr>ＭＳ Ｐゴシック</vt:lpstr>
      <vt:lpstr>Arial</vt:lpstr>
      <vt:lpstr>Arial Black</vt:lpstr>
      <vt:lpstr>Arial Narrow</vt:lpstr>
      <vt:lpstr>Calibri</vt:lpstr>
      <vt:lpstr>Calibri Light</vt:lpstr>
      <vt:lpstr>Franklin Gothic Book</vt:lpstr>
      <vt:lpstr>Franklin Gothic Medium</vt:lpstr>
      <vt:lpstr>Myriad Pro</vt:lpstr>
      <vt:lpstr>Times New Roman</vt:lpstr>
      <vt:lpstr>Wingdings</vt:lpstr>
      <vt:lpstr>Custom Design</vt:lpstr>
      <vt:lpstr>Office Theme</vt:lpstr>
      <vt:lpstr>1_Office Theme</vt:lpstr>
      <vt:lpstr>PowerPoint Presentation</vt:lpstr>
      <vt:lpstr>Get the Most Out of Your Zoom Experience</vt:lpstr>
      <vt:lpstr>PowerPoint Presentation</vt:lpstr>
      <vt:lpstr>Learning Collaborative Faculty</vt:lpstr>
      <vt:lpstr>PowerPoint Presentation</vt:lpstr>
      <vt:lpstr>PowerPoint Presentation</vt:lpstr>
      <vt:lpstr>PowerPoint Presentation</vt:lpstr>
      <vt:lpstr>“We provide access to high quality, affordable and compassionate health care for the West Michigan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 more resources!</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Angers, Meaghan</dc:creator>
  <cp:lastModifiedBy>Angers, Meaghan</cp:lastModifiedBy>
  <cp:revision>140</cp:revision>
  <dcterms:created xsi:type="dcterms:W3CDTF">2021-09-29T16:35:55Z</dcterms:created>
  <dcterms:modified xsi:type="dcterms:W3CDTF">2024-01-17T19:30:09Z</dcterms:modified>
</cp:coreProperties>
</file>